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2" r:id="rId5"/>
  </p:sldMasterIdLst>
  <p:notesMasterIdLst>
    <p:notesMasterId r:id="rId28"/>
  </p:notesMasterIdLst>
  <p:sldIdLst>
    <p:sldId id="297" r:id="rId6"/>
    <p:sldId id="295" r:id="rId7"/>
    <p:sldId id="291" r:id="rId8"/>
    <p:sldId id="296"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C7CBC-DDCF-4C01-BBC1-0077767FE7AE}" v="1" dt="2021-10-11T18:36:19.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urgin, Mary Jo" userId="5c43b868-1356-40bd-816f-72aaf2694ef8" providerId="ADAL" clId="{BE7C7CBC-DDCF-4C01-BBC1-0077767FE7AE}"/>
    <pc:docChg chg="custSel delSld modSld">
      <pc:chgData name="Spurgin, Mary Jo" userId="5c43b868-1356-40bd-816f-72aaf2694ef8" providerId="ADAL" clId="{BE7C7CBC-DDCF-4C01-BBC1-0077767FE7AE}" dt="2021-10-11T18:36:16.684" v="10" actId="2696"/>
      <pc:docMkLst>
        <pc:docMk/>
      </pc:docMkLst>
      <pc:sldChg chg="del">
        <pc:chgData name="Spurgin, Mary Jo" userId="5c43b868-1356-40bd-816f-72aaf2694ef8" providerId="ADAL" clId="{BE7C7CBC-DDCF-4C01-BBC1-0077767FE7AE}" dt="2021-10-11T18:35:41.703" v="0" actId="47"/>
        <pc:sldMkLst>
          <pc:docMk/>
          <pc:sldMk cId="3740416926" sldId="285"/>
        </pc:sldMkLst>
      </pc:sldChg>
      <pc:sldChg chg="del">
        <pc:chgData name="Spurgin, Mary Jo" userId="5c43b868-1356-40bd-816f-72aaf2694ef8" providerId="ADAL" clId="{BE7C7CBC-DDCF-4C01-BBC1-0077767FE7AE}" dt="2021-10-11T18:35:46.367" v="1" actId="47"/>
        <pc:sldMkLst>
          <pc:docMk/>
          <pc:sldMk cId="2060746554" sldId="288"/>
        </pc:sldMkLst>
      </pc:sldChg>
      <pc:sldChg chg="delSp modSp mod">
        <pc:chgData name="Spurgin, Mary Jo" userId="5c43b868-1356-40bd-816f-72aaf2694ef8" providerId="ADAL" clId="{BE7C7CBC-DDCF-4C01-BBC1-0077767FE7AE}" dt="2021-10-11T18:36:11.957" v="9"/>
        <pc:sldMkLst>
          <pc:docMk/>
          <pc:sldMk cId="2306315215" sldId="291"/>
        </pc:sldMkLst>
        <pc:spChg chg="del mod">
          <ac:chgData name="Spurgin, Mary Jo" userId="5c43b868-1356-40bd-816f-72aaf2694ef8" providerId="ADAL" clId="{BE7C7CBC-DDCF-4C01-BBC1-0077767FE7AE}" dt="2021-10-11T18:36:11.957" v="9"/>
          <ac:spMkLst>
            <pc:docMk/>
            <pc:sldMk cId="2306315215" sldId="291"/>
            <ac:spMk id="4" creationId="{AA0600B6-7BDA-4622-B452-1B9647D6198C}"/>
          </ac:spMkLst>
        </pc:spChg>
        <pc:picChg chg="del">
          <ac:chgData name="Spurgin, Mary Jo" userId="5c43b868-1356-40bd-816f-72aaf2694ef8" providerId="ADAL" clId="{BE7C7CBC-DDCF-4C01-BBC1-0077767FE7AE}" dt="2021-10-11T18:36:06.453" v="6" actId="478"/>
          <ac:picMkLst>
            <pc:docMk/>
            <pc:sldMk cId="2306315215" sldId="291"/>
            <ac:picMk id="7" creationId="{7DB45D0D-77DA-465F-A14D-3114DECFFC01}"/>
          </ac:picMkLst>
        </pc:picChg>
      </pc:sldChg>
      <pc:sldChg chg="delSp modSp mod">
        <pc:chgData name="Spurgin, Mary Jo" userId="5c43b868-1356-40bd-816f-72aaf2694ef8" providerId="ADAL" clId="{BE7C7CBC-DDCF-4C01-BBC1-0077767FE7AE}" dt="2021-10-11T18:36:03.453" v="5"/>
        <pc:sldMkLst>
          <pc:docMk/>
          <pc:sldMk cId="2091725560" sldId="295"/>
        </pc:sldMkLst>
        <pc:spChg chg="del mod">
          <ac:chgData name="Spurgin, Mary Jo" userId="5c43b868-1356-40bd-816f-72aaf2694ef8" providerId="ADAL" clId="{BE7C7CBC-DDCF-4C01-BBC1-0077767FE7AE}" dt="2021-10-11T18:36:03.453" v="5"/>
          <ac:spMkLst>
            <pc:docMk/>
            <pc:sldMk cId="2091725560" sldId="295"/>
            <ac:spMk id="4" creationId="{00000000-0000-0000-0000-000000000000}"/>
          </ac:spMkLst>
        </pc:spChg>
        <pc:picChg chg="del">
          <ac:chgData name="Spurgin, Mary Jo" userId="5c43b868-1356-40bd-816f-72aaf2694ef8" providerId="ADAL" clId="{BE7C7CBC-DDCF-4C01-BBC1-0077767FE7AE}" dt="2021-10-11T18:35:57.381" v="2" actId="478"/>
          <ac:picMkLst>
            <pc:docMk/>
            <pc:sldMk cId="2091725560" sldId="295"/>
            <ac:picMk id="3" creationId="{00000000-0000-0000-0000-000000000000}"/>
          </ac:picMkLst>
        </pc:picChg>
      </pc:sldChg>
      <pc:sldChg chg="del">
        <pc:chgData name="Spurgin, Mary Jo" userId="5c43b868-1356-40bd-816f-72aaf2694ef8" providerId="ADAL" clId="{BE7C7CBC-DDCF-4C01-BBC1-0077767FE7AE}" dt="2021-10-11T18:36:16.684" v="10" actId="2696"/>
        <pc:sldMkLst>
          <pc:docMk/>
          <pc:sldMk cId="2495455285"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
        <p:nvSpPr>
          <p:cNvPr id="2" name="Title 1"/>
          <p:cNvSpPr>
            <a:spLocks noGrp="1"/>
          </p:cNvSpPr>
          <p:nvPr>
            <p:ph type="ctrTitle" hasCustomPrompt="1"/>
          </p:nvPr>
        </p:nvSpPr>
        <p:spPr>
          <a:xfrm>
            <a:off x="1262234" y="1150188"/>
            <a:ext cx="6012202" cy="1102519"/>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5" y="2537043"/>
            <a:ext cx="6012203" cy="516383"/>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276917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02232"/>
            <a:ext cx="7665284" cy="1416338"/>
          </a:xfrm>
        </p:spPr>
        <p:txBody>
          <a:bodyPr/>
          <a:lstStyle/>
          <a:p>
            <a:r>
              <a:rPr lang="en-US" dirty="0"/>
              <a:t>Click to edit Master title style</a:t>
            </a:r>
          </a:p>
        </p:txBody>
      </p:sp>
      <p:sp>
        <p:nvSpPr>
          <p:cNvPr id="3" name="Text Placeholder 2"/>
          <p:cNvSpPr>
            <a:spLocks noGrp="1"/>
          </p:cNvSpPr>
          <p:nvPr>
            <p:ph type="body" idx="1"/>
          </p:nvPr>
        </p:nvSpPr>
        <p:spPr>
          <a:xfrm>
            <a:off x="1416051" y="2119042"/>
            <a:ext cx="3198891" cy="221985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1717342"/>
            <a:ext cx="6708023"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124399"/>
            <a:ext cx="3196844" cy="2214494"/>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4457616"/>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10/11/2021</a:t>
            </a:fld>
            <a:endParaRPr lang="en-US" dirty="0"/>
          </a:p>
        </p:txBody>
      </p:sp>
      <p:sp>
        <p:nvSpPr>
          <p:cNvPr id="7" name="Footer Placeholder 4"/>
          <p:cNvSpPr>
            <a:spLocks noGrp="1"/>
          </p:cNvSpPr>
          <p:nvPr>
            <p:ph type="ftr" sz="quarter" idx="11"/>
          </p:nvPr>
        </p:nvSpPr>
        <p:spPr>
          <a:xfrm>
            <a:off x="2709597" y="4457616"/>
            <a:ext cx="4152288"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7" y="4457616"/>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49733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3C88-624B-47BA-A1B2-27EF34C90E6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D9EB4B-BB20-47F4-BACA-278C6019B3A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CC88621-E677-4570-AFC2-FDA140FD8F59}"/>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5" name="Footer Placeholder 4">
            <a:extLst>
              <a:ext uri="{FF2B5EF4-FFF2-40B4-BE49-F238E27FC236}">
                <a16:creationId xmlns:a16="http://schemas.microsoft.com/office/drawing/2014/main" id="{7236C7D5-1843-4072-864A-8B2DF9371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2B76A-9F8D-4A4E-866E-26CCC94C5F54}"/>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156680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233E-ECE0-44A1-B636-8D99BC48C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2EDD3-0716-40F6-862E-E7A2C42006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23404-483C-4514-8EA3-6BEBCB2E5348}"/>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5" name="Footer Placeholder 4">
            <a:extLst>
              <a:ext uri="{FF2B5EF4-FFF2-40B4-BE49-F238E27FC236}">
                <a16:creationId xmlns:a16="http://schemas.microsoft.com/office/drawing/2014/main" id="{BE6D2F2D-73AF-44EC-8291-D88A6E5E7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3DD94-C68D-4359-93C9-756CA19A93B6}"/>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81384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5F41-1E68-4919-B17D-9FFE81607EE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3C4796D-01BB-456E-ABCB-4AF5E6C1A6E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87ADF-2458-4EA4-B78D-4A8B92289718}"/>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5" name="Footer Placeholder 4">
            <a:extLst>
              <a:ext uri="{FF2B5EF4-FFF2-40B4-BE49-F238E27FC236}">
                <a16:creationId xmlns:a16="http://schemas.microsoft.com/office/drawing/2014/main" id="{8D1D6928-7B9F-4003-A081-80C24C2BD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5926D-00E4-4913-901D-F0ED2606FD17}"/>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23161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8CEE-FA61-40D2-8819-F84CA1152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86F09-B45F-4545-A68E-D630856EB0E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517F9-F055-453A-8630-78518A12D76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7846D7-D2DF-48AD-A803-55A21D55F378}"/>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6" name="Footer Placeholder 5">
            <a:extLst>
              <a:ext uri="{FF2B5EF4-FFF2-40B4-BE49-F238E27FC236}">
                <a16:creationId xmlns:a16="http://schemas.microsoft.com/office/drawing/2014/main" id="{2AB179C9-7DC6-452B-BC44-25E041A12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DCAB3-8EF6-465A-96F0-8DCCC9FB791C}"/>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261412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3E36-ACB1-4B98-BC62-F16569D165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F44426-C8B4-4A04-BF6C-C2F2C31B549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8D8BB4-9B72-4FA2-B07B-B55D6ED766F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2B595-ADE3-485D-96C0-731B2D57811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30CDB-888C-46FA-B5FB-FBFBA60C13D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45B819-BCC5-4057-8C97-F2FBE3B12BAF}"/>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8" name="Footer Placeholder 7">
            <a:extLst>
              <a:ext uri="{FF2B5EF4-FFF2-40B4-BE49-F238E27FC236}">
                <a16:creationId xmlns:a16="http://schemas.microsoft.com/office/drawing/2014/main" id="{CFFFF028-E352-46A9-A9D5-F25A5A174E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7AAF04-3A14-4283-A4BF-2E12C3402E61}"/>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15820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314B-6865-46CB-9529-3F5BF4279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933D2-75B0-45C0-BA40-5554AAF6C036}"/>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4" name="Footer Placeholder 3">
            <a:extLst>
              <a:ext uri="{FF2B5EF4-FFF2-40B4-BE49-F238E27FC236}">
                <a16:creationId xmlns:a16="http://schemas.microsoft.com/office/drawing/2014/main" id="{DC183CDB-3B72-4452-9AF9-4FB8E1427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FD811-2E7F-46E5-978A-434113095AB3}"/>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25588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A1B95-7E5E-44EF-85FF-F191A5EEAA37}"/>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3" name="Footer Placeholder 2">
            <a:extLst>
              <a:ext uri="{FF2B5EF4-FFF2-40B4-BE49-F238E27FC236}">
                <a16:creationId xmlns:a16="http://schemas.microsoft.com/office/drawing/2014/main" id="{1A18271B-F763-441B-83A0-292B96351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01E494-B2CB-4B61-A7BC-F084A7FD039B}"/>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1967503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5ECD-CF7E-4253-ACEB-E835771F0C2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F56217B-6687-4848-BBF4-C6EB682AA25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F4471-9D42-49D7-8396-76F3ED50FAA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57D458-AB11-4E4F-BE04-05EB621F655F}"/>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6" name="Footer Placeholder 5">
            <a:extLst>
              <a:ext uri="{FF2B5EF4-FFF2-40B4-BE49-F238E27FC236}">
                <a16:creationId xmlns:a16="http://schemas.microsoft.com/office/drawing/2014/main" id="{753BD59A-3C30-413B-B5DA-ABC21FB92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0C0A2-C7BD-415A-973A-CE79536570BA}"/>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2805884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A38C-98AC-4C6F-A953-75A0D958CBA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EF814AA-4A20-4256-BFC3-3BB9E7A8C33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27A4C8-20AD-4B66-8DE3-0A82A3F8899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0A1327-E658-4142-8524-021AD8B16897}"/>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6" name="Footer Placeholder 5">
            <a:extLst>
              <a:ext uri="{FF2B5EF4-FFF2-40B4-BE49-F238E27FC236}">
                <a16:creationId xmlns:a16="http://schemas.microsoft.com/office/drawing/2014/main" id="{E0523E7B-83D9-42E3-A70D-30F386E5E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76A6-3B80-47BD-90CA-409AAFB4669A}"/>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190128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296875"/>
            <a:ext cx="7594867" cy="1416338"/>
          </a:xfrm>
        </p:spPr>
        <p:txBody>
          <a:bodyPr tIns="0" bIns="0"/>
          <a:lstStyle/>
          <a:p>
            <a:r>
              <a:rPr lang="en-US" dirty="0"/>
              <a:t>Click to edit Master title style</a:t>
            </a:r>
          </a:p>
        </p:txBody>
      </p:sp>
      <p:sp>
        <p:nvSpPr>
          <p:cNvPr id="3" name="Content Placeholder 2"/>
          <p:cNvSpPr>
            <a:spLocks noGrp="1"/>
          </p:cNvSpPr>
          <p:nvPr>
            <p:ph idx="1"/>
          </p:nvPr>
        </p:nvSpPr>
        <p:spPr>
          <a:xfrm>
            <a:off x="1416050" y="2111543"/>
            <a:ext cx="6636016" cy="2817411"/>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1" y="1711985"/>
            <a:ext cx="663601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80709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6B8D-ECE6-418B-B08C-3E8E6585D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5B5EA-BF89-45DF-B5DF-2EED6DF50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ACF83-FCA0-455A-A83E-C8754545D0D8}"/>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5" name="Footer Placeholder 4">
            <a:extLst>
              <a:ext uri="{FF2B5EF4-FFF2-40B4-BE49-F238E27FC236}">
                <a16:creationId xmlns:a16="http://schemas.microsoft.com/office/drawing/2014/main" id="{14FACBB5-58DD-4437-BDFC-662F3F4A8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2E616-AAC7-4094-A5FA-B8677C132B3A}"/>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227624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F0AE7-6066-49C8-A126-C8CF0DC0CBE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9E524-A5A1-4F57-82B0-76B0F910F1F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7E653-8839-4F3C-8004-B5ACF63ABE36}"/>
              </a:ext>
            </a:extLst>
          </p:cNvPr>
          <p:cNvSpPr>
            <a:spLocks noGrp="1"/>
          </p:cNvSpPr>
          <p:nvPr>
            <p:ph type="dt" sz="half" idx="10"/>
          </p:nvPr>
        </p:nvSpPr>
        <p:spPr/>
        <p:txBody>
          <a:bodyPr/>
          <a:lstStyle/>
          <a:p>
            <a:fld id="{F3DBC4F1-D50F-49A5-81F0-D6BB3A18E085}" type="datetimeFigureOut">
              <a:rPr lang="en-US" smtClean="0"/>
              <a:t>10/11/2021</a:t>
            </a:fld>
            <a:endParaRPr lang="en-US"/>
          </a:p>
        </p:txBody>
      </p:sp>
      <p:sp>
        <p:nvSpPr>
          <p:cNvPr id="5" name="Footer Placeholder 4">
            <a:extLst>
              <a:ext uri="{FF2B5EF4-FFF2-40B4-BE49-F238E27FC236}">
                <a16:creationId xmlns:a16="http://schemas.microsoft.com/office/drawing/2014/main" id="{7CC41B54-6397-4155-BE8E-B1257DF50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1E182-A8E0-4537-8775-457D735B5CBF}"/>
              </a:ext>
            </a:extLst>
          </p:cNvPr>
          <p:cNvSpPr>
            <a:spLocks noGrp="1"/>
          </p:cNvSpPr>
          <p:nvPr>
            <p:ph type="sldNum" sz="quarter" idx="12"/>
          </p:nvPr>
        </p:nvSpPr>
        <p:spPr/>
        <p:txBody>
          <a:bodyPr/>
          <a:lstStyle/>
          <a:p>
            <a:fld id="{3A2A343B-B8C4-4F9C-8C79-BB785A797446}" type="slidenum">
              <a:rPr lang="en-US" smtClean="0"/>
              <a:t>‹#›</a:t>
            </a:fld>
            <a:endParaRPr lang="en-US"/>
          </a:p>
        </p:txBody>
      </p:sp>
    </p:spTree>
    <p:extLst>
      <p:ext uri="{BB962C8B-B14F-4D97-AF65-F5344CB8AC3E}">
        <p14:creationId xmlns:p14="http://schemas.microsoft.com/office/powerpoint/2010/main" val="417775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252840"/>
            <a:ext cx="7514754" cy="1459147"/>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48" y="2113685"/>
            <a:ext cx="6559148"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10/11/2021</a:t>
            </a:fld>
            <a:endParaRPr lang="en-US" dirty="0"/>
          </a:p>
        </p:txBody>
      </p:sp>
      <p:sp>
        <p:nvSpPr>
          <p:cNvPr id="5" name="Footer Placeholder 4"/>
          <p:cNvSpPr>
            <a:spLocks noGrp="1"/>
          </p:cNvSpPr>
          <p:nvPr>
            <p:ph type="ftr" sz="quarter" idx="11"/>
          </p:nvPr>
        </p:nvSpPr>
        <p:spPr>
          <a:xfrm>
            <a:off x="2709598" y="4452260"/>
            <a:ext cx="4003413"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1"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1" y="1711985"/>
            <a:ext cx="655914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53962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7" y="296875"/>
            <a:ext cx="7606427" cy="1416338"/>
          </a:xfrm>
        </p:spPr>
        <p:txBody>
          <a:bodyPr tIns="0" bIns="0"/>
          <a:lstStyle/>
          <a:p>
            <a:r>
              <a:rPr lang="en-US" dirty="0"/>
              <a:t>Click to edit Master title style</a:t>
            </a:r>
          </a:p>
        </p:txBody>
      </p:sp>
      <p:sp>
        <p:nvSpPr>
          <p:cNvPr id="3" name="Text Placeholder 2"/>
          <p:cNvSpPr>
            <a:spLocks noGrp="1"/>
          </p:cNvSpPr>
          <p:nvPr>
            <p:ph type="body" idx="1"/>
          </p:nvPr>
        </p:nvSpPr>
        <p:spPr>
          <a:xfrm>
            <a:off x="1416052" y="2113685"/>
            <a:ext cx="3198889"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240890"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3" y="2119040"/>
            <a:ext cx="3202901"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69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296875"/>
            <a:ext cx="7665284" cy="1416338"/>
          </a:xfrm>
        </p:spPr>
        <p:txBody>
          <a:bodyPr/>
          <a:lstStyle/>
          <a:p>
            <a:r>
              <a:rPr lang="en-US" dirty="0"/>
              <a:t>Click to edit Master title style</a:t>
            </a:r>
          </a:p>
        </p:txBody>
      </p:sp>
      <p:sp>
        <p:nvSpPr>
          <p:cNvPr id="3" name="Text Placeholder 2"/>
          <p:cNvSpPr>
            <a:spLocks noGrp="1"/>
          </p:cNvSpPr>
          <p:nvPr>
            <p:ph type="body" idx="1"/>
          </p:nvPr>
        </p:nvSpPr>
        <p:spPr>
          <a:xfrm>
            <a:off x="1416051" y="2113685"/>
            <a:ext cx="3198890" cy="221985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708022"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30" y="2119042"/>
            <a:ext cx="3196843" cy="2214494"/>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10/11/2021</a:t>
            </a:fld>
            <a:endParaRPr lang="en-US" dirty="0"/>
          </a:p>
        </p:txBody>
      </p:sp>
      <p:sp>
        <p:nvSpPr>
          <p:cNvPr id="7" name="Footer Placeholder 4"/>
          <p:cNvSpPr>
            <a:spLocks noGrp="1"/>
          </p:cNvSpPr>
          <p:nvPr>
            <p:ph type="ftr" sz="quarter" idx="11"/>
          </p:nvPr>
        </p:nvSpPr>
        <p:spPr>
          <a:xfrm>
            <a:off x="2709598" y="4452260"/>
            <a:ext cx="4152286"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29352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Tree>
    <p:extLst>
      <p:ext uri="{BB962C8B-B14F-4D97-AF65-F5344CB8AC3E}">
        <p14:creationId xmlns:p14="http://schemas.microsoft.com/office/powerpoint/2010/main" val="110315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90" y="295648"/>
            <a:ext cx="7623339" cy="1416338"/>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1" y="2110316"/>
            <a:ext cx="6666077" cy="2817411"/>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2" y="1710758"/>
            <a:ext cx="666607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400585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90" y="252840"/>
            <a:ext cx="7553983" cy="1459147"/>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51" y="2113685"/>
            <a:ext cx="6596721"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10/11/2021</a:t>
            </a:fld>
            <a:endParaRPr lang="en-US" dirty="0"/>
          </a:p>
        </p:txBody>
      </p:sp>
      <p:sp>
        <p:nvSpPr>
          <p:cNvPr id="5" name="Footer Placeholder 4"/>
          <p:cNvSpPr>
            <a:spLocks noGrp="1"/>
          </p:cNvSpPr>
          <p:nvPr>
            <p:ph type="ftr" sz="quarter" idx="11"/>
          </p:nvPr>
        </p:nvSpPr>
        <p:spPr>
          <a:xfrm>
            <a:off x="2709598" y="4452260"/>
            <a:ext cx="4040987"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6"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1" y="1711985"/>
            <a:ext cx="6596721"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2292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296875"/>
            <a:ext cx="7600794" cy="1416338"/>
          </a:xfrm>
        </p:spPr>
        <p:txBody>
          <a:bodyPr tIns="0" bIns="0"/>
          <a:lstStyle/>
          <a:p>
            <a:r>
              <a:rPr lang="en-US" dirty="0"/>
              <a:t>Click to edit Master title style</a:t>
            </a:r>
          </a:p>
        </p:txBody>
      </p:sp>
      <p:sp>
        <p:nvSpPr>
          <p:cNvPr id="3" name="Text Placeholder 2"/>
          <p:cNvSpPr>
            <a:spLocks noGrp="1"/>
          </p:cNvSpPr>
          <p:nvPr>
            <p:ph type="body" idx="1"/>
          </p:nvPr>
        </p:nvSpPr>
        <p:spPr>
          <a:xfrm>
            <a:off x="1416051" y="2113685"/>
            <a:ext cx="3198890"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643532"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119040"/>
            <a:ext cx="3194810"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7069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
        <p:nvSpPr>
          <p:cNvPr id="2" name="Title Placeholder 1"/>
          <p:cNvSpPr>
            <a:spLocks noGrp="1"/>
          </p:cNvSpPr>
          <p:nvPr>
            <p:ph type="title"/>
          </p:nvPr>
        </p:nvSpPr>
        <p:spPr>
          <a:xfrm>
            <a:off x="457201" y="296875"/>
            <a:ext cx="7617986" cy="1416338"/>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2" y="2111543"/>
            <a:ext cx="6659135" cy="2817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712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AAD73-1CC7-49C1-B0D7-1D569F268D9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620EEE-40B6-4D9E-AB6A-9C971B9886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36977-61DA-4627-853C-A459472909E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DBC4F1-D50F-49A5-81F0-D6BB3A18E085}" type="datetimeFigureOut">
              <a:rPr lang="en-US" smtClean="0"/>
              <a:t>10/11/2021</a:t>
            </a:fld>
            <a:endParaRPr lang="en-US"/>
          </a:p>
        </p:txBody>
      </p:sp>
      <p:sp>
        <p:nvSpPr>
          <p:cNvPr id="5" name="Footer Placeholder 4">
            <a:extLst>
              <a:ext uri="{FF2B5EF4-FFF2-40B4-BE49-F238E27FC236}">
                <a16:creationId xmlns:a16="http://schemas.microsoft.com/office/drawing/2014/main" id="{128C9CC0-59DB-4C61-AE1F-BF7C6FE7DCC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478C72-729C-4FAB-AB88-7BC6C4367F9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A2A343B-B8C4-4F9C-8C79-BB785A797446}" type="slidenum">
              <a:rPr lang="en-US" smtClean="0"/>
              <a:t>‹#›</a:t>
            </a:fld>
            <a:endParaRPr lang="en-US"/>
          </a:p>
        </p:txBody>
      </p:sp>
    </p:spTree>
    <p:extLst>
      <p:ext uri="{BB962C8B-B14F-4D97-AF65-F5344CB8AC3E}">
        <p14:creationId xmlns:p14="http://schemas.microsoft.com/office/powerpoint/2010/main" val="127718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cid:image003.jpg@01D58FDC.03CA3BE0" TargetMode="External"/><Relationship Id="rId7"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cid:image005.jpg@01D58FDC.03CA3BE0"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tmp"/><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eriatricscareonline.org/"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991" y="1078669"/>
            <a:ext cx="5059997" cy="1137505"/>
          </a:xfrm>
        </p:spPr>
        <p:txBody>
          <a:bodyPr/>
          <a:lstStyle/>
          <a:p>
            <a:pPr algn="ctr"/>
            <a:r>
              <a:rPr lang="en-US" sz="2000" dirty="0"/>
              <a:t>Nebraska GWEP Geriatrics Case Conference ECHO</a:t>
            </a:r>
            <a:br>
              <a:rPr lang="en-US" sz="2700" dirty="0"/>
            </a:br>
            <a:endParaRPr lang="en-US" sz="3600" dirty="0"/>
          </a:p>
        </p:txBody>
      </p:sp>
      <p:sp>
        <p:nvSpPr>
          <p:cNvPr id="3" name="Subtitle 2"/>
          <p:cNvSpPr>
            <a:spLocks noGrp="1"/>
          </p:cNvSpPr>
          <p:nvPr>
            <p:ph type="subTitle" idx="1"/>
          </p:nvPr>
        </p:nvSpPr>
        <p:spPr>
          <a:xfrm>
            <a:off x="2340424" y="3665867"/>
            <a:ext cx="4509152" cy="516383"/>
          </a:xfrm>
        </p:spPr>
        <p:txBody>
          <a:bodyPr vert="horz" lIns="68580" tIns="34290" rIns="68580" bIns="34290" rtlCol="0" anchor="t">
            <a:normAutofit/>
          </a:bodyPr>
          <a:lstStyle/>
          <a:p>
            <a:pPr algn="ctr"/>
            <a:r>
              <a:rPr lang="en-US" sz="1350" b="0" dirty="0">
                <a:solidFill>
                  <a:schemeClr val="tx1"/>
                </a:solidFill>
              </a:rPr>
              <a:t>October 7, 2021</a:t>
            </a:r>
          </a:p>
        </p:txBody>
      </p:sp>
      <p:sp>
        <p:nvSpPr>
          <p:cNvPr id="4" name="Rectangle 2"/>
          <p:cNvSpPr>
            <a:spLocks noChangeArrowheads="1"/>
          </p:cNvSpPr>
          <p:nvPr/>
        </p:nvSpPr>
        <p:spPr bwMode="auto">
          <a:xfrm>
            <a:off x="2205991" y="3582268"/>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51131" y="3924308"/>
            <a:ext cx="2368178" cy="1074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1197" y="320300"/>
            <a:ext cx="3631207" cy="391013"/>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542950" y="4146731"/>
            <a:ext cx="2368178" cy="920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1197" y="3121579"/>
            <a:ext cx="1495813" cy="1877245"/>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2309930" y="3135739"/>
            <a:ext cx="465058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dirty="0">
                <a:latin typeface="Times New Roman"/>
                <a:ea typeface="+mn-lt"/>
                <a:cs typeface="+mn-lt"/>
              </a:rPr>
              <a:t>Natalie Manley, MD</a:t>
            </a:r>
            <a:endParaRPr lang="en-US" sz="1800" dirty="0">
              <a:latin typeface="Times New Roman"/>
              <a:cs typeface="Times New Roman"/>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1781752" y="2025257"/>
            <a:ext cx="588778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b="1" i="1" dirty="0"/>
              <a:t>“Diabetes and your older patients”</a:t>
            </a:r>
            <a:br>
              <a:rPr lang="en-US" sz="2400" b="1" i="1" dirty="0"/>
            </a:br>
            <a:endParaRPr lang="en-US" sz="2400" b="1" i="1" dirty="0">
              <a:cs typeface="Calibri"/>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3688" y="165983"/>
            <a:ext cx="1415792" cy="699646"/>
          </a:xfrm>
          <a:prstGeom prst="rect">
            <a:avLst/>
          </a:prstGeom>
        </p:spPr>
      </p:pic>
    </p:spTree>
    <p:extLst>
      <p:ext uri="{BB962C8B-B14F-4D97-AF65-F5344CB8AC3E}">
        <p14:creationId xmlns:p14="http://schemas.microsoft.com/office/powerpoint/2010/main" val="21436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C510-3B88-40EB-8FA3-963F01D215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83D0FB-7DBC-4147-9FA6-4A28EAF3C08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7F2B6D0-B1FA-49B8-91A4-D3B2EC542D71}"/>
              </a:ext>
            </a:extLst>
          </p:cNvPr>
          <p:cNvPicPr>
            <a:picLocks noChangeAspect="1"/>
          </p:cNvPicPr>
          <p:nvPr/>
        </p:nvPicPr>
        <p:blipFill>
          <a:blip r:embed="rId2"/>
          <a:stretch>
            <a:fillRect/>
          </a:stretch>
        </p:blipFill>
        <p:spPr>
          <a:xfrm>
            <a:off x="723018" y="1844892"/>
            <a:ext cx="7981861" cy="1156079"/>
          </a:xfrm>
          <a:prstGeom prst="rect">
            <a:avLst/>
          </a:prstGeom>
        </p:spPr>
      </p:pic>
    </p:spTree>
    <p:extLst>
      <p:ext uri="{BB962C8B-B14F-4D97-AF65-F5344CB8AC3E}">
        <p14:creationId xmlns:p14="http://schemas.microsoft.com/office/powerpoint/2010/main" val="382747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78F5-A63E-4A2D-8E82-5490AFC9EC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F0AF1E-FBF2-45C3-AF5F-9A984B29895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531AD0A-7DAB-44F4-B9F8-068DB142B649}"/>
              </a:ext>
            </a:extLst>
          </p:cNvPr>
          <p:cNvPicPr>
            <a:picLocks noChangeAspect="1"/>
          </p:cNvPicPr>
          <p:nvPr/>
        </p:nvPicPr>
        <p:blipFill>
          <a:blip r:embed="rId2"/>
          <a:stretch>
            <a:fillRect/>
          </a:stretch>
        </p:blipFill>
        <p:spPr>
          <a:xfrm>
            <a:off x="738554" y="34397"/>
            <a:ext cx="7583370" cy="5019422"/>
          </a:xfrm>
          <a:prstGeom prst="rect">
            <a:avLst/>
          </a:prstGeom>
        </p:spPr>
      </p:pic>
      <p:cxnSp>
        <p:nvCxnSpPr>
          <p:cNvPr id="7" name="Straight Arrow Connector 6">
            <a:extLst>
              <a:ext uri="{FF2B5EF4-FFF2-40B4-BE49-F238E27FC236}">
                <a16:creationId xmlns:a16="http://schemas.microsoft.com/office/drawing/2014/main" id="{30F3BCDD-BA68-4DE2-862A-45FBFE5DCDEC}"/>
              </a:ext>
            </a:extLst>
          </p:cNvPr>
          <p:cNvCxnSpPr/>
          <p:nvPr/>
        </p:nvCxnSpPr>
        <p:spPr>
          <a:xfrm flipH="1">
            <a:off x="7775917" y="158261"/>
            <a:ext cx="284871" cy="3525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78E4635-44E3-453D-AC6B-2E3706AD9BB6}"/>
              </a:ext>
            </a:extLst>
          </p:cNvPr>
          <p:cNvCxnSpPr/>
          <p:nvPr/>
        </p:nvCxnSpPr>
        <p:spPr>
          <a:xfrm flipH="1">
            <a:off x="7918352" y="833482"/>
            <a:ext cx="284871" cy="3525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37E27981-3868-446C-BCB7-ACC687710652}"/>
              </a:ext>
            </a:extLst>
          </p:cNvPr>
          <p:cNvCxnSpPr/>
          <p:nvPr/>
        </p:nvCxnSpPr>
        <p:spPr>
          <a:xfrm flipH="1">
            <a:off x="7991331" y="1620244"/>
            <a:ext cx="284871" cy="3525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8880E61-E6C3-4780-984D-58C3D5C38797}"/>
              </a:ext>
            </a:extLst>
          </p:cNvPr>
          <p:cNvCxnSpPr/>
          <p:nvPr/>
        </p:nvCxnSpPr>
        <p:spPr>
          <a:xfrm flipH="1">
            <a:off x="7918352" y="2544108"/>
            <a:ext cx="284871" cy="3525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65E49C1-F521-4209-AF8B-7E6460AE99F0}"/>
              </a:ext>
            </a:extLst>
          </p:cNvPr>
          <p:cNvCxnSpPr/>
          <p:nvPr/>
        </p:nvCxnSpPr>
        <p:spPr>
          <a:xfrm flipH="1">
            <a:off x="7964081" y="3291714"/>
            <a:ext cx="284871" cy="3525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607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7FAC-DA90-482A-A449-0D425BAF8FC6}"/>
              </a:ext>
            </a:extLst>
          </p:cNvPr>
          <p:cNvSpPr>
            <a:spLocks noGrp="1"/>
          </p:cNvSpPr>
          <p:nvPr>
            <p:ph type="title"/>
          </p:nvPr>
        </p:nvSpPr>
        <p:spPr>
          <a:xfrm>
            <a:off x="221146" y="-123722"/>
            <a:ext cx="7886700" cy="994172"/>
          </a:xfrm>
        </p:spPr>
        <p:txBody>
          <a:bodyPr/>
          <a:lstStyle/>
          <a:p>
            <a:r>
              <a:rPr lang="en-US" dirty="0"/>
              <a:t>Insulin Pearls</a:t>
            </a:r>
          </a:p>
        </p:txBody>
      </p:sp>
      <p:sp>
        <p:nvSpPr>
          <p:cNvPr id="3" name="Content Placeholder 2">
            <a:extLst>
              <a:ext uri="{FF2B5EF4-FFF2-40B4-BE49-F238E27FC236}">
                <a16:creationId xmlns:a16="http://schemas.microsoft.com/office/drawing/2014/main" id="{B949A5E7-46CC-4A35-A055-BE031D55B8BD}"/>
              </a:ext>
            </a:extLst>
          </p:cNvPr>
          <p:cNvSpPr>
            <a:spLocks noGrp="1"/>
          </p:cNvSpPr>
          <p:nvPr>
            <p:ph idx="1"/>
          </p:nvPr>
        </p:nvSpPr>
        <p:spPr>
          <a:xfrm>
            <a:off x="424898" y="944217"/>
            <a:ext cx="8294204" cy="3996618"/>
          </a:xfrm>
        </p:spPr>
        <p:txBody>
          <a:bodyPr>
            <a:normAutofit fontScale="70000" lnSpcReduction="20000"/>
          </a:bodyPr>
          <a:lstStyle/>
          <a:p>
            <a:pPr marL="0" indent="0">
              <a:buNone/>
            </a:pPr>
            <a:r>
              <a:rPr lang="en-US" dirty="0"/>
              <a:t>• Lower insulin doses are required with decreased eGFR (titrate to effect).</a:t>
            </a:r>
          </a:p>
          <a:p>
            <a:pPr marL="0" indent="0">
              <a:buNone/>
            </a:pPr>
            <a:r>
              <a:rPr lang="en-US" dirty="0"/>
              <a:t>• Insulins with higher risk of hypoglycemia:</a:t>
            </a:r>
          </a:p>
          <a:p>
            <a:pPr marL="0" indent="0">
              <a:buNone/>
            </a:pPr>
            <a:r>
              <a:rPr lang="en-US" dirty="0"/>
              <a:t>	o Insulin NPH </a:t>
            </a:r>
          </a:p>
          <a:p>
            <a:pPr marL="0" indent="0">
              <a:buNone/>
            </a:pPr>
            <a:r>
              <a:rPr lang="en-US" dirty="0"/>
              <a:t>	o Insulin regular</a:t>
            </a:r>
          </a:p>
          <a:p>
            <a:pPr marL="0" indent="0">
              <a:buNone/>
            </a:pPr>
            <a:r>
              <a:rPr lang="en-US" dirty="0"/>
              <a:t> 	o Mixed formulations (i.e., insulin NPH and regular 70/30) </a:t>
            </a:r>
          </a:p>
          <a:p>
            <a:pPr marL="0" indent="0">
              <a:buNone/>
            </a:pPr>
            <a:r>
              <a:rPr lang="en-US" dirty="0"/>
              <a:t>• Consider insulin if A1C ≥10%</a:t>
            </a:r>
          </a:p>
          <a:p>
            <a:pPr marL="0" indent="0">
              <a:buNone/>
            </a:pPr>
            <a:r>
              <a:rPr lang="en-US" dirty="0"/>
              <a:t>• Educate patients on the importance of a consistent diet while on insulin and the dangers of skipping a meal</a:t>
            </a:r>
          </a:p>
          <a:p>
            <a:pPr marL="0" indent="0">
              <a:buNone/>
            </a:pPr>
            <a:r>
              <a:rPr lang="en-US" dirty="0"/>
              <a:t>• AGS Beers Criteria: Avoid sliding-scale insulin because of a higher risk of hypoglycemia without improvement in hyperglycemia management regardless of care setting</a:t>
            </a:r>
          </a:p>
          <a:p>
            <a:pPr marL="0" indent="0">
              <a:buNone/>
            </a:pPr>
            <a:r>
              <a:rPr lang="en-US" dirty="0"/>
              <a:t>• Strategies to minimize hypoglycemic risk:</a:t>
            </a:r>
          </a:p>
          <a:p>
            <a:pPr marL="0" indent="0">
              <a:buNone/>
            </a:pPr>
            <a:r>
              <a:rPr lang="en-US" dirty="0"/>
              <a:t>	o Patient education </a:t>
            </a:r>
          </a:p>
          <a:p>
            <a:pPr marL="0" indent="0">
              <a:buNone/>
            </a:pPr>
            <a:r>
              <a:rPr lang="en-US" dirty="0"/>
              <a:t>	o Frequent self-monitoring of blood glucose </a:t>
            </a:r>
          </a:p>
          <a:p>
            <a:pPr marL="0" indent="0">
              <a:buNone/>
            </a:pPr>
            <a:r>
              <a:rPr lang="en-US" dirty="0"/>
              <a:t>	o Flexible and rational insulin regimens </a:t>
            </a:r>
          </a:p>
          <a:p>
            <a:pPr marL="0" indent="0">
              <a:buNone/>
            </a:pPr>
            <a:r>
              <a:rPr lang="en-US" dirty="0"/>
              <a:t>	o Individualized glycemic goals </a:t>
            </a:r>
          </a:p>
          <a:p>
            <a:pPr marL="0" indent="0">
              <a:buNone/>
            </a:pPr>
            <a:r>
              <a:rPr lang="en-US" dirty="0"/>
              <a:t>	o Ongoing monitoring and support</a:t>
            </a:r>
          </a:p>
        </p:txBody>
      </p:sp>
    </p:spTree>
    <p:extLst>
      <p:ext uri="{BB962C8B-B14F-4D97-AF65-F5344CB8AC3E}">
        <p14:creationId xmlns:p14="http://schemas.microsoft.com/office/powerpoint/2010/main" val="25406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CEB8-A0C4-44E8-AC4E-512F23CED9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73AAE1-4DD7-465E-91BD-D386B26B48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1BD55C-B799-4DD5-AA93-A1A7903957BB}"/>
              </a:ext>
            </a:extLst>
          </p:cNvPr>
          <p:cNvPicPr>
            <a:picLocks noChangeAspect="1"/>
          </p:cNvPicPr>
          <p:nvPr/>
        </p:nvPicPr>
        <p:blipFill>
          <a:blip r:embed="rId2"/>
          <a:stretch>
            <a:fillRect/>
          </a:stretch>
        </p:blipFill>
        <p:spPr>
          <a:xfrm>
            <a:off x="154557" y="1545240"/>
            <a:ext cx="9237771" cy="1455731"/>
          </a:xfrm>
          <a:prstGeom prst="rect">
            <a:avLst/>
          </a:prstGeom>
        </p:spPr>
      </p:pic>
    </p:spTree>
    <p:extLst>
      <p:ext uri="{BB962C8B-B14F-4D97-AF65-F5344CB8AC3E}">
        <p14:creationId xmlns:p14="http://schemas.microsoft.com/office/powerpoint/2010/main" val="167141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F0D2-0F25-4640-A985-658E67DA65A3}"/>
              </a:ext>
            </a:extLst>
          </p:cNvPr>
          <p:cNvSpPr>
            <a:spLocks noGrp="1"/>
          </p:cNvSpPr>
          <p:nvPr>
            <p:ph type="title"/>
          </p:nvPr>
        </p:nvSpPr>
        <p:spPr/>
        <p:txBody>
          <a:bodyPr/>
          <a:lstStyle/>
          <a:p>
            <a:r>
              <a:rPr lang="en-US" dirty="0"/>
              <a:t>Quick points</a:t>
            </a:r>
          </a:p>
        </p:txBody>
      </p:sp>
      <p:sp>
        <p:nvSpPr>
          <p:cNvPr id="3" name="Content Placeholder 2">
            <a:extLst>
              <a:ext uri="{FF2B5EF4-FFF2-40B4-BE49-F238E27FC236}">
                <a16:creationId xmlns:a16="http://schemas.microsoft.com/office/drawing/2014/main" id="{BAE5F86F-A339-4503-84F7-608686366A71}"/>
              </a:ext>
            </a:extLst>
          </p:cNvPr>
          <p:cNvSpPr>
            <a:spLocks noGrp="1"/>
          </p:cNvSpPr>
          <p:nvPr>
            <p:ph idx="1"/>
          </p:nvPr>
        </p:nvSpPr>
        <p:spPr/>
        <p:txBody>
          <a:bodyPr/>
          <a:lstStyle/>
          <a:p>
            <a:pPr marL="0" indent="0">
              <a:buNone/>
            </a:pPr>
            <a:r>
              <a:rPr lang="en-US" dirty="0"/>
              <a:t>• Individualized A1c goals will help to guide both blood glucose goals and medication choices </a:t>
            </a:r>
          </a:p>
          <a:p>
            <a:pPr marL="0" indent="0">
              <a:buNone/>
            </a:pPr>
            <a:r>
              <a:rPr lang="en-US" dirty="0"/>
              <a:t>• A1c may not be an accurate measure of glycemic control in frail older adults with multiple comorbidities1 </a:t>
            </a:r>
          </a:p>
          <a:p>
            <a:pPr marL="0" indent="0">
              <a:buNone/>
            </a:pPr>
            <a:r>
              <a:rPr lang="en-US" dirty="0"/>
              <a:t>• Higher A1c goals do not protect against hypoglycemia for older adults on insulin therapy</a:t>
            </a:r>
          </a:p>
          <a:p>
            <a:pPr marL="0" indent="0">
              <a:buNone/>
            </a:pPr>
            <a:r>
              <a:rPr lang="en-US" dirty="0"/>
              <a:t>• When the A1c goal is less stringent, fasting, prandial, and nocturnal glucose targets should also be relaxed</a:t>
            </a:r>
          </a:p>
        </p:txBody>
      </p:sp>
    </p:spTree>
    <p:extLst>
      <p:ext uri="{BB962C8B-B14F-4D97-AF65-F5344CB8AC3E}">
        <p14:creationId xmlns:p14="http://schemas.microsoft.com/office/powerpoint/2010/main" val="62374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64C1-4132-4964-B180-BA0121960B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0479A9-616A-4DA5-8C44-5B2049839F4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CF691CE-DF4A-44C3-B3E4-CADC50940C5A}"/>
              </a:ext>
            </a:extLst>
          </p:cNvPr>
          <p:cNvPicPr>
            <a:picLocks noChangeAspect="1"/>
          </p:cNvPicPr>
          <p:nvPr/>
        </p:nvPicPr>
        <p:blipFill>
          <a:blip r:embed="rId2"/>
          <a:stretch>
            <a:fillRect/>
          </a:stretch>
        </p:blipFill>
        <p:spPr>
          <a:xfrm>
            <a:off x="884582" y="119270"/>
            <a:ext cx="7264571" cy="4980557"/>
          </a:xfrm>
          <a:prstGeom prst="rect">
            <a:avLst/>
          </a:prstGeom>
        </p:spPr>
      </p:pic>
    </p:spTree>
    <p:extLst>
      <p:ext uri="{BB962C8B-B14F-4D97-AF65-F5344CB8AC3E}">
        <p14:creationId xmlns:p14="http://schemas.microsoft.com/office/powerpoint/2010/main" val="66465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5590-BC7A-46B7-977F-34E281C1A9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B102BF-830E-4378-AA38-024B5625EB43}"/>
              </a:ext>
            </a:extLst>
          </p:cNvPr>
          <p:cNvSpPr>
            <a:spLocks noGrp="1"/>
          </p:cNvSpPr>
          <p:nvPr>
            <p:ph idx="1"/>
          </p:nvPr>
        </p:nvSpPr>
        <p:spPr>
          <a:xfrm>
            <a:off x="87860" y="3787585"/>
            <a:ext cx="8968278" cy="1217699"/>
          </a:xfrm>
        </p:spPr>
        <p:txBody>
          <a:bodyPr>
            <a:normAutofit lnSpcReduction="10000"/>
          </a:bodyPr>
          <a:lstStyle/>
          <a:p>
            <a:pPr marL="0" indent="0">
              <a:buNone/>
            </a:pPr>
            <a:r>
              <a:rPr lang="en-US" sz="1050" dirty="0"/>
              <a:t>NOTE: The patient characteristic categories are general concepts; not every patient will clearly fall into a particular category. Patient and caregiver preference should be considered for individualized glycemic goal setting. The ADA does not recommend A1c targets &gt;8.5% because they may expose the patient to more frequent higher glucose values and subsequently acute risks (glycosuria, dehydration, hyperglycemia hyperosmolar syndrome, or poor wound healing). </a:t>
            </a:r>
            <a:r>
              <a:rPr lang="en-US" sz="1050" b="1" dirty="0"/>
              <a:t>1. </a:t>
            </a:r>
            <a:r>
              <a:rPr lang="en-US" sz="1050" dirty="0"/>
              <a:t>At least 3 coexisting chronic illnesses (conditions serious enough to require medications or lifestyle management and may include arthritis, cancer, congestive heart failure, depression, emphysema, falls, hypertension, incontinence, stage 3 or worse chronic kidney disease, myocardial infarction and stroke) or 2+ instrumental ADL impairments or mild-to-moderate cognitive impairment;</a:t>
            </a:r>
            <a:r>
              <a:rPr lang="en-US" sz="1050" b="1" dirty="0"/>
              <a:t> 2 </a:t>
            </a:r>
            <a:r>
              <a:rPr lang="en-US" sz="1050" dirty="0"/>
              <a:t>LTC or the presence of a single end-stage chronic disease illness (stage 3-4 congestive heart failure or oxygen dependent lung disease, chronic kidney disease requiring dialysis, or uncontrolled metastatic cancer) or moderate-to-severe cognitive impairment or 2+ ADL dependencies.</a:t>
            </a:r>
          </a:p>
        </p:txBody>
      </p:sp>
      <p:pic>
        <p:nvPicPr>
          <p:cNvPr id="5" name="Picture 4">
            <a:extLst>
              <a:ext uri="{FF2B5EF4-FFF2-40B4-BE49-F238E27FC236}">
                <a16:creationId xmlns:a16="http://schemas.microsoft.com/office/drawing/2014/main" id="{2F64BE69-C607-4ADB-A48C-074039E53A70}"/>
              </a:ext>
            </a:extLst>
          </p:cNvPr>
          <p:cNvPicPr>
            <a:picLocks noChangeAspect="1"/>
          </p:cNvPicPr>
          <p:nvPr/>
        </p:nvPicPr>
        <p:blipFill>
          <a:blip r:embed="rId2"/>
          <a:stretch>
            <a:fillRect/>
          </a:stretch>
        </p:blipFill>
        <p:spPr>
          <a:xfrm>
            <a:off x="689372" y="138216"/>
            <a:ext cx="7765256" cy="3614738"/>
          </a:xfrm>
          <a:prstGeom prst="rect">
            <a:avLst/>
          </a:prstGeom>
        </p:spPr>
      </p:pic>
    </p:spTree>
    <p:extLst>
      <p:ext uri="{BB962C8B-B14F-4D97-AF65-F5344CB8AC3E}">
        <p14:creationId xmlns:p14="http://schemas.microsoft.com/office/powerpoint/2010/main" val="272333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11CE-E747-46C0-BDB6-008E34C97C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9E8C32-666F-4B20-ABE7-F30CD29279E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BF9411B-3B99-406A-93EF-EF117A8A8315}"/>
              </a:ext>
            </a:extLst>
          </p:cNvPr>
          <p:cNvPicPr>
            <a:picLocks noChangeAspect="1"/>
          </p:cNvPicPr>
          <p:nvPr/>
        </p:nvPicPr>
        <p:blipFill>
          <a:blip r:embed="rId2"/>
          <a:stretch>
            <a:fillRect/>
          </a:stretch>
        </p:blipFill>
        <p:spPr>
          <a:xfrm>
            <a:off x="473216" y="1926817"/>
            <a:ext cx="8450438" cy="1289867"/>
          </a:xfrm>
          <a:prstGeom prst="rect">
            <a:avLst/>
          </a:prstGeom>
        </p:spPr>
      </p:pic>
    </p:spTree>
    <p:extLst>
      <p:ext uri="{BB962C8B-B14F-4D97-AF65-F5344CB8AC3E}">
        <p14:creationId xmlns:p14="http://schemas.microsoft.com/office/powerpoint/2010/main" val="338026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AAEB-42C1-4E51-8ED2-0A1EBEB22C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A1BEF8-CA9A-430F-AC88-239362E32E0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DF28B93-A9E4-4375-9723-E4670FDC713A}"/>
              </a:ext>
            </a:extLst>
          </p:cNvPr>
          <p:cNvPicPr>
            <a:picLocks noChangeAspect="1"/>
          </p:cNvPicPr>
          <p:nvPr/>
        </p:nvPicPr>
        <p:blipFill>
          <a:blip r:embed="rId2"/>
          <a:stretch>
            <a:fillRect/>
          </a:stretch>
        </p:blipFill>
        <p:spPr>
          <a:xfrm>
            <a:off x="316242" y="1142224"/>
            <a:ext cx="8511516" cy="3161420"/>
          </a:xfrm>
          <a:prstGeom prst="rect">
            <a:avLst/>
          </a:prstGeom>
        </p:spPr>
      </p:pic>
    </p:spTree>
    <p:extLst>
      <p:ext uri="{BB962C8B-B14F-4D97-AF65-F5344CB8AC3E}">
        <p14:creationId xmlns:p14="http://schemas.microsoft.com/office/powerpoint/2010/main" val="16878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2AA4-81E4-4971-B951-F6A58A0B19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D2A053-B470-4498-9720-22140AC6D31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719BE28-29A3-4E9D-8B43-52FE695AA7AE}"/>
              </a:ext>
            </a:extLst>
          </p:cNvPr>
          <p:cNvPicPr>
            <a:picLocks noChangeAspect="1"/>
          </p:cNvPicPr>
          <p:nvPr/>
        </p:nvPicPr>
        <p:blipFill>
          <a:blip r:embed="rId2"/>
          <a:stretch>
            <a:fillRect/>
          </a:stretch>
        </p:blipFill>
        <p:spPr>
          <a:xfrm>
            <a:off x="347658" y="1698674"/>
            <a:ext cx="8528768" cy="1302297"/>
          </a:xfrm>
          <a:prstGeom prst="rect">
            <a:avLst/>
          </a:prstGeom>
        </p:spPr>
      </p:pic>
    </p:spTree>
    <p:extLst>
      <p:ext uri="{BB962C8B-B14F-4D97-AF65-F5344CB8AC3E}">
        <p14:creationId xmlns:p14="http://schemas.microsoft.com/office/powerpoint/2010/main" val="271096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6995" y="2937225"/>
            <a:ext cx="5059007" cy="1102519"/>
          </a:xfrm>
        </p:spPr>
        <p:txBody>
          <a:bodyPr>
            <a:normAutofit fontScale="90000"/>
          </a:bodyPr>
          <a:lstStyle/>
          <a:p>
            <a:r>
              <a:rPr lang="en-US" sz="2475" dirty="0"/>
              <a:t>This program is supported by the Health Resources and Services Administration (HRSA) </a:t>
            </a:r>
            <a:r>
              <a:rPr lang="en-US" sz="1650" dirty="0"/>
              <a:t>of the U.S. Department of Health and Human Services (HHS) as part of an award totaling $757,483.00 with 0% financed with non-governmental sources. The contents are those of the author(s) and do not necessarily represent the official views of, nor an endorsement, by HRSA, HHS, or the U.S. Government. For more information, please visit HRSA.gov.</a:t>
            </a:r>
            <a:br>
              <a:rPr lang="en-US" sz="1650" dirty="0"/>
            </a:br>
            <a:endParaRPr lang="en-US" sz="1650" dirty="0"/>
          </a:p>
        </p:txBody>
      </p:sp>
    </p:spTree>
    <p:extLst>
      <p:ext uri="{BB962C8B-B14F-4D97-AF65-F5344CB8AC3E}">
        <p14:creationId xmlns:p14="http://schemas.microsoft.com/office/powerpoint/2010/main" val="2091725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66D5-E949-468F-B20A-B547EB2FF4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68C2C8-A400-4BF4-B882-E9E97A9004A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587068E-8889-4889-A695-BF87A1527D16}"/>
              </a:ext>
            </a:extLst>
          </p:cNvPr>
          <p:cNvPicPr>
            <a:picLocks noChangeAspect="1"/>
          </p:cNvPicPr>
          <p:nvPr/>
        </p:nvPicPr>
        <p:blipFill>
          <a:blip r:embed="rId2"/>
          <a:stretch>
            <a:fillRect/>
          </a:stretch>
        </p:blipFill>
        <p:spPr>
          <a:xfrm>
            <a:off x="537187" y="0"/>
            <a:ext cx="8069626" cy="5143500"/>
          </a:xfrm>
          <a:prstGeom prst="rect">
            <a:avLst/>
          </a:prstGeom>
        </p:spPr>
      </p:pic>
    </p:spTree>
    <p:extLst>
      <p:ext uri="{BB962C8B-B14F-4D97-AF65-F5344CB8AC3E}">
        <p14:creationId xmlns:p14="http://schemas.microsoft.com/office/powerpoint/2010/main" val="365918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83F2-6002-4201-B4EE-F4F044599F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005C54-ADBB-4EF2-88C4-386179BBCAA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F6891A3-DEDA-44E8-95CF-B70743ED4F50}"/>
              </a:ext>
            </a:extLst>
          </p:cNvPr>
          <p:cNvPicPr>
            <a:picLocks noChangeAspect="1"/>
          </p:cNvPicPr>
          <p:nvPr/>
        </p:nvPicPr>
        <p:blipFill>
          <a:blip r:embed="rId2"/>
          <a:stretch>
            <a:fillRect/>
          </a:stretch>
        </p:blipFill>
        <p:spPr>
          <a:xfrm>
            <a:off x="174238" y="1920722"/>
            <a:ext cx="8795525" cy="1302057"/>
          </a:xfrm>
          <a:prstGeom prst="rect">
            <a:avLst/>
          </a:prstGeom>
        </p:spPr>
      </p:pic>
    </p:spTree>
    <p:extLst>
      <p:ext uri="{BB962C8B-B14F-4D97-AF65-F5344CB8AC3E}">
        <p14:creationId xmlns:p14="http://schemas.microsoft.com/office/powerpoint/2010/main" val="339308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A8B1-82F8-4F5C-8349-EDC1BF09B2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839939-BDFB-4DC8-ADC1-830C8B03E8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A939D60-A4DA-473E-A846-7E2E05513F7F}"/>
              </a:ext>
            </a:extLst>
          </p:cNvPr>
          <p:cNvPicPr>
            <a:picLocks noChangeAspect="1"/>
          </p:cNvPicPr>
          <p:nvPr/>
        </p:nvPicPr>
        <p:blipFill>
          <a:blip r:embed="rId2"/>
          <a:stretch>
            <a:fillRect/>
          </a:stretch>
        </p:blipFill>
        <p:spPr>
          <a:xfrm>
            <a:off x="1117936" y="126610"/>
            <a:ext cx="6885917" cy="4906107"/>
          </a:xfrm>
          <a:prstGeom prst="rect">
            <a:avLst/>
          </a:prstGeom>
        </p:spPr>
      </p:pic>
    </p:spTree>
    <p:extLst>
      <p:ext uri="{BB962C8B-B14F-4D97-AF65-F5344CB8AC3E}">
        <p14:creationId xmlns:p14="http://schemas.microsoft.com/office/powerpoint/2010/main" val="71479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131" y="188310"/>
            <a:ext cx="996552" cy="4924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6" y="164794"/>
            <a:ext cx="2505074" cy="269750"/>
          </a:xfrm>
          <a:prstGeom prst="rect">
            <a:avLst/>
          </a:prstGeom>
        </p:spPr>
      </p:pic>
      <p:pic>
        <p:nvPicPr>
          <p:cNvPr id="20" name="Picture 19">
            <a:extLst>
              <a:ext uri="{FF2B5EF4-FFF2-40B4-BE49-F238E27FC236}">
                <a16:creationId xmlns:a16="http://schemas.microsoft.com/office/drawing/2014/main" id="{A35A0842-CE9C-4ADE-A0EF-DDD103D6C5A3}"/>
              </a:ext>
            </a:extLst>
          </p:cNvPr>
          <p:cNvPicPr>
            <a:picLocks noChangeAspect="1"/>
          </p:cNvPicPr>
          <p:nvPr/>
        </p:nvPicPr>
        <p:blipFill>
          <a:blip r:embed="rId4"/>
          <a:stretch>
            <a:fillRect/>
          </a:stretch>
        </p:blipFill>
        <p:spPr>
          <a:xfrm>
            <a:off x="1811366" y="3940285"/>
            <a:ext cx="5298141" cy="398173"/>
          </a:xfrm>
          <a:prstGeom prst="rect">
            <a:avLst/>
          </a:prstGeom>
        </p:spPr>
      </p:pic>
      <p:pic>
        <p:nvPicPr>
          <p:cNvPr id="26" name="Picture 25" descr="Graphical user interface, text, application&#10;&#10;Description automatically generated">
            <a:extLst>
              <a:ext uri="{FF2B5EF4-FFF2-40B4-BE49-F238E27FC236}">
                <a16:creationId xmlns:a16="http://schemas.microsoft.com/office/drawing/2014/main" id="{87D81DA2-C325-4639-8856-17AC3ECE57D5}"/>
              </a:ext>
            </a:extLst>
          </p:cNvPr>
          <p:cNvPicPr>
            <a:picLocks noChangeAspect="1"/>
          </p:cNvPicPr>
          <p:nvPr/>
        </p:nvPicPr>
        <p:blipFill>
          <a:blip r:embed="rId5"/>
          <a:stretch>
            <a:fillRect/>
          </a:stretch>
        </p:blipFill>
        <p:spPr>
          <a:xfrm>
            <a:off x="2371876" y="4306917"/>
            <a:ext cx="4177119" cy="804078"/>
          </a:xfrm>
          <a:prstGeom prst="rect">
            <a:avLst/>
          </a:prstGeom>
        </p:spPr>
      </p:pic>
      <p:pic>
        <p:nvPicPr>
          <p:cNvPr id="15" name="Picture 14" descr="Table&#10;&#10;Description automatically generated">
            <a:extLst>
              <a:ext uri="{FF2B5EF4-FFF2-40B4-BE49-F238E27FC236}">
                <a16:creationId xmlns:a16="http://schemas.microsoft.com/office/drawing/2014/main" id="{11A878A6-5AB2-4BB7-AFAE-75870A7689E5}"/>
              </a:ext>
            </a:extLst>
          </p:cNvPr>
          <p:cNvPicPr>
            <a:picLocks noChangeAspect="1"/>
          </p:cNvPicPr>
          <p:nvPr/>
        </p:nvPicPr>
        <p:blipFill>
          <a:blip r:embed="rId6"/>
          <a:stretch>
            <a:fillRect/>
          </a:stretch>
        </p:blipFill>
        <p:spPr>
          <a:xfrm>
            <a:off x="1807691" y="434544"/>
            <a:ext cx="5181576" cy="3546912"/>
          </a:xfrm>
          <a:prstGeom prst="rect">
            <a:avLst/>
          </a:prstGeom>
        </p:spPr>
      </p:pic>
    </p:spTree>
    <p:extLst>
      <p:ext uri="{BB962C8B-B14F-4D97-AF65-F5344CB8AC3E}">
        <p14:creationId xmlns:p14="http://schemas.microsoft.com/office/powerpoint/2010/main" val="230631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2321719" y="259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259681" y="1262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3124200" y="81319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0" y="213337"/>
            <a:ext cx="2627542" cy="282938"/>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706" y="213337"/>
            <a:ext cx="929900" cy="459531"/>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4EFD91A1-AEA0-45DD-AE1F-A294651D68BA}"/>
              </a:ext>
            </a:extLst>
          </p:cNvPr>
          <p:cNvPicPr>
            <a:picLocks noChangeAspect="1"/>
          </p:cNvPicPr>
          <p:nvPr/>
        </p:nvPicPr>
        <p:blipFill>
          <a:blip r:embed="rId4"/>
          <a:stretch>
            <a:fillRect/>
          </a:stretch>
        </p:blipFill>
        <p:spPr>
          <a:xfrm>
            <a:off x="2669241" y="4451838"/>
            <a:ext cx="3669918" cy="66995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8DAFCBA-D3D9-4EDB-9F3C-EC71D37A39BE}"/>
              </a:ext>
            </a:extLst>
          </p:cNvPr>
          <p:cNvPicPr>
            <a:picLocks noChangeAspect="1"/>
          </p:cNvPicPr>
          <p:nvPr/>
        </p:nvPicPr>
        <p:blipFill>
          <a:blip r:embed="rId5"/>
          <a:stretch>
            <a:fillRect/>
          </a:stretch>
        </p:blipFill>
        <p:spPr>
          <a:xfrm>
            <a:off x="2321719" y="423383"/>
            <a:ext cx="4955520" cy="4024906"/>
          </a:xfrm>
          <a:prstGeom prst="rect">
            <a:avLst/>
          </a:prstGeom>
        </p:spPr>
      </p:pic>
    </p:spTree>
    <p:extLst>
      <p:ext uri="{BB962C8B-B14F-4D97-AF65-F5344CB8AC3E}">
        <p14:creationId xmlns:p14="http://schemas.microsoft.com/office/powerpoint/2010/main" val="213094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6C94-C6F2-4731-B656-CAB2A9814916}"/>
              </a:ext>
            </a:extLst>
          </p:cNvPr>
          <p:cNvSpPr>
            <a:spLocks noGrp="1"/>
          </p:cNvSpPr>
          <p:nvPr>
            <p:ph type="ctrTitle"/>
          </p:nvPr>
        </p:nvSpPr>
        <p:spPr/>
        <p:txBody>
          <a:bodyPr>
            <a:normAutofit fontScale="90000"/>
          </a:bodyPr>
          <a:lstStyle/>
          <a:p>
            <a:r>
              <a:rPr lang="en-US" dirty="0"/>
              <a:t>Diabetes Management in Older Adults—</a:t>
            </a:r>
            <a:br>
              <a:rPr lang="en-US" dirty="0"/>
            </a:br>
            <a:r>
              <a:rPr lang="en-US" dirty="0"/>
              <a:t>A Review of American Geriatrics Society Recommendations</a:t>
            </a:r>
          </a:p>
        </p:txBody>
      </p:sp>
      <p:sp>
        <p:nvSpPr>
          <p:cNvPr id="3" name="Subtitle 2">
            <a:extLst>
              <a:ext uri="{FF2B5EF4-FFF2-40B4-BE49-F238E27FC236}">
                <a16:creationId xmlns:a16="http://schemas.microsoft.com/office/drawing/2014/main" id="{40BF773F-EBE9-46FF-B768-3501C204BD97}"/>
              </a:ext>
            </a:extLst>
          </p:cNvPr>
          <p:cNvSpPr>
            <a:spLocks noGrp="1"/>
          </p:cNvSpPr>
          <p:nvPr>
            <p:ph type="subTitle" idx="1"/>
          </p:nvPr>
        </p:nvSpPr>
        <p:spPr/>
        <p:txBody>
          <a:bodyPr/>
          <a:lstStyle/>
          <a:p>
            <a:r>
              <a:rPr lang="en-US" dirty="0"/>
              <a:t>Natalie Manley, MD, MPH</a:t>
            </a:r>
          </a:p>
          <a:p>
            <a:endParaRPr lang="en-US" dirty="0"/>
          </a:p>
        </p:txBody>
      </p:sp>
    </p:spTree>
    <p:extLst>
      <p:ext uri="{BB962C8B-B14F-4D97-AF65-F5344CB8AC3E}">
        <p14:creationId xmlns:p14="http://schemas.microsoft.com/office/powerpoint/2010/main" val="59347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CFEC-4EDE-436F-94AE-FC996E2500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473A7C-C3AD-49DB-9806-3A400C019938}"/>
              </a:ext>
            </a:extLst>
          </p:cNvPr>
          <p:cNvSpPr>
            <a:spLocks noGrp="1"/>
          </p:cNvSpPr>
          <p:nvPr>
            <p:ph idx="1"/>
          </p:nvPr>
        </p:nvSpPr>
        <p:spPr>
          <a:xfrm>
            <a:off x="183759" y="4018689"/>
            <a:ext cx="8072218" cy="1499144"/>
          </a:xfrm>
        </p:spPr>
        <p:txBody>
          <a:bodyPr>
            <a:normAutofit/>
          </a:bodyPr>
          <a:lstStyle/>
          <a:p>
            <a:r>
              <a:rPr lang="en-US" sz="1350" dirty="0"/>
              <a:t>adapted from Finding the Sweet Spot: an interactive workshop on diabetes management in older adults (</a:t>
            </a:r>
            <a:r>
              <a:rPr lang="en-US" sz="1350" dirty="0" err="1"/>
              <a:t>Triantafylidis</a:t>
            </a:r>
            <a:r>
              <a:rPr lang="en-US" sz="1350" dirty="0"/>
              <a:t> LK, Phillips SC, Hawley CE, Schwartz AW. Finding the Sweet Spot: An Interactive Workshop on Diabetes Management in Older Adults. </a:t>
            </a:r>
            <a:r>
              <a:rPr lang="en-US" sz="1350" dirty="0" err="1"/>
              <a:t>MedEdPORTAL</a:t>
            </a:r>
            <a:r>
              <a:rPr lang="en-US" sz="1350" dirty="0"/>
              <a:t>. 2019;15:10845. Published 2019 Oct 18. doi:10.15766/mep_2374-8265.10845).</a:t>
            </a:r>
          </a:p>
          <a:p>
            <a:r>
              <a:rPr lang="en-US" sz="900" dirty="0" err="1">
                <a:solidFill>
                  <a:srgbClr val="333333"/>
                </a:solidFill>
                <a:latin typeface="latoregular"/>
              </a:rPr>
              <a:t>Triantafylidis</a:t>
            </a:r>
            <a:r>
              <a:rPr lang="en-US" sz="900" dirty="0">
                <a:solidFill>
                  <a:srgbClr val="333333"/>
                </a:solidFill>
                <a:latin typeface="latoregular"/>
              </a:rPr>
              <a:t> LK, Phillips SC, Hawley CE, Schwartz AW. AGS Quick Guide to Diabetes Management in Older Adults. New York, NY: American Geriatrics Society. Available at: </a:t>
            </a:r>
            <a:r>
              <a:rPr lang="en-US" sz="900" u="sng" dirty="0">
                <a:solidFill>
                  <a:srgbClr val="0783C7"/>
                </a:solidFill>
                <a:latin typeface="latobold"/>
                <a:hlinkClick r:id="rId2"/>
              </a:rPr>
              <a:t>http://geriatricscareonline.org</a:t>
            </a:r>
            <a:endParaRPr lang="en-US" sz="1350" dirty="0"/>
          </a:p>
        </p:txBody>
      </p:sp>
      <p:pic>
        <p:nvPicPr>
          <p:cNvPr id="5" name="Picture 4">
            <a:extLst>
              <a:ext uri="{FF2B5EF4-FFF2-40B4-BE49-F238E27FC236}">
                <a16:creationId xmlns:a16="http://schemas.microsoft.com/office/drawing/2014/main" id="{238092FB-AFB7-42B0-9EAD-6F8010CFBF2A}"/>
              </a:ext>
            </a:extLst>
          </p:cNvPr>
          <p:cNvPicPr>
            <a:picLocks noChangeAspect="1"/>
          </p:cNvPicPr>
          <p:nvPr/>
        </p:nvPicPr>
        <p:blipFill>
          <a:blip r:embed="rId3"/>
          <a:stretch>
            <a:fillRect/>
          </a:stretch>
        </p:blipFill>
        <p:spPr>
          <a:xfrm>
            <a:off x="3116605" y="273844"/>
            <a:ext cx="2910791" cy="3529013"/>
          </a:xfrm>
          <a:prstGeom prst="rect">
            <a:avLst/>
          </a:prstGeom>
        </p:spPr>
      </p:pic>
    </p:spTree>
    <p:extLst>
      <p:ext uri="{BB962C8B-B14F-4D97-AF65-F5344CB8AC3E}">
        <p14:creationId xmlns:p14="http://schemas.microsoft.com/office/powerpoint/2010/main" val="320734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E08B-B3B5-4C46-BB7F-3C288193AF1F}"/>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8551CD6E-C0A3-49BE-997E-3CA05EAB1952}"/>
              </a:ext>
            </a:extLst>
          </p:cNvPr>
          <p:cNvSpPr>
            <a:spLocks noGrp="1"/>
          </p:cNvSpPr>
          <p:nvPr>
            <p:ph idx="1"/>
          </p:nvPr>
        </p:nvSpPr>
        <p:spPr/>
        <p:txBody>
          <a:bodyPr/>
          <a:lstStyle/>
          <a:p>
            <a:pPr marL="0" indent="0">
              <a:buNone/>
            </a:pPr>
            <a:endParaRPr lang="en-US" dirty="0"/>
          </a:p>
          <a:p>
            <a:pPr marL="0" indent="0">
              <a:buNone/>
            </a:pPr>
            <a:r>
              <a:rPr lang="en-US" dirty="0"/>
              <a:t>• Develop individualized glycemic goals for the treatment of older adults with diabetes </a:t>
            </a:r>
          </a:p>
          <a:p>
            <a:pPr marL="0" indent="0">
              <a:buNone/>
            </a:pPr>
            <a:r>
              <a:rPr lang="en-US" dirty="0"/>
              <a:t>• List safety and efficacy characteristics of antihyperglycemic agents in older adults</a:t>
            </a:r>
          </a:p>
          <a:p>
            <a:pPr marL="0" indent="0">
              <a:buNone/>
            </a:pPr>
            <a:r>
              <a:rPr lang="en-US" dirty="0"/>
              <a:t> • Implement geriatric prescribing and deprescribing principles for antihyperglycemic agents</a:t>
            </a:r>
          </a:p>
        </p:txBody>
      </p:sp>
    </p:spTree>
    <p:extLst>
      <p:ext uri="{BB962C8B-B14F-4D97-AF65-F5344CB8AC3E}">
        <p14:creationId xmlns:p14="http://schemas.microsoft.com/office/powerpoint/2010/main" val="49370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0D50-7E5A-489E-8415-48C690F4E167}"/>
              </a:ext>
            </a:extLst>
          </p:cNvPr>
          <p:cNvSpPr>
            <a:spLocks noGrp="1"/>
          </p:cNvSpPr>
          <p:nvPr>
            <p:ph type="title"/>
          </p:nvPr>
        </p:nvSpPr>
        <p:spPr/>
        <p:txBody>
          <a:bodyPr/>
          <a:lstStyle/>
          <a:p>
            <a:r>
              <a:rPr lang="en-US" dirty="0"/>
              <a:t>Introduction—Look for the “sweet spot”</a:t>
            </a:r>
          </a:p>
        </p:txBody>
      </p:sp>
      <p:sp>
        <p:nvSpPr>
          <p:cNvPr id="3" name="Content Placeholder 2">
            <a:extLst>
              <a:ext uri="{FF2B5EF4-FFF2-40B4-BE49-F238E27FC236}">
                <a16:creationId xmlns:a16="http://schemas.microsoft.com/office/drawing/2014/main" id="{957DDF6C-D324-4431-8224-1422052197A4}"/>
              </a:ext>
            </a:extLst>
          </p:cNvPr>
          <p:cNvSpPr>
            <a:spLocks noGrp="1"/>
          </p:cNvSpPr>
          <p:nvPr>
            <p:ph idx="1"/>
          </p:nvPr>
        </p:nvSpPr>
        <p:spPr/>
        <p:txBody>
          <a:bodyPr>
            <a:normAutofit lnSpcReduction="10000"/>
          </a:bodyPr>
          <a:lstStyle/>
          <a:p>
            <a:r>
              <a:rPr lang="en-US" dirty="0"/>
              <a:t>Diabetes is very common among older adults</a:t>
            </a:r>
          </a:p>
          <a:p>
            <a:r>
              <a:rPr lang="en-US" dirty="0"/>
              <a:t>Intensive glucose lowering can lead to excessive risk for hypoglycemia and potentially falls</a:t>
            </a:r>
          </a:p>
          <a:p>
            <a:r>
              <a:rPr lang="en-US" dirty="0"/>
              <a:t>Many older adults do not have enough remaining life expectancy to benefit from microvascular risk reduction</a:t>
            </a:r>
          </a:p>
          <a:p>
            <a:r>
              <a:rPr lang="en-US" dirty="0"/>
              <a:t>Therefore, for many older adults, the harms of intensive glucose lowering may outweigh the benefits. </a:t>
            </a:r>
          </a:p>
          <a:p>
            <a:r>
              <a:rPr lang="en-US" dirty="0"/>
              <a:t>The “sweet spot” of safe management of diabetes in older adults should consider hemoglobin A1c (A1c) goals that are individualized based on age, comorbid conditions, and remaining life expectancy. </a:t>
            </a:r>
          </a:p>
        </p:txBody>
      </p:sp>
    </p:spTree>
    <p:extLst>
      <p:ext uri="{BB962C8B-B14F-4D97-AF65-F5344CB8AC3E}">
        <p14:creationId xmlns:p14="http://schemas.microsoft.com/office/powerpoint/2010/main" val="339385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E820098-928D-47FE-93CC-61188388150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DAACBD9-403A-4792-A75D-916905BAC3D3}"/>
              </a:ext>
            </a:extLst>
          </p:cNvPr>
          <p:cNvPicPr>
            <a:picLocks noChangeAspect="1"/>
          </p:cNvPicPr>
          <p:nvPr/>
        </p:nvPicPr>
        <p:blipFill>
          <a:blip r:embed="rId2"/>
          <a:stretch>
            <a:fillRect/>
          </a:stretch>
        </p:blipFill>
        <p:spPr>
          <a:xfrm>
            <a:off x="1096679" y="36928"/>
            <a:ext cx="6750815" cy="5069645"/>
          </a:xfrm>
          <a:prstGeom prst="rect">
            <a:avLst/>
          </a:prstGeom>
        </p:spPr>
      </p:pic>
    </p:spTree>
    <p:extLst>
      <p:ext uri="{BB962C8B-B14F-4D97-AF65-F5344CB8AC3E}">
        <p14:creationId xmlns:p14="http://schemas.microsoft.com/office/powerpoint/2010/main" val="257784923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12" ma:contentTypeDescription="Create a new document." ma:contentTypeScope="" ma:versionID="b09aed69169430e3b0fdc54f9d09df66">
  <xsd:schema xmlns:xsd="http://www.w3.org/2001/XMLSchema" xmlns:xs="http://www.w3.org/2001/XMLSchema" xmlns:p="http://schemas.microsoft.com/office/2006/metadata/properties" xmlns:ns3="781fd4ad-10f7-44a3-a848-61c009006b2c" xmlns:ns4="09daf69c-e005-491e-82bd-00aff605b6e3" targetNamespace="http://schemas.microsoft.com/office/2006/metadata/properties" ma:root="true" ma:fieldsID="7c990fc0086feae6fc3639d5ed1f51eb" ns3:_="" ns4:_="">
    <xsd:import namespace="781fd4ad-10f7-44a3-a848-61c009006b2c"/>
    <xsd:import namespace="09daf69c-e005-491e-82bd-00aff605b6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daf69c-e005-491e-82bd-00aff605b6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CE232-46E5-4A31-9CC1-F55BAD34F289}">
  <ds:schemaRefs>
    <ds:schemaRef ds:uri="http://schemas.microsoft.com/sharepoint/v3/contenttype/forms"/>
  </ds:schemaRefs>
</ds:datastoreItem>
</file>

<file path=customXml/itemProps2.xml><?xml version="1.0" encoding="utf-8"?>
<ds:datastoreItem xmlns:ds="http://schemas.openxmlformats.org/officeDocument/2006/customXml" ds:itemID="{5B792FCB-7308-4E12-B703-E8A7CE7C973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465BE42-B33D-433E-9A1E-BF780F473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09daf69c-e005-491e-82bd-00aff605b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378</TotalTime>
  <Words>761</Words>
  <Application>Microsoft Office PowerPoint</Application>
  <PresentationFormat>On-screen Show (16:9)</PresentationFormat>
  <Paragraphs>41</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Calibri</vt:lpstr>
      <vt:lpstr>Calibri Light</vt:lpstr>
      <vt:lpstr>latobold</vt:lpstr>
      <vt:lpstr>latoregular</vt:lpstr>
      <vt:lpstr>Arial</vt:lpstr>
      <vt:lpstr>Arial-BoldMT</vt:lpstr>
      <vt:lpstr>Times New Roman</vt:lpstr>
      <vt:lpstr>Default Theme</vt:lpstr>
      <vt:lpstr>Office Theme</vt:lpstr>
      <vt:lpstr>Nebraska GWEP Geriatrics Case Conference ECHO </vt:lpstr>
      <vt:lpstr>This program is supported by the Health Resources and Services Administration (HRSA) of the U.S. Department of Health and Human Services (HHS) as part of an award totaling $757,483.00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PowerPoint Presentation</vt:lpstr>
      <vt:lpstr>Diabetes Management in Older Adults— A Review of American Geriatrics Society Recommendations</vt:lpstr>
      <vt:lpstr>PowerPoint Presentation</vt:lpstr>
      <vt:lpstr>Goals</vt:lpstr>
      <vt:lpstr>Introduction—Look for the “sweet spot”</vt:lpstr>
      <vt:lpstr>PowerPoint Presentation</vt:lpstr>
      <vt:lpstr>PowerPoint Presentation</vt:lpstr>
      <vt:lpstr>PowerPoint Presentation</vt:lpstr>
      <vt:lpstr>Insulin Pearls</vt:lpstr>
      <vt:lpstr>PowerPoint Presentation</vt:lpstr>
      <vt:lpstr>Quick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Nebraska GWEP Geriatrics  Case Conference ECHO  will begin at 12:15</dc:title>
  <dc:creator>Cole, Jessica B</dc:creator>
  <cp:lastModifiedBy>Spurgin, Mary Jo</cp:lastModifiedBy>
  <cp:revision>19</cp:revision>
  <dcterms:modified xsi:type="dcterms:W3CDTF">2021-10-11T18:36:24Z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