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sldIdLst>
    <p:sldId id="266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4" r:id="rId16"/>
    <p:sldId id="282" r:id="rId17"/>
    <p:sldId id="285" r:id="rId18"/>
    <p:sldId id="286" r:id="rId19"/>
    <p:sldId id="287" r:id="rId20"/>
    <p:sldId id="288" r:id="rId21"/>
    <p:sldId id="289" r:id="rId22"/>
    <p:sldId id="291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12072-3A59-4327-907D-FE479405E71E}" v="11" dt="2022-01-05T21:48:15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237598" cy="2971801"/>
          </a:xfrm>
        </p:spPr>
        <p:txBody>
          <a:bodyPr>
            <a:normAutofit/>
          </a:bodyPr>
          <a:lstStyle/>
          <a:p>
            <a:r>
              <a:rPr lang="en-US" dirty="0"/>
              <a:t>Geriatric considerations in thyroid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Mandy Byers MD, CMD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DF9E-B8E8-4353-BE26-10440DAC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89994"/>
          </a:xfrm>
        </p:spPr>
        <p:txBody>
          <a:bodyPr/>
          <a:lstStyle/>
          <a:p>
            <a:r>
              <a:rPr lang="en-US" dirty="0"/>
              <a:t>Hypothyroidism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0941C-D8F6-4D99-AF14-333C0E1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668106"/>
            <a:ext cx="8761792" cy="35217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Mild hypothyroidism in an acutely ill elder can quickly progress to severe hypothyroidism increasing susceptibility to myxedema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Lab testing necessary as symptoms are often atypical with an insidious onset and slow rate of progression and can overlap with other pathology in multimorbid individuals</a:t>
            </a:r>
          </a:p>
        </p:txBody>
      </p:sp>
    </p:spTree>
    <p:extLst>
      <p:ext uri="{BB962C8B-B14F-4D97-AF65-F5344CB8AC3E}">
        <p14:creationId xmlns:p14="http://schemas.microsoft.com/office/powerpoint/2010/main" val="33122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DF9E-B8E8-4353-BE26-10440DAC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89994"/>
          </a:xfrm>
        </p:spPr>
        <p:txBody>
          <a:bodyPr/>
          <a:lstStyle/>
          <a:p>
            <a:r>
              <a:rPr lang="en-US" dirty="0"/>
              <a:t>Subclinical Hypothyroidism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0941C-D8F6-4D99-AF14-333C0E1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241571"/>
            <a:ext cx="9063796" cy="49306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Elevated TSH, normal free T4 levels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Occurs in 15% of people age 65+, more common in women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T4 supplementation (levothyroxine) in older adults with mildly elevated TSH has limited clinical benefit and may be harmful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May follow clinically monitoring TSH and Free T4 q 6 months until stable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TSH levels persistently ≥ 10mIU/L are at increased risk of congestive heart failure and cardiovascular mortality regardless of age and may be treated though unknown if treatment reverses risks</a:t>
            </a:r>
          </a:p>
        </p:txBody>
      </p:sp>
    </p:spTree>
    <p:extLst>
      <p:ext uri="{BB962C8B-B14F-4D97-AF65-F5344CB8AC3E}">
        <p14:creationId xmlns:p14="http://schemas.microsoft.com/office/powerpoint/2010/main" val="322533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DF9E-B8E8-4353-BE26-10440DAC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89994"/>
          </a:xfrm>
        </p:spPr>
        <p:txBody>
          <a:bodyPr/>
          <a:lstStyle/>
          <a:p>
            <a:r>
              <a:rPr lang="en-US" dirty="0"/>
              <a:t>T4 replacement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0941C-D8F6-4D99-AF14-333C0E1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375794"/>
            <a:ext cx="9198020" cy="461860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Mild hypothyroidism (usually ambulatory/LTC setting)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at low dose (25mcg/day) increase q 4-6 weeks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patient with significant ASCVD begin at lower dose (12.5mcg/day)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Severe hypothyroidism / Myxedema (inpatient)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Stress dose steroids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50-200 mcg/day IV daily until patients can tolerate PO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Target TSH level 4-7mIU/L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Monitor for necessary dose adjustments of other meds – anticonvulsants, digoxin, opiate analgesics</a:t>
            </a:r>
          </a:p>
        </p:txBody>
      </p:sp>
    </p:spTree>
    <p:extLst>
      <p:ext uri="{BB962C8B-B14F-4D97-AF65-F5344CB8AC3E}">
        <p14:creationId xmlns:p14="http://schemas.microsoft.com/office/powerpoint/2010/main" val="368186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DF9E-B8E8-4353-BE26-10440DAC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89994"/>
          </a:xfrm>
        </p:spPr>
        <p:txBody>
          <a:bodyPr/>
          <a:lstStyle/>
          <a:p>
            <a:r>
              <a:rPr lang="en-US" dirty="0"/>
              <a:t>Hypothyroidism in nonthyroidal illness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0941C-D8F6-4D99-AF14-333C0E1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375794"/>
            <a:ext cx="8904405" cy="479640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Increased TSH is usually due to primary hypothyroidism but can be transiently increased during recovery from acute illness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Sick Euthyroid occurs in persons </a:t>
            </a:r>
            <a:r>
              <a:rPr lang="en-US" b="1" u="sng" dirty="0">
                <a:solidFill>
                  <a:schemeClr val="bg1"/>
                </a:solidFill>
              </a:rPr>
              <a:t>without</a:t>
            </a:r>
            <a:r>
              <a:rPr lang="en-US" dirty="0">
                <a:solidFill>
                  <a:schemeClr val="bg1"/>
                </a:solidFill>
              </a:rPr>
              <a:t> pre-existing hypothalamic-pituitary and thyroid gland dysfunction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Confirm Hypothyroidism over time with TFTs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T4 Syndrome: low total T4, Free T4 normal, normal TSH in patients with severe nonthyroidal illness – Euthyroid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T3 Syndrome: Most common alteration in TFTs in even mild nonthyroidal illness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Secondary hypothyroidism: occurs in hypopituitarism (normal or low TSH and low free T4)</a:t>
            </a:r>
          </a:p>
        </p:txBody>
      </p:sp>
    </p:spTree>
    <p:extLst>
      <p:ext uri="{BB962C8B-B14F-4D97-AF65-F5344CB8AC3E}">
        <p14:creationId xmlns:p14="http://schemas.microsoft.com/office/powerpoint/2010/main" val="87099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347D-3205-4F23-9E8B-5DC09C5A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58442"/>
          </a:xfrm>
        </p:spPr>
        <p:txBody>
          <a:bodyPr/>
          <a:lstStyle/>
          <a:p>
            <a:r>
              <a:rPr lang="en-US" dirty="0"/>
              <a:t>hyperthyroidism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38B0C-C100-4D59-A2C3-2ECFFAA3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644242"/>
            <a:ext cx="8535988" cy="4085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Graves disease is the most common etiology among older adults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Triples the risk of developing Atrial Fibrillation within 10 years, and present in 13-30% of older people with </a:t>
            </a:r>
            <a:r>
              <a:rPr lang="en-US" dirty="0" err="1">
                <a:solidFill>
                  <a:schemeClr val="bg1"/>
                </a:solidFill>
              </a:rPr>
              <a:t>Afib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Causes secondary osteoporosis and should be suspected in patient with low bone mineral density</a:t>
            </a:r>
          </a:p>
        </p:txBody>
      </p:sp>
    </p:spTree>
    <p:extLst>
      <p:ext uri="{BB962C8B-B14F-4D97-AF65-F5344CB8AC3E}">
        <p14:creationId xmlns:p14="http://schemas.microsoft.com/office/powerpoint/2010/main" val="29746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347D-3205-4F23-9E8B-5DC09C5A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58442"/>
          </a:xfrm>
        </p:spPr>
        <p:txBody>
          <a:bodyPr/>
          <a:lstStyle/>
          <a:p>
            <a:r>
              <a:rPr lang="en-US" dirty="0"/>
              <a:t>hyperthyroidism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38B0C-C100-4D59-A2C3-2ECFFAA3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644242"/>
            <a:ext cx="8535988" cy="4085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Common features on presentation in the elderly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Afib</a:t>
            </a:r>
            <a:r>
              <a:rPr lang="en-US" dirty="0">
                <a:solidFill>
                  <a:schemeClr val="bg1"/>
                </a:solidFill>
              </a:rPr>
              <a:t>, heart failure, weight loss, muscle atrophy, weakness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Apathetic thyrotoxicosis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Depression, inactivity, lethargy, withdrawn behavior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Anorexia, weight loss, constipation, muscle weakness, cardiac symptoms</a:t>
            </a:r>
          </a:p>
        </p:txBody>
      </p:sp>
    </p:spTree>
    <p:extLst>
      <p:ext uri="{BB962C8B-B14F-4D97-AF65-F5344CB8AC3E}">
        <p14:creationId xmlns:p14="http://schemas.microsoft.com/office/powerpoint/2010/main" val="21516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347D-3205-4F23-9E8B-5DC09C5A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58442"/>
          </a:xfrm>
        </p:spPr>
        <p:txBody>
          <a:bodyPr/>
          <a:lstStyle/>
          <a:p>
            <a:r>
              <a:rPr lang="en-US" dirty="0"/>
              <a:t>Subclinical hyperthyroidism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38B0C-C100-4D59-A2C3-2ECFFAA3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644242"/>
            <a:ext cx="8535988" cy="4085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TSH with normal Free T4 and T3 (2% of older adults without known thyroid disease)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TSH shown to be associated with cognitive impairment and dementia, unknown whether treatment can prevent cognitive decline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Associated with A Fib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Accelerated BMD loss</a:t>
            </a:r>
          </a:p>
        </p:txBody>
      </p:sp>
    </p:spTree>
    <p:extLst>
      <p:ext uri="{BB962C8B-B14F-4D97-AF65-F5344CB8AC3E}">
        <p14:creationId xmlns:p14="http://schemas.microsoft.com/office/powerpoint/2010/main" val="231748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347D-3205-4F23-9E8B-5DC09C5A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58442"/>
          </a:xfrm>
        </p:spPr>
        <p:txBody>
          <a:bodyPr/>
          <a:lstStyle/>
          <a:p>
            <a:r>
              <a:rPr lang="en-US" dirty="0"/>
              <a:t>Hyperthyroidism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38B0C-C100-4D59-A2C3-2ECFFAA3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359018"/>
            <a:ext cx="8535988" cy="48131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Treatment recommended if TSH &lt; 0.1mIU/L and considered in older adults with TSH levels 0.1-0.45 mIU/L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May reduce risk of a fib and mortality risk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Radioactive Iodine (RAI) is the treatment of choice for Graves or toxic nodular thyroid disease, high or repeated doses may be necessary in older persons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Antithyroid drugs may be given before RAI to control symptoms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Post RAI measure TSH levels regularly to monitor for eventual development of hypothyroidism or recurrence of hyperthyroidism</a:t>
            </a:r>
          </a:p>
        </p:txBody>
      </p:sp>
    </p:spTree>
    <p:extLst>
      <p:ext uri="{BB962C8B-B14F-4D97-AF65-F5344CB8AC3E}">
        <p14:creationId xmlns:p14="http://schemas.microsoft.com/office/powerpoint/2010/main" val="62231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347D-3205-4F23-9E8B-5DC09C5A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58442"/>
          </a:xfrm>
        </p:spPr>
        <p:txBody>
          <a:bodyPr/>
          <a:lstStyle/>
          <a:p>
            <a:r>
              <a:rPr lang="en-US" dirty="0"/>
              <a:t>Nodular thyroid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38B0C-C100-4D59-A2C3-2ECFFAA3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424031"/>
            <a:ext cx="8535988" cy="47481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Incidence of multinodular goiter increases with age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Nodules present in approx. 90% of women ≥ 70 &amp; 60% of men ≥ 80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are benign, but solitary nodules more likely to be malignant in the older patients, Males &gt; Females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Exogenous suppression of hot nodules may cause iatrogenic hyperthyroidism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aware of risk of iodine-induced thyrotoxicosis in older persons with multinodular goiter so caution with contrast/amiodarone</a:t>
            </a:r>
          </a:p>
        </p:txBody>
      </p:sp>
    </p:spTree>
    <p:extLst>
      <p:ext uri="{BB962C8B-B14F-4D97-AF65-F5344CB8AC3E}">
        <p14:creationId xmlns:p14="http://schemas.microsoft.com/office/powerpoint/2010/main" val="180102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1886-F0BB-49CB-87F2-E99AAE9D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2488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7D7B-0808-4099-B7E6-810FE5C2D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610685"/>
            <a:ext cx="8736626" cy="48991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Screening TSH appropriate for asymptomatic older adults</a:t>
            </a:r>
            <a:endParaRPr lang="en-US" sz="1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Must follow up abnormal TSH with TFTs – Free T4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Measure TSH and Free T4 for symptomatic elderly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Recognizing that symptoms may be vague and insidious, so low threshold to test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cautious with initiation of hormone replacement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Shoot for a target TSH in the 4-7 mIU/L in older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04" y="344620"/>
            <a:ext cx="5627158" cy="150706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8" r="32956" b="-1"/>
          <a:stretch/>
        </p:blipFill>
        <p:spPr>
          <a:xfrm>
            <a:off x="832" y="10"/>
            <a:ext cx="2255808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04" y="1669409"/>
            <a:ext cx="6626072" cy="4142165"/>
          </a:xfrm>
        </p:spPr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bg1"/>
                </a:solidFill>
              </a:rPr>
              <a:t>Brief review of the thyroid gland and normal changes with age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bg1"/>
                </a:solidFill>
              </a:rPr>
              <a:t>Evaluation and management of thyroid disease in the elderly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bg1"/>
                </a:solidFill>
              </a:rPr>
              <a:t>Hypothyroidism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bg1"/>
                </a:solidFill>
              </a:rPr>
              <a:t>Hyperthyroidism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bg1"/>
                </a:solidFill>
              </a:rPr>
              <a:t>Nodular Thyroid Disease </a:t>
            </a:r>
          </a:p>
        </p:txBody>
      </p:sp>
      <p:grpSp>
        <p:nvGrpSpPr>
          <p:cNvPr id="55" name="Group 45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6" name="Straight Connector 46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47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158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777B48D-7BF2-470D-876B-50CD5CC8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76" y="2800119"/>
            <a:ext cx="4781147" cy="839755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5" r="20961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solidFill>
            <a:srgbClr val="000000">
              <a:shade val="95000"/>
            </a:srgbClr>
          </a:solidFill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3DA8283-3FF4-47B3-9266-60768C743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EB65FF-EAD9-4242-80AE-A3FC7EB1E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8B5500-48F2-41FA-BD8C-3C2400F62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7B2E66-9934-4251-A5B0-A180C0CC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DA1666-64EC-4838-B0E1-4D545ECE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C99E35-6C12-4F89-8CDA-9FD8B3CEE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25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A7D61-B377-41EF-A110-152783E25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679" y="1152103"/>
            <a:ext cx="4929888" cy="400712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thyroid is usually a butterfly shaped endocrine gland located at the front of the neck below the laryngeal prominence (Adam’s apple).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It is composed of two lobes connected by a band of tissue referred to as the isthmus. Pyramidal lobe variation occurs. 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It is covered by a thin fibrous capsule with two layers.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inner layer extrudes into the gland and forms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septae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which divide the thyroid into nodules.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outer layer attaches the gland to the cricoid and thyroid cartilages which cause the thyroid to move up and down with swallowing.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05567B-BC74-47E5-9554-056B6546F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458" y="1152102"/>
            <a:ext cx="4680499" cy="3510106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BE1C6F6-E12C-418D-9EF9-C62E8337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507" y="271258"/>
            <a:ext cx="5627158" cy="699585"/>
          </a:xfrm>
        </p:spPr>
        <p:txBody>
          <a:bodyPr>
            <a:normAutofit/>
          </a:bodyPr>
          <a:lstStyle/>
          <a:p>
            <a:r>
              <a:rPr lang="en-US" dirty="0"/>
              <a:t>Thyroid anatomy</a:t>
            </a:r>
          </a:p>
        </p:txBody>
      </p:sp>
    </p:spTree>
    <p:extLst>
      <p:ext uri="{BB962C8B-B14F-4D97-AF65-F5344CB8AC3E}">
        <p14:creationId xmlns:p14="http://schemas.microsoft.com/office/powerpoint/2010/main" val="106944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A7D61-B377-41EF-A110-152783E25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679" y="1152102"/>
            <a:ext cx="4426549" cy="4191685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E1C6F6-E12C-418D-9EF9-C62E8337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17" y="304814"/>
            <a:ext cx="5627158" cy="699585"/>
          </a:xfrm>
        </p:spPr>
        <p:txBody>
          <a:bodyPr>
            <a:normAutofit/>
          </a:bodyPr>
          <a:lstStyle/>
          <a:p>
            <a:r>
              <a:rPr lang="en-US" dirty="0"/>
              <a:t>Thyroid Histology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287C2C-9FC1-447F-B27D-A49E3B86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375" y="1152102"/>
            <a:ext cx="4602935" cy="3226951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AC00D2-E0F1-4E91-93C2-8BD48A57CBE3}"/>
              </a:ext>
            </a:extLst>
          </p:cNvPr>
          <p:cNvSpPr txBox="1">
            <a:spLocks/>
          </p:cNvSpPr>
          <p:nvPr/>
        </p:nvSpPr>
        <p:spPr>
          <a:xfrm>
            <a:off x="581679" y="1152102"/>
            <a:ext cx="4896332" cy="399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Thyroid Follicle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Main functional unit of the thyroid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Made up of a rim of follicular cells with vascular, nerve and lymphatic supply surrounding a core of colloid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Colloid is made up of the thyroid hormone precursor protein called THYROGLOBULIN (an iodinated glycoprotein) 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Parafollicular Cells (C Cells) are interspersed among the follicles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secrete Calcitonin which opposes parathyroid hormone in regulation of calcium homeostasis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5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A7D61-B377-41EF-A110-152783E25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679" y="1152102"/>
            <a:ext cx="4426549" cy="4191685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E1C6F6-E12C-418D-9EF9-C62E8337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80" y="251181"/>
            <a:ext cx="5013778" cy="699585"/>
          </a:xfrm>
        </p:spPr>
        <p:txBody>
          <a:bodyPr>
            <a:normAutofit fontScale="90000"/>
          </a:bodyPr>
          <a:lstStyle/>
          <a:p>
            <a:r>
              <a:rPr lang="en-US" dirty="0"/>
              <a:t>Thyroid Hormone Regulation 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AC00D2-E0F1-4E91-93C2-8BD48A57CBE3}"/>
              </a:ext>
            </a:extLst>
          </p:cNvPr>
          <p:cNvSpPr txBox="1">
            <a:spLocks/>
          </p:cNvSpPr>
          <p:nvPr/>
        </p:nvSpPr>
        <p:spPr>
          <a:xfrm>
            <a:off x="581679" y="1152102"/>
            <a:ext cx="4426549" cy="399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2EB47-675D-4A63-917E-85A7C8EC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569" y="1152103"/>
            <a:ext cx="4542609" cy="399034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57D67C-7C29-4520-9F0A-5B399CF19B07}"/>
              </a:ext>
            </a:extLst>
          </p:cNvPr>
          <p:cNvSpPr txBox="1">
            <a:spLocks/>
          </p:cNvSpPr>
          <p:nvPr/>
        </p:nvSpPr>
        <p:spPr>
          <a:xfrm>
            <a:off x="369116" y="1152102"/>
            <a:ext cx="5108895" cy="399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hypothalamus produces Thyrotropin Releasing Hormone (TRH) which signals the anterior pituitary to release Thyrotropin also known as Thyroid Stimulating Hormone (TSH)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TSH circulates in the blood and signals the Thyroid follicular cells to metabolize thyroglobulin within the colloid and secrete Thyronine (T4) and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Triiodothyroinine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(T3)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T3 and T4 act as inhibitory feedback to both the hypothalamus and the anterior pituitary in hormone regulation.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2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8C7F-EC91-4217-942C-63B42AAE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7336"/>
            <a:ext cx="8534400" cy="923567"/>
          </a:xfrm>
        </p:spPr>
        <p:txBody>
          <a:bodyPr/>
          <a:lstStyle/>
          <a:p>
            <a:r>
              <a:rPr lang="en-US" dirty="0"/>
              <a:t>T3 &amp; T4 physiological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701A-1D82-48BA-A053-15DFCBF86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136" y="1140903"/>
            <a:ext cx="10132884" cy="5050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Neuro: nervous system development and function, myelinization</a:t>
            </a:r>
          </a:p>
          <a:p>
            <a:r>
              <a:rPr lang="en-US" dirty="0">
                <a:solidFill>
                  <a:schemeClr val="bg1"/>
                </a:solidFill>
              </a:rPr>
              <a:t>Pituitary: TSH production, growth hormone regulation</a:t>
            </a:r>
          </a:p>
          <a:p>
            <a:r>
              <a:rPr lang="en-US" dirty="0">
                <a:solidFill>
                  <a:schemeClr val="bg1"/>
                </a:solidFill>
              </a:rPr>
              <a:t>Heart/vascular: cardiac output, heart rate, peripheral vasodilation</a:t>
            </a:r>
          </a:p>
          <a:p>
            <a:r>
              <a:rPr lang="en-US" dirty="0">
                <a:solidFill>
                  <a:schemeClr val="bg1"/>
                </a:solidFill>
              </a:rPr>
              <a:t>Muscle: protein catabolism, energy expenditure</a:t>
            </a:r>
          </a:p>
          <a:p>
            <a:r>
              <a:rPr lang="en-US" dirty="0">
                <a:solidFill>
                  <a:schemeClr val="bg1"/>
                </a:solidFill>
              </a:rPr>
              <a:t>GI/Liver: mitosis, gluconeogenesis, fatty acid/cholesterol synthesis, cholesterol metabolism, part of appetite and gastric motility regulation</a:t>
            </a:r>
          </a:p>
          <a:p>
            <a:r>
              <a:rPr lang="en-US" dirty="0">
                <a:solidFill>
                  <a:schemeClr val="bg1"/>
                </a:solidFill>
              </a:rPr>
              <a:t>Skeletal System: growth and maturation, bone resorption</a:t>
            </a:r>
          </a:p>
          <a:p>
            <a:r>
              <a:rPr lang="en-US" dirty="0">
                <a:solidFill>
                  <a:schemeClr val="bg1"/>
                </a:solidFill>
              </a:rPr>
              <a:t>Respiratory: Rate and depth of respirations, lung development and surfactant production</a:t>
            </a:r>
          </a:p>
          <a:p>
            <a:r>
              <a:rPr lang="en-US" dirty="0">
                <a:solidFill>
                  <a:schemeClr val="bg1"/>
                </a:solidFill>
              </a:rPr>
              <a:t>Adipose tissue: lipolysis (metabolizing fat)</a:t>
            </a:r>
          </a:p>
          <a:p>
            <a:r>
              <a:rPr lang="en-US" dirty="0">
                <a:solidFill>
                  <a:schemeClr val="bg1"/>
                </a:solidFill>
              </a:rPr>
              <a:t>Metabolic: oxidative metabolism regulation</a:t>
            </a:r>
          </a:p>
          <a:p>
            <a:r>
              <a:rPr lang="en-US" dirty="0">
                <a:solidFill>
                  <a:schemeClr val="bg1"/>
                </a:solidFill>
              </a:rPr>
              <a:t>Skin: growth and maturation of the epidermis and hair follicles</a:t>
            </a:r>
          </a:p>
        </p:txBody>
      </p:sp>
    </p:spTree>
    <p:extLst>
      <p:ext uri="{BB962C8B-B14F-4D97-AF65-F5344CB8AC3E}">
        <p14:creationId xmlns:p14="http://schemas.microsoft.com/office/powerpoint/2010/main" val="223025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D24B-0194-4849-88CA-ABC6395E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61258"/>
            <a:ext cx="8534400" cy="1427583"/>
          </a:xfrm>
        </p:spPr>
        <p:txBody>
          <a:bodyPr/>
          <a:lstStyle/>
          <a:p>
            <a:r>
              <a:rPr lang="en-US" dirty="0"/>
              <a:t>The normal aging Thyroid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A65B-4733-4DDE-82CB-21CEDC64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21366"/>
            <a:ext cx="9189630" cy="36152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T4 levels remain effectively unchanged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Decreased T4 secretion is balanced by decreased clearance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T3 levels are unchanged until extreme old age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Distribution of TSH concentration shifts toward a higher baseline level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Screening for thyroid disease in the elderly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159465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939E-4FB9-443F-8AAA-FDC9F78B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81606"/>
          </a:xfrm>
        </p:spPr>
        <p:txBody>
          <a:bodyPr/>
          <a:lstStyle/>
          <a:p>
            <a:r>
              <a:rPr lang="en-US" dirty="0"/>
              <a:t>Diagnostic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67B5-1EB3-4924-939D-511A1284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784" y="1367405"/>
            <a:ext cx="8724551" cy="40099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Older adults often present with nonspecific, muted or atypical symptoms and many have no complaints at all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Lab evaluation is often complicated by coexisting illness and medications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“Normal” ranges do not necessarily reflect what is normal for the elderly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Higher prevalence of biochemical hypothyroidism in older persons. </a:t>
            </a:r>
          </a:p>
        </p:txBody>
      </p:sp>
    </p:spTree>
    <p:extLst>
      <p:ext uri="{BB962C8B-B14F-4D97-AF65-F5344CB8AC3E}">
        <p14:creationId xmlns:p14="http://schemas.microsoft.com/office/powerpoint/2010/main" val="12625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DF9E-B8E8-4353-BE26-10440DAC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89994"/>
          </a:xfrm>
        </p:spPr>
        <p:txBody>
          <a:bodyPr/>
          <a:lstStyle/>
          <a:p>
            <a:r>
              <a:rPr lang="en-US" dirty="0"/>
              <a:t>Hypothyroidism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0941C-D8F6-4D99-AF14-333C0E1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375794"/>
            <a:ext cx="8761792" cy="46186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Overt hypothyroidism occurs in 0.5% to 5% of older adults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cases are due to chronic autoimmune thyroiditis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Symptoms are often atypical with an insidious onset and slow rate of progression and can overlap with other pathology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Dry skin, decreased skin turgor, slowed mentation, weakness, constipation, anemia, hyponatremia, arthritis, paresthesia, gait disturbances. </a:t>
            </a:r>
          </a:p>
        </p:txBody>
      </p:sp>
    </p:spTree>
    <p:extLst>
      <p:ext uri="{BB962C8B-B14F-4D97-AF65-F5344CB8AC3E}">
        <p14:creationId xmlns:p14="http://schemas.microsoft.com/office/powerpoint/2010/main" val="135751776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62581f4-a616-4979-b56e-213a681fab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62DFA233462468257EFA83FD12D16" ma:contentTypeVersion="7" ma:contentTypeDescription="Create a new document." ma:contentTypeScope="" ma:versionID="6cb07070e2878e634f790ae650cef5f7">
  <xsd:schema xmlns:xsd="http://www.w3.org/2001/XMLSchema" xmlns:xs="http://www.w3.org/2001/XMLSchema" xmlns:p="http://schemas.microsoft.com/office/2006/metadata/properties" xmlns:ns3="562581f4-a616-4979-b56e-213a681fab48" xmlns:ns4="4628701c-08da-4704-a430-af36d91c2321" targetNamespace="http://schemas.microsoft.com/office/2006/metadata/properties" ma:root="true" ma:fieldsID="f212e8217a134ebe6f74a2328e213916" ns3:_="" ns4:_="">
    <xsd:import namespace="562581f4-a616-4979-b56e-213a681fab48"/>
    <xsd:import namespace="4628701c-08da-4704-a430-af36d91c23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581f4-a616-4979-b56e-213a681fa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8701c-08da-4704-a430-af36d91c232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562581f4-a616-4979-b56e-213a681fab48"/>
    <ds:schemaRef ds:uri="http://purl.org/dc/dcmitype/"/>
    <ds:schemaRef ds:uri="http://purl.org/dc/terms/"/>
    <ds:schemaRef ds:uri="http://schemas.openxmlformats.org/package/2006/metadata/core-properties"/>
    <ds:schemaRef ds:uri="4628701c-08da-4704-a430-af36d91c232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C2CD6-6CBD-4B10-8028-BE1C229DE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2581f4-a616-4979-b56e-213a681fab48"/>
    <ds:schemaRef ds:uri="4628701c-08da-4704-a430-af36d91c2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3108</TotalTime>
  <Words>1218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Slice</vt:lpstr>
      <vt:lpstr>Geriatric considerations in thyroid disease</vt:lpstr>
      <vt:lpstr>Objectives</vt:lpstr>
      <vt:lpstr>Thyroid anatomy</vt:lpstr>
      <vt:lpstr>Thyroid Histology</vt:lpstr>
      <vt:lpstr>Thyroid Hormone Regulation  </vt:lpstr>
      <vt:lpstr>T3 &amp; T4 physiological effects</vt:lpstr>
      <vt:lpstr>The normal aging Thyroid</vt:lpstr>
      <vt:lpstr>Diagnostic challenges</vt:lpstr>
      <vt:lpstr>Hypothyroidism</vt:lpstr>
      <vt:lpstr>Hypothyroidism</vt:lpstr>
      <vt:lpstr>Subclinical Hypothyroidism</vt:lpstr>
      <vt:lpstr>T4 replacement </vt:lpstr>
      <vt:lpstr>Hypothyroidism in nonthyroidal illness</vt:lpstr>
      <vt:lpstr>hyperthyroidism</vt:lpstr>
      <vt:lpstr>hyperthyroidism</vt:lpstr>
      <vt:lpstr>Subclinical hyperthyroidism</vt:lpstr>
      <vt:lpstr>Hyperthyroidism treatment</vt:lpstr>
      <vt:lpstr>Nodular thyroid disease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Byers, Mandy L</dc:creator>
  <cp:lastModifiedBy>Byers, Mandy L</cp:lastModifiedBy>
  <cp:revision>8</cp:revision>
  <dcterms:created xsi:type="dcterms:W3CDTF">2022-01-03T18:04:31Z</dcterms:created>
  <dcterms:modified xsi:type="dcterms:W3CDTF">2022-01-05T21:53:13Z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0x01010036762DFA233462468257EFA83FD12D16</vt:lpwstr>
  </property>
</Properties>
</file>