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5" r:id="rId5"/>
    <p:sldId id="259" r:id="rId6"/>
    <p:sldId id="260" r:id="rId7"/>
    <p:sldId id="263" r:id="rId8"/>
    <p:sldId id="264" r:id="rId9"/>
    <p:sldId id="267" r:id="rId10"/>
    <p:sldId id="265" r:id="rId11"/>
    <p:sldId id="266" r:id="rId12"/>
    <p:sldId id="270" r:id="rId13"/>
    <p:sldId id="268" r:id="rId14"/>
    <p:sldId id="269" r:id="rId15"/>
    <p:sldId id="2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6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yAnn Eusebio" userId="09ae3243-8282-47c3-b06d-fbb9156f08da" providerId="ADAL" clId="{CB9B01CD-4439-4C7B-979A-A5BA2F5D368D}"/>
    <pc:docChg chg="modSld">
      <pc:chgData name="MaryAnn Eusebio" userId="09ae3243-8282-47c3-b06d-fbb9156f08da" providerId="ADAL" clId="{CB9B01CD-4439-4C7B-979A-A5BA2F5D368D}" dt="2021-10-26T19:21:55.434" v="5" actId="20577"/>
      <pc:docMkLst>
        <pc:docMk/>
      </pc:docMkLst>
      <pc:sldChg chg="modSp mod">
        <pc:chgData name="MaryAnn Eusebio" userId="09ae3243-8282-47c3-b06d-fbb9156f08da" providerId="ADAL" clId="{CB9B01CD-4439-4C7B-979A-A5BA2F5D368D}" dt="2021-10-26T19:21:55.434" v="5" actId="20577"/>
        <pc:sldMkLst>
          <pc:docMk/>
          <pc:sldMk cId="231147937" sldId="257"/>
        </pc:sldMkLst>
        <pc:spChg chg="mod">
          <ac:chgData name="MaryAnn Eusebio" userId="09ae3243-8282-47c3-b06d-fbb9156f08da" providerId="ADAL" clId="{CB9B01CD-4439-4C7B-979A-A5BA2F5D368D}" dt="2021-10-26T19:21:55.434" v="5" actId="20577"/>
          <ac:spMkLst>
            <pc:docMk/>
            <pc:sldMk cId="231147937" sldId="257"/>
            <ac:spMk id="3" creationId="{823733C0-1D6D-47E5-B8CD-E5AD0A871CDC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F643E5-E876-47C7-B433-EB4C8A6CF234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90715D9-6499-4E46-BA6D-DE81CFCA0B43}">
      <dgm:prSet/>
      <dgm:spPr/>
      <dgm:t>
        <a:bodyPr/>
        <a:lstStyle/>
        <a:p>
          <a:r>
            <a:rPr lang="en-US" dirty="0"/>
            <a:t>Different at all doctor's offices, but still simple to use!</a:t>
          </a:r>
        </a:p>
      </dgm:t>
    </dgm:pt>
    <dgm:pt modelId="{1117004D-CC9A-427F-89DE-4126B41B77B9}" type="parTrans" cxnId="{EAC73771-4114-420F-B4FD-73610D8AEB78}">
      <dgm:prSet/>
      <dgm:spPr/>
      <dgm:t>
        <a:bodyPr/>
        <a:lstStyle/>
        <a:p>
          <a:endParaRPr lang="en-US"/>
        </a:p>
      </dgm:t>
    </dgm:pt>
    <dgm:pt modelId="{F4C1456E-EDB7-46FF-ADC5-ED197CB7B97A}" type="sibTrans" cxnId="{EAC73771-4114-420F-B4FD-73610D8AEB78}">
      <dgm:prSet/>
      <dgm:spPr/>
      <dgm:t>
        <a:bodyPr/>
        <a:lstStyle/>
        <a:p>
          <a:endParaRPr lang="en-US"/>
        </a:p>
      </dgm:t>
    </dgm:pt>
    <dgm:pt modelId="{AC6CFDDE-C67A-4464-8F46-4AEBC9DDD656}">
      <dgm:prSet/>
      <dgm:spPr/>
      <dgm:t>
        <a:bodyPr/>
        <a:lstStyle/>
        <a:p>
          <a:r>
            <a:rPr lang="en-US" dirty="0"/>
            <a:t>First – Call your doctor</a:t>
          </a:r>
        </a:p>
      </dgm:t>
    </dgm:pt>
    <dgm:pt modelId="{272ECB4D-FFB0-4DC3-82CC-313FE12AED27}" type="parTrans" cxnId="{48485454-A74B-48AE-B9F2-D361B575E5F6}">
      <dgm:prSet/>
      <dgm:spPr/>
      <dgm:t>
        <a:bodyPr/>
        <a:lstStyle/>
        <a:p>
          <a:endParaRPr lang="en-US"/>
        </a:p>
      </dgm:t>
    </dgm:pt>
    <dgm:pt modelId="{7F809B58-D9B5-4E3A-9EE6-40B3B8570A91}" type="sibTrans" cxnId="{48485454-A74B-48AE-B9F2-D361B575E5F6}">
      <dgm:prSet/>
      <dgm:spPr/>
      <dgm:t>
        <a:bodyPr/>
        <a:lstStyle/>
        <a:p>
          <a:endParaRPr lang="en-US"/>
        </a:p>
      </dgm:t>
    </dgm:pt>
    <dgm:pt modelId="{9D28A9AB-EB2C-4EBF-80A4-A48A1404C762}">
      <dgm:prSet/>
      <dgm:spPr/>
      <dgm:t>
        <a:bodyPr/>
        <a:lstStyle/>
        <a:p>
          <a:r>
            <a:rPr lang="en-US" dirty="0"/>
            <a:t>Tell them what you need to be seen for. Tell them you do not feel comfortable going to clinic and want to be seen at home.</a:t>
          </a:r>
        </a:p>
      </dgm:t>
    </dgm:pt>
    <dgm:pt modelId="{8C34270D-AE5A-4B1F-873F-24D21F0CDAD1}" type="parTrans" cxnId="{442F478E-F2CE-492D-AB71-3A3F300D1B6E}">
      <dgm:prSet/>
      <dgm:spPr/>
      <dgm:t>
        <a:bodyPr/>
        <a:lstStyle/>
        <a:p>
          <a:endParaRPr lang="en-US"/>
        </a:p>
      </dgm:t>
    </dgm:pt>
    <dgm:pt modelId="{8E49501F-F8B7-47CB-8C11-D56034771B45}" type="sibTrans" cxnId="{442F478E-F2CE-492D-AB71-3A3F300D1B6E}">
      <dgm:prSet/>
      <dgm:spPr/>
      <dgm:t>
        <a:bodyPr/>
        <a:lstStyle/>
        <a:p>
          <a:endParaRPr lang="en-US"/>
        </a:p>
      </dgm:t>
    </dgm:pt>
    <dgm:pt modelId="{8C0FFF2C-84E5-4D7B-8906-ACB60EE1C784}">
      <dgm:prSet/>
      <dgm:spPr/>
      <dgm:t>
        <a:bodyPr/>
        <a:lstStyle/>
        <a:p>
          <a:pPr rtl="0"/>
          <a:r>
            <a:rPr lang="en-US" dirty="0"/>
            <a:t>Your doctor's office will schedule you an appointment</a:t>
          </a:r>
          <a:r>
            <a:rPr lang="en-US" dirty="0">
              <a:latin typeface="Calibri Light" panose="020F0302020204030204"/>
            </a:rPr>
            <a:t> and give you directions</a:t>
          </a:r>
          <a:endParaRPr lang="en-US" dirty="0"/>
        </a:p>
      </dgm:t>
    </dgm:pt>
    <dgm:pt modelId="{F759CA4A-8FA6-4696-8944-D7903EA4C3F3}" type="parTrans" cxnId="{70868A40-CB40-4C00-A4AD-2AA38347A1FF}">
      <dgm:prSet/>
      <dgm:spPr/>
      <dgm:t>
        <a:bodyPr/>
        <a:lstStyle/>
        <a:p>
          <a:endParaRPr lang="en-US"/>
        </a:p>
      </dgm:t>
    </dgm:pt>
    <dgm:pt modelId="{E643723C-B0B7-41E3-8376-3ED4D34D4900}" type="sibTrans" cxnId="{70868A40-CB40-4C00-A4AD-2AA38347A1FF}">
      <dgm:prSet/>
      <dgm:spPr/>
      <dgm:t>
        <a:bodyPr/>
        <a:lstStyle/>
        <a:p>
          <a:endParaRPr lang="en-US"/>
        </a:p>
      </dgm:t>
    </dgm:pt>
    <dgm:pt modelId="{07BFF492-8A34-4AF0-9B1C-B54FE0802825}" type="pres">
      <dgm:prSet presAssocID="{97F643E5-E876-47C7-B433-EB4C8A6CF234}" presName="vert0" presStyleCnt="0">
        <dgm:presLayoutVars>
          <dgm:dir/>
          <dgm:animOne val="branch"/>
          <dgm:animLvl val="lvl"/>
        </dgm:presLayoutVars>
      </dgm:prSet>
      <dgm:spPr/>
    </dgm:pt>
    <dgm:pt modelId="{B851E962-C78B-4FBD-8076-42BF25503ADD}" type="pres">
      <dgm:prSet presAssocID="{990715D9-6499-4E46-BA6D-DE81CFCA0B43}" presName="thickLine" presStyleLbl="alignNode1" presStyleIdx="0" presStyleCnt="4"/>
      <dgm:spPr/>
    </dgm:pt>
    <dgm:pt modelId="{9D55F2F4-B10A-48F5-8EB9-0949E538F387}" type="pres">
      <dgm:prSet presAssocID="{990715D9-6499-4E46-BA6D-DE81CFCA0B43}" presName="horz1" presStyleCnt="0"/>
      <dgm:spPr/>
    </dgm:pt>
    <dgm:pt modelId="{6D331BB4-B7A6-472B-A6F4-955EF3DAE41D}" type="pres">
      <dgm:prSet presAssocID="{990715D9-6499-4E46-BA6D-DE81CFCA0B43}" presName="tx1" presStyleLbl="revTx" presStyleIdx="0" presStyleCnt="4"/>
      <dgm:spPr/>
    </dgm:pt>
    <dgm:pt modelId="{81FE492D-5A48-4FC9-8514-771F1C3B4F3D}" type="pres">
      <dgm:prSet presAssocID="{990715D9-6499-4E46-BA6D-DE81CFCA0B43}" presName="vert1" presStyleCnt="0"/>
      <dgm:spPr/>
    </dgm:pt>
    <dgm:pt modelId="{D23A1207-3016-43AA-ABC2-7A038E471C46}" type="pres">
      <dgm:prSet presAssocID="{AC6CFDDE-C67A-4464-8F46-4AEBC9DDD656}" presName="thickLine" presStyleLbl="alignNode1" presStyleIdx="1" presStyleCnt="4"/>
      <dgm:spPr/>
    </dgm:pt>
    <dgm:pt modelId="{C8168A49-8733-4592-882C-390CE2B8E798}" type="pres">
      <dgm:prSet presAssocID="{AC6CFDDE-C67A-4464-8F46-4AEBC9DDD656}" presName="horz1" presStyleCnt="0"/>
      <dgm:spPr/>
    </dgm:pt>
    <dgm:pt modelId="{1A2018CB-14AF-42FD-8A33-C41D6FEE03E6}" type="pres">
      <dgm:prSet presAssocID="{AC6CFDDE-C67A-4464-8F46-4AEBC9DDD656}" presName="tx1" presStyleLbl="revTx" presStyleIdx="1" presStyleCnt="4"/>
      <dgm:spPr/>
    </dgm:pt>
    <dgm:pt modelId="{AC865EE0-8DF3-4FB2-AB1C-23FA098B67C9}" type="pres">
      <dgm:prSet presAssocID="{AC6CFDDE-C67A-4464-8F46-4AEBC9DDD656}" presName="vert1" presStyleCnt="0"/>
      <dgm:spPr/>
    </dgm:pt>
    <dgm:pt modelId="{2627FA6E-653F-4B2E-A600-8DA1A830F50E}" type="pres">
      <dgm:prSet presAssocID="{9D28A9AB-EB2C-4EBF-80A4-A48A1404C762}" presName="thickLine" presStyleLbl="alignNode1" presStyleIdx="2" presStyleCnt="4"/>
      <dgm:spPr/>
    </dgm:pt>
    <dgm:pt modelId="{7FB504A2-0829-4D85-A1F1-C6E22E00CDC6}" type="pres">
      <dgm:prSet presAssocID="{9D28A9AB-EB2C-4EBF-80A4-A48A1404C762}" presName="horz1" presStyleCnt="0"/>
      <dgm:spPr/>
    </dgm:pt>
    <dgm:pt modelId="{23A80A96-F64F-41F4-955C-184B3F7A5BB7}" type="pres">
      <dgm:prSet presAssocID="{9D28A9AB-EB2C-4EBF-80A4-A48A1404C762}" presName="tx1" presStyleLbl="revTx" presStyleIdx="2" presStyleCnt="4"/>
      <dgm:spPr/>
    </dgm:pt>
    <dgm:pt modelId="{96C2200F-2DC4-4319-A832-0BE30F882388}" type="pres">
      <dgm:prSet presAssocID="{9D28A9AB-EB2C-4EBF-80A4-A48A1404C762}" presName="vert1" presStyleCnt="0"/>
      <dgm:spPr/>
    </dgm:pt>
    <dgm:pt modelId="{F946E11C-977B-4892-87AD-36B9329DE09F}" type="pres">
      <dgm:prSet presAssocID="{8C0FFF2C-84E5-4D7B-8906-ACB60EE1C784}" presName="thickLine" presStyleLbl="alignNode1" presStyleIdx="3" presStyleCnt="4"/>
      <dgm:spPr/>
    </dgm:pt>
    <dgm:pt modelId="{A5034A9A-CB06-44E6-8E7F-E086C387E6DF}" type="pres">
      <dgm:prSet presAssocID="{8C0FFF2C-84E5-4D7B-8906-ACB60EE1C784}" presName="horz1" presStyleCnt="0"/>
      <dgm:spPr/>
    </dgm:pt>
    <dgm:pt modelId="{77594D30-C352-484B-9F17-A26BFCDC3CA4}" type="pres">
      <dgm:prSet presAssocID="{8C0FFF2C-84E5-4D7B-8906-ACB60EE1C784}" presName="tx1" presStyleLbl="revTx" presStyleIdx="3" presStyleCnt="4"/>
      <dgm:spPr/>
    </dgm:pt>
    <dgm:pt modelId="{1A3D0D15-1CFE-41FA-AE57-0B39DE430276}" type="pres">
      <dgm:prSet presAssocID="{8C0FFF2C-84E5-4D7B-8906-ACB60EE1C784}" presName="vert1" presStyleCnt="0"/>
      <dgm:spPr/>
    </dgm:pt>
  </dgm:ptLst>
  <dgm:cxnLst>
    <dgm:cxn modelId="{3079AE11-3E51-4B60-A784-888FBF61575A}" type="presOf" srcId="{990715D9-6499-4E46-BA6D-DE81CFCA0B43}" destId="{6D331BB4-B7A6-472B-A6F4-955EF3DAE41D}" srcOrd="0" destOrd="0" presId="urn:microsoft.com/office/officeart/2008/layout/LinedList"/>
    <dgm:cxn modelId="{036A1023-13DF-4483-8CA6-062CABC37B43}" type="presOf" srcId="{AC6CFDDE-C67A-4464-8F46-4AEBC9DDD656}" destId="{1A2018CB-14AF-42FD-8A33-C41D6FEE03E6}" srcOrd="0" destOrd="0" presId="urn:microsoft.com/office/officeart/2008/layout/LinedList"/>
    <dgm:cxn modelId="{85419F38-241B-4F8F-A90D-B3DEE2C98453}" type="presOf" srcId="{8C0FFF2C-84E5-4D7B-8906-ACB60EE1C784}" destId="{77594D30-C352-484B-9F17-A26BFCDC3CA4}" srcOrd="0" destOrd="0" presId="urn:microsoft.com/office/officeart/2008/layout/LinedList"/>
    <dgm:cxn modelId="{70868A40-CB40-4C00-A4AD-2AA38347A1FF}" srcId="{97F643E5-E876-47C7-B433-EB4C8A6CF234}" destId="{8C0FFF2C-84E5-4D7B-8906-ACB60EE1C784}" srcOrd="3" destOrd="0" parTransId="{F759CA4A-8FA6-4696-8944-D7903EA4C3F3}" sibTransId="{E643723C-B0B7-41E3-8376-3ED4D34D4900}"/>
    <dgm:cxn modelId="{50CE1C6A-59BC-4FCE-B4B6-A4D665B92EB5}" type="presOf" srcId="{97F643E5-E876-47C7-B433-EB4C8A6CF234}" destId="{07BFF492-8A34-4AF0-9B1C-B54FE0802825}" srcOrd="0" destOrd="0" presId="urn:microsoft.com/office/officeart/2008/layout/LinedList"/>
    <dgm:cxn modelId="{69E8C46B-0753-4675-904A-DF9E2D69F1B5}" type="presOf" srcId="{9D28A9AB-EB2C-4EBF-80A4-A48A1404C762}" destId="{23A80A96-F64F-41F4-955C-184B3F7A5BB7}" srcOrd="0" destOrd="0" presId="urn:microsoft.com/office/officeart/2008/layout/LinedList"/>
    <dgm:cxn modelId="{EAC73771-4114-420F-B4FD-73610D8AEB78}" srcId="{97F643E5-E876-47C7-B433-EB4C8A6CF234}" destId="{990715D9-6499-4E46-BA6D-DE81CFCA0B43}" srcOrd="0" destOrd="0" parTransId="{1117004D-CC9A-427F-89DE-4126B41B77B9}" sibTransId="{F4C1456E-EDB7-46FF-ADC5-ED197CB7B97A}"/>
    <dgm:cxn modelId="{48485454-A74B-48AE-B9F2-D361B575E5F6}" srcId="{97F643E5-E876-47C7-B433-EB4C8A6CF234}" destId="{AC6CFDDE-C67A-4464-8F46-4AEBC9DDD656}" srcOrd="1" destOrd="0" parTransId="{272ECB4D-FFB0-4DC3-82CC-313FE12AED27}" sibTransId="{7F809B58-D9B5-4E3A-9EE6-40B3B8570A91}"/>
    <dgm:cxn modelId="{442F478E-F2CE-492D-AB71-3A3F300D1B6E}" srcId="{97F643E5-E876-47C7-B433-EB4C8A6CF234}" destId="{9D28A9AB-EB2C-4EBF-80A4-A48A1404C762}" srcOrd="2" destOrd="0" parTransId="{8C34270D-AE5A-4B1F-873F-24D21F0CDAD1}" sibTransId="{8E49501F-F8B7-47CB-8C11-D56034771B45}"/>
    <dgm:cxn modelId="{A06FAE46-DC18-4421-9240-05D376E5ADF7}" type="presParOf" srcId="{07BFF492-8A34-4AF0-9B1C-B54FE0802825}" destId="{B851E962-C78B-4FBD-8076-42BF25503ADD}" srcOrd="0" destOrd="0" presId="urn:microsoft.com/office/officeart/2008/layout/LinedList"/>
    <dgm:cxn modelId="{3A95835B-5282-4675-81E6-3B4142AE2C1F}" type="presParOf" srcId="{07BFF492-8A34-4AF0-9B1C-B54FE0802825}" destId="{9D55F2F4-B10A-48F5-8EB9-0949E538F387}" srcOrd="1" destOrd="0" presId="urn:microsoft.com/office/officeart/2008/layout/LinedList"/>
    <dgm:cxn modelId="{26FD0B3D-7252-447A-B6C4-7D9976DC44BE}" type="presParOf" srcId="{9D55F2F4-B10A-48F5-8EB9-0949E538F387}" destId="{6D331BB4-B7A6-472B-A6F4-955EF3DAE41D}" srcOrd="0" destOrd="0" presId="urn:microsoft.com/office/officeart/2008/layout/LinedList"/>
    <dgm:cxn modelId="{3650E1E2-4E04-410B-BD34-5435BED6D162}" type="presParOf" srcId="{9D55F2F4-B10A-48F5-8EB9-0949E538F387}" destId="{81FE492D-5A48-4FC9-8514-771F1C3B4F3D}" srcOrd="1" destOrd="0" presId="urn:microsoft.com/office/officeart/2008/layout/LinedList"/>
    <dgm:cxn modelId="{D98AC2F4-08CF-4126-9A03-E81BF63D0D04}" type="presParOf" srcId="{07BFF492-8A34-4AF0-9B1C-B54FE0802825}" destId="{D23A1207-3016-43AA-ABC2-7A038E471C46}" srcOrd="2" destOrd="0" presId="urn:microsoft.com/office/officeart/2008/layout/LinedList"/>
    <dgm:cxn modelId="{5BCB92DB-A2BB-43FA-A000-614BA64F23CE}" type="presParOf" srcId="{07BFF492-8A34-4AF0-9B1C-B54FE0802825}" destId="{C8168A49-8733-4592-882C-390CE2B8E798}" srcOrd="3" destOrd="0" presId="urn:microsoft.com/office/officeart/2008/layout/LinedList"/>
    <dgm:cxn modelId="{404D8782-8F2D-4C82-895E-0E456622A4C2}" type="presParOf" srcId="{C8168A49-8733-4592-882C-390CE2B8E798}" destId="{1A2018CB-14AF-42FD-8A33-C41D6FEE03E6}" srcOrd="0" destOrd="0" presId="urn:microsoft.com/office/officeart/2008/layout/LinedList"/>
    <dgm:cxn modelId="{5C109C52-2631-4C0F-A112-AD62536502DB}" type="presParOf" srcId="{C8168A49-8733-4592-882C-390CE2B8E798}" destId="{AC865EE0-8DF3-4FB2-AB1C-23FA098B67C9}" srcOrd="1" destOrd="0" presId="urn:microsoft.com/office/officeart/2008/layout/LinedList"/>
    <dgm:cxn modelId="{3B215BF5-1932-49C2-9253-8EB41FDB6FD6}" type="presParOf" srcId="{07BFF492-8A34-4AF0-9B1C-B54FE0802825}" destId="{2627FA6E-653F-4B2E-A600-8DA1A830F50E}" srcOrd="4" destOrd="0" presId="urn:microsoft.com/office/officeart/2008/layout/LinedList"/>
    <dgm:cxn modelId="{8F1C5295-0ABA-4BFB-AF36-E943A4FDA0CD}" type="presParOf" srcId="{07BFF492-8A34-4AF0-9B1C-B54FE0802825}" destId="{7FB504A2-0829-4D85-A1F1-C6E22E00CDC6}" srcOrd="5" destOrd="0" presId="urn:microsoft.com/office/officeart/2008/layout/LinedList"/>
    <dgm:cxn modelId="{45F77CF7-8D74-44CF-90AA-EBDFCE32FA43}" type="presParOf" srcId="{7FB504A2-0829-4D85-A1F1-C6E22E00CDC6}" destId="{23A80A96-F64F-41F4-955C-184B3F7A5BB7}" srcOrd="0" destOrd="0" presId="urn:microsoft.com/office/officeart/2008/layout/LinedList"/>
    <dgm:cxn modelId="{56710E17-EDFD-4891-A047-BDFB7ED49FF5}" type="presParOf" srcId="{7FB504A2-0829-4D85-A1F1-C6E22E00CDC6}" destId="{96C2200F-2DC4-4319-A832-0BE30F882388}" srcOrd="1" destOrd="0" presId="urn:microsoft.com/office/officeart/2008/layout/LinedList"/>
    <dgm:cxn modelId="{445DCA63-24D1-4205-A462-6F2FC3C2C510}" type="presParOf" srcId="{07BFF492-8A34-4AF0-9B1C-B54FE0802825}" destId="{F946E11C-977B-4892-87AD-36B9329DE09F}" srcOrd="6" destOrd="0" presId="urn:microsoft.com/office/officeart/2008/layout/LinedList"/>
    <dgm:cxn modelId="{D9128E6F-D1E0-4854-BBDD-09B3A5E1AA28}" type="presParOf" srcId="{07BFF492-8A34-4AF0-9B1C-B54FE0802825}" destId="{A5034A9A-CB06-44E6-8E7F-E086C387E6DF}" srcOrd="7" destOrd="0" presId="urn:microsoft.com/office/officeart/2008/layout/LinedList"/>
    <dgm:cxn modelId="{FBC62A80-9B9F-49D0-A14E-E892BEAE431D}" type="presParOf" srcId="{A5034A9A-CB06-44E6-8E7F-E086C387E6DF}" destId="{77594D30-C352-484B-9F17-A26BFCDC3CA4}" srcOrd="0" destOrd="0" presId="urn:microsoft.com/office/officeart/2008/layout/LinedList"/>
    <dgm:cxn modelId="{1A0C8970-ED8F-4D02-B280-5514B8BE21B4}" type="presParOf" srcId="{A5034A9A-CB06-44E6-8E7F-E086C387E6DF}" destId="{1A3D0D15-1CFE-41FA-AE57-0B39DE43027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B1D467-7F77-4C90-B1F8-2AC2AF8684D2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CF3CCC0-7C4B-4930-A1B0-CB4C099F8AB8}">
      <dgm:prSet/>
      <dgm:spPr/>
      <dgm:t>
        <a:bodyPr/>
        <a:lstStyle/>
        <a:p>
          <a:r>
            <a:rPr lang="en-US" dirty="0"/>
            <a:t>Your information will NEVER be shared.</a:t>
          </a:r>
        </a:p>
      </dgm:t>
    </dgm:pt>
    <dgm:pt modelId="{2F2D990D-5C6C-474C-BBD0-DB2A6CEB9176}" type="parTrans" cxnId="{90E66129-7A3D-487E-AD11-E6578520A01D}">
      <dgm:prSet/>
      <dgm:spPr/>
      <dgm:t>
        <a:bodyPr/>
        <a:lstStyle/>
        <a:p>
          <a:endParaRPr lang="en-US"/>
        </a:p>
      </dgm:t>
    </dgm:pt>
    <dgm:pt modelId="{6987BC05-A905-4F63-8238-E7C9B29912A1}" type="sibTrans" cxnId="{90E66129-7A3D-487E-AD11-E6578520A01D}">
      <dgm:prSet/>
      <dgm:spPr/>
      <dgm:t>
        <a:bodyPr/>
        <a:lstStyle/>
        <a:p>
          <a:endParaRPr lang="en-US"/>
        </a:p>
      </dgm:t>
    </dgm:pt>
    <dgm:pt modelId="{5536293F-FDFA-4C08-A3E1-FC9B641DCC6B}">
      <dgm:prSet/>
      <dgm:spPr/>
      <dgm:t>
        <a:bodyPr/>
        <a:lstStyle/>
        <a:p>
          <a:r>
            <a:rPr lang="en-US" dirty="0"/>
            <a:t>Your visits are PRIVATE!</a:t>
          </a:r>
        </a:p>
      </dgm:t>
    </dgm:pt>
    <dgm:pt modelId="{8BF949BC-B457-4B2D-B66B-46F879C77A58}" type="parTrans" cxnId="{8E03AE7A-213E-40A2-838B-5298DB3044BA}">
      <dgm:prSet/>
      <dgm:spPr/>
      <dgm:t>
        <a:bodyPr/>
        <a:lstStyle/>
        <a:p>
          <a:endParaRPr lang="en-US"/>
        </a:p>
      </dgm:t>
    </dgm:pt>
    <dgm:pt modelId="{DF4E457F-DAE4-40EF-B1FD-CBADC9D1441D}" type="sibTrans" cxnId="{8E03AE7A-213E-40A2-838B-5298DB3044BA}">
      <dgm:prSet/>
      <dgm:spPr/>
      <dgm:t>
        <a:bodyPr/>
        <a:lstStyle/>
        <a:p>
          <a:endParaRPr lang="en-US"/>
        </a:p>
      </dgm:t>
    </dgm:pt>
    <dgm:pt modelId="{72688FD5-2CA5-40C3-A337-D137C59021C1}">
      <dgm:prSet/>
      <dgm:spPr/>
      <dgm:t>
        <a:bodyPr/>
        <a:lstStyle/>
        <a:p>
          <a:r>
            <a:rPr lang="en-US" dirty="0"/>
            <a:t>The only people who have access to your doctor's visit is the you, the doctor, and whoever YOU choose to be there.</a:t>
          </a:r>
        </a:p>
      </dgm:t>
    </dgm:pt>
    <dgm:pt modelId="{7BE5B9A7-5763-4FD4-9321-161967B1ABF8}" type="parTrans" cxnId="{D044BB9C-201C-48B3-8DCC-296D3638F560}">
      <dgm:prSet/>
      <dgm:spPr/>
      <dgm:t>
        <a:bodyPr/>
        <a:lstStyle/>
        <a:p>
          <a:endParaRPr lang="en-US"/>
        </a:p>
      </dgm:t>
    </dgm:pt>
    <dgm:pt modelId="{6FBAC877-AFEF-4AD9-9CC4-E5CE0C36EDF6}" type="sibTrans" cxnId="{D044BB9C-201C-48B3-8DCC-296D3638F560}">
      <dgm:prSet/>
      <dgm:spPr/>
      <dgm:t>
        <a:bodyPr/>
        <a:lstStyle/>
        <a:p>
          <a:endParaRPr lang="en-US"/>
        </a:p>
      </dgm:t>
    </dgm:pt>
    <dgm:pt modelId="{0494B68D-74FF-4EF9-8E4B-C4F0900FE308}">
      <dgm:prSet phldr="0"/>
      <dgm:spPr/>
      <dgm:t>
        <a:bodyPr/>
        <a:lstStyle/>
        <a:p>
          <a:pPr rtl="0"/>
          <a:r>
            <a:rPr lang="en-US" b="1" i="0" u="none" strike="noStrike" cap="none" baseline="0" noProof="0" dirty="0">
              <a:solidFill>
                <a:srgbClr val="010000"/>
              </a:solidFill>
              <a:latin typeface="Calibri Light"/>
              <a:cs typeface="Calibri Light"/>
            </a:rPr>
            <a:t>Yes – All visits are HIPPA compliant. </a:t>
          </a:r>
        </a:p>
      </dgm:t>
    </dgm:pt>
    <dgm:pt modelId="{B261D354-F864-44ED-B2B6-B7CC9D190BEB}" type="parTrans" cxnId="{2FE524E0-4ABF-4295-A2DB-5178FC5B9F1C}">
      <dgm:prSet/>
      <dgm:spPr/>
    </dgm:pt>
    <dgm:pt modelId="{E03201F3-7C37-4B73-988C-673D77002BF2}" type="sibTrans" cxnId="{2FE524E0-4ABF-4295-A2DB-5178FC5B9F1C}">
      <dgm:prSet/>
      <dgm:spPr/>
    </dgm:pt>
    <dgm:pt modelId="{F2867164-8AA5-40DE-A836-A881B9E41D47}" type="pres">
      <dgm:prSet presAssocID="{E3B1D467-7F77-4C90-B1F8-2AC2AF8684D2}" presName="vert0" presStyleCnt="0">
        <dgm:presLayoutVars>
          <dgm:dir/>
          <dgm:animOne val="branch"/>
          <dgm:animLvl val="lvl"/>
        </dgm:presLayoutVars>
      </dgm:prSet>
      <dgm:spPr/>
    </dgm:pt>
    <dgm:pt modelId="{5CD70052-7FAB-41D7-8364-2DEB7E2603E0}" type="pres">
      <dgm:prSet presAssocID="{0494B68D-74FF-4EF9-8E4B-C4F0900FE308}" presName="thickLine" presStyleLbl="alignNode1" presStyleIdx="0" presStyleCnt="4"/>
      <dgm:spPr/>
    </dgm:pt>
    <dgm:pt modelId="{9BCC027D-F672-4DD3-B00A-F263E1AA3E80}" type="pres">
      <dgm:prSet presAssocID="{0494B68D-74FF-4EF9-8E4B-C4F0900FE308}" presName="horz1" presStyleCnt="0"/>
      <dgm:spPr/>
    </dgm:pt>
    <dgm:pt modelId="{E564FFCC-33FC-470F-A62F-82A09A5A1D92}" type="pres">
      <dgm:prSet presAssocID="{0494B68D-74FF-4EF9-8E4B-C4F0900FE308}" presName="tx1" presStyleLbl="revTx" presStyleIdx="0" presStyleCnt="4"/>
      <dgm:spPr/>
    </dgm:pt>
    <dgm:pt modelId="{CB379208-CD4B-4404-A4A9-1172693C1D9A}" type="pres">
      <dgm:prSet presAssocID="{0494B68D-74FF-4EF9-8E4B-C4F0900FE308}" presName="vert1" presStyleCnt="0"/>
      <dgm:spPr/>
    </dgm:pt>
    <dgm:pt modelId="{9E260EC7-6FA1-4ED4-91C5-6F5D9D7362F5}" type="pres">
      <dgm:prSet presAssocID="{8CF3CCC0-7C4B-4930-A1B0-CB4C099F8AB8}" presName="thickLine" presStyleLbl="alignNode1" presStyleIdx="1" presStyleCnt="4"/>
      <dgm:spPr/>
    </dgm:pt>
    <dgm:pt modelId="{E72CFE03-AC46-4308-B7E4-A943BD733CEE}" type="pres">
      <dgm:prSet presAssocID="{8CF3CCC0-7C4B-4930-A1B0-CB4C099F8AB8}" presName="horz1" presStyleCnt="0"/>
      <dgm:spPr/>
    </dgm:pt>
    <dgm:pt modelId="{0B6E299E-7118-4DB1-B52B-57B288207287}" type="pres">
      <dgm:prSet presAssocID="{8CF3CCC0-7C4B-4930-A1B0-CB4C099F8AB8}" presName="tx1" presStyleLbl="revTx" presStyleIdx="1" presStyleCnt="4"/>
      <dgm:spPr/>
    </dgm:pt>
    <dgm:pt modelId="{F7598BAA-540D-4047-903A-C186A8CB7A13}" type="pres">
      <dgm:prSet presAssocID="{8CF3CCC0-7C4B-4930-A1B0-CB4C099F8AB8}" presName="vert1" presStyleCnt="0"/>
      <dgm:spPr/>
    </dgm:pt>
    <dgm:pt modelId="{8FF1A77B-07F3-4BC5-835D-A9F8F50819A3}" type="pres">
      <dgm:prSet presAssocID="{5536293F-FDFA-4C08-A3E1-FC9B641DCC6B}" presName="thickLine" presStyleLbl="alignNode1" presStyleIdx="2" presStyleCnt="4"/>
      <dgm:spPr/>
    </dgm:pt>
    <dgm:pt modelId="{FDA43B73-BB1E-4253-9C93-AB7DBACC0A77}" type="pres">
      <dgm:prSet presAssocID="{5536293F-FDFA-4C08-A3E1-FC9B641DCC6B}" presName="horz1" presStyleCnt="0"/>
      <dgm:spPr/>
    </dgm:pt>
    <dgm:pt modelId="{15585F09-0889-4BB3-A770-AAC661E69840}" type="pres">
      <dgm:prSet presAssocID="{5536293F-FDFA-4C08-A3E1-FC9B641DCC6B}" presName="tx1" presStyleLbl="revTx" presStyleIdx="2" presStyleCnt="4"/>
      <dgm:spPr/>
    </dgm:pt>
    <dgm:pt modelId="{C648BC72-FC2C-4E9A-9DE5-A7B0D4F7FA5A}" type="pres">
      <dgm:prSet presAssocID="{5536293F-FDFA-4C08-A3E1-FC9B641DCC6B}" presName="vert1" presStyleCnt="0"/>
      <dgm:spPr/>
    </dgm:pt>
    <dgm:pt modelId="{59C6837E-2466-4178-875D-7F6B9C2FEB81}" type="pres">
      <dgm:prSet presAssocID="{72688FD5-2CA5-40C3-A337-D137C59021C1}" presName="thickLine" presStyleLbl="alignNode1" presStyleIdx="3" presStyleCnt="4"/>
      <dgm:spPr/>
    </dgm:pt>
    <dgm:pt modelId="{CB2F888A-44A8-402B-89B4-C6326FC4ECB9}" type="pres">
      <dgm:prSet presAssocID="{72688FD5-2CA5-40C3-A337-D137C59021C1}" presName="horz1" presStyleCnt="0"/>
      <dgm:spPr/>
    </dgm:pt>
    <dgm:pt modelId="{481387A6-CD10-4927-A614-70A0274C5F3B}" type="pres">
      <dgm:prSet presAssocID="{72688FD5-2CA5-40C3-A337-D137C59021C1}" presName="tx1" presStyleLbl="revTx" presStyleIdx="3" presStyleCnt="4"/>
      <dgm:spPr/>
    </dgm:pt>
    <dgm:pt modelId="{4D279DEA-EE22-400B-95A5-6DBECAD448B1}" type="pres">
      <dgm:prSet presAssocID="{72688FD5-2CA5-40C3-A337-D137C59021C1}" presName="vert1" presStyleCnt="0"/>
      <dgm:spPr/>
    </dgm:pt>
  </dgm:ptLst>
  <dgm:cxnLst>
    <dgm:cxn modelId="{8BFFD314-5C40-4E63-8D5D-EC8110C7ECFE}" type="presOf" srcId="{8CF3CCC0-7C4B-4930-A1B0-CB4C099F8AB8}" destId="{0B6E299E-7118-4DB1-B52B-57B288207287}" srcOrd="0" destOrd="0" presId="urn:microsoft.com/office/officeart/2008/layout/LinedList"/>
    <dgm:cxn modelId="{90E66129-7A3D-487E-AD11-E6578520A01D}" srcId="{E3B1D467-7F77-4C90-B1F8-2AC2AF8684D2}" destId="{8CF3CCC0-7C4B-4930-A1B0-CB4C099F8AB8}" srcOrd="1" destOrd="0" parTransId="{2F2D990D-5C6C-474C-BBD0-DB2A6CEB9176}" sibTransId="{6987BC05-A905-4F63-8238-E7C9B29912A1}"/>
    <dgm:cxn modelId="{A538F833-D4C1-4812-BC8F-C6462F1A27B9}" type="presOf" srcId="{5536293F-FDFA-4C08-A3E1-FC9B641DCC6B}" destId="{15585F09-0889-4BB3-A770-AAC661E69840}" srcOrd="0" destOrd="0" presId="urn:microsoft.com/office/officeart/2008/layout/LinedList"/>
    <dgm:cxn modelId="{8E03AE7A-213E-40A2-838B-5298DB3044BA}" srcId="{E3B1D467-7F77-4C90-B1F8-2AC2AF8684D2}" destId="{5536293F-FDFA-4C08-A3E1-FC9B641DCC6B}" srcOrd="2" destOrd="0" parTransId="{8BF949BC-B457-4B2D-B66B-46F879C77A58}" sibTransId="{DF4E457F-DAE4-40EF-B1FD-CBADC9D1441D}"/>
    <dgm:cxn modelId="{D044BB9C-201C-48B3-8DCC-296D3638F560}" srcId="{E3B1D467-7F77-4C90-B1F8-2AC2AF8684D2}" destId="{72688FD5-2CA5-40C3-A337-D137C59021C1}" srcOrd="3" destOrd="0" parTransId="{7BE5B9A7-5763-4FD4-9321-161967B1ABF8}" sibTransId="{6FBAC877-AFEF-4AD9-9CC4-E5CE0C36EDF6}"/>
    <dgm:cxn modelId="{6F17DCA3-B6FA-42A9-A823-E5E9424CF91B}" type="presOf" srcId="{E3B1D467-7F77-4C90-B1F8-2AC2AF8684D2}" destId="{F2867164-8AA5-40DE-A836-A881B9E41D47}" srcOrd="0" destOrd="0" presId="urn:microsoft.com/office/officeart/2008/layout/LinedList"/>
    <dgm:cxn modelId="{7F1CC2C2-AAE3-4E67-BD76-C4BD17445A64}" type="presOf" srcId="{72688FD5-2CA5-40C3-A337-D137C59021C1}" destId="{481387A6-CD10-4927-A614-70A0274C5F3B}" srcOrd="0" destOrd="0" presId="urn:microsoft.com/office/officeart/2008/layout/LinedList"/>
    <dgm:cxn modelId="{2FE524E0-4ABF-4295-A2DB-5178FC5B9F1C}" srcId="{E3B1D467-7F77-4C90-B1F8-2AC2AF8684D2}" destId="{0494B68D-74FF-4EF9-8E4B-C4F0900FE308}" srcOrd="0" destOrd="0" parTransId="{B261D354-F864-44ED-B2B6-B7CC9D190BEB}" sibTransId="{E03201F3-7C37-4B73-988C-673D77002BF2}"/>
    <dgm:cxn modelId="{6F98ECE6-9ABE-4095-823D-26F794A89BD4}" type="presOf" srcId="{0494B68D-74FF-4EF9-8E4B-C4F0900FE308}" destId="{E564FFCC-33FC-470F-A62F-82A09A5A1D92}" srcOrd="0" destOrd="0" presId="urn:microsoft.com/office/officeart/2008/layout/LinedList"/>
    <dgm:cxn modelId="{33B00E55-F7F0-4FCD-A8C6-7B9AC263AC4C}" type="presParOf" srcId="{F2867164-8AA5-40DE-A836-A881B9E41D47}" destId="{5CD70052-7FAB-41D7-8364-2DEB7E2603E0}" srcOrd="0" destOrd="0" presId="urn:microsoft.com/office/officeart/2008/layout/LinedList"/>
    <dgm:cxn modelId="{A0802DDC-37A1-4141-ACAC-E082C6279ABD}" type="presParOf" srcId="{F2867164-8AA5-40DE-A836-A881B9E41D47}" destId="{9BCC027D-F672-4DD3-B00A-F263E1AA3E80}" srcOrd="1" destOrd="0" presId="urn:microsoft.com/office/officeart/2008/layout/LinedList"/>
    <dgm:cxn modelId="{33BBB0F8-2FB0-4D9E-8E0B-D58935129EF0}" type="presParOf" srcId="{9BCC027D-F672-4DD3-B00A-F263E1AA3E80}" destId="{E564FFCC-33FC-470F-A62F-82A09A5A1D92}" srcOrd="0" destOrd="0" presId="urn:microsoft.com/office/officeart/2008/layout/LinedList"/>
    <dgm:cxn modelId="{A2E385C5-0189-42F8-AF7D-12B1F16ECD28}" type="presParOf" srcId="{9BCC027D-F672-4DD3-B00A-F263E1AA3E80}" destId="{CB379208-CD4B-4404-A4A9-1172693C1D9A}" srcOrd="1" destOrd="0" presId="urn:microsoft.com/office/officeart/2008/layout/LinedList"/>
    <dgm:cxn modelId="{0FF73651-AC07-4479-A1E6-DB2AC7999FED}" type="presParOf" srcId="{F2867164-8AA5-40DE-A836-A881B9E41D47}" destId="{9E260EC7-6FA1-4ED4-91C5-6F5D9D7362F5}" srcOrd="2" destOrd="0" presId="urn:microsoft.com/office/officeart/2008/layout/LinedList"/>
    <dgm:cxn modelId="{53FB9561-0DBF-4A9E-BC19-9A6C3FFF8B07}" type="presParOf" srcId="{F2867164-8AA5-40DE-A836-A881B9E41D47}" destId="{E72CFE03-AC46-4308-B7E4-A943BD733CEE}" srcOrd="3" destOrd="0" presId="urn:microsoft.com/office/officeart/2008/layout/LinedList"/>
    <dgm:cxn modelId="{F6D1D7EA-491E-4115-A734-E715A95E7A1F}" type="presParOf" srcId="{E72CFE03-AC46-4308-B7E4-A943BD733CEE}" destId="{0B6E299E-7118-4DB1-B52B-57B288207287}" srcOrd="0" destOrd="0" presId="urn:microsoft.com/office/officeart/2008/layout/LinedList"/>
    <dgm:cxn modelId="{EC3AF09F-861A-4075-8716-01E2C48222EC}" type="presParOf" srcId="{E72CFE03-AC46-4308-B7E4-A943BD733CEE}" destId="{F7598BAA-540D-4047-903A-C186A8CB7A13}" srcOrd="1" destOrd="0" presId="urn:microsoft.com/office/officeart/2008/layout/LinedList"/>
    <dgm:cxn modelId="{D57DB90F-337A-4C33-932F-75760E022D36}" type="presParOf" srcId="{F2867164-8AA5-40DE-A836-A881B9E41D47}" destId="{8FF1A77B-07F3-4BC5-835D-A9F8F50819A3}" srcOrd="4" destOrd="0" presId="urn:microsoft.com/office/officeart/2008/layout/LinedList"/>
    <dgm:cxn modelId="{7A9D59F9-67B8-410A-812A-F8CA40E80ABA}" type="presParOf" srcId="{F2867164-8AA5-40DE-A836-A881B9E41D47}" destId="{FDA43B73-BB1E-4253-9C93-AB7DBACC0A77}" srcOrd="5" destOrd="0" presId="urn:microsoft.com/office/officeart/2008/layout/LinedList"/>
    <dgm:cxn modelId="{5074F49E-1A4D-4AE6-9131-E87067547E20}" type="presParOf" srcId="{FDA43B73-BB1E-4253-9C93-AB7DBACC0A77}" destId="{15585F09-0889-4BB3-A770-AAC661E69840}" srcOrd="0" destOrd="0" presId="urn:microsoft.com/office/officeart/2008/layout/LinedList"/>
    <dgm:cxn modelId="{A78A8CE6-25D8-48F1-8DA7-32E4F9498877}" type="presParOf" srcId="{FDA43B73-BB1E-4253-9C93-AB7DBACC0A77}" destId="{C648BC72-FC2C-4E9A-9DE5-A7B0D4F7FA5A}" srcOrd="1" destOrd="0" presId="urn:microsoft.com/office/officeart/2008/layout/LinedList"/>
    <dgm:cxn modelId="{F21202C3-2F9C-4180-8AD5-461672623E4E}" type="presParOf" srcId="{F2867164-8AA5-40DE-A836-A881B9E41D47}" destId="{59C6837E-2466-4178-875D-7F6B9C2FEB81}" srcOrd="6" destOrd="0" presId="urn:microsoft.com/office/officeart/2008/layout/LinedList"/>
    <dgm:cxn modelId="{FBDF5D53-B271-4A9E-8778-D13CF3A4E7A4}" type="presParOf" srcId="{F2867164-8AA5-40DE-A836-A881B9E41D47}" destId="{CB2F888A-44A8-402B-89B4-C6326FC4ECB9}" srcOrd="7" destOrd="0" presId="urn:microsoft.com/office/officeart/2008/layout/LinedList"/>
    <dgm:cxn modelId="{2EFE4EDD-8F26-44B6-AA50-8218EC0D3FD6}" type="presParOf" srcId="{CB2F888A-44A8-402B-89B4-C6326FC4ECB9}" destId="{481387A6-CD10-4927-A614-70A0274C5F3B}" srcOrd="0" destOrd="0" presId="urn:microsoft.com/office/officeart/2008/layout/LinedList"/>
    <dgm:cxn modelId="{5215C04C-EFC2-421D-9A15-64DA9EEE631A}" type="presParOf" srcId="{CB2F888A-44A8-402B-89B4-C6326FC4ECB9}" destId="{4D279DEA-EE22-400B-95A5-6DBECAD448B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51E962-C78B-4FBD-8076-42BF25503ADD}">
      <dsp:nvSpPr>
        <dsp:cNvPr id="0" name=""/>
        <dsp:cNvSpPr/>
      </dsp:nvSpPr>
      <dsp:spPr>
        <a:xfrm>
          <a:off x="0" y="0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331BB4-B7A6-472B-A6F4-955EF3DAE41D}">
      <dsp:nvSpPr>
        <dsp:cNvPr id="0" name=""/>
        <dsp:cNvSpPr/>
      </dsp:nvSpPr>
      <dsp:spPr>
        <a:xfrm>
          <a:off x="0" y="0"/>
          <a:ext cx="6492875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Different at all doctor's offices, but still simple to use!</a:t>
          </a:r>
        </a:p>
      </dsp:txBody>
      <dsp:txXfrm>
        <a:off x="0" y="0"/>
        <a:ext cx="6492875" cy="1276350"/>
      </dsp:txXfrm>
    </dsp:sp>
    <dsp:sp modelId="{D23A1207-3016-43AA-ABC2-7A038E471C46}">
      <dsp:nvSpPr>
        <dsp:cNvPr id="0" name=""/>
        <dsp:cNvSpPr/>
      </dsp:nvSpPr>
      <dsp:spPr>
        <a:xfrm>
          <a:off x="0" y="1276350"/>
          <a:ext cx="6492875" cy="0"/>
        </a:xfrm>
        <a:prstGeom prst="lin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2018CB-14AF-42FD-8A33-C41D6FEE03E6}">
      <dsp:nvSpPr>
        <dsp:cNvPr id="0" name=""/>
        <dsp:cNvSpPr/>
      </dsp:nvSpPr>
      <dsp:spPr>
        <a:xfrm>
          <a:off x="0" y="1276350"/>
          <a:ext cx="6492875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First – Call your doctor</a:t>
          </a:r>
        </a:p>
      </dsp:txBody>
      <dsp:txXfrm>
        <a:off x="0" y="1276350"/>
        <a:ext cx="6492875" cy="1276350"/>
      </dsp:txXfrm>
    </dsp:sp>
    <dsp:sp modelId="{2627FA6E-653F-4B2E-A600-8DA1A830F50E}">
      <dsp:nvSpPr>
        <dsp:cNvPr id="0" name=""/>
        <dsp:cNvSpPr/>
      </dsp:nvSpPr>
      <dsp:spPr>
        <a:xfrm>
          <a:off x="0" y="2552700"/>
          <a:ext cx="6492875" cy="0"/>
        </a:xfrm>
        <a:prstGeom prst="lin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A80A96-F64F-41F4-955C-184B3F7A5BB7}">
      <dsp:nvSpPr>
        <dsp:cNvPr id="0" name=""/>
        <dsp:cNvSpPr/>
      </dsp:nvSpPr>
      <dsp:spPr>
        <a:xfrm>
          <a:off x="0" y="2552700"/>
          <a:ext cx="6492875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Tell them what you need to be seen for. Tell them you do not feel comfortable going to clinic and want to be seen at home.</a:t>
          </a:r>
        </a:p>
      </dsp:txBody>
      <dsp:txXfrm>
        <a:off x="0" y="2552700"/>
        <a:ext cx="6492875" cy="1276350"/>
      </dsp:txXfrm>
    </dsp:sp>
    <dsp:sp modelId="{F946E11C-977B-4892-87AD-36B9329DE09F}">
      <dsp:nvSpPr>
        <dsp:cNvPr id="0" name=""/>
        <dsp:cNvSpPr/>
      </dsp:nvSpPr>
      <dsp:spPr>
        <a:xfrm>
          <a:off x="0" y="3829050"/>
          <a:ext cx="6492875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594D30-C352-484B-9F17-A26BFCDC3CA4}">
      <dsp:nvSpPr>
        <dsp:cNvPr id="0" name=""/>
        <dsp:cNvSpPr/>
      </dsp:nvSpPr>
      <dsp:spPr>
        <a:xfrm>
          <a:off x="0" y="3829050"/>
          <a:ext cx="6492875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Your doctor's office will schedule you an appointment</a:t>
          </a:r>
          <a:r>
            <a:rPr lang="en-US" sz="2500" kern="1200" dirty="0">
              <a:latin typeface="Calibri Light" panose="020F0302020204030204"/>
            </a:rPr>
            <a:t> and give you directions</a:t>
          </a:r>
          <a:endParaRPr lang="en-US" sz="2500" kern="1200" dirty="0"/>
        </a:p>
      </dsp:txBody>
      <dsp:txXfrm>
        <a:off x="0" y="3829050"/>
        <a:ext cx="6492875" cy="12763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D70052-7FAB-41D7-8364-2DEB7E2603E0}">
      <dsp:nvSpPr>
        <dsp:cNvPr id="0" name=""/>
        <dsp:cNvSpPr/>
      </dsp:nvSpPr>
      <dsp:spPr>
        <a:xfrm>
          <a:off x="0" y="0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64FFCC-33FC-470F-A62F-82A09A5A1D92}">
      <dsp:nvSpPr>
        <dsp:cNvPr id="0" name=""/>
        <dsp:cNvSpPr/>
      </dsp:nvSpPr>
      <dsp:spPr>
        <a:xfrm>
          <a:off x="0" y="0"/>
          <a:ext cx="6492875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0" u="none" strike="noStrike" kern="1200" cap="none" baseline="0" noProof="0" dirty="0">
              <a:solidFill>
                <a:srgbClr val="010000"/>
              </a:solidFill>
              <a:latin typeface="Calibri Light"/>
              <a:cs typeface="Calibri Light"/>
            </a:rPr>
            <a:t>Yes – All visits are HIPPA compliant. </a:t>
          </a:r>
        </a:p>
      </dsp:txBody>
      <dsp:txXfrm>
        <a:off x="0" y="0"/>
        <a:ext cx="6492875" cy="1276350"/>
      </dsp:txXfrm>
    </dsp:sp>
    <dsp:sp modelId="{9E260EC7-6FA1-4ED4-91C5-6F5D9D7362F5}">
      <dsp:nvSpPr>
        <dsp:cNvPr id="0" name=""/>
        <dsp:cNvSpPr/>
      </dsp:nvSpPr>
      <dsp:spPr>
        <a:xfrm>
          <a:off x="0" y="1276350"/>
          <a:ext cx="649287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6E299E-7118-4DB1-B52B-57B288207287}">
      <dsp:nvSpPr>
        <dsp:cNvPr id="0" name=""/>
        <dsp:cNvSpPr/>
      </dsp:nvSpPr>
      <dsp:spPr>
        <a:xfrm>
          <a:off x="0" y="1276350"/>
          <a:ext cx="6492875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Your information will NEVER be shared.</a:t>
          </a:r>
        </a:p>
      </dsp:txBody>
      <dsp:txXfrm>
        <a:off x="0" y="1276350"/>
        <a:ext cx="6492875" cy="1276350"/>
      </dsp:txXfrm>
    </dsp:sp>
    <dsp:sp modelId="{8FF1A77B-07F3-4BC5-835D-A9F8F50819A3}">
      <dsp:nvSpPr>
        <dsp:cNvPr id="0" name=""/>
        <dsp:cNvSpPr/>
      </dsp:nvSpPr>
      <dsp:spPr>
        <a:xfrm>
          <a:off x="0" y="2552700"/>
          <a:ext cx="64928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585F09-0889-4BB3-A770-AAC661E69840}">
      <dsp:nvSpPr>
        <dsp:cNvPr id="0" name=""/>
        <dsp:cNvSpPr/>
      </dsp:nvSpPr>
      <dsp:spPr>
        <a:xfrm>
          <a:off x="0" y="2552700"/>
          <a:ext cx="6492875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Your visits are PRIVATE!</a:t>
          </a:r>
        </a:p>
      </dsp:txBody>
      <dsp:txXfrm>
        <a:off x="0" y="2552700"/>
        <a:ext cx="6492875" cy="1276350"/>
      </dsp:txXfrm>
    </dsp:sp>
    <dsp:sp modelId="{59C6837E-2466-4178-875D-7F6B9C2FEB81}">
      <dsp:nvSpPr>
        <dsp:cNvPr id="0" name=""/>
        <dsp:cNvSpPr/>
      </dsp:nvSpPr>
      <dsp:spPr>
        <a:xfrm>
          <a:off x="0" y="3829050"/>
          <a:ext cx="6492875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1387A6-CD10-4927-A614-70A0274C5F3B}">
      <dsp:nvSpPr>
        <dsp:cNvPr id="0" name=""/>
        <dsp:cNvSpPr/>
      </dsp:nvSpPr>
      <dsp:spPr>
        <a:xfrm>
          <a:off x="0" y="3829050"/>
          <a:ext cx="6492875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The only people who have access to your doctor's visit is the you, the doctor, and whoever YOU choose to be there.</a:t>
          </a:r>
        </a:p>
      </dsp:txBody>
      <dsp:txXfrm>
        <a:off x="0" y="3829050"/>
        <a:ext cx="6492875" cy="12763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hyperlink" Target="mailto:Abigale.miller@unmc.edu" TargetMode="External"/><Relationship Id="rId5" Type="http://schemas.openxmlformats.org/officeDocument/2006/relationships/hyperlink" Target="mailto:Emily.Jezewski@unmc.edu" TargetMode="Externa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Autofit/>
          </a:bodyPr>
          <a:lstStyle/>
          <a:p>
            <a:r>
              <a:rPr lang="en-US" sz="7200" dirty="0">
                <a:solidFill>
                  <a:srgbClr val="FFFFFF"/>
                </a:solidFill>
                <a:cs typeface="Calibri Light"/>
              </a:rPr>
              <a:t>What is Telemedicine?</a:t>
            </a:r>
            <a:endParaRPr lang="en-US" sz="7200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5368" y="4074718"/>
            <a:ext cx="6105194" cy="68207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cs typeface="Calibri"/>
              </a:rPr>
              <a:t>ENOA and GWEP – UNMC 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B6E4F04-F944-4089-AF54-5FF29F9C21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6" name="Picture 5" descr="A picture containing person, clothing, smiling, posing&#10;&#10;Description automatically generated">
            <a:extLst>
              <a:ext uri="{FF2B5EF4-FFF2-40B4-BE49-F238E27FC236}">
                <a16:creationId xmlns:a16="http://schemas.microsoft.com/office/drawing/2014/main" id="{2E5497C6-C92C-44B8-A0F1-5F7C3DF735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59"/>
            <a:ext cx="2558636" cy="32003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B1DFE5-5A70-414A-96D0-64FDBAEF375F}"/>
              </a:ext>
            </a:extLst>
          </p:cNvPr>
          <p:cNvSpPr txBox="1"/>
          <p:nvPr/>
        </p:nvSpPr>
        <p:spPr>
          <a:xfrm>
            <a:off x="0" y="3243721"/>
            <a:ext cx="2558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Abigale Miller</a:t>
            </a:r>
          </a:p>
          <a:p>
            <a:r>
              <a:rPr lang="en-US" sz="2400" b="1" dirty="0"/>
              <a:t>Medical Student</a:t>
            </a:r>
          </a:p>
        </p:txBody>
      </p:sp>
      <p:pic>
        <p:nvPicPr>
          <p:cNvPr id="15" name="Picture 14" descr="A person wearing a red jacket&#10;&#10;Description automatically generated with low confidence">
            <a:extLst>
              <a:ext uri="{FF2B5EF4-FFF2-40B4-BE49-F238E27FC236}">
                <a16:creationId xmlns:a16="http://schemas.microsoft.com/office/drawing/2014/main" id="{B173C831-2010-448E-AFEC-E4217D56F5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518" y="13991"/>
            <a:ext cx="2501482" cy="31267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8C2F545-1E2E-4B4A-A545-49B0C18F073F}"/>
              </a:ext>
            </a:extLst>
          </p:cNvPr>
          <p:cNvSpPr txBox="1"/>
          <p:nvPr/>
        </p:nvSpPr>
        <p:spPr>
          <a:xfrm>
            <a:off x="9827142" y="3293091"/>
            <a:ext cx="2558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Emily Jezewski </a:t>
            </a:r>
          </a:p>
          <a:p>
            <a:r>
              <a:rPr lang="en-US" sz="2400" b="1" dirty="0"/>
              <a:t>Medical Student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92"/>
    </mc:Choice>
    <mc:Fallback xmlns="">
      <p:transition spd="slow" advTm="17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248B1D-4E81-4ACF-8860-465079F36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  <a:cs typeface="Calibri Light"/>
              </a:rPr>
              <a:t>Do you have a cellphone or landline?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41D03-2FDF-423D-BFF6-DAF174EF2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cs typeface="Calibri"/>
              </a:rPr>
              <a:t>Your doctor will call you at your scheduled appointment time!</a:t>
            </a:r>
            <a:endParaRPr lang="en-US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CC27490-0907-4419-853E-E71E92D1DA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2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46"/>
    </mc:Choice>
    <mc:Fallback xmlns="">
      <p:transition spd="slow" advTm="9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5CDEA-651A-4EF9-AFDE-EC340DBE7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What is Zoom?</a:t>
            </a:r>
            <a:endParaRPr lang="en-US" dirty="0"/>
          </a:p>
        </p:txBody>
      </p:sp>
      <p:pic>
        <p:nvPicPr>
          <p:cNvPr id="4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BB5FD40-C5B4-461F-A8AD-3B7A2F32DD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478902" y="198883"/>
            <a:ext cx="4468914" cy="284446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782D3B-AE0D-41F2-A6E8-73D5915D0836}"/>
              </a:ext>
            </a:extLst>
          </p:cNvPr>
          <p:cNvSpPr txBox="1"/>
          <p:nvPr/>
        </p:nvSpPr>
        <p:spPr>
          <a:xfrm>
            <a:off x="606176" y="1496602"/>
            <a:ext cx="6869984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Zoom is an application that can be used on a computer or a smartphone/tablet</a:t>
            </a:r>
          </a:p>
          <a:p>
            <a:endParaRPr lang="en-US" dirty="0">
              <a:cs typeface="Calibri"/>
            </a:endParaRPr>
          </a:p>
          <a:p>
            <a:endParaRPr lang="en-US" dirty="0"/>
          </a:p>
          <a:p>
            <a:r>
              <a:rPr lang="en-US" dirty="0">
                <a:cs typeface="Calibri"/>
              </a:rPr>
              <a:t>Zoom allows you talk face to face with your doctor through video chat. </a:t>
            </a: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8E9543-B993-4D34-865A-670B25A07528}"/>
              </a:ext>
            </a:extLst>
          </p:cNvPr>
          <p:cNvSpPr txBox="1"/>
          <p:nvPr/>
        </p:nvSpPr>
        <p:spPr>
          <a:xfrm>
            <a:off x="553453" y="5847348"/>
            <a:ext cx="1096477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Note: While many doctors and hospitals use zoom for telehealth visits, it is not the only application used. Others used include: Teladoc, MDLIVE, Skype, and Google Hangouts</a:t>
            </a:r>
          </a:p>
        </p:txBody>
      </p:sp>
      <p:pic>
        <p:nvPicPr>
          <p:cNvPr id="7" name="Picture 7" descr="A person using a computer&#10;&#10;Description automatically generated">
            <a:extLst>
              <a:ext uri="{FF2B5EF4-FFF2-40B4-BE49-F238E27FC236}">
                <a16:creationId xmlns:a16="http://schemas.microsoft.com/office/drawing/2014/main" id="{C4D032FA-B6FC-4194-AE98-9B56841A96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8347" y="3219210"/>
            <a:ext cx="4046621" cy="224437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052A27B-BF92-4564-8D62-4D4F53D548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2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88"/>
    </mc:Choice>
    <mc:Fallback xmlns="">
      <p:transition spd="slow" advTm="36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085B94-3FA7-47B1-9E45-39CAFB1CD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en-US" sz="4100" dirty="0">
                <a:cs typeface="Calibri Light"/>
              </a:rPr>
              <a:t>Do telemedicine visits cost money?</a:t>
            </a:r>
            <a:endParaRPr lang="en-US" sz="41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9B177-5D88-47B5-B4B5-34EFE1FF3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60" y="1648870"/>
            <a:ext cx="5781634" cy="368012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dirty="0">
                <a:cs typeface="Calibri"/>
              </a:rPr>
              <a:t>Yes</a:t>
            </a:r>
          </a:p>
          <a:p>
            <a:r>
              <a:rPr lang="en-US" sz="3200" dirty="0">
                <a:cs typeface="Calibri"/>
              </a:rPr>
              <a:t>Almost all visits are covered by Medicare and Medicaid</a:t>
            </a:r>
          </a:p>
          <a:p>
            <a:r>
              <a:rPr lang="en-US" sz="3200" dirty="0">
                <a:cs typeface="Calibri"/>
              </a:rPr>
              <a:t>If you have specific questions about coverage, you should contact your doctor or insurance provider</a:t>
            </a:r>
          </a:p>
          <a:p>
            <a:r>
              <a:rPr lang="en-US" sz="3200" dirty="0">
                <a:cs typeface="Calibri"/>
              </a:rPr>
              <a:t>You may also contact Senior Health Information Insurance Program (SHIIP) </a:t>
            </a:r>
            <a:r>
              <a:rPr lang="en-US" sz="3200" dirty="0">
                <a:ea typeface="+mn-lt"/>
                <a:cs typeface="+mn-lt"/>
              </a:rPr>
              <a:t>1-800-234-7119 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AA44325-34F1-4CD9-BD11-BB8ED98984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00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71"/>
    </mc:Choice>
    <mc:Fallback xmlns="">
      <p:transition spd="slow" advTm="36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242D1-00D9-4095-952C-996145411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1445494"/>
            <a:ext cx="3616856" cy="4376572"/>
          </a:xfrm>
        </p:spPr>
        <p:txBody>
          <a:bodyPr anchor="ctr">
            <a:normAutofit/>
          </a:bodyPr>
          <a:lstStyle/>
          <a:p>
            <a:r>
              <a:rPr lang="en-US" sz="4800" dirty="0">
                <a:cs typeface="Calibri Light"/>
              </a:rPr>
              <a:t>Is Telemedicine Safe?</a:t>
            </a:r>
            <a:endParaRPr lang="en-US" sz="48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FF2AC85-FAA0-4844-813F-83C04D738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7636" y="0"/>
            <a:ext cx="7281316" cy="6858000"/>
          </a:xfrm>
          <a:custGeom>
            <a:avLst/>
            <a:gdLst>
              <a:gd name="connsiteX0" fmla="*/ 361354 w 7281316"/>
              <a:gd name="connsiteY0" fmla="*/ 0 h 6858000"/>
              <a:gd name="connsiteX1" fmla="*/ 7281316 w 7281316"/>
              <a:gd name="connsiteY1" fmla="*/ 0 h 6858000"/>
              <a:gd name="connsiteX2" fmla="*/ 7281316 w 7281316"/>
              <a:gd name="connsiteY2" fmla="*/ 6858000 h 6858000"/>
              <a:gd name="connsiteX3" fmla="*/ 696735 w 7281316"/>
              <a:gd name="connsiteY3" fmla="*/ 6858000 h 6858000"/>
              <a:gd name="connsiteX4" fmla="*/ 690849 w 7281316"/>
              <a:gd name="connsiteY4" fmla="*/ 6842426 h 6858000"/>
              <a:gd name="connsiteX5" fmla="*/ 335637 w 7281316"/>
              <a:gd name="connsiteY5" fmla="*/ 947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81316" h="6858000">
                <a:moveTo>
                  <a:pt x="361354" y="0"/>
                </a:moveTo>
                <a:lnTo>
                  <a:pt x="7281316" y="0"/>
                </a:lnTo>
                <a:lnTo>
                  <a:pt x="7281316" y="6858000"/>
                </a:lnTo>
                <a:lnTo>
                  <a:pt x="696735" y="6858000"/>
                </a:lnTo>
                <a:lnTo>
                  <a:pt x="690849" y="6842426"/>
                </a:lnTo>
                <a:cubicBezTo>
                  <a:pt x="-65870" y="4704140"/>
                  <a:pt x="-226206" y="2374054"/>
                  <a:pt x="335637" y="9472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9CC0F1E-BAA2-47B1-8F83-7ECB9FD9E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9558" y="0"/>
            <a:ext cx="6999394" cy="6858000"/>
          </a:xfrm>
          <a:custGeom>
            <a:avLst/>
            <a:gdLst>
              <a:gd name="connsiteX0" fmla="*/ 6999394 w 6999394"/>
              <a:gd name="connsiteY0" fmla="*/ 0 h 6858000"/>
              <a:gd name="connsiteX1" fmla="*/ 6999394 w 6999394"/>
              <a:gd name="connsiteY1" fmla="*/ 6858000 h 6858000"/>
              <a:gd name="connsiteX2" fmla="*/ 717029 w 6999394"/>
              <a:gd name="connsiteY2" fmla="*/ 6858000 h 6858000"/>
              <a:gd name="connsiteX3" fmla="*/ 623642 w 6999394"/>
              <a:gd name="connsiteY3" fmla="*/ 6599363 h 6858000"/>
              <a:gd name="connsiteX4" fmla="*/ 319533 w 6999394"/>
              <a:gd name="connsiteY4" fmla="*/ 193787 h 6858000"/>
              <a:gd name="connsiteX5" fmla="*/ 371685 w 6999394"/>
              <a:gd name="connsiteY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99394" h="6858000">
                <a:moveTo>
                  <a:pt x="6999394" y="0"/>
                </a:moveTo>
                <a:lnTo>
                  <a:pt x="6999394" y="6858000"/>
                </a:lnTo>
                <a:lnTo>
                  <a:pt x="717029" y="6858000"/>
                </a:lnTo>
                <a:lnTo>
                  <a:pt x="623642" y="6599363"/>
                </a:lnTo>
                <a:cubicBezTo>
                  <a:pt x="-67685" y="4563346"/>
                  <a:pt x="-206622" y="2355719"/>
                  <a:pt x="319533" y="193787"/>
                </a:cubicBezTo>
                <a:lnTo>
                  <a:pt x="371685" y="1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F992F-327A-4251-B972-3711FC37C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399032"/>
            <a:ext cx="5501834" cy="447141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>
                <a:solidFill>
                  <a:schemeClr val="bg1"/>
                </a:solidFill>
                <a:cs typeface="Calibri"/>
              </a:rPr>
              <a:t>Telemedicine is VERY SAFE.</a:t>
            </a:r>
          </a:p>
          <a:p>
            <a:r>
              <a:rPr lang="en-US" dirty="0">
                <a:solidFill>
                  <a:schemeClr val="bg1"/>
                </a:solidFill>
                <a:cs typeface="Calibri"/>
              </a:rPr>
              <a:t>The only people who will see your health information is the doctor and their staff.</a:t>
            </a:r>
          </a:p>
          <a:p>
            <a:r>
              <a:rPr lang="en-US" dirty="0">
                <a:solidFill>
                  <a:schemeClr val="bg1"/>
                </a:solidFill>
                <a:cs typeface="Calibri"/>
              </a:rPr>
              <a:t>All the communication methods use SECURE, SAFE, networks and phone lines that allow you to talk to your doctor.</a:t>
            </a:r>
          </a:p>
          <a:p>
            <a:endParaRPr lang="en-US" sz="2200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A77FC48-2CAD-4289-8CA4-44B8FD496B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785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7729"/>
    </mc:Choice>
    <mc:Fallback xmlns="">
      <p:transition spd="slow" advTm="37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78851AB-34AB-45FB-8212-064595E3F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en-US" sz="3700" dirty="0">
                <a:solidFill>
                  <a:srgbClr val="FFFFFF"/>
                </a:solidFill>
                <a:cs typeface="Calibri Light"/>
              </a:rPr>
              <a:t>Is Telemedicine private?</a:t>
            </a:r>
            <a:endParaRPr lang="en-US" sz="3700" dirty="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9AF0F8E-8F81-402C-B6D1-F5A32C6F25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9071153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300F9F7-E70F-4EB4-BD83-9EBAAA4F02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1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03"/>
    </mc:Choice>
    <mc:Fallback xmlns="">
      <p:transition spd="slow" advTm="15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1C9CC24-B375-4226-BF2B-61FADBBA6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70A28E-4FD8-4474-A206-E15B5EBB3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084747"/>
            <a:ext cx="12188952" cy="3294207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9647E21-5366-4638-AC97-D8CD4111E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r="8214" b="45501"/>
          <a:stretch>
            <a:fillRect/>
          </a:stretch>
        </p:blipFill>
        <p:spPr>
          <a:xfrm flipV="1">
            <a:off x="0" y="0"/>
            <a:ext cx="12191999" cy="4473360"/>
          </a:xfrm>
          <a:custGeom>
            <a:avLst/>
            <a:gdLst>
              <a:gd name="connsiteX0" fmla="*/ 0 w 12191999"/>
              <a:gd name="connsiteY0" fmla="*/ 4473360 h 4473360"/>
              <a:gd name="connsiteX1" fmla="*/ 12191999 w 12191999"/>
              <a:gd name="connsiteY1" fmla="*/ 4473360 h 4473360"/>
              <a:gd name="connsiteX2" fmla="*/ 12191999 w 12191999"/>
              <a:gd name="connsiteY2" fmla="*/ 0 h 4473360"/>
              <a:gd name="connsiteX3" fmla="*/ 0 w 12191999"/>
              <a:gd name="connsiteY3" fmla="*/ 0 h 447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4473360">
                <a:moveTo>
                  <a:pt x="0" y="4473360"/>
                </a:moveTo>
                <a:lnTo>
                  <a:pt x="12191999" y="447336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B310B1-9B70-497F-B83C-E1790A81E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25" y="2076450"/>
            <a:ext cx="10684151" cy="13451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Thank you!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7DB270-0986-4972-BED3-AFF5A464BE92}"/>
              </a:ext>
            </a:extLst>
          </p:cNvPr>
          <p:cNvSpPr txBox="1"/>
          <p:nvPr/>
        </p:nvSpPr>
        <p:spPr>
          <a:xfrm>
            <a:off x="465551" y="5559468"/>
            <a:ext cx="1118782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This publication is supported by the Health Resources and Services Administration (HRSA) of the U.S. Department of Health and Human Services (HHS) as part of an award totaling $90,625 with 0% percentage financed with non--governmental sources. The contents of those of the authors and do not necessarily represent the official views of nor an endorsement, by HRSA, HHS, or the U.S. Government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BDD792-A816-460A-83A9-C950695914ED}"/>
              </a:ext>
            </a:extLst>
          </p:cNvPr>
          <p:cNvSpPr txBox="1"/>
          <p:nvPr/>
        </p:nvSpPr>
        <p:spPr>
          <a:xfrm>
            <a:off x="1737690" y="4211307"/>
            <a:ext cx="8716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Feel free to reach out to use via email: </a:t>
            </a:r>
            <a:r>
              <a:rPr lang="en-US" dirty="0">
                <a:hlinkClick r:id="rId5"/>
              </a:rPr>
              <a:t>Emily.Jezewski@unmc.edu</a:t>
            </a:r>
            <a:endParaRPr lang="en-US" dirty="0"/>
          </a:p>
          <a:p>
            <a:r>
              <a:rPr lang="en-US" dirty="0"/>
              <a:t>				</a:t>
            </a:r>
            <a:r>
              <a:rPr lang="en-US" dirty="0">
                <a:hlinkClick r:id="rId6"/>
              </a:rPr>
              <a:t>Abigale.miller@unmc.edu</a:t>
            </a:r>
            <a:r>
              <a:rPr lang="en-US" dirty="0"/>
              <a:t>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19D5A03-9EEF-4928-B181-8132FA5C67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2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50"/>
    </mc:Choice>
    <mc:Fallback xmlns="">
      <p:transition spd="slow" advTm="56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4568D-7407-4358-9373-EC2DC8682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9" y="1396289"/>
            <a:ext cx="4249006" cy="1325563"/>
          </a:xfrm>
        </p:spPr>
        <p:txBody>
          <a:bodyPr>
            <a:normAutofit/>
          </a:bodyPr>
          <a:lstStyle/>
          <a:p>
            <a:r>
              <a:rPr lang="en-US" sz="3700" dirty="0">
                <a:cs typeface="Calibri Light"/>
              </a:rPr>
              <a:t>Are you confused about Telemedicine?</a:t>
            </a:r>
            <a:endParaRPr lang="en-US" sz="3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733C0-1D6D-47E5-B8CD-E5AD0A871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4" y="2871982"/>
            <a:ext cx="4245428" cy="318168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200" dirty="0">
                <a:cs typeface="Calibri"/>
              </a:rPr>
              <a:t>What even is telemedicine? </a:t>
            </a:r>
          </a:p>
          <a:p>
            <a:r>
              <a:rPr lang="en-US" sz="3200" dirty="0">
                <a:cs typeface="Calibri"/>
              </a:rPr>
              <a:t>A way to connect with you doctor from your home via</a:t>
            </a:r>
          </a:p>
          <a:p>
            <a:pPr lvl="1"/>
            <a:r>
              <a:rPr lang="en-US" sz="3200" dirty="0">
                <a:cs typeface="Calibri"/>
              </a:rPr>
              <a:t>PHONE</a:t>
            </a:r>
          </a:p>
          <a:p>
            <a:pPr lvl="1"/>
            <a:r>
              <a:rPr lang="en-US" sz="3200">
                <a:cs typeface="Calibri"/>
              </a:rPr>
              <a:t>COMPUTER</a:t>
            </a:r>
            <a:r>
              <a:rPr lang="en-US" sz="3200" dirty="0">
                <a:cs typeface="Calibri"/>
              </a:rPr>
              <a:t>/LAPTOP</a:t>
            </a:r>
          </a:p>
          <a:p>
            <a:pPr lvl="1"/>
            <a:r>
              <a:rPr lang="en-US" sz="3200" dirty="0">
                <a:cs typeface="Calibri"/>
              </a:rPr>
              <a:t>TABLET</a:t>
            </a:r>
          </a:p>
          <a:p>
            <a:pPr lvl="1"/>
            <a:endParaRPr lang="en-US" sz="1800" dirty="0">
              <a:cs typeface="Calibri"/>
            </a:endParaRPr>
          </a:p>
          <a:p>
            <a:pPr marL="0" indent="0">
              <a:buNone/>
            </a:pPr>
            <a:endParaRPr lang="en-US" sz="1800" dirty="0">
              <a:cs typeface="Calibri"/>
            </a:endParaRPr>
          </a:p>
        </p:txBody>
      </p:sp>
      <p:sp>
        <p:nvSpPr>
          <p:cNvPr id="7" name="Freeform: Shape 9">
            <a:extLst>
              <a:ext uri="{FF2B5EF4-FFF2-40B4-BE49-F238E27FC236}">
                <a16:creationId xmlns:a16="http://schemas.microsoft.com/office/drawing/2014/main" id="{A86541C6-61B1-4DAA-B57A-EAF3F24F0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33310" y="1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Picture 5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D3C62181-0986-4DF2-A8D7-C4571C27A2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1" b="37472"/>
          <a:stretch/>
        </p:blipFill>
        <p:spPr>
          <a:xfrm>
            <a:off x="5142944" y="3"/>
            <a:ext cx="6069184" cy="2839783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3" y="106160"/>
                </a:lnTo>
                <a:cubicBezTo>
                  <a:pt x="5907891" y="1641596"/>
                  <a:pt x="4611168" y="2839783"/>
                  <a:pt x="3034592" y="2839783"/>
                </a:cubicBezTo>
                <a:cubicBezTo>
                  <a:pt x="1458016" y="2839783"/>
                  <a:pt x="161292" y="1641596"/>
                  <a:pt x="5360" y="106160"/>
                </a:cubicBezTo>
                <a:close/>
              </a:path>
            </a:pathLst>
          </a:custGeom>
        </p:spPr>
      </p:pic>
      <p:sp>
        <p:nvSpPr>
          <p:cNvPr id="8" name="Freeform: Shape 11">
            <a:extLst>
              <a:ext uri="{FF2B5EF4-FFF2-40B4-BE49-F238E27FC236}">
                <a16:creationId xmlns:a16="http://schemas.microsoft.com/office/drawing/2014/main" id="{71750011-2006-46BB-AFDE-C6E461752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93989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4" descr="A person sitting in front of a computer screen&#10;&#10;Description automatically generated">
            <a:extLst>
              <a:ext uri="{FF2B5EF4-FFF2-40B4-BE49-F238E27FC236}">
                <a16:creationId xmlns:a16="http://schemas.microsoft.com/office/drawing/2014/main" id="{20525302-D68A-4146-AC27-3D6B52720A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4641"/>
          <a:stretch/>
        </p:blipFill>
        <p:spPr>
          <a:xfrm>
            <a:off x="7190587" y="3124784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3044952" y="0"/>
                </a:moveTo>
                <a:cubicBezTo>
                  <a:pt x="3780687" y="0"/>
                  <a:pt x="4455477" y="260939"/>
                  <a:pt x="4981824" y="695319"/>
                </a:cubicBezTo>
                <a:lnTo>
                  <a:pt x="5001415" y="713124"/>
                </a:lnTo>
                <a:lnTo>
                  <a:pt x="5001415" y="3733214"/>
                </a:lnTo>
                <a:lnTo>
                  <a:pt x="81043" y="3733214"/>
                </a:lnTo>
                <a:lnTo>
                  <a:pt x="61862" y="3658617"/>
                </a:lnTo>
                <a:cubicBezTo>
                  <a:pt x="21301" y="3460397"/>
                  <a:pt x="0" y="3255162"/>
                  <a:pt x="0" y="3044952"/>
                </a:cubicBezTo>
                <a:cubicBezTo>
                  <a:pt x="0" y="1363271"/>
                  <a:pt x="1363271" y="0"/>
                  <a:pt x="3044952" y="0"/>
                </a:cubicBezTo>
                <a:close/>
              </a:path>
            </a:pathLst>
          </a:cu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E5F2781-0440-4AB3-84AA-BFB8433648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79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5752"/>
    </mc:Choice>
    <mc:Fallback xmlns="">
      <p:transition spd="slow" advTm="25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0D165E-2E8A-4203-B631-F49E03A4F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08704"/>
            <a:ext cx="3750602" cy="499677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Can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I use </a:t>
            </a:r>
            <a:r>
              <a:rPr lang="en-US" sz="4800" dirty="0">
                <a:solidFill>
                  <a:srgbClr val="FFFFFF"/>
                </a:solidFill>
              </a:rPr>
              <a:t>telemedicine for a... </a:t>
            </a:r>
            <a:endParaRPr lang="en-US" sz="4800" kern="1200" dirty="0">
              <a:solidFill>
                <a:srgbClr val="FFFFFF"/>
              </a:solidFill>
              <a:latin typeface="+mj-l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5BEC1-D318-4B50-8E08-75F76B770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4300" y="533400"/>
            <a:ext cx="6470650" cy="3681413"/>
          </a:xfrm>
        </p:spPr>
        <p:txBody>
          <a:bodyPr vert="horz" wrap="square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Sore throat?</a:t>
            </a:r>
          </a:p>
          <a:p>
            <a:r>
              <a:rPr lang="en-US" dirty="0">
                <a:cs typeface="Calibri"/>
              </a:rPr>
              <a:t>Feeling blue?</a:t>
            </a:r>
          </a:p>
          <a:p>
            <a:r>
              <a:rPr lang="en-US" dirty="0">
                <a:cs typeface="Calibri"/>
              </a:rPr>
              <a:t>Prescription renewal?</a:t>
            </a:r>
          </a:p>
          <a:p>
            <a:r>
              <a:rPr lang="en-US" dirty="0">
                <a:cs typeface="Calibri"/>
              </a:rPr>
              <a:t>Annual Physical? </a:t>
            </a:r>
          </a:p>
          <a:p>
            <a:r>
              <a:rPr lang="en-US" dirty="0">
                <a:cs typeface="Calibri"/>
              </a:rPr>
              <a:t>Sinus Infection?</a:t>
            </a:r>
          </a:p>
          <a:p>
            <a:r>
              <a:rPr lang="en-US" dirty="0">
                <a:cs typeface="Calibri"/>
              </a:rPr>
              <a:t>Earache?</a:t>
            </a:r>
          </a:p>
          <a:p>
            <a:r>
              <a:rPr lang="en-US" dirty="0">
                <a:cs typeface="Calibri"/>
              </a:rPr>
              <a:t>Allergies?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FC752B-A4DF-428B-A11A-78C9DE0AC3FD}"/>
              </a:ext>
            </a:extLst>
          </p:cNvPr>
          <p:cNvSpPr txBox="1"/>
          <p:nvPr/>
        </p:nvSpPr>
        <p:spPr>
          <a:xfrm>
            <a:off x="5194300" y="4297363"/>
            <a:ext cx="6470650" cy="20351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4000" b="1" dirty="0">
                <a:cs typeface="Calibri"/>
              </a:rPr>
              <a:t>YES! </a:t>
            </a:r>
            <a:endParaRPr lang="en-US" sz="4000" dirty="0">
              <a:cs typeface="Calibri"/>
            </a:endParaRPr>
          </a:p>
          <a:p>
            <a:pPr algn="ctr">
              <a:spcAft>
                <a:spcPts val="600"/>
              </a:spcAft>
            </a:pPr>
            <a:r>
              <a:rPr lang="en-US" sz="4000" b="1" dirty="0">
                <a:cs typeface="Calibri"/>
              </a:rPr>
              <a:t>You can use telemedicine for all of this and MORE!</a:t>
            </a:r>
            <a:endParaRPr lang="en-US" sz="3200" dirty="0">
              <a:cs typeface="Calibri" panose="020F0502020204030204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89F843E-49B2-4DF8-906A-E66A4959BE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085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52"/>
    </mc:Choice>
    <mc:Fallback xmlns="">
      <p:transition spd="slow" advTm="33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0D165E-2E8A-4203-B631-F49E03A4F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08704"/>
            <a:ext cx="3750602" cy="499677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Who Can I See?</a:t>
            </a:r>
            <a:endParaRPr lang="en-US" sz="4800" kern="1200" dirty="0">
              <a:solidFill>
                <a:srgbClr val="FFFFFF"/>
              </a:solidFill>
              <a:latin typeface="+mj-l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5BEC1-D318-4B50-8E08-75F76B770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8470" y="533400"/>
            <a:ext cx="6516480" cy="5957601"/>
          </a:xfrm>
        </p:spPr>
        <p:txBody>
          <a:bodyPr vert="horz" wrap="square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Primary Care! 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Mental Health Providers</a:t>
            </a:r>
          </a:p>
          <a:p>
            <a:pPr lvl="1"/>
            <a:r>
              <a:rPr lang="en-US" dirty="0">
                <a:cs typeface="Calibri"/>
              </a:rPr>
              <a:t>Psychiatry</a:t>
            </a:r>
          </a:p>
          <a:p>
            <a:pPr lvl="1"/>
            <a:r>
              <a:rPr lang="en-US" dirty="0">
                <a:cs typeface="Calibri"/>
              </a:rPr>
              <a:t>Counseling</a:t>
            </a:r>
          </a:p>
          <a:p>
            <a:pPr lvl="1"/>
            <a:endParaRPr lang="en-US" dirty="0">
              <a:cs typeface="Calibri"/>
            </a:endParaRPr>
          </a:p>
          <a:p>
            <a:pPr lvl="1"/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Specialists</a:t>
            </a:r>
          </a:p>
          <a:p>
            <a:pPr lvl="1"/>
            <a:r>
              <a:rPr lang="en-US" dirty="0">
                <a:cs typeface="Calibri"/>
              </a:rPr>
              <a:t>Dermatology</a:t>
            </a:r>
          </a:p>
          <a:p>
            <a:pPr lvl="1"/>
            <a:r>
              <a:rPr lang="en-US" dirty="0">
                <a:cs typeface="Calibri"/>
              </a:rPr>
              <a:t>Cardiology </a:t>
            </a:r>
          </a:p>
          <a:p>
            <a:pPr lvl="1"/>
            <a:r>
              <a:rPr lang="en-US" dirty="0">
                <a:cs typeface="Calibri"/>
              </a:rPr>
              <a:t>Geriatricians </a:t>
            </a:r>
          </a:p>
          <a:p>
            <a:pPr lvl="1"/>
            <a:r>
              <a:rPr lang="en-US" dirty="0">
                <a:cs typeface="Calibri"/>
              </a:rPr>
              <a:t>Allergists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46A6F92-9810-46DE-A740-94EE88D85A5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16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96"/>
    </mc:Choice>
    <mc:Fallback xmlns="">
      <p:transition spd="slow" advTm="21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1FDCE19-EEC2-4D49-B40A-660C1784F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en-US" sz="3700" dirty="0">
                <a:solidFill>
                  <a:srgbClr val="FFFFFF"/>
                </a:solidFill>
                <a:cs typeface="Calibri Light"/>
              </a:rPr>
              <a:t>How does telemedicine work? </a:t>
            </a:r>
            <a:endParaRPr lang="en-US" sz="3700" dirty="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0891A5A-4559-40DA-8E13-A884201FD9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8898352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B0DB86A-FC39-4E00-9682-F9A6E0ED8D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0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97"/>
    </mc:Choice>
    <mc:Fallback xmlns="">
      <p:transition spd="slow" advTm="20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B3B9DBC-97CC-4A18-B4A6-66E240292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492644-1D84-449E-94E4-5FC5C873D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8" y="227"/>
            <a:ext cx="12188952" cy="455189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A6E24-B63B-4E32-86E1-24DADE7EA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342" y="637953"/>
            <a:ext cx="8272458" cy="3189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do I prepare for my telemedicine visit?</a:t>
            </a: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94EE1A74-DEBF-434E-8B5E-7AB296ECB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727747" y="4208147"/>
            <a:ext cx="339126" cy="1938528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8C7C4D4B-92D9-4FA4-A294-749E8574F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728739" y="4098333"/>
            <a:ext cx="201857" cy="1874520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BADA3358-2A3F-41B0-A458-6FD1DB3AF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048" y="4098334"/>
            <a:ext cx="8933019" cy="1773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42B21-1B67-4952-B2CE-249D3EC2C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342" y="4377268"/>
            <a:ext cx="7970903" cy="12805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 kern="1200" dirty="0">
                <a:solidFill>
                  <a:srgbClr val="FEFFFF"/>
                </a:solidFill>
                <a:latin typeface="+mn-lt"/>
                <a:ea typeface="+mn-ea"/>
                <a:cs typeface="+mn-cs"/>
              </a:rPr>
              <a:t>What Device do you have? </a:t>
            </a: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E4737216-37B2-43AD-AB08-05BFCCEFC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066873" y="4377267"/>
            <a:ext cx="3122079" cy="1773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62114E3-B8A2-4E37-A06B-F29B8A125B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0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46"/>
    </mc:Choice>
    <mc:Fallback xmlns="">
      <p:transition spd="slow" advTm="14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3DD10D-4157-4982-9E63-1F6FCFBFA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  <a:cs typeface="Calibri Light"/>
              </a:rPr>
              <a:t>If you have a computer or laptop...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3B181-75E2-4E80-B96C-F821F0E41F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lvl="1" indent="0">
              <a:buNone/>
            </a:pPr>
            <a:r>
              <a:rPr lang="en-US" dirty="0">
                <a:ea typeface="+mn-lt"/>
                <a:cs typeface="+mn-lt"/>
              </a:rPr>
              <a:t>1. Does your computer or laptop have a camera?</a:t>
            </a:r>
          </a:p>
          <a:p>
            <a:pPr lvl="3"/>
            <a:r>
              <a:rPr lang="en-US" sz="2400" dirty="0">
                <a:ea typeface="+mn-lt"/>
                <a:cs typeface="+mn-lt"/>
              </a:rPr>
              <a:t>You will likely need to download zoom! -- more information to come later</a:t>
            </a:r>
          </a:p>
          <a:p>
            <a:pPr lvl="1"/>
            <a:r>
              <a:rPr lang="en-US" dirty="0">
                <a:ea typeface="+mn-lt"/>
                <a:cs typeface="+mn-lt"/>
              </a:rPr>
              <a:t>No camera</a:t>
            </a:r>
          </a:p>
          <a:p>
            <a:pPr lvl="2"/>
            <a:r>
              <a:rPr lang="en-US" sz="2400" dirty="0">
                <a:ea typeface="+mn-lt"/>
                <a:cs typeface="+mn-lt"/>
              </a:rPr>
              <a:t>You may need to use a cell phone or a landline!</a:t>
            </a:r>
          </a:p>
          <a:p>
            <a:endParaRPr lang="en-US" sz="2400" dirty="0">
              <a:cs typeface="Calibri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3606554-50AE-407E-A0B0-A57E1F6128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7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60"/>
    </mc:Choice>
    <mc:Fallback xmlns="">
      <p:transition spd="slow" advTm="30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6E7FC2-D038-45C6-B953-AE1595C48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  <a:cs typeface="Calibri Light"/>
              </a:rPr>
              <a:t>Do you have a smart phone? Such as an iPhone or an Android?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64519-624B-4D22-8079-AABE4D08A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lvl="1" indent="0">
              <a:buNone/>
            </a:pPr>
            <a:endParaRPr lang="en-US" dirty="0">
              <a:ea typeface="+mn-lt"/>
              <a:cs typeface="+mn-lt"/>
            </a:endParaRPr>
          </a:p>
          <a:p>
            <a:r>
              <a:rPr lang="en-US" sz="2400" dirty="0">
                <a:cs typeface="Calibri"/>
              </a:rPr>
              <a:t>You will likely need to download zoom! </a:t>
            </a:r>
            <a:endParaRPr lang="en-US" sz="2400" dirty="0">
              <a:ea typeface="+mn-lt"/>
              <a:cs typeface="+mn-lt"/>
            </a:endParaRPr>
          </a:p>
          <a:p>
            <a:pPr lvl="1"/>
            <a:r>
              <a:rPr lang="en-US" dirty="0">
                <a:cs typeface="Calibri"/>
              </a:rPr>
              <a:t>More directions soon!</a:t>
            </a:r>
          </a:p>
          <a:p>
            <a:r>
              <a:rPr lang="en-US" sz="2400" dirty="0">
                <a:cs typeface="Calibri"/>
              </a:rPr>
              <a:t>If you have an iPhone, your doctor may suggest FaceTime</a:t>
            </a:r>
          </a:p>
          <a:p>
            <a:pPr lvl="1"/>
            <a:r>
              <a:rPr lang="en-US" dirty="0">
                <a:cs typeface="Calibri"/>
              </a:rPr>
              <a:t>In this instance, they will call you on your iPhone at your scheduled appointment time</a:t>
            </a:r>
          </a:p>
          <a:p>
            <a:pPr lvl="1"/>
            <a:r>
              <a:rPr lang="en-US" dirty="0">
                <a:cs typeface="Calibri"/>
              </a:rPr>
              <a:t>This will be a video call and you will be able to see your provider!</a:t>
            </a:r>
          </a:p>
          <a:p>
            <a:endParaRPr lang="en-US" sz="2400" dirty="0">
              <a:cs typeface="Calibri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C79D01A-3ACE-4CD5-BD6C-A035A38085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8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06"/>
    </mc:Choice>
    <mc:Fallback xmlns="">
      <p:transition spd="slow" advTm="10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380EC0-7FC2-4843-97A9-FAEEBA98E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  <a:cs typeface="Calibri Light"/>
              </a:rPr>
              <a:t>Do you have a tablet? Such as an iPad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8A3F0-9AFF-4981-B9FD-E6D83E1C2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cs typeface="Calibri"/>
              </a:rPr>
              <a:t>You will likely need to download Zoom!</a:t>
            </a:r>
          </a:p>
          <a:p>
            <a:r>
              <a:rPr lang="en-US" sz="2400" dirty="0">
                <a:cs typeface="Calibri"/>
              </a:rPr>
              <a:t>Your provider may call you over FaceTime, if they prefer that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562BB7D-2A75-4438-827C-EB771809BF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13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07"/>
    </mc:Choice>
    <mc:Fallback xmlns="">
      <p:transition spd="slow" advTm="18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</TotalTime>
  <Words>664</Words>
  <Application>Microsoft Office PowerPoint</Application>
  <PresentationFormat>Widescreen</PresentationFormat>
  <Paragraphs>85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What is Telemedicine?</vt:lpstr>
      <vt:lpstr>Are you confused about Telemedicine?</vt:lpstr>
      <vt:lpstr>Can I use telemedicine for a... </vt:lpstr>
      <vt:lpstr>Who Can I See?</vt:lpstr>
      <vt:lpstr>How does telemedicine work? </vt:lpstr>
      <vt:lpstr>How do I prepare for my telemedicine visit?</vt:lpstr>
      <vt:lpstr>If you have a computer or laptop...</vt:lpstr>
      <vt:lpstr>Do you have a smart phone? Such as an iPhone or an Android?</vt:lpstr>
      <vt:lpstr>Do you have a tablet? Such as an iPad</vt:lpstr>
      <vt:lpstr>Do you have a cellphone or landline?</vt:lpstr>
      <vt:lpstr>What is Zoom?</vt:lpstr>
      <vt:lpstr>Do telemedicine visits cost money?</vt:lpstr>
      <vt:lpstr>Is Telemedicine Safe?</vt:lpstr>
      <vt:lpstr>Is Telemedicine private?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Jezewski</dc:creator>
  <cp:lastModifiedBy>MaryAnn Eusebio</cp:lastModifiedBy>
  <cp:revision>13</cp:revision>
  <dcterms:created xsi:type="dcterms:W3CDTF">2020-08-04T18:10:12Z</dcterms:created>
  <dcterms:modified xsi:type="dcterms:W3CDTF">2021-10-26T19:22:00Z</dcterms:modified>
</cp:coreProperties>
</file>