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56" r:id="rId5"/>
    <p:sldId id="257" r:id="rId6"/>
    <p:sldId id="258" r:id="rId7"/>
    <p:sldId id="259" r:id="rId8"/>
    <p:sldId id="260" r:id="rId9"/>
    <p:sldId id="261" r:id="rId10"/>
    <p:sldId id="263" r:id="rId11"/>
    <p:sldId id="262" r:id="rId12"/>
    <p:sldId id="264" r:id="rId13"/>
    <p:sldId id="265" r:id="rId14"/>
    <p:sldId id="266" r:id="rId15"/>
    <p:sldId id="267" r:id="rId16"/>
    <p:sldId id="268" r:id="rId17"/>
    <p:sldId id="269" r:id="rId18"/>
    <p:sldId id="270" r:id="rId19"/>
    <p:sldId id="271" r:id="rId20"/>
    <p:sldId id="273" r:id="rId21"/>
    <p:sldId id="276" r:id="rId22"/>
    <p:sldId id="275" r:id="rId23"/>
    <p:sldId id="277" r:id="rId24"/>
    <p:sldId id="280" r:id="rId25"/>
    <p:sldId id="278" r:id="rId26"/>
    <p:sldId id="27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0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49"/>
    <p:restoredTop sz="94775"/>
  </p:normalViewPr>
  <p:slideViewPr>
    <p:cSldViewPr snapToGrid="0" snapToObjects="1">
      <p:cViewPr varScale="1">
        <p:scale>
          <a:sx n="145" d="100"/>
          <a:sy n="145" d="100"/>
        </p:scale>
        <p:origin x="208" y="7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D8D7D2-4496-8749-ABCC-9F67A0121074}" type="datetimeFigureOut">
              <a:rPr lang="en-US" smtClean="0"/>
              <a:t>1/31/22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CFD6DF-87EB-924E-BBF8-66BFAB483B0B}" type="slidenum">
              <a:rPr lang="en-US" smtClean="0"/>
              <a:t>‹#›</a:t>
            </a:fld>
            <a:endParaRPr lang="en-US"/>
          </a:p>
        </p:txBody>
      </p:sp>
    </p:spTree>
    <p:extLst>
      <p:ext uri="{BB962C8B-B14F-4D97-AF65-F5344CB8AC3E}">
        <p14:creationId xmlns:p14="http://schemas.microsoft.com/office/powerpoint/2010/main" val="20124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i.org/10.1056/nejmoa1603825"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clinicaltrials.gov/show/NCT01660126"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www.ncbi.nlm.nih.gov/pmc/articles/PMC3073297/#R15" TargetMode="External"/><Relationship Id="rId13" Type="http://schemas.openxmlformats.org/officeDocument/2006/relationships/hyperlink" Target="https://www.ncbi.nlm.nih.gov/pmc/articles/PMC3073297/#R20" TargetMode="External"/><Relationship Id="rId18" Type="http://schemas.openxmlformats.org/officeDocument/2006/relationships/hyperlink" Target="https://www.ncbi.nlm.nih.gov/pmc/articles/PMC3073297/#R27" TargetMode="External"/><Relationship Id="rId3" Type="http://schemas.openxmlformats.org/officeDocument/2006/relationships/hyperlink" Target="https://www.ncbi.nlm.nih.gov/pmc/articles/PMC3073297/#R9" TargetMode="External"/><Relationship Id="rId7" Type="http://schemas.openxmlformats.org/officeDocument/2006/relationships/hyperlink" Target="https://www.ncbi.nlm.nih.gov/pmc/articles/PMC3073297/#R14" TargetMode="External"/><Relationship Id="rId12" Type="http://schemas.openxmlformats.org/officeDocument/2006/relationships/hyperlink" Target="https://www.ncbi.nlm.nih.gov/pmc/articles/PMC3073297/#R19" TargetMode="External"/><Relationship Id="rId17" Type="http://schemas.openxmlformats.org/officeDocument/2006/relationships/hyperlink" Target="https://www.ncbi.nlm.nih.gov/pmc/articles/PMC3073297/#R26" TargetMode="External"/><Relationship Id="rId2" Type="http://schemas.openxmlformats.org/officeDocument/2006/relationships/slide" Target="../slides/slide13.xml"/><Relationship Id="rId16" Type="http://schemas.openxmlformats.org/officeDocument/2006/relationships/hyperlink" Target="https://www.ncbi.nlm.nih.gov/pmc/articles/PMC3073297/#R25" TargetMode="External"/><Relationship Id="rId1" Type="http://schemas.openxmlformats.org/officeDocument/2006/relationships/notesMaster" Target="../notesMasters/notesMaster1.xml"/><Relationship Id="rId6" Type="http://schemas.openxmlformats.org/officeDocument/2006/relationships/hyperlink" Target="https://www.ncbi.nlm.nih.gov/pmc/articles/PMC3073297/#R12" TargetMode="External"/><Relationship Id="rId11" Type="http://schemas.openxmlformats.org/officeDocument/2006/relationships/hyperlink" Target="https://www.ncbi.nlm.nih.gov/pmc/articles/PMC3073297/#R18" TargetMode="External"/><Relationship Id="rId5" Type="http://schemas.openxmlformats.org/officeDocument/2006/relationships/hyperlink" Target="https://www.ncbi.nlm.nih.gov/pmc/articles/PMC3073297/#R11" TargetMode="External"/><Relationship Id="rId15" Type="http://schemas.openxmlformats.org/officeDocument/2006/relationships/hyperlink" Target="https://www.ncbi.nlm.nih.gov/pmc/articles/PMC3073297/#R22" TargetMode="External"/><Relationship Id="rId10" Type="http://schemas.openxmlformats.org/officeDocument/2006/relationships/hyperlink" Target="https://www.ncbi.nlm.nih.gov/pmc/articles/PMC3073297/#R17" TargetMode="External"/><Relationship Id="rId19" Type="http://schemas.openxmlformats.org/officeDocument/2006/relationships/hyperlink" Target="https://www.ncbi.nlm.nih.gov/pmc/articles/PMC3073297/#R28" TargetMode="External"/><Relationship Id="rId4" Type="http://schemas.openxmlformats.org/officeDocument/2006/relationships/hyperlink" Target="https://www.ncbi.nlm.nih.gov/pmc/articles/PMC3073297/#R10" TargetMode="External"/><Relationship Id="rId9" Type="http://schemas.openxmlformats.org/officeDocument/2006/relationships/hyperlink" Target="https://www.ncbi.nlm.nih.gov/pmc/articles/PMC3073297/#R16" TargetMode="External"/><Relationship Id="rId14" Type="http://schemas.openxmlformats.org/officeDocument/2006/relationships/hyperlink" Target="https://www.ncbi.nlm.nih.gov/pmc/articles/PMC3073297/#R2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CFD6DF-87EB-924E-BBF8-66BFAB483B0B}" type="slidenum">
              <a:rPr lang="en-US" smtClean="0"/>
              <a:t>2</a:t>
            </a:fld>
            <a:endParaRPr lang="en-US"/>
          </a:p>
        </p:txBody>
      </p:sp>
    </p:spTree>
    <p:extLst>
      <p:ext uri="{BB962C8B-B14F-4D97-AF65-F5344CB8AC3E}">
        <p14:creationId xmlns:p14="http://schemas.microsoft.com/office/powerpoint/2010/main" val="3325409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MMA and homocysteine up= B-12 deficiency, possible folate deficiency</a:t>
            </a:r>
          </a:p>
          <a:p>
            <a:r>
              <a:rPr lang="en-US" dirty="0"/>
              <a:t>MMA normal, homocysteine up-NO B-12 deficiency, possible folate deficiency</a:t>
            </a:r>
          </a:p>
        </p:txBody>
      </p:sp>
      <p:sp>
        <p:nvSpPr>
          <p:cNvPr id="4" name="Slide Number Placeholder 3"/>
          <p:cNvSpPr>
            <a:spLocks noGrp="1"/>
          </p:cNvSpPr>
          <p:nvPr>
            <p:ph type="sldNum" sz="quarter" idx="5"/>
          </p:nvPr>
        </p:nvSpPr>
        <p:spPr/>
        <p:txBody>
          <a:bodyPr/>
          <a:lstStyle/>
          <a:p>
            <a:fld id="{F2CFD6DF-87EB-924E-BBF8-66BFAB483B0B}" type="slidenum">
              <a:rPr lang="en-US" smtClean="0"/>
              <a:t>16</a:t>
            </a:fld>
            <a:endParaRPr lang="en-US"/>
          </a:p>
        </p:txBody>
      </p:sp>
    </p:spTree>
    <p:extLst>
      <p:ext uri="{BB962C8B-B14F-4D97-AF65-F5344CB8AC3E}">
        <p14:creationId xmlns:p14="http://schemas.microsoft.com/office/powerpoint/2010/main" val="470147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CFD6DF-87EB-924E-BBF8-66BFAB483B0B}" type="slidenum">
              <a:rPr lang="en-US" smtClean="0"/>
              <a:t>22</a:t>
            </a:fld>
            <a:endParaRPr lang="en-US"/>
          </a:p>
        </p:txBody>
      </p:sp>
    </p:spTree>
    <p:extLst>
      <p:ext uri="{BB962C8B-B14F-4D97-AF65-F5344CB8AC3E}">
        <p14:creationId xmlns:p14="http://schemas.microsoft.com/office/powerpoint/2010/main" val="420402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CFD6DF-87EB-924E-BBF8-66BFAB483B0B}" type="slidenum">
              <a:rPr lang="en-US" smtClean="0"/>
              <a:t>23</a:t>
            </a:fld>
            <a:endParaRPr lang="en-US"/>
          </a:p>
        </p:txBody>
      </p:sp>
    </p:spTree>
    <p:extLst>
      <p:ext uri="{BB962C8B-B14F-4D97-AF65-F5344CB8AC3E}">
        <p14:creationId xmlns:p14="http://schemas.microsoft.com/office/powerpoint/2010/main" val="240641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Some of this variability is explained by frailty. For many lab values, frail vs robust/healthy older people is quite different. Frail have more abnormalities. </a:t>
            </a:r>
          </a:p>
          <a:p>
            <a:endParaRPr lang="en-US" dirty="0"/>
          </a:p>
        </p:txBody>
      </p:sp>
      <p:sp>
        <p:nvSpPr>
          <p:cNvPr id="4" name="Slide Number Placeholder 3"/>
          <p:cNvSpPr>
            <a:spLocks noGrp="1"/>
          </p:cNvSpPr>
          <p:nvPr>
            <p:ph type="sldNum" sz="quarter" idx="5"/>
          </p:nvPr>
        </p:nvSpPr>
        <p:spPr/>
        <p:txBody>
          <a:bodyPr/>
          <a:lstStyle/>
          <a:p>
            <a:fld id="{F2CFD6DF-87EB-924E-BBF8-66BFAB483B0B}" type="slidenum">
              <a:rPr lang="en-US" smtClean="0"/>
              <a:t>3</a:t>
            </a:fld>
            <a:endParaRPr lang="en-US"/>
          </a:p>
        </p:txBody>
      </p:sp>
    </p:spTree>
    <p:extLst>
      <p:ext uri="{BB962C8B-B14F-4D97-AF65-F5344CB8AC3E}">
        <p14:creationId xmlns:p14="http://schemas.microsoft.com/office/powerpoint/2010/main" val="2463310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Serum B-12 goes down with age, as </a:t>
            </a:r>
            <a:r>
              <a:rPr lang="en-US" sz="1200" kern="1200" dirty="0" err="1">
                <a:solidFill>
                  <a:schemeClr val="tx1"/>
                </a:solidFill>
                <a:effectLst/>
                <a:latin typeface="+mn-lt"/>
                <a:ea typeface="+mn-ea"/>
                <a:cs typeface="+mn-cs"/>
              </a:rPr>
              <a:t>soes</a:t>
            </a:r>
            <a:r>
              <a:rPr lang="en-US" sz="1200" kern="1200" dirty="0">
                <a:solidFill>
                  <a:schemeClr val="tx1"/>
                </a:solidFill>
                <a:effectLst/>
                <a:latin typeface="+mn-lt"/>
                <a:ea typeface="+mn-ea"/>
                <a:cs typeface="+mn-cs"/>
              </a:rPr>
              <a:t> post prandial insulin, while serum Cr does not change with 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Today we focus on common clinical measures where age influences how we interpret a given test in diagnosis of a disease and avoid diagnosing a problem when none exist</a:t>
            </a:r>
          </a:p>
          <a:p>
            <a:endParaRPr lang="en-US" dirty="0"/>
          </a:p>
        </p:txBody>
      </p:sp>
      <p:sp>
        <p:nvSpPr>
          <p:cNvPr id="4" name="Slide Number Placeholder 3"/>
          <p:cNvSpPr>
            <a:spLocks noGrp="1"/>
          </p:cNvSpPr>
          <p:nvPr>
            <p:ph type="sldNum" sz="quarter" idx="5"/>
          </p:nvPr>
        </p:nvSpPr>
        <p:spPr/>
        <p:txBody>
          <a:bodyPr/>
          <a:lstStyle/>
          <a:p>
            <a:fld id="{F2CFD6DF-87EB-924E-BBF8-66BFAB483B0B}" type="slidenum">
              <a:rPr lang="en-US" smtClean="0"/>
              <a:t>4</a:t>
            </a:fld>
            <a:endParaRPr lang="en-US"/>
          </a:p>
        </p:txBody>
      </p:sp>
    </p:spTree>
    <p:extLst>
      <p:ext uri="{BB962C8B-B14F-4D97-AF65-F5344CB8AC3E}">
        <p14:creationId xmlns:p14="http://schemas.microsoft.com/office/powerpoint/2010/main" val="4036283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ESR PMR</a:t>
            </a:r>
          </a:p>
          <a:p>
            <a:r>
              <a:rPr lang="en-US" dirty="0"/>
              <a:t>CRP CV risk</a:t>
            </a:r>
          </a:p>
          <a:p>
            <a:r>
              <a:rPr lang="en-US" dirty="0"/>
              <a:t>D Dimer PE</a:t>
            </a:r>
          </a:p>
        </p:txBody>
      </p:sp>
      <p:sp>
        <p:nvSpPr>
          <p:cNvPr id="4" name="Slide Number Placeholder 3"/>
          <p:cNvSpPr>
            <a:spLocks noGrp="1"/>
          </p:cNvSpPr>
          <p:nvPr>
            <p:ph type="sldNum" sz="quarter" idx="5"/>
          </p:nvPr>
        </p:nvSpPr>
        <p:spPr/>
        <p:txBody>
          <a:bodyPr/>
          <a:lstStyle/>
          <a:p>
            <a:fld id="{F2CFD6DF-87EB-924E-BBF8-66BFAB483B0B}" type="slidenum">
              <a:rPr lang="en-US" smtClean="0"/>
              <a:t>5</a:t>
            </a:fld>
            <a:endParaRPr lang="en-US"/>
          </a:p>
        </p:txBody>
      </p:sp>
    </p:spTree>
    <p:extLst>
      <p:ext uri="{BB962C8B-B14F-4D97-AF65-F5344CB8AC3E}">
        <p14:creationId xmlns:p14="http://schemas.microsoft.com/office/powerpoint/2010/main" val="3113374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Today we focus on common clinical measures where age influences how we interpret a given test in diagnosis of a disease and avoid diagnosing a problem when none exist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2CFD6DF-87EB-924E-BBF8-66BFAB483B0B}" type="slidenum">
              <a:rPr lang="en-US" smtClean="0"/>
              <a:t>7</a:t>
            </a:fld>
            <a:endParaRPr lang="en-US"/>
          </a:p>
        </p:txBody>
      </p:sp>
    </p:spTree>
    <p:extLst>
      <p:ext uri="{BB962C8B-B14F-4D97-AF65-F5344CB8AC3E}">
        <p14:creationId xmlns:p14="http://schemas.microsoft.com/office/powerpoint/2010/main" val="1697178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PMID: </a:t>
            </a:r>
            <a:r>
              <a:rPr lang="en-US" sz="1200" b="0" kern="1200" dirty="0">
                <a:solidFill>
                  <a:schemeClr val="tx1"/>
                </a:solidFill>
                <a:effectLst/>
                <a:latin typeface="+mn-lt"/>
                <a:ea typeface="+mn-ea"/>
                <a:cs typeface="+mn-cs"/>
              </a:rPr>
              <a:t>28402245</a:t>
            </a:r>
            <a:endParaRPr lang="en-US" dirty="0">
              <a:effectLst/>
            </a:endParaRPr>
          </a:p>
          <a:p>
            <a:r>
              <a:rPr lang="en-US" dirty="0">
                <a:effectLst/>
              </a:rPr>
              <a:t> DOI: </a:t>
            </a:r>
            <a:r>
              <a:rPr lang="en-US" sz="1200" u="none" strike="noStrike" kern="1200" dirty="0">
                <a:solidFill>
                  <a:schemeClr val="tx1"/>
                </a:solidFill>
                <a:effectLst/>
                <a:latin typeface="+mn-lt"/>
                <a:ea typeface="+mn-ea"/>
                <a:cs typeface="+mn-cs"/>
                <a:hlinkClick r:id="rId3"/>
              </a:rPr>
              <a:t>10.1056/NEJMoa1603825</a:t>
            </a:r>
            <a:endParaRPr lang="en-US" dirty="0">
              <a:effectLst/>
            </a:endParaRPr>
          </a:p>
          <a:p>
            <a:r>
              <a:rPr lang="en-US" sz="1200" b="1" kern="1200" dirty="0">
                <a:solidFill>
                  <a:schemeClr val="tx1"/>
                </a:solidFill>
                <a:effectLst/>
                <a:latin typeface="+mn-lt"/>
                <a:ea typeface="+mn-ea"/>
                <a:cs typeface="+mn-cs"/>
              </a:rPr>
              <a:t>Free article</a:t>
            </a:r>
          </a:p>
          <a:p>
            <a:r>
              <a:rPr lang="en-US" sz="1200" b="0" i="0" kern="1200" dirty="0">
                <a:solidFill>
                  <a:schemeClr val="tx1"/>
                </a:solidFill>
                <a:effectLst/>
                <a:latin typeface="+mn-lt"/>
                <a:ea typeface="+mn-ea"/>
                <a:cs typeface="+mn-cs"/>
              </a:rPr>
              <a:t>Participants were identified from clinical laboratory and general practice databases and records. The inclusion criteria were an age of 65 years or more and persistent subclinical hypothyroidism, defined as an elevated thyrotropin level (4.60 to 19.99 </a:t>
            </a:r>
            <a:r>
              <a:rPr lang="en-US" sz="1200" b="0" i="0" kern="1200" dirty="0" err="1">
                <a:solidFill>
                  <a:schemeClr val="tx1"/>
                </a:solidFill>
                <a:effectLst/>
                <a:latin typeface="+mn-lt"/>
                <a:ea typeface="+mn-ea"/>
                <a:cs typeface="+mn-cs"/>
              </a:rPr>
              <a:t>mIU</a:t>
            </a:r>
            <a:r>
              <a:rPr lang="en-US" sz="1200" b="0" i="0" kern="1200" dirty="0">
                <a:solidFill>
                  <a:schemeClr val="tx1"/>
                </a:solidFill>
                <a:effectLst/>
                <a:latin typeface="+mn-lt"/>
                <a:ea typeface="+mn-ea"/>
                <a:cs typeface="+mn-cs"/>
              </a:rPr>
              <a:t> per liter) that was measured on at least two occasions that were 3 months to 3 years apart, with the free thyroxine level within the reference range. </a:t>
            </a:r>
            <a:endParaRPr lang="en-US" dirty="0">
              <a:effectLst/>
            </a:endParaRPr>
          </a:p>
          <a:p>
            <a:endParaRPr lang="en-US" sz="1200" b="1"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Abstract</a:t>
            </a:r>
          </a:p>
          <a:p>
            <a:r>
              <a:rPr lang="en-US" sz="1200" b="1" i="0" kern="1200" dirty="0">
                <a:solidFill>
                  <a:schemeClr val="tx1"/>
                </a:solidFill>
                <a:effectLst/>
                <a:latin typeface="+mn-lt"/>
                <a:ea typeface="+mn-ea"/>
                <a:cs typeface="+mn-cs"/>
              </a:rPr>
              <a:t>Background: </a:t>
            </a:r>
            <a:r>
              <a:rPr lang="en-US" sz="1200" b="0" i="0" kern="1200" dirty="0">
                <a:solidFill>
                  <a:schemeClr val="tx1"/>
                </a:solidFill>
                <a:effectLst/>
                <a:latin typeface="+mn-lt"/>
                <a:ea typeface="+mn-ea"/>
                <a:cs typeface="+mn-cs"/>
              </a:rPr>
              <a:t>The use of levothyroxine to treat subclinical hypothyroidism is controversial. We aimed to determine whether levothyroxine provided clinical benefits in older persons with this condition.</a:t>
            </a:r>
          </a:p>
          <a:p>
            <a:r>
              <a:rPr lang="en-US" sz="1200" b="1" i="0" kern="1200" dirty="0">
                <a:solidFill>
                  <a:schemeClr val="tx1"/>
                </a:solidFill>
                <a:effectLst/>
                <a:latin typeface="+mn-lt"/>
                <a:ea typeface="+mn-ea"/>
                <a:cs typeface="+mn-cs"/>
              </a:rPr>
              <a:t>Methods: </a:t>
            </a:r>
            <a:r>
              <a:rPr lang="en-US" sz="1200" b="0" i="0" kern="1200" dirty="0">
                <a:solidFill>
                  <a:schemeClr val="tx1"/>
                </a:solidFill>
                <a:effectLst/>
                <a:latin typeface="+mn-lt"/>
                <a:ea typeface="+mn-ea"/>
                <a:cs typeface="+mn-cs"/>
              </a:rPr>
              <a:t>We conducted a double-blind, randomized, placebo-controlled, parallel-group trial involving 737 adults who were at least 65 years of age and who had persisting subclinical hypothyroidism (thyrotropin level, 4.60 to 19.99 </a:t>
            </a:r>
            <a:r>
              <a:rPr lang="en-US" sz="1200" b="0" i="0" kern="1200" dirty="0" err="1">
                <a:solidFill>
                  <a:schemeClr val="tx1"/>
                </a:solidFill>
                <a:effectLst/>
                <a:latin typeface="+mn-lt"/>
                <a:ea typeface="+mn-ea"/>
                <a:cs typeface="+mn-cs"/>
              </a:rPr>
              <a:t>mIU</a:t>
            </a:r>
            <a:r>
              <a:rPr lang="en-US" sz="1200" b="0" i="0" kern="1200" dirty="0">
                <a:solidFill>
                  <a:schemeClr val="tx1"/>
                </a:solidFill>
                <a:effectLst/>
                <a:latin typeface="+mn-lt"/>
                <a:ea typeface="+mn-ea"/>
                <a:cs typeface="+mn-cs"/>
              </a:rPr>
              <a:t> per liter; free thyroxine level within the reference range). A total of 368 patients were assigned to receive levothyroxine (at a starting dose of 50 </a:t>
            </a:r>
            <a:r>
              <a:rPr lang="el-GR" sz="1200" b="0" i="0" kern="1200" dirty="0">
                <a:solidFill>
                  <a:schemeClr val="tx1"/>
                </a:solidFill>
                <a:effectLst/>
                <a:latin typeface="+mn-lt"/>
                <a:ea typeface="+mn-ea"/>
                <a:cs typeface="+mn-cs"/>
              </a:rPr>
              <a:t>μ</a:t>
            </a:r>
            <a:r>
              <a:rPr lang="en-US" sz="1200" b="0" i="0" kern="1200" dirty="0">
                <a:solidFill>
                  <a:schemeClr val="tx1"/>
                </a:solidFill>
                <a:effectLst/>
                <a:latin typeface="+mn-lt"/>
                <a:ea typeface="+mn-ea"/>
                <a:cs typeface="+mn-cs"/>
              </a:rPr>
              <a:t>g daily, or 25 </a:t>
            </a:r>
            <a:r>
              <a:rPr lang="el-GR" sz="1200" b="0" i="0" kern="1200" dirty="0">
                <a:solidFill>
                  <a:schemeClr val="tx1"/>
                </a:solidFill>
                <a:effectLst/>
                <a:latin typeface="+mn-lt"/>
                <a:ea typeface="+mn-ea"/>
                <a:cs typeface="+mn-cs"/>
              </a:rPr>
              <a:t>μ</a:t>
            </a:r>
            <a:r>
              <a:rPr lang="en-US" sz="1200" b="0" i="0" kern="1200" dirty="0">
                <a:solidFill>
                  <a:schemeClr val="tx1"/>
                </a:solidFill>
                <a:effectLst/>
                <a:latin typeface="+mn-lt"/>
                <a:ea typeface="+mn-ea"/>
                <a:cs typeface="+mn-cs"/>
              </a:rPr>
              <a:t>g if the body weight was &lt;50 kg or the patient had coronary heart disease), with dose adjustment according to the thyrotropin level; 369 patients were assigned to receive placebo with mock dose adjustment. The two primary outcomes were the change in the Hypothyroid Symptoms score and Tiredness score on a thyroid-related quality-of-life questionnaire at 1 year (range of each scale is 0 to 100, with higher scores indicating more symptoms or tiredness, respectively; minimum clinically important difference, 9 points).</a:t>
            </a:r>
          </a:p>
          <a:p>
            <a:r>
              <a:rPr lang="en-US" sz="1200" b="1" i="0" kern="1200" dirty="0">
                <a:solidFill>
                  <a:schemeClr val="tx1"/>
                </a:solidFill>
                <a:effectLst/>
                <a:latin typeface="+mn-lt"/>
                <a:ea typeface="+mn-ea"/>
                <a:cs typeface="+mn-cs"/>
              </a:rPr>
              <a:t>Results: </a:t>
            </a:r>
            <a:r>
              <a:rPr lang="en-US" sz="1200" b="0" i="0" kern="1200" dirty="0">
                <a:solidFill>
                  <a:schemeClr val="tx1"/>
                </a:solidFill>
                <a:effectLst/>
                <a:latin typeface="+mn-lt"/>
                <a:ea typeface="+mn-ea"/>
                <a:cs typeface="+mn-cs"/>
              </a:rPr>
              <a:t>The mean age of the patients was 74.4 years, and 396 patients (53.7%) were women. The mean (±SD) thyrotropin level was 6.40±2.01 </a:t>
            </a:r>
            <a:r>
              <a:rPr lang="en-US" sz="1200" b="0" i="0" kern="1200" dirty="0" err="1">
                <a:solidFill>
                  <a:schemeClr val="tx1"/>
                </a:solidFill>
                <a:effectLst/>
                <a:latin typeface="+mn-lt"/>
                <a:ea typeface="+mn-ea"/>
                <a:cs typeface="+mn-cs"/>
              </a:rPr>
              <a:t>mIU</a:t>
            </a:r>
            <a:r>
              <a:rPr lang="en-US" sz="1200" b="0" i="0" kern="1200" dirty="0">
                <a:solidFill>
                  <a:schemeClr val="tx1"/>
                </a:solidFill>
                <a:effectLst/>
                <a:latin typeface="+mn-lt"/>
                <a:ea typeface="+mn-ea"/>
                <a:cs typeface="+mn-cs"/>
              </a:rPr>
              <a:t> per liter at baseline; at 1 year, this level had decreased to 5.48 </a:t>
            </a:r>
            <a:r>
              <a:rPr lang="en-US" sz="1200" b="0" i="0" kern="1200" dirty="0" err="1">
                <a:solidFill>
                  <a:schemeClr val="tx1"/>
                </a:solidFill>
                <a:effectLst/>
                <a:latin typeface="+mn-lt"/>
                <a:ea typeface="+mn-ea"/>
                <a:cs typeface="+mn-cs"/>
              </a:rPr>
              <a:t>mIU</a:t>
            </a:r>
            <a:r>
              <a:rPr lang="en-US" sz="1200" b="0" i="0" kern="1200" dirty="0">
                <a:solidFill>
                  <a:schemeClr val="tx1"/>
                </a:solidFill>
                <a:effectLst/>
                <a:latin typeface="+mn-lt"/>
                <a:ea typeface="+mn-ea"/>
                <a:cs typeface="+mn-cs"/>
              </a:rPr>
              <a:t> per liter in the placebo group, as compared with 3.63 </a:t>
            </a:r>
            <a:r>
              <a:rPr lang="en-US" sz="1200" b="0" i="0" kern="1200" dirty="0" err="1">
                <a:solidFill>
                  <a:schemeClr val="tx1"/>
                </a:solidFill>
                <a:effectLst/>
                <a:latin typeface="+mn-lt"/>
                <a:ea typeface="+mn-ea"/>
                <a:cs typeface="+mn-cs"/>
              </a:rPr>
              <a:t>mIU</a:t>
            </a:r>
            <a:r>
              <a:rPr lang="en-US" sz="1200" b="0" i="0" kern="1200" dirty="0">
                <a:solidFill>
                  <a:schemeClr val="tx1"/>
                </a:solidFill>
                <a:effectLst/>
                <a:latin typeface="+mn-lt"/>
                <a:ea typeface="+mn-ea"/>
                <a:cs typeface="+mn-cs"/>
              </a:rPr>
              <a:t> per liter in the levothyroxine group (P&lt;0.001), at a median dose of 50 </a:t>
            </a:r>
            <a:r>
              <a:rPr lang="el-GR" sz="1200" b="0" i="0" kern="1200" dirty="0">
                <a:solidFill>
                  <a:schemeClr val="tx1"/>
                </a:solidFill>
                <a:effectLst/>
                <a:latin typeface="+mn-lt"/>
                <a:ea typeface="+mn-ea"/>
                <a:cs typeface="+mn-cs"/>
              </a:rPr>
              <a:t>μ</a:t>
            </a:r>
            <a:r>
              <a:rPr lang="en-US" sz="1200" b="0" i="0" kern="1200" dirty="0">
                <a:solidFill>
                  <a:schemeClr val="tx1"/>
                </a:solidFill>
                <a:effectLst/>
                <a:latin typeface="+mn-lt"/>
                <a:ea typeface="+mn-ea"/>
                <a:cs typeface="+mn-cs"/>
              </a:rPr>
              <a:t>g. We found no differences in the mean change at 1 year in the Hypothyroid Symptoms score (0.2±15.3 in the placebo group and 0.2±14.4 in the levothyroxine group; between-group difference, 0.0; 95% confidence interval [CI], -2.0 to 2.1) or the Tiredness score (3.2±17.7 and 3.8±18.4, respectively; between-group difference, 0.4; 95% CI, -2.1 to 2.9). No beneficial effects of levothyroxine were seen on secondary-outcome measures. There was no significant excess of serious adverse events prespecified as being of special interest.</a:t>
            </a:r>
          </a:p>
          <a:p>
            <a:r>
              <a:rPr lang="en-US" sz="1200" b="1" i="0" kern="1200" dirty="0">
                <a:solidFill>
                  <a:schemeClr val="tx1"/>
                </a:solidFill>
                <a:effectLst/>
                <a:latin typeface="+mn-lt"/>
                <a:ea typeface="+mn-ea"/>
                <a:cs typeface="+mn-cs"/>
              </a:rPr>
              <a:t>Conclusions: </a:t>
            </a:r>
            <a:r>
              <a:rPr lang="en-US" sz="1200" b="0" i="0" kern="1200" dirty="0">
                <a:solidFill>
                  <a:schemeClr val="tx1"/>
                </a:solidFill>
                <a:effectLst/>
                <a:latin typeface="+mn-lt"/>
                <a:ea typeface="+mn-ea"/>
                <a:cs typeface="+mn-cs"/>
              </a:rPr>
              <a:t>Levothyroxine provided no apparent benefits in older persons with subclinical hypothyroidism. (Funded by European Union FP7 and others; TRUST </a:t>
            </a:r>
            <a:r>
              <a:rPr lang="en-US" sz="1200" b="0" i="0" kern="1200" dirty="0" err="1">
                <a:solidFill>
                  <a:schemeClr val="tx1"/>
                </a:solidFill>
                <a:effectLst/>
                <a:latin typeface="+mn-lt"/>
                <a:ea typeface="+mn-ea"/>
                <a:cs typeface="+mn-cs"/>
              </a:rPr>
              <a:t>ClinicalTrials.gov</a:t>
            </a:r>
            <a:r>
              <a:rPr lang="en-US" sz="1200" b="0" i="0" kern="1200" dirty="0">
                <a:solidFill>
                  <a:schemeClr val="tx1"/>
                </a:solidFill>
                <a:effectLst/>
                <a:latin typeface="+mn-lt"/>
                <a:ea typeface="+mn-ea"/>
                <a:cs typeface="+mn-cs"/>
              </a:rPr>
              <a:t> number, </a:t>
            </a:r>
            <a:r>
              <a:rPr lang="en-US" sz="1200" b="0" i="0" u="none" strike="noStrike" kern="1200" dirty="0">
                <a:solidFill>
                  <a:schemeClr val="tx1"/>
                </a:solidFill>
                <a:effectLst/>
                <a:latin typeface="+mn-lt"/>
                <a:ea typeface="+mn-ea"/>
                <a:cs typeface="+mn-cs"/>
                <a:hlinkClick r:id="rId4" tooltip="See in ClinicalTrials.gov"/>
              </a:rPr>
              <a:t>NCT01660126</a:t>
            </a:r>
            <a:r>
              <a:rPr lang="en-US" sz="1200" b="0" i="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F2CFD6DF-87EB-924E-BBF8-66BFAB483B0B}" type="slidenum">
              <a:rPr lang="en-US" smtClean="0"/>
              <a:t>8</a:t>
            </a:fld>
            <a:endParaRPr lang="en-US"/>
          </a:p>
        </p:txBody>
      </p:sp>
    </p:spTree>
    <p:extLst>
      <p:ext uri="{BB962C8B-B14F-4D97-AF65-F5344CB8AC3E}">
        <p14:creationId xmlns:p14="http://schemas.microsoft.com/office/powerpoint/2010/main" val="1780538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Newer formula adds age and sex and significantly changes classification of renal impairment in kids and older people Annals Int Med 2021 </a:t>
            </a:r>
          </a:p>
          <a:p>
            <a:endParaRPr lang="en-US" dirty="0"/>
          </a:p>
          <a:p>
            <a:endParaRPr lang="en-US" dirty="0"/>
          </a:p>
        </p:txBody>
      </p:sp>
      <p:sp>
        <p:nvSpPr>
          <p:cNvPr id="4" name="Slide Number Placeholder 3"/>
          <p:cNvSpPr>
            <a:spLocks noGrp="1"/>
          </p:cNvSpPr>
          <p:nvPr>
            <p:ph type="sldNum" sz="quarter" idx="5"/>
          </p:nvPr>
        </p:nvSpPr>
        <p:spPr/>
        <p:txBody>
          <a:bodyPr/>
          <a:lstStyle/>
          <a:p>
            <a:fld id="{F2CFD6DF-87EB-924E-BBF8-66BFAB483B0B}" type="slidenum">
              <a:rPr lang="en-US" smtClean="0"/>
              <a:t>10</a:t>
            </a:fld>
            <a:endParaRPr lang="en-US"/>
          </a:p>
        </p:txBody>
      </p:sp>
    </p:spTree>
    <p:extLst>
      <p:ext uri="{BB962C8B-B14F-4D97-AF65-F5344CB8AC3E}">
        <p14:creationId xmlns:p14="http://schemas.microsoft.com/office/powerpoint/2010/main" val="1131376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Journal club article- FU Of of 3142 community-based cohort study of older adults, the prevalence of prediabetes was high; however, during the study period, regression to normoglycemia or death was more frequent than progression to diabetes. These findings suggest that prediabetes may not be a robust diagnostic entity in older age.</a:t>
            </a:r>
          </a:p>
          <a:p>
            <a:endParaRPr lang="en-US" dirty="0"/>
          </a:p>
          <a:p>
            <a:r>
              <a:rPr lang="en-US" dirty="0"/>
              <a:t>JAMA Intern Med. 2021;181(4):511-519. doi:10.1001/jamainternmed.2020.8774 Published online February 8, 2021. </a:t>
            </a:r>
          </a:p>
        </p:txBody>
      </p:sp>
      <p:sp>
        <p:nvSpPr>
          <p:cNvPr id="4" name="Slide Number Placeholder 3"/>
          <p:cNvSpPr>
            <a:spLocks noGrp="1"/>
          </p:cNvSpPr>
          <p:nvPr>
            <p:ph type="sldNum" sz="quarter" idx="5"/>
          </p:nvPr>
        </p:nvSpPr>
        <p:spPr/>
        <p:txBody>
          <a:bodyPr/>
          <a:lstStyle/>
          <a:p>
            <a:fld id="{F2CFD6DF-87EB-924E-BBF8-66BFAB483B0B}" type="slidenum">
              <a:rPr lang="en-US" smtClean="0"/>
              <a:t>11</a:t>
            </a:fld>
            <a:endParaRPr lang="en-US"/>
          </a:p>
        </p:txBody>
      </p:sp>
    </p:spTree>
    <p:extLst>
      <p:ext uri="{BB962C8B-B14F-4D97-AF65-F5344CB8AC3E}">
        <p14:creationId xmlns:p14="http://schemas.microsoft.com/office/powerpoint/2010/main" val="4120537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Current Paradigm Concerning How Aging Impacts Immune Function</a:t>
            </a:r>
          </a:p>
          <a:p>
            <a:r>
              <a:rPr lang="en-US" sz="1200" b="0" i="0" u="none" strike="noStrike" kern="1200" dirty="0">
                <a:solidFill>
                  <a:schemeClr val="tx1"/>
                </a:solidFill>
                <a:effectLst/>
                <a:latin typeface="+mn-lt"/>
                <a:ea typeface="+mn-ea"/>
                <a:cs typeface="+mn-cs"/>
              </a:rPr>
              <a:t>Both experimental and clinical studies have indicated that older people are more susceptible to microbial infection due to declining immune responses.</a:t>
            </a:r>
            <a:r>
              <a:rPr lang="en-US" sz="1200" b="0" i="0" u="none" strike="noStrike" kern="1200" baseline="30000" dirty="0">
                <a:solidFill>
                  <a:schemeClr val="tx1"/>
                </a:solidFill>
                <a:effectLst/>
                <a:latin typeface="+mn-lt"/>
                <a:ea typeface="+mn-ea"/>
                <a:cs typeface="+mn-cs"/>
                <a:hlinkClick r:id="rId3"/>
              </a:rPr>
              <a:t>9</a:t>
            </a:r>
            <a:r>
              <a:rPr lang="en-US" sz="1200" b="0" i="0" u="none" strike="noStrike" kern="1200" dirty="0">
                <a:solidFill>
                  <a:schemeClr val="tx1"/>
                </a:solidFill>
                <a:effectLst/>
                <a:latin typeface="+mn-lt"/>
                <a:ea typeface="+mn-ea"/>
                <a:cs typeface="+mn-cs"/>
              </a:rPr>
              <a:t> The generation of a primary immune response is the result of a carefully orchestrated interaction of the innate and adaptive immune systems.</a:t>
            </a:r>
            <a:r>
              <a:rPr lang="en-US" sz="1200" b="0" i="0" u="none" strike="noStrike" kern="1200" baseline="30000" dirty="0">
                <a:solidFill>
                  <a:schemeClr val="tx1"/>
                </a:solidFill>
                <a:effectLst/>
                <a:latin typeface="+mn-lt"/>
                <a:ea typeface="+mn-ea"/>
                <a:cs typeface="+mn-cs"/>
                <a:hlinkClick r:id="rId4"/>
              </a:rPr>
              <a:t>10</a:t>
            </a:r>
            <a:r>
              <a:rPr lang="en-US" sz="1200" b="0" i="0" u="none" strike="noStrike"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5"/>
              </a:rPr>
              <a:t>11</a:t>
            </a:r>
            <a:r>
              <a:rPr lang="en-US" sz="1200" b="0" i="0" u="none" strike="noStrike" kern="1200" dirty="0">
                <a:solidFill>
                  <a:schemeClr val="tx1"/>
                </a:solidFill>
                <a:effectLst/>
                <a:latin typeface="+mn-lt"/>
                <a:ea typeface="+mn-ea"/>
                <a:cs typeface="+mn-cs"/>
              </a:rPr>
              <a:t> The majority of studies on aging and immune function have focused on adaptive T cell function, with several reports showing that aging impairs T cell IL-2, IFN-</a:t>
            </a:r>
            <a:r>
              <a:rPr lang="el-GR" sz="1200" b="0" i="0" u="none" strike="noStrike" kern="1200" dirty="0">
                <a:solidFill>
                  <a:schemeClr val="tx1"/>
                </a:solidFill>
                <a:effectLst/>
                <a:latin typeface="+mn-lt"/>
                <a:ea typeface="+mn-ea"/>
                <a:cs typeface="+mn-cs"/>
              </a:rPr>
              <a:t>γ </a:t>
            </a:r>
            <a:r>
              <a:rPr lang="en-US" sz="1200" b="0" i="0" u="none" strike="noStrike" kern="1200" dirty="0">
                <a:solidFill>
                  <a:schemeClr val="tx1"/>
                </a:solidFill>
                <a:effectLst/>
                <a:latin typeface="+mn-lt"/>
                <a:ea typeface="+mn-ea"/>
                <a:cs typeface="+mn-cs"/>
              </a:rPr>
              <a:t>production, and Th1 immunity,</a:t>
            </a:r>
            <a:r>
              <a:rPr lang="en-US" sz="1200" b="0" i="0" u="none" strike="noStrike" kern="1200" baseline="30000" dirty="0">
                <a:solidFill>
                  <a:schemeClr val="tx1"/>
                </a:solidFill>
                <a:effectLst/>
                <a:latin typeface="+mn-lt"/>
                <a:ea typeface="+mn-ea"/>
                <a:cs typeface="+mn-cs"/>
                <a:hlinkClick r:id="rId6"/>
              </a:rPr>
              <a:t>12</a:t>
            </a:r>
            <a:r>
              <a:rPr lang="en-US" sz="1200" b="0" i="0" u="none" strike="noStrike"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7"/>
              </a:rPr>
              <a:t>14</a:t>
            </a:r>
            <a:r>
              <a:rPr lang="en-US" sz="1200" b="0" i="0" u="none" strike="noStrike" kern="1200" dirty="0">
                <a:solidFill>
                  <a:schemeClr val="tx1"/>
                </a:solidFill>
                <a:effectLst/>
                <a:latin typeface="+mn-lt"/>
                <a:ea typeface="+mn-ea"/>
                <a:cs typeface="+mn-cs"/>
              </a:rPr>
              <a:t> one of the critical immune defenses to infection from intracellular pathogens such as viruses. Aging also impairs T-cell CD28 signaling</a:t>
            </a:r>
            <a:r>
              <a:rPr lang="en-US" sz="1200" b="0" i="0" u="none" strike="noStrike" kern="1200" baseline="30000" dirty="0">
                <a:solidFill>
                  <a:schemeClr val="tx1"/>
                </a:solidFill>
                <a:effectLst/>
                <a:latin typeface="+mn-lt"/>
                <a:ea typeface="+mn-ea"/>
                <a:cs typeface="+mn-cs"/>
                <a:hlinkClick r:id="rId8"/>
              </a:rPr>
              <a:t>15</a:t>
            </a:r>
            <a:r>
              <a:rPr lang="en-US" sz="1200" b="0" i="0" u="none" strike="noStrike" kern="1200" dirty="0">
                <a:solidFill>
                  <a:schemeClr val="tx1"/>
                </a:solidFill>
                <a:effectLst/>
                <a:latin typeface="+mn-lt"/>
                <a:ea typeface="+mn-ea"/>
                <a:cs typeface="+mn-cs"/>
              </a:rPr>
              <a:t> and immune synapse formation.</a:t>
            </a:r>
            <a:r>
              <a:rPr lang="en-US" sz="1200" b="0" i="0" u="none" strike="noStrike" kern="1200" baseline="30000" dirty="0">
                <a:solidFill>
                  <a:schemeClr val="tx1"/>
                </a:solidFill>
                <a:effectLst/>
                <a:latin typeface="+mn-lt"/>
                <a:ea typeface="+mn-ea"/>
                <a:cs typeface="+mn-cs"/>
                <a:hlinkClick r:id="rId9"/>
              </a:rPr>
              <a:t>16</a:t>
            </a:r>
            <a:r>
              <a:rPr lang="en-US" sz="1200" b="0" i="0" u="none" strike="noStrike" kern="1200" dirty="0">
                <a:solidFill>
                  <a:schemeClr val="tx1"/>
                </a:solidFill>
                <a:effectLst/>
                <a:latin typeface="+mn-lt"/>
                <a:ea typeface="+mn-ea"/>
                <a:cs typeface="+mn-cs"/>
              </a:rPr>
              <a:t> Furthermore, aging reduces T cell thymic output, leading to reduced numbers of naïve T cells, cells that are essential for eradicating infections from new pathogens. In addition, aging leads to an accumulation of memory T cells,</a:t>
            </a:r>
            <a:r>
              <a:rPr lang="en-US" sz="1200" b="0" i="0" u="none" strike="noStrike" kern="1200" baseline="30000" dirty="0">
                <a:solidFill>
                  <a:schemeClr val="tx1"/>
                </a:solidFill>
                <a:effectLst/>
                <a:latin typeface="+mn-lt"/>
                <a:ea typeface="+mn-ea"/>
                <a:cs typeface="+mn-cs"/>
                <a:hlinkClick r:id="rId10"/>
              </a:rPr>
              <a:t>17</a:t>
            </a:r>
            <a:r>
              <a:rPr lang="en-US" sz="1200" b="0" i="0" u="none" strike="noStrike" kern="1200" dirty="0">
                <a:solidFill>
                  <a:schemeClr val="tx1"/>
                </a:solidFill>
                <a:effectLst/>
                <a:latin typeface="+mn-lt"/>
                <a:ea typeface="+mn-ea"/>
                <a:cs typeface="+mn-cs"/>
              </a:rPr>
              <a:t> which are critical for prevention of re-infection and are the basis for vaccination therapies. In addition, aging leads to defective CD4</a:t>
            </a:r>
            <a:r>
              <a:rPr lang="en-US" sz="1200" b="0" i="0" u="none" strike="noStrike" kern="1200" baseline="300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rPr>
              <a:t> and CD8</a:t>
            </a:r>
            <a:r>
              <a:rPr lang="en-US" sz="1200" b="0" i="0" u="none" strike="noStrike" kern="1200" baseline="300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rPr>
              <a:t>memory T cell function.</a:t>
            </a:r>
            <a:r>
              <a:rPr lang="en-US" sz="1200" b="0" i="0" u="none" strike="noStrike" kern="1200" baseline="30000" dirty="0">
                <a:solidFill>
                  <a:schemeClr val="tx1"/>
                </a:solidFill>
                <a:effectLst/>
                <a:latin typeface="+mn-lt"/>
                <a:ea typeface="+mn-ea"/>
                <a:cs typeface="+mn-cs"/>
                <a:hlinkClick r:id="rId11"/>
              </a:rPr>
              <a:t>18</a:t>
            </a:r>
            <a:r>
              <a:rPr lang="en-US" sz="1200" b="0" i="0" u="none" strike="noStrike"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12"/>
              </a:rPr>
              <a:t>19</a:t>
            </a:r>
            <a:r>
              <a:rPr lang="en-US" sz="1200" b="0" i="0" u="none" strike="noStrike" kern="1200" dirty="0">
                <a:solidFill>
                  <a:schemeClr val="tx1"/>
                </a:solidFill>
                <a:effectLst/>
                <a:latin typeface="+mn-lt"/>
                <a:ea typeface="+mn-ea"/>
                <a:cs typeface="+mn-cs"/>
              </a:rPr>
              <a:t> Other components of the adaptive immune system, including antibody formation by B cells, may also be altered with aging.</a:t>
            </a:r>
            <a:r>
              <a:rPr lang="en-US" sz="1200" b="0" i="0" u="none" strike="noStrike" kern="1200" baseline="30000" dirty="0">
                <a:solidFill>
                  <a:schemeClr val="tx1"/>
                </a:solidFill>
                <a:effectLst/>
                <a:latin typeface="+mn-lt"/>
                <a:ea typeface="+mn-ea"/>
                <a:cs typeface="+mn-cs"/>
                <a:hlinkClick r:id="rId13"/>
              </a:rPr>
              <a:t>20</a:t>
            </a:r>
            <a:r>
              <a:rPr lang="en-US" sz="1200" b="0" i="0" u="none" strike="noStrike"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14"/>
              </a:rPr>
              <a:t>21</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Less is known about the role of aging in innate immunity, which is the first line of host defense against infections.</a:t>
            </a:r>
            <a:r>
              <a:rPr lang="en-US" sz="1200" b="0" i="0" u="none" strike="noStrike" kern="1200" baseline="30000" dirty="0">
                <a:solidFill>
                  <a:schemeClr val="tx1"/>
                </a:solidFill>
                <a:effectLst/>
                <a:latin typeface="+mn-lt"/>
                <a:ea typeface="+mn-ea"/>
                <a:cs typeface="+mn-cs"/>
                <a:hlinkClick r:id="rId15"/>
              </a:rPr>
              <a:t>22</a:t>
            </a:r>
            <a:r>
              <a:rPr lang="en-US" sz="1200" b="0" i="0" u="none" strike="noStrike"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16"/>
              </a:rPr>
              <a:t>25</a:t>
            </a:r>
            <a:r>
              <a:rPr lang="en-US" sz="1200" b="0" i="0" u="none" strike="noStrike" kern="1200" dirty="0">
                <a:solidFill>
                  <a:schemeClr val="tx1"/>
                </a:solidFill>
                <a:effectLst/>
                <a:latin typeface="+mn-lt"/>
                <a:ea typeface="+mn-ea"/>
                <a:cs typeface="+mn-cs"/>
              </a:rPr>
              <a:t> Some studies in this area have found no alteration in the innate system with aging</a:t>
            </a:r>
            <a:r>
              <a:rPr lang="en-US" sz="1200" b="0" i="0" u="none" strike="noStrike" kern="1200" baseline="30000" dirty="0">
                <a:solidFill>
                  <a:schemeClr val="tx1"/>
                </a:solidFill>
                <a:effectLst/>
                <a:latin typeface="+mn-lt"/>
                <a:ea typeface="+mn-ea"/>
                <a:cs typeface="+mn-cs"/>
                <a:hlinkClick r:id="rId7"/>
              </a:rPr>
              <a:t>14</a:t>
            </a:r>
            <a:r>
              <a:rPr lang="en-US" sz="1200" b="0" i="0" u="none" strike="noStrike" kern="1200" dirty="0">
                <a:solidFill>
                  <a:schemeClr val="tx1"/>
                </a:solidFill>
                <a:effectLst/>
                <a:latin typeface="+mn-lt"/>
                <a:ea typeface="+mn-ea"/>
                <a:cs typeface="+mn-cs"/>
              </a:rPr>
              <a:t> and one study found that cytokine responses were elevated in aged human dendritic cells (DCs).</a:t>
            </a:r>
            <a:r>
              <a:rPr lang="en-US" sz="1200" b="0" i="0" u="none" strike="noStrike" kern="1200" baseline="30000" dirty="0">
                <a:solidFill>
                  <a:schemeClr val="tx1"/>
                </a:solidFill>
                <a:effectLst/>
                <a:latin typeface="+mn-lt"/>
                <a:ea typeface="+mn-ea"/>
                <a:cs typeface="+mn-cs"/>
                <a:hlinkClick r:id="rId17"/>
              </a:rPr>
              <a:t>26</a:t>
            </a:r>
            <a:r>
              <a:rPr lang="en-US" sz="1200" b="0" i="0" u="none" strike="noStrike" kern="1200" dirty="0">
                <a:solidFill>
                  <a:schemeClr val="tx1"/>
                </a:solidFill>
                <a:effectLst/>
                <a:latin typeface="+mn-lt"/>
                <a:ea typeface="+mn-ea"/>
                <a:cs typeface="+mn-cs"/>
              </a:rPr>
              <a:t> Other experimental and clinical reports have documented that aging impairs the innate immune system, including inflammatory cytokine production by human DCs.</a:t>
            </a:r>
            <a:r>
              <a:rPr lang="en-US" sz="1200" b="0" i="0" u="none" strike="noStrike" kern="1200" baseline="30000" dirty="0">
                <a:solidFill>
                  <a:schemeClr val="tx1"/>
                </a:solidFill>
                <a:effectLst/>
                <a:latin typeface="+mn-lt"/>
                <a:ea typeface="+mn-ea"/>
                <a:cs typeface="+mn-cs"/>
                <a:hlinkClick r:id="rId18"/>
              </a:rPr>
              <a:t>27</a:t>
            </a:r>
            <a:r>
              <a:rPr lang="en-US" sz="1200" b="0" i="0" u="none" strike="noStrike"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19"/>
              </a:rPr>
              <a:t>28</a:t>
            </a:r>
            <a:r>
              <a:rPr lang="en-US" sz="1200" b="0" i="0" u="none" strike="noStrike" kern="1200" dirty="0">
                <a:solidFill>
                  <a:schemeClr val="tx1"/>
                </a:solidFill>
                <a:effectLst/>
                <a:latin typeface="+mn-lt"/>
                <a:ea typeface="+mn-ea"/>
                <a:cs typeface="+mn-cs"/>
              </a:rPr>
              <a:t> In sum, the field of aging and immune function is dominated by the paradigm that aging reduces immune function, thus providing an explanation for why older people are more susceptible to microbial infection.</a:t>
            </a:r>
          </a:p>
          <a:p>
            <a:endParaRPr lang="en-US" dirty="0"/>
          </a:p>
        </p:txBody>
      </p:sp>
      <p:sp>
        <p:nvSpPr>
          <p:cNvPr id="4" name="Slide Number Placeholder 3"/>
          <p:cNvSpPr>
            <a:spLocks noGrp="1"/>
          </p:cNvSpPr>
          <p:nvPr>
            <p:ph type="sldNum" sz="quarter" idx="5"/>
          </p:nvPr>
        </p:nvSpPr>
        <p:spPr/>
        <p:txBody>
          <a:bodyPr/>
          <a:lstStyle/>
          <a:p>
            <a:fld id="{F2CFD6DF-87EB-924E-BBF8-66BFAB483B0B}" type="slidenum">
              <a:rPr lang="en-US" smtClean="0"/>
              <a:t>13</a:t>
            </a:fld>
            <a:endParaRPr lang="en-US"/>
          </a:p>
        </p:txBody>
      </p:sp>
    </p:spTree>
    <p:extLst>
      <p:ext uri="{BB962C8B-B14F-4D97-AF65-F5344CB8AC3E}">
        <p14:creationId xmlns:p14="http://schemas.microsoft.com/office/powerpoint/2010/main" val="2246265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29E28-171F-9940-BC6C-35CDDCE51C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317F46-88FD-E642-99B6-366AB1BB64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D432B0-4138-FF40-85EA-30CEACC0E05E}"/>
              </a:ext>
            </a:extLst>
          </p:cNvPr>
          <p:cNvSpPr>
            <a:spLocks noGrp="1"/>
          </p:cNvSpPr>
          <p:nvPr>
            <p:ph type="dt" sz="half" idx="10"/>
          </p:nvPr>
        </p:nvSpPr>
        <p:spPr/>
        <p:txBody>
          <a:bodyPr/>
          <a:lstStyle/>
          <a:p>
            <a:fld id="{FF22FBEB-85FD-6648-A055-F5A1039FDD6C}" type="datetimeFigureOut">
              <a:rPr lang="en-US" smtClean="0"/>
              <a:t>1/31/22</a:t>
            </a:fld>
            <a:endParaRPr lang="en-US"/>
          </a:p>
        </p:txBody>
      </p:sp>
      <p:sp>
        <p:nvSpPr>
          <p:cNvPr id="5" name="Footer Placeholder 4">
            <a:extLst>
              <a:ext uri="{FF2B5EF4-FFF2-40B4-BE49-F238E27FC236}">
                <a16:creationId xmlns:a16="http://schemas.microsoft.com/office/drawing/2014/main" id="{88F86D97-2C92-1F4E-8D3C-B6B143657F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75F608-9E62-1840-85CF-B759B845F24F}"/>
              </a:ext>
            </a:extLst>
          </p:cNvPr>
          <p:cNvSpPr>
            <a:spLocks noGrp="1"/>
          </p:cNvSpPr>
          <p:nvPr>
            <p:ph type="sldNum" sz="quarter" idx="12"/>
          </p:nvPr>
        </p:nvSpPr>
        <p:spPr/>
        <p:txBody>
          <a:bodyPr/>
          <a:lstStyle/>
          <a:p>
            <a:fld id="{3777BE67-7284-C94A-A7E1-1DC4F72164AD}" type="slidenum">
              <a:rPr lang="en-US" smtClean="0"/>
              <a:t>‹#›</a:t>
            </a:fld>
            <a:endParaRPr lang="en-US"/>
          </a:p>
        </p:txBody>
      </p:sp>
    </p:spTree>
    <p:extLst>
      <p:ext uri="{BB962C8B-B14F-4D97-AF65-F5344CB8AC3E}">
        <p14:creationId xmlns:p14="http://schemas.microsoft.com/office/powerpoint/2010/main" val="2723805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56DE2-77D5-904E-8472-9FB5DC4C26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12C2A2-F0E5-064E-B1C4-E144272721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E8DE51-0014-EF47-9CE0-561399083B06}"/>
              </a:ext>
            </a:extLst>
          </p:cNvPr>
          <p:cNvSpPr>
            <a:spLocks noGrp="1"/>
          </p:cNvSpPr>
          <p:nvPr>
            <p:ph type="dt" sz="half" idx="10"/>
          </p:nvPr>
        </p:nvSpPr>
        <p:spPr/>
        <p:txBody>
          <a:bodyPr/>
          <a:lstStyle/>
          <a:p>
            <a:fld id="{FF22FBEB-85FD-6648-A055-F5A1039FDD6C}" type="datetimeFigureOut">
              <a:rPr lang="en-US" smtClean="0"/>
              <a:t>1/31/22</a:t>
            </a:fld>
            <a:endParaRPr lang="en-US"/>
          </a:p>
        </p:txBody>
      </p:sp>
      <p:sp>
        <p:nvSpPr>
          <p:cNvPr id="5" name="Footer Placeholder 4">
            <a:extLst>
              <a:ext uri="{FF2B5EF4-FFF2-40B4-BE49-F238E27FC236}">
                <a16:creationId xmlns:a16="http://schemas.microsoft.com/office/drawing/2014/main" id="{FF9B95DD-66E0-6B4E-B07D-0E34849E62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4B3D16-1A87-E849-82D9-2247E0E72D3B}"/>
              </a:ext>
            </a:extLst>
          </p:cNvPr>
          <p:cNvSpPr>
            <a:spLocks noGrp="1"/>
          </p:cNvSpPr>
          <p:nvPr>
            <p:ph type="sldNum" sz="quarter" idx="12"/>
          </p:nvPr>
        </p:nvSpPr>
        <p:spPr/>
        <p:txBody>
          <a:bodyPr/>
          <a:lstStyle/>
          <a:p>
            <a:fld id="{3777BE67-7284-C94A-A7E1-1DC4F72164AD}" type="slidenum">
              <a:rPr lang="en-US" smtClean="0"/>
              <a:t>‹#›</a:t>
            </a:fld>
            <a:endParaRPr lang="en-US"/>
          </a:p>
        </p:txBody>
      </p:sp>
    </p:spTree>
    <p:extLst>
      <p:ext uri="{BB962C8B-B14F-4D97-AF65-F5344CB8AC3E}">
        <p14:creationId xmlns:p14="http://schemas.microsoft.com/office/powerpoint/2010/main" val="4027828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D66708-4A26-6B4D-BCC5-DBF0EF4B8E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311DD7-DA68-3744-97F2-8476137E13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27BE81-1E40-8242-8F47-9428353C6A2F}"/>
              </a:ext>
            </a:extLst>
          </p:cNvPr>
          <p:cNvSpPr>
            <a:spLocks noGrp="1"/>
          </p:cNvSpPr>
          <p:nvPr>
            <p:ph type="dt" sz="half" idx="10"/>
          </p:nvPr>
        </p:nvSpPr>
        <p:spPr/>
        <p:txBody>
          <a:bodyPr/>
          <a:lstStyle/>
          <a:p>
            <a:fld id="{FF22FBEB-85FD-6648-A055-F5A1039FDD6C}" type="datetimeFigureOut">
              <a:rPr lang="en-US" smtClean="0"/>
              <a:t>1/31/22</a:t>
            </a:fld>
            <a:endParaRPr lang="en-US"/>
          </a:p>
        </p:txBody>
      </p:sp>
      <p:sp>
        <p:nvSpPr>
          <p:cNvPr id="5" name="Footer Placeholder 4">
            <a:extLst>
              <a:ext uri="{FF2B5EF4-FFF2-40B4-BE49-F238E27FC236}">
                <a16:creationId xmlns:a16="http://schemas.microsoft.com/office/drawing/2014/main" id="{84B1ED37-D0EA-B841-82D4-C4679E527F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CF8EA6-488A-B94A-BAA0-82EF62A7958C}"/>
              </a:ext>
            </a:extLst>
          </p:cNvPr>
          <p:cNvSpPr>
            <a:spLocks noGrp="1"/>
          </p:cNvSpPr>
          <p:nvPr>
            <p:ph type="sldNum" sz="quarter" idx="12"/>
          </p:nvPr>
        </p:nvSpPr>
        <p:spPr/>
        <p:txBody>
          <a:bodyPr/>
          <a:lstStyle/>
          <a:p>
            <a:fld id="{3777BE67-7284-C94A-A7E1-1DC4F72164AD}" type="slidenum">
              <a:rPr lang="en-US" smtClean="0"/>
              <a:t>‹#›</a:t>
            </a:fld>
            <a:endParaRPr lang="en-US"/>
          </a:p>
        </p:txBody>
      </p:sp>
    </p:spTree>
    <p:extLst>
      <p:ext uri="{BB962C8B-B14F-4D97-AF65-F5344CB8AC3E}">
        <p14:creationId xmlns:p14="http://schemas.microsoft.com/office/powerpoint/2010/main" val="1837588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600" y="541301"/>
            <a:ext cx="10972320" cy="609398"/>
          </a:xfrm>
          <a:prstGeom prst="rect">
            <a:avLst/>
          </a:prstGeom>
        </p:spPr>
        <p:txBody>
          <a:bodyPr lIns="0" tIns="0" rIns="0" bIns="0" anchor="ctr">
            <a:spAutoFit/>
          </a:bodyPr>
          <a:lstStyle/>
          <a:p>
            <a:pPr algn="ctr"/>
            <a:endParaRPr lang="en-US" sz="4400" b="0" strike="noStrike" spc="-1">
              <a:latin typeface="Arial"/>
            </a:endParaRPr>
          </a:p>
        </p:txBody>
      </p:sp>
      <p:sp>
        <p:nvSpPr>
          <p:cNvPr id="3" name="PlaceHolder 2"/>
          <p:cNvSpPr>
            <a:spLocks noGrp="1"/>
          </p:cNvSpPr>
          <p:nvPr>
            <p:ph type="subTitle"/>
          </p:nvPr>
        </p:nvSpPr>
        <p:spPr>
          <a:xfrm>
            <a:off x="609600" y="3371561"/>
            <a:ext cx="10972320" cy="443198"/>
          </a:xfrm>
          <a:prstGeom prst="rect">
            <a:avLst/>
          </a:prstGeom>
        </p:spPr>
        <p:txBody>
          <a:bodyPr lIns="0" tIns="0" rIns="0" bIns="0" anchor="ctr">
            <a:spAutoFit/>
          </a:bodyPr>
          <a:lstStyle/>
          <a:p>
            <a:pPr algn="ctr"/>
            <a:endParaRPr lang="en-US" sz="3200" b="0" strike="noStrike" spc="-1">
              <a:latin typeface="Arial"/>
            </a:endParaRPr>
          </a:p>
        </p:txBody>
      </p:sp>
    </p:spTree>
    <p:extLst>
      <p:ext uri="{BB962C8B-B14F-4D97-AF65-F5344CB8AC3E}">
        <p14:creationId xmlns:p14="http://schemas.microsoft.com/office/powerpoint/2010/main" val="1078460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9A668-FDC8-9B4B-8FDF-7E2DC95213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1710FE-DFBF-7241-9FC1-7BEB9D40BA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75471E-F0C9-C349-AA06-19ABE695BC1A}"/>
              </a:ext>
            </a:extLst>
          </p:cNvPr>
          <p:cNvSpPr>
            <a:spLocks noGrp="1"/>
          </p:cNvSpPr>
          <p:nvPr>
            <p:ph type="dt" sz="half" idx="10"/>
          </p:nvPr>
        </p:nvSpPr>
        <p:spPr/>
        <p:txBody>
          <a:bodyPr/>
          <a:lstStyle/>
          <a:p>
            <a:fld id="{FF22FBEB-85FD-6648-A055-F5A1039FDD6C}" type="datetimeFigureOut">
              <a:rPr lang="en-US" smtClean="0"/>
              <a:t>1/31/22</a:t>
            </a:fld>
            <a:endParaRPr lang="en-US"/>
          </a:p>
        </p:txBody>
      </p:sp>
      <p:sp>
        <p:nvSpPr>
          <p:cNvPr id="5" name="Footer Placeholder 4">
            <a:extLst>
              <a:ext uri="{FF2B5EF4-FFF2-40B4-BE49-F238E27FC236}">
                <a16:creationId xmlns:a16="http://schemas.microsoft.com/office/drawing/2014/main" id="{0B8A5253-2459-4D45-A1AD-D282B9BAEB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EA7D93-ED15-C94B-82B9-4631E6787496}"/>
              </a:ext>
            </a:extLst>
          </p:cNvPr>
          <p:cNvSpPr>
            <a:spLocks noGrp="1"/>
          </p:cNvSpPr>
          <p:nvPr>
            <p:ph type="sldNum" sz="quarter" idx="12"/>
          </p:nvPr>
        </p:nvSpPr>
        <p:spPr/>
        <p:txBody>
          <a:bodyPr/>
          <a:lstStyle/>
          <a:p>
            <a:fld id="{3777BE67-7284-C94A-A7E1-1DC4F72164AD}" type="slidenum">
              <a:rPr lang="en-US" smtClean="0"/>
              <a:t>‹#›</a:t>
            </a:fld>
            <a:endParaRPr lang="en-US"/>
          </a:p>
        </p:txBody>
      </p:sp>
    </p:spTree>
    <p:extLst>
      <p:ext uri="{BB962C8B-B14F-4D97-AF65-F5344CB8AC3E}">
        <p14:creationId xmlns:p14="http://schemas.microsoft.com/office/powerpoint/2010/main" val="2155987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12FB0-F7D7-7B4B-9507-F357437AF3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7E2AB6-33E9-DD49-B313-6C1CB70C4E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0F1F8B-F434-FD48-A2F8-1438147169DB}"/>
              </a:ext>
            </a:extLst>
          </p:cNvPr>
          <p:cNvSpPr>
            <a:spLocks noGrp="1"/>
          </p:cNvSpPr>
          <p:nvPr>
            <p:ph type="dt" sz="half" idx="10"/>
          </p:nvPr>
        </p:nvSpPr>
        <p:spPr/>
        <p:txBody>
          <a:bodyPr/>
          <a:lstStyle/>
          <a:p>
            <a:fld id="{FF22FBEB-85FD-6648-A055-F5A1039FDD6C}" type="datetimeFigureOut">
              <a:rPr lang="en-US" smtClean="0"/>
              <a:t>1/31/22</a:t>
            </a:fld>
            <a:endParaRPr lang="en-US"/>
          </a:p>
        </p:txBody>
      </p:sp>
      <p:sp>
        <p:nvSpPr>
          <p:cNvPr id="5" name="Footer Placeholder 4">
            <a:extLst>
              <a:ext uri="{FF2B5EF4-FFF2-40B4-BE49-F238E27FC236}">
                <a16:creationId xmlns:a16="http://schemas.microsoft.com/office/drawing/2014/main" id="{F9CA63BA-BAE1-8E41-8676-EBB411B86D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7734F6-DD6A-A543-8D28-02C20E01C726}"/>
              </a:ext>
            </a:extLst>
          </p:cNvPr>
          <p:cNvSpPr>
            <a:spLocks noGrp="1"/>
          </p:cNvSpPr>
          <p:nvPr>
            <p:ph type="sldNum" sz="quarter" idx="12"/>
          </p:nvPr>
        </p:nvSpPr>
        <p:spPr/>
        <p:txBody>
          <a:bodyPr/>
          <a:lstStyle/>
          <a:p>
            <a:fld id="{3777BE67-7284-C94A-A7E1-1DC4F72164AD}" type="slidenum">
              <a:rPr lang="en-US" smtClean="0"/>
              <a:t>‹#›</a:t>
            </a:fld>
            <a:endParaRPr lang="en-US"/>
          </a:p>
        </p:txBody>
      </p:sp>
    </p:spTree>
    <p:extLst>
      <p:ext uri="{BB962C8B-B14F-4D97-AF65-F5344CB8AC3E}">
        <p14:creationId xmlns:p14="http://schemas.microsoft.com/office/powerpoint/2010/main" val="27567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7711D-58D0-7245-9098-BBEB7AB4D7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30AD12-A3A4-C64D-833E-8A7DBF22FE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DED01C-ECFB-2E44-8476-0CA503EC8A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4FF4F9-CC5B-6043-B97C-4AF1A6BD044E}"/>
              </a:ext>
            </a:extLst>
          </p:cNvPr>
          <p:cNvSpPr>
            <a:spLocks noGrp="1"/>
          </p:cNvSpPr>
          <p:nvPr>
            <p:ph type="dt" sz="half" idx="10"/>
          </p:nvPr>
        </p:nvSpPr>
        <p:spPr/>
        <p:txBody>
          <a:bodyPr/>
          <a:lstStyle/>
          <a:p>
            <a:fld id="{FF22FBEB-85FD-6648-A055-F5A1039FDD6C}" type="datetimeFigureOut">
              <a:rPr lang="en-US" smtClean="0"/>
              <a:t>1/31/22</a:t>
            </a:fld>
            <a:endParaRPr lang="en-US"/>
          </a:p>
        </p:txBody>
      </p:sp>
      <p:sp>
        <p:nvSpPr>
          <p:cNvPr id="6" name="Footer Placeholder 5">
            <a:extLst>
              <a:ext uri="{FF2B5EF4-FFF2-40B4-BE49-F238E27FC236}">
                <a16:creationId xmlns:a16="http://schemas.microsoft.com/office/drawing/2014/main" id="{8A89268B-1B71-0540-A891-D627AE3476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813268-3B97-C04F-8AE1-E5B0C328739A}"/>
              </a:ext>
            </a:extLst>
          </p:cNvPr>
          <p:cNvSpPr>
            <a:spLocks noGrp="1"/>
          </p:cNvSpPr>
          <p:nvPr>
            <p:ph type="sldNum" sz="quarter" idx="12"/>
          </p:nvPr>
        </p:nvSpPr>
        <p:spPr/>
        <p:txBody>
          <a:bodyPr/>
          <a:lstStyle/>
          <a:p>
            <a:fld id="{3777BE67-7284-C94A-A7E1-1DC4F72164AD}" type="slidenum">
              <a:rPr lang="en-US" smtClean="0"/>
              <a:t>‹#›</a:t>
            </a:fld>
            <a:endParaRPr lang="en-US"/>
          </a:p>
        </p:txBody>
      </p:sp>
    </p:spTree>
    <p:extLst>
      <p:ext uri="{BB962C8B-B14F-4D97-AF65-F5344CB8AC3E}">
        <p14:creationId xmlns:p14="http://schemas.microsoft.com/office/powerpoint/2010/main" val="3903545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2A510-C90F-A845-86F7-4B9359E2C4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5F2E05-5A36-2142-BC85-BAD48BFFB2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907750-BCA6-7F4F-ABED-F11FF592ED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D7E397-F277-934E-B411-FE4C3634CE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B001FD-0569-5143-9AC3-B3C6EC8342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9372E0-11D8-7B4D-9B7C-76F3FDC64B65}"/>
              </a:ext>
            </a:extLst>
          </p:cNvPr>
          <p:cNvSpPr>
            <a:spLocks noGrp="1"/>
          </p:cNvSpPr>
          <p:nvPr>
            <p:ph type="dt" sz="half" idx="10"/>
          </p:nvPr>
        </p:nvSpPr>
        <p:spPr/>
        <p:txBody>
          <a:bodyPr/>
          <a:lstStyle/>
          <a:p>
            <a:fld id="{FF22FBEB-85FD-6648-A055-F5A1039FDD6C}" type="datetimeFigureOut">
              <a:rPr lang="en-US" smtClean="0"/>
              <a:t>1/31/22</a:t>
            </a:fld>
            <a:endParaRPr lang="en-US"/>
          </a:p>
        </p:txBody>
      </p:sp>
      <p:sp>
        <p:nvSpPr>
          <p:cNvPr id="8" name="Footer Placeholder 7">
            <a:extLst>
              <a:ext uri="{FF2B5EF4-FFF2-40B4-BE49-F238E27FC236}">
                <a16:creationId xmlns:a16="http://schemas.microsoft.com/office/drawing/2014/main" id="{2BE691CA-B95C-FF4B-A118-4133F579CF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DF0A05-2769-BB4D-BFF1-58B6DC8AFE9D}"/>
              </a:ext>
            </a:extLst>
          </p:cNvPr>
          <p:cNvSpPr>
            <a:spLocks noGrp="1"/>
          </p:cNvSpPr>
          <p:nvPr>
            <p:ph type="sldNum" sz="quarter" idx="12"/>
          </p:nvPr>
        </p:nvSpPr>
        <p:spPr/>
        <p:txBody>
          <a:bodyPr/>
          <a:lstStyle/>
          <a:p>
            <a:fld id="{3777BE67-7284-C94A-A7E1-1DC4F72164AD}" type="slidenum">
              <a:rPr lang="en-US" smtClean="0"/>
              <a:t>‹#›</a:t>
            </a:fld>
            <a:endParaRPr lang="en-US"/>
          </a:p>
        </p:txBody>
      </p:sp>
    </p:spTree>
    <p:extLst>
      <p:ext uri="{BB962C8B-B14F-4D97-AF65-F5344CB8AC3E}">
        <p14:creationId xmlns:p14="http://schemas.microsoft.com/office/powerpoint/2010/main" val="3852716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17142-B508-7F40-9AB7-A25CFC249C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265EC5-C22C-1342-909F-A822948D2277}"/>
              </a:ext>
            </a:extLst>
          </p:cNvPr>
          <p:cNvSpPr>
            <a:spLocks noGrp="1"/>
          </p:cNvSpPr>
          <p:nvPr>
            <p:ph type="dt" sz="half" idx="10"/>
          </p:nvPr>
        </p:nvSpPr>
        <p:spPr/>
        <p:txBody>
          <a:bodyPr/>
          <a:lstStyle/>
          <a:p>
            <a:fld id="{FF22FBEB-85FD-6648-A055-F5A1039FDD6C}" type="datetimeFigureOut">
              <a:rPr lang="en-US" smtClean="0"/>
              <a:t>1/31/22</a:t>
            </a:fld>
            <a:endParaRPr lang="en-US"/>
          </a:p>
        </p:txBody>
      </p:sp>
      <p:sp>
        <p:nvSpPr>
          <p:cNvPr id="4" name="Footer Placeholder 3">
            <a:extLst>
              <a:ext uri="{FF2B5EF4-FFF2-40B4-BE49-F238E27FC236}">
                <a16:creationId xmlns:a16="http://schemas.microsoft.com/office/drawing/2014/main" id="{5B32AC0E-B9EE-0B4A-A09B-D184675718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84CB4A-D132-F444-9BF0-8B89F566DC62}"/>
              </a:ext>
            </a:extLst>
          </p:cNvPr>
          <p:cNvSpPr>
            <a:spLocks noGrp="1"/>
          </p:cNvSpPr>
          <p:nvPr>
            <p:ph type="sldNum" sz="quarter" idx="12"/>
          </p:nvPr>
        </p:nvSpPr>
        <p:spPr/>
        <p:txBody>
          <a:bodyPr/>
          <a:lstStyle/>
          <a:p>
            <a:fld id="{3777BE67-7284-C94A-A7E1-1DC4F72164AD}" type="slidenum">
              <a:rPr lang="en-US" smtClean="0"/>
              <a:t>‹#›</a:t>
            </a:fld>
            <a:endParaRPr lang="en-US"/>
          </a:p>
        </p:txBody>
      </p:sp>
    </p:spTree>
    <p:extLst>
      <p:ext uri="{BB962C8B-B14F-4D97-AF65-F5344CB8AC3E}">
        <p14:creationId xmlns:p14="http://schemas.microsoft.com/office/powerpoint/2010/main" val="2654467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B46809-C7E6-714F-8615-4ECC400D830C}"/>
              </a:ext>
            </a:extLst>
          </p:cNvPr>
          <p:cNvSpPr>
            <a:spLocks noGrp="1"/>
          </p:cNvSpPr>
          <p:nvPr>
            <p:ph type="dt" sz="half" idx="10"/>
          </p:nvPr>
        </p:nvSpPr>
        <p:spPr/>
        <p:txBody>
          <a:bodyPr/>
          <a:lstStyle/>
          <a:p>
            <a:fld id="{FF22FBEB-85FD-6648-A055-F5A1039FDD6C}" type="datetimeFigureOut">
              <a:rPr lang="en-US" smtClean="0"/>
              <a:t>1/31/22</a:t>
            </a:fld>
            <a:endParaRPr lang="en-US"/>
          </a:p>
        </p:txBody>
      </p:sp>
      <p:sp>
        <p:nvSpPr>
          <p:cNvPr id="3" name="Footer Placeholder 2">
            <a:extLst>
              <a:ext uri="{FF2B5EF4-FFF2-40B4-BE49-F238E27FC236}">
                <a16:creationId xmlns:a16="http://schemas.microsoft.com/office/drawing/2014/main" id="{ED4D3647-94B2-1A4B-82AA-CC39C25A2E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9671C2-0D5E-784E-9DC3-8698696FCFEA}"/>
              </a:ext>
            </a:extLst>
          </p:cNvPr>
          <p:cNvSpPr>
            <a:spLocks noGrp="1"/>
          </p:cNvSpPr>
          <p:nvPr>
            <p:ph type="sldNum" sz="quarter" idx="12"/>
          </p:nvPr>
        </p:nvSpPr>
        <p:spPr/>
        <p:txBody>
          <a:bodyPr/>
          <a:lstStyle/>
          <a:p>
            <a:fld id="{3777BE67-7284-C94A-A7E1-1DC4F72164AD}" type="slidenum">
              <a:rPr lang="en-US" smtClean="0"/>
              <a:t>‹#›</a:t>
            </a:fld>
            <a:endParaRPr lang="en-US"/>
          </a:p>
        </p:txBody>
      </p:sp>
    </p:spTree>
    <p:extLst>
      <p:ext uri="{BB962C8B-B14F-4D97-AF65-F5344CB8AC3E}">
        <p14:creationId xmlns:p14="http://schemas.microsoft.com/office/powerpoint/2010/main" val="3734106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8A221-7BC6-4748-B458-82AF77EBAD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83D54D-0CE8-1448-99F5-3551736CFC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072712-3472-864A-B459-37330D9C7A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8EEC1C-E965-4048-9ACA-67EF2304E8FA}"/>
              </a:ext>
            </a:extLst>
          </p:cNvPr>
          <p:cNvSpPr>
            <a:spLocks noGrp="1"/>
          </p:cNvSpPr>
          <p:nvPr>
            <p:ph type="dt" sz="half" idx="10"/>
          </p:nvPr>
        </p:nvSpPr>
        <p:spPr/>
        <p:txBody>
          <a:bodyPr/>
          <a:lstStyle/>
          <a:p>
            <a:fld id="{FF22FBEB-85FD-6648-A055-F5A1039FDD6C}" type="datetimeFigureOut">
              <a:rPr lang="en-US" smtClean="0"/>
              <a:t>1/31/22</a:t>
            </a:fld>
            <a:endParaRPr lang="en-US"/>
          </a:p>
        </p:txBody>
      </p:sp>
      <p:sp>
        <p:nvSpPr>
          <p:cNvPr id="6" name="Footer Placeholder 5">
            <a:extLst>
              <a:ext uri="{FF2B5EF4-FFF2-40B4-BE49-F238E27FC236}">
                <a16:creationId xmlns:a16="http://schemas.microsoft.com/office/drawing/2014/main" id="{F8F0E26B-1CEF-C441-A56B-51EE90ECE3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038644-C250-964E-9998-10317A90CFB5}"/>
              </a:ext>
            </a:extLst>
          </p:cNvPr>
          <p:cNvSpPr>
            <a:spLocks noGrp="1"/>
          </p:cNvSpPr>
          <p:nvPr>
            <p:ph type="sldNum" sz="quarter" idx="12"/>
          </p:nvPr>
        </p:nvSpPr>
        <p:spPr/>
        <p:txBody>
          <a:bodyPr/>
          <a:lstStyle/>
          <a:p>
            <a:fld id="{3777BE67-7284-C94A-A7E1-1DC4F72164AD}" type="slidenum">
              <a:rPr lang="en-US" smtClean="0"/>
              <a:t>‹#›</a:t>
            </a:fld>
            <a:endParaRPr lang="en-US"/>
          </a:p>
        </p:txBody>
      </p:sp>
    </p:spTree>
    <p:extLst>
      <p:ext uri="{BB962C8B-B14F-4D97-AF65-F5344CB8AC3E}">
        <p14:creationId xmlns:p14="http://schemas.microsoft.com/office/powerpoint/2010/main" val="2854175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CDB8F-A56E-794A-BB3E-D137256E6C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2160AB-25BA-4C4C-88E0-7D54354F97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C31529-F253-774F-99E8-C2DBBD06AF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A6CAE9-4F98-B648-9257-5DF99AAC4A84}"/>
              </a:ext>
            </a:extLst>
          </p:cNvPr>
          <p:cNvSpPr>
            <a:spLocks noGrp="1"/>
          </p:cNvSpPr>
          <p:nvPr>
            <p:ph type="dt" sz="half" idx="10"/>
          </p:nvPr>
        </p:nvSpPr>
        <p:spPr/>
        <p:txBody>
          <a:bodyPr/>
          <a:lstStyle/>
          <a:p>
            <a:fld id="{FF22FBEB-85FD-6648-A055-F5A1039FDD6C}" type="datetimeFigureOut">
              <a:rPr lang="en-US" smtClean="0"/>
              <a:t>1/31/22</a:t>
            </a:fld>
            <a:endParaRPr lang="en-US"/>
          </a:p>
        </p:txBody>
      </p:sp>
      <p:sp>
        <p:nvSpPr>
          <p:cNvPr id="6" name="Footer Placeholder 5">
            <a:extLst>
              <a:ext uri="{FF2B5EF4-FFF2-40B4-BE49-F238E27FC236}">
                <a16:creationId xmlns:a16="http://schemas.microsoft.com/office/drawing/2014/main" id="{EAF3B45C-4E39-614F-93D1-210C16FF9F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13E014-C4C0-7B4D-93BB-2C007AE8B5A0}"/>
              </a:ext>
            </a:extLst>
          </p:cNvPr>
          <p:cNvSpPr>
            <a:spLocks noGrp="1"/>
          </p:cNvSpPr>
          <p:nvPr>
            <p:ph type="sldNum" sz="quarter" idx="12"/>
          </p:nvPr>
        </p:nvSpPr>
        <p:spPr/>
        <p:txBody>
          <a:bodyPr/>
          <a:lstStyle/>
          <a:p>
            <a:fld id="{3777BE67-7284-C94A-A7E1-1DC4F72164AD}" type="slidenum">
              <a:rPr lang="en-US" smtClean="0"/>
              <a:t>‹#›</a:t>
            </a:fld>
            <a:endParaRPr lang="en-US"/>
          </a:p>
        </p:txBody>
      </p:sp>
    </p:spTree>
    <p:extLst>
      <p:ext uri="{BB962C8B-B14F-4D97-AF65-F5344CB8AC3E}">
        <p14:creationId xmlns:p14="http://schemas.microsoft.com/office/powerpoint/2010/main" val="2630411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04C0A5-428A-B04F-9735-319E69E01A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B77D10-65F3-C048-9BC7-E37574211C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648BF2-2BFA-3546-85D3-469A7AC22F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22FBEB-85FD-6648-A055-F5A1039FDD6C}" type="datetimeFigureOut">
              <a:rPr lang="en-US" smtClean="0"/>
              <a:t>1/31/22</a:t>
            </a:fld>
            <a:endParaRPr lang="en-US"/>
          </a:p>
        </p:txBody>
      </p:sp>
      <p:sp>
        <p:nvSpPr>
          <p:cNvPr id="5" name="Footer Placeholder 4">
            <a:extLst>
              <a:ext uri="{FF2B5EF4-FFF2-40B4-BE49-F238E27FC236}">
                <a16:creationId xmlns:a16="http://schemas.microsoft.com/office/drawing/2014/main" id="{326A9F44-FD02-4A47-BA75-FCD037F910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F32228C-377E-B64A-8F83-AEC2725520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77BE67-7284-C94A-A7E1-1DC4F72164AD}" type="slidenum">
              <a:rPr lang="en-US" smtClean="0"/>
              <a:t>‹#›</a:t>
            </a:fld>
            <a:endParaRPr lang="en-US"/>
          </a:p>
        </p:txBody>
      </p:sp>
    </p:spTree>
    <p:extLst>
      <p:ext uri="{BB962C8B-B14F-4D97-AF65-F5344CB8AC3E}">
        <p14:creationId xmlns:p14="http://schemas.microsoft.com/office/powerpoint/2010/main" val="245461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fitness.stackexchange.com/questions/1804/does-muscle-build-differently-after-40" TargetMode="External"/><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tiff"/></Relationships>
</file>

<file path=ppt/slides/_rels/slide14.xml.rels><?xml version="1.0" encoding="UTF-8" standalone="yes"?>
<Relationships xmlns="http://schemas.openxmlformats.org/package/2006/relationships"><Relationship Id="rId3" Type="http://schemas.openxmlformats.org/officeDocument/2006/relationships/hyperlink" Target="https://med.libretexts.org/Sandboxes/Team_Sandbox:_Anatomy_and_Physiology_(OERI)/16:_The_Cardiovascular_System_-_Blood/16.03:_Erythrocytes" TargetMode="External"/><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askhematologist.com/iron-deficiency-anemia/" TargetMode="External"/><Relationship Id="rId2" Type="http://schemas.openxmlformats.org/officeDocument/2006/relationships/image" Target="../media/image17.jpg"/><Relationship Id="rId1" Type="http://schemas.openxmlformats.org/officeDocument/2006/relationships/slideLayout" Target="../slideLayouts/slideLayout4.xml"/><Relationship Id="rId5" Type="http://schemas.openxmlformats.org/officeDocument/2006/relationships/hyperlink" Target="https://www.wikidoc.org/index.php/Macrocytic_anemia_laboratory_findings" TargetMode="Externa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2.jpeg"/><Relationship Id="rId4" Type="http://schemas.openxmlformats.org/officeDocument/2006/relationships/hyperlink" Target="https://www.acponline.or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s://www.takinglongwayhome.com/2018/04/fitspiration-for-older-runners.html" TargetMode="External"/><Relationship Id="rId5" Type="http://schemas.openxmlformats.org/officeDocument/2006/relationships/image" Target="../media/image3.jpg"/><Relationship Id="rId4" Type="http://schemas.openxmlformats.org/officeDocument/2006/relationships/hyperlink" Target="http://www.geripal.org/2010/01/overlooking-frail-years.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knowingneurons.com/2021/07/05/depression-the-role-of-chronic-inflammation/"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oercommons.org/courseware/lesson/10511" TargetMode="External"/><Relationship Id="rId2" Type="http://schemas.openxmlformats.org/officeDocument/2006/relationships/image" Target="../media/image5.jpg"/><Relationship Id="rId1" Type="http://schemas.openxmlformats.org/officeDocument/2006/relationships/slideLayout" Target="../slideLayouts/slideLayout4.xml"/><Relationship Id="rId5" Type="http://schemas.openxmlformats.org/officeDocument/2006/relationships/hyperlink" Target="https://clamorworld.com/sushma-swarajs-kidney-transplant-useful-tips-for-a-healthy-recovery/" TargetMode="Externa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hyperlink" Target="http://www.medicalgraphics.de/en/free-pictures/organs/thyroid-front.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drcolinholloway.com/2016/05/"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442F9-AFDC-2C4D-B6EB-00BA658EA822}"/>
              </a:ext>
            </a:extLst>
          </p:cNvPr>
          <p:cNvSpPr>
            <a:spLocks noGrp="1"/>
          </p:cNvSpPr>
          <p:nvPr>
            <p:ph type="ctrTitle"/>
          </p:nvPr>
        </p:nvSpPr>
        <p:spPr/>
        <p:txBody>
          <a:bodyPr>
            <a:normAutofit fontScale="90000"/>
          </a:bodyPr>
          <a:lstStyle/>
          <a:p>
            <a:br>
              <a:rPr lang="en-US" dirty="0"/>
            </a:br>
            <a:r>
              <a:rPr lang="en-US" dirty="0">
                <a:solidFill>
                  <a:schemeClr val="bg1"/>
                </a:solidFill>
              </a:rPr>
              <a:t>Things that go </a:t>
            </a:r>
            <a:r>
              <a:rPr lang="en-US" dirty="0">
                <a:solidFill>
                  <a:schemeClr val="accent2">
                    <a:lumMod val="75000"/>
                  </a:schemeClr>
                </a:solidFill>
              </a:rPr>
              <a:t>UP</a:t>
            </a:r>
            <a:br>
              <a:rPr lang="en-US" dirty="0">
                <a:solidFill>
                  <a:schemeClr val="bg1"/>
                </a:solidFill>
              </a:rPr>
            </a:br>
            <a:r>
              <a:rPr lang="en-US" dirty="0">
                <a:solidFill>
                  <a:schemeClr val="bg1"/>
                </a:solidFill>
              </a:rPr>
              <a:t>and</a:t>
            </a:r>
            <a:br>
              <a:rPr lang="en-US" dirty="0">
                <a:solidFill>
                  <a:schemeClr val="bg1"/>
                </a:solidFill>
              </a:rPr>
            </a:br>
            <a:r>
              <a:rPr lang="en-US" dirty="0">
                <a:solidFill>
                  <a:schemeClr val="bg1"/>
                </a:solidFill>
              </a:rPr>
              <a:t>Things that go </a:t>
            </a:r>
            <a:r>
              <a:rPr lang="en-US" dirty="0">
                <a:solidFill>
                  <a:schemeClr val="accent2">
                    <a:lumMod val="75000"/>
                  </a:schemeClr>
                </a:solidFill>
              </a:rPr>
              <a:t>DOWN</a:t>
            </a:r>
            <a:br>
              <a:rPr lang="en-US" dirty="0">
                <a:solidFill>
                  <a:schemeClr val="bg1"/>
                </a:solidFill>
              </a:rPr>
            </a:br>
            <a:endParaRPr lang="en-US" dirty="0">
              <a:solidFill>
                <a:schemeClr val="bg1"/>
              </a:solidFill>
            </a:endParaRPr>
          </a:p>
        </p:txBody>
      </p:sp>
      <p:sp>
        <p:nvSpPr>
          <p:cNvPr id="3" name="Subtitle 2">
            <a:extLst>
              <a:ext uri="{FF2B5EF4-FFF2-40B4-BE49-F238E27FC236}">
                <a16:creationId xmlns:a16="http://schemas.microsoft.com/office/drawing/2014/main" id="{AFEF647E-3C20-BC41-A8A6-B79097600EC0}"/>
              </a:ext>
            </a:extLst>
          </p:cNvPr>
          <p:cNvSpPr>
            <a:spLocks noGrp="1"/>
          </p:cNvSpPr>
          <p:nvPr>
            <p:ph type="subTitle" idx="1"/>
          </p:nvPr>
        </p:nvSpPr>
        <p:spPr>
          <a:xfrm>
            <a:off x="1524000" y="3602037"/>
            <a:ext cx="9144000" cy="2133599"/>
          </a:xfrm>
        </p:spPr>
        <p:txBody>
          <a:bodyPr>
            <a:normAutofit fontScale="55000" lnSpcReduction="20000"/>
          </a:bodyPr>
          <a:lstStyle/>
          <a:p>
            <a:r>
              <a:rPr lang="en-US" sz="5100" dirty="0">
                <a:solidFill>
                  <a:schemeClr val="bg1"/>
                </a:solidFill>
              </a:rPr>
              <a:t>Common lab tests where age makes a difference in how we diagnose disease</a:t>
            </a:r>
          </a:p>
          <a:p>
            <a:endParaRPr lang="en-US" dirty="0">
              <a:solidFill>
                <a:schemeClr val="bg1"/>
              </a:solidFill>
            </a:endParaRPr>
          </a:p>
          <a:p>
            <a:r>
              <a:rPr lang="en-US" dirty="0">
                <a:solidFill>
                  <a:schemeClr val="bg1"/>
                </a:solidFill>
              </a:rPr>
              <a:t>J Potter</a:t>
            </a:r>
          </a:p>
          <a:p>
            <a:r>
              <a:rPr lang="en-US" dirty="0">
                <a:solidFill>
                  <a:schemeClr val="bg1"/>
                </a:solidFill>
              </a:rPr>
              <a:t>2/3/2022</a:t>
            </a:r>
          </a:p>
          <a:p>
            <a:r>
              <a:rPr lang="en-US" dirty="0">
                <a:solidFill>
                  <a:schemeClr val="bg1"/>
                </a:solidFill>
              </a:rPr>
              <a:t>No conflicts</a:t>
            </a:r>
          </a:p>
          <a:p>
            <a:r>
              <a:rPr lang="en-US" dirty="0">
                <a:solidFill>
                  <a:schemeClr val="bg1"/>
                </a:solidFill>
              </a:rPr>
              <a:t>Do NOT blame HRSA for any errors</a:t>
            </a:r>
          </a:p>
        </p:txBody>
      </p:sp>
    </p:spTree>
    <p:extLst>
      <p:ext uri="{BB962C8B-B14F-4D97-AF65-F5344CB8AC3E}">
        <p14:creationId xmlns:p14="http://schemas.microsoft.com/office/powerpoint/2010/main" val="2616455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CD1E9-FE02-BD4E-AC05-5229222CD388}"/>
              </a:ext>
            </a:extLst>
          </p:cNvPr>
          <p:cNvSpPr>
            <a:spLocks noGrp="1"/>
          </p:cNvSpPr>
          <p:nvPr>
            <p:ph type="title"/>
          </p:nvPr>
        </p:nvSpPr>
        <p:spPr>
          <a:xfrm>
            <a:off x="838200" y="18255"/>
            <a:ext cx="10515600" cy="1325563"/>
          </a:xfrm>
        </p:spPr>
        <p:txBody>
          <a:bodyPr>
            <a:normAutofit/>
          </a:bodyPr>
          <a:lstStyle/>
          <a:p>
            <a:r>
              <a:rPr lang="en-US" sz="4800" dirty="0">
                <a:solidFill>
                  <a:schemeClr val="bg1"/>
                </a:solidFill>
              </a:rPr>
              <a:t>Things that go </a:t>
            </a:r>
            <a:r>
              <a:rPr lang="en-US" sz="4800" b="1" dirty="0">
                <a:solidFill>
                  <a:schemeClr val="accent2"/>
                </a:solidFill>
              </a:rPr>
              <a:t>DOWN</a:t>
            </a:r>
          </a:p>
        </p:txBody>
      </p:sp>
      <p:sp>
        <p:nvSpPr>
          <p:cNvPr id="3" name="Content Placeholder 2">
            <a:extLst>
              <a:ext uri="{FF2B5EF4-FFF2-40B4-BE49-F238E27FC236}">
                <a16:creationId xmlns:a16="http://schemas.microsoft.com/office/drawing/2014/main" id="{59D803DB-5A8C-F848-AC99-058769C1ACE1}"/>
              </a:ext>
            </a:extLst>
          </p:cNvPr>
          <p:cNvSpPr>
            <a:spLocks noGrp="1"/>
          </p:cNvSpPr>
          <p:nvPr>
            <p:ph sz="half" idx="1"/>
          </p:nvPr>
        </p:nvSpPr>
        <p:spPr>
          <a:xfrm>
            <a:off x="838200" y="1825625"/>
            <a:ext cx="6254578" cy="4351338"/>
          </a:xfrm>
        </p:spPr>
        <p:txBody>
          <a:bodyPr>
            <a:normAutofit lnSpcReduction="10000"/>
          </a:bodyPr>
          <a:lstStyle/>
          <a:p>
            <a:pPr marL="0" lvl="0" indent="0">
              <a:buNone/>
            </a:pPr>
            <a:r>
              <a:rPr lang="en-US" sz="3600" dirty="0">
                <a:solidFill>
                  <a:schemeClr val="bg1"/>
                </a:solidFill>
              </a:rPr>
              <a:t>Renal function</a:t>
            </a:r>
          </a:p>
          <a:p>
            <a:pPr lvl="1"/>
            <a:r>
              <a:rPr lang="en-US" sz="3200" dirty="0">
                <a:solidFill>
                  <a:schemeClr val="bg1"/>
                </a:solidFill>
              </a:rPr>
              <a:t> </a:t>
            </a:r>
            <a:r>
              <a:rPr lang="en-US" sz="3200" dirty="0">
                <a:solidFill>
                  <a:schemeClr val="accent2"/>
                </a:solidFill>
              </a:rPr>
              <a:t>CrCl</a:t>
            </a:r>
            <a:r>
              <a:rPr lang="en-US" sz="3200" dirty="0">
                <a:solidFill>
                  <a:schemeClr val="bg1"/>
                </a:solidFill>
              </a:rPr>
              <a:t> goes down but serum Cr does not</a:t>
            </a:r>
            <a:r>
              <a:rPr lang="en-US" sz="3200" dirty="0">
                <a:solidFill>
                  <a:schemeClr val="accent2"/>
                </a:solidFill>
              </a:rPr>
              <a:t>*</a:t>
            </a:r>
            <a:r>
              <a:rPr lang="en-US" sz="3200" dirty="0">
                <a:solidFill>
                  <a:schemeClr val="bg1"/>
                </a:solidFill>
              </a:rPr>
              <a:t>; </a:t>
            </a:r>
          </a:p>
          <a:p>
            <a:pPr lvl="1"/>
            <a:r>
              <a:rPr lang="en-US" sz="3200" dirty="0">
                <a:solidFill>
                  <a:schemeClr val="accent2"/>
                </a:solidFill>
              </a:rPr>
              <a:t>eGFR </a:t>
            </a:r>
            <a:r>
              <a:rPr lang="en-US" sz="3200" dirty="0">
                <a:solidFill>
                  <a:schemeClr val="bg1"/>
                </a:solidFill>
              </a:rPr>
              <a:t>not reliable without age adjustment</a:t>
            </a:r>
            <a:r>
              <a:rPr lang="en-US" sz="3200" baseline="30000" dirty="0">
                <a:solidFill>
                  <a:schemeClr val="accent2"/>
                </a:solidFill>
              </a:rPr>
              <a:t>2</a:t>
            </a:r>
            <a:endParaRPr lang="en-US" sz="3200" dirty="0">
              <a:solidFill>
                <a:schemeClr val="bg1"/>
              </a:solidFill>
            </a:endParaRPr>
          </a:p>
          <a:p>
            <a:pPr lvl="1"/>
            <a:r>
              <a:rPr lang="en-US" sz="3200" u="sng" dirty="0">
                <a:solidFill>
                  <a:schemeClr val="bg1"/>
                </a:solidFill>
              </a:rPr>
              <a:t>Drug dosing </a:t>
            </a:r>
            <a:r>
              <a:rPr lang="en-US" sz="3200" dirty="0">
                <a:solidFill>
                  <a:schemeClr val="bg1"/>
                </a:solidFill>
              </a:rPr>
              <a:t>often based on </a:t>
            </a:r>
            <a:r>
              <a:rPr lang="en-US" sz="3200" dirty="0" err="1">
                <a:solidFill>
                  <a:schemeClr val="bg1"/>
                </a:solidFill>
              </a:rPr>
              <a:t>CrCL</a:t>
            </a:r>
            <a:r>
              <a:rPr lang="en-US" sz="3200" dirty="0">
                <a:solidFill>
                  <a:schemeClr val="bg1"/>
                </a:solidFill>
              </a:rPr>
              <a:t> (e.g. bisphosphonates).</a:t>
            </a:r>
          </a:p>
          <a:p>
            <a:r>
              <a:rPr lang="en-US" dirty="0">
                <a:solidFill>
                  <a:schemeClr val="bg1"/>
                </a:solidFill>
              </a:rPr>
              <a:t>Age-adjust doses of renally excreted drugs</a:t>
            </a:r>
          </a:p>
          <a:p>
            <a:pPr marL="0" indent="0">
              <a:buNone/>
            </a:pPr>
            <a:r>
              <a:rPr lang="en-US" dirty="0">
                <a:solidFill>
                  <a:schemeClr val="accent2"/>
                </a:solidFill>
              </a:rPr>
              <a:t>* </a:t>
            </a:r>
            <a:r>
              <a:rPr lang="en-US" dirty="0">
                <a:solidFill>
                  <a:schemeClr val="bg1"/>
                </a:solidFill>
              </a:rPr>
              <a:t> Frail/malnourished Cr is falsely low</a:t>
            </a:r>
          </a:p>
        </p:txBody>
      </p:sp>
      <p:sp>
        <p:nvSpPr>
          <p:cNvPr id="4" name="Content Placeholder 3">
            <a:extLst>
              <a:ext uri="{FF2B5EF4-FFF2-40B4-BE49-F238E27FC236}">
                <a16:creationId xmlns:a16="http://schemas.microsoft.com/office/drawing/2014/main" id="{EE398EDF-B623-5244-A0C6-91010D3F11AA}"/>
              </a:ext>
            </a:extLst>
          </p:cNvPr>
          <p:cNvSpPr>
            <a:spLocks noGrp="1"/>
          </p:cNvSpPr>
          <p:nvPr>
            <p:ph sz="half" idx="2"/>
          </p:nvPr>
        </p:nvSpPr>
        <p:spPr>
          <a:xfrm>
            <a:off x="7092778" y="1825625"/>
            <a:ext cx="4917514" cy="4351338"/>
          </a:xfrm>
        </p:spPr>
        <p:txBody>
          <a:bodyPr>
            <a:normAutofit lnSpcReduction="10000"/>
          </a:bodyPr>
          <a:lstStyle/>
          <a:p>
            <a:pPr marL="0" indent="0">
              <a:buNone/>
            </a:pPr>
            <a:r>
              <a:rPr lang="en-US" altLang="en-US" dirty="0">
                <a:solidFill>
                  <a:schemeClr val="bg1"/>
                </a:solidFill>
              </a:rPr>
              <a:t>Glomeruli are Lost with Age</a:t>
            </a:r>
          </a:p>
          <a:p>
            <a:endParaRPr lang="en-US" dirty="0">
              <a:solidFill>
                <a:schemeClr val="bg1"/>
              </a:solidFill>
            </a:endParaRPr>
          </a:p>
        </p:txBody>
      </p:sp>
      <p:pic>
        <p:nvPicPr>
          <p:cNvPr id="5" name="Picture 4" descr="MCHM00246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1461" y="2916355"/>
            <a:ext cx="1905310" cy="25673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MCHM00246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1568" y="2927458"/>
            <a:ext cx="1435182" cy="1934688"/>
          </a:xfrm>
          <a:prstGeom prst="rect">
            <a:avLst/>
          </a:prstGeom>
          <a:noFill/>
          <a:extLst>
            <a:ext uri="{909E8E84-426E-40DD-AFC4-6F175D3DCCD1}">
              <a14:hiddenFill xmlns:a14="http://schemas.microsoft.com/office/drawing/2010/main">
                <a:solidFill>
                  <a:srgbClr val="FFFFFF"/>
                </a:solidFill>
              </a14:hiddenFill>
            </a:ext>
          </a:extLst>
        </p:spPr>
      </p:pic>
      <p:sp>
        <p:nvSpPr>
          <p:cNvPr id="7" name="Line 8"/>
          <p:cNvSpPr>
            <a:spLocks noChangeShapeType="1"/>
          </p:cNvSpPr>
          <p:nvPr/>
        </p:nvSpPr>
        <p:spPr bwMode="auto">
          <a:xfrm>
            <a:off x="8896496" y="3306200"/>
            <a:ext cx="1359658" cy="451703"/>
          </a:xfrm>
          <a:prstGeom prst="line">
            <a:avLst/>
          </a:prstGeom>
          <a:noFill/>
          <a:ln w="5715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Text Box 6"/>
          <p:cNvSpPr txBox="1">
            <a:spLocks noChangeArrowheads="1"/>
          </p:cNvSpPr>
          <p:nvPr/>
        </p:nvSpPr>
        <p:spPr bwMode="auto">
          <a:xfrm>
            <a:off x="7450144" y="2281127"/>
            <a:ext cx="1547945" cy="646331"/>
          </a:xfrm>
          <a:prstGeom prst="rect">
            <a:avLst/>
          </a:prstGeom>
          <a:noFill/>
          <a:ln>
            <a:noFill/>
          </a:ln>
          <a:effectLst/>
        </p:spPr>
        <p:txBody>
          <a:bodyPr wrap="square">
            <a:spAutoFit/>
          </a:bodyPr>
          <a:lstStyle/>
          <a:p>
            <a:pPr>
              <a:spcBef>
                <a:spcPct val="50000"/>
              </a:spcBef>
            </a:pPr>
            <a:r>
              <a:rPr lang="en-US" altLang="en-US" sz="3600" b="1" dirty="0">
                <a:solidFill>
                  <a:schemeClr val="bg1"/>
                </a:solidFill>
                <a:latin typeface="Times New Roman" panose="02020603050405020304" pitchFamily="18" charset="0"/>
              </a:rPr>
              <a:t>Age 20</a:t>
            </a:r>
          </a:p>
        </p:txBody>
      </p:sp>
      <p:sp>
        <p:nvSpPr>
          <p:cNvPr id="9" name="Text Box 7"/>
          <p:cNvSpPr txBox="1">
            <a:spLocks noChangeArrowheads="1"/>
          </p:cNvSpPr>
          <p:nvPr/>
        </p:nvSpPr>
        <p:spPr bwMode="auto">
          <a:xfrm>
            <a:off x="10073069" y="2275005"/>
            <a:ext cx="1559389" cy="641350"/>
          </a:xfrm>
          <a:prstGeom prst="rect">
            <a:avLst/>
          </a:prstGeom>
          <a:noFill/>
          <a:ln>
            <a:noFill/>
          </a:ln>
          <a:effectLst/>
        </p:spPr>
        <p:txBody>
          <a:bodyPr wrap="square">
            <a:spAutoFit/>
          </a:bodyPr>
          <a:lstStyle/>
          <a:p>
            <a:pPr>
              <a:spcBef>
                <a:spcPct val="50000"/>
              </a:spcBef>
            </a:pPr>
            <a:r>
              <a:rPr lang="en-US" altLang="en-US" sz="3600" b="1" dirty="0">
                <a:solidFill>
                  <a:schemeClr val="bg1"/>
                </a:solidFill>
                <a:latin typeface="Times New Roman" panose="02020603050405020304" pitchFamily="18" charset="0"/>
              </a:rPr>
              <a:t>Age 90</a:t>
            </a:r>
          </a:p>
        </p:txBody>
      </p:sp>
      <p:sp>
        <p:nvSpPr>
          <p:cNvPr id="10" name="Text Box 9"/>
          <p:cNvSpPr txBox="1">
            <a:spLocks noChangeArrowheads="1"/>
          </p:cNvSpPr>
          <p:nvPr/>
        </p:nvSpPr>
        <p:spPr bwMode="auto">
          <a:xfrm rot="889432">
            <a:off x="8933235" y="2993151"/>
            <a:ext cx="152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dirty="0">
                <a:solidFill>
                  <a:schemeClr val="bg1"/>
                </a:solidFill>
                <a:latin typeface="Times New Roman" panose="02020603050405020304" pitchFamily="18" charset="0"/>
              </a:rPr>
              <a:t>- 50 %</a:t>
            </a:r>
          </a:p>
        </p:txBody>
      </p:sp>
      <p:sp>
        <p:nvSpPr>
          <p:cNvPr id="11" name="TextBox 10">
            <a:extLst>
              <a:ext uri="{FF2B5EF4-FFF2-40B4-BE49-F238E27FC236}">
                <a16:creationId xmlns:a16="http://schemas.microsoft.com/office/drawing/2014/main" id="{29C4B083-2D50-A44B-9318-1C57D2A05355}"/>
              </a:ext>
            </a:extLst>
          </p:cNvPr>
          <p:cNvSpPr txBox="1"/>
          <p:nvPr/>
        </p:nvSpPr>
        <p:spPr>
          <a:xfrm>
            <a:off x="7561385" y="5943600"/>
            <a:ext cx="2511684" cy="369332"/>
          </a:xfrm>
          <a:prstGeom prst="rect">
            <a:avLst/>
          </a:prstGeom>
          <a:noFill/>
        </p:spPr>
        <p:txBody>
          <a:bodyPr wrap="square" rtlCol="0">
            <a:spAutoFit/>
          </a:bodyPr>
          <a:lstStyle/>
          <a:p>
            <a:r>
              <a:rPr lang="en-US" dirty="0">
                <a:solidFill>
                  <a:schemeClr val="bg1"/>
                </a:solidFill>
              </a:rPr>
              <a:t> </a:t>
            </a:r>
            <a:r>
              <a:rPr lang="en-US" baseline="30000" dirty="0">
                <a:solidFill>
                  <a:schemeClr val="accent2"/>
                </a:solidFill>
              </a:rPr>
              <a:t>2</a:t>
            </a:r>
            <a:r>
              <a:rPr lang="en-US" baseline="30000" dirty="0">
                <a:solidFill>
                  <a:schemeClr val="bg1"/>
                </a:solidFill>
              </a:rPr>
              <a:t> </a:t>
            </a:r>
            <a:r>
              <a:rPr lang="en-US" dirty="0">
                <a:solidFill>
                  <a:schemeClr val="bg1"/>
                </a:solidFill>
              </a:rPr>
              <a:t>Annals Int Med, 2021</a:t>
            </a:r>
          </a:p>
        </p:txBody>
      </p:sp>
    </p:spTree>
    <p:extLst>
      <p:ext uri="{BB962C8B-B14F-4D97-AF65-F5344CB8AC3E}">
        <p14:creationId xmlns:p14="http://schemas.microsoft.com/office/powerpoint/2010/main" val="1169488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D0173-FAB1-2B45-B31C-0E127C97E98B}"/>
              </a:ext>
            </a:extLst>
          </p:cNvPr>
          <p:cNvSpPr>
            <a:spLocks noGrp="1"/>
          </p:cNvSpPr>
          <p:nvPr>
            <p:ph type="title"/>
          </p:nvPr>
        </p:nvSpPr>
        <p:spPr/>
        <p:txBody>
          <a:bodyPr/>
          <a:lstStyle/>
          <a:p>
            <a:r>
              <a:rPr lang="en-US" dirty="0">
                <a:solidFill>
                  <a:schemeClr val="bg1"/>
                </a:solidFill>
              </a:rPr>
              <a:t>Things that go DOWN</a:t>
            </a:r>
            <a:endParaRPr lang="en-US" dirty="0"/>
          </a:p>
        </p:txBody>
      </p:sp>
      <p:sp>
        <p:nvSpPr>
          <p:cNvPr id="3" name="Content Placeholder 2">
            <a:extLst>
              <a:ext uri="{FF2B5EF4-FFF2-40B4-BE49-F238E27FC236}">
                <a16:creationId xmlns:a16="http://schemas.microsoft.com/office/drawing/2014/main" id="{CF37F291-EF9D-6148-B906-469B314D219F}"/>
              </a:ext>
            </a:extLst>
          </p:cNvPr>
          <p:cNvSpPr>
            <a:spLocks noGrp="1"/>
          </p:cNvSpPr>
          <p:nvPr>
            <p:ph sz="half" idx="1"/>
          </p:nvPr>
        </p:nvSpPr>
        <p:spPr>
          <a:xfrm>
            <a:off x="146222" y="1805013"/>
            <a:ext cx="5181600" cy="4351338"/>
          </a:xfrm>
        </p:spPr>
        <p:txBody>
          <a:bodyPr>
            <a:normAutofit/>
          </a:bodyPr>
          <a:lstStyle/>
          <a:p>
            <a:r>
              <a:rPr lang="en-US" dirty="0">
                <a:solidFill>
                  <a:schemeClr val="accent2"/>
                </a:solidFill>
              </a:rPr>
              <a:t>Insulin release </a:t>
            </a:r>
            <a:r>
              <a:rPr lang="en-US" dirty="0">
                <a:solidFill>
                  <a:schemeClr val="bg1"/>
                </a:solidFill>
              </a:rPr>
              <a:t>to a glucose challenge;  and </a:t>
            </a:r>
            <a:r>
              <a:rPr lang="en-US" dirty="0">
                <a:solidFill>
                  <a:schemeClr val="accent2"/>
                </a:solidFill>
              </a:rPr>
              <a:t>insulin sensitivity</a:t>
            </a:r>
          </a:p>
          <a:p>
            <a:r>
              <a:rPr lang="en-US" dirty="0">
                <a:solidFill>
                  <a:schemeClr val="bg1"/>
                </a:solidFill>
              </a:rPr>
              <a:t>Expect higher random glucose levels; </a:t>
            </a:r>
          </a:p>
          <a:p>
            <a:r>
              <a:rPr lang="en-US" dirty="0">
                <a:solidFill>
                  <a:schemeClr val="bg1"/>
                </a:solidFill>
              </a:rPr>
              <a:t>May increase HbA1c to “prediabetic” levels</a:t>
            </a:r>
          </a:p>
          <a:p>
            <a:r>
              <a:rPr lang="en-US" dirty="0">
                <a:solidFill>
                  <a:schemeClr val="bg1"/>
                </a:solidFill>
              </a:rPr>
              <a:t>Prediabetes as an important entity is in question in older people</a:t>
            </a:r>
            <a:r>
              <a:rPr lang="en-US" baseline="30000" dirty="0">
                <a:solidFill>
                  <a:schemeClr val="accent2"/>
                </a:solidFill>
              </a:rPr>
              <a:t>3</a:t>
            </a:r>
            <a:endParaRPr lang="en-US" dirty="0">
              <a:solidFill>
                <a:schemeClr val="bg1"/>
              </a:solidFill>
            </a:endParaRPr>
          </a:p>
          <a:p>
            <a:endParaRPr lang="en-US" dirty="0">
              <a:solidFill>
                <a:schemeClr val="bg1"/>
              </a:solidFill>
            </a:endParaRPr>
          </a:p>
          <a:p>
            <a:endParaRPr lang="en-US" dirty="0"/>
          </a:p>
        </p:txBody>
      </p:sp>
      <p:pic>
        <p:nvPicPr>
          <p:cNvPr id="3074" name="Picture 2">
            <a:extLst>
              <a:ext uri="{FF2B5EF4-FFF2-40B4-BE49-F238E27FC236}">
                <a16:creationId xmlns:a16="http://schemas.microsoft.com/office/drawing/2014/main" id="{C49B9D1B-625F-C24A-B665-80CAE97422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199" y="1805013"/>
            <a:ext cx="5775475" cy="38296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C89C0FB-4EC3-3B41-A2F9-8C7C06453DF1}"/>
              </a:ext>
            </a:extLst>
          </p:cNvPr>
          <p:cNvSpPr txBox="1"/>
          <p:nvPr/>
        </p:nvSpPr>
        <p:spPr>
          <a:xfrm>
            <a:off x="6383215" y="6156351"/>
            <a:ext cx="2637693" cy="369332"/>
          </a:xfrm>
          <a:prstGeom prst="rect">
            <a:avLst/>
          </a:prstGeom>
          <a:noFill/>
        </p:spPr>
        <p:txBody>
          <a:bodyPr wrap="square" rtlCol="0">
            <a:spAutoFit/>
          </a:bodyPr>
          <a:lstStyle/>
          <a:p>
            <a:r>
              <a:rPr lang="en-US" baseline="30000" dirty="0">
                <a:solidFill>
                  <a:schemeClr val="accent2"/>
                </a:solidFill>
              </a:rPr>
              <a:t>3</a:t>
            </a:r>
            <a:r>
              <a:rPr lang="en-US" dirty="0">
                <a:solidFill>
                  <a:schemeClr val="bg1"/>
                </a:solidFill>
              </a:rPr>
              <a:t> JAMA Int Med</a:t>
            </a:r>
          </a:p>
        </p:txBody>
      </p:sp>
    </p:spTree>
    <p:extLst>
      <p:ext uri="{BB962C8B-B14F-4D97-AF65-F5344CB8AC3E}">
        <p14:creationId xmlns:p14="http://schemas.microsoft.com/office/powerpoint/2010/main" val="2971251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DCA22-1535-EA4A-B554-B80C7EBDD4AF}"/>
              </a:ext>
            </a:extLst>
          </p:cNvPr>
          <p:cNvSpPr>
            <a:spLocks noGrp="1"/>
          </p:cNvSpPr>
          <p:nvPr>
            <p:ph type="title"/>
          </p:nvPr>
        </p:nvSpPr>
        <p:spPr/>
        <p:txBody>
          <a:bodyPr/>
          <a:lstStyle/>
          <a:p>
            <a:r>
              <a:rPr lang="en-US">
                <a:solidFill>
                  <a:schemeClr val="bg1"/>
                </a:solidFill>
              </a:rPr>
              <a:t>Things that go DOWN</a:t>
            </a:r>
            <a:endParaRPr lang="en-US" dirty="0"/>
          </a:p>
        </p:txBody>
      </p:sp>
      <p:sp>
        <p:nvSpPr>
          <p:cNvPr id="3" name="Content Placeholder 2">
            <a:extLst>
              <a:ext uri="{FF2B5EF4-FFF2-40B4-BE49-F238E27FC236}">
                <a16:creationId xmlns:a16="http://schemas.microsoft.com/office/drawing/2014/main" id="{5389562B-9E00-774C-8E88-EDBEF22CBB74}"/>
              </a:ext>
            </a:extLst>
          </p:cNvPr>
          <p:cNvSpPr>
            <a:spLocks noGrp="1"/>
          </p:cNvSpPr>
          <p:nvPr>
            <p:ph sz="half" idx="1"/>
          </p:nvPr>
        </p:nvSpPr>
        <p:spPr>
          <a:xfrm>
            <a:off x="306859" y="1690688"/>
            <a:ext cx="5181600" cy="4351338"/>
          </a:xfrm>
        </p:spPr>
        <p:txBody>
          <a:bodyPr/>
          <a:lstStyle/>
          <a:p>
            <a:r>
              <a:rPr lang="en-US" dirty="0">
                <a:solidFill>
                  <a:schemeClr val="accent2"/>
                </a:solidFill>
              </a:rPr>
              <a:t>Testosterone </a:t>
            </a:r>
            <a:r>
              <a:rPr lang="en-US" dirty="0">
                <a:solidFill>
                  <a:schemeClr val="bg1"/>
                </a:solidFill>
              </a:rPr>
              <a:t>(and many other hormones)</a:t>
            </a:r>
          </a:p>
          <a:p>
            <a:r>
              <a:rPr lang="en-US" b="1" dirty="0">
                <a:solidFill>
                  <a:schemeClr val="bg1"/>
                </a:solidFill>
              </a:rPr>
              <a:t>Do not diagnose hypogonadism </a:t>
            </a:r>
            <a:r>
              <a:rPr lang="en-US" dirty="0">
                <a:solidFill>
                  <a:schemeClr val="bg1"/>
                </a:solidFill>
              </a:rPr>
              <a:t>in older men based on low T-level without</a:t>
            </a:r>
          </a:p>
          <a:p>
            <a:pPr lvl="1"/>
            <a:r>
              <a:rPr lang="en-US" sz="2800" dirty="0">
                <a:solidFill>
                  <a:schemeClr val="bg1"/>
                </a:solidFill>
              </a:rPr>
              <a:t>Repeated and </a:t>
            </a:r>
            <a:r>
              <a:rPr lang="en-US" sz="2800" dirty="0">
                <a:solidFill>
                  <a:schemeClr val="accent2"/>
                </a:solidFill>
              </a:rPr>
              <a:t>unequivocally low </a:t>
            </a:r>
            <a:r>
              <a:rPr lang="en-US" sz="2800" dirty="0">
                <a:solidFill>
                  <a:schemeClr val="bg1"/>
                </a:solidFill>
              </a:rPr>
              <a:t>levels and </a:t>
            </a:r>
          </a:p>
          <a:p>
            <a:pPr lvl="1"/>
            <a:r>
              <a:rPr lang="en-US" sz="2800" dirty="0">
                <a:solidFill>
                  <a:schemeClr val="accent2"/>
                </a:solidFill>
              </a:rPr>
              <a:t>Symptoms </a:t>
            </a:r>
            <a:r>
              <a:rPr lang="en-US" sz="2800" dirty="0">
                <a:solidFill>
                  <a:schemeClr val="bg1"/>
                </a:solidFill>
              </a:rPr>
              <a:t>(low libido is most reliable see GAYF</a:t>
            </a:r>
            <a:r>
              <a:rPr lang="en-US" dirty="0">
                <a:solidFill>
                  <a:schemeClr val="bg1"/>
                </a:solidFill>
              </a:rPr>
              <a:t>)</a:t>
            </a:r>
          </a:p>
          <a:p>
            <a:endParaRPr lang="en-US" dirty="0"/>
          </a:p>
        </p:txBody>
      </p:sp>
      <p:pic>
        <p:nvPicPr>
          <p:cNvPr id="14" name="Content Placeholder 13" descr="Chart, line chart&#10;&#10;Description automatically generated">
            <a:extLst>
              <a:ext uri="{FF2B5EF4-FFF2-40B4-BE49-F238E27FC236}">
                <a16:creationId xmlns:a16="http://schemas.microsoft.com/office/drawing/2014/main" id="{76A68797-F1DF-254E-A9F3-807A7B30B92C}"/>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5746756" y="1690688"/>
            <a:ext cx="6258296" cy="3572444"/>
          </a:xfrm>
        </p:spPr>
      </p:pic>
    </p:spTree>
    <p:extLst>
      <p:ext uri="{BB962C8B-B14F-4D97-AF65-F5344CB8AC3E}">
        <p14:creationId xmlns:p14="http://schemas.microsoft.com/office/powerpoint/2010/main" val="3241837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A21D1-5F00-C24F-A944-2C1D51F345DD}"/>
              </a:ext>
            </a:extLst>
          </p:cNvPr>
          <p:cNvSpPr>
            <a:spLocks noGrp="1"/>
          </p:cNvSpPr>
          <p:nvPr>
            <p:ph type="title"/>
          </p:nvPr>
        </p:nvSpPr>
        <p:spPr/>
        <p:txBody>
          <a:bodyPr/>
          <a:lstStyle/>
          <a:p>
            <a:r>
              <a:rPr lang="en-US" dirty="0">
                <a:solidFill>
                  <a:schemeClr val="bg1"/>
                </a:solidFill>
              </a:rPr>
              <a:t>Things that go DOWN</a:t>
            </a:r>
            <a:endParaRPr lang="en-US" dirty="0"/>
          </a:p>
        </p:txBody>
      </p:sp>
      <p:sp>
        <p:nvSpPr>
          <p:cNvPr id="3" name="Content Placeholder 2">
            <a:extLst>
              <a:ext uri="{FF2B5EF4-FFF2-40B4-BE49-F238E27FC236}">
                <a16:creationId xmlns:a16="http://schemas.microsoft.com/office/drawing/2014/main" id="{BABB004D-D8B6-7046-AD14-D7E5AD24B4E4}"/>
              </a:ext>
            </a:extLst>
          </p:cNvPr>
          <p:cNvSpPr>
            <a:spLocks noGrp="1"/>
          </p:cNvSpPr>
          <p:nvPr>
            <p:ph sz="half" idx="1"/>
          </p:nvPr>
        </p:nvSpPr>
        <p:spPr/>
        <p:txBody>
          <a:bodyPr>
            <a:normAutofit/>
          </a:bodyPr>
          <a:lstStyle/>
          <a:p>
            <a:r>
              <a:rPr lang="en-US" dirty="0">
                <a:solidFill>
                  <a:schemeClr val="bg1"/>
                </a:solidFill>
              </a:rPr>
              <a:t>Immune function-Aging Reduces Immune Function</a:t>
            </a:r>
            <a:r>
              <a:rPr lang="en-US" altLang="en-US" dirty="0">
                <a:solidFill>
                  <a:schemeClr val="bg1"/>
                </a:solidFill>
              </a:rPr>
              <a:t>: </a:t>
            </a:r>
            <a:r>
              <a:rPr lang="en-US" altLang="en-US" dirty="0">
                <a:solidFill>
                  <a:schemeClr val="accent2"/>
                </a:solidFill>
              </a:rPr>
              <a:t>T Cells</a:t>
            </a:r>
            <a:r>
              <a:rPr lang="en-US" dirty="0">
                <a:solidFill>
                  <a:schemeClr val="accent2"/>
                </a:solidFill>
              </a:rPr>
              <a:t> </a:t>
            </a:r>
          </a:p>
          <a:p>
            <a:r>
              <a:rPr lang="en-US" dirty="0">
                <a:solidFill>
                  <a:schemeClr val="bg1"/>
                </a:solidFill>
              </a:rPr>
              <a:t>Antibody formation by </a:t>
            </a:r>
            <a:r>
              <a:rPr lang="en-US" dirty="0">
                <a:solidFill>
                  <a:schemeClr val="accent2"/>
                </a:solidFill>
              </a:rPr>
              <a:t>B cells</a:t>
            </a:r>
            <a:r>
              <a:rPr lang="en-US" dirty="0">
                <a:solidFill>
                  <a:schemeClr val="bg1"/>
                </a:solidFill>
              </a:rPr>
              <a:t>, may also be altered with aging</a:t>
            </a:r>
          </a:p>
          <a:p>
            <a:endParaRPr lang="en-US" dirty="0">
              <a:solidFill>
                <a:schemeClr val="bg1"/>
              </a:solidFill>
            </a:endParaRPr>
          </a:p>
          <a:p>
            <a:r>
              <a:rPr lang="en-US" dirty="0">
                <a:solidFill>
                  <a:schemeClr val="bg1"/>
                </a:solidFill>
              </a:rPr>
              <a:t>Colonization of the bladder without infection is common (asymptomatic bacteriuria)</a:t>
            </a:r>
          </a:p>
          <a:p>
            <a:endParaRPr lang="en-US" dirty="0"/>
          </a:p>
        </p:txBody>
      </p:sp>
      <p:pic>
        <p:nvPicPr>
          <p:cNvPr id="5" name="Content Placeholder 3">
            <a:extLst>
              <a:ext uri="{FF2B5EF4-FFF2-40B4-BE49-F238E27FC236}">
                <a16:creationId xmlns:a16="http://schemas.microsoft.com/office/drawing/2014/main" id="{3BD25068-D224-6E42-B9B3-B8C75ADC02A9}"/>
              </a:ext>
            </a:extLst>
          </p:cNvPr>
          <p:cNvPicPr>
            <a:picLocks noGrp="1" noChangeAspect="1"/>
          </p:cNvPicPr>
          <p:nvPr>
            <p:ph sz="half" idx="2"/>
          </p:nvPr>
        </p:nvPicPr>
        <p:blipFill>
          <a:blip r:embed="rId3"/>
          <a:stretch>
            <a:fillRect/>
          </a:stretch>
        </p:blipFill>
        <p:spPr>
          <a:xfrm>
            <a:off x="7827555" y="424798"/>
            <a:ext cx="2898109" cy="2847781"/>
          </a:xfrm>
          <a:prstGeom prst="rect">
            <a:avLst/>
          </a:prstGeom>
        </p:spPr>
      </p:pic>
      <p:pic>
        <p:nvPicPr>
          <p:cNvPr id="6" name="Content Placeholder 3">
            <a:extLst>
              <a:ext uri="{FF2B5EF4-FFF2-40B4-BE49-F238E27FC236}">
                <a16:creationId xmlns:a16="http://schemas.microsoft.com/office/drawing/2014/main" id="{983DF743-EFFE-954B-8863-62311A7084DF}"/>
              </a:ext>
            </a:extLst>
          </p:cNvPr>
          <p:cNvPicPr>
            <a:picLocks noChangeAspect="1"/>
          </p:cNvPicPr>
          <p:nvPr/>
        </p:nvPicPr>
        <p:blipFill>
          <a:blip r:embed="rId4"/>
          <a:stretch>
            <a:fillRect/>
          </a:stretch>
        </p:blipFill>
        <p:spPr>
          <a:xfrm>
            <a:off x="9492286" y="4682022"/>
            <a:ext cx="965035" cy="1180751"/>
          </a:xfrm>
          <a:prstGeom prst="rect">
            <a:avLst/>
          </a:prstGeom>
        </p:spPr>
      </p:pic>
      <p:pic>
        <p:nvPicPr>
          <p:cNvPr id="1026" name="Picture 2" descr="E.coli | What&amp;#39;s in a Name?">
            <a:extLst>
              <a:ext uri="{FF2B5EF4-FFF2-40B4-BE49-F238E27FC236}">
                <a16:creationId xmlns:a16="http://schemas.microsoft.com/office/drawing/2014/main" id="{659386F3-23CD-994B-AFAB-4E8AAB28D0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6009" y="3585422"/>
            <a:ext cx="4059787" cy="2282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66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6CC68-5458-2942-A766-A76E0E80D3C6}"/>
              </a:ext>
            </a:extLst>
          </p:cNvPr>
          <p:cNvSpPr>
            <a:spLocks noGrp="1"/>
          </p:cNvSpPr>
          <p:nvPr>
            <p:ph type="title"/>
          </p:nvPr>
        </p:nvSpPr>
        <p:spPr/>
        <p:txBody>
          <a:bodyPr>
            <a:normAutofit/>
          </a:bodyPr>
          <a:lstStyle/>
          <a:p>
            <a:r>
              <a:rPr lang="en-US" dirty="0">
                <a:solidFill>
                  <a:schemeClr val="bg1"/>
                </a:solidFill>
              </a:rPr>
              <a:t>Things that go DOWN </a:t>
            </a:r>
            <a:r>
              <a:rPr lang="en-US" dirty="0">
                <a:solidFill>
                  <a:schemeClr val="accent2"/>
                </a:solidFill>
              </a:rPr>
              <a:t>but not much</a:t>
            </a:r>
          </a:p>
        </p:txBody>
      </p:sp>
      <p:sp>
        <p:nvSpPr>
          <p:cNvPr id="3" name="Content Placeholder 2">
            <a:extLst>
              <a:ext uri="{FF2B5EF4-FFF2-40B4-BE49-F238E27FC236}">
                <a16:creationId xmlns:a16="http://schemas.microsoft.com/office/drawing/2014/main" id="{2A6DA941-032B-D240-9D2A-CD63FCEFEAB5}"/>
              </a:ext>
            </a:extLst>
          </p:cNvPr>
          <p:cNvSpPr>
            <a:spLocks noGrp="1"/>
          </p:cNvSpPr>
          <p:nvPr>
            <p:ph sz="half" idx="1"/>
          </p:nvPr>
        </p:nvSpPr>
        <p:spPr/>
        <p:txBody>
          <a:bodyPr>
            <a:normAutofit/>
          </a:bodyPr>
          <a:lstStyle/>
          <a:p>
            <a:pPr marL="0" indent="0">
              <a:buNone/>
            </a:pPr>
            <a:r>
              <a:rPr lang="en-US" sz="3600" dirty="0">
                <a:solidFill>
                  <a:schemeClr val="accent2"/>
                </a:solidFill>
              </a:rPr>
              <a:t>Hemoglobin</a:t>
            </a:r>
          </a:p>
          <a:p>
            <a:r>
              <a:rPr lang="en-US" dirty="0">
                <a:solidFill>
                  <a:schemeClr val="bg1"/>
                </a:solidFill>
              </a:rPr>
              <a:t>evaluate men when Hb</a:t>
            </a:r>
            <a:r>
              <a:rPr lang="en-US" dirty="0">
                <a:solidFill>
                  <a:schemeClr val="accent2"/>
                </a:solidFill>
              </a:rPr>
              <a:t>&lt;13 </a:t>
            </a:r>
          </a:p>
          <a:p>
            <a:r>
              <a:rPr lang="en-US" dirty="0">
                <a:solidFill>
                  <a:schemeClr val="bg1"/>
                </a:solidFill>
              </a:rPr>
              <a:t>and women </a:t>
            </a:r>
            <a:r>
              <a:rPr lang="en-US" dirty="0">
                <a:solidFill>
                  <a:schemeClr val="accent2"/>
                </a:solidFill>
              </a:rPr>
              <a:t>&lt;12</a:t>
            </a:r>
            <a:r>
              <a:rPr lang="en-US" dirty="0">
                <a:solidFill>
                  <a:schemeClr val="bg1"/>
                </a:solidFill>
              </a:rPr>
              <a:t> </a:t>
            </a:r>
          </a:p>
          <a:p>
            <a:r>
              <a:rPr lang="en-US" dirty="0">
                <a:solidFill>
                  <a:schemeClr val="bg1"/>
                </a:solidFill>
              </a:rPr>
              <a:t>OR if Hb drops </a:t>
            </a:r>
            <a:r>
              <a:rPr lang="en-US" dirty="0">
                <a:solidFill>
                  <a:schemeClr val="accent2"/>
                </a:solidFill>
              </a:rPr>
              <a:t>&gt;=1 gm </a:t>
            </a:r>
            <a:r>
              <a:rPr lang="en-US" dirty="0">
                <a:solidFill>
                  <a:schemeClr val="bg1"/>
                </a:solidFill>
              </a:rPr>
              <a:t>in a year.</a:t>
            </a:r>
            <a:br>
              <a:rPr lang="en-US" dirty="0">
                <a:solidFill>
                  <a:schemeClr val="bg1"/>
                </a:solidFill>
              </a:rPr>
            </a:br>
            <a:endParaRPr lang="en-US" dirty="0">
              <a:solidFill>
                <a:schemeClr val="bg1"/>
              </a:solidFill>
            </a:endParaRPr>
          </a:p>
        </p:txBody>
      </p:sp>
      <p:pic>
        <p:nvPicPr>
          <p:cNvPr id="8" name="Content Placeholder 7" descr="A picture containing orange, indoor, red, marketplace&#10;&#10;Description automatically generated">
            <a:extLst>
              <a:ext uri="{FF2B5EF4-FFF2-40B4-BE49-F238E27FC236}">
                <a16:creationId xmlns:a16="http://schemas.microsoft.com/office/drawing/2014/main" id="{48C23E34-A534-BF46-9C7E-57AF3CE675F2}"/>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6740611" y="1825625"/>
            <a:ext cx="5181600" cy="3627997"/>
          </a:xfrm>
        </p:spPr>
      </p:pic>
      <p:sp>
        <p:nvSpPr>
          <p:cNvPr id="10" name="TextBox 9">
            <a:extLst>
              <a:ext uri="{FF2B5EF4-FFF2-40B4-BE49-F238E27FC236}">
                <a16:creationId xmlns:a16="http://schemas.microsoft.com/office/drawing/2014/main" id="{1D6AE42E-DB53-4D44-8B53-F5A4C1985B15}"/>
              </a:ext>
            </a:extLst>
          </p:cNvPr>
          <p:cNvSpPr txBox="1"/>
          <p:nvPr/>
        </p:nvSpPr>
        <p:spPr>
          <a:xfrm>
            <a:off x="7179276" y="2496065"/>
            <a:ext cx="4174524" cy="2677656"/>
          </a:xfrm>
          <a:prstGeom prst="rect">
            <a:avLst/>
          </a:prstGeom>
          <a:solidFill>
            <a:srgbClr val="9D0200">
              <a:alpha val="78824"/>
            </a:srgbClr>
          </a:solidFill>
        </p:spPr>
        <p:txBody>
          <a:bodyPr wrap="square" rtlCol="0">
            <a:spAutoFit/>
          </a:bodyPr>
          <a:lstStyle/>
          <a:p>
            <a:r>
              <a:rPr lang="en-US" sz="2800" b="1" dirty="0">
                <a:solidFill>
                  <a:schemeClr val="bg1"/>
                </a:solidFill>
              </a:rPr>
              <a:t>Significance</a:t>
            </a:r>
          </a:p>
          <a:p>
            <a:r>
              <a:rPr lang="en-US" sz="2800" dirty="0">
                <a:solidFill>
                  <a:schemeClr val="bg1"/>
                </a:solidFill>
              </a:rPr>
              <a:t>Lower hemoglobin is associated with more severe disability, poorer mobility and cognition, frailty, and falls</a:t>
            </a:r>
            <a:endParaRPr lang="en-US" sz="2800" dirty="0"/>
          </a:p>
        </p:txBody>
      </p:sp>
    </p:spTree>
    <p:extLst>
      <p:ext uri="{BB962C8B-B14F-4D97-AF65-F5344CB8AC3E}">
        <p14:creationId xmlns:p14="http://schemas.microsoft.com/office/powerpoint/2010/main" val="1998358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2F549-2C6D-6A43-8615-12FAD16E976F}"/>
              </a:ext>
            </a:extLst>
          </p:cNvPr>
          <p:cNvSpPr>
            <a:spLocks noGrp="1"/>
          </p:cNvSpPr>
          <p:nvPr>
            <p:ph type="title"/>
          </p:nvPr>
        </p:nvSpPr>
        <p:spPr/>
        <p:txBody>
          <a:bodyPr>
            <a:normAutofit fontScale="90000"/>
          </a:bodyPr>
          <a:lstStyle/>
          <a:p>
            <a:r>
              <a:rPr lang="en-US" sz="5400" dirty="0">
                <a:solidFill>
                  <a:schemeClr val="bg1"/>
                </a:solidFill>
              </a:rPr>
              <a:t>How to think about Anemia in Later Life</a:t>
            </a:r>
          </a:p>
        </p:txBody>
      </p:sp>
      <p:sp>
        <p:nvSpPr>
          <p:cNvPr id="3" name="Content Placeholder 2">
            <a:extLst>
              <a:ext uri="{FF2B5EF4-FFF2-40B4-BE49-F238E27FC236}">
                <a16:creationId xmlns:a16="http://schemas.microsoft.com/office/drawing/2014/main" id="{4E3D76DB-8812-CF47-A757-5AD19B176804}"/>
              </a:ext>
            </a:extLst>
          </p:cNvPr>
          <p:cNvSpPr>
            <a:spLocks noGrp="1"/>
          </p:cNvSpPr>
          <p:nvPr>
            <p:ph sz="half" idx="1"/>
          </p:nvPr>
        </p:nvSpPr>
        <p:spPr/>
        <p:txBody>
          <a:bodyPr>
            <a:normAutofit lnSpcReduction="10000"/>
          </a:bodyPr>
          <a:lstStyle/>
          <a:p>
            <a:r>
              <a:rPr lang="en-US" sz="3600" b="1" dirty="0">
                <a:solidFill>
                  <a:schemeClr val="accent2"/>
                </a:solidFill>
              </a:rPr>
              <a:t>Combined deficiencies</a:t>
            </a:r>
            <a:r>
              <a:rPr lang="en-US" sz="3600" dirty="0">
                <a:solidFill>
                  <a:schemeClr val="accent2"/>
                </a:solidFill>
              </a:rPr>
              <a:t> </a:t>
            </a:r>
            <a:r>
              <a:rPr lang="en-US" sz="3600" dirty="0">
                <a:solidFill>
                  <a:schemeClr val="bg1"/>
                </a:solidFill>
              </a:rPr>
              <a:t>are common in older adults; </a:t>
            </a:r>
          </a:p>
          <a:p>
            <a:r>
              <a:rPr lang="en-US" sz="3600" dirty="0">
                <a:solidFill>
                  <a:schemeClr val="bg1"/>
                </a:solidFill>
              </a:rPr>
              <a:t>Reasonable to check B</a:t>
            </a:r>
            <a:r>
              <a:rPr lang="en-US" sz="3600" baseline="-25000" dirty="0">
                <a:solidFill>
                  <a:schemeClr val="bg1"/>
                </a:solidFill>
              </a:rPr>
              <a:t>12</a:t>
            </a:r>
            <a:r>
              <a:rPr lang="en-US" sz="3600" dirty="0">
                <a:solidFill>
                  <a:schemeClr val="bg1"/>
                </a:solidFill>
              </a:rPr>
              <a:t>, folate, and iron in all cases. </a:t>
            </a:r>
          </a:p>
          <a:p>
            <a:r>
              <a:rPr lang="en-US" sz="3600" dirty="0">
                <a:solidFill>
                  <a:schemeClr val="accent2"/>
                </a:solidFill>
              </a:rPr>
              <a:t>MCV is not reliable </a:t>
            </a:r>
            <a:r>
              <a:rPr lang="en-US" sz="3600" dirty="0">
                <a:solidFill>
                  <a:schemeClr val="bg1"/>
                </a:solidFill>
              </a:rPr>
              <a:t>in combined deficiency states.</a:t>
            </a:r>
          </a:p>
          <a:p>
            <a:endParaRPr lang="en-US" dirty="0"/>
          </a:p>
        </p:txBody>
      </p:sp>
      <p:pic>
        <p:nvPicPr>
          <p:cNvPr id="9" name="Content Placeholder 8" descr="Background pattern&#10;&#10;Description automatically generated">
            <a:extLst>
              <a:ext uri="{FF2B5EF4-FFF2-40B4-BE49-F238E27FC236}">
                <a16:creationId xmlns:a16="http://schemas.microsoft.com/office/drawing/2014/main" id="{F65DD5C8-DAA9-4940-96A6-056107FDF173}"/>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7165232" y="1619479"/>
            <a:ext cx="3978503" cy="2982403"/>
          </a:xfrm>
        </p:spPr>
      </p:pic>
      <p:pic>
        <p:nvPicPr>
          <p:cNvPr id="21" name="Picture 20" descr="Background pattern&#10;&#10;Description automatically generated">
            <a:extLst>
              <a:ext uri="{FF2B5EF4-FFF2-40B4-BE49-F238E27FC236}">
                <a16:creationId xmlns:a16="http://schemas.microsoft.com/office/drawing/2014/main" id="{BFF7D4E2-5C09-2643-B11A-A4644842A41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165232" y="4436076"/>
            <a:ext cx="3978503" cy="2243266"/>
          </a:xfrm>
          <a:prstGeom prst="rect">
            <a:avLst/>
          </a:prstGeom>
        </p:spPr>
      </p:pic>
    </p:spTree>
    <p:extLst>
      <p:ext uri="{BB962C8B-B14F-4D97-AF65-F5344CB8AC3E}">
        <p14:creationId xmlns:p14="http://schemas.microsoft.com/office/powerpoint/2010/main" val="217405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6B8C70-E509-4441-824E-27CDDF565F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64507" y="275177"/>
            <a:ext cx="9662985" cy="6307646"/>
          </a:xfrm>
          <a:prstGeom prst="rect">
            <a:avLst/>
          </a:prstGeom>
          <a:noFill/>
          <a:ln>
            <a:noFill/>
          </a:ln>
        </p:spPr>
      </p:pic>
      <p:cxnSp>
        <p:nvCxnSpPr>
          <p:cNvPr id="7" name="Straight Arrow Connector 6">
            <a:extLst>
              <a:ext uri="{FF2B5EF4-FFF2-40B4-BE49-F238E27FC236}">
                <a16:creationId xmlns:a16="http://schemas.microsoft.com/office/drawing/2014/main" id="{E01C3ABF-7228-4B4B-B6F3-12AF5310085B}"/>
              </a:ext>
            </a:extLst>
          </p:cNvPr>
          <p:cNvCxnSpPr/>
          <p:nvPr/>
        </p:nvCxnSpPr>
        <p:spPr>
          <a:xfrm>
            <a:off x="9897762" y="1519881"/>
            <a:ext cx="0" cy="38800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42D4D73-2BA5-EA4C-B4E1-89AC772B5E0B}"/>
              </a:ext>
            </a:extLst>
          </p:cNvPr>
          <p:cNvSpPr txBox="1"/>
          <p:nvPr/>
        </p:nvSpPr>
        <p:spPr>
          <a:xfrm>
            <a:off x="4855779" y="4056993"/>
            <a:ext cx="2543504" cy="409904"/>
          </a:xfrm>
          <a:prstGeom prst="rect">
            <a:avLst/>
          </a:prstGeom>
          <a:noFill/>
        </p:spPr>
        <p:txBody>
          <a:bodyPr wrap="square" rtlCol="0">
            <a:spAutoFit/>
          </a:bodyPr>
          <a:lstStyle/>
          <a:p>
            <a:endParaRPr lang="en-US" dirty="0"/>
          </a:p>
        </p:txBody>
      </p:sp>
      <p:sp>
        <p:nvSpPr>
          <p:cNvPr id="3" name="Rectangle 2">
            <a:extLst>
              <a:ext uri="{FF2B5EF4-FFF2-40B4-BE49-F238E27FC236}">
                <a16:creationId xmlns:a16="http://schemas.microsoft.com/office/drawing/2014/main" id="{7F3DFB13-03F1-3845-8952-6ED54B063A1C}"/>
              </a:ext>
            </a:extLst>
          </p:cNvPr>
          <p:cNvSpPr/>
          <p:nvPr/>
        </p:nvSpPr>
        <p:spPr>
          <a:xfrm>
            <a:off x="4874821" y="3847604"/>
            <a:ext cx="2571008" cy="1319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1218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160324-BBB2-514D-A293-9161847320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645839" y="643467"/>
            <a:ext cx="8900321" cy="5571066"/>
          </a:xfrm>
          <a:prstGeom prst="rect">
            <a:avLst/>
          </a:prstGeom>
          <a:noFill/>
        </p:spPr>
      </p:pic>
      <p:sp>
        <p:nvSpPr>
          <p:cNvPr id="3" name="TextBox 2">
            <a:extLst>
              <a:ext uri="{FF2B5EF4-FFF2-40B4-BE49-F238E27FC236}">
                <a16:creationId xmlns:a16="http://schemas.microsoft.com/office/drawing/2014/main" id="{4E99A724-BDFF-544A-82EA-E0F9A10158AB}"/>
              </a:ext>
            </a:extLst>
          </p:cNvPr>
          <p:cNvSpPr txBox="1"/>
          <p:nvPr/>
        </p:nvSpPr>
        <p:spPr>
          <a:xfrm>
            <a:off x="8793271" y="2517732"/>
            <a:ext cx="181628" cy="369332"/>
          </a:xfrm>
          <a:prstGeom prst="rect">
            <a:avLst/>
          </a:prstGeom>
          <a:noFill/>
        </p:spPr>
        <p:txBody>
          <a:bodyPr wrap="square" rtlCol="0">
            <a:spAutoFit/>
          </a:bodyPr>
          <a:lstStyle/>
          <a:p>
            <a:r>
              <a:rPr lang="en-US" dirty="0">
                <a:solidFill>
                  <a:schemeClr val="accent2"/>
                </a:solidFill>
              </a:rPr>
              <a:t>*</a:t>
            </a:r>
          </a:p>
        </p:txBody>
      </p:sp>
      <p:sp>
        <p:nvSpPr>
          <p:cNvPr id="4" name="TextBox 3">
            <a:extLst>
              <a:ext uri="{FF2B5EF4-FFF2-40B4-BE49-F238E27FC236}">
                <a16:creationId xmlns:a16="http://schemas.microsoft.com/office/drawing/2014/main" id="{1DC6B529-4209-1742-8D3A-CA27D97D00FA}"/>
              </a:ext>
            </a:extLst>
          </p:cNvPr>
          <p:cNvSpPr txBox="1"/>
          <p:nvPr/>
        </p:nvSpPr>
        <p:spPr>
          <a:xfrm>
            <a:off x="6860086" y="6308943"/>
            <a:ext cx="4162817" cy="369332"/>
          </a:xfrm>
          <a:prstGeom prst="rect">
            <a:avLst/>
          </a:prstGeom>
          <a:noFill/>
        </p:spPr>
        <p:txBody>
          <a:bodyPr wrap="square" rtlCol="0">
            <a:spAutoFit/>
          </a:bodyPr>
          <a:lstStyle/>
          <a:p>
            <a:r>
              <a:rPr lang="en-US" dirty="0">
                <a:solidFill>
                  <a:schemeClr val="accent2"/>
                </a:solidFill>
              </a:rPr>
              <a:t>*</a:t>
            </a:r>
            <a:r>
              <a:rPr lang="en-US" dirty="0">
                <a:solidFill>
                  <a:schemeClr val="bg1"/>
                </a:solidFill>
              </a:rPr>
              <a:t> eGFR: &lt;30, 9% anemic; &lt; 60, 1% anemic</a:t>
            </a:r>
            <a:endParaRPr lang="en-US" dirty="0">
              <a:solidFill>
                <a:schemeClr val="accent2"/>
              </a:solidFill>
            </a:endParaRPr>
          </a:p>
        </p:txBody>
      </p:sp>
    </p:spTree>
    <p:extLst>
      <p:ext uri="{BB962C8B-B14F-4D97-AF65-F5344CB8AC3E}">
        <p14:creationId xmlns:p14="http://schemas.microsoft.com/office/powerpoint/2010/main" val="2945369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958B6-0E0A-A94A-98E9-CE5FBE6AA8E3}"/>
              </a:ext>
            </a:extLst>
          </p:cNvPr>
          <p:cNvSpPr>
            <a:spLocks noGrp="1"/>
          </p:cNvSpPr>
          <p:nvPr>
            <p:ph type="title"/>
          </p:nvPr>
        </p:nvSpPr>
        <p:spPr>
          <a:xfrm>
            <a:off x="457200" y="365125"/>
            <a:ext cx="11368216" cy="1325563"/>
          </a:xfrm>
        </p:spPr>
        <p:txBody>
          <a:bodyPr>
            <a:normAutofit fontScale="90000"/>
          </a:bodyPr>
          <a:lstStyle/>
          <a:p>
            <a:r>
              <a:rPr lang="en-US" sz="4800" dirty="0">
                <a:solidFill>
                  <a:schemeClr val="bg1"/>
                </a:solidFill>
              </a:rPr>
              <a:t>What is the Most Common Cause of Anemia in Late Life?</a:t>
            </a:r>
          </a:p>
        </p:txBody>
      </p:sp>
      <p:sp>
        <p:nvSpPr>
          <p:cNvPr id="3" name="Content Placeholder 2">
            <a:extLst>
              <a:ext uri="{FF2B5EF4-FFF2-40B4-BE49-F238E27FC236}">
                <a16:creationId xmlns:a16="http://schemas.microsoft.com/office/drawing/2014/main" id="{2CBF6838-1118-9E41-8FC8-8DA3048E42E8}"/>
              </a:ext>
            </a:extLst>
          </p:cNvPr>
          <p:cNvSpPr>
            <a:spLocks noGrp="1"/>
          </p:cNvSpPr>
          <p:nvPr>
            <p:ph idx="1"/>
          </p:nvPr>
        </p:nvSpPr>
        <p:spPr/>
        <p:txBody>
          <a:bodyPr>
            <a:normAutofit/>
          </a:bodyPr>
          <a:lstStyle/>
          <a:p>
            <a:pPr marL="514350" indent="-514350">
              <a:buAutoNum type="alphaUcPeriod"/>
            </a:pPr>
            <a:r>
              <a:rPr lang="en-US" sz="4000" dirty="0">
                <a:solidFill>
                  <a:schemeClr val="bg1"/>
                </a:solidFill>
              </a:rPr>
              <a:t>Iron deficiency anemia</a:t>
            </a:r>
          </a:p>
          <a:p>
            <a:pPr marL="514350" indent="-514350">
              <a:buAutoNum type="alphaUcPeriod"/>
            </a:pPr>
            <a:r>
              <a:rPr lang="en-US" sz="4000" dirty="0">
                <a:solidFill>
                  <a:schemeClr val="bg1"/>
                </a:solidFill>
              </a:rPr>
              <a:t>Anemia of chronic kidney disease</a:t>
            </a:r>
          </a:p>
          <a:p>
            <a:pPr marL="514350" indent="-514350">
              <a:buAutoNum type="alphaUcPeriod"/>
            </a:pPr>
            <a:r>
              <a:rPr lang="en-US" sz="4000" dirty="0">
                <a:solidFill>
                  <a:schemeClr val="bg1"/>
                </a:solidFill>
              </a:rPr>
              <a:t>Anemia of chronic inflammation</a:t>
            </a:r>
          </a:p>
          <a:p>
            <a:pPr marL="514350" indent="-514350">
              <a:buAutoNum type="alphaUcPeriod"/>
            </a:pPr>
            <a:r>
              <a:rPr lang="en-US" sz="4000" dirty="0">
                <a:solidFill>
                  <a:schemeClr val="bg1"/>
                </a:solidFill>
              </a:rPr>
              <a:t>Unexplained anemia of the elderly</a:t>
            </a:r>
          </a:p>
        </p:txBody>
      </p:sp>
    </p:spTree>
    <p:extLst>
      <p:ext uri="{BB962C8B-B14F-4D97-AF65-F5344CB8AC3E}">
        <p14:creationId xmlns:p14="http://schemas.microsoft.com/office/powerpoint/2010/main" val="1933050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F7AC6B4-D33B-9F42-99A5-BD652086A0D5}"/>
              </a:ext>
            </a:extLst>
          </p:cNvPr>
          <p:cNvGraphicFramePr>
            <a:graphicFrameLocks noGrp="1"/>
          </p:cNvGraphicFramePr>
          <p:nvPr>
            <p:extLst>
              <p:ext uri="{D42A27DB-BD31-4B8C-83A1-F6EECF244321}">
                <p14:modId xmlns:p14="http://schemas.microsoft.com/office/powerpoint/2010/main" val="884104992"/>
              </p:ext>
            </p:extLst>
          </p:nvPr>
        </p:nvGraphicFramePr>
        <p:xfrm>
          <a:off x="354228" y="-377190"/>
          <a:ext cx="11568462" cy="7084599"/>
        </p:xfrm>
        <a:graphic>
          <a:graphicData uri="http://schemas.openxmlformats.org/drawingml/2006/table">
            <a:tbl>
              <a:tblPr>
                <a:tableStyleId>{0505E3EF-67EA-436B-97B2-0124C06EBD24}</a:tableStyleId>
              </a:tblPr>
              <a:tblGrid>
                <a:gridCol w="4109357">
                  <a:extLst>
                    <a:ext uri="{9D8B030D-6E8A-4147-A177-3AD203B41FA5}">
                      <a16:colId xmlns:a16="http://schemas.microsoft.com/office/drawing/2014/main" val="1270741962"/>
                    </a:ext>
                  </a:extLst>
                </a:gridCol>
                <a:gridCol w="1503427">
                  <a:extLst>
                    <a:ext uri="{9D8B030D-6E8A-4147-A177-3AD203B41FA5}">
                      <a16:colId xmlns:a16="http://schemas.microsoft.com/office/drawing/2014/main" val="3427413456"/>
                    </a:ext>
                  </a:extLst>
                </a:gridCol>
                <a:gridCol w="1290779">
                  <a:extLst>
                    <a:ext uri="{9D8B030D-6E8A-4147-A177-3AD203B41FA5}">
                      <a16:colId xmlns:a16="http://schemas.microsoft.com/office/drawing/2014/main" val="3013632800"/>
                    </a:ext>
                  </a:extLst>
                </a:gridCol>
                <a:gridCol w="1261320">
                  <a:extLst>
                    <a:ext uri="{9D8B030D-6E8A-4147-A177-3AD203B41FA5}">
                      <a16:colId xmlns:a16="http://schemas.microsoft.com/office/drawing/2014/main" val="1620737045"/>
                    </a:ext>
                  </a:extLst>
                </a:gridCol>
                <a:gridCol w="1752583">
                  <a:extLst>
                    <a:ext uri="{9D8B030D-6E8A-4147-A177-3AD203B41FA5}">
                      <a16:colId xmlns:a16="http://schemas.microsoft.com/office/drawing/2014/main" val="1094935270"/>
                    </a:ext>
                  </a:extLst>
                </a:gridCol>
                <a:gridCol w="1650996">
                  <a:extLst>
                    <a:ext uri="{9D8B030D-6E8A-4147-A177-3AD203B41FA5}">
                      <a16:colId xmlns:a16="http://schemas.microsoft.com/office/drawing/2014/main" val="923356862"/>
                    </a:ext>
                  </a:extLst>
                </a:gridCol>
              </a:tblGrid>
              <a:tr h="455229">
                <a:tc gridSpan="5">
                  <a:txBody>
                    <a:bodyPr/>
                    <a:lstStyle/>
                    <a:p>
                      <a:pPr marL="0" marR="0" fontAlgn="auto">
                        <a:lnSpc>
                          <a:spcPct val="120000"/>
                        </a:lnSpc>
                        <a:spcBef>
                          <a:spcPts val="0"/>
                        </a:spcBef>
                        <a:spcAft>
                          <a:spcPts val="0"/>
                        </a:spcAft>
                      </a:pPr>
                      <a:r>
                        <a:rPr lang="en-US" sz="1400" cap="none" spc="0">
                          <a:solidFill>
                            <a:schemeClr val="tx1"/>
                          </a:solidFill>
                          <a:effectLst/>
                        </a:rPr>
                        <a:t> </a:t>
                      </a:r>
                      <a:endParaRPr lang="en-US" sz="1400" cap="none" spc="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33624" marB="80699"/>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fontAlgn="auto">
                        <a:lnSpc>
                          <a:spcPct val="120000"/>
                        </a:lnSpc>
                        <a:spcBef>
                          <a:spcPts val="0"/>
                        </a:spcBef>
                        <a:spcAft>
                          <a:spcPts val="0"/>
                        </a:spcAft>
                      </a:pPr>
                      <a:r>
                        <a:rPr lang="en-US" sz="1400" cap="none" spc="0">
                          <a:solidFill>
                            <a:schemeClr val="tx1"/>
                          </a:solidFill>
                          <a:effectLst/>
                        </a:rPr>
                        <a:t> </a:t>
                      </a:r>
                      <a:endParaRPr lang="en-US" sz="1400" cap="none" spc="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33624" marB="80699"/>
                </a:tc>
                <a:extLst>
                  <a:ext uri="{0D108BD9-81ED-4DB2-BD59-A6C34878D82A}">
                    <a16:rowId xmlns:a16="http://schemas.microsoft.com/office/drawing/2014/main" val="1903205810"/>
                  </a:ext>
                </a:extLst>
              </a:tr>
              <a:tr h="455229">
                <a:tc gridSpan="5">
                  <a:txBody>
                    <a:bodyPr/>
                    <a:lstStyle/>
                    <a:p>
                      <a:pPr marL="0" marR="0" fontAlgn="auto">
                        <a:lnSpc>
                          <a:spcPct val="120000"/>
                        </a:lnSpc>
                        <a:spcBef>
                          <a:spcPts val="0"/>
                        </a:spcBef>
                        <a:spcAft>
                          <a:spcPts val="0"/>
                        </a:spcAft>
                      </a:pPr>
                      <a:r>
                        <a:rPr lang="en-US" sz="1400" cap="none" spc="0" dirty="0">
                          <a:solidFill>
                            <a:schemeClr val="tx1"/>
                          </a:solidFill>
                          <a:effectLst/>
                        </a:rPr>
                        <a:t> </a:t>
                      </a:r>
                      <a:endParaRPr lang="en-US" sz="140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33624" marB="80699"/>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fontAlgn="auto">
                        <a:lnSpc>
                          <a:spcPct val="120000"/>
                        </a:lnSpc>
                        <a:spcBef>
                          <a:spcPts val="0"/>
                        </a:spcBef>
                        <a:spcAft>
                          <a:spcPts val="0"/>
                        </a:spcAft>
                      </a:pPr>
                      <a:r>
                        <a:rPr lang="en-US" sz="1400" cap="none" spc="0">
                          <a:solidFill>
                            <a:schemeClr val="tx1"/>
                          </a:solidFill>
                          <a:effectLst/>
                        </a:rPr>
                        <a:t> </a:t>
                      </a:r>
                      <a:endParaRPr lang="en-US" sz="1400" cap="none" spc="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33624" marB="80699"/>
                </a:tc>
                <a:extLst>
                  <a:ext uri="{0D108BD9-81ED-4DB2-BD59-A6C34878D82A}">
                    <a16:rowId xmlns:a16="http://schemas.microsoft.com/office/drawing/2014/main" val="563850707"/>
                  </a:ext>
                </a:extLst>
              </a:tr>
              <a:tr h="997087">
                <a:tc gridSpan="6">
                  <a:txBody>
                    <a:bodyPr/>
                    <a:lstStyle/>
                    <a:p>
                      <a:pPr marL="0" marR="0" algn="ctr">
                        <a:spcBef>
                          <a:spcPts val="1000"/>
                        </a:spcBef>
                        <a:spcAft>
                          <a:spcPts val="800"/>
                        </a:spcAft>
                      </a:pPr>
                      <a:r>
                        <a:rPr lang="en-US" sz="2400" cap="none" spc="0" dirty="0">
                          <a:solidFill>
                            <a:schemeClr val="tx1"/>
                          </a:solidFill>
                          <a:effectLst/>
                        </a:rPr>
                        <a:t>Differentiating Anemias of Chronic Inflammation, Chronic Kidney Disease, UAE, MDS, Iron Deficiency, and Mixed ACI/Iron Deficiency</a:t>
                      </a:r>
                      <a:endParaRPr lang="en-US" sz="2400" b="1" cap="none" spc="0" dirty="0">
                        <a:solidFill>
                          <a:schemeClr val="tx1"/>
                        </a:solidFill>
                        <a:effectLst/>
                        <a:latin typeface="Univers LT Std 57 Cn"/>
                        <a:ea typeface="Times New Roman" panose="02020603050405020304" pitchFamily="18" charset="0"/>
                        <a:cs typeface="Times New Roman" panose="02020603050405020304" pitchFamily="18" charset="0"/>
                      </a:endParaRPr>
                    </a:p>
                  </a:txBody>
                  <a:tcPr marL="0" marR="0" marT="33624" marB="80699"/>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19995967"/>
                  </a:ext>
                </a:extLst>
              </a:tr>
              <a:tr h="737878">
                <a:tc>
                  <a:txBody>
                    <a:bodyPr/>
                    <a:lstStyle/>
                    <a:p>
                      <a:pPr marL="0" marR="0">
                        <a:spcBef>
                          <a:spcPts val="200"/>
                        </a:spcBef>
                        <a:spcAft>
                          <a:spcPts val="0"/>
                        </a:spcAft>
                      </a:pPr>
                      <a:br>
                        <a:rPr lang="en-US" sz="1400" b="1" cap="none" spc="0" dirty="0">
                          <a:solidFill>
                            <a:schemeClr val="tx1"/>
                          </a:solidFill>
                          <a:effectLst/>
                        </a:rPr>
                      </a:br>
                      <a:r>
                        <a:rPr lang="en-US" sz="2000" b="1" cap="none" spc="0" dirty="0">
                          <a:solidFill>
                            <a:schemeClr val="tx1"/>
                          </a:solidFill>
                          <a:effectLst/>
                        </a:rPr>
                        <a:t>Anemia Type</a:t>
                      </a:r>
                      <a:endParaRPr lang="en-US" sz="1400" b="1"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33624" marB="80699" anchor="b"/>
                </a:tc>
                <a:tc>
                  <a:txBody>
                    <a:bodyPr/>
                    <a:lstStyle/>
                    <a:p>
                      <a:pPr marL="0" marR="0">
                        <a:spcBef>
                          <a:spcPts val="200"/>
                        </a:spcBef>
                        <a:spcAft>
                          <a:spcPts val="0"/>
                        </a:spcAft>
                      </a:pPr>
                      <a:r>
                        <a:rPr lang="en-US" sz="2000" b="1" cap="none" spc="0" dirty="0">
                          <a:solidFill>
                            <a:schemeClr val="tx1"/>
                          </a:solidFill>
                          <a:effectLst/>
                        </a:rPr>
                        <a:t>Ferritin, ng/mL</a:t>
                      </a:r>
                      <a:endParaRPr lang="en-US" sz="2000" b="1"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33624" marB="80699" anchor="b"/>
                </a:tc>
                <a:tc>
                  <a:txBody>
                    <a:bodyPr/>
                    <a:lstStyle/>
                    <a:p>
                      <a:pPr marL="0" marR="0">
                        <a:spcBef>
                          <a:spcPts val="200"/>
                        </a:spcBef>
                        <a:spcAft>
                          <a:spcPts val="0"/>
                        </a:spcAft>
                      </a:pPr>
                      <a:br>
                        <a:rPr lang="en-US" sz="2000" b="1" cap="none" spc="0" dirty="0">
                          <a:solidFill>
                            <a:schemeClr val="tx1"/>
                          </a:solidFill>
                          <a:effectLst/>
                        </a:rPr>
                      </a:br>
                      <a:r>
                        <a:rPr lang="en-US" sz="2000" b="1" cap="none" spc="0" dirty="0">
                          <a:solidFill>
                            <a:schemeClr val="tx1"/>
                          </a:solidFill>
                          <a:effectLst/>
                        </a:rPr>
                        <a:t>TSAT, %</a:t>
                      </a:r>
                      <a:endParaRPr lang="en-US" sz="2000" b="1"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33624" marB="80699" anchor="b"/>
                </a:tc>
                <a:tc>
                  <a:txBody>
                    <a:bodyPr/>
                    <a:lstStyle/>
                    <a:p>
                      <a:pPr marL="0" marR="0">
                        <a:spcBef>
                          <a:spcPts val="200"/>
                        </a:spcBef>
                        <a:spcAft>
                          <a:spcPts val="0"/>
                        </a:spcAft>
                      </a:pPr>
                      <a:br>
                        <a:rPr lang="en-US" sz="2000" b="1" cap="none" spc="0" dirty="0">
                          <a:solidFill>
                            <a:schemeClr val="tx1"/>
                          </a:solidFill>
                          <a:effectLst/>
                        </a:rPr>
                      </a:br>
                      <a:r>
                        <a:rPr lang="en-US" sz="2000" b="1" cap="none" spc="0" dirty="0">
                          <a:solidFill>
                            <a:schemeClr val="tx1"/>
                          </a:solidFill>
                          <a:effectLst/>
                        </a:rPr>
                        <a:t>ESR/CRP</a:t>
                      </a:r>
                      <a:endParaRPr lang="en-US" sz="2000" b="1"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33624" marB="80699" anchor="b"/>
                </a:tc>
                <a:tc>
                  <a:txBody>
                    <a:bodyPr/>
                    <a:lstStyle/>
                    <a:p>
                      <a:pPr marL="0" marR="0">
                        <a:spcBef>
                          <a:spcPts val="200"/>
                        </a:spcBef>
                        <a:spcAft>
                          <a:spcPts val="0"/>
                        </a:spcAft>
                      </a:pPr>
                      <a:br>
                        <a:rPr lang="en-US" sz="2000" b="1" cap="none" spc="0" dirty="0">
                          <a:solidFill>
                            <a:schemeClr val="tx1"/>
                          </a:solidFill>
                          <a:effectLst/>
                        </a:rPr>
                      </a:br>
                      <a:r>
                        <a:rPr lang="en-US" sz="2000" b="1" cap="none" spc="0" dirty="0">
                          <a:solidFill>
                            <a:schemeClr val="tx1"/>
                          </a:solidFill>
                          <a:effectLst/>
                        </a:rPr>
                        <a:t>Other Labs</a:t>
                      </a:r>
                      <a:endParaRPr lang="en-US" sz="2000" b="1"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33624" marB="80699" anchor="b"/>
                </a:tc>
                <a:tc>
                  <a:txBody>
                    <a:bodyPr/>
                    <a:lstStyle/>
                    <a:p>
                      <a:pPr marL="0" marR="0">
                        <a:spcBef>
                          <a:spcPts val="200"/>
                        </a:spcBef>
                        <a:spcAft>
                          <a:spcPts val="0"/>
                        </a:spcAft>
                      </a:pPr>
                      <a:r>
                        <a:rPr lang="en-US" sz="2000" b="1" cap="none" spc="0" dirty="0">
                          <a:solidFill>
                            <a:schemeClr val="tx1"/>
                          </a:solidFill>
                          <a:effectLst/>
                        </a:rPr>
                        <a:t>% of All Late-Life Anemias</a:t>
                      </a:r>
                      <a:endParaRPr lang="en-US" sz="2000" b="1"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33624" marB="80699" anchor="b"/>
                </a:tc>
                <a:extLst>
                  <a:ext uri="{0D108BD9-81ED-4DB2-BD59-A6C34878D82A}">
                    <a16:rowId xmlns:a16="http://schemas.microsoft.com/office/drawing/2014/main" val="1452589321"/>
                  </a:ext>
                </a:extLst>
              </a:tr>
              <a:tr h="740726">
                <a:tc>
                  <a:txBody>
                    <a:bodyPr/>
                    <a:lstStyle/>
                    <a:p>
                      <a:pPr marL="54610" marR="0">
                        <a:lnSpc>
                          <a:spcPct val="115000"/>
                        </a:lnSpc>
                        <a:spcBef>
                          <a:spcPts val="0"/>
                        </a:spcBef>
                        <a:spcAft>
                          <a:spcPts val="0"/>
                        </a:spcAft>
                        <a:tabLst>
                          <a:tab pos="152400" algn="l"/>
                        </a:tabLst>
                      </a:pPr>
                      <a:r>
                        <a:rPr lang="en-US" sz="2000" cap="none" spc="0" dirty="0">
                          <a:solidFill>
                            <a:schemeClr val="tx1"/>
                          </a:solidFill>
                          <a:effectLst/>
                        </a:rPr>
                        <a:t>Anemia of chronic inflammation (ACI)</a:t>
                      </a:r>
                      <a:endParaRPr lang="en-US" sz="200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33624" marB="80699"/>
                </a:tc>
                <a:tc>
                  <a:txBody>
                    <a:bodyPr/>
                    <a:lstStyle/>
                    <a:p>
                      <a:pPr marL="54610" marR="0">
                        <a:lnSpc>
                          <a:spcPct val="115000"/>
                        </a:lnSpc>
                        <a:spcBef>
                          <a:spcPts val="0"/>
                        </a:spcBef>
                        <a:spcAft>
                          <a:spcPts val="0"/>
                        </a:spcAft>
                        <a:tabLst>
                          <a:tab pos="152400" algn="l"/>
                        </a:tabLst>
                      </a:pPr>
                      <a:r>
                        <a:rPr lang="en-US" sz="1800" cap="none" spc="0" dirty="0">
                          <a:solidFill>
                            <a:schemeClr val="tx1"/>
                          </a:solidFill>
                          <a:effectLst/>
                        </a:rPr>
                        <a:t>&gt;100</a:t>
                      </a:r>
                      <a:endParaRPr lang="en-US" sz="180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33624" marB="80699"/>
                </a:tc>
                <a:tc>
                  <a:txBody>
                    <a:bodyPr/>
                    <a:lstStyle/>
                    <a:p>
                      <a:pPr marL="54610" marR="0">
                        <a:lnSpc>
                          <a:spcPct val="115000"/>
                        </a:lnSpc>
                        <a:spcBef>
                          <a:spcPts val="0"/>
                        </a:spcBef>
                        <a:spcAft>
                          <a:spcPts val="0"/>
                        </a:spcAft>
                        <a:tabLst>
                          <a:tab pos="152400" algn="l"/>
                        </a:tabLst>
                      </a:pPr>
                      <a:r>
                        <a:rPr lang="en-US" sz="1800" cap="none" spc="0">
                          <a:solidFill>
                            <a:schemeClr val="tx1"/>
                          </a:solidFill>
                          <a:effectLst/>
                        </a:rPr>
                        <a:t>&gt;20</a:t>
                      </a:r>
                      <a:endParaRPr lang="en-US" sz="1800" cap="none" spc="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33624" marB="80699"/>
                </a:tc>
                <a:tc>
                  <a:txBody>
                    <a:bodyPr/>
                    <a:lstStyle/>
                    <a:p>
                      <a:pPr marL="54610" marR="0">
                        <a:lnSpc>
                          <a:spcPct val="115000"/>
                        </a:lnSpc>
                        <a:spcBef>
                          <a:spcPts val="0"/>
                        </a:spcBef>
                        <a:spcAft>
                          <a:spcPts val="0"/>
                        </a:spcAft>
                        <a:tabLst>
                          <a:tab pos="152400" algn="l"/>
                        </a:tabLst>
                      </a:pPr>
                      <a:r>
                        <a:rPr lang="en-US" sz="1800" cap="none" spc="0">
                          <a:solidFill>
                            <a:schemeClr val="tx1"/>
                          </a:solidFill>
                          <a:effectLst/>
                        </a:rPr>
                        <a:t>Elevated</a:t>
                      </a:r>
                      <a:r>
                        <a:rPr lang="en-US" sz="1800" cap="none" spc="0" baseline="30000">
                          <a:solidFill>
                            <a:schemeClr val="tx1"/>
                          </a:solidFill>
                          <a:effectLst/>
                        </a:rPr>
                        <a:t>1</a:t>
                      </a:r>
                      <a:endParaRPr lang="en-US" sz="1800" cap="none" spc="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33624" marB="80699"/>
                </a:tc>
                <a:tc>
                  <a:txBody>
                    <a:bodyPr/>
                    <a:lstStyle/>
                    <a:p>
                      <a:pPr marL="54610" marR="0">
                        <a:lnSpc>
                          <a:spcPct val="115000"/>
                        </a:lnSpc>
                        <a:spcBef>
                          <a:spcPts val="0"/>
                        </a:spcBef>
                        <a:spcAft>
                          <a:spcPts val="0"/>
                        </a:spcAft>
                        <a:tabLst>
                          <a:tab pos="152400" algn="l"/>
                        </a:tabLst>
                      </a:pPr>
                      <a:r>
                        <a:rPr lang="en-US" sz="1800" cap="none" spc="0">
                          <a:solidFill>
                            <a:schemeClr val="tx1"/>
                          </a:solidFill>
                          <a:effectLst/>
                        </a:rPr>
                        <a:t>Hb not&lt;10; CrCl &gt;30</a:t>
                      </a:r>
                      <a:endParaRPr lang="en-US" sz="1800" cap="none" spc="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33624" marB="80699"/>
                </a:tc>
                <a:tc>
                  <a:txBody>
                    <a:bodyPr/>
                    <a:lstStyle/>
                    <a:p>
                      <a:pPr marL="54610" marR="0">
                        <a:lnSpc>
                          <a:spcPct val="115000"/>
                        </a:lnSpc>
                        <a:spcBef>
                          <a:spcPts val="0"/>
                        </a:spcBef>
                        <a:spcAft>
                          <a:spcPts val="0"/>
                        </a:spcAft>
                        <a:tabLst>
                          <a:tab pos="152400" algn="l"/>
                        </a:tabLst>
                      </a:pPr>
                      <a:r>
                        <a:rPr lang="en-US" sz="2400" cap="none" spc="0" dirty="0">
                          <a:solidFill>
                            <a:schemeClr val="tx1"/>
                          </a:solidFill>
                          <a:effectLst/>
                        </a:rPr>
                        <a:t>6–26</a:t>
                      </a:r>
                      <a:endParaRPr lang="en-US" sz="240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33624" marB="80699"/>
                </a:tc>
                <a:extLst>
                  <a:ext uri="{0D108BD9-81ED-4DB2-BD59-A6C34878D82A}">
                    <a16:rowId xmlns:a16="http://schemas.microsoft.com/office/drawing/2014/main" val="3239292226"/>
                  </a:ext>
                </a:extLst>
              </a:tr>
              <a:tr h="452833">
                <a:tc>
                  <a:txBody>
                    <a:bodyPr/>
                    <a:lstStyle/>
                    <a:p>
                      <a:pPr marL="54610" marR="0">
                        <a:lnSpc>
                          <a:spcPct val="115000"/>
                        </a:lnSpc>
                        <a:spcBef>
                          <a:spcPts val="0"/>
                        </a:spcBef>
                        <a:spcAft>
                          <a:spcPts val="0"/>
                        </a:spcAft>
                        <a:tabLst>
                          <a:tab pos="152400" algn="l"/>
                        </a:tabLst>
                      </a:pPr>
                      <a:r>
                        <a:rPr lang="en-US" sz="2000" cap="none" spc="0" dirty="0">
                          <a:solidFill>
                            <a:schemeClr val="tx1"/>
                          </a:solidFill>
                          <a:effectLst/>
                        </a:rPr>
                        <a:t>Anemia of CKD</a:t>
                      </a:r>
                      <a:endParaRPr lang="en-US" sz="200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33624" marB="80699"/>
                </a:tc>
                <a:tc>
                  <a:txBody>
                    <a:bodyPr/>
                    <a:lstStyle/>
                    <a:p>
                      <a:pPr marL="54610" marR="0">
                        <a:lnSpc>
                          <a:spcPct val="115000"/>
                        </a:lnSpc>
                        <a:spcBef>
                          <a:spcPts val="0"/>
                        </a:spcBef>
                        <a:spcAft>
                          <a:spcPts val="0"/>
                        </a:spcAft>
                        <a:tabLst>
                          <a:tab pos="152400" algn="l"/>
                        </a:tabLst>
                      </a:pPr>
                      <a:r>
                        <a:rPr lang="en-US" sz="1800" cap="none" spc="0" dirty="0">
                          <a:solidFill>
                            <a:schemeClr val="tx1"/>
                          </a:solidFill>
                          <a:effectLst/>
                        </a:rPr>
                        <a:t>&gt;100</a:t>
                      </a:r>
                      <a:endParaRPr lang="en-US" sz="180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33624" marB="80699"/>
                </a:tc>
                <a:tc>
                  <a:txBody>
                    <a:bodyPr/>
                    <a:lstStyle/>
                    <a:p>
                      <a:pPr marL="54610" marR="0">
                        <a:lnSpc>
                          <a:spcPct val="115000"/>
                        </a:lnSpc>
                        <a:spcBef>
                          <a:spcPts val="0"/>
                        </a:spcBef>
                        <a:spcAft>
                          <a:spcPts val="0"/>
                        </a:spcAft>
                        <a:tabLst>
                          <a:tab pos="152400" algn="l"/>
                        </a:tabLst>
                      </a:pPr>
                      <a:r>
                        <a:rPr lang="en-US" sz="1800" cap="none" spc="0">
                          <a:solidFill>
                            <a:schemeClr val="tx1"/>
                          </a:solidFill>
                          <a:effectLst/>
                        </a:rPr>
                        <a:t>&gt;20</a:t>
                      </a:r>
                      <a:endParaRPr lang="en-US" sz="1800" cap="none" spc="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33624" marB="80699"/>
                </a:tc>
                <a:tc>
                  <a:txBody>
                    <a:bodyPr/>
                    <a:lstStyle/>
                    <a:p>
                      <a:pPr marL="54610" marR="0">
                        <a:lnSpc>
                          <a:spcPct val="115000"/>
                        </a:lnSpc>
                        <a:spcBef>
                          <a:spcPts val="0"/>
                        </a:spcBef>
                        <a:spcAft>
                          <a:spcPts val="0"/>
                        </a:spcAft>
                        <a:tabLst>
                          <a:tab pos="152400" algn="l"/>
                        </a:tabLst>
                      </a:pPr>
                      <a:r>
                        <a:rPr lang="en-US" sz="1800" cap="none" spc="0">
                          <a:solidFill>
                            <a:schemeClr val="tx1"/>
                          </a:solidFill>
                          <a:effectLst/>
                        </a:rPr>
                        <a:t>WNL</a:t>
                      </a:r>
                      <a:endParaRPr lang="en-US" sz="1800" cap="none" spc="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33624" marB="80699"/>
                </a:tc>
                <a:tc>
                  <a:txBody>
                    <a:bodyPr/>
                    <a:lstStyle/>
                    <a:p>
                      <a:pPr marL="54610" marR="0">
                        <a:lnSpc>
                          <a:spcPct val="115000"/>
                        </a:lnSpc>
                        <a:spcBef>
                          <a:spcPts val="0"/>
                        </a:spcBef>
                        <a:spcAft>
                          <a:spcPts val="0"/>
                        </a:spcAft>
                        <a:tabLst>
                          <a:tab pos="152400" algn="l"/>
                        </a:tabLst>
                      </a:pPr>
                      <a:r>
                        <a:rPr lang="en-US" sz="1800" cap="none" spc="0">
                          <a:solidFill>
                            <a:schemeClr val="tx1"/>
                          </a:solidFill>
                          <a:effectLst/>
                        </a:rPr>
                        <a:t>CrCl &lt;30</a:t>
                      </a:r>
                      <a:r>
                        <a:rPr lang="en-US" sz="1800" cap="none" spc="0" baseline="30000">
                          <a:solidFill>
                            <a:schemeClr val="tx1"/>
                          </a:solidFill>
                          <a:effectLst/>
                        </a:rPr>
                        <a:t>2</a:t>
                      </a:r>
                      <a:endParaRPr lang="en-US" sz="1800" cap="none" spc="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33624" marB="80699"/>
                </a:tc>
                <a:tc>
                  <a:txBody>
                    <a:bodyPr/>
                    <a:lstStyle/>
                    <a:p>
                      <a:pPr marL="54610" marR="0">
                        <a:lnSpc>
                          <a:spcPct val="115000"/>
                        </a:lnSpc>
                        <a:spcBef>
                          <a:spcPts val="0"/>
                        </a:spcBef>
                        <a:spcAft>
                          <a:spcPts val="0"/>
                        </a:spcAft>
                        <a:tabLst>
                          <a:tab pos="152400" algn="l"/>
                        </a:tabLst>
                      </a:pPr>
                      <a:r>
                        <a:rPr lang="en-US" sz="2400" cap="none" spc="0" dirty="0">
                          <a:solidFill>
                            <a:schemeClr val="tx1"/>
                          </a:solidFill>
                          <a:effectLst/>
                        </a:rPr>
                        <a:t>4–11</a:t>
                      </a:r>
                      <a:endParaRPr lang="en-US" sz="240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33624" marB="80699"/>
                </a:tc>
                <a:extLst>
                  <a:ext uri="{0D108BD9-81ED-4DB2-BD59-A6C34878D82A}">
                    <a16:rowId xmlns:a16="http://schemas.microsoft.com/office/drawing/2014/main" val="1083587182"/>
                  </a:ext>
                </a:extLst>
              </a:tr>
              <a:tr h="1029170">
                <a:tc>
                  <a:txBody>
                    <a:bodyPr/>
                    <a:lstStyle/>
                    <a:p>
                      <a:pPr marL="54610" marR="0">
                        <a:lnSpc>
                          <a:spcPct val="115000"/>
                        </a:lnSpc>
                        <a:spcBef>
                          <a:spcPts val="0"/>
                        </a:spcBef>
                        <a:spcAft>
                          <a:spcPts val="0"/>
                        </a:spcAft>
                        <a:tabLst>
                          <a:tab pos="152400" algn="l"/>
                        </a:tabLst>
                      </a:pPr>
                      <a:r>
                        <a:rPr lang="en-US" sz="2000" cap="none" spc="0" dirty="0">
                          <a:solidFill>
                            <a:schemeClr val="tx1"/>
                          </a:solidFill>
                          <a:effectLst/>
                        </a:rPr>
                        <a:t>Unexplained Anemia of the Elderly (UAE)</a:t>
                      </a:r>
                      <a:endParaRPr lang="en-US" sz="200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33624" marB="80699"/>
                </a:tc>
                <a:tc>
                  <a:txBody>
                    <a:bodyPr/>
                    <a:lstStyle/>
                    <a:p>
                      <a:pPr marL="54610" marR="0">
                        <a:lnSpc>
                          <a:spcPct val="115000"/>
                        </a:lnSpc>
                        <a:spcBef>
                          <a:spcPts val="0"/>
                        </a:spcBef>
                        <a:spcAft>
                          <a:spcPts val="0"/>
                        </a:spcAft>
                        <a:tabLst>
                          <a:tab pos="152400" algn="l"/>
                        </a:tabLst>
                      </a:pPr>
                      <a:r>
                        <a:rPr lang="en-US" sz="1800" cap="none" spc="0" dirty="0">
                          <a:solidFill>
                            <a:schemeClr val="tx1"/>
                          </a:solidFill>
                          <a:effectLst/>
                        </a:rPr>
                        <a:t>WNL</a:t>
                      </a:r>
                      <a:endParaRPr lang="en-US" sz="180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33624" marB="80699"/>
                </a:tc>
                <a:tc>
                  <a:txBody>
                    <a:bodyPr/>
                    <a:lstStyle/>
                    <a:p>
                      <a:pPr marL="54610" marR="0">
                        <a:lnSpc>
                          <a:spcPct val="115000"/>
                        </a:lnSpc>
                        <a:spcBef>
                          <a:spcPts val="0"/>
                        </a:spcBef>
                        <a:spcAft>
                          <a:spcPts val="0"/>
                        </a:spcAft>
                        <a:tabLst>
                          <a:tab pos="152400" algn="l"/>
                        </a:tabLst>
                      </a:pPr>
                      <a:r>
                        <a:rPr lang="en-US" sz="1800" cap="none" spc="0">
                          <a:solidFill>
                            <a:schemeClr val="tx1"/>
                          </a:solidFill>
                          <a:effectLst/>
                        </a:rPr>
                        <a:t>WNL</a:t>
                      </a:r>
                      <a:endParaRPr lang="en-US" sz="1800" cap="none" spc="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33624" marB="80699"/>
                </a:tc>
                <a:tc>
                  <a:txBody>
                    <a:bodyPr/>
                    <a:lstStyle/>
                    <a:p>
                      <a:pPr marL="54610" marR="0">
                        <a:lnSpc>
                          <a:spcPct val="115000"/>
                        </a:lnSpc>
                        <a:spcBef>
                          <a:spcPts val="0"/>
                        </a:spcBef>
                        <a:spcAft>
                          <a:spcPts val="0"/>
                        </a:spcAft>
                        <a:tabLst>
                          <a:tab pos="152400" algn="l"/>
                        </a:tabLst>
                      </a:pPr>
                      <a:r>
                        <a:rPr lang="en-US" sz="1800" cap="none" spc="0">
                          <a:solidFill>
                            <a:schemeClr val="tx1"/>
                          </a:solidFill>
                          <a:effectLst/>
                        </a:rPr>
                        <a:t>WNL</a:t>
                      </a:r>
                      <a:endParaRPr lang="en-US" sz="1800" cap="none" spc="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33624" marB="80699"/>
                </a:tc>
                <a:tc>
                  <a:txBody>
                    <a:bodyPr/>
                    <a:lstStyle/>
                    <a:p>
                      <a:pPr marL="54610" marR="0">
                        <a:lnSpc>
                          <a:spcPct val="115000"/>
                        </a:lnSpc>
                        <a:spcBef>
                          <a:spcPts val="0"/>
                        </a:spcBef>
                        <a:spcAft>
                          <a:spcPts val="0"/>
                        </a:spcAft>
                        <a:tabLst>
                          <a:tab pos="152400" algn="l"/>
                        </a:tabLst>
                      </a:pPr>
                      <a:r>
                        <a:rPr lang="en-US" sz="1800" cap="none" spc="0">
                          <a:solidFill>
                            <a:schemeClr val="tx1"/>
                          </a:solidFill>
                          <a:effectLst/>
                        </a:rPr>
                        <a:t>B</a:t>
                      </a:r>
                      <a:r>
                        <a:rPr lang="en-US" sz="1800" cap="none" spc="0" baseline="-25000">
                          <a:solidFill>
                            <a:schemeClr val="tx1"/>
                          </a:solidFill>
                          <a:effectLst/>
                        </a:rPr>
                        <a:t>12</a:t>
                      </a:r>
                      <a:r>
                        <a:rPr lang="en-US" sz="1800" cap="none" spc="0">
                          <a:solidFill>
                            <a:schemeClr val="tx1"/>
                          </a:solidFill>
                          <a:effectLst/>
                        </a:rPr>
                        <a:t> and folate WNL; Hb not &lt;10</a:t>
                      </a:r>
                      <a:endParaRPr lang="en-US" sz="1800" cap="none" spc="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33624" marB="80699"/>
                </a:tc>
                <a:tc>
                  <a:txBody>
                    <a:bodyPr/>
                    <a:lstStyle/>
                    <a:p>
                      <a:pPr marL="54610" marR="0">
                        <a:lnSpc>
                          <a:spcPct val="115000"/>
                        </a:lnSpc>
                        <a:spcBef>
                          <a:spcPts val="0"/>
                        </a:spcBef>
                        <a:spcAft>
                          <a:spcPts val="0"/>
                        </a:spcAft>
                        <a:tabLst>
                          <a:tab pos="152400" algn="l"/>
                        </a:tabLst>
                      </a:pPr>
                      <a:r>
                        <a:rPr lang="en-US" sz="2400" b="1" cap="none" spc="0" dirty="0">
                          <a:solidFill>
                            <a:schemeClr val="accent2"/>
                          </a:solidFill>
                          <a:effectLst/>
                        </a:rPr>
                        <a:t>25–40</a:t>
                      </a:r>
                      <a:endParaRPr lang="en-US" sz="2400" b="1" cap="none" spc="0" dirty="0">
                        <a:solidFill>
                          <a:schemeClr val="accent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33624" marB="80699"/>
                </a:tc>
                <a:extLst>
                  <a:ext uri="{0D108BD9-81ED-4DB2-BD59-A6C34878D82A}">
                    <a16:rowId xmlns:a16="http://schemas.microsoft.com/office/drawing/2014/main" val="874172040"/>
                  </a:ext>
                </a:extLst>
              </a:tr>
              <a:tr h="740726">
                <a:tc>
                  <a:txBody>
                    <a:bodyPr/>
                    <a:lstStyle/>
                    <a:p>
                      <a:pPr marL="54610" marR="0">
                        <a:lnSpc>
                          <a:spcPct val="115000"/>
                        </a:lnSpc>
                        <a:spcBef>
                          <a:spcPts val="0"/>
                        </a:spcBef>
                        <a:spcAft>
                          <a:spcPts val="0"/>
                        </a:spcAft>
                        <a:tabLst>
                          <a:tab pos="152400" algn="l"/>
                        </a:tabLst>
                      </a:pPr>
                      <a:r>
                        <a:rPr lang="en-US" sz="2000" cap="none" spc="0" dirty="0">
                          <a:solidFill>
                            <a:schemeClr val="tx1"/>
                          </a:solidFill>
                          <a:effectLst/>
                        </a:rPr>
                        <a:t>Myelodysplastic Syndrome (MDS)</a:t>
                      </a:r>
                      <a:endParaRPr lang="en-US" sz="200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33624" marB="80699"/>
                </a:tc>
                <a:tc>
                  <a:txBody>
                    <a:bodyPr/>
                    <a:lstStyle/>
                    <a:p>
                      <a:pPr marL="54610" marR="0">
                        <a:lnSpc>
                          <a:spcPct val="115000"/>
                        </a:lnSpc>
                        <a:spcBef>
                          <a:spcPts val="0"/>
                        </a:spcBef>
                        <a:spcAft>
                          <a:spcPts val="0"/>
                        </a:spcAft>
                        <a:tabLst>
                          <a:tab pos="152400" algn="l"/>
                        </a:tabLst>
                      </a:pPr>
                      <a:r>
                        <a:rPr lang="en-US" sz="1800" cap="none" spc="0" dirty="0">
                          <a:solidFill>
                            <a:schemeClr val="tx1"/>
                          </a:solidFill>
                          <a:effectLst/>
                        </a:rPr>
                        <a:t>WNL</a:t>
                      </a:r>
                      <a:endParaRPr lang="en-US" sz="180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33624" marB="80699"/>
                </a:tc>
                <a:tc>
                  <a:txBody>
                    <a:bodyPr/>
                    <a:lstStyle/>
                    <a:p>
                      <a:pPr marL="54610" marR="0">
                        <a:lnSpc>
                          <a:spcPct val="115000"/>
                        </a:lnSpc>
                        <a:spcBef>
                          <a:spcPts val="0"/>
                        </a:spcBef>
                        <a:spcAft>
                          <a:spcPts val="0"/>
                        </a:spcAft>
                        <a:tabLst>
                          <a:tab pos="152400" algn="l"/>
                        </a:tabLst>
                      </a:pPr>
                      <a:r>
                        <a:rPr lang="en-US" sz="1800" cap="none" spc="0">
                          <a:solidFill>
                            <a:schemeClr val="tx1"/>
                          </a:solidFill>
                          <a:effectLst/>
                        </a:rPr>
                        <a:t>WNL</a:t>
                      </a:r>
                      <a:endParaRPr lang="en-US" sz="1800" cap="none" spc="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33624" marB="80699"/>
                </a:tc>
                <a:tc>
                  <a:txBody>
                    <a:bodyPr/>
                    <a:lstStyle/>
                    <a:p>
                      <a:pPr marL="54610" marR="0">
                        <a:lnSpc>
                          <a:spcPct val="115000"/>
                        </a:lnSpc>
                        <a:spcBef>
                          <a:spcPts val="0"/>
                        </a:spcBef>
                        <a:spcAft>
                          <a:spcPts val="0"/>
                        </a:spcAft>
                        <a:tabLst>
                          <a:tab pos="152400" algn="l"/>
                        </a:tabLst>
                      </a:pPr>
                      <a:r>
                        <a:rPr lang="en-US" sz="1800" cap="none" spc="0">
                          <a:solidFill>
                            <a:schemeClr val="tx1"/>
                          </a:solidFill>
                          <a:effectLst/>
                        </a:rPr>
                        <a:t>WNL</a:t>
                      </a:r>
                      <a:endParaRPr lang="en-US" sz="1800" cap="none" spc="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33624" marB="80699"/>
                </a:tc>
                <a:tc>
                  <a:txBody>
                    <a:bodyPr/>
                    <a:lstStyle/>
                    <a:p>
                      <a:pPr marL="54610" marR="0">
                        <a:lnSpc>
                          <a:spcPct val="115000"/>
                        </a:lnSpc>
                        <a:spcBef>
                          <a:spcPts val="0"/>
                        </a:spcBef>
                        <a:spcAft>
                          <a:spcPts val="0"/>
                        </a:spcAft>
                        <a:tabLst>
                          <a:tab pos="152400" algn="l"/>
                        </a:tabLst>
                      </a:pPr>
                      <a:r>
                        <a:rPr lang="en-US" sz="1800" cap="none" spc="0">
                          <a:solidFill>
                            <a:schemeClr val="tx1"/>
                          </a:solidFill>
                          <a:effectLst/>
                        </a:rPr>
                        <a:t>Hb &lt;10, +/- other cytopenias</a:t>
                      </a:r>
                      <a:endParaRPr lang="en-US" sz="1800" cap="none" spc="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33624" marB="80699"/>
                </a:tc>
                <a:tc>
                  <a:txBody>
                    <a:bodyPr/>
                    <a:lstStyle/>
                    <a:p>
                      <a:pPr marL="54610" marR="0">
                        <a:lnSpc>
                          <a:spcPct val="115000"/>
                        </a:lnSpc>
                        <a:spcBef>
                          <a:spcPts val="0"/>
                        </a:spcBef>
                        <a:spcAft>
                          <a:spcPts val="0"/>
                        </a:spcAft>
                        <a:tabLst>
                          <a:tab pos="152400" algn="l"/>
                        </a:tabLst>
                      </a:pPr>
                      <a:r>
                        <a:rPr lang="en-US" sz="1800" cap="none" spc="0">
                          <a:solidFill>
                            <a:schemeClr val="tx1"/>
                          </a:solidFill>
                          <a:effectLst/>
                        </a:rPr>
                        <a:t>?</a:t>
                      </a:r>
                      <a:endParaRPr lang="en-US" sz="1800" cap="none" spc="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33624" marB="80699"/>
                </a:tc>
                <a:extLst>
                  <a:ext uri="{0D108BD9-81ED-4DB2-BD59-A6C34878D82A}">
                    <a16:rowId xmlns:a16="http://schemas.microsoft.com/office/drawing/2014/main" val="2783993028"/>
                  </a:ext>
                </a:extLst>
              </a:tr>
              <a:tr h="452833">
                <a:tc>
                  <a:txBody>
                    <a:bodyPr/>
                    <a:lstStyle/>
                    <a:p>
                      <a:pPr marL="54610" marR="0">
                        <a:lnSpc>
                          <a:spcPct val="115000"/>
                        </a:lnSpc>
                        <a:spcBef>
                          <a:spcPts val="0"/>
                        </a:spcBef>
                        <a:spcAft>
                          <a:spcPts val="0"/>
                        </a:spcAft>
                        <a:tabLst>
                          <a:tab pos="152400" algn="l"/>
                        </a:tabLst>
                      </a:pPr>
                      <a:r>
                        <a:rPr lang="en-US" sz="2000" cap="none" spc="0" dirty="0">
                          <a:solidFill>
                            <a:schemeClr val="tx1"/>
                          </a:solidFill>
                          <a:effectLst/>
                        </a:rPr>
                        <a:t>Iron Deficiency</a:t>
                      </a:r>
                      <a:endParaRPr lang="en-US" sz="200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33624" marB="80699"/>
                </a:tc>
                <a:tc>
                  <a:txBody>
                    <a:bodyPr/>
                    <a:lstStyle/>
                    <a:p>
                      <a:pPr marL="54610" marR="0">
                        <a:lnSpc>
                          <a:spcPct val="115000"/>
                        </a:lnSpc>
                        <a:spcBef>
                          <a:spcPts val="0"/>
                        </a:spcBef>
                        <a:spcAft>
                          <a:spcPts val="0"/>
                        </a:spcAft>
                        <a:tabLst>
                          <a:tab pos="152400" algn="l"/>
                        </a:tabLst>
                      </a:pPr>
                      <a:r>
                        <a:rPr lang="en-US" sz="1800" cap="none" spc="0" dirty="0">
                          <a:solidFill>
                            <a:schemeClr val="tx1"/>
                          </a:solidFill>
                          <a:effectLst/>
                        </a:rPr>
                        <a:t>&lt;30</a:t>
                      </a:r>
                      <a:endParaRPr lang="en-US" sz="180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33624" marB="80699"/>
                </a:tc>
                <a:tc>
                  <a:txBody>
                    <a:bodyPr/>
                    <a:lstStyle/>
                    <a:p>
                      <a:pPr marL="54610" marR="0">
                        <a:lnSpc>
                          <a:spcPct val="115000"/>
                        </a:lnSpc>
                        <a:spcBef>
                          <a:spcPts val="0"/>
                        </a:spcBef>
                        <a:spcAft>
                          <a:spcPts val="0"/>
                        </a:spcAft>
                        <a:tabLst>
                          <a:tab pos="152400" algn="l"/>
                        </a:tabLst>
                      </a:pPr>
                      <a:r>
                        <a:rPr lang="en-US" sz="1800" cap="none" spc="0" dirty="0">
                          <a:solidFill>
                            <a:schemeClr val="tx1"/>
                          </a:solidFill>
                          <a:effectLst/>
                        </a:rPr>
                        <a:t>Low</a:t>
                      </a:r>
                      <a:endParaRPr lang="en-US" sz="180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33624" marB="80699"/>
                </a:tc>
                <a:tc>
                  <a:txBody>
                    <a:bodyPr/>
                    <a:lstStyle/>
                    <a:p>
                      <a:pPr marL="54610" marR="0">
                        <a:lnSpc>
                          <a:spcPct val="115000"/>
                        </a:lnSpc>
                        <a:spcBef>
                          <a:spcPts val="0"/>
                        </a:spcBef>
                        <a:spcAft>
                          <a:spcPts val="0"/>
                        </a:spcAft>
                        <a:tabLst>
                          <a:tab pos="152400" algn="l"/>
                        </a:tabLst>
                      </a:pPr>
                      <a:r>
                        <a:rPr lang="en-US" sz="1800" cap="none" spc="0">
                          <a:solidFill>
                            <a:schemeClr val="tx1"/>
                          </a:solidFill>
                          <a:effectLst/>
                        </a:rPr>
                        <a:t>WNL</a:t>
                      </a:r>
                      <a:endParaRPr lang="en-US" sz="1800" cap="none" spc="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33624" marB="80699"/>
                </a:tc>
                <a:tc>
                  <a:txBody>
                    <a:bodyPr/>
                    <a:lstStyle/>
                    <a:p>
                      <a:pPr marL="54610" marR="0">
                        <a:lnSpc>
                          <a:spcPct val="115000"/>
                        </a:lnSpc>
                        <a:spcBef>
                          <a:spcPts val="0"/>
                        </a:spcBef>
                        <a:spcAft>
                          <a:spcPts val="0"/>
                        </a:spcAft>
                        <a:tabLst>
                          <a:tab pos="152400" algn="l"/>
                        </a:tabLst>
                      </a:pPr>
                      <a:r>
                        <a:rPr lang="en-US" sz="1800" cap="none" spc="0">
                          <a:solidFill>
                            <a:schemeClr val="tx1"/>
                          </a:solidFill>
                          <a:effectLst/>
                        </a:rPr>
                        <a:t>TSAT &lt;20</a:t>
                      </a:r>
                      <a:endParaRPr lang="en-US" sz="1800" cap="none" spc="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33624" marB="80699"/>
                </a:tc>
                <a:tc>
                  <a:txBody>
                    <a:bodyPr/>
                    <a:lstStyle/>
                    <a:p>
                      <a:pPr marL="54610" marR="0">
                        <a:lnSpc>
                          <a:spcPct val="115000"/>
                        </a:lnSpc>
                        <a:spcBef>
                          <a:spcPts val="0"/>
                        </a:spcBef>
                        <a:spcAft>
                          <a:spcPts val="0"/>
                        </a:spcAft>
                        <a:tabLst>
                          <a:tab pos="152400" algn="l"/>
                        </a:tabLst>
                      </a:pPr>
                      <a:r>
                        <a:rPr lang="en-US" sz="2400" cap="none" spc="0" dirty="0">
                          <a:solidFill>
                            <a:schemeClr val="tx1"/>
                          </a:solidFill>
                          <a:effectLst/>
                        </a:rPr>
                        <a:t>15–30</a:t>
                      </a:r>
                      <a:endParaRPr lang="en-US" sz="240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33624" marB="80699"/>
                </a:tc>
                <a:extLst>
                  <a:ext uri="{0D108BD9-81ED-4DB2-BD59-A6C34878D82A}">
                    <a16:rowId xmlns:a16="http://schemas.microsoft.com/office/drawing/2014/main" val="4218081558"/>
                  </a:ext>
                </a:extLst>
              </a:tr>
              <a:tr h="452833">
                <a:tc>
                  <a:txBody>
                    <a:bodyPr/>
                    <a:lstStyle/>
                    <a:p>
                      <a:pPr marL="54610" marR="0">
                        <a:lnSpc>
                          <a:spcPct val="115000"/>
                        </a:lnSpc>
                        <a:spcBef>
                          <a:spcPts val="0"/>
                        </a:spcBef>
                        <a:spcAft>
                          <a:spcPts val="0"/>
                        </a:spcAft>
                        <a:tabLst>
                          <a:tab pos="152400" algn="l"/>
                        </a:tabLst>
                      </a:pPr>
                      <a:r>
                        <a:rPr lang="en-US" sz="2000" cap="none" spc="0" dirty="0">
                          <a:solidFill>
                            <a:schemeClr val="tx1"/>
                          </a:solidFill>
                          <a:effectLst/>
                        </a:rPr>
                        <a:t>Mixed Iron Deficiency and ACI</a:t>
                      </a:r>
                      <a:endParaRPr lang="en-US" sz="200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33624" marB="80699"/>
                </a:tc>
                <a:tc>
                  <a:txBody>
                    <a:bodyPr/>
                    <a:lstStyle/>
                    <a:p>
                      <a:pPr marL="54610" marR="0">
                        <a:lnSpc>
                          <a:spcPct val="115000"/>
                        </a:lnSpc>
                        <a:spcBef>
                          <a:spcPts val="0"/>
                        </a:spcBef>
                        <a:spcAft>
                          <a:spcPts val="0"/>
                        </a:spcAft>
                        <a:tabLst>
                          <a:tab pos="152400" algn="l"/>
                        </a:tabLst>
                      </a:pPr>
                      <a:r>
                        <a:rPr lang="en-US" sz="1800" cap="none" spc="0">
                          <a:solidFill>
                            <a:schemeClr val="tx1"/>
                          </a:solidFill>
                          <a:effectLst/>
                        </a:rPr>
                        <a:t>30–100</a:t>
                      </a:r>
                      <a:endParaRPr lang="en-US" sz="1800" cap="none" spc="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33624" marB="80699"/>
                </a:tc>
                <a:tc>
                  <a:txBody>
                    <a:bodyPr/>
                    <a:lstStyle/>
                    <a:p>
                      <a:pPr marL="54610" marR="0">
                        <a:lnSpc>
                          <a:spcPct val="115000"/>
                        </a:lnSpc>
                        <a:spcBef>
                          <a:spcPts val="0"/>
                        </a:spcBef>
                        <a:spcAft>
                          <a:spcPts val="0"/>
                        </a:spcAft>
                        <a:tabLst>
                          <a:tab pos="152400" algn="l"/>
                        </a:tabLst>
                      </a:pPr>
                      <a:r>
                        <a:rPr lang="en-US" sz="1800" cap="none" spc="0" dirty="0">
                          <a:solidFill>
                            <a:schemeClr val="tx1"/>
                          </a:solidFill>
                          <a:effectLst/>
                        </a:rPr>
                        <a:t>Low</a:t>
                      </a:r>
                      <a:endParaRPr lang="en-US" sz="180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33624" marB="80699"/>
                </a:tc>
                <a:tc>
                  <a:txBody>
                    <a:bodyPr/>
                    <a:lstStyle/>
                    <a:p>
                      <a:pPr marL="54610" marR="0">
                        <a:lnSpc>
                          <a:spcPct val="115000"/>
                        </a:lnSpc>
                        <a:spcBef>
                          <a:spcPts val="0"/>
                        </a:spcBef>
                        <a:spcAft>
                          <a:spcPts val="0"/>
                        </a:spcAft>
                        <a:tabLst>
                          <a:tab pos="152400" algn="l"/>
                        </a:tabLst>
                      </a:pPr>
                      <a:r>
                        <a:rPr lang="en-US" sz="1800" cap="none" spc="0" dirty="0">
                          <a:solidFill>
                            <a:schemeClr val="tx1"/>
                          </a:solidFill>
                          <a:effectLst/>
                        </a:rPr>
                        <a:t>Elevated</a:t>
                      </a:r>
                      <a:endParaRPr lang="en-US" sz="180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33624" marB="80699"/>
                </a:tc>
                <a:tc>
                  <a:txBody>
                    <a:bodyPr/>
                    <a:lstStyle/>
                    <a:p>
                      <a:pPr marL="54610" marR="0">
                        <a:lnSpc>
                          <a:spcPct val="115000"/>
                        </a:lnSpc>
                        <a:spcBef>
                          <a:spcPts val="0"/>
                        </a:spcBef>
                        <a:spcAft>
                          <a:spcPts val="0"/>
                        </a:spcAft>
                        <a:tabLst>
                          <a:tab pos="152400" algn="l"/>
                        </a:tabLst>
                      </a:pPr>
                      <a:r>
                        <a:rPr lang="en-US" sz="1800" cap="none" spc="0" dirty="0">
                          <a:solidFill>
                            <a:schemeClr val="tx1"/>
                          </a:solidFill>
                          <a:effectLst/>
                        </a:rPr>
                        <a:t>TSAT &lt;20</a:t>
                      </a:r>
                      <a:endParaRPr lang="en-US" sz="180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33624" marB="80699"/>
                </a:tc>
                <a:tc>
                  <a:txBody>
                    <a:bodyPr/>
                    <a:lstStyle/>
                    <a:p>
                      <a:pPr marL="54610" marR="0">
                        <a:lnSpc>
                          <a:spcPct val="115000"/>
                        </a:lnSpc>
                        <a:spcBef>
                          <a:spcPts val="0"/>
                        </a:spcBef>
                        <a:spcAft>
                          <a:spcPts val="0"/>
                        </a:spcAft>
                        <a:tabLst>
                          <a:tab pos="152400" algn="l"/>
                        </a:tabLst>
                      </a:pPr>
                      <a:r>
                        <a:rPr lang="en-US" sz="1800" cap="none" spc="0" dirty="0">
                          <a:solidFill>
                            <a:schemeClr val="tx1"/>
                          </a:solidFill>
                          <a:effectLst/>
                        </a:rPr>
                        <a:t>?</a:t>
                      </a:r>
                      <a:endParaRPr lang="en-US" sz="180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33624" marB="80699"/>
                </a:tc>
                <a:extLst>
                  <a:ext uri="{0D108BD9-81ED-4DB2-BD59-A6C34878D82A}">
                    <a16:rowId xmlns:a16="http://schemas.microsoft.com/office/drawing/2014/main" val="3534961810"/>
                  </a:ext>
                </a:extLst>
              </a:tr>
              <a:tr h="455229">
                <a:tc>
                  <a:txBody>
                    <a:bodyPr/>
                    <a:lstStyle/>
                    <a:p>
                      <a:pPr marL="0" marR="0" fontAlgn="auto">
                        <a:lnSpc>
                          <a:spcPct val="120000"/>
                        </a:lnSpc>
                        <a:spcBef>
                          <a:spcPts val="0"/>
                        </a:spcBef>
                        <a:spcAft>
                          <a:spcPts val="0"/>
                        </a:spcAft>
                      </a:pPr>
                      <a:r>
                        <a:rPr lang="en-US" sz="1400" cap="none" spc="0">
                          <a:solidFill>
                            <a:schemeClr val="tx1"/>
                          </a:solidFill>
                          <a:effectLst/>
                        </a:rPr>
                        <a:t> </a:t>
                      </a:r>
                      <a:endParaRPr lang="en-US" sz="1400" cap="none" spc="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33624" marB="80699"/>
                </a:tc>
                <a:tc>
                  <a:txBody>
                    <a:bodyPr/>
                    <a:lstStyle/>
                    <a:p>
                      <a:pPr marL="0" marR="0" fontAlgn="auto">
                        <a:lnSpc>
                          <a:spcPct val="120000"/>
                        </a:lnSpc>
                        <a:spcBef>
                          <a:spcPts val="0"/>
                        </a:spcBef>
                        <a:spcAft>
                          <a:spcPts val="0"/>
                        </a:spcAft>
                      </a:pPr>
                      <a:r>
                        <a:rPr lang="en-US" sz="1400" cap="none" spc="0">
                          <a:solidFill>
                            <a:schemeClr val="tx1"/>
                          </a:solidFill>
                          <a:effectLst/>
                        </a:rPr>
                        <a:t> </a:t>
                      </a:r>
                      <a:endParaRPr lang="en-US" sz="1400" cap="none" spc="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33624" marB="80699"/>
                </a:tc>
                <a:tc>
                  <a:txBody>
                    <a:bodyPr/>
                    <a:lstStyle/>
                    <a:p>
                      <a:pPr marL="0" marR="0" fontAlgn="auto">
                        <a:lnSpc>
                          <a:spcPct val="120000"/>
                        </a:lnSpc>
                        <a:spcBef>
                          <a:spcPts val="0"/>
                        </a:spcBef>
                        <a:spcAft>
                          <a:spcPts val="0"/>
                        </a:spcAft>
                      </a:pPr>
                      <a:r>
                        <a:rPr lang="en-US" sz="1400" cap="none" spc="0">
                          <a:solidFill>
                            <a:schemeClr val="tx1"/>
                          </a:solidFill>
                          <a:effectLst/>
                        </a:rPr>
                        <a:t> </a:t>
                      </a:r>
                      <a:endParaRPr lang="en-US" sz="1400" cap="none" spc="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33624" marB="80699"/>
                </a:tc>
                <a:tc>
                  <a:txBody>
                    <a:bodyPr/>
                    <a:lstStyle/>
                    <a:p>
                      <a:pPr marL="0" marR="0" fontAlgn="auto">
                        <a:lnSpc>
                          <a:spcPct val="120000"/>
                        </a:lnSpc>
                        <a:spcBef>
                          <a:spcPts val="0"/>
                        </a:spcBef>
                        <a:spcAft>
                          <a:spcPts val="0"/>
                        </a:spcAft>
                      </a:pPr>
                      <a:r>
                        <a:rPr lang="en-US" sz="1400" cap="none" spc="0">
                          <a:solidFill>
                            <a:schemeClr val="tx1"/>
                          </a:solidFill>
                          <a:effectLst/>
                        </a:rPr>
                        <a:t> </a:t>
                      </a:r>
                      <a:endParaRPr lang="en-US" sz="1400" cap="none" spc="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33624" marB="80699"/>
                </a:tc>
                <a:tc>
                  <a:txBody>
                    <a:bodyPr/>
                    <a:lstStyle/>
                    <a:p>
                      <a:pPr marL="0" marR="0" fontAlgn="auto">
                        <a:lnSpc>
                          <a:spcPct val="120000"/>
                        </a:lnSpc>
                        <a:spcBef>
                          <a:spcPts val="0"/>
                        </a:spcBef>
                        <a:spcAft>
                          <a:spcPts val="0"/>
                        </a:spcAft>
                      </a:pPr>
                      <a:r>
                        <a:rPr lang="en-US" sz="1400" cap="none" spc="0">
                          <a:solidFill>
                            <a:schemeClr val="tx1"/>
                          </a:solidFill>
                          <a:effectLst/>
                        </a:rPr>
                        <a:t> </a:t>
                      </a:r>
                      <a:endParaRPr lang="en-US" sz="1400" cap="none" spc="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33624" marB="80699"/>
                </a:tc>
                <a:tc>
                  <a:txBody>
                    <a:bodyPr/>
                    <a:lstStyle/>
                    <a:p>
                      <a:pPr marL="0" marR="0" fontAlgn="auto">
                        <a:lnSpc>
                          <a:spcPct val="120000"/>
                        </a:lnSpc>
                        <a:spcBef>
                          <a:spcPts val="0"/>
                        </a:spcBef>
                        <a:spcAft>
                          <a:spcPts val="0"/>
                        </a:spcAft>
                      </a:pPr>
                      <a:r>
                        <a:rPr lang="en-US" sz="1400" cap="none" spc="0" dirty="0">
                          <a:solidFill>
                            <a:schemeClr val="tx1"/>
                          </a:solidFill>
                          <a:effectLst/>
                        </a:rPr>
                        <a:t> </a:t>
                      </a:r>
                      <a:endParaRPr lang="en-US" sz="140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33624" marB="80699"/>
                </a:tc>
                <a:extLst>
                  <a:ext uri="{0D108BD9-81ED-4DB2-BD59-A6C34878D82A}">
                    <a16:rowId xmlns:a16="http://schemas.microsoft.com/office/drawing/2014/main" val="2533655666"/>
                  </a:ext>
                </a:extLst>
              </a:tr>
            </a:tbl>
          </a:graphicData>
        </a:graphic>
      </p:graphicFrame>
      <p:sp>
        <p:nvSpPr>
          <p:cNvPr id="2" name="TextBox 1">
            <a:extLst>
              <a:ext uri="{FF2B5EF4-FFF2-40B4-BE49-F238E27FC236}">
                <a16:creationId xmlns:a16="http://schemas.microsoft.com/office/drawing/2014/main" id="{211678BF-1E82-7C42-AEFD-E68D11F81920}"/>
              </a:ext>
            </a:extLst>
          </p:cNvPr>
          <p:cNvSpPr txBox="1"/>
          <p:nvPr/>
        </p:nvSpPr>
        <p:spPr>
          <a:xfrm>
            <a:off x="354228" y="3479105"/>
            <a:ext cx="11384128" cy="1042792"/>
          </a:xfrm>
          <a:custGeom>
            <a:avLst/>
            <a:gdLst>
              <a:gd name="connsiteX0" fmla="*/ 0 w 11384128"/>
              <a:gd name="connsiteY0" fmla="*/ 0 h 1042792"/>
              <a:gd name="connsiteX1" fmla="*/ 485323 w 11384128"/>
              <a:gd name="connsiteY1" fmla="*/ 0 h 1042792"/>
              <a:gd name="connsiteX2" fmla="*/ 742964 w 11384128"/>
              <a:gd name="connsiteY2" fmla="*/ 0 h 1042792"/>
              <a:gd name="connsiteX3" fmla="*/ 1569811 w 11384128"/>
              <a:gd name="connsiteY3" fmla="*/ 0 h 1042792"/>
              <a:gd name="connsiteX4" fmla="*/ 2055135 w 11384128"/>
              <a:gd name="connsiteY4" fmla="*/ 0 h 1042792"/>
              <a:gd name="connsiteX5" fmla="*/ 2540458 w 11384128"/>
              <a:gd name="connsiteY5" fmla="*/ 0 h 1042792"/>
              <a:gd name="connsiteX6" fmla="*/ 3367305 w 11384128"/>
              <a:gd name="connsiteY6" fmla="*/ 0 h 1042792"/>
              <a:gd name="connsiteX7" fmla="*/ 3738787 w 11384128"/>
              <a:gd name="connsiteY7" fmla="*/ 0 h 1042792"/>
              <a:gd name="connsiteX8" fmla="*/ 4565634 w 11384128"/>
              <a:gd name="connsiteY8" fmla="*/ 0 h 1042792"/>
              <a:gd name="connsiteX9" fmla="*/ 5392482 w 11384128"/>
              <a:gd name="connsiteY9" fmla="*/ 0 h 1042792"/>
              <a:gd name="connsiteX10" fmla="*/ 5991646 w 11384128"/>
              <a:gd name="connsiteY10" fmla="*/ 0 h 1042792"/>
              <a:gd name="connsiteX11" fmla="*/ 6818494 w 11384128"/>
              <a:gd name="connsiteY11" fmla="*/ 0 h 1042792"/>
              <a:gd name="connsiteX12" fmla="*/ 7303817 w 11384128"/>
              <a:gd name="connsiteY12" fmla="*/ 0 h 1042792"/>
              <a:gd name="connsiteX13" fmla="*/ 7789140 w 11384128"/>
              <a:gd name="connsiteY13" fmla="*/ 0 h 1042792"/>
              <a:gd name="connsiteX14" fmla="*/ 8502146 w 11384128"/>
              <a:gd name="connsiteY14" fmla="*/ 0 h 1042792"/>
              <a:gd name="connsiteX15" fmla="*/ 8987469 w 11384128"/>
              <a:gd name="connsiteY15" fmla="*/ 0 h 1042792"/>
              <a:gd name="connsiteX16" fmla="*/ 9814317 w 11384128"/>
              <a:gd name="connsiteY16" fmla="*/ 0 h 1042792"/>
              <a:gd name="connsiteX17" fmla="*/ 10641164 w 11384128"/>
              <a:gd name="connsiteY17" fmla="*/ 0 h 1042792"/>
              <a:gd name="connsiteX18" fmla="*/ 11384128 w 11384128"/>
              <a:gd name="connsiteY18" fmla="*/ 0 h 1042792"/>
              <a:gd name="connsiteX19" fmla="*/ 11384128 w 11384128"/>
              <a:gd name="connsiteY19" fmla="*/ 510968 h 1042792"/>
              <a:gd name="connsiteX20" fmla="*/ 11384128 w 11384128"/>
              <a:gd name="connsiteY20" fmla="*/ 1042792 h 1042792"/>
              <a:gd name="connsiteX21" fmla="*/ 11012646 w 11384128"/>
              <a:gd name="connsiteY21" fmla="*/ 1042792 h 1042792"/>
              <a:gd name="connsiteX22" fmla="*/ 10413481 w 11384128"/>
              <a:gd name="connsiteY22" fmla="*/ 1042792 h 1042792"/>
              <a:gd name="connsiteX23" fmla="*/ 10041999 w 11384128"/>
              <a:gd name="connsiteY23" fmla="*/ 1042792 h 1042792"/>
              <a:gd name="connsiteX24" fmla="*/ 9442835 w 11384128"/>
              <a:gd name="connsiteY24" fmla="*/ 1042792 h 1042792"/>
              <a:gd name="connsiteX25" fmla="*/ 9185194 w 11384128"/>
              <a:gd name="connsiteY25" fmla="*/ 1042792 h 1042792"/>
              <a:gd name="connsiteX26" fmla="*/ 8927553 w 11384128"/>
              <a:gd name="connsiteY26" fmla="*/ 1042792 h 1042792"/>
              <a:gd name="connsiteX27" fmla="*/ 8328388 w 11384128"/>
              <a:gd name="connsiteY27" fmla="*/ 1042792 h 1042792"/>
              <a:gd name="connsiteX28" fmla="*/ 7956906 w 11384128"/>
              <a:gd name="connsiteY28" fmla="*/ 1042792 h 1042792"/>
              <a:gd name="connsiteX29" fmla="*/ 7243900 w 11384128"/>
              <a:gd name="connsiteY29" fmla="*/ 1042792 h 1042792"/>
              <a:gd name="connsiteX30" fmla="*/ 6872418 w 11384128"/>
              <a:gd name="connsiteY30" fmla="*/ 1042792 h 1042792"/>
              <a:gd name="connsiteX31" fmla="*/ 6159412 w 11384128"/>
              <a:gd name="connsiteY31" fmla="*/ 1042792 h 1042792"/>
              <a:gd name="connsiteX32" fmla="*/ 5901772 w 11384128"/>
              <a:gd name="connsiteY32" fmla="*/ 1042792 h 1042792"/>
              <a:gd name="connsiteX33" fmla="*/ 5188766 w 11384128"/>
              <a:gd name="connsiteY33" fmla="*/ 1042792 h 1042792"/>
              <a:gd name="connsiteX34" fmla="*/ 4817284 w 11384128"/>
              <a:gd name="connsiteY34" fmla="*/ 1042792 h 1042792"/>
              <a:gd name="connsiteX35" fmla="*/ 4559643 w 11384128"/>
              <a:gd name="connsiteY35" fmla="*/ 1042792 h 1042792"/>
              <a:gd name="connsiteX36" fmla="*/ 4188161 w 11384128"/>
              <a:gd name="connsiteY36" fmla="*/ 1042792 h 1042792"/>
              <a:gd name="connsiteX37" fmla="*/ 3475155 w 11384128"/>
              <a:gd name="connsiteY37" fmla="*/ 1042792 h 1042792"/>
              <a:gd name="connsiteX38" fmla="*/ 3103673 w 11384128"/>
              <a:gd name="connsiteY38" fmla="*/ 1042792 h 1042792"/>
              <a:gd name="connsiteX39" fmla="*/ 2846032 w 11384128"/>
              <a:gd name="connsiteY39" fmla="*/ 1042792 h 1042792"/>
              <a:gd name="connsiteX40" fmla="*/ 2474550 w 11384128"/>
              <a:gd name="connsiteY40" fmla="*/ 1042792 h 1042792"/>
              <a:gd name="connsiteX41" fmla="*/ 1989227 w 11384128"/>
              <a:gd name="connsiteY41" fmla="*/ 1042792 h 1042792"/>
              <a:gd name="connsiteX42" fmla="*/ 1390062 w 11384128"/>
              <a:gd name="connsiteY42" fmla="*/ 1042792 h 1042792"/>
              <a:gd name="connsiteX43" fmla="*/ 1018580 w 11384128"/>
              <a:gd name="connsiteY43" fmla="*/ 1042792 h 1042792"/>
              <a:gd name="connsiteX44" fmla="*/ 0 w 11384128"/>
              <a:gd name="connsiteY44" fmla="*/ 1042792 h 1042792"/>
              <a:gd name="connsiteX45" fmla="*/ 0 w 11384128"/>
              <a:gd name="connsiteY45" fmla="*/ 521396 h 1042792"/>
              <a:gd name="connsiteX46" fmla="*/ 0 w 11384128"/>
              <a:gd name="connsiteY46" fmla="*/ 0 h 104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384128" h="1042792" extrusionOk="0">
                <a:moveTo>
                  <a:pt x="0" y="0"/>
                </a:moveTo>
                <a:cubicBezTo>
                  <a:pt x="217305" y="-45884"/>
                  <a:pt x="268015" y="4209"/>
                  <a:pt x="485323" y="0"/>
                </a:cubicBezTo>
                <a:cubicBezTo>
                  <a:pt x="702631" y="-4209"/>
                  <a:pt x="684840" y="29154"/>
                  <a:pt x="742964" y="0"/>
                </a:cubicBezTo>
                <a:cubicBezTo>
                  <a:pt x="801088" y="-29154"/>
                  <a:pt x="1371821" y="92008"/>
                  <a:pt x="1569811" y="0"/>
                </a:cubicBezTo>
                <a:cubicBezTo>
                  <a:pt x="1767801" y="-92008"/>
                  <a:pt x="1897222" y="32098"/>
                  <a:pt x="2055135" y="0"/>
                </a:cubicBezTo>
                <a:cubicBezTo>
                  <a:pt x="2213048" y="-32098"/>
                  <a:pt x="2306048" y="3980"/>
                  <a:pt x="2540458" y="0"/>
                </a:cubicBezTo>
                <a:cubicBezTo>
                  <a:pt x="2774868" y="-3980"/>
                  <a:pt x="3002550" y="20703"/>
                  <a:pt x="3367305" y="0"/>
                </a:cubicBezTo>
                <a:cubicBezTo>
                  <a:pt x="3732060" y="-20703"/>
                  <a:pt x="3581151" y="7744"/>
                  <a:pt x="3738787" y="0"/>
                </a:cubicBezTo>
                <a:cubicBezTo>
                  <a:pt x="3896423" y="-7744"/>
                  <a:pt x="4250207" y="70116"/>
                  <a:pt x="4565634" y="0"/>
                </a:cubicBezTo>
                <a:cubicBezTo>
                  <a:pt x="4881061" y="-70116"/>
                  <a:pt x="5086817" y="75270"/>
                  <a:pt x="5392482" y="0"/>
                </a:cubicBezTo>
                <a:cubicBezTo>
                  <a:pt x="5698147" y="-75270"/>
                  <a:pt x="5743825" y="63354"/>
                  <a:pt x="5991646" y="0"/>
                </a:cubicBezTo>
                <a:cubicBezTo>
                  <a:pt x="6239467" y="-63354"/>
                  <a:pt x="6407261" y="18234"/>
                  <a:pt x="6818494" y="0"/>
                </a:cubicBezTo>
                <a:cubicBezTo>
                  <a:pt x="7229727" y="-18234"/>
                  <a:pt x="7145058" y="46235"/>
                  <a:pt x="7303817" y="0"/>
                </a:cubicBezTo>
                <a:cubicBezTo>
                  <a:pt x="7462576" y="-46235"/>
                  <a:pt x="7609616" y="56662"/>
                  <a:pt x="7789140" y="0"/>
                </a:cubicBezTo>
                <a:cubicBezTo>
                  <a:pt x="7968664" y="-56662"/>
                  <a:pt x="8234430" y="45872"/>
                  <a:pt x="8502146" y="0"/>
                </a:cubicBezTo>
                <a:cubicBezTo>
                  <a:pt x="8769862" y="-45872"/>
                  <a:pt x="8815454" y="15546"/>
                  <a:pt x="8987469" y="0"/>
                </a:cubicBezTo>
                <a:cubicBezTo>
                  <a:pt x="9159484" y="-15546"/>
                  <a:pt x="9446980" y="2387"/>
                  <a:pt x="9814317" y="0"/>
                </a:cubicBezTo>
                <a:cubicBezTo>
                  <a:pt x="10181654" y="-2387"/>
                  <a:pt x="10323549" y="64122"/>
                  <a:pt x="10641164" y="0"/>
                </a:cubicBezTo>
                <a:cubicBezTo>
                  <a:pt x="10958779" y="-64122"/>
                  <a:pt x="11119273" y="20447"/>
                  <a:pt x="11384128" y="0"/>
                </a:cubicBezTo>
                <a:cubicBezTo>
                  <a:pt x="11415226" y="188116"/>
                  <a:pt x="11347449" y="382995"/>
                  <a:pt x="11384128" y="510968"/>
                </a:cubicBezTo>
                <a:cubicBezTo>
                  <a:pt x="11420807" y="638941"/>
                  <a:pt x="11350095" y="887698"/>
                  <a:pt x="11384128" y="1042792"/>
                </a:cubicBezTo>
                <a:cubicBezTo>
                  <a:pt x="11274610" y="1064249"/>
                  <a:pt x="11132515" y="1013689"/>
                  <a:pt x="11012646" y="1042792"/>
                </a:cubicBezTo>
                <a:cubicBezTo>
                  <a:pt x="10892777" y="1071895"/>
                  <a:pt x="10607347" y="1038772"/>
                  <a:pt x="10413481" y="1042792"/>
                </a:cubicBezTo>
                <a:cubicBezTo>
                  <a:pt x="10219616" y="1046812"/>
                  <a:pt x="10205741" y="1020591"/>
                  <a:pt x="10041999" y="1042792"/>
                </a:cubicBezTo>
                <a:cubicBezTo>
                  <a:pt x="9878257" y="1064993"/>
                  <a:pt x="9720403" y="1011733"/>
                  <a:pt x="9442835" y="1042792"/>
                </a:cubicBezTo>
                <a:cubicBezTo>
                  <a:pt x="9165267" y="1073851"/>
                  <a:pt x="9282002" y="1021662"/>
                  <a:pt x="9185194" y="1042792"/>
                </a:cubicBezTo>
                <a:cubicBezTo>
                  <a:pt x="9088386" y="1063922"/>
                  <a:pt x="9033400" y="1027844"/>
                  <a:pt x="8927553" y="1042792"/>
                </a:cubicBezTo>
                <a:cubicBezTo>
                  <a:pt x="8821706" y="1057740"/>
                  <a:pt x="8450249" y="982526"/>
                  <a:pt x="8328388" y="1042792"/>
                </a:cubicBezTo>
                <a:cubicBezTo>
                  <a:pt x="8206527" y="1103058"/>
                  <a:pt x="8106240" y="1020999"/>
                  <a:pt x="7956906" y="1042792"/>
                </a:cubicBezTo>
                <a:cubicBezTo>
                  <a:pt x="7807572" y="1064585"/>
                  <a:pt x="7567165" y="1009351"/>
                  <a:pt x="7243900" y="1042792"/>
                </a:cubicBezTo>
                <a:cubicBezTo>
                  <a:pt x="6920635" y="1076233"/>
                  <a:pt x="6989125" y="1018514"/>
                  <a:pt x="6872418" y="1042792"/>
                </a:cubicBezTo>
                <a:cubicBezTo>
                  <a:pt x="6755711" y="1067070"/>
                  <a:pt x="6333300" y="975875"/>
                  <a:pt x="6159412" y="1042792"/>
                </a:cubicBezTo>
                <a:cubicBezTo>
                  <a:pt x="5985524" y="1109709"/>
                  <a:pt x="5974728" y="1031440"/>
                  <a:pt x="5901772" y="1042792"/>
                </a:cubicBezTo>
                <a:cubicBezTo>
                  <a:pt x="5828816" y="1054144"/>
                  <a:pt x="5483647" y="981141"/>
                  <a:pt x="5188766" y="1042792"/>
                </a:cubicBezTo>
                <a:cubicBezTo>
                  <a:pt x="4893885" y="1104443"/>
                  <a:pt x="4992718" y="1005835"/>
                  <a:pt x="4817284" y="1042792"/>
                </a:cubicBezTo>
                <a:cubicBezTo>
                  <a:pt x="4641850" y="1079749"/>
                  <a:pt x="4677000" y="1021956"/>
                  <a:pt x="4559643" y="1042792"/>
                </a:cubicBezTo>
                <a:cubicBezTo>
                  <a:pt x="4442286" y="1063628"/>
                  <a:pt x="4328562" y="1009626"/>
                  <a:pt x="4188161" y="1042792"/>
                </a:cubicBezTo>
                <a:cubicBezTo>
                  <a:pt x="4047760" y="1075958"/>
                  <a:pt x="3770286" y="978282"/>
                  <a:pt x="3475155" y="1042792"/>
                </a:cubicBezTo>
                <a:cubicBezTo>
                  <a:pt x="3180024" y="1107302"/>
                  <a:pt x="3270596" y="1027832"/>
                  <a:pt x="3103673" y="1042792"/>
                </a:cubicBezTo>
                <a:cubicBezTo>
                  <a:pt x="2936750" y="1057752"/>
                  <a:pt x="2918771" y="1036444"/>
                  <a:pt x="2846032" y="1042792"/>
                </a:cubicBezTo>
                <a:cubicBezTo>
                  <a:pt x="2773293" y="1049140"/>
                  <a:pt x="2552632" y="1008270"/>
                  <a:pt x="2474550" y="1042792"/>
                </a:cubicBezTo>
                <a:cubicBezTo>
                  <a:pt x="2396468" y="1077314"/>
                  <a:pt x="2164525" y="1016109"/>
                  <a:pt x="1989227" y="1042792"/>
                </a:cubicBezTo>
                <a:cubicBezTo>
                  <a:pt x="1813929" y="1069475"/>
                  <a:pt x="1587120" y="980575"/>
                  <a:pt x="1390062" y="1042792"/>
                </a:cubicBezTo>
                <a:cubicBezTo>
                  <a:pt x="1193005" y="1105009"/>
                  <a:pt x="1099242" y="1031495"/>
                  <a:pt x="1018580" y="1042792"/>
                </a:cubicBezTo>
                <a:cubicBezTo>
                  <a:pt x="937918" y="1054089"/>
                  <a:pt x="506426" y="1023203"/>
                  <a:pt x="0" y="1042792"/>
                </a:cubicBezTo>
                <a:cubicBezTo>
                  <a:pt x="-39277" y="879321"/>
                  <a:pt x="4452" y="669162"/>
                  <a:pt x="0" y="521396"/>
                </a:cubicBezTo>
                <a:cubicBezTo>
                  <a:pt x="-4452" y="373630"/>
                  <a:pt x="54382" y="245668"/>
                  <a:pt x="0" y="0"/>
                </a:cubicBezTo>
                <a:close/>
              </a:path>
            </a:pathLst>
          </a:custGeom>
          <a:noFill/>
          <a:ln w="50800">
            <a:solidFill>
              <a:schemeClr val="accent2"/>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endParaRPr lang="en-US" dirty="0"/>
          </a:p>
        </p:txBody>
      </p:sp>
    </p:spTree>
    <p:extLst>
      <p:ext uri="{BB962C8B-B14F-4D97-AF65-F5344CB8AC3E}">
        <p14:creationId xmlns:p14="http://schemas.microsoft.com/office/powerpoint/2010/main" val="1448459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206BF-46A4-2048-AC66-5D724A110D53}"/>
              </a:ext>
            </a:extLst>
          </p:cNvPr>
          <p:cNvSpPr>
            <a:spLocks noGrp="1"/>
          </p:cNvSpPr>
          <p:nvPr>
            <p:ph type="title"/>
          </p:nvPr>
        </p:nvSpPr>
        <p:spPr>
          <a:xfrm>
            <a:off x="838200" y="87161"/>
            <a:ext cx="4623486" cy="1325563"/>
          </a:xfrm>
        </p:spPr>
        <p:txBody>
          <a:bodyPr/>
          <a:lstStyle/>
          <a:p>
            <a:r>
              <a:rPr lang="en-US" dirty="0">
                <a:solidFill>
                  <a:schemeClr val="bg1"/>
                </a:solidFill>
              </a:rPr>
              <a:t>Background				</a:t>
            </a:r>
          </a:p>
        </p:txBody>
      </p:sp>
      <p:sp>
        <p:nvSpPr>
          <p:cNvPr id="4" name="Content Placeholder 3">
            <a:extLst>
              <a:ext uri="{FF2B5EF4-FFF2-40B4-BE49-F238E27FC236}">
                <a16:creationId xmlns:a16="http://schemas.microsoft.com/office/drawing/2014/main" id="{5A711DAF-3CF7-0D42-A0C3-45CCBE964169}"/>
              </a:ext>
            </a:extLst>
          </p:cNvPr>
          <p:cNvSpPr>
            <a:spLocks noGrp="1"/>
          </p:cNvSpPr>
          <p:nvPr>
            <p:ph sz="half" idx="1"/>
          </p:nvPr>
        </p:nvSpPr>
        <p:spPr/>
        <p:txBody>
          <a:bodyPr/>
          <a:lstStyle/>
          <a:p>
            <a:r>
              <a:rPr lang="en-US" dirty="0">
                <a:solidFill>
                  <a:schemeClr val="bg1"/>
                </a:solidFill>
              </a:rPr>
              <a:t>We are most like each other when we are young</a:t>
            </a:r>
          </a:p>
          <a:p>
            <a:r>
              <a:rPr lang="en-US" dirty="0">
                <a:solidFill>
                  <a:schemeClr val="bg1"/>
                </a:solidFill>
              </a:rPr>
              <a:t>We become more different as we age.</a:t>
            </a:r>
          </a:p>
          <a:p>
            <a:r>
              <a:rPr lang="en-US" dirty="0">
                <a:solidFill>
                  <a:schemeClr val="accent2">
                    <a:lumMod val="75000"/>
                  </a:schemeClr>
                </a:solidFill>
              </a:rPr>
              <a:t>Heterogeneity</a:t>
            </a:r>
            <a:r>
              <a:rPr lang="en-US" dirty="0">
                <a:solidFill>
                  <a:schemeClr val="bg1"/>
                </a:solidFill>
              </a:rPr>
              <a:t> is the rule</a:t>
            </a:r>
          </a:p>
          <a:p>
            <a:r>
              <a:rPr lang="en-US" dirty="0">
                <a:solidFill>
                  <a:schemeClr val="bg1"/>
                </a:solidFill>
              </a:rPr>
              <a:t>We can only speak about average or usual changes</a:t>
            </a:r>
          </a:p>
        </p:txBody>
      </p:sp>
      <p:sp>
        <p:nvSpPr>
          <p:cNvPr id="6" name="Title 1">
            <a:extLst>
              <a:ext uri="{FF2B5EF4-FFF2-40B4-BE49-F238E27FC236}">
                <a16:creationId xmlns:a16="http://schemas.microsoft.com/office/drawing/2014/main" id="{189C4258-2618-CC4D-B76D-550F4CDA868D}"/>
              </a:ext>
            </a:extLst>
          </p:cNvPr>
          <p:cNvSpPr txBox="1">
            <a:spLocks/>
          </p:cNvSpPr>
          <p:nvPr/>
        </p:nvSpPr>
        <p:spPr>
          <a:xfrm>
            <a:off x="6172198" y="178493"/>
            <a:ext cx="5181602" cy="132556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2-Hour Post Prandial glucose levels			</a:t>
            </a:r>
          </a:p>
        </p:txBody>
      </p:sp>
      <p:pic>
        <p:nvPicPr>
          <p:cNvPr id="7" name="Picture 2" descr="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198" y="1365925"/>
            <a:ext cx="4668332" cy="53721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0803CBF-FA98-8041-AB2C-935F391F741F}"/>
              </a:ext>
            </a:extLst>
          </p:cNvPr>
          <p:cNvSpPr txBox="1"/>
          <p:nvPr/>
        </p:nvSpPr>
        <p:spPr>
          <a:xfrm rot="19128754">
            <a:off x="8767576" y="2301766"/>
            <a:ext cx="945931" cy="369332"/>
          </a:xfrm>
          <a:prstGeom prst="rect">
            <a:avLst/>
          </a:prstGeom>
          <a:noFill/>
        </p:spPr>
        <p:txBody>
          <a:bodyPr wrap="square" rtlCol="0">
            <a:spAutoFit/>
          </a:bodyPr>
          <a:lstStyle/>
          <a:p>
            <a:r>
              <a:rPr lang="en-US" dirty="0">
                <a:solidFill>
                  <a:srgbClr val="9D0200"/>
                </a:solidFill>
              </a:rPr>
              <a:t>+ 2 SD</a:t>
            </a:r>
          </a:p>
        </p:txBody>
      </p:sp>
      <p:sp>
        <p:nvSpPr>
          <p:cNvPr id="8" name="TextBox 7">
            <a:extLst>
              <a:ext uri="{FF2B5EF4-FFF2-40B4-BE49-F238E27FC236}">
                <a16:creationId xmlns:a16="http://schemas.microsoft.com/office/drawing/2014/main" id="{32105E92-819E-2A4B-8EBB-051E70C9BA40}"/>
              </a:ext>
            </a:extLst>
          </p:cNvPr>
          <p:cNvSpPr txBox="1"/>
          <p:nvPr/>
        </p:nvSpPr>
        <p:spPr>
          <a:xfrm rot="20807496">
            <a:off x="9151203" y="5544208"/>
            <a:ext cx="945931" cy="369332"/>
          </a:xfrm>
          <a:prstGeom prst="rect">
            <a:avLst/>
          </a:prstGeom>
          <a:noFill/>
        </p:spPr>
        <p:txBody>
          <a:bodyPr wrap="square" rtlCol="0">
            <a:spAutoFit/>
          </a:bodyPr>
          <a:lstStyle/>
          <a:p>
            <a:r>
              <a:rPr lang="en-US" dirty="0">
                <a:solidFill>
                  <a:srgbClr val="9D0200"/>
                </a:solidFill>
              </a:rPr>
              <a:t>- 2 SD</a:t>
            </a:r>
          </a:p>
        </p:txBody>
      </p:sp>
      <p:cxnSp>
        <p:nvCxnSpPr>
          <p:cNvPr id="9" name="Straight Connector 8">
            <a:extLst>
              <a:ext uri="{FF2B5EF4-FFF2-40B4-BE49-F238E27FC236}">
                <a16:creationId xmlns:a16="http://schemas.microsoft.com/office/drawing/2014/main" id="{71285BFC-1009-1C45-9F33-AAC144E32285}"/>
              </a:ext>
            </a:extLst>
          </p:cNvPr>
          <p:cNvCxnSpPr/>
          <p:nvPr/>
        </p:nvCxnSpPr>
        <p:spPr>
          <a:xfrm flipV="1">
            <a:off x="7178566" y="1713186"/>
            <a:ext cx="3279227" cy="2554014"/>
          </a:xfrm>
          <a:prstGeom prst="line">
            <a:avLst/>
          </a:prstGeom>
          <a:ln w="381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Straight Connector 10">
            <a:extLst>
              <a:ext uri="{FF2B5EF4-FFF2-40B4-BE49-F238E27FC236}">
                <a16:creationId xmlns:a16="http://schemas.microsoft.com/office/drawing/2014/main" id="{F75D4A04-233F-3748-9DD5-FC5F36F30507}"/>
              </a:ext>
            </a:extLst>
          </p:cNvPr>
          <p:cNvCxnSpPr>
            <a:cxnSpLocks/>
          </p:cNvCxnSpPr>
          <p:nvPr/>
        </p:nvCxnSpPr>
        <p:spPr>
          <a:xfrm flipV="1">
            <a:off x="7178566" y="5528441"/>
            <a:ext cx="3373820" cy="294290"/>
          </a:xfrm>
          <a:prstGeom prst="line">
            <a:avLst/>
          </a:prstGeom>
          <a:ln w="381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201333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D411C-7ADC-A24A-9379-6BD3F33A193F}"/>
              </a:ext>
            </a:extLst>
          </p:cNvPr>
          <p:cNvSpPr>
            <a:spLocks noGrp="1"/>
          </p:cNvSpPr>
          <p:nvPr>
            <p:ph type="title"/>
          </p:nvPr>
        </p:nvSpPr>
        <p:spPr>
          <a:xfrm>
            <a:off x="736599" y="285994"/>
            <a:ext cx="10515600" cy="1325563"/>
          </a:xfrm>
        </p:spPr>
        <p:txBody>
          <a:bodyPr>
            <a:normAutofit/>
          </a:bodyPr>
          <a:lstStyle/>
          <a:p>
            <a:r>
              <a:rPr lang="en-US" sz="4800" dirty="0">
                <a:solidFill>
                  <a:schemeClr val="bg1"/>
                </a:solidFill>
              </a:rPr>
              <a:t>Conclusions</a:t>
            </a:r>
          </a:p>
        </p:txBody>
      </p:sp>
      <p:sp>
        <p:nvSpPr>
          <p:cNvPr id="4" name="Text Placeholder 3">
            <a:extLst>
              <a:ext uri="{FF2B5EF4-FFF2-40B4-BE49-F238E27FC236}">
                <a16:creationId xmlns:a16="http://schemas.microsoft.com/office/drawing/2014/main" id="{9C73B97F-FB88-9544-8232-8B2B6D05F0E1}"/>
              </a:ext>
            </a:extLst>
          </p:cNvPr>
          <p:cNvSpPr>
            <a:spLocks noGrp="1"/>
          </p:cNvSpPr>
          <p:nvPr>
            <p:ph type="body" idx="1"/>
          </p:nvPr>
        </p:nvSpPr>
        <p:spPr>
          <a:xfrm>
            <a:off x="839788" y="1513491"/>
            <a:ext cx="5157787" cy="788276"/>
          </a:xfrm>
          <a:ln>
            <a:solidFill>
              <a:schemeClr val="accent2"/>
            </a:solidFill>
          </a:ln>
        </p:spPr>
        <p:txBody>
          <a:bodyPr>
            <a:normAutofit fontScale="62500" lnSpcReduction="20000"/>
          </a:bodyPr>
          <a:lstStyle/>
          <a:p>
            <a:endParaRPr lang="en-US" sz="3200" dirty="0">
              <a:solidFill>
                <a:schemeClr val="bg1"/>
              </a:solidFill>
            </a:endParaRPr>
          </a:p>
          <a:p>
            <a:r>
              <a:rPr lang="en-US" sz="4600" b="0" dirty="0">
                <a:solidFill>
                  <a:schemeClr val="bg1"/>
                </a:solidFill>
              </a:rPr>
              <a:t>Things that go UP and DOWN</a:t>
            </a:r>
          </a:p>
          <a:p>
            <a:endParaRPr lang="en-US" dirty="0">
              <a:solidFill>
                <a:schemeClr val="bg1"/>
              </a:solidFill>
            </a:endParaRPr>
          </a:p>
        </p:txBody>
      </p:sp>
      <p:sp>
        <p:nvSpPr>
          <p:cNvPr id="3" name="Content Placeholder 2">
            <a:extLst>
              <a:ext uri="{FF2B5EF4-FFF2-40B4-BE49-F238E27FC236}">
                <a16:creationId xmlns:a16="http://schemas.microsoft.com/office/drawing/2014/main" id="{0669396F-0EC2-E44A-8C3F-673B09676140}"/>
              </a:ext>
            </a:extLst>
          </p:cNvPr>
          <p:cNvSpPr>
            <a:spLocks noGrp="1"/>
          </p:cNvSpPr>
          <p:nvPr>
            <p:ph sz="half" idx="2"/>
          </p:nvPr>
        </p:nvSpPr>
        <p:spPr>
          <a:xfrm>
            <a:off x="836612" y="2613627"/>
            <a:ext cx="5157787" cy="3684588"/>
          </a:xfrm>
        </p:spPr>
        <p:txBody>
          <a:bodyPr>
            <a:normAutofit fontScale="85000" lnSpcReduction="20000"/>
          </a:bodyPr>
          <a:lstStyle/>
          <a:p>
            <a:pPr lvl="0"/>
            <a:r>
              <a:rPr lang="en-US" sz="3200" dirty="0">
                <a:solidFill>
                  <a:schemeClr val="bg1"/>
                </a:solidFill>
              </a:rPr>
              <a:t>Age adjust what is normal for your older patients when rules exist</a:t>
            </a:r>
          </a:p>
          <a:p>
            <a:pPr marL="457200" lvl="1" indent="0">
              <a:buNone/>
            </a:pPr>
            <a:r>
              <a:rPr lang="en-US" sz="2800" dirty="0">
                <a:solidFill>
                  <a:schemeClr val="bg1"/>
                </a:solidFill>
              </a:rPr>
              <a:t>-</a:t>
            </a:r>
            <a:r>
              <a:rPr lang="en-US" sz="2800" dirty="0">
                <a:solidFill>
                  <a:schemeClr val="accent2"/>
                </a:solidFill>
              </a:rPr>
              <a:t>ESR; BNP, TSH, D-Dimer, PSA,   HF peptide</a:t>
            </a:r>
          </a:p>
          <a:p>
            <a:r>
              <a:rPr lang="en-US" sz="3200" dirty="0">
                <a:solidFill>
                  <a:schemeClr val="bg1"/>
                </a:solidFill>
              </a:rPr>
              <a:t>Caution in interpreting low testosterone levels</a:t>
            </a:r>
          </a:p>
          <a:p>
            <a:r>
              <a:rPr lang="en-US" sz="3200" dirty="0">
                <a:solidFill>
                  <a:schemeClr val="bg1"/>
                </a:solidFill>
              </a:rPr>
              <a:t>Don’t treat asymptomatic bacteriuria</a:t>
            </a:r>
          </a:p>
          <a:p>
            <a:pPr lvl="0"/>
            <a:r>
              <a:rPr lang="en-US" sz="3200" dirty="0">
                <a:solidFill>
                  <a:schemeClr val="bg1"/>
                </a:solidFill>
              </a:rPr>
              <a:t>Don’t chase borderline </a:t>
            </a:r>
            <a:r>
              <a:rPr lang="en-US" sz="3200" dirty="0" err="1">
                <a:solidFill>
                  <a:schemeClr val="bg1"/>
                </a:solidFill>
              </a:rPr>
              <a:t>alk</a:t>
            </a:r>
            <a:r>
              <a:rPr lang="en-US" sz="3200" dirty="0">
                <a:solidFill>
                  <a:schemeClr val="bg1"/>
                </a:solidFill>
              </a:rPr>
              <a:t>. </a:t>
            </a:r>
            <a:r>
              <a:rPr lang="en-US" sz="3200" dirty="0" err="1">
                <a:solidFill>
                  <a:schemeClr val="bg1"/>
                </a:solidFill>
              </a:rPr>
              <a:t>phos</a:t>
            </a:r>
            <a:r>
              <a:rPr lang="en-US" sz="3200" dirty="0">
                <a:solidFill>
                  <a:schemeClr val="bg1"/>
                </a:solidFill>
              </a:rPr>
              <a:t>. levels</a:t>
            </a:r>
          </a:p>
          <a:p>
            <a:endParaRPr lang="en-US" dirty="0"/>
          </a:p>
        </p:txBody>
      </p:sp>
      <p:sp>
        <p:nvSpPr>
          <p:cNvPr id="5" name="Text Placeholder 4">
            <a:extLst>
              <a:ext uri="{FF2B5EF4-FFF2-40B4-BE49-F238E27FC236}">
                <a16:creationId xmlns:a16="http://schemas.microsoft.com/office/drawing/2014/main" id="{6D2A4855-4C64-D346-BDE8-D052B65A6988}"/>
              </a:ext>
            </a:extLst>
          </p:cNvPr>
          <p:cNvSpPr>
            <a:spLocks noGrp="1"/>
          </p:cNvSpPr>
          <p:nvPr>
            <p:ph type="body" sz="quarter" idx="3"/>
          </p:nvPr>
        </p:nvSpPr>
        <p:spPr>
          <a:xfrm>
            <a:off x="6409593" y="1543122"/>
            <a:ext cx="5183188" cy="788277"/>
          </a:xfrm>
          <a:ln>
            <a:solidFill>
              <a:schemeClr val="accent2"/>
            </a:solidFill>
          </a:ln>
        </p:spPr>
        <p:txBody>
          <a:bodyPr>
            <a:normAutofit fontScale="62500" lnSpcReduction="20000"/>
          </a:bodyPr>
          <a:lstStyle/>
          <a:p>
            <a:endParaRPr lang="en-US" sz="3200" b="0" dirty="0">
              <a:solidFill>
                <a:schemeClr val="bg1"/>
              </a:solidFill>
            </a:endParaRPr>
          </a:p>
          <a:p>
            <a:r>
              <a:rPr lang="en-US" sz="3700" b="0" dirty="0">
                <a:solidFill>
                  <a:schemeClr val="bg1"/>
                </a:solidFill>
              </a:rPr>
              <a:t>  </a:t>
            </a:r>
            <a:r>
              <a:rPr lang="en-US" sz="5100" b="0" dirty="0">
                <a:solidFill>
                  <a:schemeClr val="bg1"/>
                </a:solidFill>
              </a:rPr>
              <a:t>Anemia</a:t>
            </a:r>
          </a:p>
          <a:p>
            <a:endParaRPr lang="en-US" dirty="0">
              <a:solidFill>
                <a:schemeClr val="bg1"/>
              </a:solidFill>
            </a:endParaRPr>
          </a:p>
        </p:txBody>
      </p:sp>
      <p:sp>
        <p:nvSpPr>
          <p:cNvPr id="6" name="Content Placeholder 5">
            <a:extLst>
              <a:ext uri="{FF2B5EF4-FFF2-40B4-BE49-F238E27FC236}">
                <a16:creationId xmlns:a16="http://schemas.microsoft.com/office/drawing/2014/main" id="{18F647DD-003F-AF46-9327-22E6523B6616}"/>
              </a:ext>
            </a:extLst>
          </p:cNvPr>
          <p:cNvSpPr>
            <a:spLocks noGrp="1"/>
          </p:cNvSpPr>
          <p:nvPr>
            <p:ph sz="quarter" idx="4"/>
          </p:nvPr>
        </p:nvSpPr>
        <p:spPr>
          <a:xfrm>
            <a:off x="6172199" y="2613627"/>
            <a:ext cx="5305097" cy="3467484"/>
          </a:xfrm>
        </p:spPr>
        <p:txBody>
          <a:bodyPr>
            <a:normAutofit fontScale="85000" lnSpcReduction="20000"/>
          </a:bodyPr>
          <a:lstStyle/>
          <a:p>
            <a:pPr lvl="0"/>
            <a:r>
              <a:rPr lang="en-US" sz="3200" dirty="0">
                <a:solidFill>
                  <a:schemeClr val="bg1"/>
                </a:solidFill>
              </a:rPr>
              <a:t>Anemia is common and increases morbidity</a:t>
            </a:r>
          </a:p>
          <a:p>
            <a:pPr lvl="0"/>
            <a:r>
              <a:rPr lang="en-US" sz="3200" dirty="0">
                <a:solidFill>
                  <a:schemeClr val="bg1"/>
                </a:solidFill>
              </a:rPr>
              <a:t>Evaluate anemia in ♀ when Hb &lt;12 and in ♂when Hb &lt;13 or a drop of 1 gm/1-year</a:t>
            </a:r>
          </a:p>
          <a:p>
            <a:pPr lvl="0"/>
            <a:r>
              <a:rPr lang="en-US" sz="3200" dirty="0">
                <a:solidFill>
                  <a:schemeClr val="bg1"/>
                </a:solidFill>
              </a:rPr>
              <a:t>The most common causes are UAE, followed by ACI, and iron deficiency</a:t>
            </a:r>
          </a:p>
          <a:p>
            <a:endParaRPr lang="en-US" dirty="0"/>
          </a:p>
        </p:txBody>
      </p:sp>
    </p:spTree>
    <p:extLst>
      <p:ext uri="{BB962C8B-B14F-4D97-AF65-F5344CB8AC3E}">
        <p14:creationId xmlns:p14="http://schemas.microsoft.com/office/powerpoint/2010/main" val="2080625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994253B-F525-2144-BC6B-6394C1F2E2B0}"/>
              </a:ext>
            </a:extLst>
          </p:cNvPr>
          <p:cNvSpPr>
            <a:spLocks noGrp="1"/>
          </p:cNvSpPr>
          <p:nvPr>
            <p:ph type="ctrTitle"/>
          </p:nvPr>
        </p:nvSpPr>
        <p:spPr/>
        <p:txBody>
          <a:bodyPr/>
          <a:lstStyle/>
          <a:p>
            <a:r>
              <a:rPr lang="en-US" dirty="0">
                <a:solidFill>
                  <a:schemeClr val="accent2"/>
                </a:solidFill>
              </a:rPr>
              <a:t>Thank You</a:t>
            </a:r>
          </a:p>
        </p:txBody>
      </p:sp>
      <p:sp>
        <p:nvSpPr>
          <p:cNvPr id="8" name="Subtitle 7">
            <a:extLst>
              <a:ext uri="{FF2B5EF4-FFF2-40B4-BE49-F238E27FC236}">
                <a16:creationId xmlns:a16="http://schemas.microsoft.com/office/drawing/2014/main" id="{66D764D1-74BC-564E-8543-2AFB08399D4A}"/>
              </a:ext>
            </a:extLst>
          </p:cNvPr>
          <p:cNvSpPr>
            <a:spLocks noGrp="1"/>
          </p:cNvSpPr>
          <p:nvPr>
            <p:ph type="subTitle" idx="1"/>
          </p:nvPr>
        </p:nvSpPr>
        <p:spPr/>
        <p:txBody>
          <a:bodyPr/>
          <a:lstStyle/>
          <a:p>
            <a:r>
              <a:rPr lang="en-US" dirty="0">
                <a:solidFill>
                  <a:schemeClr val="bg1"/>
                </a:solidFill>
              </a:rPr>
              <a:t>Questions and Comments</a:t>
            </a:r>
          </a:p>
        </p:txBody>
      </p:sp>
    </p:spTree>
    <p:extLst>
      <p:ext uri="{BB962C8B-B14F-4D97-AF65-F5344CB8AC3E}">
        <p14:creationId xmlns:p14="http://schemas.microsoft.com/office/powerpoint/2010/main" val="582348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Journal Logo"/>
          <p:cNvPicPr/>
          <p:nvPr/>
        </p:nvPicPr>
        <p:blipFill>
          <a:blip r:embed="rId3"/>
          <a:stretch/>
        </p:blipFill>
        <p:spPr>
          <a:xfrm>
            <a:off x="1908120" y="111600"/>
            <a:ext cx="3615480" cy="248400"/>
          </a:xfrm>
          <a:prstGeom prst="rect">
            <a:avLst/>
          </a:prstGeom>
          <a:ln>
            <a:noFill/>
          </a:ln>
        </p:spPr>
      </p:pic>
      <p:sp>
        <p:nvSpPr>
          <p:cNvPr id="37" name="TextShape 1"/>
          <p:cNvSpPr txBox="1"/>
          <p:nvPr/>
        </p:nvSpPr>
        <p:spPr>
          <a:xfrm>
            <a:off x="2136000" y="5580001"/>
            <a:ext cx="7920000" cy="586957"/>
          </a:xfrm>
          <a:prstGeom prst="rect">
            <a:avLst/>
          </a:prstGeom>
          <a:noFill/>
          <a:ln>
            <a:noFill/>
          </a:ln>
        </p:spPr>
        <p:txBody>
          <a:bodyPr lIns="90000" tIns="46800" rIns="90000" bIns="46800">
            <a:spAutoFit/>
          </a:bodyPr>
          <a:lstStyle/>
          <a:p>
            <a:r>
              <a:rPr lang="en-US" sz="1400" b="1" spc="-1">
                <a:solidFill>
                  <a:srgbClr val="000000"/>
                </a:solidFill>
                <a:latin typeface="Arial"/>
              </a:rPr>
              <a:t>Figure Legend:</a:t>
            </a:r>
            <a:endParaRPr lang="en-US" sz="1400" spc="-1">
              <a:solidFill>
                <a:srgbClr val="000000"/>
              </a:solidFill>
              <a:latin typeface="Arial"/>
            </a:endParaRPr>
          </a:p>
          <a:p>
            <a:r>
              <a:rPr lang="en-US" sz="600" b="1" spc="-1">
                <a:solidFill>
                  <a:srgbClr val="000000"/>
                </a:solidFill>
                <a:latin typeface="Arial"/>
              </a:rPr>
              <a:t>Positive bias indicates overestimation; negative bias indicates underestimation. CKD-EPI = Chronic Kidney Disease Epidemiology Collaboration; CKiD = Chronic Kidney Disease in Children Study; EKFC = European Kidney Function Consortium; eGFR = estimated glomerular filtration rate; FAS = full age spectrum; mGFR = measured GFR.</a:t>
            </a:r>
            <a:endParaRPr lang="en-US" sz="600" spc="-1">
              <a:solidFill>
                <a:srgbClr val="000000"/>
              </a:solidFill>
              <a:latin typeface="Arial"/>
            </a:endParaRPr>
          </a:p>
          <a:p>
            <a:endParaRPr lang="en-US" sz="600" spc="-1">
              <a:solidFill>
                <a:srgbClr val="000000"/>
              </a:solidFill>
              <a:latin typeface="Arial"/>
            </a:endParaRPr>
          </a:p>
        </p:txBody>
      </p:sp>
      <p:sp>
        <p:nvSpPr>
          <p:cNvPr id="38" name="Line 2"/>
          <p:cNvSpPr/>
          <p:nvPr/>
        </p:nvSpPr>
        <p:spPr>
          <a:xfrm>
            <a:off x="1981200" y="6300000"/>
            <a:ext cx="8381880" cy="0"/>
          </a:xfrm>
          <a:prstGeom prst="line">
            <a:avLst/>
          </a:prstGeom>
          <a:ln w="3240">
            <a:solidFill>
              <a:srgbClr val="808080"/>
            </a:solidFill>
            <a:miter/>
          </a:ln>
        </p:spPr>
        <p:style>
          <a:lnRef idx="0">
            <a:scrgbClr r="0" g="0" b="0"/>
          </a:lnRef>
          <a:fillRef idx="0">
            <a:scrgbClr r="0" g="0" b="0"/>
          </a:fillRef>
          <a:effectRef idx="0">
            <a:scrgbClr r="0" g="0" b="0"/>
          </a:effectRef>
          <a:fontRef idx="minor"/>
        </p:style>
      </p:sp>
      <p:sp>
        <p:nvSpPr>
          <p:cNvPr id="39" name="TextShape 3"/>
          <p:cNvSpPr txBox="1"/>
          <p:nvPr/>
        </p:nvSpPr>
        <p:spPr>
          <a:xfrm>
            <a:off x="1981200" y="6480001"/>
            <a:ext cx="2651760" cy="217625"/>
          </a:xfrm>
          <a:prstGeom prst="rect">
            <a:avLst/>
          </a:prstGeom>
          <a:noFill/>
          <a:ln>
            <a:noFill/>
          </a:ln>
        </p:spPr>
        <p:txBody>
          <a:bodyPr lIns="90000" tIns="46800" rIns="90000" bIns="46800">
            <a:spAutoFit/>
          </a:bodyPr>
          <a:lstStyle/>
          <a:p>
            <a:r>
              <a:rPr lang="en-US" sz="800" spc="-1">
                <a:solidFill>
                  <a:srgbClr val="808080"/>
                </a:solidFill>
                <a:latin typeface="Arial"/>
              </a:rPr>
              <a:t>Date of Download: 01/19/2022</a:t>
            </a:r>
            <a:endParaRPr lang="en-US" sz="800" spc="-1">
              <a:solidFill>
                <a:srgbClr val="000000"/>
              </a:solidFill>
              <a:latin typeface="Arial"/>
            </a:endParaRPr>
          </a:p>
        </p:txBody>
      </p:sp>
      <p:sp>
        <p:nvSpPr>
          <p:cNvPr id="40" name="TextShape 4"/>
          <p:cNvSpPr txBox="1"/>
          <p:nvPr/>
        </p:nvSpPr>
        <p:spPr>
          <a:xfrm>
            <a:off x="6096000" y="6480000"/>
            <a:ext cx="2651760" cy="309958"/>
          </a:xfrm>
          <a:prstGeom prst="rect">
            <a:avLst/>
          </a:prstGeom>
          <a:noFill/>
          <a:ln>
            <a:noFill/>
          </a:ln>
        </p:spPr>
        <p:txBody>
          <a:bodyPr lIns="90000" tIns="46800" rIns="90000" bIns="46800">
            <a:spAutoFit/>
          </a:bodyPr>
          <a:lstStyle/>
          <a:p>
            <a:r>
              <a:rPr lang="en-US" sz="1400" spc="-1">
                <a:solidFill>
                  <a:srgbClr val="000000"/>
                </a:solidFill>
                <a:latin typeface="Arial"/>
                <a:hlinkClick r:id="rId4"/>
              </a:rPr>
              <a:t>https://www.acponline.org</a:t>
            </a:r>
            <a:endParaRPr lang="en-US" sz="1400" spc="-1">
              <a:solidFill>
                <a:srgbClr val="000000"/>
              </a:solidFill>
              <a:latin typeface="Arial"/>
            </a:endParaRPr>
          </a:p>
        </p:txBody>
      </p:sp>
      <p:sp>
        <p:nvSpPr>
          <p:cNvPr id="41" name="TextShape 5"/>
          <p:cNvSpPr txBox="1"/>
          <p:nvPr/>
        </p:nvSpPr>
        <p:spPr>
          <a:xfrm>
            <a:off x="1826400" y="720000"/>
            <a:ext cx="8280000" cy="463846"/>
          </a:xfrm>
          <a:prstGeom prst="rect">
            <a:avLst/>
          </a:prstGeom>
          <a:noFill/>
          <a:ln>
            <a:noFill/>
          </a:ln>
        </p:spPr>
        <p:txBody>
          <a:bodyPr lIns="90000" tIns="46800" rIns="90000" bIns="46800">
            <a:spAutoFit/>
          </a:bodyPr>
          <a:lstStyle/>
          <a:p>
            <a:r>
              <a:rPr lang="en-US" sz="1200" b="1" spc="-1">
                <a:solidFill>
                  <a:srgbClr val="000000"/>
                </a:solidFill>
                <a:latin typeface="Arial"/>
              </a:rPr>
              <a:t>From: Development and Validation of a Modified Full Age Spectrum Creatinine-Based Equation to Estimate Glomerular Filtration Rate [A Cross-sectional Analysis of Pooled Data] </a:t>
            </a:r>
            <a:endParaRPr lang="en-US" sz="1200" spc="-1">
              <a:solidFill>
                <a:srgbClr val="000000"/>
              </a:solidFill>
              <a:latin typeface="Arial"/>
            </a:endParaRPr>
          </a:p>
        </p:txBody>
      </p:sp>
      <p:sp>
        <p:nvSpPr>
          <p:cNvPr id="42" name="TextShape 6"/>
          <p:cNvSpPr txBox="1"/>
          <p:nvPr/>
        </p:nvSpPr>
        <p:spPr>
          <a:xfrm>
            <a:off x="1826400" y="1440001"/>
            <a:ext cx="8424000" cy="217625"/>
          </a:xfrm>
          <a:prstGeom prst="rect">
            <a:avLst/>
          </a:prstGeom>
          <a:noFill/>
          <a:ln>
            <a:noFill/>
          </a:ln>
        </p:spPr>
        <p:txBody>
          <a:bodyPr lIns="90000" tIns="46800" rIns="90000" bIns="46800">
            <a:spAutoFit/>
          </a:bodyPr>
          <a:lstStyle/>
          <a:p>
            <a:r>
              <a:rPr lang="en-US" sz="800" b="1" spc="-1">
                <a:solidFill>
                  <a:srgbClr val="000000"/>
                </a:solidFill>
                <a:latin typeface="Arial"/>
              </a:rPr>
              <a:t>Ann Intern Med. 2021; 174(2):183-191. doi:10.7326/M20-4366</a:t>
            </a:r>
            <a:endParaRPr lang="en-US" sz="800" spc="-1">
              <a:solidFill>
                <a:srgbClr val="000000"/>
              </a:solidFill>
              <a:latin typeface="Arial"/>
            </a:endParaRPr>
          </a:p>
        </p:txBody>
      </p:sp>
      <p:sp>
        <p:nvSpPr>
          <p:cNvPr id="43" name="Line 7"/>
          <p:cNvSpPr/>
          <p:nvPr/>
        </p:nvSpPr>
        <p:spPr>
          <a:xfrm>
            <a:off x="1981200" y="1944000"/>
            <a:ext cx="8381880" cy="0"/>
          </a:xfrm>
          <a:prstGeom prst="line">
            <a:avLst/>
          </a:prstGeom>
          <a:ln w="3240">
            <a:solidFill>
              <a:srgbClr val="808080"/>
            </a:solidFill>
            <a:miter/>
          </a:ln>
        </p:spPr>
        <p:style>
          <a:lnRef idx="0">
            <a:scrgbClr r="0" g="0" b="0"/>
          </a:lnRef>
          <a:fillRef idx="0">
            <a:scrgbClr r="0" g="0" b="0"/>
          </a:fillRef>
          <a:effectRef idx="0">
            <a:scrgbClr r="0" g="0" b="0"/>
          </a:effectRef>
          <a:fontRef idx="minor"/>
        </p:style>
      </p:sp>
      <p:pic>
        <p:nvPicPr>
          <p:cNvPr id="44" name="Main graphic"/>
          <p:cNvPicPr/>
          <p:nvPr/>
        </p:nvPicPr>
        <p:blipFill>
          <a:blip r:embed="rId5"/>
          <a:stretch/>
        </p:blipFill>
        <p:spPr>
          <a:xfrm>
            <a:off x="810705" y="848415"/>
            <a:ext cx="10096107" cy="5451571"/>
          </a:xfrm>
          <a:prstGeom prst="rect">
            <a:avLst/>
          </a:prstGeom>
          <a:ln>
            <a:noFill/>
          </a:ln>
        </p:spPr>
      </p:pic>
    </p:spTree>
  </p:cSld>
  <p:clrMapOvr>
    <a:masterClrMapping/>
  </p:clrMapOvr>
  <p:transition spd="slow">
    <p:wipe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D4D28E87-62D2-4602-B72F-5F74AA236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1915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1">
            <a:extLst>
              <a:ext uri="{FF2B5EF4-FFF2-40B4-BE49-F238E27FC236}">
                <a16:creationId xmlns:a16="http://schemas.microsoft.com/office/drawing/2014/main" id="{AB996EE9-488A-804A-9C50-71EA370DDCA8}"/>
              </a:ext>
            </a:extLst>
          </p:cNvPr>
          <p:cNvSpPr>
            <a:spLocks noGrp="1" noChangeArrowheads="1"/>
          </p:cNvSpPr>
          <p:nvPr>
            <p:ph type="title"/>
          </p:nvPr>
        </p:nvSpPr>
        <p:spPr bwMode="auto">
          <a:xfrm>
            <a:off x="838199" y="291090"/>
            <a:ext cx="10515599" cy="9326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fontScale="90000"/>
          </a:bodyPr>
          <a:lstStyle/>
          <a:p>
            <a:pPr marL="0" marR="0" lvl="0" indent="0" algn="ctr" fontAlgn="base">
              <a:spcAft>
                <a:spcPct val="0"/>
              </a:spcAft>
              <a:buClrTx/>
              <a:buSzTx/>
              <a:tabLst/>
            </a:pPr>
            <a:r>
              <a:rPr kumimoji="0" lang="en-US" altLang="en-US" sz="2800" b="0" i="0" u="none" strike="noStrike" kern="1200" cap="none" normalizeH="0" baseline="0" dirty="0">
                <a:ln>
                  <a:noFill/>
                </a:ln>
                <a:solidFill>
                  <a:schemeClr val="bg1"/>
                </a:solidFill>
                <a:effectLst/>
                <a:latin typeface="+mj-lt"/>
                <a:ea typeface="+mj-ea"/>
                <a:cs typeface="+mj-cs"/>
              </a:rPr>
              <a:t>Table 3. Reclassification of Participants by NRI in the External Validation Data Set With Use of the EKFC Equation Versus the KDIGO-Recommended Equations*†</a:t>
            </a:r>
          </a:p>
        </p:txBody>
      </p:sp>
      <p:pic>
        <p:nvPicPr>
          <p:cNvPr id="1028" name="Picture 4">
            <a:extLst>
              <a:ext uri="{FF2B5EF4-FFF2-40B4-BE49-F238E27FC236}">
                <a16:creationId xmlns:a16="http://schemas.microsoft.com/office/drawing/2014/main" id="{5688C7E3-7293-A046-9DA3-A0F44A765AD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8992" y="2593559"/>
            <a:ext cx="11492226" cy="252213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49BE55A-21B3-4343-BF28-C43A430B537B}"/>
              </a:ext>
            </a:extLst>
          </p:cNvPr>
          <p:cNvSpPr txBox="1"/>
          <p:nvPr/>
        </p:nvSpPr>
        <p:spPr>
          <a:xfrm>
            <a:off x="678730" y="5731497"/>
            <a:ext cx="8088198" cy="646331"/>
          </a:xfrm>
          <a:prstGeom prst="rect">
            <a:avLst/>
          </a:prstGeom>
          <a:noFill/>
        </p:spPr>
        <p:txBody>
          <a:bodyPr wrap="square" rtlCol="0">
            <a:spAutoFit/>
          </a:bodyPr>
          <a:lstStyle/>
          <a:p>
            <a:r>
              <a:rPr lang="en-US" dirty="0"/>
              <a:t>The gain in reclassifying participants was significant in the young adult (</a:t>
            </a:r>
            <a:r>
              <a:rPr lang="en-US" i="1" dirty="0"/>
              <a:t>P</a:t>
            </a:r>
            <a:r>
              <a:rPr lang="en-US" dirty="0"/>
              <a:t> &lt; 0.001) and older adult (</a:t>
            </a:r>
            <a:r>
              <a:rPr lang="en-US" i="1" dirty="0"/>
              <a:t>P</a:t>
            </a:r>
            <a:r>
              <a:rPr lang="en-US" dirty="0"/>
              <a:t> = 0.003) subgroups.</a:t>
            </a:r>
          </a:p>
        </p:txBody>
      </p:sp>
    </p:spTree>
    <p:extLst>
      <p:ext uri="{BB962C8B-B14F-4D97-AF65-F5344CB8AC3E}">
        <p14:creationId xmlns:p14="http://schemas.microsoft.com/office/powerpoint/2010/main" val="1558604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FBA03-AAC5-9F46-9F4B-C234659DA891}"/>
              </a:ext>
            </a:extLst>
          </p:cNvPr>
          <p:cNvSpPr>
            <a:spLocks noGrp="1"/>
          </p:cNvSpPr>
          <p:nvPr>
            <p:ph type="title"/>
          </p:nvPr>
        </p:nvSpPr>
        <p:spPr/>
        <p:txBody>
          <a:bodyPr/>
          <a:lstStyle/>
          <a:p>
            <a:r>
              <a:rPr lang="en-US" dirty="0">
                <a:solidFill>
                  <a:schemeClr val="bg1"/>
                </a:solidFill>
              </a:rPr>
              <a:t>Variability with </a:t>
            </a:r>
            <a:r>
              <a:rPr lang="en-US" dirty="0">
                <a:solidFill>
                  <a:schemeClr val="accent2">
                    <a:lumMod val="75000"/>
                  </a:schemeClr>
                </a:solidFill>
              </a:rPr>
              <a:t>AGE</a:t>
            </a:r>
            <a:r>
              <a:rPr lang="en-US" dirty="0">
                <a:solidFill>
                  <a:schemeClr val="bg1"/>
                </a:solidFill>
              </a:rPr>
              <a:t> and with </a:t>
            </a:r>
            <a:r>
              <a:rPr lang="en-US" dirty="0">
                <a:solidFill>
                  <a:schemeClr val="accent2">
                    <a:lumMod val="75000"/>
                  </a:schemeClr>
                </a:solidFill>
              </a:rPr>
              <a:t>FRAILTY</a:t>
            </a:r>
          </a:p>
        </p:txBody>
      </p:sp>
      <p:pic>
        <p:nvPicPr>
          <p:cNvPr id="6" name="Content Placeholder 5" descr="A picture containing text, clipart&#10;&#10;Description automatically generated">
            <a:extLst>
              <a:ext uri="{FF2B5EF4-FFF2-40B4-BE49-F238E27FC236}">
                <a16:creationId xmlns:a16="http://schemas.microsoft.com/office/drawing/2014/main" id="{5A8A0D66-B6F6-7143-BB43-6536C1565A84}"/>
              </a:ext>
            </a:extLst>
          </p:cNvPr>
          <p:cNvPicPr>
            <a:picLocks noGrp="1" noChangeAspect="1"/>
          </p:cNvPicPr>
          <p:nvPr>
            <p:ph sz="half" idx="1"/>
          </p:nvPr>
        </p:nvPicPr>
        <p:blipFill>
          <a:blip r:embed="rId3">
            <a:extLst>
              <a:ext uri="{837473B0-CC2E-450A-ABE3-18F120FF3D39}">
                <a1611:picAttrSrcUrl xmlns:a1611="http://schemas.microsoft.com/office/drawing/2016/11/main" r:id="rId4"/>
              </a:ext>
            </a:extLst>
          </a:blip>
          <a:stretch>
            <a:fillRect/>
          </a:stretch>
        </p:blipFill>
        <p:spPr>
          <a:xfrm>
            <a:off x="1473200" y="2009933"/>
            <a:ext cx="4622800" cy="3451691"/>
          </a:xfrm>
        </p:spPr>
      </p:pic>
      <p:pic>
        <p:nvPicPr>
          <p:cNvPr id="9" name="Content Placeholder 8" descr="A collage of a person running&#10;&#10;Description automatically generated with medium confidence">
            <a:extLst>
              <a:ext uri="{FF2B5EF4-FFF2-40B4-BE49-F238E27FC236}">
                <a16:creationId xmlns:a16="http://schemas.microsoft.com/office/drawing/2014/main" id="{2AF1B93B-7293-F540-9018-FE0AF873F723}"/>
              </a:ext>
            </a:extLst>
          </p:cNvPr>
          <p:cNvPicPr>
            <a:picLocks noGrp="1" noChangeAspect="1"/>
          </p:cNvPicPr>
          <p:nvPr>
            <p:ph sz="half" idx="2"/>
          </p:nvPr>
        </p:nvPicPr>
        <p:blipFill>
          <a:blip r:embed="rId5">
            <a:extLst>
              <a:ext uri="{837473B0-CC2E-450A-ABE3-18F120FF3D39}">
                <a1611:picAttrSrcUrl xmlns:a1611="http://schemas.microsoft.com/office/drawing/2016/11/main" r:id="rId6"/>
              </a:ext>
            </a:extLst>
          </a:blip>
          <a:stretch>
            <a:fillRect/>
          </a:stretch>
        </p:blipFill>
        <p:spPr>
          <a:xfrm>
            <a:off x="6731000" y="2058194"/>
            <a:ext cx="4622800" cy="3467100"/>
          </a:xfrm>
        </p:spPr>
      </p:pic>
    </p:spTree>
    <p:extLst>
      <p:ext uri="{BB962C8B-B14F-4D97-AF65-F5344CB8AC3E}">
        <p14:creationId xmlns:p14="http://schemas.microsoft.com/office/powerpoint/2010/main" val="474130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84BD0-B19C-F245-9466-295F5C545EDD}"/>
              </a:ext>
            </a:extLst>
          </p:cNvPr>
          <p:cNvSpPr>
            <a:spLocks noGrp="1"/>
          </p:cNvSpPr>
          <p:nvPr>
            <p:ph type="title"/>
          </p:nvPr>
        </p:nvSpPr>
        <p:spPr/>
        <p:txBody>
          <a:bodyPr/>
          <a:lstStyle/>
          <a:p>
            <a:r>
              <a:rPr lang="en-US" dirty="0">
                <a:solidFill>
                  <a:schemeClr val="bg1"/>
                </a:solidFill>
              </a:rPr>
              <a:t>Which of the following goes UP with age?</a:t>
            </a:r>
          </a:p>
        </p:txBody>
      </p:sp>
      <p:sp>
        <p:nvSpPr>
          <p:cNvPr id="5" name="Content Placeholder 4">
            <a:extLst>
              <a:ext uri="{FF2B5EF4-FFF2-40B4-BE49-F238E27FC236}">
                <a16:creationId xmlns:a16="http://schemas.microsoft.com/office/drawing/2014/main" id="{0C7E83A9-2C7E-C04F-ADE0-15D6493AD4BC}"/>
              </a:ext>
            </a:extLst>
          </p:cNvPr>
          <p:cNvSpPr>
            <a:spLocks noGrp="1"/>
          </p:cNvSpPr>
          <p:nvPr>
            <p:ph idx="1"/>
          </p:nvPr>
        </p:nvSpPr>
        <p:spPr/>
        <p:txBody>
          <a:bodyPr/>
          <a:lstStyle/>
          <a:p>
            <a:pPr marL="0" indent="0">
              <a:buNone/>
            </a:pPr>
            <a:r>
              <a:rPr lang="en-US" dirty="0">
                <a:solidFill>
                  <a:schemeClr val="bg1"/>
                </a:solidFill>
              </a:rPr>
              <a:t>A. Serum B-12 </a:t>
            </a:r>
          </a:p>
          <a:p>
            <a:pPr marL="0" indent="0">
              <a:buNone/>
            </a:pPr>
            <a:r>
              <a:rPr lang="en-US" dirty="0">
                <a:solidFill>
                  <a:schemeClr val="bg1"/>
                </a:solidFill>
              </a:rPr>
              <a:t>B. Post-prandial Insulin </a:t>
            </a:r>
          </a:p>
          <a:p>
            <a:pPr marL="0" indent="0">
              <a:buNone/>
            </a:pPr>
            <a:r>
              <a:rPr lang="en-US" dirty="0">
                <a:solidFill>
                  <a:schemeClr val="bg1"/>
                </a:solidFill>
              </a:rPr>
              <a:t>C. Inflammatory markers</a:t>
            </a:r>
          </a:p>
          <a:p>
            <a:pPr marL="0" indent="0">
              <a:buNone/>
            </a:pPr>
            <a:r>
              <a:rPr lang="en-US" dirty="0">
                <a:solidFill>
                  <a:schemeClr val="bg1"/>
                </a:solidFill>
              </a:rPr>
              <a:t>D. Serum creatinine</a:t>
            </a:r>
          </a:p>
        </p:txBody>
      </p:sp>
    </p:spTree>
    <p:extLst>
      <p:ext uri="{BB962C8B-B14F-4D97-AF65-F5344CB8AC3E}">
        <p14:creationId xmlns:p14="http://schemas.microsoft.com/office/powerpoint/2010/main" val="3004540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093FF-1776-9349-82D0-7723ACA8A0FE}"/>
              </a:ext>
            </a:extLst>
          </p:cNvPr>
          <p:cNvSpPr>
            <a:spLocks noGrp="1"/>
          </p:cNvSpPr>
          <p:nvPr>
            <p:ph type="title"/>
          </p:nvPr>
        </p:nvSpPr>
        <p:spPr>
          <a:xfrm>
            <a:off x="157655" y="60170"/>
            <a:ext cx="11196145" cy="1325563"/>
          </a:xfrm>
        </p:spPr>
        <p:txBody>
          <a:bodyPr/>
          <a:lstStyle/>
          <a:p>
            <a:r>
              <a:rPr lang="en-US" dirty="0">
                <a:solidFill>
                  <a:schemeClr val="bg1"/>
                </a:solidFill>
              </a:rPr>
              <a:t>Effects of Increased Inflammation on Lab Studies</a:t>
            </a:r>
          </a:p>
        </p:txBody>
      </p:sp>
      <p:sp>
        <p:nvSpPr>
          <p:cNvPr id="3" name="Content Placeholder 2">
            <a:extLst>
              <a:ext uri="{FF2B5EF4-FFF2-40B4-BE49-F238E27FC236}">
                <a16:creationId xmlns:a16="http://schemas.microsoft.com/office/drawing/2014/main" id="{C373F7C7-6852-5445-8A4B-00D041FE490C}"/>
              </a:ext>
            </a:extLst>
          </p:cNvPr>
          <p:cNvSpPr>
            <a:spLocks noGrp="1"/>
          </p:cNvSpPr>
          <p:nvPr>
            <p:ph sz="half" idx="1"/>
          </p:nvPr>
        </p:nvSpPr>
        <p:spPr>
          <a:xfrm>
            <a:off x="0" y="1327783"/>
            <a:ext cx="6435810" cy="5080815"/>
          </a:xfrm>
        </p:spPr>
        <p:txBody>
          <a:bodyPr>
            <a:normAutofit fontScale="92500" lnSpcReduction="10000"/>
          </a:bodyPr>
          <a:lstStyle/>
          <a:p>
            <a:pPr marL="457200" lvl="1" indent="0">
              <a:buNone/>
            </a:pPr>
            <a:r>
              <a:rPr lang="en-US" sz="3200" dirty="0">
                <a:solidFill>
                  <a:schemeClr val="bg1"/>
                </a:solidFill>
              </a:rPr>
              <a:t>Increase </a:t>
            </a:r>
            <a:r>
              <a:rPr lang="en-US" sz="3200" dirty="0">
                <a:solidFill>
                  <a:schemeClr val="accent2"/>
                </a:solidFill>
              </a:rPr>
              <a:t>ESR*</a:t>
            </a:r>
            <a:r>
              <a:rPr lang="en-US" sz="3200" dirty="0">
                <a:solidFill>
                  <a:schemeClr val="bg1"/>
                </a:solidFill>
              </a:rPr>
              <a:t> </a:t>
            </a:r>
          </a:p>
          <a:p>
            <a:pPr marL="457200" lvl="1" indent="0">
              <a:buNone/>
            </a:pPr>
            <a:r>
              <a:rPr lang="en-US" dirty="0">
                <a:solidFill>
                  <a:schemeClr val="bg1"/>
                </a:solidFill>
              </a:rPr>
              <a:t>upper limit of normal for age: </a:t>
            </a:r>
          </a:p>
          <a:p>
            <a:pPr marL="457200" lvl="1" indent="0">
              <a:buNone/>
            </a:pPr>
            <a:r>
              <a:rPr lang="en-US" sz="3200" dirty="0">
                <a:solidFill>
                  <a:schemeClr val="accent2"/>
                </a:solidFill>
              </a:rPr>
              <a:t>♀</a:t>
            </a:r>
            <a:r>
              <a:rPr lang="en-US" sz="3200" dirty="0">
                <a:solidFill>
                  <a:schemeClr val="bg1"/>
                </a:solidFill>
              </a:rPr>
              <a:t> (</a:t>
            </a:r>
            <a:r>
              <a:rPr lang="en-US" sz="3000" dirty="0">
                <a:solidFill>
                  <a:schemeClr val="bg1"/>
                </a:solidFill>
              </a:rPr>
              <a:t>age+10)/2 </a:t>
            </a:r>
            <a:r>
              <a:rPr lang="en-US" dirty="0">
                <a:solidFill>
                  <a:schemeClr val="bg1"/>
                </a:solidFill>
              </a:rPr>
              <a:t>;</a:t>
            </a:r>
            <a:r>
              <a:rPr lang="en-US" sz="3600" dirty="0">
                <a:solidFill>
                  <a:schemeClr val="accent2"/>
                </a:solidFill>
              </a:rPr>
              <a:t> ⚨  </a:t>
            </a:r>
            <a:r>
              <a:rPr lang="en-US" sz="3000" dirty="0">
                <a:solidFill>
                  <a:schemeClr val="bg1"/>
                </a:solidFill>
              </a:rPr>
              <a:t>age/2 </a:t>
            </a:r>
            <a:endParaRPr lang="en-US" dirty="0">
              <a:solidFill>
                <a:schemeClr val="bg1"/>
              </a:solidFill>
            </a:endParaRPr>
          </a:p>
          <a:p>
            <a:pPr marL="457200" lvl="1" indent="0">
              <a:buNone/>
            </a:pPr>
            <a:endParaRPr lang="en-US" dirty="0">
              <a:solidFill>
                <a:schemeClr val="bg1"/>
              </a:solidFill>
            </a:endParaRPr>
          </a:p>
          <a:p>
            <a:pPr marL="457200" lvl="1" indent="0">
              <a:buNone/>
            </a:pPr>
            <a:r>
              <a:rPr lang="en-US" sz="3200" dirty="0">
                <a:solidFill>
                  <a:schemeClr val="bg1"/>
                </a:solidFill>
              </a:rPr>
              <a:t>Increase </a:t>
            </a:r>
            <a:r>
              <a:rPr lang="en-US" sz="3200" dirty="0">
                <a:solidFill>
                  <a:schemeClr val="accent2"/>
                </a:solidFill>
              </a:rPr>
              <a:t>CRP</a:t>
            </a:r>
            <a:r>
              <a:rPr lang="en-US" sz="3200" dirty="0">
                <a:solidFill>
                  <a:schemeClr val="bg1"/>
                </a:solidFill>
              </a:rPr>
              <a:t> </a:t>
            </a:r>
          </a:p>
          <a:p>
            <a:pPr marL="457200" lvl="1" indent="0">
              <a:buNone/>
            </a:pPr>
            <a:r>
              <a:rPr lang="en-US" dirty="0">
                <a:solidFill>
                  <a:schemeClr val="bg1"/>
                </a:solidFill>
              </a:rPr>
              <a:t>NOT out of the usual lab limits but in the upper normal range</a:t>
            </a:r>
          </a:p>
          <a:p>
            <a:pPr marL="457200" lvl="1" indent="0">
              <a:buNone/>
            </a:pPr>
            <a:endParaRPr lang="en-US" dirty="0">
              <a:solidFill>
                <a:schemeClr val="bg1"/>
              </a:solidFill>
            </a:endParaRPr>
          </a:p>
          <a:p>
            <a:pPr marL="457200" lvl="1" indent="0">
              <a:buNone/>
            </a:pPr>
            <a:r>
              <a:rPr lang="en-US" sz="3200" dirty="0">
                <a:solidFill>
                  <a:schemeClr val="bg1"/>
                </a:solidFill>
              </a:rPr>
              <a:t>Increase </a:t>
            </a:r>
            <a:r>
              <a:rPr lang="en-US" sz="3200" dirty="0">
                <a:solidFill>
                  <a:schemeClr val="accent2"/>
                </a:solidFill>
              </a:rPr>
              <a:t>D-Dimer</a:t>
            </a:r>
            <a:r>
              <a:rPr lang="en-US" sz="3200" dirty="0">
                <a:solidFill>
                  <a:schemeClr val="bg1"/>
                </a:solidFill>
              </a:rPr>
              <a:t> </a:t>
            </a:r>
          </a:p>
          <a:p>
            <a:pPr marL="457200" lvl="1" indent="0">
              <a:buNone/>
            </a:pPr>
            <a:r>
              <a:rPr lang="en-US" dirty="0">
                <a:solidFill>
                  <a:schemeClr val="bg1"/>
                </a:solidFill>
              </a:rPr>
              <a:t>upper limit = </a:t>
            </a:r>
            <a:r>
              <a:rPr lang="en-US" sz="3000" dirty="0">
                <a:solidFill>
                  <a:schemeClr val="bg1"/>
                </a:solidFill>
              </a:rPr>
              <a:t>age x10 </a:t>
            </a:r>
            <a:endParaRPr lang="en-US" dirty="0">
              <a:solidFill>
                <a:schemeClr val="bg1"/>
              </a:solidFill>
            </a:endParaRPr>
          </a:p>
          <a:p>
            <a:pPr marL="457200" lvl="1" indent="0">
              <a:buNone/>
            </a:pPr>
            <a:endParaRPr lang="en-US" sz="3200" dirty="0">
              <a:solidFill>
                <a:schemeClr val="bg1"/>
              </a:solidFill>
            </a:endParaRPr>
          </a:p>
          <a:p>
            <a:pPr marL="457200" lvl="1" indent="0">
              <a:buNone/>
            </a:pPr>
            <a:r>
              <a:rPr lang="en-US" sz="3200" dirty="0">
                <a:solidFill>
                  <a:schemeClr val="bg1"/>
                </a:solidFill>
              </a:rPr>
              <a:t>Increase</a:t>
            </a:r>
            <a:r>
              <a:rPr lang="en-US" sz="3200" dirty="0">
                <a:solidFill>
                  <a:schemeClr val="accent2"/>
                </a:solidFill>
              </a:rPr>
              <a:t> Alkaline phosphatase</a:t>
            </a:r>
          </a:p>
          <a:p>
            <a:pPr marL="457200" lvl="1" indent="0">
              <a:buNone/>
            </a:pPr>
            <a:r>
              <a:rPr lang="en-US" sz="3200" dirty="0">
                <a:solidFill>
                  <a:schemeClr val="bg1"/>
                </a:solidFill>
              </a:rPr>
              <a:t>Not more than </a:t>
            </a:r>
            <a:r>
              <a:rPr lang="en-US" sz="3200" dirty="0">
                <a:solidFill>
                  <a:schemeClr val="accent2"/>
                </a:solidFill>
              </a:rPr>
              <a:t>twice </a:t>
            </a:r>
            <a:r>
              <a:rPr lang="en-US" sz="3200" dirty="0">
                <a:solidFill>
                  <a:schemeClr val="bg1"/>
                </a:solidFill>
              </a:rPr>
              <a:t>normal</a:t>
            </a:r>
          </a:p>
          <a:p>
            <a:endParaRPr lang="en-US" dirty="0">
              <a:solidFill>
                <a:schemeClr val="bg1"/>
              </a:solidFill>
            </a:endParaRPr>
          </a:p>
        </p:txBody>
      </p:sp>
      <p:pic>
        <p:nvPicPr>
          <p:cNvPr id="6" name="Content Placeholder 5" descr="Diagram&#10;&#10;Description automatically generated">
            <a:extLst>
              <a:ext uri="{FF2B5EF4-FFF2-40B4-BE49-F238E27FC236}">
                <a16:creationId xmlns:a16="http://schemas.microsoft.com/office/drawing/2014/main" id="{5D17D154-EE97-974B-AF1A-4718FAC5DB1B}"/>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180437" y="1926056"/>
            <a:ext cx="5613361" cy="3361038"/>
          </a:xfrm>
        </p:spPr>
      </p:pic>
      <p:sp>
        <p:nvSpPr>
          <p:cNvPr id="10" name="TextBox 9">
            <a:extLst>
              <a:ext uri="{FF2B5EF4-FFF2-40B4-BE49-F238E27FC236}">
                <a16:creationId xmlns:a16="http://schemas.microsoft.com/office/drawing/2014/main" id="{3DC1FE4A-2BB7-4343-9317-889B0385B48D}"/>
              </a:ext>
            </a:extLst>
          </p:cNvPr>
          <p:cNvSpPr txBox="1"/>
          <p:nvPr/>
        </p:nvSpPr>
        <p:spPr>
          <a:xfrm>
            <a:off x="5638800" y="2974427"/>
            <a:ext cx="65" cy="276999"/>
          </a:xfrm>
          <a:prstGeom prst="rect">
            <a:avLst/>
          </a:prstGeom>
          <a:noFill/>
        </p:spPr>
        <p:txBody>
          <a:bodyPr wrap="none" lIns="0" tIns="0" rIns="0" bIns="0" rtlCol="0">
            <a:spAutoFit/>
          </a:bodyPr>
          <a:lstStyle/>
          <a:p>
            <a:endParaRPr lang="en-US" dirty="0"/>
          </a:p>
        </p:txBody>
      </p:sp>
    </p:spTree>
    <p:extLst>
      <p:ext uri="{BB962C8B-B14F-4D97-AF65-F5344CB8AC3E}">
        <p14:creationId xmlns:p14="http://schemas.microsoft.com/office/powerpoint/2010/main" val="1108834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388A2-BB27-B745-824A-8314D22A3AA8}"/>
              </a:ext>
            </a:extLst>
          </p:cNvPr>
          <p:cNvSpPr>
            <a:spLocks noGrp="1"/>
          </p:cNvSpPr>
          <p:nvPr>
            <p:ph type="title"/>
          </p:nvPr>
        </p:nvSpPr>
        <p:spPr/>
        <p:txBody>
          <a:bodyPr>
            <a:normAutofit/>
          </a:bodyPr>
          <a:lstStyle/>
          <a:p>
            <a:r>
              <a:rPr lang="en-US" sz="5400" dirty="0">
                <a:solidFill>
                  <a:schemeClr val="bg1"/>
                </a:solidFill>
              </a:rPr>
              <a:t>What else goes UP?</a:t>
            </a:r>
          </a:p>
        </p:txBody>
      </p:sp>
      <p:sp>
        <p:nvSpPr>
          <p:cNvPr id="3" name="Content Placeholder 2">
            <a:extLst>
              <a:ext uri="{FF2B5EF4-FFF2-40B4-BE49-F238E27FC236}">
                <a16:creationId xmlns:a16="http://schemas.microsoft.com/office/drawing/2014/main" id="{96DCD624-AEBA-2548-AFA3-7CA4A9648556}"/>
              </a:ext>
            </a:extLst>
          </p:cNvPr>
          <p:cNvSpPr>
            <a:spLocks noGrp="1"/>
          </p:cNvSpPr>
          <p:nvPr>
            <p:ph sz="half" idx="1"/>
          </p:nvPr>
        </p:nvSpPr>
        <p:spPr>
          <a:xfrm>
            <a:off x="838200" y="1825625"/>
            <a:ext cx="7097110" cy="4351338"/>
          </a:xfrm>
        </p:spPr>
        <p:txBody>
          <a:bodyPr/>
          <a:lstStyle/>
          <a:p>
            <a:pPr marL="0" lvl="0" indent="0">
              <a:buNone/>
            </a:pPr>
            <a:r>
              <a:rPr lang="en-US" sz="3600" dirty="0">
                <a:solidFill>
                  <a:schemeClr val="accent2"/>
                </a:solidFill>
              </a:rPr>
              <a:t>HF peptide </a:t>
            </a:r>
            <a:r>
              <a:rPr lang="en-US" sz="3600" dirty="0">
                <a:solidFill>
                  <a:schemeClr val="bg1"/>
                </a:solidFill>
              </a:rPr>
              <a:t>(</a:t>
            </a:r>
            <a:r>
              <a:rPr lang="en-US" dirty="0">
                <a:solidFill>
                  <a:schemeClr val="bg1"/>
                </a:solidFill>
              </a:rPr>
              <a:t>due to change in renal function and age-related LV hypertrophy).  </a:t>
            </a:r>
          </a:p>
          <a:p>
            <a:pPr marL="0" lvl="0" indent="0">
              <a:buNone/>
            </a:pPr>
            <a:r>
              <a:rPr lang="en-US" sz="3200" dirty="0">
                <a:solidFill>
                  <a:schemeClr val="bg1"/>
                </a:solidFill>
              </a:rPr>
              <a:t>Patients &gt;70 years</a:t>
            </a:r>
          </a:p>
          <a:p>
            <a:pPr lvl="1"/>
            <a:r>
              <a:rPr lang="en-US" sz="2800" dirty="0">
                <a:solidFill>
                  <a:schemeClr val="bg1"/>
                </a:solidFill>
              </a:rPr>
              <a:t>HF </a:t>
            </a:r>
            <a:r>
              <a:rPr lang="en-US" sz="2800" b="1" dirty="0">
                <a:solidFill>
                  <a:schemeClr val="bg1"/>
                </a:solidFill>
              </a:rPr>
              <a:t>very unlikely </a:t>
            </a:r>
            <a:r>
              <a:rPr lang="en-US" sz="2800" dirty="0">
                <a:solidFill>
                  <a:schemeClr val="bg1"/>
                </a:solidFill>
              </a:rPr>
              <a:t>if BNP&lt;125pg/ml or      NT-</a:t>
            </a:r>
            <a:r>
              <a:rPr lang="en-US" sz="2800" dirty="0" err="1">
                <a:solidFill>
                  <a:schemeClr val="bg1"/>
                </a:solidFill>
              </a:rPr>
              <a:t>proBNP</a:t>
            </a:r>
            <a:r>
              <a:rPr lang="en-US" sz="2800" dirty="0">
                <a:solidFill>
                  <a:schemeClr val="bg1"/>
                </a:solidFill>
              </a:rPr>
              <a:t> &lt;35 </a:t>
            </a:r>
            <a:r>
              <a:rPr lang="en-US" sz="2800" dirty="0" err="1">
                <a:solidFill>
                  <a:schemeClr val="bg1"/>
                </a:solidFill>
              </a:rPr>
              <a:t>pg</a:t>
            </a:r>
            <a:r>
              <a:rPr lang="en-US" sz="2800" dirty="0">
                <a:solidFill>
                  <a:schemeClr val="bg1"/>
                </a:solidFill>
              </a:rPr>
              <a:t>/ml</a:t>
            </a:r>
          </a:p>
          <a:p>
            <a:pPr lvl="1"/>
            <a:r>
              <a:rPr lang="en-US" sz="2800" dirty="0">
                <a:solidFill>
                  <a:schemeClr val="bg1"/>
                </a:solidFill>
              </a:rPr>
              <a:t>HF </a:t>
            </a:r>
            <a:r>
              <a:rPr lang="en-US" sz="2800" b="1" dirty="0">
                <a:solidFill>
                  <a:schemeClr val="bg1"/>
                </a:solidFill>
              </a:rPr>
              <a:t>very likely </a:t>
            </a:r>
            <a:r>
              <a:rPr lang="en-US" sz="2800" dirty="0">
                <a:solidFill>
                  <a:schemeClr val="bg1"/>
                </a:solidFill>
              </a:rPr>
              <a:t>if </a:t>
            </a:r>
            <a:r>
              <a:rPr lang="en-US" sz="3200" dirty="0">
                <a:solidFill>
                  <a:schemeClr val="accent2"/>
                </a:solidFill>
              </a:rPr>
              <a:t>BNP &gt;500 </a:t>
            </a:r>
            <a:r>
              <a:rPr lang="en-US" sz="2800" dirty="0" err="1">
                <a:solidFill>
                  <a:schemeClr val="bg1"/>
                </a:solidFill>
              </a:rPr>
              <a:t>pg</a:t>
            </a:r>
            <a:r>
              <a:rPr lang="en-US" sz="2800" dirty="0">
                <a:solidFill>
                  <a:schemeClr val="bg1"/>
                </a:solidFill>
              </a:rPr>
              <a:t>/ml or      </a:t>
            </a:r>
            <a:r>
              <a:rPr lang="en-US" sz="2800" dirty="0">
                <a:solidFill>
                  <a:schemeClr val="accent2"/>
                </a:solidFill>
              </a:rPr>
              <a:t>NT-</a:t>
            </a:r>
            <a:r>
              <a:rPr lang="en-US" sz="2800" dirty="0" err="1">
                <a:solidFill>
                  <a:schemeClr val="accent2"/>
                </a:solidFill>
              </a:rPr>
              <a:t>proBNP</a:t>
            </a:r>
            <a:r>
              <a:rPr lang="en-US" sz="2800" dirty="0">
                <a:solidFill>
                  <a:schemeClr val="accent2"/>
                </a:solidFill>
              </a:rPr>
              <a:t> &gt;1200 </a:t>
            </a:r>
            <a:r>
              <a:rPr lang="en-US" sz="2800" dirty="0" err="1">
                <a:solidFill>
                  <a:schemeClr val="bg1"/>
                </a:solidFill>
              </a:rPr>
              <a:t>pg</a:t>
            </a:r>
            <a:r>
              <a:rPr lang="en-US" sz="2800" dirty="0">
                <a:solidFill>
                  <a:schemeClr val="bg1"/>
                </a:solidFill>
              </a:rPr>
              <a:t>/ml</a:t>
            </a:r>
          </a:p>
          <a:p>
            <a:endParaRPr lang="en-US" dirty="0"/>
          </a:p>
        </p:txBody>
      </p:sp>
      <p:pic>
        <p:nvPicPr>
          <p:cNvPr id="6" name="Content Placeholder 5" descr="A picture containing orange, colorful&#10;&#10;Description automatically generated">
            <a:extLst>
              <a:ext uri="{FF2B5EF4-FFF2-40B4-BE49-F238E27FC236}">
                <a16:creationId xmlns:a16="http://schemas.microsoft.com/office/drawing/2014/main" id="{843234D6-782A-3C48-8612-DB50A68A7751}"/>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7935310" y="373146"/>
            <a:ext cx="4140390" cy="3214113"/>
          </a:xfrm>
        </p:spPr>
      </p:pic>
      <p:pic>
        <p:nvPicPr>
          <p:cNvPr id="11" name="Picture 10" descr="Logo&#10;&#10;Description automatically generated">
            <a:extLst>
              <a:ext uri="{FF2B5EF4-FFF2-40B4-BE49-F238E27FC236}">
                <a16:creationId xmlns:a16="http://schemas.microsoft.com/office/drawing/2014/main" id="{20E0527C-6E19-754C-B960-85C467E5DE6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flipH="1" flipV="1">
            <a:off x="7935310" y="3899023"/>
            <a:ext cx="4256690" cy="2857719"/>
          </a:xfrm>
          <a:prstGeom prst="rect">
            <a:avLst/>
          </a:prstGeom>
        </p:spPr>
      </p:pic>
    </p:spTree>
    <p:extLst>
      <p:ext uri="{BB962C8B-B14F-4D97-AF65-F5344CB8AC3E}">
        <p14:creationId xmlns:p14="http://schemas.microsoft.com/office/powerpoint/2010/main" val="1390549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84BD0-B19C-F245-9466-295F5C545EDD}"/>
              </a:ext>
            </a:extLst>
          </p:cNvPr>
          <p:cNvSpPr>
            <a:spLocks noGrp="1"/>
          </p:cNvSpPr>
          <p:nvPr>
            <p:ph type="title"/>
          </p:nvPr>
        </p:nvSpPr>
        <p:spPr>
          <a:xfrm>
            <a:off x="838200" y="365125"/>
            <a:ext cx="10515600" cy="1822021"/>
          </a:xfrm>
        </p:spPr>
        <p:txBody>
          <a:bodyPr>
            <a:normAutofit fontScale="90000"/>
          </a:bodyPr>
          <a:lstStyle/>
          <a:p>
            <a:r>
              <a:rPr lang="en-US" dirty="0">
                <a:solidFill>
                  <a:schemeClr val="bg1"/>
                </a:solidFill>
              </a:rPr>
              <a:t>Your patient is 70; you check her TSH and T4.  What </a:t>
            </a:r>
            <a:r>
              <a:rPr lang="en-US" u="sng" dirty="0">
                <a:solidFill>
                  <a:schemeClr val="bg1"/>
                </a:solidFill>
              </a:rPr>
              <a:t>threshold</a:t>
            </a:r>
            <a:r>
              <a:rPr lang="en-US" dirty="0">
                <a:solidFill>
                  <a:schemeClr val="bg1"/>
                </a:solidFill>
              </a:rPr>
              <a:t> of TSH</a:t>
            </a:r>
            <a:r>
              <a:rPr lang="en-US" dirty="0">
                <a:solidFill>
                  <a:schemeClr val="accent2"/>
                </a:solidFill>
              </a:rPr>
              <a:t>*</a:t>
            </a:r>
            <a:r>
              <a:rPr lang="en-US" dirty="0">
                <a:solidFill>
                  <a:schemeClr val="bg1"/>
                </a:solidFill>
              </a:rPr>
              <a:t> would prompt you to start thyroid replacement when the patient has a normal T4?</a:t>
            </a:r>
            <a:endParaRPr lang="en-US" dirty="0">
              <a:solidFill>
                <a:schemeClr val="accent2"/>
              </a:solidFill>
            </a:endParaRPr>
          </a:p>
        </p:txBody>
      </p:sp>
      <p:sp>
        <p:nvSpPr>
          <p:cNvPr id="5" name="Content Placeholder 4">
            <a:extLst>
              <a:ext uri="{FF2B5EF4-FFF2-40B4-BE49-F238E27FC236}">
                <a16:creationId xmlns:a16="http://schemas.microsoft.com/office/drawing/2014/main" id="{0C7E83A9-2C7E-C04F-ADE0-15D6493AD4BC}"/>
              </a:ext>
            </a:extLst>
          </p:cNvPr>
          <p:cNvSpPr>
            <a:spLocks noGrp="1"/>
          </p:cNvSpPr>
          <p:nvPr>
            <p:ph idx="1"/>
          </p:nvPr>
        </p:nvSpPr>
        <p:spPr>
          <a:xfrm>
            <a:off x="838200" y="2506662"/>
            <a:ext cx="10515600" cy="2633749"/>
          </a:xfrm>
        </p:spPr>
        <p:txBody>
          <a:bodyPr>
            <a:normAutofit/>
          </a:bodyPr>
          <a:lstStyle/>
          <a:p>
            <a:pPr marL="0" indent="0">
              <a:buNone/>
            </a:pPr>
            <a:r>
              <a:rPr lang="en-US" sz="3600" dirty="0">
                <a:solidFill>
                  <a:schemeClr val="bg1"/>
                </a:solidFill>
              </a:rPr>
              <a:t>A. 6 </a:t>
            </a:r>
            <a:r>
              <a:rPr lang="en-US" sz="3200" dirty="0" err="1">
                <a:solidFill>
                  <a:schemeClr val="bg1"/>
                </a:solidFill>
              </a:rPr>
              <a:t>mU</a:t>
            </a:r>
            <a:r>
              <a:rPr lang="en-US" sz="3200" dirty="0">
                <a:solidFill>
                  <a:schemeClr val="bg1"/>
                </a:solidFill>
              </a:rPr>
              <a:t>/L</a:t>
            </a:r>
          </a:p>
          <a:p>
            <a:pPr marL="0" indent="0">
              <a:buNone/>
            </a:pPr>
            <a:r>
              <a:rPr lang="en-US" sz="3600" dirty="0">
                <a:solidFill>
                  <a:schemeClr val="bg1"/>
                </a:solidFill>
              </a:rPr>
              <a:t>B. 8 </a:t>
            </a:r>
            <a:r>
              <a:rPr lang="en-US" sz="3600" dirty="0" err="1">
                <a:solidFill>
                  <a:schemeClr val="bg1"/>
                </a:solidFill>
              </a:rPr>
              <a:t>mU</a:t>
            </a:r>
            <a:r>
              <a:rPr lang="en-US" sz="3600" dirty="0">
                <a:solidFill>
                  <a:schemeClr val="bg1"/>
                </a:solidFill>
              </a:rPr>
              <a:t>/L</a:t>
            </a:r>
          </a:p>
          <a:p>
            <a:pPr marL="0" indent="0">
              <a:buNone/>
            </a:pPr>
            <a:r>
              <a:rPr lang="en-US" sz="3600" dirty="0">
                <a:solidFill>
                  <a:schemeClr val="bg1"/>
                </a:solidFill>
              </a:rPr>
              <a:t>C. 10 </a:t>
            </a:r>
            <a:r>
              <a:rPr lang="en-US" sz="3600" dirty="0" err="1">
                <a:solidFill>
                  <a:schemeClr val="bg1"/>
                </a:solidFill>
              </a:rPr>
              <a:t>mU</a:t>
            </a:r>
            <a:r>
              <a:rPr lang="en-US" sz="3600" dirty="0">
                <a:solidFill>
                  <a:schemeClr val="bg1"/>
                </a:solidFill>
              </a:rPr>
              <a:t>/L</a:t>
            </a:r>
          </a:p>
          <a:p>
            <a:pPr marL="0" indent="0">
              <a:buNone/>
            </a:pPr>
            <a:r>
              <a:rPr lang="en-US" sz="3600" dirty="0">
                <a:solidFill>
                  <a:schemeClr val="bg1"/>
                </a:solidFill>
              </a:rPr>
              <a:t>D. 12 </a:t>
            </a:r>
            <a:r>
              <a:rPr lang="en-US" sz="3600" dirty="0" err="1">
                <a:solidFill>
                  <a:schemeClr val="bg1"/>
                </a:solidFill>
              </a:rPr>
              <a:t>mU</a:t>
            </a:r>
            <a:r>
              <a:rPr lang="en-US" sz="3600" dirty="0">
                <a:solidFill>
                  <a:schemeClr val="bg1"/>
                </a:solidFill>
              </a:rPr>
              <a:t>/L</a:t>
            </a:r>
          </a:p>
        </p:txBody>
      </p:sp>
      <p:sp>
        <p:nvSpPr>
          <p:cNvPr id="3" name="TextBox 2">
            <a:extLst>
              <a:ext uri="{FF2B5EF4-FFF2-40B4-BE49-F238E27FC236}">
                <a16:creationId xmlns:a16="http://schemas.microsoft.com/office/drawing/2014/main" id="{56CC6FD3-D63C-BF4E-A471-D999C140E947}"/>
              </a:ext>
            </a:extLst>
          </p:cNvPr>
          <p:cNvSpPr txBox="1"/>
          <p:nvPr/>
        </p:nvSpPr>
        <p:spPr>
          <a:xfrm>
            <a:off x="1087395" y="5375189"/>
            <a:ext cx="7685902" cy="584775"/>
          </a:xfrm>
          <a:prstGeom prst="rect">
            <a:avLst/>
          </a:prstGeom>
          <a:noFill/>
        </p:spPr>
        <p:txBody>
          <a:bodyPr wrap="square" rtlCol="0">
            <a:spAutoFit/>
          </a:bodyPr>
          <a:lstStyle/>
          <a:p>
            <a:r>
              <a:rPr lang="en-US" dirty="0">
                <a:solidFill>
                  <a:schemeClr val="accent2"/>
                </a:solidFill>
              </a:rPr>
              <a:t>* </a:t>
            </a:r>
            <a:r>
              <a:rPr lang="en-US" dirty="0">
                <a:solidFill>
                  <a:schemeClr val="bg1"/>
                </a:solidFill>
              </a:rPr>
              <a:t> </a:t>
            </a:r>
            <a:r>
              <a:rPr lang="en-US" sz="3200" dirty="0">
                <a:solidFill>
                  <a:schemeClr val="bg1"/>
                </a:solidFill>
              </a:rPr>
              <a:t>Lab normal range 0.5-5.0 </a:t>
            </a:r>
            <a:r>
              <a:rPr lang="en-US" sz="3200" b="1" dirty="0" err="1">
                <a:solidFill>
                  <a:schemeClr val="bg1"/>
                </a:solidFill>
              </a:rPr>
              <a:t>mU</a:t>
            </a:r>
            <a:r>
              <a:rPr lang="en-US" sz="3200" b="1" dirty="0">
                <a:solidFill>
                  <a:schemeClr val="bg1"/>
                </a:solidFill>
              </a:rPr>
              <a:t>/L</a:t>
            </a:r>
            <a:endParaRPr lang="en-US" dirty="0">
              <a:solidFill>
                <a:schemeClr val="bg1"/>
              </a:solidFill>
            </a:endParaRPr>
          </a:p>
        </p:txBody>
      </p:sp>
    </p:spTree>
    <p:extLst>
      <p:ext uri="{BB962C8B-B14F-4D97-AF65-F5344CB8AC3E}">
        <p14:creationId xmlns:p14="http://schemas.microsoft.com/office/powerpoint/2010/main" val="2794237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5377D-E525-0643-8620-0B53266FC5C7}"/>
              </a:ext>
            </a:extLst>
          </p:cNvPr>
          <p:cNvSpPr>
            <a:spLocks noGrp="1"/>
          </p:cNvSpPr>
          <p:nvPr>
            <p:ph type="title"/>
          </p:nvPr>
        </p:nvSpPr>
        <p:spPr/>
        <p:txBody>
          <a:bodyPr/>
          <a:lstStyle/>
          <a:p>
            <a:r>
              <a:rPr lang="en-US" dirty="0">
                <a:solidFill>
                  <a:schemeClr val="bg1"/>
                </a:solidFill>
              </a:rPr>
              <a:t>What else goes UP?</a:t>
            </a:r>
            <a:endParaRPr lang="en-US" dirty="0"/>
          </a:p>
        </p:txBody>
      </p:sp>
      <p:sp>
        <p:nvSpPr>
          <p:cNvPr id="3" name="Content Placeholder 2">
            <a:extLst>
              <a:ext uri="{FF2B5EF4-FFF2-40B4-BE49-F238E27FC236}">
                <a16:creationId xmlns:a16="http://schemas.microsoft.com/office/drawing/2014/main" id="{1CBD0217-6680-E141-A827-319C4615BF71}"/>
              </a:ext>
            </a:extLst>
          </p:cNvPr>
          <p:cNvSpPr>
            <a:spLocks noGrp="1"/>
          </p:cNvSpPr>
          <p:nvPr>
            <p:ph sz="half" idx="1"/>
          </p:nvPr>
        </p:nvSpPr>
        <p:spPr>
          <a:xfrm>
            <a:off x="838200" y="1825625"/>
            <a:ext cx="5181600" cy="3913023"/>
          </a:xfrm>
        </p:spPr>
        <p:txBody>
          <a:bodyPr>
            <a:normAutofit/>
          </a:bodyPr>
          <a:lstStyle/>
          <a:p>
            <a:pPr marL="0" indent="0">
              <a:buNone/>
            </a:pPr>
            <a:r>
              <a:rPr lang="en-US" sz="3600" dirty="0">
                <a:solidFill>
                  <a:schemeClr val="accent2"/>
                </a:solidFill>
              </a:rPr>
              <a:t>TSH</a:t>
            </a:r>
            <a:r>
              <a:rPr lang="en-US" dirty="0">
                <a:solidFill>
                  <a:schemeClr val="bg1"/>
                </a:solidFill>
              </a:rPr>
              <a:t> </a:t>
            </a:r>
          </a:p>
          <a:p>
            <a:r>
              <a:rPr lang="en-US" dirty="0">
                <a:solidFill>
                  <a:schemeClr val="bg1"/>
                </a:solidFill>
              </a:rPr>
              <a:t>TSH up to 20 with a normal T-4 is subclinical hypothyroidism; TX does not improve symptoms.</a:t>
            </a:r>
          </a:p>
          <a:p>
            <a:r>
              <a:rPr lang="en-US" dirty="0">
                <a:solidFill>
                  <a:schemeClr val="bg1"/>
                </a:solidFill>
              </a:rPr>
              <a:t> Ignore mild TSH elevation unless ≥10</a:t>
            </a:r>
            <a:r>
              <a:rPr lang="en-US" baseline="30000" dirty="0">
                <a:solidFill>
                  <a:schemeClr val="accent2"/>
                </a:solidFill>
              </a:rPr>
              <a:t>1</a:t>
            </a:r>
            <a:endParaRPr lang="en-US" dirty="0">
              <a:solidFill>
                <a:schemeClr val="bg1"/>
              </a:solidFill>
            </a:endParaRPr>
          </a:p>
          <a:p>
            <a:r>
              <a:rPr lang="en-US" dirty="0">
                <a:solidFill>
                  <a:schemeClr val="bg1"/>
                </a:solidFill>
              </a:rPr>
              <a:t>Reduce replacement dose with age (decline in lean body mass)</a:t>
            </a:r>
          </a:p>
          <a:p>
            <a:endParaRPr lang="en-US" dirty="0"/>
          </a:p>
        </p:txBody>
      </p:sp>
      <p:pic>
        <p:nvPicPr>
          <p:cNvPr id="6" name="Content Placeholder 5" descr="A close-up of a human brain&#10;&#10;Description automatically generated with low confidence">
            <a:extLst>
              <a:ext uri="{FF2B5EF4-FFF2-40B4-BE49-F238E27FC236}">
                <a16:creationId xmlns:a16="http://schemas.microsoft.com/office/drawing/2014/main" id="{7610011C-B02D-CC42-8FDC-2CF5B48D65EA}"/>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8183711" y="211095"/>
            <a:ext cx="2018163" cy="1614530"/>
          </a:xfrm>
        </p:spPr>
      </p:pic>
      <p:pic>
        <p:nvPicPr>
          <p:cNvPr id="1026" name="Picture 2">
            <a:extLst>
              <a:ext uri="{FF2B5EF4-FFF2-40B4-BE49-F238E27FC236}">
                <a16:creationId xmlns:a16="http://schemas.microsoft.com/office/drawing/2014/main" id="{DE92161F-51A5-4F4C-ABED-B43D9D41CC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6677" y="1988408"/>
            <a:ext cx="4572229" cy="465849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3CC9A60-F726-1244-81CB-05EF76E60A62}"/>
              </a:ext>
            </a:extLst>
          </p:cNvPr>
          <p:cNvSpPr txBox="1"/>
          <p:nvPr/>
        </p:nvSpPr>
        <p:spPr>
          <a:xfrm>
            <a:off x="1271752" y="6148552"/>
            <a:ext cx="2217682" cy="369332"/>
          </a:xfrm>
          <a:prstGeom prst="rect">
            <a:avLst/>
          </a:prstGeom>
          <a:noFill/>
        </p:spPr>
        <p:txBody>
          <a:bodyPr wrap="square" rtlCol="0">
            <a:spAutoFit/>
          </a:bodyPr>
          <a:lstStyle/>
          <a:p>
            <a:r>
              <a:rPr lang="en-US" baseline="30000" dirty="0">
                <a:solidFill>
                  <a:schemeClr val="accent2"/>
                </a:solidFill>
              </a:rPr>
              <a:t>1 </a:t>
            </a:r>
            <a:r>
              <a:rPr lang="en-US" dirty="0">
                <a:solidFill>
                  <a:schemeClr val="bg1"/>
                </a:solidFill>
              </a:rPr>
              <a:t>NEJM</a:t>
            </a:r>
            <a:endParaRPr lang="en-US" dirty="0"/>
          </a:p>
        </p:txBody>
      </p:sp>
    </p:spTree>
    <p:extLst>
      <p:ext uri="{BB962C8B-B14F-4D97-AF65-F5344CB8AC3E}">
        <p14:creationId xmlns:p14="http://schemas.microsoft.com/office/powerpoint/2010/main" val="825018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5377D-E525-0643-8620-0B53266FC5C7}"/>
              </a:ext>
            </a:extLst>
          </p:cNvPr>
          <p:cNvSpPr>
            <a:spLocks noGrp="1"/>
          </p:cNvSpPr>
          <p:nvPr>
            <p:ph type="title"/>
          </p:nvPr>
        </p:nvSpPr>
        <p:spPr/>
        <p:txBody>
          <a:bodyPr/>
          <a:lstStyle/>
          <a:p>
            <a:r>
              <a:rPr lang="en-US" dirty="0">
                <a:solidFill>
                  <a:schemeClr val="bg1"/>
                </a:solidFill>
              </a:rPr>
              <a:t>What else Goes up?</a:t>
            </a:r>
            <a:endParaRPr lang="en-US" dirty="0"/>
          </a:p>
        </p:txBody>
      </p:sp>
      <p:sp>
        <p:nvSpPr>
          <p:cNvPr id="3" name="Content Placeholder 2">
            <a:extLst>
              <a:ext uri="{FF2B5EF4-FFF2-40B4-BE49-F238E27FC236}">
                <a16:creationId xmlns:a16="http://schemas.microsoft.com/office/drawing/2014/main" id="{1CBD0217-6680-E141-A827-319C4615BF71}"/>
              </a:ext>
            </a:extLst>
          </p:cNvPr>
          <p:cNvSpPr>
            <a:spLocks noGrp="1"/>
          </p:cNvSpPr>
          <p:nvPr>
            <p:ph sz="half" idx="1"/>
          </p:nvPr>
        </p:nvSpPr>
        <p:spPr>
          <a:xfrm>
            <a:off x="838200" y="1825625"/>
            <a:ext cx="5661454" cy="4351338"/>
          </a:xfrm>
        </p:spPr>
        <p:txBody>
          <a:bodyPr/>
          <a:lstStyle/>
          <a:p>
            <a:pPr marL="0" indent="0">
              <a:buNone/>
            </a:pPr>
            <a:r>
              <a:rPr lang="en-US" sz="3600" dirty="0">
                <a:solidFill>
                  <a:schemeClr val="accent2"/>
                </a:solidFill>
              </a:rPr>
              <a:t>PSA</a:t>
            </a:r>
            <a:r>
              <a:rPr lang="en-US" dirty="0">
                <a:solidFill>
                  <a:schemeClr val="bg1"/>
                </a:solidFill>
              </a:rPr>
              <a:t> </a:t>
            </a:r>
          </a:p>
          <a:p>
            <a:r>
              <a:rPr lang="en-US" sz="3200" dirty="0">
                <a:solidFill>
                  <a:schemeClr val="bg1"/>
                </a:solidFill>
              </a:rPr>
              <a:t>Prostate size increases with age.</a:t>
            </a:r>
          </a:p>
          <a:p>
            <a:r>
              <a:rPr lang="en-US" sz="3200" dirty="0">
                <a:solidFill>
                  <a:schemeClr val="bg1"/>
                </a:solidFill>
              </a:rPr>
              <a:t> </a:t>
            </a:r>
            <a:r>
              <a:rPr lang="en-US" sz="3200" dirty="0">
                <a:solidFill>
                  <a:schemeClr val="accent2"/>
                </a:solidFill>
              </a:rPr>
              <a:t>Age-adjust</a:t>
            </a:r>
            <a:r>
              <a:rPr lang="en-US" sz="3200" dirty="0">
                <a:solidFill>
                  <a:schemeClr val="bg1"/>
                </a:solidFill>
              </a:rPr>
              <a:t> upper limits of normal in men</a:t>
            </a:r>
          </a:p>
          <a:p>
            <a:pPr lvl="1"/>
            <a:r>
              <a:rPr lang="en-US" sz="2800" dirty="0">
                <a:solidFill>
                  <a:schemeClr val="bg1"/>
                </a:solidFill>
              </a:rPr>
              <a:t>40-59 </a:t>
            </a:r>
            <a:r>
              <a:rPr lang="en-US" sz="2800" dirty="0" err="1">
                <a:solidFill>
                  <a:schemeClr val="bg1"/>
                </a:solidFill>
              </a:rPr>
              <a:t>yrs</a:t>
            </a:r>
            <a:r>
              <a:rPr lang="en-US" sz="2800" dirty="0">
                <a:solidFill>
                  <a:schemeClr val="bg1"/>
                </a:solidFill>
              </a:rPr>
              <a:t> </a:t>
            </a:r>
            <a:r>
              <a:rPr lang="en-US" sz="2800" dirty="0">
                <a:solidFill>
                  <a:schemeClr val="accent2"/>
                </a:solidFill>
                <a:sym typeface="Symbol" pitchFamily="2" charset="2"/>
              </a:rPr>
              <a:t></a:t>
            </a:r>
            <a:r>
              <a:rPr lang="en-US" sz="2800" dirty="0">
                <a:solidFill>
                  <a:schemeClr val="accent2"/>
                </a:solidFill>
              </a:rPr>
              <a:t> 2.5</a:t>
            </a:r>
            <a:r>
              <a:rPr lang="en-US" sz="2800" dirty="0">
                <a:solidFill>
                  <a:schemeClr val="bg1"/>
                </a:solidFill>
              </a:rPr>
              <a:t> ng/ml</a:t>
            </a:r>
          </a:p>
          <a:p>
            <a:pPr lvl="1"/>
            <a:r>
              <a:rPr lang="en-US" sz="2800" dirty="0">
                <a:solidFill>
                  <a:schemeClr val="bg1"/>
                </a:solidFill>
              </a:rPr>
              <a:t>60-69 </a:t>
            </a:r>
            <a:r>
              <a:rPr lang="en-US" sz="2800" dirty="0" err="1">
                <a:solidFill>
                  <a:schemeClr val="bg1"/>
                </a:solidFill>
              </a:rPr>
              <a:t>yrs</a:t>
            </a:r>
            <a:r>
              <a:rPr lang="en-US" sz="2800" dirty="0">
                <a:solidFill>
                  <a:schemeClr val="bg1"/>
                </a:solidFill>
              </a:rPr>
              <a:t> </a:t>
            </a:r>
            <a:r>
              <a:rPr lang="en-US" sz="2800" dirty="0">
                <a:solidFill>
                  <a:schemeClr val="accent2"/>
                </a:solidFill>
                <a:sym typeface="Symbol" pitchFamily="2" charset="2"/>
              </a:rPr>
              <a:t></a:t>
            </a:r>
            <a:r>
              <a:rPr lang="en-US" sz="2800" dirty="0">
                <a:solidFill>
                  <a:schemeClr val="accent2"/>
                </a:solidFill>
              </a:rPr>
              <a:t> 4.5 </a:t>
            </a:r>
            <a:r>
              <a:rPr lang="en-US" sz="2800" dirty="0">
                <a:solidFill>
                  <a:schemeClr val="bg1"/>
                </a:solidFill>
              </a:rPr>
              <a:t>ng/ml </a:t>
            </a:r>
          </a:p>
          <a:p>
            <a:pPr lvl="1"/>
            <a:r>
              <a:rPr lang="en-US" sz="2800" dirty="0">
                <a:solidFill>
                  <a:schemeClr val="bg1"/>
                </a:solidFill>
              </a:rPr>
              <a:t>70-79 </a:t>
            </a:r>
            <a:r>
              <a:rPr lang="en-US" sz="2800" dirty="0" err="1">
                <a:solidFill>
                  <a:schemeClr val="bg1"/>
                </a:solidFill>
              </a:rPr>
              <a:t>yrs</a:t>
            </a:r>
            <a:r>
              <a:rPr lang="en-US" sz="2800" dirty="0">
                <a:solidFill>
                  <a:schemeClr val="bg1"/>
                </a:solidFill>
              </a:rPr>
              <a:t> </a:t>
            </a:r>
            <a:r>
              <a:rPr lang="en-US" sz="2800" dirty="0">
                <a:solidFill>
                  <a:schemeClr val="accent2"/>
                </a:solidFill>
                <a:sym typeface="Symbol" pitchFamily="2" charset="2"/>
              </a:rPr>
              <a:t></a:t>
            </a:r>
            <a:r>
              <a:rPr lang="en-US" sz="2800" dirty="0">
                <a:solidFill>
                  <a:schemeClr val="accent2"/>
                </a:solidFill>
              </a:rPr>
              <a:t> 6.5 </a:t>
            </a:r>
            <a:r>
              <a:rPr lang="en-US" sz="2800" dirty="0">
                <a:solidFill>
                  <a:schemeClr val="bg1"/>
                </a:solidFill>
              </a:rPr>
              <a:t>ng/ml</a:t>
            </a:r>
          </a:p>
          <a:p>
            <a:endParaRPr lang="en-US" dirty="0">
              <a:solidFill>
                <a:schemeClr val="bg1"/>
              </a:solidFill>
            </a:endParaRPr>
          </a:p>
          <a:p>
            <a:endParaRPr lang="en-US" dirty="0"/>
          </a:p>
        </p:txBody>
      </p:sp>
      <p:pic>
        <p:nvPicPr>
          <p:cNvPr id="8" name="Content Placeholder 7" descr="Diagram, schematic&#10;&#10;Description automatically generated">
            <a:extLst>
              <a:ext uri="{FF2B5EF4-FFF2-40B4-BE49-F238E27FC236}">
                <a16:creationId xmlns:a16="http://schemas.microsoft.com/office/drawing/2014/main" id="{D982FC91-CB36-8648-94DB-B16A89B63AEE}"/>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7010496" y="1985566"/>
            <a:ext cx="5042065" cy="3624402"/>
          </a:xfrm>
        </p:spPr>
      </p:pic>
    </p:spTree>
    <p:extLst>
      <p:ext uri="{BB962C8B-B14F-4D97-AF65-F5344CB8AC3E}">
        <p14:creationId xmlns:p14="http://schemas.microsoft.com/office/powerpoint/2010/main" val="42150197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434938AB51B284DB0945FA6B9A41E2E" ma:contentTypeVersion="7" ma:contentTypeDescription="Create a new document." ma:contentTypeScope="" ma:versionID="8417e2ce1603e4e5ae02b83bc49dd142">
  <xsd:schema xmlns:xsd="http://www.w3.org/2001/XMLSchema" xmlns:xs="http://www.w3.org/2001/XMLSchema" xmlns:p="http://schemas.microsoft.com/office/2006/metadata/properties" xmlns:ns3="8b281f94-2821-4b28-9a0a-9cc442a777cb" xmlns:ns4="dc7d48fd-fc00-4295-b862-64410fd4170e" targetNamespace="http://schemas.microsoft.com/office/2006/metadata/properties" ma:root="true" ma:fieldsID="fc49e9ff5ed666f790faa1199e59506a" ns3:_="" ns4:_="">
    <xsd:import namespace="8b281f94-2821-4b28-9a0a-9cc442a777cb"/>
    <xsd:import namespace="dc7d48fd-fc00-4295-b862-64410fd4170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281f94-2821-4b28-9a0a-9cc442a777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7d48fd-fc00-4295-b862-64410fd4170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3275BE-C939-412A-B84E-DCB48A166381}">
  <ds:schemaRefs>
    <ds:schemaRef ds:uri="http://schemas.microsoft.com/sharepoint/v3/contenttype/forms"/>
  </ds:schemaRefs>
</ds:datastoreItem>
</file>

<file path=customXml/itemProps2.xml><?xml version="1.0" encoding="utf-8"?>
<ds:datastoreItem xmlns:ds="http://schemas.openxmlformats.org/officeDocument/2006/customXml" ds:itemID="{22092C5A-054A-4D43-BBCD-9D6E5D44BEDD}">
  <ds:schemaRefs>
    <ds:schemaRef ds:uri="http://schemas.microsoft.com/office/2006/documentManagement/types"/>
    <ds:schemaRef ds:uri="http://purl.org/dc/dcmitype/"/>
    <ds:schemaRef ds:uri="http://purl.org/dc/elements/1.1/"/>
    <ds:schemaRef ds:uri="http://schemas.openxmlformats.org/package/2006/metadata/core-properties"/>
    <ds:schemaRef ds:uri="http://www.w3.org/XML/1998/namespace"/>
    <ds:schemaRef ds:uri="8b281f94-2821-4b28-9a0a-9cc442a777cb"/>
    <ds:schemaRef ds:uri="http://purl.org/dc/terms/"/>
    <ds:schemaRef ds:uri="http://schemas.microsoft.com/office/2006/metadata/properties"/>
    <ds:schemaRef ds:uri="http://schemas.microsoft.com/office/infopath/2007/PartnerControls"/>
    <ds:schemaRef ds:uri="dc7d48fd-fc00-4295-b862-64410fd4170e"/>
  </ds:schemaRefs>
</ds:datastoreItem>
</file>

<file path=customXml/itemProps3.xml><?xml version="1.0" encoding="utf-8"?>
<ds:datastoreItem xmlns:ds="http://schemas.openxmlformats.org/officeDocument/2006/customXml" ds:itemID="{593E6772-EFE1-40E3-92A5-294EA3C823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281f94-2821-4b28-9a0a-9cc442a777cb"/>
    <ds:schemaRef ds:uri="dc7d48fd-fc00-4295-b862-64410fd417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4643</TotalTime>
  <Words>2182</Words>
  <Application>Microsoft Macintosh PowerPoint</Application>
  <PresentationFormat>Widescreen</PresentationFormat>
  <Paragraphs>220</Paragraphs>
  <Slides>23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Times New Roman</vt:lpstr>
      <vt:lpstr>Univers LT Std 57 Cn</vt:lpstr>
      <vt:lpstr>Office Theme</vt:lpstr>
      <vt:lpstr> Things that go UP and Things that go DOWN </vt:lpstr>
      <vt:lpstr>Background    </vt:lpstr>
      <vt:lpstr>Variability with AGE and with FRAILTY</vt:lpstr>
      <vt:lpstr>Which of the following goes UP with age?</vt:lpstr>
      <vt:lpstr>Effects of Increased Inflammation on Lab Studies</vt:lpstr>
      <vt:lpstr>What else goes UP?</vt:lpstr>
      <vt:lpstr>Your patient is 70; you check her TSH and T4.  What threshold of TSH* would prompt you to start thyroid replacement when the patient has a normal T4?</vt:lpstr>
      <vt:lpstr>What else goes UP?</vt:lpstr>
      <vt:lpstr>What else Goes up?</vt:lpstr>
      <vt:lpstr>Things that go DOWN</vt:lpstr>
      <vt:lpstr>Things that go DOWN</vt:lpstr>
      <vt:lpstr>Things that go DOWN</vt:lpstr>
      <vt:lpstr>Things that go DOWN</vt:lpstr>
      <vt:lpstr>Things that go DOWN but not much</vt:lpstr>
      <vt:lpstr>How to think about Anemia in Later Life</vt:lpstr>
      <vt:lpstr>PowerPoint Presentation</vt:lpstr>
      <vt:lpstr>PowerPoint Presentation</vt:lpstr>
      <vt:lpstr>What is the Most Common Cause of Anemia in Late Life?</vt:lpstr>
      <vt:lpstr>PowerPoint Presentation</vt:lpstr>
      <vt:lpstr>Conclusions</vt:lpstr>
      <vt:lpstr>Thank You</vt:lpstr>
      <vt:lpstr>PowerPoint Presentation</vt:lpstr>
      <vt:lpstr>Table 3. Reclassification of Participants by NRI in the External Validation Data Set With Use of the EKFC Equation Versus the KDIGO-Recommended Equations*†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Things that go UP and Things that go DOWN</dc:title>
  <dc:creator>Potter, Jane F</dc:creator>
  <cp:lastModifiedBy>Potter, Jane F</cp:lastModifiedBy>
  <cp:revision>12</cp:revision>
  <dcterms:created xsi:type="dcterms:W3CDTF">2022-01-18T19:42:26Z</dcterms:created>
  <dcterms:modified xsi:type="dcterms:W3CDTF">2022-02-02T23:39:07Z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0x010100C434938AB51B284DB0945FA6B9A41E2E</vt:lpwstr>
  </property>
</Properties>
</file>