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1"/>
  </p:sldMasterIdLst>
  <p:notesMasterIdLst>
    <p:notesMasterId r:id="rId20"/>
  </p:notesMasterIdLst>
  <p:sldIdLst>
    <p:sldId id="262" r:id="rId2"/>
    <p:sldId id="263" r:id="rId3"/>
    <p:sldId id="275" r:id="rId4"/>
    <p:sldId id="270" r:id="rId5"/>
    <p:sldId id="281" r:id="rId6"/>
    <p:sldId id="285" r:id="rId7"/>
    <p:sldId id="286" r:id="rId8"/>
    <p:sldId id="287" r:id="rId9"/>
    <p:sldId id="288" r:id="rId10"/>
    <p:sldId id="267" r:id="rId11"/>
    <p:sldId id="277" r:id="rId12"/>
    <p:sldId id="272" r:id="rId13"/>
    <p:sldId id="289" r:id="rId14"/>
    <p:sldId id="291" r:id="rId15"/>
    <p:sldId id="273" r:id="rId16"/>
    <p:sldId id="293" r:id="rId17"/>
    <p:sldId id="292" r:id="rId18"/>
    <p:sldId id="25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beski, Linda M" initials="SLM" lastIdx="1" clrIdx="0">
    <p:extLst>
      <p:ext uri="{19B8F6BF-5375-455C-9EA6-DF929625EA0E}">
        <p15:presenceInfo xmlns:p15="http://schemas.microsoft.com/office/powerpoint/2012/main" userId="S::linda.sobeski@unmc.edu::06c7bc61-68a0-4945-999f-6151eadca6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713"/>
    <a:srgbClr val="AD122A"/>
    <a:srgbClr val="A2B526"/>
    <a:srgbClr val="303B42"/>
    <a:srgbClr val="989EA3"/>
    <a:srgbClr val="AC1F2D"/>
    <a:srgbClr val="C3C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2DFF09-F510-49F6-ACDE-9F8573FF077E}" v="225" dt="2022-03-01T01:19:33.3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60" autoAdjust="0"/>
    <p:restoredTop sz="94490" autoAdjust="0"/>
  </p:normalViewPr>
  <p:slideViewPr>
    <p:cSldViewPr snapToGrid="0" snapToObjects="1">
      <p:cViewPr varScale="1">
        <p:scale>
          <a:sx n="64" d="100"/>
          <a:sy n="64" d="100"/>
        </p:scale>
        <p:origin x="1134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63B9F3-007D-4B76-9AAD-D339959C8E6F}" type="doc">
      <dgm:prSet loTypeId="urn:microsoft.com/office/officeart/2016/7/layout/VerticalSolidActionList" loCatId="List" qsTypeId="urn:microsoft.com/office/officeart/2005/8/quickstyle/simple2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7ECE9376-E12D-4BFA-807D-0682F49D3DB3}">
      <dgm:prSet/>
      <dgm:spPr/>
      <dgm:t>
        <a:bodyPr/>
        <a:lstStyle/>
        <a:p>
          <a:r>
            <a:rPr lang="en-US"/>
            <a:t>Describe</a:t>
          </a:r>
        </a:p>
      </dgm:t>
    </dgm:pt>
    <dgm:pt modelId="{FAE9E34B-5019-416C-B417-91BD0638E73C}" type="parTrans" cxnId="{9F820650-0058-4CE8-8456-8DBDC380D2F9}">
      <dgm:prSet/>
      <dgm:spPr/>
      <dgm:t>
        <a:bodyPr/>
        <a:lstStyle/>
        <a:p>
          <a:endParaRPr lang="en-US"/>
        </a:p>
      </dgm:t>
    </dgm:pt>
    <dgm:pt modelId="{1D295908-37A9-4287-AFCF-DA0EC0CDED0A}" type="sibTrans" cxnId="{9F820650-0058-4CE8-8456-8DBDC380D2F9}">
      <dgm:prSet/>
      <dgm:spPr/>
      <dgm:t>
        <a:bodyPr/>
        <a:lstStyle/>
        <a:p>
          <a:endParaRPr lang="en-US"/>
        </a:p>
      </dgm:t>
    </dgm:pt>
    <dgm:pt modelId="{E283C27A-14C5-4D1C-8EAF-2C3851DC571E}">
      <dgm:prSet/>
      <dgm:spPr/>
      <dgm:t>
        <a:bodyPr/>
        <a:lstStyle/>
        <a:p>
          <a:r>
            <a:rPr lang="en-US"/>
            <a:t>Describe common errors in inhaler device technique in the elderly</a:t>
          </a:r>
        </a:p>
      </dgm:t>
    </dgm:pt>
    <dgm:pt modelId="{5DF71638-AFC6-47B8-AFD7-2363CA5CE035}" type="parTrans" cxnId="{FAFB083D-E0B0-426A-B1C1-B31D9B98D489}">
      <dgm:prSet/>
      <dgm:spPr/>
      <dgm:t>
        <a:bodyPr/>
        <a:lstStyle/>
        <a:p>
          <a:endParaRPr lang="en-US"/>
        </a:p>
      </dgm:t>
    </dgm:pt>
    <dgm:pt modelId="{B72F7294-4E7C-400F-951A-5683A7E7E93F}" type="sibTrans" cxnId="{FAFB083D-E0B0-426A-B1C1-B31D9B98D489}">
      <dgm:prSet/>
      <dgm:spPr/>
      <dgm:t>
        <a:bodyPr/>
        <a:lstStyle/>
        <a:p>
          <a:endParaRPr lang="en-US"/>
        </a:p>
      </dgm:t>
    </dgm:pt>
    <dgm:pt modelId="{38C62038-0E83-4DF8-94B3-A2718642E1A6}">
      <dgm:prSet/>
      <dgm:spPr/>
      <dgm:t>
        <a:bodyPr/>
        <a:lstStyle/>
        <a:p>
          <a:r>
            <a:rPr lang="en-US"/>
            <a:t>Discuss</a:t>
          </a:r>
        </a:p>
      </dgm:t>
    </dgm:pt>
    <dgm:pt modelId="{547FDA23-9C18-44FA-B0BF-B5A79AA6434D}" type="parTrans" cxnId="{D1EE07E9-9DAE-4F16-919B-2728FA7AE601}">
      <dgm:prSet/>
      <dgm:spPr/>
      <dgm:t>
        <a:bodyPr/>
        <a:lstStyle/>
        <a:p>
          <a:endParaRPr lang="en-US"/>
        </a:p>
      </dgm:t>
    </dgm:pt>
    <dgm:pt modelId="{12672F9B-B134-4E62-A011-B038E625BA5D}" type="sibTrans" cxnId="{D1EE07E9-9DAE-4F16-919B-2728FA7AE601}">
      <dgm:prSet/>
      <dgm:spPr/>
      <dgm:t>
        <a:bodyPr/>
        <a:lstStyle/>
        <a:p>
          <a:endParaRPr lang="en-US"/>
        </a:p>
      </dgm:t>
    </dgm:pt>
    <dgm:pt modelId="{34021535-ADD5-44FF-A584-D96C787001D5}">
      <dgm:prSet/>
      <dgm:spPr/>
      <dgm:t>
        <a:bodyPr/>
        <a:lstStyle/>
        <a:p>
          <a:r>
            <a:rPr lang="en-US"/>
            <a:t>Discuss the key considerations for selecting inhalers and optimizing inhaler use in the elderly</a:t>
          </a:r>
        </a:p>
      </dgm:t>
    </dgm:pt>
    <dgm:pt modelId="{3680AA71-B7D8-42B7-804C-167A123738F8}" type="parTrans" cxnId="{66B7A129-1C24-4AA1-AF1B-4AECC4ABA6F1}">
      <dgm:prSet/>
      <dgm:spPr/>
      <dgm:t>
        <a:bodyPr/>
        <a:lstStyle/>
        <a:p>
          <a:endParaRPr lang="en-US"/>
        </a:p>
      </dgm:t>
    </dgm:pt>
    <dgm:pt modelId="{5A96F308-B046-4523-9DEB-F5FE07663559}" type="sibTrans" cxnId="{66B7A129-1C24-4AA1-AF1B-4AECC4ABA6F1}">
      <dgm:prSet/>
      <dgm:spPr/>
      <dgm:t>
        <a:bodyPr/>
        <a:lstStyle/>
        <a:p>
          <a:endParaRPr lang="en-US"/>
        </a:p>
      </dgm:t>
    </dgm:pt>
    <dgm:pt modelId="{AEB7224A-ACAB-457D-9B03-F23144C4F938}">
      <dgm:prSet/>
      <dgm:spPr/>
      <dgm:t>
        <a:bodyPr/>
        <a:lstStyle/>
        <a:p>
          <a:r>
            <a:rPr lang="en-US"/>
            <a:t>Describe</a:t>
          </a:r>
        </a:p>
      </dgm:t>
    </dgm:pt>
    <dgm:pt modelId="{E72B32AD-71F9-4065-BF6A-B1409D841D21}" type="parTrans" cxnId="{8FB520B4-5475-404F-A339-8EEBD6369189}">
      <dgm:prSet/>
      <dgm:spPr/>
      <dgm:t>
        <a:bodyPr/>
        <a:lstStyle/>
        <a:p>
          <a:endParaRPr lang="en-US"/>
        </a:p>
      </dgm:t>
    </dgm:pt>
    <dgm:pt modelId="{64AF9492-9F17-4495-A052-B31A33CD856A}" type="sibTrans" cxnId="{8FB520B4-5475-404F-A339-8EEBD6369189}">
      <dgm:prSet/>
      <dgm:spPr/>
      <dgm:t>
        <a:bodyPr/>
        <a:lstStyle/>
        <a:p>
          <a:endParaRPr lang="en-US"/>
        </a:p>
      </dgm:t>
    </dgm:pt>
    <dgm:pt modelId="{084994EC-8FD5-4EBF-81C9-75FF0B312F32}">
      <dgm:prSet/>
      <dgm:spPr/>
      <dgm:t>
        <a:bodyPr/>
        <a:lstStyle/>
        <a:p>
          <a:r>
            <a:rPr lang="en-US"/>
            <a:t>Describe the factors influencing cost of inhalers</a:t>
          </a:r>
        </a:p>
      </dgm:t>
    </dgm:pt>
    <dgm:pt modelId="{0C2D546F-3436-44EC-9F50-56E1B72CE754}" type="parTrans" cxnId="{6C8B93E7-930A-4A68-84D1-9ABB16F77629}">
      <dgm:prSet/>
      <dgm:spPr/>
      <dgm:t>
        <a:bodyPr/>
        <a:lstStyle/>
        <a:p>
          <a:endParaRPr lang="en-US"/>
        </a:p>
      </dgm:t>
    </dgm:pt>
    <dgm:pt modelId="{3A934556-A225-41C2-BE71-197373BA7843}" type="sibTrans" cxnId="{6C8B93E7-930A-4A68-84D1-9ABB16F77629}">
      <dgm:prSet/>
      <dgm:spPr/>
      <dgm:t>
        <a:bodyPr/>
        <a:lstStyle/>
        <a:p>
          <a:endParaRPr lang="en-US"/>
        </a:p>
      </dgm:t>
    </dgm:pt>
    <dgm:pt modelId="{7886E166-098A-4F03-9571-487DC870B497}">
      <dgm:prSet/>
      <dgm:spPr/>
      <dgm:t>
        <a:bodyPr/>
        <a:lstStyle/>
        <a:p>
          <a:r>
            <a:rPr lang="en-US"/>
            <a:t>Discuss</a:t>
          </a:r>
        </a:p>
      </dgm:t>
    </dgm:pt>
    <dgm:pt modelId="{9846B85C-8EB8-4E50-96B4-20C889A23506}" type="parTrans" cxnId="{D7DD92F3-74D4-4B61-8C44-1273C73663F0}">
      <dgm:prSet/>
      <dgm:spPr/>
      <dgm:t>
        <a:bodyPr/>
        <a:lstStyle/>
        <a:p>
          <a:endParaRPr lang="en-US"/>
        </a:p>
      </dgm:t>
    </dgm:pt>
    <dgm:pt modelId="{D2C44E6A-7D7F-4DA4-97CB-037D1E2F3447}" type="sibTrans" cxnId="{D7DD92F3-74D4-4B61-8C44-1273C73663F0}">
      <dgm:prSet/>
      <dgm:spPr/>
      <dgm:t>
        <a:bodyPr/>
        <a:lstStyle/>
        <a:p>
          <a:endParaRPr lang="en-US"/>
        </a:p>
      </dgm:t>
    </dgm:pt>
    <dgm:pt modelId="{C4BC0C9F-BAC2-4457-8254-9FD9289429C3}">
      <dgm:prSet/>
      <dgm:spPr/>
      <dgm:t>
        <a:bodyPr/>
        <a:lstStyle/>
        <a:p>
          <a:r>
            <a:rPr lang="en-US"/>
            <a:t>Discuss potential strategies for minimizing cost of inhalers </a:t>
          </a:r>
        </a:p>
      </dgm:t>
    </dgm:pt>
    <dgm:pt modelId="{28D240C3-06DE-48A4-A82A-27EFCE6D51DA}" type="parTrans" cxnId="{8744A429-EF3C-4A1F-8A91-0FEDFA89C81E}">
      <dgm:prSet/>
      <dgm:spPr/>
      <dgm:t>
        <a:bodyPr/>
        <a:lstStyle/>
        <a:p>
          <a:endParaRPr lang="en-US"/>
        </a:p>
      </dgm:t>
    </dgm:pt>
    <dgm:pt modelId="{DCA3E55C-FF8B-4E76-B947-D8DC0796C0D3}" type="sibTrans" cxnId="{8744A429-EF3C-4A1F-8A91-0FEDFA89C81E}">
      <dgm:prSet/>
      <dgm:spPr/>
      <dgm:t>
        <a:bodyPr/>
        <a:lstStyle/>
        <a:p>
          <a:endParaRPr lang="en-US"/>
        </a:p>
      </dgm:t>
    </dgm:pt>
    <dgm:pt modelId="{15D31645-0033-4739-B707-2AEC7F082BBD}" type="pres">
      <dgm:prSet presAssocID="{6063B9F3-007D-4B76-9AAD-D339959C8E6F}" presName="Name0" presStyleCnt="0">
        <dgm:presLayoutVars>
          <dgm:dir/>
          <dgm:animLvl val="lvl"/>
          <dgm:resizeHandles val="exact"/>
        </dgm:presLayoutVars>
      </dgm:prSet>
      <dgm:spPr/>
    </dgm:pt>
    <dgm:pt modelId="{C2E85387-89E4-4242-87E8-5CB64649BB0B}" type="pres">
      <dgm:prSet presAssocID="{7ECE9376-E12D-4BFA-807D-0682F49D3DB3}" presName="linNode" presStyleCnt="0"/>
      <dgm:spPr/>
    </dgm:pt>
    <dgm:pt modelId="{46E0E5ED-A485-4945-9760-4A86A37C1FA1}" type="pres">
      <dgm:prSet presAssocID="{7ECE9376-E12D-4BFA-807D-0682F49D3DB3}" presName="parentText" presStyleLbl="alignNode1" presStyleIdx="0" presStyleCnt="4">
        <dgm:presLayoutVars>
          <dgm:chMax val="1"/>
          <dgm:bulletEnabled/>
        </dgm:presLayoutVars>
      </dgm:prSet>
      <dgm:spPr/>
    </dgm:pt>
    <dgm:pt modelId="{62532D59-565B-4413-93F2-A7FE621EA300}" type="pres">
      <dgm:prSet presAssocID="{7ECE9376-E12D-4BFA-807D-0682F49D3DB3}" presName="descendantText" presStyleLbl="alignAccFollowNode1" presStyleIdx="0" presStyleCnt="4">
        <dgm:presLayoutVars>
          <dgm:bulletEnabled/>
        </dgm:presLayoutVars>
      </dgm:prSet>
      <dgm:spPr/>
    </dgm:pt>
    <dgm:pt modelId="{C87D9B4E-5C46-4DC2-93C3-EFA80F589C75}" type="pres">
      <dgm:prSet presAssocID="{1D295908-37A9-4287-AFCF-DA0EC0CDED0A}" presName="sp" presStyleCnt="0"/>
      <dgm:spPr/>
    </dgm:pt>
    <dgm:pt modelId="{C8AB777F-D8F6-4678-84EC-0DB3B96C6CFF}" type="pres">
      <dgm:prSet presAssocID="{38C62038-0E83-4DF8-94B3-A2718642E1A6}" presName="linNode" presStyleCnt="0"/>
      <dgm:spPr/>
    </dgm:pt>
    <dgm:pt modelId="{95FC3012-C19B-4953-955E-A6F20E6DBF25}" type="pres">
      <dgm:prSet presAssocID="{38C62038-0E83-4DF8-94B3-A2718642E1A6}" presName="parentText" presStyleLbl="alignNode1" presStyleIdx="1" presStyleCnt="4">
        <dgm:presLayoutVars>
          <dgm:chMax val="1"/>
          <dgm:bulletEnabled/>
        </dgm:presLayoutVars>
      </dgm:prSet>
      <dgm:spPr/>
    </dgm:pt>
    <dgm:pt modelId="{6F0EAADC-39C4-40CB-911B-6B80FFDD0EE4}" type="pres">
      <dgm:prSet presAssocID="{38C62038-0E83-4DF8-94B3-A2718642E1A6}" presName="descendantText" presStyleLbl="alignAccFollowNode1" presStyleIdx="1" presStyleCnt="4">
        <dgm:presLayoutVars>
          <dgm:bulletEnabled/>
        </dgm:presLayoutVars>
      </dgm:prSet>
      <dgm:spPr/>
    </dgm:pt>
    <dgm:pt modelId="{D3B912F4-A7F6-42AB-B684-84EEF0004DCC}" type="pres">
      <dgm:prSet presAssocID="{12672F9B-B134-4E62-A011-B038E625BA5D}" presName="sp" presStyleCnt="0"/>
      <dgm:spPr/>
    </dgm:pt>
    <dgm:pt modelId="{3F603279-5E54-4BD9-B0FC-79737D74FF86}" type="pres">
      <dgm:prSet presAssocID="{AEB7224A-ACAB-457D-9B03-F23144C4F938}" presName="linNode" presStyleCnt="0"/>
      <dgm:spPr/>
    </dgm:pt>
    <dgm:pt modelId="{6A59BA9E-CAA7-4810-9A1B-F459000390FC}" type="pres">
      <dgm:prSet presAssocID="{AEB7224A-ACAB-457D-9B03-F23144C4F938}" presName="parentText" presStyleLbl="alignNode1" presStyleIdx="2" presStyleCnt="4">
        <dgm:presLayoutVars>
          <dgm:chMax val="1"/>
          <dgm:bulletEnabled/>
        </dgm:presLayoutVars>
      </dgm:prSet>
      <dgm:spPr/>
    </dgm:pt>
    <dgm:pt modelId="{22F19CEE-FDE2-4E46-AD86-0371990BB842}" type="pres">
      <dgm:prSet presAssocID="{AEB7224A-ACAB-457D-9B03-F23144C4F938}" presName="descendantText" presStyleLbl="alignAccFollowNode1" presStyleIdx="2" presStyleCnt="4">
        <dgm:presLayoutVars>
          <dgm:bulletEnabled/>
        </dgm:presLayoutVars>
      </dgm:prSet>
      <dgm:spPr/>
    </dgm:pt>
    <dgm:pt modelId="{AFD552E8-4560-4C67-B192-AA70A722D201}" type="pres">
      <dgm:prSet presAssocID="{64AF9492-9F17-4495-A052-B31A33CD856A}" presName="sp" presStyleCnt="0"/>
      <dgm:spPr/>
    </dgm:pt>
    <dgm:pt modelId="{B307FD11-F616-4FCC-83C1-1DF486638399}" type="pres">
      <dgm:prSet presAssocID="{7886E166-098A-4F03-9571-487DC870B497}" presName="linNode" presStyleCnt="0"/>
      <dgm:spPr/>
    </dgm:pt>
    <dgm:pt modelId="{5171FF31-D161-45A8-AA92-3A5FD18E1909}" type="pres">
      <dgm:prSet presAssocID="{7886E166-098A-4F03-9571-487DC870B497}" presName="parentText" presStyleLbl="alignNode1" presStyleIdx="3" presStyleCnt="4">
        <dgm:presLayoutVars>
          <dgm:chMax val="1"/>
          <dgm:bulletEnabled/>
        </dgm:presLayoutVars>
      </dgm:prSet>
      <dgm:spPr/>
    </dgm:pt>
    <dgm:pt modelId="{5AF5E884-3DA1-4BEE-A320-58BF36640CCC}" type="pres">
      <dgm:prSet presAssocID="{7886E166-098A-4F03-9571-487DC870B497}" presName="descendantText" presStyleLbl="alignAccFollowNode1" presStyleIdx="3" presStyleCnt="4">
        <dgm:presLayoutVars>
          <dgm:bulletEnabled/>
        </dgm:presLayoutVars>
      </dgm:prSet>
      <dgm:spPr/>
    </dgm:pt>
  </dgm:ptLst>
  <dgm:cxnLst>
    <dgm:cxn modelId="{65FA7A1F-041E-4396-AFE1-D117DCDDAF7F}" type="presOf" srcId="{084994EC-8FD5-4EBF-81C9-75FF0B312F32}" destId="{22F19CEE-FDE2-4E46-AD86-0371990BB842}" srcOrd="0" destOrd="0" presId="urn:microsoft.com/office/officeart/2016/7/layout/VerticalSolidActionList"/>
    <dgm:cxn modelId="{66B7A129-1C24-4AA1-AF1B-4AECC4ABA6F1}" srcId="{38C62038-0E83-4DF8-94B3-A2718642E1A6}" destId="{34021535-ADD5-44FF-A584-D96C787001D5}" srcOrd="0" destOrd="0" parTransId="{3680AA71-B7D8-42B7-804C-167A123738F8}" sibTransId="{5A96F308-B046-4523-9DEB-F5FE07663559}"/>
    <dgm:cxn modelId="{8744A429-EF3C-4A1F-8A91-0FEDFA89C81E}" srcId="{7886E166-098A-4F03-9571-487DC870B497}" destId="{C4BC0C9F-BAC2-4457-8254-9FD9289429C3}" srcOrd="0" destOrd="0" parTransId="{28D240C3-06DE-48A4-A82A-27EFCE6D51DA}" sibTransId="{DCA3E55C-FF8B-4E76-B947-D8DC0796C0D3}"/>
    <dgm:cxn modelId="{75C9852E-A69D-42B4-9F65-227A05F94D30}" type="presOf" srcId="{C4BC0C9F-BAC2-4457-8254-9FD9289429C3}" destId="{5AF5E884-3DA1-4BEE-A320-58BF36640CCC}" srcOrd="0" destOrd="0" presId="urn:microsoft.com/office/officeart/2016/7/layout/VerticalSolidActionList"/>
    <dgm:cxn modelId="{FAFB083D-E0B0-426A-B1C1-B31D9B98D489}" srcId="{7ECE9376-E12D-4BFA-807D-0682F49D3DB3}" destId="{E283C27A-14C5-4D1C-8EAF-2C3851DC571E}" srcOrd="0" destOrd="0" parTransId="{5DF71638-AFC6-47B8-AFD7-2363CA5CE035}" sibTransId="{B72F7294-4E7C-400F-951A-5683A7E7E93F}"/>
    <dgm:cxn modelId="{349E6343-1CD6-49DE-80D0-0753778B012F}" type="presOf" srcId="{7ECE9376-E12D-4BFA-807D-0682F49D3DB3}" destId="{46E0E5ED-A485-4945-9760-4A86A37C1FA1}" srcOrd="0" destOrd="0" presId="urn:microsoft.com/office/officeart/2016/7/layout/VerticalSolidActionList"/>
    <dgm:cxn modelId="{32DE2049-BDA0-4152-B970-E802A1C0AA61}" type="presOf" srcId="{E283C27A-14C5-4D1C-8EAF-2C3851DC571E}" destId="{62532D59-565B-4413-93F2-A7FE621EA300}" srcOrd="0" destOrd="0" presId="urn:microsoft.com/office/officeart/2016/7/layout/VerticalSolidActionList"/>
    <dgm:cxn modelId="{9F820650-0058-4CE8-8456-8DBDC380D2F9}" srcId="{6063B9F3-007D-4B76-9AAD-D339959C8E6F}" destId="{7ECE9376-E12D-4BFA-807D-0682F49D3DB3}" srcOrd="0" destOrd="0" parTransId="{FAE9E34B-5019-416C-B417-91BD0638E73C}" sibTransId="{1D295908-37A9-4287-AFCF-DA0EC0CDED0A}"/>
    <dgm:cxn modelId="{0591A770-BE8D-4E35-98C7-39099E452D2C}" type="presOf" srcId="{34021535-ADD5-44FF-A584-D96C787001D5}" destId="{6F0EAADC-39C4-40CB-911B-6B80FFDD0EE4}" srcOrd="0" destOrd="0" presId="urn:microsoft.com/office/officeart/2016/7/layout/VerticalSolidActionList"/>
    <dgm:cxn modelId="{22605984-8EC8-4D96-B491-ADE302956C69}" type="presOf" srcId="{AEB7224A-ACAB-457D-9B03-F23144C4F938}" destId="{6A59BA9E-CAA7-4810-9A1B-F459000390FC}" srcOrd="0" destOrd="0" presId="urn:microsoft.com/office/officeart/2016/7/layout/VerticalSolidActionList"/>
    <dgm:cxn modelId="{BAEDE59B-1CB2-46BF-9CB2-CBCB7FA7C34C}" type="presOf" srcId="{38C62038-0E83-4DF8-94B3-A2718642E1A6}" destId="{95FC3012-C19B-4953-955E-A6F20E6DBF25}" srcOrd="0" destOrd="0" presId="urn:microsoft.com/office/officeart/2016/7/layout/VerticalSolidActionList"/>
    <dgm:cxn modelId="{93CBD7A8-D9FD-424C-A49C-68689AA60551}" type="presOf" srcId="{7886E166-098A-4F03-9571-487DC870B497}" destId="{5171FF31-D161-45A8-AA92-3A5FD18E1909}" srcOrd="0" destOrd="0" presId="urn:microsoft.com/office/officeart/2016/7/layout/VerticalSolidActionList"/>
    <dgm:cxn modelId="{8FB520B4-5475-404F-A339-8EEBD6369189}" srcId="{6063B9F3-007D-4B76-9AAD-D339959C8E6F}" destId="{AEB7224A-ACAB-457D-9B03-F23144C4F938}" srcOrd="2" destOrd="0" parTransId="{E72B32AD-71F9-4065-BF6A-B1409D841D21}" sibTransId="{64AF9492-9F17-4495-A052-B31A33CD856A}"/>
    <dgm:cxn modelId="{6C8B93E7-930A-4A68-84D1-9ABB16F77629}" srcId="{AEB7224A-ACAB-457D-9B03-F23144C4F938}" destId="{084994EC-8FD5-4EBF-81C9-75FF0B312F32}" srcOrd="0" destOrd="0" parTransId="{0C2D546F-3436-44EC-9F50-56E1B72CE754}" sibTransId="{3A934556-A225-41C2-BE71-197373BA7843}"/>
    <dgm:cxn modelId="{D1EE07E9-9DAE-4F16-919B-2728FA7AE601}" srcId="{6063B9F3-007D-4B76-9AAD-D339959C8E6F}" destId="{38C62038-0E83-4DF8-94B3-A2718642E1A6}" srcOrd="1" destOrd="0" parTransId="{547FDA23-9C18-44FA-B0BF-B5A79AA6434D}" sibTransId="{12672F9B-B134-4E62-A011-B038E625BA5D}"/>
    <dgm:cxn modelId="{D7DD92F3-74D4-4B61-8C44-1273C73663F0}" srcId="{6063B9F3-007D-4B76-9AAD-D339959C8E6F}" destId="{7886E166-098A-4F03-9571-487DC870B497}" srcOrd="3" destOrd="0" parTransId="{9846B85C-8EB8-4E50-96B4-20C889A23506}" sibTransId="{D2C44E6A-7D7F-4DA4-97CB-037D1E2F3447}"/>
    <dgm:cxn modelId="{B370C8F3-DC61-48EB-89FD-32A646C9C65E}" type="presOf" srcId="{6063B9F3-007D-4B76-9AAD-D339959C8E6F}" destId="{15D31645-0033-4739-B707-2AEC7F082BBD}" srcOrd="0" destOrd="0" presId="urn:microsoft.com/office/officeart/2016/7/layout/VerticalSolidActionList"/>
    <dgm:cxn modelId="{86DB5C88-9965-4194-BA90-EFD918A00FBA}" type="presParOf" srcId="{15D31645-0033-4739-B707-2AEC7F082BBD}" destId="{C2E85387-89E4-4242-87E8-5CB64649BB0B}" srcOrd="0" destOrd="0" presId="urn:microsoft.com/office/officeart/2016/7/layout/VerticalSolidActionList"/>
    <dgm:cxn modelId="{D8C3077B-238E-48BA-A9EA-A0EF67576158}" type="presParOf" srcId="{C2E85387-89E4-4242-87E8-5CB64649BB0B}" destId="{46E0E5ED-A485-4945-9760-4A86A37C1FA1}" srcOrd="0" destOrd="0" presId="urn:microsoft.com/office/officeart/2016/7/layout/VerticalSolidActionList"/>
    <dgm:cxn modelId="{D8E98639-AD56-4EB3-AFE1-12DFEA16EF7B}" type="presParOf" srcId="{C2E85387-89E4-4242-87E8-5CB64649BB0B}" destId="{62532D59-565B-4413-93F2-A7FE621EA300}" srcOrd="1" destOrd="0" presId="urn:microsoft.com/office/officeart/2016/7/layout/VerticalSolidActionList"/>
    <dgm:cxn modelId="{C32CCB84-34E5-4DEB-BBED-793F462CDF9C}" type="presParOf" srcId="{15D31645-0033-4739-B707-2AEC7F082BBD}" destId="{C87D9B4E-5C46-4DC2-93C3-EFA80F589C75}" srcOrd="1" destOrd="0" presId="urn:microsoft.com/office/officeart/2016/7/layout/VerticalSolidActionList"/>
    <dgm:cxn modelId="{9A527DE9-5E7D-45F0-B02D-7CE654D31283}" type="presParOf" srcId="{15D31645-0033-4739-B707-2AEC7F082BBD}" destId="{C8AB777F-D8F6-4678-84EC-0DB3B96C6CFF}" srcOrd="2" destOrd="0" presId="urn:microsoft.com/office/officeart/2016/7/layout/VerticalSolidActionList"/>
    <dgm:cxn modelId="{0850472E-B0AE-4D4B-9047-DD028093EB82}" type="presParOf" srcId="{C8AB777F-D8F6-4678-84EC-0DB3B96C6CFF}" destId="{95FC3012-C19B-4953-955E-A6F20E6DBF25}" srcOrd="0" destOrd="0" presId="urn:microsoft.com/office/officeart/2016/7/layout/VerticalSolidActionList"/>
    <dgm:cxn modelId="{710BD423-2FD9-4617-829B-C996AAF02482}" type="presParOf" srcId="{C8AB777F-D8F6-4678-84EC-0DB3B96C6CFF}" destId="{6F0EAADC-39C4-40CB-911B-6B80FFDD0EE4}" srcOrd="1" destOrd="0" presId="urn:microsoft.com/office/officeart/2016/7/layout/VerticalSolidActionList"/>
    <dgm:cxn modelId="{3E5B7710-8CFB-43FE-8E8F-0D1893425B21}" type="presParOf" srcId="{15D31645-0033-4739-B707-2AEC7F082BBD}" destId="{D3B912F4-A7F6-42AB-B684-84EEF0004DCC}" srcOrd="3" destOrd="0" presId="urn:microsoft.com/office/officeart/2016/7/layout/VerticalSolidActionList"/>
    <dgm:cxn modelId="{1B90CF4B-34C2-4C91-B1BA-556C3ED10813}" type="presParOf" srcId="{15D31645-0033-4739-B707-2AEC7F082BBD}" destId="{3F603279-5E54-4BD9-B0FC-79737D74FF86}" srcOrd="4" destOrd="0" presId="urn:microsoft.com/office/officeart/2016/7/layout/VerticalSolidActionList"/>
    <dgm:cxn modelId="{2B26FADC-920F-4B6A-A600-D96922899EC7}" type="presParOf" srcId="{3F603279-5E54-4BD9-B0FC-79737D74FF86}" destId="{6A59BA9E-CAA7-4810-9A1B-F459000390FC}" srcOrd="0" destOrd="0" presId="urn:microsoft.com/office/officeart/2016/7/layout/VerticalSolidActionList"/>
    <dgm:cxn modelId="{72BD199E-38F7-4A39-A35B-39C66399643A}" type="presParOf" srcId="{3F603279-5E54-4BD9-B0FC-79737D74FF86}" destId="{22F19CEE-FDE2-4E46-AD86-0371990BB842}" srcOrd="1" destOrd="0" presId="urn:microsoft.com/office/officeart/2016/7/layout/VerticalSolidActionList"/>
    <dgm:cxn modelId="{981CF1E1-1A60-4EFD-AD28-6DD36CFA30A0}" type="presParOf" srcId="{15D31645-0033-4739-B707-2AEC7F082BBD}" destId="{AFD552E8-4560-4C67-B192-AA70A722D201}" srcOrd="5" destOrd="0" presId="urn:microsoft.com/office/officeart/2016/7/layout/VerticalSolidActionList"/>
    <dgm:cxn modelId="{34926428-A9B5-43A1-A752-1714D9D408FB}" type="presParOf" srcId="{15D31645-0033-4739-B707-2AEC7F082BBD}" destId="{B307FD11-F616-4FCC-83C1-1DF486638399}" srcOrd="6" destOrd="0" presId="urn:microsoft.com/office/officeart/2016/7/layout/VerticalSolidActionList"/>
    <dgm:cxn modelId="{54351C7D-964C-4B72-938A-78358A298268}" type="presParOf" srcId="{B307FD11-F616-4FCC-83C1-1DF486638399}" destId="{5171FF31-D161-45A8-AA92-3A5FD18E1909}" srcOrd="0" destOrd="0" presId="urn:microsoft.com/office/officeart/2016/7/layout/VerticalSolidActionList"/>
    <dgm:cxn modelId="{3764299D-9964-425A-A95E-8785FF023CA4}" type="presParOf" srcId="{B307FD11-F616-4FCC-83C1-1DF486638399}" destId="{5AF5E884-3DA1-4BEE-A320-58BF36640CCC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32D59-565B-4413-93F2-A7FE621EA300}">
      <dsp:nvSpPr>
        <dsp:cNvPr id="0" name=""/>
        <dsp:cNvSpPr/>
      </dsp:nvSpPr>
      <dsp:spPr>
        <a:xfrm>
          <a:off x="2138573" y="2285"/>
          <a:ext cx="8554294" cy="118384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977" tIns="300696" rIns="165977" bIns="30069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Describe common errors in inhaler device technique in the elderly</a:t>
          </a:r>
        </a:p>
      </dsp:txBody>
      <dsp:txXfrm>
        <a:off x="2138573" y="2285"/>
        <a:ext cx="8554294" cy="1183842"/>
      </dsp:txXfrm>
    </dsp:sp>
    <dsp:sp modelId="{46E0E5ED-A485-4945-9760-4A86A37C1FA1}">
      <dsp:nvSpPr>
        <dsp:cNvPr id="0" name=""/>
        <dsp:cNvSpPr/>
      </dsp:nvSpPr>
      <dsp:spPr>
        <a:xfrm>
          <a:off x="0" y="2285"/>
          <a:ext cx="2138573" cy="11838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166" tIns="116937" rIns="113166" bIns="116937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Describe</a:t>
          </a:r>
        </a:p>
      </dsp:txBody>
      <dsp:txXfrm>
        <a:off x="0" y="2285"/>
        <a:ext cx="2138573" cy="1183842"/>
      </dsp:txXfrm>
    </dsp:sp>
    <dsp:sp modelId="{6F0EAADC-39C4-40CB-911B-6B80FFDD0EE4}">
      <dsp:nvSpPr>
        <dsp:cNvPr id="0" name=""/>
        <dsp:cNvSpPr/>
      </dsp:nvSpPr>
      <dsp:spPr>
        <a:xfrm>
          <a:off x="2138573" y="1257158"/>
          <a:ext cx="8554294" cy="1183842"/>
        </a:xfrm>
        <a:prstGeom prst="rect">
          <a:avLst/>
        </a:prstGeom>
        <a:solidFill>
          <a:schemeClr val="accent3">
            <a:tint val="40000"/>
            <a:alpha val="90000"/>
            <a:hueOff val="313533"/>
            <a:satOff val="1008"/>
            <a:lumOff val="144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13533"/>
              <a:satOff val="1008"/>
              <a:lumOff val="1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977" tIns="300696" rIns="165977" bIns="30069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Discuss the key considerations for selecting inhalers and optimizing inhaler use in the elderly</a:t>
          </a:r>
        </a:p>
      </dsp:txBody>
      <dsp:txXfrm>
        <a:off x="2138573" y="1257158"/>
        <a:ext cx="8554294" cy="1183842"/>
      </dsp:txXfrm>
    </dsp:sp>
    <dsp:sp modelId="{95FC3012-C19B-4953-955E-A6F20E6DBF25}">
      <dsp:nvSpPr>
        <dsp:cNvPr id="0" name=""/>
        <dsp:cNvSpPr/>
      </dsp:nvSpPr>
      <dsp:spPr>
        <a:xfrm>
          <a:off x="0" y="1257158"/>
          <a:ext cx="2138573" cy="1183842"/>
        </a:xfrm>
        <a:prstGeom prst="rect">
          <a:avLst/>
        </a:prstGeom>
        <a:solidFill>
          <a:schemeClr val="accent3">
            <a:hueOff val="190444"/>
            <a:satOff val="-5742"/>
            <a:lumOff val="1569"/>
            <a:alphaOff val="0"/>
          </a:schemeClr>
        </a:solidFill>
        <a:ln w="25400" cap="flat" cmpd="sng" algn="ctr">
          <a:solidFill>
            <a:schemeClr val="accent3">
              <a:hueOff val="190444"/>
              <a:satOff val="-5742"/>
              <a:lumOff val="156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166" tIns="116937" rIns="113166" bIns="116937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Discuss</a:t>
          </a:r>
        </a:p>
      </dsp:txBody>
      <dsp:txXfrm>
        <a:off x="0" y="1257158"/>
        <a:ext cx="2138573" cy="1183842"/>
      </dsp:txXfrm>
    </dsp:sp>
    <dsp:sp modelId="{22F19CEE-FDE2-4E46-AD86-0371990BB842}">
      <dsp:nvSpPr>
        <dsp:cNvPr id="0" name=""/>
        <dsp:cNvSpPr/>
      </dsp:nvSpPr>
      <dsp:spPr>
        <a:xfrm>
          <a:off x="2138573" y="2512031"/>
          <a:ext cx="8554294" cy="1183842"/>
        </a:xfrm>
        <a:prstGeom prst="rect">
          <a:avLst/>
        </a:prstGeom>
        <a:solidFill>
          <a:schemeClr val="accent3">
            <a:tint val="40000"/>
            <a:alpha val="90000"/>
            <a:hueOff val="627065"/>
            <a:satOff val="2017"/>
            <a:lumOff val="28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627065"/>
              <a:satOff val="2017"/>
              <a:lumOff val="2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977" tIns="300696" rIns="165977" bIns="30069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Describe the factors influencing cost of inhalers</a:t>
          </a:r>
        </a:p>
      </dsp:txBody>
      <dsp:txXfrm>
        <a:off x="2138573" y="2512031"/>
        <a:ext cx="8554294" cy="1183842"/>
      </dsp:txXfrm>
    </dsp:sp>
    <dsp:sp modelId="{6A59BA9E-CAA7-4810-9A1B-F459000390FC}">
      <dsp:nvSpPr>
        <dsp:cNvPr id="0" name=""/>
        <dsp:cNvSpPr/>
      </dsp:nvSpPr>
      <dsp:spPr>
        <a:xfrm>
          <a:off x="0" y="2512031"/>
          <a:ext cx="2138573" cy="1183842"/>
        </a:xfrm>
        <a:prstGeom prst="rect">
          <a:avLst/>
        </a:prstGeom>
        <a:solidFill>
          <a:schemeClr val="accent3">
            <a:hueOff val="380888"/>
            <a:satOff val="-11485"/>
            <a:lumOff val="3137"/>
            <a:alphaOff val="0"/>
          </a:schemeClr>
        </a:solidFill>
        <a:ln w="25400" cap="flat" cmpd="sng" algn="ctr">
          <a:solidFill>
            <a:schemeClr val="accent3">
              <a:hueOff val="380888"/>
              <a:satOff val="-11485"/>
              <a:lumOff val="3137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166" tIns="116937" rIns="113166" bIns="116937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Describe</a:t>
          </a:r>
        </a:p>
      </dsp:txBody>
      <dsp:txXfrm>
        <a:off x="0" y="2512031"/>
        <a:ext cx="2138573" cy="1183842"/>
      </dsp:txXfrm>
    </dsp:sp>
    <dsp:sp modelId="{5AF5E884-3DA1-4BEE-A320-58BF36640CCC}">
      <dsp:nvSpPr>
        <dsp:cNvPr id="0" name=""/>
        <dsp:cNvSpPr/>
      </dsp:nvSpPr>
      <dsp:spPr>
        <a:xfrm>
          <a:off x="2138573" y="3766904"/>
          <a:ext cx="8554294" cy="1183842"/>
        </a:xfrm>
        <a:prstGeom prst="rect">
          <a:avLst/>
        </a:prstGeom>
        <a:solidFill>
          <a:schemeClr val="accent3">
            <a:tint val="40000"/>
            <a:alpha val="90000"/>
            <a:hueOff val="940598"/>
            <a:satOff val="3025"/>
            <a:lumOff val="43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940598"/>
              <a:satOff val="3025"/>
              <a:lumOff val="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977" tIns="300696" rIns="165977" bIns="30069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Discuss potential strategies for minimizing cost of inhalers </a:t>
          </a:r>
        </a:p>
      </dsp:txBody>
      <dsp:txXfrm>
        <a:off x="2138573" y="3766904"/>
        <a:ext cx="8554294" cy="1183842"/>
      </dsp:txXfrm>
    </dsp:sp>
    <dsp:sp modelId="{5171FF31-D161-45A8-AA92-3A5FD18E1909}">
      <dsp:nvSpPr>
        <dsp:cNvPr id="0" name=""/>
        <dsp:cNvSpPr/>
      </dsp:nvSpPr>
      <dsp:spPr>
        <a:xfrm>
          <a:off x="0" y="3766904"/>
          <a:ext cx="2138573" cy="1183842"/>
        </a:xfrm>
        <a:prstGeom prst="rect">
          <a:avLst/>
        </a:prstGeom>
        <a:solidFill>
          <a:schemeClr val="accent3">
            <a:hueOff val="571332"/>
            <a:satOff val="-17227"/>
            <a:lumOff val="4706"/>
            <a:alphaOff val="0"/>
          </a:schemeClr>
        </a:solidFill>
        <a:ln w="25400" cap="flat" cmpd="sng" algn="ctr">
          <a:solidFill>
            <a:schemeClr val="accent3">
              <a:hueOff val="571332"/>
              <a:satOff val="-17227"/>
              <a:lumOff val="470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166" tIns="116937" rIns="113166" bIns="116937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Discuss</a:t>
          </a:r>
        </a:p>
      </dsp:txBody>
      <dsp:txXfrm>
        <a:off x="0" y="3766904"/>
        <a:ext cx="2138573" cy="1183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3A9C3-438C-BE4C-9B47-00447DA1FF7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B9F7B-6D2C-D847-BDB0-B95DB96DA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32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HC professional: correct use only 15-69% of the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9F7B-6D2C-D847-BDB0-B95DB96DAE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99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Often it is the very young or very old who experience physical difficulties and at increased risk of inhaler errors if consideration not given to individual abilities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9F7B-6D2C-D847-BDB0-B95DB96DAE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2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 MDIs require lower PIF for activation than DPI</a:t>
            </a:r>
          </a:p>
          <a:p>
            <a:r>
              <a:rPr lang="en-US" dirty="0"/>
              <a:t>Risk factors for low PIF include: age &gt;60y, female gender, shorter height, and lower FVC and IC as % of predicted</a:t>
            </a:r>
          </a:p>
          <a:p>
            <a:r>
              <a:rPr lang="en-US" dirty="0"/>
              <a:t>COPD patients can have temporarily reduced PIF after acute exacerbation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9F7B-6D2C-D847-BDB0-B95DB96DAE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54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 MDIs require lower PIF for activation than DPI</a:t>
            </a:r>
          </a:p>
          <a:p>
            <a:r>
              <a:rPr lang="en-US" dirty="0"/>
              <a:t>Risk factors for low PIF include: age &gt;60y, female gender, shorter height, and lower FVC and IC as % of predicted</a:t>
            </a:r>
          </a:p>
          <a:p>
            <a:r>
              <a:rPr lang="en-US" dirty="0"/>
              <a:t>COPD patients can have temporarily reduced PIF after acute exacerbation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9F7B-6D2C-D847-BDB0-B95DB96DAE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29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 MDIs require lower PIF for activation than DPI</a:t>
            </a:r>
          </a:p>
          <a:p>
            <a:r>
              <a:rPr lang="en-US" dirty="0"/>
              <a:t>Risk factors for low PIF include: age &gt;60y, female gender, shorter height, and lower FVC and IC as % of predicted</a:t>
            </a:r>
          </a:p>
          <a:p>
            <a:r>
              <a:rPr lang="en-US" dirty="0"/>
              <a:t>COPD patients can have temporarily reduced PIF after acute exacerbation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9F7B-6D2C-D847-BDB0-B95DB96DAE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76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patient tends to breathe slowly use MDI or fast + hard, use DPI</a:t>
            </a:r>
          </a:p>
          <a:p>
            <a:r>
              <a:rPr lang="en-US" dirty="0"/>
              <a:t>If patient has errors related to coordination of actuation and inhalation use breath-actuated (BAI) or small particle formulation</a:t>
            </a:r>
          </a:p>
          <a:p>
            <a:r>
              <a:rPr lang="en-US" dirty="0"/>
              <a:t>Device continuity has been shown to improve disease control in asthmatics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9F7B-6D2C-D847-BDB0-B95DB96DAE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76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Training can help achieve PIF for DPIs and slow inhalation rate for MDIs.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9F7B-6D2C-D847-BDB0-B95DB96DAE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70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PAPs: US citizen, no insurance or drug not covered, income eligibility</a:t>
            </a:r>
          </a:p>
          <a:p>
            <a:r>
              <a:rPr lang="en-US" dirty="0"/>
              <a:t>Discount programs often exclude federal programs (Medicare, Medicaid, Tricare)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9F7B-6D2C-D847-BDB0-B95DB96DAE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32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FC82A19-D4F9-3B49-8AFA-7FD566EF68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14028" y="1054197"/>
            <a:ext cx="9880001" cy="1872612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5400" b="1" i="0" baseline="0">
                <a:solidFill>
                  <a:schemeClr val="accent1"/>
                </a:solidFill>
                <a:latin typeface="Arial-BoldMT"/>
                <a:cs typeface="Arial-BoldMT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14028" y="3329193"/>
            <a:ext cx="9880001" cy="172178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 baseline="0">
                <a:solidFill>
                  <a:schemeClr val="tx2"/>
                </a:solidFill>
                <a:latin typeface="+mn-lt"/>
                <a:cs typeface="Arial-BoldM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 Name</a:t>
            </a:r>
          </a:p>
          <a:p>
            <a:r>
              <a:rPr lang="en-US" dirty="0"/>
              <a:t>College or Department</a:t>
            </a:r>
          </a:p>
        </p:txBody>
      </p:sp>
    </p:spTree>
    <p:extLst>
      <p:ext uri="{BB962C8B-B14F-4D97-AF65-F5344CB8AC3E}">
        <p14:creationId xmlns:p14="http://schemas.microsoft.com/office/powerpoint/2010/main" val="100855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093" y="1607425"/>
            <a:ext cx="10692868" cy="495303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 sz="28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2800"/>
            </a:lvl3pPr>
            <a:lvl4pPr>
              <a:lnSpc>
                <a:spcPct val="90000"/>
              </a:lnSpc>
              <a:defRPr sz="2400"/>
            </a:lvl4pPr>
            <a:lvl5pPr>
              <a:lnSpc>
                <a:spcPct val="90000"/>
              </a:lnSpc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B5F2CD-52C4-FA4C-8564-BD8F8929A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093" y="217590"/>
            <a:ext cx="10692867" cy="1229801"/>
          </a:xfrm>
        </p:spPr>
        <p:txBody>
          <a:bodyPr tIns="0" bIns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327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–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093" y="1619037"/>
            <a:ext cx="5220012" cy="4941420"/>
          </a:xfrm>
        </p:spPr>
        <p:txBody>
          <a:bodyPr anchor="t"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6515947" y="1619038"/>
            <a:ext cx="5220012" cy="4941419"/>
          </a:xfrm>
        </p:spPr>
        <p:txBody>
          <a:bodyPr anchor="t"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357625-297D-3A44-BC7F-B244E893E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093" y="217590"/>
            <a:ext cx="10692867" cy="1229801"/>
          </a:xfrm>
        </p:spPr>
        <p:txBody>
          <a:bodyPr tIns="0" bIns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0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094" y="1619039"/>
            <a:ext cx="4050453" cy="4918197"/>
          </a:xfrm>
        </p:spPr>
        <p:txBody>
          <a:bodyPr anchor="t"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282243" y="1619039"/>
            <a:ext cx="6453717" cy="410984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1BF129-3A32-B74D-9FAB-BF8F6ED60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093" y="217590"/>
            <a:ext cx="10692867" cy="1229801"/>
          </a:xfrm>
        </p:spPr>
        <p:txBody>
          <a:bodyPr tIns="0" bIns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4125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/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093" y="2348539"/>
            <a:ext cx="10692867" cy="4188696"/>
          </a:xfrm>
        </p:spPr>
        <p:txBody>
          <a:bodyPr anchor="t"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43093" y="1579219"/>
            <a:ext cx="10692867" cy="642101"/>
          </a:xfrm>
        </p:spPr>
        <p:txBody>
          <a:bodyPr anchor="ctr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D6CA92A-3681-9B44-B17D-818843562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093" y="217590"/>
            <a:ext cx="10692867" cy="1229801"/>
          </a:xfrm>
        </p:spPr>
        <p:txBody>
          <a:bodyPr tIns="0" bIns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03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3733" y="2130754"/>
            <a:ext cx="10810240" cy="1609107"/>
          </a:xfrm>
        </p:spPr>
        <p:txBody>
          <a:bodyPr/>
          <a:lstStyle>
            <a:lvl1pPr algn="ctr"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Subhead/ </a:t>
            </a:r>
            <a:br>
              <a:rPr lang="en-US" dirty="0"/>
            </a:br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055448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F2F64E2B-DA18-C541-A246-E2B9A7606A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9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098EB0B7-BBC6-6748-8B3E-51C5999ADB0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6640" y="205978"/>
            <a:ext cx="10679320" cy="1229803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640" y="1570713"/>
            <a:ext cx="10679323" cy="4908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190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1" r:id="rId3"/>
    <p:sldLayoutId id="2147483745" r:id="rId4"/>
    <p:sldLayoutId id="2147483728" r:id="rId5"/>
    <p:sldLayoutId id="2147483744" r:id="rId6"/>
    <p:sldLayoutId id="2147483743" r:id="rId7"/>
  </p:sldLayoutIdLst>
  <p:txStyles>
    <p:titleStyle>
      <a:lvl1pPr algn="l" defTabSz="609585" rtl="0" eaLnBrk="1" latinLnBrk="0" hangingPunct="1">
        <a:lnSpc>
          <a:spcPct val="90000"/>
        </a:lnSpc>
        <a:spcBef>
          <a:spcPct val="0"/>
        </a:spcBef>
        <a:buNone/>
        <a:defRPr sz="4000" b="1" i="0" kern="1200" baseline="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0" indent="0" algn="l" defTabSz="609585" rtl="0" eaLnBrk="1" latinLnBrk="0" hangingPunct="1">
        <a:lnSpc>
          <a:spcPct val="90000"/>
        </a:lnSpc>
        <a:spcBef>
          <a:spcPct val="20000"/>
        </a:spcBef>
        <a:buFontTx/>
        <a:buNone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611702" indent="-383108" algn="l" defTabSz="609585" rtl="0" eaLnBrk="1" latinLnBrk="0" hangingPunct="1">
        <a:spcBef>
          <a:spcPct val="20000"/>
        </a:spcBef>
        <a:buFont typeface="Wingdings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926" indent="-302676" algn="l" defTabSz="609585" rtl="0" eaLnBrk="1" latinLnBrk="0" hangingPunct="1">
        <a:lnSpc>
          <a:spcPct val="90000"/>
        </a:lnSpc>
        <a:spcBef>
          <a:spcPct val="20000"/>
        </a:spcBef>
        <a:buFont typeface="Arial"/>
        <a:buChar char="•"/>
        <a:tabLst/>
        <a:defRPr sz="2800" kern="1200">
          <a:solidFill>
            <a:schemeClr val="tx1"/>
          </a:solidFill>
          <a:latin typeface="Arial"/>
          <a:ea typeface="+mn-ea"/>
          <a:cs typeface="Arial"/>
        </a:defRPr>
      </a:lvl3pPr>
      <a:lvl4pPr marL="1454114" indent="-311143" algn="l" defTabSz="609585" rtl="0" eaLnBrk="1" latinLnBrk="0" hangingPunct="1">
        <a:lnSpc>
          <a:spcPct val="90000"/>
        </a:lnSpc>
        <a:spcBef>
          <a:spcPct val="20000"/>
        </a:spcBef>
        <a:buFont typeface="Arial"/>
        <a:buChar char="–"/>
        <a:tabLst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1828754" indent="-338658" algn="l" defTabSz="609585" rtl="0" eaLnBrk="1" latinLnBrk="0" hangingPunct="1">
        <a:lnSpc>
          <a:spcPct val="90000"/>
        </a:lnSpc>
        <a:spcBef>
          <a:spcPct val="20000"/>
        </a:spcBef>
        <a:buFont typeface="Arial"/>
        <a:buChar char="»"/>
        <a:tabLst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fa.org/patient-assistance-medicine-drug-program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hlira@nebraskamed.co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roofmart.com/product/question-mark-sign-png-images-transparent-background-free-download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Therapy for COPD: </a:t>
            </a:r>
            <a:br>
              <a:rPr lang="en-US" dirty="0"/>
            </a:br>
            <a:r>
              <a:rPr lang="en-US" sz="4400" dirty="0">
                <a:solidFill>
                  <a:schemeClr val="tx1"/>
                </a:solidFill>
              </a:rPr>
              <a:t>Can They Afford It?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Can They Use It?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4028" y="3728689"/>
            <a:ext cx="7410001" cy="1721780"/>
          </a:xfrm>
        </p:spPr>
        <p:txBody>
          <a:bodyPr>
            <a:normAutofit/>
          </a:bodyPr>
          <a:lstStyle/>
          <a:p>
            <a:r>
              <a:rPr lang="en-US" b="1" dirty="0"/>
              <a:t>Linda Sobeski, PharmD, BCPS</a:t>
            </a:r>
          </a:p>
          <a:p>
            <a:r>
              <a:rPr lang="en-US" sz="2400" b="1" dirty="0"/>
              <a:t>Clinical Associate Professor</a:t>
            </a:r>
          </a:p>
          <a:p>
            <a:r>
              <a:rPr lang="en-US" sz="2400" b="1" dirty="0"/>
              <a:t>Department of Pharmacy Practice and Science</a:t>
            </a:r>
          </a:p>
          <a:p>
            <a:r>
              <a:rPr lang="en-US" sz="2400" b="1" dirty="0"/>
              <a:t>UNMC College of Pharmacy</a:t>
            </a:r>
          </a:p>
        </p:txBody>
      </p:sp>
    </p:spTree>
    <p:extLst>
      <p:ext uri="{BB962C8B-B14F-4D97-AF65-F5344CB8AC3E}">
        <p14:creationId xmlns:p14="http://schemas.microsoft.com/office/powerpoint/2010/main" val="1807328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F8B50E9-208A-4AAE-897D-6814FBFDF1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4336653"/>
              </p:ext>
            </p:extLst>
          </p:nvPr>
        </p:nvGraphicFramePr>
        <p:xfrm>
          <a:off x="1043093" y="1433010"/>
          <a:ext cx="10693400" cy="3779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69838">
                  <a:extLst>
                    <a:ext uri="{9D8B030D-6E8A-4147-A177-3AD203B41FA5}">
                      <a16:colId xmlns:a16="http://schemas.microsoft.com/office/drawing/2014/main" val="267451468"/>
                    </a:ext>
                  </a:extLst>
                </a:gridCol>
                <a:gridCol w="8423562">
                  <a:extLst>
                    <a:ext uri="{9D8B030D-6E8A-4147-A177-3AD203B41FA5}">
                      <a16:colId xmlns:a16="http://schemas.microsoft.com/office/drawing/2014/main" val="29935523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Error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208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err="1"/>
                        <a:t>pMDI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Actuation after the end of inhalation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/>
                        <a:t>Stopping inhalation immediately after actuation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Inhaling too fast or forcefully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Inhaling through nose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841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DPI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/>
                        <a:t>Failure to insert capsule (single-dose) or load dose (multi-dose)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/>
                        <a:t>Not holding device in correct position during/after loading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Not inhaling deeply or forcefully enough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03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SMI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Not rotating base to activate drug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Not holding device upright during dose activation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Not maintaining inhalation with drug spray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366093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A73AB1A-A724-485B-9088-5DCF3A718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Inhaler Errors</a:t>
            </a:r>
          </a:p>
        </p:txBody>
      </p:sp>
    </p:spTree>
    <p:extLst>
      <p:ext uri="{BB962C8B-B14F-4D97-AF65-F5344CB8AC3E}">
        <p14:creationId xmlns:p14="http://schemas.microsoft.com/office/powerpoint/2010/main" val="1846741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BA948F-92AA-444C-911D-BC73DF53B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Devices </a:t>
            </a:r>
            <a:r>
              <a:rPr lang="en-US" sz="2800" b="1" dirty="0"/>
              <a:t>available</a:t>
            </a:r>
            <a:r>
              <a:rPr lang="en-US" sz="2800" dirty="0"/>
              <a:t> for desired drug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Patient able to use device correctly</a:t>
            </a:r>
          </a:p>
          <a:p>
            <a:pPr marL="1068902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Manual dexterity + strength</a:t>
            </a:r>
          </a:p>
          <a:p>
            <a:pPr marL="1068902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PIF rate</a:t>
            </a:r>
          </a:p>
          <a:p>
            <a:pPr marL="1068902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Cognitive impairment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Ease of use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Convenience</a:t>
            </a:r>
            <a:r>
              <a:rPr lang="en-US" sz="2800" dirty="0"/>
              <a:t> and portability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Patient preference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Prescriber familiarity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Cost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8A851F-B291-4221-9241-802BDFD4D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Considerations for Device Selection</a:t>
            </a:r>
          </a:p>
        </p:txBody>
      </p:sp>
    </p:spTree>
    <p:extLst>
      <p:ext uri="{BB962C8B-B14F-4D97-AF65-F5344CB8AC3E}">
        <p14:creationId xmlns:p14="http://schemas.microsoft.com/office/powerpoint/2010/main" val="1991372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E43A49-C707-4869-80A1-4BD430A17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Check natural inhaler technique: fast vs. slow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Demonstrate correct usage at outset of treatment and over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Education on condition and treatment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Keep devices consistent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 multi-drug devices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Consider patient preference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EFB713-8F32-4D6F-93EC-216EC03E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Inhaler Use</a:t>
            </a:r>
          </a:p>
        </p:txBody>
      </p:sp>
    </p:spTree>
    <p:extLst>
      <p:ext uri="{BB962C8B-B14F-4D97-AF65-F5344CB8AC3E}">
        <p14:creationId xmlns:p14="http://schemas.microsoft.com/office/powerpoint/2010/main" val="375980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3EF966-A716-4035-82AB-C3A03F46B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Verbal instruction + demonstration</a:t>
            </a:r>
          </a:p>
          <a:p>
            <a:pPr marL="1068902" lvl="1" indent="-457200">
              <a:buFont typeface="Arial" panose="020B0604020202020204" pitchFamily="34" charset="0"/>
              <a:buChar char="•"/>
            </a:pPr>
            <a:r>
              <a:rPr lang="en-US" dirty="0"/>
              <a:t>Face-to-face</a:t>
            </a:r>
          </a:p>
          <a:p>
            <a:pPr marL="1068902" lvl="1" indent="-457200">
              <a:buFont typeface="Arial" panose="020B0604020202020204" pitchFamily="34" charset="0"/>
              <a:buChar char="•"/>
            </a:pPr>
            <a:r>
              <a:rPr lang="en-US" dirty="0"/>
              <a:t>Trained healthcare providers (up to 67% of MDs, nurses, and RPs unable to describe/perform critical steps)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Regular review and repeated instruction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“Teach back” method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Include education about why inhaler is necessary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Video demonstrations (online)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8EF1E6-6A86-4959-952D-8DA5ED5CA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Inhaler Education</a:t>
            </a:r>
          </a:p>
        </p:txBody>
      </p:sp>
    </p:spTree>
    <p:extLst>
      <p:ext uri="{BB962C8B-B14F-4D97-AF65-F5344CB8AC3E}">
        <p14:creationId xmlns:p14="http://schemas.microsoft.com/office/powerpoint/2010/main" val="1701025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22DA1B-7014-4A86-8AF6-BF2294FD7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2015: &gt;$8 billion spent on 4 leading COPD medications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Many are brand name only, patent protected</a:t>
            </a:r>
          </a:p>
          <a:p>
            <a:pPr marL="1068902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Delivery systems are patented</a:t>
            </a:r>
          </a:p>
          <a:p>
            <a:pPr marL="1068902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Difficult to create generics even when drugs are old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Phasing out of </a:t>
            </a:r>
            <a:r>
              <a:rPr lang="en-US" sz="2800" dirty="0" err="1"/>
              <a:t>chlorofluourocarbons</a:t>
            </a:r>
            <a:r>
              <a:rPr lang="en-US" sz="2800" dirty="0"/>
              <a:t> (2008)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Unlikely that prices will decrease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Patients reach “doughnut hole” quicker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Cost identified as a factor in inhaler non-adherence</a:t>
            </a:r>
          </a:p>
          <a:p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D9F535-CDAA-4696-A77B-170EF224E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of Inhalers</a:t>
            </a:r>
          </a:p>
        </p:txBody>
      </p:sp>
    </p:spTree>
    <p:extLst>
      <p:ext uri="{BB962C8B-B14F-4D97-AF65-F5344CB8AC3E}">
        <p14:creationId xmlns:p14="http://schemas.microsoft.com/office/powerpoint/2010/main" val="538273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CE108A-BEE0-474B-8137-27FBA9980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093" y="1435878"/>
            <a:ext cx="10692868" cy="495303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Use formulary products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Use generics, if available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Appeal insurance coverage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Mail order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Compare pharmacy prices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Online coupons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Patient assistance programs (eligibility varies)</a:t>
            </a:r>
          </a:p>
          <a:p>
            <a:pPr marL="1068902" lvl="1" indent="-457200">
              <a:buFont typeface="Arial" panose="020B0604020202020204" pitchFamily="34" charset="0"/>
              <a:buChar char="•"/>
            </a:pPr>
            <a:r>
              <a:rPr lang="en-US" dirty="0"/>
              <a:t>Manufacturers</a:t>
            </a:r>
          </a:p>
          <a:p>
            <a:pPr marL="1068902" lvl="1" indent="-457200">
              <a:buFont typeface="Arial" panose="020B0604020202020204" pitchFamily="34" charset="0"/>
              <a:buChar char="•"/>
            </a:pPr>
            <a:r>
              <a:rPr lang="en-US" dirty="0"/>
              <a:t>Non-profits</a:t>
            </a:r>
          </a:p>
          <a:p>
            <a:pPr marL="1068902" lvl="1" indent="-45720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https://www.aafa.org/patient-assistance-medicine-drug-programs</a:t>
            </a:r>
            <a:r>
              <a:rPr lang="en-US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Federally qualified health centers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FF7FF9-A2A8-4E00-AC06-74B63B978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Lower Cost</a:t>
            </a:r>
          </a:p>
        </p:txBody>
      </p:sp>
    </p:spTree>
    <p:extLst>
      <p:ext uri="{BB962C8B-B14F-4D97-AF65-F5344CB8AC3E}">
        <p14:creationId xmlns:p14="http://schemas.microsoft.com/office/powerpoint/2010/main" val="1001966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A57AFC-D73F-4396-A4AC-6972478F6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Haydon Lira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hlira@nebraskamed.com</a:t>
            </a:r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516123-1FEE-4AEB-92D0-D3CB3E751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PCMH Medication Access Coordinator</a:t>
            </a:r>
          </a:p>
        </p:txBody>
      </p:sp>
    </p:spTree>
    <p:extLst>
      <p:ext uri="{BB962C8B-B14F-4D97-AF65-F5344CB8AC3E}">
        <p14:creationId xmlns:p14="http://schemas.microsoft.com/office/powerpoint/2010/main" val="3148981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4A887016-5528-43FE-BE65-87350792C8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13188" y="1034321"/>
            <a:ext cx="4953000" cy="552681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D5C4413-7E27-4825-A8EE-B5E9B2621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685666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685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E30787-CA53-AD4A-B4C6-AE8D62F31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093" y="217590"/>
            <a:ext cx="10692867" cy="1229801"/>
          </a:xfrm>
        </p:spPr>
        <p:txBody>
          <a:bodyPr anchor="ctr">
            <a:normAutofit/>
          </a:bodyPr>
          <a:lstStyle/>
          <a:p>
            <a:r>
              <a:rPr lang="en-US" dirty="0"/>
              <a:t>Objectives: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75EF32AF-3BF2-4AD2-BC89-4CFBE39B5E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496004"/>
              </p:ext>
            </p:extLst>
          </p:nvPr>
        </p:nvGraphicFramePr>
        <p:xfrm>
          <a:off x="1043093" y="1607425"/>
          <a:ext cx="10692868" cy="4953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5194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E35723-7BCF-4672-AE95-2BAA73687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092" y="1461760"/>
            <a:ext cx="10799137" cy="495303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Errors related to device mishandling are common in COPD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Meta-analysis (</a:t>
            </a:r>
            <a:r>
              <a:rPr lang="en-US" sz="2800" dirty="0" err="1"/>
              <a:t>Chrystyn</a:t>
            </a:r>
            <a:r>
              <a:rPr lang="en-US" sz="2800" dirty="0"/>
              <a:t>, 2017)</a:t>
            </a:r>
          </a:p>
          <a:p>
            <a:pPr marL="1068902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Overall error rates: 50-100%</a:t>
            </a:r>
          </a:p>
          <a:p>
            <a:pPr marL="1068902" lvl="1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pMDIs</a:t>
            </a:r>
            <a:r>
              <a:rPr lang="en-US" sz="2400" dirty="0"/>
              <a:t>: at least one error = 86.8%</a:t>
            </a:r>
          </a:p>
          <a:p>
            <a:pPr marL="1068902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DPIs: at least one error  = 60.9%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Handling errors </a:t>
            </a:r>
            <a:r>
              <a:rPr lang="en-US" sz="2800" dirty="0">
                <a:sym typeface="Symbol" panose="05050102010706020507" pitchFamily="18" charset="2"/>
              </a:rPr>
              <a:t>=&gt; </a:t>
            </a:r>
            <a:r>
              <a:rPr lang="en-US" sz="2800" dirty="0"/>
              <a:t>compromised drug delivery =&gt; reduced efficacy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Lack of device training is a key factor in handling errors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Older adults: physical or cognitive factors</a:t>
            </a:r>
          </a:p>
          <a:p>
            <a:pPr lvl="1" indent="0">
              <a:buNone/>
            </a:pP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9422E4-B9EA-4AD7-A77B-EC0E6D7D6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1239D4-66DE-4E45-BC23-C903EE919FF5}"/>
              </a:ext>
            </a:extLst>
          </p:cNvPr>
          <p:cNvSpPr txBox="1"/>
          <p:nvPr/>
        </p:nvSpPr>
        <p:spPr>
          <a:xfrm>
            <a:off x="1409700" y="5856446"/>
            <a:ext cx="937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Chrystyn</a:t>
            </a:r>
            <a:r>
              <a:rPr lang="en-US" sz="1000" dirty="0"/>
              <a:t>, et al.  Device errors in asthma and COPD: systematic literature review and meta-analysis.  MPJ Prim Care Respir Med;2017:27(1):22.</a:t>
            </a:r>
          </a:p>
          <a:p>
            <a:r>
              <a:rPr lang="en-US" sz="1000" dirty="0" err="1"/>
              <a:t>Bonini</a:t>
            </a:r>
            <a:r>
              <a:rPr lang="en-US" sz="1000" dirty="0"/>
              <a:t>, et al. The importance of inhaler devices in the treatment of COPD. COPD Res </a:t>
            </a:r>
            <a:r>
              <a:rPr lang="en-US" sz="1000" dirty="0" err="1"/>
              <a:t>Pract</a:t>
            </a:r>
            <a:r>
              <a:rPr lang="en-US" sz="1000" dirty="0"/>
              <a:t> 2015;1(1):9.</a:t>
            </a:r>
          </a:p>
        </p:txBody>
      </p:sp>
    </p:spTree>
    <p:extLst>
      <p:ext uri="{BB962C8B-B14F-4D97-AF65-F5344CB8AC3E}">
        <p14:creationId xmlns:p14="http://schemas.microsoft.com/office/powerpoint/2010/main" val="3836311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E93FD7-07BB-43DF-894B-8CC8425FE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Device: </a:t>
            </a:r>
            <a:r>
              <a:rPr lang="en-US" dirty="0"/>
              <a:t>active vs. passive dose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Formulation: </a:t>
            </a:r>
            <a:r>
              <a:rPr lang="en-US" dirty="0"/>
              <a:t>solution vs. powder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Dose preparation: </a:t>
            </a:r>
            <a:r>
              <a:rPr lang="en-US" dirty="0"/>
              <a:t>DPIs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Patient:</a:t>
            </a:r>
          </a:p>
          <a:p>
            <a:pPr marL="1068902" lvl="1" indent="-457200">
              <a:buFont typeface="Arial" panose="020B0604020202020204" pitchFamily="34" charset="0"/>
              <a:buChar char="•"/>
            </a:pPr>
            <a:r>
              <a:rPr lang="en-US" dirty="0"/>
              <a:t>Physical skill, dexterity</a:t>
            </a:r>
          </a:p>
          <a:p>
            <a:pPr marL="1068902" lvl="1" indent="-457200">
              <a:buFont typeface="Arial" panose="020B0604020202020204" pitchFamily="34" charset="0"/>
              <a:buChar char="•"/>
            </a:pPr>
            <a:r>
              <a:rPr lang="en-US" dirty="0"/>
              <a:t>Hand strength</a:t>
            </a:r>
          </a:p>
          <a:p>
            <a:pPr marL="1068902" lvl="1" indent="-457200">
              <a:buFont typeface="Arial" panose="020B0604020202020204" pitchFamily="34" charset="0"/>
              <a:buChar char="•"/>
            </a:pPr>
            <a:r>
              <a:rPr lang="en-US" dirty="0"/>
              <a:t>Lung capacity</a:t>
            </a:r>
          </a:p>
          <a:p>
            <a:pPr marL="1068902" lvl="1" indent="-457200">
              <a:buFont typeface="Arial" panose="020B0604020202020204" pitchFamily="34" charset="0"/>
              <a:buChar char="•"/>
            </a:pPr>
            <a:r>
              <a:rPr lang="en-US" dirty="0"/>
              <a:t>Hand/breath coordination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3E06C5-AA59-4812-9F38-5090ECA8D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Inhaler Errors</a:t>
            </a:r>
          </a:p>
        </p:txBody>
      </p:sp>
    </p:spTree>
    <p:extLst>
      <p:ext uri="{BB962C8B-B14F-4D97-AF65-F5344CB8AC3E}">
        <p14:creationId xmlns:p14="http://schemas.microsoft.com/office/powerpoint/2010/main" val="2927539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9ED988-E8F0-44CB-9551-7E00D63DB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Metered-dose inhalers (MDI)</a:t>
            </a:r>
          </a:p>
          <a:p>
            <a:pPr marL="1068902" lvl="1" indent="-457200">
              <a:buFont typeface="Arial" panose="020B0604020202020204" pitchFamily="34" charset="0"/>
              <a:buChar char="•"/>
            </a:pPr>
            <a:r>
              <a:rPr lang="en-US" dirty="0"/>
              <a:t>Pressurized (</a:t>
            </a:r>
            <a:r>
              <a:rPr lang="en-US" dirty="0" err="1"/>
              <a:t>pMDI</a:t>
            </a:r>
            <a:r>
              <a:rPr lang="en-US" dirty="0"/>
              <a:t>)</a:t>
            </a:r>
          </a:p>
          <a:p>
            <a:pPr marL="1068902" lvl="1" indent="-457200">
              <a:buFont typeface="Arial" panose="020B0604020202020204" pitchFamily="34" charset="0"/>
              <a:buChar char="•"/>
            </a:pPr>
            <a:r>
              <a:rPr lang="en-US" dirty="0"/>
              <a:t>Breath-actuated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Dry powder inhaler (DPI)</a:t>
            </a:r>
          </a:p>
          <a:p>
            <a:pPr marL="1068902" lvl="1" indent="-457200">
              <a:buFont typeface="Arial" panose="020B0604020202020204" pitchFamily="34" charset="0"/>
              <a:buChar char="•"/>
            </a:pPr>
            <a:r>
              <a:rPr lang="en-US" dirty="0"/>
              <a:t>Multi-dose</a:t>
            </a:r>
          </a:p>
          <a:p>
            <a:pPr marL="1068902" lvl="1" indent="-457200">
              <a:buFont typeface="Arial" panose="020B0604020202020204" pitchFamily="34" charset="0"/>
              <a:buChar char="•"/>
            </a:pPr>
            <a:r>
              <a:rPr lang="en-US" dirty="0"/>
              <a:t>Single-dose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Soft mist inhaler (SMI)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Nebulizer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650031-D844-47BA-9D2E-FD8D8C284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Types of Inhaler Devices</a:t>
            </a:r>
          </a:p>
        </p:txBody>
      </p:sp>
    </p:spTree>
    <p:extLst>
      <p:ext uri="{BB962C8B-B14F-4D97-AF65-F5344CB8AC3E}">
        <p14:creationId xmlns:p14="http://schemas.microsoft.com/office/powerpoint/2010/main" val="2034136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1E21B1-69A9-4A07-8957-9BC94184CC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Advantages: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Less expensive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Portability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Multi-dose device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Some have dose counters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801976-F1E6-471B-8F42-1CA80A8BB9A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0040" y="689648"/>
            <a:ext cx="5220012" cy="4941419"/>
          </a:xfrm>
        </p:spPr>
        <p:txBody>
          <a:bodyPr/>
          <a:lstStyle/>
          <a:p>
            <a:r>
              <a:rPr lang="en-US" b="1" dirty="0"/>
              <a:t>Limitations: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Requires coordination between actuation and inhalation </a:t>
            </a:r>
          </a:p>
          <a:p>
            <a:pPr marL="1066785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Actuation at beginning of slow deep breath</a:t>
            </a:r>
          </a:p>
          <a:p>
            <a:pPr marL="1066785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Consider spacers</a:t>
            </a:r>
          </a:p>
          <a:p>
            <a:pPr marL="1066785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Some breath-actuated devices (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Respiclick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™,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RediHaler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™)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A604F0-8A04-43EF-95A0-7DB75CA6B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MDIs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76584BE-5EAD-4A35-A6B5-75A95E705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986" y="4414294"/>
            <a:ext cx="1986940" cy="199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23CE13-01F1-49DE-82A3-C720262552B8}"/>
              </a:ext>
            </a:extLst>
          </p:cNvPr>
          <p:cNvSpPr txBox="1"/>
          <p:nvPr/>
        </p:nvSpPr>
        <p:spPr>
          <a:xfrm>
            <a:off x="3407920" y="4948618"/>
            <a:ext cx="1838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Pressurized metered-dose inhaler (</a:t>
            </a:r>
            <a:r>
              <a:rPr lang="en-US" dirty="0" err="1"/>
              <a:t>pMDI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33945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1E21B1-69A9-4A07-8957-9BC94184C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6304" y="1447391"/>
            <a:ext cx="5220012" cy="4941420"/>
          </a:xfrm>
        </p:spPr>
        <p:txBody>
          <a:bodyPr/>
          <a:lstStyle/>
          <a:p>
            <a:r>
              <a:rPr lang="en-US" b="1" dirty="0"/>
              <a:t>Advantages: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Breath-actuated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High portability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Some multidose</a:t>
            </a: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801976-F1E6-471B-8F42-1CA80A8BB9A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89526" y="522329"/>
            <a:ext cx="5220012" cy="4941419"/>
          </a:xfrm>
        </p:spPr>
        <p:txBody>
          <a:bodyPr/>
          <a:lstStyle/>
          <a:p>
            <a:r>
              <a:rPr lang="en-US" b="1" dirty="0"/>
              <a:t>Limitations: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Dependent on peak inspiratory flow (PIF) rate</a:t>
            </a:r>
          </a:p>
          <a:p>
            <a:pPr marL="1066785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Minimum = 30 L/min</a:t>
            </a:r>
          </a:p>
          <a:p>
            <a:pPr marL="1066785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Optimal = &gt;60 L/min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Must protect from humidity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Dose-preparation required for single-dose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A604F0-8A04-43EF-95A0-7DB75CA6B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DPIs</a:t>
            </a:r>
          </a:p>
        </p:txBody>
      </p:sp>
      <p:pic>
        <p:nvPicPr>
          <p:cNvPr id="5" name="Picture 6" descr="Image result for picture dry powder inhaler">
            <a:extLst>
              <a:ext uri="{FF2B5EF4-FFF2-40B4-BE49-F238E27FC236}">
                <a16:creationId xmlns:a16="http://schemas.microsoft.com/office/drawing/2014/main" id="{0B6545D6-27A1-4213-B557-2ECA9470C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93" y="4210886"/>
            <a:ext cx="1856799" cy="159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mage result for picture dry powder inhaler">
            <a:extLst>
              <a:ext uri="{FF2B5EF4-FFF2-40B4-BE49-F238E27FC236}">
                <a16:creationId xmlns:a16="http://schemas.microsoft.com/office/drawing/2014/main" id="{88771081-1437-4926-BAA4-D73708E6F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34" y="4219860"/>
            <a:ext cx="1749050" cy="147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handihaler">
            <a:extLst>
              <a:ext uri="{FF2B5EF4-FFF2-40B4-BE49-F238E27FC236}">
                <a16:creationId xmlns:a16="http://schemas.microsoft.com/office/drawing/2014/main" id="{2B7EC059-F1C3-4318-A786-F5AE3C539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193" y="4388157"/>
            <a:ext cx="2808157" cy="167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A4AFE7-D2BC-414D-8519-935B7643ACD8}"/>
              </a:ext>
            </a:extLst>
          </p:cNvPr>
          <p:cNvSpPr txBox="1"/>
          <p:nvPr/>
        </p:nvSpPr>
        <p:spPr>
          <a:xfrm>
            <a:off x="1565230" y="5850364"/>
            <a:ext cx="1334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Ellipta™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8B0836-6551-4ABA-B0E6-937652ED9898}"/>
              </a:ext>
            </a:extLst>
          </p:cNvPr>
          <p:cNvSpPr txBox="1"/>
          <p:nvPr/>
        </p:nvSpPr>
        <p:spPr>
          <a:xfrm>
            <a:off x="3494014" y="5809867"/>
            <a:ext cx="1407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Diskus</a:t>
            </a:r>
            <a:r>
              <a:rPr lang="en-US" dirty="0"/>
              <a:t>™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62DFD8-78D3-42F6-8B24-E931ED526DE6}"/>
              </a:ext>
            </a:extLst>
          </p:cNvPr>
          <p:cNvSpPr txBox="1"/>
          <p:nvPr/>
        </p:nvSpPr>
        <p:spPr>
          <a:xfrm>
            <a:off x="9829772" y="4656288"/>
            <a:ext cx="263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HandiHaler</a:t>
            </a:r>
            <a:r>
              <a:rPr lang="en-US" dirty="0"/>
              <a:t>™</a:t>
            </a:r>
          </a:p>
        </p:txBody>
      </p:sp>
    </p:spTree>
    <p:extLst>
      <p:ext uri="{BB962C8B-B14F-4D97-AF65-F5344CB8AC3E}">
        <p14:creationId xmlns:p14="http://schemas.microsoft.com/office/powerpoint/2010/main" val="4017299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1E21B1-69A9-4A07-8957-9BC94184C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2963" y="1619037"/>
            <a:ext cx="5220012" cy="4941420"/>
          </a:xfrm>
        </p:spPr>
        <p:txBody>
          <a:bodyPr/>
          <a:lstStyle/>
          <a:p>
            <a:r>
              <a:rPr lang="en-US" b="1" dirty="0"/>
              <a:t>Advantages: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Fine-slow velocity mist (&gt;1s) facilitates coordination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Independent of PIF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Portability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801976-F1E6-471B-8F42-1CA80A8BB9A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851741" y="1097033"/>
            <a:ext cx="5220012" cy="4941419"/>
          </a:xfrm>
        </p:spPr>
        <p:txBody>
          <a:bodyPr/>
          <a:lstStyle/>
          <a:p>
            <a:r>
              <a:rPr lang="en-US" b="1" dirty="0"/>
              <a:t>Limitations: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Requires coordination between actuation and inhalation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Assembly required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A604F0-8A04-43EF-95A0-7DB75CA6B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SMIs</a:t>
            </a:r>
          </a:p>
        </p:txBody>
      </p:sp>
      <p:pic>
        <p:nvPicPr>
          <p:cNvPr id="5" name="Picture 4" descr="Image result for soft mist inhalers">
            <a:extLst>
              <a:ext uri="{FF2B5EF4-FFF2-40B4-BE49-F238E27FC236}">
                <a16:creationId xmlns:a16="http://schemas.microsoft.com/office/drawing/2014/main" id="{0FAD14AC-EB09-49FA-A67D-7D4592D22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134" y="3822393"/>
            <a:ext cx="2113613" cy="24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A935CC-0A0A-4790-A6C8-590FB096246D}"/>
              </a:ext>
            </a:extLst>
          </p:cNvPr>
          <p:cNvSpPr txBox="1"/>
          <p:nvPr/>
        </p:nvSpPr>
        <p:spPr>
          <a:xfrm>
            <a:off x="9674719" y="5041855"/>
            <a:ext cx="2274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Respimat™</a:t>
            </a:r>
          </a:p>
        </p:txBody>
      </p:sp>
    </p:spTree>
    <p:extLst>
      <p:ext uri="{BB962C8B-B14F-4D97-AF65-F5344CB8AC3E}">
        <p14:creationId xmlns:p14="http://schemas.microsoft.com/office/powerpoint/2010/main" val="2307824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1E21B1-69A9-4A07-8957-9BC94184C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2963" y="1447490"/>
            <a:ext cx="5220012" cy="4941420"/>
          </a:xfrm>
        </p:spPr>
        <p:txBody>
          <a:bodyPr/>
          <a:lstStyle/>
          <a:p>
            <a:r>
              <a:rPr lang="en-US" b="1" dirty="0"/>
              <a:t>Advantages: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Fine-mist aerosol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Eliminates coordination issues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Eliminates PIF issues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Medicare B coverage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801976-F1E6-471B-8F42-1CA80A8BB9A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89526" y="958290"/>
            <a:ext cx="5220012" cy="4941419"/>
          </a:xfrm>
        </p:spPr>
        <p:txBody>
          <a:bodyPr/>
          <a:lstStyle/>
          <a:p>
            <a:r>
              <a:rPr lang="en-US" b="1" dirty="0"/>
              <a:t>Limitations: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Delivery time ~10minutes (pneumatic devices)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Low portability (pneumatic devices)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Some medication lost to atmosphere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Limited drug availability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A604F0-8A04-43EF-95A0-7DB75CA6B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Nebulizers</a:t>
            </a:r>
          </a:p>
        </p:txBody>
      </p:sp>
      <p:pic>
        <p:nvPicPr>
          <p:cNvPr id="7" name="Picture 6" descr="Image result for nebulizer machine">
            <a:extLst>
              <a:ext uri="{FF2B5EF4-FFF2-40B4-BE49-F238E27FC236}">
                <a16:creationId xmlns:a16="http://schemas.microsoft.com/office/drawing/2014/main" id="{85BB5902-33D4-4813-915C-0275B2F3F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664" y="4637936"/>
            <a:ext cx="3344057" cy="222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16D57582-1965-4B62-8D8C-FAAFB60F3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552" y="4369632"/>
            <a:ext cx="1948565" cy="247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414270"/>
      </p:ext>
    </p:extLst>
  </p:cSld>
  <p:clrMapOvr>
    <a:masterClrMapping/>
  </p:clrMapOvr>
</p:sld>
</file>

<file path=ppt/theme/theme1.xml><?xml version="1.0" encoding="utf-8"?>
<a:theme xmlns:a="http://schemas.openxmlformats.org/drawingml/2006/main" name="UNMC Theme">
  <a:themeElements>
    <a:clrScheme name="UNMC">
      <a:dk1>
        <a:srgbClr val="000000"/>
      </a:dk1>
      <a:lt1>
        <a:srgbClr val="FFFFFF"/>
      </a:lt1>
      <a:dk2>
        <a:srgbClr val="2F3A41"/>
      </a:dk2>
      <a:lt2>
        <a:srgbClr val="DCDDDF"/>
      </a:lt2>
      <a:accent1>
        <a:srgbClr val="AD122A"/>
      </a:accent1>
      <a:accent2>
        <a:srgbClr val="005E63"/>
      </a:accent2>
      <a:accent3>
        <a:srgbClr val="00B2B9"/>
      </a:accent3>
      <a:accent4>
        <a:srgbClr val="129DBF"/>
      </a:accent4>
      <a:accent5>
        <a:srgbClr val="F26721"/>
      </a:accent5>
      <a:accent6>
        <a:srgbClr val="FCB614"/>
      </a:accent6>
      <a:hlink>
        <a:srgbClr val="A1B426"/>
      </a:hlink>
      <a:folHlink>
        <a:srgbClr val="129D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3191</TotalTime>
  <Words>1003</Words>
  <Application>Microsoft Office PowerPoint</Application>
  <PresentationFormat>Widescreen</PresentationFormat>
  <Paragraphs>184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Arial-BoldMT</vt:lpstr>
      <vt:lpstr>Calibri</vt:lpstr>
      <vt:lpstr>Wingdings</vt:lpstr>
      <vt:lpstr>UNMC Theme</vt:lpstr>
      <vt:lpstr>Therapy for COPD:  Can They Afford It? Can They Use It?</vt:lpstr>
      <vt:lpstr>Objectives:</vt:lpstr>
      <vt:lpstr>Introduction</vt:lpstr>
      <vt:lpstr>Reasons for Inhaler Errors</vt:lpstr>
      <vt:lpstr>4 Types of Inhaler Devices</vt:lpstr>
      <vt:lpstr>MDIs</vt:lpstr>
      <vt:lpstr>DPIs</vt:lpstr>
      <vt:lpstr>SMIs</vt:lpstr>
      <vt:lpstr>Nebulizers</vt:lpstr>
      <vt:lpstr>Critical Inhaler Errors</vt:lpstr>
      <vt:lpstr>KEY Considerations for Device Selection</vt:lpstr>
      <vt:lpstr>Optimizing Inhaler Use</vt:lpstr>
      <vt:lpstr>Inhaler Education</vt:lpstr>
      <vt:lpstr>Cost of Inhalers</vt:lpstr>
      <vt:lpstr>Ways to Lower Cost</vt:lpstr>
      <vt:lpstr>PCMH Medication Access Coordinator</vt:lpstr>
      <vt:lpstr>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</dc:creator>
  <cp:lastModifiedBy>Merchant, Stefan J</cp:lastModifiedBy>
  <cp:revision>59</cp:revision>
  <dcterms:created xsi:type="dcterms:W3CDTF">2014-09-17T15:14:42Z</dcterms:created>
  <dcterms:modified xsi:type="dcterms:W3CDTF">2022-03-03T16:24:04Z</dcterms:modified>
</cp:coreProperties>
</file>