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57" r:id="rId2"/>
    <p:sldId id="356" r:id="rId3"/>
    <p:sldId id="284" r:id="rId4"/>
    <p:sldId id="349" r:id="rId5"/>
    <p:sldId id="350" r:id="rId6"/>
    <p:sldId id="256" r:id="rId7"/>
    <p:sldId id="351" r:id="rId8"/>
    <p:sldId id="355" r:id="rId9"/>
    <p:sldId id="361" r:id="rId10"/>
    <p:sldId id="326" r:id="rId11"/>
    <p:sldId id="291" r:id="rId12"/>
    <p:sldId id="267" r:id="rId13"/>
    <p:sldId id="305" r:id="rId14"/>
    <p:sldId id="270" r:id="rId15"/>
    <p:sldId id="342" r:id="rId16"/>
    <p:sldId id="337" r:id="rId17"/>
    <p:sldId id="339" r:id="rId18"/>
    <p:sldId id="340" r:id="rId19"/>
    <p:sldId id="341" r:id="rId20"/>
    <p:sldId id="362" r:id="rId21"/>
    <p:sldId id="363" r:id="rId22"/>
    <p:sldId id="343" r:id="rId23"/>
    <p:sldId id="344" r:id="rId24"/>
    <p:sldId id="345" r:id="rId25"/>
    <p:sldId id="346" r:id="rId26"/>
    <p:sldId id="321" r:id="rId27"/>
    <p:sldId id="309" r:id="rId28"/>
    <p:sldId id="333" r:id="rId29"/>
    <p:sldId id="310" r:id="rId30"/>
    <p:sldId id="327" r:id="rId31"/>
    <p:sldId id="328" r:id="rId32"/>
    <p:sldId id="329" r:id="rId33"/>
    <p:sldId id="331" r:id="rId34"/>
    <p:sldId id="348" r:id="rId35"/>
    <p:sldId id="364" r:id="rId36"/>
    <p:sldId id="334" r:id="rId37"/>
    <p:sldId id="359" r:id="rId38"/>
    <p:sldId id="336" r:id="rId39"/>
    <p:sldId id="360" r:id="rId40"/>
    <p:sldId id="311" r:id="rId41"/>
    <p:sldId id="36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84" autoAdjust="0"/>
    <p:restoredTop sz="68980" autoAdjust="0"/>
  </p:normalViewPr>
  <p:slideViewPr>
    <p:cSldViewPr snapToGrid="0">
      <p:cViewPr varScale="1">
        <p:scale>
          <a:sx n="86" d="100"/>
          <a:sy n="86" d="100"/>
        </p:scale>
        <p:origin x="1800" y="192"/>
      </p:cViewPr>
      <p:guideLst/>
    </p:cSldViewPr>
  </p:slideViewPr>
  <p:notesTextViewPr>
    <p:cViewPr>
      <p:scale>
        <a:sx n="1" d="1"/>
        <a:sy n="1" d="1"/>
      </p:scale>
      <p:origin x="0" y="0"/>
    </p:cViewPr>
  </p:notesTextViewPr>
  <p:sorterViewPr>
    <p:cViewPr>
      <p:scale>
        <a:sx n="100" d="100"/>
        <a:sy n="100" d="100"/>
      </p:scale>
      <p:origin x="0" y="-8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jpeg"/><Relationship Id="rId1"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jpe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4016" custScaleY="117087" custLinFactNeighborX="-841" custLinFactNeighborY="925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custScaleX="130837" custScaleY="129493" custLinFactNeighborY="2002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custScaleX="133817" custScaleY="127607" custLinFactNeighborX="-5268" custLinFactNeighborY="2107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6622" custScaleY="133138" custLinFactNeighborY="2318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1740535"/>
        <a:ext cx="3154998" cy="1740535"/>
      </dsp:txXfrm>
    </dsp:sp>
    <dsp:sp modelId="{0939023E-6A15-4EFB-81BE-CE1D0D008EE0}">
      <dsp:nvSpPr>
        <dsp:cNvPr id="0" name=""/>
        <dsp:cNvSpPr/>
      </dsp:nvSpPr>
      <dsp:spPr>
        <a:xfrm>
          <a:off x="855029" y="261080"/>
          <a:ext cx="1448995" cy="1448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1740535"/>
        <a:ext cx="3154998" cy="1740535"/>
      </dsp:txXfrm>
    </dsp:sp>
    <dsp:sp modelId="{0025CE02-71A7-4E8D-8B43-05A3D3EDC7E2}">
      <dsp:nvSpPr>
        <dsp:cNvPr id="0" name=""/>
        <dsp:cNvSpPr/>
      </dsp:nvSpPr>
      <dsp:spPr>
        <a:xfrm>
          <a:off x="4104677" y="261080"/>
          <a:ext cx="1448995" cy="144899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1740535"/>
        <a:ext cx="3154998" cy="1740535"/>
      </dsp:txXfrm>
    </dsp:sp>
    <dsp:sp modelId="{5218AD1D-81AA-4844-BB75-B2D3CCC41D21}">
      <dsp:nvSpPr>
        <dsp:cNvPr id="0" name=""/>
        <dsp:cNvSpPr/>
      </dsp:nvSpPr>
      <dsp:spPr>
        <a:xfrm>
          <a:off x="7168143" y="271404"/>
          <a:ext cx="1796986" cy="169658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3481070"/>
          <a:ext cx="888568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2171700"/>
        <a:ext cx="3154998" cy="2171700"/>
      </dsp:txXfrm>
    </dsp:sp>
    <dsp:sp modelId="{0939023E-6A15-4EFB-81BE-CE1D0D008EE0}">
      <dsp:nvSpPr>
        <dsp:cNvPr id="0" name=""/>
        <dsp:cNvSpPr/>
      </dsp:nvSpPr>
      <dsp:spPr>
        <a:xfrm>
          <a:off x="396799" y="421096"/>
          <a:ext cx="2365454" cy="23411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2171700"/>
        <a:ext cx="3154998" cy="2171700"/>
      </dsp:txXfrm>
    </dsp:sp>
    <dsp:sp modelId="{0025CE02-71A7-4E8D-8B43-05A3D3EDC7E2}">
      <dsp:nvSpPr>
        <dsp:cNvPr id="0" name=""/>
        <dsp:cNvSpPr/>
      </dsp:nvSpPr>
      <dsp:spPr>
        <a:xfrm>
          <a:off x="3524267" y="457201"/>
          <a:ext cx="2419331" cy="23070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2171700"/>
        <a:ext cx="3154998" cy="2171700"/>
      </dsp:txXfrm>
    </dsp:sp>
    <dsp:sp modelId="{5218AD1D-81AA-4844-BB75-B2D3CCC41D21}">
      <dsp:nvSpPr>
        <dsp:cNvPr id="0" name=""/>
        <dsp:cNvSpPr/>
      </dsp:nvSpPr>
      <dsp:spPr>
        <a:xfrm>
          <a:off x="6934198" y="445296"/>
          <a:ext cx="2289250" cy="240705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4343400"/>
          <a:ext cx="8885682" cy="81438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63606-ECFA-4AA8-9747-F27707F110A6}" type="datetimeFigureOut">
              <a:rPr lang="en-US" smtClean="0"/>
              <a:t>4/12/22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C55F2-D370-46F8-81A2-607A334BB28F}" type="slidenum">
              <a:rPr lang="en-US" smtClean="0"/>
              <a:t>‹#›</a:t>
            </a:fld>
            <a:endParaRPr lang="en-US"/>
          </a:p>
        </p:txBody>
      </p:sp>
    </p:spTree>
    <p:extLst>
      <p:ext uri="{BB962C8B-B14F-4D97-AF65-F5344CB8AC3E}">
        <p14:creationId xmlns:p14="http://schemas.microsoft.com/office/powerpoint/2010/main" val="216959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_Age_Friendly_What_Matters_to_Older_Adults_Toolkit.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AgeFriendlyHealthSystems_GuidetoUsing4MsCar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1</a:t>
            </a:fld>
            <a:endParaRPr lang="en-US"/>
          </a:p>
        </p:txBody>
      </p:sp>
    </p:spTree>
    <p:extLst>
      <p:ext uri="{BB962C8B-B14F-4D97-AF65-F5344CB8AC3E}">
        <p14:creationId xmlns:p14="http://schemas.microsoft.com/office/powerpoint/2010/main" val="425560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78537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29</a:t>
            </a:fld>
            <a:endParaRPr lang="en-US"/>
          </a:p>
        </p:txBody>
      </p:sp>
    </p:spTree>
    <p:extLst>
      <p:ext uri="{BB962C8B-B14F-4D97-AF65-F5344CB8AC3E}">
        <p14:creationId xmlns:p14="http://schemas.microsoft.com/office/powerpoint/2010/main" val="1460436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 from the What Matters Toolkit can be found here: </a:t>
            </a:r>
            <a:r>
              <a:rPr lang="en-US" dirty="0">
                <a:hlinkClick r:id="rId3"/>
              </a:rPr>
              <a:t>http://www.ihi.org/Engage/Initiatives/Age-Friendly-Health-Systems/Documents/IHI_Age_Friendly_What_Matters_to_Older_Adults_Toolkit.pdf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31</a:t>
            </a:fld>
            <a:endParaRPr lang="en-US"/>
          </a:p>
        </p:txBody>
      </p:sp>
    </p:spTree>
    <p:extLst>
      <p:ext uri="{BB962C8B-B14F-4D97-AF65-F5344CB8AC3E}">
        <p14:creationId xmlns:p14="http://schemas.microsoft.com/office/powerpoint/2010/main" val="1158938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32</a:t>
            </a:fld>
            <a:endParaRPr lang="en-US"/>
          </a:p>
        </p:txBody>
      </p:sp>
    </p:spTree>
    <p:extLst>
      <p:ext uri="{BB962C8B-B14F-4D97-AF65-F5344CB8AC3E}">
        <p14:creationId xmlns:p14="http://schemas.microsoft.com/office/powerpoint/2010/main" val="1222635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35</a:t>
            </a:fld>
            <a:endParaRPr lang="en-US"/>
          </a:p>
        </p:txBody>
      </p:sp>
    </p:spTree>
    <p:extLst>
      <p:ext uri="{BB962C8B-B14F-4D97-AF65-F5344CB8AC3E}">
        <p14:creationId xmlns:p14="http://schemas.microsoft.com/office/powerpoint/2010/main" val="1172673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36</a:t>
            </a:fld>
            <a:endParaRPr lang="en-US"/>
          </a:p>
        </p:txBody>
      </p:sp>
    </p:spTree>
    <p:extLst>
      <p:ext uri="{BB962C8B-B14F-4D97-AF65-F5344CB8AC3E}">
        <p14:creationId xmlns:p14="http://schemas.microsoft.com/office/powerpoint/2010/main" val="204457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37</a:t>
            </a:fld>
            <a:endParaRPr lang="en-US"/>
          </a:p>
        </p:txBody>
      </p:sp>
    </p:spTree>
    <p:extLst>
      <p:ext uri="{BB962C8B-B14F-4D97-AF65-F5344CB8AC3E}">
        <p14:creationId xmlns:p14="http://schemas.microsoft.com/office/powerpoint/2010/main" val="931714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38</a:t>
            </a:fld>
            <a:endParaRPr lang="en-US"/>
          </a:p>
        </p:txBody>
      </p:sp>
    </p:spTree>
    <p:extLst>
      <p:ext uri="{BB962C8B-B14F-4D97-AF65-F5344CB8AC3E}">
        <p14:creationId xmlns:p14="http://schemas.microsoft.com/office/powerpoint/2010/main" val="333799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39</a:t>
            </a:fld>
            <a:endParaRPr lang="en-US"/>
          </a:p>
        </p:txBody>
      </p:sp>
    </p:spTree>
    <p:extLst>
      <p:ext uri="{BB962C8B-B14F-4D97-AF65-F5344CB8AC3E}">
        <p14:creationId xmlns:p14="http://schemas.microsoft.com/office/powerpoint/2010/main" val="673262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40</a:t>
            </a:fld>
            <a:endParaRPr lang="en-US"/>
          </a:p>
        </p:txBody>
      </p:sp>
    </p:spTree>
    <p:extLst>
      <p:ext uri="{BB962C8B-B14F-4D97-AF65-F5344CB8AC3E}">
        <p14:creationId xmlns:p14="http://schemas.microsoft.com/office/powerpoint/2010/main" val="3672946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all care for elders, we want to do the important things.  The 4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are the important things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a:t>
            </a:r>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atters: Know and align care with each older adult’s specific health outcome goals and care preferences including, but not limited to end-of-life care, and across settings of care (document ACPs)</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edication: If medication is necessary, use Age-Friendly medications that do not interfere with What Matters to the older adult, Mobility, or Mentation across settings of care (Pharmacy protocols for med review in evaluating cognitive dysfunction,</a:t>
            </a:r>
            <a:r>
              <a:rPr lang="en-US" sz="1200" kern="1200" baseline="0" dirty="0">
                <a:solidFill>
                  <a:schemeClr val="tx1"/>
                </a:solidFill>
                <a:effectLst/>
                <a:latin typeface="+mn-lt"/>
                <a:ea typeface="+mn-ea"/>
                <a:cs typeface="+mn-cs"/>
              </a:rPr>
              <a:t> mobility and falls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entation: Prevent, identify, treat, and manage dementia, depression, and delirium across settings of care</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obility: Ensure that older adults move safely every day to maintain function and do What Matters</a:t>
            </a:r>
          </a:p>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6</a:t>
            </a:fld>
            <a:endParaRPr lang="en-US"/>
          </a:p>
        </p:txBody>
      </p:sp>
    </p:spTree>
    <p:extLst>
      <p:ext uri="{BB962C8B-B14F-4D97-AF65-F5344CB8AC3E}">
        <p14:creationId xmlns:p14="http://schemas.microsoft.com/office/powerpoint/2010/main" val="84672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8</a:t>
            </a:fld>
            <a:endParaRPr lang="en-US"/>
          </a:p>
        </p:txBody>
      </p:sp>
    </p:spTree>
    <p:extLst>
      <p:ext uri="{BB962C8B-B14F-4D97-AF65-F5344CB8AC3E}">
        <p14:creationId xmlns:p14="http://schemas.microsoft.com/office/powerpoint/2010/main" val="347078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talking points, please review the Guide: </a:t>
            </a:r>
            <a:r>
              <a:rPr lang="en-US" dirty="0">
                <a:hlinkClick r:id="rId3"/>
              </a:rPr>
              <a:t>http://www.ihi.org/Engage/Initiatives/Age-Friendly-Health-Systems/Documents/IHIAgeFriendlyHealthSystems_GuidetoUsing4MsCare.pdf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10</a:t>
            </a:fld>
            <a:endParaRPr lang="en-US"/>
          </a:p>
        </p:txBody>
      </p:sp>
    </p:spTree>
    <p:extLst>
      <p:ext uri="{BB962C8B-B14F-4D97-AF65-F5344CB8AC3E}">
        <p14:creationId xmlns:p14="http://schemas.microsoft.com/office/powerpoint/2010/main" val="111897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18</a:t>
            </a:fld>
            <a:endParaRPr lang="en-US"/>
          </a:p>
        </p:txBody>
      </p:sp>
    </p:spTree>
    <p:extLst>
      <p:ext uri="{BB962C8B-B14F-4D97-AF65-F5344CB8AC3E}">
        <p14:creationId xmlns:p14="http://schemas.microsoft.com/office/powerpoint/2010/main" val="205375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19</a:t>
            </a:fld>
            <a:endParaRPr lang="en-US"/>
          </a:p>
        </p:txBody>
      </p:sp>
    </p:spTree>
    <p:extLst>
      <p:ext uri="{BB962C8B-B14F-4D97-AF65-F5344CB8AC3E}">
        <p14:creationId xmlns:p14="http://schemas.microsoft.com/office/powerpoint/2010/main" val="2637702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20</a:t>
            </a:fld>
            <a:endParaRPr lang="en-US"/>
          </a:p>
        </p:txBody>
      </p:sp>
    </p:spTree>
    <p:extLst>
      <p:ext uri="{BB962C8B-B14F-4D97-AF65-F5344CB8AC3E}">
        <p14:creationId xmlns:p14="http://schemas.microsoft.com/office/powerpoint/2010/main" val="156646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21</a:t>
            </a:fld>
            <a:endParaRPr lang="en-US"/>
          </a:p>
        </p:txBody>
      </p:sp>
    </p:spTree>
    <p:extLst>
      <p:ext uri="{BB962C8B-B14F-4D97-AF65-F5344CB8AC3E}">
        <p14:creationId xmlns:p14="http://schemas.microsoft.com/office/powerpoint/2010/main" val="22999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22</a:t>
            </a:fld>
            <a:endParaRPr lang="en-US"/>
          </a:p>
        </p:txBody>
      </p:sp>
    </p:spTree>
    <p:extLst>
      <p:ext uri="{BB962C8B-B14F-4D97-AF65-F5344CB8AC3E}">
        <p14:creationId xmlns:p14="http://schemas.microsoft.com/office/powerpoint/2010/main" val="308349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47417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219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32879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826790-3676-4C03-ABF9-C3A2E861D0FF}" type="slidenum">
              <a:rPr lang="en-US" altLang="en-US"/>
              <a:pPr>
                <a:defRPr/>
              </a:pPr>
              <a:t>‹#›</a:t>
            </a:fld>
            <a:endParaRPr lang="en-US" altLang="en-US"/>
          </a:p>
        </p:txBody>
      </p:sp>
    </p:spTree>
    <p:extLst>
      <p:ext uri="{BB962C8B-B14F-4D97-AF65-F5344CB8AC3E}">
        <p14:creationId xmlns:p14="http://schemas.microsoft.com/office/powerpoint/2010/main" val="318202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53789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81585F-6A52-4649-B03B-D2A1C0932385}" type="datetimeFigureOut">
              <a:rPr lang="en-US" smtClean="0"/>
              <a:t>4/12/22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0770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81585F-6A52-4649-B03B-D2A1C0932385}"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19659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81585F-6A52-4649-B03B-D2A1C0932385}" type="datetimeFigureOut">
              <a:rPr lang="en-US" smtClean="0"/>
              <a:t>4/12/22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42956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81585F-6A52-4649-B03B-D2A1C0932385}" type="datetimeFigureOut">
              <a:rPr lang="en-US" smtClean="0"/>
              <a:t>4/12/22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7411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1585F-6A52-4649-B03B-D2A1C0932385}" type="datetimeFigureOut">
              <a:rPr lang="en-US" smtClean="0"/>
              <a:t>4/12/22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85793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22373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4/12/22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35406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1585F-6A52-4649-B03B-D2A1C0932385}" type="datetimeFigureOut">
              <a:rPr lang="en-US" smtClean="0"/>
              <a:t>4/12/22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4F46F-2F50-492D-BBA7-A1554D079C15}" type="slidenum">
              <a:rPr lang="en-US" smtClean="0"/>
              <a:t>‹#›</a:t>
            </a:fld>
            <a:endParaRPr lang="en-US"/>
          </a:p>
        </p:txBody>
      </p:sp>
    </p:spTree>
    <p:extLst>
      <p:ext uri="{BB962C8B-B14F-4D97-AF65-F5344CB8AC3E}">
        <p14:creationId xmlns:p14="http://schemas.microsoft.com/office/powerpoint/2010/main" val="1319127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cid:image001.jpg@01D56280.1C254C4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024327" y="-342108"/>
            <a:ext cx="7403465" cy="1470025"/>
          </a:xfrm>
        </p:spPr>
        <p:txBody>
          <a:bodyPr>
            <a:normAutofit fontScale="90000"/>
          </a:bodyPr>
          <a:lstStyle/>
          <a:p>
            <a:pPr algn="ctr"/>
            <a:r>
              <a:rPr lang="en-US" sz="5400" dirty="0"/>
              <a:t>Welcome!  Let’s Collaborate</a:t>
            </a:r>
          </a:p>
        </p:txBody>
      </p:sp>
      <p:sp>
        <p:nvSpPr>
          <p:cNvPr id="6" name="Subtitle 5"/>
          <p:cNvSpPr>
            <a:spLocks noGrp="1"/>
          </p:cNvSpPr>
          <p:nvPr>
            <p:ph type="subTitle" idx="1"/>
          </p:nvPr>
        </p:nvSpPr>
        <p:spPr>
          <a:xfrm>
            <a:off x="1469363" y="1335616"/>
            <a:ext cx="8513392" cy="4785828"/>
          </a:xfrm>
        </p:spPr>
        <p:txBody>
          <a:bodyPr>
            <a:noAutofit/>
          </a:bodyPr>
          <a:lstStyle/>
          <a:p>
            <a:pPr algn="l"/>
            <a:r>
              <a:rPr lang="en-US" sz="4000" dirty="0">
                <a:solidFill>
                  <a:srgbClr val="FDB713"/>
                </a:solidFill>
              </a:rPr>
              <a:t>Please tell us who you are!</a:t>
            </a:r>
            <a:endParaRPr lang="en-US" sz="4000" dirty="0"/>
          </a:p>
          <a:p>
            <a:pPr marL="342900" indent="-342900" algn="l">
              <a:buFont typeface="Arial" panose="020B0604020202020204" pitchFamily="34" charset="0"/>
              <a:buChar char="•"/>
            </a:pPr>
            <a:r>
              <a:rPr lang="en-US" sz="3200" dirty="0"/>
              <a:t>Use the link in the chat (previously emailed) to complete demographic questions to make our sponsor happy. </a:t>
            </a:r>
            <a:r>
              <a:rPr lang="en-US" sz="3200" dirty="0">
                <a:sym typeface="Wingdings" pitchFamily="2" charset="2"/>
              </a:rPr>
              <a:t></a:t>
            </a:r>
            <a:endParaRPr lang="en-US" sz="3200" dirty="0"/>
          </a:p>
          <a:p>
            <a:pPr marL="342900" indent="-342900" algn="l">
              <a:buFont typeface="Arial" panose="020B0604020202020204" pitchFamily="34" charset="0"/>
              <a:buChar char="•"/>
            </a:pPr>
            <a:r>
              <a:rPr lang="en-US" sz="3200" dirty="0"/>
              <a:t>Put your Name, and  role/profession in the Chat </a:t>
            </a:r>
          </a:p>
          <a:p>
            <a:pPr marL="342900" indent="-342900" algn="l">
              <a:buFont typeface="Arial" panose="020B0604020202020204" pitchFamily="34" charset="0"/>
              <a:buChar char="•"/>
            </a:pPr>
            <a:r>
              <a:rPr lang="en-US" sz="3200" dirty="0"/>
              <a:t>During discussion:  Please unmute yourself to comment or ask a question.</a:t>
            </a:r>
          </a:p>
          <a:p>
            <a:pPr marL="342900" indent="-342900" algn="l">
              <a:buFont typeface="Arial" panose="020B0604020202020204" pitchFamily="34" charset="0"/>
              <a:buChar char="•"/>
            </a:pPr>
            <a:r>
              <a:rPr lang="en-US" sz="3200" dirty="0"/>
              <a:t>Following the session, use the link in the chat to complete a brief evaluation survey</a:t>
            </a:r>
          </a:p>
        </p:txBody>
      </p:sp>
    </p:spTree>
    <p:extLst>
      <p:ext uri="{BB962C8B-B14F-4D97-AF65-F5344CB8AC3E}">
        <p14:creationId xmlns:p14="http://schemas.microsoft.com/office/powerpoint/2010/main" val="71962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58BA-855D-4A2B-9DEE-FA66C9D58F30}"/>
              </a:ext>
            </a:extLst>
          </p:cNvPr>
          <p:cNvSpPr>
            <a:spLocks noGrp="1"/>
          </p:cNvSpPr>
          <p:nvPr>
            <p:ph type="title"/>
          </p:nvPr>
        </p:nvSpPr>
        <p:spPr/>
        <p:txBody>
          <a:bodyPr>
            <a:noAutofit/>
          </a:bodyPr>
          <a:lstStyle/>
          <a:p>
            <a:r>
              <a:rPr lang="en-US" sz="4000" dirty="0">
                <a:solidFill>
                  <a:schemeClr val="accent2"/>
                </a:solidFill>
              </a:rPr>
              <a:t>Guide to Using the 4Ms in Care of Older Adults: Ambulatory Patients</a:t>
            </a:r>
          </a:p>
        </p:txBody>
      </p:sp>
      <p:pic>
        <p:nvPicPr>
          <p:cNvPr id="5" name="Picture 4">
            <a:extLst>
              <a:ext uri="{FF2B5EF4-FFF2-40B4-BE49-F238E27FC236}">
                <a16:creationId xmlns:a16="http://schemas.microsoft.com/office/drawing/2014/main" id="{9100BC24-B48D-4729-82B0-40CB253216CA}"/>
              </a:ext>
            </a:extLst>
          </p:cNvPr>
          <p:cNvPicPr>
            <a:picLocks noChangeAspect="1"/>
          </p:cNvPicPr>
          <p:nvPr/>
        </p:nvPicPr>
        <p:blipFill>
          <a:blip r:embed="rId3"/>
          <a:stretch>
            <a:fillRect/>
          </a:stretch>
        </p:blipFill>
        <p:spPr>
          <a:xfrm>
            <a:off x="1314304" y="1534158"/>
            <a:ext cx="8382506" cy="5173239"/>
          </a:xfrm>
          <a:prstGeom prst="rect">
            <a:avLst/>
          </a:prstGeom>
        </p:spPr>
      </p:pic>
      <p:sp>
        <p:nvSpPr>
          <p:cNvPr id="8" name="Rectangle: Rounded Corners 7">
            <a:extLst>
              <a:ext uri="{FF2B5EF4-FFF2-40B4-BE49-F238E27FC236}">
                <a16:creationId xmlns:a16="http://schemas.microsoft.com/office/drawing/2014/main" id="{E133588F-925D-40B0-940E-F8E36D140D86}"/>
              </a:ext>
            </a:extLst>
          </p:cNvPr>
          <p:cNvSpPr/>
          <p:nvPr/>
        </p:nvSpPr>
        <p:spPr>
          <a:xfrm>
            <a:off x="6144711" y="5248187"/>
            <a:ext cx="3748644" cy="86966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0A34DFA-CEAE-3C45-8A67-EBB172CDEF15}"/>
              </a:ext>
            </a:extLst>
          </p:cNvPr>
          <p:cNvSpPr txBox="1"/>
          <p:nvPr/>
        </p:nvSpPr>
        <p:spPr>
          <a:xfrm>
            <a:off x="6262577" y="3440893"/>
            <a:ext cx="3434232" cy="584775"/>
          </a:xfrm>
          <a:prstGeom prst="rect">
            <a:avLst/>
          </a:prstGeom>
          <a:solidFill>
            <a:schemeClr val="accent1"/>
          </a:solidFill>
        </p:spPr>
        <p:txBody>
          <a:bodyPr wrap="square" rtlCol="0">
            <a:spAutoFit/>
          </a:bodyPr>
          <a:lstStyle/>
          <a:p>
            <a:pPr>
              <a:spcBef>
                <a:spcPts val="576"/>
              </a:spcBef>
            </a:pPr>
            <a:r>
              <a:rPr lang="en-US" dirty="0"/>
              <a:t>    </a:t>
            </a:r>
            <a:r>
              <a:rPr lang="en-US" sz="3200" b="1" dirty="0"/>
              <a:t>   </a:t>
            </a:r>
            <a:r>
              <a:rPr lang="en-US" b="1" dirty="0"/>
              <a:t>Screen for delirium</a:t>
            </a:r>
            <a:endParaRPr lang="en-US" sz="3200" b="1" dirty="0"/>
          </a:p>
        </p:txBody>
      </p:sp>
      <p:sp>
        <p:nvSpPr>
          <p:cNvPr id="7" name="TextBox 6">
            <a:extLst>
              <a:ext uri="{FF2B5EF4-FFF2-40B4-BE49-F238E27FC236}">
                <a16:creationId xmlns:a16="http://schemas.microsoft.com/office/drawing/2014/main" id="{31EF8572-A8BD-C445-B557-EFD8072BD7B8}"/>
              </a:ext>
            </a:extLst>
          </p:cNvPr>
          <p:cNvSpPr txBox="1"/>
          <p:nvPr/>
        </p:nvSpPr>
        <p:spPr>
          <a:xfrm>
            <a:off x="6262577" y="3959579"/>
            <a:ext cx="3434232" cy="369332"/>
          </a:xfrm>
          <a:prstGeom prst="rect">
            <a:avLst/>
          </a:prstGeom>
          <a:solidFill>
            <a:schemeClr val="accent1"/>
          </a:solidFill>
        </p:spPr>
        <p:txBody>
          <a:bodyPr wrap="square" rtlCol="0">
            <a:spAutoFit/>
          </a:bodyPr>
          <a:lstStyle/>
          <a:p>
            <a:pPr>
              <a:spcBef>
                <a:spcPts val="576"/>
              </a:spcBef>
            </a:pPr>
            <a:r>
              <a:rPr lang="en-US" dirty="0"/>
              <a:t>	 </a:t>
            </a:r>
            <a:r>
              <a:rPr lang="en-US" b="1" dirty="0"/>
              <a:t>Screen for depression</a:t>
            </a:r>
            <a:endParaRPr lang="en-US" sz="2000" b="1" dirty="0"/>
          </a:p>
        </p:txBody>
      </p:sp>
      <p:sp>
        <p:nvSpPr>
          <p:cNvPr id="6" name="Rectangle: Rounded Corners 5">
            <a:extLst>
              <a:ext uri="{FF2B5EF4-FFF2-40B4-BE49-F238E27FC236}">
                <a16:creationId xmlns:a16="http://schemas.microsoft.com/office/drawing/2014/main" id="{277E99F2-8BFA-4C0C-9B6A-93A4216C3818}"/>
              </a:ext>
            </a:extLst>
          </p:cNvPr>
          <p:cNvSpPr/>
          <p:nvPr/>
        </p:nvSpPr>
        <p:spPr>
          <a:xfrm>
            <a:off x="6144711" y="3051837"/>
            <a:ext cx="3849894" cy="1337313"/>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52811" y="3084390"/>
            <a:ext cx="3443998" cy="369332"/>
          </a:xfrm>
          <a:prstGeom prst="rect">
            <a:avLst/>
          </a:prstGeom>
          <a:solidFill>
            <a:schemeClr val="accent1"/>
          </a:solidFill>
          <a:ln>
            <a:solidFill>
              <a:schemeClr val="accent1"/>
            </a:solidFill>
          </a:ln>
        </p:spPr>
        <p:txBody>
          <a:bodyPr wrap="square" rtlCol="0">
            <a:spAutoFit/>
          </a:bodyPr>
          <a:lstStyle/>
          <a:p>
            <a:r>
              <a:rPr lang="en-US" b="1" dirty="0"/>
              <a:t>         Screen for dementia</a:t>
            </a:r>
          </a:p>
        </p:txBody>
      </p:sp>
    </p:spTree>
    <p:extLst>
      <p:ext uri="{BB962C8B-B14F-4D97-AF65-F5344CB8AC3E}">
        <p14:creationId xmlns:p14="http://schemas.microsoft.com/office/powerpoint/2010/main" val="306700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35" y="365125"/>
            <a:ext cx="11436626" cy="1325563"/>
          </a:xfrm>
        </p:spPr>
        <p:txBody>
          <a:bodyPr>
            <a:normAutofit/>
          </a:bodyPr>
          <a:lstStyle/>
          <a:p>
            <a:r>
              <a:rPr lang="en-US" sz="5400" b="1" dirty="0"/>
              <a:t>Mentation: </a:t>
            </a:r>
            <a:r>
              <a:rPr lang="en-US" b="1" dirty="0"/>
              <a:t>Objective: Screening &amp; Next Steps</a:t>
            </a:r>
            <a:endParaRPr lang="en-US" sz="54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904856393"/>
              </p:ext>
            </p:extLst>
          </p:nvPr>
        </p:nvGraphicFramePr>
        <p:xfrm>
          <a:off x="1695450" y="1825625"/>
          <a:ext cx="96583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82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457200"/>
            <a:ext cx="7315200" cy="1143000"/>
          </a:xfrm>
        </p:spPr>
        <p:txBody>
          <a:bodyPr>
            <a:normAutofit fontScale="90000"/>
          </a:bodyPr>
          <a:lstStyle/>
          <a:p>
            <a:pPr>
              <a:defRPr/>
            </a:pPr>
            <a:r>
              <a:rPr lang="en-US" altLang="en-US" sz="8000">
                <a:solidFill>
                  <a:srgbClr val="FFFFFF"/>
                </a:solidFill>
              </a:rPr>
              <a:t>DEMENTIA</a:t>
            </a:r>
          </a:p>
        </p:txBody>
      </p:sp>
      <p:sp>
        <p:nvSpPr>
          <p:cNvPr id="16387" name="Rectangle 3"/>
          <p:cNvSpPr>
            <a:spLocks noGrp="1" noChangeArrowheads="1"/>
          </p:cNvSpPr>
          <p:nvPr>
            <p:ph type="body" sz="half" idx="1"/>
          </p:nvPr>
        </p:nvSpPr>
        <p:spPr>
          <a:xfrm>
            <a:off x="1905001" y="1828800"/>
            <a:ext cx="4530725" cy="4648200"/>
          </a:xfrm>
        </p:spPr>
        <p:txBody>
          <a:bodyPr/>
          <a:lstStyle/>
          <a:p>
            <a:pPr>
              <a:lnSpc>
                <a:spcPct val="110000"/>
              </a:lnSpc>
              <a:spcBef>
                <a:spcPct val="35000"/>
              </a:spcBef>
              <a:defRPr/>
            </a:pPr>
            <a:r>
              <a:rPr lang="en-US" altLang="en-US" sz="3600" dirty="0">
                <a:solidFill>
                  <a:srgbClr val="FFFFFF"/>
                </a:solidFill>
              </a:rPr>
              <a:t>The most common cause of disability in later life</a:t>
            </a:r>
            <a:r>
              <a:rPr lang="en-US" altLang="en-US" sz="3600" baseline="30000" dirty="0">
                <a:solidFill>
                  <a:srgbClr val="FFFFFF"/>
                </a:solidFill>
              </a:rPr>
              <a:t>1</a:t>
            </a:r>
            <a:endParaRPr lang="en-US" altLang="en-US" sz="3600" dirty="0">
              <a:solidFill>
                <a:srgbClr val="FFFFFF"/>
              </a:solidFill>
            </a:endParaRPr>
          </a:p>
          <a:p>
            <a:pPr>
              <a:lnSpc>
                <a:spcPct val="110000"/>
              </a:lnSpc>
              <a:spcBef>
                <a:spcPct val="35000"/>
              </a:spcBef>
              <a:defRPr/>
            </a:pPr>
            <a:r>
              <a:rPr lang="en-US" altLang="en-US" sz="3600" dirty="0">
                <a:solidFill>
                  <a:srgbClr val="FFFFFF"/>
                </a:solidFill>
              </a:rPr>
              <a:t>A focus for providers of health care to older adults</a:t>
            </a:r>
          </a:p>
          <a:p>
            <a:pPr>
              <a:lnSpc>
                <a:spcPct val="110000"/>
              </a:lnSpc>
              <a:spcBef>
                <a:spcPct val="35000"/>
              </a:spcBef>
              <a:buFont typeface="Monotype Sorts" pitchFamily="2" charset="2"/>
              <a:buNone/>
              <a:defRPr/>
            </a:pPr>
            <a:r>
              <a:rPr lang="en-US" altLang="en-US" sz="2400" baseline="30000" dirty="0"/>
              <a:t>1</a:t>
            </a:r>
            <a:r>
              <a:rPr lang="en-US" altLang="en-US" sz="2400" dirty="0"/>
              <a:t>Reference available on request</a:t>
            </a:r>
            <a:endParaRPr lang="en-US" altLang="en-US" sz="2400" baseline="30000" dirty="0"/>
          </a:p>
        </p:txBody>
      </p:sp>
      <p:pic>
        <p:nvPicPr>
          <p:cNvPr id="3074" name="Picture 2" descr="Navajo Couple | Hubbell Trading Post | Joseph Kayne Photography"/>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7201408" y="489857"/>
            <a:ext cx="4185920" cy="560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7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body" idx="1"/>
          </p:nvPr>
        </p:nvSpPr>
        <p:spPr>
          <a:xfrm>
            <a:off x="1547814" y="304801"/>
            <a:ext cx="9571037" cy="1171575"/>
          </a:xfrm>
        </p:spPr>
        <p:txBody>
          <a:bodyPr vert="horz" lIns="0" tIns="0" rIns="0" bIns="0" rtlCol="0" anchor="ctr">
            <a:normAutofit/>
          </a:bodyPr>
          <a:lstStyle/>
          <a:p>
            <a:pPr marL="0" indent="0" defTabSz="471488">
              <a:spcBef>
                <a:spcPct val="0"/>
              </a:spcBef>
              <a:buClr>
                <a:srgbClr val="FFFFFF"/>
              </a:buClr>
              <a:buSzPct val="90000"/>
              <a:buNone/>
              <a:defRPr/>
            </a:pPr>
            <a:r>
              <a:rPr lang="en-US" sz="4500" b="1" dirty="0"/>
              <a:t>Dementia </a:t>
            </a:r>
          </a:p>
          <a:p>
            <a:pPr marL="0" indent="0" defTabSz="471488">
              <a:spcBef>
                <a:spcPct val="0"/>
              </a:spcBef>
              <a:buClr>
                <a:srgbClr val="FFFFFF"/>
              </a:buClr>
              <a:buSzPct val="90000"/>
              <a:buNone/>
              <a:defRPr/>
            </a:pPr>
            <a:r>
              <a:rPr lang="en-US" b="1" dirty="0"/>
              <a:t> (</a:t>
            </a:r>
            <a:r>
              <a:rPr lang="en-US" sz="3200" b="1" dirty="0"/>
              <a:t>DSM-5 Major Neurocognitive Disorder</a:t>
            </a:r>
            <a:r>
              <a:rPr lang="en-US" sz="3600" b="1" dirty="0"/>
              <a:t>)</a:t>
            </a:r>
            <a:endParaRPr lang="en-US" sz="3600" dirty="0"/>
          </a:p>
        </p:txBody>
      </p:sp>
      <p:sp>
        <p:nvSpPr>
          <p:cNvPr id="21507" name="Text Box 1027"/>
          <p:cNvSpPr txBox="1">
            <a:spLocks noChangeArrowheads="1"/>
          </p:cNvSpPr>
          <p:nvPr/>
        </p:nvSpPr>
        <p:spPr bwMode="auto">
          <a:xfrm>
            <a:off x="1547814" y="2032001"/>
            <a:ext cx="964723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
                <a:srgbClr val="FFFFFF"/>
              </a:buClr>
              <a:buSzPct val="90000"/>
              <a:buFontTx/>
              <a:buChar char="•"/>
            </a:pPr>
            <a:r>
              <a:rPr lang="en-US" altLang="en-US" sz="3000">
                <a:solidFill>
                  <a:srgbClr val="FFFFFF"/>
                </a:solidFill>
                <a:latin typeface="Arial" panose="020B0604020202020204" pitchFamily="34" charset="0"/>
              </a:rPr>
              <a:t>Chronic acquired decline in one or more cognitive domains (</a:t>
            </a:r>
            <a:r>
              <a:rPr lang="en-US" altLang="en-US" sz="3000">
                <a:solidFill>
                  <a:srgbClr val="FFFF00"/>
                </a:solidFill>
                <a:latin typeface="Arial" panose="020B0604020202020204" pitchFamily="34" charset="0"/>
              </a:rPr>
              <a:t>learning and memory, complex attention, language, visual-spatial, executive) </a:t>
            </a:r>
            <a:r>
              <a:rPr lang="en-US" altLang="en-US" sz="3000">
                <a:solidFill>
                  <a:srgbClr val="FFFFFF"/>
                </a:solidFill>
                <a:latin typeface="Arial" panose="020B0604020202020204" pitchFamily="34" charset="0"/>
              </a:rPr>
              <a:t>sufficient to affect daily life</a:t>
            </a:r>
          </a:p>
          <a:p>
            <a:pPr>
              <a:spcBef>
                <a:spcPct val="0"/>
              </a:spcBef>
              <a:buClr>
                <a:srgbClr val="FFFFFF"/>
              </a:buClr>
              <a:buSzPct val="90000"/>
              <a:buFontTx/>
              <a:buChar char="•"/>
            </a:pPr>
            <a:endParaRPr lang="en-US" altLang="en-US" sz="3000">
              <a:solidFill>
                <a:srgbClr val="FFFFFF"/>
              </a:solidFill>
              <a:latin typeface="Arial" panose="020B0604020202020204" pitchFamily="34" charset="0"/>
            </a:endParaRPr>
          </a:p>
          <a:p>
            <a:pPr>
              <a:spcBef>
                <a:spcPct val="0"/>
              </a:spcBef>
              <a:buClr>
                <a:srgbClr val="FFFFFF"/>
              </a:buClr>
              <a:buSzPct val="90000"/>
              <a:buFontTx/>
              <a:buChar char="•"/>
            </a:pPr>
            <a:r>
              <a:rPr lang="en-US" altLang="en-US" sz="3000">
                <a:solidFill>
                  <a:srgbClr val="FFFFFF"/>
                </a:solidFill>
                <a:latin typeface="Arial" panose="020B0604020202020204" pitchFamily="34" charset="0"/>
              </a:rPr>
              <a:t>Etiology: Any disorder causing damage to brain systems involved in memory. Alzheimer’s disease is the most common cause in later life</a:t>
            </a:r>
            <a:endParaRPr lang="en-US" altLang="en-US" sz="2200"/>
          </a:p>
        </p:txBody>
      </p:sp>
    </p:spTree>
    <p:extLst>
      <p:ext uri="{BB962C8B-B14F-4D97-AF65-F5344CB8AC3E}">
        <p14:creationId xmlns:p14="http://schemas.microsoft.com/office/powerpoint/2010/main" val="3079609862"/>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9400"/>
            <a:ext cx="7631113"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a:xfrm>
            <a:off x="1949451" y="4714875"/>
            <a:ext cx="8334375" cy="1066800"/>
          </a:xfrm>
        </p:spPr>
        <p:txBody>
          <a:bodyPr>
            <a:normAutofit fontScale="92500"/>
          </a:bodyPr>
          <a:lstStyle/>
          <a:p>
            <a:pPr>
              <a:lnSpc>
                <a:spcPct val="120000"/>
              </a:lnSpc>
              <a:buFont typeface="Monotype Sorts" pitchFamily="2" charset="2"/>
              <a:buNone/>
              <a:defRPr/>
            </a:pPr>
            <a:r>
              <a:rPr lang="en-US" altLang="en-US" sz="4000" dirty="0">
                <a:solidFill>
                  <a:srgbClr val="FF9900"/>
                </a:solidFill>
              </a:rPr>
              <a:t>An umbrella term there are many causes</a:t>
            </a:r>
            <a:r>
              <a:rPr lang="en-US" altLang="en-US" sz="4400" dirty="0">
                <a:solidFill>
                  <a:srgbClr val="FF9900"/>
                </a:solidFill>
              </a:rPr>
              <a:t>.</a:t>
            </a:r>
          </a:p>
        </p:txBody>
      </p:sp>
      <p:sp>
        <p:nvSpPr>
          <p:cNvPr id="9223" name="Text Box 7"/>
          <p:cNvSpPr txBox="1">
            <a:spLocks noChangeArrowheads="1"/>
          </p:cNvSpPr>
          <p:nvPr/>
        </p:nvSpPr>
        <p:spPr bwMode="auto">
          <a:xfrm>
            <a:off x="2909889" y="3240089"/>
            <a:ext cx="91757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AD</a:t>
            </a:r>
            <a:endParaRPr lang="en-US" altLang="en-US" sz="4000">
              <a:solidFill>
                <a:schemeClr val="bg1"/>
              </a:solidFill>
              <a:effectLst>
                <a:outerShdw blurRad="38100" dist="38100" dir="2700000" algn="tl">
                  <a:srgbClr val="000000"/>
                </a:outerShdw>
              </a:effectLst>
              <a:latin typeface="Times"/>
            </a:endParaRPr>
          </a:p>
        </p:txBody>
      </p:sp>
      <p:sp>
        <p:nvSpPr>
          <p:cNvPr id="9224" name="Text Box 8"/>
          <p:cNvSpPr txBox="1">
            <a:spLocks noChangeArrowheads="1"/>
          </p:cNvSpPr>
          <p:nvPr/>
        </p:nvSpPr>
        <p:spPr bwMode="auto">
          <a:xfrm>
            <a:off x="4041776" y="3581401"/>
            <a:ext cx="199072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Vascular</a:t>
            </a:r>
            <a:endParaRPr lang="en-US" altLang="en-US" sz="4000">
              <a:solidFill>
                <a:schemeClr val="bg1"/>
              </a:solidFill>
              <a:effectLst>
                <a:outerShdw blurRad="38100" dist="38100" dir="2700000" algn="tl">
                  <a:srgbClr val="000000"/>
                </a:outerShdw>
              </a:effectLst>
              <a:latin typeface="Times"/>
            </a:endParaRPr>
          </a:p>
        </p:txBody>
      </p:sp>
      <p:sp>
        <p:nvSpPr>
          <p:cNvPr id="9222" name="WordArt 9"/>
          <p:cNvSpPr>
            <a:spLocks noChangeArrowheads="1" noChangeShapeType="1" noTextEdit="1"/>
          </p:cNvSpPr>
          <p:nvPr/>
        </p:nvSpPr>
        <p:spPr bwMode="auto">
          <a:xfrm>
            <a:off x="4032251" y="1666875"/>
            <a:ext cx="4511675" cy="16002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chemeClr val="tx1"/>
                  </a:solidFill>
                  <a:round/>
                  <a:headEnd/>
                  <a:tailEnd/>
                </a:ln>
                <a:solidFill>
                  <a:srgbClr val="0033CC"/>
                </a:solidFill>
                <a:cs typeface="Times New Roman" panose="02020603050405020304" pitchFamily="18" charset="0"/>
              </a:rPr>
              <a:t>DEMENTIA</a:t>
            </a:r>
          </a:p>
        </p:txBody>
      </p:sp>
      <p:sp>
        <p:nvSpPr>
          <p:cNvPr id="9226" name="Text Box 10"/>
          <p:cNvSpPr txBox="1">
            <a:spLocks noChangeArrowheads="1"/>
          </p:cNvSpPr>
          <p:nvPr/>
        </p:nvSpPr>
        <p:spPr bwMode="auto">
          <a:xfrm>
            <a:off x="6618288" y="3579814"/>
            <a:ext cx="2171700"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Lewy BD</a:t>
            </a:r>
            <a:endParaRPr lang="en-US" altLang="en-US" sz="4000">
              <a:solidFill>
                <a:schemeClr val="bg1"/>
              </a:solidFill>
              <a:effectLst>
                <a:outerShdw blurRad="38100" dist="38100" dir="2700000" algn="tl">
                  <a:srgbClr val="000000"/>
                </a:outerShdw>
              </a:effectLst>
              <a:latin typeface="Times"/>
            </a:endParaRPr>
          </a:p>
        </p:txBody>
      </p:sp>
      <p:sp>
        <p:nvSpPr>
          <p:cNvPr id="9227" name="Text Box 11"/>
          <p:cNvSpPr txBox="1">
            <a:spLocks noChangeArrowheads="1"/>
          </p:cNvSpPr>
          <p:nvPr/>
        </p:nvSpPr>
        <p:spPr bwMode="auto">
          <a:xfrm>
            <a:off x="8839200" y="3276601"/>
            <a:ext cx="1347788" cy="701675"/>
          </a:xfrm>
          <a:prstGeom prst="rect">
            <a:avLst/>
          </a:prstGeom>
          <a:noFill/>
          <a:ln w="9525">
            <a:noFill/>
            <a:miter lim="800000"/>
            <a:headEnd/>
            <a:tailEnd/>
          </a:ln>
          <a:effectLst/>
        </p:spPr>
        <p:txBody>
          <a:bodyPr>
            <a:spAutoFit/>
          </a:bodyPr>
          <a:lstStyle/>
          <a:p>
            <a:pPr>
              <a:spcBef>
                <a:spcPct val="20000"/>
              </a:spcBef>
              <a:defRPr/>
            </a:pPr>
            <a:r>
              <a:rPr lang="en-US" altLang="en-US" sz="4000">
                <a:effectLst>
                  <a:outerShdw blurRad="38100" dist="38100" dir="2700000" algn="tl">
                    <a:srgbClr val="000000"/>
                  </a:outerShdw>
                </a:effectLst>
                <a:latin typeface="Times"/>
              </a:rPr>
              <a:t>Other</a:t>
            </a:r>
            <a:endParaRPr lang="en-US" altLang="en-US" sz="4000">
              <a:solidFill>
                <a:schemeClr val="bg1"/>
              </a:solidFill>
              <a:effectLst>
                <a:outerShdw blurRad="38100" dist="38100" dir="2700000" algn="tl">
                  <a:srgbClr val="000000"/>
                </a:outerShdw>
              </a:effectLst>
              <a:latin typeface="Times"/>
            </a:endParaRPr>
          </a:p>
        </p:txBody>
      </p:sp>
    </p:spTree>
    <p:extLst>
      <p:ext uri="{BB962C8B-B14F-4D97-AF65-F5344CB8AC3E}">
        <p14:creationId xmlns:p14="http://schemas.microsoft.com/office/powerpoint/2010/main" val="74764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277368" y="133477"/>
            <a:ext cx="2551176" cy="1325563"/>
          </a:xfrm>
        </p:spPr>
        <p:txBody>
          <a:bodyPr>
            <a:normAutofit/>
          </a:bodyPr>
          <a:lstStyle/>
          <a:p>
            <a:r>
              <a:rPr lang="en-US" sz="4000" b="1" dirty="0">
                <a:solidFill>
                  <a:schemeClr val="accent4"/>
                </a:solidFill>
              </a:rPr>
              <a:t>Mentation: Tips </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364992" y="475490"/>
            <a:ext cx="8644128" cy="5839966"/>
          </a:xfrm>
        </p:spPr>
        <p:txBody>
          <a:bodyPr>
            <a:normAutofit/>
          </a:bodyPr>
          <a:lstStyle/>
          <a:p>
            <a:r>
              <a:rPr lang="en-US" sz="3200" dirty="0">
                <a:latin typeface="+mn-lt"/>
              </a:rPr>
              <a:t>Normalize cognitive screening for patients. For example, say “I’m going to assess your cognitive health like we check your blood pressure, or your heart and lungs.” </a:t>
            </a:r>
          </a:p>
          <a:p>
            <a:r>
              <a:rPr lang="en-US" sz="3200" dirty="0">
                <a:latin typeface="+mn-lt"/>
              </a:rPr>
              <a:t>Emphasize an older adult’s strengths when screening and document it so that all providers have a baseline.</a:t>
            </a:r>
          </a:p>
          <a:p>
            <a:r>
              <a:rPr lang="en-US" sz="3200" dirty="0">
                <a:latin typeface="+mn-lt"/>
              </a:rPr>
              <a:t>Screening for cognitive impairment is part of Welcome to Medicare and </a:t>
            </a:r>
            <a:r>
              <a:rPr lang="en-US" sz="3200" dirty="0">
                <a:solidFill>
                  <a:schemeClr val="accent4"/>
                </a:solidFill>
                <a:latin typeface="+mn-lt"/>
              </a:rPr>
              <a:t>Medicare Annual Wellness Visits </a:t>
            </a:r>
          </a:p>
          <a:p>
            <a:endParaRPr lang="en-US" dirty="0">
              <a:solidFill>
                <a:srgbClr val="000000"/>
              </a:solidFill>
              <a:latin typeface="Arial" panose="020B0604020202020204" pitchFamily="34" charset="0"/>
            </a:endParaRPr>
          </a:p>
          <a:p>
            <a:pPr marL="0" indent="0">
              <a:buNone/>
            </a:pPr>
            <a:endParaRPr lang="en-US" dirty="0"/>
          </a:p>
          <a:p>
            <a:endParaRPr lang="en-US" dirty="0"/>
          </a:p>
        </p:txBody>
      </p:sp>
      <p:pic>
        <p:nvPicPr>
          <p:cNvPr id="4" name="Picture 3" descr="Native Americans | Native Pow Wow in Pioneer Square. | drburtoni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68" y="1459040"/>
            <a:ext cx="3050991" cy="4739403"/>
          </a:xfrm>
          <a:prstGeom prst="rect">
            <a:avLst/>
          </a:prstGeom>
        </p:spPr>
      </p:pic>
    </p:spTree>
    <p:extLst>
      <p:ext uri="{BB962C8B-B14F-4D97-AF65-F5344CB8AC3E}">
        <p14:creationId xmlns:p14="http://schemas.microsoft.com/office/powerpoint/2010/main" val="51098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chemeClr val="accent4"/>
                </a:solidFill>
              </a:rPr>
              <a:t>Screen</a:t>
            </a:r>
            <a:r>
              <a:rPr lang="en-US" sz="4800" b="1" dirty="0">
                <a:solidFill>
                  <a:schemeClr val="accent4"/>
                </a:solidFill>
              </a:rPr>
              <a:t> </a:t>
            </a:r>
            <a:r>
              <a:rPr lang="en-US" sz="4800" dirty="0"/>
              <a:t>during Annual Wellness </a:t>
            </a:r>
            <a:r>
              <a:rPr lang="en-US" sz="4800" b="1" dirty="0"/>
              <a:t>with </a:t>
            </a:r>
            <a:br>
              <a:rPr lang="en-US" sz="4800" b="1" dirty="0"/>
            </a:br>
            <a:r>
              <a:rPr lang="en-US" sz="4800" b="1" dirty="0">
                <a:solidFill>
                  <a:schemeClr val="accent4"/>
                </a:solidFill>
              </a:rPr>
              <a:t>the Mini-cog</a:t>
            </a:r>
          </a:p>
        </p:txBody>
      </p:sp>
      <p:sp>
        <p:nvSpPr>
          <p:cNvPr id="3" name="Content Placeholder 2"/>
          <p:cNvSpPr>
            <a:spLocks noGrp="1"/>
          </p:cNvSpPr>
          <p:nvPr>
            <p:ph idx="1"/>
          </p:nvPr>
        </p:nvSpPr>
        <p:spPr/>
        <p:txBody>
          <a:bodyPr>
            <a:normAutofit/>
          </a:bodyPr>
          <a:lstStyle/>
          <a:p>
            <a:r>
              <a:rPr lang="en-US" sz="3200" dirty="0"/>
              <a:t>I am going to name 3 objects and I want you to repeat those after me</a:t>
            </a:r>
          </a:p>
          <a:p>
            <a:r>
              <a:rPr lang="en-US" sz="3200" dirty="0"/>
              <a:t>“Apple, Table Penny” (2 tries to get it right)</a:t>
            </a:r>
          </a:p>
          <a:p>
            <a:r>
              <a:rPr lang="en-US" sz="3200" dirty="0"/>
              <a:t>“Now I want you to remember those 3 things because I will ask you to repeat them in a couple of minutes.”</a:t>
            </a:r>
          </a:p>
          <a:p>
            <a:r>
              <a:rPr lang="en-US" sz="3200" dirty="0"/>
              <a:t>Clock draw: “please draw the face of a clock and set the hands to read (e.g.) 10 min after 11:00.</a:t>
            </a:r>
          </a:p>
        </p:txBody>
      </p:sp>
    </p:spTree>
    <p:extLst>
      <p:ext uri="{BB962C8B-B14F-4D97-AF65-F5344CB8AC3E}">
        <p14:creationId xmlns:p14="http://schemas.microsoft.com/office/powerpoint/2010/main" val="3175567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Mini Cog Interpretation</a:t>
            </a:r>
          </a:p>
        </p:txBody>
      </p:sp>
      <p:sp>
        <p:nvSpPr>
          <p:cNvPr id="3" name="Content Placeholder 2"/>
          <p:cNvSpPr>
            <a:spLocks noGrp="1"/>
          </p:cNvSpPr>
          <p:nvPr>
            <p:ph idx="1"/>
          </p:nvPr>
        </p:nvSpPr>
        <p:spPr>
          <a:xfrm>
            <a:off x="838200" y="1825625"/>
            <a:ext cx="7110984" cy="4351338"/>
          </a:xfrm>
        </p:spPr>
        <p:txBody>
          <a:bodyPr>
            <a:normAutofit/>
          </a:bodyPr>
          <a:lstStyle/>
          <a:p>
            <a:r>
              <a:rPr lang="en-US" sz="3200" dirty="0"/>
              <a:t>Each of the 3 items correct earns a point (</a:t>
            </a:r>
            <a:r>
              <a:rPr lang="en-US" sz="3200" dirty="0">
                <a:solidFill>
                  <a:schemeClr val="accent4"/>
                </a:solidFill>
              </a:rPr>
              <a:t>0- 3 points</a:t>
            </a:r>
            <a:r>
              <a:rPr lang="en-US" sz="3200" dirty="0"/>
              <a:t>)</a:t>
            </a:r>
          </a:p>
          <a:p>
            <a:r>
              <a:rPr lang="en-US" sz="3200" dirty="0"/>
              <a:t>Correct clock draw earns 2 pts; </a:t>
            </a:r>
            <a:r>
              <a:rPr lang="en-US" sz="3200" dirty="0">
                <a:solidFill>
                  <a:schemeClr val="accent4"/>
                </a:solidFill>
              </a:rPr>
              <a:t>1 point </a:t>
            </a:r>
            <a:r>
              <a:rPr lang="en-US" sz="3200" dirty="0"/>
              <a:t>for getting the 12,3,6,9 in the correct anchor positions, no duplicate or missing numbers; </a:t>
            </a:r>
            <a:r>
              <a:rPr lang="en-US" sz="3200" dirty="0">
                <a:solidFill>
                  <a:schemeClr val="accent4"/>
                </a:solidFill>
              </a:rPr>
              <a:t>1 </a:t>
            </a:r>
            <a:r>
              <a:rPr lang="en-US" sz="3200" dirty="0" err="1">
                <a:solidFill>
                  <a:schemeClr val="accent4"/>
                </a:solidFill>
              </a:rPr>
              <a:t>pt</a:t>
            </a:r>
            <a:r>
              <a:rPr lang="en-US" sz="3200" dirty="0">
                <a:solidFill>
                  <a:schemeClr val="accent4"/>
                </a:solidFill>
              </a:rPr>
              <a:t> </a:t>
            </a:r>
            <a:r>
              <a:rPr lang="en-US" sz="3200" dirty="0"/>
              <a:t>for the hands pointing correctly </a:t>
            </a:r>
          </a:p>
          <a:p>
            <a:r>
              <a:rPr lang="en-US" sz="3200" dirty="0"/>
              <a:t>Total </a:t>
            </a:r>
            <a:r>
              <a:rPr lang="en-US" sz="3200" dirty="0">
                <a:solidFill>
                  <a:schemeClr val="accent4"/>
                </a:solidFill>
              </a:rPr>
              <a:t>score &lt;3 points</a:t>
            </a:r>
            <a:r>
              <a:rPr lang="en-US" sz="3200" dirty="0"/>
              <a:t>, worry about dementia</a:t>
            </a:r>
          </a:p>
        </p:txBody>
      </p:sp>
      <p:pic>
        <p:nvPicPr>
          <p:cNvPr id="8196" name="Picture 4" descr="Could a digital pen change how we diagnose brain fu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7639" y="1825625"/>
            <a:ext cx="5238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If I am worried about dementia, what’s next</a:t>
            </a:r>
            <a:r>
              <a:rPr lang="en-US" dirty="0"/>
              <a:t>?</a:t>
            </a:r>
          </a:p>
        </p:txBody>
      </p:sp>
      <p:sp>
        <p:nvSpPr>
          <p:cNvPr id="3" name="Content Placeholder 2"/>
          <p:cNvSpPr>
            <a:spLocks noGrp="1"/>
          </p:cNvSpPr>
          <p:nvPr>
            <p:ph idx="1"/>
          </p:nvPr>
        </p:nvSpPr>
        <p:spPr>
          <a:xfrm>
            <a:off x="838200" y="1825624"/>
            <a:ext cx="6684264" cy="4684903"/>
          </a:xfrm>
        </p:spPr>
        <p:txBody>
          <a:bodyPr>
            <a:normAutofit/>
          </a:bodyPr>
          <a:lstStyle/>
          <a:p>
            <a:r>
              <a:rPr lang="en-US" sz="3200" b="1" dirty="0">
                <a:solidFill>
                  <a:schemeClr val="accent4"/>
                </a:solidFill>
              </a:rPr>
              <a:t>AD8</a:t>
            </a:r>
            <a:r>
              <a:rPr lang="en-US" sz="3200" dirty="0"/>
              <a:t>- a close friend/relative answers 8 questions an answer yes to 2 or more means likely a problem.</a:t>
            </a:r>
          </a:p>
          <a:p>
            <a:r>
              <a:rPr lang="en-US" sz="3200" dirty="0"/>
              <a:t>Some PC clinics will </a:t>
            </a:r>
            <a:r>
              <a:rPr lang="en-US" sz="3200" dirty="0">
                <a:solidFill>
                  <a:schemeClr val="accent4"/>
                </a:solidFill>
              </a:rPr>
              <a:t>refer</a:t>
            </a:r>
            <a:r>
              <a:rPr lang="en-US" sz="3200" dirty="0"/>
              <a:t> the patient if abnormal mini-cog/MOCA and changes on AD-8</a:t>
            </a:r>
          </a:p>
          <a:p>
            <a:r>
              <a:rPr lang="en-US" sz="3200" dirty="0"/>
              <a:t>If AD8 is normal, but you are still worried </a:t>
            </a:r>
            <a:r>
              <a:rPr lang="en-US" sz="3200" dirty="0">
                <a:solidFill>
                  <a:schemeClr val="accent4"/>
                </a:solidFill>
              </a:rPr>
              <a:t>do a MOCA </a:t>
            </a:r>
            <a:r>
              <a:rPr lang="en-US" sz="3200" dirty="0"/>
              <a:t>and recheck the MOCA/AD-8 next year</a:t>
            </a:r>
          </a:p>
        </p:txBody>
      </p:sp>
      <p:pic>
        <p:nvPicPr>
          <p:cNvPr id="4" name="Content Placeholder 24" descr="Honor The Elderly | One thing I really love about all the Na…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878" y="2267712"/>
            <a:ext cx="4643976" cy="3097496"/>
          </a:xfrm>
          <a:prstGeom prst="rect">
            <a:avLst/>
          </a:prstGeom>
        </p:spPr>
      </p:pic>
    </p:spTree>
    <p:extLst>
      <p:ext uri="{BB962C8B-B14F-4D97-AF65-F5344CB8AC3E}">
        <p14:creationId xmlns:p14="http://schemas.microsoft.com/office/powerpoint/2010/main" val="2742933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13893"/>
            <a:ext cx="2282952" cy="3073019"/>
          </a:xfrm>
        </p:spPr>
        <p:txBody>
          <a:bodyPr>
            <a:noAutofit/>
          </a:bodyPr>
          <a:lstStyle/>
          <a:p>
            <a:r>
              <a:rPr lang="en-US" sz="8000" dirty="0">
                <a:solidFill>
                  <a:schemeClr val="accent4"/>
                </a:solidFill>
              </a:rPr>
              <a:t>AD8</a:t>
            </a:r>
            <a:br>
              <a:rPr lang="en-US" sz="8000" dirty="0">
                <a:solidFill>
                  <a:schemeClr val="accent4"/>
                </a:solidFill>
              </a:rPr>
            </a:br>
            <a:r>
              <a:rPr lang="en-US" sz="3200" dirty="0">
                <a:solidFill>
                  <a:schemeClr val="accent4"/>
                </a:solidFill>
              </a:rPr>
              <a:t>Alzheimer’s</a:t>
            </a:r>
            <a:br>
              <a:rPr lang="en-US" sz="3200" dirty="0">
                <a:solidFill>
                  <a:schemeClr val="accent4"/>
                </a:solidFill>
              </a:rPr>
            </a:br>
            <a:r>
              <a:rPr lang="en-US" sz="3200" dirty="0">
                <a:solidFill>
                  <a:schemeClr val="accent4"/>
                </a:solidFill>
              </a:rPr>
              <a:t>Disease 8 </a:t>
            </a:r>
            <a:br>
              <a:rPr lang="en-US" sz="3200" dirty="0">
                <a:solidFill>
                  <a:schemeClr val="accent4"/>
                </a:solidFill>
              </a:rPr>
            </a:br>
            <a:endParaRPr lang="en-US" sz="8000" dirty="0">
              <a:solidFill>
                <a:schemeClr val="accent4"/>
              </a:solidFill>
            </a:endParaRPr>
          </a:p>
        </p:txBody>
      </p:sp>
      <p:pic>
        <p:nvPicPr>
          <p:cNvPr id="4102" name="Picture 6" descr="The AD8: The Washington University Dementia Screening Test ( &quot; The... |  Download Scientific 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8683" y="-85344"/>
            <a:ext cx="5591363" cy="6943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14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784" y="3916301"/>
            <a:ext cx="9192768" cy="1470025"/>
          </a:xfrm>
        </p:spPr>
        <p:txBody>
          <a:bodyPr>
            <a:normAutofit fontScale="90000"/>
          </a:bodyPr>
          <a:lstStyle/>
          <a:p>
            <a:pPr algn="l"/>
            <a:r>
              <a:rPr lang="en-US" sz="3200" dirty="0"/>
              <a:t>This program is supported by the Health Resources and Services Administration (HRSA) </a:t>
            </a:r>
            <a:br>
              <a:rPr lang="en-US" sz="3200" dirty="0"/>
            </a:br>
            <a:r>
              <a:rPr lang="en-US" sz="3200" dirty="0"/>
              <a:t>of the U.S. Department of Health and Human Services (HHS) as part of an award totaling 751,695.00 with 0% financed with non-governmental sources. The contents are those of the author(s) and do not necessarily represent the official views of, nor an endorsement, by HRSA, HHS, or the U.S. Government. For more information, please visit HRSA.gov.</a:t>
            </a:r>
            <a:br>
              <a:rPr lang="en-US" sz="3200" dirty="0"/>
            </a:br>
            <a:endParaRPr lang="en-US" sz="3200" dirty="0"/>
          </a:p>
        </p:txBody>
      </p:sp>
    </p:spTree>
    <p:extLst>
      <p:ext uri="{BB962C8B-B14F-4D97-AF65-F5344CB8AC3E}">
        <p14:creationId xmlns:p14="http://schemas.microsoft.com/office/powerpoint/2010/main" val="173155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BD0D-9EF5-6A4E-B9DF-2E91F5998A9E}"/>
              </a:ext>
            </a:extLst>
          </p:cNvPr>
          <p:cNvSpPr>
            <a:spLocks noGrp="1"/>
          </p:cNvSpPr>
          <p:nvPr>
            <p:ph type="title"/>
          </p:nvPr>
        </p:nvSpPr>
        <p:spPr/>
        <p:txBody>
          <a:bodyPr/>
          <a:lstStyle/>
          <a:p>
            <a:r>
              <a:rPr lang="en-US" b="1" dirty="0">
                <a:solidFill>
                  <a:schemeClr val="accent4"/>
                </a:solidFill>
              </a:rPr>
              <a:t>Initial and FU Dementia Evaluation</a:t>
            </a:r>
          </a:p>
        </p:txBody>
      </p:sp>
      <p:sp>
        <p:nvSpPr>
          <p:cNvPr id="3" name="Content Placeholder 2">
            <a:extLst>
              <a:ext uri="{FF2B5EF4-FFF2-40B4-BE49-F238E27FC236}">
                <a16:creationId xmlns:a16="http://schemas.microsoft.com/office/drawing/2014/main" id="{081543DB-9792-B646-8B24-8A52F743E919}"/>
              </a:ext>
            </a:extLst>
          </p:cNvPr>
          <p:cNvSpPr>
            <a:spLocks noGrp="1"/>
          </p:cNvSpPr>
          <p:nvPr>
            <p:ph idx="1"/>
          </p:nvPr>
        </p:nvSpPr>
        <p:spPr>
          <a:xfrm>
            <a:off x="838200" y="1825625"/>
            <a:ext cx="10624930" cy="4351338"/>
          </a:xfrm>
        </p:spPr>
        <p:txBody>
          <a:bodyPr>
            <a:normAutofit/>
          </a:bodyPr>
          <a:lstStyle/>
          <a:p>
            <a:r>
              <a:rPr lang="en-US" sz="3600" dirty="0"/>
              <a:t>99483, </a:t>
            </a:r>
            <a:r>
              <a:rPr lang="en-US" sz="3600" dirty="0" err="1">
                <a:solidFill>
                  <a:schemeClr val="accent4"/>
                </a:solidFill>
              </a:rPr>
              <a:t>wRVU</a:t>
            </a:r>
            <a:r>
              <a:rPr lang="en-US" sz="3600" dirty="0">
                <a:solidFill>
                  <a:schemeClr val="accent4"/>
                </a:solidFill>
              </a:rPr>
              <a:t> value</a:t>
            </a:r>
            <a:r>
              <a:rPr lang="en-US" sz="3600">
                <a:solidFill>
                  <a:schemeClr val="accent4"/>
                </a:solidFill>
              </a:rPr>
              <a:t>= 3.44</a:t>
            </a:r>
            <a:r>
              <a:rPr lang="en-US" sz="3600"/>
              <a:t>, </a:t>
            </a:r>
            <a:r>
              <a:rPr lang="en-US" sz="3600" dirty="0"/>
              <a:t>not more often than every 180 days</a:t>
            </a:r>
          </a:p>
          <a:p>
            <a:r>
              <a:rPr lang="en-US" sz="3600" dirty="0"/>
              <a:t>Other general E &amp;M codes cannot be used on the same day of service; elements overlap </a:t>
            </a:r>
          </a:p>
          <a:p>
            <a:r>
              <a:rPr lang="en-US" sz="3600" dirty="0"/>
              <a:t>Codes that can be used: prolonged service codes (99358/99359) transitional care codes (99495/99496 ). </a:t>
            </a:r>
          </a:p>
        </p:txBody>
      </p:sp>
    </p:spTree>
    <p:extLst>
      <p:ext uri="{BB962C8B-B14F-4D97-AF65-F5344CB8AC3E}">
        <p14:creationId xmlns:p14="http://schemas.microsoft.com/office/powerpoint/2010/main" val="586399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BD44-3D3D-084C-AFF8-C64E66A03204}"/>
              </a:ext>
            </a:extLst>
          </p:cNvPr>
          <p:cNvSpPr>
            <a:spLocks noGrp="1"/>
          </p:cNvSpPr>
          <p:nvPr>
            <p:ph type="title"/>
          </p:nvPr>
        </p:nvSpPr>
        <p:spPr/>
        <p:txBody>
          <a:bodyPr/>
          <a:lstStyle/>
          <a:p>
            <a:r>
              <a:rPr lang="en-US" b="1" dirty="0">
                <a:solidFill>
                  <a:schemeClr val="accent4"/>
                </a:solidFill>
              </a:rPr>
              <a:t>EPIC documentation for 99483</a:t>
            </a:r>
          </a:p>
        </p:txBody>
      </p:sp>
      <p:sp>
        <p:nvSpPr>
          <p:cNvPr id="3" name="Content Placeholder 2">
            <a:extLst>
              <a:ext uri="{FF2B5EF4-FFF2-40B4-BE49-F238E27FC236}">
                <a16:creationId xmlns:a16="http://schemas.microsoft.com/office/drawing/2014/main" id="{9527DB9F-807C-8645-AA08-7D074330369C}"/>
              </a:ext>
            </a:extLst>
          </p:cNvPr>
          <p:cNvSpPr>
            <a:spLocks noGrp="1"/>
          </p:cNvSpPr>
          <p:nvPr>
            <p:ph idx="1"/>
          </p:nvPr>
        </p:nvSpPr>
        <p:spPr/>
        <p:txBody>
          <a:bodyPr>
            <a:normAutofit/>
          </a:bodyPr>
          <a:lstStyle/>
          <a:p>
            <a:r>
              <a:rPr lang="en-US" dirty="0">
                <a:solidFill>
                  <a:schemeClr val="accent4"/>
                </a:solidFill>
              </a:rPr>
              <a:t>Note Type: </a:t>
            </a:r>
            <a:r>
              <a:rPr lang="en-US" dirty="0"/>
              <a:t>NM AMB Cognitive Impairment Care Plan Note covers the required elements of  history, exam, functional assessment, caregiver and safety issues.</a:t>
            </a:r>
          </a:p>
          <a:p>
            <a:pPr lvl="1"/>
            <a:r>
              <a:rPr lang="en-US" dirty="0"/>
              <a:t>A formatted </a:t>
            </a:r>
            <a:r>
              <a:rPr lang="en-US" dirty="0">
                <a:solidFill>
                  <a:schemeClr val="accent4"/>
                </a:solidFill>
              </a:rPr>
              <a:t>HPI structures </a:t>
            </a:r>
            <a:r>
              <a:rPr lang="en-US" dirty="0"/>
              <a:t>history of cognitive loss </a:t>
            </a:r>
          </a:p>
          <a:p>
            <a:pPr lvl="1"/>
            <a:r>
              <a:rPr lang="en-US" dirty="0">
                <a:solidFill>
                  <a:schemeClr val="accent4"/>
                </a:solidFill>
              </a:rPr>
              <a:t>Exam</a:t>
            </a:r>
            <a:r>
              <a:rPr lang="en-US" dirty="0"/>
              <a:t> block prompts for a neuro exam gait, symmetry, any strength</a:t>
            </a:r>
          </a:p>
          <a:p>
            <a:pPr lvl="1"/>
            <a:r>
              <a:rPr lang="en-US" dirty="0"/>
              <a:t>Last PHQ-2 and MOCA are imported </a:t>
            </a:r>
          </a:p>
          <a:p>
            <a:r>
              <a:rPr lang="en-US" dirty="0">
                <a:solidFill>
                  <a:schemeClr val="accent4"/>
                </a:solidFill>
              </a:rPr>
              <a:t>Smart set: Geriatric Cognitive Impairment </a:t>
            </a:r>
          </a:p>
          <a:p>
            <a:pPr lvl="1"/>
            <a:r>
              <a:rPr lang="en-US" dirty="0"/>
              <a:t>Lab and imaging, referrals and treatment of cognition (ACHE inhibitor </a:t>
            </a:r>
            <a:r>
              <a:rPr lang="en-US" dirty="0" err="1"/>
              <a:t>etc</a:t>
            </a:r>
            <a:r>
              <a:rPr lang="en-US" dirty="0"/>
              <a:t>);</a:t>
            </a:r>
          </a:p>
          <a:p>
            <a:pPr lvl="1"/>
            <a:r>
              <a:rPr lang="en-US" dirty="0"/>
              <a:t> treatment for behavior (if any), caregiver needs (AA referral)</a:t>
            </a:r>
          </a:p>
        </p:txBody>
      </p:sp>
    </p:spTree>
    <p:extLst>
      <p:ext uri="{BB962C8B-B14F-4D97-AF65-F5344CB8AC3E}">
        <p14:creationId xmlns:p14="http://schemas.microsoft.com/office/powerpoint/2010/main" val="3359582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accent4"/>
                </a:solidFill>
              </a:rPr>
              <a:t>Improving Memory in Primary Care</a:t>
            </a:r>
          </a:p>
        </p:txBody>
      </p:sp>
      <p:sp>
        <p:nvSpPr>
          <p:cNvPr id="3" name="Content Placeholder 2"/>
          <p:cNvSpPr>
            <a:spLocks noGrp="1"/>
          </p:cNvSpPr>
          <p:nvPr>
            <p:ph idx="1"/>
          </p:nvPr>
        </p:nvSpPr>
        <p:spPr>
          <a:xfrm>
            <a:off x="838200" y="1825625"/>
            <a:ext cx="7062216" cy="4351338"/>
          </a:xfrm>
        </p:spPr>
        <p:txBody>
          <a:bodyPr>
            <a:normAutofit/>
          </a:bodyPr>
          <a:lstStyle/>
          <a:p>
            <a:r>
              <a:rPr lang="en-US" sz="4000" dirty="0"/>
              <a:t>Take a look at the prescription medications</a:t>
            </a:r>
          </a:p>
          <a:p>
            <a:r>
              <a:rPr lang="en-US" sz="4000" dirty="0"/>
              <a:t>Look for substance misuse</a:t>
            </a:r>
          </a:p>
          <a:p>
            <a:r>
              <a:rPr lang="en-US" sz="4000" dirty="0"/>
              <a:t>Check labs for things you don’t want to miss</a:t>
            </a: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754" y="1690688"/>
            <a:ext cx="2146046" cy="2176272"/>
          </a:xfrm>
          <a:prstGeom prst="rect">
            <a:avLst/>
          </a:prstGeom>
        </p:spPr>
      </p:pic>
      <p:pic>
        <p:nvPicPr>
          <p:cNvPr id="5" name="Picture 4" descr="AP Biology Course Inform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320" y="4348163"/>
            <a:ext cx="1828800" cy="1828800"/>
          </a:xfrm>
          <a:prstGeom prst="rect">
            <a:avLst/>
          </a:prstGeom>
        </p:spPr>
      </p:pic>
    </p:spTree>
    <p:extLst>
      <p:ext uri="{BB962C8B-B14F-4D97-AF65-F5344CB8AC3E}">
        <p14:creationId xmlns:p14="http://schemas.microsoft.com/office/powerpoint/2010/main" val="80110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70432" y="152400"/>
            <a:ext cx="9141968" cy="1143000"/>
          </a:xfrm>
          <a:noFill/>
          <a:ln/>
        </p:spPr>
        <p:txBody>
          <a:bodyPr/>
          <a:lstStyle/>
          <a:p>
            <a:r>
              <a:rPr lang="en-US" altLang="en-US" sz="4800" u="sng" dirty="0"/>
              <a:t>Prescription Drugs and Dementia</a:t>
            </a:r>
          </a:p>
        </p:txBody>
      </p:sp>
      <p:sp>
        <p:nvSpPr>
          <p:cNvPr id="45059" name="Rectangle 3"/>
          <p:cNvSpPr>
            <a:spLocks noGrp="1" noChangeArrowheads="1"/>
          </p:cNvSpPr>
          <p:nvPr>
            <p:ph type="body" sz="half" idx="1"/>
          </p:nvPr>
        </p:nvSpPr>
        <p:spPr>
          <a:xfrm>
            <a:off x="558176" y="1493520"/>
            <a:ext cx="9158848" cy="4876800"/>
          </a:xfrm>
          <a:noFill/>
          <a:ln/>
        </p:spPr>
        <p:txBody>
          <a:bodyPr/>
          <a:lstStyle/>
          <a:p>
            <a:r>
              <a:rPr lang="en-US" altLang="en-US" sz="4000" dirty="0">
                <a:solidFill>
                  <a:schemeClr val="accent4"/>
                </a:solidFill>
              </a:rPr>
              <a:t>Many drugs make patients worse, e.g.  </a:t>
            </a:r>
            <a:r>
              <a:rPr lang="en-US" altLang="en-US" sz="3200" dirty="0"/>
              <a:t>Sedatives, anxiolytics, anticholinergics, H2-blockers, centrally acting antihypertensives (clonidine) </a:t>
            </a:r>
            <a:r>
              <a:rPr lang="en-US" altLang="en-US" sz="3200" dirty="0" err="1"/>
              <a:t>antiarhythmics</a:t>
            </a:r>
            <a:r>
              <a:rPr lang="en-US" altLang="en-US" sz="3200" dirty="0"/>
              <a:t>, beta blockers, digoxin, Sinemet, </a:t>
            </a:r>
            <a:r>
              <a:rPr lang="en-US" altLang="en-US" sz="3200" dirty="0" err="1"/>
              <a:t>selegeline</a:t>
            </a:r>
            <a:r>
              <a:rPr lang="en-US" altLang="en-US" sz="3200" dirty="0"/>
              <a:t>.</a:t>
            </a:r>
          </a:p>
          <a:p>
            <a:r>
              <a:rPr lang="en-US" altLang="en-US" sz="3200" dirty="0"/>
              <a:t>Don’t forget </a:t>
            </a:r>
            <a:r>
              <a:rPr lang="en-US" altLang="en-US" sz="3200" dirty="0">
                <a:solidFill>
                  <a:schemeClr val="accent4"/>
                </a:solidFill>
              </a:rPr>
              <a:t>herbals and OTCs</a:t>
            </a:r>
          </a:p>
          <a:p>
            <a:r>
              <a:rPr lang="en-US" altLang="en-US" sz="4000" dirty="0"/>
              <a:t>Check all meds for </a:t>
            </a:r>
            <a:r>
              <a:rPr lang="en-US" altLang="en-US" sz="4000" dirty="0">
                <a:solidFill>
                  <a:schemeClr val="accent4"/>
                </a:solidFill>
              </a:rPr>
              <a:t>CNS</a:t>
            </a:r>
            <a:r>
              <a:rPr lang="en-US" altLang="en-US" sz="4000" dirty="0"/>
              <a:t> side effects</a:t>
            </a:r>
          </a:p>
          <a:p>
            <a:r>
              <a:rPr lang="en-US" altLang="en-US" sz="4000" dirty="0">
                <a:solidFill>
                  <a:schemeClr val="accent4"/>
                </a:solidFill>
              </a:rPr>
              <a:t>Ask Pharmacy to review (ref: PCMH pharmacy)</a:t>
            </a:r>
            <a:endParaRPr lang="en-US" altLang="en-US" sz="4000" dirty="0">
              <a:effectLst/>
            </a:endParaRPr>
          </a:p>
          <a:p>
            <a:endParaRPr lang="en-US" altLang="en-US" dirty="0">
              <a:effectLst/>
            </a:endParaRP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402" y="3824288"/>
            <a:ext cx="2146046" cy="2176272"/>
          </a:xfrm>
          <a:prstGeom prst="rect">
            <a:avLst/>
          </a:prstGeom>
        </p:spPr>
      </p:pic>
    </p:spTree>
    <p:extLst>
      <p:ext uri="{BB962C8B-B14F-4D97-AF65-F5344CB8AC3E}">
        <p14:creationId xmlns:p14="http://schemas.microsoft.com/office/powerpoint/2010/main" val="23380880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1485900" y="304800"/>
            <a:ext cx="8743950" cy="1143000"/>
          </a:xfrm>
          <a:noFill/>
          <a:ln/>
          <a:effectLst>
            <a:outerShdw dist="35921" dir="2700000" algn="ctr" rotWithShape="0">
              <a:schemeClr val="bg2"/>
            </a:outerShdw>
          </a:effectLst>
        </p:spPr>
        <p:txBody>
          <a:bodyPr/>
          <a:lstStyle/>
          <a:p>
            <a:pPr>
              <a:lnSpc>
                <a:spcPct val="90000"/>
              </a:lnSpc>
            </a:pPr>
            <a:r>
              <a:rPr lang="en-US" altLang="en-US" sz="5400" dirty="0"/>
              <a:t> Alcohol and Dementia</a:t>
            </a:r>
          </a:p>
        </p:txBody>
      </p:sp>
      <p:sp>
        <p:nvSpPr>
          <p:cNvPr id="57351" name="Rectangle 7"/>
          <p:cNvSpPr>
            <a:spLocks noChangeArrowheads="1"/>
          </p:cNvSpPr>
          <p:nvPr/>
        </p:nvSpPr>
        <p:spPr bwMode="auto">
          <a:xfrm>
            <a:off x="536449" y="2057400"/>
            <a:ext cx="513092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effectLst>
                  <a:outerShdw blurRad="38100" dist="38100" dir="2700000" algn="tl">
                    <a:srgbClr val="000000"/>
                  </a:outerShdw>
                </a:effectLst>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a:lnSpc>
                <a:spcPct val="140000"/>
              </a:lnSpc>
            </a:pPr>
            <a:r>
              <a:rPr lang="en-US" altLang="en-US" dirty="0"/>
              <a:t>   </a:t>
            </a:r>
            <a:r>
              <a:rPr lang="en-US" altLang="en-US" sz="3600" dirty="0">
                <a:latin typeface="+mn-lt"/>
              </a:rPr>
              <a:t>Volume of distribution for </a:t>
            </a:r>
            <a:r>
              <a:rPr lang="en-US" altLang="en-US" dirty="0">
                <a:latin typeface="+mn-lt"/>
              </a:rPr>
              <a:t>ETOH with age</a:t>
            </a:r>
          </a:p>
          <a:p>
            <a:pPr>
              <a:lnSpc>
                <a:spcPct val="140000"/>
              </a:lnSpc>
            </a:pPr>
            <a:r>
              <a:rPr lang="en-US" altLang="en-US" dirty="0">
                <a:latin typeface="+mn-lt"/>
              </a:rPr>
              <a:t> No more than one/day after age 65; stop all if memory is impaired</a:t>
            </a:r>
            <a:endParaRPr lang="en-US" altLang="en-US" sz="6000" dirty="0">
              <a:latin typeface="+mn-lt"/>
            </a:endParaRPr>
          </a:p>
        </p:txBody>
      </p:sp>
      <p:pic>
        <p:nvPicPr>
          <p:cNvPr id="5735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081" y="2743200"/>
            <a:ext cx="4232275" cy="3678238"/>
          </a:xfrm>
          <a:prstGeom prst="rect">
            <a:avLst/>
          </a:prstGeom>
          <a:noFill/>
          <a:extLst>
            <a:ext uri="{909E8E84-426E-40DD-AFC4-6F175D3DCCD1}">
              <a14:hiddenFill xmlns:a14="http://schemas.microsoft.com/office/drawing/2010/main">
                <a:solidFill>
                  <a:srgbClr val="FFFFFF"/>
                </a:solidFill>
              </a14:hiddenFill>
            </a:ext>
          </a:extLst>
        </p:spPr>
      </p:pic>
      <p:sp>
        <p:nvSpPr>
          <p:cNvPr id="57357" name="Line 13"/>
          <p:cNvSpPr>
            <a:spLocks noChangeShapeType="1"/>
          </p:cNvSpPr>
          <p:nvPr/>
        </p:nvSpPr>
        <p:spPr bwMode="auto">
          <a:xfrm flipH="1">
            <a:off x="2057400" y="2743200"/>
            <a:ext cx="76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8" name="Line 14"/>
          <p:cNvSpPr>
            <a:spLocks noChangeShapeType="1"/>
          </p:cNvSpPr>
          <p:nvPr/>
        </p:nvSpPr>
        <p:spPr bwMode="auto">
          <a:xfrm>
            <a:off x="1085088" y="22352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48" name="Picture 4" descr="How Coronavirus Lockdown Affects Alcoholics And Drug Addi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328" y="400049"/>
            <a:ext cx="3539141" cy="212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54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ln/>
        </p:spPr>
        <p:txBody>
          <a:bodyPr/>
          <a:lstStyle/>
          <a:p>
            <a:r>
              <a:rPr lang="en-US" altLang="en-US" u="sng" dirty="0"/>
              <a:t>The Dementia Evaluation: don’t miss these</a:t>
            </a:r>
            <a:br>
              <a:rPr lang="en-US" altLang="en-US" dirty="0"/>
            </a:br>
            <a:r>
              <a:rPr lang="en-US" altLang="en-US" sz="4000" dirty="0">
                <a:solidFill>
                  <a:schemeClr val="accent4"/>
                </a:solidFill>
              </a:rPr>
              <a:t>Laboratory/ Diagnostics</a:t>
            </a:r>
          </a:p>
        </p:txBody>
      </p:sp>
      <p:sp>
        <p:nvSpPr>
          <p:cNvPr id="23555" name="Rectangle 3"/>
          <p:cNvSpPr>
            <a:spLocks noGrp="1" noChangeArrowheads="1"/>
          </p:cNvSpPr>
          <p:nvPr>
            <p:ph type="body" idx="1"/>
          </p:nvPr>
        </p:nvSpPr>
        <p:spPr>
          <a:xfrm>
            <a:off x="838200" y="1825625"/>
            <a:ext cx="7232904" cy="4351338"/>
          </a:xfrm>
          <a:noFill/>
          <a:ln/>
        </p:spPr>
        <p:txBody>
          <a:bodyPr>
            <a:normAutofit/>
          </a:bodyPr>
          <a:lstStyle/>
          <a:p>
            <a:r>
              <a:rPr lang="en-US" altLang="en-US" sz="3600" dirty="0">
                <a:solidFill>
                  <a:schemeClr val="accent4"/>
                </a:solidFill>
              </a:rPr>
              <a:t>B-12</a:t>
            </a:r>
            <a:r>
              <a:rPr lang="en-US" altLang="en-US" sz="3600" dirty="0"/>
              <a:t>, Folate, </a:t>
            </a:r>
            <a:r>
              <a:rPr lang="en-US" altLang="en-US" sz="3600" dirty="0">
                <a:solidFill>
                  <a:schemeClr val="accent4"/>
                </a:solidFill>
              </a:rPr>
              <a:t>TSH</a:t>
            </a:r>
          </a:p>
          <a:p>
            <a:r>
              <a:rPr lang="en-US" altLang="en-US" sz="3600" dirty="0" err="1"/>
              <a:t>Chem</a:t>
            </a:r>
            <a:r>
              <a:rPr lang="en-US" altLang="en-US" sz="3600" dirty="0"/>
              <a:t> profile, UA, </a:t>
            </a:r>
            <a:r>
              <a:rPr lang="en-US" altLang="en-US" sz="3600" dirty="0">
                <a:solidFill>
                  <a:schemeClr val="accent4"/>
                </a:solidFill>
              </a:rPr>
              <a:t>?O</a:t>
            </a:r>
            <a:r>
              <a:rPr lang="en-US" altLang="en-US" sz="3600" b="1" baseline="-25000" dirty="0">
                <a:solidFill>
                  <a:schemeClr val="accent4"/>
                </a:solidFill>
                <a:effectLst/>
              </a:rPr>
              <a:t>2</a:t>
            </a:r>
            <a:r>
              <a:rPr lang="en-US" altLang="en-US" sz="3600" dirty="0">
                <a:solidFill>
                  <a:schemeClr val="accent4"/>
                </a:solidFill>
              </a:rPr>
              <a:t> sat</a:t>
            </a:r>
          </a:p>
          <a:p>
            <a:r>
              <a:rPr lang="en-US" altLang="en-US" sz="3600" dirty="0"/>
              <a:t>CBC</a:t>
            </a:r>
          </a:p>
          <a:p>
            <a:r>
              <a:rPr lang="en-US" altLang="en-US" sz="3600" dirty="0"/>
              <a:t>Other as indicated –most often drug levels</a:t>
            </a:r>
          </a:p>
          <a:p>
            <a:r>
              <a:rPr lang="en-US" altLang="en-US" sz="3600" dirty="0"/>
              <a:t>Brain Imaging (once, not multiple)</a:t>
            </a:r>
          </a:p>
          <a:p>
            <a:endParaRPr lang="en-US" altLang="en-US" sz="3600" dirty="0"/>
          </a:p>
        </p:txBody>
      </p:sp>
      <p:pic>
        <p:nvPicPr>
          <p:cNvPr id="4" name="Picture 3" descr="AP Biology Course Inform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8384" y="3750755"/>
            <a:ext cx="2426208" cy="2426208"/>
          </a:xfrm>
          <a:prstGeom prst="rect">
            <a:avLst/>
          </a:prstGeom>
        </p:spPr>
      </p:pic>
    </p:spTree>
    <p:extLst>
      <p:ext uri="{BB962C8B-B14F-4D97-AF65-F5344CB8AC3E}">
        <p14:creationId xmlns:p14="http://schemas.microsoft.com/office/powerpoint/2010/main" val="20209255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b="1" dirty="0">
                <a:solidFill>
                  <a:schemeClr val="accent4"/>
                </a:solidFill>
              </a:rPr>
              <a:t>Caregiver Support</a:t>
            </a:r>
            <a:r>
              <a:rPr lang="en-US" dirty="0"/>
              <a:t>: services offered by the Alzheimer’s Association</a:t>
            </a:r>
          </a:p>
        </p:txBody>
      </p:sp>
      <p:sp>
        <p:nvSpPr>
          <p:cNvPr id="3" name="Content Placeholder 2"/>
          <p:cNvSpPr>
            <a:spLocks noGrp="1"/>
          </p:cNvSpPr>
          <p:nvPr>
            <p:ph idx="1"/>
          </p:nvPr>
        </p:nvSpPr>
        <p:spPr>
          <a:xfrm>
            <a:off x="838200" y="1825624"/>
            <a:ext cx="10515600" cy="4548671"/>
          </a:xfrm>
        </p:spPr>
        <p:txBody>
          <a:bodyPr>
            <a:normAutofit fontScale="92500" lnSpcReduction="10000"/>
          </a:bodyPr>
          <a:lstStyle/>
          <a:p>
            <a:pPr lvl="0"/>
            <a:r>
              <a:rPr lang="en-US" sz="3000" dirty="0"/>
              <a:t>Information and Referral</a:t>
            </a:r>
          </a:p>
          <a:p>
            <a:pPr lvl="0"/>
            <a:r>
              <a:rPr lang="en-US" sz="3000" dirty="0"/>
              <a:t>Care Consultation</a:t>
            </a:r>
          </a:p>
          <a:p>
            <a:pPr lvl="0"/>
            <a:r>
              <a:rPr lang="en-US" sz="3000" dirty="0"/>
              <a:t>Safety Services</a:t>
            </a:r>
          </a:p>
          <a:p>
            <a:pPr lvl="0"/>
            <a:r>
              <a:rPr lang="en-US" sz="3000" dirty="0"/>
              <a:t>Support Groups</a:t>
            </a:r>
          </a:p>
          <a:p>
            <a:pPr lvl="0"/>
            <a:r>
              <a:rPr lang="en-US" sz="3000" dirty="0"/>
              <a:t>Monthly Educational Programs-webinars</a:t>
            </a:r>
          </a:p>
          <a:p>
            <a:pPr lvl="0"/>
            <a:r>
              <a:rPr lang="en-US" sz="3000" dirty="0"/>
              <a:t>Brain Health Awareness</a:t>
            </a:r>
          </a:p>
          <a:p>
            <a:pPr lvl="0"/>
            <a:r>
              <a:rPr lang="en-US" sz="3000" dirty="0"/>
              <a:t>Clinical Trials</a:t>
            </a:r>
          </a:p>
          <a:p>
            <a:pPr marL="0" lvl="0" indent="0">
              <a:buNone/>
            </a:pPr>
            <a:r>
              <a:rPr lang="en-US" sz="3000" dirty="0">
                <a:solidFill>
                  <a:schemeClr val="accent4"/>
                </a:solidFill>
              </a:rPr>
              <a:t>Place EPIC referral “ Alzheimer’s” </a:t>
            </a:r>
          </a:p>
          <a:p>
            <a:pPr marL="0" lvl="0" indent="0">
              <a:buNone/>
            </a:pPr>
            <a:r>
              <a:rPr lang="en-US" sz="3000" dirty="0">
                <a:solidFill>
                  <a:schemeClr val="accent4"/>
                </a:solidFill>
              </a:rPr>
              <a:t>prints info about the referral  in the AVS</a:t>
            </a:r>
          </a:p>
          <a:p>
            <a:endParaRPr lang="en-US" dirty="0"/>
          </a:p>
        </p:txBody>
      </p:sp>
      <p:pic>
        <p:nvPicPr>
          <p:cNvPr id="5" name="Picture 4">
            <a:extLst>
              <a:ext uri="{FF2B5EF4-FFF2-40B4-BE49-F238E27FC236}">
                <a16:creationId xmlns:a16="http://schemas.microsoft.com/office/drawing/2014/main" id="{C4EF0C6A-E938-4148-9F5C-5F1F7CCDCD0A}"/>
              </a:ext>
            </a:extLst>
          </p:cNvPr>
          <p:cNvPicPr>
            <a:picLocks noChangeAspect="1"/>
          </p:cNvPicPr>
          <p:nvPr/>
        </p:nvPicPr>
        <p:blipFill>
          <a:blip r:embed="rId2"/>
          <a:stretch>
            <a:fillRect/>
          </a:stretch>
        </p:blipFill>
        <p:spPr>
          <a:xfrm>
            <a:off x="7275443" y="1825624"/>
            <a:ext cx="5539408" cy="3770243"/>
          </a:xfrm>
          <a:prstGeom prst="rect">
            <a:avLst/>
          </a:prstGeom>
        </p:spPr>
      </p:pic>
    </p:spTree>
    <p:extLst>
      <p:ext uri="{BB962C8B-B14F-4D97-AF65-F5344CB8AC3E}">
        <p14:creationId xmlns:p14="http://schemas.microsoft.com/office/powerpoint/2010/main" val="194095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effectLst>
            <a:outerShdw dist="35921" dir="2700000" algn="ctr" rotWithShape="0">
              <a:schemeClr val="bg2"/>
            </a:outerShdw>
          </a:effectLst>
        </p:spPr>
        <p:txBody>
          <a:bodyPr>
            <a:normAutofit/>
          </a:bodyPr>
          <a:lstStyle/>
          <a:p>
            <a:r>
              <a:rPr lang="en-US" sz="5400" dirty="0"/>
              <a:t>Mentation Part 2: </a:t>
            </a:r>
            <a:r>
              <a:rPr lang="en-US" sz="7200" b="1" dirty="0">
                <a:solidFill>
                  <a:schemeClr val="accent4"/>
                </a:solidFill>
              </a:rPr>
              <a:t>Depression</a:t>
            </a:r>
            <a:endParaRPr lang="en-US" altLang="en-US" sz="5400" dirty="0">
              <a:solidFill>
                <a:schemeClr val="accent4"/>
              </a:solidFill>
            </a:endParaRPr>
          </a:p>
        </p:txBody>
      </p:sp>
      <p:sp>
        <p:nvSpPr>
          <p:cNvPr id="2" name="Text Placeholder 1">
            <a:extLst>
              <a:ext uri="{FF2B5EF4-FFF2-40B4-BE49-F238E27FC236}">
                <a16:creationId xmlns:a16="http://schemas.microsoft.com/office/drawing/2014/main" id="{4DA27558-C74D-6C4C-AAFF-10BBDDA4089C}"/>
              </a:ext>
            </a:extLst>
          </p:cNvPr>
          <p:cNvSpPr>
            <a:spLocks noGrp="1"/>
          </p:cNvSpPr>
          <p:nvPr>
            <p:ph type="body" sz="half" idx="1"/>
          </p:nvPr>
        </p:nvSpPr>
        <p:spPr>
          <a:xfrm>
            <a:off x="304800" y="1981200"/>
            <a:ext cx="5689600" cy="4114800"/>
          </a:xfrm>
        </p:spPr>
        <p:txBody>
          <a:bodyPr/>
          <a:lstStyle/>
          <a:p>
            <a:pPr>
              <a:buClr>
                <a:schemeClr val="tx2"/>
              </a:buClr>
              <a:buSzPct val="75000"/>
              <a:defRPr/>
            </a:pPr>
            <a:r>
              <a:rPr lang="en-US" altLang="en-US" sz="3600" dirty="0"/>
              <a:t>Depression is common in elders with other health problems</a:t>
            </a:r>
          </a:p>
          <a:p>
            <a:pPr>
              <a:buClr>
                <a:schemeClr val="tx2"/>
              </a:buClr>
              <a:buSzPct val="75000"/>
              <a:defRPr/>
            </a:pPr>
            <a:r>
              <a:rPr lang="en-US" sz="3600" dirty="0"/>
              <a:t>Positive PHQ-2 triggers a PHQ-9 at Eagle Run-what is the workflow?</a:t>
            </a:r>
          </a:p>
          <a:p>
            <a:pPr marL="0" indent="0">
              <a:buClr>
                <a:schemeClr val="tx2"/>
              </a:buClr>
              <a:buSzPct val="75000"/>
              <a:buNone/>
              <a:defRPr/>
            </a:pPr>
            <a:endParaRPr lang="en-US" dirty="0"/>
          </a:p>
        </p:txBody>
      </p:sp>
      <p:sp>
        <p:nvSpPr>
          <p:cNvPr id="3" name="Online Image Placeholder 2">
            <a:extLst>
              <a:ext uri="{FF2B5EF4-FFF2-40B4-BE49-F238E27FC236}">
                <a16:creationId xmlns:a16="http://schemas.microsoft.com/office/drawing/2014/main" id="{0AC85BB9-918F-1941-924C-AAD156C20557}"/>
              </a:ext>
            </a:extLst>
          </p:cNvPr>
          <p:cNvSpPr>
            <a:spLocks noGrp="1"/>
          </p:cNvSpPr>
          <p:nvPr>
            <p:ph type="clipArt" sz="half" idx="2"/>
          </p:nvPr>
        </p:nvSpPr>
        <p:spPr/>
      </p:sp>
      <p:pic>
        <p:nvPicPr>
          <p:cNvPr id="54277" name="Picture 8" descr="gerop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47333"/>
            <a:ext cx="5725886" cy="445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9"/>
          <p:cNvSpPr>
            <a:spLocks noChangeArrowheads="1"/>
          </p:cNvSpPr>
          <p:nvPr/>
        </p:nvSpPr>
        <p:spPr bwMode="auto">
          <a:xfrm>
            <a:off x="2492375" y="4252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p>
        </p:txBody>
      </p:sp>
    </p:spTree>
    <p:extLst>
      <p:ext uri="{BB962C8B-B14F-4D97-AF65-F5344CB8AC3E}">
        <p14:creationId xmlns:p14="http://schemas.microsoft.com/office/powerpoint/2010/main" val="1761026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864D-2902-8D44-B38A-D83E65B86F54}"/>
              </a:ext>
            </a:extLst>
          </p:cNvPr>
          <p:cNvSpPr>
            <a:spLocks noGrp="1"/>
          </p:cNvSpPr>
          <p:nvPr>
            <p:ph type="title"/>
          </p:nvPr>
        </p:nvSpPr>
        <p:spPr/>
        <p:txBody>
          <a:bodyPr>
            <a:normAutofit/>
          </a:bodyPr>
          <a:lstStyle/>
          <a:p>
            <a:r>
              <a:rPr lang="en-US" sz="6600" b="1" dirty="0" err="1">
                <a:solidFill>
                  <a:schemeClr val="accent4"/>
                </a:solidFill>
              </a:rPr>
              <a:t>Subsyndromal</a:t>
            </a:r>
            <a:r>
              <a:rPr lang="en-US" sz="6600" b="1" dirty="0">
                <a:solidFill>
                  <a:schemeClr val="accent4"/>
                </a:solidFill>
              </a:rPr>
              <a:t> Depression</a:t>
            </a:r>
            <a:endParaRPr lang="en-US" sz="6000" dirty="0"/>
          </a:p>
        </p:txBody>
      </p:sp>
      <p:sp>
        <p:nvSpPr>
          <p:cNvPr id="3" name="Content Placeholder 2">
            <a:extLst>
              <a:ext uri="{FF2B5EF4-FFF2-40B4-BE49-F238E27FC236}">
                <a16:creationId xmlns:a16="http://schemas.microsoft.com/office/drawing/2014/main" id="{62152082-B40C-7B4E-B45C-925DD3ED14C3}"/>
              </a:ext>
            </a:extLst>
          </p:cNvPr>
          <p:cNvSpPr>
            <a:spLocks noGrp="1"/>
          </p:cNvSpPr>
          <p:nvPr>
            <p:ph idx="1"/>
          </p:nvPr>
        </p:nvSpPr>
        <p:spPr/>
        <p:txBody>
          <a:bodyPr>
            <a:normAutofit/>
          </a:bodyPr>
          <a:lstStyle/>
          <a:p>
            <a:r>
              <a:rPr lang="en-US" sz="3600" dirty="0"/>
              <a:t>Does not meet criteria for MDD; but may need pharm- or non-pharmacologic treatment</a:t>
            </a:r>
          </a:p>
          <a:p>
            <a:r>
              <a:rPr lang="en-US" sz="3600" dirty="0"/>
              <a:t>Can be serious and associated with functional decline</a:t>
            </a:r>
          </a:p>
          <a:p>
            <a:r>
              <a:rPr lang="en-US" sz="3600" dirty="0"/>
              <a:t>May complain of poor energy or somatic symptoms</a:t>
            </a:r>
          </a:p>
          <a:p>
            <a:r>
              <a:rPr lang="en-US" sz="3600" dirty="0"/>
              <a:t>May include adjustment disorder or mild depression with anxiety</a:t>
            </a:r>
          </a:p>
          <a:p>
            <a:endParaRPr lang="en-US" sz="3600" dirty="0"/>
          </a:p>
          <a:p>
            <a:endParaRPr lang="en-US" sz="3600" dirty="0"/>
          </a:p>
          <a:p>
            <a:endParaRPr lang="en-US" sz="3600" dirty="0"/>
          </a:p>
          <a:p>
            <a:endParaRPr lang="en-US" dirty="0"/>
          </a:p>
        </p:txBody>
      </p:sp>
      <p:sp>
        <p:nvSpPr>
          <p:cNvPr id="4" name="Slide Number Placeholder 3">
            <a:extLst>
              <a:ext uri="{FF2B5EF4-FFF2-40B4-BE49-F238E27FC236}">
                <a16:creationId xmlns:a16="http://schemas.microsoft.com/office/drawing/2014/main" id="{B00CE183-DA5D-8A4B-96F7-350D96DD5685}"/>
              </a:ext>
            </a:extLst>
          </p:cNvPr>
          <p:cNvSpPr>
            <a:spLocks noGrp="1"/>
          </p:cNvSpPr>
          <p:nvPr>
            <p:ph type="sldNum" sz="quarter" idx="12"/>
          </p:nvPr>
        </p:nvSpPr>
        <p:spPr/>
        <p:txBody>
          <a:bodyPr/>
          <a:lstStyle/>
          <a:p>
            <a:fld id="{144970FF-6123-42CA-A003-B0DD987502E2}" type="slidenum">
              <a:rPr lang="en-US" smtClean="0"/>
              <a:pPr/>
              <a:t>28</a:t>
            </a:fld>
            <a:endParaRPr lang="en-US"/>
          </a:p>
        </p:txBody>
      </p:sp>
      <p:sp>
        <p:nvSpPr>
          <p:cNvPr id="8" name="Content Placeholder 2">
            <a:extLst>
              <a:ext uri="{FF2B5EF4-FFF2-40B4-BE49-F238E27FC236}">
                <a16:creationId xmlns:a16="http://schemas.microsoft.com/office/drawing/2014/main" id="{B1044A6D-3E8D-A84A-B8C9-45505CBCEEFD}"/>
              </a:ext>
            </a:extLst>
          </p:cNvPr>
          <p:cNvSpPr txBox="1">
            <a:spLocks/>
          </p:cNvSpPr>
          <p:nvPr/>
        </p:nvSpPr>
        <p:spPr>
          <a:xfrm>
            <a:off x="5486400" y="1981200"/>
            <a:ext cx="5080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86628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274064" y="0"/>
            <a:ext cx="9546336" cy="1143000"/>
          </a:xfrm>
        </p:spPr>
        <p:txBody>
          <a:bodyPr>
            <a:normAutofit/>
          </a:bodyPr>
          <a:lstStyle/>
          <a:p>
            <a:r>
              <a:rPr lang="en-US" altLang="en-US" u="sng" dirty="0"/>
              <a:t>Depression: can look like dementia</a:t>
            </a:r>
          </a:p>
        </p:txBody>
      </p:sp>
      <p:sp>
        <p:nvSpPr>
          <p:cNvPr id="55299" name="Rectangle 3"/>
          <p:cNvSpPr>
            <a:spLocks noGrp="1" noChangeArrowheads="1"/>
          </p:cNvSpPr>
          <p:nvPr>
            <p:ph type="body" sz="half" idx="1"/>
          </p:nvPr>
        </p:nvSpPr>
        <p:spPr>
          <a:xfrm>
            <a:off x="1274064" y="1219200"/>
            <a:ext cx="4038600" cy="5410200"/>
          </a:xfrm>
          <a:noFill/>
          <a:extLst>
            <a:ext uri="{909E8E84-426E-40DD-AFC4-6F175D3DCCD1}">
              <a14:hiddenFill xmlns:a14="http://schemas.microsoft.com/office/drawing/2010/main">
                <a:solidFill>
                  <a:srgbClr val="FFFFFF"/>
                </a:solidFill>
              </a14:hiddenFill>
            </a:ext>
          </a:extLst>
        </p:spPr>
        <p:txBody>
          <a:bodyPr>
            <a:noAutofit/>
          </a:bodyPr>
          <a:lstStyle/>
          <a:p>
            <a:pPr>
              <a:buFont typeface="Monotype Sorts" pitchFamily="2" charset="2"/>
              <a:buNone/>
            </a:pPr>
            <a:r>
              <a:rPr lang="en-US" altLang="en-US" sz="3200" u="sng" dirty="0">
                <a:solidFill>
                  <a:schemeClr val="accent2"/>
                </a:solidFill>
                <a:effectLst/>
              </a:rPr>
              <a:t>Dementia</a:t>
            </a:r>
            <a:endParaRPr lang="en-US" altLang="en-US" sz="3200" dirty="0">
              <a:solidFill>
                <a:schemeClr val="accent2"/>
              </a:solidFill>
              <a:effectLst/>
            </a:endParaRPr>
          </a:p>
          <a:p>
            <a:r>
              <a:rPr lang="en-US" altLang="en-US" dirty="0"/>
              <a:t>Insidious onset</a:t>
            </a:r>
          </a:p>
          <a:p>
            <a:r>
              <a:rPr lang="en-US" altLang="en-US" dirty="0"/>
              <a:t>Long duration</a:t>
            </a:r>
          </a:p>
          <a:p>
            <a:r>
              <a:rPr lang="en-US" altLang="en-US" dirty="0"/>
              <a:t>No psychiatric history</a:t>
            </a:r>
          </a:p>
          <a:p>
            <a:r>
              <a:rPr lang="en-US" altLang="en-US" dirty="0"/>
              <a:t>Conceals disability (often unaware of memory loss)</a:t>
            </a:r>
          </a:p>
          <a:p>
            <a:r>
              <a:rPr lang="en-US" altLang="en-US" dirty="0"/>
              <a:t>“Near-miss” answers</a:t>
            </a:r>
          </a:p>
          <a:p>
            <a:r>
              <a:rPr lang="en-US" altLang="en-US" dirty="0"/>
              <a:t>Day-to-day fluctuation in mood</a:t>
            </a:r>
          </a:p>
        </p:txBody>
      </p:sp>
      <p:sp>
        <p:nvSpPr>
          <p:cNvPr id="21508" name="Rectangle 4"/>
          <p:cNvSpPr>
            <a:spLocks noGrp="1" noChangeArrowheads="1"/>
          </p:cNvSpPr>
          <p:nvPr>
            <p:ph type="body" sz="half" idx="2"/>
          </p:nvPr>
        </p:nvSpPr>
        <p:spPr>
          <a:xfrm>
            <a:off x="6477000" y="1219200"/>
            <a:ext cx="4419600" cy="5410200"/>
          </a:xfrm>
        </p:spPr>
        <p:txBody>
          <a:bodyPr>
            <a:normAutofit/>
          </a:bodyPr>
          <a:lstStyle/>
          <a:p>
            <a:pPr>
              <a:buFont typeface="Monotype Sorts" pitchFamily="2" charset="2"/>
              <a:buNone/>
              <a:defRPr/>
            </a:pPr>
            <a:r>
              <a:rPr lang="en-US" sz="3200" u="sng" dirty="0">
                <a:solidFill>
                  <a:schemeClr val="accent2"/>
                </a:solidFill>
                <a:effectLst/>
              </a:rPr>
              <a:t>Pseudo-dementia</a:t>
            </a:r>
            <a:endParaRPr lang="en-US" b="1" dirty="0"/>
          </a:p>
          <a:p>
            <a:pPr>
              <a:defRPr/>
            </a:pPr>
            <a:r>
              <a:rPr lang="en-US" dirty="0"/>
              <a:t>Abrupt onset</a:t>
            </a:r>
          </a:p>
          <a:p>
            <a:pPr>
              <a:defRPr/>
            </a:pPr>
            <a:r>
              <a:rPr lang="en-US" dirty="0"/>
              <a:t>Short duration</a:t>
            </a:r>
          </a:p>
          <a:p>
            <a:pPr>
              <a:defRPr/>
            </a:pPr>
            <a:r>
              <a:rPr lang="en-US" dirty="0"/>
              <a:t>Previous psychiatric history</a:t>
            </a:r>
          </a:p>
          <a:p>
            <a:pPr>
              <a:defRPr/>
            </a:pPr>
            <a:r>
              <a:rPr lang="en-US" dirty="0"/>
              <a:t>Highlights disabilities (may complain of the memory loss)</a:t>
            </a:r>
          </a:p>
          <a:p>
            <a:pPr>
              <a:defRPr/>
            </a:pPr>
            <a:r>
              <a:rPr lang="en-US" dirty="0"/>
              <a:t>“Don’t know” answers</a:t>
            </a:r>
          </a:p>
          <a:p>
            <a:pPr>
              <a:defRPr/>
            </a:pPr>
            <a:r>
              <a:rPr lang="en-US" dirty="0"/>
              <a:t>Diurnal variation in mood, but generally more consistent</a:t>
            </a:r>
            <a:endParaRPr lang="en-US" sz="2400" dirty="0"/>
          </a:p>
        </p:txBody>
      </p:sp>
    </p:spTree>
    <p:extLst>
      <p:ext uri="{BB962C8B-B14F-4D97-AF65-F5344CB8AC3E}">
        <p14:creationId xmlns:p14="http://schemas.microsoft.com/office/powerpoint/2010/main" val="20268946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Your Roles in Primary Care:</a:t>
            </a:r>
          </a:p>
        </p:txBody>
      </p:sp>
      <p:sp>
        <p:nvSpPr>
          <p:cNvPr id="3" name="Content Placeholder 2"/>
          <p:cNvSpPr>
            <a:spLocks noGrp="1"/>
          </p:cNvSpPr>
          <p:nvPr>
            <p:ph sz="half" idx="1"/>
          </p:nvPr>
        </p:nvSpPr>
        <p:spPr>
          <a:xfrm>
            <a:off x="602809" y="1825625"/>
            <a:ext cx="8210451" cy="4351338"/>
          </a:xfrm>
        </p:spPr>
        <p:txBody>
          <a:bodyPr>
            <a:normAutofit/>
          </a:bodyPr>
          <a:lstStyle/>
          <a:p>
            <a:pPr marL="0" indent="0">
              <a:buNone/>
            </a:pPr>
            <a:r>
              <a:rPr lang="en-US" sz="4000" dirty="0"/>
              <a:t>To serve:</a:t>
            </a:r>
          </a:p>
          <a:p>
            <a:pPr lvl="1"/>
            <a:r>
              <a:rPr lang="en-US" sz="3600" dirty="0"/>
              <a:t>Diverse populations</a:t>
            </a:r>
          </a:p>
          <a:p>
            <a:pPr lvl="1"/>
            <a:r>
              <a:rPr lang="en-US" sz="3600" dirty="0"/>
              <a:t>Wide range of ages</a:t>
            </a:r>
          </a:p>
          <a:p>
            <a:pPr lvl="1"/>
            <a:r>
              <a:rPr lang="en-US" sz="3600" dirty="0"/>
              <a:t>Desire to provide optimal care to all including older people</a:t>
            </a:r>
          </a:p>
          <a:p>
            <a:pPr marL="0" indent="0">
              <a:buNone/>
            </a:pPr>
            <a:endParaRPr lang="en-US" dirty="0"/>
          </a:p>
        </p:txBody>
      </p:sp>
      <p:sp>
        <p:nvSpPr>
          <p:cNvPr id="10" name="Rectangle 9"/>
          <p:cNvSpPr/>
          <p:nvPr/>
        </p:nvSpPr>
        <p:spPr>
          <a:xfrm>
            <a:off x="6038661" y="6083929"/>
            <a:ext cx="6153339"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F13CE85-30FA-684A-9A34-6290525D3F6C}"/>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088662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520825" y="219076"/>
            <a:ext cx="9571038" cy="1171575"/>
          </a:xfrm>
        </p:spPr>
        <p:txBody>
          <a:bodyPr vert="horz" lIns="0" tIns="0" rIns="0" bIns="0" rtlCol="0" anchor="ctr">
            <a:normAutofit lnSpcReduction="10000"/>
          </a:bodyPr>
          <a:lstStyle/>
          <a:p>
            <a:pPr marL="0" indent="0" defTabSz="471488">
              <a:spcBef>
                <a:spcPct val="0"/>
              </a:spcBef>
              <a:buClr>
                <a:srgbClr val="FFFFFF"/>
              </a:buClr>
              <a:buSzPct val="90000"/>
              <a:buNone/>
              <a:defRPr/>
            </a:pPr>
            <a:r>
              <a:rPr lang="en-US" sz="4500" dirty="0"/>
              <a:t>Mentation Part 3. </a:t>
            </a:r>
            <a:r>
              <a:rPr lang="en-US" sz="4500" dirty="0">
                <a:solidFill>
                  <a:schemeClr val="accent4"/>
                </a:solidFill>
              </a:rPr>
              <a:t>Delirium (Acute Confusion)</a:t>
            </a:r>
            <a:endParaRPr lang="en-US" dirty="0">
              <a:solidFill>
                <a:schemeClr val="accent4"/>
              </a:solidFill>
            </a:endParaRPr>
          </a:p>
        </p:txBody>
      </p:sp>
      <p:sp>
        <p:nvSpPr>
          <p:cNvPr id="5123" name="Text Box 3"/>
          <p:cNvSpPr txBox="1">
            <a:spLocks noChangeArrowheads="1"/>
          </p:cNvSpPr>
          <p:nvPr/>
        </p:nvSpPr>
        <p:spPr bwMode="auto">
          <a:xfrm>
            <a:off x="1420242" y="1494982"/>
            <a:ext cx="9967086"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b="1" dirty="0">
                <a:solidFill>
                  <a:schemeClr val="accent4"/>
                </a:solidFill>
              </a:rPr>
              <a:t>• </a:t>
            </a:r>
            <a:r>
              <a:rPr lang="en-US" altLang="en-US" dirty="0">
                <a:solidFill>
                  <a:schemeClr val="accent4"/>
                </a:solidFill>
                <a:latin typeface="+mn-lt"/>
              </a:rPr>
              <a:t>Symptom</a:t>
            </a:r>
            <a:r>
              <a:rPr lang="en-US" altLang="en-US" dirty="0">
                <a:latin typeface="+mn-lt"/>
              </a:rPr>
              <a:t>: decreased attention, environmental awareness</a:t>
            </a:r>
          </a:p>
          <a:p>
            <a:pPr>
              <a:spcBef>
                <a:spcPct val="0"/>
              </a:spcBef>
              <a:buClrTx/>
              <a:buSzTx/>
              <a:buFontTx/>
              <a:buNone/>
            </a:pPr>
            <a:r>
              <a:rPr lang="en-US" altLang="en-US" dirty="0">
                <a:latin typeface="+mn-lt"/>
              </a:rPr>
              <a:t>• </a:t>
            </a:r>
            <a:r>
              <a:rPr lang="en-US" altLang="en-US" dirty="0">
                <a:solidFill>
                  <a:schemeClr val="accent4"/>
                </a:solidFill>
                <a:latin typeface="+mn-lt"/>
              </a:rPr>
              <a:t>Cognitive change </a:t>
            </a:r>
            <a:r>
              <a:rPr lang="en-US" altLang="en-US" dirty="0">
                <a:latin typeface="+mn-lt"/>
              </a:rPr>
              <a:t>(eg, memory deficit, disorientation, language disturbance) or perceptual disturbance (eg, visual hallucinations</a:t>
            </a:r>
          </a:p>
          <a:p>
            <a:pPr>
              <a:spcBef>
                <a:spcPct val="0"/>
              </a:spcBef>
              <a:buClrTx/>
              <a:buSzTx/>
              <a:buFontTx/>
              <a:buNone/>
            </a:pPr>
            <a:r>
              <a:rPr lang="en-US" altLang="en-US" dirty="0">
                <a:latin typeface="+mn-lt"/>
              </a:rPr>
              <a:t>• </a:t>
            </a:r>
            <a:r>
              <a:rPr lang="en-US" altLang="en-US" dirty="0">
                <a:solidFill>
                  <a:schemeClr val="accent4"/>
                </a:solidFill>
                <a:latin typeface="+mn-lt"/>
              </a:rPr>
              <a:t>Three motor subtypes</a:t>
            </a:r>
            <a:r>
              <a:rPr lang="en-US" altLang="en-US" dirty="0">
                <a:latin typeface="+mn-lt"/>
              </a:rPr>
              <a:t>: hyperactive, hypoactive, and normal/mild</a:t>
            </a:r>
          </a:p>
          <a:p>
            <a:pPr>
              <a:spcBef>
                <a:spcPct val="0"/>
              </a:spcBef>
              <a:buClrTx/>
              <a:buSzTx/>
              <a:buFontTx/>
              <a:buNone/>
            </a:pPr>
            <a:r>
              <a:rPr lang="en-US" altLang="en-US" dirty="0">
                <a:latin typeface="+mn-lt"/>
              </a:rPr>
              <a:t>• </a:t>
            </a:r>
            <a:r>
              <a:rPr lang="en-US" altLang="en-US" dirty="0">
                <a:solidFill>
                  <a:schemeClr val="accent4"/>
                </a:solidFill>
                <a:latin typeface="+mn-lt"/>
              </a:rPr>
              <a:t>Rapid onset </a:t>
            </a:r>
            <a:r>
              <a:rPr lang="en-US" altLang="en-US" dirty="0">
                <a:latin typeface="+mn-lt"/>
              </a:rPr>
              <a:t>(hours to days) and fluctuates daily </a:t>
            </a:r>
          </a:p>
          <a:p>
            <a:pPr>
              <a:spcBef>
                <a:spcPct val="0"/>
              </a:spcBef>
              <a:buClrTx/>
              <a:buSzTx/>
              <a:buFontTx/>
              <a:buNone/>
            </a:pPr>
            <a:r>
              <a:rPr lang="en-US" altLang="en-US" dirty="0">
                <a:latin typeface="+mn-lt"/>
              </a:rPr>
              <a:t>• </a:t>
            </a:r>
            <a:r>
              <a:rPr lang="en-US" altLang="en-US" dirty="0">
                <a:solidFill>
                  <a:schemeClr val="accent4"/>
                </a:solidFill>
                <a:latin typeface="+mn-lt"/>
              </a:rPr>
              <a:t>Evidence of a physical cause</a:t>
            </a:r>
          </a:p>
        </p:txBody>
      </p:sp>
    </p:spTree>
    <p:extLst>
      <p:ext uri="{BB962C8B-B14F-4D97-AF65-F5344CB8AC3E}">
        <p14:creationId xmlns:p14="http://schemas.microsoft.com/office/powerpoint/2010/main" val="3712114454"/>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E1EE-7F52-4317-AE43-7A4E996A8FD2}"/>
              </a:ext>
            </a:extLst>
          </p:cNvPr>
          <p:cNvSpPr>
            <a:spLocks noGrp="1"/>
          </p:cNvSpPr>
          <p:nvPr>
            <p:ph type="title"/>
          </p:nvPr>
        </p:nvSpPr>
        <p:spPr>
          <a:xfrm>
            <a:off x="609600" y="303232"/>
            <a:ext cx="11975690" cy="965435"/>
          </a:xfrm>
        </p:spPr>
        <p:txBody>
          <a:bodyPr>
            <a:normAutofit fontScale="90000"/>
          </a:bodyPr>
          <a:lstStyle/>
          <a:p>
            <a:r>
              <a:rPr lang="en-US" sz="4000" dirty="0"/>
              <a:t>Mentation: Delirium in Outpatients</a:t>
            </a:r>
            <a:br>
              <a:rPr lang="en-US" sz="4000" dirty="0"/>
            </a:br>
            <a:endParaRPr lang="en-US" sz="4000" dirty="0"/>
          </a:p>
        </p:txBody>
      </p:sp>
      <p:sp>
        <p:nvSpPr>
          <p:cNvPr id="3" name="Content Placeholder 2">
            <a:extLst>
              <a:ext uri="{FF2B5EF4-FFF2-40B4-BE49-F238E27FC236}">
                <a16:creationId xmlns:a16="http://schemas.microsoft.com/office/drawing/2014/main" id="{3655AC71-E159-4BED-B2F2-7BE45C856F88}"/>
              </a:ext>
            </a:extLst>
          </p:cNvPr>
          <p:cNvSpPr>
            <a:spLocks noGrp="1"/>
          </p:cNvSpPr>
          <p:nvPr>
            <p:ph idx="1"/>
          </p:nvPr>
        </p:nvSpPr>
        <p:spPr>
          <a:xfrm>
            <a:off x="609600" y="1396181"/>
            <a:ext cx="11455021" cy="4475498"/>
          </a:xfrm>
        </p:spPr>
        <p:txBody>
          <a:bodyPr>
            <a:noAutofit/>
          </a:bodyPr>
          <a:lstStyle/>
          <a:p>
            <a:pPr marL="457200" indent="-457200">
              <a:buFont typeface="+mj-lt"/>
              <a:buAutoNum type="arabicPeriod"/>
            </a:pPr>
            <a:r>
              <a:rPr lang="en-US" sz="2800" dirty="0"/>
              <a:t>Is UNDERRECOGNIZED</a:t>
            </a:r>
          </a:p>
          <a:p>
            <a:pPr marL="457200" indent="-457200">
              <a:buFont typeface="+mj-lt"/>
              <a:buAutoNum type="arabicPeriod"/>
            </a:pPr>
            <a:r>
              <a:rPr lang="en-US" sz="2800" dirty="0"/>
              <a:t>Has an underlying cause; is preventable and often treatable. Primary Care teams need to:</a:t>
            </a:r>
          </a:p>
          <a:p>
            <a:pPr marL="990561" lvl="1" indent="-457200">
              <a:buFont typeface="+mj-lt"/>
              <a:buAutoNum type="arabicPeriod"/>
            </a:pPr>
            <a:r>
              <a:rPr lang="en-US" sz="2800" dirty="0"/>
              <a:t>Remove or treat underlying cause e.g. medication ADEs</a:t>
            </a:r>
          </a:p>
          <a:p>
            <a:pPr marL="990561" lvl="1" indent="-457200">
              <a:buFont typeface="+mj-lt"/>
              <a:buAutoNum type="arabicPeriod"/>
            </a:pPr>
            <a:r>
              <a:rPr lang="en-US" sz="2800" dirty="0"/>
              <a:t>Restore/maintain function &amp; mobility; recommend exercise</a:t>
            </a:r>
          </a:p>
          <a:p>
            <a:pPr marL="990561" lvl="1" indent="-457200">
              <a:buFont typeface="+mj-lt"/>
              <a:buAutoNum type="arabicPeriod"/>
            </a:pPr>
            <a:r>
              <a:rPr lang="en-US" sz="2800" dirty="0"/>
              <a:t>Understand delirium behaviors</a:t>
            </a:r>
          </a:p>
          <a:p>
            <a:pPr marL="990561" lvl="1" indent="-457200">
              <a:buFont typeface="+mj-lt"/>
              <a:buAutoNum type="arabicPeriod"/>
            </a:pPr>
            <a:r>
              <a:rPr lang="en-US" sz="2800" dirty="0"/>
              <a:t>Prevent complications- falls and adding high risk meds</a:t>
            </a:r>
          </a:p>
          <a:p>
            <a:pPr marL="0" indent="0">
              <a:buNone/>
            </a:pPr>
            <a:r>
              <a:rPr lang="en-US" dirty="0"/>
              <a:t>S</a:t>
            </a:r>
            <a:r>
              <a:rPr lang="en-US" sz="2800" dirty="0"/>
              <a:t>creen for delirium using the</a:t>
            </a:r>
            <a:r>
              <a:rPr lang="en-US" sz="2800" dirty="0">
                <a:solidFill>
                  <a:schemeClr val="accent4"/>
                </a:solidFill>
              </a:rPr>
              <a:t> </a:t>
            </a:r>
            <a:r>
              <a:rPr lang="en-US" sz="2800" b="1" u="sng" dirty="0">
                <a:solidFill>
                  <a:schemeClr val="accent4"/>
                </a:solidFill>
              </a:rPr>
              <a:t>Ultra-Brief 2-Item Screener (UB-2)</a:t>
            </a:r>
          </a:p>
        </p:txBody>
      </p:sp>
    </p:spTree>
    <p:extLst>
      <p:ext uri="{BB962C8B-B14F-4D97-AF65-F5344CB8AC3E}">
        <p14:creationId xmlns:p14="http://schemas.microsoft.com/office/powerpoint/2010/main" val="4041538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5181-471A-A249-9FC3-A6191E1E75BA}"/>
              </a:ext>
            </a:extLst>
          </p:cNvPr>
          <p:cNvSpPr>
            <a:spLocks noGrp="1"/>
          </p:cNvSpPr>
          <p:nvPr>
            <p:ph type="title"/>
          </p:nvPr>
        </p:nvSpPr>
        <p:spPr/>
        <p:txBody>
          <a:bodyPr/>
          <a:lstStyle/>
          <a:p>
            <a:r>
              <a:rPr lang="en-US" sz="4800" dirty="0"/>
              <a:t> Delirium Screening: Ultra Brief-2 (UB-2)</a:t>
            </a:r>
            <a:endParaRPr lang="en-US" dirty="0"/>
          </a:p>
        </p:txBody>
      </p:sp>
      <p:sp>
        <p:nvSpPr>
          <p:cNvPr id="3" name="Content Placeholder 2">
            <a:extLst>
              <a:ext uri="{FF2B5EF4-FFF2-40B4-BE49-F238E27FC236}">
                <a16:creationId xmlns:a16="http://schemas.microsoft.com/office/drawing/2014/main" id="{FC3322FD-9566-3A43-BBF2-B264956F525F}"/>
              </a:ext>
            </a:extLst>
          </p:cNvPr>
          <p:cNvSpPr>
            <a:spLocks noGrp="1"/>
          </p:cNvSpPr>
          <p:nvPr>
            <p:ph idx="1"/>
          </p:nvPr>
        </p:nvSpPr>
        <p:spPr/>
        <p:txBody>
          <a:bodyPr/>
          <a:lstStyle/>
          <a:p>
            <a:pPr marL="609553" lvl="1" indent="0">
              <a:buNone/>
            </a:pPr>
            <a:r>
              <a:rPr lang="en-US" sz="3200" b="1" dirty="0"/>
              <a:t>1: </a:t>
            </a:r>
            <a:r>
              <a:rPr lang="en-US" sz="3200" b="1" dirty="0">
                <a:solidFill>
                  <a:schemeClr val="accent4"/>
                </a:solidFill>
              </a:rPr>
              <a:t>Please tell me the day of the week </a:t>
            </a:r>
          </a:p>
          <a:p>
            <a:pPr lvl="2"/>
            <a:r>
              <a:rPr lang="en-US" sz="3200" dirty="0"/>
              <a:t>Try to sit at eye level</a:t>
            </a:r>
          </a:p>
          <a:p>
            <a:pPr lvl="2"/>
            <a:r>
              <a:rPr lang="en-US" sz="3200" dirty="0"/>
              <a:t>Be sure sensory aides (glasses, hearing) are in place</a:t>
            </a:r>
            <a:r>
              <a:rPr lang="en-US" sz="3200" b="1" dirty="0"/>
              <a:t>              </a:t>
            </a:r>
            <a:r>
              <a:rPr lang="en-US" sz="3200" dirty="0"/>
              <a:t>patient can check anywhere (e.g., white board, newspaper, etc.), but cannot ask for help</a:t>
            </a:r>
          </a:p>
          <a:p>
            <a:pPr marL="609553" lvl="1" indent="0">
              <a:buNone/>
            </a:pPr>
            <a:r>
              <a:rPr lang="en-US" sz="3200" b="1" dirty="0"/>
              <a:t>2: </a:t>
            </a:r>
            <a:r>
              <a:rPr lang="en-US" sz="3200" b="1" dirty="0">
                <a:solidFill>
                  <a:schemeClr val="accent4"/>
                </a:solidFill>
              </a:rPr>
              <a:t>Please tell me the months of the year backward, say December as your first month </a:t>
            </a:r>
            <a:endParaRPr lang="en-US" sz="3200" dirty="0">
              <a:solidFill>
                <a:schemeClr val="accent4"/>
              </a:solidFill>
            </a:endParaRP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65D50EC-0912-5D49-B9C0-FDE15A97BCE0}"/>
              </a:ext>
            </a:extLst>
          </p:cNvPr>
          <p:cNvSpPr>
            <a:spLocks noGrp="1"/>
          </p:cNvSpPr>
          <p:nvPr>
            <p:ph type="sldNum" sz="quarter" idx="4294967295"/>
          </p:nvPr>
        </p:nvSpPr>
        <p:spPr/>
        <p:txBody>
          <a:bodyPr/>
          <a:lstStyle/>
          <a:p>
            <a:fld id="{144970FF-6123-42CA-A003-B0DD987502E2}" type="slidenum">
              <a:rPr lang="en-US" smtClean="0"/>
              <a:pPr/>
              <a:t>32</a:t>
            </a:fld>
            <a:endParaRPr lang="en-US"/>
          </a:p>
        </p:txBody>
      </p:sp>
    </p:spTree>
    <p:extLst>
      <p:ext uri="{BB962C8B-B14F-4D97-AF65-F5344CB8AC3E}">
        <p14:creationId xmlns:p14="http://schemas.microsoft.com/office/powerpoint/2010/main" val="3161946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DC46-79C5-FD4A-925C-683C6D8051E4}"/>
              </a:ext>
            </a:extLst>
          </p:cNvPr>
          <p:cNvSpPr>
            <a:spLocks noGrp="1"/>
          </p:cNvSpPr>
          <p:nvPr>
            <p:ph type="title"/>
          </p:nvPr>
        </p:nvSpPr>
        <p:spPr/>
        <p:txBody>
          <a:bodyPr>
            <a:normAutofit/>
          </a:bodyPr>
          <a:lstStyle/>
          <a:p>
            <a:r>
              <a:rPr lang="en-US" sz="4800" b="1" dirty="0">
                <a:solidFill>
                  <a:schemeClr val="accent4"/>
                </a:solidFill>
              </a:rPr>
              <a:t>UB-2</a:t>
            </a:r>
            <a:r>
              <a:rPr lang="en-US" sz="4800" b="1" dirty="0"/>
              <a:t> Instructions</a:t>
            </a:r>
          </a:p>
        </p:txBody>
      </p:sp>
      <p:sp>
        <p:nvSpPr>
          <p:cNvPr id="3" name="Content Placeholder 2">
            <a:extLst>
              <a:ext uri="{FF2B5EF4-FFF2-40B4-BE49-F238E27FC236}">
                <a16:creationId xmlns:a16="http://schemas.microsoft.com/office/drawing/2014/main" id="{9244DF13-C8AE-CD4B-9194-872F3814D929}"/>
              </a:ext>
            </a:extLst>
          </p:cNvPr>
          <p:cNvSpPr>
            <a:spLocks noGrp="1"/>
          </p:cNvSpPr>
          <p:nvPr>
            <p:ph idx="1"/>
          </p:nvPr>
        </p:nvSpPr>
        <p:spPr>
          <a:xfrm>
            <a:off x="733363" y="1690688"/>
            <a:ext cx="10972800" cy="4118717"/>
          </a:xfrm>
        </p:spPr>
        <p:txBody>
          <a:bodyPr/>
          <a:lstStyle/>
          <a:p>
            <a:r>
              <a:rPr lang="en-US" sz="3600" dirty="0"/>
              <a:t>If participant finished reciting months but missed one or more, it is incorrect and no prompting is allowed. </a:t>
            </a:r>
          </a:p>
          <a:p>
            <a:r>
              <a:rPr lang="en-US" sz="3600" dirty="0"/>
              <a:t>Prompt only with: </a:t>
            </a:r>
            <a:r>
              <a:rPr lang="en-US" sz="3600" i="1" dirty="0"/>
              <a:t>“what month comes before __________ </a:t>
            </a:r>
            <a:r>
              <a:rPr lang="en-US" sz="3600" dirty="0"/>
              <a:t>(last month they said)?</a:t>
            </a:r>
            <a:r>
              <a:rPr lang="en-US" sz="3600" i="1" dirty="0"/>
              <a:t>” </a:t>
            </a:r>
            <a:r>
              <a:rPr lang="en-US" sz="3600" dirty="0"/>
              <a:t>Prompt up to two times </a:t>
            </a:r>
          </a:p>
          <a:p>
            <a:r>
              <a:rPr lang="en-US" sz="3600" dirty="0"/>
              <a:t>If patient does not follow the instruction re-read the instructions </a:t>
            </a:r>
            <a:r>
              <a:rPr lang="en-US" sz="3600" b="1" dirty="0"/>
              <a:t>once </a:t>
            </a:r>
            <a:endParaRPr lang="en-US" sz="3600" dirty="0"/>
          </a:p>
          <a:p>
            <a:endParaRPr lang="en-US" dirty="0"/>
          </a:p>
          <a:p>
            <a:endParaRPr lang="en-US" dirty="0"/>
          </a:p>
        </p:txBody>
      </p:sp>
      <p:sp>
        <p:nvSpPr>
          <p:cNvPr id="4" name="Slide Number Placeholder 3">
            <a:extLst>
              <a:ext uri="{FF2B5EF4-FFF2-40B4-BE49-F238E27FC236}">
                <a16:creationId xmlns:a16="http://schemas.microsoft.com/office/drawing/2014/main" id="{430E4928-25A0-DB46-99E3-B0AC862A94DD}"/>
              </a:ext>
            </a:extLst>
          </p:cNvPr>
          <p:cNvSpPr>
            <a:spLocks noGrp="1"/>
          </p:cNvSpPr>
          <p:nvPr>
            <p:ph type="sldNum" sz="quarter" idx="4294967295"/>
          </p:nvPr>
        </p:nvSpPr>
        <p:spPr/>
        <p:txBody>
          <a:bodyPr/>
          <a:lstStyle/>
          <a:p>
            <a:fld id="{144970FF-6123-42CA-A003-B0DD987502E2}" type="slidenum">
              <a:rPr lang="en-US" smtClean="0"/>
              <a:pPr/>
              <a:t>33</a:t>
            </a:fld>
            <a:endParaRPr lang="en-US"/>
          </a:p>
        </p:txBody>
      </p:sp>
      <p:sp>
        <p:nvSpPr>
          <p:cNvPr id="6" name="TextBox 5">
            <a:extLst>
              <a:ext uri="{FF2B5EF4-FFF2-40B4-BE49-F238E27FC236}">
                <a16:creationId xmlns:a16="http://schemas.microsoft.com/office/drawing/2014/main" id="{8D6764C0-5F75-D046-B8F2-64E0A90076B4}"/>
              </a:ext>
            </a:extLst>
          </p:cNvPr>
          <p:cNvSpPr txBox="1"/>
          <p:nvPr/>
        </p:nvSpPr>
        <p:spPr>
          <a:xfrm>
            <a:off x="2073349" y="5901070"/>
            <a:ext cx="7006856" cy="646331"/>
          </a:xfrm>
          <a:prstGeom prst="rect">
            <a:avLst/>
          </a:prstGeom>
          <a:noFill/>
        </p:spPr>
        <p:txBody>
          <a:bodyPr wrap="square" rtlCol="0">
            <a:spAutoFit/>
          </a:bodyPr>
          <a:lstStyle/>
          <a:p>
            <a:r>
              <a:rPr lang="en-US" b="1" dirty="0"/>
              <a:t>Fick et al, Journal of Hospital Medicine, 2015</a:t>
            </a:r>
            <a:br>
              <a:rPr lang="en-US" b="1" dirty="0"/>
            </a:br>
            <a:endParaRPr lang="en-US" dirty="0">
              <a:effectLst/>
            </a:endParaRPr>
          </a:p>
        </p:txBody>
      </p:sp>
    </p:spTree>
    <p:extLst>
      <p:ext uri="{BB962C8B-B14F-4D97-AF65-F5344CB8AC3E}">
        <p14:creationId xmlns:p14="http://schemas.microsoft.com/office/powerpoint/2010/main" val="1877037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rPr>
              <a:t>UB-2 Does not make a diagnosis</a:t>
            </a:r>
          </a:p>
        </p:txBody>
      </p:sp>
      <p:sp>
        <p:nvSpPr>
          <p:cNvPr id="3" name="Content Placeholder 2"/>
          <p:cNvSpPr>
            <a:spLocks noGrp="1"/>
          </p:cNvSpPr>
          <p:nvPr>
            <p:ph idx="1"/>
          </p:nvPr>
        </p:nvSpPr>
        <p:spPr>
          <a:xfrm>
            <a:off x="838200" y="1825625"/>
            <a:ext cx="9183624" cy="4351338"/>
          </a:xfrm>
        </p:spPr>
        <p:txBody>
          <a:bodyPr>
            <a:normAutofit/>
          </a:bodyPr>
          <a:lstStyle/>
          <a:p>
            <a:r>
              <a:rPr lang="en-US" sz="3200" dirty="0"/>
              <a:t>Sensitivity&gt;90% of delirium, but specificity only 60%. </a:t>
            </a:r>
          </a:p>
          <a:p>
            <a:r>
              <a:rPr lang="en-US" sz="3200" dirty="0"/>
              <a:t>If the patient passes the </a:t>
            </a:r>
            <a:r>
              <a:rPr lang="en-US" sz="3200" dirty="0">
                <a:solidFill>
                  <a:schemeClr val="accent4"/>
                </a:solidFill>
              </a:rPr>
              <a:t>UB-2</a:t>
            </a:r>
            <a:r>
              <a:rPr lang="en-US" sz="3200" dirty="0"/>
              <a:t> he/she does NOT have delirium</a:t>
            </a:r>
          </a:p>
          <a:p>
            <a:r>
              <a:rPr lang="en-US" sz="3200" dirty="0"/>
              <a:t>If the patient </a:t>
            </a:r>
            <a:r>
              <a:rPr lang="en-US" sz="3200" dirty="0">
                <a:solidFill>
                  <a:schemeClr val="accent4"/>
                </a:solidFill>
              </a:rPr>
              <a:t>fails the UB-2 </a:t>
            </a:r>
            <a:r>
              <a:rPr lang="en-US" sz="3200" dirty="0"/>
              <a:t>you need a second test to know if the cognitive problem is delirium</a:t>
            </a:r>
          </a:p>
          <a:p>
            <a:r>
              <a:rPr lang="en-US" sz="3200" dirty="0"/>
              <a:t>The </a:t>
            </a:r>
            <a:r>
              <a:rPr lang="en-US" sz="3200" dirty="0">
                <a:solidFill>
                  <a:schemeClr val="accent4"/>
                </a:solidFill>
              </a:rPr>
              <a:t>3D CAM </a:t>
            </a:r>
            <a:r>
              <a:rPr lang="en-US" sz="3200" dirty="0"/>
              <a:t>is the best next test</a:t>
            </a:r>
          </a:p>
        </p:txBody>
      </p:sp>
    </p:spTree>
    <p:extLst>
      <p:ext uri="{BB962C8B-B14F-4D97-AF65-F5344CB8AC3E}">
        <p14:creationId xmlns:p14="http://schemas.microsoft.com/office/powerpoint/2010/main" val="3370220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1451-E19D-1C48-8807-DE1E4A160E96}"/>
              </a:ext>
            </a:extLst>
          </p:cNvPr>
          <p:cNvSpPr>
            <a:spLocks noGrp="1"/>
          </p:cNvSpPr>
          <p:nvPr>
            <p:ph type="title"/>
          </p:nvPr>
        </p:nvSpPr>
        <p:spPr>
          <a:xfrm>
            <a:off x="5933660" y="6259282"/>
            <a:ext cx="2894242" cy="454058"/>
          </a:xfrm>
        </p:spPr>
        <p:txBody>
          <a:bodyPr>
            <a:normAutofit/>
          </a:bodyPr>
          <a:lstStyle/>
          <a:p>
            <a:r>
              <a:rPr lang="en-US" sz="1800" dirty="0"/>
              <a:t>Marcantonio Annals 2014</a:t>
            </a:r>
          </a:p>
        </p:txBody>
      </p:sp>
      <p:pic>
        <p:nvPicPr>
          <p:cNvPr id="4" name="Content Placeholder 3">
            <a:extLst>
              <a:ext uri="{FF2B5EF4-FFF2-40B4-BE49-F238E27FC236}">
                <a16:creationId xmlns:a16="http://schemas.microsoft.com/office/drawing/2014/main" id="{CD398C83-0CB5-8243-A797-70B4AF54AAB3}"/>
              </a:ext>
            </a:extLst>
          </p:cNvPr>
          <p:cNvPicPr>
            <a:picLocks noGrp="1" noChangeAspect="1"/>
          </p:cNvPicPr>
          <p:nvPr>
            <p:ph idx="1"/>
          </p:nvPr>
        </p:nvPicPr>
        <p:blipFill>
          <a:blip r:embed="rId3"/>
          <a:stretch>
            <a:fillRect/>
          </a:stretch>
        </p:blipFill>
        <p:spPr>
          <a:xfrm>
            <a:off x="0" y="-695600"/>
            <a:ext cx="5724938" cy="8304204"/>
          </a:xfrm>
          <a:prstGeom prst="rect">
            <a:avLst/>
          </a:prstGeom>
        </p:spPr>
      </p:pic>
      <p:sp>
        <p:nvSpPr>
          <p:cNvPr id="5" name="TextBox 4">
            <a:extLst>
              <a:ext uri="{FF2B5EF4-FFF2-40B4-BE49-F238E27FC236}">
                <a16:creationId xmlns:a16="http://schemas.microsoft.com/office/drawing/2014/main" id="{1A517C59-C3B5-724A-8BC2-79258D2C47D0}"/>
              </a:ext>
            </a:extLst>
          </p:cNvPr>
          <p:cNvSpPr txBox="1"/>
          <p:nvPr/>
        </p:nvSpPr>
        <p:spPr>
          <a:xfrm>
            <a:off x="5933660" y="5357480"/>
            <a:ext cx="5168347" cy="646331"/>
          </a:xfrm>
          <a:prstGeom prst="rect">
            <a:avLst/>
          </a:prstGeom>
          <a:noFill/>
        </p:spPr>
        <p:txBody>
          <a:bodyPr wrap="square" rtlCol="0">
            <a:spAutoFit/>
          </a:bodyPr>
          <a:lstStyle/>
          <a:p>
            <a:r>
              <a:rPr lang="en-US" dirty="0"/>
              <a:t>Sensitivity 95% (C.I. 84%, 99%], specificity 94% C.I. [90%, 97%]</a:t>
            </a:r>
          </a:p>
        </p:txBody>
      </p:sp>
      <p:pic>
        <p:nvPicPr>
          <p:cNvPr id="6" name="Content Placeholder 3">
            <a:extLst>
              <a:ext uri="{FF2B5EF4-FFF2-40B4-BE49-F238E27FC236}">
                <a16:creationId xmlns:a16="http://schemas.microsoft.com/office/drawing/2014/main" id="{8CDBBD52-A01D-0E49-86E8-E62832E32261}"/>
              </a:ext>
            </a:extLst>
          </p:cNvPr>
          <p:cNvPicPr>
            <a:picLocks noChangeAspect="1"/>
          </p:cNvPicPr>
          <p:nvPr/>
        </p:nvPicPr>
        <p:blipFill>
          <a:blip r:embed="rId3"/>
          <a:stretch>
            <a:fillRect/>
          </a:stretch>
        </p:blipFill>
        <p:spPr>
          <a:xfrm>
            <a:off x="0" y="-695600"/>
            <a:ext cx="5724938" cy="8304204"/>
          </a:xfrm>
          <a:prstGeom prst="rect">
            <a:avLst/>
          </a:prstGeom>
        </p:spPr>
      </p:pic>
      <p:graphicFrame>
        <p:nvGraphicFramePr>
          <p:cNvPr id="7" name="Table 6">
            <a:extLst>
              <a:ext uri="{FF2B5EF4-FFF2-40B4-BE49-F238E27FC236}">
                <a16:creationId xmlns:a16="http://schemas.microsoft.com/office/drawing/2014/main" id="{81CFB696-30CF-2B44-A738-2FE28281AF3F}"/>
              </a:ext>
            </a:extLst>
          </p:cNvPr>
          <p:cNvGraphicFramePr>
            <a:graphicFrameLocks noGrp="1"/>
          </p:cNvGraphicFramePr>
          <p:nvPr>
            <p:extLst>
              <p:ext uri="{D42A27DB-BD31-4B8C-83A1-F6EECF244321}">
                <p14:modId xmlns:p14="http://schemas.microsoft.com/office/powerpoint/2010/main" val="529384094"/>
              </p:ext>
            </p:extLst>
          </p:nvPr>
        </p:nvGraphicFramePr>
        <p:xfrm>
          <a:off x="6166168" y="0"/>
          <a:ext cx="5946319" cy="3690091"/>
        </p:xfrm>
        <a:graphic>
          <a:graphicData uri="http://schemas.openxmlformats.org/drawingml/2006/table">
            <a:tbl>
              <a:tblPr firstRow="1" bandRow="1">
                <a:tableStyleId>{5C22544A-7EE6-4342-B048-85BDC9FD1C3A}</a:tableStyleId>
              </a:tblPr>
              <a:tblGrid>
                <a:gridCol w="959772">
                  <a:extLst>
                    <a:ext uri="{9D8B030D-6E8A-4147-A177-3AD203B41FA5}">
                      <a16:colId xmlns:a16="http://schemas.microsoft.com/office/drawing/2014/main" val="1877769897"/>
                    </a:ext>
                  </a:extLst>
                </a:gridCol>
                <a:gridCol w="4986547">
                  <a:extLst>
                    <a:ext uri="{9D8B030D-6E8A-4147-A177-3AD203B41FA5}">
                      <a16:colId xmlns:a16="http://schemas.microsoft.com/office/drawing/2014/main" val="1969669974"/>
                    </a:ext>
                  </a:extLst>
                </a:gridCol>
              </a:tblGrid>
              <a:tr h="801743">
                <a:tc gridSpan="2">
                  <a:txBody>
                    <a:bodyPr/>
                    <a:lstStyle/>
                    <a:p>
                      <a:r>
                        <a:rPr lang="en-US" sz="3600" dirty="0"/>
                        <a:t>CAM FEATURE</a:t>
                      </a:r>
                    </a:p>
                  </a:txBody>
                  <a:tcPr/>
                </a:tc>
                <a:tc hMerge="1">
                  <a:txBody>
                    <a:bodyPr/>
                    <a:lstStyle/>
                    <a:p>
                      <a:endParaRPr lang="en-US" dirty="0"/>
                    </a:p>
                  </a:txBody>
                  <a:tcPr/>
                </a:tc>
                <a:extLst>
                  <a:ext uri="{0D108BD9-81ED-4DB2-BD59-A6C34878D82A}">
                    <a16:rowId xmlns:a16="http://schemas.microsoft.com/office/drawing/2014/main" val="529661866"/>
                  </a:ext>
                </a:extLst>
              </a:tr>
              <a:tr h="722087">
                <a:tc>
                  <a:txBody>
                    <a:bodyPr/>
                    <a:lstStyle/>
                    <a:p>
                      <a:r>
                        <a:rPr lang="en-US" sz="3200" dirty="0"/>
                        <a:t>1</a:t>
                      </a:r>
                    </a:p>
                  </a:txBody>
                  <a:tcPr/>
                </a:tc>
                <a:tc>
                  <a:txBody>
                    <a:bodyPr/>
                    <a:lstStyle/>
                    <a:p>
                      <a:r>
                        <a:rPr lang="en-US" sz="2400" dirty="0"/>
                        <a:t>Acute Change/Fluctuating Course</a:t>
                      </a:r>
                    </a:p>
                  </a:txBody>
                  <a:tcPr/>
                </a:tc>
                <a:extLst>
                  <a:ext uri="{0D108BD9-81ED-4DB2-BD59-A6C34878D82A}">
                    <a16:rowId xmlns:a16="http://schemas.microsoft.com/office/drawing/2014/main" val="3954450971"/>
                  </a:ext>
                </a:extLst>
              </a:tr>
              <a:tr h="722087">
                <a:tc>
                  <a:txBody>
                    <a:bodyPr/>
                    <a:lstStyle/>
                    <a:p>
                      <a:r>
                        <a:rPr lang="en-US" sz="3200" dirty="0"/>
                        <a:t>2</a:t>
                      </a:r>
                    </a:p>
                  </a:txBody>
                  <a:tcPr/>
                </a:tc>
                <a:tc>
                  <a:txBody>
                    <a:bodyPr/>
                    <a:lstStyle/>
                    <a:p>
                      <a:r>
                        <a:rPr lang="en-US" sz="2400" dirty="0"/>
                        <a:t>Inattention</a:t>
                      </a:r>
                    </a:p>
                  </a:txBody>
                  <a:tcPr/>
                </a:tc>
                <a:extLst>
                  <a:ext uri="{0D108BD9-81ED-4DB2-BD59-A6C34878D82A}">
                    <a16:rowId xmlns:a16="http://schemas.microsoft.com/office/drawing/2014/main" val="2341279858"/>
                  </a:ext>
                </a:extLst>
              </a:tr>
              <a:tr h="722087">
                <a:tc>
                  <a:txBody>
                    <a:bodyPr/>
                    <a:lstStyle/>
                    <a:p>
                      <a:r>
                        <a:rPr lang="en-US" sz="3200" dirty="0"/>
                        <a:t>3</a:t>
                      </a:r>
                    </a:p>
                  </a:txBody>
                  <a:tcPr/>
                </a:tc>
                <a:tc>
                  <a:txBody>
                    <a:bodyPr/>
                    <a:lstStyle/>
                    <a:p>
                      <a:r>
                        <a:rPr lang="en-US" sz="2400" dirty="0"/>
                        <a:t>Disorganized thinking</a:t>
                      </a:r>
                    </a:p>
                  </a:txBody>
                  <a:tcPr/>
                </a:tc>
                <a:extLst>
                  <a:ext uri="{0D108BD9-81ED-4DB2-BD59-A6C34878D82A}">
                    <a16:rowId xmlns:a16="http://schemas.microsoft.com/office/drawing/2014/main" val="3173993654"/>
                  </a:ext>
                </a:extLst>
              </a:tr>
              <a:tr h="722087">
                <a:tc>
                  <a:txBody>
                    <a:bodyPr/>
                    <a:lstStyle/>
                    <a:p>
                      <a:r>
                        <a:rPr lang="en-US" sz="3200" dirty="0"/>
                        <a:t>4</a:t>
                      </a:r>
                    </a:p>
                  </a:txBody>
                  <a:tcPr/>
                </a:tc>
                <a:tc>
                  <a:txBody>
                    <a:bodyPr/>
                    <a:lstStyle/>
                    <a:p>
                      <a:r>
                        <a:rPr lang="en-US" sz="2400" dirty="0"/>
                        <a:t>Altered Level of Consciousness</a:t>
                      </a:r>
                    </a:p>
                  </a:txBody>
                  <a:tcPr/>
                </a:tc>
                <a:extLst>
                  <a:ext uri="{0D108BD9-81ED-4DB2-BD59-A6C34878D82A}">
                    <a16:rowId xmlns:a16="http://schemas.microsoft.com/office/drawing/2014/main" val="2367602756"/>
                  </a:ext>
                </a:extLst>
              </a:tr>
            </a:tbl>
          </a:graphicData>
        </a:graphic>
      </p:graphicFrame>
      <p:sp>
        <p:nvSpPr>
          <p:cNvPr id="8" name="TextBox 7">
            <a:extLst>
              <a:ext uri="{FF2B5EF4-FFF2-40B4-BE49-F238E27FC236}">
                <a16:creationId xmlns:a16="http://schemas.microsoft.com/office/drawing/2014/main" id="{E1B0EBE2-DAE8-7E42-86B1-905DE23495E4}"/>
              </a:ext>
            </a:extLst>
          </p:cNvPr>
          <p:cNvSpPr txBox="1"/>
          <p:nvPr/>
        </p:nvSpPr>
        <p:spPr>
          <a:xfrm>
            <a:off x="6202017" y="4103793"/>
            <a:ext cx="5618922" cy="830997"/>
          </a:xfrm>
          <a:prstGeom prst="rect">
            <a:avLst/>
          </a:prstGeom>
          <a:noFill/>
        </p:spPr>
        <p:txBody>
          <a:bodyPr wrap="square" rtlCol="0">
            <a:spAutoFit/>
          </a:bodyPr>
          <a:lstStyle/>
          <a:p>
            <a:r>
              <a:rPr lang="en-US" sz="2400" b="1" dirty="0">
                <a:solidFill>
                  <a:srgbClr val="FF0000"/>
                </a:solidFill>
              </a:rPr>
              <a:t>Delirium Diagnosis Requires 1 &amp; 2 and either 3 or 4</a:t>
            </a:r>
          </a:p>
        </p:txBody>
      </p:sp>
      <p:cxnSp>
        <p:nvCxnSpPr>
          <p:cNvPr id="10" name="Straight Arrow Connector 9">
            <a:extLst>
              <a:ext uri="{FF2B5EF4-FFF2-40B4-BE49-F238E27FC236}">
                <a16:creationId xmlns:a16="http://schemas.microsoft.com/office/drawing/2014/main" id="{F066C818-0235-9E45-B4AF-629DE4E11843}"/>
              </a:ext>
            </a:extLst>
          </p:cNvPr>
          <p:cNvCxnSpPr>
            <a:cxnSpLocks/>
          </p:cNvCxnSpPr>
          <p:nvPr/>
        </p:nvCxnSpPr>
        <p:spPr>
          <a:xfrm flipV="1">
            <a:off x="3962400" y="4849649"/>
            <a:ext cx="2272747" cy="15776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E686DE-85E3-B042-AC78-F530CA25080C}"/>
              </a:ext>
            </a:extLst>
          </p:cNvPr>
          <p:cNvSpPr txBox="1"/>
          <p:nvPr/>
        </p:nvSpPr>
        <p:spPr>
          <a:xfrm>
            <a:off x="238539" y="901148"/>
            <a:ext cx="2040835" cy="172278"/>
          </a:xfrm>
          <a:prstGeom prst="rect">
            <a:avLst/>
          </a:prstGeom>
          <a:noFill/>
          <a:ln w="28575">
            <a:solidFill>
              <a:srgbClr val="FF0000"/>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94CE7BC8-6F83-4B45-A4DF-F57C75DAAAB5}"/>
              </a:ext>
            </a:extLst>
          </p:cNvPr>
          <p:cNvSpPr txBox="1"/>
          <p:nvPr/>
        </p:nvSpPr>
        <p:spPr>
          <a:xfrm>
            <a:off x="238539" y="2040835"/>
            <a:ext cx="3286539" cy="304799"/>
          </a:xfrm>
          <a:prstGeom prst="rect">
            <a:avLst/>
          </a:prstGeom>
          <a:noFill/>
          <a:ln w="28575">
            <a:solidFill>
              <a:srgbClr val="FF0000"/>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CF149EA2-994C-DD49-A252-FFE32B4A802F}"/>
              </a:ext>
            </a:extLst>
          </p:cNvPr>
          <p:cNvSpPr txBox="1"/>
          <p:nvPr/>
        </p:nvSpPr>
        <p:spPr>
          <a:xfrm>
            <a:off x="318050" y="-128058"/>
            <a:ext cx="5406887" cy="461665"/>
          </a:xfrm>
          <a:prstGeom prst="rect">
            <a:avLst/>
          </a:prstGeom>
          <a:solidFill>
            <a:schemeClr val="tx1"/>
          </a:solidFill>
        </p:spPr>
        <p:txBody>
          <a:bodyPr wrap="square" rtlCol="0">
            <a:spAutoFit/>
          </a:bodyPr>
          <a:lstStyle/>
          <a:p>
            <a:r>
              <a:rPr lang="en-US" sz="2400" dirty="0">
                <a:solidFill>
                  <a:schemeClr val="bg1"/>
                </a:solidFill>
              </a:rPr>
              <a:t>3D Confusion Assessment Methodology</a:t>
            </a:r>
          </a:p>
        </p:txBody>
      </p:sp>
    </p:spTree>
    <p:extLst>
      <p:ext uri="{BB962C8B-B14F-4D97-AF65-F5344CB8AC3E}">
        <p14:creationId xmlns:p14="http://schemas.microsoft.com/office/powerpoint/2010/main" val="113249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1915205" y="1728789"/>
            <a:ext cx="7831074" cy="978023"/>
          </a:xfrm>
        </p:spPr>
        <p:txBody>
          <a:bodyPr>
            <a:noAutofit/>
          </a:bodyPr>
          <a:lstStyle/>
          <a:p>
            <a:pPr marL="0" indent="0">
              <a:buNone/>
            </a:pPr>
            <a:r>
              <a:rPr lang="en-US" sz="3600" dirty="0"/>
              <a:t>Offer non-pharmacological options for </a:t>
            </a:r>
          </a:p>
        </p:txBody>
      </p:sp>
      <p:pic>
        <p:nvPicPr>
          <p:cNvPr id="4" name="Picture 3" descr="May | 2013 | The Still Mi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9026" y="3646469"/>
            <a:ext cx="4198374" cy="2798916"/>
          </a:xfrm>
          <a:prstGeom prst="rect">
            <a:avLst/>
          </a:prstGeom>
        </p:spPr>
      </p:pic>
      <p:pic>
        <p:nvPicPr>
          <p:cNvPr id="5" name="Picture 4" descr="Ouch! Grab The Peas, Please! | Joy, Fitness, &amp; Sty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643" y="3646470"/>
            <a:ext cx="3731886" cy="2798915"/>
          </a:xfrm>
          <a:prstGeom prst="rect">
            <a:avLst/>
          </a:prstGeom>
        </p:spPr>
      </p:pic>
      <p:pic>
        <p:nvPicPr>
          <p:cNvPr id="6" name="Picture 5" descr="UH Hilo College of Pharmacy hosts community health fair - UH Hilo Stori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8" y="3608832"/>
            <a:ext cx="4252150" cy="2836554"/>
          </a:xfrm>
          <a:prstGeom prst="rect">
            <a:avLst/>
          </a:prstGeom>
        </p:spPr>
      </p:pic>
      <p:sp>
        <p:nvSpPr>
          <p:cNvPr id="7" name="TextBox 6"/>
          <p:cNvSpPr txBox="1"/>
          <p:nvPr/>
        </p:nvSpPr>
        <p:spPr>
          <a:xfrm>
            <a:off x="9300210" y="2900946"/>
            <a:ext cx="1437132" cy="707886"/>
          </a:xfrm>
          <a:prstGeom prst="rect">
            <a:avLst/>
          </a:prstGeom>
          <a:noFill/>
        </p:spPr>
        <p:txBody>
          <a:bodyPr wrap="square" rtlCol="0">
            <a:spAutoFit/>
          </a:bodyPr>
          <a:lstStyle/>
          <a:p>
            <a:r>
              <a:rPr lang="en-US" sz="4000" b="1" dirty="0">
                <a:solidFill>
                  <a:schemeClr val="accent4"/>
                </a:solidFill>
              </a:rPr>
              <a:t>Sleep</a:t>
            </a:r>
          </a:p>
        </p:txBody>
      </p:sp>
      <p:sp>
        <p:nvSpPr>
          <p:cNvPr id="8" name="TextBox 7"/>
          <p:cNvSpPr txBox="1"/>
          <p:nvPr/>
        </p:nvSpPr>
        <p:spPr>
          <a:xfrm>
            <a:off x="5603367" y="2900571"/>
            <a:ext cx="1437132" cy="707886"/>
          </a:xfrm>
          <a:prstGeom prst="rect">
            <a:avLst/>
          </a:prstGeom>
          <a:noFill/>
        </p:spPr>
        <p:txBody>
          <a:bodyPr wrap="square" rtlCol="0">
            <a:spAutoFit/>
          </a:bodyPr>
          <a:lstStyle/>
          <a:p>
            <a:r>
              <a:rPr lang="en-US" sz="4000" b="1" dirty="0">
                <a:solidFill>
                  <a:schemeClr val="accent4"/>
                </a:solidFill>
              </a:rPr>
              <a:t>Pain</a:t>
            </a:r>
          </a:p>
        </p:txBody>
      </p:sp>
      <p:sp>
        <p:nvSpPr>
          <p:cNvPr id="9" name="TextBox 8"/>
          <p:cNvSpPr txBox="1"/>
          <p:nvPr/>
        </p:nvSpPr>
        <p:spPr>
          <a:xfrm>
            <a:off x="1533764" y="2938585"/>
            <a:ext cx="2438876" cy="707886"/>
          </a:xfrm>
          <a:prstGeom prst="rect">
            <a:avLst/>
          </a:prstGeom>
          <a:noFill/>
        </p:spPr>
        <p:txBody>
          <a:bodyPr wrap="square" rtlCol="0">
            <a:spAutoFit/>
          </a:bodyPr>
          <a:lstStyle/>
          <a:p>
            <a:r>
              <a:rPr lang="en-US" sz="4000" b="1" dirty="0">
                <a:solidFill>
                  <a:schemeClr val="accent4"/>
                </a:solidFill>
              </a:rPr>
              <a:t>MOOD</a:t>
            </a:r>
          </a:p>
        </p:txBody>
      </p:sp>
    </p:spTree>
    <p:extLst>
      <p:ext uri="{BB962C8B-B14F-4D97-AF65-F5344CB8AC3E}">
        <p14:creationId xmlns:p14="http://schemas.microsoft.com/office/powerpoint/2010/main" val="3806769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838200" y="1825625"/>
            <a:ext cx="6391656" cy="4351338"/>
          </a:xfrm>
        </p:spPr>
        <p:txBody>
          <a:bodyPr>
            <a:noAutofit/>
          </a:bodyPr>
          <a:lstStyle/>
          <a:p>
            <a:pPr marL="0" indent="0">
              <a:buNone/>
            </a:pPr>
            <a:r>
              <a:rPr lang="en-US" sz="3200" dirty="0"/>
              <a:t>Ensure that the older adult and family caregivers understand:</a:t>
            </a:r>
          </a:p>
          <a:p>
            <a:pPr lvl="1"/>
            <a:r>
              <a:rPr lang="en-US" sz="3200" dirty="0"/>
              <a:t>What medications are for</a:t>
            </a:r>
          </a:p>
          <a:p>
            <a:pPr lvl="1"/>
            <a:r>
              <a:rPr lang="en-US" sz="3200" dirty="0"/>
              <a:t>How to take them</a:t>
            </a:r>
          </a:p>
          <a:p>
            <a:pPr lvl="1"/>
            <a:r>
              <a:rPr lang="en-US" sz="3200" dirty="0"/>
              <a:t>How to know if they are helping or possibly causing adverse side effect</a:t>
            </a:r>
            <a:r>
              <a:rPr lang="en-US" sz="2800" dirty="0"/>
              <a:t>s.</a:t>
            </a:r>
          </a:p>
        </p:txBody>
      </p:sp>
      <p:pic>
        <p:nvPicPr>
          <p:cNvPr id="4" name="Picture 3" descr="Tips Archives | Sabrina's Organiz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658" y="1690688"/>
            <a:ext cx="3552444" cy="4736592"/>
          </a:xfrm>
          <a:prstGeom prst="rect">
            <a:avLst/>
          </a:prstGeom>
        </p:spPr>
      </p:pic>
    </p:spTree>
    <p:extLst>
      <p:ext uri="{BB962C8B-B14F-4D97-AF65-F5344CB8AC3E}">
        <p14:creationId xmlns:p14="http://schemas.microsoft.com/office/powerpoint/2010/main" val="61687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765048" y="96901"/>
            <a:ext cx="10515600" cy="1325563"/>
          </a:xfrm>
        </p:spPr>
        <p:txBody>
          <a:bodyPr>
            <a:normAutofit/>
          </a:bodyPr>
          <a:lstStyle/>
          <a:p>
            <a:r>
              <a:rPr lang="en-US" sz="4000" dirty="0"/>
              <a:t>Mentation: </a:t>
            </a:r>
            <a:r>
              <a:rPr lang="en-US" b="1" dirty="0">
                <a:solidFill>
                  <a:schemeClr val="accent4"/>
                </a:solidFill>
              </a:rPr>
              <a:t>Tips</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98272" y="1422464"/>
            <a:ext cx="6977888" cy="5092506"/>
          </a:xfrm>
        </p:spPr>
        <p:txBody>
          <a:bodyPr>
            <a:noAutofit/>
          </a:bodyPr>
          <a:lstStyle/>
          <a:p>
            <a:r>
              <a:rPr lang="en-US" sz="2800" dirty="0"/>
              <a:t>NM selected the MOCA as our tool</a:t>
            </a:r>
          </a:p>
          <a:p>
            <a:r>
              <a:rPr lang="en-US" sz="2800" dirty="0"/>
              <a:t>Use tools only as instructed and provide training. </a:t>
            </a:r>
          </a:p>
          <a:p>
            <a:r>
              <a:rPr lang="en-US" sz="2800" dirty="0"/>
              <a:t>Document mental status in the chart to measure change over time (EPIC review flow</a:t>
            </a:r>
            <a:r>
              <a:rPr lang="en-US" dirty="0"/>
              <a:t> sheet .moca5)</a:t>
            </a:r>
            <a:r>
              <a:rPr lang="en-US" sz="2800" dirty="0"/>
              <a:t> </a:t>
            </a:r>
          </a:p>
          <a:p>
            <a:r>
              <a:rPr lang="en-US" sz="2800" dirty="0"/>
              <a:t>Until ruled out, consider a change in mental status to be delirium and raise awareness among care team and family caregivers about the risk of delirium superimposed on dementia </a:t>
            </a:r>
          </a:p>
        </p:txBody>
      </p:sp>
      <p:pic>
        <p:nvPicPr>
          <p:cNvPr id="3074" name="Picture 2" descr="Chief Standing Bear Sculpture to Be Unveiled at U. S. Capitol | NC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778" y="-24996447"/>
            <a:ext cx="6764394" cy="10146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ief Standing Bear Sculpture to Be Unveiled at U. S. Capitol | NC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936" y="585216"/>
            <a:ext cx="3876040" cy="5681472"/>
          </a:xfrm>
          <a:prstGeom prst="rect">
            <a:avLst/>
          </a:prstGeom>
          <a:noFill/>
          <a:ln>
            <a:noFill/>
          </a:ln>
        </p:spPr>
      </p:pic>
    </p:spTree>
    <p:extLst>
      <p:ext uri="{BB962C8B-B14F-4D97-AF65-F5344CB8AC3E}">
        <p14:creationId xmlns:p14="http://schemas.microsoft.com/office/powerpoint/2010/main" val="4092456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chemeClr val="accent4"/>
                </a:solidFill>
              </a:rPr>
              <a:t>Annual Wellness Visit</a:t>
            </a:r>
          </a:p>
        </p:txBody>
      </p:sp>
      <p:sp>
        <p:nvSpPr>
          <p:cNvPr id="3" name="Content Placeholder 2"/>
          <p:cNvSpPr>
            <a:spLocks noGrp="1"/>
          </p:cNvSpPr>
          <p:nvPr>
            <p:ph idx="1"/>
          </p:nvPr>
        </p:nvSpPr>
        <p:spPr>
          <a:xfrm>
            <a:off x="838200" y="2213113"/>
            <a:ext cx="5695122" cy="4351338"/>
          </a:xfrm>
        </p:spPr>
        <p:txBody>
          <a:bodyPr/>
          <a:lstStyle/>
          <a:p>
            <a:r>
              <a:rPr lang="en-US" dirty="0"/>
              <a:t>Requires </a:t>
            </a:r>
            <a:r>
              <a:rPr lang="en-US" sz="3200" dirty="0"/>
              <a:t>screening for dementia and depression</a:t>
            </a:r>
          </a:p>
          <a:p>
            <a:r>
              <a:rPr lang="en-US" sz="3200" dirty="0"/>
              <a:t>Ensures there is a time to look for these problems each year</a:t>
            </a:r>
          </a:p>
          <a:p>
            <a:r>
              <a:rPr lang="en-US" sz="3200" dirty="0"/>
              <a:t>You get a baseline for patients</a:t>
            </a:r>
          </a:p>
          <a:p>
            <a:r>
              <a:rPr lang="en-US" sz="3200" dirty="0"/>
              <a:t>It is easier to find changes when you know the baseline</a:t>
            </a:r>
          </a:p>
        </p:txBody>
      </p:sp>
      <p:pic>
        <p:nvPicPr>
          <p:cNvPr id="5" name="Picture 4">
            <a:extLst>
              <a:ext uri="{FF2B5EF4-FFF2-40B4-BE49-F238E27FC236}">
                <a16:creationId xmlns:a16="http://schemas.microsoft.com/office/drawing/2014/main" id="{EA8FFBEE-B21D-4A4E-9D1C-40F407B96B25}"/>
              </a:ext>
            </a:extLst>
          </p:cNvPr>
          <p:cNvPicPr>
            <a:picLocks noChangeAspect="1"/>
          </p:cNvPicPr>
          <p:nvPr/>
        </p:nvPicPr>
        <p:blipFill>
          <a:blip r:embed="rId3"/>
          <a:stretch>
            <a:fillRect/>
          </a:stretch>
        </p:blipFill>
        <p:spPr>
          <a:xfrm>
            <a:off x="6533322" y="137975"/>
            <a:ext cx="5340429" cy="2075138"/>
          </a:xfrm>
          <a:prstGeom prst="rect">
            <a:avLst/>
          </a:prstGeom>
        </p:spPr>
      </p:pic>
    </p:spTree>
    <p:extLst>
      <p:ext uri="{BB962C8B-B14F-4D97-AF65-F5344CB8AC3E}">
        <p14:creationId xmlns:p14="http://schemas.microsoft.com/office/powerpoint/2010/main" val="9862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62912" y="610299"/>
            <a:ext cx="8619744" cy="2387600"/>
          </a:xfrm>
        </p:spPr>
        <p:txBody>
          <a:bodyPr>
            <a:normAutofit fontScale="90000"/>
          </a:bodyPr>
          <a:lstStyle/>
          <a:p>
            <a:r>
              <a:rPr lang="en-US" sz="7300" dirty="0"/>
              <a:t>NGWEP</a:t>
            </a:r>
            <a:br>
              <a:rPr lang="en-US" dirty="0"/>
            </a:br>
            <a:r>
              <a:rPr lang="en-US" sz="5300" dirty="0"/>
              <a:t>the Nebraska Geriatrics Workforce Enhancement Program</a:t>
            </a:r>
          </a:p>
        </p:txBody>
      </p:sp>
      <p:sp>
        <p:nvSpPr>
          <p:cNvPr id="5" name="Subtitle 4"/>
          <p:cNvSpPr>
            <a:spLocks noGrp="1"/>
          </p:cNvSpPr>
          <p:nvPr>
            <p:ph type="subTitle" idx="1"/>
          </p:nvPr>
        </p:nvSpPr>
        <p:spPr>
          <a:xfrm>
            <a:off x="1962912" y="3223769"/>
            <a:ext cx="8327136" cy="1655762"/>
          </a:xfrm>
        </p:spPr>
        <p:txBody>
          <a:bodyPr/>
          <a:lstStyle/>
          <a:p>
            <a:r>
              <a:rPr lang="en-US" sz="3600" dirty="0"/>
              <a:t>A Partnership between Nebraska Medicine, UNMC , Community Based Organizations and Primary Care Sites</a:t>
            </a:r>
          </a:p>
          <a:p>
            <a:endParaRPr lang="en-US" dirty="0"/>
          </a:p>
          <a:p>
            <a:endParaRPr lang="en-US" dirty="0"/>
          </a:p>
        </p:txBody>
      </p:sp>
      <p:pic>
        <p:nvPicPr>
          <p:cNvPr id="7170" name="Picture 4"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7225"/>
            <a:ext cx="1905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Image result for nebraska medicin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827" y="4879531"/>
            <a:ext cx="4678016" cy="181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218" y="5410200"/>
            <a:ext cx="31908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Image result for eastern nebraska office on a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4763"/>
            <a:ext cx="1958149" cy="19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 descr="Image result for alzheimer’s association nebraska chap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2512" y="4763"/>
            <a:ext cx="35147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73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01" y="0"/>
            <a:ext cx="11435799" cy="1325563"/>
          </a:xfrm>
        </p:spPr>
        <p:txBody>
          <a:bodyPr>
            <a:normAutofit fontScale="90000"/>
          </a:bodyPr>
          <a:lstStyle/>
          <a:p>
            <a:r>
              <a:rPr lang="en-US" sz="5400" b="1" dirty="0"/>
              <a:t>Mentation: </a:t>
            </a:r>
            <a:r>
              <a:rPr lang="en-US" sz="4800" b="1" dirty="0"/>
              <a:t>screen for problems &amp; take next steps</a:t>
            </a:r>
            <a:endParaRPr lang="en-US" sz="54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336241078"/>
              </p:ext>
            </p:extLst>
          </p:nvPr>
        </p:nvGraphicFramePr>
        <p:xfrm>
          <a:off x="1695450" y="1219200"/>
          <a:ext cx="9658350" cy="542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430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CA0CA3-7384-2C42-A446-F817C109A54B}"/>
              </a:ext>
            </a:extLst>
          </p:cNvPr>
          <p:cNvSpPr>
            <a:spLocks noGrp="1"/>
          </p:cNvSpPr>
          <p:nvPr>
            <p:ph type="ctrTitle"/>
          </p:nvPr>
        </p:nvSpPr>
        <p:spPr/>
        <p:txBody>
          <a:bodyPr>
            <a:normAutofit/>
          </a:bodyPr>
          <a:lstStyle/>
          <a:p>
            <a:r>
              <a:rPr lang="en-US" sz="9600" dirty="0">
                <a:solidFill>
                  <a:schemeClr val="accent4"/>
                </a:solidFill>
              </a:rPr>
              <a:t>THANK YOU!!</a:t>
            </a:r>
          </a:p>
        </p:txBody>
      </p:sp>
      <p:sp>
        <p:nvSpPr>
          <p:cNvPr id="6" name="Subtitle 5">
            <a:extLst>
              <a:ext uri="{FF2B5EF4-FFF2-40B4-BE49-F238E27FC236}">
                <a16:creationId xmlns:a16="http://schemas.microsoft.com/office/drawing/2014/main" id="{ACF2142C-328C-2D41-A20A-EB9A7E479C5C}"/>
              </a:ext>
            </a:extLst>
          </p:cNvPr>
          <p:cNvSpPr>
            <a:spLocks noGrp="1"/>
          </p:cNvSpPr>
          <p:nvPr>
            <p:ph type="subTitle" idx="1"/>
          </p:nvPr>
        </p:nvSpPr>
        <p:spPr/>
        <p:txBody>
          <a:bodyPr>
            <a:normAutofit fontScale="92500" lnSpcReduction="20000"/>
          </a:bodyPr>
          <a:lstStyle/>
          <a:p>
            <a:r>
              <a:rPr lang="en-US" sz="3600" dirty="0"/>
              <a:t>Before you leave click the link in the chat to complete the session evaluation and a one-time registration (if not already done) to document your participation for our funder</a:t>
            </a:r>
          </a:p>
        </p:txBody>
      </p:sp>
    </p:spTree>
    <p:extLst>
      <p:ext uri="{BB962C8B-B14F-4D97-AF65-F5344CB8AC3E}">
        <p14:creationId xmlns:p14="http://schemas.microsoft.com/office/powerpoint/2010/main" val="182952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enhance the geriatrics skills in the primary care workforce?</a:t>
            </a:r>
          </a:p>
        </p:txBody>
      </p:sp>
      <p:sp>
        <p:nvSpPr>
          <p:cNvPr id="3" name="Content Placeholder 2"/>
          <p:cNvSpPr>
            <a:spLocks noGrp="1"/>
          </p:cNvSpPr>
          <p:nvPr>
            <p:ph idx="1"/>
          </p:nvPr>
        </p:nvSpPr>
        <p:spPr>
          <a:xfrm>
            <a:off x="838200" y="1825625"/>
            <a:ext cx="5422436" cy="4351338"/>
          </a:xfrm>
        </p:spPr>
        <p:txBody>
          <a:bodyPr>
            <a:normAutofit/>
          </a:bodyPr>
          <a:lstStyle/>
          <a:p>
            <a:r>
              <a:rPr lang="en-US" sz="3200" dirty="0"/>
              <a:t>Most elders are seen and cared for in PC clinics</a:t>
            </a:r>
          </a:p>
          <a:p>
            <a:r>
              <a:rPr lang="en-US" sz="3200" dirty="0"/>
              <a:t>Many HCPs received limited training in geriatrics</a:t>
            </a:r>
          </a:p>
          <a:p>
            <a:r>
              <a:rPr lang="en-US" sz="3200" dirty="0"/>
              <a:t>EB review and expert consensus</a:t>
            </a:r>
            <a:r>
              <a:rPr lang="en-US" sz="3200" baseline="30000" dirty="0"/>
              <a:t>1</a:t>
            </a:r>
            <a:r>
              <a:rPr lang="en-US" sz="3200" dirty="0"/>
              <a:t> identified </a:t>
            </a:r>
            <a:r>
              <a:rPr lang="en-US" sz="3200" dirty="0">
                <a:solidFill>
                  <a:schemeClr val="accent4"/>
                </a:solidFill>
              </a:rPr>
              <a:t>4 things  </a:t>
            </a:r>
            <a:r>
              <a:rPr lang="en-US" sz="3200" dirty="0"/>
              <a:t>important to health &amp; QOL for older people.</a:t>
            </a:r>
          </a:p>
        </p:txBody>
      </p:sp>
      <p:pic>
        <p:nvPicPr>
          <p:cNvPr id="5" name="Picture 4">
            <a:extLst>
              <a:ext uri="{FF2B5EF4-FFF2-40B4-BE49-F238E27FC236}">
                <a16:creationId xmlns:a16="http://schemas.microsoft.com/office/drawing/2014/main" id="{DA9DFB23-DD55-3944-9FE1-24432D84CC73}"/>
              </a:ext>
            </a:extLst>
          </p:cNvPr>
          <p:cNvPicPr>
            <a:picLocks noChangeAspect="1"/>
          </p:cNvPicPr>
          <p:nvPr/>
        </p:nvPicPr>
        <p:blipFill>
          <a:blip r:embed="rId2"/>
          <a:stretch>
            <a:fillRect/>
          </a:stretch>
        </p:blipFill>
        <p:spPr>
          <a:xfrm>
            <a:off x="6260636" y="2252870"/>
            <a:ext cx="5931364" cy="3105426"/>
          </a:xfrm>
          <a:prstGeom prst="rect">
            <a:avLst/>
          </a:prstGeom>
        </p:spPr>
      </p:pic>
      <p:sp>
        <p:nvSpPr>
          <p:cNvPr id="4" name="TextBox 3">
            <a:extLst>
              <a:ext uri="{FF2B5EF4-FFF2-40B4-BE49-F238E27FC236}">
                <a16:creationId xmlns:a16="http://schemas.microsoft.com/office/drawing/2014/main" id="{8100D157-74B4-BD4E-A855-3FA92FB1B87A}"/>
              </a:ext>
            </a:extLst>
          </p:cNvPr>
          <p:cNvSpPr txBox="1"/>
          <p:nvPr/>
        </p:nvSpPr>
        <p:spPr>
          <a:xfrm>
            <a:off x="6718852" y="5844209"/>
            <a:ext cx="3843131" cy="369332"/>
          </a:xfrm>
          <a:prstGeom prst="rect">
            <a:avLst/>
          </a:prstGeom>
          <a:noFill/>
        </p:spPr>
        <p:txBody>
          <a:bodyPr wrap="square" rtlCol="0">
            <a:spAutoFit/>
          </a:bodyPr>
          <a:lstStyle/>
          <a:p>
            <a:r>
              <a:rPr lang="en-US" baseline="30000" dirty="0"/>
              <a:t>1 </a:t>
            </a:r>
            <a:r>
              <a:rPr lang="en-US" b="1" dirty="0"/>
              <a:t>References available on request</a:t>
            </a:r>
            <a:endParaRPr lang="en-US" baseline="30000" dirty="0"/>
          </a:p>
        </p:txBody>
      </p:sp>
    </p:spTree>
    <p:extLst>
      <p:ext uri="{BB962C8B-B14F-4D97-AF65-F5344CB8AC3E}">
        <p14:creationId xmlns:p14="http://schemas.microsoft.com/office/powerpoint/2010/main" val="3887233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535" y="3795701"/>
            <a:ext cx="15029308" cy="2910451"/>
          </a:xfrm>
        </p:spPr>
        <p:txBody>
          <a:bodyPr/>
          <a:lstStyle/>
          <a:p>
            <a:endParaRPr lang="en-US" dirty="0"/>
          </a:p>
        </p:txBody>
      </p:sp>
      <p:sp>
        <p:nvSpPr>
          <p:cNvPr id="3" name="Subtitle 2"/>
          <p:cNvSpPr>
            <a:spLocks noGrp="1"/>
          </p:cNvSpPr>
          <p:nvPr>
            <p:ph type="subTitle" idx="1"/>
          </p:nvPr>
        </p:nvSpPr>
        <p:spPr>
          <a:xfrm>
            <a:off x="1170915" y="299577"/>
            <a:ext cx="9144000" cy="1655762"/>
          </a:xfrm>
        </p:spPr>
        <p:txBody>
          <a:bodyPr>
            <a:normAutofit/>
          </a:bodyPr>
          <a:lstStyle/>
          <a:p>
            <a:r>
              <a:rPr lang="en-US" sz="3600" dirty="0"/>
              <a:t>Age Friendly Primary Care:</a:t>
            </a:r>
          </a:p>
          <a:p>
            <a:r>
              <a:rPr lang="en-US" sz="3600" dirty="0"/>
              <a:t>These are the 4 important things</a:t>
            </a:r>
          </a:p>
        </p:txBody>
      </p:sp>
      <p:sp>
        <p:nvSpPr>
          <p:cNvPr id="4" name="Rectangle 2"/>
          <p:cNvSpPr>
            <a:spLocks noChangeArrowheads="1"/>
          </p:cNvSpPr>
          <p:nvPr/>
        </p:nvSpPr>
        <p:spPr bwMode="auto">
          <a:xfrm flipV="1">
            <a:off x="-1525164" y="2867121"/>
            <a:ext cx="20039078" cy="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https://www.aha.org/sites/default/files/2019-05/4M_Model.pn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80569" y="1647684"/>
            <a:ext cx="5974915" cy="647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89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NGWEP is a Collaboration-teach/learn together </a:t>
            </a:r>
          </a:p>
        </p:txBody>
      </p:sp>
      <p:sp>
        <p:nvSpPr>
          <p:cNvPr id="3" name="Content Placeholder 2"/>
          <p:cNvSpPr>
            <a:spLocks noGrp="1"/>
          </p:cNvSpPr>
          <p:nvPr>
            <p:ph idx="1"/>
          </p:nvPr>
        </p:nvSpPr>
        <p:spPr>
          <a:xfrm>
            <a:off x="838200" y="1837817"/>
            <a:ext cx="6672072" cy="4351338"/>
          </a:xfrm>
        </p:spPr>
        <p:txBody>
          <a:bodyPr>
            <a:normAutofit/>
          </a:bodyPr>
          <a:lstStyle/>
          <a:p>
            <a:r>
              <a:rPr lang="en-US" dirty="0"/>
              <a:t>Discuss the </a:t>
            </a:r>
            <a:r>
              <a:rPr lang="en-US" dirty="0">
                <a:solidFill>
                  <a:schemeClr val="accent4"/>
                </a:solidFill>
              </a:rPr>
              <a:t>4 </a:t>
            </a:r>
            <a:r>
              <a:rPr lang="en-US" dirty="0" err="1">
                <a:solidFill>
                  <a:schemeClr val="accent4"/>
                </a:solidFill>
              </a:rPr>
              <a:t>Ms</a:t>
            </a:r>
            <a:r>
              <a:rPr lang="en-US" dirty="0">
                <a:solidFill>
                  <a:schemeClr val="accent4"/>
                </a:solidFill>
              </a:rPr>
              <a:t> </a:t>
            </a:r>
            <a:r>
              <a:rPr lang="en-US" dirty="0"/>
              <a:t>April/May</a:t>
            </a:r>
            <a:endParaRPr lang="en-US" dirty="0">
              <a:solidFill>
                <a:schemeClr val="accent4"/>
              </a:solidFill>
            </a:endParaRPr>
          </a:p>
          <a:p>
            <a:r>
              <a:rPr lang="en-US" dirty="0">
                <a:solidFill>
                  <a:schemeClr val="accent4"/>
                </a:solidFill>
              </a:rPr>
              <a:t>Monthly Case conferences- </a:t>
            </a:r>
            <a:r>
              <a:rPr lang="en-US" dirty="0"/>
              <a:t>bring cases to discuss  with 5 other clinics and a panel trained in geriatrics (medicine, psychiatry, social work, pharmacy) and community service specialists. </a:t>
            </a:r>
          </a:p>
          <a:p>
            <a:r>
              <a:rPr lang="en-US" dirty="0">
                <a:solidFill>
                  <a:schemeClr val="accent4"/>
                </a:solidFill>
              </a:rPr>
              <a:t>Annual Wellness Visits </a:t>
            </a:r>
            <a:r>
              <a:rPr lang="en-US" dirty="0"/>
              <a:t>screen for the 4Ms- what are the next steps when issues are identified? EMR tools in EPIC</a:t>
            </a:r>
          </a:p>
        </p:txBody>
      </p:sp>
      <p:pic>
        <p:nvPicPr>
          <p:cNvPr id="4" name="Picture 3" descr="Tribal Elder | I came across this noble gentleman while at a…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1120" y="1986661"/>
            <a:ext cx="2782577" cy="4342158"/>
          </a:xfrm>
          <a:prstGeom prst="rect">
            <a:avLst/>
          </a:prstGeom>
        </p:spPr>
      </p:pic>
    </p:spTree>
    <p:extLst>
      <p:ext uri="{BB962C8B-B14F-4D97-AF65-F5344CB8AC3E}">
        <p14:creationId xmlns:p14="http://schemas.microsoft.com/office/powerpoint/2010/main" val="205719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1547"/>
            <a:ext cx="10515600" cy="1325563"/>
          </a:xfrm>
        </p:spPr>
        <p:txBody>
          <a:bodyPr>
            <a:normAutofit fontScale="90000"/>
          </a:bodyPr>
          <a:lstStyle/>
          <a:p>
            <a:r>
              <a:rPr lang="en-US" dirty="0"/>
              <a:t>What </a:t>
            </a:r>
            <a:r>
              <a:rPr lang="en-US" sz="5400" b="1" dirty="0">
                <a:solidFill>
                  <a:schemeClr val="accent4"/>
                </a:solidFill>
              </a:rPr>
              <a:t>Matters </a:t>
            </a:r>
            <a:r>
              <a:rPr lang="en-US" b="1" dirty="0"/>
              <a:t>often home and care not cure:</a:t>
            </a:r>
            <a:br>
              <a:rPr lang="en-US" b="1" dirty="0"/>
            </a:br>
            <a:r>
              <a:rPr lang="en-US" b="1" dirty="0"/>
              <a:t>CBO to help address </a:t>
            </a:r>
            <a:r>
              <a:rPr lang="en-US" b="1" dirty="0">
                <a:solidFill>
                  <a:schemeClr val="accent4"/>
                </a:solidFill>
              </a:rPr>
              <a:t>Social Determinants of Health</a:t>
            </a:r>
          </a:p>
        </p:txBody>
      </p:sp>
      <p:pic>
        <p:nvPicPr>
          <p:cNvPr id="4" name="Picture 1" descr="Image result for alzheimer’s association nebraska chap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994" y="4609119"/>
            <a:ext cx="5672328" cy="19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eastern nebraska office on ag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18" y="1872951"/>
            <a:ext cx="4555435" cy="455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 result for nebraska medicine logo">
            <a:extLst>
              <a:ext uri="{FF2B5EF4-FFF2-40B4-BE49-F238E27FC236}">
                <a16:creationId xmlns:a16="http://schemas.microsoft.com/office/drawing/2014/main" id="{DA10FD33-8CED-6249-9894-68D27060E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306" y="1959832"/>
            <a:ext cx="4678016" cy="181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A069B5B-9558-0E47-9114-A2A16CA03316}"/>
              </a:ext>
            </a:extLst>
          </p:cNvPr>
          <p:cNvSpPr txBox="1"/>
          <p:nvPr/>
        </p:nvSpPr>
        <p:spPr>
          <a:xfrm>
            <a:off x="4451317" y="1702952"/>
            <a:ext cx="2365969" cy="2554545"/>
          </a:xfrm>
          <a:prstGeom prst="rect">
            <a:avLst/>
          </a:prstGeom>
          <a:noFill/>
        </p:spPr>
        <p:txBody>
          <a:bodyPr wrap="square" rtlCol="0">
            <a:spAutoFit/>
          </a:bodyPr>
          <a:lstStyle/>
          <a:p>
            <a:r>
              <a:rPr lang="en-US" sz="3200" b="1" dirty="0">
                <a:solidFill>
                  <a:schemeClr val="accent2"/>
                </a:solidFill>
              </a:rPr>
              <a:t>EPIC Referral= ‘Community services’</a:t>
            </a:r>
          </a:p>
          <a:p>
            <a:pPr algn="ctr"/>
            <a:endParaRPr lang="en-US" sz="3200" b="1" dirty="0">
              <a:solidFill>
                <a:schemeClr val="accent2"/>
              </a:solidFill>
            </a:endParaRPr>
          </a:p>
        </p:txBody>
      </p:sp>
      <p:sp>
        <p:nvSpPr>
          <p:cNvPr id="3" name="Left Arrow 2">
            <a:extLst>
              <a:ext uri="{FF2B5EF4-FFF2-40B4-BE49-F238E27FC236}">
                <a16:creationId xmlns:a16="http://schemas.microsoft.com/office/drawing/2014/main" id="{13F6DDE4-D3DD-974E-8BAD-AFE679CCC47E}"/>
              </a:ext>
            </a:extLst>
          </p:cNvPr>
          <p:cNvSpPr/>
          <p:nvPr/>
        </p:nvSpPr>
        <p:spPr>
          <a:xfrm rot="20777009">
            <a:off x="4618065" y="3727686"/>
            <a:ext cx="2083682" cy="516835"/>
          </a:xfrm>
          <a:prstGeom prst="leftArrow">
            <a:avLst>
              <a:gd name="adj1" fmla="val 44872"/>
              <a:gd name="adj2" fmla="val 50000"/>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Left Arrow 8">
            <a:extLst>
              <a:ext uri="{FF2B5EF4-FFF2-40B4-BE49-F238E27FC236}">
                <a16:creationId xmlns:a16="http://schemas.microsoft.com/office/drawing/2014/main" id="{2AE78C9C-12AE-8F47-8CDE-1B8796CF9A99}"/>
              </a:ext>
            </a:extLst>
          </p:cNvPr>
          <p:cNvSpPr/>
          <p:nvPr/>
        </p:nvSpPr>
        <p:spPr>
          <a:xfrm rot="17491583">
            <a:off x="6678333" y="4111954"/>
            <a:ext cx="831544" cy="302243"/>
          </a:xfrm>
          <a:prstGeom prst="leftArrow">
            <a:avLst>
              <a:gd name="adj1" fmla="val 84710"/>
              <a:gd name="adj2" fmla="val 43933"/>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TextBox 9">
            <a:extLst>
              <a:ext uri="{FF2B5EF4-FFF2-40B4-BE49-F238E27FC236}">
                <a16:creationId xmlns:a16="http://schemas.microsoft.com/office/drawing/2014/main" id="{5001EB77-1DD6-3D4E-BE51-65A41D529E23}"/>
              </a:ext>
            </a:extLst>
          </p:cNvPr>
          <p:cNvSpPr txBox="1"/>
          <p:nvPr/>
        </p:nvSpPr>
        <p:spPr>
          <a:xfrm>
            <a:off x="7426613" y="3848928"/>
            <a:ext cx="5046679" cy="615553"/>
          </a:xfrm>
          <a:prstGeom prst="rect">
            <a:avLst/>
          </a:prstGeom>
          <a:noFill/>
        </p:spPr>
        <p:txBody>
          <a:bodyPr wrap="square" rtlCol="0">
            <a:spAutoFit/>
          </a:bodyPr>
          <a:lstStyle/>
          <a:p>
            <a:r>
              <a:rPr lang="en-US" sz="3400" b="1" dirty="0">
                <a:solidFill>
                  <a:schemeClr val="accent2"/>
                </a:solidFill>
              </a:rPr>
              <a:t>EPIC Referral ‘</a:t>
            </a:r>
            <a:r>
              <a:rPr lang="en-US" sz="3400" b="1" dirty="0" err="1">
                <a:solidFill>
                  <a:schemeClr val="accent2"/>
                </a:solidFill>
              </a:rPr>
              <a:t>Alzheimers</a:t>
            </a:r>
            <a:r>
              <a:rPr lang="en-US" sz="3400" b="1" dirty="0">
                <a:solidFill>
                  <a:schemeClr val="accent2"/>
                </a:solidFill>
              </a:rPr>
              <a:t>’</a:t>
            </a:r>
          </a:p>
        </p:txBody>
      </p:sp>
    </p:spTree>
    <p:extLst>
      <p:ext uri="{BB962C8B-B14F-4D97-AF65-F5344CB8AC3E}">
        <p14:creationId xmlns:p14="http://schemas.microsoft.com/office/powerpoint/2010/main" val="3315629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1205D-35FD-CD45-B69A-79D0B017E7FC}"/>
              </a:ext>
            </a:extLst>
          </p:cNvPr>
          <p:cNvSpPr>
            <a:spLocks noGrp="1"/>
          </p:cNvSpPr>
          <p:nvPr>
            <p:ph type="ctrTitle"/>
          </p:nvPr>
        </p:nvSpPr>
        <p:spPr/>
        <p:txBody>
          <a:bodyPr>
            <a:normAutofit/>
          </a:bodyPr>
          <a:lstStyle/>
          <a:p>
            <a:r>
              <a:rPr lang="en-US" sz="13800" dirty="0">
                <a:solidFill>
                  <a:schemeClr val="accent4"/>
                </a:solidFill>
              </a:rPr>
              <a:t>Mentation</a:t>
            </a:r>
          </a:p>
        </p:txBody>
      </p:sp>
      <p:sp>
        <p:nvSpPr>
          <p:cNvPr id="5" name="Subtitle 4">
            <a:extLst>
              <a:ext uri="{FF2B5EF4-FFF2-40B4-BE49-F238E27FC236}">
                <a16:creationId xmlns:a16="http://schemas.microsoft.com/office/drawing/2014/main" id="{20A44EE3-F3DF-E848-8A9D-7169EC25DA6D}"/>
              </a:ext>
            </a:extLst>
          </p:cNvPr>
          <p:cNvSpPr>
            <a:spLocks noGrp="1"/>
          </p:cNvSpPr>
          <p:nvPr>
            <p:ph type="subTitle" idx="1"/>
          </p:nvPr>
        </p:nvSpPr>
        <p:spPr/>
        <p:txBody>
          <a:bodyPr>
            <a:normAutofit/>
          </a:bodyPr>
          <a:lstStyle/>
          <a:p>
            <a:r>
              <a:rPr lang="en-US" sz="6600" dirty="0"/>
              <a:t>One of the 4Ms</a:t>
            </a:r>
          </a:p>
        </p:txBody>
      </p:sp>
    </p:spTree>
    <p:extLst>
      <p:ext uri="{BB962C8B-B14F-4D97-AF65-F5344CB8AC3E}">
        <p14:creationId xmlns:p14="http://schemas.microsoft.com/office/powerpoint/2010/main" val="41960858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13839</TotalTime>
  <Words>2110</Words>
  <Application>Microsoft Macintosh PowerPoint</Application>
  <PresentationFormat>Widescreen</PresentationFormat>
  <Paragraphs>240</Paragraphs>
  <Slides>41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Monotype Sorts</vt:lpstr>
      <vt:lpstr>Times</vt:lpstr>
      <vt:lpstr>Times New Roman</vt:lpstr>
      <vt:lpstr>Office Theme</vt:lpstr>
      <vt:lpstr>Welcome!  Let’s Collaborate</vt:lpstr>
      <vt:lpstr>This program is supported by the Health Resources and Services Administration (HRSA)  of the U.S. Department of Health and Human Services (HHS) as part of an award totaling 751,695.00 with 0% financed with non-governmental sources. The contents are those of the author(s) and do not necessarily represent the official views of, nor an endorsement, by HRSA, HHS, or the U.S. Government. For more information, please visit HRSA.gov. </vt:lpstr>
      <vt:lpstr>Your Roles in Primary Care:</vt:lpstr>
      <vt:lpstr>NGWEP the Nebraska Geriatrics Workforce Enhancement Program</vt:lpstr>
      <vt:lpstr>Why enhance the geriatrics skills in the primary care workforce?</vt:lpstr>
      <vt:lpstr>PowerPoint Presentation</vt:lpstr>
      <vt:lpstr>NGWEP is a Collaboration-teach/learn together </vt:lpstr>
      <vt:lpstr>What Matters often home and care not cure: CBO to help address Social Determinants of Health</vt:lpstr>
      <vt:lpstr>Mentation</vt:lpstr>
      <vt:lpstr>Guide to Using the 4Ms in Care of Older Adults: Ambulatory Patients</vt:lpstr>
      <vt:lpstr>Mentation: Objective: Screening &amp; Next Steps</vt:lpstr>
      <vt:lpstr>DEMENTIA</vt:lpstr>
      <vt:lpstr>PowerPoint Presentation</vt:lpstr>
      <vt:lpstr>PowerPoint Presentation</vt:lpstr>
      <vt:lpstr>Mentation: Tips </vt:lpstr>
      <vt:lpstr>Screen during Annual Wellness with  the Mini-cog</vt:lpstr>
      <vt:lpstr>Mini Cog Interpretation</vt:lpstr>
      <vt:lpstr>If I am worried about dementia, what’s next?</vt:lpstr>
      <vt:lpstr>AD8 Alzheimer’s Disease 8  </vt:lpstr>
      <vt:lpstr>Initial and FU Dementia Evaluation</vt:lpstr>
      <vt:lpstr>EPIC documentation for 99483</vt:lpstr>
      <vt:lpstr>Improving Memory in Primary Care</vt:lpstr>
      <vt:lpstr>Prescription Drugs and Dementia</vt:lpstr>
      <vt:lpstr> Alcohol and Dementia</vt:lpstr>
      <vt:lpstr>The Dementia Evaluation: don’t miss these Laboratory/ Diagnostics</vt:lpstr>
      <vt:lpstr>Caregiver Support: services offered by the Alzheimer’s Association</vt:lpstr>
      <vt:lpstr>Mentation Part 2: Depression</vt:lpstr>
      <vt:lpstr>Subsyndromal Depression</vt:lpstr>
      <vt:lpstr>Depression: can look like dementia</vt:lpstr>
      <vt:lpstr>PowerPoint Presentation</vt:lpstr>
      <vt:lpstr>Mentation: Delirium in Outpatients </vt:lpstr>
      <vt:lpstr> Delirium Screening: Ultra Brief-2 (UB-2)</vt:lpstr>
      <vt:lpstr>UB-2 Instructions</vt:lpstr>
      <vt:lpstr>UB-2 Does not make a diagnosis</vt:lpstr>
      <vt:lpstr>Marcantonio Annals 2014</vt:lpstr>
      <vt:lpstr>Mentation: Keeping the patient’s brain healthy</vt:lpstr>
      <vt:lpstr>Mentation: Keeping the patient’s brain healthy</vt:lpstr>
      <vt:lpstr>Mentation: Tips</vt:lpstr>
      <vt:lpstr>Annual Wellness Visit</vt:lpstr>
      <vt:lpstr>Mentation: screen for problems &amp; take next steps</vt:lpstr>
      <vt:lpstr>THANK YOU!!</vt:lpstr>
    </vt:vector>
  </TitlesOfParts>
  <Company>UNMC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Potter, Jane F</dc:creator>
  <cp:lastModifiedBy>Potter, Jane F</cp:lastModifiedBy>
  <cp:revision>132</cp:revision>
  <dcterms:created xsi:type="dcterms:W3CDTF">2019-09-05T13:19:33Z</dcterms:created>
  <dcterms:modified xsi:type="dcterms:W3CDTF">2022-04-12T20:18:58Z</dcterms:modified>
</cp:coreProperties>
</file>