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</p:sldMasterIdLst>
  <p:sldIdLst>
    <p:sldId id="287" r:id="rId3"/>
    <p:sldId id="258" r:id="rId4"/>
    <p:sldId id="292" r:id="rId5"/>
    <p:sldId id="293" r:id="rId6"/>
    <p:sldId id="314" r:id="rId7"/>
    <p:sldId id="294" r:id="rId8"/>
    <p:sldId id="295" r:id="rId9"/>
    <p:sldId id="315" r:id="rId10"/>
    <p:sldId id="296" r:id="rId11"/>
    <p:sldId id="297" r:id="rId12"/>
    <p:sldId id="316" r:id="rId13"/>
    <p:sldId id="298" r:id="rId14"/>
    <p:sldId id="299" r:id="rId15"/>
    <p:sldId id="31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5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hant, Stefan J" userId="6383b7b0-26ae-43ed-9990-968cf679865d" providerId="ADAL" clId="{0412C063-5C70-4171-8BBD-72FB06383CCF}"/>
    <pc:docChg chg="modSld">
      <pc:chgData name="Merchant, Stefan J" userId="6383b7b0-26ae-43ed-9990-968cf679865d" providerId="ADAL" clId="{0412C063-5C70-4171-8BBD-72FB06383CCF}" dt="2022-04-13T13:05:58.612" v="0" actId="20577"/>
      <pc:docMkLst>
        <pc:docMk/>
      </pc:docMkLst>
      <pc:sldChg chg="modSp mod">
        <pc:chgData name="Merchant, Stefan J" userId="6383b7b0-26ae-43ed-9990-968cf679865d" providerId="ADAL" clId="{0412C063-5C70-4171-8BBD-72FB06383CCF}" dt="2022-04-13T13:05:58.612" v="0" actId="20577"/>
        <pc:sldMkLst>
          <pc:docMk/>
          <pc:sldMk cId="3498523480" sldId="314"/>
        </pc:sldMkLst>
        <pc:spChg chg="mod">
          <ac:chgData name="Merchant, Stefan J" userId="6383b7b0-26ae-43ed-9990-968cf679865d" providerId="ADAL" clId="{0412C063-5C70-4171-8BBD-72FB06383CCF}" dt="2022-04-13T13:05:58.612" v="0" actId="20577"/>
          <ac:spMkLst>
            <pc:docMk/>
            <pc:sldMk cId="3498523480" sldId="314"/>
            <ac:spMk id="3" creationId="{CF6E93B8-9A6B-9743-A72E-53EF5FC860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bkg_Acrony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4EA01C53-7435-427B-B64E-1F99D64975E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4F89E480-CFE4-4F0D-9DFF-7CE4EAEDD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4EA01C53-7435-427B-B64E-1F99D64975E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4F89E480-CFE4-4F0D-9DFF-7CE4EAEDD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_bk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M12926_PPT_Standard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2234" y="1533584"/>
            <a:ext cx="6012202" cy="147002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1" i="0" baseline="0">
                <a:solidFill>
                  <a:srgbClr val="AD122A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0814" y="3382723"/>
            <a:ext cx="6012203" cy="6885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rgbClr val="989EA4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M12926_PPT_Standard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95832"/>
            <a:ext cx="7617986" cy="188845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1" y="2815391"/>
            <a:ext cx="6659135" cy="375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000" b="1" kern="1200">
          <a:solidFill>
            <a:srgbClr val="FCB61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586" y="2262309"/>
            <a:ext cx="4860713" cy="1516673"/>
          </a:xfrm>
        </p:spPr>
        <p:txBody>
          <a:bodyPr/>
          <a:lstStyle/>
          <a:p>
            <a:pPr algn="ctr"/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Non-Alzheimer Dementias</a:t>
            </a:r>
            <a:br>
              <a:rPr lang="en-US" sz="4800" dirty="0"/>
            </a:br>
            <a:r>
              <a:rPr lang="en-US" sz="2400" dirty="0"/>
              <a:t>Bill Lyons, MD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172" y="3929122"/>
            <a:ext cx="6012203" cy="6885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7, 2022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7321" y="4776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5" y="430123"/>
            <a:ext cx="8440614" cy="908897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5" name="AutoShape 2" descr="Age-Friendly Health Systems: Guide to Using the 4Ms in the Care of Older  Adults"/>
          <p:cNvSpPr>
            <a:spLocks noChangeAspect="1" noChangeArrowheads="1"/>
          </p:cNvSpPr>
          <p:nvPr/>
        </p:nvSpPr>
        <p:spPr bwMode="auto">
          <a:xfrm>
            <a:off x="250960" y="-531757"/>
            <a:ext cx="26098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BC24-BF6D-4B9F-961D-C9F4112F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D34D-30F2-4EAE-B6D2-0AB505F9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75 </a:t>
            </a:r>
            <a:r>
              <a:rPr lang="en-US" sz="2400" dirty="0" err="1"/>
              <a:t>yo</a:t>
            </a:r>
            <a:r>
              <a:rPr lang="en-US" sz="2400" dirty="0"/>
              <a:t> man, over months, develops slow, wide-based and “sticky” gait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MVA’s in a month associated with unwise left turns, general obliviousness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Wife annoyed by his memory loss, apathy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Losing his urine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340335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942D-37D6-9446-A21A-AC1D526A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F425-1684-BF4B-893E-37C40B6AE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 Parkinson’s Dementia </a:t>
            </a:r>
          </a:p>
          <a:p>
            <a:r>
              <a:rPr lang="en-US" sz="3200" dirty="0"/>
              <a:t>B.  Lewy Body Dementia</a:t>
            </a:r>
          </a:p>
          <a:p>
            <a:r>
              <a:rPr lang="en-US" sz="3200" dirty="0"/>
              <a:t>C.  Progressive Supranuclear Palsy</a:t>
            </a:r>
          </a:p>
          <a:p>
            <a:r>
              <a:rPr lang="en-US" sz="3200" dirty="0"/>
              <a:t>D.  Normal Pressure Hydrocephalus</a:t>
            </a:r>
          </a:p>
        </p:txBody>
      </p:sp>
    </p:spTree>
    <p:extLst>
      <p:ext uri="{BB962C8B-B14F-4D97-AF65-F5344CB8AC3E}">
        <p14:creationId xmlns:p14="http://schemas.microsoft.com/office/powerpoint/2010/main" val="15166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E7C6-7B7A-450E-A859-546ED894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3:  NPH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5BE98-FDFA-4F6B-B397-8E4C4917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Famous triad:  dementia, gait apraxia, incontinence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Idiopathic, or previous meningitis, SAH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mental slowness and apathy, later global cognitive dysfunction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Aphasia, agnosia usually not 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 benefit from shunting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E264A50-1683-4A9B-B50A-A4F6F946A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67200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9C7-4046-44A2-9D7A-B94D9202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7116-4036-49C3-8753-963F35B2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84 </a:t>
            </a:r>
            <a:r>
              <a:rPr lang="en-US" sz="2400" dirty="0" err="1"/>
              <a:t>yo</a:t>
            </a:r>
            <a:r>
              <a:rPr lang="en-US" sz="2400" dirty="0"/>
              <a:t> woman has to retire from her bakery, as she can’t adapt to new equipment, and has lost old sense of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Has gotten lost driving the 15 blocks from home to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New, severe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Insists neighbor children stopped by to sell Girl Scout cookies…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PE:  +Orthostatic hypotension, +rigidity, poor O/C</a:t>
            </a:r>
          </a:p>
        </p:txBody>
      </p:sp>
    </p:spTree>
    <p:extLst>
      <p:ext uri="{BB962C8B-B14F-4D97-AF65-F5344CB8AC3E}">
        <p14:creationId xmlns:p14="http://schemas.microsoft.com/office/powerpoint/2010/main" val="43814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942D-37D6-9446-A21A-AC1D526A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F425-1684-BF4B-893E-37C40B6AE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 Vascular Dementia</a:t>
            </a:r>
          </a:p>
          <a:p>
            <a:r>
              <a:rPr lang="en-US" sz="3200" dirty="0"/>
              <a:t>B.  Lewy Body Dementia</a:t>
            </a:r>
          </a:p>
          <a:p>
            <a:r>
              <a:rPr lang="en-US" sz="3200" dirty="0"/>
              <a:t>C.  Progressive Supranuclear Palsy</a:t>
            </a:r>
          </a:p>
          <a:p>
            <a:r>
              <a:rPr lang="en-US" sz="3200" dirty="0"/>
              <a:t>D.  Parkinson’s Dementia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090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05D9-E003-4A47-8064-2C2B7313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 LEWY BODY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E54A-CB3E-4407-ACAD-0FE275AC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Prominent visuospatial and executive function deficits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Cognitive fluctuations common and may be dramatic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Parkinsonian deficits usually more symmetric and milder than in PD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 sleep behavior disorder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Poorly tolerate neuroleptics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AChEi</a:t>
            </a:r>
            <a:r>
              <a:rPr lang="en-US" sz="2400" dirty="0"/>
              <a:t> first-line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average, faster decline than AD</a:t>
            </a:r>
          </a:p>
        </p:txBody>
      </p:sp>
    </p:spTree>
    <p:extLst>
      <p:ext uri="{BB962C8B-B14F-4D97-AF65-F5344CB8AC3E}">
        <p14:creationId xmlns:p14="http://schemas.microsoft.com/office/powerpoint/2010/main" val="160268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ACAE-34CB-4454-8049-03F92C46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16A6-B821-4445-AEA0-1563669FA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86 </a:t>
            </a:r>
            <a:r>
              <a:rPr lang="en-US" sz="2400" dirty="0" err="1"/>
              <a:t>yo</a:t>
            </a:r>
            <a:r>
              <a:rPr lang="en-US" sz="2400" dirty="0"/>
              <a:t> man noted by his daughter to have declined dramatically over 2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Christmas 2019:  Transient confusion with word-finding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Summer 2020:  New difficulty with familiar devices, loss of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Fall 2021:  Slurred speech, lack of focus, clumsy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PMH:  </a:t>
            </a:r>
            <a:r>
              <a:rPr lang="en-US" sz="2400" dirty="0" err="1"/>
              <a:t>Htn</a:t>
            </a:r>
            <a:r>
              <a:rPr lang="en-US" sz="2400" dirty="0"/>
              <a:t>, DM2, PAD, tobacco abuse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“Never good at taking his pills”</a:t>
            </a:r>
          </a:p>
        </p:txBody>
      </p:sp>
    </p:spTree>
    <p:extLst>
      <p:ext uri="{BB962C8B-B14F-4D97-AF65-F5344CB8AC3E}">
        <p14:creationId xmlns:p14="http://schemas.microsoft.com/office/powerpoint/2010/main" val="330552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6176-BEA6-42B0-B310-1DF5BF23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5:  VASCULAR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EDB9-FD7B-49C8-B1C3-81B29DD8E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Progressive, sometimes stepwise, accumulation of cognitive (and other) deficits from strokes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Signs/symptoms depend on stroke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vascular risk factors </a:t>
            </a:r>
            <a:r>
              <a:rPr lang="en-US" sz="2400" dirty="0">
                <a:sym typeface="Wingdings" panose="05000000000000000000" pitchFamily="2" charset="2"/>
              </a:rPr>
              <a:t> greater risk of </a:t>
            </a:r>
            <a:r>
              <a:rPr lang="en-US" sz="2400" dirty="0" err="1">
                <a:sym typeface="Wingdings" panose="05000000000000000000" pitchFamily="2" charset="2"/>
              </a:rPr>
              <a:t>VaD</a:t>
            </a:r>
            <a:endParaRPr lang="en-US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Treatment: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Vascular risk reduction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Maybe </a:t>
            </a:r>
            <a:r>
              <a:rPr lang="en-US" sz="2400" dirty="0" err="1">
                <a:sym typeface="Wingdings" panose="05000000000000000000" pitchFamily="2" charset="2"/>
              </a:rPr>
              <a:t>AChEi</a:t>
            </a:r>
            <a:r>
              <a:rPr lang="en-US" sz="2400" dirty="0">
                <a:sym typeface="Wingdings" panose="05000000000000000000" pitchFamily="2" charset="2"/>
              </a:rPr>
              <a:t> for memory deficits</a:t>
            </a:r>
            <a:endParaRPr lang="en-US" sz="2400" dirty="0"/>
          </a:p>
        </p:txBody>
      </p:sp>
      <p:pic>
        <p:nvPicPr>
          <p:cNvPr id="5" name="Picture 4" descr="A close-up of a human skull&#10;&#10;Description automatically generated with medium confidence">
            <a:extLst>
              <a:ext uri="{FF2B5EF4-FFF2-40B4-BE49-F238E27FC236}">
                <a16:creationId xmlns:a16="http://schemas.microsoft.com/office/drawing/2014/main" id="{22BB3EDD-6BF4-46BC-8661-1CE4F60F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24400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BA1-C13E-4E94-AB3F-7646D8E1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21E3-331C-4E85-8C47-CEAAD68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77 </a:t>
            </a:r>
            <a:r>
              <a:rPr lang="en-US" sz="2400" dirty="0" err="1"/>
              <a:t>yo</a:t>
            </a:r>
            <a:r>
              <a:rPr lang="en-US" sz="2400" dirty="0"/>
              <a:t> woman brought to medical attention by landlord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paying rent, irritable with neighbors, paranoia, now a “shut-in” (pre-COVID)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 shows hoarseness, bradycardia, dry skin, ataxia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Cognitive testing:  VERY slow, impaired memory but other cortical functions ok</a:t>
            </a:r>
          </a:p>
        </p:txBody>
      </p:sp>
    </p:spTree>
    <p:extLst>
      <p:ext uri="{BB962C8B-B14F-4D97-AF65-F5344CB8AC3E}">
        <p14:creationId xmlns:p14="http://schemas.microsoft.com/office/powerpoint/2010/main" val="72748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D767-6AB6-4CA9-B17E-A3475EE3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6:  HYPOTHYROIDISM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C628-35FC-4A03-8B0E-BB32FE99F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Reversible dementia or “chronic organic psychosis”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psychiatric findings:  depression, paranoia, VH, 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hearing loss, cerebellar ataxia</a:t>
            </a:r>
          </a:p>
        </p:txBody>
      </p:sp>
      <p:pic>
        <p:nvPicPr>
          <p:cNvPr id="5" name="Picture 4" descr="A picture containing text, hairpiece, spectacles&#10;&#10;Description automatically generated">
            <a:extLst>
              <a:ext uri="{FF2B5EF4-FFF2-40B4-BE49-F238E27FC236}">
                <a16:creationId xmlns:a16="http://schemas.microsoft.com/office/drawing/2014/main" id="{6DD363A5-1492-4F43-B955-B63781C5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8988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WHIRLWIND TOUR</a:t>
            </a:r>
          </a:p>
        </p:txBody>
      </p:sp>
      <p:pic>
        <p:nvPicPr>
          <p:cNvPr id="5" name="Content Placeholder 4" descr="A city with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AFBF8F5E-66B0-4F6D-9CF4-137BA854E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2857500" cy="1600200"/>
          </a:xfrm>
        </p:spPr>
      </p:pic>
      <p:pic>
        <p:nvPicPr>
          <p:cNvPr id="7" name="Picture 6" descr="A picture containing outdoor, sky, water, river&#10;&#10;Description automatically generated">
            <a:extLst>
              <a:ext uri="{FF2B5EF4-FFF2-40B4-BE49-F238E27FC236}">
                <a16:creationId xmlns:a16="http://schemas.microsoft.com/office/drawing/2014/main" id="{BEF6E985-BC90-4A49-8C66-FD0D66459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2619375" cy="1743075"/>
          </a:xfrm>
          <a:prstGeom prst="rect">
            <a:avLst/>
          </a:prstGeom>
        </p:spPr>
      </p:pic>
      <p:pic>
        <p:nvPicPr>
          <p:cNvPr id="9" name="Picture 8" descr="A picture containing text, outdoor, water, building&#10;&#10;Description automatically generated">
            <a:extLst>
              <a:ext uri="{FF2B5EF4-FFF2-40B4-BE49-F238E27FC236}">
                <a16:creationId xmlns:a16="http://schemas.microsoft.com/office/drawing/2014/main" id="{DCC8B435-91B9-4675-B7BC-E7D093F8C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419600"/>
            <a:ext cx="2628900" cy="1743075"/>
          </a:xfrm>
          <a:prstGeom prst="rect">
            <a:avLst/>
          </a:prstGeom>
        </p:spPr>
      </p:pic>
      <p:pic>
        <p:nvPicPr>
          <p:cNvPr id="11" name="Picture 10" descr="A picture containing nature&#10;&#10;Description automatically generated">
            <a:extLst>
              <a:ext uri="{FF2B5EF4-FFF2-40B4-BE49-F238E27FC236}">
                <a16:creationId xmlns:a16="http://schemas.microsoft.com/office/drawing/2014/main" id="{A4BCE94C-E6EA-45E4-84BA-B9DA869CF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380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8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330C-9663-4779-93E3-271B70F5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3F25-216B-4916-AC7E-091B4F657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60 </a:t>
            </a:r>
            <a:r>
              <a:rPr lang="en-US" sz="2400" dirty="0" err="1"/>
              <a:t>yo</a:t>
            </a:r>
            <a:r>
              <a:rPr lang="en-US" sz="2400" dirty="0"/>
              <a:t> man brought to physician by mortified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Increasingly odd behavior over 1-2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Keeps bags of maple-nut candy in the car at all times, weight up 50 </a:t>
            </a:r>
            <a:r>
              <a:rPr lang="en-US" sz="2400" dirty="0" err="1"/>
              <a:t>lbs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straw -- guest at wedding reception…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Obnoxious comment to newlyweds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Taking food off other guests’ 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SLUMS 26</a:t>
            </a:r>
          </a:p>
        </p:txBody>
      </p:sp>
    </p:spTree>
    <p:extLst>
      <p:ext uri="{BB962C8B-B14F-4D97-AF65-F5344CB8AC3E}">
        <p14:creationId xmlns:p14="http://schemas.microsoft.com/office/powerpoint/2010/main" val="165153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654F-6F20-44BF-9376-AD202284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7:  BEHAVIORAL VARIANT OF FTD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DA0D-602E-440B-9495-A72D4707E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Affects the relatively young:  peak incidence 50’s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demented and under 60, FTD and AD about equally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Deficits in social comportment, insight and empathy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Disinhibited, impulsive, sometimes ritualistic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 prominent apathy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Greater interest in certain foods,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Memory relatively preserved, not executive </a:t>
            </a:r>
            <a:r>
              <a:rPr lang="en-US" sz="2400" dirty="0" err="1"/>
              <a:t>fcn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ALS association</a:t>
            </a:r>
          </a:p>
        </p:txBody>
      </p:sp>
    </p:spTree>
    <p:extLst>
      <p:ext uri="{BB962C8B-B14F-4D97-AF65-F5344CB8AC3E}">
        <p14:creationId xmlns:p14="http://schemas.microsoft.com/office/powerpoint/2010/main" val="253351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CB7D-A338-46F2-940C-A04177D1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7,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BAFA-A216-40F3-A278-F22D8408E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types of PPA under FTD umbrella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Semantic variant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Word-finding deficits (great use of pronouns and circumlocutions)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Trouble with object, category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Nonfluent</a:t>
            </a:r>
            <a:r>
              <a:rPr lang="en-US" sz="2400" dirty="0"/>
              <a:t> PPA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Speech effortful, poor grammar, phonemic mistakes (“slipped on the lice”)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Can see apraxia of R-sided limbs</a:t>
            </a:r>
          </a:p>
        </p:txBody>
      </p:sp>
    </p:spTree>
    <p:extLst>
      <p:ext uri="{BB962C8B-B14F-4D97-AF65-F5344CB8AC3E}">
        <p14:creationId xmlns:p14="http://schemas.microsoft.com/office/powerpoint/2010/main" val="398064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C17A-267A-4F59-B9C6-20889DF9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7,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FBF7-C9B0-4EB0-A34E-EBAB0F256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Drug treatment for FTD?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AChEi</a:t>
            </a:r>
            <a:r>
              <a:rPr lang="en-US" sz="2400" dirty="0"/>
              <a:t> may worsen behavioral symptoms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Memantine probably ineffective</a:t>
            </a:r>
          </a:p>
        </p:txBody>
      </p:sp>
      <p:pic>
        <p:nvPicPr>
          <p:cNvPr id="7" name="Picture 6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878A2EC0-E8A3-4371-BC16-0F7166EE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33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376C-54C6-4CC0-9124-71287B76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FE91-8862-4418-AD39-BA83E643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73 </a:t>
            </a:r>
            <a:r>
              <a:rPr lang="en-US" sz="2400" dirty="0" err="1"/>
              <a:t>yo</a:t>
            </a:r>
            <a:r>
              <a:rPr lang="en-US" sz="2400" dirty="0"/>
              <a:t> man brought to clinic for frequent 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ROS+ for forgetfulness, slowed thinking, apathy and disengagement from family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 findings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Soiled shirt front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Truncal rigidity in extension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Poor postural stability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Poor downgaze</a:t>
            </a:r>
          </a:p>
        </p:txBody>
      </p:sp>
    </p:spTree>
    <p:extLst>
      <p:ext uri="{BB962C8B-B14F-4D97-AF65-F5344CB8AC3E}">
        <p14:creationId xmlns:p14="http://schemas.microsoft.com/office/powerpoint/2010/main" val="36238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27AA-89D1-47F6-98C1-C66DDBB5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8:  PROGRESSIVE SUPRANUCLEAR PALSY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61FF-1B8E-4F18-86F4-66D8D921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Earliest feature typically frequent falling with postural instability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Marked akinesia, neck and trunk rigid in 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Supranuclear ophthalmoplegia, especially with downgaze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trouble speaking, swallowing, pseudobulbar affect</a:t>
            </a:r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B945AD4-7C29-4F79-A42D-A9AAA660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6196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6476-9D57-40E3-9050-9DB81819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PROGRESSIVE DEMENTIA?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073B-27CA-4F85-ACAE-87F817E3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Decline takes place over weeks to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considerations: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Unreliable history?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Unrecognized delirium?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Vascular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75205-5F0E-445E-BFDA-83900E61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042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75B6-AB42-4F4B-B159-4C614108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PROGRESSIVE DEMENTIA,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A087-9FCC-4F46-8AF8-30040A7BC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also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Prion disease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Infections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Neoplasms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Corticosteroid-responsive encephalopathy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Antibody-mediated paraneoplastic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Toxins</a:t>
            </a:r>
          </a:p>
        </p:txBody>
      </p:sp>
    </p:spTree>
    <p:extLst>
      <p:ext uri="{BB962C8B-B14F-4D97-AF65-F5344CB8AC3E}">
        <p14:creationId xmlns:p14="http://schemas.microsoft.com/office/powerpoint/2010/main" val="30205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A082-1C35-4E09-9DAA-85A31418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PROGRESSIVE DEMENTIA WORKUP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5022-35AD-4514-A3D4-08E61D17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B12, thyroid studies, RPR, HIV, Lyme serology, antithyroglobulin and anti-TPO antibodies, paraneoplastic autoimmune antibodies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MRI with contrast and diffusion-weighted 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CSF:  cell count and diff, protein, glucose, electrophoresis for oligoclonal bands, VDRL, PCR for HSV and Zoster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278354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 DEFINITION OF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IT 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Evidence of significant cognitive impairment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Learning/memory, language, executive function, perceptual-motor function….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Cognitive deficits must interfere with independence in everyday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IT ISN’T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Developmental delay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Delirium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Another mental disorder (MDD, schizophrenia, others)</a:t>
            </a:r>
          </a:p>
          <a:p>
            <a:pPr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61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BF7F-6C85-42B6-A34A-5F6EE2D1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B83C0-09B7-46CF-8A2C-C5F23018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74 </a:t>
            </a:r>
            <a:r>
              <a:rPr lang="en-US" sz="2400" dirty="0" err="1"/>
              <a:t>yo</a:t>
            </a:r>
            <a:r>
              <a:rPr lang="en-US" sz="2400" dirty="0"/>
              <a:t> woman noted by family to forget to pay bills, overwhelmed by familiar recipes, trouble concentrating.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convinced her daughter in law is stealing jewelry and silverware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Sometimes hears voices others don’t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clumsy, wide-based gait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Anemic:  Hb 10.2 with mcv 103</a:t>
            </a:r>
          </a:p>
        </p:txBody>
      </p:sp>
    </p:spTree>
    <p:extLst>
      <p:ext uri="{BB962C8B-B14F-4D97-AF65-F5344CB8AC3E}">
        <p14:creationId xmlns:p14="http://schemas.microsoft.com/office/powerpoint/2010/main" val="6572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5C11-A1E4-CA44-8427-CCDF8581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93B8-9A6B-9743-A72E-53EF5FC8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Late onset schizophrenia</a:t>
            </a:r>
          </a:p>
          <a:p>
            <a:r>
              <a:rPr lang="en-US" sz="3200" dirty="0"/>
              <a:t>B. Progressive Supranuclear Palsy</a:t>
            </a:r>
          </a:p>
          <a:p>
            <a:r>
              <a:rPr lang="en-US" sz="3200" dirty="0"/>
              <a:t>C. Vitamin B-12 deficiency</a:t>
            </a:r>
          </a:p>
          <a:p>
            <a:r>
              <a:rPr lang="en-US" sz="3200" dirty="0"/>
              <a:t>D. Lewy Body Dementia</a:t>
            </a:r>
          </a:p>
        </p:txBody>
      </p:sp>
    </p:spTree>
    <p:extLst>
      <p:ext uri="{BB962C8B-B14F-4D97-AF65-F5344CB8AC3E}">
        <p14:creationId xmlns:p14="http://schemas.microsoft.com/office/powerpoint/2010/main" val="349852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5D86-615F-4BB7-B8BC-A78FD3A5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 B12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26C4-E512-47DC-850B-034CECD5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Rare cause of reversible 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Autoimmune (pernicious anemia), pancreatic insufficiency, PPI use, ileal disease (surgery, Crohn’s), blind loop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Heme picture can be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vibratory sense, reduced proprioception, and psychiatric manifestations common</a:t>
            </a:r>
          </a:p>
        </p:txBody>
      </p:sp>
      <p:pic>
        <p:nvPicPr>
          <p:cNvPr id="5" name="Picture 4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21F1A8E9-99AF-4F8D-B3E9-D5AF57D47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B840-E99E-4DBE-9588-D70A0735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81B4-7C48-4636-A59C-62AAAFB29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80 </a:t>
            </a:r>
            <a:r>
              <a:rPr lang="en-US" sz="2400" dirty="0" err="1"/>
              <a:t>yo</a:t>
            </a:r>
            <a:r>
              <a:rPr lang="en-US" sz="2400" dirty="0"/>
              <a:t> man has several weeks of confusion, listlessness, following 2 days of 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Has frequent headaches, insists he’s weak on one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PMH:  ESRD on HD, a-fib (anticoagulated), alcohol use disorder, gait impairment with falls</a:t>
            </a:r>
          </a:p>
        </p:txBody>
      </p:sp>
    </p:spTree>
    <p:extLst>
      <p:ext uri="{BB962C8B-B14F-4D97-AF65-F5344CB8AC3E}">
        <p14:creationId xmlns:p14="http://schemas.microsoft.com/office/powerpoint/2010/main" val="133434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CFF0-761F-1249-B2F7-B23ACF30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9002-E35A-C141-8C2F-A410E2ED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 Delirium</a:t>
            </a:r>
          </a:p>
          <a:p>
            <a:r>
              <a:rPr lang="en-US" sz="3200" dirty="0"/>
              <a:t>B.  Chronic Subdural hematoma</a:t>
            </a:r>
          </a:p>
          <a:p>
            <a:r>
              <a:rPr lang="en-US" sz="3200" dirty="0"/>
              <a:t>C.  Alcoholic Encephalopathy</a:t>
            </a:r>
          </a:p>
          <a:p>
            <a:r>
              <a:rPr lang="en-US" sz="3200" dirty="0"/>
              <a:t>D.  Vascular Dementia</a:t>
            </a:r>
          </a:p>
        </p:txBody>
      </p:sp>
    </p:spTree>
    <p:extLst>
      <p:ext uri="{BB962C8B-B14F-4D97-AF65-F5344CB8AC3E}">
        <p14:creationId xmlns:p14="http://schemas.microsoft.com/office/powerpoint/2010/main" val="393716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78E3-2FD0-42AF-A411-779E6CC6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 CHRONIC SUBDURAL HEMATOMA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8E3BE-2C63-47B1-91E2-AF105CC08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Often after minor, even unrecalled, head 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Onset may be months after the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Risk factors:  alcoholism, seizure, anticoagulation, long-term hemodialysis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symptom usually headache, perhaps n/v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Confusion/dementia, possible hemiparesis, papilledema, +Babinski</a:t>
            </a:r>
          </a:p>
        </p:txBody>
      </p:sp>
      <p:pic>
        <p:nvPicPr>
          <p:cNvPr id="5" name="Picture 4" descr="A close-up of the moon&#10;&#10;Description automatically generated">
            <a:extLst>
              <a:ext uri="{FF2B5EF4-FFF2-40B4-BE49-F238E27FC236}">
                <a16:creationId xmlns:a16="http://schemas.microsoft.com/office/drawing/2014/main" id="{B4708B81-2A04-4BAA-B4B8-B569BB32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67200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36302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UNMC_Presentation PPT template</Template>
  <TotalTime>630</TotalTime>
  <Words>1092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Arial-BoldMT</vt:lpstr>
      <vt:lpstr>Calibri</vt:lpstr>
      <vt:lpstr>NeMed_Presentation</vt:lpstr>
      <vt:lpstr>Default Theme</vt:lpstr>
      <vt:lpstr>   Non-Alzheimer Dementias Bill Lyons, MD</vt:lpstr>
      <vt:lpstr>WHIRLWIND TOUR</vt:lpstr>
      <vt:lpstr>DSM-5 DEFINITION OF DEMENTIA</vt:lpstr>
      <vt:lpstr>MYSTERY CASE 1</vt:lpstr>
      <vt:lpstr>Diagnosis?</vt:lpstr>
      <vt:lpstr>CASE 1:  B12 DEFICIENCY</vt:lpstr>
      <vt:lpstr>MYSTERY CASE 2</vt:lpstr>
      <vt:lpstr>Diagnosis?</vt:lpstr>
      <vt:lpstr>CASE 2:  CHRONIC SUBDURAL HEMATOMA</vt:lpstr>
      <vt:lpstr>MYSTERY CASE 3</vt:lpstr>
      <vt:lpstr>Diagnosis?</vt:lpstr>
      <vt:lpstr>CASE 3:  NPH</vt:lpstr>
      <vt:lpstr>MYSTERY CASE 4</vt:lpstr>
      <vt:lpstr>Diagnosis?</vt:lpstr>
      <vt:lpstr>CASE 4:  LEWY BODY DISEASE</vt:lpstr>
      <vt:lpstr>MYSTERY CASE 5</vt:lpstr>
      <vt:lpstr>CASE 5:  VASCULAR DEMENTIA</vt:lpstr>
      <vt:lpstr>MYSTERY CASE 6</vt:lpstr>
      <vt:lpstr>CASE 6:  HYPOTHYROIDISM</vt:lpstr>
      <vt:lpstr>MYSTERY CASE 7</vt:lpstr>
      <vt:lpstr>CASE 7:  BEHAVIORAL VARIANT OF FTD</vt:lpstr>
      <vt:lpstr>CASE 7, continued</vt:lpstr>
      <vt:lpstr>CASE 7, continued</vt:lpstr>
      <vt:lpstr>MYSTERY CASE 8</vt:lpstr>
      <vt:lpstr>CASE 8:  PROGRESSIVE SUPRANUCLEAR PALSY</vt:lpstr>
      <vt:lpstr>RAPIDLY PROGRESSIVE DEMENTIA?</vt:lpstr>
      <vt:lpstr>RAPIDLY PROGRESSIVE DEMENTIA, cont.</vt:lpstr>
      <vt:lpstr>RAPIDLY PROGRESSIVE DEMENTIA WORKUP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THE DELIRIOUS PATIENT IN THE EMERGENCY DEPARTMENT</dc:title>
  <dc:creator>Owner</dc:creator>
  <cp:lastModifiedBy>Merchant, Stefan J</cp:lastModifiedBy>
  <cp:revision>132</cp:revision>
  <cp:lastPrinted>2022-03-30T17:38:15Z</cp:lastPrinted>
  <dcterms:created xsi:type="dcterms:W3CDTF">2017-03-26T16:36:36Z</dcterms:created>
  <dcterms:modified xsi:type="dcterms:W3CDTF">2022-04-13T13:06:07Z</dcterms:modified>
</cp:coreProperties>
</file>