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8.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00" r:id="rId2"/>
    <p:sldMasterId id="2147483711" r:id="rId3"/>
  </p:sldMasterIdLst>
  <p:notesMasterIdLst>
    <p:notesMasterId r:id="rId35"/>
  </p:notesMasterIdLst>
  <p:sldIdLst>
    <p:sldId id="300" r:id="rId4"/>
    <p:sldId id="261" r:id="rId5"/>
    <p:sldId id="301" r:id="rId6"/>
    <p:sldId id="299" r:id="rId7"/>
    <p:sldId id="256" r:id="rId8"/>
    <p:sldId id="287" r:id="rId9"/>
    <p:sldId id="258" r:id="rId10"/>
    <p:sldId id="274" r:id="rId11"/>
    <p:sldId id="259" r:id="rId12"/>
    <p:sldId id="282" r:id="rId13"/>
    <p:sldId id="276" r:id="rId14"/>
    <p:sldId id="277" r:id="rId15"/>
    <p:sldId id="278" r:id="rId16"/>
    <p:sldId id="280" r:id="rId17"/>
    <p:sldId id="281" r:id="rId18"/>
    <p:sldId id="288" r:id="rId19"/>
    <p:sldId id="275" r:id="rId20"/>
    <p:sldId id="284" r:id="rId21"/>
    <p:sldId id="260" r:id="rId22"/>
    <p:sldId id="289" r:id="rId23"/>
    <p:sldId id="262" r:id="rId24"/>
    <p:sldId id="268" r:id="rId25"/>
    <p:sldId id="290" r:id="rId26"/>
    <p:sldId id="285" r:id="rId27"/>
    <p:sldId id="269" r:id="rId28"/>
    <p:sldId id="291" r:id="rId29"/>
    <p:sldId id="270" r:id="rId30"/>
    <p:sldId id="271" r:id="rId31"/>
    <p:sldId id="272" r:id="rId32"/>
    <p:sldId id="283" r:id="rId33"/>
    <p:sldId id="273"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A4F49B-F2DD-4AAB-8C8A-A1F8BFC444EC}" v="4" dt="2022-05-10T16:46:47.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307" autoAdjust="0"/>
  </p:normalViewPr>
  <p:slideViewPr>
    <p:cSldViewPr snapToGrid="0">
      <p:cViewPr varScale="1">
        <p:scale>
          <a:sx n="56" d="100"/>
          <a:sy n="56" d="100"/>
        </p:scale>
        <p:origin x="10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6B53C-9ED4-4917-AD92-3612B6A4E96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98D3979-A1D5-43E9-BFC3-9B9CA36F104E}">
      <dgm:prSet phldrT="[Text]"/>
      <dgm:spPr/>
      <dgm:t>
        <a:bodyPr/>
        <a:lstStyle/>
        <a:p>
          <a:r>
            <a:rPr lang="en-US" dirty="0"/>
            <a:t>Falls and injury</a:t>
          </a:r>
        </a:p>
      </dgm:t>
    </dgm:pt>
    <dgm:pt modelId="{11B72E75-0570-4F01-8FDA-E3C68D4275D8}" type="parTrans" cxnId="{E4B9DC08-0B52-4275-9D00-305C9AF54E8D}">
      <dgm:prSet/>
      <dgm:spPr/>
      <dgm:t>
        <a:bodyPr/>
        <a:lstStyle/>
        <a:p>
          <a:endParaRPr lang="en-US"/>
        </a:p>
      </dgm:t>
    </dgm:pt>
    <dgm:pt modelId="{514A0CE4-756E-493B-99A6-4125B27D4AEF}" type="sibTrans" cxnId="{E4B9DC08-0B52-4275-9D00-305C9AF54E8D}">
      <dgm:prSet/>
      <dgm:spPr/>
      <dgm:t>
        <a:bodyPr/>
        <a:lstStyle/>
        <a:p>
          <a:endParaRPr lang="en-US"/>
        </a:p>
      </dgm:t>
    </dgm:pt>
    <dgm:pt modelId="{E3E5CC5D-A895-426F-AA30-C0E5C769617B}">
      <dgm:prSet phldrT="[Text]"/>
      <dgm:spPr/>
      <dgm:t>
        <a:bodyPr/>
        <a:lstStyle/>
        <a:p>
          <a:r>
            <a:rPr lang="en-US" dirty="0"/>
            <a:t>Muscle weakness</a:t>
          </a:r>
        </a:p>
      </dgm:t>
    </dgm:pt>
    <dgm:pt modelId="{DC8E8CF5-98CD-4165-8CB0-00D626F37874}" type="parTrans" cxnId="{CFB41CEF-A3AF-4C11-A954-33B6B308ECFF}">
      <dgm:prSet/>
      <dgm:spPr/>
      <dgm:t>
        <a:bodyPr/>
        <a:lstStyle/>
        <a:p>
          <a:endParaRPr lang="en-US"/>
        </a:p>
      </dgm:t>
    </dgm:pt>
    <dgm:pt modelId="{EEC50E05-B507-4FE2-9E8A-4A9B46FAC290}" type="sibTrans" cxnId="{CFB41CEF-A3AF-4C11-A954-33B6B308ECFF}">
      <dgm:prSet/>
      <dgm:spPr/>
      <dgm:t>
        <a:bodyPr/>
        <a:lstStyle/>
        <a:p>
          <a:endParaRPr lang="en-US"/>
        </a:p>
      </dgm:t>
    </dgm:pt>
    <dgm:pt modelId="{36D69CB7-055B-4CBE-9570-D8D388E5E995}">
      <dgm:prSet phldrT="[Text]" phldr="1"/>
      <dgm:spPr/>
      <dgm:t>
        <a:bodyPr/>
        <a:lstStyle/>
        <a:p>
          <a:endParaRPr lang="en-US" dirty="0"/>
        </a:p>
      </dgm:t>
    </dgm:pt>
    <dgm:pt modelId="{21B2458C-C7BA-4068-BDE3-E53A7011A4FE}" type="parTrans" cxnId="{1728CF8A-F57E-4A6C-A242-80E1349C0E2E}">
      <dgm:prSet/>
      <dgm:spPr/>
      <dgm:t>
        <a:bodyPr/>
        <a:lstStyle/>
        <a:p>
          <a:endParaRPr lang="en-US"/>
        </a:p>
      </dgm:t>
    </dgm:pt>
    <dgm:pt modelId="{4AFAB94F-BBE2-478B-80B4-292D7572E05C}" type="sibTrans" cxnId="{1728CF8A-F57E-4A6C-A242-80E1349C0E2E}">
      <dgm:prSet/>
      <dgm:spPr/>
      <dgm:t>
        <a:bodyPr/>
        <a:lstStyle/>
        <a:p>
          <a:endParaRPr lang="en-US"/>
        </a:p>
      </dgm:t>
    </dgm:pt>
    <dgm:pt modelId="{2D44D097-0A4D-4FB5-B168-0F151D5E8C9B}">
      <dgm:prSet phldrT="[Text]" phldr="1"/>
      <dgm:spPr/>
      <dgm:t>
        <a:bodyPr/>
        <a:lstStyle/>
        <a:p>
          <a:endParaRPr lang="en-US"/>
        </a:p>
      </dgm:t>
    </dgm:pt>
    <dgm:pt modelId="{9E8E1419-09CD-453F-B232-D06AA5D74EDC}" type="parTrans" cxnId="{A4F64D2C-F043-4546-85CC-2D92E5399C4F}">
      <dgm:prSet/>
      <dgm:spPr/>
      <dgm:t>
        <a:bodyPr/>
        <a:lstStyle/>
        <a:p>
          <a:endParaRPr lang="en-US"/>
        </a:p>
      </dgm:t>
    </dgm:pt>
    <dgm:pt modelId="{12AF153E-472D-4769-BCFD-6A9B6880395B}" type="sibTrans" cxnId="{A4F64D2C-F043-4546-85CC-2D92E5399C4F}">
      <dgm:prSet/>
      <dgm:spPr/>
      <dgm:t>
        <a:bodyPr/>
        <a:lstStyle/>
        <a:p>
          <a:endParaRPr lang="en-US"/>
        </a:p>
      </dgm:t>
    </dgm:pt>
    <dgm:pt modelId="{209171EA-A724-4E26-BEA5-D8F8626CE87A}">
      <dgm:prSet phldrT="[Text]"/>
      <dgm:spPr/>
      <dgm:t>
        <a:bodyPr/>
        <a:lstStyle/>
        <a:p>
          <a:endParaRPr lang="en-US" dirty="0"/>
        </a:p>
      </dgm:t>
    </dgm:pt>
    <dgm:pt modelId="{35792A75-3666-4553-A415-D7B96F1624EE}" type="parTrans" cxnId="{7F476A52-68CE-48D9-AFC3-33F2D711E79E}">
      <dgm:prSet/>
      <dgm:spPr/>
      <dgm:t>
        <a:bodyPr/>
        <a:lstStyle/>
        <a:p>
          <a:endParaRPr lang="en-US"/>
        </a:p>
      </dgm:t>
    </dgm:pt>
    <dgm:pt modelId="{021ACAF7-D690-4EF6-8A0C-07D0546F6F54}" type="sibTrans" cxnId="{7F476A52-68CE-48D9-AFC3-33F2D711E79E}">
      <dgm:prSet/>
      <dgm:spPr/>
      <dgm:t>
        <a:bodyPr/>
        <a:lstStyle/>
        <a:p>
          <a:endParaRPr lang="en-US"/>
        </a:p>
      </dgm:t>
    </dgm:pt>
    <dgm:pt modelId="{E782268D-410F-4089-9249-13109627B7EC}">
      <dgm:prSet phldrT="[Text]"/>
      <dgm:spPr/>
      <dgm:t>
        <a:bodyPr/>
        <a:lstStyle/>
        <a:p>
          <a:r>
            <a:rPr lang="en-US" dirty="0"/>
            <a:t>Neurological deficits</a:t>
          </a:r>
        </a:p>
      </dgm:t>
    </dgm:pt>
    <dgm:pt modelId="{545264CB-EE19-4D8D-9906-B237F14E3C8A}" type="parTrans" cxnId="{80DE41D3-4D14-4E37-B118-2424B68994DC}">
      <dgm:prSet/>
      <dgm:spPr/>
      <dgm:t>
        <a:bodyPr/>
        <a:lstStyle/>
        <a:p>
          <a:endParaRPr lang="en-US"/>
        </a:p>
      </dgm:t>
    </dgm:pt>
    <dgm:pt modelId="{91090A6A-6463-468F-8CBD-C930761341D1}" type="sibTrans" cxnId="{80DE41D3-4D14-4E37-B118-2424B68994DC}">
      <dgm:prSet/>
      <dgm:spPr/>
      <dgm:t>
        <a:bodyPr/>
        <a:lstStyle/>
        <a:p>
          <a:endParaRPr lang="en-US"/>
        </a:p>
      </dgm:t>
    </dgm:pt>
    <dgm:pt modelId="{ABD4DD14-4B3B-46D2-B7AC-0C7B443D7402}">
      <dgm:prSet phldrT="[Text]"/>
      <dgm:spPr/>
      <dgm:t>
        <a:bodyPr/>
        <a:lstStyle/>
        <a:p>
          <a:r>
            <a:rPr lang="en-US" dirty="0"/>
            <a:t>Poor vision</a:t>
          </a:r>
        </a:p>
      </dgm:t>
    </dgm:pt>
    <dgm:pt modelId="{A2AB13B4-E2DA-4A9F-BC35-75F95B9F2FB1}" type="parTrans" cxnId="{7B97205B-5B66-4AB8-9961-514FC29BDF97}">
      <dgm:prSet/>
      <dgm:spPr/>
      <dgm:t>
        <a:bodyPr/>
        <a:lstStyle/>
        <a:p>
          <a:endParaRPr lang="en-US"/>
        </a:p>
      </dgm:t>
    </dgm:pt>
    <dgm:pt modelId="{0F064D6F-CA58-444F-8F9D-CBD5889641F6}" type="sibTrans" cxnId="{7B97205B-5B66-4AB8-9961-514FC29BDF97}">
      <dgm:prSet/>
      <dgm:spPr/>
      <dgm:t>
        <a:bodyPr/>
        <a:lstStyle/>
        <a:p>
          <a:endParaRPr lang="en-US"/>
        </a:p>
      </dgm:t>
    </dgm:pt>
    <dgm:pt modelId="{A691A215-C39D-452C-9D15-4293F51B4DBE}">
      <dgm:prSet phldrT="[Text]"/>
      <dgm:spPr/>
      <dgm:t>
        <a:bodyPr/>
        <a:lstStyle/>
        <a:p>
          <a:r>
            <a:rPr lang="en-US" dirty="0"/>
            <a:t>Cluttered</a:t>
          </a:r>
        </a:p>
        <a:p>
          <a:r>
            <a:rPr lang="en-US" dirty="0"/>
            <a:t>Environment</a:t>
          </a:r>
        </a:p>
      </dgm:t>
    </dgm:pt>
    <dgm:pt modelId="{CBF5E19F-909D-4DF3-BDF4-B7A76AB2D6F2}" type="parTrans" cxnId="{50419DD7-5627-4352-8040-F2BDA943516A}">
      <dgm:prSet/>
      <dgm:spPr/>
      <dgm:t>
        <a:bodyPr/>
        <a:lstStyle/>
        <a:p>
          <a:endParaRPr lang="en-US"/>
        </a:p>
      </dgm:t>
    </dgm:pt>
    <dgm:pt modelId="{3A958D2E-2EC1-4DB6-A36E-F72EEA31DBF9}" type="sibTrans" cxnId="{50419DD7-5627-4352-8040-F2BDA943516A}">
      <dgm:prSet/>
      <dgm:spPr/>
      <dgm:t>
        <a:bodyPr/>
        <a:lstStyle/>
        <a:p>
          <a:endParaRPr lang="en-US"/>
        </a:p>
      </dgm:t>
    </dgm:pt>
    <dgm:pt modelId="{0B06B149-CD2E-43AD-A1F7-4686F3BD0F1E}">
      <dgm:prSet phldrT="[Text]"/>
      <dgm:spPr/>
      <dgm:t>
        <a:bodyPr/>
        <a:lstStyle/>
        <a:p>
          <a:r>
            <a:rPr lang="en-US" dirty="0"/>
            <a:t>Malnutrition</a:t>
          </a:r>
        </a:p>
      </dgm:t>
    </dgm:pt>
    <dgm:pt modelId="{C0C05FF9-CAC0-49D7-BA78-9A7755F7E597}" type="parTrans" cxnId="{EC69B326-9FB1-41B5-95D2-6541E83E5BD3}">
      <dgm:prSet/>
      <dgm:spPr/>
      <dgm:t>
        <a:bodyPr/>
        <a:lstStyle/>
        <a:p>
          <a:endParaRPr lang="en-US"/>
        </a:p>
      </dgm:t>
    </dgm:pt>
    <dgm:pt modelId="{987D8689-AD6A-47C3-83E7-8037704A732A}" type="sibTrans" cxnId="{EC69B326-9FB1-41B5-95D2-6541E83E5BD3}">
      <dgm:prSet/>
      <dgm:spPr/>
      <dgm:t>
        <a:bodyPr/>
        <a:lstStyle/>
        <a:p>
          <a:endParaRPr lang="en-US"/>
        </a:p>
      </dgm:t>
    </dgm:pt>
    <dgm:pt modelId="{32F20787-DE15-4752-9AB4-5FC641285FA2}">
      <dgm:prSet phldrT="[Text]"/>
      <dgm:spPr/>
      <dgm:t>
        <a:bodyPr/>
        <a:lstStyle/>
        <a:p>
          <a:r>
            <a:rPr lang="en-US" dirty="0"/>
            <a:t>Medications</a:t>
          </a:r>
        </a:p>
      </dgm:t>
    </dgm:pt>
    <dgm:pt modelId="{DE5DA050-1AED-41BD-B1A3-A9FE05833A26}" type="parTrans" cxnId="{01A89337-3C98-40AE-8538-B9A8C6878C6B}">
      <dgm:prSet/>
      <dgm:spPr/>
      <dgm:t>
        <a:bodyPr/>
        <a:lstStyle/>
        <a:p>
          <a:endParaRPr lang="en-US"/>
        </a:p>
      </dgm:t>
    </dgm:pt>
    <dgm:pt modelId="{F806C76F-82FD-47BE-8241-6872B5E21EC9}" type="sibTrans" cxnId="{01A89337-3C98-40AE-8538-B9A8C6878C6B}">
      <dgm:prSet/>
      <dgm:spPr/>
      <dgm:t>
        <a:bodyPr/>
        <a:lstStyle/>
        <a:p>
          <a:endParaRPr lang="en-US"/>
        </a:p>
      </dgm:t>
    </dgm:pt>
    <dgm:pt modelId="{D23F17BC-07A6-4E07-AF9A-9888AD8D9E2C}">
      <dgm:prSet phldrT="[Text]"/>
      <dgm:spPr/>
      <dgm:t>
        <a:bodyPr/>
        <a:lstStyle/>
        <a:p>
          <a:r>
            <a:rPr lang="en-US" dirty="0"/>
            <a:t>Orthostatic hypotension</a:t>
          </a:r>
        </a:p>
      </dgm:t>
    </dgm:pt>
    <dgm:pt modelId="{164A3D36-5E2A-400F-B666-1E912DA9A970}" type="parTrans" cxnId="{060578E0-C5EA-47A8-9B6A-CDA17D160094}">
      <dgm:prSet/>
      <dgm:spPr/>
      <dgm:t>
        <a:bodyPr/>
        <a:lstStyle/>
        <a:p>
          <a:endParaRPr lang="en-US"/>
        </a:p>
      </dgm:t>
    </dgm:pt>
    <dgm:pt modelId="{5452C308-1CE9-4400-9820-310C4864CE22}" type="sibTrans" cxnId="{060578E0-C5EA-47A8-9B6A-CDA17D160094}">
      <dgm:prSet/>
      <dgm:spPr/>
      <dgm:t>
        <a:bodyPr/>
        <a:lstStyle/>
        <a:p>
          <a:endParaRPr lang="en-US"/>
        </a:p>
      </dgm:t>
    </dgm:pt>
    <dgm:pt modelId="{A824C064-ABDB-48ED-8236-F012C450A489}">
      <dgm:prSet phldrT="[Text]"/>
      <dgm:spPr/>
      <dgm:t>
        <a:bodyPr/>
        <a:lstStyle/>
        <a:p>
          <a:r>
            <a:rPr lang="en-US" dirty="0"/>
            <a:t>Osteoporosis</a:t>
          </a:r>
        </a:p>
      </dgm:t>
    </dgm:pt>
    <dgm:pt modelId="{290B6369-CEDD-496D-A369-4BA77A6E12AE}" type="parTrans" cxnId="{79982488-DD2E-4E98-997F-03FEA0A4538D}">
      <dgm:prSet/>
      <dgm:spPr/>
      <dgm:t>
        <a:bodyPr/>
        <a:lstStyle/>
        <a:p>
          <a:endParaRPr lang="en-US"/>
        </a:p>
      </dgm:t>
    </dgm:pt>
    <dgm:pt modelId="{404BB5AB-09E0-45D7-8B05-713C188322F9}" type="sibTrans" cxnId="{79982488-DD2E-4E98-997F-03FEA0A4538D}">
      <dgm:prSet/>
      <dgm:spPr/>
      <dgm:t>
        <a:bodyPr/>
        <a:lstStyle/>
        <a:p>
          <a:endParaRPr lang="en-US"/>
        </a:p>
      </dgm:t>
    </dgm:pt>
    <dgm:pt modelId="{273A5B1B-0D5A-4C1D-9DD7-1B728D7B7077}">
      <dgm:prSet phldrT="[Text]"/>
      <dgm:spPr/>
      <dgm:t>
        <a:bodyPr/>
        <a:lstStyle/>
        <a:p>
          <a:r>
            <a:rPr lang="en-US" dirty="0"/>
            <a:t>Urinary urgency</a:t>
          </a:r>
        </a:p>
      </dgm:t>
    </dgm:pt>
    <dgm:pt modelId="{9CA28326-1912-44A3-A512-8E5CE4EACEBD}" type="parTrans" cxnId="{826A2203-A13C-434A-BB4A-4E9CC7CC8909}">
      <dgm:prSet/>
      <dgm:spPr/>
      <dgm:t>
        <a:bodyPr/>
        <a:lstStyle/>
        <a:p>
          <a:endParaRPr lang="en-US"/>
        </a:p>
      </dgm:t>
    </dgm:pt>
    <dgm:pt modelId="{3B606B95-0E9A-485A-B42E-ECD5BF50F2F3}" type="sibTrans" cxnId="{826A2203-A13C-434A-BB4A-4E9CC7CC8909}">
      <dgm:prSet/>
      <dgm:spPr/>
      <dgm:t>
        <a:bodyPr/>
        <a:lstStyle/>
        <a:p>
          <a:endParaRPr lang="en-US"/>
        </a:p>
      </dgm:t>
    </dgm:pt>
    <dgm:pt modelId="{C5637E2D-9C1C-470D-91D4-43545FF04CB2}" type="pres">
      <dgm:prSet presAssocID="{A8F6B53C-9ED4-4917-AD92-3612B6A4E96B}" presName="cycle" presStyleCnt="0">
        <dgm:presLayoutVars>
          <dgm:chMax val="1"/>
          <dgm:dir/>
          <dgm:animLvl val="ctr"/>
          <dgm:resizeHandles val="exact"/>
        </dgm:presLayoutVars>
      </dgm:prSet>
      <dgm:spPr/>
    </dgm:pt>
    <dgm:pt modelId="{BA73D8B5-1ED8-47C4-98CB-C11E77F89B79}" type="pres">
      <dgm:prSet presAssocID="{198D3979-A1D5-43E9-BFC3-9B9CA36F104E}" presName="centerShape" presStyleLbl="node0" presStyleIdx="0" presStyleCnt="1"/>
      <dgm:spPr/>
    </dgm:pt>
    <dgm:pt modelId="{A33E0F28-DF1E-43D7-93FE-14BA3D175E42}" type="pres">
      <dgm:prSet presAssocID="{DC8E8CF5-98CD-4165-8CB0-00D626F37874}" presName="parTrans" presStyleLbl="bgSibTrans2D1" presStyleIdx="0" presStyleCnt="9"/>
      <dgm:spPr/>
    </dgm:pt>
    <dgm:pt modelId="{FA2F8D1B-B0AB-427C-B05E-951BF906FBC0}" type="pres">
      <dgm:prSet presAssocID="{E3E5CC5D-A895-426F-AA30-C0E5C769617B}" presName="node" presStyleLbl="node1" presStyleIdx="0" presStyleCnt="9">
        <dgm:presLayoutVars>
          <dgm:bulletEnabled val="1"/>
        </dgm:presLayoutVars>
      </dgm:prSet>
      <dgm:spPr/>
    </dgm:pt>
    <dgm:pt modelId="{3405C57F-835B-4DEC-BEFB-FA88887A97BC}" type="pres">
      <dgm:prSet presAssocID="{545264CB-EE19-4D8D-9906-B237F14E3C8A}" presName="parTrans" presStyleLbl="bgSibTrans2D1" presStyleIdx="1" presStyleCnt="9"/>
      <dgm:spPr/>
    </dgm:pt>
    <dgm:pt modelId="{08FEE27C-6A5C-436C-A6D2-9863A938B9A4}" type="pres">
      <dgm:prSet presAssocID="{E782268D-410F-4089-9249-13109627B7EC}" presName="node" presStyleLbl="node1" presStyleIdx="1" presStyleCnt="9">
        <dgm:presLayoutVars>
          <dgm:bulletEnabled val="1"/>
        </dgm:presLayoutVars>
      </dgm:prSet>
      <dgm:spPr/>
    </dgm:pt>
    <dgm:pt modelId="{A3A8C2C3-9312-4251-A448-83EF4CB5A795}" type="pres">
      <dgm:prSet presAssocID="{A2AB13B4-E2DA-4A9F-BC35-75F95B9F2FB1}" presName="parTrans" presStyleLbl="bgSibTrans2D1" presStyleIdx="2" presStyleCnt="9"/>
      <dgm:spPr/>
    </dgm:pt>
    <dgm:pt modelId="{B9367C37-04C4-444C-8B14-C65D63572086}" type="pres">
      <dgm:prSet presAssocID="{ABD4DD14-4B3B-46D2-B7AC-0C7B443D7402}" presName="node" presStyleLbl="node1" presStyleIdx="2" presStyleCnt="9">
        <dgm:presLayoutVars>
          <dgm:bulletEnabled val="1"/>
        </dgm:presLayoutVars>
      </dgm:prSet>
      <dgm:spPr/>
    </dgm:pt>
    <dgm:pt modelId="{8F0A7D40-3249-423D-ACF7-58C2C61CE112}" type="pres">
      <dgm:prSet presAssocID="{CBF5E19F-909D-4DF3-BDF4-B7A76AB2D6F2}" presName="parTrans" presStyleLbl="bgSibTrans2D1" presStyleIdx="3" presStyleCnt="9"/>
      <dgm:spPr/>
    </dgm:pt>
    <dgm:pt modelId="{978667FA-9523-40A4-A049-B40ABA9AFE2F}" type="pres">
      <dgm:prSet presAssocID="{A691A215-C39D-452C-9D15-4293F51B4DBE}" presName="node" presStyleLbl="node1" presStyleIdx="3" presStyleCnt="9">
        <dgm:presLayoutVars>
          <dgm:bulletEnabled val="1"/>
        </dgm:presLayoutVars>
      </dgm:prSet>
      <dgm:spPr/>
    </dgm:pt>
    <dgm:pt modelId="{A66B4536-5C88-4B03-8C6C-8E67FBF69E81}" type="pres">
      <dgm:prSet presAssocID="{C0C05FF9-CAC0-49D7-BA78-9A7755F7E597}" presName="parTrans" presStyleLbl="bgSibTrans2D1" presStyleIdx="4" presStyleCnt="9"/>
      <dgm:spPr/>
    </dgm:pt>
    <dgm:pt modelId="{93E0C177-B357-4B24-B38A-4FECE061D471}" type="pres">
      <dgm:prSet presAssocID="{0B06B149-CD2E-43AD-A1F7-4686F3BD0F1E}" presName="node" presStyleLbl="node1" presStyleIdx="4" presStyleCnt="9">
        <dgm:presLayoutVars>
          <dgm:bulletEnabled val="1"/>
        </dgm:presLayoutVars>
      </dgm:prSet>
      <dgm:spPr/>
    </dgm:pt>
    <dgm:pt modelId="{EF2A8C05-C152-4773-A6BE-68A17AE188A2}" type="pres">
      <dgm:prSet presAssocID="{DE5DA050-1AED-41BD-B1A3-A9FE05833A26}" presName="parTrans" presStyleLbl="bgSibTrans2D1" presStyleIdx="5" presStyleCnt="9"/>
      <dgm:spPr/>
    </dgm:pt>
    <dgm:pt modelId="{80132FBC-FACA-488A-B087-7B25D5F29883}" type="pres">
      <dgm:prSet presAssocID="{32F20787-DE15-4752-9AB4-5FC641285FA2}" presName="node" presStyleLbl="node1" presStyleIdx="5" presStyleCnt="9">
        <dgm:presLayoutVars>
          <dgm:bulletEnabled val="1"/>
        </dgm:presLayoutVars>
      </dgm:prSet>
      <dgm:spPr/>
    </dgm:pt>
    <dgm:pt modelId="{06DB83CF-22A1-40B0-BEE4-DB0A966695F5}" type="pres">
      <dgm:prSet presAssocID="{164A3D36-5E2A-400F-B666-1E912DA9A970}" presName="parTrans" presStyleLbl="bgSibTrans2D1" presStyleIdx="6" presStyleCnt="9"/>
      <dgm:spPr/>
    </dgm:pt>
    <dgm:pt modelId="{70AF7A12-204F-4E76-984B-B104172B1A83}" type="pres">
      <dgm:prSet presAssocID="{D23F17BC-07A6-4E07-AF9A-9888AD8D9E2C}" presName="node" presStyleLbl="node1" presStyleIdx="6" presStyleCnt="9">
        <dgm:presLayoutVars>
          <dgm:bulletEnabled val="1"/>
        </dgm:presLayoutVars>
      </dgm:prSet>
      <dgm:spPr/>
    </dgm:pt>
    <dgm:pt modelId="{BAB0A4B6-D8A7-4B42-9F1B-D92631059A68}" type="pres">
      <dgm:prSet presAssocID="{290B6369-CEDD-496D-A369-4BA77A6E12AE}" presName="parTrans" presStyleLbl="bgSibTrans2D1" presStyleIdx="7" presStyleCnt="9"/>
      <dgm:spPr/>
    </dgm:pt>
    <dgm:pt modelId="{968A3648-0B12-441A-A8AB-B1230C153838}" type="pres">
      <dgm:prSet presAssocID="{A824C064-ABDB-48ED-8236-F012C450A489}" presName="node" presStyleLbl="node1" presStyleIdx="7" presStyleCnt="9">
        <dgm:presLayoutVars>
          <dgm:bulletEnabled val="1"/>
        </dgm:presLayoutVars>
      </dgm:prSet>
      <dgm:spPr/>
    </dgm:pt>
    <dgm:pt modelId="{941B42CD-F963-4037-8DD8-5208F6E3061E}" type="pres">
      <dgm:prSet presAssocID="{9CA28326-1912-44A3-A512-8E5CE4EACEBD}" presName="parTrans" presStyleLbl="bgSibTrans2D1" presStyleIdx="8" presStyleCnt="9"/>
      <dgm:spPr/>
    </dgm:pt>
    <dgm:pt modelId="{042D8A93-265D-4DA4-811D-2C026CC5C60E}" type="pres">
      <dgm:prSet presAssocID="{273A5B1B-0D5A-4C1D-9DD7-1B728D7B7077}" presName="node" presStyleLbl="node1" presStyleIdx="8" presStyleCnt="9">
        <dgm:presLayoutVars>
          <dgm:bulletEnabled val="1"/>
        </dgm:presLayoutVars>
      </dgm:prSet>
      <dgm:spPr/>
    </dgm:pt>
  </dgm:ptLst>
  <dgm:cxnLst>
    <dgm:cxn modelId="{826A2203-A13C-434A-BB4A-4E9CC7CC8909}" srcId="{198D3979-A1D5-43E9-BFC3-9B9CA36F104E}" destId="{273A5B1B-0D5A-4C1D-9DD7-1B728D7B7077}" srcOrd="8" destOrd="0" parTransId="{9CA28326-1912-44A3-A512-8E5CE4EACEBD}" sibTransId="{3B606B95-0E9A-485A-B42E-ECD5BF50F2F3}"/>
    <dgm:cxn modelId="{E4B9DC08-0B52-4275-9D00-305C9AF54E8D}" srcId="{A8F6B53C-9ED4-4917-AD92-3612B6A4E96B}" destId="{198D3979-A1D5-43E9-BFC3-9B9CA36F104E}" srcOrd="0" destOrd="0" parTransId="{11B72E75-0570-4F01-8FDA-E3C68D4275D8}" sibTransId="{514A0CE4-756E-493B-99A6-4125B27D4AEF}"/>
    <dgm:cxn modelId="{8DD6C00C-5328-4315-B45B-F6AECD857361}" type="presOf" srcId="{290B6369-CEDD-496D-A369-4BA77A6E12AE}" destId="{BAB0A4B6-D8A7-4B42-9F1B-D92631059A68}" srcOrd="0" destOrd="0" presId="urn:microsoft.com/office/officeart/2005/8/layout/radial4"/>
    <dgm:cxn modelId="{EC69B326-9FB1-41B5-95D2-6541E83E5BD3}" srcId="{198D3979-A1D5-43E9-BFC3-9B9CA36F104E}" destId="{0B06B149-CD2E-43AD-A1F7-4686F3BD0F1E}" srcOrd="4" destOrd="0" parTransId="{C0C05FF9-CAC0-49D7-BA78-9A7755F7E597}" sibTransId="{987D8689-AD6A-47C3-83E7-8037704A732A}"/>
    <dgm:cxn modelId="{37D2EE2B-538D-47DF-A1D6-CF6EA6FE07DE}" type="presOf" srcId="{545264CB-EE19-4D8D-9906-B237F14E3C8A}" destId="{3405C57F-835B-4DEC-BEFB-FA88887A97BC}" srcOrd="0" destOrd="0" presId="urn:microsoft.com/office/officeart/2005/8/layout/radial4"/>
    <dgm:cxn modelId="{A4F64D2C-F043-4546-85CC-2D92E5399C4F}" srcId="{209171EA-A724-4E26-BEA5-D8F8626CE87A}" destId="{2D44D097-0A4D-4FB5-B168-0F151D5E8C9B}" srcOrd="1" destOrd="0" parTransId="{9E8E1419-09CD-453F-B232-D06AA5D74EDC}" sibTransId="{12AF153E-472D-4769-BCFD-6A9B6880395B}"/>
    <dgm:cxn modelId="{CB00AD34-03EC-49FB-A074-EF5444C25C0D}" type="presOf" srcId="{C0C05FF9-CAC0-49D7-BA78-9A7755F7E597}" destId="{A66B4536-5C88-4B03-8C6C-8E67FBF69E81}" srcOrd="0" destOrd="0" presId="urn:microsoft.com/office/officeart/2005/8/layout/radial4"/>
    <dgm:cxn modelId="{01A89337-3C98-40AE-8538-B9A8C6878C6B}" srcId="{198D3979-A1D5-43E9-BFC3-9B9CA36F104E}" destId="{32F20787-DE15-4752-9AB4-5FC641285FA2}" srcOrd="5" destOrd="0" parTransId="{DE5DA050-1AED-41BD-B1A3-A9FE05833A26}" sibTransId="{F806C76F-82FD-47BE-8241-6872B5E21EC9}"/>
    <dgm:cxn modelId="{7B97205B-5B66-4AB8-9961-514FC29BDF97}" srcId="{198D3979-A1D5-43E9-BFC3-9B9CA36F104E}" destId="{ABD4DD14-4B3B-46D2-B7AC-0C7B443D7402}" srcOrd="2" destOrd="0" parTransId="{A2AB13B4-E2DA-4A9F-BC35-75F95B9F2FB1}" sibTransId="{0F064D6F-CA58-444F-8F9D-CBD5889641F6}"/>
    <dgm:cxn modelId="{6790815C-FC33-4A54-843B-0D49555E006C}" type="presOf" srcId="{273A5B1B-0D5A-4C1D-9DD7-1B728D7B7077}" destId="{042D8A93-265D-4DA4-811D-2C026CC5C60E}" srcOrd="0" destOrd="0" presId="urn:microsoft.com/office/officeart/2005/8/layout/radial4"/>
    <dgm:cxn modelId="{F87B3460-9C3B-40BF-B6A8-D61822D59F95}" type="presOf" srcId="{A691A215-C39D-452C-9D15-4293F51B4DBE}" destId="{978667FA-9523-40A4-A049-B40ABA9AFE2F}" srcOrd="0" destOrd="0" presId="urn:microsoft.com/office/officeart/2005/8/layout/radial4"/>
    <dgm:cxn modelId="{9411FA63-6C62-45D2-98FB-5791DDB13385}" type="presOf" srcId="{D23F17BC-07A6-4E07-AF9A-9888AD8D9E2C}" destId="{70AF7A12-204F-4E76-984B-B104172B1A83}" srcOrd="0" destOrd="0" presId="urn:microsoft.com/office/officeart/2005/8/layout/radial4"/>
    <dgm:cxn modelId="{D26E6F64-47A7-4940-A6DE-CF581F3C4BEC}" type="presOf" srcId="{CBF5E19F-909D-4DF3-BDF4-B7A76AB2D6F2}" destId="{8F0A7D40-3249-423D-ACF7-58C2C61CE112}" srcOrd="0" destOrd="0" presId="urn:microsoft.com/office/officeart/2005/8/layout/radial4"/>
    <dgm:cxn modelId="{A5665264-8B36-4E07-9065-1F46D58EBCEB}" type="presOf" srcId="{ABD4DD14-4B3B-46D2-B7AC-0C7B443D7402}" destId="{B9367C37-04C4-444C-8B14-C65D63572086}" srcOrd="0" destOrd="0" presId="urn:microsoft.com/office/officeart/2005/8/layout/radial4"/>
    <dgm:cxn modelId="{95F93C4B-8099-481A-93B4-798AF936C4AD}" type="presOf" srcId="{32F20787-DE15-4752-9AB4-5FC641285FA2}" destId="{80132FBC-FACA-488A-B087-7B25D5F29883}" srcOrd="0" destOrd="0" presId="urn:microsoft.com/office/officeart/2005/8/layout/radial4"/>
    <dgm:cxn modelId="{7E5B796F-D675-47F1-B79F-8D7DBEBE1285}" type="presOf" srcId="{E3E5CC5D-A895-426F-AA30-C0E5C769617B}" destId="{FA2F8D1B-B0AB-427C-B05E-951BF906FBC0}" srcOrd="0" destOrd="0" presId="urn:microsoft.com/office/officeart/2005/8/layout/radial4"/>
    <dgm:cxn modelId="{7F476A52-68CE-48D9-AFC3-33F2D711E79E}" srcId="{A8F6B53C-9ED4-4917-AD92-3612B6A4E96B}" destId="{209171EA-A724-4E26-BEA5-D8F8626CE87A}" srcOrd="1" destOrd="0" parTransId="{35792A75-3666-4553-A415-D7B96F1624EE}" sibTransId="{021ACAF7-D690-4EF6-8A0C-07D0546F6F54}"/>
    <dgm:cxn modelId="{CA053553-73BE-4C8B-844D-C9A2EF0F40F8}" type="presOf" srcId="{A8F6B53C-9ED4-4917-AD92-3612B6A4E96B}" destId="{C5637E2D-9C1C-470D-91D4-43545FF04CB2}" srcOrd="0" destOrd="0" presId="urn:microsoft.com/office/officeart/2005/8/layout/radial4"/>
    <dgm:cxn modelId="{C6D49556-A1FD-4561-9B2B-5A24DB2BF5B7}" type="presOf" srcId="{0B06B149-CD2E-43AD-A1F7-4686F3BD0F1E}" destId="{93E0C177-B357-4B24-B38A-4FECE061D471}" srcOrd="0" destOrd="0" presId="urn:microsoft.com/office/officeart/2005/8/layout/radial4"/>
    <dgm:cxn modelId="{79982488-DD2E-4E98-997F-03FEA0A4538D}" srcId="{198D3979-A1D5-43E9-BFC3-9B9CA36F104E}" destId="{A824C064-ABDB-48ED-8236-F012C450A489}" srcOrd="7" destOrd="0" parTransId="{290B6369-CEDD-496D-A369-4BA77A6E12AE}" sibTransId="{404BB5AB-09E0-45D7-8B05-713C188322F9}"/>
    <dgm:cxn modelId="{1728CF8A-F57E-4A6C-A242-80E1349C0E2E}" srcId="{209171EA-A724-4E26-BEA5-D8F8626CE87A}" destId="{36D69CB7-055B-4CBE-9570-D8D388E5E995}" srcOrd="0" destOrd="0" parTransId="{21B2458C-C7BA-4068-BDE3-E53A7011A4FE}" sibTransId="{4AFAB94F-BBE2-478B-80B4-292D7572E05C}"/>
    <dgm:cxn modelId="{48884495-3993-418D-9E33-EFD73C2ACC9B}" type="presOf" srcId="{198D3979-A1D5-43E9-BFC3-9B9CA36F104E}" destId="{BA73D8B5-1ED8-47C4-98CB-C11E77F89B79}" srcOrd="0" destOrd="0" presId="urn:microsoft.com/office/officeart/2005/8/layout/radial4"/>
    <dgm:cxn modelId="{E6097A98-D8EA-4022-BA1C-4B8D8B2BA1BF}" type="presOf" srcId="{DC8E8CF5-98CD-4165-8CB0-00D626F37874}" destId="{A33E0F28-DF1E-43D7-93FE-14BA3D175E42}" srcOrd="0" destOrd="0" presId="urn:microsoft.com/office/officeart/2005/8/layout/radial4"/>
    <dgm:cxn modelId="{D2ADDFA0-6617-4051-B632-E72D8EAD52B4}" type="presOf" srcId="{A2AB13B4-E2DA-4A9F-BC35-75F95B9F2FB1}" destId="{A3A8C2C3-9312-4251-A448-83EF4CB5A795}" srcOrd="0" destOrd="0" presId="urn:microsoft.com/office/officeart/2005/8/layout/radial4"/>
    <dgm:cxn modelId="{FF46D6A8-16B6-4F15-B99A-5D67BEFE336A}" type="presOf" srcId="{A824C064-ABDB-48ED-8236-F012C450A489}" destId="{968A3648-0B12-441A-A8AB-B1230C153838}" srcOrd="0" destOrd="0" presId="urn:microsoft.com/office/officeart/2005/8/layout/radial4"/>
    <dgm:cxn modelId="{DBA3F5BB-B2D1-4FFF-B420-1FE42789A086}" type="presOf" srcId="{DE5DA050-1AED-41BD-B1A3-A9FE05833A26}" destId="{EF2A8C05-C152-4773-A6BE-68A17AE188A2}" srcOrd="0" destOrd="0" presId="urn:microsoft.com/office/officeart/2005/8/layout/radial4"/>
    <dgm:cxn modelId="{1FC448C2-290E-4A8B-97E1-C4340554A930}" type="presOf" srcId="{E782268D-410F-4089-9249-13109627B7EC}" destId="{08FEE27C-6A5C-436C-A6D2-9863A938B9A4}" srcOrd="0" destOrd="0" presId="urn:microsoft.com/office/officeart/2005/8/layout/radial4"/>
    <dgm:cxn modelId="{FB35B8C2-9F8A-45E1-910B-F257117CF760}" type="presOf" srcId="{9CA28326-1912-44A3-A512-8E5CE4EACEBD}" destId="{941B42CD-F963-4037-8DD8-5208F6E3061E}" srcOrd="0" destOrd="0" presId="urn:microsoft.com/office/officeart/2005/8/layout/radial4"/>
    <dgm:cxn modelId="{9A9167C4-E56E-4841-B38B-E1C929D02637}" type="presOf" srcId="{164A3D36-5E2A-400F-B666-1E912DA9A970}" destId="{06DB83CF-22A1-40B0-BEE4-DB0A966695F5}" srcOrd="0" destOrd="0" presId="urn:microsoft.com/office/officeart/2005/8/layout/radial4"/>
    <dgm:cxn modelId="{80DE41D3-4D14-4E37-B118-2424B68994DC}" srcId="{198D3979-A1D5-43E9-BFC3-9B9CA36F104E}" destId="{E782268D-410F-4089-9249-13109627B7EC}" srcOrd="1" destOrd="0" parTransId="{545264CB-EE19-4D8D-9906-B237F14E3C8A}" sibTransId="{91090A6A-6463-468F-8CBD-C930761341D1}"/>
    <dgm:cxn modelId="{50419DD7-5627-4352-8040-F2BDA943516A}" srcId="{198D3979-A1D5-43E9-BFC3-9B9CA36F104E}" destId="{A691A215-C39D-452C-9D15-4293F51B4DBE}" srcOrd="3" destOrd="0" parTransId="{CBF5E19F-909D-4DF3-BDF4-B7A76AB2D6F2}" sibTransId="{3A958D2E-2EC1-4DB6-A36E-F72EEA31DBF9}"/>
    <dgm:cxn modelId="{060578E0-C5EA-47A8-9B6A-CDA17D160094}" srcId="{198D3979-A1D5-43E9-BFC3-9B9CA36F104E}" destId="{D23F17BC-07A6-4E07-AF9A-9888AD8D9E2C}" srcOrd="6" destOrd="0" parTransId="{164A3D36-5E2A-400F-B666-1E912DA9A970}" sibTransId="{5452C308-1CE9-4400-9820-310C4864CE22}"/>
    <dgm:cxn modelId="{CFB41CEF-A3AF-4C11-A954-33B6B308ECFF}" srcId="{198D3979-A1D5-43E9-BFC3-9B9CA36F104E}" destId="{E3E5CC5D-A895-426F-AA30-C0E5C769617B}" srcOrd="0" destOrd="0" parTransId="{DC8E8CF5-98CD-4165-8CB0-00D626F37874}" sibTransId="{EEC50E05-B507-4FE2-9E8A-4A9B46FAC290}"/>
    <dgm:cxn modelId="{A8491BF2-04F9-4DF7-8F51-339CBC99FA20}" type="presParOf" srcId="{C5637E2D-9C1C-470D-91D4-43545FF04CB2}" destId="{BA73D8B5-1ED8-47C4-98CB-C11E77F89B79}" srcOrd="0" destOrd="0" presId="urn:microsoft.com/office/officeart/2005/8/layout/radial4"/>
    <dgm:cxn modelId="{B3972902-D557-48B6-BE56-98A69503643C}" type="presParOf" srcId="{C5637E2D-9C1C-470D-91D4-43545FF04CB2}" destId="{A33E0F28-DF1E-43D7-93FE-14BA3D175E42}" srcOrd="1" destOrd="0" presId="urn:microsoft.com/office/officeart/2005/8/layout/radial4"/>
    <dgm:cxn modelId="{BD3FD3A7-7451-423F-A917-D7B878D14AF1}" type="presParOf" srcId="{C5637E2D-9C1C-470D-91D4-43545FF04CB2}" destId="{FA2F8D1B-B0AB-427C-B05E-951BF906FBC0}" srcOrd="2" destOrd="0" presId="urn:microsoft.com/office/officeart/2005/8/layout/radial4"/>
    <dgm:cxn modelId="{87775AF4-349A-4410-9A1D-15880ACB1BC3}" type="presParOf" srcId="{C5637E2D-9C1C-470D-91D4-43545FF04CB2}" destId="{3405C57F-835B-4DEC-BEFB-FA88887A97BC}" srcOrd="3" destOrd="0" presId="urn:microsoft.com/office/officeart/2005/8/layout/radial4"/>
    <dgm:cxn modelId="{EB48295B-646F-4746-BF42-E78250278854}" type="presParOf" srcId="{C5637E2D-9C1C-470D-91D4-43545FF04CB2}" destId="{08FEE27C-6A5C-436C-A6D2-9863A938B9A4}" srcOrd="4" destOrd="0" presId="urn:microsoft.com/office/officeart/2005/8/layout/radial4"/>
    <dgm:cxn modelId="{31DBD50F-8289-42FD-9B19-28C3D3038284}" type="presParOf" srcId="{C5637E2D-9C1C-470D-91D4-43545FF04CB2}" destId="{A3A8C2C3-9312-4251-A448-83EF4CB5A795}" srcOrd="5" destOrd="0" presId="urn:microsoft.com/office/officeart/2005/8/layout/radial4"/>
    <dgm:cxn modelId="{C7FE8B22-C165-439A-B60A-E4D608560CE6}" type="presParOf" srcId="{C5637E2D-9C1C-470D-91D4-43545FF04CB2}" destId="{B9367C37-04C4-444C-8B14-C65D63572086}" srcOrd="6" destOrd="0" presId="urn:microsoft.com/office/officeart/2005/8/layout/radial4"/>
    <dgm:cxn modelId="{0DE3D966-276B-44F6-9E01-4399B3B08431}" type="presParOf" srcId="{C5637E2D-9C1C-470D-91D4-43545FF04CB2}" destId="{8F0A7D40-3249-423D-ACF7-58C2C61CE112}" srcOrd="7" destOrd="0" presId="urn:microsoft.com/office/officeart/2005/8/layout/radial4"/>
    <dgm:cxn modelId="{8102D3C0-3CBD-4BB4-9C13-C71F2B98D24F}" type="presParOf" srcId="{C5637E2D-9C1C-470D-91D4-43545FF04CB2}" destId="{978667FA-9523-40A4-A049-B40ABA9AFE2F}" srcOrd="8" destOrd="0" presId="urn:microsoft.com/office/officeart/2005/8/layout/radial4"/>
    <dgm:cxn modelId="{394C5266-AB92-4DBD-9381-8CFC3D992E42}" type="presParOf" srcId="{C5637E2D-9C1C-470D-91D4-43545FF04CB2}" destId="{A66B4536-5C88-4B03-8C6C-8E67FBF69E81}" srcOrd="9" destOrd="0" presId="urn:microsoft.com/office/officeart/2005/8/layout/radial4"/>
    <dgm:cxn modelId="{65AE3EEA-6527-4142-9F5C-03206511A4FA}" type="presParOf" srcId="{C5637E2D-9C1C-470D-91D4-43545FF04CB2}" destId="{93E0C177-B357-4B24-B38A-4FECE061D471}" srcOrd="10" destOrd="0" presId="urn:microsoft.com/office/officeart/2005/8/layout/radial4"/>
    <dgm:cxn modelId="{B611BFF0-7A20-4E27-8BD3-1BED9EE848A1}" type="presParOf" srcId="{C5637E2D-9C1C-470D-91D4-43545FF04CB2}" destId="{EF2A8C05-C152-4773-A6BE-68A17AE188A2}" srcOrd="11" destOrd="0" presId="urn:microsoft.com/office/officeart/2005/8/layout/radial4"/>
    <dgm:cxn modelId="{FBFA4EE4-1723-4F32-85DD-2D4DF887CBAC}" type="presParOf" srcId="{C5637E2D-9C1C-470D-91D4-43545FF04CB2}" destId="{80132FBC-FACA-488A-B087-7B25D5F29883}" srcOrd="12" destOrd="0" presId="urn:microsoft.com/office/officeart/2005/8/layout/radial4"/>
    <dgm:cxn modelId="{BDC523FC-6B09-481B-B5CF-BC143C1CF47B}" type="presParOf" srcId="{C5637E2D-9C1C-470D-91D4-43545FF04CB2}" destId="{06DB83CF-22A1-40B0-BEE4-DB0A966695F5}" srcOrd="13" destOrd="0" presId="urn:microsoft.com/office/officeart/2005/8/layout/radial4"/>
    <dgm:cxn modelId="{C5EC3574-9699-4D97-96EE-A074391936DA}" type="presParOf" srcId="{C5637E2D-9C1C-470D-91D4-43545FF04CB2}" destId="{70AF7A12-204F-4E76-984B-B104172B1A83}" srcOrd="14" destOrd="0" presId="urn:microsoft.com/office/officeart/2005/8/layout/radial4"/>
    <dgm:cxn modelId="{6107CEFA-E453-4DDB-BF41-C98592792D0A}" type="presParOf" srcId="{C5637E2D-9C1C-470D-91D4-43545FF04CB2}" destId="{BAB0A4B6-D8A7-4B42-9F1B-D92631059A68}" srcOrd="15" destOrd="0" presId="urn:microsoft.com/office/officeart/2005/8/layout/radial4"/>
    <dgm:cxn modelId="{CA425A31-0E3F-482C-8BCF-03D4B519BFEC}" type="presParOf" srcId="{C5637E2D-9C1C-470D-91D4-43545FF04CB2}" destId="{968A3648-0B12-441A-A8AB-B1230C153838}" srcOrd="16" destOrd="0" presId="urn:microsoft.com/office/officeart/2005/8/layout/radial4"/>
    <dgm:cxn modelId="{018AC97C-A16C-4C76-B72E-5E35F3077D1B}" type="presParOf" srcId="{C5637E2D-9C1C-470D-91D4-43545FF04CB2}" destId="{941B42CD-F963-4037-8DD8-5208F6E3061E}" srcOrd="17" destOrd="0" presId="urn:microsoft.com/office/officeart/2005/8/layout/radial4"/>
    <dgm:cxn modelId="{B3F4FE0A-F8E5-4E69-809E-E08079584874}" type="presParOf" srcId="{C5637E2D-9C1C-470D-91D4-43545FF04CB2}" destId="{042D8A93-265D-4DA4-811D-2C026CC5C60E}"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3D8B5-1ED8-47C4-98CB-C11E77F89B79}">
      <dsp:nvSpPr>
        <dsp:cNvPr id="0" name=""/>
        <dsp:cNvSpPr/>
      </dsp:nvSpPr>
      <dsp:spPr>
        <a:xfrm>
          <a:off x="4696986" y="4253346"/>
          <a:ext cx="2008317" cy="20083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Falls and injury</a:t>
          </a:r>
        </a:p>
      </dsp:txBody>
      <dsp:txXfrm>
        <a:off x="4991097" y="4547457"/>
        <a:ext cx="1420095" cy="1420095"/>
      </dsp:txXfrm>
    </dsp:sp>
    <dsp:sp modelId="{A33E0F28-DF1E-43D7-93FE-14BA3D175E42}">
      <dsp:nvSpPr>
        <dsp:cNvPr id="0" name=""/>
        <dsp:cNvSpPr/>
      </dsp:nvSpPr>
      <dsp:spPr>
        <a:xfrm rot="10800000">
          <a:off x="1006559" y="4971320"/>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2F8D1B-B0AB-427C-B05E-951BF906FBC0}">
      <dsp:nvSpPr>
        <dsp:cNvPr id="0" name=""/>
        <dsp:cNvSpPr/>
      </dsp:nvSpPr>
      <dsp:spPr>
        <a:xfrm>
          <a:off x="303648" y="469517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Muscle weakness</a:t>
          </a:r>
        </a:p>
      </dsp:txBody>
      <dsp:txXfrm>
        <a:off x="336588" y="4728116"/>
        <a:ext cx="1339942" cy="1058777"/>
      </dsp:txXfrm>
    </dsp:sp>
    <dsp:sp modelId="{3405C57F-835B-4DEC-BEFB-FA88887A97BC}">
      <dsp:nvSpPr>
        <dsp:cNvPr id="0" name=""/>
        <dsp:cNvSpPr/>
      </dsp:nvSpPr>
      <dsp:spPr>
        <a:xfrm rot="12150000">
          <a:off x="1231180" y="3842075"/>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FEE27C-6A5C-436C-A6D2-9863A938B9A4}">
      <dsp:nvSpPr>
        <dsp:cNvPr id="0" name=""/>
        <dsp:cNvSpPr/>
      </dsp:nvSpPr>
      <dsp:spPr>
        <a:xfrm>
          <a:off x="661002" y="289863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Neurological deficits</a:t>
          </a:r>
        </a:p>
      </dsp:txBody>
      <dsp:txXfrm>
        <a:off x="693942" y="2931576"/>
        <a:ext cx="1339942" cy="1058777"/>
      </dsp:txXfrm>
    </dsp:sp>
    <dsp:sp modelId="{A3A8C2C3-9312-4251-A448-83EF4CB5A795}">
      <dsp:nvSpPr>
        <dsp:cNvPr id="0" name=""/>
        <dsp:cNvSpPr/>
      </dsp:nvSpPr>
      <dsp:spPr>
        <a:xfrm rot="13500000">
          <a:off x="1870846" y="2884747"/>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367C37-04C4-444C-8B14-C65D63572086}">
      <dsp:nvSpPr>
        <dsp:cNvPr id="0" name=""/>
        <dsp:cNvSpPr/>
      </dsp:nvSpPr>
      <dsp:spPr>
        <a:xfrm>
          <a:off x="1678660" y="1375603"/>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Poor vision</a:t>
          </a:r>
        </a:p>
      </dsp:txBody>
      <dsp:txXfrm>
        <a:off x="1711600" y="1408543"/>
        <a:ext cx="1339942" cy="1058777"/>
      </dsp:txXfrm>
    </dsp:sp>
    <dsp:sp modelId="{8F0A7D40-3249-423D-ACF7-58C2C61CE112}">
      <dsp:nvSpPr>
        <dsp:cNvPr id="0" name=""/>
        <dsp:cNvSpPr/>
      </dsp:nvSpPr>
      <dsp:spPr>
        <a:xfrm rot="14850000">
          <a:off x="2828173" y="224508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8667FA-9523-40A4-A049-B40ABA9AFE2F}">
      <dsp:nvSpPr>
        <dsp:cNvPr id="0" name=""/>
        <dsp:cNvSpPr/>
      </dsp:nvSpPr>
      <dsp:spPr>
        <a:xfrm>
          <a:off x="3201694" y="357944"/>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Cluttered</a:t>
          </a:r>
        </a:p>
        <a:p>
          <a:pPr marL="0" lvl="0" indent="0" algn="ctr" defTabSz="711200">
            <a:lnSpc>
              <a:spcPct val="90000"/>
            </a:lnSpc>
            <a:spcBef>
              <a:spcPct val="0"/>
            </a:spcBef>
            <a:spcAft>
              <a:spcPct val="35000"/>
            </a:spcAft>
            <a:buNone/>
          </a:pPr>
          <a:r>
            <a:rPr lang="en-US" sz="1600" kern="1200" dirty="0"/>
            <a:t>Environment</a:t>
          </a:r>
        </a:p>
      </dsp:txBody>
      <dsp:txXfrm>
        <a:off x="3234634" y="390884"/>
        <a:ext cx="1339942" cy="1058777"/>
      </dsp:txXfrm>
    </dsp:sp>
    <dsp:sp modelId="{A66B4536-5C88-4B03-8C6C-8E67FBF69E81}">
      <dsp:nvSpPr>
        <dsp:cNvPr id="0" name=""/>
        <dsp:cNvSpPr/>
      </dsp:nvSpPr>
      <dsp:spPr>
        <a:xfrm rot="16200000">
          <a:off x="3957418" y="202046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E0C177-B357-4B24-B38A-4FECE061D471}">
      <dsp:nvSpPr>
        <dsp:cNvPr id="0" name=""/>
        <dsp:cNvSpPr/>
      </dsp:nvSpPr>
      <dsp:spPr>
        <a:xfrm>
          <a:off x="4998234" y="590"/>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Malnutrition</a:t>
          </a:r>
        </a:p>
      </dsp:txBody>
      <dsp:txXfrm>
        <a:off x="5031174" y="33530"/>
        <a:ext cx="1339942" cy="1058777"/>
      </dsp:txXfrm>
    </dsp:sp>
    <dsp:sp modelId="{EF2A8C05-C152-4773-A6BE-68A17AE188A2}">
      <dsp:nvSpPr>
        <dsp:cNvPr id="0" name=""/>
        <dsp:cNvSpPr/>
      </dsp:nvSpPr>
      <dsp:spPr>
        <a:xfrm rot="17550000">
          <a:off x="5086663" y="224508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132FBC-FACA-488A-B087-7B25D5F29883}">
      <dsp:nvSpPr>
        <dsp:cNvPr id="0" name=""/>
        <dsp:cNvSpPr/>
      </dsp:nvSpPr>
      <dsp:spPr>
        <a:xfrm>
          <a:off x="6794774" y="357944"/>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Medications</a:t>
          </a:r>
        </a:p>
      </dsp:txBody>
      <dsp:txXfrm>
        <a:off x="6827714" y="390884"/>
        <a:ext cx="1339942" cy="1058777"/>
      </dsp:txXfrm>
    </dsp:sp>
    <dsp:sp modelId="{06DB83CF-22A1-40B0-BEE4-DB0A966695F5}">
      <dsp:nvSpPr>
        <dsp:cNvPr id="0" name=""/>
        <dsp:cNvSpPr/>
      </dsp:nvSpPr>
      <dsp:spPr>
        <a:xfrm rot="18900000">
          <a:off x="6043991" y="2884747"/>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AF7A12-204F-4E76-984B-B104172B1A83}">
      <dsp:nvSpPr>
        <dsp:cNvPr id="0" name=""/>
        <dsp:cNvSpPr/>
      </dsp:nvSpPr>
      <dsp:spPr>
        <a:xfrm>
          <a:off x="8317807" y="1375603"/>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Orthostatic hypotension</a:t>
          </a:r>
        </a:p>
      </dsp:txBody>
      <dsp:txXfrm>
        <a:off x="8350747" y="1408543"/>
        <a:ext cx="1339942" cy="1058777"/>
      </dsp:txXfrm>
    </dsp:sp>
    <dsp:sp modelId="{BAB0A4B6-D8A7-4B42-9F1B-D92631059A68}">
      <dsp:nvSpPr>
        <dsp:cNvPr id="0" name=""/>
        <dsp:cNvSpPr/>
      </dsp:nvSpPr>
      <dsp:spPr>
        <a:xfrm rot="20250000">
          <a:off x="6683657" y="3842075"/>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8A3648-0B12-441A-A8AB-B1230C153838}">
      <dsp:nvSpPr>
        <dsp:cNvPr id="0" name=""/>
        <dsp:cNvSpPr/>
      </dsp:nvSpPr>
      <dsp:spPr>
        <a:xfrm>
          <a:off x="9335466" y="289863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Osteoporosis</a:t>
          </a:r>
        </a:p>
      </dsp:txBody>
      <dsp:txXfrm>
        <a:off x="9368406" y="2931576"/>
        <a:ext cx="1339942" cy="1058777"/>
      </dsp:txXfrm>
    </dsp:sp>
    <dsp:sp modelId="{941B42CD-F963-4037-8DD8-5208F6E3061E}">
      <dsp:nvSpPr>
        <dsp:cNvPr id="0" name=""/>
        <dsp:cNvSpPr/>
      </dsp:nvSpPr>
      <dsp:spPr>
        <a:xfrm>
          <a:off x="6908277" y="4971320"/>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2D8A93-265D-4DA4-811D-2C026CC5C60E}">
      <dsp:nvSpPr>
        <dsp:cNvPr id="0" name=""/>
        <dsp:cNvSpPr/>
      </dsp:nvSpPr>
      <dsp:spPr>
        <a:xfrm>
          <a:off x="9692820" y="469517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Urinary urgency</a:t>
          </a:r>
        </a:p>
      </dsp:txBody>
      <dsp:txXfrm>
        <a:off x="9725760" y="4728116"/>
        <a:ext cx="1339942" cy="105877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505020-06B1-4962-86FB-6675E6546E43}" type="datetimeFigureOut">
              <a:rPr lang="en-US" smtClean="0"/>
              <a:t>5/11/2022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192B26-3D69-457A-90BA-60031D960147}" type="slidenum">
              <a:rPr lang="en-US" smtClean="0"/>
              <a:t>‹#›</a:t>
            </a:fld>
            <a:endParaRPr lang="en-US"/>
          </a:p>
        </p:txBody>
      </p:sp>
    </p:spTree>
    <p:extLst>
      <p:ext uri="{BB962C8B-B14F-4D97-AF65-F5344CB8AC3E}">
        <p14:creationId xmlns:p14="http://schemas.microsoft.com/office/powerpoint/2010/main" val="326792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5</a:t>
            </a:fld>
            <a:endParaRPr lang="en-US"/>
          </a:p>
        </p:txBody>
      </p:sp>
    </p:spTree>
    <p:extLst>
      <p:ext uri="{BB962C8B-B14F-4D97-AF65-F5344CB8AC3E}">
        <p14:creationId xmlns:p14="http://schemas.microsoft.com/office/powerpoint/2010/main" val="86871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Needing to use the toilet</a:t>
            </a:r>
            <a:r>
              <a:rPr lang="en-US" baseline="0" dirty="0"/>
              <a:t> is the primary cause of falls in institutional and </a:t>
            </a:r>
            <a:r>
              <a:rPr lang="en-US" baseline="0"/>
              <a:t>hospital settings.</a:t>
            </a:r>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15</a:t>
            </a:fld>
            <a:endParaRPr lang="en-US"/>
          </a:p>
        </p:txBody>
      </p:sp>
    </p:spTree>
    <p:extLst>
      <p:ext uri="{BB962C8B-B14F-4D97-AF65-F5344CB8AC3E}">
        <p14:creationId xmlns:p14="http://schemas.microsoft.com/office/powerpoint/2010/main" val="255207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Falls</a:t>
            </a:r>
            <a:r>
              <a:rPr lang="en-US" baseline="0" dirty="0"/>
              <a:t> are a typical “geriatric syndrome:” a problem that results in additive deficits from multiple contributing systems, including external domains.  This complexity is a reason why geriatric syndromes are difficult to treat. </a:t>
            </a:r>
            <a:r>
              <a:rPr lang="en-US" dirty="0"/>
              <a:t>I would argue</a:t>
            </a:r>
            <a:r>
              <a:rPr lang="en-US" baseline="0" dirty="0"/>
              <a:t> that one of the reasons that exercise is so helpful is that it affects more than one domain and system.</a:t>
            </a:r>
            <a:endParaRPr lang="en-US" dirty="0"/>
          </a:p>
          <a:p>
            <a:endParaRPr lang="en-US" dirty="0"/>
          </a:p>
        </p:txBody>
      </p:sp>
      <p:sp>
        <p:nvSpPr>
          <p:cNvPr id="4" name="Slide Number Placeholder 3"/>
          <p:cNvSpPr>
            <a:spLocks noGrp="1"/>
          </p:cNvSpPr>
          <p:nvPr>
            <p:ph type="sldNum" sz="quarter" idx="10"/>
          </p:nvPr>
        </p:nvSpPr>
        <p:spPr/>
        <p:txBody>
          <a:bodyPr/>
          <a:lstStyle/>
          <a:p>
            <a:fld id="{D2046F19-D1EB-40DB-9BCB-9717791D3787}" type="slidenum">
              <a:rPr lang="en-US" smtClean="0"/>
              <a:t>16</a:t>
            </a:fld>
            <a:endParaRPr lang="en-US"/>
          </a:p>
        </p:txBody>
      </p:sp>
    </p:spTree>
    <p:extLst>
      <p:ext uri="{BB962C8B-B14F-4D97-AF65-F5344CB8AC3E}">
        <p14:creationId xmlns:p14="http://schemas.microsoft.com/office/powerpoint/2010/main" val="45456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really intended as a framework for developing a fall prevention PROGRAM at an institution or healthcare practice.</a:t>
            </a:r>
            <a:r>
              <a:rPr lang="en-US" baseline="0" dirty="0"/>
              <a:t>  As always in geriatrics, interventions work best when they are done by the entire team.  But it also provides a great framework for just looking at falls in a clinical setting.</a:t>
            </a:r>
          </a:p>
          <a:p>
            <a:r>
              <a:rPr lang="en-US" baseline="0" dirty="0"/>
              <a:t>This is based on the 2011 AGS/BGS Fall Prevention Guidelines, with some minor updates since then based on the small amount of practice-changing literature that’s been published in the interim.</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17</a:t>
            </a:fld>
            <a:endParaRPr lang="en-US"/>
          </a:p>
        </p:txBody>
      </p:sp>
    </p:spTree>
    <p:extLst>
      <p:ext uri="{BB962C8B-B14F-4D97-AF65-F5344CB8AC3E}">
        <p14:creationId xmlns:p14="http://schemas.microsoft.com/office/powerpoint/2010/main" val="225255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STEADI algorithm.  Don’t try to read it; we’ll break it down into its components over</a:t>
            </a:r>
            <a:r>
              <a:rPr lang="en-US" baseline="0" dirty="0"/>
              <a:t> the next few slides.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18</a:t>
            </a:fld>
            <a:endParaRPr lang="en-US"/>
          </a:p>
        </p:txBody>
      </p:sp>
    </p:spTree>
    <p:extLst>
      <p:ext uri="{BB962C8B-B14F-4D97-AF65-F5344CB8AC3E}">
        <p14:creationId xmlns:p14="http://schemas.microsoft.com/office/powerpoint/2010/main" val="163994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patients every year, or when they bring</a:t>
            </a:r>
            <a:r>
              <a:rPr lang="en-US" baseline="0" dirty="0"/>
              <a:t> it up.  If you do annual wellness visits, this is a good time (because it’s already baked into the AWV).</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19</a:t>
            </a:fld>
            <a:endParaRPr lang="en-US"/>
          </a:p>
        </p:txBody>
      </p:sp>
    </p:spTree>
    <p:extLst>
      <p:ext uri="{BB962C8B-B14F-4D97-AF65-F5344CB8AC3E}">
        <p14:creationId xmlns:p14="http://schemas.microsoft.com/office/powerpoint/2010/main" val="245640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Independent Brochure – contains</a:t>
            </a:r>
            <a:r>
              <a:rPr lang="en-US" baseline="0" dirty="0"/>
              <a:t> a 12-item questionnaire</a:t>
            </a:r>
            <a:endParaRPr lang="en-US" dirty="0"/>
          </a:p>
        </p:txBody>
      </p:sp>
      <p:sp>
        <p:nvSpPr>
          <p:cNvPr id="4" name="Slide Number Placeholder 3"/>
          <p:cNvSpPr>
            <a:spLocks noGrp="1"/>
          </p:cNvSpPr>
          <p:nvPr>
            <p:ph type="sldNum" sz="quarter" idx="10"/>
          </p:nvPr>
        </p:nvSpPr>
        <p:spPr/>
        <p:txBody>
          <a:bodyPr/>
          <a:lstStyle/>
          <a:p>
            <a:fld id="{A5B205AD-20A5-4F4E-97E8-0DE2E632CCB9}" type="slidenum">
              <a:rPr lang="en-US" smtClean="0"/>
              <a:t>20</a:t>
            </a:fld>
            <a:endParaRPr lang="en-US"/>
          </a:p>
        </p:txBody>
      </p:sp>
    </p:spTree>
    <p:extLst>
      <p:ext uri="{BB962C8B-B14F-4D97-AF65-F5344CB8AC3E}">
        <p14:creationId xmlns:p14="http://schemas.microsoft.com/office/powerpoint/2010/main" val="157964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Vitamin D less important than we thought, unless</a:t>
            </a:r>
            <a:r>
              <a:rPr lang="en-US" baseline="0" dirty="0"/>
              <a:t> truly deficient (e.g., in nursing homes)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21</a:t>
            </a:fld>
            <a:endParaRPr lang="en-US"/>
          </a:p>
        </p:txBody>
      </p:sp>
    </p:spTree>
    <p:extLst>
      <p:ext uri="{BB962C8B-B14F-4D97-AF65-F5344CB8AC3E}">
        <p14:creationId xmlns:p14="http://schemas.microsoft.com/office/powerpoint/2010/main" val="2943159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basics.  </a:t>
            </a:r>
            <a:r>
              <a:rPr lang="en-US" baseline="0" dirty="0"/>
              <a:t>TUG (arise, walk 10 feet, turn around and sit down), if &gt;12 seconds, then they’re at high risk.  30-sec chair stand: standardized for age and sex.</a:t>
            </a:r>
          </a:p>
          <a:p>
            <a:r>
              <a:rPr lang="en-US" baseline="0" dirty="0"/>
              <a:t>4 Stage balance test is involves feet together, half tandem, tandem, and then stand on 1 foot for 10 seconds.  If the patient can’t do the tandem stance for 10 seconds, fall risk is higher.</a:t>
            </a:r>
          </a:p>
        </p:txBody>
      </p:sp>
      <p:sp>
        <p:nvSpPr>
          <p:cNvPr id="4" name="Slide Number Placeholder 3"/>
          <p:cNvSpPr>
            <a:spLocks noGrp="1"/>
          </p:cNvSpPr>
          <p:nvPr>
            <p:ph type="sldNum" sz="quarter" idx="10"/>
          </p:nvPr>
        </p:nvSpPr>
        <p:spPr/>
        <p:txBody>
          <a:bodyPr/>
          <a:lstStyle/>
          <a:p>
            <a:fld id="{6B192B26-3D69-457A-90BA-60031D960147}" type="slidenum">
              <a:rPr lang="en-US" smtClean="0"/>
              <a:t>22</a:t>
            </a:fld>
            <a:endParaRPr lang="en-US"/>
          </a:p>
        </p:txBody>
      </p:sp>
    </p:spTree>
    <p:extLst>
      <p:ext uri="{BB962C8B-B14F-4D97-AF65-F5344CB8AC3E}">
        <p14:creationId xmlns:p14="http://schemas.microsoft.com/office/powerpoint/2010/main" val="4118361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192B26-3D69-457A-90BA-60031D960147}" type="slidenum">
              <a:rPr lang="en-US" smtClean="0"/>
              <a:t>23</a:t>
            </a:fld>
            <a:endParaRPr lang="en-US"/>
          </a:p>
        </p:txBody>
      </p:sp>
    </p:spTree>
    <p:extLst>
      <p:ext uri="{BB962C8B-B14F-4D97-AF65-F5344CB8AC3E}">
        <p14:creationId xmlns:p14="http://schemas.microsoft.com/office/powerpoint/2010/main" val="929868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things that I think are helpful that are not really</a:t>
            </a:r>
            <a:r>
              <a:rPr lang="en-US" baseline="0" dirty="0"/>
              <a:t> included in the algorithm: a neurological exam (sensation, motor abnormalities, ataxia, parkinsonism) and if the patient is dizzy, looking for nystagmus.  A good gait exam can help identify some of these, too.</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24</a:t>
            </a:fld>
            <a:endParaRPr lang="en-US"/>
          </a:p>
        </p:txBody>
      </p:sp>
    </p:spTree>
    <p:extLst>
      <p:ext uri="{BB962C8B-B14F-4D97-AF65-F5344CB8AC3E}">
        <p14:creationId xmlns:p14="http://schemas.microsoft.com/office/powerpoint/2010/main" val="293033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prevalent than diabetes</a:t>
            </a:r>
            <a:r>
              <a:rPr lang="en-US" baseline="0" dirty="0"/>
              <a:t> (about 18% of older adults).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7</a:t>
            </a:fld>
            <a:endParaRPr lang="en-US"/>
          </a:p>
        </p:txBody>
      </p:sp>
    </p:spTree>
    <p:extLst>
      <p:ext uri="{BB962C8B-B14F-4D97-AF65-F5344CB8AC3E}">
        <p14:creationId xmlns:p14="http://schemas.microsoft.com/office/powerpoint/2010/main" val="737189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making this patient-centered (i.e., discussing health goals):</a:t>
            </a:r>
          </a:p>
          <a:p>
            <a:r>
              <a:rPr lang="en-US" dirty="0"/>
              <a:t>There are many different proven fall-reduction</a:t>
            </a:r>
            <a:r>
              <a:rPr lang="en-US" baseline="0" dirty="0"/>
              <a:t> programs (see previous slide), includes Tai Chi (e.g., through local YMCA’s), UNMC’s </a:t>
            </a:r>
            <a:r>
              <a:rPr lang="en-US" baseline="0" dirty="0" err="1"/>
              <a:t>EngAge</a:t>
            </a:r>
            <a:r>
              <a:rPr lang="en-US" baseline="0" dirty="0"/>
              <a:t> </a:t>
            </a:r>
            <a:r>
              <a:rPr lang="en-US" baseline="0" dirty="0" err="1"/>
              <a:t>FallProof</a:t>
            </a:r>
            <a:r>
              <a:rPr lang="en-US" baseline="0" dirty="0"/>
              <a:t>, </a:t>
            </a:r>
          </a:p>
          <a:p>
            <a:r>
              <a:rPr lang="en-US" baseline="0" dirty="0"/>
              <a:t>Medications, such as benzodiazepines, anticholinergic meds</a:t>
            </a:r>
          </a:p>
          <a:p>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25</a:t>
            </a:fld>
            <a:endParaRPr lang="en-US"/>
          </a:p>
        </p:txBody>
      </p:sp>
    </p:spTree>
    <p:extLst>
      <p:ext uri="{BB962C8B-B14F-4D97-AF65-F5344CB8AC3E}">
        <p14:creationId xmlns:p14="http://schemas.microsoft.com/office/powerpoint/2010/main" val="2534928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 orthostatic hypotension</a:t>
            </a:r>
          </a:p>
          <a:p>
            <a:r>
              <a:rPr lang="en-US" dirty="0"/>
              <a:t>Vision</a:t>
            </a:r>
            <a:r>
              <a:rPr lang="en-US" baseline="0" dirty="0"/>
              <a:t> impairment: bifocals actually are associated with increased fall risk.  Cataract surgery helps prevent falls.</a:t>
            </a:r>
          </a:p>
          <a:p>
            <a:r>
              <a:rPr lang="en-US" baseline="0" dirty="0"/>
              <a:t>Vitamin D deficiency: really only helps to treat if there is a deficiency (unless in long-term care)</a:t>
            </a:r>
          </a:p>
        </p:txBody>
      </p:sp>
      <p:sp>
        <p:nvSpPr>
          <p:cNvPr id="4" name="Slide Number Placeholder 3"/>
          <p:cNvSpPr>
            <a:spLocks noGrp="1"/>
          </p:cNvSpPr>
          <p:nvPr>
            <p:ph type="sldNum" sz="quarter" idx="10"/>
          </p:nvPr>
        </p:nvSpPr>
        <p:spPr/>
        <p:txBody>
          <a:bodyPr/>
          <a:lstStyle/>
          <a:p>
            <a:fld id="{6B192B26-3D69-457A-90BA-60031D960147}" type="slidenum">
              <a:rPr lang="en-US" smtClean="0"/>
              <a:t>27</a:t>
            </a:fld>
            <a:endParaRPr lang="en-US"/>
          </a:p>
        </p:txBody>
      </p:sp>
    </p:spTree>
    <p:extLst>
      <p:ext uri="{BB962C8B-B14F-4D97-AF65-F5344CB8AC3E}">
        <p14:creationId xmlns:p14="http://schemas.microsoft.com/office/powerpoint/2010/main" val="1650573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Assistive devices: often people</a:t>
            </a:r>
            <a:r>
              <a:rPr lang="en-US" baseline="0" dirty="0"/>
              <a:t> use a relatives old device, for example, and it’s not fitted correctly.</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28</a:t>
            </a:fld>
            <a:endParaRPr lang="en-US"/>
          </a:p>
        </p:txBody>
      </p:sp>
    </p:spTree>
    <p:extLst>
      <p:ext uri="{BB962C8B-B14F-4D97-AF65-F5344CB8AC3E}">
        <p14:creationId xmlns:p14="http://schemas.microsoft.com/office/powerpoint/2010/main" val="365312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person</a:t>
            </a:r>
            <a:r>
              <a:rPr lang="en-US" baseline="0" dirty="0"/>
              <a:t> has OAB, then anticholinergics used for that might also increase fall risk, so be careful.</a:t>
            </a:r>
          </a:p>
          <a:p>
            <a:r>
              <a:rPr lang="en-US" baseline="0" dirty="0"/>
              <a:t>Pain reduction methods: scheduled Tylenol, topical NSAIDs, sometimes </a:t>
            </a:r>
            <a:r>
              <a:rPr lang="en-US" baseline="0" dirty="0" err="1"/>
              <a:t>gabapentinoids</a:t>
            </a:r>
            <a:r>
              <a:rPr lang="en-US" baseline="0" dirty="0"/>
              <a:t>, pain management clinics, PT</a:t>
            </a:r>
          </a:p>
          <a:p>
            <a:r>
              <a:rPr lang="en-US" baseline="0" dirty="0"/>
              <a:t>Cognitive impairment: Separate lecture on this, but will need to really establish supportive milieu that helps prevent falls as much as possible.</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29</a:t>
            </a:fld>
            <a:endParaRPr lang="en-US"/>
          </a:p>
        </p:txBody>
      </p:sp>
    </p:spTree>
    <p:extLst>
      <p:ext uri="{BB962C8B-B14F-4D97-AF65-F5344CB8AC3E}">
        <p14:creationId xmlns:p14="http://schemas.microsoft.com/office/powerpoint/2010/main" val="2321181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30</a:t>
            </a:fld>
            <a:endParaRPr lang="en-US"/>
          </a:p>
        </p:txBody>
      </p:sp>
    </p:spTree>
    <p:extLst>
      <p:ext uri="{BB962C8B-B14F-4D97-AF65-F5344CB8AC3E}">
        <p14:creationId xmlns:p14="http://schemas.microsoft.com/office/powerpoint/2010/main" val="216076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31</a:t>
            </a:fld>
            <a:endParaRPr lang="en-US"/>
          </a:p>
        </p:txBody>
      </p:sp>
    </p:spTree>
    <p:extLst>
      <p:ext uri="{BB962C8B-B14F-4D97-AF65-F5344CB8AC3E}">
        <p14:creationId xmlns:p14="http://schemas.microsoft.com/office/powerpoint/2010/main" val="77970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Fall-associated mortality has increased (about 30% relative increase over the past 10 years) in older adults,</a:t>
            </a:r>
            <a:r>
              <a:rPr lang="en-US" baseline="0" dirty="0"/>
              <a:t> including after adjustment for aging population</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8</a:t>
            </a:fld>
            <a:endParaRPr lang="en-US"/>
          </a:p>
        </p:txBody>
      </p:sp>
    </p:spTree>
    <p:extLst>
      <p:ext uri="{BB962C8B-B14F-4D97-AF65-F5344CB8AC3E}">
        <p14:creationId xmlns:p14="http://schemas.microsoft.com/office/powerpoint/2010/main" val="317683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Mobility disability is technically defined as the ability to</a:t>
            </a:r>
            <a:r>
              <a:rPr lang="en-US" baseline="0" dirty="0"/>
              <a:t> walk ¼ mile without a walker; associated with ability to safely walk in community.</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9</a:t>
            </a:fld>
            <a:endParaRPr lang="en-US"/>
          </a:p>
        </p:txBody>
      </p:sp>
    </p:spTree>
    <p:extLst>
      <p:ext uri="{BB962C8B-B14F-4D97-AF65-F5344CB8AC3E}">
        <p14:creationId xmlns:p14="http://schemas.microsoft.com/office/powerpoint/2010/main" val="199325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10</a:t>
            </a:fld>
            <a:endParaRPr lang="en-US"/>
          </a:p>
        </p:txBody>
      </p:sp>
    </p:spTree>
    <p:extLst>
      <p:ext uri="{BB962C8B-B14F-4D97-AF65-F5344CB8AC3E}">
        <p14:creationId xmlns:p14="http://schemas.microsoft.com/office/powerpoint/2010/main" val="110142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11</a:t>
            </a:fld>
            <a:endParaRPr lang="en-US"/>
          </a:p>
        </p:txBody>
      </p:sp>
    </p:spTree>
    <p:extLst>
      <p:ext uri="{BB962C8B-B14F-4D97-AF65-F5344CB8AC3E}">
        <p14:creationId xmlns:p14="http://schemas.microsoft.com/office/powerpoint/2010/main" val="70046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stop here, right?  Getting patients to exercise benefits almost every body system</a:t>
            </a:r>
            <a:r>
              <a:rPr lang="en-US" baseline="0" dirty="0"/>
              <a:t> and helps to improve fall risk – it affects strength, balance, arthritis; can help retrain the CNS, improves bone density, etc., etc., etc.</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12</a:t>
            </a:fld>
            <a:endParaRPr lang="en-US"/>
          </a:p>
        </p:txBody>
      </p:sp>
    </p:spTree>
    <p:extLst>
      <p:ext uri="{BB962C8B-B14F-4D97-AF65-F5344CB8AC3E}">
        <p14:creationId xmlns:p14="http://schemas.microsoft.com/office/powerpoint/2010/main" val="203647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is great.  But there’s more to it.</a:t>
            </a:r>
          </a:p>
        </p:txBody>
      </p:sp>
      <p:sp>
        <p:nvSpPr>
          <p:cNvPr id="4" name="Slide Number Placeholder 3"/>
          <p:cNvSpPr>
            <a:spLocks noGrp="1"/>
          </p:cNvSpPr>
          <p:nvPr>
            <p:ph type="sldNum" sz="quarter" idx="10"/>
          </p:nvPr>
        </p:nvSpPr>
        <p:spPr/>
        <p:txBody>
          <a:bodyPr/>
          <a:lstStyle/>
          <a:p>
            <a:fld id="{6B192B26-3D69-457A-90BA-60031D960147}" type="slidenum">
              <a:rPr lang="en-US" smtClean="0"/>
              <a:t>13</a:t>
            </a:fld>
            <a:endParaRPr lang="en-US"/>
          </a:p>
        </p:txBody>
      </p:sp>
    </p:spTree>
    <p:extLst>
      <p:ext uri="{BB962C8B-B14F-4D97-AF65-F5344CB8AC3E}">
        <p14:creationId xmlns:p14="http://schemas.microsoft.com/office/powerpoint/2010/main" val="129352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systems keep us mobile?  Thoughts?</a:t>
            </a:r>
          </a:p>
        </p:txBody>
      </p:sp>
      <p:sp>
        <p:nvSpPr>
          <p:cNvPr id="4" name="Slide Number Placeholder 3"/>
          <p:cNvSpPr>
            <a:spLocks noGrp="1"/>
          </p:cNvSpPr>
          <p:nvPr>
            <p:ph type="sldNum" sz="quarter" idx="10"/>
          </p:nvPr>
        </p:nvSpPr>
        <p:spPr/>
        <p:txBody>
          <a:bodyPr/>
          <a:lstStyle/>
          <a:p>
            <a:fld id="{6B192B26-3D69-457A-90BA-60031D960147}" type="slidenum">
              <a:rPr lang="en-US" smtClean="0"/>
              <a:t>14</a:t>
            </a:fld>
            <a:endParaRPr lang="en-US"/>
          </a:p>
        </p:txBody>
      </p:sp>
    </p:spTree>
    <p:extLst>
      <p:ext uri="{BB962C8B-B14F-4D97-AF65-F5344CB8AC3E}">
        <p14:creationId xmlns:p14="http://schemas.microsoft.com/office/powerpoint/2010/main" val="379933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5/11/2022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64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5/11/2022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8997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5/11/2022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7910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2616" y="337119"/>
            <a:ext cx="10019672" cy="1945529"/>
          </a:xfrm>
        </p:spPr>
        <p:txBody>
          <a:bodyPr tIns="0" bIns="0" anchor="b"/>
          <a:lstStyle>
            <a:lvl1pPr algn="l">
              <a:defRPr sz="5400" b="1" cap="none"/>
            </a:lvl1pPr>
          </a:lstStyle>
          <a:p>
            <a:r>
              <a:rPr lang="en-US"/>
              <a:t>Click to edit Master title style</a:t>
            </a:r>
            <a:endParaRPr lang="en-US" dirty="0"/>
          </a:p>
        </p:txBody>
      </p:sp>
      <p:sp>
        <p:nvSpPr>
          <p:cNvPr id="3" name="Text Placeholder 2"/>
          <p:cNvSpPr>
            <a:spLocks noGrp="1"/>
          </p:cNvSpPr>
          <p:nvPr>
            <p:ph type="body" idx="1"/>
          </p:nvPr>
        </p:nvSpPr>
        <p:spPr>
          <a:xfrm>
            <a:off x="742616" y="2818245"/>
            <a:ext cx="9585309"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2616"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5/11/2022</a:t>
            </a:fld>
            <a:endParaRPr lang="en-US" dirty="0"/>
          </a:p>
        </p:txBody>
      </p:sp>
      <p:sp>
        <p:nvSpPr>
          <p:cNvPr id="5" name="Footer Placeholder 4"/>
          <p:cNvSpPr>
            <a:spLocks noGrp="1"/>
          </p:cNvSpPr>
          <p:nvPr>
            <p:ph type="ftr" sz="quarter" idx="11"/>
          </p:nvPr>
        </p:nvSpPr>
        <p:spPr>
          <a:xfrm>
            <a:off x="2488253" y="5936346"/>
            <a:ext cx="6156755"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864501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742618" y="2282646"/>
            <a:ext cx="9585309" cy="457200"/>
          </a:xfrm>
        </p:spPr>
        <p:txBody>
          <a:bodyPr tIns="0" bIns="0" anchor="t"/>
          <a:lstStyle>
            <a:lvl1pPr>
              <a:defRPr b="1">
                <a:solidFill>
                  <a:srgbClr val="A2B526"/>
                </a:solidFill>
              </a:defRPr>
            </a:lvl1pPr>
          </a:lstStyle>
          <a:p>
            <a:pPr lvl="0"/>
            <a:r>
              <a:rPr lang="en-US"/>
              <a:t>Edit Master text styles</a:t>
            </a:r>
          </a:p>
        </p:txBody>
      </p:sp>
    </p:spTree>
    <p:extLst>
      <p:ext uri="{BB962C8B-B14F-4D97-AF65-F5344CB8AC3E}">
        <p14:creationId xmlns:p14="http://schemas.microsoft.com/office/powerpoint/2010/main" val="393948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9" y="0"/>
            <a:ext cx="12190095" cy="6858000"/>
          </a:xfrm>
          <a:prstGeom prst="rect">
            <a:avLst/>
          </a:prstGeom>
        </p:spPr>
      </p:pic>
      <p:sp>
        <p:nvSpPr>
          <p:cNvPr id="2" name="Title 1"/>
          <p:cNvSpPr>
            <a:spLocks noGrp="1"/>
          </p:cNvSpPr>
          <p:nvPr>
            <p:ph type="ctrTitle" hasCustomPrompt="1"/>
          </p:nvPr>
        </p:nvSpPr>
        <p:spPr>
          <a:xfrm>
            <a:off x="1682979" y="1533586"/>
            <a:ext cx="8016269" cy="1470025"/>
          </a:xfrm>
        </p:spPr>
        <p:txBody>
          <a:bodyPr anchor="b">
            <a:noAutofit/>
          </a:bodyPr>
          <a:lstStyle>
            <a:lvl1pPr algn="l">
              <a:lnSpc>
                <a:spcPct val="80000"/>
              </a:lnSpc>
              <a:defRPr sz="54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747755" y="3382725"/>
            <a:ext cx="8016271" cy="688511"/>
          </a:xfrm>
        </p:spPr>
        <p:txBody>
          <a:bodyPr>
            <a:normAutofit/>
          </a:bodyPr>
          <a:lstStyle>
            <a:lvl1pPr marL="0" indent="0" algn="l">
              <a:buNone/>
              <a:defRPr sz="1500" b="1" i="0" baseline="0">
                <a:solidFill>
                  <a:srgbClr val="989EA4"/>
                </a:solidFill>
                <a:latin typeface="Arial-BoldMT"/>
                <a:cs typeface="Arial-Bold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276432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5" y="395834"/>
            <a:ext cx="10126489" cy="1888451"/>
          </a:xfrm>
        </p:spPr>
        <p:txBody>
          <a:bodyPr tIns="0" bIns="0"/>
          <a:lstStyle/>
          <a:p>
            <a:r>
              <a:rPr lang="en-US" dirty="0"/>
              <a:t>Click to edit Master title style</a:t>
            </a:r>
          </a:p>
        </p:txBody>
      </p:sp>
      <p:sp>
        <p:nvSpPr>
          <p:cNvPr id="3" name="Content Placeholder 2"/>
          <p:cNvSpPr>
            <a:spLocks noGrp="1"/>
          </p:cNvSpPr>
          <p:nvPr>
            <p:ph idx="1"/>
          </p:nvPr>
        </p:nvSpPr>
        <p:spPr>
          <a:xfrm>
            <a:off x="1888067" y="2815391"/>
            <a:ext cx="8848021" cy="3756548"/>
          </a:xfrm>
        </p:spPr>
        <p:txBody>
          <a:bodyPr/>
          <a:lstStyle>
            <a:lvl1pPr>
              <a:lnSpc>
                <a:spcPct val="90000"/>
              </a:lnSpc>
              <a:defRPr>
                <a:solidFill>
                  <a:srgbClr val="FFFFFF"/>
                </a:solidFill>
              </a:defRPr>
            </a:lvl1pPr>
            <a:lvl2pPr>
              <a:lnSpc>
                <a:spcPct val="90000"/>
              </a:lnSpc>
              <a:defRPr sz="15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888070" y="2282647"/>
            <a:ext cx="8848023"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62288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23" y="337122"/>
            <a:ext cx="10019672" cy="1945529"/>
          </a:xfrm>
        </p:spPr>
        <p:txBody>
          <a:bodyPr tIns="0" bIns="0" anchor="b"/>
          <a:lstStyle>
            <a:lvl1pPr algn="l">
              <a:defRPr sz="4050" b="1" cap="none"/>
            </a:lvl1pPr>
          </a:lstStyle>
          <a:p>
            <a:r>
              <a:rPr lang="en-US" dirty="0"/>
              <a:t>Click to edit Master title style</a:t>
            </a:r>
          </a:p>
        </p:txBody>
      </p:sp>
      <p:sp>
        <p:nvSpPr>
          <p:cNvPr id="3" name="Text Placeholder 2"/>
          <p:cNvSpPr>
            <a:spLocks noGrp="1"/>
          </p:cNvSpPr>
          <p:nvPr>
            <p:ph type="body" idx="1"/>
          </p:nvPr>
        </p:nvSpPr>
        <p:spPr>
          <a:xfrm>
            <a:off x="1888064" y="2818247"/>
            <a:ext cx="8745531"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888064" y="5936348"/>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5/11/2022</a:t>
            </a:fld>
            <a:endParaRPr lang="en-US" dirty="0"/>
          </a:p>
        </p:txBody>
      </p:sp>
      <p:sp>
        <p:nvSpPr>
          <p:cNvPr id="5" name="Footer Placeholder 4"/>
          <p:cNvSpPr>
            <a:spLocks noGrp="1"/>
          </p:cNvSpPr>
          <p:nvPr>
            <p:ph type="ftr" sz="quarter" idx="11"/>
          </p:nvPr>
        </p:nvSpPr>
        <p:spPr>
          <a:xfrm>
            <a:off x="3612799" y="5936348"/>
            <a:ext cx="5337884"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8950683" y="5936348"/>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888070" y="2282647"/>
            <a:ext cx="8745529"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3947005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251" y="395834"/>
            <a:ext cx="10141903" cy="1888451"/>
          </a:xfrm>
        </p:spPr>
        <p:txBody>
          <a:bodyPr tIns="0" bIns="0"/>
          <a:lstStyle/>
          <a:p>
            <a:r>
              <a:rPr lang="en-US" dirty="0"/>
              <a:t>Click to edit Master title style</a:t>
            </a:r>
          </a:p>
        </p:txBody>
      </p:sp>
      <p:sp>
        <p:nvSpPr>
          <p:cNvPr id="3" name="Text Placeholder 2"/>
          <p:cNvSpPr>
            <a:spLocks noGrp="1"/>
          </p:cNvSpPr>
          <p:nvPr>
            <p:ph type="body" idx="1"/>
          </p:nvPr>
        </p:nvSpPr>
        <p:spPr>
          <a:xfrm>
            <a:off x="1888071" y="2818247"/>
            <a:ext cx="4265185"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888067" y="2282647"/>
            <a:ext cx="8321187"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6495619" y="2825387"/>
            <a:ext cx="4270535"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62696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1719" y="395834"/>
            <a:ext cx="10220379" cy="1888451"/>
          </a:xfrm>
        </p:spPr>
        <p:txBody>
          <a:bodyPr/>
          <a:lstStyle/>
          <a:p>
            <a:r>
              <a:rPr lang="en-US" dirty="0"/>
              <a:t>Click to edit Master title style</a:t>
            </a:r>
          </a:p>
        </p:txBody>
      </p:sp>
      <p:sp>
        <p:nvSpPr>
          <p:cNvPr id="3" name="Text Placeholder 2"/>
          <p:cNvSpPr>
            <a:spLocks noGrp="1"/>
          </p:cNvSpPr>
          <p:nvPr>
            <p:ph type="body" idx="1"/>
          </p:nvPr>
        </p:nvSpPr>
        <p:spPr>
          <a:xfrm>
            <a:off x="1888068" y="2818249"/>
            <a:ext cx="4265187" cy="2959801"/>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888067" y="2282647"/>
            <a:ext cx="8944029"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6569642" y="2825390"/>
            <a:ext cx="4262457" cy="2952659"/>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888067" y="5936348"/>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5/11/2022</a:t>
            </a:fld>
            <a:endParaRPr lang="en-US" dirty="0"/>
          </a:p>
        </p:txBody>
      </p:sp>
      <p:sp>
        <p:nvSpPr>
          <p:cNvPr id="7" name="Footer Placeholder 4"/>
          <p:cNvSpPr>
            <a:spLocks noGrp="1"/>
          </p:cNvSpPr>
          <p:nvPr>
            <p:ph type="ftr" sz="quarter" idx="11"/>
          </p:nvPr>
        </p:nvSpPr>
        <p:spPr>
          <a:xfrm>
            <a:off x="3612798" y="5936348"/>
            <a:ext cx="5536381"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9149183" y="5936348"/>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302214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9" y="0"/>
            <a:ext cx="12190095" cy="6858000"/>
          </a:xfrm>
          <a:prstGeom prst="rect">
            <a:avLst/>
          </a:prstGeom>
        </p:spPr>
      </p:pic>
    </p:spTree>
    <p:extLst>
      <p:ext uri="{BB962C8B-B14F-4D97-AF65-F5344CB8AC3E}">
        <p14:creationId xmlns:p14="http://schemas.microsoft.com/office/powerpoint/2010/main" val="617897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722" y="394198"/>
            <a:ext cx="10164452" cy="1888451"/>
          </a:xfrm>
        </p:spPr>
        <p:txBody>
          <a:bodyPr tIns="0" bIns="0"/>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1888070" y="2813755"/>
            <a:ext cx="8888103" cy="3756548"/>
          </a:xfrm>
        </p:spPr>
        <p:txBody>
          <a:bodyPr/>
          <a:lstStyle>
            <a:lvl1pPr>
              <a:lnSpc>
                <a:spcPct val="90000"/>
              </a:lnSpc>
              <a:defRPr>
                <a:solidFill>
                  <a:srgbClr val="FFFFFF"/>
                </a:solidFill>
              </a:defRPr>
            </a:lvl1pPr>
            <a:lvl2pPr>
              <a:lnSpc>
                <a:spcPct val="90000"/>
              </a:lnSpc>
              <a:defRPr sz="15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888071" y="2281011"/>
            <a:ext cx="8888103"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75208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5/11/2022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07919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1722" y="337122"/>
            <a:ext cx="10071977" cy="1945529"/>
          </a:xfrm>
        </p:spPr>
        <p:txBody>
          <a:bodyPr tIns="0" bIns="0" anchor="b"/>
          <a:lstStyle>
            <a:lvl1pPr algn="l">
              <a:defRPr sz="4050" b="1" cap="none"/>
            </a:lvl1pPr>
          </a:lstStyle>
          <a:p>
            <a:r>
              <a:rPr lang="en-US" dirty="0"/>
              <a:t>Click to edit Master title style</a:t>
            </a:r>
          </a:p>
        </p:txBody>
      </p:sp>
      <p:sp>
        <p:nvSpPr>
          <p:cNvPr id="3" name="Text Placeholder 2"/>
          <p:cNvSpPr>
            <a:spLocks noGrp="1"/>
          </p:cNvSpPr>
          <p:nvPr>
            <p:ph type="body" idx="1"/>
          </p:nvPr>
        </p:nvSpPr>
        <p:spPr>
          <a:xfrm>
            <a:off x="1888070" y="2818247"/>
            <a:ext cx="8795628"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888065" y="5936348"/>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5/11/2022</a:t>
            </a:fld>
            <a:endParaRPr lang="en-US" dirty="0"/>
          </a:p>
        </p:txBody>
      </p:sp>
      <p:sp>
        <p:nvSpPr>
          <p:cNvPr id="5" name="Footer Placeholder 4"/>
          <p:cNvSpPr>
            <a:spLocks noGrp="1"/>
          </p:cNvSpPr>
          <p:nvPr>
            <p:ph type="ftr" sz="quarter" idx="11"/>
          </p:nvPr>
        </p:nvSpPr>
        <p:spPr>
          <a:xfrm>
            <a:off x="3612799" y="5936348"/>
            <a:ext cx="5387983"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9000783" y="5936348"/>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888070" y="2282647"/>
            <a:ext cx="8795628"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166515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1717" y="395834"/>
            <a:ext cx="10134392" cy="1888451"/>
          </a:xfrm>
        </p:spPr>
        <p:txBody>
          <a:bodyPr tIns="0" bIns="0"/>
          <a:lstStyle/>
          <a:p>
            <a:r>
              <a:rPr lang="en-US" dirty="0"/>
              <a:t>Click to edit Master title style</a:t>
            </a:r>
          </a:p>
        </p:txBody>
      </p:sp>
      <p:sp>
        <p:nvSpPr>
          <p:cNvPr id="3" name="Text Placeholder 2"/>
          <p:cNvSpPr>
            <a:spLocks noGrp="1"/>
          </p:cNvSpPr>
          <p:nvPr>
            <p:ph type="body" idx="1"/>
          </p:nvPr>
        </p:nvSpPr>
        <p:spPr>
          <a:xfrm>
            <a:off x="1888068" y="2818247"/>
            <a:ext cx="4265187"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888067" y="2282647"/>
            <a:ext cx="8858043"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6486361" y="2825387"/>
            <a:ext cx="4259747"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95646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1719" y="402977"/>
            <a:ext cx="10220379" cy="1888451"/>
          </a:xfrm>
        </p:spPr>
        <p:txBody>
          <a:bodyPr/>
          <a:lstStyle/>
          <a:p>
            <a:r>
              <a:rPr lang="en-US" dirty="0"/>
              <a:t>Click to edit Master title style</a:t>
            </a:r>
          </a:p>
        </p:txBody>
      </p:sp>
      <p:sp>
        <p:nvSpPr>
          <p:cNvPr id="3" name="Text Placeholder 2"/>
          <p:cNvSpPr>
            <a:spLocks noGrp="1"/>
          </p:cNvSpPr>
          <p:nvPr>
            <p:ph type="body" idx="1"/>
          </p:nvPr>
        </p:nvSpPr>
        <p:spPr>
          <a:xfrm>
            <a:off x="1888070" y="2825391"/>
            <a:ext cx="4265188" cy="2959801"/>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888066" y="2289789"/>
            <a:ext cx="8944031"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6569639" y="2832533"/>
            <a:ext cx="4262459" cy="2952659"/>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888065" y="5943489"/>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5/11/2022</a:t>
            </a:fld>
            <a:endParaRPr lang="en-US" dirty="0"/>
          </a:p>
        </p:txBody>
      </p:sp>
      <p:sp>
        <p:nvSpPr>
          <p:cNvPr id="7" name="Footer Placeholder 4"/>
          <p:cNvSpPr>
            <a:spLocks noGrp="1"/>
          </p:cNvSpPr>
          <p:nvPr>
            <p:ph type="ftr" sz="quarter" idx="11"/>
          </p:nvPr>
        </p:nvSpPr>
        <p:spPr>
          <a:xfrm>
            <a:off x="3612796" y="5943489"/>
            <a:ext cx="5536384"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9149185" y="5943489"/>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814738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FullNa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222294" y="657322"/>
            <a:ext cx="8641268"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222293" y="3825164"/>
            <a:ext cx="85344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3010527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1275555" y="395832"/>
            <a:ext cx="10141903"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1275556" y="1882620"/>
            <a:ext cx="9709616"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5/11/2022</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448008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6239795" y="1882621"/>
            <a:ext cx="4620768"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1275253" y="1882620"/>
            <a:ext cx="4620183"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5/11/2022</a:t>
            </a:fld>
            <a:endParaRPr lang="en-US" dirty="0"/>
          </a:p>
        </p:txBody>
      </p:sp>
      <p:sp>
        <p:nvSpPr>
          <p:cNvPr id="11"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2"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317510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_FullNa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419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5/11/2022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536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5/11/2022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0820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5/11/2022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321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5/11/2022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72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5/11/2022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740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5/11/2022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546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5/11/2022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2927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5/11/2022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219748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7" r:id="rId5"/>
    <p:sldLayoutId id="2147483691" r:id="rId6"/>
    <p:sldLayoutId id="2147483692" r:id="rId7"/>
    <p:sldLayoutId id="2147483693" r:id="rId8"/>
    <p:sldLayoutId id="2147483696" r:id="rId9"/>
    <p:sldLayoutId id="2147483694" r:id="rId10"/>
    <p:sldLayoutId id="2147483695"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09" y="0"/>
            <a:ext cx="12190095" cy="6858000"/>
          </a:xfrm>
          <a:prstGeom prst="rect">
            <a:avLst/>
          </a:prstGeom>
        </p:spPr>
      </p:pic>
      <p:sp>
        <p:nvSpPr>
          <p:cNvPr id="2" name="Title Placeholder 1"/>
          <p:cNvSpPr>
            <a:spLocks noGrp="1"/>
          </p:cNvSpPr>
          <p:nvPr>
            <p:ph type="title"/>
          </p:nvPr>
        </p:nvSpPr>
        <p:spPr>
          <a:xfrm>
            <a:off x="609601" y="395834"/>
            <a:ext cx="10157315" cy="1888451"/>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888071" y="2815391"/>
            <a:ext cx="8878847" cy="37565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2293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txStyles>
    <p:titleStyle>
      <a:lvl1pPr algn="l" defTabSz="342900" rtl="0" eaLnBrk="1" latinLnBrk="0" hangingPunct="1">
        <a:lnSpc>
          <a:spcPct val="90000"/>
        </a:lnSpc>
        <a:spcBef>
          <a:spcPct val="0"/>
        </a:spcBef>
        <a:buNone/>
        <a:defRPr sz="4050" b="1" i="0" kern="1200" baseline="0">
          <a:solidFill>
            <a:schemeClr val="bg1"/>
          </a:solidFill>
          <a:latin typeface="Arial"/>
          <a:ea typeface="+mj-ea"/>
          <a:cs typeface="Arial"/>
        </a:defRPr>
      </a:lvl1pPr>
    </p:titleStyle>
    <p:bodyStyle>
      <a:lvl1pPr marL="0" indent="0" algn="l" defTabSz="342900" rtl="0" eaLnBrk="1" latinLnBrk="0" hangingPunct="1">
        <a:lnSpc>
          <a:spcPct val="90000"/>
        </a:lnSpc>
        <a:spcBef>
          <a:spcPct val="20000"/>
        </a:spcBef>
        <a:buFontTx/>
        <a:buNone/>
        <a:defRPr sz="1500" b="1" kern="1200">
          <a:solidFill>
            <a:srgbClr val="FCB614"/>
          </a:solidFill>
          <a:latin typeface="Arial"/>
          <a:ea typeface="+mn-ea"/>
          <a:cs typeface="Arial"/>
        </a:defRPr>
      </a:lvl1pPr>
      <a:lvl2pPr marL="557213" indent="-214313" algn="l" defTabSz="342900" rtl="0" eaLnBrk="1" latinLnBrk="0" hangingPunct="1">
        <a:spcBef>
          <a:spcPct val="20000"/>
        </a:spcBef>
        <a:buFont typeface="Arial"/>
        <a:buChar char="–"/>
        <a:defRPr sz="1500" kern="1200">
          <a:solidFill>
            <a:srgbClr val="FFFFFF"/>
          </a:solidFill>
          <a:latin typeface="Arial"/>
          <a:ea typeface="+mn-ea"/>
          <a:cs typeface="Arial"/>
        </a:defRPr>
      </a:lvl2pPr>
      <a:lvl3pPr marL="8572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3pPr>
      <a:lvl4pPr marL="12001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4pPr>
      <a:lvl5pPr marL="15430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275555" y="395832"/>
            <a:ext cx="10141903" cy="1359153"/>
          </a:xfrm>
          <a:prstGeom prst="rect">
            <a:avLst/>
          </a:prstGeom>
        </p:spPr>
        <p:txBody>
          <a:bodyPr vert="horz" lIns="91440" tIns="0" rIns="91440" bIns="0" rtlCol="0" anchor="b">
            <a:normAutofit/>
          </a:bodyPr>
          <a:lstStyle/>
          <a:p>
            <a:r>
              <a:rPr lang="en-US" dirty="0"/>
              <a:t>Headline</a:t>
            </a:r>
          </a:p>
        </p:txBody>
      </p:sp>
      <p:sp>
        <p:nvSpPr>
          <p:cNvPr id="3" name="Text Placeholder 2"/>
          <p:cNvSpPr>
            <a:spLocks noGrp="1"/>
          </p:cNvSpPr>
          <p:nvPr>
            <p:ph type="body" idx="1"/>
          </p:nvPr>
        </p:nvSpPr>
        <p:spPr>
          <a:xfrm>
            <a:off x="1275556" y="1882620"/>
            <a:ext cx="9709616"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903934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unmc.edu/NebraskaGWEP/" TargetMode="Externa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dc.gov/steadi/index.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cid:image003.jpg@01D58FDC.03CA3BE0" TargetMode="External"/><Relationship Id="rId7" Type="http://schemas.openxmlformats.org/officeDocument/2006/relationships/image" Target="../media/image13.jp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cid:image005.jpg@01D58FDC.03CA3BE0" TargetMode="External"/><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9A02-2286-4342-922E-415E82E5A9FE}"/>
              </a:ext>
            </a:extLst>
          </p:cNvPr>
          <p:cNvSpPr>
            <a:spLocks noGrp="1"/>
          </p:cNvSpPr>
          <p:nvPr>
            <p:ph type="title"/>
          </p:nvPr>
        </p:nvSpPr>
        <p:spPr>
          <a:xfrm>
            <a:off x="1873322" y="2463474"/>
            <a:ext cx="8445356" cy="1416338"/>
          </a:xfrm>
        </p:spPr>
        <p:txBody>
          <a:bodyPr/>
          <a:lstStyle/>
          <a:p>
            <a:pPr algn="ctr">
              <a:lnSpc>
                <a:spcPct val="50000"/>
              </a:lnSpc>
            </a:pPr>
            <a:br>
              <a:rPr lang="en-US" sz="2700" dirty="0"/>
            </a:br>
            <a:r>
              <a:rPr lang="en-US" sz="2700" dirty="0"/>
              <a:t>Nebraska GWEP &amp; Eagle Run Collaboration</a:t>
            </a:r>
            <a:br>
              <a:rPr lang="en-US" sz="2700" dirty="0"/>
            </a:br>
            <a:br>
              <a:rPr lang="en-US" sz="2700" dirty="0"/>
            </a:br>
            <a:br>
              <a:rPr lang="en-US" sz="2700" dirty="0"/>
            </a:br>
            <a:r>
              <a:rPr lang="en-US" sz="2000" dirty="0"/>
              <a:t>Discovering the 4Ms</a:t>
            </a:r>
            <a:br>
              <a:rPr lang="en-US" sz="2000" b="0" dirty="0"/>
            </a:br>
            <a:br>
              <a:rPr lang="en-US" sz="2700" b="0" dirty="0"/>
            </a:br>
            <a:r>
              <a:rPr lang="en-US" sz="2700" dirty="0"/>
              <a:t> “</a:t>
            </a:r>
            <a:r>
              <a:rPr lang="en-US" sz="3600" dirty="0">
                <a:latin typeface="Arial" panose="020B0604020202020204" pitchFamily="34" charset="0"/>
                <a:cs typeface="Arial" panose="020B0604020202020204" pitchFamily="34" charset="0"/>
              </a:rPr>
              <a:t>Mobility”</a:t>
            </a:r>
            <a:br>
              <a:rPr lang="en-US" sz="2700" dirty="0">
                <a:latin typeface="Arial" panose="020B0604020202020204" pitchFamily="34" charset="0"/>
                <a:cs typeface="Arial" panose="020B0604020202020204" pitchFamily="34" charset="0"/>
              </a:rPr>
            </a:br>
            <a:br>
              <a:rPr lang="en-US" sz="2700" dirty="0">
                <a:latin typeface="Arial" panose="020B0604020202020204" pitchFamily="34" charset="0"/>
                <a:cs typeface="Arial" panose="020B0604020202020204" pitchFamily="34" charset="0"/>
              </a:rPr>
            </a:br>
            <a:r>
              <a:rPr lang="en-US" sz="2000" b="0" dirty="0"/>
              <a:t>will begin at Noon</a:t>
            </a:r>
            <a:br>
              <a:rPr lang="en-US" dirty="0"/>
            </a:br>
            <a:br>
              <a:rPr lang="en-US" dirty="0"/>
            </a:br>
            <a:r>
              <a:rPr lang="en-US" dirty="0"/>
              <a:t> </a:t>
            </a:r>
          </a:p>
        </p:txBody>
      </p:sp>
      <p:sp>
        <p:nvSpPr>
          <p:cNvPr id="3" name="Text Placeholder 2">
            <a:extLst>
              <a:ext uri="{FF2B5EF4-FFF2-40B4-BE49-F238E27FC236}">
                <a16:creationId xmlns:a16="http://schemas.microsoft.com/office/drawing/2014/main" id="{5AFD8ED2-EF12-486D-BD3F-AF278ADD11FA}"/>
              </a:ext>
            </a:extLst>
          </p:cNvPr>
          <p:cNvSpPr>
            <a:spLocks noGrp="1"/>
          </p:cNvSpPr>
          <p:nvPr>
            <p:ph type="body" idx="1"/>
          </p:nvPr>
        </p:nvSpPr>
        <p:spPr>
          <a:xfrm>
            <a:off x="1873322" y="3735799"/>
            <a:ext cx="8445356" cy="2338575"/>
          </a:xfrm>
        </p:spPr>
        <p:txBody>
          <a:bodyPr>
            <a:normAutofit fontScale="92500" lnSpcReduction="20000"/>
          </a:bodyPr>
          <a:lstStyle/>
          <a:p>
            <a:pPr algn="ctr"/>
            <a:r>
              <a:rPr lang="en-US" sz="1800" dirty="0">
                <a:solidFill>
                  <a:srgbClr val="FFC000"/>
                </a:solidFill>
              </a:rPr>
              <a:t>As you join, if you have not submitted a GWEP registration</a:t>
            </a:r>
          </a:p>
          <a:p>
            <a:pPr algn="ctr"/>
            <a:r>
              <a:rPr lang="en-US" sz="1800" dirty="0">
                <a:solidFill>
                  <a:srgbClr val="FFC000"/>
                </a:solidFill>
              </a:rPr>
              <a:t> previously,  please use the QR code to complete one, or utilize link</a:t>
            </a:r>
          </a:p>
          <a:p>
            <a:pPr algn="ctr"/>
            <a:r>
              <a:rPr lang="en-US" sz="1800" dirty="0">
                <a:solidFill>
                  <a:srgbClr val="FFC000"/>
                </a:solidFill>
              </a:rPr>
              <a:t> that will be shared in the Chat.</a:t>
            </a:r>
            <a:r>
              <a:rPr lang="en-US" sz="1800" b="1" dirty="0">
                <a:solidFill>
                  <a:srgbClr val="FFC000"/>
                </a:solidFill>
              </a:rPr>
              <a:t> </a:t>
            </a:r>
          </a:p>
          <a:p>
            <a:pPr algn="ctr"/>
            <a:endParaRPr lang="en-US" sz="1800" b="1" dirty="0">
              <a:solidFill>
                <a:srgbClr val="FFC000"/>
              </a:solidFill>
            </a:endParaRPr>
          </a:p>
          <a:p>
            <a:pPr algn="ctr"/>
            <a:r>
              <a:rPr lang="en-US" sz="1800" dirty="0"/>
              <a:t>Following registration, please enter your </a:t>
            </a:r>
            <a:r>
              <a:rPr lang="en-US" sz="1800" b="1" dirty="0"/>
              <a:t>name</a:t>
            </a:r>
            <a:r>
              <a:rPr lang="en-US" sz="1800" dirty="0"/>
              <a:t> and </a:t>
            </a:r>
            <a:r>
              <a:rPr lang="en-US" sz="1800" b="1" dirty="0"/>
              <a:t>role</a:t>
            </a:r>
          </a:p>
          <a:p>
            <a:pPr algn="ctr"/>
            <a:r>
              <a:rPr lang="en-US" sz="1800" dirty="0"/>
              <a:t>in the </a:t>
            </a:r>
            <a:r>
              <a:rPr lang="en-US" sz="1800" b="1" dirty="0"/>
              <a:t>Chat</a:t>
            </a:r>
            <a:r>
              <a:rPr lang="en-US" sz="1800" dirty="0"/>
              <a:t> to note your </a:t>
            </a:r>
            <a:r>
              <a:rPr lang="en-US" sz="1800" b="1" dirty="0"/>
              <a:t>Attendance</a:t>
            </a:r>
            <a:r>
              <a:rPr lang="en-US" sz="1800" dirty="0"/>
              <a:t>. </a:t>
            </a:r>
          </a:p>
          <a:p>
            <a:pPr algn="ctr"/>
            <a:endParaRPr lang="en-US" dirty="0"/>
          </a:p>
          <a:p>
            <a:pPr algn="ctr"/>
            <a:r>
              <a:rPr lang="en-US" dirty="0"/>
              <a:t>This presentation will be recorded and available for viewing on our website following at: </a:t>
            </a:r>
            <a:r>
              <a:rPr lang="en-US" dirty="0">
                <a:hlinkClick r:id="rId2"/>
              </a:rPr>
              <a:t>https://www.unmc.edu/NebraskaGWEP/</a:t>
            </a:r>
            <a:r>
              <a:rPr lang="en-US" dirty="0"/>
              <a:t>  If you do not consent to recording, </a:t>
            </a:r>
          </a:p>
          <a:p>
            <a:pPr algn="ctr"/>
            <a:r>
              <a:rPr lang="en-US" dirty="0"/>
              <a:t>please disconnect at this time.</a:t>
            </a:r>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8847" y="456270"/>
            <a:ext cx="5063963" cy="545294"/>
          </a:xfrm>
          <a:prstGeom prst="rect">
            <a:avLst/>
          </a:prstGeom>
          <a:solidFill>
            <a:sysClr val="window" lastClr="FFFFFF"/>
          </a:solidFill>
        </p:spPr>
      </p:pic>
      <p:pic>
        <p:nvPicPr>
          <p:cNvPr id="8" name="Picture 7" descr="Qr code&#10;&#10;Description automatically generated">
            <a:extLst>
              <a:ext uri="{FF2B5EF4-FFF2-40B4-BE49-F238E27FC236}">
                <a16:creationId xmlns:a16="http://schemas.microsoft.com/office/drawing/2014/main" id="{740865C9-B7D9-4D97-BD0B-2983AC7A1C7B}"/>
              </a:ext>
            </a:extLst>
          </p:cNvPr>
          <p:cNvPicPr>
            <a:picLocks noChangeAspect="1"/>
          </p:cNvPicPr>
          <p:nvPr/>
        </p:nvPicPr>
        <p:blipFill>
          <a:blip r:embed="rId4"/>
          <a:stretch>
            <a:fillRect/>
          </a:stretch>
        </p:blipFill>
        <p:spPr>
          <a:xfrm>
            <a:off x="8742810" y="2065459"/>
            <a:ext cx="1122139" cy="1106184"/>
          </a:xfrm>
          <a:prstGeom prst="rect">
            <a:avLst/>
          </a:prstGeom>
        </p:spPr>
      </p:pic>
      <p:sp>
        <p:nvSpPr>
          <p:cNvPr id="9" name="TextBox 8">
            <a:extLst>
              <a:ext uri="{FF2B5EF4-FFF2-40B4-BE49-F238E27FC236}">
                <a16:creationId xmlns:a16="http://schemas.microsoft.com/office/drawing/2014/main" id="{01D5DEA8-9B02-47E8-9B2B-8D42F67ED242}"/>
              </a:ext>
            </a:extLst>
          </p:cNvPr>
          <p:cNvSpPr txBox="1"/>
          <p:nvPr/>
        </p:nvSpPr>
        <p:spPr>
          <a:xfrm>
            <a:off x="8440317" y="3158573"/>
            <a:ext cx="2243999" cy="369332"/>
          </a:xfrm>
          <a:prstGeom prst="rect">
            <a:avLst/>
          </a:prstGeom>
          <a:noFill/>
        </p:spPr>
        <p:txBody>
          <a:bodyPr wrap="square" rtlCol="0">
            <a:spAutoFit/>
          </a:bodyPr>
          <a:lstStyle/>
          <a:p>
            <a:pPr defTabSz="457200"/>
            <a:r>
              <a:rPr lang="en-US" dirty="0">
                <a:solidFill>
                  <a:prstClr val="white"/>
                </a:solidFill>
                <a:latin typeface="Calibri"/>
              </a:rPr>
              <a:t>Passcode:  2022</a:t>
            </a:r>
          </a:p>
        </p:txBody>
      </p:sp>
    </p:spTree>
    <p:extLst>
      <p:ext uri="{BB962C8B-B14F-4D97-AF65-F5344CB8AC3E}">
        <p14:creationId xmlns:p14="http://schemas.microsoft.com/office/powerpoint/2010/main" val="342621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prevent falls and improve mobility</a:t>
            </a:r>
          </a:p>
        </p:txBody>
      </p:sp>
      <p:sp>
        <p:nvSpPr>
          <p:cNvPr id="3" name="Content Placeholder 2"/>
          <p:cNvSpPr>
            <a:spLocks noGrp="1"/>
          </p:cNvSpPr>
          <p:nvPr>
            <p:ph idx="1"/>
          </p:nvPr>
        </p:nvSpPr>
        <p:spPr/>
        <p:txBody>
          <a:bodyPr/>
          <a:lstStyle/>
          <a:p>
            <a:pPr marL="0" indent="0">
              <a:buNone/>
            </a:pPr>
            <a:r>
              <a:rPr lang="en-US" dirty="0"/>
              <a:t>What is the intervention with the largest impact?</a:t>
            </a:r>
          </a:p>
        </p:txBody>
      </p:sp>
    </p:spTree>
    <p:extLst>
      <p:ext uri="{BB962C8B-B14F-4D97-AF65-F5344CB8AC3E}">
        <p14:creationId xmlns:p14="http://schemas.microsoft.com/office/powerpoint/2010/main" val="105596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2"/>
            <a:endParaRPr lang="en-US" dirty="0"/>
          </a:p>
        </p:txBody>
      </p:sp>
      <p:pic>
        <p:nvPicPr>
          <p:cNvPr id="4" name="Picture 3"/>
          <p:cNvPicPr>
            <a:picLocks noChangeAspect="1"/>
          </p:cNvPicPr>
          <p:nvPr/>
        </p:nvPicPr>
        <p:blipFill>
          <a:blip r:embed="rId3"/>
          <a:stretch>
            <a:fillRect/>
          </a:stretch>
        </p:blipFill>
        <p:spPr>
          <a:xfrm>
            <a:off x="370501" y="0"/>
            <a:ext cx="11478820" cy="6802000"/>
          </a:xfrm>
          <a:prstGeom prst="rect">
            <a:avLst/>
          </a:prstGeom>
        </p:spPr>
      </p:pic>
    </p:spTree>
    <p:extLst>
      <p:ext uri="{BB962C8B-B14F-4D97-AF65-F5344CB8AC3E}">
        <p14:creationId xmlns:p14="http://schemas.microsoft.com/office/powerpoint/2010/main" val="259594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a:bodyPr>
          <a:lstStyle/>
          <a:p>
            <a:r>
              <a:rPr lang="en-US" dirty="0"/>
              <a:t>Cornerstone of fall prevention and mobility improvement</a:t>
            </a:r>
          </a:p>
          <a:p>
            <a:pPr lvl="1"/>
            <a:r>
              <a:rPr lang="en-US" dirty="0"/>
              <a:t>Arthritic disease</a:t>
            </a:r>
          </a:p>
          <a:p>
            <a:pPr lvl="1"/>
            <a:r>
              <a:rPr lang="en-US" dirty="0"/>
              <a:t>Strength</a:t>
            </a:r>
          </a:p>
          <a:p>
            <a:pPr lvl="1"/>
            <a:r>
              <a:rPr lang="en-US" dirty="0"/>
              <a:t>Balance</a:t>
            </a:r>
          </a:p>
          <a:p>
            <a:pPr lvl="1"/>
            <a:r>
              <a:rPr lang="en-US" dirty="0"/>
              <a:t>Neurological disorders (e.g., </a:t>
            </a:r>
            <a:r>
              <a:rPr lang="en-US" dirty="0" err="1"/>
              <a:t>Parkinsons</a:t>
            </a:r>
            <a:r>
              <a:rPr lang="en-US" dirty="0"/>
              <a:t>)</a:t>
            </a:r>
          </a:p>
          <a:p>
            <a:pPr lvl="1"/>
            <a:r>
              <a:rPr lang="en-US" dirty="0"/>
              <a:t>Bone density</a:t>
            </a:r>
          </a:p>
          <a:p>
            <a:pPr lvl="1"/>
            <a:r>
              <a:rPr lang="en-US" dirty="0"/>
              <a:t>Cardiopulmonary disease</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257" y="0"/>
            <a:ext cx="5123486" cy="6858000"/>
          </a:xfrm>
          <a:prstGeom prst="rect">
            <a:avLst/>
          </a:prstGeom>
        </p:spPr>
      </p:pic>
    </p:spTree>
    <p:extLst>
      <p:ext uri="{BB962C8B-B14F-4D97-AF65-F5344CB8AC3E}">
        <p14:creationId xmlns:p14="http://schemas.microsoft.com/office/powerpoint/2010/main" val="16168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Insufficient…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3503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keeps us mobile?</a:t>
            </a:r>
          </a:p>
        </p:txBody>
      </p:sp>
      <p:sp>
        <p:nvSpPr>
          <p:cNvPr id="3" name="Content Placeholder 2"/>
          <p:cNvSpPr>
            <a:spLocks noGrp="1"/>
          </p:cNvSpPr>
          <p:nvPr>
            <p:ph idx="1"/>
          </p:nvPr>
        </p:nvSpPr>
        <p:spPr>
          <a:xfrm>
            <a:off x="1115568" y="2478024"/>
            <a:ext cx="5014299" cy="3770376"/>
          </a:xfrm>
        </p:spPr>
        <p:txBody>
          <a:bodyPr>
            <a:normAutofit/>
          </a:bodyPr>
          <a:lstStyle/>
          <a:p>
            <a:r>
              <a:rPr lang="en-US" dirty="0"/>
              <a:t>The entire neurologic system</a:t>
            </a:r>
          </a:p>
          <a:p>
            <a:pPr lvl="1"/>
            <a:r>
              <a:rPr lang="en-US" dirty="0"/>
              <a:t>Proprioception system</a:t>
            </a:r>
          </a:p>
          <a:p>
            <a:pPr lvl="1"/>
            <a:r>
              <a:rPr lang="en-US" dirty="0"/>
              <a:t>Afferent nerves</a:t>
            </a:r>
          </a:p>
          <a:p>
            <a:pPr lvl="1"/>
            <a:r>
              <a:rPr lang="en-US" dirty="0"/>
              <a:t>Efferent nerves</a:t>
            </a:r>
          </a:p>
          <a:p>
            <a:pPr lvl="1"/>
            <a:r>
              <a:rPr lang="en-US" dirty="0"/>
              <a:t>CNS</a:t>
            </a:r>
          </a:p>
          <a:p>
            <a:pPr lvl="1"/>
            <a:r>
              <a:rPr lang="en-US" dirty="0"/>
              <a:t>Vestibular system</a:t>
            </a:r>
          </a:p>
          <a:p>
            <a:endParaRPr lang="en-US" dirty="0"/>
          </a:p>
          <a:p>
            <a:pPr lvl="1"/>
            <a:endParaRPr lang="en-US" dirty="0"/>
          </a:p>
          <a:p>
            <a:pPr marL="0" indent="0">
              <a:buNone/>
            </a:pPr>
            <a:endParaRPr lang="en-US" dirty="0"/>
          </a:p>
        </p:txBody>
      </p:sp>
      <p:sp>
        <p:nvSpPr>
          <p:cNvPr id="5" name="Content Placeholder 2"/>
          <p:cNvSpPr txBox="1">
            <a:spLocks/>
          </p:cNvSpPr>
          <p:nvPr/>
        </p:nvSpPr>
        <p:spPr>
          <a:xfrm>
            <a:off x="6788235" y="2478024"/>
            <a:ext cx="5014299" cy="377037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Vision</a:t>
            </a:r>
          </a:p>
          <a:p>
            <a:r>
              <a:rPr lang="en-US" dirty="0"/>
              <a:t>Muscles</a:t>
            </a:r>
          </a:p>
          <a:p>
            <a:r>
              <a:rPr lang="en-US" dirty="0"/>
              <a:t>Bones</a:t>
            </a:r>
          </a:p>
          <a:p>
            <a:r>
              <a:rPr lang="en-US" dirty="0"/>
              <a:t>CV system</a:t>
            </a:r>
          </a:p>
          <a:p>
            <a:r>
              <a:rPr lang="en-US" dirty="0"/>
              <a:t>Pulmonary</a:t>
            </a:r>
          </a:p>
        </p:txBody>
      </p:sp>
    </p:spTree>
    <p:extLst>
      <p:ext uri="{BB962C8B-B14F-4D97-AF65-F5344CB8AC3E}">
        <p14:creationId xmlns:p14="http://schemas.microsoft.com/office/powerpoint/2010/main" val="33377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systems contribute to falls, too</a:t>
            </a:r>
          </a:p>
        </p:txBody>
      </p:sp>
      <p:sp>
        <p:nvSpPr>
          <p:cNvPr id="3" name="Content Placeholder 2"/>
          <p:cNvSpPr>
            <a:spLocks noGrp="1"/>
          </p:cNvSpPr>
          <p:nvPr>
            <p:ph idx="1"/>
          </p:nvPr>
        </p:nvSpPr>
        <p:spPr/>
        <p:txBody>
          <a:bodyPr/>
          <a:lstStyle/>
          <a:p>
            <a:r>
              <a:rPr lang="en-US" dirty="0"/>
              <a:t>Rushing to the toilet due to overactive bladder</a:t>
            </a:r>
          </a:p>
          <a:p>
            <a:r>
              <a:rPr lang="en-US" dirty="0"/>
              <a:t>Poor nutrition from GI problems.</a:t>
            </a:r>
          </a:p>
          <a:p>
            <a:r>
              <a:rPr lang="en-US" dirty="0"/>
              <a:t>And non-medical issues (cluttered floors, for example)</a:t>
            </a:r>
          </a:p>
          <a:p>
            <a:endParaRPr lang="en-US" dirty="0"/>
          </a:p>
        </p:txBody>
      </p:sp>
      <p:sp>
        <p:nvSpPr>
          <p:cNvPr id="4" name="Rectangle 3"/>
          <p:cNvSpPr/>
          <p:nvPr/>
        </p:nvSpPr>
        <p:spPr>
          <a:xfrm>
            <a:off x="1636527" y="4267749"/>
            <a:ext cx="8890136" cy="1569660"/>
          </a:xfrm>
          <a:prstGeom prst="rect">
            <a:avLst/>
          </a:prstGeom>
          <a:noFill/>
        </p:spPr>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MEDICATIONS</a:t>
            </a:r>
          </a:p>
        </p:txBody>
      </p:sp>
    </p:spTree>
    <p:extLst>
      <p:ext uri="{BB962C8B-B14F-4D97-AF65-F5344CB8AC3E}">
        <p14:creationId xmlns:p14="http://schemas.microsoft.com/office/powerpoint/2010/main" val="21404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graphicFrame>
        <p:nvGraphicFramePr>
          <p:cNvPr id="6" name="Content Placeholder 5"/>
          <p:cNvGraphicFramePr>
            <a:graphicFrameLocks noGrp="1"/>
          </p:cNvGraphicFramePr>
          <p:nvPr>
            <p:ph sz="quarter" idx="13"/>
          </p:nvPr>
        </p:nvGraphicFramePr>
        <p:xfrm>
          <a:off x="138545" y="360218"/>
          <a:ext cx="11402291" cy="6262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145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STEADI</a:t>
            </a:r>
          </a:p>
        </p:txBody>
      </p:sp>
      <p:sp>
        <p:nvSpPr>
          <p:cNvPr id="3" name="Content Placeholder 2"/>
          <p:cNvSpPr>
            <a:spLocks noGrp="1"/>
          </p:cNvSpPr>
          <p:nvPr>
            <p:ph idx="1"/>
          </p:nvPr>
        </p:nvSpPr>
        <p:spPr/>
        <p:txBody>
          <a:bodyPr/>
          <a:lstStyle/>
          <a:p>
            <a:r>
              <a:rPr lang="en-US" dirty="0"/>
              <a:t>CDC’s Stopping Elderly Accidents, Deaths, and Injuries initiative</a:t>
            </a:r>
          </a:p>
          <a:p>
            <a:r>
              <a:rPr lang="en-US" dirty="0"/>
              <a:t>Meant to help promote mobility and prevent falls in primary care settings.</a:t>
            </a:r>
          </a:p>
        </p:txBody>
      </p:sp>
      <p:pic>
        <p:nvPicPr>
          <p:cNvPr id="4" name="Picture 3"/>
          <p:cNvPicPr>
            <a:picLocks noChangeAspect="1"/>
          </p:cNvPicPr>
          <p:nvPr/>
        </p:nvPicPr>
        <p:blipFill>
          <a:blip r:embed="rId3"/>
          <a:stretch>
            <a:fillRect/>
          </a:stretch>
        </p:blipFill>
        <p:spPr>
          <a:xfrm>
            <a:off x="-10816" y="5298140"/>
            <a:ext cx="12202816" cy="1492539"/>
          </a:xfrm>
          <a:prstGeom prst="rect">
            <a:avLst/>
          </a:prstGeom>
        </p:spPr>
      </p:pic>
    </p:spTree>
    <p:extLst>
      <p:ext uri="{BB962C8B-B14F-4D97-AF65-F5344CB8AC3E}">
        <p14:creationId xmlns:p14="http://schemas.microsoft.com/office/powerpoint/2010/main" val="97549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G8Aj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psjrHG0jsFVQWYnsBTqSRS0bKrbSQQDjOKAOLf4laGuhJrg07XX0+SVI4pl05ysm8gIy+qsSAD6ntWppHi2x1TV5tNt7HVUeA7ZppbUpFE2wOVZj0OGH41z1n8N5ItM1Kzl1mFRe3drc+XaWPkQRmGQOSIt5AZ8YYggdDj1fd/D2eTWte1C21TTrdtYEgM/9l5u4A8aoQs3mDjC5xt71fuke8acXxB8P3Hh+01ux+3X9vd3b2cEdtas8rSLuyNnXGEJz3GD3rQ0DxXouu3aWum3DyyNaLd4MTLhC7R4OejBkYFTyMVy9r8NZ9JCjQfEk0Cx3sV7Ct9bfadkiwtC3RkyCpX6Fe+a1PCXgdfDmpSahb6o880tibeQyQj5pWmkmeU4OOWkPyjoB1oaiNcxci8beH5m1JYbiSVtNv4rC5CxH5ZZGVVxnqu5sZHHB9KuHxV4YEd1IfEWkbLT/j5b7ZHiH5tvzc/Lzxz34rj9M+FUWnFWg8RX8vmLD9sE6BxM8dwJwy8jZlvM45+/145ydB+GmujUvtNzd2liunrDHpm+JLncsbyMPNVQm4Ykx1znnPqWj3FeXY9FvfFPh+1IRtWsZJSscnlJcxl/LcgK+C33eRz37ZrM0b4i+D9WvLS1s9ati15brcWzO4RZQXZNq5PL5U/L1rI0r4X2thBOg1PzJJUsV802qhlFvKZCBzwGJ6dF461VtvhOI7GC2l1xZDb21tbRSLYhSEhujcD+Pqc7SePX2otHuF5HaWPizwvf3UdrY+JNIup5W2RxQ3sbs7YzgAHJOOarS+NfDkOs6npd1qUFo+liL7VNcSLHEjSDKpuY/exz+NYOhfDK00tbDbfxySWf2H94LQKz/ZmkPXPG7zPwx3zVjWvAMl5r95rlpq0MF3PdJcRrPZCaNMW5gKsu4bshiQcjB9aLRHeR1Mes6TLdT2kOpWc1zbxCaWCOZWkRCAQxUHIBBBB9xWTpPjfQ76yivZ3n0q2nKC2l1NPsy3G8ZXy95+bI/mKreC/A1r4YTUlguzcNewQQ+Y8IDosUKxAE55zt3Y4xnFYGrfCOzn8J2vh/S9U/s6NbdorxlhdhdOUCiUqJFwwwSASV+Y5B4otELyOz0rxPpepapPp1sZvPhWVn3JgYjlMbc/7w/Ks3RviBoOqSRxxJfW7yiN4RdW5hE0bvsEiFsBlzjpzyOKd4Z8HDRdWm1D+0WuDLFNHsMO3HmTGXOcnpnH61g6T8KbPSxGtpqfG21Mvm25kLPBIWypZ/kVs8oOMjNHuh7x1C+NPDLajFZx6vaSCWF5RcJMphAR0QqXzgNukUY96kuvFGnQeKE8OrDe3F6Y0klMFuzxwK5IUyMOFB2tz7VxMHwiZNQ0q/bxEwl0mVpLGKO1Ihiy8bBNrSMSgCMNpJxvyMbQK6Hxh4JfxF4gtNRbU4rOOABSYbTF1t5DIs4YYRs8qVYemKLRC8jZh8VeGZnjSHxFpMjSO0aBbyMlnXG5RzyRkZHbNSJ4k8PPbW90mu6Y0F1L5NvILpNssn91TnBPsK48/DP7Va2ltqmr286WemXOnQGDTxCypKiIHzvPzqE6jGd3aqh+Edq8Vp5upRPJG0n2oeXceXcq/l5yPtG4N+6XksV/2elFo9wvLsdoPFnh2QsLXWbC7KTLDKILqNjEzEgbvm45B9+DSp4t8KvZG+TxJo7WokERmF7GUDkZC7s4yRzj0rj7f4UwwG22a0R5Me04tAN5+0STZPzf8ATTb+Gfas3VPhfqGm2dvLoFzFeXsVtb2qrIiRRhY7doWYhg4JYNnoCPU0Wj3FeXY9XhuLea0S7hnjkt3QSJKjAoykZDAjgjHOaxNF8aeGdW0S31m31a3hs7mdreF7lhCXkDFdoDYOTjI9QQaz9M8N60PAlz4WvNTggX7HHY21xbxEtHGIVRzgkZJO/B4xkelYw+Ff2VDDpfiG4hhF3HdQtcQ+bNbuqBGMbqygblVRggjg5Bzwkl3HdnaP4l8OxxSzPr2lrHFOLeRzdoAkp/gJzw3t1on8SeHYDcCbXtMjNtIsU+66QeW7fdVueCewNcNe/Cc3SOsmtoIvtUk0dstvKluqSIVkXaswb5s54YLnPy4JFS3XwvmdL2O01yC0jmnSe3SOzfFtIu8eah87IkIbBIwpxypycu0e4Xl2Ovj8W+FZLsWkfiTR3uDKIREt7GX8wkgLjOc5BGPUU658U+GbVZ2ufEOkwi3l8mYyXka+XJgnY2Tw2ATg88GuTtfhbaw25RtSSSUhx5xs1DZa8F1n73Xjb+vtVfTvhLaWl/b3Lamsv2e6M0ZeF2do8TYjYtKV4MxOVVenTnNFo9wvLsdto3iTQ9Y1S/03TNRgurqw8s3CRsDtDqGUg9wQeop934g0G0ubi1uta06Ce1jEtxHJcorRIcfMwJ4HI5PqK5bwb4J1TwjMi6Zq9vdW832SO7Wa12tshh8slWDH72EIGOOeTVHxd8LZvEfiC61O68SSCOYSLHE1uz+Wjqg2f6zbtBTIwoPzHJNFo33C7sdTqnjbwtp+mR6jJrlhLDNnyBDcI7T4YKdgB+bBPOOlWNT8U6DperPpup6jBYypbpcM9w4jj2M5RfnbjJKnjrXGaj8KftE9+9vrkUKX80jzo+nrJtRpxMqodw2kEEE85z0BFbnijwNHrviu112TUPLEH2XMBgDhvJmaXrnvux04xnmi0QvIvw+NvCct5eWq6/p4azt4rmd2nURrFJ9x92cEH1z3HrV5PEOgPepYpremtdPsKQi6Qu28ZXC5ycjketefxfCIw2n2eLxCcBLYqTasv7yCSRlJKSK20iQgqCDkAhu1XovhZZwaNq9lZ6gtpcX0Vqtvcw2/zWb26jYy7nJI3Ddgt3xk9aLR7heXY65vFHhtd27xBpQ2wmds3kfEQOC55+7njPSqNx488KR3KW0etWdzNJaS3cSwzowkjjOHw2duQe2ex9K5LUvg5p9ybuOHUhFbzwKkavFI7QOIliLL+9CEFV5BTPJ+arlx8MN2oajdQa0sS38d9HJGbMHYtwUYbTvGCpT8Qe1Fo9xXl2Oxm8SeHoZLqOfXdMikswrXSPdIDAGIC7xn5ckgc+op76/ocejrrL6xp66Y33bs3KCE84+/nHXjrXD3/wAKxeTMsutr9mS4kngQWQ3gyTxzOJH3fvBmPA4GAec4rTu/Acz+FH0G11x7dX1Ka9dhCwV0kkdzEwR1OBv6hhyo4xxStHuO7Ny68XeFLWd4LrxNo0EqKGZJL6NWVSAQSCemGU/iKsXHiLQLe4nt7jXNNimgh+0TRvdIGji/vsCeF5HJ4rhtD+Elpp1nHbzaql2yZ+eSzGTmz+y92P8Avfp70zUfhL9ss57BtfC2siOy/wCggyiV4FhYl9/zJhchMDk9SAKdo9wvLsds3izwutrDdN4j0hYJ2ZYZDexhZCv3gpzgkd/So/EHijT9H1C3057fUL28njMogsrVpnSMEAyMF6Lk49+2a8/8W/DLVZLi8/sOaCQapJOLlpgiJBFIYztClWJIMecqV64967fXPDeoXHiODXtF1pNNuxafY7gS2gnSWLfvXA3LtYHdzyOeQaLRC7L83ifw3D9q87X9Li+yOsdzvu0Hks3AV8n5ST2NRjxf4TNrJdDxNoxt4yqvKL6PapYEqCc4GQCR64rkU+Fim8tZJ9aSSGzuUlt4xYgMVFyLhllbd+8JIwGwMDJwSalg+FtnDPpTrqEYSwaBmQWagTGOWaTn5uM+djvjb70Wj3C8jrrXxN4buhm11/Sp/mK/u7uNuQhcjg/3QW+gJqGbxd4aUTLFrmm3E0MBnaCG7jaQoFDZxu6bSDnpgg1xs/wn2RWH9m65HZz2drHbK5sAyuFimjZiocckTHHPBXvTV+EUK2P2Ya4Q2WJk+xjJBsltcfe/2d/4496LR7heXY7LS/GXhjUhe/Zdbss2MksdyHmVTGYyA5OT90ZHPTmneJ/FGn+HzaLc29/dPd7zEllbNO21ACzELzgAiuN1b4bXct3awQXkctnJrcmoXMhXy3S3cAyW5HPmB2VeflwB3rf1nwXI1/a3/hvU00e5iknkkeaBroOZVCsQGkG0jGR1HtRaIXkbFp4n8O3VpHdQa5p7QyJvVjcKOPL8zkE5HyfMc9BzTLzxVoNuxjXUre5lWeGCSK3kWR42lYKm4A5AJI5NcLqfwW0u6mtDb6zd20NraQW6x+WG3FGxI5OR80keYzxwD+FaFp8Lra31ae+XUgd16LqHMUheNftAmaPJlKbSRgYRSO+aLR7heXY6C08ceGJrKO8uNWtdPhkSN42vJ44d29dwABbOcc4rUi13RJtUOlRaxp8moAZNqtwhlxjd93OenP0rhf8AhVEJSFX1reIrRrcbrQHObVrfd97tu3fhj3qPwr4D1jSPHNnc+ZCdIsDLKkjMpllkkhWNsALuAyM4LHHTnjBaPcLy7HaxeKNFk8R6hoH2wJfadbJc3QcFUSNu+48cDBPoCM9ag03xp4X1A3RttbsWjtid0xuE8twqK7MrZwyqrjJ7VzF/8K4ru8vb+TxHfi7vzdrd/IDE0c67dipn5du2Lkk58vpzxU1P4UX18l3MfE1tDeXnnrO8WlBYvLmgjhYLGJODiMEHJ6nii0e4Xl2Org8e+FZNUfTZNWgtrlEnkInYICkT7HYEnGM/pzVvXPFej6TpdpqDSvex3rhLRbJfOa4JBb5McEYBOc4wK5Wb4Y7pnkTVreRZYLmCWK4sS6sssqSj7sikFSg5Bz6YNXNd+H7at4Y0XS7vVYrq80osUubyzE8cpaNkO+MsM8Nwd2QQCc0WiF5G7Y+KLG98Ry6Fb2uoG5hRHmc25EcW5A4Vm7HBHHqcVbudf0O2iaW41nT4UXzNzPcooHlsFfqf4SQD6EgVzel+AvsXiTSdV/tG3ZNMt1hQrYhLqcLD5WJZ92XX+Lbt6454rHv/AIaz6vr3iDULm6+wJcXcE2mqkjOIyjB5HIUoR5jKuQGBG3OaLR7hdndSeIvD8cqxSa5pqSNbm6VWukBMIGTIOfu4BO7pin2GvaHqFyltYazp93PJF5yRw3KOzJnG4AHkZ7153q3wf+3Jb26+ITb2lvbmGKBbeRlizDJG23dMRtJkLYYM2Rjdiun0TwX/AGT4og1azvoYLaOyS1e1gtinnbUVVZzvK8YOMKDzgkik1HuCb7GrN4r8LwwzTTeI9Ijjhm8iVmvIwEkwTsPPDYBOOvBpt54r8P2uo2OnHVLWW8vnRYIIpVdyHBKvtBzsIU/N0rirH4TSR68urX3iR76USpI3mWpJkKrOAWLSMM/v/wCEAfIMAZq1ofwxfSrzSZI9cjlt7CW2ndGsB5kskMHk8SbsqpXB24ODnnmnaPcLy7HXav4n0LSxfLcalbNcWNubm4tY5VadYwM7tmc4qOTxd4dTWf7J/tW1a6SKSWdVmUi3WMKW8zn5OGHX3rmta+Gp1LUNQmOtLFbXUlxOkYswZUlmiEbZk3fMgHIXA5xzwKqaj8Kft0lykmvKlswuvIWOyCyoZ5UlJeQOC4DJwPl4OM55otHuF5HdWWv6Fe3MNtZ61p1zPPF50McVyjNJHz86gHJXg89ODWlXGeCPANr4Z1ufV1nhmnntVgYJC4w3mySM4Z5Hb5jJyCx6ZzXZ1Lt0Gr9QooopDCiiigAooooAKyPGvHg3WyOD/Z9x/wCi2rXrI8bf8iZrn/YOuP8A0W1XT+NepFT4GfC1nY6vdae97b219NbRELJMiuyKT0BI4FWZ9F8RwXcVpcaXq0NxKjPHFJDIjOqjLEAjkAcmrOjeJo7Lwfe6DJYpdC6JaOSSUbYGIX51XGQ3y9Qwz3BrT074g3Wn6wmsW9jbSXkenwWMTXDl1RYwAzY45YL68ZPWvv5SrXdonw8VSsryOdh07W5tObUobLUpLFThrlI3MQPTBYcdx+dLqWm65prRLqNjqVm03+qE8TxmT/dz16jpXQP48VfDl5oVrpFtb29wbnZIsmZIRK6ttU4+6NuCO4PasXWdffU7vTLiRAv2C1htwDIW3+X/ABe2aIOq370bIJKmlpK7I4NJ1+e4FvDp2qSzF3QRpDIW3J98YAzlcjI7Z5pW0fxCtvcXDaZqwhtmK3Ehgk2xMOoY4wpGR1rsB8VbiTVVvrnSbZwJLxgkZRPluFUYPyYYrt6sCTnms+Px+YtG1DS4dLgEd5JcuJi482HzlVTtIUAcKQcAZBxxUKeI/kX3luND+c5vUNP1rToopdQs9RtI5hmJp43QOMZ+UnrwR0rD1u1lvrbCzyrMnKHefyrsvHXi2PxR9jf7CLSS3jCMRIrB8Iq9kB/h7lq4vWNQjsbXfw0jcIvqfWnO0qD9urdxQuqy9i79jmbC3vLq++ymeaNlzvJc/KB1rb8R+GNU0e1jmuDfwM8QmRLgMhkjPR1z2rC0/UZLbUDdyZlL5EnPJBrq/HHjseIdL0uzS3kR7GwWyMjvuLqGZt31+bGPavBorDeyfNvr6+Vj26v1j2i5dtPTzOetdF8TXemLqlrperz2LzCBbiOGRo2kJwEDDgnJAx61cuPCPjm38zz/AA34jjETiOQmzmwrnGFJxjJyOPcV1Xgj4uXHhbwjp2hQ6FDevYagL2Ga4uSVQ7tzBFAyhI4zux3xmtnSfjodI02TTdN8LiK2e5NwHl1J5pgS0TFfMdSdp8vBHoeMYrzW5dj0Uo9zzuXwl44iDtJ4a8SIIyA5axnG0noDxxnIqnJpHiSO7js5dO1aK4l3+XFJFIrNszvwD124OfTBzXq1/wDHx7qG6jPhyUeffx3xzfp95CvynEI+X5B0wfUmuf8AHPxg1PxZ4i0zXbrS7a3urG0ubYiJ8LKJt3zEY6gMM+uO2aE5dgaj3POPOuP+e0/r981eOna6NQOnm11D7WBkw4beBgHp9CPzre8WeOptc0+azisRZrO8byv529mCmRtmcD5AXG0dgoHNa4+KkgXcdFRpTctOztck5JyOMjI4IB7fKOKd32FZdzz9ftrGQK1wTGCX+Y/Lzjn8aWYX0KxtM1zGJV3xlmYblyRkfiCPwrpdB8cT6TBDAtmkkcc8s+Nw5d3RgeVIyoQgZz941Z1vx5HqsmlqNJjsY9PvjdI6OZWZWcsVcNjfjOBkjv607vsFkcaJbpsbZZzngYZqePtxtjdBrnyFcIZNzbQxBIGfXAP5V6J/wtK3jbyrfw1bJbxXz3Ftsk2PGmMRr0PzKMDPccHNQW3xKjk1OOS/0iNrCNi4tFwyH5ZcLjjALSAk9Rt6Gld9gsu55+Jrjn99Nx1+c8Uedc4J86fA6/O3FdToHjCDRbrU3g05rmO+Kv8AvZQrbwrBg+AQyEuTt45C88VPpHj57PU9b1C50tLuXVHyQ02FjUZwmMYIGRjgY2ind9hWRx5muB1mmH1c1PdQ6pasFuo72Bj0WTcp6A9Dz0IP4iup1/xyNZ8OXtnc2Q+33LxqJyASkQyXG7rlsRjGOAnXnFXj8UbtZvtEOmrHOwRZJPPyWCxohX7vCnYDj3pXfYdl3OBM1wOs045x989akt11C5nS3txdzTSMFSOPczMx6AAckmuy8Q/EJda021sZNDtbYRX6XcksZBaTHJzkfePOT3GAa2D8XEhvWntPD4yJkeN5brLsqyiRQ3y4yOVBGMA45wKLvsFl3PNJTexECR7hCQCAWboelLKuoRRRSy/a445gTEzbgHAODtPfB44713Vp8TTa6QLCHQbYMrh0nMmZMhAoLHbywxkHjqfWq83xAW+13RdR1DT5Cum+flYpuZPMBORkfK24k5/Tii77BZdzifOuef30/HX524oMtyOss4/4E1ehx/FWdZLjOh2rQy27xBGcMQzMD5hJX5mIADZHze1K3xUPkTRx+H7ZZJJY5TM0uXLKqjP3cDlQRgALk460XfYLLucBIuoRwxzSC8SOUMY3bcA+04bB74PB9KZC15NKscUk7u3RQ5ya7i6+JUt5aGC60wyZs57ZiLnAbzdp3n5c53Lk4IznB4zmPTfiM1n4Xs9EPh/TpGtgoN0RiWQAnqcdxsH/AAD3NF32Cy7nI3lvq1kAbyK+t/mKfvQy/MMZHPfkfnVcy3QzmWcY6/M3Fdj4l+IN1rdhfWUtkUhvJPOkVpywEmYjuHHpEQPQOan134jyajp89jDpKW0M9sbeQeduLDawXJ287dwIz/dHNF32Cy7nD+bdf89Z+mfvN09akC6gbYXI+1mAyeWJfm278Z256ZxziuzT4hKnh630ePRzEIbXyPOjusSdVOASpOwlSWXvuPIq/B8VIrd7ZYPDcKwQXMlwIjc5BeRXVj93qN+VPbb3ou+wWXc8/EWpNY/blW7Nr5nlecC2zfjO3PrjmlvIdTsxEbtbuASruj8wsNw9R69RXVeHvH76VePM2lpMhvZ7xYlm8tUaQKCAAMYwpHTox6VleLvEqeIYrUPYC3ktkCIyy5G3AyMY9hTu77BZGF58/wDz3m/77NHnz/8APeb/AL7NR0UySTz5/wDnvN/32aPPn/57zf8AfZqOigCTz5/+e83/AH2aPPn/AOe83/fZqOigCTz5/wDnvN/32aPPn/57zf8AfZqOigCTz5/+e83/AH2aPPn/AOe83/fZqOigCTz5/wDnvN/32aPPn/57zf8AfZqOigCTz5/+e83/AH2aPPn/AOe83/fZqOigCTz5/wDnvN/32aPPn/57zf8AfZqOigCTz5/+e83/AH2aPPn/AOe83/fZqOigCTz5/wDnvN/32aPPn/57zf8AfZqOigCTz5/+e83/AH2aPPn/AOe83/fZqOigCTz5/wDnvN/32aPPn/57zf8AfZqOigCTz5/+e83/AH2aPPn/AOe83/fZqOigCTz5/wDnvN/32aPPn/57zf8AfZqOigCTz5/+e83/AH2a9P8A2VZpm+PnhlWmkYb7jguSP+PaWvLK9Q/ZT/5L94Y/37j/ANJpamfwsqHxI/QCiiivOO4KCAwKsAQeoNFFAEH2Oz/59YP+/Yo+x2f/AD6wf9+xU9FO7FZEH2Oz/wCfWD/v2KPsdn/z6wf9+xU9FF2FkQfY7P8A59YP+/Yo+x2f/PrB/wB+xU9FF2FkQfY7P/n1g/79ivkv9tKGKP4jaQscSIP7IU4VQP8AltJX13XyP+2t/wAlH0f/ALBC/wDo6StaLfMcGZL9wzwjav8AdH5UbV/uj8qWiuw+cudD4Y8H3/iDRdT1O0wqWJjGDGSrljyNw4XaOSTV2L4d67tLXUcMAR9kq7gXQlSwyDgHpzg8VX8M6NrOp6NJcaTqDeZDceVHaRli2ZAFLnHCKQcbm4OCM1qW+jfEK9sZri0vZr23LNIWhvlk8w5KkjByc4bHrg1Db7nRGKaXushHw31Y+aftFmg3MluZGK+a4lWMKQR8pO9SOoOetVtV8A6xp8VtczCIWlxcRW6ynqGcDnb6Akj8K1jo3xItpzFPqF1blD5Z/wBMG4hiucDOWAJXPpj2qjP4e8cSW0aS3BkhRlmQG9QhZAOAOeHwudvXApXfcpwX8rJrz4a30Op3VtFfW81vaymKWfaoO4A8qqswIzgfeyM8gUzTPh3PfWuq3C6hGi6fePanMGVYqAcltw25yAODyQOOtJpek+Jbvw1FqWl+IA6Xk8hktvNaIiTcoJLMApLM6AAE5J9qda+G/GyiQx3jxTvPloxdDJkZSX3EHhwqjIPPIou+4csf5WU7rwDq1vpN9qLm3MdnGkz7TkCNi4ySOM5UDAzy2O1cntX+6PyrXvdY1yMm1m1eeRQmwqk+5dpByOOP4jn6msmrV+phNx+yJtX+6Pyo2r/dH5UtFMi52HhHwfp+stIsmrxyMNNN4Ftl/wBS4bBjlLABSAN3ocgZGa2Lz4TyRpNPDr1r5CPMUM8GxmjjGWfAY/whjj29xXm9afh/7P8A2harc37wW88yw3SIzJ+5JG7LDjHt7VDT7m0Jw2cfxOi0PwFDrGj2d9Drlrby3AQeRLHk7i5BwQeMAA4PUnFbS/CGS4uQlrr1sUJYbTblpQVRS2UB4OSeOwx1ptj4J8BX9yYbXxdMTHGZJQ8kKAgKxJVjwACB19ahtvDXgWzeKSbxjPNHKyRslrNGhlRnUMST9xQC2Q3Py56Gpu+5sqaS1j+JFP8AC14IN8vibSNzRK8YUFlcndxu9MKefXjFWLn4ULEdx8SWcMSMElM0BDq2wuTszx04B6881E/hLwHBBFNceLi7OisYIZ4nKnLEgtj0AHTqe4rFn03wzbeJbu3a6eXTowWhb7Wjs/zkAbkGPugU7vuJqK3j+JPqvgRbXVNM0+11P7U17JHEZfs22NWZnU4Yt82Nntmrek+ArGXXrrRry9nluLS/NvK9qE2GLy2fzBu5428jnqAOawLLSdLnsILiTUkikk/1kTTRgx/Njdg9QBjjqc9OKfJpOiqs4XViJIovM270YZ/ugjhiD6dc8dKevchW35fxNbw38OZtcsprq31izURzeUAIy/Py4DHjaxLAbfUH0q4PhXOqRSS65Y4YSs6xx7mQRthu4Gep5Ixx1zXL2Eegtb2CtqF3FNLIV1BWXaoQHICEZBB45Y8HtgU+00fT5tWvYbjUIrS0QM8D+cpLqSduM9eAOuDzmjXuCcLL3fxOqk+FaSXBjtdet1jR9jyTwbdv75o8sAfl4UEA9ScVQ0z4ew6hc31rBraPLbXMcSGO0LLKjxNIGA3Z3cY2+ueaxrrStFhurZE1WORGmKTYcHYvJDE98+3Ax706PStGvLu9aG+W1tkn8uDzZ1wV45JPJz6gcd6Ne47xv8P4mtqnw9Gl6FNqV1q1tMw2CJIAMOTKiEqT99cN1HcEVmXnhWOGwvtQ+0NHDCZBDGYw0j7X284PA65OOMdKsTaH4bDeXBrQDIm7zPOQ+Y25+FHGMAL169utVLi10V4IrmTUp7q4kvI1maSZciMlg7EHJOcAg9s85oTYpJdvxEsvDCXVoJ476HhlV8rgLnb1J4AG7r9eOKgGiW8Vjqk9zdASWb+XGqKP3jZA7/w8k5q9e6b4bjtLueHUA7tEZLaPzQdpwfl46nOBz9e9VFsND+02obUGdGmiWYK6r8jA7iCemCOSeOadyWvL8Sw3g+ZZFX7RuDZIZLcngKD0zkHngHnAJ4xVLUPD/wBk097wXlvOscoiYIvG7AOAfx/HB9KsS6Zoj6fcXMOqNHLEDiB3QsxA6g8ZGeOOe/SprTQdHkhR7jWo4CYQ7KZU3Z2ggAfUlcEg8Z6Gi4ct9l+I/UfCtjaard2q6pHLHBZfaFKlCzPtJ8sEEg4wcsPwB4rnNQgihvZYolYIp+XeBuxjvW7Lo2kG/gtbO/O0QSSyziVXUMjE9gMfIB9SRiprrR9FKz3U3iDzmG1v9arSSkkZ/HBzz0wQRQmEot7HK7V/uj8qNq/3R+VKevGce9FUY3E2r/dH5V0nhHQtH1G/0uPU9UVY76eSF4bYjz4NoBV23DbtOT3zxXOUUmVGVnqejL8M9PvHtn0/xNaxR3KwbI7mLMgkkUNsJU4OAevHPFQRfDRY9Y0eyvPEGm+XqclxEJYzgQmMNgsT2JUZ9M964SKFpEaRSgVSAcuoPJ7AnJ/Cujm8JvLPIun3sUkUcjxlpWwSyDLYA/l1qdV1NlKMto/iaupfDOax0ebUn13T2WG1e6kj8shginb69dxVcere1Pg+F93No1vqS6vZhZoBOQ8RVVUqGJ3Z5A3AE+uRWFd+HtQs444be+Ekd2p3pG7bWKrvwQOG6HHWpbTwlfXEwtH1CBRHLsdPmbyySMkLjBOOfwo17j0v8P4nRp8KBFd3EV5r8BSFym63t9+5tgcDlhjjPTOMZqtdfDDyYJrhvEFkkYR2hDREmUgjABB5HOC3QEEY4rEj8GalNIVhuLVht3BmYrwemc9Mj+RFV9V8Mz2K2j/aoXjuDGgYqy7XbnaQRkYGD+NLXuDtb4PxLt34NWz1S902a+33EMcLwlIM+aHUscLnOcDgdSSOlZ0Xh3zdXfTY7uKR0Te7pGWA+YDH6gk9ufSrbeDr9boWb3Vot0w3LHvPK9znHBBzx7VV/wCEduVnihW9tsyzCFsM2FJBIzx32n6d6q/mQ1/dNFfBTCGHzL+JJ5iNqFBtUEHlmzxyOPUHtVe38KxO9ykupKrwqMoluWbJPAI69jnHTHei68I3UEJnN5CIVCb2dGXaWGSAOpxkDj1p8/g+5t7I3E99Ajiby24baBtU5Bx833u1K/mPl/u/iQ2vhczXE1n5h+0JdiAPtGwLsLFiM/1plx4dgi1ZrD7cp2xxtuMWA7MuSF55A557+lPm8N6nbmO0N4nlzO+5ULldyKGJwB83DcYz3qK18M3l1qkumwXNq9xFGHcbyFGegzjryPzFO/mKz7D73ww1qYd11C4kuEgPGCNwBDEdVHPetDSvDOg3Wo6paz6tPEthHHIrCJf324hGA54Id1/4Duquvg29+zeY1zAHfmNd3UYJOe/QDHc5qOLwjdzTtFFeWxKyCMj5iQSeOAP/ANXelfzGk7/Cb/i/wDpek6brN3ZXV5IdOuY4R5yqFdGwN4OBu5P3RzjnkZI57U/CzW1wiW9z5yy3IhjLQ7C2SRkZOM8cjPQg96ydXtre1u/JtrgzpsViSACpIyQcEjj2NVKaT7kznG+x0UvhNke5jGo2rSWw3SLtP3MEkg+wBJH4Umm+Ebq/0lNQgmjwxQbDGejMwyD0ONpJ9BisBJJEDbHZdw2tg4yPQ+opAzBCgZgpOSM8E0WYuaPY6dPBu2WRbi/TbGuWMUBY/dYjGSAckDGDyDmorjwp5LJuv4FWRtqEocMT0we/Tn04rnKKLPuHPHsT6hDDDdFIlcJtVgHxuGQDzVfav90flT5pZJpDJNI8jnqzsWJ/E02mQ2JtX+6Pyr0j9mUD/hePhzgffn7f9O8tecV6R+zL/wAlx8Of78//AKTyUp/CzXDP99D1X5n3NRRRXnn1oUUUUAFFFFABRRRQAUUUUAFfI/7a3/JR9H/7BC/+jpK+uK+R/wBtb/ko+j/9ghf/AEdJWtH4zgzL+A/keE0UUV2nzZpaXr2saXbNb6fqEttG7h2EeAcgg9cZ6qOM4OBUq+J9fXztmqTIJk2SKgVQRkt0AwOSTx0yayKKVkVzy7mzN4q8RTXJuZdWuGmJyX4Bzxz0/wBlfyqfTPGfiLT/ALR5N8XM8bIxkG7AYYJHbP1zXP0UWQc8u5p6Zr+s6bAkFjqM0ESbtqLjA3YJOD3yqnPYgYqf/hK/EW6Bjq07GAqY9wU4I6Hkcn3OTWLRRZBzy7k19d3F9ctc3UplmbG5yBk4GO1Q0UUyQooooAKs6XHby6lbx3TbYGkAkOccfXt9arUUgR1MMfhRdS0aG7iIglkK6kyTH9yGCjK8dVJY9SDiuotbX4bXB08EafAkkU/ntLdybonDMI9w3jcNuDgBSc9T0ry6ik4+ZrGrbojtvC//AAr3/hB9fXXU1D+3FQfYJY5F2l9x2BExnGPvljjGMc1RsNI8OEQyXuriMeWryIJlJJwpx0453LjqMA1y9FFhe0Wmmx0l3p/hpIVmTUJCd+GhSVWKj645/wB4DHHvQLDw4+rtbrfMloLdCspmXLycbjkjC9+Dn27VzdFOwuddjfsrDQv7FuLq6vg95iQQwLMF5GdpOR7DjvnsaLOy8PyWPmSXzRzIV3B3GDwmeMZPVsAenJrAoosHMuxqa9a6fbLALGUSgl/nDZ3oCNrkfwk8jHtWXRRQS3dhRRRTEFFFFABRRRQAUUUUAFFFFABRRRQBLDA8iNL0iQqJHyPlyeuOprprrwjqlmilNQQFmHG5lAYnA/HDRnP/AE0FczBbTTgvHE5jVlV3CkqhY4GT2rfbQfEcdzKsN0XaElXkS6+UAt5f3gcDOACM5xjipZpBeRDb+H9TmmMMd5C0sSs+0TH5MbdxzjjG7t6UieH9XOow2Mc6PLcoXDJKShwccsBjrj8+adp+g6xInnWdwRcJNJGUR2V08sKWbPYcj8qmvtD8Q2t1GxvWbjakxuSuARkjJOQO1Fx8vkIvhnW5XWOO6Rw52LmZhlsbivT059PfNMOiX0h023vtTVFuxJKqOXbygFDbjx1Ix05qBrTXRZyTG6mCIrq6G4IOI25AGeQDk1Kmi+Ir/EnnPOdpkLNck7eBnJJwDjGcnpQFl2LP/CI6ols08lyiSgblXcckepJxg9eD6VFB4avty3NzqEcMJCv56uWOG6Nzjjnuc9eKhu9L1z7bFateNcXM0XmeWLhiwAYrg578Z+lTnR/E62ktkXYW0RVpF80BV525J9unWl8x2XY595ZcGPz3dAePmOD74prSSsArSOQOgLE4qzqdmtk8KrcxziWISZQEbc9iD9M/QiqlUZO6J5Ly8kEQkup28kYizIfkHt6VCGYHIZgfUGkooFccZZTjMrnb0yx4+lSW93dWzs9vczRMwKsUcgkHsahooC4EknJJJ96KKKYBRRRQAUUUUAFFFFABXpH7Mv8AyXHw5/vz/wDpPJXm9ekfsy/8lx8Of78//pPJUz+Fm2G/jQ9V+Z9zUUUV559aFFFFABRRRQAUUUUAFFFFABXyP+2t/wAlH0f/ALBC/wDo6SvrivBP2lPhP4q8d+J7HWvD/wBgkit7AWzxTTlJCwkdsjIxjDDvWtF++cWYQlOi1FXZ8mUV3ur/AAe+ImlbjdeGb11HVrdfOH/jma5W70O/s5DHdwvbuOqyxshH5ivUhhqtT4Ff7j5macPiVjMoq7/Z0v8AfSj+zZv76frWn1HEfyMj2ke5Soq7/Zs399P1o/s2b++n60fUcR/Iw9pHuUqKu/2bN/fT9aP7Nm/vp+tH1HEfyMPaR7lKirv9mzf30/Wj+zZv76frR9RxH8jD2ke5Soq7/Zs399P1o/s2b++n60fUcR/Iw9pHuUqKujTZi20OhPoM5ra0fwD4u1jH9l6DqF2p6Mls+3/vojH61MsHWiryjYqMlJ2jqcxRXrOj/s9/ErUNpksLOwQ/xXVyBj6hcn9K1v8AhmPx9/0FPDn/AIETf/Gq5JSjF2bOmOErSV1FniFFe3/8Mx+Pv+gp4c/8CJv/AI1R/wAMx+Pv+gp4c/8AAib/AONVPtI9x/Uq/wDKzxCivb/+GY/H3/QU8Of+BE3/AMao/wCGY/H3/QU8Of8AgRN/8ao9pHuH1Kv/ACs8Qor2/wD4Zj8ff9BTw5/4ETf/ABqj/hmPx9/0FPDn/gRN/wDGqPaR7h9Sr/ys8Qor2/8A4Zj8ff8AQU8Of+BE3/xqj/hmPx9/0FPDn/gRN/8AGqPaR7h9Sr/ys8Qor2//AIZj8ff9BTw5/wCBE3/xqj/hmPx9/wBBTw5/4ETf/GqPaR7h9Sr/AMrPEKK9v/4Zj8ff9BTw5/4ETf8Axqj/AIZj8ff9BTw5/wCBE3/xqj2ke4fUq/8AKzxCivb/APhmPx9/0FPDn/gRN/8AGqP+GY/H3/QU8Of+BE3/AMao9pHuH1Kv/KzxCivb/wDhmPx9/wBBTw5/4ETf/GqP+GY/H3/QU8Of+BE3/wAao9pHuH1Kv/KzxCivb/8AhmPx9/0FPDn/AIETf/GqP+GY/H3/AEFPDn/gRN/8ao9pHuH1Kv8Ays8Qor2//hmPx9/0FPDn/gRN/wDGqP8AhmPx9/0FPDn/AIETf/GqPaR7h9Sr/wArPEAcEMOCOh9Ku2t9qirIttdXeCfMkCMTyDncf8a9i/4Zj8ff9BTw5/4ETf8AxqrNh+zh8SLGR5LPWvD0LvG0bMtxLnaeo/1VHtI9xrB1/wCVnklla+IXt4ruC6ljivZhEHNxtDu7Ec88ZK8k+lbb+CfHUyQQzkb5LgwxwS3qiQS7QWG0nIIUjPpXoEn7OPxIksobN9Y8OGGE5jXz5eDknr5Xua2x8G/jDx5mveFZsXbXg83e371sZbmHvgflUuou5rHCVPtRZ8//AGTWZJbi3iE9x5LukvlPvUE53cg4weeehqYXPiH7TFaG8uY2kULGGm2KVGcck4x1r3Jfgb8WhLdSnXvDTPdztcTkySfO5IJP+q9QOKoaj+zt8SNQRBeap4ZldAFWQzShwo6LkRfdGelP2ke5P1Ot0izyB7fxPHcR3BS8klaJhHIRvyjrk7SfUN29agmbxEcW8zah+/IUIxYeZj+fT9K9rt/2f/ijAfk1vw2fkVAHmlYALjaQDFwRtGD7Umofs/fFLUBD9r17w9L5ClY8zyjAIAP/ACy9AKPaR7h9Urfys8Ol0nVlkKSWNwHUhSCvI7D+VJHpGpvdC1+xTLMQxCONpwq7j1/2ea90HwA+KS6fJYjXPDnkSsWcedLkknPXyvWnXfwB+J11Nbyy6t4YLwRvGP30pDB87sgxc5yRR7SPcX1Kr/KzwptF1VV3f2fcFd23cEOM5xUkOg6nIGLwrBtAYidxGducbue2e9e3J+z98UUvvto1zw5527cSZpcH148qm6h+z38Tb6EQ3Gs+Gyg7CeYZ5zz+655o9ou4fUqv8rPErXQ9QunZLZIZiJDHhJlOSCBxz0yRz0pJ9D1aFwrWMxPP3Rkd/T6V7Pp37OHxI0+6+1WeseHIpdjJu8+U8MpU/wDLL0NXbv4C/Fa6jaObXvDpDNuJE0oPQDHEXTAHFHtI9wWDq2+Fngn9m6h5xh+xT+YMZXYcjOcfyP5US6bfxOEls5oySB8yHuQB+pFe+p8Bfikl9cXw1jwz9pnjEZk8+b5QGDZA8vGcj9TTJvgH8UZYRC2seFwgZWQK8g2bSCFX91wuQDij2ke4fUqv8rPCH0nUkjMjWM4UY52HnJwKVdH1ViANPuMnp8h9M171bfAj4qW8DxLrHhdg8vmsXklbnHp5WPQ/gKZF8BfipHG0f9teGnRnZmV5ZWDbhggjyuR7Ue0Xcf1Kp/Kzw6/0G/sYJJrk2yCMlSvnqWLA4IAzkkHrWXXu9/8As3fEa+uGuLrWPDskjEkn7RL1JJPHlcck1X/4Zj8ff9BTw5/4ETf/ABqmqke5Lwda+kGeIUV7f/wzH4+/6Cnhz/wIm/8AjVH/AAzH4+/6Cnhz/wACJv8A41R7SPcn6lX/AJWeIV6R+zL/AMlx8Of78/8A6TyV0/8AwzH4+/6Cnhz/AMCJv/jVdd8HvgR4w8H/ABH0nxHqd/oktpZtKZEt5pGkO6J0GAYwOrDvSlUjyvU1oYStGrFuPVH0jRRRXEfShRRRQAUUUUAFFFFABRRRQAUUVz194ssrfXJdHhsb++u4kDutsiMAD9WHNAHQ1BeWdnex+XeWsFyn92WMOPyNY/8Awkkv/Qs6/wD+A6f/ABdH/CSS/wDQs6//AOA6f/F01dCdmZer/Cz4f6puN14WsFdurwKYWz9UIrjdX/Z28HXWW0+/1XT2PYSLKo/Bhn9a9G/4SSX/AKFnX/8AwHT/AOLo/wCEkl/6FnX/APwHT/4uuqnjsTT+Gb+8554PD1PigjwjWP2bdZiy2k+I7G6HZbiBoj9MgsP5Vx+rfBb4iablv7BjvkH8VpcI/wChIP6V9T/8JJL/ANCzr/8A4Dp/8XR/wkkv/Qs6/wD+A6f/ABddtPO8VH4rP5f5HHPJ8NLa6/rzPivU/D2s6UxXVtA1SyI6mW2YAfiRVK3tlun8uzt7m6f+7FEWP6V9wN4jdlKt4Y15geoNsn/xdZHhi+l0qK9VvCusK099POpitY/uO5IB+briutcQO2sNfX/gHK8jV9J6eh8t6T8NPHeq4+x+EtQVT0e4UQrj1y5FdfpH7PXja7w1/daVpy9w0pkb8lGP1r6N/wCEkl/6FnX/APwHT/4uj/hJJf8AoWdf/wDAdP8A4uuepnuIl8KSN4ZLQXxNs8j0j9mzTI9rat4mu7g91toFiH0ySxrstH+B/wAOtPwZNHlv3H8V1cO36AgfpXVf8JJL/wBCzr//AIDp/wDF0f8ACSS/9Czr/wD4Dp/8XXFUzHFVN5v5afkdlPAYaG0F+f5ljSPC/hvSVVdM0HTbTb0MVsqkfjjNa9YH/CSS/wDQs6//AOA6f/F0f8JJL/0LOv8A/gOn/wAXXHKUpO8nc6oxUVZI36K5u78WraW0lzdeH9chhjUs7vAgCj1+/W1pGoW+qabb6haNmGdA65xkZGcHHQ+oqSi1RRRQAUUUUAFFFFABRRRQAUUUUAFFFFABRRRQAUUUUAFFFFABRRRQAUUUUAFFFFABRRRQAUUUUAFFFFABRRRQAUUUUAFFFFABRRRQAUUUUAFFFFABRRRQAUUUUAFFFcz8VNRvdJ+HOvanptw1veW1k8kMqgEowHBweKunBzkorqTOahFyfQ6akdtqM2CcDOB1NfFh+L/xIHXxZc/9+Yf/AIij/hcHxHx/yNlxj/rjD/8AEV7X9gV/5l+P+R4/9uUP5X+H+Z9SWXjqG9t7Y22lXDXc80kf2Z5o42jCBWYuWIAOGHy9fw5qG5+IllBfa7anTrh20iJ5HKSKd+0qMY6rndxnrg18oH4h+LfsotTq0P2cS+cI/sNvtD/3sbOvvU8vxO8cSiTzde3+YGWTdaQHcGxkH5Oc4H5V0/2G79Pvf+Rz/wBsq3X7l/mfV9v4287U9N086PcJJe2pumJcYiQFhzx1+XvjrWevxQ02bSje2mmXsriWCFoGG11eVXYAjnoE69wQRXy6nxI8aK8Mia0A0I2xMLODKDOcD5OByfzpZfiR40miMUmsq6fLlTZQEfKML/B2BIHpQsjfl97/AMg/tlef3L/M+vdP8VR3PiNtGlsJoG3mJJfMRlaRYlkZcA5AAYc4wcVyl14/0XTviNqGmHw1P9vjMkcl7GM+ckcHnHbxy3Qbc9wc184QfE7x1Bdtdw68Y7hlCtKtpAHIAAwTsz2H5Vnt438ZNMZj4q1nzCxbcLxwcnqevpx9KIZHZvmtt3e/cJ5zouW+/Zbdj6isvijd6joH9p6X4aiu2W9itJEXVE8sGXb5ZWQKQxywDL1U5zXW654ostFvtIsdQQpcak+wKrgiI8DJPGRuZVyPWvi+Hxt4wiVUi8UawiKwYILx9u4HOcZxWpP8U/H07M0/iJ5WZdhL2sBJXOccp0zzTnkbcvdtb1f/AAQhnKS969/RH1zp3iWWfQtV1a70mW0TTmmUoZkcyGLO7GOBypHNZ2m+PrW+0mK/i0u7YyJcMscbK+4xBSQpBw2d2OO4Ir5Z/wCFrfEHyZIf+Ekl8uTcXT7NDht33sjZznJzUTfE7x0ysra8SrbtwNpBg7gA38HcAZ9cVCyKet7fe/8AIp5zDS1/uX+Z9X2PjuwvNS0rTorWU3GpRebHh12IAzBgzeo2HjqemODjrq+IYfiV43hjijh1zy0i2+Wq2cACYORj5OMEk/jVv/hb3xJ/6Gu6/wC/EP8A8RUVMhqN+40vm/8AIunndNL3k393+Z9p0V8Vv8X/AIlBGI8V3XQ/8sIf/iK9B/au+IXjPwjaeDH8N69PpzX9pNJdFIo281lEOCdynH3m6etefi8sqYbl5mnf9Duw2YU8Rzcqeh9J0V+e/wDwvb4t/wDQ7Xn/AIDwf/EUf8L2+Lf/AEO15/4Dwf8AxFcv1eXc6fbxPt258bW0N5qNm2n3H2i0njgijZ1Qzs7bVIycBc/xHj8eKZceOILbxFZaHcabMtxdQLMdsyPsyHOMA/MB5ZyRwMivheT4wfEVzcmTxJuN2ALjdY2x84Dpu/d8/jT4/jN8So1jWPxUyCMKIwLO2G0LnAH7vjG4/ma6PZU+xh7Sfc+2Lb4ipcadpV5Hod3nU7hoYIy4yAFB3Hjgc/T3qS6+JGmQvqkIsbtp9NWZpIyAN4jlWPKnuGLcH/ZI618PL8XPiCIkhXxEojR96ILG2wrdMgeXwaml+MnxLlV1l8Tu4dWVg1lbncGO5gf3fQnk+9V7Klf4fxJ9pVt8X4H3DL4ttbuS107UdFlFvfQxebudWCec7IilThjkrzgcZq7Nr2kaHrlh4TtbYJNLbs8EaFVRSAdqHPdtrY+nPWvg+P4w/EiOaGaPxKVlgXbE4srbdGOeAfL46n86mf41/FBpTI/i2ZpCysWNpb5JX7pz5fUdqh0YX2LVWdtz7ni8WkeCbnxRdaXLbRwhmEBmRmYK23ORwOc/lVWDx5bT6Q1/Dpd5IRa/aRHGVYsPOMXykdRkZyO1fEf/AAuz4pfZvs3/AAl0/kf88/slvt656eXjrUMvxj+JUkMkMnidnjkUq6mytyGBbcQR5frz9eaapQ6x69+nYTqT6Pp+J916X40sNS1+20W2t5GnntUuhJvUxiNlJ4b+Ig8YHPfoK6ivzui+M/xMjMZj8VSIYtvl7bO3GzAIGP3fGASPoas/8L2+Lf8A0O15/wCA8H/xFZ1KCb93Q0hWaXvan6EUV+e//C9vi3/0O15/4Dwf/EV7h+yD8RfGXjLxXrdn4p8QzalFBZJJBHJFGu1t+CRtUdqzdCSVy1Wi3Y+mKKKKwNgorA+JF9d6Z8O/EmpWExgu7TSbqeCUAEpIsTMrYPHBAPNfCw+O3xbx/wAjtef+A8H/AMRWkKTnsROoo7n6EUV+e/8Awvb4t/8AQ7Xn/gPB/wDEUf8AC9vi3/0O15/4Dwf/ABFX9Xl3I9vE/Qiivz3/AOF7fFv/AKHa8/8AAeD/AOIo/wCF7fFv/odrz/wHg/8AiKf1eXcPbxP0Ior89/8Ahe3xb/6Ha8/8B4P/AIij/he3xb/6Ha8/8B4P/iKPq8u4e3ifoRRX57/8L2+Lf/Q7Xn/gPB/8RR/wvb4t/wDQ7Xn/AIDwf/EUfV5dw9vE/Qiivz3/AOF7fFv/AKHa8/8AAeD/AOIo/wCF7fFv/odrz/wHg/8AiKPq8u4e3ifoRRX57/8AC9vi3/0O15/4Dwf/ABFH/C9vi3/0O15/4Dwf/EUfV5dw9vE/Qiivz3/4Xt8W/wDodrz/AMB4P/iKP+F7fFv/AKHa8/8AAeD/AOIo+ry7h7eJ+hFFfnv/AML2+Lf/AEO15/4Dwf8AxFH/AAvb4t/9Dtef+A8H/wARR9Xl3D28T9CKK/Pf/he3xb/6Ha8/8B4P/iKP+F7fFv8A6Ha8/wDAeD/4ij6vLuHt4n6EUV+e/wDwvb4t/wDQ7Xn/AIDwf/EUf8L2+Lf/AEO15/4Dwf8AxFH1eXcPbxP0Ior89/8Ahe3xb/6Ha8/8B4P/AIij/he3xb/6Ha8/8B4P/iKPq8u4e3ifoRRX57/8L2+Lf/Q7Xn/gPB/8RR/wvb4t/wDQ7Xn/AIDwf/EUfV5dw9vE/Qiivz3/AOF7fFv/AKHa8/8AAeD/AOIo/wCF7fFv/odrz/wHg/8AiKPq8u4e3ifoRRX57/8AC9vi3/0O15/4Dwf/ABFH/C9vi3/0O15/4Dwf/EUfV5dw9vE/Qiivz3/4Xt8W/wDodrz/AMB4P/iKP+F7fFv/AKHa8/8AAeD/AOIo+ry7h7eJ+hFFfnv/AML2+Lf/AEO15/4Dwf8AxFH/AAvb4t/9Dtef+A8H/wARR9Xl3D28T9CKK/Pf/he3xb/6Ha8/8B4P/iK7/wDZ4+LXxG8SfGPQNF1zxTc3un3LTCaB4YlD7YJGHKoD1UHr2pOhJK41WTdj7JooorA1CuP+Nf8AySbxN/2D5P5V2Fcf8a/+STeJv+wfJ/Kt8N/Gh6r8zHEfwpej/I+VfAPibRPD+g6zHqGkw6le3LRC2SWJWULhw+WIJA+ZTgYJwOa7mbx18Op5rkxWSWu+0MUUh0uNmV96nIAXhcA4zk8nJwa8y8Hnw2pvW8QiRiIwbULuwWzznHfp14610tzqfgLUhIb+3EBQ/uhaxNHkGVienfbs69s45r7GvRhKo24y+XyPk6FaagldfM2NF8beB43tftWmRQPJp7i8l/s9HxdYjRSoxwu1C3HdzSaj428DeTpH2DSY0vLW5tPtdwbBNtxCqsJcoR1y348elc9bz+CG08Wt55ETGYoz2kchIUsSHywyQARgZzwRUATwNPe6ULfdDEYpmvBO7hQwQlASOT8393qPep9hTve0ivbVLWvETSda0CcazFrUagaheLIkiW33I1D4AC428leBVqfUfAdzLFNNaMohiijWJYGXeF4bJB64Gc9Tn1pryfDkR3IW2nZkRWiw8g8xtzZAz0wNmM9ie9G74cw2rmOO4uZo5WCCQyKJVA+UnHQHrjgitGle6UkZq9rXiUNQ1Dwi1xYzWekhFS1l+0RNvKtMU+TvnAfnr0xmtC81XwRJp17HFaSLcXELCNvKJCyhiUdieehxgcdD7VM8/wAP5YTG2xACnlqI5B8oUBiSBkueSO2cZ71llvBb6xahIjHZCKVJi7SHLY+RzjknJPAwOO1NJS6S0/4cTuusdf8Ahi3De+DbnR4jeW6G8trADhGjLSqgAUnOH3N3AGBmq+i3/ghNJjh1PSpJLpY4w8qF8u25i5646bfTIyOtW2l8Az3YaWOOJDAWcxrKBv2qFUAdCPmOeQTVyCP4eahdAL5MU8srsd7tDAi44zkjjHYHO71FJtJaqQ0m3o4mcmoeCUiVpdPhnmDsT5dvIiE/N1Bb7pBTC9QQc9afJqvgQq23RUBkB3YST5OgG35vTPrzVq6b4btKmxpZCsyKS29V8sKAeg5Gc+5OOa4TUY7eK9lS1nWeHdlHVSoIPseeOlXTgpv7S9Sak3D+VnZtqPw8+2fLpMotmCDkOWXHXuOegPrg+tLe6x4LuHAmsfO/drHlInjVcR4JQZ+X5gOua4Oitfqy/mf3mf1h9l9xu+PV0RdTVdCeB7f7ODIYQQu/Lcck8hdoODjNdr+29/x4/D7/AK8bj+UFeWSf6tvoa9T/AG3f+PH4ff8AXjcfygrx84jy+yV+/wCh6uUy5nUdux5/4L8B6fqvhHV9VmuPIOm24lJktWeOYkfc8zOFY9AOT36Vx2gJoem+P9PbXTKdHt7pJrlY03syD5tgHfOMfjUek+MvEel6TNpVlqlxFZzAiWFZGCuMY+YA4PHHNUNFlsZfEFrNre+SyMwa6wSCydxkcj8K5cTXp1KfLFf8BW/HU6cPRqQneT/4Op7lL8RvhS8viG4hsGhXV5ILlIG0SN3ilUKHTJYr5RI3FRg8nBqfVviZ8Lbldba2s7dbi8kgeN5tBjZFCph1jUYKrnHDHJ556VwelX3wzeMS6nEYi8QieOJHZgDEvC5GFCuDzyxB6jvn+G7rwLLoUVj4h8tHgNyxaCFxJIWb5CHHoAMBuOTnFeZyLzPR5meg+M/iP8M9T0PxPa2NqUuNRtEW3MWixRFZgpGEY52RZIzkbuOG6Vw+mXXwzgtdMXULdZpVtkNz5cEhBcoodXbdy27JUqBjGO+adby/DZvOguEs1jW6drd0S4yYiqAbm+9kAPx03kdqytXPgOawMemq1rIl3AokfzZJJISq+axXhQQ27gHngDHU0lbuJu5tjXfhrc+d/aWnSyAxAwrFE0aI2yMEYH8WVPPTr61RuPEXhBIol0/SLGFWu08+J7ZyGhKujgMSSPl2H1ySRzVqRvhSt+0QhZ4Ww3mhp8KwWPC467C3mZ74HHamWOpeBG17WIbyOzXTbhrXyGW3kxtjj/eKpHzoC4HPU+9AFDTdU8C2t9qP2jSYr2GW7ZrZpIXGyLC7QFDDHO7r7dOla2k6x8MbS7tbgaaQ8W1lMltJJtAKbg434dzh9rdACARVLUNW8Exajpn2K2huLS1W4WVJIGHmAwBYwxwCfmHXqDzVxLv4aCcSIkO2M7Y1njlcBWEny4A6KWU7iWPAHbNDEhX8TeCL2WC3vrdxZwsXUG2J3ncxw+DkjG0Z6irE3iH4Xl1VtNleBlihYR2zK4iRkJDEsdx+XIIwcZB61QEPwzuL20s7ZQPtMyRSTvNJGttCQ+ZTvwDIPkJGdp6DrXC66lgmqz/2ZKr2bMWiA3ZRc8KS3Ugd6aSYNtD/ABLJpkuvXkmjQmHT2lJgQk8L+POM56167+xpqH2D4tQxs2EvIntz9SjMP1UfnXiNd/8AAvUP7K8c6ZqOcCDULdmPsWwf0Jrqw9P2kuTun+TObET5I83Zr80fojRRRXinrHL/ABc/5JT4u/7Al5/6Ievz8+H2j2msarFBeSFEeVIt3lmTZu/i2gjP51+gfxc/5JT4u/7Al5/6Ievzk0TVr/R72O9064eCdCGV0YggjoQRyD716OXzjCfNJaHBjoSnDli9Tr/i/wCEbfwlr1zpkU6ztbOi+ckflrKGUMCFyeOeDnkVq+Evgd4v8T6Fbaxpd1pRgngiuNjyuHSN2kXcRs7GM5xngjrzjgNf1zU9cu2utTupLiZjuZ3YszH1JPJNaul/EDxppdra2un+Iry2htFVYEjKgIoDgDpyP3j9f71b4qaqSvD/AIcxw0HCNpnXWPwQ1m9so7u18U+G5Y304aiMPcZEBcoD/quu4EY9jU3/AAoHxg9tZS2+o6NPJewia3gWSVZJFIRjtDRgNhZASQSBgjOeK4rTvH3i/T4kitdblSNLQWSo0UbqIAxcJhlIxuJPrzUo+I/jhbmzuR4lvRNZBhauNuYQ0YjYLxwCoAx04z15rmtPudF49jsbb4BeKrtbQWOtaBdSXiTPbRxzS5kEe7OCYwOShxz3HSsnxt8IPEPhHw3ca5q2paT5cFz9mMEbyGQvlQcZQDjd3PY1gwfEHxlb6XBpsOvXEdtbwtBCFRAyRnOVD7d2OT3703XvH3i/XtNm07WNbmvraaTzZFljQkvkEndt3DoOh7U7TvuF42I9a8Ga7pXmtNDBLFHOIPMhmVtxLbQwHXbu+XdjGeKvD4beLlnhSewigjkcqZ3uE8uPDbcs2cdeB6kYFZN94q8QXtube61OWSIyrMRtUfODkHIGcZ5x0zz15qe38a+KoBEI9anxCXMYZVYDc249R03cgdjyMU/eFoOk8E+Ike6/0RPKtn2NK0qqpJxtAyeS25cDqc07/hB/ES6tc6TNZeVewRJKY2YYKs2Mls4AHOSemDUb+NfFMkAgk1iZ4tpXayIc5xyeOSMDB6jAxioW8WeIm1WTVW1WY3sqqskuFy4U5AIxg89fXvmj3g0Na7+GviqCVAtrBJA+Ntx9oRYiNu7O4kDb1GehIOKfD8OtWJkW4u7OB0iWQruLctswnH8eXUY/Wsu88aeKbyLyrnWriRMkhSFwM9QOOB7dKjl8W+I5SDJqsxIxztUHggjPHPKr+Qo94PdNSL4b+KvPVLqzjs4mj8wTTyqo+6WC4zksQpO0c45qlY+C9dvNLj1CKGLZJEJkBlUHysMd55+X7hwDyaQ+OPFhOW1u4Y+V5OWVSduCB1HXBIz1wcZqpYeJdcsPL+y6g8flKqx/IrbQoYLjI7Bmwfej3g900p/BGq23iG60W8lt7aaCze8DSHAkjUZXA6jdxjOOuelK/gDxHDKY7yK1tD5Uksfm3KZlVI/MJQAksMYGemTis2bxR4gm1JNSl1W4e8SMxLOcbwmc4zjpn8qsXHjTxPcNum1V3I3BcxR/KGTYwHy8ArwQOD9aPeDQtL8PvFTPt+wwj5tuTdR43fNlev3l2NkdRtOaoaT4U13VQrWNmJEIdt5lVVwpIY5J6ZBp8vjDxJNcQXEuqySSW7iSItGhCuM/NjGC3zE5PJJz1pLDxd4jsYBBa6o6RiYzhTGjfvCdxbkHvz9eaPeDQuL4C8RSQLcW9vDJCUVy7Tom1doYsQTkIARlulJpXgPxJqF5NAtmsKW12lpczO42ROxA6jqBuBOM8EVBYeNPEdpfRXf9oNOYxt2Sj5WXjg7cEjgd+1JL4y8SSXV/cLqckRv7kXU6RqAplByGAPToOnpzmj3g901L/wCGviOJYpbBYNTgcITNA+EQtzglsdFKknoNwqm3gXW2tYpbb7NePKiuiW0wfIYuOvTP7snjPHPY1Ut/GHia3gEEOsXCRB0cLxgFQAMcegAPqBzmkXxd4jR4Xi1SWJoCTF5SKmzIccYA4xI4x/tGj3g90nuPBPia31C0sbjTvKnu4XmiDSKAUUbmJOeMDB/EVYPw/wDEjTCO3htbncoKGO5T5yY1kKgEgkhXXPbJrNPijX2vbG8fUpJLiwjEdtJIqsY1AwOo5xgcnJ4FTw+M/E8Molj1eUOE8vOxDkYUc8cn5E56/KKPeDQuz/DvxRGZHjs4ZreN9jXCTKIhhA7MScYUA8noDxSt8OfFmwNHpjSYKrJ86gKzMVABzhuxJHQEVWtPHXie3lhZtSa4jikEohlX5C23ZztweQBnnnHOaL/x14qvprmS41VytzIJJIvLUx5DFhhSDjkn6980e8HumBe28tneTWk23zYXMbhWDDI68jrUNXNX1S+1e8N5qNx5856uVVSeSecAdyap1RIUUUUAFFFFABXqH7Kf/JfvDH+/cf8ApNLXl9eofsp/8l+8Mf79x/6TS1M/hZUPiR+gFFFFecdwVzXxTt4rr4a+JIZgSh0ycnBx0QkfqK6Wuf8AiT/yT3xF/wBgu4/9FtVRbUk0RUV4M/PZbq4Kg+c/T1o+1XH/AD2f86XSzZC7gOorcNaZ/eiAgSEY/hzxmuks28LyfYhcrEiRW487LMDJJ/FnC5JHYZwfavUder/M/vPkI00zmvtVx/z2f86PtVx/z2f866A2PhdZIVXU1dTIfNYl/lXJ24G0ZJGAeeDTddg8LeS7aXcSbwyIilm+YYXLHI7ndkduMUvrFT+Z/eP2St0MH7Vcf89n/Oj7Vcf89n/OunjtPB8LSvLeecVBCRB32k84JYAHH3TwOue1V7mHwmskTR3M8ivnfgkbPwx9MeuaPrFX+Z/eHsl5GB9quP8Ans/50farj/ns/wCdbbReG5Ly/kaRooBN/o0cbsTs7YyOeeDnGPen6YvhiSWaC7kaKJ5ImWU7iyLsJdRgf3iBk+lH1ir/ADP7w9kvIwftVx/z2f8AOj7Tcf8APZ/zrfmj8Mz6lEsUwitUt/nYsy7n3fQknb2FNSDwm0MZa6uo2JYNzkjHIOMfxYA9ifaj6xV/mf3h7JeRhfarj/ns/wCdH2q4/wCez/nXQwxeEY9VRZJZprX5W3M7AHkcHAzyOvoRxTHh8KhIpDcSuT5YdEZgVOAH/h6DqD1PNH1ir/M/vD2S8jB+1XH/AD2f86PtVx/z2f8AOmSBRIwjJKBjtJ7jtTaft6v8z+8jlXYtWk00t3BFJK5R5VVhnqCQDX0T+2xp1p/Zng4iEs0Xnwx5JOF2x8e/3RXznp3/ACEbX/run/oQr6Z/bUeSPT/CEkORIlxMyYGeQqYrGrUnKceZ3O/De7h6rXl+Z81al4XvtOkMd3pbI6oHcIQ/lgnAD7Sdpzxg4NQnw/dh1Q6PdhnBKqbd8tgZOOPcfnXZ3HirWNLvb62PhyCyup5nlnQCX/XEEO2N2Dwx+XovWpbjx94ssi9vdWjxTLJG5aXzA6fN5ijJPAYEfUUrsz5v7zOEOiTAsDpdwCjBGHkt8rHoD6E+lMfSikrxPYSLJGcOhjYFT6Edq7tPiH4gXy0/s+IzKirG2JN2AEBOM/MT5a8nkYOKp6F4613R9VvNXgtoJXuooY5vPjLqQgCg5PdgCpPcMad2Ln/vs5KTR5I9nmabMm8ZXdEw3Dpx69Klj8P3Ui3LJpUxFtGsk/7sgxqxAUkdcEkD8a77/hMvEbRixk0Vjcz2rxW6wg5LylP3u3k56EYxy1Z0Hi/XF8SXF5DpafbbxIoGiKuSzxSKwb1Lbl5pXYOX99nGnR5PNmh/s2bzIVLSp5Tbox6sOw+tP/sK4yq/2Tc5ZgoHktySMgdOuOa6+LxTrWn6nc6x/Y8afaYvsKFt7eXsG0qHJJJ55yeeKvj4h+ILaSC6bRoMndIrSB23DaYnPPQk9T6gU7sFLvNnnx0aTyvN/s2YR7C+7ymxtBxnPpnjNXG8KairWynSJf8ASY1kiO3gqwJXJ6DIBODzXR6j471S/sLm2ubGFxcW7QySMWJILbg3p8uTt9M/hTbDx9qVnpn2GOztWHlxxGQ7slUChc88/d/U0XYc6v8AGzl20Cdbqa1Ont5sIzKMcIMZ5PQcU250Ka2tluLjTZIomYqC6EcjGcjt95fzrftfGOp21zdzQpGv2uVZJVDMASsTRgcH0cn6gVP4i8cahrekz6ZcWdrHBNOtwxTO/wAwBRuLd8heR0yc9aLsXtNH7zOO+yW3/PFa1dBjSATNCoQ5U5HqM1RrR0bpL+H9a9DLf95j8/yZzVqk3Bps/QzwvfjVPDWmakCD9qtIpjj1ZAT/ADrRrgP2edQ/tH4RaIxbL26Pbt9Ucgfpiu/rxcRT9nVlDs2fX0J+0pRl3SMTx/bxXXgTxBazruil0y5RxnGVMTA1+d8Gg3M2mPqUWk3MllEdslysLGJDxwWxgdR37iv0V8af8idrX/YPn/8ARbV8LeEvHD6DoUWmDSbW6CTPN5kn3juMRKdPukR4I759qug3Z2PNzKVpx1tucbHpqSRyyJaFkiAMjBThBnHPpyQPxpn2O3/54D8jXplz8SlmimSTw8qxTuSyrNtV1JXJI2/M/wAuN/6VHZ/EiG1uEkj0CPy443jSEzgoAxBD428vxgt3XjFb3fY8zmX/AD8f4nnkOlec8SQ2TSNMSIwqklyOuKjSxhkdUjttzMQFVQSST0rtfCnjddCtPIGlJKwLN5iS+Wxy2dpO0/J6r3wPStC5+Jk0kqNb6LbW4Eao6RthW2q4A6Z2gsGA7bRRd9gUtPjf4nC/8I/dCKaU6TOEh/1rGMgIeeD6H5W/I1Wi01JRIY7Qv5aF3wpO1R3PoK7q5+IDS3c8o0qMxzSmV45Zd4dj533uOf8AXf8AjoqfX/iMNU07U7RdFjtft0bJmKbAAYL94bfn27fl5GATReXYOZW+N/icI2hzLcRW7abKJpUEkaGM7mUjIIHoRz9KjfSwlxJbtZlZY870KkFcdcjtiu7s/iE1vZyQyaSJZXES+Y054CRqgOCODhT0x941nW/jGaOXUWWxQrf3Lzuu4HGY2QLyOcFt31FF32E5/wB9nJyaakcUcsloVjkzsYqQGx1x+dR/ZLb/AJ4rXceMPGy+INIOn/2Qlr/pH2gTCXc5bGGB4xt7gDAB6Vx1NNkzqST92TZB9ktv+eK0fZLb/nitT0UyPaz/AJmQfZLb/nitH2S2/wCeK1PRQHtZ/wAzIPslt/zxWj7Jbf8APFanqV7e4jt0uHglWGQkJIVIVvoehoH7Wp3ZT+yW3/PFaPslt/zxWrCKzuERSzHoAMk03IoF7Wf8zIfslt/zxWj7Jbf88VqccnA5NORHeTy0Rmfn5QMnjrQHtZ92Vvslt/zxWj7Jbf8APFasqjsQqqxJbaAB1Pp9aRVZm2qCW9B1oD2s/wCZlf7Jbf8APFaPslt/zxWpz8pIPBHXNK6sjFXUqw6gjBoD2s/5mV/slt/zxWj7Jbf88VqwysqhmUgHoSOtJg7Q2DtPQ9qA9rP+ZkH2S2/54rR9ktv+eK1NketKMnOOcDJ9qA9rP+ZkH2S2/wCeK0fZLb/nitWEVpGCopZj0AGTTcj1oD2s/wCZkP2S2/54rR9ktv8AnitWGVlxuUruGRkdR60h+UlTwR1BoD2s/wCZkH2S2/54rXrH7JmnWcnxt0yVoRvt7a4ljIJGG8sr+PDGvL3Vkba6srehGDXrf7I//JaLT/rxuP8A0EVFT4WdGFqTdaKbe59pUUUVwH1AVz/xJ/5J74i/7Bdx/wCi2roK5/4k/wDJPfEX/YLuP/RbU1uRU+Fn58aXbJd3UVvJdwWiODmackIuBnnAJ9unetuz8LvdabZ3Ed2gmnDs8XDFFwShwDnnB647VzifcH0py5LALnJ44r0GfIRa6o6h/Bl0rEfbojywXEZy2Bn8D7HHH5VTHhuT+0p7M3kKmEI7M427kbjI/EgY681BbaJcyWN7dTSrbfZN3mRyghiwA4x6ncKuQ+D9Uk+zs0lsqSuUdzJkREMQQfcYJx7Ur+Zpy32iS3vhL7OklwNRUWqMimSSLBJZQTtAJyATjtnrVRtATyDJHqULjMmzKkbiqhsY7d6D4Y1I3DQRmJ2EfnKN/Jjz9/HYdfyqG40C9t9OuL64kto44CFZfNyxYkDaMd+QfpR8wa/ulmTQoDFpxjnlRrpo1YygBSXQMSp9ATg1Zs/CLXcELW+oo8kshX/VYRAM5LEnjkenTn2rNg8P6lNarcosPlbdxYyj5RjcSfoCCfrS/wDCP6guC0loi4J3NOAMgZI+uCD+Io+YW/uk+q+G5rHTWvzeQSRjbgJznOOMjjPP6Edqwa2I/DepSfLG1qzclkE4LKB1JHpyPzp9v4X1KTBZreNMsCxlBwwXdt4745/Gi5Li29EYlFbtn4V1W8tYp7dYnMmf3YbLKAivk9hww61V1nRLzSwGn2NGdoDqepK5x9R3/wDr07oThJK9jMooopkk+nf8hG1/67p/6EK+mP21nMemeEpF6rPMw/BUr5n07/kI2v8A13T/ANCFfVH7Xuga1r2l+Gk0fTZ71oZJjIIgPlBVcZzWM/jid+HTeHq28vzPC5/iRczWkts2lqgmaZpJI7plkBkOSVbGVPTPqBjilPxKvSwk/s2LzQ0bAmdiuVEYyV6E/ulwf4csO9Zf/CvfG3/Qt335D/Gj/hXvjb/oW778h/jV2iYc9bz+4mh8cTrrWl6tNYi4ubC3MO97ht0h7PnGAR9DnvmpdR+IN9e6LqOlSWFuIryNI0IOTCFGCBkdD17YPNVP+Fe+Nv8AoW778h/jR/wr3xt/0Ld9+Q/xo90XNV8zQ034iXdiYmXTIXMUUaKPNIBZCpVjgZONvTI696tR/FC6RrbGjwBYFZRsmKucuHB3gZB+UBv7wz0rF/4V742/6Fu+/If40f8ACvfG3/Qt335D/Gi0RqdZd/uLmgfEG60e3MUel285N29ziWRjH87q5GzpkbAA3UZNTTfEi9ke4cabChlUhSspGD8+N2AA4+c8HqQDWb/wr3xt/wBC3ffkP8aP+Fe+Nv8AoW778h/jRaIuata2pL4w8cXHiS2SCfTLWzWNGVRasUBJZT8w/ixggA+ue1clXUf8K98bf9C3ffkP8aP+Fe+Nv+hbvvyH+NNOKIkqkndo5eiuo/4V742/6Fu+/If40f8ACvfG3/Qt335D/GjmXcXs59jl60dG6S/h/Wtf/hXvjb/oW778h/jTJfD+taDgaxps9kZ/9V5oHzY64x6ZH5135Y19Zj8/yZlWhJQd0fTf7IOoed4M1XTS2Ta33mAezoP6qa9ur5j/AGP9Q8rxbrWmM2Bc2SzKPdHx/J/0r6crizenyYuXnqfS5XPmwsfLQyfGn/Ina1/2D5//AEW1fnjo0jw30M6WMV95XzGCWMujDH8QHOK/RDxdHJN4U1eKJGeR7GdVVRkkmNsAV8SeBNJ8ZeGNVe/HhLV5i8PlYWIqR86t1IP93H41y0XozmzON5wMW08RWkdhFDcWMlwkaRx4kIaOMrn7o9WzyOOgok1zQi7ONJbHVFaOPCHBHUAEg5Dc9xiu5E3iDyIIB8M7yOOMAny4RndjGfmUg55zkE4ZsdqqXFvrk+q6Xef8KwuLeOz3tLHBCV89iuATx2OTj3xW1zz+V9/wOQfWdDk1GOcac0USQyqVEUZy5+6cdDj3/wDrmyfFGhramCHQkVGwZFOz5sZwM4zgZPpmun1eLxBfQwxx/DGW3SK8jnCra/ejUD92SAD689881NEfEMG1o/h1qE0is3zz26EnLZJ4jHzEcHtgDAHNF0NRae/4HE3PiSxZLqG20yCBJrd4gywRhsnPzd8cY6HtxS/27pH2a0t7fQ42ZAonZkRmkAB6ce+c98c125m8SMsccnwznMYAMgFqAWfgl87OuRnHT2xxVO6t/E0t9aTR/D29WK2laTb9nAaTcHB3FVHXcpPb5eBRcTi+/wCBy48QaO0stzNpn2hjJFsR4owGRUCkEj7vIzhaYviHSVSNjosMkowSxVFCtwCBtHIxuPPILe1duk3iZoJorj4b3UgYyGNfsw2IXCjO3aOcIB9D6023fxCs7yz/AAveRmDgkWmM5YFRjbjAUbffrRcfK+/4HJf8JNpP2SNP7Djk8kZBkijKjJ6cAcA9zknvVHTtftIobeG906C4EKMoYxITuLM2e3HOMZ+ld9DceKPKEdx8PdQdd7MBHAqhM7PmUbMbhs7gj2qhqNr4jvLG6tf+Fd3kCyW5ihMdsAYySpzkLk8gnHvRdCcXvf8AAwo/F+mWtqILPSBD8qliVQ7mDA85HoMZHWqWkatpENvdyX+nCSSZ8xKkCFf4c8kcYwTgcc4Nd1bnVoJSy/C28KnaVUwj5W+bLfdGfvcA8DFV5/8AhKXmtjH4A1GOCK0lt2gWHCEOUJAAXhcp3yfmPNF0Nxff8DlU8SaDHB5ceiY3N87EIdy5B6dOcZ9ieM1yspDO0iqVRmO3P8q9Ss4vEVtrlzf/APCubyaKfygUltlLKEVgSMIACSQeAPujOat+ZrbWkNvN8MLyVIQxjjMIEasVAOAEztOM9c574o5rEunzbv8AA8m0+aWC+gntkSSaORXjVoxIGYHIBU8MPbvW9YeJpbeNZG04S4BSRw21R8zN8o24Rsv79AMV2EqeJ1uNOuLTwDqUc1ncyTGVoAJJdwIGSqgAjI6DHyipdVbxJdWSWdv8OdQggE8UzqVLeYUKkhuOchQKG7hGm47P8DjoPF00UW0aXbhtocsoC7vVmGOmMdMYxUd/4mgutKa0XTdjsTlml3Ag46/KCcEHbz8o9a7mCbxIsDLN8N72WV43idhDtG1lAzgL1BAIzwMdK4i68F+L5rmSVfDOrAOxIBtzn9AB+lCsKSmlo7/Ii1fxO19HFFHYRW8SFSy79xcgqQSSP9nH0NTweMZo55JGsUORhFWTaFGzaVPHKnrjjmoP+EH8Yf8AQtap/wCA7Uf8IP4w/wCha1T/AMB2qvdIvUvcntvGDwzRyf2ZApQhgYm2NuBBznB64APtxTZPFcZt5o00eFHlwS3mZAO7cSBj6gegPeov+EH8Yf8AQtap/wCA7Uf8IP4w/wCha1T/AMB2pe6O9TsPtvFPk2q2/wDZ6sq7cHzBnvnkr6nI9D+VSJ4rjDTSPppkkluWmbdNxghAOcZLDZweMZPHNQf8IP4w/wCha1T/AMB2o/4Qfxh/0LWqf+A7U/dFep2LT+M5JL1rl9NiOY/LRDJkIA2QBkH5exH8qpHxLPK1t9phaRYHlYBZdv31C5Xg7WGBg4/Cn/8ACD+MP+ha1T/wHaj/AIQfxh/0LWqf+A7Ue6F6hZTxiY4YIY9LjVI0Ks3m5d+Dg7ivYnOOar23iSO3s7SBdPDmH75Mm0E72bK4HynkAnnoOKT/AIQfxh/0LWqf+A7Uf8IP4w/6FrVP/AdqXujvU7CXniT7Zqn2mSzSCHa6iOEgFAy4O0kde9W/+EwG1wNLQFt2W8wE5IHPK9ePpg4xVX/hB/GH/Qtap/4DtR/wg/jD/oWtU/8AAdqPdFep2H2nipoNPjtG09JCkHkhy4+UA5BUFTjPcc5HpT7bxYsKIraPaz4XDCVty54GVGPlyAc9eSTxUP8Awg/jD/oWtU/8B2o/4Qfxh/0LWqf+A7Ue6F6nYyNUvDe3KylSNsapk9TgdTXqX7I//JaLT/rxuP8A0EVwn/CD+MP+ha1T/wAB2r1L9lvwx4i0v4uWt5qWi31pbiznUySwlVBKjAzSm1ys1w0Ze3i2up9d0UUVwn1IVz/xJ/5J74i/7Bdx/wCi2roK5/4k/wDJPfEX/YLuP/RbU1uRU+Fn54J9wfSlpE+4PpVmWxvYraK5ktZVhmGY328MP8g16B8ekXtE0vUdRt3W0lC2+8JKN+ACcYyO+f6H0rVu9L8RIGEmtBrYSmESvPIqEqeMAjOM5xx61zkkd7ZyNC6zwPwWXkdsjP4H9afeTalgJeTXmBhgJWbAyMg8+o5pGiaS2Nia1161to5l1Z9kaCRAlw2dpbblfbOPSpDpeqxan9h0/VWk89Zc+YSm8q2xht5yeOP/AK1c8WuiApM5GNoBz9cf1qQ3GpGZpvPvPN27Gfe27b6E+ntRYOZGzaaR4ht4h5N4bcZ8wKJ2H3TtLcDt+eKk1PQtd8mGe71FJIzHw0k5wo9s8kYI9+enWsePUNZlYKl7fOxYEfvWOWHT8fSori41LdJb3E95kv8AvI5HbJb3B79aLMLxsbC6NrVuwu4tSgUBmUTJcEdOGxxk4qrqy6podx9jbU3LyxB5VhlYAbuCp6ZPHbIrOE955LQia48rduZNzbc+pHrzRL9rmAebz5No2gvk4HPHP40CbVtCaPVtUjhWGPUbtI1XaqCVgAPQCorm+u7mCOG4uHkjjYsob1IAJz1PAA59Kg2Pkja2QMkY6CpEtbh4XmWCQxxkB2CnAJ6fyNMm7IqKluLe4tygnheIuu5dwxkeoqKmIn07/kI2v/XdP/QhX3z8Qn8vT7SQDJVXbHrhRXwNp3/IRtf+u6f+hCvvj4iyiHTLaYqzCNHcqo5OFBwK56+6PUy/+HU+R5fB4r26dFcXdk3mSQ+diM/IBnGCecHJA/EUo8YWywM8trIsg3MEz1XcQPz/AJ1NF4khVYI7m1RpJ1VkW1kEi4b7oJOOeCDjIHGSM1J/wkEZiV/7JviSPmXbHlRjOT82Kzujbkn3Gab4mS7vBatYzI5WR8qwYAKTjPucdO2R61XTxhbytHHDZyGR2243Zwcjrx7/AIEVbtvElhcyIsdtcEPIse4ouAGIAJ57k4x1HcVTHirRbOWa1trGYCB3U+TEoQkcnHIznn8jRdD5J9y5L4iij0a01AwKz3BVTGkoIjcrkAnH0HTvVVvF0cccTPptyTIOCjBgTtUnB7/eA7dzSDxdpKqXis7plJZtyxLhyOODnk8fkKsy+JrOKMyvY3QgGNkoVCrEnAxhs9QeaLoOSfcrv4uTzUhXT5FlYgESSBQPmAJ9xlhg9+anXxGD4euNRa18u4gUbrctnJOMHPoc1WuPE2nwXqyLo9y0kkRd5fLRX2Ae5yeQRjrxnFdBZSQ3UC3SRBfNXqdpJXtyM8d/xouhcsluzFk8URRfY3e33RXNqJtytgg85GCMkcenHWoYPGEMhGbCbL5KKp5wFB57dciun2r/AHR+VG1f7o/Ki67Byy7nPL4rgJiX7DMGeZYdu8FlYjOSPT0PfmuipNq5+6PypaTGk+rCvI/2iP8AW6H/ALs/8469cryP9oj/AFuh/wC7P/OOvRyn/e4fP8mc2O/gS+X5mT+zpqH9n/F3R8nC3PmWx99yHH6gV9lV8EeDtQOleLdH1IHH2W+hlP0DjP6V97gggEHIPQ105/TtVjPuvy/4c2yOd6Uo9n+ZDf8A/Hjcf9cm/lXimo68ljqv2KSzlkQRq7SRnJBYkKMdOSMZz1Ir2u//AOPG4/65N/KvIdXuLCy025vNQVfsqJmYmIvlfcAEnr0rw4Hdi021YpW3iTT7i5ht4VuWeZgsf7vgkjJ78Y75/DNRXPivS4WlQiYtE5QjA65Iz1zjKkdM+1QR+IdEg1a5tpLRLeSFxGJVRSWIyBnHI4BwD2Bpukap4dvZyY7Ardzy8pJBvctzg5OccHP0NXdHJyzNOPW7c6VNqMkMyRxSFGXgtw23d16fXFVE8WafhfMt7tCZNgwgYdWAOQf9kn6VFFrGgyTXMcmnsjtOYHU224SsrEDtg5IYj6VYvtS0Szlkt5rTJRy7hbXIyo3FhxyRkZPvRdByzIZfGGmLCXWG6ZtpYIVUE/LuHU9x/wDXxV7TNbt723uZTHJAbbcZFkx0BPIIPT5TWZc6x4VeSO4ljjYxrlXaEhVBwDx0JGcEY46VaGqaKuq21ituEvJRsWMxBWVGGTkdhwOPcUXQKM76jIPFVm9laXbwyKk7SK+0gmIpjO4cev1HpQfF2mBiWScRjA3YBOSWHTPI46jPWoYte8Oi2g86xNqhO6BJLQD5sj7uOM9D9KlXV/DZkS3W3jL43xRraglhu25UYz1b260XQuWZIfFOnC3afybvagG4eWMgltoGM9SfT8cU/UfEdnZukfk3Ert5eAqgZ3kYHJ64OefzqbTZtF1iNpbWCCdVXBLQDgNzjke2cfSrstnZzEmW0t5CV2EtGDlfT6e1GgWl3MY+LtIBHFyc5PEXOAoOcZzjkD/OadN4s0qFwki3avnDr5PKcZ5/DB/EVrfYbHdu+xW2c5z5S9cYz09OKfJa20hBkt4XIbcCyA4OMZ+uKNAtLuV9G1BNTtWuI4niUStHtfGflOM8VdpkEMNvEIoIY4ox0VFCgfgKfSKV7BRRRQMKKKKACiiigAooooAKKKKACiiigAooooAKKKKACiiigArb8E/8h5P+ubViVt+Cf+Q8n/XNqT2Lp/GjvaKKKzPTCuf+JP8AyT3xF/2C7j/0W1dBXP8AxJ/5J74i/wCwXcf+i2prcip8LPz40u9utOuoryzl8qeMHY+0NjIweDkdCa6PS9W1+HToYoNKMkPlbI5FjIJHrkdefX3HeuUT7g+la6azq1rbWixgQRRlWiYRY8wr0JP8WMmu9o+ShK3U0tV1PxFf2clvNp8yHafNdUbJUknn9R7j6VJdz+IrjSlWTSXCZSMO25idgjwNpPsvOO5HrWV/wk2seS8P2seW+75cdMnPHftx6U2DxFqkCIiTxlUDKN0YPysRuH0OBRYrnXdmrdavrip5aaXLbPNMVRsuW3ZztGT1z0PXHHSo473xSkm9bW7JzuYbWO/kdfXpWU2t37XCTSSI5SRZFUoNuVBAGPQAkYqa38R6rHcG4jkj3DYRiMYjCjA24+7wSOOxosHOu7Nc6r4ghuN0ejGFfLIEWxiP7xYZPJ5z9DUOqaxqkFzY3t3pbxMjySEzknzi+e55wASB1NUm8Uaot4bmBoLc+SIUSOP5UTAGFzyOgrJnuppkCyybgDn+f+JoSBz7M3j4wvzbGH7Nb5/hfHzDknn1+8f09BTLfxVeRKR9njkZ4hHIXdiGwCM4zgdecdTzXP0HgkHgjqDTsifaS7m8/ie6bUZ737LAHmjCbRkBcEnt1GSeDxjimaV4lvrG5ln8uO4MsyzMshJG5QQvHtmsPNL2z29aLIXPLuX9b1WfVpopbiONDHHsUIMDGSf61QoooJbbJ9O/5CNr/wBd0/8AQhX3348/49bH/gX8hXwJp3/IRtf+u6f+hCvvvx5/x62P/Av5CsK+6PUy/wDh1Pked6n59u1wun6VDGY7R5orvy0KiTP+r2DDEkc56VTj1fVEgZm0cXHlbhIwJRnwP4VwevbmtDW7rUoUuVtbdUjW1Lx3RbdibOAhQAnGOd36Vk6TrGuzQzedZyGQQk/NbmMQv/CWyfmBHzELkjpWJ1rYjtvENzNIkdposcIaOWY8bixCMysMDHLKBknOeMU+y1i3udRED6RbyRysSsiw8su0ljgrz8ykE5HbrSWvibVSipJpU7YA3TPGygk99oGcE8Dp6kDNSnxHq32dbj+xWMbSKjNiTKggncRtzhcYPv0oC3kULLWJrrQFvrjSrS3uDcvHcM1puVRtLLgfxbvlXOcZNb+h6gurx3CTacIo0wu2Rcg5zlWBHBGMkcjDDmqMGqa5Kto0iC2lktkfy2tnYSSFiGUt/BtGDzzzTLXxFrF1qSWi6FNGMKHkkDBFJxkZx0Gc5oBo6OS2tpFCyW8LqOgaMECpEVUXaiqq+ijArlr7XNYs9YuIRa/aLZCxyls5wNvygH+9nr2x0PamXHiPXBaRumhNFJNGrpuDttJJBQgD73GfSgXKzY1fUNStYr/7NpMkvkwq1vLuDLK5zkbR8wC4BPHOeKytX8Q6paxWcsNiqtLDloZkO4v3J2klUxnnBPqBWx4nuL+10h5dMVWufMRV3KSACwBPAPbPY1zreLNcj66DdOI4Qz7YWG+Qj7o54Ge/uKBpDpvHDxzyRDR5WKyFEG8hpQASWUbegxznGK6vTrhruxhuWi8oyKG2bs4/HvXPXXiHU4XLSaGwdUV0ba7Eg4+UELwVySfYcVJquq61a3dlcRWby288AMsAjz5chxjLjn26UA0dJXkf7RH+t0P/AHZ/5x16D4a1TUtSuboXtktrFGqeWNrgsSWDcngjgdPWvPv2iP8AW6H/ALs/8469LKf97h8/yZxY/wDgS+X5nkxz2OD2NfengXUBqvgvRdSBz9psYZD9Sgz+tfBdfYv7Nmofb/hFpak5a0aW3b/gLkj9CK9XP6d6MZ9n+Zjkc7VZR7r8j0K//wCPG4/65N/KvJdRumsrCW7W1uboxLuENuu6R/ZR3NetX/8Ax43H/XJv5V5bXy8T28VujjbvWrBdant7/RY3CTlYZFT5y27ryME5B6Hrgd6m8P6zZ3N6qLofkXrsFYxhcKvO0k/7v9RXVsiN95FP1GaAqhtwVQ2MZxzTOa6OXsNW0ubWJUk0eOK7ieVPMUq7YUuc4HPO1j7Egd6rnxDomJb/APsaUyzoHkcxhjJGSEzn8cV2ARA24Iob1xzQEQLtCKB6AcUBdHE6Tqmh3HnW8fh8PJC8mBlZAwMh53E4OTk5/CrGn6z4eW6tnttHKPJkRtHEHkULgcquWB56dcc9K61Y41IKxoCBgYUdPSgRx7t3lpuznO0ZzQFzj9Q13QLWVrC50hHKTFURFU8l8Zx/CcgHnHHNQX2v+HZoZp20NZpfJDHeFUHClwpY4/u49yMV25jjY5aNCfUqKTyov+eUfQD7o6UBdHMR6/pOkNPDFp88ZLRvN5YyN8irjqegBUegCn0qzb+Kre4iikjs5ljlYKryOqLkgnGSfRT+PFdBsTcW2LnGCcc4pPLj27fLTbnONoxmmF0c9pni20vbi2t1tZ1lnbaBxxwDn/x78s1ZsvEMV5NPHb2czeSjuzFl24XsfQk9uo71sCOMEERoCDkfKOvrShVXO1VGTk4HWgLo5O08ZfaLi0tBYEXEjRrONx2xl+wOOSKuXHiu1hkuV+yTuLdiJGVlIX5ynODxyOh7c10ARASQig9yBTRFEFZRGgDfeG0c/WgLrsc+ni6za6S2+w3olIOVKAYOAce5wQfoaiHjCNZ5o5tPkhWOcQAtKvLe/ZRn+I8V05RDj5F46cdKQxxtnciHPXKjmkF12MaHxJbyWktybSeNEjjkXzGVdwdto5JwuD1zVVvF9qsUcjWN0FlXcgyuWHTIGeRkHJ7Dk8GujeNHXa6Ky+hGRSSwwyxmOWGN0IKlWUEYPUfSmF0c7/wmNmIoZWs7gLNKYUwQxZgcEjHUAkc+9W31yQWkkradJC6ypGqySAg7nK5yufQ/p61rRQQRRJFFDEkcYwiqgAX6DtTpI45EKSIrqeqsMg0BdHPnxdY/Ybe88ibZM+3llG0blAJyf9scdeG9Kta/rDactrcQm2ltWd1ncsSVCqTxjPPGOa0ZbOzlZGltIHMbbkLRg7T6j0NSLFEqbFjRVyTtCjGT14oDQwIfEwu7G3ubWGOFZ5zEGvGMaJhN3J9T0FOt/EjTXkdsbFo33osgLZ4cgAqR16gkccZ9K3iiFdpRSvoRxSNFEzo7RozIcqSoypxjj04oC6H0UUUCCiiigAooooAKKKKACtvwT/yHk/65tWJW34J/5Dyf9c2pPYun8aO9ooorM9MK5/4k/wDJPfEX/YLuP/RbV0Fc/wDEn/knviL/ALBdx/6LamtyKnws/PjS7trG6iukht5mQHCTxh0ORjlT1610Nj4iZNMgs5tHNxHFFtRuTkjvggj24xwx9q5ZPuD6VuW3iW8tra1t4IolWAqTksfM29AecAewxXe0fJQlbqakviO0+Vh4deNVHPz9cAg5JXPcD2xSya4oiaY+GpEhZmAIXAHycjO3tke4GPxoy+LtQeB4vs9sNylQ+GLKMnGDnpyePeoj4o1B7I2sscUqeW8eWLchsZyM4J+UYNKxpz+f4FnR9SiWzgsotDa9uWjZGbyxliWG0Dg54yPU59qsNryLqQik0J4LWWMJJAF3PIuVJPIGThce2c1Rs/F2qWtra28aWxW2ACkodzY9Tn6fkKr2/iG8hu7a4aGCY2zM0SygsAWVV7nttBHvRYXOrLUms9Thtp7lo9JeY3JDxq6jA4ORjbyoJyMY+6M07TdSlSya1j0d7i+uZzLHNtJJJ4AVcY9elQxeJL1dQhvZIbeV4Xd41dSVBbHbPbAxVlPF16lw1wtna+aSG3Zfg4AJA3YGQBwPwp2EpLuTDVJJNXjm0/SJYpBazedGiBCdwILDg/Kq4Hvg9M0n9s3MTLd3OjL9h81sIUC4J7A4zkYNUZfEl7JdRXHlQgxwmHaAdrKcZzz3AFN13xFeavAILiK3jjDKyiJcYwCAPyNFh8/mWdM16xtTK02liYyTNJtDBFUHGO2cjHqByas3Xiy3uElWTR4jujCRZYERAdFAx932rlaKLIj2kjY1XXGv9JisPs4i8uYykoQAx5AyMdQMD6CseiimS23uT6d/yEbX/run/oQr9AvGYj+yWjSY2ruJJ7DAr8/dO/5CNr/13T/0IV+gXjNRJY20bcBgyn6ECsK+6PUy74KnyOUiudNlcJHcW7NtVsBxnDfd/Oo59Q0iEHzby1XbjP7wHGenT1rFi8HaLMI7iK6nkjGChV1Kkc9wOevU9O1PufDehWEYubm4MECSRsd7KE3A4GeO/pWdo9zo9/sb8jWka7pJIUXPVnAFR3Fzp1unmT3FvGu4LkuPven1rKg8M6bLpdnbyzG4SFmkRxjDliG754wABz0qnN4P0O0tXkmvZ4oVJZ3eReASOpI45HXr2otHuD5+x0Ulxp0aM0lxbIo+8TIBj68+4/OlSWxdQyzQEHGPnHfp+dc9/wAI1o8y2pGqTNHgm3USJtbPOenzH65J/Cpk8JaTHIoeaZ88qrlTzjBPTJ69+nai0e4e/wBjYnu9Ng2eddW0e/7uZBzyBx+JA/GnNPp6uUM9vv2s20OCcL9449sj86yovDumXFlbRC4eeGAPGDlWBG8MVPHYqBgfSiy8K2NrNNKtzduZo3jbewOFYAEDjjGBR7vcPe7Gv5ljgN51uATgHeOvpQZLIdZoBjP/AC0Hbr+VY/8AwiOmBQqtMF6OCFO8ZB5yOuQORzjioJPBOmNwtzeIoZmChxgFu/I5x2+gotHuF59jdnuNPt0DzTQIpkEYJYY3noPrSR3OnSSyRR3EDPEAZAGHyg9CazE8K6etnNbLNcgSzecZN43hsEdce5osvCmm2sEkIe4lWURh/MYHIRgw7eoo93uHvdjUjuNPlkWOOaFnddyqGGSOOf1H515D+0oirNoO1QMrcfzjr0mw8KafZalDfRTXJkhJMalhtGQAeMc5x1rzj9pb/XaD/u3H8469HKbfXIW8/wAmcuNv9XlddvzR48O9fS37HmoeZ4b1zS2bm3u0mUezpj+afrXzVGMkj2r2f9kXUPs/jvUdOLcXdgWA/wBpHH9GNfQ5tT58JPy1PNyyfJio+eh9P3nNpN/1zb+VeZy3Wmw3Atpri3jmJUCNmAYls7ePfB/KvTLz/j0m/wCubfyryjVPDmmane/bbqNjcbFRXU4KgZ6HtnNfFQt1Pp8VfSxce601ZYo2uLffL/q1DglvpRJdabGm+S5tVXIGTIvU9PzrnbXwv4fW++yx6g73EC5eESrvGccnjI7cdPzqyPDOmzOSb+aV0RY8gphdregGAcjB/HvV2j3OT3+xuLJZMARLByQB846nt9aZFcadKYxFPbuZPubWB3fT8jWMnhHSGY7pp5NpwAWX5ec9cdfc881PZeHYra7in+2yOVaNmTaAGMalVPscHn1x2otHuF5djQgvNLnJEVxbsQCT8w4A71LFJZShjHJC4VirEMODXP3HhLRRKoe6uUklDog80DO7rgY56VPYeHtN0y9t7hbrCRxuixuR87MOT15wAcDHc0e73Bc/VGuk+nyQefHNbvHsD7kcEbT0PHanb7L/AJ62/Uj746jrWTaeGLC3jlRbidlkg8nkqMLhRngf7A+nPrUaeFNKDSJHLJtdCkqfKdwIHqOOg5HWi0e4e92NrzLH/nrb9/4x260y4uNPt4JJ5prdIowC7Fhhc9M/WsKfwfpHmMGup4/OkdhGXXBLA8AEc4Gce1W7Xwzp8CXS+dPL9qWMSM7gn5MYPT1FFo9wvPsaQudOa4S3WeBpXBZVDAkgZz/I/lQ9zpyg7p7cYYKfmHU4/wAR+dZmneGtOtZxcx3FxK+HUs7g53ZB7e5qG48GaTKPLMlzHGYhEY43C5Ube4Gf4R075o93uHv22OhEcRAIVSD0Io8qP+4v5Uy3MMKpaCZWeNAMMRuIHGcflUiyRtjbIrZGRg9RUmlhPKj/ALi/lR5Uf9xfyp+R6ijI9RSCwzyo/wC4v5UeVH/cX8qUyRiRYzIodwSq55IHXH50u9d+zcN2M4zQFhvlR/3F/Kjyo/7i/lSySRxxtJI6oiglmJwABS7lxncMfWgLDfKj/uL+VHlR/wBxfyp+RTHmiSWOFpFEkmdik8tgZNAWDyo/7i/lR5Uf9xfyp+R6io454ZGdUlRihwwB+6fQ0BYXyo/7i/lR5Uf9xfyoWaFnMayoWX7wDAkdOvp1H50/I9RQFhnlR/3F/Kjyo/7i/lRFNDKm+KWORePmVgR0z1ojmikCmORHDDcpVsgj1FAWDyo/7i/lR5Uf9xfyp+R6ijI9R+dAWGeVH/cX8qPKj/uL+VMN3ar5264jAhOJSW+5xnn04Ip6TQuiOkiMsgyhB4Ye1AWDyo/7i/lWt4TjRdZQqoB2NWWjK67lYMPUGtbwr/yGE/3GoZdNe8jsKKKKg7wqG9tbe9s5rO7hSa3njaOWNxkOpGCD7EVNRQBxI+Enw0x/yJWjf+A4o/4VL8NP+hK0b/wHFdtRVcz7mXsaf8q+44n/AIVL8NP+hK0b/wABxR/wqX4af9CVo3/gOK7aijmfcPY0/wCVfccT/wAKl+Gn/QlaN/4Dij/hUvw0/wChK0b/AMBxXbUUcz7h7Gn/ACr7jif+FS/DT/oStG/8BxR/wqX4af8AQlaN/wCA4rtqKOZ9w9jT/lX3HE/8Kl+Gn/QlaN/4Dij/AIVL8NP+hK0b/wABxXbUUcz7h7Gn/KvuOJ/4VL8NP+hK0b/wHFH/AAqX4af9CVo3/gOK7aijmfcPY0/5V9xxP/Cpfhp/0JWjf+A4o/4VL8NP+hK0b/wHFdtRRzPuHsaf8q+44pPhP8NkdXXwXo4ZSCCIBwRWl45tvtVjHbgMFdXQleCARjiujrH8UOI4I5GzhdzHAyeBSu2KcIxi+VWPLx4OuktblI7wGWfyyd8WUGwggbd2COOn4VY/4Re4l8Pw6LdXRlghWHy2EWGzGc84bkEgelRN4s1uOxj8zw/ObtmYmIId23cpUAe6N1zgEVd1zxJfWclvHa6b5nmRRyu7b9sYLAEHC54BPOOMdK15JHH7SPcy7bwHHBLE63t2wjYEA55GBxw3XI4OOBxzV2HwmkEV1HbyPEJpIZUCxjEbx4KnB+9nAz0/PmpF8WXeT5mhXCdABliQxBIDfLxnHHsecdKdL4nvIINPEml+fc3MLySRRFgQVYLtUFevOeSOhpckg9pHuUtY8Ew6oVknmkWfLM0ixLyxGNwHYgdOeKbe+B47iwFst1cQvtKvIi8sCAMcnIHHHPGasP4s1RMOND82NtgQI7AnJcE5ZQMfKMdOTTv+En1cSFpdG8qMIGKjezHqTzgDAGM+9PkkHtY9zQ0fS5rC3kjYmR5JWkYgYHP4+gGfU5NXfJl/55msceINZfTVvY9IyxnAMDbgfL8rcSDjru4HHtTf+Eo1V8+RoDPhiCWkYAdOPudeee3HU0ckhc8Ta8mX/nmaPJl/55mshPEWq3GlS3dvorxyx3SxiGVjl0wSScDKnj07imx+Krp2cf2RIgVn++WBIVc/3eueMfjS5JBzw7mz5Mv/ADzNHky/88zWBJ4q1c28EiaCYvMkVRvdjkfJuxheOGOCeMKT7V0mi3jahpVteyQmBpk3GM5+U+nNDi0tRxlGTsiLyZf+eZrxf9plHSbQNykZW4/nHXvNeHftTf6/w9/uXH8469DKH/tkPn+TOXMVbDy+X5ni0P367n4Cah/Zfxe0KQnCzTPbN770ZR+pH5Vw0P360NHvG0vxLYaipKm2uopsj0VgT/I19fXh7SnKHdM+foz5Jxn2aPvW75tZv9xv5V53qekpqWnzWF5DI0Ey7XCSFCR7MpBH4GvRJWV7RnU5VoyQfbFeZ674kbStTNq2nzTRBUZpV+6NyyHBPY/IPzNfn0U3sfZYhpWbM/UPCMl1K7C6dU8xpY42iVgrOVLZz94Hb0PTP0xFYeA7K1jMbhp4+TtdFwSWLbj6tknn0xVweNIM7v7LuzEAd0isrDIAzgD733hgjr1qRvFqrBY3X9nzC2uondmLcxEMFH1Bz2quSXY5/aQ7mddeB0m3BbmZF42DYDs+7kDBHBCgYq7feE7W7JeSNxN5QjWYY3oAFHDHn+H9TR/wm1n9l+0fY5doCZUSAtlieMdc4BPp0qKfxxFFPGr6bNHG0Ydy8qhlBK4OBnjDZz7EdqOSXYPaw7mdJ8O45GjZr65VowcMiAHJXB5JJC8Z29M59akm8ArPeG6nunZ9u1VSBESMbCvyrnCn5jgjke9ampeLDY6z9hksXeLzxF5iZOAVyGPYDJ5ptj4zhupowNNuUjmZI4yepdmYAH2wv86OSXYPaxva5nnwFC1ibd7iVnyMSbAMALt6A9+pOeTzUureDZbyRJo7ySKVY0QP5a7gVAGcjHbPHTJrtaKi5pY4vWPBMWpXzXTSNEcJsURKwUqhQHk9cN2xVc+BGy228IyeAbdSOcEjGeV44Xotd5RRcLHBXngLfZJDa3UizKGXzJlD7g2PvDvjHHoTmrV74PkvoLZLq8lEkNqLcyRIFLAEEHknHT/6/auzoouFjg0+H8Mc8M6XMzyxKFDXEay7hkHnPY459asv4ItWkkbdMqvGV2DAUMQBvA/vcZz612dFFwscRpfg+9tbK/tJL5XiuihULCPlKYxuyfmzj5s9cmrY8I2/9itph80qzbmk43Ftu0H8O3pgV1lFFwscAfh/+/iuI9QnjliVgrCJT95QrdTnGF4XOASTVqLwRGsHkyTzSARlFbYqtychif4nH96u1oouFjgk8ByPo0+n3V4SJZS5ZIlwF8rysYP8WOd397mmt8P/AJGC6hOjPH5bMsS/MvHXnqQOSMEnnNd/RRcLHAaf4Blt9QjupL+WRYWXy0C4LAEnLnOS2T9704xWjZ+EIrfV31NmeWYiQJuRRsDk5OepbnG70AHauuoouFjirvwNaSvG0BltQrEuIgF3578Ecjsfr61BbeAvs7vJFeyCR87v3CbASMblXore/Pf1rvKKLhY8/tvh3DbxFY7uYszs7M0SneSFBDc/MAF4z0rQtfB8drqkF9DJMDGpVlYAl8rtJJ9TwScZOK7Cii4WODm+H9u1pa28NxNbCFVRjDGqeYqgAZx0I2g/XPrVw+DYDZW9oWkWO3tzBGI1VQOchgB0YetdhRRcLHEv4HRorcG4kEsBH7xIwpZRnrg/e5yW7kZxVWL4ehBzqNyx3bmJX7/JJz83Tk4xjB57CvQKKLhY4jVPAsN9fPdfaJ4fMkMkixqo3sVC8nqeB3zU2oeDIbuyht98qNFGkayYBJVQQAeR65+oFdjRRcLHPaFobaTbywxyTTiSUyFpSCwJHIz6eg7dK6TwxFImrKzKQNjUyr+hf8hFf900XKgveR0NFFFSdgUUUUAFFFFABRRRQAUUUUAFFFFABRRRQAUUUUAFFFFABWJ4tmW3sxcPkrEru2Bk4AzxW3WXr8fmJEM45Pagip8LODtfFlpLbTPJbzpJCY1dFwVLOQMBjgHGRknHrVibxDB/YVpq1rBJcR3TwhIw6qyiRgATk44z6/StOTQdMe3a3extTEwCsvkjkDoDUkOkWMKlYrW3RWCggRDkL93P07U7nPY50+MLRIS8ljfKyfK64ThtpbGd2D8oJ/TrxUmleLNN1S3u7ixiu5fsoXevl4YljgAZPXIP5V0UmnwSLtkihcbg2GjBGR0P1pyWca52Ki55OEAzQFjk5/HOlRHAivJGwm4Iq5BbgLy3Jz2GcVa1HxRaWmj22pLFLKlyjNGAVwrBc7WOeCenfmtiXQdLllSWSxtHdGLKTCOCep+pqRNJskACWtsoDFgBCvDEYJ+uBigLHMx+NtNZMtBcbueAUGSMZHLDH3h1xntmpIvGemS273SwX32aMFpJmiAVFBA3HJ6ZP19q6F9HsHLF7O1YsQWJhU7sdM+tLLpNnLFJFJbQNHI26RfKGHOc5Pr0FAWMDUfFdrp95JBeWtxEiWq3AkJXnKu2zGcggIfbJqC98YLHpEd/a6fNMTP5UiGRRsHlGTdkHBGB2556V1M2m20zbpoYJTxy8QY8dOtKmnwImxI4lXJbasYAyepx60BY5ZfG2lkZEN4TgNgKpO0gFT97nORx1HcCtrS75rz7Sslu0EkEvlspYN2DA5HsRn0OaurpdopUrb26lSWUiFRgnqR6E9/Wnw2MUKssKrGGYu21cZY9T9aAsR14d+1N/r/D3+5cfzjr3j7P/t/pXhX7Vcflz+Hec5S5/nHXp5P/AL5D5/kzhzJP6tL5fmeJw/fqbUF+43qtQw/fq5frmzjf0bH519p1PmOh9s/DzUf7W+G2i6hu3GXTo9x9WCYP6g1larfWmmadPqF8/l20C7pGCFsDp0AJPWsb9mfUPt/wft4C2Ws5p7c+3O4fo4rqhBggeYAew718Bioezrzj2bPs6cvaUYS7o5QeL9Kj1S5sLhHh8iTyw4wwY/Qcr0JAPUA1JpHirSdQMcMcc8czvsWEwknrx04HHzfQ1tz6Hps8okms7d5A28MYxuBznOfrT4NFsYJzcQ2sMcpABZY8HA6fzNc9yuUxrLxFpNzcyW+yaF45JIz5sOFym7v05CMR7A0R+JNImJ8sTyOpQMot2LKWOEBHq3b1rWj0PTYrxrqOztkuHDbpBGNxz1/PJ/Oof+EY0TYIxptptUbQBEOBnOPz5ouHKUG8TaMGUGZ+VDE+UcKC20Fj2+bjmqUPizw9d3C+XDJL5coWGX7PuBlORtQjq3UH61t/8Irofm+Z/ZdpuyWz5Q5J70v/AAjGi+UYv7MtNhABHkjsc/1ouHKZU/jHQYYhI10+1gpjzGRv3ZC4z15GPrT5PFWnQyFbiG7ijWOOR5jFmNQ67hyPQdfStabw/pMzRmWwtHMQATMQ+QegqV9GsWLM1rASyKjZjHKr0B9hQFjDbxdoS263DXTrCxA3mMgDJwPz68dqZceMNFhLBmuCwQtt8khjxuHB6ZHTPWtk+HdJa2jtzY2zQxtuRDHkKeeR+Z/OmJ4Y0VY1jXTbTapyB5QPP9aA5TOm8UadbzRxXEN7CZLVbkFoDgKQxwcdCApJ9AKkuPE2i297JZy3e2WN9jfIcbsA4z68j860ZvD+lTmLzrK2kMKqse6MHao6Ae3WpH0XT3mkme1t2kkdXdmjB3Mv3SfcetAWMK18Y6FcTzRx3JxEgYvt4+/sI/BiPzptj4z0O8vPs0Ms2S4RJDH8jMTggEeh4P1Fa3/CLaFsSM6XZFUOVHkjinweHNHgkjkh0+1jeIgoyxgFTz/iaAsZ8nibSorl7aZ5o5UbDKYm4Xdt35/u7sDPqaavinSPOSGR7mF5H2oJYGXd7jPUdPzrXn0PTp50nms7eSVDlXaIEg/5Jp0uj2MrxPJbws0Tbo2KcqfUUBYw9U8W6Np0U7TySl4ZHi8sJ8zOoztAPPPY9Oajg8ZaPJLHGftC5RnlcxHZDtZVIc9uWxn2NbUvhzSJZjNLp9q8hYsXaIEknrTLjwzo9xFJHJYwbZS2/apXduxu5B6HAyO9AWLMMizQpKmdrqGGRg4I9KdU/wBn/wBr9KPs/wDt/pQLlZBRU/2f/b/Sj7P/ALf6UBysgoqf7P8A7f6UfZ/9v9KA5WQUVP8AZ/8Ab/Sj7P8A7f6UBysgoqf7P/t/pR9n/wBv9KA5WQUVP9n/ANv9KPs/+3+lAcrIKKn+z/7f6UfZ/wDb/SgOVkFX9C/5CK/7pqv9n/2/0q7o0Oy+Dbs/Ke1BUU7o3KKKKR1BRRRQAUUUUAFFFFABRRRQAUUUUAFFFFABRRRQAUUUUAFZniFWe12IcMysAfQkVp1l+IxM1mVt2VZijiMt0DY4J/Ggmex55aeHfFdgsa23iBrj7hkM7kk7UChenTj6nOetTJp3jaPZjVLdz5YVt8h4b5uR8vbKnnk4qS3h8TQQwxQib97cJveeRZDHF5ShiScnIdWI7HdUF9F44to7cW9wLguqK6oseI3zySSPuYxnvnpWntX2OVUV0f4l2y03xTDJcefrKzBrMpEW/hnP8XToDn8PpVSfQvE9zDibWZAfmVUW4ICKVIBJCjewJHJ9M8Vau4fGMl9qDW91bQW4dTZqQrbgG53cZwR26571W+xeMv7HkjW7Zbya5diTLGSkZjAHIGBhskbQe1HtGHsl3HNpfjBcqmro4BXaWlxuAZeDheDgNkjrkelQNoXixoY4f7WxHGgA/wBKcl25BLHHv0+g7ZqaC28cbZ1N5FGEWP7P5pjdnYfe3kDoR6Ac9KhsrHxxGl9M9+iyOVeBJGR+R95WwMBeuAMduaPaPsHsV3L13pniGXTPKW9xdpdiVZBcFQYwCAB8vy9RxznHXmqw0jxdFGI49WjYAEtiUruy2SB8p2nnrzxxjvT4D4xl0WM7WjvGuXx5piysW35S+BgjdyQOcVXuLTx5PHLGLuOMPHhTujBRsjLAqM+uB2GMnNHtH2D2S7lhdN8VRRahM1+Li5lSJISk20DEmWIBXCfKcd+majl0nxmY4yuvLv8An3gEDHyqFwdvPO7JPc59qlsLTxgs6xTXgW34zIzRs+O+fl5fpgj5evFSaHB4oXVYW1aUvGu7c6soQrsA27V77sEE84z07ntH2D2K7kH9n+NdzbdStlDhRkyk7DhckZXkZDe/zc1q+HrLWrS7ujqmpfbIGVBAD1BA+YngdTW1RSc21awKmk73CvBv2sf9f4c/3Ln+cde814N+1j/r/Dn+5c/zjr0Mn/3yHz/JnJmf+7S+X5o8Ph+/V2+bFkierZ/KqUP36m1BvuL6Lmvtep8t0Pq/9mHT/sXwiinZcNe3M9x+Gdg/RP1rR1/w7cajqTXkF5HbsUULLsPnQlQwwjdg27n6flu/DLTv7J+GmhWG3aY9PjLD/aZdx/Umo9VtprzTZrW3vp7CWRdqXMKqXjPqAwI/MV8DiarlXnNdWz7OlSSoQg+iRzS+ELyK6nuLXWJoWfeFIkkJwwb72TycsOfbI5psfhbWBcec+teYVz5QaSRvLJRl456DI656Z60ah4b1mTWJ76wvo7dWlMi/6S4ZmMbL821emSPlO4DqMcCruk2HiS11SKW6u0ubXBV1a5YkKemAV+Yr/eOC3fFY+1kP2MCna+FNTt2aT+2DI7bS+55B5mNgILA5A+Tt681Pqnh3U31C4vNP1SWBrmVC6iRlVVwgJxyCdobHTlhzxUCaF4t+1Bj4iVbbc26IlpGZSTj5iB7dAB1pNN8O61Dbm2n1hnjyzLKl7LuR/MZjgYx3A6/LtwOtHtJXD2MbDYPC2uNarHda6/IYSKJZWAyMEgk8k9weBnjBp9r4V1eOYO/iC42KUKRrK+0bccYz0wCOc5z61eu7HxDcrY7dQS1eOMrOUlJ3MD9/G3Dbh2ONucjNP1bSdYlmtH07WJYUiCJIrSn5gM5bodzZx1647Ue1kL2MDMh8K64iAHxFIHwQWDPkcYBzn5jgY59cjFXbzw7qM2nW1nFrEqiJpdzs7klWbI7/ADYGV+bIwazLfw/4xgkuWTW4SLh43bdcSEjYgVgDt43kZ4+72zWgNF1yWyvIbrUy3mXEMkAW6kGxEkDFd4AYcDbnnOMnqaPaSGqMUUh4T11bdYY/EUkSCMJtSSTjDA8EkkcA889cdKtXXhjVZLYxxeI7xXZW3kyN8zF8g5/hG0lcAehqbTtG1601VHbWml09UwsTOSytsA7j5huyeoxxis238O+LI3uG/twDzvm+W6fKsECnkpzuIz/sds0e1kHsYG14a0W80y8u7i81Brxp0RAzMxbCljk54/ixwAOK3K5iz0rxNHYXkdxqyTTyFPJxM6qFByw3bSyEjIyM+vWn6d4f1CDSZLabWLg3U1w08s8crAsSAAB6DjoMCobbd2XGKirI6WiuN1Pw94ouEuoI9eJgkBSMNO6kKUKjJCk5U4PX5u+KSTQfFn2MWsetRIfMGZxNID5ePuhANo78989sUijs6K5DTfD/AIitpIo31oi2VFBAndnGE2sMkfMScHcTkY461LFoevNYXdrd6s05eWB4X+0yKwCOCw3ADaCBjjOcnJNAHVUVxV54a8TSXCQx68f7PRo28s3EqyNjaSu4dBuUkEcgHHTiu1oEIaXtXP8AifRLnUre8X+1pUhnEAFu+xY4tj7mYMVJyw4O7I4HFZdz4e8SNNJNZ6siAI8dsDdy4jVinOFAU4CnHHGe9AztKK4l/DXieTYW1xQ8Z3BhK3zMc5YZXCdQMAEcZrQt9H8QQ2U2NWV7mW3KEPLIUEnyYYHqOA3I6kigDpqK4uPRfGQhCSayrvgKz/aHXcdpG/AXjBwcD73fFWLvRvEvnbrbWDLHhSQ9y6F+fmXhTtHUhhyOmKAOsorkL3QPFDpALXXwJCFFxI7OCcHnaBxgjjB+vWpNL0LX7bTbqzuNWMoa3SO2zcOxUgLkliNwOQeck/N04FAHV0Vxa6B4rjeR49cjDSsHP75+CFAKfd+bIGN/BXG4DJNT2Wh+JIbme5udWEz/AGSWGD98x2s+zbwRgbdp+bq2ckCgDraK5P8AsTxN+4f+3HUgt5sYuGIVc5UBip3EcgkjnOewqGDRvGUQ41uFiUCHfPI2OMFhlevfHck8jgUBY7KiuYTSvEVvbaio1WW6Lqn2YGYhuCCwJIG3PzDIPQ9OKzodE8cG0jDa9Ek2F3s0zsR04wBjIIIzzu3c4wKAO4q1pf8Ax+D/AHTWTo1rJY6XBazSiWSMEM4zzyT3+ta2l/8AH4P900BHc16KKKDcKKKKACiiigAooooAKKKKACiiigAooooAKKKKACiiigArP1n7sX1NaFUtVjaRY9ozgmgmWxl0VL9nl/u/rR9nl/u/rRYxsRUVL9nl/u/rR9nl/u/rRYLEVFS/Z5f7v60fZ5f7v60WCxFRUv2eX+7+tH2eX+7+tFgsRUVL9nl/u/rR9nl/u/rRYLEVFS/Z5f7v60fZ5f7v60WCxFXg37WP+v8ADn+5c/zjr377PL/d/WvA/wBrSNo5/De4Yylz/OKvTyf/AHyHz/JnDmf+7S+X5o8Nh+/V3TrRtT1+y09ck3NxHAMf7TAf1qnB9+u1+BWn/wBqfFzQYiMrHcNcN9I1Z/5gV9jWn7OnKfZM+YpQ55xh3Z9n+WsVp5SDCom0D0AFYYrfl5jYexrm9U0lNT02fT7uNzb3CFJAkpjYg+jKQR9Qa/Oz7mfQ5W/sp57y9e08SojwXDSTwmZ0RIzkmNtp+Xt8w5GKkvvD+uNPNJa69JEssZAR5nIRixzjrxtIAPUEDg5NT6l4Dt72O9jad0W7maV/l3EblKnGTjIB4OMj3qu/w9dra5hOrTFrhFjaRoVLKq4ACnPy8DnHU4PagkNC0PXra/tbi68RNd28TZlUSsS5wAScjGCQfl4x61nDwdqEv+jReIFNnCcGIO7/ALzkknJOD8x79D0rZsfAq2bXLW94yGe3eAFYlGzcck4zg+/HJycgmqVl8NYrbb/xMp5Mesa5PABJOclhj5Sfu89aLAW9c0W+uNRW5tdaa3+fc8bStt2kgAbR24PHGSeta2gWlzYaZHa3l59smRmzMeC4zxkduOMDjisuz8DC3huo3vpJWuI0iMpjUSKqFNoDdcfIM+pJNUZfhpb/AGiJrW9kt4wNsoWNdx4ADKf4W6/NyRmiwjsGdFxuZRk4GT1NLkeormF+H8CwvtuB57bQsht0YR4DD5FPC53847896jsvh1BarFsvrh3VWV2cA7srjPXhgPutztosFjqZZI4omllkVI1UszMcAAdTmlVlZQykEEZB9q5qfwBb3GnQ2M9wzRRxSRMNg+YOSTgEnb159RxTtX8BQ6jeyXBvLi3DqgCxYBXaAAAc8LwOMevPNFgsdG7oiFmYBQMkk0uR6iuVi+HlvHGQLp/MZSrOYwcKRj5QSdrDse2T600fDwiSSQapLvdt2TEDs+YNhRuxjjvnnn2osFjqkkjd3RJFZkOGAPKnGcH8DSTTRQwtNNIscaDLOxwAPWsOfwbJJqb3wvGUlpWVcHjzAc8gjByx5x0x6Uth4RuE8PXGi31xBcW1z5hlVYAoBZgcKM42jHTFAWN1nRU3syhcZJJwKXNct/wry3y+blmVlK7WiVhjnHBPPX5v7+BnGKdfeBZrvU7q+OpvA0rfIsMKjapjVCCc88A4/u570BY6fI9RTVkjaR41kUumNyg8jPTNchc/DSBpIntbx4CGPmlolYuCm3Pb5s8gnODk1t+HfDM2kXEkpujcAoUT5ApALljnk55PH4/gBYqeLdHW8s72a41eaC2lEG6OaRRBEI33ErxkM2cHOeg4qvJouoztHc6ZrmLaSLhBM+wHDbXUrxxlfl4BxzWxqXhmG8uZ7xDLDeSiH97vLqPKYsnyE7epOcAE+vArPl8ELcXFzcXd5JLJODysYXaxx83XnBHy/wB3JFAFK30bWYZQLzxEBahwzoJ5Nyk8CMMTkqT3JzniqL+G/GPmqg8RfKWMjSidwEGG/dhe6kkHJyRjirsvw2hkiSJtRuAoCjARflCvvGzJJU5wM8nFadp4NS20eaxScmWYIGnZM52tuAKknKk9Vzg5NFhlPU9D164msWttd8qK3gVJkMjgztzncy9jxyMHj3rLg8J+J7TRvscPiRpJU4jJnkQAYODxyCM4xkg4yea3LfwNaq0pum+1K7BgjRqqjDbhkdzyRn0wO1RDwFCftIkupNsilYgiBTHkEA5/iIzx6UAZl/4Z8SXYiF34jQW8TI7okki7wgXgkc8ld3HQk9a1IdC1NtGFrc61M92srSJOsrZHGB6H3I5FVx8O03bv7QlXPXZHzkqVJBLHHB+gwMetXdM8ExWU8U5uZZZYplkRiAuMevqSOGbvRYDJHhzWrq5tftuvkNDKJXjS4feqAuoAwQPmUrlj3U460xvC+ufa57mXxIBORiMiSTESlgQAM9Dg8nJGeDV5vh3CZZJRd4eQnJ8hThSzHaMnP8RPJOCAewFSjwGuyNW1C5zGhjBUAF1znLf3n/2+p59aALWh6Tf2Vyk91qsk42OrxGRmQAlSoG487cMMnk55rcrj9Q+HX2i+3xXghtSSxj8vLBsMAFORhfmzjuQDXY29nLDbxw8vsQLuOATgYzxxQJoSipfs8v8Ad/Wj7PL/AHf1osKxFVrS/wDj8H+6ai+zy/3f1qxp0MiXQZlwMHvQVHc1KKKKDYKKKKACiiigAooooAKKKKACiiigAooooAKKKKACiiigAqrqbvHbPJHGZXVWZUBxuIHA/GrVVNVmFvaSXDKziJGcqoySAM4HvTW5Mtjhf+Eq1q3jEzacupxeQHcwwvCY5CGJQhs5AxgnirEPivUpr6yj/sR0ilkVJxks0IZVIdiBjbkkcZzjtVqHxdGq263ltme4VHjW0mEygODsBJ28nBHAIGBkjNS/8JVH5KSf2TqmTyU2x5QYzk/Pj8q254/ynN7Of8xU1fxRqVjdTINDmaGCUxM5Jw/K4ZcDptYH3OR2qteeMr/b5dnoVwZizJ8wb5SBzxjnB4rTs/F2n3UsaQwXmHlSMPtXADEBWPzdCTjHUdwKrT+PNJjuri2WG+laB3jZo0UqSozgHdzxn8j6UKcewOE/5iXUPEtzbatcWKaWzpE0aidmYISwJ5wp9AB6k9qoN4x1BmFxHo5jtFA8wzlk/wCWbscNjGcqF54/OrJ8faTs3x22oSR/NtdYxtbb1AO7k9ePQVPceMLGOJpZrG/NvhQsu1GSTc20AYbPUHqMUKUew3Cf8xs6PeNqGl2180LQfaIxII2OSFPIz74xVuudtPFVvdazZ6ZBp94GuVZxJIFQIoUnOCc9VIx19sVTs/HmmzWsUktjeQySLkR5jbkAMRkNj7pB5xnoOeKzZaTOuorN8OasutaaL6OB4UZ2VdxHzAHGfUfjg1pUDCiiigAr58/a/wD9f4Y/3Lr+cVfQdfPn7X/+v8Mf7l1/OKvSyj/e4fP8mcGZ/wC6y+X5o8FjOCTXsn7JGn/aPiDfagy5FnYMAfRnYD+QNeNDvX0n+x3p/l6Fr2qsvM11HAp9kXJ/9D/Svo81qcmEn56HhZZDnxMPLU94b7p+lcf4g1bWLHWEtbWwM9u8ay+aIydoB2up98lCPbd6V2DfdP0rI1a+TTdNnvpILqdIV3GO2iMsreyqOSa+Kg7dD62qm9mcp/wm919mZ/7AuPNCltoLFeDj72314zVubxDq8VlbzrozzSTNMPKwy7QsgVcnBx8pz05pjeOIYNbutPurOcLFMYo3hyzMRnqCB6E8E9MdSKl0HxlDqksdudNvYrl5NuwKpVQeQS2cfd5/TrxWnPHsZck/5ih/wnF8stxDJ4fcTW6bnRZGJyc4P3OF6DPXJ6Y5qYeKtbIkMfhuRwHwC8jJxyegU9AOvqav6f4us7i/ms5LW5t5I5ZULEqwOzfz8pzyI2I446HqKiHjbT5Aqw2t28rYCp8nUglR97nIB5GQO+KOeH8ovZz/AJip/wAJhqxlljXwxPujCk5lIz8pLY+XOOMA459qkvvE+qW2hW10NIEt3P5wMab8KyNhVAxkk9cHHAPNPh8c2jCeWXT7yC0gm8ppnZMA4TJI3ZAy+Pwz0pbDxxa3yySWum6hNGrbcqqgjA53BmGMEEcZzijnj/KHs5/zFJ/Guox26N/wj8krtFuykjBSd+0nJUEL7nHp71ZufFmrQWKXB8MTlniMoXzeEXfswx28Hocehz2p7+PNOFxHGtvdssiuyn5QTjGMZbHILdSCNuMcimJ8QNIeZFjgvSGCtu2qMK33WPzfKPXOCPSjnh/KHs5/zF7wvrl9q99eJc6cbKKFE2KxJbcS2QTgDoAeM8Ec10FcpB43tpEtJZ7G4hjnt1lYbldoyzAY4ODgMpOMn5hx1pn/AAnunfami+w3mxYhIZA0Z5ILYxu5+UZ4z6deKhtN6GkYtLVnXUVzdz4wsrZh5+n6iiM+yJ/LUiQ8HgBs9D3AqA+NrZLNLqbS76NDIyHGxuhYZGG9EJOcYHXmkOx1dFZ3h7VF1jTRfJbvAplkjVWdW3BWK7sqSMHGfWtGgAooooAKKKKACisXWNeWxluLaOznaaIQYklQx27GVyo/e4xwRlgORketVH8YWULyQz2s7SwgmUwFXQbcbyCSCQMjqATngGgDpaK4y6+IWlwxNItpdkqI2dWCgorSBDkZ6gnoMmtS38UWtzpk+oQWd35UITJkVU3FmwAMn3znpz1oA36K5aLxzpMsEs0dtftHD/rGEIwoA+Y9ece3Xtmqc/xAgDs9tpN5NbiFZFZiqGRm3YUZPHCk5PHbg0AdrRXPS+LtOi077bJb3SgTSQtGVXepQZYkbsdOQM5PYGo4/F1vHpVteX1nNA8tqLl4g6HYpYqozu+Yk9hn3xQB0tFchY+PtMuvIAsr0PcyMtsgCs0gAypIz8uefvY6U5vHenPHdfYrO7upbVlWRA0aDlgAQzNhhz2z05xQFjraK5/UPFul2Gp3Gn3SXEcsABJKjDg7fu888sB+B9KqTeOtKguo7ae0v0mkzsTy1LHAUngMSOGH16DmgLHV0Vk6Vr1rqF99iS3uYZvK84LKoGY84D8E8E5A78GtagAqS2/1v4VHUlt/rfwoY1uWqKKKg1CiiigAooooAKKKKACiiigAooooAKKKKACiiigAooooAKhuui1NUN30WmiZbHK67LJppuGsNDtI1itTMl84jWNXLgNHgYbJHzZ4XgZNUJfFdxAtnu0GWZLpV2S/6sZwMhlI+UnOAMnPrXYijJ9TVGZwmheJ76Tdav4ZSO5wZvlHlKxJ+9jBJ5HJ55IqfVdfsLOf994YjZDbx3EjNGgb95jIAIyx3EA+9dpk+ppGAYbWAYZzgjPNAHEy62smkDUl8KWu77Y0M8MiqXICEtjC/fyoXBGDxzT7DxNLqmo2mnf2FbJazuFlaV967CjEYwpXJK8BsZBrtMn1NLub1NAEXkQbkbyItyfcOwZX6enU1EdP0/Dj7BaYfG4eSvzYORnjnB5qzRQAyOOOPd5caJuOW2qBk+pp9FFABRRRQAV8+ftf/wCv8Mf7l1/OKvoOvnz9r/8A1/hj/cuv5xV6WUf73D5/kzgzP/dZfL80eB19hfszaf8AYfhHp0hGGvJZbg8erkD9FFfHp6H1r7x+H2n/ANk+BtD07GDb2EKN/vbBn9c16+f1LUYx7v8AI83I4XrSl2X5m233T9KyNWuLq002e5srCTULiNcx20cio0p9AzEAfjWu33T9KpV8qj6SZw2reIbq31qe2m0myvYIZiT+7OY0CM4O7B+fcoyCB6gnir+ieIrW61qK3k0yC0lmTaJgfmYjlcHaMq2TtOefQVDqV14zvdcls7CEadYQuQty8BcyjBHTcBjoQR+IqNtW8ZzW7r/Zi2k2QUcWjzZIcBgcsAMLnB53Z4ximSRw+Kz/AGjti8KSefI0ifaIVDAYJ6uF5ztz164puka7PNGCvhvTob2IN5cYyrbPMYYX5ODgZb3Ydc1JquveL9Ps0mbSo5N6sFURM7Bxu2qQG/iIHPG0etaGv6l4rt7mVNP0uOaGMqySYZt+UPy7Qc8MMH/eX3oAbea9aolm1ro6XYvo97qoAORwU+6QzKeucYAP0p+p6xLo8lnAvh+NkmCKxhcKqOwPyD5QD09s5FV7LU/F8k0kLaSluPmKtLGSAMgqchsE9RtHIxnPNPudU8TRXkYj07cHWDfFsYrGGQl2yoznd8voAAcc0CMaDxhCxu4rjwxFs85GhVY8q25AzsxKdUb7xxxjvirlvqcH2PUZ7Hw3YrLFeQ72kOUlLyBWkzt3DC/MDjkEe9aeg+INRu9Wvbe+sbiG3jdVhkW2kHzF2GCec4UKScADJ9Ko3WreNprW+a00mOB45GS38yIs7LjhsbscHPqD7UDHaXq6yatHpdx4Xjgk5nMiBdpYxglkBA55CnHIPrWXa+KUPmxnwpaeXEQ1uqgKMbAxwSmMq33jxg461s2+oeLZI7iM2axSxHdFvtm2zLyc53YBPTZ1HXNV4tV8b3F7A39kiCH5hIrKQEbjrk5YD+8MA59qAJIfE0d9pl7cT6EBHbNH8s+NpLEfMwK5UDhs4PHNOsdS1C80Sa6m8N2rGS6fyrWT5cIADufKH5ic9jn1pqax4y23Zl0m2h+zqzKzI5EgCkgrzj5iBxnIz3qtaa/4uuIZZ10nbGyyG3drSQ+YVbCgoG3R7hzzn0oANQ8YXdjHdwW/h7yp4t3V/kMmwsOFXJ3EYBxyfSnSeOLmOzDHRZXuTIIhBlhJkjO4jbgLzxzk4PpXReG7rULmG4a9WRMSgRh02MAUUsuPQMWAPOcdT1rV3N6mgRxumeLtQuJIreXRc3EiK3ySNsJKZypK8qDwScEZHBrp9JunvdNgupLdrd5Fy0THJU5xjtVvJ9TSUAFFFFAHP+KNbeygvIF0m4uPKWD55bdngm819u1doLOVxkqB3FZn/CU6fp8KfbfDr2UsiAzxqseQAME4GCyrhgeOAOgzXQ+JdQk0vRpr6GzkvJUxshRSSxJwPp9e1c9e+JNaEsCL4d2PL5Zjd0d9qs6hk4Xhgu4noMDrQBUuvGuiWssEf9hDYswUZiRWjDKxVgvX+HkjgZ5rVuvE2j2SxWP9lyLHLbRzeV5SJGqu2AGzwBnqegqO61zUjqF7DD4eWdbfzVDFTtkVcEANt5LDPHrWXB4z1C61HZF4cSe3UeS7ICwRztOxmxgY5BAyM4oGWdC8a6HexW2zTYre5uVIkT92oQISoDN34XKjuOlRWvjfRpd6Q6IqWe5UDkIodmLj7pAwvGd54+Y1rahrVxZ6z9kfQM24uER7kRlgVYZDKAvOOh9KsaxeajZzyrZ6HbXVrHGc8kO/TgALj+I9+xoAq2/iDSJLCSX+xzFBCiXEavHGqlmfZuHZSGP3j25zikHiHSLy0kurjRyY4LcSRmaOMgqWCkAnhRkjPbHNZreKNeuLu7FroamxEZEAkt5A8pDKOMjG3BJII6DiprLxPqyxRW+oaGA4jAnkWKQoGCklNoXq2MrjjHBINAEOneNtEkhN02iiGaNmVmVYxjAJ4Y4zlV4x16Cruj63p96iyXHh2K2DRzSKwWNx8oJcHgYJAz+hqqmv6rNo8+qf8IyQ0U8Yjtzb5dkw25gfwBHpmrUviPVIxbbvDe6G567NzHnGeNuOd3r0BzQBHb+LNEvrmZI9DeeePEjFYo3y2cAhuhwP4s8cio18SeHJLua5OixvPJFE0kreUVIYjZucnaMcfQjHUVoeFdbuNSv1hm0IWCfZvMV9pyDuwUPA2/TvzXQm1tWG020BHp5Y9c/zoEcZp3jbTHuPtbaPJbzXA2hgyl3jVyBnpzznZ169a6rRtSXUopnW3lgaGTy2STGfuhgRj2YVc8qLIPlR5B3D5RwfX604ADoAKAFqS2/1v4VHUlt/rfwoY1uWqKKKg1CiiigAooooAKKKKACiiigAooooAKKKKACiiigAooooAKp6mzKI8Ejk1cqhrKCSERsSAwZSQcHkVUdyZ7GHD4i0mS3FwNUgWMlwC8m3OxtrcH0P8xT213S13btWtBtLBszrwVGTnntWU3gvQPKEMdvLBEAwCRyYHIAJ5z/dH489aRvBehFWURTKGZ2OHGSWGDk4yRyeua6bUu7OS9XsjVfXtNjvxYyahEk5RHAZ8AhyQuCepODxTD4j0kiXy9SimMSqziJtxAZio6e4Iqve+GdIvGt2uIXkaBUVCz7shAQAc5z1Oe9M07wtpOnyxvaLKip/Bv8AlYjdtJGOSNxwf8KLU7BepfoWrXxJo9zarcx6tbCNgp+eUKQG+7kHpmpINe0qaETR6rbGM5wTKB0OOh96zj4R0XGBHcKAAqgTH5RjBA+o4NJN4N8PzNE81m0jRRmOMtIflQljj6fMf09KLU/ML1eyNRNb0yQqE1S1Yvt24mX5txwuOecnpV7e/wDeNYGn+E9FsbqK5hhkMkRUpubgEd8AVu1ElH7JcXL7Q7e/94/nRvf+8fzptFSUO3v/AHj+dG9/7x/Om0UAO3v/AHj+deDftbfMvhxm5INwAfb93Xu9eEfta/6vw5/vXH8kr0cq/wB7h8/yZw5l/u0vl+aPF/Ctg2qeKNK01QSbq9hh4/2nAr75VQqhVGABgD2r4y/Z60/+0fi7oqkZW3Z7k8f3EOP1xX2dXRxBUvVhDsvz/wCGMcjhanKXd/l/w42T/Vt9DXIal4o0/TtSexvJniMcCzPIcbQpJA4+8SSOwNdfL/q2+hrlNattG+xXV1q620duUX7RNM+xQqnKktkYwT1zXi0uX7R61bm05SKLxXo0139lg1DzpAru2xGKqFXcSWxjp/UVHZ+MNJnRzJPNaujMpSaJgcj6D2OB1ODiswSeDRqdxZvGLWeORtzOXRJCOG2nOCOOR0PX3qxcHwbOxupJbNzIzKzCUj5jkkkZ4YZPPUZ4xW37rzMP3vkXl8XaHucNqYiCsFDSKyBjtB+Ukc8MKB4u0EoX/taPaCwLbWwNoye3pz79qzbOLwTqVq0kSWU0UOZGEhJ2bflLYPToMnqeM0yNfAv9opAjWRnMckqjzGKhRy3fA4OcduelH7rzD975Gzd+JtKtLiSC6vTE6IHIKMflIBzwP9odfWi58U6LbFVn1WKMkkAHPXJHPHHKkVl63L4Mm3X2pTQPuJQurSfOcBDjb1OCBx2z70xIfA4zPus42QhyfOYFc59DwOSSBxzk0l7Prcb9r5Gte+KNMtLZbma6k8p4PPjwjEuvPRcZ7HtUL+MtBWJn/tMNt3ZVEZjlRkjge49ielV7238HxQ/YbprREtYwuwysCidcZzk/eOee/PWmSweDbWV7aRbNCX2uCx2qzYbGc4XPB9Ka9l5i/e+RY/4TTSBMUkmniQJvMjxkKOW49c/KeOtXtL8Qafql29tYXRnKRCQuqnZgnHBPXp26VlxW3g+8VbWP7FMXBwvmEscbiec5zyxz15zSeEr7wvdXjnQ/luZYFkYEPny88Hngc844POTSfs7aDXtL62On8x/7xo8x/wC8ax7bxJoVxAk0epwiN+hfKdyOcgY6HrTR4m0IzSQ/2jGGjAL7lZQMjIxkc8emazNDa8x/7xo8x/7xqpZahY3zSLZ3UU5jxv2NnGen8jVmgB3mP/eNHmP/AHjTaKAHeY/940eY/wDeNNooAd5j/wB40vmSf3z+dRSyRxRmSV1jQdWY4A/GlLKNuWUbjhcnqfagCTzJP75/OkEjjoxptHNAD/Mk/vn86TzH/vGmMwXG4hcnAycUp4BJ4A6k0AP82T++350ebJ/fb86ZRQA/zJP77fnR5kn99vzplFADzJJ/fb86TzH/ALxptFADvMf+8aPMf+8abRQA7zH/ALxqxYMxuQCxIwaq1Y07/j5H0NJ7DjuadFFFZG4UUUUAFFFFABRRRQAUUUUAFFFFABRRRQAUUUUAFFFFABVLVOkf1NXaoaw4RY856mqjuTPYp0VF56/3TR56+hrazMLoloqLz1/umjz19DRZhdEtFReev900eev900WYXRLRUXnr/dNHnr6GizC6JaKi89fQ0eevoaLMLoloqLz19DR56+hoswuiWvCP2tf9X4c/3rj+SV7l56+hrwj9rGZXPhyMKc/6Q2f+/f8AjXoZUn9bh8/yZw5k/wDZpfL80V/2QdP87xnq+pMuRa2IjU+jSOP6Ifzr6frw79j/AE/yfCWsaoy83N6IlPsiD+r17jWWb1OfFy8tDbKocuFj56jZf9W30NYVxBDcwNBcwxzQuMPHIgZWHuDwa3Zf9U/+6awPPH901wQVzsqPY568k8Hwy3sF19mhluJnFwQh3yOwKEFlGScEgDr1wKo3KeAxL5c0imSTO6ZpJNxZSW3FupJLk7u+M5+XjdvNI0e7WRZ7EN5khlch2UliCCcg9wT+dVz4b8OlFX+zB8jbkPmvlPZTnKj2HHJ45NXysi6KtjpfhFNHv763+exuUaO5lLyMG5+ZsnnOQMkeg9Kzr238ApGZGnkcgYURTS5w+EJXHGGwAW6HkE5rf/sPRjaXNm1rK9tcsGliadypYHO4c8HOOfYUkug6DJ5W7TV/dIqJtdl+UEkKcHkZOcHijlYXRkT2HgdL5Irmcx3Fo5jiWW4kHlfMfuZPCg5wRwOlPtI/BixXc1vukgVQsrBpGVRKCp2jqCcc4Hoa2bzSNHvLtLu5sFknTOH3EHBJJBweQSTweKWx0vSbK3a3trIJGwUEF2YkLnbyTnjJo5WF0ZL3PgpruWdryKRpUYNiR2UDCqxVR6gDJA52+1LAfCOpam1pHvuLi9iKFcSFTHGAOvQDHQ9+amuPCnh6W1Nulk9uuTgxSEMoP3guc7Qccgf1NaNtpul21zDc29mI5oY/KRlYjCeh5wR9aOVhdDLHwzo9leJeQW7+eiFPMeVmJGMDOTzgcD0FSWWg6dY3a3Vks1u4CqwSVtsiqMAMD1Aq954/umjzx/dNHKxXMi88I6BeQww3NkZY4WLIrSscZ/HnoMelPm8MaTMyvKt08qlWWU3Um8MBgMGznOABn0rU88f3TR54/umjlYXK1jpFjY3CTWaPAFhEPlo52FQcrke2Tj6mr9Q+eP7po88f3TRZhcmoqHzx/dNHnj+6admF0TUVD54/umjzx/dNFmF0ZWu+Hl1T7UTqF3H9oEKmNmDxR+W5bcqEYDHOCTnOBxxWCPAt95aKddkDW4/0UjcBGdm3pn6/ga7Pzx/dNHnj+6aXKx3MC78MSz6RBa/2lN9pjuRcfaHZmIYIVGOR0zkduOaZceHdVk0+0tY9ZMLxO7PKpkym5gRsy3OMEDdnrXReeP7po88f3TRysLnHS+C9Vllgkk18gxOJFAEjBCAwIXLdDuyc5ORxxUmneDL2H7TJd63JPcTx7fNG5dpG/AwDgqC+QPaut88f3TR54/umjlYcxh+FvDtxpF9Pd3N99rklhWHcd25Qrsw5J5+91xniuiqHzx/dNHnj+6aOViuTUVD54/umjzx/dNOzC6JqKh88f3TR54/umizC6JqKh88f3TR54/umizC6Jqsad/x8j6GqPnj+6ataXKGuwMEfKamSdiovU16KKKxNwooooAKKKKACiiigAooooAKKKKACiiigAooooAKKKKACsvxASIoyq7iM4HqcVqVma99yL6mrp/ERU+FnncEPje3tljaSKaTe7syMhGGIYLl+ePmUcYxzz0p//Fb7XLeTu+faIxFgcjbyTz3xwMd89K6yiu32vkji9l5s5zXIfFE1w4sJo4oFKMhRlEh4+deeOo4z13e1VkTxxLJOzTQWyK5MKYjYsOeGOPp6HBrrKKFUsrWQOld3uzlha+KnsZobmYEFIwiwyKrghkLYfg5I39T6dKkuLfxStrZraXCCVYpBM0jKxzklAcjBOMAn610tFHtH2Q/ZruzjGi8ef6PHG0OIghkeaRCZGH3vu+oz14+7710Xh7+1v7PP9teX9p8xsBAMBe3Q4Pf3xjPNaNFKVTmVrII0+V3uwooorM0CiiigArwr9qz/AF/hz/cuf5x17rXhP7VoJm8OgdSlz/OOvQyv/eo/P8mcOZf7tL5fmet/s56f/Z/wi0fIw1yJLlvfe5I/TFeh1l+ENP8A7K8K6Tpu0A21nFEwHqEAP65rUrysRU9pVlPu2epQh7OlGPZIZN/qX/3T/KvPNbPiFdURdNG6zaNXY8ZVgcFPxDBv+An1r0Ob/Uv/ALp/lXI6pJfRadNJpltDc3irmGKaXy0dvQtg4/I1VCXLfQivHmtqc3HqHjLyvLXT4mkWJcySw7cvzngNjHQfrViwu/FbXyJdWMAg8/bI23qmVGV+bjgk856VUuNU8VWesXIGmvc2jTFYcxkhVzgEFBnHA5P97PQGrEeueIJZ4ok0bBf72+CVRGctkFjwduF/3t3y9DW7qr+VGHsn/MyS2n8SRJqTtDJNtJMAljXr5h+4FwWUJg8nk8ZrOiuvHMyRxyWqw+WFZmEeHl+QnB5wPmx05Fav2zxP5aj7DY+YOXO2TaRtzgc9c8VTXXfEzWX2r/hH9pDlWiKvvAwecd8Eds7s8Ypqql0QnSb+0x1xqHi5fnt9MjclwpV4yFUbm6YJLcBfm6c9OKG1XxRb20813psZaKLzEWKBmErcfJkMdp5wODk+mKhuda8TQ6XYyLpUktxI7NMEtXJ2CXGAv8J2c/N16dait/EXib7RBLc6G0MUzeSI2Ugl2YKrDPIHUkHoM+lL2q/lH7J/zGhrV54oTy47GzQkwxs7pFuw2fnxlu3Tb1OevFV/7U8ZeYqjRYcblySjAYK5I6nnP4DgZqbXdU8Sw3bwafpYMcc8a/aDG0ivG3JO0EE4HB560WGr+JrxGkGjx2yLKVxcRurOmCQQM8dMd+uaFUW3KDpPfmEub7xjGY1j0uzl+aMOwDAEFctgAkjB+XP40sF94oXS/OksQ9090RsMONse0YGN3A3ZG4k464pW1DxFJpl2Tp5t5vsxeFlQs4cNjBHQnHIGO3ekn1fXrSytHXTZL1neYSH7O4fy1b5GKjhSV5IPOeAPQ9ov5Q9m/wCYTVJvFpsrSS1t0+0vDKZkjACo/wDAOc1BJqnjBZPMm0yKKGGLzHCozFmCEleM5G7jjnoe9B8Ta4S5XQ5FXcQN1tKSOm0kAckgngcjHNO0rWPFlxFNHNoqQToCVaZXCnqR04PpwcjGT1oVVfyoTpP+ZnS6bJcTafbzXcYineMNJGP4Cecfh0qxXMpq3iQ3F1bnRog0K5STa+yTjOR655GM5BHfNanhm41G60S3uNWiWG9cHzYxE0ew5OBgk9sc9D1FZ3uzW1kaVFFFABRRRQAUUUUAFFFFABRRRQAUUUUAFFFFABRRRQAUUUUAFXNH/wCP4f7pqnVzR/8Aj+H+6aUtmVHdG5RRRXKdIUUUUAFFFFABRRRQAUUUUAFFFFABRRRQAUUUUAFFFFABWR4lcRwxuzYVdxJ9sVr1j+J1V7dEfhWDA/TFaUvjRnV+BnOQ6zpksoij1G2LlVYL5oBwwyPxIHTrUVx4h0aAOZNVtcIAW2yBsAnA6e4NY0PhTw3Okd3FcPJEqgowmUoF6jt0JOcnn0NWv+EX0SHNxvkSP5W5lATI6Hp7+tely0e7POvV7I22vrVVVmvIFVm2qTIACcZwPfHNRrqmnsyKupWhZxlAJ1y3055rHstD0g6XbwJemSPdIwkR1HmCUZK9+MEYxyABTP8AhF/D7RSLJM0hlJ3u06gsTj0xj7vb3pctLuO9TsbLaxpivCh1K13THEeJlO76c+xqKXX9IikEcup26MVD4L9AcYz6dR1rJHhjQHDf6TIzsxaSTzV3SfKcg8Yxhu2MZ7U7/hEdDR0mE06jAWI+cuBnHTjknAPOaajR7sV6vY3ItSspCqpfQFmIAXzAGJIyBjrkirW5vU1y9j4d8Ow6kslpeH7TDIkm1Z0LA4IAPG7BweM84NdH58GAfPiwQSDvHIHWs5qH2S4uX2iXc3qaNzepqLz4MgefFkjIG8cjGf5VE99ZIAXu4VBYKCXHJJAH55H51JRa3N6mjc3qaSigBdzepryb43WDat488BadjcLi8dCPbfET+gNesVymqaf/AGh8ZPBTMuUtIb65b8FjA/8AHmFdGFn7OfP2T/JmOIh7SHL3a/NHrNFFFeOesMuP9RJ/un+VcVPqdnBdC1muVSXZvIOcKvPLN0Xoep7V2tx/qJP90/yrgtQ0e2vJZZXnuIvORVlWNwFfb90nIPIz/jmurDcuvMcuJb0sWf7T0/eI/wC0bXeRuC+eucYznr0xzTDq+miaGH+0bbzJhmMCUHd9P881gDQ/Csk82n/as3EYLSjzgGX7uSeMf3c+mR609NA8NuzbLzc8cpMzCdMs3GVY445A4GMdsV18tLuzlvU7GxJr2kxsVk1KBSEEjZf7qkZBPp+NTpqdiwGL63BbGAZQDycDg+p6etYKeGPD6s225kHyFFHnrhQV5I45+9nnNB8NeH/t7EXjJcxFGYCdN6HOQeRlc47YyBTcaXdivV7G6+qWEd01rJf26TIBuRpACuTgA+hPpTxqFph2F9b4QkOfNX5SOoPPHQ/lWFfaFoM2oNNPfGOa5c7U89BkkMWVQR3BY+uOmKX/AIRvRZTGxu5ZY1BRV85duBuIHA5wGb8+c0uWn3Hep2NpNU09lDLqNowOcETqQcDJ79hTYtW02VykepWrsCAQJl6kbh3545+lYX/CM+GZriSRZlZoVCyqs6kKCMjPpwcjp1pB4b8N3m9luGdI5mjYCVdok6FeR14H0I+tPlpd2F6vY6SyvLe9g8+0uEni3FQ6NkEg4OD9am3N6ms/Sbex02xFvBdB0y0m95FJbJyTxgYyafb6rptwcQX9tIdoYhZBkKc4J9BwefaspWvoaK9tS7ub1NG5vU1F50OcedFnjjeO/T86ja9s1lWJ7qFXYsArOATt6/lSAs7m9TRub1NVp76ygcRzXlvG7ZwrSDJxjPHtkfnSWuoWN1bLc293DJCw3Bw4wR6/T3oHqWtzepo3N6mo7eaK4gSeCRZIpFDI6nIYHoRT6BC7m9TRub1NJRQAu5vU0bm9TVe+vLaxtmubuZYYlIBY+pOB+tEV3aSwCeO6heIqG3iQYwehz70AWNzepo3N6moFurZm2rcQk4yMOOR7evQ1Xh1fS5luGi1C2dbb/XFZARH16/kaB6l/c3qaNzepqvNeWkMsUUtzEkkrhI0LjczEEgAfQE/hTlubZs7biE4IBxIDyegoETbm9TRub1NVY7+xkaRUvIGMbbXxIMK2M4+uKct5ZtI0a3UDMuNwEgOM4xn06j86B6ljc3qaNzepqE3NsqljcQhVBYnzBgAdT+HeootR0+WAzx31s0QLAuJVwNv3uc9sGgNS3ub1NG5vU1CLm3JwLiLOM/fHIxnPvxzR9ptsZ+0w4xn/AFg6etAibc3qaNzepqIzwDP7+LIzn5xxjk/lVaPVdMkW3aO/t3FzjycOD5mcYx+Y/Ogepe3N6mruiE/2gvP8JrJkvrOP791CvzBeXHU4wP1FauhHOoKRyNpqJ/CyofEjoaKKK4jtCiiigAooooAKKKKACiiigAooooAKKKKACiiigAooooAKyvEtk9/afZ1RmR1ZH2nBAIxWrRVRlyu4pLmVjzP/AIQG6W2uFjupfOnMZZ3iVlBQgj5c9MjOM4/DirKeDLv+wYdHmuZ5LeBIliPlR5Up6g5DA+hHFeh0Vp7Z9jL2K7nltp8M4bVIoopLzyo8DDbCxUFSBuxxyvUYPOOlST/Di3kneVRcxhmBCgIQo27SoyOhA5H1r06ij2z7D9ku55nbfDuKGdJWa8mClSyyFCGKjA5xkDHUDr3qzP4Jln0uDTpZLgw27t5WFTIQjGw5/Ruo7V6HRR7Z9hexXc8uT4aQKEG+8IXaDgoMgbsDIGcfNx6YGKVvhuGCZuLsbdrZCRAlhnB6YxzyvQ9816hRS9s+w/ZLueaS/Du3dEQLcKApV+EO/pjORxjHQY446U2H4eGBmaKe7JkjWKXftO9ARx2/u8emTXptFP2z7B7Jdzm/7PvP+eDfmKT+z7z/AJ4N+YrpaKPbyF7BHNf2fef88G/MUml6PMvimHVJotohs5YFJ9XeM/ySumoo9vKzQKjG9wooorE2GT5MEmASdp4H0rznxNdaSdOnsNdsNQa0mXbKhsJyrD6qtek0VrSqKG6uZVKbns7HgGreJfh/JcOs/ima2xK0scMlo2InYgscMmTnb0OQOags/EPwrgBU+IVnQgjbJAxHOMk/JyeOpr368sbG8Ty7yzt7lP7ssQcfrXN6n8NfAWoktdeFNLLHvHCIz/47iu2FfCv4oy+9f5I5J0MSvhkvuf8AmeR3uv8AwxumY/8ACUvGN+9FWFsI2FHHyeigY9M1YvvFPwxu2nZ/EQUywpECsD5Tau0MDsznH+ea6zU/gH8PbvJgttQsSf8An3uyR+T7q5fU/wBmvTWydN8T3kJ7LPbq4/MEV1wll0t5SX9eSZyzjj47Ri/68yhBrfwwjvhdt4qlmYDAWSFmULtZSACnH3j0qxN4k+Fj3UMyeIFhWPdmJIHCNnHUbOvA/lXP6n+zl4shBaw1nSbwDoH3xMf0I/WuY1L4L/Eexyf7B+0gd7e4R8/hkGuqGGy+e1X8UvzRzTxGOhvT/B/5npEfij4Zw2l5bQeJvLW6mWYn7MTtZeg5TBX2ORQPE3wyTTYbCDxMYoonlbIgYs3mA7s5Trzw3UeteIan4Q8VaZk3/hvVrcDqz2j7fzxisSRWjbbIrI3owwf1rqjlOHl8Mm/mv8jmlmmIj8UUvvPoV/EPwxaCJT4oPmxyeaJRbnlueNuzbt5+7jFVrXVPhbawLFb+KpV2lCrGAk5XOM/u+Rz93p7V4FRVf2NQ7v8AD/In+1q3Zf18z6JHiP4YJPZzReJmjktSpVhC2Wwe52fh9DioNR1v4Y3t7JdN4smR3macBYW+VycnkpnH+znFfP2PcUu1qP7God3+H+Q/7Wrdl/XzPoSfXvhZLKsg8RGMiLyjthbkZznJTOenPoMVCNY+FyS+ZD4pkjwE2r5DFVKYwQpTHbkYwc14Dsb0o2N6Uf2NQ7v8P8g/tat2X9fM+oNJ+I3w903S7XT4PESGK2iWJC0MmSFGBnC1Z/4Wn4C/6GCL/vzJ/wDE18rbG9KNjelH9j0e7/D/ACF/atbsv6+Z9U/8LT8Bf9DBF/35k/8AiaP+Fp+Av+hgi/78yf8AxNfK2xvSjY3pT/sej3f4f5B/albsvx/zPpLWvGHwu1aSWa41qHz5Y44nl8mRsoj71Ugrtxu9qpWniH4X29rPa/8ACStLDM0TMHickbG3Afd6Z7dugr562N6UbG9KX9jUO7/D/IP7Vrdl+P8Ame/DVvhSC2PEsoygQfu2+UBs8fJ+frTX1X4WsrqviqWMyuXmKQFfMywfHEfAyB0+leB7G9KQqfaj+xqHd/h/kP8Atat2X9fM+jz4s+GR1tdWbxEGmSQyIpgbCsU2E52ZPHTJ47Vnyat8KWXaniR4+gO2JwGGAOfk54HXsTmvAPypKP7God3+H+Qv7Wrdl/XzPoGLW/hnDLLND4uljmlBVnFv0BXHyjy8KeByOffk0JrXwvWKKP8A4SqQ+WmwEwEkggAk/JycDgnkdsV8/EgdSBVi0sry8cJaWdzcMegiiZyfyFJ5PQXV/h/kNZtWfRH0Bp3iP4ZWExa38UOIzbNbmJoWKkFFXJ+Tk4XP1J9arvrPwwaSNx4smQKWZkWFgkjEsdxUJj+I+2OK8q034b+PNQANr4T1XaejSwmIf+P4rp9M+AvxCu8Ga10+xU957oHH4ICa554LAw+Kp+KN4YzGz+Gn+DO21LxF8L7+d55/EzeayouVhYAbQoGBsxg7RkdD06VBc618MZt7L4slhkkDeY8cLLuLMSSAEwPvEcdvpUGmfs2aq+DqXiezh9Vt7dn/AFYj+VdPpn7OPhaHB1DWtWuz6IUiB/Q1yzWWx+236f8ADHVB5hL7CX9eph6Z4g+GdjdR3C+LJpjHuAWWJyMFduPu8d+e+abp+u/C+y1OG+TxXM7w+X5SMj7UCdAAE6V6LpnwU+HFjg/2D9qYd7m4kfP4Zx+ldRpng3wnpoH2Hw3pUBHRltU3D8SM1yTrYJfCpP7kdMKOLfxOK+88ZhPw/wBXCQ2OsarNDsVDHaWsp3YC4JKpn+EH6k1634Sk86aJo7e8WNY8B5rV4gePcD9K6dFVF2oqqPQDFLXHUrQaajG3z/4COqFGaacpX+X/AAWFFFFcx0hRRQSFBJOAOpoAKK8R8T/tHeGdL1eax03Sb3VooWKNcJIsaMQf4c5JHvxWdH+0xp8gJj8Gak4AyStwpwP++a9KOUYySv7P8jzpZtg07c/5nv8ARXz7/wANPaVnH/CI3+f+vpP8KP8Ahp7Sv+hRv/8AwLT/AAp/2Njf+ff4r/MX9sYL/n5+D/yPoKivn3/hp7Sv+hRv/wDwLT/Cj/hp7Sv+hRv/APwLT/Cj+xsb/wA+/wAV/mH9sYL/AJ+fg/8AI+gqK434W/EXQviDps1xpYmgubcgXFrMBvjz0PHBBwefauyrgq0p0puE1Zo7qVWFWCnB3TCiiiszQKKKKACiiigAooooAKKKKACiiigAooooAKKKKACiiigAooooAKKKKACiiigAoqG/urexsZ728mWG2t42llkboiKMkn6AVyH/AAtf4c/9Ddpv/fR/wrSFGpU+CLfojOdWEPikkdrRXFf8LX+HP/Q3ab/30f8ACj/ha/w5/wChu03/AL6P+FX9Vr/yP7mT9Zo/zr70drRXFf8AC1/hz/0N2m/99H/Cj/ha/wAOf+hu03/vo/4UfVa/8j+5h9Zo/wA6+9Ha0VxX/C1/hz/0N2m/99H/AAo/4Wv8Of8AobtN/wC+j/hR9Vr/AMj+5h9Zo/zr70drVK/0nStQBF9ptndZ6+dAr5/MVy//AAtf4c/9Ddpv/fR/wo/4Wv8ADn/obtN/76P+FNYbELaD+5ieIoPeS+9DtT+Ffw91DJuPCmnoT3gUwn/xwiuX1P8AZ98B3W42p1OxY9PKudwH4MDXTf8AC1/hz/0N2m/99H/Cj/ha/wAOf+hu03/vo/4V0wnj4fDzfic84YKfxcv4HmWpfs1W5BbTfFkyei3NoG/VWH8q5jUv2d/Glvk2WoaRejsBI8Z/UV7p/wALX+HP/Q3ab/30f8KP+Fr/AA5/6G7Tf++j/hXXDH5lHo3/ANu/8A5Z4LL5dUvmfMupfCL4kafkt4cuJ1H8VtKkufwBz+lc3qGg+JtLYrqGg6lbY6+baOP1xX19/wALX+HP/Q3ab/30f8KD8VvhyRg+LdNI/wB4/wCFdUM1xi+Kjf5Nf5nNPLMK/hq2+a/4B8YC6Cna8S5HUZwalS6tj96Nx9MGvrjUvHHwc1IEahqnhy7B/wCe0Cv/ADWuX1OH9nXUNxkuNDiZurQSSRH/AMdxXVDNJP4qMl8r/wCRzTy1L4asX8/+HPnJriyA48wn021E93CPuw/ma9+tNA/ZzgmMja5BOM5CS30pUfgMfrXSaXqP7P8ApuPsj+GAR0MkXmH82Bq5Zml8NKT+RMcub+KpFfM+XIGubp9lratM392KMufyFbum+B/HGqYNn4X1aRT0b7MUX82wK+qbX4l/C60QJa+JNGgUdFjG0D8hU/8Awtf4c/8AQ3ab/wB9H/CuWebYn7FB/O/+R0Qyyh9qsvw/zPnTTvgb8R73Bl0y2swe9xdpn8lLV02m/s3a/IQdR8RadbA9RDE8pH57RXsv/C1/hz/0N2m/99H/AAo/4Wv8Of8AobtN/wC+j/hXLPMcxltC3/br/U6oZfgI7yv8/wDI4LTf2bvD8WDqHiHU7o9xFGkQP/oR/Wun0z4GfDmzwZNJnvT63N05/wDQSK1v+Fr/AA5/6G7Tf++j/hR/wtf4c/8AQ3ab/wB9H/CuSdfMZ7833NfkdMKOAhty/en+ZpaX4D8F6YQbHwvpMTD+L7KrN+ZBNb9vBBbp5dvDHEn91FCj9K47/ha/w5/6G7Tf++j/AIUf8LX+HP8A0N2m/wDfR/wrllRxM/ijJ/JnTGth4/DJL7jtaK4r/ha/w5/6G7Tf++j/AIUf8LX+HP8A0N2m/wDfR/wqPqtf+R/cy/rNH+dfejtaK4r/AIWv8Of+hu03/vo/4Uf8LX+HP/Q3ab/30f8ACj6rX/kf3MPrNH+dfejtaK4r/ha/w5/6G7Tf++j/AIUf8LX+HP8A0N2m/wDfR/wo+q1/5H9zD6zR/nX3o7WiuK/4Wv8ADn/obtN/76P+FXdE+IXgrW9Uh0vSvEdjd3s+fKhjY7mwCxxx6An8KTw1ZK7g/uYLEUm7KS+86iiiisTYKyPGztH4N1uRGKsun3BUjsRG1a9Y3jn/AJEnXf8AsG3H/otq0pfHH1Iq/A/Q+F/Dlvptvp82taxAbmKIiO1td+wXEpGTkjnaowTjrkDNPm8YeIzuS21Sawty5dbazPkxIfZVpdRJk+H+iNGztHBdXEco2YVHbaw57kqP0ra8HeE/sb6f4n8VCztdEBacQXcm2S7CglVVMZYMwA+hz0r9GnKCTnU13svTsfncIzbUIabXfr39De8HeFtR8aaTPqHiqFIopEMlpftiO4k2jbubjBhHGWbuMLknFcDpfh+bVNRu7WwvLd0glEaSurDzssQpVQCedpOK9z+JWpeJ9M0yGz8O6Xc3+oXLtHLcQQmU25RE+YKowGO8lD91ExsH8VcF8B7s6B4wurzU7a4j+ysgnDRkSwllkTfg9wXB5rho4ip7KdVW8l/X9eR21sPT9rCk/mzGPww8UBZG+znEQ3Sf6PNlRgnn5PQH8qqWngPV7qCS4t5oJYYmKSyLHLtjIGW3HZhcDrnp3r2Oxv8AQdH0mTTZ/El2Hi1aDUPPS3fIWPcdmSevRsdMknkVk/EHxXoXi7TYWXUJtCFndXUgtGgby7vzXDIWMfIb1Tqc5OKmGNxEpWtp3t+hU8Fh4xvfXtf9Rn7IcM1n8UNdsZWG6HTpEcKcqWWeNc/z/OvddRv/ABwviC4ttJtdHu7ZZDnzp9rQxlMocKSxJbOc4GOleKfsvf8AJbPFX/Xtc/8ApSleoeK7Hw8NfebUNB8QTzS3Unli0yYnYx/M5IICghccnr9a8fMkpY18yv7q6X/VHsZa3HBqzt7z6/8AAZsx3vxGF5HG2m6BJb5YzSidgYzhSFC55/i5JHb8WrefEKb7LeWdnok0NxbxGSMzkpE+0lirD74JIx7Aeua5q60/wYLSeQeF/Exisz5z+TGQflVTwA+WJwowOeOw5qXVNP8ACcMkOqaho3iFpZYYIYYYDNIyormNDsHClRgsc5571xckf5fw/wDtjs55fzfj/wDam9dal40/tO6GmjSL2MP/AKLC1wqGRRlWPBJwD1zjBFJFqXxQ3HzfDeggdtt8xz859v7mD9axvs/hS1utN0qbwh4ieR4RFayNCHCKJC+GZXwmSepxwcccioLDwv4V8/8Asn/hH/EccllI8iP9qcqwXzACX35O4Z4x3Xrijlppax/D/wC2DmqX0l+P/wBqej+HbrUJ9Mtl1uK0t9W8vdc29tKXRDnsTzjkfnWlXljaN4NASNtD8QQSCRZFgjY5YqPlPytxkKcbsdO1dz4Mh0630JIdKt7i3tEkcKsxyc7juwcnjOf6cVyV6UYrmX5f8FnXRqyk+V/n/wABG1RRRXKdIUUUUAFFFFABRRRQAUUUUAFFFFABRRRQAUUUUAFFFFAHP/Er/knXiX/sE3X/AKKavjHwh4T1LxPDqEmnyW6Jp8SyzGVmHBOBgAHPNfZ3xLOPhz4lJ7aTdf8Aopq+ErPX5bS0ubW1vZ4YLpVWdEyBIFOQD9DzX0WTVVCjNcyTutz57OUvaw5ldWZ2Wr/DfxDpdh9suJLBohcR2r+Xcbikztt2HjqDjP1p1j8NfEV3LcRpLp0bQ3clriS4wXaN1SRl45VSy5PvWO/xM8VPGY38S37IYxGQcEFR0zx19+vvTbz4k+J7yGaG58R38iTOryA4G4ggg8D1A+uBmvUWJnb+JH7zy+Whf4ZG7qnwv8U6Zd2trfJaQzXUUssSNLyVjj8xz07Dj65FM8S/DXxLoOiLq959jkt2lSHEU2W3McLwQM5Nc7N4916bU7XU5tevpLy0LmCZzkoXJLYzxzk5FVtZ8XalrLRtqurXd4Y2Zk8wkhSxySB9accTK65qkfMUlRs7Rfkatt4Q8QTLIW06WDYm/wDfgoCMbup46VHdeFtdg1NdO+wPJO8ZkTYQQyDgtn0HvS3PxI126dmudS8/cpUh4QQVJJIxj3NVrfxxeRXjXTPBPIYpIgJYAygOQW46Hkd6pYvvOP3kuFLomXLPwjr9yhkFi0aDu55J3bSABySD1HUUkHhHxJNKIxpM6E7PmfCqNxwCT/P0wc9KafiRrZKM17GWQHDG3XOcg56deBUc/wAQdZnnjnl1DdJHjaTEPQjP5E0fW3/PH7w5KXZiw+G9antpLi3spJ0ikkSQpyFKfe56H8Kn0/wpqF9YWt9FdWCW9zu2tJKV2FWVcN8vdmUDGeT9az4fGl/DbG2huUSEzvcbFhGA7dSPb2pdP8bX1haQ2lrNAkEWf3ZtlIc8HLgj5iCBgn0pvFrpOP3iUIX1TNGw8G6/eRTOln5bRS+UY5cozHIBIyMYGRzn6ZqOLwrq82rLp9qkVyWiWZZ4nzEY2OA2444yCOmciqVp441W1WbytTm3zMpaRgWcYO4AE9BntTofHGoQ6g99HNAsjIsYX7KuxApyu1cYGDk59zR9b39+P3hyU9NGTL4Y8QM8SppNy5mAMZVQQwPQgjisqeKSCd4ZV2yRsVYZzgjrW1L8RtTmtpYpZIXeRoiX8rGBGzOBgccsxJPXtWFqeurqN493cmPzXJLGOIJuJJOSB3561dPGQv78o/eTOnG3u3Ciq32+2/vH/vmj7fbf3j/3zWv1uh/OvvM+SXYs0VW+32394/8AfNH2+2/vH/vmj63Q/nX3hyS7Fmiq32+2/vH/AL5o+32394/980fW6H86+8OSXYs0VW+32394/wDfNH2+2/vH/vmj63Q/nX3hyS7Fmiq32+2/vH/vmj7fbf3j/wB80fW6H86+8OSXYs0VW+32394/980fb7b+8f8Avmj63Q/nX3hyS7Fmiq32+2/vH/vmj7fbf3j/AN80fW6H86+8OSXYs0VW+32394/980fb7b+8f++aPrdD+dfeHJLsWaKrfb7b+8f++aPt9t/eP/fNH1uh/OvvDkl2LNegfs7f8ll0D/en/wDRElebfb7b+8f++a9D/ZwuoZvjRoCIxJ3T9v8AphJXPi8TRlQmlJXs+vkb4WMvbw06r8z7Tooor4U+4Cs3xVay3vhfVbOBd0s9lNFGPVmQgfqa0qKcZcrTFJcyaPz58P6jHpM89nqmn/bLKX93dWzHY6kfxIf4XHPOPUGur0HVE06dDo/xCa3095FWWz1S1eQbCecxkPG+B9K+qfEXwt8A+INSk1LVPDdrLdyHMkqM8Zc+p2kAn361m/8ACkvhj/0LEf8A4Ezf/FV9ZLPcLUXvRab32a/E+VjkeKpv3ZJrpun+B85fF3xnbahd2ll4evpI47OVnZrbiMMBsRoZM7wmwD5MAKSevbg7DWtWsLie5s9RuYZp/wDXSB8tJznknrzX2T/wpL4Y/wDQsR/+BM3/AMVR/wAKS+GP/QsR/wDgTN/8VTpZ3gqUFBRdvRf5iq5LjKk3NyX3v/I+Pn8T+IHxv1a4bB3c465znp681EviDWVdHXUJQ6AhGAXKg9cHHFfY3/Ckvhj/ANCxH/4Ezf8AxVA+CXwxz/yK8R/7eZv/AIutP7fwf8j+5f5mf9g4z+dfe/8AI8i/Y9h1C88d69rc4eWP7D5Us7fxSvIrD6nCEn/69e+axa+NvOml0fU9JCtMvlw3cDFVj3Lu+Zed2N3t933rT8OaDo/h3TV03Q9Ot7C1U58uJcZPqT1J9zzWlXzuNxyxGIdWMdOz8j6DBYJ4fDqlKWvkcx9n8dyX9xu1DQ4bPy1MGyGRpN+DuDZ4xnBB9ulS2EPjP7QWvrzR/JUDakUbkudvQk42jdz3roqK5XWfZfcdapLu/vOUtbXx40Nj9u1LRfM82M3gt45FAUYLbCck554OOO9Txw+NGu0V7rSIbZQAzfNLI5B5ONqgZGOOce/WukoodZvovuEqK7v7zmrKz8YDULdr2/0t7UNunMSMsjAHgdMHjr09PeukUBVCqAAOgFLRUTm5dC4Q5eoUUUVBYUUUUAFFFFABRRRQAUUUUAFFFFABRRRQAUUUUAFFFFAHO/E7/km3if8A7BF3/wCiWr4P0Cz0i507N/KkUhmZTIZ9pRcLt+T+IEkg+n4V+hWp2VtqWm3WnXsfm2t1C8MyZI3IwIYZHPQmvNf+FA/C7/oAy/8AgZL/APFVvTqKMbM87G4SdealG2nc+SJtB0rIWDV4nLD5S08QCnAOG5789DgY5PNRato+k2llJNb6qtw6lMKJEJYE4bAGT7/T8q+vP+FA/C7/AKAMv/gXL/8AFUf8KB+F3/QBl/8AAuX/AOKq/bROP+zKvl+J8m/8I7oe9lXxFFMAm4eWRuLdlC/xE/1FQz6LpFpqFrbzal5yMZUuNkqKVdVOME5wC3c9a+uP+FA/C7/oAy/+Bcv/AMVR/wAKB+F3/QBl/wDAuX/4qj20Q/syr5fifH82l6VDdGNtTDx/ZzJuVlJLBsADBxyOcHkd6lh0nRZllmXVJY4Y+MyNGG79s85wBx65PFfXf/Cgfhd/0AZf/AuX/wCKo/4UD8Lv+gDL/wCBcv8A8VR7aIv7Mq+X4nyPDomhyeVv11IN4VvnKt8px6dCC2MH+6xqG20XT5p7tG1OONIpFRHeRFU5GeTnnnjK59elfX3/AAoH4Xf9AGX/AMC5f/iqP+FA/C7/AKAMv/gXL/8AFUe2iP8Asyr5fifKEugeHQRDHraF1QlpDMhDnLfKo4xgAcnr2rOutP0WPSWmg1B5bnzkTBZQFXLbm29SPu49O9fYH/Cgfhd/0AZf/AuX/wCKo/4UD8Lv+gDL/wCBcv8A8VR7aIPLKvl+J8kf2HorRxyR60CH2khnRSgJwWOT/D3XqeoqSHQtDR3a41QtGN4ULNGpZgpwAcnv36Hp1r6z/wCFA/C7/oAy/wDgXL/8VR/woH4Xf9AGX/wLl/8AiqPbRD+zKvl+J8jyaLoeJ5I9dQquSqjbkDJHc88joOcEGnR6HockCSrrY+dCwRnRSh252tk/qBX1t/woH4Xf9AGX/wAC5f8A4qj/AIUD8Lv+gDL/AOBcv/xVHtoh/ZlXy/E+RY9I0c3d5bNqO7Z5Zt5BPGAwIJYHPGeFHB4J5yKZDp2hbZUmv5CwujEsqyIBs+XDbe/JbkHHFfXv/Cgfhd/0AZf/AALl/wDiqP8AhQPwu/6AMv8A4Fy//FUe2iL+zKvkfIE+j6bHfm3i1RJ0Fv5oYSIoZsjgMTgcHODzxirEuh6JHO0P9uI7CEyEoylQRjKg8ZPJPbgV9b/8KB+F3/QBl/8AAuX/AOKo/wCFA/C7/oAy/wDgXL/8VR7aI/7Mq+X4nyPpOi6TcWCS3WpxwTSoCqvMigHdz6kYA7jnPtUB0nSTfR28Wroy/aGjkkZlVdgBIYHn0xz3Ir6//wCFA/C7/oAy/wDgXL/8VR/woH4Xf9AGX/wLl/8AiqPbRF/ZlXy/E+S7TRfD7TyCTWhIkUjI3zom9QOHGT06DHXmk0XQ9EmtrO4v9ZhjMvM0KyoCi5HJzj/vnr6V9a/8KB+F3/QBl/8AAuX/AOKo/wCFA/C7/oAy/wDgXL/8VR7aI/7Nq+X4nyXPomgedDAmr7X8pmc+bGwJDN3BxkrtIH9ar32j6TbrA8WqLMrzojgyJkIepwOmOc+nHJr68/4UD8Lv+gDL/wCBcv8A8VR/woH4Xf8AQBl/8C5f/iqPbRD+zKvl+J8j3OiaNBZyXDawhYMAsKSI7nK5xxxwccjIpj6ToX2AXS6ueCwMYK7+CccZ7j06d+tfXf8AwoH4Xf8AQBl/8C5f/iqP+FA/C7/oAy/+Bcv/AMVR7aIf2ZV8vxPki60fS0triaO4b5EbaDKpIAUFZMDkhjxjjGRXNV9uf8KB+F3/AEAZf/AuX/4ql/4UD8L/APoAy/8AgZL/APFU1XiTLK6r7f18j4ior7d/4UD8L/8AoAy/+Bkv/wAVR/woH4X/APQBl/8AAyX/AOKo9vEX9lVu6PiKivt3/hQPwv8A+gDL/wCBkv8A8VR/woH4X/8AQBl/8DJf/iqPbxD+yq3dHxFXpX7MP/JcPD/1uP8A0RJX0n/woH4X/wDQBl/8DJf/AIqtTwn8IfAXhfXrfXNG0d4L633eVI1xI23cpU8E46Ej8aPbxsy6WWVYTjJtaNHe0UUVyHuhRRRQAUUUUAFFFFABRRRQAUUUUAFFFFABRRRQAUUUUAFFFFABRRRQAUUUUAFFFFABRRRQAUUUUAFFFFABRRRQAUUUUAFFFFABRRRQAUUUUAFFFFABRRRQAUUUUAFFFFABRRRQAUUUUAFFFFABRRRQAUUUUAFFFFABRRRQAUUUUAFFFFABRRRQAUUUUAFFFFAH/9k="/>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4" descr="A screenshot of a social media post&#10;&#10;Description generated with very high confidence">
            <a:extLst>
              <a:ext uri="{FF2B5EF4-FFF2-40B4-BE49-F238E27FC236}">
                <a16:creationId xmlns:a16="http://schemas.microsoft.com/office/drawing/2014/main" id="{6B37C5F8-414D-4A23-9080-377B6C2B8B1C}"/>
              </a:ext>
            </a:extLst>
          </p:cNvPr>
          <p:cNvPicPr>
            <a:picLocks noChangeAspect="1"/>
          </p:cNvPicPr>
          <p:nvPr/>
        </p:nvPicPr>
        <p:blipFill>
          <a:blip r:embed="rId3"/>
          <a:stretch>
            <a:fillRect/>
          </a:stretch>
        </p:blipFill>
        <p:spPr>
          <a:xfrm>
            <a:off x="1608138" y="479455"/>
            <a:ext cx="8229563" cy="6378545"/>
          </a:xfrm>
          <a:prstGeom prst="rect">
            <a:avLst/>
          </a:prstGeom>
        </p:spPr>
      </p:pic>
    </p:spTree>
    <p:extLst>
      <p:ext uri="{BB962C8B-B14F-4D97-AF65-F5344CB8AC3E}">
        <p14:creationId xmlns:p14="http://schemas.microsoft.com/office/powerpoint/2010/main" val="3731892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a:t>
            </a:r>
          </a:p>
        </p:txBody>
      </p:sp>
      <p:sp>
        <p:nvSpPr>
          <p:cNvPr id="3" name="Content Placeholder 2"/>
          <p:cNvSpPr>
            <a:spLocks noGrp="1"/>
          </p:cNvSpPr>
          <p:nvPr>
            <p:ph idx="1"/>
          </p:nvPr>
        </p:nvSpPr>
        <p:spPr/>
        <p:txBody>
          <a:bodyPr>
            <a:normAutofit fontScale="92500" lnSpcReduction="10000"/>
          </a:bodyPr>
          <a:lstStyle/>
          <a:p>
            <a:r>
              <a:rPr lang="en-US" dirty="0"/>
              <a:t>When patients bring it up</a:t>
            </a:r>
          </a:p>
          <a:p>
            <a:r>
              <a:rPr lang="en-US" dirty="0"/>
              <a:t>Yearly screening (AWV): Choose one</a:t>
            </a:r>
          </a:p>
          <a:p>
            <a:pPr lvl="1"/>
            <a:r>
              <a:rPr lang="en-US" dirty="0"/>
              <a:t>(1) Stay Independent Brochure </a:t>
            </a:r>
          </a:p>
          <a:p>
            <a:pPr lvl="2"/>
            <a:r>
              <a:rPr lang="en-US" dirty="0"/>
              <a:t>If fell in last year, high-risk, even if negative screen</a:t>
            </a:r>
          </a:p>
          <a:p>
            <a:pPr lvl="3"/>
            <a:endParaRPr lang="en-US" dirty="0"/>
          </a:p>
          <a:p>
            <a:pPr lvl="1"/>
            <a:r>
              <a:rPr lang="en-US" dirty="0"/>
              <a:t>(2) Ask 3 key questions</a:t>
            </a:r>
          </a:p>
          <a:p>
            <a:pPr lvl="3"/>
            <a:r>
              <a:rPr lang="en-US" dirty="0"/>
              <a:t>Do you feel unsteady when standing or walking</a:t>
            </a:r>
          </a:p>
          <a:p>
            <a:pPr lvl="3"/>
            <a:r>
              <a:rPr lang="en-US" dirty="0"/>
              <a:t>Do you worry about falling?</a:t>
            </a:r>
          </a:p>
          <a:p>
            <a:pPr lvl="3"/>
            <a:r>
              <a:rPr lang="en-US" dirty="0"/>
              <a:t>Have you fallen in the past year? </a:t>
            </a: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Rectangle 4"/>
          <p:cNvSpPr/>
          <p:nvPr/>
        </p:nvSpPr>
        <p:spPr>
          <a:xfrm>
            <a:off x="5971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34286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6071BB-8B56-4407-B6F6-AD5023081289}"/>
              </a:ext>
            </a:extLst>
          </p:cNvPr>
          <p:cNvSpPr txBox="1"/>
          <p:nvPr/>
        </p:nvSpPr>
        <p:spPr>
          <a:xfrm>
            <a:off x="2500045" y="1861908"/>
            <a:ext cx="7685070" cy="3046988"/>
          </a:xfrm>
          <a:prstGeom prst="rect">
            <a:avLst/>
          </a:prstGeom>
          <a:noFill/>
        </p:spPr>
        <p:txBody>
          <a:bodyPr wrap="square">
            <a:spAutoFit/>
          </a:bodyPr>
          <a:lstStyle/>
          <a:p>
            <a:pPr defTabSz="457200">
              <a:defRPr/>
            </a:pPr>
            <a:r>
              <a:rPr lang="en-US" sz="2400" b="1" dirty="0">
                <a:solidFill>
                  <a:srgbClr val="C0504D"/>
                </a:solidFill>
                <a:latin typeface="Calibri"/>
              </a:rPr>
              <a:t>This program is supported by the Health Resources and Services Administration (HRSA) of the U.S. Department of Health and Human Services (HHS) as part of an award </a:t>
            </a:r>
            <a:r>
              <a:rPr lang="en-US" sz="2400" b="1">
                <a:solidFill>
                  <a:srgbClr val="C0504D"/>
                </a:solidFill>
                <a:latin typeface="Calibri"/>
              </a:rPr>
              <a:t>totaling $757,483 </a:t>
            </a:r>
            <a:r>
              <a:rPr lang="en-US" sz="2400" b="1" dirty="0">
                <a:solidFill>
                  <a:srgbClr val="C0504D"/>
                </a:solidFill>
                <a:latin typeface="Calibri"/>
              </a:rPr>
              <a:t>with 0% financed with non-governmental sources. The contents are those of the author(s) and do not necessarily represent the official views of, nor an endorsement, by HRSA, HHS, or the U.S. Government. For more information, please visit HRSA.gov.</a:t>
            </a:r>
          </a:p>
        </p:txBody>
      </p:sp>
    </p:spTree>
    <p:extLst>
      <p:ext uri="{BB962C8B-B14F-4D97-AF65-F5344CB8AC3E}">
        <p14:creationId xmlns:p14="http://schemas.microsoft.com/office/powerpoint/2010/main" val="6575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13991" t="17768" r="29485" b="7768"/>
          <a:stretch/>
        </p:blipFill>
        <p:spPr>
          <a:xfrm>
            <a:off x="629265" y="26877"/>
            <a:ext cx="8963975" cy="6639394"/>
          </a:xfrm>
          <a:prstGeom prst="rect">
            <a:avLst/>
          </a:prstGeom>
        </p:spPr>
      </p:pic>
    </p:spTree>
    <p:extLst>
      <p:ext uri="{BB962C8B-B14F-4D97-AF65-F5344CB8AC3E}">
        <p14:creationId xmlns:p14="http://schemas.microsoft.com/office/powerpoint/2010/main" val="3314521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with low risk</a:t>
            </a:r>
          </a:p>
        </p:txBody>
      </p:sp>
      <p:sp>
        <p:nvSpPr>
          <p:cNvPr id="3" name="Content Placeholder 2"/>
          <p:cNvSpPr>
            <a:spLocks noGrp="1"/>
          </p:cNvSpPr>
          <p:nvPr>
            <p:ph idx="1"/>
          </p:nvPr>
        </p:nvSpPr>
        <p:spPr/>
        <p:txBody>
          <a:bodyPr/>
          <a:lstStyle/>
          <a:p>
            <a:r>
              <a:rPr lang="en-US" dirty="0"/>
              <a:t>Primary prevention:</a:t>
            </a:r>
          </a:p>
          <a:p>
            <a:pPr lvl="1"/>
            <a:r>
              <a:rPr lang="en-US" dirty="0"/>
              <a:t>Education on fall prevention</a:t>
            </a:r>
          </a:p>
          <a:p>
            <a:pPr lvl="1"/>
            <a:r>
              <a:rPr lang="en-US" dirty="0"/>
              <a:t>Assess vitamin D intake and recommend supplement if deficient</a:t>
            </a:r>
          </a:p>
          <a:p>
            <a:pPr lvl="1"/>
            <a:r>
              <a:rPr lang="en-US" dirty="0"/>
              <a:t>Refer to community exercise/fall prevention program</a:t>
            </a:r>
          </a:p>
          <a:p>
            <a:pPr lvl="1"/>
            <a:r>
              <a:rPr lang="en-US" dirty="0"/>
              <a:t>Reassess yearly or after a fall</a:t>
            </a:r>
          </a:p>
        </p:txBody>
      </p:sp>
    </p:spTree>
    <p:extLst>
      <p:ext uri="{BB962C8B-B14F-4D97-AF65-F5344CB8AC3E}">
        <p14:creationId xmlns:p14="http://schemas.microsoft.com/office/powerpoint/2010/main" val="3571281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15568" y="2478024"/>
            <a:ext cx="10168128" cy="3694176"/>
          </a:xfrm>
        </p:spPr>
        <p:txBody>
          <a:bodyPr/>
          <a:lstStyle/>
          <a:p>
            <a:endParaRPr lang="en-US" dirty="0"/>
          </a:p>
        </p:txBody>
      </p:sp>
      <p:pic>
        <p:nvPicPr>
          <p:cNvPr id="6" name="Picture 5"/>
          <p:cNvPicPr>
            <a:picLocks noChangeAspect="1"/>
          </p:cNvPicPr>
          <p:nvPr/>
        </p:nvPicPr>
        <p:blipFill rotWithShape="1">
          <a:blip r:embed="rId3"/>
          <a:srcRect r="-2987" b="51045"/>
          <a:stretch/>
        </p:blipFill>
        <p:spPr>
          <a:xfrm>
            <a:off x="-95504" y="0"/>
            <a:ext cx="5954437" cy="6851961"/>
          </a:xfrm>
          <a:prstGeom prst="rect">
            <a:avLst/>
          </a:prstGeom>
        </p:spPr>
      </p:pic>
      <p:pic>
        <p:nvPicPr>
          <p:cNvPr id="7" name="Picture 6">
            <a:extLst>
              <a:ext uri="{FF2B5EF4-FFF2-40B4-BE49-F238E27FC236}">
                <a16:creationId xmlns:a16="http://schemas.microsoft.com/office/drawing/2014/main" id="{4B037E0D-F2CA-42A1-A1BF-C740B06F4C4F}"/>
              </a:ext>
            </a:extLst>
          </p:cNvPr>
          <p:cNvPicPr>
            <a:picLocks noChangeAspect="1"/>
          </p:cNvPicPr>
          <p:nvPr/>
        </p:nvPicPr>
        <p:blipFill>
          <a:blip r:embed="rId4"/>
          <a:stretch>
            <a:fillRect/>
          </a:stretch>
        </p:blipFill>
        <p:spPr>
          <a:xfrm>
            <a:off x="8736496" y="3781533"/>
            <a:ext cx="2542045" cy="2592759"/>
          </a:xfrm>
          <a:prstGeom prst="rect">
            <a:avLst/>
          </a:prstGeom>
        </p:spPr>
      </p:pic>
    </p:spTree>
    <p:extLst>
      <p:ext uri="{BB962C8B-B14F-4D97-AF65-F5344CB8AC3E}">
        <p14:creationId xmlns:p14="http://schemas.microsoft.com/office/powerpoint/2010/main" val="4211798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854E-4246-4866-B612-64189E4ED4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CEF113-E778-404B-B120-EBA7719B5A6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AB2EA2E-FA08-4058-B945-6D62BDE61665}"/>
              </a:ext>
            </a:extLst>
          </p:cNvPr>
          <p:cNvPicPr>
            <a:picLocks noChangeAspect="1"/>
          </p:cNvPicPr>
          <p:nvPr/>
        </p:nvPicPr>
        <p:blipFill rotWithShape="1">
          <a:blip r:embed="rId3"/>
          <a:srcRect t="50480" r="434"/>
          <a:stretch/>
        </p:blipFill>
        <p:spPr>
          <a:xfrm>
            <a:off x="431599" y="449248"/>
            <a:ext cx="5240332" cy="6309361"/>
          </a:xfrm>
          <a:prstGeom prst="rect">
            <a:avLst/>
          </a:prstGeom>
        </p:spPr>
      </p:pic>
      <p:pic>
        <p:nvPicPr>
          <p:cNvPr id="6" name="Picture 5">
            <a:extLst>
              <a:ext uri="{FF2B5EF4-FFF2-40B4-BE49-F238E27FC236}">
                <a16:creationId xmlns:a16="http://schemas.microsoft.com/office/drawing/2014/main" id="{6E4D2A06-482B-4FD8-A447-1A5EFA03809E}"/>
              </a:ext>
            </a:extLst>
          </p:cNvPr>
          <p:cNvPicPr>
            <a:picLocks noChangeAspect="1"/>
          </p:cNvPicPr>
          <p:nvPr/>
        </p:nvPicPr>
        <p:blipFill>
          <a:blip r:embed="rId4"/>
          <a:stretch>
            <a:fillRect/>
          </a:stretch>
        </p:blipFill>
        <p:spPr>
          <a:xfrm>
            <a:off x="8267152" y="3947929"/>
            <a:ext cx="3924848" cy="2619741"/>
          </a:xfrm>
          <a:prstGeom prst="rect">
            <a:avLst/>
          </a:prstGeom>
        </p:spPr>
      </p:pic>
    </p:spTree>
    <p:extLst>
      <p:ext uri="{BB962C8B-B14F-4D97-AF65-F5344CB8AC3E}">
        <p14:creationId xmlns:p14="http://schemas.microsoft.com/office/powerpoint/2010/main" val="404227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look at</a:t>
            </a:r>
          </a:p>
        </p:txBody>
      </p:sp>
      <p:sp>
        <p:nvSpPr>
          <p:cNvPr id="3" name="Content Placeholder 2"/>
          <p:cNvSpPr>
            <a:spLocks noGrp="1"/>
          </p:cNvSpPr>
          <p:nvPr>
            <p:ph idx="1"/>
          </p:nvPr>
        </p:nvSpPr>
        <p:spPr/>
        <p:txBody>
          <a:bodyPr/>
          <a:lstStyle/>
          <a:p>
            <a:r>
              <a:rPr lang="en-US" dirty="0"/>
              <a:t>Neuro exam is often appropriate</a:t>
            </a:r>
          </a:p>
          <a:p>
            <a:pPr lvl="1"/>
            <a:r>
              <a:rPr lang="en-US" dirty="0"/>
              <a:t>Focal weakness or motor abnormalities</a:t>
            </a:r>
          </a:p>
          <a:p>
            <a:pPr lvl="1"/>
            <a:r>
              <a:rPr lang="en-US" dirty="0"/>
              <a:t>Sensory deficits</a:t>
            </a:r>
          </a:p>
          <a:p>
            <a:pPr lvl="1"/>
            <a:r>
              <a:rPr lang="en-US" dirty="0"/>
              <a:t>Coordination problems</a:t>
            </a:r>
          </a:p>
          <a:p>
            <a:pPr lvl="1"/>
            <a:r>
              <a:rPr lang="en-US" dirty="0"/>
              <a:t>Parkinsonism</a:t>
            </a:r>
          </a:p>
          <a:p>
            <a:r>
              <a:rPr lang="en-US" dirty="0"/>
              <a:t>Look for nystagmus if symptoms</a:t>
            </a:r>
          </a:p>
          <a:p>
            <a:endParaRPr lang="en-US" dirty="0"/>
          </a:p>
        </p:txBody>
      </p:sp>
    </p:spTree>
    <p:extLst>
      <p:ext uri="{BB962C8B-B14F-4D97-AF65-F5344CB8AC3E}">
        <p14:creationId xmlns:p14="http://schemas.microsoft.com/office/powerpoint/2010/main" val="3121664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39867"/>
          <a:stretch/>
        </p:blipFill>
        <p:spPr>
          <a:xfrm>
            <a:off x="69574" y="884583"/>
            <a:ext cx="12203309" cy="3400088"/>
          </a:xfrm>
          <a:prstGeom prst="rect">
            <a:avLst/>
          </a:prstGeom>
        </p:spPr>
      </p:pic>
    </p:spTree>
    <p:extLst>
      <p:ext uri="{BB962C8B-B14F-4D97-AF65-F5344CB8AC3E}">
        <p14:creationId xmlns:p14="http://schemas.microsoft.com/office/powerpoint/2010/main" val="1812375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E1AC-C6C9-48AE-97F0-6D6C8E6E90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B10202-9862-47CF-81B6-375E0F436F6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6B5637C-7514-4788-B23C-A94D4DA2591F}"/>
              </a:ext>
            </a:extLst>
          </p:cNvPr>
          <p:cNvPicPr>
            <a:picLocks noChangeAspect="1"/>
          </p:cNvPicPr>
          <p:nvPr/>
        </p:nvPicPr>
        <p:blipFill>
          <a:blip r:embed="rId2"/>
          <a:stretch>
            <a:fillRect/>
          </a:stretch>
        </p:blipFill>
        <p:spPr>
          <a:xfrm>
            <a:off x="2944916" y="0"/>
            <a:ext cx="6302167" cy="6858000"/>
          </a:xfrm>
          <a:prstGeom prst="rect">
            <a:avLst/>
          </a:prstGeom>
        </p:spPr>
      </p:pic>
    </p:spTree>
    <p:extLst>
      <p:ext uri="{BB962C8B-B14F-4D97-AF65-F5344CB8AC3E}">
        <p14:creationId xmlns:p14="http://schemas.microsoft.com/office/powerpoint/2010/main" val="4287154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389466"/>
            <a:ext cx="12164128" cy="5957686"/>
          </a:xfrm>
          <a:prstGeom prst="rect">
            <a:avLst/>
          </a:prstGeom>
        </p:spPr>
      </p:pic>
    </p:spTree>
    <p:extLst>
      <p:ext uri="{BB962C8B-B14F-4D97-AF65-F5344CB8AC3E}">
        <p14:creationId xmlns:p14="http://schemas.microsoft.com/office/powerpoint/2010/main" val="1781636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manage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Neurological disease</a:t>
            </a:r>
          </a:p>
          <a:p>
            <a:pPr lvl="1"/>
            <a:r>
              <a:rPr lang="en-US" dirty="0"/>
              <a:t>Imaging may be helpful</a:t>
            </a:r>
          </a:p>
          <a:p>
            <a:pPr lvl="1"/>
            <a:r>
              <a:rPr lang="en-US" dirty="0"/>
              <a:t>Referral to movement disorder clinic if indicated</a:t>
            </a:r>
          </a:p>
          <a:p>
            <a:r>
              <a:rPr lang="en-US" dirty="0"/>
              <a:t>Assistive devices</a:t>
            </a:r>
          </a:p>
          <a:p>
            <a:r>
              <a:rPr lang="en-US" dirty="0"/>
              <a:t>Emergency response systems</a:t>
            </a:r>
          </a:p>
          <a:p>
            <a:r>
              <a:rPr lang="en-US" dirty="0"/>
              <a:t>ENT for vertigo</a:t>
            </a:r>
          </a:p>
        </p:txBody>
      </p:sp>
      <p:pic>
        <p:nvPicPr>
          <p:cNvPr id="4" name="Picture 4" descr="A drawing of a person&#10;&#10;Description generated with high confidence">
            <a:extLst>
              <a:ext uri="{FF2B5EF4-FFF2-40B4-BE49-F238E27FC236}">
                <a16:creationId xmlns:a16="http://schemas.microsoft.com/office/drawing/2014/main" id="{2ECBE91B-4951-4ABC-AA26-1FF433B8BB16}"/>
              </a:ext>
            </a:extLst>
          </p:cNvPr>
          <p:cNvPicPr>
            <a:picLocks noChangeAspect="1"/>
          </p:cNvPicPr>
          <p:nvPr/>
        </p:nvPicPr>
        <p:blipFill>
          <a:blip r:embed="rId3"/>
          <a:stretch>
            <a:fillRect/>
          </a:stretch>
        </p:blipFill>
        <p:spPr>
          <a:xfrm>
            <a:off x="6539202" y="3885606"/>
            <a:ext cx="4355804" cy="2420811"/>
          </a:xfrm>
          <a:prstGeom prst="rect">
            <a:avLst/>
          </a:prstGeom>
        </p:spPr>
      </p:pic>
      <p:sp>
        <p:nvSpPr>
          <p:cNvPr id="8" name="TextBox 7">
            <a:extLst>
              <a:ext uri="{FF2B5EF4-FFF2-40B4-BE49-F238E27FC236}">
                <a16:creationId xmlns:a16="http://schemas.microsoft.com/office/drawing/2014/main" id="{2C8DF90C-79B6-4672-A3CE-91EDA473CDBE}"/>
              </a:ext>
            </a:extLst>
          </p:cNvPr>
          <p:cNvSpPr txBox="1"/>
          <p:nvPr/>
        </p:nvSpPr>
        <p:spPr>
          <a:xfrm>
            <a:off x="7664307" y="6311542"/>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ea typeface="+mn-lt"/>
                <a:cs typeface="+mn-lt"/>
              </a:rPr>
              <a:t>http://www.elderlyaidsadvice.com/measure-your-walking-stick/</a:t>
            </a:r>
            <a:endParaRPr lang="en-US" sz="1000" dirty="0"/>
          </a:p>
        </p:txBody>
      </p:sp>
    </p:spTree>
    <p:extLst>
      <p:ext uri="{BB962C8B-B14F-4D97-AF65-F5344CB8AC3E}">
        <p14:creationId xmlns:p14="http://schemas.microsoft.com/office/powerpoint/2010/main" val="1038801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manage</a:t>
            </a:r>
          </a:p>
        </p:txBody>
      </p:sp>
      <p:sp>
        <p:nvSpPr>
          <p:cNvPr id="3" name="Content Placeholder 2"/>
          <p:cNvSpPr>
            <a:spLocks noGrp="1"/>
          </p:cNvSpPr>
          <p:nvPr>
            <p:ph idx="1"/>
          </p:nvPr>
        </p:nvSpPr>
        <p:spPr/>
        <p:txBody>
          <a:bodyPr/>
          <a:lstStyle/>
          <a:p>
            <a:r>
              <a:rPr lang="en-US" dirty="0"/>
              <a:t>Urinary urgency or incontinence</a:t>
            </a:r>
          </a:p>
          <a:p>
            <a:r>
              <a:rPr lang="en-US" dirty="0"/>
              <a:t>Pain</a:t>
            </a:r>
          </a:p>
          <a:p>
            <a:r>
              <a:rPr lang="en-US" dirty="0"/>
              <a:t>Cognitive impairment</a:t>
            </a:r>
          </a:p>
          <a:p>
            <a:pPr marL="0" indent="0">
              <a:buNone/>
            </a:pPr>
            <a:endParaRPr lang="en-US" dirty="0"/>
          </a:p>
          <a:p>
            <a:endParaRPr lang="en-US" dirty="0"/>
          </a:p>
        </p:txBody>
      </p:sp>
    </p:spTree>
    <p:extLst>
      <p:ext uri="{BB962C8B-B14F-4D97-AF65-F5344CB8AC3E}">
        <p14:creationId xmlns:p14="http://schemas.microsoft.com/office/powerpoint/2010/main" val="278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D75C8C3-4DDB-4B58-BAB0-EF7652D76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217" y="1393203"/>
            <a:ext cx="6490383" cy="439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39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a:t>
            </a:r>
          </a:p>
        </p:txBody>
      </p:sp>
      <p:sp>
        <p:nvSpPr>
          <p:cNvPr id="3" name="Content Placeholder 2"/>
          <p:cNvSpPr>
            <a:spLocks noGrp="1"/>
          </p:cNvSpPr>
          <p:nvPr>
            <p:ph idx="1"/>
          </p:nvPr>
        </p:nvSpPr>
        <p:spPr/>
        <p:txBody>
          <a:bodyPr>
            <a:normAutofit/>
          </a:bodyPr>
          <a:lstStyle/>
          <a:p>
            <a:r>
              <a:rPr lang="en-US" dirty="0"/>
              <a:t>Falls and mobility impairment are common</a:t>
            </a:r>
          </a:p>
          <a:p>
            <a:r>
              <a:rPr lang="en-US" dirty="0"/>
              <a:t>Many contributing factors</a:t>
            </a:r>
          </a:p>
          <a:p>
            <a:r>
              <a:rPr lang="en-US" dirty="0"/>
              <a:t>Exercise is best prevention, but often</a:t>
            </a:r>
          </a:p>
          <a:p>
            <a:pPr marL="0" indent="0">
              <a:buNone/>
            </a:pPr>
            <a:r>
              <a:rPr lang="en-US" dirty="0"/>
              <a:t> other interventions are needed too.</a:t>
            </a:r>
          </a:p>
          <a:p>
            <a:endParaRPr lang="en-US" dirty="0"/>
          </a:p>
          <a:p>
            <a:r>
              <a:rPr lang="en-US" dirty="0"/>
              <a:t>Questions?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6" r="35627"/>
          <a:stretch/>
        </p:blipFill>
        <p:spPr>
          <a:xfrm>
            <a:off x="7286786" y="3042834"/>
            <a:ext cx="4905214" cy="3815166"/>
          </a:xfrm>
          <a:prstGeom prst="rect">
            <a:avLst/>
          </a:prstGeom>
        </p:spPr>
      </p:pic>
    </p:spTree>
    <p:extLst>
      <p:ext uri="{BB962C8B-B14F-4D97-AF65-F5344CB8AC3E}">
        <p14:creationId xmlns:p14="http://schemas.microsoft.com/office/powerpoint/2010/main" val="2841887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references</a:t>
            </a:r>
          </a:p>
        </p:txBody>
      </p:sp>
      <p:sp>
        <p:nvSpPr>
          <p:cNvPr id="3" name="Content Placeholder 2"/>
          <p:cNvSpPr>
            <a:spLocks noGrp="1"/>
          </p:cNvSpPr>
          <p:nvPr>
            <p:ph idx="1"/>
          </p:nvPr>
        </p:nvSpPr>
        <p:spPr>
          <a:xfrm>
            <a:off x="743856" y="2306220"/>
            <a:ext cx="10779369" cy="1180309"/>
          </a:xfrm>
        </p:spPr>
        <p:txBody>
          <a:bodyPr>
            <a:normAutofit fontScale="55000" lnSpcReduction="20000"/>
          </a:bodyPr>
          <a:lstStyle/>
          <a:p>
            <a:pPr marL="0" indent="0">
              <a:buNone/>
            </a:pPr>
            <a:r>
              <a:rPr lang="en-US" sz="2000" dirty="0"/>
              <a:t>CDC STEADI website.  </a:t>
            </a:r>
            <a:r>
              <a:rPr lang="en-US" sz="2000" dirty="0">
                <a:hlinkClick r:id="rId3"/>
              </a:rPr>
              <a:t>http://cdc.gov/steadi/index.html</a:t>
            </a:r>
            <a:endParaRPr lang="en-US" sz="2000" dirty="0"/>
          </a:p>
          <a:p>
            <a:pPr marL="0" indent="0">
              <a:buNone/>
            </a:pPr>
            <a:r>
              <a:rPr lang="en-US" sz="2000" dirty="0"/>
              <a:t>National Council on Aging (ncoa.org)</a:t>
            </a:r>
          </a:p>
          <a:p>
            <a:pPr marL="0" indent="0">
              <a:buNone/>
            </a:pPr>
            <a:r>
              <a:rPr lang="en-US" sz="2000" dirty="0" err="1"/>
              <a:t>Hartholt</a:t>
            </a:r>
            <a:r>
              <a:rPr lang="en-US" sz="2000" dirty="0"/>
              <a:t> K, Lee R, Burns E, van </a:t>
            </a:r>
            <a:r>
              <a:rPr lang="en-US" sz="2000" dirty="0" err="1"/>
              <a:t>Beeck</a:t>
            </a:r>
            <a:r>
              <a:rPr lang="en-US" sz="2000" dirty="0"/>
              <a:t> E. Mortality From Falls Among US Adults Aged 75 Years or Older, 2000-2016. </a:t>
            </a:r>
            <a:r>
              <a:rPr lang="en-US" sz="2000" i="1" dirty="0"/>
              <a:t>JAMA </a:t>
            </a:r>
            <a:r>
              <a:rPr lang="en-US" sz="2000" dirty="0"/>
              <a:t>2019</a:t>
            </a:r>
          </a:p>
          <a:p>
            <a:pPr marL="0" indent="0">
              <a:buNone/>
            </a:pPr>
            <a:r>
              <a:rPr lang="en-US" sz="2000" dirty="0"/>
              <a:t>Xu G. et al. Prevalence of diagnosed type 1 and type 2 diabetes among US adults in 2016 and 2017: population based study.  </a:t>
            </a:r>
            <a:r>
              <a:rPr lang="en-US" sz="2000" i="1" dirty="0"/>
              <a:t>BMJ</a:t>
            </a:r>
            <a:r>
              <a:rPr lang="en-US" sz="2000" dirty="0"/>
              <a:t> 2018.</a:t>
            </a:r>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05098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59130" y="3513395"/>
            <a:ext cx="5745338" cy="1130344"/>
          </a:xfrm>
        </p:spPr>
        <p:txBody>
          <a:bodyPr vert="horz" lIns="68580" tIns="34290" rIns="68580" bIns="34290" rtlCol="0" anchor="t">
            <a:normAutofit/>
          </a:bodyPr>
          <a:lstStyle/>
          <a:p>
            <a:pPr algn="ctr"/>
            <a:r>
              <a:rPr lang="en-US" sz="2000" b="0" dirty="0">
                <a:solidFill>
                  <a:schemeClr val="tx1"/>
                </a:solidFill>
              </a:rPr>
              <a:t>May 10, 2022</a:t>
            </a:r>
          </a:p>
        </p:txBody>
      </p:sp>
      <p:sp>
        <p:nvSpPr>
          <p:cNvPr id="4" name="Rectangle 2"/>
          <p:cNvSpPr>
            <a:spLocks noChangeArrowheads="1"/>
          </p:cNvSpPr>
          <p:nvPr/>
        </p:nvSpPr>
        <p:spPr bwMode="auto">
          <a:xfrm>
            <a:off x="3729993" y="4439520"/>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pPr>
              <a:buClr>
                <a:srgbClr val="000000"/>
              </a:buClr>
            </a:pPr>
            <a:endParaRPr lang="en-US" sz="1013" kern="0" dirty="0">
              <a:solidFill>
                <a:prstClr val="black"/>
              </a:solidFill>
              <a:latin typeface="Calibri"/>
              <a:cs typeface="Arial"/>
              <a:sym typeface="Arial"/>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86074" y="5493036"/>
            <a:ext cx="2849593" cy="12929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013" y="564868"/>
            <a:ext cx="5347132" cy="575786"/>
          </a:xfrm>
          <a:prstGeom prst="rect">
            <a:avLst/>
          </a:prstGeom>
          <a:solidFill>
            <a:sysClr val="window" lastClr="FFFFFF"/>
          </a:solidFill>
        </p:spPr>
      </p:pic>
      <p:pic>
        <p:nvPicPr>
          <p:cNvPr id="7" name="Picture 5" descr="Image result for nebraska medicine log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194021" y="5834767"/>
            <a:ext cx="2368178" cy="9202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9130" y="4777484"/>
            <a:ext cx="1554180" cy="1950495"/>
          </a:xfrm>
          <a:prstGeom prst="rect">
            <a:avLst/>
          </a:prstGeom>
        </p:spPr>
      </p:pic>
      <p:sp>
        <p:nvSpPr>
          <p:cNvPr id="9" name="TextBox 8">
            <a:extLst>
              <a:ext uri="{FF2B5EF4-FFF2-40B4-BE49-F238E27FC236}">
                <a16:creationId xmlns:a16="http://schemas.microsoft.com/office/drawing/2014/main" id="{02DF701E-CA36-41EC-B952-D62DE011AF25}"/>
              </a:ext>
            </a:extLst>
          </p:cNvPr>
          <p:cNvSpPr txBox="1"/>
          <p:nvPr/>
        </p:nvSpPr>
        <p:spPr>
          <a:xfrm>
            <a:off x="1921245" y="1645619"/>
            <a:ext cx="8349510" cy="259301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buClr>
                <a:srgbClr val="000000"/>
              </a:buClr>
            </a:pPr>
            <a:r>
              <a:rPr lang="en-US" sz="4400" b="1" i="1" kern="0" dirty="0">
                <a:solidFill>
                  <a:srgbClr val="000000"/>
                </a:solidFill>
                <a:latin typeface="Arial"/>
                <a:cs typeface="Arial"/>
                <a:sym typeface="Arial"/>
              </a:rPr>
              <a:t>“Mobility”</a:t>
            </a:r>
          </a:p>
          <a:p>
            <a:pPr algn="ctr">
              <a:buClr>
                <a:srgbClr val="000000"/>
              </a:buClr>
            </a:pPr>
            <a:endParaRPr lang="en-US" sz="2400" b="1" kern="0" dirty="0">
              <a:solidFill>
                <a:srgbClr val="000000"/>
              </a:solidFill>
              <a:latin typeface="Arial"/>
              <a:cs typeface="Arial"/>
              <a:sym typeface="Arial"/>
            </a:endParaRPr>
          </a:p>
          <a:p>
            <a:pPr algn="ctr">
              <a:buClr>
                <a:srgbClr val="000000"/>
              </a:buClr>
            </a:pPr>
            <a:r>
              <a:rPr lang="en-US" sz="2400" b="1" kern="0" dirty="0">
                <a:solidFill>
                  <a:srgbClr val="000000"/>
                </a:solidFill>
                <a:latin typeface="Arial"/>
                <a:cs typeface="Arial"/>
                <a:sym typeface="Arial"/>
              </a:rPr>
              <a:t>By Joe Hejkal, MD</a:t>
            </a:r>
          </a:p>
          <a:p>
            <a:pPr algn="ctr">
              <a:buClr>
                <a:srgbClr val="000000"/>
              </a:buClr>
            </a:pPr>
            <a:endParaRPr lang="en-US" sz="2400" b="1" i="1" kern="0" dirty="0">
              <a:solidFill>
                <a:srgbClr val="000000"/>
              </a:solidFill>
              <a:latin typeface="Arial"/>
              <a:cs typeface="Arial"/>
              <a:sym typeface="Arial"/>
            </a:endParaRPr>
          </a:p>
          <a:p>
            <a:pPr algn="ctr">
              <a:buClr>
                <a:srgbClr val="000000"/>
              </a:buClr>
            </a:pPr>
            <a:endParaRPr lang="en-US" sz="2400" b="1" i="1" kern="0" dirty="0">
              <a:solidFill>
                <a:srgbClr val="000000"/>
              </a:solidFill>
              <a:latin typeface="Arial"/>
              <a:cs typeface="Arial"/>
              <a:sym typeface="Arial"/>
            </a:endParaRPr>
          </a:p>
          <a:p>
            <a:pPr algn="ctr">
              <a:buClr>
                <a:srgbClr val="000000"/>
              </a:buClr>
            </a:pPr>
            <a:r>
              <a:rPr lang="en-US" sz="2400" dirty="0">
                <a:solidFill>
                  <a:prstClr val="black"/>
                </a:solidFill>
                <a:latin typeface="Calibri"/>
              </a:rPr>
              <a:t> </a:t>
            </a:r>
            <a:endParaRPr lang="en-US" sz="2000" b="1" i="1" kern="0" dirty="0">
              <a:solidFill>
                <a:srgbClr val="000000"/>
              </a:solidFill>
              <a:latin typeface="Arial"/>
              <a:cs typeface="Calibri"/>
              <a:sym typeface="Arial"/>
            </a:endParaRPr>
          </a:p>
        </p:txBody>
      </p:sp>
      <p:pic>
        <p:nvPicPr>
          <p:cNvPr id="14" name="Picture 2" descr="Image result for eastern nebraska office on aging">
            <a:extLst>
              <a:ext uri="{FF2B5EF4-FFF2-40B4-BE49-F238E27FC236}">
                <a16:creationId xmlns:a16="http://schemas.microsoft.com/office/drawing/2014/main" id="{3D8D5A92-9530-45D7-B34D-DAF201CD62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6074" y="4179223"/>
            <a:ext cx="1454167" cy="145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descr="Image result for alzheimer’s association nebraska chapter">
            <a:extLst>
              <a:ext uri="{FF2B5EF4-FFF2-40B4-BE49-F238E27FC236}">
                <a16:creationId xmlns:a16="http://schemas.microsoft.com/office/drawing/2014/main" id="{57D15ACA-FD0A-4D32-BC07-BC406CDCDD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3547" y="4453019"/>
            <a:ext cx="2497105" cy="83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62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DA8C39-66D8-47C4-AC17-058137B33D54}"/>
              </a:ext>
            </a:extLst>
          </p:cNvPr>
          <p:cNvPicPr>
            <a:picLocks noChangeAspect="1"/>
          </p:cNvPicPr>
          <p:nvPr/>
        </p:nvPicPr>
        <p:blipFill rotWithShape="1">
          <a:blip r:embed="rId3"/>
          <a:srcRect t="8327" r="23418" b="77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r>
              <a:rPr lang="en-US" sz="4800">
                <a:cs typeface="Calibri Light"/>
              </a:rPr>
              <a:t>Falls and Mobility</a:t>
            </a:r>
            <a:endParaRPr lang="en-US" sz="4800"/>
          </a:p>
        </p:txBody>
      </p:sp>
      <p:sp>
        <p:nvSpPr>
          <p:cNvPr id="3" name="Subtitle 2"/>
          <p:cNvSpPr>
            <a:spLocks noGrp="1"/>
          </p:cNvSpPr>
          <p:nvPr>
            <p:ph type="subTitle" idx="1"/>
          </p:nvPr>
        </p:nvSpPr>
        <p:spPr>
          <a:xfrm>
            <a:off x="477980" y="4872922"/>
            <a:ext cx="4023359" cy="1208141"/>
          </a:xfrm>
        </p:spPr>
        <p:txBody>
          <a:bodyPr vert="horz" lIns="91440" tIns="45720" rIns="91440" bIns="45720" rtlCol="0">
            <a:normAutofit/>
          </a:bodyPr>
          <a:lstStyle/>
          <a:p>
            <a:pPr>
              <a:lnSpc>
                <a:spcPct val="100000"/>
              </a:lnSpc>
            </a:pPr>
            <a:r>
              <a:rPr lang="en-US" sz="1700" dirty="0">
                <a:cs typeface="Calibri"/>
              </a:rPr>
              <a:t>GWEP 4M discussion</a:t>
            </a:r>
          </a:p>
          <a:p>
            <a:pPr>
              <a:lnSpc>
                <a:spcPct val="100000"/>
              </a:lnSpc>
            </a:pPr>
            <a:r>
              <a:rPr lang="en-US" sz="1700" dirty="0">
                <a:cs typeface="Calibri"/>
              </a:rPr>
              <a:t>J Hejkal</a:t>
            </a:r>
          </a:p>
          <a:p>
            <a:pPr>
              <a:lnSpc>
                <a:spcPct val="100000"/>
              </a:lnSpc>
            </a:pPr>
            <a:r>
              <a:rPr lang="en-US" sz="1700" dirty="0">
                <a:cs typeface="Calibri"/>
              </a:rPr>
              <a:t>5/10/2022</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group of people wearing costumes&#10;&#10;Description generated with high confidence">
            <a:extLst>
              <a:ext uri="{FF2B5EF4-FFF2-40B4-BE49-F238E27FC236}">
                <a16:creationId xmlns:a16="http://schemas.microsoft.com/office/drawing/2014/main" id="{D9DD6D92-8609-4C83-AC3F-3E8DF6CF23A1}"/>
              </a:ext>
            </a:extLst>
          </p:cNvPr>
          <p:cNvPicPr>
            <a:picLocks noChangeAspect="1"/>
          </p:cNvPicPr>
          <p:nvPr/>
        </p:nvPicPr>
        <p:blipFill>
          <a:blip r:embed="rId4"/>
          <a:stretch>
            <a:fillRect/>
          </a:stretch>
        </p:blipFill>
        <p:spPr>
          <a:xfrm>
            <a:off x="3393584" y="1006500"/>
            <a:ext cx="6788563" cy="5076120"/>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61151" y="1181892"/>
            <a:ext cx="7403465" cy="1470025"/>
          </a:xfrm>
        </p:spPr>
        <p:txBody>
          <a:bodyPr>
            <a:noAutofit/>
          </a:bodyPr>
          <a:lstStyle/>
          <a:p>
            <a:pPr algn="ctr"/>
            <a:r>
              <a:rPr lang="en-US" sz="5400" b="1" dirty="0">
                <a:solidFill>
                  <a:srgbClr val="AD122A"/>
                </a:solidFill>
                <a:latin typeface="Arial-BoldMT"/>
                <a:cs typeface="Arial-BoldMT"/>
              </a:rPr>
              <a:t>Collaboration helps us all achieve more</a:t>
            </a:r>
          </a:p>
        </p:txBody>
      </p:sp>
      <p:sp>
        <p:nvSpPr>
          <p:cNvPr id="6" name="Subtitle 5"/>
          <p:cNvSpPr>
            <a:spLocks noGrp="1"/>
          </p:cNvSpPr>
          <p:nvPr>
            <p:ph type="subTitle" idx="1"/>
          </p:nvPr>
        </p:nvSpPr>
        <p:spPr>
          <a:xfrm>
            <a:off x="1799303" y="2651917"/>
            <a:ext cx="8583562" cy="3622275"/>
          </a:xfrm>
        </p:spPr>
        <p:txBody>
          <a:bodyPr>
            <a:noAutofit/>
          </a:bodyPr>
          <a:lstStyle/>
          <a:p>
            <a:r>
              <a:rPr lang="en-US" sz="2400" b="1" dirty="0">
                <a:solidFill>
                  <a:srgbClr val="FFC000"/>
                </a:solidFill>
                <a:latin typeface="Arial-BoldMT"/>
                <a:cs typeface="Arial-BoldMT"/>
              </a:rPr>
              <a:t>Methods to collaborate:  </a:t>
            </a:r>
            <a:endParaRPr lang="en-US" sz="1700" b="1" u="sng" dirty="0">
              <a:solidFill>
                <a:srgbClr val="989EA4"/>
              </a:solidFill>
              <a:latin typeface="Arial-BoldMT"/>
              <a:cs typeface="Arial-BoldMT"/>
            </a:endParaRPr>
          </a:p>
          <a:p>
            <a:r>
              <a:rPr lang="en-US" sz="1700" b="1" u="sng" dirty="0">
                <a:solidFill>
                  <a:srgbClr val="FFC000"/>
                </a:solidFill>
                <a:latin typeface="Arial-BoldMT"/>
                <a:cs typeface="Arial-BoldMT"/>
              </a:rPr>
              <a:t>Attend</a:t>
            </a:r>
            <a:r>
              <a:rPr lang="en-US" sz="1700" b="1" dirty="0">
                <a:solidFill>
                  <a:srgbClr val="FFC000"/>
                </a:solidFill>
                <a:latin typeface="Arial-BoldMT"/>
                <a:cs typeface="Arial-BoldMT"/>
              </a:rPr>
              <a:t>, </a:t>
            </a:r>
            <a:r>
              <a:rPr lang="en-US" sz="1700" b="1" u="sng" dirty="0">
                <a:solidFill>
                  <a:srgbClr val="FFC000"/>
                </a:solidFill>
                <a:latin typeface="Arial-BoldMT"/>
                <a:cs typeface="Arial-BoldMT"/>
              </a:rPr>
              <a:t>Participate</a:t>
            </a:r>
            <a:r>
              <a:rPr lang="en-US" sz="1700" b="1" dirty="0">
                <a:solidFill>
                  <a:srgbClr val="FFC000"/>
                </a:solidFill>
                <a:latin typeface="Arial-BoldMT"/>
                <a:cs typeface="Arial-BoldMT"/>
              </a:rPr>
              <a:t>, </a:t>
            </a:r>
            <a:r>
              <a:rPr lang="en-US" sz="1700" b="1" u="sng" dirty="0">
                <a:solidFill>
                  <a:srgbClr val="FFC000"/>
                </a:solidFill>
                <a:latin typeface="Arial-BoldMT"/>
                <a:cs typeface="Arial-BoldMT"/>
              </a:rPr>
              <a:t>Provide Feedback</a:t>
            </a:r>
          </a:p>
          <a:p>
            <a:endParaRPr lang="en-US" sz="1700" b="1" dirty="0">
              <a:solidFill>
                <a:srgbClr val="989EA4"/>
              </a:solidFill>
              <a:latin typeface="Arial-BoldMT"/>
              <a:cs typeface="Arial-BoldMT"/>
            </a:endParaRPr>
          </a:p>
          <a:p>
            <a:pPr marL="342900" indent="-342900">
              <a:buFont typeface="Arial" panose="020B0604020202020204" pitchFamily="34" charset="0"/>
              <a:buChar char="•"/>
            </a:pPr>
            <a:r>
              <a:rPr lang="en-US" sz="1900" b="1" dirty="0">
                <a:solidFill>
                  <a:srgbClr val="989EA4"/>
                </a:solidFill>
                <a:latin typeface="Arial-BoldMT"/>
                <a:cs typeface="Arial-BoldMT"/>
              </a:rPr>
              <a:t>Please note your attendance in the CHAT by entering Name, Role, E-mail address</a:t>
            </a:r>
          </a:p>
          <a:p>
            <a:pPr marL="342900" indent="-342900">
              <a:buFont typeface="Arial" panose="020B0604020202020204" pitchFamily="34" charset="0"/>
              <a:buChar char="•"/>
            </a:pPr>
            <a:endParaRPr lang="en-US" sz="1900" b="1" dirty="0">
              <a:solidFill>
                <a:srgbClr val="989EA4"/>
              </a:solidFill>
              <a:latin typeface="Arial-BoldMT"/>
              <a:cs typeface="Arial-BoldMT"/>
            </a:endParaRPr>
          </a:p>
          <a:p>
            <a:pPr marL="342900" indent="-342900">
              <a:buFont typeface="Arial" panose="020B0604020202020204" pitchFamily="34" charset="0"/>
              <a:buChar char="•"/>
            </a:pPr>
            <a:r>
              <a:rPr lang="en-US" sz="1900" b="1" dirty="0">
                <a:solidFill>
                  <a:srgbClr val="989EA4"/>
                </a:solidFill>
                <a:latin typeface="Arial-BoldMT"/>
                <a:cs typeface="Arial-BoldMT"/>
              </a:rPr>
              <a:t>During discussion:  Please unmute yourself to contribute and ask questions.</a:t>
            </a:r>
          </a:p>
          <a:p>
            <a:pPr marL="342900" indent="-342900">
              <a:buFont typeface="Arial" panose="020B0604020202020204" pitchFamily="34" charset="0"/>
              <a:buChar char="•"/>
            </a:pPr>
            <a:endParaRPr lang="en-US" sz="1900" b="1" dirty="0">
              <a:solidFill>
                <a:srgbClr val="989EA4"/>
              </a:solidFill>
              <a:latin typeface="Arial-BoldMT"/>
              <a:cs typeface="Arial-BoldMT"/>
            </a:endParaRPr>
          </a:p>
          <a:p>
            <a:pPr marL="342900" indent="-342900">
              <a:buFont typeface="Arial" panose="020B0604020202020204" pitchFamily="34" charset="0"/>
              <a:buChar char="•"/>
            </a:pPr>
            <a:r>
              <a:rPr lang="en-US" sz="1900" b="1" dirty="0">
                <a:solidFill>
                  <a:srgbClr val="989EA4"/>
                </a:solidFill>
                <a:latin typeface="Arial-BoldMT"/>
                <a:cs typeface="Arial-BoldMT"/>
              </a:rPr>
              <a:t>Following each session, complete surveys and provide feedback</a:t>
            </a:r>
          </a:p>
        </p:txBody>
      </p:sp>
    </p:spTree>
    <p:extLst>
      <p:ext uri="{BB962C8B-B14F-4D97-AF65-F5344CB8AC3E}">
        <p14:creationId xmlns:p14="http://schemas.microsoft.com/office/powerpoint/2010/main" val="4218070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55B0-F9F6-4FDC-976D-8DAE1C02FE03}"/>
              </a:ext>
            </a:extLst>
          </p:cNvPr>
          <p:cNvSpPr>
            <a:spLocks noGrp="1"/>
          </p:cNvSpPr>
          <p:nvPr>
            <p:ph type="title"/>
          </p:nvPr>
        </p:nvSpPr>
        <p:spPr/>
        <p:txBody>
          <a:bodyPr/>
          <a:lstStyle/>
          <a:p>
            <a:r>
              <a:rPr lang="en-US" dirty="0">
                <a:cs typeface="Calibri Light"/>
              </a:rPr>
              <a:t>Falls</a:t>
            </a:r>
            <a:endParaRPr lang="en-US" dirty="0"/>
          </a:p>
        </p:txBody>
      </p:sp>
      <p:sp>
        <p:nvSpPr>
          <p:cNvPr id="3" name="Content Placeholder 2">
            <a:extLst>
              <a:ext uri="{FF2B5EF4-FFF2-40B4-BE49-F238E27FC236}">
                <a16:creationId xmlns:a16="http://schemas.microsoft.com/office/drawing/2014/main" id="{F31CC3ED-4113-4789-ACAD-A2D2232AE4A0}"/>
              </a:ext>
            </a:extLst>
          </p:cNvPr>
          <p:cNvSpPr>
            <a:spLocks noGrp="1"/>
          </p:cNvSpPr>
          <p:nvPr>
            <p:ph idx="1"/>
          </p:nvPr>
        </p:nvSpPr>
        <p:spPr/>
        <p:txBody>
          <a:bodyPr vert="horz" lIns="91440" tIns="45720" rIns="91440" bIns="45720" rtlCol="0" anchor="t">
            <a:normAutofit/>
          </a:bodyPr>
          <a:lstStyle/>
          <a:p>
            <a:r>
              <a:rPr lang="en-US" dirty="0">
                <a:cs typeface="Calibri"/>
              </a:rPr>
              <a:t>25% of elderly population fall each year.  Half tell their doctor.</a:t>
            </a:r>
          </a:p>
          <a:p>
            <a:r>
              <a:rPr lang="en-US" dirty="0">
                <a:cs typeface="Calibri"/>
              </a:rPr>
              <a:t>One in five falls causes serious injury</a:t>
            </a:r>
          </a:p>
          <a:p>
            <a:r>
              <a:rPr lang="en-US" dirty="0">
                <a:cs typeface="Calibri"/>
              </a:rPr>
              <a:t>Serious injury risk</a:t>
            </a:r>
          </a:p>
          <a:p>
            <a:pPr lvl="1"/>
            <a:r>
              <a:rPr lang="en-US" dirty="0">
                <a:cs typeface="Calibri"/>
              </a:rPr>
              <a:t>Hip fracture with 25% 1-year mortality</a:t>
            </a:r>
          </a:p>
          <a:p>
            <a:pPr lvl="1"/>
            <a:r>
              <a:rPr lang="en-US" dirty="0">
                <a:cs typeface="Calibri"/>
              </a:rPr>
              <a:t>SDH leads to &gt;50% mortality or severe disability at 3 months</a:t>
            </a:r>
          </a:p>
        </p:txBody>
      </p:sp>
    </p:spTree>
    <p:extLst>
      <p:ext uri="{BB962C8B-B14F-4D97-AF65-F5344CB8AC3E}">
        <p14:creationId xmlns:p14="http://schemas.microsoft.com/office/powerpoint/2010/main" val="79862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5" descr="https://www.ncbi.nlm.nih.gov/corecgi/tileshop/tileshop.fcgi?p=PMC3&amp;id=710731&amp;s=88&amp;r=1&amp;c=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8275" y="621309"/>
            <a:ext cx="8274617" cy="53647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7646" y="5986019"/>
            <a:ext cx="6664569" cy="923330"/>
          </a:xfrm>
          <a:prstGeom prst="rect">
            <a:avLst/>
          </a:prstGeom>
          <a:noFill/>
        </p:spPr>
        <p:txBody>
          <a:bodyPr wrap="square" rtlCol="0">
            <a:spAutoFit/>
          </a:bodyPr>
          <a:lstStyle/>
          <a:p>
            <a:r>
              <a:rPr lang="en-US" dirty="0" err="1"/>
              <a:t>Hartholt</a:t>
            </a:r>
            <a:r>
              <a:rPr lang="en-US" dirty="0"/>
              <a:t> K, Lee R, Burns E, van </a:t>
            </a:r>
            <a:r>
              <a:rPr lang="en-US" dirty="0" err="1"/>
              <a:t>Beeck</a:t>
            </a:r>
            <a:r>
              <a:rPr lang="en-US" dirty="0"/>
              <a:t> E. Mortality From Falls Among US Adults Aged 75 Years or Older, 2000-2016. </a:t>
            </a:r>
            <a:r>
              <a:rPr lang="en-US" i="1" dirty="0"/>
              <a:t>JAMA </a:t>
            </a:r>
            <a:r>
              <a:rPr lang="en-US" dirty="0"/>
              <a:t>2019</a:t>
            </a:r>
          </a:p>
        </p:txBody>
      </p:sp>
    </p:spTree>
    <p:extLst>
      <p:ext uri="{BB962C8B-B14F-4D97-AF65-F5344CB8AC3E}">
        <p14:creationId xmlns:p14="http://schemas.microsoft.com/office/powerpoint/2010/main" val="390965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Mobility</a:t>
            </a:r>
          </a:p>
        </p:txBody>
      </p:sp>
      <p:sp>
        <p:nvSpPr>
          <p:cNvPr id="3" name="Content Placeholder 2"/>
          <p:cNvSpPr>
            <a:spLocks noGrp="1"/>
          </p:cNvSpPr>
          <p:nvPr>
            <p:ph idx="1"/>
          </p:nvPr>
        </p:nvSpPr>
        <p:spPr/>
        <p:txBody>
          <a:bodyPr>
            <a:normAutofit/>
          </a:bodyPr>
          <a:lstStyle/>
          <a:p>
            <a:r>
              <a:rPr lang="en-US" dirty="0">
                <a:cs typeface="Calibri"/>
              </a:rPr>
              <a:t>1/3 of older adults have mobility limitation.</a:t>
            </a:r>
            <a:endParaRPr lang="en-US" dirty="0"/>
          </a:p>
          <a:p>
            <a:r>
              <a:rPr lang="en-US" dirty="0"/>
              <a:t>Major determinant of well-being</a:t>
            </a:r>
          </a:p>
          <a:p>
            <a:r>
              <a:rPr lang="en-US" dirty="0"/>
              <a:t>More important to patients than falling</a:t>
            </a:r>
          </a:p>
        </p:txBody>
      </p:sp>
    </p:spTree>
    <p:extLst>
      <p:ext uri="{BB962C8B-B14F-4D97-AF65-F5344CB8AC3E}">
        <p14:creationId xmlns:p14="http://schemas.microsoft.com/office/powerpoint/2010/main" val="42995627"/>
      </p:ext>
    </p:extLst>
  </p:cSld>
  <p:clrMapOvr>
    <a:masterClrMapping/>
  </p:clrMapOvr>
</p:sld>
</file>

<file path=ppt/theme/theme1.xml><?xml version="1.0" encoding="utf-8"?>
<a:theme xmlns:a="http://schemas.openxmlformats.org/drawingml/2006/main" name="AccentBoxVTI">
  <a:themeElements>
    <a:clrScheme name="AnalogousFromRegularSeedRightStep">
      <a:dk1>
        <a:srgbClr val="000000"/>
      </a:dk1>
      <a:lt1>
        <a:srgbClr val="FFFFFF"/>
      </a:lt1>
      <a:dk2>
        <a:srgbClr val="413024"/>
      </a:dk2>
      <a:lt2>
        <a:srgbClr val="E7E2E8"/>
      </a:lt2>
      <a:accent1>
        <a:srgbClr val="59B447"/>
      </a:accent1>
      <a:accent2>
        <a:srgbClr val="3BB158"/>
      </a:accent2>
      <a:accent3>
        <a:srgbClr val="46B28E"/>
      </a:accent3>
      <a:accent4>
        <a:srgbClr val="3BA8B1"/>
      </a:accent4>
      <a:accent5>
        <a:srgbClr val="4D88C3"/>
      </a:accent5>
      <a:accent6>
        <a:srgbClr val="4D56B9"/>
      </a:accent6>
      <a:hlink>
        <a:srgbClr val="B456C6"/>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8826</TotalTime>
  <Words>1516</Words>
  <Application>Microsoft Office PowerPoint</Application>
  <PresentationFormat>Widescreen</PresentationFormat>
  <Paragraphs>192</Paragraphs>
  <Slides>31</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Arial</vt:lpstr>
      <vt:lpstr>Arial-BoldMT</vt:lpstr>
      <vt:lpstr>Avenir Next LT Pro</vt:lpstr>
      <vt:lpstr>Calibri</vt:lpstr>
      <vt:lpstr>AccentBoxVTI</vt:lpstr>
      <vt:lpstr>Default Theme</vt:lpstr>
      <vt:lpstr>NeMed_Presentation</vt:lpstr>
      <vt:lpstr> Nebraska GWEP &amp; Eagle Run Collaboration   Discovering the 4Ms   “Mobility”  will begin at Noon   </vt:lpstr>
      <vt:lpstr>PowerPoint Presentation</vt:lpstr>
      <vt:lpstr>PowerPoint Presentation</vt:lpstr>
      <vt:lpstr>PowerPoint Presentation</vt:lpstr>
      <vt:lpstr>Falls and Mobility</vt:lpstr>
      <vt:lpstr>Collaboration helps us all achieve more</vt:lpstr>
      <vt:lpstr>Falls</vt:lpstr>
      <vt:lpstr>PowerPoint Presentation</vt:lpstr>
      <vt:lpstr>Mobility</vt:lpstr>
      <vt:lpstr>How to prevent falls and improve mobility</vt:lpstr>
      <vt:lpstr>PowerPoint Presentation</vt:lpstr>
      <vt:lpstr>Exercise</vt:lpstr>
      <vt:lpstr>But Insufficient…</vt:lpstr>
      <vt:lpstr>What keeps us mobile?</vt:lpstr>
      <vt:lpstr>Other systems contribute to falls, too</vt:lpstr>
      <vt:lpstr>PowerPoint Presentation</vt:lpstr>
      <vt:lpstr>STEADI</vt:lpstr>
      <vt:lpstr>PowerPoint Presentation</vt:lpstr>
      <vt:lpstr>Detection</vt:lpstr>
      <vt:lpstr>PowerPoint Presentation</vt:lpstr>
      <vt:lpstr>Patients with low risk</vt:lpstr>
      <vt:lpstr>PowerPoint Presentation</vt:lpstr>
      <vt:lpstr>PowerPoint Presentation</vt:lpstr>
      <vt:lpstr>Other things to look at</vt:lpstr>
      <vt:lpstr>PowerPoint Presentation</vt:lpstr>
      <vt:lpstr>PowerPoint Presentation</vt:lpstr>
      <vt:lpstr>PowerPoint Presentation</vt:lpstr>
      <vt:lpstr>Other things to manage</vt:lpstr>
      <vt:lpstr>Other things to manage</vt:lpstr>
      <vt:lpstr>In sum…</vt:lpstr>
      <vt:lpstr>Selected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Spurgin, Mary Jo J</cp:lastModifiedBy>
  <cp:revision>79</cp:revision>
  <cp:lastPrinted>2020-10-19T14:11:37Z</cp:lastPrinted>
  <dcterms:created xsi:type="dcterms:W3CDTF">2020-01-29T21:17:51Z</dcterms:created>
  <dcterms:modified xsi:type="dcterms:W3CDTF">2022-05-11T21:23:00Z</dcterms:modified>
</cp:coreProperties>
</file>