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49"/>
  </p:notesMasterIdLst>
  <p:sldIdLst>
    <p:sldId id="285" r:id="rId2"/>
    <p:sldId id="364" r:id="rId3"/>
    <p:sldId id="287" r:id="rId4"/>
    <p:sldId id="319" r:id="rId5"/>
    <p:sldId id="361" r:id="rId6"/>
    <p:sldId id="288" r:id="rId7"/>
    <p:sldId id="315" r:id="rId8"/>
    <p:sldId id="312" r:id="rId9"/>
    <p:sldId id="366" r:id="rId10"/>
    <p:sldId id="316" r:id="rId11"/>
    <p:sldId id="317" r:id="rId12"/>
    <p:sldId id="367" r:id="rId13"/>
    <p:sldId id="321" r:id="rId14"/>
    <p:sldId id="369" r:id="rId15"/>
    <p:sldId id="322" r:id="rId16"/>
    <p:sldId id="323" r:id="rId17"/>
    <p:sldId id="308" r:id="rId18"/>
    <p:sldId id="309" r:id="rId19"/>
    <p:sldId id="370" r:id="rId20"/>
    <p:sldId id="356" r:id="rId21"/>
    <p:sldId id="305" r:id="rId22"/>
    <p:sldId id="306" r:id="rId23"/>
    <p:sldId id="345" r:id="rId24"/>
    <p:sldId id="344" r:id="rId25"/>
    <p:sldId id="273" r:id="rId26"/>
    <p:sldId id="267" r:id="rId27"/>
    <p:sldId id="271" r:id="rId28"/>
    <p:sldId id="270" r:id="rId29"/>
    <p:sldId id="357" r:id="rId30"/>
    <p:sldId id="371" r:id="rId31"/>
    <p:sldId id="358" r:id="rId32"/>
    <p:sldId id="359" r:id="rId33"/>
    <p:sldId id="362" r:id="rId34"/>
    <p:sldId id="363" r:id="rId35"/>
    <p:sldId id="372" r:id="rId36"/>
    <p:sldId id="373" r:id="rId37"/>
    <p:sldId id="307" r:id="rId38"/>
    <p:sldId id="313" r:id="rId39"/>
    <p:sldId id="327" r:id="rId40"/>
    <p:sldId id="352" r:id="rId41"/>
    <p:sldId id="351" r:id="rId42"/>
    <p:sldId id="349" r:id="rId43"/>
    <p:sldId id="353" r:id="rId44"/>
    <p:sldId id="360" r:id="rId45"/>
    <p:sldId id="375" r:id="rId46"/>
    <p:sldId id="376" r:id="rId47"/>
    <p:sldId id="374"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701A96-A695-4DAE-B44E-5930B0FA6149}" type="datetimeFigureOut">
              <a:rPr lang="en-US" smtClean="0"/>
              <a:t>4/27/2022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AE35E1-048D-46E1-8098-8325B8BA315C}" type="slidenum">
              <a:rPr lang="en-US" smtClean="0"/>
              <a:t>‹#›</a:t>
            </a:fld>
            <a:endParaRPr lang="en-US"/>
          </a:p>
        </p:txBody>
      </p:sp>
    </p:spTree>
    <p:extLst>
      <p:ext uri="{BB962C8B-B14F-4D97-AF65-F5344CB8AC3E}">
        <p14:creationId xmlns:p14="http://schemas.microsoft.com/office/powerpoint/2010/main" val="3909669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http://slideplayer.com/slide/4341651/</a:t>
            </a:r>
          </a:p>
        </p:txBody>
      </p:sp>
      <p:sp>
        <p:nvSpPr>
          <p:cNvPr id="4" name="Slide Number Placeholder 3"/>
          <p:cNvSpPr>
            <a:spLocks noGrp="1"/>
          </p:cNvSpPr>
          <p:nvPr>
            <p:ph type="sldNum" sz="quarter" idx="10"/>
          </p:nvPr>
        </p:nvSpPr>
        <p:spPr/>
        <p:txBody>
          <a:bodyPr/>
          <a:lstStyle/>
          <a:p>
            <a:fld id="{4000A7CB-1FF3-4190-AB40-D216FAF3FA52}" type="slidenum">
              <a:rPr lang="en-US" smtClean="0"/>
              <a:t>6</a:t>
            </a:fld>
            <a:endParaRPr lang="en-US"/>
          </a:p>
        </p:txBody>
      </p:sp>
    </p:spTree>
    <p:extLst>
      <p:ext uri="{BB962C8B-B14F-4D97-AF65-F5344CB8AC3E}">
        <p14:creationId xmlns:p14="http://schemas.microsoft.com/office/powerpoint/2010/main" val="954900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16CC1D1-52DE-404B-9C49-D0B0FB1C5C94}" type="datetimeFigureOut">
              <a:rPr lang="en-US" smtClean="0"/>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D8911-67B5-4D35-8298-1B7D0D2F7285}" type="slidenum">
              <a:rPr lang="en-US" smtClean="0"/>
              <a:t>‹#›</a:t>
            </a:fld>
            <a:endParaRPr lang="en-US"/>
          </a:p>
        </p:txBody>
      </p:sp>
    </p:spTree>
    <p:extLst>
      <p:ext uri="{BB962C8B-B14F-4D97-AF65-F5344CB8AC3E}">
        <p14:creationId xmlns:p14="http://schemas.microsoft.com/office/powerpoint/2010/main" val="1616451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6CC1D1-52DE-404B-9C49-D0B0FB1C5C94}" type="datetimeFigureOut">
              <a:rPr lang="en-US" smtClean="0"/>
              <a:t>4/27/2022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D8911-67B5-4D35-8298-1B7D0D2F7285}" type="slidenum">
              <a:rPr lang="en-US" smtClean="0"/>
              <a:t>‹#›</a:t>
            </a:fld>
            <a:endParaRPr lang="en-US"/>
          </a:p>
        </p:txBody>
      </p:sp>
    </p:spTree>
    <p:extLst>
      <p:ext uri="{BB962C8B-B14F-4D97-AF65-F5344CB8AC3E}">
        <p14:creationId xmlns:p14="http://schemas.microsoft.com/office/powerpoint/2010/main" val="3851032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16CC1D1-52DE-404B-9C49-D0B0FB1C5C94}" type="datetimeFigureOut">
              <a:rPr lang="en-US" smtClean="0"/>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D8911-67B5-4D35-8298-1B7D0D2F7285}" type="slidenum">
              <a:rPr lang="en-US" smtClean="0"/>
              <a:t>‹#›</a:t>
            </a:fld>
            <a:endParaRPr lang="en-US"/>
          </a:p>
        </p:txBody>
      </p:sp>
    </p:spTree>
    <p:extLst>
      <p:ext uri="{BB962C8B-B14F-4D97-AF65-F5344CB8AC3E}">
        <p14:creationId xmlns:p14="http://schemas.microsoft.com/office/powerpoint/2010/main" val="2206097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16CC1D1-52DE-404B-9C49-D0B0FB1C5C94}" type="datetimeFigureOut">
              <a:rPr lang="en-US" smtClean="0"/>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D8911-67B5-4D35-8298-1B7D0D2F7285}"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672636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6CC1D1-52DE-404B-9C49-D0B0FB1C5C94}" type="datetimeFigureOut">
              <a:rPr lang="en-US" smtClean="0"/>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D8911-67B5-4D35-8298-1B7D0D2F7285}" type="slidenum">
              <a:rPr lang="en-US" smtClean="0"/>
              <a:t>‹#›</a:t>
            </a:fld>
            <a:endParaRPr lang="en-US"/>
          </a:p>
        </p:txBody>
      </p:sp>
    </p:spTree>
    <p:extLst>
      <p:ext uri="{BB962C8B-B14F-4D97-AF65-F5344CB8AC3E}">
        <p14:creationId xmlns:p14="http://schemas.microsoft.com/office/powerpoint/2010/main" val="2432155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16CC1D1-52DE-404B-9C49-D0B0FB1C5C94}" type="datetimeFigureOut">
              <a:rPr lang="en-US" smtClean="0"/>
              <a:t>4/27/2022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D8911-67B5-4D35-8298-1B7D0D2F7285}" type="slidenum">
              <a:rPr lang="en-US" smtClean="0"/>
              <a:t>‹#›</a:t>
            </a:fld>
            <a:endParaRPr lang="en-US"/>
          </a:p>
        </p:txBody>
      </p:sp>
    </p:spTree>
    <p:extLst>
      <p:ext uri="{BB962C8B-B14F-4D97-AF65-F5344CB8AC3E}">
        <p14:creationId xmlns:p14="http://schemas.microsoft.com/office/powerpoint/2010/main" val="3417553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16CC1D1-52DE-404B-9C49-D0B0FB1C5C94}" type="datetimeFigureOut">
              <a:rPr lang="en-US" smtClean="0"/>
              <a:t>4/27/2022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D8911-67B5-4D35-8298-1B7D0D2F7285}" type="slidenum">
              <a:rPr lang="en-US" smtClean="0"/>
              <a:t>‹#›</a:t>
            </a:fld>
            <a:endParaRPr lang="en-US"/>
          </a:p>
        </p:txBody>
      </p:sp>
    </p:spTree>
    <p:extLst>
      <p:ext uri="{BB962C8B-B14F-4D97-AF65-F5344CB8AC3E}">
        <p14:creationId xmlns:p14="http://schemas.microsoft.com/office/powerpoint/2010/main" val="1829803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6CC1D1-52DE-404B-9C49-D0B0FB1C5C94}" type="datetimeFigureOut">
              <a:rPr lang="en-US" smtClean="0"/>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D8911-67B5-4D35-8298-1B7D0D2F7285}" type="slidenum">
              <a:rPr lang="en-US" smtClean="0"/>
              <a:t>‹#›</a:t>
            </a:fld>
            <a:endParaRPr lang="en-US"/>
          </a:p>
        </p:txBody>
      </p:sp>
    </p:spTree>
    <p:extLst>
      <p:ext uri="{BB962C8B-B14F-4D97-AF65-F5344CB8AC3E}">
        <p14:creationId xmlns:p14="http://schemas.microsoft.com/office/powerpoint/2010/main" val="1931529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6CC1D1-52DE-404B-9C49-D0B0FB1C5C94}" type="datetimeFigureOut">
              <a:rPr lang="en-US" smtClean="0"/>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D8911-67B5-4D35-8298-1B7D0D2F7285}" type="slidenum">
              <a:rPr lang="en-US" smtClean="0"/>
              <a:t>‹#›</a:t>
            </a:fld>
            <a:endParaRPr lang="en-US"/>
          </a:p>
        </p:txBody>
      </p:sp>
    </p:spTree>
    <p:extLst>
      <p:ext uri="{BB962C8B-B14F-4D97-AF65-F5344CB8AC3E}">
        <p14:creationId xmlns:p14="http://schemas.microsoft.com/office/powerpoint/2010/main" val="548542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16CC1D1-52DE-404B-9C49-D0B0FB1C5C94}" type="datetimeFigureOut">
              <a:rPr lang="en-US" smtClean="0"/>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D8911-67B5-4D35-8298-1B7D0D2F7285}" type="slidenum">
              <a:rPr lang="en-US" smtClean="0"/>
              <a:t>‹#›</a:t>
            </a:fld>
            <a:endParaRPr lang="en-US"/>
          </a:p>
        </p:txBody>
      </p:sp>
    </p:spTree>
    <p:extLst>
      <p:ext uri="{BB962C8B-B14F-4D97-AF65-F5344CB8AC3E}">
        <p14:creationId xmlns:p14="http://schemas.microsoft.com/office/powerpoint/2010/main" val="2532289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6CC1D1-52DE-404B-9C49-D0B0FB1C5C94}" type="datetimeFigureOut">
              <a:rPr lang="en-US" smtClean="0"/>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D8911-67B5-4D35-8298-1B7D0D2F7285}" type="slidenum">
              <a:rPr lang="en-US" smtClean="0"/>
              <a:t>‹#›</a:t>
            </a:fld>
            <a:endParaRPr lang="en-US"/>
          </a:p>
        </p:txBody>
      </p:sp>
    </p:spTree>
    <p:extLst>
      <p:ext uri="{BB962C8B-B14F-4D97-AF65-F5344CB8AC3E}">
        <p14:creationId xmlns:p14="http://schemas.microsoft.com/office/powerpoint/2010/main" val="135894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6CC1D1-52DE-404B-9C49-D0B0FB1C5C94}" type="datetimeFigureOut">
              <a:rPr lang="en-US" smtClean="0"/>
              <a:t>4/27/2022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D8911-67B5-4D35-8298-1B7D0D2F7285}" type="slidenum">
              <a:rPr lang="en-US" smtClean="0"/>
              <a:t>‹#›</a:t>
            </a:fld>
            <a:endParaRPr lang="en-US"/>
          </a:p>
        </p:txBody>
      </p:sp>
    </p:spTree>
    <p:extLst>
      <p:ext uri="{BB962C8B-B14F-4D97-AF65-F5344CB8AC3E}">
        <p14:creationId xmlns:p14="http://schemas.microsoft.com/office/powerpoint/2010/main" val="2188140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6CC1D1-52DE-404B-9C49-D0B0FB1C5C94}" type="datetimeFigureOut">
              <a:rPr lang="en-US" smtClean="0"/>
              <a:t>4/27/2022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ED8911-67B5-4D35-8298-1B7D0D2F7285}" type="slidenum">
              <a:rPr lang="en-US" smtClean="0"/>
              <a:t>‹#›</a:t>
            </a:fld>
            <a:endParaRPr lang="en-US"/>
          </a:p>
        </p:txBody>
      </p:sp>
    </p:spTree>
    <p:extLst>
      <p:ext uri="{BB962C8B-B14F-4D97-AF65-F5344CB8AC3E}">
        <p14:creationId xmlns:p14="http://schemas.microsoft.com/office/powerpoint/2010/main" val="3437719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16CC1D1-52DE-404B-9C49-D0B0FB1C5C94}" type="datetimeFigureOut">
              <a:rPr lang="en-US" smtClean="0"/>
              <a:t>4/27/2022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5ED8911-67B5-4D35-8298-1B7D0D2F7285}" type="slidenum">
              <a:rPr lang="en-US" smtClean="0"/>
              <a:t>‹#›</a:t>
            </a:fld>
            <a:endParaRPr lang="en-US"/>
          </a:p>
        </p:txBody>
      </p:sp>
    </p:spTree>
    <p:extLst>
      <p:ext uri="{BB962C8B-B14F-4D97-AF65-F5344CB8AC3E}">
        <p14:creationId xmlns:p14="http://schemas.microsoft.com/office/powerpoint/2010/main" val="1336690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16CC1D1-52DE-404B-9C49-D0B0FB1C5C94}" type="datetimeFigureOut">
              <a:rPr lang="en-US" smtClean="0"/>
              <a:t>4/27/2022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25ED8911-67B5-4D35-8298-1B7D0D2F7285}" type="slidenum">
              <a:rPr lang="en-US" smtClean="0"/>
              <a:t>‹#›</a:t>
            </a:fld>
            <a:endParaRPr lang="en-US"/>
          </a:p>
        </p:txBody>
      </p:sp>
    </p:spTree>
    <p:extLst>
      <p:ext uri="{BB962C8B-B14F-4D97-AF65-F5344CB8AC3E}">
        <p14:creationId xmlns:p14="http://schemas.microsoft.com/office/powerpoint/2010/main" val="2280425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B16CC1D1-52DE-404B-9C49-D0B0FB1C5C94}" type="datetimeFigureOut">
              <a:rPr lang="en-US" smtClean="0"/>
              <a:t>4/27/2022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5ED8911-67B5-4D35-8298-1B7D0D2F7285}" type="slidenum">
              <a:rPr lang="en-US" smtClean="0"/>
              <a:t>‹#›</a:t>
            </a:fld>
            <a:endParaRPr lang="en-US"/>
          </a:p>
        </p:txBody>
      </p:sp>
    </p:spTree>
    <p:extLst>
      <p:ext uri="{BB962C8B-B14F-4D97-AF65-F5344CB8AC3E}">
        <p14:creationId xmlns:p14="http://schemas.microsoft.com/office/powerpoint/2010/main" val="916694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6CC1D1-52DE-404B-9C49-D0B0FB1C5C94}" type="datetimeFigureOut">
              <a:rPr lang="en-US" smtClean="0"/>
              <a:t>4/27/2022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D8911-67B5-4D35-8298-1B7D0D2F7285}" type="slidenum">
              <a:rPr lang="en-US" smtClean="0"/>
              <a:t>‹#›</a:t>
            </a:fld>
            <a:endParaRPr lang="en-US"/>
          </a:p>
        </p:txBody>
      </p:sp>
    </p:spTree>
    <p:extLst>
      <p:ext uri="{BB962C8B-B14F-4D97-AF65-F5344CB8AC3E}">
        <p14:creationId xmlns:p14="http://schemas.microsoft.com/office/powerpoint/2010/main" val="2121796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16CC1D1-52DE-404B-9C49-D0B0FB1C5C94}" type="datetimeFigureOut">
              <a:rPr lang="en-US" smtClean="0"/>
              <a:t>4/27/2022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5ED8911-67B5-4D35-8298-1B7D0D2F7285}" type="slidenum">
              <a:rPr lang="en-US" smtClean="0"/>
              <a:t>‹#›</a:t>
            </a:fld>
            <a:endParaRPr lang="en-US"/>
          </a:p>
        </p:txBody>
      </p:sp>
    </p:spTree>
    <p:extLst>
      <p:ext uri="{BB962C8B-B14F-4D97-AF65-F5344CB8AC3E}">
        <p14:creationId xmlns:p14="http://schemas.microsoft.com/office/powerpoint/2010/main" val="1957221781"/>
      </p:ext>
    </p:extLst>
  </p:cSld>
  <p:clrMap bg1="dk1" tx1="lt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wikidoc.org/index.php/Pain_physical_examination" TargetMode="External"/><Relationship Id="rId2" Type="http://schemas.openxmlformats.org/officeDocument/2006/relationships/image" Target="../media/image29.jpg"/><Relationship Id="rId1" Type="http://schemas.openxmlformats.org/officeDocument/2006/relationships/slideLayout" Target="../slideLayouts/slideLayout11.xml"/><Relationship Id="rId4" Type="http://schemas.openxmlformats.org/officeDocument/2006/relationships/hyperlink" Target="https://creativecommons.org/licenses/by-sa/3.0/"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wikidoc.org/index.php/Pain_physical_examination" TargetMode="External"/><Relationship Id="rId2" Type="http://schemas.openxmlformats.org/officeDocument/2006/relationships/image" Target="../media/image29.jpg"/><Relationship Id="rId1" Type="http://schemas.openxmlformats.org/officeDocument/2006/relationships/slideLayout" Target="../slideLayouts/slideLayout11.xml"/><Relationship Id="rId4" Type="http://schemas.openxmlformats.org/officeDocument/2006/relationships/hyperlink" Target="https://creativecommons.org/licenses/by-sa/3.0/"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12" name="Freeform: Shape 11">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65505" y="623571"/>
            <a:ext cx="10260990" cy="3523885"/>
          </a:xfrm>
        </p:spPr>
        <p:txBody>
          <a:bodyPr>
            <a:normAutofit fontScale="90000"/>
          </a:bodyPr>
          <a:lstStyle/>
          <a:p>
            <a:pPr algn="ctr"/>
            <a:r>
              <a:rPr lang="en-US" sz="8000" dirty="0"/>
              <a:t>Hospice-</a:t>
            </a:r>
            <a:br>
              <a:rPr lang="en-US" sz="8000" dirty="0"/>
            </a:br>
            <a:r>
              <a:rPr lang="en-US" sz="8000" dirty="0"/>
              <a:t>What the PCP needs to know</a:t>
            </a:r>
          </a:p>
        </p:txBody>
      </p:sp>
      <p:sp>
        <p:nvSpPr>
          <p:cNvPr id="3" name="Subtitle 2"/>
          <p:cNvSpPr>
            <a:spLocks noGrp="1"/>
          </p:cNvSpPr>
          <p:nvPr>
            <p:ph type="subTitle" idx="1"/>
          </p:nvPr>
        </p:nvSpPr>
        <p:spPr>
          <a:xfrm>
            <a:off x="965505" y="4777380"/>
            <a:ext cx="10260990" cy="1209763"/>
          </a:xfrm>
        </p:spPr>
        <p:txBody>
          <a:bodyPr>
            <a:normAutofit/>
          </a:bodyPr>
          <a:lstStyle/>
          <a:p>
            <a:pPr algn="ctr"/>
            <a:r>
              <a:rPr lang="en-US" sz="2400">
                <a:solidFill>
                  <a:schemeClr val="bg2"/>
                </a:solidFill>
              </a:rPr>
              <a:t>Natalie Manley, MD, MPH, CMD, HMDCB</a:t>
            </a:r>
          </a:p>
        </p:txBody>
      </p:sp>
    </p:spTree>
    <p:extLst>
      <p:ext uri="{BB962C8B-B14F-4D97-AF65-F5344CB8AC3E}">
        <p14:creationId xmlns:p14="http://schemas.microsoft.com/office/powerpoint/2010/main" val="608699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CD0C4-6768-42D2-AA43-A8D040833F8B}"/>
              </a:ext>
            </a:extLst>
          </p:cNvPr>
          <p:cNvSpPr>
            <a:spLocks noGrp="1"/>
          </p:cNvSpPr>
          <p:nvPr>
            <p:ph type="title"/>
          </p:nvPr>
        </p:nvSpPr>
        <p:spPr/>
        <p:txBody>
          <a:bodyPr/>
          <a:lstStyle/>
          <a:p>
            <a:r>
              <a:rPr lang="en-US" dirty="0"/>
              <a:t>What do hospice patients look like?</a:t>
            </a:r>
          </a:p>
        </p:txBody>
      </p:sp>
      <p:pic>
        <p:nvPicPr>
          <p:cNvPr id="4" name="Content Placeholder 3">
            <a:extLst>
              <a:ext uri="{FF2B5EF4-FFF2-40B4-BE49-F238E27FC236}">
                <a16:creationId xmlns:a16="http://schemas.microsoft.com/office/drawing/2014/main" id="{EF9D9826-95BA-4337-8277-489A3EFFC2E4}"/>
              </a:ext>
            </a:extLst>
          </p:cNvPr>
          <p:cNvPicPr>
            <a:picLocks noGrp="1" noChangeAspect="1"/>
          </p:cNvPicPr>
          <p:nvPr>
            <p:ph idx="1"/>
          </p:nvPr>
        </p:nvPicPr>
        <p:blipFill>
          <a:blip r:embed="rId2"/>
          <a:stretch>
            <a:fillRect/>
          </a:stretch>
        </p:blipFill>
        <p:spPr>
          <a:xfrm>
            <a:off x="1103313" y="2545435"/>
            <a:ext cx="8947150" cy="3210167"/>
          </a:xfrm>
          <a:prstGeom prst="rect">
            <a:avLst/>
          </a:prstGeom>
        </p:spPr>
      </p:pic>
      <p:sp>
        <p:nvSpPr>
          <p:cNvPr id="3" name="TextBox 2">
            <a:extLst>
              <a:ext uri="{FF2B5EF4-FFF2-40B4-BE49-F238E27FC236}">
                <a16:creationId xmlns:a16="http://schemas.microsoft.com/office/drawing/2014/main" id="{DD0D666A-BF4F-4D61-A2E9-3FD48EA10430}"/>
              </a:ext>
            </a:extLst>
          </p:cNvPr>
          <p:cNvSpPr txBox="1"/>
          <p:nvPr/>
        </p:nvSpPr>
        <p:spPr>
          <a:xfrm>
            <a:off x="7642371" y="5972961"/>
            <a:ext cx="4028667" cy="369332"/>
          </a:xfrm>
          <a:prstGeom prst="rect">
            <a:avLst/>
          </a:prstGeom>
          <a:noFill/>
        </p:spPr>
        <p:txBody>
          <a:bodyPr wrap="none" rtlCol="0">
            <a:spAutoFit/>
          </a:bodyPr>
          <a:lstStyle/>
          <a:p>
            <a:r>
              <a:rPr lang="en-US" dirty="0"/>
              <a:t>Dreamweaver foundation website</a:t>
            </a:r>
          </a:p>
        </p:txBody>
      </p:sp>
    </p:spTree>
    <p:extLst>
      <p:ext uri="{BB962C8B-B14F-4D97-AF65-F5344CB8AC3E}">
        <p14:creationId xmlns:p14="http://schemas.microsoft.com/office/powerpoint/2010/main" val="2783928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243F6B0-D6E7-482F-9CDC-CA8708501CC4}"/>
              </a:ext>
            </a:extLst>
          </p:cNvPr>
          <p:cNvPicPr>
            <a:picLocks noGrp="1" noChangeAspect="1"/>
          </p:cNvPicPr>
          <p:nvPr>
            <p:ph idx="1"/>
          </p:nvPr>
        </p:nvPicPr>
        <p:blipFill>
          <a:blip r:embed="rId2"/>
          <a:stretch>
            <a:fillRect/>
          </a:stretch>
        </p:blipFill>
        <p:spPr>
          <a:xfrm>
            <a:off x="1103313" y="2503829"/>
            <a:ext cx="8947150" cy="3293380"/>
          </a:xfrm>
          <a:prstGeom prst="rect">
            <a:avLst/>
          </a:prstGeom>
        </p:spPr>
      </p:pic>
      <p:sp>
        <p:nvSpPr>
          <p:cNvPr id="3" name="TextBox 2">
            <a:extLst>
              <a:ext uri="{FF2B5EF4-FFF2-40B4-BE49-F238E27FC236}">
                <a16:creationId xmlns:a16="http://schemas.microsoft.com/office/drawing/2014/main" id="{7FE526D5-6441-4C78-BB22-BB32E5DE07B0}"/>
              </a:ext>
            </a:extLst>
          </p:cNvPr>
          <p:cNvSpPr txBox="1"/>
          <p:nvPr/>
        </p:nvSpPr>
        <p:spPr>
          <a:xfrm>
            <a:off x="8179266" y="6384022"/>
            <a:ext cx="4028667" cy="369332"/>
          </a:xfrm>
          <a:prstGeom prst="rect">
            <a:avLst/>
          </a:prstGeom>
          <a:noFill/>
        </p:spPr>
        <p:txBody>
          <a:bodyPr wrap="none" rtlCol="0">
            <a:spAutoFit/>
          </a:bodyPr>
          <a:lstStyle/>
          <a:p>
            <a:r>
              <a:rPr lang="en-US" dirty="0"/>
              <a:t>Dreamweaver foundation website</a:t>
            </a:r>
          </a:p>
        </p:txBody>
      </p:sp>
      <p:sp>
        <p:nvSpPr>
          <p:cNvPr id="6" name="Title 5">
            <a:extLst>
              <a:ext uri="{FF2B5EF4-FFF2-40B4-BE49-F238E27FC236}">
                <a16:creationId xmlns:a16="http://schemas.microsoft.com/office/drawing/2014/main" id="{20F705E5-4D9A-45A6-9426-2DDB8D09DB21}"/>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491623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B5CF3-C95A-416B-A3D7-7920D12DD2D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A0B6025-3DAB-4884-BC3D-8105C28F1CFF}"/>
              </a:ext>
            </a:extLst>
          </p:cNvPr>
          <p:cNvSpPr>
            <a:spLocks noGrp="1"/>
          </p:cNvSpPr>
          <p:nvPr>
            <p:ph idx="1"/>
          </p:nvPr>
        </p:nvSpPr>
        <p:spPr>
          <a:xfrm>
            <a:off x="1103312" y="2807855"/>
            <a:ext cx="8947522" cy="3440544"/>
          </a:xfrm>
        </p:spPr>
        <p:txBody>
          <a:bodyPr/>
          <a:lstStyle/>
          <a:p>
            <a:r>
              <a:rPr lang="en-US" dirty="0"/>
              <a:t>The family is interested in pursuing hospice, but they have some additional questions that you don’t have answers for…Now what?</a:t>
            </a:r>
          </a:p>
        </p:txBody>
      </p:sp>
      <p:pic>
        <p:nvPicPr>
          <p:cNvPr id="4" name="Picture 3" descr="Daughter bonding with father in wheelchair">
            <a:extLst>
              <a:ext uri="{FF2B5EF4-FFF2-40B4-BE49-F238E27FC236}">
                <a16:creationId xmlns:a16="http://schemas.microsoft.com/office/drawing/2014/main" id="{814497B7-F36D-482F-9217-5E80AC4D06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7599" y="452718"/>
            <a:ext cx="2917535" cy="1945023"/>
          </a:xfrm>
          <a:prstGeom prst="rect">
            <a:avLst/>
          </a:prstGeom>
        </p:spPr>
      </p:pic>
    </p:spTree>
    <p:extLst>
      <p:ext uri="{BB962C8B-B14F-4D97-AF65-F5344CB8AC3E}">
        <p14:creationId xmlns:p14="http://schemas.microsoft.com/office/powerpoint/2010/main" val="3731646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A32342-BA20-4EA0-85A9-418B6E785C5A}"/>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Options to introduce hospice</a:t>
            </a:r>
          </a:p>
        </p:txBody>
      </p:sp>
      <p:sp>
        <p:nvSpPr>
          <p:cNvPr id="3" name="Content Placeholder 2">
            <a:extLst>
              <a:ext uri="{FF2B5EF4-FFF2-40B4-BE49-F238E27FC236}">
                <a16:creationId xmlns:a16="http://schemas.microsoft.com/office/drawing/2014/main" id="{CB02F6C4-2290-4E17-BC63-A3F5A92A24C7}"/>
              </a:ext>
            </a:extLst>
          </p:cNvPr>
          <p:cNvSpPr>
            <a:spLocks noGrp="1"/>
          </p:cNvSpPr>
          <p:nvPr>
            <p:ph idx="1"/>
          </p:nvPr>
        </p:nvSpPr>
        <p:spPr>
          <a:xfrm>
            <a:off x="1103312" y="2763520"/>
            <a:ext cx="8946541" cy="3484879"/>
          </a:xfrm>
        </p:spPr>
        <p:txBody>
          <a:bodyPr>
            <a:normAutofit/>
          </a:bodyPr>
          <a:lstStyle/>
          <a:p>
            <a:r>
              <a:rPr lang="en-US" dirty="0"/>
              <a:t>Hospice informational</a:t>
            </a:r>
          </a:p>
          <a:p>
            <a:r>
              <a:rPr lang="en-US" dirty="0"/>
              <a:t>Hospice evaluation</a:t>
            </a:r>
          </a:p>
          <a:p>
            <a:r>
              <a:rPr lang="en-US" dirty="0"/>
              <a:t>Hospice eval/admit</a:t>
            </a:r>
          </a:p>
        </p:txBody>
      </p:sp>
    </p:spTree>
    <p:extLst>
      <p:ext uri="{BB962C8B-B14F-4D97-AF65-F5344CB8AC3E}">
        <p14:creationId xmlns:p14="http://schemas.microsoft.com/office/powerpoint/2010/main" val="4026837475"/>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E53F2-719A-43C5-8D94-7BD75BBAE87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5F5934D-01C6-4B67-9058-2812886B6348}"/>
              </a:ext>
            </a:extLst>
          </p:cNvPr>
          <p:cNvSpPr>
            <a:spLocks noGrp="1"/>
          </p:cNvSpPr>
          <p:nvPr>
            <p:ph idx="1"/>
          </p:nvPr>
        </p:nvSpPr>
        <p:spPr>
          <a:xfrm>
            <a:off x="1103312" y="2575420"/>
            <a:ext cx="9559095" cy="3672979"/>
          </a:xfrm>
        </p:spPr>
        <p:txBody>
          <a:bodyPr/>
          <a:lstStyle/>
          <a:p>
            <a:r>
              <a:rPr lang="en-US" dirty="0"/>
              <a:t>Mr. Jones is going to be admitting to hospice today, what should the family expect as part of the admission process and for the days, weeks, months to come?</a:t>
            </a:r>
          </a:p>
        </p:txBody>
      </p:sp>
      <p:pic>
        <p:nvPicPr>
          <p:cNvPr id="4" name="Picture 3" descr="Daughter bonding with father in wheelchair">
            <a:extLst>
              <a:ext uri="{FF2B5EF4-FFF2-40B4-BE49-F238E27FC236}">
                <a16:creationId xmlns:a16="http://schemas.microsoft.com/office/drawing/2014/main" id="{B2537CEB-E8B0-4D80-B0C8-E65E67654E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7599" y="452718"/>
            <a:ext cx="2917535" cy="1945023"/>
          </a:xfrm>
          <a:prstGeom prst="rect">
            <a:avLst/>
          </a:prstGeom>
        </p:spPr>
      </p:pic>
    </p:spTree>
    <p:extLst>
      <p:ext uri="{BB962C8B-B14F-4D97-AF65-F5344CB8AC3E}">
        <p14:creationId xmlns:p14="http://schemas.microsoft.com/office/powerpoint/2010/main" val="148598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83689-1B4B-4FDA-8A9A-13971BCC664E}"/>
              </a:ext>
            </a:extLst>
          </p:cNvPr>
          <p:cNvSpPr>
            <a:spLocks noGrp="1"/>
          </p:cNvSpPr>
          <p:nvPr>
            <p:ph type="title"/>
          </p:nvPr>
        </p:nvSpPr>
        <p:spPr/>
        <p:txBody>
          <a:bodyPr/>
          <a:lstStyle/>
          <a:p>
            <a:r>
              <a:rPr lang="en-US" dirty="0"/>
              <a:t>Start of care/Admission process</a:t>
            </a:r>
          </a:p>
        </p:txBody>
      </p:sp>
      <p:sp>
        <p:nvSpPr>
          <p:cNvPr id="3" name="Content Placeholder 2">
            <a:extLst>
              <a:ext uri="{FF2B5EF4-FFF2-40B4-BE49-F238E27FC236}">
                <a16:creationId xmlns:a16="http://schemas.microsoft.com/office/drawing/2014/main" id="{25E94016-FD50-44A0-9593-B3731665D2BE}"/>
              </a:ext>
            </a:extLst>
          </p:cNvPr>
          <p:cNvSpPr>
            <a:spLocks noGrp="1"/>
          </p:cNvSpPr>
          <p:nvPr>
            <p:ph idx="1"/>
          </p:nvPr>
        </p:nvSpPr>
        <p:spPr/>
        <p:txBody>
          <a:bodyPr>
            <a:normAutofit/>
          </a:bodyPr>
          <a:lstStyle/>
          <a:p>
            <a:r>
              <a:rPr lang="en-US" dirty="0"/>
              <a:t>Admit takes a couple hours</a:t>
            </a:r>
          </a:p>
          <a:p>
            <a:r>
              <a:rPr lang="en-US" dirty="0"/>
              <a:t>Admission nurse evaluates patient, does a hands-on assessment, reviews medications with patient/family</a:t>
            </a:r>
          </a:p>
          <a:p>
            <a:pPr lvl="1"/>
            <a:r>
              <a:rPr lang="en-US" b="1" dirty="0"/>
              <a:t>The patient/family gets to choose who they want for their primary care provider</a:t>
            </a:r>
          </a:p>
          <a:p>
            <a:pPr lvl="1"/>
            <a:r>
              <a:rPr lang="en-US" b="1" dirty="0"/>
              <a:t>Hospice works with the patient and family and PCP to determine which medications might need to be de-prescribed. </a:t>
            </a:r>
          </a:p>
          <a:p>
            <a:pPr lvl="1"/>
            <a:r>
              <a:rPr lang="en-US" dirty="0"/>
              <a:t>Hospice pays for medications that are related to the terminal illness and that are still necessary and also for medications that are for symptom management</a:t>
            </a:r>
          </a:p>
          <a:p>
            <a:pPr lvl="2"/>
            <a:r>
              <a:rPr lang="en-US" dirty="0"/>
              <a:t>Hospice does not pay for medications unrelated to the terminal diagnosis. </a:t>
            </a:r>
          </a:p>
        </p:txBody>
      </p:sp>
    </p:spTree>
    <p:extLst>
      <p:ext uri="{BB962C8B-B14F-4D97-AF65-F5344CB8AC3E}">
        <p14:creationId xmlns:p14="http://schemas.microsoft.com/office/powerpoint/2010/main" val="4037284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E04F7-A470-4906-A880-F4DC38E31D0A}"/>
              </a:ext>
            </a:extLst>
          </p:cNvPr>
          <p:cNvSpPr>
            <a:spLocks noGrp="1"/>
          </p:cNvSpPr>
          <p:nvPr>
            <p:ph type="title"/>
          </p:nvPr>
        </p:nvSpPr>
        <p:spPr/>
        <p:txBody>
          <a:bodyPr/>
          <a:lstStyle/>
          <a:p>
            <a:r>
              <a:rPr lang="en-US" dirty="0"/>
              <a:t>Start of Care/Admission</a:t>
            </a:r>
          </a:p>
        </p:txBody>
      </p:sp>
      <p:sp>
        <p:nvSpPr>
          <p:cNvPr id="3" name="Content Placeholder 2">
            <a:extLst>
              <a:ext uri="{FF2B5EF4-FFF2-40B4-BE49-F238E27FC236}">
                <a16:creationId xmlns:a16="http://schemas.microsoft.com/office/drawing/2014/main" id="{41EC728B-5C35-47CD-9A0D-713342E6E84B}"/>
              </a:ext>
            </a:extLst>
          </p:cNvPr>
          <p:cNvSpPr>
            <a:spLocks noGrp="1"/>
          </p:cNvSpPr>
          <p:nvPr>
            <p:ph idx="1"/>
          </p:nvPr>
        </p:nvSpPr>
        <p:spPr/>
        <p:txBody>
          <a:bodyPr/>
          <a:lstStyle/>
          <a:p>
            <a:r>
              <a:rPr lang="en-US" dirty="0"/>
              <a:t>Social worker does admission packet for signatures to enroll in hospice, code status, assess any social needs such as living arrangements, caregiver needs, assess spiritual needs. Provide options regarding which team members the patient wants to have as a part of the care.</a:t>
            </a:r>
          </a:p>
        </p:txBody>
      </p:sp>
    </p:spTree>
    <p:extLst>
      <p:ext uri="{BB962C8B-B14F-4D97-AF65-F5344CB8AC3E}">
        <p14:creationId xmlns:p14="http://schemas.microsoft.com/office/powerpoint/2010/main" val="756357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Hospice Team</a:t>
            </a:r>
          </a:p>
        </p:txBody>
      </p:sp>
      <p:sp>
        <p:nvSpPr>
          <p:cNvPr id="3" name="Content Placeholder 2"/>
          <p:cNvSpPr>
            <a:spLocks noGrp="1"/>
          </p:cNvSpPr>
          <p:nvPr>
            <p:ph sz="half" idx="1"/>
          </p:nvPr>
        </p:nvSpPr>
        <p:spPr/>
        <p:txBody>
          <a:bodyPr>
            <a:normAutofit/>
          </a:bodyPr>
          <a:lstStyle/>
          <a:p>
            <a:r>
              <a:rPr lang="en-US" dirty="0"/>
              <a:t>Counseling:</a:t>
            </a:r>
          </a:p>
          <a:p>
            <a:pPr lvl="1"/>
            <a:r>
              <a:rPr lang="en-US" dirty="0"/>
              <a:t>Chaplain</a:t>
            </a:r>
          </a:p>
          <a:p>
            <a:pPr lvl="1"/>
            <a:r>
              <a:rPr lang="en-US" dirty="0"/>
              <a:t>Bereavement (for at least a year after death)</a:t>
            </a:r>
          </a:p>
          <a:p>
            <a:pPr lvl="1"/>
            <a:r>
              <a:rPr lang="en-US" dirty="0"/>
              <a:t>Dietary counseling</a:t>
            </a:r>
          </a:p>
          <a:p>
            <a:r>
              <a:rPr lang="en-US" dirty="0"/>
              <a:t>Social work</a:t>
            </a:r>
          </a:p>
          <a:p>
            <a:r>
              <a:rPr lang="en-US" dirty="0"/>
              <a:t>Nurse</a:t>
            </a:r>
          </a:p>
          <a:p>
            <a:r>
              <a:rPr lang="en-US" dirty="0"/>
              <a:t>Physician/Medical Director</a:t>
            </a:r>
          </a:p>
          <a:p>
            <a:endParaRPr lang="en-US" dirty="0"/>
          </a:p>
          <a:p>
            <a:endParaRPr lang="en-US" dirty="0"/>
          </a:p>
        </p:txBody>
      </p:sp>
      <p:sp>
        <p:nvSpPr>
          <p:cNvPr id="4" name="Content Placeholder 3">
            <a:extLst>
              <a:ext uri="{FF2B5EF4-FFF2-40B4-BE49-F238E27FC236}">
                <a16:creationId xmlns:a16="http://schemas.microsoft.com/office/drawing/2014/main" id="{2D5DC6E2-1D7E-4BF4-BC05-56B05301A2F2}"/>
              </a:ext>
            </a:extLst>
          </p:cNvPr>
          <p:cNvSpPr>
            <a:spLocks noGrp="1"/>
          </p:cNvSpPr>
          <p:nvPr>
            <p:ph sz="half" idx="2"/>
          </p:nvPr>
        </p:nvSpPr>
        <p:spPr/>
        <p:txBody>
          <a:bodyPr>
            <a:normAutofit/>
          </a:bodyPr>
          <a:lstStyle/>
          <a:p>
            <a:r>
              <a:rPr lang="en-US" dirty="0"/>
              <a:t>Aide</a:t>
            </a:r>
          </a:p>
          <a:p>
            <a:r>
              <a:rPr lang="en-US" dirty="0"/>
              <a:t>Volunteers</a:t>
            </a:r>
          </a:p>
          <a:p>
            <a:r>
              <a:rPr lang="en-US" dirty="0"/>
              <a:t>Often times an APRN</a:t>
            </a:r>
          </a:p>
          <a:p>
            <a:r>
              <a:rPr lang="en-US" dirty="0"/>
              <a:t>PT, OT and Speech as needed</a:t>
            </a:r>
          </a:p>
          <a:p>
            <a:r>
              <a:rPr lang="en-US" dirty="0"/>
              <a:t>Music therapy</a:t>
            </a:r>
          </a:p>
          <a:p>
            <a:r>
              <a:rPr lang="en-US" dirty="0"/>
              <a:t>Consultant pharmacist</a:t>
            </a:r>
          </a:p>
          <a:p>
            <a:endParaRPr lang="en-US" dirty="0"/>
          </a:p>
        </p:txBody>
      </p:sp>
    </p:spTree>
    <p:extLst>
      <p:ext uri="{BB962C8B-B14F-4D97-AF65-F5344CB8AC3E}">
        <p14:creationId xmlns:p14="http://schemas.microsoft.com/office/powerpoint/2010/main" val="2131407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 member visits</a:t>
            </a:r>
          </a:p>
        </p:txBody>
      </p:sp>
      <p:sp>
        <p:nvSpPr>
          <p:cNvPr id="3" name="Content Placeholder 2"/>
          <p:cNvSpPr>
            <a:spLocks noGrp="1"/>
          </p:cNvSpPr>
          <p:nvPr>
            <p:ph idx="1"/>
          </p:nvPr>
        </p:nvSpPr>
        <p:spPr/>
        <p:txBody>
          <a:bodyPr>
            <a:normAutofit fontScale="92500" lnSpcReduction="10000"/>
          </a:bodyPr>
          <a:lstStyle/>
          <a:p>
            <a:r>
              <a:rPr lang="en-US" dirty="0"/>
              <a:t>Nursing once-twice a week, bare minimum every other week—and more often as death draws near or as symptoms arise</a:t>
            </a:r>
          </a:p>
          <a:p>
            <a:pPr lvl="1"/>
            <a:r>
              <a:rPr lang="en-US" dirty="0"/>
              <a:t>In hospice nurses play a role similar to resident physicians. They are out in the field assessing the patients and take “first call” –taking calls from facility staff, family members, patients. </a:t>
            </a:r>
          </a:p>
          <a:p>
            <a:r>
              <a:rPr lang="en-US" dirty="0"/>
              <a:t>CNA once or twice a week</a:t>
            </a:r>
          </a:p>
          <a:p>
            <a:r>
              <a:rPr lang="en-US" dirty="0"/>
              <a:t>Social work, chaplain, bereavement once a week to once a month and more often if needed</a:t>
            </a:r>
          </a:p>
          <a:p>
            <a:r>
              <a:rPr lang="en-US" dirty="0"/>
              <a:t>Volunteers as needed/desired/available</a:t>
            </a:r>
          </a:p>
          <a:p>
            <a:r>
              <a:rPr lang="en-US" dirty="0"/>
              <a:t>Medical director/physician available to answer questions by phone at all times and for visits as needed</a:t>
            </a:r>
          </a:p>
          <a:p>
            <a:r>
              <a:rPr lang="en-US" dirty="0"/>
              <a:t>Other awesome but not required team members: music therapy, eastern medicine practitioners, etc. </a:t>
            </a:r>
          </a:p>
          <a:p>
            <a:endParaRPr lang="en-US" dirty="0"/>
          </a:p>
          <a:p>
            <a:endParaRPr lang="en-US" dirty="0"/>
          </a:p>
          <a:p>
            <a:endParaRPr lang="en-US" dirty="0"/>
          </a:p>
        </p:txBody>
      </p:sp>
    </p:spTree>
    <p:extLst>
      <p:ext uri="{BB962C8B-B14F-4D97-AF65-F5344CB8AC3E}">
        <p14:creationId xmlns:p14="http://schemas.microsoft.com/office/powerpoint/2010/main" val="1356409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0CF43-C826-4635-AA49-47C580544208}"/>
              </a:ext>
            </a:extLst>
          </p:cNvPr>
          <p:cNvSpPr>
            <a:spLocks noGrp="1"/>
          </p:cNvSpPr>
          <p:nvPr>
            <p:ph type="title"/>
          </p:nvPr>
        </p:nvSpPr>
        <p:spPr/>
        <p:txBody>
          <a:bodyPr/>
          <a:lstStyle/>
          <a:p>
            <a:r>
              <a:rPr lang="en-US" dirty="0"/>
              <a:t>Case 2</a:t>
            </a:r>
          </a:p>
        </p:txBody>
      </p:sp>
      <p:sp>
        <p:nvSpPr>
          <p:cNvPr id="3" name="Content Placeholder 2">
            <a:extLst>
              <a:ext uri="{FF2B5EF4-FFF2-40B4-BE49-F238E27FC236}">
                <a16:creationId xmlns:a16="http://schemas.microsoft.com/office/drawing/2014/main" id="{0A307305-FEEB-44F6-BC6E-B2F70868EA98}"/>
              </a:ext>
            </a:extLst>
          </p:cNvPr>
          <p:cNvSpPr>
            <a:spLocks noGrp="1"/>
          </p:cNvSpPr>
          <p:nvPr>
            <p:ph idx="1"/>
          </p:nvPr>
        </p:nvSpPr>
        <p:spPr/>
        <p:txBody>
          <a:bodyPr/>
          <a:lstStyle/>
          <a:p>
            <a:r>
              <a:rPr lang="en-US" dirty="0"/>
              <a:t>You are seeing a patient in clinic with NYHA class 4 CHF with recent hospital admission for atrial fibrillation with RVR. They tell you that they don’t ever want to be hospitalized again. The patient asks you if you think he/she qualifies for hospice. How do you know?</a:t>
            </a:r>
          </a:p>
        </p:txBody>
      </p:sp>
    </p:spTree>
    <p:extLst>
      <p:ext uri="{BB962C8B-B14F-4D97-AF65-F5344CB8AC3E}">
        <p14:creationId xmlns:p14="http://schemas.microsoft.com/office/powerpoint/2010/main" val="4149740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E4A979-A75C-4F39-B38C-D7834B3E8628}"/>
              </a:ext>
            </a:extLst>
          </p:cNvPr>
          <p:cNvSpPr>
            <a:spLocks noGrp="1"/>
          </p:cNvSpPr>
          <p:nvPr>
            <p:ph idx="1"/>
          </p:nvPr>
        </p:nvSpPr>
        <p:spPr>
          <a:xfrm>
            <a:off x="1980078" y="2542445"/>
            <a:ext cx="8946541" cy="4195481"/>
          </a:xfrm>
        </p:spPr>
        <p:txBody>
          <a:bodyPr/>
          <a:lstStyle/>
          <a:p>
            <a:r>
              <a:rPr lang="en-US" dirty="0"/>
              <a:t>You are caring for Mr. Jones, an 87 year old retired math professor, widower, and father of 4. He lives at home with his daughter who is his POA and primary caregiver. He has stage 7C Alzheimer’s dementia and he has lost 10 pounds in the last 3 months due to decreasing oral intake. It is becoming very difficult to get him into the clinic for appointments. He is no longer able to safely ambulate and speaks fewer than 1 word during your appointment. You are discussing goals and prognosis with his 4 children who have all come to the appointment. You tell them that hospice is a reasonable option. His family asks you to tell them what hospice is. What do you tell them?</a:t>
            </a:r>
          </a:p>
        </p:txBody>
      </p:sp>
      <p:pic>
        <p:nvPicPr>
          <p:cNvPr id="5" name="Picture 4" descr="Daughter bonding with father in wheelchair">
            <a:extLst>
              <a:ext uri="{FF2B5EF4-FFF2-40B4-BE49-F238E27FC236}">
                <a16:creationId xmlns:a16="http://schemas.microsoft.com/office/drawing/2014/main" id="{F9BB91C4-D10E-40F7-963E-56CB6D9E6A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9417" y="403458"/>
            <a:ext cx="2917535" cy="1945023"/>
          </a:xfrm>
          <a:prstGeom prst="rect">
            <a:avLst/>
          </a:prstGeom>
        </p:spPr>
      </p:pic>
    </p:spTree>
    <p:extLst>
      <p:ext uri="{BB962C8B-B14F-4D97-AF65-F5344CB8AC3E}">
        <p14:creationId xmlns:p14="http://schemas.microsoft.com/office/powerpoint/2010/main" val="3276978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133D2-D2B2-48C4-9318-98DCCA473DCD}"/>
              </a:ext>
            </a:extLst>
          </p:cNvPr>
          <p:cNvSpPr>
            <a:spLocks noGrp="1"/>
          </p:cNvSpPr>
          <p:nvPr>
            <p:ph type="title"/>
          </p:nvPr>
        </p:nvSpPr>
        <p:spPr/>
        <p:txBody>
          <a:bodyPr/>
          <a:lstStyle/>
          <a:p>
            <a:r>
              <a:rPr lang="en-US" dirty="0"/>
              <a:t>Q: How do you know if your patient qualifies for hospice?</a:t>
            </a:r>
            <a:br>
              <a:rPr lang="en-US" dirty="0"/>
            </a:br>
            <a:endParaRPr lang="en-US" dirty="0"/>
          </a:p>
        </p:txBody>
      </p:sp>
      <p:sp>
        <p:nvSpPr>
          <p:cNvPr id="3" name="Content Placeholder 2">
            <a:extLst>
              <a:ext uri="{FF2B5EF4-FFF2-40B4-BE49-F238E27FC236}">
                <a16:creationId xmlns:a16="http://schemas.microsoft.com/office/drawing/2014/main" id="{659418B8-7563-414D-8212-5A2423C30DB9}"/>
              </a:ext>
            </a:extLst>
          </p:cNvPr>
          <p:cNvSpPr>
            <a:spLocks noGrp="1"/>
          </p:cNvSpPr>
          <p:nvPr>
            <p:ph idx="1"/>
          </p:nvPr>
        </p:nvSpPr>
        <p:spPr>
          <a:xfrm>
            <a:off x="1103312" y="2052918"/>
            <a:ext cx="10498662" cy="4195481"/>
          </a:xfrm>
        </p:spPr>
        <p:txBody>
          <a:bodyPr/>
          <a:lstStyle/>
          <a:p>
            <a:r>
              <a:rPr lang="en-US" sz="2400" dirty="0"/>
              <a:t>Answer:</a:t>
            </a:r>
          </a:p>
          <a:p>
            <a:pPr lvl="1"/>
            <a:r>
              <a:rPr lang="en-US" sz="2000" dirty="0"/>
              <a:t>If you think a person might qualify for hospice, then they probably do. </a:t>
            </a:r>
          </a:p>
          <a:p>
            <a:pPr lvl="1"/>
            <a:r>
              <a:rPr lang="en-US" sz="2000" dirty="0"/>
              <a:t>You do not have to know for sure and you do not have to decide. It is up to the hospice to decide whether the person qualifies. </a:t>
            </a:r>
          </a:p>
          <a:p>
            <a:pPr lvl="1"/>
            <a:r>
              <a:rPr lang="en-US" sz="2000" dirty="0"/>
              <a:t>If the person is interested in hospice, then you will never be wrong to make a referral. </a:t>
            </a:r>
          </a:p>
        </p:txBody>
      </p:sp>
    </p:spTree>
    <p:extLst>
      <p:ext uri="{BB962C8B-B14F-4D97-AF65-F5344CB8AC3E}">
        <p14:creationId xmlns:p14="http://schemas.microsoft.com/office/powerpoint/2010/main" val="978335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9905" y="251641"/>
            <a:ext cx="6520543" cy="646331"/>
          </a:xfrm>
        </p:spPr>
        <p:txBody>
          <a:bodyPr>
            <a:normAutofit fontScale="90000"/>
          </a:bodyPr>
          <a:lstStyle/>
          <a:p>
            <a:r>
              <a:rPr lang="en-US" dirty="0"/>
              <a:t>Hospice Eligibility Criteria</a:t>
            </a:r>
          </a:p>
        </p:txBody>
      </p:sp>
      <p:pic>
        <p:nvPicPr>
          <p:cNvPr id="4" name="Content Placeholder 3"/>
          <p:cNvPicPr>
            <a:picLocks noGrp="1" noChangeAspect="1"/>
          </p:cNvPicPr>
          <p:nvPr>
            <p:ph idx="1"/>
          </p:nvPr>
        </p:nvPicPr>
        <p:blipFill rotWithShape="1">
          <a:blip r:embed="rId2"/>
          <a:srcRect t="5944" r="1141"/>
          <a:stretch/>
        </p:blipFill>
        <p:spPr>
          <a:xfrm>
            <a:off x="192723" y="464456"/>
            <a:ext cx="3200401" cy="4092711"/>
          </a:xfrm>
          <a:prstGeom prst="rect">
            <a:avLst/>
          </a:prstGeom>
        </p:spPr>
      </p:pic>
      <p:pic>
        <p:nvPicPr>
          <p:cNvPr id="5" name="Picture 4"/>
          <p:cNvPicPr>
            <a:picLocks noChangeAspect="1"/>
          </p:cNvPicPr>
          <p:nvPr/>
        </p:nvPicPr>
        <p:blipFill>
          <a:blip r:embed="rId3"/>
          <a:stretch>
            <a:fillRect/>
          </a:stretch>
        </p:blipFill>
        <p:spPr>
          <a:xfrm>
            <a:off x="344532" y="4735105"/>
            <a:ext cx="2933700" cy="1876425"/>
          </a:xfrm>
          <a:prstGeom prst="rect">
            <a:avLst/>
          </a:prstGeom>
        </p:spPr>
      </p:pic>
      <p:pic>
        <p:nvPicPr>
          <p:cNvPr id="6" name="Picture 5"/>
          <p:cNvPicPr>
            <a:picLocks noChangeAspect="1"/>
          </p:cNvPicPr>
          <p:nvPr/>
        </p:nvPicPr>
        <p:blipFill>
          <a:blip r:embed="rId4"/>
          <a:stretch>
            <a:fillRect/>
          </a:stretch>
        </p:blipFill>
        <p:spPr>
          <a:xfrm>
            <a:off x="3976122" y="1024231"/>
            <a:ext cx="4219333" cy="4809537"/>
          </a:xfrm>
          <a:prstGeom prst="rect">
            <a:avLst/>
          </a:prstGeom>
        </p:spPr>
      </p:pic>
      <p:pic>
        <p:nvPicPr>
          <p:cNvPr id="7" name="Picture 6"/>
          <p:cNvPicPr>
            <a:picLocks noChangeAspect="1"/>
          </p:cNvPicPr>
          <p:nvPr/>
        </p:nvPicPr>
        <p:blipFill>
          <a:blip r:embed="rId5"/>
          <a:stretch>
            <a:fillRect/>
          </a:stretch>
        </p:blipFill>
        <p:spPr>
          <a:xfrm>
            <a:off x="8532236" y="897972"/>
            <a:ext cx="3318605" cy="5185988"/>
          </a:xfrm>
          <a:prstGeom prst="rect">
            <a:avLst/>
          </a:prstGeom>
        </p:spPr>
      </p:pic>
      <p:sp>
        <p:nvSpPr>
          <p:cNvPr id="8" name="Rectangle 7">
            <a:extLst>
              <a:ext uri="{FF2B5EF4-FFF2-40B4-BE49-F238E27FC236}">
                <a16:creationId xmlns:a16="http://schemas.microsoft.com/office/drawing/2014/main" id="{0D77ED96-A386-4F8E-94C6-DD8BF3E2E727}"/>
              </a:ext>
            </a:extLst>
          </p:cNvPr>
          <p:cNvSpPr/>
          <p:nvPr/>
        </p:nvSpPr>
        <p:spPr>
          <a:xfrm>
            <a:off x="3789777" y="6083960"/>
            <a:ext cx="6914967" cy="646331"/>
          </a:xfrm>
          <a:prstGeom prst="rect">
            <a:avLst/>
          </a:prstGeom>
        </p:spPr>
        <p:txBody>
          <a:bodyPr wrap="square">
            <a:spAutoFit/>
          </a:bodyPr>
          <a:lstStyle/>
          <a:p>
            <a:r>
              <a:rPr lang="en-US" dirty="0"/>
              <a:t>http://geriatrics.uthscsa.edu/tools/Hospice_elegibility_card__Ross_and_Sanchez_Reilly_2008.pdf</a:t>
            </a:r>
          </a:p>
        </p:txBody>
      </p:sp>
    </p:spTree>
    <p:extLst>
      <p:ext uri="{BB962C8B-B14F-4D97-AF65-F5344CB8AC3E}">
        <p14:creationId xmlns:p14="http://schemas.microsoft.com/office/powerpoint/2010/main" val="2090511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0916" y="422968"/>
            <a:ext cx="5370284" cy="5963420"/>
          </a:xfrm>
          <a:prstGeom prst="rect">
            <a:avLst/>
          </a:prstGeom>
        </p:spPr>
      </p:pic>
      <p:pic>
        <p:nvPicPr>
          <p:cNvPr id="5" name="Picture 4"/>
          <p:cNvPicPr>
            <a:picLocks noChangeAspect="1"/>
          </p:cNvPicPr>
          <p:nvPr/>
        </p:nvPicPr>
        <p:blipFill>
          <a:blip r:embed="rId3"/>
          <a:stretch>
            <a:fillRect/>
          </a:stretch>
        </p:blipFill>
        <p:spPr>
          <a:xfrm>
            <a:off x="6400802" y="276652"/>
            <a:ext cx="4296227" cy="6505328"/>
          </a:xfrm>
          <a:prstGeom prst="rect">
            <a:avLst/>
          </a:prstGeom>
        </p:spPr>
      </p:pic>
    </p:spTree>
    <p:extLst>
      <p:ext uri="{BB962C8B-B14F-4D97-AF65-F5344CB8AC3E}">
        <p14:creationId xmlns:p14="http://schemas.microsoft.com/office/powerpoint/2010/main" val="2026338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4FB0E-5E6C-4553-B7BA-1BA83553A5A5}"/>
              </a:ext>
            </a:extLst>
          </p:cNvPr>
          <p:cNvSpPr>
            <a:spLocks noGrp="1"/>
          </p:cNvSpPr>
          <p:nvPr>
            <p:ph type="title"/>
          </p:nvPr>
        </p:nvSpPr>
        <p:spPr/>
        <p:txBody>
          <a:bodyPr/>
          <a:lstStyle/>
          <a:p>
            <a:r>
              <a:rPr lang="en-US" dirty="0"/>
              <a:t>Frailty Syndrome:</a:t>
            </a:r>
          </a:p>
        </p:txBody>
      </p:sp>
      <p:pic>
        <p:nvPicPr>
          <p:cNvPr id="4" name="Content Placeholder 3">
            <a:extLst>
              <a:ext uri="{FF2B5EF4-FFF2-40B4-BE49-F238E27FC236}">
                <a16:creationId xmlns:a16="http://schemas.microsoft.com/office/drawing/2014/main" id="{D7C7D6D2-5487-4AC6-8017-9D1F153D7261}"/>
              </a:ext>
            </a:extLst>
          </p:cNvPr>
          <p:cNvPicPr>
            <a:picLocks noGrp="1" noChangeAspect="1"/>
          </p:cNvPicPr>
          <p:nvPr>
            <p:ph idx="1"/>
          </p:nvPr>
        </p:nvPicPr>
        <p:blipFill rotWithShape="1">
          <a:blip r:embed="rId2"/>
          <a:srcRect t="380" r="11859"/>
          <a:stretch/>
        </p:blipFill>
        <p:spPr>
          <a:xfrm>
            <a:off x="515657" y="1659595"/>
            <a:ext cx="11160686" cy="3538810"/>
          </a:xfrm>
          <a:prstGeom prst="rect">
            <a:avLst/>
          </a:prstGeom>
        </p:spPr>
      </p:pic>
      <p:sp>
        <p:nvSpPr>
          <p:cNvPr id="5" name="TextBox 4">
            <a:extLst>
              <a:ext uri="{FF2B5EF4-FFF2-40B4-BE49-F238E27FC236}">
                <a16:creationId xmlns:a16="http://schemas.microsoft.com/office/drawing/2014/main" id="{250114DF-0197-4129-93DF-F427D2AD1BD3}"/>
              </a:ext>
            </a:extLst>
          </p:cNvPr>
          <p:cNvSpPr txBox="1"/>
          <p:nvPr/>
        </p:nvSpPr>
        <p:spPr>
          <a:xfrm>
            <a:off x="1103086" y="6255657"/>
            <a:ext cx="3807453" cy="369332"/>
          </a:xfrm>
          <a:prstGeom prst="rect">
            <a:avLst/>
          </a:prstGeom>
          <a:noFill/>
        </p:spPr>
        <p:txBody>
          <a:bodyPr wrap="none" rtlCol="0">
            <a:spAutoFit/>
          </a:bodyPr>
          <a:lstStyle/>
          <a:p>
            <a:r>
              <a:rPr lang="en-US" dirty="0"/>
              <a:t>Geriatric Review Syllabus 10</a:t>
            </a:r>
            <a:r>
              <a:rPr lang="en-US" baseline="30000" dirty="0"/>
              <a:t>th</a:t>
            </a:r>
            <a:r>
              <a:rPr lang="en-US" dirty="0"/>
              <a:t> ed</a:t>
            </a:r>
          </a:p>
        </p:txBody>
      </p:sp>
    </p:spTree>
    <p:extLst>
      <p:ext uri="{BB962C8B-B14F-4D97-AF65-F5344CB8AC3E}">
        <p14:creationId xmlns:p14="http://schemas.microsoft.com/office/powerpoint/2010/main" val="496205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35A52-667C-4A8E-8C02-45667555A233}"/>
              </a:ext>
            </a:extLst>
          </p:cNvPr>
          <p:cNvSpPr>
            <a:spLocks noGrp="1"/>
          </p:cNvSpPr>
          <p:nvPr>
            <p:ph type="title"/>
          </p:nvPr>
        </p:nvSpPr>
        <p:spPr>
          <a:xfrm>
            <a:off x="648930" y="629266"/>
            <a:ext cx="9252154" cy="1223983"/>
          </a:xfrm>
        </p:spPr>
        <p:txBody>
          <a:bodyPr>
            <a:normAutofit/>
          </a:bodyPr>
          <a:lstStyle/>
          <a:p>
            <a:r>
              <a:rPr lang="en-US"/>
              <a:t>Failure to thrive/Frailty Syndrome</a:t>
            </a:r>
          </a:p>
        </p:txBody>
      </p:sp>
      <p:sp>
        <p:nvSpPr>
          <p:cNvPr id="3" name="Content Placeholder 2">
            <a:extLst>
              <a:ext uri="{FF2B5EF4-FFF2-40B4-BE49-F238E27FC236}">
                <a16:creationId xmlns:a16="http://schemas.microsoft.com/office/drawing/2014/main" id="{C839D7DC-4C4E-43B9-B67D-00D88174FE31}"/>
              </a:ext>
            </a:extLst>
          </p:cNvPr>
          <p:cNvSpPr>
            <a:spLocks noGrp="1"/>
          </p:cNvSpPr>
          <p:nvPr>
            <p:ph idx="1"/>
          </p:nvPr>
        </p:nvSpPr>
        <p:spPr>
          <a:xfrm>
            <a:off x="121711" y="1695056"/>
            <a:ext cx="4338409" cy="4196185"/>
          </a:xfrm>
        </p:spPr>
        <p:txBody>
          <a:bodyPr>
            <a:normAutofit/>
          </a:bodyPr>
          <a:lstStyle/>
          <a:p>
            <a:r>
              <a:rPr lang="en-US" dirty="0"/>
              <a:t>A chronic, progressive condition with a spectrum of severity. </a:t>
            </a:r>
          </a:p>
          <a:p>
            <a:r>
              <a:rPr lang="en-US" dirty="0"/>
              <a:t>In earlier phases may respond to treatment</a:t>
            </a:r>
          </a:p>
          <a:p>
            <a:r>
              <a:rPr lang="en-US" dirty="0"/>
              <a:t> The most severely frail older adults appear to be in an irreversible, pre-death phase with high risk of mortality over 6–12 months. </a:t>
            </a:r>
          </a:p>
          <a:p>
            <a:endParaRPr lang="en-US" dirty="0"/>
          </a:p>
        </p:txBody>
      </p:sp>
      <p:pic>
        <p:nvPicPr>
          <p:cNvPr id="5" name="Picture 4">
            <a:extLst>
              <a:ext uri="{FF2B5EF4-FFF2-40B4-BE49-F238E27FC236}">
                <a16:creationId xmlns:a16="http://schemas.microsoft.com/office/drawing/2014/main" id="{A5737A62-91F5-4B1D-8D34-DA11D4B5037D}"/>
              </a:ext>
            </a:extLst>
          </p:cNvPr>
          <p:cNvPicPr>
            <a:picLocks noChangeAspect="1"/>
          </p:cNvPicPr>
          <p:nvPr/>
        </p:nvPicPr>
        <p:blipFill rotWithShape="1">
          <a:blip r:embed="rId3"/>
          <a:srcRect t="-228" r="27260" b="19954"/>
          <a:stretch/>
        </p:blipFill>
        <p:spPr>
          <a:xfrm>
            <a:off x="4937906" y="1695056"/>
            <a:ext cx="7132383" cy="3935587"/>
          </a:xfrm>
          <a:prstGeom prst="rect">
            <a:avLst/>
          </a:prstGeom>
          <a:effectLst>
            <a:outerShdw blurRad="50800" dist="38100" dir="5400000" algn="t" rotWithShape="0">
              <a:prstClr val="black">
                <a:alpha val="43000"/>
              </a:prstClr>
            </a:outerShdw>
          </a:effectLst>
        </p:spPr>
      </p:pic>
      <p:sp>
        <p:nvSpPr>
          <p:cNvPr id="15" name="TextBox 14">
            <a:extLst>
              <a:ext uri="{FF2B5EF4-FFF2-40B4-BE49-F238E27FC236}">
                <a16:creationId xmlns:a16="http://schemas.microsoft.com/office/drawing/2014/main" id="{8B84B4C4-8CD8-4C74-95CF-1D5541746753}"/>
              </a:ext>
            </a:extLst>
          </p:cNvPr>
          <p:cNvSpPr txBox="1"/>
          <p:nvPr/>
        </p:nvSpPr>
        <p:spPr>
          <a:xfrm>
            <a:off x="1103086" y="6255657"/>
            <a:ext cx="3807453" cy="369332"/>
          </a:xfrm>
          <a:prstGeom prst="rect">
            <a:avLst/>
          </a:prstGeom>
          <a:noFill/>
        </p:spPr>
        <p:txBody>
          <a:bodyPr wrap="none" rtlCol="0">
            <a:spAutoFit/>
          </a:bodyPr>
          <a:lstStyle/>
          <a:p>
            <a:r>
              <a:rPr lang="en-US" dirty="0"/>
              <a:t>Geriatric Review Syllabus 10</a:t>
            </a:r>
            <a:r>
              <a:rPr lang="en-US" baseline="30000" dirty="0"/>
              <a:t>th</a:t>
            </a:r>
            <a:r>
              <a:rPr lang="en-US" dirty="0"/>
              <a:t> ed</a:t>
            </a:r>
          </a:p>
        </p:txBody>
      </p:sp>
    </p:spTree>
    <p:extLst>
      <p:ext uri="{BB962C8B-B14F-4D97-AF65-F5344CB8AC3E}">
        <p14:creationId xmlns:p14="http://schemas.microsoft.com/office/powerpoint/2010/main" val="3248116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Signs of Malnutrition</a:t>
            </a:r>
          </a:p>
        </p:txBody>
      </p:sp>
      <p:pic>
        <p:nvPicPr>
          <p:cNvPr id="4" name="Content Placeholder 3"/>
          <p:cNvPicPr>
            <a:picLocks noGrp="1" noChangeAspect="1"/>
          </p:cNvPicPr>
          <p:nvPr>
            <p:ph idx="1"/>
          </p:nvPr>
        </p:nvPicPr>
        <p:blipFill>
          <a:blip r:embed="rId2"/>
          <a:stretch>
            <a:fillRect/>
          </a:stretch>
        </p:blipFill>
        <p:spPr>
          <a:xfrm>
            <a:off x="544083" y="1690688"/>
            <a:ext cx="6334125" cy="2724150"/>
          </a:xfrm>
          <a:prstGeom prst="rect">
            <a:avLst/>
          </a:prstGeom>
        </p:spPr>
      </p:pic>
      <p:sp>
        <p:nvSpPr>
          <p:cNvPr id="5" name="Rectangle 4"/>
          <p:cNvSpPr/>
          <p:nvPr/>
        </p:nvSpPr>
        <p:spPr>
          <a:xfrm>
            <a:off x="403654" y="4414838"/>
            <a:ext cx="8048368" cy="276999"/>
          </a:xfrm>
          <a:prstGeom prst="rect">
            <a:avLst/>
          </a:prstGeom>
        </p:spPr>
        <p:txBody>
          <a:bodyPr wrap="square">
            <a:spAutoFit/>
          </a:bodyPr>
          <a:lstStyle/>
          <a:p>
            <a:r>
              <a:rPr lang="en-US" sz="1200" dirty="0"/>
              <a:t>https://med.virginia.edu/ginutrition/wp-content/uploads/sites/199/2014/06/Parrish-Sept-14.pdf</a:t>
            </a:r>
          </a:p>
        </p:txBody>
      </p:sp>
      <p:sp>
        <p:nvSpPr>
          <p:cNvPr id="6" name="Rectangle 5"/>
          <p:cNvSpPr/>
          <p:nvPr/>
        </p:nvSpPr>
        <p:spPr>
          <a:xfrm>
            <a:off x="5717057" y="4922669"/>
            <a:ext cx="7183395" cy="276999"/>
          </a:xfrm>
          <a:prstGeom prst="rect">
            <a:avLst/>
          </a:prstGeom>
        </p:spPr>
        <p:txBody>
          <a:bodyPr wrap="square">
            <a:spAutoFit/>
          </a:bodyPr>
          <a:lstStyle/>
          <a:p>
            <a:r>
              <a:rPr lang="en-US" sz="1200" dirty="0"/>
              <a:t>https://www.acphospitalist.org/archives/2017/01/acph-201701-coding-malnutrition-revisited_t1.pdf</a:t>
            </a:r>
          </a:p>
        </p:txBody>
      </p:sp>
      <p:pic>
        <p:nvPicPr>
          <p:cNvPr id="7" name="Picture 6"/>
          <p:cNvPicPr>
            <a:picLocks noChangeAspect="1"/>
          </p:cNvPicPr>
          <p:nvPr/>
        </p:nvPicPr>
        <p:blipFill>
          <a:blip r:embed="rId3"/>
          <a:stretch>
            <a:fillRect/>
          </a:stretch>
        </p:blipFill>
        <p:spPr>
          <a:xfrm>
            <a:off x="7501516" y="1348562"/>
            <a:ext cx="3228975" cy="3343275"/>
          </a:xfrm>
          <a:prstGeom prst="rect">
            <a:avLst/>
          </a:prstGeom>
        </p:spPr>
      </p:pic>
      <p:sp>
        <p:nvSpPr>
          <p:cNvPr id="8" name="TextBox 7"/>
          <p:cNvSpPr txBox="1"/>
          <p:nvPr/>
        </p:nvSpPr>
        <p:spPr>
          <a:xfrm>
            <a:off x="1153233" y="5740401"/>
            <a:ext cx="5115824" cy="369332"/>
          </a:xfrm>
          <a:prstGeom prst="rect">
            <a:avLst/>
          </a:prstGeom>
          <a:noFill/>
        </p:spPr>
        <p:txBody>
          <a:bodyPr wrap="none" rtlCol="0">
            <a:spAutoFit/>
          </a:bodyPr>
          <a:lstStyle/>
          <a:p>
            <a:r>
              <a:rPr lang="en-US" dirty="0"/>
              <a:t>Albumin is not required for diagnosis of malnutrition</a:t>
            </a:r>
          </a:p>
        </p:txBody>
      </p:sp>
    </p:spTree>
    <p:extLst>
      <p:ext uri="{BB962C8B-B14F-4D97-AF65-F5344CB8AC3E}">
        <p14:creationId xmlns:p14="http://schemas.microsoft.com/office/powerpoint/2010/main" val="670174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578" y="0"/>
            <a:ext cx="7181336" cy="827903"/>
          </a:xfrm>
        </p:spPr>
        <p:txBody>
          <a:bodyPr/>
          <a:lstStyle/>
          <a:p>
            <a:r>
              <a:rPr lang="en-US" dirty="0"/>
              <a:t>Palliative Performance Scale</a:t>
            </a:r>
          </a:p>
        </p:txBody>
      </p:sp>
      <p:pic>
        <p:nvPicPr>
          <p:cNvPr id="4" name="Picture 3"/>
          <p:cNvPicPr>
            <a:picLocks noChangeAspect="1"/>
          </p:cNvPicPr>
          <p:nvPr/>
        </p:nvPicPr>
        <p:blipFill>
          <a:blip r:embed="rId2"/>
          <a:stretch>
            <a:fillRect/>
          </a:stretch>
        </p:blipFill>
        <p:spPr>
          <a:xfrm>
            <a:off x="2487698" y="827903"/>
            <a:ext cx="6302203" cy="5775067"/>
          </a:xfrm>
          <a:prstGeom prst="rect">
            <a:avLst/>
          </a:prstGeom>
        </p:spPr>
      </p:pic>
      <p:sp>
        <p:nvSpPr>
          <p:cNvPr id="5" name="TextBox 4"/>
          <p:cNvSpPr txBox="1"/>
          <p:nvPr/>
        </p:nvSpPr>
        <p:spPr>
          <a:xfrm>
            <a:off x="7809470" y="6418304"/>
            <a:ext cx="3842014" cy="369332"/>
          </a:xfrm>
          <a:prstGeom prst="rect">
            <a:avLst/>
          </a:prstGeom>
          <a:noFill/>
        </p:spPr>
        <p:txBody>
          <a:bodyPr wrap="none" rtlCol="0">
            <a:spAutoFit/>
          </a:bodyPr>
          <a:lstStyle/>
          <a:p>
            <a:r>
              <a:rPr lang="en-US" dirty="0"/>
              <a:t>https://www.mypcnow.org/blank-irr0h</a:t>
            </a:r>
          </a:p>
        </p:txBody>
      </p:sp>
    </p:spTree>
    <p:extLst>
      <p:ext uri="{BB962C8B-B14F-4D97-AF65-F5344CB8AC3E}">
        <p14:creationId xmlns:p14="http://schemas.microsoft.com/office/powerpoint/2010/main" val="1701526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568" y="921179"/>
            <a:ext cx="10515600" cy="1325563"/>
          </a:xfrm>
        </p:spPr>
        <p:txBody>
          <a:bodyPr/>
          <a:lstStyle/>
          <a:p>
            <a:r>
              <a:rPr lang="en-US" dirty="0"/>
              <a:t>FAST Score for</a:t>
            </a:r>
            <a:br>
              <a:rPr lang="en-US" dirty="0"/>
            </a:br>
            <a:r>
              <a:rPr lang="en-US" dirty="0"/>
              <a:t>Alzheimer’s</a:t>
            </a:r>
          </a:p>
        </p:txBody>
      </p:sp>
      <p:pic>
        <p:nvPicPr>
          <p:cNvPr id="4" name="Content Placeholder 3"/>
          <p:cNvPicPr>
            <a:picLocks noGrp="1" noChangeAspect="1"/>
          </p:cNvPicPr>
          <p:nvPr>
            <p:ph idx="1"/>
          </p:nvPr>
        </p:nvPicPr>
        <p:blipFill>
          <a:blip r:embed="rId2"/>
          <a:stretch>
            <a:fillRect/>
          </a:stretch>
        </p:blipFill>
        <p:spPr>
          <a:xfrm>
            <a:off x="5379308" y="179773"/>
            <a:ext cx="5493480" cy="6552829"/>
          </a:xfrm>
          <a:prstGeom prst="rect">
            <a:avLst/>
          </a:prstGeom>
        </p:spPr>
      </p:pic>
      <p:sp>
        <p:nvSpPr>
          <p:cNvPr id="5" name="Rectangle 4"/>
          <p:cNvSpPr/>
          <p:nvPr/>
        </p:nvSpPr>
        <p:spPr>
          <a:xfrm>
            <a:off x="119450" y="5317694"/>
            <a:ext cx="6096000" cy="246221"/>
          </a:xfrm>
          <a:prstGeom prst="rect">
            <a:avLst/>
          </a:prstGeom>
        </p:spPr>
        <p:txBody>
          <a:bodyPr>
            <a:spAutoFit/>
          </a:bodyPr>
          <a:lstStyle/>
          <a:p>
            <a:r>
              <a:rPr lang="en-US" sz="1000" dirty="0"/>
              <a:t>http://geriatrics.uthscsa.edu/tools/Hospice_elegibility_card__Ross_and_Sanchez_Reilly_2008.pdf</a:t>
            </a:r>
          </a:p>
        </p:txBody>
      </p:sp>
      <p:sp>
        <p:nvSpPr>
          <p:cNvPr id="3" name="Rectangle 2">
            <a:extLst>
              <a:ext uri="{FF2B5EF4-FFF2-40B4-BE49-F238E27FC236}">
                <a16:creationId xmlns:a16="http://schemas.microsoft.com/office/drawing/2014/main" id="{139D5393-101A-4935-A3DC-272495CCB65B}"/>
              </a:ext>
            </a:extLst>
          </p:cNvPr>
          <p:cNvSpPr/>
          <p:nvPr/>
        </p:nvSpPr>
        <p:spPr>
          <a:xfrm>
            <a:off x="504568" y="2741926"/>
            <a:ext cx="3878746" cy="1477328"/>
          </a:xfrm>
          <a:prstGeom prst="rect">
            <a:avLst/>
          </a:prstGeom>
        </p:spPr>
        <p:txBody>
          <a:bodyPr wrap="square">
            <a:spAutoFit/>
          </a:bodyPr>
          <a:lstStyle/>
          <a:p>
            <a:r>
              <a:rPr lang="en-US" dirty="0"/>
              <a:t>Dementia as a primary hospice dx—has to be a defined type of dementia, e.g. cerebrovascular disease, Alzheimer’s, frontotemporal, </a:t>
            </a:r>
            <a:r>
              <a:rPr lang="en-US" dirty="0" err="1"/>
              <a:t>lewy</a:t>
            </a:r>
            <a:r>
              <a:rPr lang="en-US" dirty="0"/>
              <a:t> body, </a:t>
            </a:r>
            <a:r>
              <a:rPr lang="en-US" dirty="0" err="1"/>
              <a:t>etc</a:t>
            </a:r>
            <a:endParaRPr lang="en-US" dirty="0"/>
          </a:p>
        </p:txBody>
      </p:sp>
    </p:spTree>
    <p:extLst>
      <p:ext uri="{BB962C8B-B14F-4D97-AF65-F5344CB8AC3E}">
        <p14:creationId xmlns:p14="http://schemas.microsoft.com/office/powerpoint/2010/main" val="3029346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Karnofsky</a:t>
            </a:r>
            <a:r>
              <a:rPr lang="en-US" dirty="0"/>
              <a:t> Performance Status and ECOG Performance Status</a:t>
            </a:r>
          </a:p>
        </p:txBody>
      </p:sp>
      <p:pic>
        <p:nvPicPr>
          <p:cNvPr id="5" name="Picture 4"/>
          <p:cNvPicPr>
            <a:picLocks noChangeAspect="1"/>
          </p:cNvPicPr>
          <p:nvPr/>
        </p:nvPicPr>
        <p:blipFill>
          <a:blip r:embed="rId2"/>
          <a:stretch>
            <a:fillRect/>
          </a:stretch>
        </p:blipFill>
        <p:spPr>
          <a:xfrm>
            <a:off x="558628" y="1975536"/>
            <a:ext cx="5715090" cy="3350225"/>
          </a:xfrm>
          <a:prstGeom prst="rect">
            <a:avLst/>
          </a:prstGeom>
        </p:spPr>
      </p:pic>
      <p:pic>
        <p:nvPicPr>
          <p:cNvPr id="6" name="Picture 5"/>
          <p:cNvPicPr>
            <a:picLocks noChangeAspect="1"/>
          </p:cNvPicPr>
          <p:nvPr/>
        </p:nvPicPr>
        <p:blipFill>
          <a:blip r:embed="rId3"/>
          <a:stretch>
            <a:fillRect/>
          </a:stretch>
        </p:blipFill>
        <p:spPr>
          <a:xfrm>
            <a:off x="6505060" y="1975536"/>
            <a:ext cx="5719896" cy="3350225"/>
          </a:xfrm>
          <a:prstGeom prst="rect">
            <a:avLst/>
          </a:prstGeom>
        </p:spPr>
      </p:pic>
      <p:sp>
        <p:nvSpPr>
          <p:cNvPr id="7" name="Rectangle 6"/>
          <p:cNvSpPr/>
          <p:nvPr/>
        </p:nvSpPr>
        <p:spPr>
          <a:xfrm>
            <a:off x="838200" y="5976422"/>
            <a:ext cx="6096000" cy="276999"/>
          </a:xfrm>
          <a:prstGeom prst="rect">
            <a:avLst/>
          </a:prstGeom>
        </p:spPr>
        <p:txBody>
          <a:bodyPr>
            <a:spAutoFit/>
          </a:bodyPr>
          <a:lstStyle/>
          <a:p>
            <a:r>
              <a:rPr lang="en-US" sz="1200" dirty="0"/>
              <a:t>http://austinpublishinggroup.com/family-medicine/fulltext/jfm-v3-id1050.php</a:t>
            </a:r>
          </a:p>
        </p:txBody>
      </p:sp>
    </p:spTree>
    <p:extLst>
      <p:ext uri="{BB962C8B-B14F-4D97-AF65-F5344CB8AC3E}">
        <p14:creationId xmlns:p14="http://schemas.microsoft.com/office/powerpoint/2010/main" val="1220877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975A-2FFF-4987-AA09-A1368C380E6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CE0A8C6-4FC5-4351-A585-BBC0F702AF2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84694210-C2C4-4432-9792-13C7C7FF9D09}"/>
              </a:ext>
            </a:extLst>
          </p:cNvPr>
          <p:cNvPicPr>
            <a:picLocks noChangeAspect="1"/>
          </p:cNvPicPr>
          <p:nvPr/>
        </p:nvPicPr>
        <p:blipFill>
          <a:blip r:embed="rId2"/>
          <a:stretch>
            <a:fillRect/>
          </a:stretch>
        </p:blipFill>
        <p:spPr>
          <a:xfrm>
            <a:off x="842962" y="542925"/>
            <a:ext cx="10506075" cy="5772150"/>
          </a:xfrm>
          <a:prstGeom prst="rect">
            <a:avLst/>
          </a:prstGeom>
        </p:spPr>
      </p:pic>
    </p:spTree>
    <p:extLst>
      <p:ext uri="{BB962C8B-B14F-4D97-AF65-F5344CB8AC3E}">
        <p14:creationId xmlns:p14="http://schemas.microsoft.com/office/powerpoint/2010/main" val="40367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78525"/>
          </a:xfrm>
        </p:spPr>
        <p:txBody>
          <a:bodyPr>
            <a:normAutofit/>
          </a:bodyPr>
          <a:lstStyle/>
          <a:p>
            <a:r>
              <a:rPr lang="en-US"/>
              <a:t>Definition of Hospice</a:t>
            </a:r>
            <a:endParaRPr lang="en-US" dirty="0"/>
          </a:p>
        </p:txBody>
      </p:sp>
      <p:sp>
        <p:nvSpPr>
          <p:cNvPr id="3" name="Content Placeholder 2"/>
          <p:cNvSpPr>
            <a:spLocks noGrp="1"/>
          </p:cNvSpPr>
          <p:nvPr>
            <p:ph idx="1"/>
          </p:nvPr>
        </p:nvSpPr>
        <p:spPr>
          <a:xfrm>
            <a:off x="572877" y="1509311"/>
            <a:ext cx="8901629" cy="5166911"/>
          </a:xfrm>
        </p:spPr>
        <p:txBody>
          <a:bodyPr>
            <a:normAutofit fontScale="92500"/>
          </a:bodyPr>
          <a:lstStyle/>
          <a:p>
            <a:r>
              <a:rPr lang="en-US" sz="2000"/>
              <a:t>“to relieve the pain and suffering of patients with serious, advanced, or life-threatening illnesses” (Beresford, aahpm quarterly vol 19, no 2)</a:t>
            </a:r>
          </a:p>
          <a:p>
            <a:r>
              <a:rPr lang="en-US" sz="2000" i="1"/>
              <a:t>as defined by the National Hospice and Palliative Care Organization</a:t>
            </a:r>
            <a:endParaRPr lang="en-US" sz="2000"/>
          </a:p>
          <a:p>
            <a:pPr lvl="1"/>
            <a:r>
              <a:rPr lang="en-US" sz="1800"/>
              <a:t>Quality compassionate care for people facing a life limiting illness or injury</a:t>
            </a:r>
          </a:p>
          <a:p>
            <a:pPr lvl="1"/>
            <a:r>
              <a:rPr lang="en-US" sz="1800"/>
              <a:t>Team-oriented approach to expert medical care, pain management, and emotional and spiritual support expressly tailored to the person’s needs and wishes. And to the person’s loved ones as well</a:t>
            </a:r>
          </a:p>
          <a:p>
            <a:pPr lvl="1"/>
            <a:r>
              <a:rPr lang="en-US" sz="1800"/>
              <a:t>Based on the belief that each of us has the right to die pain free and with dignity, and that our loved one’s will receive the necessary support to allow us to do so</a:t>
            </a:r>
          </a:p>
          <a:p>
            <a:pPr lvl="1"/>
            <a:r>
              <a:rPr lang="en-US" sz="1800"/>
              <a:t>Focus on “caring, not curing”</a:t>
            </a:r>
          </a:p>
          <a:p>
            <a:pPr lvl="1"/>
            <a:r>
              <a:rPr lang="en-US" sz="1800"/>
              <a:t>Can be provided in any location, any age, religion, race, illness</a:t>
            </a:r>
          </a:p>
          <a:p>
            <a:pPr lvl="1"/>
            <a:r>
              <a:rPr lang="en-US" sz="1800"/>
              <a:t>Covered under Medicare, Medicaid, most private insurance plans, HMOs and other managed care organizations</a:t>
            </a:r>
            <a:endParaRPr lang="en-US" sz="1800" dirty="0"/>
          </a:p>
        </p:txBody>
      </p:sp>
    </p:spTree>
    <p:extLst>
      <p:ext uri="{BB962C8B-B14F-4D97-AF65-F5344CB8AC3E}">
        <p14:creationId xmlns:p14="http://schemas.microsoft.com/office/powerpoint/2010/main" val="13674367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E2091E4-3F42-48CB-99D5-BFC3864E190C}"/>
              </a:ext>
            </a:extLst>
          </p:cNvPr>
          <p:cNvSpPr>
            <a:spLocks noGrp="1"/>
          </p:cNvSpPr>
          <p:nvPr>
            <p:ph type="body" sz="half" idx="2"/>
          </p:nvPr>
        </p:nvSpPr>
        <p:spPr>
          <a:xfrm>
            <a:off x="840918" y="2770909"/>
            <a:ext cx="8825659" cy="2362200"/>
          </a:xfrm>
        </p:spPr>
        <p:txBody>
          <a:bodyPr/>
          <a:lstStyle/>
          <a:p>
            <a:r>
              <a:rPr lang="en-US" dirty="0" err="1"/>
              <a:t>Mrs</a:t>
            </a:r>
            <a:r>
              <a:rPr lang="en-US" dirty="0"/>
              <a:t> Smith is a 67 year old dog lover with metastatic lung cancer. She is on your hospital service with a diagnosis of respiratory failure related to malignant pleural effusions. She has decided she would like to return home on hospice for the remainder of her life so that she can be with her beloved pets. She has caregivers at home. She is currently on 5 liters of O2 NC, is drowsy but wakes for care  providers and can take pills. You are preparing her discharge orders. What should you order for her discharge?</a:t>
            </a:r>
          </a:p>
        </p:txBody>
      </p:sp>
      <p:pic>
        <p:nvPicPr>
          <p:cNvPr id="5" name="Content Placeholder 4" descr="Device on a finger">
            <a:extLst>
              <a:ext uri="{FF2B5EF4-FFF2-40B4-BE49-F238E27FC236}">
                <a16:creationId xmlns:a16="http://schemas.microsoft.com/office/drawing/2014/main" id="{853862EE-AE5F-41D4-ADD8-E39D9AB9F774}"/>
              </a:ext>
            </a:extLst>
          </p:cNvPr>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0" y="519113"/>
            <a:ext cx="2813050" cy="1878012"/>
          </a:xfrm>
        </p:spPr>
      </p:pic>
    </p:spTree>
    <p:extLst>
      <p:ext uri="{BB962C8B-B14F-4D97-AF65-F5344CB8AC3E}">
        <p14:creationId xmlns:p14="http://schemas.microsoft.com/office/powerpoint/2010/main" val="40867295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4445D-ECD1-4E1E-8B11-BAEDE3631327}"/>
              </a:ext>
            </a:extLst>
          </p:cNvPr>
          <p:cNvSpPr>
            <a:spLocks noGrp="1"/>
          </p:cNvSpPr>
          <p:nvPr>
            <p:ph type="title"/>
          </p:nvPr>
        </p:nvSpPr>
        <p:spPr/>
        <p:txBody>
          <a:bodyPr/>
          <a:lstStyle/>
          <a:p>
            <a:r>
              <a:rPr lang="en-US" dirty="0"/>
              <a:t>Deprescribing at start of hospice</a:t>
            </a:r>
          </a:p>
        </p:txBody>
      </p:sp>
      <p:sp>
        <p:nvSpPr>
          <p:cNvPr id="3" name="Content Placeholder 2">
            <a:extLst>
              <a:ext uri="{FF2B5EF4-FFF2-40B4-BE49-F238E27FC236}">
                <a16:creationId xmlns:a16="http://schemas.microsoft.com/office/drawing/2014/main" id="{8EE7BC00-44C5-4E10-877B-B0051EB34600}"/>
              </a:ext>
            </a:extLst>
          </p:cNvPr>
          <p:cNvSpPr>
            <a:spLocks noGrp="1"/>
          </p:cNvSpPr>
          <p:nvPr>
            <p:ph idx="1"/>
          </p:nvPr>
        </p:nvSpPr>
        <p:spPr>
          <a:xfrm>
            <a:off x="964734" y="1510018"/>
            <a:ext cx="9085119" cy="4738381"/>
          </a:xfrm>
        </p:spPr>
        <p:txBody>
          <a:bodyPr>
            <a:normAutofit fontScale="85000" lnSpcReduction="20000"/>
          </a:bodyPr>
          <a:lstStyle/>
          <a:p>
            <a:r>
              <a:rPr lang="en-US" dirty="0"/>
              <a:t>Depends on the patient’s ability to swallow and proximity to death</a:t>
            </a:r>
          </a:p>
          <a:p>
            <a:r>
              <a:rPr lang="en-US" dirty="0"/>
              <a:t>Remove meds that are likely causing more harm than good (this is completely individualized)</a:t>
            </a:r>
          </a:p>
          <a:p>
            <a:pPr lvl="1"/>
            <a:r>
              <a:rPr lang="en-US" dirty="0"/>
              <a:t>Common Examples of meds that need weaning (especially in people with poor appetite and weight loss):</a:t>
            </a:r>
          </a:p>
          <a:p>
            <a:pPr lvl="2"/>
            <a:r>
              <a:rPr lang="en-US" dirty="0"/>
              <a:t>Amiodarone</a:t>
            </a:r>
          </a:p>
          <a:p>
            <a:pPr lvl="2"/>
            <a:r>
              <a:rPr lang="en-US" dirty="0"/>
              <a:t>Statins</a:t>
            </a:r>
          </a:p>
          <a:p>
            <a:pPr lvl="2"/>
            <a:r>
              <a:rPr lang="en-US" dirty="0"/>
              <a:t>Diuretics, anti-hypertensives</a:t>
            </a:r>
          </a:p>
          <a:p>
            <a:pPr lvl="2"/>
            <a:r>
              <a:rPr lang="en-US" dirty="0"/>
              <a:t>Diabetes meds (e.g. Metformin)</a:t>
            </a:r>
          </a:p>
          <a:p>
            <a:pPr lvl="2"/>
            <a:r>
              <a:rPr lang="en-US" dirty="0"/>
              <a:t>Anticholinergics</a:t>
            </a:r>
          </a:p>
          <a:p>
            <a:pPr lvl="1"/>
            <a:r>
              <a:rPr lang="en-US" dirty="0"/>
              <a:t>Medications we typically keep</a:t>
            </a:r>
          </a:p>
          <a:p>
            <a:pPr lvl="2"/>
            <a:r>
              <a:rPr lang="en-US" dirty="0"/>
              <a:t>Levothyroxine</a:t>
            </a:r>
          </a:p>
          <a:p>
            <a:pPr lvl="2"/>
            <a:r>
              <a:rPr lang="en-US" dirty="0"/>
              <a:t>If the person has heart failure, then we keep the heart failure meds</a:t>
            </a:r>
          </a:p>
          <a:p>
            <a:pPr lvl="2"/>
            <a:r>
              <a:rPr lang="en-US" dirty="0"/>
              <a:t>If the person has COPD, then we keep the COPD meds—unless they no longer have the inspiratory capacity to inhale, then we switch</a:t>
            </a:r>
          </a:p>
          <a:p>
            <a:pPr lvl="2"/>
            <a:r>
              <a:rPr lang="en-US" dirty="0"/>
              <a:t>If the person needs insulin, we keep the insulin (but the blood sugar goals are much more relaxed. </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261789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01023-2299-4389-9926-4106DDE56203}"/>
              </a:ext>
            </a:extLst>
          </p:cNvPr>
          <p:cNvSpPr>
            <a:spLocks noGrp="1"/>
          </p:cNvSpPr>
          <p:nvPr>
            <p:ph type="title"/>
          </p:nvPr>
        </p:nvSpPr>
        <p:spPr/>
        <p:txBody>
          <a:bodyPr/>
          <a:lstStyle/>
          <a:p>
            <a:r>
              <a:rPr lang="en-US" dirty="0"/>
              <a:t>Comfort pack</a:t>
            </a:r>
          </a:p>
        </p:txBody>
      </p:sp>
      <p:sp>
        <p:nvSpPr>
          <p:cNvPr id="3" name="Content Placeholder 2">
            <a:extLst>
              <a:ext uri="{FF2B5EF4-FFF2-40B4-BE49-F238E27FC236}">
                <a16:creationId xmlns:a16="http://schemas.microsoft.com/office/drawing/2014/main" id="{EE41F8E7-7D55-4CBC-91BB-4B3C982A3F76}"/>
              </a:ext>
            </a:extLst>
          </p:cNvPr>
          <p:cNvSpPr>
            <a:spLocks noGrp="1"/>
          </p:cNvSpPr>
          <p:nvPr>
            <p:ph idx="1"/>
          </p:nvPr>
        </p:nvSpPr>
        <p:spPr/>
        <p:txBody>
          <a:bodyPr/>
          <a:lstStyle/>
          <a:p>
            <a:r>
              <a:rPr lang="en-US" dirty="0"/>
              <a:t>Typically includes morphine and Ativan to have on hand for discomfort. It is good to spell out exactly what you want them used for. </a:t>
            </a:r>
          </a:p>
          <a:p>
            <a:pPr lvl="1"/>
            <a:r>
              <a:rPr lang="en-US" dirty="0"/>
              <a:t>Morphine for pain, air hunger, dyspnea</a:t>
            </a:r>
          </a:p>
          <a:p>
            <a:pPr lvl="1"/>
            <a:r>
              <a:rPr lang="en-US" dirty="0"/>
              <a:t>Ativan for agitation/anxiety not responsive to other measures</a:t>
            </a:r>
          </a:p>
          <a:p>
            <a:pPr lvl="2"/>
            <a:r>
              <a:rPr lang="en-US" dirty="0"/>
              <a:t>Don’t forget the chaplain, comforting touch</a:t>
            </a:r>
          </a:p>
          <a:p>
            <a:pPr lvl="1"/>
            <a:r>
              <a:rPr lang="en-US" dirty="0"/>
              <a:t>No evidence to support regular use of atropine</a:t>
            </a:r>
          </a:p>
          <a:p>
            <a:pPr lvl="1"/>
            <a:r>
              <a:rPr lang="en-US" dirty="0"/>
              <a:t>Sometimes Haldol is a necessary add on</a:t>
            </a:r>
          </a:p>
          <a:p>
            <a:r>
              <a:rPr lang="en-US" dirty="0"/>
              <a:t>Don’t forget the bowels and bladder!</a:t>
            </a:r>
          </a:p>
          <a:p>
            <a:pPr lvl="1"/>
            <a:endParaRPr lang="en-US" dirty="0"/>
          </a:p>
        </p:txBody>
      </p:sp>
    </p:spTree>
    <p:extLst>
      <p:ext uri="{BB962C8B-B14F-4D97-AF65-F5344CB8AC3E}">
        <p14:creationId xmlns:p14="http://schemas.microsoft.com/office/powerpoint/2010/main" val="18044931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DF38A-9561-4976-AE26-65ED02A62002}"/>
              </a:ext>
            </a:extLst>
          </p:cNvPr>
          <p:cNvSpPr>
            <a:spLocks noGrp="1"/>
          </p:cNvSpPr>
          <p:nvPr>
            <p:ph type="title"/>
          </p:nvPr>
        </p:nvSpPr>
        <p:spPr/>
        <p:txBody>
          <a:bodyPr/>
          <a:lstStyle/>
          <a:p>
            <a:endParaRPr lang="en-US"/>
          </a:p>
        </p:txBody>
      </p:sp>
      <p:sp>
        <p:nvSpPr>
          <p:cNvPr id="5" name="TextBox 4">
            <a:extLst>
              <a:ext uri="{FF2B5EF4-FFF2-40B4-BE49-F238E27FC236}">
                <a16:creationId xmlns:a16="http://schemas.microsoft.com/office/drawing/2014/main" id="{C58E65E8-746F-4033-A72F-7C3A08BFCBFC}"/>
              </a:ext>
            </a:extLst>
          </p:cNvPr>
          <p:cNvSpPr txBox="1"/>
          <p:nvPr/>
        </p:nvSpPr>
        <p:spPr>
          <a:xfrm>
            <a:off x="1881654" y="2773708"/>
            <a:ext cx="7912727" cy="3693319"/>
          </a:xfrm>
          <a:prstGeom prst="rect">
            <a:avLst/>
          </a:prstGeom>
          <a:noFill/>
        </p:spPr>
        <p:txBody>
          <a:bodyPr wrap="square">
            <a:spAutoFit/>
          </a:bodyPr>
          <a:lstStyle/>
          <a:p>
            <a:pPr algn="l"/>
            <a:r>
              <a:rPr lang="en-US" b="1" i="0" u="none" strike="noStrike" baseline="0" dirty="0">
                <a:solidFill>
                  <a:srgbClr val="FFFF00"/>
                </a:solidFill>
                <a:latin typeface="AdvPSA33F"/>
              </a:rPr>
              <a:t>Death Rattle</a:t>
            </a:r>
          </a:p>
          <a:p>
            <a:pPr algn="l"/>
            <a:r>
              <a:rPr lang="en-US" b="1" i="0" u="none" strike="noStrike" baseline="0" dirty="0">
                <a:latin typeface="AdvPSA33F"/>
              </a:rPr>
              <a:t>Comparison With Placebo</a:t>
            </a:r>
            <a:r>
              <a:rPr lang="en-US" b="1" i="0" u="none" strike="noStrike" baseline="0" dirty="0">
                <a:latin typeface="AdvPSA33E"/>
              </a:rPr>
              <a:t>. </a:t>
            </a:r>
            <a:r>
              <a:rPr lang="en-US" b="0" i="0" u="none" strike="noStrike" baseline="0" dirty="0">
                <a:solidFill>
                  <a:srgbClr val="FFFF00"/>
                </a:solidFill>
                <a:latin typeface="AdvPSA33E"/>
              </a:rPr>
              <a:t>No drugs tested against placebo</a:t>
            </a:r>
          </a:p>
          <a:p>
            <a:pPr algn="l"/>
            <a:r>
              <a:rPr lang="en-US" b="0" i="0" u="none" strike="noStrike" baseline="0" dirty="0">
                <a:solidFill>
                  <a:srgbClr val="FFFF00"/>
                </a:solidFill>
                <a:latin typeface="AdvPSA33E"/>
              </a:rPr>
              <a:t>(scopolamine hydrobromide and atropine) were</a:t>
            </a:r>
          </a:p>
          <a:p>
            <a:pPr algn="l"/>
            <a:r>
              <a:rPr lang="en-US" b="0" i="0" u="none" strike="noStrike" baseline="0" dirty="0">
                <a:solidFill>
                  <a:srgbClr val="FFFF00"/>
                </a:solidFill>
                <a:latin typeface="AdvPSA33E"/>
              </a:rPr>
              <a:t>found to be superior to placebo</a:t>
            </a:r>
            <a:r>
              <a:rPr lang="en-US" b="0" i="0" u="none" strike="noStrike" baseline="0" dirty="0">
                <a:latin typeface="AdvPSA33E"/>
              </a:rPr>
              <a:t>. A placebo-controlled</a:t>
            </a:r>
          </a:p>
          <a:p>
            <a:pPr algn="l"/>
            <a:r>
              <a:rPr lang="en-US" b="0" i="0" u="none" strike="noStrike" baseline="0" dirty="0">
                <a:latin typeface="AdvPSA33E"/>
              </a:rPr>
              <a:t>RCT from the U.S. comparing sublingual atropine to</a:t>
            </a:r>
          </a:p>
          <a:p>
            <a:pPr algn="l"/>
            <a:r>
              <a:rPr lang="en-US" b="0" i="0" u="none" strike="noStrike" baseline="0" dirty="0">
                <a:latin typeface="AdvPSA33E"/>
              </a:rPr>
              <a:t>sublingual saline in 160 patients found no difference</a:t>
            </a:r>
          </a:p>
          <a:p>
            <a:pPr algn="l"/>
            <a:r>
              <a:rPr lang="en-US" b="0" i="0" u="none" strike="noStrike" baseline="0" dirty="0">
                <a:latin typeface="AdvPSA33E"/>
              </a:rPr>
              <a:t>in noise score and heart rate at baseline, after</a:t>
            </a:r>
          </a:p>
          <a:p>
            <a:pPr algn="l"/>
            <a:r>
              <a:rPr lang="en-US" b="0" i="0" u="none" strike="noStrike" baseline="0" dirty="0">
                <a:latin typeface="AdvPSA33E"/>
              </a:rPr>
              <a:t>two hours (</a:t>
            </a:r>
            <a:r>
              <a:rPr lang="en-US" b="0" i="0" u="none" strike="noStrike" baseline="0" dirty="0">
                <a:latin typeface="AdvPSA33F"/>
              </a:rPr>
              <a:t>P </a:t>
            </a:r>
            <a:r>
              <a:rPr lang="en-US" b="0" i="0" u="none" strike="noStrike" baseline="0" dirty="0">
                <a:latin typeface="AdvP4C4E74"/>
              </a:rPr>
              <a:t>¼ </a:t>
            </a:r>
            <a:r>
              <a:rPr lang="en-US" b="0" i="0" u="none" strike="noStrike" baseline="0" dirty="0">
                <a:latin typeface="AdvPSA33E"/>
              </a:rPr>
              <a:t>0.73) and four hours (</a:t>
            </a:r>
            <a:r>
              <a:rPr lang="en-US" b="0" i="0" u="none" strike="noStrike" baseline="0" dirty="0">
                <a:latin typeface="AdvPSA33F"/>
              </a:rPr>
              <a:t>P </a:t>
            </a:r>
            <a:r>
              <a:rPr lang="en-US" b="0" i="0" u="none" strike="noStrike" baseline="0" dirty="0">
                <a:latin typeface="AdvP4C4E74"/>
              </a:rPr>
              <a:t>¼ </a:t>
            </a:r>
            <a:r>
              <a:rPr lang="en-US" b="0" i="0" u="none" strike="noStrike" baseline="0" dirty="0">
                <a:latin typeface="AdvPSA33E"/>
              </a:rPr>
              <a:t>0.21).40 A</a:t>
            </a:r>
          </a:p>
          <a:p>
            <a:pPr algn="l"/>
            <a:r>
              <a:rPr lang="en-US" b="0" i="0" u="none" strike="noStrike" baseline="0" dirty="0">
                <a:latin typeface="AdvPSA33E"/>
              </a:rPr>
              <a:t>smaller placebo-controlled study from Germany</a:t>
            </a:r>
          </a:p>
          <a:p>
            <a:pPr algn="l"/>
            <a:r>
              <a:rPr lang="en-US" b="0" i="0" u="none" strike="noStrike" baseline="0" dirty="0">
                <a:latin typeface="AdvPSA33E"/>
              </a:rPr>
              <a:t>compared intravenous (</a:t>
            </a:r>
            <a:r>
              <a:rPr lang="en-US" b="0" i="0" u="none" strike="noStrike" baseline="0" dirty="0" err="1">
                <a:latin typeface="AdvPSA33E"/>
              </a:rPr>
              <a:t>i.v.</a:t>
            </a:r>
            <a:r>
              <a:rPr lang="en-US" b="0" i="0" u="none" strike="noStrike" baseline="0" dirty="0">
                <a:latin typeface="AdvPSA33E"/>
              </a:rPr>
              <a:t>) or subcutaneous (</a:t>
            </a:r>
            <a:r>
              <a:rPr lang="en-US" b="0" i="0" u="none" strike="noStrike" baseline="0" dirty="0" err="1">
                <a:latin typeface="AdvPSA33E"/>
              </a:rPr>
              <a:t>s.c.</a:t>
            </a:r>
            <a:r>
              <a:rPr lang="en-US" b="0" i="0" u="none" strike="noStrike" baseline="0" dirty="0">
                <a:latin typeface="AdvPSA33E"/>
              </a:rPr>
              <a:t>)</a:t>
            </a:r>
          </a:p>
          <a:p>
            <a:pPr algn="l"/>
            <a:r>
              <a:rPr lang="it-IT" b="0" i="0" u="none" strike="noStrike" baseline="0" dirty="0">
                <a:latin typeface="AdvPSA33E"/>
              </a:rPr>
              <a:t>scopolamine hydrobromide to saline in 31 patients</a:t>
            </a:r>
          </a:p>
          <a:p>
            <a:pPr algn="l"/>
            <a:r>
              <a:rPr lang="en-US" b="0" i="0" u="none" strike="noStrike" baseline="0" dirty="0">
                <a:latin typeface="AdvPSA33E"/>
              </a:rPr>
              <a:t>and likewise found no significant difference in death</a:t>
            </a:r>
          </a:p>
          <a:p>
            <a:pPr algn="l"/>
            <a:r>
              <a:rPr lang="en-US" b="0" i="0" u="none" strike="noStrike" baseline="0" dirty="0">
                <a:latin typeface="AdvPSA33E"/>
              </a:rPr>
              <a:t>rattle scores (</a:t>
            </a:r>
            <a:r>
              <a:rPr lang="en-US" b="0" i="0" u="none" strike="noStrike" baseline="0" dirty="0">
                <a:latin typeface="AdvPSA33F"/>
              </a:rPr>
              <a:t>P </a:t>
            </a:r>
            <a:r>
              <a:rPr lang="en-US" b="0" i="0" u="none" strike="noStrike" baseline="0" dirty="0">
                <a:latin typeface="AdvPSA33E"/>
              </a:rPr>
              <a:t>value not reported).32</a:t>
            </a:r>
            <a:endParaRPr lang="en-US" dirty="0"/>
          </a:p>
        </p:txBody>
      </p:sp>
      <p:pic>
        <p:nvPicPr>
          <p:cNvPr id="7" name="Picture 6">
            <a:extLst>
              <a:ext uri="{FF2B5EF4-FFF2-40B4-BE49-F238E27FC236}">
                <a16:creationId xmlns:a16="http://schemas.microsoft.com/office/drawing/2014/main" id="{08420CD6-101F-4D7B-B6DB-CA8365E2A24F}"/>
              </a:ext>
            </a:extLst>
          </p:cNvPr>
          <p:cNvPicPr>
            <a:picLocks noChangeAspect="1"/>
          </p:cNvPicPr>
          <p:nvPr/>
        </p:nvPicPr>
        <p:blipFill>
          <a:blip r:embed="rId2"/>
          <a:stretch>
            <a:fillRect/>
          </a:stretch>
        </p:blipFill>
        <p:spPr>
          <a:xfrm>
            <a:off x="389659" y="79375"/>
            <a:ext cx="9404723" cy="2604654"/>
          </a:xfrm>
          <a:prstGeom prst="rect">
            <a:avLst/>
          </a:prstGeom>
        </p:spPr>
      </p:pic>
    </p:spTree>
    <p:extLst>
      <p:ext uri="{BB962C8B-B14F-4D97-AF65-F5344CB8AC3E}">
        <p14:creationId xmlns:p14="http://schemas.microsoft.com/office/powerpoint/2010/main" val="25043279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C8127-9661-428B-802D-71E59842FED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25DE8DC-BEE6-4EDF-8DC2-C4AB781FF13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67FF473-3290-43C2-BFC9-65499AF3220D}"/>
              </a:ext>
            </a:extLst>
          </p:cNvPr>
          <p:cNvPicPr>
            <a:picLocks noChangeAspect="1"/>
          </p:cNvPicPr>
          <p:nvPr/>
        </p:nvPicPr>
        <p:blipFill>
          <a:blip r:embed="rId2"/>
          <a:stretch>
            <a:fillRect/>
          </a:stretch>
        </p:blipFill>
        <p:spPr>
          <a:xfrm>
            <a:off x="148763" y="1152983"/>
            <a:ext cx="11287863" cy="5138611"/>
          </a:xfrm>
          <a:prstGeom prst="rect">
            <a:avLst/>
          </a:prstGeom>
        </p:spPr>
      </p:pic>
    </p:spTree>
    <p:extLst>
      <p:ext uri="{BB962C8B-B14F-4D97-AF65-F5344CB8AC3E}">
        <p14:creationId xmlns:p14="http://schemas.microsoft.com/office/powerpoint/2010/main" val="35909160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80766E9-E83B-49A0-BD39-EC7064D81958}"/>
              </a:ext>
            </a:extLst>
          </p:cNvPr>
          <p:cNvSpPr>
            <a:spLocks noGrp="1"/>
          </p:cNvSpPr>
          <p:nvPr>
            <p:ph type="body" sz="half" idx="2"/>
          </p:nvPr>
        </p:nvSpPr>
        <p:spPr>
          <a:xfrm>
            <a:off x="1060175" y="3198168"/>
            <a:ext cx="9266814" cy="2834884"/>
          </a:xfrm>
        </p:spPr>
        <p:txBody>
          <a:bodyPr/>
          <a:lstStyle/>
          <a:p>
            <a:r>
              <a:rPr lang="en-US" dirty="0"/>
              <a:t>Your hospitalized patient with cancer metastatic to the spine has decided to transfer to a nursing facility with hospice and you are preparing the discharge. The patient has had difficult to control back pain during the hospital. What do you need to do to make sure the transition in care goes well?</a:t>
            </a:r>
          </a:p>
        </p:txBody>
      </p:sp>
      <p:pic>
        <p:nvPicPr>
          <p:cNvPr id="5" name="Content Placeholder 4" descr="Diagram&#10;&#10;Description automatically generated">
            <a:extLst>
              <a:ext uri="{FF2B5EF4-FFF2-40B4-BE49-F238E27FC236}">
                <a16:creationId xmlns:a16="http://schemas.microsoft.com/office/drawing/2014/main" id="{09DC4A98-1C67-465F-B1DF-FA55ADF69156}"/>
              </a:ext>
            </a:extLst>
          </p:cNvPr>
          <p:cNvPicPr>
            <a:picLocks noGrp="1" noChangeAspect="1"/>
          </p:cNvPicPr>
          <p:nvPr>
            <p:ph idx="4294967295"/>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34109" y="456555"/>
            <a:ext cx="5480050" cy="2513013"/>
          </a:xfrm>
        </p:spPr>
      </p:pic>
      <p:sp>
        <p:nvSpPr>
          <p:cNvPr id="6" name="TextBox 5">
            <a:extLst>
              <a:ext uri="{FF2B5EF4-FFF2-40B4-BE49-F238E27FC236}">
                <a16:creationId xmlns:a16="http://schemas.microsoft.com/office/drawing/2014/main" id="{F70B9E03-2481-4757-98DA-18160FF7E1E8}"/>
              </a:ext>
            </a:extLst>
          </p:cNvPr>
          <p:cNvSpPr txBox="1"/>
          <p:nvPr/>
        </p:nvSpPr>
        <p:spPr>
          <a:xfrm>
            <a:off x="617054" y="3198168"/>
            <a:ext cx="5478946" cy="230832"/>
          </a:xfrm>
          <a:prstGeom prst="rect">
            <a:avLst/>
          </a:prstGeom>
          <a:noFill/>
        </p:spPr>
        <p:txBody>
          <a:bodyPr wrap="square" rtlCol="0">
            <a:spAutoFit/>
          </a:bodyPr>
          <a:lstStyle/>
          <a:p>
            <a:r>
              <a:rPr lang="en-US" sz="900" dirty="0">
                <a:hlinkClick r:id="rId3" tooltip="http://www.wikidoc.org/index.php/Pain_physical_examination"/>
              </a:rPr>
              <a:t>This Photo</a:t>
            </a:r>
            <a:r>
              <a:rPr lang="en-US" sz="900" dirty="0"/>
              <a:t> by Unknown Author is licensed under </a:t>
            </a:r>
            <a:r>
              <a:rPr lang="en-US" sz="900" dirty="0">
                <a:hlinkClick r:id="rId4" tooltip="https://creativecommons.org/licenses/by-sa/3.0/"/>
              </a:rPr>
              <a:t>CC BY-SA</a:t>
            </a:r>
            <a:endParaRPr lang="en-US" sz="900" dirty="0"/>
          </a:p>
        </p:txBody>
      </p:sp>
    </p:spTree>
    <p:extLst>
      <p:ext uri="{BB962C8B-B14F-4D97-AF65-F5344CB8AC3E}">
        <p14:creationId xmlns:p14="http://schemas.microsoft.com/office/powerpoint/2010/main" val="72835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80766E9-E83B-49A0-BD39-EC7064D81958}"/>
              </a:ext>
            </a:extLst>
          </p:cNvPr>
          <p:cNvSpPr>
            <a:spLocks noGrp="1"/>
          </p:cNvSpPr>
          <p:nvPr>
            <p:ph type="body" sz="half" idx="2"/>
          </p:nvPr>
        </p:nvSpPr>
        <p:spPr>
          <a:xfrm>
            <a:off x="1060175" y="3198168"/>
            <a:ext cx="9266814" cy="2834884"/>
          </a:xfrm>
        </p:spPr>
        <p:txBody>
          <a:bodyPr>
            <a:normAutofit/>
          </a:bodyPr>
          <a:lstStyle/>
          <a:p>
            <a:r>
              <a:rPr lang="en-US" sz="2000" dirty="0"/>
              <a:t>Make sure the patient gets a dose of pain medicine prior to leaving so that the patient isn’t in severe pain by the time the transport has gotten him/her to the new location. </a:t>
            </a:r>
          </a:p>
        </p:txBody>
      </p:sp>
      <p:pic>
        <p:nvPicPr>
          <p:cNvPr id="5" name="Content Placeholder 4" descr="Diagram&#10;&#10;Description automatically generated">
            <a:extLst>
              <a:ext uri="{FF2B5EF4-FFF2-40B4-BE49-F238E27FC236}">
                <a16:creationId xmlns:a16="http://schemas.microsoft.com/office/drawing/2014/main" id="{09DC4A98-1C67-465F-B1DF-FA55ADF69156}"/>
              </a:ext>
            </a:extLst>
          </p:cNvPr>
          <p:cNvPicPr>
            <a:picLocks noGrp="1" noChangeAspect="1"/>
          </p:cNvPicPr>
          <p:nvPr>
            <p:ph idx="4294967295"/>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34109" y="456555"/>
            <a:ext cx="5480050" cy="2513013"/>
          </a:xfrm>
        </p:spPr>
      </p:pic>
      <p:sp>
        <p:nvSpPr>
          <p:cNvPr id="6" name="TextBox 5">
            <a:extLst>
              <a:ext uri="{FF2B5EF4-FFF2-40B4-BE49-F238E27FC236}">
                <a16:creationId xmlns:a16="http://schemas.microsoft.com/office/drawing/2014/main" id="{F70B9E03-2481-4757-98DA-18160FF7E1E8}"/>
              </a:ext>
            </a:extLst>
          </p:cNvPr>
          <p:cNvSpPr txBox="1"/>
          <p:nvPr/>
        </p:nvSpPr>
        <p:spPr>
          <a:xfrm>
            <a:off x="617054" y="3198168"/>
            <a:ext cx="5478946" cy="230832"/>
          </a:xfrm>
          <a:prstGeom prst="rect">
            <a:avLst/>
          </a:prstGeom>
          <a:noFill/>
        </p:spPr>
        <p:txBody>
          <a:bodyPr wrap="square" rtlCol="0">
            <a:spAutoFit/>
          </a:bodyPr>
          <a:lstStyle/>
          <a:p>
            <a:r>
              <a:rPr lang="en-US" sz="900" dirty="0">
                <a:hlinkClick r:id="rId3" tooltip="http://www.wikidoc.org/index.php/Pain_physical_examination"/>
              </a:rPr>
              <a:t>This Photo</a:t>
            </a:r>
            <a:r>
              <a:rPr lang="en-US" sz="900" dirty="0"/>
              <a:t> by Unknown Author is licensed under </a:t>
            </a:r>
            <a:r>
              <a:rPr lang="en-US" sz="900" dirty="0">
                <a:hlinkClick r:id="rId4" tooltip="https://creativecommons.org/licenses/by-sa/3.0/"/>
              </a:rPr>
              <a:t>CC BY-SA</a:t>
            </a:r>
            <a:endParaRPr lang="en-US" sz="900" dirty="0"/>
          </a:p>
        </p:txBody>
      </p:sp>
    </p:spTree>
    <p:extLst>
      <p:ext uri="{BB962C8B-B14F-4D97-AF65-F5344CB8AC3E}">
        <p14:creationId xmlns:p14="http://schemas.microsoft.com/office/powerpoint/2010/main" val="16366297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Locations for Hospice</a:t>
            </a:r>
          </a:p>
        </p:txBody>
      </p:sp>
      <p:sp>
        <p:nvSpPr>
          <p:cNvPr id="3" name="Content Placeholder 2"/>
          <p:cNvSpPr>
            <a:spLocks noGrp="1"/>
          </p:cNvSpPr>
          <p:nvPr>
            <p:ph idx="1"/>
          </p:nvPr>
        </p:nvSpPr>
        <p:spPr/>
        <p:txBody>
          <a:bodyPr/>
          <a:lstStyle/>
          <a:p>
            <a:r>
              <a:rPr lang="en-US" dirty="0"/>
              <a:t>Home</a:t>
            </a:r>
          </a:p>
          <a:p>
            <a:r>
              <a:rPr lang="en-US" dirty="0"/>
              <a:t>Nursing home</a:t>
            </a:r>
          </a:p>
          <a:p>
            <a:r>
              <a:rPr lang="en-US" dirty="0"/>
              <a:t>Assisted living</a:t>
            </a:r>
          </a:p>
          <a:p>
            <a:r>
              <a:rPr lang="en-US" dirty="0"/>
              <a:t>Independent Living</a:t>
            </a:r>
          </a:p>
          <a:p>
            <a:r>
              <a:rPr lang="en-US" dirty="0"/>
              <a:t>Inpatient hospice (GIP)</a:t>
            </a:r>
          </a:p>
          <a:p>
            <a:r>
              <a:rPr lang="en-US" dirty="0"/>
              <a:t>Continuous care (home care)</a:t>
            </a:r>
          </a:p>
          <a:p>
            <a:r>
              <a:rPr lang="en-US" dirty="0"/>
              <a:t>SIA—service intensity add on</a:t>
            </a:r>
          </a:p>
          <a:p>
            <a:r>
              <a:rPr lang="en-US" dirty="0"/>
              <a:t>Respite care</a:t>
            </a:r>
          </a:p>
          <a:p>
            <a:endParaRPr lang="en-US" dirty="0"/>
          </a:p>
          <a:p>
            <a:endParaRPr lang="en-US" dirty="0"/>
          </a:p>
        </p:txBody>
      </p:sp>
      <p:sp>
        <p:nvSpPr>
          <p:cNvPr id="4" name="TextBox 3"/>
          <p:cNvSpPr txBox="1"/>
          <p:nvPr/>
        </p:nvSpPr>
        <p:spPr>
          <a:xfrm>
            <a:off x="6391144" y="2649678"/>
            <a:ext cx="5399235" cy="1200329"/>
          </a:xfrm>
          <a:prstGeom prst="rect">
            <a:avLst/>
          </a:prstGeom>
          <a:noFill/>
        </p:spPr>
        <p:txBody>
          <a:bodyPr wrap="none" rtlCol="0">
            <a:spAutoFit/>
          </a:bodyPr>
          <a:lstStyle/>
          <a:p>
            <a:r>
              <a:rPr lang="en-US" dirty="0"/>
              <a:t>Therefore, have to be able to work</a:t>
            </a:r>
          </a:p>
          <a:p>
            <a:r>
              <a:rPr lang="en-US" dirty="0"/>
              <a:t>Within the rules and regulations of the</a:t>
            </a:r>
          </a:p>
          <a:p>
            <a:r>
              <a:rPr lang="en-US" dirty="0"/>
              <a:t>Facility where the person lives and incorporate</a:t>
            </a:r>
          </a:p>
          <a:p>
            <a:r>
              <a:rPr lang="en-US" dirty="0"/>
              <a:t>teams</a:t>
            </a:r>
          </a:p>
        </p:txBody>
      </p:sp>
    </p:spTree>
    <p:extLst>
      <p:ext uri="{BB962C8B-B14F-4D97-AF65-F5344CB8AC3E}">
        <p14:creationId xmlns:p14="http://schemas.microsoft.com/office/powerpoint/2010/main" val="14228045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5BF16-C432-47FE-B9CA-B1CBF16D21C4}"/>
              </a:ext>
            </a:extLst>
          </p:cNvPr>
          <p:cNvSpPr>
            <a:spLocks noGrp="1"/>
          </p:cNvSpPr>
          <p:nvPr>
            <p:ph type="title"/>
          </p:nvPr>
        </p:nvSpPr>
        <p:spPr/>
        <p:txBody>
          <a:bodyPr/>
          <a:lstStyle/>
          <a:p>
            <a:r>
              <a:rPr lang="en-US" dirty="0"/>
              <a:t>In care facilities</a:t>
            </a:r>
          </a:p>
        </p:txBody>
      </p:sp>
      <p:sp>
        <p:nvSpPr>
          <p:cNvPr id="3" name="Content Placeholder 2">
            <a:extLst>
              <a:ext uri="{FF2B5EF4-FFF2-40B4-BE49-F238E27FC236}">
                <a16:creationId xmlns:a16="http://schemas.microsoft.com/office/drawing/2014/main" id="{DD218D99-0977-4ACE-9D1C-003108C66060}"/>
              </a:ext>
            </a:extLst>
          </p:cNvPr>
          <p:cNvSpPr>
            <a:spLocks noGrp="1"/>
          </p:cNvSpPr>
          <p:nvPr>
            <p:ph idx="1"/>
          </p:nvPr>
        </p:nvSpPr>
        <p:spPr/>
        <p:txBody>
          <a:bodyPr/>
          <a:lstStyle/>
          <a:p>
            <a:r>
              <a:rPr lang="en-US" dirty="0"/>
              <a:t>Nursing home staff keep doing all of their normal work for the nursing home resident(patient)</a:t>
            </a:r>
          </a:p>
          <a:p>
            <a:r>
              <a:rPr lang="en-US" dirty="0"/>
              <a:t>Hospice nurse comes a couple times a week to check in on the needs of the patient</a:t>
            </a:r>
          </a:p>
          <a:p>
            <a:r>
              <a:rPr lang="en-US" dirty="0"/>
              <a:t>Social work and chaplain come every other week or month (If the patient/family accepts their services) to check on the needs of the patient and will provide a social presence</a:t>
            </a:r>
          </a:p>
          <a:p>
            <a:r>
              <a:rPr lang="en-US" dirty="0"/>
              <a:t>Room and board coverage for the nursing home continues to be paid for by the same source (private pay, VA pay, Medicaid)</a:t>
            </a:r>
          </a:p>
          <a:p>
            <a:pPr lvl="1"/>
            <a:r>
              <a:rPr lang="en-US" dirty="0"/>
              <a:t>Hospice is added on to the day to day care that is provided. </a:t>
            </a:r>
          </a:p>
        </p:txBody>
      </p:sp>
    </p:spTree>
    <p:extLst>
      <p:ext uri="{BB962C8B-B14F-4D97-AF65-F5344CB8AC3E}">
        <p14:creationId xmlns:p14="http://schemas.microsoft.com/office/powerpoint/2010/main" val="34508412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A4D03-8C22-476D-8251-396F9A3FAEFF}"/>
              </a:ext>
            </a:extLst>
          </p:cNvPr>
          <p:cNvSpPr>
            <a:spLocks noGrp="1"/>
          </p:cNvSpPr>
          <p:nvPr>
            <p:ph type="title"/>
          </p:nvPr>
        </p:nvSpPr>
        <p:spPr/>
        <p:txBody>
          <a:bodyPr/>
          <a:lstStyle/>
          <a:p>
            <a:r>
              <a:rPr lang="en-US" dirty="0"/>
              <a:t>In the home</a:t>
            </a:r>
          </a:p>
        </p:txBody>
      </p:sp>
      <p:sp>
        <p:nvSpPr>
          <p:cNvPr id="3" name="Content Placeholder 2">
            <a:extLst>
              <a:ext uri="{FF2B5EF4-FFF2-40B4-BE49-F238E27FC236}">
                <a16:creationId xmlns:a16="http://schemas.microsoft.com/office/drawing/2014/main" id="{CCA5F7B2-5CBB-499A-BD62-BBD3F2B397FB}"/>
              </a:ext>
            </a:extLst>
          </p:cNvPr>
          <p:cNvSpPr>
            <a:spLocks noGrp="1"/>
          </p:cNvSpPr>
          <p:nvPr>
            <p:ph idx="1"/>
          </p:nvPr>
        </p:nvSpPr>
        <p:spPr/>
        <p:txBody>
          <a:bodyPr/>
          <a:lstStyle/>
          <a:p>
            <a:r>
              <a:rPr lang="en-US" dirty="0"/>
              <a:t>Patient may continue to live independently in their home </a:t>
            </a:r>
          </a:p>
          <a:p>
            <a:pPr lvl="1"/>
            <a:r>
              <a:rPr lang="en-US" dirty="0"/>
              <a:t>Needs a back up plan for when no-longer able to live independently</a:t>
            </a:r>
          </a:p>
          <a:p>
            <a:r>
              <a:rPr lang="en-US" dirty="0"/>
              <a:t>Patient may live at home with family caregivers or paid caregivers </a:t>
            </a:r>
          </a:p>
          <a:p>
            <a:r>
              <a:rPr lang="en-US" dirty="0"/>
              <a:t>Hospice comes and supports the person</a:t>
            </a:r>
          </a:p>
        </p:txBody>
      </p:sp>
    </p:spTree>
    <p:extLst>
      <p:ext uri="{BB962C8B-B14F-4D97-AF65-F5344CB8AC3E}">
        <p14:creationId xmlns:p14="http://schemas.microsoft.com/office/powerpoint/2010/main" val="1521499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F441E1E0-5C89-477A-B613-F01365D33CEA}"/>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Simple definition</a:t>
            </a:r>
          </a:p>
        </p:txBody>
      </p:sp>
      <p:sp>
        <p:nvSpPr>
          <p:cNvPr id="3" name="Content Placeholder 2">
            <a:extLst>
              <a:ext uri="{FF2B5EF4-FFF2-40B4-BE49-F238E27FC236}">
                <a16:creationId xmlns:a16="http://schemas.microsoft.com/office/drawing/2014/main" id="{4540C242-A47A-4C44-B7E8-35CDD2981843}"/>
              </a:ext>
            </a:extLst>
          </p:cNvPr>
          <p:cNvSpPr>
            <a:spLocks noGrp="1"/>
          </p:cNvSpPr>
          <p:nvPr>
            <p:ph idx="1"/>
          </p:nvPr>
        </p:nvSpPr>
        <p:spPr>
          <a:xfrm>
            <a:off x="1103312" y="2763520"/>
            <a:ext cx="8946541" cy="3484879"/>
          </a:xfrm>
        </p:spPr>
        <p:txBody>
          <a:bodyPr>
            <a:normAutofit/>
          </a:bodyPr>
          <a:lstStyle/>
          <a:p>
            <a:r>
              <a:rPr lang="en-US" dirty="0"/>
              <a:t>Hospice is a program that people are entitled to receive through Medicare, Medicaid (and most insurances) when their prognosis is 6 months or less. </a:t>
            </a:r>
          </a:p>
          <a:p>
            <a:r>
              <a:rPr lang="en-US" dirty="0"/>
              <a:t>It is a program that people choose/elect to enroll in</a:t>
            </a:r>
          </a:p>
          <a:p>
            <a:r>
              <a:rPr lang="en-US" dirty="0"/>
              <a:t>https://www.medicare.gov/coverage/hospice-care</a:t>
            </a:r>
          </a:p>
        </p:txBody>
      </p:sp>
    </p:spTree>
    <p:extLst>
      <p:ext uri="{BB962C8B-B14F-4D97-AF65-F5344CB8AC3E}">
        <p14:creationId xmlns:p14="http://schemas.microsoft.com/office/powerpoint/2010/main" val="3599865409"/>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3DB41-DE3B-491D-BDE4-488FF27C2F25}"/>
              </a:ext>
            </a:extLst>
          </p:cNvPr>
          <p:cNvSpPr>
            <a:spLocks noGrp="1"/>
          </p:cNvSpPr>
          <p:nvPr>
            <p:ph type="title"/>
          </p:nvPr>
        </p:nvSpPr>
        <p:spPr/>
        <p:txBody>
          <a:bodyPr/>
          <a:lstStyle/>
          <a:p>
            <a:r>
              <a:rPr lang="en-US" dirty="0"/>
              <a:t>Respite Care</a:t>
            </a:r>
          </a:p>
        </p:txBody>
      </p:sp>
      <p:sp>
        <p:nvSpPr>
          <p:cNvPr id="3" name="Content Placeholder 2">
            <a:extLst>
              <a:ext uri="{FF2B5EF4-FFF2-40B4-BE49-F238E27FC236}">
                <a16:creationId xmlns:a16="http://schemas.microsoft.com/office/drawing/2014/main" id="{0615A3F9-5151-413F-969D-ED87EFC05828}"/>
              </a:ext>
            </a:extLst>
          </p:cNvPr>
          <p:cNvSpPr>
            <a:spLocks noGrp="1"/>
          </p:cNvSpPr>
          <p:nvPr>
            <p:ph idx="1"/>
          </p:nvPr>
        </p:nvSpPr>
        <p:spPr/>
        <p:txBody>
          <a:bodyPr/>
          <a:lstStyle/>
          <a:p>
            <a:r>
              <a:rPr lang="en-US" dirty="0"/>
              <a:t>care in an approved facility on a short‐term basis for respite”</a:t>
            </a:r>
          </a:p>
          <a:p>
            <a:r>
              <a:rPr lang="en-US" dirty="0"/>
              <a:t>Designed to provide respite for family members or other caregivers</a:t>
            </a:r>
          </a:p>
          <a:p>
            <a:r>
              <a:rPr lang="en-US" dirty="0"/>
              <a:t>Medicare certified SNF or acute care hospital</a:t>
            </a:r>
          </a:p>
          <a:p>
            <a:r>
              <a:rPr lang="en-US" dirty="0"/>
              <a:t>Limited to no more than five (5) consecutive days</a:t>
            </a:r>
          </a:p>
          <a:p>
            <a:r>
              <a:rPr lang="en-US" dirty="0"/>
              <a:t>Otherwise, no limit to number of times respite can be provided</a:t>
            </a:r>
          </a:p>
          <a:p>
            <a:pPr marL="0" indent="0">
              <a:buNone/>
            </a:pPr>
            <a:endParaRPr lang="en-US" dirty="0"/>
          </a:p>
        </p:txBody>
      </p:sp>
      <p:sp>
        <p:nvSpPr>
          <p:cNvPr id="4" name="TextBox 3">
            <a:extLst>
              <a:ext uri="{FF2B5EF4-FFF2-40B4-BE49-F238E27FC236}">
                <a16:creationId xmlns:a16="http://schemas.microsoft.com/office/drawing/2014/main" id="{F9E2BD03-01FF-4346-A7F4-6D714A9FCB72}"/>
              </a:ext>
            </a:extLst>
          </p:cNvPr>
          <p:cNvSpPr txBox="1"/>
          <p:nvPr/>
        </p:nvSpPr>
        <p:spPr>
          <a:xfrm>
            <a:off x="7431314" y="6023429"/>
            <a:ext cx="1614545" cy="369332"/>
          </a:xfrm>
          <a:prstGeom prst="rect">
            <a:avLst/>
          </a:prstGeom>
          <a:noFill/>
        </p:spPr>
        <p:txBody>
          <a:bodyPr wrap="none" rtlCol="0">
            <a:spAutoFit/>
          </a:bodyPr>
          <a:lstStyle/>
          <a:p>
            <a:r>
              <a:rPr lang="en-US" dirty="0" err="1"/>
              <a:t>Crosno</a:t>
            </a:r>
            <a:r>
              <a:rPr lang="en-US" dirty="0"/>
              <a:t>, 2019</a:t>
            </a:r>
          </a:p>
        </p:txBody>
      </p:sp>
    </p:spTree>
    <p:extLst>
      <p:ext uri="{BB962C8B-B14F-4D97-AF65-F5344CB8AC3E}">
        <p14:creationId xmlns:p14="http://schemas.microsoft.com/office/powerpoint/2010/main" val="622806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B59DF-58F7-45ED-86E0-0F0A22DFD840}"/>
              </a:ext>
            </a:extLst>
          </p:cNvPr>
          <p:cNvSpPr>
            <a:spLocks noGrp="1"/>
          </p:cNvSpPr>
          <p:nvPr>
            <p:ph type="title"/>
          </p:nvPr>
        </p:nvSpPr>
        <p:spPr/>
        <p:txBody>
          <a:bodyPr/>
          <a:lstStyle/>
          <a:p>
            <a:r>
              <a:rPr lang="en-US" dirty="0"/>
              <a:t>Continuous Care</a:t>
            </a:r>
          </a:p>
        </p:txBody>
      </p:sp>
      <p:sp>
        <p:nvSpPr>
          <p:cNvPr id="9" name="Content Placeholder 8">
            <a:extLst>
              <a:ext uri="{FF2B5EF4-FFF2-40B4-BE49-F238E27FC236}">
                <a16:creationId xmlns:a16="http://schemas.microsoft.com/office/drawing/2014/main" id="{6D1B16F1-C74E-4AB6-9A9C-790ACCEB6EC1}"/>
              </a:ext>
            </a:extLst>
          </p:cNvPr>
          <p:cNvSpPr>
            <a:spLocks noGrp="1"/>
          </p:cNvSpPr>
          <p:nvPr>
            <p:ph idx="1"/>
          </p:nvPr>
        </p:nvSpPr>
        <p:spPr/>
        <p:txBody>
          <a:bodyPr>
            <a:normAutofit/>
          </a:bodyPr>
          <a:lstStyle/>
          <a:p>
            <a:r>
              <a:rPr lang="en-US" dirty="0"/>
              <a:t>during brief periods of crisis . . . As necessary to maintain the terminally ill patient at home</a:t>
            </a:r>
          </a:p>
          <a:p>
            <a:r>
              <a:rPr lang="en-US" dirty="0"/>
              <a:t>Must have a skilled care need</a:t>
            </a:r>
          </a:p>
          <a:p>
            <a:r>
              <a:rPr lang="en-US" dirty="0"/>
              <a:t>Minimum of 8h of direct care in a 24h period</a:t>
            </a:r>
          </a:p>
          <a:p>
            <a:pPr lvl="1"/>
            <a:r>
              <a:rPr lang="en-US" dirty="0"/>
              <a:t>&gt;50% of care must be provided by licensed nurse (RN or LVN/LPN)</a:t>
            </a:r>
          </a:p>
          <a:p>
            <a:pPr lvl="1"/>
            <a:r>
              <a:rPr lang="en-US" dirty="0"/>
              <a:t>&lt;50% of care may be provided by hospice aide</a:t>
            </a:r>
          </a:p>
        </p:txBody>
      </p:sp>
      <p:sp>
        <p:nvSpPr>
          <p:cNvPr id="10" name="TextBox 9">
            <a:extLst>
              <a:ext uri="{FF2B5EF4-FFF2-40B4-BE49-F238E27FC236}">
                <a16:creationId xmlns:a16="http://schemas.microsoft.com/office/drawing/2014/main" id="{D4F28365-C1B0-4BC7-A87D-46D4859C8F14}"/>
              </a:ext>
            </a:extLst>
          </p:cNvPr>
          <p:cNvSpPr txBox="1"/>
          <p:nvPr/>
        </p:nvSpPr>
        <p:spPr>
          <a:xfrm>
            <a:off x="7431314" y="6023429"/>
            <a:ext cx="1614545" cy="369332"/>
          </a:xfrm>
          <a:prstGeom prst="rect">
            <a:avLst/>
          </a:prstGeom>
          <a:noFill/>
        </p:spPr>
        <p:txBody>
          <a:bodyPr wrap="none" rtlCol="0">
            <a:spAutoFit/>
          </a:bodyPr>
          <a:lstStyle/>
          <a:p>
            <a:r>
              <a:rPr lang="en-US" dirty="0" err="1"/>
              <a:t>Crosno</a:t>
            </a:r>
            <a:r>
              <a:rPr lang="en-US" dirty="0"/>
              <a:t>, 2019</a:t>
            </a:r>
          </a:p>
        </p:txBody>
      </p:sp>
    </p:spTree>
    <p:extLst>
      <p:ext uri="{BB962C8B-B14F-4D97-AF65-F5344CB8AC3E}">
        <p14:creationId xmlns:p14="http://schemas.microsoft.com/office/powerpoint/2010/main" val="14676323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74881-A657-49FC-9919-5343E58F0C5D}"/>
              </a:ext>
            </a:extLst>
          </p:cNvPr>
          <p:cNvSpPr>
            <a:spLocks noGrp="1"/>
          </p:cNvSpPr>
          <p:nvPr>
            <p:ph type="title"/>
          </p:nvPr>
        </p:nvSpPr>
        <p:spPr/>
        <p:txBody>
          <a:bodyPr/>
          <a:lstStyle/>
          <a:p>
            <a:r>
              <a:rPr lang="en-US" dirty="0"/>
              <a:t>Service Intensity Add‐on (SIA)</a:t>
            </a:r>
          </a:p>
        </p:txBody>
      </p:sp>
      <p:sp>
        <p:nvSpPr>
          <p:cNvPr id="3" name="Content Placeholder 2">
            <a:extLst>
              <a:ext uri="{FF2B5EF4-FFF2-40B4-BE49-F238E27FC236}">
                <a16:creationId xmlns:a16="http://schemas.microsoft.com/office/drawing/2014/main" id="{7A0C6213-B0AE-43BC-85AB-D1E0C10424FA}"/>
              </a:ext>
            </a:extLst>
          </p:cNvPr>
          <p:cNvSpPr>
            <a:spLocks noGrp="1"/>
          </p:cNvSpPr>
          <p:nvPr>
            <p:ph idx="1"/>
          </p:nvPr>
        </p:nvSpPr>
        <p:spPr/>
        <p:txBody>
          <a:bodyPr/>
          <a:lstStyle/>
          <a:p>
            <a:r>
              <a:rPr lang="en-US" dirty="0"/>
              <a:t>provided in the last 7 days of life</a:t>
            </a:r>
          </a:p>
          <a:p>
            <a:r>
              <a:rPr lang="en-US" dirty="0"/>
              <a:t>• Up to 4 hours per day of nursing care provided by Registered Nurse (RN)</a:t>
            </a:r>
          </a:p>
          <a:p>
            <a:endParaRPr lang="en-US" dirty="0"/>
          </a:p>
          <a:p>
            <a:endParaRPr lang="en-US" dirty="0"/>
          </a:p>
        </p:txBody>
      </p:sp>
      <p:sp>
        <p:nvSpPr>
          <p:cNvPr id="4" name="TextBox 3">
            <a:extLst>
              <a:ext uri="{FF2B5EF4-FFF2-40B4-BE49-F238E27FC236}">
                <a16:creationId xmlns:a16="http://schemas.microsoft.com/office/drawing/2014/main" id="{E6211FB0-51AD-4807-8F40-10F0E864BCE5}"/>
              </a:ext>
            </a:extLst>
          </p:cNvPr>
          <p:cNvSpPr txBox="1"/>
          <p:nvPr/>
        </p:nvSpPr>
        <p:spPr>
          <a:xfrm>
            <a:off x="7431314" y="6023429"/>
            <a:ext cx="1614545" cy="369332"/>
          </a:xfrm>
          <a:prstGeom prst="rect">
            <a:avLst/>
          </a:prstGeom>
          <a:noFill/>
        </p:spPr>
        <p:txBody>
          <a:bodyPr wrap="none" rtlCol="0">
            <a:spAutoFit/>
          </a:bodyPr>
          <a:lstStyle/>
          <a:p>
            <a:r>
              <a:rPr lang="en-US" dirty="0" err="1"/>
              <a:t>Crosno</a:t>
            </a:r>
            <a:r>
              <a:rPr lang="en-US" dirty="0"/>
              <a:t>, 2019</a:t>
            </a:r>
          </a:p>
        </p:txBody>
      </p:sp>
    </p:spTree>
    <p:extLst>
      <p:ext uri="{BB962C8B-B14F-4D97-AF65-F5344CB8AC3E}">
        <p14:creationId xmlns:p14="http://schemas.microsoft.com/office/powerpoint/2010/main" val="12291570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2C153-4808-4FBE-8032-CC8FE80CF9EB}"/>
              </a:ext>
            </a:extLst>
          </p:cNvPr>
          <p:cNvSpPr>
            <a:spLocks noGrp="1"/>
          </p:cNvSpPr>
          <p:nvPr>
            <p:ph type="title"/>
          </p:nvPr>
        </p:nvSpPr>
        <p:spPr/>
        <p:txBody>
          <a:bodyPr/>
          <a:lstStyle/>
          <a:p>
            <a:r>
              <a:rPr lang="en-US" dirty="0"/>
              <a:t>General Inpatient (GIP)</a:t>
            </a:r>
          </a:p>
        </p:txBody>
      </p:sp>
      <p:sp>
        <p:nvSpPr>
          <p:cNvPr id="3" name="Content Placeholder 2">
            <a:extLst>
              <a:ext uri="{FF2B5EF4-FFF2-40B4-BE49-F238E27FC236}">
                <a16:creationId xmlns:a16="http://schemas.microsoft.com/office/drawing/2014/main" id="{0A6F6D5D-2593-41F3-A2AA-A1C607985706}"/>
              </a:ext>
            </a:extLst>
          </p:cNvPr>
          <p:cNvSpPr>
            <a:spLocks noGrp="1"/>
          </p:cNvSpPr>
          <p:nvPr>
            <p:ph idx="1"/>
          </p:nvPr>
        </p:nvSpPr>
        <p:spPr>
          <a:xfrm>
            <a:off x="1104293" y="1994860"/>
            <a:ext cx="8946541" cy="4195481"/>
          </a:xfrm>
        </p:spPr>
        <p:txBody>
          <a:bodyPr>
            <a:normAutofit/>
          </a:bodyPr>
          <a:lstStyle/>
          <a:p>
            <a:r>
              <a:rPr lang="en-US" dirty="0"/>
              <a:t>inpatient care in an inpatient facility for pain control or acute or chronic symptom management which cannot be managed in other settings”</a:t>
            </a:r>
          </a:p>
          <a:p>
            <a:r>
              <a:rPr lang="en-US" dirty="0"/>
              <a:t>Based on:</a:t>
            </a:r>
          </a:p>
          <a:p>
            <a:pPr lvl="1"/>
            <a:r>
              <a:rPr lang="en-US" dirty="0"/>
              <a:t>Uncontrolled symptoms managed only in facility (hospital or SNF with 24h RN)</a:t>
            </a:r>
          </a:p>
          <a:p>
            <a:pPr lvl="1"/>
            <a:r>
              <a:rPr lang="en-US" dirty="0"/>
              <a:t>Having a skilled need to manage uncontrolled symptoms or monitor treatment</a:t>
            </a:r>
          </a:p>
          <a:p>
            <a:pPr lvl="1"/>
            <a:r>
              <a:rPr lang="en-US" dirty="0"/>
              <a:t>No specified number of days, but best practice suggests daily evaluation of ongoing necessity</a:t>
            </a:r>
          </a:p>
        </p:txBody>
      </p:sp>
      <p:sp>
        <p:nvSpPr>
          <p:cNvPr id="4" name="TextBox 3">
            <a:extLst>
              <a:ext uri="{FF2B5EF4-FFF2-40B4-BE49-F238E27FC236}">
                <a16:creationId xmlns:a16="http://schemas.microsoft.com/office/drawing/2014/main" id="{DF60711D-BD5A-4ADE-88AF-9734FE267221}"/>
              </a:ext>
            </a:extLst>
          </p:cNvPr>
          <p:cNvSpPr txBox="1"/>
          <p:nvPr/>
        </p:nvSpPr>
        <p:spPr>
          <a:xfrm>
            <a:off x="7431314" y="6023429"/>
            <a:ext cx="1614545" cy="369332"/>
          </a:xfrm>
          <a:prstGeom prst="rect">
            <a:avLst/>
          </a:prstGeom>
          <a:noFill/>
        </p:spPr>
        <p:txBody>
          <a:bodyPr wrap="none" rtlCol="0">
            <a:spAutoFit/>
          </a:bodyPr>
          <a:lstStyle/>
          <a:p>
            <a:r>
              <a:rPr lang="en-US" dirty="0" err="1"/>
              <a:t>Crosno</a:t>
            </a:r>
            <a:r>
              <a:rPr lang="en-US" dirty="0"/>
              <a:t>, 2019</a:t>
            </a:r>
          </a:p>
        </p:txBody>
      </p:sp>
    </p:spTree>
    <p:extLst>
      <p:ext uri="{BB962C8B-B14F-4D97-AF65-F5344CB8AC3E}">
        <p14:creationId xmlns:p14="http://schemas.microsoft.com/office/powerpoint/2010/main" val="1145255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D28A4-5521-4F41-BF9F-FA1EAB1D45BB}"/>
              </a:ext>
            </a:extLst>
          </p:cNvPr>
          <p:cNvSpPr>
            <a:spLocks noGrp="1"/>
          </p:cNvSpPr>
          <p:nvPr>
            <p:ph type="title"/>
          </p:nvPr>
        </p:nvSpPr>
        <p:spPr/>
        <p:txBody>
          <a:bodyPr/>
          <a:lstStyle/>
          <a:p>
            <a:r>
              <a:rPr lang="en-US" dirty="0"/>
              <a:t>Wound care</a:t>
            </a:r>
          </a:p>
        </p:txBody>
      </p:sp>
      <p:sp>
        <p:nvSpPr>
          <p:cNvPr id="3" name="Content Placeholder 2">
            <a:extLst>
              <a:ext uri="{FF2B5EF4-FFF2-40B4-BE49-F238E27FC236}">
                <a16:creationId xmlns:a16="http://schemas.microsoft.com/office/drawing/2014/main" id="{188711CF-3E3D-40C2-8B99-2C87F1A3F2E0}"/>
              </a:ext>
            </a:extLst>
          </p:cNvPr>
          <p:cNvSpPr>
            <a:spLocks noGrp="1"/>
          </p:cNvSpPr>
          <p:nvPr>
            <p:ph idx="1"/>
          </p:nvPr>
        </p:nvSpPr>
        <p:spPr/>
        <p:txBody>
          <a:bodyPr/>
          <a:lstStyle/>
          <a:p>
            <a:pPr algn="l"/>
            <a:r>
              <a:rPr lang="en-US" sz="1800" b="0" i="0" u="none" strike="noStrike" baseline="0" dirty="0">
                <a:latin typeface="BlissPro-Regular"/>
              </a:rPr>
              <a:t>Mnemonic “SPECIAL”:</a:t>
            </a:r>
          </a:p>
          <a:p>
            <a:pPr lvl="1"/>
            <a:r>
              <a:rPr lang="en-US" sz="1600" b="0" i="0" u="none" strike="noStrike" baseline="0" dirty="0">
                <a:latin typeface="BlissPro-Regular"/>
              </a:rPr>
              <a:t> </a:t>
            </a:r>
            <a:r>
              <a:rPr lang="en-US" sz="1600" b="1" i="0" u="none" strike="noStrike" baseline="0" dirty="0">
                <a:latin typeface="BlissPro-ExtraBold"/>
              </a:rPr>
              <a:t>S</a:t>
            </a:r>
            <a:r>
              <a:rPr lang="en-US" sz="1600" b="0" i="0" u="none" strike="noStrike" baseline="0" dirty="0">
                <a:latin typeface="BlissPro-Regular"/>
              </a:rPr>
              <a:t>tabilize the wound; </a:t>
            </a:r>
          </a:p>
          <a:p>
            <a:pPr lvl="1"/>
            <a:r>
              <a:rPr lang="en-US" sz="1600" b="1" i="0" u="none" strike="noStrike" baseline="0" dirty="0">
                <a:latin typeface="BlissPro-ExtraBold"/>
              </a:rPr>
              <a:t>P</a:t>
            </a:r>
            <a:r>
              <a:rPr lang="en-US" sz="1600" b="0" i="0" u="none" strike="noStrike" baseline="0" dirty="0">
                <a:latin typeface="BlissPro-Regular"/>
              </a:rPr>
              <a:t>revent new wounds;</a:t>
            </a:r>
          </a:p>
          <a:p>
            <a:pPr lvl="1"/>
            <a:r>
              <a:rPr lang="en-US" sz="1600" b="0" i="0" u="none" strike="noStrike" baseline="0" dirty="0">
                <a:latin typeface="BlissPro-Regular"/>
              </a:rPr>
              <a:t> </a:t>
            </a:r>
            <a:r>
              <a:rPr lang="en-US" sz="1600" b="1" i="0" u="none" strike="noStrike" baseline="0" dirty="0">
                <a:latin typeface="BlissPro-ExtraBold"/>
              </a:rPr>
              <a:t>E</a:t>
            </a:r>
            <a:r>
              <a:rPr lang="en-US" sz="1600" b="0" i="0" u="none" strike="noStrike" baseline="0" dirty="0">
                <a:latin typeface="BlissPro-Regular"/>
              </a:rPr>
              <a:t>liminate odor; </a:t>
            </a:r>
          </a:p>
          <a:p>
            <a:pPr lvl="1"/>
            <a:r>
              <a:rPr lang="en-US" sz="1600" b="1" i="0" u="none" strike="noStrike" baseline="0" dirty="0">
                <a:latin typeface="BlissPro-ExtraBold"/>
              </a:rPr>
              <a:t>C</a:t>
            </a:r>
            <a:r>
              <a:rPr lang="en-US" sz="1600" b="0" i="0" u="none" strike="noStrike" baseline="0" dirty="0">
                <a:latin typeface="BlissPro-Regular"/>
              </a:rPr>
              <a:t>ontrol pain; </a:t>
            </a:r>
          </a:p>
          <a:p>
            <a:pPr lvl="1"/>
            <a:r>
              <a:rPr lang="en-US" sz="1600" b="1" i="0" u="none" strike="noStrike" baseline="0" dirty="0">
                <a:latin typeface="BlissPro-ExtraBold"/>
              </a:rPr>
              <a:t>I</a:t>
            </a:r>
            <a:r>
              <a:rPr lang="en-US" sz="1600" b="0" i="0" u="none" strike="noStrike" baseline="0" dirty="0">
                <a:latin typeface="BlissPro-Regular"/>
              </a:rPr>
              <a:t>nfection prophylaxis;</a:t>
            </a:r>
          </a:p>
          <a:p>
            <a:pPr lvl="1"/>
            <a:r>
              <a:rPr lang="en-US" sz="1800" b="1" i="0" u="none" strike="noStrike" baseline="0" dirty="0">
                <a:latin typeface="BlissPro-ExtraBold"/>
              </a:rPr>
              <a:t>A</a:t>
            </a:r>
            <a:r>
              <a:rPr lang="en-US" sz="1800" b="0" i="0" u="none" strike="noStrike" baseline="0" dirty="0">
                <a:latin typeface="BlissPro-Regular"/>
              </a:rPr>
              <a:t>bsorbent wound dressings; </a:t>
            </a:r>
          </a:p>
          <a:p>
            <a:pPr lvl="1"/>
            <a:r>
              <a:rPr lang="en-US" sz="1800" b="1" i="0" u="none" strike="noStrike" baseline="0" dirty="0">
                <a:latin typeface="BlissPro-ExtraBold"/>
              </a:rPr>
              <a:t>L</a:t>
            </a:r>
            <a:r>
              <a:rPr lang="en-US" sz="1800" b="0" i="0" u="none" strike="noStrike" baseline="0" dirty="0">
                <a:latin typeface="BlissPro-Regular"/>
              </a:rPr>
              <a:t>essen or reduce dressing changes</a:t>
            </a:r>
            <a:endParaRPr lang="en-US" dirty="0"/>
          </a:p>
        </p:txBody>
      </p:sp>
    </p:spTree>
    <p:extLst>
      <p:ext uri="{BB962C8B-B14F-4D97-AF65-F5344CB8AC3E}">
        <p14:creationId xmlns:p14="http://schemas.microsoft.com/office/powerpoint/2010/main" val="12502398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F7467-5799-4FA5-905C-ED0BB455F49E}"/>
              </a:ext>
            </a:extLst>
          </p:cNvPr>
          <p:cNvSpPr>
            <a:spLocks noGrp="1"/>
          </p:cNvSpPr>
          <p:nvPr>
            <p:ph type="title"/>
          </p:nvPr>
        </p:nvSpPr>
        <p:spPr/>
        <p:txBody>
          <a:bodyPr/>
          <a:lstStyle/>
          <a:p>
            <a:r>
              <a:rPr lang="en-US" dirty="0"/>
              <a:t>Other points</a:t>
            </a:r>
          </a:p>
        </p:txBody>
      </p:sp>
      <p:sp>
        <p:nvSpPr>
          <p:cNvPr id="3" name="Content Placeholder 2">
            <a:extLst>
              <a:ext uri="{FF2B5EF4-FFF2-40B4-BE49-F238E27FC236}">
                <a16:creationId xmlns:a16="http://schemas.microsoft.com/office/drawing/2014/main" id="{DB28D1A5-0153-4E26-AFF1-60290895266A}"/>
              </a:ext>
            </a:extLst>
          </p:cNvPr>
          <p:cNvSpPr>
            <a:spLocks noGrp="1"/>
          </p:cNvSpPr>
          <p:nvPr>
            <p:ph idx="1"/>
          </p:nvPr>
        </p:nvSpPr>
        <p:spPr/>
        <p:txBody>
          <a:bodyPr/>
          <a:lstStyle/>
          <a:p>
            <a:r>
              <a:rPr lang="en-US" dirty="0"/>
              <a:t>It’s ok to interview hospices to ensure that their philosophies align with yours. For example, use of antibiotics, </a:t>
            </a:r>
            <a:r>
              <a:rPr lang="en-US" dirty="0" err="1"/>
              <a:t>desprescribing</a:t>
            </a:r>
            <a:r>
              <a:rPr lang="en-US" dirty="0"/>
              <a:t>, etc. </a:t>
            </a:r>
          </a:p>
          <a:p>
            <a:pPr marL="0" indent="0">
              <a:buNone/>
            </a:pPr>
            <a:endParaRPr lang="en-US" dirty="0"/>
          </a:p>
        </p:txBody>
      </p:sp>
    </p:spTree>
    <p:extLst>
      <p:ext uri="{BB962C8B-B14F-4D97-AF65-F5344CB8AC3E}">
        <p14:creationId xmlns:p14="http://schemas.microsoft.com/office/powerpoint/2010/main" val="42867733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3E0BC-E548-4168-BB18-9CF1F969C011}"/>
              </a:ext>
            </a:extLst>
          </p:cNvPr>
          <p:cNvSpPr>
            <a:spLocks noGrp="1"/>
          </p:cNvSpPr>
          <p:nvPr>
            <p:ph type="title"/>
          </p:nvPr>
        </p:nvSpPr>
        <p:spPr/>
        <p:txBody>
          <a:bodyPr/>
          <a:lstStyle/>
          <a:p>
            <a:r>
              <a:rPr lang="en-US" dirty="0"/>
              <a:t>Billing pointers</a:t>
            </a:r>
          </a:p>
        </p:txBody>
      </p:sp>
      <p:sp>
        <p:nvSpPr>
          <p:cNvPr id="3" name="Content Placeholder 2">
            <a:extLst>
              <a:ext uri="{FF2B5EF4-FFF2-40B4-BE49-F238E27FC236}">
                <a16:creationId xmlns:a16="http://schemas.microsoft.com/office/drawing/2014/main" id="{49C1EA4A-38A1-49FC-B710-61CD6F55DD27}"/>
              </a:ext>
            </a:extLst>
          </p:cNvPr>
          <p:cNvSpPr>
            <a:spLocks noGrp="1"/>
          </p:cNvSpPr>
          <p:nvPr>
            <p:ph idx="1"/>
          </p:nvPr>
        </p:nvSpPr>
        <p:spPr/>
        <p:txBody>
          <a:bodyPr/>
          <a:lstStyle/>
          <a:p>
            <a:r>
              <a:rPr lang="en-US" dirty="0"/>
              <a:t>GV modifier—if you are the PCP elected by the patient (meticulously tracked by the hospice company) and you do not have a financial relationship/contract with the hospice company and the patient is seeing you for a hospice related reason</a:t>
            </a:r>
          </a:p>
          <a:p>
            <a:r>
              <a:rPr lang="en-US" dirty="0"/>
              <a:t>GW code-provider seeing the patient for a purpose not related to their hospice diagnosis (for example an </a:t>
            </a:r>
            <a:r>
              <a:rPr lang="en-US" dirty="0" err="1"/>
              <a:t>ophthomologist</a:t>
            </a:r>
            <a:r>
              <a:rPr lang="en-US" dirty="0"/>
              <a:t> sees a patient with dementia who develops a new eye problem)</a:t>
            </a:r>
          </a:p>
        </p:txBody>
      </p:sp>
    </p:spTree>
    <p:extLst>
      <p:ext uri="{BB962C8B-B14F-4D97-AF65-F5344CB8AC3E}">
        <p14:creationId xmlns:p14="http://schemas.microsoft.com/office/powerpoint/2010/main" val="8350338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4DEBF-3B58-496D-89EE-9B22D364585F}"/>
              </a:ext>
            </a:extLst>
          </p:cNvPr>
          <p:cNvSpPr>
            <a:spLocks noGrp="1"/>
          </p:cNvSpPr>
          <p:nvPr>
            <p:ph type="title"/>
          </p:nvPr>
        </p:nvSpPr>
        <p:spPr>
          <a:xfrm>
            <a:off x="3959154" y="2728735"/>
            <a:ext cx="9404723" cy="1400530"/>
          </a:xfrm>
        </p:spPr>
        <p:txBody>
          <a:bodyPr/>
          <a:lstStyle/>
          <a:p>
            <a:r>
              <a:rPr lang="en-US" dirty="0"/>
              <a:t>Questions?</a:t>
            </a:r>
          </a:p>
        </p:txBody>
      </p:sp>
    </p:spTree>
    <p:extLst>
      <p:ext uri="{BB962C8B-B14F-4D97-AF65-F5344CB8AC3E}">
        <p14:creationId xmlns:p14="http://schemas.microsoft.com/office/powerpoint/2010/main" val="4293844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DD5D9-D7FF-4D12-AA4B-15BD93A8A866}"/>
              </a:ext>
            </a:extLst>
          </p:cNvPr>
          <p:cNvSpPr>
            <a:spLocks noGrp="1"/>
          </p:cNvSpPr>
          <p:nvPr>
            <p:ph type="title"/>
          </p:nvPr>
        </p:nvSpPr>
        <p:spPr/>
        <p:txBody>
          <a:bodyPr/>
          <a:lstStyle/>
          <a:p>
            <a:r>
              <a:rPr lang="en-US" dirty="0"/>
              <a:t>Hospice benefit</a:t>
            </a:r>
          </a:p>
        </p:txBody>
      </p:sp>
      <p:sp>
        <p:nvSpPr>
          <p:cNvPr id="3" name="Content Placeholder 2">
            <a:extLst>
              <a:ext uri="{FF2B5EF4-FFF2-40B4-BE49-F238E27FC236}">
                <a16:creationId xmlns:a16="http://schemas.microsoft.com/office/drawing/2014/main" id="{4733BF81-A618-45A3-AF83-CD18FA178F1E}"/>
              </a:ext>
            </a:extLst>
          </p:cNvPr>
          <p:cNvSpPr>
            <a:spLocks noGrp="1"/>
          </p:cNvSpPr>
          <p:nvPr>
            <p:ph idx="1"/>
          </p:nvPr>
        </p:nvSpPr>
        <p:spPr>
          <a:xfrm>
            <a:off x="1103312" y="2052918"/>
            <a:ext cx="10003712" cy="4195481"/>
          </a:xfrm>
        </p:spPr>
        <p:txBody>
          <a:bodyPr>
            <a:normAutofit/>
          </a:bodyPr>
          <a:lstStyle/>
          <a:p>
            <a:r>
              <a:rPr lang="en-US" dirty="0"/>
              <a:t>Covered under Medicare part A (the same thing that pays for the hospital)</a:t>
            </a:r>
          </a:p>
          <a:p>
            <a:r>
              <a:rPr lang="en-US" dirty="0"/>
              <a:t>A person can revoke hospice whenever they want</a:t>
            </a:r>
          </a:p>
          <a:p>
            <a:r>
              <a:rPr lang="en-US" dirty="0"/>
              <a:t>Team comes to the home (wherever that is)</a:t>
            </a:r>
          </a:p>
          <a:p>
            <a:pPr lvl="1"/>
            <a:r>
              <a:rPr lang="en-US" dirty="0"/>
              <a:t>RN, SW, Home health aide, chaplain, MD/NP/PA if needed</a:t>
            </a:r>
          </a:p>
          <a:p>
            <a:r>
              <a:rPr lang="en-US" dirty="0"/>
              <a:t>Covers (some/most) meds, (some/most) equipment (DME), visits by the hospice team</a:t>
            </a:r>
          </a:p>
          <a:p>
            <a:pPr lvl="1"/>
            <a:r>
              <a:rPr lang="en-US" dirty="0"/>
              <a:t>DOES NOT cover room and board</a:t>
            </a:r>
          </a:p>
          <a:p>
            <a:pPr lvl="1"/>
            <a:r>
              <a:rPr lang="en-US" dirty="0"/>
              <a:t>DOES NOT cover medications that are UNRELATED to the life limiting illness or that are no longer appropriate</a:t>
            </a:r>
          </a:p>
          <a:p>
            <a:r>
              <a:rPr lang="en-US" dirty="0"/>
              <a:t>Bereavement support for family for 13 months after death</a:t>
            </a:r>
          </a:p>
        </p:txBody>
      </p:sp>
    </p:spTree>
    <p:extLst>
      <p:ext uri="{BB962C8B-B14F-4D97-AF65-F5344CB8AC3E}">
        <p14:creationId xmlns:p14="http://schemas.microsoft.com/office/powerpoint/2010/main" val="2419237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3"/>
          <a:stretch>
            <a:fillRect/>
          </a:stretch>
        </p:blipFill>
        <p:spPr>
          <a:xfrm>
            <a:off x="1438389" y="703185"/>
            <a:ext cx="7615275" cy="5232652"/>
          </a:xfrm>
          <a:prstGeom prst="rect">
            <a:avLst/>
          </a:prstGeom>
        </p:spPr>
      </p:pic>
      <p:sp>
        <p:nvSpPr>
          <p:cNvPr id="4" name="TextBox 3"/>
          <p:cNvSpPr txBox="1"/>
          <p:nvPr/>
        </p:nvSpPr>
        <p:spPr>
          <a:xfrm>
            <a:off x="1498294" y="6180463"/>
            <a:ext cx="8715912" cy="369332"/>
          </a:xfrm>
          <a:prstGeom prst="rect">
            <a:avLst/>
          </a:prstGeom>
          <a:noFill/>
        </p:spPr>
        <p:txBody>
          <a:bodyPr wrap="none" rtlCol="0">
            <a:spAutoFit/>
          </a:bodyPr>
          <a:lstStyle/>
          <a:p>
            <a:r>
              <a:rPr lang="en-US" dirty="0"/>
              <a:t>Copyright 2013 by Morrison S. from AAHPM primer of palliative care, 6</a:t>
            </a:r>
            <a:r>
              <a:rPr lang="en-US" baseline="30000" dirty="0"/>
              <a:t>th</a:t>
            </a:r>
            <a:r>
              <a:rPr lang="en-US" dirty="0"/>
              <a:t> E. page 7. </a:t>
            </a:r>
          </a:p>
        </p:txBody>
      </p:sp>
      <p:sp>
        <p:nvSpPr>
          <p:cNvPr id="5" name="TextBox 4">
            <a:extLst>
              <a:ext uri="{FF2B5EF4-FFF2-40B4-BE49-F238E27FC236}">
                <a16:creationId xmlns:a16="http://schemas.microsoft.com/office/drawing/2014/main" id="{55239004-27DE-474B-B008-F5078EF291E2}"/>
              </a:ext>
            </a:extLst>
          </p:cNvPr>
          <p:cNvSpPr txBox="1"/>
          <p:nvPr/>
        </p:nvSpPr>
        <p:spPr>
          <a:xfrm>
            <a:off x="6371772" y="2322286"/>
            <a:ext cx="928459" cy="369332"/>
          </a:xfrm>
          <a:prstGeom prst="rect">
            <a:avLst/>
          </a:prstGeom>
          <a:noFill/>
        </p:spPr>
        <p:txBody>
          <a:bodyPr wrap="none" rtlCol="0">
            <a:spAutoFit/>
          </a:bodyPr>
          <a:lstStyle/>
          <a:p>
            <a:r>
              <a:rPr lang="en-US" dirty="0"/>
              <a:t>Hospice</a:t>
            </a:r>
          </a:p>
        </p:txBody>
      </p:sp>
      <p:cxnSp>
        <p:nvCxnSpPr>
          <p:cNvPr id="7" name="Straight Arrow Connector 6">
            <a:extLst>
              <a:ext uri="{FF2B5EF4-FFF2-40B4-BE49-F238E27FC236}">
                <a16:creationId xmlns:a16="http://schemas.microsoft.com/office/drawing/2014/main" id="{9001FCD1-0232-48E1-BAFC-002ADBE46088}"/>
              </a:ext>
            </a:extLst>
          </p:cNvPr>
          <p:cNvCxnSpPr/>
          <p:nvPr/>
        </p:nvCxnSpPr>
        <p:spPr>
          <a:xfrm>
            <a:off x="6574971" y="2685143"/>
            <a:ext cx="0" cy="2757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52BBCF35-D517-4D0B-9438-B99EBD9038CE}"/>
              </a:ext>
            </a:extLst>
          </p:cNvPr>
          <p:cNvCxnSpPr>
            <a:cxnSpLocks/>
          </p:cNvCxnSpPr>
          <p:nvPr/>
        </p:nvCxnSpPr>
        <p:spPr>
          <a:xfrm>
            <a:off x="6778171" y="2691618"/>
            <a:ext cx="653143" cy="6278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7915B6DA-34C1-4CE4-B2CA-0F1505BFB298}"/>
              </a:ext>
            </a:extLst>
          </p:cNvPr>
          <p:cNvCxnSpPr>
            <a:cxnSpLocks/>
          </p:cNvCxnSpPr>
          <p:nvPr/>
        </p:nvCxnSpPr>
        <p:spPr>
          <a:xfrm flipH="1">
            <a:off x="6201229" y="2713389"/>
            <a:ext cx="181429" cy="2757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52746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BEE602C1-5F53-44AC-8A8A-F57209B535E3}"/>
              </a:ext>
            </a:extLst>
          </p:cNvPr>
          <p:cNvSpPr>
            <a:spLocks noGrp="1"/>
          </p:cNvSpPr>
          <p:nvPr>
            <p:ph type="title"/>
          </p:nvPr>
        </p:nvSpPr>
        <p:spPr>
          <a:xfrm>
            <a:off x="648930" y="629267"/>
            <a:ext cx="9252154" cy="1016654"/>
          </a:xfrm>
        </p:spPr>
        <p:txBody>
          <a:bodyPr>
            <a:normAutofit/>
          </a:bodyPr>
          <a:lstStyle/>
          <a:p>
            <a:r>
              <a:rPr lang="en-US">
                <a:solidFill>
                  <a:srgbClr val="EBEBEB"/>
                </a:solidFill>
              </a:rPr>
              <a:t>Another short definition</a:t>
            </a:r>
          </a:p>
        </p:txBody>
      </p:sp>
      <p:sp useBgFill="1">
        <p:nvSpPr>
          <p:cNvPr id="15" name="Freeform: Shape 14">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Content Placeholder 2">
            <a:extLst>
              <a:ext uri="{FF2B5EF4-FFF2-40B4-BE49-F238E27FC236}">
                <a16:creationId xmlns:a16="http://schemas.microsoft.com/office/drawing/2014/main" id="{40DB69F2-8A78-4962-824C-B2C0770FE53C}"/>
              </a:ext>
            </a:extLst>
          </p:cNvPr>
          <p:cNvSpPr>
            <a:spLocks noGrp="1"/>
          </p:cNvSpPr>
          <p:nvPr>
            <p:ph idx="1"/>
          </p:nvPr>
        </p:nvSpPr>
        <p:spPr>
          <a:xfrm>
            <a:off x="648931" y="2548281"/>
            <a:ext cx="5122606" cy="3658689"/>
          </a:xfrm>
        </p:spPr>
        <p:txBody>
          <a:bodyPr>
            <a:normAutofit/>
          </a:bodyPr>
          <a:lstStyle/>
          <a:p>
            <a:r>
              <a:rPr lang="en-US"/>
              <a:t>Hospice is all about working as a team to provide TLC with heaping doses of love; enabling people to live their best lives with the time left, achieve unfinished business; supporting their caregivers to provide the best possible care and guide the caregivers through the dying/grieving process; and to have as much fun/enjoyment as possible</a:t>
            </a:r>
            <a:endParaRPr lang="en-US" dirty="0"/>
          </a:p>
        </p:txBody>
      </p:sp>
      <p:pic>
        <p:nvPicPr>
          <p:cNvPr id="4" name="Picture 83" descr="Screen Shot 2019-03-26 at 1.23.09 PM.png">
            <a:extLst>
              <a:ext uri="{FF2B5EF4-FFF2-40B4-BE49-F238E27FC236}">
                <a16:creationId xmlns:a16="http://schemas.microsoft.com/office/drawing/2014/main" id="{4EA808B2-DC63-4A81-BB62-F1FC4A744C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091916" y="2907351"/>
            <a:ext cx="5451627" cy="2943878"/>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16671112"/>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D6C12-A096-4CC4-A486-C7D87D6C116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740AB9A-CC51-4A55-AF11-6F68C6AD68C1}"/>
              </a:ext>
            </a:extLst>
          </p:cNvPr>
          <p:cNvSpPr>
            <a:spLocks noGrp="1"/>
          </p:cNvSpPr>
          <p:nvPr>
            <p:ph idx="1"/>
          </p:nvPr>
        </p:nvSpPr>
        <p:spPr/>
        <p:txBody>
          <a:bodyPr/>
          <a:lstStyle/>
          <a:p>
            <a:r>
              <a:rPr lang="en-US" dirty="0"/>
              <a:t>Often times, by the time it is time a person qualifies for hospice, hospice is simply an add on to what you are already doing.</a:t>
            </a:r>
          </a:p>
        </p:txBody>
      </p:sp>
    </p:spTree>
    <p:extLst>
      <p:ext uri="{BB962C8B-B14F-4D97-AF65-F5344CB8AC3E}">
        <p14:creationId xmlns:p14="http://schemas.microsoft.com/office/powerpoint/2010/main" val="1614130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32A80-F8F8-4FD1-A3B3-43391AECD37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BC2CDFA-5DF1-4987-B0C6-9234FB3F9CB2}"/>
              </a:ext>
            </a:extLst>
          </p:cNvPr>
          <p:cNvSpPr>
            <a:spLocks noGrp="1"/>
          </p:cNvSpPr>
          <p:nvPr>
            <p:ph idx="1"/>
          </p:nvPr>
        </p:nvSpPr>
        <p:spPr>
          <a:xfrm>
            <a:off x="1622729" y="3170518"/>
            <a:ext cx="8946541" cy="4195481"/>
          </a:xfrm>
        </p:spPr>
        <p:txBody>
          <a:bodyPr/>
          <a:lstStyle/>
          <a:p>
            <a:r>
              <a:rPr lang="en-US" dirty="0"/>
              <a:t>After explaining hospice to your patient’s family, the patient’s son asks “so if dad starts hospice, does that mean that he will just lay in bed until he dies? My daughter’s wedding is in 2 weeks…I really wanted him to be able to come to the wedding…</a:t>
            </a:r>
          </a:p>
        </p:txBody>
      </p:sp>
      <p:pic>
        <p:nvPicPr>
          <p:cNvPr id="4" name="Picture 3" descr="Daughter bonding with father in wheelchair">
            <a:extLst>
              <a:ext uri="{FF2B5EF4-FFF2-40B4-BE49-F238E27FC236}">
                <a16:creationId xmlns:a16="http://schemas.microsoft.com/office/drawing/2014/main" id="{7BA6BF30-22E3-416F-B06E-50BC50AC65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7599" y="452718"/>
            <a:ext cx="2917535" cy="1945023"/>
          </a:xfrm>
          <a:prstGeom prst="rect">
            <a:avLst/>
          </a:prstGeom>
        </p:spPr>
      </p:pic>
    </p:spTree>
    <p:extLst>
      <p:ext uri="{BB962C8B-B14F-4D97-AF65-F5344CB8AC3E}">
        <p14:creationId xmlns:p14="http://schemas.microsoft.com/office/powerpoint/2010/main" val="36268987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2870</TotalTime>
  <Words>2551</Words>
  <Application>Microsoft Office PowerPoint</Application>
  <PresentationFormat>Widescreen</PresentationFormat>
  <Paragraphs>206</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AdvP4C4E74</vt:lpstr>
      <vt:lpstr>AdvPSA33E</vt:lpstr>
      <vt:lpstr>AdvPSA33F</vt:lpstr>
      <vt:lpstr>Arial</vt:lpstr>
      <vt:lpstr>BlissPro-ExtraBold</vt:lpstr>
      <vt:lpstr>BlissPro-Regular</vt:lpstr>
      <vt:lpstr>Calibri</vt:lpstr>
      <vt:lpstr>Century Gothic</vt:lpstr>
      <vt:lpstr>Wingdings 3</vt:lpstr>
      <vt:lpstr>Ion</vt:lpstr>
      <vt:lpstr>Hospice- What the PCP needs to know</vt:lpstr>
      <vt:lpstr>PowerPoint Presentation</vt:lpstr>
      <vt:lpstr>Definition of Hospice</vt:lpstr>
      <vt:lpstr>Simple definition</vt:lpstr>
      <vt:lpstr>Hospice benefit</vt:lpstr>
      <vt:lpstr>PowerPoint Presentation</vt:lpstr>
      <vt:lpstr>Another short definition</vt:lpstr>
      <vt:lpstr>PowerPoint Presentation</vt:lpstr>
      <vt:lpstr>PowerPoint Presentation</vt:lpstr>
      <vt:lpstr>What do hospice patients look like?</vt:lpstr>
      <vt:lpstr>PowerPoint Presentation</vt:lpstr>
      <vt:lpstr>PowerPoint Presentation</vt:lpstr>
      <vt:lpstr>Options to introduce hospice</vt:lpstr>
      <vt:lpstr>PowerPoint Presentation</vt:lpstr>
      <vt:lpstr>Start of care/Admission process</vt:lpstr>
      <vt:lpstr>Start of Care/Admission</vt:lpstr>
      <vt:lpstr>Hospice Team</vt:lpstr>
      <vt:lpstr>Team member visits</vt:lpstr>
      <vt:lpstr>Case 2</vt:lpstr>
      <vt:lpstr>Q: How do you know if your patient qualifies for hospice? </vt:lpstr>
      <vt:lpstr>Hospice Eligibility Criteria</vt:lpstr>
      <vt:lpstr>PowerPoint Presentation</vt:lpstr>
      <vt:lpstr>Frailty Syndrome:</vt:lpstr>
      <vt:lpstr>Failure to thrive/Frailty Syndrome</vt:lpstr>
      <vt:lpstr>Signs of Malnutrition</vt:lpstr>
      <vt:lpstr>Palliative Performance Scale</vt:lpstr>
      <vt:lpstr>FAST Score for Alzheimer’s</vt:lpstr>
      <vt:lpstr>Karnofsky Performance Status and ECOG Performance Status</vt:lpstr>
      <vt:lpstr>PowerPoint Presentation</vt:lpstr>
      <vt:lpstr>PowerPoint Presentation</vt:lpstr>
      <vt:lpstr>Deprescribing at start of hospice</vt:lpstr>
      <vt:lpstr>Comfort pack</vt:lpstr>
      <vt:lpstr>PowerPoint Presentation</vt:lpstr>
      <vt:lpstr>PowerPoint Presentation</vt:lpstr>
      <vt:lpstr>PowerPoint Presentation</vt:lpstr>
      <vt:lpstr>PowerPoint Presentation</vt:lpstr>
      <vt:lpstr>Locations for Hospice</vt:lpstr>
      <vt:lpstr>In care facilities</vt:lpstr>
      <vt:lpstr>In the home</vt:lpstr>
      <vt:lpstr>Respite Care</vt:lpstr>
      <vt:lpstr>Continuous Care</vt:lpstr>
      <vt:lpstr>Service Intensity Add‐on (SIA)</vt:lpstr>
      <vt:lpstr>General Inpatient (GIP)</vt:lpstr>
      <vt:lpstr>Wound care</vt:lpstr>
      <vt:lpstr>Other points</vt:lpstr>
      <vt:lpstr>Billing pointers</vt:lpstr>
      <vt:lpstr>Questions?</vt:lpstr>
    </vt:vector>
  </TitlesOfParts>
  <Company>UNMC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Manley, Natalie A</dc:creator>
  <cp:lastModifiedBy>Manley, Natalie A</cp:lastModifiedBy>
  <cp:revision>70</cp:revision>
  <dcterms:created xsi:type="dcterms:W3CDTF">2020-10-08T12:30:40Z</dcterms:created>
  <dcterms:modified xsi:type="dcterms:W3CDTF">2022-04-28T03:27:55Z</dcterms:modified>
</cp:coreProperties>
</file>