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349" r:id="rId3"/>
    <p:sldId id="356" r:id="rId4"/>
    <p:sldId id="350" r:id="rId5"/>
    <p:sldId id="256" r:id="rId6"/>
    <p:sldId id="351" r:id="rId7"/>
    <p:sldId id="367" r:id="rId8"/>
    <p:sldId id="258" r:id="rId9"/>
    <p:sldId id="272" r:id="rId10"/>
    <p:sldId id="273" r:id="rId11"/>
    <p:sldId id="274" r:id="rId12"/>
    <p:sldId id="275" r:id="rId13"/>
    <p:sldId id="286" r:id="rId14"/>
    <p:sldId id="287" r:id="rId15"/>
    <p:sldId id="260" r:id="rId16"/>
    <p:sldId id="262" r:id="rId17"/>
    <p:sldId id="263" r:id="rId18"/>
    <p:sldId id="281" r:id="rId19"/>
    <p:sldId id="268" r:id="rId20"/>
    <p:sldId id="269" r:id="rId21"/>
    <p:sldId id="264" r:id="rId22"/>
    <p:sldId id="282" r:id="rId23"/>
    <p:sldId id="283" r:id="rId24"/>
    <p:sldId id="265" r:id="rId25"/>
    <p:sldId id="266" r:id="rId26"/>
    <p:sldId id="288"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47422-35EF-480C-9593-FCA7851633B6}" v="4" dt="2022-05-25T13:18:55.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68966" autoAdjust="0"/>
  </p:normalViewPr>
  <p:slideViewPr>
    <p:cSldViewPr snapToGrid="0">
      <p:cViewPr varScale="1">
        <p:scale>
          <a:sx n="76" d="100"/>
          <a:sy n="76" d="100"/>
        </p:scale>
        <p:origin x="1620" y="84"/>
      </p:cViewPr>
      <p:guideLst/>
    </p:cSldViewPr>
  </p:slideViewPr>
  <p:notesTextViewPr>
    <p:cViewPr>
      <p:scale>
        <a:sx n="1" d="1"/>
        <a:sy n="1" d="1"/>
      </p:scale>
      <p:origin x="0" y="0"/>
    </p:cViewPr>
  </p:notesTextViewPr>
  <p:sorterViewPr>
    <p:cViewPr>
      <p:scale>
        <a:sx n="100" d="100"/>
        <a:sy n="100" d="100"/>
      </p:scale>
      <p:origin x="0" y="-8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63606-ECFA-4AA8-9747-F27707F110A6}"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C55F2-D370-46F8-81A2-607A334BB28F}" type="slidenum">
              <a:rPr lang="en-US" smtClean="0"/>
              <a:t>‹#›</a:t>
            </a:fld>
            <a:endParaRPr lang="en-US"/>
          </a:p>
        </p:txBody>
      </p:sp>
    </p:spTree>
    <p:extLst>
      <p:ext uri="{BB962C8B-B14F-4D97-AF65-F5344CB8AC3E}">
        <p14:creationId xmlns:p14="http://schemas.microsoft.com/office/powerpoint/2010/main" val="21695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4</a:t>
            </a:fld>
            <a:endParaRPr lang="en-US"/>
          </a:p>
        </p:txBody>
      </p:sp>
    </p:spTree>
    <p:extLst>
      <p:ext uri="{BB962C8B-B14F-4D97-AF65-F5344CB8AC3E}">
        <p14:creationId xmlns:p14="http://schemas.microsoft.com/office/powerpoint/2010/main" val="84672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47417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21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32879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961650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t>7/11/2022</a:t>
            </a:fld>
            <a:endParaRPr lang="en-US"/>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119386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t>7/11/2022</a:t>
            </a:fld>
            <a:endParaRPr lang="en-US"/>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21824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256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5378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585F-6A52-4649-B03B-D2A1C0932385}"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0770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1585F-6A52-4649-B03B-D2A1C0932385}"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1965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1585F-6A52-4649-B03B-D2A1C0932385}" type="datetimeFigureOut">
              <a:rPr lang="en-US" smtClean="0"/>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42956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1585F-6A52-4649-B03B-D2A1C0932385}" type="datetimeFigureOut">
              <a:rPr lang="en-US" smtClean="0"/>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741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585F-6A52-4649-B03B-D2A1C0932385}" type="datetimeFigureOut">
              <a:rPr lang="en-US" smtClean="0"/>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85793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22373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35406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1585F-6A52-4649-B03B-D2A1C0932385}" type="datetimeFigureOut">
              <a:rPr lang="en-US" smtClean="0"/>
              <a:t>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F46F-2F50-492D-BBA7-A1554D079C15}" type="slidenum">
              <a:rPr lang="en-US" smtClean="0"/>
              <a:t>‹#›</a:t>
            </a:fld>
            <a:endParaRPr lang="en-US"/>
          </a:p>
        </p:txBody>
      </p:sp>
    </p:spTree>
    <p:extLst>
      <p:ext uri="{BB962C8B-B14F-4D97-AF65-F5344CB8AC3E}">
        <p14:creationId xmlns:p14="http://schemas.microsoft.com/office/powerpoint/2010/main" val="13191272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5" y="395832"/>
            <a:ext cx="10141903"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1275556" y="1882620"/>
            <a:ext cx="9709616"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01573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56280.1C254C4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62912" y="610299"/>
            <a:ext cx="8619744" cy="2387600"/>
          </a:xfrm>
        </p:spPr>
        <p:txBody>
          <a:bodyPr>
            <a:normAutofit fontScale="90000"/>
          </a:bodyPr>
          <a:lstStyle/>
          <a:p>
            <a:r>
              <a:rPr lang="en-US" sz="7300" dirty="0"/>
              <a:t>NGWEP</a:t>
            </a:r>
            <a:br>
              <a:rPr lang="en-US" dirty="0"/>
            </a:br>
            <a:r>
              <a:rPr lang="en-US" sz="5300" dirty="0"/>
              <a:t>the Nebraska Geriatrics Workforce Enhancement Program</a:t>
            </a:r>
          </a:p>
        </p:txBody>
      </p:sp>
      <p:sp>
        <p:nvSpPr>
          <p:cNvPr id="5" name="Subtitle 4"/>
          <p:cNvSpPr>
            <a:spLocks noGrp="1"/>
          </p:cNvSpPr>
          <p:nvPr>
            <p:ph type="subTitle" idx="1"/>
          </p:nvPr>
        </p:nvSpPr>
        <p:spPr>
          <a:xfrm>
            <a:off x="1962912" y="3223769"/>
            <a:ext cx="8327136" cy="1655762"/>
          </a:xfrm>
        </p:spPr>
        <p:txBody>
          <a:bodyPr/>
          <a:lstStyle/>
          <a:p>
            <a:r>
              <a:rPr lang="en-US" sz="3600" dirty="0"/>
              <a:t>A Partnership between Nebraska Medicine, UNMC , Community Based Organizations and Primary Care Sites</a:t>
            </a:r>
          </a:p>
          <a:p>
            <a:endParaRPr lang="en-US" dirty="0"/>
          </a:p>
          <a:p>
            <a:endParaRPr lang="en-US" dirty="0"/>
          </a:p>
        </p:txBody>
      </p:sp>
      <p:pic>
        <p:nvPicPr>
          <p:cNvPr id="7170"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7225"/>
            <a:ext cx="1905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Image result for nebraska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827" y="4879531"/>
            <a:ext cx="4678016" cy="181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7218" y="5410200"/>
            <a:ext cx="3190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 result for eastern nebraska office on a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1958149" cy="19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Image result for alzheimer’s association nebraska chap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2512" y="4763"/>
            <a:ext cx="3514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7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MILDRED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85 </a:t>
            </a:r>
            <a:r>
              <a:rPr lang="en-US" sz="2400" dirty="0" err="1"/>
              <a:t>yo</a:t>
            </a:r>
            <a:r>
              <a:rPr lang="en-US" sz="2400" dirty="0"/>
              <a:t> woman is a retired elementary school art teacher with advanced </a:t>
            </a:r>
            <a:r>
              <a:rPr lang="en-US" sz="2400" dirty="0" err="1"/>
              <a:t>parkinson</a:t>
            </a:r>
            <a:r>
              <a:rPr lang="en-US" sz="2400" dirty="0"/>
              <a:t> disease, related dementia, </a:t>
            </a:r>
            <a:r>
              <a:rPr lang="en-US" sz="2400" dirty="0" err="1"/>
              <a:t>HFrEF</a:t>
            </a:r>
            <a:r>
              <a:rPr lang="en-US" sz="2400" dirty="0"/>
              <a:t> (last EF 20%), frailty.</a:t>
            </a:r>
          </a:p>
          <a:p>
            <a:pPr marL="342900" indent="-342900">
              <a:buFont typeface="Arial" panose="020B0604020202020204" pitchFamily="34" charset="0"/>
              <a:buChar char="•"/>
            </a:pPr>
            <a:r>
              <a:rPr lang="en-US" sz="2400" dirty="0"/>
              <a:t>Widowed, her son and daughter reside out of state with their families.  Resides in an ALF.</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6739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FOR MANY OLDER ADULTS WITH MULTIPLE CONDITIONS MAY…</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Be of uncertain benefit</a:t>
            </a:r>
          </a:p>
          <a:p>
            <a:pPr marL="1085850" lvl="1" indent="-342900">
              <a:buFont typeface="Arial" panose="020B0604020202020204" pitchFamily="34" charset="0"/>
              <a:buChar char="•"/>
            </a:pPr>
            <a:r>
              <a:rPr lang="en-US" sz="2400" dirty="0"/>
              <a:t>Few older adults in RCT’s</a:t>
            </a:r>
          </a:p>
          <a:p>
            <a:pPr marL="1085850" lvl="1" indent="-342900">
              <a:buFont typeface="Arial" panose="020B0604020202020204" pitchFamily="34" charset="0"/>
              <a:buChar char="•"/>
            </a:pPr>
            <a:r>
              <a:rPr lang="en-US" sz="2400" dirty="0"/>
              <a:t>Those who are don’t look like Mildred</a:t>
            </a:r>
          </a:p>
          <a:p>
            <a:pPr marL="1085850" lvl="1" indent="-342900">
              <a:buFont typeface="Arial" panose="020B0604020202020204" pitchFamily="34" charset="0"/>
              <a:buChar char="•"/>
            </a:pPr>
            <a:r>
              <a:rPr lang="en-US" sz="2400" dirty="0"/>
              <a:t>These persons have less benefit from treatment than those in the studies</a:t>
            </a:r>
          </a:p>
          <a:p>
            <a:pPr marL="342900" indent="-342900">
              <a:buFont typeface="Arial" panose="020B0604020202020204" pitchFamily="34" charset="0"/>
              <a:buChar char="•"/>
            </a:pPr>
            <a:r>
              <a:rPr lang="en-US" sz="2400" dirty="0"/>
              <a:t>Be burdensome</a:t>
            </a:r>
          </a:p>
          <a:p>
            <a:pPr marL="342900" indent="-342900">
              <a:buFont typeface="Arial" panose="020B0604020202020204" pitchFamily="34" charset="0"/>
              <a:buChar char="•"/>
            </a:pPr>
            <a:r>
              <a:rPr lang="en-US" sz="2400" dirty="0"/>
              <a:t>Inflict unintended harm</a:t>
            </a:r>
          </a:p>
          <a:p>
            <a:pPr marL="342900" indent="-342900">
              <a:buFont typeface="Arial" panose="020B0604020202020204" pitchFamily="34" charset="0"/>
              <a:buChar char="•"/>
            </a:pPr>
            <a:r>
              <a:rPr lang="en-US" sz="2400" dirty="0"/>
              <a:t>Be frustrating</a:t>
            </a:r>
          </a:p>
          <a:p>
            <a:pPr marL="342900" indent="-342900">
              <a:buFont typeface="Arial" panose="020B0604020202020204" pitchFamily="34" charset="0"/>
              <a:buChar char="•"/>
            </a:pPr>
            <a:r>
              <a:rPr lang="en-US" sz="2400" dirty="0"/>
              <a:t>Hence the need for determining </a:t>
            </a:r>
            <a:r>
              <a:rPr lang="en-US" sz="2400" b="1" i="1" dirty="0"/>
              <a:t>What Matters</a:t>
            </a:r>
          </a:p>
        </p:txBody>
      </p:sp>
    </p:spTree>
    <p:extLst>
      <p:ext uri="{BB962C8B-B14F-4D97-AF65-F5344CB8AC3E}">
        <p14:creationId xmlns:p14="http://schemas.microsoft.com/office/powerpoint/2010/main" val="248984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MIGHT YOU HAVE A WHAT MATTERS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Annual Wellness Visit</a:t>
            </a:r>
          </a:p>
          <a:p>
            <a:pPr marL="342900" indent="-342900">
              <a:buFont typeface="Arial" panose="020B0604020202020204" pitchFamily="34" charset="0"/>
              <a:buChar char="•"/>
            </a:pPr>
            <a:r>
              <a:rPr lang="en-US" sz="2400" dirty="0"/>
              <a:t>New diagnosis, or change in health status</a:t>
            </a:r>
          </a:p>
          <a:p>
            <a:pPr marL="342900" indent="-342900">
              <a:buFont typeface="Arial" panose="020B0604020202020204" pitchFamily="34" charset="0"/>
              <a:buChar char="•"/>
            </a:pPr>
            <a:r>
              <a:rPr lang="en-US" sz="2400" dirty="0"/>
              <a:t>Change in life stage or circumstances</a:t>
            </a:r>
          </a:p>
          <a:p>
            <a:pPr marL="342900" indent="-342900">
              <a:buFont typeface="Arial" panose="020B0604020202020204" pitchFamily="34" charset="0"/>
              <a:buChar char="•"/>
            </a:pPr>
            <a:r>
              <a:rPr lang="en-US" sz="2400" dirty="0"/>
              <a:t>As part of chronic disease management discussions</a:t>
            </a:r>
          </a:p>
          <a:p>
            <a:pPr marL="342900" indent="-342900">
              <a:buFont typeface="Arial" panose="020B0604020202020204" pitchFamily="34" charset="0"/>
              <a:buChar char="•"/>
            </a:pPr>
            <a:r>
              <a:rPr lang="en-US" sz="2400" dirty="0"/>
              <a:t>Visit to patient in inpatient setting (hospital, nursing home)</a:t>
            </a:r>
          </a:p>
          <a:p>
            <a:pPr marL="342900" indent="-342900">
              <a:buFont typeface="Arial" panose="020B0604020202020204" pitchFamily="34" charset="0"/>
              <a:buChar char="•"/>
            </a:pPr>
            <a:r>
              <a:rPr lang="en-US" sz="2400" dirty="0"/>
              <a:t>Or first clinic visit following hospitalization</a:t>
            </a:r>
          </a:p>
        </p:txBody>
      </p:sp>
    </p:spTree>
    <p:extLst>
      <p:ext uri="{BB962C8B-B14F-4D97-AF65-F5344CB8AC3E}">
        <p14:creationId xmlns:p14="http://schemas.microsoft.com/office/powerpoint/2010/main" val="294076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CAN HAVE THE WHAT MATTERS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Any member of the care team can initiate and document the conversation</a:t>
            </a:r>
          </a:p>
          <a:p>
            <a:pPr marL="342900" indent="-342900">
              <a:buFont typeface="Arial" panose="020B0604020202020204" pitchFamily="34" charset="0"/>
              <a:buChar char="•"/>
            </a:pPr>
            <a:r>
              <a:rPr lang="en-US" sz="2400" dirty="0"/>
              <a:t>Can also be elicited by self-report (write in free text on a form)</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05818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THEIR UNDERSTANDING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What is your understanding now of where we are with your illness?</a:t>
            </a:r>
          </a:p>
          <a:p>
            <a:pPr marL="342900" indent="-342900">
              <a:buFont typeface="Arial" panose="020B0604020202020204" pitchFamily="34" charset="0"/>
              <a:buChar char="•"/>
            </a:pPr>
            <a:r>
              <a:rPr lang="en-US" sz="2400" dirty="0"/>
              <a:t>“I know we doctors may not always do the best job of communicating about these things”</a:t>
            </a:r>
          </a:p>
          <a:p>
            <a:pPr marL="342900" indent="-342900">
              <a:buFont typeface="Arial" panose="020B0604020202020204" pitchFamily="34" charset="0"/>
              <a:buChar char="•"/>
            </a:pPr>
            <a:r>
              <a:rPr lang="en-US" sz="2400" dirty="0"/>
              <a:t>Calibrate their understanding as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(May provide rationale for: Why now?)</a:t>
            </a:r>
          </a:p>
          <a:p>
            <a:pPr marL="342900" indent="-342900">
              <a:buFont typeface="Arial" panose="020B0604020202020204" pitchFamily="34" charset="0"/>
              <a:buChar char="•"/>
            </a:pPr>
            <a:r>
              <a:rPr lang="en-US" sz="2400" dirty="0"/>
              <a:t>Share prognosis as a range, tailored to information preferences</a:t>
            </a:r>
          </a:p>
          <a:p>
            <a:pPr marL="342900" indent="-342900">
              <a:buFont typeface="Arial" panose="020B0604020202020204" pitchFamily="34" charset="0"/>
              <a:buChar char="•"/>
            </a:pPr>
            <a:r>
              <a:rPr lang="en-US" sz="2400" dirty="0"/>
              <a:t>How to estimate?</a:t>
            </a:r>
          </a:p>
          <a:p>
            <a:pPr marL="1085850" lvl="1" indent="-342900">
              <a:buFont typeface="Arial" panose="020B0604020202020204" pitchFamily="34" charset="0"/>
              <a:buChar char="•"/>
            </a:pPr>
            <a:r>
              <a:rPr lang="en-US" sz="2400" dirty="0"/>
              <a:t>Experience</a:t>
            </a:r>
          </a:p>
          <a:p>
            <a:pPr marL="1085850" lvl="1" indent="-342900">
              <a:buFont typeface="Arial" panose="020B0604020202020204" pitchFamily="34" charset="0"/>
              <a:buChar char="•"/>
            </a:pPr>
            <a:r>
              <a:rPr lang="en-US" sz="2400" dirty="0"/>
              <a:t>Contact consultant if a prominent disease</a:t>
            </a:r>
          </a:p>
          <a:p>
            <a:pPr marL="1085850" lvl="1" indent="-342900">
              <a:buFont typeface="Arial" panose="020B0604020202020204" pitchFamily="34" charset="0"/>
              <a:buChar char="•"/>
            </a:pPr>
            <a:r>
              <a:rPr lang="en-US" sz="2400" b="1" i="1" dirty="0"/>
              <a:t>eprognosis.ucsf.edu</a:t>
            </a:r>
          </a:p>
        </p:txBody>
      </p:sp>
    </p:spTree>
    <p:extLst>
      <p:ext uri="{BB962C8B-B14F-4D97-AF65-F5344CB8AC3E}">
        <p14:creationId xmlns:p14="http://schemas.microsoft.com/office/powerpoint/2010/main" val="6922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GOALS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things are most important in your life?</a:t>
            </a:r>
          </a:p>
          <a:p>
            <a:pPr marL="342900" indent="-342900">
              <a:buFont typeface="Arial" panose="020B0604020202020204" pitchFamily="34" charset="0"/>
              <a:buChar char="•"/>
            </a:pPr>
            <a:r>
              <a:rPr lang="en-US" sz="2400" dirty="0"/>
              <a:t>What makes life worth living?</a:t>
            </a:r>
          </a:p>
          <a:p>
            <a:pPr marL="342900" indent="-342900">
              <a:buFont typeface="Arial" panose="020B0604020202020204" pitchFamily="34" charset="0"/>
              <a:buChar char="•"/>
            </a:pPr>
            <a:r>
              <a:rPr lang="en-US" sz="2400" dirty="0"/>
              <a:t>Examples: </a:t>
            </a:r>
          </a:p>
          <a:p>
            <a:pPr marL="1085850" lvl="1" indent="-342900">
              <a:buFont typeface="Arial" panose="020B0604020202020204" pitchFamily="34" charset="0"/>
              <a:buChar char="•"/>
            </a:pPr>
            <a:r>
              <a:rPr lang="en-US" sz="2400" dirty="0"/>
              <a:t>Function and independence – living on your own, caring for yourself</a:t>
            </a:r>
          </a:p>
          <a:p>
            <a:pPr marL="1085850" lvl="1" indent="-342900">
              <a:buFont typeface="Arial" panose="020B0604020202020204" pitchFamily="34" charset="0"/>
              <a:buChar char="•"/>
            </a:pPr>
            <a:r>
              <a:rPr lang="en-US" sz="2400" dirty="0"/>
              <a:t>Longevity</a:t>
            </a:r>
          </a:p>
          <a:p>
            <a:pPr marL="1085850" lvl="1" indent="-342900">
              <a:buFont typeface="Arial" panose="020B0604020202020204" pitchFamily="34" charset="0"/>
              <a:buChar char="•"/>
            </a:pPr>
            <a:r>
              <a:rPr lang="en-US" sz="2400" dirty="0"/>
              <a:t>Social connection – friends, family, religion</a:t>
            </a:r>
          </a:p>
          <a:p>
            <a:pPr marL="1085850" lvl="1" indent="-342900">
              <a:buFont typeface="Arial" panose="020B0604020202020204" pitchFamily="34" charset="0"/>
              <a:buChar char="•"/>
            </a:pPr>
            <a:r>
              <a:rPr lang="en-US" sz="2400" dirty="0"/>
              <a:t>Symptom relief</a:t>
            </a:r>
          </a:p>
          <a:p>
            <a:pPr marL="342900" indent="-342900">
              <a:buFont typeface="Arial" panose="020B0604020202020204" pitchFamily="34" charset="0"/>
              <a:buChar char="•"/>
            </a:pPr>
            <a:r>
              <a:rPr lang="en-US" sz="2400" dirty="0"/>
              <a:t>Have you changed your mind about what matters in your life?  (Say more…)</a:t>
            </a:r>
          </a:p>
        </p:txBody>
      </p:sp>
    </p:spTree>
    <p:extLst>
      <p:ext uri="{BB962C8B-B14F-4D97-AF65-F5344CB8AC3E}">
        <p14:creationId xmlns:p14="http://schemas.microsoft.com/office/powerpoint/2010/main" val="71917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would you be doing more of if your [ailment] were not so burdensome?</a:t>
            </a:r>
          </a:p>
          <a:p>
            <a:pPr marL="342900" indent="-342900">
              <a:buFont typeface="Arial" panose="020B0604020202020204" pitchFamily="34" charset="0"/>
              <a:buChar char="•"/>
            </a:pPr>
            <a:r>
              <a:rPr lang="en-US" sz="2400" dirty="0"/>
              <a:t>What activities are particularly important or meaningful?</a:t>
            </a:r>
          </a:p>
          <a:p>
            <a:pPr marL="342900" indent="-342900">
              <a:buFont typeface="Arial" panose="020B0604020202020204" pitchFamily="34" charset="0"/>
              <a:buChar char="•"/>
            </a:pPr>
            <a:r>
              <a:rPr lang="en-US" sz="2400" dirty="0"/>
              <a:t>Is there something you want or need to do before, say, your next birthday?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360366"/>
            <a:ext cx="2857500" cy="1600200"/>
          </a:xfrm>
          <a:prstGeom prst="rect">
            <a:avLst/>
          </a:prstGeom>
        </p:spPr>
      </p:pic>
    </p:spTree>
    <p:extLst>
      <p:ext uri="{BB962C8B-B14F-4D97-AF65-F5344CB8AC3E}">
        <p14:creationId xmlns:p14="http://schemas.microsoft.com/office/powerpoint/2010/main" val="120350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Describe what a good day would look like</a:t>
            </a:r>
          </a:p>
          <a:p>
            <a:pPr marL="342900" indent="-342900">
              <a:buFont typeface="Arial" panose="020B0604020202020204" pitchFamily="34" charset="0"/>
              <a:buChar char="•"/>
            </a:pPr>
            <a:r>
              <a:rPr lang="en-US" sz="2400" dirty="0"/>
              <a:t>Which relationships or connections are most important to you?</a:t>
            </a:r>
          </a:p>
          <a:p>
            <a:pPr marL="342900" indent="-342900">
              <a:buFont typeface="Arial" panose="020B0604020202020204" pitchFamily="34" charset="0"/>
              <a:buChar char="•"/>
            </a:pPr>
            <a:r>
              <a:rPr lang="en-US" sz="2400" dirty="0"/>
              <a:t>What brings you the most enjoyment or pleasure?</a:t>
            </a:r>
          </a:p>
          <a:p>
            <a:pPr marL="342900" indent="-342900">
              <a:buFont typeface="Arial" panose="020B0604020202020204" pitchFamily="34" charset="0"/>
              <a:buChar char="•"/>
            </a:pPr>
            <a:r>
              <a:rPr lang="en-US" sz="2400" dirty="0"/>
              <a:t>What do you hope your health care can do for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BURDENS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Are there things about your healthcare that you think aren’t helping, or you find bothersome or difficult?  (Possible examples:)</a:t>
            </a:r>
          </a:p>
          <a:p>
            <a:pPr marL="1085850" lvl="1" indent="-342900">
              <a:buFont typeface="Arial" panose="020B0604020202020204" pitchFamily="34" charset="0"/>
              <a:buChar char="•"/>
            </a:pPr>
            <a:r>
              <a:rPr lang="en-US" sz="2400" dirty="0"/>
              <a:t>Medicines (pills, shots, drops, inhalers)</a:t>
            </a:r>
          </a:p>
          <a:p>
            <a:pPr marL="1085850" lvl="1" indent="-342900">
              <a:buFont typeface="Arial" panose="020B0604020202020204" pitchFamily="34" charset="0"/>
              <a:buChar char="•"/>
            </a:pPr>
            <a:r>
              <a:rPr lang="en-US" sz="2400" dirty="0"/>
              <a:t>Self-care tasks (diet, FSBG checks…)</a:t>
            </a:r>
          </a:p>
          <a:p>
            <a:pPr marL="1085850" lvl="1" indent="-342900">
              <a:buFont typeface="Arial" panose="020B0604020202020204" pitchFamily="34" charset="0"/>
              <a:buChar char="•"/>
            </a:pPr>
            <a:r>
              <a:rPr lang="en-US" sz="2400" dirty="0"/>
              <a:t>Blood tests and x-rays, etc.</a:t>
            </a:r>
          </a:p>
          <a:p>
            <a:pPr marL="1085850" lvl="1" indent="-342900">
              <a:buFont typeface="Arial" panose="020B0604020202020204" pitchFamily="34" charset="0"/>
              <a:buChar char="•"/>
            </a:pPr>
            <a:r>
              <a:rPr lang="en-US" sz="2400" dirty="0"/>
              <a:t>Medical visits</a:t>
            </a:r>
          </a:p>
          <a:p>
            <a:pPr marL="1085850" lvl="1" indent="-342900">
              <a:buFont typeface="Arial" panose="020B0604020202020204" pitchFamily="34" charset="0"/>
              <a:buChar char="•"/>
            </a:pPr>
            <a:r>
              <a:rPr lang="en-US" sz="2400" dirty="0"/>
              <a:t>Dialysis…</a:t>
            </a:r>
          </a:p>
          <a:p>
            <a:pPr marL="342900" indent="-342900">
              <a:buFont typeface="Arial" panose="020B0604020202020204" pitchFamily="34" charset="0"/>
              <a:buChar char="•"/>
            </a:pPr>
            <a:r>
              <a:rPr lang="en-US" sz="2400" dirty="0"/>
              <a:t>What are you willing/able to do, and what NOT?</a:t>
            </a:r>
          </a:p>
        </p:txBody>
      </p:sp>
    </p:spTree>
    <p:extLst>
      <p:ext uri="{BB962C8B-B14F-4D97-AF65-F5344CB8AC3E}">
        <p14:creationId xmlns:p14="http://schemas.microsoft.com/office/powerpoint/2010/main" val="230898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784" y="3916301"/>
            <a:ext cx="9192768" cy="1470025"/>
          </a:xfrm>
        </p:spPr>
        <p:txBody>
          <a:bodyPr>
            <a:normAutofit fontScale="90000"/>
          </a:bodyPr>
          <a:lstStyle/>
          <a:p>
            <a:pPr algn="l"/>
            <a:r>
              <a:rPr lang="en-US" sz="3200" dirty="0"/>
              <a:t>This program is supported by the Health Resources and Services Administration (HRSA) </a:t>
            </a:r>
            <a:br>
              <a:rPr lang="en-US" sz="3200" dirty="0"/>
            </a:br>
            <a:r>
              <a:rPr lang="en-US" sz="3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3200" dirty="0"/>
            </a:br>
            <a:endParaRPr lang="en-US" sz="3200" dirty="0"/>
          </a:p>
        </p:txBody>
      </p:sp>
    </p:spTree>
    <p:extLst>
      <p:ext uri="{BB962C8B-B14F-4D97-AF65-F5344CB8AC3E}">
        <p14:creationId xmlns:p14="http://schemas.microsoft.com/office/powerpoint/2010/main" val="173155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FEARS AND WORRIES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are your biggest fears and worries about the future with your health?</a:t>
            </a:r>
          </a:p>
          <a:p>
            <a:pPr marL="342900" indent="-342900">
              <a:buFont typeface="Arial" panose="020B0604020202020204" pitchFamily="34" charset="0"/>
              <a:buChar char="•"/>
            </a:pPr>
            <a:r>
              <a:rPr lang="en-US" sz="2400" dirty="0"/>
              <a:t>What experience have you had with serious illness?</a:t>
            </a:r>
          </a:p>
          <a:p>
            <a:pPr marL="342900" indent="-342900">
              <a:buFont typeface="Arial" panose="020B0604020202020204" pitchFamily="34" charset="0"/>
              <a:buChar char="•"/>
            </a:pPr>
            <a:r>
              <a:rPr lang="en-US" sz="2400" dirty="0"/>
              <a:t>What went well?  What didn’t?  Why?</a:t>
            </a:r>
          </a:p>
          <a:p>
            <a:pPr marL="342900" indent="-342900">
              <a:buFont typeface="Arial" panose="020B0604020202020204" pitchFamily="34" charset="0"/>
              <a:buChar char="•"/>
            </a:pPr>
            <a:r>
              <a:rPr lang="en-US" sz="2400" dirty="0"/>
              <a:t>In the same situation, what would </a:t>
            </a:r>
            <a:r>
              <a:rPr lang="en-US" sz="2400" b="1" i="1" dirty="0"/>
              <a:t>you</a:t>
            </a:r>
            <a:r>
              <a:rPr lang="en-US" sz="2400" dirty="0"/>
              <a:t> want?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666458"/>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WORRIES,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 you imagine anything that would be worse than death?  Or,</a:t>
            </a:r>
          </a:p>
          <a:p>
            <a:pPr marL="342900" indent="-342900">
              <a:buFont typeface="Arial" panose="020B0604020202020204" pitchFamily="34" charset="0"/>
              <a:buChar char="•"/>
            </a:pPr>
            <a:r>
              <a:rPr lang="en-US" sz="2400" dirty="0"/>
              <a:t>Can you think of any health situations that would be hard on your quality of life?</a:t>
            </a:r>
          </a:p>
          <a:p>
            <a:pPr marL="342900" indent="-342900">
              <a:buFont typeface="Arial" panose="020B0604020202020204" pitchFamily="34" charset="0"/>
              <a:buChar char="•"/>
            </a:pPr>
            <a:r>
              <a:rPr lang="en-US" sz="2400" dirty="0"/>
              <a:t>Some people might say</a:t>
            </a:r>
          </a:p>
          <a:p>
            <a:pPr marL="1085850" lvl="1" indent="-342900">
              <a:buFont typeface="Arial" panose="020B0604020202020204" pitchFamily="34" charset="0"/>
              <a:buChar char="•"/>
            </a:pPr>
            <a:r>
              <a:rPr lang="en-US" sz="2400" dirty="0"/>
              <a:t>Not being able to live w/o machines</a:t>
            </a:r>
          </a:p>
          <a:p>
            <a:pPr marL="1085850" lvl="1" indent="-342900">
              <a:buFont typeface="Arial" panose="020B0604020202020204" pitchFamily="34" charset="0"/>
              <a:buChar char="•"/>
            </a:pPr>
            <a:r>
              <a:rPr lang="en-US" sz="2400" dirty="0"/>
              <a:t>Not being able to think for oneself</a:t>
            </a:r>
          </a:p>
          <a:p>
            <a:pPr marL="1085850" lvl="1" indent="-342900">
              <a:buFont typeface="Arial" panose="020B0604020202020204" pitchFamily="34" charset="0"/>
              <a:buChar char="•"/>
            </a:pPr>
            <a:r>
              <a:rPr lang="en-US" sz="2400" dirty="0"/>
              <a:t>Not being able to live on one’s own</a:t>
            </a:r>
          </a:p>
          <a:p>
            <a:pPr marL="1085850" lvl="1" indent="-342900">
              <a:buFont typeface="Arial" panose="020B0604020202020204" pitchFamily="34" charset="0"/>
              <a:buChar char="•"/>
            </a:pPr>
            <a:r>
              <a:rPr lang="en-US" sz="2400" dirty="0"/>
              <a:t>Constant pain…</a:t>
            </a:r>
          </a:p>
        </p:txBody>
      </p:sp>
    </p:spTree>
    <p:extLst>
      <p:ext uri="{BB962C8B-B14F-4D97-AF65-F5344CB8AC3E}">
        <p14:creationId xmlns:p14="http://schemas.microsoft.com/office/powerpoint/2010/main" val="350613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TO CONSIDER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Sudden event has left you unable to communicate</a:t>
            </a:r>
          </a:p>
          <a:p>
            <a:pPr marL="342900" indent="-342900">
              <a:buFont typeface="Arial" panose="020B0604020202020204" pitchFamily="34" charset="0"/>
              <a:buChar char="•"/>
            </a:pPr>
            <a:r>
              <a:rPr lang="en-US" sz="2400" dirty="0"/>
              <a:t>You’re receiving all care needed to keep you alive</a:t>
            </a:r>
          </a:p>
          <a:p>
            <a:pPr marL="342900" indent="-342900">
              <a:buFont typeface="Arial" panose="020B0604020202020204" pitchFamily="34" charset="0"/>
              <a:buChar char="•"/>
            </a:pPr>
            <a:r>
              <a:rPr lang="en-US" sz="2400" dirty="0"/>
              <a:t>Doctors believe little chance you’ll recover ability to know who you are or who you’re with</a:t>
            </a:r>
          </a:p>
          <a:p>
            <a:pPr marL="342900" indent="-342900">
              <a:buFont typeface="Arial" panose="020B0604020202020204" pitchFamily="34" charset="0"/>
              <a:buChar char="•"/>
            </a:pPr>
            <a:r>
              <a:rPr lang="en-US" sz="2400" dirty="0"/>
              <a:t>Would you want</a:t>
            </a:r>
          </a:p>
          <a:p>
            <a:pPr marL="1085850" lvl="1" indent="-342900">
              <a:buFont typeface="Arial" panose="020B0604020202020204" pitchFamily="34" charset="0"/>
              <a:buChar char="•"/>
            </a:pPr>
            <a:r>
              <a:rPr lang="en-US" sz="2400" dirty="0"/>
              <a:t>Medical treatment to keep you alive, or</a:t>
            </a:r>
          </a:p>
          <a:p>
            <a:pPr marL="1085850" lvl="1" indent="-342900">
              <a:buFont typeface="Arial" panose="020B0604020202020204" pitchFamily="34" charset="0"/>
              <a:buChar char="•"/>
            </a:pPr>
            <a:r>
              <a:rPr lang="en-US" sz="2400" dirty="0"/>
              <a:t>To stop the medical treatment</a:t>
            </a:r>
          </a:p>
          <a:p>
            <a:pPr marL="1085850" lvl="1" indent="-342900">
              <a:buFont typeface="Arial" panose="020B0604020202020204" pitchFamily="34" charset="0"/>
              <a:buChar char="•"/>
            </a:pPr>
            <a:r>
              <a:rPr lang="en-US" sz="2400" dirty="0"/>
              <a:t>(You’d be kept comfortable in any case)</a:t>
            </a:r>
          </a:p>
        </p:txBody>
      </p:sp>
    </p:spTree>
    <p:extLst>
      <p:ext uri="{BB962C8B-B14F-4D97-AF65-F5344CB8AC3E}">
        <p14:creationId xmlns:p14="http://schemas.microsoft.com/office/powerpoint/2010/main" val="197164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FUNCTION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abilities are so critical to your life that you can’t imaging living without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TRADE-OFFS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If you became sicker, how much are you willing to go through for the possibility of gaining more time?</a:t>
            </a:r>
          </a:p>
          <a:p>
            <a:pPr marL="342900" indent="-342900">
              <a:buFont typeface="Arial" panose="020B0604020202020204" pitchFamily="34" charset="0"/>
              <a:buChar char="•"/>
            </a:pPr>
            <a:r>
              <a:rPr lang="en-US" sz="2400" dirty="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a:t>“And I’ve had other patients….”</a:t>
            </a:r>
          </a:p>
        </p:txBody>
      </p:sp>
    </p:spTree>
    <p:extLst>
      <p:ext uri="{BB962C8B-B14F-4D97-AF65-F5344CB8AC3E}">
        <p14:creationId xmlns:p14="http://schemas.microsoft.com/office/powerpoint/2010/main" val="104891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HAVING AND DOCUMENTING THE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 want to be sure we are working on the things in your health that you think are most valuable.  Can we step back and talk about that for a couple of minutes?”</a:t>
            </a:r>
          </a:p>
          <a:p>
            <a:pPr marL="342900" indent="-342900">
              <a:buFont typeface="Arial" panose="020B0604020202020204" pitchFamily="34" charset="0"/>
              <a:buChar char="•"/>
            </a:pPr>
            <a:r>
              <a:rPr lang="en-US" sz="2400" dirty="0"/>
              <a:t>Probably best to do in a meeting room across a table, not in exam room with patient in a gown</a:t>
            </a:r>
          </a:p>
          <a:p>
            <a:pPr marL="342900" indent="-342900">
              <a:buFont typeface="Arial" panose="020B0604020202020204" pitchFamily="34" charset="0"/>
              <a:buChar char="•"/>
            </a:pPr>
            <a:r>
              <a:rPr lang="en-US" sz="2400" dirty="0"/>
              <a:t>Try to record in EHR in patient’s own words</a:t>
            </a:r>
          </a:p>
          <a:p>
            <a:pPr marL="1085850" lvl="1" indent="-342900">
              <a:buFont typeface="Arial" panose="020B0604020202020204" pitchFamily="34" charset="0"/>
              <a:buChar char="•"/>
            </a:pPr>
            <a:r>
              <a:rPr lang="en-US" sz="2400" dirty="0"/>
              <a:t>“Be able to walk around block with my grandson,” not</a:t>
            </a:r>
          </a:p>
          <a:p>
            <a:pPr marL="1085850" lvl="1" indent="-342900">
              <a:buFont typeface="Arial" panose="020B0604020202020204" pitchFamily="34" charset="0"/>
              <a:buChar char="•"/>
            </a:pPr>
            <a:r>
              <a:rPr lang="en-US" sz="2400" dirty="0"/>
              <a:t>Increase mobility</a:t>
            </a:r>
          </a:p>
          <a:p>
            <a:pPr marL="342900" indent="-342900">
              <a:buFont typeface="Arial" panose="020B0604020202020204" pitchFamily="34" charset="0"/>
              <a:buChar char="•"/>
            </a:pPr>
            <a:r>
              <a:rPr lang="en-US" sz="2400" dirty="0"/>
              <a:t>Share with interdisciplinary team</a:t>
            </a:r>
          </a:p>
        </p:txBody>
      </p:sp>
    </p:spTree>
    <p:extLst>
      <p:ext uri="{BB962C8B-B14F-4D97-AF65-F5344CB8AC3E}">
        <p14:creationId xmlns:p14="http://schemas.microsoft.com/office/powerpoint/2010/main" val="1375434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&amp; QUESTIONS?</a:t>
            </a:r>
          </a:p>
        </p:txBody>
      </p:sp>
      <p:pic>
        <p:nvPicPr>
          <p:cNvPr id="5" name="Content Placeholder 4" descr="A picture containing logo&#10;&#10;Description automatically generated">
            <a:extLst>
              <a:ext uri="{FF2B5EF4-FFF2-40B4-BE49-F238E27FC236}">
                <a16:creationId xmlns:a16="http://schemas.microsoft.com/office/drawing/2014/main" id="{CA678B71-72A5-42E3-AB91-F7EFE1E6DB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2994" y="2919413"/>
            <a:ext cx="2438400" cy="1876425"/>
          </a:xfrm>
        </p:spPr>
      </p:pic>
    </p:spTree>
    <p:extLst>
      <p:ext uri="{BB962C8B-B14F-4D97-AF65-F5344CB8AC3E}">
        <p14:creationId xmlns:p14="http://schemas.microsoft.com/office/powerpoint/2010/main" val="216114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enhance the geriatrics skills in the primary care workforce?</a:t>
            </a:r>
          </a:p>
        </p:txBody>
      </p:sp>
      <p:sp>
        <p:nvSpPr>
          <p:cNvPr id="3" name="Content Placeholder 2"/>
          <p:cNvSpPr>
            <a:spLocks noGrp="1"/>
          </p:cNvSpPr>
          <p:nvPr>
            <p:ph idx="1"/>
          </p:nvPr>
        </p:nvSpPr>
        <p:spPr>
          <a:xfrm>
            <a:off x="838200" y="1825625"/>
            <a:ext cx="5422436" cy="4351338"/>
          </a:xfrm>
        </p:spPr>
        <p:txBody>
          <a:bodyPr>
            <a:normAutofit/>
          </a:bodyPr>
          <a:lstStyle/>
          <a:p>
            <a:r>
              <a:rPr lang="en-US" sz="3200" dirty="0"/>
              <a:t>Most elders are seen and cared for in PC clinics</a:t>
            </a:r>
          </a:p>
          <a:p>
            <a:r>
              <a:rPr lang="en-US" sz="3200" dirty="0"/>
              <a:t>Many HCPs received limited training in geriatrics</a:t>
            </a:r>
          </a:p>
          <a:p>
            <a:r>
              <a:rPr lang="en-US" sz="3200" dirty="0"/>
              <a:t>EB review and expert consensus</a:t>
            </a:r>
            <a:r>
              <a:rPr lang="en-US" sz="3200" baseline="30000" dirty="0"/>
              <a:t>1</a:t>
            </a:r>
            <a:r>
              <a:rPr lang="en-US" sz="3200" dirty="0"/>
              <a:t> identified </a:t>
            </a:r>
            <a:r>
              <a:rPr lang="en-US" sz="3200" dirty="0">
                <a:solidFill>
                  <a:schemeClr val="accent4"/>
                </a:solidFill>
              </a:rPr>
              <a:t>4 things  </a:t>
            </a:r>
            <a:r>
              <a:rPr lang="en-US" sz="3200" dirty="0"/>
              <a:t>important to health &amp; QOL for older people.</a:t>
            </a:r>
          </a:p>
        </p:txBody>
      </p:sp>
      <p:pic>
        <p:nvPicPr>
          <p:cNvPr id="5" name="Picture 4">
            <a:extLst>
              <a:ext uri="{FF2B5EF4-FFF2-40B4-BE49-F238E27FC236}">
                <a16:creationId xmlns:a16="http://schemas.microsoft.com/office/drawing/2014/main" id="{DA9DFB23-DD55-3944-9FE1-24432D84CC73}"/>
              </a:ext>
            </a:extLst>
          </p:cNvPr>
          <p:cNvPicPr>
            <a:picLocks noChangeAspect="1"/>
          </p:cNvPicPr>
          <p:nvPr/>
        </p:nvPicPr>
        <p:blipFill>
          <a:blip r:embed="rId2"/>
          <a:stretch>
            <a:fillRect/>
          </a:stretch>
        </p:blipFill>
        <p:spPr>
          <a:xfrm>
            <a:off x="6260636" y="2252870"/>
            <a:ext cx="5931364" cy="3105426"/>
          </a:xfrm>
          <a:prstGeom prst="rect">
            <a:avLst/>
          </a:prstGeom>
        </p:spPr>
      </p:pic>
      <p:sp>
        <p:nvSpPr>
          <p:cNvPr id="4" name="TextBox 3">
            <a:extLst>
              <a:ext uri="{FF2B5EF4-FFF2-40B4-BE49-F238E27FC236}">
                <a16:creationId xmlns:a16="http://schemas.microsoft.com/office/drawing/2014/main" id="{8100D157-74B4-BD4E-A855-3FA92FB1B87A}"/>
              </a:ext>
            </a:extLst>
          </p:cNvPr>
          <p:cNvSpPr txBox="1"/>
          <p:nvPr/>
        </p:nvSpPr>
        <p:spPr>
          <a:xfrm>
            <a:off x="6718852" y="5844209"/>
            <a:ext cx="3843131" cy="646331"/>
          </a:xfrm>
          <a:prstGeom prst="rect">
            <a:avLst/>
          </a:prstGeom>
          <a:noFill/>
        </p:spPr>
        <p:txBody>
          <a:bodyPr wrap="square" rtlCol="0">
            <a:spAutoFit/>
          </a:bodyPr>
          <a:lstStyle/>
          <a:p>
            <a:r>
              <a:rPr lang="en-US" baseline="30000" dirty="0"/>
              <a:t>1 </a:t>
            </a:r>
            <a:r>
              <a:rPr lang="en-US" b="1" dirty="0"/>
              <a:t>References available on request (JAHF, IHI)</a:t>
            </a:r>
            <a:endParaRPr lang="en-US" baseline="30000" dirty="0"/>
          </a:p>
        </p:txBody>
      </p:sp>
    </p:spTree>
    <p:extLst>
      <p:ext uri="{BB962C8B-B14F-4D97-AF65-F5344CB8AC3E}">
        <p14:creationId xmlns:p14="http://schemas.microsoft.com/office/powerpoint/2010/main" val="388723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535" y="3795701"/>
            <a:ext cx="15029308" cy="2910451"/>
          </a:xfrm>
        </p:spPr>
        <p:txBody>
          <a:bodyPr/>
          <a:lstStyle/>
          <a:p>
            <a:endParaRPr lang="en-US" dirty="0"/>
          </a:p>
        </p:txBody>
      </p:sp>
      <p:sp>
        <p:nvSpPr>
          <p:cNvPr id="3" name="Subtitle 2"/>
          <p:cNvSpPr>
            <a:spLocks noGrp="1"/>
          </p:cNvSpPr>
          <p:nvPr>
            <p:ph type="subTitle" idx="1"/>
          </p:nvPr>
        </p:nvSpPr>
        <p:spPr>
          <a:xfrm>
            <a:off x="1170915" y="299577"/>
            <a:ext cx="9144000" cy="1655762"/>
          </a:xfrm>
        </p:spPr>
        <p:txBody>
          <a:bodyPr>
            <a:normAutofit/>
          </a:bodyPr>
          <a:lstStyle/>
          <a:p>
            <a:r>
              <a:rPr lang="en-US" sz="3600" dirty="0"/>
              <a:t>Age Friendly Primary Care:</a:t>
            </a:r>
          </a:p>
          <a:p>
            <a:r>
              <a:rPr lang="en-US" sz="3600" dirty="0"/>
              <a:t>These are the 4 important things</a:t>
            </a:r>
          </a:p>
        </p:txBody>
      </p:sp>
      <p:sp>
        <p:nvSpPr>
          <p:cNvPr id="4" name="Rectangle 2"/>
          <p:cNvSpPr>
            <a:spLocks noChangeArrowheads="1"/>
          </p:cNvSpPr>
          <p:nvPr/>
        </p:nvSpPr>
        <p:spPr bwMode="auto">
          <a:xfrm flipV="1">
            <a:off x="-1525164" y="2867121"/>
            <a:ext cx="20039078" cy="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80569" y="1647684"/>
            <a:ext cx="5974915" cy="647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US" sz="3700"/>
              <a:t>NGWEP is a Collaboration-teach/learn together </a:t>
            </a:r>
          </a:p>
        </p:txBody>
      </p:sp>
      <p:sp>
        <p:nvSpPr>
          <p:cNvPr id="3" name="Content Placeholder 2"/>
          <p:cNvSpPr>
            <a:spLocks noGrp="1"/>
          </p:cNvSpPr>
          <p:nvPr>
            <p:ph idx="1"/>
          </p:nvPr>
        </p:nvSpPr>
        <p:spPr>
          <a:xfrm>
            <a:off x="344774" y="1825625"/>
            <a:ext cx="5886787" cy="4351338"/>
          </a:xfrm>
        </p:spPr>
        <p:txBody>
          <a:bodyPr>
            <a:normAutofit/>
          </a:bodyPr>
          <a:lstStyle/>
          <a:p>
            <a:r>
              <a:rPr lang="en-US" sz="2700" dirty="0"/>
              <a:t>Dedicated introductions to 4 </a:t>
            </a:r>
            <a:r>
              <a:rPr lang="en-US" sz="2700" dirty="0" err="1"/>
              <a:t>Ms</a:t>
            </a:r>
            <a:endParaRPr lang="en-US" sz="2700" dirty="0"/>
          </a:p>
          <a:p>
            <a:r>
              <a:rPr lang="en-US" sz="2700" dirty="0"/>
              <a:t>Monthly Case conferences- bring cases to discuss  with 6 other clinics and a panel trained in geriatrics (medicine, psychiatry, social work, pharmacy) and community service specialists. </a:t>
            </a:r>
          </a:p>
          <a:p>
            <a:r>
              <a:rPr lang="en-US" sz="2700" dirty="0"/>
              <a:t>Annual Wellness Visits screen for the 4Ms</a:t>
            </a:r>
            <a:endParaRPr lang="en-US" sz="2700" dirty="0">
              <a:solidFill>
                <a:schemeClr val="accent4"/>
              </a:solidFill>
            </a:endParaRPr>
          </a:p>
        </p:txBody>
      </p:sp>
      <p:pic>
        <p:nvPicPr>
          <p:cNvPr id="4" name="Picture 3" descr="Tribal Elder | I came across this noble gentleman while at a… | Flickr - Photo Sharing!"/>
          <p:cNvPicPr>
            <a:picLocks noChangeAspect="1"/>
          </p:cNvPicPr>
          <p:nvPr/>
        </p:nvPicPr>
        <p:blipFill rotWithShape="1">
          <a:blip r:embed="rId2">
            <a:extLst>
              <a:ext uri="{28A0092B-C50C-407E-A947-70E740481C1C}">
                <a14:useLocalDpi xmlns:a14="http://schemas.microsoft.com/office/drawing/2010/main" val="0"/>
              </a:ext>
            </a:extLst>
          </a:blip>
          <a:srcRect t="7938" r="1" b="2506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1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ASKING ABOUT SERIOUS THINGS:  WHAT MATTERS</a:t>
            </a:r>
          </a:p>
        </p:txBody>
      </p:sp>
      <p:sp>
        <p:nvSpPr>
          <p:cNvPr id="3" name="Subtitle 2"/>
          <p:cNvSpPr>
            <a:spLocks noGrp="1"/>
          </p:cNvSpPr>
          <p:nvPr>
            <p:ph type="subTitle" idx="1"/>
          </p:nvPr>
        </p:nvSpPr>
        <p:spPr/>
        <p:txBody>
          <a:bodyPr/>
          <a:lstStyle/>
          <a:p>
            <a:r>
              <a:rPr lang="en-US" dirty="0"/>
              <a:t>Bill Lyons, MD</a:t>
            </a:r>
          </a:p>
          <a:p>
            <a:r>
              <a:rPr lang="en-US" dirty="0"/>
              <a:t>Division of Geriatrics, UNMC</a:t>
            </a:r>
          </a:p>
        </p:txBody>
      </p:sp>
    </p:spTree>
    <p:extLst>
      <p:ext uri="{BB962C8B-B14F-4D97-AF65-F5344CB8AC3E}">
        <p14:creationId xmlns:p14="http://schemas.microsoft.com/office/powerpoint/2010/main" val="276563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 OF GREAT RESOURCES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prepareforyourcare.org</a:t>
            </a:r>
          </a:p>
          <a:p>
            <a:pPr marL="1085850" lvl="1" indent="-342900">
              <a:buFont typeface="Arial" panose="020B0604020202020204" pitchFamily="34" charset="0"/>
              <a:buChar char="•"/>
            </a:pPr>
            <a:r>
              <a:rPr lang="en-US" sz="2400" dirty="0"/>
              <a:t>Rebecca </a:t>
            </a:r>
            <a:r>
              <a:rPr lang="en-US" sz="2400" dirty="0" err="1"/>
              <a:t>Sudore</a:t>
            </a:r>
            <a:r>
              <a:rPr lang="en-US" sz="2400" dirty="0"/>
              <a:t> et al</a:t>
            </a:r>
          </a:p>
          <a:p>
            <a:pPr marL="1085850" lvl="1" indent="-342900">
              <a:buFont typeface="Arial" panose="020B0604020202020204" pitchFamily="34" charset="0"/>
              <a:buChar char="•"/>
            </a:pPr>
            <a:r>
              <a:rPr lang="en-US" sz="2400" dirty="0"/>
              <a:t>Advance Care Planning </a:t>
            </a:r>
          </a:p>
          <a:p>
            <a:pPr marL="342900" indent="-342900">
              <a:buFont typeface="Arial" panose="020B0604020202020204" pitchFamily="34" charset="0"/>
              <a:buChar char="•"/>
            </a:pPr>
            <a:r>
              <a:rPr lang="en-US" sz="2400" b="1" dirty="0"/>
              <a:t>patientprioritiescare.org</a:t>
            </a:r>
          </a:p>
          <a:p>
            <a:pPr marL="1085850" lvl="1" indent="-342900">
              <a:buFont typeface="Arial" panose="020B0604020202020204" pitchFamily="34" charset="0"/>
              <a:buChar char="•"/>
            </a:pPr>
            <a:r>
              <a:rPr lang="en-US" sz="2400" dirty="0" err="1"/>
              <a:t>Tinetti</a:t>
            </a:r>
            <a:r>
              <a:rPr lang="en-US" sz="2400" dirty="0"/>
              <a:t>, </a:t>
            </a:r>
            <a:r>
              <a:rPr lang="en-US" sz="2400" dirty="0" err="1"/>
              <a:t>Blaum</a:t>
            </a:r>
            <a:r>
              <a:rPr lang="en-US" sz="2400" dirty="0"/>
              <a:t>, </a:t>
            </a:r>
            <a:r>
              <a:rPr lang="en-US" sz="2400" dirty="0" err="1"/>
              <a:t>Naik</a:t>
            </a:r>
            <a:r>
              <a:rPr lang="en-US" sz="2400" dirty="0"/>
              <a:t>, et al</a:t>
            </a:r>
          </a:p>
          <a:p>
            <a:pPr marL="1085850" lvl="1" indent="-342900">
              <a:buFont typeface="Arial" panose="020B0604020202020204" pitchFamily="34" charset="0"/>
              <a:buChar char="•"/>
            </a:pPr>
            <a:r>
              <a:rPr lang="en-US" sz="2400" dirty="0"/>
              <a:t>Priority setting in </a:t>
            </a:r>
            <a:r>
              <a:rPr lang="en-US" sz="2400" dirty="0" err="1"/>
              <a:t>multimorbidity</a:t>
            </a:r>
            <a:r>
              <a:rPr lang="en-US" sz="2400" dirty="0"/>
              <a:t>, good for ACP as well</a:t>
            </a:r>
          </a:p>
          <a:p>
            <a:pPr lvl="1" indent="0">
              <a:buNone/>
            </a:pPr>
            <a:endParaRPr lang="en-US" sz="2400" dirty="0"/>
          </a:p>
        </p:txBody>
      </p:sp>
    </p:spTree>
    <p:extLst>
      <p:ext uri="{BB962C8B-B14F-4D97-AF65-F5344CB8AC3E}">
        <p14:creationId xmlns:p14="http://schemas.microsoft.com/office/powerpoint/2010/main" val="156438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ACP AND ELICITING WHAT MATTERS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Similar and related activities</a:t>
            </a:r>
          </a:p>
          <a:p>
            <a:pPr marL="342900" indent="-342900">
              <a:buFont typeface="Arial" panose="020B0604020202020204" pitchFamily="34" charset="0"/>
              <a:buChar char="•"/>
            </a:pPr>
            <a:r>
              <a:rPr lang="en-US" sz="2400" dirty="0"/>
              <a:t>ACP, by definition, is about planning for the </a:t>
            </a:r>
            <a:r>
              <a:rPr lang="en-US" sz="2400" b="1" i="1" dirty="0"/>
              <a:t>future</a:t>
            </a:r>
          </a:p>
          <a:p>
            <a:pPr marL="342900" indent="-342900">
              <a:buFont typeface="Arial" panose="020B0604020202020204" pitchFamily="34" charset="0"/>
              <a:buChar char="•"/>
            </a:pPr>
            <a:r>
              <a:rPr lang="en-US" sz="2400" dirty="0"/>
              <a:t>ACP entails</a:t>
            </a:r>
          </a:p>
          <a:p>
            <a:pPr marL="1085850" lvl="1" indent="-342900">
              <a:buFont typeface="Arial" panose="020B0604020202020204" pitchFamily="34" charset="0"/>
              <a:buChar char="•"/>
            </a:pPr>
            <a:r>
              <a:rPr lang="en-US" sz="2400" dirty="0"/>
              <a:t>Identification of surrogates</a:t>
            </a:r>
          </a:p>
          <a:p>
            <a:pPr marL="1085850" lvl="1" indent="-342900">
              <a:buFont typeface="Arial" panose="020B0604020202020204" pitchFamily="34" charset="0"/>
              <a:buChar char="•"/>
            </a:pPr>
            <a:r>
              <a:rPr lang="en-US" sz="2400" dirty="0"/>
              <a:t>Elicitation of What Matters</a:t>
            </a:r>
          </a:p>
          <a:p>
            <a:pPr marL="342900" indent="-342900">
              <a:buFont typeface="Arial" panose="020B0604020202020204" pitchFamily="34" charset="0"/>
              <a:buChar char="•"/>
            </a:pPr>
            <a:r>
              <a:rPr lang="en-US" sz="2400" dirty="0"/>
              <a:t>Yet eliciting What Matters is helpful in the </a:t>
            </a:r>
            <a:r>
              <a:rPr lang="en-US" sz="2400" b="1" i="1" dirty="0"/>
              <a:t>here and now</a:t>
            </a:r>
            <a:r>
              <a:rPr lang="en-US" sz="2400" dirty="0"/>
              <a:t> of managing </a:t>
            </a:r>
            <a:r>
              <a:rPr lang="en-US" sz="2400" dirty="0" err="1"/>
              <a:t>multimorbid</a:t>
            </a:r>
            <a:r>
              <a:rPr lang="en-US" sz="2400" dirty="0"/>
              <a:t> patients</a:t>
            </a:r>
          </a:p>
        </p:txBody>
      </p:sp>
    </p:spTree>
    <p:extLst>
      <p:ext uri="{BB962C8B-B14F-4D97-AF65-F5344CB8AC3E}">
        <p14:creationId xmlns:p14="http://schemas.microsoft.com/office/powerpoint/2010/main" val="138174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RENEE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40 </a:t>
            </a:r>
            <a:r>
              <a:rPr lang="en-US" sz="2400" dirty="0" err="1"/>
              <a:t>yo</a:t>
            </a:r>
            <a:r>
              <a:rPr lang="en-US" sz="2400" dirty="0"/>
              <a:t> woman is an elementary school art teacher with hyperlipidemia and hypothyroidism.</a:t>
            </a:r>
          </a:p>
          <a:p>
            <a:pPr marL="342900" indent="-342900">
              <a:buFont typeface="Arial" panose="020B0604020202020204" pitchFamily="34" charset="0"/>
              <a:buChar char="•"/>
            </a:pPr>
            <a:r>
              <a:rPr lang="en-US" sz="2400" dirty="0"/>
              <a:t>Recently remarried, she has an 8-month old son and 5-year-old daughter.</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p:txBody>
      </p:sp>
    </p:spTree>
    <p:extLst>
      <p:ext uri="{BB962C8B-B14F-4D97-AF65-F5344CB8AC3E}">
        <p14:creationId xmlns:p14="http://schemas.microsoft.com/office/powerpoint/2010/main" val="1882260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14129</TotalTime>
  <Words>1392</Words>
  <Application>Microsoft Office PowerPoint</Application>
  <PresentationFormat>Widescreen</PresentationFormat>
  <Paragraphs>144</Paragraphs>
  <Slides>26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Arial-BoldMT</vt:lpstr>
      <vt:lpstr>Calibri</vt:lpstr>
      <vt:lpstr>Calibri Light</vt:lpstr>
      <vt:lpstr>Office Theme</vt:lpstr>
      <vt:lpstr>NeMed_Presentation</vt:lpstr>
      <vt:lpstr>NGWEP the Nebraska Geriatrics Workforce Enhancement Program</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Why enhance the geriatrics skills in the primary care workforce?</vt:lpstr>
      <vt:lpstr>PowerPoint Presentation</vt:lpstr>
      <vt:lpstr>NGWEP is a Collaboration-teach/learn together </vt:lpstr>
      <vt:lpstr>ASKING ABOUT SERIOUS THINGS:  WHAT MATTERS</vt:lpstr>
      <vt:lpstr>COUPLE OF GREAT RESOURCES</vt:lpstr>
      <vt:lpstr>ACP AND ELICITING WHAT MATTERS</vt:lpstr>
      <vt:lpstr>MEET RENEE</vt:lpstr>
      <vt:lpstr>MEET MILDRED</vt:lpstr>
      <vt:lpstr>CARE FOR MANY OLDER ADULTS WITH MULTIPLE CONDITIONS MAY…</vt:lpstr>
      <vt:lpstr>WHEN MIGHT YOU HAVE A WHAT MATTERS CONVERSATION?</vt:lpstr>
      <vt:lpstr>WHO CAN HAVE THE WHAT MATTERS CONVERSATION?</vt:lpstr>
      <vt:lpstr>CHECK THEIR UNDERSTANDING</vt:lpstr>
      <vt:lpstr>PROGNOSIS</vt:lpstr>
      <vt:lpstr>WHAT MATTERS: GOALS</vt:lpstr>
      <vt:lpstr>GOALS, cont.</vt:lpstr>
      <vt:lpstr>GOALS, cont.</vt:lpstr>
      <vt:lpstr>WHAT MATTERS: BURDENS</vt:lpstr>
      <vt:lpstr>WHAT MATTERS:  FEARS AND WORRIES</vt:lpstr>
      <vt:lpstr>FEARS AND WORRIES, cont.</vt:lpstr>
      <vt:lpstr>SCENARIO TO CONSIDER</vt:lpstr>
      <vt:lpstr>WHAT MATTERS: FUNCTION</vt:lpstr>
      <vt:lpstr>WHAT MATTERS:    TRADE-OFFS</vt:lpstr>
      <vt:lpstr>HAVING AND DOCUMENTING THE CONVERSATION</vt:lpstr>
      <vt:lpstr>COMMENTS &amp; QUESTIONS?</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Jane F</dc:creator>
  <cp:lastModifiedBy>Lyons, Bill</cp:lastModifiedBy>
  <cp:revision>137</cp:revision>
  <dcterms:created xsi:type="dcterms:W3CDTF">2019-09-05T13:19:33Z</dcterms:created>
  <dcterms:modified xsi:type="dcterms:W3CDTF">2022-07-11T18:01:21Z</dcterms:modified>
</cp:coreProperties>
</file>