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57" r:id="rId2"/>
    <p:sldId id="356" r:id="rId3"/>
    <p:sldId id="284" r:id="rId4"/>
    <p:sldId id="349" r:id="rId5"/>
    <p:sldId id="350" r:id="rId6"/>
    <p:sldId id="256" r:id="rId7"/>
    <p:sldId id="351" r:id="rId8"/>
    <p:sldId id="355" r:id="rId9"/>
    <p:sldId id="361" r:id="rId10"/>
    <p:sldId id="326" r:id="rId11"/>
    <p:sldId id="291" r:id="rId12"/>
    <p:sldId id="267" r:id="rId13"/>
    <p:sldId id="305" r:id="rId14"/>
    <p:sldId id="270" r:id="rId15"/>
    <p:sldId id="342" r:id="rId16"/>
    <p:sldId id="337" r:id="rId17"/>
    <p:sldId id="339" r:id="rId18"/>
    <p:sldId id="340" r:id="rId19"/>
    <p:sldId id="341" r:id="rId20"/>
    <p:sldId id="362" r:id="rId21"/>
    <p:sldId id="363" r:id="rId22"/>
    <p:sldId id="343" r:id="rId23"/>
    <p:sldId id="344" r:id="rId24"/>
    <p:sldId id="345" r:id="rId25"/>
    <p:sldId id="346" r:id="rId26"/>
    <p:sldId id="321" r:id="rId27"/>
    <p:sldId id="309" r:id="rId28"/>
    <p:sldId id="333" r:id="rId29"/>
    <p:sldId id="310" r:id="rId30"/>
    <p:sldId id="327" r:id="rId31"/>
    <p:sldId id="328" r:id="rId32"/>
    <p:sldId id="329" r:id="rId33"/>
    <p:sldId id="331" r:id="rId34"/>
    <p:sldId id="348" r:id="rId35"/>
    <p:sldId id="364" r:id="rId36"/>
    <p:sldId id="334" r:id="rId37"/>
    <p:sldId id="359" r:id="rId38"/>
    <p:sldId id="336" r:id="rId39"/>
    <p:sldId id="360" r:id="rId40"/>
    <p:sldId id="311" r:id="rId41"/>
    <p:sldId id="36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7" autoAdjust="0"/>
    <p:restoredTop sz="68980" autoAdjust="0"/>
  </p:normalViewPr>
  <p:slideViewPr>
    <p:cSldViewPr snapToGrid="0">
      <p:cViewPr varScale="1">
        <p:scale>
          <a:sx n="50" d="100"/>
          <a:sy n="50" d="100"/>
        </p:scale>
        <p:origin x="1224" y="36"/>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AgeFriendlyHealthSystems_GuidetoUsing4MsCar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1</a:t>
            </a:fld>
            <a:endParaRPr lang="en-US"/>
          </a:p>
        </p:txBody>
      </p:sp>
    </p:spTree>
    <p:extLst>
      <p:ext uri="{BB962C8B-B14F-4D97-AF65-F5344CB8AC3E}">
        <p14:creationId xmlns:p14="http://schemas.microsoft.com/office/powerpoint/2010/main" val="425560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20</a:t>
            </a:fld>
            <a:endParaRPr lang="en-US"/>
          </a:p>
        </p:txBody>
      </p:sp>
    </p:spTree>
    <p:extLst>
      <p:ext uri="{BB962C8B-B14F-4D97-AF65-F5344CB8AC3E}">
        <p14:creationId xmlns:p14="http://schemas.microsoft.com/office/powerpoint/2010/main" val="156646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21</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22</a:t>
            </a:fld>
            <a:endParaRPr lang="en-US"/>
          </a:p>
        </p:txBody>
      </p:sp>
    </p:spTree>
    <p:extLst>
      <p:ext uri="{BB962C8B-B14F-4D97-AF65-F5344CB8AC3E}">
        <p14:creationId xmlns:p14="http://schemas.microsoft.com/office/powerpoint/2010/main" val="308349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853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29</a:t>
            </a:fld>
            <a:endParaRPr lang="en-US"/>
          </a:p>
        </p:txBody>
      </p:sp>
    </p:spTree>
    <p:extLst>
      <p:ext uri="{BB962C8B-B14F-4D97-AF65-F5344CB8AC3E}">
        <p14:creationId xmlns:p14="http://schemas.microsoft.com/office/powerpoint/2010/main" val="146043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31</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35</a:t>
            </a:fld>
            <a:endParaRPr lang="en-US"/>
          </a:p>
        </p:txBody>
      </p:sp>
    </p:spTree>
    <p:extLst>
      <p:ext uri="{BB962C8B-B14F-4D97-AF65-F5344CB8AC3E}">
        <p14:creationId xmlns:p14="http://schemas.microsoft.com/office/powerpoint/2010/main" val="1172673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36</a:t>
            </a:fld>
            <a:endParaRPr lang="en-US"/>
          </a:p>
        </p:txBody>
      </p:sp>
    </p:spTree>
    <p:extLst>
      <p:ext uri="{BB962C8B-B14F-4D97-AF65-F5344CB8AC3E}">
        <p14:creationId xmlns:p14="http://schemas.microsoft.com/office/powerpoint/2010/main" val="2044579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37</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a:t>
            </a:fld>
            <a:endParaRPr lang="en-US"/>
          </a:p>
        </p:txBody>
      </p:sp>
    </p:spTree>
    <p:extLst>
      <p:ext uri="{BB962C8B-B14F-4D97-AF65-F5344CB8AC3E}">
        <p14:creationId xmlns:p14="http://schemas.microsoft.com/office/powerpoint/2010/main" val="144849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38</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39</a:t>
            </a:fld>
            <a:endParaRPr lang="en-US"/>
          </a:p>
        </p:txBody>
      </p:sp>
    </p:spTree>
    <p:extLst>
      <p:ext uri="{BB962C8B-B14F-4D97-AF65-F5344CB8AC3E}">
        <p14:creationId xmlns:p14="http://schemas.microsoft.com/office/powerpoint/2010/main" val="673262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40</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41</a:t>
            </a:fld>
            <a:endParaRPr lang="en-US"/>
          </a:p>
        </p:txBody>
      </p:sp>
    </p:spTree>
    <p:extLst>
      <p:ext uri="{BB962C8B-B14F-4D97-AF65-F5344CB8AC3E}">
        <p14:creationId xmlns:p14="http://schemas.microsoft.com/office/powerpoint/2010/main" val="215255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enhance geriatric care within PC settings</a:t>
            </a:r>
          </a:p>
        </p:txBody>
      </p:sp>
      <p:sp>
        <p:nvSpPr>
          <p:cNvPr id="4" name="Slide Number Placeholder 3"/>
          <p:cNvSpPr>
            <a:spLocks noGrp="1"/>
          </p:cNvSpPr>
          <p:nvPr>
            <p:ph type="sldNum" sz="quarter" idx="5"/>
          </p:nvPr>
        </p:nvSpPr>
        <p:spPr/>
        <p:txBody>
          <a:bodyPr/>
          <a:lstStyle/>
          <a:p>
            <a:fld id="{50BC55F2-D370-46F8-81A2-607A334BB28F}" type="slidenum">
              <a:rPr lang="en-US" smtClean="0"/>
              <a:t>4</a:t>
            </a:fld>
            <a:endParaRPr lang="en-US"/>
          </a:p>
        </p:txBody>
      </p:sp>
    </p:spTree>
    <p:extLst>
      <p:ext uri="{BB962C8B-B14F-4D97-AF65-F5344CB8AC3E}">
        <p14:creationId xmlns:p14="http://schemas.microsoft.com/office/powerpoint/2010/main" val="275137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The 4 things to enhance the health and quality of life for older people are. What we call the 4MsMs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what is important)</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Matters</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6</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8</a:t>
            </a:fld>
            <a:endParaRPr lang="en-US"/>
          </a:p>
        </p:txBody>
      </p:sp>
    </p:spTree>
    <p:extLst>
      <p:ext uri="{BB962C8B-B14F-4D97-AF65-F5344CB8AC3E}">
        <p14:creationId xmlns:p14="http://schemas.microsoft.com/office/powerpoint/2010/main" val="347078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talking points, please review the Guide: </a:t>
            </a:r>
            <a:r>
              <a:rPr lang="en-US" dirty="0">
                <a:hlinkClick r:id="rId3"/>
              </a:rPr>
              <a:t>http://www.ihi.org/Engage/Initiatives/Age-Friendly-Health-Systems/Documents/IHIAgeFriendlyHealthSystems_GuidetoUsing4MsCare.pdf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10</a:t>
            </a:fld>
            <a:endParaRPr lang="en-US"/>
          </a:p>
        </p:txBody>
      </p:sp>
    </p:spTree>
    <p:extLst>
      <p:ext uri="{BB962C8B-B14F-4D97-AF65-F5344CB8AC3E}">
        <p14:creationId xmlns:p14="http://schemas.microsoft.com/office/powerpoint/2010/main" val="111897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15</a:t>
            </a:fld>
            <a:endParaRPr lang="en-US"/>
          </a:p>
        </p:txBody>
      </p:sp>
    </p:spTree>
    <p:extLst>
      <p:ext uri="{BB962C8B-B14F-4D97-AF65-F5344CB8AC3E}">
        <p14:creationId xmlns:p14="http://schemas.microsoft.com/office/powerpoint/2010/main" val="30272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18</a:t>
            </a:fld>
            <a:endParaRPr lang="en-US"/>
          </a:p>
        </p:txBody>
      </p:sp>
    </p:spTree>
    <p:extLst>
      <p:ext uri="{BB962C8B-B14F-4D97-AF65-F5344CB8AC3E}">
        <p14:creationId xmlns:p14="http://schemas.microsoft.com/office/powerpoint/2010/main" val="20537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263770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healthhub.sg/live-healthy/1001/3-trails-to-hit-this-weekend-for-a-dose-of-fitness-and-heritage"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24326" y="-596941"/>
            <a:ext cx="7403465" cy="1470025"/>
          </a:xfrm>
        </p:spPr>
        <p:txBody>
          <a:bodyPr>
            <a:normAutofit fontScale="90000"/>
          </a:bodyPr>
          <a:lstStyle/>
          <a:p>
            <a:pPr algn="ctr"/>
            <a:r>
              <a:rPr lang="en-US" sz="5400" dirty="0"/>
              <a:t>Welcome!  Let’s Collaborate</a:t>
            </a:r>
          </a:p>
        </p:txBody>
      </p:sp>
      <p:sp>
        <p:nvSpPr>
          <p:cNvPr id="6" name="Subtitle 5"/>
          <p:cNvSpPr>
            <a:spLocks noGrp="1"/>
          </p:cNvSpPr>
          <p:nvPr>
            <p:ph type="subTitle" idx="1"/>
          </p:nvPr>
        </p:nvSpPr>
        <p:spPr>
          <a:xfrm>
            <a:off x="419725" y="1095774"/>
            <a:ext cx="8513392" cy="4785828"/>
          </a:xfrm>
        </p:spPr>
        <p:txBody>
          <a:bodyPr>
            <a:noAutofit/>
          </a:bodyPr>
          <a:lstStyle/>
          <a:p>
            <a:pPr algn="l"/>
            <a:r>
              <a:rPr lang="en-US" sz="4000" dirty="0">
                <a:solidFill>
                  <a:srgbClr val="FDB713"/>
                </a:solidFill>
              </a:rPr>
              <a:t>Please tell us who you are!</a:t>
            </a:r>
            <a:endParaRPr lang="en-US" sz="4000" dirty="0"/>
          </a:p>
          <a:p>
            <a:pPr marL="342900" indent="-342900" algn="l">
              <a:buFont typeface="Arial" panose="020B0604020202020204" pitchFamily="34" charset="0"/>
              <a:buChar char="•"/>
            </a:pPr>
            <a:r>
              <a:rPr lang="en-US" sz="3600" dirty="0"/>
              <a:t>Scan this code if you did not reply to the email sent yesterday to complete registration for this series. This makes our sponsor happy. </a:t>
            </a:r>
            <a:r>
              <a:rPr lang="en-US" sz="3600" dirty="0">
                <a:sym typeface="Wingdings" pitchFamily="2" charset="2"/>
              </a:rPr>
              <a:t></a:t>
            </a:r>
            <a:endParaRPr lang="en-US" sz="3600" dirty="0"/>
          </a:p>
          <a:p>
            <a:pPr marL="342900" indent="-342900" algn="l">
              <a:buFont typeface="Arial" panose="020B0604020202020204" pitchFamily="34" charset="0"/>
              <a:buChar char="•"/>
            </a:pPr>
            <a:r>
              <a:rPr lang="en-US" sz="3600" dirty="0"/>
              <a:t>Put your Name, and  role/profession in the Chat </a:t>
            </a:r>
          </a:p>
          <a:p>
            <a:pPr marL="342900" indent="-342900" algn="l">
              <a:buFont typeface="Arial" panose="020B0604020202020204" pitchFamily="34" charset="0"/>
              <a:buChar char="•"/>
            </a:pPr>
            <a:r>
              <a:rPr lang="en-US" sz="3600" dirty="0"/>
              <a:t>During discussion:  Please unmute yourself or raise your hand to comment or ask a question.</a:t>
            </a:r>
          </a:p>
        </p:txBody>
      </p:sp>
      <p:pic>
        <p:nvPicPr>
          <p:cNvPr id="1026" name="Picture 2" descr="Image preview">
            <a:extLst>
              <a:ext uri="{FF2B5EF4-FFF2-40B4-BE49-F238E27FC236}">
                <a16:creationId xmlns:a16="http://schemas.microsoft.com/office/drawing/2014/main" id="{302DC55B-E080-F1D3-DCAF-03457372C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862" y="1095774"/>
            <a:ext cx="26797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4156B8-F038-200B-F6C7-8CEB9CFBFDEC}"/>
              </a:ext>
            </a:extLst>
          </p:cNvPr>
          <p:cNvSpPr txBox="1"/>
          <p:nvPr/>
        </p:nvSpPr>
        <p:spPr>
          <a:xfrm>
            <a:off x="9563725" y="4137285"/>
            <a:ext cx="2068642" cy="1077218"/>
          </a:xfrm>
          <a:prstGeom prst="rect">
            <a:avLst/>
          </a:prstGeom>
          <a:noFill/>
        </p:spPr>
        <p:txBody>
          <a:bodyPr wrap="square" rtlCol="0">
            <a:spAutoFit/>
          </a:bodyPr>
          <a:lstStyle/>
          <a:p>
            <a:r>
              <a:rPr lang="en-US" sz="3200" dirty="0"/>
              <a:t>Passcode: 2022</a:t>
            </a:r>
          </a:p>
        </p:txBody>
      </p:sp>
    </p:spTree>
    <p:extLst>
      <p:ext uri="{BB962C8B-B14F-4D97-AF65-F5344CB8AC3E}">
        <p14:creationId xmlns:p14="http://schemas.microsoft.com/office/powerpoint/2010/main" val="71962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58BA-855D-4A2B-9DEE-FA66C9D58F30}"/>
              </a:ext>
            </a:extLst>
          </p:cNvPr>
          <p:cNvSpPr>
            <a:spLocks noGrp="1"/>
          </p:cNvSpPr>
          <p:nvPr>
            <p:ph type="title"/>
          </p:nvPr>
        </p:nvSpPr>
        <p:spPr>
          <a:xfrm>
            <a:off x="239842" y="62486"/>
            <a:ext cx="12191999" cy="1325563"/>
          </a:xfrm>
        </p:spPr>
        <p:txBody>
          <a:bodyPr>
            <a:noAutofit/>
          </a:bodyPr>
          <a:lstStyle/>
          <a:p>
            <a:r>
              <a:rPr lang="en-US" sz="4200" dirty="0">
                <a:solidFill>
                  <a:schemeClr val="accent2"/>
                </a:solidFill>
              </a:rPr>
              <a:t>Using the 4Ms in Care of Older Ambulatory Patients</a:t>
            </a:r>
          </a:p>
        </p:txBody>
      </p:sp>
      <p:pic>
        <p:nvPicPr>
          <p:cNvPr id="5" name="Picture 4">
            <a:extLst>
              <a:ext uri="{FF2B5EF4-FFF2-40B4-BE49-F238E27FC236}">
                <a16:creationId xmlns:a16="http://schemas.microsoft.com/office/drawing/2014/main" id="{9100BC24-B48D-4729-82B0-40CB253216CA}"/>
              </a:ext>
            </a:extLst>
          </p:cNvPr>
          <p:cNvPicPr>
            <a:picLocks noChangeAspect="1"/>
          </p:cNvPicPr>
          <p:nvPr/>
        </p:nvPicPr>
        <p:blipFill>
          <a:blip r:embed="rId3"/>
          <a:stretch>
            <a:fillRect/>
          </a:stretch>
        </p:blipFill>
        <p:spPr>
          <a:xfrm>
            <a:off x="1295952" y="1388049"/>
            <a:ext cx="8382506" cy="5173239"/>
          </a:xfrm>
          <a:prstGeom prst="rect">
            <a:avLst/>
          </a:prstGeom>
        </p:spPr>
      </p:pic>
      <p:sp>
        <p:nvSpPr>
          <p:cNvPr id="4" name="TextBox 3"/>
          <p:cNvSpPr txBox="1"/>
          <p:nvPr/>
        </p:nvSpPr>
        <p:spPr>
          <a:xfrm>
            <a:off x="6218628" y="3022801"/>
            <a:ext cx="3443998" cy="830997"/>
          </a:xfrm>
          <a:prstGeom prst="rect">
            <a:avLst/>
          </a:prstGeom>
          <a:solidFill>
            <a:schemeClr val="accent1"/>
          </a:solidFill>
          <a:ln w="57150">
            <a:solidFill>
              <a:schemeClr val="tx1"/>
            </a:solidFill>
          </a:ln>
        </p:spPr>
        <p:txBody>
          <a:bodyPr wrap="square" rtlCol="0">
            <a:spAutoFit/>
          </a:bodyPr>
          <a:lstStyle/>
          <a:p>
            <a:r>
              <a:rPr lang="en-US" b="1" dirty="0"/>
              <a:t>  </a:t>
            </a:r>
            <a:r>
              <a:rPr lang="en-US" sz="2400" b="1" dirty="0"/>
              <a:t>Screen for dementia, delirium and depression</a:t>
            </a:r>
            <a:endParaRPr lang="en-US" b="1" dirty="0"/>
          </a:p>
        </p:txBody>
      </p:sp>
      <p:sp>
        <p:nvSpPr>
          <p:cNvPr id="10" name="TextBox 9">
            <a:extLst>
              <a:ext uri="{FF2B5EF4-FFF2-40B4-BE49-F238E27FC236}">
                <a16:creationId xmlns:a16="http://schemas.microsoft.com/office/drawing/2014/main" id="{7096CEB6-21B2-89E4-4EE4-4241303DA3DB}"/>
              </a:ext>
            </a:extLst>
          </p:cNvPr>
          <p:cNvSpPr txBox="1"/>
          <p:nvPr/>
        </p:nvSpPr>
        <p:spPr>
          <a:xfrm>
            <a:off x="6218628" y="5185912"/>
            <a:ext cx="3478181" cy="1292662"/>
          </a:xfrm>
          <a:prstGeom prst="rect">
            <a:avLst/>
          </a:prstGeom>
          <a:solidFill>
            <a:schemeClr val="accent1"/>
          </a:solidFill>
          <a:ln w="57150">
            <a:solidFill>
              <a:schemeClr val="tx1"/>
            </a:solidFill>
          </a:ln>
        </p:spPr>
        <p:txBody>
          <a:bodyPr wrap="square" rtlCol="0">
            <a:spAutoFit/>
          </a:bodyPr>
          <a:lstStyle/>
          <a:p>
            <a:pPr algn="ctr">
              <a:spcBef>
                <a:spcPts val="576"/>
              </a:spcBef>
            </a:pPr>
            <a:r>
              <a:rPr lang="en-US" dirty="0"/>
              <a:t> </a:t>
            </a:r>
            <a:r>
              <a:rPr lang="en-US" sz="2000" b="1" dirty="0"/>
              <a:t>Evaluate/refer</a:t>
            </a:r>
            <a:r>
              <a:rPr lang="en-US" sz="2800" b="1" dirty="0"/>
              <a:t> </a:t>
            </a:r>
            <a:r>
              <a:rPr lang="en-US" b="1" dirty="0"/>
              <a:t>for</a:t>
            </a:r>
            <a:r>
              <a:rPr lang="en-US" sz="2800" b="1" dirty="0"/>
              <a:t> </a:t>
            </a:r>
            <a:r>
              <a:rPr lang="en-US" sz="2000" b="1" dirty="0"/>
              <a:t>dementia</a:t>
            </a:r>
          </a:p>
          <a:p>
            <a:pPr algn="ctr">
              <a:spcBef>
                <a:spcPts val="576"/>
              </a:spcBef>
            </a:pPr>
            <a:r>
              <a:rPr lang="en-US" sz="2000" b="1" dirty="0"/>
              <a:t>Manage depression</a:t>
            </a:r>
          </a:p>
          <a:p>
            <a:pPr algn="ctr">
              <a:spcBef>
                <a:spcPts val="576"/>
              </a:spcBef>
            </a:pPr>
            <a:r>
              <a:rPr lang="en-US" sz="2000" b="1" dirty="0"/>
              <a:t>Manage delirium</a:t>
            </a:r>
          </a:p>
        </p:txBody>
      </p:sp>
      <p:sp>
        <p:nvSpPr>
          <p:cNvPr id="11" name="TextBox 10">
            <a:extLst>
              <a:ext uri="{FF2B5EF4-FFF2-40B4-BE49-F238E27FC236}">
                <a16:creationId xmlns:a16="http://schemas.microsoft.com/office/drawing/2014/main" id="{3047838F-3B53-DBE8-0E78-4D70A6C8123C}"/>
              </a:ext>
            </a:extLst>
          </p:cNvPr>
          <p:cNvSpPr txBox="1"/>
          <p:nvPr/>
        </p:nvSpPr>
        <p:spPr>
          <a:xfrm>
            <a:off x="3431263" y="2302454"/>
            <a:ext cx="2055942" cy="1446550"/>
          </a:xfrm>
          <a:prstGeom prst="rect">
            <a:avLst/>
          </a:prstGeom>
          <a:solidFill>
            <a:schemeClr val="accent1"/>
          </a:solidFill>
          <a:ln w="76200">
            <a:solidFill>
              <a:schemeClr val="tx1"/>
            </a:solidFill>
          </a:ln>
        </p:spPr>
        <p:txBody>
          <a:bodyPr wrap="square" rtlCol="0">
            <a:spAutoFit/>
          </a:bodyPr>
          <a:lstStyle/>
          <a:p>
            <a:pPr algn="ctr">
              <a:spcBef>
                <a:spcPts val="576"/>
              </a:spcBef>
            </a:pPr>
            <a:r>
              <a:rPr lang="en-US" sz="2200" b="1" dirty="0"/>
              <a:t>Know the 4Ms for every patient in your care</a:t>
            </a:r>
          </a:p>
        </p:txBody>
      </p:sp>
      <p:sp>
        <p:nvSpPr>
          <p:cNvPr id="12" name="TextBox 11">
            <a:extLst>
              <a:ext uri="{FF2B5EF4-FFF2-40B4-BE49-F238E27FC236}">
                <a16:creationId xmlns:a16="http://schemas.microsoft.com/office/drawing/2014/main" id="{5A396A98-9E71-A6B5-9F59-EA3A22E264C2}"/>
              </a:ext>
            </a:extLst>
          </p:cNvPr>
          <p:cNvSpPr txBox="1"/>
          <p:nvPr/>
        </p:nvSpPr>
        <p:spPr>
          <a:xfrm>
            <a:off x="3627620" y="4722157"/>
            <a:ext cx="1859586" cy="1107996"/>
          </a:xfrm>
          <a:prstGeom prst="rect">
            <a:avLst/>
          </a:prstGeom>
          <a:solidFill>
            <a:schemeClr val="accent1"/>
          </a:solidFill>
          <a:ln w="76200">
            <a:solidFill>
              <a:schemeClr val="tx1"/>
            </a:solidFill>
          </a:ln>
        </p:spPr>
        <p:txBody>
          <a:bodyPr wrap="square" rtlCol="0">
            <a:spAutoFit/>
          </a:bodyPr>
          <a:lstStyle/>
          <a:p>
            <a:pPr algn="ctr">
              <a:spcBef>
                <a:spcPts val="576"/>
              </a:spcBef>
            </a:pPr>
            <a:r>
              <a:rPr lang="en-US" sz="2200" b="1" dirty="0"/>
              <a:t>Incorporate the 4 </a:t>
            </a:r>
            <a:r>
              <a:rPr lang="en-US" sz="2200" b="1" dirty="0" err="1"/>
              <a:t>Ms</a:t>
            </a:r>
            <a:r>
              <a:rPr lang="en-US" sz="2200" b="1" dirty="0"/>
              <a:t> in Plan of Care</a:t>
            </a:r>
          </a:p>
        </p:txBody>
      </p:sp>
      <p:sp>
        <p:nvSpPr>
          <p:cNvPr id="8" name="Rectangle: Rounded Corners 7">
            <a:extLst>
              <a:ext uri="{FF2B5EF4-FFF2-40B4-BE49-F238E27FC236}">
                <a16:creationId xmlns:a16="http://schemas.microsoft.com/office/drawing/2014/main" id="{E133588F-925D-40B0-940E-F8E36D140D86}"/>
              </a:ext>
            </a:extLst>
          </p:cNvPr>
          <p:cNvSpPr/>
          <p:nvPr/>
        </p:nvSpPr>
        <p:spPr>
          <a:xfrm>
            <a:off x="6144711" y="5185912"/>
            <a:ext cx="3733807" cy="130696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77E99F2-8BFA-4C0C-9B6A-93A4216C3818}"/>
              </a:ext>
            </a:extLst>
          </p:cNvPr>
          <p:cNvSpPr/>
          <p:nvPr/>
        </p:nvSpPr>
        <p:spPr>
          <a:xfrm>
            <a:off x="6144711" y="2915047"/>
            <a:ext cx="3552098" cy="9387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00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5" y="365125"/>
            <a:ext cx="11436626" cy="1325563"/>
          </a:xfrm>
        </p:spPr>
        <p:txBody>
          <a:bodyPr>
            <a:normAutofit/>
          </a:bodyPr>
          <a:lstStyle/>
          <a:p>
            <a:r>
              <a:rPr lang="en-US" sz="5400" b="1" dirty="0"/>
              <a:t>Mentation: </a:t>
            </a:r>
            <a:r>
              <a:rPr lang="en-US" b="1" dirty="0"/>
              <a:t>Objective: Screening &amp;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1905001" y="1828800"/>
            <a:ext cx="4530725" cy="4648200"/>
          </a:xfrm>
        </p:spPr>
        <p:txBody>
          <a:bodyPr/>
          <a:lstStyle/>
          <a:p>
            <a:pPr>
              <a:lnSpc>
                <a:spcPct val="110000"/>
              </a:lnSpc>
              <a:spcBef>
                <a:spcPct val="35000"/>
              </a:spcBef>
              <a:defRPr/>
            </a:pPr>
            <a:r>
              <a:rPr lang="en-US" altLang="en-US" sz="3600" dirty="0">
                <a:solidFill>
                  <a:srgbClr val="FFFFFF"/>
                </a:solidFill>
              </a:rPr>
              <a:t>The most common cause of disability in later life</a:t>
            </a:r>
            <a:r>
              <a:rPr lang="en-US" altLang="en-US" sz="3600" baseline="30000" dirty="0">
                <a:solidFill>
                  <a:srgbClr val="FFFFFF"/>
                </a:solidFill>
              </a:rPr>
              <a:t>1</a:t>
            </a:r>
            <a:endParaRPr lang="en-US" altLang="en-US" sz="3600" dirty="0">
              <a:solidFill>
                <a:srgbClr val="FFFFFF"/>
              </a:solidFill>
            </a:endParaRPr>
          </a:p>
          <a:p>
            <a:pPr>
              <a:lnSpc>
                <a:spcPct val="110000"/>
              </a:lnSpc>
              <a:spcBef>
                <a:spcPct val="35000"/>
              </a:spcBef>
              <a:defRPr/>
            </a:pPr>
            <a:r>
              <a:rPr lang="en-US" altLang="en-US" sz="3600" dirty="0">
                <a:solidFill>
                  <a:srgbClr val="FFFFFF"/>
                </a:solidFill>
              </a:rPr>
              <a:t>A focus for providers of health care to older adults</a:t>
            </a:r>
          </a:p>
          <a:p>
            <a:pPr>
              <a:lnSpc>
                <a:spcPct val="110000"/>
              </a:lnSpc>
              <a:spcBef>
                <a:spcPct val="35000"/>
              </a:spcBef>
              <a:buFont typeface="Monotype Sorts" pitchFamily="2" charset="2"/>
              <a:buNone/>
              <a:defRPr/>
            </a:pPr>
            <a:r>
              <a:rPr lang="en-US" altLang="en-US" sz="2400" baseline="30000" dirty="0"/>
              <a:t>1</a:t>
            </a:r>
            <a:r>
              <a:rPr lang="en-US" altLang="en-US" sz="2400" dirty="0"/>
              <a:t>Reference available on request</a:t>
            </a:r>
            <a:endParaRPr lang="en-US" altLang="en-US" sz="2400" baseline="30000" dirty="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600" dirty="0">
                <a:latin typeface="+mn-lt"/>
              </a:rPr>
              <a:t>Normalize cognitive screening for patients. For example, say “I’m going to assess your cognitive health like we check your blood pressure, or your heart and lungs.” </a:t>
            </a:r>
          </a:p>
          <a:p>
            <a:r>
              <a:rPr lang="en-US" sz="3600" dirty="0">
                <a:latin typeface="+mn-lt"/>
              </a:rPr>
              <a:t>Emphasize an older adult’s strengths when screening and document it so that all providers have a baseline </a:t>
            </a:r>
            <a:r>
              <a:rPr lang="en-US" sz="3600" dirty="0">
                <a:solidFill>
                  <a:schemeClr val="accent4"/>
                </a:solidFill>
                <a:latin typeface="+mn-lt"/>
              </a:rPr>
              <a:t>(in EPIC .MOCA5).</a:t>
            </a:r>
          </a:p>
          <a:p>
            <a:r>
              <a:rPr lang="en-US" sz="3600" dirty="0">
                <a:latin typeface="+mn-lt"/>
              </a:rPr>
              <a:t>Screening for cognitive impairment is part of Welcome to Medicare and </a:t>
            </a:r>
            <a:r>
              <a:rPr lang="en-US" sz="36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Mini Cog Interpretation</a:t>
            </a:r>
          </a:p>
        </p:txBody>
      </p:sp>
      <p:sp>
        <p:nvSpPr>
          <p:cNvPr id="3" name="Content Placeholder 2"/>
          <p:cNvSpPr>
            <a:spLocks noGrp="1"/>
          </p:cNvSpPr>
          <p:nvPr>
            <p:ph idx="1"/>
          </p:nvPr>
        </p:nvSpPr>
        <p:spPr>
          <a:xfrm>
            <a:off x="838200" y="1825625"/>
            <a:ext cx="7110984" cy="4351338"/>
          </a:xfrm>
        </p:spPr>
        <p:txBody>
          <a:bodyPr>
            <a:normAutofit/>
          </a:bodyPr>
          <a:lstStyle/>
          <a:p>
            <a:r>
              <a:rPr lang="en-US" sz="3200" dirty="0"/>
              <a:t>Each of the 3 items correct earns a point (</a:t>
            </a:r>
            <a:r>
              <a:rPr lang="en-US" sz="3200" dirty="0">
                <a:solidFill>
                  <a:schemeClr val="accent4"/>
                </a:solidFill>
              </a:rPr>
              <a:t>0- 3 points</a:t>
            </a:r>
            <a:r>
              <a:rPr lang="en-US" sz="3200" dirty="0"/>
              <a:t>)</a:t>
            </a:r>
          </a:p>
          <a:p>
            <a:r>
              <a:rPr lang="en-US" sz="3200" dirty="0"/>
              <a:t>Correct clock draw earns 2 pts; </a:t>
            </a:r>
            <a:r>
              <a:rPr lang="en-US" sz="3200" dirty="0">
                <a:solidFill>
                  <a:schemeClr val="accent4"/>
                </a:solidFill>
              </a:rPr>
              <a:t>1 point </a:t>
            </a:r>
            <a:r>
              <a:rPr lang="en-US" sz="3200" dirty="0"/>
              <a:t>for getting the 12,3,6,9 in the correct anchor positions, no duplicate or missing numbers; </a:t>
            </a:r>
            <a:r>
              <a:rPr lang="en-US" sz="3200" dirty="0">
                <a:solidFill>
                  <a:schemeClr val="accent4"/>
                </a:solidFill>
              </a:rPr>
              <a:t>1 </a:t>
            </a:r>
            <a:r>
              <a:rPr lang="en-US" sz="3200" dirty="0" err="1">
                <a:solidFill>
                  <a:schemeClr val="accent4"/>
                </a:solidFill>
              </a:rPr>
              <a:t>pt</a:t>
            </a:r>
            <a:r>
              <a:rPr lang="en-US" sz="3200" dirty="0">
                <a:solidFill>
                  <a:schemeClr val="accent4"/>
                </a:solidFill>
              </a:rPr>
              <a:t> </a:t>
            </a:r>
            <a:r>
              <a:rPr lang="en-US" sz="3200" dirty="0"/>
              <a:t>for the hands pointing correctly </a:t>
            </a:r>
          </a:p>
          <a:p>
            <a:r>
              <a:rPr lang="en-US" sz="3200" dirty="0"/>
              <a:t>Total </a:t>
            </a:r>
            <a:r>
              <a:rPr lang="en-US" sz="3200" dirty="0">
                <a:solidFill>
                  <a:schemeClr val="accent4"/>
                </a:solidFill>
              </a:rPr>
              <a:t>score &lt;3 points</a:t>
            </a:r>
            <a:r>
              <a:rPr lang="en-US" sz="3200" dirty="0"/>
              <a:t>, worry about dementia</a:t>
            </a:r>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639" y="1825625"/>
            <a:ext cx="5238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 answer yes to 2 or more means likely a problem.</a:t>
            </a:r>
          </a:p>
          <a:p>
            <a:r>
              <a:rPr lang="en-US" sz="3200" dirty="0"/>
              <a:t>Some PC clinics will </a:t>
            </a:r>
            <a:r>
              <a:rPr lang="en-US" sz="3200" dirty="0">
                <a:solidFill>
                  <a:schemeClr val="accent4"/>
                </a:solidFill>
              </a:rPr>
              <a:t>refer</a:t>
            </a:r>
            <a:r>
              <a:rPr lang="en-US" sz="3200" dirty="0"/>
              <a:t> the patient if abnormal mini-cog/MOCA and changes on AD-8</a:t>
            </a:r>
          </a:p>
          <a:p>
            <a:r>
              <a:rPr lang="en-US" sz="3200" dirty="0"/>
              <a:t>If AD8 is normal, but you are still worried </a:t>
            </a:r>
            <a:r>
              <a:rPr lang="en-US" sz="3200" dirty="0">
                <a:solidFill>
                  <a:schemeClr val="accent4"/>
                </a:solidFill>
              </a:rPr>
              <a:t>do a MOCA </a:t>
            </a:r>
            <a:r>
              <a:rPr lang="en-US" sz="3200" dirty="0"/>
              <a:t>and recheck the MOCA/AD-8 next year</a:t>
            </a:r>
          </a:p>
        </p:txBody>
      </p:sp>
      <p:pic>
        <p:nvPicPr>
          <p:cNvPr id="4" name="Content Placeholder 24" descr="Honor The Elderly | One thing I really love about all the Na…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13893"/>
            <a:ext cx="2282952" cy="3073019"/>
          </a:xfrm>
        </p:spPr>
        <p:txBody>
          <a:bodyPr>
            <a:noAutofit/>
          </a:bodyPr>
          <a:lstStyle/>
          <a:p>
            <a:r>
              <a:rPr lang="en-US" sz="8000" dirty="0">
                <a:solidFill>
                  <a:schemeClr val="accent4"/>
                </a:solidFill>
              </a:rPr>
              <a:t>AD8</a:t>
            </a:r>
            <a:br>
              <a:rPr lang="en-US" sz="8000" dirty="0">
                <a:solidFill>
                  <a:schemeClr val="accent4"/>
                </a:solidFill>
              </a:rPr>
            </a:br>
            <a:r>
              <a:rPr lang="en-US" sz="3200" dirty="0">
                <a:solidFill>
                  <a:schemeClr val="accent4"/>
                </a:solidFill>
              </a:rPr>
              <a:t>Alzheimer’s</a:t>
            </a:r>
            <a:br>
              <a:rPr lang="en-US" sz="3200" dirty="0">
                <a:solidFill>
                  <a:schemeClr val="accent4"/>
                </a:solidFill>
              </a:rPr>
            </a:br>
            <a:r>
              <a:rPr lang="en-US" sz="3200" dirty="0">
                <a:solidFill>
                  <a:schemeClr val="accent4"/>
                </a:solidFill>
              </a:rPr>
              <a:t>Disease 8 </a:t>
            </a:r>
            <a:br>
              <a:rPr lang="en-US" sz="3200" dirty="0">
                <a:solidFill>
                  <a:schemeClr val="accent4"/>
                </a:solidFill>
              </a:rPr>
            </a:br>
            <a:endParaRPr lang="en-US" sz="8000" dirty="0">
              <a:solidFill>
                <a:schemeClr val="accent4"/>
              </a:solidFill>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8683" y="-85344"/>
            <a:ext cx="5591363" cy="694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4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99483, </a:t>
            </a:r>
            <a:r>
              <a:rPr lang="en-US" sz="3600" dirty="0" err="1">
                <a:solidFill>
                  <a:schemeClr val="accent4"/>
                </a:solidFill>
              </a:rPr>
              <a:t>wRVU</a:t>
            </a:r>
            <a:r>
              <a:rPr lang="en-US" sz="3600" dirty="0">
                <a:solidFill>
                  <a:schemeClr val="accent4"/>
                </a:solidFill>
              </a:rPr>
              <a:t> value= 3.44</a:t>
            </a:r>
            <a:r>
              <a:rPr lang="en-US" sz="3600" dirty="0"/>
              <a:t>, not more often than every 180 days</a:t>
            </a:r>
          </a:p>
          <a:p>
            <a:r>
              <a:rPr lang="en-US" sz="3600" dirty="0"/>
              <a:t>Other general E &amp;M codes cannot be used on the same day of service; elements overlap </a:t>
            </a:r>
          </a:p>
          <a:p>
            <a:r>
              <a:rPr lang="en-US" sz="3600" dirty="0"/>
              <a:t>Codes that can be used: prolonged service codes (99358/99359) transitional care codes (99495/99496 ). </a:t>
            </a:r>
          </a:p>
        </p:txBody>
      </p:sp>
    </p:spTree>
    <p:extLst>
      <p:ext uri="{BB962C8B-B14F-4D97-AF65-F5344CB8AC3E}">
        <p14:creationId xmlns:p14="http://schemas.microsoft.com/office/powerpoint/2010/main" val="58639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99483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a:normAutofit/>
          </a:bodyPr>
          <a:lstStyle/>
          <a:p>
            <a:r>
              <a:rPr lang="en-US" dirty="0">
                <a:solidFill>
                  <a:schemeClr val="accent4"/>
                </a:solidFill>
              </a:rPr>
              <a:t>Note Type: </a:t>
            </a:r>
            <a:r>
              <a:rPr lang="en-US" dirty="0"/>
              <a:t>NM AMB Cognitive Impairment Care Plan Note covers the required elements of  history, exam, functional assessment, caregiver and safety issues.</a:t>
            </a:r>
          </a:p>
          <a:p>
            <a:pPr lvl="1"/>
            <a:r>
              <a:rPr lang="en-US" dirty="0"/>
              <a:t>A formatted </a:t>
            </a:r>
            <a:r>
              <a:rPr lang="en-US" dirty="0">
                <a:solidFill>
                  <a:schemeClr val="accent4"/>
                </a:solidFill>
              </a:rPr>
              <a:t>HPI structures </a:t>
            </a:r>
            <a:r>
              <a:rPr lang="en-US" dirty="0"/>
              <a:t>history of cognitive loss </a:t>
            </a:r>
          </a:p>
          <a:p>
            <a:pPr lvl="1"/>
            <a:r>
              <a:rPr lang="en-US" dirty="0">
                <a:solidFill>
                  <a:schemeClr val="accent4"/>
                </a:solidFill>
              </a:rPr>
              <a:t>Exam</a:t>
            </a:r>
            <a:r>
              <a:rPr lang="en-US" dirty="0"/>
              <a:t> block prompts for a neuro exam gait, symmetry, any strength</a:t>
            </a:r>
          </a:p>
          <a:p>
            <a:pPr lvl="1"/>
            <a:r>
              <a:rPr lang="en-US" dirty="0"/>
              <a:t>Last PHQ-2 and MOCA are imported </a:t>
            </a:r>
          </a:p>
          <a:p>
            <a:r>
              <a:rPr lang="en-US" dirty="0">
                <a:solidFill>
                  <a:schemeClr val="accent4"/>
                </a:solidFill>
              </a:rPr>
              <a:t>Smart set: Geriatric Cognitive Impairment </a:t>
            </a:r>
          </a:p>
          <a:p>
            <a:pPr lvl="1"/>
            <a:r>
              <a:rPr lang="en-US" dirty="0"/>
              <a:t>Lab and imaging, referrals and treatment of cognition (ACHE inhibitor </a:t>
            </a:r>
            <a:r>
              <a:rPr lang="en-US" dirty="0" err="1"/>
              <a:t>etc</a:t>
            </a:r>
            <a:r>
              <a:rPr lang="en-US" dirty="0"/>
              <a:t>);</a:t>
            </a:r>
          </a:p>
          <a:p>
            <a:pPr lvl="1"/>
            <a:r>
              <a:rPr lang="en-US" dirty="0"/>
              <a:t> treatment for behavior (if any),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accent4"/>
                </a:solidFill>
              </a:rPr>
              <a:t>Improving Memory in Primary Care</a:t>
            </a:r>
          </a:p>
        </p:txBody>
      </p:sp>
      <p:sp>
        <p:nvSpPr>
          <p:cNvPr id="3" name="Content Placeholder 2"/>
          <p:cNvSpPr>
            <a:spLocks noGrp="1"/>
          </p:cNvSpPr>
          <p:nvPr>
            <p:ph idx="1"/>
          </p:nvPr>
        </p:nvSpPr>
        <p:spPr>
          <a:xfrm>
            <a:off x="838200" y="1825625"/>
            <a:ext cx="7062216" cy="4351338"/>
          </a:xfrm>
        </p:spPr>
        <p:txBody>
          <a:bodyPr>
            <a:normAutofit/>
          </a:bodyPr>
          <a:lstStyle/>
          <a:p>
            <a:r>
              <a:rPr lang="en-US" sz="4000" dirty="0"/>
              <a:t>Take a look at the prescription medications</a:t>
            </a:r>
          </a:p>
          <a:p>
            <a:r>
              <a:rPr lang="en-US" sz="4000" dirty="0"/>
              <a:t>Look for substance misuse</a:t>
            </a:r>
          </a:p>
          <a:p>
            <a:r>
              <a:rPr lang="en-US" sz="4000" dirty="0"/>
              <a:t>Check labs for things you don’t want to miss</a:t>
            </a: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754" y="1690688"/>
            <a:ext cx="2146046" cy="2176272"/>
          </a:xfrm>
          <a:prstGeom prst="rect">
            <a:avLst/>
          </a:prstGeom>
        </p:spPr>
      </p:pic>
      <p:pic>
        <p:nvPicPr>
          <p:cNvPr id="5" name="Picture 4" descr="AP Biology Course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20" y="4348163"/>
            <a:ext cx="1828800" cy="1828800"/>
          </a:xfrm>
          <a:prstGeom prst="rect">
            <a:avLst/>
          </a:prstGeom>
        </p:spPr>
      </p:pic>
    </p:spTree>
    <p:extLst>
      <p:ext uri="{BB962C8B-B14F-4D97-AF65-F5344CB8AC3E}">
        <p14:creationId xmlns:p14="http://schemas.microsoft.com/office/powerpoint/2010/main" val="80110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t>
            </a:r>
            <a:r>
              <a:rPr lang="en-US" altLang="en-US" sz="3200" dirty="0" err="1"/>
              <a:t>antiarhythmics</a:t>
            </a:r>
            <a:r>
              <a:rPr lang="en-US" altLang="en-US" sz="3200" dirty="0"/>
              <a:t>, beta blockers, digoxin, Sinemet, </a:t>
            </a:r>
            <a:r>
              <a:rPr lang="en-US" altLang="en-US" sz="3200" dirty="0" err="1"/>
              <a:t>selegeline</a:t>
            </a:r>
            <a:r>
              <a:rPr lang="en-US" altLang="en-US" sz="3200" dirty="0"/>
              <a:t>.</a:t>
            </a:r>
          </a:p>
          <a:p>
            <a:r>
              <a:rPr lang="en-US" altLang="en-US" sz="3200" dirty="0"/>
              <a:t>Don’t forget </a:t>
            </a:r>
            <a:r>
              <a:rPr lang="en-US" altLang="en-US" sz="3200" dirty="0">
                <a:solidFill>
                  <a:schemeClr val="accent4"/>
                </a:solidFill>
              </a:rPr>
              <a:t>herbals and OTCs</a:t>
            </a: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(ref: PCMH pharmacy)</a:t>
            </a:r>
            <a:endParaRPr lang="en-US" altLang="en-US" sz="4000" dirty="0">
              <a:effectLst/>
            </a:endParaRPr>
          </a:p>
          <a:p>
            <a:endParaRPr lang="en-US" altLang="en-US" dirty="0">
              <a:effectLst/>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pic>
        <p:nvPicPr>
          <p:cNvPr id="573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081" y="2743200"/>
            <a:ext cx="4232275" cy="3678238"/>
          </a:xfrm>
          <a:prstGeom prst="rect">
            <a:avLst/>
          </a:prstGeom>
          <a:noFill/>
          <a:extLst>
            <a:ext uri="{909E8E84-426E-40DD-AFC4-6F175D3DCCD1}">
              <a14:hiddenFill xmlns:a14="http://schemas.microsoft.com/office/drawing/2010/main">
                <a:solidFill>
                  <a:srgbClr val="FFFFFF"/>
                </a:solidFill>
              </a14:hiddenFill>
            </a:ext>
          </a:extLst>
        </p:spPr>
      </p:pic>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a:normAutofit fontScale="92500" lnSpcReduction="1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endParaRPr lang="en-US" dirty="0"/>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Positive PHQ-2 triggers a PHQ-9 in most NM PCMH clinics-what is the workflow at CFM?</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28</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74064" y="0"/>
            <a:ext cx="9546336" cy="1143000"/>
          </a:xfrm>
        </p:spPr>
        <p:txBody>
          <a:bodyPr>
            <a:normAutofit/>
          </a:bodyPr>
          <a:lstStyle/>
          <a:p>
            <a:r>
              <a:rPr lang="en-US" altLang="en-US" u="sng" dirty="0"/>
              <a:t>Depression: can look like dementia</a:t>
            </a:r>
          </a:p>
        </p:txBody>
      </p:sp>
      <p:sp>
        <p:nvSpPr>
          <p:cNvPr id="55299" name="Rectangle 3"/>
          <p:cNvSpPr>
            <a:spLocks noGrp="1" noChangeArrowheads="1"/>
          </p:cNvSpPr>
          <p:nvPr>
            <p:ph type="body" sz="half" idx="1"/>
          </p:nvPr>
        </p:nvSpPr>
        <p:spPr>
          <a:xfrm>
            <a:off x="1274064" y="1219200"/>
            <a:ext cx="4038600" cy="5410200"/>
          </a:xfrm>
          <a:noFill/>
          <a:extLst>
            <a:ext uri="{909E8E84-426E-40DD-AFC4-6F175D3DCCD1}">
              <a14:hiddenFill xmlns:a14="http://schemas.microsoft.com/office/drawing/2010/main">
                <a:solidFill>
                  <a:srgbClr val="FFFFFF"/>
                </a:solidFill>
              </a14:hiddenFill>
            </a:ext>
          </a:extLst>
        </p:spPr>
        <p:txBody>
          <a:bodyPr>
            <a:noAutofit/>
          </a:bodyPr>
          <a:lstStyle/>
          <a:p>
            <a:pPr>
              <a:buFont typeface="Monotype Sorts" pitchFamily="2" charset="2"/>
              <a:buNone/>
            </a:pPr>
            <a:r>
              <a:rPr lang="en-US" altLang="en-US" sz="3200" u="sng" dirty="0">
                <a:solidFill>
                  <a:schemeClr val="accent2"/>
                </a:solidFill>
                <a:effectLst/>
              </a:rPr>
              <a:t>Dementia</a:t>
            </a:r>
            <a:endParaRPr lang="en-US" altLang="en-US" sz="3200" dirty="0">
              <a:solidFill>
                <a:schemeClr val="accent2"/>
              </a:solidFill>
              <a:effectLst/>
            </a:endParaRPr>
          </a:p>
          <a:p>
            <a:r>
              <a:rPr lang="en-US" altLang="en-US" dirty="0"/>
              <a:t>Insidious onset</a:t>
            </a:r>
          </a:p>
          <a:p>
            <a:r>
              <a:rPr lang="en-US" altLang="en-US" dirty="0"/>
              <a:t>Long duration</a:t>
            </a:r>
          </a:p>
          <a:p>
            <a:r>
              <a:rPr lang="en-US" altLang="en-US" dirty="0"/>
              <a:t>No psychiatric history</a:t>
            </a:r>
          </a:p>
          <a:p>
            <a:r>
              <a:rPr lang="en-US" altLang="en-US" dirty="0"/>
              <a:t>Conceals disability (often unaware of memory loss)</a:t>
            </a:r>
          </a:p>
          <a:p>
            <a:r>
              <a:rPr lang="en-US" altLang="en-US" dirty="0"/>
              <a:t>“Near-miss” answers</a:t>
            </a:r>
          </a:p>
          <a:p>
            <a:r>
              <a:rPr lang="en-US" altLang="en-US" dirty="0"/>
              <a:t>Day-to-day fluctuation in mood</a:t>
            </a:r>
          </a:p>
        </p:txBody>
      </p:sp>
      <p:sp>
        <p:nvSpPr>
          <p:cNvPr id="21508" name="Rectangle 4"/>
          <p:cNvSpPr>
            <a:spLocks noGrp="1" noChangeArrowheads="1"/>
          </p:cNvSpPr>
          <p:nvPr>
            <p:ph type="body" sz="half" idx="2"/>
          </p:nvPr>
        </p:nvSpPr>
        <p:spPr>
          <a:xfrm>
            <a:off x="6477000" y="1219200"/>
            <a:ext cx="4419600" cy="5410200"/>
          </a:xfrm>
        </p:spPr>
        <p:txBody>
          <a:bodyPr>
            <a:normAutofit/>
          </a:bodyPr>
          <a:lstStyle/>
          <a:p>
            <a:pPr>
              <a:buFont typeface="Monotype Sorts" pitchFamily="2" charset="2"/>
              <a:buNone/>
              <a:defRPr/>
            </a:pPr>
            <a:r>
              <a:rPr lang="en-US" sz="3200" u="sng" dirty="0">
                <a:solidFill>
                  <a:schemeClr val="accent2"/>
                </a:solidFill>
                <a:effectLst/>
              </a:rPr>
              <a:t>Pseudo-dementia</a:t>
            </a:r>
            <a:endParaRPr lang="en-US" b="1" dirty="0"/>
          </a:p>
          <a:p>
            <a:pPr>
              <a:defRPr/>
            </a:pPr>
            <a:r>
              <a:rPr lang="en-US" dirty="0"/>
              <a:t>Abrupt onset</a:t>
            </a:r>
          </a:p>
          <a:p>
            <a:pPr>
              <a:defRPr/>
            </a:pPr>
            <a:r>
              <a:rPr lang="en-US" dirty="0"/>
              <a:t>Short duration</a:t>
            </a:r>
          </a:p>
          <a:p>
            <a:pPr>
              <a:defRPr/>
            </a:pPr>
            <a:r>
              <a:rPr lang="en-US" dirty="0"/>
              <a:t>Previous psychiatric history</a:t>
            </a:r>
          </a:p>
          <a:p>
            <a:pPr>
              <a:defRPr/>
            </a:pPr>
            <a:r>
              <a:rPr lang="en-US" dirty="0"/>
              <a:t>Highlights disabilities (may complain of the memory loss)</a:t>
            </a:r>
          </a:p>
          <a:p>
            <a:pPr>
              <a:defRPr/>
            </a:pPr>
            <a:r>
              <a:rPr lang="en-US" dirty="0"/>
              <a:t>“Don’t know” answers</a:t>
            </a:r>
          </a:p>
          <a:p>
            <a:pPr>
              <a:defRPr/>
            </a:pPr>
            <a:r>
              <a:rPr lang="en-US" dirty="0"/>
              <a:t>Diurnal variation in mood, but generally more consistent</a:t>
            </a:r>
            <a:endParaRPr lang="en-US" sz="2400" dirty="0"/>
          </a:p>
        </p:txBody>
      </p:sp>
    </p:spTree>
    <p:extLst>
      <p:ext uri="{BB962C8B-B14F-4D97-AF65-F5344CB8AC3E}">
        <p14:creationId xmlns:p14="http://schemas.microsoft.com/office/powerpoint/2010/main" val="20268946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Your Roles in Primary Care:</a:t>
            </a:r>
          </a:p>
        </p:txBody>
      </p:sp>
      <p:sp>
        <p:nvSpPr>
          <p:cNvPr id="3" name="Content Placeholder 2"/>
          <p:cNvSpPr>
            <a:spLocks noGrp="1"/>
          </p:cNvSpPr>
          <p:nvPr>
            <p:ph sz="half" idx="1"/>
          </p:nvPr>
        </p:nvSpPr>
        <p:spPr>
          <a:xfrm>
            <a:off x="602809" y="1825625"/>
            <a:ext cx="8210451" cy="4351338"/>
          </a:xfrm>
        </p:spPr>
        <p:txBody>
          <a:bodyPr>
            <a:normAutofit/>
          </a:bodyPr>
          <a:lstStyle/>
          <a:p>
            <a:pPr marL="0" indent="0">
              <a:buNone/>
            </a:pPr>
            <a:r>
              <a:rPr lang="en-US" sz="4000" dirty="0"/>
              <a:t>To serve:</a:t>
            </a:r>
          </a:p>
          <a:p>
            <a:pPr lvl="1"/>
            <a:r>
              <a:rPr lang="en-US" sz="3600" dirty="0"/>
              <a:t>Diverse populations</a:t>
            </a:r>
          </a:p>
          <a:p>
            <a:pPr lvl="1"/>
            <a:r>
              <a:rPr lang="en-US" sz="3600" dirty="0"/>
              <a:t>Wide range of ages</a:t>
            </a:r>
          </a:p>
          <a:p>
            <a:pPr lvl="1"/>
            <a:r>
              <a:rPr lang="en-US" sz="3600" dirty="0"/>
              <a:t>Desire to provide </a:t>
            </a:r>
          </a:p>
          <a:p>
            <a:pPr marL="457200" lvl="1" indent="0">
              <a:buNone/>
            </a:pPr>
            <a:r>
              <a:rPr lang="en-US" sz="3600" dirty="0"/>
              <a:t>  optimal care to all, </a:t>
            </a:r>
          </a:p>
          <a:p>
            <a:pPr marL="457200" lvl="1" indent="0">
              <a:buNone/>
            </a:pPr>
            <a:r>
              <a:rPr lang="en-US" sz="3600" dirty="0"/>
              <a:t>  including older people</a:t>
            </a:r>
          </a:p>
          <a:p>
            <a:pPr marL="0" indent="0">
              <a:buNone/>
            </a:pPr>
            <a:endParaRPr lang="en-US" dirty="0"/>
          </a:p>
        </p:txBody>
      </p:sp>
      <p:sp>
        <p:nvSpPr>
          <p:cNvPr id="10" name="Rectangle 9"/>
          <p:cNvSpPr/>
          <p:nvPr/>
        </p:nvSpPr>
        <p:spPr>
          <a:xfrm>
            <a:off x="6038661" y="6083929"/>
            <a:ext cx="615333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walking&#10;&#10;Description automatically generated with medium confidence">
            <a:extLst>
              <a:ext uri="{FF2B5EF4-FFF2-40B4-BE49-F238E27FC236}">
                <a16:creationId xmlns:a16="http://schemas.microsoft.com/office/drawing/2014/main" id="{8CC0E194-4B89-2B08-883D-30DAA4E6F9A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77763" y="1825625"/>
            <a:ext cx="6841255" cy="2851306"/>
          </a:xfrm>
        </p:spPr>
      </p:pic>
      <p:sp>
        <p:nvSpPr>
          <p:cNvPr id="7" name="TextBox 6">
            <a:extLst>
              <a:ext uri="{FF2B5EF4-FFF2-40B4-BE49-F238E27FC236}">
                <a16:creationId xmlns:a16="http://schemas.microsoft.com/office/drawing/2014/main" id="{F4E29AAB-CBF8-984E-A89C-3F8B3B4DF2C5}"/>
              </a:ext>
            </a:extLst>
          </p:cNvPr>
          <p:cNvSpPr txBox="1"/>
          <p:nvPr/>
        </p:nvSpPr>
        <p:spPr>
          <a:xfrm>
            <a:off x="9292865" y="4696452"/>
            <a:ext cx="3126153" cy="230832"/>
          </a:xfrm>
          <a:prstGeom prst="rect">
            <a:avLst/>
          </a:prstGeom>
          <a:noFill/>
        </p:spPr>
        <p:txBody>
          <a:bodyPr wrap="square" rtlCol="0">
            <a:spAutoFit/>
          </a:bodyPr>
          <a:lstStyle/>
          <a:p>
            <a:r>
              <a:rPr lang="en-US" sz="900" dirty="0">
                <a:hlinkClick r:id="rId3" tooltip="https://www.healthhub.sg/live-healthy/1001/3-trails-to-hit-this-weekend-for-a-dose-of-fitness-and-heritage"/>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108866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dirty="0">
                <a:solidFill>
                  <a:schemeClr val="accent4"/>
                </a:solidFill>
              </a:rPr>
              <a:t>Delirium (Acute Confusion)</a:t>
            </a:r>
            <a:endParaRPr lang="en-US" dirty="0">
              <a:solidFill>
                <a:schemeClr val="accent4"/>
              </a:solidFill>
            </a:endParaRPr>
          </a:p>
        </p:txBody>
      </p:sp>
      <p:sp>
        <p:nvSpPr>
          <p:cNvPr id="5123" name="Text Box 3"/>
          <p:cNvSpPr txBox="1">
            <a:spLocks noChangeArrowheads="1"/>
          </p:cNvSpPr>
          <p:nvPr/>
        </p:nvSpPr>
        <p:spPr bwMode="auto">
          <a:xfrm>
            <a:off x="1322801" y="1787525"/>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 change</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785925"/>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Ultra Brief-2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aids) are in place</a:t>
            </a:r>
            <a:r>
              <a:rPr lang="en-US" sz="3200" b="1" dirty="0"/>
              <a:t> </a:t>
            </a:r>
            <a:r>
              <a:rPr lang="en-US" sz="3200" dirty="0"/>
              <a:t>patient can check anywhere (e.g., calendar,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32</a:t>
            </a:fld>
            <a:endParaRPr lang="en-US"/>
          </a:p>
        </p:txBody>
      </p:sp>
    </p:spTree>
    <p:extLst>
      <p:ext uri="{BB962C8B-B14F-4D97-AF65-F5344CB8AC3E}">
        <p14:creationId xmlns:p14="http://schemas.microsoft.com/office/powerpoint/2010/main" val="3161946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C46-79C5-FD4A-925C-683C6D8051E4}"/>
              </a:ext>
            </a:extLst>
          </p:cNvPr>
          <p:cNvSpPr>
            <a:spLocks noGrp="1"/>
          </p:cNvSpPr>
          <p:nvPr>
            <p:ph type="title"/>
          </p:nvPr>
        </p:nvSpPr>
        <p:spPr/>
        <p:txBody>
          <a:bodyPr>
            <a:normAutofit/>
          </a:bodyPr>
          <a:lstStyle/>
          <a:p>
            <a:r>
              <a:rPr lang="en-US" sz="4800" b="1" dirty="0">
                <a:solidFill>
                  <a:schemeClr val="accent4"/>
                </a:solidFill>
              </a:rPr>
              <a:t>UB-2</a:t>
            </a:r>
            <a:r>
              <a:rPr lang="en-US" sz="4800" b="1" dirty="0"/>
              <a:t> Instructions</a:t>
            </a:r>
          </a:p>
        </p:txBody>
      </p:sp>
      <p:sp>
        <p:nvSpPr>
          <p:cNvPr id="3" name="Content Placeholder 2">
            <a:extLst>
              <a:ext uri="{FF2B5EF4-FFF2-40B4-BE49-F238E27FC236}">
                <a16:creationId xmlns:a16="http://schemas.microsoft.com/office/drawing/2014/main" id="{9244DF13-C8AE-CD4B-9194-872F3814D929}"/>
              </a:ext>
            </a:extLst>
          </p:cNvPr>
          <p:cNvSpPr>
            <a:spLocks noGrp="1"/>
          </p:cNvSpPr>
          <p:nvPr>
            <p:ph idx="1"/>
          </p:nvPr>
        </p:nvSpPr>
        <p:spPr>
          <a:xfrm>
            <a:off x="733363" y="1690688"/>
            <a:ext cx="10972800" cy="4118717"/>
          </a:xfrm>
        </p:spPr>
        <p:txBody>
          <a:bodyPr/>
          <a:lstStyle/>
          <a:p>
            <a:r>
              <a:rPr lang="en-US" sz="3600" dirty="0"/>
              <a:t>If participant finished reciting months but missed one or more, it is incorrect and no prompting is allowed. </a:t>
            </a:r>
          </a:p>
          <a:p>
            <a:r>
              <a:rPr lang="en-US" sz="3600" dirty="0"/>
              <a:t>Prompt only with: </a:t>
            </a:r>
            <a:r>
              <a:rPr lang="en-US" sz="3600" i="1" dirty="0"/>
              <a:t>“what month comes before __________ </a:t>
            </a:r>
            <a:r>
              <a:rPr lang="en-US" sz="3600" dirty="0"/>
              <a:t>(last month they said)?</a:t>
            </a:r>
            <a:r>
              <a:rPr lang="en-US" sz="3600" i="1" dirty="0"/>
              <a:t>” </a:t>
            </a:r>
            <a:r>
              <a:rPr lang="en-US" sz="3600" dirty="0"/>
              <a:t>Prompt up to two times </a:t>
            </a:r>
          </a:p>
          <a:p>
            <a:r>
              <a:rPr lang="en-US" sz="3600" dirty="0"/>
              <a:t>If patient does not follow the instruction re-read the instructions </a:t>
            </a:r>
            <a:r>
              <a:rPr lang="en-US" sz="3600" b="1" dirty="0"/>
              <a:t>once </a:t>
            </a:r>
            <a:endParaRPr lang="en-US" sz="3600" dirty="0"/>
          </a:p>
          <a:p>
            <a:endParaRPr lang="en-US" dirty="0"/>
          </a:p>
          <a:p>
            <a:endParaRPr lang="en-US" dirty="0"/>
          </a:p>
        </p:txBody>
      </p:sp>
      <p:sp>
        <p:nvSpPr>
          <p:cNvPr id="4" name="Slide Number Placeholder 3">
            <a:extLst>
              <a:ext uri="{FF2B5EF4-FFF2-40B4-BE49-F238E27FC236}">
                <a16:creationId xmlns:a16="http://schemas.microsoft.com/office/drawing/2014/main" id="{430E4928-25A0-DB46-99E3-B0AC862A94DD}"/>
              </a:ext>
            </a:extLst>
          </p:cNvPr>
          <p:cNvSpPr>
            <a:spLocks noGrp="1"/>
          </p:cNvSpPr>
          <p:nvPr>
            <p:ph type="sldNum" sz="quarter" idx="4294967295"/>
          </p:nvPr>
        </p:nvSpPr>
        <p:spPr/>
        <p:txBody>
          <a:bodyPr/>
          <a:lstStyle/>
          <a:p>
            <a:fld id="{144970FF-6123-42CA-A003-B0DD987502E2}" type="slidenum">
              <a:rPr lang="en-US" smtClean="0"/>
              <a:pPr/>
              <a:t>33</a:t>
            </a:fld>
            <a:endParaRPr lang="en-US"/>
          </a:p>
        </p:txBody>
      </p:sp>
      <p:sp>
        <p:nvSpPr>
          <p:cNvPr id="6" name="TextBox 5">
            <a:extLst>
              <a:ext uri="{FF2B5EF4-FFF2-40B4-BE49-F238E27FC236}">
                <a16:creationId xmlns:a16="http://schemas.microsoft.com/office/drawing/2014/main" id="{8D6764C0-5F75-D046-B8F2-64E0A90076B4}"/>
              </a:ext>
            </a:extLst>
          </p:cNvPr>
          <p:cNvSpPr txBox="1"/>
          <p:nvPr/>
        </p:nvSpPr>
        <p:spPr>
          <a:xfrm>
            <a:off x="2073349" y="5901070"/>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187703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a:t>
            </a:r>
          </a:p>
        </p:txBody>
      </p:sp>
    </p:spTree>
    <p:extLst>
      <p:ext uri="{BB962C8B-B14F-4D97-AF65-F5344CB8AC3E}">
        <p14:creationId xmlns:p14="http://schemas.microsoft.com/office/powerpoint/2010/main" val="3370220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1451-E19D-1C48-8807-DE1E4A160E96}"/>
              </a:ext>
            </a:extLst>
          </p:cNvPr>
          <p:cNvSpPr>
            <a:spLocks noGrp="1"/>
          </p:cNvSpPr>
          <p:nvPr>
            <p:ph type="title"/>
          </p:nvPr>
        </p:nvSpPr>
        <p:spPr>
          <a:xfrm>
            <a:off x="5933659" y="6259282"/>
            <a:ext cx="5724937" cy="454058"/>
          </a:xfrm>
        </p:spPr>
        <p:txBody>
          <a:bodyPr>
            <a:normAutofit/>
          </a:bodyPr>
          <a:lstStyle/>
          <a:p>
            <a:r>
              <a:rPr lang="en-US" sz="1800" dirty="0"/>
              <a:t>Google: The 3D CAM (Marcantonio Annals 2014)</a:t>
            </a:r>
          </a:p>
        </p:txBody>
      </p:sp>
      <p:pic>
        <p:nvPicPr>
          <p:cNvPr id="4" name="Content Placeholder 3">
            <a:extLst>
              <a:ext uri="{FF2B5EF4-FFF2-40B4-BE49-F238E27FC236}">
                <a16:creationId xmlns:a16="http://schemas.microsoft.com/office/drawing/2014/main" id="{CD398C83-0CB5-8243-A797-70B4AF54AAB3}"/>
              </a:ext>
            </a:extLst>
          </p:cNvPr>
          <p:cNvPicPr>
            <a:picLocks noGrp="1" noChangeAspect="1"/>
          </p:cNvPicPr>
          <p:nvPr>
            <p:ph idx="1"/>
          </p:nvPr>
        </p:nvPicPr>
        <p:blipFill>
          <a:blip r:embed="rId3"/>
          <a:stretch>
            <a:fillRect/>
          </a:stretch>
        </p:blipFill>
        <p:spPr>
          <a:xfrm>
            <a:off x="0" y="-695600"/>
            <a:ext cx="5724938" cy="8304204"/>
          </a:xfrm>
          <a:prstGeom prst="rect">
            <a:avLst/>
          </a:prstGeom>
        </p:spPr>
      </p:pic>
      <p:sp>
        <p:nvSpPr>
          <p:cNvPr id="5" name="TextBox 4">
            <a:extLst>
              <a:ext uri="{FF2B5EF4-FFF2-40B4-BE49-F238E27FC236}">
                <a16:creationId xmlns:a16="http://schemas.microsoft.com/office/drawing/2014/main" id="{1A517C59-C3B5-724A-8BC2-79258D2C47D0}"/>
              </a:ext>
            </a:extLst>
          </p:cNvPr>
          <p:cNvSpPr txBox="1"/>
          <p:nvPr/>
        </p:nvSpPr>
        <p:spPr>
          <a:xfrm>
            <a:off x="5933660" y="5357480"/>
            <a:ext cx="5168347" cy="646331"/>
          </a:xfrm>
          <a:prstGeom prst="rect">
            <a:avLst/>
          </a:prstGeom>
          <a:noFill/>
        </p:spPr>
        <p:txBody>
          <a:bodyPr wrap="square" rtlCol="0">
            <a:spAutoFit/>
          </a:bodyPr>
          <a:lstStyle/>
          <a:p>
            <a:r>
              <a:rPr lang="en-US" dirty="0"/>
              <a:t>Sensitivity 95% (C.I. 84%, 99%], specificity 94% C.I. [90%, 97%]</a:t>
            </a:r>
          </a:p>
        </p:txBody>
      </p:sp>
      <p:pic>
        <p:nvPicPr>
          <p:cNvPr id="6" name="Content Placeholder 3">
            <a:extLst>
              <a:ext uri="{FF2B5EF4-FFF2-40B4-BE49-F238E27FC236}">
                <a16:creationId xmlns:a16="http://schemas.microsoft.com/office/drawing/2014/main" id="{8CDBBD52-A01D-0E49-86E8-E62832E32261}"/>
              </a:ext>
            </a:extLst>
          </p:cNvPr>
          <p:cNvPicPr>
            <a:picLocks noChangeAspect="1"/>
          </p:cNvPicPr>
          <p:nvPr/>
        </p:nvPicPr>
        <p:blipFill>
          <a:blip r:embed="rId3"/>
          <a:stretch>
            <a:fillRect/>
          </a:stretch>
        </p:blipFill>
        <p:spPr>
          <a:xfrm>
            <a:off x="0" y="-695600"/>
            <a:ext cx="5724938" cy="8304204"/>
          </a:xfrm>
          <a:prstGeom prst="rect">
            <a:avLst/>
          </a:prstGeom>
        </p:spPr>
      </p:pic>
      <p:graphicFrame>
        <p:nvGraphicFramePr>
          <p:cNvPr id="7" name="Table 6">
            <a:extLst>
              <a:ext uri="{FF2B5EF4-FFF2-40B4-BE49-F238E27FC236}">
                <a16:creationId xmlns:a16="http://schemas.microsoft.com/office/drawing/2014/main" id="{81CFB696-30CF-2B44-A738-2FE28281AF3F}"/>
              </a:ext>
            </a:extLst>
          </p:cNvPr>
          <p:cNvGraphicFramePr>
            <a:graphicFrameLocks noGrp="1"/>
          </p:cNvGraphicFramePr>
          <p:nvPr>
            <p:extLst>
              <p:ext uri="{D42A27DB-BD31-4B8C-83A1-F6EECF244321}">
                <p14:modId xmlns:p14="http://schemas.microsoft.com/office/powerpoint/2010/main" val="529384094"/>
              </p:ext>
            </p:extLst>
          </p:nvPr>
        </p:nvGraphicFramePr>
        <p:xfrm>
          <a:off x="6166168" y="0"/>
          <a:ext cx="5946319" cy="3690091"/>
        </p:xfrm>
        <a:graphic>
          <a:graphicData uri="http://schemas.openxmlformats.org/drawingml/2006/table">
            <a:tbl>
              <a:tblPr firstRow="1" bandRow="1">
                <a:tableStyleId>{5C22544A-7EE6-4342-B048-85BDC9FD1C3A}</a:tableStyleId>
              </a:tblPr>
              <a:tblGrid>
                <a:gridCol w="959772">
                  <a:extLst>
                    <a:ext uri="{9D8B030D-6E8A-4147-A177-3AD203B41FA5}">
                      <a16:colId xmlns:a16="http://schemas.microsoft.com/office/drawing/2014/main" val="1877769897"/>
                    </a:ext>
                  </a:extLst>
                </a:gridCol>
                <a:gridCol w="4986547">
                  <a:extLst>
                    <a:ext uri="{9D8B030D-6E8A-4147-A177-3AD203B41FA5}">
                      <a16:colId xmlns:a16="http://schemas.microsoft.com/office/drawing/2014/main" val="1969669974"/>
                    </a:ext>
                  </a:extLst>
                </a:gridCol>
              </a:tblGrid>
              <a:tr h="801743">
                <a:tc gridSpan="2">
                  <a:txBody>
                    <a:bodyPr/>
                    <a:lstStyle/>
                    <a:p>
                      <a:r>
                        <a:rPr lang="en-US" sz="3600" dirty="0"/>
                        <a:t>CAM FEATURE</a:t>
                      </a:r>
                    </a:p>
                  </a:txBody>
                  <a:tcPr/>
                </a:tc>
                <a:tc hMerge="1">
                  <a:txBody>
                    <a:bodyPr/>
                    <a:lstStyle/>
                    <a:p>
                      <a:endParaRPr lang="en-US" dirty="0"/>
                    </a:p>
                  </a:txBody>
                  <a:tcPr/>
                </a:tc>
                <a:extLst>
                  <a:ext uri="{0D108BD9-81ED-4DB2-BD59-A6C34878D82A}">
                    <a16:rowId xmlns:a16="http://schemas.microsoft.com/office/drawing/2014/main" val="529661866"/>
                  </a:ext>
                </a:extLst>
              </a:tr>
              <a:tr h="722087">
                <a:tc>
                  <a:txBody>
                    <a:bodyPr/>
                    <a:lstStyle/>
                    <a:p>
                      <a:r>
                        <a:rPr lang="en-US" sz="3200" dirty="0"/>
                        <a:t>1</a:t>
                      </a:r>
                    </a:p>
                  </a:txBody>
                  <a:tcPr/>
                </a:tc>
                <a:tc>
                  <a:txBody>
                    <a:bodyPr/>
                    <a:lstStyle/>
                    <a:p>
                      <a:r>
                        <a:rPr lang="en-US" sz="2400" dirty="0"/>
                        <a:t>Acute Change/Fluctuating Course</a:t>
                      </a:r>
                    </a:p>
                  </a:txBody>
                  <a:tcPr/>
                </a:tc>
                <a:extLst>
                  <a:ext uri="{0D108BD9-81ED-4DB2-BD59-A6C34878D82A}">
                    <a16:rowId xmlns:a16="http://schemas.microsoft.com/office/drawing/2014/main" val="3954450971"/>
                  </a:ext>
                </a:extLst>
              </a:tr>
              <a:tr h="722087">
                <a:tc>
                  <a:txBody>
                    <a:bodyPr/>
                    <a:lstStyle/>
                    <a:p>
                      <a:r>
                        <a:rPr lang="en-US" sz="3200" dirty="0"/>
                        <a:t>2</a:t>
                      </a:r>
                    </a:p>
                  </a:txBody>
                  <a:tcPr/>
                </a:tc>
                <a:tc>
                  <a:txBody>
                    <a:bodyPr/>
                    <a:lstStyle/>
                    <a:p>
                      <a:r>
                        <a:rPr lang="en-US" sz="2400" dirty="0"/>
                        <a:t>Inattention</a:t>
                      </a:r>
                    </a:p>
                  </a:txBody>
                  <a:tcPr/>
                </a:tc>
                <a:extLst>
                  <a:ext uri="{0D108BD9-81ED-4DB2-BD59-A6C34878D82A}">
                    <a16:rowId xmlns:a16="http://schemas.microsoft.com/office/drawing/2014/main" val="2341279858"/>
                  </a:ext>
                </a:extLst>
              </a:tr>
              <a:tr h="722087">
                <a:tc>
                  <a:txBody>
                    <a:bodyPr/>
                    <a:lstStyle/>
                    <a:p>
                      <a:r>
                        <a:rPr lang="en-US" sz="3200" dirty="0"/>
                        <a:t>3</a:t>
                      </a:r>
                    </a:p>
                  </a:txBody>
                  <a:tcPr/>
                </a:tc>
                <a:tc>
                  <a:txBody>
                    <a:bodyPr/>
                    <a:lstStyle/>
                    <a:p>
                      <a:r>
                        <a:rPr lang="en-US" sz="2400" dirty="0"/>
                        <a:t>Disorganized thinking</a:t>
                      </a:r>
                    </a:p>
                  </a:txBody>
                  <a:tcPr/>
                </a:tc>
                <a:extLst>
                  <a:ext uri="{0D108BD9-81ED-4DB2-BD59-A6C34878D82A}">
                    <a16:rowId xmlns:a16="http://schemas.microsoft.com/office/drawing/2014/main" val="3173993654"/>
                  </a:ext>
                </a:extLst>
              </a:tr>
              <a:tr h="722087">
                <a:tc>
                  <a:txBody>
                    <a:bodyPr/>
                    <a:lstStyle/>
                    <a:p>
                      <a:r>
                        <a:rPr lang="en-US" sz="3200" dirty="0"/>
                        <a:t>4</a:t>
                      </a:r>
                    </a:p>
                  </a:txBody>
                  <a:tcPr/>
                </a:tc>
                <a:tc>
                  <a:txBody>
                    <a:bodyPr/>
                    <a:lstStyle/>
                    <a:p>
                      <a:r>
                        <a:rPr lang="en-US" sz="2400" dirty="0"/>
                        <a:t>Altered Level of Consciousness</a:t>
                      </a:r>
                    </a:p>
                  </a:txBody>
                  <a:tcPr/>
                </a:tc>
                <a:extLst>
                  <a:ext uri="{0D108BD9-81ED-4DB2-BD59-A6C34878D82A}">
                    <a16:rowId xmlns:a16="http://schemas.microsoft.com/office/drawing/2014/main" val="2367602756"/>
                  </a:ext>
                </a:extLst>
              </a:tr>
            </a:tbl>
          </a:graphicData>
        </a:graphic>
      </p:graphicFrame>
      <p:sp>
        <p:nvSpPr>
          <p:cNvPr id="8" name="TextBox 7">
            <a:extLst>
              <a:ext uri="{FF2B5EF4-FFF2-40B4-BE49-F238E27FC236}">
                <a16:creationId xmlns:a16="http://schemas.microsoft.com/office/drawing/2014/main" id="{E1B0EBE2-DAE8-7E42-86B1-905DE23495E4}"/>
              </a:ext>
            </a:extLst>
          </p:cNvPr>
          <p:cNvSpPr txBox="1"/>
          <p:nvPr/>
        </p:nvSpPr>
        <p:spPr>
          <a:xfrm>
            <a:off x="6202017" y="4103793"/>
            <a:ext cx="5618922" cy="830997"/>
          </a:xfrm>
          <a:prstGeom prst="rect">
            <a:avLst/>
          </a:prstGeom>
          <a:noFill/>
        </p:spPr>
        <p:txBody>
          <a:bodyPr wrap="square" rtlCol="0">
            <a:spAutoFit/>
          </a:bodyPr>
          <a:lstStyle/>
          <a:p>
            <a:r>
              <a:rPr lang="en-US" sz="2400" b="1" dirty="0">
                <a:solidFill>
                  <a:srgbClr val="FF0000"/>
                </a:solidFill>
              </a:rPr>
              <a:t>Delirium Diagnosis Requires 1 &amp; 2 and either 3 or 4</a:t>
            </a:r>
          </a:p>
        </p:txBody>
      </p:sp>
      <p:cxnSp>
        <p:nvCxnSpPr>
          <p:cNvPr id="10" name="Straight Arrow Connector 9">
            <a:extLst>
              <a:ext uri="{FF2B5EF4-FFF2-40B4-BE49-F238E27FC236}">
                <a16:creationId xmlns:a16="http://schemas.microsoft.com/office/drawing/2014/main" id="{F066C818-0235-9E45-B4AF-629DE4E11843}"/>
              </a:ext>
            </a:extLst>
          </p:cNvPr>
          <p:cNvCxnSpPr>
            <a:cxnSpLocks/>
          </p:cNvCxnSpPr>
          <p:nvPr/>
        </p:nvCxnSpPr>
        <p:spPr>
          <a:xfrm flipV="1">
            <a:off x="3962400" y="4849649"/>
            <a:ext cx="2272747" cy="1577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686DE-85E3-B042-AC78-F530CA25080C}"/>
              </a:ext>
            </a:extLst>
          </p:cNvPr>
          <p:cNvSpPr txBox="1"/>
          <p:nvPr/>
        </p:nvSpPr>
        <p:spPr>
          <a:xfrm>
            <a:off x="238539" y="901148"/>
            <a:ext cx="2040835" cy="172278"/>
          </a:xfrm>
          <a:prstGeom prst="rect">
            <a:avLst/>
          </a:prstGeom>
          <a:noFill/>
          <a:ln w="28575">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94CE7BC8-6F83-4B45-A4DF-F57C75DAAAB5}"/>
              </a:ext>
            </a:extLst>
          </p:cNvPr>
          <p:cNvSpPr txBox="1"/>
          <p:nvPr/>
        </p:nvSpPr>
        <p:spPr>
          <a:xfrm>
            <a:off x="238539" y="2040835"/>
            <a:ext cx="3286539" cy="304799"/>
          </a:xfrm>
          <a:prstGeom prst="rect">
            <a:avLst/>
          </a:prstGeom>
          <a:noFill/>
          <a:ln w="28575">
            <a:solidFill>
              <a:srgbClr val="FF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F149EA2-994C-DD49-A252-FFE32B4A802F}"/>
              </a:ext>
            </a:extLst>
          </p:cNvPr>
          <p:cNvSpPr txBox="1"/>
          <p:nvPr/>
        </p:nvSpPr>
        <p:spPr>
          <a:xfrm>
            <a:off x="318050" y="-128058"/>
            <a:ext cx="5406887" cy="461665"/>
          </a:xfrm>
          <a:prstGeom prst="rect">
            <a:avLst/>
          </a:prstGeom>
          <a:solidFill>
            <a:schemeClr val="tx1"/>
          </a:solidFill>
        </p:spPr>
        <p:txBody>
          <a:bodyPr wrap="square" rtlCol="0">
            <a:spAutoFit/>
          </a:bodyPr>
          <a:lstStyle/>
          <a:p>
            <a:r>
              <a:rPr lang="en-US" sz="2400" dirty="0">
                <a:solidFill>
                  <a:schemeClr val="bg1"/>
                </a:solidFill>
              </a:rPr>
              <a:t>3D Confusion Assessment Methodology</a:t>
            </a:r>
          </a:p>
        </p:txBody>
      </p:sp>
    </p:spTree>
    <p:extLst>
      <p:ext uri="{BB962C8B-B14F-4D97-AF65-F5344CB8AC3E}">
        <p14:creationId xmlns:p14="http://schemas.microsoft.com/office/powerpoint/2010/main" val="11324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1915205" y="1728789"/>
            <a:ext cx="7831074" cy="978023"/>
          </a:xfrm>
        </p:spPr>
        <p:txBody>
          <a:bodyPr>
            <a:noAutofit/>
          </a:bodyPr>
          <a:lstStyle/>
          <a:p>
            <a:pPr marL="0" indent="0">
              <a:buNone/>
            </a:pPr>
            <a:r>
              <a:rPr lang="en-US" sz="3600" dirty="0"/>
              <a:t>Offer non-pharmacological options for </a:t>
            </a:r>
          </a:p>
        </p:txBody>
      </p:sp>
      <p:pic>
        <p:nvPicPr>
          <p:cNvPr id="4" name="Picture 3" descr="May | 2013 | The Still Mi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026" y="3646469"/>
            <a:ext cx="4198374" cy="2798916"/>
          </a:xfrm>
          <a:prstGeom prst="rect">
            <a:avLst/>
          </a:prstGeom>
        </p:spPr>
      </p:pic>
      <p:pic>
        <p:nvPicPr>
          <p:cNvPr id="5" name="Picture 4" descr="Ouch! Grab The Peas, Please! | Joy, Fitness, &amp; Sty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43" y="3646470"/>
            <a:ext cx="3731886" cy="2798915"/>
          </a:xfrm>
          <a:prstGeom prst="rect">
            <a:avLst/>
          </a:prstGeom>
        </p:spPr>
      </p:pic>
      <p:pic>
        <p:nvPicPr>
          <p:cNvPr id="6" name="Picture 5" descr="UH Hilo College of Pharmacy hosts community health fair - UH Hilo St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3608832"/>
            <a:ext cx="4252150" cy="2836554"/>
          </a:xfrm>
          <a:prstGeom prst="rect">
            <a:avLst/>
          </a:prstGeom>
        </p:spPr>
      </p:pic>
      <p:sp>
        <p:nvSpPr>
          <p:cNvPr id="7" name="TextBox 6"/>
          <p:cNvSpPr txBox="1"/>
          <p:nvPr/>
        </p:nvSpPr>
        <p:spPr>
          <a:xfrm>
            <a:off x="9300210" y="2900946"/>
            <a:ext cx="1437132" cy="707886"/>
          </a:xfrm>
          <a:prstGeom prst="rect">
            <a:avLst/>
          </a:prstGeom>
          <a:noFill/>
        </p:spPr>
        <p:txBody>
          <a:bodyPr wrap="square" rtlCol="0">
            <a:spAutoFit/>
          </a:bodyPr>
          <a:lstStyle/>
          <a:p>
            <a:r>
              <a:rPr lang="en-US" sz="4000" b="1" dirty="0">
                <a:solidFill>
                  <a:schemeClr val="accent4"/>
                </a:solidFill>
              </a:rPr>
              <a:t>Sleep</a:t>
            </a:r>
          </a:p>
        </p:txBody>
      </p:sp>
      <p:sp>
        <p:nvSpPr>
          <p:cNvPr id="8" name="TextBox 7"/>
          <p:cNvSpPr txBox="1"/>
          <p:nvPr/>
        </p:nvSpPr>
        <p:spPr>
          <a:xfrm>
            <a:off x="5603367" y="2900571"/>
            <a:ext cx="1437132" cy="707886"/>
          </a:xfrm>
          <a:prstGeom prst="rect">
            <a:avLst/>
          </a:prstGeom>
          <a:noFill/>
        </p:spPr>
        <p:txBody>
          <a:bodyPr wrap="square" rtlCol="0">
            <a:spAutoFit/>
          </a:bodyPr>
          <a:lstStyle/>
          <a:p>
            <a:r>
              <a:rPr lang="en-US" sz="4000" b="1" dirty="0">
                <a:solidFill>
                  <a:schemeClr val="accent4"/>
                </a:solidFill>
              </a:rPr>
              <a:t>Pain</a:t>
            </a:r>
          </a:p>
        </p:txBody>
      </p:sp>
      <p:sp>
        <p:nvSpPr>
          <p:cNvPr id="9" name="TextBox 8"/>
          <p:cNvSpPr txBox="1"/>
          <p:nvPr/>
        </p:nvSpPr>
        <p:spPr>
          <a:xfrm>
            <a:off x="1533764" y="2938585"/>
            <a:ext cx="2438876" cy="707886"/>
          </a:xfrm>
          <a:prstGeom prst="rect">
            <a:avLst/>
          </a:prstGeom>
          <a:noFill/>
        </p:spPr>
        <p:txBody>
          <a:bodyPr wrap="square" rtlCol="0">
            <a:spAutoFit/>
          </a:bodyPr>
          <a:lstStyle/>
          <a:p>
            <a:r>
              <a:rPr lang="en-US" sz="4000" b="1" dirty="0">
                <a:solidFill>
                  <a:schemeClr val="accent4"/>
                </a:solidFill>
              </a:rPr>
              <a:t>MOOD</a:t>
            </a:r>
          </a:p>
        </p:txBody>
      </p:sp>
    </p:spTree>
    <p:extLst>
      <p:ext uri="{BB962C8B-B14F-4D97-AF65-F5344CB8AC3E}">
        <p14:creationId xmlns:p14="http://schemas.microsoft.com/office/powerpoint/2010/main" val="380676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sz="4000" dirty="0">
                <a:solidFill>
                  <a:schemeClr val="accent4"/>
                </a:solidFill>
              </a:rPr>
              <a:t>More</a:t>
            </a:r>
            <a:r>
              <a:rPr lang="en-US" sz="4000" dirty="0"/>
              <a:t>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2800" dirty="0"/>
              <a:t>NM selected the MOCA as our tool</a:t>
            </a:r>
          </a:p>
          <a:p>
            <a:r>
              <a:rPr lang="en-US" sz="2800" dirty="0"/>
              <a:t>Use tools only as instructed and provide training. </a:t>
            </a:r>
          </a:p>
          <a:p>
            <a:r>
              <a:rPr lang="en-US" sz="2800" dirty="0"/>
              <a:t>Document mental status in the chart to measure change over time (EPIC review flow</a:t>
            </a:r>
            <a:r>
              <a:rPr lang="en-US" dirty="0"/>
              <a:t> sheet .moca5)</a:t>
            </a:r>
            <a:r>
              <a:rPr lang="en-US" sz="2800" dirty="0"/>
              <a:t> </a:t>
            </a:r>
          </a:p>
          <a:p>
            <a:r>
              <a:rPr lang="en-US" sz="28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4"/>
                </a:solidFill>
              </a:rPr>
              <a:t>Annual Wellness Visit</a:t>
            </a:r>
          </a:p>
        </p:txBody>
      </p:sp>
      <p:sp>
        <p:nvSpPr>
          <p:cNvPr id="3" name="Content Placeholder 2"/>
          <p:cNvSpPr>
            <a:spLocks noGrp="1"/>
          </p:cNvSpPr>
          <p:nvPr>
            <p:ph idx="1"/>
          </p:nvPr>
        </p:nvSpPr>
        <p:spPr>
          <a:xfrm>
            <a:off x="838200" y="2213113"/>
            <a:ext cx="5695122" cy="4351338"/>
          </a:xfrm>
        </p:spPr>
        <p:txBody>
          <a:bodyPr/>
          <a:lstStyle/>
          <a:p>
            <a:r>
              <a:rPr lang="en-US" dirty="0"/>
              <a:t>Requires </a:t>
            </a:r>
            <a:r>
              <a:rPr lang="en-US" sz="3200" dirty="0"/>
              <a:t>screening for dementia and depression</a:t>
            </a:r>
          </a:p>
          <a:p>
            <a:r>
              <a:rPr lang="en-US" sz="3200" dirty="0"/>
              <a:t>Ensures there is a time to look for these problems each year</a:t>
            </a:r>
          </a:p>
          <a:p>
            <a:r>
              <a:rPr lang="en-US" sz="3200" dirty="0"/>
              <a:t>You get a baseline for patients</a:t>
            </a:r>
          </a:p>
          <a:p>
            <a:r>
              <a:rPr lang="en-US" sz="3200" dirty="0"/>
              <a:t>It is easier to find changes when you know the baseline</a:t>
            </a:r>
          </a:p>
        </p:txBody>
      </p:sp>
      <p:pic>
        <p:nvPicPr>
          <p:cNvPr id="5" name="Picture 4">
            <a:extLst>
              <a:ext uri="{FF2B5EF4-FFF2-40B4-BE49-F238E27FC236}">
                <a16:creationId xmlns:a16="http://schemas.microsoft.com/office/drawing/2014/main" id="{EA8FFBEE-B21D-4A4E-9D1C-40F407B96B25}"/>
              </a:ext>
            </a:extLst>
          </p:cNvPr>
          <p:cNvPicPr>
            <a:picLocks noChangeAspect="1"/>
          </p:cNvPicPr>
          <p:nvPr/>
        </p:nvPicPr>
        <p:blipFill>
          <a:blip r:embed="rId3"/>
          <a:stretch>
            <a:fillRect/>
          </a:stretch>
        </p:blipFill>
        <p:spPr>
          <a:xfrm>
            <a:off x="6533322" y="137975"/>
            <a:ext cx="5340429" cy="2075138"/>
          </a:xfrm>
          <a:prstGeom prst="rect">
            <a:avLst/>
          </a:prstGeom>
        </p:spPr>
      </p:pic>
    </p:spTree>
    <p:extLst>
      <p:ext uri="{BB962C8B-B14F-4D97-AF65-F5344CB8AC3E}">
        <p14:creationId xmlns:p14="http://schemas.microsoft.com/office/powerpoint/2010/main" val="9862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2912" y="610299"/>
            <a:ext cx="8619744" cy="2387600"/>
          </a:xfrm>
        </p:spPr>
        <p:txBody>
          <a:bodyPr>
            <a:normAutofit fontScale="90000"/>
          </a:bodyPr>
          <a:lstStyle/>
          <a:p>
            <a:r>
              <a:rPr lang="en-US" sz="7300" dirty="0"/>
              <a:t>NGWEP</a:t>
            </a:r>
            <a:br>
              <a:rPr lang="en-US" dirty="0"/>
            </a:br>
            <a:r>
              <a:rPr lang="en-US" sz="5300" dirty="0"/>
              <a:t>the Nebraska Geriatrics Workforce Enhancement Program</a:t>
            </a:r>
          </a:p>
        </p:txBody>
      </p:sp>
      <p:sp>
        <p:nvSpPr>
          <p:cNvPr id="5" name="Subtitle 4"/>
          <p:cNvSpPr>
            <a:spLocks noGrp="1"/>
          </p:cNvSpPr>
          <p:nvPr>
            <p:ph type="subTitle" idx="1"/>
          </p:nvPr>
        </p:nvSpPr>
        <p:spPr>
          <a:xfrm>
            <a:off x="1962912" y="3223768"/>
            <a:ext cx="8327136" cy="1872887"/>
          </a:xfrm>
        </p:spPr>
        <p:txBody>
          <a:bodyPr/>
          <a:lstStyle/>
          <a:p>
            <a:r>
              <a:rPr lang="en-US" sz="3600" dirty="0"/>
              <a:t>A Partnership between UNMC, Community Based Organizations, Nebraska Medicine and Primary Care Sites</a:t>
            </a:r>
          </a:p>
          <a:p>
            <a:endParaRPr lang="en-US" dirty="0"/>
          </a:p>
          <a:p>
            <a:endParaRPr lang="en-US" dirty="0"/>
          </a:p>
        </p:txBody>
      </p:sp>
      <p:pic>
        <p:nvPicPr>
          <p:cNvPr id="7170"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501" y="5540916"/>
            <a:ext cx="1049469" cy="131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Image result for nebraska medicin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723" y="5553645"/>
            <a:ext cx="3356798" cy="130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869" y="5643966"/>
            <a:ext cx="2614368" cy="118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Image result for eastern nebraska office on ag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03754"/>
            <a:ext cx="1648918" cy="164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mage result for alzheimer’s association nebraska chap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4432" y="6054700"/>
            <a:ext cx="2307699" cy="7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73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1" y="0"/>
            <a:ext cx="11435799" cy="1325563"/>
          </a:xfrm>
        </p:spPr>
        <p:txBody>
          <a:bodyPr>
            <a:normAutofit fontScale="90000"/>
          </a:bodyPr>
          <a:lstStyle/>
          <a:p>
            <a:r>
              <a:rPr lang="en-US" sz="5400" b="1" dirty="0"/>
              <a:t>Mentation: </a:t>
            </a:r>
            <a:r>
              <a:rPr lang="en-US" sz="4800" b="1" dirty="0"/>
              <a:t>screen for problems &amp; take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ight Triangle 206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8" name="Rectangle 206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1CA0CA3-7384-2C42-A446-F817C109A54B}"/>
              </a:ext>
            </a:extLst>
          </p:cNvPr>
          <p:cNvSpPr>
            <a:spLocks noGrp="1"/>
          </p:cNvSpPr>
          <p:nvPr>
            <p:ph type="ctrTitle"/>
          </p:nvPr>
        </p:nvSpPr>
        <p:spPr>
          <a:xfrm>
            <a:off x="1027978" y="962529"/>
            <a:ext cx="5925989" cy="3167510"/>
          </a:xfrm>
        </p:spPr>
        <p:txBody>
          <a:bodyPr anchor="b">
            <a:normAutofit/>
          </a:bodyPr>
          <a:lstStyle/>
          <a:p>
            <a:pPr algn="r"/>
            <a:r>
              <a:rPr lang="en-US" sz="8800" dirty="0"/>
              <a:t>THANK YOU!!</a:t>
            </a:r>
          </a:p>
        </p:txBody>
      </p:sp>
      <p:sp>
        <p:nvSpPr>
          <p:cNvPr id="6" name="Subtitle 5">
            <a:extLst>
              <a:ext uri="{FF2B5EF4-FFF2-40B4-BE49-F238E27FC236}">
                <a16:creationId xmlns:a16="http://schemas.microsoft.com/office/drawing/2014/main" id="{ACF2142C-328C-2D41-A20A-EB9A7E479C5C}"/>
              </a:ext>
            </a:extLst>
          </p:cNvPr>
          <p:cNvSpPr>
            <a:spLocks noGrp="1"/>
          </p:cNvSpPr>
          <p:nvPr>
            <p:ph type="subTitle" idx="1"/>
          </p:nvPr>
        </p:nvSpPr>
        <p:spPr>
          <a:xfrm>
            <a:off x="965201" y="4582814"/>
            <a:ext cx="5925987" cy="1312657"/>
          </a:xfrm>
        </p:spPr>
        <p:txBody>
          <a:bodyPr anchor="t">
            <a:normAutofit fontScale="92500"/>
          </a:bodyPr>
          <a:lstStyle/>
          <a:p>
            <a:pPr algn="r"/>
            <a:r>
              <a:rPr lang="en-US" sz="2800" dirty="0"/>
              <a:t>Before you leave click the link in the chat to complete the session evaluation or use this QR Code with passcode 0810</a:t>
            </a:r>
          </a:p>
        </p:txBody>
      </p:sp>
      <p:pic>
        <p:nvPicPr>
          <p:cNvPr id="2052" name="Picture 4" descr="Image preview">
            <a:extLst>
              <a:ext uri="{FF2B5EF4-FFF2-40B4-BE49-F238E27FC236}">
                <a16:creationId xmlns:a16="http://schemas.microsoft.com/office/drawing/2014/main" id="{C76F94BD-959C-66EA-EE74-D1D3A3B31F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9140" y="2209474"/>
            <a:ext cx="2489416" cy="248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52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enhance the geriatrics skills in the primary care workforce?</a:t>
            </a:r>
          </a:p>
        </p:txBody>
      </p:sp>
      <p:sp>
        <p:nvSpPr>
          <p:cNvPr id="3" name="Content Placeholder 2"/>
          <p:cNvSpPr>
            <a:spLocks noGrp="1"/>
          </p:cNvSpPr>
          <p:nvPr>
            <p:ph idx="1"/>
          </p:nvPr>
        </p:nvSpPr>
        <p:spPr>
          <a:xfrm>
            <a:off x="838200" y="1825625"/>
            <a:ext cx="5422436" cy="4351338"/>
          </a:xfrm>
        </p:spPr>
        <p:txBody>
          <a:bodyPr>
            <a:normAutofit/>
          </a:bodyPr>
          <a:lstStyle/>
          <a:p>
            <a:r>
              <a:rPr lang="en-US" sz="3200" dirty="0"/>
              <a:t>Most elders are seen and cared for in PC clinics</a:t>
            </a:r>
          </a:p>
          <a:p>
            <a:r>
              <a:rPr lang="en-US" sz="3200" dirty="0"/>
              <a:t>Many HCPs received limited training in geriatrics</a:t>
            </a:r>
          </a:p>
          <a:p>
            <a:r>
              <a:rPr lang="en-US" sz="3200" dirty="0"/>
              <a:t>EB review and expert consensus</a:t>
            </a:r>
            <a:r>
              <a:rPr lang="en-US" sz="3200" baseline="30000" dirty="0"/>
              <a:t>1</a:t>
            </a:r>
            <a:r>
              <a:rPr lang="en-US" sz="3200" dirty="0"/>
              <a:t> identified </a:t>
            </a:r>
            <a:r>
              <a:rPr lang="en-US" sz="3200" dirty="0">
                <a:solidFill>
                  <a:schemeClr val="accent4"/>
                </a:solidFill>
              </a:rPr>
              <a:t>4 things  </a:t>
            </a:r>
            <a:r>
              <a:rPr lang="en-US" sz="3200" dirty="0"/>
              <a:t>important to health &amp; QOL for older people.</a:t>
            </a:r>
          </a:p>
        </p:txBody>
      </p:sp>
      <p:pic>
        <p:nvPicPr>
          <p:cNvPr id="5" name="Picture 4">
            <a:extLst>
              <a:ext uri="{FF2B5EF4-FFF2-40B4-BE49-F238E27FC236}">
                <a16:creationId xmlns:a16="http://schemas.microsoft.com/office/drawing/2014/main" id="{DA9DFB23-DD55-3944-9FE1-24432D84CC73}"/>
              </a:ext>
            </a:extLst>
          </p:cNvPr>
          <p:cNvPicPr>
            <a:picLocks noChangeAspect="1"/>
          </p:cNvPicPr>
          <p:nvPr/>
        </p:nvPicPr>
        <p:blipFill>
          <a:blip r:embed="rId2"/>
          <a:stretch>
            <a:fillRect/>
          </a:stretch>
        </p:blipFill>
        <p:spPr>
          <a:xfrm>
            <a:off x="6260636" y="2252870"/>
            <a:ext cx="5931364" cy="3105426"/>
          </a:xfrm>
          <a:prstGeom prst="rect">
            <a:avLst/>
          </a:prstGeom>
        </p:spPr>
      </p:pic>
      <p:sp>
        <p:nvSpPr>
          <p:cNvPr id="4" name="TextBox 3">
            <a:extLst>
              <a:ext uri="{FF2B5EF4-FFF2-40B4-BE49-F238E27FC236}">
                <a16:creationId xmlns:a16="http://schemas.microsoft.com/office/drawing/2014/main" id="{8100D157-74B4-BD4E-A855-3FA92FB1B87A}"/>
              </a:ext>
            </a:extLst>
          </p:cNvPr>
          <p:cNvSpPr txBox="1"/>
          <p:nvPr/>
        </p:nvSpPr>
        <p:spPr>
          <a:xfrm>
            <a:off x="6718852" y="5844209"/>
            <a:ext cx="3843131" cy="369332"/>
          </a:xfrm>
          <a:prstGeom prst="rect">
            <a:avLst/>
          </a:prstGeom>
          <a:noFill/>
        </p:spPr>
        <p:txBody>
          <a:bodyPr wrap="square" rtlCol="0">
            <a:spAutoFit/>
          </a:bodyPr>
          <a:lstStyle/>
          <a:p>
            <a:r>
              <a:rPr lang="en-US" baseline="30000" dirty="0"/>
              <a:t>1 </a:t>
            </a:r>
            <a:r>
              <a:rPr lang="en-US" b="1" dirty="0"/>
              <a:t>References available on request</a:t>
            </a:r>
            <a:endParaRPr lang="en-US" baseline="30000" dirty="0"/>
          </a:p>
        </p:txBody>
      </p:sp>
    </p:spTree>
    <p:extLst>
      <p:ext uri="{BB962C8B-B14F-4D97-AF65-F5344CB8AC3E}">
        <p14:creationId xmlns:p14="http://schemas.microsoft.com/office/powerpoint/2010/main" val="3887233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NGWEP is a Collaboration-teach/learn together </a:t>
            </a:r>
          </a:p>
        </p:txBody>
      </p:sp>
      <p:sp>
        <p:nvSpPr>
          <p:cNvPr id="3" name="Content Placeholder 2"/>
          <p:cNvSpPr>
            <a:spLocks noGrp="1"/>
          </p:cNvSpPr>
          <p:nvPr>
            <p:ph idx="1"/>
          </p:nvPr>
        </p:nvSpPr>
        <p:spPr>
          <a:xfrm>
            <a:off x="838199" y="1837817"/>
            <a:ext cx="7316449" cy="4491002"/>
          </a:xfrm>
        </p:spPr>
        <p:txBody>
          <a:bodyPr>
            <a:normAutofit/>
          </a:bodyPr>
          <a:lstStyle/>
          <a:p>
            <a:r>
              <a:rPr lang="en-US" dirty="0"/>
              <a:t>Discuss the </a:t>
            </a:r>
            <a:r>
              <a:rPr lang="en-US" dirty="0">
                <a:solidFill>
                  <a:schemeClr val="accent4"/>
                </a:solidFill>
              </a:rPr>
              <a:t>4 </a:t>
            </a:r>
            <a:r>
              <a:rPr lang="en-US" dirty="0" err="1">
                <a:solidFill>
                  <a:schemeClr val="accent4"/>
                </a:solidFill>
              </a:rPr>
              <a:t>Ms</a:t>
            </a:r>
            <a:r>
              <a:rPr lang="en-US" dirty="0">
                <a:solidFill>
                  <a:schemeClr val="accent4"/>
                </a:solidFill>
              </a:rPr>
              <a:t> over the next few months</a:t>
            </a:r>
          </a:p>
          <a:p>
            <a:r>
              <a:rPr lang="en-US" dirty="0">
                <a:solidFill>
                  <a:schemeClr val="accent4"/>
                </a:solidFill>
              </a:rPr>
              <a:t>Monthly Case conferences- </a:t>
            </a:r>
            <a:r>
              <a:rPr lang="en-US" dirty="0"/>
              <a:t>bring cases to discuss  with 8 other clinics and a panel trained in geriatrics (medicine, psychiatry, social work, pharmacy) and community service specialists. </a:t>
            </a:r>
          </a:p>
          <a:p>
            <a:r>
              <a:rPr lang="en-US" dirty="0">
                <a:solidFill>
                  <a:schemeClr val="accent4"/>
                </a:solidFill>
              </a:rPr>
              <a:t>Annual Wellness Visits </a:t>
            </a:r>
            <a:r>
              <a:rPr lang="en-US" dirty="0"/>
              <a:t>screen for the 4Ms- what are the next steps when issues are identified? EMR tools in EPIC</a:t>
            </a:r>
          </a:p>
        </p:txBody>
      </p:sp>
      <p:pic>
        <p:nvPicPr>
          <p:cNvPr id="4" name="Picture 3" descr="Tribal Elder | I came across this noble gentleman while at a…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0" y="1837817"/>
            <a:ext cx="2782577" cy="4342158"/>
          </a:xfrm>
          <a:prstGeom prst="rect">
            <a:avLst/>
          </a:prstGeom>
        </p:spPr>
      </p:pic>
    </p:spTree>
    <p:extLst>
      <p:ext uri="{BB962C8B-B14F-4D97-AF65-F5344CB8AC3E}">
        <p14:creationId xmlns:p14="http://schemas.microsoft.com/office/powerpoint/2010/main" val="205719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75" y="291547"/>
            <a:ext cx="10859125" cy="1325563"/>
          </a:xfrm>
        </p:spPr>
        <p:txBody>
          <a:bodyPr>
            <a:normAutofit fontScale="90000"/>
          </a:bodyPr>
          <a:lstStyle/>
          <a:p>
            <a:r>
              <a:rPr lang="en-US" dirty="0"/>
              <a:t>What </a:t>
            </a:r>
            <a:r>
              <a:rPr lang="en-US" sz="5400" b="1" dirty="0">
                <a:solidFill>
                  <a:schemeClr val="accent4"/>
                </a:solidFill>
              </a:rPr>
              <a:t>Matters </a:t>
            </a:r>
            <a:r>
              <a:rPr lang="en-US" b="1" dirty="0"/>
              <a:t>often home, and care not cure:</a:t>
            </a:r>
            <a:br>
              <a:rPr lang="en-US" b="1" dirty="0"/>
            </a:br>
            <a:r>
              <a:rPr lang="en-US" b="1" dirty="0"/>
              <a:t>CBOs to help address </a:t>
            </a:r>
            <a:r>
              <a:rPr lang="en-US" b="1" dirty="0">
                <a:solidFill>
                  <a:schemeClr val="accent4"/>
                </a:solidFill>
              </a:rPr>
              <a:t>SDoH and Caregiver Support</a:t>
            </a:r>
          </a:p>
        </p:txBody>
      </p:sp>
      <p:pic>
        <p:nvPicPr>
          <p:cNvPr id="4" name="Picture 1" descr="Image result for alzheimer’s association nebraska ch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748" y="4462430"/>
            <a:ext cx="3904568" cy="131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eastern nebraska office on a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42" y="4428579"/>
            <a:ext cx="2429421" cy="242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result for nebraska medicine logo">
            <a:extLst>
              <a:ext uri="{FF2B5EF4-FFF2-40B4-BE49-F238E27FC236}">
                <a16:creationId xmlns:a16="http://schemas.microsoft.com/office/drawing/2014/main" id="{DA10FD33-8CED-6249-9894-68D27060E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008" y="1851940"/>
            <a:ext cx="3686458" cy="143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A069B5B-9558-0E47-9114-A2A16CA03316}"/>
              </a:ext>
            </a:extLst>
          </p:cNvPr>
          <p:cNvSpPr txBox="1"/>
          <p:nvPr/>
        </p:nvSpPr>
        <p:spPr>
          <a:xfrm>
            <a:off x="4059050" y="2921429"/>
            <a:ext cx="3708416" cy="1077218"/>
          </a:xfrm>
          <a:prstGeom prst="rect">
            <a:avLst/>
          </a:prstGeom>
          <a:solidFill>
            <a:schemeClr val="bg1"/>
          </a:solidFill>
        </p:spPr>
        <p:txBody>
          <a:bodyPr wrap="square" rtlCol="0">
            <a:spAutoFit/>
          </a:bodyPr>
          <a:lstStyle/>
          <a:p>
            <a:pPr algn="ctr"/>
            <a:r>
              <a:rPr lang="en-US" sz="3200" b="1" dirty="0">
                <a:solidFill>
                  <a:schemeClr val="accent2"/>
                </a:solidFill>
              </a:rPr>
              <a:t>EPIC Referral</a:t>
            </a:r>
          </a:p>
          <a:p>
            <a:pPr algn="ctr"/>
            <a:r>
              <a:rPr lang="en-US" sz="3200" b="1" dirty="0">
                <a:solidFill>
                  <a:schemeClr val="accent2"/>
                </a:solidFill>
              </a:rPr>
              <a:t>in orders</a:t>
            </a:r>
          </a:p>
        </p:txBody>
      </p:sp>
      <p:sp>
        <p:nvSpPr>
          <p:cNvPr id="9" name="Left Arrow 8">
            <a:extLst>
              <a:ext uri="{FF2B5EF4-FFF2-40B4-BE49-F238E27FC236}">
                <a16:creationId xmlns:a16="http://schemas.microsoft.com/office/drawing/2014/main" id="{2AE78C9C-12AE-8F47-8CDE-1B8796CF9A99}"/>
              </a:ext>
            </a:extLst>
          </p:cNvPr>
          <p:cNvSpPr/>
          <p:nvPr/>
        </p:nvSpPr>
        <p:spPr>
          <a:xfrm rot="10800000" flipV="1">
            <a:off x="6983801" y="3595824"/>
            <a:ext cx="868947" cy="192211"/>
          </a:xfrm>
          <a:prstGeom prst="leftArrow">
            <a:avLst>
              <a:gd name="adj1" fmla="val 84710"/>
              <a:gd name="adj2" fmla="val 43933"/>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5001EB77-1DD6-3D4E-BE51-65A41D529E23}"/>
              </a:ext>
            </a:extLst>
          </p:cNvPr>
          <p:cNvSpPr txBox="1"/>
          <p:nvPr/>
        </p:nvSpPr>
        <p:spPr>
          <a:xfrm>
            <a:off x="8046556" y="3490829"/>
            <a:ext cx="2765020" cy="615553"/>
          </a:xfrm>
          <a:prstGeom prst="rect">
            <a:avLst/>
          </a:prstGeom>
          <a:noFill/>
        </p:spPr>
        <p:txBody>
          <a:bodyPr wrap="square" rtlCol="0">
            <a:spAutoFit/>
          </a:bodyPr>
          <a:lstStyle/>
          <a:p>
            <a:r>
              <a:rPr lang="en-US" sz="3400" b="1" dirty="0">
                <a:solidFill>
                  <a:schemeClr val="accent2"/>
                </a:solidFill>
              </a:rPr>
              <a:t> ‘Alzheimer’s’</a:t>
            </a:r>
          </a:p>
        </p:txBody>
      </p:sp>
      <p:sp>
        <p:nvSpPr>
          <p:cNvPr id="7" name="TextBox 6">
            <a:extLst>
              <a:ext uri="{FF2B5EF4-FFF2-40B4-BE49-F238E27FC236}">
                <a16:creationId xmlns:a16="http://schemas.microsoft.com/office/drawing/2014/main" id="{78EDAA3A-1BCB-FAA9-7B28-CF84002C6EE1}"/>
              </a:ext>
            </a:extLst>
          </p:cNvPr>
          <p:cNvSpPr txBox="1"/>
          <p:nvPr/>
        </p:nvSpPr>
        <p:spPr>
          <a:xfrm>
            <a:off x="46241" y="3675495"/>
            <a:ext cx="4211159" cy="861774"/>
          </a:xfrm>
          <a:prstGeom prst="rect">
            <a:avLst/>
          </a:prstGeom>
          <a:noFill/>
        </p:spPr>
        <p:txBody>
          <a:bodyPr wrap="square" rtlCol="0">
            <a:spAutoFit/>
          </a:bodyPr>
          <a:lstStyle/>
          <a:p>
            <a:r>
              <a:rPr lang="en-US" sz="2400" b="1" dirty="0">
                <a:solidFill>
                  <a:schemeClr val="accent2"/>
                </a:solidFill>
              </a:rPr>
              <a:t>‘</a:t>
            </a:r>
            <a:r>
              <a:rPr lang="en-US" sz="3200" b="1" dirty="0">
                <a:solidFill>
                  <a:schemeClr val="accent2"/>
                </a:solidFill>
              </a:rPr>
              <a:t>Community services</a:t>
            </a:r>
            <a:r>
              <a:rPr lang="en-US" sz="2800" b="1" dirty="0">
                <a:solidFill>
                  <a:schemeClr val="accent2"/>
                </a:solidFill>
              </a:rPr>
              <a:t>’</a:t>
            </a:r>
          </a:p>
          <a:p>
            <a:endParaRPr lang="en-US" dirty="0"/>
          </a:p>
        </p:txBody>
      </p:sp>
      <p:sp>
        <p:nvSpPr>
          <p:cNvPr id="11" name="Left Arrow 10">
            <a:extLst>
              <a:ext uri="{FF2B5EF4-FFF2-40B4-BE49-F238E27FC236}">
                <a16:creationId xmlns:a16="http://schemas.microsoft.com/office/drawing/2014/main" id="{C05677DD-28DF-7A4A-9AAA-7B579A015330}"/>
              </a:ext>
            </a:extLst>
          </p:cNvPr>
          <p:cNvSpPr/>
          <p:nvPr/>
        </p:nvSpPr>
        <p:spPr>
          <a:xfrm flipV="1">
            <a:off x="3840508" y="3617768"/>
            <a:ext cx="868947" cy="223162"/>
          </a:xfrm>
          <a:prstGeom prst="leftArrow">
            <a:avLst>
              <a:gd name="adj1" fmla="val 84710"/>
              <a:gd name="adj2" fmla="val 43933"/>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331562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14323</TotalTime>
  <Words>2168</Words>
  <Application>Microsoft Office PowerPoint</Application>
  <PresentationFormat>Widescreen</PresentationFormat>
  <Paragraphs>253</Paragraphs>
  <Slides>41</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Monotype Sorts</vt:lpstr>
      <vt:lpstr>Times</vt:lpstr>
      <vt:lpstr>Times New Roman</vt:lpstr>
      <vt:lpstr>Office Theme</vt:lpstr>
      <vt:lpstr>Welcome!  Let’s Collaborate</vt:lpstr>
      <vt:lpstr>This program is supported by the Health Resources and Services Administration (HRSA)  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 </vt:lpstr>
      <vt:lpstr>Your Roles in Primary Care:</vt:lpstr>
      <vt:lpstr>NGWEP the Nebraska Geriatrics Workforce Enhancement Program</vt:lpstr>
      <vt:lpstr>Why enhance the geriatrics skills in the primary care workforce?</vt:lpstr>
      <vt:lpstr>PowerPoint Presentation</vt:lpstr>
      <vt:lpstr>NGWEP is a Collaboration-teach/learn together </vt:lpstr>
      <vt:lpstr>What Matters often home, and care not cure: CBOs to help address SDoH and Caregiver Support</vt:lpstr>
      <vt:lpstr>Mentation</vt:lpstr>
      <vt:lpstr>Using the 4Ms in Care of Older Ambulatory Patients</vt:lpstr>
      <vt:lpstr>Mentation: Objective: Screening &amp; Next Steps</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99483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Depression: can look like dementia</vt:lpstr>
      <vt:lpstr>PowerPoint Presentation</vt:lpstr>
      <vt:lpstr>Mentation: Delirium in Outpatients </vt:lpstr>
      <vt:lpstr> Delirium Screening: Ultra Brief-2 (UB-2)</vt:lpstr>
      <vt:lpstr>UB-2 Instructions</vt:lpstr>
      <vt:lpstr>UB-2 Does not make a diagnosis</vt:lpstr>
      <vt:lpstr>Google: The 3D CAM (Marcantonio Annals 2014)</vt:lpstr>
      <vt:lpstr>Mentation: Keeping the patient’s brain healthy</vt:lpstr>
      <vt:lpstr>Mentation: Keeping the patient’s brain healthy</vt:lpstr>
      <vt:lpstr>Mentation: More Tips</vt:lpstr>
      <vt:lpstr>Annual Wellness Visit</vt:lpstr>
      <vt:lpstr>Mentation: screen for problems &amp; take next steps</vt:lpstr>
      <vt:lpstr>THANK YOU!!</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Merchant, Stefan J</cp:lastModifiedBy>
  <cp:revision>132</cp:revision>
  <dcterms:created xsi:type="dcterms:W3CDTF">2019-09-05T13:19:33Z</dcterms:created>
  <dcterms:modified xsi:type="dcterms:W3CDTF">2022-08-10T19:49:56Z</dcterms:modified>
</cp:coreProperties>
</file>