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6" r:id="rId5"/>
    <p:sldId id="257" r:id="rId6"/>
    <p:sldId id="258" r:id="rId7"/>
    <p:sldId id="279" r:id="rId8"/>
    <p:sldId id="259" r:id="rId9"/>
    <p:sldId id="260" r:id="rId10"/>
    <p:sldId id="277" r:id="rId11"/>
    <p:sldId id="262" r:id="rId12"/>
    <p:sldId id="263" r:id="rId13"/>
    <p:sldId id="280" r:id="rId14"/>
    <p:sldId id="281" r:id="rId15"/>
    <p:sldId id="282" r:id="rId16"/>
    <p:sldId id="275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6877EF1-E2E2-A68C-F5B9-4237A1927958}" name="Baumgartner, Andrew D" initials="BD" userId="S::andrew.baumgartner@unmc.edu::20ec487f-3574-4b5d-aaf1-a7a81d9d019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umgartner, Andrew D" initials="BAD" lastIdx="1" clrIdx="0">
    <p:extLst>
      <p:ext uri="{19B8F6BF-5375-455C-9EA6-DF929625EA0E}">
        <p15:presenceInfo xmlns:p15="http://schemas.microsoft.com/office/powerpoint/2012/main" userId="Baumgartner, Andrew 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chant, Stefan J" userId="6383b7b0-26ae-43ed-9990-968cf679865d" providerId="ADAL" clId="{659772D7-8ACE-4D81-BA3C-23CD50CFCE71}"/>
    <pc:docChg chg="modSld sldOrd">
      <pc:chgData name="Merchant, Stefan J" userId="6383b7b0-26ae-43ed-9990-968cf679865d" providerId="ADAL" clId="{659772D7-8ACE-4D81-BA3C-23CD50CFCE71}" dt="2022-08-03T20:50:50.628" v="1"/>
      <pc:docMkLst>
        <pc:docMk/>
      </pc:docMkLst>
      <pc:sldChg chg="ord">
        <pc:chgData name="Merchant, Stefan J" userId="6383b7b0-26ae-43ed-9990-968cf679865d" providerId="ADAL" clId="{659772D7-8ACE-4D81-BA3C-23CD50CFCE71}" dt="2022-08-03T20:50:50.628" v="1"/>
        <pc:sldMkLst>
          <pc:docMk/>
          <pc:sldMk cId="1925946956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CB60E-0626-4354-8AEC-07530A63ED0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FBAB3-D08A-4204-B453-F56103971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4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i.e. first episode late in life vs recurrent</a:t>
            </a:r>
          </a:p>
          <a:p>
            <a:r>
              <a:rPr lang="en-US" dirty="0"/>
              <a:t>Bipolar – late onset (would require mania) -&gt; herald; recurrent difficult to treat; screen for hx of mania if concerned for depressive episode</a:t>
            </a:r>
          </a:p>
          <a:p>
            <a:r>
              <a:rPr lang="en-US" dirty="0"/>
              <a:t>Another medical condition could include NCD/BPSD</a:t>
            </a:r>
          </a:p>
          <a:p>
            <a:r>
              <a:rPr lang="en-US" dirty="0"/>
              <a:t>Transitions – retirement or move from home to facility or roles (parent/child role reversal)</a:t>
            </a:r>
          </a:p>
          <a:p>
            <a:r>
              <a:rPr lang="en-US" dirty="0"/>
              <a:t>Life stage – Erikson integrity vs despair</a:t>
            </a:r>
          </a:p>
          <a:p>
            <a:r>
              <a:rPr lang="en-US" dirty="0"/>
              <a:t>Interpersonal difficulties or lack of interpersonal connection </a:t>
            </a:r>
            <a:r>
              <a:rPr lang="en-US" dirty="0" err="1"/>
              <a:t>ie</a:t>
            </a:r>
            <a:r>
              <a:rPr lang="en-US" dirty="0"/>
              <a:t> isolation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6FBAB3-D08A-4204-B453-F56103971C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8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FBAB3-D08A-4204-B453-F56103971C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4C69-683B-4BFF-AC4C-5F645D3B5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25B9B-1D3E-46BF-ADD0-338271EEF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816AB-4767-462C-9B04-EADC8C17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68568-8F2C-40F9-9731-C332C817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E3459-6C13-4A1D-8F0D-F767CB340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0832F-34EF-4FBF-B789-D7C44A0D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3B8BF-9117-4F57-8216-DD12AC189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92FC9-1F56-48CD-8F01-98936D2B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1ECD-9C83-4392-90EA-DA88757A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01053-79BC-4D84-A4C9-025D11F1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2020B-0724-4F2F-83FB-3447204EF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32A4C-47A7-48DD-AFB8-994F5492D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BCE5D-915A-491F-8BEE-4E62851F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4105-C500-43DF-9F2B-BEE7D5F6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FBAEC-240C-49BE-81FF-E6652372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2CC5-E0C3-4EAF-82B6-8CD13014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88FA1-DD38-4769-9A47-52EE0D305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30D1E-5E4B-4F29-A588-2B9F46CB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F14BA-E1A0-438D-BB27-FBED297E2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0C7BA-8FFA-48B2-BAEC-36CC5A23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765B-7ECF-4B7A-A47D-1788657E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9FC43-BB9C-47EF-8851-F0845328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BD8B8-F241-4B6E-BFA1-5F126609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2899D-5B34-45A5-9FF9-35AFD2B4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5B5AA-D46C-4108-BE62-A2C4AAE3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7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AB39-6F19-4368-A53F-0F7CD1E8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67E75-CED7-48BC-85F2-454871E6F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6FB5B-0CCB-448E-8F51-2CDD3FC5A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2F173-2A11-45C4-845B-4744C053E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9F119-EAAE-4D7D-AF1F-91E055BB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172F7-240B-4450-BB8F-0CA69C55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F415-4ED9-4EE8-A568-70102028C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0FFE3-5856-4FA5-BA76-C9089D144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C0AB1-EA5F-4261-B14A-B21EA9E01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ADDF6-30B3-4CC3-8362-761E984E2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C590D-DC5A-4F02-8E4D-9E3EA63C6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BCE1D-B44F-47FD-91FD-F28BEE27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C53B7-0B3E-4DF0-93BC-2EBB31B2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841DA-36E7-4958-A574-ED9EE0DA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4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9FA81-9F62-4382-95DB-30428349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0D3D2-BA0D-4422-B933-123540CA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1A4889-13D8-4EA9-AED2-F081DDF3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CC285-4329-4D46-B225-E9624B5B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B49F63-F69E-4695-A73F-8CACAD07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F5944-F3BF-41C4-A9E8-DD653268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A877F-9D78-476A-A178-BEEAB6BF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83D2-95B3-4BD0-ACB2-43172B93D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E596-030B-4BBD-93B3-21657BE81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0A8FA-ADDA-47A7-A4FD-D8E0A030B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6551A-FCE5-49C3-9F37-20E1BE08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4FA4C-4501-4B57-8722-494C0C1C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E7B9A-9EB9-4164-96C0-6D5289E3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7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B97DC-2FAA-4E7D-8F80-9DDE69985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705142-C567-4828-A786-36E3A6F87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EC485-D3E0-498C-AFE0-42321989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CD0BB-E813-4CD9-BD8E-0170D5B6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1F95-A7E7-47F9-9859-1F474BE3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7C099-8B51-47D7-A753-4A511513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CD04A-6662-4B68-83C6-F8153B89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557C7-DF1C-429D-AC8A-5C7F5B9A9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E216E-4781-4238-AD43-E5144A6A9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45701-7A42-457C-B3F0-D04C1E542EB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8E5D-547D-4D43-A2D8-074BAC33E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F6020-22B8-443F-8A39-AB2050137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7FD04-5025-4260-B4BD-386485E51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>
            <a:normAutofit/>
          </a:bodyPr>
          <a:lstStyle/>
          <a:p>
            <a:r>
              <a:rPr lang="en-US"/>
              <a:t>Late-Life</a:t>
            </a:r>
            <a:r>
              <a:rPr lang="en-US" dirty="0"/>
              <a:t> Depression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lnSpcReduction="10000"/>
          </a:bodyPr>
          <a:lstStyle/>
          <a:p>
            <a:pPr algn="l"/>
            <a:r>
              <a:rPr lang="en-US" dirty="0"/>
              <a:t>Andrew Baumgartner, MD</a:t>
            </a:r>
          </a:p>
          <a:p>
            <a:pPr algn="l"/>
            <a:r>
              <a:rPr lang="en-US" dirty="0"/>
              <a:t>Assistant Professor</a:t>
            </a:r>
          </a:p>
          <a:p>
            <a:pPr algn="l"/>
            <a:r>
              <a:rPr lang="en-US" dirty="0"/>
              <a:t>Department Of Psychiatry</a:t>
            </a:r>
          </a:p>
          <a:p>
            <a:pPr algn="l"/>
            <a:r>
              <a:rPr lang="en-US" dirty="0"/>
              <a:t>University of Nebraska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192594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31"/>
    </mc:Choice>
    <mc:Fallback xmlns="">
      <p:transition spd="slow" advTm="123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62A6-1EC0-CC26-CE60-EC3E6025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Psychotherapy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C72DA-2EA8-509F-EF5C-DA3CD5BD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Cognitive Behavioral Therapy</a:t>
            </a:r>
          </a:p>
          <a:p>
            <a:pPr lvl="1"/>
            <a:r>
              <a:rPr lang="en-US" dirty="0">
                <a:cs typeface="Calibri"/>
              </a:rPr>
              <a:t>Goal setting</a:t>
            </a:r>
          </a:p>
          <a:p>
            <a:pPr lvl="1"/>
            <a:r>
              <a:rPr lang="en-US" dirty="0">
                <a:cs typeface="Calibri"/>
              </a:rPr>
              <a:t>Behavioral activation</a:t>
            </a:r>
          </a:p>
          <a:p>
            <a:pPr lvl="1"/>
            <a:r>
              <a:rPr lang="en-US" dirty="0">
                <a:cs typeface="Calibri"/>
              </a:rPr>
              <a:t>Cognitive reframing</a:t>
            </a:r>
          </a:p>
          <a:p>
            <a:r>
              <a:rPr lang="en-US" dirty="0">
                <a:cs typeface="Calibri"/>
              </a:rPr>
              <a:t>Others</a:t>
            </a:r>
          </a:p>
          <a:p>
            <a:pPr lvl="1"/>
            <a:r>
              <a:rPr lang="en-US" dirty="0">
                <a:cs typeface="Calibri"/>
              </a:rPr>
              <a:t>Interpersonal</a:t>
            </a:r>
          </a:p>
          <a:p>
            <a:pPr lvl="1"/>
            <a:r>
              <a:rPr lang="en-US" dirty="0">
                <a:cs typeface="Calibri"/>
              </a:rPr>
              <a:t>Brief psychodynamic</a:t>
            </a:r>
          </a:p>
          <a:p>
            <a:pPr lvl="1"/>
            <a:r>
              <a:rPr lang="en-US" dirty="0">
                <a:cs typeface="Calibri"/>
              </a:rPr>
              <a:t>Acceptance and commitment</a:t>
            </a:r>
          </a:p>
          <a:p>
            <a:pPr lvl="1"/>
            <a:r>
              <a:rPr lang="en-US" dirty="0">
                <a:cs typeface="Calibri"/>
              </a:rPr>
              <a:t>Life review/reminiscence</a:t>
            </a:r>
          </a:p>
        </p:txBody>
      </p:sp>
    </p:spTree>
    <p:extLst>
      <p:ext uri="{BB962C8B-B14F-4D97-AF65-F5344CB8AC3E}">
        <p14:creationId xmlns:p14="http://schemas.microsoft.com/office/powerpoint/2010/main" val="2566078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C82B-3614-F8C0-CD21-1FFB39F6F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Medications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76787-813A-6F89-F221-22FD30A14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SSRIs</a:t>
            </a:r>
          </a:p>
          <a:p>
            <a:pPr lvl="1"/>
            <a:r>
              <a:rPr lang="en-US">
                <a:cs typeface="Calibri"/>
              </a:rPr>
              <a:t>Sertraline</a:t>
            </a:r>
          </a:p>
          <a:p>
            <a:pPr lvl="1"/>
            <a:r>
              <a:rPr lang="en-US">
                <a:cs typeface="Calibri"/>
              </a:rPr>
              <a:t>Citalopram</a:t>
            </a:r>
          </a:p>
          <a:p>
            <a:pPr lvl="1"/>
            <a:r>
              <a:rPr lang="en-US">
                <a:cs typeface="Calibri"/>
              </a:rPr>
              <a:t>Escitalopram</a:t>
            </a:r>
          </a:p>
          <a:p>
            <a:r>
              <a:rPr lang="en-US">
                <a:cs typeface="Calibri"/>
              </a:rPr>
              <a:t>SNRIs</a:t>
            </a:r>
          </a:p>
          <a:p>
            <a:pPr lvl="1"/>
            <a:r>
              <a:rPr lang="en-US">
                <a:cs typeface="Calibri"/>
              </a:rPr>
              <a:t>Venlafaxine</a:t>
            </a:r>
          </a:p>
          <a:p>
            <a:pPr lvl="1"/>
            <a:r>
              <a:rPr lang="en-US">
                <a:cs typeface="Calibri"/>
              </a:rPr>
              <a:t>Duloxetine</a:t>
            </a:r>
          </a:p>
          <a:p>
            <a:r>
              <a:rPr lang="en-US">
                <a:cs typeface="Calibri"/>
              </a:rPr>
              <a:t>Mirtazapine</a:t>
            </a:r>
          </a:p>
          <a:p>
            <a:r>
              <a:rPr lang="en-US">
                <a:cs typeface="Calibri"/>
              </a:rPr>
              <a:t>Bupropion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4337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8FE5A-57B6-A797-1852-C3AB7DC3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Other Interventions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0479-1196-18B1-1F56-FA6A2F363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Electroconvulsive Therapy </a:t>
            </a:r>
          </a:p>
          <a:p>
            <a:pPr lvl="1"/>
            <a:r>
              <a:rPr lang="en-US">
                <a:cs typeface="Calibri"/>
              </a:rPr>
              <a:t>Psychotic depression</a:t>
            </a:r>
          </a:p>
          <a:p>
            <a:pPr lvl="1"/>
            <a:r>
              <a:rPr lang="en-US">
                <a:cs typeface="Calibri"/>
              </a:rPr>
              <a:t>Catatonia</a:t>
            </a:r>
          </a:p>
          <a:p>
            <a:r>
              <a:rPr lang="en-US">
                <a:cs typeface="Calibri"/>
              </a:rPr>
              <a:t>Transcranial Magnetic Stimulation</a:t>
            </a:r>
          </a:p>
          <a:p>
            <a:r>
              <a:rPr lang="en-US" err="1">
                <a:cs typeface="Calibri"/>
              </a:rPr>
              <a:t>Esketamine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6810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618D-47BE-431E-8ECE-A6ADE555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Discussion and Questions?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6D5B3-F5D2-4BF3-8915-DB79E620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6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B3D9-7B37-4168-83ED-A6D25CA3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61440-9908-4FD4-AC18-B4606A049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Review</a:t>
            </a:r>
            <a:r>
              <a:rPr lang="en-US"/>
              <a:t> mood and mood disorders</a:t>
            </a:r>
            <a:endParaRPr lang="en-US" dirty="0"/>
          </a:p>
          <a:p>
            <a:r>
              <a:rPr lang="en-US" dirty="0"/>
              <a:t>Identify</a:t>
            </a:r>
            <a:r>
              <a:rPr lang="en-US"/>
              <a:t> causes and contributors to late-life depression</a:t>
            </a:r>
            <a:endParaRPr lang="en-US">
              <a:cs typeface="Calibri"/>
            </a:endParaRPr>
          </a:p>
          <a:p>
            <a:r>
              <a:rPr lang="en-US" dirty="0"/>
              <a:t>Discuss</a:t>
            </a:r>
            <a:r>
              <a:rPr lang="en-US"/>
              <a:t> treatment options for late-life depression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1272F-752C-4853-AD21-306DC881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Mood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25FA-6CBE-4BF6-9D36-530DB1C5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 sustained and pervasive emotional state, a kind of feeling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Dysphoria = low or uncomfortable mood</a:t>
            </a:r>
          </a:p>
          <a:p>
            <a:pPr lvl="1"/>
            <a:r>
              <a:rPr lang="en-US" dirty="0">
                <a:cs typeface="Calibri"/>
              </a:rPr>
              <a:t>Euthymia = normal mood</a:t>
            </a:r>
          </a:p>
          <a:p>
            <a:pPr lvl="1"/>
            <a:r>
              <a:rPr lang="en-US" dirty="0">
                <a:cs typeface="Calibri"/>
              </a:rPr>
              <a:t>euphoria = elevated mood</a:t>
            </a:r>
          </a:p>
          <a:p>
            <a:pPr marL="1828800" lvl="4" indent="0">
              <a:buNone/>
            </a:pPr>
            <a:endParaRPr lang="en-US"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2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Mood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Prolonged or episodic abnormal mood</a:t>
            </a:r>
          </a:p>
          <a:p>
            <a:pPr lvl="1"/>
            <a:r>
              <a:rPr lang="en-US">
                <a:cs typeface="Calibri"/>
              </a:rPr>
              <a:t>Example from DSM 5 - Major Depressive Episode</a:t>
            </a:r>
          </a:p>
          <a:p>
            <a:pPr lvl="2"/>
            <a:r>
              <a:rPr lang="en-US">
                <a:cs typeface="Calibri"/>
              </a:rPr>
              <a:t>Two weeks or more with depressed mood and/or anhedonia plus at least 3-4 of the following</a:t>
            </a:r>
          </a:p>
          <a:p>
            <a:pPr lvl="3"/>
            <a:r>
              <a:rPr lang="en-US">
                <a:cs typeface="Calibri"/>
              </a:rPr>
              <a:t>Sleep changes</a:t>
            </a:r>
          </a:p>
          <a:p>
            <a:pPr lvl="3"/>
            <a:r>
              <a:rPr lang="en-US">
                <a:cs typeface="Calibri"/>
              </a:rPr>
              <a:t>Negative feelings</a:t>
            </a:r>
          </a:p>
          <a:p>
            <a:pPr lvl="3"/>
            <a:r>
              <a:rPr lang="en-US">
                <a:cs typeface="Calibri"/>
              </a:rPr>
              <a:t>Low energy</a:t>
            </a:r>
          </a:p>
          <a:p>
            <a:pPr lvl="3"/>
            <a:r>
              <a:rPr lang="en-US">
                <a:cs typeface="Calibri"/>
              </a:rPr>
              <a:t>Concentration difficulties</a:t>
            </a:r>
          </a:p>
          <a:p>
            <a:pPr lvl="3"/>
            <a:r>
              <a:rPr lang="en-US">
                <a:cs typeface="Calibri"/>
              </a:rPr>
              <a:t>Appetite changes</a:t>
            </a:r>
          </a:p>
          <a:p>
            <a:pPr lvl="3"/>
            <a:r>
              <a:rPr lang="en-US">
                <a:cs typeface="Calibri"/>
              </a:rPr>
              <a:t>Psychomotor changes</a:t>
            </a:r>
          </a:p>
          <a:p>
            <a:pPr lvl="3"/>
            <a:r>
              <a:rPr lang="en-US">
                <a:cs typeface="Calibri"/>
              </a:rPr>
              <a:t>Thoughts of death or suicide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134E1-0086-4645-A731-37D407BA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 </a:t>
            </a:r>
            <a:r>
              <a:rPr lang="en-US"/>
              <a:t>Of Late-Life Depression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1187-75B0-4F64-B472-4C44C4043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Any depressive symptoms/subsyndromal depression 11%</a:t>
            </a:r>
          </a:p>
          <a:p>
            <a:r>
              <a:rPr lang="en-US">
                <a:ea typeface="+mn-lt"/>
                <a:cs typeface="+mn-lt"/>
              </a:rPr>
              <a:t>12-month prevalence of Major Depressive Disorder (MDD) 3-4.5%</a:t>
            </a:r>
          </a:p>
          <a:p>
            <a:r>
              <a:rPr lang="en-US">
                <a:cs typeface="Calibri"/>
              </a:rPr>
              <a:t>Increases with illness burden</a:t>
            </a:r>
          </a:p>
          <a:p>
            <a:pPr lvl="1"/>
            <a:r>
              <a:rPr lang="en-US">
                <a:cs typeface="Calibri"/>
              </a:rPr>
              <a:t>Primary care 5-10%</a:t>
            </a:r>
          </a:p>
          <a:p>
            <a:pPr lvl="1"/>
            <a:r>
              <a:rPr lang="en-US">
                <a:cs typeface="Calibri"/>
              </a:rPr>
              <a:t>Acute hospital 11.5%</a:t>
            </a:r>
          </a:p>
          <a:p>
            <a:pPr lvl="1"/>
            <a:r>
              <a:rPr lang="en-US">
                <a:cs typeface="Calibri"/>
              </a:rPr>
              <a:t>Nursing homes 14.4%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7961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A97F1-DBF3-47F4-BA53-2198A687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r>
              <a:rPr lang="en-US"/>
              <a:t>  For Late-Life Depression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C911-1071-4C4A-9EB4-1BCC0760A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 panose="020F0502020204030204"/>
              </a:rPr>
              <a:t>History of previous depressive/mood episodes</a:t>
            </a:r>
          </a:p>
          <a:p>
            <a:r>
              <a:rPr lang="en-US">
                <a:cs typeface="Calibri" panose="020F0502020204030204"/>
              </a:rPr>
              <a:t>Family history of mood disorders</a:t>
            </a:r>
          </a:p>
          <a:p>
            <a:r>
              <a:rPr lang="en-US">
                <a:cs typeface="Calibri" panose="020F0502020204030204"/>
              </a:rPr>
              <a:t>Substance use</a:t>
            </a:r>
          </a:p>
          <a:p>
            <a:r>
              <a:rPr lang="en-US">
                <a:cs typeface="Calibri" panose="020F0502020204030204"/>
              </a:rPr>
              <a:t>Medical comorbidities</a:t>
            </a:r>
          </a:p>
          <a:p>
            <a:pPr lvl="1"/>
            <a:r>
              <a:rPr lang="en-US">
                <a:cs typeface="Calibri" panose="020F0502020204030204"/>
              </a:rPr>
              <a:t>Acute</a:t>
            </a:r>
          </a:p>
          <a:p>
            <a:pPr lvl="1"/>
            <a:r>
              <a:rPr lang="en-US">
                <a:cs typeface="Calibri" panose="020F0502020204030204"/>
              </a:rPr>
              <a:t>Subacute</a:t>
            </a:r>
          </a:p>
          <a:p>
            <a:pPr lvl="1"/>
            <a:r>
              <a:rPr lang="en-US">
                <a:cs typeface="Calibri" panose="020F0502020204030204"/>
              </a:rPr>
              <a:t>Chronic</a:t>
            </a:r>
          </a:p>
          <a:p>
            <a:r>
              <a:rPr lang="en-US">
                <a:cs typeface="Calibri" panose="020F0502020204030204"/>
              </a:rPr>
              <a:t>Female</a:t>
            </a:r>
          </a:p>
          <a:p>
            <a:r>
              <a:rPr lang="en-US">
                <a:cs typeface="Calibri" panose="020F0502020204030204"/>
              </a:rPr>
              <a:t>Socioeconomic status</a:t>
            </a:r>
          </a:p>
          <a:p>
            <a:r>
              <a:rPr lang="en-US">
                <a:cs typeface="Calibri" panose="020F0502020204030204"/>
              </a:rPr>
              <a:t>Lack of social supports</a:t>
            </a:r>
          </a:p>
        </p:txBody>
      </p:sp>
    </p:spTree>
    <p:extLst>
      <p:ext uri="{BB962C8B-B14F-4D97-AF65-F5344CB8AC3E}">
        <p14:creationId xmlns:p14="http://schemas.microsoft.com/office/powerpoint/2010/main" val="233617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509C-2EC0-88EB-1048-CF4F0CED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Differential Diagnosis For Depressed Mood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3373B-F0D6-18C1-3194-21CBC796F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Calibri"/>
              </a:rPr>
              <a:t>Mood disorders</a:t>
            </a:r>
          </a:p>
          <a:p>
            <a:pPr lvl="1"/>
            <a:r>
              <a:rPr lang="en-US" dirty="0">
                <a:cs typeface="Calibri"/>
              </a:rPr>
              <a:t>MDD</a:t>
            </a:r>
          </a:p>
          <a:p>
            <a:pPr lvl="1"/>
            <a:r>
              <a:rPr lang="en-US" dirty="0">
                <a:cs typeface="Calibri"/>
              </a:rPr>
              <a:t>Bipolar disorder, current mood depressed or mixed</a:t>
            </a:r>
          </a:p>
          <a:p>
            <a:r>
              <a:rPr lang="en-US" dirty="0">
                <a:cs typeface="Calibri"/>
              </a:rPr>
              <a:t>Anxiety disorders</a:t>
            </a:r>
          </a:p>
          <a:p>
            <a:r>
              <a:rPr lang="en-US" dirty="0">
                <a:cs typeface="Calibri"/>
              </a:rPr>
              <a:t>Posttraumatic Stress Disorder</a:t>
            </a:r>
          </a:p>
          <a:p>
            <a:r>
              <a:rPr lang="en-US" dirty="0">
                <a:cs typeface="Calibri"/>
              </a:rPr>
              <a:t>Substance/Medication induced  </a:t>
            </a:r>
          </a:p>
          <a:p>
            <a:r>
              <a:rPr lang="en-US" dirty="0">
                <a:cs typeface="Calibri"/>
              </a:rPr>
              <a:t>Cognitive changes</a:t>
            </a:r>
          </a:p>
          <a:p>
            <a:r>
              <a:rPr lang="en-US" dirty="0">
                <a:cs typeface="Calibri"/>
              </a:rPr>
              <a:t>Medical conditions</a:t>
            </a:r>
          </a:p>
          <a:p>
            <a:r>
              <a:rPr lang="en-US" dirty="0">
                <a:cs typeface="Calibri"/>
              </a:rPr>
              <a:t>Psychosocial factors</a:t>
            </a:r>
          </a:p>
          <a:p>
            <a:pPr lvl="2"/>
            <a:r>
              <a:rPr lang="en-US" dirty="0">
                <a:cs typeface="Calibri"/>
              </a:rPr>
              <a:t>Personality factors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Transitions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Life stage</a:t>
            </a:r>
            <a:endParaRPr lang="en-US" dirty="0">
              <a:ea typeface="+mn-lt"/>
              <a:cs typeface="+mn-lt"/>
            </a:endParaRPr>
          </a:p>
          <a:p>
            <a:pPr lvl="2"/>
            <a:r>
              <a:rPr lang="en-US" dirty="0">
                <a:cs typeface="Calibri"/>
              </a:rPr>
              <a:t>Interpersonal </a:t>
            </a:r>
            <a:endParaRPr lang="en-US" dirty="0">
              <a:ea typeface="+mn-lt"/>
              <a:cs typeface="+mn-lt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6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1CD1-0915-4087-96B9-97402E34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7AFD5-2E58-4DCF-A25B-E7630DB6B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Geriatric Depression Scale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Preferred for older adults with cog changes due to yes/no</a:t>
            </a:r>
          </a:p>
          <a:p>
            <a:pPr lvl="1"/>
            <a:r>
              <a:rPr lang="en-US" b="1">
                <a:cs typeface="Calibri"/>
              </a:rPr>
              <a:t>Short</a:t>
            </a:r>
            <a:r>
              <a:rPr lang="en-US">
                <a:cs typeface="Calibri"/>
              </a:rPr>
              <a:t> and long</a:t>
            </a:r>
          </a:p>
          <a:p>
            <a:r>
              <a:rPr lang="en-US" dirty="0"/>
              <a:t>PHQ </a:t>
            </a:r>
            <a:r>
              <a:rPr lang="en-US"/>
              <a:t>(2 or 9)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Free, quick, not designed for older adults, but good enough and more sensitive for DSM MDD</a:t>
            </a:r>
          </a:p>
          <a:p>
            <a:r>
              <a:rPr lang="en-US">
                <a:cs typeface="Calibri"/>
              </a:rPr>
              <a:t>Mood Disorder Questionnaire (MDQ) </a:t>
            </a:r>
          </a:p>
          <a:p>
            <a:pPr lvl="1"/>
            <a:r>
              <a:rPr lang="en-US">
                <a:cs typeface="Calibri"/>
              </a:rPr>
              <a:t>Good specificity but low sensitivity for bipolar 1</a:t>
            </a:r>
          </a:p>
          <a:p>
            <a:pPr lvl="2"/>
            <a:r>
              <a:rPr lang="en-US">
                <a:cs typeface="Calibri"/>
              </a:rPr>
              <a:t>If suggestive of bipolar...</a:t>
            </a:r>
          </a:p>
          <a:p>
            <a:pPr lvl="1"/>
            <a:r>
              <a:rPr lang="en-US">
                <a:cs typeface="Calibri"/>
              </a:rPr>
              <a:t>Widely available online</a:t>
            </a:r>
          </a:p>
        </p:txBody>
      </p:sp>
    </p:spTree>
    <p:extLst>
      <p:ext uri="{BB962C8B-B14F-4D97-AF65-F5344CB8AC3E}">
        <p14:creationId xmlns:p14="http://schemas.microsoft.com/office/powerpoint/2010/main" val="319335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A72D-D673-4993-80CD-3C2D16E9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1CD4-863B-479F-918C-BF62237F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Psychotherapy</a:t>
            </a:r>
          </a:p>
          <a:p>
            <a:r>
              <a:rPr lang="en-US" dirty="0"/>
              <a:t>Medications</a:t>
            </a:r>
            <a:endParaRPr lang="en-US">
              <a:cs typeface="Calibri"/>
            </a:endParaRPr>
          </a:p>
          <a:p>
            <a:r>
              <a:rPr lang="en-US"/>
              <a:t>Interventional</a:t>
            </a:r>
            <a:endParaRPr lang="en-US">
              <a:cs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9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45414A3623614DA41FC523E898580B" ma:contentTypeVersion="7" ma:contentTypeDescription="Create a new document." ma:contentTypeScope="" ma:versionID="7b7564008b5ce8f2c179d752c26acab4">
  <xsd:schema xmlns:xsd="http://www.w3.org/2001/XMLSchema" xmlns:xs="http://www.w3.org/2001/XMLSchema" xmlns:p="http://schemas.microsoft.com/office/2006/metadata/properties" xmlns:ns3="059f8a12-4e82-4aec-969a-8613e53a26e8" xmlns:ns4="db5b8be0-8dce-440a-9b83-dbab9fa585fb" targetNamespace="http://schemas.microsoft.com/office/2006/metadata/properties" ma:root="true" ma:fieldsID="81bfb00fdaf9ae3375995a06bda64d28" ns3:_="" ns4:_="">
    <xsd:import namespace="059f8a12-4e82-4aec-969a-8613e53a26e8"/>
    <xsd:import namespace="db5b8be0-8dce-440a-9b83-dbab9fa585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f8a12-4e82-4aec-969a-8613e53a26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b8be0-8dce-440a-9b83-dbab9fa585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B4AFC1-9036-47CB-8939-63CC30AF4576}">
  <ds:schemaRefs>
    <ds:schemaRef ds:uri="059f8a12-4e82-4aec-969a-8613e53a26e8"/>
    <ds:schemaRef ds:uri="db5b8be0-8dce-440a-9b83-dbab9fa585f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5095713-1F38-4812-BE80-89B9C7AB6A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A70CB1-01F7-4603-B7C4-447A53A8E382}">
  <ds:schemaRefs>
    <ds:schemaRef ds:uri="059f8a12-4e82-4aec-969a-8613e53a26e8"/>
    <ds:schemaRef ds:uri="db5b8be0-8dce-440a-9b83-dbab9fa585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10086</TotalTime>
  <Words>418</Words>
  <Application>Microsoft Office PowerPoint</Application>
  <PresentationFormat>Widescreen</PresentationFormat>
  <Paragraphs>108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Late-Life Depression</vt:lpstr>
      <vt:lpstr>Objectives</vt:lpstr>
      <vt:lpstr> Mood </vt:lpstr>
      <vt:lpstr>Mood Disorder</vt:lpstr>
      <vt:lpstr>Prevalence Of Late-Life Depression</vt:lpstr>
      <vt:lpstr>Risk Factors  For Late-Life Depression</vt:lpstr>
      <vt:lpstr>Differential Diagnosis For Depressed Mood</vt:lpstr>
      <vt:lpstr>Screening</vt:lpstr>
      <vt:lpstr>Treatments </vt:lpstr>
      <vt:lpstr>Psychotherapy</vt:lpstr>
      <vt:lpstr>Medications</vt:lpstr>
      <vt:lpstr>Other Interventions</vt:lpstr>
      <vt:lpstr>Discussion and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Andrew D</dc:creator>
  <cp:lastModifiedBy>Merchant, Stefan J</cp:lastModifiedBy>
  <cp:revision>10</cp:revision>
  <cp:lastPrinted>2022-07-07T21:45:23Z</cp:lastPrinted>
  <dcterms:created xsi:type="dcterms:W3CDTF">2022-07-07T21:44:46Z</dcterms:created>
  <dcterms:modified xsi:type="dcterms:W3CDTF">2022-08-03T20:50:54Z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0x0101009645414A3623614DA41FC523E898580B</vt:lpwstr>
  </property>
</Properties>
</file>