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38"/>
  </p:notesMasterIdLst>
  <p:sldIdLst>
    <p:sldId id="349" r:id="rId2"/>
    <p:sldId id="356" r:id="rId3"/>
    <p:sldId id="357" r:id="rId4"/>
    <p:sldId id="256" r:id="rId5"/>
    <p:sldId id="257" r:id="rId6"/>
    <p:sldId id="263" r:id="rId7"/>
    <p:sldId id="358" r:id="rId8"/>
    <p:sldId id="419" r:id="rId9"/>
    <p:sldId id="322" r:id="rId10"/>
    <p:sldId id="323" r:id="rId11"/>
    <p:sldId id="455" r:id="rId12"/>
    <p:sldId id="423" r:id="rId13"/>
    <p:sldId id="341" r:id="rId14"/>
    <p:sldId id="424" r:id="rId15"/>
    <p:sldId id="425" r:id="rId16"/>
    <p:sldId id="426" r:id="rId17"/>
    <p:sldId id="428" r:id="rId18"/>
    <p:sldId id="427" r:id="rId19"/>
    <p:sldId id="430" r:id="rId20"/>
    <p:sldId id="432" r:id="rId21"/>
    <p:sldId id="433" r:id="rId22"/>
    <p:sldId id="439" r:id="rId23"/>
    <p:sldId id="440" r:id="rId24"/>
    <p:sldId id="441" r:id="rId25"/>
    <p:sldId id="442" r:id="rId26"/>
    <p:sldId id="456" r:id="rId27"/>
    <p:sldId id="447" r:id="rId28"/>
    <p:sldId id="448" r:id="rId29"/>
    <p:sldId id="451" r:id="rId30"/>
    <p:sldId id="449" r:id="rId31"/>
    <p:sldId id="450" r:id="rId32"/>
    <p:sldId id="452" r:id="rId33"/>
    <p:sldId id="453" r:id="rId34"/>
    <p:sldId id="312" r:id="rId35"/>
    <p:sldId id="457" r:id="rId36"/>
    <p:sldId id="258"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AC8"/>
    <a:srgbClr val="A2B526"/>
    <a:srgbClr val="C3CD7B"/>
    <a:srgbClr val="989EA3"/>
    <a:srgbClr val="FDB713"/>
    <a:srgbClr val="AD122A"/>
    <a:srgbClr val="303B42"/>
    <a:srgbClr val="AC1F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919A9E-957F-4BDC-BA18-36D8795C3F8D}" v="1307" dt="2022-09-13T18:35:49.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60" autoAdjust="0"/>
    <p:restoredTop sz="94490" autoAdjust="0"/>
  </p:normalViewPr>
  <p:slideViewPr>
    <p:cSldViewPr snapToGrid="0" snapToObjects="1">
      <p:cViewPr varScale="1">
        <p:scale>
          <a:sx n="121" d="100"/>
          <a:sy n="121" d="100"/>
        </p:scale>
        <p:origin x="114"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923681-0E77-4D3A-BB7C-1CFE182D1806}" type="doc">
      <dgm:prSet loTypeId="urn:microsoft.com/office/officeart/2016/7/layout/VerticalSolidActionList" loCatId="List" qsTypeId="urn:microsoft.com/office/officeart/2005/8/quickstyle/simple1" qsCatId="simple" csTypeId="urn:microsoft.com/office/officeart/2005/8/colors/accent0_3" csCatId="mainScheme"/>
      <dgm:spPr/>
      <dgm:t>
        <a:bodyPr/>
        <a:lstStyle/>
        <a:p>
          <a:endParaRPr lang="en-US"/>
        </a:p>
      </dgm:t>
    </dgm:pt>
    <dgm:pt modelId="{918F8499-82BD-4D3F-A17C-1737256480FA}">
      <dgm:prSet/>
      <dgm:spPr/>
      <dgm:t>
        <a:bodyPr/>
        <a:lstStyle/>
        <a:p>
          <a:r>
            <a:rPr lang="en-US" b="1" dirty="0"/>
            <a:t>Describe</a:t>
          </a:r>
        </a:p>
      </dgm:t>
    </dgm:pt>
    <dgm:pt modelId="{21BE7EEB-3A74-4B9A-9B83-D8B63A42508C}" type="parTrans" cxnId="{A4268C64-6EEB-431A-84C6-24D9E269223E}">
      <dgm:prSet/>
      <dgm:spPr/>
      <dgm:t>
        <a:bodyPr/>
        <a:lstStyle/>
        <a:p>
          <a:endParaRPr lang="en-US"/>
        </a:p>
      </dgm:t>
    </dgm:pt>
    <dgm:pt modelId="{866E8898-24C5-4313-9324-44A4A981200B}" type="sibTrans" cxnId="{A4268C64-6EEB-431A-84C6-24D9E269223E}">
      <dgm:prSet/>
      <dgm:spPr/>
      <dgm:t>
        <a:bodyPr/>
        <a:lstStyle/>
        <a:p>
          <a:endParaRPr lang="en-US"/>
        </a:p>
      </dgm:t>
    </dgm:pt>
    <dgm:pt modelId="{9F4D3955-1DDD-4A11-A034-B9C535EB79B0}">
      <dgm:prSet/>
      <dgm:spPr/>
      <dgm:t>
        <a:bodyPr/>
        <a:lstStyle/>
        <a:p>
          <a:r>
            <a:rPr lang="en-US"/>
            <a:t>Describe the physiologic, pharmacokinetic, and pharmacodynamic factors which affect drug use in the elderly</a:t>
          </a:r>
        </a:p>
      </dgm:t>
    </dgm:pt>
    <dgm:pt modelId="{B9D11BDF-877C-4970-B986-A7DB511C74C4}" type="parTrans" cxnId="{15715163-56FC-4C4B-930D-7C8240F4DFC3}">
      <dgm:prSet/>
      <dgm:spPr/>
      <dgm:t>
        <a:bodyPr/>
        <a:lstStyle/>
        <a:p>
          <a:endParaRPr lang="en-US"/>
        </a:p>
      </dgm:t>
    </dgm:pt>
    <dgm:pt modelId="{244139E8-EE63-497C-956C-76319DE93A06}" type="sibTrans" cxnId="{15715163-56FC-4C4B-930D-7C8240F4DFC3}">
      <dgm:prSet/>
      <dgm:spPr/>
      <dgm:t>
        <a:bodyPr/>
        <a:lstStyle/>
        <a:p>
          <a:endParaRPr lang="en-US"/>
        </a:p>
      </dgm:t>
    </dgm:pt>
    <dgm:pt modelId="{93BB8ADF-1728-4EF6-9C99-BE90DD851FC9}">
      <dgm:prSet/>
      <dgm:spPr/>
      <dgm:t>
        <a:bodyPr/>
        <a:lstStyle/>
        <a:p>
          <a:r>
            <a:rPr lang="en-US" b="1" dirty="0"/>
            <a:t>Describe</a:t>
          </a:r>
        </a:p>
      </dgm:t>
    </dgm:pt>
    <dgm:pt modelId="{69E60A9B-8C1C-44BC-BBA8-4E0541E0AD32}" type="parTrans" cxnId="{3EC609E7-78A0-48A1-BEA3-B7356C11CA9B}">
      <dgm:prSet/>
      <dgm:spPr/>
      <dgm:t>
        <a:bodyPr/>
        <a:lstStyle/>
        <a:p>
          <a:endParaRPr lang="en-US"/>
        </a:p>
      </dgm:t>
    </dgm:pt>
    <dgm:pt modelId="{2C933075-6F56-43A0-A12E-58D2BEE8A11E}" type="sibTrans" cxnId="{3EC609E7-78A0-48A1-BEA3-B7356C11CA9B}">
      <dgm:prSet/>
      <dgm:spPr/>
      <dgm:t>
        <a:bodyPr/>
        <a:lstStyle/>
        <a:p>
          <a:endParaRPr lang="en-US"/>
        </a:p>
      </dgm:t>
    </dgm:pt>
    <dgm:pt modelId="{67F5C376-420A-45C6-B173-3189F7ACA6AE}">
      <dgm:prSet/>
      <dgm:spPr/>
      <dgm:t>
        <a:bodyPr/>
        <a:lstStyle/>
        <a:p>
          <a:r>
            <a:rPr lang="en-US"/>
            <a:t>Describe risk factors and identify drugs commonly associated with adverse drug events in the elderly</a:t>
          </a:r>
        </a:p>
      </dgm:t>
    </dgm:pt>
    <dgm:pt modelId="{A376D10C-A4A1-4BEE-93DE-DA516D6E2BB5}" type="parTrans" cxnId="{809DCBA2-5D30-4F89-9493-DC6B7D6D0A6E}">
      <dgm:prSet/>
      <dgm:spPr/>
      <dgm:t>
        <a:bodyPr/>
        <a:lstStyle/>
        <a:p>
          <a:endParaRPr lang="en-US"/>
        </a:p>
      </dgm:t>
    </dgm:pt>
    <dgm:pt modelId="{69D802E3-3665-4209-AD25-E240A3A847C7}" type="sibTrans" cxnId="{809DCBA2-5D30-4F89-9493-DC6B7D6D0A6E}">
      <dgm:prSet/>
      <dgm:spPr/>
      <dgm:t>
        <a:bodyPr/>
        <a:lstStyle/>
        <a:p>
          <a:endParaRPr lang="en-US"/>
        </a:p>
      </dgm:t>
    </dgm:pt>
    <dgm:pt modelId="{0682BD4F-92A9-47D3-A3E2-BD0738BC7F18}">
      <dgm:prSet/>
      <dgm:spPr/>
      <dgm:t>
        <a:bodyPr/>
        <a:lstStyle/>
        <a:p>
          <a:r>
            <a:rPr lang="en-US" b="1" dirty="0"/>
            <a:t>Recognize</a:t>
          </a:r>
        </a:p>
      </dgm:t>
    </dgm:pt>
    <dgm:pt modelId="{A611E949-7823-4A39-977A-F29BC786C3E6}" type="parTrans" cxnId="{2BBF0F68-61C1-4D8C-B493-F50443698450}">
      <dgm:prSet/>
      <dgm:spPr/>
      <dgm:t>
        <a:bodyPr/>
        <a:lstStyle/>
        <a:p>
          <a:endParaRPr lang="en-US"/>
        </a:p>
      </dgm:t>
    </dgm:pt>
    <dgm:pt modelId="{DAA0C6A2-D438-4A36-A4E0-8616A86543B3}" type="sibTrans" cxnId="{2BBF0F68-61C1-4D8C-B493-F50443698450}">
      <dgm:prSet/>
      <dgm:spPr/>
      <dgm:t>
        <a:bodyPr/>
        <a:lstStyle/>
        <a:p>
          <a:endParaRPr lang="en-US"/>
        </a:p>
      </dgm:t>
    </dgm:pt>
    <dgm:pt modelId="{3EEB15FA-20A4-47C6-BB70-53049EF92131}">
      <dgm:prSet/>
      <dgm:spPr/>
      <dgm:t>
        <a:bodyPr/>
        <a:lstStyle/>
        <a:p>
          <a:r>
            <a:rPr lang="en-US"/>
            <a:t>Recognize potentially inappropriate drug use and recommend alternative therapy where appropriate</a:t>
          </a:r>
        </a:p>
      </dgm:t>
    </dgm:pt>
    <dgm:pt modelId="{D857ED81-112F-44A0-8905-6140F95F1400}" type="parTrans" cxnId="{C1026CD8-1E46-4890-823F-4C5A62E826A8}">
      <dgm:prSet/>
      <dgm:spPr/>
      <dgm:t>
        <a:bodyPr/>
        <a:lstStyle/>
        <a:p>
          <a:endParaRPr lang="en-US"/>
        </a:p>
      </dgm:t>
    </dgm:pt>
    <dgm:pt modelId="{4DDF1620-80A3-49C0-9004-888D9B479B38}" type="sibTrans" cxnId="{C1026CD8-1E46-4890-823F-4C5A62E826A8}">
      <dgm:prSet/>
      <dgm:spPr/>
      <dgm:t>
        <a:bodyPr/>
        <a:lstStyle/>
        <a:p>
          <a:endParaRPr lang="en-US"/>
        </a:p>
      </dgm:t>
    </dgm:pt>
    <dgm:pt modelId="{91EFB16B-A134-4C3B-BD0E-14032AEB5813}">
      <dgm:prSet/>
      <dgm:spPr/>
      <dgm:t>
        <a:bodyPr/>
        <a:lstStyle/>
        <a:p>
          <a:r>
            <a:rPr lang="en-US" b="1" dirty="0"/>
            <a:t>Discuss</a:t>
          </a:r>
        </a:p>
      </dgm:t>
    </dgm:pt>
    <dgm:pt modelId="{27DE4147-7333-43A6-979E-05E877F32804}" type="parTrans" cxnId="{02E52543-0A2F-4A7B-873F-065F4596FE7D}">
      <dgm:prSet/>
      <dgm:spPr/>
      <dgm:t>
        <a:bodyPr/>
        <a:lstStyle/>
        <a:p>
          <a:endParaRPr lang="en-US"/>
        </a:p>
      </dgm:t>
    </dgm:pt>
    <dgm:pt modelId="{F697DDD8-E974-4567-89C7-986B6D24D261}" type="sibTrans" cxnId="{02E52543-0A2F-4A7B-873F-065F4596FE7D}">
      <dgm:prSet/>
      <dgm:spPr/>
      <dgm:t>
        <a:bodyPr/>
        <a:lstStyle/>
        <a:p>
          <a:endParaRPr lang="en-US"/>
        </a:p>
      </dgm:t>
    </dgm:pt>
    <dgm:pt modelId="{559457D6-877A-49B1-8FD9-7465E2189702}">
      <dgm:prSet/>
      <dgm:spPr/>
      <dgm:t>
        <a:bodyPr/>
        <a:lstStyle/>
        <a:p>
          <a:r>
            <a:rPr lang="en-US"/>
            <a:t>Discuss principles of optimal prescribing for older patients</a:t>
          </a:r>
        </a:p>
      </dgm:t>
    </dgm:pt>
    <dgm:pt modelId="{E904B58D-2C8E-4AB3-8181-01228717B638}" type="parTrans" cxnId="{15AF12E9-AE02-43C8-BBA2-91DBB0F82957}">
      <dgm:prSet/>
      <dgm:spPr/>
      <dgm:t>
        <a:bodyPr/>
        <a:lstStyle/>
        <a:p>
          <a:endParaRPr lang="en-US"/>
        </a:p>
      </dgm:t>
    </dgm:pt>
    <dgm:pt modelId="{EFF12E70-AA62-4CFC-A725-D14224548199}" type="sibTrans" cxnId="{15AF12E9-AE02-43C8-BBA2-91DBB0F82957}">
      <dgm:prSet/>
      <dgm:spPr/>
      <dgm:t>
        <a:bodyPr/>
        <a:lstStyle/>
        <a:p>
          <a:endParaRPr lang="en-US"/>
        </a:p>
      </dgm:t>
    </dgm:pt>
    <dgm:pt modelId="{C4547560-8C05-4464-AB7C-53DB3670D153}" type="pres">
      <dgm:prSet presAssocID="{5B923681-0E77-4D3A-BB7C-1CFE182D1806}" presName="Name0" presStyleCnt="0">
        <dgm:presLayoutVars>
          <dgm:dir/>
          <dgm:animLvl val="lvl"/>
          <dgm:resizeHandles val="exact"/>
        </dgm:presLayoutVars>
      </dgm:prSet>
      <dgm:spPr/>
    </dgm:pt>
    <dgm:pt modelId="{E8AE4C40-0738-4754-A657-75B9CEA766DB}" type="pres">
      <dgm:prSet presAssocID="{918F8499-82BD-4D3F-A17C-1737256480FA}" presName="linNode" presStyleCnt="0"/>
      <dgm:spPr/>
    </dgm:pt>
    <dgm:pt modelId="{7031BC76-CDE0-4110-A75E-BC3D2EE0D85D}" type="pres">
      <dgm:prSet presAssocID="{918F8499-82BD-4D3F-A17C-1737256480FA}" presName="parentText" presStyleLbl="alignNode1" presStyleIdx="0" presStyleCnt="4">
        <dgm:presLayoutVars>
          <dgm:chMax val="1"/>
          <dgm:bulletEnabled/>
        </dgm:presLayoutVars>
      </dgm:prSet>
      <dgm:spPr/>
    </dgm:pt>
    <dgm:pt modelId="{9DCF66D5-E523-4FAA-8DFD-A87AA3CA9421}" type="pres">
      <dgm:prSet presAssocID="{918F8499-82BD-4D3F-A17C-1737256480FA}" presName="descendantText" presStyleLbl="alignAccFollowNode1" presStyleIdx="0" presStyleCnt="4">
        <dgm:presLayoutVars>
          <dgm:bulletEnabled/>
        </dgm:presLayoutVars>
      </dgm:prSet>
      <dgm:spPr/>
    </dgm:pt>
    <dgm:pt modelId="{75DE1C74-79F4-46FA-A550-1B1D8D90D793}" type="pres">
      <dgm:prSet presAssocID="{866E8898-24C5-4313-9324-44A4A981200B}" presName="sp" presStyleCnt="0"/>
      <dgm:spPr/>
    </dgm:pt>
    <dgm:pt modelId="{F05CF7AB-6B7B-4E3F-BD09-033829E5B869}" type="pres">
      <dgm:prSet presAssocID="{93BB8ADF-1728-4EF6-9C99-BE90DD851FC9}" presName="linNode" presStyleCnt="0"/>
      <dgm:spPr/>
    </dgm:pt>
    <dgm:pt modelId="{23E30F4F-DBD0-4622-8CC0-07FE7EADEF97}" type="pres">
      <dgm:prSet presAssocID="{93BB8ADF-1728-4EF6-9C99-BE90DD851FC9}" presName="parentText" presStyleLbl="alignNode1" presStyleIdx="1" presStyleCnt="4">
        <dgm:presLayoutVars>
          <dgm:chMax val="1"/>
          <dgm:bulletEnabled/>
        </dgm:presLayoutVars>
      </dgm:prSet>
      <dgm:spPr/>
    </dgm:pt>
    <dgm:pt modelId="{6F2FC4C7-CCC3-4C2D-BA8D-2A367C112741}" type="pres">
      <dgm:prSet presAssocID="{93BB8ADF-1728-4EF6-9C99-BE90DD851FC9}" presName="descendantText" presStyleLbl="alignAccFollowNode1" presStyleIdx="1" presStyleCnt="4">
        <dgm:presLayoutVars>
          <dgm:bulletEnabled/>
        </dgm:presLayoutVars>
      </dgm:prSet>
      <dgm:spPr/>
    </dgm:pt>
    <dgm:pt modelId="{FB3B15E9-BF55-4569-83ED-EAB15750DE1F}" type="pres">
      <dgm:prSet presAssocID="{2C933075-6F56-43A0-A12E-58D2BEE8A11E}" presName="sp" presStyleCnt="0"/>
      <dgm:spPr/>
    </dgm:pt>
    <dgm:pt modelId="{E8C7E25A-6212-454B-B168-97D8E51A189F}" type="pres">
      <dgm:prSet presAssocID="{0682BD4F-92A9-47D3-A3E2-BD0738BC7F18}" presName="linNode" presStyleCnt="0"/>
      <dgm:spPr/>
    </dgm:pt>
    <dgm:pt modelId="{AB2EBF5D-447C-4DF2-B3BA-DEE5E1D3EE6E}" type="pres">
      <dgm:prSet presAssocID="{0682BD4F-92A9-47D3-A3E2-BD0738BC7F18}" presName="parentText" presStyleLbl="alignNode1" presStyleIdx="2" presStyleCnt="4" custLinFactNeighborX="-2040" custLinFactNeighborY="-793">
        <dgm:presLayoutVars>
          <dgm:chMax val="1"/>
          <dgm:bulletEnabled/>
        </dgm:presLayoutVars>
      </dgm:prSet>
      <dgm:spPr/>
    </dgm:pt>
    <dgm:pt modelId="{3DAA3B92-4E05-4A42-91F2-9967D043B70E}" type="pres">
      <dgm:prSet presAssocID="{0682BD4F-92A9-47D3-A3E2-BD0738BC7F18}" presName="descendantText" presStyleLbl="alignAccFollowNode1" presStyleIdx="2" presStyleCnt="4">
        <dgm:presLayoutVars>
          <dgm:bulletEnabled/>
        </dgm:presLayoutVars>
      </dgm:prSet>
      <dgm:spPr/>
    </dgm:pt>
    <dgm:pt modelId="{7DE197FC-5FE7-4B3D-9B9D-43ED37AD5A63}" type="pres">
      <dgm:prSet presAssocID="{DAA0C6A2-D438-4A36-A4E0-8616A86543B3}" presName="sp" presStyleCnt="0"/>
      <dgm:spPr/>
    </dgm:pt>
    <dgm:pt modelId="{0CD1DFA1-DED8-4B28-A2AF-E9D02F6C0296}" type="pres">
      <dgm:prSet presAssocID="{91EFB16B-A134-4C3B-BD0E-14032AEB5813}" presName="linNode" presStyleCnt="0"/>
      <dgm:spPr/>
    </dgm:pt>
    <dgm:pt modelId="{05DC62BC-336B-42A3-964A-AD99AB03CAA1}" type="pres">
      <dgm:prSet presAssocID="{91EFB16B-A134-4C3B-BD0E-14032AEB5813}" presName="parentText" presStyleLbl="alignNode1" presStyleIdx="3" presStyleCnt="4">
        <dgm:presLayoutVars>
          <dgm:chMax val="1"/>
          <dgm:bulletEnabled/>
        </dgm:presLayoutVars>
      </dgm:prSet>
      <dgm:spPr/>
    </dgm:pt>
    <dgm:pt modelId="{96D01002-F86A-4EDB-B4F5-EA49BEBA3462}" type="pres">
      <dgm:prSet presAssocID="{91EFB16B-A134-4C3B-BD0E-14032AEB5813}" presName="descendantText" presStyleLbl="alignAccFollowNode1" presStyleIdx="3" presStyleCnt="4">
        <dgm:presLayoutVars>
          <dgm:bulletEnabled/>
        </dgm:presLayoutVars>
      </dgm:prSet>
      <dgm:spPr/>
    </dgm:pt>
  </dgm:ptLst>
  <dgm:cxnLst>
    <dgm:cxn modelId="{77F4080B-BA11-47FE-9314-BCEB223AC1A6}" type="presOf" srcId="{67F5C376-420A-45C6-B173-3189F7ACA6AE}" destId="{6F2FC4C7-CCC3-4C2D-BA8D-2A367C112741}" srcOrd="0" destOrd="0" presId="urn:microsoft.com/office/officeart/2016/7/layout/VerticalSolidActionList"/>
    <dgm:cxn modelId="{40AB7D1E-56F8-4607-A6CD-D8BC7A2AF754}" type="presOf" srcId="{5B923681-0E77-4D3A-BB7C-1CFE182D1806}" destId="{C4547560-8C05-4464-AB7C-53DB3670D153}" srcOrd="0" destOrd="0" presId="urn:microsoft.com/office/officeart/2016/7/layout/VerticalSolidActionList"/>
    <dgm:cxn modelId="{D89FD529-8523-48A3-A21D-C42E867626C3}" type="presOf" srcId="{559457D6-877A-49B1-8FD9-7465E2189702}" destId="{96D01002-F86A-4EDB-B4F5-EA49BEBA3462}" srcOrd="0" destOrd="0" presId="urn:microsoft.com/office/officeart/2016/7/layout/VerticalSolidActionList"/>
    <dgm:cxn modelId="{FDB84C2B-987D-4FE5-AFBE-A73FE1E02A96}" type="presOf" srcId="{918F8499-82BD-4D3F-A17C-1737256480FA}" destId="{7031BC76-CDE0-4110-A75E-BC3D2EE0D85D}" srcOrd="0" destOrd="0" presId="urn:microsoft.com/office/officeart/2016/7/layout/VerticalSolidActionList"/>
    <dgm:cxn modelId="{6563373A-3827-41C9-97DD-64076E74A59B}" type="presOf" srcId="{93BB8ADF-1728-4EF6-9C99-BE90DD851FC9}" destId="{23E30F4F-DBD0-4622-8CC0-07FE7EADEF97}" srcOrd="0" destOrd="0" presId="urn:microsoft.com/office/officeart/2016/7/layout/VerticalSolidActionList"/>
    <dgm:cxn modelId="{02E52543-0A2F-4A7B-873F-065F4596FE7D}" srcId="{5B923681-0E77-4D3A-BB7C-1CFE182D1806}" destId="{91EFB16B-A134-4C3B-BD0E-14032AEB5813}" srcOrd="3" destOrd="0" parTransId="{27DE4147-7333-43A6-979E-05E877F32804}" sibTransId="{F697DDD8-E974-4567-89C7-986B6D24D261}"/>
    <dgm:cxn modelId="{15715163-56FC-4C4B-930D-7C8240F4DFC3}" srcId="{918F8499-82BD-4D3F-A17C-1737256480FA}" destId="{9F4D3955-1DDD-4A11-A034-B9C535EB79B0}" srcOrd="0" destOrd="0" parTransId="{B9D11BDF-877C-4970-B986-A7DB511C74C4}" sibTransId="{244139E8-EE63-497C-956C-76319DE93A06}"/>
    <dgm:cxn modelId="{A4268C64-6EEB-431A-84C6-24D9E269223E}" srcId="{5B923681-0E77-4D3A-BB7C-1CFE182D1806}" destId="{918F8499-82BD-4D3F-A17C-1737256480FA}" srcOrd="0" destOrd="0" parTransId="{21BE7EEB-3A74-4B9A-9B83-D8B63A42508C}" sibTransId="{866E8898-24C5-4313-9324-44A4A981200B}"/>
    <dgm:cxn modelId="{2BBF0F68-61C1-4D8C-B493-F50443698450}" srcId="{5B923681-0E77-4D3A-BB7C-1CFE182D1806}" destId="{0682BD4F-92A9-47D3-A3E2-BD0738BC7F18}" srcOrd="2" destOrd="0" parTransId="{A611E949-7823-4A39-977A-F29BC786C3E6}" sibTransId="{DAA0C6A2-D438-4A36-A4E0-8616A86543B3}"/>
    <dgm:cxn modelId="{168E4C9C-515F-4BCD-AD50-080EFC81075F}" type="presOf" srcId="{0682BD4F-92A9-47D3-A3E2-BD0738BC7F18}" destId="{AB2EBF5D-447C-4DF2-B3BA-DEE5E1D3EE6E}" srcOrd="0" destOrd="0" presId="urn:microsoft.com/office/officeart/2016/7/layout/VerticalSolidActionList"/>
    <dgm:cxn modelId="{809DCBA2-5D30-4F89-9493-DC6B7D6D0A6E}" srcId="{93BB8ADF-1728-4EF6-9C99-BE90DD851FC9}" destId="{67F5C376-420A-45C6-B173-3189F7ACA6AE}" srcOrd="0" destOrd="0" parTransId="{A376D10C-A4A1-4BEE-93DE-DA516D6E2BB5}" sibTransId="{69D802E3-3665-4209-AD25-E240A3A847C7}"/>
    <dgm:cxn modelId="{D42919A4-B455-42E3-B8A4-F5894E52046D}" type="presOf" srcId="{3EEB15FA-20A4-47C6-BB70-53049EF92131}" destId="{3DAA3B92-4E05-4A42-91F2-9967D043B70E}" srcOrd="0" destOrd="0" presId="urn:microsoft.com/office/officeart/2016/7/layout/VerticalSolidActionList"/>
    <dgm:cxn modelId="{8DAD43A7-FEC3-4FC5-9811-9F7810E13495}" type="presOf" srcId="{91EFB16B-A134-4C3B-BD0E-14032AEB5813}" destId="{05DC62BC-336B-42A3-964A-AD99AB03CAA1}" srcOrd="0" destOrd="0" presId="urn:microsoft.com/office/officeart/2016/7/layout/VerticalSolidActionList"/>
    <dgm:cxn modelId="{647675C1-7E78-4784-BE43-C818576D9A0E}" type="presOf" srcId="{9F4D3955-1DDD-4A11-A034-B9C535EB79B0}" destId="{9DCF66D5-E523-4FAA-8DFD-A87AA3CA9421}" srcOrd="0" destOrd="0" presId="urn:microsoft.com/office/officeart/2016/7/layout/VerticalSolidActionList"/>
    <dgm:cxn modelId="{C1026CD8-1E46-4890-823F-4C5A62E826A8}" srcId="{0682BD4F-92A9-47D3-A3E2-BD0738BC7F18}" destId="{3EEB15FA-20A4-47C6-BB70-53049EF92131}" srcOrd="0" destOrd="0" parTransId="{D857ED81-112F-44A0-8905-6140F95F1400}" sibTransId="{4DDF1620-80A3-49C0-9004-888D9B479B38}"/>
    <dgm:cxn modelId="{3EC609E7-78A0-48A1-BEA3-B7356C11CA9B}" srcId="{5B923681-0E77-4D3A-BB7C-1CFE182D1806}" destId="{93BB8ADF-1728-4EF6-9C99-BE90DD851FC9}" srcOrd="1" destOrd="0" parTransId="{69E60A9B-8C1C-44BC-BBA8-4E0541E0AD32}" sibTransId="{2C933075-6F56-43A0-A12E-58D2BEE8A11E}"/>
    <dgm:cxn modelId="{15AF12E9-AE02-43C8-BBA2-91DBB0F82957}" srcId="{91EFB16B-A134-4C3B-BD0E-14032AEB5813}" destId="{559457D6-877A-49B1-8FD9-7465E2189702}" srcOrd="0" destOrd="0" parTransId="{E904B58D-2C8E-4AB3-8181-01228717B638}" sibTransId="{EFF12E70-AA62-4CFC-A725-D14224548199}"/>
    <dgm:cxn modelId="{92F44FC2-12FD-4A5E-BF1D-9D85391B5CDF}" type="presParOf" srcId="{C4547560-8C05-4464-AB7C-53DB3670D153}" destId="{E8AE4C40-0738-4754-A657-75B9CEA766DB}" srcOrd="0" destOrd="0" presId="urn:microsoft.com/office/officeart/2016/7/layout/VerticalSolidActionList"/>
    <dgm:cxn modelId="{4CFC3C40-51E4-4306-A18F-F8308CA6ADC8}" type="presParOf" srcId="{E8AE4C40-0738-4754-A657-75B9CEA766DB}" destId="{7031BC76-CDE0-4110-A75E-BC3D2EE0D85D}" srcOrd="0" destOrd="0" presId="urn:microsoft.com/office/officeart/2016/7/layout/VerticalSolidActionList"/>
    <dgm:cxn modelId="{3042779E-2F7C-40A8-9C58-B038D4E57B71}" type="presParOf" srcId="{E8AE4C40-0738-4754-A657-75B9CEA766DB}" destId="{9DCF66D5-E523-4FAA-8DFD-A87AA3CA9421}" srcOrd="1" destOrd="0" presId="urn:microsoft.com/office/officeart/2016/7/layout/VerticalSolidActionList"/>
    <dgm:cxn modelId="{B72C7ECA-6F65-476F-9384-423672AE3F38}" type="presParOf" srcId="{C4547560-8C05-4464-AB7C-53DB3670D153}" destId="{75DE1C74-79F4-46FA-A550-1B1D8D90D793}" srcOrd="1" destOrd="0" presId="urn:microsoft.com/office/officeart/2016/7/layout/VerticalSolidActionList"/>
    <dgm:cxn modelId="{F4188A9A-DADC-4A1A-A9EE-4CC889B8A755}" type="presParOf" srcId="{C4547560-8C05-4464-AB7C-53DB3670D153}" destId="{F05CF7AB-6B7B-4E3F-BD09-033829E5B869}" srcOrd="2" destOrd="0" presId="urn:microsoft.com/office/officeart/2016/7/layout/VerticalSolidActionList"/>
    <dgm:cxn modelId="{0C40A5E8-4D77-4237-B1D8-C6E1967A269C}" type="presParOf" srcId="{F05CF7AB-6B7B-4E3F-BD09-033829E5B869}" destId="{23E30F4F-DBD0-4622-8CC0-07FE7EADEF97}" srcOrd="0" destOrd="0" presId="urn:microsoft.com/office/officeart/2016/7/layout/VerticalSolidActionList"/>
    <dgm:cxn modelId="{4E81FFFD-D4D1-43A7-88FC-4E3063D6F7A1}" type="presParOf" srcId="{F05CF7AB-6B7B-4E3F-BD09-033829E5B869}" destId="{6F2FC4C7-CCC3-4C2D-BA8D-2A367C112741}" srcOrd="1" destOrd="0" presId="urn:microsoft.com/office/officeart/2016/7/layout/VerticalSolidActionList"/>
    <dgm:cxn modelId="{F4F31C62-A2C7-49B5-9A83-D7259D2AA77E}" type="presParOf" srcId="{C4547560-8C05-4464-AB7C-53DB3670D153}" destId="{FB3B15E9-BF55-4569-83ED-EAB15750DE1F}" srcOrd="3" destOrd="0" presId="urn:microsoft.com/office/officeart/2016/7/layout/VerticalSolidActionList"/>
    <dgm:cxn modelId="{3E141E77-8D1B-4DE7-91B3-563DD716EA81}" type="presParOf" srcId="{C4547560-8C05-4464-AB7C-53DB3670D153}" destId="{E8C7E25A-6212-454B-B168-97D8E51A189F}" srcOrd="4" destOrd="0" presId="urn:microsoft.com/office/officeart/2016/7/layout/VerticalSolidActionList"/>
    <dgm:cxn modelId="{3F171C85-D907-4D6A-8B1E-D6D6D9933472}" type="presParOf" srcId="{E8C7E25A-6212-454B-B168-97D8E51A189F}" destId="{AB2EBF5D-447C-4DF2-B3BA-DEE5E1D3EE6E}" srcOrd="0" destOrd="0" presId="urn:microsoft.com/office/officeart/2016/7/layout/VerticalSolidActionList"/>
    <dgm:cxn modelId="{359EA183-EF1E-439D-9F3D-9E00FB83CA3B}" type="presParOf" srcId="{E8C7E25A-6212-454B-B168-97D8E51A189F}" destId="{3DAA3B92-4E05-4A42-91F2-9967D043B70E}" srcOrd="1" destOrd="0" presId="urn:microsoft.com/office/officeart/2016/7/layout/VerticalSolidActionList"/>
    <dgm:cxn modelId="{0FE8C0C2-A735-49CD-BDF8-A360ABB8022D}" type="presParOf" srcId="{C4547560-8C05-4464-AB7C-53DB3670D153}" destId="{7DE197FC-5FE7-4B3D-9B9D-43ED37AD5A63}" srcOrd="5" destOrd="0" presId="urn:microsoft.com/office/officeart/2016/7/layout/VerticalSolidActionList"/>
    <dgm:cxn modelId="{96D787B2-BB63-4DAE-8389-D854D5A6FA67}" type="presParOf" srcId="{C4547560-8C05-4464-AB7C-53DB3670D153}" destId="{0CD1DFA1-DED8-4B28-A2AF-E9D02F6C0296}" srcOrd="6" destOrd="0" presId="urn:microsoft.com/office/officeart/2016/7/layout/VerticalSolidActionList"/>
    <dgm:cxn modelId="{5B90347A-516B-4087-9917-463BD0B522FF}" type="presParOf" srcId="{0CD1DFA1-DED8-4B28-A2AF-E9D02F6C0296}" destId="{05DC62BC-336B-42A3-964A-AD99AB03CAA1}" srcOrd="0" destOrd="0" presId="urn:microsoft.com/office/officeart/2016/7/layout/VerticalSolidActionList"/>
    <dgm:cxn modelId="{D18D55D4-6F4C-4F4E-AB6A-1C0F21BC9BC6}" type="presParOf" srcId="{0CD1DFA1-DED8-4B28-A2AF-E9D02F6C0296}" destId="{96D01002-F86A-4EDB-B4F5-EA49BEBA346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85C21D-EFDA-49E3-B1E9-5AE2E929797C}" type="doc">
      <dgm:prSet loTypeId="urn:microsoft.com/office/officeart/2005/8/layout/hList1" loCatId="list" qsTypeId="urn:microsoft.com/office/officeart/2005/8/quickstyle/simple4" qsCatId="simple" csTypeId="urn:microsoft.com/office/officeart/2005/8/colors/accent4_3" csCatId="accent4" phldr="1"/>
      <dgm:spPr/>
      <dgm:t>
        <a:bodyPr/>
        <a:lstStyle/>
        <a:p>
          <a:endParaRPr lang="en-US"/>
        </a:p>
      </dgm:t>
    </dgm:pt>
    <dgm:pt modelId="{B04E71D5-3D24-42D2-BBB3-B690F4F8CA81}">
      <dgm:prSet custT="1"/>
      <dgm:spPr>
        <a:solidFill>
          <a:schemeClr val="accent4"/>
        </a:solidFill>
        <a:ln>
          <a:noFill/>
        </a:ln>
      </dgm:spPr>
      <dgm:t>
        <a:bodyPr/>
        <a:lstStyle/>
        <a:p>
          <a:r>
            <a:rPr lang="en-US" sz="2200" b="1" u="sng" dirty="0"/>
            <a:t>Definition</a:t>
          </a:r>
          <a:r>
            <a:rPr lang="en-US" sz="2200" b="1" dirty="0"/>
            <a:t>: </a:t>
          </a:r>
          <a:r>
            <a:rPr lang="en-US" sz="2200" dirty="0"/>
            <a:t>extent to which a person’s medication taking behavior corresponds with agreed recommendations from a health care provider</a:t>
          </a:r>
        </a:p>
      </dgm:t>
    </dgm:pt>
    <dgm:pt modelId="{30EC9433-C54A-475E-9F13-526048148965}" type="parTrans" cxnId="{65CBB947-57E3-4514-9771-1E9508EFD612}">
      <dgm:prSet/>
      <dgm:spPr/>
      <dgm:t>
        <a:bodyPr/>
        <a:lstStyle/>
        <a:p>
          <a:endParaRPr lang="en-US"/>
        </a:p>
      </dgm:t>
    </dgm:pt>
    <dgm:pt modelId="{DFD14DB0-342C-4D42-948B-DD9D0C382369}" type="sibTrans" cxnId="{65CBB947-57E3-4514-9771-1E9508EFD612}">
      <dgm:prSet/>
      <dgm:spPr/>
      <dgm:t>
        <a:bodyPr/>
        <a:lstStyle/>
        <a:p>
          <a:endParaRPr lang="en-US"/>
        </a:p>
      </dgm:t>
    </dgm:pt>
    <dgm:pt modelId="{98333E00-73DC-4702-8DAA-AE9B2903567D}">
      <dgm:prSet custT="1"/>
      <dgm:spPr/>
      <dgm:t>
        <a:bodyPr/>
        <a:lstStyle/>
        <a:p>
          <a:r>
            <a:rPr lang="en-US" sz="2000" dirty="0"/>
            <a:t>Failure to fill prescription</a:t>
          </a:r>
        </a:p>
      </dgm:t>
    </dgm:pt>
    <dgm:pt modelId="{1D9D6D16-096C-4214-B21B-7FD169CC2D86}" type="parTrans" cxnId="{42F253D3-9B96-49F7-8C39-1037180E96C9}">
      <dgm:prSet/>
      <dgm:spPr/>
      <dgm:t>
        <a:bodyPr/>
        <a:lstStyle/>
        <a:p>
          <a:endParaRPr lang="en-US"/>
        </a:p>
      </dgm:t>
    </dgm:pt>
    <dgm:pt modelId="{AFC4F523-B572-4157-BC36-460280552976}" type="sibTrans" cxnId="{42F253D3-9B96-49F7-8C39-1037180E96C9}">
      <dgm:prSet/>
      <dgm:spPr/>
      <dgm:t>
        <a:bodyPr/>
        <a:lstStyle/>
        <a:p>
          <a:endParaRPr lang="en-US"/>
        </a:p>
      </dgm:t>
    </dgm:pt>
    <dgm:pt modelId="{7E390B52-DFFA-4140-9F02-2FFA88649A72}">
      <dgm:prSet custT="1"/>
      <dgm:spPr/>
      <dgm:t>
        <a:bodyPr/>
        <a:lstStyle/>
        <a:p>
          <a:r>
            <a:rPr lang="en-US" sz="2000" dirty="0"/>
            <a:t>Stopping a medication before completed</a:t>
          </a:r>
        </a:p>
      </dgm:t>
    </dgm:pt>
    <dgm:pt modelId="{BB47431C-135B-42DA-AAAA-A6CD1BB6CF94}" type="parTrans" cxnId="{D110CFBE-6E65-4005-8AD0-19D948BF36B4}">
      <dgm:prSet/>
      <dgm:spPr/>
      <dgm:t>
        <a:bodyPr/>
        <a:lstStyle/>
        <a:p>
          <a:endParaRPr lang="en-US"/>
        </a:p>
      </dgm:t>
    </dgm:pt>
    <dgm:pt modelId="{6A61978B-300F-41D9-9E79-02EA98B42976}" type="sibTrans" cxnId="{D110CFBE-6E65-4005-8AD0-19D948BF36B4}">
      <dgm:prSet/>
      <dgm:spPr/>
      <dgm:t>
        <a:bodyPr/>
        <a:lstStyle/>
        <a:p>
          <a:endParaRPr lang="en-US"/>
        </a:p>
      </dgm:t>
    </dgm:pt>
    <dgm:pt modelId="{56598E40-53C9-4932-8E3A-6B220217F236}">
      <dgm:prSet custT="1"/>
      <dgm:spPr/>
      <dgm:t>
        <a:bodyPr/>
        <a:lstStyle/>
        <a:p>
          <a:r>
            <a:rPr lang="en-US" sz="2000" dirty="0"/>
            <a:t>Taking more or less of a medication than prescribed</a:t>
          </a:r>
        </a:p>
      </dgm:t>
    </dgm:pt>
    <dgm:pt modelId="{A4B196B4-9859-4CBB-BB0B-C6615924109C}" type="parTrans" cxnId="{93E9C7F9-5645-4B7E-8C7F-03028AE02C7B}">
      <dgm:prSet/>
      <dgm:spPr/>
      <dgm:t>
        <a:bodyPr/>
        <a:lstStyle/>
        <a:p>
          <a:endParaRPr lang="en-US"/>
        </a:p>
      </dgm:t>
    </dgm:pt>
    <dgm:pt modelId="{BB8F7D8E-6904-4303-A64F-26BA1679CB33}" type="sibTrans" cxnId="{93E9C7F9-5645-4B7E-8C7F-03028AE02C7B}">
      <dgm:prSet/>
      <dgm:spPr/>
      <dgm:t>
        <a:bodyPr/>
        <a:lstStyle/>
        <a:p>
          <a:endParaRPr lang="en-US"/>
        </a:p>
      </dgm:t>
    </dgm:pt>
    <dgm:pt modelId="{0C9C51BA-A95C-4597-934F-4F6FF1E95DAC}" type="pres">
      <dgm:prSet presAssocID="{3085C21D-EFDA-49E3-B1E9-5AE2E929797C}" presName="Name0" presStyleCnt="0">
        <dgm:presLayoutVars>
          <dgm:dir/>
          <dgm:animLvl val="lvl"/>
          <dgm:resizeHandles val="exact"/>
        </dgm:presLayoutVars>
      </dgm:prSet>
      <dgm:spPr/>
    </dgm:pt>
    <dgm:pt modelId="{76A34C04-F3D2-4273-B024-CBAB8FE7C43F}" type="pres">
      <dgm:prSet presAssocID="{B04E71D5-3D24-42D2-BBB3-B690F4F8CA81}" presName="composite" presStyleCnt="0"/>
      <dgm:spPr/>
    </dgm:pt>
    <dgm:pt modelId="{0D4D21D3-9B47-4931-AD49-88C95CEB0048}" type="pres">
      <dgm:prSet presAssocID="{B04E71D5-3D24-42D2-BBB3-B690F4F8CA81}" presName="parTx" presStyleLbl="alignNode1" presStyleIdx="0" presStyleCnt="1">
        <dgm:presLayoutVars>
          <dgm:chMax val="0"/>
          <dgm:chPref val="0"/>
          <dgm:bulletEnabled val="1"/>
        </dgm:presLayoutVars>
      </dgm:prSet>
      <dgm:spPr/>
    </dgm:pt>
    <dgm:pt modelId="{6261DE49-D2C2-4610-A1C6-51F75AE5765E}" type="pres">
      <dgm:prSet presAssocID="{B04E71D5-3D24-42D2-BBB3-B690F4F8CA81}" presName="desTx" presStyleLbl="alignAccFollowNode1" presStyleIdx="0" presStyleCnt="1">
        <dgm:presLayoutVars>
          <dgm:bulletEnabled val="1"/>
        </dgm:presLayoutVars>
      </dgm:prSet>
      <dgm:spPr/>
    </dgm:pt>
  </dgm:ptLst>
  <dgm:cxnLst>
    <dgm:cxn modelId="{B9929709-635F-4011-AB7F-C8BC92AD7E67}" type="presOf" srcId="{7E390B52-DFFA-4140-9F02-2FFA88649A72}" destId="{6261DE49-D2C2-4610-A1C6-51F75AE5765E}" srcOrd="0" destOrd="1" presId="urn:microsoft.com/office/officeart/2005/8/layout/hList1"/>
    <dgm:cxn modelId="{F3769415-7FE2-4B04-9470-DE347F871A51}" type="presOf" srcId="{98333E00-73DC-4702-8DAA-AE9B2903567D}" destId="{6261DE49-D2C2-4610-A1C6-51F75AE5765E}" srcOrd="0" destOrd="0" presId="urn:microsoft.com/office/officeart/2005/8/layout/hList1"/>
    <dgm:cxn modelId="{65CBB947-57E3-4514-9771-1E9508EFD612}" srcId="{3085C21D-EFDA-49E3-B1E9-5AE2E929797C}" destId="{B04E71D5-3D24-42D2-BBB3-B690F4F8CA81}" srcOrd="0" destOrd="0" parTransId="{30EC9433-C54A-475E-9F13-526048148965}" sibTransId="{DFD14DB0-342C-4D42-948B-DD9D0C382369}"/>
    <dgm:cxn modelId="{A838CA6F-B3BC-4203-A1D6-AB25ECD4C769}" type="presOf" srcId="{56598E40-53C9-4932-8E3A-6B220217F236}" destId="{6261DE49-D2C2-4610-A1C6-51F75AE5765E}" srcOrd="0" destOrd="2" presId="urn:microsoft.com/office/officeart/2005/8/layout/hList1"/>
    <dgm:cxn modelId="{E0274E8F-DCEE-47CA-8DDF-1BC25599CDC8}" type="presOf" srcId="{B04E71D5-3D24-42D2-BBB3-B690F4F8CA81}" destId="{0D4D21D3-9B47-4931-AD49-88C95CEB0048}" srcOrd="0" destOrd="0" presId="urn:microsoft.com/office/officeart/2005/8/layout/hList1"/>
    <dgm:cxn modelId="{D110CFBE-6E65-4005-8AD0-19D948BF36B4}" srcId="{B04E71D5-3D24-42D2-BBB3-B690F4F8CA81}" destId="{7E390B52-DFFA-4140-9F02-2FFA88649A72}" srcOrd="1" destOrd="0" parTransId="{BB47431C-135B-42DA-AAAA-A6CD1BB6CF94}" sibTransId="{6A61978B-300F-41D9-9E79-02EA98B42976}"/>
    <dgm:cxn modelId="{42F253D3-9B96-49F7-8C39-1037180E96C9}" srcId="{B04E71D5-3D24-42D2-BBB3-B690F4F8CA81}" destId="{98333E00-73DC-4702-8DAA-AE9B2903567D}" srcOrd="0" destOrd="0" parTransId="{1D9D6D16-096C-4214-B21B-7FD169CC2D86}" sibTransId="{AFC4F523-B572-4157-BC36-460280552976}"/>
    <dgm:cxn modelId="{BEA079EB-EF77-463A-A96D-533144960E57}" type="presOf" srcId="{3085C21D-EFDA-49E3-B1E9-5AE2E929797C}" destId="{0C9C51BA-A95C-4597-934F-4F6FF1E95DAC}" srcOrd="0" destOrd="0" presId="urn:microsoft.com/office/officeart/2005/8/layout/hList1"/>
    <dgm:cxn modelId="{93E9C7F9-5645-4B7E-8C7F-03028AE02C7B}" srcId="{B04E71D5-3D24-42D2-BBB3-B690F4F8CA81}" destId="{56598E40-53C9-4932-8E3A-6B220217F236}" srcOrd="2" destOrd="0" parTransId="{A4B196B4-9859-4CBB-BB0B-C6615924109C}" sibTransId="{BB8F7D8E-6904-4303-A64F-26BA1679CB33}"/>
    <dgm:cxn modelId="{690C236B-D830-4E8B-9608-BBE1347CB055}" type="presParOf" srcId="{0C9C51BA-A95C-4597-934F-4F6FF1E95DAC}" destId="{76A34C04-F3D2-4273-B024-CBAB8FE7C43F}" srcOrd="0" destOrd="0" presId="urn:microsoft.com/office/officeart/2005/8/layout/hList1"/>
    <dgm:cxn modelId="{1338A1E0-76BD-4BC6-8098-BC72BF956812}" type="presParOf" srcId="{76A34C04-F3D2-4273-B024-CBAB8FE7C43F}" destId="{0D4D21D3-9B47-4931-AD49-88C95CEB0048}" srcOrd="0" destOrd="0" presId="urn:microsoft.com/office/officeart/2005/8/layout/hList1"/>
    <dgm:cxn modelId="{D0BF0FFF-7F85-49F1-8811-DD2B17A3557A}" type="presParOf" srcId="{76A34C04-F3D2-4273-B024-CBAB8FE7C43F}" destId="{6261DE49-D2C2-4610-A1C6-51F75AE5765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801547-E1E5-40B4-ACA6-3B9D238D37F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AA2234A4-50DF-403F-A40C-ADB6C5149039}">
      <dgm:prSet custT="1"/>
      <dgm:spPr>
        <a:solidFill>
          <a:srgbClr val="A2B526"/>
        </a:solidFill>
      </dgm:spPr>
      <dgm:t>
        <a:bodyPr/>
        <a:lstStyle/>
        <a:p>
          <a:r>
            <a:rPr lang="en-US" sz="2000" b="1" dirty="0"/>
            <a:t>Factors in non-adherence</a:t>
          </a:r>
        </a:p>
      </dgm:t>
    </dgm:pt>
    <dgm:pt modelId="{3BFB3399-D81B-42D5-B942-BB2E51D63477}" type="parTrans" cxnId="{32F2597D-AAFF-4659-B9BC-A0E7AD5F067B}">
      <dgm:prSet/>
      <dgm:spPr/>
      <dgm:t>
        <a:bodyPr/>
        <a:lstStyle/>
        <a:p>
          <a:endParaRPr lang="en-US"/>
        </a:p>
      </dgm:t>
    </dgm:pt>
    <dgm:pt modelId="{BE8A9D4C-9C20-4D6C-9E6A-357F02B1909D}" type="sibTrans" cxnId="{32F2597D-AAFF-4659-B9BC-A0E7AD5F067B}">
      <dgm:prSet/>
      <dgm:spPr/>
      <dgm:t>
        <a:bodyPr/>
        <a:lstStyle/>
        <a:p>
          <a:endParaRPr lang="en-US"/>
        </a:p>
      </dgm:t>
    </dgm:pt>
    <dgm:pt modelId="{90B7C02E-FEB0-49B4-BD91-31E5919F7871}">
      <dgm:prSet/>
      <dgm:spPr/>
      <dgm:t>
        <a:bodyPr/>
        <a:lstStyle/>
        <a:p>
          <a:r>
            <a:rPr lang="en-US" dirty="0"/>
            <a:t>Financial, cognitive, or functional status</a:t>
          </a:r>
        </a:p>
      </dgm:t>
    </dgm:pt>
    <dgm:pt modelId="{EFB4A181-63EE-47A5-887F-52483C77CD1B}" type="parTrans" cxnId="{2316693F-8977-4EE0-9664-D040DF1E19BF}">
      <dgm:prSet/>
      <dgm:spPr/>
      <dgm:t>
        <a:bodyPr/>
        <a:lstStyle/>
        <a:p>
          <a:endParaRPr lang="en-US"/>
        </a:p>
      </dgm:t>
    </dgm:pt>
    <dgm:pt modelId="{47072160-B935-4B62-AA74-65112A5D477B}" type="sibTrans" cxnId="{2316693F-8977-4EE0-9664-D040DF1E19BF}">
      <dgm:prSet/>
      <dgm:spPr/>
      <dgm:t>
        <a:bodyPr/>
        <a:lstStyle/>
        <a:p>
          <a:endParaRPr lang="en-US"/>
        </a:p>
      </dgm:t>
    </dgm:pt>
    <dgm:pt modelId="{E4A2C6AD-1429-4AE4-880C-812F7BB15768}">
      <dgm:prSet/>
      <dgm:spPr/>
      <dgm:t>
        <a:bodyPr/>
        <a:lstStyle/>
        <a:p>
          <a:r>
            <a:rPr lang="en-US" dirty="0"/>
            <a:t>Beliefs and understanding about disease and medications</a:t>
          </a:r>
        </a:p>
      </dgm:t>
    </dgm:pt>
    <dgm:pt modelId="{AFEF5B2B-5AC0-40E4-A00C-BD074DC81BA6}" type="parTrans" cxnId="{10103AFD-F189-4BC8-889E-9E95A3C32E46}">
      <dgm:prSet/>
      <dgm:spPr/>
      <dgm:t>
        <a:bodyPr/>
        <a:lstStyle/>
        <a:p>
          <a:endParaRPr lang="en-US"/>
        </a:p>
      </dgm:t>
    </dgm:pt>
    <dgm:pt modelId="{908DD465-7ABE-4562-B29E-21A0BAFC4D6E}" type="sibTrans" cxnId="{10103AFD-F189-4BC8-889E-9E95A3C32E46}">
      <dgm:prSet/>
      <dgm:spPr/>
      <dgm:t>
        <a:bodyPr/>
        <a:lstStyle/>
        <a:p>
          <a:endParaRPr lang="en-US"/>
        </a:p>
      </dgm:t>
    </dgm:pt>
    <dgm:pt modelId="{BE5CE473-F885-4D47-BAC7-8BE09138AB88}">
      <dgm:prSet/>
      <dgm:spPr/>
      <dgm:t>
        <a:bodyPr/>
        <a:lstStyle/>
        <a:p>
          <a:r>
            <a:rPr lang="en-US" dirty="0"/>
            <a:t>Polypharmacy, adverse effects</a:t>
          </a:r>
        </a:p>
      </dgm:t>
    </dgm:pt>
    <dgm:pt modelId="{BFF8B046-EACC-4E63-9F32-E3B36EEF4B46}" type="parTrans" cxnId="{A6D350AE-84C5-4AB5-9698-EF90CC380E8F}">
      <dgm:prSet/>
      <dgm:spPr/>
      <dgm:t>
        <a:bodyPr/>
        <a:lstStyle/>
        <a:p>
          <a:endParaRPr lang="en-US"/>
        </a:p>
      </dgm:t>
    </dgm:pt>
    <dgm:pt modelId="{5D50F592-34C6-4D46-A740-700C0BA175C8}" type="sibTrans" cxnId="{A6D350AE-84C5-4AB5-9698-EF90CC380E8F}">
      <dgm:prSet/>
      <dgm:spPr/>
      <dgm:t>
        <a:bodyPr/>
        <a:lstStyle/>
        <a:p>
          <a:endParaRPr lang="en-US"/>
        </a:p>
      </dgm:t>
    </dgm:pt>
    <dgm:pt modelId="{BE9BF2D8-5EF1-4395-974D-A10C2F558199}">
      <dgm:prSet/>
      <dgm:spPr/>
      <dgm:t>
        <a:bodyPr/>
        <a:lstStyle/>
        <a:p>
          <a:r>
            <a:rPr lang="en-US" dirty="0"/>
            <a:t>Caregiver support</a:t>
          </a:r>
        </a:p>
      </dgm:t>
    </dgm:pt>
    <dgm:pt modelId="{C53E2050-F03B-47C8-9606-35B4C0379C98}" type="parTrans" cxnId="{0D5A1B03-35BE-4B29-BAF7-96D4AB02AC39}">
      <dgm:prSet/>
      <dgm:spPr/>
      <dgm:t>
        <a:bodyPr/>
        <a:lstStyle/>
        <a:p>
          <a:endParaRPr lang="en-US"/>
        </a:p>
      </dgm:t>
    </dgm:pt>
    <dgm:pt modelId="{5F1A1439-0024-4973-8E22-42232852B0BD}" type="sibTrans" cxnId="{0D5A1B03-35BE-4B29-BAF7-96D4AB02AC39}">
      <dgm:prSet/>
      <dgm:spPr/>
      <dgm:t>
        <a:bodyPr/>
        <a:lstStyle/>
        <a:p>
          <a:endParaRPr lang="en-US"/>
        </a:p>
      </dgm:t>
    </dgm:pt>
    <dgm:pt modelId="{2246D6E0-A9BC-4F03-90AC-AB6903C23360}">
      <dgm:prSet custT="1"/>
      <dgm:spPr>
        <a:solidFill>
          <a:srgbClr val="A2B526"/>
        </a:solidFill>
      </dgm:spPr>
      <dgm:t>
        <a:bodyPr/>
        <a:lstStyle/>
        <a:p>
          <a:r>
            <a:rPr lang="en-US" sz="2000" b="1" dirty="0"/>
            <a:t>Non-adherence associated with increased ADEs and healthcare costs</a:t>
          </a:r>
        </a:p>
      </dgm:t>
    </dgm:pt>
    <dgm:pt modelId="{E67B3EB9-8B84-4349-B447-0F1CD7558BF2}" type="parTrans" cxnId="{E468B54D-E872-469B-B176-833AE4E8F610}">
      <dgm:prSet/>
      <dgm:spPr/>
      <dgm:t>
        <a:bodyPr/>
        <a:lstStyle/>
        <a:p>
          <a:endParaRPr lang="en-US"/>
        </a:p>
      </dgm:t>
    </dgm:pt>
    <dgm:pt modelId="{BB20C9C3-3C03-4A3A-A783-E7DD98822E0C}" type="sibTrans" cxnId="{E468B54D-E872-469B-B176-833AE4E8F610}">
      <dgm:prSet/>
      <dgm:spPr/>
      <dgm:t>
        <a:bodyPr/>
        <a:lstStyle/>
        <a:p>
          <a:endParaRPr lang="en-US"/>
        </a:p>
      </dgm:t>
    </dgm:pt>
    <dgm:pt modelId="{63DE5BF4-A5EB-4F3D-9FEA-925C691B0038}">
      <dgm:prSet/>
      <dgm:spPr/>
      <dgm:t>
        <a:bodyPr/>
        <a:lstStyle/>
        <a:p>
          <a:r>
            <a:rPr lang="en-US"/>
            <a:t>Factor in ~10% of hospital admissions</a:t>
          </a:r>
        </a:p>
      </dgm:t>
    </dgm:pt>
    <dgm:pt modelId="{307EC629-71A3-4473-8A2E-A3A1A72DC803}" type="parTrans" cxnId="{D196C975-F4A1-4679-B1F3-3C595DFAC35D}">
      <dgm:prSet/>
      <dgm:spPr/>
      <dgm:t>
        <a:bodyPr/>
        <a:lstStyle/>
        <a:p>
          <a:endParaRPr lang="en-US"/>
        </a:p>
      </dgm:t>
    </dgm:pt>
    <dgm:pt modelId="{B58F7856-9277-4437-8862-9454B204817F}" type="sibTrans" cxnId="{D196C975-F4A1-4679-B1F3-3C595DFAC35D}">
      <dgm:prSet/>
      <dgm:spPr/>
      <dgm:t>
        <a:bodyPr/>
        <a:lstStyle/>
        <a:p>
          <a:endParaRPr lang="en-US"/>
        </a:p>
      </dgm:t>
    </dgm:pt>
    <dgm:pt modelId="{91CBB5A4-8B61-49AA-ADA6-C14BB904D37C}">
      <dgm:prSet/>
      <dgm:spPr/>
      <dgm:t>
        <a:bodyPr/>
        <a:lstStyle/>
        <a:p>
          <a:r>
            <a:rPr lang="en-US"/>
            <a:t>Cause of 21% of preventable ADEs</a:t>
          </a:r>
        </a:p>
      </dgm:t>
    </dgm:pt>
    <dgm:pt modelId="{B2A41007-2568-46FB-969F-593F36E41921}" type="parTrans" cxnId="{473C4CDB-FEB0-4CFF-87F0-2139E94B772F}">
      <dgm:prSet/>
      <dgm:spPr/>
      <dgm:t>
        <a:bodyPr/>
        <a:lstStyle/>
        <a:p>
          <a:endParaRPr lang="en-US"/>
        </a:p>
      </dgm:t>
    </dgm:pt>
    <dgm:pt modelId="{FC30AB26-D5A0-4944-8F37-1698B6261060}" type="sibTrans" cxnId="{473C4CDB-FEB0-4CFF-87F0-2139E94B772F}">
      <dgm:prSet/>
      <dgm:spPr/>
      <dgm:t>
        <a:bodyPr/>
        <a:lstStyle/>
        <a:p>
          <a:endParaRPr lang="en-US"/>
        </a:p>
      </dgm:t>
    </dgm:pt>
    <dgm:pt modelId="{9F326B5F-0350-424B-B66E-E19A0BD9885A}" type="pres">
      <dgm:prSet presAssocID="{49801547-E1E5-40B4-ACA6-3B9D238D37FA}" presName="linear" presStyleCnt="0">
        <dgm:presLayoutVars>
          <dgm:animLvl val="lvl"/>
          <dgm:resizeHandles val="exact"/>
        </dgm:presLayoutVars>
      </dgm:prSet>
      <dgm:spPr/>
    </dgm:pt>
    <dgm:pt modelId="{56EEBF34-AD18-4014-9F83-2DA9EB8C8FE9}" type="pres">
      <dgm:prSet presAssocID="{AA2234A4-50DF-403F-A40C-ADB6C5149039}" presName="parentText" presStyleLbl="node1" presStyleIdx="0" presStyleCnt="2" custLinFactNeighborY="2502">
        <dgm:presLayoutVars>
          <dgm:chMax val="0"/>
          <dgm:bulletEnabled val="1"/>
        </dgm:presLayoutVars>
      </dgm:prSet>
      <dgm:spPr/>
    </dgm:pt>
    <dgm:pt modelId="{AF5C8403-7895-42F9-8C7C-888DCF24CCCB}" type="pres">
      <dgm:prSet presAssocID="{AA2234A4-50DF-403F-A40C-ADB6C5149039}" presName="childText" presStyleLbl="revTx" presStyleIdx="0" presStyleCnt="2" custScaleY="95709">
        <dgm:presLayoutVars>
          <dgm:bulletEnabled val="1"/>
        </dgm:presLayoutVars>
      </dgm:prSet>
      <dgm:spPr/>
    </dgm:pt>
    <dgm:pt modelId="{C9944BF1-1427-4769-97DE-F308335F62C1}" type="pres">
      <dgm:prSet presAssocID="{2246D6E0-A9BC-4F03-90AC-AB6903C23360}" presName="parentText" presStyleLbl="node1" presStyleIdx="1" presStyleCnt="2">
        <dgm:presLayoutVars>
          <dgm:chMax val="0"/>
          <dgm:bulletEnabled val="1"/>
        </dgm:presLayoutVars>
      </dgm:prSet>
      <dgm:spPr/>
    </dgm:pt>
    <dgm:pt modelId="{1352BA80-7E3D-400E-9D30-AA628A42FDCD}" type="pres">
      <dgm:prSet presAssocID="{2246D6E0-A9BC-4F03-90AC-AB6903C23360}" presName="childText" presStyleLbl="revTx" presStyleIdx="1" presStyleCnt="2">
        <dgm:presLayoutVars>
          <dgm:bulletEnabled val="1"/>
        </dgm:presLayoutVars>
      </dgm:prSet>
      <dgm:spPr/>
    </dgm:pt>
  </dgm:ptLst>
  <dgm:cxnLst>
    <dgm:cxn modelId="{0D5A1B03-35BE-4B29-BAF7-96D4AB02AC39}" srcId="{AA2234A4-50DF-403F-A40C-ADB6C5149039}" destId="{BE9BF2D8-5EF1-4395-974D-A10C2F558199}" srcOrd="3" destOrd="0" parTransId="{C53E2050-F03B-47C8-9606-35B4C0379C98}" sibTransId="{5F1A1439-0024-4973-8E22-42232852B0BD}"/>
    <dgm:cxn modelId="{59B30F11-5FAD-49E5-B536-C3E4A75BB48E}" type="presOf" srcId="{63DE5BF4-A5EB-4F3D-9FEA-925C691B0038}" destId="{1352BA80-7E3D-400E-9D30-AA628A42FDCD}" srcOrd="0" destOrd="0" presId="urn:microsoft.com/office/officeart/2005/8/layout/vList2"/>
    <dgm:cxn modelId="{F6FEED2F-727F-4D19-B15B-10E849064F54}" type="presOf" srcId="{E4A2C6AD-1429-4AE4-880C-812F7BB15768}" destId="{AF5C8403-7895-42F9-8C7C-888DCF24CCCB}" srcOrd="0" destOrd="1" presId="urn:microsoft.com/office/officeart/2005/8/layout/vList2"/>
    <dgm:cxn modelId="{E9A64D38-1984-41EC-BC9D-621A4AECE19C}" type="presOf" srcId="{AA2234A4-50DF-403F-A40C-ADB6C5149039}" destId="{56EEBF34-AD18-4014-9F83-2DA9EB8C8FE9}" srcOrd="0" destOrd="0" presId="urn:microsoft.com/office/officeart/2005/8/layout/vList2"/>
    <dgm:cxn modelId="{9A5B683F-F9C9-482A-933E-83711FE3ED5C}" type="presOf" srcId="{90B7C02E-FEB0-49B4-BD91-31E5919F7871}" destId="{AF5C8403-7895-42F9-8C7C-888DCF24CCCB}" srcOrd="0" destOrd="0" presId="urn:microsoft.com/office/officeart/2005/8/layout/vList2"/>
    <dgm:cxn modelId="{2316693F-8977-4EE0-9664-D040DF1E19BF}" srcId="{AA2234A4-50DF-403F-A40C-ADB6C5149039}" destId="{90B7C02E-FEB0-49B4-BD91-31E5919F7871}" srcOrd="0" destOrd="0" parTransId="{EFB4A181-63EE-47A5-887F-52483C77CD1B}" sibTransId="{47072160-B935-4B62-AA74-65112A5D477B}"/>
    <dgm:cxn modelId="{E468B54D-E872-469B-B176-833AE4E8F610}" srcId="{49801547-E1E5-40B4-ACA6-3B9D238D37FA}" destId="{2246D6E0-A9BC-4F03-90AC-AB6903C23360}" srcOrd="1" destOrd="0" parTransId="{E67B3EB9-8B84-4349-B447-0F1CD7558BF2}" sibTransId="{BB20C9C3-3C03-4A3A-A783-E7DD98822E0C}"/>
    <dgm:cxn modelId="{04A35A51-178C-4E74-8200-542B65BACA9F}" type="presOf" srcId="{49801547-E1E5-40B4-ACA6-3B9D238D37FA}" destId="{9F326B5F-0350-424B-B66E-E19A0BD9885A}" srcOrd="0" destOrd="0" presId="urn:microsoft.com/office/officeart/2005/8/layout/vList2"/>
    <dgm:cxn modelId="{13ADBF74-1ED6-4C37-9193-DFE78356A277}" type="presOf" srcId="{BE9BF2D8-5EF1-4395-974D-A10C2F558199}" destId="{AF5C8403-7895-42F9-8C7C-888DCF24CCCB}" srcOrd="0" destOrd="3" presId="urn:microsoft.com/office/officeart/2005/8/layout/vList2"/>
    <dgm:cxn modelId="{D196C975-F4A1-4679-B1F3-3C595DFAC35D}" srcId="{2246D6E0-A9BC-4F03-90AC-AB6903C23360}" destId="{63DE5BF4-A5EB-4F3D-9FEA-925C691B0038}" srcOrd="0" destOrd="0" parTransId="{307EC629-71A3-4473-8A2E-A3A1A72DC803}" sibTransId="{B58F7856-9277-4437-8862-9454B204817F}"/>
    <dgm:cxn modelId="{32F2597D-AAFF-4659-B9BC-A0E7AD5F067B}" srcId="{49801547-E1E5-40B4-ACA6-3B9D238D37FA}" destId="{AA2234A4-50DF-403F-A40C-ADB6C5149039}" srcOrd="0" destOrd="0" parTransId="{3BFB3399-D81B-42D5-B942-BB2E51D63477}" sibTransId="{BE8A9D4C-9C20-4D6C-9E6A-357F02B1909D}"/>
    <dgm:cxn modelId="{3533118B-A957-4869-B226-8F2FC00310BC}" type="presOf" srcId="{BE5CE473-F885-4D47-BAC7-8BE09138AB88}" destId="{AF5C8403-7895-42F9-8C7C-888DCF24CCCB}" srcOrd="0" destOrd="2" presId="urn:microsoft.com/office/officeart/2005/8/layout/vList2"/>
    <dgm:cxn modelId="{A6D350AE-84C5-4AB5-9698-EF90CC380E8F}" srcId="{AA2234A4-50DF-403F-A40C-ADB6C5149039}" destId="{BE5CE473-F885-4D47-BAC7-8BE09138AB88}" srcOrd="2" destOrd="0" parTransId="{BFF8B046-EACC-4E63-9F32-E3B36EEF4B46}" sibTransId="{5D50F592-34C6-4D46-A740-700C0BA175C8}"/>
    <dgm:cxn modelId="{0CF4ACBA-F812-4FE8-80BD-72B36ACF45EE}" type="presOf" srcId="{2246D6E0-A9BC-4F03-90AC-AB6903C23360}" destId="{C9944BF1-1427-4769-97DE-F308335F62C1}" srcOrd="0" destOrd="0" presId="urn:microsoft.com/office/officeart/2005/8/layout/vList2"/>
    <dgm:cxn modelId="{473C4CDB-FEB0-4CFF-87F0-2139E94B772F}" srcId="{2246D6E0-A9BC-4F03-90AC-AB6903C23360}" destId="{91CBB5A4-8B61-49AA-ADA6-C14BB904D37C}" srcOrd="1" destOrd="0" parTransId="{B2A41007-2568-46FB-969F-593F36E41921}" sibTransId="{FC30AB26-D5A0-4944-8F37-1698B6261060}"/>
    <dgm:cxn modelId="{263793DD-D935-4310-A7E4-A28463F4B370}" type="presOf" srcId="{91CBB5A4-8B61-49AA-ADA6-C14BB904D37C}" destId="{1352BA80-7E3D-400E-9D30-AA628A42FDCD}" srcOrd="0" destOrd="1" presId="urn:microsoft.com/office/officeart/2005/8/layout/vList2"/>
    <dgm:cxn modelId="{10103AFD-F189-4BC8-889E-9E95A3C32E46}" srcId="{AA2234A4-50DF-403F-A40C-ADB6C5149039}" destId="{E4A2C6AD-1429-4AE4-880C-812F7BB15768}" srcOrd="1" destOrd="0" parTransId="{AFEF5B2B-5AC0-40E4-A00C-BD074DC81BA6}" sibTransId="{908DD465-7ABE-4562-B29E-21A0BAFC4D6E}"/>
    <dgm:cxn modelId="{F2D4BEA5-CE13-43DD-AC68-34A79EAE571C}" type="presParOf" srcId="{9F326B5F-0350-424B-B66E-E19A0BD9885A}" destId="{56EEBF34-AD18-4014-9F83-2DA9EB8C8FE9}" srcOrd="0" destOrd="0" presId="urn:microsoft.com/office/officeart/2005/8/layout/vList2"/>
    <dgm:cxn modelId="{7B5E4710-B3A5-42A1-B32A-F83A9CD6626C}" type="presParOf" srcId="{9F326B5F-0350-424B-B66E-E19A0BD9885A}" destId="{AF5C8403-7895-42F9-8C7C-888DCF24CCCB}" srcOrd="1" destOrd="0" presId="urn:microsoft.com/office/officeart/2005/8/layout/vList2"/>
    <dgm:cxn modelId="{7D4968C7-6E3C-48AC-B71B-AE08F764AF6E}" type="presParOf" srcId="{9F326B5F-0350-424B-B66E-E19A0BD9885A}" destId="{C9944BF1-1427-4769-97DE-F308335F62C1}" srcOrd="2" destOrd="0" presId="urn:microsoft.com/office/officeart/2005/8/layout/vList2"/>
    <dgm:cxn modelId="{FC7A309D-A208-47F2-8D0F-0041B65E0A75}" type="presParOf" srcId="{9F326B5F-0350-424B-B66E-E19A0BD9885A}" destId="{1352BA80-7E3D-400E-9D30-AA628A42FDC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43DCFF-85DE-41FF-AD0E-9F3A4099614D}" type="doc">
      <dgm:prSet loTypeId="urn:microsoft.com/office/officeart/2016/7/layout/VerticalSolidActionList" loCatId="List" qsTypeId="urn:microsoft.com/office/officeart/2005/8/quickstyle/simple4" qsCatId="simple" csTypeId="urn:microsoft.com/office/officeart/2005/8/colors/accent0_3" csCatId="mainScheme" phldr="1"/>
      <dgm:spPr/>
      <dgm:t>
        <a:bodyPr/>
        <a:lstStyle/>
        <a:p>
          <a:endParaRPr lang="en-US"/>
        </a:p>
      </dgm:t>
    </dgm:pt>
    <dgm:pt modelId="{F81E5F23-08AF-4761-B5E2-FF2B39CB36A7}">
      <dgm:prSet/>
      <dgm:spPr>
        <a:solidFill>
          <a:schemeClr val="tx1">
            <a:lumMod val="50000"/>
            <a:lumOff val="50000"/>
          </a:schemeClr>
        </a:solidFill>
        <a:ln>
          <a:noFill/>
        </a:ln>
      </dgm:spPr>
      <dgm:t>
        <a:bodyPr/>
        <a:lstStyle/>
        <a:p>
          <a:r>
            <a:rPr lang="en-US" b="1" dirty="0"/>
            <a:t>Consider</a:t>
          </a:r>
        </a:p>
      </dgm:t>
    </dgm:pt>
    <dgm:pt modelId="{84DA4FA6-8757-4ADD-83E4-BA7054ABA17E}" type="parTrans" cxnId="{06CA62C4-BA2C-437F-8F1B-B9E1BC4ABE85}">
      <dgm:prSet/>
      <dgm:spPr/>
      <dgm:t>
        <a:bodyPr/>
        <a:lstStyle/>
        <a:p>
          <a:endParaRPr lang="en-US"/>
        </a:p>
      </dgm:t>
    </dgm:pt>
    <dgm:pt modelId="{AA0512FA-36E3-4135-9B81-17CBCC875AC3}" type="sibTrans" cxnId="{06CA62C4-BA2C-437F-8F1B-B9E1BC4ABE85}">
      <dgm:prSet/>
      <dgm:spPr/>
      <dgm:t>
        <a:bodyPr/>
        <a:lstStyle/>
        <a:p>
          <a:endParaRPr lang="en-US"/>
        </a:p>
      </dgm:t>
    </dgm:pt>
    <dgm:pt modelId="{A9545BC6-C3CA-4FFE-B33D-9126762F66AE}">
      <dgm:prSet/>
      <dgm:spPr/>
      <dgm:t>
        <a:bodyPr/>
        <a:lstStyle/>
        <a:p>
          <a:r>
            <a:rPr lang="en-US"/>
            <a:t>Consider risk vs. benefit for specific patient</a:t>
          </a:r>
        </a:p>
      </dgm:t>
    </dgm:pt>
    <dgm:pt modelId="{4B5F6419-D7CE-4468-9903-B7A0CCC35321}" type="parTrans" cxnId="{AF9C4623-3A8F-458E-8BF0-2FCFD53A098B}">
      <dgm:prSet/>
      <dgm:spPr/>
      <dgm:t>
        <a:bodyPr/>
        <a:lstStyle/>
        <a:p>
          <a:endParaRPr lang="en-US"/>
        </a:p>
      </dgm:t>
    </dgm:pt>
    <dgm:pt modelId="{65590A63-73B8-4FA3-9918-26B27F228943}" type="sibTrans" cxnId="{AF9C4623-3A8F-458E-8BF0-2FCFD53A098B}">
      <dgm:prSet/>
      <dgm:spPr/>
      <dgm:t>
        <a:bodyPr/>
        <a:lstStyle/>
        <a:p>
          <a:endParaRPr lang="en-US"/>
        </a:p>
      </dgm:t>
    </dgm:pt>
    <dgm:pt modelId="{B6AC46FD-DFAB-4AFA-AE39-05A5F970CB3F}">
      <dgm:prSet/>
      <dgm:spPr>
        <a:solidFill>
          <a:schemeClr val="tx1">
            <a:lumMod val="50000"/>
            <a:lumOff val="50000"/>
          </a:schemeClr>
        </a:solidFill>
        <a:ln>
          <a:noFill/>
        </a:ln>
      </dgm:spPr>
      <dgm:t>
        <a:bodyPr/>
        <a:lstStyle/>
        <a:p>
          <a:r>
            <a:rPr lang="en-US" b="1" dirty="0"/>
            <a:t>Consider</a:t>
          </a:r>
        </a:p>
      </dgm:t>
    </dgm:pt>
    <dgm:pt modelId="{27A50B34-6670-434F-B03E-BF15D8376DC5}" type="parTrans" cxnId="{5DD9F805-5B55-49D6-8060-C6EEF5FD7F97}">
      <dgm:prSet/>
      <dgm:spPr/>
      <dgm:t>
        <a:bodyPr/>
        <a:lstStyle/>
        <a:p>
          <a:endParaRPr lang="en-US"/>
        </a:p>
      </dgm:t>
    </dgm:pt>
    <dgm:pt modelId="{C412136E-5742-4D16-A5A8-FAA137E3B5E1}" type="sibTrans" cxnId="{5DD9F805-5B55-49D6-8060-C6EEF5FD7F97}">
      <dgm:prSet/>
      <dgm:spPr/>
      <dgm:t>
        <a:bodyPr/>
        <a:lstStyle/>
        <a:p>
          <a:endParaRPr lang="en-US"/>
        </a:p>
      </dgm:t>
    </dgm:pt>
    <dgm:pt modelId="{0C64D116-D402-40E9-83A5-CB2DA2C82196}">
      <dgm:prSet/>
      <dgm:spPr/>
      <dgm:t>
        <a:bodyPr/>
        <a:lstStyle/>
        <a:p>
          <a:r>
            <a:rPr lang="en-US"/>
            <a:t>Consider non-pharmacologic therapy</a:t>
          </a:r>
        </a:p>
      </dgm:t>
    </dgm:pt>
    <dgm:pt modelId="{996EC95A-9B10-4D93-8C6D-64109C788505}" type="parTrans" cxnId="{EABEF718-68B8-46FE-9B23-4F29CFB9CAB4}">
      <dgm:prSet/>
      <dgm:spPr/>
      <dgm:t>
        <a:bodyPr/>
        <a:lstStyle/>
        <a:p>
          <a:endParaRPr lang="en-US"/>
        </a:p>
      </dgm:t>
    </dgm:pt>
    <dgm:pt modelId="{79E3A9F7-158D-4D28-B912-B8E7F14EE3ED}" type="sibTrans" cxnId="{EABEF718-68B8-46FE-9B23-4F29CFB9CAB4}">
      <dgm:prSet/>
      <dgm:spPr/>
      <dgm:t>
        <a:bodyPr/>
        <a:lstStyle/>
        <a:p>
          <a:endParaRPr lang="en-US"/>
        </a:p>
      </dgm:t>
    </dgm:pt>
    <dgm:pt modelId="{AD75B949-7993-442B-8E96-739A60290D74}">
      <dgm:prSet/>
      <dgm:spPr>
        <a:solidFill>
          <a:schemeClr val="tx1">
            <a:lumMod val="50000"/>
            <a:lumOff val="50000"/>
          </a:schemeClr>
        </a:solidFill>
        <a:ln>
          <a:noFill/>
        </a:ln>
      </dgm:spPr>
      <dgm:t>
        <a:bodyPr/>
        <a:lstStyle/>
        <a:p>
          <a:r>
            <a:rPr lang="en-US" b="1" dirty="0"/>
            <a:t>Start</a:t>
          </a:r>
        </a:p>
      </dgm:t>
    </dgm:pt>
    <dgm:pt modelId="{38DD4718-4C8A-4E02-8C55-B5000B7E4F88}" type="parTrans" cxnId="{4CBA89FD-6634-4A58-9B68-0CF68352FD68}">
      <dgm:prSet/>
      <dgm:spPr/>
      <dgm:t>
        <a:bodyPr/>
        <a:lstStyle/>
        <a:p>
          <a:endParaRPr lang="en-US"/>
        </a:p>
      </dgm:t>
    </dgm:pt>
    <dgm:pt modelId="{65025B18-26A3-4C65-B62B-909A59678899}" type="sibTrans" cxnId="{4CBA89FD-6634-4A58-9B68-0CF68352FD68}">
      <dgm:prSet/>
      <dgm:spPr/>
      <dgm:t>
        <a:bodyPr/>
        <a:lstStyle/>
        <a:p>
          <a:endParaRPr lang="en-US"/>
        </a:p>
      </dgm:t>
    </dgm:pt>
    <dgm:pt modelId="{66331220-F79C-462D-A698-FD5243F6AF9B}">
      <dgm:prSet/>
      <dgm:spPr/>
      <dgm:t>
        <a:bodyPr/>
        <a:lstStyle/>
        <a:p>
          <a:r>
            <a:rPr lang="en-US" dirty="0"/>
            <a:t>Start with a low dose and titrate slowly</a:t>
          </a:r>
        </a:p>
      </dgm:t>
    </dgm:pt>
    <dgm:pt modelId="{F648814D-9FD6-4571-AA46-329143550404}" type="parTrans" cxnId="{1FD06350-6CFB-4FF1-AF78-3FDDC38819B8}">
      <dgm:prSet/>
      <dgm:spPr/>
      <dgm:t>
        <a:bodyPr/>
        <a:lstStyle/>
        <a:p>
          <a:endParaRPr lang="en-US"/>
        </a:p>
      </dgm:t>
    </dgm:pt>
    <dgm:pt modelId="{2B3FB4C6-EB47-4579-8775-EAA2DC95A039}" type="sibTrans" cxnId="{1FD06350-6CFB-4FF1-AF78-3FDDC38819B8}">
      <dgm:prSet/>
      <dgm:spPr/>
      <dgm:t>
        <a:bodyPr/>
        <a:lstStyle/>
        <a:p>
          <a:endParaRPr lang="en-US"/>
        </a:p>
      </dgm:t>
    </dgm:pt>
    <dgm:pt modelId="{500D67B4-2381-44E6-9088-8A73CE523BC3}">
      <dgm:prSet/>
      <dgm:spPr>
        <a:solidFill>
          <a:schemeClr val="bg1">
            <a:lumMod val="50000"/>
          </a:schemeClr>
        </a:solidFill>
        <a:ln>
          <a:noFill/>
        </a:ln>
      </dgm:spPr>
      <dgm:t>
        <a:bodyPr/>
        <a:lstStyle/>
        <a:p>
          <a:r>
            <a:rPr lang="en-US" b="1" dirty="0"/>
            <a:t>Avoid</a:t>
          </a:r>
        </a:p>
      </dgm:t>
    </dgm:pt>
    <dgm:pt modelId="{A1DAE2B3-EFE7-4906-86E3-0AB9ABF02497}" type="parTrans" cxnId="{A7D8D968-D82A-4B79-91DE-D89FC444CF67}">
      <dgm:prSet/>
      <dgm:spPr/>
      <dgm:t>
        <a:bodyPr/>
        <a:lstStyle/>
        <a:p>
          <a:endParaRPr lang="en-US"/>
        </a:p>
      </dgm:t>
    </dgm:pt>
    <dgm:pt modelId="{0CCD2306-F018-486A-85C6-18F13DE52C6C}" type="sibTrans" cxnId="{A7D8D968-D82A-4B79-91DE-D89FC444CF67}">
      <dgm:prSet/>
      <dgm:spPr/>
      <dgm:t>
        <a:bodyPr/>
        <a:lstStyle/>
        <a:p>
          <a:endParaRPr lang="en-US"/>
        </a:p>
      </dgm:t>
    </dgm:pt>
    <dgm:pt modelId="{54EC8394-016E-4D8F-A222-542380C13F29}">
      <dgm:prSet/>
      <dgm:spPr/>
      <dgm:t>
        <a:bodyPr/>
        <a:lstStyle/>
        <a:p>
          <a:r>
            <a:rPr lang="en-US"/>
            <a:t>Avoid starting two agents at one time</a:t>
          </a:r>
        </a:p>
      </dgm:t>
    </dgm:pt>
    <dgm:pt modelId="{4B27F05A-C3AC-4FFE-AD12-D7311A601628}" type="parTrans" cxnId="{E3F0BEF2-1DD8-4DBC-86A7-D04B6151CC53}">
      <dgm:prSet/>
      <dgm:spPr/>
      <dgm:t>
        <a:bodyPr/>
        <a:lstStyle/>
        <a:p>
          <a:endParaRPr lang="en-US"/>
        </a:p>
      </dgm:t>
    </dgm:pt>
    <dgm:pt modelId="{ADA8B240-7A06-410C-8728-AA51CF4D9EA9}" type="sibTrans" cxnId="{E3F0BEF2-1DD8-4DBC-86A7-D04B6151CC53}">
      <dgm:prSet/>
      <dgm:spPr/>
      <dgm:t>
        <a:bodyPr/>
        <a:lstStyle/>
        <a:p>
          <a:endParaRPr lang="en-US"/>
        </a:p>
      </dgm:t>
    </dgm:pt>
    <dgm:pt modelId="{7B9B5E60-1445-4DE4-94C4-38E0ACA61A1B}">
      <dgm:prSet/>
      <dgm:spPr>
        <a:solidFill>
          <a:schemeClr val="bg1">
            <a:lumMod val="50000"/>
          </a:schemeClr>
        </a:solidFill>
        <a:ln>
          <a:noFill/>
        </a:ln>
      </dgm:spPr>
      <dgm:t>
        <a:bodyPr/>
        <a:lstStyle/>
        <a:p>
          <a:r>
            <a:rPr lang="en-US" b="1" dirty="0"/>
            <a:t>Avoid</a:t>
          </a:r>
        </a:p>
      </dgm:t>
    </dgm:pt>
    <dgm:pt modelId="{42AA6714-93B8-4908-990C-15885088AEC2}" type="parTrans" cxnId="{9F5ABFF0-D871-4D40-BA2C-2E669183E931}">
      <dgm:prSet/>
      <dgm:spPr/>
      <dgm:t>
        <a:bodyPr/>
        <a:lstStyle/>
        <a:p>
          <a:endParaRPr lang="en-US"/>
        </a:p>
      </dgm:t>
    </dgm:pt>
    <dgm:pt modelId="{53E935DF-ACD7-46B3-8B7E-38C7C7FC59A5}" type="sibTrans" cxnId="{9F5ABFF0-D871-4D40-BA2C-2E669183E931}">
      <dgm:prSet/>
      <dgm:spPr/>
      <dgm:t>
        <a:bodyPr/>
        <a:lstStyle/>
        <a:p>
          <a:endParaRPr lang="en-US"/>
        </a:p>
      </dgm:t>
    </dgm:pt>
    <dgm:pt modelId="{226F6838-B349-4B0B-AA56-56AD93FBF805}">
      <dgm:prSet/>
      <dgm:spPr/>
      <dgm:t>
        <a:bodyPr/>
        <a:lstStyle/>
        <a:p>
          <a:r>
            <a:rPr lang="en-US"/>
            <a:t>Avoid therapeutic duplication </a:t>
          </a:r>
        </a:p>
      </dgm:t>
    </dgm:pt>
    <dgm:pt modelId="{3AF2BE7B-05E0-4C85-8266-C44F58905FE5}" type="parTrans" cxnId="{E7104DD0-206B-4200-A4F3-75C5C76BA65B}">
      <dgm:prSet/>
      <dgm:spPr/>
      <dgm:t>
        <a:bodyPr/>
        <a:lstStyle/>
        <a:p>
          <a:endParaRPr lang="en-US"/>
        </a:p>
      </dgm:t>
    </dgm:pt>
    <dgm:pt modelId="{299FAF7D-85E9-4BEE-8861-7777403F5A27}" type="sibTrans" cxnId="{E7104DD0-206B-4200-A4F3-75C5C76BA65B}">
      <dgm:prSet/>
      <dgm:spPr/>
      <dgm:t>
        <a:bodyPr/>
        <a:lstStyle/>
        <a:p>
          <a:endParaRPr lang="en-US"/>
        </a:p>
      </dgm:t>
    </dgm:pt>
    <dgm:pt modelId="{76A440E7-24E6-495F-86D1-21F9A0FE0E3E}">
      <dgm:prSet/>
      <dgm:spPr>
        <a:solidFill>
          <a:schemeClr val="bg1">
            <a:lumMod val="50000"/>
          </a:schemeClr>
        </a:solidFill>
        <a:ln>
          <a:noFill/>
        </a:ln>
      </dgm:spPr>
      <dgm:t>
        <a:bodyPr/>
        <a:lstStyle/>
        <a:p>
          <a:r>
            <a:rPr lang="en-US" b="1" dirty="0"/>
            <a:t>Reach</a:t>
          </a:r>
        </a:p>
      </dgm:t>
    </dgm:pt>
    <dgm:pt modelId="{A6FB8F21-3E1C-4EE1-9404-595E8C26EBA1}" type="parTrans" cxnId="{DD31B8F6-B1B4-4DC8-9B58-780E1AE67F88}">
      <dgm:prSet/>
      <dgm:spPr/>
      <dgm:t>
        <a:bodyPr/>
        <a:lstStyle/>
        <a:p>
          <a:endParaRPr lang="en-US"/>
        </a:p>
      </dgm:t>
    </dgm:pt>
    <dgm:pt modelId="{CE14F435-3164-4B67-8B2B-6D2219F2A369}" type="sibTrans" cxnId="{DD31B8F6-B1B4-4DC8-9B58-780E1AE67F88}">
      <dgm:prSet/>
      <dgm:spPr/>
      <dgm:t>
        <a:bodyPr/>
        <a:lstStyle/>
        <a:p>
          <a:endParaRPr lang="en-US"/>
        </a:p>
      </dgm:t>
    </dgm:pt>
    <dgm:pt modelId="{5204E573-933D-4670-9421-C0946B758470}">
      <dgm:prSet/>
      <dgm:spPr/>
      <dgm:t>
        <a:bodyPr/>
        <a:lstStyle/>
        <a:p>
          <a:r>
            <a:rPr lang="en-US"/>
            <a:t>Reach max tolerated dose of single agent before adding 2nd</a:t>
          </a:r>
        </a:p>
      </dgm:t>
    </dgm:pt>
    <dgm:pt modelId="{1E70992A-E3E6-4052-B91B-9FD93002B545}" type="parTrans" cxnId="{4EDABFED-2648-443B-AFCA-7DDB04BC1946}">
      <dgm:prSet/>
      <dgm:spPr/>
      <dgm:t>
        <a:bodyPr/>
        <a:lstStyle/>
        <a:p>
          <a:endParaRPr lang="en-US"/>
        </a:p>
      </dgm:t>
    </dgm:pt>
    <dgm:pt modelId="{C7EA73C6-A040-4581-A409-F3F1EA8F2622}" type="sibTrans" cxnId="{4EDABFED-2648-443B-AFCA-7DDB04BC1946}">
      <dgm:prSet/>
      <dgm:spPr/>
      <dgm:t>
        <a:bodyPr/>
        <a:lstStyle/>
        <a:p>
          <a:endParaRPr lang="en-US"/>
        </a:p>
      </dgm:t>
    </dgm:pt>
    <dgm:pt modelId="{38D47D7B-F7A6-4C26-ADD6-3E9C4BEF960D}">
      <dgm:prSet/>
      <dgm:spPr>
        <a:solidFill>
          <a:schemeClr val="bg1">
            <a:lumMod val="50000"/>
          </a:schemeClr>
        </a:solidFill>
        <a:ln>
          <a:noFill/>
        </a:ln>
      </dgm:spPr>
      <dgm:t>
        <a:bodyPr/>
        <a:lstStyle/>
        <a:p>
          <a:r>
            <a:rPr lang="en-US" b="1" dirty="0"/>
            <a:t>Use</a:t>
          </a:r>
        </a:p>
      </dgm:t>
    </dgm:pt>
    <dgm:pt modelId="{05CA5F66-FB1B-4E66-88E6-B36F31BAC6E9}" type="parTrans" cxnId="{8C087918-2F73-4F8A-87DC-BC363FF5335B}">
      <dgm:prSet/>
      <dgm:spPr/>
      <dgm:t>
        <a:bodyPr/>
        <a:lstStyle/>
        <a:p>
          <a:endParaRPr lang="en-US"/>
        </a:p>
      </dgm:t>
    </dgm:pt>
    <dgm:pt modelId="{F011DB0F-0838-4E91-A6F7-EBA173F3F0F5}" type="sibTrans" cxnId="{8C087918-2F73-4F8A-87DC-BC363FF5335B}">
      <dgm:prSet/>
      <dgm:spPr/>
      <dgm:t>
        <a:bodyPr/>
        <a:lstStyle/>
        <a:p>
          <a:endParaRPr lang="en-US"/>
        </a:p>
      </dgm:t>
    </dgm:pt>
    <dgm:pt modelId="{F8DA4D99-1D06-4E85-8D6F-5F37158F3EAD}">
      <dgm:prSet/>
      <dgm:spPr/>
      <dgm:t>
        <a:bodyPr/>
        <a:lstStyle/>
        <a:p>
          <a:r>
            <a:rPr lang="en-US" dirty="0"/>
            <a:t>Use one drug to treat two conditions</a:t>
          </a:r>
        </a:p>
      </dgm:t>
    </dgm:pt>
    <dgm:pt modelId="{468367CE-D8C8-40A5-8CA5-D73E7CF69E20}" type="parTrans" cxnId="{D6F5C5F2-9DE3-4644-840A-7953E7790839}">
      <dgm:prSet/>
      <dgm:spPr/>
      <dgm:t>
        <a:bodyPr/>
        <a:lstStyle/>
        <a:p>
          <a:endParaRPr lang="en-US"/>
        </a:p>
      </dgm:t>
    </dgm:pt>
    <dgm:pt modelId="{8619D3EC-CE81-4425-960E-4B63544D5D3E}" type="sibTrans" cxnId="{D6F5C5F2-9DE3-4644-840A-7953E7790839}">
      <dgm:prSet/>
      <dgm:spPr/>
      <dgm:t>
        <a:bodyPr/>
        <a:lstStyle/>
        <a:p>
          <a:endParaRPr lang="en-US"/>
        </a:p>
      </dgm:t>
    </dgm:pt>
    <dgm:pt modelId="{949F17F6-8382-4047-A0C6-8B6D09FD1884}" type="pres">
      <dgm:prSet presAssocID="{6B43DCFF-85DE-41FF-AD0E-9F3A4099614D}" presName="Name0" presStyleCnt="0">
        <dgm:presLayoutVars>
          <dgm:dir/>
          <dgm:animLvl val="lvl"/>
          <dgm:resizeHandles val="exact"/>
        </dgm:presLayoutVars>
      </dgm:prSet>
      <dgm:spPr/>
    </dgm:pt>
    <dgm:pt modelId="{2BB41843-D207-4DEB-BD55-F27539B61FAE}" type="pres">
      <dgm:prSet presAssocID="{F81E5F23-08AF-4761-B5E2-FF2B39CB36A7}" presName="linNode" presStyleCnt="0"/>
      <dgm:spPr/>
    </dgm:pt>
    <dgm:pt modelId="{CFBA902B-918B-44CD-8D68-C1E07AA8C5D9}" type="pres">
      <dgm:prSet presAssocID="{F81E5F23-08AF-4761-B5E2-FF2B39CB36A7}" presName="parentText" presStyleLbl="alignNode1" presStyleIdx="0" presStyleCnt="7">
        <dgm:presLayoutVars>
          <dgm:chMax val="1"/>
          <dgm:bulletEnabled/>
        </dgm:presLayoutVars>
      </dgm:prSet>
      <dgm:spPr/>
    </dgm:pt>
    <dgm:pt modelId="{7416F696-D0CB-4A0A-839F-A52C59347504}" type="pres">
      <dgm:prSet presAssocID="{F81E5F23-08AF-4761-B5E2-FF2B39CB36A7}" presName="descendantText" presStyleLbl="alignAccFollowNode1" presStyleIdx="0" presStyleCnt="7">
        <dgm:presLayoutVars>
          <dgm:bulletEnabled/>
        </dgm:presLayoutVars>
      </dgm:prSet>
      <dgm:spPr/>
    </dgm:pt>
    <dgm:pt modelId="{41A46307-C08A-44B5-9593-CB5BC11EF52B}" type="pres">
      <dgm:prSet presAssocID="{AA0512FA-36E3-4135-9B81-17CBCC875AC3}" presName="sp" presStyleCnt="0"/>
      <dgm:spPr/>
    </dgm:pt>
    <dgm:pt modelId="{7A877297-DC0E-452E-B03A-0DCBCABCD631}" type="pres">
      <dgm:prSet presAssocID="{B6AC46FD-DFAB-4AFA-AE39-05A5F970CB3F}" presName="linNode" presStyleCnt="0"/>
      <dgm:spPr/>
    </dgm:pt>
    <dgm:pt modelId="{70A097FE-9347-4CA9-80BA-201C295C5D87}" type="pres">
      <dgm:prSet presAssocID="{B6AC46FD-DFAB-4AFA-AE39-05A5F970CB3F}" presName="parentText" presStyleLbl="alignNode1" presStyleIdx="1" presStyleCnt="7">
        <dgm:presLayoutVars>
          <dgm:chMax val="1"/>
          <dgm:bulletEnabled/>
        </dgm:presLayoutVars>
      </dgm:prSet>
      <dgm:spPr/>
    </dgm:pt>
    <dgm:pt modelId="{A1481A16-4DBB-496F-BCA9-77ECE4A2BB0C}" type="pres">
      <dgm:prSet presAssocID="{B6AC46FD-DFAB-4AFA-AE39-05A5F970CB3F}" presName="descendantText" presStyleLbl="alignAccFollowNode1" presStyleIdx="1" presStyleCnt="7">
        <dgm:presLayoutVars>
          <dgm:bulletEnabled/>
        </dgm:presLayoutVars>
      </dgm:prSet>
      <dgm:spPr/>
    </dgm:pt>
    <dgm:pt modelId="{46EA2323-49BE-4AD1-A094-B5BB8A66073C}" type="pres">
      <dgm:prSet presAssocID="{C412136E-5742-4D16-A5A8-FAA137E3B5E1}" presName="sp" presStyleCnt="0"/>
      <dgm:spPr/>
    </dgm:pt>
    <dgm:pt modelId="{B2CC7653-4CD1-4BDE-B8C9-92D9EF6D4BC1}" type="pres">
      <dgm:prSet presAssocID="{AD75B949-7993-442B-8E96-739A60290D74}" presName="linNode" presStyleCnt="0"/>
      <dgm:spPr/>
    </dgm:pt>
    <dgm:pt modelId="{6FD899B1-E082-4987-B84F-F3AA28D439CD}" type="pres">
      <dgm:prSet presAssocID="{AD75B949-7993-442B-8E96-739A60290D74}" presName="parentText" presStyleLbl="alignNode1" presStyleIdx="2" presStyleCnt="7">
        <dgm:presLayoutVars>
          <dgm:chMax val="1"/>
          <dgm:bulletEnabled/>
        </dgm:presLayoutVars>
      </dgm:prSet>
      <dgm:spPr/>
    </dgm:pt>
    <dgm:pt modelId="{4471B1CB-4C18-45DE-AED5-760F63FF9FCE}" type="pres">
      <dgm:prSet presAssocID="{AD75B949-7993-442B-8E96-739A60290D74}" presName="descendantText" presStyleLbl="alignAccFollowNode1" presStyleIdx="2" presStyleCnt="7">
        <dgm:presLayoutVars>
          <dgm:bulletEnabled/>
        </dgm:presLayoutVars>
      </dgm:prSet>
      <dgm:spPr/>
    </dgm:pt>
    <dgm:pt modelId="{A9D66891-3E3D-4F17-9D54-A9B774054526}" type="pres">
      <dgm:prSet presAssocID="{65025B18-26A3-4C65-B62B-909A59678899}" presName="sp" presStyleCnt="0"/>
      <dgm:spPr/>
    </dgm:pt>
    <dgm:pt modelId="{F0FF0AFD-489C-41AB-A44F-C27757A19CE6}" type="pres">
      <dgm:prSet presAssocID="{500D67B4-2381-44E6-9088-8A73CE523BC3}" presName="linNode" presStyleCnt="0"/>
      <dgm:spPr/>
    </dgm:pt>
    <dgm:pt modelId="{C4A3CD2C-7A49-45B8-8A19-DC9C5C6431AC}" type="pres">
      <dgm:prSet presAssocID="{500D67B4-2381-44E6-9088-8A73CE523BC3}" presName="parentText" presStyleLbl="alignNode1" presStyleIdx="3" presStyleCnt="7">
        <dgm:presLayoutVars>
          <dgm:chMax val="1"/>
          <dgm:bulletEnabled/>
        </dgm:presLayoutVars>
      </dgm:prSet>
      <dgm:spPr/>
    </dgm:pt>
    <dgm:pt modelId="{F579286D-77F8-4A9C-8F6C-CC66DCEE9B9D}" type="pres">
      <dgm:prSet presAssocID="{500D67B4-2381-44E6-9088-8A73CE523BC3}" presName="descendantText" presStyleLbl="alignAccFollowNode1" presStyleIdx="3" presStyleCnt="7">
        <dgm:presLayoutVars>
          <dgm:bulletEnabled/>
        </dgm:presLayoutVars>
      </dgm:prSet>
      <dgm:spPr/>
    </dgm:pt>
    <dgm:pt modelId="{191BC403-B4F2-49DC-9D9A-AF7F7C9F1BC3}" type="pres">
      <dgm:prSet presAssocID="{0CCD2306-F018-486A-85C6-18F13DE52C6C}" presName="sp" presStyleCnt="0"/>
      <dgm:spPr/>
    </dgm:pt>
    <dgm:pt modelId="{1C8B84FA-EB23-408E-AB13-A47A1B325C91}" type="pres">
      <dgm:prSet presAssocID="{7B9B5E60-1445-4DE4-94C4-38E0ACA61A1B}" presName="linNode" presStyleCnt="0"/>
      <dgm:spPr/>
    </dgm:pt>
    <dgm:pt modelId="{DB167A51-A8E6-454D-9068-A826105C5544}" type="pres">
      <dgm:prSet presAssocID="{7B9B5E60-1445-4DE4-94C4-38E0ACA61A1B}" presName="parentText" presStyleLbl="alignNode1" presStyleIdx="4" presStyleCnt="7">
        <dgm:presLayoutVars>
          <dgm:chMax val="1"/>
          <dgm:bulletEnabled/>
        </dgm:presLayoutVars>
      </dgm:prSet>
      <dgm:spPr/>
    </dgm:pt>
    <dgm:pt modelId="{116E8D3B-2FF7-4870-9DB0-0DAA393581C9}" type="pres">
      <dgm:prSet presAssocID="{7B9B5E60-1445-4DE4-94C4-38E0ACA61A1B}" presName="descendantText" presStyleLbl="alignAccFollowNode1" presStyleIdx="4" presStyleCnt="7">
        <dgm:presLayoutVars>
          <dgm:bulletEnabled/>
        </dgm:presLayoutVars>
      </dgm:prSet>
      <dgm:spPr/>
    </dgm:pt>
    <dgm:pt modelId="{4CA95215-D9A3-4598-BF55-42EF16825BF9}" type="pres">
      <dgm:prSet presAssocID="{53E935DF-ACD7-46B3-8B7E-38C7C7FC59A5}" presName="sp" presStyleCnt="0"/>
      <dgm:spPr/>
    </dgm:pt>
    <dgm:pt modelId="{0B47EAFE-8D9A-4ECE-9108-0068E2D4FF5A}" type="pres">
      <dgm:prSet presAssocID="{76A440E7-24E6-495F-86D1-21F9A0FE0E3E}" presName="linNode" presStyleCnt="0"/>
      <dgm:spPr/>
    </dgm:pt>
    <dgm:pt modelId="{1DA05FB6-6E37-4F1F-83AA-A0C89ECAB4B6}" type="pres">
      <dgm:prSet presAssocID="{76A440E7-24E6-495F-86D1-21F9A0FE0E3E}" presName="parentText" presStyleLbl="alignNode1" presStyleIdx="5" presStyleCnt="7">
        <dgm:presLayoutVars>
          <dgm:chMax val="1"/>
          <dgm:bulletEnabled/>
        </dgm:presLayoutVars>
      </dgm:prSet>
      <dgm:spPr/>
    </dgm:pt>
    <dgm:pt modelId="{2F57B9B1-915E-434D-A6A8-841A0C599643}" type="pres">
      <dgm:prSet presAssocID="{76A440E7-24E6-495F-86D1-21F9A0FE0E3E}" presName="descendantText" presStyleLbl="alignAccFollowNode1" presStyleIdx="5" presStyleCnt="7">
        <dgm:presLayoutVars>
          <dgm:bulletEnabled/>
        </dgm:presLayoutVars>
      </dgm:prSet>
      <dgm:spPr/>
    </dgm:pt>
    <dgm:pt modelId="{2A5CD3B0-0DE3-40B4-B8AB-C06A64B3D210}" type="pres">
      <dgm:prSet presAssocID="{CE14F435-3164-4B67-8B2B-6D2219F2A369}" presName="sp" presStyleCnt="0"/>
      <dgm:spPr/>
    </dgm:pt>
    <dgm:pt modelId="{05B2406D-489D-49C8-A95F-DBA87F302161}" type="pres">
      <dgm:prSet presAssocID="{38D47D7B-F7A6-4C26-ADD6-3E9C4BEF960D}" presName="linNode" presStyleCnt="0"/>
      <dgm:spPr/>
    </dgm:pt>
    <dgm:pt modelId="{9F52ABF2-E591-43E9-8EF1-B7D696C1B9ED}" type="pres">
      <dgm:prSet presAssocID="{38D47D7B-F7A6-4C26-ADD6-3E9C4BEF960D}" presName="parentText" presStyleLbl="alignNode1" presStyleIdx="6" presStyleCnt="7">
        <dgm:presLayoutVars>
          <dgm:chMax val="1"/>
          <dgm:bulletEnabled/>
        </dgm:presLayoutVars>
      </dgm:prSet>
      <dgm:spPr/>
    </dgm:pt>
    <dgm:pt modelId="{4BECF2E6-00D6-4FD2-AAC7-EED267873069}" type="pres">
      <dgm:prSet presAssocID="{38D47D7B-F7A6-4C26-ADD6-3E9C4BEF960D}" presName="descendantText" presStyleLbl="alignAccFollowNode1" presStyleIdx="6" presStyleCnt="7">
        <dgm:presLayoutVars>
          <dgm:bulletEnabled/>
        </dgm:presLayoutVars>
      </dgm:prSet>
      <dgm:spPr/>
    </dgm:pt>
  </dgm:ptLst>
  <dgm:cxnLst>
    <dgm:cxn modelId="{5DD9F805-5B55-49D6-8060-C6EEF5FD7F97}" srcId="{6B43DCFF-85DE-41FF-AD0E-9F3A4099614D}" destId="{B6AC46FD-DFAB-4AFA-AE39-05A5F970CB3F}" srcOrd="1" destOrd="0" parTransId="{27A50B34-6670-434F-B03E-BF15D8376DC5}" sibTransId="{C412136E-5742-4D16-A5A8-FAA137E3B5E1}"/>
    <dgm:cxn modelId="{4B2FED09-3EFB-40FD-B6AC-D0D14EB74311}" type="presOf" srcId="{226F6838-B349-4B0B-AA56-56AD93FBF805}" destId="{116E8D3B-2FF7-4870-9DB0-0DAA393581C9}" srcOrd="0" destOrd="0" presId="urn:microsoft.com/office/officeart/2016/7/layout/VerticalSolidActionList"/>
    <dgm:cxn modelId="{88D20115-D7CF-47F3-9D22-FFF7DCDF6F83}" type="presOf" srcId="{A9545BC6-C3CA-4FFE-B33D-9126762F66AE}" destId="{7416F696-D0CB-4A0A-839F-A52C59347504}" srcOrd="0" destOrd="0" presId="urn:microsoft.com/office/officeart/2016/7/layout/VerticalSolidActionList"/>
    <dgm:cxn modelId="{8C087918-2F73-4F8A-87DC-BC363FF5335B}" srcId="{6B43DCFF-85DE-41FF-AD0E-9F3A4099614D}" destId="{38D47D7B-F7A6-4C26-ADD6-3E9C4BEF960D}" srcOrd="6" destOrd="0" parTransId="{05CA5F66-FB1B-4E66-88E6-B36F31BAC6E9}" sibTransId="{F011DB0F-0838-4E91-A6F7-EBA173F3F0F5}"/>
    <dgm:cxn modelId="{EABEF718-68B8-46FE-9B23-4F29CFB9CAB4}" srcId="{B6AC46FD-DFAB-4AFA-AE39-05A5F970CB3F}" destId="{0C64D116-D402-40E9-83A5-CB2DA2C82196}" srcOrd="0" destOrd="0" parTransId="{996EC95A-9B10-4D93-8C6D-64109C788505}" sibTransId="{79E3A9F7-158D-4D28-B912-B8E7F14EE3ED}"/>
    <dgm:cxn modelId="{D8BEE01F-443D-4F1A-8724-84F5591738AF}" type="presOf" srcId="{0C64D116-D402-40E9-83A5-CB2DA2C82196}" destId="{A1481A16-4DBB-496F-BCA9-77ECE4A2BB0C}" srcOrd="0" destOrd="0" presId="urn:microsoft.com/office/officeart/2016/7/layout/VerticalSolidActionList"/>
    <dgm:cxn modelId="{53DD5921-C831-4671-97F2-749BEC51045D}" type="presOf" srcId="{AD75B949-7993-442B-8E96-739A60290D74}" destId="{6FD899B1-E082-4987-B84F-F3AA28D439CD}" srcOrd="0" destOrd="0" presId="urn:microsoft.com/office/officeart/2016/7/layout/VerticalSolidActionList"/>
    <dgm:cxn modelId="{AF9C4623-3A8F-458E-8BF0-2FCFD53A098B}" srcId="{F81E5F23-08AF-4761-B5E2-FF2B39CB36A7}" destId="{A9545BC6-C3CA-4FFE-B33D-9126762F66AE}" srcOrd="0" destOrd="0" parTransId="{4B5F6419-D7CE-4468-9903-B7A0CCC35321}" sibTransId="{65590A63-73B8-4FA3-9918-26B27F228943}"/>
    <dgm:cxn modelId="{E36BF72D-C65E-4FCA-8E7C-B54BE95B064A}" type="presOf" srcId="{F8DA4D99-1D06-4E85-8D6F-5F37158F3EAD}" destId="{4BECF2E6-00D6-4FD2-AAC7-EED267873069}" srcOrd="0" destOrd="0" presId="urn:microsoft.com/office/officeart/2016/7/layout/VerticalSolidActionList"/>
    <dgm:cxn modelId="{C9DCBD37-1B82-4390-8D44-C995A9419C3B}" type="presOf" srcId="{6B43DCFF-85DE-41FF-AD0E-9F3A4099614D}" destId="{949F17F6-8382-4047-A0C6-8B6D09FD1884}" srcOrd="0" destOrd="0" presId="urn:microsoft.com/office/officeart/2016/7/layout/VerticalSolidActionList"/>
    <dgm:cxn modelId="{5405D944-81D2-4728-ACA3-DB3707BFAEDC}" type="presOf" srcId="{7B9B5E60-1445-4DE4-94C4-38E0ACA61A1B}" destId="{DB167A51-A8E6-454D-9068-A826105C5544}" srcOrd="0" destOrd="0" presId="urn:microsoft.com/office/officeart/2016/7/layout/VerticalSolidActionList"/>
    <dgm:cxn modelId="{A7D8D968-D82A-4B79-91DE-D89FC444CF67}" srcId="{6B43DCFF-85DE-41FF-AD0E-9F3A4099614D}" destId="{500D67B4-2381-44E6-9088-8A73CE523BC3}" srcOrd="3" destOrd="0" parTransId="{A1DAE2B3-EFE7-4906-86E3-0AB9ABF02497}" sibTransId="{0CCD2306-F018-486A-85C6-18F13DE52C6C}"/>
    <dgm:cxn modelId="{2FB78269-E157-4577-BC86-ED15279FE63C}" type="presOf" srcId="{54EC8394-016E-4D8F-A222-542380C13F29}" destId="{F579286D-77F8-4A9C-8F6C-CC66DCEE9B9D}" srcOrd="0" destOrd="0" presId="urn:microsoft.com/office/officeart/2016/7/layout/VerticalSolidActionList"/>
    <dgm:cxn modelId="{730C5D4E-820D-4E4A-8643-E1D043F64CD4}" type="presOf" srcId="{66331220-F79C-462D-A698-FD5243F6AF9B}" destId="{4471B1CB-4C18-45DE-AED5-760F63FF9FCE}" srcOrd="0" destOrd="0" presId="urn:microsoft.com/office/officeart/2016/7/layout/VerticalSolidActionList"/>
    <dgm:cxn modelId="{1FD06350-6CFB-4FF1-AF78-3FDDC38819B8}" srcId="{AD75B949-7993-442B-8E96-739A60290D74}" destId="{66331220-F79C-462D-A698-FD5243F6AF9B}" srcOrd="0" destOrd="0" parTransId="{F648814D-9FD6-4571-AA46-329143550404}" sibTransId="{2B3FB4C6-EB47-4579-8775-EAA2DC95A039}"/>
    <dgm:cxn modelId="{B973AE75-3716-4DD5-A135-471621AD70AC}" type="presOf" srcId="{76A440E7-24E6-495F-86D1-21F9A0FE0E3E}" destId="{1DA05FB6-6E37-4F1F-83AA-A0C89ECAB4B6}" srcOrd="0" destOrd="0" presId="urn:microsoft.com/office/officeart/2016/7/layout/VerticalSolidActionList"/>
    <dgm:cxn modelId="{A466F977-A5B5-45CA-8E63-E9690FCE0146}" type="presOf" srcId="{B6AC46FD-DFAB-4AFA-AE39-05A5F970CB3F}" destId="{70A097FE-9347-4CA9-80BA-201C295C5D87}" srcOrd="0" destOrd="0" presId="urn:microsoft.com/office/officeart/2016/7/layout/VerticalSolidActionList"/>
    <dgm:cxn modelId="{64B5538A-15CD-48D2-9979-D80BCFF47A72}" type="presOf" srcId="{500D67B4-2381-44E6-9088-8A73CE523BC3}" destId="{C4A3CD2C-7A49-45B8-8A19-DC9C5C6431AC}" srcOrd="0" destOrd="0" presId="urn:microsoft.com/office/officeart/2016/7/layout/VerticalSolidActionList"/>
    <dgm:cxn modelId="{4D44058E-FA2E-485A-8C71-55352CC9E46B}" type="presOf" srcId="{F81E5F23-08AF-4761-B5E2-FF2B39CB36A7}" destId="{CFBA902B-918B-44CD-8D68-C1E07AA8C5D9}" srcOrd="0" destOrd="0" presId="urn:microsoft.com/office/officeart/2016/7/layout/VerticalSolidActionList"/>
    <dgm:cxn modelId="{793D54B5-4009-4A35-B6DC-90CB0544B9D5}" type="presOf" srcId="{5204E573-933D-4670-9421-C0946B758470}" destId="{2F57B9B1-915E-434D-A6A8-841A0C599643}" srcOrd="0" destOrd="0" presId="urn:microsoft.com/office/officeart/2016/7/layout/VerticalSolidActionList"/>
    <dgm:cxn modelId="{06CA62C4-BA2C-437F-8F1B-B9E1BC4ABE85}" srcId="{6B43DCFF-85DE-41FF-AD0E-9F3A4099614D}" destId="{F81E5F23-08AF-4761-B5E2-FF2B39CB36A7}" srcOrd="0" destOrd="0" parTransId="{84DA4FA6-8757-4ADD-83E4-BA7054ABA17E}" sibTransId="{AA0512FA-36E3-4135-9B81-17CBCC875AC3}"/>
    <dgm:cxn modelId="{E7104DD0-206B-4200-A4F3-75C5C76BA65B}" srcId="{7B9B5E60-1445-4DE4-94C4-38E0ACA61A1B}" destId="{226F6838-B349-4B0B-AA56-56AD93FBF805}" srcOrd="0" destOrd="0" parTransId="{3AF2BE7B-05E0-4C85-8266-C44F58905FE5}" sibTransId="{299FAF7D-85E9-4BEE-8861-7777403F5A27}"/>
    <dgm:cxn modelId="{493C12D2-3B59-44EE-B7F8-ED0410676D4F}" type="presOf" srcId="{38D47D7B-F7A6-4C26-ADD6-3E9C4BEF960D}" destId="{9F52ABF2-E591-43E9-8EF1-B7D696C1B9ED}" srcOrd="0" destOrd="0" presId="urn:microsoft.com/office/officeart/2016/7/layout/VerticalSolidActionList"/>
    <dgm:cxn modelId="{4EDABFED-2648-443B-AFCA-7DDB04BC1946}" srcId="{76A440E7-24E6-495F-86D1-21F9A0FE0E3E}" destId="{5204E573-933D-4670-9421-C0946B758470}" srcOrd="0" destOrd="0" parTransId="{1E70992A-E3E6-4052-B91B-9FD93002B545}" sibTransId="{C7EA73C6-A040-4581-A409-F3F1EA8F2622}"/>
    <dgm:cxn modelId="{9F5ABFF0-D871-4D40-BA2C-2E669183E931}" srcId="{6B43DCFF-85DE-41FF-AD0E-9F3A4099614D}" destId="{7B9B5E60-1445-4DE4-94C4-38E0ACA61A1B}" srcOrd="4" destOrd="0" parTransId="{42AA6714-93B8-4908-990C-15885088AEC2}" sibTransId="{53E935DF-ACD7-46B3-8B7E-38C7C7FC59A5}"/>
    <dgm:cxn modelId="{E3F0BEF2-1DD8-4DBC-86A7-D04B6151CC53}" srcId="{500D67B4-2381-44E6-9088-8A73CE523BC3}" destId="{54EC8394-016E-4D8F-A222-542380C13F29}" srcOrd="0" destOrd="0" parTransId="{4B27F05A-C3AC-4FFE-AD12-D7311A601628}" sibTransId="{ADA8B240-7A06-410C-8728-AA51CF4D9EA9}"/>
    <dgm:cxn modelId="{D6F5C5F2-9DE3-4644-840A-7953E7790839}" srcId="{38D47D7B-F7A6-4C26-ADD6-3E9C4BEF960D}" destId="{F8DA4D99-1D06-4E85-8D6F-5F37158F3EAD}" srcOrd="0" destOrd="0" parTransId="{468367CE-D8C8-40A5-8CA5-D73E7CF69E20}" sibTransId="{8619D3EC-CE81-4425-960E-4B63544D5D3E}"/>
    <dgm:cxn modelId="{DD31B8F6-B1B4-4DC8-9B58-780E1AE67F88}" srcId="{6B43DCFF-85DE-41FF-AD0E-9F3A4099614D}" destId="{76A440E7-24E6-495F-86D1-21F9A0FE0E3E}" srcOrd="5" destOrd="0" parTransId="{A6FB8F21-3E1C-4EE1-9404-595E8C26EBA1}" sibTransId="{CE14F435-3164-4B67-8B2B-6D2219F2A369}"/>
    <dgm:cxn modelId="{4CBA89FD-6634-4A58-9B68-0CF68352FD68}" srcId="{6B43DCFF-85DE-41FF-AD0E-9F3A4099614D}" destId="{AD75B949-7993-442B-8E96-739A60290D74}" srcOrd="2" destOrd="0" parTransId="{38DD4718-4C8A-4E02-8C55-B5000B7E4F88}" sibTransId="{65025B18-26A3-4C65-B62B-909A59678899}"/>
    <dgm:cxn modelId="{1272CB13-4416-48C3-A7FE-C33A1DD672DD}" type="presParOf" srcId="{949F17F6-8382-4047-A0C6-8B6D09FD1884}" destId="{2BB41843-D207-4DEB-BD55-F27539B61FAE}" srcOrd="0" destOrd="0" presId="urn:microsoft.com/office/officeart/2016/7/layout/VerticalSolidActionList"/>
    <dgm:cxn modelId="{B64C0E76-0826-448F-9EB0-0CC5C7809E1A}" type="presParOf" srcId="{2BB41843-D207-4DEB-BD55-F27539B61FAE}" destId="{CFBA902B-918B-44CD-8D68-C1E07AA8C5D9}" srcOrd="0" destOrd="0" presId="urn:microsoft.com/office/officeart/2016/7/layout/VerticalSolidActionList"/>
    <dgm:cxn modelId="{0BCD1BC7-A1D2-4F76-8D26-03A6880BFAE3}" type="presParOf" srcId="{2BB41843-D207-4DEB-BD55-F27539B61FAE}" destId="{7416F696-D0CB-4A0A-839F-A52C59347504}" srcOrd="1" destOrd="0" presId="urn:microsoft.com/office/officeart/2016/7/layout/VerticalSolidActionList"/>
    <dgm:cxn modelId="{F1CBEB6E-F97B-4912-94BB-313CD73CF32E}" type="presParOf" srcId="{949F17F6-8382-4047-A0C6-8B6D09FD1884}" destId="{41A46307-C08A-44B5-9593-CB5BC11EF52B}" srcOrd="1" destOrd="0" presId="urn:microsoft.com/office/officeart/2016/7/layout/VerticalSolidActionList"/>
    <dgm:cxn modelId="{C48DC019-D99C-4BFC-8581-61F329BBDBD1}" type="presParOf" srcId="{949F17F6-8382-4047-A0C6-8B6D09FD1884}" destId="{7A877297-DC0E-452E-B03A-0DCBCABCD631}" srcOrd="2" destOrd="0" presId="urn:microsoft.com/office/officeart/2016/7/layout/VerticalSolidActionList"/>
    <dgm:cxn modelId="{CEFFB200-8BB3-4A88-842B-19948065D042}" type="presParOf" srcId="{7A877297-DC0E-452E-B03A-0DCBCABCD631}" destId="{70A097FE-9347-4CA9-80BA-201C295C5D87}" srcOrd="0" destOrd="0" presId="urn:microsoft.com/office/officeart/2016/7/layout/VerticalSolidActionList"/>
    <dgm:cxn modelId="{E7E994D7-C97E-4E19-A53A-3627DA1505EA}" type="presParOf" srcId="{7A877297-DC0E-452E-B03A-0DCBCABCD631}" destId="{A1481A16-4DBB-496F-BCA9-77ECE4A2BB0C}" srcOrd="1" destOrd="0" presId="urn:microsoft.com/office/officeart/2016/7/layout/VerticalSolidActionList"/>
    <dgm:cxn modelId="{6B095F50-8EE9-4D5D-9F44-89F5F5F3AD9B}" type="presParOf" srcId="{949F17F6-8382-4047-A0C6-8B6D09FD1884}" destId="{46EA2323-49BE-4AD1-A094-B5BB8A66073C}" srcOrd="3" destOrd="0" presId="urn:microsoft.com/office/officeart/2016/7/layout/VerticalSolidActionList"/>
    <dgm:cxn modelId="{A13319A8-E3F6-4EE3-9C99-01965B4775BC}" type="presParOf" srcId="{949F17F6-8382-4047-A0C6-8B6D09FD1884}" destId="{B2CC7653-4CD1-4BDE-B8C9-92D9EF6D4BC1}" srcOrd="4" destOrd="0" presId="urn:microsoft.com/office/officeart/2016/7/layout/VerticalSolidActionList"/>
    <dgm:cxn modelId="{C131D187-7ABF-4CD3-BB81-4DE4F1CC03C3}" type="presParOf" srcId="{B2CC7653-4CD1-4BDE-B8C9-92D9EF6D4BC1}" destId="{6FD899B1-E082-4987-B84F-F3AA28D439CD}" srcOrd="0" destOrd="0" presId="urn:microsoft.com/office/officeart/2016/7/layout/VerticalSolidActionList"/>
    <dgm:cxn modelId="{0907AA0C-4D59-41CA-8682-83398F5C9425}" type="presParOf" srcId="{B2CC7653-4CD1-4BDE-B8C9-92D9EF6D4BC1}" destId="{4471B1CB-4C18-45DE-AED5-760F63FF9FCE}" srcOrd="1" destOrd="0" presId="urn:microsoft.com/office/officeart/2016/7/layout/VerticalSolidActionList"/>
    <dgm:cxn modelId="{289DC1AB-68A2-4CEF-BB61-B632CDD03B49}" type="presParOf" srcId="{949F17F6-8382-4047-A0C6-8B6D09FD1884}" destId="{A9D66891-3E3D-4F17-9D54-A9B774054526}" srcOrd="5" destOrd="0" presId="urn:microsoft.com/office/officeart/2016/7/layout/VerticalSolidActionList"/>
    <dgm:cxn modelId="{47483CEB-1373-427E-8A23-A57C50672CB6}" type="presParOf" srcId="{949F17F6-8382-4047-A0C6-8B6D09FD1884}" destId="{F0FF0AFD-489C-41AB-A44F-C27757A19CE6}" srcOrd="6" destOrd="0" presId="urn:microsoft.com/office/officeart/2016/7/layout/VerticalSolidActionList"/>
    <dgm:cxn modelId="{26F40421-7F58-4ED5-AF91-5307AADDC6CB}" type="presParOf" srcId="{F0FF0AFD-489C-41AB-A44F-C27757A19CE6}" destId="{C4A3CD2C-7A49-45B8-8A19-DC9C5C6431AC}" srcOrd="0" destOrd="0" presId="urn:microsoft.com/office/officeart/2016/7/layout/VerticalSolidActionList"/>
    <dgm:cxn modelId="{BF9DD805-86CE-4FC7-B81C-CC4045EA0253}" type="presParOf" srcId="{F0FF0AFD-489C-41AB-A44F-C27757A19CE6}" destId="{F579286D-77F8-4A9C-8F6C-CC66DCEE9B9D}" srcOrd="1" destOrd="0" presId="urn:microsoft.com/office/officeart/2016/7/layout/VerticalSolidActionList"/>
    <dgm:cxn modelId="{A6435737-631C-4934-99FA-96F35E5F59D3}" type="presParOf" srcId="{949F17F6-8382-4047-A0C6-8B6D09FD1884}" destId="{191BC403-B4F2-49DC-9D9A-AF7F7C9F1BC3}" srcOrd="7" destOrd="0" presId="urn:microsoft.com/office/officeart/2016/7/layout/VerticalSolidActionList"/>
    <dgm:cxn modelId="{9770746B-0ECA-4AD6-B0A6-DC9478D2E8EB}" type="presParOf" srcId="{949F17F6-8382-4047-A0C6-8B6D09FD1884}" destId="{1C8B84FA-EB23-408E-AB13-A47A1B325C91}" srcOrd="8" destOrd="0" presId="urn:microsoft.com/office/officeart/2016/7/layout/VerticalSolidActionList"/>
    <dgm:cxn modelId="{A161E6CE-9B65-4C18-9C34-037D155C05F3}" type="presParOf" srcId="{1C8B84FA-EB23-408E-AB13-A47A1B325C91}" destId="{DB167A51-A8E6-454D-9068-A826105C5544}" srcOrd="0" destOrd="0" presId="urn:microsoft.com/office/officeart/2016/7/layout/VerticalSolidActionList"/>
    <dgm:cxn modelId="{658EE598-1812-456D-AC2D-CB74D404A806}" type="presParOf" srcId="{1C8B84FA-EB23-408E-AB13-A47A1B325C91}" destId="{116E8D3B-2FF7-4870-9DB0-0DAA393581C9}" srcOrd="1" destOrd="0" presId="urn:microsoft.com/office/officeart/2016/7/layout/VerticalSolidActionList"/>
    <dgm:cxn modelId="{CBA8BA7C-0C9A-4D4F-B925-BC29285331A2}" type="presParOf" srcId="{949F17F6-8382-4047-A0C6-8B6D09FD1884}" destId="{4CA95215-D9A3-4598-BF55-42EF16825BF9}" srcOrd="9" destOrd="0" presId="urn:microsoft.com/office/officeart/2016/7/layout/VerticalSolidActionList"/>
    <dgm:cxn modelId="{0E0DD531-7258-4C7F-8137-A6ABDE31DAB8}" type="presParOf" srcId="{949F17F6-8382-4047-A0C6-8B6D09FD1884}" destId="{0B47EAFE-8D9A-4ECE-9108-0068E2D4FF5A}" srcOrd="10" destOrd="0" presId="urn:microsoft.com/office/officeart/2016/7/layout/VerticalSolidActionList"/>
    <dgm:cxn modelId="{1A937246-8EF1-41D9-AE87-D52684F3AFE0}" type="presParOf" srcId="{0B47EAFE-8D9A-4ECE-9108-0068E2D4FF5A}" destId="{1DA05FB6-6E37-4F1F-83AA-A0C89ECAB4B6}" srcOrd="0" destOrd="0" presId="urn:microsoft.com/office/officeart/2016/7/layout/VerticalSolidActionList"/>
    <dgm:cxn modelId="{8A2BEADE-9B6C-41F1-9F84-C87F3097702D}" type="presParOf" srcId="{0B47EAFE-8D9A-4ECE-9108-0068E2D4FF5A}" destId="{2F57B9B1-915E-434D-A6A8-841A0C599643}" srcOrd="1" destOrd="0" presId="urn:microsoft.com/office/officeart/2016/7/layout/VerticalSolidActionList"/>
    <dgm:cxn modelId="{4BBC376F-A2B7-4ABC-9316-162CBB352748}" type="presParOf" srcId="{949F17F6-8382-4047-A0C6-8B6D09FD1884}" destId="{2A5CD3B0-0DE3-40B4-B8AB-C06A64B3D210}" srcOrd="11" destOrd="0" presId="urn:microsoft.com/office/officeart/2016/7/layout/VerticalSolidActionList"/>
    <dgm:cxn modelId="{525C7065-94F3-48AB-B845-812D7346604E}" type="presParOf" srcId="{949F17F6-8382-4047-A0C6-8B6D09FD1884}" destId="{05B2406D-489D-49C8-A95F-DBA87F302161}" srcOrd="12" destOrd="0" presId="urn:microsoft.com/office/officeart/2016/7/layout/VerticalSolidActionList"/>
    <dgm:cxn modelId="{EAA1C286-B2FC-424C-90DF-B746B6D599F5}" type="presParOf" srcId="{05B2406D-489D-49C8-A95F-DBA87F302161}" destId="{9F52ABF2-E591-43E9-8EF1-B7D696C1B9ED}" srcOrd="0" destOrd="0" presId="urn:microsoft.com/office/officeart/2016/7/layout/VerticalSolidActionList"/>
    <dgm:cxn modelId="{46FB6773-5DFD-4864-BFC5-B9F2373ED051}" type="presParOf" srcId="{05B2406D-489D-49C8-A95F-DBA87F302161}" destId="{4BECF2E6-00D6-4FD2-AAC7-EED267873069}"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942AC6D-06D1-4B72-A63A-806320A87D6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A58C1F5-2CA0-4F87-85F4-5C83B0485D7B}">
      <dgm:prSet/>
      <dgm:spPr>
        <a:solidFill>
          <a:srgbClr val="A2B526"/>
        </a:solidFill>
      </dgm:spPr>
      <dgm:t>
        <a:bodyPr/>
        <a:lstStyle/>
        <a:p>
          <a:r>
            <a:rPr lang="en-US" b="1" dirty="0"/>
            <a:t>Socioeconomic factors: cost, cultural beliefs</a:t>
          </a:r>
        </a:p>
      </dgm:t>
    </dgm:pt>
    <dgm:pt modelId="{5106D009-FACC-410E-BE4F-22651645A58D}" type="parTrans" cxnId="{7FBA85DE-3A3E-4A43-91DF-6F3CB3D17661}">
      <dgm:prSet/>
      <dgm:spPr/>
      <dgm:t>
        <a:bodyPr/>
        <a:lstStyle/>
        <a:p>
          <a:endParaRPr lang="en-US"/>
        </a:p>
      </dgm:t>
    </dgm:pt>
    <dgm:pt modelId="{F43369E5-9757-43D3-AA7F-94C92F890F28}" type="sibTrans" cxnId="{7FBA85DE-3A3E-4A43-91DF-6F3CB3D17661}">
      <dgm:prSet/>
      <dgm:spPr/>
      <dgm:t>
        <a:bodyPr/>
        <a:lstStyle/>
        <a:p>
          <a:endParaRPr lang="en-US"/>
        </a:p>
      </dgm:t>
    </dgm:pt>
    <dgm:pt modelId="{FCAE9D23-87FC-427E-87E1-0E19F269BB3E}">
      <dgm:prSet/>
      <dgm:spPr>
        <a:solidFill>
          <a:srgbClr val="A2B526"/>
        </a:solidFill>
      </dgm:spPr>
      <dgm:t>
        <a:bodyPr/>
        <a:lstStyle/>
        <a:p>
          <a:r>
            <a:rPr lang="en-US" b="1" dirty="0"/>
            <a:t>Provider-patient relationship</a:t>
          </a:r>
        </a:p>
      </dgm:t>
    </dgm:pt>
    <dgm:pt modelId="{056BC96E-E18B-4661-B117-0ACD25B48CED}" type="parTrans" cxnId="{7953BB4B-35D5-4E4F-9D4C-527F8931B3AB}">
      <dgm:prSet/>
      <dgm:spPr/>
      <dgm:t>
        <a:bodyPr/>
        <a:lstStyle/>
        <a:p>
          <a:endParaRPr lang="en-US"/>
        </a:p>
      </dgm:t>
    </dgm:pt>
    <dgm:pt modelId="{F9D6785D-E76F-4E53-BC65-971F1F319EE9}" type="sibTrans" cxnId="{7953BB4B-35D5-4E4F-9D4C-527F8931B3AB}">
      <dgm:prSet/>
      <dgm:spPr/>
      <dgm:t>
        <a:bodyPr/>
        <a:lstStyle/>
        <a:p>
          <a:endParaRPr lang="en-US"/>
        </a:p>
      </dgm:t>
    </dgm:pt>
    <dgm:pt modelId="{BF1184D9-5B3F-4B51-928A-92CC0C838688}">
      <dgm:prSet/>
      <dgm:spPr>
        <a:solidFill>
          <a:srgbClr val="A2B526"/>
        </a:solidFill>
      </dgm:spPr>
      <dgm:t>
        <a:bodyPr/>
        <a:lstStyle/>
        <a:p>
          <a:r>
            <a:rPr lang="en-US" b="1" dirty="0"/>
            <a:t>Condition-related factors</a:t>
          </a:r>
        </a:p>
      </dgm:t>
    </dgm:pt>
    <dgm:pt modelId="{FAF90FF4-187A-454D-8D9E-7AF7454FEDCA}" type="parTrans" cxnId="{FA5EA77F-1A52-4397-B3CD-78C345F0283C}">
      <dgm:prSet/>
      <dgm:spPr/>
      <dgm:t>
        <a:bodyPr/>
        <a:lstStyle/>
        <a:p>
          <a:endParaRPr lang="en-US"/>
        </a:p>
      </dgm:t>
    </dgm:pt>
    <dgm:pt modelId="{B201A4C8-659A-43CF-BBF3-A9681A978BB7}" type="sibTrans" cxnId="{FA5EA77F-1A52-4397-B3CD-78C345F0283C}">
      <dgm:prSet/>
      <dgm:spPr/>
      <dgm:t>
        <a:bodyPr/>
        <a:lstStyle/>
        <a:p>
          <a:endParaRPr lang="en-US"/>
        </a:p>
      </dgm:t>
    </dgm:pt>
    <dgm:pt modelId="{AE42F110-946E-472E-842A-53B71A475615}">
      <dgm:prSet/>
      <dgm:spPr>
        <a:solidFill>
          <a:srgbClr val="A2B526"/>
        </a:solidFill>
      </dgm:spPr>
      <dgm:t>
        <a:bodyPr/>
        <a:lstStyle/>
        <a:p>
          <a:r>
            <a:rPr lang="en-US" b="1" dirty="0"/>
            <a:t>Therapy-related factors: e.g. complexity</a:t>
          </a:r>
        </a:p>
      </dgm:t>
    </dgm:pt>
    <dgm:pt modelId="{0E1AEB01-4B15-4012-90A8-433DE6A1A1E4}" type="parTrans" cxnId="{ACC31DF4-124B-40EC-AA77-1668D86AC4AC}">
      <dgm:prSet/>
      <dgm:spPr/>
      <dgm:t>
        <a:bodyPr/>
        <a:lstStyle/>
        <a:p>
          <a:endParaRPr lang="en-US"/>
        </a:p>
      </dgm:t>
    </dgm:pt>
    <dgm:pt modelId="{9F80B796-7145-4888-80D0-279818A9DC71}" type="sibTrans" cxnId="{ACC31DF4-124B-40EC-AA77-1668D86AC4AC}">
      <dgm:prSet/>
      <dgm:spPr/>
      <dgm:t>
        <a:bodyPr/>
        <a:lstStyle/>
        <a:p>
          <a:endParaRPr lang="en-US"/>
        </a:p>
      </dgm:t>
    </dgm:pt>
    <dgm:pt modelId="{52F27E96-2B6D-449F-A193-3F6C7C81EF98}">
      <dgm:prSet/>
      <dgm:spPr>
        <a:solidFill>
          <a:srgbClr val="A2B526"/>
        </a:solidFill>
      </dgm:spPr>
      <dgm:t>
        <a:bodyPr/>
        <a:lstStyle/>
        <a:p>
          <a:r>
            <a:rPr lang="en-US" b="1" dirty="0"/>
            <a:t>Patient related factors: functional/cognitive impairment</a:t>
          </a:r>
        </a:p>
      </dgm:t>
    </dgm:pt>
    <dgm:pt modelId="{4E3B1A8C-67E3-4013-98E9-AC7CC586BD58}" type="parTrans" cxnId="{08CA2BDB-49F0-473F-8E6D-BBFA347314F5}">
      <dgm:prSet/>
      <dgm:spPr/>
      <dgm:t>
        <a:bodyPr/>
        <a:lstStyle/>
        <a:p>
          <a:endParaRPr lang="en-US"/>
        </a:p>
      </dgm:t>
    </dgm:pt>
    <dgm:pt modelId="{6C23E381-D539-4693-87AB-DD531B36646C}" type="sibTrans" cxnId="{08CA2BDB-49F0-473F-8E6D-BBFA347314F5}">
      <dgm:prSet/>
      <dgm:spPr/>
      <dgm:t>
        <a:bodyPr/>
        <a:lstStyle/>
        <a:p>
          <a:endParaRPr lang="en-US"/>
        </a:p>
      </dgm:t>
    </dgm:pt>
    <dgm:pt modelId="{4C979BEC-418A-49D9-BE76-D818A327F7A4}" type="pres">
      <dgm:prSet presAssocID="{3942AC6D-06D1-4B72-A63A-806320A87D6F}" presName="diagram" presStyleCnt="0">
        <dgm:presLayoutVars>
          <dgm:dir/>
          <dgm:resizeHandles val="exact"/>
        </dgm:presLayoutVars>
      </dgm:prSet>
      <dgm:spPr/>
    </dgm:pt>
    <dgm:pt modelId="{A324765C-0F45-4998-B060-18999E2E116C}" type="pres">
      <dgm:prSet presAssocID="{9A58C1F5-2CA0-4F87-85F4-5C83B0485D7B}" presName="node" presStyleLbl="node1" presStyleIdx="0" presStyleCnt="5">
        <dgm:presLayoutVars>
          <dgm:bulletEnabled val="1"/>
        </dgm:presLayoutVars>
      </dgm:prSet>
      <dgm:spPr/>
    </dgm:pt>
    <dgm:pt modelId="{39652B23-EAB9-4A01-8EF8-B76D0D149C65}" type="pres">
      <dgm:prSet presAssocID="{F43369E5-9757-43D3-AA7F-94C92F890F28}" presName="sibTrans" presStyleCnt="0"/>
      <dgm:spPr/>
    </dgm:pt>
    <dgm:pt modelId="{98068C35-9CCC-4AA3-BF7B-B6639A96D89D}" type="pres">
      <dgm:prSet presAssocID="{FCAE9D23-87FC-427E-87E1-0E19F269BB3E}" presName="node" presStyleLbl="node1" presStyleIdx="1" presStyleCnt="5">
        <dgm:presLayoutVars>
          <dgm:bulletEnabled val="1"/>
        </dgm:presLayoutVars>
      </dgm:prSet>
      <dgm:spPr/>
    </dgm:pt>
    <dgm:pt modelId="{4D7149C5-E977-4392-A11E-2581B2963200}" type="pres">
      <dgm:prSet presAssocID="{F9D6785D-E76F-4E53-BC65-971F1F319EE9}" presName="sibTrans" presStyleCnt="0"/>
      <dgm:spPr/>
    </dgm:pt>
    <dgm:pt modelId="{CEC71B95-13FC-4B30-85D6-F1120DF19CF9}" type="pres">
      <dgm:prSet presAssocID="{BF1184D9-5B3F-4B51-928A-92CC0C838688}" presName="node" presStyleLbl="node1" presStyleIdx="2" presStyleCnt="5">
        <dgm:presLayoutVars>
          <dgm:bulletEnabled val="1"/>
        </dgm:presLayoutVars>
      </dgm:prSet>
      <dgm:spPr/>
    </dgm:pt>
    <dgm:pt modelId="{87973C29-344C-42F2-AE1A-FFE48A600DDF}" type="pres">
      <dgm:prSet presAssocID="{B201A4C8-659A-43CF-BBF3-A9681A978BB7}" presName="sibTrans" presStyleCnt="0"/>
      <dgm:spPr/>
    </dgm:pt>
    <dgm:pt modelId="{C97E006E-41AE-47BA-8EEC-43E8F523789F}" type="pres">
      <dgm:prSet presAssocID="{AE42F110-946E-472E-842A-53B71A475615}" presName="node" presStyleLbl="node1" presStyleIdx="3" presStyleCnt="5">
        <dgm:presLayoutVars>
          <dgm:bulletEnabled val="1"/>
        </dgm:presLayoutVars>
      </dgm:prSet>
      <dgm:spPr/>
    </dgm:pt>
    <dgm:pt modelId="{077EC3EA-E229-4330-A0F3-0F2F28029547}" type="pres">
      <dgm:prSet presAssocID="{9F80B796-7145-4888-80D0-279818A9DC71}" presName="sibTrans" presStyleCnt="0"/>
      <dgm:spPr/>
    </dgm:pt>
    <dgm:pt modelId="{1F3B317A-937B-4F57-AFB2-794CCB9A36B9}" type="pres">
      <dgm:prSet presAssocID="{52F27E96-2B6D-449F-A193-3F6C7C81EF98}" presName="node" presStyleLbl="node1" presStyleIdx="4" presStyleCnt="5">
        <dgm:presLayoutVars>
          <dgm:bulletEnabled val="1"/>
        </dgm:presLayoutVars>
      </dgm:prSet>
      <dgm:spPr/>
    </dgm:pt>
  </dgm:ptLst>
  <dgm:cxnLst>
    <dgm:cxn modelId="{44EE4733-183B-4799-BD3F-627CE07119BD}" type="presOf" srcId="{3942AC6D-06D1-4B72-A63A-806320A87D6F}" destId="{4C979BEC-418A-49D9-BE76-D818A327F7A4}" srcOrd="0" destOrd="0" presId="urn:microsoft.com/office/officeart/2005/8/layout/default"/>
    <dgm:cxn modelId="{634D7441-4355-4AA2-99A6-C38708147A5C}" type="presOf" srcId="{52F27E96-2B6D-449F-A193-3F6C7C81EF98}" destId="{1F3B317A-937B-4F57-AFB2-794CCB9A36B9}" srcOrd="0" destOrd="0" presId="urn:microsoft.com/office/officeart/2005/8/layout/default"/>
    <dgm:cxn modelId="{86364267-42A6-4FBB-9531-1C8377236DBE}" type="presOf" srcId="{BF1184D9-5B3F-4B51-928A-92CC0C838688}" destId="{CEC71B95-13FC-4B30-85D6-F1120DF19CF9}" srcOrd="0" destOrd="0" presId="urn:microsoft.com/office/officeart/2005/8/layout/default"/>
    <dgm:cxn modelId="{7953BB4B-35D5-4E4F-9D4C-527F8931B3AB}" srcId="{3942AC6D-06D1-4B72-A63A-806320A87D6F}" destId="{FCAE9D23-87FC-427E-87E1-0E19F269BB3E}" srcOrd="1" destOrd="0" parTransId="{056BC96E-E18B-4661-B117-0ACD25B48CED}" sibTransId="{F9D6785D-E76F-4E53-BC65-971F1F319EE9}"/>
    <dgm:cxn modelId="{FA5EA77F-1A52-4397-B3CD-78C345F0283C}" srcId="{3942AC6D-06D1-4B72-A63A-806320A87D6F}" destId="{BF1184D9-5B3F-4B51-928A-92CC0C838688}" srcOrd="2" destOrd="0" parTransId="{FAF90FF4-187A-454D-8D9E-7AF7454FEDCA}" sibTransId="{B201A4C8-659A-43CF-BBF3-A9681A978BB7}"/>
    <dgm:cxn modelId="{0FCEA1BB-7D78-4E50-81D5-625E314F8E5D}" type="presOf" srcId="{FCAE9D23-87FC-427E-87E1-0E19F269BB3E}" destId="{98068C35-9CCC-4AA3-BF7B-B6639A96D89D}" srcOrd="0" destOrd="0" presId="urn:microsoft.com/office/officeart/2005/8/layout/default"/>
    <dgm:cxn modelId="{9C6E99CE-18DD-4116-A315-811191D66E36}" type="presOf" srcId="{9A58C1F5-2CA0-4F87-85F4-5C83B0485D7B}" destId="{A324765C-0F45-4998-B060-18999E2E116C}" srcOrd="0" destOrd="0" presId="urn:microsoft.com/office/officeart/2005/8/layout/default"/>
    <dgm:cxn modelId="{08CA2BDB-49F0-473F-8E6D-BBFA347314F5}" srcId="{3942AC6D-06D1-4B72-A63A-806320A87D6F}" destId="{52F27E96-2B6D-449F-A193-3F6C7C81EF98}" srcOrd="4" destOrd="0" parTransId="{4E3B1A8C-67E3-4013-98E9-AC7CC586BD58}" sibTransId="{6C23E381-D539-4693-87AB-DD531B36646C}"/>
    <dgm:cxn modelId="{7FBA85DE-3A3E-4A43-91DF-6F3CB3D17661}" srcId="{3942AC6D-06D1-4B72-A63A-806320A87D6F}" destId="{9A58C1F5-2CA0-4F87-85F4-5C83B0485D7B}" srcOrd="0" destOrd="0" parTransId="{5106D009-FACC-410E-BE4F-22651645A58D}" sibTransId="{F43369E5-9757-43D3-AA7F-94C92F890F28}"/>
    <dgm:cxn modelId="{ACC31DF4-124B-40EC-AA77-1668D86AC4AC}" srcId="{3942AC6D-06D1-4B72-A63A-806320A87D6F}" destId="{AE42F110-946E-472E-842A-53B71A475615}" srcOrd="3" destOrd="0" parTransId="{0E1AEB01-4B15-4012-90A8-433DE6A1A1E4}" sibTransId="{9F80B796-7145-4888-80D0-279818A9DC71}"/>
    <dgm:cxn modelId="{03D1CBFA-0D9A-4BBD-8362-7CBAD76648BA}" type="presOf" srcId="{AE42F110-946E-472E-842A-53B71A475615}" destId="{C97E006E-41AE-47BA-8EEC-43E8F523789F}" srcOrd="0" destOrd="0" presId="urn:microsoft.com/office/officeart/2005/8/layout/default"/>
    <dgm:cxn modelId="{97D6C3D7-F068-4130-8AA7-3C1E0AEBE7FF}" type="presParOf" srcId="{4C979BEC-418A-49D9-BE76-D818A327F7A4}" destId="{A324765C-0F45-4998-B060-18999E2E116C}" srcOrd="0" destOrd="0" presId="urn:microsoft.com/office/officeart/2005/8/layout/default"/>
    <dgm:cxn modelId="{E43EC95A-FCFA-4088-A6A5-B951BDA1B4FC}" type="presParOf" srcId="{4C979BEC-418A-49D9-BE76-D818A327F7A4}" destId="{39652B23-EAB9-4A01-8EF8-B76D0D149C65}" srcOrd="1" destOrd="0" presId="urn:microsoft.com/office/officeart/2005/8/layout/default"/>
    <dgm:cxn modelId="{21826A4D-FE92-418E-B2B7-08D8796BF84C}" type="presParOf" srcId="{4C979BEC-418A-49D9-BE76-D818A327F7A4}" destId="{98068C35-9CCC-4AA3-BF7B-B6639A96D89D}" srcOrd="2" destOrd="0" presId="urn:microsoft.com/office/officeart/2005/8/layout/default"/>
    <dgm:cxn modelId="{F97AAF8E-BDD6-4364-AD6B-6F3EBEE4F461}" type="presParOf" srcId="{4C979BEC-418A-49D9-BE76-D818A327F7A4}" destId="{4D7149C5-E977-4392-A11E-2581B2963200}" srcOrd="3" destOrd="0" presId="urn:microsoft.com/office/officeart/2005/8/layout/default"/>
    <dgm:cxn modelId="{5539FE35-05BE-4FE4-8C76-B9A3B3F4ECE4}" type="presParOf" srcId="{4C979BEC-418A-49D9-BE76-D818A327F7A4}" destId="{CEC71B95-13FC-4B30-85D6-F1120DF19CF9}" srcOrd="4" destOrd="0" presId="urn:microsoft.com/office/officeart/2005/8/layout/default"/>
    <dgm:cxn modelId="{3CBE1B4F-3CA7-491C-98AD-BAFE07CDB6BB}" type="presParOf" srcId="{4C979BEC-418A-49D9-BE76-D818A327F7A4}" destId="{87973C29-344C-42F2-AE1A-FFE48A600DDF}" srcOrd="5" destOrd="0" presId="urn:microsoft.com/office/officeart/2005/8/layout/default"/>
    <dgm:cxn modelId="{8A8CC8B1-4E1B-41D6-B9C0-5FC884118BBB}" type="presParOf" srcId="{4C979BEC-418A-49D9-BE76-D818A327F7A4}" destId="{C97E006E-41AE-47BA-8EEC-43E8F523789F}" srcOrd="6" destOrd="0" presId="urn:microsoft.com/office/officeart/2005/8/layout/default"/>
    <dgm:cxn modelId="{9B497301-9781-4FF0-B13F-F2D14651E570}" type="presParOf" srcId="{4C979BEC-418A-49D9-BE76-D818A327F7A4}" destId="{077EC3EA-E229-4330-A0F3-0F2F28029547}" srcOrd="7" destOrd="0" presId="urn:microsoft.com/office/officeart/2005/8/layout/default"/>
    <dgm:cxn modelId="{DF30CCAC-E91C-4640-A93B-EB62364ACE35}" type="presParOf" srcId="{4C979BEC-418A-49D9-BE76-D818A327F7A4}" destId="{1F3B317A-937B-4F57-AFB2-794CCB9A36B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82ED567-30D3-4B46-BDB4-183DDA57C4C5}" type="doc">
      <dgm:prSet loTypeId="urn:microsoft.com/office/officeart/2016/7/layout/LinearBlockProcessNumbered" loCatId="process" qsTypeId="urn:microsoft.com/office/officeart/2005/8/quickstyle/simple1" qsCatId="simple" csTypeId="urn:microsoft.com/office/officeart/2005/8/colors/accent3_2" csCatId="accent3" phldr="1"/>
      <dgm:spPr/>
      <dgm:t>
        <a:bodyPr/>
        <a:lstStyle/>
        <a:p>
          <a:endParaRPr lang="en-US"/>
        </a:p>
      </dgm:t>
    </dgm:pt>
    <dgm:pt modelId="{F75300E2-03BF-48D2-B6DB-B293E968F211}">
      <dgm:prSet custT="1"/>
      <dgm:spPr/>
      <dgm:t>
        <a:bodyPr anchor="ctr" anchorCtr="0"/>
        <a:lstStyle/>
        <a:p>
          <a:r>
            <a:rPr lang="en-US" sz="1400" dirty="0"/>
            <a:t>Least expensive alternative</a:t>
          </a:r>
        </a:p>
      </dgm:t>
    </dgm:pt>
    <dgm:pt modelId="{B740B538-2A49-4D58-ACAD-D8E92E0007BD}" type="parTrans" cxnId="{C39BD51D-88EE-4FB0-A131-59C542E7FF4E}">
      <dgm:prSet/>
      <dgm:spPr/>
      <dgm:t>
        <a:bodyPr/>
        <a:lstStyle/>
        <a:p>
          <a:endParaRPr lang="en-US"/>
        </a:p>
      </dgm:t>
    </dgm:pt>
    <dgm:pt modelId="{03B3C5FB-2513-4E64-9D26-EB567A01001A}" type="sibTrans" cxnId="{C39BD51D-88EE-4FB0-A131-59C542E7FF4E}">
      <dgm:prSet phldrT="01" phldr="0"/>
      <dgm:spPr/>
      <dgm:t>
        <a:bodyPr/>
        <a:lstStyle/>
        <a:p>
          <a:r>
            <a:rPr lang="en-US"/>
            <a:t>01</a:t>
          </a:r>
        </a:p>
      </dgm:t>
    </dgm:pt>
    <dgm:pt modelId="{111F6AEA-EA0A-4DA8-A486-90F9DEAC3D7F}">
      <dgm:prSet custT="1"/>
      <dgm:spPr/>
      <dgm:t>
        <a:bodyPr anchor="ctr" anchorCtr="0"/>
        <a:lstStyle/>
        <a:p>
          <a:r>
            <a:rPr lang="en-US" sz="1400" b="1" dirty="0"/>
            <a:t>Simplify</a:t>
          </a:r>
          <a:r>
            <a:rPr lang="en-US" sz="1400" dirty="0"/>
            <a:t> the regimen</a:t>
          </a:r>
        </a:p>
      </dgm:t>
    </dgm:pt>
    <dgm:pt modelId="{6B70A48F-D2A1-4812-98DF-FFD9F87282AB}" type="parTrans" cxnId="{5E4A4451-7FAB-4D70-BC46-B8682C42F148}">
      <dgm:prSet/>
      <dgm:spPr/>
      <dgm:t>
        <a:bodyPr/>
        <a:lstStyle/>
        <a:p>
          <a:endParaRPr lang="en-US"/>
        </a:p>
      </dgm:t>
    </dgm:pt>
    <dgm:pt modelId="{3A401648-2A04-48C1-969F-545EDABC93A2}" type="sibTrans" cxnId="{5E4A4451-7FAB-4D70-BC46-B8682C42F148}">
      <dgm:prSet phldrT="02" phldr="0"/>
      <dgm:spPr/>
      <dgm:t>
        <a:bodyPr/>
        <a:lstStyle/>
        <a:p>
          <a:r>
            <a:rPr lang="en-US"/>
            <a:t>02</a:t>
          </a:r>
        </a:p>
      </dgm:t>
    </dgm:pt>
    <dgm:pt modelId="{0785EEC9-0AD0-4C79-81C3-072A3E710017}">
      <dgm:prSet custT="1"/>
      <dgm:spPr/>
      <dgm:t>
        <a:bodyPr bIns="274320" anchor="ctr" anchorCtr="0"/>
        <a:lstStyle/>
        <a:p>
          <a:r>
            <a:rPr lang="en-US" sz="1400" dirty="0"/>
            <a:t>Clear written instructions</a:t>
          </a:r>
        </a:p>
      </dgm:t>
    </dgm:pt>
    <dgm:pt modelId="{0657EC9C-C6D1-4597-9AE9-7770B0C87B31}" type="parTrans" cxnId="{B00C8505-4559-40B7-95ED-A6DAA869A0DE}">
      <dgm:prSet/>
      <dgm:spPr/>
      <dgm:t>
        <a:bodyPr/>
        <a:lstStyle/>
        <a:p>
          <a:endParaRPr lang="en-US"/>
        </a:p>
      </dgm:t>
    </dgm:pt>
    <dgm:pt modelId="{4F6E408D-DF02-47B3-BD3E-CCC87B4B9C1B}" type="sibTrans" cxnId="{B00C8505-4559-40B7-95ED-A6DAA869A0DE}">
      <dgm:prSet phldrT="03" phldr="0"/>
      <dgm:spPr/>
      <dgm:t>
        <a:bodyPr/>
        <a:lstStyle/>
        <a:p>
          <a:r>
            <a:rPr lang="en-US"/>
            <a:t>03</a:t>
          </a:r>
          <a:endParaRPr lang="en-US" dirty="0"/>
        </a:p>
      </dgm:t>
    </dgm:pt>
    <dgm:pt modelId="{79FB0F1E-FB2A-491A-BC6F-08936DCB54EC}">
      <dgm:prSet custT="1"/>
      <dgm:spPr/>
      <dgm:t>
        <a:bodyPr tIns="0" bIns="822960" anchor="ctr" anchorCtr="0"/>
        <a:lstStyle/>
        <a:p>
          <a:r>
            <a:rPr lang="en-US" sz="1400" b="1" dirty="0"/>
            <a:t>Use tools: </a:t>
          </a:r>
        </a:p>
      </dgm:t>
    </dgm:pt>
    <dgm:pt modelId="{E5503E74-DEA2-4412-830A-D13135C40906}" type="parTrans" cxnId="{5449DA7C-0E06-4F95-ABBF-1620F614EEAF}">
      <dgm:prSet/>
      <dgm:spPr/>
      <dgm:t>
        <a:bodyPr/>
        <a:lstStyle/>
        <a:p>
          <a:endParaRPr lang="en-US"/>
        </a:p>
      </dgm:t>
    </dgm:pt>
    <dgm:pt modelId="{EC76BC43-348F-403A-BEA7-52EAC4216AF8}" type="sibTrans" cxnId="{5449DA7C-0E06-4F95-ABBF-1620F614EEAF}">
      <dgm:prSet phldrT="04" phldr="0"/>
      <dgm:spPr/>
      <dgm:t>
        <a:bodyPr/>
        <a:lstStyle/>
        <a:p>
          <a:r>
            <a:rPr lang="en-US"/>
            <a:t>04</a:t>
          </a:r>
          <a:endParaRPr lang="en-US" dirty="0"/>
        </a:p>
      </dgm:t>
    </dgm:pt>
    <dgm:pt modelId="{A9E4F755-2987-4C03-93A1-02E5E462EE7B}">
      <dgm:prSet custT="1"/>
      <dgm:spPr/>
      <dgm:t>
        <a:bodyPr tIns="0" bIns="640080" anchor="ctr" anchorCtr="0"/>
        <a:lstStyle/>
        <a:p>
          <a:r>
            <a:rPr lang="en-US" sz="1400" b="1" dirty="0"/>
            <a:t>Educate</a:t>
          </a:r>
          <a:r>
            <a:rPr lang="en-US" sz="1400" dirty="0"/>
            <a:t> patient on medication:</a:t>
          </a:r>
        </a:p>
        <a:p>
          <a:r>
            <a:rPr lang="en-US" sz="1400" dirty="0"/>
            <a:t>Purpose</a:t>
          </a:r>
        </a:p>
        <a:p>
          <a:r>
            <a:rPr lang="en-US" sz="1400" dirty="0"/>
            <a:t>Benefits</a:t>
          </a:r>
        </a:p>
        <a:p>
          <a:r>
            <a:rPr lang="en-US" sz="1400" dirty="0"/>
            <a:t>Potential risks/ADEs</a:t>
          </a:r>
        </a:p>
      </dgm:t>
    </dgm:pt>
    <dgm:pt modelId="{56E694E9-B66B-4091-A6A0-25D87641ACEA}" type="parTrans" cxnId="{D8F69B0D-EFF1-4432-BA76-5723709D0DF1}">
      <dgm:prSet/>
      <dgm:spPr/>
      <dgm:t>
        <a:bodyPr/>
        <a:lstStyle/>
        <a:p>
          <a:endParaRPr lang="en-US"/>
        </a:p>
      </dgm:t>
    </dgm:pt>
    <dgm:pt modelId="{8B775B06-9320-4497-9FE9-C277DC35BC26}" type="sibTrans" cxnId="{D8F69B0D-EFF1-4432-BA76-5723709D0DF1}">
      <dgm:prSet phldrT="05" phldr="0"/>
      <dgm:spPr/>
      <dgm:t>
        <a:bodyPr/>
        <a:lstStyle/>
        <a:p>
          <a:r>
            <a:rPr lang="en-US"/>
            <a:t>05</a:t>
          </a:r>
          <a:endParaRPr lang="en-US" dirty="0"/>
        </a:p>
      </dgm:t>
    </dgm:pt>
    <dgm:pt modelId="{43DC8AD6-CC13-499D-87E6-F5436E7DDBAA}">
      <dgm:prSet custT="1"/>
      <dgm:spPr/>
      <dgm:t>
        <a:bodyPr bIns="822960" anchor="ctr" anchorCtr="0"/>
        <a:lstStyle/>
        <a:p>
          <a:r>
            <a:rPr lang="en-US" sz="1400" dirty="0"/>
            <a:t>Magnifiers</a:t>
          </a:r>
        </a:p>
      </dgm:t>
    </dgm:pt>
    <dgm:pt modelId="{6E05997A-A0F8-4C14-A4C3-40B9210D4E12}" type="parTrans" cxnId="{E72E954D-93AF-490A-A9A6-6411C1E30BB4}">
      <dgm:prSet/>
      <dgm:spPr/>
      <dgm:t>
        <a:bodyPr/>
        <a:lstStyle/>
        <a:p>
          <a:endParaRPr lang="en-US"/>
        </a:p>
      </dgm:t>
    </dgm:pt>
    <dgm:pt modelId="{A89F1DAA-06A2-455A-B1C3-C3A1A8D697A4}" type="sibTrans" cxnId="{E72E954D-93AF-490A-A9A6-6411C1E30BB4}">
      <dgm:prSet/>
      <dgm:spPr/>
      <dgm:t>
        <a:bodyPr/>
        <a:lstStyle/>
        <a:p>
          <a:endParaRPr lang="en-US"/>
        </a:p>
      </dgm:t>
    </dgm:pt>
    <dgm:pt modelId="{81A14E4F-1077-4316-8095-0690AF099F87}">
      <dgm:prSet custT="1"/>
      <dgm:spPr/>
      <dgm:t>
        <a:bodyPr bIns="822960" anchor="ctr" anchorCtr="0"/>
        <a:lstStyle/>
        <a:p>
          <a:r>
            <a:rPr lang="en-US" sz="1400" dirty="0"/>
            <a:t>Tab splitters/ crushers</a:t>
          </a:r>
        </a:p>
      </dgm:t>
    </dgm:pt>
    <dgm:pt modelId="{70457CBC-1F73-4F91-A8A1-FA3DA0D13715}" type="parTrans" cxnId="{733A4311-2B58-418A-8C3E-9D79A58745F1}">
      <dgm:prSet/>
      <dgm:spPr/>
      <dgm:t>
        <a:bodyPr/>
        <a:lstStyle/>
        <a:p>
          <a:endParaRPr lang="en-US"/>
        </a:p>
      </dgm:t>
    </dgm:pt>
    <dgm:pt modelId="{9D1C0201-4154-4572-8FC8-F609376F4767}" type="sibTrans" cxnId="{733A4311-2B58-418A-8C3E-9D79A58745F1}">
      <dgm:prSet/>
      <dgm:spPr/>
      <dgm:t>
        <a:bodyPr/>
        <a:lstStyle/>
        <a:p>
          <a:endParaRPr lang="en-US"/>
        </a:p>
      </dgm:t>
    </dgm:pt>
    <dgm:pt modelId="{E17AAEFE-1550-476B-B9F7-59C105DE0DCD}">
      <dgm:prSet custT="1"/>
      <dgm:spPr/>
      <dgm:t>
        <a:bodyPr bIns="822960" anchor="ctr" anchorCtr="0"/>
        <a:lstStyle/>
        <a:p>
          <a:r>
            <a:rPr lang="en-US" sz="1400" dirty="0"/>
            <a:t>Adherence packaging</a:t>
          </a:r>
        </a:p>
      </dgm:t>
    </dgm:pt>
    <dgm:pt modelId="{BC0141AA-19BA-4A0B-8102-41F04415BBE9}" type="parTrans" cxnId="{A10AABED-FDED-4D4C-AF0D-CB5A0957AB77}">
      <dgm:prSet/>
      <dgm:spPr/>
      <dgm:t>
        <a:bodyPr/>
        <a:lstStyle/>
        <a:p>
          <a:endParaRPr lang="en-US"/>
        </a:p>
      </dgm:t>
    </dgm:pt>
    <dgm:pt modelId="{9DE9840F-85F5-4363-B851-09C4C39386A0}" type="sibTrans" cxnId="{A10AABED-FDED-4D4C-AF0D-CB5A0957AB77}">
      <dgm:prSet/>
      <dgm:spPr/>
      <dgm:t>
        <a:bodyPr/>
        <a:lstStyle/>
        <a:p>
          <a:endParaRPr lang="en-US"/>
        </a:p>
      </dgm:t>
    </dgm:pt>
    <dgm:pt modelId="{79D78116-E90A-4578-956C-78412FD9E7D6}">
      <dgm:prSet custT="1"/>
      <dgm:spPr/>
      <dgm:t>
        <a:bodyPr bIns="822960" anchor="ctr" anchorCtr="0"/>
        <a:lstStyle/>
        <a:p>
          <a:r>
            <a:rPr lang="en-US" sz="1400" dirty="0"/>
            <a:t>Dose measuring devices</a:t>
          </a:r>
        </a:p>
      </dgm:t>
    </dgm:pt>
    <dgm:pt modelId="{4E4C97C8-027A-4A41-807F-E8639E8DDC14}" type="parTrans" cxnId="{3243C824-5F91-45A4-B43C-DDB8583190C8}">
      <dgm:prSet/>
      <dgm:spPr/>
      <dgm:t>
        <a:bodyPr/>
        <a:lstStyle/>
        <a:p>
          <a:endParaRPr lang="en-US"/>
        </a:p>
      </dgm:t>
    </dgm:pt>
    <dgm:pt modelId="{8125D1F8-34CC-419D-A5DB-115784E57E7E}" type="sibTrans" cxnId="{3243C824-5F91-45A4-B43C-DDB8583190C8}">
      <dgm:prSet/>
      <dgm:spPr/>
      <dgm:t>
        <a:bodyPr/>
        <a:lstStyle/>
        <a:p>
          <a:endParaRPr lang="en-US"/>
        </a:p>
      </dgm:t>
    </dgm:pt>
    <dgm:pt modelId="{68E3EBC8-EDDF-4A1E-8664-65644C4468D0}">
      <dgm:prSet custT="1"/>
      <dgm:spPr/>
      <dgm:t>
        <a:bodyPr bIns="822960" anchor="ctr" anchorCtr="0"/>
        <a:lstStyle/>
        <a:p>
          <a:r>
            <a:rPr lang="en-US" sz="1400" dirty="0"/>
            <a:t>Spacers</a:t>
          </a:r>
        </a:p>
      </dgm:t>
    </dgm:pt>
    <dgm:pt modelId="{553A8F93-9E55-475E-8E3D-1658D242FB26}" type="parTrans" cxnId="{086FFDD7-DCA7-4581-820B-2940DA9D761D}">
      <dgm:prSet/>
      <dgm:spPr/>
      <dgm:t>
        <a:bodyPr/>
        <a:lstStyle/>
        <a:p>
          <a:endParaRPr lang="en-US"/>
        </a:p>
      </dgm:t>
    </dgm:pt>
    <dgm:pt modelId="{12E7A0A6-9AA1-4222-A68B-A5E74FB39DBD}" type="sibTrans" cxnId="{086FFDD7-DCA7-4581-820B-2940DA9D761D}">
      <dgm:prSet/>
      <dgm:spPr/>
      <dgm:t>
        <a:bodyPr/>
        <a:lstStyle/>
        <a:p>
          <a:endParaRPr lang="en-US"/>
        </a:p>
      </dgm:t>
    </dgm:pt>
    <dgm:pt modelId="{C19B00A1-5C40-4349-A8BA-D0831FAD6407}">
      <dgm:prSet custT="1"/>
      <dgm:spPr/>
      <dgm:t>
        <a:bodyPr bIns="822960" anchor="ctr" anchorCtr="0"/>
        <a:lstStyle/>
        <a:p>
          <a:r>
            <a:rPr lang="en-US" sz="1400" dirty="0"/>
            <a:t>Large print</a:t>
          </a:r>
        </a:p>
      </dgm:t>
    </dgm:pt>
    <dgm:pt modelId="{18F5A4DD-E6FD-4A14-8D5A-33BD2C27508B}" type="parTrans" cxnId="{2CA65B12-64E5-49BA-8832-FCA22F474D5D}">
      <dgm:prSet/>
      <dgm:spPr/>
      <dgm:t>
        <a:bodyPr/>
        <a:lstStyle/>
        <a:p>
          <a:endParaRPr lang="en-US"/>
        </a:p>
      </dgm:t>
    </dgm:pt>
    <dgm:pt modelId="{28B00D89-1036-4D1D-A4C7-6875CECBD427}" type="sibTrans" cxnId="{2CA65B12-64E5-49BA-8832-FCA22F474D5D}">
      <dgm:prSet/>
      <dgm:spPr/>
      <dgm:t>
        <a:bodyPr/>
        <a:lstStyle/>
        <a:p>
          <a:endParaRPr lang="en-US"/>
        </a:p>
      </dgm:t>
    </dgm:pt>
    <dgm:pt modelId="{67BC2C27-40E5-483E-B0F1-F369EDC2B245}">
      <dgm:prSet custT="1"/>
      <dgm:spPr/>
      <dgm:t>
        <a:bodyPr bIns="822960" anchor="ctr" anchorCtr="0"/>
        <a:lstStyle/>
        <a:p>
          <a:r>
            <a:rPr lang="en-US" sz="1400" dirty="0"/>
            <a:t>Pill boxes</a:t>
          </a:r>
        </a:p>
      </dgm:t>
    </dgm:pt>
    <dgm:pt modelId="{086B0B0E-7978-42CC-AAC0-209085E3A25B}" type="parTrans" cxnId="{32B44678-3ED7-4BBD-A234-6D6F330465A8}">
      <dgm:prSet/>
      <dgm:spPr/>
      <dgm:t>
        <a:bodyPr/>
        <a:lstStyle/>
        <a:p>
          <a:endParaRPr lang="en-US"/>
        </a:p>
      </dgm:t>
    </dgm:pt>
    <dgm:pt modelId="{54CA601A-42CA-43E7-98D7-F981196A0E9E}" type="sibTrans" cxnId="{32B44678-3ED7-4BBD-A234-6D6F330465A8}">
      <dgm:prSet/>
      <dgm:spPr/>
      <dgm:t>
        <a:bodyPr/>
        <a:lstStyle/>
        <a:p>
          <a:endParaRPr lang="en-US"/>
        </a:p>
      </dgm:t>
    </dgm:pt>
    <dgm:pt modelId="{6EB2373A-6066-4B90-95F1-8271DA2BD7FB}" type="pres">
      <dgm:prSet presAssocID="{782ED567-30D3-4B46-BDB4-183DDA57C4C5}" presName="Name0" presStyleCnt="0">
        <dgm:presLayoutVars>
          <dgm:animLvl val="lvl"/>
          <dgm:resizeHandles val="exact"/>
        </dgm:presLayoutVars>
      </dgm:prSet>
      <dgm:spPr/>
    </dgm:pt>
    <dgm:pt modelId="{D78C3206-B08D-4B2B-98E3-A7BA0DF7A947}" type="pres">
      <dgm:prSet presAssocID="{F75300E2-03BF-48D2-B6DB-B293E968F211}" presName="compositeNode" presStyleCnt="0">
        <dgm:presLayoutVars>
          <dgm:bulletEnabled val="1"/>
        </dgm:presLayoutVars>
      </dgm:prSet>
      <dgm:spPr/>
    </dgm:pt>
    <dgm:pt modelId="{ED64CB50-EACC-4FB9-A5AF-8321C0FDB443}" type="pres">
      <dgm:prSet presAssocID="{F75300E2-03BF-48D2-B6DB-B293E968F211}" presName="bgRect" presStyleLbl="alignNode1" presStyleIdx="0" presStyleCnt="5"/>
      <dgm:spPr/>
    </dgm:pt>
    <dgm:pt modelId="{6895E8C0-C9FD-4F37-838A-CCECD78F9095}" type="pres">
      <dgm:prSet presAssocID="{03B3C5FB-2513-4E64-9D26-EB567A01001A}" presName="sibTransNodeRect" presStyleLbl="alignNode1" presStyleIdx="0" presStyleCnt="5">
        <dgm:presLayoutVars>
          <dgm:chMax val="0"/>
          <dgm:bulletEnabled val="1"/>
        </dgm:presLayoutVars>
      </dgm:prSet>
      <dgm:spPr/>
    </dgm:pt>
    <dgm:pt modelId="{8C745ECF-3421-4755-B6A3-1805B0D5B7BE}" type="pres">
      <dgm:prSet presAssocID="{F75300E2-03BF-48D2-B6DB-B293E968F211}" presName="nodeRect" presStyleLbl="alignNode1" presStyleIdx="0" presStyleCnt="5">
        <dgm:presLayoutVars>
          <dgm:bulletEnabled val="1"/>
        </dgm:presLayoutVars>
      </dgm:prSet>
      <dgm:spPr/>
    </dgm:pt>
    <dgm:pt modelId="{809AFE5C-8336-4874-A784-3C29DB534860}" type="pres">
      <dgm:prSet presAssocID="{03B3C5FB-2513-4E64-9D26-EB567A01001A}" presName="sibTrans" presStyleCnt="0"/>
      <dgm:spPr/>
    </dgm:pt>
    <dgm:pt modelId="{07334C57-DA70-40E0-8FF2-5B746DA46235}" type="pres">
      <dgm:prSet presAssocID="{111F6AEA-EA0A-4DA8-A486-90F9DEAC3D7F}" presName="compositeNode" presStyleCnt="0">
        <dgm:presLayoutVars>
          <dgm:bulletEnabled val="1"/>
        </dgm:presLayoutVars>
      </dgm:prSet>
      <dgm:spPr/>
    </dgm:pt>
    <dgm:pt modelId="{21B90E25-D5C7-46D9-80E1-2BEFC08BDBED}" type="pres">
      <dgm:prSet presAssocID="{111F6AEA-EA0A-4DA8-A486-90F9DEAC3D7F}" presName="bgRect" presStyleLbl="alignNode1" presStyleIdx="1" presStyleCnt="5" custScaleY="99222"/>
      <dgm:spPr/>
    </dgm:pt>
    <dgm:pt modelId="{C0C74363-3264-4D8E-85DD-6582B1739D26}" type="pres">
      <dgm:prSet presAssocID="{3A401648-2A04-48C1-969F-545EDABC93A2}" presName="sibTransNodeRect" presStyleLbl="alignNode1" presStyleIdx="1" presStyleCnt="5">
        <dgm:presLayoutVars>
          <dgm:chMax val="0"/>
          <dgm:bulletEnabled val="1"/>
        </dgm:presLayoutVars>
      </dgm:prSet>
      <dgm:spPr/>
    </dgm:pt>
    <dgm:pt modelId="{8DB87D15-EB47-4B78-8839-EFA24F08F2DF}" type="pres">
      <dgm:prSet presAssocID="{111F6AEA-EA0A-4DA8-A486-90F9DEAC3D7F}" presName="nodeRect" presStyleLbl="alignNode1" presStyleIdx="1" presStyleCnt="5">
        <dgm:presLayoutVars>
          <dgm:bulletEnabled val="1"/>
        </dgm:presLayoutVars>
      </dgm:prSet>
      <dgm:spPr/>
    </dgm:pt>
    <dgm:pt modelId="{E32467F9-9FE6-444E-B68D-39D7A348A6AC}" type="pres">
      <dgm:prSet presAssocID="{3A401648-2A04-48C1-969F-545EDABC93A2}" presName="sibTrans" presStyleCnt="0"/>
      <dgm:spPr/>
    </dgm:pt>
    <dgm:pt modelId="{DA2815D7-EB30-49A1-BC4D-852C729407AF}" type="pres">
      <dgm:prSet presAssocID="{0785EEC9-0AD0-4C79-81C3-072A3E710017}" presName="compositeNode" presStyleCnt="0">
        <dgm:presLayoutVars>
          <dgm:bulletEnabled val="1"/>
        </dgm:presLayoutVars>
      </dgm:prSet>
      <dgm:spPr/>
    </dgm:pt>
    <dgm:pt modelId="{AAF32D43-E876-4EB8-8EF3-5184EF1454F1}" type="pres">
      <dgm:prSet presAssocID="{0785EEC9-0AD0-4C79-81C3-072A3E710017}" presName="bgRect" presStyleLbl="alignNode1" presStyleIdx="2" presStyleCnt="5" custScaleY="100203"/>
      <dgm:spPr/>
    </dgm:pt>
    <dgm:pt modelId="{4BFF2787-4AFD-4C50-9E2B-4B9930D88C61}" type="pres">
      <dgm:prSet presAssocID="{4F6E408D-DF02-47B3-BD3E-CCC87B4B9C1B}" presName="sibTransNodeRect" presStyleLbl="alignNode1" presStyleIdx="2" presStyleCnt="5" custLinFactNeighborX="515" custLinFactNeighborY="-4299">
        <dgm:presLayoutVars>
          <dgm:chMax val="0"/>
          <dgm:bulletEnabled val="1"/>
        </dgm:presLayoutVars>
      </dgm:prSet>
      <dgm:spPr/>
    </dgm:pt>
    <dgm:pt modelId="{220CB1BC-CC55-4F9C-BB17-E74D08A0CE24}" type="pres">
      <dgm:prSet presAssocID="{0785EEC9-0AD0-4C79-81C3-072A3E710017}" presName="nodeRect" presStyleLbl="alignNode1" presStyleIdx="2" presStyleCnt="5">
        <dgm:presLayoutVars>
          <dgm:bulletEnabled val="1"/>
        </dgm:presLayoutVars>
      </dgm:prSet>
      <dgm:spPr/>
    </dgm:pt>
    <dgm:pt modelId="{B6410B24-0732-46CB-850A-BD4797BF8C20}" type="pres">
      <dgm:prSet presAssocID="{4F6E408D-DF02-47B3-BD3E-CCC87B4B9C1B}" presName="sibTrans" presStyleCnt="0"/>
      <dgm:spPr/>
    </dgm:pt>
    <dgm:pt modelId="{7E93A898-39CF-44C5-9DE9-C2A389D2CED0}" type="pres">
      <dgm:prSet presAssocID="{79FB0F1E-FB2A-491A-BC6F-08936DCB54EC}" presName="compositeNode" presStyleCnt="0">
        <dgm:presLayoutVars>
          <dgm:bulletEnabled val="1"/>
        </dgm:presLayoutVars>
      </dgm:prSet>
      <dgm:spPr/>
    </dgm:pt>
    <dgm:pt modelId="{B177EF3F-7617-4AC8-835C-A72AAEB7D7F4}" type="pres">
      <dgm:prSet presAssocID="{79FB0F1E-FB2A-491A-BC6F-08936DCB54EC}" presName="bgRect" presStyleLbl="alignNode1" presStyleIdx="3" presStyleCnt="5" custScaleY="201679" custLinFactNeighborX="916"/>
      <dgm:spPr/>
    </dgm:pt>
    <dgm:pt modelId="{C89D620F-AB9A-4EF3-A710-ED32D51A7E19}" type="pres">
      <dgm:prSet presAssocID="{EC76BC43-348F-403A-BEA7-52EAC4216AF8}" presName="sibTransNodeRect" presStyleLbl="alignNode1" presStyleIdx="3" presStyleCnt="5" custAng="0" custLinFactY="-49040" custLinFactNeighborX="-2166" custLinFactNeighborY="-100000">
        <dgm:presLayoutVars>
          <dgm:chMax val="0"/>
          <dgm:bulletEnabled val="1"/>
        </dgm:presLayoutVars>
      </dgm:prSet>
      <dgm:spPr/>
    </dgm:pt>
    <dgm:pt modelId="{C7CCF35E-C573-48D7-8A32-22D484D5DBB7}" type="pres">
      <dgm:prSet presAssocID="{79FB0F1E-FB2A-491A-BC6F-08936DCB54EC}" presName="nodeRect" presStyleLbl="alignNode1" presStyleIdx="3" presStyleCnt="5">
        <dgm:presLayoutVars>
          <dgm:bulletEnabled val="1"/>
        </dgm:presLayoutVars>
      </dgm:prSet>
      <dgm:spPr/>
    </dgm:pt>
    <dgm:pt modelId="{0A8E8CC0-5DB9-4E11-906D-855199401E80}" type="pres">
      <dgm:prSet presAssocID="{EC76BC43-348F-403A-BEA7-52EAC4216AF8}" presName="sibTrans" presStyleCnt="0"/>
      <dgm:spPr/>
    </dgm:pt>
    <dgm:pt modelId="{C6EC52D6-262B-43CD-84A0-020CB46B6614}" type="pres">
      <dgm:prSet presAssocID="{A9E4F755-2987-4C03-93A1-02E5E462EE7B}" presName="compositeNode" presStyleCnt="0">
        <dgm:presLayoutVars>
          <dgm:bulletEnabled val="1"/>
        </dgm:presLayoutVars>
      </dgm:prSet>
      <dgm:spPr/>
    </dgm:pt>
    <dgm:pt modelId="{99CEA141-29EB-4E71-B25F-D14FA2ADAAB1}" type="pres">
      <dgm:prSet presAssocID="{A9E4F755-2987-4C03-93A1-02E5E462EE7B}" presName="bgRect" presStyleLbl="alignNode1" presStyleIdx="4" presStyleCnt="5" custScaleY="157245" custLinFactNeighborX="320" custLinFactNeighborY="0"/>
      <dgm:spPr/>
    </dgm:pt>
    <dgm:pt modelId="{3027BD3E-2D33-4E05-93DE-6D23D958F7CA}" type="pres">
      <dgm:prSet presAssocID="{8B775B06-9320-4497-9FE9-C277DC35BC26}" presName="sibTransNodeRect" presStyleLbl="alignNode1" presStyleIdx="4" presStyleCnt="5" custLinFactY="-35937" custLinFactNeighborX="320" custLinFactNeighborY="-100000">
        <dgm:presLayoutVars>
          <dgm:chMax val="0"/>
          <dgm:bulletEnabled val="1"/>
        </dgm:presLayoutVars>
      </dgm:prSet>
      <dgm:spPr/>
    </dgm:pt>
    <dgm:pt modelId="{84076E7B-4427-43AB-B650-55D21AE1311C}" type="pres">
      <dgm:prSet presAssocID="{A9E4F755-2987-4C03-93A1-02E5E462EE7B}" presName="nodeRect" presStyleLbl="alignNode1" presStyleIdx="4" presStyleCnt="5">
        <dgm:presLayoutVars>
          <dgm:bulletEnabled val="1"/>
        </dgm:presLayoutVars>
      </dgm:prSet>
      <dgm:spPr/>
    </dgm:pt>
  </dgm:ptLst>
  <dgm:cxnLst>
    <dgm:cxn modelId="{9FF08B02-1ADC-418B-9A73-9EF7F1D52F00}" type="presOf" srcId="{79FB0F1E-FB2A-491A-BC6F-08936DCB54EC}" destId="{C7CCF35E-C573-48D7-8A32-22D484D5DBB7}" srcOrd="1" destOrd="0" presId="urn:microsoft.com/office/officeart/2016/7/layout/LinearBlockProcessNumbered"/>
    <dgm:cxn modelId="{B00C8505-4559-40B7-95ED-A6DAA869A0DE}" srcId="{782ED567-30D3-4B46-BDB4-183DDA57C4C5}" destId="{0785EEC9-0AD0-4C79-81C3-072A3E710017}" srcOrd="2" destOrd="0" parTransId="{0657EC9C-C6D1-4597-9AE9-7770B0C87B31}" sibTransId="{4F6E408D-DF02-47B3-BD3E-CCC87B4B9C1B}"/>
    <dgm:cxn modelId="{3875BD0B-5C4E-453E-ABD9-983E4CF131D0}" type="presOf" srcId="{79FB0F1E-FB2A-491A-BC6F-08936DCB54EC}" destId="{B177EF3F-7617-4AC8-835C-A72AAEB7D7F4}" srcOrd="0" destOrd="0" presId="urn:microsoft.com/office/officeart/2016/7/layout/LinearBlockProcessNumbered"/>
    <dgm:cxn modelId="{D8F69B0D-EFF1-4432-BA76-5723709D0DF1}" srcId="{782ED567-30D3-4B46-BDB4-183DDA57C4C5}" destId="{A9E4F755-2987-4C03-93A1-02E5E462EE7B}" srcOrd="4" destOrd="0" parTransId="{56E694E9-B66B-4091-A6A0-25D87641ACEA}" sibTransId="{8B775B06-9320-4497-9FE9-C277DC35BC26}"/>
    <dgm:cxn modelId="{733A4311-2B58-418A-8C3E-9D79A58745F1}" srcId="{79FB0F1E-FB2A-491A-BC6F-08936DCB54EC}" destId="{81A14E4F-1077-4316-8095-0690AF099F87}" srcOrd="2" destOrd="0" parTransId="{70457CBC-1F73-4F91-A8A1-FA3DA0D13715}" sibTransId="{9D1C0201-4154-4572-8FC8-F609376F4767}"/>
    <dgm:cxn modelId="{2CA65B12-64E5-49BA-8832-FCA22F474D5D}" srcId="{79FB0F1E-FB2A-491A-BC6F-08936DCB54EC}" destId="{C19B00A1-5C40-4349-A8BA-D0831FAD6407}" srcOrd="0" destOrd="0" parTransId="{18F5A4DD-E6FD-4A14-8D5A-33BD2C27508B}" sibTransId="{28B00D89-1036-4D1D-A4C7-6875CECBD427}"/>
    <dgm:cxn modelId="{67541519-2A7F-4031-8DFC-0DFDB1F4FD51}" type="presOf" srcId="{A9E4F755-2987-4C03-93A1-02E5E462EE7B}" destId="{84076E7B-4427-43AB-B650-55D21AE1311C}" srcOrd="1" destOrd="0" presId="urn:microsoft.com/office/officeart/2016/7/layout/LinearBlockProcessNumbered"/>
    <dgm:cxn modelId="{5C4CFA1C-3007-4F2D-8828-221D2AFA8BA5}" type="presOf" srcId="{F75300E2-03BF-48D2-B6DB-B293E968F211}" destId="{ED64CB50-EACC-4FB9-A5AF-8321C0FDB443}" srcOrd="0" destOrd="0" presId="urn:microsoft.com/office/officeart/2016/7/layout/LinearBlockProcessNumbered"/>
    <dgm:cxn modelId="{C39BD51D-88EE-4FB0-A131-59C542E7FF4E}" srcId="{782ED567-30D3-4B46-BDB4-183DDA57C4C5}" destId="{F75300E2-03BF-48D2-B6DB-B293E968F211}" srcOrd="0" destOrd="0" parTransId="{B740B538-2A49-4D58-ACAD-D8E92E0007BD}" sibTransId="{03B3C5FB-2513-4E64-9D26-EB567A01001A}"/>
    <dgm:cxn modelId="{3243C824-5F91-45A4-B43C-DDB8583190C8}" srcId="{79FB0F1E-FB2A-491A-BC6F-08936DCB54EC}" destId="{79D78116-E90A-4578-956C-78412FD9E7D6}" srcOrd="5" destOrd="0" parTransId="{4E4C97C8-027A-4A41-807F-E8639E8DDC14}" sibTransId="{8125D1F8-34CC-419D-A5DB-115784E57E7E}"/>
    <dgm:cxn modelId="{675AE931-C559-4EB1-A714-DFE394F9C03F}" type="presOf" srcId="{111F6AEA-EA0A-4DA8-A486-90F9DEAC3D7F}" destId="{8DB87D15-EB47-4B78-8839-EFA24F08F2DF}" srcOrd="1" destOrd="0" presId="urn:microsoft.com/office/officeart/2016/7/layout/LinearBlockProcessNumbered"/>
    <dgm:cxn modelId="{C5104A3E-B6B7-4CBE-A157-CE622C0EFBC8}" type="presOf" srcId="{4F6E408D-DF02-47B3-BD3E-CCC87B4B9C1B}" destId="{4BFF2787-4AFD-4C50-9E2B-4B9930D88C61}" srcOrd="0" destOrd="0" presId="urn:microsoft.com/office/officeart/2016/7/layout/LinearBlockProcessNumbered"/>
    <dgm:cxn modelId="{1E04B85C-17DD-44B3-8B3F-869D5F93AF52}" type="presOf" srcId="{782ED567-30D3-4B46-BDB4-183DDA57C4C5}" destId="{6EB2373A-6066-4B90-95F1-8271DA2BD7FB}" srcOrd="0" destOrd="0" presId="urn:microsoft.com/office/officeart/2016/7/layout/LinearBlockProcessNumbered"/>
    <dgm:cxn modelId="{659C7C41-1B65-408A-B7D9-64D9626C4DE5}" type="presOf" srcId="{79D78116-E90A-4578-956C-78412FD9E7D6}" destId="{C7CCF35E-C573-48D7-8A32-22D484D5DBB7}" srcOrd="0" destOrd="6" presId="urn:microsoft.com/office/officeart/2016/7/layout/LinearBlockProcessNumbered"/>
    <dgm:cxn modelId="{E72E954D-93AF-490A-A9A6-6411C1E30BB4}" srcId="{79FB0F1E-FB2A-491A-BC6F-08936DCB54EC}" destId="{43DC8AD6-CC13-499D-87E6-F5436E7DDBAA}" srcOrd="1" destOrd="0" parTransId="{6E05997A-A0F8-4C14-A4C3-40B9210D4E12}" sibTransId="{A89F1DAA-06A2-455A-B1C3-C3A1A8D697A4}"/>
    <dgm:cxn modelId="{5E4A4451-7FAB-4D70-BC46-B8682C42F148}" srcId="{782ED567-30D3-4B46-BDB4-183DDA57C4C5}" destId="{111F6AEA-EA0A-4DA8-A486-90F9DEAC3D7F}" srcOrd="1" destOrd="0" parTransId="{6B70A48F-D2A1-4812-98DF-FFD9F87282AB}" sibTransId="{3A401648-2A04-48C1-969F-545EDABC93A2}"/>
    <dgm:cxn modelId="{22C93555-2901-4BB9-BE31-A5E485C34262}" type="presOf" srcId="{C19B00A1-5C40-4349-A8BA-D0831FAD6407}" destId="{C7CCF35E-C573-48D7-8A32-22D484D5DBB7}" srcOrd="0" destOrd="1" presId="urn:microsoft.com/office/officeart/2016/7/layout/LinearBlockProcessNumbered"/>
    <dgm:cxn modelId="{F4376B56-8DEE-47F4-8429-7E7AC0330D36}" type="presOf" srcId="{0785EEC9-0AD0-4C79-81C3-072A3E710017}" destId="{220CB1BC-CC55-4F9C-BB17-E74D08A0CE24}" srcOrd="1" destOrd="0" presId="urn:microsoft.com/office/officeart/2016/7/layout/LinearBlockProcessNumbered"/>
    <dgm:cxn modelId="{32B44678-3ED7-4BBD-A234-6D6F330465A8}" srcId="{79FB0F1E-FB2A-491A-BC6F-08936DCB54EC}" destId="{67BC2C27-40E5-483E-B0F1-F369EDC2B245}" srcOrd="3" destOrd="0" parTransId="{086B0B0E-7978-42CC-AAC0-209085E3A25B}" sibTransId="{54CA601A-42CA-43E7-98D7-F981196A0E9E}"/>
    <dgm:cxn modelId="{5449DA7C-0E06-4F95-ABBF-1620F614EEAF}" srcId="{782ED567-30D3-4B46-BDB4-183DDA57C4C5}" destId="{79FB0F1E-FB2A-491A-BC6F-08936DCB54EC}" srcOrd="3" destOrd="0" parTransId="{E5503E74-DEA2-4412-830A-D13135C40906}" sibTransId="{EC76BC43-348F-403A-BEA7-52EAC4216AF8}"/>
    <dgm:cxn modelId="{5690A481-0B44-4072-A9DC-9DBFA2DD9369}" type="presOf" srcId="{EC76BC43-348F-403A-BEA7-52EAC4216AF8}" destId="{C89D620F-AB9A-4EF3-A710-ED32D51A7E19}" srcOrd="0" destOrd="0" presId="urn:microsoft.com/office/officeart/2016/7/layout/LinearBlockProcessNumbered"/>
    <dgm:cxn modelId="{5C9F4285-0B88-41BC-B46B-47D02EA4061D}" type="presOf" srcId="{03B3C5FB-2513-4E64-9D26-EB567A01001A}" destId="{6895E8C0-C9FD-4F37-838A-CCECD78F9095}" srcOrd="0" destOrd="0" presId="urn:microsoft.com/office/officeart/2016/7/layout/LinearBlockProcessNumbered"/>
    <dgm:cxn modelId="{FB0F3E88-C2C0-4F54-97A6-E244F8E9F60B}" type="presOf" srcId="{F75300E2-03BF-48D2-B6DB-B293E968F211}" destId="{8C745ECF-3421-4755-B6A3-1805B0D5B7BE}" srcOrd="1" destOrd="0" presId="urn:microsoft.com/office/officeart/2016/7/layout/LinearBlockProcessNumbered"/>
    <dgm:cxn modelId="{5B4406A4-4E21-490A-82FD-DF2C1D6430BE}" type="presOf" srcId="{3A401648-2A04-48C1-969F-545EDABC93A2}" destId="{C0C74363-3264-4D8E-85DD-6582B1739D26}" srcOrd="0" destOrd="0" presId="urn:microsoft.com/office/officeart/2016/7/layout/LinearBlockProcessNumbered"/>
    <dgm:cxn modelId="{88A07AA7-2A89-4E09-BDF8-68BE4867025B}" type="presOf" srcId="{67BC2C27-40E5-483E-B0F1-F369EDC2B245}" destId="{C7CCF35E-C573-48D7-8A32-22D484D5DBB7}" srcOrd="0" destOrd="4" presId="urn:microsoft.com/office/officeart/2016/7/layout/LinearBlockProcessNumbered"/>
    <dgm:cxn modelId="{541727B6-4FC6-4A71-8777-56FAF8A2E1F4}" type="presOf" srcId="{68E3EBC8-EDDF-4A1E-8664-65644C4468D0}" destId="{C7CCF35E-C573-48D7-8A32-22D484D5DBB7}" srcOrd="0" destOrd="7" presId="urn:microsoft.com/office/officeart/2016/7/layout/LinearBlockProcessNumbered"/>
    <dgm:cxn modelId="{B1CB8AC7-F27F-442E-8AF2-528A16DA26EC}" type="presOf" srcId="{43DC8AD6-CC13-499D-87E6-F5436E7DDBAA}" destId="{C7CCF35E-C573-48D7-8A32-22D484D5DBB7}" srcOrd="0" destOrd="2" presId="urn:microsoft.com/office/officeart/2016/7/layout/LinearBlockProcessNumbered"/>
    <dgm:cxn modelId="{4A5E6EC8-A1F8-4A24-B545-63605D5AF27E}" type="presOf" srcId="{E17AAEFE-1550-476B-B9F7-59C105DE0DCD}" destId="{C7CCF35E-C573-48D7-8A32-22D484D5DBB7}" srcOrd="0" destOrd="5" presId="urn:microsoft.com/office/officeart/2016/7/layout/LinearBlockProcessNumbered"/>
    <dgm:cxn modelId="{086FFDD7-DCA7-4581-820B-2940DA9D761D}" srcId="{79FB0F1E-FB2A-491A-BC6F-08936DCB54EC}" destId="{68E3EBC8-EDDF-4A1E-8664-65644C4468D0}" srcOrd="6" destOrd="0" parTransId="{553A8F93-9E55-475E-8E3D-1658D242FB26}" sibTransId="{12E7A0A6-9AA1-4222-A68B-A5E74FB39DBD}"/>
    <dgm:cxn modelId="{BE2C18E5-FC14-425A-9F82-789026F48541}" type="presOf" srcId="{8B775B06-9320-4497-9FE9-C277DC35BC26}" destId="{3027BD3E-2D33-4E05-93DE-6D23D958F7CA}" srcOrd="0" destOrd="0" presId="urn:microsoft.com/office/officeart/2016/7/layout/LinearBlockProcessNumbered"/>
    <dgm:cxn modelId="{A10AABED-FDED-4D4C-AF0D-CB5A0957AB77}" srcId="{79FB0F1E-FB2A-491A-BC6F-08936DCB54EC}" destId="{E17AAEFE-1550-476B-B9F7-59C105DE0DCD}" srcOrd="4" destOrd="0" parTransId="{BC0141AA-19BA-4A0B-8102-41F04415BBE9}" sibTransId="{9DE9840F-85F5-4363-B851-09C4C39386A0}"/>
    <dgm:cxn modelId="{719A6EF4-53E5-4B58-9D32-A557B3E7D303}" type="presOf" srcId="{81A14E4F-1077-4316-8095-0690AF099F87}" destId="{C7CCF35E-C573-48D7-8A32-22D484D5DBB7}" srcOrd="0" destOrd="3" presId="urn:microsoft.com/office/officeart/2016/7/layout/LinearBlockProcessNumbered"/>
    <dgm:cxn modelId="{3E8A7AF8-B0A0-49C1-A319-B51D10964421}" type="presOf" srcId="{0785EEC9-0AD0-4C79-81C3-072A3E710017}" destId="{AAF32D43-E876-4EB8-8EF3-5184EF1454F1}" srcOrd="0" destOrd="0" presId="urn:microsoft.com/office/officeart/2016/7/layout/LinearBlockProcessNumbered"/>
    <dgm:cxn modelId="{3395F4F8-4D12-4164-B172-BB7E581DD948}" type="presOf" srcId="{111F6AEA-EA0A-4DA8-A486-90F9DEAC3D7F}" destId="{21B90E25-D5C7-46D9-80E1-2BEFC08BDBED}" srcOrd="0" destOrd="0" presId="urn:microsoft.com/office/officeart/2016/7/layout/LinearBlockProcessNumbered"/>
    <dgm:cxn modelId="{91177BF9-C227-4816-B233-D4BE3BE310F1}" type="presOf" srcId="{A9E4F755-2987-4C03-93A1-02E5E462EE7B}" destId="{99CEA141-29EB-4E71-B25F-D14FA2ADAAB1}" srcOrd="0" destOrd="0" presId="urn:microsoft.com/office/officeart/2016/7/layout/LinearBlockProcessNumbered"/>
    <dgm:cxn modelId="{9FF52488-7B4B-4E76-9609-EBB17BAA2E8F}" type="presParOf" srcId="{6EB2373A-6066-4B90-95F1-8271DA2BD7FB}" destId="{D78C3206-B08D-4B2B-98E3-A7BA0DF7A947}" srcOrd="0" destOrd="0" presId="urn:microsoft.com/office/officeart/2016/7/layout/LinearBlockProcessNumbered"/>
    <dgm:cxn modelId="{159E3516-1CA3-4678-AD31-067BA83FC58A}" type="presParOf" srcId="{D78C3206-B08D-4B2B-98E3-A7BA0DF7A947}" destId="{ED64CB50-EACC-4FB9-A5AF-8321C0FDB443}" srcOrd="0" destOrd="0" presId="urn:microsoft.com/office/officeart/2016/7/layout/LinearBlockProcessNumbered"/>
    <dgm:cxn modelId="{E1EEE031-0EF7-4EF8-A5D3-4BE2042DB0EC}" type="presParOf" srcId="{D78C3206-B08D-4B2B-98E3-A7BA0DF7A947}" destId="{6895E8C0-C9FD-4F37-838A-CCECD78F9095}" srcOrd="1" destOrd="0" presId="urn:microsoft.com/office/officeart/2016/7/layout/LinearBlockProcessNumbered"/>
    <dgm:cxn modelId="{E3943C35-12B4-4C18-900C-EBAE84E28F3B}" type="presParOf" srcId="{D78C3206-B08D-4B2B-98E3-A7BA0DF7A947}" destId="{8C745ECF-3421-4755-B6A3-1805B0D5B7BE}" srcOrd="2" destOrd="0" presId="urn:microsoft.com/office/officeart/2016/7/layout/LinearBlockProcessNumbered"/>
    <dgm:cxn modelId="{84FD5E99-3FA0-440D-9156-B074E9BFC283}" type="presParOf" srcId="{6EB2373A-6066-4B90-95F1-8271DA2BD7FB}" destId="{809AFE5C-8336-4874-A784-3C29DB534860}" srcOrd="1" destOrd="0" presId="urn:microsoft.com/office/officeart/2016/7/layout/LinearBlockProcessNumbered"/>
    <dgm:cxn modelId="{8F9B5AC0-DBE9-40CD-ACE1-15C40163D54F}" type="presParOf" srcId="{6EB2373A-6066-4B90-95F1-8271DA2BD7FB}" destId="{07334C57-DA70-40E0-8FF2-5B746DA46235}" srcOrd="2" destOrd="0" presId="urn:microsoft.com/office/officeart/2016/7/layout/LinearBlockProcessNumbered"/>
    <dgm:cxn modelId="{E6F03A56-4B74-4A23-86B9-FEE50CCCB6CD}" type="presParOf" srcId="{07334C57-DA70-40E0-8FF2-5B746DA46235}" destId="{21B90E25-D5C7-46D9-80E1-2BEFC08BDBED}" srcOrd="0" destOrd="0" presId="urn:microsoft.com/office/officeart/2016/7/layout/LinearBlockProcessNumbered"/>
    <dgm:cxn modelId="{7D3DBB8A-8760-4383-A079-32842069C5D5}" type="presParOf" srcId="{07334C57-DA70-40E0-8FF2-5B746DA46235}" destId="{C0C74363-3264-4D8E-85DD-6582B1739D26}" srcOrd="1" destOrd="0" presId="urn:microsoft.com/office/officeart/2016/7/layout/LinearBlockProcessNumbered"/>
    <dgm:cxn modelId="{CADA3DF1-1EF1-4ACE-96A3-9E2FE3878762}" type="presParOf" srcId="{07334C57-DA70-40E0-8FF2-5B746DA46235}" destId="{8DB87D15-EB47-4B78-8839-EFA24F08F2DF}" srcOrd="2" destOrd="0" presId="urn:microsoft.com/office/officeart/2016/7/layout/LinearBlockProcessNumbered"/>
    <dgm:cxn modelId="{7752AD81-C17D-4524-90EF-168FA9DB979A}" type="presParOf" srcId="{6EB2373A-6066-4B90-95F1-8271DA2BD7FB}" destId="{E32467F9-9FE6-444E-B68D-39D7A348A6AC}" srcOrd="3" destOrd="0" presId="urn:microsoft.com/office/officeart/2016/7/layout/LinearBlockProcessNumbered"/>
    <dgm:cxn modelId="{40D09480-C8E9-40B8-AD4E-96E4F1E49A7F}" type="presParOf" srcId="{6EB2373A-6066-4B90-95F1-8271DA2BD7FB}" destId="{DA2815D7-EB30-49A1-BC4D-852C729407AF}" srcOrd="4" destOrd="0" presId="urn:microsoft.com/office/officeart/2016/7/layout/LinearBlockProcessNumbered"/>
    <dgm:cxn modelId="{72C7B9DF-ABA2-4775-89EA-C38BF93851D1}" type="presParOf" srcId="{DA2815D7-EB30-49A1-BC4D-852C729407AF}" destId="{AAF32D43-E876-4EB8-8EF3-5184EF1454F1}" srcOrd="0" destOrd="0" presId="urn:microsoft.com/office/officeart/2016/7/layout/LinearBlockProcessNumbered"/>
    <dgm:cxn modelId="{E9C39E1D-B18F-4749-A3A6-C30D089F4C1D}" type="presParOf" srcId="{DA2815D7-EB30-49A1-BC4D-852C729407AF}" destId="{4BFF2787-4AFD-4C50-9E2B-4B9930D88C61}" srcOrd="1" destOrd="0" presId="urn:microsoft.com/office/officeart/2016/7/layout/LinearBlockProcessNumbered"/>
    <dgm:cxn modelId="{B72E411A-3854-4C57-920A-483D84ACD688}" type="presParOf" srcId="{DA2815D7-EB30-49A1-BC4D-852C729407AF}" destId="{220CB1BC-CC55-4F9C-BB17-E74D08A0CE24}" srcOrd="2" destOrd="0" presId="urn:microsoft.com/office/officeart/2016/7/layout/LinearBlockProcessNumbered"/>
    <dgm:cxn modelId="{1187C26B-3E44-469A-AD96-11F62FC9056C}" type="presParOf" srcId="{6EB2373A-6066-4B90-95F1-8271DA2BD7FB}" destId="{B6410B24-0732-46CB-850A-BD4797BF8C20}" srcOrd="5" destOrd="0" presId="urn:microsoft.com/office/officeart/2016/7/layout/LinearBlockProcessNumbered"/>
    <dgm:cxn modelId="{ED89CDC0-7AC3-4E59-9AEC-169F68B72A27}" type="presParOf" srcId="{6EB2373A-6066-4B90-95F1-8271DA2BD7FB}" destId="{7E93A898-39CF-44C5-9DE9-C2A389D2CED0}" srcOrd="6" destOrd="0" presId="urn:microsoft.com/office/officeart/2016/7/layout/LinearBlockProcessNumbered"/>
    <dgm:cxn modelId="{09199C70-8619-4089-BCEA-96561AA8CEA9}" type="presParOf" srcId="{7E93A898-39CF-44C5-9DE9-C2A389D2CED0}" destId="{B177EF3F-7617-4AC8-835C-A72AAEB7D7F4}" srcOrd="0" destOrd="0" presId="urn:microsoft.com/office/officeart/2016/7/layout/LinearBlockProcessNumbered"/>
    <dgm:cxn modelId="{846BE9B4-32D4-4875-A006-58B09C87AF87}" type="presParOf" srcId="{7E93A898-39CF-44C5-9DE9-C2A389D2CED0}" destId="{C89D620F-AB9A-4EF3-A710-ED32D51A7E19}" srcOrd="1" destOrd="0" presId="urn:microsoft.com/office/officeart/2016/7/layout/LinearBlockProcessNumbered"/>
    <dgm:cxn modelId="{91723F8C-9115-4078-8103-E7BE970EE68B}" type="presParOf" srcId="{7E93A898-39CF-44C5-9DE9-C2A389D2CED0}" destId="{C7CCF35E-C573-48D7-8A32-22D484D5DBB7}" srcOrd="2" destOrd="0" presId="urn:microsoft.com/office/officeart/2016/7/layout/LinearBlockProcessNumbered"/>
    <dgm:cxn modelId="{3E012693-5D02-45D6-BAB4-5DFFEDA3A26D}" type="presParOf" srcId="{6EB2373A-6066-4B90-95F1-8271DA2BD7FB}" destId="{0A8E8CC0-5DB9-4E11-906D-855199401E80}" srcOrd="7" destOrd="0" presId="urn:microsoft.com/office/officeart/2016/7/layout/LinearBlockProcessNumbered"/>
    <dgm:cxn modelId="{5B2F1E22-2511-4473-87A3-233B4ACE8133}" type="presParOf" srcId="{6EB2373A-6066-4B90-95F1-8271DA2BD7FB}" destId="{C6EC52D6-262B-43CD-84A0-020CB46B6614}" srcOrd="8" destOrd="0" presId="urn:microsoft.com/office/officeart/2016/7/layout/LinearBlockProcessNumbered"/>
    <dgm:cxn modelId="{4FAF8457-0D83-4326-A657-951A50E3D50C}" type="presParOf" srcId="{C6EC52D6-262B-43CD-84A0-020CB46B6614}" destId="{99CEA141-29EB-4E71-B25F-D14FA2ADAAB1}" srcOrd="0" destOrd="0" presId="urn:microsoft.com/office/officeart/2016/7/layout/LinearBlockProcessNumbered"/>
    <dgm:cxn modelId="{57249A65-D844-4239-B2A1-671818F29255}" type="presParOf" srcId="{C6EC52D6-262B-43CD-84A0-020CB46B6614}" destId="{3027BD3E-2D33-4E05-93DE-6D23D958F7CA}" srcOrd="1" destOrd="0" presId="urn:microsoft.com/office/officeart/2016/7/layout/LinearBlockProcessNumbered"/>
    <dgm:cxn modelId="{EC478D74-C071-44D9-B139-03C391E83638}" type="presParOf" srcId="{C6EC52D6-262B-43CD-84A0-020CB46B6614}" destId="{84076E7B-4427-43AB-B650-55D21AE1311C}"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E3F0AC9-4485-4DD9-86F7-5E9FF2F223F8}"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9DEB2987-CEEA-4107-B237-8B3DC550C9B8}">
      <dgm:prSet custT="1"/>
      <dgm:spPr/>
      <dgm:t>
        <a:bodyPr/>
        <a:lstStyle/>
        <a:p>
          <a:r>
            <a:rPr lang="en-US" sz="1800" dirty="0"/>
            <a:t>PK and PD changes generally result decreased clearance and increased sensitivity to medications in older adults</a:t>
          </a:r>
        </a:p>
      </dgm:t>
    </dgm:pt>
    <dgm:pt modelId="{47BA416C-65EA-4CF1-901A-DA47508155EA}" type="parTrans" cxnId="{D95A19EE-9DA6-491B-BBC8-EE3CB1AABDF2}">
      <dgm:prSet/>
      <dgm:spPr/>
      <dgm:t>
        <a:bodyPr/>
        <a:lstStyle/>
        <a:p>
          <a:endParaRPr lang="en-US"/>
        </a:p>
      </dgm:t>
    </dgm:pt>
    <dgm:pt modelId="{589E6AB6-0CC0-4493-B800-8A7A66F00376}" type="sibTrans" cxnId="{D95A19EE-9DA6-491B-BBC8-EE3CB1AABDF2}">
      <dgm:prSet/>
      <dgm:spPr/>
      <dgm:t>
        <a:bodyPr/>
        <a:lstStyle/>
        <a:p>
          <a:endParaRPr lang="en-US"/>
        </a:p>
      </dgm:t>
    </dgm:pt>
    <dgm:pt modelId="{DF7EEA2B-C618-45FF-83ED-7FF318458469}">
      <dgm:prSet custT="1"/>
      <dgm:spPr/>
      <dgm:t>
        <a:bodyPr/>
        <a:lstStyle/>
        <a:p>
          <a:r>
            <a:rPr lang="en-US" sz="1800" dirty="0"/>
            <a:t>ADEs and drug-related problems are a common cause of increased morbidity and functional impairment in older adults</a:t>
          </a:r>
        </a:p>
      </dgm:t>
    </dgm:pt>
    <dgm:pt modelId="{6615F7AB-19FD-46EA-8D0F-A4D819B6277E}" type="parTrans" cxnId="{B4F9D043-21A0-4199-B0B2-DED2A6828DB0}">
      <dgm:prSet/>
      <dgm:spPr/>
      <dgm:t>
        <a:bodyPr/>
        <a:lstStyle/>
        <a:p>
          <a:endParaRPr lang="en-US"/>
        </a:p>
      </dgm:t>
    </dgm:pt>
    <dgm:pt modelId="{678FF8B4-8FCB-4C77-96B0-1B5E5C689142}" type="sibTrans" cxnId="{B4F9D043-21A0-4199-B0B2-DED2A6828DB0}">
      <dgm:prSet/>
      <dgm:spPr/>
      <dgm:t>
        <a:bodyPr/>
        <a:lstStyle/>
        <a:p>
          <a:endParaRPr lang="en-US"/>
        </a:p>
      </dgm:t>
    </dgm:pt>
    <dgm:pt modelId="{DC2DFA57-CB49-4A45-9AC7-F0229C3A98C5}">
      <dgm:prSet custT="1"/>
      <dgm:spPr/>
      <dgm:t>
        <a:bodyPr/>
        <a:lstStyle/>
        <a:p>
          <a:r>
            <a:rPr lang="en-US" sz="1800" dirty="0"/>
            <a:t>Tools (e.g. Beer’s Criteria) exist to help identify inappropriate prescribing in older adults</a:t>
          </a:r>
        </a:p>
      </dgm:t>
    </dgm:pt>
    <dgm:pt modelId="{F6774A38-1AB8-416C-BBC4-091EAB926095}" type="parTrans" cxnId="{04C38997-04DD-44A5-8003-3E592CF1CEFE}">
      <dgm:prSet/>
      <dgm:spPr/>
      <dgm:t>
        <a:bodyPr/>
        <a:lstStyle/>
        <a:p>
          <a:endParaRPr lang="en-US"/>
        </a:p>
      </dgm:t>
    </dgm:pt>
    <dgm:pt modelId="{1D112982-C6A2-4D5F-BF86-E40C00BDC1E8}" type="sibTrans" cxnId="{04C38997-04DD-44A5-8003-3E592CF1CEFE}">
      <dgm:prSet/>
      <dgm:spPr/>
      <dgm:t>
        <a:bodyPr/>
        <a:lstStyle/>
        <a:p>
          <a:endParaRPr lang="en-US"/>
        </a:p>
      </dgm:t>
    </dgm:pt>
    <dgm:pt modelId="{8F756200-771B-461F-AEE6-D2B5C21C414B}">
      <dgm:prSet custT="1"/>
      <dgm:spPr/>
      <dgm:t>
        <a:bodyPr/>
        <a:lstStyle/>
        <a:p>
          <a:r>
            <a:rPr lang="en-US" sz="1800" dirty="0"/>
            <a:t>Optimizing drug therapy can play a major role in reducing drug-related problems and increasing quality of life</a:t>
          </a:r>
        </a:p>
      </dgm:t>
    </dgm:pt>
    <dgm:pt modelId="{10BE8CBB-822A-4335-B5BC-981BD3625C6B}" type="parTrans" cxnId="{CC6F59F1-3ECE-4EE7-B0F3-EAC45CB7D14A}">
      <dgm:prSet/>
      <dgm:spPr/>
      <dgm:t>
        <a:bodyPr/>
        <a:lstStyle/>
        <a:p>
          <a:endParaRPr lang="en-US"/>
        </a:p>
      </dgm:t>
    </dgm:pt>
    <dgm:pt modelId="{6AACC747-36F1-4CFE-9227-1BCA66AD4B3C}" type="sibTrans" cxnId="{CC6F59F1-3ECE-4EE7-B0F3-EAC45CB7D14A}">
      <dgm:prSet/>
      <dgm:spPr/>
      <dgm:t>
        <a:bodyPr/>
        <a:lstStyle/>
        <a:p>
          <a:endParaRPr lang="en-US"/>
        </a:p>
      </dgm:t>
    </dgm:pt>
    <dgm:pt modelId="{001EFD18-A091-414D-8BEA-3E14AAFC9CAE}" type="pres">
      <dgm:prSet presAssocID="{9E3F0AC9-4485-4DD9-86F7-5E9FF2F223F8}" presName="vert0" presStyleCnt="0">
        <dgm:presLayoutVars>
          <dgm:dir/>
          <dgm:animOne val="branch"/>
          <dgm:animLvl val="lvl"/>
        </dgm:presLayoutVars>
      </dgm:prSet>
      <dgm:spPr/>
    </dgm:pt>
    <dgm:pt modelId="{B14F16BE-2A04-4EA4-BB7C-1F817E0AB002}" type="pres">
      <dgm:prSet presAssocID="{9DEB2987-CEEA-4107-B237-8B3DC550C9B8}" presName="thickLine" presStyleLbl="alignNode1" presStyleIdx="0" presStyleCnt="4"/>
      <dgm:spPr/>
    </dgm:pt>
    <dgm:pt modelId="{0B459088-5C5A-47AB-BBD1-7B6BBD006C81}" type="pres">
      <dgm:prSet presAssocID="{9DEB2987-CEEA-4107-B237-8B3DC550C9B8}" presName="horz1" presStyleCnt="0"/>
      <dgm:spPr/>
    </dgm:pt>
    <dgm:pt modelId="{2243132B-A587-4B1B-AAEB-CBF042C4A146}" type="pres">
      <dgm:prSet presAssocID="{9DEB2987-CEEA-4107-B237-8B3DC550C9B8}" presName="tx1" presStyleLbl="revTx" presStyleIdx="0" presStyleCnt="4"/>
      <dgm:spPr/>
    </dgm:pt>
    <dgm:pt modelId="{A139F9F9-D8C2-4037-97BD-6758975466D0}" type="pres">
      <dgm:prSet presAssocID="{9DEB2987-CEEA-4107-B237-8B3DC550C9B8}" presName="vert1" presStyleCnt="0"/>
      <dgm:spPr/>
    </dgm:pt>
    <dgm:pt modelId="{0E15FFE6-9214-4BD8-A83D-C8C9FACAAE11}" type="pres">
      <dgm:prSet presAssocID="{DF7EEA2B-C618-45FF-83ED-7FF318458469}" presName="thickLine" presStyleLbl="alignNode1" presStyleIdx="1" presStyleCnt="4"/>
      <dgm:spPr/>
    </dgm:pt>
    <dgm:pt modelId="{60C9A151-7231-46D3-8AD0-8150FFCF998F}" type="pres">
      <dgm:prSet presAssocID="{DF7EEA2B-C618-45FF-83ED-7FF318458469}" presName="horz1" presStyleCnt="0"/>
      <dgm:spPr/>
    </dgm:pt>
    <dgm:pt modelId="{05A9C38D-1284-4CEA-B15E-EA7ECBD5A2C8}" type="pres">
      <dgm:prSet presAssocID="{DF7EEA2B-C618-45FF-83ED-7FF318458469}" presName="tx1" presStyleLbl="revTx" presStyleIdx="1" presStyleCnt="4"/>
      <dgm:spPr/>
    </dgm:pt>
    <dgm:pt modelId="{9D426830-E2E2-45F4-90DE-9D9D3AAEF797}" type="pres">
      <dgm:prSet presAssocID="{DF7EEA2B-C618-45FF-83ED-7FF318458469}" presName="vert1" presStyleCnt="0"/>
      <dgm:spPr/>
    </dgm:pt>
    <dgm:pt modelId="{83D3E0B6-776D-4394-8B12-8AA7F94E259B}" type="pres">
      <dgm:prSet presAssocID="{DC2DFA57-CB49-4A45-9AC7-F0229C3A98C5}" presName="thickLine" presStyleLbl="alignNode1" presStyleIdx="2" presStyleCnt="4"/>
      <dgm:spPr/>
    </dgm:pt>
    <dgm:pt modelId="{60DD8829-5D52-473E-90F9-D09AE44593D4}" type="pres">
      <dgm:prSet presAssocID="{DC2DFA57-CB49-4A45-9AC7-F0229C3A98C5}" presName="horz1" presStyleCnt="0"/>
      <dgm:spPr/>
    </dgm:pt>
    <dgm:pt modelId="{AD986AF5-ADF6-4CD4-8813-93B4D2F3B440}" type="pres">
      <dgm:prSet presAssocID="{DC2DFA57-CB49-4A45-9AC7-F0229C3A98C5}" presName="tx1" presStyleLbl="revTx" presStyleIdx="2" presStyleCnt="4"/>
      <dgm:spPr/>
    </dgm:pt>
    <dgm:pt modelId="{D03200D1-BFD7-4794-9648-28E96E6614FA}" type="pres">
      <dgm:prSet presAssocID="{DC2DFA57-CB49-4A45-9AC7-F0229C3A98C5}" presName="vert1" presStyleCnt="0"/>
      <dgm:spPr/>
    </dgm:pt>
    <dgm:pt modelId="{C09AF215-2FD3-464D-9FF6-70A3B0F34D91}" type="pres">
      <dgm:prSet presAssocID="{8F756200-771B-461F-AEE6-D2B5C21C414B}" presName="thickLine" presStyleLbl="alignNode1" presStyleIdx="3" presStyleCnt="4"/>
      <dgm:spPr/>
    </dgm:pt>
    <dgm:pt modelId="{03E6C00B-F145-40F0-944C-0F7B619B7C56}" type="pres">
      <dgm:prSet presAssocID="{8F756200-771B-461F-AEE6-D2B5C21C414B}" presName="horz1" presStyleCnt="0"/>
      <dgm:spPr/>
    </dgm:pt>
    <dgm:pt modelId="{5F71C122-DC03-418B-AF22-6C82C6706FC0}" type="pres">
      <dgm:prSet presAssocID="{8F756200-771B-461F-AEE6-D2B5C21C414B}" presName="tx1" presStyleLbl="revTx" presStyleIdx="3" presStyleCnt="4"/>
      <dgm:spPr/>
    </dgm:pt>
    <dgm:pt modelId="{604EE427-111B-46C6-B640-18FD90D6D90F}" type="pres">
      <dgm:prSet presAssocID="{8F756200-771B-461F-AEE6-D2B5C21C414B}" presName="vert1" presStyleCnt="0"/>
      <dgm:spPr/>
    </dgm:pt>
  </dgm:ptLst>
  <dgm:cxnLst>
    <dgm:cxn modelId="{973A8D08-F666-4FD2-A302-646ED9F8D69E}" type="presOf" srcId="{DF7EEA2B-C618-45FF-83ED-7FF318458469}" destId="{05A9C38D-1284-4CEA-B15E-EA7ECBD5A2C8}" srcOrd="0" destOrd="0" presId="urn:microsoft.com/office/officeart/2008/layout/LinedList"/>
    <dgm:cxn modelId="{75EDEA5B-E03D-4118-9C63-CBE13DD6FC97}" type="presOf" srcId="{9DEB2987-CEEA-4107-B237-8B3DC550C9B8}" destId="{2243132B-A587-4B1B-AAEB-CBF042C4A146}" srcOrd="0" destOrd="0" presId="urn:microsoft.com/office/officeart/2008/layout/LinedList"/>
    <dgm:cxn modelId="{FDF8875F-F27E-47A2-BE7F-0077F574EEEB}" type="presOf" srcId="{9E3F0AC9-4485-4DD9-86F7-5E9FF2F223F8}" destId="{001EFD18-A091-414D-8BEA-3E14AAFC9CAE}" srcOrd="0" destOrd="0" presId="urn:microsoft.com/office/officeart/2008/layout/LinedList"/>
    <dgm:cxn modelId="{B4F9D043-21A0-4199-B0B2-DED2A6828DB0}" srcId="{9E3F0AC9-4485-4DD9-86F7-5E9FF2F223F8}" destId="{DF7EEA2B-C618-45FF-83ED-7FF318458469}" srcOrd="1" destOrd="0" parTransId="{6615F7AB-19FD-46EA-8D0F-A4D819B6277E}" sibTransId="{678FF8B4-8FCB-4C77-96B0-1B5E5C689142}"/>
    <dgm:cxn modelId="{04C38997-04DD-44A5-8003-3E592CF1CEFE}" srcId="{9E3F0AC9-4485-4DD9-86F7-5E9FF2F223F8}" destId="{DC2DFA57-CB49-4A45-9AC7-F0229C3A98C5}" srcOrd="2" destOrd="0" parTransId="{F6774A38-1AB8-416C-BBC4-091EAB926095}" sibTransId="{1D112982-C6A2-4D5F-BF86-E40C00BDC1E8}"/>
    <dgm:cxn modelId="{3F59B6D3-54ED-4393-B0B5-FBC95D56541C}" type="presOf" srcId="{8F756200-771B-461F-AEE6-D2B5C21C414B}" destId="{5F71C122-DC03-418B-AF22-6C82C6706FC0}" srcOrd="0" destOrd="0" presId="urn:microsoft.com/office/officeart/2008/layout/LinedList"/>
    <dgm:cxn modelId="{D95A19EE-9DA6-491B-BBC8-EE3CB1AABDF2}" srcId="{9E3F0AC9-4485-4DD9-86F7-5E9FF2F223F8}" destId="{9DEB2987-CEEA-4107-B237-8B3DC550C9B8}" srcOrd="0" destOrd="0" parTransId="{47BA416C-65EA-4CF1-901A-DA47508155EA}" sibTransId="{589E6AB6-0CC0-4493-B800-8A7A66F00376}"/>
    <dgm:cxn modelId="{CC6F59F1-3ECE-4EE7-B0F3-EAC45CB7D14A}" srcId="{9E3F0AC9-4485-4DD9-86F7-5E9FF2F223F8}" destId="{8F756200-771B-461F-AEE6-D2B5C21C414B}" srcOrd="3" destOrd="0" parTransId="{10BE8CBB-822A-4335-B5BC-981BD3625C6B}" sibTransId="{6AACC747-36F1-4CFE-9227-1BCA66AD4B3C}"/>
    <dgm:cxn modelId="{37CB7DF3-A5AC-429C-8ACE-028EC3D34B68}" type="presOf" srcId="{DC2DFA57-CB49-4A45-9AC7-F0229C3A98C5}" destId="{AD986AF5-ADF6-4CD4-8813-93B4D2F3B440}" srcOrd="0" destOrd="0" presId="urn:microsoft.com/office/officeart/2008/layout/LinedList"/>
    <dgm:cxn modelId="{07C614B1-98E3-45A2-96F7-A240964BEAFB}" type="presParOf" srcId="{001EFD18-A091-414D-8BEA-3E14AAFC9CAE}" destId="{B14F16BE-2A04-4EA4-BB7C-1F817E0AB002}" srcOrd="0" destOrd="0" presId="urn:microsoft.com/office/officeart/2008/layout/LinedList"/>
    <dgm:cxn modelId="{2B955D75-4322-4CCC-9FE9-A8B60FB3F25E}" type="presParOf" srcId="{001EFD18-A091-414D-8BEA-3E14AAFC9CAE}" destId="{0B459088-5C5A-47AB-BBD1-7B6BBD006C81}" srcOrd="1" destOrd="0" presId="urn:microsoft.com/office/officeart/2008/layout/LinedList"/>
    <dgm:cxn modelId="{045C94A6-97CD-4CF4-B9B1-3D17546EEC85}" type="presParOf" srcId="{0B459088-5C5A-47AB-BBD1-7B6BBD006C81}" destId="{2243132B-A587-4B1B-AAEB-CBF042C4A146}" srcOrd="0" destOrd="0" presId="urn:microsoft.com/office/officeart/2008/layout/LinedList"/>
    <dgm:cxn modelId="{00201002-78B4-42CF-944B-5B0C32E0D514}" type="presParOf" srcId="{0B459088-5C5A-47AB-BBD1-7B6BBD006C81}" destId="{A139F9F9-D8C2-4037-97BD-6758975466D0}" srcOrd="1" destOrd="0" presId="urn:microsoft.com/office/officeart/2008/layout/LinedList"/>
    <dgm:cxn modelId="{17FF0A5E-B27F-44EF-813F-77F94F9CB067}" type="presParOf" srcId="{001EFD18-A091-414D-8BEA-3E14AAFC9CAE}" destId="{0E15FFE6-9214-4BD8-A83D-C8C9FACAAE11}" srcOrd="2" destOrd="0" presId="urn:microsoft.com/office/officeart/2008/layout/LinedList"/>
    <dgm:cxn modelId="{AFBEA4FB-AE92-4CEB-B5F2-5531C40D2ECF}" type="presParOf" srcId="{001EFD18-A091-414D-8BEA-3E14AAFC9CAE}" destId="{60C9A151-7231-46D3-8AD0-8150FFCF998F}" srcOrd="3" destOrd="0" presId="urn:microsoft.com/office/officeart/2008/layout/LinedList"/>
    <dgm:cxn modelId="{C5E7F7C6-05B4-4D65-9596-0A2C7414B2F9}" type="presParOf" srcId="{60C9A151-7231-46D3-8AD0-8150FFCF998F}" destId="{05A9C38D-1284-4CEA-B15E-EA7ECBD5A2C8}" srcOrd="0" destOrd="0" presId="urn:microsoft.com/office/officeart/2008/layout/LinedList"/>
    <dgm:cxn modelId="{F980258E-9302-42AE-A3DC-29E1FF6D9299}" type="presParOf" srcId="{60C9A151-7231-46D3-8AD0-8150FFCF998F}" destId="{9D426830-E2E2-45F4-90DE-9D9D3AAEF797}" srcOrd="1" destOrd="0" presId="urn:microsoft.com/office/officeart/2008/layout/LinedList"/>
    <dgm:cxn modelId="{11C733C4-0DF0-4B4E-A979-3690FC889B90}" type="presParOf" srcId="{001EFD18-A091-414D-8BEA-3E14AAFC9CAE}" destId="{83D3E0B6-776D-4394-8B12-8AA7F94E259B}" srcOrd="4" destOrd="0" presId="urn:microsoft.com/office/officeart/2008/layout/LinedList"/>
    <dgm:cxn modelId="{251C33F3-683F-424F-8737-A70BE9980177}" type="presParOf" srcId="{001EFD18-A091-414D-8BEA-3E14AAFC9CAE}" destId="{60DD8829-5D52-473E-90F9-D09AE44593D4}" srcOrd="5" destOrd="0" presId="urn:microsoft.com/office/officeart/2008/layout/LinedList"/>
    <dgm:cxn modelId="{470DD8C5-5B50-470A-927D-BDB643C5761D}" type="presParOf" srcId="{60DD8829-5D52-473E-90F9-D09AE44593D4}" destId="{AD986AF5-ADF6-4CD4-8813-93B4D2F3B440}" srcOrd="0" destOrd="0" presId="urn:microsoft.com/office/officeart/2008/layout/LinedList"/>
    <dgm:cxn modelId="{CCCAA82E-C987-460C-B41D-CFFE487D10FE}" type="presParOf" srcId="{60DD8829-5D52-473E-90F9-D09AE44593D4}" destId="{D03200D1-BFD7-4794-9648-28E96E6614FA}" srcOrd="1" destOrd="0" presId="urn:microsoft.com/office/officeart/2008/layout/LinedList"/>
    <dgm:cxn modelId="{42947469-A4E7-4B8F-B1CC-51F053DF4542}" type="presParOf" srcId="{001EFD18-A091-414D-8BEA-3E14AAFC9CAE}" destId="{C09AF215-2FD3-464D-9FF6-70A3B0F34D91}" srcOrd="6" destOrd="0" presId="urn:microsoft.com/office/officeart/2008/layout/LinedList"/>
    <dgm:cxn modelId="{3750E5DF-D586-4AF5-985E-6E85D9802E3C}" type="presParOf" srcId="{001EFD18-A091-414D-8BEA-3E14AAFC9CAE}" destId="{03E6C00B-F145-40F0-944C-0F7B619B7C56}" srcOrd="7" destOrd="0" presId="urn:microsoft.com/office/officeart/2008/layout/LinedList"/>
    <dgm:cxn modelId="{ACC1C986-75ED-423B-A601-A792E9ABFC37}" type="presParOf" srcId="{03E6C00B-F145-40F0-944C-0F7B619B7C56}" destId="{5F71C122-DC03-418B-AF22-6C82C6706FC0}" srcOrd="0" destOrd="0" presId="urn:microsoft.com/office/officeart/2008/layout/LinedList"/>
    <dgm:cxn modelId="{882ADDBE-F0EA-4796-850D-6381F1ADAF84}" type="presParOf" srcId="{03E6C00B-F145-40F0-944C-0F7B619B7C56}" destId="{604EE427-111B-46C6-B640-18FD90D6D90F}" srcOrd="1" destOrd="0" presId="urn:microsoft.com/office/officeart/2008/layout/LinedList"/>
  </dgm:cxnLst>
  <dgm:bg>
    <a:no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849362-B9F6-43F5-B749-2570765C5E62}"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88D15E63-A067-48EC-B563-9E3B8DCC12F7}">
      <dgm:prSet custT="1"/>
      <dgm:spPr/>
      <dgm:t>
        <a:bodyPr/>
        <a:lstStyle/>
        <a:p>
          <a:r>
            <a:rPr lang="en-US" sz="2000" b="1" dirty="0"/>
            <a:t>Changes in aging physiology</a:t>
          </a:r>
        </a:p>
        <a:p>
          <a:r>
            <a:rPr lang="en-US" sz="1600" dirty="0"/>
            <a:t>Pharmacokinetics</a:t>
          </a:r>
        </a:p>
        <a:p>
          <a:r>
            <a:rPr lang="en-US" sz="1600" dirty="0"/>
            <a:t>Pharmacodynamics</a:t>
          </a:r>
          <a:endParaRPr lang="en-US" sz="1600" b="1" dirty="0"/>
        </a:p>
      </dgm:t>
    </dgm:pt>
    <dgm:pt modelId="{2BDBDE0E-8615-4020-926A-FE4FB30563F8}" type="parTrans" cxnId="{35E47BB9-36F1-45B2-8E2C-44695941541D}">
      <dgm:prSet/>
      <dgm:spPr/>
      <dgm:t>
        <a:bodyPr/>
        <a:lstStyle/>
        <a:p>
          <a:endParaRPr lang="en-US"/>
        </a:p>
      </dgm:t>
    </dgm:pt>
    <dgm:pt modelId="{413F9F8B-4C2D-4A3F-AED2-A8268F6DB153}" type="sibTrans" cxnId="{35E47BB9-36F1-45B2-8E2C-44695941541D}">
      <dgm:prSet/>
      <dgm:spPr/>
      <dgm:t>
        <a:bodyPr/>
        <a:lstStyle/>
        <a:p>
          <a:endParaRPr lang="en-US"/>
        </a:p>
      </dgm:t>
    </dgm:pt>
    <dgm:pt modelId="{C80884F6-6FA3-40A2-B2CD-2D7558C31045}">
      <dgm:prSet/>
      <dgm:spPr/>
      <dgm:t>
        <a:bodyPr/>
        <a:lstStyle/>
        <a:p>
          <a:r>
            <a:rPr lang="en-US" b="1" dirty="0"/>
            <a:t>Polypharmacy</a:t>
          </a:r>
        </a:p>
      </dgm:t>
    </dgm:pt>
    <dgm:pt modelId="{46B67A2D-509A-4CAE-A79D-36C0DDEC1E67}" type="parTrans" cxnId="{05FFAED4-A8B2-4151-B4A7-2527FF264B44}">
      <dgm:prSet/>
      <dgm:spPr/>
      <dgm:t>
        <a:bodyPr/>
        <a:lstStyle/>
        <a:p>
          <a:endParaRPr lang="en-US"/>
        </a:p>
      </dgm:t>
    </dgm:pt>
    <dgm:pt modelId="{8B9A9A4F-FC1C-43D7-A18D-97AFC503C195}" type="sibTrans" cxnId="{05FFAED4-A8B2-4151-B4A7-2527FF264B44}">
      <dgm:prSet/>
      <dgm:spPr/>
      <dgm:t>
        <a:bodyPr/>
        <a:lstStyle/>
        <a:p>
          <a:endParaRPr lang="en-US"/>
        </a:p>
      </dgm:t>
    </dgm:pt>
    <dgm:pt modelId="{0B1719F2-F28E-4462-83D2-19D95397F956}">
      <dgm:prSet/>
      <dgm:spPr/>
      <dgm:t>
        <a:bodyPr/>
        <a:lstStyle/>
        <a:p>
          <a:r>
            <a:rPr lang="en-US" b="1" dirty="0"/>
            <a:t>Inappropriate prescribing </a:t>
          </a:r>
        </a:p>
        <a:p>
          <a:r>
            <a:rPr lang="en-US" b="1" dirty="0"/>
            <a:t>(Beers and others)</a:t>
          </a:r>
        </a:p>
      </dgm:t>
    </dgm:pt>
    <dgm:pt modelId="{A2FFF1A7-11BB-4902-8BF3-D6877B7D6F69}" type="parTrans" cxnId="{7BEAFD38-143C-4F12-928C-50A100F3B699}">
      <dgm:prSet/>
      <dgm:spPr/>
      <dgm:t>
        <a:bodyPr/>
        <a:lstStyle/>
        <a:p>
          <a:endParaRPr lang="en-US"/>
        </a:p>
      </dgm:t>
    </dgm:pt>
    <dgm:pt modelId="{D2C28081-4756-460C-984C-4DA543B0D6F5}" type="sibTrans" cxnId="{7BEAFD38-143C-4F12-928C-50A100F3B699}">
      <dgm:prSet/>
      <dgm:spPr/>
      <dgm:t>
        <a:bodyPr/>
        <a:lstStyle/>
        <a:p>
          <a:endParaRPr lang="en-US"/>
        </a:p>
      </dgm:t>
    </dgm:pt>
    <dgm:pt modelId="{98720144-6D49-4E21-BFFB-332BB8810D76}">
      <dgm:prSet/>
      <dgm:spPr/>
      <dgm:t>
        <a:bodyPr/>
        <a:lstStyle/>
        <a:p>
          <a:r>
            <a:rPr lang="en-US" b="1" dirty="0"/>
            <a:t>Adverse drug events</a:t>
          </a:r>
        </a:p>
      </dgm:t>
    </dgm:pt>
    <dgm:pt modelId="{C0FEFD15-1E6B-4809-ABF4-1A6E93318CF1}" type="parTrans" cxnId="{B74E5C20-C91A-41FF-9BE5-6DAF71076B95}">
      <dgm:prSet/>
      <dgm:spPr/>
      <dgm:t>
        <a:bodyPr/>
        <a:lstStyle/>
        <a:p>
          <a:endParaRPr lang="en-US"/>
        </a:p>
      </dgm:t>
    </dgm:pt>
    <dgm:pt modelId="{2AB36BB7-BC26-44ED-AA77-9A0EE8FD4A32}" type="sibTrans" cxnId="{B74E5C20-C91A-41FF-9BE5-6DAF71076B95}">
      <dgm:prSet/>
      <dgm:spPr/>
      <dgm:t>
        <a:bodyPr/>
        <a:lstStyle/>
        <a:p>
          <a:endParaRPr lang="en-US"/>
        </a:p>
      </dgm:t>
    </dgm:pt>
    <dgm:pt modelId="{50A489B8-F0B1-4D65-AC8F-2BD865CCD3E3}">
      <dgm:prSet/>
      <dgm:spPr/>
      <dgm:t>
        <a:bodyPr/>
        <a:lstStyle/>
        <a:p>
          <a:r>
            <a:rPr lang="en-US" b="1" dirty="0"/>
            <a:t>Medication adherence</a:t>
          </a:r>
        </a:p>
      </dgm:t>
    </dgm:pt>
    <dgm:pt modelId="{34A51293-6B36-4339-92EB-85F3FE92C3E2}" type="parTrans" cxnId="{C49B2503-B47C-4E1E-9EB4-9BB9BCD18F21}">
      <dgm:prSet/>
      <dgm:spPr/>
      <dgm:t>
        <a:bodyPr/>
        <a:lstStyle/>
        <a:p>
          <a:endParaRPr lang="en-US"/>
        </a:p>
      </dgm:t>
    </dgm:pt>
    <dgm:pt modelId="{E4DA3D10-EB01-4B05-932C-E54787E984E7}" type="sibTrans" cxnId="{C49B2503-B47C-4E1E-9EB4-9BB9BCD18F21}">
      <dgm:prSet/>
      <dgm:spPr/>
      <dgm:t>
        <a:bodyPr/>
        <a:lstStyle/>
        <a:p>
          <a:endParaRPr lang="en-US"/>
        </a:p>
      </dgm:t>
    </dgm:pt>
    <dgm:pt modelId="{8120A512-7922-4127-9461-057B99885D41}">
      <dgm:prSet/>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b="1" dirty="0"/>
        </a:p>
      </dgm:t>
    </dgm:pt>
    <dgm:pt modelId="{CEB2E2BF-DF0B-42A5-95F5-73C69880EDC3}" type="parTrans" cxnId="{64E3E946-03F0-4E38-931D-379132EA0A61}">
      <dgm:prSet/>
      <dgm:spPr/>
      <dgm:t>
        <a:bodyPr/>
        <a:lstStyle/>
        <a:p>
          <a:endParaRPr lang="en-US"/>
        </a:p>
      </dgm:t>
    </dgm:pt>
    <dgm:pt modelId="{3676FA37-CE48-4EC2-8A1B-CA0DF3883D26}" type="sibTrans" cxnId="{64E3E946-03F0-4E38-931D-379132EA0A61}">
      <dgm:prSet/>
      <dgm:spPr/>
      <dgm:t>
        <a:bodyPr/>
        <a:lstStyle/>
        <a:p>
          <a:endParaRPr lang="en-US"/>
        </a:p>
      </dgm:t>
    </dgm:pt>
    <dgm:pt modelId="{B837AED4-CAA2-4115-8473-6BE491B8D5FD}" type="pres">
      <dgm:prSet presAssocID="{0B849362-B9F6-43F5-B749-2570765C5E62}" presName="diagram" presStyleCnt="0">
        <dgm:presLayoutVars>
          <dgm:dir/>
          <dgm:resizeHandles val="exact"/>
        </dgm:presLayoutVars>
      </dgm:prSet>
      <dgm:spPr/>
    </dgm:pt>
    <dgm:pt modelId="{2F758703-C723-4418-92EB-757D4E0D10D9}" type="pres">
      <dgm:prSet presAssocID="{88D15E63-A067-48EC-B563-9E3B8DCC12F7}" presName="node" presStyleLbl="node1" presStyleIdx="0" presStyleCnt="6">
        <dgm:presLayoutVars>
          <dgm:bulletEnabled val="1"/>
        </dgm:presLayoutVars>
      </dgm:prSet>
      <dgm:spPr/>
    </dgm:pt>
    <dgm:pt modelId="{92490215-C9F2-4C59-A37B-29A2E4F146E9}" type="pres">
      <dgm:prSet presAssocID="{413F9F8B-4C2D-4A3F-AED2-A8268F6DB153}" presName="sibTrans" presStyleCnt="0"/>
      <dgm:spPr/>
    </dgm:pt>
    <dgm:pt modelId="{DC68E33E-B186-413B-837F-B162BB59813D}" type="pres">
      <dgm:prSet presAssocID="{C80884F6-6FA3-40A2-B2CD-2D7558C31045}" presName="node" presStyleLbl="node1" presStyleIdx="1" presStyleCnt="6">
        <dgm:presLayoutVars>
          <dgm:bulletEnabled val="1"/>
        </dgm:presLayoutVars>
      </dgm:prSet>
      <dgm:spPr/>
    </dgm:pt>
    <dgm:pt modelId="{A45C6F29-F910-4F0E-B36D-E5E2B4DA8427}" type="pres">
      <dgm:prSet presAssocID="{8B9A9A4F-FC1C-43D7-A18D-97AFC503C195}" presName="sibTrans" presStyleCnt="0"/>
      <dgm:spPr/>
    </dgm:pt>
    <dgm:pt modelId="{9B2AA91D-16EB-4958-A199-AF85B51609DC}" type="pres">
      <dgm:prSet presAssocID="{0B1719F2-F28E-4462-83D2-19D95397F956}" presName="node" presStyleLbl="node1" presStyleIdx="2" presStyleCnt="6">
        <dgm:presLayoutVars>
          <dgm:bulletEnabled val="1"/>
        </dgm:presLayoutVars>
      </dgm:prSet>
      <dgm:spPr/>
    </dgm:pt>
    <dgm:pt modelId="{11A8E384-6DEC-45A3-9A89-92176AC93965}" type="pres">
      <dgm:prSet presAssocID="{D2C28081-4756-460C-984C-4DA543B0D6F5}" presName="sibTrans" presStyleCnt="0"/>
      <dgm:spPr/>
    </dgm:pt>
    <dgm:pt modelId="{DFA4026A-F742-4299-92A4-6FB2E3181C14}" type="pres">
      <dgm:prSet presAssocID="{98720144-6D49-4E21-BFFB-332BB8810D76}" presName="node" presStyleLbl="node1" presStyleIdx="3" presStyleCnt="6">
        <dgm:presLayoutVars>
          <dgm:bulletEnabled val="1"/>
        </dgm:presLayoutVars>
      </dgm:prSet>
      <dgm:spPr/>
    </dgm:pt>
    <dgm:pt modelId="{A093C43B-7D50-4247-B1AA-AC552D3DB31A}" type="pres">
      <dgm:prSet presAssocID="{2AB36BB7-BC26-44ED-AA77-9A0EE8FD4A32}" presName="sibTrans" presStyleCnt="0"/>
      <dgm:spPr/>
    </dgm:pt>
    <dgm:pt modelId="{1DF09D10-5119-4354-BA22-36355BC889A7}" type="pres">
      <dgm:prSet presAssocID="{50A489B8-F0B1-4D65-AC8F-2BD865CCD3E3}" presName="node" presStyleLbl="node1" presStyleIdx="4" presStyleCnt="6">
        <dgm:presLayoutVars>
          <dgm:bulletEnabled val="1"/>
        </dgm:presLayoutVars>
      </dgm:prSet>
      <dgm:spPr/>
    </dgm:pt>
    <dgm:pt modelId="{729657FD-1B66-4483-A168-6C33D7FD7199}" type="pres">
      <dgm:prSet presAssocID="{E4DA3D10-EB01-4B05-932C-E54787E984E7}" presName="sibTrans" presStyleCnt="0"/>
      <dgm:spPr/>
    </dgm:pt>
    <dgm:pt modelId="{1522CD90-2336-4E06-9632-17A7BA881504}" type="pres">
      <dgm:prSet presAssocID="{8120A512-7922-4127-9461-057B99885D41}" presName="node" presStyleLbl="node1" presStyleIdx="5" presStyleCnt="6">
        <dgm:presLayoutVars>
          <dgm:bulletEnabled val="1"/>
        </dgm:presLayoutVars>
      </dgm:prSet>
      <dgm:spPr/>
    </dgm:pt>
  </dgm:ptLst>
  <dgm:cxnLst>
    <dgm:cxn modelId="{C49B2503-B47C-4E1E-9EB4-9BB9BCD18F21}" srcId="{0B849362-B9F6-43F5-B749-2570765C5E62}" destId="{50A489B8-F0B1-4D65-AC8F-2BD865CCD3E3}" srcOrd="4" destOrd="0" parTransId="{34A51293-6B36-4339-92EB-85F3FE92C3E2}" sibTransId="{E4DA3D10-EB01-4B05-932C-E54787E984E7}"/>
    <dgm:cxn modelId="{B74E5C20-C91A-41FF-9BE5-6DAF71076B95}" srcId="{0B849362-B9F6-43F5-B749-2570765C5E62}" destId="{98720144-6D49-4E21-BFFB-332BB8810D76}" srcOrd="3" destOrd="0" parTransId="{C0FEFD15-1E6B-4809-ABF4-1A6E93318CF1}" sibTransId="{2AB36BB7-BC26-44ED-AA77-9A0EE8FD4A32}"/>
    <dgm:cxn modelId="{7BEAFD38-143C-4F12-928C-50A100F3B699}" srcId="{0B849362-B9F6-43F5-B749-2570765C5E62}" destId="{0B1719F2-F28E-4462-83D2-19D95397F956}" srcOrd="2" destOrd="0" parTransId="{A2FFF1A7-11BB-4902-8BF3-D6877B7D6F69}" sibTransId="{D2C28081-4756-460C-984C-4DA543B0D6F5}"/>
    <dgm:cxn modelId="{7EB0185E-2A02-4F76-96C9-E3B29FA7BA1B}" type="presOf" srcId="{8120A512-7922-4127-9461-057B99885D41}" destId="{1522CD90-2336-4E06-9632-17A7BA881504}" srcOrd="0" destOrd="0" presId="urn:microsoft.com/office/officeart/2005/8/layout/default"/>
    <dgm:cxn modelId="{3064C163-ECE3-42DC-B8BD-9FCD6E4FB99B}" type="presOf" srcId="{C80884F6-6FA3-40A2-B2CD-2D7558C31045}" destId="{DC68E33E-B186-413B-837F-B162BB59813D}" srcOrd="0" destOrd="0" presId="urn:microsoft.com/office/officeart/2005/8/layout/default"/>
    <dgm:cxn modelId="{64E3E946-03F0-4E38-931D-379132EA0A61}" srcId="{0B849362-B9F6-43F5-B749-2570765C5E62}" destId="{8120A512-7922-4127-9461-057B99885D41}" srcOrd="5" destOrd="0" parTransId="{CEB2E2BF-DF0B-42A5-95F5-73C69880EDC3}" sibTransId="{3676FA37-CE48-4EC2-8A1B-CA0DF3883D26}"/>
    <dgm:cxn modelId="{8588BE4C-5D2C-4A8F-91CD-06D5E6CC80C1}" type="presOf" srcId="{50A489B8-F0B1-4D65-AC8F-2BD865CCD3E3}" destId="{1DF09D10-5119-4354-BA22-36355BC889A7}" srcOrd="0" destOrd="0" presId="urn:microsoft.com/office/officeart/2005/8/layout/default"/>
    <dgm:cxn modelId="{ADF95D6D-F4F1-440C-B523-C79A3B7F6323}" type="presOf" srcId="{0B849362-B9F6-43F5-B749-2570765C5E62}" destId="{B837AED4-CAA2-4115-8473-6BE491B8D5FD}" srcOrd="0" destOrd="0" presId="urn:microsoft.com/office/officeart/2005/8/layout/default"/>
    <dgm:cxn modelId="{0BBAB582-9B67-4CE0-8362-69FD337557EF}" type="presOf" srcId="{0B1719F2-F28E-4462-83D2-19D95397F956}" destId="{9B2AA91D-16EB-4958-A199-AF85B51609DC}" srcOrd="0" destOrd="0" presId="urn:microsoft.com/office/officeart/2005/8/layout/default"/>
    <dgm:cxn modelId="{35E47BB9-36F1-45B2-8E2C-44695941541D}" srcId="{0B849362-B9F6-43F5-B749-2570765C5E62}" destId="{88D15E63-A067-48EC-B563-9E3B8DCC12F7}" srcOrd="0" destOrd="0" parTransId="{2BDBDE0E-8615-4020-926A-FE4FB30563F8}" sibTransId="{413F9F8B-4C2D-4A3F-AED2-A8268F6DB153}"/>
    <dgm:cxn modelId="{123E71CF-E7ED-4744-9512-438B1E061F41}" type="presOf" srcId="{88D15E63-A067-48EC-B563-9E3B8DCC12F7}" destId="{2F758703-C723-4418-92EB-757D4E0D10D9}" srcOrd="0" destOrd="0" presId="urn:microsoft.com/office/officeart/2005/8/layout/default"/>
    <dgm:cxn modelId="{05FFAED4-A8B2-4151-B4A7-2527FF264B44}" srcId="{0B849362-B9F6-43F5-B749-2570765C5E62}" destId="{C80884F6-6FA3-40A2-B2CD-2D7558C31045}" srcOrd="1" destOrd="0" parTransId="{46B67A2D-509A-4CAE-A79D-36C0DDEC1E67}" sibTransId="{8B9A9A4F-FC1C-43D7-A18D-97AFC503C195}"/>
    <dgm:cxn modelId="{CC1D26F3-CECF-4951-9BB4-74A968C8E21C}" type="presOf" srcId="{98720144-6D49-4E21-BFFB-332BB8810D76}" destId="{DFA4026A-F742-4299-92A4-6FB2E3181C14}" srcOrd="0" destOrd="0" presId="urn:microsoft.com/office/officeart/2005/8/layout/default"/>
    <dgm:cxn modelId="{A5EAAECF-4D7E-476E-AE81-967966AB1DD3}" type="presParOf" srcId="{B837AED4-CAA2-4115-8473-6BE491B8D5FD}" destId="{2F758703-C723-4418-92EB-757D4E0D10D9}" srcOrd="0" destOrd="0" presId="urn:microsoft.com/office/officeart/2005/8/layout/default"/>
    <dgm:cxn modelId="{9EFC7D02-C408-4812-9451-FDAD46CEA9BB}" type="presParOf" srcId="{B837AED4-CAA2-4115-8473-6BE491B8D5FD}" destId="{92490215-C9F2-4C59-A37B-29A2E4F146E9}" srcOrd="1" destOrd="0" presId="urn:microsoft.com/office/officeart/2005/8/layout/default"/>
    <dgm:cxn modelId="{CACAE67D-F5A5-477D-9D7E-0AF821018619}" type="presParOf" srcId="{B837AED4-CAA2-4115-8473-6BE491B8D5FD}" destId="{DC68E33E-B186-413B-837F-B162BB59813D}" srcOrd="2" destOrd="0" presId="urn:microsoft.com/office/officeart/2005/8/layout/default"/>
    <dgm:cxn modelId="{E2E7726C-504A-408C-A224-F2D63ED0FF59}" type="presParOf" srcId="{B837AED4-CAA2-4115-8473-6BE491B8D5FD}" destId="{A45C6F29-F910-4F0E-B36D-E5E2B4DA8427}" srcOrd="3" destOrd="0" presId="urn:microsoft.com/office/officeart/2005/8/layout/default"/>
    <dgm:cxn modelId="{C02DE017-8CE5-4052-9A95-0D66F2E855F1}" type="presParOf" srcId="{B837AED4-CAA2-4115-8473-6BE491B8D5FD}" destId="{9B2AA91D-16EB-4958-A199-AF85B51609DC}" srcOrd="4" destOrd="0" presId="urn:microsoft.com/office/officeart/2005/8/layout/default"/>
    <dgm:cxn modelId="{97ED51D2-38CE-443D-A875-7EAF0E71DB9E}" type="presParOf" srcId="{B837AED4-CAA2-4115-8473-6BE491B8D5FD}" destId="{11A8E384-6DEC-45A3-9A89-92176AC93965}" srcOrd="5" destOrd="0" presId="urn:microsoft.com/office/officeart/2005/8/layout/default"/>
    <dgm:cxn modelId="{263A4FB0-1DAF-4877-8EDF-E962E388A130}" type="presParOf" srcId="{B837AED4-CAA2-4115-8473-6BE491B8D5FD}" destId="{DFA4026A-F742-4299-92A4-6FB2E3181C14}" srcOrd="6" destOrd="0" presId="urn:microsoft.com/office/officeart/2005/8/layout/default"/>
    <dgm:cxn modelId="{D92411E3-FC8A-4B82-95CF-D183EA2919C4}" type="presParOf" srcId="{B837AED4-CAA2-4115-8473-6BE491B8D5FD}" destId="{A093C43B-7D50-4247-B1AA-AC552D3DB31A}" srcOrd="7" destOrd="0" presId="urn:microsoft.com/office/officeart/2005/8/layout/default"/>
    <dgm:cxn modelId="{21319E30-F9DF-4CFD-95B3-D2222B98DBDA}" type="presParOf" srcId="{B837AED4-CAA2-4115-8473-6BE491B8D5FD}" destId="{1DF09D10-5119-4354-BA22-36355BC889A7}" srcOrd="8" destOrd="0" presId="urn:microsoft.com/office/officeart/2005/8/layout/default"/>
    <dgm:cxn modelId="{BCE4B098-1346-4A7D-9ACC-53F9DBCB563F}" type="presParOf" srcId="{B837AED4-CAA2-4115-8473-6BE491B8D5FD}" destId="{729657FD-1B66-4483-A168-6C33D7FD7199}" srcOrd="9" destOrd="0" presId="urn:microsoft.com/office/officeart/2005/8/layout/default"/>
    <dgm:cxn modelId="{721AF6D1-D4FD-47E3-8100-90F29C93DEF4}" type="presParOf" srcId="{B837AED4-CAA2-4115-8473-6BE491B8D5FD}" destId="{1522CD90-2336-4E06-9632-17A7BA88150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2FE839-B227-4112-8757-B340BDF6E468}"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57385A53-D259-4204-826B-970C412B1B3D}">
      <dgm:prSet custT="1"/>
      <dgm:spPr>
        <a:solidFill>
          <a:srgbClr val="A2B526"/>
        </a:solidFill>
        <a:ln>
          <a:solidFill>
            <a:srgbClr val="C3CD7B"/>
          </a:solidFill>
        </a:ln>
      </dgm:spPr>
      <dgm:t>
        <a:bodyPr/>
        <a:lstStyle/>
        <a:p>
          <a:r>
            <a:rPr lang="en-US" sz="2000" b="1" dirty="0"/>
            <a:t>Absorption</a:t>
          </a:r>
        </a:p>
      </dgm:t>
    </dgm:pt>
    <dgm:pt modelId="{2A06FF21-A370-4D4B-91E9-5C72AC0A5B8D}" type="parTrans" cxnId="{0568206F-AC56-422B-B1E7-73BFAF4D42B6}">
      <dgm:prSet/>
      <dgm:spPr/>
      <dgm:t>
        <a:bodyPr/>
        <a:lstStyle/>
        <a:p>
          <a:endParaRPr lang="en-US"/>
        </a:p>
      </dgm:t>
    </dgm:pt>
    <dgm:pt modelId="{7E6A05F4-43AC-4F69-ABB5-9B53A51B6159}" type="sibTrans" cxnId="{0568206F-AC56-422B-B1E7-73BFAF4D42B6}">
      <dgm:prSet/>
      <dgm:spPr/>
      <dgm:t>
        <a:bodyPr/>
        <a:lstStyle/>
        <a:p>
          <a:endParaRPr lang="en-US"/>
        </a:p>
      </dgm:t>
    </dgm:pt>
    <dgm:pt modelId="{3FA6CB73-F40C-48A2-B439-5B73BD25B68F}">
      <dgm:prSet custT="1"/>
      <dgm:spPr>
        <a:solidFill>
          <a:srgbClr val="E6EAC8">
            <a:alpha val="89804"/>
          </a:srgbClr>
        </a:solidFill>
        <a:ln>
          <a:solidFill>
            <a:srgbClr val="E6EAC8">
              <a:alpha val="90000"/>
            </a:srgbClr>
          </a:solidFill>
        </a:ln>
      </dgm:spPr>
      <dgm:t>
        <a:bodyPr/>
        <a:lstStyle/>
        <a:p>
          <a:pPr>
            <a:spcAft>
              <a:spcPts val="500"/>
            </a:spcAft>
          </a:pPr>
          <a:r>
            <a:rPr lang="en-US" sz="1400" dirty="0"/>
            <a:t>No change in overall F for most drugs</a:t>
          </a:r>
        </a:p>
      </dgm:t>
    </dgm:pt>
    <dgm:pt modelId="{376FC2F2-DC4A-4F18-B489-7A00ED6B1C99}" type="parTrans" cxnId="{566DC7D7-DB24-4B41-9C2F-B2830679D855}">
      <dgm:prSet/>
      <dgm:spPr/>
      <dgm:t>
        <a:bodyPr/>
        <a:lstStyle/>
        <a:p>
          <a:endParaRPr lang="en-US"/>
        </a:p>
      </dgm:t>
    </dgm:pt>
    <dgm:pt modelId="{23118BFC-79F5-4945-9251-BA0A6E8A2F3D}" type="sibTrans" cxnId="{566DC7D7-DB24-4B41-9C2F-B2830679D855}">
      <dgm:prSet/>
      <dgm:spPr/>
      <dgm:t>
        <a:bodyPr/>
        <a:lstStyle/>
        <a:p>
          <a:endParaRPr lang="en-US"/>
        </a:p>
      </dgm:t>
    </dgm:pt>
    <dgm:pt modelId="{0EBB5C83-6B2D-49CB-8562-1C4C66A840C4}">
      <dgm:prSet custT="1"/>
      <dgm:spPr>
        <a:solidFill>
          <a:srgbClr val="A2B526"/>
        </a:solidFill>
        <a:ln>
          <a:solidFill>
            <a:srgbClr val="A2B526"/>
          </a:solidFill>
        </a:ln>
      </dgm:spPr>
      <dgm:t>
        <a:bodyPr/>
        <a:lstStyle/>
        <a:p>
          <a:r>
            <a:rPr lang="en-US" sz="2000" b="1" dirty="0"/>
            <a:t>Distribution</a:t>
          </a:r>
        </a:p>
      </dgm:t>
    </dgm:pt>
    <dgm:pt modelId="{3896A5DA-1E21-457A-A75F-FAF163A9EC1A}" type="parTrans" cxnId="{E7970AFB-152C-4E02-B4AE-1C0783010215}">
      <dgm:prSet/>
      <dgm:spPr/>
      <dgm:t>
        <a:bodyPr/>
        <a:lstStyle/>
        <a:p>
          <a:endParaRPr lang="en-US"/>
        </a:p>
      </dgm:t>
    </dgm:pt>
    <dgm:pt modelId="{71C470F5-B63A-4405-B5BD-B41668E39291}" type="sibTrans" cxnId="{E7970AFB-152C-4E02-B4AE-1C0783010215}">
      <dgm:prSet/>
      <dgm:spPr/>
      <dgm:t>
        <a:bodyPr/>
        <a:lstStyle/>
        <a:p>
          <a:endParaRPr lang="en-US"/>
        </a:p>
      </dgm:t>
    </dgm:pt>
    <dgm:pt modelId="{50979425-E73C-48DA-9676-9FFFBD545B9A}">
      <dgm:prSet custT="1"/>
      <dgm:spPr>
        <a:solidFill>
          <a:srgbClr val="E6EAC8">
            <a:alpha val="90000"/>
          </a:srgbClr>
        </a:solidFill>
        <a:ln>
          <a:solidFill>
            <a:srgbClr val="E6EAC8">
              <a:alpha val="90000"/>
            </a:srgbClr>
          </a:solidFill>
        </a:ln>
      </dgm:spPr>
      <dgm:t>
        <a:bodyPr/>
        <a:lstStyle/>
        <a:p>
          <a:pPr>
            <a:spcAft>
              <a:spcPts val="500"/>
            </a:spcAft>
          </a:pPr>
          <a:r>
            <a:rPr lang="en-US" sz="1400" dirty="0"/>
            <a:t>Decreased </a:t>
          </a:r>
          <a:r>
            <a:rPr lang="en-US" sz="1400" dirty="0" err="1"/>
            <a:t>Vd</a:t>
          </a:r>
          <a:r>
            <a:rPr lang="en-US" sz="1400" dirty="0"/>
            <a:t> for </a:t>
          </a:r>
          <a:r>
            <a:rPr lang="en-US" sz="1400" b="1" dirty="0"/>
            <a:t>hydrophilic</a:t>
          </a:r>
          <a:r>
            <a:rPr lang="en-US" sz="1400" dirty="0"/>
            <a:t> drugs = increased C</a:t>
          </a:r>
        </a:p>
      </dgm:t>
    </dgm:pt>
    <dgm:pt modelId="{6783F263-C4FE-4D78-A3B6-6DC08EC52ADB}" type="parTrans" cxnId="{9C85557F-2C1E-48B9-A4CE-8FF16C1C805B}">
      <dgm:prSet/>
      <dgm:spPr/>
      <dgm:t>
        <a:bodyPr/>
        <a:lstStyle/>
        <a:p>
          <a:endParaRPr lang="en-US"/>
        </a:p>
      </dgm:t>
    </dgm:pt>
    <dgm:pt modelId="{9E401F61-4B88-4099-B479-19A3D22FB934}" type="sibTrans" cxnId="{9C85557F-2C1E-48B9-A4CE-8FF16C1C805B}">
      <dgm:prSet/>
      <dgm:spPr/>
      <dgm:t>
        <a:bodyPr/>
        <a:lstStyle/>
        <a:p>
          <a:endParaRPr lang="en-US"/>
        </a:p>
      </dgm:t>
    </dgm:pt>
    <dgm:pt modelId="{4CE7C0B4-C025-44D0-817C-9D44220B97A5}">
      <dgm:prSet custT="1"/>
      <dgm:spPr>
        <a:solidFill>
          <a:srgbClr val="A2B526"/>
        </a:solidFill>
        <a:ln>
          <a:solidFill>
            <a:srgbClr val="A2B526"/>
          </a:solidFill>
        </a:ln>
      </dgm:spPr>
      <dgm:t>
        <a:bodyPr/>
        <a:lstStyle/>
        <a:p>
          <a:r>
            <a:rPr lang="en-US" sz="2000" b="1" dirty="0"/>
            <a:t>Metabolism</a:t>
          </a:r>
        </a:p>
      </dgm:t>
    </dgm:pt>
    <dgm:pt modelId="{D78F1449-C3CF-40AE-8D90-EB395386097E}" type="parTrans" cxnId="{293EF358-98A2-49CB-A7E4-2BB0BBD7DADE}">
      <dgm:prSet/>
      <dgm:spPr/>
      <dgm:t>
        <a:bodyPr/>
        <a:lstStyle/>
        <a:p>
          <a:endParaRPr lang="en-US"/>
        </a:p>
      </dgm:t>
    </dgm:pt>
    <dgm:pt modelId="{4AECC4DF-A087-49D5-B3CF-E451EFB1840A}" type="sibTrans" cxnId="{293EF358-98A2-49CB-A7E4-2BB0BBD7DADE}">
      <dgm:prSet/>
      <dgm:spPr/>
      <dgm:t>
        <a:bodyPr/>
        <a:lstStyle/>
        <a:p>
          <a:endParaRPr lang="en-US"/>
        </a:p>
      </dgm:t>
    </dgm:pt>
    <dgm:pt modelId="{44E8F955-5287-44D0-9AA8-7EBB54C51D99}">
      <dgm:prSet custT="1"/>
      <dgm:spPr>
        <a:solidFill>
          <a:srgbClr val="A2B526"/>
        </a:solidFill>
        <a:ln>
          <a:solidFill>
            <a:srgbClr val="A2B526"/>
          </a:solidFill>
        </a:ln>
      </dgm:spPr>
      <dgm:t>
        <a:bodyPr/>
        <a:lstStyle/>
        <a:p>
          <a:r>
            <a:rPr lang="en-US" sz="2000" b="1" dirty="0"/>
            <a:t>Elimination</a:t>
          </a:r>
        </a:p>
      </dgm:t>
    </dgm:pt>
    <dgm:pt modelId="{C5D042B7-07D4-40C5-AFA9-294BC7900886}" type="parTrans" cxnId="{27F7AFC1-F789-451B-AA0F-25CC8A063ADC}">
      <dgm:prSet/>
      <dgm:spPr/>
      <dgm:t>
        <a:bodyPr/>
        <a:lstStyle/>
        <a:p>
          <a:endParaRPr lang="en-US"/>
        </a:p>
      </dgm:t>
    </dgm:pt>
    <dgm:pt modelId="{DCCEE26B-6D6B-4506-A961-7AD858E06601}" type="sibTrans" cxnId="{27F7AFC1-F789-451B-AA0F-25CC8A063ADC}">
      <dgm:prSet/>
      <dgm:spPr/>
      <dgm:t>
        <a:bodyPr/>
        <a:lstStyle/>
        <a:p>
          <a:endParaRPr lang="en-US"/>
        </a:p>
      </dgm:t>
    </dgm:pt>
    <dgm:pt modelId="{38BFBC01-D659-4742-BEF5-DC825462F614}">
      <dgm:prSet custT="1"/>
      <dgm:spPr>
        <a:solidFill>
          <a:srgbClr val="E6EAC8">
            <a:alpha val="89804"/>
          </a:srgbClr>
        </a:solidFill>
        <a:ln>
          <a:solidFill>
            <a:srgbClr val="E6EAC8">
              <a:alpha val="90000"/>
            </a:srgbClr>
          </a:solidFill>
        </a:ln>
      </dgm:spPr>
      <dgm:t>
        <a:bodyPr/>
        <a:lstStyle/>
        <a:p>
          <a:pPr>
            <a:spcAft>
              <a:spcPts val="500"/>
            </a:spcAft>
          </a:pPr>
          <a:r>
            <a:rPr lang="en-US" sz="1400" dirty="0"/>
            <a:t>Decreased F for some drugs:</a:t>
          </a:r>
        </a:p>
      </dgm:t>
    </dgm:pt>
    <dgm:pt modelId="{33EDB929-AD98-471A-B6C5-3AE328B6A1C8}" type="parTrans" cxnId="{E730CC8A-4BD2-45E7-B245-EBB1A050F2AB}">
      <dgm:prSet/>
      <dgm:spPr/>
      <dgm:t>
        <a:bodyPr/>
        <a:lstStyle/>
        <a:p>
          <a:endParaRPr lang="en-US"/>
        </a:p>
      </dgm:t>
    </dgm:pt>
    <dgm:pt modelId="{54FF54E1-3753-4C3F-8EC9-9245FFEEB1DC}" type="sibTrans" cxnId="{E730CC8A-4BD2-45E7-B245-EBB1A050F2AB}">
      <dgm:prSet/>
      <dgm:spPr/>
      <dgm:t>
        <a:bodyPr/>
        <a:lstStyle/>
        <a:p>
          <a:endParaRPr lang="en-US"/>
        </a:p>
      </dgm:t>
    </dgm:pt>
    <dgm:pt modelId="{44E2579A-5FE7-4AB4-A20C-18A3A4470FCA}">
      <dgm:prSet custT="1"/>
      <dgm:spPr>
        <a:solidFill>
          <a:srgbClr val="E6EAC8">
            <a:alpha val="89804"/>
          </a:srgbClr>
        </a:solidFill>
        <a:ln>
          <a:solidFill>
            <a:srgbClr val="E6EAC8">
              <a:alpha val="90000"/>
            </a:srgbClr>
          </a:solidFill>
        </a:ln>
      </dgm:spPr>
      <dgm:t>
        <a:bodyPr/>
        <a:lstStyle/>
        <a:p>
          <a:pPr>
            <a:spcAft>
              <a:spcPts val="500"/>
            </a:spcAft>
          </a:pPr>
          <a:r>
            <a:rPr lang="en-US" sz="1400" dirty="0"/>
            <a:t>Vitamins </a:t>
          </a:r>
        </a:p>
      </dgm:t>
    </dgm:pt>
    <dgm:pt modelId="{B022C063-F6A8-48D2-BAAD-76D5AB164D67}" type="parTrans" cxnId="{5016D4AE-7012-46F4-AB02-13E9B4A11222}">
      <dgm:prSet/>
      <dgm:spPr/>
      <dgm:t>
        <a:bodyPr/>
        <a:lstStyle/>
        <a:p>
          <a:endParaRPr lang="en-US"/>
        </a:p>
      </dgm:t>
    </dgm:pt>
    <dgm:pt modelId="{C41B6160-9F97-4D97-A799-C0025762B9E1}" type="sibTrans" cxnId="{5016D4AE-7012-46F4-AB02-13E9B4A11222}">
      <dgm:prSet/>
      <dgm:spPr/>
      <dgm:t>
        <a:bodyPr/>
        <a:lstStyle/>
        <a:p>
          <a:endParaRPr lang="en-US"/>
        </a:p>
      </dgm:t>
    </dgm:pt>
    <dgm:pt modelId="{04FF5B5E-06B1-42FE-955E-BB6187B37A56}">
      <dgm:prSet custT="1"/>
      <dgm:spPr>
        <a:solidFill>
          <a:srgbClr val="E6EAC8">
            <a:alpha val="89804"/>
          </a:srgbClr>
        </a:solidFill>
        <a:ln>
          <a:solidFill>
            <a:srgbClr val="E6EAC8">
              <a:alpha val="90000"/>
            </a:srgbClr>
          </a:solidFill>
        </a:ln>
      </dgm:spPr>
      <dgm:t>
        <a:bodyPr/>
        <a:lstStyle/>
        <a:p>
          <a:pPr>
            <a:spcAft>
              <a:spcPts val="500"/>
            </a:spcAft>
          </a:pPr>
          <a:r>
            <a:rPr lang="en-US" sz="1400" dirty="0"/>
            <a:t>Minerals</a:t>
          </a:r>
        </a:p>
      </dgm:t>
    </dgm:pt>
    <dgm:pt modelId="{15705BD3-28BC-4117-90A5-7D3AD87625A2}" type="parTrans" cxnId="{7BD873F2-40C9-491C-A97F-DE3772671049}">
      <dgm:prSet/>
      <dgm:spPr/>
      <dgm:t>
        <a:bodyPr/>
        <a:lstStyle/>
        <a:p>
          <a:endParaRPr lang="en-US"/>
        </a:p>
      </dgm:t>
    </dgm:pt>
    <dgm:pt modelId="{A1AD4C5B-EDCD-46E5-84D0-F88E84233581}" type="sibTrans" cxnId="{7BD873F2-40C9-491C-A97F-DE3772671049}">
      <dgm:prSet/>
      <dgm:spPr/>
      <dgm:t>
        <a:bodyPr/>
        <a:lstStyle/>
        <a:p>
          <a:endParaRPr lang="en-US"/>
        </a:p>
      </dgm:t>
    </dgm:pt>
    <dgm:pt modelId="{715D9129-D6D8-4CDA-A68A-B5B8379FAF17}">
      <dgm:prSet custT="1"/>
      <dgm:spPr>
        <a:solidFill>
          <a:srgbClr val="E6EAC8">
            <a:alpha val="89804"/>
          </a:srgbClr>
        </a:solidFill>
        <a:ln>
          <a:solidFill>
            <a:srgbClr val="E6EAC8">
              <a:alpha val="90000"/>
            </a:srgbClr>
          </a:solidFill>
        </a:ln>
      </dgm:spPr>
      <dgm:t>
        <a:bodyPr/>
        <a:lstStyle/>
        <a:p>
          <a:pPr>
            <a:spcAft>
              <a:spcPts val="500"/>
            </a:spcAft>
          </a:pPr>
          <a:r>
            <a:rPr lang="en-US" sz="1400" dirty="0"/>
            <a:t>Ca2+ in setting of increased GI pH</a:t>
          </a:r>
        </a:p>
      </dgm:t>
    </dgm:pt>
    <dgm:pt modelId="{AB88BEFF-EB81-4550-9825-7F84B0CD7062}" type="parTrans" cxnId="{2A3AAB18-0D31-448A-9DC4-93C3277192AB}">
      <dgm:prSet/>
      <dgm:spPr/>
      <dgm:t>
        <a:bodyPr/>
        <a:lstStyle/>
        <a:p>
          <a:endParaRPr lang="en-US"/>
        </a:p>
      </dgm:t>
    </dgm:pt>
    <dgm:pt modelId="{5FFB8B13-36A5-4989-8B35-6207223C6EB9}" type="sibTrans" cxnId="{2A3AAB18-0D31-448A-9DC4-93C3277192AB}">
      <dgm:prSet/>
      <dgm:spPr/>
      <dgm:t>
        <a:bodyPr/>
        <a:lstStyle/>
        <a:p>
          <a:endParaRPr lang="en-US"/>
        </a:p>
      </dgm:t>
    </dgm:pt>
    <dgm:pt modelId="{0AE82C83-521F-4A35-B049-635DE3E53529}">
      <dgm:prSet custT="1"/>
      <dgm:spPr>
        <a:solidFill>
          <a:srgbClr val="E6EAC8">
            <a:alpha val="89804"/>
          </a:srgbClr>
        </a:solidFill>
        <a:ln>
          <a:solidFill>
            <a:srgbClr val="E6EAC8">
              <a:alpha val="90000"/>
            </a:srgbClr>
          </a:solidFill>
        </a:ln>
      </dgm:spPr>
      <dgm:t>
        <a:bodyPr/>
        <a:lstStyle/>
        <a:p>
          <a:pPr>
            <a:spcAft>
              <a:spcPts val="500"/>
            </a:spcAft>
          </a:pPr>
          <a:r>
            <a:rPr lang="en-US" sz="1400" dirty="0"/>
            <a:t>Increased F for high extraction drugs</a:t>
          </a:r>
        </a:p>
      </dgm:t>
    </dgm:pt>
    <dgm:pt modelId="{10CF5D82-7A03-48AF-9BBA-2E539D767540}" type="parTrans" cxnId="{9CB20D92-624F-419C-B88D-D856B5975E1A}">
      <dgm:prSet/>
      <dgm:spPr/>
      <dgm:t>
        <a:bodyPr/>
        <a:lstStyle/>
        <a:p>
          <a:endParaRPr lang="en-US"/>
        </a:p>
      </dgm:t>
    </dgm:pt>
    <dgm:pt modelId="{63BB1548-11D0-4F2D-B280-4B573D33BA59}" type="sibTrans" cxnId="{9CB20D92-624F-419C-B88D-D856B5975E1A}">
      <dgm:prSet/>
      <dgm:spPr/>
      <dgm:t>
        <a:bodyPr/>
        <a:lstStyle/>
        <a:p>
          <a:endParaRPr lang="en-US"/>
        </a:p>
      </dgm:t>
    </dgm:pt>
    <dgm:pt modelId="{2EE81AEE-372B-465A-A2F4-0959ADF11E67}">
      <dgm:prSet custT="1"/>
      <dgm:spPr>
        <a:solidFill>
          <a:srgbClr val="E6EAC8">
            <a:alpha val="90000"/>
          </a:srgbClr>
        </a:solidFill>
        <a:ln>
          <a:solidFill>
            <a:srgbClr val="E6EAC8">
              <a:alpha val="90000"/>
            </a:srgbClr>
          </a:solidFill>
        </a:ln>
      </dgm:spPr>
      <dgm:t>
        <a:bodyPr/>
        <a:lstStyle/>
        <a:p>
          <a:pPr>
            <a:spcAft>
              <a:spcPts val="500"/>
            </a:spcAft>
          </a:pPr>
          <a:r>
            <a:rPr lang="en-US" sz="1400" dirty="0"/>
            <a:t>Increased </a:t>
          </a:r>
          <a:r>
            <a:rPr lang="en-US" sz="1400" dirty="0" err="1"/>
            <a:t>Vd</a:t>
          </a:r>
          <a:r>
            <a:rPr lang="en-US" sz="1400" dirty="0"/>
            <a:t> for </a:t>
          </a:r>
          <a:r>
            <a:rPr lang="en-US" sz="1400" b="1" dirty="0"/>
            <a:t>lipophilic</a:t>
          </a:r>
          <a:r>
            <a:rPr lang="en-US" sz="1400" dirty="0"/>
            <a:t> drugs = longer t1/2</a:t>
          </a:r>
        </a:p>
      </dgm:t>
    </dgm:pt>
    <dgm:pt modelId="{585360A8-1DCA-4897-93E8-D3FE85D4F9B3}" type="parTrans" cxnId="{3DAA8F92-A4CC-4567-8C64-EBC882335DDF}">
      <dgm:prSet/>
      <dgm:spPr/>
    </dgm:pt>
    <dgm:pt modelId="{E951F849-1F16-4D3D-89F2-44B80367B044}" type="sibTrans" cxnId="{3DAA8F92-A4CC-4567-8C64-EBC882335DDF}">
      <dgm:prSet/>
      <dgm:spPr/>
    </dgm:pt>
    <dgm:pt modelId="{BD0489C7-C860-4B76-9C74-91E2E5CA6D1B}">
      <dgm:prSet custT="1"/>
      <dgm:spPr>
        <a:solidFill>
          <a:srgbClr val="E6EAC8">
            <a:alpha val="90000"/>
          </a:srgbClr>
        </a:solidFill>
        <a:ln>
          <a:solidFill>
            <a:srgbClr val="E6EAC8">
              <a:alpha val="90000"/>
            </a:srgbClr>
          </a:solidFill>
        </a:ln>
      </dgm:spPr>
      <dgm:t>
        <a:bodyPr/>
        <a:lstStyle/>
        <a:p>
          <a:pPr>
            <a:spcAft>
              <a:spcPts val="500"/>
            </a:spcAft>
          </a:pPr>
          <a:r>
            <a:rPr lang="en-US" sz="1400" dirty="0"/>
            <a:t>Increased % free drug (unbound to albumin)</a:t>
          </a:r>
        </a:p>
      </dgm:t>
    </dgm:pt>
    <dgm:pt modelId="{5D94442F-2B24-4C8F-A297-8957A175EC23}" type="parTrans" cxnId="{8615D305-6189-409C-9663-920A8C886D73}">
      <dgm:prSet/>
      <dgm:spPr/>
    </dgm:pt>
    <dgm:pt modelId="{1B57F61D-158A-4FCE-9C0D-F8A8BC730AA0}" type="sibTrans" cxnId="{8615D305-6189-409C-9663-920A8C886D73}">
      <dgm:prSet/>
      <dgm:spPr/>
    </dgm:pt>
    <dgm:pt modelId="{F50FF4D0-3D32-479F-95C3-033877920894}">
      <dgm:prSet custT="1"/>
      <dgm:spPr>
        <a:solidFill>
          <a:srgbClr val="A2B526"/>
        </a:solidFill>
        <a:ln>
          <a:solidFill>
            <a:srgbClr val="A2B526"/>
          </a:solidFill>
        </a:ln>
      </dgm:spPr>
      <dgm:t>
        <a:bodyPr/>
        <a:lstStyle/>
        <a:p>
          <a:pPr>
            <a:spcAft>
              <a:spcPts val="500"/>
            </a:spcAft>
          </a:pPr>
          <a:r>
            <a:rPr lang="en-US" sz="1400" b="0" dirty="0"/>
            <a:t>Decreased Phase I metabolism = increased t1/2 (</a:t>
          </a:r>
          <a:r>
            <a:rPr lang="en-US" sz="1400" b="1" dirty="0"/>
            <a:t>active</a:t>
          </a:r>
          <a:r>
            <a:rPr lang="en-US" sz="1400" b="0" dirty="0"/>
            <a:t> metabolites)</a:t>
          </a:r>
        </a:p>
      </dgm:t>
    </dgm:pt>
    <dgm:pt modelId="{4402B1BD-3194-437A-BD3E-410FA24F9610}" type="parTrans" cxnId="{B8F25C3C-7290-4D9C-9E1E-10A540A9E596}">
      <dgm:prSet/>
      <dgm:spPr/>
    </dgm:pt>
    <dgm:pt modelId="{A0921B07-8633-45A1-B8B0-F399622FC6EB}" type="sibTrans" cxnId="{B8F25C3C-7290-4D9C-9E1E-10A540A9E596}">
      <dgm:prSet/>
      <dgm:spPr/>
    </dgm:pt>
    <dgm:pt modelId="{668061DE-14EB-46D5-973D-4C3B90E98898}">
      <dgm:prSet custT="1"/>
      <dgm:spPr>
        <a:solidFill>
          <a:srgbClr val="A2B526"/>
        </a:solidFill>
        <a:ln>
          <a:solidFill>
            <a:srgbClr val="A2B526"/>
          </a:solidFill>
        </a:ln>
      </dgm:spPr>
      <dgm:t>
        <a:bodyPr/>
        <a:lstStyle/>
        <a:p>
          <a:pPr>
            <a:spcAft>
              <a:spcPts val="500"/>
            </a:spcAft>
          </a:pPr>
          <a:r>
            <a:rPr lang="en-US" sz="1400" b="0" dirty="0"/>
            <a:t>No change in Phase II metabolism (</a:t>
          </a:r>
          <a:r>
            <a:rPr lang="en-US" sz="1400" b="1" dirty="0"/>
            <a:t>inactive</a:t>
          </a:r>
          <a:r>
            <a:rPr lang="en-US" sz="1400" b="0" dirty="0"/>
            <a:t> metabolites)</a:t>
          </a:r>
        </a:p>
      </dgm:t>
    </dgm:pt>
    <dgm:pt modelId="{B14F4AC9-C3FE-43FA-BC5A-8D3C3FD7EDED}" type="parTrans" cxnId="{615DB740-B938-4BC4-B1B4-F31067DCC737}">
      <dgm:prSet/>
      <dgm:spPr/>
    </dgm:pt>
    <dgm:pt modelId="{2BE57674-23DD-4DE7-AFEA-D652F0218FC8}" type="sibTrans" cxnId="{615DB740-B938-4BC4-B1B4-F31067DCC737}">
      <dgm:prSet/>
      <dgm:spPr/>
    </dgm:pt>
    <dgm:pt modelId="{BF180D77-290D-4938-AEBC-EE7DC072CCAB}">
      <dgm:prSet custT="1"/>
      <dgm:spPr>
        <a:solidFill>
          <a:srgbClr val="A2B526"/>
        </a:solidFill>
        <a:ln>
          <a:solidFill>
            <a:srgbClr val="A2B526"/>
          </a:solidFill>
        </a:ln>
      </dgm:spPr>
      <dgm:t>
        <a:bodyPr/>
        <a:lstStyle/>
        <a:p>
          <a:r>
            <a:rPr lang="en-US" sz="1400" b="0" dirty="0"/>
            <a:t>Decreased GFR = longer t1/2 for renally eliminated drugs and metabolites</a:t>
          </a:r>
        </a:p>
      </dgm:t>
    </dgm:pt>
    <dgm:pt modelId="{2C9FD717-7A4B-4D87-99A7-4E48F425D418}" type="parTrans" cxnId="{93A383C9-6197-4222-B735-D5265340BC57}">
      <dgm:prSet/>
      <dgm:spPr/>
    </dgm:pt>
    <dgm:pt modelId="{2DDEE0C5-0B04-4B4B-97FB-63BB598332B5}" type="sibTrans" cxnId="{93A383C9-6197-4222-B735-D5265340BC57}">
      <dgm:prSet/>
      <dgm:spPr/>
    </dgm:pt>
    <dgm:pt modelId="{84CC3409-A2AC-411F-81EB-0D1A14CB451E}" type="pres">
      <dgm:prSet presAssocID="{C72FE839-B227-4112-8757-B340BDF6E468}" presName="Name0" presStyleCnt="0">
        <dgm:presLayoutVars>
          <dgm:dir/>
          <dgm:animLvl val="lvl"/>
          <dgm:resizeHandles val="exact"/>
        </dgm:presLayoutVars>
      </dgm:prSet>
      <dgm:spPr/>
    </dgm:pt>
    <dgm:pt modelId="{6A36D4A8-5E75-4341-A668-20C98F4C75F3}" type="pres">
      <dgm:prSet presAssocID="{57385A53-D259-4204-826B-970C412B1B3D}" presName="composite" presStyleCnt="0"/>
      <dgm:spPr/>
    </dgm:pt>
    <dgm:pt modelId="{480F3B2A-524B-4C84-B0A9-5B60FEBEE95E}" type="pres">
      <dgm:prSet presAssocID="{57385A53-D259-4204-826B-970C412B1B3D}" presName="parTx" presStyleLbl="alignNode1" presStyleIdx="0" presStyleCnt="4">
        <dgm:presLayoutVars>
          <dgm:chMax val="0"/>
          <dgm:chPref val="0"/>
          <dgm:bulletEnabled val="1"/>
        </dgm:presLayoutVars>
      </dgm:prSet>
      <dgm:spPr/>
    </dgm:pt>
    <dgm:pt modelId="{16E5D0AA-6E41-490C-AF4F-D69C3915DFF0}" type="pres">
      <dgm:prSet presAssocID="{57385A53-D259-4204-826B-970C412B1B3D}" presName="desTx" presStyleLbl="alignAccFollowNode1" presStyleIdx="0" presStyleCnt="4">
        <dgm:presLayoutVars>
          <dgm:bulletEnabled val="1"/>
        </dgm:presLayoutVars>
      </dgm:prSet>
      <dgm:spPr/>
    </dgm:pt>
    <dgm:pt modelId="{274D8DEE-2990-442B-B893-B69D0738A2FE}" type="pres">
      <dgm:prSet presAssocID="{7E6A05F4-43AC-4F69-ABB5-9B53A51B6159}" presName="space" presStyleCnt="0"/>
      <dgm:spPr/>
    </dgm:pt>
    <dgm:pt modelId="{40B64FE3-B82F-474C-9541-3C524991696B}" type="pres">
      <dgm:prSet presAssocID="{0EBB5C83-6B2D-49CB-8562-1C4C66A840C4}" presName="composite" presStyleCnt="0"/>
      <dgm:spPr/>
    </dgm:pt>
    <dgm:pt modelId="{9F196997-9A51-472B-8924-6989296C13AF}" type="pres">
      <dgm:prSet presAssocID="{0EBB5C83-6B2D-49CB-8562-1C4C66A840C4}" presName="parTx" presStyleLbl="alignNode1" presStyleIdx="1" presStyleCnt="4">
        <dgm:presLayoutVars>
          <dgm:chMax val="0"/>
          <dgm:chPref val="0"/>
          <dgm:bulletEnabled val="1"/>
        </dgm:presLayoutVars>
      </dgm:prSet>
      <dgm:spPr/>
    </dgm:pt>
    <dgm:pt modelId="{9A8835F1-596B-455C-9FAC-D5AE58B27EF8}" type="pres">
      <dgm:prSet presAssocID="{0EBB5C83-6B2D-49CB-8562-1C4C66A840C4}" presName="desTx" presStyleLbl="alignAccFollowNode1" presStyleIdx="1" presStyleCnt="4">
        <dgm:presLayoutVars>
          <dgm:bulletEnabled val="1"/>
        </dgm:presLayoutVars>
      </dgm:prSet>
      <dgm:spPr/>
    </dgm:pt>
    <dgm:pt modelId="{C370FEAF-7804-446A-8CD2-114639676F89}" type="pres">
      <dgm:prSet presAssocID="{71C470F5-B63A-4405-B5BD-B41668E39291}" presName="space" presStyleCnt="0"/>
      <dgm:spPr/>
    </dgm:pt>
    <dgm:pt modelId="{31BFEF91-A17F-4806-AC0A-BF3971AAECD9}" type="pres">
      <dgm:prSet presAssocID="{4CE7C0B4-C025-44D0-817C-9D44220B97A5}" presName="composite" presStyleCnt="0"/>
      <dgm:spPr/>
    </dgm:pt>
    <dgm:pt modelId="{DC1CF8C2-184A-4469-A706-4E9293D65815}" type="pres">
      <dgm:prSet presAssocID="{4CE7C0B4-C025-44D0-817C-9D44220B97A5}" presName="parTx" presStyleLbl="alignNode1" presStyleIdx="2" presStyleCnt="4">
        <dgm:presLayoutVars>
          <dgm:chMax val="0"/>
          <dgm:chPref val="0"/>
          <dgm:bulletEnabled val="1"/>
        </dgm:presLayoutVars>
      </dgm:prSet>
      <dgm:spPr/>
    </dgm:pt>
    <dgm:pt modelId="{3ADA684F-36ED-40DE-AF7D-65A087C1FBFD}" type="pres">
      <dgm:prSet presAssocID="{4CE7C0B4-C025-44D0-817C-9D44220B97A5}" presName="desTx" presStyleLbl="alignAccFollowNode1" presStyleIdx="2" presStyleCnt="4">
        <dgm:presLayoutVars>
          <dgm:bulletEnabled val="1"/>
        </dgm:presLayoutVars>
      </dgm:prSet>
      <dgm:spPr>
        <a:solidFill>
          <a:srgbClr val="E6EAC8">
            <a:alpha val="90000"/>
          </a:srgbClr>
        </a:solidFill>
        <a:ln>
          <a:solidFill>
            <a:srgbClr val="E6EAC8">
              <a:alpha val="90000"/>
            </a:srgbClr>
          </a:solidFill>
        </a:ln>
      </dgm:spPr>
    </dgm:pt>
    <dgm:pt modelId="{F883EDC2-C5E4-47DA-AAD8-B80628835DD6}" type="pres">
      <dgm:prSet presAssocID="{4AECC4DF-A087-49D5-B3CF-E451EFB1840A}" presName="space" presStyleCnt="0"/>
      <dgm:spPr/>
    </dgm:pt>
    <dgm:pt modelId="{8A88B87F-A1F7-49EB-9C71-882BF9780739}" type="pres">
      <dgm:prSet presAssocID="{44E8F955-5287-44D0-9AA8-7EBB54C51D99}" presName="composite" presStyleCnt="0"/>
      <dgm:spPr/>
    </dgm:pt>
    <dgm:pt modelId="{D8410899-FCFF-4D23-9D80-2469D42FAFC4}" type="pres">
      <dgm:prSet presAssocID="{44E8F955-5287-44D0-9AA8-7EBB54C51D99}" presName="parTx" presStyleLbl="alignNode1" presStyleIdx="3" presStyleCnt="4">
        <dgm:presLayoutVars>
          <dgm:chMax val="0"/>
          <dgm:chPref val="0"/>
          <dgm:bulletEnabled val="1"/>
        </dgm:presLayoutVars>
      </dgm:prSet>
      <dgm:spPr/>
    </dgm:pt>
    <dgm:pt modelId="{5F0BB2F0-E8EB-4402-A6D1-982FFC2D3148}" type="pres">
      <dgm:prSet presAssocID="{44E8F955-5287-44D0-9AA8-7EBB54C51D99}" presName="desTx" presStyleLbl="alignAccFollowNode1" presStyleIdx="3" presStyleCnt="4">
        <dgm:presLayoutVars>
          <dgm:bulletEnabled val="1"/>
        </dgm:presLayoutVars>
      </dgm:prSet>
      <dgm:spPr>
        <a:solidFill>
          <a:srgbClr val="E6EAC8">
            <a:alpha val="90000"/>
          </a:srgbClr>
        </a:solidFill>
        <a:ln>
          <a:solidFill>
            <a:srgbClr val="E6EAC8">
              <a:alpha val="90000"/>
            </a:srgbClr>
          </a:solidFill>
        </a:ln>
      </dgm:spPr>
    </dgm:pt>
  </dgm:ptLst>
  <dgm:cxnLst>
    <dgm:cxn modelId="{DB70AF00-A1A0-4BB2-8B70-DE7D74BE94AE}" type="presOf" srcId="{C72FE839-B227-4112-8757-B340BDF6E468}" destId="{84CC3409-A2AC-411F-81EB-0D1A14CB451E}" srcOrd="0" destOrd="0" presId="urn:microsoft.com/office/officeart/2005/8/layout/hList1"/>
    <dgm:cxn modelId="{8615D305-6189-409C-9663-920A8C886D73}" srcId="{0EBB5C83-6B2D-49CB-8562-1C4C66A840C4}" destId="{BD0489C7-C860-4B76-9C74-91E2E5CA6D1B}" srcOrd="2" destOrd="0" parTransId="{5D94442F-2B24-4C8F-A297-8957A175EC23}" sibTransId="{1B57F61D-158A-4FCE-9C0D-F8A8BC730AA0}"/>
    <dgm:cxn modelId="{D0804113-8AC6-407E-8BBB-892BCEA8083A}" type="presOf" srcId="{668061DE-14EB-46D5-973D-4C3B90E98898}" destId="{3ADA684F-36ED-40DE-AF7D-65A087C1FBFD}" srcOrd="0" destOrd="1" presId="urn:microsoft.com/office/officeart/2005/8/layout/hList1"/>
    <dgm:cxn modelId="{2A3AAB18-0D31-448A-9DC4-93C3277192AB}" srcId="{38BFBC01-D659-4742-BEF5-DC825462F614}" destId="{715D9129-D6D8-4CDA-A68A-B5B8379FAF17}" srcOrd="2" destOrd="0" parTransId="{AB88BEFF-EB81-4550-9825-7F84B0CD7062}" sibTransId="{5FFB8B13-36A5-4989-8B35-6207223C6EB9}"/>
    <dgm:cxn modelId="{3299B723-4B45-4902-ACAA-90F849EDDB61}" type="presOf" srcId="{2EE81AEE-372B-465A-A2F4-0959ADF11E67}" destId="{9A8835F1-596B-455C-9FAC-D5AE58B27EF8}" srcOrd="0" destOrd="1" presId="urn:microsoft.com/office/officeart/2005/8/layout/hList1"/>
    <dgm:cxn modelId="{22D6A62A-ABB3-41A6-B889-D31B6234D964}" type="presOf" srcId="{50979425-E73C-48DA-9676-9FFFBD545B9A}" destId="{9A8835F1-596B-455C-9FAC-D5AE58B27EF8}" srcOrd="0" destOrd="0" presId="urn:microsoft.com/office/officeart/2005/8/layout/hList1"/>
    <dgm:cxn modelId="{A61EAD2E-34F8-41AB-A925-A96B7744B54B}" type="presOf" srcId="{F50FF4D0-3D32-479F-95C3-033877920894}" destId="{3ADA684F-36ED-40DE-AF7D-65A087C1FBFD}" srcOrd="0" destOrd="0" presId="urn:microsoft.com/office/officeart/2005/8/layout/hList1"/>
    <dgm:cxn modelId="{B8F25C3C-7290-4D9C-9E1E-10A540A9E596}" srcId="{4CE7C0B4-C025-44D0-817C-9D44220B97A5}" destId="{F50FF4D0-3D32-479F-95C3-033877920894}" srcOrd="0" destOrd="0" parTransId="{4402B1BD-3194-437A-BD3E-410FA24F9610}" sibTransId="{A0921B07-8633-45A1-B8B0-F399622FC6EB}"/>
    <dgm:cxn modelId="{615DB740-B938-4BC4-B1B4-F31067DCC737}" srcId="{4CE7C0B4-C025-44D0-817C-9D44220B97A5}" destId="{668061DE-14EB-46D5-973D-4C3B90E98898}" srcOrd="1" destOrd="0" parTransId="{B14F4AC9-C3FE-43FA-BC5A-8D3C3FD7EDED}" sibTransId="{2BE57674-23DD-4DE7-AFEA-D652F0218FC8}"/>
    <dgm:cxn modelId="{D93A8C65-CF95-485B-93D5-E8A28D276C8B}" type="presOf" srcId="{57385A53-D259-4204-826B-970C412B1B3D}" destId="{480F3B2A-524B-4C84-B0A9-5B60FEBEE95E}" srcOrd="0" destOrd="0" presId="urn:microsoft.com/office/officeart/2005/8/layout/hList1"/>
    <dgm:cxn modelId="{B306EA4D-2DDC-4BD0-8539-CB737473EFFF}" type="presOf" srcId="{4CE7C0B4-C025-44D0-817C-9D44220B97A5}" destId="{DC1CF8C2-184A-4469-A706-4E9293D65815}" srcOrd="0" destOrd="0" presId="urn:microsoft.com/office/officeart/2005/8/layout/hList1"/>
    <dgm:cxn modelId="{0568206F-AC56-422B-B1E7-73BFAF4D42B6}" srcId="{C72FE839-B227-4112-8757-B340BDF6E468}" destId="{57385A53-D259-4204-826B-970C412B1B3D}" srcOrd="0" destOrd="0" parTransId="{2A06FF21-A370-4D4B-91E9-5C72AC0A5B8D}" sibTransId="{7E6A05F4-43AC-4F69-ABB5-9B53A51B6159}"/>
    <dgm:cxn modelId="{0EB7376F-CB13-4FCA-A0B3-C6411A4CAC1A}" type="presOf" srcId="{38BFBC01-D659-4742-BEF5-DC825462F614}" destId="{16E5D0AA-6E41-490C-AF4F-D69C3915DFF0}" srcOrd="0" destOrd="1" presId="urn:microsoft.com/office/officeart/2005/8/layout/hList1"/>
    <dgm:cxn modelId="{E68F414F-B462-44F8-AB50-2A59642E086D}" type="presOf" srcId="{0EBB5C83-6B2D-49CB-8562-1C4C66A840C4}" destId="{9F196997-9A51-472B-8924-6989296C13AF}" srcOrd="0" destOrd="0" presId="urn:microsoft.com/office/officeart/2005/8/layout/hList1"/>
    <dgm:cxn modelId="{293EF358-98A2-49CB-A7E4-2BB0BBD7DADE}" srcId="{C72FE839-B227-4112-8757-B340BDF6E468}" destId="{4CE7C0B4-C025-44D0-817C-9D44220B97A5}" srcOrd="2" destOrd="0" parTransId="{D78F1449-C3CF-40AE-8D90-EB395386097E}" sibTransId="{4AECC4DF-A087-49D5-B3CF-E451EFB1840A}"/>
    <dgm:cxn modelId="{9C85557F-2C1E-48B9-A4CE-8FF16C1C805B}" srcId="{0EBB5C83-6B2D-49CB-8562-1C4C66A840C4}" destId="{50979425-E73C-48DA-9676-9FFFBD545B9A}" srcOrd="0" destOrd="0" parTransId="{6783F263-C4FE-4D78-A3B6-6DC08EC52ADB}" sibTransId="{9E401F61-4B88-4099-B479-19A3D22FB934}"/>
    <dgm:cxn modelId="{4C66997F-7565-4C74-8410-7051BA140A77}" type="presOf" srcId="{BD0489C7-C860-4B76-9C74-91E2E5CA6D1B}" destId="{9A8835F1-596B-455C-9FAC-D5AE58B27EF8}" srcOrd="0" destOrd="2" presId="urn:microsoft.com/office/officeart/2005/8/layout/hList1"/>
    <dgm:cxn modelId="{E730CC8A-4BD2-45E7-B245-EBB1A050F2AB}" srcId="{57385A53-D259-4204-826B-970C412B1B3D}" destId="{38BFBC01-D659-4742-BEF5-DC825462F614}" srcOrd="1" destOrd="0" parTransId="{33EDB929-AD98-471A-B6C5-3AE328B6A1C8}" sibTransId="{54FF54E1-3753-4C3F-8EC9-9245FFEEB1DC}"/>
    <dgm:cxn modelId="{9CB20D92-624F-419C-B88D-D856B5975E1A}" srcId="{57385A53-D259-4204-826B-970C412B1B3D}" destId="{0AE82C83-521F-4A35-B049-635DE3E53529}" srcOrd="2" destOrd="0" parTransId="{10CF5D82-7A03-48AF-9BBA-2E539D767540}" sibTransId="{63BB1548-11D0-4F2D-B280-4B573D33BA59}"/>
    <dgm:cxn modelId="{3DAA8F92-A4CC-4567-8C64-EBC882335DDF}" srcId="{0EBB5C83-6B2D-49CB-8562-1C4C66A840C4}" destId="{2EE81AEE-372B-465A-A2F4-0959ADF11E67}" srcOrd="1" destOrd="0" parTransId="{585360A8-1DCA-4897-93E8-D3FE85D4F9B3}" sibTransId="{E951F849-1F16-4D3D-89F2-44B80367B044}"/>
    <dgm:cxn modelId="{3CF01E93-C129-4255-A1FD-C8713A8B5BA9}" type="presOf" srcId="{715D9129-D6D8-4CDA-A68A-B5B8379FAF17}" destId="{16E5D0AA-6E41-490C-AF4F-D69C3915DFF0}" srcOrd="0" destOrd="4" presId="urn:microsoft.com/office/officeart/2005/8/layout/hList1"/>
    <dgm:cxn modelId="{9344C7A8-A4B6-46B6-B72B-17D4BCF760A9}" type="presOf" srcId="{0AE82C83-521F-4A35-B049-635DE3E53529}" destId="{16E5D0AA-6E41-490C-AF4F-D69C3915DFF0}" srcOrd="0" destOrd="5" presId="urn:microsoft.com/office/officeart/2005/8/layout/hList1"/>
    <dgm:cxn modelId="{5016D4AE-7012-46F4-AB02-13E9B4A11222}" srcId="{38BFBC01-D659-4742-BEF5-DC825462F614}" destId="{44E2579A-5FE7-4AB4-A20C-18A3A4470FCA}" srcOrd="0" destOrd="0" parTransId="{B022C063-F6A8-48D2-BAAD-76D5AB164D67}" sibTransId="{C41B6160-9F97-4D97-A799-C0025762B9E1}"/>
    <dgm:cxn modelId="{139C67BC-986B-4109-A3B8-E42766FBA7E1}" type="presOf" srcId="{44E2579A-5FE7-4AB4-A20C-18A3A4470FCA}" destId="{16E5D0AA-6E41-490C-AF4F-D69C3915DFF0}" srcOrd="0" destOrd="2" presId="urn:microsoft.com/office/officeart/2005/8/layout/hList1"/>
    <dgm:cxn modelId="{27F7AFC1-F789-451B-AA0F-25CC8A063ADC}" srcId="{C72FE839-B227-4112-8757-B340BDF6E468}" destId="{44E8F955-5287-44D0-9AA8-7EBB54C51D99}" srcOrd="3" destOrd="0" parTransId="{C5D042B7-07D4-40C5-AFA9-294BC7900886}" sibTransId="{DCCEE26B-6D6B-4506-A961-7AD858E06601}"/>
    <dgm:cxn modelId="{93A383C9-6197-4222-B735-D5265340BC57}" srcId="{44E8F955-5287-44D0-9AA8-7EBB54C51D99}" destId="{BF180D77-290D-4938-AEBC-EE7DC072CCAB}" srcOrd="0" destOrd="0" parTransId="{2C9FD717-7A4B-4D87-99A7-4E48F425D418}" sibTransId="{2DDEE0C5-0B04-4B4B-97FB-63BB598332B5}"/>
    <dgm:cxn modelId="{566DC7D7-DB24-4B41-9C2F-B2830679D855}" srcId="{57385A53-D259-4204-826B-970C412B1B3D}" destId="{3FA6CB73-F40C-48A2-B439-5B73BD25B68F}" srcOrd="0" destOrd="0" parTransId="{376FC2F2-DC4A-4F18-B489-7A00ED6B1C99}" sibTransId="{23118BFC-79F5-4945-9251-BA0A6E8A2F3D}"/>
    <dgm:cxn modelId="{7B2D4ED9-DF0A-4A98-948C-7008425C2D2C}" type="presOf" srcId="{BF180D77-290D-4938-AEBC-EE7DC072CCAB}" destId="{5F0BB2F0-E8EB-4402-A6D1-982FFC2D3148}" srcOrd="0" destOrd="0" presId="urn:microsoft.com/office/officeart/2005/8/layout/hList1"/>
    <dgm:cxn modelId="{350C44DC-9993-411A-A456-AB53991CA507}" type="presOf" srcId="{04FF5B5E-06B1-42FE-955E-BB6187B37A56}" destId="{16E5D0AA-6E41-490C-AF4F-D69C3915DFF0}" srcOrd="0" destOrd="3" presId="urn:microsoft.com/office/officeart/2005/8/layout/hList1"/>
    <dgm:cxn modelId="{43198FE6-EB64-4FD8-B2AC-2475963B0E07}" type="presOf" srcId="{3FA6CB73-F40C-48A2-B439-5B73BD25B68F}" destId="{16E5D0AA-6E41-490C-AF4F-D69C3915DFF0}" srcOrd="0" destOrd="0" presId="urn:microsoft.com/office/officeart/2005/8/layout/hList1"/>
    <dgm:cxn modelId="{7BD873F2-40C9-491C-A97F-DE3772671049}" srcId="{38BFBC01-D659-4742-BEF5-DC825462F614}" destId="{04FF5B5E-06B1-42FE-955E-BB6187B37A56}" srcOrd="1" destOrd="0" parTransId="{15705BD3-28BC-4117-90A5-7D3AD87625A2}" sibTransId="{A1AD4C5B-EDCD-46E5-84D0-F88E84233581}"/>
    <dgm:cxn modelId="{E7970AFB-152C-4E02-B4AE-1C0783010215}" srcId="{C72FE839-B227-4112-8757-B340BDF6E468}" destId="{0EBB5C83-6B2D-49CB-8562-1C4C66A840C4}" srcOrd="1" destOrd="0" parTransId="{3896A5DA-1E21-457A-A75F-FAF163A9EC1A}" sibTransId="{71C470F5-B63A-4405-B5BD-B41668E39291}"/>
    <dgm:cxn modelId="{440E45FF-25C3-4EBB-A17B-5C8987DDEEC7}" type="presOf" srcId="{44E8F955-5287-44D0-9AA8-7EBB54C51D99}" destId="{D8410899-FCFF-4D23-9D80-2469D42FAFC4}" srcOrd="0" destOrd="0" presId="urn:microsoft.com/office/officeart/2005/8/layout/hList1"/>
    <dgm:cxn modelId="{985E3322-DF02-43CB-A091-F66B8177976E}" type="presParOf" srcId="{84CC3409-A2AC-411F-81EB-0D1A14CB451E}" destId="{6A36D4A8-5E75-4341-A668-20C98F4C75F3}" srcOrd="0" destOrd="0" presId="urn:microsoft.com/office/officeart/2005/8/layout/hList1"/>
    <dgm:cxn modelId="{726162CE-06DA-4252-9FF6-D2963D0DAF42}" type="presParOf" srcId="{6A36D4A8-5E75-4341-A668-20C98F4C75F3}" destId="{480F3B2A-524B-4C84-B0A9-5B60FEBEE95E}" srcOrd="0" destOrd="0" presId="urn:microsoft.com/office/officeart/2005/8/layout/hList1"/>
    <dgm:cxn modelId="{6B205B7A-3583-4EAB-BC1B-5C595D1C3D29}" type="presParOf" srcId="{6A36D4A8-5E75-4341-A668-20C98F4C75F3}" destId="{16E5D0AA-6E41-490C-AF4F-D69C3915DFF0}" srcOrd="1" destOrd="0" presId="urn:microsoft.com/office/officeart/2005/8/layout/hList1"/>
    <dgm:cxn modelId="{FD0DF129-48AD-4E72-90D3-C1C786CEC578}" type="presParOf" srcId="{84CC3409-A2AC-411F-81EB-0D1A14CB451E}" destId="{274D8DEE-2990-442B-B893-B69D0738A2FE}" srcOrd="1" destOrd="0" presId="urn:microsoft.com/office/officeart/2005/8/layout/hList1"/>
    <dgm:cxn modelId="{09F8E422-ABC2-4C5E-8950-F2D272CAE7F5}" type="presParOf" srcId="{84CC3409-A2AC-411F-81EB-0D1A14CB451E}" destId="{40B64FE3-B82F-474C-9541-3C524991696B}" srcOrd="2" destOrd="0" presId="urn:microsoft.com/office/officeart/2005/8/layout/hList1"/>
    <dgm:cxn modelId="{91285650-32CB-4054-B683-B772F7306320}" type="presParOf" srcId="{40B64FE3-B82F-474C-9541-3C524991696B}" destId="{9F196997-9A51-472B-8924-6989296C13AF}" srcOrd="0" destOrd="0" presId="urn:microsoft.com/office/officeart/2005/8/layout/hList1"/>
    <dgm:cxn modelId="{10EF45AB-39EF-49FF-B2B3-C55A11EFCFB8}" type="presParOf" srcId="{40B64FE3-B82F-474C-9541-3C524991696B}" destId="{9A8835F1-596B-455C-9FAC-D5AE58B27EF8}" srcOrd="1" destOrd="0" presId="urn:microsoft.com/office/officeart/2005/8/layout/hList1"/>
    <dgm:cxn modelId="{BBCEC1A5-AE0E-4A0B-BDF1-6D010583295D}" type="presParOf" srcId="{84CC3409-A2AC-411F-81EB-0D1A14CB451E}" destId="{C370FEAF-7804-446A-8CD2-114639676F89}" srcOrd="3" destOrd="0" presId="urn:microsoft.com/office/officeart/2005/8/layout/hList1"/>
    <dgm:cxn modelId="{74DFB02B-EFB5-4EEF-BDB6-7AF069661EB3}" type="presParOf" srcId="{84CC3409-A2AC-411F-81EB-0D1A14CB451E}" destId="{31BFEF91-A17F-4806-AC0A-BF3971AAECD9}" srcOrd="4" destOrd="0" presId="urn:microsoft.com/office/officeart/2005/8/layout/hList1"/>
    <dgm:cxn modelId="{6695ED90-3A20-4E34-A0A3-F8DF2B3315FC}" type="presParOf" srcId="{31BFEF91-A17F-4806-AC0A-BF3971AAECD9}" destId="{DC1CF8C2-184A-4469-A706-4E9293D65815}" srcOrd="0" destOrd="0" presId="urn:microsoft.com/office/officeart/2005/8/layout/hList1"/>
    <dgm:cxn modelId="{FCA004D4-9113-40C4-AD63-73A6BB9823F0}" type="presParOf" srcId="{31BFEF91-A17F-4806-AC0A-BF3971AAECD9}" destId="{3ADA684F-36ED-40DE-AF7D-65A087C1FBFD}" srcOrd="1" destOrd="0" presId="urn:microsoft.com/office/officeart/2005/8/layout/hList1"/>
    <dgm:cxn modelId="{47922962-CAAC-4152-A8DE-8F9080B51C74}" type="presParOf" srcId="{84CC3409-A2AC-411F-81EB-0D1A14CB451E}" destId="{F883EDC2-C5E4-47DA-AAD8-B80628835DD6}" srcOrd="5" destOrd="0" presId="urn:microsoft.com/office/officeart/2005/8/layout/hList1"/>
    <dgm:cxn modelId="{FFACA02B-F4F4-447C-8C8E-8AE0693C8AA5}" type="presParOf" srcId="{84CC3409-A2AC-411F-81EB-0D1A14CB451E}" destId="{8A88B87F-A1F7-49EB-9C71-882BF9780739}" srcOrd="6" destOrd="0" presId="urn:microsoft.com/office/officeart/2005/8/layout/hList1"/>
    <dgm:cxn modelId="{15FACBA9-0BEB-4F3C-A9E2-02F47668936E}" type="presParOf" srcId="{8A88B87F-A1F7-49EB-9C71-882BF9780739}" destId="{D8410899-FCFF-4D23-9D80-2469D42FAFC4}" srcOrd="0" destOrd="0" presId="urn:microsoft.com/office/officeart/2005/8/layout/hList1"/>
    <dgm:cxn modelId="{1353CCBB-178F-42FF-9C17-3C260BDFC642}" type="presParOf" srcId="{8A88B87F-A1F7-49EB-9C71-882BF9780739}" destId="{5F0BB2F0-E8EB-4402-A6D1-982FFC2D314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E8A00AF-C5B2-422E-9C3A-118D56A005CE}" type="doc">
      <dgm:prSet loTypeId="urn:microsoft.com/office/officeart/2005/8/layout/hList1" loCatId="list" qsTypeId="urn:microsoft.com/office/officeart/2005/8/quickstyle/simple4" qsCatId="simple" csTypeId="urn:microsoft.com/office/officeart/2005/8/colors/accent4_2" csCatId="accent4" phldr="1"/>
      <dgm:spPr/>
      <dgm:t>
        <a:bodyPr/>
        <a:lstStyle/>
        <a:p>
          <a:endParaRPr lang="en-US"/>
        </a:p>
      </dgm:t>
    </dgm:pt>
    <dgm:pt modelId="{6792C264-FD75-434A-ABB7-F3DF9E566FAB}">
      <dgm:prSet custT="1"/>
      <dgm:spPr>
        <a:solidFill>
          <a:schemeClr val="accent4">
            <a:hueOff val="0"/>
            <a:satOff val="0"/>
            <a:lumOff val="0"/>
            <a:tint val="100000"/>
            <a:shade val="100000"/>
            <a:satMod val="130000"/>
          </a:schemeClr>
        </a:solidFill>
      </dgm:spPr>
      <dgm:t>
        <a:bodyPr/>
        <a:lstStyle/>
        <a:p>
          <a:r>
            <a:rPr lang="en-US" sz="2800" b="1" dirty="0"/>
            <a:t>Mechanisms:</a:t>
          </a:r>
        </a:p>
      </dgm:t>
    </dgm:pt>
    <dgm:pt modelId="{F6A651DF-0B35-4C5E-8610-DBB6B0BE2CA9}" type="parTrans" cxnId="{8F633350-901E-4DA9-B7EB-54C3D95DBEF7}">
      <dgm:prSet/>
      <dgm:spPr/>
      <dgm:t>
        <a:bodyPr/>
        <a:lstStyle/>
        <a:p>
          <a:endParaRPr lang="en-US"/>
        </a:p>
      </dgm:t>
    </dgm:pt>
    <dgm:pt modelId="{3A47190B-F1A2-4E2E-A9CC-35CE70605BA9}" type="sibTrans" cxnId="{8F633350-901E-4DA9-B7EB-54C3D95DBEF7}">
      <dgm:prSet/>
      <dgm:spPr/>
      <dgm:t>
        <a:bodyPr/>
        <a:lstStyle/>
        <a:p>
          <a:endParaRPr lang="en-US"/>
        </a:p>
      </dgm:t>
    </dgm:pt>
    <dgm:pt modelId="{02356904-5496-4B89-9EAB-352F0B8DEA94}">
      <dgm:prSet custT="1"/>
      <dgm:spPr/>
      <dgm:t>
        <a:bodyPr/>
        <a:lstStyle/>
        <a:p>
          <a:r>
            <a:rPr lang="en-US" sz="2000" dirty="0"/>
            <a:t>Changes in receptor numbers/density</a:t>
          </a:r>
        </a:p>
      </dgm:t>
    </dgm:pt>
    <dgm:pt modelId="{5959956F-0D31-4622-B096-445E9A97729F}" type="parTrans" cxnId="{6509238D-C7B0-48F2-971D-E4F296732ACF}">
      <dgm:prSet/>
      <dgm:spPr/>
      <dgm:t>
        <a:bodyPr/>
        <a:lstStyle/>
        <a:p>
          <a:endParaRPr lang="en-US"/>
        </a:p>
      </dgm:t>
    </dgm:pt>
    <dgm:pt modelId="{F47088AE-0087-4E36-A02B-9F1815BC3D23}" type="sibTrans" cxnId="{6509238D-C7B0-48F2-971D-E4F296732ACF}">
      <dgm:prSet/>
      <dgm:spPr/>
      <dgm:t>
        <a:bodyPr/>
        <a:lstStyle/>
        <a:p>
          <a:endParaRPr lang="en-US"/>
        </a:p>
      </dgm:t>
    </dgm:pt>
    <dgm:pt modelId="{64190584-A0FD-4513-AE2B-38BEC3DBCDAB}">
      <dgm:prSet custT="1"/>
      <dgm:spPr/>
      <dgm:t>
        <a:bodyPr/>
        <a:lstStyle/>
        <a:p>
          <a:r>
            <a:rPr lang="en-US" sz="2000" dirty="0"/>
            <a:t>Changes in receptor affinity</a:t>
          </a:r>
        </a:p>
      </dgm:t>
    </dgm:pt>
    <dgm:pt modelId="{8EC09279-DDAF-493D-97E2-EE162AF65A61}" type="parTrans" cxnId="{3A50D5BE-8682-4B34-B90D-AAA6438056CE}">
      <dgm:prSet/>
      <dgm:spPr/>
      <dgm:t>
        <a:bodyPr/>
        <a:lstStyle/>
        <a:p>
          <a:endParaRPr lang="en-US"/>
        </a:p>
      </dgm:t>
    </dgm:pt>
    <dgm:pt modelId="{4D99AD99-99AF-4A50-92DE-B3C6FBA6AD32}" type="sibTrans" cxnId="{3A50D5BE-8682-4B34-B90D-AAA6438056CE}">
      <dgm:prSet/>
      <dgm:spPr/>
      <dgm:t>
        <a:bodyPr/>
        <a:lstStyle/>
        <a:p>
          <a:endParaRPr lang="en-US"/>
        </a:p>
      </dgm:t>
    </dgm:pt>
    <dgm:pt modelId="{9BF7EF83-02E4-4BDA-AAEE-7A2BB40AE3B5}">
      <dgm:prSet custT="1"/>
      <dgm:spPr/>
      <dgm:t>
        <a:bodyPr/>
        <a:lstStyle/>
        <a:p>
          <a:r>
            <a:rPr lang="en-US" sz="2000" dirty="0"/>
            <a:t>Changes in signal transduction mechanisms</a:t>
          </a:r>
        </a:p>
      </dgm:t>
    </dgm:pt>
    <dgm:pt modelId="{2CBBD202-9CC3-49E4-BEC0-35CC1C5198B0}" type="parTrans" cxnId="{B77F7593-E37C-4BD2-8792-0CC9F840A2AB}">
      <dgm:prSet/>
      <dgm:spPr/>
      <dgm:t>
        <a:bodyPr/>
        <a:lstStyle/>
        <a:p>
          <a:endParaRPr lang="en-US"/>
        </a:p>
      </dgm:t>
    </dgm:pt>
    <dgm:pt modelId="{4DAB9FCA-9DEF-4A70-88FA-AFC24B41AA31}" type="sibTrans" cxnId="{B77F7593-E37C-4BD2-8792-0CC9F840A2AB}">
      <dgm:prSet/>
      <dgm:spPr/>
      <dgm:t>
        <a:bodyPr/>
        <a:lstStyle/>
        <a:p>
          <a:endParaRPr lang="en-US"/>
        </a:p>
      </dgm:t>
    </dgm:pt>
    <dgm:pt modelId="{94B77E45-C361-4C8D-9099-36D5A9ABFC17}">
      <dgm:prSet custT="1"/>
      <dgm:spPr/>
      <dgm:t>
        <a:bodyPr/>
        <a:lstStyle/>
        <a:p>
          <a:r>
            <a:rPr lang="en-US" sz="2000" dirty="0"/>
            <a:t>Impaired cellular response in affected organs</a:t>
          </a:r>
        </a:p>
      </dgm:t>
    </dgm:pt>
    <dgm:pt modelId="{BEC6572B-68D3-4F64-AFE5-EC9AF76E096C}" type="parTrans" cxnId="{B584B3F0-A47A-446D-BDF8-F9561D0A8CE9}">
      <dgm:prSet/>
      <dgm:spPr/>
      <dgm:t>
        <a:bodyPr/>
        <a:lstStyle/>
        <a:p>
          <a:endParaRPr lang="en-US"/>
        </a:p>
      </dgm:t>
    </dgm:pt>
    <dgm:pt modelId="{4E5C0F51-7F8A-4FE7-9C9F-70203D11D61D}" type="sibTrans" cxnId="{B584B3F0-A47A-446D-BDF8-F9561D0A8CE9}">
      <dgm:prSet/>
      <dgm:spPr/>
      <dgm:t>
        <a:bodyPr/>
        <a:lstStyle/>
        <a:p>
          <a:endParaRPr lang="en-US"/>
        </a:p>
      </dgm:t>
    </dgm:pt>
    <dgm:pt modelId="{D4D4ED8C-8BA7-45E1-8660-AB9C806DC94D}">
      <dgm:prSet custT="1"/>
      <dgm:spPr/>
      <dgm:t>
        <a:bodyPr/>
        <a:lstStyle/>
        <a:p>
          <a:r>
            <a:rPr lang="en-US" sz="2000" dirty="0"/>
            <a:t>Age-related changes in homeostatic mechanisms</a:t>
          </a:r>
        </a:p>
      </dgm:t>
    </dgm:pt>
    <dgm:pt modelId="{D8A8A43E-D9D0-492A-8317-9F3812F1E325}" type="parTrans" cxnId="{56731B0B-FA4A-4C16-9727-B0C6D47689DF}">
      <dgm:prSet/>
      <dgm:spPr/>
      <dgm:t>
        <a:bodyPr/>
        <a:lstStyle/>
        <a:p>
          <a:endParaRPr lang="en-US"/>
        </a:p>
      </dgm:t>
    </dgm:pt>
    <dgm:pt modelId="{FE2F1114-59E3-43A4-AB18-5814362C8252}" type="sibTrans" cxnId="{56731B0B-FA4A-4C16-9727-B0C6D47689DF}">
      <dgm:prSet/>
      <dgm:spPr/>
      <dgm:t>
        <a:bodyPr/>
        <a:lstStyle/>
        <a:p>
          <a:endParaRPr lang="en-US"/>
        </a:p>
      </dgm:t>
    </dgm:pt>
    <dgm:pt modelId="{879CFA25-9247-4800-8314-226AF4E88790}" type="pres">
      <dgm:prSet presAssocID="{DE8A00AF-C5B2-422E-9C3A-118D56A005CE}" presName="Name0" presStyleCnt="0">
        <dgm:presLayoutVars>
          <dgm:dir/>
          <dgm:animLvl val="lvl"/>
          <dgm:resizeHandles val="exact"/>
        </dgm:presLayoutVars>
      </dgm:prSet>
      <dgm:spPr/>
    </dgm:pt>
    <dgm:pt modelId="{A2CB865E-E9FE-4EDD-9353-5E1576EA34D1}" type="pres">
      <dgm:prSet presAssocID="{6792C264-FD75-434A-ABB7-F3DF9E566FAB}" presName="composite" presStyleCnt="0"/>
      <dgm:spPr/>
    </dgm:pt>
    <dgm:pt modelId="{CED6E419-7F3A-4C7E-98A4-A311F30B7630}" type="pres">
      <dgm:prSet presAssocID="{6792C264-FD75-434A-ABB7-F3DF9E566FAB}" presName="parTx" presStyleLbl="alignNode1" presStyleIdx="0" presStyleCnt="1" custLinFactNeighborX="3838" custLinFactNeighborY="2626">
        <dgm:presLayoutVars>
          <dgm:chMax val="0"/>
          <dgm:chPref val="0"/>
          <dgm:bulletEnabled val="1"/>
        </dgm:presLayoutVars>
      </dgm:prSet>
      <dgm:spPr/>
    </dgm:pt>
    <dgm:pt modelId="{07C0766A-7E5F-4F68-9D9E-AF71E687C597}" type="pres">
      <dgm:prSet presAssocID="{6792C264-FD75-434A-ABB7-F3DF9E566FAB}" presName="desTx" presStyleLbl="alignAccFollowNode1" presStyleIdx="0" presStyleCnt="1" custScaleY="97890">
        <dgm:presLayoutVars>
          <dgm:bulletEnabled val="1"/>
        </dgm:presLayoutVars>
      </dgm:prSet>
      <dgm:spPr/>
    </dgm:pt>
  </dgm:ptLst>
  <dgm:cxnLst>
    <dgm:cxn modelId="{7B693003-195E-49B0-AAAE-9F56631A5ED4}" type="presOf" srcId="{DE8A00AF-C5B2-422E-9C3A-118D56A005CE}" destId="{879CFA25-9247-4800-8314-226AF4E88790}" srcOrd="0" destOrd="0" presId="urn:microsoft.com/office/officeart/2005/8/layout/hList1"/>
    <dgm:cxn modelId="{56731B0B-FA4A-4C16-9727-B0C6D47689DF}" srcId="{6792C264-FD75-434A-ABB7-F3DF9E566FAB}" destId="{D4D4ED8C-8BA7-45E1-8660-AB9C806DC94D}" srcOrd="4" destOrd="0" parTransId="{D8A8A43E-D9D0-492A-8317-9F3812F1E325}" sibTransId="{FE2F1114-59E3-43A4-AB18-5814362C8252}"/>
    <dgm:cxn modelId="{F72C1542-4EC6-40A5-8978-2E146B167673}" type="presOf" srcId="{9BF7EF83-02E4-4BDA-AAEE-7A2BB40AE3B5}" destId="{07C0766A-7E5F-4F68-9D9E-AF71E687C597}" srcOrd="0" destOrd="2" presId="urn:microsoft.com/office/officeart/2005/8/layout/hList1"/>
    <dgm:cxn modelId="{8F633350-901E-4DA9-B7EB-54C3D95DBEF7}" srcId="{DE8A00AF-C5B2-422E-9C3A-118D56A005CE}" destId="{6792C264-FD75-434A-ABB7-F3DF9E566FAB}" srcOrd="0" destOrd="0" parTransId="{F6A651DF-0B35-4C5E-8610-DBB6B0BE2CA9}" sibTransId="{3A47190B-F1A2-4E2E-A9CC-35CE70605BA9}"/>
    <dgm:cxn modelId="{6509238D-C7B0-48F2-971D-E4F296732ACF}" srcId="{6792C264-FD75-434A-ABB7-F3DF9E566FAB}" destId="{02356904-5496-4B89-9EAB-352F0B8DEA94}" srcOrd="0" destOrd="0" parTransId="{5959956F-0D31-4622-B096-445E9A97729F}" sibTransId="{F47088AE-0087-4E36-A02B-9F1815BC3D23}"/>
    <dgm:cxn modelId="{B77F7593-E37C-4BD2-8792-0CC9F840A2AB}" srcId="{6792C264-FD75-434A-ABB7-F3DF9E566FAB}" destId="{9BF7EF83-02E4-4BDA-AAEE-7A2BB40AE3B5}" srcOrd="2" destOrd="0" parTransId="{2CBBD202-9CC3-49E4-BEC0-35CC1C5198B0}" sibTransId="{4DAB9FCA-9DEF-4A70-88FA-AFC24B41AA31}"/>
    <dgm:cxn modelId="{DADA03A5-9476-4BA2-9022-FDE14FDD3A59}" type="presOf" srcId="{64190584-A0FD-4513-AE2B-38BEC3DBCDAB}" destId="{07C0766A-7E5F-4F68-9D9E-AF71E687C597}" srcOrd="0" destOrd="1" presId="urn:microsoft.com/office/officeart/2005/8/layout/hList1"/>
    <dgm:cxn modelId="{00D016AF-F06C-49A7-A812-10F3638FCE44}" type="presOf" srcId="{94B77E45-C361-4C8D-9099-36D5A9ABFC17}" destId="{07C0766A-7E5F-4F68-9D9E-AF71E687C597}" srcOrd="0" destOrd="3" presId="urn:microsoft.com/office/officeart/2005/8/layout/hList1"/>
    <dgm:cxn modelId="{3A50D5BE-8682-4B34-B90D-AAA6438056CE}" srcId="{6792C264-FD75-434A-ABB7-F3DF9E566FAB}" destId="{64190584-A0FD-4513-AE2B-38BEC3DBCDAB}" srcOrd="1" destOrd="0" parTransId="{8EC09279-DDAF-493D-97E2-EE162AF65A61}" sibTransId="{4D99AD99-99AF-4A50-92DE-B3C6FBA6AD32}"/>
    <dgm:cxn modelId="{858D9BD0-F70B-49CB-9BB2-899446D43003}" type="presOf" srcId="{6792C264-FD75-434A-ABB7-F3DF9E566FAB}" destId="{CED6E419-7F3A-4C7E-98A4-A311F30B7630}" srcOrd="0" destOrd="0" presId="urn:microsoft.com/office/officeart/2005/8/layout/hList1"/>
    <dgm:cxn modelId="{D38A58E6-59D5-44D5-B98F-4264432FF794}" type="presOf" srcId="{D4D4ED8C-8BA7-45E1-8660-AB9C806DC94D}" destId="{07C0766A-7E5F-4F68-9D9E-AF71E687C597}" srcOrd="0" destOrd="4" presId="urn:microsoft.com/office/officeart/2005/8/layout/hList1"/>
    <dgm:cxn modelId="{B584B3F0-A47A-446D-BDF8-F9561D0A8CE9}" srcId="{6792C264-FD75-434A-ABB7-F3DF9E566FAB}" destId="{94B77E45-C361-4C8D-9099-36D5A9ABFC17}" srcOrd="3" destOrd="0" parTransId="{BEC6572B-68D3-4F64-AFE5-EC9AF76E096C}" sibTransId="{4E5C0F51-7F8A-4FE7-9C9F-70203D11D61D}"/>
    <dgm:cxn modelId="{FE8755FE-69D5-4BAA-9F3F-5F2A0434AAEA}" type="presOf" srcId="{02356904-5496-4B89-9EAB-352F0B8DEA94}" destId="{07C0766A-7E5F-4F68-9D9E-AF71E687C597}" srcOrd="0" destOrd="0" presId="urn:microsoft.com/office/officeart/2005/8/layout/hList1"/>
    <dgm:cxn modelId="{05DAB98B-6225-4A4E-8F37-508C95C1D11E}" type="presParOf" srcId="{879CFA25-9247-4800-8314-226AF4E88790}" destId="{A2CB865E-E9FE-4EDD-9353-5E1576EA34D1}" srcOrd="0" destOrd="0" presId="urn:microsoft.com/office/officeart/2005/8/layout/hList1"/>
    <dgm:cxn modelId="{E679C58A-C539-44E6-9E34-861E55798FD1}" type="presParOf" srcId="{A2CB865E-E9FE-4EDD-9353-5E1576EA34D1}" destId="{CED6E419-7F3A-4C7E-98A4-A311F30B7630}" srcOrd="0" destOrd="0" presId="urn:microsoft.com/office/officeart/2005/8/layout/hList1"/>
    <dgm:cxn modelId="{3BE01C7C-BE67-4F1D-AC62-BA9A1AFA9E9A}" type="presParOf" srcId="{A2CB865E-E9FE-4EDD-9353-5E1576EA34D1}" destId="{07C0766A-7E5F-4F68-9D9E-AF71E687C59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37C289-FB2C-4607-A4ED-89119E1E82F0}" type="doc">
      <dgm:prSet loTypeId="urn:microsoft.com/office/officeart/2005/8/layout/hList1" loCatId="list" qsTypeId="urn:microsoft.com/office/officeart/2005/8/quickstyle/simple2" qsCatId="simple" csTypeId="urn:microsoft.com/office/officeart/2005/8/colors/accent4_5" csCatId="accent4" phldr="1"/>
      <dgm:spPr/>
      <dgm:t>
        <a:bodyPr/>
        <a:lstStyle/>
        <a:p>
          <a:endParaRPr lang="en-US"/>
        </a:p>
      </dgm:t>
    </dgm:pt>
    <dgm:pt modelId="{C7C49C6B-FC02-435D-837C-174794277BE3}">
      <dgm:prSet/>
      <dgm:spPr>
        <a:solidFill>
          <a:srgbClr val="A2B526"/>
        </a:solidFill>
        <a:ln>
          <a:noFill/>
        </a:ln>
        <a:effectLst/>
      </dgm:spPr>
      <dgm:t>
        <a:bodyPr/>
        <a:lstStyle/>
        <a:p>
          <a:r>
            <a:rPr lang="en-US" b="1" dirty="0"/>
            <a:t>Increased sensitivity</a:t>
          </a:r>
        </a:p>
      </dgm:t>
    </dgm:pt>
    <dgm:pt modelId="{4A8D11EE-4A1C-4C24-885A-E24331B413D1}" type="parTrans" cxnId="{00F4A138-518A-4E69-B9BE-E6734DA79618}">
      <dgm:prSet/>
      <dgm:spPr/>
      <dgm:t>
        <a:bodyPr/>
        <a:lstStyle/>
        <a:p>
          <a:endParaRPr lang="en-US"/>
        </a:p>
      </dgm:t>
    </dgm:pt>
    <dgm:pt modelId="{BB1FC1A4-91CE-4EC7-99EF-63A935E8FAF9}" type="sibTrans" cxnId="{00F4A138-518A-4E69-B9BE-E6734DA79618}">
      <dgm:prSet/>
      <dgm:spPr/>
      <dgm:t>
        <a:bodyPr/>
        <a:lstStyle/>
        <a:p>
          <a:endParaRPr lang="en-US"/>
        </a:p>
      </dgm:t>
    </dgm:pt>
    <dgm:pt modelId="{6AB236B2-33BC-4DA4-B53F-B8C4F5C48453}">
      <dgm:prSet/>
      <dgm:spPr>
        <a:solidFill>
          <a:srgbClr val="C3CD7B">
            <a:alpha val="33000"/>
          </a:srgbClr>
        </a:solidFill>
        <a:ln>
          <a:noFill/>
        </a:ln>
        <a:effectLst/>
      </dgm:spPr>
      <dgm:t>
        <a:bodyPr/>
        <a:lstStyle/>
        <a:p>
          <a:r>
            <a:rPr lang="en-US"/>
            <a:t>Digoxin</a:t>
          </a:r>
        </a:p>
      </dgm:t>
    </dgm:pt>
    <dgm:pt modelId="{164A7BC2-8A5F-41AC-9299-A778206FF166}" type="parTrans" cxnId="{F51E6721-FFCD-4C02-A157-BE073E9CE814}">
      <dgm:prSet/>
      <dgm:spPr/>
      <dgm:t>
        <a:bodyPr/>
        <a:lstStyle/>
        <a:p>
          <a:endParaRPr lang="en-US"/>
        </a:p>
      </dgm:t>
    </dgm:pt>
    <dgm:pt modelId="{61BAD036-5128-4110-AC43-9530F27657C1}" type="sibTrans" cxnId="{F51E6721-FFCD-4C02-A157-BE073E9CE814}">
      <dgm:prSet/>
      <dgm:spPr/>
      <dgm:t>
        <a:bodyPr/>
        <a:lstStyle/>
        <a:p>
          <a:endParaRPr lang="en-US"/>
        </a:p>
      </dgm:t>
    </dgm:pt>
    <dgm:pt modelId="{4EA19C61-77B1-4B8D-B026-90B25BDCA873}">
      <dgm:prSet/>
      <dgm:spPr>
        <a:solidFill>
          <a:srgbClr val="C3CD7B">
            <a:alpha val="33000"/>
          </a:srgbClr>
        </a:solidFill>
        <a:ln>
          <a:noFill/>
        </a:ln>
        <a:effectLst/>
      </dgm:spPr>
      <dgm:t>
        <a:bodyPr/>
        <a:lstStyle/>
        <a:p>
          <a:r>
            <a:rPr lang="en-US"/>
            <a:t>Warfarin</a:t>
          </a:r>
        </a:p>
      </dgm:t>
    </dgm:pt>
    <dgm:pt modelId="{33ED5C64-9308-4850-905E-B48C7E0AF64B}" type="parTrans" cxnId="{1DF63122-22A2-498E-9407-7DAA6EEA1D79}">
      <dgm:prSet/>
      <dgm:spPr/>
      <dgm:t>
        <a:bodyPr/>
        <a:lstStyle/>
        <a:p>
          <a:endParaRPr lang="en-US"/>
        </a:p>
      </dgm:t>
    </dgm:pt>
    <dgm:pt modelId="{970D2B46-1557-4D64-89FC-5F0A42977082}" type="sibTrans" cxnId="{1DF63122-22A2-498E-9407-7DAA6EEA1D79}">
      <dgm:prSet/>
      <dgm:spPr/>
      <dgm:t>
        <a:bodyPr/>
        <a:lstStyle/>
        <a:p>
          <a:endParaRPr lang="en-US"/>
        </a:p>
      </dgm:t>
    </dgm:pt>
    <dgm:pt modelId="{180C311A-68AB-4653-8D55-956F5F3937AE}">
      <dgm:prSet/>
      <dgm:spPr>
        <a:solidFill>
          <a:srgbClr val="C3CD7B">
            <a:alpha val="33000"/>
          </a:srgbClr>
        </a:solidFill>
        <a:ln>
          <a:noFill/>
        </a:ln>
        <a:effectLst/>
      </dgm:spPr>
      <dgm:t>
        <a:bodyPr/>
        <a:lstStyle/>
        <a:p>
          <a:r>
            <a:rPr lang="en-US"/>
            <a:t>Alpha-blockers</a:t>
          </a:r>
        </a:p>
      </dgm:t>
    </dgm:pt>
    <dgm:pt modelId="{A5F6BE72-6B69-41BF-B8EB-D44D13CABEDD}" type="parTrans" cxnId="{B9C92C00-D84E-4F2E-800B-2BF3A80A6987}">
      <dgm:prSet/>
      <dgm:spPr/>
      <dgm:t>
        <a:bodyPr/>
        <a:lstStyle/>
        <a:p>
          <a:endParaRPr lang="en-US"/>
        </a:p>
      </dgm:t>
    </dgm:pt>
    <dgm:pt modelId="{5018A7E0-ED1A-4C8A-BD30-045D9B9B1A7E}" type="sibTrans" cxnId="{B9C92C00-D84E-4F2E-800B-2BF3A80A6987}">
      <dgm:prSet/>
      <dgm:spPr/>
      <dgm:t>
        <a:bodyPr/>
        <a:lstStyle/>
        <a:p>
          <a:endParaRPr lang="en-US"/>
        </a:p>
      </dgm:t>
    </dgm:pt>
    <dgm:pt modelId="{AAF02D8F-B549-4467-9DDA-922F82C1822D}">
      <dgm:prSet/>
      <dgm:spPr>
        <a:solidFill>
          <a:srgbClr val="C3CD7B">
            <a:alpha val="33000"/>
          </a:srgbClr>
        </a:solidFill>
        <a:ln>
          <a:noFill/>
        </a:ln>
        <a:effectLst/>
      </dgm:spPr>
      <dgm:t>
        <a:bodyPr/>
        <a:lstStyle/>
        <a:p>
          <a:r>
            <a:rPr lang="en-US"/>
            <a:t>Diuretics</a:t>
          </a:r>
        </a:p>
      </dgm:t>
    </dgm:pt>
    <dgm:pt modelId="{B65CF91C-EB04-4BD1-9557-3C8508A45FB3}" type="parTrans" cxnId="{E229A1D2-1478-465A-94D5-1A75AB3038E9}">
      <dgm:prSet/>
      <dgm:spPr/>
      <dgm:t>
        <a:bodyPr/>
        <a:lstStyle/>
        <a:p>
          <a:endParaRPr lang="en-US"/>
        </a:p>
      </dgm:t>
    </dgm:pt>
    <dgm:pt modelId="{FFA381B2-CCE0-4FBC-9BDB-D08A298E743D}" type="sibTrans" cxnId="{E229A1D2-1478-465A-94D5-1A75AB3038E9}">
      <dgm:prSet/>
      <dgm:spPr/>
      <dgm:t>
        <a:bodyPr/>
        <a:lstStyle/>
        <a:p>
          <a:endParaRPr lang="en-US"/>
        </a:p>
      </dgm:t>
    </dgm:pt>
    <dgm:pt modelId="{1ADA0D1D-C4B9-4679-892E-BD8CEFFDAEBE}">
      <dgm:prSet/>
      <dgm:spPr>
        <a:solidFill>
          <a:srgbClr val="C3CD7B">
            <a:alpha val="33000"/>
          </a:srgbClr>
        </a:solidFill>
        <a:ln>
          <a:noFill/>
        </a:ln>
        <a:effectLst/>
      </dgm:spPr>
      <dgm:t>
        <a:bodyPr/>
        <a:lstStyle/>
        <a:p>
          <a:r>
            <a:rPr lang="en-US"/>
            <a:t>Vasodilators</a:t>
          </a:r>
        </a:p>
      </dgm:t>
    </dgm:pt>
    <dgm:pt modelId="{A1248DB0-4BA6-4845-9429-06E9F41CA1F7}" type="parTrans" cxnId="{D8E41687-0494-4BA6-82E1-06CB9F548ACB}">
      <dgm:prSet/>
      <dgm:spPr/>
      <dgm:t>
        <a:bodyPr/>
        <a:lstStyle/>
        <a:p>
          <a:endParaRPr lang="en-US"/>
        </a:p>
      </dgm:t>
    </dgm:pt>
    <dgm:pt modelId="{CE8C5128-BCBE-463C-A665-4152B8A1A1BE}" type="sibTrans" cxnId="{D8E41687-0494-4BA6-82E1-06CB9F548ACB}">
      <dgm:prSet/>
      <dgm:spPr/>
      <dgm:t>
        <a:bodyPr/>
        <a:lstStyle/>
        <a:p>
          <a:endParaRPr lang="en-US"/>
        </a:p>
      </dgm:t>
    </dgm:pt>
    <dgm:pt modelId="{38556A36-26C8-49E2-98B5-E392B5EF7C10}">
      <dgm:prSet/>
      <dgm:spPr>
        <a:solidFill>
          <a:srgbClr val="C3CD7B">
            <a:alpha val="33000"/>
          </a:srgbClr>
        </a:solidFill>
        <a:ln>
          <a:noFill/>
        </a:ln>
        <a:effectLst/>
      </dgm:spPr>
      <dgm:t>
        <a:bodyPr/>
        <a:lstStyle/>
        <a:p>
          <a:r>
            <a:rPr lang="en-US"/>
            <a:t>Anticholinergics</a:t>
          </a:r>
        </a:p>
      </dgm:t>
    </dgm:pt>
    <dgm:pt modelId="{3CB129FE-5567-4497-8018-0ABA9540BC46}" type="parTrans" cxnId="{0DAB2F38-1B79-40A8-906A-1C53042C6327}">
      <dgm:prSet/>
      <dgm:spPr/>
      <dgm:t>
        <a:bodyPr/>
        <a:lstStyle/>
        <a:p>
          <a:endParaRPr lang="en-US"/>
        </a:p>
      </dgm:t>
    </dgm:pt>
    <dgm:pt modelId="{5A63D2F9-23D0-43D7-868E-6EF43FBBD1D6}" type="sibTrans" cxnId="{0DAB2F38-1B79-40A8-906A-1C53042C6327}">
      <dgm:prSet/>
      <dgm:spPr/>
      <dgm:t>
        <a:bodyPr/>
        <a:lstStyle/>
        <a:p>
          <a:endParaRPr lang="en-US"/>
        </a:p>
      </dgm:t>
    </dgm:pt>
    <dgm:pt modelId="{447B6D75-625D-49D5-8A07-2106BDE654E5}">
      <dgm:prSet/>
      <dgm:spPr>
        <a:solidFill>
          <a:srgbClr val="C3CD7B">
            <a:alpha val="33000"/>
          </a:srgbClr>
        </a:solidFill>
        <a:ln>
          <a:noFill/>
        </a:ln>
        <a:effectLst/>
      </dgm:spPr>
      <dgm:t>
        <a:bodyPr/>
        <a:lstStyle/>
        <a:p>
          <a:r>
            <a:rPr lang="en-US"/>
            <a:t>Alcohol</a:t>
          </a:r>
        </a:p>
      </dgm:t>
    </dgm:pt>
    <dgm:pt modelId="{1E49662E-E367-4228-8AF1-6DCA893F39FE}" type="parTrans" cxnId="{7C184ECB-8857-480F-863C-5C561BE19212}">
      <dgm:prSet/>
      <dgm:spPr/>
      <dgm:t>
        <a:bodyPr/>
        <a:lstStyle/>
        <a:p>
          <a:endParaRPr lang="en-US"/>
        </a:p>
      </dgm:t>
    </dgm:pt>
    <dgm:pt modelId="{EAC255A6-AA1C-4611-BCCC-7E46611C4A54}" type="sibTrans" cxnId="{7C184ECB-8857-480F-863C-5C561BE19212}">
      <dgm:prSet/>
      <dgm:spPr/>
      <dgm:t>
        <a:bodyPr/>
        <a:lstStyle/>
        <a:p>
          <a:endParaRPr lang="en-US"/>
        </a:p>
      </dgm:t>
    </dgm:pt>
    <dgm:pt modelId="{E9735E07-CD14-4055-8DCE-F8F893FA5F23}">
      <dgm:prSet/>
      <dgm:spPr>
        <a:solidFill>
          <a:srgbClr val="C3CD7B">
            <a:alpha val="33000"/>
          </a:srgbClr>
        </a:solidFill>
        <a:ln>
          <a:noFill/>
        </a:ln>
        <a:effectLst/>
      </dgm:spPr>
      <dgm:t>
        <a:bodyPr/>
        <a:lstStyle/>
        <a:p>
          <a:r>
            <a:rPr lang="en-US"/>
            <a:t>Opioids</a:t>
          </a:r>
        </a:p>
      </dgm:t>
    </dgm:pt>
    <dgm:pt modelId="{BE5440BA-56A8-4476-BB6D-B3BC94E71CAC}" type="parTrans" cxnId="{69CF69AB-70C5-4B70-9A73-D406BD0942F2}">
      <dgm:prSet/>
      <dgm:spPr/>
      <dgm:t>
        <a:bodyPr/>
        <a:lstStyle/>
        <a:p>
          <a:endParaRPr lang="en-US"/>
        </a:p>
      </dgm:t>
    </dgm:pt>
    <dgm:pt modelId="{57D6E779-24D7-475C-9AB4-2A77FF1C81C6}" type="sibTrans" cxnId="{69CF69AB-70C5-4B70-9A73-D406BD0942F2}">
      <dgm:prSet/>
      <dgm:spPr/>
      <dgm:t>
        <a:bodyPr/>
        <a:lstStyle/>
        <a:p>
          <a:endParaRPr lang="en-US"/>
        </a:p>
      </dgm:t>
    </dgm:pt>
    <dgm:pt modelId="{63ADECFD-FB30-4204-99F9-9924CA4BDE6B}">
      <dgm:prSet/>
      <dgm:spPr>
        <a:solidFill>
          <a:srgbClr val="C3CD7B">
            <a:alpha val="33000"/>
          </a:srgbClr>
        </a:solidFill>
        <a:ln>
          <a:noFill/>
        </a:ln>
        <a:effectLst/>
      </dgm:spPr>
      <dgm:t>
        <a:bodyPr/>
        <a:lstStyle/>
        <a:p>
          <a:r>
            <a:rPr lang="en-US"/>
            <a:t>Benzodiazepines</a:t>
          </a:r>
        </a:p>
      </dgm:t>
    </dgm:pt>
    <dgm:pt modelId="{43E9378B-3422-487C-A015-DD62C366D916}" type="parTrans" cxnId="{BA058821-F368-4801-AF67-21F77BB83DCD}">
      <dgm:prSet/>
      <dgm:spPr/>
      <dgm:t>
        <a:bodyPr/>
        <a:lstStyle/>
        <a:p>
          <a:endParaRPr lang="en-US"/>
        </a:p>
      </dgm:t>
    </dgm:pt>
    <dgm:pt modelId="{0425DB3E-E699-49EF-AA0C-22239FC1E750}" type="sibTrans" cxnId="{BA058821-F368-4801-AF67-21F77BB83DCD}">
      <dgm:prSet/>
      <dgm:spPr/>
      <dgm:t>
        <a:bodyPr/>
        <a:lstStyle/>
        <a:p>
          <a:endParaRPr lang="en-US"/>
        </a:p>
      </dgm:t>
    </dgm:pt>
    <dgm:pt modelId="{D5EEDFA1-A10C-4F4B-92E2-7C9572416ADC}">
      <dgm:prSet/>
      <dgm:spPr>
        <a:solidFill>
          <a:srgbClr val="C3CD7B">
            <a:alpha val="33000"/>
          </a:srgbClr>
        </a:solidFill>
        <a:ln>
          <a:noFill/>
        </a:ln>
        <a:effectLst/>
      </dgm:spPr>
      <dgm:t>
        <a:bodyPr/>
        <a:lstStyle/>
        <a:p>
          <a:r>
            <a:rPr lang="en-US"/>
            <a:t>Antipsychotics</a:t>
          </a:r>
        </a:p>
      </dgm:t>
    </dgm:pt>
    <dgm:pt modelId="{328EBAD5-EDAC-4F67-B18D-E95C7339CD3D}" type="parTrans" cxnId="{74BA480B-EA6F-4E68-90C0-DE02E157E08C}">
      <dgm:prSet/>
      <dgm:spPr/>
      <dgm:t>
        <a:bodyPr/>
        <a:lstStyle/>
        <a:p>
          <a:endParaRPr lang="en-US"/>
        </a:p>
      </dgm:t>
    </dgm:pt>
    <dgm:pt modelId="{AE4200E1-035D-43E0-B315-D2B9DF453DF4}" type="sibTrans" cxnId="{74BA480B-EA6F-4E68-90C0-DE02E157E08C}">
      <dgm:prSet/>
      <dgm:spPr/>
      <dgm:t>
        <a:bodyPr/>
        <a:lstStyle/>
        <a:p>
          <a:endParaRPr lang="en-US"/>
        </a:p>
      </dgm:t>
    </dgm:pt>
    <dgm:pt modelId="{63962A51-6319-4FBF-BEDE-2DED566C6673}">
      <dgm:prSet/>
      <dgm:spPr>
        <a:solidFill>
          <a:srgbClr val="A2B526"/>
        </a:solidFill>
        <a:ln>
          <a:noFill/>
        </a:ln>
        <a:effectLst/>
      </dgm:spPr>
      <dgm:t>
        <a:bodyPr/>
        <a:lstStyle/>
        <a:p>
          <a:r>
            <a:rPr lang="en-US" b="1" dirty="0"/>
            <a:t>Decreased sensitivity</a:t>
          </a:r>
        </a:p>
      </dgm:t>
    </dgm:pt>
    <dgm:pt modelId="{61800948-5B52-4D30-8AF0-19107208F7FC}" type="parTrans" cxnId="{81D2C7C5-4CAC-48BC-8AE1-4384088A1526}">
      <dgm:prSet/>
      <dgm:spPr/>
      <dgm:t>
        <a:bodyPr/>
        <a:lstStyle/>
        <a:p>
          <a:endParaRPr lang="en-US"/>
        </a:p>
      </dgm:t>
    </dgm:pt>
    <dgm:pt modelId="{BCF6ACAA-5D1A-46D0-8802-FE7D5ECDE043}" type="sibTrans" cxnId="{81D2C7C5-4CAC-48BC-8AE1-4384088A1526}">
      <dgm:prSet/>
      <dgm:spPr/>
      <dgm:t>
        <a:bodyPr/>
        <a:lstStyle/>
        <a:p>
          <a:endParaRPr lang="en-US"/>
        </a:p>
      </dgm:t>
    </dgm:pt>
    <dgm:pt modelId="{766F452E-2495-4738-B4FF-D44A5AE86268}">
      <dgm:prSet/>
      <dgm:spPr>
        <a:solidFill>
          <a:srgbClr val="C3CD7B">
            <a:alpha val="33000"/>
          </a:srgbClr>
        </a:solidFill>
        <a:ln>
          <a:noFill/>
        </a:ln>
        <a:effectLst/>
      </dgm:spPr>
      <dgm:t>
        <a:bodyPr/>
        <a:lstStyle/>
        <a:p>
          <a:r>
            <a:rPr lang="en-US"/>
            <a:t>Beta-blockers</a:t>
          </a:r>
        </a:p>
      </dgm:t>
    </dgm:pt>
    <dgm:pt modelId="{AFE33520-945A-4C42-AC28-17DEF2808B26}" type="parTrans" cxnId="{502A0D7B-F847-4512-B0F2-D4A7A0273713}">
      <dgm:prSet/>
      <dgm:spPr/>
      <dgm:t>
        <a:bodyPr/>
        <a:lstStyle/>
        <a:p>
          <a:endParaRPr lang="en-US"/>
        </a:p>
      </dgm:t>
    </dgm:pt>
    <dgm:pt modelId="{F6C87153-6895-4BBF-ABF4-91A4067E47ED}" type="sibTrans" cxnId="{502A0D7B-F847-4512-B0F2-D4A7A0273713}">
      <dgm:prSet/>
      <dgm:spPr/>
      <dgm:t>
        <a:bodyPr/>
        <a:lstStyle/>
        <a:p>
          <a:endParaRPr lang="en-US"/>
        </a:p>
      </dgm:t>
    </dgm:pt>
    <dgm:pt modelId="{304AC935-B24D-406D-A381-061EAB68D6EA}">
      <dgm:prSet/>
      <dgm:spPr>
        <a:solidFill>
          <a:srgbClr val="C3CD7B">
            <a:alpha val="33000"/>
          </a:srgbClr>
        </a:solidFill>
        <a:ln>
          <a:noFill/>
        </a:ln>
        <a:effectLst/>
      </dgm:spPr>
      <dgm:t>
        <a:bodyPr/>
        <a:lstStyle/>
        <a:p>
          <a:r>
            <a:rPr lang="en-US" dirty="0"/>
            <a:t>Beta-agonists</a:t>
          </a:r>
        </a:p>
      </dgm:t>
    </dgm:pt>
    <dgm:pt modelId="{81A61507-3A85-4CC5-B0D3-704EC7E265C9}" type="parTrans" cxnId="{C904CAC0-07F6-4330-AB8D-0809B694CD16}">
      <dgm:prSet/>
      <dgm:spPr/>
      <dgm:t>
        <a:bodyPr/>
        <a:lstStyle/>
        <a:p>
          <a:endParaRPr lang="en-US"/>
        </a:p>
      </dgm:t>
    </dgm:pt>
    <dgm:pt modelId="{1630B47B-CE02-4F73-8522-43C8DB64A238}" type="sibTrans" cxnId="{C904CAC0-07F6-4330-AB8D-0809B694CD16}">
      <dgm:prSet/>
      <dgm:spPr/>
      <dgm:t>
        <a:bodyPr/>
        <a:lstStyle/>
        <a:p>
          <a:endParaRPr lang="en-US"/>
        </a:p>
      </dgm:t>
    </dgm:pt>
    <dgm:pt modelId="{ED621190-7EC2-48CF-82E0-00F308E71483}">
      <dgm:prSet/>
      <dgm:spPr>
        <a:solidFill>
          <a:srgbClr val="C3CD7B">
            <a:alpha val="33000"/>
          </a:srgbClr>
        </a:solidFill>
        <a:ln>
          <a:noFill/>
        </a:ln>
        <a:effectLst/>
      </dgm:spPr>
      <dgm:t>
        <a:bodyPr/>
        <a:lstStyle/>
        <a:p>
          <a:r>
            <a:rPr lang="en-US" dirty="0"/>
            <a:t>CCB (cardiac conduction)</a:t>
          </a:r>
        </a:p>
      </dgm:t>
    </dgm:pt>
    <dgm:pt modelId="{90CD4396-F564-4606-ACA0-39E8F293A59F}" type="parTrans" cxnId="{6B4B4A60-DBC3-4DE9-A700-A5D77F64EF23}">
      <dgm:prSet/>
      <dgm:spPr/>
      <dgm:t>
        <a:bodyPr/>
        <a:lstStyle/>
        <a:p>
          <a:endParaRPr lang="en-US"/>
        </a:p>
      </dgm:t>
    </dgm:pt>
    <dgm:pt modelId="{82B9C42E-8670-41AF-9AA3-EDF686BC96E4}" type="sibTrans" cxnId="{6B4B4A60-DBC3-4DE9-A700-A5D77F64EF23}">
      <dgm:prSet/>
      <dgm:spPr/>
      <dgm:t>
        <a:bodyPr/>
        <a:lstStyle/>
        <a:p>
          <a:endParaRPr lang="en-US"/>
        </a:p>
      </dgm:t>
    </dgm:pt>
    <dgm:pt modelId="{3712F2CE-1885-4215-9501-FCD88932C1EF}" type="pres">
      <dgm:prSet presAssocID="{6937C289-FB2C-4607-A4ED-89119E1E82F0}" presName="Name0" presStyleCnt="0">
        <dgm:presLayoutVars>
          <dgm:dir/>
          <dgm:animLvl val="lvl"/>
          <dgm:resizeHandles val="exact"/>
        </dgm:presLayoutVars>
      </dgm:prSet>
      <dgm:spPr/>
    </dgm:pt>
    <dgm:pt modelId="{559BCE16-B08C-4CBD-A417-152A41B08C47}" type="pres">
      <dgm:prSet presAssocID="{C7C49C6B-FC02-435D-837C-174794277BE3}" presName="composite" presStyleCnt="0"/>
      <dgm:spPr/>
    </dgm:pt>
    <dgm:pt modelId="{28E73284-89FF-4E2C-81B2-990236F716E1}" type="pres">
      <dgm:prSet presAssocID="{C7C49C6B-FC02-435D-837C-174794277BE3}" presName="parTx" presStyleLbl="alignNode1" presStyleIdx="0" presStyleCnt="2">
        <dgm:presLayoutVars>
          <dgm:chMax val="0"/>
          <dgm:chPref val="0"/>
          <dgm:bulletEnabled val="1"/>
        </dgm:presLayoutVars>
      </dgm:prSet>
      <dgm:spPr/>
    </dgm:pt>
    <dgm:pt modelId="{47420033-E248-4425-A49B-5154A3B2CFFC}" type="pres">
      <dgm:prSet presAssocID="{C7C49C6B-FC02-435D-837C-174794277BE3}" presName="desTx" presStyleLbl="alignAccFollowNode1" presStyleIdx="0" presStyleCnt="2" custLinFactNeighborX="-657" custLinFactNeighborY="-283">
        <dgm:presLayoutVars>
          <dgm:bulletEnabled val="1"/>
        </dgm:presLayoutVars>
      </dgm:prSet>
      <dgm:spPr/>
    </dgm:pt>
    <dgm:pt modelId="{798E8BCA-4DE8-4918-98C8-B609E0723A3A}" type="pres">
      <dgm:prSet presAssocID="{BB1FC1A4-91CE-4EC7-99EF-63A935E8FAF9}" presName="space" presStyleCnt="0"/>
      <dgm:spPr/>
    </dgm:pt>
    <dgm:pt modelId="{B212DB74-1D9B-4849-9464-FEC70222A255}" type="pres">
      <dgm:prSet presAssocID="{63962A51-6319-4FBF-BEDE-2DED566C6673}" presName="composite" presStyleCnt="0"/>
      <dgm:spPr/>
    </dgm:pt>
    <dgm:pt modelId="{459E699C-A52B-4B7A-9110-6F19431F4ECD}" type="pres">
      <dgm:prSet presAssocID="{63962A51-6319-4FBF-BEDE-2DED566C6673}" presName="parTx" presStyleLbl="alignNode1" presStyleIdx="1" presStyleCnt="2">
        <dgm:presLayoutVars>
          <dgm:chMax val="0"/>
          <dgm:chPref val="0"/>
          <dgm:bulletEnabled val="1"/>
        </dgm:presLayoutVars>
      </dgm:prSet>
      <dgm:spPr/>
    </dgm:pt>
    <dgm:pt modelId="{57C7FAC2-8872-4E45-9EC8-8225CD8E751A}" type="pres">
      <dgm:prSet presAssocID="{63962A51-6319-4FBF-BEDE-2DED566C6673}" presName="desTx" presStyleLbl="alignAccFollowNode1" presStyleIdx="1" presStyleCnt="2">
        <dgm:presLayoutVars>
          <dgm:bulletEnabled val="1"/>
        </dgm:presLayoutVars>
      </dgm:prSet>
      <dgm:spPr/>
    </dgm:pt>
  </dgm:ptLst>
  <dgm:cxnLst>
    <dgm:cxn modelId="{B9C92C00-D84E-4F2E-800B-2BF3A80A6987}" srcId="{C7C49C6B-FC02-435D-837C-174794277BE3}" destId="{180C311A-68AB-4653-8D55-956F5F3937AE}" srcOrd="2" destOrd="0" parTransId="{A5F6BE72-6B69-41BF-B8EB-D44D13CABEDD}" sibTransId="{5018A7E0-ED1A-4C8A-BD30-045D9B9B1A7E}"/>
    <dgm:cxn modelId="{B0D07203-4E24-4F73-B07A-5A2C7BCF3759}" type="presOf" srcId="{4EA19C61-77B1-4B8D-B026-90B25BDCA873}" destId="{47420033-E248-4425-A49B-5154A3B2CFFC}" srcOrd="0" destOrd="1" presId="urn:microsoft.com/office/officeart/2005/8/layout/hList1"/>
    <dgm:cxn modelId="{74BA480B-EA6F-4E68-90C0-DE02E157E08C}" srcId="{C7C49C6B-FC02-435D-837C-174794277BE3}" destId="{D5EEDFA1-A10C-4F4B-92E2-7C9572416ADC}" srcOrd="9" destOrd="0" parTransId="{328EBAD5-EDAC-4F67-B18D-E95C7339CD3D}" sibTransId="{AE4200E1-035D-43E0-B315-D2B9DF453DF4}"/>
    <dgm:cxn modelId="{84C1BB19-9241-4A9C-B9CA-A2C047D3C667}" type="presOf" srcId="{63ADECFD-FB30-4204-99F9-9924CA4BDE6B}" destId="{47420033-E248-4425-A49B-5154A3B2CFFC}" srcOrd="0" destOrd="8" presId="urn:microsoft.com/office/officeart/2005/8/layout/hList1"/>
    <dgm:cxn modelId="{F51E6721-FFCD-4C02-A157-BE073E9CE814}" srcId="{C7C49C6B-FC02-435D-837C-174794277BE3}" destId="{6AB236B2-33BC-4DA4-B53F-B8C4F5C48453}" srcOrd="0" destOrd="0" parTransId="{164A7BC2-8A5F-41AC-9299-A778206FF166}" sibTransId="{61BAD036-5128-4110-AC43-9530F27657C1}"/>
    <dgm:cxn modelId="{BA058821-F368-4801-AF67-21F77BB83DCD}" srcId="{C7C49C6B-FC02-435D-837C-174794277BE3}" destId="{63ADECFD-FB30-4204-99F9-9924CA4BDE6B}" srcOrd="8" destOrd="0" parTransId="{43E9378B-3422-487C-A015-DD62C366D916}" sibTransId="{0425DB3E-E699-49EF-AA0C-22239FC1E750}"/>
    <dgm:cxn modelId="{1DF63122-22A2-498E-9407-7DAA6EEA1D79}" srcId="{C7C49C6B-FC02-435D-837C-174794277BE3}" destId="{4EA19C61-77B1-4B8D-B026-90B25BDCA873}" srcOrd="1" destOrd="0" parTransId="{33ED5C64-9308-4850-905E-B48C7E0AF64B}" sibTransId="{970D2B46-1557-4D64-89FC-5F0A42977082}"/>
    <dgm:cxn modelId="{6BBD2325-2AB3-44AE-AC70-2FE0EF329E8D}" type="presOf" srcId="{6937C289-FB2C-4607-A4ED-89119E1E82F0}" destId="{3712F2CE-1885-4215-9501-FCD88932C1EF}" srcOrd="0" destOrd="0" presId="urn:microsoft.com/office/officeart/2005/8/layout/hList1"/>
    <dgm:cxn modelId="{0DAB2F38-1B79-40A8-906A-1C53042C6327}" srcId="{C7C49C6B-FC02-435D-837C-174794277BE3}" destId="{38556A36-26C8-49E2-98B5-E392B5EF7C10}" srcOrd="5" destOrd="0" parTransId="{3CB129FE-5567-4497-8018-0ABA9540BC46}" sibTransId="{5A63D2F9-23D0-43D7-868E-6EF43FBBD1D6}"/>
    <dgm:cxn modelId="{00F4A138-518A-4E69-B9BE-E6734DA79618}" srcId="{6937C289-FB2C-4607-A4ED-89119E1E82F0}" destId="{C7C49C6B-FC02-435D-837C-174794277BE3}" srcOrd="0" destOrd="0" parTransId="{4A8D11EE-4A1C-4C24-885A-E24331B413D1}" sibTransId="{BB1FC1A4-91CE-4EC7-99EF-63A935E8FAF9}"/>
    <dgm:cxn modelId="{A4BD4140-6712-4137-8EBB-9B9A55E9167E}" type="presOf" srcId="{D5EEDFA1-A10C-4F4B-92E2-7C9572416ADC}" destId="{47420033-E248-4425-A49B-5154A3B2CFFC}" srcOrd="0" destOrd="9" presId="urn:microsoft.com/office/officeart/2005/8/layout/hList1"/>
    <dgm:cxn modelId="{3FBEB75B-F421-40E8-8E29-80D71D181F3F}" type="presOf" srcId="{304AC935-B24D-406D-A381-061EAB68D6EA}" destId="{57C7FAC2-8872-4E45-9EC8-8225CD8E751A}" srcOrd="0" destOrd="1" presId="urn:microsoft.com/office/officeart/2005/8/layout/hList1"/>
    <dgm:cxn modelId="{6B4B4A60-DBC3-4DE9-A700-A5D77F64EF23}" srcId="{63962A51-6319-4FBF-BEDE-2DED566C6673}" destId="{ED621190-7EC2-48CF-82E0-00F308E71483}" srcOrd="2" destOrd="0" parTransId="{90CD4396-F564-4606-ACA0-39E8F293A59F}" sibTransId="{82B9C42E-8670-41AF-9AA3-EDF686BC96E4}"/>
    <dgm:cxn modelId="{5C52CC41-59CD-45A5-B928-338FA619DCA2}" type="presOf" srcId="{E9735E07-CD14-4055-8DCE-F8F893FA5F23}" destId="{47420033-E248-4425-A49B-5154A3B2CFFC}" srcOrd="0" destOrd="7" presId="urn:microsoft.com/office/officeart/2005/8/layout/hList1"/>
    <dgm:cxn modelId="{CE088E6A-B922-4790-A858-1B3F0B5F123D}" type="presOf" srcId="{AAF02D8F-B549-4467-9DDA-922F82C1822D}" destId="{47420033-E248-4425-A49B-5154A3B2CFFC}" srcOrd="0" destOrd="3" presId="urn:microsoft.com/office/officeart/2005/8/layout/hList1"/>
    <dgm:cxn modelId="{132FCF6C-796F-4B5C-B14F-FFDD1D934D6E}" type="presOf" srcId="{6AB236B2-33BC-4DA4-B53F-B8C4F5C48453}" destId="{47420033-E248-4425-A49B-5154A3B2CFFC}" srcOrd="0" destOrd="0" presId="urn:microsoft.com/office/officeart/2005/8/layout/hList1"/>
    <dgm:cxn modelId="{502A0D7B-F847-4512-B0F2-D4A7A0273713}" srcId="{63962A51-6319-4FBF-BEDE-2DED566C6673}" destId="{766F452E-2495-4738-B4FF-D44A5AE86268}" srcOrd="0" destOrd="0" parTransId="{AFE33520-945A-4C42-AC28-17DEF2808B26}" sibTransId="{F6C87153-6895-4BBF-ABF4-91A4067E47ED}"/>
    <dgm:cxn modelId="{84BF787B-8EA7-4DAD-B4C1-47129A4E7011}" type="presOf" srcId="{C7C49C6B-FC02-435D-837C-174794277BE3}" destId="{28E73284-89FF-4E2C-81B2-990236F716E1}" srcOrd="0" destOrd="0" presId="urn:microsoft.com/office/officeart/2005/8/layout/hList1"/>
    <dgm:cxn modelId="{D8E41687-0494-4BA6-82E1-06CB9F548ACB}" srcId="{C7C49C6B-FC02-435D-837C-174794277BE3}" destId="{1ADA0D1D-C4B9-4679-892E-BD8CEFFDAEBE}" srcOrd="4" destOrd="0" parTransId="{A1248DB0-4BA6-4845-9429-06E9F41CA1F7}" sibTransId="{CE8C5128-BCBE-463C-A665-4152B8A1A1BE}"/>
    <dgm:cxn modelId="{104ADB98-6AEE-4A19-8E00-6B754F930D55}" type="presOf" srcId="{ED621190-7EC2-48CF-82E0-00F308E71483}" destId="{57C7FAC2-8872-4E45-9EC8-8225CD8E751A}" srcOrd="0" destOrd="2" presId="urn:microsoft.com/office/officeart/2005/8/layout/hList1"/>
    <dgm:cxn modelId="{69CF69AB-70C5-4B70-9A73-D406BD0942F2}" srcId="{C7C49C6B-FC02-435D-837C-174794277BE3}" destId="{E9735E07-CD14-4055-8DCE-F8F893FA5F23}" srcOrd="7" destOrd="0" parTransId="{BE5440BA-56A8-4476-BB6D-B3BC94E71CAC}" sibTransId="{57D6E779-24D7-475C-9AB4-2A77FF1C81C6}"/>
    <dgm:cxn modelId="{E2B3F4BB-5C00-4C3B-AEBC-A186ED921419}" type="presOf" srcId="{766F452E-2495-4738-B4FF-D44A5AE86268}" destId="{57C7FAC2-8872-4E45-9EC8-8225CD8E751A}" srcOrd="0" destOrd="0" presId="urn:microsoft.com/office/officeart/2005/8/layout/hList1"/>
    <dgm:cxn modelId="{C904CAC0-07F6-4330-AB8D-0809B694CD16}" srcId="{63962A51-6319-4FBF-BEDE-2DED566C6673}" destId="{304AC935-B24D-406D-A381-061EAB68D6EA}" srcOrd="1" destOrd="0" parTransId="{81A61507-3A85-4CC5-B0D3-704EC7E265C9}" sibTransId="{1630B47B-CE02-4F73-8522-43C8DB64A238}"/>
    <dgm:cxn modelId="{81D2C7C5-4CAC-48BC-8AE1-4384088A1526}" srcId="{6937C289-FB2C-4607-A4ED-89119E1E82F0}" destId="{63962A51-6319-4FBF-BEDE-2DED566C6673}" srcOrd="1" destOrd="0" parTransId="{61800948-5B52-4D30-8AF0-19107208F7FC}" sibTransId="{BCF6ACAA-5D1A-46D0-8802-FE7D5ECDE043}"/>
    <dgm:cxn modelId="{7C184ECB-8857-480F-863C-5C561BE19212}" srcId="{C7C49C6B-FC02-435D-837C-174794277BE3}" destId="{447B6D75-625D-49D5-8A07-2106BDE654E5}" srcOrd="6" destOrd="0" parTransId="{1E49662E-E367-4228-8AF1-6DCA893F39FE}" sibTransId="{EAC255A6-AA1C-4611-BCCC-7E46611C4A54}"/>
    <dgm:cxn modelId="{D38ED4CB-7F4A-45BC-991E-3857625F043F}" type="presOf" srcId="{180C311A-68AB-4653-8D55-956F5F3937AE}" destId="{47420033-E248-4425-A49B-5154A3B2CFFC}" srcOrd="0" destOrd="2" presId="urn:microsoft.com/office/officeart/2005/8/layout/hList1"/>
    <dgm:cxn modelId="{E229A1D2-1478-465A-94D5-1A75AB3038E9}" srcId="{C7C49C6B-FC02-435D-837C-174794277BE3}" destId="{AAF02D8F-B549-4467-9DDA-922F82C1822D}" srcOrd="3" destOrd="0" parTransId="{B65CF91C-EB04-4BD1-9557-3C8508A45FB3}" sibTransId="{FFA381B2-CCE0-4FBC-9BDB-D08A298E743D}"/>
    <dgm:cxn modelId="{FE111CD8-4594-444E-BBB7-BB6F08D63C69}" type="presOf" srcId="{447B6D75-625D-49D5-8A07-2106BDE654E5}" destId="{47420033-E248-4425-A49B-5154A3B2CFFC}" srcOrd="0" destOrd="6" presId="urn:microsoft.com/office/officeart/2005/8/layout/hList1"/>
    <dgm:cxn modelId="{57DC82D8-5533-4A74-A101-AD47EBE350CD}" type="presOf" srcId="{63962A51-6319-4FBF-BEDE-2DED566C6673}" destId="{459E699C-A52B-4B7A-9110-6F19431F4ECD}" srcOrd="0" destOrd="0" presId="urn:microsoft.com/office/officeart/2005/8/layout/hList1"/>
    <dgm:cxn modelId="{B320CAF8-0A32-4886-9912-354884CE11BD}" type="presOf" srcId="{1ADA0D1D-C4B9-4679-892E-BD8CEFFDAEBE}" destId="{47420033-E248-4425-A49B-5154A3B2CFFC}" srcOrd="0" destOrd="4" presId="urn:microsoft.com/office/officeart/2005/8/layout/hList1"/>
    <dgm:cxn modelId="{4C2F6CFC-9DC9-44C5-9ADD-9B4F9067D8CE}" type="presOf" srcId="{38556A36-26C8-49E2-98B5-E392B5EF7C10}" destId="{47420033-E248-4425-A49B-5154A3B2CFFC}" srcOrd="0" destOrd="5" presId="urn:microsoft.com/office/officeart/2005/8/layout/hList1"/>
    <dgm:cxn modelId="{AE83E5D1-8377-4B17-933A-CA56C9B8EBE9}" type="presParOf" srcId="{3712F2CE-1885-4215-9501-FCD88932C1EF}" destId="{559BCE16-B08C-4CBD-A417-152A41B08C47}" srcOrd="0" destOrd="0" presId="urn:microsoft.com/office/officeart/2005/8/layout/hList1"/>
    <dgm:cxn modelId="{0EB09A84-16E7-4E99-91B5-B91C44FF623A}" type="presParOf" srcId="{559BCE16-B08C-4CBD-A417-152A41B08C47}" destId="{28E73284-89FF-4E2C-81B2-990236F716E1}" srcOrd="0" destOrd="0" presId="urn:microsoft.com/office/officeart/2005/8/layout/hList1"/>
    <dgm:cxn modelId="{2C55EC2F-A2E2-4E59-9A23-D38380973665}" type="presParOf" srcId="{559BCE16-B08C-4CBD-A417-152A41B08C47}" destId="{47420033-E248-4425-A49B-5154A3B2CFFC}" srcOrd="1" destOrd="0" presId="urn:microsoft.com/office/officeart/2005/8/layout/hList1"/>
    <dgm:cxn modelId="{5B8E1CB4-C25E-4329-8C84-53642E9DB818}" type="presParOf" srcId="{3712F2CE-1885-4215-9501-FCD88932C1EF}" destId="{798E8BCA-4DE8-4918-98C8-B609E0723A3A}" srcOrd="1" destOrd="0" presId="urn:microsoft.com/office/officeart/2005/8/layout/hList1"/>
    <dgm:cxn modelId="{0B34019F-120C-4310-BF61-045A295444CA}" type="presParOf" srcId="{3712F2CE-1885-4215-9501-FCD88932C1EF}" destId="{B212DB74-1D9B-4849-9464-FEC70222A255}" srcOrd="2" destOrd="0" presId="urn:microsoft.com/office/officeart/2005/8/layout/hList1"/>
    <dgm:cxn modelId="{AA7696C5-E197-4D79-8B77-07E9A25F5145}" type="presParOf" srcId="{B212DB74-1D9B-4849-9464-FEC70222A255}" destId="{459E699C-A52B-4B7A-9110-6F19431F4ECD}" srcOrd="0" destOrd="0" presId="urn:microsoft.com/office/officeart/2005/8/layout/hList1"/>
    <dgm:cxn modelId="{37F56553-678D-43C3-AD1A-127C91E3AB02}" type="presParOf" srcId="{B212DB74-1D9B-4849-9464-FEC70222A255}" destId="{57C7FAC2-8872-4E45-9EC8-8225CD8E751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1D434C-A52B-4265-9A37-C12233ED4701}"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4E4DE6FD-FD36-4001-BC69-2B381E6D0A22}">
      <dgm:prSet custT="1"/>
      <dgm:spPr>
        <a:solidFill>
          <a:srgbClr val="A2B526"/>
        </a:solidFill>
      </dgm:spPr>
      <dgm:t>
        <a:bodyPr/>
        <a:lstStyle/>
        <a:p>
          <a:r>
            <a:rPr lang="en-US" sz="1800" b="1" dirty="0"/>
            <a:t>Polypharmacy </a:t>
          </a:r>
        </a:p>
      </dgm:t>
    </dgm:pt>
    <dgm:pt modelId="{4DDBB695-23CA-4625-ABAA-EA57722EE4AE}" type="parTrans" cxnId="{FC4FCCEA-8D8B-489C-9F2F-EB6FA552FBCE}">
      <dgm:prSet/>
      <dgm:spPr/>
      <dgm:t>
        <a:bodyPr/>
        <a:lstStyle/>
        <a:p>
          <a:endParaRPr lang="en-US"/>
        </a:p>
      </dgm:t>
    </dgm:pt>
    <dgm:pt modelId="{C0BC604C-C86C-4E40-8195-CFCFBC240AE9}" type="sibTrans" cxnId="{FC4FCCEA-8D8B-489C-9F2F-EB6FA552FBCE}">
      <dgm:prSet/>
      <dgm:spPr/>
      <dgm:t>
        <a:bodyPr/>
        <a:lstStyle/>
        <a:p>
          <a:endParaRPr lang="en-US"/>
        </a:p>
      </dgm:t>
    </dgm:pt>
    <dgm:pt modelId="{68D29754-A4F2-4111-B28E-0400148F3CE2}">
      <dgm:prSet custT="1"/>
      <dgm:spPr>
        <a:solidFill>
          <a:srgbClr val="A2B526"/>
        </a:solidFill>
      </dgm:spPr>
      <dgm:t>
        <a:bodyPr/>
        <a:lstStyle/>
        <a:p>
          <a:r>
            <a:rPr lang="en-US" sz="1800" b="1" dirty="0"/>
            <a:t>Inappropriate prescribing</a:t>
          </a:r>
        </a:p>
      </dgm:t>
    </dgm:pt>
    <dgm:pt modelId="{AB6C23D1-A53A-4100-A9DC-192FF87D58D9}" type="parTrans" cxnId="{C2B451CF-CFDF-48CF-A4B2-B130FDF06A41}">
      <dgm:prSet/>
      <dgm:spPr/>
      <dgm:t>
        <a:bodyPr/>
        <a:lstStyle/>
        <a:p>
          <a:endParaRPr lang="en-US"/>
        </a:p>
      </dgm:t>
    </dgm:pt>
    <dgm:pt modelId="{49A11C57-70BF-4412-964A-A4CDE5CF0074}" type="sibTrans" cxnId="{C2B451CF-CFDF-48CF-A4B2-B130FDF06A41}">
      <dgm:prSet/>
      <dgm:spPr/>
      <dgm:t>
        <a:bodyPr/>
        <a:lstStyle/>
        <a:p>
          <a:endParaRPr lang="en-US"/>
        </a:p>
      </dgm:t>
    </dgm:pt>
    <dgm:pt modelId="{94C3D6DB-755A-4534-AC82-EBA69BAF1CA2}">
      <dgm:prSet custT="1"/>
      <dgm:spPr>
        <a:solidFill>
          <a:srgbClr val="A2B526"/>
        </a:solidFill>
      </dgm:spPr>
      <dgm:t>
        <a:bodyPr/>
        <a:lstStyle/>
        <a:p>
          <a:r>
            <a:rPr lang="en-US" sz="1800" b="1" dirty="0"/>
            <a:t>Medication underuse</a:t>
          </a:r>
        </a:p>
      </dgm:t>
    </dgm:pt>
    <dgm:pt modelId="{73CB0B98-843E-4B77-824C-CD76F958C520}" type="parTrans" cxnId="{642DD6F8-AC3D-41D4-B2CB-6B4A17EF6FAA}">
      <dgm:prSet/>
      <dgm:spPr/>
      <dgm:t>
        <a:bodyPr/>
        <a:lstStyle/>
        <a:p>
          <a:endParaRPr lang="en-US"/>
        </a:p>
      </dgm:t>
    </dgm:pt>
    <dgm:pt modelId="{24F1CDF5-3FF3-47B7-AD81-D1B61C76F7D4}" type="sibTrans" cxnId="{642DD6F8-AC3D-41D4-B2CB-6B4A17EF6FAA}">
      <dgm:prSet/>
      <dgm:spPr/>
      <dgm:t>
        <a:bodyPr/>
        <a:lstStyle/>
        <a:p>
          <a:endParaRPr lang="en-US"/>
        </a:p>
      </dgm:t>
    </dgm:pt>
    <dgm:pt modelId="{19ADF81A-FA72-488D-968F-617AED70936D}">
      <dgm:prSet custT="1"/>
      <dgm:spPr>
        <a:solidFill>
          <a:srgbClr val="A2B526"/>
        </a:solidFill>
      </dgm:spPr>
      <dgm:t>
        <a:bodyPr/>
        <a:lstStyle/>
        <a:p>
          <a:r>
            <a:rPr lang="en-US" sz="1800" b="1" dirty="0"/>
            <a:t>Medication non-adherence</a:t>
          </a:r>
        </a:p>
      </dgm:t>
    </dgm:pt>
    <dgm:pt modelId="{FE383B7B-4DB4-4BE6-B0E9-D10745ACA3CB}" type="parTrans" cxnId="{D6384350-69AD-4526-AE63-67F6286BE69B}">
      <dgm:prSet/>
      <dgm:spPr/>
      <dgm:t>
        <a:bodyPr/>
        <a:lstStyle/>
        <a:p>
          <a:endParaRPr lang="en-US"/>
        </a:p>
      </dgm:t>
    </dgm:pt>
    <dgm:pt modelId="{B9F76489-D0C6-49B3-A28E-0BCEB77E04F0}" type="sibTrans" cxnId="{D6384350-69AD-4526-AE63-67F6286BE69B}">
      <dgm:prSet/>
      <dgm:spPr/>
      <dgm:t>
        <a:bodyPr/>
        <a:lstStyle/>
        <a:p>
          <a:endParaRPr lang="en-US"/>
        </a:p>
      </dgm:t>
    </dgm:pt>
    <dgm:pt modelId="{3991DADA-A2A1-4449-A94B-8892F4684F58}">
      <dgm:prSet custT="1"/>
      <dgm:spPr>
        <a:solidFill>
          <a:srgbClr val="A2B526"/>
        </a:solidFill>
      </dgm:spPr>
      <dgm:t>
        <a:bodyPr/>
        <a:lstStyle/>
        <a:p>
          <a:r>
            <a:rPr lang="en-US" sz="1800" b="1" dirty="0"/>
            <a:t>Multi-morbidity</a:t>
          </a:r>
        </a:p>
      </dgm:t>
    </dgm:pt>
    <dgm:pt modelId="{126E5D3C-4869-4B0F-BFEA-6F6662B9462C}" type="parTrans" cxnId="{CF8835F4-8EF0-426F-B263-B3412F1D948E}">
      <dgm:prSet/>
      <dgm:spPr/>
      <dgm:t>
        <a:bodyPr/>
        <a:lstStyle/>
        <a:p>
          <a:endParaRPr lang="en-US"/>
        </a:p>
      </dgm:t>
    </dgm:pt>
    <dgm:pt modelId="{62AABA55-4336-4FFA-9034-F75254CA5071}" type="sibTrans" cxnId="{CF8835F4-8EF0-426F-B263-B3412F1D948E}">
      <dgm:prSet/>
      <dgm:spPr/>
      <dgm:t>
        <a:bodyPr/>
        <a:lstStyle/>
        <a:p>
          <a:endParaRPr lang="en-US"/>
        </a:p>
      </dgm:t>
    </dgm:pt>
    <dgm:pt modelId="{0A5F0C24-EA04-4230-8AD7-FAED64ED8882}">
      <dgm:prSet custT="1"/>
      <dgm:spPr>
        <a:solidFill>
          <a:srgbClr val="A2B526"/>
        </a:solidFill>
      </dgm:spPr>
      <dgm:t>
        <a:bodyPr/>
        <a:lstStyle/>
        <a:p>
          <a:r>
            <a:rPr lang="en-US" sz="1800" b="1" dirty="0"/>
            <a:t>Prior ADEs</a:t>
          </a:r>
        </a:p>
      </dgm:t>
    </dgm:pt>
    <dgm:pt modelId="{8AC0369C-91E4-4B11-ABA7-69A3942AD215}" type="parTrans" cxnId="{0F119F74-BD4C-4444-992C-B07BDBC9DA48}">
      <dgm:prSet/>
      <dgm:spPr/>
      <dgm:t>
        <a:bodyPr/>
        <a:lstStyle/>
        <a:p>
          <a:endParaRPr lang="en-US"/>
        </a:p>
      </dgm:t>
    </dgm:pt>
    <dgm:pt modelId="{973EBA02-9FAF-4F60-8B2A-485E2595D78D}" type="sibTrans" cxnId="{0F119F74-BD4C-4444-992C-B07BDBC9DA48}">
      <dgm:prSet/>
      <dgm:spPr/>
      <dgm:t>
        <a:bodyPr/>
        <a:lstStyle/>
        <a:p>
          <a:endParaRPr lang="en-US"/>
        </a:p>
      </dgm:t>
    </dgm:pt>
    <dgm:pt modelId="{C8C08C58-C319-41D9-968C-96974416BCE5}">
      <dgm:prSet custT="1"/>
      <dgm:spPr>
        <a:solidFill>
          <a:srgbClr val="A2B526"/>
        </a:solidFill>
      </dgm:spPr>
      <dgm:t>
        <a:bodyPr/>
        <a:lstStyle/>
        <a:p>
          <a:r>
            <a:rPr lang="en-US" sz="1800" b="1" dirty="0"/>
            <a:t>Low WT or BMI</a:t>
          </a:r>
        </a:p>
      </dgm:t>
    </dgm:pt>
    <dgm:pt modelId="{99367E00-05FB-4572-852E-AC861FB5AE18}" type="parTrans" cxnId="{2370146B-3E2E-4425-B03D-617F04AB63A6}">
      <dgm:prSet/>
      <dgm:spPr/>
      <dgm:t>
        <a:bodyPr/>
        <a:lstStyle/>
        <a:p>
          <a:endParaRPr lang="en-US"/>
        </a:p>
      </dgm:t>
    </dgm:pt>
    <dgm:pt modelId="{35683679-8167-4A0B-85AC-12973640252E}" type="sibTrans" cxnId="{2370146B-3E2E-4425-B03D-617F04AB63A6}">
      <dgm:prSet/>
      <dgm:spPr/>
      <dgm:t>
        <a:bodyPr/>
        <a:lstStyle/>
        <a:p>
          <a:endParaRPr lang="en-US"/>
        </a:p>
      </dgm:t>
    </dgm:pt>
    <dgm:pt modelId="{C2D5D473-3E92-4503-AE03-A78A77410965}">
      <dgm:prSet custT="1"/>
      <dgm:spPr>
        <a:solidFill>
          <a:srgbClr val="A2B526"/>
        </a:solidFill>
      </dgm:spPr>
      <dgm:t>
        <a:bodyPr/>
        <a:lstStyle/>
        <a:p>
          <a:r>
            <a:rPr lang="en-US" sz="1800" b="1" dirty="0"/>
            <a:t>Age &gt; 85y</a:t>
          </a:r>
        </a:p>
      </dgm:t>
    </dgm:pt>
    <dgm:pt modelId="{2AC5C11F-66A0-4801-AE6E-7F7177A9008F}" type="parTrans" cxnId="{16A02B7E-6A20-42C0-9DEF-B1772CF28F19}">
      <dgm:prSet/>
      <dgm:spPr/>
      <dgm:t>
        <a:bodyPr/>
        <a:lstStyle/>
        <a:p>
          <a:endParaRPr lang="en-US"/>
        </a:p>
      </dgm:t>
    </dgm:pt>
    <dgm:pt modelId="{5D5549CD-7879-42F5-9B2F-2AA654C6A45D}" type="sibTrans" cxnId="{16A02B7E-6A20-42C0-9DEF-B1772CF28F19}">
      <dgm:prSet/>
      <dgm:spPr/>
      <dgm:t>
        <a:bodyPr/>
        <a:lstStyle/>
        <a:p>
          <a:endParaRPr lang="en-US"/>
        </a:p>
      </dgm:t>
    </dgm:pt>
    <dgm:pt modelId="{AFADBEF8-D51F-4665-82CD-04EE7B102FE7}">
      <dgm:prSet custT="1"/>
      <dgm:spPr>
        <a:solidFill>
          <a:srgbClr val="A2B526"/>
        </a:solidFill>
      </dgm:spPr>
      <dgm:t>
        <a:bodyPr/>
        <a:lstStyle/>
        <a:p>
          <a:r>
            <a:rPr lang="en-US" sz="1800" b="1" dirty="0" err="1"/>
            <a:t>CrCl</a:t>
          </a:r>
          <a:r>
            <a:rPr lang="en-US" sz="1800" b="1" dirty="0"/>
            <a:t> &lt;50 mL/min</a:t>
          </a:r>
        </a:p>
      </dgm:t>
    </dgm:pt>
    <dgm:pt modelId="{5EBCCABB-D62F-438D-B98F-4859C114908E}" type="parTrans" cxnId="{41CE0CC2-D142-4BC9-A624-39ED1BAF7E02}">
      <dgm:prSet/>
      <dgm:spPr/>
      <dgm:t>
        <a:bodyPr/>
        <a:lstStyle/>
        <a:p>
          <a:endParaRPr lang="en-US"/>
        </a:p>
      </dgm:t>
    </dgm:pt>
    <dgm:pt modelId="{F4164DE9-C4E0-4475-9CB6-3DDCF2DFC771}" type="sibTrans" cxnId="{41CE0CC2-D142-4BC9-A624-39ED1BAF7E02}">
      <dgm:prSet/>
      <dgm:spPr/>
      <dgm:t>
        <a:bodyPr/>
        <a:lstStyle/>
        <a:p>
          <a:endParaRPr lang="en-US"/>
        </a:p>
      </dgm:t>
    </dgm:pt>
    <dgm:pt modelId="{014B3515-006B-463F-BF12-7C38F407B895}" type="pres">
      <dgm:prSet presAssocID="{281D434C-A52B-4265-9A37-C12233ED4701}" presName="diagram" presStyleCnt="0">
        <dgm:presLayoutVars>
          <dgm:dir/>
          <dgm:resizeHandles val="exact"/>
        </dgm:presLayoutVars>
      </dgm:prSet>
      <dgm:spPr/>
    </dgm:pt>
    <dgm:pt modelId="{F4816F4D-EA64-4C49-B1EC-CF35C6621E8D}" type="pres">
      <dgm:prSet presAssocID="{4E4DE6FD-FD36-4001-BC69-2B381E6D0A22}" presName="node" presStyleLbl="node1" presStyleIdx="0" presStyleCnt="9">
        <dgm:presLayoutVars>
          <dgm:bulletEnabled val="1"/>
        </dgm:presLayoutVars>
      </dgm:prSet>
      <dgm:spPr/>
    </dgm:pt>
    <dgm:pt modelId="{92027A69-5C29-4E5B-B385-3C9CC0FE52D9}" type="pres">
      <dgm:prSet presAssocID="{C0BC604C-C86C-4E40-8195-CFCFBC240AE9}" presName="sibTrans" presStyleCnt="0"/>
      <dgm:spPr/>
    </dgm:pt>
    <dgm:pt modelId="{68F30ABA-3208-4D70-A68D-F7645913E759}" type="pres">
      <dgm:prSet presAssocID="{68D29754-A4F2-4111-B28E-0400148F3CE2}" presName="node" presStyleLbl="node1" presStyleIdx="1" presStyleCnt="9" custLinFactNeighborY="-150">
        <dgm:presLayoutVars>
          <dgm:bulletEnabled val="1"/>
        </dgm:presLayoutVars>
      </dgm:prSet>
      <dgm:spPr/>
    </dgm:pt>
    <dgm:pt modelId="{08D4EBC3-8E98-498F-B38A-AF6F7881E261}" type="pres">
      <dgm:prSet presAssocID="{49A11C57-70BF-4412-964A-A4CDE5CF0074}" presName="sibTrans" presStyleCnt="0"/>
      <dgm:spPr/>
    </dgm:pt>
    <dgm:pt modelId="{0F1C4FA8-8747-41EB-8EFB-B726F02DD583}" type="pres">
      <dgm:prSet presAssocID="{94C3D6DB-755A-4534-AC82-EBA69BAF1CA2}" presName="node" presStyleLbl="node1" presStyleIdx="2" presStyleCnt="9">
        <dgm:presLayoutVars>
          <dgm:bulletEnabled val="1"/>
        </dgm:presLayoutVars>
      </dgm:prSet>
      <dgm:spPr/>
    </dgm:pt>
    <dgm:pt modelId="{3774D231-C589-41DA-8F14-CCA9F9BFE0CB}" type="pres">
      <dgm:prSet presAssocID="{24F1CDF5-3FF3-47B7-AD81-D1B61C76F7D4}" presName="sibTrans" presStyleCnt="0"/>
      <dgm:spPr/>
    </dgm:pt>
    <dgm:pt modelId="{0E93ED5B-54E6-49EA-B8D5-43FF2413F95A}" type="pres">
      <dgm:prSet presAssocID="{19ADF81A-FA72-488D-968F-617AED70936D}" presName="node" presStyleLbl="node1" presStyleIdx="3" presStyleCnt="9">
        <dgm:presLayoutVars>
          <dgm:bulletEnabled val="1"/>
        </dgm:presLayoutVars>
      </dgm:prSet>
      <dgm:spPr/>
    </dgm:pt>
    <dgm:pt modelId="{0449167D-2E58-4662-A1A6-F521268D40F4}" type="pres">
      <dgm:prSet presAssocID="{B9F76489-D0C6-49B3-A28E-0BCEB77E04F0}" presName="sibTrans" presStyleCnt="0"/>
      <dgm:spPr/>
    </dgm:pt>
    <dgm:pt modelId="{5427D534-ED9C-4441-8538-E899E0E0B474}" type="pres">
      <dgm:prSet presAssocID="{3991DADA-A2A1-4449-A94B-8892F4684F58}" presName="node" presStyleLbl="node1" presStyleIdx="4" presStyleCnt="9">
        <dgm:presLayoutVars>
          <dgm:bulletEnabled val="1"/>
        </dgm:presLayoutVars>
      </dgm:prSet>
      <dgm:spPr/>
    </dgm:pt>
    <dgm:pt modelId="{F210821F-C81D-4748-846F-09CFCA7F4A82}" type="pres">
      <dgm:prSet presAssocID="{62AABA55-4336-4FFA-9034-F75254CA5071}" presName="sibTrans" presStyleCnt="0"/>
      <dgm:spPr/>
    </dgm:pt>
    <dgm:pt modelId="{4E23928C-122F-403F-90D0-E28E41257ED7}" type="pres">
      <dgm:prSet presAssocID="{0A5F0C24-EA04-4230-8AD7-FAED64ED8882}" presName="node" presStyleLbl="node1" presStyleIdx="5" presStyleCnt="9">
        <dgm:presLayoutVars>
          <dgm:bulletEnabled val="1"/>
        </dgm:presLayoutVars>
      </dgm:prSet>
      <dgm:spPr/>
    </dgm:pt>
    <dgm:pt modelId="{8CFB5AB1-24D0-4842-8CBD-E7404A57AF9E}" type="pres">
      <dgm:prSet presAssocID="{973EBA02-9FAF-4F60-8B2A-485E2595D78D}" presName="sibTrans" presStyleCnt="0"/>
      <dgm:spPr/>
    </dgm:pt>
    <dgm:pt modelId="{A20CAC67-A3DB-4307-9CFA-8E054B432A07}" type="pres">
      <dgm:prSet presAssocID="{C8C08C58-C319-41D9-968C-96974416BCE5}" presName="node" presStyleLbl="node1" presStyleIdx="6" presStyleCnt="9">
        <dgm:presLayoutVars>
          <dgm:bulletEnabled val="1"/>
        </dgm:presLayoutVars>
      </dgm:prSet>
      <dgm:spPr/>
    </dgm:pt>
    <dgm:pt modelId="{942D925C-B67E-4224-B38A-15356C648205}" type="pres">
      <dgm:prSet presAssocID="{35683679-8167-4A0B-85AC-12973640252E}" presName="sibTrans" presStyleCnt="0"/>
      <dgm:spPr/>
    </dgm:pt>
    <dgm:pt modelId="{05702212-AD3A-4BC0-849E-9FD7BED22552}" type="pres">
      <dgm:prSet presAssocID="{C2D5D473-3E92-4503-AE03-A78A77410965}" presName="node" presStyleLbl="node1" presStyleIdx="7" presStyleCnt="9">
        <dgm:presLayoutVars>
          <dgm:bulletEnabled val="1"/>
        </dgm:presLayoutVars>
      </dgm:prSet>
      <dgm:spPr/>
    </dgm:pt>
    <dgm:pt modelId="{03AD8B44-6D52-4426-9308-7E632E8872B5}" type="pres">
      <dgm:prSet presAssocID="{5D5549CD-7879-42F5-9B2F-2AA654C6A45D}" presName="sibTrans" presStyleCnt="0"/>
      <dgm:spPr/>
    </dgm:pt>
    <dgm:pt modelId="{F013072E-2F64-44C6-99DC-197B22877635}" type="pres">
      <dgm:prSet presAssocID="{AFADBEF8-D51F-4665-82CD-04EE7B102FE7}" presName="node" presStyleLbl="node1" presStyleIdx="8" presStyleCnt="9">
        <dgm:presLayoutVars>
          <dgm:bulletEnabled val="1"/>
        </dgm:presLayoutVars>
      </dgm:prSet>
      <dgm:spPr/>
    </dgm:pt>
  </dgm:ptLst>
  <dgm:cxnLst>
    <dgm:cxn modelId="{A0ADE202-A557-4E6B-8868-C17DDE8FF385}" type="presOf" srcId="{3991DADA-A2A1-4449-A94B-8892F4684F58}" destId="{5427D534-ED9C-4441-8538-E899E0E0B474}" srcOrd="0" destOrd="0" presId="urn:microsoft.com/office/officeart/2005/8/layout/default"/>
    <dgm:cxn modelId="{84E6CA09-A393-44C0-A2BD-880B93F1568C}" type="presOf" srcId="{19ADF81A-FA72-488D-968F-617AED70936D}" destId="{0E93ED5B-54E6-49EA-B8D5-43FF2413F95A}" srcOrd="0" destOrd="0" presId="urn:microsoft.com/office/officeart/2005/8/layout/default"/>
    <dgm:cxn modelId="{30ED2419-8343-4955-871E-575406565A67}" type="presOf" srcId="{281D434C-A52B-4265-9A37-C12233ED4701}" destId="{014B3515-006B-463F-BF12-7C38F407B895}" srcOrd="0" destOrd="0" presId="urn:microsoft.com/office/officeart/2005/8/layout/default"/>
    <dgm:cxn modelId="{8FACA41B-FFB7-4778-B67B-0378A9D700D3}" type="presOf" srcId="{AFADBEF8-D51F-4665-82CD-04EE7B102FE7}" destId="{F013072E-2F64-44C6-99DC-197B22877635}" srcOrd="0" destOrd="0" presId="urn:microsoft.com/office/officeart/2005/8/layout/default"/>
    <dgm:cxn modelId="{4FF33D25-1AB2-43DF-BDD0-28E8D3B1A43F}" type="presOf" srcId="{C2D5D473-3E92-4503-AE03-A78A77410965}" destId="{05702212-AD3A-4BC0-849E-9FD7BED22552}" srcOrd="0" destOrd="0" presId="urn:microsoft.com/office/officeart/2005/8/layout/default"/>
    <dgm:cxn modelId="{3C951B2E-5479-4B5E-AFB0-0615DF3AF03D}" type="presOf" srcId="{0A5F0C24-EA04-4230-8AD7-FAED64ED8882}" destId="{4E23928C-122F-403F-90D0-E28E41257ED7}" srcOrd="0" destOrd="0" presId="urn:microsoft.com/office/officeart/2005/8/layout/default"/>
    <dgm:cxn modelId="{63574C38-1AB1-4ADC-A1AB-86F2DCF3C5C1}" type="presOf" srcId="{68D29754-A4F2-4111-B28E-0400148F3CE2}" destId="{68F30ABA-3208-4D70-A68D-F7645913E759}" srcOrd="0" destOrd="0" presId="urn:microsoft.com/office/officeart/2005/8/layout/default"/>
    <dgm:cxn modelId="{2370146B-3E2E-4425-B03D-617F04AB63A6}" srcId="{281D434C-A52B-4265-9A37-C12233ED4701}" destId="{C8C08C58-C319-41D9-968C-96974416BCE5}" srcOrd="6" destOrd="0" parTransId="{99367E00-05FB-4572-852E-AC861FB5AE18}" sibTransId="{35683679-8167-4A0B-85AC-12973640252E}"/>
    <dgm:cxn modelId="{D6384350-69AD-4526-AE63-67F6286BE69B}" srcId="{281D434C-A52B-4265-9A37-C12233ED4701}" destId="{19ADF81A-FA72-488D-968F-617AED70936D}" srcOrd="3" destOrd="0" parTransId="{FE383B7B-4DB4-4BE6-B0E9-D10745ACA3CB}" sibTransId="{B9F76489-D0C6-49B3-A28E-0BCEB77E04F0}"/>
    <dgm:cxn modelId="{0F119F74-BD4C-4444-992C-B07BDBC9DA48}" srcId="{281D434C-A52B-4265-9A37-C12233ED4701}" destId="{0A5F0C24-EA04-4230-8AD7-FAED64ED8882}" srcOrd="5" destOrd="0" parTransId="{8AC0369C-91E4-4B11-ABA7-69A3942AD215}" sibTransId="{973EBA02-9FAF-4F60-8B2A-485E2595D78D}"/>
    <dgm:cxn modelId="{CE62CC56-E6D5-4627-BC4A-A46E9AB64248}" type="presOf" srcId="{4E4DE6FD-FD36-4001-BC69-2B381E6D0A22}" destId="{F4816F4D-EA64-4C49-B1EC-CF35C6621E8D}" srcOrd="0" destOrd="0" presId="urn:microsoft.com/office/officeart/2005/8/layout/default"/>
    <dgm:cxn modelId="{16A02B7E-6A20-42C0-9DEF-B1772CF28F19}" srcId="{281D434C-A52B-4265-9A37-C12233ED4701}" destId="{C2D5D473-3E92-4503-AE03-A78A77410965}" srcOrd="7" destOrd="0" parTransId="{2AC5C11F-66A0-4801-AE6E-7F7177A9008F}" sibTransId="{5D5549CD-7879-42F5-9B2F-2AA654C6A45D}"/>
    <dgm:cxn modelId="{295910B3-6636-4027-AB17-B22CC326515B}" type="presOf" srcId="{C8C08C58-C319-41D9-968C-96974416BCE5}" destId="{A20CAC67-A3DB-4307-9CFA-8E054B432A07}" srcOrd="0" destOrd="0" presId="urn:microsoft.com/office/officeart/2005/8/layout/default"/>
    <dgm:cxn modelId="{41CE0CC2-D142-4BC9-A624-39ED1BAF7E02}" srcId="{281D434C-A52B-4265-9A37-C12233ED4701}" destId="{AFADBEF8-D51F-4665-82CD-04EE7B102FE7}" srcOrd="8" destOrd="0" parTransId="{5EBCCABB-D62F-438D-B98F-4859C114908E}" sibTransId="{F4164DE9-C4E0-4475-9CB6-3DDCF2DFC771}"/>
    <dgm:cxn modelId="{77465EC6-C29C-40BB-9185-A072D84F1825}" type="presOf" srcId="{94C3D6DB-755A-4534-AC82-EBA69BAF1CA2}" destId="{0F1C4FA8-8747-41EB-8EFB-B726F02DD583}" srcOrd="0" destOrd="0" presId="urn:microsoft.com/office/officeart/2005/8/layout/default"/>
    <dgm:cxn modelId="{C2B451CF-CFDF-48CF-A4B2-B130FDF06A41}" srcId="{281D434C-A52B-4265-9A37-C12233ED4701}" destId="{68D29754-A4F2-4111-B28E-0400148F3CE2}" srcOrd="1" destOrd="0" parTransId="{AB6C23D1-A53A-4100-A9DC-192FF87D58D9}" sibTransId="{49A11C57-70BF-4412-964A-A4CDE5CF0074}"/>
    <dgm:cxn modelId="{FC4FCCEA-8D8B-489C-9F2F-EB6FA552FBCE}" srcId="{281D434C-A52B-4265-9A37-C12233ED4701}" destId="{4E4DE6FD-FD36-4001-BC69-2B381E6D0A22}" srcOrd="0" destOrd="0" parTransId="{4DDBB695-23CA-4625-ABAA-EA57722EE4AE}" sibTransId="{C0BC604C-C86C-4E40-8195-CFCFBC240AE9}"/>
    <dgm:cxn modelId="{CF8835F4-8EF0-426F-B263-B3412F1D948E}" srcId="{281D434C-A52B-4265-9A37-C12233ED4701}" destId="{3991DADA-A2A1-4449-A94B-8892F4684F58}" srcOrd="4" destOrd="0" parTransId="{126E5D3C-4869-4B0F-BFEA-6F6662B9462C}" sibTransId="{62AABA55-4336-4FFA-9034-F75254CA5071}"/>
    <dgm:cxn modelId="{642DD6F8-AC3D-41D4-B2CB-6B4A17EF6FAA}" srcId="{281D434C-A52B-4265-9A37-C12233ED4701}" destId="{94C3D6DB-755A-4534-AC82-EBA69BAF1CA2}" srcOrd="2" destOrd="0" parTransId="{73CB0B98-843E-4B77-824C-CD76F958C520}" sibTransId="{24F1CDF5-3FF3-47B7-AD81-D1B61C76F7D4}"/>
    <dgm:cxn modelId="{D96BEF5A-980C-47A4-A269-64490D4355DA}" type="presParOf" srcId="{014B3515-006B-463F-BF12-7C38F407B895}" destId="{F4816F4D-EA64-4C49-B1EC-CF35C6621E8D}" srcOrd="0" destOrd="0" presId="urn:microsoft.com/office/officeart/2005/8/layout/default"/>
    <dgm:cxn modelId="{3570F219-600F-44EB-8328-9C37CE7F0B03}" type="presParOf" srcId="{014B3515-006B-463F-BF12-7C38F407B895}" destId="{92027A69-5C29-4E5B-B385-3C9CC0FE52D9}" srcOrd="1" destOrd="0" presId="urn:microsoft.com/office/officeart/2005/8/layout/default"/>
    <dgm:cxn modelId="{3BF6607B-EDF1-4E2D-BFC3-D63359D0CEBF}" type="presParOf" srcId="{014B3515-006B-463F-BF12-7C38F407B895}" destId="{68F30ABA-3208-4D70-A68D-F7645913E759}" srcOrd="2" destOrd="0" presId="urn:microsoft.com/office/officeart/2005/8/layout/default"/>
    <dgm:cxn modelId="{C24608C9-E4A3-4514-8F27-E33710DD6242}" type="presParOf" srcId="{014B3515-006B-463F-BF12-7C38F407B895}" destId="{08D4EBC3-8E98-498F-B38A-AF6F7881E261}" srcOrd="3" destOrd="0" presId="urn:microsoft.com/office/officeart/2005/8/layout/default"/>
    <dgm:cxn modelId="{C8B74074-3149-426C-8B08-20DCAD831170}" type="presParOf" srcId="{014B3515-006B-463F-BF12-7C38F407B895}" destId="{0F1C4FA8-8747-41EB-8EFB-B726F02DD583}" srcOrd="4" destOrd="0" presId="urn:microsoft.com/office/officeart/2005/8/layout/default"/>
    <dgm:cxn modelId="{138A9C7D-1F35-4968-B897-FB8FA2C4DB5F}" type="presParOf" srcId="{014B3515-006B-463F-BF12-7C38F407B895}" destId="{3774D231-C589-41DA-8F14-CCA9F9BFE0CB}" srcOrd="5" destOrd="0" presId="urn:microsoft.com/office/officeart/2005/8/layout/default"/>
    <dgm:cxn modelId="{29AA2486-B498-4CCB-9C26-0C116952D69E}" type="presParOf" srcId="{014B3515-006B-463F-BF12-7C38F407B895}" destId="{0E93ED5B-54E6-49EA-B8D5-43FF2413F95A}" srcOrd="6" destOrd="0" presId="urn:microsoft.com/office/officeart/2005/8/layout/default"/>
    <dgm:cxn modelId="{E912AAA3-C7F2-4E68-A767-150892572186}" type="presParOf" srcId="{014B3515-006B-463F-BF12-7C38F407B895}" destId="{0449167D-2E58-4662-A1A6-F521268D40F4}" srcOrd="7" destOrd="0" presId="urn:microsoft.com/office/officeart/2005/8/layout/default"/>
    <dgm:cxn modelId="{745EBCC1-81CD-48C9-914A-FF921D41A1D3}" type="presParOf" srcId="{014B3515-006B-463F-BF12-7C38F407B895}" destId="{5427D534-ED9C-4441-8538-E899E0E0B474}" srcOrd="8" destOrd="0" presId="urn:microsoft.com/office/officeart/2005/8/layout/default"/>
    <dgm:cxn modelId="{53275913-6419-4780-924D-573C3792DB3F}" type="presParOf" srcId="{014B3515-006B-463F-BF12-7C38F407B895}" destId="{F210821F-C81D-4748-846F-09CFCA7F4A82}" srcOrd="9" destOrd="0" presId="urn:microsoft.com/office/officeart/2005/8/layout/default"/>
    <dgm:cxn modelId="{617B0D36-F113-4F97-963B-A522EE38BF4C}" type="presParOf" srcId="{014B3515-006B-463F-BF12-7C38F407B895}" destId="{4E23928C-122F-403F-90D0-E28E41257ED7}" srcOrd="10" destOrd="0" presId="urn:microsoft.com/office/officeart/2005/8/layout/default"/>
    <dgm:cxn modelId="{984D9E9F-8140-40C9-851C-3814DA4A8FFB}" type="presParOf" srcId="{014B3515-006B-463F-BF12-7C38F407B895}" destId="{8CFB5AB1-24D0-4842-8CBD-E7404A57AF9E}" srcOrd="11" destOrd="0" presId="urn:microsoft.com/office/officeart/2005/8/layout/default"/>
    <dgm:cxn modelId="{B080B7E6-5EEE-44BB-A338-A35153999554}" type="presParOf" srcId="{014B3515-006B-463F-BF12-7C38F407B895}" destId="{A20CAC67-A3DB-4307-9CFA-8E054B432A07}" srcOrd="12" destOrd="0" presId="urn:microsoft.com/office/officeart/2005/8/layout/default"/>
    <dgm:cxn modelId="{0FA9DFB7-86E0-4B94-8606-99A863DEAB2E}" type="presParOf" srcId="{014B3515-006B-463F-BF12-7C38F407B895}" destId="{942D925C-B67E-4224-B38A-15356C648205}" srcOrd="13" destOrd="0" presId="urn:microsoft.com/office/officeart/2005/8/layout/default"/>
    <dgm:cxn modelId="{20FABA28-3BED-4DB0-82DF-E7CF59DCD53C}" type="presParOf" srcId="{014B3515-006B-463F-BF12-7C38F407B895}" destId="{05702212-AD3A-4BC0-849E-9FD7BED22552}" srcOrd="14" destOrd="0" presId="urn:microsoft.com/office/officeart/2005/8/layout/default"/>
    <dgm:cxn modelId="{1AA0EE29-EEEA-4E57-8C13-06DA67F4B7E7}" type="presParOf" srcId="{014B3515-006B-463F-BF12-7C38F407B895}" destId="{03AD8B44-6D52-4426-9308-7E632E8872B5}" srcOrd="15" destOrd="0" presId="urn:microsoft.com/office/officeart/2005/8/layout/default"/>
    <dgm:cxn modelId="{47BE86E3-4BC6-494B-B011-E63B379C0087}" type="presParOf" srcId="{014B3515-006B-463F-BF12-7C38F407B895}" destId="{F013072E-2F64-44C6-99DC-197B22877635}"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5396F6-8190-460C-A0D3-8D0E11D2774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2972D57-4D74-45BE-B61D-3FBEE83049BA}">
      <dgm:prSet/>
      <dgm:spPr>
        <a:solidFill>
          <a:schemeClr val="bg1">
            <a:lumMod val="50000"/>
          </a:schemeClr>
        </a:solidFill>
      </dgm:spPr>
      <dgm:t>
        <a:bodyPr/>
        <a:lstStyle/>
        <a:p>
          <a:r>
            <a:rPr lang="en-US" b="1" u="sng" dirty="0"/>
            <a:t>Definition</a:t>
          </a:r>
          <a:r>
            <a:rPr lang="en-US" b="1" dirty="0"/>
            <a:t>: </a:t>
          </a:r>
          <a:r>
            <a:rPr lang="en-US" dirty="0"/>
            <a:t>administration of more medications than are clinically indicated </a:t>
          </a:r>
        </a:p>
      </dgm:t>
    </dgm:pt>
    <dgm:pt modelId="{F10C462E-8B2B-490C-9E63-2F9B3F17786A}" type="parTrans" cxnId="{E09376CF-3EB3-4FD4-A913-8749294E58C0}">
      <dgm:prSet/>
      <dgm:spPr/>
      <dgm:t>
        <a:bodyPr/>
        <a:lstStyle/>
        <a:p>
          <a:endParaRPr lang="en-US"/>
        </a:p>
      </dgm:t>
    </dgm:pt>
    <dgm:pt modelId="{B3E50FE2-FAE1-447B-9670-73BC74B4B3C2}" type="sibTrans" cxnId="{E09376CF-3EB3-4FD4-A913-8749294E58C0}">
      <dgm:prSet/>
      <dgm:spPr/>
      <dgm:t>
        <a:bodyPr/>
        <a:lstStyle/>
        <a:p>
          <a:endParaRPr lang="en-US"/>
        </a:p>
      </dgm:t>
    </dgm:pt>
    <dgm:pt modelId="{0099A341-1A85-4505-A8B4-AB71F2E062FB}">
      <dgm:prSet/>
      <dgm:spPr>
        <a:solidFill>
          <a:schemeClr val="bg1">
            <a:lumMod val="50000"/>
          </a:schemeClr>
        </a:solidFill>
      </dgm:spPr>
      <dgm:t>
        <a:bodyPr/>
        <a:lstStyle/>
        <a:p>
          <a:r>
            <a:rPr lang="en-US"/>
            <a:t>Rate is 55-59% of older outpatients</a:t>
          </a:r>
        </a:p>
      </dgm:t>
    </dgm:pt>
    <dgm:pt modelId="{7578660D-36AC-4772-8223-EF4B7E39237F}" type="parTrans" cxnId="{7AFA3FBE-988E-4CCB-8298-8DE48E43F0A7}">
      <dgm:prSet/>
      <dgm:spPr/>
      <dgm:t>
        <a:bodyPr/>
        <a:lstStyle/>
        <a:p>
          <a:endParaRPr lang="en-US"/>
        </a:p>
      </dgm:t>
    </dgm:pt>
    <dgm:pt modelId="{4E5CA1AE-4B0A-4722-A0C9-114D50F28855}" type="sibTrans" cxnId="{7AFA3FBE-988E-4CCB-8298-8DE48E43F0A7}">
      <dgm:prSet/>
      <dgm:spPr/>
      <dgm:t>
        <a:bodyPr/>
        <a:lstStyle/>
        <a:p>
          <a:endParaRPr lang="en-US"/>
        </a:p>
      </dgm:t>
    </dgm:pt>
    <dgm:pt modelId="{A3A42E64-6732-4ECA-BE87-5F98C5908BC6}">
      <dgm:prSet/>
      <dgm:spPr>
        <a:solidFill>
          <a:schemeClr val="bg1">
            <a:lumMod val="50000"/>
          </a:schemeClr>
        </a:solidFill>
      </dgm:spPr>
      <dgm:t>
        <a:bodyPr/>
        <a:lstStyle/>
        <a:p>
          <a:r>
            <a:rPr lang="en-US"/>
            <a:t>SNF: 27.1% take 9 or more medication regularly</a:t>
          </a:r>
        </a:p>
      </dgm:t>
    </dgm:pt>
    <dgm:pt modelId="{A6F2515C-2B6A-4E84-BE72-A76ABDB4C92E}" type="parTrans" cxnId="{947BE183-8FD3-4CED-B618-2FF42DFD00C6}">
      <dgm:prSet/>
      <dgm:spPr/>
      <dgm:t>
        <a:bodyPr/>
        <a:lstStyle/>
        <a:p>
          <a:endParaRPr lang="en-US"/>
        </a:p>
      </dgm:t>
    </dgm:pt>
    <dgm:pt modelId="{73118BB2-A8F5-499A-BB65-D0057769A0DF}" type="sibTrans" cxnId="{947BE183-8FD3-4CED-B618-2FF42DFD00C6}">
      <dgm:prSet/>
      <dgm:spPr/>
      <dgm:t>
        <a:bodyPr/>
        <a:lstStyle/>
        <a:p>
          <a:endParaRPr lang="en-US"/>
        </a:p>
      </dgm:t>
    </dgm:pt>
    <dgm:pt modelId="{3CA2922B-CD2F-4440-8FA5-B645E31821EF}">
      <dgm:prSet/>
      <dgm:spPr>
        <a:solidFill>
          <a:schemeClr val="bg1">
            <a:lumMod val="50000"/>
          </a:schemeClr>
        </a:solidFill>
      </dgm:spPr>
      <dgm:t>
        <a:bodyPr/>
        <a:lstStyle/>
        <a:p>
          <a:r>
            <a:rPr lang="en-US" dirty="0"/>
            <a:t>Average 2-9 prescription medications daily in community dwelling elderly</a:t>
          </a:r>
        </a:p>
      </dgm:t>
    </dgm:pt>
    <dgm:pt modelId="{BFF97890-364E-4FB2-90B3-6E5A3749990C}" type="parTrans" cxnId="{14C11FC1-DE52-4B3F-A134-941FA8774A80}">
      <dgm:prSet/>
      <dgm:spPr/>
      <dgm:t>
        <a:bodyPr/>
        <a:lstStyle/>
        <a:p>
          <a:endParaRPr lang="en-US"/>
        </a:p>
      </dgm:t>
    </dgm:pt>
    <dgm:pt modelId="{81E0BF88-6F4B-4699-B873-2D56EEFFB829}" type="sibTrans" cxnId="{14C11FC1-DE52-4B3F-A134-941FA8774A80}">
      <dgm:prSet/>
      <dgm:spPr/>
      <dgm:t>
        <a:bodyPr/>
        <a:lstStyle/>
        <a:p>
          <a:endParaRPr lang="en-US"/>
        </a:p>
      </dgm:t>
    </dgm:pt>
    <dgm:pt modelId="{1B223E08-585C-44BD-B98E-09C176A463AA}">
      <dgm:prSet/>
      <dgm:spPr>
        <a:solidFill>
          <a:schemeClr val="bg1">
            <a:lumMod val="50000"/>
          </a:schemeClr>
        </a:solidFill>
      </dgm:spPr>
      <dgm:t>
        <a:bodyPr/>
        <a:lstStyle/>
        <a:p>
          <a:r>
            <a:rPr lang="en-US"/>
            <a:t>Use of dietary supplements adds to burden</a:t>
          </a:r>
        </a:p>
      </dgm:t>
    </dgm:pt>
    <dgm:pt modelId="{27E6114F-94B4-4685-BAD4-C030B3C558B2}" type="parTrans" cxnId="{52141879-0192-4051-B78F-C8998F7B4FA1}">
      <dgm:prSet/>
      <dgm:spPr/>
      <dgm:t>
        <a:bodyPr/>
        <a:lstStyle/>
        <a:p>
          <a:endParaRPr lang="en-US"/>
        </a:p>
      </dgm:t>
    </dgm:pt>
    <dgm:pt modelId="{145D562A-A68F-4B5D-9914-28F17866CA33}" type="sibTrans" cxnId="{52141879-0192-4051-B78F-C8998F7B4FA1}">
      <dgm:prSet/>
      <dgm:spPr/>
      <dgm:t>
        <a:bodyPr/>
        <a:lstStyle/>
        <a:p>
          <a:endParaRPr lang="en-US"/>
        </a:p>
      </dgm:t>
    </dgm:pt>
    <dgm:pt modelId="{EB67F614-6658-4926-8438-020DCCE082CA}">
      <dgm:prSet custT="1"/>
      <dgm:spPr/>
      <dgm:t>
        <a:bodyPr/>
        <a:lstStyle/>
        <a:p>
          <a:r>
            <a:rPr lang="en-US" sz="1600" dirty="0"/>
            <a:t>46-59% use vitamin/mineral supplement</a:t>
          </a:r>
        </a:p>
      </dgm:t>
    </dgm:pt>
    <dgm:pt modelId="{381ABD1A-1F62-4F50-9AA8-9CFD9365DBF5}" type="parTrans" cxnId="{91713DBD-DAA0-4DA0-B701-B1C0E37A8B2E}">
      <dgm:prSet/>
      <dgm:spPr/>
      <dgm:t>
        <a:bodyPr/>
        <a:lstStyle/>
        <a:p>
          <a:endParaRPr lang="en-US"/>
        </a:p>
      </dgm:t>
    </dgm:pt>
    <dgm:pt modelId="{2C076028-2636-47CC-AA3A-5FD261527A84}" type="sibTrans" cxnId="{91713DBD-DAA0-4DA0-B701-B1C0E37A8B2E}">
      <dgm:prSet/>
      <dgm:spPr/>
      <dgm:t>
        <a:bodyPr/>
        <a:lstStyle/>
        <a:p>
          <a:endParaRPr lang="en-US"/>
        </a:p>
      </dgm:t>
    </dgm:pt>
    <dgm:pt modelId="{0450191C-E32A-440D-8FC4-283834DA448C}">
      <dgm:prSet custT="1"/>
      <dgm:spPr/>
      <dgm:t>
        <a:bodyPr/>
        <a:lstStyle/>
        <a:p>
          <a:r>
            <a:rPr lang="en-US" sz="1600" dirty="0"/>
            <a:t>11-14% use herbal supplements</a:t>
          </a:r>
        </a:p>
      </dgm:t>
    </dgm:pt>
    <dgm:pt modelId="{F6B58E81-006E-419E-8277-777FD15577F3}" type="parTrans" cxnId="{E81D6291-585B-4BBD-A669-5B83FF38177D}">
      <dgm:prSet/>
      <dgm:spPr/>
      <dgm:t>
        <a:bodyPr/>
        <a:lstStyle/>
        <a:p>
          <a:endParaRPr lang="en-US"/>
        </a:p>
      </dgm:t>
    </dgm:pt>
    <dgm:pt modelId="{E8CEA5E5-9F49-4013-B06D-E839E84384F4}" type="sibTrans" cxnId="{E81D6291-585B-4BBD-A669-5B83FF38177D}">
      <dgm:prSet/>
      <dgm:spPr/>
      <dgm:t>
        <a:bodyPr/>
        <a:lstStyle/>
        <a:p>
          <a:endParaRPr lang="en-US"/>
        </a:p>
      </dgm:t>
    </dgm:pt>
    <dgm:pt modelId="{59BB3DAA-E8FB-471D-81FA-D178D715FD80}" type="pres">
      <dgm:prSet presAssocID="{C45396F6-8190-460C-A0D3-8D0E11D2774E}" presName="linear" presStyleCnt="0">
        <dgm:presLayoutVars>
          <dgm:animLvl val="lvl"/>
          <dgm:resizeHandles val="exact"/>
        </dgm:presLayoutVars>
      </dgm:prSet>
      <dgm:spPr/>
    </dgm:pt>
    <dgm:pt modelId="{AC33EEF2-951A-4A5D-98A9-5281F7121AF4}" type="pres">
      <dgm:prSet presAssocID="{A2972D57-4D74-45BE-B61D-3FBEE83049BA}" presName="parentText" presStyleLbl="node1" presStyleIdx="0" presStyleCnt="5">
        <dgm:presLayoutVars>
          <dgm:chMax val="0"/>
          <dgm:bulletEnabled val="1"/>
        </dgm:presLayoutVars>
      </dgm:prSet>
      <dgm:spPr/>
    </dgm:pt>
    <dgm:pt modelId="{2BA6E8C8-CD8E-4462-8159-36BAFD07DADE}" type="pres">
      <dgm:prSet presAssocID="{B3E50FE2-FAE1-447B-9670-73BC74B4B3C2}" presName="spacer" presStyleCnt="0"/>
      <dgm:spPr/>
    </dgm:pt>
    <dgm:pt modelId="{84137B52-6D1D-4E94-ABFC-2CD488C9885F}" type="pres">
      <dgm:prSet presAssocID="{0099A341-1A85-4505-A8B4-AB71F2E062FB}" presName="parentText" presStyleLbl="node1" presStyleIdx="1" presStyleCnt="5">
        <dgm:presLayoutVars>
          <dgm:chMax val="0"/>
          <dgm:bulletEnabled val="1"/>
        </dgm:presLayoutVars>
      </dgm:prSet>
      <dgm:spPr/>
    </dgm:pt>
    <dgm:pt modelId="{8E825186-F28D-46D1-B635-1F2370DA83C5}" type="pres">
      <dgm:prSet presAssocID="{4E5CA1AE-4B0A-4722-A0C9-114D50F28855}" presName="spacer" presStyleCnt="0"/>
      <dgm:spPr/>
    </dgm:pt>
    <dgm:pt modelId="{CFD80884-40FC-4E53-93B0-CB28E937E9E3}" type="pres">
      <dgm:prSet presAssocID="{A3A42E64-6732-4ECA-BE87-5F98C5908BC6}" presName="parentText" presStyleLbl="node1" presStyleIdx="2" presStyleCnt="5">
        <dgm:presLayoutVars>
          <dgm:chMax val="0"/>
          <dgm:bulletEnabled val="1"/>
        </dgm:presLayoutVars>
      </dgm:prSet>
      <dgm:spPr/>
    </dgm:pt>
    <dgm:pt modelId="{16071212-4B69-4F4D-BDAA-C8D55C9E638A}" type="pres">
      <dgm:prSet presAssocID="{73118BB2-A8F5-499A-BB65-D0057769A0DF}" presName="spacer" presStyleCnt="0"/>
      <dgm:spPr/>
    </dgm:pt>
    <dgm:pt modelId="{F7E0A04A-193E-4B8D-AA3F-A4CC763091C9}" type="pres">
      <dgm:prSet presAssocID="{3CA2922B-CD2F-4440-8FA5-B645E31821EF}" presName="parentText" presStyleLbl="node1" presStyleIdx="3" presStyleCnt="5">
        <dgm:presLayoutVars>
          <dgm:chMax val="0"/>
          <dgm:bulletEnabled val="1"/>
        </dgm:presLayoutVars>
      </dgm:prSet>
      <dgm:spPr/>
    </dgm:pt>
    <dgm:pt modelId="{7BA37031-23A4-408B-847E-210DC9424623}" type="pres">
      <dgm:prSet presAssocID="{81E0BF88-6F4B-4699-B873-2D56EEFFB829}" presName="spacer" presStyleCnt="0"/>
      <dgm:spPr/>
    </dgm:pt>
    <dgm:pt modelId="{7DDAF57A-4885-4070-A81E-53C25341CDA2}" type="pres">
      <dgm:prSet presAssocID="{1B223E08-585C-44BD-B98E-09C176A463AA}" presName="parentText" presStyleLbl="node1" presStyleIdx="4" presStyleCnt="5">
        <dgm:presLayoutVars>
          <dgm:chMax val="0"/>
          <dgm:bulletEnabled val="1"/>
        </dgm:presLayoutVars>
      </dgm:prSet>
      <dgm:spPr/>
    </dgm:pt>
    <dgm:pt modelId="{7DBB4B52-0AFD-4BC7-8B37-BB561D434876}" type="pres">
      <dgm:prSet presAssocID="{1B223E08-585C-44BD-B98E-09C176A463AA}" presName="childText" presStyleLbl="revTx" presStyleIdx="0" presStyleCnt="1" custScaleY="204013">
        <dgm:presLayoutVars>
          <dgm:bulletEnabled val="1"/>
        </dgm:presLayoutVars>
      </dgm:prSet>
      <dgm:spPr/>
    </dgm:pt>
  </dgm:ptLst>
  <dgm:cxnLst>
    <dgm:cxn modelId="{2705E718-ABFA-4DDB-B31A-D63C45400CCF}" type="presOf" srcId="{0450191C-E32A-440D-8FC4-283834DA448C}" destId="{7DBB4B52-0AFD-4BC7-8B37-BB561D434876}" srcOrd="0" destOrd="1" presId="urn:microsoft.com/office/officeart/2005/8/layout/vList2"/>
    <dgm:cxn modelId="{C051503D-15B0-465E-A053-F33F65D55EAF}" type="presOf" srcId="{0099A341-1A85-4505-A8B4-AB71F2E062FB}" destId="{84137B52-6D1D-4E94-ABFC-2CD488C9885F}" srcOrd="0" destOrd="0" presId="urn:microsoft.com/office/officeart/2005/8/layout/vList2"/>
    <dgm:cxn modelId="{C4047552-1D02-438B-9AB2-073EF8428D74}" type="presOf" srcId="{3CA2922B-CD2F-4440-8FA5-B645E31821EF}" destId="{F7E0A04A-193E-4B8D-AA3F-A4CC763091C9}" srcOrd="0" destOrd="0" presId="urn:microsoft.com/office/officeart/2005/8/layout/vList2"/>
    <dgm:cxn modelId="{52141879-0192-4051-B78F-C8998F7B4FA1}" srcId="{C45396F6-8190-460C-A0D3-8D0E11D2774E}" destId="{1B223E08-585C-44BD-B98E-09C176A463AA}" srcOrd="4" destOrd="0" parTransId="{27E6114F-94B4-4685-BAD4-C030B3C558B2}" sibTransId="{145D562A-A68F-4B5D-9914-28F17866CA33}"/>
    <dgm:cxn modelId="{947BE183-8FD3-4CED-B618-2FF42DFD00C6}" srcId="{C45396F6-8190-460C-A0D3-8D0E11D2774E}" destId="{A3A42E64-6732-4ECA-BE87-5F98C5908BC6}" srcOrd="2" destOrd="0" parTransId="{A6F2515C-2B6A-4E84-BE72-A76ABDB4C92E}" sibTransId="{73118BB2-A8F5-499A-BB65-D0057769A0DF}"/>
    <dgm:cxn modelId="{E81D6291-585B-4BBD-A669-5B83FF38177D}" srcId="{1B223E08-585C-44BD-B98E-09C176A463AA}" destId="{0450191C-E32A-440D-8FC4-283834DA448C}" srcOrd="1" destOrd="0" parTransId="{F6B58E81-006E-419E-8277-777FD15577F3}" sibTransId="{E8CEA5E5-9F49-4013-B06D-E839E84384F4}"/>
    <dgm:cxn modelId="{4B6297A9-033B-43B1-9CCB-7745F5F12ED6}" type="presOf" srcId="{EB67F614-6658-4926-8438-020DCCE082CA}" destId="{7DBB4B52-0AFD-4BC7-8B37-BB561D434876}" srcOrd="0" destOrd="0" presId="urn:microsoft.com/office/officeart/2005/8/layout/vList2"/>
    <dgm:cxn modelId="{3E311EAA-FDBC-4ABA-87F0-2A6F8449F79A}" type="presOf" srcId="{C45396F6-8190-460C-A0D3-8D0E11D2774E}" destId="{59BB3DAA-E8FB-471D-81FA-D178D715FD80}" srcOrd="0" destOrd="0" presId="urn:microsoft.com/office/officeart/2005/8/layout/vList2"/>
    <dgm:cxn modelId="{91713DBD-DAA0-4DA0-B701-B1C0E37A8B2E}" srcId="{1B223E08-585C-44BD-B98E-09C176A463AA}" destId="{EB67F614-6658-4926-8438-020DCCE082CA}" srcOrd="0" destOrd="0" parTransId="{381ABD1A-1F62-4F50-9AA8-9CFD9365DBF5}" sibTransId="{2C076028-2636-47CC-AA3A-5FD261527A84}"/>
    <dgm:cxn modelId="{7AFA3FBE-988E-4CCB-8298-8DE48E43F0A7}" srcId="{C45396F6-8190-460C-A0D3-8D0E11D2774E}" destId="{0099A341-1A85-4505-A8B4-AB71F2E062FB}" srcOrd="1" destOrd="0" parTransId="{7578660D-36AC-4772-8223-EF4B7E39237F}" sibTransId="{4E5CA1AE-4B0A-4722-A0C9-114D50F28855}"/>
    <dgm:cxn modelId="{14C11FC1-DE52-4B3F-A134-941FA8774A80}" srcId="{C45396F6-8190-460C-A0D3-8D0E11D2774E}" destId="{3CA2922B-CD2F-4440-8FA5-B645E31821EF}" srcOrd="3" destOrd="0" parTransId="{BFF97890-364E-4FB2-90B3-6E5A3749990C}" sibTransId="{81E0BF88-6F4B-4699-B873-2D56EEFFB829}"/>
    <dgm:cxn modelId="{E09376CF-3EB3-4FD4-A913-8749294E58C0}" srcId="{C45396F6-8190-460C-A0D3-8D0E11D2774E}" destId="{A2972D57-4D74-45BE-B61D-3FBEE83049BA}" srcOrd="0" destOrd="0" parTransId="{F10C462E-8B2B-490C-9E63-2F9B3F17786A}" sibTransId="{B3E50FE2-FAE1-447B-9670-73BC74B4B3C2}"/>
    <dgm:cxn modelId="{5E6501E5-C5E7-4DF5-8E5B-9910386BADD3}" type="presOf" srcId="{A2972D57-4D74-45BE-B61D-3FBEE83049BA}" destId="{AC33EEF2-951A-4A5D-98A9-5281F7121AF4}" srcOrd="0" destOrd="0" presId="urn:microsoft.com/office/officeart/2005/8/layout/vList2"/>
    <dgm:cxn modelId="{729951F1-1593-4319-A5CD-541DE08C6BA0}" type="presOf" srcId="{1B223E08-585C-44BD-B98E-09C176A463AA}" destId="{7DDAF57A-4885-4070-A81E-53C25341CDA2}" srcOrd="0" destOrd="0" presId="urn:microsoft.com/office/officeart/2005/8/layout/vList2"/>
    <dgm:cxn modelId="{1F850BF4-E2FE-460F-BEF9-B1C9853F9BC0}" type="presOf" srcId="{A3A42E64-6732-4ECA-BE87-5F98C5908BC6}" destId="{CFD80884-40FC-4E53-93B0-CB28E937E9E3}" srcOrd="0" destOrd="0" presId="urn:microsoft.com/office/officeart/2005/8/layout/vList2"/>
    <dgm:cxn modelId="{97495AB8-565F-464C-8550-EA37E623FBA6}" type="presParOf" srcId="{59BB3DAA-E8FB-471D-81FA-D178D715FD80}" destId="{AC33EEF2-951A-4A5D-98A9-5281F7121AF4}" srcOrd="0" destOrd="0" presId="urn:microsoft.com/office/officeart/2005/8/layout/vList2"/>
    <dgm:cxn modelId="{D0C343CB-E1D6-4634-8711-28414FCADEF2}" type="presParOf" srcId="{59BB3DAA-E8FB-471D-81FA-D178D715FD80}" destId="{2BA6E8C8-CD8E-4462-8159-36BAFD07DADE}" srcOrd="1" destOrd="0" presId="urn:microsoft.com/office/officeart/2005/8/layout/vList2"/>
    <dgm:cxn modelId="{1EF595C8-5299-4907-BA33-A9EEB790DDAC}" type="presParOf" srcId="{59BB3DAA-E8FB-471D-81FA-D178D715FD80}" destId="{84137B52-6D1D-4E94-ABFC-2CD488C9885F}" srcOrd="2" destOrd="0" presId="urn:microsoft.com/office/officeart/2005/8/layout/vList2"/>
    <dgm:cxn modelId="{3FA4A00D-9549-4039-9167-AD709811C555}" type="presParOf" srcId="{59BB3DAA-E8FB-471D-81FA-D178D715FD80}" destId="{8E825186-F28D-46D1-B635-1F2370DA83C5}" srcOrd="3" destOrd="0" presId="urn:microsoft.com/office/officeart/2005/8/layout/vList2"/>
    <dgm:cxn modelId="{1B624C4D-7BAE-414D-AE8C-942CCA734BCA}" type="presParOf" srcId="{59BB3DAA-E8FB-471D-81FA-D178D715FD80}" destId="{CFD80884-40FC-4E53-93B0-CB28E937E9E3}" srcOrd="4" destOrd="0" presId="urn:microsoft.com/office/officeart/2005/8/layout/vList2"/>
    <dgm:cxn modelId="{B2A16E27-C0C1-4BFB-A5B6-51DE7E807697}" type="presParOf" srcId="{59BB3DAA-E8FB-471D-81FA-D178D715FD80}" destId="{16071212-4B69-4F4D-BDAA-C8D55C9E638A}" srcOrd="5" destOrd="0" presId="urn:microsoft.com/office/officeart/2005/8/layout/vList2"/>
    <dgm:cxn modelId="{AC2689C9-3595-4CA7-91AF-444DD849826A}" type="presParOf" srcId="{59BB3DAA-E8FB-471D-81FA-D178D715FD80}" destId="{F7E0A04A-193E-4B8D-AA3F-A4CC763091C9}" srcOrd="6" destOrd="0" presId="urn:microsoft.com/office/officeart/2005/8/layout/vList2"/>
    <dgm:cxn modelId="{F7F2DC96-32E8-4E87-8A7A-B4DCD3ED0BC8}" type="presParOf" srcId="{59BB3DAA-E8FB-471D-81FA-D178D715FD80}" destId="{7BA37031-23A4-408B-847E-210DC9424623}" srcOrd="7" destOrd="0" presId="urn:microsoft.com/office/officeart/2005/8/layout/vList2"/>
    <dgm:cxn modelId="{32634833-6C9A-4F28-BB86-5FF078837888}" type="presParOf" srcId="{59BB3DAA-E8FB-471D-81FA-D178D715FD80}" destId="{7DDAF57A-4885-4070-A81E-53C25341CDA2}" srcOrd="8" destOrd="0" presId="urn:microsoft.com/office/officeart/2005/8/layout/vList2"/>
    <dgm:cxn modelId="{EF07975B-1BF2-4475-AF3F-46DC9D19E035}" type="presParOf" srcId="{59BB3DAA-E8FB-471D-81FA-D178D715FD80}" destId="{7DBB4B52-0AFD-4BC7-8B37-BB561D434876}"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0628A6-3862-46DA-8BE1-285CE4CC2DB7}"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en-US"/>
        </a:p>
      </dgm:t>
    </dgm:pt>
    <dgm:pt modelId="{E7DAA2F5-C814-4E70-AA29-D6269C312BCC}">
      <dgm:prSet custT="1"/>
      <dgm:spPr>
        <a:solidFill>
          <a:srgbClr val="A2B526"/>
        </a:solidFill>
        <a:ln>
          <a:noFill/>
        </a:ln>
        <a:effectLst/>
      </dgm:spPr>
      <dgm:t>
        <a:bodyPr/>
        <a:lstStyle/>
        <a:p>
          <a:r>
            <a:rPr lang="en-US" sz="2000" b="1" u="sng" dirty="0"/>
            <a:t>Definition</a:t>
          </a:r>
          <a:r>
            <a:rPr lang="en-US" sz="2000" b="1" dirty="0"/>
            <a:t>: </a:t>
          </a:r>
          <a:r>
            <a:rPr lang="en-US" sz="2000" dirty="0"/>
            <a:t>prescribing drugs that should be avoided because risk outweighs benefit</a:t>
          </a:r>
        </a:p>
      </dgm:t>
    </dgm:pt>
    <dgm:pt modelId="{50B57E76-4208-464F-9C64-934B3843D68E}" type="parTrans" cxnId="{24701ACA-701B-48B4-B8FA-65610507CA6D}">
      <dgm:prSet/>
      <dgm:spPr/>
      <dgm:t>
        <a:bodyPr/>
        <a:lstStyle/>
        <a:p>
          <a:endParaRPr lang="en-US"/>
        </a:p>
      </dgm:t>
    </dgm:pt>
    <dgm:pt modelId="{9D3C14EC-9207-4191-B523-9C012553417E}" type="sibTrans" cxnId="{24701ACA-701B-48B4-B8FA-65610507CA6D}">
      <dgm:prSet/>
      <dgm:spPr/>
      <dgm:t>
        <a:bodyPr/>
        <a:lstStyle/>
        <a:p>
          <a:endParaRPr lang="en-US"/>
        </a:p>
      </dgm:t>
    </dgm:pt>
    <dgm:pt modelId="{B2BACC13-5BC5-4BED-806E-FFCD3FB3A06B}">
      <dgm:prSet custT="1"/>
      <dgm:spPr>
        <a:solidFill>
          <a:srgbClr val="C3CD7B">
            <a:alpha val="50000"/>
          </a:srgbClr>
        </a:solidFill>
        <a:ln>
          <a:noFill/>
        </a:ln>
      </dgm:spPr>
      <dgm:t>
        <a:bodyPr/>
        <a:lstStyle/>
        <a:p>
          <a:r>
            <a:rPr lang="en-US" sz="1800" dirty="0"/>
            <a:t>20% of home care patients</a:t>
          </a:r>
        </a:p>
      </dgm:t>
    </dgm:pt>
    <dgm:pt modelId="{50E87C15-A376-4FB0-B3D9-B313B0D7CEAD}" type="parTrans" cxnId="{6DD309ED-BAA0-4714-8E9A-32C085BC56D1}">
      <dgm:prSet/>
      <dgm:spPr/>
      <dgm:t>
        <a:bodyPr/>
        <a:lstStyle/>
        <a:p>
          <a:endParaRPr lang="en-US"/>
        </a:p>
      </dgm:t>
    </dgm:pt>
    <dgm:pt modelId="{02766E51-1CFF-40D5-BF4C-6585F7FDD4D4}" type="sibTrans" cxnId="{6DD309ED-BAA0-4714-8E9A-32C085BC56D1}">
      <dgm:prSet/>
      <dgm:spPr/>
      <dgm:t>
        <a:bodyPr/>
        <a:lstStyle/>
        <a:p>
          <a:endParaRPr lang="en-US"/>
        </a:p>
      </dgm:t>
    </dgm:pt>
    <dgm:pt modelId="{78F7EB89-1CA8-4A45-9816-5AF0778CDFAF}">
      <dgm:prSet custT="1"/>
      <dgm:spPr>
        <a:solidFill>
          <a:srgbClr val="C3CD7B">
            <a:alpha val="50000"/>
          </a:srgbClr>
        </a:solidFill>
        <a:ln>
          <a:noFill/>
        </a:ln>
      </dgm:spPr>
      <dgm:t>
        <a:bodyPr/>
        <a:lstStyle/>
        <a:p>
          <a:r>
            <a:rPr lang="en-US" sz="1800" dirty="0"/>
            <a:t>25% of long-term care residents</a:t>
          </a:r>
        </a:p>
      </dgm:t>
    </dgm:pt>
    <dgm:pt modelId="{0615B002-3379-423F-A3E1-75954CBC2765}" type="parTrans" cxnId="{C9BD8476-AA38-42A6-937C-6BE4A1B8FD79}">
      <dgm:prSet/>
      <dgm:spPr/>
      <dgm:t>
        <a:bodyPr/>
        <a:lstStyle/>
        <a:p>
          <a:endParaRPr lang="en-US"/>
        </a:p>
      </dgm:t>
    </dgm:pt>
    <dgm:pt modelId="{26CCB228-352F-447E-8095-8EA34C00838E}" type="sibTrans" cxnId="{C9BD8476-AA38-42A6-937C-6BE4A1B8FD79}">
      <dgm:prSet/>
      <dgm:spPr/>
      <dgm:t>
        <a:bodyPr/>
        <a:lstStyle/>
        <a:p>
          <a:endParaRPr lang="en-US"/>
        </a:p>
      </dgm:t>
    </dgm:pt>
    <dgm:pt modelId="{6F9F9681-6117-4375-8308-AB6FCBF7C2F4}">
      <dgm:prSet custT="1"/>
      <dgm:spPr>
        <a:solidFill>
          <a:srgbClr val="A2B526"/>
        </a:solidFill>
        <a:ln>
          <a:noFill/>
        </a:ln>
        <a:effectLst/>
      </dgm:spPr>
      <dgm:t>
        <a:bodyPr/>
        <a:lstStyle/>
        <a:p>
          <a:r>
            <a:rPr lang="en-US" sz="2000" b="1" dirty="0"/>
            <a:t>Explicit criteria:</a:t>
          </a:r>
        </a:p>
      </dgm:t>
    </dgm:pt>
    <dgm:pt modelId="{A1174321-CEE5-4842-A909-A7B1833EBABF}" type="parTrans" cxnId="{32F2EFFF-842F-4606-8254-3F2116C08FDB}">
      <dgm:prSet/>
      <dgm:spPr/>
      <dgm:t>
        <a:bodyPr/>
        <a:lstStyle/>
        <a:p>
          <a:endParaRPr lang="en-US"/>
        </a:p>
      </dgm:t>
    </dgm:pt>
    <dgm:pt modelId="{695986B1-69D8-4826-8525-94A2C13ADBAC}" type="sibTrans" cxnId="{32F2EFFF-842F-4606-8254-3F2116C08FDB}">
      <dgm:prSet/>
      <dgm:spPr/>
      <dgm:t>
        <a:bodyPr/>
        <a:lstStyle/>
        <a:p>
          <a:endParaRPr lang="en-US"/>
        </a:p>
      </dgm:t>
    </dgm:pt>
    <dgm:pt modelId="{8EFB279C-ED3A-436B-931F-C4BD9ABFA9F9}">
      <dgm:prSet custT="1"/>
      <dgm:spPr>
        <a:solidFill>
          <a:srgbClr val="C3CD7B">
            <a:alpha val="50000"/>
          </a:srgbClr>
        </a:solidFill>
        <a:ln>
          <a:noFill/>
        </a:ln>
      </dgm:spPr>
      <dgm:t>
        <a:bodyPr/>
        <a:lstStyle/>
        <a:p>
          <a:r>
            <a:rPr lang="en-US" sz="1800" dirty="0"/>
            <a:t>Beers</a:t>
          </a:r>
        </a:p>
      </dgm:t>
    </dgm:pt>
    <dgm:pt modelId="{59F08559-953D-4283-923A-93DDD688745C}" type="parTrans" cxnId="{5C87C7FA-4AFA-4829-9506-DAB92084D13D}">
      <dgm:prSet/>
      <dgm:spPr/>
      <dgm:t>
        <a:bodyPr/>
        <a:lstStyle/>
        <a:p>
          <a:endParaRPr lang="en-US"/>
        </a:p>
      </dgm:t>
    </dgm:pt>
    <dgm:pt modelId="{8054767D-284E-460A-AC11-686ABB0583A9}" type="sibTrans" cxnId="{5C87C7FA-4AFA-4829-9506-DAB92084D13D}">
      <dgm:prSet/>
      <dgm:spPr/>
      <dgm:t>
        <a:bodyPr/>
        <a:lstStyle/>
        <a:p>
          <a:endParaRPr lang="en-US"/>
        </a:p>
      </dgm:t>
    </dgm:pt>
    <dgm:pt modelId="{07D7BB7D-368A-4CA0-A66B-6BD510A9B93F}">
      <dgm:prSet custT="1"/>
      <dgm:spPr>
        <a:solidFill>
          <a:srgbClr val="C3CD7B">
            <a:alpha val="50000"/>
          </a:srgbClr>
        </a:solidFill>
        <a:ln>
          <a:noFill/>
        </a:ln>
      </dgm:spPr>
      <dgm:t>
        <a:bodyPr/>
        <a:lstStyle/>
        <a:p>
          <a:r>
            <a:rPr lang="en-US" sz="1800" dirty="0"/>
            <a:t>Start/</a:t>
          </a:r>
          <a:r>
            <a:rPr lang="en-US" sz="1800" dirty="0" err="1"/>
            <a:t>Stopp</a:t>
          </a:r>
          <a:endParaRPr lang="en-US" sz="1800" dirty="0"/>
        </a:p>
      </dgm:t>
    </dgm:pt>
    <dgm:pt modelId="{1A823CAA-913D-47B9-9790-C0BE8D203470}" type="parTrans" cxnId="{8AE0E566-D231-48E8-9348-9B99821707E1}">
      <dgm:prSet/>
      <dgm:spPr/>
      <dgm:t>
        <a:bodyPr/>
        <a:lstStyle/>
        <a:p>
          <a:endParaRPr lang="en-US"/>
        </a:p>
      </dgm:t>
    </dgm:pt>
    <dgm:pt modelId="{E93E5D0D-3EC4-4C99-9CA8-D12326C52F97}" type="sibTrans" cxnId="{8AE0E566-D231-48E8-9348-9B99821707E1}">
      <dgm:prSet/>
      <dgm:spPr/>
      <dgm:t>
        <a:bodyPr/>
        <a:lstStyle/>
        <a:p>
          <a:endParaRPr lang="en-US"/>
        </a:p>
      </dgm:t>
    </dgm:pt>
    <dgm:pt modelId="{9D85F50A-05C6-4D1D-AFBE-C4F65F382518}">
      <dgm:prSet custT="1"/>
      <dgm:spPr>
        <a:solidFill>
          <a:srgbClr val="C3CD7B">
            <a:alpha val="50000"/>
          </a:srgbClr>
        </a:solidFill>
        <a:ln>
          <a:noFill/>
        </a:ln>
      </dgm:spPr>
      <dgm:t>
        <a:bodyPr/>
        <a:lstStyle/>
        <a:p>
          <a:r>
            <a:rPr lang="en-US" sz="1800" dirty="0"/>
            <a:t>FORTA-US</a:t>
          </a:r>
        </a:p>
      </dgm:t>
    </dgm:pt>
    <dgm:pt modelId="{0011DF10-3407-4ADB-B5A5-E6B0A8EE2534}" type="parTrans" cxnId="{80EAD715-2FBF-463E-89D4-4CA504825811}">
      <dgm:prSet/>
      <dgm:spPr/>
      <dgm:t>
        <a:bodyPr/>
        <a:lstStyle/>
        <a:p>
          <a:endParaRPr lang="en-US"/>
        </a:p>
      </dgm:t>
    </dgm:pt>
    <dgm:pt modelId="{70C74A52-2662-4791-960F-171A26F9F4BC}" type="sibTrans" cxnId="{80EAD715-2FBF-463E-89D4-4CA504825811}">
      <dgm:prSet/>
      <dgm:spPr/>
      <dgm:t>
        <a:bodyPr/>
        <a:lstStyle/>
        <a:p>
          <a:endParaRPr lang="en-US"/>
        </a:p>
      </dgm:t>
    </dgm:pt>
    <dgm:pt modelId="{AB4BADD4-26F5-40FD-A7F0-21B0B32818DF}">
      <dgm:prSet custT="1"/>
      <dgm:spPr>
        <a:solidFill>
          <a:srgbClr val="C3CD7B">
            <a:alpha val="50000"/>
          </a:srgbClr>
        </a:solidFill>
        <a:ln>
          <a:noFill/>
        </a:ln>
      </dgm:spPr>
      <dgm:t>
        <a:bodyPr/>
        <a:lstStyle/>
        <a:p>
          <a:r>
            <a:rPr lang="en-US" sz="1800" dirty="0"/>
            <a:t>HEDIS</a:t>
          </a:r>
        </a:p>
      </dgm:t>
    </dgm:pt>
    <dgm:pt modelId="{0BA21496-FF4D-4DDB-804B-4279F5FE8C6A}" type="parTrans" cxnId="{3F410EC2-2BF0-44A2-8403-680A990C478E}">
      <dgm:prSet/>
      <dgm:spPr/>
      <dgm:t>
        <a:bodyPr/>
        <a:lstStyle/>
        <a:p>
          <a:endParaRPr lang="en-US"/>
        </a:p>
      </dgm:t>
    </dgm:pt>
    <dgm:pt modelId="{BF148DA3-2544-4EB3-92E7-FF871A3ED699}" type="sibTrans" cxnId="{3F410EC2-2BF0-44A2-8403-680A990C478E}">
      <dgm:prSet/>
      <dgm:spPr/>
      <dgm:t>
        <a:bodyPr/>
        <a:lstStyle/>
        <a:p>
          <a:endParaRPr lang="en-US"/>
        </a:p>
      </dgm:t>
    </dgm:pt>
    <dgm:pt modelId="{3AA5F78D-B6CD-40CE-8134-27B7F36A128D}">
      <dgm:prSet custT="1"/>
      <dgm:spPr>
        <a:solidFill>
          <a:srgbClr val="C3CD7B">
            <a:alpha val="50000"/>
          </a:srgbClr>
        </a:solidFill>
        <a:ln>
          <a:noFill/>
        </a:ln>
      </dgm:spPr>
      <dgm:t>
        <a:bodyPr/>
        <a:lstStyle/>
        <a:p>
          <a:r>
            <a:rPr lang="en-US" sz="1800" dirty="0"/>
            <a:t>PRISCUS</a:t>
          </a:r>
        </a:p>
      </dgm:t>
    </dgm:pt>
    <dgm:pt modelId="{826D7CF9-8E48-4FBF-8101-0F7AEE10ACAE}" type="parTrans" cxnId="{EC8F628A-48CC-4A15-89FD-4133232A45E8}">
      <dgm:prSet/>
      <dgm:spPr/>
      <dgm:t>
        <a:bodyPr/>
        <a:lstStyle/>
        <a:p>
          <a:endParaRPr lang="en-US"/>
        </a:p>
      </dgm:t>
    </dgm:pt>
    <dgm:pt modelId="{4DBB3157-A941-4DB5-963E-6880B0D73BB6}" type="sibTrans" cxnId="{EC8F628A-48CC-4A15-89FD-4133232A45E8}">
      <dgm:prSet/>
      <dgm:spPr/>
      <dgm:t>
        <a:bodyPr/>
        <a:lstStyle/>
        <a:p>
          <a:endParaRPr lang="en-US"/>
        </a:p>
      </dgm:t>
    </dgm:pt>
    <dgm:pt modelId="{F484007E-3338-4905-8DCD-01D7487BACE8}" type="pres">
      <dgm:prSet presAssocID="{860628A6-3862-46DA-8BE1-285CE4CC2DB7}" presName="Name0" presStyleCnt="0">
        <dgm:presLayoutVars>
          <dgm:dir/>
          <dgm:animLvl val="lvl"/>
          <dgm:resizeHandles val="exact"/>
        </dgm:presLayoutVars>
      </dgm:prSet>
      <dgm:spPr/>
    </dgm:pt>
    <dgm:pt modelId="{98C54911-2DCC-457B-8A2E-B38ED6C5CD14}" type="pres">
      <dgm:prSet presAssocID="{E7DAA2F5-C814-4E70-AA29-D6269C312BCC}" presName="composite" presStyleCnt="0"/>
      <dgm:spPr/>
    </dgm:pt>
    <dgm:pt modelId="{D8F6A555-C564-46AF-91F9-C67EC02980BB}" type="pres">
      <dgm:prSet presAssocID="{E7DAA2F5-C814-4E70-AA29-D6269C312BCC}" presName="parTx" presStyleLbl="alignNode1" presStyleIdx="0" presStyleCnt="2">
        <dgm:presLayoutVars>
          <dgm:chMax val="0"/>
          <dgm:chPref val="0"/>
          <dgm:bulletEnabled val="1"/>
        </dgm:presLayoutVars>
      </dgm:prSet>
      <dgm:spPr/>
    </dgm:pt>
    <dgm:pt modelId="{9E657CAB-03F1-4781-9CC3-37F3AF1A08CF}" type="pres">
      <dgm:prSet presAssocID="{E7DAA2F5-C814-4E70-AA29-D6269C312BCC}" presName="desTx" presStyleLbl="alignAccFollowNode1" presStyleIdx="0" presStyleCnt="2">
        <dgm:presLayoutVars>
          <dgm:bulletEnabled val="1"/>
        </dgm:presLayoutVars>
      </dgm:prSet>
      <dgm:spPr/>
    </dgm:pt>
    <dgm:pt modelId="{4CE52C9A-45A4-4EDA-9EFF-2FF82011FAC1}" type="pres">
      <dgm:prSet presAssocID="{9D3C14EC-9207-4191-B523-9C012553417E}" presName="space" presStyleCnt="0"/>
      <dgm:spPr/>
    </dgm:pt>
    <dgm:pt modelId="{5C0ED835-1634-4DC2-9C86-A2B65F0379BA}" type="pres">
      <dgm:prSet presAssocID="{6F9F9681-6117-4375-8308-AB6FCBF7C2F4}" presName="composite" presStyleCnt="0"/>
      <dgm:spPr/>
    </dgm:pt>
    <dgm:pt modelId="{8BA84FE9-9BA8-4C43-AFF4-933BE80F416C}" type="pres">
      <dgm:prSet presAssocID="{6F9F9681-6117-4375-8308-AB6FCBF7C2F4}" presName="parTx" presStyleLbl="alignNode1" presStyleIdx="1" presStyleCnt="2">
        <dgm:presLayoutVars>
          <dgm:chMax val="0"/>
          <dgm:chPref val="0"/>
          <dgm:bulletEnabled val="1"/>
        </dgm:presLayoutVars>
      </dgm:prSet>
      <dgm:spPr/>
    </dgm:pt>
    <dgm:pt modelId="{7AD23615-91F1-4862-B511-79D44FD5F59B}" type="pres">
      <dgm:prSet presAssocID="{6F9F9681-6117-4375-8308-AB6FCBF7C2F4}" presName="desTx" presStyleLbl="alignAccFollowNode1" presStyleIdx="1" presStyleCnt="2">
        <dgm:presLayoutVars>
          <dgm:bulletEnabled val="1"/>
        </dgm:presLayoutVars>
      </dgm:prSet>
      <dgm:spPr/>
    </dgm:pt>
  </dgm:ptLst>
  <dgm:cxnLst>
    <dgm:cxn modelId="{C6EB280C-E5EC-403C-AF47-733BF7EAA50E}" type="presOf" srcId="{78F7EB89-1CA8-4A45-9816-5AF0778CDFAF}" destId="{9E657CAB-03F1-4781-9CC3-37F3AF1A08CF}" srcOrd="0" destOrd="1" presId="urn:microsoft.com/office/officeart/2005/8/layout/hList1"/>
    <dgm:cxn modelId="{80EAD715-2FBF-463E-89D4-4CA504825811}" srcId="{6F9F9681-6117-4375-8308-AB6FCBF7C2F4}" destId="{9D85F50A-05C6-4D1D-AFBE-C4F65F382518}" srcOrd="2" destOrd="0" parTransId="{0011DF10-3407-4ADB-B5A5-E6B0A8EE2534}" sibTransId="{70C74A52-2662-4791-960F-171A26F9F4BC}"/>
    <dgm:cxn modelId="{F8498541-2D4D-469C-BC52-7484F839701E}" type="presOf" srcId="{9D85F50A-05C6-4D1D-AFBE-C4F65F382518}" destId="{7AD23615-91F1-4862-B511-79D44FD5F59B}" srcOrd="0" destOrd="2" presId="urn:microsoft.com/office/officeart/2005/8/layout/hList1"/>
    <dgm:cxn modelId="{8AE0E566-D231-48E8-9348-9B99821707E1}" srcId="{6F9F9681-6117-4375-8308-AB6FCBF7C2F4}" destId="{07D7BB7D-368A-4CA0-A66B-6BD510A9B93F}" srcOrd="1" destOrd="0" parTransId="{1A823CAA-913D-47B9-9790-C0BE8D203470}" sibTransId="{E93E5D0D-3EC4-4C99-9CA8-D12326C52F97}"/>
    <dgm:cxn modelId="{787E0249-9EE2-4CA9-AC18-D19D2FA5E65F}" type="presOf" srcId="{860628A6-3862-46DA-8BE1-285CE4CC2DB7}" destId="{F484007E-3338-4905-8DCD-01D7487BACE8}" srcOrd="0" destOrd="0" presId="urn:microsoft.com/office/officeart/2005/8/layout/hList1"/>
    <dgm:cxn modelId="{0F9FD04D-9689-40CB-8CE5-691045850D15}" type="presOf" srcId="{E7DAA2F5-C814-4E70-AA29-D6269C312BCC}" destId="{D8F6A555-C564-46AF-91F9-C67EC02980BB}" srcOrd="0" destOrd="0" presId="urn:microsoft.com/office/officeart/2005/8/layout/hList1"/>
    <dgm:cxn modelId="{2400774E-4EAA-4687-BA90-48889A98DB2C}" type="presOf" srcId="{6F9F9681-6117-4375-8308-AB6FCBF7C2F4}" destId="{8BA84FE9-9BA8-4C43-AFF4-933BE80F416C}" srcOrd="0" destOrd="0" presId="urn:microsoft.com/office/officeart/2005/8/layout/hList1"/>
    <dgm:cxn modelId="{244A986F-284D-46EA-9286-EAD621A17483}" type="presOf" srcId="{AB4BADD4-26F5-40FD-A7F0-21B0B32818DF}" destId="{7AD23615-91F1-4862-B511-79D44FD5F59B}" srcOrd="0" destOrd="3" presId="urn:microsoft.com/office/officeart/2005/8/layout/hList1"/>
    <dgm:cxn modelId="{C9BD8476-AA38-42A6-937C-6BE4A1B8FD79}" srcId="{E7DAA2F5-C814-4E70-AA29-D6269C312BCC}" destId="{78F7EB89-1CA8-4A45-9816-5AF0778CDFAF}" srcOrd="1" destOrd="0" parTransId="{0615B002-3379-423F-A3E1-75954CBC2765}" sibTransId="{26CCB228-352F-447E-8095-8EA34C00838E}"/>
    <dgm:cxn modelId="{EC8F628A-48CC-4A15-89FD-4133232A45E8}" srcId="{6F9F9681-6117-4375-8308-AB6FCBF7C2F4}" destId="{3AA5F78D-B6CD-40CE-8134-27B7F36A128D}" srcOrd="4" destOrd="0" parTransId="{826D7CF9-8E48-4FBF-8101-0F7AEE10ACAE}" sibTransId="{4DBB3157-A941-4DB5-963E-6880B0D73BB6}"/>
    <dgm:cxn modelId="{34CB03B0-7F39-4D20-8617-9D9A6B606F03}" type="presOf" srcId="{B2BACC13-5BC5-4BED-806E-FFCD3FB3A06B}" destId="{9E657CAB-03F1-4781-9CC3-37F3AF1A08CF}" srcOrd="0" destOrd="0" presId="urn:microsoft.com/office/officeart/2005/8/layout/hList1"/>
    <dgm:cxn modelId="{3F410EC2-2BF0-44A2-8403-680A990C478E}" srcId="{6F9F9681-6117-4375-8308-AB6FCBF7C2F4}" destId="{AB4BADD4-26F5-40FD-A7F0-21B0B32818DF}" srcOrd="3" destOrd="0" parTransId="{0BA21496-FF4D-4DDB-804B-4279F5FE8C6A}" sibTransId="{BF148DA3-2544-4EB3-92E7-FF871A3ED699}"/>
    <dgm:cxn modelId="{26CAB7C5-FE43-4BA7-8533-BC283A980769}" type="presOf" srcId="{3AA5F78D-B6CD-40CE-8134-27B7F36A128D}" destId="{7AD23615-91F1-4862-B511-79D44FD5F59B}" srcOrd="0" destOrd="4" presId="urn:microsoft.com/office/officeart/2005/8/layout/hList1"/>
    <dgm:cxn modelId="{24701ACA-701B-48B4-B8FA-65610507CA6D}" srcId="{860628A6-3862-46DA-8BE1-285CE4CC2DB7}" destId="{E7DAA2F5-C814-4E70-AA29-D6269C312BCC}" srcOrd="0" destOrd="0" parTransId="{50B57E76-4208-464F-9C64-934B3843D68E}" sibTransId="{9D3C14EC-9207-4191-B523-9C012553417E}"/>
    <dgm:cxn modelId="{52FAD1CB-59D8-4D39-84FC-38E33BBBB00C}" type="presOf" srcId="{07D7BB7D-368A-4CA0-A66B-6BD510A9B93F}" destId="{7AD23615-91F1-4862-B511-79D44FD5F59B}" srcOrd="0" destOrd="1" presId="urn:microsoft.com/office/officeart/2005/8/layout/hList1"/>
    <dgm:cxn modelId="{D66855E9-9B05-4E56-B1EE-E3C4D079CEEC}" type="presOf" srcId="{8EFB279C-ED3A-436B-931F-C4BD9ABFA9F9}" destId="{7AD23615-91F1-4862-B511-79D44FD5F59B}" srcOrd="0" destOrd="0" presId="urn:microsoft.com/office/officeart/2005/8/layout/hList1"/>
    <dgm:cxn modelId="{6DD309ED-BAA0-4714-8E9A-32C085BC56D1}" srcId="{E7DAA2F5-C814-4E70-AA29-D6269C312BCC}" destId="{B2BACC13-5BC5-4BED-806E-FFCD3FB3A06B}" srcOrd="0" destOrd="0" parTransId="{50E87C15-A376-4FB0-B3D9-B313B0D7CEAD}" sibTransId="{02766E51-1CFF-40D5-BF4C-6585F7FDD4D4}"/>
    <dgm:cxn modelId="{5C87C7FA-4AFA-4829-9506-DAB92084D13D}" srcId="{6F9F9681-6117-4375-8308-AB6FCBF7C2F4}" destId="{8EFB279C-ED3A-436B-931F-C4BD9ABFA9F9}" srcOrd="0" destOrd="0" parTransId="{59F08559-953D-4283-923A-93DDD688745C}" sibTransId="{8054767D-284E-460A-AC11-686ABB0583A9}"/>
    <dgm:cxn modelId="{32F2EFFF-842F-4606-8254-3F2116C08FDB}" srcId="{860628A6-3862-46DA-8BE1-285CE4CC2DB7}" destId="{6F9F9681-6117-4375-8308-AB6FCBF7C2F4}" srcOrd="1" destOrd="0" parTransId="{A1174321-CEE5-4842-A909-A7B1833EBABF}" sibTransId="{695986B1-69D8-4826-8525-94A2C13ADBAC}"/>
    <dgm:cxn modelId="{5421FBC4-193C-4952-90CD-D0168022C7FA}" type="presParOf" srcId="{F484007E-3338-4905-8DCD-01D7487BACE8}" destId="{98C54911-2DCC-457B-8A2E-B38ED6C5CD14}" srcOrd="0" destOrd="0" presId="urn:microsoft.com/office/officeart/2005/8/layout/hList1"/>
    <dgm:cxn modelId="{E4A9D72F-9559-4ED8-83CE-F5DDDB393848}" type="presParOf" srcId="{98C54911-2DCC-457B-8A2E-B38ED6C5CD14}" destId="{D8F6A555-C564-46AF-91F9-C67EC02980BB}" srcOrd="0" destOrd="0" presId="urn:microsoft.com/office/officeart/2005/8/layout/hList1"/>
    <dgm:cxn modelId="{147394AF-E907-4063-BC11-13B7CAB3D840}" type="presParOf" srcId="{98C54911-2DCC-457B-8A2E-B38ED6C5CD14}" destId="{9E657CAB-03F1-4781-9CC3-37F3AF1A08CF}" srcOrd="1" destOrd="0" presId="urn:microsoft.com/office/officeart/2005/8/layout/hList1"/>
    <dgm:cxn modelId="{3389B5DE-D100-4E51-A7F2-716DF187197E}" type="presParOf" srcId="{F484007E-3338-4905-8DCD-01D7487BACE8}" destId="{4CE52C9A-45A4-4EDA-9EFF-2FF82011FAC1}" srcOrd="1" destOrd="0" presId="urn:microsoft.com/office/officeart/2005/8/layout/hList1"/>
    <dgm:cxn modelId="{EF012C8D-A2D4-403E-AB41-2B3AA836819B}" type="presParOf" srcId="{F484007E-3338-4905-8DCD-01D7487BACE8}" destId="{5C0ED835-1634-4DC2-9C86-A2B65F0379BA}" srcOrd="2" destOrd="0" presId="urn:microsoft.com/office/officeart/2005/8/layout/hList1"/>
    <dgm:cxn modelId="{B6DBFD8E-0967-43C7-B301-7321D2672914}" type="presParOf" srcId="{5C0ED835-1634-4DC2-9C86-A2B65F0379BA}" destId="{8BA84FE9-9BA8-4C43-AFF4-933BE80F416C}" srcOrd="0" destOrd="0" presId="urn:microsoft.com/office/officeart/2005/8/layout/hList1"/>
    <dgm:cxn modelId="{B731F2F5-420B-4E56-9B2A-FF9D0BA6FBF0}" type="presParOf" srcId="{5C0ED835-1634-4DC2-9C86-A2B65F0379BA}" destId="{7AD23615-91F1-4862-B511-79D44FD5F59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68EB9AD-95EB-445B-ADBC-37A3B46BC33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6A6DF0FD-3DB4-4212-9A5A-34D93F969909}">
      <dgm:prSet/>
      <dgm:spPr>
        <a:solidFill>
          <a:srgbClr val="A2B526"/>
        </a:solidFill>
      </dgm:spPr>
      <dgm:t>
        <a:bodyPr/>
        <a:lstStyle/>
        <a:p>
          <a:r>
            <a:rPr lang="en-US" b="1" u="sng" dirty="0"/>
            <a:t>Definition</a:t>
          </a:r>
          <a:r>
            <a:rPr lang="en-US" b="1" dirty="0"/>
            <a:t>: </a:t>
          </a:r>
          <a:r>
            <a:rPr lang="en-US" dirty="0"/>
            <a:t>systematic process of dose reduction or medication discontinuation</a:t>
          </a:r>
        </a:p>
      </dgm:t>
    </dgm:pt>
    <dgm:pt modelId="{C06B307A-4A69-4217-BDCE-27CDE99A4307}" type="parTrans" cxnId="{91837AF3-208E-48A3-993A-153558410590}">
      <dgm:prSet/>
      <dgm:spPr/>
      <dgm:t>
        <a:bodyPr/>
        <a:lstStyle/>
        <a:p>
          <a:endParaRPr lang="en-US"/>
        </a:p>
      </dgm:t>
    </dgm:pt>
    <dgm:pt modelId="{6BA390C7-AF39-463D-99B7-00D084D8B752}" type="sibTrans" cxnId="{91837AF3-208E-48A3-993A-153558410590}">
      <dgm:prSet/>
      <dgm:spPr/>
      <dgm:t>
        <a:bodyPr/>
        <a:lstStyle/>
        <a:p>
          <a:endParaRPr lang="en-US"/>
        </a:p>
      </dgm:t>
    </dgm:pt>
    <dgm:pt modelId="{D6E25CFB-283F-4CE8-8355-A027719BEE6E}">
      <dgm:prSet custT="1"/>
      <dgm:spPr/>
      <dgm:t>
        <a:bodyPr/>
        <a:lstStyle/>
        <a:p>
          <a:r>
            <a:rPr lang="en-US" sz="1600" dirty="0"/>
            <a:t>Medication risk &gt; benefit</a:t>
          </a:r>
        </a:p>
      </dgm:t>
    </dgm:pt>
    <dgm:pt modelId="{CE2DF148-0174-4B44-A8B5-BD5BB422735A}" type="parTrans" cxnId="{7A19AB66-EA13-4D87-A004-F284F8414CF9}">
      <dgm:prSet/>
      <dgm:spPr/>
      <dgm:t>
        <a:bodyPr/>
        <a:lstStyle/>
        <a:p>
          <a:endParaRPr lang="en-US"/>
        </a:p>
      </dgm:t>
    </dgm:pt>
    <dgm:pt modelId="{91E59B56-7AD0-4EAE-B804-266E935D174F}" type="sibTrans" cxnId="{7A19AB66-EA13-4D87-A004-F284F8414CF9}">
      <dgm:prSet/>
      <dgm:spPr/>
      <dgm:t>
        <a:bodyPr/>
        <a:lstStyle/>
        <a:p>
          <a:endParaRPr lang="en-US"/>
        </a:p>
      </dgm:t>
    </dgm:pt>
    <dgm:pt modelId="{FE0931FD-EEDE-417B-B278-702D93B07BB4}">
      <dgm:prSet custT="1"/>
      <dgm:spPr/>
      <dgm:t>
        <a:bodyPr/>
        <a:lstStyle/>
        <a:p>
          <a:r>
            <a:rPr lang="en-US" sz="1600"/>
            <a:t>Expected benefit no longer consistent with patient care goals</a:t>
          </a:r>
        </a:p>
      </dgm:t>
    </dgm:pt>
    <dgm:pt modelId="{2D4506E7-6DFE-4AC2-AB1A-639F10986E42}" type="parTrans" cxnId="{D6C4CFDB-F5A6-4AC7-B181-A3CD3AAD38FD}">
      <dgm:prSet/>
      <dgm:spPr/>
      <dgm:t>
        <a:bodyPr/>
        <a:lstStyle/>
        <a:p>
          <a:endParaRPr lang="en-US"/>
        </a:p>
      </dgm:t>
    </dgm:pt>
    <dgm:pt modelId="{509A0B3F-5DDF-4EB2-983D-2C87EF455B92}" type="sibTrans" cxnId="{D6C4CFDB-F5A6-4AC7-B181-A3CD3AAD38FD}">
      <dgm:prSet/>
      <dgm:spPr/>
      <dgm:t>
        <a:bodyPr/>
        <a:lstStyle/>
        <a:p>
          <a:endParaRPr lang="en-US"/>
        </a:p>
      </dgm:t>
    </dgm:pt>
    <dgm:pt modelId="{4A769BB5-DC3A-4BCD-B10B-8C3AE01713AF}">
      <dgm:prSet custT="1"/>
      <dgm:spPr/>
      <dgm:t>
        <a:bodyPr/>
        <a:lstStyle/>
        <a:p>
          <a:r>
            <a:rPr lang="en-US" sz="1600" dirty="0"/>
            <a:t>Medication ineffective or no longer necessary</a:t>
          </a:r>
        </a:p>
      </dgm:t>
    </dgm:pt>
    <dgm:pt modelId="{45844533-861B-4205-8388-FF0BBBB1EDAE}" type="parTrans" cxnId="{C6EB240A-45BA-4EBA-8C59-1176E1551151}">
      <dgm:prSet/>
      <dgm:spPr/>
      <dgm:t>
        <a:bodyPr/>
        <a:lstStyle/>
        <a:p>
          <a:endParaRPr lang="en-US"/>
        </a:p>
      </dgm:t>
    </dgm:pt>
    <dgm:pt modelId="{149C6374-A121-4CA6-8526-404D17D1EB68}" type="sibTrans" cxnId="{C6EB240A-45BA-4EBA-8C59-1176E1551151}">
      <dgm:prSet/>
      <dgm:spPr/>
      <dgm:t>
        <a:bodyPr/>
        <a:lstStyle/>
        <a:p>
          <a:endParaRPr lang="en-US"/>
        </a:p>
      </dgm:t>
    </dgm:pt>
    <dgm:pt modelId="{EB489412-9D98-4308-A647-718F3E30A896}">
      <dgm:prSet/>
      <dgm:spPr>
        <a:solidFill>
          <a:srgbClr val="A2B526"/>
        </a:solidFill>
      </dgm:spPr>
      <dgm:t>
        <a:bodyPr/>
        <a:lstStyle/>
        <a:p>
          <a:r>
            <a:rPr lang="en-US"/>
            <a:t>Conceptual benefit, but outcomes not well studied</a:t>
          </a:r>
        </a:p>
      </dgm:t>
    </dgm:pt>
    <dgm:pt modelId="{3B3D5999-AF16-44EB-A099-C0D65A2B9B1B}" type="parTrans" cxnId="{54B91AAA-00D1-4343-B623-777E7AD88694}">
      <dgm:prSet/>
      <dgm:spPr/>
      <dgm:t>
        <a:bodyPr/>
        <a:lstStyle/>
        <a:p>
          <a:endParaRPr lang="en-US"/>
        </a:p>
      </dgm:t>
    </dgm:pt>
    <dgm:pt modelId="{8A7AE2C5-549A-40F7-BB5F-FBAF4B9D7979}" type="sibTrans" cxnId="{54B91AAA-00D1-4343-B623-777E7AD88694}">
      <dgm:prSet/>
      <dgm:spPr/>
      <dgm:t>
        <a:bodyPr/>
        <a:lstStyle/>
        <a:p>
          <a:endParaRPr lang="en-US"/>
        </a:p>
      </dgm:t>
    </dgm:pt>
    <dgm:pt modelId="{427B3709-2274-4D35-8CC2-E4F2A52543CD}">
      <dgm:prSet/>
      <dgm:spPr>
        <a:solidFill>
          <a:srgbClr val="A2B526"/>
        </a:solidFill>
      </dgm:spPr>
      <dgm:t>
        <a:bodyPr/>
        <a:lstStyle/>
        <a:p>
          <a:r>
            <a:rPr lang="en-US" b="1"/>
            <a:t>Considerations</a:t>
          </a:r>
          <a:r>
            <a:rPr lang="en-US"/>
            <a:t>:</a:t>
          </a:r>
        </a:p>
      </dgm:t>
    </dgm:pt>
    <dgm:pt modelId="{B8B0CB52-EDA2-422C-BE99-0115E6832CCC}" type="parTrans" cxnId="{B580B7FE-4B7E-4023-A20D-718D26F82A5D}">
      <dgm:prSet/>
      <dgm:spPr/>
      <dgm:t>
        <a:bodyPr/>
        <a:lstStyle/>
        <a:p>
          <a:endParaRPr lang="en-US"/>
        </a:p>
      </dgm:t>
    </dgm:pt>
    <dgm:pt modelId="{2E169191-EFF6-456A-A68B-850CD2D60AA0}" type="sibTrans" cxnId="{B580B7FE-4B7E-4023-A20D-718D26F82A5D}">
      <dgm:prSet/>
      <dgm:spPr/>
      <dgm:t>
        <a:bodyPr/>
        <a:lstStyle/>
        <a:p>
          <a:endParaRPr lang="en-US"/>
        </a:p>
      </dgm:t>
    </dgm:pt>
    <dgm:pt modelId="{64932E35-7C80-49D6-BFCE-4A3323053508}">
      <dgm:prSet custT="1"/>
      <dgm:spPr/>
      <dgm:t>
        <a:bodyPr/>
        <a:lstStyle/>
        <a:p>
          <a:r>
            <a:rPr lang="en-US" sz="1600" dirty="0"/>
            <a:t>Quality of evidence</a:t>
          </a:r>
        </a:p>
      </dgm:t>
    </dgm:pt>
    <dgm:pt modelId="{781D3FE7-75DF-4393-826C-B8DA8B49F74D}" type="parTrans" cxnId="{7B34B090-3B45-4591-9EBF-0EDB1BE8C67D}">
      <dgm:prSet/>
      <dgm:spPr/>
      <dgm:t>
        <a:bodyPr/>
        <a:lstStyle/>
        <a:p>
          <a:endParaRPr lang="en-US"/>
        </a:p>
      </dgm:t>
    </dgm:pt>
    <dgm:pt modelId="{EBE2639B-D042-46F7-9363-BD99FF5CC96C}" type="sibTrans" cxnId="{7B34B090-3B45-4591-9EBF-0EDB1BE8C67D}">
      <dgm:prSet/>
      <dgm:spPr/>
      <dgm:t>
        <a:bodyPr/>
        <a:lstStyle/>
        <a:p>
          <a:endParaRPr lang="en-US"/>
        </a:p>
      </dgm:t>
    </dgm:pt>
    <dgm:pt modelId="{B7F995F2-7E85-4AEF-96A3-37044D74EB2D}">
      <dgm:prSet custT="1"/>
      <dgm:spPr/>
      <dgm:t>
        <a:bodyPr/>
        <a:lstStyle/>
        <a:p>
          <a:r>
            <a:rPr lang="en-US" sz="1600" dirty="0"/>
            <a:t>Potential for harm</a:t>
          </a:r>
        </a:p>
      </dgm:t>
    </dgm:pt>
    <dgm:pt modelId="{CF356081-43D5-4484-B4C2-0365863E39AA}" type="parTrans" cxnId="{CC4D6F74-5104-44B5-8F1F-D5CBE5179295}">
      <dgm:prSet/>
      <dgm:spPr/>
      <dgm:t>
        <a:bodyPr/>
        <a:lstStyle/>
        <a:p>
          <a:endParaRPr lang="en-US"/>
        </a:p>
      </dgm:t>
    </dgm:pt>
    <dgm:pt modelId="{2BA101DF-F152-44C5-9AD1-19C3368C3685}" type="sibTrans" cxnId="{CC4D6F74-5104-44B5-8F1F-D5CBE5179295}">
      <dgm:prSet/>
      <dgm:spPr/>
      <dgm:t>
        <a:bodyPr/>
        <a:lstStyle/>
        <a:p>
          <a:endParaRPr lang="en-US"/>
        </a:p>
      </dgm:t>
    </dgm:pt>
    <dgm:pt modelId="{78A73AB9-A633-4972-8C8C-47F2FB7186E3}">
      <dgm:prSet custT="1"/>
      <dgm:spPr/>
      <dgm:t>
        <a:bodyPr/>
        <a:lstStyle/>
        <a:p>
          <a:r>
            <a:rPr lang="en-US" sz="1600" dirty="0"/>
            <a:t>Patient values &amp; preferences</a:t>
          </a:r>
        </a:p>
      </dgm:t>
    </dgm:pt>
    <dgm:pt modelId="{4ADA9B04-7805-444D-B72B-F5DC798307EB}" type="parTrans" cxnId="{FCA46AD7-230D-412C-BE10-6CF4BDEF3963}">
      <dgm:prSet/>
      <dgm:spPr/>
      <dgm:t>
        <a:bodyPr/>
        <a:lstStyle/>
        <a:p>
          <a:endParaRPr lang="en-US"/>
        </a:p>
      </dgm:t>
    </dgm:pt>
    <dgm:pt modelId="{1FAC7536-B05D-44E0-93CB-8BB5EC9AFFAD}" type="sibTrans" cxnId="{FCA46AD7-230D-412C-BE10-6CF4BDEF3963}">
      <dgm:prSet/>
      <dgm:spPr/>
      <dgm:t>
        <a:bodyPr/>
        <a:lstStyle/>
        <a:p>
          <a:endParaRPr lang="en-US"/>
        </a:p>
      </dgm:t>
    </dgm:pt>
    <dgm:pt modelId="{7FE6C5CE-1529-40BD-97E7-B05B06F91AA4}">
      <dgm:prSet custT="1"/>
      <dgm:spPr/>
      <dgm:t>
        <a:bodyPr/>
        <a:lstStyle/>
        <a:p>
          <a:r>
            <a:rPr lang="en-US" sz="1600" dirty="0"/>
            <a:t>Costs of deprescribing</a:t>
          </a:r>
        </a:p>
      </dgm:t>
    </dgm:pt>
    <dgm:pt modelId="{C330A0C4-5D94-4DBB-B47C-9CC54A268FAC}" type="parTrans" cxnId="{3A589E37-BA06-4D46-A73F-EB1C65E2C22C}">
      <dgm:prSet/>
      <dgm:spPr/>
      <dgm:t>
        <a:bodyPr/>
        <a:lstStyle/>
        <a:p>
          <a:endParaRPr lang="en-US"/>
        </a:p>
      </dgm:t>
    </dgm:pt>
    <dgm:pt modelId="{4B0192D3-0F5D-4E32-B357-9C1F077B1180}" type="sibTrans" cxnId="{3A589E37-BA06-4D46-A73F-EB1C65E2C22C}">
      <dgm:prSet/>
      <dgm:spPr/>
      <dgm:t>
        <a:bodyPr/>
        <a:lstStyle/>
        <a:p>
          <a:endParaRPr lang="en-US"/>
        </a:p>
      </dgm:t>
    </dgm:pt>
    <dgm:pt modelId="{0AF8A287-4EB1-4DD8-B575-146FBAC24326}" type="pres">
      <dgm:prSet presAssocID="{A68EB9AD-95EB-445B-ADBC-37A3B46BC331}" presName="linear" presStyleCnt="0">
        <dgm:presLayoutVars>
          <dgm:animLvl val="lvl"/>
          <dgm:resizeHandles val="exact"/>
        </dgm:presLayoutVars>
      </dgm:prSet>
      <dgm:spPr/>
    </dgm:pt>
    <dgm:pt modelId="{1C737B04-552E-45C8-B02E-D281AE089077}" type="pres">
      <dgm:prSet presAssocID="{6A6DF0FD-3DB4-4212-9A5A-34D93F969909}" presName="parentText" presStyleLbl="node1" presStyleIdx="0" presStyleCnt="3">
        <dgm:presLayoutVars>
          <dgm:chMax val="0"/>
          <dgm:bulletEnabled val="1"/>
        </dgm:presLayoutVars>
      </dgm:prSet>
      <dgm:spPr/>
    </dgm:pt>
    <dgm:pt modelId="{A4413ED8-6D1F-4A75-B9C3-D9CB8E5D7A4F}" type="pres">
      <dgm:prSet presAssocID="{6A6DF0FD-3DB4-4212-9A5A-34D93F969909}" presName="childText" presStyleLbl="revTx" presStyleIdx="0" presStyleCnt="2">
        <dgm:presLayoutVars>
          <dgm:bulletEnabled val="1"/>
        </dgm:presLayoutVars>
      </dgm:prSet>
      <dgm:spPr/>
    </dgm:pt>
    <dgm:pt modelId="{3E05F338-73BA-45F8-8A29-E1941796316F}" type="pres">
      <dgm:prSet presAssocID="{EB489412-9D98-4308-A647-718F3E30A896}" presName="parentText" presStyleLbl="node1" presStyleIdx="1" presStyleCnt="3">
        <dgm:presLayoutVars>
          <dgm:chMax val="0"/>
          <dgm:bulletEnabled val="1"/>
        </dgm:presLayoutVars>
      </dgm:prSet>
      <dgm:spPr/>
    </dgm:pt>
    <dgm:pt modelId="{FA99D95C-75A5-441F-94F1-D242E6C92876}" type="pres">
      <dgm:prSet presAssocID="{8A7AE2C5-549A-40F7-BB5F-FBAF4B9D7979}" presName="spacer" presStyleCnt="0"/>
      <dgm:spPr/>
    </dgm:pt>
    <dgm:pt modelId="{1394B0EE-4AD6-4EB7-B207-E89E8E585B6A}" type="pres">
      <dgm:prSet presAssocID="{427B3709-2274-4D35-8CC2-E4F2A52543CD}" presName="parentText" presStyleLbl="node1" presStyleIdx="2" presStyleCnt="3">
        <dgm:presLayoutVars>
          <dgm:chMax val="0"/>
          <dgm:bulletEnabled val="1"/>
        </dgm:presLayoutVars>
      </dgm:prSet>
      <dgm:spPr/>
    </dgm:pt>
    <dgm:pt modelId="{FDB592FC-A93A-42C9-B779-6AC9DB386DF2}" type="pres">
      <dgm:prSet presAssocID="{427B3709-2274-4D35-8CC2-E4F2A52543CD}" presName="childText" presStyleLbl="revTx" presStyleIdx="1" presStyleCnt="2">
        <dgm:presLayoutVars>
          <dgm:bulletEnabled val="1"/>
        </dgm:presLayoutVars>
      </dgm:prSet>
      <dgm:spPr/>
    </dgm:pt>
  </dgm:ptLst>
  <dgm:cxnLst>
    <dgm:cxn modelId="{C6EB240A-45BA-4EBA-8C59-1176E1551151}" srcId="{6A6DF0FD-3DB4-4212-9A5A-34D93F969909}" destId="{4A769BB5-DC3A-4BCD-B10B-8C3AE01713AF}" srcOrd="2" destOrd="0" parTransId="{45844533-861B-4205-8388-FF0BBBB1EDAE}" sibTransId="{149C6374-A121-4CA6-8526-404D17D1EB68}"/>
    <dgm:cxn modelId="{77638519-84D3-4B71-BA9D-8EE3E39E7B01}" type="presOf" srcId="{A68EB9AD-95EB-445B-ADBC-37A3B46BC331}" destId="{0AF8A287-4EB1-4DD8-B575-146FBAC24326}" srcOrd="0" destOrd="0" presId="urn:microsoft.com/office/officeart/2005/8/layout/vList2"/>
    <dgm:cxn modelId="{5D8F611A-A9BC-442F-A714-1851DF826E2F}" type="presOf" srcId="{64932E35-7C80-49D6-BFCE-4A3323053508}" destId="{FDB592FC-A93A-42C9-B779-6AC9DB386DF2}" srcOrd="0" destOrd="0" presId="urn:microsoft.com/office/officeart/2005/8/layout/vList2"/>
    <dgm:cxn modelId="{DBDE2B1D-FA7D-4484-A242-D131F490DD3A}" type="presOf" srcId="{78A73AB9-A633-4972-8C8C-47F2FB7186E3}" destId="{FDB592FC-A93A-42C9-B779-6AC9DB386DF2}" srcOrd="0" destOrd="2" presId="urn:microsoft.com/office/officeart/2005/8/layout/vList2"/>
    <dgm:cxn modelId="{B9C5B432-181B-473D-ACDF-0BF1930F8C89}" type="presOf" srcId="{4A769BB5-DC3A-4BCD-B10B-8C3AE01713AF}" destId="{A4413ED8-6D1F-4A75-B9C3-D9CB8E5D7A4F}" srcOrd="0" destOrd="2" presId="urn:microsoft.com/office/officeart/2005/8/layout/vList2"/>
    <dgm:cxn modelId="{3A589E37-BA06-4D46-A73F-EB1C65E2C22C}" srcId="{427B3709-2274-4D35-8CC2-E4F2A52543CD}" destId="{7FE6C5CE-1529-40BD-97E7-B05B06F91AA4}" srcOrd="3" destOrd="0" parTransId="{C330A0C4-5D94-4DBB-B47C-9CC54A268FAC}" sibTransId="{4B0192D3-0F5D-4E32-B357-9C1F077B1180}"/>
    <dgm:cxn modelId="{7A19AB66-EA13-4D87-A004-F284F8414CF9}" srcId="{6A6DF0FD-3DB4-4212-9A5A-34D93F969909}" destId="{D6E25CFB-283F-4CE8-8355-A027719BEE6E}" srcOrd="0" destOrd="0" parTransId="{CE2DF148-0174-4B44-A8B5-BD5BB422735A}" sibTransId="{91E59B56-7AD0-4EAE-B804-266E935D174F}"/>
    <dgm:cxn modelId="{B4064D47-68C5-4B34-9C0F-AD2B396C7F24}" type="presOf" srcId="{6A6DF0FD-3DB4-4212-9A5A-34D93F969909}" destId="{1C737B04-552E-45C8-B02E-D281AE089077}" srcOrd="0" destOrd="0" presId="urn:microsoft.com/office/officeart/2005/8/layout/vList2"/>
    <dgm:cxn modelId="{2037196E-F7AA-476B-AEFE-70FD300CB8BB}" type="presOf" srcId="{B7F995F2-7E85-4AEF-96A3-37044D74EB2D}" destId="{FDB592FC-A93A-42C9-B779-6AC9DB386DF2}" srcOrd="0" destOrd="1" presId="urn:microsoft.com/office/officeart/2005/8/layout/vList2"/>
    <dgm:cxn modelId="{CC4D6F74-5104-44B5-8F1F-D5CBE5179295}" srcId="{427B3709-2274-4D35-8CC2-E4F2A52543CD}" destId="{B7F995F2-7E85-4AEF-96A3-37044D74EB2D}" srcOrd="1" destOrd="0" parTransId="{CF356081-43D5-4484-B4C2-0365863E39AA}" sibTransId="{2BA101DF-F152-44C5-9AD1-19C3368C3685}"/>
    <dgm:cxn modelId="{431B4259-EFB4-4295-943C-2A8AF72781D4}" type="presOf" srcId="{427B3709-2274-4D35-8CC2-E4F2A52543CD}" destId="{1394B0EE-4AD6-4EB7-B207-E89E8E585B6A}" srcOrd="0" destOrd="0" presId="urn:microsoft.com/office/officeart/2005/8/layout/vList2"/>
    <dgm:cxn modelId="{D7D9D65A-EEB9-4EE6-9D26-1B16D68C3A08}" type="presOf" srcId="{FE0931FD-EEDE-417B-B278-702D93B07BB4}" destId="{A4413ED8-6D1F-4A75-B9C3-D9CB8E5D7A4F}" srcOrd="0" destOrd="1" presId="urn:microsoft.com/office/officeart/2005/8/layout/vList2"/>
    <dgm:cxn modelId="{7B34B090-3B45-4591-9EBF-0EDB1BE8C67D}" srcId="{427B3709-2274-4D35-8CC2-E4F2A52543CD}" destId="{64932E35-7C80-49D6-BFCE-4A3323053508}" srcOrd="0" destOrd="0" parTransId="{781D3FE7-75DF-4393-826C-B8DA8B49F74D}" sibTransId="{EBE2639B-D042-46F7-9363-BD99FF5CC96C}"/>
    <dgm:cxn modelId="{54B91AAA-00D1-4343-B623-777E7AD88694}" srcId="{A68EB9AD-95EB-445B-ADBC-37A3B46BC331}" destId="{EB489412-9D98-4308-A647-718F3E30A896}" srcOrd="1" destOrd="0" parTransId="{3B3D5999-AF16-44EB-A099-C0D65A2B9B1B}" sibTransId="{8A7AE2C5-549A-40F7-BB5F-FBAF4B9D7979}"/>
    <dgm:cxn modelId="{FCA46AD7-230D-412C-BE10-6CF4BDEF3963}" srcId="{427B3709-2274-4D35-8CC2-E4F2A52543CD}" destId="{78A73AB9-A633-4972-8C8C-47F2FB7186E3}" srcOrd="2" destOrd="0" parTransId="{4ADA9B04-7805-444D-B72B-F5DC798307EB}" sibTransId="{1FAC7536-B05D-44E0-93CB-8BB5EC9AFFAD}"/>
    <dgm:cxn modelId="{9B77C3DB-894C-4340-A28E-CED2FEFCF411}" type="presOf" srcId="{7FE6C5CE-1529-40BD-97E7-B05B06F91AA4}" destId="{FDB592FC-A93A-42C9-B779-6AC9DB386DF2}" srcOrd="0" destOrd="3" presId="urn:microsoft.com/office/officeart/2005/8/layout/vList2"/>
    <dgm:cxn modelId="{D6C4CFDB-F5A6-4AC7-B181-A3CD3AAD38FD}" srcId="{6A6DF0FD-3DB4-4212-9A5A-34D93F969909}" destId="{FE0931FD-EEDE-417B-B278-702D93B07BB4}" srcOrd="1" destOrd="0" parTransId="{2D4506E7-6DFE-4AC2-AB1A-639F10986E42}" sibTransId="{509A0B3F-5DDF-4EB2-983D-2C87EF455B92}"/>
    <dgm:cxn modelId="{91837AF3-208E-48A3-993A-153558410590}" srcId="{A68EB9AD-95EB-445B-ADBC-37A3B46BC331}" destId="{6A6DF0FD-3DB4-4212-9A5A-34D93F969909}" srcOrd="0" destOrd="0" parTransId="{C06B307A-4A69-4217-BDCE-27CDE99A4307}" sibTransId="{6BA390C7-AF39-463D-99B7-00D084D8B752}"/>
    <dgm:cxn modelId="{F43EBCF8-A412-4F28-B45C-759981180F68}" type="presOf" srcId="{D6E25CFB-283F-4CE8-8355-A027719BEE6E}" destId="{A4413ED8-6D1F-4A75-B9C3-D9CB8E5D7A4F}" srcOrd="0" destOrd="0" presId="urn:microsoft.com/office/officeart/2005/8/layout/vList2"/>
    <dgm:cxn modelId="{DEF212FB-E002-4DE8-A22B-0CB4CA9BC8E9}" type="presOf" srcId="{EB489412-9D98-4308-A647-718F3E30A896}" destId="{3E05F338-73BA-45F8-8A29-E1941796316F}" srcOrd="0" destOrd="0" presId="urn:microsoft.com/office/officeart/2005/8/layout/vList2"/>
    <dgm:cxn modelId="{B580B7FE-4B7E-4023-A20D-718D26F82A5D}" srcId="{A68EB9AD-95EB-445B-ADBC-37A3B46BC331}" destId="{427B3709-2274-4D35-8CC2-E4F2A52543CD}" srcOrd="2" destOrd="0" parTransId="{B8B0CB52-EDA2-422C-BE99-0115E6832CCC}" sibTransId="{2E169191-EFF6-456A-A68B-850CD2D60AA0}"/>
    <dgm:cxn modelId="{7EB48E70-03B4-45EB-8F50-9B732825DCD9}" type="presParOf" srcId="{0AF8A287-4EB1-4DD8-B575-146FBAC24326}" destId="{1C737B04-552E-45C8-B02E-D281AE089077}" srcOrd="0" destOrd="0" presId="urn:microsoft.com/office/officeart/2005/8/layout/vList2"/>
    <dgm:cxn modelId="{45F68A54-65AC-4308-AEC6-E8FC29BBAE5D}" type="presParOf" srcId="{0AF8A287-4EB1-4DD8-B575-146FBAC24326}" destId="{A4413ED8-6D1F-4A75-B9C3-D9CB8E5D7A4F}" srcOrd="1" destOrd="0" presId="urn:microsoft.com/office/officeart/2005/8/layout/vList2"/>
    <dgm:cxn modelId="{19850836-FD4D-468B-B252-6984AFE41030}" type="presParOf" srcId="{0AF8A287-4EB1-4DD8-B575-146FBAC24326}" destId="{3E05F338-73BA-45F8-8A29-E1941796316F}" srcOrd="2" destOrd="0" presId="urn:microsoft.com/office/officeart/2005/8/layout/vList2"/>
    <dgm:cxn modelId="{B896D7BB-DC24-4547-8A0A-554E2EED6871}" type="presParOf" srcId="{0AF8A287-4EB1-4DD8-B575-146FBAC24326}" destId="{FA99D95C-75A5-441F-94F1-D242E6C92876}" srcOrd="3" destOrd="0" presId="urn:microsoft.com/office/officeart/2005/8/layout/vList2"/>
    <dgm:cxn modelId="{A0D3D506-B519-453B-B7D6-FA1ABC82CD45}" type="presParOf" srcId="{0AF8A287-4EB1-4DD8-B575-146FBAC24326}" destId="{1394B0EE-4AD6-4EB7-B207-E89E8E585B6A}" srcOrd="4" destOrd="0" presId="urn:microsoft.com/office/officeart/2005/8/layout/vList2"/>
    <dgm:cxn modelId="{177085A9-B803-44A2-AF31-ED24642651F1}" type="presParOf" srcId="{0AF8A287-4EB1-4DD8-B575-146FBAC24326}" destId="{FDB592FC-A93A-42C9-B779-6AC9DB386DF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F66D5-E523-4FAA-8DFD-A87AA3CA9421}">
      <dsp:nvSpPr>
        <dsp:cNvPr id="0" name=""/>
        <dsp:cNvSpPr/>
      </dsp:nvSpPr>
      <dsp:spPr>
        <a:xfrm>
          <a:off x="1572106" y="1429"/>
          <a:ext cx="6288426" cy="740363"/>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013" tIns="188052" rIns="122013" bIns="188052" numCol="1" spcCol="1270" anchor="ctr" anchorCtr="0">
          <a:noAutofit/>
        </a:bodyPr>
        <a:lstStyle/>
        <a:p>
          <a:pPr marL="0" lvl="0" indent="0" algn="l" defTabSz="577850">
            <a:lnSpc>
              <a:spcPct val="90000"/>
            </a:lnSpc>
            <a:spcBef>
              <a:spcPct val="0"/>
            </a:spcBef>
            <a:spcAft>
              <a:spcPct val="35000"/>
            </a:spcAft>
            <a:buNone/>
          </a:pPr>
          <a:r>
            <a:rPr lang="en-US" sz="1300" kern="1200"/>
            <a:t>Describe the physiologic, pharmacokinetic, and pharmacodynamic factors which affect drug use in the elderly</a:t>
          </a:r>
        </a:p>
      </dsp:txBody>
      <dsp:txXfrm>
        <a:off x="1572106" y="1429"/>
        <a:ext cx="6288426" cy="740363"/>
      </dsp:txXfrm>
    </dsp:sp>
    <dsp:sp modelId="{7031BC76-CDE0-4110-A75E-BC3D2EE0D85D}">
      <dsp:nvSpPr>
        <dsp:cNvPr id="0" name=""/>
        <dsp:cNvSpPr/>
      </dsp:nvSpPr>
      <dsp:spPr>
        <a:xfrm>
          <a:off x="0" y="1429"/>
          <a:ext cx="1572106" cy="740363"/>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91" tIns="73131" rIns="83191" bIns="73131" numCol="1" spcCol="1270" anchor="ctr" anchorCtr="0">
          <a:noAutofit/>
        </a:bodyPr>
        <a:lstStyle/>
        <a:p>
          <a:pPr marL="0" lvl="0" indent="0" algn="ctr" defTabSz="711200">
            <a:lnSpc>
              <a:spcPct val="90000"/>
            </a:lnSpc>
            <a:spcBef>
              <a:spcPct val="0"/>
            </a:spcBef>
            <a:spcAft>
              <a:spcPct val="35000"/>
            </a:spcAft>
            <a:buNone/>
          </a:pPr>
          <a:r>
            <a:rPr lang="en-US" sz="1600" b="1" kern="1200" dirty="0"/>
            <a:t>Describe</a:t>
          </a:r>
        </a:p>
      </dsp:txBody>
      <dsp:txXfrm>
        <a:off x="0" y="1429"/>
        <a:ext cx="1572106" cy="740363"/>
      </dsp:txXfrm>
    </dsp:sp>
    <dsp:sp modelId="{6F2FC4C7-CCC3-4C2D-BA8D-2A367C112741}">
      <dsp:nvSpPr>
        <dsp:cNvPr id="0" name=""/>
        <dsp:cNvSpPr/>
      </dsp:nvSpPr>
      <dsp:spPr>
        <a:xfrm>
          <a:off x="1572106" y="786214"/>
          <a:ext cx="6288426" cy="740363"/>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013" tIns="188052" rIns="122013" bIns="188052" numCol="1" spcCol="1270" anchor="ctr" anchorCtr="0">
          <a:noAutofit/>
        </a:bodyPr>
        <a:lstStyle/>
        <a:p>
          <a:pPr marL="0" lvl="0" indent="0" algn="l" defTabSz="577850">
            <a:lnSpc>
              <a:spcPct val="90000"/>
            </a:lnSpc>
            <a:spcBef>
              <a:spcPct val="0"/>
            </a:spcBef>
            <a:spcAft>
              <a:spcPct val="35000"/>
            </a:spcAft>
            <a:buNone/>
          </a:pPr>
          <a:r>
            <a:rPr lang="en-US" sz="1300" kern="1200"/>
            <a:t>Describe risk factors and identify drugs commonly associated with adverse drug events in the elderly</a:t>
          </a:r>
        </a:p>
      </dsp:txBody>
      <dsp:txXfrm>
        <a:off x="1572106" y="786214"/>
        <a:ext cx="6288426" cy="740363"/>
      </dsp:txXfrm>
    </dsp:sp>
    <dsp:sp modelId="{23E30F4F-DBD0-4622-8CC0-07FE7EADEF97}">
      <dsp:nvSpPr>
        <dsp:cNvPr id="0" name=""/>
        <dsp:cNvSpPr/>
      </dsp:nvSpPr>
      <dsp:spPr>
        <a:xfrm>
          <a:off x="0" y="786214"/>
          <a:ext cx="1572106" cy="740363"/>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91" tIns="73131" rIns="83191" bIns="73131" numCol="1" spcCol="1270" anchor="ctr" anchorCtr="0">
          <a:noAutofit/>
        </a:bodyPr>
        <a:lstStyle/>
        <a:p>
          <a:pPr marL="0" lvl="0" indent="0" algn="ctr" defTabSz="711200">
            <a:lnSpc>
              <a:spcPct val="90000"/>
            </a:lnSpc>
            <a:spcBef>
              <a:spcPct val="0"/>
            </a:spcBef>
            <a:spcAft>
              <a:spcPct val="35000"/>
            </a:spcAft>
            <a:buNone/>
          </a:pPr>
          <a:r>
            <a:rPr lang="en-US" sz="1600" b="1" kern="1200" dirty="0"/>
            <a:t>Describe</a:t>
          </a:r>
        </a:p>
      </dsp:txBody>
      <dsp:txXfrm>
        <a:off x="0" y="786214"/>
        <a:ext cx="1572106" cy="740363"/>
      </dsp:txXfrm>
    </dsp:sp>
    <dsp:sp modelId="{3DAA3B92-4E05-4A42-91F2-9967D043B70E}">
      <dsp:nvSpPr>
        <dsp:cNvPr id="0" name=""/>
        <dsp:cNvSpPr/>
      </dsp:nvSpPr>
      <dsp:spPr>
        <a:xfrm>
          <a:off x="1572106" y="1570999"/>
          <a:ext cx="6288426" cy="740363"/>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013" tIns="188052" rIns="122013" bIns="188052" numCol="1" spcCol="1270" anchor="ctr" anchorCtr="0">
          <a:noAutofit/>
        </a:bodyPr>
        <a:lstStyle/>
        <a:p>
          <a:pPr marL="0" lvl="0" indent="0" algn="l" defTabSz="577850">
            <a:lnSpc>
              <a:spcPct val="90000"/>
            </a:lnSpc>
            <a:spcBef>
              <a:spcPct val="0"/>
            </a:spcBef>
            <a:spcAft>
              <a:spcPct val="35000"/>
            </a:spcAft>
            <a:buNone/>
          </a:pPr>
          <a:r>
            <a:rPr lang="en-US" sz="1300" kern="1200"/>
            <a:t>Recognize potentially inappropriate drug use and recommend alternative therapy where appropriate</a:t>
          </a:r>
        </a:p>
      </dsp:txBody>
      <dsp:txXfrm>
        <a:off x="1572106" y="1570999"/>
        <a:ext cx="6288426" cy="740363"/>
      </dsp:txXfrm>
    </dsp:sp>
    <dsp:sp modelId="{AB2EBF5D-447C-4DF2-B3BA-DEE5E1D3EE6E}">
      <dsp:nvSpPr>
        <dsp:cNvPr id="0" name=""/>
        <dsp:cNvSpPr/>
      </dsp:nvSpPr>
      <dsp:spPr>
        <a:xfrm>
          <a:off x="0" y="1565128"/>
          <a:ext cx="1572106" cy="740363"/>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91" tIns="73131" rIns="83191" bIns="73131" numCol="1" spcCol="1270" anchor="ctr" anchorCtr="0">
          <a:noAutofit/>
        </a:bodyPr>
        <a:lstStyle/>
        <a:p>
          <a:pPr marL="0" lvl="0" indent="0" algn="ctr" defTabSz="711200">
            <a:lnSpc>
              <a:spcPct val="90000"/>
            </a:lnSpc>
            <a:spcBef>
              <a:spcPct val="0"/>
            </a:spcBef>
            <a:spcAft>
              <a:spcPct val="35000"/>
            </a:spcAft>
            <a:buNone/>
          </a:pPr>
          <a:r>
            <a:rPr lang="en-US" sz="1600" b="1" kern="1200" dirty="0"/>
            <a:t>Recognize</a:t>
          </a:r>
        </a:p>
      </dsp:txBody>
      <dsp:txXfrm>
        <a:off x="0" y="1565128"/>
        <a:ext cx="1572106" cy="740363"/>
      </dsp:txXfrm>
    </dsp:sp>
    <dsp:sp modelId="{96D01002-F86A-4EDB-B4F5-EA49BEBA3462}">
      <dsp:nvSpPr>
        <dsp:cNvPr id="0" name=""/>
        <dsp:cNvSpPr/>
      </dsp:nvSpPr>
      <dsp:spPr>
        <a:xfrm>
          <a:off x="1572106" y="2355784"/>
          <a:ext cx="6288426" cy="740363"/>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013" tIns="188052" rIns="122013" bIns="188052" numCol="1" spcCol="1270" anchor="ctr" anchorCtr="0">
          <a:noAutofit/>
        </a:bodyPr>
        <a:lstStyle/>
        <a:p>
          <a:pPr marL="0" lvl="0" indent="0" algn="l" defTabSz="577850">
            <a:lnSpc>
              <a:spcPct val="90000"/>
            </a:lnSpc>
            <a:spcBef>
              <a:spcPct val="0"/>
            </a:spcBef>
            <a:spcAft>
              <a:spcPct val="35000"/>
            </a:spcAft>
            <a:buNone/>
          </a:pPr>
          <a:r>
            <a:rPr lang="en-US" sz="1300" kern="1200"/>
            <a:t>Discuss principles of optimal prescribing for older patients</a:t>
          </a:r>
        </a:p>
      </dsp:txBody>
      <dsp:txXfrm>
        <a:off x="1572106" y="2355784"/>
        <a:ext cx="6288426" cy="740363"/>
      </dsp:txXfrm>
    </dsp:sp>
    <dsp:sp modelId="{05DC62BC-336B-42A3-964A-AD99AB03CAA1}">
      <dsp:nvSpPr>
        <dsp:cNvPr id="0" name=""/>
        <dsp:cNvSpPr/>
      </dsp:nvSpPr>
      <dsp:spPr>
        <a:xfrm>
          <a:off x="0" y="2355784"/>
          <a:ext cx="1572106" cy="740363"/>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91" tIns="73131" rIns="83191" bIns="73131" numCol="1" spcCol="1270" anchor="ctr" anchorCtr="0">
          <a:noAutofit/>
        </a:bodyPr>
        <a:lstStyle/>
        <a:p>
          <a:pPr marL="0" lvl="0" indent="0" algn="ctr" defTabSz="711200">
            <a:lnSpc>
              <a:spcPct val="90000"/>
            </a:lnSpc>
            <a:spcBef>
              <a:spcPct val="0"/>
            </a:spcBef>
            <a:spcAft>
              <a:spcPct val="35000"/>
            </a:spcAft>
            <a:buNone/>
          </a:pPr>
          <a:r>
            <a:rPr lang="en-US" sz="1600" b="1" kern="1200" dirty="0"/>
            <a:t>Discuss</a:t>
          </a:r>
        </a:p>
      </dsp:txBody>
      <dsp:txXfrm>
        <a:off x="0" y="2355784"/>
        <a:ext cx="1572106" cy="7403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D21D3-9B47-4931-AD49-88C95CEB0048}">
      <dsp:nvSpPr>
        <dsp:cNvPr id="0" name=""/>
        <dsp:cNvSpPr/>
      </dsp:nvSpPr>
      <dsp:spPr>
        <a:xfrm>
          <a:off x="0" y="523"/>
          <a:ext cx="7609246" cy="1094446"/>
        </a:xfrm>
        <a:prstGeom prst="rect">
          <a:avLst/>
        </a:prstGeom>
        <a:solidFill>
          <a:schemeClr val="accent4"/>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u="sng" kern="1200" dirty="0"/>
            <a:t>Definition</a:t>
          </a:r>
          <a:r>
            <a:rPr lang="en-US" sz="2200" b="1" kern="1200" dirty="0"/>
            <a:t>: </a:t>
          </a:r>
          <a:r>
            <a:rPr lang="en-US" sz="2200" kern="1200" dirty="0"/>
            <a:t>extent to which a person’s medication taking behavior corresponds with agreed recommendations from a health care provider</a:t>
          </a:r>
        </a:p>
      </dsp:txBody>
      <dsp:txXfrm>
        <a:off x="0" y="523"/>
        <a:ext cx="7609246" cy="1094446"/>
      </dsp:txXfrm>
    </dsp:sp>
    <dsp:sp modelId="{6261DE49-D2C2-4610-A1C6-51F75AE5765E}">
      <dsp:nvSpPr>
        <dsp:cNvPr id="0" name=""/>
        <dsp:cNvSpPr/>
      </dsp:nvSpPr>
      <dsp:spPr>
        <a:xfrm>
          <a:off x="0" y="1094970"/>
          <a:ext cx="7609246" cy="1361520"/>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Failure to fill prescription</a:t>
          </a:r>
        </a:p>
        <a:p>
          <a:pPr marL="228600" lvl="1" indent="-228600" algn="l" defTabSz="889000">
            <a:lnSpc>
              <a:spcPct val="90000"/>
            </a:lnSpc>
            <a:spcBef>
              <a:spcPct val="0"/>
            </a:spcBef>
            <a:spcAft>
              <a:spcPct val="15000"/>
            </a:spcAft>
            <a:buChar char="•"/>
          </a:pPr>
          <a:r>
            <a:rPr lang="en-US" sz="2000" kern="1200" dirty="0"/>
            <a:t>Stopping a medication before completed</a:t>
          </a:r>
        </a:p>
        <a:p>
          <a:pPr marL="228600" lvl="1" indent="-228600" algn="l" defTabSz="889000">
            <a:lnSpc>
              <a:spcPct val="90000"/>
            </a:lnSpc>
            <a:spcBef>
              <a:spcPct val="0"/>
            </a:spcBef>
            <a:spcAft>
              <a:spcPct val="15000"/>
            </a:spcAft>
            <a:buChar char="•"/>
          </a:pPr>
          <a:r>
            <a:rPr lang="en-US" sz="2000" kern="1200" dirty="0"/>
            <a:t>Taking more or less of a medication than prescribed</a:t>
          </a:r>
        </a:p>
      </dsp:txBody>
      <dsp:txXfrm>
        <a:off x="0" y="1094970"/>
        <a:ext cx="7609246" cy="13615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EBF34-AD18-4014-9F83-2DA9EB8C8FE9}">
      <dsp:nvSpPr>
        <dsp:cNvPr id="0" name=""/>
        <dsp:cNvSpPr/>
      </dsp:nvSpPr>
      <dsp:spPr>
        <a:xfrm>
          <a:off x="0" y="60584"/>
          <a:ext cx="7823008" cy="760500"/>
        </a:xfrm>
        <a:prstGeom prst="round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Factors in non-adherence</a:t>
          </a:r>
        </a:p>
      </dsp:txBody>
      <dsp:txXfrm>
        <a:off x="37125" y="97709"/>
        <a:ext cx="7748758" cy="686250"/>
      </dsp:txXfrm>
    </dsp:sp>
    <dsp:sp modelId="{AF5C8403-7895-42F9-8C7C-888DCF24CCCB}">
      <dsp:nvSpPr>
        <dsp:cNvPr id="0" name=""/>
        <dsp:cNvSpPr/>
      </dsp:nvSpPr>
      <dsp:spPr>
        <a:xfrm>
          <a:off x="0" y="788093"/>
          <a:ext cx="7823008" cy="1262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38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Financial, cognitive, or functional status</a:t>
          </a:r>
        </a:p>
        <a:p>
          <a:pPr marL="171450" lvl="1" indent="-171450" algn="l" defTabSz="844550">
            <a:lnSpc>
              <a:spcPct val="90000"/>
            </a:lnSpc>
            <a:spcBef>
              <a:spcPct val="0"/>
            </a:spcBef>
            <a:spcAft>
              <a:spcPct val="20000"/>
            </a:spcAft>
            <a:buChar char="•"/>
          </a:pPr>
          <a:r>
            <a:rPr lang="en-US" sz="1900" kern="1200" dirty="0"/>
            <a:t>Beliefs and understanding about disease and medications</a:t>
          </a:r>
        </a:p>
        <a:p>
          <a:pPr marL="171450" lvl="1" indent="-171450" algn="l" defTabSz="844550">
            <a:lnSpc>
              <a:spcPct val="90000"/>
            </a:lnSpc>
            <a:spcBef>
              <a:spcPct val="0"/>
            </a:spcBef>
            <a:spcAft>
              <a:spcPct val="20000"/>
            </a:spcAft>
            <a:buChar char="•"/>
          </a:pPr>
          <a:r>
            <a:rPr lang="en-US" sz="1900" kern="1200" dirty="0"/>
            <a:t>Polypharmacy, adverse effects</a:t>
          </a:r>
        </a:p>
        <a:p>
          <a:pPr marL="171450" lvl="1" indent="-171450" algn="l" defTabSz="844550">
            <a:lnSpc>
              <a:spcPct val="90000"/>
            </a:lnSpc>
            <a:spcBef>
              <a:spcPct val="0"/>
            </a:spcBef>
            <a:spcAft>
              <a:spcPct val="20000"/>
            </a:spcAft>
            <a:buChar char="•"/>
          </a:pPr>
          <a:r>
            <a:rPr lang="en-US" sz="1900" kern="1200" dirty="0"/>
            <a:t>Caregiver support</a:t>
          </a:r>
        </a:p>
      </dsp:txBody>
      <dsp:txXfrm>
        <a:off x="0" y="788093"/>
        <a:ext cx="7823008" cy="1262009"/>
      </dsp:txXfrm>
    </dsp:sp>
    <dsp:sp modelId="{C9944BF1-1427-4769-97DE-F308335F62C1}">
      <dsp:nvSpPr>
        <dsp:cNvPr id="0" name=""/>
        <dsp:cNvSpPr/>
      </dsp:nvSpPr>
      <dsp:spPr>
        <a:xfrm>
          <a:off x="0" y="2050103"/>
          <a:ext cx="7823008" cy="760500"/>
        </a:xfrm>
        <a:prstGeom prst="round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Non-adherence associated with increased ADEs and healthcare costs</a:t>
          </a:r>
        </a:p>
      </dsp:txBody>
      <dsp:txXfrm>
        <a:off x="37125" y="2087228"/>
        <a:ext cx="7748758" cy="686250"/>
      </dsp:txXfrm>
    </dsp:sp>
    <dsp:sp modelId="{1352BA80-7E3D-400E-9D30-AA628A42FDCD}">
      <dsp:nvSpPr>
        <dsp:cNvPr id="0" name=""/>
        <dsp:cNvSpPr/>
      </dsp:nvSpPr>
      <dsp:spPr>
        <a:xfrm>
          <a:off x="0" y="2810603"/>
          <a:ext cx="7823008" cy="6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38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Factor in ~10% of hospital admissions</a:t>
          </a:r>
        </a:p>
        <a:p>
          <a:pPr marL="171450" lvl="1" indent="-171450" algn="l" defTabSz="844550">
            <a:lnSpc>
              <a:spcPct val="90000"/>
            </a:lnSpc>
            <a:spcBef>
              <a:spcPct val="0"/>
            </a:spcBef>
            <a:spcAft>
              <a:spcPct val="20000"/>
            </a:spcAft>
            <a:buChar char="•"/>
          </a:pPr>
          <a:r>
            <a:rPr lang="en-US" sz="1900" kern="1200"/>
            <a:t>Cause of 21% of preventable ADEs</a:t>
          </a:r>
        </a:p>
      </dsp:txBody>
      <dsp:txXfrm>
        <a:off x="0" y="2810603"/>
        <a:ext cx="7823008" cy="6592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6F696-D0CB-4A0A-839F-A52C59347504}">
      <dsp:nvSpPr>
        <dsp:cNvPr id="0" name=""/>
        <dsp:cNvSpPr/>
      </dsp:nvSpPr>
      <dsp:spPr>
        <a:xfrm>
          <a:off x="1472988" y="1440"/>
          <a:ext cx="5891953" cy="41711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20" tIns="105948" rIns="114320" bIns="105948" numCol="1" spcCol="1270" anchor="ctr" anchorCtr="0">
          <a:noAutofit/>
        </a:bodyPr>
        <a:lstStyle/>
        <a:p>
          <a:pPr marL="0" lvl="0" indent="0" algn="l" defTabSz="666750">
            <a:lnSpc>
              <a:spcPct val="90000"/>
            </a:lnSpc>
            <a:spcBef>
              <a:spcPct val="0"/>
            </a:spcBef>
            <a:spcAft>
              <a:spcPct val="35000"/>
            </a:spcAft>
            <a:buNone/>
          </a:pPr>
          <a:r>
            <a:rPr lang="en-US" sz="1500" kern="1200"/>
            <a:t>Consider risk vs. benefit for specific patient</a:t>
          </a:r>
        </a:p>
      </dsp:txBody>
      <dsp:txXfrm>
        <a:off x="1472988" y="1440"/>
        <a:ext cx="5891953" cy="417119"/>
      </dsp:txXfrm>
    </dsp:sp>
    <dsp:sp modelId="{CFBA902B-918B-44CD-8D68-C1E07AA8C5D9}">
      <dsp:nvSpPr>
        <dsp:cNvPr id="0" name=""/>
        <dsp:cNvSpPr/>
      </dsp:nvSpPr>
      <dsp:spPr>
        <a:xfrm>
          <a:off x="0" y="1440"/>
          <a:ext cx="1472988" cy="417119"/>
        </a:xfrm>
        <a:prstGeom prst="rect">
          <a:avLst/>
        </a:prstGeom>
        <a:solidFill>
          <a:schemeClr val="tx1">
            <a:lumMod val="50000"/>
            <a:lumOff val="50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7946" tIns="41202" rIns="77946" bIns="41202" numCol="1" spcCol="1270" anchor="ctr" anchorCtr="0">
          <a:noAutofit/>
        </a:bodyPr>
        <a:lstStyle/>
        <a:p>
          <a:pPr marL="0" lvl="0" indent="0" algn="ctr" defTabSz="844550">
            <a:lnSpc>
              <a:spcPct val="90000"/>
            </a:lnSpc>
            <a:spcBef>
              <a:spcPct val="0"/>
            </a:spcBef>
            <a:spcAft>
              <a:spcPct val="35000"/>
            </a:spcAft>
            <a:buNone/>
          </a:pPr>
          <a:r>
            <a:rPr lang="en-US" sz="1900" b="1" kern="1200" dirty="0"/>
            <a:t>Consider</a:t>
          </a:r>
        </a:p>
      </dsp:txBody>
      <dsp:txXfrm>
        <a:off x="0" y="1440"/>
        <a:ext cx="1472988" cy="417119"/>
      </dsp:txXfrm>
    </dsp:sp>
    <dsp:sp modelId="{A1481A16-4DBB-496F-BCA9-77ECE4A2BB0C}">
      <dsp:nvSpPr>
        <dsp:cNvPr id="0" name=""/>
        <dsp:cNvSpPr/>
      </dsp:nvSpPr>
      <dsp:spPr>
        <a:xfrm>
          <a:off x="1472988" y="443587"/>
          <a:ext cx="5891953" cy="41711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20" tIns="105948" rIns="114320" bIns="105948" numCol="1" spcCol="1270" anchor="ctr" anchorCtr="0">
          <a:noAutofit/>
        </a:bodyPr>
        <a:lstStyle/>
        <a:p>
          <a:pPr marL="0" lvl="0" indent="0" algn="l" defTabSz="666750">
            <a:lnSpc>
              <a:spcPct val="90000"/>
            </a:lnSpc>
            <a:spcBef>
              <a:spcPct val="0"/>
            </a:spcBef>
            <a:spcAft>
              <a:spcPct val="35000"/>
            </a:spcAft>
            <a:buNone/>
          </a:pPr>
          <a:r>
            <a:rPr lang="en-US" sz="1500" kern="1200"/>
            <a:t>Consider non-pharmacologic therapy</a:t>
          </a:r>
        </a:p>
      </dsp:txBody>
      <dsp:txXfrm>
        <a:off x="1472988" y="443587"/>
        <a:ext cx="5891953" cy="417119"/>
      </dsp:txXfrm>
    </dsp:sp>
    <dsp:sp modelId="{70A097FE-9347-4CA9-80BA-201C295C5D87}">
      <dsp:nvSpPr>
        <dsp:cNvPr id="0" name=""/>
        <dsp:cNvSpPr/>
      </dsp:nvSpPr>
      <dsp:spPr>
        <a:xfrm>
          <a:off x="0" y="443587"/>
          <a:ext cx="1472988" cy="417119"/>
        </a:xfrm>
        <a:prstGeom prst="rect">
          <a:avLst/>
        </a:prstGeom>
        <a:solidFill>
          <a:schemeClr val="tx1">
            <a:lumMod val="50000"/>
            <a:lumOff val="50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7946" tIns="41202" rIns="77946" bIns="41202" numCol="1" spcCol="1270" anchor="ctr" anchorCtr="0">
          <a:noAutofit/>
        </a:bodyPr>
        <a:lstStyle/>
        <a:p>
          <a:pPr marL="0" lvl="0" indent="0" algn="ctr" defTabSz="844550">
            <a:lnSpc>
              <a:spcPct val="90000"/>
            </a:lnSpc>
            <a:spcBef>
              <a:spcPct val="0"/>
            </a:spcBef>
            <a:spcAft>
              <a:spcPct val="35000"/>
            </a:spcAft>
            <a:buNone/>
          </a:pPr>
          <a:r>
            <a:rPr lang="en-US" sz="1900" b="1" kern="1200" dirty="0"/>
            <a:t>Consider</a:t>
          </a:r>
        </a:p>
      </dsp:txBody>
      <dsp:txXfrm>
        <a:off x="0" y="443587"/>
        <a:ext cx="1472988" cy="417119"/>
      </dsp:txXfrm>
    </dsp:sp>
    <dsp:sp modelId="{4471B1CB-4C18-45DE-AED5-760F63FF9FCE}">
      <dsp:nvSpPr>
        <dsp:cNvPr id="0" name=""/>
        <dsp:cNvSpPr/>
      </dsp:nvSpPr>
      <dsp:spPr>
        <a:xfrm>
          <a:off x="1472988" y="885733"/>
          <a:ext cx="5891953" cy="41711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20" tIns="105948" rIns="114320" bIns="105948" numCol="1" spcCol="1270" anchor="ctr" anchorCtr="0">
          <a:noAutofit/>
        </a:bodyPr>
        <a:lstStyle/>
        <a:p>
          <a:pPr marL="0" lvl="0" indent="0" algn="l" defTabSz="666750">
            <a:lnSpc>
              <a:spcPct val="90000"/>
            </a:lnSpc>
            <a:spcBef>
              <a:spcPct val="0"/>
            </a:spcBef>
            <a:spcAft>
              <a:spcPct val="35000"/>
            </a:spcAft>
            <a:buNone/>
          </a:pPr>
          <a:r>
            <a:rPr lang="en-US" sz="1500" kern="1200" dirty="0"/>
            <a:t>Start with a low dose and titrate slowly</a:t>
          </a:r>
        </a:p>
      </dsp:txBody>
      <dsp:txXfrm>
        <a:off x="1472988" y="885733"/>
        <a:ext cx="5891953" cy="417119"/>
      </dsp:txXfrm>
    </dsp:sp>
    <dsp:sp modelId="{6FD899B1-E082-4987-B84F-F3AA28D439CD}">
      <dsp:nvSpPr>
        <dsp:cNvPr id="0" name=""/>
        <dsp:cNvSpPr/>
      </dsp:nvSpPr>
      <dsp:spPr>
        <a:xfrm>
          <a:off x="0" y="885733"/>
          <a:ext cx="1472988" cy="417119"/>
        </a:xfrm>
        <a:prstGeom prst="rect">
          <a:avLst/>
        </a:prstGeom>
        <a:solidFill>
          <a:schemeClr val="tx1">
            <a:lumMod val="50000"/>
            <a:lumOff val="50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7946" tIns="41202" rIns="77946" bIns="41202" numCol="1" spcCol="1270" anchor="ctr" anchorCtr="0">
          <a:noAutofit/>
        </a:bodyPr>
        <a:lstStyle/>
        <a:p>
          <a:pPr marL="0" lvl="0" indent="0" algn="ctr" defTabSz="844550">
            <a:lnSpc>
              <a:spcPct val="90000"/>
            </a:lnSpc>
            <a:spcBef>
              <a:spcPct val="0"/>
            </a:spcBef>
            <a:spcAft>
              <a:spcPct val="35000"/>
            </a:spcAft>
            <a:buNone/>
          </a:pPr>
          <a:r>
            <a:rPr lang="en-US" sz="1900" b="1" kern="1200" dirty="0"/>
            <a:t>Start</a:t>
          </a:r>
        </a:p>
      </dsp:txBody>
      <dsp:txXfrm>
        <a:off x="0" y="885733"/>
        <a:ext cx="1472988" cy="417119"/>
      </dsp:txXfrm>
    </dsp:sp>
    <dsp:sp modelId="{F579286D-77F8-4A9C-8F6C-CC66DCEE9B9D}">
      <dsp:nvSpPr>
        <dsp:cNvPr id="0" name=""/>
        <dsp:cNvSpPr/>
      </dsp:nvSpPr>
      <dsp:spPr>
        <a:xfrm>
          <a:off x="1472988" y="1327880"/>
          <a:ext cx="5891953" cy="41711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20" tIns="105948" rIns="114320" bIns="105948" numCol="1" spcCol="1270" anchor="ctr" anchorCtr="0">
          <a:noAutofit/>
        </a:bodyPr>
        <a:lstStyle/>
        <a:p>
          <a:pPr marL="0" lvl="0" indent="0" algn="l" defTabSz="666750">
            <a:lnSpc>
              <a:spcPct val="90000"/>
            </a:lnSpc>
            <a:spcBef>
              <a:spcPct val="0"/>
            </a:spcBef>
            <a:spcAft>
              <a:spcPct val="35000"/>
            </a:spcAft>
            <a:buNone/>
          </a:pPr>
          <a:r>
            <a:rPr lang="en-US" sz="1500" kern="1200"/>
            <a:t>Avoid starting two agents at one time</a:t>
          </a:r>
        </a:p>
      </dsp:txBody>
      <dsp:txXfrm>
        <a:off x="1472988" y="1327880"/>
        <a:ext cx="5891953" cy="417119"/>
      </dsp:txXfrm>
    </dsp:sp>
    <dsp:sp modelId="{C4A3CD2C-7A49-45B8-8A19-DC9C5C6431AC}">
      <dsp:nvSpPr>
        <dsp:cNvPr id="0" name=""/>
        <dsp:cNvSpPr/>
      </dsp:nvSpPr>
      <dsp:spPr>
        <a:xfrm>
          <a:off x="0" y="1327880"/>
          <a:ext cx="1472988" cy="417119"/>
        </a:xfrm>
        <a:prstGeom prst="rect">
          <a:avLst/>
        </a:prstGeom>
        <a:solidFill>
          <a:schemeClr val="bg1">
            <a:lumMod val="50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7946" tIns="41202" rIns="77946" bIns="41202" numCol="1" spcCol="1270" anchor="ctr" anchorCtr="0">
          <a:noAutofit/>
        </a:bodyPr>
        <a:lstStyle/>
        <a:p>
          <a:pPr marL="0" lvl="0" indent="0" algn="ctr" defTabSz="844550">
            <a:lnSpc>
              <a:spcPct val="90000"/>
            </a:lnSpc>
            <a:spcBef>
              <a:spcPct val="0"/>
            </a:spcBef>
            <a:spcAft>
              <a:spcPct val="35000"/>
            </a:spcAft>
            <a:buNone/>
          </a:pPr>
          <a:r>
            <a:rPr lang="en-US" sz="1900" b="1" kern="1200" dirty="0"/>
            <a:t>Avoid</a:t>
          </a:r>
        </a:p>
      </dsp:txBody>
      <dsp:txXfrm>
        <a:off x="0" y="1327880"/>
        <a:ext cx="1472988" cy="417119"/>
      </dsp:txXfrm>
    </dsp:sp>
    <dsp:sp modelId="{116E8D3B-2FF7-4870-9DB0-0DAA393581C9}">
      <dsp:nvSpPr>
        <dsp:cNvPr id="0" name=""/>
        <dsp:cNvSpPr/>
      </dsp:nvSpPr>
      <dsp:spPr>
        <a:xfrm>
          <a:off x="1472988" y="1770026"/>
          <a:ext cx="5891953" cy="41711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20" tIns="105948" rIns="114320" bIns="105948" numCol="1" spcCol="1270" anchor="ctr" anchorCtr="0">
          <a:noAutofit/>
        </a:bodyPr>
        <a:lstStyle/>
        <a:p>
          <a:pPr marL="0" lvl="0" indent="0" algn="l" defTabSz="666750">
            <a:lnSpc>
              <a:spcPct val="90000"/>
            </a:lnSpc>
            <a:spcBef>
              <a:spcPct val="0"/>
            </a:spcBef>
            <a:spcAft>
              <a:spcPct val="35000"/>
            </a:spcAft>
            <a:buNone/>
          </a:pPr>
          <a:r>
            <a:rPr lang="en-US" sz="1500" kern="1200"/>
            <a:t>Avoid therapeutic duplication </a:t>
          </a:r>
        </a:p>
      </dsp:txBody>
      <dsp:txXfrm>
        <a:off x="1472988" y="1770026"/>
        <a:ext cx="5891953" cy="417119"/>
      </dsp:txXfrm>
    </dsp:sp>
    <dsp:sp modelId="{DB167A51-A8E6-454D-9068-A826105C5544}">
      <dsp:nvSpPr>
        <dsp:cNvPr id="0" name=""/>
        <dsp:cNvSpPr/>
      </dsp:nvSpPr>
      <dsp:spPr>
        <a:xfrm>
          <a:off x="0" y="1770026"/>
          <a:ext cx="1472988" cy="417119"/>
        </a:xfrm>
        <a:prstGeom prst="rect">
          <a:avLst/>
        </a:prstGeom>
        <a:solidFill>
          <a:schemeClr val="bg1">
            <a:lumMod val="50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7946" tIns="41202" rIns="77946" bIns="41202" numCol="1" spcCol="1270" anchor="ctr" anchorCtr="0">
          <a:noAutofit/>
        </a:bodyPr>
        <a:lstStyle/>
        <a:p>
          <a:pPr marL="0" lvl="0" indent="0" algn="ctr" defTabSz="844550">
            <a:lnSpc>
              <a:spcPct val="90000"/>
            </a:lnSpc>
            <a:spcBef>
              <a:spcPct val="0"/>
            </a:spcBef>
            <a:spcAft>
              <a:spcPct val="35000"/>
            </a:spcAft>
            <a:buNone/>
          </a:pPr>
          <a:r>
            <a:rPr lang="en-US" sz="1900" b="1" kern="1200" dirty="0"/>
            <a:t>Avoid</a:t>
          </a:r>
        </a:p>
      </dsp:txBody>
      <dsp:txXfrm>
        <a:off x="0" y="1770026"/>
        <a:ext cx="1472988" cy="417119"/>
      </dsp:txXfrm>
    </dsp:sp>
    <dsp:sp modelId="{2F57B9B1-915E-434D-A6A8-841A0C599643}">
      <dsp:nvSpPr>
        <dsp:cNvPr id="0" name=""/>
        <dsp:cNvSpPr/>
      </dsp:nvSpPr>
      <dsp:spPr>
        <a:xfrm>
          <a:off x="1472988" y="2212173"/>
          <a:ext cx="5891953" cy="41711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20" tIns="105948" rIns="114320" bIns="105948" numCol="1" spcCol="1270" anchor="ctr" anchorCtr="0">
          <a:noAutofit/>
        </a:bodyPr>
        <a:lstStyle/>
        <a:p>
          <a:pPr marL="0" lvl="0" indent="0" algn="l" defTabSz="666750">
            <a:lnSpc>
              <a:spcPct val="90000"/>
            </a:lnSpc>
            <a:spcBef>
              <a:spcPct val="0"/>
            </a:spcBef>
            <a:spcAft>
              <a:spcPct val="35000"/>
            </a:spcAft>
            <a:buNone/>
          </a:pPr>
          <a:r>
            <a:rPr lang="en-US" sz="1500" kern="1200"/>
            <a:t>Reach max tolerated dose of single agent before adding 2nd</a:t>
          </a:r>
        </a:p>
      </dsp:txBody>
      <dsp:txXfrm>
        <a:off x="1472988" y="2212173"/>
        <a:ext cx="5891953" cy="417119"/>
      </dsp:txXfrm>
    </dsp:sp>
    <dsp:sp modelId="{1DA05FB6-6E37-4F1F-83AA-A0C89ECAB4B6}">
      <dsp:nvSpPr>
        <dsp:cNvPr id="0" name=""/>
        <dsp:cNvSpPr/>
      </dsp:nvSpPr>
      <dsp:spPr>
        <a:xfrm>
          <a:off x="0" y="2212173"/>
          <a:ext cx="1472988" cy="417119"/>
        </a:xfrm>
        <a:prstGeom prst="rect">
          <a:avLst/>
        </a:prstGeom>
        <a:solidFill>
          <a:schemeClr val="bg1">
            <a:lumMod val="50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7946" tIns="41202" rIns="77946" bIns="41202" numCol="1" spcCol="1270" anchor="ctr" anchorCtr="0">
          <a:noAutofit/>
        </a:bodyPr>
        <a:lstStyle/>
        <a:p>
          <a:pPr marL="0" lvl="0" indent="0" algn="ctr" defTabSz="844550">
            <a:lnSpc>
              <a:spcPct val="90000"/>
            </a:lnSpc>
            <a:spcBef>
              <a:spcPct val="0"/>
            </a:spcBef>
            <a:spcAft>
              <a:spcPct val="35000"/>
            </a:spcAft>
            <a:buNone/>
          </a:pPr>
          <a:r>
            <a:rPr lang="en-US" sz="1900" b="1" kern="1200" dirty="0"/>
            <a:t>Reach</a:t>
          </a:r>
        </a:p>
      </dsp:txBody>
      <dsp:txXfrm>
        <a:off x="0" y="2212173"/>
        <a:ext cx="1472988" cy="417119"/>
      </dsp:txXfrm>
    </dsp:sp>
    <dsp:sp modelId="{4BECF2E6-00D6-4FD2-AAC7-EED267873069}">
      <dsp:nvSpPr>
        <dsp:cNvPr id="0" name=""/>
        <dsp:cNvSpPr/>
      </dsp:nvSpPr>
      <dsp:spPr>
        <a:xfrm>
          <a:off x="1472988" y="2654320"/>
          <a:ext cx="5891953" cy="41711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20" tIns="105948" rIns="114320" bIns="105948" numCol="1" spcCol="1270" anchor="ctr" anchorCtr="0">
          <a:noAutofit/>
        </a:bodyPr>
        <a:lstStyle/>
        <a:p>
          <a:pPr marL="0" lvl="0" indent="0" algn="l" defTabSz="666750">
            <a:lnSpc>
              <a:spcPct val="90000"/>
            </a:lnSpc>
            <a:spcBef>
              <a:spcPct val="0"/>
            </a:spcBef>
            <a:spcAft>
              <a:spcPct val="35000"/>
            </a:spcAft>
            <a:buNone/>
          </a:pPr>
          <a:r>
            <a:rPr lang="en-US" sz="1500" kern="1200" dirty="0"/>
            <a:t>Use one drug to treat two conditions</a:t>
          </a:r>
        </a:p>
      </dsp:txBody>
      <dsp:txXfrm>
        <a:off x="1472988" y="2654320"/>
        <a:ext cx="5891953" cy="417119"/>
      </dsp:txXfrm>
    </dsp:sp>
    <dsp:sp modelId="{9F52ABF2-E591-43E9-8EF1-B7D696C1B9ED}">
      <dsp:nvSpPr>
        <dsp:cNvPr id="0" name=""/>
        <dsp:cNvSpPr/>
      </dsp:nvSpPr>
      <dsp:spPr>
        <a:xfrm>
          <a:off x="0" y="2654320"/>
          <a:ext cx="1472988" cy="417119"/>
        </a:xfrm>
        <a:prstGeom prst="rect">
          <a:avLst/>
        </a:prstGeom>
        <a:solidFill>
          <a:schemeClr val="bg1">
            <a:lumMod val="50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7946" tIns="41202" rIns="77946" bIns="41202" numCol="1" spcCol="1270" anchor="ctr" anchorCtr="0">
          <a:noAutofit/>
        </a:bodyPr>
        <a:lstStyle/>
        <a:p>
          <a:pPr marL="0" lvl="0" indent="0" algn="ctr" defTabSz="844550">
            <a:lnSpc>
              <a:spcPct val="90000"/>
            </a:lnSpc>
            <a:spcBef>
              <a:spcPct val="0"/>
            </a:spcBef>
            <a:spcAft>
              <a:spcPct val="35000"/>
            </a:spcAft>
            <a:buNone/>
          </a:pPr>
          <a:r>
            <a:rPr lang="en-US" sz="1900" b="1" kern="1200" dirty="0"/>
            <a:t>Use</a:t>
          </a:r>
        </a:p>
      </dsp:txBody>
      <dsp:txXfrm>
        <a:off x="0" y="2654320"/>
        <a:ext cx="1472988" cy="41711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4765C-0F45-4998-B060-18999E2E116C}">
      <dsp:nvSpPr>
        <dsp:cNvPr id="0" name=""/>
        <dsp:cNvSpPr/>
      </dsp:nvSpPr>
      <dsp:spPr>
        <a:xfrm>
          <a:off x="0" y="212076"/>
          <a:ext cx="2267459" cy="1360475"/>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Socioeconomic factors: cost, cultural beliefs</a:t>
          </a:r>
        </a:p>
      </dsp:txBody>
      <dsp:txXfrm>
        <a:off x="0" y="212076"/>
        <a:ext cx="2267459" cy="1360475"/>
      </dsp:txXfrm>
    </dsp:sp>
    <dsp:sp modelId="{98068C35-9CCC-4AA3-BF7B-B6639A96D89D}">
      <dsp:nvSpPr>
        <dsp:cNvPr id="0" name=""/>
        <dsp:cNvSpPr/>
      </dsp:nvSpPr>
      <dsp:spPr>
        <a:xfrm>
          <a:off x="2494204" y="212076"/>
          <a:ext cx="2267459" cy="1360475"/>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Provider-patient relationship</a:t>
          </a:r>
        </a:p>
      </dsp:txBody>
      <dsp:txXfrm>
        <a:off x="2494204" y="212076"/>
        <a:ext cx="2267459" cy="1360475"/>
      </dsp:txXfrm>
    </dsp:sp>
    <dsp:sp modelId="{CEC71B95-13FC-4B30-85D6-F1120DF19CF9}">
      <dsp:nvSpPr>
        <dsp:cNvPr id="0" name=""/>
        <dsp:cNvSpPr/>
      </dsp:nvSpPr>
      <dsp:spPr>
        <a:xfrm>
          <a:off x="4988409" y="212076"/>
          <a:ext cx="2267459" cy="1360475"/>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Condition-related factors</a:t>
          </a:r>
        </a:p>
      </dsp:txBody>
      <dsp:txXfrm>
        <a:off x="4988409" y="212076"/>
        <a:ext cx="2267459" cy="1360475"/>
      </dsp:txXfrm>
    </dsp:sp>
    <dsp:sp modelId="{C97E006E-41AE-47BA-8EEC-43E8F523789F}">
      <dsp:nvSpPr>
        <dsp:cNvPr id="0" name=""/>
        <dsp:cNvSpPr/>
      </dsp:nvSpPr>
      <dsp:spPr>
        <a:xfrm>
          <a:off x="1247102" y="1799297"/>
          <a:ext cx="2267459" cy="1360475"/>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Therapy-related factors: e.g. complexity</a:t>
          </a:r>
        </a:p>
      </dsp:txBody>
      <dsp:txXfrm>
        <a:off x="1247102" y="1799297"/>
        <a:ext cx="2267459" cy="1360475"/>
      </dsp:txXfrm>
    </dsp:sp>
    <dsp:sp modelId="{1F3B317A-937B-4F57-AFB2-794CCB9A36B9}">
      <dsp:nvSpPr>
        <dsp:cNvPr id="0" name=""/>
        <dsp:cNvSpPr/>
      </dsp:nvSpPr>
      <dsp:spPr>
        <a:xfrm>
          <a:off x="3741307" y="1799297"/>
          <a:ext cx="2267459" cy="1360475"/>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Patient related factors: functional/cognitive impairment</a:t>
          </a:r>
        </a:p>
      </dsp:txBody>
      <dsp:txXfrm>
        <a:off x="3741307" y="1799297"/>
        <a:ext cx="2267459" cy="13604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4CB50-EACC-4FB9-A5AF-8321C0FDB443}">
      <dsp:nvSpPr>
        <dsp:cNvPr id="0" name=""/>
        <dsp:cNvSpPr/>
      </dsp:nvSpPr>
      <dsp:spPr>
        <a:xfrm>
          <a:off x="4721" y="-4"/>
          <a:ext cx="1475965" cy="1771158"/>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793" tIns="0" rIns="145793" bIns="330200" numCol="1" spcCol="1270" anchor="ctr" anchorCtr="0">
          <a:noAutofit/>
        </a:bodyPr>
        <a:lstStyle/>
        <a:p>
          <a:pPr marL="0" lvl="0" indent="0" algn="l" defTabSz="622300">
            <a:lnSpc>
              <a:spcPct val="90000"/>
            </a:lnSpc>
            <a:spcBef>
              <a:spcPct val="0"/>
            </a:spcBef>
            <a:spcAft>
              <a:spcPct val="35000"/>
            </a:spcAft>
            <a:buNone/>
          </a:pPr>
          <a:r>
            <a:rPr lang="en-US" sz="1400" kern="1200" dirty="0"/>
            <a:t>Least expensive alternative</a:t>
          </a:r>
        </a:p>
      </dsp:txBody>
      <dsp:txXfrm>
        <a:off x="4721" y="708459"/>
        <a:ext cx="1475965" cy="1062694"/>
      </dsp:txXfrm>
    </dsp:sp>
    <dsp:sp modelId="{6895E8C0-C9FD-4F37-838A-CCECD78F9095}">
      <dsp:nvSpPr>
        <dsp:cNvPr id="0" name=""/>
        <dsp:cNvSpPr/>
      </dsp:nvSpPr>
      <dsp:spPr>
        <a:xfrm>
          <a:off x="4721" y="-4"/>
          <a:ext cx="1475965" cy="70846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5793" tIns="165100" rIns="145793" bIns="165100" numCol="1" spcCol="1270" anchor="ctr" anchorCtr="0">
          <a:noAutofit/>
        </a:bodyPr>
        <a:lstStyle/>
        <a:p>
          <a:pPr marL="0" lvl="0" indent="0" algn="l" defTabSz="1244600">
            <a:lnSpc>
              <a:spcPct val="90000"/>
            </a:lnSpc>
            <a:spcBef>
              <a:spcPct val="0"/>
            </a:spcBef>
            <a:spcAft>
              <a:spcPct val="35000"/>
            </a:spcAft>
            <a:buNone/>
          </a:pPr>
          <a:r>
            <a:rPr lang="en-US" sz="2800" kern="1200"/>
            <a:t>01</a:t>
          </a:r>
        </a:p>
      </dsp:txBody>
      <dsp:txXfrm>
        <a:off x="4721" y="-4"/>
        <a:ext cx="1475965" cy="708463"/>
      </dsp:txXfrm>
    </dsp:sp>
    <dsp:sp modelId="{21B90E25-D5C7-46D9-80E1-2BEFC08BDBED}">
      <dsp:nvSpPr>
        <dsp:cNvPr id="0" name=""/>
        <dsp:cNvSpPr/>
      </dsp:nvSpPr>
      <dsp:spPr>
        <a:xfrm>
          <a:off x="1598763" y="6885"/>
          <a:ext cx="1475965" cy="1757378"/>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793" tIns="0" rIns="145793" bIns="330200" numCol="1" spcCol="1270" anchor="ctr" anchorCtr="0">
          <a:noAutofit/>
        </a:bodyPr>
        <a:lstStyle/>
        <a:p>
          <a:pPr marL="0" lvl="0" indent="0" algn="l" defTabSz="622300">
            <a:lnSpc>
              <a:spcPct val="90000"/>
            </a:lnSpc>
            <a:spcBef>
              <a:spcPct val="0"/>
            </a:spcBef>
            <a:spcAft>
              <a:spcPct val="35000"/>
            </a:spcAft>
            <a:buNone/>
          </a:pPr>
          <a:r>
            <a:rPr lang="en-US" sz="1400" b="1" kern="1200" dirty="0"/>
            <a:t>Simplify</a:t>
          </a:r>
          <a:r>
            <a:rPr lang="en-US" sz="1400" kern="1200" dirty="0"/>
            <a:t> the regimen</a:t>
          </a:r>
        </a:p>
      </dsp:txBody>
      <dsp:txXfrm>
        <a:off x="1598763" y="709837"/>
        <a:ext cx="1475965" cy="1054427"/>
      </dsp:txXfrm>
    </dsp:sp>
    <dsp:sp modelId="{C0C74363-3264-4D8E-85DD-6582B1739D26}">
      <dsp:nvSpPr>
        <dsp:cNvPr id="0" name=""/>
        <dsp:cNvSpPr/>
      </dsp:nvSpPr>
      <dsp:spPr>
        <a:xfrm>
          <a:off x="1598763" y="-4"/>
          <a:ext cx="1475965" cy="70846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5793" tIns="165100" rIns="145793" bIns="165100" numCol="1" spcCol="1270" anchor="ctr" anchorCtr="0">
          <a:noAutofit/>
        </a:bodyPr>
        <a:lstStyle/>
        <a:p>
          <a:pPr marL="0" lvl="0" indent="0" algn="l" defTabSz="1244600">
            <a:lnSpc>
              <a:spcPct val="90000"/>
            </a:lnSpc>
            <a:spcBef>
              <a:spcPct val="0"/>
            </a:spcBef>
            <a:spcAft>
              <a:spcPct val="35000"/>
            </a:spcAft>
            <a:buNone/>
          </a:pPr>
          <a:r>
            <a:rPr lang="en-US" sz="2800" kern="1200"/>
            <a:t>02</a:t>
          </a:r>
        </a:p>
      </dsp:txBody>
      <dsp:txXfrm>
        <a:off x="1598763" y="-4"/>
        <a:ext cx="1475965" cy="708463"/>
      </dsp:txXfrm>
    </dsp:sp>
    <dsp:sp modelId="{AAF32D43-E876-4EB8-8EF3-5184EF1454F1}">
      <dsp:nvSpPr>
        <dsp:cNvPr id="0" name=""/>
        <dsp:cNvSpPr/>
      </dsp:nvSpPr>
      <dsp:spPr>
        <a:xfrm>
          <a:off x="3192806" y="-4"/>
          <a:ext cx="1475965" cy="1774753"/>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793" tIns="0" rIns="145793" bIns="274320" numCol="1" spcCol="1270" anchor="ctr" anchorCtr="0">
          <a:noAutofit/>
        </a:bodyPr>
        <a:lstStyle/>
        <a:p>
          <a:pPr marL="0" lvl="0" indent="0" algn="l" defTabSz="622300">
            <a:lnSpc>
              <a:spcPct val="90000"/>
            </a:lnSpc>
            <a:spcBef>
              <a:spcPct val="0"/>
            </a:spcBef>
            <a:spcAft>
              <a:spcPct val="35000"/>
            </a:spcAft>
            <a:buNone/>
          </a:pPr>
          <a:r>
            <a:rPr lang="en-US" sz="1400" kern="1200" dirty="0"/>
            <a:t>Clear written instructions</a:t>
          </a:r>
        </a:p>
      </dsp:txBody>
      <dsp:txXfrm>
        <a:off x="3192806" y="709897"/>
        <a:ext cx="1475965" cy="1064852"/>
      </dsp:txXfrm>
    </dsp:sp>
    <dsp:sp modelId="{4BFF2787-4AFD-4C50-9E2B-4B9930D88C61}">
      <dsp:nvSpPr>
        <dsp:cNvPr id="0" name=""/>
        <dsp:cNvSpPr/>
      </dsp:nvSpPr>
      <dsp:spPr>
        <a:xfrm>
          <a:off x="3200407" y="0"/>
          <a:ext cx="1475965" cy="70846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5793" tIns="165100" rIns="145793" bIns="165100" numCol="1" spcCol="1270" anchor="ctr" anchorCtr="0">
          <a:noAutofit/>
        </a:bodyPr>
        <a:lstStyle/>
        <a:p>
          <a:pPr marL="0" lvl="0" indent="0" algn="l" defTabSz="1244600">
            <a:lnSpc>
              <a:spcPct val="90000"/>
            </a:lnSpc>
            <a:spcBef>
              <a:spcPct val="0"/>
            </a:spcBef>
            <a:spcAft>
              <a:spcPct val="35000"/>
            </a:spcAft>
            <a:buNone/>
          </a:pPr>
          <a:r>
            <a:rPr lang="en-US" sz="2800" kern="1200"/>
            <a:t>03</a:t>
          </a:r>
          <a:endParaRPr lang="en-US" sz="2800" kern="1200" dirty="0"/>
        </a:p>
      </dsp:txBody>
      <dsp:txXfrm>
        <a:off x="3200407" y="0"/>
        <a:ext cx="1475965" cy="708463"/>
      </dsp:txXfrm>
    </dsp:sp>
    <dsp:sp modelId="{B177EF3F-7617-4AC8-835C-A72AAEB7D7F4}">
      <dsp:nvSpPr>
        <dsp:cNvPr id="0" name=""/>
        <dsp:cNvSpPr/>
      </dsp:nvSpPr>
      <dsp:spPr>
        <a:xfrm>
          <a:off x="4800368" y="-4"/>
          <a:ext cx="1475965" cy="3572054"/>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793" tIns="0" rIns="145793" bIns="822960" numCol="1" spcCol="1270" anchor="ctr" anchorCtr="0">
          <a:noAutofit/>
        </a:bodyPr>
        <a:lstStyle/>
        <a:p>
          <a:pPr marL="0" lvl="0" indent="0" algn="l" defTabSz="622300">
            <a:lnSpc>
              <a:spcPct val="90000"/>
            </a:lnSpc>
            <a:spcBef>
              <a:spcPct val="0"/>
            </a:spcBef>
            <a:spcAft>
              <a:spcPct val="35000"/>
            </a:spcAft>
            <a:buNone/>
          </a:pPr>
          <a:r>
            <a:rPr lang="en-US" sz="1400" b="1" kern="1200" dirty="0"/>
            <a:t>Use tools: </a:t>
          </a:r>
        </a:p>
        <a:p>
          <a:pPr marL="114300" lvl="1" indent="-114300" algn="l" defTabSz="622300">
            <a:lnSpc>
              <a:spcPct val="90000"/>
            </a:lnSpc>
            <a:spcBef>
              <a:spcPct val="0"/>
            </a:spcBef>
            <a:spcAft>
              <a:spcPct val="15000"/>
            </a:spcAft>
            <a:buChar char="•"/>
          </a:pPr>
          <a:r>
            <a:rPr lang="en-US" sz="1400" kern="1200" dirty="0"/>
            <a:t>Large print</a:t>
          </a:r>
        </a:p>
        <a:p>
          <a:pPr marL="114300" lvl="1" indent="-114300" algn="l" defTabSz="622300">
            <a:lnSpc>
              <a:spcPct val="90000"/>
            </a:lnSpc>
            <a:spcBef>
              <a:spcPct val="0"/>
            </a:spcBef>
            <a:spcAft>
              <a:spcPct val="15000"/>
            </a:spcAft>
            <a:buChar char="•"/>
          </a:pPr>
          <a:r>
            <a:rPr lang="en-US" sz="1400" kern="1200" dirty="0"/>
            <a:t>Magnifiers</a:t>
          </a:r>
        </a:p>
        <a:p>
          <a:pPr marL="114300" lvl="1" indent="-114300" algn="l" defTabSz="622300">
            <a:lnSpc>
              <a:spcPct val="90000"/>
            </a:lnSpc>
            <a:spcBef>
              <a:spcPct val="0"/>
            </a:spcBef>
            <a:spcAft>
              <a:spcPct val="15000"/>
            </a:spcAft>
            <a:buChar char="•"/>
          </a:pPr>
          <a:r>
            <a:rPr lang="en-US" sz="1400" kern="1200" dirty="0"/>
            <a:t>Tab splitters/ crushers</a:t>
          </a:r>
        </a:p>
        <a:p>
          <a:pPr marL="114300" lvl="1" indent="-114300" algn="l" defTabSz="622300">
            <a:lnSpc>
              <a:spcPct val="90000"/>
            </a:lnSpc>
            <a:spcBef>
              <a:spcPct val="0"/>
            </a:spcBef>
            <a:spcAft>
              <a:spcPct val="15000"/>
            </a:spcAft>
            <a:buChar char="•"/>
          </a:pPr>
          <a:r>
            <a:rPr lang="en-US" sz="1400" kern="1200" dirty="0"/>
            <a:t>Pill boxes</a:t>
          </a:r>
        </a:p>
        <a:p>
          <a:pPr marL="114300" lvl="1" indent="-114300" algn="l" defTabSz="622300">
            <a:lnSpc>
              <a:spcPct val="90000"/>
            </a:lnSpc>
            <a:spcBef>
              <a:spcPct val="0"/>
            </a:spcBef>
            <a:spcAft>
              <a:spcPct val="15000"/>
            </a:spcAft>
            <a:buChar char="•"/>
          </a:pPr>
          <a:r>
            <a:rPr lang="en-US" sz="1400" kern="1200" dirty="0"/>
            <a:t>Adherence packaging</a:t>
          </a:r>
        </a:p>
        <a:p>
          <a:pPr marL="114300" lvl="1" indent="-114300" algn="l" defTabSz="622300">
            <a:lnSpc>
              <a:spcPct val="90000"/>
            </a:lnSpc>
            <a:spcBef>
              <a:spcPct val="0"/>
            </a:spcBef>
            <a:spcAft>
              <a:spcPct val="15000"/>
            </a:spcAft>
            <a:buChar char="•"/>
          </a:pPr>
          <a:r>
            <a:rPr lang="en-US" sz="1400" kern="1200" dirty="0"/>
            <a:t>Dose measuring devices</a:t>
          </a:r>
        </a:p>
        <a:p>
          <a:pPr marL="114300" lvl="1" indent="-114300" algn="l" defTabSz="622300">
            <a:lnSpc>
              <a:spcPct val="90000"/>
            </a:lnSpc>
            <a:spcBef>
              <a:spcPct val="0"/>
            </a:spcBef>
            <a:spcAft>
              <a:spcPct val="15000"/>
            </a:spcAft>
            <a:buChar char="•"/>
          </a:pPr>
          <a:r>
            <a:rPr lang="en-US" sz="1400" kern="1200" dirty="0"/>
            <a:t>Spacers</a:t>
          </a:r>
        </a:p>
      </dsp:txBody>
      <dsp:txXfrm>
        <a:off x="4800368" y="1428817"/>
        <a:ext cx="1475965" cy="2143232"/>
      </dsp:txXfrm>
    </dsp:sp>
    <dsp:sp modelId="{C89D620F-AB9A-4EF3-A710-ED32D51A7E19}">
      <dsp:nvSpPr>
        <dsp:cNvPr id="0" name=""/>
        <dsp:cNvSpPr/>
      </dsp:nvSpPr>
      <dsp:spPr>
        <a:xfrm>
          <a:off x="4754879" y="0"/>
          <a:ext cx="1475965" cy="70846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5793" tIns="165100" rIns="145793" bIns="165100" numCol="1" spcCol="1270" anchor="ctr" anchorCtr="0">
          <a:noAutofit/>
        </a:bodyPr>
        <a:lstStyle/>
        <a:p>
          <a:pPr marL="0" lvl="0" indent="0" algn="l" defTabSz="1244600">
            <a:lnSpc>
              <a:spcPct val="90000"/>
            </a:lnSpc>
            <a:spcBef>
              <a:spcPct val="0"/>
            </a:spcBef>
            <a:spcAft>
              <a:spcPct val="35000"/>
            </a:spcAft>
            <a:buNone/>
          </a:pPr>
          <a:r>
            <a:rPr lang="en-US" sz="2800" kern="1200"/>
            <a:t>04</a:t>
          </a:r>
          <a:endParaRPr lang="en-US" sz="2800" kern="1200" dirty="0"/>
        </a:p>
      </dsp:txBody>
      <dsp:txXfrm>
        <a:off x="4754879" y="0"/>
        <a:ext cx="1475965" cy="708463"/>
      </dsp:txXfrm>
    </dsp:sp>
    <dsp:sp modelId="{99CEA141-29EB-4E71-B25F-D14FA2ADAAB1}">
      <dsp:nvSpPr>
        <dsp:cNvPr id="0" name=""/>
        <dsp:cNvSpPr/>
      </dsp:nvSpPr>
      <dsp:spPr>
        <a:xfrm>
          <a:off x="6385612" y="-4"/>
          <a:ext cx="1475965" cy="2785057"/>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793" tIns="0" rIns="145793" bIns="640080" numCol="1" spcCol="1270" anchor="ctr" anchorCtr="0">
          <a:noAutofit/>
        </a:bodyPr>
        <a:lstStyle/>
        <a:p>
          <a:pPr marL="0" lvl="0" indent="0" algn="l" defTabSz="622300">
            <a:lnSpc>
              <a:spcPct val="90000"/>
            </a:lnSpc>
            <a:spcBef>
              <a:spcPct val="0"/>
            </a:spcBef>
            <a:spcAft>
              <a:spcPct val="35000"/>
            </a:spcAft>
            <a:buNone/>
          </a:pPr>
          <a:r>
            <a:rPr lang="en-US" sz="1400" b="1" kern="1200" dirty="0"/>
            <a:t>Educate</a:t>
          </a:r>
          <a:r>
            <a:rPr lang="en-US" sz="1400" kern="1200" dirty="0"/>
            <a:t> patient on medication:</a:t>
          </a:r>
        </a:p>
        <a:p>
          <a:pPr marL="0" lvl="0" indent="0" algn="l" defTabSz="622300">
            <a:lnSpc>
              <a:spcPct val="90000"/>
            </a:lnSpc>
            <a:spcBef>
              <a:spcPct val="0"/>
            </a:spcBef>
            <a:spcAft>
              <a:spcPct val="35000"/>
            </a:spcAft>
            <a:buNone/>
          </a:pPr>
          <a:r>
            <a:rPr lang="en-US" sz="1400" kern="1200" dirty="0"/>
            <a:t>Purpose</a:t>
          </a:r>
        </a:p>
        <a:p>
          <a:pPr marL="0" lvl="0" indent="0" algn="l" defTabSz="622300">
            <a:lnSpc>
              <a:spcPct val="90000"/>
            </a:lnSpc>
            <a:spcBef>
              <a:spcPct val="0"/>
            </a:spcBef>
            <a:spcAft>
              <a:spcPct val="35000"/>
            </a:spcAft>
            <a:buNone/>
          </a:pPr>
          <a:r>
            <a:rPr lang="en-US" sz="1400" kern="1200" dirty="0"/>
            <a:t>Benefits</a:t>
          </a:r>
        </a:p>
        <a:p>
          <a:pPr marL="0" lvl="0" indent="0" algn="l" defTabSz="622300">
            <a:lnSpc>
              <a:spcPct val="90000"/>
            </a:lnSpc>
            <a:spcBef>
              <a:spcPct val="0"/>
            </a:spcBef>
            <a:spcAft>
              <a:spcPct val="35000"/>
            </a:spcAft>
            <a:buNone/>
          </a:pPr>
          <a:r>
            <a:rPr lang="en-US" sz="1400" kern="1200" dirty="0"/>
            <a:t>Potential risks/ADEs</a:t>
          </a:r>
        </a:p>
      </dsp:txBody>
      <dsp:txXfrm>
        <a:off x="6385612" y="1114018"/>
        <a:ext cx="1475965" cy="1671034"/>
      </dsp:txXfrm>
    </dsp:sp>
    <dsp:sp modelId="{3027BD3E-2D33-4E05-93DE-6D23D958F7CA}">
      <dsp:nvSpPr>
        <dsp:cNvPr id="0" name=""/>
        <dsp:cNvSpPr/>
      </dsp:nvSpPr>
      <dsp:spPr>
        <a:xfrm>
          <a:off x="6385612" y="0"/>
          <a:ext cx="1475965" cy="70846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5793" tIns="165100" rIns="145793" bIns="165100" numCol="1" spcCol="1270" anchor="ctr" anchorCtr="0">
          <a:noAutofit/>
        </a:bodyPr>
        <a:lstStyle/>
        <a:p>
          <a:pPr marL="0" lvl="0" indent="0" algn="l" defTabSz="1244600">
            <a:lnSpc>
              <a:spcPct val="90000"/>
            </a:lnSpc>
            <a:spcBef>
              <a:spcPct val="0"/>
            </a:spcBef>
            <a:spcAft>
              <a:spcPct val="35000"/>
            </a:spcAft>
            <a:buNone/>
          </a:pPr>
          <a:r>
            <a:rPr lang="en-US" sz="2800" kern="1200"/>
            <a:t>05</a:t>
          </a:r>
          <a:endParaRPr lang="en-US" sz="2800" kern="1200" dirty="0"/>
        </a:p>
      </dsp:txBody>
      <dsp:txXfrm>
        <a:off x="6385612" y="0"/>
        <a:ext cx="1475965" cy="70846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F16BE-2A04-4EA4-BB7C-1F817E0AB002}">
      <dsp:nvSpPr>
        <dsp:cNvPr id="0" name=""/>
        <dsp:cNvSpPr/>
      </dsp:nvSpPr>
      <dsp:spPr>
        <a:xfrm>
          <a:off x="0" y="0"/>
          <a:ext cx="78256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243132B-A587-4B1B-AAEB-CBF042C4A146}">
      <dsp:nvSpPr>
        <dsp:cNvPr id="0" name=""/>
        <dsp:cNvSpPr/>
      </dsp:nvSpPr>
      <dsp:spPr>
        <a:xfrm>
          <a:off x="0" y="0"/>
          <a:ext cx="7825632" cy="78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PK and PD changes generally result decreased clearance and increased sensitivity to medications in older adults</a:t>
          </a:r>
        </a:p>
      </dsp:txBody>
      <dsp:txXfrm>
        <a:off x="0" y="0"/>
        <a:ext cx="7825632" cy="787415"/>
      </dsp:txXfrm>
    </dsp:sp>
    <dsp:sp modelId="{0E15FFE6-9214-4BD8-A83D-C8C9FACAAE11}">
      <dsp:nvSpPr>
        <dsp:cNvPr id="0" name=""/>
        <dsp:cNvSpPr/>
      </dsp:nvSpPr>
      <dsp:spPr>
        <a:xfrm>
          <a:off x="0" y="787415"/>
          <a:ext cx="78256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5A9C38D-1284-4CEA-B15E-EA7ECBD5A2C8}">
      <dsp:nvSpPr>
        <dsp:cNvPr id="0" name=""/>
        <dsp:cNvSpPr/>
      </dsp:nvSpPr>
      <dsp:spPr>
        <a:xfrm>
          <a:off x="0" y="787415"/>
          <a:ext cx="7825632" cy="78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ADEs and drug-related problems are a common cause of increased morbidity and functional impairment in older adults</a:t>
          </a:r>
        </a:p>
      </dsp:txBody>
      <dsp:txXfrm>
        <a:off x="0" y="787415"/>
        <a:ext cx="7825632" cy="787415"/>
      </dsp:txXfrm>
    </dsp:sp>
    <dsp:sp modelId="{83D3E0B6-776D-4394-8B12-8AA7F94E259B}">
      <dsp:nvSpPr>
        <dsp:cNvPr id="0" name=""/>
        <dsp:cNvSpPr/>
      </dsp:nvSpPr>
      <dsp:spPr>
        <a:xfrm>
          <a:off x="0" y="1574831"/>
          <a:ext cx="78256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D986AF5-ADF6-4CD4-8813-93B4D2F3B440}">
      <dsp:nvSpPr>
        <dsp:cNvPr id="0" name=""/>
        <dsp:cNvSpPr/>
      </dsp:nvSpPr>
      <dsp:spPr>
        <a:xfrm>
          <a:off x="0" y="1574831"/>
          <a:ext cx="7825632" cy="78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Tools (e.g. Beer’s Criteria) exist to help identify inappropriate prescribing in older adults</a:t>
          </a:r>
        </a:p>
      </dsp:txBody>
      <dsp:txXfrm>
        <a:off x="0" y="1574831"/>
        <a:ext cx="7825632" cy="787415"/>
      </dsp:txXfrm>
    </dsp:sp>
    <dsp:sp modelId="{C09AF215-2FD3-464D-9FF6-70A3B0F34D91}">
      <dsp:nvSpPr>
        <dsp:cNvPr id="0" name=""/>
        <dsp:cNvSpPr/>
      </dsp:nvSpPr>
      <dsp:spPr>
        <a:xfrm>
          <a:off x="0" y="2362246"/>
          <a:ext cx="78256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F71C122-DC03-418B-AF22-6C82C6706FC0}">
      <dsp:nvSpPr>
        <dsp:cNvPr id="0" name=""/>
        <dsp:cNvSpPr/>
      </dsp:nvSpPr>
      <dsp:spPr>
        <a:xfrm>
          <a:off x="0" y="2362246"/>
          <a:ext cx="7825632" cy="78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Optimizing drug therapy can play a major role in reducing drug-related problems and increasing quality of life</a:t>
          </a:r>
        </a:p>
      </dsp:txBody>
      <dsp:txXfrm>
        <a:off x="0" y="2362246"/>
        <a:ext cx="7825632" cy="787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58703-C723-4418-92EB-757D4E0D10D9}">
      <dsp:nvSpPr>
        <dsp:cNvPr id="0" name=""/>
        <dsp:cNvSpPr/>
      </dsp:nvSpPr>
      <dsp:spPr>
        <a:xfrm>
          <a:off x="0" y="384641"/>
          <a:ext cx="2265763" cy="135945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Changes in aging physiology</a:t>
          </a:r>
        </a:p>
        <a:p>
          <a:pPr marL="0" lvl="0" indent="0" algn="ctr" defTabSz="889000">
            <a:lnSpc>
              <a:spcPct val="90000"/>
            </a:lnSpc>
            <a:spcBef>
              <a:spcPct val="0"/>
            </a:spcBef>
            <a:spcAft>
              <a:spcPct val="35000"/>
            </a:spcAft>
            <a:buNone/>
          </a:pPr>
          <a:r>
            <a:rPr lang="en-US" sz="1600" kern="1200" dirty="0"/>
            <a:t>Pharmacokinetics</a:t>
          </a:r>
        </a:p>
        <a:p>
          <a:pPr marL="0" lvl="0" indent="0" algn="ctr" defTabSz="889000">
            <a:lnSpc>
              <a:spcPct val="90000"/>
            </a:lnSpc>
            <a:spcBef>
              <a:spcPct val="0"/>
            </a:spcBef>
            <a:spcAft>
              <a:spcPct val="35000"/>
            </a:spcAft>
            <a:buNone/>
          </a:pPr>
          <a:r>
            <a:rPr lang="en-US" sz="1600" kern="1200" dirty="0"/>
            <a:t>Pharmacodynamics</a:t>
          </a:r>
          <a:endParaRPr lang="en-US" sz="1600" b="1" kern="1200" dirty="0"/>
        </a:p>
      </dsp:txBody>
      <dsp:txXfrm>
        <a:off x="0" y="384641"/>
        <a:ext cx="2265763" cy="1359458"/>
      </dsp:txXfrm>
    </dsp:sp>
    <dsp:sp modelId="{DC68E33E-B186-413B-837F-B162BB59813D}">
      <dsp:nvSpPr>
        <dsp:cNvPr id="0" name=""/>
        <dsp:cNvSpPr/>
      </dsp:nvSpPr>
      <dsp:spPr>
        <a:xfrm>
          <a:off x="2492339" y="384641"/>
          <a:ext cx="2265763" cy="1359458"/>
        </a:xfrm>
        <a:prstGeom prst="rect">
          <a:avLst/>
        </a:prstGeom>
        <a:solidFill>
          <a:schemeClr val="accent3">
            <a:hueOff val="114266"/>
            <a:satOff val="-3445"/>
            <a:lumOff val="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Polypharmacy</a:t>
          </a:r>
        </a:p>
      </dsp:txBody>
      <dsp:txXfrm>
        <a:off x="2492339" y="384641"/>
        <a:ext cx="2265763" cy="1359458"/>
      </dsp:txXfrm>
    </dsp:sp>
    <dsp:sp modelId="{9B2AA91D-16EB-4958-A199-AF85B51609DC}">
      <dsp:nvSpPr>
        <dsp:cNvPr id="0" name=""/>
        <dsp:cNvSpPr/>
      </dsp:nvSpPr>
      <dsp:spPr>
        <a:xfrm>
          <a:off x="4984679" y="384641"/>
          <a:ext cx="2265763" cy="1359458"/>
        </a:xfrm>
        <a:prstGeom prst="rect">
          <a:avLst/>
        </a:prstGeom>
        <a:solidFill>
          <a:schemeClr val="accent3">
            <a:hueOff val="228533"/>
            <a:satOff val="-6891"/>
            <a:lumOff val="1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Inappropriate prescribing </a:t>
          </a:r>
        </a:p>
        <a:p>
          <a:pPr marL="0" lvl="0" indent="0" algn="ctr" defTabSz="889000">
            <a:lnSpc>
              <a:spcPct val="90000"/>
            </a:lnSpc>
            <a:spcBef>
              <a:spcPct val="0"/>
            </a:spcBef>
            <a:spcAft>
              <a:spcPct val="35000"/>
            </a:spcAft>
            <a:buNone/>
          </a:pPr>
          <a:r>
            <a:rPr lang="en-US" sz="2000" b="1" kern="1200" dirty="0"/>
            <a:t>(Beers and others)</a:t>
          </a:r>
        </a:p>
      </dsp:txBody>
      <dsp:txXfrm>
        <a:off x="4984679" y="384641"/>
        <a:ext cx="2265763" cy="1359458"/>
      </dsp:txXfrm>
    </dsp:sp>
    <dsp:sp modelId="{DFA4026A-F742-4299-92A4-6FB2E3181C14}">
      <dsp:nvSpPr>
        <dsp:cNvPr id="0" name=""/>
        <dsp:cNvSpPr/>
      </dsp:nvSpPr>
      <dsp:spPr>
        <a:xfrm>
          <a:off x="0" y="1970675"/>
          <a:ext cx="2265763" cy="1359458"/>
        </a:xfrm>
        <a:prstGeom prst="rect">
          <a:avLst/>
        </a:prstGeom>
        <a:solidFill>
          <a:schemeClr val="accent3">
            <a:hueOff val="342799"/>
            <a:satOff val="-10336"/>
            <a:lumOff val="2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Adverse drug events</a:t>
          </a:r>
        </a:p>
      </dsp:txBody>
      <dsp:txXfrm>
        <a:off x="0" y="1970675"/>
        <a:ext cx="2265763" cy="1359458"/>
      </dsp:txXfrm>
    </dsp:sp>
    <dsp:sp modelId="{1DF09D10-5119-4354-BA22-36355BC889A7}">
      <dsp:nvSpPr>
        <dsp:cNvPr id="0" name=""/>
        <dsp:cNvSpPr/>
      </dsp:nvSpPr>
      <dsp:spPr>
        <a:xfrm>
          <a:off x="2492339" y="1970675"/>
          <a:ext cx="2265763" cy="1359458"/>
        </a:xfrm>
        <a:prstGeom prst="rect">
          <a:avLst/>
        </a:prstGeom>
        <a:solidFill>
          <a:schemeClr val="accent3">
            <a:hueOff val="457066"/>
            <a:satOff val="-13782"/>
            <a:lumOff val="3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Medication adherence</a:t>
          </a:r>
        </a:p>
      </dsp:txBody>
      <dsp:txXfrm>
        <a:off x="2492339" y="1970675"/>
        <a:ext cx="2265763" cy="1359458"/>
      </dsp:txXfrm>
    </dsp:sp>
    <dsp:sp modelId="{1522CD90-2336-4E06-9632-17A7BA881504}">
      <dsp:nvSpPr>
        <dsp:cNvPr id="0" name=""/>
        <dsp:cNvSpPr/>
      </dsp:nvSpPr>
      <dsp:spPr>
        <a:xfrm>
          <a:off x="4984679" y="1970675"/>
          <a:ext cx="2265763" cy="1359458"/>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p>
      </dsp:txBody>
      <dsp:txXfrm>
        <a:off x="4984679" y="1970675"/>
        <a:ext cx="2265763" cy="13594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F3B2A-524B-4C84-B0A9-5B60FEBEE95E}">
      <dsp:nvSpPr>
        <dsp:cNvPr id="0" name=""/>
        <dsp:cNvSpPr/>
      </dsp:nvSpPr>
      <dsp:spPr>
        <a:xfrm>
          <a:off x="3009" y="58629"/>
          <a:ext cx="1809724" cy="723889"/>
        </a:xfrm>
        <a:prstGeom prst="rect">
          <a:avLst/>
        </a:prstGeom>
        <a:solidFill>
          <a:srgbClr val="A2B526"/>
        </a:solidFill>
        <a:ln w="25400" cap="flat" cmpd="sng" algn="ctr">
          <a:solidFill>
            <a:srgbClr val="C3CD7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Absorption</a:t>
          </a:r>
        </a:p>
      </dsp:txBody>
      <dsp:txXfrm>
        <a:off x="3009" y="58629"/>
        <a:ext cx="1809724" cy="723889"/>
      </dsp:txXfrm>
    </dsp:sp>
    <dsp:sp modelId="{16E5D0AA-6E41-490C-AF4F-D69C3915DFF0}">
      <dsp:nvSpPr>
        <dsp:cNvPr id="0" name=""/>
        <dsp:cNvSpPr/>
      </dsp:nvSpPr>
      <dsp:spPr>
        <a:xfrm>
          <a:off x="3009" y="782518"/>
          <a:ext cx="1809724" cy="2854800"/>
        </a:xfrm>
        <a:prstGeom prst="rect">
          <a:avLst/>
        </a:prstGeom>
        <a:solidFill>
          <a:srgbClr val="E6EAC8">
            <a:alpha val="89804"/>
          </a:srgbClr>
        </a:solidFill>
        <a:ln w="25400" cap="flat" cmpd="sng" algn="ctr">
          <a:solidFill>
            <a:srgbClr val="E6EAC8">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500"/>
            </a:spcAft>
            <a:buChar char="•"/>
          </a:pPr>
          <a:r>
            <a:rPr lang="en-US" sz="1400" kern="1200" dirty="0"/>
            <a:t>No change in overall F for most drugs</a:t>
          </a:r>
        </a:p>
        <a:p>
          <a:pPr marL="114300" lvl="1" indent="-114300" algn="l" defTabSz="622300">
            <a:lnSpc>
              <a:spcPct val="90000"/>
            </a:lnSpc>
            <a:spcBef>
              <a:spcPct val="0"/>
            </a:spcBef>
            <a:spcAft>
              <a:spcPts val="500"/>
            </a:spcAft>
            <a:buChar char="•"/>
          </a:pPr>
          <a:r>
            <a:rPr lang="en-US" sz="1400" kern="1200" dirty="0"/>
            <a:t>Decreased F for some drugs:</a:t>
          </a:r>
        </a:p>
        <a:p>
          <a:pPr marL="228600" lvl="2" indent="-114300" algn="l" defTabSz="622300">
            <a:lnSpc>
              <a:spcPct val="90000"/>
            </a:lnSpc>
            <a:spcBef>
              <a:spcPct val="0"/>
            </a:spcBef>
            <a:spcAft>
              <a:spcPts val="500"/>
            </a:spcAft>
            <a:buChar char="•"/>
          </a:pPr>
          <a:r>
            <a:rPr lang="en-US" sz="1400" kern="1200" dirty="0"/>
            <a:t>Vitamins </a:t>
          </a:r>
        </a:p>
        <a:p>
          <a:pPr marL="228600" lvl="2" indent="-114300" algn="l" defTabSz="622300">
            <a:lnSpc>
              <a:spcPct val="90000"/>
            </a:lnSpc>
            <a:spcBef>
              <a:spcPct val="0"/>
            </a:spcBef>
            <a:spcAft>
              <a:spcPts val="500"/>
            </a:spcAft>
            <a:buChar char="•"/>
          </a:pPr>
          <a:r>
            <a:rPr lang="en-US" sz="1400" kern="1200" dirty="0"/>
            <a:t>Minerals</a:t>
          </a:r>
        </a:p>
        <a:p>
          <a:pPr marL="228600" lvl="2" indent="-114300" algn="l" defTabSz="622300">
            <a:lnSpc>
              <a:spcPct val="90000"/>
            </a:lnSpc>
            <a:spcBef>
              <a:spcPct val="0"/>
            </a:spcBef>
            <a:spcAft>
              <a:spcPts val="500"/>
            </a:spcAft>
            <a:buChar char="•"/>
          </a:pPr>
          <a:r>
            <a:rPr lang="en-US" sz="1400" kern="1200" dirty="0"/>
            <a:t>Ca2+ in setting of increased GI pH</a:t>
          </a:r>
        </a:p>
        <a:p>
          <a:pPr marL="114300" lvl="1" indent="-114300" algn="l" defTabSz="622300">
            <a:lnSpc>
              <a:spcPct val="90000"/>
            </a:lnSpc>
            <a:spcBef>
              <a:spcPct val="0"/>
            </a:spcBef>
            <a:spcAft>
              <a:spcPts val="500"/>
            </a:spcAft>
            <a:buChar char="•"/>
          </a:pPr>
          <a:r>
            <a:rPr lang="en-US" sz="1400" kern="1200" dirty="0"/>
            <a:t>Increased F for high extraction drugs</a:t>
          </a:r>
        </a:p>
      </dsp:txBody>
      <dsp:txXfrm>
        <a:off x="3009" y="782518"/>
        <a:ext cx="1809724" cy="2854800"/>
      </dsp:txXfrm>
    </dsp:sp>
    <dsp:sp modelId="{9F196997-9A51-472B-8924-6989296C13AF}">
      <dsp:nvSpPr>
        <dsp:cNvPr id="0" name=""/>
        <dsp:cNvSpPr/>
      </dsp:nvSpPr>
      <dsp:spPr>
        <a:xfrm>
          <a:off x="2066095" y="58629"/>
          <a:ext cx="1809724" cy="723889"/>
        </a:xfrm>
        <a:prstGeom prst="rect">
          <a:avLst/>
        </a:prstGeom>
        <a:solidFill>
          <a:srgbClr val="A2B526"/>
        </a:solidFill>
        <a:ln w="25400" cap="flat" cmpd="sng" algn="ctr">
          <a:solidFill>
            <a:srgbClr val="A2B52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Distribution</a:t>
          </a:r>
        </a:p>
      </dsp:txBody>
      <dsp:txXfrm>
        <a:off x="2066095" y="58629"/>
        <a:ext cx="1809724" cy="723889"/>
      </dsp:txXfrm>
    </dsp:sp>
    <dsp:sp modelId="{9A8835F1-596B-455C-9FAC-D5AE58B27EF8}">
      <dsp:nvSpPr>
        <dsp:cNvPr id="0" name=""/>
        <dsp:cNvSpPr/>
      </dsp:nvSpPr>
      <dsp:spPr>
        <a:xfrm>
          <a:off x="2066095" y="782518"/>
          <a:ext cx="1809724" cy="2854800"/>
        </a:xfrm>
        <a:prstGeom prst="rect">
          <a:avLst/>
        </a:prstGeom>
        <a:solidFill>
          <a:srgbClr val="E6EAC8">
            <a:alpha val="90000"/>
          </a:srgbClr>
        </a:solidFill>
        <a:ln w="25400" cap="flat" cmpd="sng" algn="ctr">
          <a:solidFill>
            <a:srgbClr val="E6EAC8">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500"/>
            </a:spcAft>
            <a:buChar char="•"/>
          </a:pPr>
          <a:r>
            <a:rPr lang="en-US" sz="1400" kern="1200" dirty="0"/>
            <a:t>Decreased </a:t>
          </a:r>
          <a:r>
            <a:rPr lang="en-US" sz="1400" kern="1200" dirty="0" err="1"/>
            <a:t>Vd</a:t>
          </a:r>
          <a:r>
            <a:rPr lang="en-US" sz="1400" kern="1200" dirty="0"/>
            <a:t> for </a:t>
          </a:r>
          <a:r>
            <a:rPr lang="en-US" sz="1400" b="1" kern="1200" dirty="0"/>
            <a:t>hydrophilic</a:t>
          </a:r>
          <a:r>
            <a:rPr lang="en-US" sz="1400" kern="1200" dirty="0"/>
            <a:t> drugs = increased C</a:t>
          </a:r>
        </a:p>
        <a:p>
          <a:pPr marL="114300" lvl="1" indent="-114300" algn="l" defTabSz="622300">
            <a:lnSpc>
              <a:spcPct val="90000"/>
            </a:lnSpc>
            <a:spcBef>
              <a:spcPct val="0"/>
            </a:spcBef>
            <a:spcAft>
              <a:spcPts val="500"/>
            </a:spcAft>
            <a:buChar char="•"/>
          </a:pPr>
          <a:r>
            <a:rPr lang="en-US" sz="1400" kern="1200" dirty="0"/>
            <a:t>Increased </a:t>
          </a:r>
          <a:r>
            <a:rPr lang="en-US" sz="1400" kern="1200" dirty="0" err="1"/>
            <a:t>Vd</a:t>
          </a:r>
          <a:r>
            <a:rPr lang="en-US" sz="1400" kern="1200" dirty="0"/>
            <a:t> for </a:t>
          </a:r>
          <a:r>
            <a:rPr lang="en-US" sz="1400" b="1" kern="1200" dirty="0"/>
            <a:t>lipophilic</a:t>
          </a:r>
          <a:r>
            <a:rPr lang="en-US" sz="1400" kern="1200" dirty="0"/>
            <a:t> drugs = longer t1/2</a:t>
          </a:r>
        </a:p>
        <a:p>
          <a:pPr marL="114300" lvl="1" indent="-114300" algn="l" defTabSz="622300">
            <a:lnSpc>
              <a:spcPct val="90000"/>
            </a:lnSpc>
            <a:spcBef>
              <a:spcPct val="0"/>
            </a:spcBef>
            <a:spcAft>
              <a:spcPts val="500"/>
            </a:spcAft>
            <a:buChar char="•"/>
          </a:pPr>
          <a:r>
            <a:rPr lang="en-US" sz="1400" kern="1200" dirty="0"/>
            <a:t>Increased % free drug (unbound to albumin)</a:t>
          </a:r>
        </a:p>
      </dsp:txBody>
      <dsp:txXfrm>
        <a:off x="2066095" y="782518"/>
        <a:ext cx="1809724" cy="2854800"/>
      </dsp:txXfrm>
    </dsp:sp>
    <dsp:sp modelId="{DC1CF8C2-184A-4469-A706-4E9293D65815}">
      <dsp:nvSpPr>
        <dsp:cNvPr id="0" name=""/>
        <dsp:cNvSpPr/>
      </dsp:nvSpPr>
      <dsp:spPr>
        <a:xfrm>
          <a:off x="4129181" y="58629"/>
          <a:ext cx="1809724" cy="723889"/>
        </a:xfrm>
        <a:prstGeom prst="rect">
          <a:avLst/>
        </a:prstGeom>
        <a:solidFill>
          <a:srgbClr val="A2B526"/>
        </a:solidFill>
        <a:ln w="25400" cap="flat" cmpd="sng" algn="ctr">
          <a:solidFill>
            <a:srgbClr val="A2B52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Metabolism</a:t>
          </a:r>
        </a:p>
      </dsp:txBody>
      <dsp:txXfrm>
        <a:off x="4129181" y="58629"/>
        <a:ext cx="1809724" cy="723889"/>
      </dsp:txXfrm>
    </dsp:sp>
    <dsp:sp modelId="{3ADA684F-36ED-40DE-AF7D-65A087C1FBFD}">
      <dsp:nvSpPr>
        <dsp:cNvPr id="0" name=""/>
        <dsp:cNvSpPr/>
      </dsp:nvSpPr>
      <dsp:spPr>
        <a:xfrm>
          <a:off x="4129181" y="782518"/>
          <a:ext cx="1809724" cy="2854800"/>
        </a:xfrm>
        <a:prstGeom prst="rect">
          <a:avLst/>
        </a:prstGeom>
        <a:solidFill>
          <a:srgbClr val="E6EAC8">
            <a:alpha val="90000"/>
          </a:srgbClr>
        </a:solidFill>
        <a:ln w="25400" cap="flat" cmpd="sng" algn="ctr">
          <a:solidFill>
            <a:srgbClr val="E6EAC8">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500"/>
            </a:spcAft>
            <a:buChar char="•"/>
          </a:pPr>
          <a:r>
            <a:rPr lang="en-US" sz="1400" b="0" kern="1200" dirty="0"/>
            <a:t>Decreased Phase I metabolism = increased t1/2 (</a:t>
          </a:r>
          <a:r>
            <a:rPr lang="en-US" sz="1400" b="1" kern="1200" dirty="0"/>
            <a:t>active</a:t>
          </a:r>
          <a:r>
            <a:rPr lang="en-US" sz="1400" b="0" kern="1200" dirty="0"/>
            <a:t> metabolites)</a:t>
          </a:r>
        </a:p>
        <a:p>
          <a:pPr marL="114300" lvl="1" indent="-114300" algn="l" defTabSz="622300">
            <a:lnSpc>
              <a:spcPct val="90000"/>
            </a:lnSpc>
            <a:spcBef>
              <a:spcPct val="0"/>
            </a:spcBef>
            <a:spcAft>
              <a:spcPts val="500"/>
            </a:spcAft>
            <a:buChar char="•"/>
          </a:pPr>
          <a:r>
            <a:rPr lang="en-US" sz="1400" b="0" kern="1200" dirty="0"/>
            <a:t>No change in Phase II metabolism (</a:t>
          </a:r>
          <a:r>
            <a:rPr lang="en-US" sz="1400" b="1" kern="1200" dirty="0"/>
            <a:t>inactive</a:t>
          </a:r>
          <a:r>
            <a:rPr lang="en-US" sz="1400" b="0" kern="1200" dirty="0"/>
            <a:t> metabolites)</a:t>
          </a:r>
        </a:p>
      </dsp:txBody>
      <dsp:txXfrm>
        <a:off x="4129181" y="782518"/>
        <a:ext cx="1809724" cy="2854800"/>
      </dsp:txXfrm>
    </dsp:sp>
    <dsp:sp modelId="{D8410899-FCFF-4D23-9D80-2469D42FAFC4}">
      <dsp:nvSpPr>
        <dsp:cNvPr id="0" name=""/>
        <dsp:cNvSpPr/>
      </dsp:nvSpPr>
      <dsp:spPr>
        <a:xfrm>
          <a:off x="6192266" y="58629"/>
          <a:ext cx="1809724" cy="723889"/>
        </a:xfrm>
        <a:prstGeom prst="rect">
          <a:avLst/>
        </a:prstGeom>
        <a:solidFill>
          <a:srgbClr val="A2B526"/>
        </a:solidFill>
        <a:ln w="25400" cap="flat" cmpd="sng" algn="ctr">
          <a:solidFill>
            <a:srgbClr val="A2B52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Elimination</a:t>
          </a:r>
        </a:p>
      </dsp:txBody>
      <dsp:txXfrm>
        <a:off x="6192266" y="58629"/>
        <a:ext cx="1809724" cy="723889"/>
      </dsp:txXfrm>
    </dsp:sp>
    <dsp:sp modelId="{5F0BB2F0-E8EB-4402-A6D1-982FFC2D3148}">
      <dsp:nvSpPr>
        <dsp:cNvPr id="0" name=""/>
        <dsp:cNvSpPr/>
      </dsp:nvSpPr>
      <dsp:spPr>
        <a:xfrm>
          <a:off x="6192266" y="782518"/>
          <a:ext cx="1809724" cy="2854800"/>
        </a:xfrm>
        <a:prstGeom prst="rect">
          <a:avLst/>
        </a:prstGeom>
        <a:solidFill>
          <a:srgbClr val="E6EAC8">
            <a:alpha val="90000"/>
          </a:srgbClr>
        </a:solidFill>
        <a:ln w="25400" cap="flat" cmpd="sng" algn="ctr">
          <a:solidFill>
            <a:srgbClr val="E6EAC8">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t>Decreased GFR = longer t1/2 for renally eliminated drugs and metabolites</a:t>
          </a:r>
        </a:p>
      </dsp:txBody>
      <dsp:txXfrm>
        <a:off x="6192266" y="782518"/>
        <a:ext cx="1809724" cy="2854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6E419-7F3A-4C7E-98A4-A311F30B7630}">
      <dsp:nvSpPr>
        <dsp:cNvPr id="0" name=""/>
        <dsp:cNvSpPr/>
      </dsp:nvSpPr>
      <dsp:spPr>
        <a:xfrm>
          <a:off x="6926" y="54249"/>
          <a:ext cx="7085789" cy="648953"/>
        </a:xfrm>
        <a:prstGeom prst="rect">
          <a:avLst/>
        </a:prstGeom>
        <a:solidFill>
          <a:schemeClr val="accent4">
            <a:hueOff val="0"/>
            <a:satOff val="0"/>
            <a:lumOff val="0"/>
            <a:tint val="100000"/>
            <a:shade val="100000"/>
            <a:satMod val="13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Mechanisms:</a:t>
          </a:r>
        </a:p>
      </dsp:txBody>
      <dsp:txXfrm>
        <a:off x="6926" y="54249"/>
        <a:ext cx="7085789" cy="648953"/>
      </dsp:txXfrm>
    </dsp:sp>
    <dsp:sp modelId="{07C0766A-7E5F-4F68-9D9E-AF71E687C597}">
      <dsp:nvSpPr>
        <dsp:cNvPr id="0" name=""/>
        <dsp:cNvSpPr/>
      </dsp:nvSpPr>
      <dsp:spPr>
        <a:xfrm>
          <a:off x="3463" y="703604"/>
          <a:ext cx="7085789" cy="1618480"/>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Changes in receptor numbers/density</a:t>
          </a:r>
        </a:p>
        <a:p>
          <a:pPr marL="228600" lvl="1" indent="-228600" algn="l" defTabSz="889000">
            <a:lnSpc>
              <a:spcPct val="90000"/>
            </a:lnSpc>
            <a:spcBef>
              <a:spcPct val="0"/>
            </a:spcBef>
            <a:spcAft>
              <a:spcPct val="15000"/>
            </a:spcAft>
            <a:buChar char="•"/>
          </a:pPr>
          <a:r>
            <a:rPr lang="en-US" sz="2000" kern="1200" dirty="0"/>
            <a:t>Changes in receptor affinity</a:t>
          </a:r>
        </a:p>
        <a:p>
          <a:pPr marL="228600" lvl="1" indent="-228600" algn="l" defTabSz="889000">
            <a:lnSpc>
              <a:spcPct val="90000"/>
            </a:lnSpc>
            <a:spcBef>
              <a:spcPct val="0"/>
            </a:spcBef>
            <a:spcAft>
              <a:spcPct val="15000"/>
            </a:spcAft>
            <a:buChar char="•"/>
          </a:pPr>
          <a:r>
            <a:rPr lang="en-US" sz="2000" kern="1200" dirty="0"/>
            <a:t>Changes in signal transduction mechanisms</a:t>
          </a:r>
        </a:p>
        <a:p>
          <a:pPr marL="228600" lvl="1" indent="-228600" algn="l" defTabSz="889000">
            <a:lnSpc>
              <a:spcPct val="90000"/>
            </a:lnSpc>
            <a:spcBef>
              <a:spcPct val="0"/>
            </a:spcBef>
            <a:spcAft>
              <a:spcPct val="15000"/>
            </a:spcAft>
            <a:buChar char="•"/>
          </a:pPr>
          <a:r>
            <a:rPr lang="en-US" sz="2000" kern="1200" dirty="0"/>
            <a:t>Impaired cellular response in affected organs</a:t>
          </a:r>
        </a:p>
        <a:p>
          <a:pPr marL="228600" lvl="1" indent="-228600" algn="l" defTabSz="889000">
            <a:lnSpc>
              <a:spcPct val="90000"/>
            </a:lnSpc>
            <a:spcBef>
              <a:spcPct val="0"/>
            </a:spcBef>
            <a:spcAft>
              <a:spcPct val="15000"/>
            </a:spcAft>
            <a:buChar char="•"/>
          </a:pPr>
          <a:r>
            <a:rPr lang="en-US" sz="2000" kern="1200" dirty="0"/>
            <a:t>Age-related changes in homeostatic mechanisms</a:t>
          </a:r>
        </a:p>
      </dsp:txBody>
      <dsp:txXfrm>
        <a:off x="3463" y="703604"/>
        <a:ext cx="7085789" cy="1618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73284-89FF-4E2C-81B2-990236F716E1}">
      <dsp:nvSpPr>
        <dsp:cNvPr id="0" name=""/>
        <dsp:cNvSpPr/>
      </dsp:nvSpPr>
      <dsp:spPr>
        <a:xfrm>
          <a:off x="37" y="91096"/>
          <a:ext cx="3562213" cy="432000"/>
        </a:xfrm>
        <a:prstGeom prst="rect">
          <a:avLst/>
        </a:prstGeom>
        <a:solidFill>
          <a:srgbClr val="A2B526"/>
        </a:solidFill>
        <a:ln w="254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Increased sensitivity</a:t>
          </a:r>
        </a:p>
      </dsp:txBody>
      <dsp:txXfrm>
        <a:off x="37" y="91096"/>
        <a:ext cx="3562213" cy="432000"/>
      </dsp:txXfrm>
    </dsp:sp>
    <dsp:sp modelId="{47420033-E248-4425-A49B-5154A3B2CFFC}">
      <dsp:nvSpPr>
        <dsp:cNvPr id="0" name=""/>
        <dsp:cNvSpPr/>
      </dsp:nvSpPr>
      <dsp:spPr>
        <a:xfrm>
          <a:off x="0" y="516104"/>
          <a:ext cx="3562213" cy="2470500"/>
        </a:xfrm>
        <a:prstGeom prst="rect">
          <a:avLst/>
        </a:prstGeom>
        <a:solidFill>
          <a:srgbClr val="C3CD7B">
            <a:alpha val="33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Digoxin</a:t>
          </a:r>
        </a:p>
        <a:p>
          <a:pPr marL="114300" lvl="1" indent="-114300" algn="l" defTabSz="666750">
            <a:lnSpc>
              <a:spcPct val="90000"/>
            </a:lnSpc>
            <a:spcBef>
              <a:spcPct val="0"/>
            </a:spcBef>
            <a:spcAft>
              <a:spcPct val="15000"/>
            </a:spcAft>
            <a:buChar char="•"/>
          </a:pPr>
          <a:r>
            <a:rPr lang="en-US" sz="1500" kern="1200"/>
            <a:t>Warfarin</a:t>
          </a:r>
        </a:p>
        <a:p>
          <a:pPr marL="114300" lvl="1" indent="-114300" algn="l" defTabSz="666750">
            <a:lnSpc>
              <a:spcPct val="90000"/>
            </a:lnSpc>
            <a:spcBef>
              <a:spcPct val="0"/>
            </a:spcBef>
            <a:spcAft>
              <a:spcPct val="15000"/>
            </a:spcAft>
            <a:buChar char="•"/>
          </a:pPr>
          <a:r>
            <a:rPr lang="en-US" sz="1500" kern="1200"/>
            <a:t>Alpha-blockers</a:t>
          </a:r>
        </a:p>
        <a:p>
          <a:pPr marL="114300" lvl="1" indent="-114300" algn="l" defTabSz="666750">
            <a:lnSpc>
              <a:spcPct val="90000"/>
            </a:lnSpc>
            <a:spcBef>
              <a:spcPct val="0"/>
            </a:spcBef>
            <a:spcAft>
              <a:spcPct val="15000"/>
            </a:spcAft>
            <a:buChar char="•"/>
          </a:pPr>
          <a:r>
            <a:rPr lang="en-US" sz="1500" kern="1200"/>
            <a:t>Diuretics</a:t>
          </a:r>
        </a:p>
        <a:p>
          <a:pPr marL="114300" lvl="1" indent="-114300" algn="l" defTabSz="666750">
            <a:lnSpc>
              <a:spcPct val="90000"/>
            </a:lnSpc>
            <a:spcBef>
              <a:spcPct val="0"/>
            </a:spcBef>
            <a:spcAft>
              <a:spcPct val="15000"/>
            </a:spcAft>
            <a:buChar char="•"/>
          </a:pPr>
          <a:r>
            <a:rPr lang="en-US" sz="1500" kern="1200"/>
            <a:t>Vasodilators</a:t>
          </a:r>
        </a:p>
        <a:p>
          <a:pPr marL="114300" lvl="1" indent="-114300" algn="l" defTabSz="666750">
            <a:lnSpc>
              <a:spcPct val="90000"/>
            </a:lnSpc>
            <a:spcBef>
              <a:spcPct val="0"/>
            </a:spcBef>
            <a:spcAft>
              <a:spcPct val="15000"/>
            </a:spcAft>
            <a:buChar char="•"/>
          </a:pPr>
          <a:r>
            <a:rPr lang="en-US" sz="1500" kern="1200"/>
            <a:t>Anticholinergics</a:t>
          </a:r>
        </a:p>
        <a:p>
          <a:pPr marL="114300" lvl="1" indent="-114300" algn="l" defTabSz="666750">
            <a:lnSpc>
              <a:spcPct val="90000"/>
            </a:lnSpc>
            <a:spcBef>
              <a:spcPct val="0"/>
            </a:spcBef>
            <a:spcAft>
              <a:spcPct val="15000"/>
            </a:spcAft>
            <a:buChar char="•"/>
          </a:pPr>
          <a:r>
            <a:rPr lang="en-US" sz="1500" kern="1200"/>
            <a:t>Alcohol</a:t>
          </a:r>
        </a:p>
        <a:p>
          <a:pPr marL="114300" lvl="1" indent="-114300" algn="l" defTabSz="666750">
            <a:lnSpc>
              <a:spcPct val="90000"/>
            </a:lnSpc>
            <a:spcBef>
              <a:spcPct val="0"/>
            </a:spcBef>
            <a:spcAft>
              <a:spcPct val="15000"/>
            </a:spcAft>
            <a:buChar char="•"/>
          </a:pPr>
          <a:r>
            <a:rPr lang="en-US" sz="1500" kern="1200"/>
            <a:t>Opioids</a:t>
          </a:r>
        </a:p>
        <a:p>
          <a:pPr marL="114300" lvl="1" indent="-114300" algn="l" defTabSz="666750">
            <a:lnSpc>
              <a:spcPct val="90000"/>
            </a:lnSpc>
            <a:spcBef>
              <a:spcPct val="0"/>
            </a:spcBef>
            <a:spcAft>
              <a:spcPct val="15000"/>
            </a:spcAft>
            <a:buChar char="•"/>
          </a:pPr>
          <a:r>
            <a:rPr lang="en-US" sz="1500" kern="1200"/>
            <a:t>Benzodiazepines</a:t>
          </a:r>
        </a:p>
        <a:p>
          <a:pPr marL="114300" lvl="1" indent="-114300" algn="l" defTabSz="666750">
            <a:lnSpc>
              <a:spcPct val="90000"/>
            </a:lnSpc>
            <a:spcBef>
              <a:spcPct val="0"/>
            </a:spcBef>
            <a:spcAft>
              <a:spcPct val="15000"/>
            </a:spcAft>
            <a:buChar char="•"/>
          </a:pPr>
          <a:r>
            <a:rPr lang="en-US" sz="1500" kern="1200"/>
            <a:t>Antipsychotics</a:t>
          </a:r>
        </a:p>
      </dsp:txBody>
      <dsp:txXfrm>
        <a:off x="0" y="516104"/>
        <a:ext cx="3562213" cy="2470500"/>
      </dsp:txXfrm>
    </dsp:sp>
    <dsp:sp modelId="{459E699C-A52B-4B7A-9110-6F19431F4ECD}">
      <dsp:nvSpPr>
        <dsp:cNvPr id="0" name=""/>
        <dsp:cNvSpPr/>
      </dsp:nvSpPr>
      <dsp:spPr>
        <a:xfrm>
          <a:off x="4060960" y="91096"/>
          <a:ext cx="3562213" cy="432000"/>
        </a:xfrm>
        <a:prstGeom prst="rect">
          <a:avLst/>
        </a:prstGeom>
        <a:solidFill>
          <a:srgbClr val="A2B526"/>
        </a:solidFill>
        <a:ln w="254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Decreased sensitivity</a:t>
          </a:r>
        </a:p>
      </dsp:txBody>
      <dsp:txXfrm>
        <a:off x="4060960" y="91096"/>
        <a:ext cx="3562213" cy="432000"/>
      </dsp:txXfrm>
    </dsp:sp>
    <dsp:sp modelId="{57C7FAC2-8872-4E45-9EC8-8225CD8E751A}">
      <dsp:nvSpPr>
        <dsp:cNvPr id="0" name=""/>
        <dsp:cNvSpPr/>
      </dsp:nvSpPr>
      <dsp:spPr>
        <a:xfrm>
          <a:off x="4060960" y="523096"/>
          <a:ext cx="3562213" cy="2470500"/>
        </a:xfrm>
        <a:prstGeom prst="rect">
          <a:avLst/>
        </a:prstGeom>
        <a:solidFill>
          <a:srgbClr val="C3CD7B">
            <a:alpha val="33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Beta-blockers</a:t>
          </a:r>
        </a:p>
        <a:p>
          <a:pPr marL="114300" lvl="1" indent="-114300" algn="l" defTabSz="666750">
            <a:lnSpc>
              <a:spcPct val="90000"/>
            </a:lnSpc>
            <a:spcBef>
              <a:spcPct val="0"/>
            </a:spcBef>
            <a:spcAft>
              <a:spcPct val="15000"/>
            </a:spcAft>
            <a:buChar char="•"/>
          </a:pPr>
          <a:r>
            <a:rPr lang="en-US" sz="1500" kern="1200" dirty="0"/>
            <a:t>Beta-agonists</a:t>
          </a:r>
        </a:p>
        <a:p>
          <a:pPr marL="114300" lvl="1" indent="-114300" algn="l" defTabSz="666750">
            <a:lnSpc>
              <a:spcPct val="90000"/>
            </a:lnSpc>
            <a:spcBef>
              <a:spcPct val="0"/>
            </a:spcBef>
            <a:spcAft>
              <a:spcPct val="15000"/>
            </a:spcAft>
            <a:buChar char="•"/>
          </a:pPr>
          <a:r>
            <a:rPr lang="en-US" sz="1500" kern="1200" dirty="0"/>
            <a:t>CCB (cardiac conduction)</a:t>
          </a:r>
        </a:p>
      </dsp:txBody>
      <dsp:txXfrm>
        <a:off x="4060960" y="523096"/>
        <a:ext cx="3562213" cy="2470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16F4D-EA64-4C49-B1EC-CF35C6621E8D}">
      <dsp:nvSpPr>
        <dsp:cNvPr id="0" name=""/>
        <dsp:cNvSpPr/>
      </dsp:nvSpPr>
      <dsp:spPr>
        <a:xfrm>
          <a:off x="315873" y="1561"/>
          <a:ext cx="1730114" cy="1038068"/>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Polypharmacy </a:t>
          </a:r>
        </a:p>
      </dsp:txBody>
      <dsp:txXfrm>
        <a:off x="315873" y="1561"/>
        <a:ext cx="1730114" cy="1038068"/>
      </dsp:txXfrm>
    </dsp:sp>
    <dsp:sp modelId="{68F30ABA-3208-4D70-A68D-F7645913E759}">
      <dsp:nvSpPr>
        <dsp:cNvPr id="0" name=""/>
        <dsp:cNvSpPr/>
      </dsp:nvSpPr>
      <dsp:spPr>
        <a:xfrm>
          <a:off x="2218999" y="4"/>
          <a:ext cx="1730114" cy="1038068"/>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Inappropriate prescribing</a:t>
          </a:r>
        </a:p>
      </dsp:txBody>
      <dsp:txXfrm>
        <a:off x="2218999" y="4"/>
        <a:ext cx="1730114" cy="1038068"/>
      </dsp:txXfrm>
    </dsp:sp>
    <dsp:sp modelId="{0F1C4FA8-8747-41EB-8EFB-B726F02DD583}">
      <dsp:nvSpPr>
        <dsp:cNvPr id="0" name=""/>
        <dsp:cNvSpPr/>
      </dsp:nvSpPr>
      <dsp:spPr>
        <a:xfrm>
          <a:off x="4122124" y="1561"/>
          <a:ext cx="1730114" cy="1038068"/>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Medication underuse</a:t>
          </a:r>
        </a:p>
      </dsp:txBody>
      <dsp:txXfrm>
        <a:off x="4122124" y="1561"/>
        <a:ext cx="1730114" cy="1038068"/>
      </dsp:txXfrm>
    </dsp:sp>
    <dsp:sp modelId="{0E93ED5B-54E6-49EA-B8D5-43FF2413F95A}">
      <dsp:nvSpPr>
        <dsp:cNvPr id="0" name=""/>
        <dsp:cNvSpPr/>
      </dsp:nvSpPr>
      <dsp:spPr>
        <a:xfrm>
          <a:off x="6025250" y="1561"/>
          <a:ext cx="1730114" cy="1038068"/>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Medication non-adherence</a:t>
          </a:r>
        </a:p>
      </dsp:txBody>
      <dsp:txXfrm>
        <a:off x="6025250" y="1561"/>
        <a:ext cx="1730114" cy="1038068"/>
      </dsp:txXfrm>
    </dsp:sp>
    <dsp:sp modelId="{5427D534-ED9C-4441-8538-E899E0E0B474}">
      <dsp:nvSpPr>
        <dsp:cNvPr id="0" name=""/>
        <dsp:cNvSpPr/>
      </dsp:nvSpPr>
      <dsp:spPr>
        <a:xfrm>
          <a:off x="315873" y="1212641"/>
          <a:ext cx="1730114" cy="1038068"/>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Multi-morbidity</a:t>
          </a:r>
        </a:p>
      </dsp:txBody>
      <dsp:txXfrm>
        <a:off x="315873" y="1212641"/>
        <a:ext cx="1730114" cy="1038068"/>
      </dsp:txXfrm>
    </dsp:sp>
    <dsp:sp modelId="{4E23928C-122F-403F-90D0-E28E41257ED7}">
      <dsp:nvSpPr>
        <dsp:cNvPr id="0" name=""/>
        <dsp:cNvSpPr/>
      </dsp:nvSpPr>
      <dsp:spPr>
        <a:xfrm>
          <a:off x="2218999" y="1212641"/>
          <a:ext cx="1730114" cy="1038068"/>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Prior ADEs</a:t>
          </a:r>
        </a:p>
      </dsp:txBody>
      <dsp:txXfrm>
        <a:off x="2218999" y="1212641"/>
        <a:ext cx="1730114" cy="1038068"/>
      </dsp:txXfrm>
    </dsp:sp>
    <dsp:sp modelId="{A20CAC67-A3DB-4307-9CFA-8E054B432A07}">
      <dsp:nvSpPr>
        <dsp:cNvPr id="0" name=""/>
        <dsp:cNvSpPr/>
      </dsp:nvSpPr>
      <dsp:spPr>
        <a:xfrm>
          <a:off x="4122124" y="1212641"/>
          <a:ext cx="1730114" cy="1038068"/>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Low WT or BMI</a:t>
          </a:r>
        </a:p>
      </dsp:txBody>
      <dsp:txXfrm>
        <a:off x="4122124" y="1212641"/>
        <a:ext cx="1730114" cy="1038068"/>
      </dsp:txXfrm>
    </dsp:sp>
    <dsp:sp modelId="{05702212-AD3A-4BC0-849E-9FD7BED22552}">
      <dsp:nvSpPr>
        <dsp:cNvPr id="0" name=""/>
        <dsp:cNvSpPr/>
      </dsp:nvSpPr>
      <dsp:spPr>
        <a:xfrm>
          <a:off x="6025250" y="1212641"/>
          <a:ext cx="1730114" cy="1038068"/>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Age &gt; 85y</a:t>
          </a:r>
        </a:p>
      </dsp:txBody>
      <dsp:txXfrm>
        <a:off x="6025250" y="1212641"/>
        <a:ext cx="1730114" cy="1038068"/>
      </dsp:txXfrm>
    </dsp:sp>
    <dsp:sp modelId="{F013072E-2F64-44C6-99DC-197B22877635}">
      <dsp:nvSpPr>
        <dsp:cNvPr id="0" name=""/>
        <dsp:cNvSpPr/>
      </dsp:nvSpPr>
      <dsp:spPr>
        <a:xfrm>
          <a:off x="3170561" y="2423721"/>
          <a:ext cx="1730114" cy="1038068"/>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t>CrCl</a:t>
          </a:r>
          <a:r>
            <a:rPr lang="en-US" sz="1800" b="1" kern="1200" dirty="0"/>
            <a:t> &lt;50 mL/min</a:t>
          </a:r>
        </a:p>
      </dsp:txBody>
      <dsp:txXfrm>
        <a:off x="3170561" y="2423721"/>
        <a:ext cx="1730114" cy="10380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3EEF2-951A-4A5D-98A9-5281F7121AF4}">
      <dsp:nvSpPr>
        <dsp:cNvPr id="0" name=""/>
        <dsp:cNvSpPr/>
      </dsp:nvSpPr>
      <dsp:spPr>
        <a:xfrm>
          <a:off x="0" y="212396"/>
          <a:ext cx="7469643" cy="397800"/>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u="sng" kern="1200" dirty="0"/>
            <a:t>Definition</a:t>
          </a:r>
          <a:r>
            <a:rPr lang="en-US" sz="1700" b="1" kern="1200" dirty="0"/>
            <a:t>: </a:t>
          </a:r>
          <a:r>
            <a:rPr lang="en-US" sz="1700" kern="1200" dirty="0"/>
            <a:t>administration of more medications than are clinically indicated </a:t>
          </a:r>
        </a:p>
      </dsp:txBody>
      <dsp:txXfrm>
        <a:off x="19419" y="231815"/>
        <a:ext cx="7430805" cy="358962"/>
      </dsp:txXfrm>
    </dsp:sp>
    <dsp:sp modelId="{84137B52-6D1D-4E94-ABFC-2CD488C9885F}">
      <dsp:nvSpPr>
        <dsp:cNvPr id="0" name=""/>
        <dsp:cNvSpPr/>
      </dsp:nvSpPr>
      <dsp:spPr>
        <a:xfrm>
          <a:off x="0" y="659156"/>
          <a:ext cx="7469643" cy="397800"/>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Rate is 55-59% of older outpatients</a:t>
          </a:r>
        </a:p>
      </dsp:txBody>
      <dsp:txXfrm>
        <a:off x="19419" y="678575"/>
        <a:ext cx="7430805" cy="358962"/>
      </dsp:txXfrm>
    </dsp:sp>
    <dsp:sp modelId="{CFD80884-40FC-4E53-93B0-CB28E937E9E3}">
      <dsp:nvSpPr>
        <dsp:cNvPr id="0" name=""/>
        <dsp:cNvSpPr/>
      </dsp:nvSpPr>
      <dsp:spPr>
        <a:xfrm>
          <a:off x="0" y="1105916"/>
          <a:ext cx="7469643" cy="397800"/>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SNF: 27.1% take 9 or more medication regularly</a:t>
          </a:r>
        </a:p>
      </dsp:txBody>
      <dsp:txXfrm>
        <a:off x="19419" y="1125335"/>
        <a:ext cx="7430805" cy="358962"/>
      </dsp:txXfrm>
    </dsp:sp>
    <dsp:sp modelId="{F7E0A04A-193E-4B8D-AA3F-A4CC763091C9}">
      <dsp:nvSpPr>
        <dsp:cNvPr id="0" name=""/>
        <dsp:cNvSpPr/>
      </dsp:nvSpPr>
      <dsp:spPr>
        <a:xfrm>
          <a:off x="0" y="1552676"/>
          <a:ext cx="7469643" cy="397800"/>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Average 2-9 prescription medications daily in community dwelling elderly</a:t>
          </a:r>
        </a:p>
      </dsp:txBody>
      <dsp:txXfrm>
        <a:off x="19419" y="1572095"/>
        <a:ext cx="7430805" cy="358962"/>
      </dsp:txXfrm>
    </dsp:sp>
    <dsp:sp modelId="{7DDAF57A-4885-4070-A81E-53C25341CDA2}">
      <dsp:nvSpPr>
        <dsp:cNvPr id="0" name=""/>
        <dsp:cNvSpPr/>
      </dsp:nvSpPr>
      <dsp:spPr>
        <a:xfrm>
          <a:off x="0" y="1999436"/>
          <a:ext cx="7469643" cy="397800"/>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Use of dietary supplements adds to burden</a:t>
          </a:r>
        </a:p>
      </dsp:txBody>
      <dsp:txXfrm>
        <a:off x="19419" y="2018855"/>
        <a:ext cx="7430805" cy="358962"/>
      </dsp:txXfrm>
    </dsp:sp>
    <dsp:sp modelId="{7DBB4B52-0AFD-4BC7-8B37-BB561D434876}">
      <dsp:nvSpPr>
        <dsp:cNvPr id="0" name=""/>
        <dsp:cNvSpPr/>
      </dsp:nvSpPr>
      <dsp:spPr>
        <a:xfrm>
          <a:off x="0" y="2397236"/>
          <a:ext cx="7469643" cy="1040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161"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46-59% use vitamin/mineral supplement</a:t>
          </a:r>
        </a:p>
        <a:p>
          <a:pPr marL="171450" lvl="1" indent="-171450" algn="l" defTabSz="711200">
            <a:lnSpc>
              <a:spcPct val="90000"/>
            </a:lnSpc>
            <a:spcBef>
              <a:spcPct val="0"/>
            </a:spcBef>
            <a:spcAft>
              <a:spcPct val="20000"/>
            </a:spcAft>
            <a:buChar char="•"/>
          </a:pPr>
          <a:r>
            <a:rPr lang="en-US" sz="1600" kern="1200" dirty="0"/>
            <a:t>11-14% use herbal supplements</a:t>
          </a:r>
        </a:p>
      </dsp:txBody>
      <dsp:txXfrm>
        <a:off x="0" y="2397236"/>
        <a:ext cx="7469643" cy="10409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6A555-C564-46AF-91F9-C67EC02980BB}">
      <dsp:nvSpPr>
        <dsp:cNvPr id="0" name=""/>
        <dsp:cNvSpPr/>
      </dsp:nvSpPr>
      <dsp:spPr>
        <a:xfrm>
          <a:off x="37" y="17545"/>
          <a:ext cx="3588307" cy="1222246"/>
        </a:xfrm>
        <a:prstGeom prst="rect">
          <a:avLst/>
        </a:prstGeom>
        <a:solidFill>
          <a:srgbClr val="A2B526"/>
        </a:solidFill>
        <a:ln w="254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u="sng" kern="1200" dirty="0"/>
            <a:t>Definition</a:t>
          </a:r>
          <a:r>
            <a:rPr lang="en-US" sz="2000" b="1" kern="1200" dirty="0"/>
            <a:t>: </a:t>
          </a:r>
          <a:r>
            <a:rPr lang="en-US" sz="2000" kern="1200" dirty="0"/>
            <a:t>prescribing drugs that should be avoided because risk outweighs benefit</a:t>
          </a:r>
        </a:p>
      </dsp:txBody>
      <dsp:txXfrm>
        <a:off x="37" y="17545"/>
        <a:ext cx="3588307" cy="1222246"/>
      </dsp:txXfrm>
    </dsp:sp>
    <dsp:sp modelId="{9E657CAB-03F1-4781-9CC3-37F3AF1A08CF}">
      <dsp:nvSpPr>
        <dsp:cNvPr id="0" name=""/>
        <dsp:cNvSpPr/>
      </dsp:nvSpPr>
      <dsp:spPr>
        <a:xfrm>
          <a:off x="37" y="1239791"/>
          <a:ext cx="3588307" cy="1668960"/>
        </a:xfrm>
        <a:prstGeom prst="rect">
          <a:avLst/>
        </a:prstGeom>
        <a:solidFill>
          <a:srgbClr val="C3CD7B">
            <a:alpha val="5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20% of home care patients</a:t>
          </a:r>
        </a:p>
        <a:p>
          <a:pPr marL="171450" lvl="1" indent="-171450" algn="l" defTabSz="800100">
            <a:lnSpc>
              <a:spcPct val="90000"/>
            </a:lnSpc>
            <a:spcBef>
              <a:spcPct val="0"/>
            </a:spcBef>
            <a:spcAft>
              <a:spcPct val="15000"/>
            </a:spcAft>
            <a:buChar char="•"/>
          </a:pPr>
          <a:r>
            <a:rPr lang="en-US" sz="1800" kern="1200" dirty="0"/>
            <a:t>25% of long-term care residents</a:t>
          </a:r>
        </a:p>
      </dsp:txBody>
      <dsp:txXfrm>
        <a:off x="37" y="1239791"/>
        <a:ext cx="3588307" cy="1668960"/>
      </dsp:txXfrm>
    </dsp:sp>
    <dsp:sp modelId="{8BA84FE9-9BA8-4C43-AFF4-933BE80F416C}">
      <dsp:nvSpPr>
        <dsp:cNvPr id="0" name=""/>
        <dsp:cNvSpPr/>
      </dsp:nvSpPr>
      <dsp:spPr>
        <a:xfrm>
          <a:off x="4090707" y="17545"/>
          <a:ext cx="3588307" cy="1222246"/>
        </a:xfrm>
        <a:prstGeom prst="rect">
          <a:avLst/>
        </a:prstGeom>
        <a:solidFill>
          <a:srgbClr val="A2B526"/>
        </a:solidFill>
        <a:ln w="254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Explicit criteria:</a:t>
          </a:r>
        </a:p>
      </dsp:txBody>
      <dsp:txXfrm>
        <a:off x="4090707" y="17545"/>
        <a:ext cx="3588307" cy="1222246"/>
      </dsp:txXfrm>
    </dsp:sp>
    <dsp:sp modelId="{7AD23615-91F1-4862-B511-79D44FD5F59B}">
      <dsp:nvSpPr>
        <dsp:cNvPr id="0" name=""/>
        <dsp:cNvSpPr/>
      </dsp:nvSpPr>
      <dsp:spPr>
        <a:xfrm>
          <a:off x="4090707" y="1239791"/>
          <a:ext cx="3588307" cy="1668960"/>
        </a:xfrm>
        <a:prstGeom prst="rect">
          <a:avLst/>
        </a:prstGeom>
        <a:solidFill>
          <a:srgbClr val="C3CD7B">
            <a:alpha val="5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Beers</a:t>
          </a:r>
        </a:p>
        <a:p>
          <a:pPr marL="171450" lvl="1" indent="-171450" algn="l" defTabSz="800100">
            <a:lnSpc>
              <a:spcPct val="90000"/>
            </a:lnSpc>
            <a:spcBef>
              <a:spcPct val="0"/>
            </a:spcBef>
            <a:spcAft>
              <a:spcPct val="15000"/>
            </a:spcAft>
            <a:buChar char="•"/>
          </a:pPr>
          <a:r>
            <a:rPr lang="en-US" sz="1800" kern="1200" dirty="0"/>
            <a:t>Start/</a:t>
          </a:r>
          <a:r>
            <a:rPr lang="en-US" sz="1800" kern="1200" dirty="0" err="1"/>
            <a:t>Stopp</a:t>
          </a:r>
          <a:endParaRPr lang="en-US" sz="1800" kern="1200" dirty="0"/>
        </a:p>
        <a:p>
          <a:pPr marL="171450" lvl="1" indent="-171450" algn="l" defTabSz="800100">
            <a:lnSpc>
              <a:spcPct val="90000"/>
            </a:lnSpc>
            <a:spcBef>
              <a:spcPct val="0"/>
            </a:spcBef>
            <a:spcAft>
              <a:spcPct val="15000"/>
            </a:spcAft>
            <a:buChar char="•"/>
          </a:pPr>
          <a:r>
            <a:rPr lang="en-US" sz="1800" kern="1200" dirty="0"/>
            <a:t>FORTA-US</a:t>
          </a:r>
        </a:p>
        <a:p>
          <a:pPr marL="171450" lvl="1" indent="-171450" algn="l" defTabSz="800100">
            <a:lnSpc>
              <a:spcPct val="90000"/>
            </a:lnSpc>
            <a:spcBef>
              <a:spcPct val="0"/>
            </a:spcBef>
            <a:spcAft>
              <a:spcPct val="15000"/>
            </a:spcAft>
            <a:buChar char="•"/>
          </a:pPr>
          <a:r>
            <a:rPr lang="en-US" sz="1800" kern="1200" dirty="0"/>
            <a:t>HEDIS</a:t>
          </a:r>
        </a:p>
        <a:p>
          <a:pPr marL="171450" lvl="1" indent="-171450" algn="l" defTabSz="800100">
            <a:lnSpc>
              <a:spcPct val="90000"/>
            </a:lnSpc>
            <a:spcBef>
              <a:spcPct val="0"/>
            </a:spcBef>
            <a:spcAft>
              <a:spcPct val="15000"/>
            </a:spcAft>
            <a:buChar char="•"/>
          </a:pPr>
          <a:r>
            <a:rPr lang="en-US" sz="1800" kern="1200" dirty="0"/>
            <a:t>PRISCUS</a:t>
          </a:r>
        </a:p>
      </dsp:txBody>
      <dsp:txXfrm>
        <a:off x="4090707" y="1239791"/>
        <a:ext cx="3588307" cy="16689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37B04-552E-45C8-B02E-D281AE089077}">
      <dsp:nvSpPr>
        <dsp:cNvPr id="0" name=""/>
        <dsp:cNvSpPr/>
      </dsp:nvSpPr>
      <dsp:spPr>
        <a:xfrm>
          <a:off x="0" y="313351"/>
          <a:ext cx="8125779" cy="397800"/>
        </a:xfrm>
        <a:prstGeom prst="roundRect">
          <a:avLst/>
        </a:prstGeom>
        <a:solidFill>
          <a:srgbClr val="A2B52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u="sng" kern="1200" dirty="0"/>
            <a:t>Definition</a:t>
          </a:r>
          <a:r>
            <a:rPr lang="en-US" sz="1700" b="1" kern="1200" dirty="0"/>
            <a:t>: </a:t>
          </a:r>
          <a:r>
            <a:rPr lang="en-US" sz="1700" kern="1200" dirty="0"/>
            <a:t>systematic process of dose reduction or medication discontinuation</a:t>
          </a:r>
        </a:p>
      </dsp:txBody>
      <dsp:txXfrm>
        <a:off x="19419" y="332770"/>
        <a:ext cx="8086941" cy="358962"/>
      </dsp:txXfrm>
    </dsp:sp>
    <dsp:sp modelId="{A4413ED8-6D1F-4A75-B9C3-D9CB8E5D7A4F}">
      <dsp:nvSpPr>
        <dsp:cNvPr id="0" name=""/>
        <dsp:cNvSpPr/>
      </dsp:nvSpPr>
      <dsp:spPr>
        <a:xfrm>
          <a:off x="0" y="711152"/>
          <a:ext cx="8125779"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99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Medication risk &gt; benefit</a:t>
          </a:r>
        </a:p>
        <a:p>
          <a:pPr marL="171450" lvl="1" indent="-171450" algn="l" defTabSz="711200">
            <a:lnSpc>
              <a:spcPct val="90000"/>
            </a:lnSpc>
            <a:spcBef>
              <a:spcPct val="0"/>
            </a:spcBef>
            <a:spcAft>
              <a:spcPct val="20000"/>
            </a:spcAft>
            <a:buChar char="•"/>
          </a:pPr>
          <a:r>
            <a:rPr lang="en-US" sz="1600" kern="1200"/>
            <a:t>Expected benefit no longer consistent with patient care goals</a:t>
          </a:r>
        </a:p>
        <a:p>
          <a:pPr marL="171450" lvl="1" indent="-171450" algn="l" defTabSz="711200">
            <a:lnSpc>
              <a:spcPct val="90000"/>
            </a:lnSpc>
            <a:spcBef>
              <a:spcPct val="0"/>
            </a:spcBef>
            <a:spcAft>
              <a:spcPct val="20000"/>
            </a:spcAft>
            <a:buChar char="•"/>
          </a:pPr>
          <a:r>
            <a:rPr lang="en-US" sz="1600" kern="1200" dirty="0"/>
            <a:t>Medication ineffective or no longer necessary</a:t>
          </a:r>
        </a:p>
      </dsp:txBody>
      <dsp:txXfrm>
        <a:off x="0" y="711152"/>
        <a:ext cx="8125779" cy="774180"/>
      </dsp:txXfrm>
    </dsp:sp>
    <dsp:sp modelId="{3E05F338-73BA-45F8-8A29-E1941796316F}">
      <dsp:nvSpPr>
        <dsp:cNvPr id="0" name=""/>
        <dsp:cNvSpPr/>
      </dsp:nvSpPr>
      <dsp:spPr>
        <a:xfrm>
          <a:off x="0" y="1485332"/>
          <a:ext cx="8125779" cy="397800"/>
        </a:xfrm>
        <a:prstGeom prst="roundRect">
          <a:avLst/>
        </a:prstGeom>
        <a:solidFill>
          <a:srgbClr val="A2B52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Conceptual benefit, but outcomes not well studied</a:t>
          </a:r>
        </a:p>
      </dsp:txBody>
      <dsp:txXfrm>
        <a:off x="19419" y="1504751"/>
        <a:ext cx="8086941" cy="358962"/>
      </dsp:txXfrm>
    </dsp:sp>
    <dsp:sp modelId="{1394B0EE-4AD6-4EB7-B207-E89E8E585B6A}">
      <dsp:nvSpPr>
        <dsp:cNvPr id="0" name=""/>
        <dsp:cNvSpPr/>
      </dsp:nvSpPr>
      <dsp:spPr>
        <a:xfrm>
          <a:off x="0" y="1932092"/>
          <a:ext cx="8125779" cy="397800"/>
        </a:xfrm>
        <a:prstGeom prst="roundRect">
          <a:avLst/>
        </a:prstGeom>
        <a:solidFill>
          <a:srgbClr val="A2B52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Considerations</a:t>
          </a:r>
          <a:r>
            <a:rPr lang="en-US" sz="1700" kern="1200"/>
            <a:t>:</a:t>
          </a:r>
        </a:p>
      </dsp:txBody>
      <dsp:txXfrm>
        <a:off x="19419" y="1951511"/>
        <a:ext cx="8086941" cy="358962"/>
      </dsp:txXfrm>
    </dsp:sp>
    <dsp:sp modelId="{FDB592FC-A93A-42C9-B779-6AC9DB386DF2}">
      <dsp:nvSpPr>
        <dsp:cNvPr id="0" name=""/>
        <dsp:cNvSpPr/>
      </dsp:nvSpPr>
      <dsp:spPr>
        <a:xfrm>
          <a:off x="0" y="2329891"/>
          <a:ext cx="8125779" cy="1038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99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Quality of evidence</a:t>
          </a:r>
        </a:p>
        <a:p>
          <a:pPr marL="171450" lvl="1" indent="-171450" algn="l" defTabSz="711200">
            <a:lnSpc>
              <a:spcPct val="90000"/>
            </a:lnSpc>
            <a:spcBef>
              <a:spcPct val="0"/>
            </a:spcBef>
            <a:spcAft>
              <a:spcPct val="20000"/>
            </a:spcAft>
            <a:buChar char="•"/>
          </a:pPr>
          <a:r>
            <a:rPr lang="en-US" sz="1600" kern="1200" dirty="0"/>
            <a:t>Potential for harm</a:t>
          </a:r>
        </a:p>
        <a:p>
          <a:pPr marL="171450" lvl="1" indent="-171450" algn="l" defTabSz="711200">
            <a:lnSpc>
              <a:spcPct val="90000"/>
            </a:lnSpc>
            <a:spcBef>
              <a:spcPct val="0"/>
            </a:spcBef>
            <a:spcAft>
              <a:spcPct val="20000"/>
            </a:spcAft>
            <a:buChar char="•"/>
          </a:pPr>
          <a:r>
            <a:rPr lang="en-US" sz="1600" kern="1200" dirty="0"/>
            <a:t>Patient values &amp; preferences</a:t>
          </a:r>
        </a:p>
        <a:p>
          <a:pPr marL="171450" lvl="1" indent="-171450" algn="l" defTabSz="711200">
            <a:lnSpc>
              <a:spcPct val="90000"/>
            </a:lnSpc>
            <a:spcBef>
              <a:spcPct val="0"/>
            </a:spcBef>
            <a:spcAft>
              <a:spcPct val="20000"/>
            </a:spcAft>
            <a:buChar char="•"/>
          </a:pPr>
          <a:r>
            <a:rPr lang="en-US" sz="1600" kern="1200" dirty="0"/>
            <a:t>Costs of deprescribing</a:t>
          </a:r>
        </a:p>
      </dsp:txBody>
      <dsp:txXfrm>
        <a:off x="0" y="2329891"/>
        <a:ext cx="8125779" cy="1038105"/>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3A9C3-438C-BE4C-9B47-00447DA1FF7D}" type="datetimeFigureOut">
              <a:rPr lang="en-US" smtClean="0"/>
              <a:t>9/13/2022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B9F7B-6D2C-D847-BDB0-B95DB96DAEE8}" type="slidenum">
              <a:rPr lang="en-US" smtClean="0"/>
              <a:t>‹#›</a:t>
            </a:fld>
            <a:endParaRPr lang="en-US"/>
          </a:p>
        </p:txBody>
      </p:sp>
    </p:spTree>
    <p:extLst>
      <p:ext uri="{BB962C8B-B14F-4D97-AF65-F5344CB8AC3E}">
        <p14:creationId xmlns:p14="http://schemas.microsoft.com/office/powerpoint/2010/main" val="68133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 all care for elders, we want to do the important things.  The 4 </a:t>
            </a:r>
            <a:r>
              <a:rPr lang="en-US" sz="1200" kern="1200" dirty="0" err="1">
                <a:solidFill>
                  <a:schemeClr val="tx1"/>
                </a:solidFill>
                <a:effectLst/>
                <a:latin typeface="+mn-lt"/>
                <a:ea typeface="+mn-ea"/>
                <a:cs typeface="+mn-cs"/>
              </a:rPr>
              <a:t>Ms</a:t>
            </a:r>
            <a:r>
              <a:rPr lang="en-US" sz="1200" kern="1200" dirty="0">
                <a:solidFill>
                  <a:schemeClr val="tx1"/>
                </a:solidFill>
                <a:effectLst/>
                <a:latin typeface="+mn-lt"/>
                <a:ea typeface="+mn-ea"/>
                <a:cs typeface="+mn-cs"/>
              </a:rPr>
              <a:t> are the important things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a:t>
            </a:r>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atters: Know and align care with each older adult’s specific health outcome goals and care preferences including, but not limited to end-of-life care, and across settings of care (document ACPs)</a:t>
            </a: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edication: If medication is necessary, use Age-Friendly medications that do not interfere with What Matters to the older adult, Mobility, or Mentation across settings of care (Pharmacy protocols for med review in evaluating cognitive dysfunction,</a:t>
            </a:r>
            <a:r>
              <a:rPr lang="en-US" sz="1200" kern="1200" baseline="0" dirty="0">
                <a:solidFill>
                  <a:schemeClr val="tx1"/>
                </a:solidFill>
                <a:effectLst/>
                <a:latin typeface="+mn-lt"/>
                <a:ea typeface="+mn-ea"/>
                <a:cs typeface="+mn-cs"/>
              </a:rPr>
              <a:t> mobility and falls </a:t>
            </a:r>
            <a:r>
              <a:rPr lang="en-US" sz="1200" kern="1200" baseline="0" dirty="0" err="1">
                <a:solidFill>
                  <a:schemeClr val="tx1"/>
                </a:solidFill>
                <a:effectLst/>
                <a:latin typeface="+mn-lt"/>
                <a:ea typeface="+mn-ea"/>
                <a:cs typeface="+mn-cs"/>
              </a:rPr>
              <a:t>etc</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entation: Prevent, identify, treat, and manage dementia, depression, and delirium across settings of care</a:t>
            </a: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obility: Ensure that older adults move safely every day to maintain function and do What Matters</a:t>
            </a:r>
          </a:p>
          <a:p>
            <a:endParaRPr lang="en-US" dirty="0"/>
          </a:p>
        </p:txBody>
      </p:sp>
      <p:sp>
        <p:nvSpPr>
          <p:cNvPr id="4" name="Slide Number Placeholder 3"/>
          <p:cNvSpPr>
            <a:spLocks noGrp="1"/>
          </p:cNvSpPr>
          <p:nvPr>
            <p:ph type="sldNum" sz="quarter" idx="10"/>
          </p:nvPr>
        </p:nvSpPr>
        <p:spPr/>
        <p:txBody>
          <a:bodyPr/>
          <a:lstStyle/>
          <a:p>
            <a:fld id="{50BC55F2-D370-46F8-81A2-607A334BB28F}" type="slidenum">
              <a:rPr lang="en-US" smtClean="0"/>
              <a:t>3</a:t>
            </a:fld>
            <a:endParaRPr lang="en-US"/>
          </a:p>
        </p:txBody>
      </p:sp>
    </p:spTree>
    <p:extLst>
      <p:ext uri="{BB962C8B-B14F-4D97-AF65-F5344CB8AC3E}">
        <p14:creationId xmlns:p14="http://schemas.microsoft.com/office/powerpoint/2010/main" val="846728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2A1E1A50-E9C8-4CA9-97AD-79D0EFF87E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AD1364-F875-4014-8308-3D469ED886C4}" type="slidenum">
              <a:rPr lang="en-US" altLang="en-US"/>
              <a:pPr>
                <a:spcBef>
                  <a:spcPct val="0"/>
                </a:spcBef>
              </a:pPr>
              <a:t>17</a:t>
            </a:fld>
            <a:endParaRPr lang="en-US" altLang="en-US"/>
          </a:p>
        </p:txBody>
      </p:sp>
      <p:sp>
        <p:nvSpPr>
          <p:cNvPr id="37891" name="Rectangle 2">
            <a:extLst>
              <a:ext uri="{FF2B5EF4-FFF2-40B4-BE49-F238E27FC236}">
                <a16:creationId xmlns:a16="http://schemas.microsoft.com/office/drawing/2014/main" id="{87B49950-6E82-4415-879E-B762FE363142}"/>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976505A3-E549-4649-9390-1B4E6696D3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49A433F1-3D0B-4BB3-9E2D-C198954085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8145747-648E-49CA-BC71-EEB225EDA021}" type="slidenum">
              <a:rPr lang="en-US" altLang="en-US">
                <a:latin typeface="Arial" panose="020B0604020202020204" pitchFamily="34" charset="0"/>
              </a:rPr>
              <a:pPr/>
              <a:t>19</a:t>
            </a:fld>
            <a:endParaRPr lang="en-US" altLang="en-US">
              <a:latin typeface="Arial" panose="020B0604020202020204" pitchFamily="34" charset="0"/>
            </a:endParaRPr>
          </a:p>
        </p:txBody>
      </p:sp>
      <p:sp>
        <p:nvSpPr>
          <p:cNvPr id="40963" name="Rectangle 2">
            <a:extLst>
              <a:ext uri="{FF2B5EF4-FFF2-40B4-BE49-F238E27FC236}">
                <a16:creationId xmlns:a16="http://schemas.microsoft.com/office/drawing/2014/main" id="{DC8C6059-0D2D-4218-AAE8-004F8A5D2562}"/>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50FD4B7E-A0A7-4AD0-A0B5-2C61A8A84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222628EE-C93F-4E64-B23D-3544751803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CCB343A-113D-4F90-922B-9F7D70452F4F}" type="slidenum">
              <a:rPr lang="en-US" altLang="en-US">
                <a:latin typeface="Arial" panose="020B0604020202020204" pitchFamily="34" charset="0"/>
              </a:rPr>
              <a:pPr/>
              <a:t>20</a:t>
            </a:fld>
            <a:endParaRPr lang="en-US" altLang="en-US">
              <a:latin typeface="Arial" panose="020B0604020202020204" pitchFamily="34" charset="0"/>
            </a:endParaRPr>
          </a:p>
        </p:txBody>
      </p:sp>
      <p:sp>
        <p:nvSpPr>
          <p:cNvPr id="43011" name="Rectangle 2">
            <a:extLst>
              <a:ext uri="{FF2B5EF4-FFF2-40B4-BE49-F238E27FC236}">
                <a16:creationId xmlns:a16="http://schemas.microsoft.com/office/drawing/2014/main" id="{3EF53958-3A30-4522-B3B4-95B6C3BDE68E}"/>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E2DA522B-0017-4B43-8CC5-B7FE4BC1D1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B9A4EDB3-BB07-4B3F-9E7B-926D4CD622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41E30E9-A876-416B-9453-D181675C503C}" type="slidenum">
              <a:rPr lang="en-US" altLang="en-US">
                <a:latin typeface="Arial" panose="020B0604020202020204" pitchFamily="34" charset="0"/>
              </a:rPr>
              <a:pPr/>
              <a:t>21</a:t>
            </a:fld>
            <a:endParaRPr lang="en-US" altLang="en-US">
              <a:latin typeface="Arial" panose="020B0604020202020204" pitchFamily="34" charset="0"/>
            </a:endParaRPr>
          </a:p>
        </p:txBody>
      </p:sp>
      <p:sp>
        <p:nvSpPr>
          <p:cNvPr id="45059" name="Rectangle 2">
            <a:extLst>
              <a:ext uri="{FF2B5EF4-FFF2-40B4-BE49-F238E27FC236}">
                <a16:creationId xmlns:a16="http://schemas.microsoft.com/office/drawing/2014/main" id="{0E352554-42FB-4E46-ABB7-AE81AF049D12}"/>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731B6AB7-A6D2-4D42-9F38-BC633565B8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E42B0C3C-5430-4DD2-A0CA-EB5D5A87BC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FFB212F-4A77-47F9-8D71-589738DE749A}" type="slidenum">
              <a:rPr lang="en-US" altLang="en-US">
                <a:latin typeface="Arial" panose="020B0604020202020204" pitchFamily="34" charset="0"/>
              </a:rPr>
              <a:pPr/>
              <a:t>22</a:t>
            </a:fld>
            <a:endParaRPr lang="en-US" altLang="en-US">
              <a:latin typeface="Arial" panose="020B0604020202020204" pitchFamily="34" charset="0"/>
            </a:endParaRPr>
          </a:p>
        </p:txBody>
      </p:sp>
      <p:sp>
        <p:nvSpPr>
          <p:cNvPr id="53251" name="Rectangle 2">
            <a:extLst>
              <a:ext uri="{FF2B5EF4-FFF2-40B4-BE49-F238E27FC236}">
                <a16:creationId xmlns:a16="http://schemas.microsoft.com/office/drawing/2014/main" id="{103A75D8-E77E-4F28-BD0F-5C95263F0585}"/>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6E62152B-AABF-4807-8243-1B66D94534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F4C3AF76-AC41-43A1-86CA-99F13E013B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CF47487-BB89-4CDB-8770-44837B0F5309}" type="slidenum">
              <a:rPr lang="en-US" altLang="en-US">
                <a:latin typeface="Arial" panose="020B0604020202020204" pitchFamily="34" charset="0"/>
              </a:rPr>
              <a:pPr/>
              <a:t>23</a:t>
            </a:fld>
            <a:endParaRPr lang="en-US" altLang="en-US">
              <a:latin typeface="Arial" panose="020B0604020202020204" pitchFamily="34" charset="0"/>
            </a:endParaRPr>
          </a:p>
        </p:txBody>
      </p:sp>
      <p:sp>
        <p:nvSpPr>
          <p:cNvPr id="55299" name="Rectangle 2">
            <a:extLst>
              <a:ext uri="{FF2B5EF4-FFF2-40B4-BE49-F238E27FC236}">
                <a16:creationId xmlns:a16="http://schemas.microsoft.com/office/drawing/2014/main" id="{2172E7B1-5572-41FC-833A-624CB6F760AE}"/>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579E5AA9-48F1-40EC-A99B-A8F799F743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8A9BF3A3-C90C-45B5-8906-A8722C73B2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12848A8-F8C5-486E-B70C-4145E24B6E21}" type="slidenum">
              <a:rPr lang="en-US" altLang="en-US">
                <a:latin typeface="Arial" panose="020B0604020202020204" pitchFamily="34" charset="0"/>
              </a:rPr>
              <a:pPr/>
              <a:t>28</a:t>
            </a:fld>
            <a:endParaRPr lang="en-US" altLang="en-US">
              <a:latin typeface="Arial" panose="020B0604020202020204" pitchFamily="34" charset="0"/>
            </a:endParaRPr>
          </a:p>
        </p:txBody>
      </p:sp>
      <p:sp>
        <p:nvSpPr>
          <p:cNvPr id="61443" name="Rectangle 2">
            <a:extLst>
              <a:ext uri="{FF2B5EF4-FFF2-40B4-BE49-F238E27FC236}">
                <a16:creationId xmlns:a16="http://schemas.microsoft.com/office/drawing/2014/main" id="{654BBF60-F309-40D5-9203-6542B53AADF6}"/>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0BBA7437-AC0E-475C-B0A4-659F1E5106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2673299-53FA-4FA9-BF0D-F7CD1DFDF2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B1DBF50-D839-427A-AB38-5FE5EC7448C3}" type="slidenum">
              <a:rPr lang="en-US" altLang="en-US">
                <a:latin typeface="Arial" panose="020B0604020202020204" pitchFamily="34" charset="0"/>
              </a:rPr>
              <a:pPr/>
              <a:t>31</a:t>
            </a:fld>
            <a:endParaRPr lang="en-US" altLang="en-US">
              <a:latin typeface="Arial" panose="020B0604020202020204" pitchFamily="34" charset="0"/>
            </a:endParaRPr>
          </a:p>
        </p:txBody>
      </p:sp>
      <p:sp>
        <p:nvSpPr>
          <p:cNvPr id="64515" name="Rectangle 2">
            <a:extLst>
              <a:ext uri="{FF2B5EF4-FFF2-40B4-BE49-F238E27FC236}">
                <a16:creationId xmlns:a16="http://schemas.microsoft.com/office/drawing/2014/main" id="{D406ED11-0A00-4610-97D6-1C0073BBA61D}"/>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A5499E5A-C641-4EF8-9873-078ACB0858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3DC09418-ADEE-4E21-869B-D91C064DD9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8A31221-3B09-4597-A537-EE06F9AE330C}" type="slidenum">
              <a:rPr lang="en-US" altLang="en-US">
                <a:latin typeface="Arial" panose="020B0604020202020204" pitchFamily="34" charset="0"/>
              </a:rPr>
              <a:pPr/>
              <a:t>34</a:t>
            </a:fld>
            <a:endParaRPr lang="en-US" altLang="en-US">
              <a:latin typeface="Arial" panose="020B0604020202020204" pitchFamily="34" charset="0"/>
            </a:endParaRPr>
          </a:p>
        </p:txBody>
      </p:sp>
      <p:sp>
        <p:nvSpPr>
          <p:cNvPr id="69635" name="Rectangle 2">
            <a:extLst>
              <a:ext uri="{FF2B5EF4-FFF2-40B4-BE49-F238E27FC236}">
                <a16:creationId xmlns:a16="http://schemas.microsoft.com/office/drawing/2014/main" id="{FECC004B-7FDF-4385-9031-1DB826A081C8}"/>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62C2F7C8-B379-4402-9B95-15B62A1C7D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6616CD43-E2C4-4BB9-87E5-E1260F345B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34D1A6B-2622-41CD-BFA8-D57BDFD3B65A}" type="slidenum">
              <a:rPr lang="en-US" altLang="en-US">
                <a:latin typeface="Arial" panose="020B0604020202020204" pitchFamily="34" charset="0"/>
              </a:rPr>
              <a:pPr/>
              <a:t>4</a:t>
            </a:fld>
            <a:endParaRPr lang="en-US" altLang="en-US">
              <a:latin typeface="Arial" panose="020B0604020202020204" pitchFamily="34" charset="0"/>
            </a:endParaRPr>
          </a:p>
        </p:txBody>
      </p:sp>
      <p:sp>
        <p:nvSpPr>
          <p:cNvPr id="9219" name="Rectangle 2">
            <a:extLst>
              <a:ext uri="{FF2B5EF4-FFF2-40B4-BE49-F238E27FC236}">
                <a16:creationId xmlns:a16="http://schemas.microsoft.com/office/drawing/2014/main" id="{2D3B4031-B01C-4C57-B544-812802527485}"/>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E5DE4CDF-5827-4579-8EFB-ABF67BF912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We all care for elders, we want to do the important things.  The 4 </a:t>
            </a:r>
            <a:r>
              <a:rPr lang="en-US" sz="1200" kern="1200" dirty="0" err="1">
                <a:solidFill>
                  <a:schemeClr val="tx1"/>
                </a:solidFill>
                <a:effectLst/>
                <a:latin typeface="+mn-lt"/>
                <a:ea typeface="+mn-ea"/>
                <a:cs typeface="+mn-cs"/>
              </a:rPr>
              <a:t>Ms</a:t>
            </a:r>
            <a:r>
              <a:rPr lang="en-US" sz="1200" kern="1200" dirty="0">
                <a:solidFill>
                  <a:schemeClr val="tx1"/>
                </a:solidFill>
                <a:effectLst/>
                <a:latin typeface="+mn-lt"/>
                <a:ea typeface="+mn-ea"/>
                <a:cs typeface="+mn-cs"/>
              </a:rPr>
              <a:t> are the important things</a:t>
            </a:r>
          </a:p>
          <a:p>
            <a:pPr marL="158750" lvl="0" indent="0">
              <a:buNone/>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a:t>
            </a:r>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atters: Know and align care with each older adult’s specific health outcome goals and care preferences including, but not limited to end-of-life care, and across settings of care (document ACPs)</a:t>
            </a: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edication: If medication is necessary, use Age-Friendly medications that do not interfere with What Matters to the older adult, Mobility, or Mentation across settings of care (Pharmacy protocols for med review in evaluating cognitive dysfunction,</a:t>
            </a:r>
            <a:r>
              <a:rPr lang="en-US" sz="1200" kern="1200" baseline="0" dirty="0">
                <a:solidFill>
                  <a:schemeClr val="tx1"/>
                </a:solidFill>
                <a:effectLst/>
                <a:latin typeface="+mn-lt"/>
                <a:ea typeface="+mn-ea"/>
                <a:cs typeface="+mn-cs"/>
              </a:rPr>
              <a:t> mobility and falls </a:t>
            </a:r>
            <a:r>
              <a:rPr lang="en-US" sz="1200" kern="1200" baseline="0" dirty="0" err="1">
                <a:solidFill>
                  <a:schemeClr val="tx1"/>
                </a:solidFill>
                <a:effectLst/>
                <a:latin typeface="+mn-lt"/>
                <a:ea typeface="+mn-ea"/>
                <a:cs typeface="+mn-cs"/>
              </a:rPr>
              <a:t>etc</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entation: Prevent, identify, treat, and manage dementia, depression, and delirium across settings of care</a:t>
            </a: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obility: Ensure that older adults move safely every day to maintain function and do What Matters</a:t>
            </a:r>
          </a:p>
          <a:p>
            <a:pPr eaLnBrk="1" hangingPunct="1"/>
            <a:endParaRPr lang="en-US" altLang="en-US"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22321F30-27EA-4AAF-B340-2E30734881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9C52242-8920-4DCA-AA5D-625D9ED9D273}" type="slidenum">
              <a:rPr lang="en-US" altLang="en-US">
                <a:latin typeface="Arial" panose="020B0604020202020204" pitchFamily="34" charset="0"/>
              </a:rPr>
              <a:pPr/>
              <a:t>5</a:t>
            </a:fld>
            <a:endParaRPr lang="en-US" altLang="en-US">
              <a:latin typeface="Arial" panose="020B0604020202020204" pitchFamily="34" charset="0"/>
            </a:endParaRPr>
          </a:p>
        </p:txBody>
      </p:sp>
      <p:sp>
        <p:nvSpPr>
          <p:cNvPr id="12291" name="Rectangle 2">
            <a:extLst>
              <a:ext uri="{FF2B5EF4-FFF2-40B4-BE49-F238E27FC236}">
                <a16:creationId xmlns:a16="http://schemas.microsoft.com/office/drawing/2014/main" id="{45656F99-F4C0-4418-8469-4B96822D168E}"/>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8AA5A686-26E3-46D4-BF5C-DE3544F86F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8</a:t>
            </a:fld>
            <a:endParaRPr lang="en-US"/>
          </a:p>
        </p:txBody>
      </p:sp>
    </p:spTree>
    <p:extLst>
      <p:ext uri="{BB962C8B-B14F-4D97-AF65-F5344CB8AC3E}">
        <p14:creationId xmlns:p14="http://schemas.microsoft.com/office/powerpoint/2010/main" val="298832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11</a:t>
            </a:fld>
            <a:endParaRPr lang="en-US"/>
          </a:p>
        </p:txBody>
      </p:sp>
    </p:spTree>
    <p:extLst>
      <p:ext uri="{BB962C8B-B14F-4D97-AF65-F5344CB8AC3E}">
        <p14:creationId xmlns:p14="http://schemas.microsoft.com/office/powerpoint/2010/main" val="185953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F4AFAE3-AE12-42DA-B2BD-6BFA99FF81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4195B0A-813D-424F-B2B8-F69EDEE8F850}" type="slidenum">
              <a:rPr lang="en-US" altLang="en-US">
                <a:latin typeface="Arial" panose="020B0604020202020204" pitchFamily="34" charset="0"/>
              </a:rPr>
              <a:pPr/>
              <a:t>12</a:t>
            </a:fld>
            <a:endParaRPr lang="en-US" altLang="en-US">
              <a:latin typeface="Arial" panose="020B0604020202020204" pitchFamily="34" charset="0"/>
            </a:endParaRPr>
          </a:p>
        </p:txBody>
      </p:sp>
      <p:sp>
        <p:nvSpPr>
          <p:cNvPr id="28675" name="Rectangle 2">
            <a:extLst>
              <a:ext uri="{FF2B5EF4-FFF2-40B4-BE49-F238E27FC236}">
                <a16:creationId xmlns:a16="http://schemas.microsoft.com/office/drawing/2014/main" id="{74E033B3-7E45-4C0C-9B52-105457A933DC}"/>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5730BC33-7DCC-4B53-A603-A863D29501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Perspective:  If ADE listed on death certificate, it would be the 5</a:t>
            </a:r>
            <a:r>
              <a:rPr lang="en-US" altLang="en-US" baseline="30000">
                <a:latin typeface="Arial" panose="020B0604020202020204" pitchFamily="34" charset="0"/>
              </a:rPr>
              <a:t>th</a:t>
            </a:r>
            <a:r>
              <a:rPr lang="en-US" altLang="en-US">
                <a:latin typeface="Arial" panose="020B0604020202020204" pitchFamily="34" charset="0"/>
              </a:rPr>
              <a:t> leading cause of death.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6549C520-914B-4063-B8D9-97E0A75BAC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9401DF9-2F4C-43A1-A2B5-49581EA6DE1B}" type="slidenum">
              <a:rPr lang="en-US" altLang="en-US">
                <a:latin typeface="Arial" panose="020B0604020202020204" pitchFamily="34" charset="0"/>
              </a:rPr>
              <a:pPr/>
              <a:t>13</a:t>
            </a:fld>
            <a:endParaRPr lang="en-US" altLang="en-US">
              <a:latin typeface="Arial" panose="020B0604020202020204" pitchFamily="34" charset="0"/>
            </a:endParaRPr>
          </a:p>
        </p:txBody>
      </p:sp>
      <p:sp>
        <p:nvSpPr>
          <p:cNvPr id="30723" name="Rectangle 2">
            <a:extLst>
              <a:ext uri="{FF2B5EF4-FFF2-40B4-BE49-F238E27FC236}">
                <a16:creationId xmlns:a16="http://schemas.microsoft.com/office/drawing/2014/main" id="{2DBBD6F6-52B6-4CB6-BA30-C259426F0644}"/>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57E2D28B-03FE-4597-98FA-F43F463C0C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F9E5E383-D1A8-41C5-949A-38659E1BAB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CAEBE89-D174-4B06-B7B4-87845815EA50}" type="slidenum">
              <a:rPr lang="en-US" altLang="en-US">
                <a:latin typeface="Arial" panose="020B0604020202020204" pitchFamily="34" charset="0"/>
              </a:rPr>
              <a:pPr/>
              <a:t>14</a:t>
            </a:fld>
            <a:endParaRPr lang="en-US" altLang="en-US">
              <a:latin typeface="Arial" panose="020B0604020202020204" pitchFamily="34" charset="0"/>
            </a:endParaRPr>
          </a:p>
        </p:txBody>
      </p:sp>
      <p:sp>
        <p:nvSpPr>
          <p:cNvPr id="32771" name="Rectangle 2">
            <a:extLst>
              <a:ext uri="{FF2B5EF4-FFF2-40B4-BE49-F238E27FC236}">
                <a16:creationId xmlns:a16="http://schemas.microsoft.com/office/drawing/2014/main" id="{4231B8C9-BF73-440A-85F0-6A1AA3A78F11}"/>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09C22E30-42DA-47F7-B5E0-2A08799F53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06907C34-A2EA-4509-9D48-61FB4CEB01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0D35DED-3235-4E25-8753-7FEB1AADA55F}" type="slidenum">
              <a:rPr lang="en-US" altLang="en-US">
                <a:latin typeface="Arial" panose="020B0604020202020204" pitchFamily="34" charset="0"/>
              </a:rPr>
              <a:pPr/>
              <a:t>16</a:t>
            </a:fld>
            <a:endParaRPr lang="en-US" altLang="en-US">
              <a:latin typeface="Arial" panose="020B0604020202020204" pitchFamily="34" charset="0"/>
            </a:endParaRPr>
          </a:p>
        </p:txBody>
      </p:sp>
      <p:sp>
        <p:nvSpPr>
          <p:cNvPr id="35843" name="Rectangle 2">
            <a:extLst>
              <a:ext uri="{FF2B5EF4-FFF2-40B4-BE49-F238E27FC236}">
                <a16:creationId xmlns:a16="http://schemas.microsoft.com/office/drawing/2014/main" id="{1CCF7987-CD3C-4C91-880E-8FE602F0678C}"/>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B09F0DA7-4B68-4171-ABDC-C53A8DB72A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812C7FFE-55C1-5549-AB7E-01E721D2D59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805004" y="630307"/>
            <a:ext cx="7088318" cy="1404459"/>
          </a:xfrm>
        </p:spPr>
        <p:txBody>
          <a:bodyPr anchor="b">
            <a:noAutofit/>
          </a:bodyPr>
          <a:lstStyle>
            <a:lvl1pPr algn="l">
              <a:lnSpc>
                <a:spcPct val="80000"/>
              </a:lnSpc>
              <a:defRPr sz="4800" b="1" i="0" baseline="0">
                <a:solidFill>
                  <a:schemeClr val="accent1"/>
                </a:solidFill>
                <a:latin typeface="Arial-BoldMT"/>
                <a:cs typeface="Arial-BoldMT"/>
              </a:defRPr>
            </a:lvl1pPr>
          </a:lstStyle>
          <a:p>
            <a:r>
              <a:rPr lang="en-US" dirty="0"/>
              <a:t>Title goes here</a:t>
            </a:r>
          </a:p>
        </p:txBody>
      </p:sp>
      <p:sp>
        <p:nvSpPr>
          <p:cNvPr id="3" name="Subtitle 2"/>
          <p:cNvSpPr>
            <a:spLocks noGrp="1"/>
          </p:cNvSpPr>
          <p:nvPr>
            <p:ph type="subTitle" idx="1" hasCustomPrompt="1"/>
          </p:nvPr>
        </p:nvSpPr>
        <p:spPr>
          <a:xfrm>
            <a:off x="805004" y="2328870"/>
            <a:ext cx="7088318" cy="1291335"/>
          </a:xfrm>
        </p:spPr>
        <p:txBody>
          <a:bodyPr>
            <a:normAutofit/>
          </a:bodyPr>
          <a:lstStyle>
            <a:lvl1pPr marL="0" indent="0" algn="l">
              <a:buNone/>
              <a:defRPr sz="2800" b="0" i="0" baseline="0">
                <a:solidFill>
                  <a:schemeClr val="tx2"/>
                </a:solidFill>
                <a:latin typeface="+mn-l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Name</a:t>
            </a:r>
          </a:p>
          <a:p>
            <a:r>
              <a:rPr lang="en-US" dirty="0"/>
              <a:t>College or Department</a:t>
            </a:r>
          </a:p>
        </p:txBody>
      </p:sp>
    </p:spTree>
    <p:extLst>
      <p:ext uri="{BB962C8B-B14F-4D97-AF65-F5344CB8AC3E}">
        <p14:creationId xmlns:p14="http://schemas.microsoft.com/office/powerpoint/2010/main" val="100855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706929" y="1205567"/>
            <a:ext cx="8095041" cy="3714775"/>
          </a:xfrm>
        </p:spPr>
        <p:txBody>
          <a:bodyPr/>
          <a:lstStyle>
            <a:lvl1pPr marL="347472" indent="-274320">
              <a:lnSpc>
                <a:spcPct val="90000"/>
              </a:lnSpc>
              <a:buClr>
                <a:schemeClr val="tx1">
                  <a:lumMod val="50000"/>
                  <a:lumOff val="50000"/>
                </a:schemeClr>
              </a:buClr>
              <a:buFont typeface="Arial" panose="020B0604020202020204" pitchFamily="34" charset="0"/>
              <a:buChar char="•"/>
              <a:defRPr sz="2400"/>
            </a:lvl1pPr>
            <a:lvl2pPr marL="621792" indent="-228600">
              <a:lnSpc>
                <a:spcPct val="90000"/>
              </a:lnSpc>
              <a:buClr>
                <a:schemeClr val="tx1">
                  <a:lumMod val="50000"/>
                  <a:lumOff val="50000"/>
                </a:schemeClr>
              </a:buClr>
              <a:buFont typeface="Arial" panose="020B0604020202020204" pitchFamily="34" charset="0"/>
              <a:buChar char="•"/>
              <a:defRPr sz="2000">
                <a:latin typeface="Arial"/>
                <a:cs typeface="Arial"/>
              </a:defRPr>
            </a:lvl2pPr>
            <a:lvl3pPr marL="868680">
              <a:lnSpc>
                <a:spcPct val="90000"/>
              </a:lnSpc>
              <a:buClr>
                <a:schemeClr val="tx1">
                  <a:lumMod val="50000"/>
                  <a:lumOff val="50000"/>
                </a:schemeClr>
              </a:buClr>
              <a:defRPr sz="1800"/>
            </a:lvl3pPr>
            <a:lvl4pPr>
              <a:lnSpc>
                <a:spcPct val="90000"/>
              </a:lnSpc>
              <a:defRPr sz="2000"/>
            </a:lvl4pPr>
            <a:lvl5pPr>
              <a:lnSpc>
                <a:spcPct val="90000"/>
              </a:lnSpc>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56EC772F-B9BF-784F-AD7D-9FE977C6E79C}"/>
              </a:ext>
            </a:extLst>
          </p:cNvPr>
          <p:cNvSpPr>
            <a:spLocks noGrp="1"/>
          </p:cNvSpPr>
          <p:nvPr>
            <p:ph type="title"/>
          </p:nvPr>
        </p:nvSpPr>
        <p:spPr>
          <a:xfrm>
            <a:off x="706930" y="180607"/>
            <a:ext cx="8095037" cy="922351"/>
          </a:xfrm>
        </p:spPr>
        <p:txBody>
          <a:bodyPr tIns="0" bIns="0"/>
          <a:lstStyle>
            <a:lvl1pPr>
              <a:defRPr sz="280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203327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6929" y="1214277"/>
            <a:ext cx="3991763" cy="3706065"/>
          </a:xfrm>
        </p:spPr>
        <p:txBody>
          <a:bodyPr anchor="t">
            <a:normAutofit/>
          </a:bodyPr>
          <a:lstStyle>
            <a:lvl1pPr marL="0" indent="0">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Text Placeholder 2"/>
          <p:cNvSpPr>
            <a:spLocks noGrp="1"/>
          </p:cNvSpPr>
          <p:nvPr>
            <p:ph type="body" idx="14"/>
          </p:nvPr>
        </p:nvSpPr>
        <p:spPr>
          <a:xfrm>
            <a:off x="4810205" y="1214278"/>
            <a:ext cx="3991763" cy="3706064"/>
          </a:xfrm>
        </p:spPr>
        <p:txBody>
          <a:bodyPr anchor="t">
            <a:normAutofit/>
          </a:bodyPr>
          <a:lstStyle>
            <a:lvl1pPr marL="0" indent="0">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Title 1">
            <a:extLst>
              <a:ext uri="{FF2B5EF4-FFF2-40B4-BE49-F238E27FC236}">
                <a16:creationId xmlns:a16="http://schemas.microsoft.com/office/drawing/2014/main" id="{B6EDA1F8-EC5D-0D44-A93D-FC0505C4538C}"/>
              </a:ext>
            </a:extLst>
          </p:cNvPr>
          <p:cNvSpPr>
            <a:spLocks noGrp="1"/>
          </p:cNvSpPr>
          <p:nvPr>
            <p:ph type="title"/>
          </p:nvPr>
        </p:nvSpPr>
        <p:spPr>
          <a:xfrm>
            <a:off x="706930" y="180607"/>
            <a:ext cx="8095037" cy="922351"/>
          </a:xfrm>
        </p:spPr>
        <p:txBody>
          <a:bodyPr tIns="0" bIns="0"/>
          <a:lstStyle>
            <a:lvl1pPr>
              <a:defRPr sz="3600">
                <a:solidFill>
                  <a:srgbClr val="AD122A"/>
                </a:solidFill>
              </a:defRPr>
            </a:lvl1pPr>
          </a:lstStyle>
          <a:p>
            <a:r>
              <a:rPr lang="en-US" dirty="0"/>
              <a:t>Click to edit Master title style</a:t>
            </a:r>
          </a:p>
        </p:txBody>
      </p:sp>
    </p:spTree>
    <p:extLst>
      <p:ext uri="{BB962C8B-B14F-4D97-AF65-F5344CB8AC3E}">
        <p14:creationId xmlns:p14="http://schemas.microsoft.com/office/powerpoint/2010/main" val="1850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 Im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2922" y="1214278"/>
            <a:ext cx="3146780" cy="3688648"/>
          </a:xfrm>
        </p:spPr>
        <p:txBody>
          <a:bodyPr anchor="t">
            <a:normAutofit/>
          </a:bodyPr>
          <a:lstStyle>
            <a:lvl1pPr marL="0" indent="0">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icture Placeholder 4"/>
          <p:cNvSpPr>
            <a:spLocks noGrp="1"/>
          </p:cNvSpPr>
          <p:nvPr>
            <p:ph type="pic" sz="quarter" idx="10"/>
          </p:nvPr>
        </p:nvSpPr>
        <p:spPr>
          <a:xfrm>
            <a:off x="3980328" y="1222919"/>
            <a:ext cx="4822359" cy="2911091"/>
          </a:xfrm>
        </p:spPr>
        <p:txBody>
          <a:bodyPr/>
          <a:lstStyle/>
          <a:p>
            <a:endParaRPr lang="en-US"/>
          </a:p>
        </p:txBody>
      </p:sp>
      <p:sp>
        <p:nvSpPr>
          <p:cNvPr id="7" name="Title 1">
            <a:extLst>
              <a:ext uri="{FF2B5EF4-FFF2-40B4-BE49-F238E27FC236}">
                <a16:creationId xmlns:a16="http://schemas.microsoft.com/office/drawing/2014/main" id="{B676CA74-AF2D-6E4A-B00D-2E0493FB83C5}"/>
              </a:ext>
            </a:extLst>
          </p:cNvPr>
          <p:cNvSpPr>
            <a:spLocks noGrp="1"/>
          </p:cNvSpPr>
          <p:nvPr>
            <p:ph type="title"/>
          </p:nvPr>
        </p:nvSpPr>
        <p:spPr>
          <a:xfrm>
            <a:off x="706930" y="180607"/>
            <a:ext cx="8095037" cy="922351"/>
          </a:xfrm>
        </p:spPr>
        <p:txBody>
          <a:bodyPr tIns="0" bIns="0"/>
          <a:lstStyle>
            <a:lvl1pPr>
              <a:defRPr sz="3600">
                <a:solidFill>
                  <a:srgbClr val="AD122A"/>
                </a:solidFill>
              </a:defRPr>
            </a:lvl1pPr>
          </a:lstStyle>
          <a:p>
            <a:r>
              <a:rPr lang="en-US" dirty="0"/>
              <a:t>Click to edit Master title style</a:t>
            </a:r>
          </a:p>
        </p:txBody>
      </p:sp>
    </p:spTree>
    <p:extLst>
      <p:ext uri="{BB962C8B-B14F-4D97-AF65-F5344CB8AC3E}">
        <p14:creationId xmlns:p14="http://schemas.microsoft.com/office/powerpoint/2010/main" val="754125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w/ Subhea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6928" y="1761404"/>
            <a:ext cx="8095041" cy="3141522"/>
          </a:xfrm>
        </p:spPr>
        <p:txBody>
          <a:bodyPr anchor="t">
            <a:normAutofit/>
          </a:bodyPr>
          <a:lstStyle>
            <a:lvl1pPr marL="0" indent="0">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Text Placeholder 3"/>
          <p:cNvSpPr>
            <a:spLocks noGrp="1"/>
          </p:cNvSpPr>
          <p:nvPr>
            <p:ph type="body" sz="quarter" idx="10"/>
          </p:nvPr>
        </p:nvSpPr>
        <p:spPr>
          <a:xfrm>
            <a:off x="706930" y="1184413"/>
            <a:ext cx="8095040" cy="481576"/>
          </a:xfrm>
        </p:spPr>
        <p:txBody>
          <a:bodyPr anchor="ctr"/>
          <a:lstStyle>
            <a:lvl1pPr>
              <a:defRPr b="1">
                <a:solidFill>
                  <a:schemeClr val="tx1"/>
                </a:solidFill>
              </a:defRPr>
            </a:lvl1pPr>
          </a:lstStyle>
          <a:p>
            <a:pPr lvl="0"/>
            <a:r>
              <a:rPr lang="en-US" dirty="0"/>
              <a:t>Click to edit Master text styles</a:t>
            </a:r>
          </a:p>
        </p:txBody>
      </p:sp>
      <p:sp>
        <p:nvSpPr>
          <p:cNvPr id="5" name="Title 1">
            <a:extLst>
              <a:ext uri="{FF2B5EF4-FFF2-40B4-BE49-F238E27FC236}">
                <a16:creationId xmlns:a16="http://schemas.microsoft.com/office/drawing/2014/main" id="{C7AD60D5-E043-474E-B27C-4D822F2F6A25}"/>
              </a:ext>
            </a:extLst>
          </p:cNvPr>
          <p:cNvSpPr>
            <a:spLocks noGrp="1"/>
          </p:cNvSpPr>
          <p:nvPr>
            <p:ph type="title"/>
          </p:nvPr>
        </p:nvSpPr>
        <p:spPr>
          <a:xfrm>
            <a:off x="706930" y="180607"/>
            <a:ext cx="8095037" cy="922351"/>
          </a:xfrm>
        </p:spPr>
        <p:txBody>
          <a:bodyPr tIns="0" bIns="0"/>
          <a:lstStyle>
            <a:lvl1pPr>
              <a:defRPr sz="3600">
                <a:solidFill>
                  <a:srgbClr val="AD122A"/>
                </a:solidFill>
              </a:defRPr>
            </a:lvl1pPr>
          </a:lstStyle>
          <a:p>
            <a:r>
              <a:rPr lang="en-US" dirty="0"/>
              <a:t>Click to edit Master title style</a:t>
            </a:r>
          </a:p>
        </p:txBody>
      </p:sp>
    </p:spTree>
    <p:extLst>
      <p:ext uri="{BB962C8B-B14F-4D97-AF65-F5344CB8AC3E}">
        <p14:creationId xmlns:p14="http://schemas.microsoft.com/office/powerpoint/2010/main" val="1850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879" y="1598065"/>
            <a:ext cx="8306440" cy="1206830"/>
          </a:xfrm>
        </p:spPr>
        <p:txBody>
          <a:bodyPr/>
          <a:lstStyle>
            <a:lvl1pPr algn="ctr">
              <a:defRPr baseline="0">
                <a:solidFill>
                  <a:srgbClr val="AD122A"/>
                </a:solidFill>
              </a:defRPr>
            </a:lvl1pPr>
          </a:lstStyle>
          <a:p>
            <a:r>
              <a:rPr lang="en-US" dirty="0"/>
              <a:t>Subhead/ </a:t>
            </a:r>
            <a:br>
              <a:rPr lang="en-US" dirty="0"/>
            </a:br>
            <a:r>
              <a:rPr lang="en-US" dirty="0"/>
              <a:t>Section Header</a:t>
            </a:r>
          </a:p>
        </p:txBody>
      </p:sp>
    </p:spTree>
    <p:extLst>
      <p:ext uri="{BB962C8B-B14F-4D97-AF65-F5344CB8AC3E}">
        <p14:creationId xmlns:p14="http://schemas.microsoft.com/office/powerpoint/2010/main" val="105544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5FADF7A8-EB19-034E-9B98-769F0EEA5D7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FC074A9-493E-40CE-8B7B-F53813796B0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0FBFBD4-81AB-4B5F-9CB9-08FA4EE68F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7C3790-3966-4344-9CCD-E8DFF65ADB18}"/>
              </a:ext>
            </a:extLst>
          </p:cNvPr>
          <p:cNvSpPr>
            <a:spLocks noGrp="1"/>
          </p:cNvSpPr>
          <p:nvPr>
            <p:ph type="sldNum" sz="quarter" idx="12"/>
          </p:nvPr>
        </p:nvSpPr>
        <p:spPr/>
        <p:txBody>
          <a:bodyPr/>
          <a:lstStyle>
            <a:lvl1pPr>
              <a:defRPr/>
            </a:lvl1pPr>
          </a:lstStyle>
          <a:p>
            <a:fld id="{DD2AA0D9-FA77-4FD4-B283-F6F4E905774C}" type="slidenum">
              <a:rPr lang="en-US" altLang="en-US"/>
              <a:pPr/>
              <a:t>‹#›</a:t>
            </a:fld>
            <a:endParaRPr lang="en-US" altLang="en-US"/>
          </a:p>
        </p:txBody>
      </p:sp>
    </p:spTree>
    <p:extLst>
      <p:ext uri="{BB962C8B-B14F-4D97-AF65-F5344CB8AC3E}">
        <p14:creationId xmlns:p14="http://schemas.microsoft.com/office/powerpoint/2010/main" val="3819695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able Placeholder 2"/>
          <p:cNvSpPr>
            <a:spLocks noGrp="1"/>
          </p:cNvSpPr>
          <p:nvPr>
            <p:ph type="tbl" idx="1"/>
          </p:nvPr>
        </p:nvSpPr>
        <p:spPr>
          <a:xfrm>
            <a:off x="457200" y="1200150"/>
            <a:ext cx="8229600" cy="3371850"/>
          </a:xfrm>
        </p:spPr>
        <p:txBody>
          <a:bodyPr rtlCol="0">
            <a:normAutofit/>
          </a:bodyPr>
          <a:lstStyle/>
          <a:p>
            <a:pPr lvl="0"/>
            <a:r>
              <a:rPr lang="en-US" noProof="0"/>
              <a:t>Click icon to add table</a:t>
            </a:r>
          </a:p>
        </p:txBody>
      </p:sp>
      <p:sp>
        <p:nvSpPr>
          <p:cNvPr id="4" name="Date Placeholder 3">
            <a:extLst>
              <a:ext uri="{FF2B5EF4-FFF2-40B4-BE49-F238E27FC236}">
                <a16:creationId xmlns:a16="http://schemas.microsoft.com/office/drawing/2014/main" id="{9B51DB0B-4CA9-432D-981B-A7A39800276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7FB7FF3-CF7D-4744-A174-1E836D145E9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A4FFB22-6FDE-4BE1-9CBD-21B83A4A4D54}"/>
              </a:ext>
            </a:extLst>
          </p:cNvPr>
          <p:cNvSpPr>
            <a:spLocks noGrp="1"/>
          </p:cNvSpPr>
          <p:nvPr>
            <p:ph type="sldNum" sz="quarter" idx="12"/>
          </p:nvPr>
        </p:nvSpPr>
        <p:spPr/>
        <p:txBody>
          <a:bodyPr/>
          <a:lstStyle>
            <a:lvl1pPr>
              <a:defRPr/>
            </a:lvl1pPr>
          </a:lstStyle>
          <a:p>
            <a:fld id="{7BD17785-7E3C-4E2A-9F20-FE2A9A94B34B}" type="slidenum">
              <a:rPr lang="en-US" altLang="en-US"/>
              <a:pPr/>
              <a:t>‹#›</a:t>
            </a:fld>
            <a:endParaRPr lang="en-US" altLang="en-US"/>
          </a:p>
        </p:txBody>
      </p:sp>
    </p:spTree>
    <p:extLst>
      <p:ext uri="{BB962C8B-B14F-4D97-AF65-F5344CB8AC3E}">
        <p14:creationId xmlns:p14="http://schemas.microsoft.com/office/powerpoint/2010/main" val="374666879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Background pattern&#10;&#10;Description automatically generated with low confidence">
            <a:extLst>
              <a:ext uri="{FF2B5EF4-FFF2-40B4-BE49-F238E27FC236}">
                <a16:creationId xmlns:a16="http://schemas.microsoft.com/office/drawing/2014/main" id="{8528F610-B62D-6242-87AA-B7C4D22AB1CA}"/>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676194" y="154483"/>
            <a:ext cx="8125775" cy="922352"/>
          </a:xfrm>
          <a:prstGeom prst="rect">
            <a:avLst/>
          </a:prstGeom>
        </p:spPr>
        <p:txBody>
          <a:bodyPr vert="horz" lIns="91440" tIns="0" rIns="91440" bIns="0" rtlCol="0" anchor="ctr">
            <a:noAutofit/>
          </a:bodyPr>
          <a:lstStyle/>
          <a:p>
            <a:r>
              <a:rPr lang="en-US" dirty="0"/>
              <a:t>Headline</a:t>
            </a:r>
          </a:p>
        </p:txBody>
      </p:sp>
      <p:sp>
        <p:nvSpPr>
          <p:cNvPr id="3" name="Text Placeholder 2"/>
          <p:cNvSpPr>
            <a:spLocks noGrp="1"/>
          </p:cNvSpPr>
          <p:nvPr>
            <p:ph type="body" idx="1"/>
          </p:nvPr>
        </p:nvSpPr>
        <p:spPr>
          <a:xfrm>
            <a:off x="676194" y="1178033"/>
            <a:ext cx="8125777" cy="3681349"/>
          </a:xfrm>
          <a:prstGeom prst="rect">
            <a:avLst/>
          </a:prstGeom>
        </p:spPr>
        <p:txBody>
          <a:bodyPr vert="horz" lIns="91440" tIns="45720" rIns="91440" bIns="45720" rtlCol="0">
            <a:normAutofit/>
          </a:body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1" r:id="rId3"/>
    <p:sldLayoutId id="2147483745" r:id="rId4"/>
    <p:sldLayoutId id="2147483728" r:id="rId5"/>
    <p:sldLayoutId id="2147483744" r:id="rId6"/>
    <p:sldLayoutId id="2147483743" r:id="rId7"/>
    <p:sldLayoutId id="2147483746" r:id="rId8"/>
    <p:sldLayoutId id="2147483747" r:id="rId9"/>
  </p:sldLayoutIdLst>
  <p:txStyles>
    <p:titleStyle>
      <a:lvl1pPr algn="l" defTabSz="457200" rtl="0" eaLnBrk="1" latinLnBrk="0" hangingPunct="1">
        <a:lnSpc>
          <a:spcPct val="90000"/>
        </a:lnSpc>
        <a:spcBef>
          <a:spcPct val="0"/>
        </a:spcBef>
        <a:buNone/>
        <a:defRPr sz="36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2400" kern="1200">
          <a:solidFill>
            <a:schemeClr val="tx1"/>
          </a:solidFill>
          <a:latin typeface="Arial"/>
          <a:ea typeface="+mn-ea"/>
          <a:cs typeface="Arial"/>
        </a:defRPr>
      </a:lvl1pPr>
      <a:lvl2pPr marL="458788" indent="-287338" algn="l" defTabSz="457200" rtl="0" eaLnBrk="1" latinLnBrk="0" hangingPunct="1">
        <a:spcBef>
          <a:spcPct val="20000"/>
        </a:spcBef>
        <a:buFont typeface="Wingdings" charset="2"/>
        <a:buChar char="§"/>
        <a:tabLst/>
        <a:defRPr sz="2400" kern="1200">
          <a:solidFill>
            <a:schemeClr val="tx1"/>
          </a:solidFill>
          <a:latin typeface="+mn-lt"/>
          <a:ea typeface="+mn-ea"/>
          <a:cs typeface="+mn-cs"/>
        </a:defRPr>
      </a:lvl2pPr>
      <a:lvl3pPr marL="747713" indent="-227013" algn="l" defTabSz="457200" rtl="0" eaLnBrk="1" latinLnBrk="0" hangingPunct="1">
        <a:lnSpc>
          <a:spcPct val="90000"/>
        </a:lnSpc>
        <a:spcBef>
          <a:spcPct val="20000"/>
        </a:spcBef>
        <a:buFont typeface="Arial"/>
        <a:buChar char="•"/>
        <a:tabLst/>
        <a:defRPr sz="2400" kern="1200">
          <a:solidFill>
            <a:schemeClr val="tx1"/>
          </a:solidFill>
          <a:latin typeface="Arial"/>
          <a:ea typeface="+mn-ea"/>
          <a:cs typeface="Arial"/>
        </a:defRPr>
      </a:lvl3pPr>
      <a:lvl4pPr marL="1090613" indent="-233363" algn="l" defTabSz="457200" rtl="0" eaLnBrk="1" latinLnBrk="0" hangingPunct="1">
        <a:lnSpc>
          <a:spcPct val="90000"/>
        </a:lnSpc>
        <a:spcBef>
          <a:spcPct val="20000"/>
        </a:spcBef>
        <a:buFont typeface="Arial"/>
        <a:buChar char="–"/>
        <a:tabLst/>
        <a:defRPr sz="2000" kern="1200">
          <a:solidFill>
            <a:schemeClr val="tx1"/>
          </a:solidFill>
          <a:latin typeface="Arial"/>
          <a:ea typeface="+mn-ea"/>
          <a:cs typeface="Arial"/>
        </a:defRPr>
      </a:lvl4pPr>
      <a:lvl5pPr marL="1371600" indent="-254000" algn="l" defTabSz="457200" rtl="0" eaLnBrk="1" latinLnBrk="0" hangingPunct="1">
        <a:lnSpc>
          <a:spcPct val="90000"/>
        </a:lnSpc>
        <a:spcBef>
          <a:spcPct val="20000"/>
        </a:spcBef>
        <a:buFont typeface="Arial"/>
        <a:buChar char="»"/>
        <a:tabLst/>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http://www.hrsa.gov/"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deprescribing.org/resources/deprescribing-guidelines-algorithm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image001.jpg@01D56280.1C254C40" TargetMode="Externa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unmcredcap.unmc.edu/redcap/surveys/?s=44HA8NKX8C" TargetMode="External"/><Relationship Id="rId1" Type="http://schemas.openxmlformats.org/officeDocument/2006/relationships/slideLayout" Target="../slideLayouts/slideLayout8.xml"/><Relationship Id="rId4" Type="http://schemas.openxmlformats.org/officeDocument/2006/relationships/image" Target="cid:image002.png@01D8C75F.3040E710"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472183" y="648529"/>
            <a:ext cx="6612691" cy="1790700"/>
          </a:xfrm>
        </p:spPr>
        <p:txBody>
          <a:bodyPr>
            <a:normAutofit/>
          </a:bodyPr>
          <a:lstStyle/>
          <a:p>
            <a:pPr algn="ctr"/>
            <a:r>
              <a:rPr lang="en-US" sz="4900" dirty="0">
                <a:solidFill>
                  <a:srgbClr val="C00000"/>
                </a:solidFill>
              </a:rPr>
              <a:t>NGWEP</a:t>
            </a:r>
            <a:br>
              <a:rPr lang="en-US" dirty="0">
                <a:solidFill>
                  <a:schemeClr val="tx1"/>
                </a:solidFill>
              </a:rPr>
            </a:br>
            <a:r>
              <a:rPr lang="en-US" sz="3100" dirty="0">
                <a:solidFill>
                  <a:schemeClr val="tx1"/>
                </a:solidFill>
              </a:rPr>
              <a:t>The Nebraska Geriatrics Workforce Enhancement Program</a:t>
            </a:r>
          </a:p>
        </p:txBody>
      </p:sp>
      <p:sp>
        <p:nvSpPr>
          <p:cNvPr id="5" name="Subtitle 4"/>
          <p:cNvSpPr>
            <a:spLocks noGrp="1"/>
          </p:cNvSpPr>
          <p:nvPr>
            <p:ph type="subTitle" idx="1"/>
          </p:nvPr>
        </p:nvSpPr>
        <p:spPr>
          <a:xfrm>
            <a:off x="1655852" y="2794255"/>
            <a:ext cx="6245352" cy="1241822"/>
          </a:xfrm>
        </p:spPr>
        <p:txBody>
          <a:bodyPr/>
          <a:lstStyle/>
          <a:p>
            <a:pPr algn="ctr"/>
            <a:r>
              <a:rPr lang="en-US" sz="2400" dirty="0"/>
              <a:t>A partnership between Nebraska Medicine, UNMC , community-based organizations and primary care sites</a:t>
            </a:r>
          </a:p>
          <a:p>
            <a:pPr algn="ctr"/>
            <a:endParaRPr lang="en-US" sz="2400" dirty="0"/>
          </a:p>
          <a:p>
            <a:endParaRPr lang="en-US" dirty="0"/>
          </a:p>
        </p:txBody>
      </p:sp>
      <p:pic>
        <p:nvPicPr>
          <p:cNvPr id="7170" name="Picture 4"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81" y="3443191"/>
            <a:ext cx="1259483" cy="14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189" y="4057650"/>
            <a:ext cx="2847204"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Image result for eastern nebraska office on ag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93" y="231696"/>
            <a:ext cx="1337371" cy="136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 descr="Image result for alzheimer’s association nebraska chap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7041" y="293503"/>
            <a:ext cx="2410706" cy="715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973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7A431619-A7DC-47A8-A025-04672FDADC2A}"/>
              </a:ext>
            </a:extLst>
          </p:cNvPr>
          <p:cNvSpPr>
            <a:spLocks noGrp="1"/>
          </p:cNvSpPr>
          <p:nvPr>
            <p:ph type="title"/>
          </p:nvPr>
        </p:nvSpPr>
        <p:spPr>
          <a:xfrm>
            <a:off x="676194" y="154483"/>
            <a:ext cx="8125775" cy="922352"/>
          </a:xfrm>
        </p:spPr>
        <p:txBody>
          <a:bodyPr anchor="ctr">
            <a:normAutofit/>
          </a:bodyPr>
          <a:lstStyle/>
          <a:p>
            <a:pPr eaLnBrk="1" hangingPunct="1">
              <a:defRPr/>
            </a:pPr>
            <a:r>
              <a:rPr lang="en-US" altLang="en-US"/>
              <a:t>Pharmcodynamics</a:t>
            </a:r>
          </a:p>
        </p:txBody>
      </p:sp>
      <p:sp>
        <p:nvSpPr>
          <p:cNvPr id="25604" name="Slide Number Placeholder 3">
            <a:extLst>
              <a:ext uri="{FF2B5EF4-FFF2-40B4-BE49-F238E27FC236}">
                <a16:creationId xmlns:a16="http://schemas.microsoft.com/office/drawing/2014/main" id="{833126B0-0F98-40A9-BFE4-705B2A85C87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spcAft>
                <a:spcPts val="600"/>
              </a:spcAft>
            </a:pPr>
            <a:fld id="{1203AD82-AB10-45A5-9B64-C50FB64A6EBC}" type="slidenum">
              <a:rPr lang="en-US" altLang="en-US" sz="900" smtClean="0">
                <a:solidFill>
                  <a:srgbClr val="FFFFFF"/>
                </a:solidFill>
              </a:rPr>
              <a:pPr>
                <a:lnSpc>
                  <a:spcPct val="80000"/>
                </a:lnSpc>
                <a:spcAft>
                  <a:spcPts val="600"/>
                </a:spcAft>
              </a:pPr>
              <a:t>10</a:t>
            </a:fld>
            <a:endParaRPr lang="en-US" altLang="en-US" sz="900">
              <a:solidFill>
                <a:srgbClr val="FFFFFF"/>
              </a:solidFill>
            </a:endParaRPr>
          </a:p>
        </p:txBody>
      </p:sp>
      <p:graphicFrame>
        <p:nvGraphicFramePr>
          <p:cNvPr id="60422" name="Content Placeholder 2">
            <a:extLst>
              <a:ext uri="{FF2B5EF4-FFF2-40B4-BE49-F238E27FC236}">
                <a16:creationId xmlns:a16="http://schemas.microsoft.com/office/drawing/2014/main" id="{DB704FF2-D15C-F94E-9520-19D9CCF1A5F0}"/>
              </a:ext>
            </a:extLst>
          </p:cNvPr>
          <p:cNvGraphicFramePr>
            <a:graphicFrameLocks noGrp="1"/>
          </p:cNvGraphicFramePr>
          <p:nvPr>
            <p:ph idx="1"/>
            <p:extLst>
              <p:ext uri="{D42A27DB-BD31-4B8C-83A1-F6EECF244321}">
                <p14:modId xmlns:p14="http://schemas.microsoft.com/office/powerpoint/2010/main" val="2611374060"/>
              </p:ext>
            </p:extLst>
          </p:nvPr>
        </p:nvGraphicFramePr>
        <p:xfrm>
          <a:off x="1192723" y="1999187"/>
          <a:ext cx="7092716" cy="2359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EC089946-7CAA-4048-B069-64573408823D}"/>
              </a:ext>
            </a:extLst>
          </p:cNvPr>
          <p:cNvSpPr txBox="1"/>
          <p:nvPr/>
        </p:nvSpPr>
        <p:spPr>
          <a:xfrm>
            <a:off x="837618" y="1076835"/>
            <a:ext cx="7685148" cy="646331"/>
          </a:xfrm>
          <a:prstGeom prst="rect">
            <a:avLst/>
          </a:prstGeom>
          <a:noFill/>
        </p:spPr>
        <p:txBody>
          <a:bodyPr wrap="square" rtlCol="0">
            <a:spAutoFit/>
          </a:bodyPr>
          <a:lstStyle/>
          <a:p>
            <a:pPr eaLnBrk="1" hangingPunct="1">
              <a:defRPr/>
            </a:pPr>
            <a:r>
              <a:rPr lang="en-US" altLang="en-US" sz="1800" dirty="0"/>
              <a:t>Evidence of altered drug response or sensitivity of older adults to some drug classes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CBAB17A-1CDE-4CC6-B4B5-70132F24E123}"/>
              </a:ext>
            </a:extLst>
          </p:cNvPr>
          <p:cNvSpPr>
            <a:spLocks noGrp="1"/>
          </p:cNvSpPr>
          <p:nvPr>
            <p:ph type="title"/>
          </p:nvPr>
        </p:nvSpPr>
        <p:spPr>
          <a:xfrm>
            <a:off x="676194" y="154483"/>
            <a:ext cx="8125775" cy="922352"/>
          </a:xfrm>
        </p:spPr>
        <p:txBody>
          <a:bodyPr/>
          <a:lstStyle/>
          <a:p>
            <a:r>
              <a:rPr lang="en-US" dirty="0"/>
              <a:t>Pharmacodynamics and Aging</a:t>
            </a:r>
          </a:p>
        </p:txBody>
      </p:sp>
      <p:graphicFrame>
        <p:nvGraphicFramePr>
          <p:cNvPr id="5" name="Content Placeholder 2">
            <a:extLst>
              <a:ext uri="{FF2B5EF4-FFF2-40B4-BE49-F238E27FC236}">
                <a16:creationId xmlns:a16="http://schemas.microsoft.com/office/drawing/2014/main" id="{7E23F9B6-F5B5-ACFD-F53A-48C58BB94A4A}"/>
              </a:ext>
            </a:extLst>
          </p:cNvPr>
          <p:cNvGraphicFramePr>
            <a:graphicFrameLocks noGrp="1"/>
          </p:cNvGraphicFramePr>
          <p:nvPr>
            <p:ph idx="1"/>
            <p:extLst>
              <p:ext uri="{D42A27DB-BD31-4B8C-83A1-F6EECF244321}">
                <p14:modId xmlns:p14="http://schemas.microsoft.com/office/powerpoint/2010/main" val="1329397791"/>
              </p:ext>
            </p:extLst>
          </p:nvPr>
        </p:nvGraphicFramePr>
        <p:xfrm>
          <a:off x="1025199" y="1187695"/>
          <a:ext cx="7623211" cy="3084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2038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DF9FD6A-E1A5-469D-A70D-E8B5460EB1AF}"/>
              </a:ext>
            </a:extLst>
          </p:cNvPr>
          <p:cNvSpPr>
            <a:spLocks noGrp="1" noChangeArrowheads="1"/>
          </p:cNvSpPr>
          <p:nvPr>
            <p:ph type="title"/>
          </p:nvPr>
        </p:nvSpPr>
        <p:spPr/>
        <p:txBody>
          <a:bodyPr/>
          <a:lstStyle/>
          <a:p>
            <a:pPr>
              <a:defRPr/>
            </a:pPr>
            <a:r>
              <a:rPr lang="en-US" dirty="0">
                <a:solidFill>
                  <a:schemeClr val="accent4"/>
                </a:solidFill>
              </a:rPr>
              <a:t>Adverse Drug Events (ADEs)</a:t>
            </a:r>
          </a:p>
        </p:txBody>
      </p:sp>
      <p:sp>
        <p:nvSpPr>
          <p:cNvPr id="27651" name="Rectangle 3">
            <a:extLst>
              <a:ext uri="{FF2B5EF4-FFF2-40B4-BE49-F238E27FC236}">
                <a16:creationId xmlns:a16="http://schemas.microsoft.com/office/drawing/2014/main" id="{D5BCF6C1-52B7-4C42-9590-83BD6A8D456F}"/>
              </a:ext>
            </a:extLst>
          </p:cNvPr>
          <p:cNvSpPr>
            <a:spLocks noGrp="1" noChangeArrowheads="1"/>
          </p:cNvSpPr>
          <p:nvPr>
            <p:ph idx="1"/>
          </p:nvPr>
        </p:nvSpPr>
        <p:spPr>
          <a:xfrm>
            <a:off x="869241" y="1823712"/>
            <a:ext cx="7405518" cy="3371850"/>
          </a:xfrm>
        </p:spPr>
        <p:txBody>
          <a:bodyPr>
            <a:normAutofit/>
          </a:bodyPr>
          <a:lstStyle/>
          <a:p>
            <a:pPr marL="342900" indent="-342900" eaLnBrk="1" hangingPunct="1">
              <a:lnSpc>
                <a:spcPct val="90000"/>
              </a:lnSpc>
              <a:buFont typeface="Arial" panose="020B0604020202020204" pitchFamily="34" charset="0"/>
              <a:buChar char="•"/>
            </a:pPr>
            <a:r>
              <a:rPr lang="en-US" altLang="en-US" sz="2000" dirty="0"/>
              <a:t>Rate of ADEs in older adults: 2.5-50.6%</a:t>
            </a:r>
          </a:p>
          <a:p>
            <a:pPr marL="342900" indent="-342900" eaLnBrk="1" hangingPunct="1">
              <a:lnSpc>
                <a:spcPct val="90000"/>
              </a:lnSpc>
              <a:buFont typeface="Arial" panose="020B0604020202020204" pitchFamily="34" charset="0"/>
              <a:buChar char="•"/>
            </a:pPr>
            <a:r>
              <a:rPr lang="en-US" altLang="en-US" sz="2000" dirty="0"/>
              <a:t>Responsible for 5-28% of acute geriatric hospital admissions</a:t>
            </a:r>
          </a:p>
          <a:p>
            <a:pPr marL="342900" indent="-342900" eaLnBrk="1" hangingPunct="1">
              <a:lnSpc>
                <a:spcPct val="90000"/>
              </a:lnSpc>
              <a:buFont typeface="Arial" panose="020B0604020202020204" pitchFamily="34" charset="0"/>
              <a:buChar char="•"/>
            </a:pPr>
            <a:r>
              <a:rPr lang="en-US" altLang="en-US" sz="2000" dirty="0"/>
              <a:t>106,000 deaths + $85 billion spent in 2000</a:t>
            </a:r>
          </a:p>
          <a:p>
            <a:pPr marL="342900" indent="-342900" eaLnBrk="1" hangingPunct="1">
              <a:lnSpc>
                <a:spcPct val="90000"/>
              </a:lnSpc>
              <a:buFont typeface="Arial" panose="020B0604020202020204" pitchFamily="34" charset="0"/>
              <a:buChar char="•"/>
            </a:pPr>
            <a:r>
              <a:rPr lang="en-US" altLang="en-US" sz="2000" dirty="0"/>
              <a:t>&gt;95% of ADEs are predictable </a:t>
            </a:r>
          </a:p>
          <a:p>
            <a:pPr marL="342900" indent="-342900" eaLnBrk="1" hangingPunct="1">
              <a:lnSpc>
                <a:spcPct val="90000"/>
              </a:lnSpc>
              <a:buFont typeface="Arial" panose="020B0604020202020204" pitchFamily="34" charset="0"/>
              <a:buChar char="•"/>
            </a:pPr>
            <a:r>
              <a:rPr lang="en-US" altLang="en-US" sz="2000" dirty="0"/>
              <a:t>~50% of ADEs are preventable</a:t>
            </a:r>
          </a:p>
          <a:p>
            <a:pPr marL="342900" indent="-342900" eaLnBrk="1" hangingPunct="1">
              <a:lnSpc>
                <a:spcPct val="90000"/>
              </a:lnSpc>
              <a:buFont typeface="Arial" panose="020B0604020202020204" pitchFamily="34" charset="0"/>
              <a:buChar char="•"/>
            </a:pPr>
            <a:r>
              <a:rPr lang="en-US" altLang="en-US" sz="2000" dirty="0"/>
              <a:t>Most errors occur at the ordering and monitoring stages</a:t>
            </a:r>
          </a:p>
        </p:txBody>
      </p:sp>
      <p:sp>
        <p:nvSpPr>
          <p:cNvPr id="27652" name="Slide Number Placeholder 5">
            <a:extLst>
              <a:ext uri="{FF2B5EF4-FFF2-40B4-BE49-F238E27FC236}">
                <a16:creationId xmlns:a16="http://schemas.microsoft.com/office/drawing/2014/main" id="{8CDF10D0-61EA-41A2-B2C0-7E4B3EB650D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4A8C8AC8-CAE6-4F8B-8AE1-90400CD8344F}" type="slidenum">
              <a:rPr lang="en-US" altLang="en-US" sz="900">
                <a:solidFill>
                  <a:srgbClr val="FFFFFF"/>
                </a:solidFill>
              </a:rPr>
              <a:pPr>
                <a:lnSpc>
                  <a:spcPct val="80000"/>
                </a:lnSpc>
              </a:pPr>
              <a:t>12</a:t>
            </a:fld>
            <a:endParaRPr lang="en-US" altLang="en-US" sz="900">
              <a:solidFill>
                <a:srgbClr val="FFFFFF"/>
              </a:solidFill>
            </a:endParaRPr>
          </a:p>
        </p:txBody>
      </p:sp>
      <p:pic>
        <p:nvPicPr>
          <p:cNvPr id="27653" name="Picture 4" descr="MCj03317280000[1]">
            <a:extLst>
              <a:ext uri="{FF2B5EF4-FFF2-40B4-BE49-F238E27FC236}">
                <a16:creationId xmlns:a16="http://schemas.microsoft.com/office/drawing/2014/main" id="{84E143F1-6BDA-44C6-821D-CADAA3C53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4478" y="615659"/>
            <a:ext cx="1771650" cy="137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1D67B618-9D28-4B29-9650-798DDDED5527}"/>
              </a:ext>
            </a:extLst>
          </p:cNvPr>
          <p:cNvSpPr>
            <a:spLocks noGrp="1" noChangeArrowheads="1"/>
          </p:cNvSpPr>
          <p:nvPr>
            <p:ph type="title"/>
          </p:nvPr>
        </p:nvSpPr>
        <p:spPr>
          <a:xfrm>
            <a:off x="785268" y="421481"/>
            <a:ext cx="7696200" cy="514350"/>
          </a:xfrm>
        </p:spPr>
        <p:txBody>
          <a:bodyPr/>
          <a:lstStyle/>
          <a:p>
            <a:pPr eaLnBrk="1" hangingPunct="1">
              <a:defRPr/>
            </a:pPr>
            <a:r>
              <a:rPr lang="en-US" altLang="en-US" sz="2400" dirty="0">
                <a:solidFill>
                  <a:schemeClr val="accent4"/>
                </a:solidFill>
              </a:rPr>
              <a:t>Most Common Medications Associated with ADEs</a:t>
            </a:r>
          </a:p>
        </p:txBody>
      </p:sp>
      <p:sp>
        <p:nvSpPr>
          <p:cNvPr id="29699" name="Rectangle 3">
            <a:extLst>
              <a:ext uri="{FF2B5EF4-FFF2-40B4-BE49-F238E27FC236}">
                <a16:creationId xmlns:a16="http://schemas.microsoft.com/office/drawing/2014/main" id="{759AE7BB-CFF2-4F14-AEFA-2DD975F8229C}"/>
              </a:ext>
            </a:extLst>
          </p:cNvPr>
          <p:cNvSpPr>
            <a:spLocks noGrp="1" noChangeArrowheads="1"/>
          </p:cNvSpPr>
          <p:nvPr>
            <p:ph idx="1"/>
          </p:nvPr>
        </p:nvSpPr>
        <p:spPr>
          <a:xfrm>
            <a:off x="914400" y="1172157"/>
            <a:ext cx="8229600" cy="3657600"/>
          </a:xfrm>
        </p:spPr>
        <p:txBody>
          <a:bodyPr/>
          <a:lstStyle/>
          <a:p>
            <a:pPr marL="342900" indent="-342900" eaLnBrk="1" hangingPunct="1">
              <a:lnSpc>
                <a:spcPct val="90000"/>
              </a:lnSpc>
              <a:buFont typeface="Arial" panose="020B0604020202020204" pitchFamily="34" charset="0"/>
              <a:buChar char="•"/>
            </a:pPr>
            <a:r>
              <a:rPr lang="en-US" altLang="en-US" sz="1950" dirty="0"/>
              <a:t>Opioid analgesics</a:t>
            </a:r>
          </a:p>
          <a:p>
            <a:pPr marL="342900" indent="-342900" eaLnBrk="1" hangingPunct="1">
              <a:lnSpc>
                <a:spcPct val="90000"/>
              </a:lnSpc>
              <a:buFont typeface="Arial" panose="020B0604020202020204" pitchFamily="34" charset="0"/>
              <a:buChar char="•"/>
            </a:pPr>
            <a:r>
              <a:rPr lang="en-US" altLang="en-US" sz="1950" dirty="0"/>
              <a:t>NSAIDs</a:t>
            </a:r>
          </a:p>
          <a:p>
            <a:pPr marL="640080" lvl="1" eaLnBrk="1" hangingPunct="1">
              <a:lnSpc>
                <a:spcPct val="90000"/>
              </a:lnSpc>
              <a:buFont typeface="Arial" panose="020B0604020202020204" pitchFamily="34" charset="0"/>
              <a:buChar char="•"/>
            </a:pPr>
            <a:r>
              <a:rPr lang="en-US" altLang="en-US" sz="1725" dirty="0"/>
              <a:t>GI bleed</a:t>
            </a:r>
          </a:p>
          <a:p>
            <a:pPr marL="640080" lvl="1" eaLnBrk="1" hangingPunct="1">
              <a:lnSpc>
                <a:spcPct val="90000"/>
              </a:lnSpc>
              <a:buFont typeface="Arial" panose="020B0604020202020204" pitchFamily="34" charset="0"/>
              <a:buChar char="•"/>
            </a:pPr>
            <a:r>
              <a:rPr lang="en-US" altLang="en-US" sz="1725" dirty="0"/>
              <a:t>Fluid retention (HTN, CHF, peripheral edema)</a:t>
            </a:r>
          </a:p>
          <a:p>
            <a:pPr marL="640080" lvl="1" eaLnBrk="1" hangingPunct="1">
              <a:lnSpc>
                <a:spcPct val="90000"/>
              </a:lnSpc>
              <a:buFont typeface="Arial" panose="020B0604020202020204" pitchFamily="34" charset="0"/>
              <a:buChar char="•"/>
            </a:pPr>
            <a:r>
              <a:rPr lang="en-US" altLang="en-US" sz="1725" dirty="0"/>
              <a:t>Renal impairment</a:t>
            </a:r>
          </a:p>
          <a:p>
            <a:pPr marL="342900" indent="-342900" eaLnBrk="1" hangingPunct="1">
              <a:lnSpc>
                <a:spcPct val="90000"/>
              </a:lnSpc>
              <a:buFont typeface="Arial" panose="020B0604020202020204" pitchFamily="34" charset="0"/>
              <a:buChar char="•"/>
            </a:pPr>
            <a:r>
              <a:rPr lang="en-US" altLang="en-US" sz="1950" dirty="0"/>
              <a:t>Anticholinergics</a:t>
            </a:r>
          </a:p>
          <a:p>
            <a:pPr marL="342900" indent="-342900" eaLnBrk="1" hangingPunct="1">
              <a:lnSpc>
                <a:spcPct val="90000"/>
              </a:lnSpc>
              <a:buFont typeface="Arial" panose="020B0604020202020204" pitchFamily="34" charset="0"/>
              <a:buChar char="•"/>
            </a:pPr>
            <a:r>
              <a:rPr lang="en-US" altLang="en-US" sz="1950" dirty="0"/>
              <a:t>Benzodiazepines</a:t>
            </a:r>
          </a:p>
          <a:p>
            <a:pPr marL="342900" indent="-342900" eaLnBrk="1" hangingPunct="1">
              <a:lnSpc>
                <a:spcPct val="90000"/>
              </a:lnSpc>
              <a:buFont typeface="Arial" panose="020B0604020202020204" pitchFamily="34" charset="0"/>
              <a:buChar char="•"/>
            </a:pPr>
            <a:r>
              <a:rPr lang="en-US" altLang="en-US" sz="1950" u="sng" dirty="0"/>
              <a:t>Also</a:t>
            </a:r>
            <a:r>
              <a:rPr lang="en-US" altLang="en-US" sz="1950" dirty="0"/>
              <a:t>: cardiovascular agents, CNS agents, and musculoskeletal agents</a:t>
            </a:r>
          </a:p>
          <a:p>
            <a:pPr eaLnBrk="1" hangingPunct="1">
              <a:lnSpc>
                <a:spcPct val="90000"/>
              </a:lnSpc>
            </a:pPr>
            <a:endParaRPr lang="en-US" altLang="en-US" dirty="0"/>
          </a:p>
          <a:p>
            <a:pPr eaLnBrk="1" hangingPunct="1">
              <a:lnSpc>
                <a:spcPct val="90000"/>
              </a:lnSpc>
              <a:buFont typeface="Wingdings" panose="05000000000000000000" pitchFamily="2" charset="2"/>
              <a:buNone/>
            </a:pPr>
            <a:r>
              <a:rPr lang="en-US" altLang="en-US" sz="1050" dirty="0"/>
              <a:t>Adverse Drug Reaction Risk Factors in Older Outpatients.  Am J Ger Pharmacotherapy 2003;1(2):82-89.</a:t>
            </a:r>
          </a:p>
        </p:txBody>
      </p:sp>
      <p:sp>
        <p:nvSpPr>
          <p:cNvPr id="29700" name="Slide Number Placeholder 4">
            <a:extLst>
              <a:ext uri="{FF2B5EF4-FFF2-40B4-BE49-F238E27FC236}">
                <a16:creationId xmlns:a16="http://schemas.microsoft.com/office/drawing/2014/main" id="{3FDCDEF4-4DCC-43EB-BBD2-1DE0B366EEC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348FF4BB-1471-44C9-B1D3-648BAE23AD47}" type="slidenum">
              <a:rPr lang="en-US" altLang="en-US" sz="900">
                <a:solidFill>
                  <a:srgbClr val="FFFFFF"/>
                </a:solidFill>
              </a:rPr>
              <a:pPr>
                <a:lnSpc>
                  <a:spcPct val="80000"/>
                </a:lnSpc>
              </a:pPr>
              <a:t>13</a:t>
            </a:fld>
            <a:endParaRPr lang="en-US" altLang="en-US" sz="900">
              <a:solidFill>
                <a:srgbClr val="FFFFFF"/>
              </a:solidFill>
            </a:endParaRPr>
          </a:p>
        </p:txBody>
      </p:sp>
      <p:pic>
        <p:nvPicPr>
          <p:cNvPr id="29701" name="Picture 4" descr="MCj02507610000[1]">
            <a:extLst>
              <a:ext uri="{FF2B5EF4-FFF2-40B4-BE49-F238E27FC236}">
                <a16:creationId xmlns:a16="http://schemas.microsoft.com/office/drawing/2014/main" id="{C2848902-1D25-4F30-9608-F0EF9ECA0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350" y="1657350"/>
            <a:ext cx="1543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B640CF8-3CBB-4D4F-8CCA-E17FD929AA80}"/>
              </a:ext>
            </a:extLst>
          </p:cNvPr>
          <p:cNvSpPr>
            <a:spLocks noGrp="1" noChangeArrowheads="1"/>
          </p:cNvSpPr>
          <p:nvPr>
            <p:ph type="title"/>
          </p:nvPr>
        </p:nvSpPr>
        <p:spPr>
          <a:xfrm>
            <a:off x="676194" y="154483"/>
            <a:ext cx="8125775" cy="922352"/>
          </a:xfrm>
        </p:spPr>
        <p:txBody>
          <a:bodyPr anchor="ctr">
            <a:normAutofit/>
          </a:bodyPr>
          <a:lstStyle/>
          <a:p>
            <a:pPr>
              <a:defRPr/>
            </a:pPr>
            <a:r>
              <a:rPr lang="en-US"/>
              <a:t>Patient Risk Factors for ADEs</a:t>
            </a:r>
          </a:p>
        </p:txBody>
      </p:sp>
      <p:sp>
        <p:nvSpPr>
          <p:cNvPr id="31748" name="Slide Number Placeholder 5">
            <a:extLst>
              <a:ext uri="{FF2B5EF4-FFF2-40B4-BE49-F238E27FC236}">
                <a16:creationId xmlns:a16="http://schemas.microsoft.com/office/drawing/2014/main" id="{5C98268D-5B13-49E2-9F25-77E5D45DB26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spcAft>
                <a:spcPts val="600"/>
              </a:spcAft>
            </a:pPr>
            <a:fld id="{D72D38E1-5CF2-4EAB-B2DE-18636ADD3ACC}" type="slidenum">
              <a:rPr lang="en-US" altLang="en-US" sz="900">
                <a:solidFill>
                  <a:srgbClr val="FFFFFF"/>
                </a:solidFill>
              </a:rPr>
              <a:pPr>
                <a:lnSpc>
                  <a:spcPct val="80000"/>
                </a:lnSpc>
                <a:spcAft>
                  <a:spcPts val="600"/>
                </a:spcAft>
              </a:pPr>
              <a:t>14</a:t>
            </a:fld>
            <a:endParaRPr lang="en-US" altLang="en-US" sz="900">
              <a:solidFill>
                <a:srgbClr val="FFFFFF"/>
              </a:solidFill>
            </a:endParaRPr>
          </a:p>
        </p:txBody>
      </p:sp>
      <p:graphicFrame>
        <p:nvGraphicFramePr>
          <p:cNvPr id="51206" name="Rectangle 3">
            <a:extLst>
              <a:ext uri="{FF2B5EF4-FFF2-40B4-BE49-F238E27FC236}">
                <a16:creationId xmlns:a16="http://schemas.microsoft.com/office/drawing/2014/main" id="{1D44825E-3EB5-500F-B090-9A1B84249DCB}"/>
              </a:ext>
            </a:extLst>
          </p:cNvPr>
          <p:cNvGraphicFramePr>
            <a:graphicFrameLocks noGrp="1"/>
          </p:cNvGraphicFramePr>
          <p:nvPr>
            <p:ph idx="1"/>
            <p:extLst>
              <p:ext uri="{D42A27DB-BD31-4B8C-83A1-F6EECF244321}">
                <p14:modId xmlns:p14="http://schemas.microsoft.com/office/powerpoint/2010/main" val="2204553605"/>
              </p:ext>
            </p:extLst>
          </p:nvPr>
        </p:nvGraphicFramePr>
        <p:xfrm>
          <a:off x="730731" y="1270389"/>
          <a:ext cx="8071238" cy="3463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2C034D62-A687-4C4F-9AAC-DEED3799DB7E}"/>
              </a:ext>
            </a:extLst>
          </p:cNvPr>
          <p:cNvSpPr>
            <a:spLocks noGrp="1"/>
          </p:cNvSpPr>
          <p:nvPr>
            <p:ph type="title"/>
          </p:nvPr>
        </p:nvSpPr>
        <p:spPr>
          <a:xfrm>
            <a:off x="1018225" y="328987"/>
            <a:ext cx="8125775" cy="922352"/>
          </a:xfrm>
        </p:spPr>
        <p:txBody>
          <a:bodyPr anchor="ctr">
            <a:normAutofit/>
          </a:bodyPr>
          <a:lstStyle/>
          <a:p>
            <a:pPr>
              <a:defRPr/>
            </a:pPr>
            <a:r>
              <a:rPr lang="en-US" sz="2800" dirty="0">
                <a:solidFill>
                  <a:schemeClr val="accent4"/>
                </a:solidFill>
              </a:rPr>
              <a:t>Polypharmacy</a:t>
            </a:r>
          </a:p>
        </p:txBody>
      </p:sp>
      <p:sp>
        <p:nvSpPr>
          <p:cNvPr id="33796" name="Slide Number Placeholder 3">
            <a:extLst>
              <a:ext uri="{FF2B5EF4-FFF2-40B4-BE49-F238E27FC236}">
                <a16:creationId xmlns:a16="http://schemas.microsoft.com/office/drawing/2014/main" id="{A519C06D-BFA7-4BA7-B679-02D1CC8313C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spcAft>
                <a:spcPts val="600"/>
              </a:spcAft>
            </a:pPr>
            <a:fld id="{F435BE7F-0CFA-493C-B2F3-7B6C35BA4056}" type="slidenum">
              <a:rPr lang="en-US" altLang="en-US" sz="900">
                <a:solidFill>
                  <a:srgbClr val="FFFFFF"/>
                </a:solidFill>
              </a:rPr>
              <a:pPr>
                <a:lnSpc>
                  <a:spcPct val="80000"/>
                </a:lnSpc>
                <a:spcAft>
                  <a:spcPts val="600"/>
                </a:spcAft>
              </a:pPr>
              <a:t>15</a:t>
            </a:fld>
            <a:endParaRPr lang="en-US" altLang="en-US" sz="900">
              <a:solidFill>
                <a:srgbClr val="FFFFFF"/>
              </a:solidFill>
            </a:endParaRPr>
          </a:p>
        </p:txBody>
      </p:sp>
      <p:graphicFrame>
        <p:nvGraphicFramePr>
          <p:cNvPr id="36868" name="Content Placeholder 2">
            <a:extLst>
              <a:ext uri="{FF2B5EF4-FFF2-40B4-BE49-F238E27FC236}">
                <a16:creationId xmlns:a16="http://schemas.microsoft.com/office/drawing/2014/main" id="{9B6BC346-67B9-BE08-3956-15663E3E40A0}"/>
              </a:ext>
            </a:extLst>
          </p:cNvPr>
          <p:cNvGraphicFramePr>
            <a:graphicFrameLocks noGrp="1"/>
          </p:cNvGraphicFramePr>
          <p:nvPr>
            <p:ph idx="1"/>
            <p:extLst>
              <p:ext uri="{D42A27DB-BD31-4B8C-83A1-F6EECF244321}">
                <p14:modId xmlns:p14="http://schemas.microsoft.com/office/powerpoint/2010/main" val="2032711052"/>
              </p:ext>
            </p:extLst>
          </p:nvPr>
        </p:nvGraphicFramePr>
        <p:xfrm>
          <a:off x="1032182" y="1191814"/>
          <a:ext cx="7469643" cy="3650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D77342B-BE90-493B-9A6B-3D9D7168FA9A}"/>
              </a:ext>
            </a:extLst>
          </p:cNvPr>
          <p:cNvSpPr>
            <a:spLocks noGrp="1" noChangeArrowheads="1"/>
          </p:cNvSpPr>
          <p:nvPr>
            <p:ph type="title"/>
          </p:nvPr>
        </p:nvSpPr>
        <p:spPr>
          <a:xfrm>
            <a:off x="733789" y="359011"/>
            <a:ext cx="5829300" cy="534590"/>
          </a:xfrm>
        </p:spPr>
        <p:txBody>
          <a:bodyPr/>
          <a:lstStyle/>
          <a:p>
            <a:pPr>
              <a:defRPr/>
            </a:pPr>
            <a:r>
              <a:rPr lang="en-US" sz="2800" dirty="0">
                <a:solidFill>
                  <a:schemeClr val="tx1"/>
                </a:solidFill>
              </a:rPr>
              <a:t>Prescribing Cascade</a:t>
            </a:r>
          </a:p>
        </p:txBody>
      </p:sp>
      <p:sp>
        <p:nvSpPr>
          <p:cNvPr id="27652" name="AutoShape 5">
            <a:extLst>
              <a:ext uri="{FF2B5EF4-FFF2-40B4-BE49-F238E27FC236}">
                <a16:creationId xmlns:a16="http://schemas.microsoft.com/office/drawing/2014/main" id="{6155E0CE-C440-4339-8A64-BF2A20EB55E7}"/>
              </a:ext>
            </a:extLst>
          </p:cNvPr>
          <p:cNvSpPr>
            <a:spLocks noGrp="1" noChangeArrowheads="1"/>
          </p:cNvSpPr>
          <p:nvPr>
            <p:ph idx="1"/>
          </p:nvPr>
        </p:nvSpPr>
        <p:spPr>
          <a:xfrm>
            <a:off x="2914650" y="1828800"/>
            <a:ext cx="2286000" cy="424732"/>
          </a:xfrm>
          <a:prstGeom prst="flowChartProcess">
            <a:avLst/>
          </a:prstGeom>
          <a:solidFill>
            <a:schemeClr val="accent4"/>
          </a:solidFill>
          <a:ln>
            <a:noFill/>
            <a:miter lim="800000"/>
            <a:headEnd/>
            <a:tailEnd/>
          </a:ln>
        </p:spPr>
        <p:txBody>
          <a:bodyPr wrap="square">
            <a:spAutoFit/>
          </a:bodyPr>
          <a:lstStyle/>
          <a:p>
            <a:pPr eaLnBrk="1" hangingPunct="1">
              <a:spcBef>
                <a:spcPct val="0"/>
              </a:spcBef>
              <a:buClrTx/>
              <a:buSzTx/>
              <a:buFontTx/>
              <a:buNone/>
              <a:defRPr/>
            </a:pPr>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ADE interpreted as new medical condition</a:t>
            </a:r>
          </a:p>
        </p:txBody>
      </p:sp>
      <p:sp>
        <p:nvSpPr>
          <p:cNvPr id="34820" name="Slide Number Placeholder 12">
            <a:extLst>
              <a:ext uri="{FF2B5EF4-FFF2-40B4-BE49-F238E27FC236}">
                <a16:creationId xmlns:a16="http://schemas.microsoft.com/office/drawing/2014/main" id="{FA292F8F-2E50-4845-911E-D07D03BD5D3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6E5CCEBF-6D87-4993-A26E-F81F78E5E293}" type="slidenum">
              <a:rPr lang="en-US" altLang="en-US" sz="900">
                <a:solidFill>
                  <a:srgbClr val="FFFFFF"/>
                </a:solidFill>
              </a:rPr>
              <a:pPr>
                <a:lnSpc>
                  <a:spcPct val="80000"/>
                </a:lnSpc>
              </a:pPr>
              <a:t>16</a:t>
            </a:fld>
            <a:endParaRPr lang="en-US" altLang="en-US" sz="900">
              <a:solidFill>
                <a:srgbClr val="FFFFFF"/>
              </a:solidFill>
            </a:endParaRPr>
          </a:p>
        </p:txBody>
      </p:sp>
      <p:sp>
        <p:nvSpPr>
          <p:cNvPr id="27653" name="AutoShape 3">
            <a:extLst>
              <a:ext uri="{FF2B5EF4-FFF2-40B4-BE49-F238E27FC236}">
                <a16:creationId xmlns:a16="http://schemas.microsoft.com/office/drawing/2014/main" id="{215EB065-2428-44CB-B077-4F8579D06DB7}"/>
              </a:ext>
            </a:extLst>
          </p:cNvPr>
          <p:cNvSpPr>
            <a:spLocks noChangeArrowheads="1"/>
          </p:cNvSpPr>
          <p:nvPr/>
        </p:nvSpPr>
        <p:spPr bwMode="auto">
          <a:xfrm>
            <a:off x="1828800" y="1200150"/>
            <a:ext cx="1314450" cy="400050"/>
          </a:xfrm>
          <a:prstGeom prst="flowChartProcess">
            <a:avLst/>
          </a:prstGeom>
          <a:solidFill>
            <a:schemeClr val="accent4"/>
          </a:solidFill>
          <a:ln w="9525">
            <a:noFill/>
            <a:miter lim="800000"/>
            <a:headEnd/>
            <a:tailEnd/>
          </a:ln>
        </p:spPr>
        <p:txBody>
          <a:bodyPr wrap="none" anchor="ct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a:defRPr/>
            </a:pPr>
            <a:r>
              <a:rPr lang="en-US" altLang="en-US" sz="1500" b="1" dirty="0">
                <a:solidFill>
                  <a:schemeClr val="bg1"/>
                </a:solidFill>
              </a:rPr>
              <a:t>Drug 1</a:t>
            </a:r>
          </a:p>
        </p:txBody>
      </p:sp>
      <p:sp>
        <p:nvSpPr>
          <p:cNvPr id="34822" name="AutoShape 4">
            <a:extLst>
              <a:ext uri="{FF2B5EF4-FFF2-40B4-BE49-F238E27FC236}">
                <a16:creationId xmlns:a16="http://schemas.microsoft.com/office/drawing/2014/main" id="{9D910812-97C0-4F7F-941F-762A2BC57A1E}"/>
              </a:ext>
            </a:extLst>
          </p:cNvPr>
          <p:cNvSpPr>
            <a:spLocks noChangeArrowheads="1"/>
          </p:cNvSpPr>
          <p:nvPr/>
        </p:nvSpPr>
        <p:spPr bwMode="auto">
          <a:xfrm rot="5400000">
            <a:off x="2171700" y="1714500"/>
            <a:ext cx="457200" cy="457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hlink"/>
          </a:solidFill>
          <a:ln w="9525">
            <a:noFill/>
            <a:miter lim="800000"/>
            <a:headEnd/>
            <a:tailEnd/>
          </a:ln>
        </p:spPr>
        <p:txBody>
          <a:bodyPr rot="10800000" vert="eaVert" wrap="none" anchor="ctr"/>
          <a:lstStyle/>
          <a:p>
            <a:endParaRPr lang="en-US" sz="1350"/>
          </a:p>
        </p:txBody>
      </p:sp>
      <p:sp>
        <p:nvSpPr>
          <p:cNvPr id="34823" name="AutoShape 6">
            <a:extLst>
              <a:ext uri="{FF2B5EF4-FFF2-40B4-BE49-F238E27FC236}">
                <a16:creationId xmlns:a16="http://schemas.microsoft.com/office/drawing/2014/main" id="{031FA953-931A-4B74-BFC0-E1B8F65F1FD7}"/>
              </a:ext>
            </a:extLst>
          </p:cNvPr>
          <p:cNvSpPr>
            <a:spLocks noChangeArrowheads="1"/>
          </p:cNvSpPr>
          <p:nvPr/>
        </p:nvSpPr>
        <p:spPr bwMode="auto">
          <a:xfrm rot="5400000">
            <a:off x="3086100" y="2514600"/>
            <a:ext cx="457200" cy="457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hlink"/>
          </a:solidFill>
          <a:ln w="9525">
            <a:noFill/>
            <a:miter lim="800000"/>
            <a:headEnd/>
            <a:tailEnd/>
          </a:ln>
        </p:spPr>
        <p:txBody>
          <a:bodyPr rot="10800000" vert="eaVert" wrap="none" anchor="ctr"/>
          <a:lstStyle/>
          <a:p>
            <a:endParaRPr lang="en-US" sz="1350"/>
          </a:p>
        </p:txBody>
      </p:sp>
      <p:sp>
        <p:nvSpPr>
          <p:cNvPr id="27656" name="AutoShape 7">
            <a:extLst>
              <a:ext uri="{FF2B5EF4-FFF2-40B4-BE49-F238E27FC236}">
                <a16:creationId xmlns:a16="http://schemas.microsoft.com/office/drawing/2014/main" id="{1CD852A3-711D-4F77-857B-60776F0AADFB}"/>
              </a:ext>
            </a:extLst>
          </p:cNvPr>
          <p:cNvSpPr>
            <a:spLocks noChangeArrowheads="1"/>
          </p:cNvSpPr>
          <p:nvPr/>
        </p:nvSpPr>
        <p:spPr bwMode="auto">
          <a:xfrm>
            <a:off x="3771900" y="2631244"/>
            <a:ext cx="1314450" cy="400050"/>
          </a:xfrm>
          <a:prstGeom prst="flowChartProcess">
            <a:avLst/>
          </a:prstGeom>
          <a:solidFill>
            <a:schemeClr val="accent4"/>
          </a:solidFill>
          <a:ln w="9525">
            <a:noFill/>
            <a:miter lim="800000"/>
            <a:headEnd/>
            <a:tailEnd/>
          </a:ln>
        </p:spPr>
        <p:txBody>
          <a:bodyPr wrap="none" anchor="ct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a:defRPr/>
            </a:pPr>
            <a:r>
              <a:rPr lang="en-US" altLang="en-US" sz="1500" b="1" dirty="0">
                <a:solidFill>
                  <a:schemeClr val="bg1"/>
                </a:solidFill>
              </a:rPr>
              <a:t>Drug 2</a:t>
            </a:r>
          </a:p>
        </p:txBody>
      </p:sp>
      <p:sp>
        <p:nvSpPr>
          <p:cNvPr id="27657" name="AutoShape 8">
            <a:extLst>
              <a:ext uri="{FF2B5EF4-FFF2-40B4-BE49-F238E27FC236}">
                <a16:creationId xmlns:a16="http://schemas.microsoft.com/office/drawing/2014/main" id="{D9EF4562-47C7-4D21-9693-C7A138C4D217}"/>
              </a:ext>
            </a:extLst>
          </p:cNvPr>
          <p:cNvSpPr>
            <a:spLocks noChangeArrowheads="1"/>
          </p:cNvSpPr>
          <p:nvPr/>
        </p:nvSpPr>
        <p:spPr bwMode="auto">
          <a:xfrm>
            <a:off x="4800600" y="3314700"/>
            <a:ext cx="2114550" cy="461665"/>
          </a:xfrm>
          <a:prstGeom prst="flowChartProcess">
            <a:avLst/>
          </a:prstGeom>
          <a:solidFill>
            <a:schemeClr val="accent4"/>
          </a:solidFill>
          <a:ln w="9525">
            <a:noFill/>
            <a:miter lim="800000"/>
            <a:headEnd/>
            <a:tailEnd/>
          </a:ln>
        </p:spPr>
        <p:txBody>
          <a:bodyPr>
            <a:spAutoFit/>
          </a:bodyPr>
          <a:lstStyle>
            <a:lvl1pPr marL="342900" indent="-342900">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defRPr/>
            </a:pPr>
            <a:r>
              <a:rPr lang="en-US" altLang="en-US" sz="1200" b="1" dirty="0">
                <a:solidFill>
                  <a:schemeClr val="bg1"/>
                </a:solidFill>
              </a:rPr>
              <a:t>ADE interpreted as new medical condition</a:t>
            </a:r>
          </a:p>
        </p:txBody>
      </p:sp>
      <p:sp>
        <p:nvSpPr>
          <p:cNvPr id="34826" name="AutoShape 9">
            <a:extLst>
              <a:ext uri="{FF2B5EF4-FFF2-40B4-BE49-F238E27FC236}">
                <a16:creationId xmlns:a16="http://schemas.microsoft.com/office/drawing/2014/main" id="{11086C99-21FC-417C-A841-8FC32DA5390B}"/>
              </a:ext>
            </a:extLst>
          </p:cNvPr>
          <p:cNvSpPr>
            <a:spLocks noChangeArrowheads="1"/>
          </p:cNvSpPr>
          <p:nvPr/>
        </p:nvSpPr>
        <p:spPr bwMode="auto">
          <a:xfrm rot="5400000">
            <a:off x="4114800" y="3257550"/>
            <a:ext cx="457200" cy="457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hlink"/>
          </a:solidFill>
          <a:ln w="9525">
            <a:noFill/>
            <a:miter lim="800000"/>
            <a:headEnd/>
            <a:tailEnd/>
          </a:ln>
        </p:spPr>
        <p:txBody>
          <a:bodyPr rot="10800000" vert="eaVert" wrap="none" anchor="ctr"/>
          <a:lstStyle/>
          <a:p>
            <a:endParaRPr lang="en-US" sz="1350"/>
          </a:p>
        </p:txBody>
      </p:sp>
      <p:sp>
        <p:nvSpPr>
          <p:cNvPr id="34827" name="AutoShape 10">
            <a:extLst>
              <a:ext uri="{FF2B5EF4-FFF2-40B4-BE49-F238E27FC236}">
                <a16:creationId xmlns:a16="http://schemas.microsoft.com/office/drawing/2014/main" id="{F31CDFB4-E609-406A-949C-E32A14918DCD}"/>
              </a:ext>
            </a:extLst>
          </p:cNvPr>
          <p:cNvSpPr>
            <a:spLocks noChangeArrowheads="1"/>
          </p:cNvSpPr>
          <p:nvPr/>
        </p:nvSpPr>
        <p:spPr bwMode="auto">
          <a:xfrm rot="5400000">
            <a:off x="5200650" y="4057650"/>
            <a:ext cx="457200" cy="457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hlink"/>
          </a:solidFill>
          <a:ln w="9525">
            <a:noFill/>
            <a:miter lim="800000"/>
            <a:headEnd/>
            <a:tailEnd/>
          </a:ln>
        </p:spPr>
        <p:txBody>
          <a:bodyPr rot="10800000" vert="eaVert" wrap="none" anchor="ctr"/>
          <a:lstStyle/>
          <a:p>
            <a:endParaRPr lang="en-US" sz="1350"/>
          </a:p>
        </p:txBody>
      </p:sp>
      <p:sp>
        <p:nvSpPr>
          <p:cNvPr id="27660" name="AutoShape 11">
            <a:extLst>
              <a:ext uri="{FF2B5EF4-FFF2-40B4-BE49-F238E27FC236}">
                <a16:creationId xmlns:a16="http://schemas.microsoft.com/office/drawing/2014/main" id="{50488439-2E72-4EE2-886B-A660E0A9C6FC}"/>
              </a:ext>
            </a:extLst>
          </p:cNvPr>
          <p:cNvSpPr>
            <a:spLocks noChangeArrowheads="1"/>
          </p:cNvSpPr>
          <p:nvPr/>
        </p:nvSpPr>
        <p:spPr bwMode="auto">
          <a:xfrm>
            <a:off x="5905864" y="4181803"/>
            <a:ext cx="1314450" cy="400050"/>
          </a:xfrm>
          <a:prstGeom prst="flowChartProcess">
            <a:avLst/>
          </a:prstGeom>
          <a:solidFill>
            <a:schemeClr val="accent4"/>
          </a:solidFill>
          <a:ln w="9525">
            <a:noFill/>
            <a:miter lim="800000"/>
            <a:headEnd/>
            <a:tailEnd/>
          </a:ln>
        </p:spPr>
        <p:txBody>
          <a:bodyPr wrap="none" anchor="ct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a:defRPr/>
            </a:pPr>
            <a:r>
              <a:rPr lang="en-US" altLang="en-US" sz="1500" b="1" dirty="0">
                <a:solidFill>
                  <a:schemeClr val="bg1"/>
                </a:solidFill>
              </a:rPr>
              <a:t>Drug 3</a:t>
            </a:r>
          </a:p>
        </p:txBody>
      </p:sp>
      <p:sp>
        <p:nvSpPr>
          <p:cNvPr id="34829" name="Text Box 12">
            <a:extLst>
              <a:ext uri="{FF2B5EF4-FFF2-40B4-BE49-F238E27FC236}">
                <a16:creationId xmlns:a16="http://schemas.microsoft.com/office/drawing/2014/main" id="{BDC6556F-F2B6-44F3-86E8-FD59D109D461}"/>
              </a:ext>
            </a:extLst>
          </p:cNvPr>
          <p:cNvSpPr txBox="1">
            <a:spLocks noChangeArrowheads="1"/>
          </p:cNvSpPr>
          <p:nvPr/>
        </p:nvSpPr>
        <p:spPr bwMode="auto">
          <a:xfrm>
            <a:off x="628650" y="4862438"/>
            <a:ext cx="62865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900"/>
              <a:t>Rochon PA, Gurwitz JH. Optimizing drug treatment in elderly people: the prescribing cascase. BMJ 1997;315:1097.</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54D2A29-0F44-4625-A196-BDD4EFA66F0C}"/>
              </a:ext>
            </a:extLst>
          </p:cNvPr>
          <p:cNvSpPr>
            <a:spLocks noGrp="1" noChangeArrowheads="1"/>
          </p:cNvSpPr>
          <p:nvPr>
            <p:ph type="title"/>
          </p:nvPr>
        </p:nvSpPr>
        <p:spPr/>
        <p:txBody>
          <a:bodyPr/>
          <a:lstStyle/>
          <a:p>
            <a:pPr eaLnBrk="1" hangingPunct="1">
              <a:defRPr/>
            </a:pPr>
            <a:r>
              <a:rPr lang="en-US" altLang="en-US" sz="2800" dirty="0">
                <a:solidFill>
                  <a:schemeClr val="accent4"/>
                </a:solidFill>
              </a:rPr>
              <a:t>Avoiding Polypharmacy</a:t>
            </a:r>
          </a:p>
        </p:txBody>
      </p:sp>
      <p:sp>
        <p:nvSpPr>
          <p:cNvPr id="36867" name="Rectangle 3">
            <a:extLst>
              <a:ext uri="{FF2B5EF4-FFF2-40B4-BE49-F238E27FC236}">
                <a16:creationId xmlns:a16="http://schemas.microsoft.com/office/drawing/2014/main" id="{8CADC1F3-B265-4616-8CDB-CB66613C73BB}"/>
              </a:ext>
            </a:extLst>
          </p:cNvPr>
          <p:cNvSpPr>
            <a:spLocks noGrp="1" noChangeArrowheads="1"/>
          </p:cNvSpPr>
          <p:nvPr>
            <p:ph type="body" idx="1"/>
          </p:nvPr>
        </p:nvSpPr>
        <p:spPr>
          <a:xfrm>
            <a:off x="861166" y="1183400"/>
            <a:ext cx="7755830" cy="3681349"/>
          </a:xfrm>
        </p:spPr>
        <p:txBody>
          <a:bodyPr/>
          <a:lstStyle/>
          <a:p>
            <a:pPr marL="342900" indent="-342900" eaLnBrk="1" hangingPunct="1">
              <a:buFont typeface="Arial" panose="020B0604020202020204" pitchFamily="34" charset="0"/>
              <a:buChar char="•"/>
            </a:pPr>
            <a:r>
              <a:rPr lang="en-US" altLang="en-US" dirty="0"/>
              <a:t>Avoid prescribing before diagnosing</a:t>
            </a:r>
          </a:p>
          <a:p>
            <a:pPr marL="342900" indent="-342900" eaLnBrk="1" hangingPunct="1">
              <a:buFont typeface="Arial" panose="020B0604020202020204" pitchFamily="34" charset="0"/>
              <a:buChar char="•"/>
            </a:pPr>
            <a:r>
              <a:rPr lang="en-US" altLang="en-US" dirty="0"/>
              <a:t>Not every complaint requires a pill</a:t>
            </a:r>
          </a:p>
          <a:p>
            <a:pPr marL="342900" indent="-342900" eaLnBrk="1" hangingPunct="1">
              <a:buFont typeface="Arial" panose="020B0604020202020204" pitchFamily="34" charset="0"/>
              <a:buChar char="•"/>
            </a:pPr>
            <a:r>
              <a:rPr lang="en-US" altLang="en-US" dirty="0"/>
              <a:t>Consider non-pharmacologic therapy</a:t>
            </a:r>
          </a:p>
          <a:p>
            <a:pPr marL="342900" indent="-342900" eaLnBrk="1" hangingPunct="1">
              <a:buFont typeface="Arial" panose="020B0604020202020204" pitchFamily="34" charset="0"/>
              <a:buChar char="•"/>
            </a:pPr>
            <a:r>
              <a:rPr lang="en-US" altLang="en-US" dirty="0"/>
              <a:t>Be reluctant to start drugs that will be hard to stop</a:t>
            </a:r>
          </a:p>
          <a:p>
            <a:pPr marL="342900" indent="-342900" eaLnBrk="1" hangingPunct="1">
              <a:buFont typeface="Arial" panose="020B0604020202020204" pitchFamily="34" charset="0"/>
              <a:buChar char="•"/>
            </a:pPr>
            <a:r>
              <a:rPr lang="en-US" altLang="en-US" dirty="0"/>
              <a:t>Beware of the “prescribing cascade”</a:t>
            </a:r>
          </a:p>
          <a:p>
            <a:pPr eaLnBrk="1" hangingPunct="1">
              <a:buFont typeface="Wingdings" panose="05000000000000000000" pitchFamily="2" charset="2"/>
              <a:buNone/>
            </a:pPr>
            <a:endParaRPr lang="en-US" altLang="en-US" dirty="0"/>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046F721-D2BC-47F2-BCC3-F2200A00FD64}"/>
              </a:ext>
            </a:extLst>
          </p:cNvPr>
          <p:cNvSpPr>
            <a:spLocks noGrp="1"/>
          </p:cNvSpPr>
          <p:nvPr>
            <p:ph type="title"/>
          </p:nvPr>
        </p:nvSpPr>
        <p:spPr>
          <a:xfrm>
            <a:off x="676194" y="154483"/>
            <a:ext cx="8125775" cy="922352"/>
          </a:xfrm>
        </p:spPr>
        <p:txBody>
          <a:bodyPr anchor="ctr">
            <a:normAutofit/>
          </a:bodyPr>
          <a:lstStyle/>
          <a:p>
            <a:pPr>
              <a:defRPr/>
            </a:pPr>
            <a:r>
              <a:rPr lang="en-US" sz="2800" dirty="0"/>
              <a:t>Inappropriate Prescribing</a:t>
            </a:r>
          </a:p>
        </p:txBody>
      </p:sp>
      <p:sp>
        <p:nvSpPr>
          <p:cNvPr id="38916" name="Slide Number Placeholder 3">
            <a:extLst>
              <a:ext uri="{FF2B5EF4-FFF2-40B4-BE49-F238E27FC236}">
                <a16:creationId xmlns:a16="http://schemas.microsoft.com/office/drawing/2014/main" id="{E78D6A89-F8A7-4E78-B8DD-4AB6B48BCC9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spcAft>
                <a:spcPts val="600"/>
              </a:spcAft>
            </a:pPr>
            <a:fld id="{E64328D2-CAB3-4064-94B1-1A238537B94C}" type="slidenum">
              <a:rPr lang="en-US" altLang="en-US" sz="900">
                <a:solidFill>
                  <a:srgbClr val="FFFFFF"/>
                </a:solidFill>
              </a:rPr>
              <a:pPr>
                <a:lnSpc>
                  <a:spcPct val="80000"/>
                </a:lnSpc>
                <a:spcAft>
                  <a:spcPts val="600"/>
                </a:spcAft>
              </a:pPr>
              <a:t>18</a:t>
            </a:fld>
            <a:endParaRPr lang="en-US" altLang="en-US" sz="900">
              <a:solidFill>
                <a:srgbClr val="FFFFFF"/>
              </a:solidFill>
            </a:endParaRPr>
          </a:p>
        </p:txBody>
      </p:sp>
      <p:graphicFrame>
        <p:nvGraphicFramePr>
          <p:cNvPr id="39940" name="Content Placeholder 2">
            <a:extLst>
              <a:ext uri="{FF2B5EF4-FFF2-40B4-BE49-F238E27FC236}">
                <a16:creationId xmlns:a16="http://schemas.microsoft.com/office/drawing/2014/main" id="{31D2A3B1-9BF3-3774-7519-4A33A56BCB46}"/>
              </a:ext>
            </a:extLst>
          </p:cNvPr>
          <p:cNvGraphicFramePr>
            <a:graphicFrameLocks noGrp="1"/>
          </p:cNvGraphicFramePr>
          <p:nvPr>
            <p:ph idx="1"/>
            <p:extLst>
              <p:ext uri="{D42A27DB-BD31-4B8C-83A1-F6EECF244321}">
                <p14:modId xmlns:p14="http://schemas.microsoft.com/office/powerpoint/2010/main" val="1375818035"/>
              </p:ext>
            </p:extLst>
          </p:nvPr>
        </p:nvGraphicFramePr>
        <p:xfrm>
          <a:off x="983316" y="1270916"/>
          <a:ext cx="7679052" cy="2926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F391949-76A8-4E5E-AEA9-A68F7D9F6AC2}"/>
              </a:ext>
            </a:extLst>
          </p:cNvPr>
          <p:cNvSpPr>
            <a:spLocks noGrp="1" noChangeArrowheads="1"/>
          </p:cNvSpPr>
          <p:nvPr>
            <p:ph type="title"/>
          </p:nvPr>
        </p:nvSpPr>
        <p:spPr>
          <a:xfrm>
            <a:off x="729425" y="387781"/>
            <a:ext cx="6172200" cy="536972"/>
          </a:xfrm>
        </p:spPr>
        <p:txBody>
          <a:bodyPr/>
          <a:lstStyle/>
          <a:p>
            <a:pPr>
              <a:defRPr/>
            </a:pPr>
            <a:r>
              <a:rPr lang="en-US" sz="3200" dirty="0">
                <a:solidFill>
                  <a:schemeClr val="accent4"/>
                </a:solidFill>
              </a:rPr>
              <a:t>The Beers Criteria (2019)</a:t>
            </a:r>
          </a:p>
        </p:txBody>
      </p:sp>
      <p:graphicFrame>
        <p:nvGraphicFramePr>
          <p:cNvPr id="7" name="Table Placeholder 6">
            <a:extLst>
              <a:ext uri="{FF2B5EF4-FFF2-40B4-BE49-F238E27FC236}">
                <a16:creationId xmlns:a16="http://schemas.microsoft.com/office/drawing/2014/main" id="{7481CB8C-1DED-4BC4-97DF-A7FDF3E4922B}"/>
              </a:ext>
            </a:extLst>
          </p:cNvPr>
          <p:cNvGraphicFramePr>
            <a:graphicFrameLocks noGrp="1"/>
          </p:cNvGraphicFramePr>
          <p:nvPr>
            <p:ph type="tbl" idx="1"/>
            <p:extLst>
              <p:ext uri="{D42A27DB-BD31-4B8C-83A1-F6EECF244321}">
                <p14:modId xmlns:p14="http://schemas.microsoft.com/office/powerpoint/2010/main" val="1569856872"/>
              </p:ext>
            </p:extLst>
          </p:nvPr>
        </p:nvGraphicFramePr>
        <p:xfrm>
          <a:off x="981365" y="1166648"/>
          <a:ext cx="7581319" cy="3189882"/>
        </p:xfrm>
        <a:graphic>
          <a:graphicData uri="http://schemas.openxmlformats.org/drawingml/2006/table">
            <a:tbl>
              <a:tblPr firstRow="1" bandRow="1">
                <a:tableStyleId>{9D7B26C5-4107-4FEC-AEDC-1716B250A1EF}</a:tableStyleId>
              </a:tblPr>
              <a:tblGrid>
                <a:gridCol w="1919490">
                  <a:extLst>
                    <a:ext uri="{9D8B030D-6E8A-4147-A177-3AD203B41FA5}">
                      <a16:colId xmlns:a16="http://schemas.microsoft.com/office/drawing/2014/main" val="20000"/>
                    </a:ext>
                  </a:extLst>
                </a:gridCol>
                <a:gridCol w="3184635">
                  <a:extLst>
                    <a:ext uri="{9D8B030D-6E8A-4147-A177-3AD203B41FA5}">
                      <a16:colId xmlns:a16="http://schemas.microsoft.com/office/drawing/2014/main" val="20001"/>
                    </a:ext>
                  </a:extLst>
                </a:gridCol>
                <a:gridCol w="2477194">
                  <a:extLst>
                    <a:ext uri="{9D8B030D-6E8A-4147-A177-3AD203B41FA5}">
                      <a16:colId xmlns:a16="http://schemas.microsoft.com/office/drawing/2014/main" val="20002"/>
                    </a:ext>
                  </a:extLst>
                </a:gridCol>
              </a:tblGrid>
              <a:tr h="309524">
                <a:tc>
                  <a:txBody>
                    <a:bodyPr/>
                    <a:lstStyle/>
                    <a:p>
                      <a:r>
                        <a:rPr lang="en-US" sz="1400" dirty="0"/>
                        <a:t>Drug</a:t>
                      </a:r>
                      <a:endParaRPr lang="en-US" sz="1400" dirty="0">
                        <a:solidFill>
                          <a:schemeClr val="tx1"/>
                        </a:solidFill>
                      </a:endParaRPr>
                    </a:p>
                  </a:txBody>
                  <a:tcPr marL="68580" marR="68580" marT="34297" marB="34297"/>
                </a:tc>
                <a:tc>
                  <a:txBody>
                    <a:bodyPr/>
                    <a:lstStyle/>
                    <a:p>
                      <a:r>
                        <a:rPr lang="en-US" sz="1400" dirty="0"/>
                        <a:t>Concern</a:t>
                      </a:r>
                      <a:endParaRPr lang="en-US" sz="1400" dirty="0">
                        <a:solidFill>
                          <a:schemeClr val="tx1"/>
                        </a:solidFill>
                      </a:endParaRPr>
                    </a:p>
                  </a:txBody>
                  <a:tcPr marL="68580" marR="68580" marT="34297" marB="34297"/>
                </a:tc>
                <a:tc>
                  <a:txBody>
                    <a:bodyPr/>
                    <a:lstStyle/>
                    <a:p>
                      <a:r>
                        <a:rPr lang="en-US" sz="1400" dirty="0"/>
                        <a:t>Alternatives</a:t>
                      </a:r>
                      <a:endParaRPr lang="en-US" sz="1400" dirty="0">
                        <a:solidFill>
                          <a:schemeClr val="tx1"/>
                        </a:solidFill>
                      </a:endParaRPr>
                    </a:p>
                  </a:txBody>
                  <a:tcPr marL="68580" marR="68580" marT="34297" marB="34297"/>
                </a:tc>
                <a:extLst>
                  <a:ext uri="{0D108BD9-81ED-4DB2-BD59-A6C34878D82A}">
                    <a16:rowId xmlns:a16="http://schemas.microsoft.com/office/drawing/2014/main" val="10000"/>
                  </a:ext>
                </a:extLst>
              </a:tr>
              <a:tr h="1141817">
                <a:tc>
                  <a:txBody>
                    <a:bodyPr/>
                    <a:lstStyle/>
                    <a:p>
                      <a:r>
                        <a:rPr lang="en-US" sz="1200" u="sng" dirty="0"/>
                        <a:t>Anticholinergics</a:t>
                      </a:r>
                      <a:r>
                        <a:rPr lang="en-US" sz="1200" dirty="0"/>
                        <a:t>:</a:t>
                      </a:r>
                    </a:p>
                    <a:p>
                      <a:r>
                        <a:rPr lang="en-US" sz="1200" dirty="0"/>
                        <a:t>  </a:t>
                      </a:r>
                      <a:r>
                        <a:rPr lang="en-US" sz="1200" b="1" dirty="0"/>
                        <a:t>First-generation antihistamines</a:t>
                      </a:r>
                    </a:p>
                    <a:p>
                      <a:r>
                        <a:rPr lang="en-US" sz="1000" dirty="0"/>
                        <a:t>    e.g. diphenhydramine, hydroxyzine</a:t>
                      </a:r>
                    </a:p>
                    <a:p>
                      <a:r>
                        <a:rPr lang="en-US" sz="1000" dirty="0"/>
                        <a:t>    </a:t>
                      </a:r>
                      <a:endParaRPr lang="en-US" sz="1100" dirty="0"/>
                    </a:p>
                  </a:txBody>
                  <a:tcPr marL="68580" marR="68580" marT="34297" marB="34297"/>
                </a:tc>
                <a:tc>
                  <a:txBody>
                    <a:bodyPr/>
                    <a:lstStyle/>
                    <a:p>
                      <a:r>
                        <a:rPr lang="en-US" sz="1200" baseline="0" dirty="0"/>
                        <a:t>Highly anticholinergic</a:t>
                      </a:r>
                    </a:p>
                    <a:p>
                      <a:endParaRPr lang="en-US" sz="1200" baseline="0" dirty="0"/>
                    </a:p>
                    <a:p>
                      <a:r>
                        <a:rPr lang="en-US" sz="1200" baseline="0" dirty="0"/>
                        <a:t>Exception: DPH in acute allergic reactions</a:t>
                      </a:r>
                      <a:endParaRPr lang="en-US" sz="1200" dirty="0"/>
                    </a:p>
                  </a:txBody>
                  <a:tcPr marL="68580" marR="68580" marT="34297" marB="34297"/>
                </a:tc>
                <a:tc>
                  <a:txBody>
                    <a:bodyPr/>
                    <a:lstStyle/>
                    <a:p>
                      <a:r>
                        <a:rPr lang="en-US" sz="1200" dirty="0"/>
                        <a:t>Intranasal saline, intranasal steroids</a:t>
                      </a:r>
                    </a:p>
                    <a:p>
                      <a:endParaRPr lang="en-US" sz="1200" dirty="0"/>
                    </a:p>
                    <a:p>
                      <a:r>
                        <a:rPr lang="en-US" sz="1200" dirty="0"/>
                        <a:t>2</a:t>
                      </a:r>
                      <a:r>
                        <a:rPr lang="en-US" sz="1200" baseline="30000" dirty="0"/>
                        <a:t>nd</a:t>
                      </a:r>
                      <a:r>
                        <a:rPr lang="en-US" sz="1200" baseline="0" dirty="0"/>
                        <a:t> generation</a:t>
                      </a:r>
                      <a:r>
                        <a:rPr lang="en-US" sz="1200" dirty="0"/>
                        <a:t> agents: fexofenadine,</a:t>
                      </a:r>
                      <a:r>
                        <a:rPr lang="en-US" sz="1200" baseline="0" dirty="0"/>
                        <a:t> </a:t>
                      </a:r>
                      <a:r>
                        <a:rPr lang="en-US" sz="1200" baseline="0" dirty="0" err="1"/>
                        <a:t>loratadine</a:t>
                      </a:r>
                      <a:endParaRPr lang="en-US" sz="1200" baseline="0" dirty="0"/>
                    </a:p>
                    <a:p>
                      <a:endParaRPr lang="en-US" sz="1200" baseline="0" dirty="0"/>
                    </a:p>
                    <a:p>
                      <a:r>
                        <a:rPr lang="en-US" sz="1200" baseline="0" dirty="0"/>
                        <a:t>For itching: moisturizers</a:t>
                      </a:r>
                    </a:p>
                  </a:txBody>
                  <a:tcPr marL="68580" marR="68580" marT="34297" marB="34297"/>
                </a:tc>
                <a:extLst>
                  <a:ext uri="{0D108BD9-81ED-4DB2-BD59-A6C34878D82A}">
                    <a16:rowId xmlns:a16="http://schemas.microsoft.com/office/drawing/2014/main" val="10001"/>
                  </a:ext>
                </a:extLst>
              </a:tr>
              <a:tr h="1246381">
                <a:tc>
                  <a:txBody>
                    <a:bodyPr/>
                    <a:lstStyle/>
                    <a:p>
                      <a:r>
                        <a:rPr lang="en-US" sz="1200" u="sng" baseline="0" dirty="0"/>
                        <a:t>Gastrointestinal agents</a:t>
                      </a:r>
                      <a:r>
                        <a:rPr lang="en-US" sz="1200" baseline="0" dirty="0"/>
                        <a:t>:</a:t>
                      </a:r>
                    </a:p>
                    <a:p>
                      <a:r>
                        <a:rPr lang="en-US" sz="1200" baseline="0" dirty="0"/>
                        <a:t>  </a:t>
                      </a:r>
                      <a:r>
                        <a:rPr lang="en-US" sz="1200" b="1" baseline="0" dirty="0"/>
                        <a:t>PPIs</a:t>
                      </a:r>
                    </a:p>
                  </a:txBody>
                  <a:tcPr marL="68580" marR="68580" marT="34282" marB="34282"/>
                </a:tc>
                <a:tc>
                  <a:txBody>
                    <a:bodyPr/>
                    <a:lstStyle/>
                    <a:p>
                      <a:r>
                        <a:rPr lang="en-US" sz="1200" dirty="0"/>
                        <a:t>Risk of </a:t>
                      </a:r>
                      <a:r>
                        <a:rPr lang="en-US" sz="1200" i="1" dirty="0"/>
                        <a:t>C.</a:t>
                      </a:r>
                      <a:r>
                        <a:rPr lang="en-US" sz="1200" i="1" baseline="0" dirty="0"/>
                        <a:t> difficile </a:t>
                      </a:r>
                      <a:r>
                        <a:rPr lang="en-US" sz="1200" baseline="0" dirty="0"/>
                        <a:t>infection, bone loss and fractures</a:t>
                      </a:r>
                    </a:p>
                    <a:p>
                      <a:endParaRPr lang="en-US" sz="1200" baseline="0" dirty="0"/>
                    </a:p>
                    <a:p>
                      <a:r>
                        <a:rPr lang="en-US" sz="1200" baseline="0" dirty="0"/>
                        <a:t>Avoid scheduled use for &gt;8 weeks unless high-risk patient (chronic NSAID or steroid use, erosive esophagitis, Barrett’s esophagus, ZE, or demonstrated need for maintenance treatment)</a:t>
                      </a:r>
                      <a:endParaRPr lang="en-US" sz="1200" dirty="0"/>
                    </a:p>
                  </a:txBody>
                  <a:tcPr marL="68580" marR="68580" marT="34282" marB="34282"/>
                </a:tc>
                <a:tc>
                  <a:txBody>
                    <a:bodyPr/>
                    <a:lstStyle/>
                    <a:p>
                      <a:r>
                        <a:rPr lang="en-US" sz="1200" dirty="0"/>
                        <a:t>Antacids</a:t>
                      </a:r>
                      <a:r>
                        <a:rPr lang="en-US" sz="1200" baseline="0" dirty="0"/>
                        <a:t> PRN</a:t>
                      </a:r>
                    </a:p>
                    <a:p>
                      <a:endParaRPr lang="en-US" sz="1200" baseline="0" dirty="0"/>
                    </a:p>
                    <a:p>
                      <a:r>
                        <a:rPr lang="en-US" sz="1200" baseline="0" dirty="0"/>
                        <a:t>H2 blockers</a:t>
                      </a:r>
                      <a:endParaRPr lang="en-US" sz="1200" dirty="0"/>
                    </a:p>
                  </a:txBody>
                  <a:tcPr marL="68580" marR="68580" marT="34282" marB="34282"/>
                </a:tc>
                <a:extLst>
                  <a:ext uri="{0D108BD9-81ED-4DB2-BD59-A6C34878D82A}">
                    <a16:rowId xmlns:a16="http://schemas.microsoft.com/office/drawing/2014/main" val="10002"/>
                  </a:ext>
                </a:extLst>
              </a:tr>
            </a:tbl>
          </a:graphicData>
        </a:graphic>
      </p:graphicFrame>
      <p:sp>
        <p:nvSpPr>
          <p:cNvPr id="39952" name="Slide Number Placeholder 4">
            <a:extLst>
              <a:ext uri="{FF2B5EF4-FFF2-40B4-BE49-F238E27FC236}">
                <a16:creationId xmlns:a16="http://schemas.microsoft.com/office/drawing/2014/main" id="{5A74D03F-E78A-4A9E-A540-E9ADC20DD2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F6EB895D-48C1-4719-BDFC-DD2DD72495E7}" type="slidenum">
              <a:rPr lang="en-US" altLang="en-US" sz="900">
                <a:solidFill>
                  <a:srgbClr val="FFFFFF"/>
                </a:solidFill>
              </a:rPr>
              <a:pPr>
                <a:lnSpc>
                  <a:spcPct val="80000"/>
                </a:lnSpc>
              </a:pPr>
              <a:t>19</a:t>
            </a:fld>
            <a:endParaRPr lang="en-US" altLang="en-US" sz="900">
              <a:solidFill>
                <a:srgbClr val="FFFFFF"/>
              </a:solidFill>
            </a:endParaRPr>
          </a:p>
        </p:txBody>
      </p:sp>
      <p:sp>
        <p:nvSpPr>
          <p:cNvPr id="39953" name="Text Box 152">
            <a:extLst>
              <a:ext uri="{FF2B5EF4-FFF2-40B4-BE49-F238E27FC236}">
                <a16:creationId xmlns:a16="http://schemas.microsoft.com/office/drawing/2014/main" id="{762F1383-FC14-4F5A-A21C-366CC7057098}"/>
              </a:ext>
            </a:extLst>
          </p:cNvPr>
          <p:cNvSpPr txBox="1">
            <a:spLocks noChangeArrowheads="1"/>
          </p:cNvSpPr>
          <p:nvPr/>
        </p:nvSpPr>
        <p:spPr bwMode="auto">
          <a:xfrm>
            <a:off x="676202" y="4810070"/>
            <a:ext cx="840105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825" dirty="0"/>
              <a:t>AGS 2019 Beers Criteria Update Expert Panel. American Geriatrics Society 2019 Updated Beers Criteria for Potentially Inappropriate Medication Use in Older Adults.  JAGS 2019.</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4908" y="822302"/>
            <a:ext cx="7420456" cy="3217443"/>
          </a:xfrm>
        </p:spPr>
        <p:txBody>
          <a:bodyPr>
            <a:normAutofit fontScale="90000"/>
          </a:bodyPr>
          <a:lstStyle/>
          <a:p>
            <a:pPr algn="l"/>
            <a:r>
              <a:rPr lang="en-US" sz="2400" b="0" dirty="0">
                <a:solidFill>
                  <a:schemeClr val="tx1"/>
                </a:solidFill>
              </a:rPr>
              <a:t>This program is supported by the Health Resources and Services Administration (HRSA) of the U.S. Department of Health and Human Services (HHS) as part of an award totaling $749,836.00 with 0% financed with non-governmental sources. </a:t>
            </a:r>
            <a:br>
              <a:rPr lang="en-US" sz="2400" b="0" dirty="0">
                <a:solidFill>
                  <a:schemeClr val="tx1"/>
                </a:solidFill>
              </a:rPr>
            </a:br>
            <a:br>
              <a:rPr lang="en-US" sz="2400" b="0" dirty="0">
                <a:solidFill>
                  <a:schemeClr val="tx1"/>
                </a:solidFill>
              </a:rPr>
            </a:br>
            <a:r>
              <a:rPr lang="en-US" sz="2400" b="0" dirty="0">
                <a:solidFill>
                  <a:schemeClr val="tx1"/>
                </a:solidFill>
              </a:rPr>
              <a:t>The contents are those of the author(s) and do not necessarily represent the official views of, nor an endorsement, by HRSA, HHS, or the U.S. Government. For more information, please visit </a:t>
            </a:r>
            <a:r>
              <a:rPr lang="en-US" sz="2400" b="0" dirty="0">
                <a:solidFill>
                  <a:schemeClr val="tx1"/>
                </a:solidFill>
                <a:hlinkClick r:id="rId2"/>
              </a:rPr>
              <a:t>www.HRSA.gov</a:t>
            </a:r>
            <a:r>
              <a:rPr lang="en-US" sz="2400" b="0" dirty="0">
                <a:solidFill>
                  <a:schemeClr val="tx1"/>
                </a:solidFill>
              </a:rPr>
              <a:t>.</a:t>
            </a:r>
            <a:br>
              <a:rPr lang="en-US" sz="2400" dirty="0"/>
            </a:br>
            <a:endParaRPr lang="en-US" sz="2400" dirty="0"/>
          </a:p>
        </p:txBody>
      </p:sp>
    </p:spTree>
    <p:extLst>
      <p:ext uri="{BB962C8B-B14F-4D97-AF65-F5344CB8AC3E}">
        <p14:creationId xmlns:p14="http://schemas.microsoft.com/office/powerpoint/2010/main" val="1731554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8BFE9AA-CC9A-40EA-9C4B-511FDBDA54AE}"/>
              </a:ext>
            </a:extLst>
          </p:cNvPr>
          <p:cNvSpPr>
            <a:spLocks noGrp="1" noChangeArrowheads="1"/>
          </p:cNvSpPr>
          <p:nvPr>
            <p:ph type="title"/>
          </p:nvPr>
        </p:nvSpPr>
        <p:spPr>
          <a:xfrm>
            <a:off x="666605" y="389335"/>
            <a:ext cx="6172200" cy="536972"/>
          </a:xfrm>
        </p:spPr>
        <p:txBody>
          <a:bodyPr/>
          <a:lstStyle/>
          <a:p>
            <a:pPr>
              <a:defRPr/>
            </a:pPr>
            <a:r>
              <a:rPr lang="en-US" sz="3200" dirty="0">
                <a:solidFill>
                  <a:schemeClr val="accent4"/>
                </a:solidFill>
              </a:rPr>
              <a:t>The Beers Criteria (2019)</a:t>
            </a:r>
          </a:p>
        </p:txBody>
      </p:sp>
      <p:graphicFrame>
        <p:nvGraphicFramePr>
          <p:cNvPr id="7" name="Table Placeholder 6">
            <a:extLst>
              <a:ext uri="{FF2B5EF4-FFF2-40B4-BE49-F238E27FC236}">
                <a16:creationId xmlns:a16="http://schemas.microsoft.com/office/drawing/2014/main" id="{E1479EF0-F06B-47E0-BE08-A5CB2337E415}"/>
              </a:ext>
            </a:extLst>
          </p:cNvPr>
          <p:cNvGraphicFramePr>
            <a:graphicFrameLocks noGrp="1"/>
          </p:cNvGraphicFramePr>
          <p:nvPr>
            <p:ph type="tbl" idx="1"/>
            <p:extLst>
              <p:ext uri="{D42A27DB-BD31-4B8C-83A1-F6EECF244321}">
                <p14:modId xmlns:p14="http://schemas.microsoft.com/office/powerpoint/2010/main" val="3232087171"/>
              </p:ext>
            </p:extLst>
          </p:nvPr>
        </p:nvGraphicFramePr>
        <p:xfrm>
          <a:off x="856377" y="1198069"/>
          <a:ext cx="7547728" cy="2774279"/>
        </p:xfrm>
        <a:graphic>
          <a:graphicData uri="http://schemas.openxmlformats.org/drawingml/2006/table">
            <a:tbl>
              <a:tblPr firstRow="1" bandRow="1">
                <a:tableStyleId>{9D7B26C5-4107-4FEC-AEDC-1716B250A1EF}</a:tableStyleId>
              </a:tblPr>
              <a:tblGrid>
                <a:gridCol w="1886932">
                  <a:extLst>
                    <a:ext uri="{9D8B030D-6E8A-4147-A177-3AD203B41FA5}">
                      <a16:colId xmlns:a16="http://schemas.microsoft.com/office/drawing/2014/main" val="20000"/>
                    </a:ext>
                  </a:extLst>
                </a:gridCol>
                <a:gridCol w="3214773">
                  <a:extLst>
                    <a:ext uri="{9D8B030D-6E8A-4147-A177-3AD203B41FA5}">
                      <a16:colId xmlns:a16="http://schemas.microsoft.com/office/drawing/2014/main" val="20001"/>
                    </a:ext>
                  </a:extLst>
                </a:gridCol>
                <a:gridCol w="2446023">
                  <a:extLst>
                    <a:ext uri="{9D8B030D-6E8A-4147-A177-3AD203B41FA5}">
                      <a16:colId xmlns:a16="http://schemas.microsoft.com/office/drawing/2014/main" val="20002"/>
                    </a:ext>
                  </a:extLst>
                </a:gridCol>
              </a:tblGrid>
              <a:tr h="265943">
                <a:tc>
                  <a:txBody>
                    <a:bodyPr/>
                    <a:lstStyle/>
                    <a:p>
                      <a:r>
                        <a:rPr lang="en-US" sz="1400" dirty="0"/>
                        <a:t>Drug</a:t>
                      </a:r>
                      <a:endParaRPr lang="en-US" sz="1400" dirty="0">
                        <a:solidFill>
                          <a:schemeClr val="tx1"/>
                        </a:solidFill>
                      </a:endParaRPr>
                    </a:p>
                  </a:txBody>
                  <a:tcPr marL="68580" marR="68580" marT="34297" marB="34297"/>
                </a:tc>
                <a:tc>
                  <a:txBody>
                    <a:bodyPr/>
                    <a:lstStyle/>
                    <a:p>
                      <a:r>
                        <a:rPr lang="en-US" sz="1400" dirty="0"/>
                        <a:t>Concern</a:t>
                      </a:r>
                      <a:endParaRPr lang="en-US" sz="1400" dirty="0">
                        <a:solidFill>
                          <a:schemeClr val="tx1"/>
                        </a:solidFill>
                      </a:endParaRPr>
                    </a:p>
                  </a:txBody>
                  <a:tcPr marL="68580" marR="68580" marT="34297" marB="34297"/>
                </a:tc>
                <a:tc>
                  <a:txBody>
                    <a:bodyPr/>
                    <a:lstStyle/>
                    <a:p>
                      <a:r>
                        <a:rPr lang="en-US" sz="1400" dirty="0"/>
                        <a:t>Alternatives</a:t>
                      </a:r>
                      <a:endParaRPr lang="en-US" sz="1400" dirty="0">
                        <a:solidFill>
                          <a:schemeClr val="tx1"/>
                        </a:solidFill>
                      </a:endParaRPr>
                    </a:p>
                  </a:txBody>
                  <a:tcPr marL="68580" marR="68580" marT="34297" marB="34297"/>
                </a:tc>
                <a:extLst>
                  <a:ext uri="{0D108BD9-81ED-4DB2-BD59-A6C34878D82A}">
                    <a16:rowId xmlns:a16="http://schemas.microsoft.com/office/drawing/2014/main" val="10000"/>
                  </a:ext>
                </a:extLst>
              </a:tr>
              <a:tr h="977423">
                <a:tc>
                  <a:txBody>
                    <a:bodyPr/>
                    <a:lstStyle/>
                    <a:p>
                      <a:r>
                        <a:rPr lang="en-US" sz="1100" b="0" u="sng" dirty="0"/>
                        <a:t>CNS</a:t>
                      </a:r>
                      <a:r>
                        <a:rPr lang="en-US" sz="1100" b="0" u="sng" baseline="0" dirty="0"/>
                        <a:t> agents</a:t>
                      </a:r>
                      <a:r>
                        <a:rPr lang="en-US" sz="1100" b="0" u="none" baseline="0" dirty="0"/>
                        <a:t> </a:t>
                      </a:r>
                      <a:endParaRPr lang="en-US" sz="1100" b="0" u="sng" dirty="0"/>
                    </a:p>
                    <a:p>
                      <a:r>
                        <a:rPr lang="en-US" sz="1100" b="1" u="none" dirty="0"/>
                        <a:t>  Antidepressants</a:t>
                      </a:r>
                      <a:r>
                        <a:rPr lang="en-US" sz="1100" dirty="0"/>
                        <a:t>:</a:t>
                      </a:r>
                    </a:p>
                    <a:p>
                      <a:r>
                        <a:rPr lang="en-US" sz="1100" dirty="0"/>
                        <a:t>    </a:t>
                      </a:r>
                      <a:r>
                        <a:rPr lang="en-US" sz="1000" dirty="0"/>
                        <a:t>e.g</a:t>
                      </a:r>
                      <a:r>
                        <a:rPr lang="en-US" sz="1000" baseline="0" dirty="0"/>
                        <a:t>. </a:t>
                      </a:r>
                      <a:r>
                        <a:rPr lang="en-US" sz="1000" dirty="0"/>
                        <a:t>amitriptyline, doxepin</a:t>
                      </a:r>
                    </a:p>
                    <a:p>
                      <a:r>
                        <a:rPr lang="en-US" sz="1000" dirty="0"/>
                        <a:t>        </a:t>
                      </a:r>
                      <a:endParaRPr lang="en-US" sz="1100" dirty="0"/>
                    </a:p>
                  </a:txBody>
                  <a:tcPr marL="68580" marR="68580" marT="34297" marB="3429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t>Highly anticholinergic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a:p>
                    <a:p>
                      <a:r>
                        <a:rPr lang="en-US" sz="1000" baseline="0" dirty="0"/>
                        <a:t>Cause orthostatic hypotension</a:t>
                      </a:r>
                    </a:p>
                    <a:p>
                      <a:endParaRPr lang="en-US" sz="1000" baseline="0" dirty="0"/>
                    </a:p>
                  </a:txBody>
                  <a:tcPr marL="68580" marR="68580" marT="34297" marB="34297"/>
                </a:tc>
                <a:tc>
                  <a:txBody>
                    <a:bodyPr/>
                    <a:lstStyle/>
                    <a:p>
                      <a:r>
                        <a:rPr lang="en-US" sz="1000" dirty="0"/>
                        <a:t>For depression: SSRIs (except paroxetine), SNRIs,</a:t>
                      </a:r>
                      <a:r>
                        <a:rPr lang="en-US" sz="1000" baseline="0" dirty="0"/>
                        <a:t> b</a:t>
                      </a:r>
                      <a:r>
                        <a:rPr lang="en-US" sz="1000" dirty="0"/>
                        <a:t>upropion</a:t>
                      </a:r>
                    </a:p>
                    <a:p>
                      <a:endParaRPr lang="en-US" sz="1000" dirty="0"/>
                    </a:p>
                    <a:p>
                      <a:r>
                        <a:rPr lang="en-US" sz="1000" dirty="0"/>
                        <a:t>For neuropathic pain: SNRIs, gabapentin, </a:t>
                      </a:r>
                      <a:r>
                        <a:rPr lang="en-US" sz="1000" dirty="0" err="1"/>
                        <a:t>pregabalin</a:t>
                      </a:r>
                      <a:r>
                        <a:rPr lang="en-US" sz="1000" dirty="0"/>
                        <a:t>, topical capsaicin,</a:t>
                      </a:r>
                      <a:r>
                        <a:rPr lang="en-US" sz="1000" baseline="0" dirty="0"/>
                        <a:t> lidocaine patch</a:t>
                      </a:r>
                      <a:endParaRPr lang="en-US" sz="1000" dirty="0"/>
                    </a:p>
                  </a:txBody>
                  <a:tcPr marL="68580" marR="68580" marT="34297" marB="34297"/>
                </a:tc>
                <a:extLst>
                  <a:ext uri="{0D108BD9-81ED-4DB2-BD59-A6C34878D82A}">
                    <a16:rowId xmlns:a16="http://schemas.microsoft.com/office/drawing/2014/main" val="10001"/>
                  </a:ext>
                </a:extLst>
              </a:tr>
              <a:tr h="1509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u="sng" dirty="0"/>
                        <a:t>CNS agents</a:t>
                      </a:r>
                      <a:r>
                        <a:rPr lang="en-US" sz="1100" u="non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dirty="0"/>
                        <a:t>  </a:t>
                      </a:r>
                      <a:r>
                        <a:rPr lang="en-US" sz="1100" b="1" u="none" dirty="0"/>
                        <a:t>Antipsychotics</a:t>
                      </a:r>
                      <a:r>
                        <a:rPr lang="en-US" sz="1100" u="non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dirty="0"/>
                        <a:t>    </a:t>
                      </a:r>
                      <a:r>
                        <a:rPr lang="en-US" sz="1100"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  </a:t>
                      </a:r>
                      <a:r>
                        <a:rPr lang="en-US" sz="1100" b="1" dirty="0" err="1"/>
                        <a:t>Antiemetics</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    e.g</a:t>
                      </a:r>
                      <a:r>
                        <a:rPr lang="en-US" sz="1000" baseline="0" dirty="0"/>
                        <a:t>. </a:t>
                      </a:r>
                      <a:r>
                        <a:rPr lang="en-US" sz="1000" dirty="0"/>
                        <a:t>promethazine,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    </a:t>
                      </a:r>
                      <a:r>
                        <a:rPr lang="en-US" sz="1000" dirty="0" err="1"/>
                        <a:t>prochlorperazine</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    </a:t>
                      </a:r>
                    </a:p>
                  </a:txBody>
                  <a:tcPr marL="68580" marR="68580" marT="34297" marB="34297"/>
                </a:tc>
                <a:tc>
                  <a:txBody>
                    <a:bodyPr/>
                    <a:lstStyle/>
                    <a:p>
                      <a:r>
                        <a:rPr lang="en-US" sz="1000" dirty="0"/>
                        <a:t>Increased</a:t>
                      </a:r>
                      <a:r>
                        <a:rPr lang="en-US" sz="1000" baseline="0" dirty="0"/>
                        <a:t> risk of CVA and greater rate of cognitive decline and mortality in dementia.  </a:t>
                      </a:r>
                    </a:p>
                    <a:p>
                      <a:endParaRPr lang="en-US" sz="1000" baseline="0" dirty="0"/>
                    </a:p>
                    <a:p>
                      <a:r>
                        <a:rPr lang="en-US" sz="1000" baseline="0" dirty="0"/>
                        <a:t>Avoid for BPSD unless failure of non-pharmacologic options AND substantial risk of harm to self or others.</a:t>
                      </a:r>
                    </a:p>
                    <a:p>
                      <a:endParaRPr lang="en-US" sz="1000" baseline="0" dirty="0"/>
                    </a:p>
                    <a:p>
                      <a:r>
                        <a:rPr lang="en-US" sz="1000" baseline="0" dirty="0"/>
                        <a:t>Exceptions: schizophrenia, BPAD, or short-term use as </a:t>
                      </a:r>
                      <a:r>
                        <a:rPr lang="en-US" sz="1000" baseline="0" dirty="0" err="1"/>
                        <a:t>entiemetic</a:t>
                      </a:r>
                      <a:r>
                        <a:rPr lang="en-US" sz="1000" baseline="0" dirty="0"/>
                        <a:t> during chemotherapy</a:t>
                      </a:r>
                    </a:p>
                  </a:txBody>
                  <a:tcPr marL="68580" marR="68580" marT="34297" marB="34297"/>
                </a:tc>
                <a:tc>
                  <a:txBody>
                    <a:bodyPr/>
                    <a:lstStyle/>
                    <a:p>
                      <a:r>
                        <a:rPr lang="en-US" sz="1000" dirty="0"/>
                        <a:t>Behavioral interventions</a:t>
                      </a:r>
                    </a:p>
                    <a:p>
                      <a:endParaRPr lang="en-US" sz="1000" dirty="0"/>
                    </a:p>
                    <a:p>
                      <a:endParaRPr lang="en-US" sz="1000" dirty="0"/>
                    </a:p>
                    <a:p>
                      <a:r>
                        <a:rPr lang="en-US" sz="1000" dirty="0"/>
                        <a:t>For N/V:</a:t>
                      </a:r>
                      <a:r>
                        <a:rPr lang="en-US" sz="1000" baseline="0" dirty="0"/>
                        <a:t> </a:t>
                      </a:r>
                      <a:r>
                        <a:rPr lang="en-US" sz="1000" dirty="0"/>
                        <a:t>Ondansetron</a:t>
                      </a:r>
                    </a:p>
                  </a:txBody>
                  <a:tcPr marL="68580" marR="68580" marT="34297" marB="34297"/>
                </a:tc>
                <a:extLst>
                  <a:ext uri="{0D108BD9-81ED-4DB2-BD59-A6C34878D82A}">
                    <a16:rowId xmlns:a16="http://schemas.microsoft.com/office/drawing/2014/main" val="10002"/>
                  </a:ext>
                </a:extLst>
              </a:tr>
            </a:tbl>
          </a:graphicData>
        </a:graphic>
      </p:graphicFrame>
      <p:sp>
        <p:nvSpPr>
          <p:cNvPr id="42000" name="Slide Number Placeholder 4">
            <a:extLst>
              <a:ext uri="{FF2B5EF4-FFF2-40B4-BE49-F238E27FC236}">
                <a16:creationId xmlns:a16="http://schemas.microsoft.com/office/drawing/2014/main" id="{EAD1B010-9916-4AEA-9B87-FE939C3CA61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23B610A8-ED6D-4ECB-B5E6-4484A9DF9AD5}" type="slidenum">
              <a:rPr lang="en-US" altLang="en-US" sz="900">
                <a:solidFill>
                  <a:srgbClr val="FFFFFF"/>
                </a:solidFill>
              </a:rPr>
              <a:pPr>
                <a:lnSpc>
                  <a:spcPct val="80000"/>
                </a:lnSpc>
              </a:pPr>
              <a:t>20</a:t>
            </a:fld>
            <a:endParaRPr lang="en-US" altLang="en-US" sz="900">
              <a:solidFill>
                <a:srgbClr val="FFFFFF"/>
              </a:solidFill>
            </a:endParaRPr>
          </a:p>
        </p:txBody>
      </p:sp>
      <p:sp>
        <p:nvSpPr>
          <p:cNvPr id="42001" name="Text Box 152">
            <a:extLst>
              <a:ext uri="{FF2B5EF4-FFF2-40B4-BE49-F238E27FC236}">
                <a16:creationId xmlns:a16="http://schemas.microsoft.com/office/drawing/2014/main" id="{DF277161-BADE-42D8-9299-177E50636CE7}"/>
              </a:ext>
            </a:extLst>
          </p:cNvPr>
          <p:cNvSpPr txBox="1">
            <a:spLocks noChangeArrowheads="1"/>
          </p:cNvSpPr>
          <p:nvPr/>
        </p:nvSpPr>
        <p:spPr bwMode="auto">
          <a:xfrm>
            <a:off x="578916" y="4850689"/>
            <a:ext cx="845820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825"/>
              <a:t>AGS 2019 Beers Criteria Update Expert Panel. American Geriatrics Society 2019 Updated Beers Criteria for Potentially Inappropriate Medication Use in Older Adults.  JAGS 2019.</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4948C21-DCF9-4428-A6D0-6AE9BCA79009}"/>
              </a:ext>
            </a:extLst>
          </p:cNvPr>
          <p:cNvSpPr>
            <a:spLocks noGrp="1" noChangeArrowheads="1"/>
          </p:cNvSpPr>
          <p:nvPr>
            <p:ph type="title"/>
          </p:nvPr>
        </p:nvSpPr>
        <p:spPr>
          <a:xfrm>
            <a:off x="723754" y="316289"/>
            <a:ext cx="6172200" cy="536972"/>
          </a:xfrm>
        </p:spPr>
        <p:txBody>
          <a:bodyPr/>
          <a:lstStyle/>
          <a:p>
            <a:pPr>
              <a:defRPr/>
            </a:pPr>
            <a:r>
              <a:rPr lang="en-US" sz="3200" dirty="0">
                <a:solidFill>
                  <a:schemeClr val="accent4"/>
                </a:solidFill>
              </a:rPr>
              <a:t>The Beers Criteria (2019)</a:t>
            </a:r>
          </a:p>
        </p:txBody>
      </p:sp>
      <p:graphicFrame>
        <p:nvGraphicFramePr>
          <p:cNvPr id="7" name="Table Placeholder 6">
            <a:extLst>
              <a:ext uri="{FF2B5EF4-FFF2-40B4-BE49-F238E27FC236}">
                <a16:creationId xmlns:a16="http://schemas.microsoft.com/office/drawing/2014/main" id="{9DECE653-C050-433C-81A2-5062BE1E50FF}"/>
              </a:ext>
            </a:extLst>
          </p:cNvPr>
          <p:cNvGraphicFramePr>
            <a:graphicFrameLocks noGrp="1"/>
          </p:cNvGraphicFramePr>
          <p:nvPr>
            <p:ph type="tbl" idx="1"/>
            <p:extLst>
              <p:ext uri="{D42A27DB-BD31-4B8C-83A1-F6EECF244321}">
                <p14:modId xmlns:p14="http://schemas.microsoft.com/office/powerpoint/2010/main" val="359855104"/>
              </p:ext>
            </p:extLst>
          </p:nvPr>
        </p:nvGraphicFramePr>
        <p:xfrm>
          <a:off x="942975" y="1227089"/>
          <a:ext cx="7461129" cy="2629759"/>
        </p:xfrm>
        <a:graphic>
          <a:graphicData uri="http://schemas.openxmlformats.org/drawingml/2006/table">
            <a:tbl>
              <a:tblPr firstRow="1" bandRow="1">
                <a:tableStyleId>{9D7B26C5-4107-4FEC-AEDC-1716B250A1EF}</a:tableStyleId>
              </a:tblPr>
              <a:tblGrid>
                <a:gridCol w="1521019">
                  <a:extLst>
                    <a:ext uri="{9D8B030D-6E8A-4147-A177-3AD203B41FA5}">
                      <a16:colId xmlns:a16="http://schemas.microsoft.com/office/drawing/2014/main" val="20000"/>
                    </a:ext>
                  </a:extLst>
                </a:gridCol>
                <a:gridCol w="3522151">
                  <a:extLst>
                    <a:ext uri="{9D8B030D-6E8A-4147-A177-3AD203B41FA5}">
                      <a16:colId xmlns:a16="http://schemas.microsoft.com/office/drawing/2014/main" val="20001"/>
                    </a:ext>
                  </a:extLst>
                </a:gridCol>
                <a:gridCol w="2417959">
                  <a:extLst>
                    <a:ext uri="{9D8B030D-6E8A-4147-A177-3AD203B41FA5}">
                      <a16:colId xmlns:a16="http://schemas.microsoft.com/office/drawing/2014/main" val="20002"/>
                    </a:ext>
                  </a:extLst>
                </a:gridCol>
              </a:tblGrid>
              <a:tr h="278064">
                <a:tc>
                  <a:txBody>
                    <a:bodyPr/>
                    <a:lstStyle/>
                    <a:p>
                      <a:r>
                        <a:rPr lang="en-US" sz="1400" dirty="0"/>
                        <a:t>Drug</a:t>
                      </a:r>
                    </a:p>
                  </a:txBody>
                  <a:tcPr marL="68580" marR="68580" marT="34282" marB="34282"/>
                </a:tc>
                <a:tc>
                  <a:txBody>
                    <a:bodyPr/>
                    <a:lstStyle/>
                    <a:p>
                      <a:r>
                        <a:rPr lang="en-US" sz="1400" dirty="0"/>
                        <a:t>Concern</a:t>
                      </a:r>
                    </a:p>
                  </a:txBody>
                  <a:tcPr marL="68580" marR="68580" marT="34282" marB="34282"/>
                </a:tc>
                <a:tc>
                  <a:txBody>
                    <a:bodyPr/>
                    <a:lstStyle/>
                    <a:p>
                      <a:r>
                        <a:rPr lang="en-US" sz="1400" dirty="0"/>
                        <a:t>Alternatives</a:t>
                      </a:r>
                    </a:p>
                  </a:txBody>
                  <a:tcPr marL="68580" marR="68580" marT="34282" marB="34282"/>
                </a:tc>
                <a:extLst>
                  <a:ext uri="{0D108BD9-81ED-4DB2-BD59-A6C34878D82A}">
                    <a16:rowId xmlns:a16="http://schemas.microsoft.com/office/drawing/2014/main" val="10000"/>
                  </a:ext>
                </a:extLst>
              </a:tr>
              <a:tr h="1364855">
                <a:tc>
                  <a:txBody>
                    <a:bodyPr/>
                    <a:lstStyle/>
                    <a:p>
                      <a:r>
                        <a:rPr lang="en-US" sz="1200" u="sng" dirty="0"/>
                        <a:t>CNS agents</a:t>
                      </a:r>
                      <a:r>
                        <a:rPr lang="en-US" sz="1200" u="none" dirty="0"/>
                        <a:t>:</a:t>
                      </a:r>
                      <a:endParaRPr lang="en-US" sz="1200" u="sng" dirty="0"/>
                    </a:p>
                    <a:p>
                      <a:r>
                        <a:rPr lang="en-US" sz="1200" b="1" u="none" dirty="0"/>
                        <a:t>Benzodiazepines</a:t>
                      </a:r>
                      <a:r>
                        <a:rPr lang="en-US" sz="1200" u="none" dirty="0"/>
                        <a:t>:</a:t>
                      </a:r>
                    </a:p>
                    <a:p>
                      <a:r>
                        <a:rPr lang="en-US" sz="1000" baseline="0" dirty="0"/>
                        <a:t>    alprazolam</a:t>
                      </a:r>
                    </a:p>
                    <a:p>
                      <a:r>
                        <a:rPr lang="en-US" sz="1000" baseline="0" dirty="0"/>
                        <a:t>    lorazepam</a:t>
                      </a:r>
                    </a:p>
                    <a:p>
                      <a:r>
                        <a:rPr lang="en-US" sz="1000" baseline="0" dirty="0"/>
                        <a:t>    clonazepam</a:t>
                      </a:r>
                    </a:p>
                    <a:p>
                      <a:r>
                        <a:rPr lang="en-US" sz="1000" baseline="0" dirty="0"/>
                        <a:t>        </a:t>
                      </a:r>
                      <a:endParaRPr lang="en-US" sz="1000" dirty="0"/>
                    </a:p>
                  </a:txBody>
                  <a:tcPr marL="68580" marR="68580" marT="34279" marB="34279"/>
                </a:tc>
                <a:tc>
                  <a:txBody>
                    <a:bodyPr/>
                    <a:lstStyle/>
                    <a:p>
                      <a:r>
                        <a:rPr lang="en-US" sz="1200" baseline="0" dirty="0"/>
                        <a:t>Increased risk of cognitive impairment, delirium, falls, fractures, and MVAs</a:t>
                      </a:r>
                    </a:p>
                    <a:p>
                      <a:endParaRPr lang="en-US" sz="1200" baseline="0" dirty="0"/>
                    </a:p>
                    <a:p>
                      <a:r>
                        <a:rPr lang="en-US" sz="1200" baseline="0" dirty="0"/>
                        <a:t>Possible exceptions: seizure disorders, benzodiazepine/alcohol withdrawal, severe GAD, periprocedural anesthesia</a:t>
                      </a:r>
                    </a:p>
                    <a:p>
                      <a:endParaRPr lang="en-US" sz="1200" baseline="0" dirty="0"/>
                    </a:p>
                  </a:txBody>
                  <a:tcPr marL="68580" marR="68580" marT="34279" marB="342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anxiety: SSRIs, SNRIs, </a:t>
                      </a:r>
                      <a:r>
                        <a:rPr lang="en-US" sz="1200" dirty="0" err="1"/>
                        <a:t>buspirone</a:t>
                      </a:r>
                      <a:endParaRPr lang="en-US" sz="1200" dirty="0"/>
                    </a:p>
                    <a:p>
                      <a:endParaRPr lang="en-US" sz="1200" baseline="0" dirty="0"/>
                    </a:p>
                  </a:txBody>
                  <a:tcPr marL="68580" marR="68580" marT="34279" marB="34279"/>
                </a:tc>
                <a:extLst>
                  <a:ext uri="{0D108BD9-81ED-4DB2-BD59-A6C34878D82A}">
                    <a16:rowId xmlns:a16="http://schemas.microsoft.com/office/drawing/2014/main" val="10001"/>
                  </a:ext>
                </a:extLst>
              </a:tr>
              <a:tr h="914543">
                <a:tc>
                  <a:txBody>
                    <a:bodyPr/>
                    <a:lstStyle/>
                    <a:p>
                      <a:r>
                        <a:rPr lang="en-US" sz="1200" u="sng" dirty="0"/>
                        <a:t>CNS agents</a:t>
                      </a:r>
                      <a:r>
                        <a:rPr lang="en-US" sz="1200" u="none" dirty="0"/>
                        <a:t>:</a:t>
                      </a:r>
                      <a:endParaRPr lang="en-US" sz="1200" u="sng" dirty="0"/>
                    </a:p>
                    <a:p>
                      <a:r>
                        <a:rPr lang="en-US" sz="1200" b="1" u="none" dirty="0"/>
                        <a:t>  BZRA hypnotics</a:t>
                      </a:r>
                      <a:r>
                        <a:rPr lang="en-US" sz="1200" dirty="0"/>
                        <a:t>:</a:t>
                      </a:r>
                    </a:p>
                    <a:p>
                      <a:r>
                        <a:rPr lang="en-US" sz="1100" dirty="0"/>
                        <a:t>    </a:t>
                      </a:r>
                      <a:r>
                        <a:rPr lang="en-US" sz="1000" dirty="0" err="1"/>
                        <a:t>eszopiclone</a:t>
                      </a:r>
                      <a:endParaRPr lang="en-US" sz="1000" dirty="0"/>
                    </a:p>
                    <a:p>
                      <a:r>
                        <a:rPr lang="en-US" sz="1000" baseline="0" dirty="0"/>
                        <a:t>    zolpidem</a:t>
                      </a:r>
                    </a:p>
                    <a:p>
                      <a:r>
                        <a:rPr lang="en-US" sz="1000" baseline="0" dirty="0"/>
                        <a:t>    </a:t>
                      </a:r>
                      <a:r>
                        <a:rPr lang="en-US" sz="1000" baseline="0" dirty="0" err="1"/>
                        <a:t>zalpelon</a:t>
                      </a:r>
                      <a:endParaRPr lang="en-US" sz="1000" dirty="0"/>
                    </a:p>
                  </a:txBody>
                  <a:tcPr marL="68580" marR="68580" marT="34290" marB="34290"/>
                </a:tc>
                <a:tc>
                  <a:txBody>
                    <a:bodyPr/>
                    <a:lstStyle/>
                    <a:p>
                      <a:r>
                        <a:rPr lang="en-US" sz="1200" dirty="0"/>
                        <a:t>ADEs similar to BZD: delirium</a:t>
                      </a:r>
                      <a:r>
                        <a:rPr lang="en-US" sz="1200" baseline="0" dirty="0"/>
                        <a:t>, falls, fractures</a:t>
                      </a:r>
                    </a:p>
                    <a:p>
                      <a:r>
                        <a:rPr lang="en-US" sz="1200" baseline="0" dirty="0"/>
                        <a:t>Increased ER visits, hospitalizations, MVAs</a:t>
                      </a:r>
                    </a:p>
                    <a:p>
                      <a:endParaRPr lang="en-US" sz="1200" baseline="0" dirty="0"/>
                    </a:p>
                    <a:p>
                      <a:r>
                        <a:rPr lang="en-US" sz="1200" baseline="0" dirty="0"/>
                        <a:t>Minimal improvement in sleep latency and duration</a:t>
                      </a:r>
                      <a:endParaRPr lang="en-US" sz="1200" dirty="0"/>
                    </a:p>
                  </a:txBody>
                  <a:tcPr marL="68580" marR="68580" marT="34290" marB="34290"/>
                </a:tc>
                <a:tc>
                  <a:txBody>
                    <a:bodyPr/>
                    <a:lstStyle/>
                    <a:p>
                      <a:r>
                        <a:rPr lang="en-US" sz="1200" dirty="0"/>
                        <a:t>Sleep</a:t>
                      </a:r>
                      <a:r>
                        <a:rPr lang="en-US" sz="1200" baseline="0" dirty="0"/>
                        <a:t> hygiene (preferred)</a:t>
                      </a:r>
                    </a:p>
                    <a:p>
                      <a:endParaRPr lang="en-US" sz="1200" baseline="0" dirty="0"/>
                    </a:p>
                    <a:p>
                      <a:r>
                        <a:rPr lang="en-US" sz="1200" baseline="0" dirty="0"/>
                        <a:t>Melatonin</a:t>
                      </a:r>
                    </a:p>
                    <a:p>
                      <a:r>
                        <a:rPr lang="en-US" sz="1200" baseline="0" dirty="0"/>
                        <a:t>Low-dose trazodone</a:t>
                      </a:r>
                    </a:p>
                    <a:p>
                      <a:r>
                        <a:rPr lang="en-US" sz="1200" baseline="0" dirty="0"/>
                        <a:t>Low-dose mirtazapine </a:t>
                      </a:r>
                      <a:endParaRPr lang="en-US" sz="1200" dirty="0"/>
                    </a:p>
                  </a:txBody>
                  <a:tcPr marL="68580" marR="68580" marT="34290" marB="34290"/>
                </a:tc>
                <a:extLst>
                  <a:ext uri="{0D108BD9-81ED-4DB2-BD59-A6C34878D82A}">
                    <a16:rowId xmlns:a16="http://schemas.microsoft.com/office/drawing/2014/main" val="10002"/>
                  </a:ext>
                </a:extLst>
              </a:tr>
            </a:tbl>
          </a:graphicData>
        </a:graphic>
      </p:graphicFrame>
      <p:sp>
        <p:nvSpPr>
          <p:cNvPr id="44048" name="Slide Number Placeholder 4">
            <a:extLst>
              <a:ext uri="{FF2B5EF4-FFF2-40B4-BE49-F238E27FC236}">
                <a16:creationId xmlns:a16="http://schemas.microsoft.com/office/drawing/2014/main" id="{3D0131D1-0189-4B39-9439-A942362E09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2463ED00-96D7-4991-8D90-BE11E87E3D48}" type="slidenum">
              <a:rPr lang="en-US" altLang="en-US" sz="900">
                <a:solidFill>
                  <a:srgbClr val="FFFFFF"/>
                </a:solidFill>
              </a:rPr>
              <a:pPr>
                <a:lnSpc>
                  <a:spcPct val="80000"/>
                </a:lnSpc>
              </a:pPr>
              <a:t>21</a:t>
            </a:fld>
            <a:endParaRPr lang="en-US" altLang="en-US" sz="900">
              <a:solidFill>
                <a:srgbClr val="FFFFFF"/>
              </a:solidFill>
            </a:endParaRPr>
          </a:p>
        </p:txBody>
      </p:sp>
      <p:sp>
        <p:nvSpPr>
          <p:cNvPr id="44049" name="Text Box 152">
            <a:extLst>
              <a:ext uri="{FF2B5EF4-FFF2-40B4-BE49-F238E27FC236}">
                <a16:creationId xmlns:a16="http://schemas.microsoft.com/office/drawing/2014/main" id="{9833694B-716F-4852-96D7-DA9E5F9DFDBE}"/>
              </a:ext>
            </a:extLst>
          </p:cNvPr>
          <p:cNvSpPr txBox="1">
            <a:spLocks noChangeArrowheads="1"/>
          </p:cNvSpPr>
          <p:nvPr/>
        </p:nvSpPr>
        <p:spPr bwMode="auto">
          <a:xfrm>
            <a:off x="606400" y="4857018"/>
            <a:ext cx="8453837"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825" dirty="0"/>
              <a:t>AGS 2019 Beers Criteria Update Expert Panel. American Geriatrics Society 2019 Updated Beers Criteria for Potentially Inappropriate Medication Use in Older Adults.  JAGS 2019.</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480F887-2019-40D4-BFCE-A3B9489E67E3}"/>
              </a:ext>
            </a:extLst>
          </p:cNvPr>
          <p:cNvSpPr>
            <a:spLocks noGrp="1" noChangeArrowheads="1"/>
          </p:cNvSpPr>
          <p:nvPr>
            <p:ph type="title"/>
          </p:nvPr>
        </p:nvSpPr>
        <p:spPr>
          <a:xfrm>
            <a:off x="721137" y="309145"/>
            <a:ext cx="6172200" cy="536972"/>
          </a:xfrm>
        </p:spPr>
        <p:txBody>
          <a:bodyPr/>
          <a:lstStyle/>
          <a:p>
            <a:pPr>
              <a:defRPr/>
            </a:pPr>
            <a:r>
              <a:rPr lang="en-US" sz="3200" dirty="0">
                <a:solidFill>
                  <a:schemeClr val="accent4"/>
                </a:solidFill>
              </a:rPr>
              <a:t>The Beers Criteria (2019)</a:t>
            </a:r>
          </a:p>
        </p:txBody>
      </p:sp>
      <p:graphicFrame>
        <p:nvGraphicFramePr>
          <p:cNvPr id="7" name="Table Placeholder 6">
            <a:extLst>
              <a:ext uri="{FF2B5EF4-FFF2-40B4-BE49-F238E27FC236}">
                <a16:creationId xmlns:a16="http://schemas.microsoft.com/office/drawing/2014/main" id="{5FBC7A59-D569-43E9-B15C-A1CDBA1599CA}"/>
              </a:ext>
            </a:extLst>
          </p:cNvPr>
          <p:cNvGraphicFramePr>
            <a:graphicFrameLocks noGrp="1"/>
          </p:cNvGraphicFramePr>
          <p:nvPr>
            <p:ph type="tbl" idx="1"/>
            <p:extLst>
              <p:ext uri="{D42A27DB-BD31-4B8C-83A1-F6EECF244321}">
                <p14:modId xmlns:p14="http://schemas.microsoft.com/office/powerpoint/2010/main" val="1073266583"/>
              </p:ext>
            </p:extLst>
          </p:nvPr>
        </p:nvGraphicFramePr>
        <p:xfrm>
          <a:off x="827148" y="1086889"/>
          <a:ext cx="7779380" cy="3200276"/>
        </p:xfrm>
        <a:graphic>
          <a:graphicData uri="http://schemas.openxmlformats.org/drawingml/2006/table">
            <a:tbl>
              <a:tblPr firstRow="1" bandRow="1">
                <a:tableStyleId>{9D7B26C5-4107-4FEC-AEDC-1716B250A1EF}</a:tableStyleId>
              </a:tblPr>
              <a:tblGrid>
                <a:gridCol w="2422554">
                  <a:extLst>
                    <a:ext uri="{9D8B030D-6E8A-4147-A177-3AD203B41FA5}">
                      <a16:colId xmlns:a16="http://schemas.microsoft.com/office/drawing/2014/main" val="20000"/>
                    </a:ext>
                  </a:extLst>
                </a:gridCol>
                <a:gridCol w="3207610">
                  <a:extLst>
                    <a:ext uri="{9D8B030D-6E8A-4147-A177-3AD203B41FA5}">
                      <a16:colId xmlns:a16="http://schemas.microsoft.com/office/drawing/2014/main" val="20001"/>
                    </a:ext>
                  </a:extLst>
                </a:gridCol>
                <a:gridCol w="2149216">
                  <a:extLst>
                    <a:ext uri="{9D8B030D-6E8A-4147-A177-3AD203B41FA5}">
                      <a16:colId xmlns:a16="http://schemas.microsoft.com/office/drawing/2014/main" val="20002"/>
                    </a:ext>
                  </a:extLst>
                </a:gridCol>
              </a:tblGrid>
              <a:tr h="277873">
                <a:tc>
                  <a:txBody>
                    <a:bodyPr/>
                    <a:lstStyle/>
                    <a:p>
                      <a:r>
                        <a:rPr lang="en-US" sz="1400" dirty="0"/>
                        <a:t>Drug</a:t>
                      </a:r>
                    </a:p>
                  </a:txBody>
                  <a:tcPr marL="68580" marR="68580" marT="34259" marB="34259"/>
                </a:tc>
                <a:tc>
                  <a:txBody>
                    <a:bodyPr/>
                    <a:lstStyle/>
                    <a:p>
                      <a:r>
                        <a:rPr lang="en-US" sz="1400" dirty="0"/>
                        <a:t>Concern</a:t>
                      </a:r>
                    </a:p>
                  </a:txBody>
                  <a:tcPr marL="68580" marR="68580" marT="34259" marB="34259"/>
                </a:tc>
                <a:tc>
                  <a:txBody>
                    <a:bodyPr/>
                    <a:lstStyle/>
                    <a:p>
                      <a:r>
                        <a:rPr lang="en-US" sz="1400" dirty="0"/>
                        <a:t>Alternatives</a:t>
                      </a:r>
                    </a:p>
                  </a:txBody>
                  <a:tcPr marL="68580" marR="68580" marT="34259" marB="34259"/>
                </a:tc>
                <a:extLst>
                  <a:ext uri="{0D108BD9-81ED-4DB2-BD59-A6C34878D82A}">
                    <a16:rowId xmlns:a16="http://schemas.microsoft.com/office/drawing/2014/main" val="10000"/>
                  </a:ext>
                </a:extLst>
              </a:tr>
              <a:tr h="2547480">
                <a:tc>
                  <a:txBody>
                    <a:bodyPr/>
                    <a:lstStyle/>
                    <a:p>
                      <a:r>
                        <a:rPr lang="en-US" sz="1100" u="sng" dirty="0"/>
                        <a:t>Pain medications</a:t>
                      </a:r>
                      <a:r>
                        <a:rPr lang="en-US" sz="1100" u="none" dirty="0"/>
                        <a:t>:</a:t>
                      </a:r>
                      <a:endParaRPr lang="en-US" sz="1100" u="sng" dirty="0"/>
                    </a:p>
                    <a:p>
                      <a:r>
                        <a:rPr lang="en-US" sz="1100" b="1" u="none" dirty="0"/>
                        <a:t>  Non-COX II</a:t>
                      </a:r>
                      <a:r>
                        <a:rPr lang="en-US" sz="1100" b="1" u="none" baseline="0" dirty="0"/>
                        <a:t> selective </a:t>
                      </a:r>
                      <a:r>
                        <a:rPr lang="en-US" sz="1100" b="1" u="none" dirty="0"/>
                        <a:t>NSAIDs (PO):</a:t>
                      </a:r>
                    </a:p>
                    <a:p>
                      <a:r>
                        <a:rPr lang="en-US" sz="1000" baseline="0" dirty="0"/>
                        <a:t>    e.g. naproxen, ibuprofen, meloxicam,</a:t>
                      </a:r>
                    </a:p>
                    <a:p>
                      <a:r>
                        <a:rPr lang="en-US" sz="1000" baseline="0" dirty="0"/>
                        <a:t>    diclofenac, aspirin &gt;325mg</a:t>
                      </a:r>
                    </a:p>
                    <a:p>
                      <a:r>
                        <a:rPr lang="en-US" sz="1000" baseline="0" dirty="0"/>
                        <a:t>                </a:t>
                      </a:r>
                    </a:p>
                  </a:txBody>
                  <a:tcPr marL="68580" marR="68580" marT="34259" marB="34259"/>
                </a:tc>
                <a:tc>
                  <a:txBody>
                    <a:bodyPr/>
                    <a:lstStyle/>
                    <a:p>
                      <a:r>
                        <a:rPr lang="en-US" sz="1100" baseline="0" dirty="0"/>
                        <a:t>Increased risk of GI bleeding + PUD in high-risk groups (&gt;75y; concomitant corticosteroids, anticoagulants, antiplatelet agents)</a:t>
                      </a:r>
                    </a:p>
                    <a:p>
                      <a:endParaRPr lang="en-US" sz="1100" baseline="0" dirty="0"/>
                    </a:p>
                    <a:p>
                      <a:r>
                        <a:rPr lang="en-US" sz="1100" baseline="0" dirty="0"/>
                        <a:t>PPI or misoprostol reduces, but does not eliminate risk</a:t>
                      </a:r>
                    </a:p>
                    <a:p>
                      <a:endParaRPr lang="en-US" sz="1100" baseline="0" dirty="0"/>
                    </a:p>
                    <a:p>
                      <a:r>
                        <a:rPr lang="en-US" sz="1100" baseline="0" dirty="0"/>
                        <a:t>UGI ulcers, gross bleeding, or perforation = ~1% of patients treated for 3-6 months and ~2-4% of patient treated for 1 year; trend continues with longer duration</a:t>
                      </a:r>
                    </a:p>
                    <a:p>
                      <a:endParaRPr lang="en-US" sz="1100" baseline="0" dirty="0"/>
                    </a:p>
                    <a:p>
                      <a:r>
                        <a:rPr lang="en-US" sz="1100" baseline="0" dirty="0"/>
                        <a:t>Increased risk of elevated BP and AKI</a:t>
                      </a:r>
                    </a:p>
                    <a:p>
                      <a:endParaRPr lang="en-US"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t>Avoid chronic use unless other alternatives not effective and patient can take gastroprotective agent</a:t>
                      </a:r>
                    </a:p>
                  </a:txBody>
                  <a:tcPr marL="68580" marR="68580" marT="34259" marB="34259"/>
                </a:tc>
                <a:tc>
                  <a:txBody>
                    <a:bodyPr/>
                    <a:lstStyle/>
                    <a:p>
                      <a:r>
                        <a:rPr lang="en-US" sz="1100" baseline="0" dirty="0"/>
                        <a:t>Scheduled APAP</a:t>
                      </a:r>
                    </a:p>
                    <a:p>
                      <a:r>
                        <a:rPr lang="en-US" sz="1100" baseline="0" dirty="0"/>
                        <a:t>Tramadol</a:t>
                      </a:r>
                    </a:p>
                    <a:p>
                      <a:r>
                        <a:rPr lang="en-US" sz="1100" baseline="0" dirty="0"/>
                        <a:t>Opioids</a:t>
                      </a:r>
                    </a:p>
                    <a:p>
                      <a:r>
                        <a:rPr lang="en-US" sz="1100" baseline="0" dirty="0"/>
                        <a:t>Topical lidocaine</a:t>
                      </a:r>
                    </a:p>
                    <a:p>
                      <a:r>
                        <a:rPr lang="en-US" sz="1100" baseline="0" dirty="0"/>
                        <a:t>Topical capsaicin</a:t>
                      </a:r>
                    </a:p>
                    <a:p>
                      <a:r>
                        <a:rPr lang="en-US" sz="1100" baseline="0" dirty="0"/>
                        <a:t>Counter irritants</a:t>
                      </a:r>
                    </a:p>
                    <a:p>
                      <a:r>
                        <a:rPr lang="en-US" sz="1100" baseline="0" dirty="0"/>
                        <a:t>Non-pharmacologic: TENS</a:t>
                      </a:r>
                    </a:p>
                  </a:txBody>
                  <a:tcPr marL="68580" marR="68580" marT="34259" marB="34259"/>
                </a:tc>
                <a:extLst>
                  <a:ext uri="{0D108BD9-81ED-4DB2-BD59-A6C34878D82A}">
                    <a16:rowId xmlns:a16="http://schemas.microsoft.com/office/drawing/2014/main" val="10001"/>
                  </a:ext>
                </a:extLst>
              </a:tr>
            </a:tbl>
          </a:graphicData>
        </a:graphic>
      </p:graphicFrame>
      <p:sp>
        <p:nvSpPr>
          <p:cNvPr id="52237" name="Slide Number Placeholder 4">
            <a:extLst>
              <a:ext uri="{FF2B5EF4-FFF2-40B4-BE49-F238E27FC236}">
                <a16:creationId xmlns:a16="http://schemas.microsoft.com/office/drawing/2014/main" id="{94D96888-A098-4A3D-8697-175018FAF5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45E66A4E-A3D7-4BD2-8BBC-01C7F8D2242E}" type="slidenum">
              <a:rPr lang="en-US" altLang="en-US" sz="900">
                <a:solidFill>
                  <a:srgbClr val="FFFFFF"/>
                </a:solidFill>
              </a:rPr>
              <a:pPr>
                <a:lnSpc>
                  <a:spcPct val="80000"/>
                </a:lnSpc>
              </a:pPr>
              <a:t>22</a:t>
            </a:fld>
            <a:endParaRPr lang="en-US" altLang="en-US" sz="900">
              <a:solidFill>
                <a:srgbClr val="FFFFFF"/>
              </a:solidFill>
            </a:endParaRPr>
          </a:p>
        </p:txBody>
      </p:sp>
      <p:sp>
        <p:nvSpPr>
          <p:cNvPr id="52238" name="Text Box 67">
            <a:extLst>
              <a:ext uri="{FF2B5EF4-FFF2-40B4-BE49-F238E27FC236}">
                <a16:creationId xmlns:a16="http://schemas.microsoft.com/office/drawing/2014/main" id="{023C5685-0048-492F-92BA-413B978741AE}"/>
              </a:ext>
            </a:extLst>
          </p:cNvPr>
          <p:cNvSpPr txBox="1">
            <a:spLocks noChangeArrowheads="1"/>
          </p:cNvSpPr>
          <p:nvPr/>
        </p:nvSpPr>
        <p:spPr bwMode="auto">
          <a:xfrm>
            <a:off x="889360" y="4851243"/>
            <a:ext cx="821293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750" dirty="0"/>
              <a:t>AGS 2019 Beers Criteria Update Expert Panel. American Geriatrics Society 2019 Updated Beers Criteria for Potentially Inappropriate Medication Use in Older Adults.  JAGS 2019.</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78415AD-AB3B-46AC-837F-CBDF569A140B}"/>
              </a:ext>
            </a:extLst>
          </p:cNvPr>
          <p:cNvSpPr>
            <a:spLocks noGrp="1" noChangeArrowheads="1"/>
          </p:cNvSpPr>
          <p:nvPr>
            <p:ph type="title"/>
          </p:nvPr>
        </p:nvSpPr>
        <p:spPr>
          <a:xfrm>
            <a:off x="736406" y="341129"/>
            <a:ext cx="6172200" cy="536972"/>
          </a:xfrm>
        </p:spPr>
        <p:txBody>
          <a:bodyPr/>
          <a:lstStyle/>
          <a:p>
            <a:pPr>
              <a:defRPr/>
            </a:pPr>
            <a:r>
              <a:rPr lang="en-US" sz="3200" dirty="0">
                <a:solidFill>
                  <a:schemeClr val="accent4"/>
                </a:solidFill>
              </a:rPr>
              <a:t>The Beers Criteria (2019)</a:t>
            </a:r>
          </a:p>
        </p:txBody>
      </p:sp>
      <p:graphicFrame>
        <p:nvGraphicFramePr>
          <p:cNvPr id="7" name="Table Placeholder 6">
            <a:extLst>
              <a:ext uri="{FF2B5EF4-FFF2-40B4-BE49-F238E27FC236}">
                <a16:creationId xmlns:a16="http://schemas.microsoft.com/office/drawing/2014/main" id="{FB40407E-914F-4D73-AF1A-EAF3F6A8BE99}"/>
              </a:ext>
            </a:extLst>
          </p:cNvPr>
          <p:cNvGraphicFramePr>
            <a:graphicFrameLocks noGrp="1"/>
          </p:cNvGraphicFramePr>
          <p:nvPr>
            <p:ph type="tbl" idx="1"/>
            <p:extLst>
              <p:ext uri="{D42A27DB-BD31-4B8C-83A1-F6EECF244321}">
                <p14:modId xmlns:p14="http://schemas.microsoft.com/office/powerpoint/2010/main" val="1204768053"/>
              </p:ext>
            </p:extLst>
          </p:nvPr>
        </p:nvGraphicFramePr>
        <p:xfrm>
          <a:off x="896532" y="1499033"/>
          <a:ext cx="7790268" cy="1798314"/>
        </p:xfrm>
        <a:graphic>
          <a:graphicData uri="http://schemas.openxmlformats.org/drawingml/2006/table">
            <a:tbl>
              <a:tblPr firstRow="1" bandRow="1">
                <a:tableStyleId>{9D7B26C5-4107-4FEC-AEDC-1716B250A1EF}</a:tableStyleId>
              </a:tblPr>
              <a:tblGrid>
                <a:gridCol w="1947567">
                  <a:extLst>
                    <a:ext uri="{9D8B030D-6E8A-4147-A177-3AD203B41FA5}">
                      <a16:colId xmlns:a16="http://schemas.microsoft.com/office/drawing/2014/main" val="20000"/>
                    </a:ext>
                  </a:extLst>
                </a:gridCol>
                <a:gridCol w="3343765">
                  <a:extLst>
                    <a:ext uri="{9D8B030D-6E8A-4147-A177-3AD203B41FA5}">
                      <a16:colId xmlns:a16="http://schemas.microsoft.com/office/drawing/2014/main" val="20001"/>
                    </a:ext>
                  </a:extLst>
                </a:gridCol>
                <a:gridCol w="2498936">
                  <a:extLst>
                    <a:ext uri="{9D8B030D-6E8A-4147-A177-3AD203B41FA5}">
                      <a16:colId xmlns:a16="http://schemas.microsoft.com/office/drawing/2014/main" val="20002"/>
                    </a:ext>
                  </a:extLst>
                </a:gridCol>
              </a:tblGrid>
              <a:tr h="278087">
                <a:tc>
                  <a:txBody>
                    <a:bodyPr/>
                    <a:lstStyle/>
                    <a:p>
                      <a:r>
                        <a:rPr lang="en-US" sz="1400" dirty="0"/>
                        <a:t>Drug</a:t>
                      </a:r>
                    </a:p>
                  </a:txBody>
                  <a:tcPr marL="68580" marR="68580" marT="34284" marB="34284"/>
                </a:tc>
                <a:tc>
                  <a:txBody>
                    <a:bodyPr/>
                    <a:lstStyle/>
                    <a:p>
                      <a:r>
                        <a:rPr lang="en-US" sz="1400" dirty="0"/>
                        <a:t>Concern</a:t>
                      </a:r>
                    </a:p>
                  </a:txBody>
                  <a:tcPr marL="68580" marR="68580" marT="34284" marB="34284"/>
                </a:tc>
                <a:tc>
                  <a:txBody>
                    <a:bodyPr/>
                    <a:lstStyle/>
                    <a:p>
                      <a:r>
                        <a:rPr lang="en-US" sz="1400" dirty="0"/>
                        <a:t>Alternatives</a:t>
                      </a:r>
                    </a:p>
                  </a:txBody>
                  <a:tcPr marL="68580" marR="68580" marT="34284" marB="34284"/>
                </a:tc>
                <a:extLst>
                  <a:ext uri="{0D108BD9-81ED-4DB2-BD59-A6C34878D82A}">
                    <a16:rowId xmlns:a16="http://schemas.microsoft.com/office/drawing/2014/main" val="10000"/>
                  </a:ext>
                </a:extLst>
              </a:tr>
              <a:tr h="1303063">
                <a:tc>
                  <a:txBody>
                    <a:bodyPr/>
                    <a:lstStyle/>
                    <a:p>
                      <a:r>
                        <a:rPr lang="en-US" sz="1100" u="sng" dirty="0"/>
                        <a:t>Pain medications</a:t>
                      </a:r>
                      <a:r>
                        <a:rPr lang="en-US" sz="1100" u="none" dirty="0"/>
                        <a:t>:</a:t>
                      </a:r>
                      <a:endParaRPr lang="en-US" sz="1100" u="sng" dirty="0"/>
                    </a:p>
                    <a:p>
                      <a:r>
                        <a:rPr lang="en-US" sz="1100" u="none" dirty="0"/>
                        <a:t>  </a:t>
                      </a:r>
                      <a:r>
                        <a:rPr lang="en-US" sz="1100" b="1" u="none" dirty="0"/>
                        <a:t>Skeletal</a:t>
                      </a:r>
                      <a:r>
                        <a:rPr lang="en-US" sz="1100" b="1" u="none" baseline="0" dirty="0"/>
                        <a:t> m</a:t>
                      </a:r>
                      <a:r>
                        <a:rPr lang="en-US" sz="1100" b="1" u="none" dirty="0"/>
                        <a:t>uscle relaxants</a:t>
                      </a:r>
                      <a:r>
                        <a:rPr lang="en-US" sz="1100" dirty="0"/>
                        <a:t>:</a:t>
                      </a:r>
                    </a:p>
                    <a:p>
                      <a:r>
                        <a:rPr lang="en-US" sz="1100" baseline="0" dirty="0"/>
                        <a:t>    </a:t>
                      </a:r>
                      <a:r>
                        <a:rPr lang="en-US" sz="1000" baseline="0" dirty="0" err="1"/>
                        <a:t>methocarbamol</a:t>
                      </a:r>
                      <a:endParaRPr lang="en-US" sz="1000" baseline="0" dirty="0"/>
                    </a:p>
                    <a:p>
                      <a:r>
                        <a:rPr lang="en-US" sz="1000" baseline="0" dirty="0"/>
                        <a:t>    </a:t>
                      </a:r>
                      <a:r>
                        <a:rPr lang="en-US" sz="1000" baseline="0" dirty="0" err="1"/>
                        <a:t>carisoprodol</a:t>
                      </a:r>
                      <a:endParaRPr lang="en-US" sz="1000" baseline="0" dirty="0"/>
                    </a:p>
                    <a:p>
                      <a:r>
                        <a:rPr lang="en-US" sz="1000" baseline="0" dirty="0"/>
                        <a:t>    </a:t>
                      </a:r>
                      <a:r>
                        <a:rPr lang="en-US" sz="1000" baseline="0" dirty="0" err="1"/>
                        <a:t>chlorzoxazone</a:t>
                      </a:r>
                      <a:endParaRPr lang="en-US" sz="1000" baseline="0" dirty="0"/>
                    </a:p>
                    <a:p>
                      <a:r>
                        <a:rPr lang="en-US" sz="1000" baseline="0" dirty="0"/>
                        <a:t>    </a:t>
                      </a:r>
                      <a:r>
                        <a:rPr lang="en-US" sz="1000" baseline="0" dirty="0" err="1"/>
                        <a:t>metaxalone</a:t>
                      </a:r>
                      <a:endParaRPr lang="en-US" sz="1000" baseline="0" dirty="0"/>
                    </a:p>
                    <a:p>
                      <a:r>
                        <a:rPr lang="en-US" sz="1000" baseline="0" dirty="0"/>
                        <a:t>    cyclobenzaprine</a:t>
                      </a:r>
                    </a:p>
                    <a:p>
                      <a:r>
                        <a:rPr lang="en-US" sz="1100" baseline="0" dirty="0"/>
                        <a:t>    </a:t>
                      </a:r>
                      <a:endParaRPr lang="en-US" sz="1100" dirty="0"/>
                    </a:p>
                  </a:txBody>
                  <a:tcPr marL="68580" marR="68580" marT="34293" marB="34293"/>
                </a:tc>
                <a:tc>
                  <a:txBody>
                    <a:bodyPr/>
                    <a:lstStyle/>
                    <a:p>
                      <a:r>
                        <a:rPr lang="en-US" sz="1000" dirty="0"/>
                        <a:t>Poorly</a:t>
                      </a:r>
                      <a:r>
                        <a:rPr lang="en-US" sz="1000" baseline="0" dirty="0"/>
                        <a:t> tolerated by elderly due to anticholinergic effects, sedation, and risk of fracture</a:t>
                      </a:r>
                    </a:p>
                    <a:p>
                      <a:endParaRPr lang="en-US" sz="1000" baseline="0" dirty="0"/>
                    </a:p>
                    <a:p>
                      <a:r>
                        <a:rPr lang="en-US" sz="1000" baseline="0" dirty="0"/>
                        <a:t>Questionable effectiveness at doses tolerated in older adults</a:t>
                      </a:r>
                    </a:p>
                  </a:txBody>
                  <a:tcPr marL="68580" marR="68580" marT="34293" marB="34293"/>
                </a:tc>
                <a:tc>
                  <a:txBody>
                    <a:bodyPr/>
                    <a:lstStyle/>
                    <a:p>
                      <a:r>
                        <a:rPr lang="en-US" sz="1000" baseline="0" dirty="0"/>
                        <a:t>For mild or moderate pain: APAP, </a:t>
                      </a:r>
                      <a:r>
                        <a:rPr lang="en-US" sz="1000" baseline="0" dirty="0" err="1"/>
                        <a:t>salsalate</a:t>
                      </a:r>
                      <a:r>
                        <a:rPr lang="en-US" sz="1000" baseline="0" dirty="0"/>
                        <a:t>, propionic acid derivatives (e.g. ibuprofen, naproxen)</a:t>
                      </a:r>
                    </a:p>
                  </a:txBody>
                  <a:tcPr marL="68580" marR="68580" marT="34293" marB="34293"/>
                </a:tc>
                <a:extLst>
                  <a:ext uri="{0D108BD9-81ED-4DB2-BD59-A6C34878D82A}">
                    <a16:rowId xmlns:a16="http://schemas.microsoft.com/office/drawing/2014/main" val="10003"/>
                  </a:ext>
                </a:extLst>
              </a:tr>
            </a:tbl>
          </a:graphicData>
        </a:graphic>
      </p:graphicFrame>
      <p:sp>
        <p:nvSpPr>
          <p:cNvPr id="54285" name="Slide Number Placeholder 4">
            <a:extLst>
              <a:ext uri="{FF2B5EF4-FFF2-40B4-BE49-F238E27FC236}">
                <a16:creationId xmlns:a16="http://schemas.microsoft.com/office/drawing/2014/main" id="{DEF50AE8-CC19-49F9-9D9D-386681BE8B1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13099F24-53E8-4D0D-9F54-7C9C31307261}" type="slidenum">
              <a:rPr lang="en-US" altLang="en-US" sz="900">
                <a:solidFill>
                  <a:srgbClr val="FFFFFF"/>
                </a:solidFill>
              </a:rPr>
              <a:pPr>
                <a:lnSpc>
                  <a:spcPct val="80000"/>
                </a:lnSpc>
              </a:pPr>
              <a:t>23</a:t>
            </a:fld>
            <a:endParaRPr lang="en-US" altLang="en-US" sz="900">
              <a:solidFill>
                <a:srgbClr val="FFFFFF"/>
              </a:solidFill>
            </a:endParaRPr>
          </a:p>
        </p:txBody>
      </p:sp>
      <p:sp>
        <p:nvSpPr>
          <p:cNvPr id="54286" name="Text Box 67">
            <a:extLst>
              <a:ext uri="{FF2B5EF4-FFF2-40B4-BE49-F238E27FC236}">
                <a16:creationId xmlns:a16="http://schemas.microsoft.com/office/drawing/2014/main" id="{97110D04-5BD0-4038-B880-FD9D543D121C}"/>
              </a:ext>
            </a:extLst>
          </p:cNvPr>
          <p:cNvSpPr txBox="1">
            <a:spLocks noChangeArrowheads="1"/>
          </p:cNvSpPr>
          <p:nvPr/>
        </p:nvSpPr>
        <p:spPr bwMode="auto">
          <a:xfrm>
            <a:off x="705441" y="4818513"/>
            <a:ext cx="817245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750" dirty="0"/>
              <a:t>AGS 2019 Beers Criteria Update Expert Panel. American Geriatrics Society 2019 Updated Beers Criteria for Potentially Inappropriate Medication Use in Older Adults.  JAGS 2019.</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9AE2F-10F1-48A5-9026-CF05A5D0BB2B}"/>
              </a:ext>
            </a:extLst>
          </p:cNvPr>
          <p:cNvSpPr>
            <a:spLocks noGrp="1"/>
          </p:cNvSpPr>
          <p:nvPr>
            <p:ph type="title"/>
          </p:nvPr>
        </p:nvSpPr>
        <p:spPr>
          <a:xfrm>
            <a:off x="766940" y="176343"/>
            <a:ext cx="8125775" cy="922352"/>
          </a:xfrm>
        </p:spPr>
        <p:txBody>
          <a:bodyPr anchor="ctr">
            <a:normAutofit/>
          </a:bodyPr>
          <a:lstStyle/>
          <a:p>
            <a:pPr>
              <a:defRPr/>
            </a:pPr>
            <a:r>
              <a:rPr lang="en-US" sz="3200" dirty="0"/>
              <a:t>Deprescribing</a:t>
            </a:r>
          </a:p>
        </p:txBody>
      </p:sp>
      <p:sp>
        <p:nvSpPr>
          <p:cNvPr id="56324" name="Slide Number Placeholder 3">
            <a:extLst>
              <a:ext uri="{FF2B5EF4-FFF2-40B4-BE49-F238E27FC236}">
                <a16:creationId xmlns:a16="http://schemas.microsoft.com/office/drawing/2014/main" id="{946DD1B8-7CBC-471F-A68E-CD99FF48955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spcAft>
                <a:spcPts val="600"/>
              </a:spcAft>
            </a:pPr>
            <a:fld id="{A79BCE0B-747B-4C7E-9ECF-6E428BB42257}" type="slidenum">
              <a:rPr lang="en-US" altLang="en-US">
                <a:solidFill>
                  <a:srgbClr val="FFFFFF"/>
                </a:solidFill>
              </a:rPr>
              <a:pPr>
                <a:spcAft>
                  <a:spcPts val="600"/>
                </a:spcAft>
              </a:pPr>
              <a:t>24</a:t>
            </a:fld>
            <a:endParaRPr lang="en-US" altLang="en-US">
              <a:solidFill>
                <a:srgbClr val="FFFFFF"/>
              </a:solidFill>
            </a:endParaRPr>
          </a:p>
        </p:txBody>
      </p:sp>
      <p:graphicFrame>
        <p:nvGraphicFramePr>
          <p:cNvPr id="56326" name="Content Placeholder 2">
            <a:extLst>
              <a:ext uri="{FF2B5EF4-FFF2-40B4-BE49-F238E27FC236}">
                <a16:creationId xmlns:a16="http://schemas.microsoft.com/office/drawing/2014/main" id="{6FEE1FFD-DB8D-1509-34E9-CEEF0FA339EA}"/>
              </a:ext>
            </a:extLst>
          </p:cNvPr>
          <p:cNvGraphicFramePr>
            <a:graphicFrameLocks noGrp="1"/>
          </p:cNvGraphicFramePr>
          <p:nvPr>
            <p:ph idx="1"/>
            <p:extLst>
              <p:ext uri="{D42A27DB-BD31-4B8C-83A1-F6EECF244321}">
                <p14:modId xmlns:p14="http://schemas.microsoft.com/office/powerpoint/2010/main" val="3942744192"/>
              </p:ext>
            </p:extLst>
          </p:nvPr>
        </p:nvGraphicFramePr>
        <p:xfrm>
          <a:off x="766936" y="912787"/>
          <a:ext cx="8125779" cy="3681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7CFB64-9718-494F-8289-25CB2D31EDBA}"/>
              </a:ext>
            </a:extLst>
          </p:cNvPr>
          <p:cNvSpPr>
            <a:spLocks noGrp="1"/>
          </p:cNvSpPr>
          <p:nvPr>
            <p:ph idx="1"/>
          </p:nvPr>
        </p:nvSpPr>
        <p:spPr>
          <a:xfrm>
            <a:off x="706929" y="1205567"/>
            <a:ext cx="8095041" cy="3714775"/>
          </a:xfrm>
        </p:spPr>
        <p:txBody>
          <a:bodyPr>
            <a:normAutofit/>
          </a:bodyPr>
          <a:lstStyle/>
          <a:p>
            <a:pPr>
              <a:defRPr/>
            </a:pPr>
            <a:r>
              <a:rPr lang="en-US" dirty="0"/>
              <a:t>Unknown indication</a:t>
            </a:r>
          </a:p>
          <a:p>
            <a:pPr>
              <a:defRPr/>
            </a:pPr>
            <a:r>
              <a:rPr lang="en-US" dirty="0"/>
              <a:t>Little guidance on when or how to stop medications</a:t>
            </a:r>
          </a:p>
          <a:p>
            <a:pPr>
              <a:defRPr/>
            </a:pPr>
            <a:r>
              <a:rPr lang="en-US" dirty="0"/>
              <a:t>Concern about adverse outcome due to stopping medication</a:t>
            </a:r>
          </a:p>
          <a:p>
            <a:pPr lvl="1">
              <a:defRPr/>
            </a:pPr>
            <a:r>
              <a:rPr lang="en-US" sz="2400" dirty="0"/>
              <a:t>Recurring symptoms or disease exacerbation</a:t>
            </a:r>
          </a:p>
          <a:p>
            <a:pPr lvl="1">
              <a:defRPr/>
            </a:pPr>
            <a:r>
              <a:rPr lang="en-US" sz="2400" dirty="0"/>
              <a:t>Adverse drug withdrawal effects (ADWE)</a:t>
            </a:r>
          </a:p>
          <a:p>
            <a:pPr>
              <a:defRPr/>
            </a:pPr>
            <a:r>
              <a:rPr lang="en-US" dirty="0"/>
              <a:t>Deviation from clinical guidelines</a:t>
            </a:r>
          </a:p>
          <a:p>
            <a:pPr>
              <a:defRPr/>
            </a:pPr>
            <a:endParaRPr lang="en-US" dirty="0"/>
          </a:p>
          <a:p>
            <a:pPr>
              <a:defRPr/>
            </a:pPr>
            <a:endParaRPr lang="en-US" dirty="0"/>
          </a:p>
        </p:txBody>
      </p:sp>
      <p:sp>
        <p:nvSpPr>
          <p:cNvPr id="2" name="Title 1">
            <a:extLst>
              <a:ext uri="{FF2B5EF4-FFF2-40B4-BE49-F238E27FC236}">
                <a16:creationId xmlns:a16="http://schemas.microsoft.com/office/drawing/2014/main" id="{EF81A3C6-D17D-4E98-9757-27EF6DA7B26F}"/>
              </a:ext>
            </a:extLst>
          </p:cNvPr>
          <p:cNvSpPr>
            <a:spLocks noGrp="1"/>
          </p:cNvSpPr>
          <p:nvPr>
            <p:ph type="title"/>
          </p:nvPr>
        </p:nvSpPr>
        <p:spPr>
          <a:xfrm>
            <a:off x="706930" y="180607"/>
            <a:ext cx="8095037" cy="922351"/>
          </a:xfrm>
        </p:spPr>
        <p:txBody>
          <a:bodyPr anchor="ctr">
            <a:normAutofit/>
          </a:bodyPr>
          <a:lstStyle/>
          <a:p>
            <a:pPr>
              <a:defRPr/>
            </a:pPr>
            <a:r>
              <a:rPr lang="en-US" sz="3200" dirty="0"/>
              <a:t>Barriers to Deprescribing</a:t>
            </a:r>
          </a:p>
        </p:txBody>
      </p:sp>
      <p:sp>
        <p:nvSpPr>
          <p:cNvPr id="57348" name="Slide Number Placeholder 3">
            <a:extLst>
              <a:ext uri="{FF2B5EF4-FFF2-40B4-BE49-F238E27FC236}">
                <a16:creationId xmlns:a16="http://schemas.microsoft.com/office/drawing/2014/main" id="{7F57E575-4BEC-4336-8F63-215438D4E081}"/>
              </a:ext>
            </a:extLst>
          </p:cNvPr>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spcAft>
                <a:spcPts val="600"/>
              </a:spcAft>
            </a:pPr>
            <a:fld id="{AE719FA1-48E7-452E-9DC6-326B57EAF503}" type="slidenum">
              <a:rPr lang="en-US" altLang="en-US">
                <a:solidFill>
                  <a:srgbClr val="FFFFFF"/>
                </a:solidFill>
              </a:rPr>
              <a:pPr>
                <a:spcAft>
                  <a:spcPts val="600"/>
                </a:spcAft>
              </a:pPr>
              <a:t>25</a:t>
            </a:fld>
            <a:endParaRPr lang="en-US" altLang="en-US">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514C35-FE1C-4741-A3A2-9A4C660FF51D}"/>
              </a:ext>
            </a:extLst>
          </p:cNvPr>
          <p:cNvSpPr>
            <a:spLocks noGrp="1"/>
          </p:cNvSpPr>
          <p:nvPr>
            <p:ph idx="1"/>
          </p:nvPr>
        </p:nvSpPr>
        <p:spPr/>
        <p:txBody>
          <a:bodyPr>
            <a:normAutofit fontScale="92500" lnSpcReduction="10000"/>
          </a:bodyPr>
          <a:lstStyle/>
          <a:p>
            <a:r>
              <a:rPr lang="en-US" sz="2000" dirty="0"/>
              <a:t>Documentation of factors that warrant continued use</a:t>
            </a:r>
          </a:p>
          <a:p>
            <a:r>
              <a:rPr lang="en-US" sz="2000" dirty="0"/>
              <a:t>How can patients be engaged in process?</a:t>
            </a:r>
          </a:p>
          <a:p>
            <a:r>
              <a:rPr lang="en-US" sz="2000" dirty="0"/>
              <a:t>How should tapering be approached?</a:t>
            </a:r>
          </a:p>
          <a:p>
            <a:r>
              <a:rPr lang="en-US" sz="2000" dirty="0"/>
              <a:t>What should be monitored and how often?</a:t>
            </a:r>
          </a:p>
          <a:p>
            <a:r>
              <a:rPr lang="en-US" sz="2000" dirty="0"/>
              <a:t>How to manage recurring symptoms?</a:t>
            </a:r>
          </a:p>
          <a:p>
            <a:endParaRPr lang="en-US" sz="2000" dirty="0"/>
          </a:p>
          <a:p>
            <a:r>
              <a:rPr lang="en-US" sz="2000" dirty="0"/>
              <a:t>Guidelines by: </a:t>
            </a:r>
            <a:r>
              <a:rPr lang="en-US" sz="2000" dirty="0">
                <a:solidFill>
                  <a:srgbClr val="0070C0"/>
                </a:solidFill>
                <a:hlinkClick r:id="rId2"/>
              </a:rPr>
              <a:t>https://deprescribing.org/resources/deprescribing-guidelines-algorithms/</a:t>
            </a:r>
            <a:endParaRPr lang="en-US" sz="2000" dirty="0">
              <a:solidFill>
                <a:srgbClr val="0070C0"/>
              </a:solidFill>
            </a:endParaRPr>
          </a:p>
          <a:p>
            <a:pPr lvl="1"/>
            <a:r>
              <a:rPr lang="en-US" sz="1600" dirty="0"/>
              <a:t>PPIs</a:t>
            </a:r>
          </a:p>
          <a:p>
            <a:pPr lvl="1"/>
            <a:r>
              <a:rPr lang="en-US" sz="1600" dirty="0"/>
              <a:t>BZD and BDRAs</a:t>
            </a:r>
          </a:p>
          <a:p>
            <a:pPr lvl="1"/>
            <a:r>
              <a:rPr lang="en-US" sz="1600" dirty="0"/>
              <a:t>Antipsychotics</a:t>
            </a:r>
          </a:p>
          <a:p>
            <a:pPr lvl="1"/>
            <a:r>
              <a:rPr lang="en-US" sz="1600" dirty="0"/>
              <a:t>Antihyperglycemics</a:t>
            </a:r>
          </a:p>
          <a:p>
            <a:pPr lvl="1"/>
            <a:r>
              <a:rPr lang="en-US" sz="1600" dirty="0" err="1"/>
              <a:t>AChEIs</a:t>
            </a:r>
            <a:r>
              <a:rPr lang="en-US" sz="1600" dirty="0"/>
              <a:t> and memantine</a:t>
            </a:r>
          </a:p>
          <a:p>
            <a:pPr lvl="1"/>
            <a:endParaRPr lang="en-US" sz="1600" dirty="0"/>
          </a:p>
        </p:txBody>
      </p:sp>
      <p:sp>
        <p:nvSpPr>
          <p:cNvPr id="3" name="Title 2">
            <a:extLst>
              <a:ext uri="{FF2B5EF4-FFF2-40B4-BE49-F238E27FC236}">
                <a16:creationId xmlns:a16="http://schemas.microsoft.com/office/drawing/2014/main" id="{2843082B-120A-49C1-9D8D-FE1068B787C4}"/>
              </a:ext>
            </a:extLst>
          </p:cNvPr>
          <p:cNvSpPr>
            <a:spLocks noGrp="1"/>
          </p:cNvSpPr>
          <p:nvPr>
            <p:ph type="title"/>
          </p:nvPr>
        </p:nvSpPr>
        <p:spPr/>
        <p:txBody>
          <a:bodyPr/>
          <a:lstStyle/>
          <a:p>
            <a:r>
              <a:rPr lang="en-US" dirty="0"/>
              <a:t>Clinical Factors for </a:t>
            </a:r>
            <a:r>
              <a:rPr lang="en-US" dirty="0" err="1"/>
              <a:t>Desprescribing</a:t>
            </a:r>
            <a:endParaRPr lang="en-US" dirty="0"/>
          </a:p>
        </p:txBody>
      </p:sp>
    </p:spTree>
    <p:extLst>
      <p:ext uri="{BB962C8B-B14F-4D97-AF65-F5344CB8AC3E}">
        <p14:creationId xmlns:p14="http://schemas.microsoft.com/office/powerpoint/2010/main" val="2460941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090B89E8-BE75-43B5-B591-7E8A301A127F}"/>
              </a:ext>
            </a:extLst>
          </p:cNvPr>
          <p:cNvSpPr>
            <a:spLocks noGrp="1"/>
          </p:cNvSpPr>
          <p:nvPr>
            <p:ph type="title"/>
          </p:nvPr>
        </p:nvSpPr>
        <p:spPr>
          <a:xfrm>
            <a:off x="829757" y="292018"/>
            <a:ext cx="8125775" cy="922352"/>
          </a:xfrm>
        </p:spPr>
        <p:txBody>
          <a:bodyPr anchor="ctr">
            <a:normAutofit/>
          </a:bodyPr>
          <a:lstStyle/>
          <a:p>
            <a:pPr>
              <a:defRPr/>
            </a:pPr>
            <a:r>
              <a:rPr lang="en-US" dirty="0"/>
              <a:t>Medication Non-Adherence</a:t>
            </a:r>
          </a:p>
        </p:txBody>
      </p:sp>
      <p:sp>
        <p:nvSpPr>
          <p:cNvPr id="59396" name="Slide Number Placeholder 3">
            <a:extLst>
              <a:ext uri="{FF2B5EF4-FFF2-40B4-BE49-F238E27FC236}">
                <a16:creationId xmlns:a16="http://schemas.microsoft.com/office/drawing/2014/main" id="{8BB289F4-9A9E-4D7B-A774-9E6EE589AE0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spcAft>
                <a:spcPts val="600"/>
              </a:spcAft>
            </a:pPr>
            <a:fld id="{6CD727DF-77C2-4DB6-9D60-7D76B1FA2BF6}" type="slidenum">
              <a:rPr lang="en-US" altLang="en-US" sz="900">
                <a:solidFill>
                  <a:srgbClr val="FFFFFF"/>
                </a:solidFill>
              </a:rPr>
              <a:pPr>
                <a:lnSpc>
                  <a:spcPct val="80000"/>
                </a:lnSpc>
                <a:spcAft>
                  <a:spcPts val="600"/>
                </a:spcAft>
              </a:pPr>
              <a:t>27</a:t>
            </a:fld>
            <a:endParaRPr lang="en-US" altLang="en-US" sz="900">
              <a:solidFill>
                <a:srgbClr val="FFFFFF"/>
              </a:solidFill>
            </a:endParaRPr>
          </a:p>
        </p:txBody>
      </p:sp>
      <p:graphicFrame>
        <p:nvGraphicFramePr>
          <p:cNvPr id="59398" name="Content Placeholder 2">
            <a:extLst>
              <a:ext uri="{FF2B5EF4-FFF2-40B4-BE49-F238E27FC236}">
                <a16:creationId xmlns:a16="http://schemas.microsoft.com/office/drawing/2014/main" id="{F2484B1A-D146-A639-9BDD-E0FEEDF7AE24}"/>
              </a:ext>
            </a:extLst>
          </p:cNvPr>
          <p:cNvGraphicFramePr>
            <a:graphicFrameLocks noGrp="1"/>
          </p:cNvGraphicFramePr>
          <p:nvPr>
            <p:ph idx="1"/>
            <p:extLst>
              <p:ext uri="{D42A27DB-BD31-4B8C-83A1-F6EECF244321}">
                <p14:modId xmlns:p14="http://schemas.microsoft.com/office/powerpoint/2010/main" val="3390792774"/>
              </p:ext>
            </p:extLst>
          </p:nvPr>
        </p:nvGraphicFramePr>
        <p:xfrm>
          <a:off x="962381" y="1821820"/>
          <a:ext cx="7609246" cy="2457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F18783FA-FD8C-488C-8027-7616643A8668}"/>
              </a:ext>
            </a:extLst>
          </p:cNvPr>
          <p:cNvSpPr txBox="1"/>
          <p:nvPr/>
        </p:nvSpPr>
        <p:spPr>
          <a:xfrm>
            <a:off x="962381" y="1223241"/>
            <a:ext cx="6491542" cy="383908"/>
          </a:xfrm>
          <a:prstGeom prst="rect">
            <a:avLst/>
          </a:prstGeom>
          <a:noFill/>
        </p:spPr>
        <p:txBody>
          <a:bodyPr wrap="square" rtlCol="0">
            <a:spAutoFit/>
          </a:bodyPr>
          <a:lstStyle/>
          <a:p>
            <a:pPr lvl="0"/>
            <a:r>
              <a:rPr lang="en-US" dirty="0"/>
              <a:t>Prevalence in elderly is 40-80% (mean 50%)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FB78236-9E7A-461C-AB91-6890058893FE}"/>
              </a:ext>
            </a:extLst>
          </p:cNvPr>
          <p:cNvSpPr>
            <a:spLocks noGrp="1" noChangeArrowheads="1"/>
          </p:cNvSpPr>
          <p:nvPr>
            <p:ph type="title"/>
          </p:nvPr>
        </p:nvSpPr>
        <p:spPr>
          <a:xfrm>
            <a:off x="757347" y="205696"/>
            <a:ext cx="8229600" cy="857250"/>
          </a:xfrm>
        </p:spPr>
        <p:txBody>
          <a:bodyPr anchor="ctr">
            <a:normAutofit/>
          </a:bodyPr>
          <a:lstStyle/>
          <a:p>
            <a:pPr>
              <a:defRPr/>
            </a:pPr>
            <a:r>
              <a:rPr lang="en-US" sz="3200" dirty="0">
                <a:solidFill>
                  <a:schemeClr val="tx1"/>
                </a:solidFill>
              </a:rPr>
              <a:t>Medication Non-Adherence</a:t>
            </a:r>
          </a:p>
        </p:txBody>
      </p:sp>
      <p:sp>
        <p:nvSpPr>
          <p:cNvPr id="60420" name="Slide Number Placeholder 5">
            <a:extLst>
              <a:ext uri="{FF2B5EF4-FFF2-40B4-BE49-F238E27FC236}">
                <a16:creationId xmlns:a16="http://schemas.microsoft.com/office/drawing/2014/main" id="{7FFDB402-0920-4691-851D-4ED78FD9DB7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spcAft>
                <a:spcPts val="600"/>
              </a:spcAft>
            </a:pPr>
            <a:fld id="{42387CC0-A9BB-447C-8754-2D39D1E57BDF}" type="slidenum">
              <a:rPr lang="en-US" altLang="en-US" sz="900">
                <a:solidFill>
                  <a:srgbClr val="FFFFFF"/>
                </a:solidFill>
              </a:rPr>
              <a:pPr>
                <a:lnSpc>
                  <a:spcPct val="80000"/>
                </a:lnSpc>
                <a:spcAft>
                  <a:spcPts val="600"/>
                </a:spcAft>
              </a:pPr>
              <a:t>28</a:t>
            </a:fld>
            <a:endParaRPr lang="en-US" altLang="en-US" sz="900">
              <a:solidFill>
                <a:srgbClr val="FFFFFF"/>
              </a:solidFill>
            </a:endParaRPr>
          </a:p>
        </p:txBody>
      </p:sp>
      <p:graphicFrame>
        <p:nvGraphicFramePr>
          <p:cNvPr id="60422" name="Rectangle 3">
            <a:extLst>
              <a:ext uri="{FF2B5EF4-FFF2-40B4-BE49-F238E27FC236}">
                <a16:creationId xmlns:a16="http://schemas.microsoft.com/office/drawing/2014/main" id="{73932A43-2041-884F-4FE5-D183594D04E5}"/>
              </a:ext>
            </a:extLst>
          </p:cNvPr>
          <p:cNvGraphicFramePr>
            <a:graphicFrameLocks noGrp="1"/>
          </p:cNvGraphicFramePr>
          <p:nvPr>
            <p:ph type="tbl" idx="1"/>
            <p:extLst>
              <p:ext uri="{D42A27DB-BD31-4B8C-83A1-F6EECF244321}">
                <p14:modId xmlns:p14="http://schemas.microsoft.com/office/powerpoint/2010/main" val="871080656"/>
              </p:ext>
            </p:extLst>
          </p:nvPr>
        </p:nvGraphicFramePr>
        <p:xfrm>
          <a:off x="937084" y="1137329"/>
          <a:ext cx="7823008" cy="3497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B8F51A74-67E6-4D21-84F0-D2CBAE2DBEA2}"/>
              </a:ext>
            </a:extLst>
          </p:cNvPr>
          <p:cNvSpPr>
            <a:spLocks noGrp="1"/>
          </p:cNvSpPr>
          <p:nvPr>
            <p:ph type="title"/>
          </p:nvPr>
        </p:nvSpPr>
        <p:spPr>
          <a:xfrm>
            <a:off x="676194" y="154483"/>
            <a:ext cx="8125775" cy="922352"/>
          </a:xfrm>
        </p:spPr>
        <p:txBody>
          <a:bodyPr anchor="ctr">
            <a:normAutofit/>
          </a:bodyPr>
          <a:lstStyle/>
          <a:p>
            <a:pPr>
              <a:defRPr/>
            </a:pPr>
            <a:r>
              <a:rPr lang="en-US" sz="3300" dirty="0"/>
              <a:t>Rational Medication Use in the Elderly</a:t>
            </a:r>
          </a:p>
        </p:txBody>
      </p:sp>
      <p:sp>
        <p:nvSpPr>
          <p:cNvPr id="65540" name="Slide Number Placeholder 3">
            <a:extLst>
              <a:ext uri="{FF2B5EF4-FFF2-40B4-BE49-F238E27FC236}">
                <a16:creationId xmlns:a16="http://schemas.microsoft.com/office/drawing/2014/main" id="{80B531DB-8EB5-49B9-955C-567A92D933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spcAft>
                <a:spcPts val="600"/>
              </a:spcAft>
            </a:pPr>
            <a:fld id="{8D157103-C000-40E2-A995-690A0423EBA4}" type="slidenum">
              <a:rPr lang="en-US" altLang="en-US" sz="900">
                <a:solidFill>
                  <a:srgbClr val="FFFFFF"/>
                </a:solidFill>
              </a:rPr>
              <a:pPr>
                <a:lnSpc>
                  <a:spcPct val="80000"/>
                </a:lnSpc>
                <a:spcAft>
                  <a:spcPts val="600"/>
                </a:spcAft>
              </a:pPr>
              <a:t>29</a:t>
            </a:fld>
            <a:endParaRPr lang="en-US" altLang="en-US" sz="900">
              <a:solidFill>
                <a:srgbClr val="FFFFFF"/>
              </a:solidFill>
            </a:endParaRPr>
          </a:p>
        </p:txBody>
      </p:sp>
      <p:graphicFrame>
        <p:nvGraphicFramePr>
          <p:cNvPr id="65542" name="Content Placeholder 2">
            <a:extLst>
              <a:ext uri="{FF2B5EF4-FFF2-40B4-BE49-F238E27FC236}">
                <a16:creationId xmlns:a16="http://schemas.microsoft.com/office/drawing/2014/main" id="{40A2313B-035E-08A7-2453-8870C4F22240}"/>
              </a:ext>
            </a:extLst>
          </p:cNvPr>
          <p:cNvGraphicFramePr>
            <a:graphicFrameLocks noGrp="1"/>
          </p:cNvGraphicFramePr>
          <p:nvPr>
            <p:ph idx="1"/>
            <p:extLst>
              <p:ext uri="{D42A27DB-BD31-4B8C-83A1-F6EECF244321}">
                <p14:modId xmlns:p14="http://schemas.microsoft.com/office/powerpoint/2010/main" val="3596965509"/>
              </p:ext>
            </p:extLst>
          </p:nvPr>
        </p:nvGraphicFramePr>
        <p:xfrm>
          <a:off x="997282" y="1178034"/>
          <a:ext cx="7364942" cy="3072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8391" y="224683"/>
            <a:ext cx="8348012" cy="1241822"/>
          </a:xfrm>
        </p:spPr>
        <p:txBody>
          <a:bodyPr>
            <a:normAutofit/>
          </a:bodyPr>
          <a:lstStyle/>
          <a:p>
            <a:r>
              <a:rPr lang="en-US" b="1" dirty="0">
                <a:solidFill>
                  <a:srgbClr val="C00000"/>
                </a:solidFill>
              </a:rPr>
              <a:t>Age Friendly Primary Care:</a:t>
            </a:r>
          </a:p>
          <a:p>
            <a:r>
              <a:rPr lang="en-US" dirty="0"/>
              <a:t>These are the 4 important things</a:t>
            </a:r>
          </a:p>
        </p:txBody>
      </p:sp>
      <p:sp>
        <p:nvSpPr>
          <p:cNvPr id="4" name="Rectangle 2"/>
          <p:cNvSpPr>
            <a:spLocks noChangeArrowheads="1"/>
          </p:cNvSpPr>
          <p:nvPr/>
        </p:nvSpPr>
        <p:spPr bwMode="auto">
          <a:xfrm flipV="1">
            <a:off x="-1143873" y="2054256"/>
            <a:ext cx="1502930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050"/>
          </a:p>
        </p:txBody>
      </p:sp>
      <p:pic>
        <p:nvPicPr>
          <p:cNvPr id="1025" name="Picture 1" descr="https://www.aha.org/sites/default/files/2019-05/4M_Model.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743200" y="1288547"/>
            <a:ext cx="4045727" cy="3854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989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A39A6805-BC4F-437B-97F6-E8333BF3D4F8}"/>
              </a:ext>
            </a:extLst>
          </p:cNvPr>
          <p:cNvSpPr>
            <a:spLocks noGrp="1"/>
          </p:cNvSpPr>
          <p:nvPr>
            <p:ph type="title"/>
          </p:nvPr>
        </p:nvSpPr>
        <p:spPr>
          <a:xfrm>
            <a:off x="914400" y="223494"/>
            <a:ext cx="8229600" cy="857250"/>
          </a:xfrm>
        </p:spPr>
        <p:txBody>
          <a:bodyPr anchor="ctr">
            <a:normAutofit/>
          </a:bodyPr>
          <a:lstStyle/>
          <a:p>
            <a:pPr>
              <a:defRPr/>
            </a:pPr>
            <a:r>
              <a:rPr lang="en-US" dirty="0"/>
              <a:t>Assessing Non-Adherence</a:t>
            </a:r>
          </a:p>
        </p:txBody>
      </p:sp>
      <p:sp>
        <p:nvSpPr>
          <p:cNvPr id="62468" name="Slide Number Placeholder 3">
            <a:extLst>
              <a:ext uri="{FF2B5EF4-FFF2-40B4-BE49-F238E27FC236}">
                <a16:creationId xmlns:a16="http://schemas.microsoft.com/office/drawing/2014/main" id="{706A71E9-5608-49B6-99D7-AE4259B41F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spcAft>
                <a:spcPts val="600"/>
              </a:spcAft>
            </a:pPr>
            <a:fld id="{5D6EC2D5-00B1-43A1-95FF-751DA01CCBE4}" type="slidenum">
              <a:rPr lang="en-US" altLang="en-US" sz="900">
                <a:solidFill>
                  <a:srgbClr val="FFFFFF"/>
                </a:solidFill>
              </a:rPr>
              <a:pPr>
                <a:lnSpc>
                  <a:spcPct val="80000"/>
                </a:lnSpc>
                <a:spcAft>
                  <a:spcPts val="600"/>
                </a:spcAft>
              </a:pPr>
              <a:t>30</a:t>
            </a:fld>
            <a:endParaRPr lang="en-US" altLang="en-US" sz="900">
              <a:solidFill>
                <a:srgbClr val="FFFFFF"/>
              </a:solidFill>
            </a:endParaRPr>
          </a:p>
        </p:txBody>
      </p:sp>
      <p:graphicFrame>
        <p:nvGraphicFramePr>
          <p:cNvPr id="62470" name="Content Placeholder 2">
            <a:extLst>
              <a:ext uri="{FF2B5EF4-FFF2-40B4-BE49-F238E27FC236}">
                <a16:creationId xmlns:a16="http://schemas.microsoft.com/office/drawing/2014/main" id="{9E24DF93-7EB8-47DF-B16B-418728C74DFF}"/>
              </a:ext>
            </a:extLst>
          </p:cNvPr>
          <p:cNvGraphicFramePr>
            <a:graphicFrameLocks noGrp="1"/>
          </p:cNvGraphicFramePr>
          <p:nvPr>
            <p:ph type="tbl" idx="1"/>
            <p:extLst>
              <p:ext uri="{D42A27DB-BD31-4B8C-83A1-F6EECF244321}">
                <p14:modId xmlns:p14="http://schemas.microsoft.com/office/powerpoint/2010/main" val="1505132821"/>
              </p:ext>
            </p:extLst>
          </p:nvPr>
        </p:nvGraphicFramePr>
        <p:xfrm>
          <a:off x="1092394" y="1200150"/>
          <a:ext cx="7255869" cy="3371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43337D1-32C7-4D7D-8E94-C5A9EDC9E958}"/>
              </a:ext>
            </a:extLst>
          </p:cNvPr>
          <p:cNvSpPr>
            <a:spLocks noGrp="1" noChangeArrowheads="1"/>
          </p:cNvSpPr>
          <p:nvPr>
            <p:ph type="title"/>
          </p:nvPr>
        </p:nvSpPr>
        <p:spPr>
          <a:xfrm>
            <a:off x="676194" y="154483"/>
            <a:ext cx="8125775" cy="843679"/>
          </a:xfrm>
        </p:spPr>
        <p:txBody>
          <a:bodyPr anchor="ctr">
            <a:normAutofit/>
          </a:bodyPr>
          <a:lstStyle/>
          <a:p>
            <a:pPr>
              <a:defRPr/>
            </a:pPr>
            <a:r>
              <a:rPr lang="en-US" sz="3200" dirty="0"/>
              <a:t>Prescribing to Enhance Adherence</a:t>
            </a:r>
          </a:p>
        </p:txBody>
      </p:sp>
      <p:sp>
        <p:nvSpPr>
          <p:cNvPr id="63492" name="Slide Number Placeholder 3">
            <a:extLst>
              <a:ext uri="{FF2B5EF4-FFF2-40B4-BE49-F238E27FC236}">
                <a16:creationId xmlns:a16="http://schemas.microsoft.com/office/drawing/2014/main" id="{F09D4DD4-40E9-4E29-BC8A-DC286409E53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spcAft>
                <a:spcPts val="600"/>
              </a:spcAft>
            </a:pPr>
            <a:fld id="{493AB1B4-DC73-4B28-BAA0-2CCD46606B80}" type="slidenum">
              <a:rPr lang="en-US" altLang="en-US" sz="900">
                <a:solidFill>
                  <a:srgbClr val="FFFFFF"/>
                </a:solidFill>
              </a:rPr>
              <a:pPr>
                <a:lnSpc>
                  <a:spcPct val="80000"/>
                </a:lnSpc>
                <a:spcAft>
                  <a:spcPts val="600"/>
                </a:spcAft>
              </a:pPr>
              <a:t>31</a:t>
            </a:fld>
            <a:endParaRPr lang="en-US" altLang="en-US" sz="900">
              <a:solidFill>
                <a:srgbClr val="FFFFFF"/>
              </a:solidFill>
            </a:endParaRPr>
          </a:p>
        </p:txBody>
      </p:sp>
      <p:graphicFrame>
        <p:nvGraphicFramePr>
          <p:cNvPr id="63494" name="Rectangle 3">
            <a:extLst>
              <a:ext uri="{FF2B5EF4-FFF2-40B4-BE49-F238E27FC236}">
                <a16:creationId xmlns:a16="http://schemas.microsoft.com/office/drawing/2014/main" id="{7E1BEB9A-8002-6ADE-AFCC-FDF9D8D6AEA6}"/>
              </a:ext>
            </a:extLst>
          </p:cNvPr>
          <p:cNvGraphicFramePr>
            <a:graphicFrameLocks noGrp="1"/>
          </p:cNvGraphicFramePr>
          <p:nvPr>
            <p:ph idx="1"/>
            <p:extLst>
              <p:ext uri="{D42A27DB-BD31-4B8C-83A1-F6EECF244321}">
                <p14:modId xmlns:p14="http://schemas.microsoft.com/office/powerpoint/2010/main" val="1962225904"/>
              </p:ext>
            </p:extLst>
          </p:nvPr>
        </p:nvGraphicFramePr>
        <p:xfrm>
          <a:off x="872519" y="1186626"/>
          <a:ext cx="7861578" cy="3572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FA93DEDF-F726-4AA7-BC11-9E91FC4E5187}"/>
              </a:ext>
            </a:extLst>
          </p:cNvPr>
          <p:cNvSpPr>
            <a:spLocks noGrp="1"/>
          </p:cNvSpPr>
          <p:nvPr>
            <p:ph type="title"/>
          </p:nvPr>
        </p:nvSpPr>
        <p:spPr>
          <a:xfrm>
            <a:off x="728118" y="381727"/>
            <a:ext cx="7787668" cy="571500"/>
          </a:xfrm>
        </p:spPr>
        <p:txBody>
          <a:bodyPr/>
          <a:lstStyle/>
          <a:p>
            <a:pPr>
              <a:defRPr/>
            </a:pPr>
            <a:r>
              <a:rPr lang="en-US" sz="3200" dirty="0">
                <a:solidFill>
                  <a:schemeClr val="accent4"/>
                </a:solidFill>
              </a:rPr>
              <a:t>Rational Medication Use in the Elderly</a:t>
            </a:r>
          </a:p>
        </p:txBody>
      </p:sp>
      <p:sp>
        <p:nvSpPr>
          <p:cNvPr id="52228" name="Content Placeholder 2">
            <a:extLst>
              <a:ext uri="{FF2B5EF4-FFF2-40B4-BE49-F238E27FC236}">
                <a16:creationId xmlns:a16="http://schemas.microsoft.com/office/drawing/2014/main" id="{9CAD4748-B2E4-41C4-8155-604378FE75C5}"/>
              </a:ext>
            </a:extLst>
          </p:cNvPr>
          <p:cNvSpPr>
            <a:spLocks noGrp="1"/>
          </p:cNvSpPr>
          <p:nvPr>
            <p:ph idx="1"/>
          </p:nvPr>
        </p:nvSpPr>
        <p:spPr>
          <a:xfrm>
            <a:off x="798692" y="1218473"/>
            <a:ext cx="7973615" cy="3257550"/>
          </a:xfrm>
        </p:spPr>
        <p:txBody>
          <a:bodyPr>
            <a:normAutofit/>
          </a:bodyPr>
          <a:lstStyle/>
          <a:p>
            <a:pPr marL="342900" indent="-342900">
              <a:buFont typeface="Arial" panose="020B0604020202020204" pitchFamily="34" charset="0"/>
              <a:buChar char="•"/>
              <a:defRPr/>
            </a:pPr>
            <a:r>
              <a:rPr lang="en-US" sz="2100" dirty="0"/>
              <a:t>Adjust doses for renal and hepatic impairment</a:t>
            </a:r>
          </a:p>
          <a:p>
            <a:pPr marL="342900" indent="-342900">
              <a:buFont typeface="Arial" panose="020B0604020202020204" pitchFamily="34" charset="0"/>
              <a:buChar char="•"/>
              <a:defRPr/>
            </a:pPr>
            <a:r>
              <a:rPr lang="en-US" sz="2100" dirty="0"/>
              <a:t>Avoid the “prescribing cascade”</a:t>
            </a:r>
          </a:p>
          <a:p>
            <a:pPr marL="342900" indent="-342900">
              <a:buFont typeface="Arial" panose="020B0604020202020204" pitchFamily="34" charset="0"/>
              <a:buChar char="•"/>
              <a:defRPr/>
            </a:pPr>
            <a:r>
              <a:rPr lang="en-US" sz="2100" dirty="0"/>
              <a:t>Plan for assessment</a:t>
            </a:r>
          </a:p>
          <a:p>
            <a:pPr marL="342900" indent="-342900">
              <a:buFont typeface="Arial" panose="020B0604020202020204" pitchFamily="34" charset="0"/>
              <a:buChar char="•"/>
              <a:defRPr/>
            </a:pPr>
            <a:r>
              <a:rPr lang="en-US" sz="2100" dirty="0"/>
              <a:t>Learn the common drug classes that are likely to cause problems in the elderly (Beers List)</a:t>
            </a:r>
          </a:p>
          <a:p>
            <a:pPr marL="617220" lvl="1" indent="-342900">
              <a:buFont typeface="Arial" panose="020B0604020202020204" pitchFamily="34" charset="0"/>
              <a:buChar char="•"/>
              <a:defRPr/>
            </a:pPr>
            <a:r>
              <a:rPr lang="en-US" sz="1875" dirty="0"/>
              <a:t>anticholinergic agents</a:t>
            </a:r>
          </a:p>
          <a:p>
            <a:pPr marL="617220" lvl="1" indent="-342900">
              <a:buFont typeface="Arial" panose="020B0604020202020204" pitchFamily="34" charset="0"/>
              <a:buChar char="•"/>
              <a:defRPr/>
            </a:pPr>
            <a:r>
              <a:rPr lang="en-US" sz="1875" dirty="0"/>
              <a:t>benzodiazepines</a:t>
            </a:r>
          </a:p>
          <a:p>
            <a:pPr marL="617220" lvl="1" indent="-342900">
              <a:buFont typeface="Arial" panose="020B0604020202020204" pitchFamily="34" charset="0"/>
              <a:buChar char="•"/>
              <a:defRPr/>
            </a:pPr>
            <a:r>
              <a:rPr lang="en-US" sz="1875" dirty="0"/>
              <a:t>NSAIDs</a:t>
            </a:r>
          </a:p>
          <a:p>
            <a:pPr marL="531495" lvl="1" indent="-257175">
              <a:defRPr/>
            </a:pPr>
            <a:endParaRPr lang="en-US" sz="1875" dirty="0"/>
          </a:p>
        </p:txBody>
      </p:sp>
      <p:sp>
        <p:nvSpPr>
          <p:cNvPr id="66564" name="Slide Number Placeholder 3">
            <a:extLst>
              <a:ext uri="{FF2B5EF4-FFF2-40B4-BE49-F238E27FC236}">
                <a16:creationId xmlns:a16="http://schemas.microsoft.com/office/drawing/2014/main" id="{104DC7FB-82D9-4DA2-9046-E314F35FFC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E0A1BD68-F921-4B22-9AD2-79A12094E8FF}" type="slidenum">
              <a:rPr lang="en-US" altLang="en-US" sz="900">
                <a:solidFill>
                  <a:srgbClr val="FFFFFF"/>
                </a:solidFill>
              </a:rPr>
              <a:pPr>
                <a:lnSpc>
                  <a:spcPct val="80000"/>
                </a:lnSpc>
              </a:pPr>
              <a:t>32</a:t>
            </a:fld>
            <a:endParaRPr lang="en-US" altLang="en-US" sz="900">
              <a:solidFill>
                <a:srgbClr val="FFFFFF"/>
              </a:solidFil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4D89ACC9-BE31-40D9-A1AC-7F33C2C9F98E}"/>
              </a:ext>
            </a:extLst>
          </p:cNvPr>
          <p:cNvSpPr>
            <a:spLocks noGrp="1"/>
          </p:cNvSpPr>
          <p:nvPr>
            <p:ph type="title"/>
          </p:nvPr>
        </p:nvSpPr>
        <p:spPr>
          <a:xfrm>
            <a:off x="776977" y="400050"/>
            <a:ext cx="7857471" cy="457200"/>
          </a:xfrm>
        </p:spPr>
        <p:txBody>
          <a:bodyPr>
            <a:normAutofit/>
          </a:bodyPr>
          <a:lstStyle/>
          <a:p>
            <a:pPr>
              <a:defRPr/>
            </a:pPr>
            <a:r>
              <a:rPr lang="en-US" sz="3200" dirty="0">
                <a:solidFill>
                  <a:schemeClr val="accent4"/>
                </a:solidFill>
              </a:rPr>
              <a:t>Rational Medication Use in the Elderly</a:t>
            </a:r>
          </a:p>
        </p:txBody>
      </p:sp>
      <p:sp>
        <p:nvSpPr>
          <p:cNvPr id="67587" name="Content Placeholder 2">
            <a:extLst>
              <a:ext uri="{FF2B5EF4-FFF2-40B4-BE49-F238E27FC236}">
                <a16:creationId xmlns:a16="http://schemas.microsoft.com/office/drawing/2014/main" id="{C65410CE-B128-4E1C-9EFD-9DE111105025}"/>
              </a:ext>
            </a:extLst>
          </p:cNvPr>
          <p:cNvSpPr>
            <a:spLocks noGrp="1"/>
          </p:cNvSpPr>
          <p:nvPr>
            <p:ph idx="1"/>
          </p:nvPr>
        </p:nvSpPr>
        <p:spPr>
          <a:xfrm>
            <a:off x="685800" y="1143000"/>
            <a:ext cx="7543800" cy="3143250"/>
          </a:xfrm>
        </p:spPr>
        <p:txBody>
          <a:bodyPr>
            <a:normAutofit/>
          </a:bodyPr>
          <a:lstStyle/>
          <a:p>
            <a:pPr marL="342900" indent="-342900" eaLnBrk="1" hangingPunct="1">
              <a:buFont typeface="Arial" panose="020B0604020202020204" pitchFamily="34" charset="0"/>
              <a:buChar char="•"/>
            </a:pPr>
            <a:r>
              <a:rPr lang="en-US" altLang="en-US" sz="2100" dirty="0"/>
              <a:t>Take ownership of (be able to justify) patient’s medication list</a:t>
            </a:r>
          </a:p>
          <a:p>
            <a:pPr marL="342900" indent="-342900" eaLnBrk="1" hangingPunct="1">
              <a:buFont typeface="Arial" panose="020B0604020202020204" pitchFamily="34" charset="0"/>
              <a:buChar char="•"/>
            </a:pPr>
            <a:r>
              <a:rPr lang="en-US" altLang="en-US" sz="2100" dirty="0"/>
              <a:t>Review medications regularly and keep accurate records</a:t>
            </a:r>
          </a:p>
          <a:p>
            <a:pPr marL="342900" indent="-342900" eaLnBrk="1" hangingPunct="1">
              <a:buFont typeface="Arial" panose="020B0604020202020204" pitchFamily="34" charset="0"/>
              <a:buChar char="•"/>
            </a:pPr>
            <a:r>
              <a:rPr lang="en-US" altLang="en-US" sz="2100" dirty="0"/>
              <a:t>Manage the patient, not the numbers</a:t>
            </a:r>
          </a:p>
          <a:p>
            <a:pPr marL="342900" indent="-342900" eaLnBrk="1" hangingPunct="1">
              <a:buFont typeface="Arial" panose="020B0604020202020204" pitchFamily="34" charset="0"/>
              <a:buChar char="•"/>
            </a:pPr>
            <a:r>
              <a:rPr lang="en-US" altLang="en-US" sz="2100" dirty="0"/>
              <a:t>Consider drug-holidays or d/c trial</a:t>
            </a:r>
          </a:p>
          <a:p>
            <a:pPr marL="342900" indent="-342900" eaLnBrk="1" hangingPunct="1">
              <a:buFont typeface="Arial" panose="020B0604020202020204" pitchFamily="34" charset="0"/>
              <a:buChar char="•"/>
            </a:pPr>
            <a:r>
              <a:rPr lang="en-US" altLang="en-US" sz="2100" dirty="0"/>
              <a:t>Stop drugs patient isn’t taking or refuses to take</a:t>
            </a:r>
          </a:p>
          <a:p>
            <a:pPr marL="342900" indent="-342900" eaLnBrk="1" hangingPunct="1">
              <a:buFont typeface="Arial" panose="020B0604020202020204" pitchFamily="34" charset="0"/>
              <a:buChar char="•"/>
            </a:pPr>
            <a:r>
              <a:rPr lang="en-US" altLang="en-US" sz="2100" dirty="0"/>
              <a:t>Enthusiastically stop drugs of dubious benefit</a:t>
            </a:r>
          </a:p>
        </p:txBody>
      </p:sp>
      <p:sp>
        <p:nvSpPr>
          <p:cNvPr id="67588" name="Slide Number Placeholder 3">
            <a:extLst>
              <a:ext uri="{FF2B5EF4-FFF2-40B4-BE49-F238E27FC236}">
                <a16:creationId xmlns:a16="http://schemas.microsoft.com/office/drawing/2014/main" id="{BAF65A94-CEB9-4979-8E4F-E83833C737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64D057A8-F93B-4052-9F3F-92B9FC63A61D}" type="slidenum">
              <a:rPr lang="en-US" altLang="en-US" sz="900">
                <a:solidFill>
                  <a:srgbClr val="FFFFFF"/>
                </a:solidFill>
              </a:rPr>
              <a:pPr>
                <a:lnSpc>
                  <a:spcPct val="80000"/>
                </a:lnSpc>
              </a:pPr>
              <a:t>33</a:t>
            </a:fld>
            <a:endParaRPr lang="en-US" altLang="en-US" sz="900">
              <a:solidFill>
                <a:srgbClr val="FFFFFF"/>
              </a:solidFill>
            </a:endParaRPr>
          </a:p>
        </p:txBody>
      </p:sp>
      <p:pic>
        <p:nvPicPr>
          <p:cNvPr id="67589" name="Picture 2" descr="C:\Documents and Settings\LFarho\Local Settings\Temporary Internet Files\Content.IE5\QFSX67YF\MPj03988450000[1].jpg">
            <a:extLst>
              <a:ext uri="{FF2B5EF4-FFF2-40B4-BE49-F238E27FC236}">
                <a16:creationId xmlns:a16="http://schemas.microsoft.com/office/drawing/2014/main" id="{4E998D03-CBD8-4DAE-88E4-E9A5DF796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153" y="2635974"/>
            <a:ext cx="2003303" cy="150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C3DAF39-0E3E-45AE-B806-1E4154FD2DD9}"/>
              </a:ext>
            </a:extLst>
          </p:cNvPr>
          <p:cNvSpPr>
            <a:spLocks noGrp="1" noChangeArrowheads="1"/>
          </p:cNvSpPr>
          <p:nvPr>
            <p:ph type="title"/>
          </p:nvPr>
        </p:nvSpPr>
        <p:spPr>
          <a:xfrm>
            <a:off x="676194" y="154483"/>
            <a:ext cx="8125775" cy="922352"/>
          </a:xfrm>
        </p:spPr>
        <p:txBody>
          <a:bodyPr anchor="ctr">
            <a:normAutofit/>
          </a:bodyPr>
          <a:lstStyle/>
          <a:p>
            <a:pPr eaLnBrk="1" hangingPunct="1">
              <a:defRPr/>
            </a:pPr>
            <a:r>
              <a:rPr lang="en-US" altLang="en-US"/>
              <a:t>KEY POINTS</a:t>
            </a:r>
          </a:p>
        </p:txBody>
      </p:sp>
      <p:sp>
        <p:nvSpPr>
          <p:cNvPr id="68612" name="Slide Number Placeholder 3">
            <a:extLst>
              <a:ext uri="{FF2B5EF4-FFF2-40B4-BE49-F238E27FC236}">
                <a16:creationId xmlns:a16="http://schemas.microsoft.com/office/drawing/2014/main" id="{5FC4DDBF-C42E-422F-9BEB-543049D65AD7}"/>
              </a:ext>
            </a:extLst>
          </p:cNvPr>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spcAft>
                <a:spcPts val="600"/>
              </a:spcAft>
            </a:pPr>
            <a:fld id="{016E91F9-BC7C-4136-A395-0B55CABFF54E}" type="slidenum">
              <a:rPr lang="en-US" altLang="en-US" sz="900">
                <a:solidFill>
                  <a:srgbClr val="FFFFFF"/>
                </a:solidFill>
              </a:rPr>
              <a:pPr>
                <a:lnSpc>
                  <a:spcPct val="80000"/>
                </a:lnSpc>
                <a:spcAft>
                  <a:spcPts val="600"/>
                </a:spcAft>
              </a:pPr>
              <a:t>34</a:t>
            </a:fld>
            <a:endParaRPr lang="en-US" altLang="en-US" sz="900">
              <a:solidFill>
                <a:srgbClr val="FFFFFF"/>
              </a:solidFill>
            </a:endParaRPr>
          </a:p>
        </p:txBody>
      </p:sp>
      <p:graphicFrame>
        <p:nvGraphicFramePr>
          <p:cNvPr id="68614" name="Rectangle 3">
            <a:extLst>
              <a:ext uri="{FF2B5EF4-FFF2-40B4-BE49-F238E27FC236}">
                <a16:creationId xmlns:a16="http://schemas.microsoft.com/office/drawing/2014/main" id="{37551272-D18B-28B6-B3A0-C29E8597AC67}"/>
              </a:ext>
            </a:extLst>
          </p:cNvPr>
          <p:cNvGraphicFramePr>
            <a:graphicFrameLocks noGrp="1"/>
          </p:cNvGraphicFramePr>
          <p:nvPr>
            <p:ph idx="1"/>
            <p:extLst>
              <p:ext uri="{D42A27DB-BD31-4B8C-83A1-F6EECF244321}">
                <p14:modId xmlns:p14="http://schemas.microsoft.com/office/powerpoint/2010/main" val="3215823735"/>
              </p:ext>
            </p:extLst>
          </p:nvPr>
        </p:nvGraphicFramePr>
        <p:xfrm>
          <a:off x="976337" y="1303677"/>
          <a:ext cx="7825632" cy="3149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4424B-AD5A-4CE9-A85F-A5B4EC25554C}"/>
              </a:ext>
            </a:extLst>
          </p:cNvPr>
          <p:cNvSpPr>
            <a:spLocks noGrp="1"/>
          </p:cNvSpPr>
          <p:nvPr>
            <p:ph type="title"/>
          </p:nvPr>
        </p:nvSpPr>
        <p:spPr>
          <a:xfrm>
            <a:off x="676194" y="520858"/>
            <a:ext cx="8125775" cy="922352"/>
          </a:xfrm>
        </p:spPr>
        <p:txBody>
          <a:bodyPr/>
          <a:lstStyle/>
          <a:p>
            <a:r>
              <a:rPr lang="en-US" dirty="0"/>
              <a:t>Program Survey</a:t>
            </a:r>
          </a:p>
        </p:txBody>
      </p:sp>
      <p:sp>
        <p:nvSpPr>
          <p:cNvPr id="4" name="Rectangle 2">
            <a:extLst>
              <a:ext uri="{FF2B5EF4-FFF2-40B4-BE49-F238E27FC236}">
                <a16:creationId xmlns:a16="http://schemas.microsoft.com/office/drawing/2014/main" id="{14A5B2D4-335E-4834-BF19-634E4EF664C8}"/>
              </a:ext>
            </a:extLst>
          </p:cNvPr>
          <p:cNvSpPr>
            <a:spLocks noChangeArrowheads="1"/>
          </p:cNvSpPr>
          <p:nvPr/>
        </p:nvSpPr>
        <p:spPr bwMode="auto">
          <a:xfrm>
            <a:off x="835967" y="1677206"/>
            <a:ext cx="8182048"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F497D"/>
                </a:solidFill>
                <a:effectLst/>
                <a:latin typeface="Arial" panose="020B0604020202020204" pitchFamily="34" charset="0"/>
                <a:ea typeface="Calibri" panose="020F0502020204030204" pitchFamily="34" charset="0"/>
              </a:rPr>
              <a:t>Link: </a:t>
            </a:r>
            <a:r>
              <a:rPr kumimoji="0" lang="en-US" altLang="en-US" sz="2000" b="0" i="0" u="none" strike="noStrike" cap="none" normalizeH="0" baseline="0" dirty="0">
                <a:ln>
                  <a:noFill/>
                </a:ln>
                <a:solidFill>
                  <a:srgbClr val="1F497D"/>
                </a:solidFill>
                <a:effectLst/>
                <a:latin typeface="Arial" panose="020B0604020202020204" pitchFamily="34" charset="0"/>
                <a:ea typeface="Calibri" panose="020F0502020204030204" pitchFamily="34" charset="0"/>
                <a:hlinkClick r:id="rId2"/>
              </a:rPr>
              <a:t>https://unmcredcap.unmc.edu/redcap/surveys/?s=44HA8NKX8C</a:t>
            </a:r>
            <a:r>
              <a:rPr kumimoji="0" lang="en-US" altLang="en-US" sz="2000" b="0" i="0" u="none" strike="noStrike" cap="none" normalizeH="0" baseline="0" dirty="0">
                <a:ln>
                  <a:noFill/>
                </a:ln>
                <a:solidFill>
                  <a:srgbClr val="1F497D"/>
                </a:solidFill>
                <a:effectLst/>
                <a:latin typeface="Arial" panose="020B0604020202020204" pitchFamily="34" charset="0"/>
                <a:ea typeface="Calibri" panose="020F0502020204030204" pitchFamily="34" charset="0"/>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F497D"/>
                </a:solidFill>
                <a:effectLst/>
                <a:latin typeface="Arial" panose="020B0604020202020204" pitchFamily="34" charset="0"/>
                <a:ea typeface="Calibri" panose="020F0502020204030204" pitchFamily="34" charset="0"/>
              </a:rPr>
              <a:t>Passcode: 0914</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1F497D"/>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1F497D"/>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1F497D"/>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1F497D"/>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1F497D"/>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1F497D"/>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1F497D"/>
                </a:solidFill>
                <a:effectLst/>
                <a:latin typeface="Arial" panose="020B0604020202020204" pitchFamily="34" charset="0"/>
                <a:ea typeface="Calibri" panose="020F0502020204030204" pitchFamily="34" charset="0"/>
              </a:rPr>
              <a:t>QR code: </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1EE0AB4D-1A4C-4E98-8489-9353B21E826E}"/>
              </a:ext>
            </a:extLst>
          </p:cNvPr>
          <p:cNvSpPr>
            <a:spLocks noChangeArrowheads="1"/>
          </p:cNvSpPr>
          <p:nvPr/>
        </p:nvSpPr>
        <p:spPr bwMode="auto">
          <a:xfrm>
            <a:off x="1208314" y="37610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8" name="Picture 1">
            <a:extLst>
              <a:ext uri="{FF2B5EF4-FFF2-40B4-BE49-F238E27FC236}">
                <a16:creationId xmlns:a16="http://schemas.microsoft.com/office/drawing/2014/main" id="{2EFEC202-1667-4363-B21D-4D4D7297647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274277" y="2914746"/>
            <a:ext cx="1609725" cy="15811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5766AB1-3DB7-4EBB-A9A3-837BF93CF6C1}"/>
              </a:ext>
            </a:extLst>
          </p:cNvPr>
          <p:cNvSpPr>
            <a:spLocks noChangeArrowheads="1"/>
          </p:cNvSpPr>
          <p:nvPr/>
        </p:nvSpPr>
        <p:spPr bwMode="auto">
          <a:xfrm>
            <a:off x="265723" y="23275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16362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685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9CDB986-19D7-497E-BC38-222709C059EC}"/>
              </a:ext>
            </a:extLst>
          </p:cNvPr>
          <p:cNvSpPr>
            <a:spLocks noGrp="1" noChangeArrowheads="1"/>
          </p:cNvSpPr>
          <p:nvPr>
            <p:ph type="ctrTitle"/>
          </p:nvPr>
        </p:nvSpPr>
        <p:spPr>
          <a:xfrm>
            <a:off x="285750" y="857250"/>
            <a:ext cx="8401050" cy="1826419"/>
          </a:xfrm>
        </p:spPr>
        <p:txBody>
          <a:bodyPr/>
          <a:lstStyle/>
          <a:p>
            <a:pPr algn="r">
              <a:defRPr/>
            </a:pPr>
            <a:br>
              <a:rPr lang="en-US" sz="2700" dirty="0"/>
            </a:br>
            <a:br>
              <a:rPr lang="en-US" sz="2700" dirty="0"/>
            </a:br>
            <a:br>
              <a:rPr lang="en-US" sz="2700" dirty="0"/>
            </a:br>
            <a:r>
              <a:rPr lang="en-US" sz="5400" dirty="0">
                <a:solidFill>
                  <a:schemeClr val="accent4"/>
                </a:solidFill>
              </a:rPr>
              <a:t>4Ms: Medications</a:t>
            </a:r>
            <a:br>
              <a:rPr lang="en-US" sz="2700" dirty="0"/>
            </a:br>
            <a:endParaRPr lang="en-US" sz="2700" dirty="0"/>
          </a:p>
        </p:txBody>
      </p:sp>
      <p:sp>
        <p:nvSpPr>
          <p:cNvPr id="2051" name="Rectangle 3">
            <a:extLst>
              <a:ext uri="{FF2B5EF4-FFF2-40B4-BE49-F238E27FC236}">
                <a16:creationId xmlns:a16="http://schemas.microsoft.com/office/drawing/2014/main" id="{9109FA42-E061-4DA9-86F9-DD500544ADB2}"/>
              </a:ext>
            </a:extLst>
          </p:cNvPr>
          <p:cNvSpPr>
            <a:spLocks noGrp="1" noChangeArrowheads="1"/>
          </p:cNvSpPr>
          <p:nvPr>
            <p:ph type="subTitle" idx="1"/>
          </p:nvPr>
        </p:nvSpPr>
        <p:spPr>
          <a:xfrm>
            <a:off x="3371850" y="2765822"/>
            <a:ext cx="5200650" cy="1028700"/>
          </a:xfrm>
        </p:spPr>
        <p:txBody>
          <a:bodyPr>
            <a:normAutofit/>
          </a:bodyPr>
          <a:lstStyle/>
          <a:p>
            <a:pPr algn="r">
              <a:defRPr/>
            </a:pPr>
            <a:r>
              <a:rPr lang="en-US" sz="1900" b="1" dirty="0">
                <a:solidFill>
                  <a:schemeClr val="tx1">
                    <a:lumMod val="50000"/>
                    <a:lumOff val="50000"/>
                  </a:schemeClr>
                </a:solidFill>
              </a:rPr>
              <a:t>Linda </a:t>
            </a:r>
            <a:r>
              <a:rPr lang="en-US" sz="1900" b="1" dirty="0" err="1">
                <a:solidFill>
                  <a:schemeClr val="tx1">
                    <a:lumMod val="50000"/>
                    <a:lumOff val="50000"/>
                  </a:schemeClr>
                </a:solidFill>
              </a:rPr>
              <a:t>Sobeski</a:t>
            </a:r>
            <a:r>
              <a:rPr lang="en-US" sz="1900" b="1" dirty="0">
                <a:solidFill>
                  <a:schemeClr val="tx1">
                    <a:lumMod val="50000"/>
                    <a:lumOff val="50000"/>
                  </a:schemeClr>
                </a:solidFill>
              </a:rPr>
              <a:t>, </a:t>
            </a:r>
            <a:r>
              <a:rPr lang="en-US" sz="1900" b="1" dirty="0" err="1">
                <a:solidFill>
                  <a:schemeClr val="tx1">
                    <a:lumMod val="50000"/>
                    <a:lumOff val="50000"/>
                  </a:schemeClr>
                </a:solidFill>
              </a:rPr>
              <a:t>PharmD</a:t>
            </a:r>
            <a:r>
              <a:rPr lang="en-US" sz="1900" b="1" dirty="0">
                <a:solidFill>
                  <a:schemeClr val="tx1">
                    <a:lumMod val="50000"/>
                    <a:lumOff val="50000"/>
                  </a:schemeClr>
                </a:solidFill>
              </a:rPr>
              <a:t>, BCPS</a:t>
            </a:r>
          </a:p>
          <a:p>
            <a:pPr algn="r">
              <a:defRPr/>
            </a:pPr>
            <a:r>
              <a:rPr lang="en-US" sz="1900" b="1" dirty="0">
                <a:solidFill>
                  <a:schemeClr val="tx1">
                    <a:lumMod val="50000"/>
                    <a:lumOff val="50000"/>
                  </a:schemeClr>
                </a:solidFill>
              </a:rPr>
              <a:t>Clinical Associate Professor</a:t>
            </a:r>
          </a:p>
          <a:p>
            <a:pPr algn="r">
              <a:defRPr/>
            </a:pPr>
            <a:r>
              <a:rPr lang="en-US" sz="1900" b="1" dirty="0">
                <a:solidFill>
                  <a:schemeClr val="tx1">
                    <a:lumMod val="50000"/>
                    <a:lumOff val="50000"/>
                  </a:schemeClr>
                </a:solidFill>
              </a:rPr>
              <a:t>UNMC College of Pharmacy</a:t>
            </a:r>
          </a:p>
          <a:p>
            <a:pPr>
              <a:defRPr/>
            </a:pPr>
            <a:endParaRPr lang="en-US" dirty="0"/>
          </a:p>
        </p:txBody>
      </p:sp>
      <p:sp>
        <p:nvSpPr>
          <p:cNvPr id="8196" name="Rectangle 8">
            <a:extLst>
              <a:ext uri="{FF2B5EF4-FFF2-40B4-BE49-F238E27FC236}">
                <a16:creationId xmlns:a16="http://schemas.microsoft.com/office/drawing/2014/main" id="{6DA4FE7E-C5E1-484A-AD6B-72B28BD68B4E}"/>
              </a:ext>
            </a:extLst>
          </p:cNvPr>
          <p:cNvSpPr>
            <a:spLocks noGrp="1" noChangeArrowheads="1"/>
          </p:cNvSpPr>
          <p:nvPr>
            <p:ph type="sldNum" sz="quarter" idx="12"/>
          </p:nvPr>
        </p:nvSpPr>
        <p:spPr bwMode="auto">
          <a:xfrm>
            <a:off x="10160000" y="19050"/>
            <a:ext cx="1422400" cy="328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1400" b="1" kern="1200">
                <a:solidFill>
                  <a:srgbClr val="FFFFFF"/>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fld id="{17A83EE9-385A-4D48-9384-73B1E50E285C}" type="slidenum">
              <a:rPr lang="en-US" altLang="en-US" smtClean="0"/>
              <a:pPr/>
              <a:t>4</a:t>
            </a:fld>
            <a:endParaRPr lang="en-US" altLang="en-US">
              <a:solidFill>
                <a:schemeClr val="tx2"/>
              </a:solidFill>
            </a:endParaRPr>
          </a:p>
        </p:txBody>
      </p:sp>
      <p:sp>
        <p:nvSpPr>
          <p:cNvPr id="8197" name="TextBox 1">
            <a:extLst>
              <a:ext uri="{FF2B5EF4-FFF2-40B4-BE49-F238E27FC236}">
                <a16:creationId xmlns:a16="http://schemas.microsoft.com/office/drawing/2014/main" id="{2DF79657-B1E1-482E-AD77-3B8FD6821C18}"/>
              </a:ext>
            </a:extLst>
          </p:cNvPr>
          <p:cNvSpPr txBox="1">
            <a:spLocks noChangeArrowheads="1"/>
          </p:cNvSpPr>
          <p:nvPr/>
        </p:nvSpPr>
        <p:spPr bwMode="auto">
          <a:xfrm>
            <a:off x="1371600" y="4800600"/>
            <a:ext cx="1143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900">
                <a:solidFill>
                  <a:schemeClr val="bg1"/>
                </a:solidFill>
              </a:rPr>
              <a:t>Updated: 4/2018</a:t>
            </a:r>
          </a:p>
        </p:txBody>
      </p:sp>
      <p:sp>
        <p:nvSpPr>
          <p:cNvPr id="8198" name="TextBox 1">
            <a:extLst>
              <a:ext uri="{FF2B5EF4-FFF2-40B4-BE49-F238E27FC236}">
                <a16:creationId xmlns:a16="http://schemas.microsoft.com/office/drawing/2014/main" id="{40950EA7-33ED-48FA-9B81-E7D4F7645B59}"/>
              </a:ext>
            </a:extLst>
          </p:cNvPr>
          <p:cNvSpPr txBox="1">
            <a:spLocks noChangeArrowheads="1"/>
          </p:cNvSpPr>
          <p:nvPr/>
        </p:nvSpPr>
        <p:spPr bwMode="auto">
          <a:xfrm>
            <a:off x="581779" y="4812432"/>
            <a:ext cx="104708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900" dirty="0"/>
              <a:t>Updated: 7/2022</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6F9607A-196F-4F83-BF3A-6A6C9F7AA84C}"/>
              </a:ext>
            </a:extLst>
          </p:cNvPr>
          <p:cNvSpPr>
            <a:spLocks noGrp="1" noChangeArrowheads="1"/>
          </p:cNvSpPr>
          <p:nvPr>
            <p:ph type="title"/>
          </p:nvPr>
        </p:nvSpPr>
        <p:spPr>
          <a:xfrm>
            <a:off x="808814" y="155403"/>
            <a:ext cx="8125775" cy="922352"/>
          </a:xfrm>
        </p:spPr>
        <p:txBody>
          <a:bodyPr anchor="ctr">
            <a:normAutofit/>
          </a:bodyPr>
          <a:lstStyle/>
          <a:p>
            <a:pPr eaLnBrk="1" hangingPunct="1">
              <a:defRPr/>
            </a:pPr>
            <a:r>
              <a:rPr lang="en-US" altLang="en-US" dirty="0">
                <a:solidFill>
                  <a:schemeClr val="accent4"/>
                </a:solidFill>
              </a:rPr>
              <a:t>Objectives:</a:t>
            </a:r>
          </a:p>
        </p:txBody>
      </p:sp>
      <p:sp>
        <p:nvSpPr>
          <p:cNvPr id="11268" name="Slide Number Placeholder 5">
            <a:extLst>
              <a:ext uri="{FF2B5EF4-FFF2-40B4-BE49-F238E27FC236}">
                <a16:creationId xmlns:a16="http://schemas.microsoft.com/office/drawing/2014/main" id="{6450F5F0-E1A9-4F41-9997-CC16A9BF28E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spcAft>
                <a:spcPts val="600"/>
              </a:spcAft>
            </a:pPr>
            <a:fld id="{7F802D06-0034-4F99-8C52-6250CFCC8A8E}" type="slidenum">
              <a:rPr lang="en-US" altLang="en-US" sz="900">
                <a:solidFill>
                  <a:srgbClr val="FFFFFF"/>
                </a:solidFill>
              </a:rPr>
              <a:pPr>
                <a:lnSpc>
                  <a:spcPct val="80000"/>
                </a:lnSpc>
                <a:spcAft>
                  <a:spcPts val="600"/>
                </a:spcAft>
              </a:pPr>
              <a:t>5</a:t>
            </a:fld>
            <a:endParaRPr lang="en-US" altLang="en-US" sz="900">
              <a:solidFill>
                <a:srgbClr val="FFFFFF"/>
              </a:solidFill>
            </a:endParaRPr>
          </a:p>
        </p:txBody>
      </p:sp>
      <p:graphicFrame>
        <p:nvGraphicFramePr>
          <p:cNvPr id="14340" name="Rectangle 3">
            <a:extLst>
              <a:ext uri="{FF2B5EF4-FFF2-40B4-BE49-F238E27FC236}">
                <a16:creationId xmlns:a16="http://schemas.microsoft.com/office/drawing/2014/main" id="{3C954E97-E758-87C6-E532-B679B31BAC13}"/>
              </a:ext>
            </a:extLst>
          </p:cNvPr>
          <p:cNvGraphicFramePr>
            <a:graphicFrameLocks noGrp="1"/>
          </p:cNvGraphicFramePr>
          <p:nvPr>
            <p:ph idx="1"/>
            <p:extLst>
              <p:ext uri="{D42A27DB-BD31-4B8C-83A1-F6EECF244321}">
                <p14:modId xmlns:p14="http://schemas.microsoft.com/office/powerpoint/2010/main" val="2574850482"/>
              </p:ext>
            </p:extLst>
          </p:nvPr>
        </p:nvGraphicFramePr>
        <p:xfrm>
          <a:off x="738236" y="1146177"/>
          <a:ext cx="7860533" cy="3097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CFEDD-9343-FA41-9A84-81C21E7B5F54}"/>
              </a:ext>
            </a:extLst>
          </p:cNvPr>
          <p:cNvSpPr>
            <a:spLocks noGrp="1"/>
          </p:cNvSpPr>
          <p:nvPr>
            <p:ph type="title"/>
          </p:nvPr>
        </p:nvSpPr>
        <p:spPr>
          <a:xfrm>
            <a:off x="946778" y="197091"/>
            <a:ext cx="8095037" cy="922351"/>
          </a:xfrm>
        </p:spPr>
        <p:txBody>
          <a:bodyPr anchor="ctr">
            <a:normAutofit/>
          </a:bodyPr>
          <a:lstStyle/>
          <a:p>
            <a:r>
              <a:rPr lang="en-US" dirty="0">
                <a:solidFill>
                  <a:schemeClr val="tx1"/>
                </a:solidFill>
              </a:rPr>
              <a:t>Challenges of Geriatric Pharmacotherapy</a:t>
            </a:r>
          </a:p>
        </p:txBody>
      </p:sp>
      <p:graphicFrame>
        <p:nvGraphicFramePr>
          <p:cNvPr id="5" name="Content Placeholder 1">
            <a:extLst>
              <a:ext uri="{FF2B5EF4-FFF2-40B4-BE49-F238E27FC236}">
                <a16:creationId xmlns:a16="http://schemas.microsoft.com/office/drawing/2014/main" id="{10701529-C279-B092-E1C9-E25C04166657}"/>
              </a:ext>
            </a:extLst>
          </p:cNvPr>
          <p:cNvGraphicFramePr>
            <a:graphicFrameLocks noGrp="1"/>
          </p:cNvGraphicFramePr>
          <p:nvPr>
            <p:ph idx="1"/>
            <p:extLst>
              <p:ext uri="{D42A27DB-BD31-4B8C-83A1-F6EECF244321}">
                <p14:modId xmlns:p14="http://schemas.microsoft.com/office/powerpoint/2010/main" val="1382019835"/>
              </p:ext>
            </p:extLst>
          </p:nvPr>
        </p:nvGraphicFramePr>
        <p:xfrm>
          <a:off x="946778" y="917218"/>
          <a:ext cx="7250443" cy="371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494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3B46E1F6-AF57-8D2D-A4F6-B0C4261296F0}"/>
              </a:ext>
            </a:extLst>
          </p:cNvPr>
          <p:cNvGraphicFramePr>
            <a:graphicFrameLocks noGrp="1"/>
          </p:cNvGraphicFramePr>
          <p:nvPr>
            <p:ph idx="1"/>
            <p:extLst>
              <p:ext uri="{D42A27DB-BD31-4B8C-83A1-F6EECF244321}">
                <p14:modId xmlns:p14="http://schemas.microsoft.com/office/powerpoint/2010/main" val="3666032943"/>
              </p:ext>
            </p:extLst>
          </p:nvPr>
        </p:nvGraphicFramePr>
        <p:xfrm>
          <a:off x="878867" y="1096153"/>
          <a:ext cx="8005001" cy="3695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208F995D-E885-4A9B-A95F-78B3FE1C84A1}"/>
              </a:ext>
            </a:extLst>
          </p:cNvPr>
          <p:cNvSpPr>
            <a:spLocks noGrp="1"/>
          </p:cNvSpPr>
          <p:nvPr>
            <p:ph type="title"/>
          </p:nvPr>
        </p:nvSpPr>
        <p:spPr>
          <a:xfrm>
            <a:off x="878868" y="181460"/>
            <a:ext cx="8095037" cy="922351"/>
          </a:xfrm>
        </p:spPr>
        <p:txBody>
          <a:bodyPr/>
          <a:lstStyle/>
          <a:p>
            <a:r>
              <a:rPr lang="en-US" dirty="0">
                <a:solidFill>
                  <a:schemeClr val="tx1"/>
                </a:solidFill>
              </a:rPr>
              <a:t>Effects of Aging on Drug PK</a:t>
            </a:r>
          </a:p>
        </p:txBody>
      </p:sp>
    </p:spTree>
    <p:extLst>
      <p:ext uri="{BB962C8B-B14F-4D97-AF65-F5344CB8AC3E}">
        <p14:creationId xmlns:p14="http://schemas.microsoft.com/office/powerpoint/2010/main" val="2596698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B49FD4-6AA2-4850-9388-BB6B75E464C6}"/>
              </a:ext>
            </a:extLst>
          </p:cNvPr>
          <p:cNvSpPr>
            <a:spLocks noGrp="1"/>
          </p:cNvSpPr>
          <p:nvPr>
            <p:ph idx="1"/>
          </p:nvPr>
        </p:nvSpPr>
        <p:spPr>
          <a:xfrm>
            <a:off x="706926" y="1114919"/>
            <a:ext cx="8095041" cy="3714775"/>
          </a:xfrm>
        </p:spPr>
        <p:txBody>
          <a:bodyPr>
            <a:normAutofit/>
          </a:bodyPr>
          <a:lstStyle/>
          <a:p>
            <a:r>
              <a:rPr lang="en-US" sz="2000" dirty="0" err="1"/>
              <a:t>SCr</a:t>
            </a:r>
            <a:r>
              <a:rPr lang="en-US" sz="2000" dirty="0"/>
              <a:t> alone not a reliable indicator of renal function</a:t>
            </a:r>
          </a:p>
          <a:p>
            <a:pPr lvl="1"/>
            <a:r>
              <a:rPr lang="en-US" sz="1600" dirty="0">
                <a:sym typeface="Symbol" panose="05050102010706020507" pitchFamily="18" charset="2"/>
              </a:rPr>
              <a:t> Lean body mass = lower creatinine production</a:t>
            </a:r>
          </a:p>
          <a:p>
            <a:pPr lvl="1"/>
            <a:r>
              <a:rPr lang="en-US" sz="1600" dirty="0" err="1">
                <a:sym typeface="Symbol" panose="05050102010706020507" pitchFamily="18" charset="2"/>
              </a:rPr>
              <a:t>SCr</a:t>
            </a:r>
            <a:r>
              <a:rPr lang="en-US" sz="1600" dirty="0">
                <a:sym typeface="Symbol" panose="05050102010706020507" pitchFamily="18" charset="2"/>
              </a:rPr>
              <a:t> stays in normal range masking changes in </a:t>
            </a:r>
            <a:r>
              <a:rPr lang="en-US" sz="1600" dirty="0" err="1">
                <a:sym typeface="Symbol" panose="05050102010706020507" pitchFamily="18" charset="2"/>
              </a:rPr>
              <a:t>CrCl</a:t>
            </a:r>
            <a:r>
              <a:rPr lang="en-US" sz="1600" dirty="0"/>
              <a:t> </a:t>
            </a:r>
          </a:p>
          <a:p>
            <a:pPr marL="393192" lvl="1" indent="0">
              <a:buNone/>
            </a:pPr>
            <a:endParaRPr lang="en-US" sz="1600" dirty="0"/>
          </a:p>
          <a:p>
            <a:r>
              <a:rPr lang="en-US" sz="2000" dirty="0" err="1"/>
              <a:t>CrCl</a:t>
            </a:r>
            <a:r>
              <a:rPr lang="en-US" sz="2000" dirty="0"/>
              <a:t> (</a:t>
            </a:r>
            <a:r>
              <a:rPr lang="en-US" sz="2000" dirty="0" err="1"/>
              <a:t>Cockroft</a:t>
            </a:r>
            <a:r>
              <a:rPr lang="en-US" sz="2000" dirty="0"/>
              <a:t>-Gault) has best predictability in elderly</a:t>
            </a:r>
          </a:p>
          <a:p>
            <a:pPr marL="73152" indent="0">
              <a:buNone/>
            </a:pPr>
            <a:endParaRPr lang="en-US" sz="3200" dirty="0">
              <a:highlight>
                <a:srgbClr val="FFFF00"/>
              </a:highlight>
            </a:endParaRPr>
          </a:p>
          <a:p>
            <a:r>
              <a:rPr lang="en-US" sz="2000" dirty="0" err="1"/>
              <a:t>CrCl</a:t>
            </a:r>
            <a:r>
              <a:rPr lang="en-US" sz="2000" dirty="0"/>
              <a:t> =</a:t>
            </a:r>
          </a:p>
          <a:p>
            <a:pPr marL="73152" indent="0">
              <a:buNone/>
            </a:pPr>
            <a:endParaRPr lang="en-US" sz="2200" dirty="0"/>
          </a:p>
          <a:p>
            <a:pPr marL="73152" indent="0">
              <a:buNone/>
            </a:pPr>
            <a:endParaRPr lang="en-US" sz="1600" dirty="0"/>
          </a:p>
          <a:p>
            <a:pPr marL="73152" indent="0">
              <a:buNone/>
            </a:pPr>
            <a:endParaRPr lang="en-US" sz="1600" dirty="0"/>
          </a:p>
          <a:p>
            <a:pPr marL="73152"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4056807F-D44D-4B03-886D-7FCA47F41D25}"/>
              </a:ext>
            </a:extLst>
          </p:cNvPr>
          <p:cNvSpPr>
            <a:spLocks noGrp="1"/>
          </p:cNvSpPr>
          <p:nvPr>
            <p:ph type="title"/>
          </p:nvPr>
        </p:nvSpPr>
        <p:spPr/>
        <p:txBody>
          <a:bodyPr/>
          <a:lstStyle/>
          <a:p>
            <a:r>
              <a:rPr lang="en-US" dirty="0"/>
              <a:t>Estimating GFR in the Elderly</a:t>
            </a:r>
          </a:p>
        </p:txBody>
      </p:sp>
      <p:sp>
        <p:nvSpPr>
          <p:cNvPr id="4" name="TextBox 2">
            <a:extLst>
              <a:ext uri="{FF2B5EF4-FFF2-40B4-BE49-F238E27FC236}">
                <a16:creationId xmlns:a16="http://schemas.microsoft.com/office/drawing/2014/main" id="{0D195399-06A6-4E0C-A878-6B3C5C064634}"/>
              </a:ext>
            </a:extLst>
          </p:cNvPr>
          <p:cNvSpPr txBox="1">
            <a:spLocks noChangeArrowheads="1"/>
          </p:cNvSpPr>
          <p:nvPr/>
        </p:nvSpPr>
        <p:spPr bwMode="auto">
          <a:xfrm>
            <a:off x="1391377" y="2818649"/>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Tahoma" panose="020B0604030504040204" pitchFamily="34" charset="0"/>
              </a:defRPr>
            </a:lvl1pPr>
            <a:lvl2pPr>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lvl="1" eaLnBrk="1" hangingPunct="1"/>
            <a:r>
              <a:rPr lang="en-US" altLang="en-US" dirty="0"/>
              <a:t>(ABW in kg) x (140-age)</a:t>
            </a:r>
          </a:p>
          <a:p>
            <a:pPr lvl="1" eaLnBrk="1" hangingPunct="1"/>
            <a:r>
              <a:rPr lang="en-US" altLang="en-US" dirty="0"/>
              <a:t>------------------------------  x (0.85 for females)</a:t>
            </a:r>
          </a:p>
          <a:p>
            <a:pPr lvl="1" eaLnBrk="1" hangingPunct="1"/>
            <a:r>
              <a:rPr lang="en-US" altLang="en-US" dirty="0"/>
              <a:t>   72 x (</a:t>
            </a:r>
            <a:r>
              <a:rPr lang="en-US" altLang="en-US" dirty="0" err="1"/>
              <a:t>Scr</a:t>
            </a:r>
            <a:r>
              <a:rPr lang="en-US" altLang="en-US" dirty="0"/>
              <a:t> in mg/dL)</a:t>
            </a:r>
          </a:p>
        </p:txBody>
      </p:sp>
      <p:sp>
        <p:nvSpPr>
          <p:cNvPr id="5" name="TextBox 4">
            <a:extLst>
              <a:ext uri="{FF2B5EF4-FFF2-40B4-BE49-F238E27FC236}">
                <a16:creationId xmlns:a16="http://schemas.microsoft.com/office/drawing/2014/main" id="{C52AE84D-750A-431D-89C7-1F79E2F2E848}"/>
              </a:ext>
            </a:extLst>
          </p:cNvPr>
          <p:cNvSpPr txBox="1"/>
          <p:nvPr/>
        </p:nvSpPr>
        <p:spPr>
          <a:xfrm>
            <a:off x="1391377" y="4028988"/>
            <a:ext cx="5125764" cy="523220"/>
          </a:xfrm>
          <a:prstGeom prst="rect">
            <a:avLst/>
          </a:prstGeom>
          <a:noFill/>
          <a:ln>
            <a:solidFill>
              <a:schemeClr val="tx1"/>
            </a:solidFill>
          </a:ln>
        </p:spPr>
        <p:txBody>
          <a:bodyPr wrap="square" rtlCol="0">
            <a:spAutoFit/>
          </a:bodyPr>
          <a:lstStyle/>
          <a:p>
            <a:pPr eaLnBrk="1" hangingPunct="1"/>
            <a:r>
              <a:rPr lang="en-US" altLang="en-US" sz="1400" dirty="0"/>
              <a:t>Use adjusted body weight (</a:t>
            </a:r>
            <a:r>
              <a:rPr lang="en-US" altLang="en-US" sz="1400" dirty="0" err="1"/>
              <a:t>AjBW</a:t>
            </a:r>
            <a:r>
              <a:rPr lang="en-US" altLang="en-US" sz="1400" dirty="0"/>
              <a:t>) if BMI </a:t>
            </a:r>
            <a:r>
              <a:rPr lang="en-US" altLang="en-US" sz="1400" u="sng" dirty="0"/>
              <a:t>&gt;</a:t>
            </a:r>
            <a:r>
              <a:rPr lang="en-US" altLang="en-US" sz="1400" dirty="0"/>
              <a:t>40 kg/m</a:t>
            </a:r>
            <a:r>
              <a:rPr lang="en-US" altLang="en-US" sz="1400" baseline="30000" dirty="0"/>
              <a:t>2</a:t>
            </a:r>
          </a:p>
          <a:p>
            <a:pPr eaLnBrk="1" hangingPunct="1"/>
            <a:r>
              <a:rPr lang="en-US" altLang="en-US" sz="1400" dirty="0"/>
              <a:t>BMI = ABW in kg/[</a:t>
            </a:r>
            <a:r>
              <a:rPr lang="en-US" altLang="en-US" sz="1400" dirty="0" err="1"/>
              <a:t>ht</a:t>
            </a:r>
            <a:r>
              <a:rPr lang="en-US" altLang="en-US" sz="1400" dirty="0"/>
              <a:t> in meters]</a:t>
            </a:r>
            <a:r>
              <a:rPr lang="en-US" altLang="en-US" sz="1400" baseline="30000" dirty="0"/>
              <a:t>2</a:t>
            </a:r>
            <a:r>
              <a:rPr lang="en-US" altLang="en-US" sz="1400" dirty="0"/>
              <a:t> OR 703 x (WT (</a:t>
            </a:r>
            <a:r>
              <a:rPr lang="en-US" altLang="en-US" sz="1400" dirty="0" err="1"/>
              <a:t>lbs</a:t>
            </a:r>
            <a:r>
              <a:rPr lang="en-US" altLang="en-US" sz="1400" dirty="0"/>
              <a:t>)/[HT (in)]</a:t>
            </a:r>
            <a:r>
              <a:rPr lang="en-US" altLang="en-US" sz="1400" baseline="30000" dirty="0"/>
              <a:t>2</a:t>
            </a:r>
            <a:r>
              <a:rPr lang="en-US" altLang="en-US" sz="1400" dirty="0"/>
              <a:t>)</a:t>
            </a:r>
            <a:endParaRPr lang="en-US" dirty="0"/>
          </a:p>
        </p:txBody>
      </p:sp>
    </p:spTree>
    <p:extLst>
      <p:ext uri="{BB962C8B-B14F-4D97-AF65-F5344CB8AC3E}">
        <p14:creationId xmlns:p14="http://schemas.microsoft.com/office/powerpoint/2010/main" val="3717867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688E4178-62C6-4F3F-A40E-95334F71954B}"/>
              </a:ext>
            </a:extLst>
          </p:cNvPr>
          <p:cNvSpPr>
            <a:spLocks noGrp="1"/>
          </p:cNvSpPr>
          <p:nvPr>
            <p:ph type="title"/>
          </p:nvPr>
        </p:nvSpPr>
        <p:spPr>
          <a:xfrm>
            <a:off x="749930" y="402231"/>
            <a:ext cx="7644139" cy="742950"/>
          </a:xfrm>
        </p:spPr>
        <p:txBody>
          <a:bodyPr/>
          <a:lstStyle/>
          <a:p>
            <a:pPr eaLnBrk="1" hangingPunct="1">
              <a:defRPr/>
            </a:pPr>
            <a:r>
              <a:rPr lang="en-US" altLang="en-US" sz="2800" dirty="0">
                <a:solidFill>
                  <a:schemeClr val="accent4"/>
                </a:solidFill>
              </a:rPr>
              <a:t>Example: </a:t>
            </a:r>
            <a:r>
              <a:rPr lang="en-US" altLang="en-US" sz="2800" dirty="0" err="1">
                <a:solidFill>
                  <a:schemeClr val="accent4"/>
                </a:solidFill>
              </a:rPr>
              <a:t>CrCl</a:t>
            </a:r>
            <a:r>
              <a:rPr lang="en-US" altLang="en-US" sz="2800" dirty="0">
                <a:solidFill>
                  <a:schemeClr val="accent4"/>
                </a:solidFill>
              </a:rPr>
              <a:t> vs Age in a 5’5” 55kg Female</a:t>
            </a:r>
          </a:p>
        </p:txBody>
      </p:sp>
      <p:graphicFrame>
        <p:nvGraphicFramePr>
          <p:cNvPr id="5" name="Content Placeholder 4">
            <a:extLst>
              <a:ext uri="{FF2B5EF4-FFF2-40B4-BE49-F238E27FC236}">
                <a16:creationId xmlns:a16="http://schemas.microsoft.com/office/drawing/2014/main" id="{E8FDEB9F-5E95-4E99-B544-EACE323D54C6}"/>
              </a:ext>
            </a:extLst>
          </p:cNvPr>
          <p:cNvGraphicFramePr>
            <a:graphicFrameLocks noGrp="1"/>
          </p:cNvGraphicFramePr>
          <p:nvPr>
            <p:ph idx="1"/>
            <p:extLst>
              <p:ext uri="{D42A27DB-BD31-4B8C-83A1-F6EECF244321}">
                <p14:modId xmlns:p14="http://schemas.microsoft.com/office/powerpoint/2010/main" val="3421214754"/>
              </p:ext>
            </p:extLst>
          </p:nvPr>
        </p:nvGraphicFramePr>
        <p:xfrm>
          <a:off x="1291764" y="1483282"/>
          <a:ext cx="5772150" cy="2286000"/>
        </p:xfrm>
        <a:graphic>
          <a:graphicData uri="http://schemas.openxmlformats.org/drawingml/2006/table">
            <a:tbl>
              <a:tblPr firstRow="1" bandRow="1">
                <a:tableStyleId>{9D7B26C5-4107-4FEC-AEDC-1716B250A1EF}</a:tableStyleId>
              </a:tblPr>
              <a:tblGrid>
                <a:gridCol w="1600200">
                  <a:extLst>
                    <a:ext uri="{9D8B030D-6E8A-4147-A177-3AD203B41FA5}">
                      <a16:colId xmlns:a16="http://schemas.microsoft.com/office/drawing/2014/main" val="20000"/>
                    </a:ext>
                  </a:extLst>
                </a:gridCol>
                <a:gridCol w="211455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457200">
                <a:tc>
                  <a:txBody>
                    <a:bodyPr/>
                    <a:lstStyle/>
                    <a:p>
                      <a:pPr algn="ctr"/>
                      <a:r>
                        <a:rPr lang="en-US" sz="2100" dirty="0"/>
                        <a:t>Age (yr)</a:t>
                      </a:r>
                      <a:endParaRPr lang="en-US" sz="2100" dirty="0">
                        <a:solidFill>
                          <a:schemeClr val="tx1">
                            <a:lumMod val="65000"/>
                            <a:lumOff val="35000"/>
                          </a:schemeClr>
                        </a:solidFill>
                      </a:endParaRPr>
                    </a:p>
                  </a:txBody>
                  <a:tcPr marL="68580" marR="68580" marT="34290" marB="34290"/>
                </a:tc>
                <a:tc>
                  <a:txBody>
                    <a:bodyPr/>
                    <a:lstStyle/>
                    <a:p>
                      <a:pPr algn="ctr"/>
                      <a:r>
                        <a:rPr lang="en-US" sz="2100" dirty="0" err="1"/>
                        <a:t>SCr</a:t>
                      </a:r>
                      <a:r>
                        <a:rPr lang="en-US" sz="2100" dirty="0"/>
                        <a:t> (mg/</a:t>
                      </a:r>
                      <a:r>
                        <a:rPr lang="en-US" sz="2100" dirty="0" err="1"/>
                        <a:t>dL</a:t>
                      </a:r>
                      <a:r>
                        <a:rPr lang="en-US" sz="2100" dirty="0"/>
                        <a:t>)</a:t>
                      </a:r>
                      <a:endParaRPr lang="en-US" sz="2100" dirty="0">
                        <a:solidFill>
                          <a:schemeClr val="tx1">
                            <a:lumMod val="65000"/>
                            <a:lumOff val="35000"/>
                          </a:schemeClr>
                        </a:solidFill>
                      </a:endParaRPr>
                    </a:p>
                  </a:txBody>
                  <a:tcPr marL="68580" marR="68580" marT="34290" marB="34290"/>
                </a:tc>
                <a:tc>
                  <a:txBody>
                    <a:bodyPr/>
                    <a:lstStyle/>
                    <a:p>
                      <a:pPr algn="ctr"/>
                      <a:r>
                        <a:rPr lang="en-US" sz="2100" dirty="0" err="1"/>
                        <a:t>CrCl</a:t>
                      </a:r>
                      <a:r>
                        <a:rPr lang="en-US" sz="2100" dirty="0"/>
                        <a:t> (</a:t>
                      </a:r>
                      <a:r>
                        <a:rPr lang="en-US" sz="2100" dirty="0" err="1"/>
                        <a:t>mL</a:t>
                      </a:r>
                      <a:r>
                        <a:rPr lang="en-US" sz="2100" dirty="0"/>
                        <a:t>/min)</a:t>
                      </a:r>
                      <a:endParaRPr lang="en-US" sz="2100" dirty="0">
                        <a:solidFill>
                          <a:schemeClr val="tx1">
                            <a:lumMod val="65000"/>
                            <a:lumOff val="35000"/>
                          </a:schemeClr>
                        </a:solidFill>
                      </a:endParaRPr>
                    </a:p>
                  </a:txBody>
                  <a:tcPr marL="68580" marR="68580" marT="34290" marB="34290"/>
                </a:tc>
                <a:extLst>
                  <a:ext uri="{0D108BD9-81ED-4DB2-BD59-A6C34878D82A}">
                    <a16:rowId xmlns:a16="http://schemas.microsoft.com/office/drawing/2014/main" val="10000"/>
                  </a:ext>
                </a:extLst>
              </a:tr>
              <a:tr h="457200">
                <a:tc>
                  <a:txBody>
                    <a:bodyPr/>
                    <a:lstStyle/>
                    <a:p>
                      <a:pPr algn="ctr"/>
                      <a:r>
                        <a:rPr lang="en-US" sz="2100" dirty="0"/>
                        <a:t>30</a:t>
                      </a:r>
                      <a:endParaRPr lang="en-US" sz="2100" b="0" dirty="0"/>
                    </a:p>
                  </a:txBody>
                  <a:tcPr marL="68580" marR="68580" marT="34290" marB="34290"/>
                </a:tc>
                <a:tc>
                  <a:txBody>
                    <a:bodyPr/>
                    <a:lstStyle/>
                    <a:p>
                      <a:pPr algn="ctr"/>
                      <a:r>
                        <a:rPr lang="en-US" sz="2100" dirty="0"/>
                        <a:t>1.1</a:t>
                      </a:r>
                    </a:p>
                  </a:txBody>
                  <a:tcPr marL="68580" marR="68580" marT="34290" marB="34290"/>
                </a:tc>
                <a:tc>
                  <a:txBody>
                    <a:bodyPr/>
                    <a:lstStyle/>
                    <a:p>
                      <a:pPr algn="ctr"/>
                      <a:r>
                        <a:rPr lang="en-US" sz="2100" dirty="0"/>
                        <a:t>65</a:t>
                      </a:r>
                    </a:p>
                  </a:txBody>
                  <a:tcPr marL="68580" marR="68580" marT="34290" marB="34290"/>
                </a:tc>
                <a:extLst>
                  <a:ext uri="{0D108BD9-81ED-4DB2-BD59-A6C34878D82A}">
                    <a16:rowId xmlns:a16="http://schemas.microsoft.com/office/drawing/2014/main" val="10001"/>
                  </a:ext>
                </a:extLst>
              </a:tr>
              <a:tr h="457200">
                <a:tc>
                  <a:txBody>
                    <a:bodyPr/>
                    <a:lstStyle/>
                    <a:p>
                      <a:pPr algn="ctr"/>
                      <a:r>
                        <a:rPr lang="en-US" sz="2100" dirty="0"/>
                        <a:t>50</a:t>
                      </a:r>
                      <a:endParaRPr lang="en-US" sz="2100" b="0" dirty="0"/>
                    </a:p>
                  </a:txBody>
                  <a:tcPr marL="68580" marR="68580" marT="34290" marB="34290"/>
                </a:tc>
                <a:tc>
                  <a:txBody>
                    <a:bodyPr/>
                    <a:lstStyle/>
                    <a:p>
                      <a:pPr algn="ctr"/>
                      <a:r>
                        <a:rPr lang="en-US" sz="2100" dirty="0"/>
                        <a:t>1.1</a:t>
                      </a:r>
                    </a:p>
                  </a:txBody>
                  <a:tcPr marL="68580" marR="68580" marT="34290" marB="34290"/>
                </a:tc>
                <a:tc>
                  <a:txBody>
                    <a:bodyPr/>
                    <a:lstStyle/>
                    <a:p>
                      <a:pPr algn="ctr"/>
                      <a:r>
                        <a:rPr lang="en-US" sz="2100" dirty="0"/>
                        <a:t>53</a:t>
                      </a:r>
                    </a:p>
                  </a:txBody>
                  <a:tcPr marL="68580" marR="68580" marT="34290" marB="34290"/>
                </a:tc>
                <a:extLst>
                  <a:ext uri="{0D108BD9-81ED-4DB2-BD59-A6C34878D82A}">
                    <a16:rowId xmlns:a16="http://schemas.microsoft.com/office/drawing/2014/main" val="10002"/>
                  </a:ext>
                </a:extLst>
              </a:tr>
              <a:tr h="457200">
                <a:tc>
                  <a:txBody>
                    <a:bodyPr/>
                    <a:lstStyle/>
                    <a:p>
                      <a:pPr algn="ctr"/>
                      <a:r>
                        <a:rPr lang="en-US" sz="2100" dirty="0"/>
                        <a:t>70</a:t>
                      </a:r>
                      <a:endParaRPr lang="en-US" sz="2100" b="0" dirty="0"/>
                    </a:p>
                  </a:txBody>
                  <a:tcPr marL="68580" marR="68580" marT="34290" marB="34290"/>
                </a:tc>
                <a:tc>
                  <a:txBody>
                    <a:bodyPr/>
                    <a:lstStyle/>
                    <a:p>
                      <a:pPr algn="ctr"/>
                      <a:r>
                        <a:rPr lang="en-US" sz="2100" dirty="0"/>
                        <a:t>1.1</a:t>
                      </a:r>
                    </a:p>
                  </a:txBody>
                  <a:tcPr marL="68580" marR="68580" marT="34290" marB="34290"/>
                </a:tc>
                <a:tc>
                  <a:txBody>
                    <a:bodyPr/>
                    <a:lstStyle/>
                    <a:p>
                      <a:pPr algn="ctr"/>
                      <a:r>
                        <a:rPr lang="en-US" sz="2100" dirty="0"/>
                        <a:t>41</a:t>
                      </a:r>
                    </a:p>
                  </a:txBody>
                  <a:tcPr marL="68580" marR="68580" marT="34290" marB="34290"/>
                </a:tc>
                <a:extLst>
                  <a:ext uri="{0D108BD9-81ED-4DB2-BD59-A6C34878D82A}">
                    <a16:rowId xmlns:a16="http://schemas.microsoft.com/office/drawing/2014/main" val="10003"/>
                  </a:ext>
                </a:extLst>
              </a:tr>
              <a:tr h="457200">
                <a:tc>
                  <a:txBody>
                    <a:bodyPr/>
                    <a:lstStyle/>
                    <a:p>
                      <a:pPr algn="ctr"/>
                      <a:r>
                        <a:rPr lang="en-US" sz="2100" dirty="0"/>
                        <a:t>90</a:t>
                      </a:r>
                      <a:endParaRPr lang="en-US" sz="2100" b="0" dirty="0"/>
                    </a:p>
                  </a:txBody>
                  <a:tcPr marL="68580" marR="68580" marT="34290" marB="34290"/>
                </a:tc>
                <a:tc>
                  <a:txBody>
                    <a:bodyPr/>
                    <a:lstStyle/>
                    <a:p>
                      <a:pPr algn="ctr"/>
                      <a:r>
                        <a:rPr lang="en-US" sz="2100" dirty="0"/>
                        <a:t>1.1</a:t>
                      </a:r>
                    </a:p>
                  </a:txBody>
                  <a:tcPr marL="68580" marR="68580" marT="34290" marB="34290"/>
                </a:tc>
                <a:tc>
                  <a:txBody>
                    <a:bodyPr/>
                    <a:lstStyle/>
                    <a:p>
                      <a:pPr algn="ctr"/>
                      <a:r>
                        <a:rPr lang="en-US" sz="2100" dirty="0"/>
                        <a:t>30</a:t>
                      </a:r>
                    </a:p>
                  </a:txBody>
                  <a:tcPr marL="68580" marR="68580" marT="34290" marB="34290"/>
                </a:tc>
                <a:extLst>
                  <a:ext uri="{0D108BD9-81ED-4DB2-BD59-A6C34878D82A}">
                    <a16:rowId xmlns:a16="http://schemas.microsoft.com/office/drawing/2014/main" val="10004"/>
                  </a:ext>
                </a:extLst>
              </a:tr>
            </a:tbl>
          </a:graphicData>
        </a:graphic>
      </p:graphicFrame>
      <p:sp>
        <p:nvSpPr>
          <p:cNvPr id="24598" name="Slide Number Placeholder 3">
            <a:extLst>
              <a:ext uri="{FF2B5EF4-FFF2-40B4-BE49-F238E27FC236}">
                <a16:creationId xmlns:a16="http://schemas.microsoft.com/office/drawing/2014/main" id="{E26284D7-2BD4-4152-A98E-8FC35E8B29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4E046461-2848-4CB0-B5F0-8E30402A7A03}" type="slidenum">
              <a:rPr lang="en-US" altLang="en-US" sz="900">
                <a:solidFill>
                  <a:srgbClr val="FFFFFF"/>
                </a:solidFill>
              </a:rPr>
              <a:pPr>
                <a:lnSpc>
                  <a:spcPct val="80000"/>
                </a:lnSpc>
              </a:pPr>
              <a:t>9</a:t>
            </a:fld>
            <a:endParaRPr lang="en-US" altLang="en-US" sz="900">
              <a:solidFill>
                <a:srgbClr val="FFFFFF"/>
              </a:solidFill>
            </a:endParaRPr>
          </a:p>
        </p:txBody>
      </p:sp>
    </p:spTree>
  </p:cSld>
  <p:clrMapOvr>
    <a:masterClrMapping/>
  </p:clrMapOvr>
</p:sld>
</file>

<file path=ppt/theme/theme1.xml><?xml version="1.0" encoding="utf-8"?>
<a:theme xmlns:a="http://schemas.openxmlformats.org/drawingml/2006/main" name="UNMC Theme">
  <a:themeElements>
    <a:clrScheme name="UNMC">
      <a:dk1>
        <a:srgbClr val="000000"/>
      </a:dk1>
      <a:lt1>
        <a:srgbClr val="FFFFFF"/>
      </a:lt1>
      <a:dk2>
        <a:srgbClr val="2F3A41"/>
      </a:dk2>
      <a:lt2>
        <a:srgbClr val="DCDDDF"/>
      </a:lt2>
      <a:accent1>
        <a:srgbClr val="AD122A"/>
      </a:accent1>
      <a:accent2>
        <a:srgbClr val="005E63"/>
      </a:accent2>
      <a:accent3>
        <a:srgbClr val="00B2B9"/>
      </a:accent3>
      <a:accent4>
        <a:srgbClr val="129DBF"/>
      </a:accent4>
      <a:accent5>
        <a:srgbClr val="F26721"/>
      </a:accent5>
      <a:accent6>
        <a:srgbClr val="FCB614"/>
      </a:accent6>
      <a:hlink>
        <a:srgbClr val="A1B426"/>
      </a:hlink>
      <a:folHlink>
        <a:srgbClr val="129D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2265</TotalTime>
  <Words>2443</Words>
  <Application>Microsoft Office PowerPoint</Application>
  <PresentationFormat>On-screen Show (16:9)</PresentationFormat>
  <Paragraphs>470</Paragraphs>
  <Slides>36</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Arial-BoldMT</vt:lpstr>
      <vt:lpstr>Calibri</vt:lpstr>
      <vt:lpstr>Tahoma</vt:lpstr>
      <vt:lpstr>Wingdings</vt:lpstr>
      <vt:lpstr>UNMC Theme</vt:lpstr>
      <vt:lpstr>NGWEP The Nebraska Geriatrics Workforce Enhancement Program</vt:lpstr>
      <vt:lpstr>This program is supported by the Health Resources and Services Administration (HRSA) of the U.S. Department of Health and Human Services (HHS) as part of an award totaling $749,836.00 with 0% financed with non-governmental sources.   The contents are those of the author(s) and do not necessarily represent the official views of, nor an endorsement, by HRSA, HHS, or the U.S. Government. For more information, please visit www.HRSA.gov. </vt:lpstr>
      <vt:lpstr>PowerPoint Presentation</vt:lpstr>
      <vt:lpstr>   4Ms: Medications </vt:lpstr>
      <vt:lpstr>Objectives:</vt:lpstr>
      <vt:lpstr>Challenges of Geriatric Pharmacotherapy</vt:lpstr>
      <vt:lpstr>Effects of Aging on Drug PK</vt:lpstr>
      <vt:lpstr>Estimating GFR in the Elderly</vt:lpstr>
      <vt:lpstr>Example: CrCl vs Age in a 5’5” 55kg Female</vt:lpstr>
      <vt:lpstr>Pharmcodynamics</vt:lpstr>
      <vt:lpstr>Pharmacodynamics and Aging</vt:lpstr>
      <vt:lpstr>Adverse Drug Events (ADEs)</vt:lpstr>
      <vt:lpstr>Most Common Medications Associated with ADEs</vt:lpstr>
      <vt:lpstr>Patient Risk Factors for ADEs</vt:lpstr>
      <vt:lpstr>Polypharmacy</vt:lpstr>
      <vt:lpstr>Prescribing Cascade</vt:lpstr>
      <vt:lpstr>Avoiding Polypharmacy</vt:lpstr>
      <vt:lpstr>Inappropriate Prescribing</vt:lpstr>
      <vt:lpstr>The Beers Criteria (2019)</vt:lpstr>
      <vt:lpstr>The Beers Criteria (2019)</vt:lpstr>
      <vt:lpstr>The Beers Criteria (2019)</vt:lpstr>
      <vt:lpstr>The Beers Criteria (2019)</vt:lpstr>
      <vt:lpstr>The Beers Criteria (2019)</vt:lpstr>
      <vt:lpstr>Deprescribing</vt:lpstr>
      <vt:lpstr>Barriers to Deprescribing</vt:lpstr>
      <vt:lpstr>Clinical Factors for Desprescribing</vt:lpstr>
      <vt:lpstr>Medication Non-Adherence</vt:lpstr>
      <vt:lpstr>Medication Non-Adherence</vt:lpstr>
      <vt:lpstr>Rational Medication Use in the Elderly</vt:lpstr>
      <vt:lpstr>Assessing Non-Adherence</vt:lpstr>
      <vt:lpstr>Prescribing to Enhance Adherence</vt:lpstr>
      <vt:lpstr>Rational Medication Use in the Elderly</vt:lpstr>
      <vt:lpstr>Rational Medication Use in the Elderly</vt:lpstr>
      <vt:lpstr>KEY POINTS</vt:lpstr>
      <vt:lpstr>Program Survey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Sobeski, Linda</cp:lastModifiedBy>
  <cp:revision>75</cp:revision>
  <dcterms:created xsi:type="dcterms:W3CDTF">2014-09-17T15:14:42Z</dcterms:created>
  <dcterms:modified xsi:type="dcterms:W3CDTF">2022-09-13T18:36:21Z</dcterms:modified>
</cp:coreProperties>
</file>