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30"/>
  </p:notesMasterIdLst>
  <p:sldIdLst>
    <p:sldId id="262" r:id="rId5"/>
    <p:sldId id="271" r:id="rId6"/>
    <p:sldId id="263" r:id="rId7"/>
    <p:sldId id="265" r:id="rId8"/>
    <p:sldId id="266" r:id="rId9"/>
    <p:sldId id="267" r:id="rId10"/>
    <p:sldId id="264" r:id="rId11"/>
    <p:sldId id="268" r:id="rId12"/>
    <p:sldId id="272" r:id="rId13"/>
    <p:sldId id="273" r:id="rId14"/>
    <p:sldId id="274" r:id="rId15"/>
    <p:sldId id="270" r:id="rId16"/>
    <p:sldId id="269" r:id="rId17"/>
    <p:sldId id="277" r:id="rId18"/>
    <p:sldId id="278" r:id="rId19"/>
    <p:sldId id="279" r:id="rId20"/>
    <p:sldId id="280" r:id="rId21"/>
    <p:sldId id="276" r:id="rId22"/>
    <p:sldId id="282" r:id="rId23"/>
    <p:sldId id="281" r:id="rId24"/>
    <p:sldId id="283" r:id="rId25"/>
    <p:sldId id="284" r:id="rId26"/>
    <p:sldId id="285" r:id="rId27"/>
    <p:sldId id="258" r:id="rId28"/>
    <p:sldId id="286" r:id="rId29"/>
  </p:sldIdLst>
  <p:sldSz cx="9144000" cy="6858000" type="screen4x3"/>
  <p:notesSz cx="6858000" cy="9293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D7B"/>
    <a:srgbClr val="FDB713"/>
    <a:srgbClr val="AD122A"/>
    <a:srgbClr val="A2B526"/>
    <a:srgbClr val="303B42"/>
    <a:srgbClr val="989EA3"/>
    <a:srgbClr val="AC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A3791-629C-4502-83B7-B1BDB1CA7B6A}" v="6" dt="2022-08-24T20:42:15.404"/>
    <p1510:client id="{FC1B3B6E-4A8F-1AF0-E81A-A3A219527A37}" v="73" dt="2022-08-24T19:04:41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490" autoAdjust="0"/>
  </p:normalViewPr>
  <p:slideViewPr>
    <p:cSldViewPr snapToGrid="0" snapToObjects="1">
      <p:cViewPr varScale="1">
        <p:scale>
          <a:sx n="110" d="100"/>
          <a:sy n="110" d="100"/>
        </p:scale>
        <p:origin x="82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um, Erin C" userId="S::erin.ranum@unmc.edu::1efc68f5-46bb-4c80-8948-05d45c65d502" providerId="AD" clId="Web-{FC1B3B6E-4A8F-1AF0-E81A-A3A219527A37}"/>
    <pc:docChg chg="modSld">
      <pc:chgData name="Ranum, Erin C" userId="S::erin.ranum@unmc.edu::1efc68f5-46bb-4c80-8948-05d45c65d502" providerId="AD" clId="Web-{FC1B3B6E-4A8F-1AF0-E81A-A3A219527A37}" dt="2022-08-24T19:04:41.911" v="71" actId="20577"/>
      <pc:docMkLst>
        <pc:docMk/>
      </pc:docMkLst>
      <pc:sldChg chg="modSp">
        <pc:chgData name="Ranum, Erin C" userId="S::erin.ranum@unmc.edu::1efc68f5-46bb-4c80-8948-05d45c65d502" providerId="AD" clId="Web-{FC1B3B6E-4A8F-1AF0-E81A-A3A219527A37}" dt="2022-08-24T19:01:59.283" v="1" actId="20577"/>
        <pc:sldMkLst>
          <pc:docMk/>
          <pc:sldMk cId="3947340181" sldId="267"/>
        </pc:sldMkLst>
        <pc:spChg chg="mod">
          <ac:chgData name="Ranum, Erin C" userId="S::erin.ranum@unmc.edu::1efc68f5-46bb-4c80-8948-05d45c65d502" providerId="AD" clId="Web-{FC1B3B6E-4A8F-1AF0-E81A-A3A219527A37}" dt="2022-08-24T19:01:59.283" v="1" actId="20577"/>
          <ac:spMkLst>
            <pc:docMk/>
            <pc:sldMk cId="3947340181" sldId="267"/>
            <ac:spMk id="4" creationId="{11113E25-46DA-4B20-864F-D0BF1CC38E49}"/>
          </ac:spMkLst>
        </pc:spChg>
      </pc:sldChg>
      <pc:sldChg chg="modSp">
        <pc:chgData name="Ranum, Erin C" userId="S::erin.ranum@unmc.edu::1efc68f5-46bb-4c80-8948-05d45c65d502" providerId="AD" clId="Web-{FC1B3B6E-4A8F-1AF0-E81A-A3A219527A37}" dt="2022-08-24T19:03:39.691" v="62" actId="20577"/>
        <pc:sldMkLst>
          <pc:docMk/>
          <pc:sldMk cId="2343367362" sldId="272"/>
        </pc:sldMkLst>
        <pc:spChg chg="mod">
          <ac:chgData name="Ranum, Erin C" userId="S::erin.ranum@unmc.edu::1efc68f5-46bb-4c80-8948-05d45c65d502" providerId="AD" clId="Web-{FC1B3B6E-4A8F-1AF0-E81A-A3A219527A37}" dt="2022-08-24T19:03:39.691" v="62" actId="20577"/>
          <ac:spMkLst>
            <pc:docMk/>
            <pc:sldMk cId="2343367362" sldId="272"/>
            <ac:spMk id="2" creationId="{00000000-0000-0000-0000-000000000000}"/>
          </ac:spMkLst>
        </pc:spChg>
      </pc:sldChg>
      <pc:sldChg chg="modSp">
        <pc:chgData name="Ranum, Erin C" userId="S::erin.ranum@unmc.edu::1efc68f5-46bb-4c80-8948-05d45c65d502" providerId="AD" clId="Web-{FC1B3B6E-4A8F-1AF0-E81A-A3A219527A37}" dt="2022-08-24T19:03:29.144" v="60" actId="20577"/>
        <pc:sldMkLst>
          <pc:docMk/>
          <pc:sldMk cId="4030600304" sldId="273"/>
        </pc:sldMkLst>
        <pc:spChg chg="mod">
          <ac:chgData name="Ranum, Erin C" userId="S::erin.ranum@unmc.edu::1efc68f5-46bb-4c80-8948-05d45c65d502" providerId="AD" clId="Web-{FC1B3B6E-4A8F-1AF0-E81A-A3A219527A37}" dt="2022-08-24T19:03:29.144" v="60" actId="20577"/>
          <ac:spMkLst>
            <pc:docMk/>
            <pc:sldMk cId="4030600304" sldId="273"/>
            <ac:spMk id="2" creationId="{00000000-0000-0000-0000-000000000000}"/>
          </ac:spMkLst>
        </pc:spChg>
      </pc:sldChg>
      <pc:sldChg chg="modSp">
        <pc:chgData name="Ranum, Erin C" userId="S::erin.ranum@unmc.edu::1efc68f5-46bb-4c80-8948-05d45c65d502" providerId="AD" clId="Web-{FC1B3B6E-4A8F-1AF0-E81A-A3A219527A37}" dt="2022-08-24T19:03:23.691" v="59" actId="20577"/>
        <pc:sldMkLst>
          <pc:docMk/>
          <pc:sldMk cId="3429754675" sldId="274"/>
        </pc:sldMkLst>
        <pc:spChg chg="mod">
          <ac:chgData name="Ranum, Erin C" userId="S::erin.ranum@unmc.edu::1efc68f5-46bb-4c80-8948-05d45c65d502" providerId="AD" clId="Web-{FC1B3B6E-4A8F-1AF0-E81A-A3A219527A37}" dt="2022-08-24T19:03:23.691" v="59" actId="20577"/>
          <ac:spMkLst>
            <pc:docMk/>
            <pc:sldMk cId="3429754675" sldId="274"/>
            <ac:spMk id="2" creationId="{00000000-0000-0000-0000-000000000000}"/>
          </ac:spMkLst>
        </pc:spChg>
      </pc:sldChg>
      <pc:sldChg chg="modSp">
        <pc:chgData name="Ranum, Erin C" userId="S::erin.ranum@unmc.edu::1efc68f5-46bb-4c80-8948-05d45c65d502" providerId="AD" clId="Web-{FC1B3B6E-4A8F-1AF0-E81A-A3A219527A37}" dt="2022-08-24T19:04:41.911" v="71" actId="20577"/>
        <pc:sldMkLst>
          <pc:docMk/>
          <pc:sldMk cId="2812640664" sldId="276"/>
        </pc:sldMkLst>
        <pc:spChg chg="mod">
          <ac:chgData name="Ranum, Erin C" userId="S::erin.ranum@unmc.edu::1efc68f5-46bb-4c80-8948-05d45c65d502" providerId="AD" clId="Web-{FC1B3B6E-4A8F-1AF0-E81A-A3A219527A37}" dt="2022-08-24T19:04:41.911" v="71" actId="20577"/>
          <ac:spMkLst>
            <pc:docMk/>
            <pc:sldMk cId="2812640664" sldId="276"/>
            <ac:spMk id="2" creationId="{00000000-0000-0000-0000-000000000000}"/>
          </ac:spMkLst>
        </pc:spChg>
      </pc:sldChg>
    </pc:docChg>
  </pc:docChgLst>
  <pc:docChgLst>
    <pc:chgData name="Ranum, Erin C" userId="1efc68f5-46bb-4c80-8948-05d45c65d502" providerId="ADAL" clId="{457A3791-629C-4502-83B7-B1BDB1CA7B6A}"/>
    <pc:docChg chg="undo custSel addSld modSld sldOrd modNotesMaster">
      <pc:chgData name="Ranum, Erin C" userId="1efc68f5-46bb-4c80-8948-05d45c65d502" providerId="ADAL" clId="{457A3791-629C-4502-83B7-B1BDB1CA7B6A}" dt="2022-08-24T20:45:18.663" v="1819" actId="255"/>
      <pc:docMkLst>
        <pc:docMk/>
      </pc:docMkLst>
      <pc:sldChg chg="modSp mod">
        <pc:chgData name="Ranum, Erin C" userId="1efc68f5-46bb-4c80-8948-05d45c65d502" providerId="ADAL" clId="{457A3791-629C-4502-83B7-B1BDB1CA7B6A}" dt="2022-08-24T20:16:08.850" v="1371" actId="20577"/>
        <pc:sldMkLst>
          <pc:docMk/>
          <pc:sldMk cId="3947340181" sldId="267"/>
        </pc:sldMkLst>
        <pc:spChg chg="mod">
          <ac:chgData name="Ranum, Erin C" userId="1efc68f5-46bb-4c80-8948-05d45c65d502" providerId="ADAL" clId="{457A3791-629C-4502-83B7-B1BDB1CA7B6A}" dt="2022-08-24T20:16:08.850" v="1371" actId="20577"/>
          <ac:spMkLst>
            <pc:docMk/>
            <pc:sldMk cId="3947340181" sldId="267"/>
            <ac:spMk id="4" creationId="{11113E25-46DA-4B20-864F-D0BF1CC38E49}"/>
          </ac:spMkLst>
        </pc:spChg>
      </pc:sldChg>
      <pc:sldChg chg="modSp mod">
        <pc:chgData name="Ranum, Erin C" userId="1efc68f5-46bb-4c80-8948-05d45c65d502" providerId="ADAL" clId="{457A3791-629C-4502-83B7-B1BDB1CA7B6A}" dt="2022-08-24T19:20:54.596" v="1268" actId="20577"/>
        <pc:sldMkLst>
          <pc:docMk/>
          <pc:sldMk cId="2812640664" sldId="276"/>
        </pc:sldMkLst>
        <pc:spChg chg="mod">
          <ac:chgData name="Ranum, Erin C" userId="1efc68f5-46bb-4c80-8948-05d45c65d502" providerId="ADAL" clId="{457A3791-629C-4502-83B7-B1BDB1CA7B6A}" dt="2022-08-24T19:20:54.596" v="1268" actId="20577"/>
          <ac:spMkLst>
            <pc:docMk/>
            <pc:sldMk cId="2812640664" sldId="276"/>
            <ac:spMk id="2" creationId="{00000000-0000-0000-0000-000000000000}"/>
          </ac:spMkLst>
        </pc:spChg>
      </pc:sldChg>
      <pc:sldChg chg="modSp mod">
        <pc:chgData name="Ranum, Erin C" userId="1efc68f5-46bb-4c80-8948-05d45c65d502" providerId="ADAL" clId="{457A3791-629C-4502-83B7-B1BDB1CA7B6A}" dt="2022-08-24T19:43:50.360" v="1369" actId="20577"/>
        <pc:sldMkLst>
          <pc:docMk/>
          <pc:sldMk cId="1860775020" sldId="281"/>
        </pc:sldMkLst>
        <pc:spChg chg="mod">
          <ac:chgData name="Ranum, Erin C" userId="1efc68f5-46bb-4c80-8948-05d45c65d502" providerId="ADAL" clId="{457A3791-629C-4502-83B7-B1BDB1CA7B6A}" dt="2022-08-24T19:43:50.360" v="1369" actId="20577"/>
          <ac:spMkLst>
            <pc:docMk/>
            <pc:sldMk cId="1860775020" sldId="281"/>
            <ac:spMk id="2" creationId="{00000000-0000-0000-0000-000000000000}"/>
          </ac:spMkLst>
        </pc:spChg>
      </pc:sldChg>
      <pc:sldChg chg="modSp add mod">
        <pc:chgData name="Ranum, Erin C" userId="1efc68f5-46bb-4c80-8948-05d45c65d502" providerId="ADAL" clId="{457A3791-629C-4502-83B7-B1BDB1CA7B6A}" dt="2022-08-24T19:09:06.473" v="359" actId="20577"/>
        <pc:sldMkLst>
          <pc:docMk/>
          <pc:sldMk cId="1657497068" sldId="282"/>
        </pc:sldMkLst>
        <pc:spChg chg="mod">
          <ac:chgData name="Ranum, Erin C" userId="1efc68f5-46bb-4c80-8948-05d45c65d502" providerId="ADAL" clId="{457A3791-629C-4502-83B7-B1BDB1CA7B6A}" dt="2022-08-24T19:09:06.473" v="359" actId="20577"/>
          <ac:spMkLst>
            <pc:docMk/>
            <pc:sldMk cId="1657497068" sldId="282"/>
            <ac:spMk id="2" creationId="{00000000-0000-0000-0000-000000000000}"/>
          </ac:spMkLst>
        </pc:spChg>
      </pc:sldChg>
      <pc:sldChg chg="modSp add mod">
        <pc:chgData name="Ranum, Erin C" userId="1efc68f5-46bb-4c80-8948-05d45c65d502" providerId="ADAL" clId="{457A3791-629C-4502-83B7-B1BDB1CA7B6A}" dt="2022-08-24T19:18:54.623" v="946" actId="20577"/>
        <pc:sldMkLst>
          <pc:docMk/>
          <pc:sldMk cId="1387754173" sldId="283"/>
        </pc:sldMkLst>
        <pc:spChg chg="mod">
          <ac:chgData name="Ranum, Erin C" userId="1efc68f5-46bb-4c80-8948-05d45c65d502" providerId="ADAL" clId="{457A3791-629C-4502-83B7-B1BDB1CA7B6A}" dt="2022-08-24T19:18:54.623" v="946" actId="20577"/>
          <ac:spMkLst>
            <pc:docMk/>
            <pc:sldMk cId="1387754173" sldId="283"/>
            <ac:spMk id="2" creationId="{00000000-0000-0000-0000-000000000000}"/>
          </ac:spMkLst>
        </pc:spChg>
      </pc:sldChg>
      <pc:sldChg chg="modSp add mod">
        <pc:chgData name="Ranum, Erin C" userId="1efc68f5-46bb-4c80-8948-05d45c65d502" providerId="ADAL" clId="{457A3791-629C-4502-83B7-B1BDB1CA7B6A}" dt="2022-08-24T19:19:37.764" v="1045" actId="6549"/>
        <pc:sldMkLst>
          <pc:docMk/>
          <pc:sldMk cId="2859241149" sldId="284"/>
        </pc:sldMkLst>
        <pc:spChg chg="mod">
          <ac:chgData name="Ranum, Erin C" userId="1efc68f5-46bb-4c80-8948-05d45c65d502" providerId="ADAL" clId="{457A3791-629C-4502-83B7-B1BDB1CA7B6A}" dt="2022-08-24T19:19:37.764" v="1045" actId="6549"/>
          <ac:spMkLst>
            <pc:docMk/>
            <pc:sldMk cId="2859241149" sldId="284"/>
            <ac:spMk id="2" creationId="{00000000-0000-0000-0000-000000000000}"/>
          </ac:spMkLst>
        </pc:spChg>
      </pc:sldChg>
      <pc:sldChg chg="modSp add mod ord">
        <pc:chgData name="Ranum, Erin C" userId="1efc68f5-46bb-4c80-8948-05d45c65d502" providerId="ADAL" clId="{457A3791-629C-4502-83B7-B1BDB1CA7B6A}" dt="2022-08-24T19:21:28.990" v="1319" actId="20577"/>
        <pc:sldMkLst>
          <pc:docMk/>
          <pc:sldMk cId="1858996665" sldId="285"/>
        </pc:sldMkLst>
        <pc:spChg chg="mod">
          <ac:chgData name="Ranum, Erin C" userId="1efc68f5-46bb-4c80-8948-05d45c65d502" providerId="ADAL" clId="{457A3791-629C-4502-83B7-B1BDB1CA7B6A}" dt="2022-08-24T19:21:28.990" v="1319" actId="20577"/>
          <ac:spMkLst>
            <pc:docMk/>
            <pc:sldMk cId="1858996665" sldId="285"/>
            <ac:spMk id="2" creationId="{00000000-0000-0000-0000-000000000000}"/>
          </ac:spMkLst>
        </pc:spChg>
      </pc:sldChg>
      <pc:sldChg chg="addSp delSp modSp add mod ord">
        <pc:chgData name="Ranum, Erin C" userId="1efc68f5-46bb-4c80-8948-05d45c65d502" providerId="ADAL" clId="{457A3791-629C-4502-83B7-B1BDB1CA7B6A}" dt="2022-08-24T20:45:18.663" v="1819" actId="255"/>
        <pc:sldMkLst>
          <pc:docMk/>
          <pc:sldMk cId="618475958" sldId="286"/>
        </pc:sldMkLst>
        <pc:spChg chg="add del mod">
          <ac:chgData name="Ranum, Erin C" userId="1efc68f5-46bb-4c80-8948-05d45c65d502" providerId="ADAL" clId="{457A3791-629C-4502-83B7-B1BDB1CA7B6A}" dt="2022-08-24T20:45:18.663" v="1819" actId="255"/>
          <ac:spMkLst>
            <pc:docMk/>
            <pc:sldMk cId="618475958" sldId="286"/>
            <ac:spMk id="2" creationId="{00000000-0000-0000-0000-000000000000}"/>
          </ac:spMkLst>
        </pc:spChg>
        <pc:spChg chg="mod">
          <ac:chgData name="Ranum, Erin C" userId="1efc68f5-46bb-4c80-8948-05d45c65d502" providerId="ADAL" clId="{457A3791-629C-4502-83B7-B1BDB1CA7B6A}" dt="2022-08-24T20:36:04.915" v="1397" actId="20577"/>
          <ac:spMkLst>
            <pc:docMk/>
            <pc:sldMk cId="618475958" sldId="286"/>
            <ac:spMk id="4" creationId="{00000000-0000-0000-0000-000000000000}"/>
          </ac:spMkLst>
        </pc:spChg>
        <pc:spChg chg="add del mod">
          <ac:chgData name="Ranum, Erin C" userId="1efc68f5-46bb-4c80-8948-05d45c65d502" providerId="ADAL" clId="{457A3791-629C-4502-83B7-B1BDB1CA7B6A}" dt="2022-08-24T20:43:20.608" v="1643" actId="478"/>
          <ac:spMkLst>
            <pc:docMk/>
            <pc:sldMk cId="618475958" sldId="286"/>
            <ac:spMk id="5" creationId="{F1DC1AA1-EC35-4E6F-AC99-9A187BE5B6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9850" y="1162050"/>
            <a:ext cx="4178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2365"/>
            <a:ext cx="5486400" cy="3659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951"/>
            <a:ext cx="2971800" cy="46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6951"/>
            <a:ext cx="2971800" cy="46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4A1A74-869D-974D-9610-AA4770A25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63" y="1247237"/>
            <a:ext cx="7088318" cy="1872612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accent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763" y="3522233"/>
            <a:ext cx="7088318" cy="17217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+mn-lt"/>
                <a:cs typeface="Arial-BoldM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607424"/>
            <a:ext cx="8459942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B9DC1C-311E-5644-B51D-A8C8CEE3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/>
          <a:lstStyle>
            <a:lvl1pPr>
              <a:defRPr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4126605" cy="4941420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619037"/>
            <a:ext cx="4122123" cy="4941419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5D6D8F-B6EE-5141-8FB2-91D18477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/>
          <a:lstStyle>
            <a:lvl1pPr>
              <a:defRPr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/>
          <a:lstStyle>
            <a:lvl1pPr>
              <a:defRPr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8"/>
            <a:ext cx="3196303" cy="4918197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630559"/>
            <a:ext cx="5033770" cy="49066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2348539"/>
            <a:ext cx="8459942" cy="4188696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30" y="217589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579218"/>
            <a:ext cx="8460660" cy="64210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3" y="2130753"/>
            <a:ext cx="8236475" cy="1609107"/>
          </a:xfrm>
        </p:spPr>
        <p:txBody>
          <a:bodyPr/>
          <a:lstStyle>
            <a:lvl1pPr algn="ctr">
              <a:defRPr baseline="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, road, sign&#10;&#10;Description automatically generated">
            <a:extLst>
              <a:ext uri="{FF2B5EF4-FFF2-40B4-BE49-F238E27FC236}">
                <a16:creationId xmlns:a16="http://schemas.microsoft.com/office/drawing/2014/main" id="{A0C354F0-6C54-6B4A-A739-CBF3B1100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C236D37-DE14-8C41-BE2D-7E2087AD543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205977"/>
            <a:ext cx="7887572" cy="122980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9" y="1570712"/>
            <a:ext cx="8459943" cy="490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90000"/>
        </a:lnSpc>
        <a:spcBef>
          <a:spcPct val="20000"/>
        </a:spcBef>
        <a:buFontTx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11702" indent="-383108" algn="l" defTabSz="609585" rtl="0" eaLnBrk="1" latinLnBrk="0" hangingPunct="1">
        <a:spcBef>
          <a:spcPct val="20000"/>
        </a:spcBef>
        <a:buFont typeface="Wingdings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26" indent="-302676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454114" indent="-311143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828754" indent="-338658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generalized-anxiety-disorder-in-adults-management?search=generalized%20anxiety%20disorder&amp;source=search_result&amp;selectedTitle=2~150&amp;usage_type=default&amp;display_rank=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gratedchildrens.com/why-frustration-within-reason-is-good-for-your-child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heconversation.com/surprising-ways-to-beat-anxiety-and-become-mentally-strong-according-to-science-77978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iquemindcare.com/anxiety-disorders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www.helpguide.org/articles/anxiety/anxiety-disorders-and-anxiety-attacks.ht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https://www.istockphoto.com/photos/frustr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Anxiety Disorders in the Elderly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Erin Ranum, MD</a:t>
            </a:r>
          </a:p>
          <a:p>
            <a:r>
              <a:rPr lang="en-US" dirty="0"/>
              <a:t>Department of Psychiatry, Geriatric Division</a:t>
            </a:r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dirty="0"/>
              <a:t>Screening for </a:t>
            </a:r>
            <a:r>
              <a:rPr lang="en-US" sz="2000" b="1" dirty="0"/>
              <a:t>panic attacks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“Do you have panic attacks, which are short episodes, 10-15 minutes, of intense anxiety with physical symptoms, heart racing, short of breath, sweating, to the extent that you feel like you are going to die?” </a:t>
            </a:r>
          </a:p>
          <a:p>
            <a:endParaRPr lang="en-US" sz="2000" dirty="0"/>
          </a:p>
          <a:p>
            <a:r>
              <a:rPr lang="en-US" sz="2000" dirty="0"/>
              <a:t>If yes, “describe what panic attacks feel like?”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Patient evaluation:</a:t>
            </a:r>
          </a:p>
        </p:txBody>
      </p:sp>
    </p:spTree>
    <p:extLst>
      <p:ext uri="{BB962C8B-B14F-4D97-AF65-F5344CB8AC3E}">
        <p14:creationId xmlns:p14="http://schemas.microsoft.com/office/powerpoint/2010/main" val="403060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dirty="0"/>
              <a:t>Screening for </a:t>
            </a:r>
            <a:r>
              <a:rPr lang="en-US" sz="2000" b="1" dirty="0"/>
              <a:t>depression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highlight>
                  <a:srgbClr val="FFFF00"/>
                </a:highlight>
              </a:rPr>
              <a:t>-New onset anxiety in late life is depression until proven otherwise.</a:t>
            </a:r>
          </a:p>
          <a:p>
            <a:endParaRPr lang="en-US" sz="2000" dirty="0"/>
          </a:p>
          <a:p>
            <a:r>
              <a:rPr lang="en-US" sz="2000" dirty="0"/>
              <a:t>	-</a:t>
            </a:r>
            <a:r>
              <a:rPr lang="en-US" sz="2000" u="sng" dirty="0"/>
              <a:t>Very</a:t>
            </a:r>
            <a:r>
              <a:rPr lang="en-US" sz="2000" dirty="0"/>
              <a:t> common co-morbidity with late life anxiety</a:t>
            </a:r>
          </a:p>
          <a:p>
            <a:endParaRPr lang="en-US" sz="2000" dirty="0"/>
          </a:p>
          <a:p>
            <a:r>
              <a:rPr lang="en-US" sz="2000" dirty="0"/>
              <a:t>	-Screen for suicidality</a:t>
            </a:r>
          </a:p>
          <a:p>
            <a:r>
              <a:rPr lang="en-US" sz="2000" dirty="0"/>
              <a:t>		 -Don’t leave this to your nursing staff or roomers </a:t>
            </a:r>
          </a:p>
          <a:p>
            <a:endParaRPr lang="en-US" sz="2000" dirty="0"/>
          </a:p>
          <a:p>
            <a:r>
              <a:rPr lang="en-US" sz="2000" dirty="0"/>
              <a:t>Consider co-morbid </a:t>
            </a:r>
            <a:r>
              <a:rPr lang="en-US" sz="2000" b="1" dirty="0"/>
              <a:t>dementia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Patient evaluation:</a:t>
            </a:r>
          </a:p>
        </p:txBody>
      </p:sp>
    </p:spTree>
    <p:extLst>
      <p:ext uri="{BB962C8B-B14F-4D97-AF65-F5344CB8AC3E}">
        <p14:creationId xmlns:p14="http://schemas.microsoft.com/office/powerpoint/2010/main" val="342975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286327"/>
            <a:ext cx="8358627" cy="627413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Which anxiety disorder is more common in the elderly compared to the general adult population?</a:t>
            </a:r>
          </a:p>
          <a:p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Panic disorder</a:t>
            </a:r>
          </a:p>
          <a:p>
            <a:pPr marL="514350" indent="-514350">
              <a:buAutoNum type="alphaUcPeriod"/>
            </a:pPr>
            <a:r>
              <a:rPr lang="en-US" dirty="0"/>
              <a:t>PTSD</a:t>
            </a:r>
          </a:p>
          <a:p>
            <a:pPr marL="514350" indent="-514350">
              <a:buAutoNum type="alphaUcPeriod"/>
            </a:pPr>
            <a:r>
              <a:rPr lang="en-US" dirty="0"/>
              <a:t>Hoarding disorder</a:t>
            </a:r>
          </a:p>
          <a:p>
            <a:pPr marL="514350" indent="-514350">
              <a:buAutoNum type="alphaUcPeriod"/>
            </a:pPr>
            <a:r>
              <a:rPr lang="en-US" dirty="0"/>
              <a:t>OCD</a:t>
            </a:r>
          </a:p>
        </p:txBody>
      </p:sp>
    </p:spTree>
    <p:extLst>
      <p:ext uri="{BB962C8B-B14F-4D97-AF65-F5344CB8AC3E}">
        <p14:creationId xmlns:p14="http://schemas.microsoft.com/office/powerpoint/2010/main" val="31375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286327"/>
            <a:ext cx="8358627" cy="627413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Which anxiety disorder is more common in the elderly compared to the general adult population?</a:t>
            </a:r>
          </a:p>
          <a:p>
            <a:endParaRPr lang="en-US" dirty="0"/>
          </a:p>
          <a:p>
            <a:pPr marL="514350" indent="-514350">
              <a:buAutoNum type="alphaUcPeriod"/>
            </a:pPr>
            <a:r>
              <a:rPr lang="en-US" sz="2800" dirty="0"/>
              <a:t>Panic disorder</a:t>
            </a:r>
          </a:p>
          <a:p>
            <a:pPr marL="514350" indent="-514350">
              <a:buAutoNum type="alphaUcPeriod"/>
            </a:pPr>
            <a:r>
              <a:rPr lang="en-US" sz="2800" dirty="0"/>
              <a:t>PTSD</a:t>
            </a:r>
          </a:p>
          <a:p>
            <a:pPr marL="514350" indent="-514350">
              <a:buAutoNum type="alphaUcPeriod"/>
            </a:pPr>
            <a:r>
              <a:rPr lang="en-US" sz="2800" dirty="0">
                <a:highlight>
                  <a:srgbClr val="FFFF00"/>
                </a:highlight>
              </a:rPr>
              <a:t>Hoarding disorder</a:t>
            </a:r>
          </a:p>
          <a:p>
            <a:pPr marL="514350" indent="-514350">
              <a:buAutoNum type="alphaUcPeriod"/>
            </a:pPr>
            <a:r>
              <a:rPr lang="en-US" sz="2800" dirty="0"/>
              <a:t>OCD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742C49-FA1E-45DC-A02D-F44D14013585}"/>
              </a:ext>
            </a:extLst>
          </p:cNvPr>
          <p:cNvSpPr/>
          <p:nvPr/>
        </p:nvSpPr>
        <p:spPr>
          <a:xfrm>
            <a:off x="4036292" y="2244436"/>
            <a:ext cx="4941455" cy="31311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Panic disorder, PTSD and OCD are thought to decrease in prevalence with age.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Hoarding, fear of falling, and anxiety secondary to medical conditions increase in prevalence with age.</a:t>
            </a:r>
          </a:p>
        </p:txBody>
      </p:sp>
    </p:spTree>
    <p:extLst>
      <p:ext uri="{BB962C8B-B14F-4D97-AF65-F5344CB8AC3E}">
        <p14:creationId xmlns:p14="http://schemas.microsoft.com/office/powerpoint/2010/main" val="171289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dirty="0"/>
              <a:t>What percentage of patients </a:t>
            </a:r>
            <a:r>
              <a:rPr lang="en-US" sz="2000" i="1" dirty="0"/>
              <a:t>respond</a:t>
            </a:r>
            <a:r>
              <a:rPr lang="en-US" sz="2000" dirty="0"/>
              <a:t> to an SSRI for anxiety?</a:t>
            </a:r>
          </a:p>
          <a:p>
            <a:endParaRPr lang="en-US" sz="2000" dirty="0"/>
          </a:p>
          <a:p>
            <a:pPr marL="457200" indent="-457200">
              <a:buAutoNum type="alphaUcPeriod"/>
            </a:pPr>
            <a:r>
              <a:rPr lang="en-US" sz="2000" dirty="0"/>
              <a:t>30%</a:t>
            </a:r>
          </a:p>
          <a:p>
            <a:pPr marL="457200" indent="-457200">
              <a:buAutoNum type="alphaUcPeriod"/>
            </a:pPr>
            <a:r>
              <a:rPr lang="en-US" sz="2000" dirty="0"/>
              <a:t>45%</a:t>
            </a:r>
          </a:p>
          <a:p>
            <a:pPr marL="457200" indent="-457200">
              <a:buAutoNum type="alphaUcPeriod"/>
            </a:pPr>
            <a:r>
              <a:rPr lang="en-US" sz="2000" dirty="0"/>
              <a:t>60%</a:t>
            </a:r>
          </a:p>
          <a:p>
            <a:pPr marL="457200" indent="-457200">
              <a:buAutoNum type="alphaUcPeriod"/>
            </a:pPr>
            <a:r>
              <a:rPr lang="en-US" sz="2000" dirty="0"/>
              <a:t>75%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265837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dirty="0"/>
              <a:t>What percentage of patients </a:t>
            </a:r>
            <a:r>
              <a:rPr lang="en-US" sz="2000" i="1" dirty="0"/>
              <a:t>respond</a:t>
            </a:r>
            <a:r>
              <a:rPr lang="en-US" sz="2000" dirty="0"/>
              <a:t> to an SSRI for anxiety?</a:t>
            </a:r>
          </a:p>
          <a:p>
            <a:endParaRPr lang="en-US" sz="2000" dirty="0"/>
          </a:p>
          <a:p>
            <a:pPr marL="457200" indent="-457200">
              <a:buAutoNum type="alphaUcPeriod"/>
            </a:pPr>
            <a:r>
              <a:rPr lang="en-US" sz="2000" dirty="0"/>
              <a:t>30%</a:t>
            </a:r>
          </a:p>
          <a:p>
            <a:pPr marL="457200" indent="-457200">
              <a:buAutoNum type="alphaUcPeriod"/>
            </a:pPr>
            <a:r>
              <a:rPr lang="en-US" sz="2000" dirty="0"/>
              <a:t>45%</a:t>
            </a:r>
          </a:p>
          <a:p>
            <a:pPr marL="457200" indent="-457200">
              <a:buAutoNum type="alphaUcPeriod"/>
            </a:pPr>
            <a:r>
              <a:rPr lang="en-US" sz="2000" dirty="0">
                <a:highlight>
                  <a:srgbClr val="FFFF00"/>
                </a:highlight>
              </a:rPr>
              <a:t>60%</a:t>
            </a:r>
          </a:p>
          <a:p>
            <a:pPr marL="457200" indent="-457200">
              <a:buAutoNum type="alphaUcPeriod"/>
            </a:pPr>
            <a:r>
              <a:rPr lang="en-US" sz="2000" dirty="0"/>
              <a:t>75%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362723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dirty="0"/>
              <a:t>What percentage of patients have </a:t>
            </a:r>
            <a:r>
              <a:rPr lang="en-US" sz="2000" i="1" dirty="0"/>
              <a:t>remission</a:t>
            </a:r>
            <a:r>
              <a:rPr lang="en-US" sz="2000" dirty="0"/>
              <a:t> of anxiety with an SSRI?</a:t>
            </a:r>
          </a:p>
          <a:p>
            <a:endParaRPr lang="en-US" sz="2000" dirty="0"/>
          </a:p>
          <a:p>
            <a:pPr marL="457200" indent="-457200">
              <a:buAutoNum type="alphaUcPeriod"/>
            </a:pPr>
            <a:r>
              <a:rPr lang="en-US" sz="2000" dirty="0"/>
              <a:t>30%</a:t>
            </a:r>
          </a:p>
          <a:p>
            <a:pPr marL="457200" indent="-457200">
              <a:buAutoNum type="alphaUcPeriod"/>
            </a:pPr>
            <a:r>
              <a:rPr lang="en-US" sz="2000" dirty="0"/>
              <a:t>45%</a:t>
            </a:r>
          </a:p>
          <a:p>
            <a:pPr marL="457200" indent="-457200">
              <a:buAutoNum type="alphaUcPeriod"/>
            </a:pPr>
            <a:r>
              <a:rPr lang="en-US" sz="2000" dirty="0"/>
              <a:t>60%</a:t>
            </a:r>
          </a:p>
          <a:p>
            <a:pPr marL="457200" indent="-457200">
              <a:buAutoNum type="alphaUcPeriod"/>
            </a:pPr>
            <a:r>
              <a:rPr lang="en-US" sz="2000" dirty="0"/>
              <a:t>75%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324044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dirty="0"/>
              <a:t>What percentage of patients have </a:t>
            </a:r>
            <a:r>
              <a:rPr lang="en-US" sz="2000" i="1" dirty="0"/>
              <a:t>remission</a:t>
            </a:r>
            <a:r>
              <a:rPr lang="en-US" sz="2000" dirty="0"/>
              <a:t> of anxiety with an SSRI?</a:t>
            </a:r>
          </a:p>
          <a:p>
            <a:endParaRPr lang="en-US" sz="2000" dirty="0"/>
          </a:p>
          <a:p>
            <a:pPr marL="457200" indent="-457200">
              <a:buAutoNum type="alphaUcPeriod"/>
            </a:pPr>
            <a:r>
              <a:rPr lang="en-US" sz="2000" dirty="0">
                <a:highlight>
                  <a:srgbClr val="FFFF00"/>
                </a:highlight>
              </a:rPr>
              <a:t>30%</a:t>
            </a:r>
          </a:p>
          <a:p>
            <a:pPr marL="457200" indent="-457200">
              <a:buAutoNum type="alphaUcPeriod"/>
            </a:pPr>
            <a:r>
              <a:rPr lang="en-US" sz="2000" dirty="0"/>
              <a:t>45%</a:t>
            </a:r>
          </a:p>
          <a:p>
            <a:pPr marL="457200" indent="-457200">
              <a:buAutoNum type="alphaUcPeriod"/>
            </a:pPr>
            <a:r>
              <a:rPr lang="en-US" sz="2000" dirty="0"/>
              <a:t>60%</a:t>
            </a:r>
          </a:p>
          <a:p>
            <a:pPr marL="457200" indent="-457200">
              <a:buAutoNum type="alphaUcPeriod"/>
            </a:pPr>
            <a:r>
              <a:rPr lang="en-US" sz="2000" dirty="0"/>
              <a:t>75%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1901166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>
            <a:normAutofit/>
          </a:bodyPr>
          <a:lstStyle/>
          <a:p>
            <a:r>
              <a:rPr lang="en-US" sz="2000" dirty="0"/>
              <a:t>Goal: decrease anxiety -&gt; </a:t>
            </a:r>
            <a:r>
              <a:rPr lang="en-US" sz="2000" u="sng" dirty="0"/>
              <a:t>improved function</a:t>
            </a:r>
          </a:p>
          <a:p>
            <a:endParaRPr lang="en-US" sz="2000" dirty="0"/>
          </a:p>
          <a:p>
            <a:r>
              <a:rPr lang="en-US" sz="2000" dirty="0"/>
              <a:t>SSRI is first line.</a:t>
            </a:r>
          </a:p>
          <a:p>
            <a:r>
              <a:rPr lang="en-US" sz="2000" dirty="0"/>
              <a:t>	-</a:t>
            </a:r>
            <a:r>
              <a:rPr lang="en-US" sz="2000" u="sng" dirty="0"/>
              <a:t>Modestly</a:t>
            </a:r>
            <a:r>
              <a:rPr lang="en-US" sz="2000" dirty="0"/>
              <a:t> effective for </a:t>
            </a:r>
            <a:r>
              <a:rPr lang="en-US" sz="2000" u="sng" dirty="0"/>
              <a:t>most</a:t>
            </a:r>
            <a:r>
              <a:rPr lang="en-US" sz="2000" dirty="0"/>
              <a:t> people.</a:t>
            </a:r>
          </a:p>
          <a:p>
            <a:r>
              <a:rPr lang="en-US" sz="2000" dirty="0"/>
              <a:t>	-Average time to clinically meaningful action of SRI = 4 weeks.</a:t>
            </a:r>
          </a:p>
          <a:p>
            <a:r>
              <a:rPr lang="en-US" sz="2000" dirty="0"/>
              <a:t>	-Continue initial dose 4-6 weeks before making judgment about 			efficacy.</a:t>
            </a:r>
          </a:p>
          <a:p>
            <a:r>
              <a:rPr lang="en-US" sz="2000" dirty="0"/>
              <a:t>	-Don’t under dose. 	</a:t>
            </a:r>
            <a:r>
              <a:rPr lang="en-US" sz="1200" dirty="0"/>
              <a:t>“Start low, go slow but go all the way.”</a:t>
            </a:r>
          </a:p>
          <a:p>
            <a:r>
              <a:rPr lang="en-US" sz="1200" dirty="0"/>
              <a:t>	</a:t>
            </a:r>
            <a:r>
              <a:rPr lang="en-US" sz="2000" dirty="0"/>
              <a:t>-Describe medicines as effective and tolerable.</a:t>
            </a:r>
            <a:endParaRPr lang="en-US" sz="12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281264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>
            <a:normAutofit/>
          </a:bodyPr>
          <a:lstStyle/>
          <a:p>
            <a:r>
              <a:rPr lang="en-US" sz="2000" b="1" dirty="0"/>
              <a:t>Sertraline</a:t>
            </a:r>
            <a:r>
              <a:rPr lang="en-US" sz="2000" dirty="0"/>
              <a:t> is more efficacious for anxiety than depression</a:t>
            </a:r>
          </a:p>
          <a:p>
            <a:r>
              <a:rPr lang="en-US" sz="2000" dirty="0"/>
              <a:t>	-Start low (12.5-25mg daily)</a:t>
            </a:r>
          </a:p>
          <a:p>
            <a:r>
              <a:rPr lang="en-US" sz="2000" dirty="0"/>
              <a:t>	-Can worsen anxiety at time of initiation, worsen sleep</a:t>
            </a:r>
          </a:p>
          <a:p>
            <a:r>
              <a:rPr lang="en-US" sz="2000" dirty="0"/>
              <a:t>	-Most common side effect?</a:t>
            </a:r>
          </a:p>
          <a:p>
            <a:endParaRPr lang="en-US" sz="2000" dirty="0"/>
          </a:p>
          <a:p>
            <a:r>
              <a:rPr lang="en-US" sz="2000" b="1" dirty="0"/>
              <a:t>Escitalopram</a:t>
            </a:r>
          </a:p>
          <a:p>
            <a:r>
              <a:rPr lang="en-US" sz="2000" dirty="0"/>
              <a:t>	-Less likely to cause initiation anxiety</a:t>
            </a:r>
          </a:p>
          <a:p>
            <a:r>
              <a:rPr lang="en-US" sz="2000" dirty="0"/>
              <a:t>	-Limited by dosing (QT prolongation)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165749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F6977-F7C8-402A-932A-C4E4C1D7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478699" cy="4941420"/>
          </a:xfrm>
        </p:spPr>
        <p:txBody>
          <a:bodyPr/>
          <a:lstStyle/>
          <a:p>
            <a:r>
              <a:rPr lang="en-US" dirty="0"/>
              <a:t>-Reflect on the challenges of treating anxiety </a:t>
            </a:r>
          </a:p>
          <a:p>
            <a:r>
              <a:rPr lang="en-US" dirty="0"/>
              <a:t>-Review clinical presentation of elderly patient with anxiety</a:t>
            </a:r>
          </a:p>
          <a:p>
            <a:r>
              <a:rPr lang="en-US" dirty="0"/>
              <a:t>-Review the treatment of anxiety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3F5378-3D76-4DFB-805B-F6AFC579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677625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b="1" dirty="0"/>
              <a:t>Buspirone</a:t>
            </a:r>
          </a:p>
          <a:p>
            <a:r>
              <a:rPr lang="en-US" sz="2000" dirty="0"/>
              <a:t>	-Is frequently underdosed</a:t>
            </a:r>
          </a:p>
          <a:p>
            <a:r>
              <a:rPr lang="en-US" sz="2000" dirty="0"/>
              <a:t>	-One of the least likely psychotropic medicines to cause 	hyponatremia</a:t>
            </a:r>
          </a:p>
          <a:p>
            <a:endParaRPr lang="en-US" sz="2000" dirty="0"/>
          </a:p>
          <a:p>
            <a:r>
              <a:rPr lang="en-US" sz="2000" b="1" dirty="0"/>
              <a:t>SNRIs</a:t>
            </a:r>
          </a:p>
          <a:p>
            <a:r>
              <a:rPr lang="en-US" sz="2000" b="1" dirty="0"/>
              <a:t>Venlafaxine or duloxetine</a:t>
            </a:r>
          </a:p>
          <a:p>
            <a:r>
              <a:rPr lang="en-US" sz="2000" dirty="0"/>
              <a:t>	-May be helpful for co-morbid pain.</a:t>
            </a:r>
          </a:p>
          <a:p>
            <a:endParaRPr lang="en-US" sz="2000" dirty="0"/>
          </a:p>
          <a:p>
            <a:r>
              <a:rPr lang="en-US" sz="2000" b="1" dirty="0"/>
              <a:t>Pregabalin/Gabapentin</a:t>
            </a:r>
          </a:p>
          <a:p>
            <a:endParaRPr lang="en-US" sz="2000" b="1" dirty="0"/>
          </a:p>
          <a:p>
            <a:r>
              <a:rPr lang="en-US" sz="2000" b="1" dirty="0"/>
              <a:t>Mirtazapine</a:t>
            </a:r>
          </a:p>
          <a:p>
            <a:endParaRPr lang="en-US" sz="2000" b="1" dirty="0"/>
          </a:p>
          <a:p>
            <a:r>
              <a:rPr lang="en-US" sz="2000" b="1" dirty="0"/>
              <a:t>Atypical antipsychotics </a:t>
            </a:r>
            <a:r>
              <a:rPr lang="en-US" sz="2000" dirty="0"/>
              <a:t>– not recommended in elderly for anxiety</a:t>
            </a:r>
            <a:endParaRPr lang="en-US" sz="2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186077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b="1" dirty="0"/>
              <a:t>Benzodiazepines</a:t>
            </a:r>
          </a:p>
          <a:p>
            <a:r>
              <a:rPr lang="en-US" sz="2000" dirty="0"/>
              <a:t>	-Beers criteria</a:t>
            </a:r>
          </a:p>
          <a:p>
            <a:r>
              <a:rPr lang="en-US" sz="2000" dirty="0"/>
              <a:t>	-Increase risk of falls and dementia</a:t>
            </a:r>
          </a:p>
          <a:p>
            <a:endParaRPr lang="en-US" sz="2000" dirty="0"/>
          </a:p>
          <a:p>
            <a:r>
              <a:rPr lang="en-US" sz="2000" dirty="0"/>
              <a:t>Appropriate use in older adult:</a:t>
            </a:r>
          </a:p>
          <a:p>
            <a:r>
              <a:rPr lang="en-US" sz="2000" dirty="0"/>
              <a:t>	-Choose a short acting benzo to limit the amount of time that the 	medicine could be causing side effects.</a:t>
            </a:r>
          </a:p>
          <a:p>
            <a:r>
              <a:rPr lang="en-US" sz="2000" dirty="0"/>
              <a:t>		Ex.: lorazepam preferred over diazepam</a:t>
            </a:r>
          </a:p>
          <a:p>
            <a:r>
              <a:rPr lang="en-US" sz="2000" dirty="0"/>
              <a:t>	-Ideally only used in first 4-6 weeks after starting SRI, then taper.</a:t>
            </a:r>
          </a:p>
          <a:p>
            <a:r>
              <a:rPr lang="en-US" sz="2000" dirty="0"/>
              <a:t>	-Used lowest dose possible.</a:t>
            </a:r>
          </a:p>
          <a:p>
            <a:r>
              <a:rPr lang="en-US" sz="2000" dirty="0"/>
              <a:t>	-Do not use concurrently with opioids or alcohol.</a:t>
            </a:r>
          </a:p>
          <a:p>
            <a:r>
              <a:rPr lang="en-US" sz="2000" dirty="0"/>
              <a:t>	-Beware withdrawal anxiety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1387754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b="1" dirty="0"/>
              <a:t>CBT for anxiety	</a:t>
            </a:r>
          </a:p>
          <a:p>
            <a:r>
              <a:rPr lang="en-US" sz="2000" dirty="0"/>
              <a:t>	-Approximately equally effective as an SRI</a:t>
            </a:r>
          </a:p>
          <a:p>
            <a:endParaRPr lang="en-US" sz="2000" dirty="0"/>
          </a:p>
          <a:p>
            <a:r>
              <a:rPr lang="en-US" sz="2000" b="1" dirty="0"/>
              <a:t>Aerobic exercise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2859241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b="1" dirty="0"/>
              <a:t>What to do when treatment fails:</a:t>
            </a:r>
          </a:p>
          <a:p>
            <a:r>
              <a:rPr lang="en-US" sz="2000" dirty="0"/>
              <a:t>	-Instill hope in your patient. </a:t>
            </a:r>
            <a:r>
              <a:rPr lang="en-US" sz="1200" dirty="0"/>
              <a:t>There’s always another treatment option.</a:t>
            </a:r>
            <a:endParaRPr lang="en-US" sz="2000" dirty="0"/>
          </a:p>
          <a:p>
            <a:r>
              <a:rPr lang="en-US" sz="2000" dirty="0"/>
              <a:t>	-Augment with CBT</a:t>
            </a:r>
          </a:p>
          <a:p>
            <a:r>
              <a:rPr lang="en-US" sz="2000" dirty="0"/>
              <a:t>	-Medication augmentation vs switching medicines</a:t>
            </a:r>
          </a:p>
          <a:p>
            <a:endParaRPr lang="en-US" sz="2000" dirty="0"/>
          </a:p>
          <a:p>
            <a:r>
              <a:rPr lang="en-US" sz="2000" b="1" dirty="0"/>
              <a:t>***Frequent follow up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Treatment:</a:t>
            </a:r>
          </a:p>
        </p:txBody>
      </p:sp>
    </p:spTree>
    <p:extLst>
      <p:ext uri="{BB962C8B-B14F-4D97-AF65-F5344CB8AC3E}">
        <p14:creationId xmlns:p14="http://schemas.microsoft.com/office/powerpoint/2010/main" val="185899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>
            <a:normAutofit/>
          </a:bodyPr>
          <a:lstStyle/>
          <a:p>
            <a:r>
              <a:rPr lang="en-US" sz="1400" dirty="0" err="1"/>
              <a:t>Craske</a:t>
            </a:r>
            <a:r>
              <a:rPr lang="en-US" sz="1400" dirty="0"/>
              <a:t>, M., </a:t>
            </a:r>
            <a:r>
              <a:rPr lang="en-US" sz="1400" dirty="0" err="1"/>
              <a:t>Bystritsky</a:t>
            </a:r>
            <a:r>
              <a:rPr lang="en-US" sz="1400" dirty="0"/>
              <a:t>, A. “Generalized anxiety disorder in adults: Management.” uptodate.com. Last reviewed Jul 2022. </a:t>
            </a:r>
            <a:r>
              <a:rPr lang="en-US" sz="1400" dirty="0">
                <a:hlinkClick r:id="rId2"/>
              </a:rPr>
              <a:t>https://www.uptodate.com/contents/generalized-anxiety-disorder-in-adults-management?search=generalized%20anxiety%20disorder&amp;source=search_result&amp;selectedTitle=2~150&amp;usage_type=default&amp;display_rank=2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Jacobsen, S.A</a:t>
            </a:r>
            <a:r>
              <a:rPr lang="en-US" sz="1400" u="sng" dirty="0"/>
              <a:t>. Clinical Manual of Geriatric Psychopharmacology, 2</a:t>
            </a:r>
            <a:r>
              <a:rPr lang="en-US" sz="1400" u="sng" baseline="30000" dirty="0"/>
              <a:t>nd</a:t>
            </a:r>
            <a:r>
              <a:rPr lang="en-US" sz="1400" u="sng" dirty="0"/>
              <a:t> Edition</a:t>
            </a:r>
            <a:r>
              <a:rPr lang="en-US" sz="1400" dirty="0"/>
              <a:t>. 2014. American Psychiatric Publishing. </a:t>
            </a:r>
          </a:p>
          <a:p>
            <a:endParaRPr lang="en-US" sz="1400" dirty="0"/>
          </a:p>
          <a:p>
            <a:r>
              <a:rPr lang="en-US" sz="1400" dirty="0" err="1"/>
              <a:t>Lenze</a:t>
            </a:r>
            <a:r>
              <a:rPr lang="en-US" sz="1400" dirty="0"/>
              <a:t>, E.J., </a:t>
            </a:r>
            <a:r>
              <a:rPr lang="en-US" sz="1400" dirty="0" err="1"/>
              <a:t>Loebach</a:t>
            </a:r>
            <a:r>
              <a:rPr lang="en-US" sz="1400" dirty="0"/>
              <a:t> Wetherell, J. </a:t>
            </a:r>
            <a:r>
              <a:rPr lang="en-US" sz="1400" i="1" dirty="0"/>
              <a:t>A lifespan view of anxiety disorders</a:t>
            </a:r>
            <a:r>
              <a:rPr lang="en-US" sz="1400" dirty="0"/>
              <a:t>. Dialogues in Clinical Neuroscience. 2011. 13(4).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1847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3FBAE-5806-48AC-9601-3F5EBFB78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the patient feels: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F6BAB-6E8E-4B20-87BE-5A3C54347C4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How the provider feels: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Minute Reflection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A91E30-B2B7-4F6B-A8DA-8AC31813A6E9}"/>
              </a:ext>
            </a:extLst>
          </p:cNvPr>
          <p:cNvGrpSpPr/>
          <p:nvPr/>
        </p:nvGrpSpPr>
        <p:grpSpPr>
          <a:xfrm>
            <a:off x="342028" y="2244437"/>
            <a:ext cx="3816235" cy="2865120"/>
            <a:chOff x="342028" y="2244437"/>
            <a:chExt cx="3816235" cy="2865120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C127E1A-983F-4B79-934D-0E7CBCE8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21" y="3667962"/>
              <a:ext cx="2160059" cy="144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08736C-A570-4CE9-9522-DE91F113D049}"/>
                </a:ext>
              </a:extLst>
            </p:cNvPr>
            <p:cNvGrpSpPr/>
            <p:nvPr/>
          </p:nvGrpSpPr>
          <p:grpSpPr>
            <a:xfrm>
              <a:off x="342028" y="2244437"/>
              <a:ext cx="3816235" cy="1787797"/>
              <a:chOff x="342028" y="2244437"/>
              <a:chExt cx="3816235" cy="1787797"/>
            </a:xfrm>
          </p:grpSpPr>
          <p:pic>
            <p:nvPicPr>
              <p:cNvPr id="1028" name="Picture 4" descr="Anxiety disorders - Unique Mindcare">
                <a:extLst>
                  <a:ext uri="{FF2B5EF4-FFF2-40B4-BE49-F238E27FC236}">
                    <a16:creationId xmlns:a16="http://schemas.microsoft.com/office/drawing/2014/main" id="{726F9EC9-73B0-4EBD-91C4-6187D44A0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028" y="2244437"/>
                <a:ext cx="2152070" cy="1345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Anxiety Disorders and Anxiety Attacks - HelpGuide.org">
                <a:extLst>
                  <a:ext uri="{FF2B5EF4-FFF2-40B4-BE49-F238E27FC236}">
                    <a16:creationId xmlns:a16="http://schemas.microsoft.com/office/drawing/2014/main" id="{2C3DCBCD-DFDB-4D39-AFFD-DD7827C8D0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4909" y="2590639"/>
                <a:ext cx="2403354" cy="1441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871C72-E2CE-4C99-8650-9CB19D399A57}"/>
              </a:ext>
            </a:extLst>
          </p:cNvPr>
          <p:cNvSpPr txBox="1"/>
          <p:nvPr/>
        </p:nvSpPr>
        <p:spPr>
          <a:xfrm>
            <a:off x="327427" y="5882451"/>
            <a:ext cx="433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3CD7B"/>
                </a:solidFill>
              </a:rPr>
              <a:t>Images borrowed from: </a:t>
            </a:r>
            <a:r>
              <a:rPr lang="en-US" sz="800" dirty="0">
                <a:solidFill>
                  <a:srgbClr val="C3CD7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https://www.helpguide.org/articles/anxiety/anxiety-disorders-and-anxiety-attacks.htm</a:t>
            </a:r>
            <a:r>
              <a:rPr lang="en-US" sz="800" dirty="0">
                <a:solidFill>
                  <a:srgbClr val="C3CD7B"/>
                </a:solidFill>
              </a:rPr>
              <a:t>, </a:t>
            </a:r>
            <a:r>
              <a:rPr lang="en-US" sz="800" dirty="0">
                <a:solidFill>
                  <a:srgbClr val="C3CD7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https://uniquemindcare.com/anxiety-disorders/</a:t>
            </a:r>
            <a:r>
              <a:rPr lang="en-US" sz="800" dirty="0">
                <a:solidFill>
                  <a:srgbClr val="C3CD7B"/>
                </a:solidFill>
              </a:rPr>
              <a:t>, </a:t>
            </a:r>
            <a:r>
              <a:rPr lang="en-US" sz="800" dirty="0">
                <a:solidFill>
                  <a:srgbClr val="C3CD7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https://theconversation.com/surprising-ways-to-beat-anxiety-and-become-mentally-strong-according-to-science-77978</a:t>
            </a:r>
            <a:r>
              <a:rPr lang="en-US" sz="800" dirty="0">
                <a:solidFill>
                  <a:srgbClr val="C3CD7B"/>
                </a:solidFill>
              </a:rPr>
              <a:t>, </a:t>
            </a:r>
            <a:r>
              <a:rPr lang="en-US" sz="800" dirty="0">
                <a:solidFill>
                  <a:srgbClr val="C3CD7B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https://integratedchildrens.com/why-frustration-within-reason-is-good-for-your-child/</a:t>
            </a:r>
            <a:r>
              <a:rPr lang="en-US" sz="800" dirty="0">
                <a:solidFill>
                  <a:srgbClr val="C3CD7B"/>
                </a:solidFill>
              </a:rPr>
              <a:t>, </a:t>
            </a:r>
            <a:r>
              <a:rPr lang="en-US" sz="800" dirty="0">
                <a:solidFill>
                  <a:srgbClr val="C3CD7B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https://www.istockphoto.com/photos/frustration</a:t>
            </a:r>
            <a:r>
              <a:rPr lang="en-US" sz="800" dirty="0">
                <a:solidFill>
                  <a:srgbClr val="C3CD7B"/>
                </a:solidFill>
              </a:rPr>
              <a:t>, https://www.freepik.com/free-photos-vectors/frustrated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AA708-FFE9-4D90-AB1E-FA283AD8558F}"/>
              </a:ext>
            </a:extLst>
          </p:cNvPr>
          <p:cNvGrpSpPr/>
          <p:nvPr/>
        </p:nvGrpSpPr>
        <p:grpSpPr>
          <a:xfrm>
            <a:off x="5350826" y="2606088"/>
            <a:ext cx="3552702" cy="3604344"/>
            <a:chOff x="5350826" y="2606088"/>
            <a:chExt cx="3552702" cy="3604344"/>
          </a:xfrm>
        </p:grpSpPr>
        <p:pic>
          <p:nvPicPr>
            <p:cNvPr id="1040" name="Picture 16" descr="Frustrated Images | Free Vectors, Stock Photos &amp; PSD">
              <a:extLst>
                <a:ext uri="{FF2B5EF4-FFF2-40B4-BE49-F238E27FC236}">
                  <a16:creationId xmlns:a16="http://schemas.microsoft.com/office/drawing/2014/main" id="{A9362EEB-EE92-4FA1-ACC1-2D527C49E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816" y="4661446"/>
              <a:ext cx="2327712" cy="154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Why Frustration (Within Reason!) is Good for Your Child">
              <a:extLst>
                <a:ext uri="{FF2B5EF4-FFF2-40B4-BE49-F238E27FC236}">
                  <a16:creationId xmlns:a16="http://schemas.microsoft.com/office/drawing/2014/main" id="{F2A31CFE-0D33-4395-8160-3F62C40A1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326" y="2606088"/>
              <a:ext cx="2373853" cy="148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526,974 Frustration Stock Photos, Pictures &amp; Royalty-Free Images - iStock">
              <a:extLst>
                <a:ext uri="{FF2B5EF4-FFF2-40B4-BE49-F238E27FC236}">
                  <a16:creationId xmlns:a16="http://schemas.microsoft.com/office/drawing/2014/main" id="{C01E3A88-56BC-44AF-B6FE-2647CFF9C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826" y="3805051"/>
              <a:ext cx="2036627" cy="1304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902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94C1D-9EA8-41FE-81EE-144F6A6CBF0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062467" y="2899719"/>
            <a:ext cx="4122123" cy="4941419"/>
          </a:xfrm>
        </p:spPr>
        <p:txBody>
          <a:bodyPr/>
          <a:lstStyle/>
          <a:p>
            <a:r>
              <a:rPr lang="en-US" sz="2400" dirty="0"/>
              <a:t>-Burn out</a:t>
            </a:r>
          </a:p>
          <a:p>
            <a:r>
              <a:rPr lang="en-US" sz="2400" dirty="0"/>
              <a:t>-Compassion fatigue</a:t>
            </a:r>
          </a:p>
          <a:p>
            <a:r>
              <a:rPr lang="en-US" sz="2400" dirty="0"/>
              <a:t>-Impaired provider/patient     	relationship</a:t>
            </a:r>
          </a:p>
          <a:p>
            <a:r>
              <a:rPr lang="en-US" sz="2400" dirty="0"/>
              <a:t>-Worsened patient 	experience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3EF379-3B9D-4CEE-9BEB-D63A794D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Minute Reflection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B7606-F898-4BB6-8065-213D8FE0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313" y="1619250"/>
            <a:ext cx="4127500" cy="4941888"/>
          </a:xfrm>
        </p:spPr>
        <p:txBody>
          <a:bodyPr/>
          <a:lstStyle/>
          <a:p>
            <a:r>
              <a:rPr lang="en-US" dirty="0"/>
              <a:t>How the provider feels: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5CBEDC-1D3B-4F7B-9330-BDAC4FD0B286}"/>
              </a:ext>
            </a:extLst>
          </p:cNvPr>
          <p:cNvGrpSpPr/>
          <p:nvPr/>
        </p:nvGrpSpPr>
        <p:grpSpPr>
          <a:xfrm>
            <a:off x="437081" y="2606088"/>
            <a:ext cx="3552702" cy="3604344"/>
            <a:chOff x="5350826" y="2606088"/>
            <a:chExt cx="3552702" cy="3604344"/>
          </a:xfrm>
        </p:grpSpPr>
        <p:pic>
          <p:nvPicPr>
            <p:cNvPr id="7" name="Picture 16" descr="Frustrated Images | Free Vectors, Stock Photos &amp; PSD">
              <a:extLst>
                <a:ext uri="{FF2B5EF4-FFF2-40B4-BE49-F238E27FC236}">
                  <a16:creationId xmlns:a16="http://schemas.microsoft.com/office/drawing/2014/main" id="{60A4092E-630A-4475-A94D-9C98FC209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816" y="4661446"/>
              <a:ext cx="2327712" cy="154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Why Frustration (Within Reason!) is Good for Your Child">
              <a:extLst>
                <a:ext uri="{FF2B5EF4-FFF2-40B4-BE49-F238E27FC236}">
                  <a16:creationId xmlns:a16="http://schemas.microsoft.com/office/drawing/2014/main" id="{21B63E99-A61B-4395-9A0E-FD025BE6E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326" y="2606088"/>
              <a:ext cx="2373853" cy="148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526,974 Frustration Stock Photos, Pictures &amp; Royalty-Free Images - iStock">
              <a:extLst>
                <a:ext uri="{FF2B5EF4-FFF2-40B4-BE49-F238E27FC236}">
                  <a16:creationId xmlns:a16="http://schemas.microsoft.com/office/drawing/2014/main" id="{70878B25-4D59-4570-A12E-6971F528D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826" y="3805051"/>
              <a:ext cx="2036627" cy="1304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75E6AE3-4F19-46B0-B616-3BC709721382}"/>
              </a:ext>
            </a:extLst>
          </p:cNvPr>
          <p:cNvSpPr/>
          <p:nvPr/>
        </p:nvSpPr>
        <p:spPr>
          <a:xfrm>
            <a:off x="4046467" y="3916681"/>
            <a:ext cx="1016000" cy="6368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EF379-3B9D-4CEE-9BEB-D63A794D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Minute Reflection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B7606-F898-4BB6-8065-213D8FE0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313" y="1619250"/>
            <a:ext cx="4127500" cy="4941888"/>
          </a:xfrm>
        </p:spPr>
        <p:txBody>
          <a:bodyPr/>
          <a:lstStyle/>
          <a:p>
            <a:r>
              <a:rPr lang="en-US" dirty="0"/>
              <a:t>How do we get this person: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5CBEDC-1D3B-4F7B-9330-BDAC4FD0B286}"/>
              </a:ext>
            </a:extLst>
          </p:cNvPr>
          <p:cNvGrpSpPr/>
          <p:nvPr/>
        </p:nvGrpSpPr>
        <p:grpSpPr>
          <a:xfrm>
            <a:off x="437081" y="2606088"/>
            <a:ext cx="3552702" cy="3604344"/>
            <a:chOff x="5350826" y="2606088"/>
            <a:chExt cx="3552702" cy="3604344"/>
          </a:xfrm>
        </p:grpSpPr>
        <p:pic>
          <p:nvPicPr>
            <p:cNvPr id="7" name="Picture 16" descr="Frustrated Images | Free Vectors, Stock Photos &amp; PSD">
              <a:extLst>
                <a:ext uri="{FF2B5EF4-FFF2-40B4-BE49-F238E27FC236}">
                  <a16:creationId xmlns:a16="http://schemas.microsoft.com/office/drawing/2014/main" id="{60A4092E-630A-4475-A94D-9C98FC209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816" y="4661446"/>
              <a:ext cx="2327712" cy="154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Why Frustration (Within Reason!) is Good for Your Child">
              <a:extLst>
                <a:ext uri="{FF2B5EF4-FFF2-40B4-BE49-F238E27FC236}">
                  <a16:creationId xmlns:a16="http://schemas.microsoft.com/office/drawing/2014/main" id="{21B63E99-A61B-4395-9A0E-FD025BE6E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326" y="2606088"/>
              <a:ext cx="2373853" cy="148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526,974 Frustration Stock Photos, Pictures &amp; Royalty-Free Images - iStock">
              <a:extLst>
                <a:ext uri="{FF2B5EF4-FFF2-40B4-BE49-F238E27FC236}">
                  <a16:creationId xmlns:a16="http://schemas.microsoft.com/office/drawing/2014/main" id="{70878B25-4D59-4570-A12E-6971F528D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0826" y="3805051"/>
              <a:ext cx="2036627" cy="1304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75E6AE3-4F19-46B0-B616-3BC709721382}"/>
              </a:ext>
            </a:extLst>
          </p:cNvPr>
          <p:cNvSpPr/>
          <p:nvPr/>
        </p:nvSpPr>
        <p:spPr>
          <a:xfrm>
            <a:off x="4046467" y="3916681"/>
            <a:ext cx="1016000" cy="6368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09027-A256-426A-A0D4-E110ACA85A07}"/>
              </a:ext>
            </a:extLst>
          </p:cNvPr>
          <p:cNvGrpSpPr/>
          <p:nvPr/>
        </p:nvGrpSpPr>
        <p:grpSpPr>
          <a:xfrm>
            <a:off x="5156192" y="2657186"/>
            <a:ext cx="3816235" cy="2865120"/>
            <a:chOff x="342028" y="2244437"/>
            <a:chExt cx="3816235" cy="2865120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2D70B792-BA76-4371-AE82-7A9D46887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21" y="3667962"/>
              <a:ext cx="2160059" cy="144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81CA3B-FA6F-4EDD-8EE4-917B21845F4D}"/>
                </a:ext>
              </a:extLst>
            </p:cNvPr>
            <p:cNvGrpSpPr/>
            <p:nvPr/>
          </p:nvGrpSpPr>
          <p:grpSpPr>
            <a:xfrm>
              <a:off x="342028" y="2244437"/>
              <a:ext cx="3816235" cy="1787797"/>
              <a:chOff x="342028" y="2244437"/>
              <a:chExt cx="3816235" cy="1787797"/>
            </a:xfrm>
          </p:grpSpPr>
          <p:pic>
            <p:nvPicPr>
              <p:cNvPr id="14" name="Picture 4" descr="Anxiety disorders - Unique Mindcare">
                <a:extLst>
                  <a:ext uri="{FF2B5EF4-FFF2-40B4-BE49-F238E27FC236}">
                    <a16:creationId xmlns:a16="http://schemas.microsoft.com/office/drawing/2014/main" id="{811DC624-1A5A-4C89-B324-33968AF60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028" y="2244437"/>
                <a:ext cx="2152070" cy="1345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Anxiety Disorders and Anxiety Attacks - HelpGuide.org">
                <a:extLst>
                  <a:ext uri="{FF2B5EF4-FFF2-40B4-BE49-F238E27FC236}">
                    <a16:creationId xmlns:a16="http://schemas.microsoft.com/office/drawing/2014/main" id="{ED6AEDF6-17F3-42D1-88F8-D0FDEEE23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4909" y="2590639"/>
                <a:ext cx="2403354" cy="1441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5818EE-50CF-4139-BC96-5A861C6BC872}"/>
              </a:ext>
            </a:extLst>
          </p:cNvPr>
          <p:cNvSpPr txBox="1"/>
          <p:nvPr/>
        </p:nvSpPr>
        <p:spPr>
          <a:xfrm>
            <a:off x="4941455" y="1619250"/>
            <a:ext cx="403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step into the shoes of this person:</a:t>
            </a:r>
          </a:p>
        </p:txBody>
      </p:sp>
    </p:spTree>
    <p:extLst>
      <p:ext uri="{BB962C8B-B14F-4D97-AF65-F5344CB8AC3E}">
        <p14:creationId xmlns:p14="http://schemas.microsoft.com/office/powerpoint/2010/main" val="23800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113E25-46DA-4B20-864F-D0BF1CC3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Minute Reflection</a:t>
            </a:r>
          </a:p>
        </p:txBody>
      </p:sp>
      <p:pic>
        <p:nvPicPr>
          <p:cNvPr id="2050" name="Picture 2" descr="The architect who designed Pizza Hut's 'red roof' restaurants made an  unusual deal with the chain's founders | WFLA">
            <a:extLst>
              <a:ext uri="{FF2B5EF4-FFF2-40B4-BE49-F238E27FC236}">
                <a16:creationId xmlns:a16="http://schemas.microsoft.com/office/drawing/2014/main" id="{E5AB4679-EC1B-478A-8D63-EA27A35D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938482"/>
            <a:ext cx="7730836" cy="43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4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dirty="0"/>
              <a:t>Medical issues that cause anxiety:</a:t>
            </a:r>
          </a:p>
          <a:p>
            <a:r>
              <a:rPr lang="en-US" dirty="0"/>
              <a:t>	-Thyroid disease</a:t>
            </a:r>
          </a:p>
          <a:p>
            <a:r>
              <a:rPr lang="en-US" dirty="0"/>
              <a:t>	-Restrictive airway disease</a:t>
            </a:r>
          </a:p>
          <a:p>
            <a:r>
              <a:rPr lang="en-US" dirty="0"/>
              <a:t>	-Cardiac arrhythmia</a:t>
            </a:r>
          </a:p>
          <a:p>
            <a:r>
              <a:rPr lang="en-US" dirty="0"/>
              <a:t>	-Drugs</a:t>
            </a:r>
          </a:p>
          <a:p>
            <a:r>
              <a:rPr lang="en-US" dirty="0"/>
              <a:t>	-Drug withdrawal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Patient evaluation:</a:t>
            </a:r>
          </a:p>
        </p:txBody>
      </p:sp>
    </p:spTree>
    <p:extLst>
      <p:ext uri="{BB962C8B-B14F-4D97-AF65-F5344CB8AC3E}">
        <p14:creationId xmlns:p14="http://schemas.microsoft.com/office/powerpoint/2010/main" val="80415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286327"/>
            <a:ext cx="8358627" cy="627413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 patient comes in complaining of worsening anxiety after a COPD exacerbation. Why?</a:t>
            </a:r>
          </a:p>
          <a:p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The shortness of breath is triggering anxiety.</a:t>
            </a:r>
          </a:p>
          <a:p>
            <a:pPr marL="514350" indent="-514350">
              <a:buAutoNum type="alphaUcPeriod"/>
            </a:pPr>
            <a:r>
              <a:rPr lang="en-US" dirty="0"/>
              <a:t>They’ve been taking a steroid.</a:t>
            </a:r>
          </a:p>
          <a:p>
            <a:pPr marL="514350" indent="-514350">
              <a:buAutoNum type="alphaUcPeriod"/>
            </a:pPr>
            <a:r>
              <a:rPr lang="en-US" dirty="0"/>
              <a:t>They’ve been using more albuterol. </a:t>
            </a:r>
          </a:p>
          <a:p>
            <a:pPr marL="514350" indent="-514350"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426629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8358627" cy="4941420"/>
          </a:xfrm>
        </p:spPr>
        <p:txBody>
          <a:bodyPr/>
          <a:lstStyle/>
          <a:p>
            <a:r>
              <a:rPr lang="en-US" sz="2000" dirty="0"/>
              <a:t>Screening for </a:t>
            </a:r>
            <a:r>
              <a:rPr lang="en-US" sz="2000" b="1" dirty="0"/>
              <a:t>anxiety</a:t>
            </a:r>
            <a:r>
              <a:rPr lang="en-US" sz="2000" dirty="0"/>
              <a:t>:</a:t>
            </a:r>
          </a:p>
          <a:p>
            <a:r>
              <a:rPr lang="en-US" sz="2000" dirty="0"/>
              <a:t>-Avoid yes/no questions</a:t>
            </a:r>
          </a:p>
          <a:p>
            <a:r>
              <a:rPr lang="en-US" sz="2000" dirty="0"/>
              <a:t>-Use the patient’s vocabulary for anxiety</a:t>
            </a:r>
          </a:p>
          <a:p>
            <a:r>
              <a:rPr lang="en-US" dirty="0"/>
              <a:t>		</a:t>
            </a:r>
            <a:r>
              <a:rPr lang="en-US" sz="2000" dirty="0"/>
              <a:t>-Agitated, upset, nerves</a:t>
            </a:r>
          </a:p>
          <a:p>
            <a:endParaRPr lang="en-US" sz="2000" dirty="0"/>
          </a:p>
          <a:p>
            <a:r>
              <a:rPr lang="en-US" sz="2000" dirty="0"/>
              <a:t>“What does agitation look like for you? If I was in the room with you, what would I see?”</a:t>
            </a:r>
          </a:p>
          <a:p>
            <a:r>
              <a:rPr lang="en-US" sz="2000" dirty="0"/>
              <a:t>“How do the nerves affect your ability to do your daily tasks?”</a:t>
            </a:r>
          </a:p>
          <a:p>
            <a:endParaRPr lang="en-US" sz="2000" dirty="0"/>
          </a:p>
          <a:p>
            <a:r>
              <a:rPr lang="en-US" sz="2000" dirty="0"/>
              <a:t>For </a:t>
            </a:r>
            <a:r>
              <a:rPr lang="en-US" sz="2000" b="1" dirty="0"/>
              <a:t>generalized anxiety disorder</a:t>
            </a:r>
            <a:r>
              <a:rPr lang="en-US" sz="2000" dirty="0"/>
              <a:t>, focus screening on WAT symptoms</a:t>
            </a:r>
          </a:p>
          <a:p>
            <a:r>
              <a:rPr lang="en-US" sz="2000" dirty="0"/>
              <a:t>	Worry (do you worry out of proportion to the stressor?)</a:t>
            </a:r>
          </a:p>
          <a:p>
            <a:r>
              <a:rPr lang="en-US" sz="2000" dirty="0"/>
              <a:t>	Anxiety/nerves</a:t>
            </a:r>
          </a:p>
          <a:p>
            <a:r>
              <a:rPr lang="en-US" sz="2000" dirty="0"/>
              <a:t>	Tension (trouble relaxing, muscle tension)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028" y="297543"/>
            <a:ext cx="7887570" cy="1229801"/>
          </a:xfrm>
        </p:spPr>
        <p:txBody>
          <a:bodyPr/>
          <a:lstStyle/>
          <a:p>
            <a:r>
              <a:rPr lang="en-US" dirty="0"/>
              <a:t>Patient evaluation:</a:t>
            </a:r>
          </a:p>
        </p:txBody>
      </p:sp>
    </p:spTree>
    <p:extLst>
      <p:ext uri="{BB962C8B-B14F-4D97-AF65-F5344CB8AC3E}">
        <p14:creationId xmlns:p14="http://schemas.microsoft.com/office/powerpoint/2010/main" val="2343367362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F5F18713493D46A50F86A59CF75FF1" ma:contentTypeVersion="10" ma:contentTypeDescription="Create a new document." ma:contentTypeScope="" ma:versionID="740a05baa4d1fd0ade82d4a150480587">
  <xsd:schema xmlns:xsd="http://www.w3.org/2001/XMLSchema" xmlns:xs="http://www.w3.org/2001/XMLSchema" xmlns:p="http://schemas.microsoft.com/office/2006/metadata/properties" xmlns:ns3="f1c0ad26-86ae-49b1-87f0-eb4aadc6bba5" xmlns:ns4="f47de5f0-cf89-4833-adff-d98b81833928" targetNamespace="http://schemas.microsoft.com/office/2006/metadata/properties" ma:root="true" ma:fieldsID="37f4286345cb650e8717bfc0b1dfe9a4" ns3:_="" ns4:_="">
    <xsd:import namespace="f1c0ad26-86ae-49b1-87f0-eb4aadc6bba5"/>
    <xsd:import namespace="f47de5f0-cf89-4833-adff-d98b818339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0ad26-86ae-49b1-87f0-eb4aadc6bb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de5f0-cf89-4833-adff-d98b81833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584D5C-D9EE-4D2B-B56E-48900BE2B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0ad26-86ae-49b1-87f0-eb4aadc6bba5"/>
    <ds:schemaRef ds:uri="f47de5f0-cf89-4833-adff-d98b818339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27AAE5-04E6-40E8-8D7D-88157C0311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23168-FE7B-4E58-9594-E345212BC25A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f1c0ad26-86ae-49b1-87f0-eb4aadc6bba5"/>
    <ds:schemaRef ds:uri="http://purl.org/dc/dcmitype/"/>
    <ds:schemaRef ds:uri="f47de5f0-cf89-4833-adff-d98b81833928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14019</TotalTime>
  <Words>1057</Words>
  <Application>Microsoft Office PowerPoint</Application>
  <PresentationFormat>On-screen Show (4:3)</PresentationFormat>
  <Paragraphs>172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Arial-BoldMT</vt:lpstr>
      <vt:lpstr>Calibri</vt:lpstr>
      <vt:lpstr>Wingdings</vt:lpstr>
      <vt:lpstr>UNMC Theme</vt:lpstr>
      <vt:lpstr>Anxiety Disorders in the Elderly</vt:lpstr>
      <vt:lpstr>Objectives</vt:lpstr>
      <vt:lpstr>2 Minute Reflection </vt:lpstr>
      <vt:lpstr>2 Minute Reflection</vt:lpstr>
      <vt:lpstr>2 Minute Reflection</vt:lpstr>
      <vt:lpstr>2 Minute Reflection</vt:lpstr>
      <vt:lpstr>Patient evaluation:</vt:lpstr>
      <vt:lpstr>PowerPoint Presentation</vt:lpstr>
      <vt:lpstr>Patient evaluation:</vt:lpstr>
      <vt:lpstr>Patient evaluation:</vt:lpstr>
      <vt:lpstr>Patient evaluation:</vt:lpstr>
      <vt:lpstr>PowerPoint Presentation</vt:lpstr>
      <vt:lpstr>PowerPoint Presentation</vt:lpstr>
      <vt:lpstr>Treatment:</vt:lpstr>
      <vt:lpstr>Treatment:</vt:lpstr>
      <vt:lpstr>Treatment:</vt:lpstr>
      <vt:lpstr>Treatment:</vt:lpstr>
      <vt:lpstr>Treatment:</vt:lpstr>
      <vt:lpstr>Treatment:</vt:lpstr>
      <vt:lpstr>Treatment:</vt:lpstr>
      <vt:lpstr>Treatment:</vt:lpstr>
      <vt:lpstr>Treatment:</vt:lpstr>
      <vt:lpstr>Treatment: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Ranum, Erin C</cp:lastModifiedBy>
  <cp:revision>74</cp:revision>
  <cp:lastPrinted>2022-08-24T20:28:02Z</cp:lastPrinted>
  <dcterms:created xsi:type="dcterms:W3CDTF">2014-09-17T15:14:42Z</dcterms:created>
  <dcterms:modified xsi:type="dcterms:W3CDTF">2022-08-24T20:45:27Z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0x010100FAF5F18713493D46A50F86A59CF75FF1</vt:lpwstr>
  </property>
</Properties>
</file>