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0" r:id="rId2"/>
  </p:sldMasterIdLst>
  <p:notesMasterIdLst>
    <p:notesMasterId r:id="rId35"/>
  </p:notesMasterIdLst>
  <p:sldIdLst>
    <p:sldId id="349" r:id="rId3"/>
    <p:sldId id="356" r:id="rId4"/>
    <p:sldId id="357" r:id="rId5"/>
    <p:sldId id="256" r:id="rId6"/>
    <p:sldId id="258" r:id="rId7"/>
    <p:sldId id="274" r:id="rId8"/>
    <p:sldId id="259" r:id="rId9"/>
    <p:sldId id="282" r:id="rId10"/>
    <p:sldId id="276" r:id="rId11"/>
    <p:sldId id="277" r:id="rId12"/>
    <p:sldId id="278" r:id="rId13"/>
    <p:sldId id="280" r:id="rId14"/>
    <p:sldId id="281" r:id="rId15"/>
    <p:sldId id="288" r:id="rId16"/>
    <p:sldId id="275" r:id="rId17"/>
    <p:sldId id="284" r:id="rId18"/>
    <p:sldId id="260" r:id="rId19"/>
    <p:sldId id="289" r:id="rId20"/>
    <p:sldId id="262" r:id="rId21"/>
    <p:sldId id="268" r:id="rId22"/>
    <p:sldId id="290" r:id="rId23"/>
    <p:sldId id="287" r:id="rId24"/>
    <p:sldId id="285" r:id="rId25"/>
    <p:sldId id="269" r:id="rId26"/>
    <p:sldId id="291" r:id="rId27"/>
    <p:sldId id="270" r:id="rId28"/>
    <p:sldId id="271" r:id="rId29"/>
    <p:sldId id="272" r:id="rId30"/>
    <p:sldId id="283" r:id="rId31"/>
    <p:sldId id="273" r:id="rId32"/>
    <p:sldId id="457" r:id="rId33"/>
    <p:sldId id="460"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C2544-BD11-4120-AEFD-E53ADC753390}" v="16" dt="2022-10-11T17:39:34.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07" autoAdjust="0"/>
  </p:normalViewPr>
  <p:slideViewPr>
    <p:cSldViewPr snapToGrid="0">
      <p:cViewPr varScale="1">
        <p:scale>
          <a:sx n="56" d="100"/>
          <a:sy n="56" d="100"/>
        </p:scale>
        <p:origin x="10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urgin, Mary Jo J" userId="5c43b868-1356-40bd-816f-72aaf2694ef8" providerId="ADAL" clId="{D21C2544-BD11-4120-AEFD-E53ADC753390}"/>
    <pc:docChg chg="undo custSel addSld delSld modSld">
      <pc:chgData name="Spurgin, Mary Jo J" userId="5c43b868-1356-40bd-816f-72aaf2694ef8" providerId="ADAL" clId="{D21C2544-BD11-4120-AEFD-E53ADC753390}" dt="2022-10-11T17:40:41.173" v="23" actId="20577"/>
      <pc:docMkLst>
        <pc:docMk/>
      </pc:docMkLst>
      <pc:sldChg chg="addSp delSp modSp mod">
        <pc:chgData name="Spurgin, Mary Jo J" userId="5c43b868-1356-40bd-816f-72aaf2694ef8" providerId="ADAL" clId="{D21C2544-BD11-4120-AEFD-E53ADC753390}" dt="2022-10-11T16:44:28.003" v="5" actId="22"/>
        <pc:sldMkLst>
          <pc:docMk/>
          <pc:sldMk cId="109857222" sldId="256"/>
        </pc:sldMkLst>
        <pc:spChg chg="add del mod">
          <ac:chgData name="Spurgin, Mary Jo J" userId="5c43b868-1356-40bd-816f-72aaf2694ef8" providerId="ADAL" clId="{D21C2544-BD11-4120-AEFD-E53ADC753390}" dt="2022-10-11T16:44:28.003" v="5" actId="22"/>
          <ac:spMkLst>
            <pc:docMk/>
            <pc:sldMk cId="109857222" sldId="256"/>
            <ac:spMk id="12" creationId="{F362EA4A-E2B7-48B8-842E-F93658885494}"/>
          </ac:spMkLst>
        </pc:spChg>
      </pc:sldChg>
      <pc:sldChg chg="del">
        <pc:chgData name="Spurgin, Mary Jo J" userId="5c43b868-1356-40bd-816f-72aaf2694ef8" providerId="ADAL" clId="{D21C2544-BD11-4120-AEFD-E53ADC753390}" dt="2022-10-11T16:45:44.487" v="6" actId="47"/>
        <pc:sldMkLst>
          <pc:docMk/>
          <pc:sldMk cId="3802553090" sldId="350"/>
        </pc:sldMkLst>
      </pc:sldChg>
      <pc:sldChg chg="modSp mod">
        <pc:chgData name="Spurgin, Mary Jo J" userId="5c43b868-1356-40bd-816f-72aaf2694ef8" providerId="ADAL" clId="{D21C2544-BD11-4120-AEFD-E53ADC753390}" dt="2022-10-11T17:16:58.102" v="18" actId="1076"/>
        <pc:sldMkLst>
          <pc:docMk/>
          <pc:sldMk cId="3098989805" sldId="357"/>
        </pc:sldMkLst>
        <pc:spChg chg="mod">
          <ac:chgData name="Spurgin, Mary Jo J" userId="5c43b868-1356-40bd-816f-72aaf2694ef8" providerId="ADAL" clId="{D21C2544-BD11-4120-AEFD-E53ADC753390}" dt="2022-10-11T17:16:52.214" v="17" actId="1076"/>
          <ac:spMkLst>
            <pc:docMk/>
            <pc:sldMk cId="3098989805" sldId="357"/>
            <ac:spMk id="3" creationId="{00000000-0000-0000-0000-000000000000}"/>
          </ac:spMkLst>
        </pc:spChg>
        <pc:picChg chg="mod">
          <ac:chgData name="Spurgin, Mary Jo J" userId="5c43b868-1356-40bd-816f-72aaf2694ef8" providerId="ADAL" clId="{D21C2544-BD11-4120-AEFD-E53ADC753390}" dt="2022-10-11T17:16:58.102" v="18" actId="1076"/>
          <ac:picMkLst>
            <pc:docMk/>
            <pc:sldMk cId="3098989805" sldId="357"/>
            <ac:picMk id="1025" creationId="{00000000-0000-0000-0000-000000000000}"/>
          </ac:picMkLst>
        </pc:picChg>
      </pc:sldChg>
      <pc:sldChg chg="addSp delSp modSp mod">
        <pc:chgData name="Spurgin, Mary Jo J" userId="5c43b868-1356-40bd-816f-72aaf2694ef8" providerId="ADAL" clId="{D21C2544-BD11-4120-AEFD-E53ADC753390}" dt="2022-10-11T17:40:41.173" v="23" actId="20577"/>
        <pc:sldMkLst>
          <pc:docMk/>
          <pc:sldMk cId="3016362531" sldId="457"/>
        </pc:sldMkLst>
        <pc:spChg chg="add del">
          <ac:chgData name="Spurgin, Mary Jo J" userId="5c43b868-1356-40bd-816f-72aaf2694ef8" providerId="ADAL" clId="{D21C2544-BD11-4120-AEFD-E53ADC753390}" dt="2022-10-11T17:15:21.045" v="12"/>
          <ac:spMkLst>
            <pc:docMk/>
            <pc:sldMk cId="3016362531" sldId="457"/>
            <ac:spMk id="3" creationId="{917571E9-A3F1-4CE5-83CD-996C29F48389}"/>
          </ac:spMkLst>
        </pc:spChg>
        <pc:spChg chg="mod">
          <ac:chgData name="Spurgin, Mary Jo J" userId="5c43b868-1356-40bd-816f-72aaf2694ef8" providerId="ADAL" clId="{D21C2544-BD11-4120-AEFD-E53ADC753390}" dt="2022-10-11T17:40:41.173" v="23" actId="20577"/>
          <ac:spMkLst>
            <pc:docMk/>
            <pc:sldMk cId="3016362531" sldId="457"/>
            <ac:spMk id="4" creationId="{14A5B2D4-335E-4834-BF19-634E4EF664C8}"/>
          </ac:spMkLst>
        </pc:spChg>
        <pc:spChg chg="add mod">
          <ac:chgData name="Spurgin, Mary Jo J" userId="5c43b868-1356-40bd-816f-72aaf2694ef8" providerId="ADAL" clId="{D21C2544-BD11-4120-AEFD-E53ADC753390}" dt="2022-10-11T17:16:15.383" v="15" actId="6549"/>
          <ac:spMkLst>
            <pc:docMk/>
            <pc:sldMk cId="3016362531" sldId="457"/>
            <ac:spMk id="6" creationId="{50B548BA-F06F-4D94-9694-DDCC373BE5A8}"/>
          </ac:spMkLst>
        </pc:spChg>
        <pc:picChg chg="add del mod">
          <ac:chgData name="Spurgin, Mary Jo J" userId="5c43b868-1356-40bd-816f-72aaf2694ef8" providerId="ADAL" clId="{D21C2544-BD11-4120-AEFD-E53ADC753390}" dt="2022-10-11T17:16:18.279" v="16" actId="478"/>
          <ac:picMkLst>
            <pc:docMk/>
            <pc:sldMk cId="3016362531" sldId="457"/>
            <ac:picMk id="8" creationId="{98FB2938-AD6C-451A-A6CC-267507D3547B}"/>
          </ac:picMkLst>
        </pc:picChg>
        <pc:picChg chg="add del">
          <ac:chgData name="Spurgin, Mary Jo J" userId="5c43b868-1356-40bd-816f-72aaf2694ef8" providerId="ADAL" clId="{D21C2544-BD11-4120-AEFD-E53ADC753390}" dt="2022-10-11T17:15:21.045" v="12"/>
          <ac:picMkLst>
            <pc:docMk/>
            <pc:sldMk cId="3016362531" sldId="457"/>
            <ac:picMk id="1026" creationId="{5C78841D-1762-453E-A994-3F2D761AECA5}"/>
          </ac:picMkLst>
        </pc:picChg>
      </pc:sldChg>
      <pc:sldChg chg="del">
        <pc:chgData name="Spurgin, Mary Jo J" userId="5c43b868-1356-40bd-816f-72aaf2694ef8" providerId="ADAL" clId="{D21C2544-BD11-4120-AEFD-E53ADC753390}" dt="2022-10-11T16:47:37.956" v="9" actId="47"/>
        <pc:sldMkLst>
          <pc:docMk/>
          <pc:sldMk cId="989685124" sldId="458"/>
        </pc:sldMkLst>
      </pc:sldChg>
      <pc:sldChg chg="add del">
        <pc:chgData name="Spurgin, Mary Jo J" userId="5c43b868-1356-40bd-816f-72aaf2694ef8" providerId="ADAL" clId="{D21C2544-BD11-4120-AEFD-E53ADC753390}" dt="2022-10-11T16:47:38.390" v="10" actId="47"/>
        <pc:sldMkLst>
          <pc:docMk/>
          <pc:sldMk cId="2505947604" sldId="459"/>
        </pc:sldMkLst>
      </pc:sldChg>
      <pc:sldChg chg="add">
        <pc:chgData name="Spurgin, Mary Jo J" userId="5c43b868-1356-40bd-816f-72aaf2694ef8" providerId="ADAL" clId="{D21C2544-BD11-4120-AEFD-E53ADC753390}" dt="2022-10-11T16:47:35.905" v="8"/>
        <pc:sldMkLst>
          <pc:docMk/>
          <pc:sldMk cId="657941108" sldId="4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B53C-9ED4-4917-AD92-3612B6A4E9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8D3979-A1D5-43E9-BFC3-9B9CA36F104E}">
      <dgm:prSet phldrT="[Text]"/>
      <dgm:spPr/>
      <dgm:t>
        <a:bodyPr/>
        <a:lstStyle/>
        <a:p>
          <a:r>
            <a:rPr lang="en-US" dirty="0"/>
            <a:t>Falls and injury</a:t>
          </a:r>
        </a:p>
      </dgm:t>
    </dgm:pt>
    <dgm:pt modelId="{11B72E75-0570-4F01-8FDA-E3C68D4275D8}" type="parTrans" cxnId="{E4B9DC08-0B52-4275-9D00-305C9AF54E8D}">
      <dgm:prSet/>
      <dgm:spPr/>
      <dgm:t>
        <a:bodyPr/>
        <a:lstStyle/>
        <a:p>
          <a:endParaRPr lang="en-US"/>
        </a:p>
      </dgm:t>
    </dgm:pt>
    <dgm:pt modelId="{514A0CE4-756E-493B-99A6-4125B27D4AEF}" type="sibTrans" cxnId="{E4B9DC08-0B52-4275-9D00-305C9AF54E8D}">
      <dgm:prSet/>
      <dgm:spPr/>
      <dgm:t>
        <a:bodyPr/>
        <a:lstStyle/>
        <a:p>
          <a:endParaRPr lang="en-US"/>
        </a:p>
      </dgm:t>
    </dgm:pt>
    <dgm:pt modelId="{E3E5CC5D-A895-426F-AA30-C0E5C769617B}">
      <dgm:prSet phldrT="[Text]"/>
      <dgm:spPr/>
      <dgm:t>
        <a:bodyPr/>
        <a:lstStyle/>
        <a:p>
          <a:r>
            <a:rPr lang="en-US" dirty="0"/>
            <a:t>Muscle weakness</a:t>
          </a:r>
        </a:p>
      </dgm:t>
    </dgm:pt>
    <dgm:pt modelId="{DC8E8CF5-98CD-4165-8CB0-00D626F37874}" type="parTrans" cxnId="{CFB41CEF-A3AF-4C11-A954-33B6B308ECFF}">
      <dgm:prSet/>
      <dgm:spPr/>
      <dgm:t>
        <a:bodyPr/>
        <a:lstStyle/>
        <a:p>
          <a:endParaRPr lang="en-US"/>
        </a:p>
      </dgm:t>
    </dgm:pt>
    <dgm:pt modelId="{EEC50E05-B507-4FE2-9E8A-4A9B46FAC290}" type="sibTrans" cxnId="{CFB41CEF-A3AF-4C11-A954-33B6B308ECFF}">
      <dgm:prSet/>
      <dgm:spPr/>
      <dgm:t>
        <a:bodyPr/>
        <a:lstStyle/>
        <a:p>
          <a:endParaRPr lang="en-US"/>
        </a:p>
      </dgm:t>
    </dgm:pt>
    <dgm:pt modelId="{36D69CB7-055B-4CBE-9570-D8D388E5E995}">
      <dgm:prSet phldrT="[Text]" phldr="1"/>
      <dgm:spPr/>
      <dgm:t>
        <a:bodyPr/>
        <a:lstStyle/>
        <a:p>
          <a:endParaRPr lang="en-US" dirty="0"/>
        </a:p>
      </dgm:t>
    </dgm:pt>
    <dgm:pt modelId="{21B2458C-C7BA-4068-BDE3-E53A7011A4FE}" type="parTrans" cxnId="{1728CF8A-F57E-4A6C-A242-80E1349C0E2E}">
      <dgm:prSet/>
      <dgm:spPr/>
      <dgm:t>
        <a:bodyPr/>
        <a:lstStyle/>
        <a:p>
          <a:endParaRPr lang="en-US"/>
        </a:p>
      </dgm:t>
    </dgm:pt>
    <dgm:pt modelId="{4AFAB94F-BBE2-478B-80B4-292D7572E05C}" type="sibTrans" cxnId="{1728CF8A-F57E-4A6C-A242-80E1349C0E2E}">
      <dgm:prSet/>
      <dgm:spPr/>
      <dgm:t>
        <a:bodyPr/>
        <a:lstStyle/>
        <a:p>
          <a:endParaRPr lang="en-US"/>
        </a:p>
      </dgm:t>
    </dgm:pt>
    <dgm:pt modelId="{2D44D097-0A4D-4FB5-B168-0F151D5E8C9B}">
      <dgm:prSet phldrT="[Text]" phldr="1"/>
      <dgm:spPr/>
      <dgm:t>
        <a:bodyPr/>
        <a:lstStyle/>
        <a:p>
          <a:endParaRPr lang="en-US"/>
        </a:p>
      </dgm:t>
    </dgm:pt>
    <dgm:pt modelId="{9E8E1419-09CD-453F-B232-D06AA5D74EDC}" type="parTrans" cxnId="{A4F64D2C-F043-4546-85CC-2D92E5399C4F}">
      <dgm:prSet/>
      <dgm:spPr/>
      <dgm:t>
        <a:bodyPr/>
        <a:lstStyle/>
        <a:p>
          <a:endParaRPr lang="en-US"/>
        </a:p>
      </dgm:t>
    </dgm:pt>
    <dgm:pt modelId="{12AF153E-472D-4769-BCFD-6A9B6880395B}" type="sibTrans" cxnId="{A4F64D2C-F043-4546-85CC-2D92E5399C4F}">
      <dgm:prSet/>
      <dgm:spPr/>
      <dgm:t>
        <a:bodyPr/>
        <a:lstStyle/>
        <a:p>
          <a:endParaRPr lang="en-US"/>
        </a:p>
      </dgm:t>
    </dgm:pt>
    <dgm:pt modelId="{209171EA-A724-4E26-BEA5-D8F8626CE87A}">
      <dgm:prSet phldrT="[Text]"/>
      <dgm:spPr/>
      <dgm:t>
        <a:bodyPr/>
        <a:lstStyle/>
        <a:p>
          <a:endParaRPr lang="en-US" dirty="0"/>
        </a:p>
      </dgm:t>
    </dgm:pt>
    <dgm:pt modelId="{35792A75-3666-4553-A415-D7B96F1624EE}" type="parTrans" cxnId="{7F476A52-68CE-48D9-AFC3-33F2D711E79E}">
      <dgm:prSet/>
      <dgm:spPr/>
      <dgm:t>
        <a:bodyPr/>
        <a:lstStyle/>
        <a:p>
          <a:endParaRPr lang="en-US"/>
        </a:p>
      </dgm:t>
    </dgm:pt>
    <dgm:pt modelId="{021ACAF7-D690-4EF6-8A0C-07D0546F6F54}" type="sibTrans" cxnId="{7F476A52-68CE-48D9-AFC3-33F2D711E79E}">
      <dgm:prSet/>
      <dgm:spPr/>
      <dgm:t>
        <a:bodyPr/>
        <a:lstStyle/>
        <a:p>
          <a:endParaRPr lang="en-US"/>
        </a:p>
      </dgm:t>
    </dgm:pt>
    <dgm:pt modelId="{E782268D-410F-4089-9249-13109627B7EC}">
      <dgm:prSet phldrT="[Text]"/>
      <dgm:spPr/>
      <dgm:t>
        <a:bodyPr/>
        <a:lstStyle/>
        <a:p>
          <a:r>
            <a:rPr lang="en-US" dirty="0"/>
            <a:t>Neurological deficits</a:t>
          </a:r>
        </a:p>
      </dgm:t>
    </dgm:pt>
    <dgm:pt modelId="{545264CB-EE19-4D8D-9906-B237F14E3C8A}" type="parTrans" cxnId="{80DE41D3-4D14-4E37-B118-2424B68994DC}">
      <dgm:prSet/>
      <dgm:spPr/>
      <dgm:t>
        <a:bodyPr/>
        <a:lstStyle/>
        <a:p>
          <a:endParaRPr lang="en-US"/>
        </a:p>
      </dgm:t>
    </dgm:pt>
    <dgm:pt modelId="{91090A6A-6463-468F-8CBD-C930761341D1}" type="sibTrans" cxnId="{80DE41D3-4D14-4E37-B118-2424B68994DC}">
      <dgm:prSet/>
      <dgm:spPr/>
      <dgm:t>
        <a:bodyPr/>
        <a:lstStyle/>
        <a:p>
          <a:endParaRPr lang="en-US"/>
        </a:p>
      </dgm:t>
    </dgm:pt>
    <dgm:pt modelId="{ABD4DD14-4B3B-46D2-B7AC-0C7B443D7402}">
      <dgm:prSet phldrT="[Text]"/>
      <dgm:spPr/>
      <dgm:t>
        <a:bodyPr/>
        <a:lstStyle/>
        <a:p>
          <a:r>
            <a:rPr lang="en-US" dirty="0"/>
            <a:t>Poor vision</a:t>
          </a:r>
        </a:p>
      </dgm:t>
    </dgm:pt>
    <dgm:pt modelId="{A2AB13B4-E2DA-4A9F-BC35-75F95B9F2FB1}" type="parTrans" cxnId="{7B97205B-5B66-4AB8-9961-514FC29BDF97}">
      <dgm:prSet/>
      <dgm:spPr/>
      <dgm:t>
        <a:bodyPr/>
        <a:lstStyle/>
        <a:p>
          <a:endParaRPr lang="en-US"/>
        </a:p>
      </dgm:t>
    </dgm:pt>
    <dgm:pt modelId="{0F064D6F-CA58-444F-8F9D-CBD5889641F6}" type="sibTrans" cxnId="{7B97205B-5B66-4AB8-9961-514FC29BDF97}">
      <dgm:prSet/>
      <dgm:spPr/>
      <dgm:t>
        <a:bodyPr/>
        <a:lstStyle/>
        <a:p>
          <a:endParaRPr lang="en-US"/>
        </a:p>
      </dgm:t>
    </dgm:pt>
    <dgm:pt modelId="{A691A215-C39D-452C-9D15-4293F51B4DBE}">
      <dgm:prSet phldrT="[Text]"/>
      <dgm:spPr/>
      <dgm:t>
        <a:bodyPr/>
        <a:lstStyle/>
        <a:p>
          <a:r>
            <a:rPr lang="en-US" dirty="0"/>
            <a:t>Cluttered</a:t>
          </a:r>
        </a:p>
        <a:p>
          <a:r>
            <a:rPr lang="en-US" dirty="0"/>
            <a:t>Environment</a:t>
          </a:r>
        </a:p>
      </dgm:t>
    </dgm:pt>
    <dgm:pt modelId="{CBF5E19F-909D-4DF3-BDF4-B7A76AB2D6F2}" type="parTrans" cxnId="{50419DD7-5627-4352-8040-F2BDA943516A}">
      <dgm:prSet/>
      <dgm:spPr/>
      <dgm:t>
        <a:bodyPr/>
        <a:lstStyle/>
        <a:p>
          <a:endParaRPr lang="en-US"/>
        </a:p>
      </dgm:t>
    </dgm:pt>
    <dgm:pt modelId="{3A958D2E-2EC1-4DB6-A36E-F72EEA31DBF9}" type="sibTrans" cxnId="{50419DD7-5627-4352-8040-F2BDA943516A}">
      <dgm:prSet/>
      <dgm:spPr/>
      <dgm:t>
        <a:bodyPr/>
        <a:lstStyle/>
        <a:p>
          <a:endParaRPr lang="en-US"/>
        </a:p>
      </dgm:t>
    </dgm:pt>
    <dgm:pt modelId="{0B06B149-CD2E-43AD-A1F7-4686F3BD0F1E}">
      <dgm:prSet phldrT="[Text]"/>
      <dgm:spPr/>
      <dgm:t>
        <a:bodyPr/>
        <a:lstStyle/>
        <a:p>
          <a:r>
            <a:rPr lang="en-US" dirty="0"/>
            <a:t>Malnutrition</a:t>
          </a:r>
        </a:p>
      </dgm:t>
    </dgm:pt>
    <dgm:pt modelId="{C0C05FF9-CAC0-49D7-BA78-9A7755F7E597}" type="parTrans" cxnId="{EC69B326-9FB1-41B5-95D2-6541E83E5BD3}">
      <dgm:prSet/>
      <dgm:spPr/>
      <dgm:t>
        <a:bodyPr/>
        <a:lstStyle/>
        <a:p>
          <a:endParaRPr lang="en-US"/>
        </a:p>
      </dgm:t>
    </dgm:pt>
    <dgm:pt modelId="{987D8689-AD6A-47C3-83E7-8037704A732A}" type="sibTrans" cxnId="{EC69B326-9FB1-41B5-95D2-6541E83E5BD3}">
      <dgm:prSet/>
      <dgm:spPr/>
      <dgm:t>
        <a:bodyPr/>
        <a:lstStyle/>
        <a:p>
          <a:endParaRPr lang="en-US"/>
        </a:p>
      </dgm:t>
    </dgm:pt>
    <dgm:pt modelId="{32F20787-DE15-4752-9AB4-5FC641285FA2}">
      <dgm:prSet phldrT="[Text]"/>
      <dgm:spPr/>
      <dgm:t>
        <a:bodyPr/>
        <a:lstStyle/>
        <a:p>
          <a:r>
            <a:rPr lang="en-US" dirty="0"/>
            <a:t>Medications</a:t>
          </a:r>
        </a:p>
      </dgm:t>
    </dgm:pt>
    <dgm:pt modelId="{DE5DA050-1AED-41BD-B1A3-A9FE05833A26}" type="parTrans" cxnId="{01A89337-3C98-40AE-8538-B9A8C6878C6B}">
      <dgm:prSet/>
      <dgm:spPr/>
      <dgm:t>
        <a:bodyPr/>
        <a:lstStyle/>
        <a:p>
          <a:endParaRPr lang="en-US"/>
        </a:p>
      </dgm:t>
    </dgm:pt>
    <dgm:pt modelId="{F806C76F-82FD-47BE-8241-6872B5E21EC9}" type="sibTrans" cxnId="{01A89337-3C98-40AE-8538-B9A8C6878C6B}">
      <dgm:prSet/>
      <dgm:spPr/>
      <dgm:t>
        <a:bodyPr/>
        <a:lstStyle/>
        <a:p>
          <a:endParaRPr lang="en-US"/>
        </a:p>
      </dgm:t>
    </dgm:pt>
    <dgm:pt modelId="{D23F17BC-07A6-4E07-AF9A-9888AD8D9E2C}">
      <dgm:prSet phldrT="[Text]"/>
      <dgm:spPr/>
      <dgm:t>
        <a:bodyPr/>
        <a:lstStyle/>
        <a:p>
          <a:r>
            <a:rPr lang="en-US" dirty="0"/>
            <a:t>Orthostatic hypotension</a:t>
          </a:r>
        </a:p>
      </dgm:t>
    </dgm:pt>
    <dgm:pt modelId="{164A3D36-5E2A-400F-B666-1E912DA9A970}" type="parTrans" cxnId="{060578E0-C5EA-47A8-9B6A-CDA17D160094}">
      <dgm:prSet/>
      <dgm:spPr/>
      <dgm:t>
        <a:bodyPr/>
        <a:lstStyle/>
        <a:p>
          <a:endParaRPr lang="en-US"/>
        </a:p>
      </dgm:t>
    </dgm:pt>
    <dgm:pt modelId="{5452C308-1CE9-4400-9820-310C4864CE22}" type="sibTrans" cxnId="{060578E0-C5EA-47A8-9B6A-CDA17D160094}">
      <dgm:prSet/>
      <dgm:spPr/>
      <dgm:t>
        <a:bodyPr/>
        <a:lstStyle/>
        <a:p>
          <a:endParaRPr lang="en-US"/>
        </a:p>
      </dgm:t>
    </dgm:pt>
    <dgm:pt modelId="{A824C064-ABDB-48ED-8236-F012C450A489}">
      <dgm:prSet phldrT="[Text]"/>
      <dgm:spPr/>
      <dgm:t>
        <a:bodyPr/>
        <a:lstStyle/>
        <a:p>
          <a:r>
            <a:rPr lang="en-US" dirty="0"/>
            <a:t>Osteoporosis</a:t>
          </a:r>
        </a:p>
      </dgm:t>
    </dgm:pt>
    <dgm:pt modelId="{290B6369-CEDD-496D-A369-4BA77A6E12AE}" type="parTrans" cxnId="{79982488-DD2E-4E98-997F-03FEA0A4538D}">
      <dgm:prSet/>
      <dgm:spPr/>
      <dgm:t>
        <a:bodyPr/>
        <a:lstStyle/>
        <a:p>
          <a:endParaRPr lang="en-US"/>
        </a:p>
      </dgm:t>
    </dgm:pt>
    <dgm:pt modelId="{404BB5AB-09E0-45D7-8B05-713C188322F9}" type="sibTrans" cxnId="{79982488-DD2E-4E98-997F-03FEA0A4538D}">
      <dgm:prSet/>
      <dgm:spPr/>
      <dgm:t>
        <a:bodyPr/>
        <a:lstStyle/>
        <a:p>
          <a:endParaRPr lang="en-US"/>
        </a:p>
      </dgm:t>
    </dgm:pt>
    <dgm:pt modelId="{273A5B1B-0D5A-4C1D-9DD7-1B728D7B7077}">
      <dgm:prSet phldrT="[Text]"/>
      <dgm:spPr/>
      <dgm:t>
        <a:bodyPr/>
        <a:lstStyle/>
        <a:p>
          <a:r>
            <a:rPr lang="en-US" dirty="0"/>
            <a:t>Urinary urgency</a:t>
          </a:r>
        </a:p>
      </dgm:t>
    </dgm:pt>
    <dgm:pt modelId="{9CA28326-1912-44A3-A512-8E5CE4EACEBD}" type="parTrans" cxnId="{826A2203-A13C-434A-BB4A-4E9CC7CC8909}">
      <dgm:prSet/>
      <dgm:spPr/>
      <dgm:t>
        <a:bodyPr/>
        <a:lstStyle/>
        <a:p>
          <a:endParaRPr lang="en-US"/>
        </a:p>
      </dgm:t>
    </dgm:pt>
    <dgm:pt modelId="{3B606B95-0E9A-485A-B42E-ECD5BF50F2F3}" type="sibTrans" cxnId="{826A2203-A13C-434A-BB4A-4E9CC7CC8909}">
      <dgm:prSet/>
      <dgm:spPr/>
      <dgm:t>
        <a:bodyPr/>
        <a:lstStyle/>
        <a:p>
          <a:endParaRPr lang="en-US"/>
        </a:p>
      </dgm:t>
    </dgm:pt>
    <dgm:pt modelId="{C5637E2D-9C1C-470D-91D4-43545FF04CB2}" type="pres">
      <dgm:prSet presAssocID="{A8F6B53C-9ED4-4917-AD92-3612B6A4E96B}" presName="cycle" presStyleCnt="0">
        <dgm:presLayoutVars>
          <dgm:chMax val="1"/>
          <dgm:dir/>
          <dgm:animLvl val="ctr"/>
          <dgm:resizeHandles val="exact"/>
        </dgm:presLayoutVars>
      </dgm:prSet>
      <dgm:spPr/>
    </dgm:pt>
    <dgm:pt modelId="{BA73D8B5-1ED8-47C4-98CB-C11E77F89B79}" type="pres">
      <dgm:prSet presAssocID="{198D3979-A1D5-43E9-BFC3-9B9CA36F104E}" presName="centerShape" presStyleLbl="node0" presStyleIdx="0" presStyleCnt="1"/>
      <dgm:spPr/>
    </dgm:pt>
    <dgm:pt modelId="{A33E0F28-DF1E-43D7-93FE-14BA3D175E42}" type="pres">
      <dgm:prSet presAssocID="{DC8E8CF5-98CD-4165-8CB0-00D626F37874}" presName="parTrans" presStyleLbl="bgSibTrans2D1" presStyleIdx="0" presStyleCnt="9"/>
      <dgm:spPr/>
    </dgm:pt>
    <dgm:pt modelId="{FA2F8D1B-B0AB-427C-B05E-951BF906FBC0}" type="pres">
      <dgm:prSet presAssocID="{E3E5CC5D-A895-426F-AA30-C0E5C769617B}" presName="node" presStyleLbl="node1" presStyleIdx="0" presStyleCnt="9">
        <dgm:presLayoutVars>
          <dgm:bulletEnabled val="1"/>
        </dgm:presLayoutVars>
      </dgm:prSet>
      <dgm:spPr/>
    </dgm:pt>
    <dgm:pt modelId="{3405C57F-835B-4DEC-BEFB-FA88887A97BC}" type="pres">
      <dgm:prSet presAssocID="{545264CB-EE19-4D8D-9906-B237F14E3C8A}" presName="parTrans" presStyleLbl="bgSibTrans2D1" presStyleIdx="1" presStyleCnt="9"/>
      <dgm:spPr/>
    </dgm:pt>
    <dgm:pt modelId="{08FEE27C-6A5C-436C-A6D2-9863A938B9A4}" type="pres">
      <dgm:prSet presAssocID="{E782268D-410F-4089-9249-13109627B7EC}" presName="node" presStyleLbl="node1" presStyleIdx="1" presStyleCnt="9">
        <dgm:presLayoutVars>
          <dgm:bulletEnabled val="1"/>
        </dgm:presLayoutVars>
      </dgm:prSet>
      <dgm:spPr/>
    </dgm:pt>
    <dgm:pt modelId="{A3A8C2C3-9312-4251-A448-83EF4CB5A795}" type="pres">
      <dgm:prSet presAssocID="{A2AB13B4-E2DA-4A9F-BC35-75F95B9F2FB1}" presName="parTrans" presStyleLbl="bgSibTrans2D1" presStyleIdx="2" presStyleCnt="9"/>
      <dgm:spPr/>
    </dgm:pt>
    <dgm:pt modelId="{B9367C37-04C4-444C-8B14-C65D63572086}" type="pres">
      <dgm:prSet presAssocID="{ABD4DD14-4B3B-46D2-B7AC-0C7B443D7402}" presName="node" presStyleLbl="node1" presStyleIdx="2" presStyleCnt="9">
        <dgm:presLayoutVars>
          <dgm:bulletEnabled val="1"/>
        </dgm:presLayoutVars>
      </dgm:prSet>
      <dgm:spPr/>
    </dgm:pt>
    <dgm:pt modelId="{8F0A7D40-3249-423D-ACF7-58C2C61CE112}" type="pres">
      <dgm:prSet presAssocID="{CBF5E19F-909D-4DF3-BDF4-B7A76AB2D6F2}" presName="parTrans" presStyleLbl="bgSibTrans2D1" presStyleIdx="3" presStyleCnt="9"/>
      <dgm:spPr/>
    </dgm:pt>
    <dgm:pt modelId="{978667FA-9523-40A4-A049-B40ABA9AFE2F}" type="pres">
      <dgm:prSet presAssocID="{A691A215-C39D-452C-9D15-4293F51B4DBE}" presName="node" presStyleLbl="node1" presStyleIdx="3" presStyleCnt="9">
        <dgm:presLayoutVars>
          <dgm:bulletEnabled val="1"/>
        </dgm:presLayoutVars>
      </dgm:prSet>
      <dgm:spPr/>
    </dgm:pt>
    <dgm:pt modelId="{A66B4536-5C88-4B03-8C6C-8E67FBF69E81}" type="pres">
      <dgm:prSet presAssocID="{C0C05FF9-CAC0-49D7-BA78-9A7755F7E597}" presName="parTrans" presStyleLbl="bgSibTrans2D1" presStyleIdx="4" presStyleCnt="9"/>
      <dgm:spPr/>
    </dgm:pt>
    <dgm:pt modelId="{93E0C177-B357-4B24-B38A-4FECE061D471}" type="pres">
      <dgm:prSet presAssocID="{0B06B149-CD2E-43AD-A1F7-4686F3BD0F1E}" presName="node" presStyleLbl="node1" presStyleIdx="4" presStyleCnt="9">
        <dgm:presLayoutVars>
          <dgm:bulletEnabled val="1"/>
        </dgm:presLayoutVars>
      </dgm:prSet>
      <dgm:spPr/>
    </dgm:pt>
    <dgm:pt modelId="{EF2A8C05-C152-4773-A6BE-68A17AE188A2}" type="pres">
      <dgm:prSet presAssocID="{DE5DA050-1AED-41BD-B1A3-A9FE05833A26}" presName="parTrans" presStyleLbl="bgSibTrans2D1" presStyleIdx="5" presStyleCnt="9"/>
      <dgm:spPr/>
    </dgm:pt>
    <dgm:pt modelId="{80132FBC-FACA-488A-B087-7B25D5F29883}" type="pres">
      <dgm:prSet presAssocID="{32F20787-DE15-4752-9AB4-5FC641285FA2}" presName="node" presStyleLbl="node1" presStyleIdx="5" presStyleCnt="9">
        <dgm:presLayoutVars>
          <dgm:bulletEnabled val="1"/>
        </dgm:presLayoutVars>
      </dgm:prSet>
      <dgm:spPr/>
    </dgm:pt>
    <dgm:pt modelId="{06DB83CF-22A1-40B0-BEE4-DB0A966695F5}" type="pres">
      <dgm:prSet presAssocID="{164A3D36-5E2A-400F-B666-1E912DA9A970}" presName="parTrans" presStyleLbl="bgSibTrans2D1" presStyleIdx="6" presStyleCnt="9"/>
      <dgm:spPr/>
    </dgm:pt>
    <dgm:pt modelId="{70AF7A12-204F-4E76-984B-B104172B1A83}" type="pres">
      <dgm:prSet presAssocID="{D23F17BC-07A6-4E07-AF9A-9888AD8D9E2C}" presName="node" presStyleLbl="node1" presStyleIdx="6" presStyleCnt="9">
        <dgm:presLayoutVars>
          <dgm:bulletEnabled val="1"/>
        </dgm:presLayoutVars>
      </dgm:prSet>
      <dgm:spPr/>
    </dgm:pt>
    <dgm:pt modelId="{BAB0A4B6-D8A7-4B42-9F1B-D92631059A68}" type="pres">
      <dgm:prSet presAssocID="{290B6369-CEDD-496D-A369-4BA77A6E12AE}" presName="parTrans" presStyleLbl="bgSibTrans2D1" presStyleIdx="7" presStyleCnt="9"/>
      <dgm:spPr/>
    </dgm:pt>
    <dgm:pt modelId="{968A3648-0B12-441A-A8AB-B1230C153838}" type="pres">
      <dgm:prSet presAssocID="{A824C064-ABDB-48ED-8236-F012C450A489}" presName="node" presStyleLbl="node1" presStyleIdx="7" presStyleCnt="9">
        <dgm:presLayoutVars>
          <dgm:bulletEnabled val="1"/>
        </dgm:presLayoutVars>
      </dgm:prSet>
      <dgm:spPr/>
    </dgm:pt>
    <dgm:pt modelId="{941B42CD-F963-4037-8DD8-5208F6E3061E}" type="pres">
      <dgm:prSet presAssocID="{9CA28326-1912-44A3-A512-8E5CE4EACEBD}" presName="parTrans" presStyleLbl="bgSibTrans2D1" presStyleIdx="8" presStyleCnt="9"/>
      <dgm:spPr/>
    </dgm:pt>
    <dgm:pt modelId="{042D8A93-265D-4DA4-811D-2C026CC5C60E}" type="pres">
      <dgm:prSet presAssocID="{273A5B1B-0D5A-4C1D-9DD7-1B728D7B7077}" presName="node" presStyleLbl="node1" presStyleIdx="8" presStyleCnt="9">
        <dgm:presLayoutVars>
          <dgm:bulletEnabled val="1"/>
        </dgm:presLayoutVars>
      </dgm:prSet>
      <dgm:spPr/>
    </dgm:pt>
  </dgm:ptLst>
  <dgm:cxnLst>
    <dgm:cxn modelId="{826A2203-A13C-434A-BB4A-4E9CC7CC8909}" srcId="{198D3979-A1D5-43E9-BFC3-9B9CA36F104E}" destId="{273A5B1B-0D5A-4C1D-9DD7-1B728D7B7077}" srcOrd="8" destOrd="0" parTransId="{9CA28326-1912-44A3-A512-8E5CE4EACEBD}" sibTransId="{3B606B95-0E9A-485A-B42E-ECD5BF50F2F3}"/>
    <dgm:cxn modelId="{E4B9DC08-0B52-4275-9D00-305C9AF54E8D}" srcId="{A8F6B53C-9ED4-4917-AD92-3612B6A4E96B}" destId="{198D3979-A1D5-43E9-BFC3-9B9CA36F104E}" srcOrd="0" destOrd="0" parTransId="{11B72E75-0570-4F01-8FDA-E3C68D4275D8}" sibTransId="{514A0CE4-756E-493B-99A6-4125B27D4AEF}"/>
    <dgm:cxn modelId="{8DD6C00C-5328-4315-B45B-F6AECD857361}" type="presOf" srcId="{290B6369-CEDD-496D-A369-4BA77A6E12AE}" destId="{BAB0A4B6-D8A7-4B42-9F1B-D92631059A68}" srcOrd="0" destOrd="0" presId="urn:microsoft.com/office/officeart/2005/8/layout/radial4"/>
    <dgm:cxn modelId="{EC69B326-9FB1-41B5-95D2-6541E83E5BD3}" srcId="{198D3979-A1D5-43E9-BFC3-9B9CA36F104E}" destId="{0B06B149-CD2E-43AD-A1F7-4686F3BD0F1E}" srcOrd="4" destOrd="0" parTransId="{C0C05FF9-CAC0-49D7-BA78-9A7755F7E597}" sibTransId="{987D8689-AD6A-47C3-83E7-8037704A732A}"/>
    <dgm:cxn modelId="{37D2EE2B-538D-47DF-A1D6-CF6EA6FE07DE}" type="presOf" srcId="{545264CB-EE19-4D8D-9906-B237F14E3C8A}" destId="{3405C57F-835B-4DEC-BEFB-FA88887A97BC}" srcOrd="0" destOrd="0" presId="urn:microsoft.com/office/officeart/2005/8/layout/radial4"/>
    <dgm:cxn modelId="{A4F64D2C-F043-4546-85CC-2D92E5399C4F}" srcId="{209171EA-A724-4E26-BEA5-D8F8626CE87A}" destId="{2D44D097-0A4D-4FB5-B168-0F151D5E8C9B}" srcOrd="1" destOrd="0" parTransId="{9E8E1419-09CD-453F-B232-D06AA5D74EDC}" sibTransId="{12AF153E-472D-4769-BCFD-6A9B6880395B}"/>
    <dgm:cxn modelId="{CB00AD34-03EC-49FB-A074-EF5444C25C0D}" type="presOf" srcId="{C0C05FF9-CAC0-49D7-BA78-9A7755F7E597}" destId="{A66B4536-5C88-4B03-8C6C-8E67FBF69E81}" srcOrd="0" destOrd="0" presId="urn:microsoft.com/office/officeart/2005/8/layout/radial4"/>
    <dgm:cxn modelId="{01A89337-3C98-40AE-8538-B9A8C6878C6B}" srcId="{198D3979-A1D5-43E9-BFC3-9B9CA36F104E}" destId="{32F20787-DE15-4752-9AB4-5FC641285FA2}" srcOrd="5" destOrd="0" parTransId="{DE5DA050-1AED-41BD-B1A3-A9FE05833A26}" sibTransId="{F806C76F-82FD-47BE-8241-6872B5E21EC9}"/>
    <dgm:cxn modelId="{7B97205B-5B66-4AB8-9961-514FC29BDF97}" srcId="{198D3979-A1D5-43E9-BFC3-9B9CA36F104E}" destId="{ABD4DD14-4B3B-46D2-B7AC-0C7B443D7402}" srcOrd="2" destOrd="0" parTransId="{A2AB13B4-E2DA-4A9F-BC35-75F95B9F2FB1}" sibTransId="{0F064D6F-CA58-444F-8F9D-CBD5889641F6}"/>
    <dgm:cxn modelId="{6790815C-FC33-4A54-843B-0D49555E006C}" type="presOf" srcId="{273A5B1B-0D5A-4C1D-9DD7-1B728D7B7077}" destId="{042D8A93-265D-4DA4-811D-2C026CC5C60E}" srcOrd="0" destOrd="0" presId="urn:microsoft.com/office/officeart/2005/8/layout/radial4"/>
    <dgm:cxn modelId="{F87B3460-9C3B-40BF-B6A8-D61822D59F95}" type="presOf" srcId="{A691A215-C39D-452C-9D15-4293F51B4DBE}" destId="{978667FA-9523-40A4-A049-B40ABA9AFE2F}" srcOrd="0" destOrd="0" presId="urn:microsoft.com/office/officeart/2005/8/layout/radial4"/>
    <dgm:cxn modelId="{9411FA63-6C62-45D2-98FB-5791DDB13385}" type="presOf" srcId="{D23F17BC-07A6-4E07-AF9A-9888AD8D9E2C}" destId="{70AF7A12-204F-4E76-984B-B104172B1A83}" srcOrd="0" destOrd="0" presId="urn:microsoft.com/office/officeart/2005/8/layout/radial4"/>
    <dgm:cxn modelId="{D26E6F64-47A7-4940-A6DE-CF581F3C4BEC}" type="presOf" srcId="{CBF5E19F-909D-4DF3-BDF4-B7A76AB2D6F2}" destId="{8F0A7D40-3249-423D-ACF7-58C2C61CE112}" srcOrd="0" destOrd="0" presId="urn:microsoft.com/office/officeart/2005/8/layout/radial4"/>
    <dgm:cxn modelId="{A5665264-8B36-4E07-9065-1F46D58EBCEB}" type="presOf" srcId="{ABD4DD14-4B3B-46D2-B7AC-0C7B443D7402}" destId="{B9367C37-04C4-444C-8B14-C65D63572086}" srcOrd="0" destOrd="0" presId="urn:microsoft.com/office/officeart/2005/8/layout/radial4"/>
    <dgm:cxn modelId="{95F93C4B-8099-481A-93B4-798AF936C4AD}" type="presOf" srcId="{32F20787-DE15-4752-9AB4-5FC641285FA2}" destId="{80132FBC-FACA-488A-B087-7B25D5F29883}" srcOrd="0" destOrd="0" presId="urn:microsoft.com/office/officeart/2005/8/layout/radial4"/>
    <dgm:cxn modelId="{7E5B796F-D675-47F1-B79F-8D7DBEBE1285}" type="presOf" srcId="{E3E5CC5D-A895-426F-AA30-C0E5C769617B}" destId="{FA2F8D1B-B0AB-427C-B05E-951BF906FBC0}" srcOrd="0" destOrd="0" presId="urn:microsoft.com/office/officeart/2005/8/layout/radial4"/>
    <dgm:cxn modelId="{7F476A52-68CE-48D9-AFC3-33F2D711E79E}" srcId="{A8F6B53C-9ED4-4917-AD92-3612B6A4E96B}" destId="{209171EA-A724-4E26-BEA5-D8F8626CE87A}" srcOrd="1" destOrd="0" parTransId="{35792A75-3666-4553-A415-D7B96F1624EE}" sibTransId="{021ACAF7-D690-4EF6-8A0C-07D0546F6F54}"/>
    <dgm:cxn modelId="{CA053553-73BE-4C8B-844D-C9A2EF0F40F8}" type="presOf" srcId="{A8F6B53C-9ED4-4917-AD92-3612B6A4E96B}" destId="{C5637E2D-9C1C-470D-91D4-43545FF04CB2}" srcOrd="0" destOrd="0" presId="urn:microsoft.com/office/officeart/2005/8/layout/radial4"/>
    <dgm:cxn modelId="{C6D49556-A1FD-4561-9B2B-5A24DB2BF5B7}" type="presOf" srcId="{0B06B149-CD2E-43AD-A1F7-4686F3BD0F1E}" destId="{93E0C177-B357-4B24-B38A-4FECE061D471}" srcOrd="0" destOrd="0" presId="urn:microsoft.com/office/officeart/2005/8/layout/radial4"/>
    <dgm:cxn modelId="{79982488-DD2E-4E98-997F-03FEA0A4538D}" srcId="{198D3979-A1D5-43E9-BFC3-9B9CA36F104E}" destId="{A824C064-ABDB-48ED-8236-F012C450A489}" srcOrd="7" destOrd="0" parTransId="{290B6369-CEDD-496D-A369-4BA77A6E12AE}" sibTransId="{404BB5AB-09E0-45D7-8B05-713C188322F9}"/>
    <dgm:cxn modelId="{1728CF8A-F57E-4A6C-A242-80E1349C0E2E}" srcId="{209171EA-A724-4E26-BEA5-D8F8626CE87A}" destId="{36D69CB7-055B-4CBE-9570-D8D388E5E995}" srcOrd="0" destOrd="0" parTransId="{21B2458C-C7BA-4068-BDE3-E53A7011A4FE}" sibTransId="{4AFAB94F-BBE2-478B-80B4-292D7572E05C}"/>
    <dgm:cxn modelId="{48884495-3993-418D-9E33-EFD73C2ACC9B}" type="presOf" srcId="{198D3979-A1D5-43E9-BFC3-9B9CA36F104E}" destId="{BA73D8B5-1ED8-47C4-98CB-C11E77F89B79}" srcOrd="0" destOrd="0" presId="urn:microsoft.com/office/officeart/2005/8/layout/radial4"/>
    <dgm:cxn modelId="{E6097A98-D8EA-4022-BA1C-4B8D8B2BA1BF}" type="presOf" srcId="{DC8E8CF5-98CD-4165-8CB0-00D626F37874}" destId="{A33E0F28-DF1E-43D7-93FE-14BA3D175E42}" srcOrd="0" destOrd="0" presId="urn:microsoft.com/office/officeart/2005/8/layout/radial4"/>
    <dgm:cxn modelId="{D2ADDFA0-6617-4051-B632-E72D8EAD52B4}" type="presOf" srcId="{A2AB13B4-E2DA-4A9F-BC35-75F95B9F2FB1}" destId="{A3A8C2C3-9312-4251-A448-83EF4CB5A795}" srcOrd="0" destOrd="0" presId="urn:microsoft.com/office/officeart/2005/8/layout/radial4"/>
    <dgm:cxn modelId="{FF46D6A8-16B6-4F15-B99A-5D67BEFE336A}" type="presOf" srcId="{A824C064-ABDB-48ED-8236-F012C450A489}" destId="{968A3648-0B12-441A-A8AB-B1230C153838}" srcOrd="0" destOrd="0" presId="urn:microsoft.com/office/officeart/2005/8/layout/radial4"/>
    <dgm:cxn modelId="{DBA3F5BB-B2D1-4FFF-B420-1FE42789A086}" type="presOf" srcId="{DE5DA050-1AED-41BD-B1A3-A9FE05833A26}" destId="{EF2A8C05-C152-4773-A6BE-68A17AE188A2}" srcOrd="0" destOrd="0" presId="urn:microsoft.com/office/officeart/2005/8/layout/radial4"/>
    <dgm:cxn modelId="{1FC448C2-290E-4A8B-97E1-C4340554A930}" type="presOf" srcId="{E782268D-410F-4089-9249-13109627B7EC}" destId="{08FEE27C-6A5C-436C-A6D2-9863A938B9A4}" srcOrd="0" destOrd="0" presId="urn:microsoft.com/office/officeart/2005/8/layout/radial4"/>
    <dgm:cxn modelId="{FB35B8C2-9F8A-45E1-910B-F257117CF760}" type="presOf" srcId="{9CA28326-1912-44A3-A512-8E5CE4EACEBD}" destId="{941B42CD-F963-4037-8DD8-5208F6E3061E}" srcOrd="0" destOrd="0" presId="urn:microsoft.com/office/officeart/2005/8/layout/radial4"/>
    <dgm:cxn modelId="{9A9167C4-E56E-4841-B38B-E1C929D02637}" type="presOf" srcId="{164A3D36-5E2A-400F-B666-1E912DA9A970}" destId="{06DB83CF-22A1-40B0-BEE4-DB0A966695F5}" srcOrd="0" destOrd="0" presId="urn:microsoft.com/office/officeart/2005/8/layout/radial4"/>
    <dgm:cxn modelId="{80DE41D3-4D14-4E37-B118-2424B68994DC}" srcId="{198D3979-A1D5-43E9-BFC3-9B9CA36F104E}" destId="{E782268D-410F-4089-9249-13109627B7EC}" srcOrd="1" destOrd="0" parTransId="{545264CB-EE19-4D8D-9906-B237F14E3C8A}" sibTransId="{91090A6A-6463-468F-8CBD-C930761341D1}"/>
    <dgm:cxn modelId="{50419DD7-5627-4352-8040-F2BDA943516A}" srcId="{198D3979-A1D5-43E9-BFC3-9B9CA36F104E}" destId="{A691A215-C39D-452C-9D15-4293F51B4DBE}" srcOrd="3" destOrd="0" parTransId="{CBF5E19F-909D-4DF3-BDF4-B7A76AB2D6F2}" sibTransId="{3A958D2E-2EC1-4DB6-A36E-F72EEA31DBF9}"/>
    <dgm:cxn modelId="{060578E0-C5EA-47A8-9B6A-CDA17D160094}" srcId="{198D3979-A1D5-43E9-BFC3-9B9CA36F104E}" destId="{D23F17BC-07A6-4E07-AF9A-9888AD8D9E2C}" srcOrd="6" destOrd="0" parTransId="{164A3D36-5E2A-400F-B666-1E912DA9A970}" sibTransId="{5452C308-1CE9-4400-9820-310C4864CE22}"/>
    <dgm:cxn modelId="{CFB41CEF-A3AF-4C11-A954-33B6B308ECFF}" srcId="{198D3979-A1D5-43E9-BFC3-9B9CA36F104E}" destId="{E3E5CC5D-A895-426F-AA30-C0E5C769617B}" srcOrd="0" destOrd="0" parTransId="{DC8E8CF5-98CD-4165-8CB0-00D626F37874}" sibTransId="{EEC50E05-B507-4FE2-9E8A-4A9B46FAC290}"/>
    <dgm:cxn modelId="{A8491BF2-04F9-4DF7-8F51-339CBC99FA20}" type="presParOf" srcId="{C5637E2D-9C1C-470D-91D4-43545FF04CB2}" destId="{BA73D8B5-1ED8-47C4-98CB-C11E77F89B79}" srcOrd="0" destOrd="0" presId="urn:microsoft.com/office/officeart/2005/8/layout/radial4"/>
    <dgm:cxn modelId="{B3972902-D557-48B6-BE56-98A69503643C}" type="presParOf" srcId="{C5637E2D-9C1C-470D-91D4-43545FF04CB2}" destId="{A33E0F28-DF1E-43D7-93FE-14BA3D175E42}" srcOrd="1" destOrd="0" presId="urn:microsoft.com/office/officeart/2005/8/layout/radial4"/>
    <dgm:cxn modelId="{BD3FD3A7-7451-423F-A917-D7B878D14AF1}" type="presParOf" srcId="{C5637E2D-9C1C-470D-91D4-43545FF04CB2}" destId="{FA2F8D1B-B0AB-427C-B05E-951BF906FBC0}" srcOrd="2" destOrd="0" presId="urn:microsoft.com/office/officeart/2005/8/layout/radial4"/>
    <dgm:cxn modelId="{87775AF4-349A-4410-9A1D-15880ACB1BC3}" type="presParOf" srcId="{C5637E2D-9C1C-470D-91D4-43545FF04CB2}" destId="{3405C57F-835B-4DEC-BEFB-FA88887A97BC}" srcOrd="3" destOrd="0" presId="urn:microsoft.com/office/officeart/2005/8/layout/radial4"/>
    <dgm:cxn modelId="{EB48295B-646F-4746-BF42-E78250278854}" type="presParOf" srcId="{C5637E2D-9C1C-470D-91D4-43545FF04CB2}" destId="{08FEE27C-6A5C-436C-A6D2-9863A938B9A4}" srcOrd="4" destOrd="0" presId="urn:microsoft.com/office/officeart/2005/8/layout/radial4"/>
    <dgm:cxn modelId="{31DBD50F-8289-42FD-9B19-28C3D3038284}" type="presParOf" srcId="{C5637E2D-9C1C-470D-91D4-43545FF04CB2}" destId="{A3A8C2C3-9312-4251-A448-83EF4CB5A795}" srcOrd="5" destOrd="0" presId="urn:microsoft.com/office/officeart/2005/8/layout/radial4"/>
    <dgm:cxn modelId="{C7FE8B22-C165-439A-B60A-E4D608560CE6}" type="presParOf" srcId="{C5637E2D-9C1C-470D-91D4-43545FF04CB2}" destId="{B9367C37-04C4-444C-8B14-C65D63572086}" srcOrd="6" destOrd="0" presId="urn:microsoft.com/office/officeart/2005/8/layout/radial4"/>
    <dgm:cxn modelId="{0DE3D966-276B-44F6-9E01-4399B3B08431}" type="presParOf" srcId="{C5637E2D-9C1C-470D-91D4-43545FF04CB2}" destId="{8F0A7D40-3249-423D-ACF7-58C2C61CE112}" srcOrd="7" destOrd="0" presId="urn:microsoft.com/office/officeart/2005/8/layout/radial4"/>
    <dgm:cxn modelId="{8102D3C0-3CBD-4BB4-9C13-C71F2B98D24F}" type="presParOf" srcId="{C5637E2D-9C1C-470D-91D4-43545FF04CB2}" destId="{978667FA-9523-40A4-A049-B40ABA9AFE2F}" srcOrd="8" destOrd="0" presId="urn:microsoft.com/office/officeart/2005/8/layout/radial4"/>
    <dgm:cxn modelId="{394C5266-AB92-4DBD-9381-8CFC3D992E42}" type="presParOf" srcId="{C5637E2D-9C1C-470D-91D4-43545FF04CB2}" destId="{A66B4536-5C88-4B03-8C6C-8E67FBF69E81}" srcOrd="9" destOrd="0" presId="urn:microsoft.com/office/officeart/2005/8/layout/radial4"/>
    <dgm:cxn modelId="{65AE3EEA-6527-4142-9F5C-03206511A4FA}" type="presParOf" srcId="{C5637E2D-9C1C-470D-91D4-43545FF04CB2}" destId="{93E0C177-B357-4B24-B38A-4FECE061D471}" srcOrd="10" destOrd="0" presId="urn:microsoft.com/office/officeart/2005/8/layout/radial4"/>
    <dgm:cxn modelId="{B611BFF0-7A20-4E27-8BD3-1BED9EE848A1}" type="presParOf" srcId="{C5637E2D-9C1C-470D-91D4-43545FF04CB2}" destId="{EF2A8C05-C152-4773-A6BE-68A17AE188A2}" srcOrd="11" destOrd="0" presId="urn:microsoft.com/office/officeart/2005/8/layout/radial4"/>
    <dgm:cxn modelId="{FBFA4EE4-1723-4F32-85DD-2D4DF887CBAC}" type="presParOf" srcId="{C5637E2D-9C1C-470D-91D4-43545FF04CB2}" destId="{80132FBC-FACA-488A-B087-7B25D5F29883}" srcOrd="12" destOrd="0" presId="urn:microsoft.com/office/officeart/2005/8/layout/radial4"/>
    <dgm:cxn modelId="{BDC523FC-6B09-481B-B5CF-BC143C1CF47B}" type="presParOf" srcId="{C5637E2D-9C1C-470D-91D4-43545FF04CB2}" destId="{06DB83CF-22A1-40B0-BEE4-DB0A966695F5}" srcOrd="13" destOrd="0" presId="urn:microsoft.com/office/officeart/2005/8/layout/radial4"/>
    <dgm:cxn modelId="{C5EC3574-9699-4D97-96EE-A074391936DA}" type="presParOf" srcId="{C5637E2D-9C1C-470D-91D4-43545FF04CB2}" destId="{70AF7A12-204F-4E76-984B-B104172B1A83}" srcOrd="14" destOrd="0" presId="urn:microsoft.com/office/officeart/2005/8/layout/radial4"/>
    <dgm:cxn modelId="{6107CEFA-E453-4DDB-BF41-C98592792D0A}" type="presParOf" srcId="{C5637E2D-9C1C-470D-91D4-43545FF04CB2}" destId="{BAB0A4B6-D8A7-4B42-9F1B-D92631059A68}" srcOrd="15" destOrd="0" presId="urn:microsoft.com/office/officeart/2005/8/layout/radial4"/>
    <dgm:cxn modelId="{CA425A31-0E3F-482C-8BCF-03D4B519BFEC}" type="presParOf" srcId="{C5637E2D-9C1C-470D-91D4-43545FF04CB2}" destId="{968A3648-0B12-441A-A8AB-B1230C153838}" srcOrd="16" destOrd="0" presId="urn:microsoft.com/office/officeart/2005/8/layout/radial4"/>
    <dgm:cxn modelId="{018AC97C-A16C-4C76-B72E-5E35F3077D1B}" type="presParOf" srcId="{C5637E2D-9C1C-470D-91D4-43545FF04CB2}" destId="{941B42CD-F963-4037-8DD8-5208F6E3061E}" srcOrd="17" destOrd="0" presId="urn:microsoft.com/office/officeart/2005/8/layout/radial4"/>
    <dgm:cxn modelId="{B3F4FE0A-F8E5-4E69-809E-E08079584874}" type="presParOf" srcId="{C5637E2D-9C1C-470D-91D4-43545FF04CB2}" destId="{042D8A93-265D-4DA4-811D-2C026CC5C60E}"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D8B5-1ED8-47C4-98CB-C11E77F89B79}">
      <dsp:nvSpPr>
        <dsp:cNvPr id="0" name=""/>
        <dsp:cNvSpPr/>
      </dsp:nvSpPr>
      <dsp:spPr>
        <a:xfrm>
          <a:off x="4696986" y="4253346"/>
          <a:ext cx="2008317" cy="20083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Falls and injury</a:t>
          </a:r>
        </a:p>
      </dsp:txBody>
      <dsp:txXfrm>
        <a:off x="4991097" y="4547457"/>
        <a:ext cx="1420095" cy="1420095"/>
      </dsp:txXfrm>
    </dsp:sp>
    <dsp:sp modelId="{A33E0F28-DF1E-43D7-93FE-14BA3D175E42}">
      <dsp:nvSpPr>
        <dsp:cNvPr id="0" name=""/>
        <dsp:cNvSpPr/>
      </dsp:nvSpPr>
      <dsp:spPr>
        <a:xfrm rot="10800000">
          <a:off x="1006559"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F8D1B-B0AB-427C-B05E-951BF906FBC0}">
      <dsp:nvSpPr>
        <dsp:cNvPr id="0" name=""/>
        <dsp:cNvSpPr/>
      </dsp:nvSpPr>
      <dsp:spPr>
        <a:xfrm>
          <a:off x="303648"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Muscle weakness</a:t>
          </a:r>
        </a:p>
      </dsp:txBody>
      <dsp:txXfrm>
        <a:off x="336588" y="4728116"/>
        <a:ext cx="1339942" cy="1058777"/>
      </dsp:txXfrm>
    </dsp:sp>
    <dsp:sp modelId="{3405C57F-835B-4DEC-BEFB-FA88887A97BC}">
      <dsp:nvSpPr>
        <dsp:cNvPr id="0" name=""/>
        <dsp:cNvSpPr/>
      </dsp:nvSpPr>
      <dsp:spPr>
        <a:xfrm rot="12150000">
          <a:off x="1231180"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E27C-6A5C-436C-A6D2-9863A938B9A4}">
      <dsp:nvSpPr>
        <dsp:cNvPr id="0" name=""/>
        <dsp:cNvSpPr/>
      </dsp:nvSpPr>
      <dsp:spPr>
        <a:xfrm>
          <a:off x="661002"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Neurological deficits</a:t>
          </a:r>
        </a:p>
      </dsp:txBody>
      <dsp:txXfrm>
        <a:off x="693942" y="2931576"/>
        <a:ext cx="1339942" cy="1058777"/>
      </dsp:txXfrm>
    </dsp:sp>
    <dsp:sp modelId="{A3A8C2C3-9312-4251-A448-83EF4CB5A795}">
      <dsp:nvSpPr>
        <dsp:cNvPr id="0" name=""/>
        <dsp:cNvSpPr/>
      </dsp:nvSpPr>
      <dsp:spPr>
        <a:xfrm rot="13500000">
          <a:off x="1870846"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7C37-04C4-444C-8B14-C65D63572086}">
      <dsp:nvSpPr>
        <dsp:cNvPr id="0" name=""/>
        <dsp:cNvSpPr/>
      </dsp:nvSpPr>
      <dsp:spPr>
        <a:xfrm>
          <a:off x="1678660"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Poor vision</a:t>
          </a:r>
        </a:p>
      </dsp:txBody>
      <dsp:txXfrm>
        <a:off x="1711600" y="1408543"/>
        <a:ext cx="1339942" cy="1058777"/>
      </dsp:txXfrm>
    </dsp:sp>
    <dsp:sp modelId="{8F0A7D40-3249-423D-ACF7-58C2C61CE112}">
      <dsp:nvSpPr>
        <dsp:cNvPr id="0" name=""/>
        <dsp:cNvSpPr/>
      </dsp:nvSpPr>
      <dsp:spPr>
        <a:xfrm rot="14850000">
          <a:off x="282817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667FA-9523-40A4-A049-B40ABA9AFE2F}">
      <dsp:nvSpPr>
        <dsp:cNvPr id="0" name=""/>
        <dsp:cNvSpPr/>
      </dsp:nvSpPr>
      <dsp:spPr>
        <a:xfrm>
          <a:off x="320169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Cluttered</a:t>
          </a:r>
        </a:p>
        <a:p>
          <a:pPr marL="0" lvl="0" indent="0" algn="ctr" defTabSz="711200">
            <a:lnSpc>
              <a:spcPct val="90000"/>
            </a:lnSpc>
            <a:spcBef>
              <a:spcPct val="0"/>
            </a:spcBef>
            <a:spcAft>
              <a:spcPct val="35000"/>
            </a:spcAft>
            <a:buNone/>
          </a:pPr>
          <a:r>
            <a:rPr lang="en-US" sz="1600" kern="1200" dirty="0"/>
            <a:t>Environment</a:t>
          </a:r>
        </a:p>
      </dsp:txBody>
      <dsp:txXfrm>
        <a:off x="3234634" y="390884"/>
        <a:ext cx="1339942" cy="1058777"/>
      </dsp:txXfrm>
    </dsp:sp>
    <dsp:sp modelId="{A66B4536-5C88-4B03-8C6C-8E67FBF69E81}">
      <dsp:nvSpPr>
        <dsp:cNvPr id="0" name=""/>
        <dsp:cNvSpPr/>
      </dsp:nvSpPr>
      <dsp:spPr>
        <a:xfrm rot="16200000">
          <a:off x="3957418" y="202046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0C177-B357-4B24-B38A-4FECE061D471}">
      <dsp:nvSpPr>
        <dsp:cNvPr id="0" name=""/>
        <dsp:cNvSpPr/>
      </dsp:nvSpPr>
      <dsp:spPr>
        <a:xfrm>
          <a:off x="4998234" y="590"/>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Malnutrition</a:t>
          </a:r>
        </a:p>
      </dsp:txBody>
      <dsp:txXfrm>
        <a:off x="5031174" y="33530"/>
        <a:ext cx="1339942" cy="1058777"/>
      </dsp:txXfrm>
    </dsp:sp>
    <dsp:sp modelId="{EF2A8C05-C152-4773-A6BE-68A17AE188A2}">
      <dsp:nvSpPr>
        <dsp:cNvPr id="0" name=""/>
        <dsp:cNvSpPr/>
      </dsp:nvSpPr>
      <dsp:spPr>
        <a:xfrm rot="17550000">
          <a:off x="508666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FBC-FACA-488A-B087-7B25D5F29883}">
      <dsp:nvSpPr>
        <dsp:cNvPr id="0" name=""/>
        <dsp:cNvSpPr/>
      </dsp:nvSpPr>
      <dsp:spPr>
        <a:xfrm>
          <a:off x="679477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a:t>
          </a:r>
        </a:p>
      </dsp:txBody>
      <dsp:txXfrm>
        <a:off x="6827714" y="390884"/>
        <a:ext cx="1339942" cy="1058777"/>
      </dsp:txXfrm>
    </dsp:sp>
    <dsp:sp modelId="{06DB83CF-22A1-40B0-BEE4-DB0A966695F5}">
      <dsp:nvSpPr>
        <dsp:cNvPr id="0" name=""/>
        <dsp:cNvSpPr/>
      </dsp:nvSpPr>
      <dsp:spPr>
        <a:xfrm rot="18900000">
          <a:off x="6043991"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7A12-204F-4E76-984B-B104172B1A83}">
      <dsp:nvSpPr>
        <dsp:cNvPr id="0" name=""/>
        <dsp:cNvSpPr/>
      </dsp:nvSpPr>
      <dsp:spPr>
        <a:xfrm>
          <a:off x="8317807"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Orthostatic hypotension</a:t>
          </a:r>
        </a:p>
      </dsp:txBody>
      <dsp:txXfrm>
        <a:off x="8350747" y="1408543"/>
        <a:ext cx="1339942" cy="1058777"/>
      </dsp:txXfrm>
    </dsp:sp>
    <dsp:sp modelId="{BAB0A4B6-D8A7-4B42-9F1B-D92631059A68}">
      <dsp:nvSpPr>
        <dsp:cNvPr id="0" name=""/>
        <dsp:cNvSpPr/>
      </dsp:nvSpPr>
      <dsp:spPr>
        <a:xfrm rot="20250000">
          <a:off x="6683657"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A3648-0B12-441A-A8AB-B1230C153838}">
      <dsp:nvSpPr>
        <dsp:cNvPr id="0" name=""/>
        <dsp:cNvSpPr/>
      </dsp:nvSpPr>
      <dsp:spPr>
        <a:xfrm>
          <a:off x="9335466"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Osteoporosis</a:t>
          </a:r>
        </a:p>
      </dsp:txBody>
      <dsp:txXfrm>
        <a:off x="9368406" y="2931576"/>
        <a:ext cx="1339942" cy="1058777"/>
      </dsp:txXfrm>
    </dsp:sp>
    <dsp:sp modelId="{941B42CD-F963-4037-8DD8-5208F6E3061E}">
      <dsp:nvSpPr>
        <dsp:cNvPr id="0" name=""/>
        <dsp:cNvSpPr/>
      </dsp:nvSpPr>
      <dsp:spPr>
        <a:xfrm>
          <a:off x="6908277"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D8A93-265D-4DA4-811D-2C026CC5C60E}">
      <dsp:nvSpPr>
        <dsp:cNvPr id="0" name=""/>
        <dsp:cNvSpPr/>
      </dsp:nvSpPr>
      <dsp:spPr>
        <a:xfrm>
          <a:off x="9692820"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Urinary urgency</a:t>
          </a:r>
        </a:p>
      </dsp:txBody>
      <dsp:txXfrm>
        <a:off x="9725760" y="4728116"/>
        <a:ext cx="1339942" cy="1058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10/11/2022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a:t>
            </a:fld>
            <a:endParaRPr lang="en-US"/>
          </a:p>
        </p:txBody>
      </p:sp>
    </p:spTree>
    <p:extLst>
      <p:ext uri="{BB962C8B-B14F-4D97-AF65-F5344CB8AC3E}">
        <p14:creationId xmlns:p14="http://schemas.microsoft.com/office/powerpoint/2010/main" val="846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systems keep us mobile?  Thoughts?</a:t>
            </a:r>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379933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13</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Falls</a:t>
            </a:r>
            <a:r>
              <a:rPr lang="en-US" baseline="0" dirty="0"/>
              <a:t> are a typical “geriatric syndrome:” a problem that results in additive deficits from multiple contributing systems, including external domains.  This complexity is a reason why geriatric syndromes are difficult to treat. </a:t>
            </a:r>
            <a:r>
              <a:rPr lang="en-US" dirty="0"/>
              <a:t>I would argue</a:t>
            </a:r>
            <a:r>
              <a:rPr lang="en-US" baseline="0" dirty="0"/>
              <a:t> that one of the reasons that exercise is so helpful is that it affects more than one domain and system.</a:t>
            </a:r>
            <a:endParaRPr lang="en-US" dirty="0"/>
          </a:p>
          <a:p>
            <a:endParaRPr lang="en-US" dirty="0"/>
          </a:p>
        </p:txBody>
      </p:sp>
      <p:sp>
        <p:nvSpPr>
          <p:cNvPr id="4" name="Slide Number Placeholder 3"/>
          <p:cNvSpPr>
            <a:spLocks noGrp="1"/>
          </p:cNvSpPr>
          <p:nvPr>
            <p:ph type="sldNum" sz="quarter" idx="10"/>
          </p:nvPr>
        </p:nvSpPr>
        <p:spPr/>
        <p:txBody>
          <a:bodyPr/>
          <a:lstStyle/>
          <a:p>
            <a:fld id="{D2046F19-D1EB-40DB-9BCB-9717791D3787}" type="slidenum">
              <a:rPr lang="en-US" smtClean="0"/>
              <a:t>14</a:t>
            </a:fld>
            <a:endParaRPr lang="en-US"/>
          </a:p>
        </p:txBody>
      </p:sp>
    </p:spTree>
    <p:extLst>
      <p:ext uri="{BB962C8B-B14F-4D97-AF65-F5344CB8AC3E}">
        <p14:creationId xmlns:p14="http://schemas.microsoft.com/office/powerpoint/2010/main" val="45456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intended as a framework for developing a fall prevention PROGRAM at an institution or healthcare practice.</a:t>
            </a:r>
            <a:r>
              <a:rPr lang="en-US" baseline="0" dirty="0"/>
              <a:t>  As always in geriatrics, interventions work best when they are done by the entire team.  But it also provides a great framework for just looking at falls in a clinical setting.</a:t>
            </a:r>
          </a:p>
          <a:p>
            <a:r>
              <a:rPr lang="en-US" baseline="0" dirty="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STEADI algorithm.  Don’t try to read it; we’ll break it down into its components over</a:t>
            </a:r>
            <a:r>
              <a:rPr lang="en-US" baseline="0" dirty="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16</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patients every year, or when they bring</a:t>
            </a:r>
            <a:r>
              <a:rPr lang="en-US" baseline="0" dirty="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Independent Brochure – contains</a:t>
            </a:r>
            <a:r>
              <a:rPr lang="en-US" baseline="0" dirty="0"/>
              <a:t> a 12-item questionnaire</a:t>
            </a:r>
            <a:endParaRPr lang="en-US" dirty="0"/>
          </a:p>
        </p:txBody>
      </p:sp>
      <p:sp>
        <p:nvSpPr>
          <p:cNvPr id="4" name="Slide Number Placeholder 3"/>
          <p:cNvSpPr>
            <a:spLocks noGrp="1"/>
          </p:cNvSpPr>
          <p:nvPr>
            <p:ph type="sldNum" sz="quarter" idx="10"/>
          </p:nvPr>
        </p:nvSpPr>
        <p:spPr/>
        <p:txBody>
          <a:bodyPr/>
          <a:lstStyle/>
          <a:p>
            <a:fld id="{A5B205AD-20A5-4F4E-97E8-0DE2E632CCB9}" type="slidenum">
              <a:rPr lang="en-US" smtClean="0"/>
              <a:t>18</a:t>
            </a:fld>
            <a:endParaRPr lang="en-US"/>
          </a:p>
        </p:txBody>
      </p:sp>
    </p:spTree>
    <p:extLst>
      <p:ext uri="{BB962C8B-B14F-4D97-AF65-F5344CB8AC3E}">
        <p14:creationId xmlns:p14="http://schemas.microsoft.com/office/powerpoint/2010/main" val="157964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a:t>TUG (arise, walk 10 feet, turn around and sit down), if &gt;12 seconds, then they’re at high risk.  30-sec chair stand: standardized for age and sex.</a:t>
            </a:r>
          </a:p>
          <a:p>
            <a:r>
              <a:rPr lang="en-US" baseline="0" dirty="0"/>
              <a:t>4 Stage balance test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20</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92986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4</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E1BF94-4C29-4202-8EC1-DABA923A464B}" type="slidenum">
              <a:rPr lang="en-US" smtClean="0">
                <a:solidFill>
                  <a:srgbClr val="000000"/>
                </a:solidFill>
                <a:latin typeface="Times New Roman" pitchFamily="18" charset="0"/>
              </a:rPr>
              <a:pPr eaLnBrk="1" hangingPunct="1"/>
              <a:t>22</a:t>
            </a:fld>
            <a:endParaRPr lang="en-US">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Times New Roman" pitchFamily="18" charset="0"/>
            </a:endParaRPr>
          </a:p>
        </p:txBody>
      </p:sp>
    </p:spTree>
    <p:extLst>
      <p:ext uri="{BB962C8B-B14F-4D97-AF65-F5344CB8AC3E}">
        <p14:creationId xmlns:p14="http://schemas.microsoft.com/office/powerpoint/2010/main" val="276729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that I think are helpful that are not really</a:t>
            </a:r>
            <a:r>
              <a:rPr lang="en-US" baseline="0" dirty="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23</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this patient-centered (i.e., discussing health goals):</a:t>
            </a:r>
          </a:p>
          <a:p>
            <a:r>
              <a:rPr lang="en-US" dirty="0"/>
              <a:t>There are many different proven fall-reduction</a:t>
            </a:r>
            <a:r>
              <a:rPr lang="en-US" baseline="0" dirty="0"/>
              <a:t> programs (see previous slide), includes Tai Chi (e.g., through local YMCA’s), UNMC’s </a:t>
            </a:r>
            <a:r>
              <a:rPr lang="en-US" baseline="0" dirty="0" err="1"/>
              <a:t>EngAge</a:t>
            </a:r>
            <a:r>
              <a:rPr lang="en-US" baseline="0" dirty="0"/>
              <a:t> </a:t>
            </a:r>
            <a:r>
              <a:rPr lang="en-US" baseline="0" dirty="0" err="1"/>
              <a:t>FallProof</a:t>
            </a:r>
            <a:r>
              <a:rPr lang="en-US" baseline="0" dirty="0"/>
              <a:t>, </a:t>
            </a:r>
          </a:p>
          <a:p>
            <a:r>
              <a:rPr lang="en-US" baseline="0" dirty="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falls.</a:t>
            </a:r>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26</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Assistive devices: often people</a:t>
            </a:r>
            <a:r>
              <a:rPr lang="en-US" baseline="0" dirty="0"/>
              <a:t> use a relatives old device, for example, and it’s not fitted correctly.</a:t>
            </a:r>
          </a:p>
          <a:p>
            <a:r>
              <a:rPr lang="en-US" baseline="0" dirty="0"/>
              <a:t>What kind of devices to use?</a:t>
            </a:r>
          </a:p>
          <a:p>
            <a:pPr marL="171450" indent="-171450">
              <a:buFontTx/>
              <a:buChar char="-"/>
            </a:pPr>
            <a:r>
              <a:rPr lang="en-US" baseline="0" dirty="0"/>
              <a:t>Canes: </a:t>
            </a:r>
            <a:r>
              <a:rPr lang="en-US" baseline="0" dirty="0" err="1"/>
              <a:t>esp</a:t>
            </a:r>
            <a:r>
              <a:rPr lang="en-US" baseline="0" dirty="0"/>
              <a:t> for people with maybe a proprioceptive deficit, someone who needs another point of contact for stability.</a:t>
            </a:r>
          </a:p>
          <a:p>
            <a:pPr marL="171450" indent="-171450">
              <a:buFontTx/>
              <a:buChar char="-"/>
            </a:pPr>
            <a:r>
              <a:rPr lang="en-US" baseline="0" dirty="0"/>
              <a:t>FWW: for those with worse mobility trouble, LE weakness</a:t>
            </a:r>
          </a:p>
          <a:p>
            <a:pPr marL="171450" indent="-171450">
              <a:buFontTx/>
              <a:buChar char="-"/>
            </a:pPr>
            <a:r>
              <a:rPr lang="en-US" baseline="0" dirty="0"/>
              <a:t>4WW: for those with easy fatigability who need a seat, would benefit from having something to </a:t>
            </a:r>
            <a:r>
              <a:rPr lang="en-US" baseline="0"/>
              <a:t>carry things.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27</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a:t>
            </a:r>
            <a:r>
              <a:rPr lang="en-US" baseline="0" dirty="0"/>
              <a:t> has OAB, then anticholinergics used for that might also increase fall risk, so be careful.</a:t>
            </a:r>
          </a:p>
          <a:p>
            <a:r>
              <a:rPr lang="en-US" baseline="0" dirty="0"/>
              <a:t>Pain reduction methods: scheduled Tylenol, topical NSAIDs, sometimes </a:t>
            </a:r>
            <a:r>
              <a:rPr lang="en-US" baseline="0" dirty="0" err="1"/>
              <a:t>gabapentinoids</a:t>
            </a:r>
            <a:r>
              <a:rPr lang="en-US" baseline="0" dirty="0"/>
              <a:t>, pain management clinics, PT</a:t>
            </a:r>
          </a:p>
          <a:p>
            <a:r>
              <a:rPr lang="en-US" baseline="0" dirty="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28</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29</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30</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p>
          <a:p>
            <a:r>
              <a:rPr lang="en-US" baseline="0" dirty="0"/>
              <a:t>More common in older adults (i.e., those over 80) and in nursing home residents: about half of each of these fall every year.</a:t>
            </a:r>
          </a:p>
          <a:p>
            <a:r>
              <a:rPr lang="en-US" baseline="0" dirty="0"/>
              <a:t>Previous falls predict future falls: a patient who’s fallen has about 60% risk of another fall in the next year.</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aging population</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6</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inability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stop here, right?  Getting patients to exercise benefits almost every body system</a:t>
            </a:r>
            <a:r>
              <a:rPr lang="en-US" baseline="0" dirty="0"/>
              <a:t> and helps to improve fall risk – it affects strength, balance, arthritis; can help retrain the CNS, improves bone density, etc., etc., etc.</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is great.  But there’s more to it.</a:t>
            </a:r>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12935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10/11/2022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10/11/2022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10/11/2022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616" y="337119"/>
            <a:ext cx="10019672" cy="1945529"/>
          </a:xfrm>
        </p:spPr>
        <p:txBody>
          <a:bodyPr tIns="0" bIns="0" anchor="b"/>
          <a:lstStyle>
            <a:lvl1pPr algn="l">
              <a:defRPr sz="5400" b="1" cap="none"/>
            </a:lvl1pPr>
          </a:lstStyle>
          <a:p>
            <a:r>
              <a:rPr lang="en-US"/>
              <a:t>Click to edit Master title style</a:t>
            </a:r>
            <a:endParaRPr lang="en-US" dirty="0"/>
          </a:p>
        </p:txBody>
      </p:sp>
      <p:sp>
        <p:nvSpPr>
          <p:cNvPr id="3" name="Text Placeholder 2"/>
          <p:cNvSpPr>
            <a:spLocks noGrp="1"/>
          </p:cNvSpPr>
          <p:nvPr>
            <p:ph type="body" idx="1"/>
          </p:nvPr>
        </p:nvSpPr>
        <p:spPr>
          <a:xfrm>
            <a:off x="742616" y="2818245"/>
            <a:ext cx="958530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2616"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10/11/2022</a:t>
            </a:fld>
            <a:endParaRPr lang="en-US" dirty="0"/>
          </a:p>
        </p:txBody>
      </p:sp>
      <p:sp>
        <p:nvSpPr>
          <p:cNvPr id="5" name="Footer Placeholder 4"/>
          <p:cNvSpPr>
            <a:spLocks noGrp="1"/>
          </p:cNvSpPr>
          <p:nvPr>
            <p:ph type="ftr" sz="quarter" idx="11"/>
          </p:nvPr>
        </p:nvSpPr>
        <p:spPr>
          <a:xfrm>
            <a:off x="2488253" y="5936346"/>
            <a:ext cx="6156755"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64501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742618" y="2282646"/>
            <a:ext cx="9585309" cy="457200"/>
          </a:xfrm>
        </p:spPr>
        <p:txBody>
          <a:bodyPr tIns="0" bIns="0" anchor="t"/>
          <a:lstStyle>
            <a:lvl1pPr>
              <a:defRPr b="1">
                <a:solidFill>
                  <a:srgbClr val="A2B526"/>
                </a:solidFill>
              </a:defRPr>
            </a:lvl1pPr>
          </a:lstStyle>
          <a:p>
            <a:pPr lvl="0"/>
            <a:r>
              <a:rPr lang="en-US"/>
              <a:t>Edit Master text styles</a:t>
            </a:r>
          </a:p>
        </p:txBody>
      </p:sp>
    </p:spTree>
    <p:extLst>
      <p:ext uri="{BB962C8B-B14F-4D97-AF65-F5344CB8AC3E}">
        <p14:creationId xmlns:p14="http://schemas.microsoft.com/office/powerpoint/2010/main" val="393948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12C7FFE-55C1-5549-AB7E-01E721D2D5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73339" y="840410"/>
            <a:ext cx="9451091" cy="1872612"/>
          </a:xfrm>
        </p:spPr>
        <p:txBody>
          <a:bodyPr anchor="b">
            <a:noAutofit/>
          </a:bodyPr>
          <a:lstStyle>
            <a:lvl1pPr algn="l">
              <a:lnSpc>
                <a:spcPct val="80000"/>
              </a:lnSpc>
              <a:defRPr sz="64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1073339" y="3105161"/>
            <a:ext cx="9451091" cy="1721780"/>
          </a:xfrm>
        </p:spPr>
        <p:txBody>
          <a:bodyPr>
            <a:normAutofit/>
          </a:bodyPr>
          <a:lstStyle>
            <a:lvl1pPr marL="0" indent="0" algn="l">
              <a:buNone/>
              <a:defRPr sz="3733"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292014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573" y="1607424"/>
            <a:ext cx="10793388" cy="4953033"/>
          </a:xfrm>
        </p:spPr>
        <p:txBody>
          <a:bodyPr/>
          <a:lstStyle>
            <a:lvl1pPr marL="463284" indent="-365751">
              <a:lnSpc>
                <a:spcPct val="90000"/>
              </a:lnSpc>
              <a:buClr>
                <a:schemeClr val="tx1">
                  <a:lumMod val="50000"/>
                  <a:lumOff val="50000"/>
                </a:schemeClr>
              </a:buClr>
              <a:buFont typeface="Arial" panose="020B0604020202020204" pitchFamily="34" charset="0"/>
              <a:buChar char="•"/>
              <a:defRPr sz="3200"/>
            </a:lvl1pPr>
            <a:lvl2pPr marL="829035" indent="-304792">
              <a:lnSpc>
                <a:spcPct val="90000"/>
              </a:lnSpc>
              <a:buClr>
                <a:schemeClr val="tx1">
                  <a:lumMod val="50000"/>
                  <a:lumOff val="50000"/>
                </a:schemeClr>
              </a:buClr>
              <a:buFont typeface="Arial" panose="020B0604020202020204" pitchFamily="34" charset="0"/>
              <a:buChar char="•"/>
              <a:defRPr sz="2667">
                <a:latin typeface="Arial"/>
                <a:cs typeface="Arial"/>
              </a:defRPr>
            </a:lvl2pPr>
            <a:lvl3pPr marL="1158211">
              <a:lnSpc>
                <a:spcPct val="90000"/>
              </a:lnSpc>
              <a:buClr>
                <a:schemeClr val="tx1">
                  <a:lumMod val="50000"/>
                  <a:lumOff val="50000"/>
                </a:schemeClr>
              </a:buClr>
              <a:defRPr sz="2400"/>
            </a:lvl3pPr>
            <a:lvl4pPr>
              <a:lnSpc>
                <a:spcPct val="90000"/>
              </a:lnSpc>
              <a:defRPr sz="2667"/>
            </a:lvl4pPr>
            <a:lvl5pPr>
              <a:lnSpc>
                <a:spcPct val="90000"/>
              </a:lnSpc>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942574" y="240810"/>
            <a:ext cx="10793383" cy="1229801"/>
          </a:xfrm>
        </p:spPr>
        <p:txBody>
          <a:bodyPr tIns="0" bIns="0"/>
          <a:lstStyle>
            <a:lvl1pPr>
              <a:defRPr sz="3733">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4380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73" y="1619037"/>
            <a:ext cx="5322351"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6413607" y="1619037"/>
            <a:ext cx="5322351"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6EDA1F8-EC5D-0D44-A93D-FC0505C4538C}"/>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338451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7229" y="1619038"/>
            <a:ext cx="4195707"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5307105" y="1630559"/>
            <a:ext cx="6429812" cy="3881455"/>
          </a:xfrm>
        </p:spPr>
        <p:txBody>
          <a:bodyPr/>
          <a:lstStyle/>
          <a:p>
            <a:endParaRPr lang="en-US"/>
          </a:p>
        </p:txBody>
      </p:sp>
      <p:sp>
        <p:nvSpPr>
          <p:cNvPr id="7" name="Title 1">
            <a:extLst>
              <a:ext uri="{FF2B5EF4-FFF2-40B4-BE49-F238E27FC236}">
                <a16:creationId xmlns:a16="http://schemas.microsoft.com/office/drawing/2014/main" id="{B676CA74-AF2D-6E4A-B00D-2E0493FB83C5}"/>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259526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71" y="2348539"/>
            <a:ext cx="10793388"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942573" y="1579218"/>
            <a:ext cx="10793387" cy="642101"/>
          </a:xfrm>
        </p:spPr>
        <p:txBody>
          <a:bodyPr anchor="ctr"/>
          <a:lstStyle>
            <a:lvl1pPr>
              <a:defRPr b="1">
                <a:solidFill>
                  <a:schemeClr val="tx1"/>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C7AD60D5-E043-474E-B27C-4D822F2F6A25}"/>
              </a:ext>
            </a:extLst>
          </p:cNvPr>
          <p:cNvSpPr>
            <a:spLocks noGrp="1"/>
          </p:cNvSpPr>
          <p:nvPr>
            <p:ph type="title"/>
          </p:nvPr>
        </p:nvSpPr>
        <p:spPr>
          <a:xfrm>
            <a:off x="942574" y="240810"/>
            <a:ext cx="10793383" cy="1229801"/>
          </a:xfrm>
        </p:spPr>
        <p:txBody>
          <a:bodyPr tIns="0" bIns="0"/>
          <a:lstStyle>
            <a:lvl1pPr>
              <a:defRPr sz="48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414888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839" y="2130753"/>
            <a:ext cx="11075253" cy="1609107"/>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2397878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5FADF7A8-EB19-034E-9B98-769F0EEA5D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14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C074A9-493E-40CE-8B7B-F53813796B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FBFBD4-81AB-4B5F-9CB9-08FA4EE68F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7C3790-3966-4344-9CCD-E8DFF65ADB18}"/>
              </a:ext>
            </a:extLst>
          </p:cNvPr>
          <p:cNvSpPr>
            <a:spLocks noGrp="1"/>
          </p:cNvSpPr>
          <p:nvPr>
            <p:ph type="sldNum" sz="quarter" idx="12"/>
          </p:nvPr>
        </p:nvSpPr>
        <p:spPr/>
        <p:txBody>
          <a:bodyPr/>
          <a:lstStyle>
            <a:lvl1pPr>
              <a:defRPr/>
            </a:lvl1pPr>
          </a:lstStyle>
          <a:p>
            <a:fld id="{DD2AA0D9-FA77-4FD4-B283-F6F4E905774C}" type="slidenum">
              <a:rPr lang="en-US" altLang="en-US"/>
              <a:pPr/>
              <a:t>‹#›</a:t>
            </a:fld>
            <a:endParaRPr lang="en-US" altLang="en-US"/>
          </a:p>
        </p:txBody>
      </p:sp>
    </p:spTree>
    <p:extLst>
      <p:ext uri="{BB962C8B-B14F-4D97-AF65-F5344CB8AC3E}">
        <p14:creationId xmlns:p14="http://schemas.microsoft.com/office/powerpoint/2010/main" val="26126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10/11/2022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10/11/2022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10/11/2022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10/11/2022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10/11/2022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10/11/2022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10/11/2022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8528F610-B62D-6242-87AA-B7C4D22AB1CA}"/>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01593" y="205977"/>
            <a:ext cx="10834367"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901593" y="1570712"/>
            <a:ext cx="10834369"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8808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defTabSz="609585" rtl="0" eaLnBrk="1" latinLnBrk="0" hangingPunct="1">
        <a:lnSpc>
          <a:spcPct val="90000"/>
        </a:lnSpc>
        <a:spcBef>
          <a:spcPct val="0"/>
        </a:spcBef>
        <a:buNone/>
        <a:defRPr sz="4800" b="1" i="0" kern="1200" baseline="0">
          <a:solidFill>
            <a:srgbClr val="AD122A"/>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32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32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667"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rsa.gov/"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cid:image001.jpg@01D56280.1C254C4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cdc.gov/stead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nmcredcap.unmc.edu/redcap/surveys/?s=44HA8NKX8C" TargetMode="External"/><Relationship Id="rId1" Type="http://schemas.openxmlformats.org/officeDocument/2006/relationships/slideLayout" Target="../slideLayouts/slideLayout2.xml"/><Relationship Id="rId4" Type="http://schemas.openxmlformats.org/officeDocument/2006/relationships/image" Target="cid:image002.png@01D8C75F.3040E71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62912" y="864705"/>
            <a:ext cx="8816921" cy="2387600"/>
          </a:xfrm>
        </p:spPr>
        <p:txBody>
          <a:bodyPr>
            <a:normAutofit/>
          </a:bodyPr>
          <a:lstStyle/>
          <a:p>
            <a:pPr algn="ctr"/>
            <a:r>
              <a:rPr lang="en-US" sz="6533" dirty="0">
                <a:solidFill>
                  <a:srgbClr val="C00000"/>
                </a:solidFill>
              </a:rPr>
              <a:t>NGWEP</a:t>
            </a:r>
            <a:br>
              <a:rPr lang="en-US" dirty="0">
                <a:solidFill>
                  <a:schemeClr val="tx1"/>
                </a:solidFill>
              </a:rPr>
            </a:br>
            <a:r>
              <a:rPr lang="en-US" sz="4133" dirty="0">
                <a:solidFill>
                  <a:schemeClr val="tx1"/>
                </a:solidFill>
              </a:rPr>
              <a:t>The Nebraska Geriatrics Workforce Enhancement Program</a:t>
            </a:r>
          </a:p>
        </p:txBody>
      </p:sp>
      <p:sp>
        <p:nvSpPr>
          <p:cNvPr id="5" name="Subtitle 4"/>
          <p:cNvSpPr>
            <a:spLocks noGrp="1"/>
          </p:cNvSpPr>
          <p:nvPr>
            <p:ph type="subTitle" idx="1"/>
          </p:nvPr>
        </p:nvSpPr>
        <p:spPr>
          <a:xfrm>
            <a:off x="2207803" y="3725673"/>
            <a:ext cx="8327136" cy="1655763"/>
          </a:xfrm>
        </p:spPr>
        <p:txBody>
          <a:bodyPr/>
          <a:lstStyle/>
          <a:p>
            <a:pPr algn="ctr"/>
            <a:r>
              <a:rPr lang="en-US" sz="3200" dirty="0"/>
              <a:t>A partnership between UNMC, </a:t>
            </a:r>
          </a:p>
          <a:p>
            <a:pPr algn="ctr"/>
            <a:r>
              <a:rPr lang="en-US" sz="3200" dirty="0"/>
              <a:t>Community-Based Organizations, </a:t>
            </a:r>
          </a:p>
          <a:p>
            <a:pPr algn="ctr"/>
            <a:r>
              <a:rPr lang="en-US" sz="3200" dirty="0"/>
              <a:t>Nebraska Medicine and Primary Care Sites</a:t>
            </a:r>
          </a:p>
          <a:p>
            <a:pPr algn="ctr"/>
            <a:endParaRPr lang="en-US" sz="3200" dirty="0"/>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6" y="4726243"/>
            <a:ext cx="1679311" cy="19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05" y="5381436"/>
            <a:ext cx="3556172" cy="135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41" y="103121"/>
            <a:ext cx="1783161" cy="182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721" y="391338"/>
            <a:ext cx="3214275" cy="9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7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systems contribute to falls, too</a:t>
            </a:r>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quarter" idx="13"/>
          </p:nvPr>
        </p:nvGraphicFramePr>
        <p:xfrm>
          <a:off x="138545" y="360218"/>
          <a:ext cx="11402291"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45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normAutofit fontScale="92500" lnSpcReduction="10000"/>
          </a:bodyPr>
          <a:lstStyle/>
          <a:p>
            <a:r>
              <a:rPr lang="en-US" dirty="0"/>
              <a:t>When patients bring it up</a:t>
            </a:r>
          </a:p>
          <a:p>
            <a:r>
              <a:rPr lang="en-US" dirty="0"/>
              <a:t>Yearly screening (AWV): Choose one</a:t>
            </a:r>
          </a:p>
          <a:p>
            <a:pPr lvl="1"/>
            <a:r>
              <a:rPr lang="en-US" dirty="0"/>
              <a:t>(1) Stay Independent Brochure </a:t>
            </a:r>
          </a:p>
          <a:p>
            <a:pPr lvl="2"/>
            <a:r>
              <a:rPr lang="en-US" dirty="0"/>
              <a:t>If fell in last year, high-risk, even if negative screen</a:t>
            </a:r>
          </a:p>
          <a:p>
            <a:pPr lvl="3"/>
            <a:endParaRPr lang="en-US" dirty="0"/>
          </a:p>
          <a:p>
            <a:pPr lvl="1"/>
            <a:r>
              <a:rPr lang="en-US" dirty="0"/>
              <a:t>(2) Ask 3 key questions</a:t>
            </a:r>
          </a:p>
          <a:p>
            <a:pPr lvl="3"/>
            <a:r>
              <a:rPr lang="en-US" dirty="0"/>
              <a:t>Do you feel unsteady when standing or walking</a:t>
            </a:r>
          </a:p>
          <a:p>
            <a:pPr lvl="3"/>
            <a:r>
              <a:rPr lang="en-US" dirty="0"/>
              <a:t>Do you worry about falling?</a:t>
            </a:r>
          </a:p>
          <a:p>
            <a:pPr lvl="3"/>
            <a:r>
              <a:rPr lang="en-US" dirty="0"/>
              <a:t>Have you fallen in the past year? </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4286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3991" t="17768" r="29485" b="7768"/>
          <a:stretch/>
        </p:blipFill>
        <p:spPr>
          <a:xfrm>
            <a:off x="629265" y="26877"/>
            <a:ext cx="8963975" cy="6639394"/>
          </a:xfrm>
          <a:prstGeom prst="rect">
            <a:avLst/>
          </a:prstGeom>
        </p:spPr>
      </p:pic>
    </p:spTree>
    <p:extLst>
      <p:ext uri="{BB962C8B-B14F-4D97-AF65-F5344CB8AC3E}">
        <p14:creationId xmlns:p14="http://schemas.microsoft.com/office/powerpoint/2010/main" val="331452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r>
              <a:rPr lang="en-US" dirty="0"/>
              <a:t>Primary prevention:</a:t>
            </a:r>
          </a:p>
          <a:p>
            <a:pPr lvl="1"/>
            <a:r>
              <a:rPr lang="en-US" dirty="0"/>
              <a:t>Education on fall prevention</a:t>
            </a:r>
          </a:p>
          <a:p>
            <a:pPr lvl="1"/>
            <a:r>
              <a:rPr lang="en-US" dirty="0"/>
              <a:t>Assess vitamin D intake and recommend supplement if deficient</a:t>
            </a:r>
          </a:p>
          <a:p>
            <a:pPr lvl="1"/>
            <a:r>
              <a:rPr lang="en-US" dirty="0"/>
              <a:t>Refer to community exercise/fall prevention program</a:t>
            </a:r>
          </a:p>
          <a:p>
            <a:pPr lvl="1"/>
            <a:r>
              <a:rPr lang="en-US" dirty="0"/>
              <a:t>Reassess yearly or after a fall</a:t>
            </a:r>
          </a:p>
        </p:txBody>
      </p:sp>
    </p:spTree>
    <p:extLst>
      <p:ext uri="{BB962C8B-B14F-4D97-AF65-F5344CB8AC3E}">
        <p14:creationId xmlns:p14="http://schemas.microsoft.com/office/powerpoint/2010/main" val="357128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878" y="1096403"/>
            <a:ext cx="9893941" cy="4289924"/>
          </a:xfrm>
        </p:spPr>
        <p:txBody>
          <a:bodyPr>
            <a:normAutofit fontScale="90000"/>
          </a:bodyPr>
          <a:lstStyle/>
          <a:p>
            <a:pPr algn="l"/>
            <a:r>
              <a:rPr lang="en-US" sz="3200" b="0" dirty="0">
                <a:solidFill>
                  <a:schemeClr val="tx1"/>
                </a:solidFill>
              </a:rPr>
              <a:t>This program is supported by the Health Resources and Services Administration (HRSA) of the U.S. Department of Health and Human Services (HHS) as part of an award totaling $749,836.00 with 0% financed with non-governmental sources. </a:t>
            </a:r>
            <a:br>
              <a:rPr lang="en-US" sz="3200" b="0" dirty="0">
                <a:solidFill>
                  <a:schemeClr val="tx1"/>
                </a:solidFill>
              </a:rPr>
            </a:br>
            <a:br>
              <a:rPr lang="en-US" sz="3200" b="0" dirty="0">
                <a:solidFill>
                  <a:schemeClr val="tx1"/>
                </a:solidFill>
              </a:rPr>
            </a:br>
            <a:r>
              <a:rPr lang="en-US" sz="3200" b="0" dirty="0">
                <a:solidFill>
                  <a:schemeClr val="tx1"/>
                </a:solidFill>
              </a:rPr>
              <a:t>The contents are those of the author(s) and do not necessarily represent the official views of, nor an endorsement, by HRSA, HHS, or the U.S. Government. For more information, please visit </a:t>
            </a:r>
            <a:r>
              <a:rPr lang="en-US" sz="3200" b="0" dirty="0">
                <a:solidFill>
                  <a:schemeClr val="tx1"/>
                </a:solidFill>
                <a:hlinkClick r:id="rId2"/>
              </a:rPr>
              <a:t>www.HRSA.gov</a:t>
            </a:r>
            <a:r>
              <a:rPr lang="en-US" sz="3200" b="0" dirty="0">
                <a:solidFill>
                  <a:schemeClr val="tx1"/>
                </a:solidFill>
              </a:rPr>
              <a:t>.</a:t>
            </a:r>
            <a:br>
              <a:rPr lang="en-US" sz="3200" dirty="0"/>
            </a:br>
            <a:endParaRPr lang="en-US" sz="3200" dirty="0"/>
          </a:p>
        </p:txBody>
      </p:sp>
    </p:spTree>
    <p:extLst>
      <p:ext uri="{BB962C8B-B14F-4D97-AF65-F5344CB8AC3E}">
        <p14:creationId xmlns:p14="http://schemas.microsoft.com/office/powerpoint/2010/main" val="17315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pic>
        <p:nvPicPr>
          <p:cNvPr id="7" name="Picture 6">
            <a:extLst>
              <a:ext uri="{FF2B5EF4-FFF2-40B4-BE49-F238E27FC236}">
                <a16:creationId xmlns:a16="http://schemas.microsoft.com/office/drawing/2014/main" id="{4B037E0D-F2CA-42A1-A1BF-C740B06F4C4F}"/>
              </a:ext>
            </a:extLst>
          </p:cNvPr>
          <p:cNvPicPr>
            <a:picLocks noChangeAspect="1"/>
          </p:cNvPicPr>
          <p:nvPr/>
        </p:nvPicPr>
        <p:blipFill>
          <a:blip r:embed="rId4"/>
          <a:stretch>
            <a:fillRect/>
          </a:stretch>
        </p:blipFill>
        <p:spPr>
          <a:xfrm>
            <a:off x="8736496" y="3781533"/>
            <a:ext cx="2542045" cy="2592759"/>
          </a:xfrm>
          <a:prstGeom prst="rect">
            <a:avLst/>
          </a:prstGeom>
        </p:spPr>
      </p:pic>
    </p:spTree>
    <p:extLst>
      <p:ext uri="{BB962C8B-B14F-4D97-AF65-F5344CB8AC3E}">
        <p14:creationId xmlns:p14="http://schemas.microsoft.com/office/powerpoint/2010/main" val="421179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854E-4246-4866-B612-64189E4ED4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CEF113-E778-404B-B120-EBA7719B5A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B2EA2E-FA08-4058-B945-6D62BDE61665}"/>
              </a:ext>
            </a:extLst>
          </p:cNvPr>
          <p:cNvPicPr>
            <a:picLocks noChangeAspect="1"/>
          </p:cNvPicPr>
          <p:nvPr/>
        </p:nvPicPr>
        <p:blipFill rotWithShape="1">
          <a:blip r:embed="rId3"/>
          <a:srcRect t="50480" r="434"/>
          <a:stretch/>
        </p:blipFill>
        <p:spPr>
          <a:xfrm>
            <a:off x="431599" y="449248"/>
            <a:ext cx="5240332" cy="6309361"/>
          </a:xfrm>
          <a:prstGeom prst="rect">
            <a:avLst/>
          </a:prstGeom>
        </p:spPr>
      </p:pic>
      <p:pic>
        <p:nvPicPr>
          <p:cNvPr id="6" name="Picture 5">
            <a:extLst>
              <a:ext uri="{FF2B5EF4-FFF2-40B4-BE49-F238E27FC236}">
                <a16:creationId xmlns:a16="http://schemas.microsoft.com/office/drawing/2014/main" id="{6E4D2A06-482B-4FD8-A447-1A5EFA03809E}"/>
              </a:ext>
            </a:extLst>
          </p:cNvPr>
          <p:cNvPicPr>
            <a:picLocks noChangeAspect="1"/>
          </p:cNvPicPr>
          <p:nvPr/>
        </p:nvPicPr>
        <p:blipFill>
          <a:blip r:embed="rId4"/>
          <a:stretch>
            <a:fillRect/>
          </a:stretch>
        </p:blipFill>
        <p:spPr>
          <a:xfrm>
            <a:off x="8267152" y="3947929"/>
            <a:ext cx="3924848" cy="2619741"/>
          </a:xfrm>
          <a:prstGeom prst="rect">
            <a:avLst/>
          </a:prstGeom>
        </p:spPr>
      </p:pic>
    </p:spTree>
    <p:extLst>
      <p:ext uri="{BB962C8B-B14F-4D97-AF65-F5344CB8AC3E}">
        <p14:creationId xmlns:p14="http://schemas.microsoft.com/office/powerpoint/2010/main" val="404227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459480" y="257175"/>
            <a:ext cx="7125970" cy="990600"/>
          </a:xfrm>
        </p:spPr>
        <p:txBody>
          <a:bodyPr vert="horz" wrap="square" lIns="91440" tIns="45720" rIns="91440" bIns="45720" numCol="1" rtlCol="0" anchor="t" anchorCtr="0" compatLnSpc="1">
            <a:prstTxWarp prst="textNoShape">
              <a:avLst/>
            </a:prstTxWarp>
            <a:normAutofit/>
          </a:bodyPr>
          <a:lstStyle/>
          <a:p>
            <a:pPr eaLnBrk="1" hangingPunct="1">
              <a:defRPr/>
            </a:pPr>
            <a:r>
              <a:rPr lang="en-US" sz="2800" b="1">
                <a:latin typeface="Arial" pitchFamily="34" charset="0"/>
              </a:rPr>
              <a:t>FEATURES OF SAFE FOOTWEAR</a:t>
            </a:r>
          </a:p>
        </p:txBody>
      </p:sp>
      <p:sp>
        <p:nvSpPr>
          <p:cNvPr id="25604" name="Rectangle 4"/>
          <p:cNvSpPr>
            <a:spLocks noChangeArrowheads="1"/>
          </p:cNvSpPr>
          <p:nvPr/>
        </p:nvSpPr>
        <p:spPr bwMode="auto">
          <a:xfrm>
            <a:off x="5867400" y="1524001"/>
            <a:ext cx="39624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lvl="1" indent="-342900">
              <a:spcBef>
                <a:spcPct val="50000"/>
              </a:spcBef>
              <a:spcAft>
                <a:spcPct val="30000"/>
              </a:spcAft>
              <a:buFont typeface="Arial" pitchFamily="34" charset="0"/>
              <a:buChar char="•"/>
            </a:pPr>
            <a:endParaRPr lang="en-US" sz="2400">
              <a:solidFill>
                <a:srgbClr val="FFFFF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455" y="1524000"/>
            <a:ext cx="6400801" cy="421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E9C7E4A-B978-450B-A29F-DC58A269FFF5}"/>
              </a:ext>
            </a:extLst>
          </p:cNvPr>
          <p:cNvSpPr txBox="1"/>
          <p:nvPr/>
        </p:nvSpPr>
        <p:spPr>
          <a:xfrm>
            <a:off x="616225" y="6142383"/>
            <a:ext cx="3687417" cy="523220"/>
          </a:xfrm>
          <a:prstGeom prst="rect">
            <a:avLst/>
          </a:prstGeom>
          <a:noFill/>
        </p:spPr>
        <p:txBody>
          <a:bodyPr wrap="square" rtlCol="0">
            <a:spAutoFit/>
          </a:bodyPr>
          <a:lstStyle/>
          <a:p>
            <a:r>
              <a:rPr lang="en-US" sz="1400" dirty="0"/>
              <a:t>Source: Geriatric Review Syllabus 11</a:t>
            </a:r>
            <a:r>
              <a:rPr lang="en-US" sz="1400" baseline="30000" dirty="0"/>
              <a:t>th</a:t>
            </a:r>
            <a:r>
              <a:rPr lang="en-US" sz="1400" dirty="0"/>
              <a:t> Ed. Teaching Slides</a:t>
            </a:r>
          </a:p>
        </p:txBody>
      </p:sp>
    </p:spTree>
    <p:extLst>
      <p:ext uri="{BB962C8B-B14F-4D97-AF65-F5344CB8AC3E}">
        <p14:creationId xmlns:p14="http://schemas.microsoft.com/office/powerpoint/2010/main" val="251643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look at</a:t>
            </a:r>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pPr lvl="1"/>
            <a:r>
              <a:rPr lang="en-US" dirty="0"/>
              <a:t>Nystagmus</a:t>
            </a:r>
          </a:p>
          <a:p>
            <a:endParaRPr lang="en-US" dirty="0"/>
          </a:p>
        </p:txBody>
      </p:sp>
    </p:spTree>
    <p:extLst>
      <p:ext uri="{BB962C8B-B14F-4D97-AF65-F5344CB8AC3E}">
        <p14:creationId xmlns:p14="http://schemas.microsoft.com/office/powerpoint/2010/main" val="312166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867"/>
          <a:stretch/>
        </p:blipFill>
        <p:spPr>
          <a:xfrm>
            <a:off x="69574" y="884583"/>
            <a:ext cx="12203309" cy="3400088"/>
          </a:xfrm>
          <a:prstGeom prst="rect">
            <a:avLst/>
          </a:prstGeom>
        </p:spPr>
      </p:pic>
    </p:spTree>
    <p:extLst>
      <p:ext uri="{BB962C8B-B14F-4D97-AF65-F5344CB8AC3E}">
        <p14:creationId xmlns:p14="http://schemas.microsoft.com/office/powerpoint/2010/main" val="181237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E1AC-C6C9-48AE-97F0-6D6C8E6E90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B10202-9862-47CF-81B6-375E0F436F6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B5637C-7514-4788-B23C-A94D4DA2591F}"/>
              </a:ext>
            </a:extLst>
          </p:cNvPr>
          <p:cNvPicPr>
            <a:picLocks noChangeAspect="1"/>
          </p:cNvPicPr>
          <p:nvPr/>
        </p:nvPicPr>
        <p:blipFill>
          <a:blip r:embed="rId2"/>
          <a:stretch>
            <a:fillRect/>
          </a:stretch>
        </p:blipFill>
        <p:spPr>
          <a:xfrm>
            <a:off x="2944916" y="0"/>
            <a:ext cx="6302167" cy="6858000"/>
          </a:xfrm>
          <a:prstGeom prst="rect">
            <a:avLst/>
          </a:prstGeom>
        </p:spPr>
      </p:pic>
    </p:spTree>
    <p:extLst>
      <p:ext uri="{BB962C8B-B14F-4D97-AF65-F5344CB8AC3E}">
        <p14:creationId xmlns:p14="http://schemas.microsoft.com/office/powerpoint/2010/main" val="428715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a:t>
            </a:r>
          </a:p>
        </p:txBody>
      </p:sp>
      <p:sp>
        <p:nvSpPr>
          <p:cNvPr id="3" name="Content Placeholder 2"/>
          <p:cNvSpPr>
            <a:spLocks noGrp="1"/>
          </p:cNvSpPr>
          <p:nvPr>
            <p:ph idx="1"/>
          </p:nvPr>
        </p:nvSpPr>
        <p:spPr/>
        <p:txBody>
          <a:bodyPr>
            <a:normAutofit/>
          </a:bodyPr>
          <a:lstStyle/>
          <a:p>
            <a:r>
              <a:rPr lang="en-US" dirty="0"/>
              <a:t>Falls and mobility impairment are common</a:t>
            </a:r>
          </a:p>
          <a:p>
            <a:r>
              <a:rPr lang="en-US" dirty="0"/>
              <a:t>Many contributing factors</a:t>
            </a:r>
          </a:p>
          <a:p>
            <a:r>
              <a:rPr lang="en-US" dirty="0"/>
              <a:t>Exercise is best prevention, but often</a:t>
            </a:r>
          </a:p>
          <a:p>
            <a:pPr marL="0" indent="0">
              <a:buNone/>
            </a:pPr>
            <a:r>
              <a:rPr lang="en-US" dirty="0"/>
              <a:t> other interventions are needed too.</a:t>
            </a:r>
          </a:p>
          <a:p>
            <a:endParaRPr lang="en-US" dirty="0"/>
          </a:p>
          <a:p>
            <a:r>
              <a:rPr lang="en-US" dirty="0"/>
              <a:t>Questions?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286786" y="3042834"/>
            <a:ext cx="4905214" cy="3815166"/>
          </a:xfrm>
          <a:prstGeom prst="rect">
            <a:avLst/>
          </a:prstGeom>
        </p:spPr>
      </p:pic>
    </p:spTree>
    <p:extLst>
      <p:ext uri="{BB962C8B-B14F-4D97-AF65-F5344CB8AC3E}">
        <p14:creationId xmlns:p14="http://schemas.microsoft.com/office/powerpoint/2010/main" val="284188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9956" y="287702"/>
            <a:ext cx="11130683" cy="1655763"/>
          </a:xfrm>
        </p:spPr>
        <p:txBody>
          <a:bodyPr>
            <a:normAutofit/>
          </a:bodyPr>
          <a:lstStyle/>
          <a:p>
            <a:r>
              <a:rPr lang="en-US" b="1" dirty="0">
                <a:solidFill>
                  <a:srgbClr val="C00000"/>
                </a:solidFill>
              </a:rPr>
              <a:t>Age Friendly Primary Care:</a:t>
            </a:r>
          </a:p>
          <a:p>
            <a:r>
              <a:rPr lang="en-US" dirty="0"/>
              <a:t>These are the 4 important things</a:t>
            </a:r>
          </a:p>
        </p:txBody>
      </p:sp>
      <p:sp>
        <p:nvSpPr>
          <p:cNvPr id="4" name="Rectangle 2"/>
          <p:cNvSpPr>
            <a:spLocks noChangeArrowheads="1"/>
          </p:cNvSpPr>
          <p:nvPr/>
        </p:nvSpPr>
        <p:spPr bwMode="auto">
          <a:xfrm flipV="1">
            <a:off x="-1525164" y="2739009"/>
            <a:ext cx="200390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47554" y="1611186"/>
            <a:ext cx="5394303" cy="51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24B-AD5A-4CE9-A85F-A5B4EC25554C}"/>
              </a:ext>
            </a:extLst>
          </p:cNvPr>
          <p:cNvSpPr>
            <a:spLocks noGrp="1"/>
          </p:cNvSpPr>
          <p:nvPr>
            <p:ph type="title"/>
          </p:nvPr>
        </p:nvSpPr>
        <p:spPr>
          <a:xfrm>
            <a:off x="901593" y="694477"/>
            <a:ext cx="10834367" cy="1229803"/>
          </a:xfrm>
        </p:spPr>
        <p:txBody>
          <a:bodyPr/>
          <a:lstStyle/>
          <a:p>
            <a:r>
              <a:rPr lang="en-US" dirty="0"/>
              <a:t>Program Survey</a:t>
            </a:r>
          </a:p>
        </p:txBody>
      </p:sp>
      <p:sp>
        <p:nvSpPr>
          <p:cNvPr id="4" name="Rectangle 2">
            <a:extLst>
              <a:ext uri="{FF2B5EF4-FFF2-40B4-BE49-F238E27FC236}">
                <a16:creationId xmlns:a16="http://schemas.microsoft.com/office/drawing/2014/main" id="{14A5B2D4-335E-4834-BF19-634E4EF664C8}"/>
              </a:ext>
            </a:extLst>
          </p:cNvPr>
          <p:cNvSpPr>
            <a:spLocks noChangeArrowheads="1"/>
          </p:cNvSpPr>
          <p:nvPr/>
        </p:nvSpPr>
        <p:spPr bwMode="auto">
          <a:xfrm>
            <a:off x="904260" y="1994047"/>
            <a:ext cx="10933442" cy="299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667" dirty="0">
                <a:solidFill>
                  <a:srgbClr val="1F497D"/>
                </a:solidFill>
                <a:latin typeface="Arial" panose="020B0604020202020204" pitchFamily="34" charset="0"/>
                <a:ea typeface="Calibri" panose="020F0502020204030204" pitchFamily="34" charset="0"/>
              </a:rPr>
              <a:t>Link: </a:t>
            </a:r>
            <a:r>
              <a:rPr lang="en-US" altLang="en-US" sz="2667" dirty="0">
                <a:solidFill>
                  <a:srgbClr val="1F497D"/>
                </a:solidFill>
                <a:latin typeface="Arial" panose="020B0604020202020204" pitchFamily="34" charset="0"/>
                <a:ea typeface="Calibri" panose="020F0502020204030204" pitchFamily="34" charset="0"/>
                <a:hlinkClick r:id="rId2"/>
              </a:rPr>
              <a:t>https://unmcredcap.unmc.edu/redcap/surveys/?s=44HA8NKX8C</a:t>
            </a:r>
            <a:r>
              <a:rPr lang="en-US" altLang="en-US" sz="2667" dirty="0">
                <a:solidFill>
                  <a:srgbClr val="1F497D"/>
                </a:solidFill>
                <a:latin typeface="Arial" panose="020B0604020202020204" pitchFamily="34" charset="0"/>
                <a:ea typeface="Calibri" panose="020F0502020204030204" pitchFamily="34" charset="0"/>
              </a:rPr>
              <a:t> </a:t>
            </a:r>
            <a:endParaRPr lang="en-US" altLang="en-US" sz="2667" dirty="0">
              <a:latin typeface="Arial" panose="020B0604020202020204" pitchFamily="34" charset="0"/>
            </a:endParaRPr>
          </a:p>
          <a:p>
            <a:pPr defTabSz="1219170" eaLnBrk="0" fontAlgn="base" hangingPunct="0">
              <a:spcBef>
                <a:spcPct val="0"/>
              </a:spcBef>
              <a:spcAft>
                <a:spcPct val="0"/>
              </a:spcAft>
            </a:pPr>
            <a:endParaRPr lang="en-US" altLang="en-US" sz="26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en-US" altLang="en-US" sz="2667" dirty="0">
                <a:solidFill>
                  <a:srgbClr val="1F497D"/>
                </a:solidFill>
                <a:latin typeface="Arial" panose="020B0604020202020204" pitchFamily="34" charset="0"/>
                <a:ea typeface="Calibri" panose="020F0502020204030204" pitchFamily="34" charset="0"/>
              </a:rPr>
              <a:t>Passcode</a:t>
            </a:r>
            <a:r>
              <a:rPr lang="en-US" altLang="en-US" sz="2667">
                <a:solidFill>
                  <a:srgbClr val="1F497D"/>
                </a:solidFill>
                <a:latin typeface="Arial" panose="020B0604020202020204" pitchFamily="34" charset="0"/>
                <a:ea typeface="Calibri" panose="020F0502020204030204" pitchFamily="34" charset="0"/>
              </a:rPr>
              <a:t>: 10121</a:t>
            </a:r>
            <a:endParaRPr lang="en-US" altLang="en-US" sz="2667" dirty="0">
              <a:latin typeface="Arial" panose="020B060402020202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endParaRPr lang="en-US" altLang="en-US" sz="1467" dirty="0">
              <a:solidFill>
                <a:srgbClr val="1F497D"/>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en-US" altLang="en-US" sz="2400" dirty="0">
                <a:solidFill>
                  <a:srgbClr val="1F497D"/>
                </a:solidFill>
                <a:latin typeface="Arial" panose="020B0604020202020204" pitchFamily="34" charset="0"/>
                <a:ea typeface="Calibri" panose="020F0502020204030204" pitchFamily="34" charset="0"/>
              </a:rPr>
              <a:t>QR code: </a:t>
            </a:r>
            <a:endParaRPr lang="en-US" altLang="en-US" sz="2400" dirty="0">
              <a:latin typeface="Arial" panose="020B0604020202020204" pitchFamily="34" charset="0"/>
            </a:endParaRP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5" name="Rectangle 3">
            <a:extLst>
              <a:ext uri="{FF2B5EF4-FFF2-40B4-BE49-F238E27FC236}">
                <a16:creationId xmlns:a16="http://schemas.microsoft.com/office/drawing/2014/main" id="{1EE0AB4D-1A4C-4E98-8489-9353B21E826E}"/>
              </a:ext>
            </a:extLst>
          </p:cNvPr>
          <p:cNvSpPr>
            <a:spLocks noChangeArrowheads="1"/>
          </p:cNvSpPr>
          <p:nvPr/>
        </p:nvSpPr>
        <p:spPr bwMode="auto">
          <a:xfrm>
            <a:off x="1611086" y="47684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pic>
        <p:nvPicPr>
          <p:cNvPr id="1028" name="Picture 1">
            <a:extLst>
              <a:ext uri="{FF2B5EF4-FFF2-40B4-BE49-F238E27FC236}">
                <a16:creationId xmlns:a16="http://schemas.microsoft.com/office/drawing/2014/main" id="{2EFEC202-1667-4363-B21D-4D4D729764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32370" y="3886328"/>
            <a:ext cx="2146300" cy="210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766AB1-3DB7-4EBB-A9A3-837BF93CF6C1}"/>
              </a:ext>
            </a:extLst>
          </p:cNvPr>
          <p:cNvSpPr>
            <a:spLocks noChangeArrowheads="1"/>
          </p:cNvSpPr>
          <p:nvPr/>
        </p:nvSpPr>
        <p:spPr bwMode="auto">
          <a:xfrm>
            <a:off x="354298" y="285714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6" name="Rectangle 3">
            <a:extLst>
              <a:ext uri="{FF2B5EF4-FFF2-40B4-BE49-F238E27FC236}">
                <a16:creationId xmlns:a16="http://schemas.microsoft.com/office/drawing/2014/main" id="{50B548BA-F06F-4D94-9694-DDCC373BE5A8}"/>
              </a:ext>
            </a:extLst>
          </p:cNvPr>
          <p:cNvSpPr>
            <a:spLocks noChangeArrowheads="1"/>
          </p:cNvSpPr>
          <p:nvPr/>
        </p:nvSpPr>
        <p:spPr bwMode="auto">
          <a:xfrm>
            <a:off x="4518025" y="4268219"/>
            <a:ext cx="32060"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42424"/>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636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94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CFM GWEP 4M discussion</a:t>
            </a:r>
          </a:p>
          <a:p>
            <a:pPr>
              <a:lnSpc>
                <a:spcPct val="100000"/>
              </a:lnSpc>
            </a:pPr>
            <a:r>
              <a:rPr lang="en-US" sz="1700" dirty="0">
                <a:cs typeface="Calibri"/>
              </a:rPr>
              <a:t>J Hejkal</a:t>
            </a:r>
          </a:p>
          <a:p>
            <a:pPr>
              <a:lnSpc>
                <a:spcPct val="100000"/>
              </a:lnSpc>
            </a:pPr>
            <a:r>
              <a:rPr lang="en-US" sz="1700" dirty="0">
                <a:cs typeface="Calibri"/>
              </a:rPr>
              <a:t>10/12/2022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a:t>More important to patients than falling</a:t>
            </a:r>
          </a:p>
        </p:txBody>
      </p:sp>
    </p:spTree>
    <p:extLst>
      <p:ext uri="{BB962C8B-B14F-4D97-AF65-F5344CB8AC3E}">
        <p14:creationId xmlns:p14="http://schemas.microsoft.com/office/powerpoint/2010/main" val="4299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falls and improve mobility</a:t>
            </a:r>
          </a:p>
        </p:txBody>
      </p:sp>
      <p:sp>
        <p:nvSpPr>
          <p:cNvPr id="3" name="Content Placeholder 2"/>
          <p:cNvSpPr>
            <a:spLocks noGrp="1"/>
          </p:cNvSpPr>
          <p:nvPr>
            <p:ph idx="1"/>
          </p:nvPr>
        </p:nvSpPr>
        <p:spPr/>
        <p:txBody>
          <a:bodyPr/>
          <a:lstStyle/>
          <a:p>
            <a:pPr marL="0" indent="0">
              <a:buNone/>
            </a:pPr>
            <a:r>
              <a:rPr lang="en-US" dirty="0"/>
              <a:t>What is the intervention with the largest impact?</a:t>
            </a:r>
          </a:p>
        </p:txBody>
      </p:sp>
    </p:spTree>
    <p:extLst>
      <p:ext uri="{BB962C8B-B14F-4D97-AF65-F5344CB8AC3E}">
        <p14:creationId xmlns:p14="http://schemas.microsoft.com/office/powerpoint/2010/main" val="105596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8934</TotalTime>
  <Words>1654</Words>
  <Application>Microsoft Office PowerPoint</Application>
  <PresentationFormat>Widescreen</PresentationFormat>
  <Paragraphs>196</Paragraphs>
  <Slides>32</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Arial-BoldMT</vt:lpstr>
      <vt:lpstr>Avenir Next LT Pro</vt:lpstr>
      <vt:lpstr>Calibri</vt:lpstr>
      <vt:lpstr>Times New Roman</vt:lpstr>
      <vt:lpstr>Wingdings</vt:lpstr>
      <vt:lpstr>AccentBoxVTI</vt:lpstr>
      <vt:lpstr>UNMC Theme</vt:lpstr>
      <vt:lpstr>NGWEP The Nebraska Geriatrics Workforce Enhancement Program</vt:lpstr>
      <vt:lpstr>This program is supported by the Health Resources and Services Administration (HRSA) 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www.HRSA.gov. </vt:lpstr>
      <vt:lpstr>PowerPoint Presentation</vt:lpstr>
      <vt:lpstr>Falls and Mobility</vt:lpstr>
      <vt:lpstr>Falls</vt:lpstr>
      <vt:lpstr>PowerPoint Presentation</vt:lpstr>
      <vt:lpstr>Mobility</vt:lpstr>
      <vt:lpstr>How to prevent falls and improve mobility</vt:lpstr>
      <vt:lpstr>PowerPoint Presentation</vt:lpstr>
      <vt:lpstr>Exercise</vt:lpstr>
      <vt:lpstr>But Insufficient…</vt:lpstr>
      <vt:lpstr>What keeps us mobile?</vt:lpstr>
      <vt:lpstr>Other systems contribute to falls, too</vt:lpstr>
      <vt:lpstr>PowerPoint Presentation</vt:lpstr>
      <vt:lpstr>STEADI</vt:lpstr>
      <vt:lpstr>PowerPoint Presentation</vt:lpstr>
      <vt:lpstr>Detection</vt:lpstr>
      <vt:lpstr>PowerPoint Presentation</vt:lpstr>
      <vt:lpstr>Patients with low risk</vt:lpstr>
      <vt:lpstr>PowerPoint Presentation</vt:lpstr>
      <vt:lpstr>PowerPoint Presentation</vt:lpstr>
      <vt:lpstr>FEATURES OF SAFE FOOTWEAR</vt:lpstr>
      <vt:lpstr>Other things to look at</vt:lpstr>
      <vt:lpstr>PowerPoint Presentation</vt:lpstr>
      <vt:lpstr>PowerPoint Presentation</vt:lpstr>
      <vt:lpstr>PowerPoint Presentation</vt:lpstr>
      <vt:lpstr>Other things to manage</vt:lpstr>
      <vt:lpstr>Other things to manage</vt:lpstr>
      <vt:lpstr>In sum…</vt:lpstr>
      <vt:lpstr>Selected references</vt:lpstr>
      <vt:lpstr>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Spurgin, Mary Jo J</cp:lastModifiedBy>
  <cp:revision>78</cp:revision>
  <cp:lastPrinted>2020-10-19T14:11:37Z</cp:lastPrinted>
  <dcterms:created xsi:type="dcterms:W3CDTF">2020-01-29T21:17:51Z</dcterms:created>
  <dcterms:modified xsi:type="dcterms:W3CDTF">2022-10-11T17:40:44Z</dcterms:modified>
</cp:coreProperties>
</file>