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6" r:id="rId2"/>
  </p:sldMasterIdLst>
  <p:notesMasterIdLst>
    <p:notesMasterId r:id="rId19"/>
  </p:notesMasterIdLst>
  <p:sldIdLst>
    <p:sldId id="335" r:id="rId3"/>
    <p:sldId id="336" r:id="rId4"/>
    <p:sldId id="337" r:id="rId5"/>
    <p:sldId id="338" r:id="rId6"/>
    <p:sldId id="339" r:id="rId7"/>
    <p:sldId id="340" r:id="rId8"/>
    <p:sldId id="341" r:id="rId9"/>
    <p:sldId id="342" r:id="rId10"/>
    <p:sldId id="344" r:id="rId11"/>
    <p:sldId id="343" r:id="rId12"/>
    <p:sldId id="345" r:id="rId13"/>
    <p:sldId id="346" r:id="rId14"/>
    <p:sldId id="347" r:id="rId15"/>
    <p:sldId id="348" r:id="rId16"/>
    <p:sldId id="349" r:id="rId17"/>
    <p:sldId id="350"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89C"/>
    <a:srgbClr val="1A3877"/>
    <a:srgbClr val="143072"/>
    <a:srgbClr val="133176"/>
    <a:srgbClr val="0F58C4"/>
    <a:srgbClr val="242852"/>
    <a:srgbClr val="0F4B52"/>
    <a:srgbClr val="131D4F"/>
    <a:srgbClr val="F4B5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78" autoAdjust="0"/>
    <p:restoredTop sz="77006" autoAdjust="0"/>
  </p:normalViewPr>
  <p:slideViewPr>
    <p:cSldViewPr snapToGrid="0" snapToObjects="1">
      <p:cViewPr varScale="1">
        <p:scale>
          <a:sx n="67" d="100"/>
          <a:sy n="67" d="100"/>
        </p:scale>
        <p:origin x="1483"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manualLayout>
          <c:layoutTarget val="inner"/>
          <c:xMode val="edge"/>
          <c:yMode val="edge"/>
          <c:x val="9.4078752662788701E-2"/>
          <c:y val="6.9062557353870804E-2"/>
          <c:w val="0.65552028216235703"/>
          <c:h val="0.74480056931641803"/>
        </c:manualLayout>
      </c:layout>
      <c:barChart>
        <c:barDir val="col"/>
        <c:grouping val="stack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CFD-4C40-A9D0-F2E6227E6163}"/>
            </c:ext>
          </c:extLst>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CFD-4C40-A9D0-F2E6227E6163}"/>
            </c:ext>
          </c:extLst>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CFD-4C40-A9D0-F2E6227E6163}"/>
            </c:ext>
          </c:extLst>
        </c:ser>
        <c:dLbls>
          <c:showLegendKey val="0"/>
          <c:showVal val="0"/>
          <c:showCatName val="0"/>
          <c:showSerName val="0"/>
          <c:showPercent val="0"/>
          <c:showBubbleSize val="0"/>
        </c:dLbls>
        <c:gapWidth val="150"/>
        <c:overlap val="100"/>
        <c:axId val="358266368"/>
        <c:axId val="358267904"/>
      </c:barChart>
      <c:catAx>
        <c:axId val="358266368"/>
        <c:scaling>
          <c:orientation val="minMax"/>
        </c:scaling>
        <c:delete val="0"/>
        <c:axPos val="b"/>
        <c:numFmt formatCode="General" sourceLinked="0"/>
        <c:majorTickMark val="out"/>
        <c:minorTickMark val="none"/>
        <c:tickLblPos val="nextTo"/>
        <c:crossAx val="358267904"/>
        <c:crosses val="autoZero"/>
        <c:auto val="1"/>
        <c:lblAlgn val="ctr"/>
        <c:lblOffset val="100"/>
        <c:noMultiLvlLbl val="0"/>
      </c:catAx>
      <c:valAx>
        <c:axId val="358267904"/>
        <c:scaling>
          <c:orientation val="minMax"/>
        </c:scaling>
        <c:delete val="0"/>
        <c:axPos val="l"/>
        <c:majorGridlines/>
        <c:numFmt formatCode="General" sourceLinked="1"/>
        <c:majorTickMark val="out"/>
        <c:minorTickMark val="none"/>
        <c:tickLblPos val="nextTo"/>
        <c:crossAx val="358266368"/>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72FB78-E33C-4485-9378-A7E75CD31397}" type="datetimeFigureOut">
              <a:rPr lang="en-US" smtClean="0"/>
              <a:t>9/19/2022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E88FDC-8956-4202-9F70-16C6A629C220}" type="slidenum">
              <a:rPr lang="en-US" smtClean="0"/>
              <a:t>‹#›</a:t>
            </a:fld>
            <a:endParaRPr lang="en-US"/>
          </a:p>
        </p:txBody>
      </p:sp>
    </p:spTree>
    <p:extLst>
      <p:ext uri="{BB962C8B-B14F-4D97-AF65-F5344CB8AC3E}">
        <p14:creationId xmlns:p14="http://schemas.microsoft.com/office/powerpoint/2010/main" val="2893916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01366" y="1706023"/>
            <a:ext cx="6858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01366" y="418569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490749"/>
          </a:xfrm>
          <a:prstGeom prst="rect">
            <a:avLst/>
          </a:prstGeom>
        </p:spPr>
      </p:pic>
    </p:spTree>
    <p:extLst>
      <p:ext uri="{BB962C8B-B14F-4D97-AF65-F5344CB8AC3E}">
        <p14:creationId xmlns:p14="http://schemas.microsoft.com/office/powerpoint/2010/main" val="689846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239" y="2995063"/>
            <a:ext cx="7975159" cy="1470025"/>
          </a:xfrm>
          <a:prstGeom prst="rect">
            <a:avLst/>
          </a:prstGeom>
        </p:spPr>
        <p:txBody>
          <a:bodyPr>
            <a:noAutofit/>
          </a:bodyPr>
          <a:lstStyle>
            <a:lvl1pPr>
              <a:defRPr sz="7200" b="0" i="0" spc="300">
                <a:solidFill>
                  <a:schemeClr val="tx1"/>
                </a:solidFill>
                <a:latin typeface="Gill Sans MT"/>
                <a:cs typeface="Gill Sans MT"/>
              </a:defRPr>
            </a:lvl1pPr>
          </a:lstStyle>
          <a:p>
            <a:r>
              <a:rPr lang="en-US" dirty="0"/>
              <a:t> Master title style</a:t>
            </a:r>
          </a:p>
        </p:txBody>
      </p:sp>
      <p:pic>
        <p:nvPicPr>
          <p:cNvPr id="3" name="Picture 2" descr="GRS9-Slide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307" cy="6858000"/>
          </a:xfrm>
          <a:prstGeom prst="rect">
            <a:avLst/>
          </a:prstGeom>
        </p:spPr>
      </p:pic>
    </p:spTree>
    <p:extLst>
      <p:ext uri="{BB962C8B-B14F-4D97-AF65-F5344CB8AC3E}">
        <p14:creationId xmlns:p14="http://schemas.microsoft.com/office/powerpoint/2010/main" val="326468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239" y="2995063"/>
            <a:ext cx="7975159" cy="1470025"/>
          </a:xfrm>
          <a:prstGeom prst="rect">
            <a:avLst/>
          </a:prstGeom>
        </p:spPr>
        <p:txBody>
          <a:bodyPr>
            <a:noAutofit/>
          </a:bodyPr>
          <a:lstStyle>
            <a:lvl1pPr>
              <a:defRPr sz="7200" b="0" i="0" spc="300">
                <a:solidFill>
                  <a:schemeClr val="tx1"/>
                </a:solidFill>
                <a:latin typeface="Gill Sans MT"/>
                <a:cs typeface="Gill Sans MT"/>
              </a:defRPr>
            </a:lvl1pPr>
          </a:lstStyle>
          <a:p>
            <a:r>
              <a:rPr lang="en-US" dirty="0"/>
              <a:t> Master title style</a:t>
            </a:r>
          </a:p>
        </p:txBody>
      </p:sp>
      <p:pic>
        <p:nvPicPr>
          <p:cNvPr id="3" name="Picture 2" descr="GRS9-Slide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307" cy="6858000"/>
          </a:xfrm>
          <a:prstGeom prst="rect">
            <a:avLst/>
          </a:prstGeom>
        </p:spPr>
      </p:pic>
    </p:spTree>
    <p:extLst>
      <p:ext uri="{BB962C8B-B14F-4D97-AF65-F5344CB8AC3E}">
        <p14:creationId xmlns:p14="http://schemas.microsoft.com/office/powerpoint/2010/main" val="326468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Chart 5"/>
          <p:cNvGraphicFramePr/>
          <p:nvPr userDrawn="1">
            <p:extLst>
              <p:ext uri="{D42A27DB-BD31-4B8C-83A1-F6EECF244321}">
                <p14:modId xmlns:p14="http://schemas.microsoft.com/office/powerpoint/2010/main" val="602116624"/>
              </p:ext>
            </p:extLst>
          </p:nvPr>
        </p:nvGraphicFramePr>
        <p:xfrm>
          <a:off x="1295400" y="1710546"/>
          <a:ext cx="6841067" cy="4560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8057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497974" y="2009198"/>
            <a:ext cx="6386610" cy="373846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Tree>
    <p:extLst>
      <p:ext uri="{BB962C8B-B14F-4D97-AF65-F5344CB8AC3E}">
        <p14:creationId xmlns:p14="http://schemas.microsoft.com/office/powerpoint/2010/main" val="3776893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391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6723" y="2355143"/>
            <a:ext cx="6480951" cy="1470025"/>
          </a:xfrm>
        </p:spPr>
        <p:txBody>
          <a:bodyPr anchor="b">
            <a:noAutofit/>
          </a:bodyPr>
          <a:lstStyle>
            <a:lvl1pPr algn="l">
              <a:lnSpc>
                <a:spcPct val="80000"/>
              </a:lnSpc>
              <a:defRPr sz="60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723372"/>
            <a:ext cx="6400800" cy="688511"/>
          </a:xfrm>
        </p:spPr>
        <p:txBody>
          <a:bodyPr>
            <a:normAutofit/>
          </a:bodyPr>
          <a:lstStyle>
            <a:lvl1pPr marL="0" indent="0" algn="l">
              <a:buNone/>
              <a:defRPr sz="1500" b="1" i="0" baseline="0">
                <a:solidFill>
                  <a:srgbClr val="FDB713"/>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a:t>
            </a:r>
          </a:p>
        </p:txBody>
      </p:sp>
      <p:pic>
        <p:nvPicPr>
          <p:cNvPr id="7" name="Picture 6" descr="Cover_bkg_3_wide_acrony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03001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lvl1pPr>
              <a:defRPr>
                <a:solidFill>
                  <a:srgbClr val="AD122A"/>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0000"/>
              </a:lnSpc>
              <a:defRPr/>
            </a:lvl1pPr>
            <a:lvl2pPr>
              <a:lnSpc>
                <a:spcPct val="90000"/>
              </a:lnSpc>
              <a:defRPr sz="1500">
                <a:latin typeface="Arial"/>
                <a:cs typeface="Arial"/>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956670" y="2282647"/>
            <a:ext cx="7282213"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3438434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6439" y="337122"/>
            <a:ext cx="7514754" cy="1945529"/>
          </a:xfrm>
        </p:spPr>
        <p:txBody>
          <a:bodyPr tIns="0" bIns="0" anchor="b"/>
          <a:lstStyle>
            <a:lvl1pPr algn="l">
              <a:defRPr sz="4875" b="1" cap="none"/>
            </a:lvl1pPr>
          </a:lstStyle>
          <a:p>
            <a:r>
              <a:rPr lang="en-US" dirty="0"/>
              <a:t>Click to edit Master title style</a:t>
            </a:r>
          </a:p>
        </p:txBody>
      </p:sp>
      <p:sp>
        <p:nvSpPr>
          <p:cNvPr id="3" name="Text Placeholder 2"/>
          <p:cNvSpPr>
            <a:spLocks noGrp="1"/>
          </p:cNvSpPr>
          <p:nvPr>
            <p:ph type="body" idx="1"/>
          </p:nvPr>
        </p:nvSpPr>
        <p:spPr>
          <a:xfrm>
            <a:off x="956439" y="2818246"/>
            <a:ext cx="7188982"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9/19/2022</a:t>
            </a:fld>
            <a:endParaRPr lang="en-US" dirty="0"/>
          </a:p>
        </p:txBody>
      </p:sp>
      <p:sp>
        <p:nvSpPr>
          <p:cNvPr id="5" name="Footer Placeholder 4"/>
          <p:cNvSpPr>
            <a:spLocks noGrp="1"/>
          </p:cNvSpPr>
          <p:nvPr>
            <p:ph type="ftr" sz="quarter" idx="11"/>
          </p:nvPr>
        </p:nvSpPr>
        <p:spPr>
          <a:xfrm>
            <a:off x="2265667" y="5936348"/>
            <a:ext cx="4617566"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883237"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1733460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a:t>Click to edit Master title style</a:t>
            </a:r>
            <a:endParaRPr lang="en-US" dirty="0"/>
          </a:p>
        </p:txBody>
      </p:sp>
      <p:sp>
        <p:nvSpPr>
          <p:cNvPr id="3" name="Text Placeholder 2"/>
          <p:cNvSpPr>
            <a:spLocks noGrp="1"/>
          </p:cNvSpPr>
          <p:nvPr>
            <p:ph type="body" idx="1"/>
          </p:nvPr>
        </p:nvSpPr>
        <p:spPr>
          <a:xfrm>
            <a:off x="956442" y="2818246"/>
            <a:ext cx="3465137"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825387"/>
            <a:ext cx="3465576"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49540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56442" y="2818248"/>
            <a:ext cx="3465137" cy="2959801"/>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825390"/>
            <a:ext cx="3465576" cy="2952659"/>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9/19/2022</a:t>
            </a:fld>
            <a:endParaRPr lang="en-US" dirty="0"/>
          </a:p>
        </p:txBody>
      </p:sp>
      <p:sp>
        <p:nvSpPr>
          <p:cNvPr id="7" name="Footer Placeholder 4"/>
          <p:cNvSpPr>
            <a:spLocks noGrp="1"/>
          </p:cNvSpPr>
          <p:nvPr>
            <p:ph type="ftr" sz="quarter" idx="11"/>
          </p:nvPr>
        </p:nvSpPr>
        <p:spPr>
          <a:xfrm>
            <a:off x="2265667" y="5936348"/>
            <a:ext cx="461756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83237"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2518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26EAF35-6A1F-CE40-ADCC-8D45240516C1}" type="slidenum">
              <a:rPr lang="en-US" smtClean="0"/>
              <a:t>‹#›</a:t>
            </a:fld>
            <a:endParaRPr lang="en-US"/>
          </a:p>
        </p:txBody>
      </p:sp>
      <p:sp>
        <p:nvSpPr>
          <p:cNvPr id="4" name="Title 1"/>
          <p:cNvSpPr>
            <a:spLocks noGrp="1"/>
          </p:cNvSpPr>
          <p:nvPr>
            <p:ph type="title"/>
          </p:nvPr>
        </p:nvSpPr>
        <p:spPr>
          <a:xfrm>
            <a:off x="2042813" y="151116"/>
            <a:ext cx="6686550" cy="724373"/>
          </a:xfrm>
          <a:prstGeom prst="rect">
            <a:avLst/>
          </a:prstGeom>
        </p:spPr>
        <p:txBody>
          <a:bodyPr/>
          <a:lstStyle>
            <a:lvl1pPr algn="ctr">
              <a:defRPr sz="3200"/>
            </a:lvl1pPr>
          </a:lstStyle>
          <a:p>
            <a:r>
              <a:rPr lang="en-US"/>
              <a:t>Click to edit Master title style</a:t>
            </a:r>
            <a:endParaRPr lang="en-US" dirty="0"/>
          </a:p>
        </p:txBody>
      </p:sp>
    </p:spTree>
    <p:extLst>
      <p:ext uri="{BB962C8B-B14F-4D97-AF65-F5344CB8AC3E}">
        <p14:creationId xmlns:p14="http://schemas.microsoft.com/office/powerpoint/2010/main" val="3887482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losing_bkg_Acronym_wide.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2354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lvl1pPr>
              <a:defRPr>
                <a:solidFill>
                  <a:srgbClr val="AD122A"/>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90000"/>
              </a:lnSpc>
              <a:defRPr/>
            </a:lvl1pPr>
            <a:lvl2pPr>
              <a:lnSpc>
                <a:spcPct val="90000"/>
              </a:lnSpc>
              <a:defRPr sz="1500">
                <a:latin typeface="Arial"/>
                <a:cs typeface="Arial"/>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956670" y="2282647"/>
            <a:ext cx="7282213"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407671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6439" y="337122"/>
            <a:ext cx="7514754" cy="1945529"/>
          </a:xfrm>
        </p:spPr>
        <p:txBody>
          <a:bodyPr tIns="0" bIns="0" anchor="b"/>
          <a:lstStyle>
            <a:lvl1pPr algn="l">
              <a:defRPr sz="4875" b="1" cap="none">
                <a:solidFill>
                  <a:srgbClr val="AC122A"/>
                </a:solidFill>
              </a:defRPr>
            </a:lvl1pPr>
          </a:lstStyle>
          <a:p>
            <a:r>
              <a:rPr lang="en-US" dirty="0"/>
              <a:t>Click to edit Master title style</a:t>
            </a:r>
          </a:p>
        </p:txBody>
      </p:sp>
      <p:sp>
        <p:nvSpPr>
          <p:cNvPr id="3" name="Text Placeholder 2"/>
          <p:cNvSpPr>
            <a:spLocks noGrp="1"/>
          </p:cNvSpPr>
          <p:nvPr>
            <p:ph type="body" idx="1"/>
          </p:nvPr>
        </p:nvSpPr>
        <p:spPr>
          <a:xfrm>
            <a:off x="956439" y="2818246"/>
            <a:ext cx="7188982"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9/19/2022</a:t>
            </a:fld>
            <a:endParaRPr lang="en-US" dirty="0"/>
          </a:p>
        </p:txBody>
      </p:sp>
      <p:sp>
        <p:nvSpPr>
          <p:cNvPr id="5" name="Footer Placeholder 4"/>
          <p:cNvSpPr>
            <a:spLocks noGrp="1"/>
          </p:cNvSpPr>
          <p:nvPr>
            <p:ph type="ftr" sz="quarter" idx="11"/>
          </p:nvPr>
        </p:nvSpPr>
        <p:spPr>
          <a:xfrm>
            <a:off x="2265667" y="5936348"/>
            <a:ext cx="4617566"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883237"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Tree>
    <p:extLst>
      <p:ext uri="{BB962C8B-B14F-4D97-AF65-F5344CB8AC3E}">
        <p14:creationId xmlns:p14="http://schemas.microsoft.com/office/powerpoint/2010/main" val="2017688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tIns="0" bIns="0"/>
          <a:lstStyle/>
          <a:p>
            <a:r>
              <a:rPr lang="en-US" dirty="0"/>
              <a:t>Click to edit Master title style</a:t>
            </a:r>
          </a:p>
        </p:txBody>
      </p:sp>
      <p:sp>
        <p:nvSpPr>
          <p:cNvPr id="3" name="Text Placeholder 2"/>
          <p:cNvSpPr>
            <a:spLocks noGrp="1"/>
          </p:cNvSpPr>
          <p:nvPr>
            <p:ph type="body" idx="1"/>
          </p:nvPr>
        </p:nvSpPr>
        <p:spPr>
          <a:xfrm>
            <a:off x="956442" y="2818246"/>
            <a:ext cx="3465137"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825387"/>
            <a:ext cx="3465576" cy="3118100"/>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496391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56442" y="2818248"/>
            <a:ext cx="3465137" cy="2959801"/>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956441" y="2282647"/>
            <a:ext cx="7188982" cy="457200"/>
          </a:xfrm>
        </p:spPr>
        <p:txBody>
          <a:bodyPr tIns="0" bIns="0" anchor="t"/>
          <a:lstStyle>
            <a:lvl1pPr>
              <a:defRPr b="1">
                <a:solidFill>
                  <a:srgbClr val="A2B526"/>
                </a:solidFill>
              </a:defRPr>
            </a:lvl1pPr>
          </a:lstStyle>
          <a:p>
            <a:pPr lvl="0"/>
            <a:r>
              <a:rPr lang="en-US" dirty="0"/>
              <a:t>Click to edit Master text styles</a:t>
            </a:r>
          </a:p>
        </p:txBody>
      </p:sp>
      <p:sp>
        <p:nvSpPr>
          <p:cNvPr id="5" name="Text Placeholder 2"/>
          <p:cNvSpPr>
            <a:spLocks noGrp="1"/>
          </p:cNvSpPr>
          <p:nvPr>
            <p:ph type="body" idx="14"/>
          </p:nvPr>
        </p:nvSpPr>
        <p:spPr>
          <a:xfrm>
            <a:off x="4679846" y="2825390"/>
            <a:ext cx="3465576" cy="2952659"/>
          </a:xfrm>
        </p:spPr>
        <p:txBody>
          <a:bodyPr anchor="t"/>
          <a:lstStyle>
            <a:lvl1pPr marL="0" indent="0">
              <a:buNone/>
              <a:defRPr sz="1500" b="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9/19/2022</a:t>
            </a:fld>
            <a:endParaRPr lang="en-US" dirty="0"/>
          </a:p>
        </p:txBody>
      </p:sp>
      <p:sp>
        <p:nvSpPr>
          <p:cNvPr id="7" name="Footer Placeholder 4"/>
          <p:cNvSpPr>
            <a:spLocks noGrp="1"/>
          </p:cNvSpPr>
          <p:nvPr>
            <p:ph type="ftr" sz="quarter" idx="11"/>
          </p:nvPr>
        </p:nvSpPr>
        <p:spPr>
          <a:xfrm>
            <a:off x="2265667" y="5936348"/>
            <a:ext cx="461756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83237"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7485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9" y="395835"/>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1"/>
          </a:xfrm>
        </p:spPr>
        <p:txBody>
          <a:bodyPr>
            <a:normAutofit/>
          </a:bodyPr>
          <a:lstStyle>
            <a:lvl1pPr>
              <a:lnSpc>
                <a:spcPct val="90000"/>
              </a:lnSpc>
              <a:defRPr sz="900"/>
            </a:lvl1pPr>
            <a:lvl2pPr>
              <a:lnSpc>
                <a:spcPct val="90000"/>
              </a:lnSpc>
              <a:defRPr sz="900">
                <a:latin typeface="Arial"/>
                <a:cs typeface="Arial"/>
              </a:defRPr>
            </a:lvl2pPr>
            <a:lvl3pPr>
              <a:lnSpc>
                <a:spcPct val="90000"/>
              </a:lnSpc>
              <a:defRPr sz="900"/>
            </a:lvl3pPr>
            <a:lvl4pPr>
              <a:lnSpc>
                <a:spcPct val="90000"/>
              </a:lnSpc>
              <a:defRPr sz="900"/>
            </a:lvl4pPr>
            <a:lvl5pPr>
              <a:lnSpc>
                <a:spcPct val="9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9/19/2022</a:t>
            </a:fld>
            <a:endParaRPr lang="en-US" dirty="0"/>
          </a:p>
        </p:txBody>
      </p:sp>
      <p:sp>
        <p:nvSpPr>
          <p:cNvPr id="8" name="Footer Placeholder 4"/>
          <p:cNvSpPr>
            <a:spLocks noGrp="1"/>
          </p:cNvSpPr>
          <p:nvPr>
            <p:ph type="ftr" sz="quarter" idx="11"/>
          </p:nvPr>
        </p:nvSpPr>
        <p:spPr>
          <a:xfrm>
            <a:off x="2265667" y="5936348"/>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50"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453727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8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9" y="395835"/>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1"/>
          </a:xfrm>
        </p:spPr>
        <p:txBody>
          <a:bodyPr>
            <a:normAutofit/>
          </a:bodyPr>
          <a:lstStyle>
            <a:lvl1pPr>
              <a:lnSpc>
                <a:spcPct val="90000"/>
              </a:lnSpc>
              <a:defRPr sz="900"/>
            </a:lvl1pPr>
            <a:lvl2pPr>
              <a:lnSpc>
                <a:spcPct val="90000"/>
              </a:lnSpc>
              <a:defRPr sz="900">
                <a:latin typeface="Arial"/>
                <a:cs typeface="Arial"/>
              </a:defRPr>
            </a:lvl2pPr>
            <a:lvl3pPr>
              <a:lnSpc>
                <a:spcPct val="90000"/>
              </a:lnSpc>
              <a:defRPr sz="900"/>
            </a:lvl3pPr>
            <a:lvl4pPr>
              <a:lnSpc>
                <a:spcPct val="90000"/>
              </a:lnSpc>
              <a:defRPr sz="900"/>
            </a:lvl4pPr>
            <a:lvl5pPr>
              <a:lnSpc>
                <a:spcPct val="9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9/19/2022</a:t>
            </a:fld>
            <a:endParaRPr lang="en-US" dirty="0"/>
          </a:p>
        </p:txBody>
      </p:sp>
      <p:sp>
        <p:nvSpPr>
          <p:cNvPr id="8" name="Footer Placeholder 4"/>
          <p:cNvSpPr>
            <a:spLocks noGrp="1"/>
          </p:cNvSpPr>
          <p:nvPr>
            <p:ph type="ftr" sz="quarter" idx="11"/>
          </p:nvPr>
        </p:nvSpPr>
        <p:spPr>
          <a:xfrm>
            <a:off x="2265667" y="5936348"/>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50"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7647153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2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9" y="395835"/>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1"/>
          </a:xfrm>
        </p:spPr>
        <p:txBody>
          <a:bodyPr>
            <a:normAutofit/>
          </a:bodyPr>
          <a:lstStyle>
            <a:lvl1pPr>
              <a:lnSpc>
                <a:spcPct val="90000"/>
              </a:lnSpc>
              <a:defRPr sz="900"/>
            </a:lvl1pPr>
            <a:lvl2pPr>
              <a:lnSpc>
                <a:spcPct val="90000"/>
              </a:lnSpc>
              <a:defRPr sz="900">
                <a:latin typeface="Arial"/>
                <a:cs typeface="Arial"/>
              </a:defRPr>
            </a:lvl2pPr>
            <a:lvl3pPr>
              <a:lnSpc>
                <a:spcPct val="90000"/>
              </a:lnSpc>
              <a:defRPr sz="900"/>
            </a:lvl3pPr>
            <a:lvl4pPr>
              <a:lnSpc>
                <a:spcPct val="90000"/>
              </a:lnSpc>
              <a:defRPr sz="900"/>
            </a:lvl4pPr>
            <a:lvl5pPr>
              <a:lnSpc>
                <a:spcPct val="9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9/19/2022</a:t>
            </a:fld>
            <a:endParaRPr lang="en-US" dirty="0"/>
          </a:p>
        </p:txBody>
      </p:sp>
      <p:sp>
        <p:nvSpPr>
          <p:cNvPr id="8" name="Footer Placeholder 4"/>
          <p:cNvSpPr>
            <a:spLocks noGrp="1"/>
          </p:cNvSpPr>
          <p:nvPr>
            <p:ph type="ftr" sz="quarter" idx="11"/>
          </p:nvPr>
        </p:nvSpPr>
        <p:spPr>
          <a:xfrm>
            <a:off x="2265667" y="5936348"/>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50"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529931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5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9" y="395835"/>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1"/>
          </a:xfrm>
        </p:spPr>
        <p:txBody>
          <a:bodyPr>
            <a:normAutofit/>
          </a:bodyPr>
          <a:lstStyle>
            <a:lvl1pPr>
              <a:lnSpc>
                <a:spcPct val="90000"/>
              </a:lnSpc>
              <a:defRPr sz="900"/>
            </a:lvl1pPr>
            <a:lvl2pPr>
              <a:lnSpc>
                <a:spcPct val="90000"/>
              </a:lnSpc>
              <a:defRPr sz="900">
                <a:latin typeface="Arial"/>
                <a:cs typeface="Arial"/>
              </a:defRPr>
            </a:lvl2pPr>
            <a:lvl3pPr>
              <a:lnSpc>
                <a:spcPct val="90000"/>
              </a:lnSpc>
              <a:defRPr sz="900"/>
            </a:lvl3pPr>
            <a:lvl4pPr>
              <a:lnSpc>
                <a:spcPct val="90000"/>
              </a:lnSpc>
              <a:defRPr sz="900"/>
            </a:lvl4pPr>
            <a:lvl5pPr>
              <a:lnSpc>
                <a:spcPct val="9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40" y="593634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9/19/2022</a:t>
            </a:fld>
            <a:endParaRPr lang="en-US" dirty="0"/>
          </a:p>
        </p:txBody>
      </p:sp>
      <p:sp>
        <p:nvSpPr>
          <p:cNvPr id="8" name="Footer Placeholder 4"/>
          <p:cNvSpPr>
            <a:spLocks noGrp="1"/>
          </p:cNvSpPr>
          <p:nvPr>
            <p:ph type="ftr" sz="quarter" idx="11"/>
          </p:nvPr>
        </p:nvSpPr>
        <p:spPr>
          <a:xfrm>
            <a:off x="2265667" y="5936348"/>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50" y="593634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37599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128847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1497974" y="2009198"/>
            <a:ext cx="6386610" cy="3738463"/>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2" name="Slide Number Placeholder 1"/>
          <p:cNvSpPr>
            <a:spLocks noGrp="1"/>
          </p:cNvSpPr>
          <p:nvPr>
            <p:ph type="sldNum" sz="quarter" idx="10"/>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306485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26EAF35-6A1F-CE40-ADCC-8D45240516C1}" type="slidenum">
              <a:rPr lang="en-US" smtClean="0"/>
              <a:t>‹#›</a:t>
            </a:fld>
            <a:endParaRPr lang="en-US"/>
          </a:p>
        </p:txBody>
      </p:sp>
    </p:spTree>
    <p:extLst>
      <p:ext uri="{BB962C8B-B14F-4D97-AF65-F5344CB8AC3E}">
        <p14:creationId xmlns:p14="http://schemas.microsoft.com/office/powerpoint/2010/main" val="131189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Text, and 2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752600"/>
            <a:ext cx="38100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752600"/>
            <a:ext cx="38100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00500"/>
            <a:ext cx="3810000" cy="20955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6477000" y="6248400"/>
            <a:ext cx="1905000" cy="457200"/>
          </a:xfrm>
          <a:prstGeom prst="rect">
            <a:avLst/>
          </a:prstGeom>
          <a:ln/>
        </p:spPr>
        <p:txBody>
          <a:bodyPr/>
          <a:lstStyle>
            <a:lvl1pPr>
              <a:defRPr/>
            </a:lvl1pPr>
          </a:lstStyle>
          <a:p>
            <a:pPr>
              <a:defRPr/>
            </a:pPr>
            <a:endParaRPr lang="en-US" altLang="en-US" dirty="0"/>
          </a:p>
          <a:p>
            <a:pPr>
              <a:defRPr/>
            </a:pPr>
            <a:r>
              <a:rPr lang="en-US" altLang="en-US" dirty="0"/>
              <a:t>Slide </a:t>
            </a:r>
            <a:fld id="{88825E6F-FFE2-45FC-B2B1-EBE6A0545689}" type="slidenum">
              <a:rPr lang="en-US" altLang="en-US"/>
              <a:pPr>
                <a:defRPr/>
              </a:pPr>
              <a:t>‹#›</a:t>
            </a:fld>
            <a:endParaRPr lang="en-US" altLang="en-US" dirty="0"/>
          </a:p>
        </p:txBody>
      </p:sp>
    </p:spTree>
    <p:extLst>
      <p:ext uri="{BB962C8B-B14F-4D97-AF65-F5344CB8AC3E}">
        <p14:creationId xmlns:p14="http://schemas.microsoft.com/office/powerpoint/2010/main" val="1051843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752600"/>
            <a:ext cx="7772400" cy="4343400"/>
          </a:xfrm>
          <a:prstGeom prst="rect">
            <a:avLst/>
          </a:prstGeom>
        </p:spPr>
        <p:txBody>
          <a:bodyPr/>
          <a:lstStyle/>
          <a:p>
            <a:pPr lvl="0"/>
            <a:r>
              <a:rPr lang="en-US" noProof="0"/>
              <a:t>Click icon to add table</a:t>
            </a:r>
            <a:endParaRPr lang="en-US" noProof="0" dirty="0"/>
          </a:p>
        </p:txBody>
      </p:sp>
      <p:sp>
        <p:nvSpPr>
          <p:cNvPr id="4" name="Rectangle 6"/>
          <p:cNvSpPr>
            <a:spLocks noGrp="1" noChangeArrowheads="1"/>
          </p:cNvSpPr>
          <p:nvPr>
            <p:ph type="sldNum" sz="quarter" idx="10"/>
          </p:nvPr>
        </p:nvSpPr>
        <p:spPr>
          <a:xfrm>
            <a:off x="6477000" y="6248400"/>
            <a:ext cx="1905000" cy="457200"/>
          </a:xfrm>
          <a:prstGeom prst="rect">
            <a:avLst/>
          </a:prstGeom>
          <a:ln/>
        </p:spPr>
        <p:txBody>
          <a:bodyPr/>
          <a:lstStyle>
            <a:lvl1pPr>
              <a:defRPr/>
            </a:lvl1pPr>
          </a:lstStyle>
          <a:p>
            <a:pPr>
              <a:defRPr/>
            </a:pPr>
            <a:endParaRPr lang="en-US" altLang="en-US" dirty="0"/>
          </a:p>
          <a:p>
            <a:pPr>
              <a:defRPr/>
            </a:pPr>
            <a:r>
              <a:rPr lang="en-US" altLang="en-US" dirty="0"/>
              <a:t>Slide </a:t>
            </a:r>
            <a:fld id="{8C9AA2DE-0328-4D94-9F80-643137F59C0A}" type="slidenum">
              <a:rPr lang="en-US" altLang="en-US"/>
              <a:pPr>
                <a:defRPr/>
              </a:pPr>
              <a:t>‹#›</a:t>
            </a:fld>
            <a:endParaRPr lang="en-US" altLang="en-US" dirty="0"/>
          </a:p>
        </p:txBody>
      </p:sp>
    </p:spTree>
    <p:extLst>
      <p:ext uri="{BB962C8B-B14F-4D97-AF65-F5344CB8AC3E}">
        <p14:creationId xmlns:p14="http://schemas.microsoft.com/office/powerpoint/2010/main" val="407031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Text and Char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752600"/>
            <a:ext cx="38100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752600"/>
            <a:ext cx="3810000" cy="4343400"/>
          </a:xfrm>
          <a:prstGeom prst="rect">
            <a:avLst/>
          </a:prstGeom>
        </p:spPr>
        <p:txBody>
          <a:bodyPr/>
          <a:lstStyle/>
          <a:p>
            <a:pPr lvl="0"/>
            <a:r>
              <a:rPr lang="en-US" noProof="0"/>
              <a:t>Click icon to add chart</a:t>
            </a:r>
            <a:endParaRPr lang="en-US" noProof="0" dirty="0"/>
          </a:p>
        </p:txBody>
      </p:sp>
      <p:sp>
        <p:nvSpPr>
          <p:cNvPr id="5" name="Rectangle 6"/>
          <p:cNvSpPr>
            <a:spLocks noGrp="1" noChangeArrowheads="1"/>
          </p:cNvSpPr>
          <p:nvPr>
            <p:ph type="sldNum" sz="quarter" idx="10"/>
          </p:nvPr>
        </p:nvSpPr>
        <p:spPr>
          <a:xfrm>
            <a:off x="6477000" y="6248400"/>
            <a:ext cx="1905000" cy="457200"/>
          </a:xfrm>
          <a:prstGeom prst="rect">
            <a:avLst/>
          </a:prstGeom>
          <a:ln/>
        </p:spPr>
        <p:txBody>
          <a:bodyPr/>
          <a:lstStyle>
            <a:lvl1pPr>
              <a:defRPr/>
            </a:lvl1pPr>
          </a:lstStyle>
          <a:p>
            <a:pPr>
              <a:defRPr/>
            </a:pPr>
            <a:endParaRPr lang="en-US" altLang="en-US" dirty="0"/>
          </a:p>
          <a:p>
            <a:pPr>
              <a:defRPr/>
            </a:pPr>
            <a:r>
              <a:rPr lang="en-US" altLang="en-US" dirty="0"/>
              <a:t>Slide </a:t>
            </a:r>
            <a:fld id="{6DA80259-0996-4944-A06C-60C62F4487AE}" type="slidenum">
              <a:rPr lang="en-US" altLang="en-US"/>
              <a:pPr>
                <a:defRPr/>
              </a:pPr>
              <a:t>‹#›</a:t>
            </a:fld>
            <a:endParaRPr lang="en-US" altLang="en-US" dirty="0"/>
          </a:p>
        </p:txBody>
      </p:sp>
    </p:spTree>
    <p:extLst>
      <p:ext uri="{BB962C8B-B14F-4D97-AF65-F5344CB8AC3E}">
        <p14:creationId xmlns:p14="http://schemas.microsoft.com/office/powerpoint/2010/main" val="271026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8240" y="2995065"/>
            <a:ext cx="7975159" cy="1470025"/>
          </a:xfrm>
          <a:prstGeom prst="rect">
            <a:avLst/>
          </a:prstGeom>
        </p:spPr>
        <p:txBody>
          <a:bodyPr>
            <a:noAutofit/>
          </a:bodyPr>
          <a:lstStyle>
            <a:lvl1pPr>
              <a:defRPr sz="7200" b="0" i="0" spc="300">
                <a:solidFill>
                  <a:schemeClr val="bg1"/>
                </a:solidFill>
                <a:latin typeface="Gill Sans MT"/>
                <a:cs typeface="Gill Sans MT"/>
              </a:defRPr>
            </a:lvl1pPr>
          </a:lstStyle>
          <a:p>
            <a:r>
              <a:rPr lang="en-US"/>
              <a:t>Click to edit Master title style</a:t>
            </a:r>
            <a:endParaRPr lang="en-US" dirty="0"/>
          </a:p>
        </p:txBody>
      </p:sp>
    </p:spTree>
    <p:extLst>
      <p:ext uri="{BB962C8B-B14F-4D97-AF65-F5344CB8AC3E}">
        <p14:creationId xmlns:p14="http://schemas.microsoft.com/office/powerpoint/2010/main" val="3388118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EAF35-6A1F-CE40-ADCC-8D45240516C1}" type="slidenum">
              <a:rPr lang="en-US" smtClean="0"/>
              <a:t>‹#›</a:t>
            </a:fld>
            <a:endParaRPr lang="en-US"/>
          </a:p>
        </p:txBody>
      </p:sp>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0"/>
            <a:ext cx="9144000" cy="847898"/>
          </a:xfrm>
          <a:prstGeom prst="rect">
            <a:avLst/>
          </a:prstGeom>
        </p:spPr>
      </p:pic>
    </p:spTree>
    <p:extLst>
      <p:ext uri="{BB962C8B-B14F-4D97-AF65-F5344CB8AC3E}">
        <p14:creationId xmlns:p14="http://schemas.microsoft.com/office/powerpoint/2010/main" val="584642379"/>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5" r:id="rId11"/>
    <p:sldLayoutId id="2147483654" r:id="rId12"/>
    <p:sldLayoutId id="2147483656" r:id="rId13"/>
    <p:sldLayoutId id="214748365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Content_bkg_2_wide.jp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9" y="395834"/>
            <a:ext cx="7606427"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956667" y="2815391"/>
            <a:ext cx="7282212" cy="3756548"/>
          </a:xfrm>
          <a:prstGeom prst="rect">
            <a:avLst/>
          </a:prstGeom>
        </p:spPr>
        <p:txBody>
          <a:bodyPr vert="horz" lIns="91440" tIns="45720" rIns="91440" bIns="45720" rtlCol="0">
            <a:normAutofit/>
          </a:bodyPr>
          <a:lstStyle/>
          <a:p>
            <a:pPr lvl="0"/>
            <a:r>
              <a:rPr lang="en-US" dirty="0"/>
              <a:t>Content</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28193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Lst>
  <p:txStyles>
    <p:titleStyle>
      <a:lvl1pPr algn="l" defTabSz="3429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342900" rtl="0" eaLnBrk="1" latinLnBrk="0" hangingPunct="1">
        <a:lnSpc>
          <a:spcPct val="90000"/>
        </a:lnSpc>
        <a:spcBef>
          <a:spcPct val="20000"/>
        </a:spcBef>
        <a:buFontTx/>
        <a:buNone/>
        <a:defRPr sz="1500" kern="1200">
          <a:solidFill>
            <a:schemeClr val="tx1"/>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lnSpc>
          <a:spcPct val="90000"/>
        </a:lnSpc>
        <a:spcBef>
          <a:spcPct val="20000"/>
        </a:spcBef>
        <a:buFont typeface="Arial"/>
        <a:buChar char="•"/>
        <a:defRPr sz="1500" kern="1200">
          <a:solidFill>
            <a:schemeClr val="tx1"/>
          </a:solidFill>
          <a:latin typeface="Arial"/>
          <a:ea typeface="+mn-ea"/>
          <a:cs typeface="Arial"/>
        </a:defRPr>
      </a:lvl3pPr>
      <a:lvl4pPr marL="1200150" indent="-171450" algn="l" defTabSz="342900" rtl="0" eaLnBrk="1" latinLnBrk="0" hangingPunct="1">
        <a:lnSpc>
          <a:spcPct val="90000"/>
        </a:lnSpc>
        <a:spcBef>
          <a:spcPct val="20000"/>
        </a:spcBef>
        <a:buFont typeface="Arial"/>
        <a:buChar char="–"/>
        <a:defRPr sz="1500" kern="1200">
          <a:solidFill>
            <a:schemeClr val="tx1"/>
          </a:solidFill>
          <a:latin typeface="Arial"/>
          <a:ea typeface="+mn-ea"/>
          <a:cs typeface="Arial"/>
        </a:defRPr>
      </a:lvl4pPr>
      <a:lvl5pPr marL="1543050" indent="-171450" algn="l" defTabSz="342900" rtl="0" eaLnBrk="1" latinLnBrk="0" hangingPunct="1">
        <a:lnSpc>
          <a:spcPct val="90000"/>
        </a:lnSpc>
        <a:spcBef>
          <a:spcPct val="20000"/>
        </a:spcBef>
        <a:buFont typeface="Arial"/>
        <a:buChar char="»"/>
        <a:defRPr sz="150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50668" y="1842128"/>
            <a:ext cx="4533613" cy="830997"/>
          </a:xfrm>
          <a:prstGeom prst="rect">
            <a:avLst/>
          </a:prstGeom>
          <a:noFill/>
          <a:ln>
            <a:no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dirty="0" smtClean="0">
                <a:solidFill>
                  <a:prstClr val="white"/>
                </a:solidFill>
                <a:latin typeface="Arial" panose="020B0604020202020204" pitchFamily="34" charset="0"/>
                <a:cs typeface="Arial" panose="020B0604020202020204" pitchFamily="34" charset="0"/>
              </a:rPr>
              <a:t>Sleep Problems</a:t>
            </a:r>
            <a:endParaRPr kumimoji="0" lang="en-US" sz="4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6" name="TextBox 5"/>
          <p:cNvSpPr txBox="1"/>
          <p:nvPr/>
        </p:nvSpPr>
        <p:spPr>
          <a:xfrm>
            <a:off x="1268485" y="3758253"/>
            <a:ext cx="3840725"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Alfred Fisher MD PhD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Professor and Chief</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Division of Geriatrics, Gerontology, and Palliative Medicine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Department of Internal Medicine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University of Nebraska Medical Center</a:t>
            </a:r>
          </a:p>
        </p:txBody>
      </p:sp>
    </p:spTree>
    <p:extLst>
      <p:ext uri="{BB962C8B-B14F-4D97-AF65-F5344CB8AC3E}">
        <p14:creationId xmlns:p14="http://schemas.microsoft.com/office/powerpoint/2010/main" val="153621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98" y="434340"/>
            <a:ext cx="6023610" cy="581215"/>
          </a:xfrm>
        </p:spPr>
        <p:txBody>
          <a:bodyPr/>
          <a:lstStyle/>
          <a:p>
            <a:r>
              <a:rPr lang="en-US" altLang="en-US" sz="3200" dirty="0"/>
              <a:t>MANAGEMENT OF INSOMNIA</a:t>
            </a:r>
            <a:endParaRPr lang="en-US" sz="3200" dirty="0"/>
          </a:p>
        </p:txBody>
      </p:sp>
      <p:sp>
        <p:nvSpPr>
          <p:cNvPr id="3" name="Content Placeholder 2"/>
          <p:cNvSpPr>
            <a:spLocks noGrp="1"/>
          </p:cNvSpPr>
          <p:nvPr>
            <p:ph idx="1"/>
          </p:nvPr>
        </p:nvSpPr>
        <p:spPr>
          <a:xfrm>
            <a:off x="1283497" y="1268730"/>
            <a:ext cx="7282212" cy="4549140"/>
          </a:xfrm>
        </p:spPr>
        <p:txBody>
          <a:bodyPr>
            <a:normAutofit fontScale="92500" lnSpcReduction="10000"/>
          </a:bodyPr>
          <a:lstStyle/>
          <a:p>
            <a:pPr>
              <a:spcBef>
                <a:spcPts val="2400"/>
              </a:spcBef>
              <a:buFontTx/>
              <a:buChar char="•"/>
            </a:pPr>
            <a:r>
              <a:rPr lang="en-US" altLang="en-US" sz="2400" dirty="0">
                <a:latin typeface="Arial" charset="0"/>
              </a:rPr>
              <a:t>Do not start an older patient with persistent sleep complaints on a sedative-hypnotic agent without careful clinical assessment to identify the cause of the complaints</a:t>
            </a:r>
          </a:p>
          <a:p>
            <a:pPr>
              <a:spcBef>
                <a:spcPts val="2400"/>
              </a:spcBef>
              <a:buFontTx/>
              <a:buChar char="•"/>
            </a:pPr>
            <a:r>
              <a:rPr lang="en-US" altLang="en-US" sz="2400" dirty="0">
                <a:latin typeface="Arial" charset="0"/>
              </a:rPr>
              <a:t>If the history and physical exam do not suggest a serious underlying cause, mild symptoms may respond to simple sleep hygiene</a:t>
            </a:r>
          </a:p>
          <a:p>
            <a:pPr>
              <a:spcBef>
                <a:spcPts val="2400"/>
              </a:spcBef>
              <a:buFontTx/>
              <a:buChar char="•"/>
            </a:pPr>
            <a:r>
              <a:rPr lang="en-US" altLang="en-US" sz="2400" dirty="0">
                <a:latin typeface="Arial" charset="0"/>
              </a:rPr>
              <a:t>Chronic insomnia generally does not respond to simple sleep hygiene, and requires behavioral treatment, such as cognitive behavioral therapy for insomnia (CBT-I)</a:t>
            </a:r>
          </a:p>
          <a:p>
            <a:pPr>
              <a:spcBef>
                <a:spcPts val="2400"/>
              </a:spcBef>
              <a:buFontTx/>
              <a:buChar char="•"/>
            </a:pPr>
            <a:r>
              <a:rPr lang="en-US" sz="2400" dirty="0"/>
              <a:t>Patients should be educated that daytime napping will decrease nighttime sleep</a:t>
            </a:r>
          </a:p>
          <a:p>
            <a:pPr>
              <a:spcBef>
                <a:spcPts val="2400"/>
              </a:spcBef>
              <a:buFontTx/>
              <a:buChar char="•"/>
            </a:pPr>
            <a:endParaRPr lang="en-US" altLang="en-US" sz="2400" dirty="0"/>
          </a:p>
        </p:txBody>
      </p:sp>
    </p:spTree>
    <p:extLst>
      <p:ext uri="{BB962C8B-B14F-4D97-AF65-F5344CB8AC3E}">
        <p14:creationId xmlns:p14="http://schemas.microsoft.com/office/powerpoint/2010/main" val="205121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793" y="388620"/>
            <a:ext cx="6103620" cy="569785"/>
          </a:xfrm>
        </p:spPr>
        <p:txBody>
          <a:bodyPr/>
          <a:lstStyle/>
          <a:p>
            <a:r>
              <a:rPr lang="en-US" altLang="en-US" sz="3200" dirty="0" smtClean="0"/>
              <a:t>WHAT IS INCLUDED IN CBT-I?</a:t>
            </a:r>
            <a:endParaRPr lang="en-US" sz="3200" dirty="0"/>
          </a:p>
        </p:txBody>
      </p:sp>
      <p:graphicFrame>
        <p:nvGraphicFramePr>
          <p:cNvPr id="5" name="Group 25"/>
          <p:cNvGraphicFramePr>
            <a:graphicFrameLocks noGrp="1"/>
          </p:cNvGraphicFramePr>
          <p:nvPr>
            <p:extLst>
              <p:ext uri="{D42A27DB-BD31-4B8C-83A1-F6EECF244321}">
                <p14:modId xmlns:p14="http://schemas.microsoft.com/office/powerpoint/2010/main" val="1993883488"/>
              </p:ext>
            </p:extLst>
          </p:nvPr>
        </p:nvGraphicFramePr>
        <p:xfrm>
          <a:off x="689811" y="1175017"/>
          <a:ext cx="8184682" cy="4523435"/>
        </p:xfrm>
        <a:graphic>
          <a:graphicData uri="http://schemas.openxmlformats.org/drawingml/2006/table">
            <a:tbl>
              <a:tblPr firstRow="1" bandRow="1">
                <a:tableStyleId>{21E4AEA4-8DFA-4A89-87EB-49C32662AFE0}</a:tableStyleId>
              </a:tblPr>
              <a:tblGrid>
                <a:gridCol w="1676400">
                  <a:extLst>
                    <a:ext uri="{9D8B030D-6E8A-4147-A177-3AD203B41FA5}">
                      <a16:colId xmlns:a16="http://schemas.microsoft.com/office/drawing/2014/main" val="20000"/>
                    </a:ext>
                  </a:extLst>
                </a:gridCol>
                <a:gridCol w="2098675">
                  <a:extLst>
                    <a:ext uri="{9D8B030D-6E8A-4147-A177-3AD203B41FA5}">
                      <a16:colId xmlns:a16="http://schemas.microsoft.com/office/drawing/2014/main" val="20001"/>
                    </a:ext>
                  </a:extLst>
                </a:gridCol>
                <a:gridCol w="4409607">
                  <a:extLst>
                    <a:ext uri="{9D8B030D-6E8A-4147-A177-3AD203B41FA5}">
                      <a16:colId xmlns:a16="http://schemas.microsoft.com/office/drawing/2014/main" val="20002"/>
                    </a:ext>
                  </a:extLst>
                </a:gridCol>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Arial" panose="020B0604020202020204" pitchFamily="34" charset="0"/>
                          <a:cs typeface="Arial" panose="020B0604020202020204" pitchFamily="34" charset="0"/>
                        </a:rPr>
                        <a:t>Intervention</a:t>
                      </a:r>
                      <a:endParaRPr kumimoji="0" lang="en-US" sz="1800" b="0"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Arial" panose="020B0604020202020204" pitchFamily="34" charset="0"/>
                          <a:cs typeface="Arial" panose="020B0604020202020204" pitchFamily="34" charset="0"/>
                        </a:rPr>
                        <a:t>Goal</a:t>
                      </a:r>
                      <a:endParaRPr kumimoji="0" lang="en-US" sz="1800" b="0"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T="45723" marB="45723"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Arial" panose="020B0604020202020204" pitchFamily="34" charset="0"/>
                          <a:cs typeface="Arial" panose="020B0604020202020204" pitchFamily="34" charset="0"/>
                        </a:rPr>
                        <a:t>Description</a:t>
                      </a:r>
                      <a:endParaRPr kumimoji="0" lang="en-US" sz="1800" b="0"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T="45723" marB="45723" horzOverflow="overflow"/>
                </a:tc>
                <a:extLst>
                  <a:ext uri="{0D108BD9-81ED-4DB2-BD59-A6C34878D82A}">
                    <a16:rowId xmlns:a16="http://schemas.microsoft.com/office/drawing/2014/main" val="10000"/>
                  </a:ext>
                </a:extLst>
              </a:tr>
              <a:tr h="1840554">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Stimulus control </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To recondition maladaptive sleep-related behaviors</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Patient is told to go to bed only when sleepy, not use the bed for eating or watching TV, get out of bed if unable to fall asleep, return to bed only when sleepy, get up at the same time each morning, not take naps during the day</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23" marB="45723" horzOverflow="overflow"/>
                </a:tc>
                <a:extLst>
                  <a:ext uri="{0D108BD9-81ED-4DB2-BD59-A6C34878D82A}">
                    <a16:rowId xmlns:a16="http://schemas.microsoft.com/office/drawing/2014/main" val="10001"/>
                  </a:ext>
                </a:extLst>
              </a:tr>
              <a:tr h="22256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Sleep restriction </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To improve sleep efficiency (time asleep divided by time in bed) by causing sleep deprivation</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Patient first collects a 1- to 2-week sleep diary to determine average total daily sleep time, then stays in bed only that duration plus ~ 15 minutes, gets up at same time each morning, takes no naps in the daytime, gradually increases time allowed in bed as sleep efficiency improves</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23" marB="45723"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10092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793" y="388620"/>
            <a:ext cx="6103620" cy="569785"/>
          </a:xfrm>
        </p:spPr>
        <p:txBody>
          <a:bodyPr/>
          <a:lstStyle/>
          <a:p>
            <a:r>
              <a:rPr lang="en-US" altLang="en-US" sz="3200" dirty="0" smtClean="0"/>
              <a:t>WHAT IS INCLUDED IN CBT-I?</a:t>
            </a:r>
            <a:endParaRPr lang="en-US" sz="3200" dirty="0"/>
          </a:p>
        </p:txBody>
      </p:sp>
      <p:graphicFrame>
        <p:nvGraphicFramePr>
          <p:cNvPr id="4" name="Group 28"/>
          <p:cNvGraphicFramePr>
            <a:graphicFrameLocks noGrp="1"/>
          </p:cNvGraphicFramePr>
          <p:nvPr>
            <p:extLst>
              <p:ext uri="{D42A27DB-BD31-4B8C-83A1-F6EECF244321}">
                <p14:modId xmlns:p14="http://schemas.microsoft.com/office/powerpoint/2010/main" val="1676770714"/>
              </p:ext>
            </p:extLst>
          </p:nvPr>
        </p:nvGraphicFramePr>
        <p:xfrm>
          <a:off x="760795" y="1176488"/>
          <a:ext cx="8078804" cy="4572000"/>
        </p:xfrm>
        <a:graphic>
          <a:graphicData uri="http://schemas.openxmlformats.org/drawingml/2006/table">
            <a:tbl>
              <a:tblPr firstRow="1" bandRow="1">
                <a:tableStyleId>{21E4AEA4-8DFA-4A89-87EB-49C32662AFE0}</a:tableStyleId>
              </a:tblPr>
              <a:tblGrid>
                <a:gridCol w="1676400">
                  <a:extLst>
                    <a:ext uri="{9D8B030D-6E8A-4147-A177-3AD203B41FA5}">
                      <a16:colId xmlns:a16="http://schemas.microsoft.com/office/drawing/2014/main" val="20000"/>
                    </a:ext>
                  </a:extLst>
                </a:gridCol>
                <a:gridCol w="2263541">
                  <a:extLst>
                    <a:ext uri="{9D8B030D-6E8A-4147-A177-3AD203B41FA5}">
                      <a16:colId xmlns:a16="http://schemas.microsoft.com/office/drawing/2014/main" val="20001"/>
                    </a:ext>
                  </a:extLst>
                </a:gridCol>
                <a:gridCol w="4138863">
                  <a:extLst>
                    <a:ext uri="{9D8B030D-6E8A-4147-A177-3AD203B41FA5}">
                      <a16:colId xmlns:a16="http://schemas.microsoft.com/office/drawing/2014/main" val="20002"/>
                    </a:ext>
                  </a:extLst>
                </a:gridCol>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Arial" panose="020B0604020202020204" pitchFamily="34" charset="0"/>
                          <a:cs typeface="Arial" panose="020B0604020202020204" pitchFamily="34" charset="0"/>
                        </a:rPr>
                        <a:t>Intervention</a:t>
                      </a:r>
                      <a:endParaRPr kumimoji="0" lang="en-US" sz="1800" b="0"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Arial" panose="020B0604020202020204" pitchFamily="34" charset="0"/>
                          <a:cs typeface="Arial" panose="020B0604020202020204" pitchFamily="34" charset="0"/>
                        </a:rPr>
                        <a:t>Goal</a:t>
                      </a:r>
                      <a:endParaRPr kumimoji="0" lang="en-US" sz="1800" b="0"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T="45716" marB="45716"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Arial" panose="020B0604020202020204" pitchFamily="34" charset="0"/>
                          <a:cs typeface="Arial" panose="020B0604020202020204" pitchFamily="34" charset="0"/>
                        </a:rPr>
                        <a:t>Description</a:t>
                      </a:r>
                      <a:endParaRPr kumimoji="0" lang="en-US" sz="1800" b="0" i="0" u="none" strike="noStrike" cap="none" normalizeH="0" baseline="0" dirty="0">
                        <a:ln>
                          <a:noFill/>
                        </a:ln>
                        <a:solidFill>
                          <a:schemeClr val="accent2"/>
                        </a:solidFill>
                        <a:effectLst/>
                        <a:latin typeface="Arial" panose="020B0604020202020204" pitchFamily="34" charset="0"/>
                        <a:cs typeface="Arial" panose="020B0604020202020204" pitchFamily="34" charset="0"/>
                      </a:endParaRPr>
                    </a:p>
                  </a:txBody>
                  <a:tcPr marT="45716" marB="45716" horzOverflow="overflow"/>
                </a:tc>
                <a:extLst>
                  <a:ext uri="{0D108BD9-81ED-4DB2-BD59-A6C34878D82A}">
                    <a16:rowId xmlns:a16="http://schemas.microsoft.com/office/drawing/2014/main" val="10000"/>
                  </a:ext>
                </a:extLst>
              </a:tr>
              <a:tr h="192087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Cognitive interventions</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To change misunderstandings and false beliefs regarding sleep</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Identify patient’s dysfunctional beliefs and attitudes about sleep; educate patient to change these false beliefs and attitudes, including normal changes in sleep with increased age and changes that are pathologic</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16" marB="45716" horzOverflow="overflow"/>
                </a:tc>
                <a:extLst>
                  <a:ext uri="{0D108BD9-81ED-4DB2-BD59-A6C34878D82A}">
                    <a16:rowId xmlns:a16="http://schemas.microsoft.com/office/drawing/2014/main" val="10001"/>
                  </a:ext>
                </a:extLst>
              </a:tr>
              <a:tr h="22542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Relaxation techniques</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To recognize and relieve tension and anxiety</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16" marB="45716"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182563" algn="l"/>
                          <a:tab pos="274638" algn="l"/>
                          <a:tab pos="365125" algn="l"/>
                          <a:tab pos="457200" algn="l"/>
                        </a:tabLst>
                      </a:pPr>
                      <a:r>
                        <a:rPr kumimoji="0" lang="en-US" sz="1800" u="none" strike="noStrike" cap="none" normalizeH="0" baseline="0" dirty="0">
                          <a:ln>
                            <a:noFill/>
                          </a:ln>
                          <a:effectLst/>
                          <a:latin typeface="Arial" panose="020B0604020202020204" pitchFamily="34" charset="0"/>
                          <a:cs typeface="Arial" panose="020B0604020202020204" pitchFamily="34" charset="0"/>
                        </a:rPr>
                        <a:t>Teach patient to tense and relax each muscle group. Electromyographic biofeedback: give patient feedback regarding muscle tension and teach techniques to relieve it. Teach meditation or imagery techniques to relieve racing thoughts or anxiety.</a:t>
                      </a:r>
                      <a:endParaRPr kumimoji="0" lang="en-US" sz="1800" b="0" i="0" u="none" strike="noStrike" cap="none" normalizeH="0" baseline="0" dirty="0">
                        <a:ln>
                          <a:noFill/>
                        </a:ln>
                        <a:solidFill>
                          <a:srgbClr val="1A3877"/>
                        </a:solidFill>
                        <a:effectLst/>
                        <a:latin typeface="Arial" panose="020B0604020202020204" pitchFamily="34" charset="0"/>
                        <a:cs typeface="Arial" panose="020B0604020202020204" pitchFamily="34" charset="0"/>
                      </a:endParaRPr>
                    </a:p>
                  </a:txBody>
                  <a:tcPr marT="45716" marB="45716"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18249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98" y="434340"/>
            <a:ext cx="6023610" cy="581215"/>
          </a:xfrm>
        </p:spPr>
        <p:txBody>
          <a:bodyPr/>
          <a:lstStyle/>
          <a:p>
            <a:r>
              <a:rPr lang="en-US" altLang="en-US" sz="3200" dirty="0"/>
              <a:t>RESTLESS LEGS SYNDROME</a:t>
            </a:r>
            <a:endParaRPr lang="en-US" sz="3200" dirty="0"/>
          </a:p>
        </p:txBody>
      </p:sp>
      <p:sp>
        <p:nvSpPr>
          <p:cNvPr id="3" name="Content Placeholder 2"/>
          <p:cNvSpPr>
            <a:spLocks noGrp="1"/>
          </p:cNvSpPr>
          <p:nvPr>
            <p:ph idx="1"/>
          </p:nvPr>
        </p:nvSpPr>
        <p:spPr>
          <a:xfrm>
            <a:off x="1383029" y="1428750"/>
            <a:ext cx="7182679" cy="4251960"/>
          </a:xfrm>
        </p:spPr>
        <p:txBody>
          <a:bodyPr>
            <a:normAutofit fontScale="92500" lnSpcReduction="10000"/>
          </a:bodyPr>
          <a:lstStyle/>
          <a:p>
            <a:pPr>
              <a:spcBef>
                <a:spcPts val="2400"/>
              </a:spcBef>
              <a:buFontTx/>
              <a:buChar char="•"/>
            </a:pPr>
            <a:r>
              <a:rPr lang="en-US" altLang="en-US" sz="2400" dirty="0"/>
              <a:t>Characterized by an uncontrollable urge to move the legs, usually with an unpleasant sensation in the legs, that worsens with inactivity, generally at night, and improves with movement</a:t>
            </a:r>
          </a:p>
          <a:p>
            <a:pPr lvl="1">
              <a:spcBef>
                <a:spcPts val="2400"/>
              </a:spcBef>
              <a:buFont typeface="Wingdings" panose="05000000000000000000" pitchFamily="2" charset="2"/>
              <a:buChar char="Ø"/>
            </a:pPr>
            <a:r>
              <a:rPr lang="en-US" altLang="en-US" sz="2200" dirty="0"/>
              <a:t>Diagnosis is made based on the patient’s description of the symptoms</a:t>
            </a:r>
          </a:p>
          <a:p>
            <a:pPr lvl="1">
              <a:spcBef>
                <a:spcPts val="2400"/>
              </a:spcBef>
              <a:buFont typeface="Wingdings" panose="05000000000000000000" pitchFamily="2" charset="2"/>
              <a:buChar char="Ø"/>
            </a:pPr>
            <a:r>
              <a:rPr lang="en-US" altLang="en-US" sz="2200" dirty="0"/>
              <a:t>Symptoms occur while the person is awake and can also involve the arms </a:t>
            </a:r>
          </a:p>
          <a:p>
            <a:pPr>
              <a:spcBef>
                <a:spcPts val="2400"/>
              </a:spcBef>
              <a:buFontTx/>
              <a:buChar char="•"/>
            </a:pPr>
            <a:r>
              <a:rPr lang="en-US" altLang="en-US" sz="2400" dirty="0"/>
              <a:t>Prevalence increases with age</a:t>
            </a:r>
          </a:p>
          <a:p>
            <a:pPr>
              <a:spcBef>
                <a:spcPts val="2400"/>
              </a:spcBef>
              <a:buFontTx/>
              <a:buChar char="•"/>
            </a:pPr>
            <a:r>
              <a:rPr lang="en-US" altLang="en-US" sz="2400" dirty="0" smtClean="0"/>
              <a:t>Can be associated with iron deficiency – can check ferritin level to assess</a:t>
            </a:r>
            <a:endParaRPr lang="en-US" altLang="en-US" sz="2400" dirty="0"/>
          </a:p>
          <a:p>
            <a:pPr>
              <a:spcBef>
                <a:spcPts val="2400"/>
              </a:spcBef>
              <a:buFontTx/>
              <a:buChar char="•"/>
            </a:pPr>
            <a:endParaRPr lang="en-US" altLang="en-US" sz="2400" dirty="0"/>
          </a:p>
        </p:txBody>
      </p:sp>
    </p:spTree>
    <p:extLst>
      <p:ext uri="{BB962C8B-B14F-4D97-AF65-F5344CB8AC3E}">
        <p14:creationId xmlns:p14="http://schemas.microsoft.com/office/powerpoint/2010/main" val="1054313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798" y="434340"/>
            <a:ext cx="6023610" cy="581215"/>
          </a:xfrm>
        </p:spPr>
        <p:txBody>
          <a:bodyPr/>
          <a:lstStyle/>
          <a:p>
            <a:r>
              <a:rPr lang="en-US" altLang="en-US" sz="3200" dirty="0"/>
              <a:t>RESTLESS LEGS SYNDROME</a:t>
            </a:r>
            <a:endParaRPr lang="en-US" sz="3200" dirty="0"/>
          </a:p>
        </p:txBody>
      </p:sp>
      <p:sp>
        <p:nvSpPr>
          <p:cNvPr id="3" name="Content Placeholder 2"/>
          <p:cNvSpPr>
            <a:spLocks noGrp="1"/>
          </p:cNvSpPr>
          <p:nvPr>
            <p:ph idx="1"/>
          </p:nvPr>
        </p:nvSpPr>
        <p:spPr>
          <a:xfrm>
            <a:off x="1283497" y="1428750"/>
            <a:ext cx="7282212" cy="3954780"/>
          </a:xfrm>
        </p:spPr>
        <p:txBody>
          <a:bodyPr>
            <a:normAutofit fontScale="92500" lnSpcReduction="10000"/>
          </a:bodyPr>
          <a:lstStyle/>
          <a:p>
            <a:pPr>
              <a:spcBef>
                <a:spcPts val="2400"/>
              </a:spcBef>
              <a:buFontTx/>
              <a:buChar char="•"/>
            </a:pPr>
            <a:r>
              <a:rPr lang="en-US" altLang="en-US" sz="2400" dirty="0"/>
              <a:t>M</a:t>
            </a:r>
            <a:r>
              <a:rPr lang="en-US" altLang="en-US" sz="2400" dirty="0" smtClean="0"/>
              <a:t>edications can also aggravate </a:t>
            </a:r>
            <a:r>
              <a:rPr lang="en-US" altLang="en-US" sz="2400" dirty="0"/>
              <a:t>or induce RLS:</a:t>
            </a:r>
          </a:p>
          <a:p>
            <a:pPr lvl="1">
              <a:spcBef>
                <a:spcPts val="2400"/>
              </a:spcBef>
              <a:buFontTx/>
              <a:buChar char="•"/>
            </a:pPr>
            <a:r>
              <a:rPr lang="en-US" altLang="en-US" sz="2200" dirty="0" err="1"/>
              <a:t>Antiemetics</a:t>
            </a:r>
            <a:endParaRPr lang="en-US" altLang="en-US" sz="2200" dirty="0"/>
          </a:p>
          <a:p>
            <a:pPr lvl="1">
              <a:spcBef>
                <a:spcPts val="2400"/>
              </a:spcBef>
              <a:buFontTx/>
              <a:buChar char="•"/>
            </a:pPr>
            <a:r>
              <a:rPr lang="en-US" altLang="en-US" sz="2200" dirty="0"/>
              <a:t>Antipsychotics</a:t>
            </a:r>
          </a:p>
          <a:p>
            <a:pPr lvl="1">
              <a:spcBef>
                <a:spcPts val="2400"/>
              </a:spcBef>
              <a:buFontTx/>
              <a:buChar char="•"/>
            </a:pPr>
            <a:r>
              <a:rPr lang="en-US" altLang="en-US" sz="2200" dirty="0"/>
              <a:t>SSRIs</a:t>
            </a:r>
          </a:p>
          <a:p>
            <a:pPr lvl="1">
              <a:spcBef>
                <a:spcPts val="2400"/>
              </a:spcBef>
              <a:buFontTx/>
              <a:buChar char="•"/>
            </a:pPr>
            <a:r>
              <a:rPr lang="en-US" altLang="en-US" sz="2200" dirty="0"/>
              <a:t>Tricyclic Antidepressants</a:t>
            </a:r>
          </a:p>
          <a:p>
            <a:pPr lvl="1">
              <a:spcBef>
                <a:spcPts val="2400"/>
              </a:spcBef>
              <a:buFontTx/>
              <a:buChar char="•"/>
            </a:pPr>
            <a:r>
              <a:rPr lang="en-US" altLang="en-US" sz="2200" dirty="0" err="1"/>
              <a:t>Diphenydramine</a:t>
            </a:r>
            <a:endParaRPr lang="en-US" altLang="en-US" sz="2200" dirty="0"/>
          </a:p>
          <a:p>
            <a:pPr>
              <a:spcBef>
                <a:spcPts val="2400"/>
              </a:spcBef>
              <a:buFontTx/>
              <a:buChar char="•"/>
            </a:pPr>
            <a:r>
              <a:rPr lang="en-US" altLang="en-US" sz="2400" dirty="0"/>
              <a:t>These medications should be addressed in patients with new or worsening RLS</a:t>
            </a:r>
          </a:p>
          <a:p>
            <a:pPr>
              <a:spcBef>
                <a:spcPts val="2400"/>
              </a:spcBef>
              <a:buFontTx/>
              <a:buChar char="•"/>
            </a:pPr>
            <a:endParaRPr lang="en-US" altLang="en-US" sz="2400" dirty="0"/>
          </a:p>
        </p:txBody>
      </p:sp>
    </p:spTree>
    <p:extLst>
      <p:ext uri="{BB962C8B-B14F-4D97-AF65-F5344CB8AC3E}">
        <p14:creationId xmlns:p14="http://schemas.microsoft.com/office/powerpoint/2010/main" val="347508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898" y="182880"/>
            <a:ext cx="6023610" cy="1015555"/>
          </a:xfrm>
        </p:spPr>
        <p:txBody>
          <a:bodyPr/>
          <a:lstStyle/>
          <a:p>
            <a:r>
              <a:rPr lang="en-US" altLang="en-US" sz="3200" dirty="0" smtClean="0"/>
              <a:t>TREATMENT OF RESTLESS </a:t>
            </a:r>
            <a:r>
              <a:rPr lang="en-US" altLang="en-US" sz="3200" dirty="0"/>
              <a:t>LEGS SYNDROME</a:t>
            </a:r>
            <a:endParaRPr lang="en-US" sz="3200" dirty="0"/>
          </a:p>
        </p:txBody>
      </p:sp>
      <p:sp>
        <p:nvSpPr>
          <p:cNvPr id="3" name="Content Placeholder 2"/>
          <p:cNvSpPr>
            <a:spLocks noGrp="1"/>
          </p:cNvSpPr>
          <p:nvPr>
            <p:ph idx="1"/>
          </p:nvPr>
        </p:nvSpPr>
        <p:spPr>
          <a:xfrm>
            <a:off x="1283497" y="1588770"/>
            <a:ext cx="7282212" cy="3954780"/>
          </a:xfrm>
        </p:spPr>
        <p:txBody>
          <a:bodyPr>
            <a:normAutofit lnSpcReduction="10000"/>
          </a:bodyPr>
          <a:lstStyle/>
          <a:p>
            <a:pPr>
              <a:spcBef>
                <a:spcPts val="2400"/>
              </a:spcBef>
              <a:buFontTx/>
              <a:buChar char="•"/>
            </a:pPr>
            <a:r>
              <a:rPr lang="en-US" altLang="en-US" sz="2400" dirty="0">
                <a:latin typeface="Arial" charset="0"/>
              </a:rPr>
              <a:t>Treat RLS if symptoms are severe or if quality of life is impacted</a:t>
            </a:r>
          </a:p>
          <a:p>
            <a:pPr>
              <a:spcBef>
                <a:spcPts val="2400"/>
              </a:spcBef>
              <a:buFontTx/>
              <a:buChar char="•"/>
            </a:pPr>
            <a:r>
              <a:rPr lang="en-US" altLang="en-US" sz="2400" dirty="0">
                <a:latin typeface="Arial" charset="0"/>
              </a:rPr>
              <a:t>A dopaminergic agent is generally the initial agent of choice for older patients</a:t>
            </a:r>
          </a:p>
          <a:p>
            <a:pPr>
              <a:spcBef>
                <a:spcPts val="2400"/>
              </a:spcBef>
              <a:buFontTx/>
              <a:buChar char="•"/>
            </a:pPr>
            <a:r>
              <a:rPr lang="en-US" altLang="en-US" sz="2400" dirty="0">
                <a:latin typeface="Arial" charset="0"/>
              </a:rPr>
              <a:t>Evening dose of a dopamine agonist (</a:t>
            </a:r>
            <a:r>
              <a:rPr lang="en-US" altLang="en-US" sz="2400" dirty="0" err="1">
                <a:latin typeface="Arial" charset="0"/>
              </a:rPr>
              <a:t>eg</a:t>
            </a:r>
            <a:r>
              <a:rPr lang="en-US" altLang="en-US" sz="2400" dirty="0">
                <a:latin typeface="Arial" charset="0"/>
              </a:rPr>
              <a:t>, </a:t>
            </a:r>
            <a:r>
              <a:rPr lang="en-US" altLang="en-US" sz="2400" dirty="0" err="1">
                <a:latin typeface="Arial" charset="0"/>
              </a:rPr>
              <a:t>pramipexole</a:t>
            </a:r>
            <a:r>
              <a:rPr lang="en-US" altLang="en-US" sz="2400" dirty="0">
                <a:latin typeface="Arial" charset="0"/>
              </a:rPr>
              <a:t> or </a:t>
            </a:r>
            <a:r>
              <a:rPr lang="en-US" altLang="en-US" sz="2400" dirty="0" err="1">
                <a:latin typeface="Arial" charset="0"/>
              </a:rPr>
              <a:t>ropinirole</a:t>
            </a:r>
            <a:r>
              <a:rPr lang="en-US" altLang="en-US" sz="2400" dirty="0">
                <a:latin typeface="Arial" charset="0"/>
              </a:rPr>
              <a:t>) is commonly used for patients with frequent (</a:t>
            </a:r>
            <a:r>
              <a:rPr lang="en-US" altLang="en-US" sz="2400" dirty="0" err="1">
                <a:latin typeface="Arial" charset="0"/>
              </a:rPr>
              <a:t>eg</a:t>
            </a:r>
            <a:r>
              <a:rPr lang="en-US" altLang="en-US" sz="2400" dirty="0">
                <a:latin typeface="Arial" charset="0"/>
              </a:rPr>
              <a:t>, nightly) symptoms of </a:t>
            </a:r>
            <a:r>
              <a:rPr lang="en-US" altLang="en-US" sz="2400" dirty="0" smtClean="0">
                <a:latin typeface="Arial" charset="0"/>
              </a:rPr>
              <a:t>RLS</a:t>
            </a:r>
          </a:p>
          <a:p>
            <a:pPr>
              <a:spcBef>
                <a:spcPts val="2400"/>
              </a:spcBef>
              <a:buFontTx/>
              <a:buChar char="•"/>
            </a:pPr>
            <a:r>
              <a:rPr lang="en-US" altLang="en-US" sz="2400" dirty="0" smtClean="0">
                <a:latin typeface="Arial" charset="0"/>
              </a:rPr>
              <a:t>Gabapentin is an alternative for those who cannot tolerate a dopamine agonist</a:t>
            </a:r>
            <a:endParaRPr lang="en-US" altLang="en-US" sz="2400" dirty="0">
              <a:latin typeface="Arial" charset="0"/>
            </a:endParaRPr>
          </a:p>
          <a:p>
            <a:pPr>
              <a:spcBef>
                <a:spcPts val="2400"/>
              </a:spcBef>
              <a:buFontTx/>
              <a:buChar char="•"/>
            </a:pPr>
            <a:endParaRPr lang="en-US" altLang="en-US" sz="2400" dirty="0"/>
          </a:p>
        </p:txBody>
      </p:sp>
    </p:spTree>
    <p:extLst>
      <p:ext uri="{BB962C8B-B14F-4D97-AF65-F5344CB8AC3E}">
        <p14:creationId xmlns:p14="http://schemas.microsoft.com/office/powerpoint/2010/main" val="3829879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48" y="640080"/>
            <a:ext cx="2384882" cy="558355"/>
          </a:xfrm>
        </p:spPr>
        <p:txBody>
          <a:bodyPr/>
          <a:lstStyle/>
          <a:p>
            <a:r>
              <a:rPr lang="en-US" altLang="en-US" sz="3200" dirty="0"/>
              <a:t>SUMMARY</a:t>
            </a:r>
            <a:endParaRPr lang="en-US" sz="3200" dirty="0"/>
          </a:p>
        </p:txBody>
      </p:sp>
      <p:sp>
        <p:nvSpPr>
          <p:cNvPr id="3" name="Content Placeholder 2"/>
          <p:cNvSpPr>
            <a:spLocks noGrp="1"/>
          </p:cNvSpPr>
          <p:nvPr>
            <p:ph idx="1"/>
          </p:nvPr>
        </p:nvSpPr>
        <p:spPr>
          <a:xfrm>
            <a:off x="1121483" y="2045970"/>
            <a:ext cx="7282212" cy="2720340"/>
          </a:xfrm>
        </p:spPr>
        <p:txBody>
          <a:bodyPr>
            <a:normAutofit fontScale="92500" lnSpcReduction="10000"/>
          </a:bodyPr>
          <a:lstStyle/>
          <a:p>
            <a:pPr>
              <a:spcBef>
                <a:spcPts val="2400"/>
              </a:spcBef>
              <a:buFontTx/>
              <a:buChar char="•"/>
            </a:pPr>
            <a:r>
              <a:rPr lang="en-US" altLang="en-US" sz="2400" dirty="0" smtClean="0">
                <a:latin typeface="Arial" charset="0"/>
              </a:rPr>
              <a:t>Sleep issues are common in older individuals and can be evaluated in a step-wise manner</a:t>
            </a:r>
          </a:p>
          <a:p>
            <a:pPr>
              <a:spcBef>
                <a:spcPts val="2400"/>
              </a:spcBef>
              <a:buFontTx/>
              <a:buChar char="•"/>
            </a:pPr>
            <a:r>
              <a:rPr lang="en-US" altLang="en-US" sz="2400" dirty="0" smtClean="0">
                <a:latin typeface="Arial" charset="0"/>
              </a:rPr>
              <a:t>Insomnia can respond well to non-pharmacologic interventions including improved sleep hygiene and/or CBT-I</a:t>
            </a:r>
          </a:p>
          <a:p>
            <a:pPr>
              <a:spcBef>
                <a:spcPts val="2400"/>
              </a:spcBef>
              <a:buFontTx/>
              <a:buChar char="•"/>
            </a:pPr>
            <a:r>
              <a:rPr lang="en-US" altLang="en-US" sz="2400" dirty="0" smtClean="0">
                <a:latin typeface="Arial" charset="0"/>
              </a:rPr>
              <a:t>Restless legs is associated with iron deficiency and can respond to dopamine agonists or gabapentin</a:t>
            </a:r>
            <a:endParaRPr lang="en-US" altLang="en-US" sz="2400" dirty="0"/>
          </a:p>
        </p:txBody>
      </p:sp>
    </p:spTree>
    <p:extLst>
      <p:ext uri="{BB962C8B-B14F-4D97-AF65-F5344CB8AC3E}">
        <p14:creationId xmlns:p14="http://schemas.microsoft.com/office/powerpoint/2010/main" val="418367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9" y="411480"/>
            <a:ext cx="7752991" cy="615505"/>
          </a:xfrm>
        </p:spPr>
        <p:txBody>
          <a:bodyPr/>
          <a:lstStyle/>
          <a:p>
            <a:r>
              <a:rPr lang="en-US" altLang="en-US" sz="3200" dirty="0" smtClean="0"/>
              <a:t>SLEEP PROBLEMS IN </a:t>
            </a:r>
            <a:r>
              <a:rPr lang="en-US" altLang="en-US" sz="3200" dirty="0"/>
              <a:t>OLDER PEOPLE</a:t>
            </a:r>
            <a:endParaRPr lang="en-US" sz="3200" dirty="0"/>
          </a:p>
        </p:txBody>
      </p:sp>
      <p:sp>
        <p:nvSpPr>
          <p:cNvPr id="3" name="Content Placeholder 2"/>
          <p:cNvSpPr>
            <a:spLocks noGrp="1"/>
          </p:cNvSpPr>
          <p:nvPr>
            <p:ph idx="1"/>
          </p:nvPr>
        </p:nvSpPr>
        <p:spPr>
          <a:xfrm>
            <a:off x="1048107" y="1615241"/>
            <a:ext cx="7282212" cy="3756548"/>
          </a:xfrm>
        </p:spPr>
        <p:txBody>
          <a:bodyPr>
            <a:normAutofit fontScale="92500" lnSpcReduction="10000"/>
          </a:bodyPr>
          <a:lstStyle/>
          <a:p>
            <a:pPr>
              <a:buFontTx/>
              <a:buChar char="•"/>
            </a:pPr>
            <a:r>
              <a:rPr lang="en-US" altLang="en-US" sz="2800" dirty="0">
                <a:latin typeface="Arial" charset="0"/>
              </a:rPr>
              <a:t>Sleep problems are common in older adults, particularly those with comorbid medical conditions and psychiatric illness</a:t>
            </a:r>
          </a:p>
          <a:p>
            <a:endParaRPr lang="en-US" altLang="en-US" sz="2800" dirty="0">
              <a:solidFill>
                <a:schemeClr val="bg1"/>
              </a:solidFill>
              <a:latin typeface="Arial" charset="0"/>
            </a:endParaRPr>
          </a:p>
          <a:p>
            <a:r>
              <a:rPr lang="en-US" altLang="en-US" sz="2800" i="1" dirty="0">
                <a:latin typeface="Arial" charset="0"/>
              </a:rPr>
              <a:t>Risk Factors for Sleep Disturbance:</a:t>
            </a:r>
          </a:p>
          <a:p>
            <a:pPr lvl="1">
              <a:buFontTx/>
              <a:buChar char="•"/>
            </a:pPr>
            <a:r>
              <a:rPr lang="en-US" sz="2400" dirty="0"/>
              <a:t>Chronic illness</a:t>
            </a:r>
          </a:p>
          <a:p>
            <a:pPr lvl="1">
              <a:buFontTx/>
              <a:buChar char="•"/>
            </a:pPr>
            <a:r>
              <a:rPr lang="en-US" sz="2400" dirty="0"/>
              <a:t>Multiple medical problems</a:t>
            </a:r>
          </a:p>
          <a:p>
            <a:pPr lvl="1">
              <a:buFontTx/>
              <a:buChar char="•"/>
            </a:pPr>
            <a:r>
              <a:rPr lang="en-US" sz="2400" dirty="0"/>
              <a:t>Mood disturbance</a:t>
            </a:r>
          </a:p>
          <a:p>
            <a:pPr lvl="1">
              <a:buFontTx/>
              <a:buChar char="•"/>
            </a:pPr>
            <a:r>
              <a:rPr lang="en-US" sz="2400" dirty="0"/>
              <a:t>Less physical activity</a:t>
            </a:r>
          </a:p>
          <a:p>
            <a:pPr lvl="1">
              <a:buFontTx/>
              <a:buChar char="•"/>
            </a:pPr>
            <a:r>
              <a:rPr lang="en-US" sz="2400" dirty="0"/>
              <a:t>Physical disability </a:t>
            </a:r>
            <a:endParaRPr lang="en-US" altLang="en-US" sz="2400" dirty="0">
              <a:solidFill>
                <a:schemeClr val="accent2"/>
              </a:solidFill>
              <a:latin typeface="Arial" charset="0"/>
            </a:endParaRPr>
          </a:p>
          <a:p>
            <a:endParaRPr lang="en-US" dirty="0"/>
          </a:p>
        </p:txBody>
      </p:sp>
    </p:spTree>
    <p:extLst>
      <p:ext uri="{BB962C8B-B14F-4D97-AF65-F5344CB8AC3E}">
        <p14:creationId xmlns:p14="http://schemas.microsoft.com/office/powerpoint/2010/main" val="1537798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9" y="411480"/>
            <a:ext cx="7752991" cy="615505"/>
          </a:xfrm>
        </p:spPr>
        <p:txBody>
          <a:bodyPr/>
          <a:lstStyle/>
          <a:p>
            <a:r>
              <a:rPr lang="en-US" altLang="en-US" sz="3200" dirty="0" smtClean="0"/>
              <a:t>SLEEP PROBLEMS IN </a:t>
            </a:r>
            <a:r>
              <a:rPr lang="en-US" altLang="en-US" sz="3200" dirty="0"/>
              <a:t>OLDER PEOPLE</a:t>
            </a:r>
            <a:endParaRPr lang="en-US" sz="3200" dirty="0"/>
          </a:p>
        </p:txBody>
      </p:sp>
      <p:sp>
        <p:nvSpPr>
          <p:cNvPr id="3" name="Content Placeholder 2"/>
          <p:cNvSpPr>
            <a:spLocks noGrp="1"/>
          </p:cNvSpPr>
          <p:nvPr>
            <p:ph idx="1"/>
          </p:nvPr>
        </p:nvSpPr>
        <p:spPr>
          <a:xfrm>
            <a:off x="1048107" y="1615241"/>
            <a:ext cx="7282212" cy="3756548"/>
          </a:xfrm>
        </p:spPr>
        <p:txBody>
          <a:bodyPr>
            <a:normAutofit lnSpcReduction="10000"/>
          </a:bodyPr>
          <a:lstStyle/>
          <a:p>
            <a:r>
              <a:rPr lang="en-US" sz="2400" dirty="0"/>
              <a:t>Primary sleep disorders that increase with age:</a:t>
            </a:r>
          </a:p>
          <a:p>
            <a:pPr lvl="1"/>
            <a:r>
              <a:rPr lang="en-US" sz="2200" dirty="0"/>
              <a:t>Sleep-related breathing disorders (</a:t>
            </a:r>
            <a:r>
              <a:rPr lang="en-US" sz="2200" dirty="0" err="1"/>
              <a:t>eg</a:t>
            </a:r>
            <a:r>
              <a:rPr lang="en-US" sz="2200" dirty="0"/>
              <a:t>, sleep apnea)</a:t>
            </a:r>
          </a:p>
          <a:p>
            <a:pPr lvl="1"/>
            <a:r>
              <a:rPr lang="en-US" sz="2200" dirty="0"/>
              <a:t>Restless legs syndrome</a:t>
            </a:r>
          </a:p>
          <a:p>
            <a:pPr lvl="1"/>
            <a:r>
              <a:rPr lang="en-US" sz="2200" dirty="0"/>
              <a:t>Circadian rhythm sleep disorders</a:t>
            </a:r>
          </a:p>
          <a:p>
            <a:pPr marL="457200" lvl="1" indent="0">
              <a:buNone/>
            </a:pPr>
            <a:endParaRPr lang="en-US" sz="2200" dirty="0"/>
          </a:p>
          <a:p>
            <a:r>
              <a:rPr lang="en-US" sz="2400" dirty="0"/>
              <a:t>Insomnia is more common in women than in men at all ages</a:t>
            </a:r>
          </a:p>
          <a:p>
            <a:endParaRPr lang="en-US" sz="2400" dirty="0"/>
          </a:p>
          <a:p>
            <a:r>
              <a:rPr lang="en-US" sz="2400" dirty="0"/>
              <a:t>Self-reported sleeping difficulties are more common in older African Americans, particularly women and in those with depression and chronic illness</a:t>
            </a:r>
          </a:p>
          <a:p>
            <a:endParaRPr lang="en-US" dirty="0"/>
          </a:p>
        </p:txBody>
      </p:sp>
    </p:spTree>
    <p:extLst>
      <p:ext uri="{BB962C8B-B14F-4D97-AF65-F5344CB8AC3E}">
        <p14:creationId xmlns:p14="http://schemas.microsoft.com/office/powerpoint/2010/main" val="640972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062" y="434340"/>
            <a:ext cx="6804301" cy="615505"/>
          </a:xfrm>
        </p:spPr>
        <p:txBody>
          <a:bodyPr/>
          <a:lstStyle/>
          <a:p>
            <a:r>
              <a:rPr lang="en-US" sz="3200" dirty="0"/>
              <a:t>CHANGES IN SLEEP WITH AGING</a:t>
            </a:r>
            <a:endParaRPr lang="en-US" sz="3200" dirty="0"/>
          </a:p>
        </p:txBody>
      </p:sp>
      <p:graphicFrame>
        <p:nvGraphicFramePr>
          <p:cNvPr id="5" name="Content Placeholder 6">
            <a:extLst>
              <a:ext uri="{FF2B5EF4-FFF2-40B4-BE49-F238E27FC236}">
                <a16:creationId xmlns:a16="http://schemas.microsoft.com/office/drawing/2014/main" id="{CB5EAF03-C4F1-7A4B-B208-792AA7E34815}"/>
              </a:ext>
            </a:extLst>
          </p:cNvPr>
          <p:cNvGraphicFramePr>
            <a:graphicFrameLocks noGrp="1"/>
          </p:cNvGraphicFramePr>
          <p:nvPr>
            <p:ph idx="1"/>
            <p:extLst>
              <p:ext uri="{D42A27DB-BD31-4B8C-83A1-F6EECF244321}">
                <p14:modId xmlns:p14="http://schemas.microsoft.com/office/powerpoint/2010/main" val="413319538"/>
              </p:ext>
            </p:extLst>
          </p:nvPr>
        </p:nvGraphicFramePr>
        <p:xfrm>
          <a:off x="1200150" y="1508759"/>
          <a:ext cx="7371274" cy="4062585"/>
        </p:xfrm>
        <a:graphic>
          <a:graphicData uri="http://schemas.openxmlformats.org/drawingml/2006/table">
            <a:tbl>
              <a:tblPr firstRow="1" bandRow="1">
                <a:tableStyleId>{21E4AEA4-8DFA-4A89-87EB-49C32662AFE0}</a:tableStyleId>
              </a:tblPr>
              <a:tblGrid>
                <a:gridCol w="3685637">
                  <a:extLst>
                    <a:ext uri="{9D8B030D-6E8A-4147-A177-3AD203B41FA5}">
                      <a16:colId xmlns:a16="http://schemas.microsoft.com/office/drawing/2014/main" val="1137349817"/>
                    </a:ext>
                  </a:extLst>
                </a:gridCol>
                <a:gridCol w="3685637">
                  <a:extLst>
                    <a:ext uri="{9D8B030D-6E8A-4147-A177-3AD203B41FA5}">
                      <a16:colId xmlns:a16="http://schemas.microsoft.com/office/drawing/2014/main" val="489953521"/>
                    </a:ext>
                  </a:extLst>
                </a:gridCol>
              </a:tblGrid>
              <a:tr h="414407">
                <a:tc>
                  <a:txBody>
                    <a:bodyPr/>
                    <a:lstStyle/>
                    <a:p>
                      <a:pPr marL="0" marR="0" algn="ctr">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Sleep Characteristic</a:t>
                      </a:r>
                    </a:p>
                  </a:txBody>
                  <a:tcPr marL="68580" marR="68580" marT="0" marB="0" anchor="ctr"/>
                </a:tc>
                <a:tc>
                  <a:txBody>
                    <a:bodyPr/>
                    <a:lstStyle/>
                    <a:p>
                      <a:pPr marL="0" marR="0" algn="ctr">
                        <a:spcBef>
                          <a:spcPts val="0"/>
                        </a:spcBef>
                        <a:spcAft>
                          <a:spcPts val="0"/>
                        </a:spcAft>
                      </a:pPr>
                      <a:r>
                        <a:rPr lang="en-US" sz="2000" b="1" dirty="0">
                          <a:effectLst/>
                          <a:latin typeface="Arial" panose="020B0604020202020204" pitchFamily="34" charset="0"/>
                          <a:ea typeface="Times New Roman" panose="02020603050405020304" pitchFamily="18" charset="0"/>
                          <a:cs typeface="Arial" panose="020B0604020202020204" pitchFamily="34" charset="0"/>
                        </a:rPr>
                        <a:t>Age-Related Change</a:t>
                      </a:r>
                    </a:p>
                  </a:txBody>
                  <a:tcPr marL="68580" marR="68580" marT="0" marB="0" anchor="ctr"/>
                </a:tc>
                <a:extLst>
                  <a:ext uri="{0D108BD9-81ED-4DB2-BD59-A6C34878D82A}">
                    <a16:rowId xmlns:a16="http://schemas.microsoft.com/office/drawing/2014/main" val="396846691"/>
                  </a:ext>
                </a:extLst>
              </a:tr>
              <a:tr h="414407">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Total sleep time</a:t>
                      </a:r>
                    </a:p>
                  </a:txBody>
                  <a:tcPr marL="68580" marR="68580"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Decrease</a:t>
                      </a:r>
                    </a:p>
                  </a:txBody>
                  <a:tcPr marL="68580" marR="68580" marT="0" marB="0" anchor="ctr"/>
                </a:tc>
                <a:extLst>
                  <a:ext uri="{0D108BD9-81ED-4DB2-BD59-A6C34878D82A}">
                    <a16:rowId xmlns:a16="http://schemas.microsoft.com/office/drawing/2014/main" val="2650231654"/>
                  </a:ext>
                </a:extLst>
              </a:tr>
              <a:tr h="414407">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Sleep latency (time to fall asleep)</a:t>
                      </a:r>
                    </a:p>
                  </a:txBody>
                  <a:tcPr marL="68580" marR="68580"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Increase or no change</a:t>
                      </a:r>
                    </a:p>
                  </a:txBody>
                  <a:tcPr marL="68580" marR="68580" marT="0" marB="0" anchor="ctr"/>
                </a:tc>
                <a:extLst>
                  <a:ext uri="{0D108BD9-81ED-4DB2-BD59-A6C34878D82A}">
                    <a16:rowId xmlns:a16="http://schemas.microsoft.com/office/drawing/2014/main" val="2967684000"/>
                  </a:ext>
                </a:extLst>
              </a:tr>
              <a:tr h="613096">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Sleep efficiency (time asleep over time in bed)</a:t>
                      </a:r>
                    </a:p>
                  </a:txBody>
                  <a:tcPr marL="68580" marR="68580"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Decrease</a:t>
                      </a:r>
                    </a:p>
                  </a:txBody>
                  <a:tcPr marL="68580" marR="68580" marT="0" marB="0" anchor="ctr"/>
                </a:tc>
                <a:extLst>
                  <a:ext uri="{0D108BD9-81ED-4DB2-BD59-A6C34878D82A}">
                    <a16:rowId xmlns:a16="http://schemas.microsoft.com/office/drawing/2014/main" val="4062463790"/>
                  </a:ext>
                </a:extLst>
              </a:tr>
              <a:tr h="414407">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Daytime napping</a:t>
                      </a:r>
                    </a:p>
                  </a:txBody>
                  <a:tcPr marL="68580" marR="68580"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Increase</a:t>
                      </a:r>
                    </a:p>
                  </a:txBody>
                  <a:tcPr marL="68580" marR="68580" marT="0" marB="0" anchor="ctr"/>
                </a:tc>
                <a:extLst>
                  <a:ext uri="{0D108BD9-81ED-4DB2-BD59-A6C34878D82A}">
                    <a16:rowId xmlns:a16="http://schemas.microsoft.com/office/drawing/2014/main" val="2739125443"/>
                  </a:ext>
                </a:extLst>
              </a:tr>
              <a:tr h="414407">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Stages N1 and N2</a:t>
                      </a:r>
                    </a:p>
                  </a:txBody>
                  <a:tcPr marL="68580" marR="68580"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Increase</a:t>
                      </a:r>
                    </a:p>
                  </a:txBody>
                  <a:tcPr marL="68580" marR="68580" marT="0" marB="0" anchor="ctr"/>
                </a:tc>
                <a:extLst>
                  <a:ext uri="{0D108BD9-81ED-4DB2-BD59-A6C34878D82A}">
                    <a16:rowId xmlns:a16="http://schemas.microsoft.com/office/drawing/2014/main" val="2741730080"/>
                  </a:ext>
                </a:extLst>
              </a:tr>
              <a:tr h="414407">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Slow-wave sleep (Stage N3)</a:t>
                      </a:r>
                    </a:p>
                  </a:txBody>
                  <a:tcPr marL="68580" marR="68580"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Decrease</a:t>
                      </a:r>
                    </a:p>
                  </a:txBody>
                  <a:tcPr marL="68580" marR="68580" marT="0" marB="0" anchor="ctr"/>
                </a:tc>
                <a:extLst>
                  <a:ext uri="{0D108BD9-81ED-4DB2-BD59-A6C34878D82A}">
                    <a16:rowId xmlns:a16="http://schemas.microsoft.com/office/drawing/2014/main" val="1684104571"/>
                  </a:ext>
                </a:extLst>
              </a:tr>
              <a:tr h="414407">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Percent rapid eye movement (REM)</a:t>
                      </a:r>
                    </a:p>
                  </a:txBody>
                  <a:tcPr marL="68580" marR="68580"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Decrease</a:t>
                      </a:r>
                    </a:p>
                  </a:txBody>
                  <a:tcPr marL="68580" marR="68580" marT="0" marB="0" anchor="ctr"/>
                </a:tc>
                <a:extLst>
                  <a:ext uri="{0D108BD9-81ED-4DB2-BD59-A6C34878D82A}">
                    <a16:rowId xmlns:a16="http://schemas.microsoft.com/office/drawing/2014/main" val="2778842260"/>
                  </a:ext>
                </a:extLst>
              </a:tr>
              <a:tr h="414407">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Wake after sleep onset</a:t>
                      </a:r>
                    </a:p>
                  </a:txBody>
                  <a:tcPr marL="68580" marR="68580" marT="0" marB="0" anchor="ctr"/>
                </a:tc>
                <a:tc>
                  <a:txBody>
                    <a:bodyPr/>
                    <a:lstStyle/>
                    <a:p>
                      <a:pPr marL="0" marR="0" algn="ctr">
                        <a:spcBef>
                          <a:spcPts val="0"/>
                        </a:spcBef>
                        <a:spcAft>
                          <a:spcPts val="0"/>
                        </a:spcAft>
                        <a:tabLst>
                          <a:tab pos="91440" algn="l"/>
                          <a:tab pos="182880" algn="l"/>
                          <a:tab pos="274320" algn="l"/>
                          <a:tab pos="365760" algn="l"/>
                          <a:tab pos="457200" algn="l"/>
                        </a:tabLst>
                      </a:pPr>
                      <a:r>
                        <a:rPr lang="en-US" sz="1800" dirty="0">
                          <a:effectLst/>
                          <a:latin typeface="Arial" panose="020B0604020202020204" pitchFamily="34" charset="0"/>
                          <a:ea typeface="Times New Roman" panose="02020603050405020304" pitchFamily="18" charset="0"/>
                          <a:cs typeface="Arial" panose="020B0604020202020204" pitchFamily="34" charset="0"/>
                        </a:rPr>
                        <a:t>Increase</a:t>
                      </a:r>
                    </a:p>
                  </a:txBody>
                  <a:tcPr marL="68580" marR="68580" marT="0" marB="0" anchor="ctr"/>
                </a:tc>
                <a:extLst>
                  <a:ext uri="{0D108BD9-81ED-4DB2-BD59-A6C34878D82A}">
                    <a16:rowId xmlns:a16="http://schemas.microsoft.com/office/drawing/2014/main" val="2779798203"/>
                  </a:ext>
                </a:extLst>
              </a:tr>
            </a:tbl>
          </a:graphicData>
        </a:graphic>
      </p:graphicFrame>
    </p:spTree>
    <p:extLst>
      <p:ext uri="{BB962C8B-B14F-4D97-AF65-F5344CB8AC3E}">
        <p14:creationId xmlns:p14="http://schemas.microsoft.com/office/powerpoint/2010/main" val="383954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139" y="400050"/>
            <a:ext cx="4986931" cy="615505"/>
          </a:xfrm>
        </p:spPr>
        <p:txBody>
          <a:bodyPr/>
          <a:lstStyle/>
          <a:p>
            <a:r>
              <a:rPr lang="en-US" altLang="en-US" sz="3200" dirty="0"/>
              <a:t>EVALUATION OF SLEEP</a:t>
            </a:r>
            <a:endParaRPr lang="en-US" sz="3200" dirty="0"/>
          </a:p>
        </p:txBody>
      </p:sp>
      <p:sp>
        <p:nvSpPr>
          <p:cNvPr id="3" name="Content Placeholder 2"/>
          <p:cNvSpPr>
            <a:spLocks noGrp="1"/>
          </p:cNvSpPr>
          <p:nvPr>
            <p:ph idx="1"/>
          </p:nvPr>
        </p:nvSpPr>
        <p:spPr>
          <a:xfrm>
            <a:off x="1283498" y="1767442"/>
            <a:ext cx="7282212" cy="3067448"/>
          </a:xfrm>
        </p:spPr>
        <p:txBody>
          <a:bodyPr>
            <a:normAutofit/>
          </a:bodyPr>
          <a:lstStyle/>
          <a:p>
            <a:pPr>
              <a:spcBef>
                <a:spcPts val="2400"/>
              </a:spcBef>
            </a:pPr>
            <a:r>
              <a:rPr lang="en-US" altLang="en-US" sz="2200" dirty="0">
                <a:latin typeface="Arial" charset="0"/>
              </a:rPr>
              <a:t>Screening Questions: </a:t>
            </a:r>
          </a:p>
          <a:p>
            <a:pPr>
              <a:spcBef>
                <a:spcPts val="2400"/>
              </a:spcBef>
              <a:buFontTx/>
              <a:buChar char="•"/>
            </a:pPr>
            <a:r>
              <a:rPr lang="en-US" altLang="en-US" sz="2200" dirty="0">
                <a:latin typeface="Arial" charset="0"/>
              </a:rPr>
              <a:t>Is the person satisfied with his or her sleep? </a:t>
            </a:r>
          </a:p>
          <a:p>
            <a:pPr>
              <a:spcBef>
                <a:spcPts val="2400"/>
              </a:spcBef>
              <a:buFontTx/>
              <a:buChar char="•"/>
            </a:pPr>
            <a:r>
              <a:rPr lang="en-US" altLang="en-US" sz="2200" dirty="0">
                <a:latin typeface="Arial" charset="0"/>
              </a:rPr>
              <a:t>Does sleep or fatigue interfere with daytime activities?</a:t>
            </a:r>
          </a:p>
          <a:p>
            <a:pPr>
              <a:spcBef>
                <a:spcPts val="2400"/>
              </a:spcBef>
              <a:buFontTx/>
              <a:buChar char="•"/>
            </a:pPr>
            <a:r>
              <a:rPr lang="en-US" altLang="en-US" sz="2200" dirty="0">
                <a:latin typeface="Arial" charset="0"/>
              </a:rPr>
              <a:t>Does the bed partner or others complain of unusual behavior during sleep, such as snoring, interrupted breathing, or leg movements</a:t>
            </a:r>
            <a:r>
              <a:rPr lang="en-US" altLang="en-US" sz="2200" dirty="0" smtClean="0">
                <a:latin typeface="Arial" charset="0"/>
              </a:rPr>
              <a:t>?</a:t>
            </a:r>
            <a:endParaRPr lang="en-US" sz="2200" dirty="0"/>
          </a:p>
        </p:txBody>
      </p:sp>
    </p:spTree>
    <p:extLst>
      <p:ext uri="{BB962C8B-B14F-4D97-AF65-F5344CB8AC3E}">
        <p14:creationId xmlns:p14="http://schemas.microsoft.com/office/powerpoint/2010/main" val="294568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764" y="560070"/>
            <a:ext cx="6583679" cy="615505"/>
          </a:xfrm>
        </p:spPr>
        <p:txBody>
          <a:bodyPr/>
          <a:lstStyle/>
          <a:p>
            <a:r>
              <a:rPr lang="en-US" altLang="en-US" sz="3200" dirty="0"/>
              <a:t>OFFICE EVALUATION OF SLEEP</a:t>
            </a:r>
            <a:endParaRPr lang="en-US" sz="3200" dirty="0"/>
          </a:p>
        </p:txBody>
      </p:sp>
      <p:sp>
        <p:nvSpPr>
          <p:cNvPr id="3" name="Content Placeholder 2"/>
          <p:cNvSpPr>
            <a:spLocks noGrp="1"/>
          </p:cNvSpPr>
          <p:nvPr>
            <p:ph idx="1"/>
          </p:nvPr>
        </p:nvSpPr>
        <p:spPr>
          <a:xfrm>
            <a:off x="1283497" y="1653142"/>
            <a:ext cx="7282212" cy="4164728"/>
          </a:xfrm>
        </p:spPr>
        <p:txBody>
          <a:bodyPr>
            <a:normAutofit lnSpcReduction="10000"/>
          </a:bodyPr>
          <a:lstStyle/>
          <a:p>
            <a:pPr>
              <a:spcBef>
                <a:spcPts val="2400"/>
              </a:spcBef>
              <a:buFontTx/>
              <a:buChar char="•"/>
            </a:pPr>
            <a:r>
              <a:rPr lang="en-US" altLang="en-US" sz="2400" dirty="0">
                <a:latin typeface="Arial" charset="0"/>
              </a:rPr>
              <a:t>Patient sleep log can be helpful</a:t>
            </a:r>
          </a:p>
          <a:p>
            <a:pPr marL="457200" lvl="1" indent="0">
              <a:spcBef>
                <a:spcPts val="2400"/>
              </a:spcBef>
              <a:buNone/>
            </a:pPr>
            <a:r>
              <a:rPr lang="en-US" altLang="en-US" sz="2000" dirty="0">
                <a:latin typeface="Arial" charset="0"/>
              </a:rPr>
              <a:t>-Supplement with information from bed partner, others, and/or validated sleep questionnaire</a:t>
            </a:r>
          </a:p>
          <a:p>
            <a:pPr>
              <a:spcBef>
                <a:spcPts val="2400"/>
              </a:spcBef>
              <a:buFontTx/>
              <a:buChar char="•"/>
            </a:pPr>
            <a:r>
              <a:rPr lang="en-US" altLang="en-US" sz="2400" dirty="0">
                <a:latin typeface="Arial" charset="0"/>
              </a:rPr>
              <a:t>Focused physical exam ― guided by evidence from the history</a:t>
            </a:r>
          </a:p>
          <a:p>
            <a:pPr>
              <a:spcBef>
                <a:spcPts val="2400"/>
              </a:spcBef>
              <a:buFontTx/>
              <a:buChar char="•"/>
            </a:pPr>
            <a:r>
              <a:rPr lang="en-US" altLang="en-US" sz="2400" dirty="0">
                <a:latin typeface="Arial" charset="0"/>
              </a:rPr>
              <a:t>Conduct mental status testing – with a focus on memory and mood problems, particularly depression</a:t>
            </a:r>
          </a:p>
          <a:p>
            <a:pPr>
              <a:spcBef>
                <a:spcPts val="2400"/>
              </a:spcBef>
              <a:buFontTx/>
              <a:buChar char="•"/>
            </a:pPr>
            <a:r>
              <a:rPr lang="en-US" altLang="en-US" sz="2400" dirty="0">
                <a:latin typeface="Arial" charset="0"/>
              </a:rPr>
              <a:t>Lab testing ― guided by findings of the history and physical exam</a:t>
            </a:r>
            <a:endParaRPr lang="en-US" altLang="en-US" sz="2400" dirty="0">
              <a:latin typeface="Arial" charset="0"/>
            </a:endParaRPr>
          </a:p>
        </p:txBody>
      </p:sp>
    </p:spTree>
    <p:extLst>
      <p:ext uri="{BB962C8B-B14F-4D97-AF65-F5344CB8AC3E}">
        <p14:creationId xmlns:p14="http://schemas.microsoft.com/office/powerpoint/2010/main" val="1465973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366" y="560070"/>
            <a:ext cx="7620473" cy="615505"/>
          </a:xfrm>
        </p:spPr>
        <p:txBody>
          <a:bodyPr/>
          <a:lstStyle/>
          <a:p>
            <a:r>
              <a:rPr lang="en-US" altLang="en-US" sz="3200" dirty="0"/>
              <a:t>OBJECTIVE EVALUATION OF SLEEP</a:t>
            </a:r>
            <a:endParaRPr lang="en-US" sz="3200" dirty="0"/>
          </a:p>
        </p:txBody>
      </p:sp>
      <p:sp>
        <p:nvSpPr>
          <p:cNvPr id="3" name="Content Placeholder 2"/>
          <p:cNvSpPr>
            <a:spLocks noGrp="1"/>
          </p:cNvSpPr>
          <p:nvPr>
            <p:ph idx="1"/>
          </p:nvPr>
        </p:nvSpPr>
        <p:spPr>
          <a:xfrm>
            <a:off x="1283497" y="1653142"/>
            <a:ext cx="7282212" cy="3730388"/>
          </a:xfrm>
        </p:spPr>
        <p:txBody>
          <a:bodyPr>
            <a:normAutofit/>
          </a:bodyPr>
          <a:lstStyle/>
          <a:p>
            <a:pPr>
              <a:spcBef>
                <a:spcPct val="30000"/>
              </a:spcBef>
              <a:buFontTx/>
              <a:buChar char="•"/>
            </a:pPr>
            <a:r>
              <a:rPr lang="en-US" altLang="en-US" sz="2400" dirty="0">
                <a:latin typeface="Arial" charset="0"/>
              </a:rPr>
              <a:t>Polysomnography is indicated if primary sleep disorder is suspected:</a:t>
            </a:r>
          </a:p>
          <a:p>
            <a:pPr lvl="1">
              <a:spcBef>
                <a:spcPct val="30000"/>
              </a:spcBef>
              <a:buFont typeface="Arial" panose="020B0604020202020204" pitchFamily="34" charset="0"/>
              <a:buChar char="•"/>
            </a:pPr>
            <a:r>
              <a:rPr lang="en-US" altLang="en-US" sz="2000" dirty="0"/>
              <a:t>Sleep apnea </a:t>
            </a:r>
          </a:p>
          <a:p>
            <a:pPr lvl="1">
              <a:spcBef>
                <a:spcPct val="30000"/>
              </a:spcBef>
              <a:buFont typeface="Arial" panose="020B0604020202020204" pitchFamily="34" charset="0"/>
              <a:buChar char="•"/>
            </a:pPr>
            <a:r>
              <a:rPr lang="en-US" altLang="en-US" sz="2000" dirty="0"/>
              <a:t>Narcolepsy</a:t>
            </a:r>
          </a:p>
          <a:p>
            <a:pPr lvl="1">
              <a:spcBef>
                <a:spcPct val="30000"/>
              </a:spcBef>
              <a:buFont typeface="Arial" panose="020B0604020202020204" pitchFamily="34" charset="0"/>
              <a:buChar char="•"/>
            </a:pPr>
            <a:r>
              <a:rPr lang="en-US" altLang="en-US" sz="2000" dirty="0"/>
              <a:t>Periodic limb movement disorder</a:t>
            </a:r>
          </a:p>
          <a:p>
            <a:pPr lvl="1">
              <a:spcBef>
                <a:spcPct val="30000"/>
              </a:spcBef>
              <a:buFont typeface="Arial" panose="020B0604020202020204" pitchFamily="34" charset="0"/>
              <a:buChar char="•"/>
            </a:pPr>
            <a:r>
              <a:rPr lang="en-US" altLang="en-US" sz="2000" dirty="0"/>
              <a:t>Violent or other unusual behaviors during sleep</a:t>
            </a:r>
          </a:p>
          <a:p>
            <a:pPr lvl="1">
              <a:spcBef>
                <a:spcPct val="30000"/>
              </a:spcBef>
              <a:buFont typeface="Arial" panose="020B0604020202020204" pitchFamily="34" charset="0"/>
              <a:buChar char="•"/>
            </a:pPr>
            <a:r>
              <a:rPr lang="en-US" altLang="en-US" sz="2000" dirty="0"/>
              <a:t>Other sleep symptoms that do not respond to treatment</a:t>
            </a:r>
          </a:p>
          <a:p>
            <a:pPr>
              <a:spcBef>
                <a:spcPct val="80000"/>
              </a:spcBef>
              <a:buFontTx/>
              <a:buChar char="•"/>
            </a:pPr>
            <a:r>
              <a:rPr lang="en-US" altLang="en-US" sz="2400" dirty="0">
                <a:latin typeface="Arial" charset="0"/>
              </a:rPr>
              <a:t>In-home portable monitoring ― screens for sleep apnea</a:t>
            </a:r>
            <a:endParaRPr lang="en-US" altLang="en-US" sz="2400" dirty="0">
              <a:latin typeface="Arial" charset="0"/>
            </a:endParaRPr>
          </a:p>
        </p:txBody>
      </p:sp>
    </p:spTree>
    <p:extLst>
      <p:ext uri="{BB962C8B-B14F-4D97-AF65-F5344CB8AC3E}">
        <p14:creationId xmlns:p14="http://schemas.microsoft.com/office/powerpoint/2010/main" val="1035429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7308" y="434340"/>
            <a:ext cx="2434590" cy="581215"/>
          </a:xfrm>
        </p:spPr>
        <p:txBody>
          <a:bodyPr/>
          <a:lstStyle/>
          <a:p>
            <a:r>
              <a:rPr lang="en-US" sz="3200" dirty="0" smtClean="0"/>
              <a:t>INSOMNIA</a:t>
            </a:r>
            <a:endParaRPr lang="en-US" sz="3200" dirty="0"/>
          </a:p>
        </p:txBody>
      </p:sp>
      <p:sp>
        <p:nvSpPr>
          <p:cNvPr id="3" name="Content Placeholder 2"/>
          <p:cNvSpPr>
            <a:spLocks noGrp="1"/>
          </p:cNvSpPr>
          <p:nvPr>
            <p:ph idx="1"/>
          </p:nvPr>
        </p:nvSpPr>
        <p:spPr>
          <a:xfrm>
            <a:off x="1283497" y="1268730"/>
            <a:ext cx="7282212" cy="4549140"/>
          </a:xfrm>
        </p:spPr>
        <p:txBody>
          <a:bodyPr>
            <a:normAutofit fontScale="92500" lnSpcReduction="10000"/>
          </a:bodyPr>
          <a:lstStyle/>
          <a:p>
            <a:pPr>
              <a:spcBef>
                <a:spcPts val="2400"/>
              </a:spcBef>
              <a:buFontTx/>
              <a:buChar char="•"/>
            </a:pPr>
            <a:r>
              <a:rPr lang="en-US" altLang="en-US" sz="2400" dirty="0">
                <a:latin typeface="Arial" charset="0"/>
              </a:rPr>
              <a:t>Depression and anxiety are common psychiatric problems that are associated with insomnia</a:t>
            </a:r>
          </a:p>
          <a:p>
            <a:pPr lvl="1">
              <a:spcBef>
                <a:spcPts val="2400"/>
              </a:spcBef>
              <a:buFontTx/>
              <a:buChar char="•"/>
            </a:pPr>
            <a:r>
              <a:rPr lang="en-US" altLang="en-US" sz="2200" dirty="0">
                <a:latin typeface="Arial" charset="0"/>
              </a:rPr>
              <a:t>Treatment of depression may improve the sleep abnormalities</a:t>
            </a:r>
          </a:p>
          <a:p>
            <a:pPr lvl="1">
              <a:spcBef>
                <a:spcPts val="2400"/>
              </a:spcBef>
              <a:buFontTx/>
              <a:buChar char="•"/>
            </a:pPr>
            <a:r>
              <a:rPr lang="en-US" sz="2200" dirty="0">
                <a:cs typeface="Arial" charset="0"/>
              </a:rPr>
              <a:t>Lack of attention to sleep complaints in older depressed adults can make depression less likely to respond to treatment</a:t>
            </a:r>
            <a:endParaRPr lang="en-US" altLang="en-US" sz="2200" dirty="0">
              <a:latin typeface="Arial" charset="0"/>
            </a:endParaRPr>
          </a:p>
          <a:p>
            <a:pPr>
              <a:spcBef>
                <a:spcPts val="2400"/>
              </a:spcBef>
              <a:buFontTx/>
              <a:buChar char="•"/>
            </a:pPr>
            <a:r>
              <a:rPr lang="en-US" altLang="en-US" sz="2400" dirty="0">
                <a:latin typeface="Arial" charset="0"/>
              </a:rPr>
              <a:t>Caregiving can be associated with sleep difficulties</a:t>
            </a:r>
          </a:p>
          <a:p>
            <a:pPr>
              <a:spcBef>
                <a:spcPts val="2400"/>
              </a:spcBef>
              <a:buFontTx/>
              <a:buChar char="•"/>
            </a:pPr>
            <a:r>
              <a:rPr lang="en-US" sz="2400" dirty="0"/>
              <a:t>Sleep disorders in older adults are associated with increased suicide </a:t>
            </a:r>
            <a:r>
              <a:rPr lang="en-US" sz="2400" dirty="0" smtClean="0"/>
              <a:t>risk</a:t>
            </a:r>
          </a:p>
          <a:p>
            <a:pPr>
              <a:spcBef>
                <a:spcPts val="2400"/>
              </a:spcBef>
              <a:buFontTx/>
              <a:buChar char="•"/>
            </a:pPr>
            <a:r>
              <a:rPr lang="en-US" sz="2400" dirty="0" smtClean="0"/>
              <a:t>Can be secondary to medical conditions or medications</a:t>
            </a:r>
          </a:p>
          <a:p>
            <a:pPr>
              <a:spcBef>
                <a:spcPts val="2400"/>
              </a:spcBef>
              <a:buFontTx/>
              <a:buChar char="•"/>
            </a:pPr>
            <a:endParaRPr lang="en-US" altLang="en-US" sz="2400" dirty="0"/>
          </a:p>
        </p:txBody>
      </p:sp>
    </p:spTree>
    <p:extLst>
      <p:ext uri="{BB962C8B-B14F-4D97-AF65-F5344CB8AC3E}">
        <p14:creationId xmlns:p14="http://schemas.microsoft.com/office/powerpoint/2010/main" val="353662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 y="182880"/>
            <a:ext cx="8035290" cy="889825"/>
          </a:xfrm>
        </p:spPr>
        <p:txBody>
          <a:bodyPr/>
          <a:lstStyle/>
          <a:p>
            <a:r>
              <a:rPr lang="en-US" altLang="en-US" sz="3200" dirty="0"/>
              <a:t>MEDICATIONS ASSOCIATED </a:t>
            </a:r>
            <a:r>
              <a:rPr lang="en-US" altLang="en-US" sz="3200" dirty="0" smtClean="0"/>
              <a:t>WITH INSOMNIA</a:t>
            </a:r>
            <a:endParaRPr lang="en-US" sz="3200" dirty="0"/>
          </a:p>
        </p:txBody>
      </p:sp>
      <p:sp>
        <p:nvSpPr>
          <p:cNvPr id="3" name="Content Placeholder 2"/>
          <p:cNvSpPr>
            <a:spLocks noGrp="1"/>
          </p:cNvSpPr>
          <p:nvPr>
            <p:ph idx="1"/>
          </p:nvPr>
        </p:nvSpPr>
        <p:spPr>
          <a:xfrm>
            <a:off x="1283497" y="1268730"/>
            <a:ext cx="7282212" cy="4549140"/>
          </a:xfrm>
        </p:spPr>
        <p:txBody>
          <a:bodyPr>
            <a:normAutofit fontScale="92500"/>
          </a:bodyPr>
          <a:lstStyle/>
          <a:p>
            <a:pPr>
              <a:spcBef>
                <a:spcPts val="2400"/>
              </a:spcBef>
            </a:pPr>
            <a:r>
              <a:rPr lang="en-US" altLang="en-US" sz="2800" dirty="0">
                <a:latin typeface="Arial" charset="0"/>
              </a:rPr>
              <a:t>Medications/agents that can contribute to insomnia, particularly if taken near bedtime:</a:t>
            </a:r>
          </a:p>
          <a:p>
            <a:pPr lvl="1">
              <a:spcBef>
                <a:spcPts val="2400"/>
              </a:spcBef>
              <a:buFont typeface="Wingdings" panose="05000000000000000000" pitchFamily="2" charset="2"/>
              <a:buChar char="Ø"/>
            </a:pPr>
            <a:r>
              <a:rPr lang="en-US" altLang="en-US" sz="2400" dirty="0">
                <a:latin typeface="Arial" charset="0"/>
              </a:rPr>
              <a:t>Agents that increase urination (</a:t>
            </a:r>
            <a:r>
              <a:rPr lang="en-US" altLang="en-US" sz="2400" dirty="0" err="1">
                <a:latin typeface="Arial" charset="0"/>
              </a:rPr>
              <a:t>eg</a:t>
            </a:r>
            <a:r>
              <a:rPr lang="en-US" altLang="en-US" sz="2400" dirty="0">
                <a:latin typeface="Arial" charset="0"/>
              </a:rPr>
              <a:t>, diuretics)</a:t>
            </a:r>
          </a:p>
          <a:p>
            <a:pPr lvl="1">
              <a:spcBef>
                <a:spcPts val="2400"/>
              </a:spcBef>
              <a:buFont typeface="Wingdings" panose="05000000000000000000" pitchFamily="2" charset="2"/>
              <a:buChar char="Ø"/>
            </a:pPr>
            <a:r>
              <a:rPr lang="en-US" altLang="en-US" sz="2400" dirty="0">
                <a:latin typeface="Arial" charset="0"/>
              </a:rPr>
              <a:t>Stimulating agents (</a:t>
            </a:r>
            <a:r>
              <a:rPr lang="en-US" altLang="en-US" sz="2400" dirty="0" err="1">
                <a:latin typeface="Arial" charset="0"/>
              </a:rPr>
              <a:t>eg</a:t>
            </a:r>
            <a:r>
              <a:rPr lang="en-US" altLang="en-US" sz="2400" dirty="0">
                <a:latin typeface="Arial" charset="0"/>
              </a:rPr>
              <a:t>, caffeine, </a:t>
            </a:r>
            <a:r>
              <a:rPr lang="en-US" altLang="en-US" sz="2400" dirty="0" err="1">
                <a:latin typeface="Arial" charset="0"/>
              </a:rPr>
              <a:t>sympathomimetics</a:t>
            </a:r>
            <a:r>
              <a:rPr lang="en-US" altLang="en-US" sz="2400" dirty="0">
                <a:latin typeface="Arial" charset="0"/>
              </a:rPr>
              <a:t>, bronchodilators, activating psychiatric medications)</a:t>
            </a:r>
          </a:p>
          <a:p>
            <a:pPr lvl="1">
              <a:spcBef>
                <a:spcPts val="2400"/>
              </a:spcBef>
              <a:buFont typeface="Wingdings" panose="05000000000000000000" pitchFamily="2" charset="2"/>
              <a:buChar char="Ø"/>
            </a:pPr>
            <a:r>
              <a:rPr lang="en-US" altLang="en-US" sz="2400" dirty="0">
                <a:latin typeface="Arial" charset="0"/>
              </a:rPr>
              <a:t>Agents that can cause nightmares and impair sleep </a:t>
            </a:r>
          </a:p>
          <a:p>
            <a:pPr lvl="2">
              <a:spcBef>
                <a:spcPts val="600"/>
              </a:spcBef>
              <a:buFont typeface="Arial" panose="020B0604020202020204" pitchFamily="34" charset="0"/>
              <a:buChar char="•"/>
            </a:pPr>
            <a:r>
              <a:rPr lang="en-US" altLang="en-US" sz="2000" dirty="0">
                <a:latin typeface="Arial" charset="0"/>
              </a:rPr>
              <a:t>Antidepressants</a:t>
            </a:r>
          </a:p>
          <a:p>
            <a:pPr lvl="2">
              <a:spcBef>
                <a:spcPts val="600"/>
              </a:spcBef>
              <a:buFontTx/>
              <a:buChar char="•"/>
            </a:pPr>
            <a:r>
              <a:rPr lang="en-US" altLang="en-US" sz="2000" dirty="0">
                <a:latin typeface="Arial" charset="0"/>
              </a:rPr>
              <a:t>Antiparkinsonian agents</a:t>
            </a:r>
          </a:p>
          <a:p>
            <a:pPr lvl="2">
              <a:spcBef>
                <a:spcPts val="600"/>
              </a:spcBef>
              <a:buFontTx/>
              <a:buChar char="•"/>
            </a:pPr>
            <a:r>
              <a:rPr lang="en-US" altLang="en-US" sz="2000" dirty="0" err="1">
                <a:latin typeface="Arial" charset="0"/>
              </a:rPr>
              <a:t>Antihypertensives</a:t>
            </a:r>
            <a:r>
              <a:rPr lang="en-US" altLang="en-US" sz="2000" dirty="0">
                <a:latin typeface="Arial" charset="0"/>
              </a:rPr>
              <a:t> (</a:t>
            </a:r>
            <a:r>
              <a:rPr lang="en-US" altLang="en-US" sz="2000" dirty="0" err="1">
                <a:latin typeface="Arial" charset="0"/>
              </a:rPr>
              <a:t>eg</a:t>
            </a:r>
            <a:r>
              <a:rPr lang="en-US" altLang="en-US" sz="2000" dirty="0">
                <a:latin typeface="Arial" charset="0"/>
              </a:rPr>
              <a:t>, propranolol)</a:t>
            </a:r>
          </a:p>
          <a:p>
            <a:pPr lvl="2">
              <a:spcBef>
                <a:spcPts val="600"/>
              </a:spcBef>
              <a:buFontTx/>
              <a:buChar char="•"/>
            </a:pPr>
            <a:r>
              <a:rPr lang="en-US" altLang="en-US" sz="2000" dirty="0">
                <a:latin typeface="Arial" charset="0"/>
              </a:rPr>
              <a:t>Cholinesterase inhibitors</a:t>
            </a:r>
          </a:p>
          <a:p>
            <a:pPr>
              <a:spcBef>
                <a:spcPts val="2400"/>
              </a:spcBef>
              <a:buFontTx/>
              <a:buChar char="•"/>
            </a:pPr>
            <a:endParaRPr lang="en-US" altLang="en-US" sz="2400" dirty="0"/>
          </a:p>
        </p:txBody>
      </p:sp>
    </p:spTree>
    <p:extLst>
      <p:ext uri="{BB962C8B-B14F-4D97-AF65-F5344CB8AC3E}">
        <p14:creationId xmlns:p14="http://schemas.microsoft.com/office/powerpoint/2010/main" val="1898376179"/>
      </p:ext>
    </p:extLst>
  </p:cSld>
  <p:clrMapOvr>
    <a:masterClrMapping/>
  </p:clrMapOvr>
</p:sld>
</file>

<file path=ppt/theme/theme1.xml><?xml version="1.0" encoding="utf-8"?>
<a:theme xmlns:a="http://schemas.openxmlformats.org/drawingml/2006/main" name="1_Custom Design">
  <a:themeElements>
    <a:clrScheme name="Custom 15">
      <a:dk1>
        <a:srgbClr val="000000"/>
      </a:dk1>
      <a:lt1>
        <a:srgbClr val="FFFFFF"/>
      </a:lt1>
      <a:dk2>
        <a:srgbClr val="173862"/>
      </a:dk2>
      <a:lt2>
        <a:srgbClr val="E7E6E6"/>
      </a:lt2>
      <a:accent1>
        <a:srgbClr val="173863"/>
      </a:accent1>
      <a:accent2>
        <a:srgbClr val="DC6026"/>
      </a:accent2>
      <a:accent3>
        <a:srgbClr val="A5A5A5"/>
      </a:accent3>
      <a:accent4>
        <a:srgbClr val="FFC000"/>
      </a:accent4>
      <a:accent5>
        <a:srgbClr val="0088D9"/>
      </a:accent5>
      <a:accent6>
        <a:srgbClr val="70AD47"/>
      </a:accent6>
      <a:hlink>
        <a:srgbClr val="0AC4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58EC7D5-A56C-4E4D-A2CA-C1DD6A72F602}" vid="{C6357294-4BEA-6F48-A072-E12F9145EC7E}"/>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2401</TotalTime>
  <Words>1022</Words>
  <Application>Microsoft Office PowerPoint</Application>
  <PresentationFormat>On-screen Show (4:3)</PresentationFormat>
  <Paragraphs>126</Paragraphs>
  <Slides>16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Arial-BoldMT</vt:lpstr>
      <vt:lpstr>Calibri</vt:lpstr>
      <vt:lpstr>Gill Sans MT</vt:lpstr>
      <vt:lpstr>Times New Roman</vt:lpstr>
      <vt:lpstr>Wingdings</vt:lpstr>
      <vt:lpstr>1_Custom Design</vt:lpstr>
      <vt:lpstr>Default Theme</vt:lpstr>
      <vt:lpstr>PowerPoint Presentation</vt:lpstr>
      <vt:lpstr>SLEEP PROBLEMS IN OLDER PEOPLE</vt:lpstr>
      <vt:lpstr>SLEEP PROBLEMS IN OLDER PEOPLE</vt:lpstr>
      <vt:lpstr>CHANGES IN SLEEP WITH AGING</vt:lpstr>
      <vt:lpstr>EVALUATION OF SLEEP</vt:lpstr>
      <vt:lpstr>OFFICE EVALUATION OF SLEEP</vt:lpstr>
      <vt:lpstr>OBJECTIVE EVALUATION OF SLEEP</vt:lpstr>
      <vt:lpstr>INSOMNIA</vt:lpstr>
      <vt:lpstr>MEDICATIONS ASSOCIATED WITH INSOMNIA</vt:lpstr>
      <vt:lpstr>MANAGEMENT OF INSOMNIA</vt:lpstr>
      <vt:lpstr>WHAT IS INCLUDED IN CBT-I?</vt:lpstr>
      <vt:lpstr>WHAT IS INCLUDED IN CBT-I?</vt:lpstr>
      <vt:lpstr>RESTLESS LEGS SYNDROME</vt:lpstr>
      <vt:lpstr>RESTLESS LEGS SYNDROME</vt:lpstr>
      <vt:lpstr>TREATMENT OF RESTLESS LEGS SYNDROME</vt:lpstr>
      <vt:lpstr>SUMMARY</vt:lpstr>
    </vt:vector>
  </TitlesOfParts>
  <Company>American Geriatrics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Reid</dc:creator>
  <cp:lastModifiedBy>Al Fisher</cp:lastModifiedBy>
  <cp:revision>103</cp:revision>
  <dcterms:created xsi:type="dcterms:W3CDTF">2016-05-24T13:30:27Z</dcterms:created>
  <dcterms:modified xsi:type="dcterms:W3CDTF">2022-09-19T19:53:08Z</dcterms:modified>
</cp:coreProperties>
</file>