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hant, Stefan J" userId="6383b7b0-26ae-43ed-9990-968cf679865d" providerId="ADAL" clId="{985E5CC0-3B95-4722-9904-1D7E0A9C3077}"/>
    <pc:docChg chg="custSel modSld">
      <pc:chgData name="Merchant, Stefan J" userId="6383b7b0-26ae-43ed-9990-968cf679865d" providerId="ADAL" clId="{985E5CC0-3B95-4722-9904-1D7E0A9C3077}" dt="2022-10-28T14:34:15.317" v="4" actId="27636"/>
      <pc:docMkLst>
        <pc:docMk/>
      </pc:docMkLst>
      <pc:sldChg chg="modSp mod">
        <pc:chgData name="Merchant, Stefan J" userId="6383b7b0-26ae-43ed-9990-968cf679865d" providerId="ADAL" clId="{985E5CC0-3B95-4722-9904-1D7E0A9C3077}" dt="2022-10-28T14:34:15.317" v="4" actId="27636"/>
        <pc:sldMkLst>
          <pc:docMk/>
          <pc:sldMk cId="1074347018" sldId="256"/>
        </pc:sldMkLst>
        <pc:spChg chg="mod">
          <ac:chgData name="Merchant, Stefan J" userId="6383b7b0-26ae-43ed-9990-968cf679865d" providerId="ADAL" clId="{985E5CC0-3B95-4722-9904-1D7E0A9C3077}" dt="2022-10-28T14:34:15.317" v="4" actId="27636"/>
          <ac:spMkLst>
            <pc:docMk/>
            <pc:sldMk cId="1074347018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3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633C7-B006-486A-ADCB-BBE2D992B74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B85CC-8F39-43A5-8325-C85ED611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1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9J1geyFW0u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roguefitness.com/theindex/video/odd-haugen-and-the-world-record-thomas-inch-dumbbell-lift-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fp.org/afp/2010/0101/p55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m.org/all-blog-posts/acsm-blog/acsm-blog/2019/09/10/physical-activity-function-older-age" TargetMode="External"/><Relationship Id="rId2" Type="http://schemas.openxmlformats.org/officeDocument/2006/relationships/hyperlink" Target="https://health.gov/our-work/nutrition-physical-activity/physical-activity-guidelines/current-guidelines/scientific-repor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 activity in older adults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Alex </a:t>
            </a:r>
            <a:r>
              <a:rPr lang="en-US" dirty="0"/>
              <a:t>Dworak MD</a:t>
            </a:r>
          </a:p>
          <a:p>
            <a:r>
              <a:rPr lang="en-US" dirty="0" err="1"/>
              <a:t>OneWorld</a:t>
            </a:r>
            <a:r>
              <a:rPr lang="en-US" dirty="0"/>
              <a:t> CHC</a:t>
            </a:r>
          </a:p>
          <a:p>
            <a:r>
              <a:rPr lang="en-US" dirty="0"/>
              <a:t>GWEP collaborative 11/03/2022</a:t>
            </a:r>
          </a:p>
        </p:txBody>
      </p:sp>
    </p:spTree>
    <p:extLst>
      <p:ext uri="{BB962C8B-B14F-4D97-AF65-F5344CB8AC3E}">
        <p14:creationId xmlns:p14="http://schemas.microsoft.com/office/powerpoint/2010/main" val="1074347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47930" cy="4351338"/>
          </a:xfrm>
        </p:spPr>
        <p:txBody>
          <a:bodyPr/>
          <a:lstStyle/>
          <a:p>
            <a:r>
              <a:rPr lang="en-US" dirty="0"/>
              <a:t>Nora Langdon, 78 years old</a:t>
            </a:r>
          </a:p>
          <a:p>
            <a:r>
              <a:rPr lang="en-US" dirty="0">
                <a:hlinkClick r:id="rId2"/>
              </a:rPr>
              <a:t>https://youtu.be/9J1geyFW0uY</a:t>
            </a:r>
            <a:endParaRPr lang="en-US" dirty="0"/>
          </a:p>
          <a:p>
            <a:r>
              <a:rPr lang="en-US" dirty="0"/>
              <a:t>Started going to the gym at 65 </a:t>
            </a:r>
          </a:p>
        </p:txBody>
      </p:sp>
      <p:pic>
        <p:nvPicPr>
          <p:cNvPr id="3074" name="Picture 2" descr="This 78-year-old grandma is a powerlifting champion | G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81" y="1690688"/>
            <a:ext cx="5078819" cy="48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7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https://www.roguefitness.com/theindex/video/odd-haugen-and-the-world-record-thomas-inch-dumbbell-lift-2</a:t>
            </a:r>
            <a:r>
              <a:rPr lang="en-US" dirty="0"/>
              <a:t> (2016 at the age of 66)</a:t>
            </a:r>
          </a:p>
        </p:txBody>
      </p:sp>
      <p:pic>
        <p:nvPicPr>
          <p:cNvPr id="4100" name="Picture 4" descr="Odd Haugen and the World Record Thomas Inch Dumbbell Lift | Rogue US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2" y="2211572"/>
            <a:ext cx="4823800" cy="36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241" y="2869019"/>
            <a:ext cx="78962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78-Year-Old Grandma Sets New Weightlifting Record - BlackDoctor.org - Where  Wellness &amp;amp;amp; Culture Connec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06" y="1825625"/>
            <a:ext cx="68761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476250"/>
            <a:ext cx="821055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strategies for exercise counseling in our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150 minutes of aerobic activity per week at moderate intensity </a:t>
            </a:r>
          </a:p>
          <a:p>
            <a:r>
              <a:rPr lang="en-US" dirty="0"/>
              <a:t>OR 60 minutes per week of vigorous activity</a:t>
            </a:r>
          </a:p>
          <a:p>
            <a:r>
              <a:rPr lang="en-US" dirty="0"/>
              <a:t>2 resistance training sessions per week</a:t>
            </a:r>
          </a:p>
          <a:p>
            <a:r>
              <a:rPr lang="en-US" dirty="0"/>
              <a:t>Balance, stretching activity 10 minutes twice a week</a:t>
            </a:r>
          </a:p>
          <a:p>
            <a:r>
              <a:rPr lang="en-US" dirty="0">
                <a:hlinkClick r:id="rId2"/>
              </a:rPr>
              <a:t>https://www.aafp.org/afp/2010/0101/p55.html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39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771525"/>
            <a:ext cx="107346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File:Odd Haugen Yoke Walk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05" y="365125"/>
            <a:ext cx="8231372" cy="61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1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ile:Aspoy-Tingvoll.Norway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0" y="171529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6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and physical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Numerous benefits at all ages beyond infancy</a:t>
            </a:r>
          </a:p>
          <a:p>
            <a:r>
              <a:rPr lang="en-US" dirty="0"/>
              <a:t>Generally de-prioritized for multiple reasons including social determinants of health</a:t>
            </a:r>
          </a:p>
          <a:p>
            <a:pPr lvl="1"/>
            <a:r>
              <a:rPr lang="en-US" dirty="0"/>
              <a:t>Time due to work and family care responsibilities</a:t>
            </a:r>
          </a:p>
          <a:p>
            <a:pPr lvl="1"/>
            <a:r>
              <a:rPr lang="en-US" dirty="0"/>
              <a:t>Mental health challenges</a:t>
            </a:r>
          </a:p>
          <a:p>
            <a:pPr lvl="1"/>
            <a:r>
              <a:rPr lang="en-US" dirty="0"/>
              <a:t>Cost of gym membership or home equipment</a:t>
            </a:r>
          </a:p>
          <a:p>
            <a:pPr lvl="1"/>
            <a:r>
              <a:rPr lang="en-US" dirty="0"/>
              <a:t>Toxic fitness culture which may not be inclusive</a:t>
            </a:r>
          </a:p>
          <a:p>
            <a:pPr lvl="1"/>
            <a:r>
              <a:rPr lang="en-US" dirty="0"/>
              <a:t>Erroneous ideas about injury rates or physical effects</a:t>
            </a:r>
          </a:p>
          <a:p>
            <a:pPr lvl="1"/>
            <a:r>
              <a:rPr lang="en-US" dirty="0"/>
              <a:t>Lack of familiarity with training modalities/intimidation of seeking assistance</a:t>
            </a:r>
          </a:p>
          <a:p>
            <a:pPr lvl="1"/>
            <a:r>
              <a:rPr lang="en-US" dirty="0"/>
              <a:t>Prioritization of automobiles/lack of safe areas in the built environment</a:t>
            </a:r>
          </a:p>
        </p:txBody>
      </p:sp>
    </p:spTree>
    <p:extLst>
      <p:ext uri="{BB962C8B-B14F-4D97-AF65-F5344CB8AC3E}">
        <p14:creationId xmlns:p14="http://schemas.microsoft.com/office/powerpoint/2010/main" val="266831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patient is a 71 year old with a history of a severe bicep tear and cervical neck strain recently.</a:t>
            </a:r>
          </a:p>
          <a:p>
            <a:r>
              <a:rPr lang="en-US" dirty="0"/>
              <a:t>Northern European ancestry, generally healthy.</a:t>
            </a:r>
          </a:p>
          <a:p>
            <a:r>
              <a:rPr lang="en-US" dirty="0"/>
              <a:t>Doesn’t really do any walking for exercise; used to do bodybuilding and strongman exercises like yoke walks and stone carries back in Europe. Now lives in the city, still working part time.</a:t>
            </a:r>
          </a:p>
          <a:p>
            <a:r>
              <a:rPr lang="en-US" dirty="0"/>
              <a:t>Height: 6’4”. Weight: 300 lbs. BMI 36.5.</a:t>
            </a:r>
          </a:p>
          <a:p>
            <a:r>
              <a:rPr lang="en-US" dirty="0"/>
              <a:t>No medications, up to date on age appropriate cancer screening. </a:t>
            </a:r>
          </a:p>
          <a:p>
            <a:r>
              <a:rPr lang="en-US" dirty="0"/>
              <a:t>How would you counsel this patient on injury prevention?</a:t>
            </a:r>
          </a:p>
        </p:txBody>
      </p:sp>
    </p:spTree>
    <p:extLst>
      <p:ext uri="{BB962C8B-B14F-4D97-AF65-F5344CB8AC3E}">
        <p14:creationId xmlns:p14="http://schemas.microsoft.com/office/powerpoint/2010/main" val="34834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1189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 any of your patients engage in resistance training (that you know of)?</a:t>
            </a:r>
          </a:p>
          <a:p>
            <a:r>
              <a:rPr lang="en-US" dirty="0"/>
              <a:t>Do any of your patients engage in regular aerobic exercise (that you know of)? </a:t>
            </a:r>
          </a:p>
          <a:p>
            <a:r>
              <a:rPr lang="en-US" dirty="0"/>
              <a:t>Do you personally train in cardio? In strength training?</a:t>
            </a:r>
          </a:p>
          <a:p>
            <a:r>
              <a:rPr lang="en-US" dirty="0"/>
              <a:t>Do you feel comfortable advising patients on devising an exercise regimen? </a:t>
            </a:r>
          </a:p>
          <a:p>
            <a:r>
              <a:rPr lang="en-US" dirty="0"/>
              <a:t>Do you have time during your visits? </a:t>
            </a:r>
          </a:p>
          <a:p>
            <a:r>
              <a:rPr lang="en-US" dirty="0"/>
              <a:t>Do you have someone you can refer to for this purpose?</a:t>
            </a:r>
          </a:p>
        </p:txBody>
      </p:sp>
      <p:pic>
        <p:nvPicPr>
          <p:cNvPr id="1026" name="Picture 2" descr="DYEL-bro :) Meme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18" y="1825625"/>
            <a:ext cx="50626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3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at 65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ACSM recommendations: </a:t>
            </a:r>
            <a:r>
              <a:rPr lang="en-US" dirty="0">
                <a:hlinkClick r:id="rId2"/>
              </a:rPr>
              <a:t>2018 guidelines</a:t>
            </a:r>
            <a:endParaRPr lang="en-US" dirty="0"/>
          </a:p>
          <a:p>
            <a:r>
              <a:rPr lang="en-US" dirty="0"/>
              <a:t>27% of elders meet the recommendations </a:t>
            </a:r>
          </a:p>
          <a:p>
            <a:r>
              <a:rPr lang="en-US" dirty="0">
                <a:hlinkClick r:id="rId3"/>
              </a:rPr>
              <a:t>Worksheet for elderly/handout in English: https://www.acsm.org/all-blog-posts/acsm-blog/acsm-blog/2019/09/10/physical-activity-function-older-age</a:t>
            </a:r>
            <a:r>
              <a:rPr lang="en-US" dirty="0"/>
              <a:t> </a:t>
            </a:r>
          </a:p>
          <a:p>
            <a:r>
              <a:rPr lang="en-US" dirty="0"/>
              <a:t>Physical activity reduces the risk of fall-related injuries in older people by 32-40%, and this includes severe falls requiring medical care or hospitalization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9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at 65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strong evidence that physical activity improves physical function and reduces the risk of age-related loss of physical function in a dose-response manner among the general aging population and improves physical function in older people with frailty and with Parkinson’s disease</a:t>
            </a:r>
          </a:p>
          <a:p>
            <a:r>
              <a:rPr lang="en-US" dirty="0"/>
              <a:t>Moderate evidence indicates that for older adults who sustained a hip fracture or stroke, extended exercise programs and mobility-oriented physical activity improves physical function</a:t>
            </a:r>
          </a:p>
        </p:txBody>
      </p:sp>
    </p:spTree>
    <p:extLst>
      <p:ext uri="{BB962C8B-B14F-4D97-AF65-F5344CB8AC3E}">
        <p14:creationId xmlns:p14="http://schemas.microsoft.com/office/powerpoint/2010/main" val="408736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at 65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“I like to go walking.”</a:t>
            </a:r>
          </a:p>
          <a:p>
            <a:r>
              <a:rPr lang="en-US" dirty="0"/>
              <a:t>Type  of physical  activity:  The  physical  activity  programs that  effectively  reduced  the risk  of  fall-related injuries  and  bone  fractures  contained a  variety  of group-  and  home-based  activities. </a:t>
            </a:r>
          </a:p>
          <a:p>
            <a:r>
              <a:rPr lang="en-US" dirty="0"/>
              <a:t>Most programs  were  multicomponent  and  included  various  combinations of  moderate-intensity  balance, strength, endurance,  gait,  and  physical  function  training, as  well  as  recreational  activities  (e.g., dancing, cycling, gardening, sports).  </a:t>
            </a:r>
          </a:p>
          <a:p>
            <a:r>
              <a:rPr lang="en-US" dirty="0">
                <a:solidFill>
                  <a:srgbClr val="FF0000"/>
                </a:solidFill>
              </a:rPr>
              <a:t>Although  the research is limited,  it  does  not  support  the use  of  low-intensity walking  as  a  primary  mode  of physical activity  to  reduce  the risk  of  fall-related  injuries and  fractures among older  adults</a:t>
            </a:r>
            <a:r>
              <a:rPr lang="en-US" dirty="0"/>
              <a:t>,  although  walking  may  be  included in  multicomponent  physical  activity regimens.</a:t>
            </a:r>
          </a:p>
        </p:txBody>
      </p:sp>
    </p:spTree>
    <p:extLst>
      <p:ext uri="{BB962C8B-B14F-4D97-AF65-F5344CB8AC3E}">
        <p14:creationId xmlns:p14="http://schemas.microsoft.com/office/powerpoint/2010/main" val="92098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“Whoa! Don’t hurt yourself!”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very common misconception that resistance training offers excessive injury risk.</a:t>
            </a:r>
          </a:p>
          <a:p>
            <a:r>
              <a:rPr lang="en-US" dirty="0"/>
              <a:t>Heavy powerlifting, with proper form, has an injury rate equal to or less than walking (including for things like getting hit by a car due to distracted driving—that doesn’t usually happen in a gym…) </a:t>
            </a:r>
          </a:p>
          <a:p>
            <a:r>
              <a:rPr lang="en-US" dirty="0"/>
              <a:t>I am unaware of any specific data in the elderly, but in general, starting slow and doing linear progression without rapid ramp up 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299837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to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(not actually my patient—I wish!) is…</a:t>
            </a:r>
          </a:p>
          <a:p>
            <a:r>
              <a:rPr lang="en-US" dirty="0"/>
              <a:t>Odd Haugen, the Vise Grip Viking</a:t>
            </a:r>
          </a:p>
        </p:txBody>
      </p:sp>
      <p:pic>
        <p:nvPicPr>
          <p:cNvPr id="2050" name="Picture 2" descr="Arnold Sports Festival 2020: Odd Haugen – 614whats2lo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4" y="2889301"/>
            <a:ext cx="2285573" cy="34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71-yo Strongman Odd Haugen Deadlifts 451lb For Three Reps (VIDEO) – Fitness  Vo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47" y="2889301"/>
            <a:ext cx="6538697" cy="34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dd haugen, dead h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44" y="2885803"/>
            <a:ext cx="2977442" cy="342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874" y="6311901"/>
            <a:ext cx="1180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Pictured: At the Arnold 2020, with WSM Martins </a:t>
            </a:r>
            <a:r>
              <a:rPr lang="en-US" dirty="0" err="1"/>
              <a:t>Licis</a:t>
            </a:r>
            <a:r>
              <a:rPr lang="en-US" dirty="0"/>
              <a:t>, deadlifting 451x3 with an axle, doing a 35 second dead hand on RGT</a:t>
            </a:r>
          </a:p>
        </p:txBody>
      </p:sp>
    </p:spTree>
    <p:extLst>
      <p:ext uri="{BB962C8B-B14F-4D97-AF65-F5344CB8AC3E}">
        <p14:creationId xmlns:p14="http://schemas.microsoft.com/office/powerpoint/2010/main" val="32508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775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Physical activity in older adults</vt:lpstr>
      <vt:lpstr>Exercise and physical activity</vt:lpstr>
      <vt:lpstr>Patient presentation</vt:lpstr>
      <vt:lpstr>DYEL?</vt:lpstr>
      <vt:lpstr>Exercise at 65 and beyond</vt:lpstr>
      <vt:lpstr>Exercise at 65 and beyond</vt:lpstr>
      <vt:lpstr>Exercise at 65 and beyond</vt:lpstr>
      <vt:lpstr>“Whoa! Don’t hurt yourself!”</vt:lpstr>
      <vt:lpstr>Returning to the case</vt:lpstr>
      <vt:lpstr>Another example</vt:lpstr>
      <vt:lpstr>https://www.roguefitness.com/theindex/video/odd-haugen-and-the-world-record-thomas-inch-dumbbell-lift-2 (2016 at the age of 66)</vt:lpstr>
      <vt:lpstr>PowerPoint Presentation</vt:lpstr>
      <vt:lpstr>PowerPoint Presentation</vt:lpstr>
      <vt:lpstr>Discussion of strategies for exercise counseling in our patients</vt:lpstr>
      <vt:lpstr>PowerPoint Presentation</vt:lpstr>
      <vt:lpstr>PowerPoint Presentation</vt:lpstr>
      <vt:lpstr>Thank you!</vt:lpstr>
    </vt:vector>
  </TitlesOfParts>
  <Company>OneWorld Community Health Centers,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in older adults</dc:title>
  <dc:creator>Alex Dworak</dc:creator>
  <cp:lastModifiedBy>Merchant, Stefan J</cp:lastModifiedBy>
  <cp:revision>6</cp:revision>
  <dcterms:created xsi:type="dcterms:W3CDTF">2022-03-02T23:15:40Z</dcterms:created>
  <dcterms:modified xsi:type="dcterms:W3CDTF">2022-10-28T14:34:18Z</dcterms:modified>
</cp:coreProperties>
</file>