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57"/>
  </p:notesMasterIdLst>
  <p:sldIdLst>
    <p:sldId id="349" r:id="rId3"/>
    <p:sldId id="356" r:id="rId4"/>
    <p:sldId id="366" r:id="rId5"/>
    <p:sldId id="350" r:id="rId6"/>
    <p:sldId id="256" r:id="rId7"/>
    <p:sldId id="351" r:id="rId8"/>
    <p:sldId id="361" r:id="rId9"/>
    <p:sldId id="291" r:id="rId10"/>
    <p:sldId id="267" r:id="rId11"/>
    <p:sldId id="305" r:id="rId12"/>
    <p:sldId id="270" r:id="rId13"/>
    <p:sldId id="342" r:id="rId14"/>
    <p:sldId id="337" r:id="rId15"/>
    <p:sldId id="339" r:id="rId16"/>
    <p:sldId id="340" r:id="rId17"/>
    <p:sldId id="341" r:id="rId18"/>
    <p:sldId id="362" r:id="rId19"/>
    <p:sldId id="363" r:id="rId20"/>
    <p:sldId id="343" r:id="rId21"/>
    <p:sldId id="344" r:id="rId22"/>
    <p:sldId id="345" r:id="rId23"/>
    <p:sldId id="346" r:id="rId24"/>
    <p:sldId id="321" r:id="rId25"/>
    <p:sldId id="309" r:id="rId26"/>
    <p:sldId id="333" r:id="rId27"/>
    <p:sldId id="327" r:id="rId28"/>
    <p:sldId id="328" r:id="rId29"/>
    <p:sldId id="329" r:id="rId30"/>
    <p:sldId id="348" r:id="rId31"/>
    <p:sldId id="359" r:id="rId32"/>
    <p:sldId id="336" r:id="rId33"/>
    <p:sldId id="311" r:id="rId34"/>
    <p:sldId id="365" r:id="rId35"/>
    <p:sldId id="367" r:id="rId36"/>
    <p:sldId id="258" r:id="rId37"/>
    <p:sldId id="272" r:id="rId38"/>
    <p:sldId id="273" r:id="rId39"/>
    <p:sldId id="274" r:id="rId40"/>
    <p:sldId id="275" r:id="rId41"/>
    <p:sldId id="286" r:id="rId42"/>
    <p:sldId id="287" r:id="rId43"/>
    <p:sldId id="260" r:id="rId44"/>
    <p:sldId id="262" r:id="rId45"/>
    <p:sldId id="263" r:id="rId46"/>
    <p:sldId id="281" r:id="rId47"/>
    <p:sldId id="268" r:id="rId48"/>
    <p:sldId id="269" r:id="rId49"/>
    <p:sldId id="264" r:id="rId50"/>
    <p:sldId id="282" r:id="rId51"/>
    <p:sldId id="283" r:id="rId52"/>
    <p:sldId id="265" r:id="rId53"/>
    <p:sldId id="266" r:id="rId54"/>
    <p:sldId id="288" r:id="rId55"/>
    <p:sldId id="285"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247422-35EF-480C-9593-FCA7851633B6}" v="4" dt="2022-05-25T13:18:55.0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94" autoAdjust="0"/>
    <p:restoredTop sz="68966" autoAdjust="0"/>
  </p:normalViewPr>
  <p:slideViewPr>
    <p:cSldViewPr snapToGrid="0">
      <p:cViewPr varScale="1">
        <p:scale>
          <a:sx n="46" d="100"/>
          <a:sy n="46" d="100"/>
        </p:scale>
        <p:origin x="1220" y="32"/>
      </p:cViewPr>
      <p:guideLst/>
    </p:cSldViewPr>
  </p:slideViewPr>
  <p:notesTextViewPr>
    <p:cViewPr>
      <p:scale>
        <a:sx n="1" d="1"/>
        <a:sy n="1" d="1"/>
      </p:scale>
      <p:origin x="0" y="0"/>
    </p:cViewPr>
  </p:notesTextViewPr>
  <p:sorterViewPr>
    <p:cViewPr>
      <p:scale>
        <a:sx n="100" d="100"/>
        <a:sy n="100" d="100"/>
      </p:scale>
      <p:origin x="0" y="-81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purgin, Mary Jo J" userId="5c43b868-1356-40bd-816f-72aaf2694ef8" providerId="ADAL" clId="{66247422-35EF-480C-9593-FCA7851633B6}"/>
    <pc:docChg chg="undo custSel delSld modSld">
      <pc:chgData name="Spurgin, Mary Jo J" userId="5c43b868-1356-40bd-816f-72aaf2694ef8" providerId="ADAL" clId="{66247422-35EF-480C-9593-FCA7851633B6}" dt="2022-05-25T13:17:37.063" v="25" actId="27636"/>
      <pc:docMkLst>
        <pc:docMk/>
      </pc:docMkLst>
      <pc:sldChg chg="modSp del mod">
        <pc:chgData name="Spurgin, Mary Jo J" userId="5c43b868-1356-40bd-816f-72aaf2694ef8" providerId="ADAL" clId="{66247422-35EF-480C-9593-FCA7851633B6}" dt="2022-05-25T13:17:32.310" v="21"/>
        <pc:sldMkLst>
          <pc:docMk/>
          <pc:sldMk cId="1564384871" sldId="258"/>
        </pc:sldMkLst>
        <pc:spChg chg="mod">
          <ac:chgData name="Spurgin, Mary Jo J" userId="5c43b868-1356-40bd-816f-72aaf2694ef8" providerId="ADAL" clId="{66247422-35EF-480C-9593-FCA7851633B6}" dt="2022-05-25T13:17:32.310" v="21"/>
          <ac:spMkLst>
            <pc:docMk/>
            <pc:sldMk cId="1564384871" sldId="258"/>
            <ac:spMk id="3" creationId="{00000000-0000-0000-0000-000000000000}"/>
          </ac:spMkLst>
        </pc:spChg>
      </pc:sldChg>
      <pc:sldChg chg="modSp del mod">
        <pc:chgData name="Spurgin, Mary Jo J" userId="5c43b868-1356-40bd-816f-72aaf2694ef8" providerId="ADAL" clId="{66247422-35EF-480C-9593-FCA7851633B6}" dt="2022-05-25T13:17:32.310" v="21"/>
        <pc:sldMkLst>
          <pc:docMk/>
          <pc:sldMk cId="181782226" sldId="260"/>
        </pc:sldMkLst>
        <pc:spChg chg="mod">
          <ac:chgData name="Spurgin, Mary Jo J" userId="5c43b868-1356-40bd-816f-72aaf2694ef8" providerId="ADAL" clId="{66247422-35EF-480C-9593-FCA7851633B6}" dt="2022-05-25T13:17:32.310" v="21"/>
          <ac:spMkLst>
            <pc:docMk/>
            <pc:sldMk cId="181782226" sldId="260"/>
            <ac:spMk id="3" creationId="{00000000-0000-0000-0000-000000000000}"/>
          </ac:spMkLst>
        </pc:spChg>
      </pc:sldChg>
      <pc:sldChg chg="modSp del mod">
        <pc:chgData name="Spurgin, Mary Jo J" userId="5c43b868-1356-40bd-816f-72aaf2694ef8" providerId="ADAL" clId="{66247422-35EF-480C-9593-FCA7851633B6}" dt="2022-05-25T13:17:32.310" v="21"/>
        <pc:sldMkLst>
          <pc:docMk/>
          <pc:sldMk cId="69222122" sldId="262"/>
        </pc:sldMkLst>
        <pc:spChg chg="mod">
          <ac:chgData name="Spurgin, Mary Jo J" userId="5c43b868-1356-40bd-816f-72aaf2694ef8" providerId="ADAL" clId="{66247422-35EF-480C-9593-FCA7851633B6}" dt="2022-05-25T13:17:32.310" v="21"/>
          <ac:spMkLst>
            <pc:docMk/>
            <pc:sldMk cId="69222122" sldId="262"/>
            <ac:spMk id="3" creationId="{00000000-0000-0000-0000-000000000000}"/>
          </ac:spMkLst>
        </pc:spChg>
      </pc:sldChg>
      <pc:sldChg chg="modSp del mod">
        <pc:chgData name="Spurgin, Mary Jo J" userId="5c43b868-1356-40bd-816f-72aaf2694ef8" providerId="ADAL" clId="{66247422-35EF-480C-9593-FCA7851633B6}" dt="2022-05-25T13:17:32.310" v="21"/>
        <pc:sldMkLst>
          <pc:docMk/>
          <pc:sldMk cId="719178521" sldId="263"/>
        </pc:sldMkLst>
        <pc:spChg chg="mod">
          <ac:chgData name="Spurgin, Mary Jo J" userId="5c43b868-1356-40bd-816f-72aaf2694ef8" providerId="ADAL" clId="{66247422-35EF-480C-9593-FCA7851633B6}" dt="2022-05-25T13:17:32.310" v="21"/>
          <ac:spMkLst>
            <pc:docMk/>
            <pc:sldMk cId="719178521" sldId="263"/>
            <ac:spMk id="3" creationId="{00000000-0000-0000-0000-000000000000}"/>
          </ac:spMkLst>
        </pc:spChg>
      </pc:sldChg>
      <pc:sldChg chg="modSp del mod">
        <pc:chgData name="Spurgin, Mary Jo J" userId="5c43b868-1356-40bd-816f-72aaf2694ef8" providerId="ADAL" clId="{66247422-35EF-480C-9593-FCA7851633B6}" dt="2022-05-25T13:17:32.310" v="21"/>
        <pc:sldMkLst>
          <pc:docMk/>
          <pc:sldMk cId="3869553128" sldId="264"/>
        </pc:sldMkLst>
        <pc:spChg chg="mod">
          <ac:chgData name="Spurgin, Mary Jo J" userId="5c43b868-1356-40bd-816f-72aaf2694ef8" providerId="ADAL" clId="{66247422-35EF-480C-9593-FCA7851633B6}" dt="2022-05-25T13:17:32.310" v="21"/>
          <ac:spMkLst>
            <pc:docMk/>
            <pc:sldMk cId="3869553128" sldId="264"/>
            <ac:spMk id="3" creationId="{00000000-0000-0000-0000-000000000000}"/>
          </ac:spMkLst>
        </pc:spChg>
      </pc:sldChg>
      <pc:sldChg chg="del">
        <pc:chgData name="Spurgin, Mary Jo J" userId="5c43b868-1356-40bd-816f-72aaf2694ef8" providerId="ADAL" clId="{66247422-35EF-480C-9593-FCA7851633B6}" dt="2022-05-25T13:17:32.310" v="21"/>
        <pc:sldMkLst>
          <pc:docMk/>
          <pc:sldMk cId="198785602" sldId="265"/>
        </pc:sldMkLst>
      </pc:sldChg>
      <pc:sldChg chg="modSp del mod">
        <pc:chgData name="Spurgin, Mary Jo J" userId="5c43b868-1356-40bd-816f-72aaf2694ef8" providerId="ADAL" clId="{66247422-35EF-480C-9593-FCA7851633B6}" dt="2022-05-25T13:17:32.310" v="21"/>
        <pc:sldMkLst>
          <pc:docMk/>
          <pc:sldMk cId="1048916063" sldId="266"/>
        </pc:sldMkLst>
        <pc:spChg chg="mod">
          <ac:chgData name="Spurgin, Mary Jo J" userId="5c43b868-1356-40bd-816f-72aaf2694ef8" providerId="ADAL" clId="{66247422-35EF-480C-9593-FCA7851633B6}" dt="2022-05-25T13:17:32.310" v="21"/>
          <ac:spMkLst>
            <pc:docMk/>
            <pc:sldMk cId="1048916063" sldId="266"/>
            <ac:spMk id="3" creationId="{00000000-0000-0000-0000-000000000000}"/>
          </ac:spMkLst>
        </pc:spChg>
      </pc:sldChg>
      <pc:sldChg chg="modSp del mod">
        <pc:chgData name="Spurgin, Mary Jo J" userId="5c43b868-1356-40bd-816f-72aaf2694ef8" providerId="ADAL" clId="{66247422-35EF-480C-9593-FCA7851633B6}" dt="2022-05-25T13:17:32.310" v="21"/>
        <pc:sldMkLst>
          <pc:docMk/>
          <pc:sldMk cId="2923253019" sldId="268"/>
        </pc:sldMkLst>
        <pc:spChg chg="mod">
          <ac:chgData name="Spurgin, Mary Jo J" userId="5c43b868-1356-40bd-816f-72aaf2694ef8" providerId="ADAL" clId="{66247422-35EF-480C-9593-FCA7851633B6}" dt="2022-05-25T13:17:32.310" v="21"/>
          <ac:spMkLst>
            <pc:docMk/>
            <pc:sldMk cId="2923253019" sldId="268"/>
            <ac:spMk id="3" creationId="{00000000-0000-0000-0000-000000000000}"/>
          </ac:spMkLst>
        </pc:spChg>
      </pc:sldChg>
      <pc:sldChg chg="modSp del mod">
        <pc:chgData name="Spurgin, Mary Jo J" userId="5c43b868-1356-40bd-816f-72aaf2694ef8" providerId="ADAL" clId="{66247422-35EF-480C-9593-FCA7851633B6}" dt="2022-05-25T13:17:32.310" v="21"/>
        <pc:sldMkLst>
          <pc:docMk/>
          <pc:sldMk cId="2308980869" sldId="269"/>
        </pc:sldMkLst>
        <pc:spChg chg="mod">
          <ac:chgData name="Spurgin, Mary Jo J" userId="5c43b868-1356-40bd-816f-72aaf2694ef8" providerId="ADAL" clId="{66247422-35EF-480C-9593-FCA7851633B6}" dt="2022-05-25T13:17:32.310" v="21"/>
          <ac:spMkLst>
            <pc:docMk/>
            <pc:sldMk cId="2308980869" sldId="269"/>
            <ac:spMk id="3" creationId="{00000000-0000-0000-0000-000000000000}"/>
          </ac:spMkLst>
        </pc:spChg>
      </pc:sldChg>
      <pc:sldChg chg="modSp del mod">
        <pc:chgData name="Spurgin, Mary Jo J" userId="5c43b868-1356-40bd-816f-72aaf2694ef8" providerId="ADAL" clId="{66247422-35EF-480C-9593-FCA7851633B6}" dt="2022-05-25T13:17:32.310" v="21"/>
        <pc:sldMkLst>
          <pc:docMk/>
          <pc:sldMk cId="1381742694" sldId="272"/>
        </pc:sldMkLst>
        <pc:spChg chg="mod">
          <ac:chgData name="Spurgin, Mary Jo J" userId="5c43b868-1356-40bd-816f-72aaf2694ef8" providerId="ADAL" clId="{66247422-35EF-480C-9593-FCA7851633B6}" dt="2022-05-25T13:17:32.310" v="21"/>
          <ac:spMkLst>
            <pc:docMk/>
            <pc:sldMk cId="1381742694" sldId="272"/>
            <ac:spMk id="3" creationId="{00000000-0000-0000-0000-000000000000}"/>
          </ac:spMkLst>
        </pc:spChg>
      </pc:sldChg>
      <pc:sldChg chg="modSp del mod">
        <pc:chgData name="Spurgin, Mary Jo J" userId="5c43b868-1356-40bd-816f-72aaf2694ef8" providerId="ADAL" clId="{66247422-35EF-480C-9593-FCA7851633B6}" dt="2022-05-25T13:17:32.310" v="21"/>
        <pc:sldMkLst>
          <pc:docMk/>
          <pc:sldMk cId="1882260951" sldId="273"/>
        </pc:sldMkLst>
        <pc:spChg chg="mod">
          <ac:chgData name="Spurgin, Mary Jo J" userId="5c43b868-1356-40bd-816f-72aaf2694ef8" providerId="ADAL" clId="{66247422-35EF-480C-9593-FCA7851633B6}" dt="2022-05-25T13:17:32.310" v="21"/>
          <ac:spMkLst>
            <pc:docMk/>
            <pc:sldMk cId="1882260951" sldId="273"/>
            <ac:spMk id="3" creationId="{00000000-0000-0000-0000-000000000000}"/>
          </ac:spMkLst>
        </pc:spChg>
      </pc:sldChg>
      <pc:sldChg chg="modSp del mod">
        <pc:chgData name="Spurgin, Mary Jo J" userId="5c43b868-1356-40bd-816f-72aaf2694ef8" providerId="ADAL" clId="{66247422-35EF-480C-9593-FCA7851633B6}" dt="2022-05-25T13:17:32.310" v="21"/>
        <pc:sldMkLst>
          <pc:docMk/>
          <pc:sldMk cId="667396159" sldId="274"/>
        </pc:sldMkLst>
        <pc:spChg chg="mod">
          <ac:chgData name="Spurgin, Mary Jo J" userId="5c43b868-1356-40bd-816f-72aaf2694ef8" providerId="ADAL" clId="{66247422-35EF-480C-9593-FCA7851633B6}" dt="2022-05-25T13:17:32.310" v="21"/>
          <ac:spMkLst>
            <pc:docMk/>
            <pc:sldMk cId="667396159" sldId="274"/>
            <ac:spMk id="3" creationId="{00000000-0000-0000-0000-000000000000}"/>
          </ac:spMkLst>
        </pc:spChg>
      </pc:sldChg>
      <pc:sldChg chg="modSp del mod">
        <pc:chgData name="Spurgin, Mary Jo J" userId="5c43b868-1356-40bd-816f-72aaf2694ef8" providerId="ADAL" clId="{66247422-35EF-480C-9593-FCA7851633B6}" dt="2022-05-25T13:17:32.310" v="21"/>
        <pc:sldMkLst>
          <pc:docMk/>
          <pc:sldMk cId="2489843898" sldId="275"/>
        </pc:sldMkLst>
        <pc:spChg chg="mod">
          <ac:chgData name="Spurgin, Mary Jo J" userId="5c43b868-1356-40bd-816f-72aaf2694ef8" providerId="ADAL" clId="{66247422-35EF-480C-9593-FCA7851633B6}" dt="2022-05-25T13:17:32.310" v="21"/>
          <ac:spMkLst>
            <pc:docMk/>
            <pc:sldMk cId="2489843898" sldId="275"/>
            <ac:spMk id="2" creationId="{00000000-0000-0000-0000-000000000000}"/>
          </ac:spMkLst>
        </pc:spChg>
        <pc:spChg chg="mod">
          <ac:chgData name="Spurgin, Mary Jo J" userId="5c43b868-1356-40bd-816f-72aaf2694ef8" providerId="ADAL" clId="{66247422-35EF-480C-9593-FCA7851633B6}" dt="2022-05-25T13:17:32.310" v="21"/>
          <ac:spMkLst>
            <pc:docMk/>
            <pc:sldMk cId="2489843898" sldId="275"/>
            <ac:spMk id="3" creationId="{00000000-0000-0000-0000-000000000000}"/>
          </ac:spMkLst>
        </pc:spChg>
      </pc:sldChg>
      <pc:sldChg chg="del">
        <pc:chgData name="Spurgin, Mary Jo J" userId="5c43b868-1356-40bd-816f-72aaf2694ef8" providerId="ADAL" clId="{66247422-35EF-480C-9593-FCA7851633B6}" dt="2022-05-25T13:17:32.310" v="21"/>
        <pc:sldMkLst>
          <pc:docMk/>
          <pc:sldMk cId="1203507324" sldId="281"/>
        </pc:sldMkLst>
      </pc:sldChg>
      <pc:sldChg chg="modSp del mod">
        <pc:chgData name="Spurgin, Mary Jo J" userId="5c43b868-1356-40bd-816f-72aaf2694ef8" providerId="ADAL" clId="{66247422-35EF-480C-9593-FCA7851633B6}" dt="2022-05-25T13:17:32.310" v="21"/>
        <pc:sldMkLst>
          <pc:docMk/>
          <pc:sldMk cId="3506130510" sldId="282"/>
        </pc:sldMkLst>
        <pc:spChg chg="mod">
          <ac:chgData name="Spurgin, Mary Jo J" userId="5c43b868-1356-40bd-816f-72aaf2694ef8" providerId="ADAL" clId="{66247422-35EF-480C-9593-FCA7851633B6}" dt="2022-05-25T13:17:32.310" v="21"/>
          <ac:spMkLst>
            <pc:docMk/>
            <pc:sldMk cId="3506130510" sldId="282"/>
            <ac:spMk id="3" creationId="{00000000-0000-0000-0000-000000000000}"/>
          </ac:spMkLst>
        </pc:spChg>
      </pc:sldChg>
      <pc:sldChg chg="modSp del mod">
        <pc:chgData name="Spurgin, Mary Jo J" userId="5c43b868-1356-40bd-816f-72aaf2694ef8" providerId="ADAL" clId="{66247422-35EF-480C-9593-FCA7851633B6}" dt="2022-05-25T13:17:32.310" v="21"/>
        <pc:sldMkLst>
          <pc:docMk/>
          <pc:sldMk cId="1971644156" sldId="283"/>
        </pc:sldMkLst>
        <pc:spChg chg="mod">
          <ac:chgData name="Spurgin, Mary Jo J" userId="5c43b868-1356-40bd-816f-72aaf2694ef8" providerId="ADAL" clId="{66247422-35EF-480C-9593-FCA7851633B6}" dt="2022-05-25T13:17:32.310" v="21"/>
          <ac:spMkLst>
            <pc:docMk/>
            <pc:sldMk cId="1971644156" sldId="283"/>
            <ac:spMk id="3" creationId="{00000000-0000-0000-0000-000000000000}"/>
          </ac:spMkLst>
        </pc:spChg>
      </pc:sldChg>
      <pc:sldChg chg="modSp del mod">
        <pc:chgData name="Spurgin, Mary Jo J" userId="5c43b868-1356-40bd-816f-72aaf2694ef8" providerId="ADAL" clId="{66247422-35EF-480C-9593-FCA7851633B6}" dt="2022-05-25T13:17:37.047" v="22" actId="27636"/>
        <pc:sldMkLst>
          <pc:docMk/>
          <pc:sldMk cId="2940769658" sldId="286"/>
        </pc:sldMkLst>
        <pc:spChg chg="mod">
          <ac:chgData name="Spurgin, Mary Jo J" userId="5c43b868-1356-40bd-816f-72aaf2694ef8" providerId="ADAL" clId="{66247422-35EF-480C-9593-FCA7851633B6}" dt="2022-05-25T13:17:37.047" v="22" actId="27636"/>
          <ac:spMkLst>
            <pc:docMk/>
            <pc:sldMk cId="2940769658" sldId="286"/>
            <ac:spMk id="2" creationId="{00000000-0000-0000-0000-000000000000}"/>
          </ac:spMkLst>
        </pc:spChg>
        <pc:spChg chg="mod">
          <ac:chgData name="Spurgin, Mary Jo J" userId="5c43b868-1356-40bd-816f-72aaf2694ef8" providerId="ADAL" clId="{66247422-35EF-480C-9593-FCA7851633B6}" dt="2022-05-25T13:17:32.310" v="21"/>
          <ac:spMkLst>
            <pc:docMk/>
            <pc:sldMk cId="2940769658" sldId="286"/>
            <ac:spMk id="3" creationId="{00000000-0000-0000-0000-000000000000}"/>
          </ac:spMkLst>
        </pc:spChg>
      </pc:sldChg>
      <pc:sldChg chg="modSp del mod">
        <pc:chgData name="Spurgin, Mary Jo J" userId="5c43b868-1356-40bd-816f-72aaf2694ef8" providerId="ADAL" clId="{66247422-35EF-480C-9593-FCA7851633B6}" dt="2022-05-25T13:17:37.047" v="23" actId="27636"/>
        <pc:sldMkLst>
          <pc:docMk/>
          <pc:sldMk cId="3058182689" sldId="287"/>
        </pc:sldMkLst>
        <pc:spChg chg="mod">
          <ac:chgData name="Spurgin, Mary Jo J" userId="5c43b868-1356-40bd-816f-72aaf2694ef8" providerId="ADAL" clId="{66247422-35EF-480C-9593-FCA7851633B6}" dt="2022-05-25T13:17:37.047" v="23" actId="27636"/>
          <ac:spMkLst>
            <pc:docMk/>
            <pc:sldMk cId="3058182689" sldId="287"/>
            <ac:spMk id="2" creationId="{00000000-0000-0000-0000-000000000000}"/>
          </ac:spMkLst>
        </pc:spChg>
      </pc:sldChg>
      <pc:sldChg chg="modSp del mod">
        <pc:chgData name="Spurgin, Mary Jo J" userId="5c43b868-1356-40bd-816f-72aaf2694ef8" providerId="ADAL" clId="{66247422-35EF-480C-9593-FCA7851633B6}" dt="2022-05-25T13:17:37.063" v="25" actId="27636"/>
        <pc:sldMkLst>
          <pc:docMk/>
          <pc:sldMk cId="1375434021" sldId="288"/>
        </pc:sldMkLst>
        <pc:spChg chg="mod">
          <ac:chgData name="Spurgin, Mary Jo J" userId="5c43b868-1356-40bd-816f-72aaf2694ef8" providerId="ADAL" clId="{66247422-35EF-480C-9593-FCA7851633B6}" dt="2022-05-25T13:17:37.063" v="24" actId="27636"/>
          <ac:spMkLst>
            <pc:docMk/>
            <pc:sldMk cId="1375434021" sldId="288"/>
            <ac:spMk id="2" creationId="{00000000-0000-0000-0000-000000000000}"/>
          </ac:spMkLst>
        </pc:spChg>
        <pc:spChg chg="mod">
          <ac:chgData name="Spurgin, Mary Jo J" userId="5c43b868-1356-40bd-816f-72aaf2694ef8" providerId="ADAL" clId="{66247422-35EF-480C-9593-FCA7851633B6}" dt="2022-05-25T13:17:37.063" v="25" actId="27636"/>
          <ac:spMkLst>
            <pc:docMk/>
            <pc:sldMk cId="1375434021" sldId="288"/>
            <ac:spMk id="3" creationId="{00000000-0000-0000-0000-000000000000}"/>
          </ac:spMkLst>
        </pc:spChg>
      </pc:sldChg>
      <pc:sldChg chg="del">
        <pc:chgData name="Spurgin, Mary Jo J" userId="5c43b868-1356-40bd-816f-72aaf2694ef8" providerId="ADAL" clId="{66247422-35EF-480C-9593-FCA7851633B6}" dt="2022-05-25T13:17:32.310" v="21"/>
        <pc:sldMkLst>
          <pc:docMk/>
          <pc:sldMk cId="2765630932" sldId="367"/>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diagrams/_rels/data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5.jpeg"/><Relationship Id="rId1" Type="http://schemas.openxmlformats.org/officeDocument/2006/relationships/image" Target="../media/image3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5.jpeg"/><Relationship Id="rId1" Type="http://schemas.openxmlformats.org/officeDocument/2006/relationships/image" Target="../media/image3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74707C-AA32-4A9C-BAAB-DE6C8A4BCB15}" type="doc">
      <dgm:prSet loTypeId="urn:microsoft.com/office/officeart/2005/8/layout/hList7" loCatId="list" qsTypeId="urn:microsoft.com/office/officeart/2005/8/quickstyle/simple1" qsCatId="simple" csTypeId="urn:microsoft.com/office/officeart/2005/8/colors/accent1_2" csCatId="accent1" phldr="1"/>
      <dgm:spPr/>
    </dgm:pt>
    <dgm:pt modelId="{FE731606-166D-495E-8F35-4EDDAC0082D4}">
      <dgm:prSet phldrT="[Text]"/>
      <dgm:spPr/>
      <dgm:t>
        <a:bodyPr/>
        <a:lstStyle/>
        <a:p>
          <a:r>
            <a:rPr lang="en-US" dirty="0"/>
            <a:t>Delirium</a:t>
          </a:r>
        </a:p>
      </dgm:t>
    </dgm:pt>
    <dgm:pt modelId="{4BDF4E06-E5C0-49EB-AAB6-FAE8511EE205}" type="parTrans" cxnId="{CFA2FD13-3CCF-4E99-8FD5-B2C0634025FD}">
      <dgm:prSet/>
      <dgm:spPr/>
      <dgm:t>
        <a:bodyPr/>
        <a:lstStyle/>
        <a:p>
          <a:endParaRPr lang="en-US"/>
        </a:p>
      </dgm:t>
    </dgm:pt>
    <dgm:pt modelId="{2B554D8D-1FC0-45B9-AC8F-1B94A672A34B}" type="sibTrans" cxnId="{CFA2FD13-3CCF-4E99-8FD5-B2C0634025FD}">
      <dgm:prSet/>
      <dgm:spPr/>
      <dgm:t>
        <a:bodyPr/>
        <a:lstStyle/>
        <a:p>
          <a:endParaRPr lang="en-US"/>
        </a:p>
      </dgm:t>
    </dgm:pt>
    <dgm:pt modelId="{F5E92083-BDEE-4EE0-920B-697016364D25}">
      <dgm:prSet phldrT="[Text]"/>
      <dgm:spPr/>
      <dgm:t>
        <a:bodyPr/>
        <a:lstStyle/>
        <a:p>
          <a:r>
            <a:rPr lang="en-US" dirty="0"/>
            <a:t>Dementia</a:t>
          </a:r>
        </a:p>
      </dgm:t>
    </dgm:pt>
    <dgm:pt modelId="{2D6FC5FF-3E4E-4A24-A038-CBFC3AE06D5D}" type="parTrans" cxnId="{9D898EBB-24DC-44B2-9ADE-C10A559B3DCF}">
      <dgm:prSet/>
      <dgm:spPr/>
      <dgm:t>
        <a:bodyPr/>
        <a:lstStyle/>
        <a:p>
          <a:endParaRPr lang="en-US"/>
        </a:p>
      </dgm:t>
    </dgm:pt>
    <dgm:pt modelId="{8FCC2644-3953-42A5-92DC-1E3ECB648450}" type="sibTrans" cxnId="{9D898EBB-24DC-44B2-9ADE-C10A559B3DCF}">
      <dgm:prSet/>
      <dgm:spPr/>
      <dgm:t>
        <a:bodyPr/>
        <a:lstStyle/>
        <a:p>
          <a:endParaRPr lang="en-US"/>
        </a:p>
      </dgm:t>
    </dgm:pt>
    <dgm:pt modelId="{91AA45D3-030C-48B6-BEF7-8F93DABB3A1C}">
      <dgm:prSet phldrT="[Text]"/>
      <dgm:spPr/>
      <dgm:t>
        <a:bodyPr/>
        <a:lstStyle/>
        <a:p>
          <a:r>
            <a:rPr lang="en-US" dirty="0"/>
            <a:t>Depression</a:t>
          </a:r>
        </a:p>
      </dgm:t>
    </dgm:pt>
    <dgm:pt modelId="{7B02BA7E-9CE5-4BF6-B561-F4DE0C854695}" type="parTrans" cxnId="{836022CD-7E08-4624-BDD1-8C7997BB5AD7}">
      <dgm:prSet/>
      <dgm:spPr/>
      <dgm:t>
        <a:bodyPr/>
        <a:lstStyle/>
        <a:p>
          <a:endParaRPr lang="en-US"/>
        </a:p>
      </dgm:t>
    </dgm:pt>
    <dgm:pt modelId="{381D002E-F820-4CF5-A084-B1284B4C27B2}" type="sibTrans" cxnId="{836022CD-7E08-4624-BDD1-8C7997BB5AD7}">
      <dgm:prSet/>
      <dgm:spPr/>
      <dgm:t>
        <a:bodyPr/>
        <a:lstStyle/>
        <a:p>
          <a:endParaRPr lang="en-US"/>
        </a:p>
      </dgm:t>
    </dgm:pt>
    <dgm:pt modelId="{1179928D-E5A3-41F7-930D-AD97650570B4}" type="pres">
      <dgm:prSet presAssocID="{CC74707C-AA32-4A9C-BAAB-DE6C8A4BCB15}" presName="Name0" presStyleCnt="0">
        <dgm:presLayoutVars>
          <dgm:dir/>
          <dgm:resizeHandles val="exact"/>
        </dgm:presLayoutVars>
      </dgm:prSet>
      <dgm:spPr/>
    </dgm:pt>
    <dgm:pt modelId="{F6A8E2FB-8836-43D8-BC8A-C5A64049838A}" type="pres">
      <dgm:prSet presAssocID="{CC74707C-AA32-4A9C-BAAB-DE6C8A4BCB15}" presName="fgShape" presStyleLbl="fgShp" presStyleIdx="0" presStyleCnt="1"/>
      <dgm:spPr/>
    </dgm:pt>
    <dgm:pt modelId="{E32464D8-0319-4729-A418-CED8CD9D919A}" type="pres">
      <dgm:prSet presAssocID="{CC74707C-AA32-4A9C-BAAB-DE6C8A4BCB15}" presName="linComp" presStyleCnt="0"/>
      <dgm:spPr/>
    </dgm:pt>
    <dgm:pt modelId="{22BC1543-3D95-4217-8170-7A163DA8C346}" type="pres">
      <dgm:prSet presAssocID="{FE731606-166D-495E-8F35-4EDDAC0082D4}" presName="compNode" presStyleCnt="0"/>
      <dgm:spPr/>
    </dgm:pt>
    <dgm:pt modelId="{BE5E834E-1FBD-4EE1-A0F0-782EDBAA03A8}" type="pres">
      <dgm:prSet presAssocID="{FE731606-166D-495E-8F35-4EDDAC0082D4}" presName="bkgdShape" presStyleLbl="node1" presStyleIdx="0" presStyleCnt="3"/>
      <dgm:spPr/>
    </dgm:pt>
    <dgm:pt modelId="{8F55A41B-7785-4BD6-9FA4-E214D6C95A4E}" type="pres">
      <dgm:prSet presAssocID="{FE731606-166D-495E-8F35-4EDDAC0082D4}" presName="nodeTx" presStyleLbl="node1" presStyleIdx="0" presStyleCnt="3">
        <dgm:presLayoutVars>
          <dgm:bulletEnabled val="1"/>
        </dgm:presLayoutVars>
      </dgm:prSet>
      <dgm:spPr/>
    </dgm:pt>
    <dgm:pt modelId="{768F5F23-3437-419F-9895-B13891B2AFB9}" type="pres">
      <dgm:prSet presAssocID="{FE731606-166D-495E-8F35-4EDDAC0082D4}" presName="invisiNode" presStyleLbl="node1" presStyleIdx="0" presStyleCnt="3"/>
      <dgm:spPr/>
    </dgm:pt>
    <dgm:pt modelId="{0939023E-6A15-4EFB-81BE-CE1D0D008EE0}" type="pres">
      <dgm:prSet presAssocID="{FE731606-166D-495E-8F35-4EDDAC0082D4}" presName="imagNode"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 b="-2000"/>
          </a:stretch>
        </a:blipFill>
      </dgm:spPr>
    </dgm:pt>
    <dgm:pt modelId="{78D86F84-E6B9-49B3-A011-F887AE2AF583}" type="pres">
      <dgm:prSet presAssocID="{2B554D8D-1FC0-45B9-AC8F-1B94A672A34B}" presName="sibTrans" presStyleLbl="sibTrans2D1" presStyleIdx="0" presStyleCnt="0"/>
      <dgm:spPr/>
    </dgm:pt>
    <dgm:pt modelId="{A0872401-9F8C-4A30-8395-30AE4C52E88C}" type="pres">
      <dgm:prSet presAssocID="{F5E92083-BDEE-4EE0-920B-697016364D25}" presName="compNode" presStyleCnt="0"/>
      <dgm:spPr/>
    </dgm:pt>
    <dgm:pt modelId="{FAED3FA8-48B8-4151-ACB5-EA6CBA9DACD9}" type="pres">
      <dgm:prSet presAssocID="{F5E92083-BDEE-4EE0-920B-697016364D25}" presName="bkgdShape" presStyleLbl="node1" presStyleIdx="1" presStyleCnt="3"/>
      <dgm:spPr/>
    </dgm:pt>
    <dgm:pt modelId="{4C13B63D-3A74-40CF-9644-DB405B93FB09}" type="pres">
      <dgm:prSet presAssocID="{F5E92083-BDEE-4EE0-920B-697016364D25}" presName="nodeTx" presStyleLbl="node1" presStyleIdx="1" presStyleCnt="3">
        <dgm:presLayoutVars>
          <dgm:bulletEnabled val="1"/>
        </dgm:presLayoutVars>
      </dgm:prSet>
      <dgm:spPr/>
    </dgm:pt>
    <dgm:pt modelId="{7F48B30C-70A6-4B37-8C7D-BCF53BB83F2C}" type="pres">
      <dgm:prSet presAssocID="{F5E92083-BDEE-4EE0-920B-697016364D25}" presName="invisiNode" presStyleLbl="node1" presStyleIdx="1" presStyleCnt="3"/>
      <dgm:spPr/>
    </dgm:pt>
    <dgm:pt modelId="{0025CE02-71A7-4E8D-8B43-05A3D3EDC7E2}" type="pres">
      <dgm:prSet presAssocID="{F5E92083-BDEE-4EE0-920B-697016364D25}" presName="imagNod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0" r="-30000"/>
          </a:stretch>
        </a:blipFill>
      </dgm:spPr>
    </dgm:pt>
    <dgm:pt modelId="{F9AA4AA6-5253-4341-AF1D-6439B36B41F3}" type="pres">
      <dgm:prSet presAssocID="{8FCC2644-3953-42A5-92DC-1E3ECB648450}" presName="sibTrans" presStyleLbl="sibTrans2D1" presStyleIdx="0" presStyleCnt="0"/>
      <dgm:spPr/>
    </dgm:pt>
    <dgm:pt modelId="{E5390A38-8BDE-4DF6-848C-F65C8079DDFA}" type="pres">
      <dgm:prSet presAssocID="{91AA45D3-030C-48B6-BEF7-8F93DABB3A1C}" presName="compNode" presStyleCnt="0"/>
      <dgm:spPr/>
    </dgm:pt>
    <dgm:pt modelId="{4737D042-F75F-4D9C-AE32-42B4B3ED8261}" type="pres">
      <dgm:prSet presAssocID="{91AA45D3-030C-48B6-BEF7-8F93DABB3A1C}" presName="bkgdShape" presStyleLbl="node1" presStyleIdx="2" presStyleCnt="3"/>
      <dgm:spPr/>
    </dgm:pt>
    <dgm:pt modelId="{7B72EF64-42B3-4AE0-B4C3-A79A45722450}" type="pres">
      <dgm:prSet presAssocID="{91AA45D3-030C-48B6-BEF7-8F93DABB3A1C}" presName="nodeTx" presStyleLbl="node1" presStyleIdx="2" presStyleCnt="3">
        <dgm:presLayoutVars>
          <dgm:bulletEnabled val="1"/>
        </dgm:presLayoutVars>
      </dgm:prSet>
      <dgm:spPr/>
    </dgm:pt>
    <dgm:pt modelId="{B1837078-B2A3-4F03-8E21-07BEA93D5CE6}" type="pres">
      <dgm:prSet presAssocID="{91AA45D3-030C-48B6-BEF7-8F93DABB3A1C}" presName="invisiNode" presStyleLbl="node1" presStyleIdx="2" presStyleCnt="3"/>
      <dgm:spPr/>
    </dgm:pt>
    <dgm:pt modelId="{5218AD1D-81AA-4844-BB75-B2D3CCC41D21}" type="pres">
      <dgm:prSet presAssocID="{91AA45D3-030C-48B6-BEF7-8F93DABB3A1C}" presName="imagNode" presStyleLbl="fgImgPlace1" presStyleIdx="2" presStyleCnt="3" custScaleX="124016" custScaleY="117087" custLinFactNeighborX="-841" custLinFactNeighborY="925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0000" r="-30000"/>
          </a:stretch>
        </a:blipFill>
      </dgm:spPr>
    </dgm:pt>
  </dgm:ptLst>
  <dgm:cxnLst>
    <dgm:cxn modelId="{19EFAB01-CBDB-41F7-BAF0-6D7E88364EE2}" type="presOf" srcId="{FE731606-166D-495E-8F35-4EDDAC0082D4}" destId="{8F55A41B-7785-4BD6-9FA4-E214D6C95A4E}" srcOrd="1" destOrd="0" presId="urn:microsoft.com/office/officeart/2005/8/layout/hList7"/>
    <dgm:cxn modelId="{2AE24A0E-06AC-4C01-B034-B2078C642631}" type="presOf" srcId="{8FCC2644-3953-42A5-92DC-1E3ECB648450}" destId="{F9AA4AA6-5253-4341-AF1D-6439B36B41F3}" srcOrd="0" destOrd="0" presId="urn:microsoft.com/office/officeart/2005/8/layout/hList7"/>
    <dgm:cxn modelId="{CFA2FD13-3CCF-4E99-8FD5-B2C0634025FD}" srcId="{CC74707C-AA32-4A9C-BAAB-DE6C8A4BCB15}" destId="{FE731606-166D-495E-8F35-4EDDAC0082D4}" srcOrd="0" destOrd="0" parTransId="{4BDF4E06-E5C0-49EB-AAB6-FAE8511EE205}" sibTransId="{2B554D8D-1FC0-45B9-AC8F-1B94A672A34B}"/>
    <dgm:cxn modelId="{8E674420-8ECD-4C78-9F97-F3AFFF69D8B7}" type="presOf" srcId="{F5E92083-BDEE-4EE0-920B-697016364D25}" destId="{FAED3FA8-48B8-4151-ACB5-EA6CBA9DACD9}" srcOrd="0" destOrd="0" presId="urn:microsoft.com/office/officeart/2005/8/layout/hList7"/>
    <dgm:cxn modelId="{5F967326-DA04-4914-8E3D-6F83099EB716}" type="presOf" srcId="{91AA45D3-030C-48B6-BEF7-8F93DABB3A1C}" destId="{4737D042-F75F-4D9C-AE32-42B4B3ED8261}" srcOrd="0" destOrd="0" presId="urn:microsoft.com/office/officeart/2005/8/layout/hList7"/>
    <dgm:cxn modelId="{10BABE29-7FAF-4D0A-B1C4-4CFC315C1F2C}" type="presOf" srcId="{CC74707C-AA32-4A9C-BAAB-DE6C8A4BCB15}" destId="{1179928D-E5A3-41F7-930D-AD97650570B4}" srcOrd="0" destOrd="0" presId="urn:microsoft.com/office/officeart/2005/8/layout/hList7"/>
    <dgm:cxn modelId="{0067C746-35CE-4E3A-8FFD-4F02C1EFF286}" type="presOf" srcId="{F5E92083-BDEE-4EE0-920B-697016364D25}" destId="{4C13B63D-3A74-40CF-9644-DB405B93FB09}" srcOrd="1" destOrd="0" presId="urn:microsoft.com/office/officeart/2005/8/layout/hList7"/>
    <dgm:cxn modelId="{1195C369-5580-411F-9D5B-BE6B7A57F974}" type="presOf" srcId="{FE731606-166D-495E-8F35-4EDDAC0082D4}" destId="{BE5E834E-1FBD-4EE1-A0F0-782EDBAA03A8}" srcOrd="0" destOrd="0" presId="urn:microsoft.com/office/officeart/2005/8/layout/hList7"/>
    <dgm:cxn modelId="{87A24E6B-3971-44CD-AD9F-3332141C7E9A}" type="presOf" srcId="{91AA45D3-030C-48B6-BEF7-8F93DABB3A1C}" destId="{7B72EF64-42B3-4AE0-B4C3-A79A45722450}" srcOrd="1" destOrd="0" presId="urn:microsoft.com/office/officeart/2005/8/layout/hList7"/>
    <dgm:cxn modelId="{9D898EBB-24DC-44B2-9ADE-C10A559B3DCF}" srcId="{CC74707C-AA32-4A9C-BAAB-DE6C8A4BCB15}" destId="{F5E92083-BDEE-4EE0-920B-697016364D25}" srcOrd="1" destOrd="0" parTransId="{2D6FC5FF-3E4E-4A24-A038-CBFC3AE06D5D}" sibTransId="{8FCC2644-3953-42A5-92DC-1E3ECB648450}"/>
    <dgm:cxn modelId="{836022CD-7E08-4624-BDD1-8C7997BB5AD7}" srcId="{CC74707C-AA32-4A9C-BAAB-DE6C8A4BCB15}" destId="{91AA45D3-030C-48B6-BEF7-8F93DABB3A1C}" srcOrd="2" destOrd="0" parTransId="{7B02BA7E-9CE5-4BF6-B561-F4DE0C854695}" sibTransId="{381D002E-F820-4CF5-A084-B1284B4C27B2}"/>
    <dgm:cxn modelId="{46C9AFE6-D657-4A3E-947A-8AD04260505E}" type="presOf" srcId="{2B554D8D-1FC0-45B9-AC8F-1B94A672A34B}" destId="{78D86F84-E6B9-49B3-A011-F887AE2AF583}" srcOrd="0" destOrd="0" presId="urn:microsoft.com/office/officeart/2005/8/layout/hList7"/>
    <dgm:cxn modelId="{EF07A935-18E1-411A-8845-A78F6BBAD138}" type="presParOf" srcId="{1179928D-E5A3-41F7-930D-AD97650570B4}" destId="{F6A8E2FB-8836-43D8-BC8A-C5A64049838A}" srcOrd="0" destOrd="0" presId="urn:microsoft.com/office/officeart/2005/8/layout/hList7"/>
    <dgm:cxn modelId="{7D6F7E27-2069-4D36-9E1E-46F52146BA07}" type="presParOf" srcId="{1179928D-E5A3-41F7-930D-AD97650570B4}" destId="{E32464D8-0319-4729-A418-CED8CD9D919A}" srcOrd="1" destOrd="0" presId="urn:microsoft.com/office/officeart/2005/8/layout/hList7"/>
    <dgm:cxn modelId="{638232E2-2E9C-47ED-ADEA-F6C1929EF323}" type="presParOf" srcId="{E32464D8-0319-4729-A418-CED8CD9D919A}" destId="{22BC1543-3D95-4217-8170-7A163DA8C346}" srcOrd="0" destOrd="0" presId="urn:microsoft.com/office/officeart/2005/8/layout/hList7"/>
    <dgm:cxn modelId="{524BF360-E466-4E75-98F0-84EC66328B4C}" type="presParOf" srcId="{22BC1543-3D95-4217-8170-7A163DA8C346}" destId="{BE5E834E-1FBD-4EE1-A0F0-782EDBAA03A8}" srcOrd="0" destOrd="0" presId="urn:microsoft.com/office/officeart/2005/8/layout/hList7"/>
    <dgm:cxn modelId="{FB333A54-BA24-42D6-B7CB-5B46993E59AD}" type="presParOf" srcId="{22BC1543-3D95-4217-8170-7A163DA8C346}" destId="{8F55A41B-7785-4BD6-9FA4-E214D6C95A4E}" srcOrd="1" destOrd="0" presId="urn:microsoft.com/office/officeart/2005/8/layout/hList7"/>
    <dgm:cxn modelId="{577DE6EC-D7E7-48D9-BD54-4F3EFA7753C8}" type="presParOf" srcId="{22BC1543-3D95-4217-8170-7A163DA8C346}" destId="{768F5F23-3437-419F-9895-B13891B2AFB9}" srcOrd="2" destOrd="0" presId="urn:microsoft.com/office/officeart/2005/8/layout/hList7"/>
    <dgm:cxn modelId="{712BA438-87B9-4856-BEF4-133387407B2D}" type="presParOf" srcId="{22BC1543-3D95-4217-8170-7A163DA8C346}" destId="{0939023E-6A15-4EFB-81BE-CE1D0D008EE0}" srcOrd="3" destOrd="0" presId="urn:microsoft.com/office/officeart/2005/8/layout/hList7"/>
    <dgm:cxn modelId="{8C7A3132-ECB7-44D9-98D4-EC119ED3CC94}" type="presParOf" srcId="{E32464D8-0319-4729-A418-CED8CD9D919A}" destId="{78D86F84-E6B9-49B3-A011-F887AE2AF583}" srcOrd="1" destOrd="0" presId="urn:microsoft.com/office/officeart/2005/8/layout/hList7"/>
    <dgm:cxn modelId="{D002AB6F-50CE-494B-80FA-66D540A2C02C}" type="presParOf" srcId="{E32464D8-0319-4729-A418-CED8CD9D919A}" destId="{A0872401-9F8C-4A30-8395-30AE4C52E88C}" srcOrd="2" destOrd="0" presId="urn:microsoft.com/office/officeart/2005/8/layout/hList7"/>
    <dgm:cxn modelId="{87564195-B7EB-4CE2-A5BD-A9A4A75EE332}" type="presParOf" srcId="{A0872401-9F8C-4A30-8395-30AE4C52E88C}" destId="{FAED3FA8-48B8-4151-ACB5-EA6CBA9DACD9}" srcOrd="0" destOrd="0" presId="urn:microsoft.com/office/officeart/2005/8/layout/hList7"/>
    <dgm:cxn modelId="{6E9B774E-FAFE-4182-8F27-8A3881FF8DEE}" type="presParOf" srcId="{A0872401-9F8C-4A30-8395-30AE4C52E88C}" destId="{4C13B63D-3A74-40CF-9644-DB405B93FB09}" srcOrd="1" destOrd="0" presId="urn:microsoft.com/office/officeart/2005/8/layout/hList7"/>
    <dgm:cxn modelId="{C1637B78-105D-4DF4-80DA-49F0DED0EDB4}" type="presParOf" srcId="{A0872401-9F8C-4A30-8395-30AE4C52E88C}" destId="{7F48B30C-70A6-4B37-8C7D-BCF53BB83F2C}" srcOrd="2" destOrd="0" presId="urn:microsoft.com/office/officeart/2005/8/layout/hList7"/>
    <dgm:cxn modelId="{4C7290B3-299B-4344-AF90-49FD873E35F8}" type="presParOf" srcId="{A0872401-9F8C-4A30-8395-30AE4C52E88C}" destId="{0025CE02-71A7-4E8D-8B43-05A3D3EDC7E2}" srcOrd="3" destOrd="0" presId="urn:microsoft.com/office/officeart/2005/8/layout/hList7"/>
    <dgm:cxn modelId="{B1CA50C6-204C-432E-B300-C5C3883DC2F5}" type="presParOf" srcId="{E32464D8-0319-4729-A418-CED8CD9D919A}" destId="{F9AA4AA6-5253-4341-AF1D-6439B36B41F3}" srcOrd="3" destOrd="0" presId="urn:microsoft.com/office/officeart/2005/8/layout/hList7"/>
    <dgm:cxn modelId="{7E142ACE-BC8D-4058-8BA5-3BAA417BC184}" type="presParOf" srcId="{E32464D8-0319-4729-A418-CED8CD9D919A}" destId="{E5390A38-8BDE-4DF6-848C-F65C8079DDFA}" srcOrd="4" destOrd="0" presId="urn:microsoft.com/office/officeart/2005/8/layout/hList7"/>
    <dgm:cxn modelId="{893A35F8-6EDB-4D0C-B94B-EA8C66473496}" type="presParOf" srcId="{E5390A38-8BDE-4DF6-848C-F65C8079DDFA}" destId="{4737D042-F75F-4D9C-AE32-42B4B3ED8261}" srcOrd="0" destOrd="0" presId="urn:microsoft.com/office/officeart/2005/8/layout/hList7"/>
    <dgm:cxn modelId="{C1A9222F-298C-4875-94E1-9F510B4E285A}" type="presParOf" srcId="{E5390A38-8BDE-4DF6-848C-F65C8079DDFA}" destId="{7B72EF64-42B3-4AE0-B4C3-A79A45722450}" srcOrd="1" destOrd="0" presId="urn:microsoft.com/office/officeart/2005/8/layout/hList7"/>
    <dgm:cxn modelId="{5CBA0607-1DC5-49AA-8B7C-7B9AFDC2A4A5}" type="presParOf" srcId="{E5390A38-8BDE-4DF6-848C-F65C8079DDFA}" destId="{B1837078-B2A3-4F03-8E21-07BEA93D5CE6}" srcOrd="2" destOrd="0" presId="urn:microsoft.com/office/officeart/2005/8/layout/hList7"/>
    <dgm:cxn modelId="{AFFF6DDC-5B88-42FA-9558-C8B708449FD9}" type="presParOf" srcId="{E5390A38-8BDE-4DF6-848C-F65C8079DDFA}" destId="{5218AD1D-81AA-4844-BB75-B2D3CCC41D2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74707C-AA32-4A9C-BAAB-DE6C8A4BCB15}" type="doc">
      <dgm:prSet loTypeId="urn:microsoft.com/office/officeart/2005/8/layout/hList7" loCatId="list" qsTypeId="urn:microsoft.com/office/officeart/2005/8/quickstyle/simple1" qsCatId="simple" csTypeId="urn:microsoft.com/office/officeart/2005/8/colors/accent1_2" csCatId="accent1" phldr="1"/>
      <dgm:spPr/>
    </dgm:pt>
    <dgm:pt modelId="{FE731606-166D-495E-8F35-4EDDAC0082D4}">
      <dgm:prSet phldrT="[Text]"/>
      <dgm:spPr/>
      <dgm:t>
        <a:bodyPr/>
        <a:lstStyle/>
        <a:p>
          <a:r>
            <a:rPr lang="en-US" dirty="0"/>
            <a:t>Delirium</a:t>
          </a:r>
        </a:p>
      </dgm:t>
    </dgm:pt>
    <dgm:pt modelId="{4BDF4E06-E5C0-49EB-AAB6-FAE8511EE205}" type="parTrans" cxnId="{CFA2FD13-3CCF-4E99-8FD5-B2C0634025FD}">
      <dgm:prSet/>
      <dgm:spPr/>
      <dgm:t>
        <a:bodyPr/>
        <a:lstStyle/>
        <a:p>
          <a:endParaRPr lang="en-US"/>
        </a:p>
      </dgm:t>
    </dgm:pt>
    <dgm:pt modelId="{2B554D8D-1FC0-45B9-AC8F-1B94A672A34B}" type="sibTrans" cxnId="{CFA2FD13-3CCF-4E99-8FD5-B2C0634025FD}">
      <dgm:prSet/>
      <dgm:spPr/>
      <dgm:t>
        <a:bodyPr/>
        <a:lstStyle/>
        <a:p>
          <a:endParaRPr lang="en-US"/>
        </a:p>
      </dgm:t>
    </dgm:pt>
    <dgm:pt modelId="{F5E92083-BDEE-4EE0-920B-697016364D25}">
      <dgm:prSet phldrT="[Text]"/>
      <dgm:spPr/>
      <dgm:t>
        <a:bodyPr/>
        <a:lstStyle/>
        <a:p>
          <a:r>
            <a:rPr lang="en-US" dirty="0"/>
            <a:t>Dementia</a:t>
          </a:r>
        </a:p>
      </dgm:t>
    </dgm:pt>
    <dgm:pt modelId="{2D6FC5FF-3E4E-4A24-A038-CBFC3AE06D5D}" type="parTrans" cxnId="{9D898EBB-24DC-44B2-9ADE-C10A559B3DCF}">
      <dgm:prSet/>
      <dgm:spPr/>
      <dgm:t>
        <a:bodyPr/>
        <a:lstStyle/>
        <a:p>
          <a:endParaRPr lang="en-US"/>
        </a:p>
      </dgm:t>
    </dgm:pt>
    <dgm:pt modelId="{8FCC2644-3953-42A5-92DC-1E3ECB648450}" type="sibTrans" cxnId="{9D898EBB-24DC-44B2-9ADE-C10A559B3DCF}">
      <dgm:prSet/>
      <dgm:spPr/>
      <dgm:t>
        <a:bodyPr/>
        <a:lstStyle/>
        <a:p>
          <a:endParaRPr lang="en-US"/>
        </a:p>
      </dgm:t>
    </dgm:pt>
    <dgm:pt modelId="{91AA45D3-030C-48B6-BEF7-8F93DABB3A1C}">
      <dgm:prSet phldrT="[Text]"/>
      <dgm:spPr/>
      <dgm:t>
        <a:bodyPr/>
        <a:lstStyle/>
        <a:p>
          <a:r>
            <a:rPr lang="en-US" dirty="0"/>
            <a:t>Depression</a:t>
          </a:r>
        </a:p>
      </dgm:t>
    </dgm:pt>
    <dgm:pt modelId="{7B02BA7E-9CE5-4BF6-B561-F4DE0C854695}" type="parTrans" cxnId="{836022CD-7E08-4624-BDD1-8C7997BB5AD7}">
      <dgm:prSet/>
      <dgm:spPr/>
      <dgm:t>
        <a:bodyPr/>
        <a:lstStyle/>
        <a:p>
          <a:endParaRPr lang="en-US"/>
        </a:p>
      </dgm:t>
    </dgm:pt>
    <dgm:pt modelId="{381D002E-F820-4CF5-A084-B1284B4C27B2}" type="sibTrans" cxnId="{836022CD-7E08-4624-BDD1-8C7997BB5AD7}">
      <dgm:prSet/>
      <dgm:spPr/>
      <dgm:t>
        <a:bodyPr/>
        <a:lstStyle/>
        <a:p>
          <a:endParaRPr lang="en-US"/>
        </a:p>
      </dgm:t>
    </dgm:pt>
    <dgm:pt modelId="{1179928D-E5A3-41F7-930D-AD97650570B4}" type="pres">
      <dgm:prSet presAssocID="{CC74707C-AA32-4A9C-BAAB-DE6C8A4BCB15}" presName="Name0" presStyleCnt="0">
        <dgm:presLayoutVars>
          <dgm:dir/>
          <dgm:resizeHandles val="exact"/>
        </dgm:presLayoutVars>
      </dgm:prSet>
      <dgm:spPr/>
    </dgm:pt>
    <dgm:pt modelId="{F6A8E2FB-8836-43D8-BC8A-C5A64049838A}" type="pres">
      <dgm:prSet presAssocID="{CC74707C-AA32-4A9C-BAAB-DE6C8A4BCB15}" presName="fgShape" presStyleLbl="fgShp" presStyleIdx="0" presStyleCnt="1"/>
      <dgm:spPr/>
    </dgm:pt>
    <dgm:pt modelId="{E32464D8-0319-4729-A418-CED8CD9D919A}" type="pres">
      <dgm:prSet presAssocID="{CC74707C-AA32-4A9C-BAAB-DE6C8A4BCB15}" presName="linComp" presStyleCnt="0"/>
      <dgm:spPr/>
    </dgm:pt>
    <dgm:pt modelId="{22BC1543-3D95-4217-8170-7A163DA8C346}" type="pres">
      <dgm:prSet presAssocID="{FE731606-166D-495E-8F35-4EDDAC0082D4}" presName="compNode" presStyleCnt="0"/>
      <dgm:spPr/>
    </dgm:pt>
    <dgm:pt modelId="{BE5E834E-1FBD-4EE1-A0F0-782EDBAA03A8}" type="pres">
      <dgm:prSet presAssocID="{FE731606-166D-495E-8F35-4EDDAC0082D4}" presName="bkgdShape" presStyleLbl="node1" presStyleIdx="0" presStyleCnt="3"/>
      <dgm:spPr/>
    </dgm:pt>
    <dgm:pt modelId="{8F55A41B-7785-4BD6-9FA4-E214D6C95A4E}" type="pres">
      <dgm:prSet presAssocID="{FE731606-166D-495E-8F35-4EDDAC0082D4}" presName="nodeTx" presStyleLbl="node1" presStyleIdx="0" presStyleCnt="3">
        <dgm:presLayoutVars>
          <dgm:bulletEnabled val="1"/>
        </dgm:presLayoutVars>
      </dgm:prSet>
      <dgm:spPr/>
    </dgm:pt>
    <dgm:pt modelId="{768F5F23-3437-419F-9895-B13891B2AFB9}" type="pres">
      <dgm:prSet presAssocID="{FE731606-166D-495E-8F35-4EDDAC0082D4}" presName="invisiNode" presStyleLbl="node1" presStyleIdx="0" presStyleCnt="3"/>
      <dgm:spPr/>
    </dgm:pt>
    <dgm:pt modelId="{0939023E-6A15-4EFB-81BE-CE1D0D008EE0}" type="pres">
      <dgm:prSet presAssocID="{FE731606-166D-495E-8F35-4EDDAC0082D4}" presName="imagNode" presStyleLbl="fgImgPlace1" presStyleIdx="0" presStyleCnt="3" custScaleX="130837" custScaleY="129493" custLinFactNeighborY="2002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 b="-2000"/>
          </a:stretch>
        </a:blipFill>
      </dgm:spPr>
    </dgm:pt>
    <dgm:pt modelId="{78D86F84-E6B9-49B3-A011-F887AE2AF583}" type="pres">
      <dgm:prSet presAssocID="{2B554D8D-1FC0-45B9-AC8F-1B94A672A34B}" presName="sibTrans" presStyleLbl="sibTrans2D1" presStyleIdx="0" presStyleCnt="0"/>
      <dgm:spPr/>
    </dgm:pt>
    <dgm:pt modelId="{A0872401-9F8C-4A30-8395-30AE4C52E88C}" type="pres">
      <dgm:prSet presAssocID="{F5E92083-BDEE-4EE0-920B-697016364D25}" presName="compNode" presStyleCnt="0"/>
      <dgm:spPr/>
    </dgm:pt>
    <dgm:pt modelId="{FAED3FA8-48B8-4151-ACB5-EA6CBA9DACD9}" type="pres">
      <dgm:prSet presAssocID="{F5E92083-BDEE-4EE0-920B-697016364D25}" presName="bkgdShape" presStyleLbl="node1" presStyleIdx="1" presStyleCnt="3"/>
      <dgm:spPr/>
    </dgm:pt>
    <dgm:pt modelId="{4C13B63D-3A74-40CF-9644-DB405B93FB09}" type="pres">
      <dgm:prSet presAssocID="{F5E92083-BDEE-4EE0-920B-697016364D25}" presName="nodeTx" presStyleLbl="node1" presStyleIdx="1" presStyleCnt="3">
        <dgm:presLayoutVars>
          <dgm:bulletEnabled val="1"/>
        </dgm:presLayoutVars>
      </dgm:prSet>
      <dgm:spPr/>
    </dgm:pt>
    <dgm:pt modelId="{7F48B30C-70A6-4B37-8C7D-BCF53BB83F2C}" type="pres">
      <dgm:prSet presAssocID="{F5E92083-BDEE-4EE0-920B-697016364D25}" presName="invisiNode" presStyleLbl="node1" presStyleIdx="1" presStyleCnt="3"/>
      <dgm:spPr/>
    </dgm:pt>
    <dgm:pt modelId="{0025CE02-71A7-4E8D-8B43-05A3D3EDC7E2}" type="pres">
      <dgm:prSet presAssocID="{F5E92083-BDEE-4EE0-920B-697016364D25}" presName="imagNode" presStyleLbl="fgImgPlace1" presStyleIdx="1" presStyleCnt="3" custScaleX="133817" custScaleY="127607" custLinFactNeighborX="-5268" custLinFactNeighborY="2107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0" r="-30000"/>
          </a:stretch>
        </a:blipFill>
      </dgm:spPr>
    </dgm:pt>
    <dgm:pt modelId="{F9AA4AA6-5253-4341-AF1D-6439B36B41F3}" type="pres">
      <dgm:prSet presAssocID="{8FCC2644-3953-42A5-92DC-1E3ECB648450}" presName="sibTrans" presStyleLbl="sibTrans2D1" presStyleIdx="0" presStyleCnt="0"/>
      <dgm:spPr/>
    </dgm:pt>
    <dgm:pt modelId="{E5390A38-8BDE-4DF6-848C-F65C8079DDFA}" type="pres">
      <dgm:prSet presAssocID="{91AA45D3-030C-48B6-BEF7-8F93DABB3A1C}" presName="compNode" presStyleCnt="0"/>
      <dgm:spPr/>
    </dgm:pt>
    <dgm:pt modelId="{4737D042-F75F-4D9C-AE32-42B4B3ED8261}" type="pres">
      <dgm:prSet presAssocID="{91AA45D3-030C-48B6-BEF7-8F93DABB3A1C}" presName="bkgdShape" presStyleLbl="node1" presStyleIdx="2" presStyleCnt="3"/>
      <dgm:spPr/>
    </dgm:pt>
    <dgm:pt modelId="{7B72EF64-42B3-4AE0-B4C3-A79A45722450}" type="pres">
      <dgm:prSet presAssocID="{91AA45D3-030C-48B6-BEF7-8F93DABB3A1C}" presName="nodeTx" presStyleLbl="node1" presStyleIdx="2" presStyleCnt="3">
        <dgm:presLayoutVars>
          <dgm:bulletEnabled val="1"/>
        </dgm:presLayoutVars>
      </dgm:prSet>
      <dgm:spPr/>
    </dgm:pt>
    <dgm:pt modelId="{B1837078-B2A3-4F03-8E21-07BEA93D5CE6}" type="pres">
      <dgm:prSet presAssocID="{91AA45D3-030C-48B6-BEF7-8F93DABB3A1C}" presName="invisiNode" presStyleLbl="node1" presStyleIdx="2" presStyleCnt="3"/>
      <dgm:spPr/>
    </dgm:pt>
    <dgm:pt modelId="{5218AD1D-81AA-4844-BB75-B2D3CCC41D21}" type="pres">
      <dgm:prSet presAssocID="{91AA45D3-030C-48B6-BEF7-8F93DABB3A1C}" presName="imagNode" presStyleLbl="fgImgPlace1" presStyleIdx="2" presStyleCnt="3" custScaleX="126622" custScaleY="133138" custLinFactNeighborY="23181"/>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0000" r="-30000"/>
          </a:stretch>
        </a:blipFill>
      </dgm:spPr>
    </dgm:pt>
  </dgm:ptLst>
  <dgm:cxnLst>
    <dgm:cxn modelId="{19EFAB01-CBDB-41F7-BAF0-6D7E88364EE2}" type="presOf" srcId="{FE731606-166D-495E-8F35-4EDDAC0082D4}" destId="{8F55A41B-7785-4BD6-9FA4-E214D6C95A4E}" srcOrd="1" destOrd="0" presId="urn:microsoft.com/office/officeart/2005/8/layout/hList7"/>
    <dgm:cxn modelId="{2AE24A0E-06AC-4C01-B034-B2078C642631}" type="presOf" srcId="{8FCC2644-3953-42A5-92DC-1E3ECB648450}" destId="{F9AA4AA6-5253-4341-AF1D-6439B36B41F3}" srcOrd="0" destOrd="0" presId="urn:microsoft.com/office/officeart/2005/8/layout/hList7"/>
    <dgm:cxn modelId="{CFA2FD13-3CCF-4E99-8FD5-B2C0634025FD}" srcId="{CC74707C-AA32-4A9C-BAAB-DE6C8A4BCB15}" destId="{FE731606-166D-495E-8F35-4EDDAC0082D4}" srcOrd="0" destOrd="0" parTransId="{4BDF4E06-E5C0-49EB-AAB6-FAE8511EE205}" sibTransId="{2B554D8D-1FC0-45B9-AC8F-1B94A672A34B}"/>
    <dgm:cxn modelId="{8E674420-8ECD-4C78-9F97-F3AFFF69D8B7}" type="presOf" srcId="{F5E92083-BDEE-4EE0-920B-697016364D25}" destId="{FAED3FA8-48B8-4151-ACB5-EA6CBA9DACD9}" srcOrd="0" destOrd="0" presId="urn:microsoft.com/office/officeart/2005/8/layout/hList7"/>
    <dgm:cxn modelId="{5F967326-DA04-4914-8E3D-6F83099EB716}" type="presOf" srcId="{91AA45D3-030C-48B6-BEF7-8F93DABB3A1C}" destId="{4737D042-F75F-4D9C-AE32-42B4B3ED8261}" srcOrd="0" destOrd="0" presId="urn:microsoft.com/office/officeart/2005/8/layout/hList7"/>
    <dgm:cxn modelId="{10BABE29-7FAF-4D0A-B1C4-4CFC315C1F2C}" type="presOf" srcId="{CC74707C-AA32-4A9C-BAAB-DE6C8A4BCB15}" destId="{1179928D-E5A3-41F7-930D-AD97650570B4}" srcOrd="0" destOrd="0" presId="urn:microsoft.com/office/officeart/2005/8/layout/hList7"/>
    <dgm:cxn modelId="{0067C746-35CE-4E3A-8FFD-4F02C1EFF286}" type="presOf" srcId="{F5E92083-BDEE-4EE0-920B-697016364D25}" destId="{4C13B63D-3A74-40CF-9644-DB405B93FB09}" srcOrd="1" destOrd="0" presId="urn:microsoft.com/office/officeart/2005/8/layout/hList7"/>
    <dgm:cxn modelId="{1195C369-5580-411F-9D5B-BE6B7A57F974}" type="presOf" srcId="{FE731606-166D-495E-8F35-4EDDAC0082D4}" destId="{BE5E834E-1FBD-4EE1-A0F0-782EDBAA03A8}" srcOrd="0" destOrd="0" presId="urn:microsoft.com/office/officeart/2005/8/layout/hList7"/>
    <dgm:cxn modelId="{87A24E6B-3971-44CD-AD9F-3332141C7E9A}" type="presOf" srcId="{91AA45D3-030C-48B6-BEF7-8F93DABB3A1C}" destId="{7B72EF64-42B3-4AE0-B4C3-A79A45722450}" srcOrd="1" destOrd="0" presId="urn:microsoft.com/office/officeart/2005/8/layout/hList7"/>
    <dgm:cxn modelId="{9D898EBB-24DC-44B2-9ADE-C10A559B3DCF}" srcId="{CC74707C-AA32-4A9C-BAAB-DE6C8A4BCB15}" destId="{F5E92083-BDEE-4EE0-920B-697016364D25}" srcOrd="1" destOrd="0" parTransId="{2D6FC5FF-3E4E-4A24-A038-CBFC3AE06D5D}" sibTransId="{8FCC2644-3953-42A5-92DC-1E3ECB648450}"/>
    <dgm:cxn modelId="{836022CD-7E08-4624-BDD1-8C7997BB5AD7}" srcId="{CC74707C-AA32-4A9C-BAAB-DE6C8A4BCB15}" destId="{91AA45D3-030C-48B6-BEF7-8F93DABB3A1C}" srcOrd="2" destOrd="0" parTransId="{7B02BA7E-9CE5-4BF6-B561-F4DE0C854695}" sibTransId="{381D002E-F820-4CF5-A084-B1284B4C27B2}"/>
    <dgm:cxn modelId="{46C9AFE6-D657-4A3E-947A-8AD04260505E}" type="presOf" srcId="{2B554D8D-1FC0-45B9-AC8F-1B94A672A34B}" destId="{78D86F84-E6B9-49B3-A011-F887AE2AF583}" srcOrd="0" destOrd="0" presId="urn:microsoft.com/office/officeart/2005/8/layout/hList7"/>
    <dgm:cxn modelId="{EF07A935-18E1-411A-8845-A78F6BBAD138}" type="presParOf" srcId="{1179928D-E5A3-41F7-930D-AD97650570B4}" destId="{F6A8E2FB-8836-43D8-BC8A-C5A64049838A}" srcOrd="0" destOrd="0" presId="urn:microsoft.com/office/officeart/2005/8/layout/hList7"/>
    <dgm:cxn modelId="{7D6F7E27-2069-4D36-9E1E-46F52146BA07}" type="presParOf" srcId="{1179928D-E5A3-41F7-930D-AD97650570B4}" destId="{E32464D8-0319-4729-A418-CED8CD9D919A}" srcOrd="1" destOrd="0" presId="urn:microsoft.com/office/officeart/2005/8/layout/hList7"/>
    <dgm:cxn modelId="{638232E2-2E9C-47ED-ADEA-F6C1929EF323}" type="presParOf" srcId="{E32464D8-0319-4729-A418-CED8CD9D919A}" destId="{22BC1543-3D95-4217-8170-7A163DA8C346}" srcOrd="0" destOrd="0" presId="urn:microsoft.com/office/officeart/2005/8/layout/hList7"/>
    <dgm:cxn modelId="{524BF360-E466-4E75-98F0-84EC66328B4C}" type="presParOf" srcId="{22BC1543-3D95-4217-8170-7A163DA8C346}" destId="{BE5E834E-1FBD-4EE1-A0F0-782EDBAA03A8}" srcOrd="0" destOrd="0" presId="urn:microsoft.com/office/officeart/2005/8/layout/hList7"/>
    <dgm:cxn modelId="{FB333A54-BA24-42D6-B7CB-5B46993E59AD}" type="presParOf" srcId="{22BC1543-3D95-4217-8170-7A163DA8C346}" destId="{8F55A41B-7785-4BD6-9FA4-E214D6C95A4E}" srcOrd="1" destOrd="0" presId="urn:microsoft.com/office/officeart/2005/8/layout/hList7"/>
    <dgm:cxn modelId="{577DE6EC-D7E7-48D9-BD54-4F3EFA7753C8}" type="presParOf" srcId="{22BC1543-3D95-4217-8170-7A163DA8C346}" destId="{768F5F23-3437-419F-9895-B13891B2AFB9}" srcOrd="2" destOrd="0" presId="urn:microsoft.com/office/officeart/2005/8/layout/hList7"/>
    <dgm:cxn modelId="{712BA438-87B9-4856-BEF4-133387407B2D}" type="presParOf" srcId="{22BC1543-3D95-4217-8170-7A163DA8C346}" destId="{0939023E-6A15-4EFB-81BE-CE1D0D008EE0}" srcOrd="3" destOrd="0" presId="urn:microsoft.com/office/officeart/2005/8/layout/hList7"/>
    <dgm:cxn modelId="{8C7A3132-ECB7-44D9-98D4-EC119ED3CC94}" type="presParOf" srcId="{E32464D8-0319-4729-A418-CED8CD9D919A}" destId="{78D86F84-E6B9-49B3-A011-F887AE2AF583}" srcOrd="1" destOrd="0" presId="urn:microsoft.com/office/officeart/2005/8/layout/hList7"/>
    <dgm:cxn modelId="{D002AB6F-50CE-494B-80FA-66D540A2C02C}" type="presParOf" srcId="{E32464D8-0319-4729-A418-CED8CD9D919A}" destId="{A0872401-9F8C-4A30-8395-30AE4C52E88C}" srcOrd="2" destOrd="0" presId="urn:microsoft.com/office/officeart/2005/8/layout/hList7"/>
    <dgm:cxn modelId="{87564195-B7EB-4CE2-A5BD-A9A4A75EE332}" type="presParOf" srcId="{A0872401-9F8C-4A30-8395-30AE4C52E88C}" destId="{FAED3FA8-48B8-4151-ACB5-EA6CBA9DACD9}" srcOrd="0" destOrd="0" presId="urn:microsoft.com/office/officeart/2005/8/layout/hList7"/>
    <dgm:cxn modelId="{6E9B774E-FAFE-4182-8F27-8A3881FF8DEE}" type="presParOf" srcId="{A0872401-9F8C-4A30-8395-30AE4C52E88C}" destId="{4C13B63D-3A74-40CF-9644-DB405B93FB09}" srcOrd="1" destOrd="0" presId="urn:microsoft.com/office/officeart/2005/8/layout/hList7"/>
    <dgm:cxn modelId="{C1637B78-105D-4DF4-80DA-49F0DED0EDB4}" type="presParOf" srcId="{A0872401-9F8C-4A30-8395-30AE4C52E88C}" destId="{7F48B30C-70A6-4B37-8C7D-BCF53BB83F2C}" srcOrd="2" destOrd="0" presId="urn:microsoft.com/office/officeart/2005/8/layout/hList7"/>
    <dgm:cxn modelId="{4C7290B3-299B-4344-AF90-49FD873E35F8}" type="presParOf" srcId="{A0872401-9F8C-4A30-8395-30AE4C52E88C}" destId="{0025CE02-71A7-4E8D-8B43-05A3D3EDC7E2}" srcOrd="3" destOrd="0" presId="urn:microsoft.com/office/officeart/2005/8/layout/hList7"/>
    <dgm:cxn modelId="{B1CA50C6-204C-432E-B300-C5C3883DC2F5}" type="presParOf" srcId="{E32464D8-0319-4729-A418-CED8CD9D919A}" destId="{F9AA4AA6-5253-4341-AF1D-6439B36B41F3}" srcOrd="3" destOrd="0" presId="urn:microsoft.com/office/officeart/2005/8/layout/hList7"/>
    <dgm:cxn modelId="{7E142ACE-BC8D-4058-8BA5-3BAA417BC184}" type="presParOf" srcId="{E32464D8-0319-4729-A418-CED8CD9D919A}" destId="{E5390A38-8BDE-4DF6-848C-F65C8079DDFA}" srcOrd="4" destOrd="0" presId="urn:microsoft.com/office/officeart/2005/8/layout/hList7"/>
    <dgm:cxn modelId="{893A35F8-6EDB-4D0C-B94B-EA8C66473496}" type="presParOf" srcId="{E5390A38-8BDE-4DF6-848C-F65C8079DDFA}" destId="{4737D042-F75F-4D9C-AE32-42B4B3ED8261}" srcOrd="0" destOrd="0" presId="urn:microsoft.com/office/officeart/2005/8/layout/hList7"/>
    <dgm:cxn modelId="{C1A9222F-298C-4875-94E1-9F510B4E285A}" type="presParOf" srcId="{E5390A38-8BDE-4DF6-848C-F65C8079DDFA}" destId="{7B72EF64-42B3-4AE0-B4C3-A79A45722450}" srcOrd="1" destOrd="0" presId="urn:microsoft.com/office/officeart/2005/8/layout/hList7"/>
    <dgm:cxn modelId="{5CBA0607-1DC5-49AA-8B7C-7B9AFDC2A4A5}" type="presParOf" srcId="{E5390A38-8BDE-4DF6-848C-F65C8079DDFA}" destId="{B1837078-B2A3-4F03-8E21-07BEA93D5CE6}" srcOrd="2" destOrd="0" presId="urn:microsoft.com/office/officeart/2005/8/layout/hList7"/>
    <dgm:cxn modelId="{AFFF6DDC-5B88-42FA-9558-C8B708449FD9}" type="presParOf" srcId="{E5390A38-8BDE-4DF6-848C-F65C8079DDFA}" destId="{5218AD1D-81AA-4844-BB75-B2D3CCC41D21}"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5E834E-1FBD-4EE1-A0F0-782EDBAA03A8}">
      <dsp:nvSpPr>
        <dsp:cNvPr id="0" name=""/>
        <dsp:cNvSpPr/>
      </dsp:nvSpPr>
      <dsp:spPr>
        <a:xfrm>
          <a:off x="2027" y="0"/>
          <a:ext cx="3154998"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Delirium</a:t>
          </a:r>
        </a:p>
      </dsp:txBody>
      <dsp:txXfrm>
        <a:off x="2027" y="1740535"/>
        <a:ext cx="3154998" cy="1740535"/>
      </dsp:txXfrm>
    </dsp:sp>
    <dsp:sp modelId="{0939023E-6A15-4EFB-81BE-CE1D0D008EE0}">
      <dsp:nvSpPr>
        <dsp:cNvPr id="0" name=""/>
        <dsp:cNvSpPr/>
      </dsp:nvSpPr>
      <dsp:spPr>
        <a:xfrm>
          <a:off x="855029" y="261080"/>
          <a:ext cx="1448995" cy="144899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ED3FA8-48B8-4151-ACB5-EA6CBA9DACD9}">
      <dsp:nvSpPr>
        <dsp:cNvPr id="0" name=""/>
        <dsp:cNvSpPr/>
      </dsp:nvSpPr>
      <dsp:spPr>
        <a:xfrm>
          <a:off x="3251675" y="0"/>
          <a:ext cx="3154998"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Dementia</a:t>
          </a:r>
        </a:p>
      </dsp:txBody>
      <dsp:txXfrm>
        <a:off x="3251675" y="1740535"/>
        <a:ext cx="3154998" cy="1740535"/>
      </dsp:txXfrm>
    </dsp:sp>
    <dsp:sp modelId="{0025CE02-71A7-4E8D-8B43-05A3D3EDC7E2}">
      <dsp:nvSpPr>
        <dsp:cNvPr id="0" name=""/>
        <dsp:cNvSpPr/>
      </dsp:nvSpPr>
      <dsp:spPr>
        <a:xfrm>
          <a:off x="4104677" y="261080"/>
          <a:ext cx="1448995" cy="1448995"/>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37D042-F75F-4D9C-AE32-42B4B3ED8261}">
      <dsp:nvSpPr>
        <dsp:cNvPr id="0" name=""/>
        <dsp:cNvSpPr/>
      </dsp:nvSpPr>
      <dsp:spPr>
        <a:xfrm>
          <a:off x="6501324" y="0"/>
          <a:ext cx="3154998"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Depression</a:t>
          </a:r>
        </a:p>
      </dsp:txBody>
      <dsp:txXfrm>
        <a:off x="6501324" y="1740535"/>
        <a:ext cx="3154998" cy="1740535"/>
      </dsp:txXfrm>
    </dsp:sp>
    <dsp:sp modelId="{5218AD1D-81AA-4844-BB75-B2D3CCC41D21}">
      <dsp:nvSpPr>
        <dsp:cNvPr id="0" name=""/>
        <dsp:cNvSpPr/>
      </dsp:nvSpPr>
      <dsp:spPr>
        <a:xfrm>
          <a:off x="7168143" y="271404"/>
          <a:ext cx="1796986" cy="169658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A8E2FB-8836-43D8-BC8A-C5A64049838A}">
      <dsp:nvSpPr>
        <dsp:cNvPr id="0" name=""/>
        <dsp:cNvSpPr/>
      </dsp:nvSpPr>
      <dsp:spPr>
        <a:xfrm>
          <a:off x="386333" y="3481070"/>
          <a:ext cx="8885682" cy="652700"/>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5E834E-1FBD-4EE1-A0F0-782EDBAA03A8}">
      <dsp:nvSpPr>
        <dsp:cNvPr id="0" name=""/>
        <dsp:cNvSpPr/>
      </dsp:nvSpPr>
      <dsp:spPr>
        <a:xfrm>
          <a:off x="2027" y="0"/>
          <a:ext cx="3154998" cy="5429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Delirium</a:t>
          </a:r>
        </a:p>
      </dsp:txBody>
      <dsp:txXfrm>
        <a:off x="2027" y="2171700"/>
        <a:ext cx="3154998" cy="2171700"/>
      </dsp:txXfrm>
    </dsp:sp>
    <dsp:sp modelId="{0939023E-6A15-4EFB-81BE-CE1D0D008EE0}">
      <dsp:nvSpPr>
        <dsp:cNvPr id="0" name=""/>
        <dsp:cNvSpPr/>
      </dsp:nvSpPr>
      <dsp:spPr>
        <a:xfrm>
          <a:off x="396799" y="421096"/>
          <a:ext cx="2365454" cy="234115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ED3FA8-48B8-4151-ACB5-EA6CBA9DACD9}">
      <dsp:nvSpPr>
        <dsp:cNvPr id="0" name=""/>
        <dsp:cNvSpPr/>
      </dsp:nvSpPr>
      <dsp:spPr>
        <a:xfrm>
          <a:off x="3251675" y="0"/>
          <a:ext cx="3154998" cy="5429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Dementia</a:t>
          </a:r>
        </a:p>
      </dsp:txBody>
      <dsp:txXfrm>
        <a:off x="3251675" y="2171700"/>
        <a:ext cx="3154998" cy="2171700"/>
      </dsp:txXfrm>
    </dsp:sp>
    <dsp:sp modelId="{0025CE02-71A7-4E8D-8B43-05A3D3EDC7E2}">
      <dsp:nvSpPr>
        <dsp:cNvPr id="0" name=""/>
        <dsp:cNvSpPr/>
      </dsp:nvSpPr>
      <dsp:spPr>
        <a:xfrm>
          <a:off x="3524267" y="457201"/>
          <a:ext cx="2419331" cy="2307058"/>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37D042-F75F-4D9C-AE32-42B4B3ED8261}">
      <dsp:nvSpPr>
        <dsp:cNvPr id="0" name=""/>
        <dsp:cNvSpPr/>
      </dsp:nvSpPr>
      <dsp:spPr>
        <a:xfrm>
          <a:off x="6501324" y="0"/>
          <a:ext cx="3154998" cy="5429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Depression</a:t>
          </a:r>
        </a:p>
      </dsp:txBody>
      <dsp:txXfrm>
        <a:off x="6501324" y="2171700"/>
        <a:ext cx="3154998" cy="2171700"/>
      </dsp:txXfrm>
    </dsp:sp>
    <dsp:sp modelId="{5218AD1D-81AA-4844-BB75-B2D3CCC41D21}">
      <dsp:nvSpPr>
        <dsp:cNvPr id="0" name=""/>
        <dsp:cNvSpPr/>
      </dsp:nvSpPr>
      <dsp:spPr>
        <a:xfrm>
          <a:off x="6934198" y="445296"/>
          <a:ext cx="2289250" cy="240705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A8E2FB-8836-43D8-BC8A-C5A64049838A}">
      <dsp:nvSpPr>
        <dsp:cNvPr id="0" name=""/>
        <dsp:cNvSpPr/>
      </dsp:nvSpPr>
      <dsp:spPr>
        <a:xfrm>
          <a:off x="386333" y="4343400"/>
          <a:ext cx="8885682" cy="814387"/>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663606-ECFA-4AA8-9747-F27707F110A6}" type="datetimeFigureOut">
              <a:rPr lang="en-US" smtClean="0"/>
              <a:t>5/25/2022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BC55F2-D370-46F8-81A2-607A334BB28F}" type="slidenum">
              <a:rPr lang="en-US" smtClean="0"/>
              <a:t>‹#›</a:t>
            </a:fld>
            <a:endParaRPr lang="en-US"/>
          </a:p>
        </p:txBody>
      </p:sp>
    </p:spTree>
    <p:extLst>
      <p:ext uri="{BB962C8B-B14F-4D97-AF65-F5344CB8AC3E}">
        <p14:creationId xmlns:p14="http://schemas.microsoft.com/office/powerpoint/2010/main" val="216959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ihi.org/Engage/Initiatives/Age-Friendly-Health-Systems/Documents/IHI_Age_Friendly_What_Matters_to_Older_Adults_Toolkit.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We all care for elders, we want to do the important things.  The 4 </a:t>
            </a:r>
            <a:r>
              <a:rPr lang="en-US" sz="1200" kern="1200" dirty="0" err="1">
                <a:solidFill>
                  <a:schemeClr val="tx1"/>
                </a:solidFill>
                <a:effectLst/>
                <a:latin typeface="+mn-lt"/>
                <a:ea typeface="+mn-ea"/>
                <a:cs typeface="+mn-cs"/>
              </a:rPr>
              <a:t>Ms</a:t>
            </a:r>
            <a:r>
              <a:rPr lang="en-US" sz="1200" kern="1200" dirty="0">
                <a:solidFill>
                  <a:schemeClr val="tx1"/>
                </a:solidFill>
                <a:effectLst/>
                <a:latin typeface="+mn-lt"/>
                <a:ea typeface="+mn-ea"/>
                <a:cs typeface="+mn-cs"/>
              </a:rPr>
              <a:t> are the important things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What </a:t>
            </a:r>
            <a:r>
              <a:rPr lang="en-US" sz="1200" u="sng" kern="1200" dirty="0">
                <a:solidFill>
                  <a:schemeClr val="tx1"/>
                </a:solidFill>
                <a:effectLst/>
                <a:latin typeface="+mn-lt"/>
                <a:ea typeface="+mn-ea"/>
                <a:cs typeface="+mn-cs"/>
              </a:rPr>
              <a:t>M</a:t>
            </a:r>
            <a:r>
              <a:rPr lang="en-US" sz="1200" kern="1200" dirty="0">
                <a:solidFill>
                  <a:schemeClr val="tx1"/>
                </a:solidFill>
                <a:effectLst/>
                <a:latin typeface="+mn-lt"/>
                <a:ea typeface="+mn-ea"/>
                <a:cs typeface="+mn-cs"/>
              </a:rPr>
              <a:t>atters: Know and align care with each older adult’s specific health outcome goals and care preferences including, but not limited to end-of-life care, and across settings of care (document ACPs)</a:t>
            </a:r>
          </a:p>
          <a:p>
            <a:pPr lvl="0"/>
            <a:endParaRPr lang="en-US" sz="1200" u="sng"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rPr>
              <a:t>M</a:t>
            </a:r>
            <a:r>
              <a:rPr lang="en-US" sz="1200" kern="1200" dirty="0">
                <a:solidFill>
                  <a:schemeClr val="tx1"/>
                </a:solidFill>
                <a:effectLst/>
                <a:latin typeface="+mn-lt"/>
                <a:ea typeface="+mn-ea"/>
                <a:cs typeface="+mn-cs"/>
              </a:rPr>
              <a:t>edication: If medication is necessary, use Age-Friendly medications that do not interfere with What Matters to the older adult, Mobility, or Mentation across settings of care (Pharmacy protocols for med review in evaluating cognitive dysfunction,</a:t>
            </a:r>
            <a:r>
              <a:rPr lang="en-US" sz="1200" kern="1200" baseline="0" dirty="0">
                <a:solidFill>
                  <a:schemeClr val="tx1"/>
                </a:solidFill>
                <a:effectLst/>
                <a:latin typeface="+mn-lt"/>
                <a:ea typeface="+mn-ea"/>
                <a:cs typeface="+mn-cs"/>
              </a:rPr>
              <a:t> mobility and falls </a:t>
            </a:r>
            <a:r>
              <a:rPr lang="en-US" sz="1200" kern="1200" baseline="0" dirty="0" err="1">
                <a:solidFill>
                  <a:schemeClr val="tx1"/>
                </a:solidFill>
                <a:effectLst/>
                <a:latin typeface="+mn-lt"/>
                <a:ea typeface="+mn-ea"/>
                <a:cs typeface="+mn-cs"/>
              </a:rPr>
              <a:t>etc</a:t>
            </a:r>
            <a:r>
              <a:rPr lang="en-US" sz="1200" kern="1200" baseline="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lvl="0"/>
            <a:endParaRPr lang="en-US" sz="1200" u="sng"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rPr>
              <a:t>M</a:t>
            </a:r>
            <a:r>
              <a:rPr lang="en-US" sz="1200" kern="1200" dirty="0">
                <a:solidFill>
                  <a:schemeClr val="tx1"/>
                </a:solidFill>
                <a:effectLst/>
                <a:latin typeface="+mn-lt"/>
                <a:ea typeface="+mn-ea"/>
                <a:cs typeface="+mn-cs"/>
              </a:rPr>
              <a:t>entation: Prevent, identify, treat, and manage dementia, depression, and delirium across settings of care</a:t>
            </a:r>
          </a:p>
          <a:p>
            <a:pPr lvl="0"/>
            <a:endParaRPr lang="en-US" sz="1200" u="sng"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rPr>
              <a:t>M</a:t>
            </a:r>
            <a:r>
              <a:rPr lang="en-US" sz="1200" kern="1200" dirty="0">
                <a:solidFill>
                  <a:schemeClr val="tx1"/>
                </a:solidFill>
                <a:effectLst/>
                <a:latin typeface="+mn-lt"/>
                <a:ea typeface="+mn-ea"/>
                <a:cs typeface="+mn-cs"/>
              </a:rPr>
              <a:t>obility: Ensure that older adults move safely every day to maintain function and do What Matters</a:t>
            </a:r>
          </a:p>
          <a:p>
            <a:endParaRPr lang="en-US" dirty="0"/>
          </a:p>
        </p:txBody>
      </p:sp>
      <p:sp>
        <p:nvSpPr>
          <p:cNvPr id="4" name="Slide Number Placeholder 3"/>
          <p:cNvSpPr>
            <a:spLocks noGrp="1"/>
          </p:cNvSpPr>
          <p:nvPr>
            <p:ph type="sldNum" sz="quarter" idx="10"/>
          </p:nvPr>
        </p:nvSpPr>
        <p:spPr/>
        <p:txBody>
          <a:bodyPr/>
          <a:lstStyle/>
          <a:p>
            <a:fld id="{50BC55F2-D370-46F8-81A2-607A334BB28F}" type="slidenum">
              <a:rPr lang="en-US" smtClean="0"/>
              <a:t>5</a:t>
            </a:fld>
            <a:endParaRPr lang="en-US"/>
          </a:p>
        </p:txBody>
      </p:sp>
    </p:spTree>
    <p:extLst>
      <p:ext uri="{BB962C8B-B14F-4D97-AF65-F5344CB8AC3E}">
        <p14:creationId xmlns:p14="http://schemas.microsoft.com/office/powerpoint/2010/main" val="846728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26</a:t>
            </a:fld>
            <a:endParaRPr lang="en-US"/>
          </a:p>
        </p:txBody>
      </p:sp>
    </p:spTree>
    <p:extLst>
      <p:ext uri="{BB962C8B-B14F-4D97-AF65-F5344CB8AC3E}">
        <p14:creationId xmlns:p14="http://schemas.microsoft.com/office/powerpoint/2010/main" val="644539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 from the What Matters Toolkit can be found here: </a:t>
            </a:r>
            <a:r>
              <a:rPr lang="en-US" dirty="0">
                <a:hlinkClick r:id="rId3"/>
              </a:rPr>
              <a:t>http://www.ihi.org/Engage/Initiatives/Age-Friendly-Health-Systems/Documents/IHI_Age_Friendly_What_Matters_to_Older_Adults_Toolkit.pdf</a:t>
            </a:r>
            <a:endParaRPr lang="en-US" dirty="0"/>
          </a:p>
          <a:p>
            <a:endParaRPr lang="en-US" dirty="0"/>
          </a:p>
        </p:txBody>
      </p:sp>
      <p:sp>
        <p:nvSpPr>
          <p:cNvPr id="4" name="Slide Number Placeholder 3"/>
          <p:cNvSpPr>
            <a:spLocks noGrp="1"/>
          </p:cNvSpPr>
          <p:nvPr>
            <p:ph type="sldNum" sz="quarter" idx="5"/>
          </p:nvPr>
        </p:nvSpPr>
        <p:spPr/>
        <p:txBody>
          <a:bodyPr/>
          <a:lstStyle/>
          <a:p>
            <a:fld id="{453E6412-A7D9-4861-BB23-EFAB06A339A3}" type="slidenum">
              <a:rPr lang="en-US" smtClean="0"/>
              <a:t>27</a:t>
            </a:fld>
            <a:endParaRPr lang="en-US"/>
          </a:p>
        </p:txBody>
      </p:sp>
    </p:spTree>
    <p:extLst>
      <p:ext uri="{BB962C8B-B14F-4D97-AF65-F5344CB8AC3E}">
        <p14:creationId xmlns:p14="http://schemas.microsoft.com/office/powerpoint/2010/main" val="1158938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C55F2-D370-46F8-81A2-607A334BB28F}" type="slidenum">
              <a:rPr lang="en-US" smtClean="0"/>
              <a:t>28</a:t>
            </a:fld>
            <a:endParaRPr lang="en-US"/>
          </a:p>
        </p:txBody>
      </p:sp>
    </p:spTree>
    <p:extLst>
      <p:ext uri="{BB962C8B-B14F-4D97-AF65-F5344CB8AC3E}">
        <p14:creationId xmlns:p14="http://schemas.microsoft.com/office/powerpoint/2010/main" val="1222635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30</a:t>
            </a:fld>
            <a:endParaRPr lang="en-US"/>
          </a:p>
        </p:txBody>
      </p:sp>
    </p:spTree>
    <p:extLst>
      <p:ext uri="{BB962C8B-B14F-4D97-AF65-F5344CB8AC3E}">
        <p14:creationId xmlns:p14="http://schemas.microsoft.com/office/powerpoint/2010/main" val="931714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C55F2-D370-46F8-81A2-607A334BB28F}" type="slidenum">
              <a:rPr lang="en-US" smtClean="0"/>
              <a:t>31</a:t>
            </a:fld>
            <a:endParaRPr lang="en-US"/>
          </a:p>
        </p:txBody>
      </p:sp>
    </p:spTree>
    <p:extLst>
      <p:ext uri="{BB962C8B-B14F-4D97-AF65-F5344CB8AC3E}">
        <p14:creationId xmlns:p14="http://schemas.microsoft.com/office/powerpoint/2010/main" val="333799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C55F2-D370-46F8-81A2-607A334BB28F}" type="slidenum">
              <a:rPr lang="en-US" smtClean="0"/>
              <a:t>32</a:t>
            </a:fld>
            <a:endParaRPr lang="en-US"/>
          </a:p>
        </p:txBody>
      </p:sp>
    </p:spTree>
    <p:extLst>
      <p:ext uri="{BB962C8B-B14F-4D97-AF65-F5344CB8AC3E}">
        <p14:creationId xmlns:p14="http://schemas.microsoft.com/office/powerpoint/2010/main" val="3672946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10</a:t>
            </a:fld>
            <a:endParaRPr lang="en-US"/>
          </a:p>
        </p:txBody>
      </p:sp>
    </p:spTree>
    <p:extLst>
      <p:ext uri="{BB962C8B-B14F-4D97-AF65-F5344CB8AC3E}">
        <p14:creationId xmlns:p14="http://schemas.microsoft.com/office/powerpoint/2010/main" val="2353660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15</a:t>
            </a:fld>
            <a:endParaRPr lang="en-US"/>
          </a:p>
        </p:txBody>
      </p:sp>
    </p:spTree>
    <p:extLst>
      <p:ext uri="{BB962C8B-B14F-4D97-AF65-F5344CB8AC3E}">
        <p14:creationId xmlns:p14="http://schemas.microsoft.com/office/powerpoint/2010/main" val="205375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16</a:t>
            </a:fld>
            <a:endParaRPr lang="en-US"/>
          </a:p>
        </p:txBody>
      </p:sp>
    </p:spTree>
    <p:extLst>
      <p:ext uri="{BB962C8B-B14F-4D97-AF65-F5344CB8AC3E}">
        <p14:creationId xmlns:p14="http://schemas.microsoft.com/office/powerpoint/2010/main" val="2637702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17</a:t>
            </a:fld>
            <a:endParaRPr lang="en-US"/>
          </a:p>
        </p:txBody>
      </p:sp>
    </p:spTree>
    <p:extLst>
      <p:ext uri="{BB962C8B-B14F-4D97-AF65-F5344CB8AC3E}">
        <p14:creationId xmlns:p14="http://schemas.microsoft.com/office/powerpoint/2010/main" val="1566464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18</a:t>
            </a:fld>
            <a:endParaRPr lang="en-US"/>
          </a:p>
        </p:txBody>
      </p:sp>
    </p:spTree>
    <p:extLst>
      <p:ext uri="{BB962C8B-B14F-4D97-AF65-F5344CB8AC3E}">
        <p14:creationId xmlns:p14="http://schemas.microsoft.com/office/powerpoint/2010/main" val="229993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19</a:t>
            </a:fld>
            <a:endParaRPr lang="en-US"/>
          </a:p>
        </p:txBody>
      </p:sp>
    </p:spTree>
    <p:extLst>
      <p:ext uri="{BB962C8B-B14F-4D97-AF65-F5344CB8AC3E}">
        <p14:creationId xmlns:p14="http://schemas.microsoft.com/office/powerpoint/2010/main" val="3083492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078537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24</a:t>
            </a:fld>
            <a:endParaRPr lang="en-US"/>
          </a:p>
        </p:txBody>
      </p:sp>
    </p:spTree>
    <p:extLst>
      <p:ext uri="{BB962C8B-B14F-4D97-AF65-F5344CB8AC3E}">
        <p14:creationId xmlns:p14="http://schemas.microsoft.com/office/powerpoint/2010/main" val="3253080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181585F-6A52-4649-B03B-D2A1C0932385}"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2474173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81585F-6A52-4649-B03B-D2A1C0932385}"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721986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81585F-6A52-4649-B03B-D2A1C0932385}"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328796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826790-3676-4C03-ABF9-C3A2E861D0FF}" type="slidenum">
              <a:rPr lang="en-US" altLang="en-US"/>
              <a:pPr>
                <a:defRPr/>
              </a:pPr>
              <a:t>‹#›</a:t>
            </a:fld>
            <a:endParaRPr lang="en-US" altLang="en-US"/>
          </a:p>
        </p:txBody>
      </p:sp>
    </p:spTree>
    <p:extLst>
      <p:ext uri="{BB962C8B-B14F-4D97-AF65-F5344CB8AC3E}">
        <p14:creationId xmlns:p14="http://schemas.microsoft.com/office/powerpoint/2010/main" val="3182023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Cover_bkg_Acrony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222294" y="657322"/>
            <a:ext cx="8641268" cy="3167843"/>
          </a:xfrm>
        </p:spPr>
        <p:txBody>
          <a:bodyPr anchor="b">
            <a:normAutofit/>
          </a:bodyPr>
          <a:lstStyle>
            <a:lvl1pPr algn="l">
              <a:lnSpc>
                <a:spcPct val="80000"/>
              </a:lnSpc>
              <a:defRPr sz="4500" b="1" i="0" baseline="0">
                <a:solidFill>
                  <a:schemeClr val="bg1"/>
                </a:solidFill>
                <a:latin typeface="Arial-BoldMT"/>
                <a:cs typeface="Arial-BoldMT"/>
              </a:defRPr>
            </a:lvl1pPr>
          </a:lstStyle>
          <a:p>
            <a:r>
              <a:rPr lang="en-US" dirty="0"/>
              <a:t>Headline</a:t>
            </a:r>
          </a:p>
        </p:txBody>
      </p:sp>
      <p:sp>
        <p:nvSpPr>
          <p:cNvPr id="3" name="Subtitle 2"/>
          <p:cNvSpPr>
            <a:spLocks noGrp="1"/>
          </p:cNvSpPr>
          <p:nvPr>
            <p:ph type="subTitle" idx="1" hasCustomPrompt="1"/>
          </p:nvPr>
        </p:nvSpPr>
        <p:spPr>
          <a:xfrm>
            <a:off x="1222293" y="3825164"/>
            <a:ext cx="8534400" cy="688511"/>
          </a:xfrm>
        </p:spPr>
        <p:txBody>
          <a:bodyPr>
            <a:normAutofit/>
          </a:bodyPr>
          <a:lstStyle>
            <a:lvl1pPr marL="0" indent="0" algn="l">
              <a:buNone/>
              <a:defRPr sz="1600" b="1" i="0" baseline="0">
                <a:solidFill>
                  <a:srgbClr val="FDB713"/>
                </a:solidFill>
                <a:latin typeface="Arial-BoldMT"/>
                <a:cs typeface="Arial-BoldM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a:t>
            </a:r>
          </a:p>
        </p:txBody>
      </p:sp>
    </p:spTree>
    <p:extLst>
      <p:ext uri="{BB962C8B-B14F-4D97-AF65-F5344CB8AC3E}">
        <p14:creationId xmlns:p14="http://schemas.microsoft.com/office/powerpoint/2010/main" val="1961650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1275555" y="395832"/>
            <a:ext cx="10141903" cy="1359153"/>
          </a:xfrm>
        </p:spPr>
        <p:txBody>
          <a:bodyPr tIns="0" bIns="0"/>
          <a:lstStyle/>
          <a:p>
            <a:r>
              <a:rPr lang="en-US"/>
              <a:t>Click to edit Master title style</a:t>
            </a:r>
            <a:endParaRPr lang="en-US" dirty="0"/>
          </a:p>
        </p:txBody>
      </p:sp>
      <p:sp>
        <p:nvSpPr>
          <p:cNvPr id="10" name="Content Placeholder 2"/>
          <p:cNvSpPr>
            <a:spLocks noGrp="1"/>
          </p:cNvSpPr>
          <p:nvPr>
            <p:ph idx="1"/>
          </p:nvPr>
        </p:nvSpPr>
        <p:spPr>
          <a:xfrm>
            <a:off x="1275556" y="1882620"/>
            <a:ext cx="9709616" cy="3950310"/>
          </a:xfrm>
        </p:spPr>
        <p:txBody>
          <a:bodyPr>
            <a:normAutofit/>
          </a:bodyPr>
          <a:lstStyle>
            <a:lvl1pPr>
              <a:lnSpc>
                <a:spcPct val="90000"/>
              </a:lnSpc>
              <a:defRPr sz="1600"/>
            </a:lvl1pPr>
            <a:lvl2pPr>
              <a:lnSpc>
                <a:spcPct val="90000"/>
              </a:lnSpc>
              <a:defRPr sz="1600">
                <a:latin typeface="Arial"/>
                <a:cs typeface="Arial"/>
              </a:defRPr>
            </a:lvl2pPr>
            <a:lvl3pPr>
              <a:lnSpc>
                <a:spcPct val="90000"/>
              </a:lnSpc>
              <a:defRPr sz="16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a:off x="1275252" y="5936346"/>
            <a:ext cx="1724731" cy="365125"/>
          </a:xfrm>
          <a:prstGeom prst="rect">
            <a:avLst/>
          </a:prstGeom>
        </p:spPr>
        <p:txBody>
          <a:bodyPr/>
          <a:lstStyle>
            <a:lvl1pPr>
              <a:defRPr>
                <a:solidFill>
                  <a:srgbClr val="989EA3"/>
                </a:solidFill>
              </a:defRPr>
            </a:lvl1pPr>
          </a:lstStyle>
          <a:p>
            <a:fld id="{4EA01C53-7435-427B-B64E-1F99D64975E4}" type="datetimeFigureOut">
              <a:rPr lang="en-US" smtClean="0"/>
              <a:t>5/25/2022</a:t>
            </a:fld>
            <a:endParaRPr lang="en-US"/>
          </a:p>
        </p:txBody>
      </p:sp>
      <p:sp>
        <p:nvSpPr>
          <p:cNvPr id="8" name="Footer Placeholder 4"/>
          <p:cNvSpPr>
            <a:spLocks noGrp="1"/>
          </p:cNvSpPr>
          <p:nvPr>
            <p:ph type="ftr" sz="quarter" idx="11"/>
          </p:nvPr>
        </p:nvSpPr>
        <p:spPr>
          <a:xfrm>
            <a:off x="3020889" y="5936346"/>
            <a:ext cx="4473840" cy="365125"/>
          </a:xfrm>
          <a:prstGeom prst="rect">
            <a:avLst/>
          </a:prstGeom>
        </p:spPr>
        <p:txBody>
          <a:bodyPr/>
          <a:lstStyle>
            <a:lvl1pPr algn="ctr">
              <a:defRPr>
                <a:solidFill>
                  <a:srgbClr val="989EA3"/>
                </a:solidFill>
              </a:defRPr>
            </a:lvl1pPr>
          </a:lstStyle>
          <a:p>
            <a:endParaRPr lang="en-US"/>
          </a:p>
        </p:txBody>
      </p:sp>
      <p:sp>
        <p:nvSpPr>
          <p:cNvPr id="11" name="Slide Number Placeholder 5"/>
          <p:cNvSpPr>
            <a:spLocks noGrp="1"/>
          </p:cNvSpPr>
          <p:nvPr>
            <p:ph type="sldNum" sz="quarter" idx="12"/>
          </p:nvPr>
        </p:nvSpPr>
        <p:spPr>
          <a:xfrm>
            <a:off x="7494730" y="5936346"/>
            <a:ext cx="1682916" cy="365125"/>
          </a:xfrm>
          <a:prstGeom prst="rect">
            <a:avLst/>
          </a:prstGeom>
        </p:spPr>
        <p:txBody>
          <a:bodyPr/>
          <a:lstStyle>
            <a:lvl1pPr algn="r">
              <a:defRPr>
                <a:solidFill>
                  <a:srgbClr val="989EA3"/>
                </a:solidFill>
              </a:defRPr>
            </a:lvl1pPr>
          </a:lstStyle>
          <a:p>
            <a:fld id="{4F89E480-CFE4-4F0D-9DFF-7CE4EAEDD3A1}" type="slidenum">
              <a:rPr lang="en-US" smtClean="0"/>
              <a:t>‹#›</a:t>
            </a:fld>
            <a:endParaRPr lang="en-US"/>
          </a:p>
        </p:txBody>
      </p:sp>
    </p:spTree>
    <p:extLst>
      <p:ext uri="{BB962C8B-B14F-4D97-AF65-F5344CB8AC3E}">
        <p14:creationId xmlns:p14="http://schemas.microsoft.com/office/powerpoint/2010/main" val="1193867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2"/>
          <p:cNvSpPr>
            <a:spLocks noGrp="1"/>
          </p:cNvSpPr>
          <p:nvPr>
            <p:ph type="body" idx="14"/>
          </p:nvPr>
        </p:nvSpPr>
        <p:spPr>
          <a:xfrm>
            <a:off x="6239795" y="1882621"/>
            <a:ext cx="4620768" cy="3895426"/>
          </a:xfrm>
        </p:spPr>
        <p:txBody>
          <a:bodyPr anchor="t">
            <a:normAutofit/>
          </a:bodyPr>
          <a:lstStyle>
            <a:lvl1pPr marL="0" indent="0">
              <a:buNone/>
              <a:defRPr sz="16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2"/>
          <p:cNvSpPr>
            <a:spLocks noGrp="1"/>
          </p:cNvSpPr>
          <p:nvPr>
            <p:ph type="body" idx="1"/>
          </p:nvPr>
        </p:nvSpPr>
        <p:spPr>
          <a:xfrm>
            <a:off x="1275253" y="1882620"/>
            <a:ext cx="4620183" cy="3895427"/>
          </a:xfrm>
        </p:spPr>
        <p:txBody>
          <a:bodyPr anchor="t">
            <a:normAutofit/>
          </a:bodyPr>
          <a:lstStyle>
            <a:lvl1pPr marL="0" indent="0">
              <a:buNone/>
              <a:defRPr sz="16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Date Placeholder 3"/>
          <p:cNvSpPr>
            <a:spLocks noGrp="1"/>
          </p:cNvSpPr>
          <p:nvPr>
            <p:ph type="dt" sz="half" idx="10"/>
          </p:nvPr>
        </p:nvSpPr>
        <p:spPr>
          <a:xfrm>
            <a:off x="1275252" y="5936346"/>
            <a:ext cx="1724731" cy="365125"/>
          </a:xfrm>
          <a:prstGeom prst="rect">
            <a:avLst/>
          </a:prstGeom>
        </p:spPr>
        <p:txBody>
          <a:bodyPr/>
          <a:lstStyle>
            <a:lvl1pPr>
              <a:defRPr>
                <a:solidFill>
                  <a:srgbClr val="989EA3"/>
                </a:solidFill>
              </a:defRPr>
            </a:lvl1pPr>
          </a:lstStyle>
          <a:p>
            <a:fld id="{4EA01C53-7435-427B-B64E-1F99D64975E4}" type="datetimeFigureOut">
              <a:rPr lang="en-US" smtClean="0"/>
              <a:t>5/25/2022</a:t>
            </a:fld>
            <a:endParaRPr lang="en-US"/>
          </a:p>
        </p:txBody>
      </p:sp>
      <p:sp>
        <p:nvSpPr>
          <p:cNvPr id="11" name="Footer Placeholder 4"/>
          <p:cNvSpPr>
            <a:spLocks noGrp="1"/>
          </p:cNvSpPr>
          <p:nvPr>
            <p:ph type="ftr" sz="quarter" idx="11"/>
          </p:nvPr>
        </p:nvSpPr>
        <p:spPr>
          <a:xfrm>
            <a:off x="3020889" y="5936346"/>
            <a:ext cx="4473840" cy="365125"/>
          </a:xfrm>
          <a:prstGeom prst="rect">
            <a:avLst/>
          </a:prstGeom>
        </p:spPr>
        <p:txBody>
          <a:bodyPr/>
          <a:lstStyle>
            <a:lvl1pPr algn="ctr">
              <a:defRPr>
                <a:solidFill>
                  <a:srgbClr val="989EA3"/>
                </a:solidFill>
              </a:defRPr>
            </a:lvl1pPr>
          </a:lstStyle>
          <a:p>
            <a:endParaRPr lang="en-US"/>
          </a:p>
        </p:txBody>
      </p:sp>
      <p:sp>
        <p:nvSpPr>
          <p:cNvPr id="12" name="Slide Number Placeholder 5"/>
          <p:cNvSpPr>
            <a:spLocks noGrp="1"/>
          </p:cNvSpPr>
          <p:nvPr>
            <p:ph type="sldNum" sz="quarter" idx="12"/>
          </p:nvPr>
        </p:nvSpPr>
        <p:spPr>
          <a:xfrm>
            <a:off x="7494730" y="5936346"/>
            <a:ext cx="1682916" cy="365125"/>
          </a:xfrm>
          <a:prstGeom prst="rect">
            <a:avLst/>
          </a:prstGeom>
        </p:spPr>
        <p:txBody>
          <a:bodyPr/>
          <a:lstStyle>
            <a:lvl1pPr algn="r">
              <a:defRPr>
                <a:solidFill>
                  <a:srgbClr val="989EA3"/>
                </a:solidFill>
              </a:defRPr>
            </a:lvl1pPr>
          </a:lstStyle>
          <a:p>
            <a:fld id="{4F89E480-CFE4-4F0D-9DFF-7CE4EAEDD3A1}" type="slidenum">
              <a:rPr lang="en-US" smtClean="0"/>
              <a:t>‹#›</a:t>
            </a:fld>
            <a:endParaRPr lang="en-US"/>
          </a:p>
        </p:txBody>
      </p:sp>
    </p:spTree>
    <p:extLst>
      <p:ext uri="{BB962C8B-B14F-4D97-AF65-F5344CB8AC3E}">
        <p14:creationId xmlns:p14="http://schemas.microsoft.com/office/powerpoint/2010/main" val="821824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descr="Closing_bk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72564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81585F-6A52-4649-B03B-D2A1C0932385}"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537896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181585F-6A52-4649-B03B-D2A1C0932385}"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07708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181585F-6A52-4649-B03B-D2A1C0932385}" type="datetimeFigureOut">
              <a:rPr lang="en-US" smtClean="0"/>
              <a:t>5/25/2022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196591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181585F-6A52-4649-B03B-D2A1C0932385}" type="datetimeFigureOut">
              <a:rPr lang="en-US" smtClean="0"/>
              <a:t>5/25/2022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429566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81585F-6A52-4649-B03B-D2A1C0932385}" type="datetimeFigureOut">
              <a:rPr lang="en-US" smtClean="0"/>
              <a:t>5/25/2022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774115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81585F-6A52-4649-B03B-D2A1C0932385}" type="datetimeFigureOut">
              <a:rPr lang="en-US" smtClean="0"/>
              <a:t>5/25/2022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857938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81585F-6A52-4649-B03B-D2A1C0932385}" type="datetimeFigureOut">
              <a:rPr lang="en-US" smtClean="0"/>
              <a:t>5/25/2022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2223730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81585F-6A52-4649-B03B-D2A1C0932385}" type="datetimeFigureOut">
              <a:rPr lang="en-US" smtClean="0"/>
              <a:t>5/25/2022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2354060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81585F-6A52-4649-B03B-D2A1C0932385}" type="datetimeFigureOut">
              <a:rPr lang="en-US" smtClean="0"/>
              <a:t>5/25/2022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74F46F-2F50-492D-BBA7-A1554D079C15}" type="slidenum">
              <a:rPr lang="en-US" smtClean="0"/>
              <a:t>‹#›</a:t>
            </a:fld>
            <a:endParaRPr lang="en-US"/>
          </a:p>
        </p:txBody>
      </p:sp>
    </p:spTree>
    <p:extLst>
      <p:ext uri="{BB962C8B-B14F-4D97-AF65-F5344CB8AC3E}">
        <p14:creationId xmlns:p14="http://schemas.microsoft.com/office/powerpoint/2010/main" val="131912721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Content_bkg.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1275555" y="395832"/>
            <a:ext cx="10141903" cy="1359153"/>
          </a:xfrm>
          <a:prstGeom prst="rect">
            <a:avLst/>
          </a:prstGeom>
        </p:spPr>
        <p:txBody>
          <a:bodyPr vert="horz" lIns="91440" tIns="0" rIns="91440" bIns="0" rtlCol="0" anchor="b">
            <a:normAutofit/>
          </a:bodyPr>
          <a:lstStyle/>
          <a:p>
            <a:r>
              <a:rPr lang="en-US" dirty="0"/>
              <a:t>Headline</a:t>
            </a:r>
          </a:p>
        </p:txBody>
      </p:sp>
      <p:sp>
        <p:nvSpPr>
          <p:cNvPr id="3" name="Text Placeholder 2"/>
          <p:cNvSpPr>
            <a:spLocks noGrp="1"/>
          </p:cNvSpPr>
          <p:nvPr>
            <p:ph type="body" idx="1"/>
          </p:nvPr>
        </p:nvSpPr>
        <p:spPr>
          <a:xfrm>
            <a:off x="1275556" y="1882620"/>
            <a:ext cx="9709616" cy="46893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015738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txStyles>
    <p:titleStyle>
      <a:lvl1pPr algn="l" defTabSz="457200" rtl="0" eaLnBrk="1" latinLnBrk="0" hangingPunct="1">
        <a:lnSpc>
          <a:spcPct val="90000"/>
        </a:lnSpc>
        <a:spcBef>
          <a:spcPct val="0"/>
        </a:spcBef>
        <a:buNone/>
        <a:defRPr sz="4500" b="1" i="0" kern="1200" baseline="0">
          <a:solidFill>
            <a:srgbClr val="AD122A"/>
          </a:solidFill>
          <a:latin typeface="Arial"/>
          <a:ea typeface="+mj-ea"/>
          <a:cs typeface="Arial"/>
        </a:defRPr>
      </a:lvl1pPr>
    </p:titleStyle>
    <p:bodyStyle>
      <a:lvl1pPr marL="0" indent="0" algn="l" defTabSz="457200" rtl="0" eaLnBrk="1" latinLnBrk="0" hangingPunct="1">
        <a:lnSpc>
          <a:spcPct val="90000"/>
        </a:lnSpc>
        <a:spcBef>
          <a:spcPct val="20000"/>
        </a:spcBef>
        <a:buFontTx/>
        <a:buNone/>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lnSpc>
          <a:spcPct val="90000"/>
        </a:lnSpc>
        <a:spcBef>
          <a:spcPct val="20000"/>
        </a:spcBef>
        <a:buFont typeface="Arial"/>
        <a:buChar char="•"/>
        <a:defRPr sz="1600" kern="1200">
          <a:solidFill>
            <a:schemeClr val="tx1"/>
          </a:solidFill>
          <a:latin typeface="Arial"/>
          <a:ea typeface="+mn-ea"/>
          <a:cs typeface="Arial"/>
        </a:defRPr>
      </a:lvl3pPr>
      <a:lvl4pPr marL="1600200" indent="-228600" algn="l" defTabSz="457200" rtl="0" eaLnBrk="1" latinLnBrk="0" hangingPunct="1">
        <a:lnSpc>
          <a:spcPct val="90000"/>
        </a:lnSpc>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lnSpc>
          <a:spcPct val="90000"/>
        </a:lnSpc>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cid:image001.jpg@01D56280.1C254C40"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962912" y="610299"/>
            <a:ext cx="8619744" cy="2387600"/>
          </a:xfrm>
        </p:spPr>
        <p:txBody>
          <a:bodyPr>
            <a:normAutofit fontScale="90000"/>
          </a:bodyPr>
          <a:lstStyle/>
          <a:p>
            <a:r>
              <a:rPr lang="en-US" sz="7300" dirty="0"/>
              <a:t>NGWEP</a:t>
            </a:r>
            <a:br>
              <a:rPr lang="en-US" dirty="0"/>
            </a:br>
            <a:r>
              <a:rPr lang="en-US" sz="5300" dirty="0"/>
              <a:t>the Nebraska Geriatrics Workforce Enhancement Program</a:t>
            </a:r>
          </a:p>
        </p:txBody>
      </p:sp>
      <p:sp>
        <p:nvSpPr>
          <p:cNvPr id="5" name="Subtitle 4"/>
          <p:cNvSpPr>
            <a:spLocks noGrp="1"/>
          </p:cNvSpPr>
          <p:nvPr>
            <p:ph type="subTitle" idx="1"/>
          </p:nvPr>
        </p:nvSpPr>
        <p:spPr>
          <a:xfrm>
            <a:off x="1962912" y="3223769"/>
            <a:ext cx="8327136" cy="1655762"/>
          </a:xfrm>
        </p:spPr>
        <p:txBody>
          <a:bodyPr/>
          <a:lstStyle/>
          <a:p>
            <a:r>
              <a:rPr lang="en-US" sz="3600" dirty="0"/>
              <a:t>A Partnership between Nebraska Medicine, UNMC , Community Based Organizations and Primary Care Sites</a:t>
            </a:r>
          </a:p>
          <a:p>
            <a:endParaRPr lang="en-US" dirty="0"/>
          </a:p>
          <a:p>
            <a:endParaRPr lang="en-US" dirty="0"/>
          </a:p>
        </p:txBody>
      </p:sp>
      <p:pic>
        <p:nvPicPr>
          <p:cNvPr id="7170" name="Picture 4" descr="image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67225"/>
            <a:ext cx="19050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5" descr="Image result for nebraska medicin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1827" y="4879531"/>
            <a:ext cx="4678016" cy="1817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3"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7218" y="5410200"/>
            <a:ext cx="31908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2" descr="Image result for eastern nebraska office on ag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 y="4763"/>
            <a:ext cx="1958149" cy="195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1" descr="Image result for alzheimer’s association nebraska chap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72512" y="4763"/>
            <a:ext cx="351472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3973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026"/>
          <p:cNvSpPr>
            <a:spLocks noGrp="1" noChangeArrowheads="1"/>
          </p:cNvSpPr>
          <p:nvPr>
            <p:ph type="body" idx="1"/>
          </p:nvPr>
        </p:nvSpPr>
        <p:spPr>
          <a:xfrm>
            <a:off x="1547814" y="304801"/>
            <a:ext cx="9571037" cy="1171575"/>
          </a:xfrm>
        </p:spPr>
        <p:txBody>
          <a:bodyPr vert="horz" lIns="0" tIns="0" rIns="0" bIns="0" rtlCol="0" anchor="ctr">
            <a:normAutofit/>
          </a:bodyPr>
          <a:lstStyle/>
          <a:p>
            <a:pPr marL="0" indent="0" defTabSz="471488">
              <a:spcBef>
                <a:spcPct val="0"/>
              </a:spcBef>
              <a:buClr>
                <a:srgbClr val="FFFFFF"/>
              </a:buClr>
              <a:buSzPct val="90000"/>
              <a:buNone/>
              <a:defRPr/>
            </a:pPr>
            <a:r>
              <a:rPr lang="en-US" sz="4500" b="1" dirty="0"/>
              <a:t>Dementia </a:t>
            </a:r>
          </a:p>
          <a:p>
            <a:pPr marL="0" indent="0" defTabSz="471488">
              <a:spcBef>
                <a:spcPct val="0"/>
              </a:spcBef>
              <a:buClr>
                <a:srgbClr val="FFFFFF"/>
              </a:buClr>
              <a:buSzPct val="90000"/>
              <a:buNone/>
              <a:defRPr/>
            </a:pPr>
            <a:r>
              <a:rPr lang="en-US" b="1" dirty="0"/>
              <a:t> (</a:t>
            </a:r>
            <a:r>
              <a:rPr lang="en-US" sz="3200" b="1" dirty="0"/>
              <a:t>DSM-5 Major Neurocognitive Disorder</a:t>
            </a:r>
            <a:r>
              <a:rPr lang="en-US" sz="3600" b="1" dirty="0"/>
              <a:t>)</a:t>
            </a:r>
            <a:endParaRPr lang="en-US" sz="3600" dirty="0"/>
          </a:p>
        </p:txBody>
      </p:sp>
      <p:sp>
        <p:nvSpPr>
          <p:cNvPr id="21507" name="Text Box 1027"/>
          <p:cNvSpPr txBox="1">
            <a:spLocks noChangeArrowheads="1"/>
          </p:cNvSpPr>
          <p:nvPr/>
        </p:nvSpPr>
        <p:spPr bwMode="auto">
          <a:xfrm>
            <a:off x="1547814" y="2032001"/>
            <a:ext cx="9647237"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92088" indent="-192088" defTabSz="423863">
              <a:spcBef>
                <a:spcPct val="20000"/>
              </a:spcBef>
              <a:buClr>
                <a:schemeClr val="tx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defTabSz="423863">
              <a:spcBef>
                <a:spcPct val="20000"/>
              </a:spcBef>
              <a:buClr>
                <a:schemeClr val="folHlink"/>
              </a:buClr>
              <a:buSzPct val="75000"/>
              <a:buFont typeface="Monotype Sorts" pitchFamily="2" charset="2"/>
              <a:buChar char="u"/>
              <a:defRPr sz="2800">
                <a:solidFill>
                  <a:schemeClr val="tx1"/>
                </a:solidFill>
                <a:latin typeface="Times New Roman" panose="02020603050405020304" pitchFamily="18" charset="0"/>
              </a:defRPr>
            </a:lvl2pPr>
            <a:lvl3pPr marL="1143000" indent="-228600" defTabSz="423863">
              <a:spcBef>
                <a:spcPct val="20000"/>
              </a:spcBef>
              <a:buClr>
                <a:schemeClr val="tx2"/>
              </a:buClr>
              <a:buSzPct val="65000"/>
              <a:buFont typeface="Monotype Sorts" pitchFamily="2" charset="2"/>
              <a:buChar char="F"/>
              <a:defRPr sz="2400">
                <a:solidFill>
                  <a:schemeClr val="tx1"/>
                </a:solidFill>
                <a:latin typeface="Times New Roman" panose="02020603050405020304" pitchFamily="18" charset="0"/>
              </a:defRPr>
            </a:lvl3pPr>
            <a:lvl4pPr marL="1600200" indent="-228600" defTabSz="423863">
              <a:spcBef>
                <a:spcPct val="20000"/>
              </a:spcBef>
              <a:buClr>
                <a:schemeClr val="tx1"/>
              </a:buClr>
              <a:buSzPct val="100000"/>
              <a:buChar char="•"/>
              <a:defRPr sz="2000">
                <a:solidFill>
                  <a:schemeClr val="tx1"/>
                </a:solidFill>
                <a:latin typeface="Times New Roman" panose="02020603050405020304" pitchFamily="18" charset="0"/>
              </a:defRPr>
            </a:lvl4pPr>
            <a:lvl5pPr marL="2057400" indent="-228600" defTabSz="423863">
              <a:spcBef>
                <a:spcPct val="20000"/>
              </a:spcBef>
              <a:buClr>
                <a:schemeClr val="tx1"/>
              </a:buClr>
              <a:buSzPct val="100000"/>
              <a:buChar char="–"/>
              <a:defRPr sz="2000">
                <a:solidFill>
                  <a:schemeClr val="tx1"/>
                </a:solidFill>
                <a:latin typeface="Times New Roman" panose="02020603050405020304" pitchFamily="18" charset="0"/>
              </a:defRPr>
            </a:lvl5pPr>
            <a:lvl6pPr marL="25146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6pPr>
            <a:lvl7pPr marL="29718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7pPr>
            <a:lvl8pPr marL="34290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8pPr>
            <a:lvl9pPr marL="38862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9pPr>
          </a:lstStyle>
          <a:p>
            <a:pPr>
              <a:spcBef>
                <a:spcPct val="0"/>
              </a:spcBef>
              <a:buClr>
                <a:srgbClr val="FFFFFF"/>
              </a:buClr>
              <a:buSzPct val="90000"/>
              <a:buFontTx/>
              <a:buChar char="•"/>
            </a:pPr>
            <a:r>
              <a:rPr lang="en-US" altLang="en-US" sz="3000">
                <a:solidFill>
                  <a:srgbClr val="FFFFFF"/>
                </a:solidFill>
                <a:latin typeface="Arial" panose="020B0604020202020204" pitchFamily="34" charset="0"/>
              </a:rPr>
              <a:t>Chronic acquired decline in one or more cognitive domains (</a:t>
            </a:r>
            <a:r>
              <a:rPr lang="en-US" altLang="en-US" sz="3000">
                <a:solidFill>
                  <a:srgbClr val="FFFF00"/>
                </a:solidFill>
                <a:latin typeface="Arial" panose="020B0604020202020204" pitchFamily="34" charset="0"/>
              </a:rPr>
              <a:t>learning and memory, complex attention, language, visual-spatial, executive) </a:t>
            </a:r>
            <a:r>
              <a:rPr lang="en-US" altLang="en-US" sz="3000">
                <a:solidFill>
                  <a:srgbClr val="FFFFFF"/>
                </a:solidFill>
                <a:latin typeface="Arial" panose="020B0604020202020204" pitchFamily="34" charset="0"/>
              </a:rPr>
              <a:t>sufficient to affect daily life</a:t>
            </a:r>
          </a:p>
          <a:p>
            <a:pPr>
              <a:spcBef>
                <a:spcPct val="0"/>
              </a:spcBef>
              <a:buClr>
                <a:srgbClr val="FFFFFF"/>
              </a:buClr>
              <a:buSzPct val="90000"/>
              <a:buFontTx/>
              <a:buChar char="•"/>
            </a:pPr>
            <a:endParaRPr lang="en-US" altLang="en-US" sz="3000">
              <a:solidFill>
                <a:srgbClr val="FFFFFF"/>
              </a:solidFill>
              <a:latin typeface="Arial" panose="020B0604020202020204" pitchFamily="34" charset="0"/>
            </a:endParaRPr>
          </a:p>
          <a:p>
            <a:pPr>
              <a:spcBef>
                <a:spcPct val="0"/>
              </a:spcBef>
              <a:buClr>
                <a:srgbClr val="FFFFFF"/>
              </a:buClr>
              <a:buSzPct val="90000"/>
              <a:buFontTx/>
              <a:buChar char="•"/>
            </a:pPr>
            <a:r>
              <a:rPr lang="en-US" altLang="en-US" sz="3000">
                <a:solidFill>
                  <a:srgbClr val="FFFFFF"/>
                </a:solidFill>
                <a:latin typeface="Arial" panose="020B0604020202020204" pitchFamily="34" charset="0"/>
              </a:rPr>
              <a:t>Etiology: Any disorder causing damage to brain systems involved in memory. Alzheimer’s disease is the most common cause in later life</a:t>
            </a:r>
            <a:endParaRPr lang="en-US" altLang="en-US" sz="2200"/>
          </a:p>
        </p:txBody>
      </p:sp>
    </p:spTree>
    <p:extLst>
      <p:ext uri="{BB962C8B-B14F-4D97-AF65-F5344CB8AC3E}">
        <p14:creationId xmlns:p14="http://schemas.microsoft.com/office/powerpoint/2010/main" val="3079609862"/>
      </p:ext>
    </p:extLst>
  </p:cSld>
  <p:clrMapOvr>
    <a:masterClrMapping/>
  </p:clrMapOvr>
  <p:transition>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9400"/>
            <a:ext cx="7631113" cy="713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p:cNvSpPr>
            <a:spLocks noGrp="1" noChangeArrowheads="1"/>
          </p:cNvSpPr>
          <p:nvPr>
            <p:ph type="body" idx="1"/>
          </p:nvPr>
        </p:nvSpPr>
        <p:spPr>
          <a:xfrm>
            <a:off x="1949451" y="4714875"/>
            <a:ext cx="8334375" cy="1066800"/>
          </a:xfrm>
        </p:spPr>
        <p:txBody>
          <a:bodyPr>
            <a:normAutofit fontScale="92500"/>
          </a:bodyPr>
          <a:lstStyle/>
          <a:p>
            <a:pPr>
              <a:lnSpc>
                <a:spcPct val="120000"/>
              </a:lnSpc>
              <a:buFont typeface="Monotype Sorts" pitchFamily="2" charset="2"/>
              <a:buNone/>
              <a:defRPr/>
            </a:pPr>
            <a:r>
              <a:rPr lang="en-US" altLang="en-US" sz="4000" dirty="0">
                <a:solidFill>
                  <a:srgbClr val="FF9900"/>
                </a:solidFill>
              </a:rPr>
              <a:t>An umbrella term there are many causes</a:t>
            </a:r>
            <a:r>
              <a:rPr lang="en-US" altLang="en-US" sz="4400" dirty="0">
                <a:solidFill>
                  <a:srgbClr val="FF9900"/>
                </a:solidFill>
              </a:rPr>
              <a:t>.</a:t>
            </a:r>
          </a:p>
        </p:txBody>
      </p:sp>
      <p:sp>
        <p:nvSpPr>
          <p:cNvPr id="9223" name="Text Box 7"/>
          <p:cNvSpPr txBox="1">
            <a:spLocks noChangeArrowheads="1"/>
          </p:cNvSpPr>
          <p:nvPr/>
        </p:nvSpPr>
        <p:spPr bwMode="auto">
          <a:xfrm>
            <a:off x="2909889" y="3240089"/>
            <a:ext cx="917575" cy="701675"/>
          </a:xfrm>
          <a:prstGeom prst="rect">
            <a:avLst/>
          </a:prstGeom>
          <a:noFill/>
          <a:ln w="9525">
            <a:noFill/>
            <a:miter lim="800000"/>
            <a:headEnd/>
            <a:tailEnd/>
          </a:ln>
          <a:effectLst/>
        </p:spPr>
        <p:txBody>
          <a:bodyPr wrap="none">
            <a:spAutoFit/>
          </a:bodyPr>
          <a:lstStyle/>
          <a:p>
            <a:pPr>
              <a:spcBef>
                <a:spcPct val="20000"/>
              </a:spcBef>
              <a:defRPr/>
            </a:pPr>
            <a:r>
              <a:rPr lang="en-US" altLang="en-US" sz="4000">
                <a:effectLst>
                  <a:outerShdw blurRad="38100" dist="38100" dir="2700000" algn="tl">
                    <a:srgbClr val="000000"/>
                  </a:outerShdw>
                </a:effectLst>
                <a:latin typeface="Times"/>
              </a:rPr>
              <a:t>AD</a:t>
            </a:r>
            <a:endParaRPr lang="en-US" altLang="en-US" sz="4000">
              <a:solidFill>
                <a:schemeClr val="bg1"/>
              </a:solidFill>
              <a:effectLst>
                <a:outerShdw blurRad="38100" dist="38100" dir="2700000" algn="tl">
                  <a:srgbClr val="000000"/>
                </a:outerShdw>
              </a:effectLst>
              <a:latin typeface="Times"/>
            </a:endParaRPr>
          </a:p>
        </p:txBody>
      </p:sp>
      <p:sp>
        <p:nvSpPr>
          <p:cNvPr id="9224" name="Text Box 8"/>
          <p:cNvSpPr txBox="1">
            <a:spLocks noChangeArrowheads="1"/>
          </p:cNvSpPr>
          <p:nvPr/>
        </p:nvSpPr>
        <p:spPr bwMode="auto">
          <a:xfrm>
            <a:off x="4041776" y="3581401"/>
            <a:ext cx="1990725" cy="701675"/>
          </a:xfrm>
          <a:prstGeom prst="rect">
            <a:avLst/>
          </a:prstGeom>
          <a:noFill/>
          <a:ln w="9525">
            <a:noFill/>
            <a:miter lim="800000"/>
            <a:headEnd/>
            <a:tailEnd/>
          </a:ln>
          <a:effectLst/>
        </p:spPr>
        <p:txBody>
          <a:bodyPr wrap="none">
            <a:spAutoFit/>
          </a:bodyPr>
          <a:lstStyle/>
          <a:p>
            <a:pPr>
              <a:spcBef>
                <a:spcPct val="20000"/>
              </a:spcBef>
              <a:defRPr/>
            </a:pPr>
            <a:r>
              <a:rPr lang="en-US" altLang="en-US" sz="4000">
                <a:effectLst>
                  <a:outerShdw blurRad="38100" dist="38100" dir="2700000" algn="tl">
                    <a:srgbClr val="000000"/>
                  </a:outerShdw>
                </a:effectLst>
                <a:latin typeface="Times"/>
              </a:rPr>
              <a:t>Vascular</a:t>
            </a:r>
            <a:endParaRPr lang="en-US" altLang="en-US" sz="4000">
              <a:solidFill>
                <a:schemeClr val="bg1"/>
              </a:solidFill>
              <a:effectLst>
                <a:outerShdw blurRad="38100" dist="38100" dir="2700000" algn="tl">
                  <a:srgbClr val="000000"/>
                </a:outerShdw>
              </a:effectLst>
              <a:latin typeface="Times"/>
            </a:endParaRPr>
          </a:p>
        </p:txBody>
      </p:sp>
      <p:sp>
        <p:nvSpPr>
          <p:cNvPr id="9222" name="WordArt 9"/>
          <p:cNvSpPr>
            <a:spLocks noChangeArrowheads="1" noChangeShapeType="1" noTextEdit="1"/>
          </p:cNvSpPr>
          <p:nvPr/>
        </p:nvSpPr>
        <p:spPr bwMode="auto">
          <a:xfrm>
            <a:off x="4032251" y="1666875"/>
            <a:ext cx="4511675" cy="1600200"/>
          </a:xfrm>
          <a:prstGeom prst="rect">
            <a:avLst/>
          </a:prstGeom>
        </p:spPr>
        <p:txBody>
          <a:bodyPr spcFirstLastPara="1" wrap="none" fromWordArt="1">
            <a:prstTxWarp prst="textArchUp">
              <a:avLst>
                <a:gd name="adj" fmla="val 10800004"/>
              </a:avLst>
            </a:prstTxWarp>
          </a:bodyPr>
          <a:lstStyle/>
          <a:p>
            <a:pPr algn="ctr"/>
            <a:r>
              <a:rPr lang="en-US" sz="3600" b="1" kern="10">
                <a:ln w="9525">
                  <a:solidFill>
                    <a:schemeClr val="tx1"/>
                  </a:solidFill>
                  <a:round/>
                  <a:headEnd/>
                  <a:tailEnd/>
                </a:ln>
                <a:solidFill>
                  <a:srgbClr val="0033CC"/>
                </a:solidFill>
                <a:cs typeface="Times New Roman" panose="02020603050405020304" pitchFamily="18" charset="0"/>
              </a:rPr>
              <a:t>DEMENTIA</a:t>
            </a:r>
          </a:p>
        </p:txBody>
      </p:sp>
      <p:sp>
        <p:nvSpPr>
          <p:cNvPr id="9226" name="Text Box 10"/>
          <p:cNvSpPr txBox="1">
            <a:spLocks noChangeArrowheads="1"/>
          </p:cNvSpPr>
          <p:nvPr/>
        </p:nvSpPr>
        <p:spPr bwMode="auto">
          <a:xfrm>
            <a:off x="6618288" y="3579814"/>
            <a:ext cx="2171700" cy="701675"/>
          </a:xfrm>
          <a:prstGeom prst="rect">
            <a:avLst/>
          </a:prstGeom>
          <a:noFill/>
          <a:ln w="9525">
            <a:noFill/>
            <a:miter lim="800000"/>
            <a:headEnd/>
            <a:tailEnd/>
          </a:ln>
          <a:effectLst/>
        </p:spPr>
        <p:txBody>
          <a:bodyPr wrap="none">
            <a:spAutoFit/>
          </a:bodyPr>
          <a:lstStyle/>
          <a:p>
            <a:pPr>
              <a:spcBef>
                <a:spcPct val="20000"/>
              </a:spcBef>
              <a:defRPr/>
            </a:pPr>
            <a:r>
              <a:rPr lang="en-US" altLang="en-US" sz="4000">
                <a:effectLst>
                  <a:outerShdw blurRad="38100" dist="38100" dir="2700000" algn="tl">
                    <a:srgbClr val="000000"/>
                  </a:outerShdw>
                </a:effectLst>
                <a:latin typeface="Times"/>
              </a:rPr>
              <a:t>Lewy BD</a:t>
            </a:r>
            <a:endParaRPr lang="en-US" altLang="en-US" sz="4000">
              <a:solidFill>
                <a:schemeClr val="bg1"/>
              </a:solidFill>
              <a:effectLst>
                <a:outerShdw blurRad="38100" dist="38100" dir="2700000" algn="tl">
                  <a:srgbClr val="000000"/>
                </a:outerShdw>
              </a:effectLst>
              <a:latin typeface="Times"/>
            </a:endParaRPr>
          </a:p>
        </p:txBody>
      </p:sp>
      <p:sp>
        <p:nvSpPr>
          <p:cNvPr id="9227" name="Text Box 11"/>
          <p:cNvSpPr txBox="1">
            <a:spLocks noChangeArrowheads="1"/>
          </p:cNvSpPr>
          <p:nvPr/>
        </p:nvSpPr>
        <p:spPr bwMode="auto">
          <a:xfrm>
            <a:off x="8839200" y="3276601"/>
            <a:ext cx="1347788" cy="701675"/>
          </a:xfrm>
          <a:prstGeom prst="rect">
            <a:avLst/>
          </a:prstGeom>
          <a:noFill/>
          <a:ln w="9525">
            <a:noFill/>
            <a:miter lim="800000"/>
            <a:headEnd/>
            <a:tailEnd/>
          </a:ln>
          <a:effectLst/>
        </p:spPr>
        <p:txBody>
          <a:bodyPr>
            <a:spAutoFit/>
          </a:bodyPr>
          <a:lstStyle/>
          <a:p>
            <a:pPr>
              <a:spcBef>
                <a:spcPct val="20000"/>
              </a:spcBef>
              <a:defRPr/>
            </a:pPr>
            <a:r>
              <a:rPr lang="en-US" altLang="en-US" sz="4000">
                <a:effectLst>
                  <a:outerShdw blurRad="38100" dist="38100" dir="2700000" algn="tl">
                    <a:srgbClr val="000000"/>
                  </a:outerShdw>
                </a:effectLst>
                <a:latin typeface="Times"/>
              </a:rPr>
              <a:t>Other</a:t>
            </a:r>
            <a:endParaRPr lang="en-US" altLang="en-US" sz="4000">
              <a:solidFill>
                <a:schemeClr val="bg1"/>
              </a:solidFill>
              <a:effectLst>
                <a:outerShdw blurRad="38100" dist="38100" dir="2700000" algn="tl">
                  <a:srgbClr val="000000"/>
                </a:outerShdw>
              </a:effectLst>
              <a:latin typeface="Times"/>
            </a:endParaRPr>
          </a:p>
        </p:txBody>
      </p:sp>
    </p:spTree>
    <p:extLst>
      <p:ext uri="{BB962C8B-B14F-4D97-AF65-F5344CB8AC3E}">
        <p14:creationId xmlns:p14="http://schemas.microsoft.com/office/powerpoint/2010/main" val="747648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17F21-46F7-438D-90CB-77A2587C5BF1}"/>
              </a:ext>
            </a:extLst>
          </p:cNvPr>
          <p:cNvSpPr>
            <a:spLocks noGrp="1"/>
          </p:cNvSpPr>
          <p:nvPr>
            <p:ph type="title"/>
          </p:nvPr>
        </p:nvSpPr>
        <p:spPr>
          <a:xfrm>
            <a:off x="277368" y="133477"/>
            <a:ext cx="2551176" cy="1325563"/>
          </a:xfrm>
        </p:spPr>
        <p:txBody>
          <a:bodyPr>
            <a:normAutofit/>
          </a:bodyPr>
          <a:lstStyle/>
          <a:p>
            <a:r>
              <a:rPr lang="en-US" sz="4000" b="1" dirty="0">
                <a:solidFill>
                  <a:schemeClr val="accent4"/>
                </a:solidFill>
              </a:rPr>
              <a:t>Mentation: Tips </a:t>
            </a:r>
          </a:p>
        </p:txBody>
      </p:sp>
      <p:sp>
        <p:nvSpPr>
          <p:cNvPr id="3" name="Content Placeholder 2">
            <a:extLst>
              <a:ext uri="{FF2B5EF4-FFF2-40B4-BE49-F238E27FC236}">
                <a16:creationId xmlns:a16="http://schemas.microsoft.com/office/drawing/2014/main" id="{484B0A1C-C9F1-444C-822D-B0309AF13E19}"/>
              </a:ext>
            </a:extLst>
          </p:cNvPr>
          <p:cNvSpPr>
            <a:spLocks noGrp="1"/>
          </p:cNvSpPr>
          <p:nvPr>
            <p:ph idx="1"/>
          </p:nvPr>
        </p:nvSpPr>
        <p:spPr>
          <a:xfrm>
            <a:off x="3364992" y="475490"/>
            <a:ext cx="8644128" cy="5839966"/>
          </a:xfrm>
        </p:spPr>
        <p:txBody>
          <a:bodyPr>
            <a:normAutofit/>
          </a:bodyPr>
          <a:lstStyle/>
          <a:p>
            <a:r>
              <a:rPr lang="en-US" sz="3200" dirty="0">
                <a:latin typeface="+mn-lt"/>
              </a:rPr>
              <a:t>Normalize cognitive screening for patients. For example, say “I’m going to assess your cognitive health like we check your blood pressure, or your heart and lungs.” </a:t>
            </a:r>
          </a:p>
          <a:p>
            <a:r>
              <a:rPr lang="en-US" sz="3200" dirty="0">
                <a:latin typeface="+mn-lt"/>
              </a:rPr>
              <a:t>Emphasize an older adult’s strengths when screening and document it so that all providers have a baseline.</a:t>
            </a:r>
          </a:p>
          <a:p>
            <a:r>
              <a:rPr lang="en-US" sz="3200" dirty="0">
                <a:latin typeface="+mn-lt"/>
              </a:rPr>
              <a:t>Screening for cognitive impairment is part of Welcome to Medicare and </a:t>
            </a:r>
            <a:r>
              <a:rPr lang="en-US" sz="3200" dirty="0">
                <a:solidFill>
                  <a:schemeClr val="accent4"/>
                </a:solidFill>
                <a:latin typeface="+mn-lt"/>
              </a:rPr>
              <a:t>Medicare Annual Wellness Visits </a:t>
            </a:r>
          </a:p>
          <a:p>
            <a:endParaRPr lang="en-US" dirty="0">
              <a:solidFill>
                <a:srgbClr val="000000"/>
              </a:solidFill>
              <a:latin typeface="Arial" panose="020B0604020202020204" pitchFamily="34" charset="0"/>
            </a:endParaRPr>
          </a:p>
          <a:p>
            <a:pPr marL="0" indent="0">
              <a:buNone/>
            </a:pPr>
            <a:endParaRPr lang="en-US" dirty="0"/>
          </a:p>
          <a:p>
            <a:endParaRPr lang="en-US" dirty="0"/>
          </a:p>
        </p:txBody>
      </p:sp>
      <p:pic>
        <p:nvPicPr>
          <p:cNvPr id="4" name="Picture 3" descr="Native Americans | Native Pow Wow in Pioneer Square. | drburtoni | Flick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368" y="1459040"/>
            <a:ext cx="3050991" cy="4739403"/>
          </a:xfrm>
          <a:prstGeom prst="rect">
            <a:avLst/>
          </a:prstGeom>
        </p:spPr>
      </p:pic>
    </p:spTree>
    <p:extLst>
      <p:ext uri="{BB962C8B-B14F-4D97-AF65-F5344CB8AC3E}">
        <p14:creationId xmlns:p14="http://schemas.microsoft.com/office/powerpoint/2010/main" val="510989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b="1" dirty="0">
                <a:solidFill>
                  <a:schemeClr val="accent4"/>
                </a:solidFill>
              </a:rPr>
              <a:t>Screen</a:t>
            </a:r>
            <a:r>
              <a:rPr lang="en-US" sz="4800" b="1" dirty="0">
                <a:solidFill>
                  <a:schemeClr val="accent4"/>
                </a:solidFill>
              </a:rPr>
              <a:t> </a:t>
            </a:r>
            <a:r>
              <a:rPr lang="en-US" sz="4800" dirty="0"/>
              <a:t>during Annual Wellness </a:t>
            </a:r>
            <a:r>
              <a:rPr lang="en-US" sz="4800" b="1" dirty="0"/>
              <a:t>with </a:t>
            </a:r>
            <a:br>
              <a:rPr lang="en-US" sz="4800" b="1" dirty="0"/>
            </a:br>
            <a:r>
              <a:rPr lang="en-US" sz="4800" b="1" dirty="0">
                <a:solidFill>
                  <a:schemeClr val="accent4"/>
                </a:solidFill>
              </a:rPr>
              <a:t>the Mini-cog</a:t>
            </a:r>
          </a:p>
        </p:txBody>
      </p:sp>
      <p:sp>
        <p:nvSpPr>
          <p:cNvPr id="3" name="Content Placeholder 2"/>
          <p:cNvSpPr>
            <a:spLocks noGrp="1"/>
          </p:cNvSpPr>
          <p:nvPr>
            <p:ph idx="1"/>
          </p:nvPr>
        </p:nvSpPr>
        <p:spPr/>
        <p:txBody>
          <a:bodyPr>
            <a:normAutofit/>
          </a:bodyPr>
          <a:lstStyle/>
          <a:p>
            <a:r>
              <a:rPr lang="en-US" sz="3200" dirty="0"/>
              <a:t>I am going to name 3 objects and I want you to repeat those after me</a:t>
            </a:r>
          </a:p>
          <a:p>
            <a:r>
              <a:rPr lang="en-US" sz="3200" dirty="0"/>
              <a:t>“Apple, Table Penny” (2 tries to get it right)</a:t>
            </a:r>
          </a:p>
          <a:p>
            <a:r>
              <a:rPr lang="en-US" sz="3200" dirty="0"/>
              <a:t>“Now I want you to remember those 3 things because I will ask you to repeat them in a couple of minutes.”</a:t>
            </a:r>
          </a:p>
          <a:p>
            <a:r>
              <a:rPr lang="en-US" sz="3200" dirty="0"/>
              <a:t>Clock draw: “please draw the face of a clock and set the hands to read (e.g.) 10 min after 11:00.</a:t>
            </a:r>
          </a:p>
        </p:txBody>
      </p:sp>
    </p:spTree>
    <p:extLst>
      <p:ext uri="{BB962C8B-B14F-4D97-AF65-F5344CB8AC3E}">
        <p14:creationId xmlns:p14="http://schemas.microsoft.com/office/powerpoint/2010/main" val="3175567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5" name="Freeform: Shape 74">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196" name="Picture 4" descr="Could a digital pen change how we diagnose brain functio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41053" y="1819856"/>
            <a:ext cx="4777381" cy="304557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77" name="Arc 76">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nvPr>
        </p:nvSpPr>
        <p:spPr>
          <a:xfrm>
            <a:off x="838201" y="479493"/>
            <a:ext cx="5257800" cy="1325563"/>
          </a:xfrm>
        </p:spPr>
        <p:txBody>
          <a:bodyPr>
            <a:normAutofit/>
          </a:bodyPr>
          <a:lstStyle/>
          <a:p>
            <a:r>
              <a:rPr lang="en-US" b="1"/>
              <a:t>Mini Cog Interpretation</a:t>
            </a:r>
          </a:p>
        </p:txBody>
      </p:sp>
      <p:sp>
        <p:nvSpPr>
          <p:cNvPr id="3" name="Content Placeholder 2"/>
          <p:cNvSpPr>
            <a:spLocks noGrp="1"/>
          </p:cNvSpPr>
          <p:nvPr>
            <p:ph idx="1"/>
          </p:nvPr>
        </p:nvSpPr>
        <p:spPr>
          <a:xfrm>
            <a:off x="838201" y="1984443"/>
            <a:ext cx="5257800" cy="4192520"/>
          </a:xfrm>
        </p:spPr>
        <p:txBody>
          <a:bodyPr>
            <a:normAutofit/>
          </a:bodyPr>
          <a:lstStyle/>
          <a:p>
            <a:r>
              <a:rPr lang="en-US" dirty="0"/>
              <a:t>Each of the 3 items recalled earns a point (0- 3 points)</a:t>
            </a:r>
          </a:p>
          <a:p>
            <a:r>
              <a:rPr lang="en-US" dirty="0"/>
              <a:t>Correct clock draw earns 2 pts; 1 point for getting the 12,3,6,9 in the correct anchor positions, no duplicate or missing numbers; 1 </a:t>
            </a:r>
            <a:r>
              <a:rPr lang="en-US" dirty="0" err="1"/>
              <a:t>pt</a:t>
            </a:r>
            <a:r>
              <a:rPr lang="en-US" dirty="0"/>
              <a:t> for the hands pointing correctly </a:t>
            </a:r>
          </a:p>
          <a:p>
            <a:r>
              <a:rPr lang="en-US" dirty="0"/>
              <a:t>Total score &lt;3 points, positive for dementia</a:t>
            </a:r>
          </a:p>
        </p:txBody>
      </p:sp>
    </p:spTree>
    <p:extLst>
      <p:ext uri="{BB962C8B-B14F-4D97-AF65-F5344CB8AC3E}">
        <p14:creationId xmlns:p14="http://schemas.microsoft.com/office/powerpoint/2010/main" val="34303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If I am worried about dementia, what’s next</a:t>
            </a:r>
            <a:r>
              <a:rPr lang="en-US" dirty="0"/>
              <a:t>?</a:t>
            </a:r>
          </a:p>
        </p:txBody>
      </p:sp>
      <p:sp>
        <p:nvSpPr>
          <p:cNvPr id="3" name="Content Placeholder 2"/>
          <p:cNvSpPr>
            <a:spLocks noGrp="1"/>
          </p:cNvSpPr>
          <p:nvPr>
            <p:ph idx="1"/>
          </p:nvPr>
        </p:nvSpPr>
        <p:spPr>
          <a:xfrm>
            <a:off x="838200" y="1825624"/>
            <a:ext cx="6684264" cy="4684903"/>
          </a:xfrm>
        </p:spPr>
        <p:txBody>
          <a:bodyPr>
            <a:normAutofit/>
          </a:bodyPr>
          <a:lstStyle/>
          <a:p>
            <a:r>
              <a:rPr lang="en-US" sz="3200" b="1" dirty="0">
                <a:solidFill>
                  <a:schemeClr val="accent4"/>
                </a:solidFill>
              </a:rPr>
              <a:t>AD8</a:t>
            </a:r>
            <a:r>
              <a:rPr lang="en-US" sz="3200" dirty="0"/>
              <a:t>- a close friend/relative answers 8 questions an answer yes to 2 or more means likely a problem.</a:t>
            </a:r>
          </a:p>
          <a:p>
            <a:r>
              <a:rPr lang="en-US" sz="3200" dirty="0"/>
              <a:t>Some PC clinics will </a:t>
            </a:r>
            <a:r>
              <a:rPr lang="en-US" sz="3200" dirty="0">
                <a:solidFill>
                  <a:schemeClr val="accent4"/>
                </a:solidFill>
              </a:rPr>
              <a:t>refer</a:t>
            </a:r>
            <a:r>
              <a:rPr lang="en-US" sz="3200" dirty="0"/>
              <a:t> the patient if abnormal mini-cog/MOCA and changes on AD-8</a:t>
            </a:r>
          </a:p>
          <a:p>
            <a:r>
              <a:rPr lang="en-US" sz="3200" dirty="0"/>
              <a:t>If AD8 is normal, but you are still worried </a:t>
            </a:r>
            <a:r>
              <a:rPr lang="en-US" sz="3200" dirty="0">
                <a:solidFill>
                  <a:schemeClr val="accent4"/>
                </a:solidFill>
              </a:rPr>
              <a:t>do a MOCA </a:t>
            </a:r>
            <a:r>
              <a:rPr lang="en-US" sz="3200" dirty="0"/>
              <a:t>and recheck the MOCA/AD-8 next year</a:t>
            </a:r>
          </a:p>
        </p:txBody>
      </p:sp>
      <p:pic>
        <p:nvPicPr>
          <p:cNvPr id="4" name="Content Placeholder 24" descr="Honor The Elderly | One thing I really love about all the Na… | Flick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1878" y="2267712"/>
            <a:ext cx="4643976" cy="3097496"/>
          </a:xfrm>
          <a:prstGeom prst="rect">
            <a:avLst/>
          </a:prstGeom>
        </p:spPr>
      </p:pic>
    </p:spTree>
    <p:extLst>
      <p:ext uri="{BB962C8B-B14F-4D97-AF65-F5344CB8AC3E}">
        <p14:creationId xmlns:p14="http://schemas.microsoft.com/office/powerpoint/2010/main" val="2742933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700" y="1967266"/>
            <a:ext cx="2628900" cy="2547257"/>
          </a:xfrm>
          <a:noFill/>
        </p:spPr>
        <p:txBody>
          <a:bodyPr vert="horz" lIns="91440" tIns="45720" rIns="91440" bIns="45720" rtlCol="0" anchor="ctr">
            <a:normAutofit fontScale="90000"/>
          </a:bodyPr>
          <a:lstStyle/>
          <a:p>
            <a:pPr algn="ctr"/>
            <a:r>
              <a:rPr lang="en-US" b="1" kern="1200" dirty="0">
                <a:solidFill>
                  <a:schemeClr val="accent4"/>
                </a:solidFill>
                <a:latin typeface="+mj-lt"/>
                <a:ea typeface="+mj-ea"/>
                <a:cs typeface="+mj-cs"/>
              </a:rPr>
              <a:t>AD8</a:t>
            </a:r>
            <a:br>
              <a:rPr lang="en-US" b="1" kern="1200" dirty="0">
                <a:solidFill>
                  <a:schemeClr val="accent4"/>
                </a:solidFill>
                <a:latin typeface="+mj-lt"/>
                <a:ea typeface="+mj-ea"/>
                <a:cs typeface="+mj-cs"/>
              </a:rPr>
            </a:br>
            <a:r>
              <a:rPr lang="en-US" b="1" kern="1200" dirty="0">
                <a:solidFill>
                  <a:schemeClr val="accent4"/>
                </a:solidFill>
                <a:latin typeface="+mj-lt"/>
                <a:ea typeface="+mj-ea"/>
                <a:cs typeface="+mj-cs"/>
              </a:rPr>
              <a:t>Alzheimer’s</a:t>
            </a:r>
            <a:br>
              <a:rPr lang="en-US" b="1" kern="1200" dirty="0">
                <a:solidFill>
                  <a:schemeClr val="accent4"/>
                </a:solidFill>
                <a:latin typeface="+mj-lt"/>
                <a:ea typeface="+mj-ea"/>
                <a:cs typeface="+mj-cs"/>
              </a:rPr>
            </a:br>
            <a:r>
              <a:rPr lang="en-US" b="1" kern="1200" dirty="0">
                <a:solidFill>
                  <a:schemeClr val="accent4"/>
                </a:solidFill>
                <a:latin typeface="+mj-lt"/>
                <a:ea typeface="+mj-ea"/>
                <a:cs typeface="+mj-cs"/>
              </a:rPr>
              <a:t>Disease 8 </a:t>
            </a:r>
            <a:br>
              <a:rPr lang="en-US" sz="3600" kern="1200" dirty="0">
                <a:solidFill>
                  <a:srgbClr val="FFFFFF"/>
                </a:solidFill>
                <a:latin typeface="+mj-lt"/>
                <a:ea typeface="+mj-ea"/>
                <a:cs typeface="+mj-cs"/>
              </a:rPr>
            </a:br>
            <a:endParaRPr lang="en-US" sz="3600" kern="1200" dirty="0">
              <a:solidFill>
                <a:srgbClr val="FFFFFF"/>
              </a:solidFill>
              <a:latin typeface="+mj-lt"/>
              <a:ea typeface="+mj-ea"/>
              <a:cs typeface="+mj-cs"/>
            </a:endParaRPr>
          </a:p>
        </p:txBody>
      </p:sp>
      <p:pic>
        <p:nvPicPr>
          <p:cNvPr id="4102" name="Picture 6" descr="The AD8: The Washington University Dementia Screening Test ( &quot; The... |  Download Scientific Diagram"/>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733346" y="67574"/>
            <a:ext cx="5741232" cy="6722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144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CBD0D-9EF5-6A4E-B9DF-2E91F5998A9E}"/>
              </a:ext>
            </a:extLst>
          </p:cNvPr>
          <p:cNvSpPr>
            <a:spLocks noGrp="1"/>
          </p:cNvSpPr>
          <p:nvPr>
            <p:ph type="title"/>
          </p:nvPr>
        </p:nvSpPr>
        <p:spPr/>
        <p:txBody>
          <a:bodyPr/>
          <a:lstStyle/>
          <a:p>
            <a:r>
              <a:rPr lang="en-US" b="1" dirty="0">
                <a:solidFill>
                  <a:schemeClr val="accent4"/>
                </a:solidFill>
              </a:rPr>
              <a:t>Initial and FU Dementia Evaluation</a:t>
            </a:r>
          </a:p>
        </p:txBody>
      </p:sp>
      <p:sp>
        <p:nvSpPr>
          <p:cNvPr id="3" name="Content Placeholder 2">
            <a:extLst>
              <a:ext uri="{FF2B5EF4-FFF2-40B4-BE49-F238E27FC236}">
                <a16:creationId xmlns:a16="http://schemas.microsoft.com/office/drawing/2014/main" id="{081543DB-9792-B646-8B24-8A52F743E919}"/>
              </a:ext>
            </a:extLst>
          </p:cNvPr>
          <p:cNvSpPr>
            <a:spLocks noGrp="1"/>
          </p:cNvSpPr>
          <p:nvPr>
            <p:ph idx="1"/>
          </p:nvPr>
        </p:nvSpPr>
        <p:spPr>
          <a:xfrm>
            <a:off x="838200" y="1825625"/>
            <a:ext cx="10624930" cy="4351338"/>
          </a:xfrm>
        </p:spPr>
        <p:txBody>
          <a:bodyPr>
            <a:normAutofit/>
          </a:bodyPr>
          <a:lstStyle/>
          <a:p>
            <a:r>
              <a:rPr lang="en-US" sz="3600" dirty="0"/>
              <a:t>99483, </a:t>
            </a:r>
            <a:r>
              <a:rPr lang="en-US" sz="3600" dirty="0" err="1">
                <a:solidFill>
                  <a:schemeClr val="accent4"/>
                </a:solidFill>
              </a:rPr>
              <a:t>wRVU</a:t>
            </a:r>
            <a:r>
              <a:rPr lang="en-US" sz="3600" dirty="0">
                <a:solidFill>
                  <a:schemeClr val="accent4"/>
                </a:solidFill>
              </a:rPr>
              <a:t> value= 3.44</a:t>
            </a:r>
            <a:r>
              <a:rPr lang="en-US" sz="3600" dirty="0"/>
              <a:t>, not more often than every 180 days</a:t>
            </a:r>
          </a:p>
          <a:p>
            <a:r>
              <a:rPr lang="en-US" sz="3600" dirty="0"/>
              <a:t>Other general E &amp;M codes cannot be used on the same day of service; elements overlap </a:t>
            </a:r>
          </a:p>
          <a:p>
            <a:r>
              <a:rPr lang="en-US" sz="3600" dirty="0"/>
              <a:t>Codes that can be used: prolonged service codes (99358/99359) transitional care codes (99495/99496 ). </a:t>
            </a:r>
          </a:p>
        </p:txBody>
      </p:sp>
    </p:spTree>
    <p:extLst>
      <p:ext uri="{BB962C8B-B14F-4D97-AF65-F5344CB8AC3E}">
        <p14:creationId xmlns:p14="http://schemas.microsoft.com/office/powerpoint/2010/main" val="586399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EBD44-3D3D-084C-AFF8-C64E66A03204}"/>
              </a:ext>
            </a:extLst>
          </p:cNvPr>
          <p:cNvSpPr>
            <a:spLocks noGrp="1"/>
          </p:cNvSpPr>
          <p:nvPr>
            <p:ph type="title"/>
          </p:nvPr>
        </p:nvSpPr>
        <p:spPr/>
        <p:txBody>
          <a:bodyPr/>
          <a:lstStyle/>
          <a:p>
            <a:r>
              <a:rPr lang="en-US" b="1" dirty="0">
                <a:solidFill>
                  <a:schemeClr val="accent4"/>
                </a:solidFill>
              </a:rPr>
              <a:t>EPIC documentation for 99483</a:t>
            </a:r>
          </a:p>
        </p:txBody>
      </p:sp>
      <p:sp>
        <p:nvSpPr>
          <p:cNvPr id="3" name="Content Placeholder 2">
            <a:extLst>
              <a:ext uri="{FF2B5EF4-FFF2-40B4-BE49-F238E27FC236}">
                <a16:creationId xmlns:a16="http://schemas.microsoft.com/office/drawing/2014/main" id="{9527DB9F-807C-8645-AA08-7D074330369C}"/>
              </a:ext>
            </a:extLst>
          </p:cNvPr>
          <p:cNvSpPr>
            <a:spLocks noGrp="1"/>
          </p:cNvSpPr>
          <p:nvPr>
            <p:ph idx="1"/>
          </p:nvPr>
        </p:nvSpPr>
        <p:spPr/>
        <p:txBody>
          <a:bodyPr>
            <a:normAutofit/>
          </a:bodyPr>
          <a:lstStyle/>
          <a:p>
            <a:r>
              <a:rPr lang="en-US" dirty="0">
                <a:solidFill>
                  <a:schemeClr val="accent4"/>
                </a:solidFill>
              </a:rPr>
              <a:t>Note Type: </a:t>
            </a:r>
            <a:r>
              <a:rPr lang="en-US" dirty="0"/>
              <a:t>NM AMB Cognitive Impairment Care Plan Note covers the required elements of  history, exam, functional assessment, caregiver and safety issues.</a:t>
            </a:r>
          </a:p>
          <a:p>
            <a:pPr lvl="1"/>
            <a:r>
              <a:rPr lang="en-US" dirty="0"/>
              <a:t>A formatted </a:t>
            </a:r>
            <a:r>
              <a:rPr lang="en-US" dirty="0">
                <a:solidFill>
                  <a:schemeClr val="accent4"/>
                </a:solidFill>
              </a:rPr>
              <a:t>HPI structures </a:t>
            </a:r>
            <a:r>
              <a:rPr lang="en-US" dirty="0"/>
              <a:t>history of cognitive loss </a:t>
            </a:r>
          </a:p>
          <a:p>
            <a:pPr lvl="1"/>
            <a:r>
              <a:rPr lang="en-US" dirty="0">
                <a:solidFill>
                  <a:schemeClr val="accent4"/>
                </a:solidFill>
              </a:rPr>
              <a:t>Exam</a:t>
            </a:r>
            <a:r>
              <a:rPr lang="en-US" dirty="0"/>
              <a:t> block prompts for a neuro exam gait, symmetry, any strength</a:t>
            </a:r>
          </a:p>
          <a:p>
            <a:pPr lvl="1"/>
            <a:r>
              <a:rPr lang="en-US" dirty="0"/>
              <a:t>Last PHQ-2 and MOCA are imported </a:t>
            </a:r>
          </a:p>
          <a:p>
            <a:r>
              <a:rPr lang="en-US" dirty="0">
                <a:solidFill>
                  <a:schemeClr val="accent4"/>
                </a:solidFill>
              </a:rPr>
              <a:t>Smart set: Geriatric Cognitive Impairment </a:t>
            </a:r>
          </a:p>
          <a:p>
            <a:pPr lvl="1"/>
            <a:r>
              <a:rPr lang="en-US" dirty="0"/>
              <a:t>Lab and imaging, referrals and treatment of cognition (ACHE inhibitor </a:t>
            </a:r>
            <a:r>
              <a:rPr lang="en-US" dirty="0" err="1"/>
              <a:t>etc</a:t>
            </a:r>
            <a:r>
              <a:rPr lang="en-US" dirty="0"/>
              <a:t>);</a:t>
            </a:r>
          </a:p>
          <a:p>
            <a:pPr lvl="1"/>
            <a:r>
              <a:rPr lang="en-US" dirty="0"/>
              <a:t> treatment for behavior (if any), caregiver needs (AA referral)</a:t>
            </a:r>
          </a:p>
        </p:txBody>
      </p:sp>
    </p:spTree>
    <p:extLst>
      <p:ext uri="{BB962C8B-B14F-4D97-AF65-F5344CB8AC3E}">
        <p14:creationId xmlns:p14="http://schemas.microsoft.com/office/powerpoint/2010/main" val="3359582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1" y="345810"/>
            <a:ext cx="5120561" cy="1325563"/>
          </a:xfrm>
        </p:spPr>
        <p:txBody>
          <a:bodyPr>
            <a:normAutofit/>
          </a:bodyPr>
          <a:lstStyle/>
          <a:p>
            <a:r>
              <a:rPr lang="en-US" b="1" dirty="0">
                <a:solidFill>
                  <a:schemeClr val="accent4"/>
                </a:solidFill>
              </a:rPr>
              <a:t>Improving Memory in Primary Care</a:t>
            </a:r>
          </a:p>
        </p:txBody>
      </p:sp>
      <p:sp>
        <p:nvSpPr>
          <p:cNvPr id="3" name="Content Placeholder 2"/>
          <p:cNvSpPr>
            <a:spLocks noGrp="1"/>
          </p:cNvSpPr>
          <p:nvPr>
            <p:ph idx="1"/>
          </p:nvPr>
        </p:nvSpPr>
        <p:spPr>
          <a:xfrm>
            <a:off x="838201" y="1825625"/>
            <a:ext cx="5092194" cy="4351338"/>
          </a:xfrm>
        </p:spPr>
        <p:txBody>
          <a:bodyPr>
            <a:normAutofit lnSpcReduction="10000"/>
          </a:bodyPr>
          <a:lstStyle/>
          <a:p>
            <a:r>
              <a:rPr lang="en-US" sz="4000" dirty="0"/>
              <a:t>Take a look at the prescription medications</a:t>
            </a:r>
          </a:p>
          <a:p>
            <a:r>
              <a:rPr lang="en-US" sz="4000" dirty="0"/>
              <a:t>Look for substance misuse</a:t>
            </a:r>
          </a:p>
          <a:p>
            <a:r>
              <a:rPr lang="en-US" sz="4000" dirty="0"/>
              <a:t>Check labs for things you don’t want to miss</a:t>
            </a:r>
          </a:p>
        </p:txBody>
      </p:sp>
      <p:sp>
        <p:nvSpPr>
          <p:cNvPr id="12" name="Oval 11">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AP Biology Course Information"/>
          <p:cNvPicPr>
            <a:picLocks noChangeAspect="1"/>
          </p:cNvPicPr>
          <p:nvPr/>
        </p:nvPicPr>
        <p:blipFill rotWithShape="1">
          <a:blip r:embed="rId3">
            <a:extLst>
              <a:ext uri="{28A0092B-C50C-407E-A947-70E740481C1C}">
                <a14:useLocalDpi xmlns:a14="http://schemas.microsoft.com/office/drawing/2010/main" val="0"/>
              </a:ext>
            </a:extLst>
          </a:blip>
          <a:srcRect t="1712" r="2" b="2030"/>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4" name="Arc 13">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 name="Picture 3" descr="Tablets Pills Drugs · Free vector graphic on Pixabay"/>
          <p:cNvPicPr>
            <a:picLocks noChangeAspect="1"/>
          </p:cNvPicPr>
          <p:nvPr/>
        </p:nvPicPr>
        <p:blipFill rotWithShape="1">
          <a:blip r:embed="rId4" cstate="print">
            <a:extLst>
              <a:ext uri="{28A0092B-C50C-407E-A947-70E740481C1C}">
                <a14:useLocalDpi xmlns:a14="http://schemas.microsoft.com/office/drawing/2010/main" val="0"/>
              </a:ext>
            </a:extLst>
          </a:blip>
          <a:srcRect t="15599" r="4"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801105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8784" y="3916301"/>
            <a:ext cx="9192768" cy="1470025"/>
          </a:xfrm>
        </p:spPr>
        <p:txBody>
          <a:bodyPr>
            <a:normAutofit fontScale="90000"/>
          </a:bodyPr>
          <a:lstStyle/>
          <a:p>
            <a:pPr algn="l"/>
            <a:r>
              <a:rPr lang="en-US" sz="3200" dirty="0"/>
              <a:t>This program is supported by the Health Resources and Services Administration (HRSA) </a:t>
            </a:r>
            <a:br>
              <a:rPr lang="en-US" sz="3200" dirty="0"/>
            </a:br>
            <a:r>
              <a:rPr lang="en-US" sz="3200" dirty="0"/>
              <a:t>of the U.S. Department of Health and Human Services (HHS) as part of an award totaling 751,695.00 with 0% financed with non-governmental sources. The contents are those of the author(s) and do not necessarily represent the official views of, nor an endorsement, by HRSA, HHS, or the U.S. Government. For more information, please visit HRSA.gov.</a:t>
            </a:r>
            <a:br>
              <a:rPr lang="en-US" sz="3200" dirty="0"/>
            </a:br>
            <a:endParaRPr lang="en-US" sz="3200" dirty="0"/>
          </a:p>
        </p:txBody>
      </p:sp>
    </p:spTree>
    <p:extLst>
      <p:ext uri="{BB962C8B-B14F-4D97-AF65-F5344CB8AC3E}">
        <p14:creationId xmlns:p14="http://schemas.microsoft.com/office/powerpoint/2010/main" val="1731554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170432" y="152400"/>
            <a:ext cx="9141968" cy="1143000"/>
          </a:xfrm>
          <a:noFill/>
          <a:ln/>
        </p:spPr>
        <p:txBody>
          <a:bodyPr/>
          <a:lstStyle/>
          <a:p>
            <a:r>
              <a:rPr lang="en-US" altLang="en-US" sz="4800" u="sng" dirty="0"/>
              <a:t>Prescription Drugs and Dementia</a:t>
            </a:r>
          </a:p>
        </p:txBody>
      </p:sp>
      <p:sp>
        <p:nvSpPr>
          <p:cNvPr id="45059" name="Rectangle 3"/>
          <p:cNvSpPr>
            <a:spLocks noGrp="1" noChangeArrowheads="1"/>
          </p:cNvSpPr>
          <p:nvPr>
            <p:ph type="body" sz="half" idx="1"/>
          </p:nvPr>
        </p:nvSpPr>
        <p:spPr>
          <a:xfrm>
            <a:off x="558176" y="1493520"/>
            <a:ext cx="9158848" cy="4876800"/>
          </a:xfrm>
          <a:noFill/>
          <a:ln/>
        </p:spPr>
        <p:txBody>
          <a:bodyPr/>
          <a:lstStyle/>
          <a:p>
            <a:r>
              <a:rPr lang="en-US" altLang="en-US" sz="4000" dirty="0">
                <a:solidFill>
                  <a:schemeClr val="accent4"/>
                </a:solidFill>
              </a:rPr>
              <a:t>Many drugs make patients worse, e.g.  </a:t>
            </a:r>
            <a:r>
              <a:rPr lang="en-US" altLang="en-US" sz="3200" dirty="0"/>
              <a:t>Sedatives, anxiolytics, anticholinergics, H2-blockers, centrally acting antihypertensives (clonidine) </a:t>
            </a:r>
            <a:r>
              <a:rPr lang="en-US" altLang="en-US" sz="3200" dirty="0" err="1"/>
              <a:t>antiarhythmics</a:t>
            </a:r>
            <a:r>
              <a:rPr lang="en-US" altLang="en-US" sz="3200" dirty="0"/>
              <a:t>, beta blockers, digoxin, Sinemet, </a:t>
            </a:r>
            <a:r>
              <a:rPr lang="en-US" altLang="en-US" sz="3200" dirty="0" err="1"/>
              <a:t>selegeline</a:t>
            </a:r>
            <a:r>
              <a:rPr lang="en-US" altLang="en-US" sz="3200" dirty="0"/>
              <a:t>.</a:t>
            </a:r>
          </a:p>
          <a:p>
            <a:r>
              <a:rPr lang="en-US" altLang="en-US" sz="3200" dirty="0"/>
              <a:t>Don’t forget </a:t>
            </a:r>
            <a:r>
              <a:rPr lang="en-US" altLang="en-US" sz="3200" dirty="0">
                <a:solidFill>
                  <a:schemeClr val="accent4"/>
                </a:solidFill>
              </a:rPr>
              <a:t>herbals and OTCs</a:t>
            </a:r>
          </a:p>
          <a:p>
            <a:r>
              <a:rPr lang="en-US" altLang="en-US" sz="4000" dirty="0"/>
              <a:t>Check all meds for </a:t>
            </a:r>
            <a:r>
              <a:rPr lang="en-US" altLang="en-US" sz="4000" dirty="0">
                <a:solidFill>
                  <a:schemeClr val="accent4"/>
                </a:solidFill>
              </a:rPr>
              <a:t>CNS</a:t>
            </a:r>
            <a:r>
              <a:rPr lang="en-US" altLang="en-US" sz="4000" dirty="0"/>
              <a:t> side effects</a:t>
            </a:r>
          </a:p>
          <a:p>
            <a:r>
              <a:rPr lang="en-US" altLang="en-US" sz="4000" dirty="0">
                <a:solidFill>
                  <a:schemeClr val="accent4"/>
                </a:solidFill>
              </a:rPr>
              <a:t>Ask Pharmacy to review (ref: PCMH pharmacy)</a:t>
            </a:r>
            <a:endParaRPr lang="en-US" altLang="en-US" sz="4000" dirty="0">
              <a:effectLst/>
            </a:endParaRPr>
          </a:p>
          <a:p>
            <a:endParaRPr lang="en-US" altLang="en-US" dirty="0">
              <a:effectLst/>
            </a:endParaRPr>
          </a:p>
        </p:txBody>
      </p:sp>
      <p:pic>
        <p:nvPicPr>
          <p:cNvPr id="4" name="Picture 3" descr="Tablets Pills Drugs · Free vector graphic on Pixab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9402" y="3824288"/>
            <a:ext cx="2146046" cy="2176272"/>
          </a:xfrm>
          <a:prstGeom prst="rect">
            <a:avLst/>
          </a:prstGeom>
        </p:spPr>
      </p:pic>
    </p:spTree>
    <p:extLst>
      <p:ext uri="{BB962C8B-B14F-4D97-AF65-F5344CB8AC3E}">
        <p14:creationId xmlns:p14="http://schemas.microsoft.com/office/powerpoint/2010/main" val="233808805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noChangeArrowheads="1"/>
          </p:cNvSpPr>
          <p:nvPr>
            <p:ph type="title"/>
          </p:nvPr>
        </p:nvSpPr>
        <p:spPr>
          <a:xfrm>
            <a:off x="1485900" y="304800"/>
            <a:ext cx="8743950" cy="1143000"/>
          </a:xfrm>
          <a:noFill/>
          <a:ln/>
          <a:effectLst>
            <a:outerShdw dist="35921" dir="2700000" algn="ctr" rotWithShape="0">
              <a:schemeClr val="bg2"/>
            </a:outerShdw>
          </a:effectLst>
        </p:spPr>
        <p:txBody>
          <a:bodyPr/>
          <a:lstStyle/>
          <a:p>
            <a:pPr>
              <a:lnSpc>
                <a:spcPct val="90000"/>
              </a:lnSpc>
            </a:pPr>
            <a:r>
              <a:rPr lang="en-US" altLang="en-US" sz="5400" dirty="0"/>
              <a:t> Alcohol and Dementia</a:t>
            </a:r>
          </a:p>
        </p:txBody>
      </p:sp>
      <p:sp>
        <p:nvSpPr>
          <p:cNvPr id="57351" name="Rectangle 7"/>
          <p:cNvSpPr>
            <a:spLocks noChangeArrowheads="1"/>
          </p:cNvSpPr>
          <p:nvPr/>
        </p:nvSpPr>
        <p:spPr bwMode="auto">
          <a:xfrm>
            <a:off x="536449" y="2057400"/>
            <a:ext cx="5130928"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SzPct val="75000"/>
              <a:buFont typeface="Monotype Sorts" pitchFamily="2" charset="2"/>
              <a:buChar char="n"/>
              <a:defRPr sz="3200">
                <a:solidFill>
                  <a:schemeClr val="tx1"/>
                </a:solidFill>
                <a:effectLst>
                  <a:outerShdw blurRad="38100" dist="38100" dir="2700000" algn="tl">
                    <a:srgbClr val="000000"/>
                  </a:outerShdw>
                </a:effectLst>
                <a:latin typeface="Times New Roman" panose="02020603050405020304" pitchFamily="18" charset="0"/>
              </a:defRPr>
            </a:lvl1pPr>
            <a:lvl2pPr marL="742950" indent="-285750">
              <a:spcBef>
                <a:spcPct val="20000"/>
              </a:spcBef>
              <a:buClr>
                <a:schemeClr val="folHlink"/>
              </a:buClr>
              <a:buSzPct val="75000"/>
              <a:buFont typeface="Monotype Sorts" pitchFamily="2" charset="2"/>
              <a:buChar char="u"/>
              <a:defRPr sz="2800">
                <a:solidFill>
                  <a:schemeClr val="tx1"/>
                </a:solidFill>
                <a:effectLst>
                  <a:outerShdw blurRad="38100" dist="38100" dir="2700000" algn="tl">
                    <a:srgbClr val="000000"/>
                  </a:outerShdw>
                </a:effectLst>
                <a:latin typeface="Times New Roman" panose="02020603050405020304" pitchFamily="18" charset="0"/>
              </a:defRPr>
            </a:lvl2pPr>
            <a:lvl3pPr marL="1143000" indent="-228600">
              <a:spcBef>
                <a:spcPct val="20000"/>
              </a:spcBef>
              <a:buClr>
                <a:schemeClr val="tx2"/>
              </a:buClr>
              <a:buSzPct val="65000"/>
              <a:buFont typeface="Monotype Sorts" pitchFamily="2" charset="2"/>
              <a:buChar char="F"/>
              <a:defRPr sz="2400">
                <a:solidFill>
                  <a:schemeClr val="tx1"/>
                </a:solidFill>
                <a:effectLst>
                  <a:outerShdw blurRad="38100" dist="38100" dir="2700000" algn="tl">
                    <a:srgbClr val="000000"/>
                  </a:outerShdw>
                </a:effectLst>
                <a:latin typeface="Times New Roman" panose="02020603050405020304" pitchFamily="18" charset="0"/>
              </a:defRPr>
            </a:lvl3pPr>
            <a:lvl4pPr marL="1600200" indent="-228600">
              <a:spcBef>
                <a:spcPct val="20000"/>
              </a:spcBef>
              <a:buClr>
                <a:schemeClr val="tx1"/>
              </a:buClr>
              <a:buSzPct val="100000"/>
              <a:buChar char="•"/>
              <a:defRPr sz="2000">
                <a:solidFill>
                  <a:schemeClr val="tx1"/>
                </a:solidFill>
                <a:effectLst>
                  <a:outerShdw blurRad="38100" dist="38100" dir="2700000" algn="tl">
                    <a:srgbClr val="000000"/>
                  </a:outerShdw>
                </a:effectLst>
                <a:latin typeface="Times New Roman" panose="02020603050405020304" pitchFamily="18" charset="0"/>
              </a:defRPr>
            </a:lvl4pPr>
            <a:lvl5pPr marL="2057400" indent="-228600">
              <a:spcBef>
                <a:spcPct val="20000"/>
              </a:spcBef>
              <a:buClr>
                <a:schemeClr val="tx1"/>
              </a:buClr>
              <a:buSzPct val="100000"/>
              <a:buChar char="–"/>
              <a:defRPr sz="2000">
                <a:solidFill>
                  <a:schemeClr val="tx1"/>
                </a:solidFill>
                <a:effectLst>
                  <a:outerShdw blurRad="38100" dist="38100" dir="2700000" algn="tl">
                    <a:srgbClr val="000000"/>
                  </a:outerShdw>
                </a:effectLst>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Times New Roman" panose="02020603050405020304" pitchFamily="18" charset="0"/>
              </a:defRPr>
            </a:lvl9pPr>
          </a:lstStyle>
          <a:p>
            <a:pPr>
              <a:lnSpc>
                <a:spcPct val="140000"/>
              </a:lnSpc>
            </a:pPr>
            <a:r>
              <a:rPr lang="en-US" altLang="en-US" dirty="0"/>
              <a:t>   </a:t>
            </a:r>
            <a:r>
              <a:rPr lang="en-US" altLang="en-US" sz="3600" dirty="0">
                <a:latin typeface="+mn-lt"/>
              </a:rPr>
              <a:t>Volume of distribution for </a:t>
            </a:r>
            <a:r>
              <a:rPr lang="en-US" altLang="en-US" dirty="0">
                <a:latin typeface="+mn-lt"/>
              </a:rPr>
              <a:t>ETOH with age</a:t>
            </a:r>
          </a:p>
          <a:p>
            <a:pPr>
              <a:lnSpc>
                <a:spcPct val="140000"/>
              </a:lnSpc>
            </a:pPr>
            <a:r>
              <a:rPr lang="en-US" altLang="en-US" dirty="0">
                <a:latin typeface="+mn-lt"/>
              </a:rPr>
              <a:t> No more than one/day after age 65; stop all if memory is impaired</a:t>
            </a:r>
            <a:endParaRPr lang="en-US" altLang="en-US" sz="6000" dirty="0">
              <a:latin typeface="+mn-lt"/>
            </a:endParaRPr>
          </a:p>
        </p:txBody>
      </p:sp>
      <p:sp>
        <p:nvSpPr>
          <p:cNvPr id="57357" name="Line 13"/>
          <p:cNvSpPr>
            <a:spLocks noChangeShapeType="1"/>
          </p:cNvSpPr>
          <p:nvPr/>
        </p:nvSpPr>
        <p:spPr bwMode="auto">
          <a:xfrm flipH="1">
            <a:off x="2057400" y="2743200"/>
            <a:ext cx="762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8" name="Line 14"/>
          <p:cNvSpPr>
            <a:spLocks noChangeShapeType="1"/>
          </p:cNvSpPr>
          <p:nvPr/>
        </p:nvSpPr>
        <p:spPr bwMode="auto">
          <a:xfrm>
            <a:off x="1085088" y="2235200"/>
            <a:ext cx="0" cy="6096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6148" name="Picture 4" descr="How Coronavirus Lockdown Affects Alcoholics And Drug Addic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9328" y="400049"/>
            <a:ext cx="3539141" cy="2123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754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noFill/>
          <a:ln/>
        </p:spPr>
        <p:txBody>
          <a:bodyPr/>
          <a:lstStyle/>
          <a:p>
            <a:r>
              <a:rPr lang="en-US" altLang="en-US" u="sng" dirty="0"/>
              <a:t>The Dementia Evaluation: don’t miss these</a:t>
            </a:r>
            <a:br>
              <a:rPr lang="en-US" altLang="en-US" dirty="0"/>
            </a:br>
            <a:r>
              <a:rPr lang="en-US" altLang="en-US" sz="4000" dirty="0">
                <a:solidFill>
                  <a:schemeClr val="accent4"/>
                </a:solidFill>
              </a:rPr>
              <a:t>Laboratory/ Diagnostics</a:t>
            </a:r>
          </a:p>
        </p:txBody>
      </p:sp>
      <p:sp>
        <p:nvSpPr>
          <p:cNvPr id="23555" name="Rectangle 3"/>
          <p:cNvSpPr>
            <a:spLocks noGrp="1" noChangeArrowheads="1"/>
          </p:cNvSpPr>
          <p:nvPr>
            <p:ph type="body" idx="1"/>
          </p:nvPr>
        </p:nvSpPr>
        <p:spPr>
          <a:xfrm>
            <a:off x="838200" y="1825625"/>
            <a:ext cx="7232904" cy="4351338"/>
          </a:xfrm>
          <a:noFill/>
          <a:ln/>
        </p:spPr>
        <p:txBody>
          <a:bodyPr>
            <a:normAutofit/>
          </a:bodyPr>
          <a:lstStyle/>
          <a:p>
            <a:r>
              <a:rPr lang="en-US" altLang="en-US" sz="3600" dirty="0">
                <a:solidFill>
                  <a:schemeClr val="accent4"/>
                </a:solidFill>
              </a:rPr>
              <a:t>B-12</a:t>
            </a:r>
            <a:r>
              <a:rPr lang="en-US" altLang="en-US" sz="3600" dirty="0"/>
              <a:t>, Folate, </a:t>
            </a:r>
            <a:r>
              <a:rPr lang="en-US" altLang="en-US" sz="3600" dirty="0">
                <a:solidFill>
                  <a:schemeClr val="accent4"/>
                </a:solidFill>
              </a:rPr>
              <a:t>TSH</a:t>
            </a:r>
          </a:p>
          <a:p>
            <a:r>
              <a:rPr lang="en-US" altLang="en-US" sz="3600" dirty="0" err="1"/>
              <a:t>Chem</a:t>
            </a:r>
            <a:r>
              <a:rPr lang="en-US" altLang="en-US" sz="3600" dirty="0"/>
              <a:t> profile, UA, </a:t>
            </a:r>
            <a:r>
              <a:rPr lang="en-US" altLang="en-US" sz="3600" dirty="0">
                <a:solidFill>
                  <a:schemeClr val="accent4"/>
                </a:solidFill>
              </a:rPr>
              <a:t>?O</a:t>
            </a:r>
            <a:r>
              <a:rPr lang="en-US" altLang="en-US" sz="3600" b="1" baseline="-25000" dirty="0">
                <a:solidFill>
                  <a:schemeClr val="accent4"/>
                </a:solidFill>
                <a:effectLst/>
              </a:rPr>
              <a:t>2</a:t>
            </a:r>
            <a:r>
              <a:rPr lang="en-US" altLang="en-US" sz="3600" dirty="0">
                <a:solidFill>
                  <a:schemeClr val="accent4"/>
                </a:solidFill>
              </a:rPr>
              <a:t> sat</a:t>
            </a:r>
          </a:p>
          <a:p>
            <a:r>
              <a:rPr lang="en-US" altLang="en-US" sz="3600" dirty="0"/>
              <a:t>CBC</a:t>
            </a:r>
          </a:p>
          <a:p>
            <a:r>
              <a:rPr lang="en-US" altLang="en-US" sz="3600" dirty="0"/>
              <a:t>Other as indicated –most often drug levels</a:t>
            </a:r>
          </a:p>
          <a:p>
            <a:r>
              <a:rPr lang="en-US" altLang="en-US" sz="3600" dirty="0"/>
              <a:t>Brain Imaging (once, not multiple)</a:t>
            </a:r>
          </a:p>
          <a:p>
            <a:endParaRPr lang="en-US" altLang="en-US" sz="3600" dirty="0"/>
          </a:p>
        </p:txBody>
      </p:sp>
      <p:pic>
        <p:nvPicPr>
          <p:cNvPr id="4" name="Picture 3" descr="AP Biology Course Inform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8384" y="3750755"/>
            <a:ext cx="2426208" cy="2426208"/>
          </a:xfrm>
          <a:prstGeom prst="rect">
            <a:avLst/>
          </a:prstGeom>
        </p:spPr>
      </p:pic>
    </p:spTree>
    <p:extLst>
      <p:ext uri="{BB962C8B-B14F-4D97-AF65-F5344CB8AC3E}">
        <p14:creationId xmlns:p14="http://schemas.microsoft.com/office/powerpoint/2010/main" val="202092555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r>
              <a:rPr lang="en-US" b="1" dirty="0">
                <a:solidFill>
                  <a:schemeClr val="accent4"/>
                </a:solidFill>
              </a:rPr>
              <a:t>Caregiver Support</a:t>
            </a:r>
            <a:r>
              <a:rPr lang="en-US" dirty="0"/>
              <a:t>: services offered by the Alzheimer’s Association</a:t>
            </a:r>
          </a:p>
        </p:txBody>
      </p:sp>
      <p:sp>
        <p:nvSpPr>
          <p:cNvPr id="3" name="Content Placeholder 2"/>
          <p:cNvSpPr>
            <a:spLocks noGrp="1"/>
          </p:cNvSpPr>
          <p:nvPr>
            <p:ph idx="1"/>
          </p:nvPr>
        </p:nvSpPr>
        <p:spPr>
          <a:xfrm>
            <a:off x="838200" y="1825624"/>
            <a:ext cx="10515600" cy="4548671"/>
          </a:xfrm>
        </p:spPr>
        <p:txBody>
          <a:bodyPr>
            <a:normAutofit fontScale="92500" lnSpcReduction="10000"/>
          </a:bodyPr>
          <a:lstStyle/>
          <a:p>
            <a:pPr lvl="0"/>
            <a:r>
              <a:rPr lang="en-US" sz="3000" dirty="0"/>
              <a:t>Information and Referral</a:t>
            </a:r>
          </a:p>
          <a:p>
            <a:pPr lvl="0"/>
            <a:r>
              <a:rPr lang="en-US" sz="3000" dirty="0"/>
              <a:t>Care Consultation</a:t>
            </a:r>
          </a:p>
          <a:p>
            <a:pPr lvl="0"/>
            <a:r>
              <a:rPr lang="en-US" sz="3000" dirty="0"/>
              <a:t>Safety Services</a:t>
            </a:r>
          </a:p>
          <a:p>
            <a:pPr lvl="0"/>
            <a:r>
              <a:rPr lang="en-US" sz="3000" dirty="0"/>
              <a:t>Support Groups</a:t>
            </a:r>
          </a:p>
          <a:p>
            <a:pPr lvl="0"/>
            <a:r>
              <a:rPr lang="en-US" sz="3000" dirty="0"/>
              <a:t>Monthly Educational Programs-webinars</a:t>
            </a:r>
          </a:p>
          <a:p>
            <a:pPr lvl="0"/>
            <a:r>
              <a:rPr lang="en-US" sz="3000" dirty="0"/>
              <a:t>Brain Health Awareness</a:t>
            </a:r>
          </a:p>
          <a:p>
            <a:pPr lvl="0"/>
            <a:r>
              <a:rPr lang="en-US" sz="3000" dirty="0"/>
              <a:t>Clinical Trials</a:t>
            </a:r>
          </a:p>
          <a:p>
            <a:pPr marL="0" lvl="0" indent="0">
              <a:buNone/>
            </a:pPr>
            <a:r>
              <a:rPr lang="en-US" sz="3000" dirty="0">
                <a:solidFill>
                  <a:schemeClr val="accent4"/>
                </a:solidFill>
              </a:rPr>
              <a:t>Place EPIC referral “ Alzheimer’s” </a:t>
            </a:r>
          </a:p>
          <a:p>
            <a:pPr marL="0" lvl="0" indent="0">
              <a:buNone/>
            </a:pPr>
            <a:r>
              <a:rPr lang="en-US" sz="3000" dirty="0">
                <a:solidFill>
                  <a:schemeClr val="accent4"/>
                </a:solidFill>
              </a:rPr>
              <a:t>prints info about the referral  in the AVS</a:t>
            </a:r>
          </a:p>
          <a:p>
            <a:endParaRPr lang="en-US" dirty="0"/>
          </a:p>
        </p:txBody>
      </p:sp>
      <p:pic>
        <p:nvPicPr>
          <p:cNvPr id="5" name="Picture 4">
            <a:extLst>
              <a:ext uri="{FF2B5EF4-FFF2-40B4-BE49-F238E27FC236}">
                <a16:creationId xmlns:a16="http://schemas.microsoft.com/office/drawing/2014/main" id="{C4EF0C6A-E938-4148-9F5C-5F1F7CCDCD0A}"/>
              </a:ext>
            </a:extLst>
          </p:cNvPr>
          <p:cNvPicPr>
            <a:picLocks noChangeAspect="1"/>
          </p:cNvPicPr>
          <p:nvPr/>
        </p:nvPicPr>
        <p:blipFill>
          <a:blip r:embed="rId2"/>
          <a:stretch>
            <a:fillRect/>
          </a:stretch>
        </p:blipFill>
        <p:spPr>
          <a:xfrm>
            <a:off x="7275443" y="1825624"/>
            <a:ext cx="5539408" cy="3770243"/>
          </a:xfrm>
          <a:prstGeom prst="rect">
            <a:avLst/>
          </a:prstGeom>
        </p:spPr>
      </p:pic>
    </p:spTree>
    <p:extLst>
      <p:ext uri="{BB962C8B-B14F-4D97-AF65-F5344CB8AC3E}">
        <p14:creationId xmlns:p14="http://schemas.microsoft.com/office/powerpoint/2010/main" val="1940958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type="title"/>
          </p:nvPr>
        </p:nvSpPr>
        <p:spPr>
          <a:effectLst>
            <a:outerShdw dist="35921" dir="2700000" algn="ctr" rotWithShape="0">
              <a:schemeClr val="bg2"/>
            </a:outerShdw>
          </a:effectLst>
        </p:spPr>
        <p:txBody>
          <a:bodyPr>
            <a:normAutofit/>
          </a:bodyPr>
          <a:lstStyle/>
          <a:p>
            <a:r>
              <a:rPr lang="en-US" sz="5400" dirty="0"/>
              <a:t>Mentation Part 2: </a:t>
            </a:r>
            <a:r>
              <a:rPr lang="en-US" sz="7200" b="1" dirty="0">
                <a:solidFill>
                  <a:schemeClr val="accent4"/>
                </a:solidFill>
              </a:rPr>
              <a:t>Depression</a:t>
            </a:r>
            <a:endParaRPr lang="en-US" altLang="en-US" sz="5400" dirty="0">
              <a:solidFill>
                <a:schemeClr val="accent4"/>
              </a:solidFill>
            </a:endParaRPr>
          </a:p>
        </p:txBody>
      </p:sp>
      <p:sp>
        <p:nvSpPr>
          <p:cNvPr id="2" name="Text Placeholder 1">
            <a:extLst>
              <a:ext uri="{FF2B5EF4-FFF2-40B4-BE49-F238E27FC236}">
                <a16:creationId xmlns:a16="http://schemas.microsoft.com/office/drawing/2014/main" id="{4DA27558-C74D-6C4C-AAFF-10BBDDA4089C}"/>
              </a:ext>
            </a:extLst>
          </p:cNvPr>
          <p:cNvSpPr>
            <a:spLocks noGrp="1"/>
          </p:cNvSpPr>
          <p:nvPr>
            <p:ph type="body" sz="half" idx="1"/>
          </p:nvPr>
        </p:nvSpPr>
        <p:spPr>
          <a:xfrm>
            <a:off x="304800" y="1981200"/>
            <a:ext cx="5689600" cy="4114800"/>
          </a:xfrm>
        </p:spPr>
        <p:txBody>
          <a:bodyPr>
            <a:normAutofit lnSpcReduction="10000"/>
          </a:bodyPr>
          <a:lstStyle/>
          <a:p>
            <a:pPr>
              <a:buClr>
                <a:schemeClr val="tx2"/>
              </a:buClr>
              <a:buSzPct val="75000"/>
              <a:defRPr/>
            </a:pPr>
            <a:r>
              <a:rPr lang="en-US" altLang="en-US" sz="3600" dirty="0"/>
              <a:t>Depression is common in elders with other health problems</a:t>
            </a:r>
          </a:p>
          <a:p>
            <a:pPr>
              <a:buClr>
                <a:schemeClr val="tx2"/>
              </a:buClr>
              <a:buSzPct val="75000"/>
              <a:defRPr/>
            </a:pPr>
            <a:r>
              <a:rPr lang="en-US" sz="3600" dirty="0"/>
              <a:t>Positive PHQ-2 should trigger a PHQ-9</a:t>
            </a:r>
          </a:p>
          <a:p>
            <a:pPr>
              <a:buClr>
                <a:schemeClr val="tx2"/>
              </a:buClr>
              <a:buSzPct val="75000"/>
              <a:defRPr/>
            </a:pPr>
            <a:r>
              <a:rPr lang="en-US" sz="3600" dirty="0"/>
              <a:t>Refer to PCMH mental health or/and pharmacotherapy</a:t>
            </a:r>
          </a:p>
          <a:p>
            <a:pPr marL="0" indent="0">
              <a:buClr>
                <a:schemeClr val="tx2"/>
              </a:buClr>
              <a:buSzPct val="75000"/>
              <a:buNone/>
              <a:defRPr/>
            </a:pPr>
            <a:endParaRPr lang="en-US" dirty="0"/>
          </a:p>
        </p:txBody>
      </p:sp>
      <p:sp>
        <p:nvSpPr>
          <p:cNvPr id="3" name="Online Image Placeholder 2">
            <a:extLst>
              <a:ext uri="{FF2B5EF4-FFF2-40B4-BE49-F238E27FC236}">
                <a16:creationId xmlns:a16="http://schemas.microsoft.com/office/drawing/2014/main" id="{0AC85BB9-918F-1941-924C-AAD156C20557}"/>
              </a:ext>
            </a:extLst>
          </p:cNvPr>
          <p:cNvSpPr>
            <a:spLocks noGrp="1"/>
          </p:cNvSpPr>
          <p:nvPr>
            <p:ph type="clipArt" sz="half" idx="2"/>
          </p:nvPr>
        </p:nvSpPr>
        <p:spPr/>
      </p:sp>
      <p:pic>
        <p:nvPicPr>
          <p:cNvPr id="54277" name="Picture 8" descr="gerops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947333"/>
            <a:ext cx="5725886" cy="445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Rectangle 9"/>
          <p:cNvSpPr>
            <a:spLocks noChangeArrowheads="1"/>
          </p:cNvSpPr>
          <p:nvPr/>
        </p:nvSpPr>
        <p:spPr bwMode="auto">
          <a:xfrm>
            <a:off x="2492375" y="425291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tx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75000"/>
              <a:buFont typeface="Monotype Sorts" pitchFamily="2" charset="2"/>
              <a:buChar char="u"/>
              <a:defRPr sz="2800">
                <a:solidFill>
                  <a:schemeClr val="tx1"/>
                </a:solidFill>
                <a:latin typeface="Times New Roman" panose="02020603050405020304" pitchFamily="18" charset="0"/>
              </a:defRPr>
            </a:lvl2pPr>
            <a:lvl3pPr marL="1143000" indent="-228600">
              <a:spcBef>
                <a:spcPct val="20000"/>
              </a:spcBef>
              <a:buClr>
                <a:schemeClr val="tx2"/>
              </a:buClr>
              <a:buSzPct val="65000"/>
              <a:buFont typeface="Monotype Sorts" pitchFamily="2" charset="2"/>
              <a:buChar char="F"/>
              <a:defRPr sz="24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20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9pPr>
          </a:lstStyle>
          <a:p>
            <a:pPr>
              <a:spcBef>
                <a:spcPct val="0"/>
              </a:spcBef>
              <a:buClrTx/>
              <a:buSzTx/>
              <a:buFontTx/>
              <a:buNone/>
            </a:pPr>
            <a:endParaRPr lang="en-US" altLang="en-US" sz="2400"/>
          </a:p>
        </p:txBody>
      </p:sp>
    </p:spTree>
    <p:extLst>
      <p:ext uri="{BB962C8B-B14F-4D97-AF65-F5344CB8AC3E}">
        <p14:creationId xmlns:p14="http://schemas.microsoft.com/office/powerpoint/2010/main" val="1761026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5864D-2902-8D44-B38A-D83E65B86F54}"/>
              </a:ext>
            </a:extLst>
          </p:cNvPr>
          <p:cNvSpPr>
            <a:spLocks noGrp="1"/>
          </p:cNvSpPr>
          <p:nvPr>
            <p:ph type="title"/>
          </p:nvPr>
        </p:nvSpPr>
        <p:spPr/>
        <p:txBody>
          <a:bodyPr>
            <a:normAutofit/>
          </a:bodyPr>
          <a:lstStyle/>
          <a:p>
            <a:r>
              <a:rPr lang="en-US" sz="6600" b="1" dirty="0" err="1">
                <a:solidFill>
                  <a:schemeClr val="accent4"/>
                </a:solidFill>
              </a:rPr>
              <a:t>Subsyndromal</a:t>
            </a:r>
            <a:r>
              <a:rPr lang="en-US" sz="6600" b="1" dirty="0">
                <a:solidFill>
                  <a:schemeClr val="accent4"/>
                </a:solidFill>
              </a:rPr>
              <a:t> Depression</a:t>
            </a:r>
            <a:endParaRPr lang="en-US" sz="6000" dirty="0"/>
          </a:p>
        </p:txBody>
      </p:sp>
      <p:sp>
        <p:nvSpPr>
          <p:cNvPr id="3" name="Content Placeholder 2">
            <a:extLst>
              <a:ext uri="{FF2B5EF4-FFF2-40B4-BE49-F238E27FC236}">
                <a16:creationId xmlns:a16="http://schemas.microsoft.com/office/drawing/2014/main" id="{62152082-B40C-7B4E-B45C-925DD3ED14C3}"/>
              </a:ext>
            </a:extLst>
          </p:cNvPr>
          <p:cNvSpPr>
            <a:spLocks noGrp="1"/>
          </p:cNvSpPr>
          <p:nvPr>
            <p:ph idx="1"/>
          </p:nvPr>
        </p:nvSpPr>
        <p:spPr/>
        <p:txBody>
          <a:bodyPr>
            <a:normAutofit/>
          </a:bodyPr>
          <a:lstStyle/>
          <a:p>
            <a:r>
              <a:rPr lang="en-US" sz="3600" dirty="0"/>
              <a:t>Does not meet criteria for MDD; but may need pharm- or non-pharmacologic treatment</a:t>
            </a:r>
          </a:p>
          <a:p>
            <a:r>
              <a:rPr lang="en-US" sz="3600" dirty="0"/>
              <a:t>Can be serious and associated with functional decline</a:t>
            </a:r>
          </a:p>
          <a:p>
            <a:r>
              <a:rPr lang="en-US" sz="3600" dirty="0"/>
              <a:t>May complain of poor energy or somatic symptoms</a:t>
            </a:r>
          </a:p>
          <a:p>
            <a:r>
              <a:rPr lang="en-US" sz="3600" dirty="0"/>
              <a:t>May include adjustment disorder or mild depression with anxiety</a:t>
            </a:r>
          </a:p>
          <a:p>
            <a:endParaRPr lang="en-US" sz="3600" dirty="0"/>
          </a:p>
          <a:p>
            <a:endParaRPr lang="en-US" sz="3600" dirty="0"/>
          </a:p>
          <a:p>
            <a:endParaRPr lang="en-US" sz="3600" dirty="0"/>
          </a:p>
          <a:p>
            <a:endParaRPr lang="en-US" dirty="0"/>
          </a:p>
        </p:txBody>
      </p:sp>
      <p:sp>
        <p:nvSpPr>
          <p:cNvPr id="4" name="Slide Number Placeholder 3">
            <a:extLst>
              <a:ext uri="{FF2B5EF4-FFF2-40B4-BE49-F238E27FC236}">
                <a16:creationId xmlns:a16="http://schemas.microsoft.com/office/drawing/2014/main" id="{B00CE183-DA5D-8A4B-96F7-350D96DD5685}"/>
              </a:ext>
            </a:extLst>
          </p:cNvPr>
          <p:cNvSpPr>
            <a:spLocks noGrp="1"/>
          </p:cNvSpPr>
          <p:nvPr>
            <p:ph type="sldNum" sz="quarter" idx="12"/>
          </p:nvPr>
        </p:nvSpPr>
        <p:spPr/>
        <p:txBody>
          <a:bodyPr/>
          <a:lstStyle/>
          <a:p>
            <a:fld id="{144970FF-6123-42CA-A003-B0DD987502E2}" type="slidenum">
              <a:rPr lang="en-US" smtClean="0"/>
              <a:pPr/>
              <a:t>25</a:t>
            </a:fld>
            <a:endParaRPr lang="en-US"/>
          </a:p>
        </p:txBody>
      </p:sp>
      <p:sp>
        <p:nvSpPr>
          <p:cNvPr id="8" name="Content Placeholder 2">
            <a:extLst>
              <a:ext uri="{FF2B5EF4-FFF2-40B4-BE49-F238E27FC236}">
                <a16:creationId xmlns:a16="http://schemas.microsoft.com/office/drawing/2014/main" id="{B1044A6D-3E8D-A84A-B8C9-45505CBCEEFD}"/>
              </a:ext>
            </a:extLst>
          </p:cNvPr>
          <p:cNvSpPr txBox="1">
            <a:spLocks/>
          </p:cNvSpPr>
          <p:nvPr/>
        </p:nvSpPr>
        <p:spPr>
          <a:xfrm>
            <a:off x="5486400" y="1981200"/>
            <a:ext cx="5080000" cy="4114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0866286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body" idx="1"/>
          </p:nvPr>
        </p:nvSpPr>
        <p:spPr>
          <a:xfrm>
            <a:off x="1520825" y="219076"/>
            <a:ext cx="9571038" cy="1171575"/>
          </a:xfrm>
        </p:spPr>
        <p:txBody>
          <a:bodyPr vert="horz" lIns="0" tIns="0" rIns="0" bIns="0" rtlCol="0" anchor="ctr">
            <a:normAutofit lnSpcReduction="10000"/>
          </a:bodyPr>
          <a:lstStyle/>
          <a:p>
            <a:pPr marL="0" indent="0" defTabSz="471488">
              <a:spcBef>
                <a:spcPct val="0"/>
              </a:spcBef>
              <a:buClr>
                <a:srgbClr val="FFFFFF"/>
              </a:buClr>
              <a:buSzPct val="90000"/>
              <a:buNone/>
              <a:defRPr/>
            </a:pPr>
            <a:r>
              <a:rPr lang="en-US" sz="4500" dirty="0"/>
              <a:t>Mentation Part 3. </a:t>
            </a:r>
            <a:r>
              <a:rPr lang="en-US" sz="4500" dirty="0">
                <a:solidFill>
                  <a:schemeClr val="accent4"/>
                </a:solidFill>
              </a:rPr>
              <a:t>Delirium (Acute Confusion)</a:t>
            </a:r>
            <a:endParaRPr lang="en-US" dirty="0">
              <a:solidFill>
                <a:schemeClr val="accent4"/>
              </a:solidFill>
            </a:endParaRPr>
          </a:p>
        </p:txBody>
      </p:sp>
      <p:sp>
        <p:nvSpPr>
          <p:cNvPr id="5123" name="Text Box 3"/>
          <p:cNvSpPr txBox="1">
            <a:spLocks noChangeArrowheads="1"/>
          </p:cNvSpPr>
          <p:nvPr/>
        </p:nvSpPr>
        <p:spPr bwMode="auto">
          <a:xfrm>
            <a:off x="1420242" y="1494982"/>
            <a:ext cx="9967086"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92088" indent="-192088" defTabSz="423863">
              <a:spcBef>
                <a:spcPct val="20000"/>
              </a:spcBef>
              <a:buClr>
                <a:schemeClr val="tx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defTabSz="423863">
              <a:spcBef>
                <a:spcPct val="20000"/>
              </a:spcBef>
              <a:buClr>
                <a:schemeClr val="folHlink"/>
              </a:buClr>
              <a:buSzPct val="75000"/>
              <a:buFont typeface="Monotype Sorts" pitchFamily="2" charset="2"/>
              <a:buChar char="u"/>
              <a:defRPr sz="2800">
                <a:solidFill>
                  <a:schemeClr val="tx1"/>
                </a:solidFill>
                <a:latin typeface="Times New Roman" panose="02020603050405020304" pitchFamily="18" charset="0"/>
              </a:defRPr>
            </a:lvl2pPr>
            <a:lvl3pPr marL="1143000" indent="-228600" defTabSz="423863">
              <a:spcBef>
                <a:spcPct val="20000"/>
              </a:spcBef>
              <a:buClr>
                <a:schemeClr val="tx2"/>
              </a:buClr>
              <a:buSzPct val="65000"/>
              <a:buFont typeface="Monotype Sorts" pitchFamily="2" charset="2"/>
              <a:buChar char="F"/>
              <a:defRPr sz="2400">
                <a:solidFill>
                  <a:schemeClr val="tx1"/>
                </a:solidFill>
                <a:latin typeface="Times New Roman" panose="02020603050405020304" pitchFamily="18" charset="0"/>
              </a:defRPr>
            </a:lvl3pPr>
            <a:lvl4pPr marL="1600200" indent="-228600" defTabSz="423863">
              <a:spcBef>
                <a:spcPct val="20000"/>
              </a:spcBef>
              <a:buClr>
                <a:schemeClr val="tx1"/>
              </a:buClr>
              <a:buSzPct val="100000"/>
              <a:buChar char="•"/>
              <a:defRPr sz="2000">
                <a:solidFill>
                  <a:schemeClr val="tx1"/>
                </a:solidFill>
                <a:latin typeface="Times New Roman" panose="02020603050405020304" pitchFamily="18" charset="0"/>
              </a:defRPr>
            </a:lvl4pPr>
            <a:lvl5pPr marL="2057400" indent="-228600" defTabSz="423863">
              <a:spcBef>
                <a:spcPct val="20000"/>
              </a:spcBef>
              <a:buClr>
                <a:schemeClr val="tx1"/>
              </a:buClr>
              <a:buSzPct val="100000"/>
              <a:buChar char="–"/>
              <a:defRPr sz="2000">
                <a:solidFill>
                  <a:schemeClr val="tx1"/>
                </a:solidFill>
                <a:latin typeface="Times New Roman" panose="02020603050405020304" pitchFamily="18" charset="0"/>
              </a:defRPr>
            </a:lvl5pPr>
            <a:lvl6pPr marL="25146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6pPr>
            <a:lvl7pPr marL="29718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7pPr>
            <a:lvl8pPr marL="34290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8pPr>
            <a:lvl9pPr marL="38862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b="1" dirty="0">
                <a:solidFill>
                  <a:schemeClr val="accent4"/>
                </a:solidFill>
              </a:rPr>
              <a:t>• </a:t>
            </a:r>
            <a:r>
              <a:rPr lang="en-US" altLang="en-US" dirty="0">
                <a:solidFill>
                  <a:schemeClr val="accent4"/>
                </a:solidFill>
                <a:latin typeface="+mn-lt"/>
              </a:rPr>
              <a:t>Symptom</a:t>
            </a:r>
            <a:r>
              <a:rPr lang="en-US" altLang="en-US" dirty="0">
                <a:latin typeface="+mn-lt"/>
              </a:rPr>
              <a:t>: decreased attention, environmental awareness</a:t>
            </a:r>
          </a:p>
          <a:p>
            <a:pPr>
              <a:spcBef>
                <a:spcPct val="0"/>
              </a:spcBef>
              <a:buClrTx/>
              <a:buSzTx/>
              <a:buFontTx/>
              <a:buNone/>
            </a:pPr>
            <a:r>
              <a:rPr lang="en-US" altLang="en-US" dirty="0">
                <a:latin typeface="+mn-lt"/>
              </a:rPr>
              <a:t>• </a:t>
            </a:r>
            <a:r>
              <a:rPr lang="en-US" altLang="en-US" dirty="0">
                <a:solidFill>
                  <a:schemeClr val="accent4"/>
                </a:solidFill>
                <a:latin typeface="+mn-lt"/>
              </a:rPr>
              <a:t>Cognitive change </a:t>
            </a:r>
            <a:r>
              <a:rPr lang="en-US" altLang="en-US" dirty="0">
                <a:latin typeface="+mn-lt"/>
              </a:rPr>
              <a:t>(eg, memory deficit, disorientation, language disturbance) or perceptual disturbance (eg, visual hallucinations</a:t>
            </a:r>
          </a:p>
          <a:p>
            <a:pPr>
              <a:spcBef>
                <a:spcPct val="0"/>
              </a:spcBef>
              <a:buClrTx/>
              <a:buSzTx/>
              <a:buFontTx/>
              <a:buNone/>
            </a:pPr>
            <a:r>
              <a:rPr lang="en-US" altLang="en-US" dirty="0">
                <a:latin typeface="+mn-lt"/>
              </a:rPr>
              <a:t>• </a:t>
            </a:r>
            <a:r>
              <a:rPr lang="en-US" altLang="en-US" dirty="0">
                <a:solidFill>
                  <a:schemeClr val="accent4"/>
                </a:solidFill>
                <a:latin typeface="+mn-lt"/>
              </a:rPr>
              <a:t>Three motor subtypes</a:t>
            </a:r>
            <a:r>
              <a:rPr lang="en-US" altLang="en-US" dirty="0">
                <a:latin typeface="+mn-lt"/>
              </a:rPr>
              <a:t>: hyperactive, hypoactive, and normal/mild</a:t>
            </a:r>
          </a:p>
          <a:p>
            <a:pPr>
              <a:spcBef>
                <a:spcPct val="0"/>
              </a:spcBef>
              <a:buClrTx/>
              <a:buSzTx/>
              <a:buFontTx/>
              <a:buNone/>
            </a:pPr>
            <a:r>
              <a:rPr lang="en-US" altLang="en-US" dirty="0">
                <a:latin typeface="+mn-lt"/>
              </a:rPr>
              <a:t>• </a:t>
            </a:r>
            <a:r>
              <a:rPr lang="en-US" altLang="en-US" dirty="0">
                <a:solidFill>
                  <a:schemeClr val="accent4"/>
                </a:solidFill>
                <a:latin typeface="+mn-lt"/>
              </a:rPr>
              <a:t>Rapid onset </a:t>
            </a:r>
            <a:r>
              <a:rPr lang="en-US" altLang="en-US" dirty="0">
                <a:latin typeface="+mn-lt"/>
              </a:rPr>
              <a:t>(hours to days) and fluctuates daily </a:t>
            </a:r>
          </a:p>
          <a:p>
            <a:pPr>
              <a:spcBef>
                <a:spcPct val="0"/>
              </a:spcBef>
              <a:buClrTx/>
              <a:buSzTx/>
              <a:buFontTx/>
              <a:buNone/>
            </a:pPr>
            <a:r>
              <a:rPr lang="en-US" altLang="en-US" dirty="0">
                <a:latin typeface="+mn-lt"/>
              </a:rPr>
              <a:t>• </a:t>
            </a:r>
            <a:r>
              <a:rPr lang="en-US" altLang="en-US" dirty="0">
                <a:solidFill>
                  <a:schemeClr val="accent4"/>
                </a:solidFill>
                <a:latin typeface="+mn-lt"/>
              </a:rPr>
              <a:t>Evidence of a physical cause</a:t>
            </a:r>
          </a:p>
        </p:txBody>
      </p:sp>
    </p:spTree>
    <p:extLst>
      <p:ext uri="{BB962C8B-B14F-4D97-AF65-F5344CB8AC3E}">
        <p14:creationId xmlns:p14="http://schemas.microsoft.com/office/powerpoint/2010/main" val="3712114454"/>
      </p:ext>
    </p:extLst>
  </p:cSld>
  <p:clrMapOvr>
    <a:masterClrMapping/>
  </p:clrMapOvr>
  <p:transition>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1E1EE-7F52-4317-AE43-7A4E996A8FD2}"/>
              </a:ext>
            </a:extLst>
          </p:cNvPr>
          <p:cNvSpPr>
            <a:spLocks noGrp="1"/>
          </p:cNvSpPr>
          <p:nvPr>
            <p:ph type="title"/>
          </p:nvPr>
        </p:nvSpPr>
        <p:spPr>
          <a:xfrm>
            <a:off x="609600" y="303232"/>
            <a:ext cx="11975690" cy="965435"/>
          </a:xfrm>
        </p:spPr>
        <p:txBody>
          <a:bodyPr>
            <a:normAutofit fontScale="90000"/>
          </a:bodyPr>
          <a:lstStyle/>
          <a:p>
            <a:r>
              <a:rPr lang="en-US" sz="4000" dirty="0"/>
              <a:t>Mentation: Delirium in Outpatients</a:t>
            </a:r>
            <a:br>
              <a:rPr lang="en-US" sz="4000" dirty="0"/>
            </a:br>
            <a:endParaRPr lang="en-US" sz="4000" dirty="0"/>
          </a:p>
        </p:txBody>
      </p:sp>
      <p:sp>
        <p:nvSpPr>
          <p:cNvPr id="3" name="Content Placeholder 2">
            <a:extLst>
              <a:ext uri="{FF2B5EF4-FFF2-40B4-BE49-F238E27FC236}">
                <a16:creationId xmlns:a16="http://schemas.microsoft.com/office/drawing/2014/main" id="{3655AC71-E159-4BED-B2F2-7BE45C856F88}"/>
              </a:ext>
            </a:extLst>
          </p:cNvPr>
          <p:cNvSpPr>
            <a:spLocks noGrp="1"/>
          </p:cNvSpPr>
          <p:nvPr>
            <p:ph idx="1"/>
          </p:nvPr>
        </p:nvSpPr>
        <p:spPr>
          <a:xfrm>
            <a:off x="609600" y="1396181"/>
            <a:ext cx="11455021" cy="4475498"/>
          </a:xfrm>
        </p:spPr>
        <p:txBody>
          <a:bodyPr>
            <a:noAutofit/>
          </a:bodyPr>
          <a:lstStyle/>
          <a:p>
            <a:pPr marL="457200" indent="-457200">
              <a:buFont typeface="+mj-lt"/>
              <a:buAutoNum type="arabicPeriod"/>
            </a:pPr>
            <a:r>
              <a:rPr lang="en-US" sz="2800" dirty="0"/>
              <a:t>Is UNDERRECOGNIZED</a:t>
            </a:r>
          </a:p>
          <a:p>
            <a:pPr marL="457200" indent="-457200">
              <a:buFont typeface="+mj-lt"/>
              <a:buAutoNum type="arabicPeriod"/>
            </a:pPr>
            <a:r>
              <a:rPr lang="en-US" sz="2800" dirty="0"/>
              <a:t>Has an underlying cause; is preventable and often treatable. Primary Care teams need to:</a:t>
            </a:r>
          </a:p>
          <a:p>
            <a:pPr marL="990561" lvl="1" indent="-457200">
              <a:buFont typeface="+mj-lt"/>
              <a:buAutoNum type="arabicPeriod"/>
            </a:pPr>
            <a:r>
              <a:rPr lang="en-US" sz="2800" dirty="0"/>
              <a:t>Remove or treat underlying cause e.g. medication ADEs</a:t>
            </a:r>
          </a:p>
          <a:p>
            <a:pPr marL="990561" lvl="1" indent="-457200">
              <a:buFont typeface="+mj-lt"/>
              <a:buAutoNum type="arabicPeriod"/>
            </a:pPr>
            <a:r>
              <a:rPr lang="en-US" sz="2800" dirty="0"/>
              <a:t>Restore/maintain function &amp; mobility; recommend exercise</a:t>
            </a:r>
          </a:p>
          <a:p>
            <a:pPr marL="990561" lvl="1" indent="-457200">
              <a:buFont typeface="+mj-lt"/>
              <a:buAutoNum type="arabicPeriod"/>
            </a:pPr>
            <a:r>
              <a:rPr lang="en-US" sz="2800" dirty="0"/>
              <a:t>Understand delirium behaviors</a:t>
            </a:r>
          </a:p>
          <a:p>
            <a:pPr marL="990561" lvl="1" indent="-457200">
              <a:buFont typeface="+mj-lt"/>
              <a:buAutoNum type="arabicPeriod"/>
            </a:pPr>
            <a:r>
              <a:rPr lang="en-US" sz="2800" dirty="0"/>
              <a:t>Prevent complications- falls and adding high risk meds</a:t>
            </a:r>
          </a:p>
          <a:p>
            <a:pPr marL="0" indent="0">
              <a:buNone/>
            </a:pPr>
            <a:r>
              <a:rPr lang="en-US" dirty="0"/>
              <a:t>S</a:t>
            </a:r>
            <a:r>
              <a:rPr lang="en-US" sz="2800" dirty="0"/>
              <a:t>creen for delirium using the</a:t>
            </a:r>
            <a:r>
              <a:rPr lang="en-US" sz="2800" dirty="0">
                <a:solidFill>
                  <a:schemeClr val="accent4"/>
                </a:solidFill>
              </a:rPr>
              <a:t> </a:t>
            </a:r>
            <a:r>
              <a:rPr lang="en-US" sz="2800" b="1" u="sng" dirty="0">
                <a:solidFill>
                  <a:schemeClr val="accent4"/>
                </a:solidFill>
              </a:rPr>
              <a:t>Ultra-Brief 2-Item Screener (UB-2)</a:t>
            </a:r>
          </a:p>
        </p:txBody>
      </p:sp>
    </p:spTree>
    <p:extLst>
      <p:ext uri="{BB962C8B-B14F-4D97-AF65-F5344CB8AC3E}">
        <p14:creationId xmlns:p14="http://schemas.microsoft.com/office/powerpoint/2010/main" val="4041538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C5181-471A-A249-9FC3-A6191E1E75BA}"/>
              </a:ext>
            </a:extLst>
          </p:cNvPr>
          <p:cNvSpPr>
            <a:spLocks noGrp="1"/>
          </p:cNvSpPr>
          <p:nvPr>
            <p:ph type="title"/>
          </p:nvPr>
        </p:nvSpPr>
        <p:spPr/>
        <p:txBody>
          <a:bodyPr/>
          <a:lstStyle/>
          <a:p>
            <a:r>
              <a:rPr lang="en-US" sz="4800" dirty="0"/>
              <a:t> Delirium Screening: Ultra Brief-2 (UB-2)</a:t>
            </a:r>
            <a:endParaRPr lang="en-US" dirty="0"/>
          </a:p>
        </p:txBody>
      </p:sp>
      <p:sp>
        <p:nvSpPr>
          <p:cNvPr id="3" name="Content Placeholder 2">
            <a:extLst>
              <a:ext uri="{FF2B5EF4-FFF2-40B4-BE49-F238E27FC236}">
                <a16:creationId xmlns:a16="http://schemas.microsoft.com/office/drawing/2014/main" id="{FC3322FD-9566-3A43-BBF2-B264956F525F}"/>
              </a:ext>
            </a:extLst>
          </p:cNvPr>
          <p:cNvSpPr>
            <a:spLocks noGrp="1"/>
          </p:cNvSpPr>
          <p:nvPr>
            <p:ph idx="1"/>
          </p:nvPr>
        </p:nvSpPr>
        <p:spPr/>
        <p:txBody>
          <a:bodyPr/>
          <a:lstStyle/>
          <a:p>
            <a:pPr marL="609553" lvl="1" indent="0">
              <a:buNone/>
            </a:pPr>
            <a:r>
              <a:rPr lang="en-US" sz="3200" b="1" dirty="0"/>
              <a:t>1: </a:t>
            </a:r>
            <a:r>
              <a:rPr lang="en-US" sz="3200" b="1" dirty="0">
                <a:solidFill>
                  <a:schemeClr val="accent4"/>
                </a:solidFill>
              </a:rPr>
              <a:t>Please tell me the day of the week </a:t>
            </a:r>
          </a:p>
          <a:p>
            <a:pPr lvl="2"/>
            <a:r>
              <a:rPr lang="en-US" sz="3200" dirty="0"/>
              <a:t>Try to sit at eye level</a:t>
            </a:r>
          </a:p>
          <a:p>
            <a:pPr lvl="2"/>
            <a:r>
              <a:rPr lang="en-US" sz="3200" dirty="0"/>
              <a:t>Be sure sensory aides (glasses, hearing) are in place</a:t>
            </a:r>
            <a:r>
              <a:rPr lang="en-US" sz="3200" b="1" dirty="0"/>
              <a:t>              </a:t>
            </a:r>
            <a:r>
              <a:rPr lang="en-US" sz="3200" dirty="0"/>
              <a:t>patient can check anywhere (e.g., white board, newspaper, etc.), but cannot ask for help</a:t>
            </a:r>
          </a:p>
          <a:p>
            <a:pPr marL="609553" lvl="1" indent="0">
              <a:buNone/>
            </a:pPr>
            <a:r>
              <a:rPr lang="en-US" sz="3200" b="1" dirty="0"/>
              <a:t>2: </a:t>
            </a:r>
            <a:r>
              <a:rPr lang="en-US" sz="3200" b="1" dirty="0">
                <a:solidFill>
                  <a:schemeClr val="accent4"/>
                </a:solidFill>
              </a:rPr>
              <a:t>Please tell me the months of the year backward, say December as your first month </a:t>
            </a:r>
            <a:endParaRPr lang="en-US" sz="3200" dirty="0">
              <a:solidFill>
                <a:schemeClr val="accent4"/>
              </a:solidFill>
            </a:endParaRPr>
          </a:p>
          <a:p>
            <a:pPr lvl="1"/>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E65D50EC-0912-5D49-B9C0-FDE15A97BCE0}"/>
              </a:ext>
            </a:extLst>
          </p:cNvPr>
          <p:cNvSpPr>
            <a:spLocks noGrp="1"/>
          </p:cNvSpPr>
          <p:nvPr>
            <p:ph type="sldNum" sz="quarter" idx="4294967295"/>
          </p:nvPr>
        </p:nvSpPr>
        <p:spPr/>
        <p:txBody>
          <a:bodyPr/>
          <a:lstStyle/>
          <a:p>
            <a:fld id="{144970FF-6123-42CA-A003-B0DD987502E2}" type="slidenum">
              <a:rPr lang="en-US" smtClean="0"/>
              <a:pPr/>
              <a:t>28</a:t>
            </a:fld>
            <a:endParaRPr lang="en-US"/>
          </a:p>
        </p:txBody>
      </p:sp>
      <p:sp>
        <p:nvSpPr>
          <p:cNvPr id="5" name="TextBox 4">
            <a:extLst>
              <a:ext uri="{FF2B5EF4-FFF2-40B4-BE49-F238E27FC236}">
                <a16:creationId xmlns:a16="http://schemas.microsoft.com/office/drawing/2014/main" id="{4692A23F-C66B-1AF1-D9F1-38DCFB20C8C0}"/>
              </a:ext>
            </a:extLst>
          </p:cNvPr>
          <p:cNvSpPr txBox="1"/>
          <p:nvPr/>
        </p:nvSpPr>
        <p:spPr>
          <a:xfrm>
            <a:off x="2073349" y="5710019"/>
            <a:ext cx="7006856" cy="646331"/>
          </a:xfrm>
          <a:prstGeom prst="rect">
            <a:avLst/>
          </a:prstGeom>
          <a:noFill/>
        </p:spPr>
        <p:txBody>
          <a:bodyPr wrap="square" rtlCol="0">
            <a:spAutoFit/>
          </a:bodyPr>
          <a:lstStyle/>
          <a:p>
            <a:r>
              <a:rPr lang="en-US" b="1" dirty="0"/>
              <a:t>Fick et al, Journal of Hospital Medicine, 2015</a:t>
            </a:r>
            <a:br>
              <a:rPr lang="en-US" b="1" dirty="0"/>
            </a:br>
            <a:endParaRPr lang="en-US" dirty="0">
              <a:effectLst/>
            </a:endParaRPr>
          </a:p>
        </p:txBody>
      </p:sp>
    </p:spTree>
    <p:extLst>
      <p:ext uri="{BB962C8B-B14F-4D97-AF65-F5344CB8AC3E}">
        <p14:creationId xmlns:p14="http://schemas.microsoft.com/office/powerpoint/2010/main" val="3161946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solidFill>
              </a:rPr>
              <a:t>UB-2 Does not make a diagnosis</a:t>
            </a:r>
          </a:p>
        </p:txBody>
      </p:sp>
      <p:sp>
        <p:nvSpPr>
          <p:cNvPr id="3" name="Content Placeholder 2"/>
          <p:cNvSpPr>
            <a:spLocks noGrp="1"/>
          </p:cNvSpPr>
          <p:nvPr>
            <p:ph idx="1"/>
          </p:nvPr>
        </p:nvSpPr>
        <p:spPr>
          <a:xfrm>
            <a:off x="838200" y="1825625"/>
            <a:ext cx="9183624" cy="4351338"/>
          </a:xfrm>
        </p:spPr>
        <p:txBody>
          <a:bodyPr>
            <a:normAutofit/>
          </a:bodyPr>
          <a:lstStyle/>
          <a:p>
            <a:r>
              <a:rPr lang="en-US" sz="3200" dirty="0"/>
              <a:t>Sensitivity&gt;90% of delirium, but specificity only 60%. </a:t>
            </a:r>
          </a:p>
          <a:p>
            <a:r>
              <a:rPr lang="en-US" sz="3200" dirty="0"/>
              <a:t>If the patient passes the </a:t>
            </a:r>
            <a:r>
              <a:rPr lang="en-US" sz="3200" dirty="0">
                <a:solidFill>
                  <a:schemeClr val="accent4"/>
                </a:solidFill>
              </a:rPr>
              <a:t>UB-2</a:t>
            </a:r>
            <a:r>
              <a:rPr lang="en-US" sz="3200" dirty="0"/>
              <a:t> he/she does NOT have delirium</a:t>
            </a:r>
          </a:p>
          <a:p>
            <a:r>
              <a:rPr lang="en-US" sz="3200" dirty="0"/>
              <a:t>If the patient </a:t>
            </a:r>
            <a:r>
              <a:rPr lang="en-US" sz="3200" dirty="0">
                <a:solidFill>
                  <a:schemeClr val="accent4"/>
                </a:solidFill>
              </a:rPr>
              <a:t>fails the UB-2 </a:t>
            </a:r>
            <a:r>
              <a:rPr lang="en-US" sz="3200" dirty="0"/>
              <a:t>you need a second test to know if the cognitive problem is delirium</a:t>
            </a:r>
          </a:p>
          <a:p>
            <a:r>
              <a:rPr lang="en-US" sz="3200" dirty="0"/>
              <a:t>The </a:t>
            </a:r>
            <a:r>
              <a:rPr lang="en-US" sz="3200" dirty="0">
                <a:solidFill>
                  <a:schemeClr val="accent4"/>
                </a:solidFill>
              </a:rPr>
              <a:t>3D CAM </a:t>
            </a:r>
            <a:r>
              <a:rPr lang="en-US" sz="3200" dirty="0"/>
              <a:t>is the best next test- 8 more questions + observations you make while seeing the patient</a:t>
            </a:r>
          </a:p>
        </p:txBody>
      </p:sp>
      <p:sp>
        <p:nvSpPr>
          <p:cNvPr id="5" name="Title 1">
            <a:extLst>
              <a:ext uri="{FF2B5EF4-FFF2-40B4-BE49-F238E27FC236}">
                <a16:creationId xmlns:a16="http://schemas.microsoft.com/office/drawing/2014/main" id="{1698A903-9E85-5656-FD97-7709E523B234}"/>
              </a:ext>
            </a:extLst>
          </p:cNvPr>
          <p:cNvSpPr txBox="1">
            <a:spLocks/>
          </p:cNvSpPr>
          <p:nvPr/>
        </p:nvSpPr>
        <p:spPr>
          <a:xfrm>
            <a:off x="5933660" y="6259282"/>
            <a:ext cx="2894242" cy="4540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a:t>Marcantonio Annals 2014</a:t>
            </a:r>
            <a:endParaRPr lang="en-US" sz="1800" dirty="0"/>
          </a:p>
        </p:txBody>
      </p:sp>
      <p:sp>
        <p:nvSpPr>
          <p:cNvPr id="6" name="TextBox 5">
            <a:extLst>
              <a:ext uri="{FF2B5EF4-FFF2-40B4-BE49-F238E27FC236}">
                <a16:creationId xmlns:a16="http://schemas.microsoft.com/office/drawing/2014/main" id="{80A099F6-F38A-455C-BEC6-EE383425E29E}"/>
              </a:ext>
            </a:extLst>
          </p:cNvPr>
          <p:cNvSpPr txBox="1"/>
          <p:nvPr/>
        </p:nvSpPr>
        <p:spPr>
          <a:xfrm>
            <a:off x="1166788" y="5530632"/>
            <a:ext cx="5168347" cy="830997"/>
          </a:xfrm>
          <a:prstGeom prst="rect">
            <a:avLst/>
          </a:prstGeom>
          <a:noFill/>
        </p:spPr>
        <p:txBody>
          <a:bodyPr wrap="square" rtlCol="0">
            <a:spAutoFit/>
          </a:bodyPr>
          <a:lstStyle/>
          <a:p>
            <a:r>
              <a:rPr lang="en-US" sz="2400" dirty="0"/>
              <a:t>Sensitivity 95% (C.I. 84%, 99%], specificity 94% C.I. [90%, 97%]</a:t>
            </a:r>
          </a:p>
        </p:txBody>
      </p:sp>
    </p:spTree>
    <p:extLst>
      <p:ext uri="{BB962C8B-B14F-4D97-AF65-F5344CB8AC3E}">
        <p14:creationId xmlns:p14="http://schemas.microsoft.com/office/powerpoint/2010/main" val="3370220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AC9046-A7E3-FA53-4498-E36416BBDAF0}"/>
              </a:ext>
            </a:extLst>
          </p:cNvPr>
          <p:cNvSpPr>
            <a:spLocks noGrp="1"/>
          </p:cNvSpPr>
          <p:nvPr>
            <p:ph type="title"/>
          </p:nvPr>
        </p:nvSpPr>
        <p:spPr>
          <a:xfrm>
            <a:off x="838201" y="345810"/>
            <a:ext cx="5120561" cy="1325563"/>
          </a:xfrm>
        </p:spPr>
        <p:txBody>
          <a:bodyPr>
            <a:normAutofit/>
          </a:bodyPr>
          <a:lstStyle/>
          <a:p>
            <a:r>
              <a:rPr lang="en-US" sz="4100"/>
              <a:t>Origins of Geriatrics within Family Medicine</a:t>
            </a:r>
          </a:p>
        </p:txBody>
      </p:sp>
      <p:sp>
        <p:nvSpPr>
          <p:cNvPr id="1036" name="Content Placeholder 1031">
            <a:extLst>
              <a:ext uri="{FF2B5EF4-FFF2-40B4-BE49-F238E27FC236}">
                <a16:creationId xmlns:a16="http://schemas.microsoft.com/office/drawing/2014/main" id="{7B4A28E2-619F-F610-C9C3-2CE8A0B7C1A8}"/>
              </a:ext>
            </a:extLst>
          </p:cNvPr>
          <p:cNvSpPr>
            <a:spLocks noGrp="1"/>
          </p:cNvSpPr>
          <p:nvPr>
            <p:ph idx="1"/>
          </p:nvPr>
        </p:nvSpPr>
        <p:spPr>
          <a:xfrm>
            <a:off x="838201" y="1825625"/>
            <a:ext cx="5092194" cy="4351338"/>
          </a:xfrm>
        </p:spPr>
        <p:txBody>
          <a:bodyPr>
            <a:normAutofit lnSpcReduction="10000"/>
          </a:bodyPr>
          <a:lstStyle/>
          <a:p>
            <a:r>
              <a:rPr lang="en-US" dirty="0"/>
              <a:t>JP joined UNMC Geriatrics 1982</a:t>
            </a:r>
          </a:p>
          <a:p>
            <a:r>
              <a:rPr lang="en-US" dirty="0"/>
              <a:t>Gen Int Med asked JP, “What is it that you do anyway?”</a:t>
            </a:r>
          </a:p>
          <a:p>
            <a:r>
              <a:rPr lang="en-US" dirty="0"/>
              <a:t>TR Malloy completed FM residency in 1989</a:t>
            </a:r>
          </a:p>
          <a:p>
            <a:r>
              <a:rPr lang="en-US" dirty="0"/>
              <a:t>Bob Bass Chair FM 1982-1989</a:t>
            </a:r>
          </a:p>
          <a:p>
            <a:r>
              <a:rPr lang="en-US" dirty="0"/>
              <a:t>These two guys thought geriatrics was important</a:t>
            </a:r>
          </a:p>
          <a:p>
            <a:r>
              <a:rPr lang="en-US" dirty="0"/>
              <a:t>Malloy completed geriatrics fellowship 1990</a:t>
            </a:r>
          </a:p>
          <a:p>
            <a:endParaRPr lang="en-US" dirty="0"/>
          </a:p>
        </p:txBody>
      </p:sp>
      <p:sp>
        <p:nvSpPr>
          <p:cNvPr id="84" name="Oval 83">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28" name="Picture 4" descr="Image with caption: Robert Bass, M.D.">
            <a:extLst>
              <a:ext uri="{FF2B5EF4-FFF2-40B4-BE49-F238E27FC236}">
                <a16:creationId xmlns:a16="http://schemas.microsoft.com/office/drawing/2014/main" id="{57E7ECDE-16E9-C05E-2BBC-03EFE6F277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383" r="28884" b="2"/>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sp>
        <p:nvSpPr>
          <p:cNvPr id="86" name="Arc 85">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026" name="Picture 2" descr="Timothy R Malloy, MD | Nebraska Medicine Omaha, NE">
            <a:extLst>
              <a:ext uri="{FF2B5EF4-FFF2-40B4-BE49-F238E27FC236}">
                <a16:creationId xmlns:a16="http://schemas.microsoft.com/office/drawing/2014/main" id="{41B1841B-FA6E-3ED2-8771-D3F4F8FBA3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99" r="-2" b="12930"/>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9001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8640F-A792-4505-943A-22C24051DF9C}"/>
              </a:ext>
            </a:extLst>
          </p:cNvPr>
          <p:cNvSpPr>
            <a:spLocks noGrp="1"/>
          </p:cNvSpPr>
          <p:nvPr>
            <p:ph type="title"/>
          </p:nvPr>
        </p:nvSpPr>
        <p:spPr/>
        <p:txBody>
          <a:bodyPr>
            <a:normAutofit/>
          </a:bodyPr>
          <a:lstStyle/>
          <a:p>
            <a:r>
              <a:rPr lang="en-US" sz="4000" dirty="0"/>
              <a:t>Mentation: </a:t>
            </a:r>
            <a:r>
              <a:rPr lang="en-US" sz="4000" dirty="0">
                <a:solidFill>
                  <a:schemeClr val="accent4"/>
                </a:solidFill>
              </a:rPr>
              <a:t>Keeping the patient’s brain healthy</a:t>
            </a:r>
          </a:p>
        </p:txBody>
      </p:sp>
      <p:sp>
        <p:nvSpPr>
          <p:cNvPr id="3" name="Content Placeholder 2">
            <a:extLst>
              <a:ext uri="{FF2B5EF4-FFF2-40B4-BE49-F238E27FC236}">
                <a16:creationId xmlns:a16="http://schemas.microsoft.com/office/drawing/2014/main" id="{E8A3A8A2-BB02-4DC3-9123-B479E0BDDD03}"/>
              </a:ext>
            </a:extLst>
          </p:cNvPr>
          <p:cNvSpPr>
            <a:spLocks noGrp="1"/>
          </p:cNvSpPr>
          <p:nvPr>
            <p:ph idx="1"/>
          </p:nvPr>
        </p:nvSpPr>
        <p:spPr>
          <a:xfrm>
            <a:off x="838200" y="1825625"/>
            <a:ext cx="6391656" cy="4351338"/>
          </a:xfrm>
        </p:spPr>
        <p:txBody>
          <a:bodyPr>
            <a:noAutofit/>
          </a:bodyPr>
          <a:lstStyle/>
          <a:p>
            <a:pPr marL="0" indent="0">
              <a:buNone/>
            </a:pPr>
            <a:r>
              <a:rPr lang="en-US" sz="3200" dirty="0"/>
              <a:t>Ensure that the older adult and family caregivers understand:</a:t>
            </a:r>
          </a:p>
          <a:p>
            <a:pPr lvl="1"/>
            <a:r>
              <a:rPr lang="en-US" sz="3200" dirty="0"/>
              <a:t>What medications are for</a:t>
            </a:r>
          </a:p>
          <a:p>
            <a:pPr lvl="1"/>
            <a:r>
              <a:rPr lang="en-US" sz="3200" dirty="0"/>
              <a:t>How to take them</a:t>
            </a:r>
          </a:p>
          <a:p>
            <a:pPr lvl="1"/>
            <a:r>
              <a:rPr lang="en-US" sz="3200" dirty="0"/>
              <a:t>How to know if they are helping or possibly causing adverse side effect</a:t>
            </a:r>
            <a:r>
              <a:rPr lang="en-US" sz="2800" dirty="0"/>
              <a:t>s.</a:t>
            </a:r>
          </a:p>
        </p:txBody>
      </p:sp>
      <p:pic>
        <p:nvPicPr>
          <p:cNvPr id="4" name="Picture 3" descr="Tips Archives | Sabrina's Organiz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1658" y="1690688"/>
            <a:ext cx="3552444" cy="4736592"/>
          </a:xfrm>
          <a:prstGeom prst="rect">
            <a:avLst/>
          </a:prstGeom>
        </p:spPr>
      </p:pic>
    </p:spTree>
    <p:extLst>
      <p:ext uri="{BB962C8B-B14F-4D97-AF65-F5344CB8AC3E}">
        <p14:creationId xmlns:p14="http://schemas.microsoft.com/office/powerpoint/2010/main" val="61687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17F21-46F7-438D-90CB-77A2587C5BF1}"/>
              </a:ext>
            </a:extLst>
          </p:cNvPr>
          <p:cNvSpPr>
            <a:spLocks noGrp="1"/>
          </p:cNvSpPr>
          <p:nvPr>
            <p:ph type="title"/>
          </p:nvPr>
        </p:nvSpPr>
        <p:spPr>
          <a:xfrm>
            <a:off x="765048" y="96901"/>
            <a:ext cx="10515600" cy="1325563"/>
          </a:xfrm>
        </p:spPr>
        <p:txBody>
          <a:bodyPr>
            <a:normAutofit/>
          </a:bodyPr>
          <a:lstStyle/>
          <a:p>
            <a:r>
              <a:rPr lang="en-US" sz="4000" dirty="0"/>
              <a:t>Mentation: </a:t>
            </a:r>
            <a:r>
              <a:rPr lang="en-US" b="1" dirty="0">
                <a:solidFill>
                  <a:schemeClr val="accent4"/>
                </a:solidFill>
              </a:rPr>
              <a:t>Tips</a:t>
            </a:r>
          </a:p>
        </p:txBody>
      </p:sp>
      <p:sp>
        <p:nvSpPr>
          <p:cNvPr id="3" name="Content Placeholder 2">
            <a:extLst>
              <a:ext uri="{FF2B5EF4-FFF2-40B4-BE49-F238E27FC236}">
                <a16:creationId xmlns:a16="http://schemas.microsoft.com/office/drawing/2014/main" id="{484B0A1C-C9F1-444C-822D-B0309AF13E19}"/>
              </a:ext>
            </a:extLst>
          </p:cNvPr>
          <p:cNvSpPr>
            <a:spLocks noGrp="1"/>
          </p:cNvSpPr>
          <p:nvPr>
            <p:ph idx="1"/>
          </p:nvPr>
        </p:nvSpPr>
        <p:spPr>
          <a:xfrm>
            <a:off x="398272" y="1422464"/>
            <a:ext cx="6977888" cy="5092506"/>
          </a:xfrm>
        </p:spPr>
        <p:txBody>
          <a:bodyPr>
            <a:noAutofit/>
          </a:bodyPr>
          <a:lstStyle/>
          <a:p>
            <a:r>
              <a:rPr lang="en-US" sz="3200" dirty="0"/>
              <a:t>NM selected the MOCA as our tool</a:t>
            </a:r>
          </a:p>
          <a:p>
            <a:r>
              <a:rPr lang="en-US" sz="3200" dirty="0"/>
              <a:t>Document mental status in the chart to measure change over time (EPIC review flow sheet .moca5) </a:t>
            </a:r>
          </a:p>
          <a:p>
            <a:r>
              <a:rPr lang="en-US" sz="3200" dirty="0"/>
              <a:t>Until ruled out, consider a change in mental status to be delirium and raise awareness among care team and family caregivers about the risk of delirium superimposed on dementia </a:t>
            </a:r>
          </a:p>
        </p:txBody>
      </p:sp>
      <p:pic>
        <p:nvPicPr>
          <p:cNvPr id="3074" name="Picture 2" descr="Chief Standing Bear Sculpture to Be Unveiled at U. S. Capitol | NC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6778" y="-24996447"/>
            <a:ext cx="6764394" cy="101465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hief Standing Bear Sculpture to Be Unveiled at U. S. Capitol | NCIA"/>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2936" y="585216"/>
            <a:ext cx="3876040" cy="5681472"/>
          </a:xfrm>
          <a:prstGeom prst="rect">
            <a:avLst/>
          </a:prstGeom>
          <a:noFill/>
          <a:ln>
            <a:noFill/>
          </a:ln>
        </p:spPr>
      </p:pic>
    </p:spTree>
    <p:extLst>
      <p:ext uri="{BB962C8B-B14F-4D97-AF65-F5344CB8AC3E}">
        <p14:creationId xmlns:p14="http://schemas.microsoft.com/office/powerpoint/2010/main" val="40924568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601" y="0"/>
            <a:ext cx="11435799" cy="1325563"/>
          </a:xfrm>
        </p:spPr>
        <p:txBody>
          <a:bodyPr>
            <a:normAutofit fontScale="90000"/>
          </a:bodyPr>
          <a:lstStyle/>
          <a:p>
            <a:r>
              <a:rPr lang="en-US" sz="5400" b="1" dirty="0"/>
              <a:t>Mentation: </a:t>
            </a:r>
            <a:r>
              <a:rPr lang="en-US" sz="4800" b="1" dirty="0"/>
              <a:t>screen for problems &amp; take next steps</a:t>
            </a:r>
            <a:endParaRPr lang="en-US" sz="5400" b="1" dirty="0"/>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3336241078"/>
              </p:ext>
            </p:extLst>
          </p:nvPr>
        </p:nvGraphicFramePr>
        <p:xfrm>
          <a:off x="1695450" y="1219200"/>
          <a:ext cx="9658350" cy="5429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94304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CA0CA3-7384-2C42-A446-F817C109A54B}"/>
              </a:ext>
            </a:extLst>
          </p:cNvPr>
          <p:cNvSpPr>
            <a:spLocks noGrp="1"/>
          </p:cNvSpPr>
          <p:nvPr>
            <p:ph type="ctrTitle"/>
          </p:nvPr>
        </p:nvSpPr>
        <p:spPr>
          <a:xfrm>
            <a:off x="1524000" y="1950244"/>
            <a:ext cx="9144000" cy="2387600"/>
          </a:xfrm>
        </p:spPr>
        <p:txBody>
          <a:bodyPr>
            <a:normAutofit fontScale="90000"/>
          </a:bodyPr>
          <a:lstStyle/>
          <a:p>
            <a:r>
              <a:rPr lang="en-US" sz="9600" dirty="0">
                <a:solidFill>
                  <a:schemeClr val="accent4"/>
                </a:solidFill>
              </a:rPr>
              <a:t>THANK YOU!!</a:t>
            </a:r>
            <a:br>
              <a:rPr lang="en-US" sz="9600" dirty="0">
                <a:solidFill>
                  <a:schemeClr val="accent4"/>
                </a:solidFill>
              </a:rPr>
            </a:br>
            <a:r>
              <a:rPr lang="en-US" sz="9600" dirty="0">
                <a:solidFill>
                  <a:schemeClr val="accent4"/>
                </a:solidFill>
              </a:rPr>
              <a:t>Next up Dr. Bill Lyons</a:t>
            </a:r>
          </a:p>
        </p:txBody>
      </p:sp>
      <p:sp>
        <p:nvSpPr>
          <p:cNvPr id="6" name="Subtitle 5">
            <a:extLst>
              <a:ext uri="{FF2B5EF4-FFF2-40B4-BE49-F238E27FC236}">
                <a16:creationId xmlns:a16="http://schemas.microsoft.com/office/drawing/2014/main" id="{ACF2142C-328C-2D41-A20A-EB9A7E479C5C}"/>
              </a:ext>
            </a:extLst>
          </p:cNvPr>
          <p:cNvSpPr>
            <a:spLocks noGrp="1"/>
          </p:cNvSpPr>
          <p:nvPr>
            <p:ph type="subTitle" idx="1"/>
          </p:nvPr>
        </p:nvSpPr>
        <p:spPr>
          <a:xfrm>
            <a:off x="1524000" y="4907756"/>
            <a:ext cx="9144000" cy="1655762"/>
          </a:xfrm>
        </p:spPr>
        <p:txBody>
          <a:bodyPr>
            <a:normAutofit/>
          </a:bodyPr>
          <a:lstStyle/>
          <a:p>
            <a:r>
              <a:rPr lang="en-US" sz="3600" dirty="0"/>
              <a:t>Before you leave fill out the evaluation handed out at the door</a:t>
            </a:r>
          </a:p>
        </p:txBody>
      </p:sp>
    </p:spTree>
    <p:extLst>
      <p:ext uri="{BB962C8B-B14F-4D97-AF65-F5344CB8AC3E}">
        <p14:creationId xmlns:p14="http://schemas.microsoft.com/office/powerpoint/2010/main" val="1829520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ASKING ABOUT SERIOUS THINGS:  WHAT MATTERS</a:t>
            </a:r>
          </a:p>
        </p:txBody>
      </p:sp>
      <p:sp>
        <p:nvSpPr>
          <p:cNvPr id="3" name="Subtitle 2"/>
          <p:cNvSpPr>
            <a:spLocks noGrp="1"/>
          </p:cNvSpPr>
          <p:nvPr>
            <p:ph type="subTitle" idx="1"/>
          </p:nvPr>
        </p:nvSpPr>
        <p:spPr/>
        <p:txBody>
          <a:bodyPr/>
          <a:lstStyle/>
          <a:p>
            <a:r>
              <a:rPr lang="en-US" dirty="0"/>
              <a:t>Bill Lyons, MD</a:t>
            </a:r>
          </a:p>
          <a:p>
            <a:r>
              <a:rPr lang="en-US" dirty="0"/>
              <a:t>Division of Geriatrics, UNMC</a:t>
            </a:r>
          </a:p>
        </p:txBody>
      </p:sp>
    </p:spTree>
    <p:extLst>
      <p:ext uri="{BB962C8B-B14F-4D97-AF65-F5344CB8AC3E}">
        <p14:creationId xmlns:p14="http://schemas.microsoft.com/office/powerpoint/2010/main" val="27656309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COUPLE OF GREAT RESOURCES</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b="1" dirty="0"/>
              <a:t>prepareforyourcare.org</a:t>
            </a:r>
          </a:p>
          <a:p>
            <a:pPr marL="1085850" lvl="1" indent="-342900">
              <a:buFont typeface="Arial" panose="020B0604020202020204" pitchFamily="34" charset="0"/>
              <a:buChar char="•"/>
            </a:pPr>
            <a:r>
              <a:rPr lang="en-US" sz="2400" dirty="0"/>
              <a:t>Rebecca </a:t>
            </a:r>
            <a:r>
              <a:rPr lang="en-US" sz="2400" dirty="0" err="1"/>
              <a:t>Sudore</a:t>
            </a:r>
            <a:r>
              <a:rPr lang="en-US" sz="2400" dirty="0"/>
              <a:t> et al</a:t>
            </a:r>
          </a:p>
          <a:p>
            <a:pPr marL="1085850" lvl="1" indent="-342900">
              <a:buFont typeface="Arial" panose="020B0604020202020204" pitchFamily="34" charset="0"/>
              <a:buChar char="•"/>
            </a:pPr>
            <a:r>
              <a:rPr lang="en-US" sz="2400" dirty="0"/>
              <a:t>Advance Care Planning </a:t>
            </a:r>
          </a:p>
          <a:p>
            <a:pPr marL="342900" indent="-342900">
              <a:buFont typeface="Arial" panose="020B0604020202020204" pitchFamily="34" charset="0"/>
              <a:buChar char="•"/>
            </a:pPr>
            <a:r>
              <a:rPr lang="en-US" sz="2400" b="1" dirty="0"/>
              <a:t>patientprioritiescare.org</a:t>
            </a:r>
          </a:p>
          <a:p>
            <a:pPr marL="1085850" lvl="1" indent="-342900">
              <a:buFont typeface="Arial" panose="020B0604020202020204" pitchFamily="34" charset="0"/>
              <a:buChar char="•"/>
            </a:pPr>
            <a:r>
              <a:rPr lang="en-US" sz="2400" dirty="0" err="1"/>
              <a:t>Tinetti</a:t>
            </a:r>
            <a:r>
              <a:rPr lang="en-US" sz="2400" dirty="0"/>
              <a:t>, </a:t>
            </a:r>
            <a:r>
              <a:rPr lang="en-US" sz="2400" dirty="0" err="1"/>
              <a:t>Blaum</a:t>
            </a:r>
            <a:r>
              <a:rPr lang="en-US" sz="2400" dirty="0"/>
              <a:t>, </a:t>
            </a:r>
            <a:r>
              <a:rPr lang="en-US" sz="2400" dirty="0" err="1"/>
              <a:t>Naik</a:t>
            </a:r>
            <a:r>
              <a:rPr lang="en-US" sz="2400" dirty="0"/>
              <a:t>, et al</a:t>
            </a:r>
          </a:p>
          <a:p>
            <a:pPr marL="1085850" lvl="1" indent="-342900">
              <a:buFont typeface="Arial" panose="020B0604020202020204" pitchFamily="34" charset="0"/>
              <a:buChar char="•"/>
            </a:pPr>
            <a:r>
              <a:rPr lang="en-US" sz="2400" dirty="0"/>
              <a:t>Priority setting in </a:t>
            </a:r>
            <a:r>
              <a:rPr lang="en-US" sz="2400" dirty="0" err="1"/>
              <a:t>multimorbidity</a:t>
            </a:r>
            <a:r>
              <a:rPr lang="en-US" sz="2400" dirty="0"/>
              <a:t>, good for ACP as well</a:t>
            </a:r>
          </a:p>
          <a:p>
            <a:pPr lvl="1" indent="0">
              <a:buNone/>
            </a:pPr>
            <a:endParaRPr lang="en-US" sz="2400" dirty="0"/>
          </a:p>
        </p:txBody>
      </p:sp>
    </p:spTree>
    <p:extLst>
      <p:ext uri="{BB962C8B-B14F-4D97-AF65-F5344CB8AC3E}">
        <p14:creationId xmlns:p14="http://schemas.microsoft.com/office/powerpoint/2010/main" val="15643848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ACP AND ELICITING WHAT MATTERS</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dirty="0"/>
              <a:t>Similar and related activities</a:t>
            </a:r>
          </a:p>
          <a:p>
            <a:pPr marL="342900" indent="-342900">
              <a:buFont typeface="Arial" panose="020B0604020202020204" pitchFamily="34" charset="0"/>
              <a:buChar char="•"/>
            </a:pPr>
            <a:r>
              <a:rPr lang="en-US" sz="2400" dirty="0"/>
              <a:t>ACP, by definition, is about planning for the </a:t>
            </a:r>
            <a:r>
              <a:rPr lang="en-US" sz="2400" b="1" i="1" dirty="0"/>
              <a:t>future</a:t>
            </a:r>
          </a:p>
          <a:p>
            <a:pPr marL="342900" indent="-342900">
              <a:buFont typeface="Arial" panose="020B0604020202020204" pitchFamily="34" charset="0"/>
              <a:buChar char="•"/>
            </a:pPr>
            <a:r>
              <a:rPr lang="en-US" sz="2400" dirty="0"/>
              <a:t>ACP entails</a:t>
            </a:r>
          </a:p>
          <a:p>
            <a:pPr marL="1085850" lvl="1" indent="-342900">
              <a:buFont typeface="Arial" panose="020B0604020202020204" pitchFamily="34" charset="0"/>
              <a:buChar char="•"/>
            </a:pPr>
            <a:r>
              <a:rPr lang="en-US" sz="2400" dirty="0"/>
              <a:t>Identification of surrogates</a:t>
            </a:r>
          </a:p>
          <a:p>
            <a:pPr marL="1085850" lvl="1" indent="-342900">
              <a:buFont typeface="Arial" panose="020B0604020202020204" pitchFamily="34" charset="0"/>
              <a:buChar char="•"/>
            </a:pPr>
            <a:r>
              <a:rPr lang="en-US" sz="2400" dirty="0"/>
              <a:t>Elicitation of What Matters</a:t>
            </a:r>
          </a:p>
          <a:p>
            <a:pPr marL="342900" indent="-342900">
              <a:buFont typeface="Arial" panose="020B0604020202020204" pitchFamily="34" charset="0"/>
              <a:buChar char="•"/>
            </a:pPr>
            <a:r>
              <a:rPr lang="en-US" sz="2400" dirty="0"/>
              <a:t>Yet eliciting What Matters is helpful in the </a:t>
            </a:r>
            <a:r>
              <a:rPr lang="en-US" sz="2400" b="1" i="1" dirty="0"/>
              <a:t>here and now</a:t>
            </a:r>
            <a:r>
              <a:rPr lang="en-US" sz="2400" dirty="0"/>
              <a:t> of managing </a:t>
            </a:r>
            <a:r>
              <a:rPr lang="en-US" sz="2400" dirty="0" err="1"/>
              <a:t>multimorbid</a:t>
            </a:r>
            <a:r>
              <a:rPr lang="en-US" sz="2400" dirty="0"/>
              <a:t> patients</a:t>
            </a:r>
          </a:p>
        </p:txBody>
      </p:sp>
    </p:spTree>
    <p:extLst>
      <p:ext uri="{BB962C8B-B14F-4D97-AF65-F5344CB8AC3E}">
        <p14:creationId xmlns:p14="http://schemas.microsoft.com/office/powerpoint/2010/main" val="13817426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 RENEE</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dirty="0"/>
              <a:t>40 </a:t>
            </a:r>
            <a:r>
              <a:rPr lang="en-US" sz="2400" dirty="0" err="1"/>
              <a:t>yo</a:t>
            </a:r>
            <a:r>
              <a:rPr lang="en-US" sz="2400" dirty="0"/>
              <a:t> woman is an elementary school art teacher with hyperlipidemia and hypothyroidism.</a:t>
            </a:r>
          </a:p>
          <a:p>
            <a:pPr marL="342900" indent="-342900">
              <a:buFont typeface="Arial" panose="020B0604020202020204" pitchFamily="34" charset="0"/>
              <a:buChar char="•"/>
            </a:pPr>
            <a:r>
              <a:rPr lang="en-US" sz="2400" dirty="0"/>
              <a:t>Recently remarried, she has an 8-month old son and 5-year-old daughter.</a:t>
            </a:r>
          </a:p>
          <a:p>
            <a:pPr marL="342900" indent="-342900">
              <a:buFont typeface="Arial" panose="020B0604020202020204" pitchFamily="34" charset="0"/>
              <a:buChar char="•"/>
            </a:pPr>
            <a:r>
              <a:rPr lang="en-US" sz="2400" dirty="0"/>
              <a:t>A chest film incidentally discovers a 2-cm RUL mass; pathology shows adenocarcinoma.</a:t>
            </a:r>
          </a:p>
          <a:p>
            <a:pPr marL="342900" indent="-342900">
              <a:buFont typeface="Arial" panose="020B0604020202020204" pitchFamily="34" charset="0"/>
              <a:buChar char="•"/>
            </a:pPr>
            <a:r>
              <a:rPr lang="en-US" sz="2400" dirty="0"/>
              <a:t>What are your next steps in her care?</a:t>
            </a:r>
          </a:p>
        </p:txBody>
      </p:sp>
    </p:spTree>
    <p:extLst>
      <p:ext uri="{BB962C8B-B14F-4D97-AF65-F5344CB8AC3E}">
        <p14:creationId xmlns:p14="http://schemas.microsoft.com/office/powerpoint/2010/main" val="18822609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 MILDRED</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dirty="0"/>
              <a:t>85 </a:t>
            </a:r>
            <a:r>
              <a:rPr lang="en-US" sz="2400" dirty="0" err="1"/>
              <a:t>yo</a:t>
            </a:r>
            <a:r>
              <a:rPr lang="en-US" sz="2400" dirty="0"/>
              <a:t> woman is a retired elementary school art teacher with advanced </a:t>
            </a:r>
            <a:r>
              <a:rPr lang="en-US" sz="2400" dirty="0" err="1"/>
              <a:t>parkinson</a:t>
            </a:r>
            <a:r>
              <a:rPr lang="en-US" sz="2400" dirty="0"/>
              <a:t> disease, related dementia, </a:t>
            </a:r>
            <a:r>
              <a:rPr lang="en-US" sz="2400" dirty="0" err="1"/>
              <a:t>HFrEF</a:t>
            </a:r>
            <a:r>
              <a:rPr lang="en-US" sz="2400" dirty="0"/>
              <a:t> (last EF 20%), frailty.</a:t>
            </a:r>
          </a:p>
          <a:p>
            <a:pPr marL="342900" indent="-342900">
              <a:buFont typeface="Arial" panose="020B0604020202020204" pitchFamily="34" charset="0"/>
              <a:buChar char="•"/>
            </a:pPr>
            <a:r>
              <a:rPr lang="en-US" sz="2400" dirty="0"/>
              <a:t>Widowed, her son and daughter reside out of state with their families.  Resides in an ALF.</a:t>
            </a:r>
          </a:p>
          <a:p>
            <a:pPr marL="342900" indent="-342900">
              <a:buFont typeface="Arial" panose="020B0604020202020204" pitchFamily="34" charset="0"/>
              <a:buChar char="•"/>
            </a:pPr>
            <a:r>
              <a:rPr lang="en-US" sz="2400" dirty="0"/>
              <a:t>A chest film incidentally discovers a 2-cm RUL mass; pathology shows adenocarcinoma.</a:t>
            </a:r>
          </a:p>
          <a:p>
            <a:pPr marL="342900" indent="-342900">
              <a:buFont typeface="Arial" panose="020B0604020202020204" pitchFamily="34" charset="0"/>
              <a:buChar char="•"/>
            </a:pPr>
            <a:r>
              <a:rPr lang="en-US" sz="2400" dirty="0"/>
              <a:t>What are your next steps in her care?</a:t>
            </a:r>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6673961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CARE FOR MANY OLDER ADULTS WITH MULTIPLE CONDITIONS MAY…</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dirty="0"/>
              <a:t>Be of uncertain benefit</a:t>
            </a:r>
          </a:p>
          <a:p>
            <a:pPr marL="1085850" lvl="1" indent="-342900">
              <a:buFont typeface="Arial" panose="020B0604020202020204" pitchFamily="34" charset="0"/>
              <a:buChar char="•"/>
            </a:pPr>
            <a:r>
              <a:rPr lang="en-US" sz="2400" dirty="0"/>
              <a:t>Few older adults in RCT’s</a:t>
            </a:r>
          </a:p>
          <a:p>
            <a:pPr marL="1085850" lvl="1" indent="-342900">
              <a:buFont typeface="Arial" panose="020B0604020202020204" pitchFamily="34" charset="0"/>
              <a:buChar char="•"/>
            </a:pPr>
            <a:r>
              <a:rPr lang="en-US" sz="2400" dirty="0"/>
              <a:t>Those who are don’t look like Mildred</a:t>
            </a:r>
          </a:p>
          <a:p>
            <a:pPr marL="1085850" lvl="1" indent="-342900">
              <a:buFont typeface="Arial" panose="020B0604020202020204" pitchFamily="34" charset="0"/>
              <a:buChar char="•"/>
            </a:pPr>
            <a:r>
              <a:rPr lang="en-US" sz="2400" dirty="0"/>
              <a:t>These persons have less benefit from treatment than those in the studies</a:t>
            </a:r>
          </a:p>
          <a:p>
            <a:pPr marL="342900" indent="-342900">
              <a:buFont typeface="Arial" panose="020B0604020202020204" pitchFamily="34" charset="0"/>
              <a:buChar char="•"/>
            </a:pPr>
            <a:r>
              <a:rPr lang="en-US" sz="2400" dirty="0"/>
              <a:t>Be burdensome</a:t>
            </a:r>
          </a:p>
          <a:p>
            <a:pPr marL="342900" indent="-342900">
              <a:buFont typeface="Arial" panose="020B0604020202020204" pitchFamily="34" charset="0"/>
              <a:buChar char="•"/>
            </a:pPr>
            <a:r>
              <a:rPr lang="en-US" sz="2400" dirty="0"/>
              <a:t>Inflict unintended harm</a:t>
            </a:r>
          </a:p>
          <a:p>
            <a:pPr marL="342900" indent="-342900">
              <a:buFont typeface="Arial" panose="020B0604020202020204" pitchFamily="34" charset="0"/>
              <a:buChar char="•"/>
            </a:pPr>
            <a:r>
              <a:rPr lang="en-US" sz="2400" dirty="0"/>
              <a:t>Be frustrating</a:t>
            </a:r>
          </a:p>
          <a:p>
            <a:pPr marL="342900" indent="-342900">
              <a:buFont typeface="Arial" panose="020B0604020202020204" pitchFamily="34" charset="0"/>
              <a:buChar char="•"/>
            </a:pPr>
            <a:r>
              <a:rPr lang="en-US" sz="2400" dirty="0"/>
              <a:t>Hence the need for determining </a:t>
            </a:r>
            <a:r>
              <a:rPr lang="en-US" sz="2400" b="1" i="1" dirty="0"/>
              <a:t>What Matters</a:t>
            </a:r>
          </a:p>
        </p:txBody>
      </p:sp>
    </p:spTree>
    <p:extLst>
      <p:ext uri="{BB962C8B-B14F-4D97-AF65-F5344CB8AC3E}">
        <p14:creationId xmlns:p14="http://schemas.microsoft.com/office/powerpoint/2010/main" val="2489843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enhance the geriatrics skills in the primary care workforce?</a:t>
            </a:r>
          </a:p>
        </p:txBody>
      </p:sp>
      <p:sp>
        <p:nvSpPr>
          <p:cNvPr id="3" name="Content Placeholder 2"/>
          <p:cNvSpPr>
            <a:spLocks noGrp="1"/>
          </p:cNvSpPr>
          <p:nvPr>
            <p:ph idx="1"/>
          </p:nvPr>
        </p:nvSpPr>
        <p:spPr>
          <a:xfrm>
            <a:off x="838200" y="1825625"/>
            <a:ext cx="5422436" cy="4351338"/>
          </a:xfrm>
        </p:spPr>
        <p:txBody>
          <a:bodyPr>
            <a:normAutofit/>
          </a:bodyPr>
          <a:lstStyle/>
          <a:p>
            <a:r>
              <a:rPr lang="en-US" sz="3200" dirty="0"/>
              <a:t>Most elders are seen and cared for in PC clinics</a:t>
            </a:r>
          </a:p>
          <a:p>
            <a:r>
              <a:rPr lang="en-US" sz="3200" dirty="0"/>
              <a:t>Many HCPs received limited training in geriatrics</a:t>
            </a:r>
          </a:p>
          <a:p>
            <a:r>
              <a:rPr lang="en-US" sz="3200" dirty="0"/>
              <a:t>EB review and expert consensus</a:t>
            </a:r>
            <a:r>
              <a:rPr lang="en-US" sz="3200" baseline="30000" dirty="0"/>
              <a:t>1</a:t>
            </a:r>
            <a:r>
              <a:rPr lang="en-US" sz="3200" dirty="0"/>
              <a:t> identified </a:t>
            </a:r>
            <a:r>
              <a:rPr lang="en-US" sz="3200" dirty="0">
                <a:solidFill>
                  <a:schemeClr val="accent4"/>
                </a:solidFill>
              </a:rPr>
              <a:t>4 things  </a:t>
            </a:r>
            <a:r>
              <a:rPr lang="en-US" sz="3200" dirty="0"/>
              <a:t>important to health &amp; QOL for older people.</a:t>
            </a:r>
          </a:p>
        </p:txBody>
      </p:sp>
      <p:pic>
        <p:nvPicPr>
          <p:cNvPr id="5" name="Picture 4">
            <a:extLst>
              <a:ext uri="{FF2B5EF4-FFF2-40B4-BE49-F238E27FC236}">
                <a16:creationId xmlns:a16="http://schemas.microsoft.com/office/drawing/2014/main" id="{DA9DFB23-DD55-3944-9FE1-24432D84CC73}"/>
              </a:ext>
            </a:extLst>
          </p:cNvPr>
          <p:cNvPicPr>
            <a:picLocks noChangeAspect="1"/>
          </p:cNvPicPr>
          <p:nvPr/>
        </p:nvPicPr>
        <p:blipFill>
          <a:blip r:embed="rId2"/>
          <a:stretch>
            <a:fillRect/>
          </a:stretch>
        </p:blipFill>
        <p:spPr>
          <a:xfrm>
            <a:off x="6260636" y="2252870"/>
            <a:ext cx="5931364" cy="3105426"/>
          </a:xfrm>
          <a:prstGeom prst="rect">
            <a:avLst/>
          </a:prstGeom>
        </p:spPr>
      </p:pic>
      <p:sp>
        <p:nvSpPr>
          <p:cNvPr id="4" name="TextBox 3">
            <a:extLst>
              <a:ext uri="{FF2B5EF4-FFF2-40B4-BE49-F238E27FC236}">
                <a16:creationId xmlns:a16="http://schemas.microsoft.com/office/drawing/2014/main" id="{8100D157-74B4-BD4E-A855-3FA92FB1B87A}"/>
              </a:ext>
            </a:extLst>
          </p:cNvPr>
          <p:cNvSpPr txBox="1"/>
          <p:nvPr/>
        </p:nvSpPr>
        <p:spPr>
          <a:xfrm>
            <a:off x="6718852" y="5844209"/>
            <a:ext cx="3843131" cy="369332"/>
          </a:xfrm>
          <a:prstGeom prst="rect">
            <a:avLst/>
          </a:prstGeom>
          <a:noFill/>
        </p:spPr>
        <p:txBody>
          <a:bodyPr wrap="square" rtlCol="0">
            <a:spAutoFit/>
          </a:bodyPr>
          <a:lstStyle/>
          <a:p>
            <a:r>
              <a:rPr lang="en-US" baseline="30000" dirty="0"/>
              <a:t>1 </a:t>
            </a:r>
            <a:r>
              <a:rPr lang="en-US" b="1" dirty="0"/>
              <a:t>References available on request</a:t>
            </a:r>
            <a:endParaRPr lang="en-US" baseline="30000" dirty="0"/>
          </a:p>
        </p:txBody>
      </p:sp>
    </p:spTree>
    <p:extLst>
      <p:ext uri="{BB962C8B-B14F-4D97-AF65-F5344CB8AC3E}">
        <p14:creationId xmlns:p14="http://schemas.microsoft.com/office/powerpoint/2010/main" val="38872335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WHEN MIGHT YOU HAVE A WHAT MATTERS CONVERSATION?</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dirty="0"/>
              <a:t>Annual Wellness Visit</a:t>
            </a:r>
          </a:p>
          <a:p>
            <a:pPr marL="342900" indent="-342900">
              <a:buFont typeface="Arial" panose="020B0604020202020204" pitchFamily="34" charset="0"/>
              <a:buChar char="•"/>
            </a:pPr>
            <a:r>
              <a:rPr lang="en-US" sz="2400" dirty="0"/>
              <a:t>New diagnosis, or change in health status</a:t>
            </a:r>
          </a:p>
          <a:p>
            <a:pPr marL="342900" indent="-342900">
              <a:buFont typeface="Arial" panose="020B0604020202020204" pitchFamily="34" charset="0"/>
              <a:buChar char="•"/>
            </a:pPr>
            <a:r>
              <a:rPr lang="en-US" sz="2400" dirty="0"/>
              <a:t>Change in life stage or circumstances</a:t>
            </a:r>
          </a:p>
          <a:p>
            <a:pPr marL="342900" indent="-342900">
              <a:buFont typeface="Arial" panose="020B0604020202020204" pitchFamily="34" charset="0"/>
              <a:buChar char="•"/>
            </a:pPr>
            <a:r>
              <a:rPr lang="en-US" sz="2400" dirty="0"/>
              <a:t>As part of chronic disease management discussions</a:t>
            </a:r>
          </a:p>
          <a:p>
            <a:pPr marL="342900" indent="-342900">
              <a:buFont typeface="Arial" panose="020B0604020202020204" pitchFamily="34" charset="0"/>
              <a:buChar char="•"/>
            </a:pPr>
            <a:r>
              <a:rPr lang="en-US" sz="2400" dirty="0"/>
              <a:t>Visit to patient in inpatient setting (hospital, nursing home)</a:t>
            </a:r>
          </a:p>
          <a:p>
            <a:pPr marL="342900" indent="-342900">
              <a:buFont typeface="Arial" panose="020B0604020202020204" pitchFamily="34" charset="0"/>
              <a:buChar char="•"/>
            </a:pPr>
            <a:r>
              <a:rPr lang="en-US" sz="2400" dirty="0"/>
              <a:t>Or first clinic visit following hospitalization</a:t>
            </a:r>
          </a:p>
        </p:txBody>
      </p:sp>
    </p:spTree>
    <p:extLst>
      <p:ext uri="{BB962C8B-B14F-4D97-AF65-F5344CB8AC3E}">
        <p14:creationId xmlns:p14="http://schemas.microsoft.com/office/powerpoint/2010/main" val="29407696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WHO CAN HAVE THE WHAT MATTERS CONVERSATION?</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dirty="0"/>
              <a:t>Any member of the care team can initiate and document the conversation</a:t>
            </a:r>
          </a:p>
          <a:p>
            <a:pPr marL="342900" indent="-342900">
              <a:buFont typeface="Arial" panose="020B0604020202020204" pitchFamily="34" charset="0"/>
              <a:buChar char="•"/>
            </a:pPr>
            <a:r>
              <a:rPr lang="en-US" sz="2400" dirty="0"/>
              <a:t>Can also be elicited by self-report (write in free text on a form)</a:t>
            </a:r>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30581826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 THEIR UNDERSTANDING</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dirty="0"/>
              <a:t>(Not always necessary)</a:t>
            </a:r>
          </a:p>
          <a:p>
            <a:pPr marL="342900" indent="-342900">
              <a:buFont typeface="Arial" panose="020B0604020202020204" pitchFamily="34" charset="0"/>
              <a:buChar char="•"/>
            </a:pPr>
            <a:r>
              <a:rPr lang="en-US" sz="2400" dirty="0"/>
              <a:t>What is your understanding now of where we are with your illness?</a:t>
            </a:r>
          </a:p>
          <a:p>
            <a:pPr marL="342900" indent="-342900">
              <a:buFont typeface="Arial" panose="020B0604020202020204" pitchFamily="34" charset="0"/>
              <a:buChar char="•"/>
            </a:pPr>
            <a:r>
              <a:rPr lang="en-US" sz="2400" dirty="0"/>
              <a:t>“I know we doctors may not always do the best job of communicating about these things”</a:t>
            </a:r>
          </a:p>
          <a:p>
            <a:pPr marL="342900" indent="-342900">
              <a:buFont typeface="Arial" panose="020B0604020202020204" pitchFamily="34" charset="0"/>
              <a:buChar char="•"/>
            </a:pPr>
            <a:r>
              <a:rPr lang="en-US" sz="2400" dirty="0"/>
              <a:t>Calibrate their understanding as needed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4114800"/>
            <a:ext cx="1981200" cy="2133600"/>
          </a:xfrm>
          <a:prstGeom prst="rect">
            <a:avLst/>
          </a:prstGeom>
        </p:spPr>
      </p:pic>
    </p:spTree>
    <p:extLst>
      <p:ext uri="{BB962C8B-B14F-4D97-AF65-F5344CB8AC3E}">
        <p14:creationId xmlns:p14="http://schemas.microsoft.com/office/powerpoint/2010/main" val="1817822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PROGNOSIS</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dirty="0"/>
              <a:t>(Not always necessary)</a:t>
            </a:r>
          </a:p>
          <a:p>
            <a:pPr marL="342900" indent="-342900">
              <a:buFont typeface="Arial" panose="020B0604020202020204" pitchFamily="34" charset="0"/>
              <a:buChar char="•"/>
            </a:pPr>
            <a:r>
              <a:rPr lang="en-US" sz="2400" dirty="0"/>
              <a:t>(May provide rationale for: Why now?)</a:t>
            </a:r>
          </a:p>
          <a:p>
            <a:pPr marL="342900" indent="-342900">
              <a:buFont typeface="Arial" panose="020B0604020202020204" pitchFamily="34" charset="0"/>
              <a:buChar char="•"/>
            </a:pPr>
            <a:r>
              <a:rPr lang="en-US" sz="2400" dirty="0"/>
              <a:t>Share prognosis as a range, tailored to information preferences</a:t>
            </a:r>
          </a:p>
          <a:p>
            <a:pPr marL="342900" indent="-342900">
              <a:buFont typeface="Arial" panose="020B0604020202020204" pitchFamily="34" charset="0"/>
              <a:buChar char="•"/>
            </a:pPr>
            <a:r>
              <a:rPr lang="en-US" sz="2400" dirty="0"/>
              <a:t>How to estimate?</a:t>
            </a:r>
          </a:p>
          <a:p>
            <a:pPr marL="1085850" lvl="1" indent="-342900">
              <a:buFont typeface="Arial" panose="020B0604020202020204" pitchFamily="34" charset="0"/>
              <a:buChar char="•"/>
            </a:pPr>
            <a:r>
              <a:rPr lang="en-US" sz="2400" dirty="0"/>
              <a:t>Experience</a:t>
            </a:r>
          </a:p>
          <a:p>
            <a:pPr marL="1085850" lvl="1" indent="-342900">
              <a:buFont typeface="Arial" panose="020B0604020202020204" pitchFamily="34" charset="0"/>
              <a:buChar char="•"/>
            </a:pPr>
            <a:r>
              <a:rPr lang="en-US" sz="2400" dirty="0"/>
              <a:t>Contact consultant if a prominent disease</a:t>
            </a:r>
          </a:p>
          <a:p>
            <a:pPr marL="1085850" lvl="1" indent="-342900">
              <a:buFont typeface="Arial" panose="020B0604020202020204" pitchFamily="34" charset="0"/>
              <a:buChar char="•"/>
            </a:pPr>
            <a:r>
              <a:rPr lang="en-US" sz="2400" b="1" i="1" dirty="0"/>
              <a:t>eprognosis.ucsf.edu</a:t>
            </a:r>
          </a:p>
        </p:txBody>
      </p:sp>
    </p:spTree>
    <p:extLst>
      <p:ext uri="{BB962C8B-B14F-4D97-AF65-F5344CB8AC3E}">
        <p14:creationId xmlns:p14="http://schemas.microsoft.com/office/powerpoint/2010/main" val="692221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MATTERS: GOALS</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dirty="0"/>
              <a:t>What things are most important in your life?</a:t>
            </a:r>
          </a:p>
          <a:p>
            <a:pPr marL="342900" indent="-342900">
              <a:buFont typeface="Arial" panose="020B0604020202020204" pitchFamily="34" charset="0"/>
              <a:buChar char="•"/>
            </a:pPr>
            <a:r>
              <a:rPr lang="en-US" sz="2400" dirty="0"/>
              <a:t>What makes life worth living?</a:t>
            </a:r>
          </a:p>
          <a:p>
            <a:pPr marL="342900" indent="-342900">
              <a:buFont typeface="Arial" panose="020B0604020202020204" pitchFamily="34" charset="0"/>
              <a:buChar char="•"/>
            </a:pPr>
            <a:r>
              <a:rPr lang="en-US" sz="2400" dirty="0"/>
              <a:t>Examples: </a:t>
            </a:r>
          </a:p>
          <a:p>
            <a:pPr marL="1085850" lvl="1" indent="-342900">
              <a:buFont typeface="Arial" panose="020B0604020202020204" pitchFamily="34" charset="0"/>
              <a:buChar char="•"/>
            </a:pPr>
            <a:r>
              <a:rPr lang="en-US" sz="2400" dirty="0"/>
              <a:t>Function and independence – living on your own, caring for yourself</a:t>
            </a:r>
          </a:p>
          <a:p>
            <a:pPr marL="1085850" lvl="1" indent="-342900">
              <a:buFont typeface="Arial" panose="020B0604020202020204" pitchFamily="34" charset="0"/>
              <a:buChar char="•"/>
            </a:pPr>
            <a:r>
              <a:rPr lang="en-US" sz="2400" dirty="0"/>
              <a:t>Longevity</a:t>
            </a:r>
          </a:p>
          <a:p>
            <a:pPr marL="1085850" lvl="1" indent="-342900">
              <a:buFont typeface="Arial" panose="020B0604020202020204" pitchFamily="34" charset="0"/>
              <a:buChar char="•"/>
            </a:pPr>
            <a:r>
              <a:rPr lang="en-US" sz="2400" dirty="0"/>
              <a:t>Social connection – friends, family, religion</a:t>
            </a:r>
          </a:p>
          <a:p>
            <a:pPr marL="1085850" lvl="1" indent="-342900">
              <a:buFont typeface="Arial" panose="020B0604020202020204" pitchFamily="34" charset="0"/>
              <a:buChar char="•"/>
            </a:pPr>
            <a:r>
              <a:rPr lang="en-US" sz="2400" dirty="0"/>
              <a:t>Symptom relief</a:t>
            </a:r>
          </a:p>
          <a:p>
            <a:pPr marL="342900" indent="-342900">
              <a:buFont typeface="Arial" panose="020B0604020202020204" pitchFamily="34" charset="0"/>
              <a:buChar char="•"/>
            </a:pPr>
            <a:r>
              <a:rPr lang="en-US" sz="2400" dirty="0"/>
              <a:t>Have you changed your mind about what matters in your life?  (Say more…)</a:t>
            </a:r>
          </a:p>
        </p:txBody>
      </p:sp>
    </p:spTree>
    <p:extLst>
      <p:ext uri="{BB962C8B-B14F-4D97-AF65-F5344CB8AC3E}">
        <p14:creationId xmlns:p14="http://schemas.microsoft.com/office/powerpoint/2010/main" val="7191785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cont.</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dirty="0"/>
              <a:t>What would you be doing more of if your [ailment] were not so burdensome?</a:t>
            </a:r>
          </a:p>
          <a:p>
            <a:pPr marL="342900" indent="-342900">
              <a:buFont typeface="Arial" panose="020B0604020202020204" pitchFamily="34" charset="0"/>
              <a:buChar char="•"/>
            </a:pPr>
            <a:r>
              <a:rPr lang="en-US" sz="2400" dirty="0"/>
              <a:t>What activities are particularly important or meaningful?</a:t>
            </a:r>
          </a:p>
          <a:p>
            <a:pPr marL="342900" indent="-342900">
              <a:buFont typeface="Arial" panose="020B0604020202020204" pitchFamily="34" charset="0"/>
              <a:buChar char="•"/>
            </a:pPr>
            <a:r>
              <a:rPr lang="en-US" sz="2400" dirty="0"/>
              <a:t>Is there something you want or need to do before, say, your next birthday?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4360366"/>
            <a:ext cx="2857500" cy="1600200"/>
          </a:xfrm>
          <a:prstGeom prst="rect">
            <a:avLst/>
          </a:prstGeom>
        </p:spPr>
      </p:pic>
    </p:spTree>
    <p:extLst>
      <p:ext uri="{BB962C8B-B14F-4D97-AF65-F5344CB8AC3E}">
        <p14:creationId xmlns:p14="http://schemas.microsoft.com/office/powerpoint/2010/main" val="12035073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cont.</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dirty="0"/>
              <a:t>Describe what a good day would look like</a:t>
            </a:r>
          </a:p>
          <a:p>
            <a:pPr marL="342900" indent="-342900">
              <a:buFont typeface="Arial" panose="020B0604020202020204" pitchFamily="34" charset="0"/>
              <a:buChar char="•"/>
            </a:pPr>
            <a:r>
              <a:rPr lang="en-US" sz="2400" dirty="0"/>
              <a:t>Which relationships or connections are most important to you?</a:t>
            </a:r>
          </a:p>
          <a:p>
            <a:pPr marL="342900" indent="-342900">
              <a:buFont typeface="Arial" panose="020B0604020202020204" pitchFamily="34" charset="0"/>
              <a:buChar char="•"/>
            </a:pPr>
            <a:r>
              <a:rPr lang="en-US" sz="2400" dirty="0"/>
              <a:t>What brings you the most enjoyment or pleasure?</a:t>
            </a:r>
          </a:p>
          <a:p>
            <a:pPr marL="342900" indent="-342900">
              <a:buFont typeface="Arial" panose="020B0604020202020204" pitchFamily="34" charset="0"/>
              <a:buChar char="•"/>
            </a:pPr>
            <a:r>
              <a:rPr lang="en-US" sz="2400" dirty="0"/>
              <a:t>What do you hope your health care can do for you?</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5954" y="4343400"/>
            <a:ext cx="2686446" cy="1882140"/>
          </a:xfrm>
          <a:prstGeom prst="rect">
            <a:avLst/>
          </a:prstGeom>
        </p:spPr>
      </p:pic>
    </p:spTree>
    <p:extLst>
      <p:ext uri="{BB962C8B-B14F-4D97-AF65-F5344CB8AC3E}">
        <p14:creationId xmlns:p14="http://schemas.microsoft.com/office/powerpoint/2010/main" val="29232530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MATTERS: BURDENS</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dirty="0"/>
              <a:t>Are there things about your healthcare that you think aren’t helping, or you find bothersome or difficult?  (Possible examples:)</a:t>
            </a:r>
          </a:p>
          <a:p>
            <a:pPr marL="1085850" lvl="1" indent="-342900">
              <a:buFont typeface="Arial" panose="020B0604020202020204" pitchFamily="34" charset="0"/>
              <a:buChar char="•"/>
            </a:pPr>
            <a:r>
              <a:rPr lang="en-US" sz="2400" dirty="0"/>
              <a:t>Medicines (pills, shots, drops, inhalers)</a:t>
            </a:r>
          </a:p>
          <a:p>
            <a:pPr marL="1085850" lvl="1" indent="-342900">
              <a:buFont typeface="Arial" panose="020B0604020202020204" pitchFamily="34" charset="0"/>
              <a:buChar char="•"/>
            </a:pPr>
            <a:r>
              <a:rPr lang="en-US" sz="2400" dirty="0"/>
              <a:t>Self-care tasks (diet, FSBG checks…)</a:t>
            </a:r>
          </a:p>
          <a:p>
            <a:pPr marL="1085850" lvl="1" indent="-342900">
              <a:buFont typeface="Arial" panose="020B0604020202020204" pitchFamily="34" charset="0"/>
              <a:buChar char="•"/>
            </a:pPr>
            <a:r>
              <a:rPr lang="en-US" sz="2400" dirty="0"/>
              <a:t>Blood tests and x-rays, etc.</a:t>
            </a:r>
          </a:p>
          <a:p>
            <a:pPr marL="1085850" lvl="1" indent="-342900">
              <a:buFont typeface="Arial" panose="020B0604020202020204" pitchFamily="34" charset="0"/>
              <a:buChar char="•"/>
            </a:pPr>
            <a:r>
              <a:rPr lang="en-US" sz="2400" dirty="0"/>
              <a:t>Medical visits</a:t>
            </a:r>
          </a:p>
          <a:p>
            <a:pPr marL="1085850" lvl="1" indent="-342900">
              <a:buFont typeface="Arial" panose="020B0604020202020204" pitchFamily="34" charset="0"/>
              <a:buChar char="•"/>
            </a:pPr>
            <a:r>
              <a:rPr lang="en-US" sz="2400" dirty="0"/>
              <a:t>Dialysis…</a:t>
            </a:r>
          </a:p>
          <a:p>
            <a:pPr marL="342900" indent="-342900">
              <a:buFont typeface="Arial" panose="020B0604020202020204" pitchFamily="34" charset="0"/>
              <a:buChar char="•"/>
            </a:pPr>
            <a:r>
              <a:rPr lang="en-US" sz="2400" dirty="0"/>
              <a:t>What are you willing/able to do, and what NOT?</a:t>
            </a:r>
          </a:p>
        </p:txBody>
      </p:sp>
    </p:spTree>
    <p:extLst>
      <p:ext uri="{BB962C8B-B14F-4D97-AF65-F5344CB8AC3E}">
        <p14:creationId xmlns:p14="http://schemas.microsoft.com/office/powerpoint/2010/main" val="2308980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MATTERS:  FEARS AND WORRIES</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dirty="0"/>
              <a:t>What are your biggest fears and worries about the future with your health?</a:t>
            </a:r>
          </a:p>
          <a:p>
            <a:pPr marL="342900" indent="-342900">
              <a:buFont typeface="Arial" panose="020B0604020202020204" pitchFamily="34" charset="0"/>
              <a:buChar char="•"/>
            </a:pPr>
            <a:r>
              <a:rPr lang="en-US" sz="2400" dirty="0"/>
              <a:t>What experience have you had with serious illness?</a:t>
            </a:r>
          </a:p>
          <a:p>
            <a:pPr marL="342900" indent="-342900">
              <a:buFont typeface="Arial" panose="020B0604020202020204" pitchFamily="34" charset="0"/>
              <a:buChar char="•"/>
            </a:pPr>
            <a:r>
              <a:rPr lang="en-US" sz="2400" dirty="0"/>
              <a:t>What went well?  What didn’t?  Why?</a:t>
            </a:r>
          </a:p>
          <a:p>
            <a:pPr marL="342900" indent="-342900">
              <a:buFont typeface="Arial" panose="020B0604020202020204" pitchFamily="34" charset="0"/>
              <a:buChar char="•"/>
            </a:pPr>
            <a:r>
              <a:rPr lang="en-US" sz="2400" dirty="0"/>
              <a:t>In the same situation, what would </a:t>
            </a:r>
            <a:r>
              <a:rPr lang="en-US" sz="2400" b="1" i="1" dirty="0"/>
              <a:t>you</a:t>
            </a:r>
            <a:r>
              <a:rPr lang="en-US" sz="2400" dirty="0"/>
              <a:t> want?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4666458"/>
            <a:ext cx="2103120" cy="1394460"/>
          </a:xfrm>
          <a:prstGeom prst="rect">
            <a:avLst/>
          </a:prstGeom>
        </p:spPr>
      </p:pic>
    </p:spTree>
    <p:extLst>
      <p:ext uri="{BB962C8B-B14F-4D97-AF65-F5344CB8AC3E}">
        <p14:creationId xmlns:p14="http://schemas.microsoft.com/office/powerpoint/2010/main" val="38695531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FEARS AND WORRIES, cont.</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dirty="0"/>
              <a:t>Can you imagine anything that would be worse than death?  Or,</a:t>
            </a:r>
          </a:p>
          <a:p>
            <a:pPr marL="342900" indent="-342900">
              <a:buFont typeface="Arial" panose="020B0604020202020204" pitchFamily="34" charset="0"/>
              <a:buChar char="•"/>
            </a:pPr>
            <a:r>
              <a:rPr lang="en-US" sz="2400" dirty="0"/>
              <a:t>Can you think of any health situations that would be hard on your quality of life?</a:t>
            </a:r>
          </a:p>
          <a:p>
            <a:pPr marL="342900" indent="-342900">
              <a:buFont typeface="Arial" panose="020B0604020202020204" pitchFamily="34" charset="0"/>
              <a:buChar char="•"/>
            </a:pPr>
            <a:r>
              <a:rPr lang="en-US" sz="2400" dirty="0"/>
              <a:t>Some people might say</a:t>
            </a:r>
          </a:p>
          <a:p>
            <a:pPr marL="1085850" lvl="1" indent="-342900">
              <a:buFont typeface="Arial" panose="020B0604020202020204" pitchFamily="34" charset="0"/>
              <a:buChar char="•"/>
            </a:pPr>
            <a:r>
              <a:rPr lang="en-US" sz="2400" dirty="0"/>
              <a:t>Not being able to live w/o machines</a:t>
            </a:r>
          </a:p>
          <a:p>
            <a:pPr marL="1085850" lvl="1" indent="-342900">
              <a:buFont typeface="Arial" panose="020B0604020202020204" pitchFamily="34" charset="0"/>
              <a:buChar char="•"/>
            </a:pPr>
            <a:r>
              <a:rPr lang="en-US" sz="2400" dirty="0"/>
              <a:t>Not being able to think for oneself</a:t>
            </a:r>
          </a:p>
          <a:p>
            <a:pPr marL="1085850" lvl="1" indent="-342900">
              <a:buFont typeface="Arial" panose="020B0604020202020204" pitchFamily="34" charset="0"/>
              <a:buChar char="•"/>
            </a:pPr>
            <a:r>
              <a:rPr lang="en-US" sz="2400" dirty="0"/>
              <a:t>Not being able to live on one’s own</a:t>
            </a:r>
          </a:p>
          <a:p>
            <a:pPr marL="1085850" lvl="1" indent="-342900">
              <a:buFont typeface="Arial" panose="020B0604020202020204" pitchFamily="34" charset="0"/>
              <a:buChar char="•"/>
            </a:pPr>
            <a:r>
              <a:rPr lang="en-US" sz="2400" dirty="0"/>
              <a:t>Constant pain…</a:t>
            </a:r>
          </a:p>
        </p:txBody>
      </p:sp>
    </p:spTree>
    <p:extLst>
      <p:ext uri="{BB962C8B-B14F-4D97-AF65-F5344CB8AC3E}">
        <p14:creationId xmlns:p14="http://schemas.microsoft.com/office/powerpoint/2010/main" val="3506130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0535" y="3795701"/>
            <a:ext cx="15029308" cy="2910451"/>
          </a:xfrm>
        </p:spPr>
        <p:txBody>
          <a:bodyPr/>
          <a:lstStyle/>
          <a:p>
            <a:endParaRPr lang="en-US" dirty="0"/>
          </a:p>
        </p:txBody>
      </p:sp>
      <p:sp>
        <p:nvSpPr>
          <p:cNvPr id="3" name="Subtitle 2"/>
          <p:cNvSpPr>
            <a:spLocks noGrp="1"/>
          </p:cNvSpPr>
          <p:nvPr>
            <p:ph type="subTitle" idx="1"/>
          </p:nvPr>
        </p:nvSpPr>
        <p:spPr>
          <a:xfrm>
            <a:off x="1170915" y="299577"/>
            <a:ext cx="9144000" cy="1655762"/>
          </a:xfrm>
        </p:spPr>
        <p:txBody>
          <a:bodyPr>
            <a:normAutofit/>
          </a:bodyPr>
          <a:lstStyle/>
          <a:p>
            <a:r>
              <a:rPr lang="en-US" sz="3600" dirty="0"/>
              <a:t>Age Friendly Primary Care:</a:t>
            </a:r>
          </a:p>
          <a:p>
            <a:r>
              <a:rPr lang="en-US" sz="3600" dirty="0"/>
              <a:t>These are the 4 important things</a:t>
            </a:r>
          </a:p>
        </p:txBody>
      </p:sp>
      <p:sp>
        <p:nvSpPr>
          <p:cNvPr id="4" name="Rectangle 2"/>
          <p:cNvSpPr>
            <a:spLocks noChangeArrowheads="1"/>
          </p:cNvSpPr>
          <p:nvPr/>
        </p:nvSpPr>
        <p:spPr bwMode="auto">
          <a:xfrm flipV="1">
            <a:off x="-1525164" y="2867121"/>
            <a:ext cx="20039078" cy="51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 descr="https://www.aha.org/sites/default/files/2019-05/4M_Model.pn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680569" y="1647684"/>
            <a:ext cx="5974915" cy="6471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9898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SCENARIO TO CONSIDER</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dirty="0"/>
              <a:t>Sudden event has left you unable to communicate</a:t>
            </a:r>
          </a:p>
          <a:p>
            <a:pPr marL="342900" indent="-342900">
              <a:buFont typeface="Arial" panose="020B0604020202020204" pitchFamily="34" charset="0"/>
              <a:buChar char="•"/>
            </a:pPr>
            <a:r>
              <a:rPr lang="en-US" sz="2400" dirty="0"/>
              <a:t>You’re receiving all care needed to keep you alive</a:t>
            </a:r>
          </a:p>
          <a:p>
            <a:pPr marL="342900" indent="-342900">
              <a:buFont typeface="Arial" panose="020B0604020202020204" pitchFamily="34" charset="0"/>
              <a:buChar char="•"/>
            </a:pPr>
            <a:r>
              <a:rPr lang="en-US" sz="2400" dirty="0"/>
              <a:t>Doctors believe little chance you’ll recover ability to know who you are or who you’re with</a:t>
            </a:r>
          </a:p>
          <a:p>
            <a:pPr marL="342900" indent="-342900">
              <a:buFont typeface="Arial" panose="020B0604020202020204" pitchFamily="34" charset="0"/>
              <a:buChar char="•"/>
            </a:pPr>
            <a:r>
              <a:rPr lang="en-US" sz="2400" dirty="0"/>
              <a:t>Would you want</a:t>
            </a:r>
          </a:p>
          <a:p>
            <a:pPr marL="1085850" lvl="1" indent="-342900">
              <a:buFont typeface="Arial" panose="020B0604020202020204" pitchFamily="34" charset="0"/>
              <a:buChar char="•"/>
            </a:pPr>
            <a:r>
              <a:rPr lang="en-US" sz="2400" dirty="0"/>
              <a:t>Medical treatment to keep you alive, or</a:t>
            </a:r>
          </a:p>
          <a:p>
            <a:pPr marL="1085850" lvl="1" indent="-342900">
              <a:buFont typeface="Arial" panose="020B0604020202020204" pitchFamily="34" charset="0"/>
              <a:buChar char="•"/>
            </a:pPr>
            <a:r>
              <a:rPr lang="en-US" sz="2400" dirty="0"/>
              <a:t>To stop the medical treatment</a:t>
            </a:r>
          </a:p>
          <a:p>
            <a:pPr marL="1085850" lvl="1" indent="-342900">
              <a:buFont typeface="Arial" panose="020B0604020202020204" pitchFamily="34" charset="0"/>
              <a:buChar char="•"/>
            </a:pPr>
            <a:r>
              <a:rPr lang="en-US" sz="2400" dirty="0"/>
              <a:t>(You’d be kept comfortable in any case)</a:t>
            </a:r>
          </a:p>
        </p:txBody>
      </p:sp>
    </p:spTree>
    <p:extLst>
      <p:ext uri="{BB962C8B-B14F-4D97-AF65-F5344CB8AC3E}">
        <p14:creationId xmlns:p14="http://schemas.microsoft.com/office/powerpoint/2010/main" val="19716441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MATTERS: FUNCTION</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dirty="0"/>
              <a:t>What abilities are so critical to your life that you can’t imaging living without them?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1" y="3352800"/>
            <a:ext cx="2567693" cy="2514600"/>
          </a:xfrm>
          <a:prstGeom prst="rect">
            <a:avLst/>
          </a:prstGeom>
        </p:spPr>
      </p:pic>
    </p:spTree>
    <p:extLst>
      <p:ext uri="{BB962C8B-B14F-4D97-AF65-F5344CB8AC3E}">
        <p14:creationId xmlns:p14="http://schemas.microsoft.com/office/powerpoint/2010/main" val="1987856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MATTERS:    TRADE-OFFS</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dirty="0"/>
              <a:t>If you became sicker, how much are you willing to go through for the possibility of gaining more time?</a:t>
            </a:r>
          </a:p>
          <a:p>
            <a:pPr marL="342900" indent="-342900">
              <a:buFont typeface="Arial" panose="020B0604020202020204" pitchFamily="34" charset="0"/>
              <a:buChar char="•"/>
            </a:pPr>
            <a:r>
              <a:rPr lang="en-US" sz="2400" dirty="0"/>
              <a:t>“I’ve had some patients who have told me, “Doc, I want you to do anything you can to have me live as long as possible – surgery, breathing machines, you name it….”</a:t>
            </a:r>
          </a:p>
          <a:p>
            <a:pPr marL="342900" indent="-342900">
              <a:buFont typeface="Arial" panose="020B0604020202020204" pitchFamily="34" charset="0"/>
              <a:buChar char="•"/>
            </a:pPr>
            <a:r>
              <a:rPr lang="en-US" sz="2400" dirty="0"/>
              <a:t>“And I’ve had other patients….”</a:t>
            </a:r>
          </a:p>
        </p:txBody>
      </p:sp>
    </p:spTree>
    <p:extLst>
      <p:ext uri="{BB962C8B-B14F-4D97-AF65-F5344CB8AC3E}">
        <p14:creationId xmlns:p14="http://schemas.microsoft.com/office/powerpoint/2010/main" val="10489160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HAVING AND DOCUMENTING THE CONVERSATION</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dirty="0"/>
              <a:t>“I want to be sure we are working on the things in your health that you think are most valuable.  Can we step back and talk about that for a couple of minutes?”</a:t>
            </a:r>
          </a:p>
          <a:p>
            <a:pPr marL="342900" indent="-342900">
              <a:buFont typeface="Arial" panose="020B0604020202020204" pitchFamily="34" charset="0"/>
              <a:buChar char="•"/>
            </a:pPr>
            <a:r>
              <a:rPr lang="en-US" sz="2400" dirty="0"/>
              <a:t>Probably best to do in a meeting room across a table, not in exam room with patient in a gown</a:t>
            </a:r>
          </a:p>
          <a:p>
            <a:pPr marL="342900" indent="-342900">
              <a:buFont typeface="Arial" panose="020B0604020202020204" pitchFamily="34" charset="0"/>
              <a:buChar char="•"/>
            </a:pPr>
            <a:r>
              <a:rPr lang="en-US" sz="2400" dirty="0"/>
              <a:t>Try to record in EHR in patient’s own words</a:t>
            </a:r>
          </a:p>
          <a:p>
            <a:pPr marL="1085850" lvl="1" indent="-342900">
              <a:buFont typeface="Arial" panose="020B0604020202020204" pitchFamily="34" charset="0"/>
              <a:buChar char="•"/>
            </a:pPr>
            <a:r>
              <a:rPr lang="en-US" sz="2400" dirty="0"/>
              <a:t>“Be able to walk around block with my grandson,” not</a:t>
            </a:r>
          </a:p>
          <a:p>
            <a:pPr marL="1085850" lvl="1" indent="-342900">
              <a:buFont typeface="Arial" panose="020B0604020202020204" pitchFamily="34" charset="0"/>
              <a:buChar char="•"/>
            </a:pPr>
            <a:r>
              <a:rPr lang="en-US" sz="2400" dirty="0"/>
              <a:t>Increase mobility</a:t>
            </a:r>
          </a:p>
          <a:p>
            <a:pPr marL="342900" indent="-342900">
              <a:buFont typeface="Arial" panose="020B0604020202020204" pitchFamily="34" charset="0"/>
              <a:buChar char="•"/>
            </a:pPr>
            <a:r>
              <a:rPr lang="en-US" sz="2400" dirty="0"/>
              <a:t>Share with interdisciplinary team</a:t>
            </a:r>
          </a:p>
        </p:txBody>
      </p:sp>
    </p:spTree>
    <p:extLst>
      <p:ext uri="{BB962C8B-B14F-4D97-AF65-F5344CB8AC3E}">
        <p14:creationId xmlns:p14="http://schemas.microsoft.com/office/powerpoint/2010/main" val="13754340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COMMENTS &amp; QUESTIONS?</a:t>
            </a:r>
          </a:p>
        </p:txBody>
      </p:sp>
      <p:pic>
        <p:nvPicPr>
          <p:cNvPr id="5" name="Content Placeholder 4" descr="A picture containing logo&#10;&#10;Description automatically generated">
            <a:extLst>
              <a:ext uri="{FF2B5EF4-FFF2-40B4-BE49-F238E27FC236}">
                <a16:creationId xmlns:a16="http://schemas.microsoft.com/office/drawing/2014/main" id="{CA678B71-72A5-42E3-AB91-F7EFE1E6DB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02994" y="2919413"/>
            <a:ext cx="2438400" cy="1876425"/>
          </a:xfrm>
        </p:spPr>
      </p:pic>
    </p:spTree>
    <p:extLst>
      <p:ext uri="{BB962C8B-B14F-4D97-AF65-F5344CB8AC3E}">
        <p14:creationId xmlns:p14="http://schemas.microsoft.com/office/powerpoint/2010/main" val="2161140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838200" y="365125"/>
            <a:ext cx="5393361" cy="1325563"/>
          </a:xfrm>
        </p:spPr>
        <p:txBody>
          <a:bodyPr>
            <a:normAutofit/>
          </a:bodyPr>
          <a:lstStyle/>
          <a:p>
            <a:r>
              <a:rPr lang="en-US" sz="3700"/>
              <a:t>NGWEP is a Collaboration-teach/learn together </a:t>
            </a:r>
          </a:p>
        </p:txBody>
      </p:sp>
      <p:sp>
        <p:nvSpPr>
          <p:cNvPr id="3" name="Content Placeholder 2"/>
          <p:cNvSpPr>
            <a:spLocks noGrp="1"/>
          </p:cNvSpPr>
          <p:nvPr>
            <p:ph idx="1"/>
          </p:nvPr>
        </p:nvSpPr>
        <p:spPr>
          <a:xfrm>
            <a:off x="344774" y="1825625"/>
            <a:ext cx="5886787" cy="4351338"/>
          </a:xfrm>
        </p:spPr>
        <p:txBody>
          <a:bodyPr>
            <a:normAutofit/>
          </a:bodyPr>
          <a:lstStyle/>
          <a:p>
            <a:r>
              <a:rPr lang="en-US" sz="2700" dirty="0"/>
              <a:t>Discuss the 4 </a:t>
            </a:r>
            <a:r>
              <a:rPr lang="en-US" sz="2700" dirty="0" err="1"/>
              <a:t>Ms</a:t>
            </a:r>
            <a:r>
              <a:rPr lang="en-US" sz="2700" dirty="0"/>
              <a:t>  today and at a 2</a:t>
            </a:r>
            <a:r>
              <a:rPr lang="en-US" sz="2700" baseline="30000" dirty="0"/>
              <a:t>nd</a:t>
            </a:r>
            <a:r>
              <a:rPr lang="en-US" sz="2700" dirty="0"/>
              <a:t> Gr </a:t>
            </a:r>
            <a:r>
              <a:rPr lang="en-US" sz="2700" dirty="0" err="1"/>
              <a:t>Rds</a:t>
            </a:r>
            <a:endParaRPr lang="en-US" sz="2700" dirty="0"/>
          </a:p>
          <a:p>
            <a:r>
              <a:rPr lang="en-US" sz="2700" dirty="0"/>
              <a:t>Monthly Case conferences- bring cases to discuss  with 6 other clinics and a panel trained in geriatrics (medicine, psychiatry, social work, pharmacy) and community service specialists. </a:t>
            </a:r>
          </a:p>
          <a:p>
            <a:r>
              <a:rPr lang="en-US" sz="2700" dirty="0"/>
              <a:t>Annual Wellness Visits screen for the 4Ms- what are the next steps when issues are identified? </a:t>
            </a:r>
            <a:r>
              <a:rPr lang="en-US" sz="2700" dirty="0">
                <a:solidFill>
                  <a:schemeClr val="accent4"/>
                </a:solidFill>
              </a:rPr>
              <a:t>EMR tools in EPIC</a:t>
            </a:r>
          </a:p>
        </p:txBody>
      </p:sp>
      <p:pic>
        <p:nvPicPr>
          <p:cNvPr id="4" name="Picture 3" descr="Tribal Elder | I came across this noble gentleman while at a… | Flickr - Photo Sharing!"/>
          <p:cNvPicPr>
            <a:picLocks noChangeAspect="1"/>
          </p:cNvPicPr>
          <p:nvPr/>
        </p:nvPicPr>
        <p:blipFill rotWithShape="1">
          <a:blip r:embed="rId2">
            <a:extLst>
              <a:ext uri="{28A0092B-C50C-407E-A947-70E740481C1C}">
                <a14:useLocalDpi xmlns:a14="http://schemas.microsoft.com/office/drawing/2010/main" val="0"/>
              </a:ext>
            </a:extLst>
          </a:blip>
          <a:srcRect t="7938" r="1" b="25063"/>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194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41205D-35FD-CD45-B69A-79D0B017E7FC}"/>
              </a:ext>
            </a:extLst>
          </p:cNvPr>
          <p:cNvSpPr>
            <a:spLocks noGrp="1"/>
          </p:cNvSpPr>
          <p:nvPr>
            <p:ph type="ctrTitle"/>
          </p:nvPr>
        </p:nvSpPr>
        <p:spPr/>
        <p:txBody>
          <a:bodyPr>
            <a:normAutofit/>
          </a:bodyPr>
          <a:lstStyle/>
          <a:p>
            <a:r>
              <a:rPr lang="en-US" sz="13800" dirty="0">
                <a:solidFill>
                  <a:schemeClr val="accent4"/>
                </a:solidFill>
              </a:rPr>
              <a:t>Mentation</a:t>
            </a:r>
          </a:p>
        </p:txBody>
      </p:sp>
      <p:sp>
        <p:nvSpPr>
          <p:cNvPr id="5" name="Subtitle 4">
            <a:extLst>
              <a:ext uri="{FF2B5EF4-FFF2-40B4-BE49-F238E27FC236}">
                <a16:creationId xmlns:a16="http://schemas.microsoft.com/office/drawing/2014/main" id="{20A44EE3-F3DF-E848-8A9D-7169EC25DA6D}"/>
              </a:ext>
            </a:extLst>
          </p:cNvPr>
          <p:cNvSpPr>
            <a:spLocks noGrp="1"/>
          </p:cNvSpPr>
          <p:nvPr>
            <p:ph type="subTitle" idx="1"/>
          </p:nvPr>
        </p:nvSpPr>
        <p:spPr/>
        <p:txBody>
          <a:bodyPr>
            <a:normAutofit/>
          </a:bodyPr>
          <a:lstStyle/>
          <a:p>
            <a:r>
              <a:rPr lang="en-US" sz="6600" dirty="0"/>
              <a:t>One of the 4Ms</a:t>
            </a:r>
          </a:p>
        </p:txBody>
      </p:sp>
    </p:spTree>
    <p:extLst>
      <p:ext uri="{BB962C8B-B14F-4D97-AF65-F5344CB8AC3E}">
        <p14:creationId xmlns:p14="http://schemas.microsoft.com/office/powerpoint/2010/main" val="4196085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035" y="365125"/>
            <a:ext cx="11436626" cy="1325563"/>
          </a:xfrm>
        </p:spPr>
        <p:txBody>
          <a:bodyPr>
            <a:normAutofit/>
          </a:bodyPr>
          <a:lstStyle/>
          <a:p>
            <a:r>
              <a:rPr lang="en-US" sz="5400" b="1" dirty="0"/>
              <a:t>Mentation: </a:t>
            </a:r>
            <a:r>
              <a:rPr lang="en-US" b="1" dirty="0"/>
              <a:t>Objective: Screening &amp; Next Steps</a:t>
            </a:r>
            <a:endParaRPr lang="en-US" sz="5400" b="1" dirty="0"/>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904856393"/>
              </p:ext>
            </p:extLst>
          </p:nvPr>
        </p:nvGraphicFramePr>
        <p:xfrm>
          <a:off x="1695450" y="1825625"/>
          <a:ext cx="965835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9828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81200" y="457200"/>
            <a:ext cx="7315200" cy="1143000"/>
          </a:xfrm>
        </p:spPr>
        <p:txBody>
          <a:bodyPr>
            <a:normAutofit fontScale="90000"/>
          </a:bodyPr>
          <a:lstStyle/>
          <a:p>
            <a:pPr>
              <a:defRPr/>
            </a:pPr>
            <a:r>
              <a:rPr lang="en-US" altLang="en-US" sz="8000">
                <a:solidFill>
                  <a:srgbClr val="FFFFFF"/>
                </a:solidFill>
              </a:rPr>
              <a:t>DEMENTIA</a:t>
            </a:r>
          </a:p>
        </p:txBody>
      </p:sp>
      <p:sp>
        <p:nvSpPr>
          <p:cNvPr id="16387" name="Rectangle 3"/>
          <p:cNvSpPr>
            <a:spLocks noGrp="1" noChangeArrowheads="1"/>
          </p:cNvSpPr>
          <p:nvPr>
            <p:ph type="body" sz="half" idx="1"/>
          </p:nvPr>
        </p:nvSpPr>
        <p:spPr>
          <a:xfrm>
            <a:off x="804673" y="1828800"/>
            <a:ext cx="5631054" cy="4648200"/>
          </a:xfrm>
        </p:spPr>
        <p:txBody>
          <a:bodyPr/>
          <a:lstStyle/>
          <a:p>
            <a:pPr>
              <a:lnSpc>
                <a:spcPct val="110000"/>
              </a:lnSpc>
              <a:spcBef>
                <a:spcPct val="35000"/>
              </a:spcBef>
              <a:defRPr/>
            </a:pPr>
            <a:r>
              <a:rPr lang="en-US" altLang="en-US" sz="3600" dirty="0">
                <a:solidFill>
                  <a:srgbClr val="FFFFFF"/>
                </a:solidFill>
              </a:rPr>
              <a:t>The most common cause of disability in later life</a:t>
            </a:r>
            <a:r>
              <a:rPr lang="en-US" altLang="en-US" sz="3600" baseline="30000" dirty="0">
                <a:solidFill>
                  <a:srgbClr val="FFFFFF"/>
                </a:solidFill>
              </a:rPr>
              <a:t>1</a:t>
            </a:r>
            <a:endParaRPr lang="en-US" altLang="en-US" sz="3600" dirty="0">
              <a:solidFill>
                <a:srgbClr val="FFFFFF"/>
              </a:solidFill>
            </a:endParaRPr>
          </a:p>
          <a:p>
            <a:pPr>
              <a:lnSpc>
                <a:spcPct val="110000"/>
              </a:lnSpc>
              <a:spcBef>
                <a:spcPct val="35000"/>
              </a:spcBef>
              <a:defRPr/>
            </a:pPr>
            <a:r>
              <a:rPr lang="en-US" altLang="en-US" sz="3600" dirty="0">
                <a:solidFill>
                  <a:srgbClr val="FFFFFF"/>
                </a:solidFill>
              </a:rPr>
              <a:t>A focus for providers of health care to older adults</a:t>
            </a:r>
          </a:p>
          <a:p>
            <a:pPr>
              <a:lnSpc>
                <a:spcPct val="110000"/>
              </a:lnSpc>
              <a:spcBef>
                <a:spcPct val="35000"/>
              </a:spcBef>
              <a:buFont typeface="Monotype Sorts" pitchFamily="2" charset="2"/>
              <a:buNone/>
              <a:defRPr/>
            </a:pPr>
            <a:r>
              <a:rPr lang="en-US" altLang="en-US" sz="2400" baseline="30000" dirty="0"/>
              <a:t>1</a:t>
            </a:r>
            <a:r>
              <a:rPr lang="en-US" altLang="en-US" sz="2400" dirty="0"/>
              <a:t>Reference available on request</a:t>
            </a:r>
            <a:endParaRPr lang="en-US" altLang="en-US" sz="2400" baseline="30000" dirty="0"/>
          </a:p>
        </p:txBody>
      </p:sp>
      <p:pic>
        <p:nvPicPr>
          <p:cNvPr id="3074" name="Picture 2" descr="Navajo Couple | Hubbell Trading Post | Joseph Kayne Photography"/>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7201408" y="489857"/>
            <a:ext cx="4185920" cy="5606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57737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NeMed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14121</TotalTime>
  <Words>2785</Words>
  <Application>Microsoft Office PowerPoint</Application>
  <PresentationFormat>Widescreen</PresentationFormat>
  <Paragraphs>302</Paragraphs>
  <Slides>54</Slides>
  <Notes>15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54</vt:i4>
      </vt:variant>
    </vt:vector>
  </HeadingPairs>
  <TitlesOfParts>
    <vt:vector size="63" baseType="lpstr">
      <vt:lpstr>Arial</vt:lpstr>
      <vt:lpstr>Arial-BoldMT</vt:lpstr>
      <vt:lpstr>Calibri</vt:lpstr>
      <vt:lpstr>Calibri Light</vt:lpstr>
      <vt:lpstr>Monotype Sorts</vt:lpstr>
      <vt:lpstr>Times</vt:lpstr>
      <vt:lpstr>Times New Roman</vt:lpstr>
      <vt:lpstr>Office Theme</vt:lpstr>
      <vt:lpstr>NeMed_Presentation</vt:lpstr>
      <vt:lpstr>NGWEP the Nebraska Geriatrics Workforce Enhancement Program</vt:lpstr>
      <vt:lpstr>This program is supported by the Health Resources and Services Administration (HRSA)  of the U.S. Department of Health and Human Services (HHS) as part of an award totaling 751,695.00 with 0% financed with non-governmental sources. The contents are those of the author(s) and do not necessarily represent the official views of, nor an endorsement, by HRSA, HHS, or the U.S. Government. For more information, please visit HRSA.gov. </vt:lpstr>
      <vt:lpstr>Origins of Geriatrics within Family Medicine</vt:lpstr>
      <vt:lpstr>Why enhance the geriatrics skills in the primary care workforce?</vt:lpstr>
      <vt:lpstr>PowerPoint Presentation</vt:lpstr>
      <vt:lpstr>NGWEP is a Collaboration-teach/learn together </vt:lpstr>
      <vt:lpstr>Mentation</vt:lpstr>
      <vt:lpstr>Mentation: Objective: Screening &amp; Next Steps</vt:lpstr>
      <vt:lpstr>DEMENTIA</vt:lpstr>
      <vt:lpstr>PowerPoint Presentation</vt:lpstr>
      <vt:lpstr>PowerPoint Presentation</vt:lpstr>
      <vt:lpstr>Mentation: Tips </vt:lpstr>
      <vt:lpstr>Screen during Annual Wellness with  the Mini-cog</vt:lpstr>
      <vt:lpstr>Mini Cog Interpretation</vt:lpstr>
      <vt:lpstr>If I am worried about dementia, what’s next?</vt:lpstr>
      <vt:lpstr>AD8 Alzheimer’s Disease 8  </vt:lpstr>
      <vt:lpstr>Initial and FU Dementia Evaluation</vt:lpstr>
      <vt:lpstr>EPIC documentation for 99483</vt:lpstr>
      <vt:lpstr>Improving Memory in Primary Care</vt:lpstr>
      <vt:lpstr>Prescription Drugs and Dementia</vt:lpstr>
      <vt:lpstr> Alcohol and Dementia</vt:lpstr>
      <vt:lpstr>The Dementia Evaluation: don’t miss these Laboratory/ Diagnostics</vt:lpstr>
      <vt:lpstr>Caregiver Support: services offered by the Alzheimer’s Association</vt:lpstr>
      <vt:lpstr>Mentation Part 2: Depression</vt:lpstr>
      <vt:lpstr>Subsyndromal Depression</vt:lpstr>
      <vt:lpstr>PowerPoint Presentation</vt:lpstr>
      <vt:lpstr>Mentation: Delirium in Outpatients </vt:lpstr>
      <vt:lpstr> Delirium Screening: Ultra Brief-2 (UB-2)</vt:lpstr>
      <vt:lpstr>UB-2 Does not make a diagnosis</vt:lpstr>
      <vt:lpstr>Mentation: Keeping the patient’s brain healthy</vt:lpstr>
      <vt:lpstr>Mentation: Tips</vt:lpstr>
      <vt:lpstr>Mentation: screen for problems &amp; take next steps</vt:lpstr>
      <vt:lpstr>THANK YOU!! Next up Dr. Bill Lyons</vt:lpstr>
      <vt:lpstr>ASKING ABOUT SERIOUS THINGS:  WHAT MATTERS</vt:lpstr>
      <vt:lpstr>COUPLE OF GREAT RESOURCES</vt:lpstr>
      <vt:lpstr>ACP AND ELICITING WHAT MATTERS</vt:lpstr>
      <vt:lpstr>MEET RENEE</vt:lpstr>
      <vt:lpstr>MEET MILDRED</vt:lpstr>
      <vt:lpstr>CARE FOR MANY OLDER ADULTS WITH MULTIPLE CONDITIONS MAY…</vt:lpstr>
      <vt:lpstr>WHEN MIGHT YOU HAVE A WHAT MATTERS CONVERSATION?</vt:lpstr>
      <vt:lpstr>WHO CAN HAVE THE WHAT MATTERS CONVERSATION?</vt:lpstr>
      <vt:lpstr>CHECK THEIR UNDERSTANDING</vt:lpstr>
      <vt:lpstr>PROGNOSIS</vt:lpstr>
      <vt:lpstr>WHAT MATTERS: GOALS</vt:lpstr>
      <vt:lpstr>GOALS, cont.</vt:lpstr>
      <vt:lpstr>GOALS, cont.</vt:lpstr>
      <vt:lpstr>WHAT MATTERS: BURDENS</vt:lpstr>
      <vt:lpstr>WHAT MATTERS:  FEARS AND WORRIES</vt:lpstr>
      <vt:lpstr>FEARS AND WORRIES, cont.</vt:lpstr>
      <vt:lpstr>SCENARIO TO CONSIDER</vt:lpstr>
      <vt:lpstr>WHAT MATTERS: FUNCTION</vt:lpstr>
      <vt:lpstr>WHAT MATTERS:    TRADE-OFFS</vt:lpstr>
      <vt:lpstr>HAVING AND DOCUMENTING THE CONVERSATION</vt:lpstr>
      <vt:lpstr>COMMENTS &amp; QUESTIONS?</vt:lpstr>
    </vt:vector>
  </TitlesOfParts>
  <Company>UNMC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Potter, Jane F</dc:creator>
  <cp:lastModifiedBy>Spurgin, Mary Jo J</cp:lastModifiedBy>
  <cp:revision>134</cp:revision>
  <dcterms:created xsi:type="dcterms:W3CDTF">2019-09-05T13:19:33Z</dcterms:created>
  <dcterms:modified xsi:type="dcterms:W3CDTF">2022-05-25T13:19:03Z</dcterms:modified>
</cp:coreProperties>
</file>