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59"/>
  </p:notesMasterIdLst>
  <p:sldIdLst>
    <p:sldId id="256" r:id="rId5"/>
    <p:sldId id="389" r:id="rId6"/>
    <p:sldId id="265" r:id="rId7"/>
    <p:sldId id="269" r:id="rId8"/>
    <p:sldId id="267" r:id="rId9"/>
    <p:sldId id="271" r:id="rId10"/>
    <p:sldId id="273" r:id="rId11"/>
    <p:sldId id="326" r:id="rId12"/>
    <p:sldId id="327" r:id="rId13"/>
    <p:sldId id="390" r:id="rId14"/>
    <p:sldId id="274" r:id="rId15"/>
    <p:sldId id="275" r:id="rId16"/>
    <p:sldId id="278" r:id="rId17"/>
    <p:sldId id="282" r:id="rId18"/>
    <p:sldId id="283" r:id="rId19"/>
    <p:sldId id="284" r:id="rId20"/>
    <p:sldId id="285" r:id="rId21"/>
    <p:sldId id="286" r:id="rId22"/>
    <p:sldId id="294" r:id="rId23"/>
    <p:sldId id="316" r:id="rId24"/>
    <p:sldId id="317" r:id="rId25"/>
    <p:sldId id="295" r:id="rId26"/>
    <p:sldId id="296" r:id="rId27"/>
    <p:sldId id="328" r:id="rId28"/>
    <p:sldId id="329" r:id="rId29"/>
    <p:sldId id="332" r:id="rId30"/>
    <p:sldId id="333" r:id="rId31"/>
    <p:sldId id="297" r:id="rId32"/>
    <p:sldId id="298" r:id="rId33"/>
    <p:sldId id="299" r:id="rId34"/>
    <p:sldId id="300" r:id="rId35"/>
    <p:sldId id="302" r:id="rId36"/>
    <p:sldId id="301" r:id="rId37"/>
    <p:sldId id="387" r:id="rId38"/>
    <p:sldId id="352" r:id="rId39"/>
    <p:sldId id="353" r:id="rId40"/>
    <p:sldId id="354" r:id="rId41"/>
    <p:sldId id="355" r:id="rId42"/>
    <p:sldId id="356" r:id="rId43"/>
    <p:sldId id="358" r:id="rId44"/>
    <p:sldId id="359" r:id="rId45"/>
    <p:sldId id="360" r:id="rId46"/>
    <p:sldId id="361" r:id="rId47"/>
    <p:sldId id="363" r:id="rId48"/>
    <p:sldId id="364" r:id="rId49"/>
    <p:sldId id="343" r:id="rId50"/>
    <p:sldId id="344" r:id="rId51"/>
    <p:sldId id="365" r:id="rId52"/>
    <p:sldId id="366" r:id="rId53"/>
    <p:sldId id="367" r:id="rId54"/>
    <p:sldId id="368" r:id="rId55"/>
    <p:sldId id="369" r:id="rId56"/>
    <p:sldId id="373" r:id="rId57"/>
    <p:sldId id="37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84150" autoAdjust="0"/>
  </p:normalViewPr>
  <p:slideViewPr>
    <p:cSldViewPr snapToGrid="0">
      <p:cViewPr varScale="1">
        <p:scale>
          <a:sx n="105" d="100"/>
          <a:sy n="105" d="100"/>
        </p:scale>
        <p:origin x="208" y="2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96F87-9871-42F7-BB1A-F455304395EA}" type="datetimeFigureOut">
              <a:rPr lang="en-US" smtClean="0"/>
              <a:t>1/27/23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29760-6254-4D9D-A270-940E64179B7C}" type="slidenum">
              <a:rPr lang="en-US" smtClean="0"/>
              <a:t>‹#›</a:t>
            </a:fld>
            <a:endParaRPr lang="en-US" dirty="0"/>
          </a:p>
        </p:txBody>
      </p:sp>
    </p:spTree>
    <p:extLst>
      <p:ext uri="{BB962C8B-B14F-4D97-AF65-F5344CB8AC3E}">
        <p14:creationId xmlns:p14="http://schemas.microsoft.com/office/powerpoint/2010/main" val="325562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ow.aapmr.org/approach-to-peripheral-polyneuropathy-evaluation-and-differential-diagnosi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ow.aapmr.org/approach-to-peripheral-polyneuropathy-evaluation-and-differential-diagnosi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ow.aapmr.org/opioid-management-for-chronic-pai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ow.aapmr.org/opioid-management-for-chronic-pai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ow.aapmr.org/acute-herpes-zoster-and-post-herpetic-neuralgi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shingles/hcp/clinical-overview.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ow.aapmr.org/acute-herpes-zoster-and-post-herpetic-neuralgi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shingles/hcp/clinical-overview.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Annually, the prevalence of low back pain in the general US adult population is 10–30%, and the lifetime prevalence of US adults is as high as 65–80%.</a:t>
            </a:r>
          </a:p>
          <a:p>
            <a:endParaRPr lang="en-US" dirty="0"/>
          </a:p>
          <a:p>
            <a:r>
              <a:rPr lang="en-US" dirty="0"/>
              <a:t>1998 total health care expenses attributed to low back pain in the US: 26.4B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333333"/>
                </a:solidFill>
                <a:latin typeface="-apple-system"/>
              </a:rPr>
              <a:t>Urits</a:t>
            </a:r>
            <a:r>
              <a:rPr lang="en-US" dirty="0">
                <a:solidFill>
                  <a:srgbClr val="333333"/>
                </a:solidFill>
                <a:latin typeface="-apple-system"/>
              </a:rPr>
              <a:t>, I., </a:t>
            </a:r>
            <a:r>
              <a:rPr lang="en-US" dirty="0" err="1">
                <a:solidFill>
                  <a:srgbClr val="333333"/>
                </a:solidFill>
                <a:latin typeface="-apple-system"/>
              </a:rPr>
              <a:t>Burshtein</a:t>
            </a:r>
            <a:r>
              <a:rPr lang="en-US" dirty="0">
                <a:solidFill>
                  <a:srgbClr val="333333"/>
                </a:solidFill>
                <a:latin typeface="-apple-system"/>
              </a:rPr>
              <a:t>, A., Sharma, M. </a:t>
            </a:r>
            <a:r>
              <a:rPr lang="en-US" i="1" dirty="0">
                <a:solidFill>
                  <a:srgbClr val="333333"/>
                </a:solidFill>
                <a:latin typeface="-apple-system"/>
              </a:rPr>
              <a:t>et al.</a:t>
            </a:r>
            <a:r>
              <a:rPr lang="en-US" dirty="0">
                <a:solidFill>
                  <a:srgbClr val="333333"/>
                </a:solidFill>
                <a:latin typeface="-apple-system"/>
              </a:rPr>
              <a:t> Low Back Pain, a Comprehensive Review: Pathophysiology, Diagnosis, and Treatment. </a:t>
            </a:r>
            <a:r>
              <a:rPr lang="en-US" i="1" dirty="0" err="1">
                <a:solidFill>
                  <a:srgbClr val="333333"/>
                </a:solidFill>
                <a:latin typeface="-apple-system"/>
              </a:rPr>
              <a:t>Curr</a:t>
            </a:r>
            <a:r>
              <a:rPr lang="en-US" i="1" dirty="0">
                <a:solidFill>
                  <a:srgbClr val="333333"/>
                </a:solidFill>
                <a:latin typeface="-apple-system"/>
              </a:rPr>
              <a:t> Pain Headache Rep </a:t>
            </a:r>
            <a:r>
              <a:rPr lang="en-US" b="1" dirty="0">
                <a:solidFill>
                  <a:srgbClr val="333333"/>
                </a:solidFill>
                <a:latin typeface="-apple-system"/>
              </a:rPr>
              <a:t>23, </a:t>
            </a:r>
            <a:r>
              <a:rPr lang="en-US" dirty="0">
                <a:solidFill>
                  <a:srgbClr val="333333"/>
                </a:solidFill>
                <a:latin typeface="-apple-system"/>
              </a:rPr>
              <a:t>23 (2019). https://doi.org/10.1007/s11916-019-0757-1</a:t>
            </a:r>
            <a:endParaRPr lang="en-US" dirty="0"/>
          </a:p>
        </p:txBody>
      </p:sp>
      <p:sp>
        <p:nvSpPr>
          <p:cNvPr id="4" name="Slide Number Placeholder 3"/>
          <p:cNvSpPr>
            <a:spLocks noGrp="1"/>
          </p:cNvSpPr>
          <p:nvPr>
            <p:ph type="sldNum" sz="quarter" idx="10"/>
          </p:nvPr>
        </p:nvSpPr>
        <p:spPr/>
        <p:txBody>
          <a:bodyPr/>
          <a:lstStyle/>
          <a:p>
            <a:fld id="{EF429760-6254-4D9D-A270-940E64179B7C}" type="slidenum">
              <a:rPr lang="en-US" smtClean="0"/>
              <a:t>3</a:t>
            </a:fld>
            <a:endParaRPr lang="en-US" dirty="0"/>
          </a:p>
        </p:txBody>
      </p:sp>
    </p:spTree>
    <p:extLst>
      <p:ext uri="{BB962C8B-B14F-4D97-AF65-F5344CB8AC3E}">
        <p14:creationId xmlns:p14="http://schemas.microsoft.com/office/powerpoint/2010/main" val="24753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Nonsteroidal anti-inflammatory drugs (NSAIDs) are often first-line therapy for low back pain. There are no major studies to support the use of oral steroids for isolated acute low back strain. Low-quality evidence suggests that NSAIDs are effective for short-term low back strain symptom relief, compared with placebo. Moderate-quality evidence shows that non-benzodiazepine muscle relaxants (e.g., cyclobenzaprine, tizanidine, and metaxalone) are beneficial in the treatment of acute low back strain. There are several low-quality studies in support of heat treatments for acute low back strain.</a:t>
            </a:r>
          </a:p>
          <a:p>
            <a:r>
              <a:rPr lang="en-US" sz="1200" b="0" i="0" u="none" strike="noStrike" kern="1200" dirty="0">
                <a:solidFill>
                  <a:schemeClr val="tx1"/>
                </a:solidFill>
                <a:effectLst/>
                <a:latin typeface="+mn-lt"/>
                <a:ea typeface="+mn-ea"/>
                <a:cs typeface="+mn-cs"/>
              </a:rPr>
              <a:t>Casazza BA. Diagnosis and Treatment of Acute Low Back Pain. Am Fam Physician. 2012 Feb 15: 85(4): 343-350.</a:t>
            </a:r>
          </a:p>
          <a:p>
            <a:r>
              <a:rPr lang="en-US" sz="1200" b="0" i="0" u="none" strike="noStrike" kern="1200" dirty="0">
                <a:solidFill>
                  <a:schemeClr val="tx1"/>
                </a:solidFill>
                <a:effectLst/>
                <a:latin typeface="+mn-lt"/>
                <a:ea typeface="+mn-ea"/>
                <a:cs typeface="+mn-cs"/>
              </a:rPr>
              <a:t>AAPMR PAIN QBANK 22/98</a:t>
            </a:r>
            <a:endParaRPr lang="en-US" dirty="0"/>
          </a:p>
        </p:txBody>
      </p:sp>
      <p:sp>
        <p:nvSpPr>
          <p:cNvPr id="4" name="Slide Number Placeholder 3"/>
          <p:cNvSpPr>
            <a:spLocks noGrp="1"/>
          </p:cNvSpPr>
          <p:nvPr>
            <p:ph type="sldNum" sz="quarter" idx="5"/>
          </p:nvPr>
        </p:nvSpPr>
        <p:spPr/>
        <p:txBody>
          <a:bodyPr/>
          <a:lstStyle/>
          <a:p>
            <a:fld id="{EF429760-6254-4D9D-A270-940E64179B7C}" type="slidenum">
              <a:rPr lang="en-US" smtClean="0"/>
              <a:t>21</a:t>
            </a:fld>
            <a:endParaRPr lang="en-US" dirty="0"/>
          </a:p>
        </p:txBody>
      </p:sp>
    </p:spTree>
    <p:extLst>
      <p:ext uri="{BB962C8B-B14F-4D97-AF65-F5344CB8AC3E}">
        <p14:creationId xmlns:p14="http://schemas.microsoft.com/office/powerpoint/2010/main" val="91769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Bouyancy</a:t>
            </a:r>
            <a:r>
              <a:rPr lang="en-US" dirty="0"/>
              <a:t> reduces up to 90% of gravitational stresses vs land-based therapy</a:t>
            </a:r>
          </a:p>
          <a:p>
            <a:r>
              <a:rPr lang="en-US" dirty="0"/>
              <a:t>Gate control – water temperature, pressure, and turbulence may decrease pain via gate control theory</a:t>
            </a:r>
          </a:p>
          <a:p>
            <a:r>
              <a:rPr lang="en-US" dirty="0"/>
              <a:t>Yoga: effective for pain reduction and functional improvement in chronic LBP</a:t>
            </a:r>
          </a:p>
          <a:p>
            <a:r>
              <a:rPr lang="en-US" dirty="0"/>
              <a:t>Tai chi: effective for pain reduction and functional improvement in chronic LBP</a:t>
            </a:r>
          </a:p>
          <a:p>
            <a:r>
              <a:rPr lang="en-US" dirty="0"/>
              <a:t>Pilates: smaller scale studies suggest efficacy for low back pain</a:t>
            </a:r>
          </a:p>
          <a:p>
            <a:r>
              <a:rPr lang="en-US" dirty="0"/>
              <a:t>Alexander technique: posture/normalizing movement patterns. Short and long term efficacy in a RCT</a:t>
            </a:r>
          </a:p>
          <a:p>
            <a:r>
              <a:rPr lang="en-US" dirty="0"/>
              <a:t>Feldenkrais: education and therapeutic exercise</a:t>
            </a:r>
          </a:p>
          <a:p>
            <a:r>
              <a:rPr lang="en-US" dirty="0"/>
              <a:t>Massage: short term pain relief- 10-20 pts on VAS</a:t>
            </a:r>
          </a:p>
          <a:p>
            <a:r>
              <a:rPr lang="en-US" dirty="0"/>
              <a:t>Manipulation/Mobilization: effective for short term relief/functional improvement in chronic LBP but not acute</a:t>
            </a:r>
          </a:p>
          <a:p>
            <a:r>
              <a:rPr lang="en-US" dirty="0"/>
              <a:t>Braces: No strong evidence</a:t>
            </a:r>
          </a:p>
          <a:p>
            <a:r>
              <a:rPr lang="en-US" dirty="0"/>
              <a:t>Traction: No strong evidence</a:t>
            </a:r>
          </a:p>
          <a:p>
            <a:r>
              <a:rPr lang="en-US" dirty="0"/>
              <a:t>TENS: gate control theory. Anecdotally can be helpful but meta-analyses are inconsistent</a:t>
            </a:r>
          </a:p>
        </p:txBody>
      </p:sp>
      <p:sp>
        <p:nvSpPr>
          <p:cNvPr id="4" name="Slide Number Placeholder 3"/>
          <p:cNvSpPr>
            <a:spLocks noGrp="1"/>
          </p:cNvSpPr>
          <p:nvPr>
            <p:ph type="sldNum" sz="quarter" idx="5"/>
          </p:nvPr>
        </p:nvSpPr>
        <p:spPr/>
        <p:txBody>
          <a:bodyPr/>
          <a:lstStyle/>
          <a:p>
            <a:fld id="{EF429760-6254-4D9D-A270-940E64179B7C}" type="slidenum">
              <a:rPr lang="en-US" smtClean="0"/>
              <a:t>22</a:t>
            </a:fld>
            <a:endParaRPr lang="en-US" dirty="0"/>
          </a:p>
        </p:txBody>
      </p:sp>
    </p:spTree>
    <p:extLst>
      <p:ext uri="{BB962C8B-B14F-4D97-AF65-F5344CB8AC3E}">
        <p14:creationId xmlns:p14="http://schemas.microsoft.com/office/powerpoint/2010/main" val="2952374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SNRIs are better tolerated than TCAs, which are contra-indicated for patients with urinary retention, cardiac arrhythmias, congestive heart failure, recent myocardial infarction, and prolonged QTc interval. For these reasons and because they often cause sedation and cognitive problems, TCAs should be prescribed with caution for the elderly. SSRIs are not as efficacious as TCAs because they do not inhibit reuptake of norepinephrine, which is associated with analgesia. TCAs act at voltage-gated sodium channels and inhibit norepinephrine reuptake.</a:t>
            </a:r>
          </a:p>
          <a:p>
            <a:r>
              <a:rPr lang="en-US" dirty="0">
                <a:effectLst/>
              </a:rPr>
              <a:t>Arnold M. Peripheral Polyneuropathy: Evaluation and Differential Diagnosis. Published July 17, 2013 July 17; updated February 14, 2018. In: PM&amp;R Knowledge NOW. Rosemont: AAPMR; (c)2018. Available from: </a:t>
            </a:r>
            <a:r>
              <a:rPr lang="en-US" sz="1200" u="sng" kern="1200" dirty="0">
                <a:solidFill>
                  <a:schemeClr val="tx1"/>
                </a:solidFill>
                <a:effectLst/>
                <a:latin typeface="+mn-lt"/>
                <a:ea typeface="+mn-ea"/>
                <a:cs typeface="+mn-cs"/>
                <a:hlinkClick r:id="rId3"/>
              </a:rPr>
              <a:t>https://now.aapmr.org/approach-to-peripheral-polyneuropathy-evaluation-and-differential-diagnosis/</a:t>
            </a:r>
            <a:r>
              <a:rPr lang="en-US" dirty="0">
                <a:effectLst/>
              </a:rPr>
              <a:t>. Accessed February 20, 2018.</a:t>
            </a:r>
          </a:p>
          <a:p>
            <a:r>
              <a:rPr lang="en-US" dirty="0">
                <a:effectLst/>
              </a:rPr>
              <a:t>AAPMR PAIN QBANK 46/98</a:t>
            </a:r>
          </a:p>
        </p:txBody>
      </p:sp>
      <p:sp>
        <p:nvSpPr>
          <p:cNvPr id="4" name="Slide Number Placeholder 3"/>
          <p:cNvSpPr>
            <a:spLocks noGrp="1"/>
          </p:cNvSpPr>
          <p:nvPr>
            <p:ph type="sldNum" sz="quarter" idx="5"/>
          </p:nvPr>
        </p:nvSpPr>
        <p:spPr/>
        <p:txBody>
          <a:bodyPr/>
          <a:lstStyle/>
          <a:p>
            <a:fld id="{EF429760-6254-4D9D-A270-940E64179B7C}" type="slidenum">
              <a:rPr lang="en-US" smtClean="0"/>
              <a:t>24</a:t>
            </a:fld>
            <a:endParaRPr lang="en-US" dirty="0"/>
          </a:p>
        </p:txBody>
      </p:sp>
    </p:spTree>
    <p:extLst>
      <p:ext uri="{BB962C8B-B14F-4D97-AF65-F5344CB8AC3E}">
        <p14:creationId xmlns:p14="http://schemas.microsoft.com/office/powerpoint/2010/main" val="282727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SNRIs are better tolerated than TCAs, which are contra-indicated for patients with urinary retention, cardiac arrhythmias, congestive heart failure, recent myocardial infarction, and prolonged QTc interval. For these reasons and because they often cause sedation and cognitive problems, TCAs should be prescribed with caution for the elderly. SSRIs are not as efficacious as TCAs because they do not inhibit reuptake of norepinephrine, which is associated with analgesia. TCAs act at voltage-gated sodium channels and inhibit norepinephrine reuptake.</a:t>
            </a:r>
          </a:p>
          <a:p>
            <a:r>
              <a:rPr lang="en-US" dirty="0">
                <a:effectLst/>
              </a:rPr>
              <a:t>Arnold M. Peripheral Polyneuropathy: Evaluation and Differential Diagnosis. Published July 17, 2013 July 17; updated February 14, 2018. In: PM&amp;R Knowledge NOW. Rosemont: AAPMR; (c)2018. Available from: </a:t>
            </a:r>
            <a:r>
              <a:rPr lang="en-US" sz="1200" u="sng" kern="1200" dirty="0">
                <a:solidFill>
                  <a:schemeClr val="tx1"/>
                </a:solidFill>
                <a:effectLst/>
                <a:latin typeface="+mn-lt"/>
                <a:ea typeface="+mn-ea"/>
                <a:cs typeface="+mn-cs"/>
                <a:hlinkClick r:id="rId3"/>
              </a:rPr>
              <a:t>https://now.aapmr.org/approach-to-peripheral-polyneuropathy-evaluation-and-differential-diagnosis/</a:t>
            </a:r>
            <a:r>
              <a:rPr lang="en-US" dirty="0">
                <a:effectLst/>
              </a:rPr>
              <a:t>. Accessed February 20, 2018.</a:t>
            </a:r>
          </a:p>
          <a:p>
            <a:r>
              <a:rPr lang="en-US" dirty="0">
                <a:effectLst/>
              </a:rPr>
              <a:t>AAPMR PAIN QBANK 46/98</a:t>
            </a:r>
          </a:p>
        </p:txBody>
      </p:sp>
      <p:sp>
        <p:nvSpPr>
          <p:cNvPr id="4" name="Slide Number Placeholder 3"/>
          <p:cNvSpPr>
            <a:spLocks noGrp="1"/>
          </p:cNvSpPr>
          <p:nvPr>
            <p:ph type="sldNum" sz="quarter" idx="5"/>
          </p:nvPr>
        </p:nvSpPr>
        <p:spPr/>
        <p:txBody>
          <a:bodyPr/>
          <a:lstStyle/>
          <a:p>
            <a:fld id="{EF429760-6254-4D9D-A270-940E64179B7C}" type="slidenum">
              <a:rPr lang="en-US" smtClean="0"/>
              <a:t>25</a:t>
            </a:fld>
            <a:endParaRPr lang="en-US" dirty="0"/>
          </a:p>
        </p:txBody>
      </p:sp>
    </p:spTree>
    <p:extLst>
      <p:ext uri="{BB962C8B-B14F-4D97-AF65-F5344CB8AC3E}">
        <p14:creationId xmlns:p14="http://schemas.microsoft.com/office/powerpoint/2010/main" val="3179696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Opioids are associated with hypogonadism. Sexual dysfunction may be related to direct effects of opioids or related drug-induced inhibition of production and release of gonadotropin releasing hormone and inhibition of testicular testosterone synthesis. Men should also be screened for prostate cancer prior to initiating testosterone replacement, so a PSA is appropriate. Sildenafil may be reasonable after hypogonadism has been ruled out or adequately treated. Sertraline has been used successfully for 8 years so it is less likely to account for his acute loss of libido and fatigue. Tapering sertraline dose is likely to worsen his depression. Hypogonadism occurs with all full opioids agonists, so switching to another high dose full opioid agonist will not improve his testosterone level.</a:t>
            </a:r>
          </a:p>
          <a:p>
            <a:r>
              <a:rPr lang="en-US" dirty="0">
                <a:effectLst/>
              </a:rPr>
              <a:t>(1) Patel M. Opioid Management for Chronic Pain. Published November 11, 2011; updated September 16, 2016 Sept. 16. In: PM&amp;R Knowledge NOW. Rosemont: AAPMR; (c)2018. Available from: </a:t>
            </a:r>
            <a:r>
              <a:rPr lang="en-US" sz="1200" u="sng" kern="1200" dirty="0">
                <a:solidFill>
                  <a:schemeClr val="tx1"/>
                </a:solidFill>
                <a:effectLst/>
                <a:latin typeface="+mn-lt"/>
                <a:ea typeface="+mn-ea"/>
                <a:cs typeface="+mn-cs"/>
                <a:hlinkClick r:id="rId3"/>
              </a:rPr>
              <a:t>https://now.aapmr.org/opioid-management-for-chronic-pain/</a:t>
            </a:r>
            <a:r>
              <a:rPr lang="en-US" dirty="0">
                <a:effectLst/>
              </a:rPr>
              <a:t>. Accessed December 29, 2017.</a:t>
            </a:r>
            <a:br>
              <a:rPr lang="en-US" dirty="0">
                <a:effectLst/>
              </a:rPr>
            </a:br>
            <a:r>
              <a:rPr lang="en-US" dirty="0">
                <a:effectLst/>
              </a:rPr>
              <a:t>(2) Smith HS, Elliott JA. Opioid-Induced Androgen Deficiency (OPIAD). Pain Physician. 2012; 15:ES145-ES156.</a:t>
            </a:r>
          </a:p>
          <a:p>
            <a:r>
              <a:rPr lang="en-US" dirty="0"/>
              <a:t>AAPMR PAIN QBANK 53/98</a:t>
            </a:r>
          </a:p>
        </p:txBody>
      </p:sp>
      <p:sp>
        <p:nvSpPr>
          <p:cNvPr id="4" name="Slide Number Placeholder 3"/>
          <p:cNvSpPr>
            <a:spLocks noGrp="1"/>
          </p:cNvSpPr>
          <p:nvPr>
            <p:ph type="sldNum" sz="quarter" idx="5"/>
          </p:nvPr>
        </p:nvSpPr>
        <p:spPr/>
        <p:txBody>
          <a:bodyPr/>
          <a:lstStyle/>
          <a:p>
            <a:fld id="{EF429760-6254-4D9D-A270-940E64179B7C}" type="slidenum">
              <a:rPr lang="en-US" smtClean="0"/>
              <a:t>26</a:t>
            </a:fld>
            <a:endParaRPr lang="en-US" dirty="0"/>
          </a:p>
        </p:txBody>
      </p:sp>
    </p:spTree>
    <p:extLst>
      <p:ext uri="{BB962C8B-B14F-4D97-AF65-F5344CB8AC3E}">
        <p14:creationId xmlns:p14="http://schemas.microsoft.com/office/powerpoint/2010/main" val="2647406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Opioids are associated with hypogonadism. Sexual dysfunction may be related to direct effects of opioids or related drug-induced inhibition of production and release of gonadotropin releasing hormone and inhibition of testicular testosterone synthesis. Men should also be screened for prostate cancer prior to initiating testosterone replacement, so a PSA is appropriate. Sildenafil may be reasonable after hypogonadism has been ruled out or adequately treated. Sertraline has been used successfully for 8 years so it is less likely to account for his acute loss of libido and fatigue. Tapering sertraline dose is likely to worsen his depression. Hypogonadism occurs with all full opioids agonists, so switching to another high dose full opioid agonist will not improve his testosterone level.</a:t>
            </a:r>
          </a:p>
          <a:p>
            <a:r>
              <a:rPr lang="en-US" dirty="0">
                <a:effectLst/>
              </a:rPr>
              <a:t>(1) Patel M. Opioid Management for Chronic Pain. Published November 11, 2011; updated September 16, 2016 Sept. 16. In: PM&amp;R Knowledge NOW. Rosemont: AAPMR; (c)2018. Available from: </a:t>
            </a:r>
            <a:r>
              <a:rPr lang="en-US" sz="1200" u="sng" kern="1200" dirty="0">
                <a:solidFill>
                  <a:schemeClr val="tx1"/>
                </a:solidFill>
                <a:effectLst/>
                <a:latin typeface="+mn-lt"/>
                <a:ea typeface="+mn-ea"/>
                <a:cs typeface="+mn-cs"/>
                <a:hlinkClick r:id="rId3"/>
              </a:rPr>
              <a:t>https://now.aapmr.org/opioid-management-for-chronic-pain/</a:t>
            </a:r>
            <a:r>
              <a:rPr lang="en-US" dirty="0">
                <a:effectLst/>
              </a:rPr>
              <a:t>. Accessed December 29, 2017.</a:t>
            </a:r>
            <a:br>
              <a:rPr lang="en-US" dirty="0">
                <a:effectLst/>
              </a:rPr>
            </a:br>
            <a:r>
              <a:rPr lang="en-US" dirty="0">
                <a:effectLst/>
              </a:rPr>
              <a:t>(2) Smith HS, Elliott JA. Opioid-Induced Androgen Deficiency (OPIAD). Pain Physician. 2012; 15:ES145-ES156.</a:t>
            </a:r>
          </a:p>
          <a:p>
            <a:r>
              <a:rPr lang="en-US" dirty="0"/>
              <a:t>AAPMR PAIN QBANK 53/98</a:t>
            </a:r>
          </a:p>
        </p:txBody>
      </p:sp>
      <p:sp>
        <p:nvSpPr>
          <p:cNvPr id="4" name="Slide Number Placeholder 3"/>
          <p:cNvSpPr>
            <a:spLocks noGrp="1"/>
          </p:cNvSpPr>
          <p:nvPr>
            <p:ph type="sldNum" sz="quarter" idx="5"/>
          </p:nvPr>
        </p:nvSpPr>
        <p:spPr/>
        <p:txBody>
          <a:bodyPr/>
          <a:lstStyle/>
          <a:p>
            <a:fld id="{EF429760-6254-4D9D-A270-940E64179B7C}" type="slidenum">
              <a:rPr lang="en-US" smtClean="0"/>
              <a:t>27</a:t>
            </a:fld>
            <a:endParaRPr lang="en-US" dirty="0"/>
          </a:p>
        </p:txBody>
      </p:sp>
    </p:spTree>
    <p:extLst>
      <p:ext uri="{BB962C8B-B14F-4D97-AF65-F5344CB8AC3E}">
        <p14:creationId xmlns:p14="http://schemas.microsoft.com/office/powerpoint/2010/main" val="393747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COX1/COX2 pathways. COX1 has GI pathways, COX2 does not</a:t>
            </a:r>
          </a:p>
        </p:txBody>
      </p:sp>
      <p:sp>
        <p:nvSpPr>
          <p:cNvPr id="4" name="Slide Number Placeholder 3"/>
          <p:cNvSpPr>
            <a:spLocks noGrp="1"/>
          </p:cNvSpPr>
          <p:nvPr>
            <p:ph type="sldNum" sz="quarter" idx="5"/>
          </p:nvPr>
        </p:nvSpPr>
        <p:spPr/>
        <p:txBody>
          <a:bodyPr/>
          <a:lstStyle/>
          <a:p>
            <a:fld id="{EF429760-6254-4D9D-A270-940E64179B7C}" type="slidenum">
              <a:rPr lang="en-US" smtClean="0"/>
              <a:t>28</a:t>
            </a:fld>
            <a:endParaRPr lang="en-US" dirty="0"/>
          </a:p>
        </p:txBody>
      </p:sp>
    </p:spTree>
    <p:extLst>
      <p:ext uri="{BB962C8B-B14F-4D97-AF65-F5344CB8AC3E}">
        <p14:creationId xmlns:p14="http://schemas.microsoft.com/office/powerpoint/2010/main" val="353752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Cyclobenzaprine, methocarbamol, carisoprodol – effective for short term acute low back pain</a:t>
            </a:r>
          </a:p>
          <a:p>
            <a:r>
              <a:rPr lang="en-US" dirty="0"/>
              <a:t>Baclofen – some data show efficacy for short term acute low back pain</a:t>
            </a:r>
          </a:p>
          <a:p>
            <a:r>
              <a:rPr lang="en-US" dirty="0"/>
              <a:t>Dantrolene – small study showed efficacy for short term acute low back pain</a:t>
            </a:r>
          </a:p>
          <a:p>
            <a:r>
              <a:rPr lang="en-US" dirty="0"/>
              <a:t>Tizanidine – effective for acute low back pain</a:t>
            </a:r>
          </a:p>
          <a:p>
            <a:r>
              <a:rPr lang="en-US" dirty="0"/>
              <a:t>BZDs – minimally effective for acute and chronic low back pain</a:t>
            </a:r>
          </a:p>
        </p:txBody>
      </p:sp>
      <p:sp>
        <p:nvSpPr>
          <p:cNvPr id="4" name="Slide Number Placeholder 3"/>
          <p:cNvSpPr>
            <a:spLocks noGrp="1"/>
          </p:cNvSpPr>
          <p:nvPr>
            <p:ph type="sldNum" sz="quarter" idx="5"/>
          </p:nvPr>
        </p:nvSpPr>
        <p:spPr/>
        <p:txBody>
          <a:bodyPr/>
          <a:lstStyle/>
          <a:p>
            <a:fld id="{EF429760-6254-4D9D-A270-940E64179B7C}" type="slidenum">
              <a:rPr lang="en-US" smtClean="0"/>
              <a:t>29</a:t>
            </a:fld>
            <a:endParaRPr lang="en-US" dirty="0"/>
          </a:p>
        </p:txBody>
      </p:sp>
    </p:spTree>
    <p:extLst>
      <p:ext uri="{BB962C8B-B14F-4D97-AF65-F5344CB8AC3E}">
        <p14:creationId xmlns:p14="http://schemas.microsoft.com/office/powerpoint/2010/main" val="3818675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TCAs effective for chronic LBP but not acute LBP</a:t>
            </a:r>
          </a:p>
          <a:p>
            <a:r>
              <a:rPr lang="en-US" dirty="0"/>
              <a:t>Watch for dry mouth, blurry vision, constipation, urinary retention, tremors</a:t>
            </a:r>
          </a:p>
          <a:p>
            <a:r>
              <a:rPr lang="en-US" dirty="0"/>
              <a:t>Duloxetine effective for reducing pain and increasing function in chronic LBP</a:t>
            </a:r>
          </a:p>
        </p:txBody>
      </p:sp>
      <p:sp>
        <p:nvSpPr>
          <p:cNvPr id="4" name="Slide Number Placeholder 3"/>
          <p:cNvSpPr>
            <a:spLocks noGrp="1"/>
          </p:cNvSpPr>
          <p:nvPr>
            <p:ph type="sldNum" sz="quarter" idx="5"/>
          </p:nvPr>
        </p:nvSpPr>
        <p:spPr/>
        <p:txBody>
          <a:bodyPr/>
          <a:lstStyle/>
          <a:p>
            <a:fld id="{EF429760-6254-4D9D-A270-940E64179B7C}" type="slidenum">
              <a:rPr lang="en-US" smtClean="0"/>
              <a:t>30</a:t>
            </a:fld>
            <a:endParaRPr lang="en-US" dirty="0"/>
          </a:p>
        </p:txBody>
      </p:sp>
    </p:spTree>
    <p:extLst>
      <p:ext uri="{BB962C8B-B14F-4D97-AF65-F5344CB8AC3E}">
        <p14:creationId xmlns:p14="http://schemas.microsoft.com/office/powerpoint/2010/main" val="3870615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EF429760-6254-4D9D-A270-940E64179B7C}" type="slidenum">
              <a:rPr lang="en-US" smtClean="0"/>
              <a:t>33</a:t>
            </a:fld>
            <a:endParaRPr lang="en-US" dirty="0"/>
          </a:p>
        </p:txBody>
      </p:sp>
    </p:spTree>
    <p:extLst>
      <p:ext uri="{BB962C8B-B14F-4D97-AF65-F5344CB8AC3E}">
        <p14:creationId xmlns:p14="http://schemas.microsoft.com/office/powerpoint/2010/main" val="70762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Post-herpetic neuralgia is characterized by radicular pain, </a:t>
            </a:r>
            <a:r>
              <a:rPr lang="en-US" dirty="0" err="1">
                <a:effectLst/>
              </a:rPr>
              <a:t>allodynea</a:t>
            </a:r>
            <a:r>
              <a:rPr lang="en-US" dirty="0">
                <a:effectLst/>
              </a:rPr>
              <a:t>, hyperalgesia, and an erythematous vesicular rash in the same dermatomal distribution as the pain. Pain may predate the rash. Neurogenic claudication is accompanied by reports of numbness, tingling, pain, and weakness in lower extremities during upright posture, as well as compression of the neural elements within the spinal canal on imaging studies. The onset of Lyme disease is not associated with pain. Lumbar facet </a:t>
            </a:r>
            <a:r>
              <a:rPr lang="en-US" dirty="0" err="1">
                <a:effectLst/>
              </a:rPr>
              <a:t>arthropathy</a:t>
            </a:r>
            <a:r>
              <a:rPr lang="en-US" dirty="0">
                <a:effectLst/>
              </a:rPr>
              <a:t> is generally associated with achy, shooting, or throbbing pain extending from the low back down the buttocks and posterior thigh but not below the knee. It may be relieved or exacerbated by lumbar movements.</a:t>
            </a:r>
          </a:p>
          <a:p>
            <a:r>
              <a:rPr lang="en-US" dirty="0">
                <a:effectLst/>
              </a:rPr>
              <a:t>(1) </a:t>
            </a:r>
            <a:r>
              <a:rPr lang="en-US" dirty="0" err="1">
                <a:effectLst/>
              </a:rPr>
              <a:t>Poduri</a:t>
            </a:r>
            <a:r>
              <a:rPr lang="en-US" dirty="0">
                <a:effectLst/>
              </a:rPr>
              <a:t> KR, </a:t>
            </a:r>
            <a:r>
              <a:rPr lang="en-US" dirty="0" err="1">
                <a:effectLst/>
              </a:rPr>
              <a:t>Bauernfeind</a:t>
            </a:r>
            <a:r>
              <a:rPr lang="en-US" dirty="0">
                <a:effectLst/>
              </a:rPr>
              <a:t> M, Thakur R. Acute herpes zoster and post-herpetic neuralgia. Published July 30, 2012; updated August 16, 2016. In: PM&amp;R Knowledge Now. Rosemont: AAPMR; (c)2018. Available from:  </a:t>
            </a:r>
            <a:r>
              <a:rPr lang="en-US" sz="1200" u="sng" kern="1200" dirty="0">
                <a:solidFill>
                  <a:schemeClr val="tx1"/>
                </a:solidFill>
                <a:effectLst/>
                <a:latin typeface="+mn-lt"/>
                <a:ea typeface="+mn-ea"/>
                <a:cs typeface="+mn-cs"/>
                <a:hlinkClick r:id="rId3"/>
              </a:rPr>
              <a:t>https://now.aapmr.org/acute-herpes-zoster-and-post-herpetic-neuralgia/</a:t>
            </a:r>
            <a:r>
              <a:rPr lang="en-US" dirty="0">
                <a:effectLst/>
              </a:rPr>
              <a:t>. Accessed December 27, 2017.</a:t>
            </a:r>
            <a:br>
              <a:rPr lang="en-US" dirty="0">
                <a:effectLst/>
              </a:rPr>
            </a:br>
            <a:r>
              <a:rPr lang="en-US" dirty="0">
                <a:effectLst/>
              </a:rPr>
              <a:t>(2) Centers for Disease Control. Shingles (Herpes Zoster). Available from: </a:t>
            </a:r>
            <a:r>
              <a:rPr lang="en-US" sz="1200" u="sng" kern="1200" dirty="0">
                <a:solidFill>
                  <a:schemeClr val="tx1"/>
                </a:solidFill>
                <a:effectLst/>
                <a:latin typeface="+mn-lt"/>
                <a:ea typeface="+mn-ea"/>
                <a:cs typeface="+mn-cs"/>
                <a:hlinkClick r:id="rId4"/>
              </a:rPr>
              <a:t>https://www.cdc.gov/shingles/hcp/clinical-overview.html</a:t>
            </a:r>
            <a:r>
              <a:rPr lang="en-US" dirty="0">
                <a:effectLst/>
              </a:rPr>
              <a:t>. Accessed December 20, 2017.</a:t>
            </a:r>
          </a:p>
          <a:p>
            <a:r>
              <a:rPr lang="en-US" dirty="0"/>
              <a:t>AAPMR PAIN QBANK 42/98</a:t>
            </a:r>
          </a:p>
        </p:txBody>
      </p:sp>
      <p:sp>
        <p:nvSpPr>
          <p:cNvPr id="4" name="Slide Number Placeholder 3"/>
          <p:cNvSpPr>
            <a:spLocks noGrp="1"/>
          </p:cNvSpPr>
          <p:nvPr>
            <p:ph type="sldNum" sz="quarter" idx="5"/>
          </p:nvPr>
        </p:nvSpPr>
        <p:spPr/>
        <p:txBody>
          <a:bodyPr/>
          <a:lstStyle/>
          <a:p>
            <a:fld id="{EF429760-6254-4D9D-A270-940E64179B7C}" type="slidenum">
              <a:rPr lang="en-US" smtClean="0"/>
              <a:t>8</a:t>
            </a:fld>
            <a:endParaRPr lang="en-US" dirty="0"/>
          </a:p>
        </p:txBody>
      </p:sp>
    </p:spTree>
    <p:extLst>
      <p:ext uri="{BB962C8B-B14F-4D97-AF65-F5344CB8AC3E}">
        <p14:creationId xmlns:p14="http://schemas.microsoft.com/office/powerpoint/2010/main" val="847113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SPECT/bone scans show increased uptake up to 1 </a:t>
            </a:r>
            <a:r>
              <a:rPr lang="en-US" dirty="0" err="1"/>
              <a:t>yr</a:t>
            </a:r>
            <a:r>
              <a:rPr lang="en-US" dirty="0"/>
              <a:t> after the fracture</a:t>
            </a:r>
          </a:p>
          <a:p>
            <a:r>
              <a:rPr lang="en-US" dirty="0"/>
              <a:t>CT scan Tokushima classification stratifies to acute (68% will heal), progressive (28% will heal), chronic (0% heal)</a:t>
            </a:r>
          </a:p>
          <a:p>
            <a:r>
              <a:rPr lang="en-US" dirty="0"/>
              <a:t>Rest from sport x3m resulted in 16.4 times more likely favorable outcome</a:t>
            </a:r>
          </a:p>
          <a:p>
            <a:r>
              <a:rPr lang="en-US" dirty="0"/>
              <a:t>Bracing not found to be more helpful than relative rest without bracing</a:t>
            </a:r>
          </a:p>
        </p:txBody>
      </p:sp>
      <p:sp>
        <p:nvSpPr>
          <p:cNvPr id="4" name="Slide Number Placeholder 3"/>
          <p:cNvSpPr>
            <a:spLocks noGrp="1"/>
          </p:cNvSpPr>
          <p:nvPr>
            <p:ph type="sldNum" sz="quarter" idx="5"/>
          </p:nvPr>
        </p:nvSpPr>
        <p:spPr/>
        <p:txBody>
          <a:bodyPr/>
          <a:lstStyle/>
          <a:p>
            <a:fld id="{EF429760-6254-4D9D-A270-940E64179B7C}" type="slidenum">
              <a:rPr lang="en-US" smtClean="0"/>
              <a:t>35</a:t>
            </a:fld>
            <a:endParaRPr lang="en-US" dirty="0"/>
          </a:p>
        </p:txBody>
      </p:sp>
    </p:spTree>
    <p:extLst>
      <p:ext uri="{BB962C8B-B14F-4D97-AF65-F5344CB8AC3E}">
        <p14:creationId xmlns:p14="http://schemas.microsoft.com/office/powerpoint/2010/main" val="1275605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Etiologies of spondylolisthesis</a:t>
            </a:r>
          </a:p>
          <a:p>
            <a:r>
              <a:rPr lang="en-US" dirty="0"/>
              <a:t>Management depends on the etiology, age, stability/neurological involvement</a:t>
            </a:r>
          </a:p>
          <a:p>
            <a:r>
              <a:rPr lang="en-US" dirty="0"/>
              <a:t>Surgical fusion considered in adolescents with &gt;= grade 3 </a:t>
            </a:r>
            <a:r>
              <a:rPr lang="en-US" dirty="0" err="1"/>
              <a:t>listhesis</a:t>
            </a:r>
            <a:endParaRPr lang="en-US" dirty="0"/>
          </a:p>
        </p:txBody>
      </p:sp>
      <p:sp>
        <p:nvSpPr>
          <p:cNvPr id="4" name="Slide Number Placeholder 3"/>
          <p:cNvSpPr>
            <a:spLocks noGrp="1"/>
          </p:cNvSpPr>
          <p:nvPr>
            <p:ph type="sldNum" sz="quarter" idx="5"/>
          </p:nvPr>
        </p:nvSpPr>
        <p:spPr/>
        <p:txBody>
          <a:bodyPr/>
          <a:lstStyle/>
          <a:p>
            <a:fld id="{EF429760-6254-4D9D-A270-940E64179B7C}" type="slidenum">
              <a:rPr lang="en-US" smtClean="0"/>
              <a:t>36</a:t>
            </a:fld>
            <a:endParaRPr lang="en-US" dirty="0"/>
          </a:p>
        </p:txBody>
      </p:sp>
    </p:spTree>
    <p:extLst>
      <p:ext uri="{BB962C8B-B14F-4D97-AF65-F5344CB8AC3E}">
        <p14:creationId xmlns:p14="http://schemas.microsoft.com/office/powerpoint/2010/main" val="4009779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column injuries are stable</a:t>
            </a:r>
          </a:p>
          <a:p>
            <a:r>
              <a:rPr lang="en-US" dirty="0"/>
              <a:t>2-3 column injuries unstable</a:t>
            </a:r>
          </a:p>
          <a:p>
            <a:r>
              <a:rPr lang="en-US" dirty="0"/>
              <a:t>Anterior column injuries (wedge/VCF) with &gt;50% of VB height loss can become unstable</a:t>
            </a:r>
          </a:p>
        </p:txBody>
      </p:sp>
      <p:sp>
        <p:nvSpPr>
          <p:cNvPr id="4" name="Slide Number Placeholder 3"/>
          <p:cNvSpPr>
            <a:spLocks noGrp="1"/>
          </p:cNvSpPr>
          <p:nvPr>
            <p:ph type="sldNum" sz="quarter" idx="5"/>
          </p:nvPr>
        </p:nvSpPr>
        <p:spPr/>
        <p:txBody>
          <a:bodyPr/>
          <a:lstStyle/>
          <a:p>
            <a:fld id="{EF429760-6254-4D9D-A270-940E64179B7C}" type="slidenum">
              <a:rPr lang="en-US" smtClean="0"/>
              <a:t>37</a:t>
            </a:fld>
            <a:endParaRPr lang="en-US" dirty="0"/>
          </a:p>
        </p:txBody>
      </p:sp>
    </p:spTree>
    <p:extLst>
      <p:ext uri="{BB962C8B-B14F-4D97-AF65-F5344CB8AC3E}">
        <p14:creationId xmlns:p14="http://schemas.microsoft.com/office/powerpoint/2010/main" val="68656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429760-6254-4D9D-A270-940E64179B7C}" type="slidenum">
              <a:rPr lang="en-US" smtClean="0"/>
              <a:t>38</a:t>
            </a:fld>
            <a:endParaRPr lang="en-US" dirty="0"/>
          </a:p>
        </p:txBody>
      </p:sp>
    </p:spTree>
    <p:extLst>
      <p:ext uri="{BB962C8B-B14F-4D97-AF65-F5344CB8AC3E}">
        <p14:creationId xmlns:p14="http://schemas.microsoft.com/office/powerpoint/2010/main" val="1445140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a:t>
            </a:r>
          </a:p>
        </p:txBody>
      </p:sp>
      <p:sp>
        <p:nvSpPr>
          <p:cNvPr id="4" name="Slide Number Placeholder 3"/>
          <p:cNvSpPr>
            <a:spLocks noGrp="1"/>
          </p:cNvSpPr>
          <p:nvPr>
            <p:ph type="sldNum" sz="quarter" idx="5"/>
          </p:nvPr>
        </p:nvSpPr>
        <p:spPr/>
        <p:txBody>
          <a:bodyPr/>
          <a:lstStyle/>
          <a:p>
            <a:fld id="{EF429760-6254-4D9D-A270-940E64179B7C}" type="slidenum">
              <a:rPr lang="en-US" smtClean="0"/>
              <a:t>39</a:t>
            </a:fld>
            <a:endParaRPr lang="en-US" dirty="0"/>
          </a:p>
        </p:txBody>
      </p:sp>
    </p:spTree>
    <p:extLst>
      <p:ext uri="{BB962C8B-B14F-4D97-AF65-F5344CB8AC3E}">
        <p14:creationId xmlns:p14="http://schemas.microsoft.com/office/powerpoint/2010/main" val="805165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 herniation extracts have 20-10,0000x increased levels of phospholipase A2 activity</a:t>
            </a:r>
          </a:p>
          <a:p>
            <a:r>
              <a:rPr lang="en-US" dirty="0"/>
              <a:t>Also have other inflammatory markers: matrix metalloproteinase, nitric oxide, prostaglandin E2, interleukin-6</a:t>
            </a:r>
          </a:p>
          <a:p>
            <a:endParaRPr lang="en-US" dirty="0"/>
          </a:p>
        </p:txBody>
      </p:sp>
      <p:sp>
        <p:nvSpPr>
          <p:cNvPr id="4" name="Slide Number Placeholder 3"/>
          <p:cNvSpPr>
            <a:spLocks noGrp="1"/>
          </p:cNvSpPr>
          <p:nvPr>
            <p:ph type="sldNum" sz="quarter" idx="5"/>
          </p:nvPr>
        </p:nvSpPr>
        <p:spPr/>
        <p:txBody>
          <a:bodyPr/>
          <a:lstStyle/>
          <a:p>
            <a:fld id="{EF429760-6254-4D9D-A270-940E64179B7C}" type="slidenum">
              <a:rPr lang="en-US" smtClean="0"/>
              <a:t>41</a:t>
            </a:fld>
            <a:endParaRPr lang="en-US" dirty="0"/>
          </a:p>
        </p:txBody>
      </p:sp>
    </p:spTree>
    <p:extLst>
      <p:ext uri="{BB962C8B-B14F-4D97-AF65-F5344CB8AC3E}">
        <p14:creationId xmlns:p14="http://schemas.microsoft.com/office/powerpoint/2010/main" val="1174150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Epidemiology </a:t>
            </a:r>
          </a:p>
          <a:p>
            <a:pPr lvl="1" fontAlgn="base"/>
            <a:r>
              <a:rPr lang="en-US" sz="1200" b="0" i="0" u="none" strike="noStrike" kern="1200" dirty="0">
                <a:solidFill>
                  <a:schemeClr val="tx1"/>
                </a:solidFill>
                <a:effectLst/>
                <a:latin typeface="+mn-lt"/>
                <a:ea typeface="+mn-ea"/>
                <a:cs typeface="+mn-cs"/>
              </a:rPr>
              <a:t>incidence</a:t>
            </a:r>
          </a:p>
          <a:p>
            <a:pPr lvl="2" fontAlgn="base"/>
            <a:r>
              <a:rPr lang="en-US" sz="1200" b="0" i="0" u="none" strike="noStrike" kern="1200" dirty="0">
                <a:solidFill>
                  <a:schemeClr val="tx1"/>
                </a:solidFill>
                <a:effectLst/>
                <a:latin typeface="+mn-lt"/>
                <a:ea typeface="+mn-ea"/>
                <a:cs typeface="+mn-cs"/>
              </a:rPr>
              <a:t>peak incidence is 4th and 5th decades</a:t>
            </a:r>
          </a:p>
          <a:p>
            <a:pPr lvl="2" fontAlgn="base"/>
            <a:r>
              <a:rPr lang="en-US" sz="1200" b="0" i="0" u="none" strike="noStrike" kern="1200" dirty="0">
                <a:solidFill>
                  <a:schemeClr val="tx1"/>
                </a:solidFill>
                <a:effectLst/>
                <a:latin typeface="+mn-lt"/>
                <a:ea typeface="+mn-ea"/>
                <a:cs typeface="+mn-cs"/>
              </a:rPr>
              <a:t>lifetime prevalence  of 10%</a:t>
            </a:r>
          </a:p>
          <a:p>
            <a:pPr lvl="2" fontAlgn="base"/>
            <a:r>
              <a:rPr lang="en-US" sz="1200" b="0" i="0" u="none" strike="noStrike" kern="1200" dirty="0">
                <a:solidFill>
                  <a:schemeClr val="tx1"/>
                </a:solidFill>
                <a:effectLst/>
                <a:latin typeface="+mn-lt"/>
                <a:ea typeface="+mn-ea"/>
                <a:cs typeface="+mn-cs"/>
              </a:rPr>
              <a:t>only ~5% become symptomatic</a:t>
            </a:r>
          </a:p>
          <a:p>
            <a:pPr lvl="1" fontAlgn="base"/>
            <a:r>
              <a:rPr lang="en-US" sz="1200" b="0" i="0" u="none" strike="noStrike" kern="1200" dirty="0">
                <a:solidFill>
                  <a:schemeClr val="tx1"/>
                </a:solidFill>
                <a:effectLst/>
                <a:latin typeface="+mn-lt"/>
                <a:ea typeface="+mn-ea"/>
                <a:cs typeface="+mn-cs"/>
              </a:rPr>
              <a:t>demographics</a:t>
            </a:r>
          </a:p>
          <a:p>
            <a:pPr lvl="2" fontAlgn="base"/>
            <a:r>
              <a:rPr lang="en-US" sz="1200" b="0" i="0" u="none" strike="noStrike" kern="1200" dirty="0">
                <a:solidFill>
                  <a:schemeClr val="tx1"/>
                </a:solidFill>
                <a:effectLst/>
                <a:latin typeface="+mn-lt"/>
                <a:ea typeface="+mn-ea"/>
                <a:cs typeface="+mn-cs"/>
              </a:rPr>
              <a:t>3:1 </a:t>
            </a:r>
            <a:r>
              <a:rPr lang="en-US" sz="1200" b="0" i="0" u="none" strike="noStrike" kern="1200" dirty="0" err="1">
                <a:solidFill>
                  <a:schemeClr val="tx1"/>
                </a:solidFill>
                <a:effectLst/>
                <a:latin typeface="+mn-lt"/>
                <a:ea typeface="+mn-ea"/>
                <a:cs typeface="+mn-cs"/>
              </a:rPr>
              <a:t>male:female</a:t>
            </a:r>
            <a:r>
              <a:rPr lang="en-US" sz="1200" b="0" i="0" u="none" strike="noStrike" kern="1200" dirty="0">
                <a:solidFill>
                  <a:schemeClr val="tx1"/>
                </a:solidFill>
                <a:effectLst/>
                <a:latin typeface="+mn-lt"/>
                <a:ea typeface="+mn-ea"/>
                <a:cs typeface="+mn-cs"/>
              </a:rPr>
              <a:t> ratio</a:t>
            </a:r>
          </a:p>
          <a:p>
            <a:pPr fontAlgn="base"/>
            <a:r>
              <a:rPr lang="en-US" sz="1200" b="0" i="0" u="none" strike="noStrike" kern="1200" dirty="0" err="1">
                <a:solidFill>
                  <a:schemeClr val="tx1"/>
                </a:solidFill>
                <a:effectLst/>
                <a:latin typeface="+mn-lt"/>
                <a:ea typeface="+mn-ea"/>
                <a:cs typeface="+mn-cs"/>
              </a:rPr>
              <a:t>Pathoanatomy</a:t>
            </a:r>
            <a:r>
              <a:rPr lang="en-US" sz="1200" b="0" i="0" u="none" strike="noStrike" kern="1200" dirty="0">
                <a:solidFill>
                  <a:schemeClr val="tx1"/>
                </a:solidFill>
                <a:effectLst/>
                <a:latin typeface="+mn-lt"/>
                <a:ea typeface="+mn-ea"/>
                <a:cs typeface="+mn-cs"/>
              </a:rPr>
              <a:t> </a:t>
            </a:r>
          </a:p>
          <a:p>
            <a:pPr lvl="1" fontAlgn="base"/>
            <a:r>
              <a:rPr lang="en-US" sz="1200" b="0" i="0" u="none" strike="noStrike" kern="1200" dirty="0">
                <a:solidFill>
                  <a:schemeClr val="tx1"/>
                </a:solidFill>
                <a:effectLst/>
                <a:latin typeface="+mn-lt"/>
                <a:ea typeface="+mn-ea"/>
                <a:cs typeface="+mn-cs"/>
              </a:rPr>
              <a:t>recurrent torsional strain leads to tears of outer annulus   which leads to herniation of nucleus </a:t>
            </a:r>
            <a:r>
              <a:rPr lang="en-US" sz="1200" b="0" i="0" u="none" strike="noStrike" kern="1200" dirty="0" err="1">
                <a:solidFill>
                  <a:schemeClr val="tx1"/>
                </a:solidFill>
                <a:effectLst/>
                <a:latin typeface="+mn-lt"/>
                <a:ea typeface="+mn-ea"/>
                <a:cs typeface="+mn-cs"/>
              </a:rPr>
              <a:t>pulposis</a:t>
            </a:r>
            <a:endParaRPr lang="en-US" sz="1200" b="0" i="0" u="none" strike="noStrike" kern="1200" dirty="0">
              <a:solidFill>
                <a:schemeClr val="tx1"/>
              </a:solidFill>
              <a:effectLst/>
              <a:latin typeface="+mn-lt"/>
              <a:ea typeface="+mn-ea"/>
              <a:cs typeface="+mn-cs"/>
            </a:endParaRPr>
          </a:p>
          <a:p>
            <a:pPr lvl="1" fontAlgn="base"/>
            <a:r>
              <a:rPr lang="en-US" sz="1200" b="0" i="0" u="none" strike="noStrike" kern="1200" dirty="0">
                <a:solidFill>
                  <a:schemeClr val="tx1"/>
                </a:solidFill>
                <a:effectLst/>
                <a:latin typeface="+mn-lt"/>
                <a:ea typeface="+mn-ea"/>
                <a:cs typeface="+mn-cs"/>
              </a:rPr>
              <a:t>location</a:t>
            </a:r>
          </a:p>
          <a:p>
            <a:pPr lvl="2" fontAlgn="base"/>
            <a:r>
              <a:rPr lang="en-US" sz="1200" b="0" i="0" u="none" strike="noStrike" kern="1200" dirty="0">
                <a:solidFill>
                  <a:schemeClr val="tx1"/>
                </a:solidFill>
                <a:effectLst/>
                <a:latin typeface="+mn-lt"/>
                <a:ea typeface="+mn-ea"/>
                <a:cs typeface="+mn-cs"/>
              </a:rPr>
              <a:t>L5/S1 most common level</a:t>
            </a:r>
          </a:p>
          <a:p>
            <a:pPr lvl="2" fontAlgn="base"/>
            <a:r>
              <a:rPr lang="en-US" sz="1200" b="0" i="0" u="none" strike="noStrike" kern="1200" dirty="0">
                <a:solidFill>
                  <a:schemeClr val="tx1"/>
                </a:solidFill>
                <a:effectLst/>
                <a:latin typeface="+mn-lt"/>
                <a:ea typeface="+mn-ea"/>
                <a:cs typeface="+mn-cs"/>
              </a:rPr>
              <a:t>95% involve L4/5 or L5/S1 levels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Prognosis </a:t>
            </a:r>
          </a:p>
          <a:p>
            <a:pPr lvl="1" fontAlgn="base"/>
            <a:r>
              <a:rPr lang="en-US" sz="1200" b="0" i="0" u="none" strike="noStrike" kern="1200" dirty="0">
                <a:solidFill>
                  <a:schemeClr val="tx1"/>
                </a:solidFill>
                <a:effectLst/>
                <a:latin typeface="+mn-lt"/>
                <a:ea typeface="+mn-ea"/>
                <a:cs typeface="+mn-cs"/>
              </a:rPr>
              <a:t>90% of patients will have improvement of symptoms within 3 months with nonoperative care.</a:t>
            </a:r>
          </a:p>
          <a:p>
            <a:pPr lvl="1" fontAlgn="base"/>
            <a:r>
              <a:rPr lang="en-US" sz="1200" b="0" i="0" u="none" strike="noStrike" kern="1200" dirty="0">
                <a:solidFill>
                  <a:schemeClr val="tx1"/>
                </a:solidFill>
                <a:effectLst/>
                <a:latin typeface="+mn-lt"/>
                <a:ea typeface="+mn-ea"/>
                <a:cs typeface="+mn-cs"/>
              </a:rPr>
              <a:t>size of herniation decreases over time (reabsorbed) </a:t>
            </a:r>
          </a:p>
          <a:p>
            <a:pPr lvl="2" fontAlgn="base"/>
            <a:r>
              <a:rPr lang="en-US" sz="1200" b="0" i="0" u="none" strike="noStrike" kern="1200" dirty="0">
                <a:solidFill>
                  <a:schemeClr val="tx1"/>
                </a:solidFill>
                <a:effectLst/>
                <a:latin typeface="+mn-lt"/>
                <a:ea typeface="+mn-ea"/>
                <a:cs typeface="+mn-cs"/>
              </a:rPr>
              <a:t>sequestered disc herniations show the greatest degree of spontaneous reabsorption</a:t>
            </a:r>
          </a:p>
          <a:p>
            <a:pPr lvl="2" fontAlgn="base"/>
            <a:r>
              <a:rPr lang="en-US" sz="1200" b="0" i="0" u="none" strike="noStrike" kern="1200" dirty="0">
                <a:solidFill>
                  <a:schemeClr val="tx1"/>
                </a:solidFill>
                <a:effectLst/>
                <a:latin typeface="+mn-lt"/>
                <a:ea typeface="+mn-ea"/>
                <a:cs typeface="+mn-cs"/>
              </a:rPr>
              <a:t>macrophage phagocytosis is mechanism of reabsorption</a:t>
            </a:r>
          </a:p>
          <a:p>
            <a:endParaRPr lang="en-US" dirty="0"/>
          </a:p>
          <a:p>
            <a:r>
              <a:rPr lang="en-US" dirty="0"/>
              <a:t>https://</a:t>
            </a:r>
            <a:r>
              <a:rPr lang="en-US" dirty="0" err="1"/>
              <a:t>www.orthobullets.com</a:t>
            </a:r>
            <a:r>
              <a:rPr lang="en-US" dirty="0"/>
              <a:t>/spine/2035/lumbar-disc-herniation</a:t>
            </a:r>
          </a:p>
          <a:p>
            <a:endParaRPr lang="en-US" dirty="0"/>
          </a:p>
        </p:txBody>
      </p:sp>
      <p:sp>
        <p:nvSpPr>
          <p:cNvPr id="4" name="Slide Number Placeholder 3"/>
          <p:cNvSpPr>
            <a:spLocks noGrp="1"/>
          </p:cNvSpPr>
          <p:nvPr>
            <p:ph type="sldNum" sz="quarter" idx="5"/>
          </p:nvPr>
        </p:nvSpPr>
        <p:spPr/>
        <p:txBody>
          <a:bodyPr/>
          <a:lstStyle/>
          <a:p>
            <a:fld id="{EF429760-6254-4D9D-A270-940E64179B7C}" type="slidenum">
              <a:rPr lang="en-US" smtClean="0"/>
              <a:t>42</a:t>
            </a:fld>
            <a:endParaRPr lang="en-US" dirty="0"/>
          </a:p>
        </p:txBody>
      </p:sp>
    </p:spTree>
    <p:extLst>
      <p:ext uri="{BB962C8B-B14F-4D97-AF65-F5344CB8AC3E}">
        <p14:creationId xmlns:p14="http://schemas.microsoft.com/office/powerpoint/2010/main" val="395615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Epidemiology </a:t>
            </a:r>
          </a:p>
          <a:p>
            <a:pPr lvl="1" fontAlgn="base"/>
            <a:r>
              <a:rPr lang="en-US" sz="1200" b="0" i="0" u="none" strike="noStrike" kern="1200" dirty="0">
                <a:solidFill>
                  <a:schemeClr val="tx1"/>
                </a:solidFill>
                <a:effectLst/>
                <a:latin typeface="+mn-lt"/>
                <a:ea typeface="+mn-ea"/>
                <a:cs typeface="+mn-cs"/>
              </a:rPr>
              <a:t>incidence</a:t>
            </a:r>
          </a:p>
          <a:p>
            <a:pPr lvl="2" fontAlgn="base"/>
            <a:r>
              <a:rPr lang="en-US" sz="1200" b="0" i="0" u="none" strike="noStrike" kern="1200" dirty="0">
                <a:solidFill>
                  <a:schemeClr val="tx1"/>
                </a:solidFill>
                <a:effectLst/>
                <a:latin typeface="+mn-lt"/>
                <a:ea typeface="+mn-ea"/>
                <a:cs typeface="+mn-cs"/>
              </a:rPr>
              <a:t>peak incidence is 4th and 5th decades</a:t>
            </a:r>
          </a:p>
          <a:p>
            <a:pPr lvl="2" fontAlgn="base"/>
            <a:r>
              <a:rPr lang="en-US" sz="1200" b="0" i="0" u="none" strike="noStrike" kern="1200" dirty="0">
                <a:solidFill>
                  <a:schemeClr val="tx1"/>
                </a:solidFill>
                <a:effectLst/>
                <a:latin typeface="+mn-lt"/>
                <a:ea typeface="+mn-ea"/>
                <a:cs typeface="+mn-cs"/>
              </a:rPr>
              <a:t>lifetime prevalence  of 10%</a:t>
            </a:r>
          </a:p>
          <a:p>
            <a:pPr lvl="2" fontAlgn="base"/>
            <a:r>
              <a:rPr lang="en-US" sz="1200" b="0" i="0" u="none" strike="noStrike" kern="1200" dirty="0">
                <a:solidFill>
                  <a:schemeClr val="tx1"/>
                </a:solidFill>
                <a:effectLst/>
                <a:latin typeface="+mn-lt"/>
                <a:ea typeface="+mn-ea"/>
                <a:cs typeface="+mn-cs"/>
              </a:rPr>
              <a:t>only ~5% become symptomatic</a:t>
            </a:r>
          </a:p>
          <a:p>
            <a:pPr lvl="1" fontAlgn="base"/>
            <a:r>
              <a:rPr lang="en-US" sz="1200" b="0" i="0" u="none" strike="noStrike" kern="1200" dirty="0">
                <a:solidFill>
                  <a:schemeClr val="tx1"/>
                </a:solidFill>
                <a:effectLst/>
                <a:latin typeface="+mn-lt"/>
                <a:ea typeface="+mn-ea"/>
                <a:cs typeface="+mn-cs"/>
              </a:rPr>
              <a:t>demographics</a:t>
            </a:r>
          </a:p>
          <a:p>
            <a:pPr lvl="2" fontAlgn="base"/>
            <a:r>
              <a:rPr lang="en-US" sz="1200" b="0" i="0" u="none" strike="noStrike" kern="1200" dirty="0">
                <a:solidFill>
                  <a:schemeClr val="tx1"/>
                </a:solidFill>
                <a:effectLst/>
                <a:latin typeface="+mn-lt"/>
                <a:ea typeface="+mn-ea"/>
                <a:cs typeface="+mn-cs"/>
              </a:rPr>
              <a:t>3:1 </a:t>
            </a:r>
            <a:r>
              <a:rPr lang="en-US" sz="1200" b="0" i="0" u="none" strike="noStrike" kern="1200" dirty="0" err="1">
                <a:solidFill>
                  <a:schemeClr val="tx1"/>
                </a:solidFill>
                <a:effectLst/>
                <a:latin typeface="+mn-lt"/>
                <a:ea typeface="+mn-ea"/>
                <a:cs typeface="+mn-cs"/>
              </a:rPr>
              <a:t>male:female</a:t>
            </a:r>
            <a:r>
              <a:rPr lang="en-US" sz="1200" b="0" i="0" u="none" strike="noStrike" kern="1200" dirty="0">
                <a:solidFill>
                  <a:schemeClr val="tx1"/>
                </a:solidFill>
                <a:effectLst/>
                <a:latin typeface="+mn-lt"/>
                <a:ea typeface="+mn-ea"/>
                <a:cs typeface="+mn-cs"/>
              </a:rPr>
              <a:t> ratio</a:t>
            </a:r>
          </a:p>
          <a:p>
            <a:pPr fontAlgn="base"/>
            <a:r>
              <a:rPr lang="en-US" sz="1200" b="0" i="0" u="none" strike="noStrike" kern="1200" dirty="0" err="1">
                <a:solidFill>
                  <a:schemeClr val="tx1"/>
                </a:solidFill>
                <a:effectLst/>
                <a:latin typeface="+mn-lt"/>
                <a:ea typeface="+mn-ea"/>
                <a:cs typeface="+mn-cs"/>
              </a:rPr>
              <a:t>Pathoanatomy</a:t>
            </a:r>
            <a:r>
              <a:rPr lang="en-US" sz="1200" b="0" i="0" u="none" strike="noStrike" kern="1200" dirty="0">
                <a:solidFill>
                  <a:schemeClr val="tx1"/>
                </a:solidFill>
                <a:effectLst/>
                <a:latin typeface="+mn-lt"/>
                <a:ea typeface="+mn-ea"/>
                <a:cs typeface="+mn-cs"/>
              </a:rPr>
              <a:t> </a:t>
            </a:r>
          </a:p>
          <a:p>
            <a:pPr lvl="1" fontAlgn="base"/>
            <a:r>
              <a:rPr lang="en-US" sz="1200" b="0" i="0" u="none" strike="noStrike" kern="1200" dirty="0">
                <a:solidFill>
                  <a:schemeClr val="tx1"/>
                </a:solidFill>
                <a:effectLst/>
                <a:latin typeface="+mn-lt"/>
                <a:ea typeface="+mn-ea"/>
                <a:cs typeface="+mn-cs"/>
              </a:rPr>
              <a:t>recurrent torsional strain leads to tears of outer annulus   which leads to herniation of nucleus </a:t>
            </a:r>
            <a:r>
              <a:rPr lang="en-US" sz="1200" b="0" i="0" u="none" strike="noStrike" kern="1200" dirty="0" err="1">
                <a:solidFill>
                  <a:schemeClr val="tx1"/>
                </a:solidFill>
                <a:effectLst/>
                <a:latin typeface="+mn-lt"/>
                <a:ea typeface="+mn-ea"/>
                <a:cs typeface="+mn-cs"/>
              </a:rPr>
              <a:t>pulposis</a:t>
            </a:r>
            <a:endParaRPr lang="en-US" sz="1200" b="0" i="0" u="none" strike="noStrike" kern="1200" dirty="0">
              <a:solidFill>
                <a:schemeClr val="tx1"/>
              </a:solidFill>
              <a:effectLst/>
              <a:latin typeface="+mn-lt"/>
              <a:ea typeface="+mn-ea"/>
              <a:cs typeface="+mn-cs"/>
            </a:endParaRPr>
          </a:p>
          <a:p>
            <a:pPr lvl="1" fontAlgn="base"/>
            <a:r>
              <a:rPr lang="en-US" sz="1200" b="0" i="0" u="none" strike="noStrike" kern="1200" dirty="0">
                <a:solidFill>
                  <a:schemeClr val="tx1"/>
                </a:solidFill>
                <a:effectLst/>
                <a:latin typeface="+mn-lt"/>
                <a:ea typeface="+mn-ea"/>
                <a:cs typeface="+mn-cs"/>
              </a:rPr>
              <a:t>location</a:t>
            </a:r>
          </a:p>
          <a:p>
            <a:pPr lvl="2" fontAlgn="base"/>
            <a:r>
              <a:rPr lang="en-US" sz="1200" b="0" i="0" u="none" strike="noStrike" kern="1200" dirty="0">
                <a:solidFill>
                  <a:schemeClr val="tx1"/>
                </a:solidFill>
                <a:effectLst/>
                <a:latin typeface="+mn-lt"/>
                <a:ea typeface="+mn-ea"/>
                <a:cs typeface="+mn-cs"/>
              </a:rPr>
              <a:t>L5/S1 most common level</a:t>
            </a:r>
          </a:p>
          <a:p>
            <a:pPr lvl="2" fontAlgn="base"/>
            <a:r>
              <a:rPr lang="en-US" sz="1200" b="0" i="0" u="none" strike="noStrike" kern="1200" dirty="0">
                <a:solidFill>
                  <a:schemeClr val="tx1"/>
                </a:solidFill>
                <a:effectLst/>
                <a:latin typeface="+mn-lt"/>
                <a:ea typeface="+mn-ea"/>
                <a:cs typeface="+mn-cs"/>
              </a:rPr>
              <a:t>95% involve L4/5 or L5/S1 levels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Prognosis </a:t>
            </a:r>
          </a:p>
          <a:p>
            <a:pPr lvl="1" fontAlgn="base"/>
            <a:r>
              <a:rPr lang="en-US" sz="1200" b="0" i="0" u="none" strike="noStrike" kern="1200" dirty="0">
                <a:solidFill>
                  <a:schemeClr val="tx1"/>
                </a:solidFill>
                <a:effectLst/>
                <a:latin typeface="+mn-lt"/>
                <a:ea typeface="+mn-ea"/>
                <a:cs typeface="+mn-cs"/>
              </a:rPr>
              <a:t>90% of patients will have improvement of symptoms within 3 months with nonoperative care.</a:t>
            </a:r>
          </a:p>
          <a:p>
            <a:pPr lvl="1" fontAlgn="base"/>
            <a:r>
              <a:rPr lang="en-US" sz="1200" b="0" i="0" u="none" strike="noStrike" kern="1200" dirty="0">
                <a:solidFill>
                  <a:schemeClr val="tx1"/>
                </a:solidFill>
                <a:effectLst/>
                <a:latin typeface="+mn-lt"/>
                <a:ea typeface="+mn-ea"/>
                <a:cs typeface="+mn-cs"/>
              </a:rPr>
              <a:t>size of herniation decreases over time (reabsorbed) </a:t>
            </a:r>
          </a:p>
          <a:p>
            <a:pPr lvl="2" fontAlgn="base"/>
            <a:r>
              <a:rPr lang="en-US" sz="1200" b="0" i="0" u="none" strike="noStrike" kern="1200" dirty="0">
                <a:solidFill>
                  <a:schemeClr val="tx1"/>
                </a:solidFill>
                <a:effectLst/>
                <a:latin typeface="+mn-lt"/>
                <a:ea typeface="+mn-ea"/>
                <a:cs typeface="+mn-cs"/>
              </a:rPr>
              <a:t>sequestered disc herniations show the greatest degree of spontaneous reabsorption</a:t>
            </a:r>
          </a:p>
          <a:p>
            <a:pPr lvl="2" fontAlgn="base"/>
            <a:r>
              <a:rPr lang="en-US" sz="1200" b="0" i="0" u="none" strike="noStrike" kern="1200" dirty="0">
                <a:solidFill>
                  <a:schemeClr val="tx1"/>
                </a:solidFill>
                <a:effectLst/>
                <a:latin typeface="+mn-lt"/>
                <a:ea typeface="+mn-ea"/>
                <a:cs typeface="+mn-cs"/>
              </a:rPr>
              <a:t>macrophage phagocytosis is mechanism of reabsorption</a:t>
            </a:r>
          </a:p>
          <a:p>
            <a:endParaRPr lang="en-US" dirty="0"/>
          </a:p>
          <a:p>
            <a:r>
              <a:rPr lang="en-US" dirty="0"/>
              <a:t>https://</a:t>
            </a:r>
            <a:r>
              <a:rPr lang="en-US" dirty="0" err="1"/>
              <a:t>www.orthobullets.com</a:t>
            </a:r>
            <a:r>
              <a:rPr lang="en-US" dirty="0"/>
              <a:t>/spine/2035/lumbar-disc-herniation</a:t>
            </a:r>
          </a:p>
          <a:p>
            <a:endParaRPr lang="en-US" dirty="0"/>
          </a:p>
        </p:txBody>
      </p:sp>
      <p:sp>
        <p:nvSpPr>
          <p:cNvPr id="4" name="Slide Number Placeholder 3"/>
          <p:cNvSpPr>
            <a:spLocks noGrp="1"/>
          </p:cNvSpPr>
          <p:nvPr>
            <p:ph type="sldNum" sz="quarter" idx="5"/>
          </p:nvPr>
        </p:nvSpPr>
        <p:spPr/>
        <p:txBody>
          <a:bodyPr/>
          <a:lstStyle/>
          <a:p>
            <a:fld id="{EF429760-6254-4D9D-A270-940E64179B7C}" type="slidenum">
              <a:rPr lang="en-US" smtClean="0"/>
              <a:t>43</a:t>
            </a:fld>
            <a:endParaRPr lang="en-US" dirty="0"/>
          </a:p>
        </p:txBody>
      </p:sp>
    </p:spTree>
    <p:extLst>
      <p:ext uri="{BB962C8B-B14F-4D97-AF65-F5344CB8AC3E}">
        <p14:creationId xmlns:p14="http://schemas.microsoft.com/office/powerpoint/2010/main" val="2688559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Oral steroids ineffective for acute pain but may improve function</a:t>
            </a:r>
          </a:p>
          <a:p>
            <a:r>
              <a:rPr lang="en-US" dirty="0"/>
              <a:t>Gabapentin/topiramate show small improvement in pain</a:t>
            </a:r>
          </a:p>
          <a:p>
            <a:r>
              <a:rPr lang="en-US" dirty="0"/>
              <a:t>ESIs most effective in conjunction with active PT</a:t>
            </a:r>
          </a:p>
          <a:p>
            <a:r>
              <a:rPr lang="en-US" dirty="0"/>
              <a:t>Surgical management for </a:t>
            </a:r>
            <a:r>
              <a:rPr lang="en-US" dirty="0" err="1"/>
              <a:t>persistant</a:t>
            </a:r>
            <a:r>
              <a:rPr lang="en-US" dirty="0"/>
              <a:t> radicular symptoms despite 6-8wks of maximized conservative management, neurologic progression, or cauda equina syndrome</a:t>
            </a:r>
          </a:p>
          <a:p>
            <a:r>
              <a:rPr lang="en-US" dirty="0"/>
              <a:t>Large multicenter RCT of surgery vs conservative management comparable outcomes at 2 </a:t>
            </a:r>
            <a:r>
              <a:rPr lang="en-US" dirty="0" err="1"/>
              <a:t>yrs</a:t>
            </a:r>
            <a:r>
              <a:rPr lang="en-US" dirty="0"/>
              <a:t>, subgroup analysis of sciatica severity favored surgical group</a:t>
            </a:r>
          </a:p>
          <a:p>
            <a:r>
              <a:rPr lang="en-US" dirty="0"/>
              <a:t>Surgery may help radicular pain more rapidly than conservative management (per </a:t>
            </a:r>
            <a:r>
              <a:rPr lang="en-US" dirty="0" err="1"/>
              <a:t>Braddom</a:t>
            </a:r>
            <a:r>
              <a:rPr lang="en-US" dirty="0"/>
              <a:t>- in clinical practice, more questionable)</a:t>
            </a:r>
          </a:p>
        </p:txBody>
      </p:sp>
      <p:sp>
        <p:nvSpPr>
          <p:cNvPr id="4" name="Slide Number Placeholder 3"/>
          <p:cNvSpPr>
            <a:spLocks noGrp="1"/>
          </p:cNvSpPr>
          <p:nvPr>
            <p:ph type="sldNum" sz="quarter" idx="5"/>
          </p:nvPr>
        </p:nvSpPr>
        <p:spPr/>
        <p:txBody>
          <a:bodyPr/>
          <a:lstStyle/>
          <a:p>
            <a:fld id="{EF429760-6254-4D9D-A270-940E64179B7C}" type="slidenum">
              <a:rPr lang="en-US" smtClean="0"/>
              <a:t>45</a:t>
            </a:fld>
            <a:endParaRPr lang="en-US" dirty="0"/>
          </a:p>
        </p:txBody>
      </p:sp>
    </p:spTree>
    <p:extLst>
      <p:ext uri="{BB962C8B-B14F-4D97-AF65-F5344CB8AC3E}">
        <p14:creationId xmlns:p14="http://schemas.microsoft.com/office/powerpoint/2010/main" val="608865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case presentation is a classic example of a patient suffering with lumbar spinal stenosis and neurogenic claudication. Sacroiliac joint pain and ischial bursitis typically presents with pain upon sitting. Piriformis syndrome presents with buttock pain and sciatica, not axial pain.</a:t>
            </a:r>
          </a:p>
          <a:p>
            <a:r>
              <a:rPr lang="en-US" dirty="0" err="1">
                <a:effectLst/>
              </a:rPr>
              <a:t>Saulino</a:t>
            </a:r>
            <a:r>
              <a:rPr lang="en-US" dirty="0">
                <a:effectLst/>
              </a:rPr>
              <a:t> MF, </a:t>
            </a:r>
            <a:r>
              <a:rPr lang="en-US" dirty="0" err="1">
                <a:effectLst/>
              </a:rPr>
              <a:t>Kornbluth</a:t>
            </a:r>
            <a:r>
              <a:rPr lang="en-US" dirty="0">
                <a:effectLst/>
              </a:rPr>
              <a:t> ID, Overton EA, Holding MY, Freedman MK. Interventions in chronic pain management. 3. Evaluation and management of lumbar pain syndromes. Arch Phys Med </a:t>
            </a:r>
            <a:r>
              <a:rPr lang="en-US" dirty="0" err="1">
                <a:effectLst/>
              </a:rPr>
              <a:t>Rehabil</a:t>
            </a:r>
            <a:r>
              <a:rPr lang="en-US" dirty="0">
                <a:effectLst/>
              </a:rPr>
              <a:t> 2008;89(3 </a:t>
            </a:r>
            <a:r>
              <a:rPr lang="en-US" dirty="0" err="1">
                <a:effectLst/>
              </a:rPr>
              <a:t>Suppl</a:t>
            </a:r>
            <a:r>
              <a:rPr lang="en-US" dirty="0">
                <a:effectLst/>
              </a:rPr>
              <a:t> 1):S47-50.</a:t>
            </a:r>
          </a:p>
          <a:p>
            <a:r>
              <a:rPr lang="en-US" dirty="0"/>
              <a:t>AAPMR PAIN QBANK 88/98</a:t>
            </a:r>
          </a:p>
        </p:txBody>
      </p:sp>
      <p:sp>
        <p:nvSpPr>
          <p:cNvPr id="4" name="Slide Number Placeholder 3"/>
          <p:cNvSpPr>
            <a:spLocks noGrp="1"/>
          </p:cNvSpPr>
          <p:nvPr>
            <p:ph type="sldNum" sz="quarter" idx="5"/>
          </p:nvPr>
        </p:nvSpPr>
        <p:spPr/>
        <p:txBody>
          <a:bodyPr/>
          <a:lstStyle/>
          <a:p>
            <a:fld id="{EF429760-6254-4D9D-A270-940E64179B7C}" type="slidenum">
              <a:rPr lang="en-US" smtClean="0"/>
              <a:t>46</a:t>
            </a:fld>
            <a:endParaRPr lang="en-US" dirty="0"/>
          </a:p>
        </p:txBody>
      </p:sp>
    </p:spTree>
    <p:extLst>
      <p:ext uri="{BB962C8B-B14F-4D97-AF65-F5344CB8AC3E}">
        <p14:creationId xmlns:p14="http://schemas.microsoft.com/office/powerpoint/2010/main" val="147048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Post-herpetic neuralgia is characterized by radicular pain, </a:t>
            </a:r>
            <a:r>
              <a:rPr lang="en-US" dirty="0" err="1">
                <a:effectLst/>
              </a:rPr>
              <a:t>allodynea</a:t>
            </a:r>
            <a:r>
              <a:rPr lang="en-US" dirty="0">
                <a:effectLst/>
              </a:rPr>
              <a:t>, hyperalgesia, and an erythematous vesicular rash in the same dermatomal distribution as the pain. Pain may predate the rash. Neurogenic claudication is accompanied by reports of numbness, tingling, pain, and weakness in lower extremities during upright posture, as well as compression of the neural elements within the spinal canal on imaging studies. The onset of Lyme disease is not associated with pain. Lumbar facet </a:t>
            </a:r>
            <a:r>
              <a:rPr lang="en-US" dirty="0" err="1">
                <a:effectLst/>
              </a:rPr>
              <a:t>arthropathy</a:t>
            </a:r>
            <a:r>
              <a:rPr lang="en-US" dirty="0">
                <a:effectLst/>
              </a:rPr>
              <a:t> is generally associated with achy, shooting, or throbbing pain extending from the low back down the buttocks and posterior thigh but not below the knee. It may be relieved or exacerbated by lumbar movements.</a:t>
            </a:r>
          </a:p>
          <a:p>
            <a:r>
              <a:rPr lang="en-US" dirty="0">
                <a:effectLst/>
              </a:rPr>
              <a:t>(1) </a:t>
            </a:r>
            <a:r>
              <a:rPr lang="en-US" dirty="0" err="1">
                <a:effectLst/>
              </a:rPr>
              <a:t>Poduri</a:t>
            </a:r>
            <a:r>
              <a:rPr lang="en-US" dirty="0">
                <a:effectLst/>
              </a:rPr>
              <a:t> KR, </a:t>
            </a:r>
            <a:r>
              <a:rPr lang="en-US" dirty="0" err="1">
                <a:effectLst/>
              </a:rPr>
              <a:t>Bauernfeind</a:t>
            </a:r>
            <a:r>
              <a:rPr lang="en-US" dirty="0">
                <a:effectLst/>
              </a:rPr>
              <a:t> M, Thakur R. Acute herpes zoster and post-herpetic neuralgia. Published July 30, 2012; updated August 16, 2016. In: PM&amp;R Knowledge Now. Rosemont: AAPMR; (c)2018. Available from:  </a:t>
            </a:r>
            <a:r>
              <a:rPr lang="en-US" sz="1200" u="sng" kern="1200" dirty="0">
                <a:solidFill>
                  <a:schemeClr val="tx1"/>
                </a:solidFill>
                <a:effectLst/>
                <a:latin typeface="+mn-lt"/>
                <a:ea typeface="+mn-ea"/>
                <a:cs typeface="+mn-cs"/>
                <a:hlinkClick r:id="rId3"/>
              </a:rPr>
              <a:t>https://now.aapmr.org/acute-herpes-zoster-and-post-herpetic-neuralgia/</a:t>
            </a:r>
            <a:r>
              <a:rPr lang="en-US" dirty="0">
                <a:effectLst/>
              </a:rPr>
              <a:t>. Accessed December 27, 2017.</a:t>
            </a:r>
            <a:br>
              <a:rPr lang="en-US" dirty="0">
                <a:effectLst/>
              </a:rPr>
            </a:br>
            <a:r>
              <a:rPr lang="en-US" dirty="0">
                <a:effectLst/>
              </a:rPr>
              <a:t>(2) Centers for Disease Control. Shingles (Herpes Zoster). Available from: </a:t>
            </a:r>
            <a:r>
              <a:rPr lang="en-US" sz="1200" u="sng" kern="1200" dirty="0">
                <a:solidFill>
                  <a:schemeClr val="tx1"/>
                </a:solidFill>
                <a:effectLst/>
                <a:latin typeface="+mn-lt"/>
                <a:ea typeface="+mn-ea"/>
                <a:cs typeface="+mn-cs"/>
                <a:hlinkClick r:id="rId4"/>
              </a:rPr>
              <a:t>https://www.cdc.gov/shingles/hcp/clinical-overview.html</a:t>
            </a:r>
            <a:r>
              <a:rPr lang="en-US" dirty="0">
                <a:effectLst/>
              </a:rPr>
              <a:t>. Accessed December 20, 2017.</a:t>
            </a:r>
          </a:p>
          <a:p>
            <a:r>
              <a:rPr lang="en-US" dirty="0"/>
              <a:t>AAPMR PAIN QBANK 42/98</a:t>
            </a:r>
          </a:p>
        </p:txBody>
      </p:sp>
      <p:sp>
        <p:nvSpPr>
          <p:cNvPr id="4" name="Slide Number Placeholder 3"/>
          <p:cNvSpPr>
            <a:spLocks noGrp="1"/>
          </p:cNvSpPr>
          <p:nvPr>
            <p:ph type="sldNum" sz="quarter" idx="5"/>
          </p:nvPr>
        </p:nvSpPr>
        <p:spPr/>
        <p:txBody>
          <a:bodyPr/>
          <a:lstStyle/>
          <a:p>
            <a:fld id="{EF429760-6254-4D9D-A270-940E64179B7C}" type="slidenum">
              <a:rPr lang="en-US" smtClean="0"/>
              <a:t>9</a:t>
            </a:fld>
            <a:endParaRPr lang="en-US" dirty="0"/>
          </a:p>
        </p:txBody>
      </p:sp>
    </p:spTree>
    <p:extLst>
      <p:ext uri="{BB962C8B-B14F-4D97-AF65-F5344CB8AC3E}">
        <p14:creationId xmlns:p14="http://schemas.microsoft.com/office/powerpoint/2010/main" val="2594351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case presentation is a classic example of a patient suffering with lumbar spinal stenosis and neurogenic claudication. Sacroiliac joint pain and ischial bursitis typically presents with pain upon sitting. Piriformis syndrome presents with buttock pain and sciatica, not axial pain.</a:t>
            </a:r>
          </a:p>
          <a:p>
            <a:r>
              <a:rPr lang="en-US" dirty="0" err="1">
                <a:effectLst/>
              </a:rPr>
              <a:t>Saulino</a:t>
            </a:r>
            <a:r>
              <a:rPr lang="en-US" dirty="0">
                <a:effectLst/>
              </a:rPr>
              <a:t> MF, </a:t>
            </a:r>
            <a:r>
              <a:rPr lang="en-US" dirty="0" err="1">
                <a:effectLst/>
              </a:rPr>
              <a:t>Kornbluth</a:t>
            </a:r>
            <a:r>
              <a:rPr lang="en-US" dirty="0">
                <a:effectLst/>
              </a:rPr>
              <a:t> ID, Overton EA, Holding MY, Freedman MK. Interventions in chronic pain management. 3. Evaluation and management of lumbar pain syndromes. Arch Phys Med </a:t>
            </a:r>
            <a:r>
              <a:rPr lang="en-US" dirty="0" err="1">
                <a:effectLst/>
              </a:rPr>
              <a:t>Rehabil</a:t>
            </a:r>
            <a:r>
              <a:rPr lang="en-US" dirty="0">
                <a:effectLst/>
              </a:rPr>
              <a:t> 2008;89(3 </a:t>
            </a:r>
            <a:r>
              <a:rPr lang="en-US" dirty="0" err="1">
                <a:effectLst/>
              </a:rPr>
              <a:t>Suppl</a:t>
            </a:r>
            <a:r>
              <a:rPr lang="en-US" dirty="0">
                <a:effectLst/>
              </a:rPr>
              <a:t> 1):S47-50.</a:t>
            </a:r>
          </a:p>
          <a:p>
            <a:r>
              <a:rPr lang="en-US" dirty="0"/>
              <a:t>AAPMR PAIN QBANK 88/98</a:t>
            </a:r>
          </a:p>
        </p:txBody>
      </p:sp>
      <p:sp>
        <p:nvSpPr>
          <p:cNvPr id="4" name="Slide Number Placeholder 3"/>
          <p:cNvSpPr>
            <a:spLocks noGrp="1"/>
          </p:cNvSpPr>
          <p:nvPr>
            <p:ph type="sldNum" sz="quarter" idx="5"/>
          </p:nvPr>
        </p:nvSpPr>
        <p:spPr/>
        <p:txBody>
          <a:bodyPr/>
          <a:lstStyle/>
          <a:p>
            <a:fld id="{EF429760-6254-4D9D-A270-940E64179B7C}" type="slidenum">
              <a:rPr lang="en-US" smtClean="0"/>
              <a:t>47</a:t>
            </a:fld>
            <a:endParaRPr lang="en-US" dirty="0"/>
          </a:p>
        </p:txBody>
      </p:sp>
    </p:spTree>
    <p:extLst>
      <p:ext uri="{BB962C8B-B14F-4D97-AF65-F5344CB8AC3E}">
        <p14:creationId xmlns:p14="http://schemas.microsoft.com/office/powerpoint/2010/main" val="2045774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Mechanical compression not believed to be the completely explanatory of LSS/neurogenic claudication (decompression would be curative)</a:t>
            </a:r>
          </a:p>
          <a:p>
            <a:r>
              <a:rPr lang="en-US" dirty="0"/>
              <a:t>Venous engorgement – spinal veins dilate &gt; venous congestion &gt; stagnant blood flow &gt; increased epidural/intrathecal pressures &gt; ischemic neuritis</a:t>
            </a:r>
          </a:p>
          <a:p>
            <a:r>
              <a:rPr lang="en-US" dirty="0"/>
              <a:t>Arterial insufficiency – reflexive arterial dilation of the lumbar radicular vessels in response to lower limb exercise is defective</a:t>
            </a:r>
          </a:p>
        </p:txBody>
      </p:sp>
      <p:sp>
        <p:nvSpPr>
          <p:cNvPr id="4" name="Slide Number Placeholder 3"/>
          <p:cNvSpPr>
            <a:spLocks noGrp="1"/>
          </p:cNvSpPr>
          <p:nvPr>
            <p:ph type="sldNum" sz="quarter" idx="5"/>
          </p:nvPr>
        </p:nvSpPr>
        <p:spPr/>
        <p:txBody>
          <a:bodyPr/>
          <a:lstStyle/>
          <a:p>
            <a:fld id="{EF429760-6254-4D9D-A270-940E64179B7C}" type="slidenum">
              <a:rPr lang="en-US" smtClean="0"/>
              <a:t>48</a:t>
            </a:fld>
            <a:endParaRPr lang="en-US" dirty="0"/>
          </a:p>
        </p:txBody>
      </p:sp>
    </p:spTree>
    <p:extLst>
      <p:ext uri="{BB962C8B-B14F-4D97-AF65-F5344CB8AC3E}">
        <p14:creationId xmlns:p14="http://schemas.microsoft.com/office/powerpoint/2010/main" val="2743988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Braddom</a:t>
            </a:r>
            <a:r>
              <a:rPr lang="en-US" dirty="0"/>
              <a:t> cites local anesthetic only epidural injection providing similar outcomes to </a:t>
            </a:r>
            <a:r>
              <a:rPr lang="en-US" dirty="0" err="1"/>
              <a:t>LA+steroid</a:t>
            </a:r>
            <a:r>
              <a:rPr lang="en-US" dirty="0"/>
              <a:t> (questionable)</a:t>
            </a:r>
          </a:p>
        </p:txBody>
      </p:sp>
      <p:sp>
        <p:nvSpPr>
          <p:cNvPr id="4" name="Slide Number Placeholder 3"/>
          <p:cNvSpPr>
            <a:spLocks noGrp="1"/>
          </p:cNvSpPr>
          <p:nvPr>
            <p:ph type="sldNum" sz="quarter" idx="5"/>
          </p:nvPr>
        </p:nvSpPr>
        <p:spPr/>
        <p:txBody>
          <a:bodyPr/>
          <a:lstStyle/>
          <a:p>
            <a:fld id="{EF429760-6254-4D9D-A270-940E64179B7C}" type="slidenum">
              <a:rPr lang="en-US" smtClean="0"/>
              <a:t>51</a:t>
            </a:fld>
            <a:endParaRPr lang="en-US" dirty="0"/>
          </a:p>
        </p:txBody>
      </p:sp>
    </p:spTree>
    <p:extLst>
      <p:ext uri="{BB962C8B-B14F-4D97-AF65-F5344CB8AC3E}">
        <p14:creationId xmlns:p14="http://schemas.microsoft.com/office/powerpoint/2010/main" val="3819111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Lumbar epidural steroid injections for radicular pain from disc herniations can spare patients from surgery (</a:t>
            </a:r>
            <a:r>
              <a:rPr lang="en-US" dirty="0" err="1"/>
              <a:t>Riew</a:t>
            </a:r>
            <a:r>
              <a:rPr lang="en-US" dirty="0"/>
              <a:t>)</a:t>
            </a:r>
          </a:p>
          <a:p>
            <a:r>
              <a:rPr lang="en-US" dirty="0"/>
              <a:t>NNT for TFESI 3</a:t>
            </a:r>
          </a:p>
          <a:p>
            <a:r>
              <a:rPr lang="en-US" dirty="0"/>
              <a:t>ESI for radicular pain in failed back surgery syndrome, epidural lipomatosis, scoliosis, show some benefit, though more modest</a:t>
            </a:r>
          </a:p>
          <a:p>
            <a:r>
              <a:rPr lang="en-US" dirty="0"/>
              <a:t>ESI for radicular pain in spinal stenosis show more short term benefit</a:t>
            </a:r>
          </a:p>
        </p:txBody>
      </p:sp>
      <p:sp>
        <p:nvSpPr>
          <p:cNvPr id="4" name="Slide Number Placeholder 3"/>
          <p:cNvSpPr>
            <a:spLocks noGrp="1"/>
          </p:cNvSpPr>
          <p:nvPr>
            <p:ph type="sldNum" sz="quarter" idx="5"/>
          </p:nvPr>
        </p:nvSpPr>
        <p:spPr/>
        <p:txBody>
          <a:bodyPr/>
          <a:lstStyle/>
          <a:p>
            <a:fld id="{EF429760-6254-4D9D-A270-940E64179B7C}" type="slidenum">
              <a:rPr lang="en-US" smtClean="0"/>
              <a:t>52</a:t>
            </a:fld>
            <a:endParaRPr lang="en-US" dirty="0"/>
          </a:p>
        </p:txBody>
      </p:sp>
    </p:spTree>
    <p:extLst>
      <p:ext uri="{BB962C8B-B14F-4D97-AF65-F5344CB8AC3E}">
        <p14:creationId xmlns:p14="http://schemas.microsoft.com/office/powerpoint/2010/main" val="2434375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Fifty consecutive patients who satisfied clinical criteria and demonstrated a positive diagnostic response to a fluoroscopically guided sacroiliac joint injection were included. Each patient's </a:t>
            </a:r>
            <a:r>
              <a:rPr lang="en-US" sz="1200" b="0" i="0" u="none" strike="noStrike" kern="1200" dirty="0" err="1">
                <a:solidFill>
                  <a:schemeClr val="tx1"/>
                </a:solidFill>
                <a:effectLst/>
                <a:latin typeface="+mn-lt"/>
                <a:ea typeface="+mn-ea"/>
                <a:cs typeface="+mn-cs"/>
              </a:rPr>
              <a:t>preinjection</a:t>
            </a:r>
            <a:r>
              <a:rPr lang="en-US" sz="1200" b="0" i="0" u="none" strike="noStrike" kern="1200" dirty="0">
                <a:solidFill>
                  <a:schemeClr val="tx1"/>
                </a:solidFill>
                <a:effectLst/>
                <a:latin typeface="+mn-lt"/>
                <a:ea typeface="+mn-ea"/>
                <a:cs typeface="+mn-cs"/>
              </a:rPr>
              <a:t> pain description was used to determine areas of pain referral, and 18 potential pain-referral zones were established.</a:t>
            </a:r>
          </a:p>
          <a:p>
            <a:r>
              <a:rPr lang="en-US" sz="1200" b="0" i="0" u="none" strike="noStrike" kern="1200" dirty="0" err="1">
                <a:solidFill>
                  <a:schemeClr val="tx1"/>
                </a:solidFill>
                <a:effectLst/>
                <a:latin typeface="+mn-lt"/>
                <a:ea typeface="+mn-ea"/>
                <a:cs typeface="+mn-cs"/>
              </a:rPr>
              <a:t>Slipman</a:t>
            </a:r>
            <a:r>
              <a:rPr lang="en-US" sz="1200" b="0" i="0" u="none" strike="noStrike" kern="1200" dirty="0">
                <a:solidFill>
                  <a:schemeClr val="tx1"/>
                </a:solidFill>
                <a:effectLst/>
                <a:latin typeface="+mn-lt"/>
                <a:ea typeface="+mn-ea"/>
                <a:cs typeface="+mn-cs"/>
              </a:rPr>
              <a:t> CW, Jackson HB, </a:t>
            </a:r>
            <a:r>
              <a:rPr lang="en-US" sz="1200" b="0" i="0" u="none" strike="noStrike" kern="1200" dirty="0" err="1">
                <a:solidFill>
                  <a:schemeClr val="tx1"/>
                </a:solidFill>
                <a:effectLst/>
                <a:latin typeface="+mn-lt"/>
                <a:ea typeface="+mn-ea"/>
                <a:cs typeface="+mn-cs"/>
              </a:rPr>
              <a:t>Lipetz</a:t>
            </a:r>
            <a:r>
              <a:rPr lang="en-US" sz="1200" b="0" i="0" u="none" strike="noStrike" kern="1200" dirty="0">
                <a:solidFill>
                  <a:schemeClr val="tx1"/>
                </a:solidFill>
                <a:effectLst/>
                <a:latin typeface="+mn-lt"/>
                <a:ea typeface="+mn-ea"/>
                <a:cs typeface="+mn-cs"/>
              </a:rPr>
              <a:t> JS, Chan KT, </a:t>
            </a:r>
            <a:r>
              <a:rPr lang="en-US" sz="1200" b="0" i="0" u="none" strike="noStrike" kern="1200" dirty="0" err="1">
                <a:solidFill>
                  <a:schemeClr val="tx1"/>
                </a:solidFill>
                <a:effectLst/>
                <a:latin typeface="+mn-lt"/>
                <a:ea typeface="+mn-ea"/>
                <a:cs typeface="+mn-cs"/>
              </a:rPr>
              <a:t>Lenrow</a:t>
            </a:r>
            <a:r>
              <a:rPr lang="en-US" sz="1200" b="0" i="0" u="none" strike="noStrike" kern="1200" dirty="0">
                <a:solidFill>
                  <a:schemeClr val="tx1"/>
                </a:solidFill>
                <a:effectLst/>
                <a:latin typeface="+mn-lt"/>
                <a:ea typeface="+mn-ea"/>
                <a:cs typeface="+mn-cs"/>
              </a:rPr>
              <a:t> D, </a:t>
            </a:r>
            <a:r>
              <a:rPr lang="en-US" sz="1200" b="0" i="0" u="none" strike="noStrike" kern="1200" dirty="0" err="1">
                <a:solidFill>
                  <a:schemeClr val="tx1"/>
                </a:solidFill>
                <a:effectLst/>
                <a:latin typeface="+mn-lt"/>
                <a:ea typeface="+mn-ea"/>
                <a:cs typeface="+mn-cs"/>
              </a:rPr>
              <a:t>Vresilovic</a:t>
            </a:r>
            <a:r>
              <a:rPr lang="en-US" sz="1200" b="0" i="0" u="none" strike="noStrike" kern="1200" dirty="0">
                <a:solidFill>
                  <a:schemeClr val="tx1"/>
                </a:solidFill>
                <a:effectLst/>
                <a:latin typeface="+mn-lt"/>
                <a:ea typeface="+mn-ea"/>
                <a:cs typeface="+mn-cs"/>
              </a:rPr>
              <a:t> EJ. Sacroiliac joint pain referral zones. Arch Phys Med </a:t>
            </a:r>
            <a:r>
              <a:rPr lang="en-US" sz="1200" b="0" i="0" u="none" strike="noStrike" kern="1200" dirty="0" err="1">
                <a:solidFill>
                  <a:schemeClr val="tx1"/>
                </a:solidFill>
                <a:effectLst/>
                <a:latin typeface="+mn-lt"/>
                <a:ea typeface="+mn-ea"/>
                <a:cs typeface="+mn-cs"/>
              </a:rPr>
              <a:t>Rehabil</a:t>
            </a:r>
            <a:r>
              <a:rPr lang="en-US" sz="1200" b="0" i="0" u="none" strike="noStrike" kern="1200" dirty="0">
                <a:solidFill>
                  <a:schemeClr val="tx1"/>
                </a:solidFill>
                <a:effectLst/>
                <a:latin typeface="+mn-lt"/>
                <a:ea typeface="+mn-ea"/>
                <a:cs typeface="+mn-cs"/>
              </a:rPr>
              <a:t> 2000;81:334-8. </a:t>
            </a:r>
            <a:endParaRPr lang="en-US" dirty="0"/>
          </a:p>
        </p:txBody>
      </p:sp>
      <p:sp>
        <p:nvSpPr>
          <p:cNvPr id="4" name="Slide Number Placeholder 3"/>
          <p:cNvSpPr>
            <a:spLocks noGrp="1"/>
          </p:cNvSpPr>
          <p:nvPr>
            <p:ph type="sldNum" sz="quarter" idx="5"/>
          </p:nvPr>
        </p:nvSpPr>
        <p:spPr/>
        <p:txBody>
          <a:bodyPr/>
          <a:lstStyle/>
          <a:p>
            <a:fld id="{EF429760-6254-4D9D-A270-940E64179B7C}" type="slidenum">
              <a:rPr lang="en-US" smtClean="0"/>
              <a:t>54</a:t>
            </a:fld>
            <a:endParaRPr lang="en-US" dirty="0"/>
          </a:p>
        </p:txBody>
      </p:sp>
    </p:spTree>
    <p:extLst>
      <p:ext uri="{BB962C8B-B14F-4D97-AF65-F5344CB8AC3E}">
        <p14:creationId xmlns:p14="http://schemas.microsoft.com/office/powerpoint/2010/main" val="164734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Focal TTP may indicate structural etiologies</a:t>
            </a:r>
          </a:p>
          <a:p>
            <a:r>
              <a:rPr lang="en-US" dirty="0"/>
              <a:t>VCFs, though oftentimes thoracic, frequently present with midline TTP </a:t>
            </a:r>
            <a:r>
              <a:rPr lang="en-US" dirty="0" err="1"/>
              <a:t>a/w</a:t>
            </a:r>
            <a:r>
              <a:rPr lang="en-US" dirty="0"/>
              <a:t> exacerbation with axial load bearing</a:t>
            </a:r>
          </a:p>
          <a:p>
            <a:r>
              <a:rPr lang="en-US" dirty="0"/>
              <a:t>Focal pain over PSIS may indicate SIJ-mediated pain (a la Fortin finger)</a:t>
            </a:r>
          </a:p>
          <a:p>
            <a:r>
              <a:rPr lang="en-US" dirty="0"/>
              <a:t>Diffuse pain is generally nonspecific and </a:t>
            </a:r>
            <a:r>
              <a:rPr lang="en-US" dirty="0" err="1"/>
              <a:t>nondiagnostic</a:t>
            </a:r>
            <a:r>
              <a:rPr lang="en-US" dirty="0"/>
              <a:t> (not even a TPI)</a:t>
            </a:r>
          </a:p>
        </p:txBody>
      </p:sp>
      <p:sp>
        <p:nvSpPr>
          <p:cNvPr id="4" name="Slide Number Placeholder 3"/>
          <p:cNvSpPr>
            <a:spLocks noGrp="1"/>
          </p:cNvSpPr>
          <p:nvPr>
            <p:ph type="sldNum" sz="quarter" idx="5"/>
          </p:nvPr>
        </p:nvSpPr>
        <p:spPr/>
        <p:txBody>
          <a:bodyPr/>
          <a:lstStyle/>
          <a:p>
            <a:fld id="{EF429760-6254-4D9D-A270-940E64179B7C}" type="slidenum">
              <a:rPr lang="en-US" smtClean="0"/>
              <a:t>12</a:t>
            </a:fld>
            <a:endParaRPr lang="en-US" dirty="0"/>
          </a:p>
        </p:txBody>
      </p:sp>
    </p:spTree>
    <p:extLst>
      <p:ext uri="{BB962C8B-B14F-4D97-AF65-F5344CB8AC3E}">
        <p14:creationId xmlns:p14="http://schemas.microsoft.com/office/powerpoint/2010/main" val="225075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AP/Lateral – fractures, lytic lesions, scoliosis, </a:t>
            </a:r>
            <a:r>
              <a:rPr lang="en-US" dirty="0" err="1"/>
              <a:t>listhesis</a:t>
            </a:r>
            <a:r>
              <a:rPr lang="en-US" dirty="0"/>
              <a:t>, spondylolisthesis, spondylolysis, +/- SIJ/hips</a:t>
            </a:r>
          </a:p>
          <a:p>
            <a:r>
              <a:rPr lang="en-US" dirty="0"/>
              <a:t>Obliques – may show spondylolysis better due to visualization of the pars interarticularis – generally asymptomatic but oftentimes associated with same level </a:t>
            </a:r>
            <a:r>
              <a:rPr lang="en-US" dirty="0" err="1"/>
              <a:t>listhesis</a:t>
            </a:r>
            <a:r>
              <a:rPr lang="en-US" dirty="0"/>
              <a:t> and segmental facet hypertrophy/degeneration</a:t>
            </a:r>
          </a:p>
          <a:p>
            <a:r>
              <a:rPr lang="en-US" dirty="0"/>
              <a:t>Flexion/extension – may show dynamic spondylolisthesis – suggestive of a relative instability and may have implications from an operative standpoint</a:t>
            </a:r>
          </a:p>
        </p:txBody>
      </p:sp>
      <p:sp>
        <p:nvSpPr>
          <p:cNvPr id="4" name="Slide Number Placeholder 3"/>
          <p:cNvSpPr>
            <a:spLocks noGrp="1"/>
          </p:cNvSpPr>
          <p:nvPr>
            <p:ph type="sldNum" sz="quarter" idx="5"/>
          </p:nvPr>
        </p:nvSpPr>
        <p:spPr/>
        <p:txBody>
          <a:bodyPr/>
          <a:lstStyle/>
          <a:p>
            <a:fld id="{EF429760-6254-4D9D-A270-940E64179B7C}" type="slidenum">
              <a:rPr lang="en-US" smtClean="0"/>
              <a:t>14</a:t>
            </a:fld>
            <a:endParaRPr lang="en-US" dirty="0"/>
          </a:p>
        </p:txBody>
      </p:sp>
    </p:spTree>
    <p:extLst>
      <p:ext uri="{BB962C8B-B14F-4D97-AF65-F5344CB8AC3E}">
        <p14:creationId xmlns:p14="http://schemas.microsoft.com/office/powerpoint/2010/main" val="378442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Noncon</a:t>
            </a:r>
            <a:r>
              <a:rPr lang="en-US" dirty="0"/>
              <a:t> MRI – disk herniations, spinal stenosis, fractures, tumors, infection</a:t>
            </a:r>
          </a:p>
          <a:p>
            <a:r>
              <a:rPr lang="en-US" dirty="0"/>
              <a:t>Gadolinium – indicated especially in the setting of malignancy, infection, or acute/subacute postop populations</a:t>
            </a:r>
          </a:p>
          <a:p>
            <a:r>
              <a:rPr lang="en-US" dirty="0"/>
              <a:t>Only ~1/3 of asymptomatic patients have “normal” discs on MRI (bulges/protrusions often asymptomatic, extrusions more likely to be symptomatic)</a:t>
            </a:r>
          </a:p>
          <a:p>
            <a:r>
              <a:rPr lang="en-US" dirty="0"/>
              <a:t>CT scans – much better visualization of bony structures. Oftentimes used when implanted devices are present. Difficult to visualize soft tissue structures. Myelography can better demarcate margins of neural structures.</a:t>
            </a:r>
          </a:p>
          <a:p>
            <a:r>
              <a:rPr lang="en-US" dirty="0"/>
              <a:t>Scintigraphy - controversial utility</a:t>
            </a:r>
          </a:p>
        </p:txBody>
      </p:sp>
      <p:sp>
        <p:nvSpPr>
          <p:cNvPr id="4" name="Slide Number Placeholder 3"/>
          <p:cNvSpPr>
            <a:spLocks noGrp="1"/>
          </p:cNvSpPr>
          <p:nvPr>
            <p:ph type="sldNum" sz="quarter" idx="5"/>
          </p:nvPr>
        </p:nvSpPr>
        <p:spPr/>
        <p:txBody>
          <a:bodyPr/>
          <a:lstStyle/>
          <a:p>
            <a:fld id="{EF429760-6254-4D9D-A270-940E64179B7C}" type="slidenum">
              <a:rPr lang="en-US" smtClean="0"/>
              <a:t>15</a:t>
            </a:fld>
            <a:endParaRPr lang="en-US" dirty="0"/>
          </a:p>
        </p:txBody>
      </p:sp>
    </p:spTree>
    <p:extLst>
      <p:ext uri="{BB962C8B-B14F-4D97-AF65-F5344CB8AC3E}">
        <p14:creationId xmlns:p14="http://schemas.microsoft.com/office/powerpoint/2010/main" val="101625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specificity for radiculopathy</a:t>
            </a:r>
          </a:p>
          <a:p>
            <a:r>
              <a:rPr lang="en-US" dirty="0"/>
              <a:t>Sensitivity for radiculopathy decreases with time</a:t>
            </a:r>
          </a:p>
        </p:txBody>
      </p:sp>
      <p:sp>
        <p:nvSpPr>
          <p:cNvPr id="4" name="Slide Number Placeholder 3"/>
          <p:cNvSpPr>
            <a:spLocks noGrp="1"/>
          </p:cNvSpPr>
          <p:nvPr>
            <p:ph type="sldNum" sz="quarter" idx="5"/>
          </p:nvPr>
        </p:nvSpPr>
        <p:spPr/>
        <p:txBody>
          <a:bodyPr/>
          <a:lstStyle/>
          <a:p>
            <a:fld id="{EF429760-6254-4D9D-A270-940E64179B7C}" type="slidenum">
              <a:rPr lang="en-US" smtClean="0"/>
              <a:t>16</a:t>
            </a:fld>
            <a:endParaRPr lang="en-US" dirty="0"/>
          </a:p>
        </p:txBody>
      </p:sp>
    </p:spTree>
    <p:extLst>
      <p:ext uri="{BB962C8B-B14F-4D97-AF65-F5344CB8AC3E}">
        <p14:creationId xmlns:p14="http://schemas.microsoft.com/office/powerpoint/2010/main" val="20800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Facet loading questionable, but frequently performed</a:t>
            </a:r>
          </a:p>
          <a:p>
            <a:r>
              <a:rPr lang="en-US" dirty="0"/>
              <a:t>Most commonly originate from the L4-5 and L5-S1 facet joints</a:t>
            </a:r>
          </a:p>
          <a:p>
            <a:r>
              <a:rPr lang="en-US" dirty="0"/>
              <a:t>Diagnostic “gold standard” of facet joint injections or diagnostic medial branch blocks</a:t>
            </a:r>
          </a:p>
        </p:txBody>
      </p:sp>
      <p:sp>
        <p:nvSpPr>
          <p:cNvPr id="4" name="Slide Number Placeholder 3"/>
          <p:cNvSpPr>
            <a:spLocks noGrp="1"/>
          </p:cNvSpPr>
          <p:nvPr>
            <p:ph type="sldNum" sz="quarter" idx="5"/>
          </p:nvPr>
        </p:nvSpPr>
        <p:spPr/>
        <p:txBody>
          <a:bodyPr/>
          <a:lstStyle/>
          <a:p>
            <a:fld id="{EF429760-6254-4D9D-A270-940E64179B7C}" type="slidenum">
              <a:rPr lang="en-US" smtClean="0"/>
              <a:t>18</a:t>
            </a:fld>
            <a:endParaRPr lang="en-US" dirty="0"/>
          </a:p>
        </p:txBody>
      </p:sp>
    </p:spTree>
    <p:extLst>
      <p:ext uri="{BB962C8B-B14F-4D97-AF65-F5344CB8AC3E}">
        <p14:creationId xmlns:p14="http://schemas.microsoft.com/office/powerpoint/2010/main" val="407252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Nonsteroidal anti-inflammatory drugs (NSAIDs) are often first-line therapy for low back pain. There are no major studies to support the use of oral steroids for isolated acute low back strain. Low-quality evidence suggests that NSAIDs are effective for short-term low back strain symptom relief, compared with placebo. Moderate-quality evidence shows that non-benzodiazepine muscle relaxants (e.g., cyclobenzaprine, tizanidine, and metaxalone) are beneficial in the treatment of acute low back strain. There are several low-quality studies in support of heat treatments for acute low back strain.</a:t>
            </a:r>
          </a:p>
          <a:p>
            <a:r>
              <a:rPr lang="en-US" sz="1200" b="0" i="0" u="none" strike="noStrike" kern="1200" dirty="0">
                <a:solidFill>
                  <a:schemeClr val="tx1"/>
                </a:solidFill>
                <a:effectLst/>
                <a:latin typeface="+mn-lt"/>
                <a:ea typeface="+mn-ea"/>
                <a:cs typeface="+mn-cs"/>
              </a:rPr>
              <a:t>Casazza BA. Diagnosis and Treatment of Acute Low Back Pain. Am Fam Physician. 2012 Feb 15: 85(4): 343-350.</a:t>
            </a:r>
          </a:p>
          <a:p>
            <a:r>
              <a:rPr lang="en-US" sz="1200" b="0" i="0" u="none" strike="noStrike" kern="1200" dirty="0">
                <a:solidFill>
                  <a:schemeClr val="tx1"/>
                </a:solidFill>
                <a:effectLst/>
                <a:latin typeface="+mn-lt"/>
                <a:ea typeface="+mn-ea"/>
                <a:cs typeface="+mn-cs"/>
              </a:rPr>
              <a:t>AAPMR PAIN QBANK 22/98</a:t>
            </a:r>
            <a:endParaRPr lang="en-US" dirty="0"/>
          </a:p>
        </p:txBody>
      </p:sp>
      <p:sp>
        <p:nvSpPr>
          <p:cNvPr id="4" name="Slide Number Placeholder 3"/>
          <p:cNvSpPr>
            <a:spLocks noGrp="1"/>
          </p:cNvSpPr>
          <p:nvPr>
            <p:ph type="sldNum" sz="quarter" idx="5"/>
          </p:nvPr>
        </p:nvSpPr>
        <p:spPr/>
        <p:txBody>
          <a:bodyPr/>
          <a:lstStyle/>
          <a:p>
            <a:fld id="{EF429760-6254-4D9D-A270-940E64179B7C}" type="slidenum">
              <a:rPr lang="en-US" smtClean="0"/>
              <a:t>20</a:t>
            </a:fld>
            <a:endParaRPr lang="en-US" dirty="0"/>
          </a:p>
        </p:txBody>
      </p:sp>
    </p:spTree>
    <p:extLst>
      <p:ext uri="{BB962C8B-B14F-4D97-AF65-F5344CB8AC3E}">
        <p14:creationId xmlns:p14="http://schemas.microsoft.com/office/powerpoint/2010/main" val="12636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B710E-1521-4675-9998-4AB18F0C97DD}"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388527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257FB1-BE0F-4F39-BBE7-65C19EAD79C0}" type="datetime1">
              <a:rPr lang="en-US" smtClean="0"/>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20153017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257FB1-BE0F-4F39-BBE7-65C19EAD79C0}"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166544070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6D257FB1-BE0F-4F39-BBE7-65C19EAD79C0}"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167955950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6D257FB1-BE0F-4F39-BBE7-65C19EAD79C0}"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35027939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257FB1-BE0F-4F39-BBE7-65C19EAD79C0}"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147810315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257FB1-BE0F-4F39-BBE7-65C19EAD79C0}"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275507127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257FB1-BE0F-4F39-BBE7-65C19EAD79C0}"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3155284361"/>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257FB1-BE0F-4F39-BBE7-65C19EAD79C0}"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349167288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257FB1-BE0F-4F39-BBE7-65C19EAD79C0}"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405045161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75F95B-9CC8-494A-B1C9-6F0C871D4A0D}" type="datetime1">
              <a:rPr lang="en-US" smtClean="0"/>
              <a:t>1/27/23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407630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257FB1-BE0F-4F39-BBE7-65C19EAD79C0}" type="datetime1">
              <a:rPr lang="en-US" smtClean="0"/>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404427401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257FB1-BE0F-4F39-BBE7-65C19EAD79C0}" type="datetime1">
              <a:rPr lang="en-US" smtClean="0"/>
              <a:t>1/27/23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277828678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B40D29-7E2B-4974-A224-BFB9A687C2B7}" type="datetime1">
              <a:rPr lang="en-US" smtClean="0"/>
              <a:t>1/27/23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76586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71AFE-397E-400F-AE7C-C3F1487845D0}" type="datetime1">
              <a:rPr lang="en-US" smtClean="0"/>
              <a:t>1/27/23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300395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257FB1-BE0F-4F39-BBE7-65C19EAD79C0}" type="datetime1">
              <a:rPr lang="en-US" smtClean="0"/>
              <a:t>1/27/23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344989480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79F18FCE-E876-4850-A1C3-DD085127D5B3}" type="datetime1">
              <a:rPr lang="en-US" smtClean="0"/>
              <a:t>1/27/23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EDF8A93C-9C30-41FF-AB25-339621F747DF}" type="slidenum">
              <a:rPr lang="en-US" smtClean="0"/>
              <a:t>‹#›</a:t>
            </a:fld>
            <a:endParaRPr lang="en-US" dirty="0"/>
          </a:p>
        </p:txBody>
      </p:sp>
    </p:spTree>
    <p:extLst>
      <p:ext uri="{BB962C8B-B14F-4D97-AF65-F5344CB8AC3E}">
        <p14:creationId xmlns:p14="http://schemas.microsoft.com/office/powerpoint/2010/main" val="207924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57FB1-BE0F-4F39-BBE7-65C19EAD79C0}" type="datetime1">
              <a:rPr lang="en-US" smtClean="0"/>
              <a:t>1/27/23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DF8A93C-9C30-41FF-AB25-339621F747DF}" type="slidenum">
              <a:rPr lang="en-US" smtClean="0"/>
              <a:t>‹#›</a:t>
            </a:fld>
            <a:endParaRPr lang="en-US" dirty="0"/>
          </a:p>
        </p:txBody>
      </p:sp>
    </p:spTree>
    <p:extLst>
      <p:ext uri="{BB962C8B-B14F-4D97-AF65-F5344CB8AC3E}">
        <p14:creationId xmlns:p14="http://schemas.microsoft.com/office/powerpoint/2010/main" val="346707294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Lower Back Pain</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2 Feb 2023, Justin Choi</a:t>
            </a:r>
          </a:p>
          <a:p>
            <a:r>
              <a:rPr lang="en-US" dirty="0"/>
              <a:t>Disclosures: none</a:t>
            </a:r>
          </a:p>
          <a:p>
            <a:r>
              <a:rPr lang="en-US" dirty="0"/>
              <a:t>Affiliations: duh</a:t>
            </a:r>
          </a:p>
          <a:p>
            <a:endParaRPr lang="en-US" dirty="0"/>
          </a:p>
        </p:txBody>
      </p:sp>
    </p:spTree>
    <p:extLst>
      <p:ext uri="{BB962C8B-B14F-4D97-AF65-F5344CB8AC3E}">
        <p14:creationId xmlns:p14="http://schemas.microsoft.com/office/powerpoint/2010/main" val="271419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D1E8-237C-87D6-194E-5CF4EAC02E82}"/>
              </a:ext>
            </a:extLst>
          </p:cNvPr>
          <p:cNvSpPr>
            <a:spLocks noGrp="1"/>
          </p:cNvSpPr>
          <p:nvPr>
            <p:ph type="title"/>
          </p:nvPr>
        </p:nvSpPr>
        <p:spPr/>
        <p:txBody>
          <a:bodyPr/>
          <a:lstStyle/>
          <a:p>
            <a:r>
              <a:rPr lang="en-US" dirty="0"/>
              <a:t>History: my approach</a:t>
            </a:r>
          </a:p>
        </p:txBody>
      </p:sp>
      <p:sp>
        <p:nvSpPr>
          <p:cNvPr id="3" name="Content Placeholder 2">
            <a:extLst>
              <a:ext uri="{FF2B5EF4-FFF2-40B4-BE49-F238E27FC236}">
                <a16:creationId xmlns:a16="http://schemas.microsoft.com/office/drawing/2014/main" id="{493BB73B-DA39-EE21-0C1D-A7AE66DBFCB6}"/>
              </a:ext>
            </a:extLst>
          </p:cNvPr>
          <p:cNvSpPr>
            <a:spLocks noGrp="1"/>
          </p:cNvSpPr>
          <p:nvPr>
            <p:ph idx="1"/>
          </p:nvPr>
        </p:nvSpPr>
        <p:spPr/>
        <p:txBody>
          <a:bodyPr/>
          <a:lstStyle/>
          <a:p>
            <a:r>
              <a:rPr lang="en-US" dirty="0"/>
              <a:t>Acute vs Chronic</a:t>
            </a:r>
          </a:p>
          <a:p>
            <a:r>
              <a:rPr lang="en-US" dirty="0"/>
              <a:t>Antecedent events</a:t>
            </a:r>
          </a:p>
          <a:p>
            <a:r>
              <a:rPr lang="en-US" dirty="0"/>
              <a:t>Axial vs Radicular/appendicular</a:t>
            </a:r>
          </a:p>
          <a:p>
            <a:r>
              <a:rPr lang="en-US" dirty="0"/>
              <a:t>Temporal characteristics</a:t>
            </a:r>
          </a:p>
          <a:p>
            <a:r>
              <a:rPr lang="en-US" dirty="0"/>
              <a:t>Modifying factors</a:t>
            </a:r>
          </a:p>
          <a:p>
            <a:r>
              <a:rPr lang="en-US" dirty="0"/>
              <a:t>Quality of pain</a:t>
            </a:r>
          </a:p>
          <a:p>
            <a:r>
              <a:rPr lang="en-US" dirty="0"/>
              <a:t>Any red flags?</a:t>
            </a:r>
          </a:p>
          <a:p>
            <a:endParaRPr lang="en-US" dirty="0"/>
          </a:p>
        </p:txBody>
      </p:sp>
      <p:sp>
        <p:nvSpPr>
          <p:cNvPr id="4" name="Footer Placeholder 3">
            <a:extLst>
              <a:ext uri="{FF2B5EF4-FFF2-40B4-BE49-F238E27FC236}">
                <a16:creationId xmlns:a16="http://schemas.microsoft.com/office/drawing/2014/main" id="{C42484CE-90FE-6FBD-B774-2192B1AA1A5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7211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885B-2615-484B-95AA-0700EAAEA0E6}"/>
              </a:ext>
            </a:extLst>
          </p:cNvPr>
          <p:cNvSpPr>
            <a:spLocks noGrp="1"/>
          </p:cNvSpPr>
          <p:nvPr>
            <p:ph type="title"/>
          </p:nvPr>
        </p:nvSpPr>
        <p:spPr/>
        <p:txBody>
          <a:bodyPr/>
          <a:lstStyle/>
          <a:p>
            <a:r>
              <a:rPr lang="en-US" dirty="0"/>
              <a:t>Physical exam: Observation</a:t>
            </a:r>
          </a:p>
        </p:txBody>
      </p:sp>
      <p:sp>
        <p:nvSpPr>
          <p:cNvPr id="3" name="Content Placeholder 2">
            <a:extLst>
              <a:ext uri="{FF2B5EF4-FFF2-40B4-BE49-F238E27FC236}">
                <a16:creationId xmlns:a16="http://schemas.microsoft.com/office/drawing/2014/main" id="{0B3D62E9-C0B2-5C48-9F1C-BA021FDC1C3F}"/>
              </a:ext>
            </a:extLst>
          </p:cNvPr>
          <p:cNvSpPr>
            <a:spLocks noGrp="1"/>
          </p:cNvSpPr>
          <p:nvPr>
            <p:ph idx="1"/>
          </p:nvPr>
        </p:nvSpPr>
        <p:spPr/>
        <p:txBody>
          <a:bodyPr/>
          <a:lstStyle/>
          <a:p>
            <a:r>
              <a:rPr lang="en-US" dirty="0"/>
              <a:t>Posture</a:t>
            </a:r>
          </a:p>
          <a:p>
            <a:r>
              <a:rPr lang="en-US" dirty="0"/>
              <a:t>Gait</a:t>
            </a:r>
          </a:p>
          <a:p>
            <a:r>
              <a:rPr lang="en-US" dirty="0"/>
              <a:t>Surgical scars</a:t>
            </a:r>
          </a:p>
          <a:p>
            <a:r>
              <a:rPr lang="en-US" dirty="0"/>
              <a:t>Scoliosis</a:t>
            </a:r>
          </a:p>
        </p:txBody>
      </p:sp>
      <p:sp>
        <p:nvSpPr>
          <p:cNvPr id="4" name="Footer Placeholder 3">
            <a:extLst>
              <a:ext uri="{FF2B5EF4-FFF2-40B4-BE49-F238E27FC236}">
                <a16:creationId xmlns:a16="http://schemas.microsoft.com/office/drawing/2014/main" id="{2465CB86-4696-2B46-944B-0E48763A664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03016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F571-CEE9-3941-8553-81B6094E569F}"/>
              </a:ext>
            </a:extLst>
          </p:cNvPr>
          <p:cNvSpPr>
            <a:spLocks noGrp="1"/>
          </p:cNvSpPr>
          <p:nvPr>
            <p:ph type="title"/>
          </p:nvPr>
        </p:nvSpPr>
        <p:spPr/>
        <p:txBody>
          <a:bodyPr/>
          <a:lstStyle/>
          <a:p>
            <a:r>
              <a:rPr lang="en-US" dirty="0"/>
              <a:t>Physical exam: Palpation</a:t>
            </a:r>
          </a:p>
        </p:txBody>
      </p:sp>
      <p:sp>
        <p:nvSpPr>
          <p:cNvPr id="3" name="Content Placeholder 2">
            <a:extLst>
              <a:ext uri="{FF2B5EF4-FFF2-40B4-BE49-F238E27FC236}">
                <a16:creationId xmlns:a16="http://schemas.microsoft.com/office/drawing/2014/main" id="{EDC6A52E-6B10-7B42-A5E6-25A36D535AFE}"/>
              </a:ext>
            </a:extLst>
          </p:cNvPr>
          <p:cNvSpPr>
            <a:spLocks noGrp="1"/>
          </p:cNvSpPr>
          <p:nvPr>
            <p:ph idx="1"/>
          </p:nvPr>
        </p:nvSpPr>
        <p:spPr/>
        <p:txBody>
          <a:bodyPr/>
          <a:lstStyle/>
          <a:p>
            <a:r>
              <a:rPr lang="en-US" dirty="0"/>
              <a:t>Focal TTP vs diffuse</a:t>
            </a:r>
          </a:p>
          <a:p>
            <a:r>
              <a:rPr lang="en-US" dirty="0"/>
              <a:t>Landmarks are variable</a:t>
            </a:r>
          </a:p>
          <a:p>
            <a:r>
              <a:rPr lang="en-US" dirty="0"/>
              <a:t>Spasms</a:t>
            </a:r>
          </a:p>
        </p:txBody>
      </p:sp>
      <p:sp>
        <p:nvSpPr>
          <p:cNvPr id="4" name="Footer Placeholder 3">
            <a:extLst>
              <a:ext uri="{FF2B5EF4-FFF2-40B4-BE49-F238E27FC236}">
                <a16:creationId xmlns:a16="http://schemas.microsoft.com/office/drawing/2014/main" id="{FF2CA30A-BA5C-CD49-BF23-0EA69B425D6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1357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2DDF-96BE-D94E-B003-8A994E1F2455}"/>
              </a:ext>
            </a:extLst>
          </p:cNvPr>
          <p:cNvSpPr>
            <a:spLocks noGrp="1"/>
          </p:cNvSpPr>
          <p:nvPr>
            <p:ph type="title"/>
          </p:nvPr>
        </p:nvSpPr>
        <p:spPr/>
        <p:txBody>
          <a:bodyPr/>
          <a:lstStyle/>
          <a:p>
            <a:r>
              <a:rPr lang="en-US" dirty="0"/>
              <a:t>Physical exam: Adjacent regions</a:t>
            </a:r>
          </a:p>
        </p:txBody>
      </p:sp>
      <p:sp>
        <p:nvSpPr>
          <p:cNvPr id="3" name="Content Placeholder 2">
            <a:extLst>
              <a:ext uri="{FF2B5EF4-FFF2-40B4-BE49-F238E27FC236}">
                <a16:creationId xmlns:a16="http://schemas.microsoft.com/office/drawing/2014/main" id="{C67E32DB-2464-244B-8F7E-6E88478068AD}"/>
              </a:ext>
            </a:extLst>
          </p:cNvPr>
          <p:cNvSpPr>
            <a:spLocks noGrp="1"/>
          </p:cNvSpPr>
          <p:nvPr>
            <p:ph idx="1"/>
          </p:nvPr>
        </p:nvSpPr>
        <p:spPr/>
        <p:txBody>
          <a:bodyPr/>
          <a:lstStyle/>
          <a:p>
            <a:r>
              <a:rPr lang="en-US" dirty="0"/>
              <a:t>Thoracic spine</a:t>
            </a:r>
          </a:p>
          <a:p>
            <a:r>
              <a:rPr lang="en-US" dirty="0"/>
              <a:t>Sacroiliac joint</a:t>
            </a:r>
          </a:p>
          <a:p>
            <a:r>
              <a:rPr lang="en-US" dirty="0"/>
              <a:t>Hip</a:t>
            </a:r>
          </a:p>
          <a:p>
            <a:r>
              <a:rPr lang="en-US" dirty="0"/>
              <a:t>+/- Knee/ankle</a:t>
            </a:r>
          </a:p>
        </p:txBody>
      </p:sp>
      <p:sp>
        <p:nvSpPr>
          <p:cNvPr id="4" name="Footer Placeholder 3">
            <a:extLst>
              <a:ext uri="{FF2B5EF4-FFF2-40B4-BE49-F238E27FC236}">
                <a16:creationId xmlns:a16="http://schemas.microsoft.com/office/drawing/2014/main" id="{76D2513E-6076-9345-8640-F0C3C29630D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001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DAB10-4D8C-B943-AC73-2D0538DBA8E5}"/>
              </a:ext>
            </a:extLst>
          </p:cNvPr>
          <p:cNvSpPr>
            <a:spLocks noGrp="1"/>
          </p:cNvSpPr>
          <p:nvPr>
            <p:ph type="title"/>
          </p:nvPr>
        </p:nvSpPr>
        <p:spPr/>
        <p:txBody>
          <a:bodyPr/>
          <a:lstStyle/>
          <a:p>
            <a:r>
              <a:rPr lang="en-US" dirty="0"/>
              <a:t>Diagnostics: Plain films</a:t>
            </a:r>
          </a:p>
        </p:txBody>
      </p:sp>
      <p:sp>
        <p:nvSpPr>
          <p:cNvPr id="3" name="Content Placeholder 2">
            <a:extLst>
              <a:ext uri="{FF2B5EF4-FFF2-40B4-BE49-F238E27FC236}">
                <a16:creationId xmlns:a16="http://schemas.microsoft.com/office/drawing/2014/main" id="{C80AADCB-3B3A-0E41-9DCA-C841BE85AC51}"/>
              </a:ext>
            </a:extLst>
          </p:cNvPr>
          <p:cNvSpPr>
            <a:spLocks noGrp="1"/>
          </p:cNvSpPr>
          <p:nvPr>
            <p:ph idx="1"/>
          </p:nvPr>
        </p:nvSpPr>
        <p:spPr/>
        <p:txBody>
          <a:bodyPr/>
          <a:lstStyle/>
          <a:p>
            <a:r>
              <a:rPr lang="en-US" dirty="0"/>
              <a:t>X-Ray L-spine AP/Lat (2-view)</a:t>
            </a:r>
          </a:p>
          <a:p>
            <a:r>
              <a:rPr lang="en-US" dirty="0"/>
              <a:t>X-Ray L-spine Oblique (4+ views)</a:t>
            </a:r>
          </a:p>
          <a:p>
            <a:r>
              <a:rPr lang="en-US" dirty="0"/>
              <a:t>X-Ray L-spine Flexion/extension</a:t>
            </a:r>
          </a:p>
        </p:txBody>
      </p:sp>
      <p:sp>
        <p:nvSpPr>
          <p:cNvPr id="4" name="Footer Placeholder 3">
            <a:extLst>
              <a:ext uri="{FF2B5EF4-FFF2-40B4-BE49-F238E27FC236}">
                <a16:creationId xmlns:a16="http://schemas.microsoft.com/office/drawing/2014/main" id="{6C9F4611-D81C-B748-885B-044F003A04F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9051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E65B-E166-BA4E-A938-D23801A9882C}"/>
              </a:ext>
            </a:extLst>
          </p:cNvPr>
          <p:cNvSpPr>
            <a:spLocks noGrp="1"/>
          </p:cNvSpPr>
          <p:nvPr>
            <p:ph type="title"/>
          </p:nvPr>
        </p:nvSpPr>
        <p:spPr/>
        <p:txBody>
          <a:bodyPr/>
          <a:lstStyle/>
          <a:p>
            <a:r>
              <a:rPr lang="en-US" dirty="0"/>
              <a:t>Diagnostics: advanced imaging</a:t>
            </a:r>
          </a:p>
        </p:txBody>
      </p:sp>
      <p:sp>
        <p:nvSpPr>
          <p:cNvPr id="3" name="Content Placeholder 2">
            <a:extLst>
              <a:ext uri="{FF2B5EF4-FFF2-40B4-BE49-F238E27FC236}">
                <a16:creationId xmlns:a16="http://schemas.microsoft.com/office/drawing/2014/main" id="{3B7BABCB-1404-DB47-AAB0-09088DD9FDB3}"/>
              </a:ext>
            </a:extLst>
          </p:cNvPr>
          <p:cNvSpPr>
            <a:spLocks noGrp="1"/>
          </p:cNvSpPr>
          <p:nvPr>
            <p:ph idx="1"/>
          </p:nvPr>
        </p:nvSpPr>
        <p:spPr/>
        <p:txBody>
          <a:bodyPr/>
          <a:lstStyle/>
          <a:p>
            <a:r>
              <a:rPr lang="en-US" dirty="0"/>
              <a:t>MRI L-spine (</a:t>
            </a:r>
            <a:r>
              <a:rPr lang="en-US" dirty="0" err="1"/>
              <a:t>noncon</a:t>
            </a:r>
            <a:r>
              <a:rPr lang="en-US" dirty="0"/>
              <a:t> vs contrast)</a:t>
            </a:r>
          </a:p>
          <a:p>
            <a:r>
              <a:rPr lang="en-US" dirty="0"/>
              <a:t>CT L-spine</a:t>
            </a:r>
          </a:p>
          <a:p>
            <a:r>
              <a:rPr lang="en-US" dirty="0"/>
              <a:t>Scintigraphy/Bone scan</a:t>
            </a:r>
          </a:p>
        </p:txBody>
      </p:sp>
      <p:sp>
        <p:nvSpPr>
          <p:cNvPr id="4" name="Footer Placeholder 3">
            <a:extLst>
              <a:ext uri="{FF2B5EF4-FFF2-40B4-BE49-F238E27FC236}">
                <a16:creationId xmlns:a16="http://schemas.microsoft.com/office/drawing/2014/main" id="{008CEE0E-B598-4B4F-99D7-151C9BA5432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434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9762-424A-AF48-8E31-D83A9D38BD7F}"/>
              </a:ext>
            </a:extLst>
          </p:cNvPr>
          <p:cNvSpPr>
            <a:spLocks noGrp="1"/>
          </p:cNvSpPr>
          <p:nvPr>
            <p:ph type="title"/>
          </p:nvPr>
        </p:nvSpPr>
        <p:spPr/>
        <p:txBody>
          <a:bodyPr/>
          <a:lstStyle/>
          <a:p>
            <a:r>
              <a:rPr lang="en-US" dirty="0"/>
              <a:t>Diagnostics: NCS/EMG</a:t>
            </a:r>
          </a:p>
        </p:txBody>
      </p:sp>
      <p:sp>
        <p:nvSpPr>
          <p:cNvPr id="3" name="Content Placeholder 2">
            <a:extLst>
              <a:ext uri="{FF2B5EF4-FFF2-40B4-BE49-F238E27FC236}">
                <a16:creationId xmlns:a16="http://schemas.microsoft.com/office/drawing/2014/main" id="{47938757-45CB-044B-8A32-39A3E8B6F516}"/>
              </a:ext>
            </a:extLst>
          </p:cNvPr>
          <p:cNvSpPr>
            <a:spLocks noGrp="1"/>
          </p:cNvSpPr>
          <p:nvPr>
            <p:ph idx="1"/>
          </p:nvPr>
        </p:nvSpPr>
        <p:spPr/>
        <p:txBody>
          <a:bodyPr/>
          <a:lstStyle/>
          <a:p>
            <a:r>
              <a:rPr lang="en-US" dirty="0"/>
              <a:t>Assess neurogenic changes and denervation</a:t>
            </a:r>
          </a:p>
          <a:p>
            <a:r>
              <a:rPr lang="en-US" dirty="0"/>
              <a:t>Guide surgical management</a:t>
            </a:r>
          </a:p>
          <a:p>
            <a:r>
              <a:rPr lang="en-US" dirty="0"/>
              <a:t>Differentiate between radiculopathy and peripheral neuropathy</a:t>
            </a:r>
          </a:p>
        </p:txBody>
      </p:sp>
      <p:sp>
        <p:nvSpPr>
          <p:cNvPr id="4" name="Footer Placeholder 3">
            <a:extLst>
              <a:ext uri="{FF2B5EF4-FFF2-40B4-BE49-F238E27FC236}">
                <a16:creationId xmlns:a16="http://schemas.microsoft.com/office/drawing/2014/main" id="{AFAA285F-4FB9-FC4A-82C6-10AA73B56EB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1412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6DA9-AE0D-3D4F-BF58-C4AF416ABD65}"/>
              </a:ext>
            </a:extLst>
          </p:cNvPr>
          <p:cNvSpPr>
            <a:spLocks noGrp="1"/>
          </p:cNvSpPr>
          <p:nvPr>
            <p:ph type="title"/>
          </p:nvPr>
        </p:nvSpPr>
        <p:spPr/>
        <p:txBody>
          <a:bodyPr/>
          <a:lstStyle/>
          <a:p>
            <a:r>
              <a:rPr lang="en-US" dirty="0"/>
              <a:t>Differential diagnosis</a:t>
            </a:r>
            <a:br>
              <a:rPr lang="en-US" dirty="0"/>
            </a:br>
            <a:r>
              <a:rPr lang="en-US" dirty="0"/>
              <a:t>Axial predominant pain</a:t>
            </a:r>
          </a:p>
        </p:txBody>
      </p:sp>
      <p:sp>
        <p:nvSpPr>
          <p:cNvPr id="3" name="Content Placeholder 2">
            <a:extLst>
              <a:ext uri="{FF2B5EF4-FFF2-40B4-BE49-F238E27FC236}">
                <a16:creationId xmlns:a16="http://schemas.microsoft.com/office/drawing/2014/main" id="{3B36B14F-C60E-D246-B8E1-0D695548E0F4}"/>
              </a:ext>
            </a:extLst>
          </p:cNvPr>
          <p:cNvSpPr>
            <a:spLocks noGrp="1"/>
          </p:cNvSpPr>
          <p:nvPr>
            <p:ph idx="1"/>
          </p:nvPr>
        </p:nvSpPr>
        <p:spPr/>
        <p:txBody>
          <a:bodyPr/>
          <a:lstStyle/>
          <a:p>
            <a:r>
              <a:rPr lang="en-US" dirty="0"/>
              <a:t>Termed “nonspecific low back pain”</a:t>
            </a:r>
          </a:p>
          <a:p>
            <a:r>
              <a:rPr lang="en-US" dirty="0"/>
              <a:t>Multifactorial cause</a:t>
            </a:r>
          </a:p>
          <a:p>
            <a:r>
              <a:rPr lang="en-US" dirty="0"/>
              <a:t>History, physical exam, and diagnostics unremarkable/inconclusive</a:t>
            </a:r>
          </a:p>
          <a:p>
            <a:r>
              <a:rPr lang="en-US" dirty="0"/>
              <a:t>Risk factors: obesity, smoking, sedentary lifestyle, active lifestyle, genetics</a:t>
            </a:r>
          </a:p>
          <a:p>
            <a:r>
              <a:rPr lang="en-US" dirty="0"/>
              <a:t>Non-contributory “risk factors”: MRI findings, work-related activities</a:t>
            </a:r>
          </a:p>
        </p:txBody>
      </p:sp>
      <p:sp>
        <p:nvSpPr>
          <p:cNvPr id="4" name="Footer Placeholder 3">
            <a:extLst>
              <a:ext uri="{FF2B5EF4-FFF2-40B4-BE49-F238E27FC236}">
                <a16:creationId xmlns:a16="http://schemas.microsoft.com/office/drawing/2014/main" id="{360573D8-40C8-CF46-902B-DFCFF38350B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83551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351C-CDF4-244B-9B4C-5EEF8356FEAA}"/>
              </a:ext>
            </a:extLst>
          </p:cNvPr>
          <p:cNvSpPr>
            <a:spLocks noGrp="1"/>
          </p:cNvSpPr>
          <p:nvPr>
            <p:ph type="title"/>
          </p:nvPr>
        </p:nvSpPr>
        <p:spPr/>
        <p:txBody>
          <a:bodyPr/>
          <a:lstStyle/>
          <a:p>
            <a:r>
              <a:rPr lang="en-US" dirty="0"/>
              <a:t>Differential diagnosis</a:t>
            </a:r>
            <a:br>
              <a:rPr lang="en-US" dirty="0"/>
            </a:br>
            <a:r>
              <a:rPr lang="en-US" dirty="0"/>
              <a:t>Lumbar spondylosis</a:t>
            </a:r>
          </a:p>
        </p:txBody>
      </p:sp>
      <p:sp>
        <p:nvSpPr>
          <p:cNvPr id="3" name="Content Placeholder 2">
            <a:extLst>
              <a:ext uri="{FF2B5EF4-FFF2-40B4-BE49-F238E27FC236}">
                <a16:creationId xmlns:a16="http://schemas.microsoft.com/office/drawing/2014/main" id="{A0BBDAC5-96B9-1F41-A372-BADA343BD716}"/>
              </a:ext>
            </a:extLst>
          </p:cNvPr>
          <p:cNvSpPr>
            <a:spLocks noGrp="1"/>
          </p:cNvSpPr>
          <p:nvPr>
            <p:ph idx="1"/>
          </p:nvPr>
        </p:nvSpPr>
        <p:spPr/>
        <p:txBody>
          <a:bodyPr/>
          <a:lstStyle/>
          <a:p>
            <a:r>
              <a:rPr lang="en-US" dirty="0"/>
              <a:t>Older patients with </a:t>
            </a:r>
            <a:r>
              <a:rPr lang="en-US" dirty="0" err="1"/>
              <a:t>nonradiating</a:t>
            </a:r>
            <a:r>
              <a:rPr lang="en-US" dirty="0"/>
              <a:t> low back pain</a:t>
            </a:r>
          </a:p>
          <a:p>
            <a:r>
              <a:rPr lang="en-US" dirty="0"/>
              <a:t>Degenerative findings identified on imaging</a:t>
            </a:r>
          </a:p>
          <a:p>
            <a:r>
              <a:rPr lang="en-US" dirty="0"/>
              <a:t>No association between radiographically degenerative facets and low back pain</a:t>
            </a:r>
          </a:p>
          <a:p>
            <a:r>
              <a:rPr lang="en-US" dirty="0"/>
              <a:t>Physical exam of questionable reliability</a:t>
            </a:r>
          </a:p>
        </p:txBody>
      </p:sp>
      <p:sp>
        <p:nvSpPr>
          <p:cNvPr id="4" name="Footer Placeholder 3">
            <a:extLst>
              <a:ext uri="{FF2B5EF4-FFF2-40B4-BE49-F238E27FC236}">
                <a16:creationId xmlns:a16="http://schemas.microsoft.com/office/drawing/2014/main" id="{C6B6D34B-1A5F-194B-AEE3-EE894FDBB55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5479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045-59F9-D240-AFA1-DA63BB520572}"/>
              </a:ext>
            </a:extLst>
          </p:cNvPr>
          <p:cNvSpPr>
            <a:spLocks noGrp="1"/>
          </p:cNvSpPr>
          <p:nvPr>
            <p:ph type="title"/>
          </p:nvPr>
        </p:nvSpPr>
        <p:spPr/>
        <p:txBody>
          <a:bodyPr/>
          <a:lstStyle/>
          <a:p>
            <a:r>
              <a:rPr lang="en-US" dirty="0"/>
              <a:t>Lumbar spondylosis management</a:t>
            </a:r>
          </a:p>
        </p:txBody>
      </p:sp>
      <p:sp>
        <p:nvSpPr>
          <p:cNvPr id="3" name="Content Placeholder 2">
            <a:extLst>
              <a:ext uri="{FF2B5EF4-FFF2-40B4-BE49-F238E27FC236}">
                <a16:creationId xmlns:a16="http://schemas.microsoft.com/office/drawing/2014/main" id="{00F85E3B-B8D3-1144-A24A-E33120A50103}"/>
              </a:ext>
            </a:extLst>
          </p:cNvPr>
          <p:cNvSpPr>
            <a:spLocks noGrp="1"/>
          </p:cNvSpPr>
          <p:nvPr>
            <p:ph idx="1"/>
          </p:nvPr>
        </p:nvSpPr>
        <p:spPr/>
        <p:txBody>
          <a:bodyPr>
            <a:normAutofit fontScale="92500" lnSpcReduction="20000"/>
          </a:bodyPr>
          <a:lstStyle/>
          <a:p>
            <a:r>
              <a:rPr lang="en-US" dirty="0"/>
              <a:t>Reassurance and education</a:t>
            </a:r>
          </a:p>
          <a:p>
            <a:pPr lvl="1"/>
            <a:r>
              <a:rPr lang="en-US" dirty="0"/>
              <a:t>Continued activity is often more effective than “let[ting] pain be your guide”</a:t>
            </a:r>
          </a:p>
          <a:p>
            <a:pPr lvl="1"/>
            <a:r>
              <a:rPr lang="en-US" dirty="0"/>
              <a:t>Oftentimes a medical diagnosis is not as important to a patient as the normal clinical course, how to return to activity, or how to minimize flare-ups</a:t>
            </a:r>
          </a:p>
          <a:p>
            <a:r>
              <a:rPr lang="en-US" dirty="0"/>
              <a:t>Back school</a:t>
            </a:r>
          </a:p>
          <a:p>
            <a:pPr lvl="1"/>
            <a:r>
              <a:rPr lang="en-US" dirty="0"/>
              <a:t>Short term pain reduction</a:t>
            </a:r>
          </a:p>
          <a:p>
            <a:pPr lvl="1"/>
            <a:r>
              <a:rPr lang="en-US" dirty="0"/>
              <a:t>No clear reduction of recurrent back pain</a:t>
            </a:r>
          </a:p>
          <a:p>
            <a:r>
              <a:rPr lang="en-US" dirty="0"/>
              <a:t>Exercise</a:t>
            </a:r>
          </a:p>
          <a:p>
            <a:pPr lvl="1"/>
            <a:r>
              <a:rPr lang="en-US" dirty="0"/>
              <a:t>Positive outcomes for </a:t>
            </a:r>
            <a:r>
              <a:rPr lang="en-US" b="1" dirty="0"/>
              <a:t>chronic</a:t>
            </a:r>
            <a:r>
              <a:rPr lang="en-US" dirty="0"/>
              <a:t> but not acute low back pain</a:t>
            </a:r>
          </a:p>
        </p:txBody>
      </p:sp>
      <p:sp>
        <p:nvSpPr>
          <p:cNvPr id="4" name="Footer Placeholder 3">
            <a:extLst>
              <a:ext uri="{FF2B5EF4-FFF2-40B4-BE49-F238E27FC236}">
                <a16:creationId xmlns:a16="http://schemas.microsoft.com/office/drawing/2014/main" id="{BB5CCA82-BAC8-4F4D-AAD8-3BE1DD6D87D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0810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BA0-DEE2-0C01-C0ED-1B9A5A13DDB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09671A38-1823-BE63-A018-8C73E25151A3}"/>
              </a:ext>
            </a:extLst>
          </p:cNvPr>
          <p:cNvSpPr>
            <a:spLocks noGrp="1"/>
          </p:cNvSpPr>
          <p:nvPr>
            <p:ph idx="1"/>
          </p:nvPr>
        </p:nvSpPr>
        <p:spPr/>
        <p:txBody>
          <a:bodyPr/>
          <a:lstStyle/>
          <a:p>
            <a:r>
              <a:rPr lang="en-US" dirty="0"/>
              <a:t>Overview of epidemiology, etiologies, clinical course</a:t>
            </a:r>
          </a:p>
          <a:p>
            <a:r>
              <a:rPr lang="en-US" dirty="0"/>
              <a:t>Clinical approaches to low back pain</a:t>
            </a:r>
          </a:p>
          <a:p>
            <a:r>
              <a:rPr lang="en-US" dirty="0"/>
              <a:t>Practical physical exam</a:t>
            </a:r>
          </a:p>
          <a:p>
            <a:r>
              <a:rPr lang="en-US" dirty="0"/>
              <a:t>Workup and management</a:t>
            </a:r>
          </a:p>
        </p:txBody>
      </p:sp>
      <p:sp>
        <p:nvSpPr>
          <p:cNvPr id="4" name="Footer Placeholder 3">
            <a:extLst>
              <a:ext uri="{FF2B5EF4-FFF2-40B4-BE49-F238E27FC236}">
                <a16:creationId xmlns:a16="http://schemas.microsoft.com/office/drawing/2014/main" id="{E3F29A53-E199-7E9B-DA04-6EC47819CAC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131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8F64-CC1F-BC4A-8CD9-B6829882C5E4}"/>
              </a:ext>
            </a:extLst>
          </p:cNvPr>
          <p:cNvSpPr>
            <a:spLocks noGrp="1"/>
          </p:cNvSpPr>
          <p:nvPr>
            <p:ph type="title"/>
          </p:nvPr>
        </p:nvSpPr>
        <p:spPr/>
        <p:txBody>
          <a:bodyPr>
            <a:normAutofit/>
          </a:bodyPr>
          <a:lstStyle/>
          <a:p>
            <a:r>
              <a:rPr lang="en-US" dirty="0">
                <a:effectLst/>
              </a:rPr>
              <a:t>Which of the following is the first line pharmaceutical treatment for lumbar strain?</a:t>
            </a:r>
            <a:endParaRPr lang="en-US" dirty="0"/>
          </a:p>
        </p:txBody>
      </p:sp>
      <p:sp>
        <p:nvSpPr>
          <p:cNvPr id="3" name="Content Placeholder 2">
            <a:extLst>
              <a:ext uri="{FF2B5EF4-FFF2-40B4-BE49-F238E27FC236}">
                <a16:creationId xmlns:a16="http://schemas.microsoft.com/office/drawing/2014/main" id="{F5390902-F261-4240-A081-ABD95852A8C0}"/>
              </a:ext>
            </a:extLst>
          </p:cNvPr>
          <p:cNvSpPr>
            <a:spLocks noGrp="1"/>
          </p:cNvSpPr>
          <p:nvPr>
            <p:ph idx="1"/>
          </p:nvPr>
        </p:nvSpPr>
        <p:spPr/>
        <p:txBody>
          <a:bodyPr/>
          <a:lstStyle/>
          <a:p>
            <a:pPr marL="457200" indent="-457200">
              <a:buFont typeface="+mj-lt"/>
              <a:buAutoNum type="alphaLcParenR"/>
            </a:pPr>
            <a:r>
              <a:rPr lang="en-US" dirty="0"/>
              <a:t>NONSTEROIDAL ANTI-INFLAMMATORY DRUGS</a:t>
            </a:r>
          </a:p>
          <a:p>
            <a:pPr marL="457200" indent="-457200">
              <a:buFont typeface="+mj-lt"/>
              <a:buAutoNum type="alphaLcParenR"/>
            </a:pPr>
            <a:r>
              <a:rPr lang="en-US" dirty="0"/>
              <a:t>ORAL CORTICOSTEROIDS</a:t>
            </a:r>
          </a:p>
          <a:p>
            <a:pPr marL="457200" indent="-457200">
              <a:buFont typeface="+mj-lt"/>
              <a:buAutoNum type="alphaLcParenR"/>
            </a:pPr>
            <a:r>
              <a:rPr lang="en-US" dirty="0"/>
              <a:t>MUSCLE RELAXANT</a:t>
            </a:r>
          </a:p>
          <a:p>
            <a:pPr marL="457200" indent="-457200">
              <a:buFont typeface="+mj-lt"/>
              <a:buAutoNum type="alphaLcParenR"/>
            </a:pPr>
            <a:r>
              <a:rPr lang="en-US" dirty="0"/>
              <a:t>SNRI</a:t>
            </a:r>
          </a:p>
        </p:txBody>
      </p:sp>
      <p:sp>
        <p:nvSpPr>
          <p:cNvPr id="4" name="Footer Placeholder 3">
            <a:extLst>
              <a:ext uri="{FF2B5EF4-FFF2-40B4-BE49-F238E27FC236}">
                <a16:creationId xmlns:a16="http://schemas.microsoft.com/office/drawing/2014/main" id="{EBC958D6-04A5-3C48-8690-E0D74E770A1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8636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8F64-CC1F-BC4A-8CD9-B6829882C5E4}"/>
              </a:ext>
            </a:extLst>
          </p:cNvPr>
          <p:cNvSpPr>
            <a:spLocks noGrp="1"/>
          </p:cNvSpPr>
          <p:nvPr>
            <p:ph type="title"/>
          </p:nvPr>
        </p:nvSpPr>
        <p:spPr/>
        <p:txBody>
          <a:bodyPr>
            <a:normAutofit/>
          </a:bodyPr>
          <a:lstStyle/>
          <a:p>
            <a:r>
              <a:rPr lang="en-US" dirty="0">
                <a:effectLst/>
              </a:rPr>
              <a:t>Which of the following is the first line pharmaceutical treatment for lumbar strain?</a:t>
            </a:r>
            <a:endParaRPr lang="en-US" dirty="0"/>
          </a:p>
        </p:txBody>
      </p:sp>
      <p:sp>
        <p:nvSpPr>
          <p:cNvPr id="3" name="Content Placeholder 2">
            <a:extLst>
              <a:ext uri="{FF2B5EF4-FFF2-40B4-BE49-F238E27FC236}">
                <a16:creationId xmlns:a16="http://schemas.microsoft.com/office/drawing/2014/main" id="{F5390902-F261-4240-A081-ABD95852A8C0}"/>
              </a:ext>
            </a:extLst>
          </p:cNvPr>
          <p:cNvSpPr>
            <a:spLocks noGrp="1"/>
          </p:cNvSpPr>
          <p:nvPr>
            <p:ph idx="1"/>
          </p:nvPr>
        </p:nvSpPr>
        <p:spPr/>
        <p:txBody>
          <a:bodyPr/>
          <a:lstStyle/>
          <a:p>
            <a:pPr marL="457200" indent="-457200">
              <a:buFont typeface="+mj-lt"/>
              <a:buAutoNum type="alphaLcParenR"/>
            </a:pPr>
            <a:r>
              <a:rPr lang="en-US" b="1" dirty="0"/>
              <a:t>NONSTEROIDAL ANTI-INFLAMMATORY DRUGS</a:t>
            </a:r>
          </a:p>
          <a:p>
            <a:pPr marL="457200" indent="-457200">
              <a:buFont typeface="+mj-lt"/>
              <a:buAutoNum type="alphaLcParenR"/>
            </a:pPr>
            <a:r>
              <a:rPr lang="en-US" dirty="0"/>
              <a:t>ORAL CORTICOSTEROIDS</a:t>
            </a:r>
          </a:p>
          <a:p>
            <a:pPr marL="457200" indent="-457200">
              <a:buFont typeface="+mj-lt"/>
              <a:buAutoNum type="alphaLcParenR"/>
            </a:pPr>
            <a:r>
              <a:rPr lang="en-US" dirty="0"/>
              <a:t>MUSCLE RELAXANT</a:t>
            </a:r>
          </a:p>
          <a:p>
            <a:pPr marL="457200" indent="-457200">
              <a:buFont typeface="+mj-lt"/>
              <a:buAutoNum type="alphaLcParenR"/>
            </a:pPr>
            <a:r>
              <a:rPr lang="en-US" dirty="0"/>
              <a:t>SNRI</a:t>
            </a:r>
          </a:p>
        </p:txBody>
      </p:sp>
      <p:sp>
        <p:nvSpPr>
          <p:cNvPr id="4" name="Footer Placeholder 3">
            <a:extLst>
              <a:ext uri="{FF2B5EF4-FFF2-40B4-BE49-F238E27FC236}">
                <a16:creationId xmlns:a16="http://schemas.microsoft.com/office/drawing/2014/main" id="{EBC958D6-04A5-3C48-8690-E0D74E770A1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92363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5F15-19DB-AC40-AA42-419A31289570}"/>
              </a:ext>
            </a:extLst>
          </p:cNvPr>
          <p:cNvSpPr>
            <a:spLocks noGrp="1"/>
          </p:cNvSpPr>
          <p:nvPr>
            <p:ph type="title"/>
          </p:nvPr>
        </p:nvSpPr>
        <p:spPr/>
        <p:txBody>
          <a:bodyPr/>
          <a:lstStyle/>
          <a:p>
            <a:r>
              <a:rPr lang="en-US" dirty="0"/>
              <a:t>Lumbar spondylosis management</a:t>
            </a:r>
          </a:p>
        </p:txBody>
      </p:sp>
      <p:sp>
        <p:nvSpPr>
          <p:cNvPr id="3" name="Content Placeholder 2">
            <a:extLst>
              <a:ext uri="{FF2B5EF4-FFF2-40B4-BE49-F238E27FC236}">
                <a16:creationId xmlns:a16="http://schemas.microsoft.com/office/drawing/2014/main" id="{29851ACD-8658-0444-BD6C-BF6F8DA4A8F9}"/>
              </a:ext>
            </a:extLst>
          </p:cNvPr>
          <p:cNvSpPr>
            <a:spLocks noGrp="1"/>
          </p:cNvSpPr>
          <p:nvPr>
            <p:ph idx="1"/>
          </p:nvPr>
        </p:nvSpPr>
        <p:spPr/>
        <p:txBody>
          <a:bodyPr>
            <a:normAutofit/>
          </a:bodyPr>
          <a:lstStyle/>
          <a:p>
            <a:r>
              <a:rPr lang="en-US" b="1" dirty="0"/>
              <a:t>Physical therapy/</a:t>
            </a:r>
            <a:r>
              <a:rPr lang="en-US" dirty="0" err="1"/>
              <a:t>Aquatherapy</a:t>
            </a:r>
            <a:endParaRPr lang="en-US" dirty="0"/>
          </a:p>
          <a:p>
            <a:r>
              <a:rPr lang="en-US" dirty="0"/>
              <a:t>Yoga/</a:t>
            </a:r>
            <a:r>
              <a:rPr lang="en-US" dirty="0" err="1"/>
              <a:t>pilates</a:t>
            </a:r>
            <a:r>
              <a:rPr lang="en-US" dirty="0"/>
              <a:t>/Tai Chi</a:t>
            </a:r>
          </a:p>
          <a:p>
            <a:r>
              <a:rPr lang="en-US" dirty="0"/>
              <a:t>Massage</a:t>
            </a:r>
          </a:p>
          <a:p>
            <a:r>
              <a:rPr lang="en-US" dirty="0"/>
              <a:t>TENS</a:t>
            </a:r>
          </a:p>
          <a:p>
            <a:r>
              <a:rPr lang="en-US" dirty="0"/>
              <a:t>+/- Lumbar supports/braces</a:t>
            </a:r>
          </a:p>
          <a:p>
            <a:r>
              <a:rPr lang="en-US" dirty="0"/>
              <a:t>+/- Traction</a:t>
            </a:r>
          </a:p>
          <a:p>
            <a:r>
              <a:rPr lang="en-US" dirty="0"/>
              <a:t>Chiropractic</a:t>
            </a:r>
          </a:p>
        </p:txBody>
      </p:sp>
      <p:sp>
        <p:nvSpPr>
          <p:cNvPr id="4" name="Footer Placeholder 3">
            <a:extLst>
              <a:ext uri="{FF2B5EF4-FFF2-40B4-BE49-F238E27FC236}">
                <a16:creationId xmlns:a16="http://schemas.microsoft.com/office/drawing/2014/main" id="{D66A3D1A-88E5-BA42-9DC3-E4D48B15D7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02351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D36A-D898-5841-A548-8D802211E911}"/>
              </a:ext>
            </a:extLst>
          </p:cNvPr>
          <p:cNvSpPr>
            <a:spLocks noGrp="1"/>
          </p:cNvSpPr>
          <p:nvPr>
            <p:ph type="title"/>
          </p:nvPr>
        </p:nvSpPr>
        <p:spPr/>
        <p:txBody>
          <a:bodyPr/>
          <a:lstStyle/>
          <a:p>
            <a:r>
              <a:rPr lang="en-US" dirty="0"/>
              <a:t>Treatment</a:t>
            </a:r>
            <a:br>
              <a:rPr lang="en-US" dirty="0"/>
            </a:br>
            <a:r>
              <a:rPr lang="en-US" dirty="0"/>
              <a:t>Medications</a:t>
            </a:r>
          </a:p>
        </p:txBody>
      </p:sp>
      <p:sp>
        <p:nvSpPr>
          <p:cNvPr id="3" name="Content Placeholder 2">
            <a:extLst>
              <a:ext uri="{FF2B5EF4-FFF2-40B4-BE49-F238E27FC236}">
                <a16:creationId xmlns:a16="http://schemas.microsoft.com/office/drawing/2014/main" id="{7E3CE9F4-CFE2-9645-A0D2-F8C7E3D2B955}"/>
              </a:ext>
            </a:extLst>
          </p:cNvPr>
          <p:cNvSpPr>
            <a:spLocks noGrp="1"/>
          </p:cNvSpPr>
          <p:nvPr>
            <p:ph idx="1"/>
          </p:nvPr>
        </p:nvSpPr>
        <p:spPr/>
        <p:txBody>
          <a:bodyPr/>
          <a:lstStyle/>
          <a:p>
            <a:r>
              <a:rPr lang="en-US" dirty="0"/>
              <a:t>NSAIDs</a:t>
            </a:r>
          </a:p>
          <a:p>
            <a:r>
              <a:rPr lang="en-US" dirty="0"/>
              <a:t>Muscle relaxants</a:t>
            </a:r>
          </a:p>
          <a:p>
            <a:r>
              <a:rPr lang="en-US" dirty="0"/>
              <a:t>Antidepressants</a:t>
            </a:r>
          </a:p>
          <a:p>
            <a:r>
              <a:rPr lang="en-US" dirty="0"/>
              <a:t>Opioids</a:t>
            </a:r>
          </a:p>
          <a:p>
            <a:r>
              <a:rPr lang="en-US" dirty="0"/>
              <a:t>Antiepileptics</a:t>
            </a:r>
          </a:p>
          <a:p>
            <a:r>
              <a:rPr lang="en-US" dirty="0"/>
              <a:t>Steroids</a:t>
            </a:r>
          </a:p>
        </p:txBody>
      </p:sp>
      <p:sp>
        <p:nvSpPr>
          <p:cNvPr id="4" name="Footer Placeholder 3">
            <a:extLst>
              <a:ext uri="{FF2B5EF4-FFF2-40B4-BE49-F238E27FC236}">
                <a16:creationId xmlns:a16="http://schemas.microsoft.com/office/drawing/2014/main" id="{431ECCB3-9726-724E-8EAF-BADAD71B240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2837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CA26-13F9-4141-B3C7-0C7D5CD4803F}"/>
              </a:ext>
            </a:extLst>
          </p:cNvPr>
          <p:cNvSpPr>
            <a:spLocks noGrp="1"/>
          </p:cNvSpPr>
          <p:nvPr>
            <p:ph type="title"/>
          </p:nvPr>
        </p:nvSpPr>
        <p:spPr/>
        <p:txBody>
          <a:bodyPr>
            <a:normAutofit/>
          </a:bodyPr>
          <a:lstStyle/>
          <a:p>
            <a:r>
              <a:rPr lang="en-US" dirty="0">
                <a:effectLst/>
              </a:rPr>
              <a:t>What is the most accurate statement regarding neuropathic pain medications?</a:t>
            </a:r>
            <a:endParaRPr lang="en-US" dirty="0"/>
          </a:p>
        </p:txBody>
      </p:sp>
      <p:sp>
        <p:nvSpPr>
          <p:cNvPr id="3" name="Content Placeholder 2">
            <a:extLst>
              <a:ext uri="{FF2B5EF4-FFF2-40B4-BE49-F238E27FC236}">
                <a16:creationId xmlns:a16="http://schemas.microsoft.com/office/drawing/2014/main" id="{4F4B6F1F-422D-D748-8C5A-0DEF85D7E381}"/>
              </a:ext>
            </a:extLst>
          </p:cNvPr>
          <p:cNvSpPr>
            <a:spLocks noGrp="1"/>
          </p:cNvSpPr>
          <p:nvPr>
            <p:ph idx="1"/>
          </p:nvPr>
        </p:nvSpPr>
        <p:spPr/>
        <p:txBody>
          <a:bodyPr/>
          <a:lstStyle/>
          <a:p>
            <a:pPr marL="457200" indent="-457200">
              <a:buFont typeface="+mj-lt"/>
              <a:buAutoNum type="alphaLcParenR"/>
            </a:pPr>
            <a:r>
              <a:rPr lang="en-US" dirty="0">
                <a:effectLst/>
              </a:rPr>
              <a:t>Serotonin-norepinephrine reuptake inhibitors (SNRIs) are better tolerated than tricyclic antidepressants (TCAs).</a:t>
            </a:r>
          </a:p>
          <a:p>
            <a:pPr marL="457200" indent="-457200">
              <a:buFont typeface="+mj-lt"/>
              <a:buAutoNum type="alphaLcParenR"/>
            </a:pPr>
            <a:r>
              <a:rPr lang="en-US" dirty="0">
                <a:effectLst/>
              </a:rPr>
              <a:t>Selective serotonin reuptake inhibitors (SSRIs) are more efficacious than TCAs.</a:t>
            </a:r>
          </a:p>
          <a:p>
            <a:pPr marL="457200" indent="-457200">
              <a:buFont typeface="+mj-lt"/>
              <a:buAutoNum type="alphaLcParenR"/>
            </a:pPr>
            <a:r>
              <a:rPr lang="en-US" dirty="0">
                <a:effectLst/>
              </a:rPr>
              <a:t>The mechanism of action of TCAs is through modulation of calcium channels.</a:t>
            </a:r>
          </a:p>
          <a:p>
            <a:pPr marL="457200" indent="-457200">
              <a:buFont typeface="+mj-lt"/>
              <a:buAutoNum type="alphaLcParenR"/>
            </a:pPr>
            <a:r>
              <a:rPr lang="en-US" dirty="0">
                <a:effectLst/>
              </a:rPr>
              <a:t>Because TCAs have been studied extensively, they are considered a safe, first-line drug for treatment of the elderly.</a:t>
            </a:r>
            <a:endParaRPr lang="en-US" dirty="0"/>
          </a:p>
        </p:txBody>
      </p:sp>
      <p:sp>
        <p:nvSpPr>
          <p:cNvPr id="4" name="Footer Placeholder 3">
            <a:extLst>
              <a:ext uri="{FF2B5EF4-FFF2-40B4-BE49-F238E27FC236}">
                <a16:creationId xmlns:a16="http://schemas.microsoft.com/office/drawing/2014/main" id="{EE6E26B3-4B91-DF4A-ABF4-B6AA7620B30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38149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CA26-13F9-4141-B3C7-0C7D5CD4803F}"/>
              </a:ext>
            </a:extLst>
          </p:cNvPr>
          <p:cNvSpPr>
            <a:spLocks noGrp="1"/>
          </p:cNvSpPr>
          <p:nvPr>
            <p:ph type="title"/>
          </p:nvPr>
        </p:nvSpPr>
        <p:spPr/>
        <p:txBody>
          <a:bodyPr>
            <a:normAutofit/>
          </a:bodyPr>
          <a:lstStyle/>
          <a:p>
            <a:r>
              <a:rPr lang="en-US" dirty="0">
                <a:effectLst/>
              </a:rPr>
              <a:t>What is the most accurate statement regarding neuropathic pain medications?</a:t>
            </a:r>
            <a:endParaRPr lang="en-US" dirty="0"/>
          </a:p>
        </p:txBody>
      </p:sp>
      <p:sp>
        <p:nvSpPr>
          <p:cNvPr id="3" name="Content Placeholder 2">
            <a:extLst>
              <a:ext uri="{FF2B5EF4-FFF2-40B4-BE49-F238E27FC236}">
                <a16:creationId xmlns:a16="http://schemas.microsoft.com/office/drawing/2014/main" id="{4F4B6F1F-422D-D748-8C5A-0DEF85D7E381}"/>
              </a:ext>
            </a:extLst>
          </p:cNvPr>
          <p:cNvSpPr>
            <a:spLocks noGrp="1"/>
          </p:cNvSpPr>
          <p:nvPr>
            <p:ph idx="1"/>
          </p:nvPr>
        </p:nvSpPr>
        <p:spPr/>
        <p:txBody>
          <a:bodyPr/>
          <a:lstStyle/>
          <a:p>
            <a:pPr marL="457200" indent="-457200">
              <a:buFont typeface="+mj-lt"/>
              <a:buAutoNum type="alphaLcParenR"/>
            </a:pPr>
            <a:r>
              <a:rPr lang="en-US" b="1" dirty="0">
                <a:effectLst/>
              </a:rPr>
              <a:t>Serotonin-norepinephrine reuptake inhibitors (SNRIs) are better tolerated than tricyclic antidepressants (TCAs).</a:t>
            </a:r>
          </a:p>
          <a:p>
            <a:pPr marL="457200" indent="-457200">
              <a:buFont typeface="+mj-lt"/>
              <a:buAutoNum type="alphaLcParenR"/>
            </a:pPr>
            <a:r>
              <a:rPr lang="en-US" dirty="0">
                <a:effectLst/>
              </a:rPr>
              <a:t>Selective serotonin reuptake inhibitors (SSRIs) are more efficacious than TCAs.</a:t>
            </a:r>
          </a:p>
          <a:p>
            <a:pPr marL="457200" indent="-457200">
              <a:buFont typeface="+mj-lt"/>
              <a:buAutoNum type="alphaLcParenR"/>
            </a:pPr>
            <a:r>
              <a:rPr lang="en-US" dirty="0">
                <a:effectLst/>
              </a:rPr>
              <a:t>The mechanism of action of TCAs is through modulation of calcium channels.</a:t>
            </a:r>
          </a:p>
          <a:p>
            <a:pPr marL="457200" indent="-457200">
              <a:buFont typeface="+mj-lt"/>
              <a:buAutoNum type="alphaLcParenR"/>
            </a:pPr>
            <a:r>
              <a:rPr lang="en-US" dirty="0">
                <a:effectLst/>
              </a:rPr>
              <a:t>Because TCAs have been studied extensively, they are considered a safe, first-line drug for treatment of the elderly.</a:t>
            </a:r>
            <a:endParaRPr lang="en-US" dirty="0"/>
          </a:p>
        </p:txBody>
      </p:sp>
      <p:sp>
        <p:nvSpPr>
          <p:cNvPr id="4" name="Footer Placeholder 3">
            <a:extLst>
              <a:ext uri="{FF2B5EF4-FFF2-40B4-BE49-F238E27FC236}">
                <a16:creationId xmlns:a16="http://schemas.microsoft.com/office/drawing/2014/main" id="{EE6E26B3-4B91-DF4A-ABF4-B6AA7620B30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41894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3466-F8CC-674D-8B5C-32CD1B42F9A7}"/>
              </a:ext>
            </a:extLst>
          </p:cNvPr>
          <p:cNvSpPr>
            <a:spLocks noGrp="1"/>
          </p:cNvSpPr>
          <p:nvPr>
            <p:ph type="title"/>
          </p:nvPr>
        </p:nvSpPr>
        <p:spPr>
          <a:xfrm>
            <a:off x="1141413" y="609599"/>
            <a:ext cx="9905998" cy="3059151"/>
          </a:xfrm>
        </p:spPr>
        <p:txBody>
          <a:bodyPr>
            <a:normAutofit fontScale="90000"/>
          </a:bodyPr>
          <a:lstStyle/>
          <a:p>
            <a:r>
              <a:rPr lang="en-US" dirty="0">
                <a:effectLst/>
              </a:rPr>
              <a:t>A 42-year-old patient with lumbar post-laminectomy syndrome s/p multiple surgeries and with a long history of depression presents to your clinic with complaints of fatigue and decreased libido for the past 6 months. Of note, his pain has been stable on 120mg of sustained release morphine daily and his depression is well-controlled on sertraline. What is the best next step?</a:t>
            </a:r>
            <a:endParaRPr lang="en-US" dirty="0"/>
          </a:p>
        </p:txBody>
      </p:sp>
      <p:sp>
        <p:nvSpPr>
          <p:cNvPr id="3" name="Content Placeholder 2">
            <a:extLst>
              <a:ext uri="{FF2B5EF4-FFF2-40B4-BE49-F238E27FC236}">
                <a16:creationId xmlns:a16="http://schemas.microsoft.com/office/drawing/2014/main" id="{3B025D8A-82CB-5049-B00E-518143B91D8C}"/>
              </a:ext>
            </a:extLst>
          </p:cNvPr>
          <p:cNvSpPr>
            <a:spLocks noGrp="1"/>
          </p:cNvSpPr>
          <p:nvPr>
            <p:ph idx="1"/>
          </p:nvPr>
        </p:nvSpPr>
        <p:spPr>
          <a:xfrm>
            <a:off x="1141413" y="3614852"/>
            <a:ext cx="9905998" cy="3124201"/>
          </a:xfrm>
        </p:spPr>
        <p:txBody>
          <a:bodyPr/>
          <a:lstStyle/>
          <a:p>
            <a:pPr marL="457200" indent="-457200">
              <a:buFont typeface="+mj-lt"/>
              <a:buAutoNum type="alphaLcParenR"/>
            </a:pPr>
            <a:r>
              <a:rPr lang="en-US" dirty="0"/>
              <a:t>OBTAIN A SERUM TESTOSTERONE LEVEL AND PSA</a:t>
            </a:r>
          </a:p>
          <a:p>
            <a:pPr marL="457200" indent="-457200">
              <a:buFont typeface="+mj-lt"/>
              <a:buAutoNum type="alphaLcParenR"/>
            </a:pPr>
            <a:r>
              <a:rPr lang="en-US" dirty="0"/>
              <a:t>INITIATE SILDENAFIL</a:t>
            </a:r>
          </a:p>
          <a:p>
            <a:pPr marL="457200" indent="-457200">
              <a:buFont typeface="+mj-lt"/>
              <a:buAutoNum type="alphaLcParenR"/>
            </a:pPr>
            <a:r>
              <a:rPr lang="en-US" dirty="0"/>
              <a:t>TAPER HIS SERTRALINE</a:t>
            </a:r>
          </a:p>
          <a:p>
            <a:pPr marL="457200" indent="-457200">
              <a:buFont typeface="+mj-lt"/>
              <a:buAutoNum type="alphaLcParenR"/>
            </a:pPr>
            <a:r>
              <a:rPr lang="en-US" dirty="0"/>
              <a:t>TRANSITION HIM TO AN EQUIVALENT DOSE OF A DIFFERENT FULL OPIOID AGONIST</a:t>
            </a:r>
          </a:p>
        </p:txBody>
      </p:sp>
      <p:sp>
        <p:nvSpPr>
          <p:cNvPr id="4" name="Footer Placeholder 3">
            <a:extLst>
              <a:ext uri="{FF2B5EF4-FFF2-40B4-BE49-F238E27FC236}">
                <a16:creationId xmlns:a16="http://schemas.microsoft.com/office/drawing/2014/main" id="{7C0B6182-BA7A-5B46-B745-4351A6C634F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2646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3466-F8CC-674D-8B5C-32CD1B42F9A7}"/>
              </a:ext>
            </a:extLst>
          </p:cNvPr>
          <p:cNvSpPr>
            <a:spLocks noGrp="1"/>
          </p:cNvSpPr>
          <p:nvPr>
            <p:ph type="title"/>
          </p:nvPr>
        </p:nvSpPr>
        <p:spPr>
          <a:xfrm>
            <a:off x="1141413" y="609599"/>
            <a:ext cx="9905998" cy="3059151"/>
          </a:xfrm>
        </p:spPr>
        <p:txBody>
          <a:bodyPr>
            <a:normAutofit fontScale="90000"/>
          </a:bodyPr>
          <a:lstStyle/>
          <a:p>
            <a:r>
              <a:rPr lang="en-US" dirty="0">
                <a:effectLst/>
              </a:rPr>
              <a:t>A 42-year-old patient with lumbar post-laminectomy syndrome s/p multiple surgeries and with a long history of depression presents to your clinic with complaints of fatigue and decreased libido for the past 6 months. Of note, his pain has been stable on 120mg of sustained release morphine daily and his depression is well-controlled on sertraline. What is the best next step?</a:t>
            </a:r>
            <a:endParaRPr lang="en-US" dirty="0"/>
          </a:p>
        </p:txBody>
      </p:sp>
      <p:sp>
        <p:nvSpPr>
          <p:cNvPr id="3" name="Content Placeholder 2">
            <a:extLst>
              <a:ext uri="{FF2B5EF4-FFF2-40B4-BE49-F238E27FC236}">
                <a16:creationId xmlns:a16="http://schemas.microsoft.com/office/drawing/2014/main" id="{3B025D8A-82CB-5049-B00E-518143B91D8C}"/>
              </a:ext>
            </a:extLst>
          </p:cNvPr>
          <p:cNvSpPr>
            <a:spLocks noGrp="1"/>
          </p:cNvSpPr>
          <p:nvPr>
            <p:ph idx="1"/>
          </p:nvPr>
        </p:nvSpPr>
        <p:spPr>
          <a:xfrm>
            <a:off x="1141413" y="3614852"/>
            <a:ext cx="9905998" cy="3124201"/>
          </a:xfrm>
        </p:spPr>
        <p:txBody>
          <a:bodyPr/>
          <a:lstStyle/>
          <a:p>
            <a:pPr marL="457200" indent="-457200">
              <a:buFont typeface="+mj-lt"/>
              <a:buAutoNum type="alphaLcParenR"/>
            </a:pPr>
            <a:r>
              <a:rPr lang="en-US" b="1" dirty="0"/>
              <a:t>OBTAIN A SERUM TESTOSTERONE LEVEL AND PSA</a:t>
            </a:r>
          </a:p>
          <a:p>
            <a:pPr marL="457200" indent="-457200">
              <a:buFont typeface="+mj-lt"/>
              <a:buAutoNum type="alphaLcParenR"/>
            </a:pPr>
            <a:r>
              <a:rPr lang="en-US" dirty="0"/>
              <a:t>INITIATE SILDENAFIL</a:t>
            </a:r>
          </a:p>
          <a:p>
            <a:pPr marL="457200" indent="-457200">
              <a:buFont typeface="+mj-lt"/>
              <a:buAutoNum type="alphaLcParenR"/>
            </a:pPr>
            <a:r>
              <a:rPr lang="en-US" dirty="0"/>
              <a:t>TAPER HIS SERTRALINE</a:t>
            </a:r>
          </a:p>
          <a:p>
            <a:pPr marL="457200" indent="-457200">
              <a:buFont typeface="+mj-lt"/>
              <a:buAutoNum type="alphaLcParenR"/>
            </a:pPr>
            <a:r>
              <a:rPr lang="en-US" dirty="0"/>
              <a:t>TRANSITION HIM TO AN EQUIVALENT DOSE OF A DIFFERENT FULL OPIOID AGONIST</a:t>
            </a:r>
          </a:p>
        </p:txBody>
      </p:sp>
      <p:sp>
        <p:nvSpPr>
          <p:cNvPr id="4" name="Footer Placeholder 3">
            <a:extLst>
              <a:ext uri="{FF2B5EF4-FFF2-40B4-BE49-F238E27FC236}">
                <a16:creationId xmlns:a16="http://schemas.microsoft.com/office/drawing/2014/main" id="{7C0B6182-BA7A-5B46-B745-4351A6C634F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01903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31D2-8851-E142-940C-366221EB505B}"/>
              </a:ext>
            </a:extLst>
          </p:cNvPr>
          <p:cNvSpPr>
            <a:spLocks noGrp="1"/>
          </p:cNvSpPr>
          <p:nvPr>
            <p:ph type="title"/>
          </p:nvPr>
        </p:nvSpPr>
        <p:spPr/>
        <p:txBody>
          <a:bodyPr/>
          <a:lstStyle/>
          <a:p>
            <a:r>
              <a:rPr lang="en-US" dirty="0"/>
              <a:t>Treatment</a:t>
            </a:r>
            <a:br>
              <a:rPr lang="en-US" dirty="0"/>
            </a:br>
            <a:r>
              <a:rPr lang="en-US" dirty="0"/>
              <a:t>Medications: NSAIDs</a:t>
            </a:r>
          </a:p>
        </p:txBody>
      </p:sp>
      <p:sp>
        <p:nvSpPr>
          <p:cNvPr id="3" name="Content Placeholder 2">
            <a:extLst>
              <a:ext uri="{FF2B5EF4-FFF2-40B4-BE49-F238E27FC236}">
                <a16:creationId xmlns:a16="http://schemas.microsoft.com/office/drawing/2014/main" id="{9B30126A-3281-254B-852A-C72A8A09954F}"/>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4DD14BAC-D801-E849-B05F-E671792FDCBF}"/>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978E03BD-BD25-1A4F-B08B-20945F5AC1F7}"/>
              </a:ext>
            </a:extLst>
          </p:cNvPr>
          <p:cNvPicPr>
            <a:picLocks noChangeAspect="1"/>
          </p:cNvPicPr>
          <p:nvPr/>
        </p:nvPicPr>
        <p:blipFill>
          <a:blip r:embed="rId3"/>
          <a:stretch>
            <a:fillRect/>
          </a:stretch>
        </p:blipFill>
        <p:spPr>
          <a:xfrm>
            <a:off x="6902605" y="-18297"/>
            <a:ext cx="5289395" cy="2970568"/>
          </a:xfrm>
          <a:prstGeom prst="rect">
            <a:avLst/>
          </a:prstGeom>
        </p:spPr>
      </p:pic>
      <p:pic>
        <p:nvPicPr>
          <p:cNvPr id="6" name="Picture 5">
            <a:extLst>
              <a:ext uri="{FF2B5EF4-FFF2-40B4-BE49-F238E27FC236}">
                <a16:creationId xmlns:a16="http://schemas.microsoft.com/office/drawing/2014/main" id="{57A909BE-47B8-824E-96B6-CADCECB408F4}"/>
              </a:ext>
            </a:extLst>
          </p:cNvPr>
          <p:cNvPicPr>
            <a:picLocks noChangeAspect="1"/>
          </p:cNvPicPr>
          <p:nvPr/>
        </p:nvPicPr>
        <p:blipFill>
          <a:blip r:embed="rId4"/>
          <a:stretch>
            <a:fillRect/>
          </a:stretch>
        </p:blipFill>
        <p:spPr>
          <a:xfrm>
            <a:off x="-3176" y="2298246"/>
            <a:ext cx="7875938" cy="4559753"/>
          </a:xfrm>
          <a:prstGeom prst="rect">
            <a:avLst/>
          </a:prstGeom>
        </p:spPr>
      </p:pic>
    </p:spTree>
    <p:extLst>
      <p:ext uri="{BB962C8B-B14F-4D97-AF65-F5344CB8AC3E}">
        <p14:creationId xmlns:p14="http://schemas.microsoft.com/office/powerpoint/2010/main" val="4155982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A57C-ED66-214F-953A-B39970D07611}"/>
              </a:ext>
            </a:extLst>
          </p:cNvPr>
          <p:cNvSpPr>
            <a:spLocks noGrp="1"/>
          </p:cNvSpPr>
          <p:nvPr>
            <p:ph type="title"/>
          </p:nvPr>
        </p:nvSpPr>
        <p:spPr/>
        <p:txBody>
          <a:bodyPr/>
          <a:lstStyle/>
          <a:p>
            <a:r>
              <a:rPr lang="en-US" dirty="0"/>
              <a:t>Treatment</a:t>
            </a:r>
            <a:br>
              <a:rPr lang="en-US" dirty="0"/>
            </a:br>
            <a:r>
              <a:rPr lang="en-US" dirty="0"/>
              <a:t>Medications: Muscle relaxants</a:t>
            </a:r>
          </a:p>
        </p:txBody>
      </p:sp>
      <p:sp>
        <p:nvSpPr>
          <p:cNvPr id="3" name="Content Placeholder 2">
            <a:extLst>
              <a:ext uri="{FF2B5EF4-FFF2-40B4-BE49-F238E27FC236}">
                <a16:creationId xmlns:a16="http://schemas.microsoft.com/office/drawing/2014/main" id="{79946C62-36ED-134E-916B-24D4749037C7}"/>
              </a:ext>
            </a:extLst>
          </p:cNvPr>
          <p:cNvSpPr>
            <a:spLocks noGrp="1"/>
          </p:cNvSpPr>
          <p:nvPr>
            <p:ph idx="1"/>
          </p:nvPr>
        </p:nvSpPr>
        <p:spPr/>
        <p:txBody>
          <a:bodyPr>
            <a:normAutofit fontScale="85000" lnSpcReduction="20000"/>
          </a:bodyPr>
          <a:lstStyle/>
          <a:p>
            <a:r>
              <a:rPr lang="en-US" dirty="0"/>
              <a:t>Cyclobenzaprine – tricyclic analog - mechanism unclear but possible inhibition of descending alpha motor neurons/reduced spinal reflexes</a:t>
            </a:r>
          </a:p>
          <a:p>
            <a:r>
              <a:rPr lang="en-US" dirty="0"/>
              <a:t>Carisoprodol – centrally acting reticular formation – metabolized to meprobamate – anxiolytic with abusive potential</a:t>
            </a:r>
          </a:p>
          <a:p>
            <a:r>
              <a:rPr lang="en-US" dirty="0"/>
              <a:t>Methocarbamol – unknown mechanism, possibly </a:t>
            </a:r>
            <a:r>
              <a:rPr lang="en-US" dirty="0" err="1"/>
              <a:t>cns</a:t>
            </a:r>
            <a:r>
              <a:rPr lang="en-US" dirty="0"/>
              <a:t> depression</a:t>
            </a:r>
          </a:p>
          <a:p>
            <a:r>
              <a:rPr lang="en-US" dirty="0"/>
              <a:t>Baclofen – </a:t>
            </a:r>
            <a:r>
              <a:rPr lang="en-US" dirty="0" err="1"/>
              <a:t>gaba</a:t>
            </a:r>
            <a:r>
              <a:rPr lang="en-US" dirty="0"/>
              <a:t>-b receptor activator</a:t>
            </a:r>
          </a:p>
          <a:p>
            <a:r>
              <a:rPr lang="en-US" dirty="0"/>
              <a:t>Dantrolene – SR Ca2+ blocker – hepatotoxicity</a:t>
            </a:r>
          </a:p>
          <a:p>
            <a:r>
              <a:rPr lang="en-US" dirty="0"/>
              <a:t>Tizanidine - ⍺2-agonist</a:t>
            </a:r>
          </a:p>
          <a:p>
            <a:r>
              <a:rPr lang="en-US" dirty="0"/>
              <a:t>Benzodiazepines – </a:t>
            </a:r>
            <a:r>
              <a:rPr lang="en-US" dirty="0" err="1"/>
              <a:t>gaba</a:t>
            </a:r>
            <a:r>
              <a:rPr lang="en-US" dirty="0"/>
              <a:t>-a</a:t>
            </a:r>
          </a:p>
          <a:p>
            <a:r>
              <a:rPr lang="en-US" dirty="0"/>
              <a:t>Metaxalone – unknown mechanism, possibly </a:t>
            </a:r>
            <a:r>
              <a:rPr lang="en-US" dirty="0" err="1"/>
              <a:t>cns</a:t>
            </a:r>
            <a:r>
              <a:rPr lang="en-US" dirty="0"/>
              <a:t> depression</a:t>
            </a:r>
          </a:p>
        </p:txBody>
      </p:sp>
      <p:sp>
        <p:nvSpPr>
          <p:cNvPr id="4" name="Footer Placeholder 3">
            <a:extLst>
              <a:ext uri="{FF2B5EF4-FFF2-40B4-BE49-F238E27FC236}">
                <a16:creationId xmlns:a16="http://schemas.microsoft.com/office/drawing/2014/main" id="{966B0EB3-3FBC-5342-8559-DE9378E7259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Epidemiology</a:t>
            </a:r>
          </a:p>
        </p:txBody>
      </p:sp>
      <p:sp>
        <p:nvSpPr>
          <p:cNvPr id="5" name="Content Placeholder 4"/>
          <p:cNvSpPr>
            <a:spLocks noGrp="1"/>
          </p:cNvSpPr>
          <p:nvPr>
            <p:ph idx="1"/>
          </p:nvPr>
        </p:nvSpPr>
        <p:spPr/>
        <p:txBody>
          <a:bodyPr/>
          <a:lstStyle/>
          <a:p>
            <a:r>
              <a:rPr lang="en-US" dirty="0"/>
              <a:t>40% of people with low back pain within 6 months</a:t>
            </a:r>
          </a:p>
          <a:p>
            <a:r>
              <a:rPr lang="en-US" dirty="0"/>
              <a:t>15% annual incidence</a:t>
            </a:r>
          </a:p>
          <a:p>
            <a:r>
              <a:rPr lang="en-US" dirty="0"/>
              <a:t>Lifetime prevalence up to 84%</a:t>
            </a:r>
          </a:p>
          <a:p>
            <a:r>
              <a:rPr lang="en-US" b="1" dirty="0"/>
              <a:t>Second or fifth most common chief complaint in the US</a:t>
            </a:r>
          </a:p>
          <a:p>
            <a:r>
              <a:rPr lang="en-US" dirty="0"/>
              <a:t>10-15% of low back pain becomes chronic</a:t>
            </a:r>
          </a:p>
          <a:p>
            <a:pPr lvl="1"/>
            <a:r>
              <a:rPr lang="en-US" dirty="0"/>
              <a:t>80-90% of healthcare/social costs for all back pain attributed to this subpopulation</a:t>
            </a:r>
          </a:p>
          <a:p>
            <a:pPr lvl="1"/>
            <a:r>
              <a:rPr lang="en-US" dirty="0"/>
              <a:t>~$100 billion in annualized healthcare costs</a:t>
            </a:r>
          </a:p>
        </p:txBody>
      </p:sp>
      <p:sp>
        <p:nvSpPr>
          <p:cNvPr id="6" name="Footer Placeholder 5"/>
          <p:cNvSpPr>
            <a:spLocks noGrp="1"/>
          </p:cNvSpPr>
          <p:nvPr>
            <p:ph type="ftr" sz="quarter" idx="11"/>
          </p:nvPr>
        </p:nvSpPr>
        <p:spPr>
          <a:xfrm>
            <a:off x="838200" y="6356350"/>
            <a:ext cx="10515600" cy="365125"/>
          </a:xfrm>
        </p:spPr>
        <p:txBody>
          <a:bodyPr/>
          <a:lstStyle/>
          <a:p>
            <a:endParaRPr lang="en-US" dirty="0"/>
          </a:p>
        </p:txBody>
      </p:sp>
    </p:spTree>
    <p:extLst>
      <p:ext uri="{BB962C8B-B14F-4D97-AF65-F5344CB8AC3E}">
        <p14:creationId xmlns:p14="http://schemas.microsoft.com/office/powerpoint/2010/main" val="2220538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0809-443E-734E-85E8-9825407BAA3D}"/>
              </a:ext>
            </a:extLst>
          </p:cNvPr>
          <p:cNvSpPr>
            <a:spLocks noGrp="1"/>
          </p:cNvSpPr>
          <p:nvPr>
            <p:ph type="title"/>
          </p:nvPr>
        </p:nvSpPr>
        <p:spPr/>
        <p:txBody>
          <a:bodyPr/>
          <a:lstStyle/>
          <a:p>
            <a:r>
              <a:rPr lang="en-US" dirty="0"/>
              <a:t>Treatment</a:t>
            </a:r>
            <a:br>
              <a:rPr lang="en-US" dirty="0"/>
            </a:br>
            <a:r>
              <a:rPr lang="en-US" dirty="0"/>
              <a:t>medications: antidepressants</a:t>
            </a:r>
          </a:p>
        </p:txBody>
      </p:sp>
      <p:sp>
        <p:nvSpPr>
          <p:cNvPr id="3" name="Content Placeholder 2">
            <a:extLst>
              <a:ext uri="{FF2B5EF4-FFF2-40B4-BE49-F238E27FC236}">
                <a16:creationId xmlns:a16="http://schemas.microsoft.com/office/drawing/2014/main" id="{66915066-87CE-154F-9184-64C796E6E238}"/>
              </a:ext>
            </a:extLst>
          </p:cNvPr>
          <p:cNvSpPr>
            <a:spLocks noGrp="1"/>
          </p:cNvSpPr>
          <p:nvPr>
            <p:ph idx="1"/>
          </p:nvPr>
        </p:nvSpPr>
        <p:spPr/>
        <p:txBody>
          <a:bodyPr/>
          <a:lstStyle/>
          <a:p>
            <a:r>
              <a:rPr lang="en-US" dirty="0"/>
              <a:t>TCAs (amitriptyline/nortriptyline)</a:t>
            </a:r>
          </a:p>
          <a:p>
            <a:r>
              <a:rPr lang="en-US" dirty="0"/>
              <a:t>Duloxetine</a:t>
            </a:r>
          </a:p>
        </p:txBody>
      </p:sp>
      <p:sp>
        <p:nvSpPr>
          <p:cNvPr id="4" name="Footer Placeholder 3">
            <a:extLst>
              <a:ext uri="{FF2B5EF4-FFF2-40B4-BE49-F238E27FC236}">
                <a16:creationId xmlns:a16="http://schemas.microsoft.com/office/drawing/2014/main" id="{4FD1AA8A-4875-DF40-A725-96E109092F0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21945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4893-B087-7344-A22F-C8E79BA391CF}"/>
              </a:ext>
            </a:extLst>
          </p:cNvPr>
          <p:cNvSpPr>
            <a:spLocks noGrp="1"/>
          </p:cNvSpPr>
          <p:nvPr>
            <p:ph type="title"/>
          </p:nvPr>
        </p:nvSpPr>
        <p:spPr/>
        <p:txBody>
          <a:bodyPr/>
          <a:lstStyle/>
          <a:p>
            <a:r>
              <a:rPr lang="en-US" dirty="0"/>
              <a:t>Treatment</a:t>
            </a:r>
            <a:br>
              <a:rPr lang="en-US" dirty="0"/>
            </a:br>
            <a:r>
              <a:rPr lang="en-US" dirty="0"/>
              <a:t>Medications: Opioids</a:t>
            </a:r>
          </a:p>
        </p:txBody>
      </p:sp>
      <p:sp>
        <p:nvSpPr>
          <p:cNvPr id="3" name="Content Placeholder 2">
            <a:extLst>
              <a:ext uri="{FF2B5EF4-FFF2-40B4-BE49-F238E27FC236}">
                <a16:creationId xmlns:a16="http://schemas.microsoft.com/office/drawing/2014/main" id="{8DBBA391-B507-9846-89D3-577B663F48A7}"/>
              </a:ext>
            </a:extLst>
          </p:cNvPr>
          <p:cNvSpPr>
            <a:spLocks noGrp="1"/>
          </p:cNvSpPr>
          <p:nvPr>
            <p:ph idx="1"/>
          </p:nvPr>
        </p:nvSpPr>
        <p:spPr/>
        <p:txBody>
          <a:bodyPr/>
          <a:lstStyle/>
          <a:p>
            <a:r>
              <a:rPr lang="en-US" dirty="0"/>
              <a:t>Not clearly superior to ibuprofen</a:t>
            </a:r>
          </a:p>
          <a:p>
            <a:r>
              <a:rPr lang="en-US" dirty="0"/>
              <a:t>Helpful for short term pain relief vs placebo</a:t>
            </a:r>
          </a:p>
          <a:p>
            <a:r>
              <a:rPr lang="en-US" dirty="0"/>
              <a:t>Generally avoided, but if initiated, should have a clear endpoint and tapering plan</a:t>
            </a:r>
          </a:p>
          <a:p>
            <a:r>
              <a:rPr lang="en-US" dirty="0"/>
              <a:t>Tramadol – </a:t>
            </a:r>
            <a:r>
              <a:rPr lang="en-US" dirty="0" err="1"/>
              <a:t>metaanalysis</a:t>
            </a:r>
            <a:r>
              <a:rPr lang="en-US" dirty="0"/>
              <a:t> showed efficacy for short term improvement of chronic low back pain but no functional gains</a:t>
            </a:r>
          </a:p>
        </p:txBody>
      </p:sp>
      <p:sp>
        <p:nvSpPr>
          <p:cNvPr id="4" name="Footer Placeholder 3">
            <a:extLst>
              <a:ext uri="{FF2B5EF4-FFF2-40B4-BE49-F238E27FC236}">
                <a16:creationId xmlns:a16="http://schemas.microsoft.com/office/drawing/2014/main" id="{D97D98A3-42FA-5E41-A5FF-B19402D9114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50334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3641-3BB3-4F43-B4B2-AEEEB9C446E0}"/>
              </a:ext>
            </a:extLst>
          </p:cNvPr>
          <p:cNvSpPr>
            <a:spLocks noGrp="1"/>
          </p:cNvSpPr>
          <p:nvPr>
            <p:ph type="title"/>
          </p:nvPr>
        </p:nvSpPr>
        <p:spPr/>
        <p:txBody>
          <a:bodyPr/>
          <a:lstStyle/>
          <a:p>
            <a:r>
              <a:rPr lang="en-US" dirty="0"/>
              <a:t>Treatment</a:t>
            </a:r>
            <a:br>
              <a:rPr lang="en-US" dirty="0"/>
            </a:br>
            <a:r>
              <a:rPr lang="en-US" dirty="0"/>
              <a:t>Medications: Oral steroids</a:t>
            </a:r>
          </a:p>
        </p:txBody>
      </p:sp>
      <p:sp>
        <p:nvSpPr>
          <p:cNvPr id="3" name="Content Placeholder 2">
            <a:extLst>
              <a:ext uri="{FF2B5EF4-FFF2-40B4-BE49-F238E27FC236}">
                <a16:creationId xmlns:a16="http://schemas.microsoft.com/office/drawing/2014/main" id="{314B2E88-1B7A-EC44-9A20-9A0B9BF73528}"/>
              </a:ext>
            </a:extLst>
          </p:cNvPr>
          <p:cNvSpPr>
            <a:spLocks noGrp="1"/>
          </p:cNvSpPr>
          <p:nvPr>
            <p:ph idx="1"/>
          </p:nvPr>
        </p:nvSpPr>
        <p:spPr/>
        <p:txBody>
          <a:bodyPr/>
          <a:lstStyle/>
          <a:p>
            <a:r>
              <a:rPr lang="en-US" dirty="0"/>
              <a:t>Ineffective for axial low back pain</a:t>
            </a:r>
          </a:p>
          <a:p>
            <a:r>
              <a:rPr lang="en-US" dirty="0"/>
              <a:t>Mixed results for radicular low back pain</a:t>
            </a:r>
          </a:p>
        </p:txBody>
      </p:sp>
      <p:sp>
        <p:nvSpPr>
          <p:cNvPr id="4" name="Footer Placeholder 3">
            <a:extLst>
              <a:ext uri="{FF2B5EF4-FFF2-40B4-BE49-F238E27FC236}">
                <a16:creationId xmlns:a16="http://schemas.microsoft.com/office/drawing/2014/main" id="{99A9074E-A703-6845-9270-D7351B044B5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6289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A228-5972-2441-A416-E68D652369F2}"/>
              </a:ext>
            </a:extLst>
          </p:cNvPr>
          <p:cNvSpPr>
            <a:spLocks noGrp="1"/>
          </p:cNvSpPr>
          <p:nvPr>
            <p:ph type="title"/>
          </p:nvPr>
        </p:nvSpPr>
        <p:spPr/>
        <p:txBody>
          <a:bodyPr/>
          <a:lstStyle/>
          <a:p>
            <a:r>
              <a:rPr lang="en-US" dirty="0"/>
              <a:t>Treatment</a:t>
            </a:r>
            <a:br>
              <a:rPr lang="en-US" dirty="0"/>
            </a:br>
            <a:r>
              <a:rPr lang="en-US" dirty="0"/>
              <a:t>medications: antiepileptics</a:t>
            </a:r>
          </a:p>
        </p:txBody>
      </p:sp>
      <p:sp>
        <p:nvSpPr>
          <p:cNvPr id="3" name="Content Placeholder 2">
            <a:extLst>
              <a:ext uri="{FF2B5EF4-FFF2-40B4-BE49-F238E27FC236}">
                <a16:creationId xmlns:a16="http://schemas.microsoft.com/office/drawing/2014/main" id="{1D05AF70-F74F-614F-AF06-94441424C585}"/>
              </a:ext>
            </a:extLst>
          </p:cNvPr>
          <p:cNvSpPr>
            <a:spLocks noGrp="1"/>
          </p:cNvSpPr>
          <p:nvPr>
            <p:ph idx="1"/>
          </p:nvPr>
        </p:nvSpPr>
        <p:spPr/>
        <p:txBody>
          <a:bodyPr/>
          <a:lstStyle/>
          <a:p>
            <a:r>
              <a:rPr lang="en-US" dirty="0"/>
              <a:t>Gabapentin/pregabalin - a2d subunit of L-type calcium channels - helpful for chronic radicular pain</a:t>
            </a:r>
          </a:p>
          <a:p>
            <a:pPr lvl="1"/>
            <a:r>
              <a:rPr lang="en-US" dirty="0"/>
              <a:t>Pregabalin also helpful for fibromyalgia</a:t>
            </a:r>
          </a:p>
          <a:p>
            <a:r>
              <a:rPr lang="en-US" dirty="0"/>
              <a:t>Valproic acid – </a:t>
            </a:r>
            <a:r>
              <a:rPr lang="en-US" dirty="0" err="1"/>
              <a:t>gaba</a:t>
            </a:r>
            <a:r>
              <a:rPr lang="en-US" dirty="0"/>
              <a:t> activation, possible inhibition of </a:t>
            </a:r>
            <a:r>
              <a:rPr lang="en-US" dirty="0" err="1"/>
              <a:t>nmda</a:t>
            </a:r>
            <a:endParaRPr lang="en-US" dirty="0"/>
          </a:p>
          <a:p>
            <a:r>
              <a:rPr lang="en-US" dirty="0"/>
              <a:t>Lamotrigine/Oxcarbazepine/carbamazepine – inhibits voltage gated sodium channels – mood stabilization</a:t>
            </a:r>
          </a:p>
          <a:p>
            <a:r>
              <a:rPr lang="en-US" dirty="0" err="1"/>
              <a:t>Levitiracetam</a:t>
            </a:r>
            <a:r>
              <a:rPr lang="en-US" dirty="0"/>
              <a:t> – unclear mechanism – mood destabilizer</a:t>
            </a:r>
          </a:p>
        </p:txBody>
      </p:sp>
      <p:sp>
        <p:nvSpPr>
          <p:cNvPr id="4" name="Footer Placeholder 3">
            <a:extLst>
              <a:ext uri="{FF2B5EF4-FFF2-40B4-BE49-F238E27FC236}">
                <a16:creationId xmlns:a16="http://schemas.microsoft.com/office/drawing/2014/main" id="{14ABC529-CABE-5849-8FF8-A2B4F056BDE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0517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42BF-5499-1173-429F-C603A69FF36D}"/>
              </a:ext>
            </a:extLst>
          </p:cNvPr>
          <p:cNvSpPr>
            <a:spLocks noGrp="1"/>
          </p:cNvSpPr>
          <p:nvPr>
            <p:ph type="title"/>
          </p:nvPr>
        </p:nvSpPr>
        <p:spPr/>
        <p:txBody>
          <a:bodyPr/>
          <a:lstStyle/>
          <a:p>
            <a:r>
              <a:rPr lang="en-US" dirty="0"/>
              <a:t>My Approach to The Low back Examination</a:t>
            </a:r>
          </a:p>
        </p:txBody>
      </p:sp>
      <p:sp>
        <p:nvSpPr>
          <p:cNvPr id="3" name="Content Placeholder 2">
            <a:extLst>
              <a:ext uri="{FF2B5EF4-FFF2-40B4-BE49-F238E27FC236}">
                <a16:creationId xmlns:a16="http://schemas.microsoft.com/office/drawing/2014/main" id="{2DD7A611-CCFF-5868-3BE6-B145CA55F0AD}"/>
              </a:ext>
            </a:extLst>
          </p:cNvPr>
          <p:cNvSpPr>
            <a:spLocks noGrp="1"/>
          </p:cNvSpPr>
          <p:nvPr>
            <p:ph idx="1"/>
          </p:nvPr>
        </p:nvSpPr>
        <p:spPr/>
        <p:txBody>
          <a:bodyPr>
            <a:normAutofit fontScale="85000" lnSpcReduction="20000"/>
          </a:bodyPr>
          <a:lstStyle/>
          <a:p>
            <a:r>
              <a:rPr lang="en-US" dirty="0"/>
              <a:t>Logroll</a:t>
            </a:r>
          </a:p>
          <a:p>
            <a:r>
              <a:rPr lang="en-US" dirty="0"/>
              <a:t>SLR</a:t>
            </a:r>
          </a:p>
          <a:p>
            <a:r>
              <a:rPr lang="en-US" dirty="0"/>
              <a:t>Scour/</a:t>
            </a:r>
            <a:r>
              <a:rPr lang="en-US" dirty="0" err="1"/>
              <a:t>fadir</a:t>
            </a:r>
            <a:endParaRPr lang="en-US" dirty="0"/>
          </a:p>
          <a:p>
            <a:r>
              <a:rPr lang="en-US" dirty="0"/>
              <a:t>Thigh thrust</a:t>
            </a:r>
          </a:p>
          <a:p>
            <a:r>
              <a:rPr lang="en-US" dirty="0"/>
              <a:t>FABER</a:t>
            </a:r>
          </a:p>
          <a:p>
            <a:r>
              <a:rPr lang="en-US" dirty="0"/>
              <a:t>Active Assisted Straight leg raise/Compression</a:t>
            </a:r>
          </a:p>
          <a:p>
            <a:r>
              <a:rPr lang="en-US" dirty="0"/>
              <a:t>Distraction</a:t>
            </a:r>
          </a:p>
          <a:p>
            <a:r>
              <a:rPr lang="en-US" dirty="0"/>
              <a:t>Fortin finger</a:t>
            </a:r>
          </a:p>
          <a:p>
            <a:r>
              <a:rPr lang="en-US" dirty="0"/>
              <a:t>Facet loading</a:t>
            </a:r>
          </a:p>
          <a:p>
            <a:pPr marL="0" indent="0">
              <a:buNone/>
            </a:pPr>
            <a:endParaRPr lang="en-US" dirty="0"/>
          </a:p>
        </p:txBody>
      </p:sp>
      <p:sp>
        <p:nvSpPr>
          <p:cNvPr id="4" name="Footer Placeholder 3">
            <a:extLst>
              <a:ext uri="{FF2B5EF4-FFF2-40B4-BE49-F238E27FC236}">
                <a16:creationId xmlns:a16="http://schemas.microsoft.com/office/drawing/2014/main" id="{12EB131D-4ACB-6B6E-89CF-BB794E816BB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64678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EA69-4746-F74B-8E79-1C28EAF217BB}"/>
              </a:ext>
            </a:extLst>
          </p:cNvPr>
          <p:cNvSpPr>
            <a:spLocks noGrp="1"/>
          </p:cNvSpPr>
          <p:nvPr>
            <p:ph type="title"/>
          </p:nvPr>
        </p:nvSpPr>
        <p:spPr/>
        <p:txBody>
          <a:bodyPr/>
          <a:lstStyle/>
          <a:p>
            <a:r>
              <a:rPr lang="en-US" dirty="0"/>
              <a:t>Fractures</a:t>
            </a:r>
            <a:br>
              <a:rPr lang="en-US" dirty="0"/>
            </a:br>
            <a:r>
              <a:rPr lang="en-US" dirty="0" err="1"/>
              <a:t>SPondylolysis</a:t>
            </a:r>
            <a:endParaRPr lang="en-US" dirty="0"/>
          </a:p>
        </p:txBody>
      </p:sp>
      <p:sp>
        <p:nvSpPr>
          <p:cNvPr id="3" name="Content Placeholder 2">
            <a:extLst>
              <a:ext uri="{FF2B5EF4-FFF2-40B4-BE49-F238E27FC236}">
                <a16:creationId xmlns:a16="http://schemas.microsoft.com/office/drawing/2014/main" id="{E20A1AA8-CF5A-E34A-8368-CAEF0E45E242}"/>
              </a:ext>
            </a:extLst>
          </p:cNvPr>
          <p:cNvSpPr>
            <a:spLocks noGrp="1"/>
          </p:cNvSpPr>
          <p:nvPr>
            <p:ph idx="1"/>
          </p:nvPr>
        </p:nvSpPr>
        <p:spPr/>
        <p:txBody>
          <a:bodyPr>
            <a:normAutofit fontScale="85000" lnSpcReduction="20000"/>
          </a:bodyPr>
          <a:lstStyle/>
          <a:p>
            <a:r>
              <a:rPr lang="en-US" dirty="0"/>
              <a:t>Defect of the pars interarticularis (aka isthmus between sap/</a:t>
            </a:r>
            <a:r>
              <a:rPr lang="en-US" dirty="0" err="1"/>
              <a:t>iap</a:t>
            </a:r>
            <a:r>
              <a:rPr lang="en-US" dirty="0"/>
              <a:t>)</a:t>
            </a:r>
          </a:p>
          <a:p>
            <a:pPr lvl="1"/>
            <a:r>
              <a:rPr lang="en-US" dirty="0"/>
              <a:t>Most common at L5-S1</a:t>
            </a:r>
          </a:p>
          <a:p>
            <a:r>
              <a:rPr lang="en-US" b="1" dirty="0"/>
              <a:t>Often asymptomatic and occur in childhood/adolescence</a:t>
            </a:r>
          </a:p>
          <a:p>
            <a:r>
              <a:rPr lang="en-US" dirty="0"/>
              <a:t>Acute spondylolysis is typically in </a:t>
            </a:r>
            <a:r>
              <a:rPr lang="en-US" b="1" dirty="0"/>
              <a:t>adolescent</a:t>
            </a:r>
            <a:r>
              <a:rPr lang="en-US" dirty="0"/>
              <a:t> athletes</a:t>
            </a:r>
          </a:p>
          <a:p>
            <a:pPr lvl="1"/>
            <a:r>
              <a:rPr lang="en-US" dirty="0"/>
              <a:t>SPECT/Bone scan sensitive but cannot stratify acuity</a:t>
            </a:r>
          </a:p>
          <a:p>
            <a:pPr lvl="1"/>
            <a:r>
              <a:rPr lang="en-US" dirty="0"/>
              <a:t>CT scan can stage acuity and suggest prognosis</a:t>
            </a:r>
          </a:p>
          <a:p>
            <a:pPr lvl="1"/>
            <a:r>
              <a:rPr lang="en-US" dirty="0"/>
              <a:t>Rest from sport x3 months</a:t>
            </a:r>
          </a:p>
          <a:p>
            <a:pPr lvl="1"/>
            <a:r>
              <a:rPr lang="en-US" dirty="0"/>
              <a:t>When pain improves, start core strengthening </a:t>
            </a:r>
            <a:r>
              <a:rPr lang="en-US" dirty="0" err="1"/>
              <a:t>pt</a:t>
            </a:r>
            <a:endParaRPr lang="en-US" dirty="0"/>
          </a:p>
          <a:p>
            <a:pPr lvl="1"/>
            <a:r>
              <a:rPr lang="en-US" dirty="0"/>
              <a:t>Flex/</a:t>
            </a:r>
            <a:r>
              <a:rPr lang="en-US" dirty="0" err="1"/>
              <a:t>ext</a:t>
            </a:r>
            <a:r>
              <a:rPr lang="en-US" dirty="0"/>
              <a:t> q6-12 months until skeletal maturity</a:t>
            </a:r>
          </a:p>
          <a:p>
            <a:pPr lvl="1"/>
            <a:r>
              <a:rPr lang="en-US" dirty="0"/>
              <a:t>If &gt;50% </a:t>
            </a:r>
            <a:r>
              <a:rPr lang="en-US" dirty="0" err="1"/>
              <a:t>listhesis</a:t>
            </a:r>
            <a:r>
              <a:rPr lang="en-US" dirty="0"/>
              <a:t>, poor prognosis</a:t>
            </a:r>
          </a:p>
        </p:txBody>
      </p:sp>
      <p:sp>
        <p:nvSpPr>
          <p:cNvPr id="4" name="Footer Placeholder 3">
            <a:extLst>
              <a:ext uri="{FF2B5EF4-FFF2-40B4-BE49-F238E27FC236}">
                <a16:creationId xmlns:a16="http://schemas.microsoft.com/office/drawing/2014/main" id="{8A4DDD05-185F-B940-AD9A-DB8E2DF3DD7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4876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54DD-18ED-B244-95C9-901A7647F1C4}"/>
              </a:ext>
            </a:extLst>
          </p:cNvPr>
          <p:cNvSpPr>
            <a:spLocks noGrp="1"/>
          </p:cNvSpPr>
          <p:nvPr>
            <p:ph type="title"/>
          </p:nvPr>
        </p:nvSpPr>
        <p:spPr/>
        <p:txBody>
          <a:bodyPr/>
          <a:lstStyle/>
          <a:p>
            <a:r>
              <a:rPr lang="en-US" dirty="0"/>
              <a:t>Fractures</a:t>
            </a:r>
            <a:br>
              <a:rPr lang="en-US" dirty="0"/>
            </a:br>
            <a:r>
              <a:rPr lang="en-US" dirty="0"/>
              <a:t>Spondylolisthesis</a:t>
            </a:r>
          </a:p>
        </p:txBody>
      </p:sp>
      <p:sp>
        <p:nvSpPr>
          <p:cNvPr id="3" name="Content Placeholder 2">
            <a:extLst>
              <a:ext uri="{FF2B5EF4-FFF2-40B4-BE49-F238E27FC236}">
                <a16:creationId xmlns:a16="http://schemas.microsoft.com/office/drawing/2014/main" id="{C2354046-1D80-B041-A40C-E64D94BC35EE}"/>
              </a:ext>
            </a:extLst>
          </p:cNvPr>
          <p:cNvSpPr>
            <a:spLocks noGrp="1"/>
          </p:cNvSpPr>
          <p:nvPr>
            <p:ph idx="1"/>
          </p:nvPr>
        </p:nvSpPr>
        <p:spPr/>
        <p:txBody>
          <a:bodyPr/>
          <a:lstStyle/>
          <a:p>
            <a:r>
              <a:rPr lang="en-US" dirty="0"/>
              <a:t>Isthmic spondylolisthesis (pars)</a:t>
            </a:r>
          </a:p>
          <a:p>
            <a:r>
              <a:rPr lang="en-US" dirty="0"/>
              <a:t>Dysplastic</a:t>
            </a:r>
          </a:p>
          <a:p>
            <a:r>
              <a:rPr lang="en-US" dirty="0"/>
              <a:t>Degenerative – age related, most commonly at L4-5</a:t>
            </a:r>
          </a:p>
          <a:p>
            <a:r>
              <a:rPr lang="en-US" dirty="0"/>
              <a:t>Traumatic - rare</a:t>
            </a:r>
          </a:p>
          <a:p>
            <a:r>
              <a:rPr lang="en-US" dirty="0"/>
              <a:t>Pathological</a:t>
            </a:r>
          </a:p>
        </p:txBody>
      </p:sp>
      <p:sp>
        <p:nvSpPr>
          <p:cNvPr id="4" name="Footer Placeholder 3">
            <a:extLst>
              <a:ext uri="{FF2B5EF4-FFF2-40B4-BE49-F238E27FC236}">
                <a16:creationId xmlns:a16="http://schemas.microsoft.com/office/drawing/2014/main" id="{4414332C-1503-7E45-8B83-7696CA7ADBC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4559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3724-AE58-2940-B452-BA021EE8071E}"/>
              </a:ext>
            </a:extLst>
          </p:cNvPr>
          <p:cNvSpPr>
            <a:spLocks noGrp="1"/>
          </p:cNvSpPr>
          <p:nvPr>
            <p:ph type="title"/>
          </p:nvPr>
        </p:nvSpPr>
        <p:spPr/>
        <p:txBody>
          <a:bodyPr/>
          <a:lstStyle/>
          <a:p>
            <a:r>
              <a:rPr lang="en-US" dirty="0"/>
              <a:t>Fractures</a:t>
            </a:r>
            <a:br>
              <a:rPr lang="en-US" dirty="0"/>
            </a:br>
            <a:r>
              <a:rPr lang="en-US" dirty="0"/>
              <a:t>Traumatic</a:t>
            </a:r>
          </a:p>
        </p:txBody>
      </p:sp>
      <p:sp>
        <p:nvSpPr>
          <p:cNvPr id="3" name="Content Placeholder 2">
            <a:extLst>
              <a:ext uri="{FF2B5EF4-FFF2-40B4-BE49-F238E27FC236}">
                <a16:creationId xmlns:a16="http://schemas.microsoft.com/office/drawing/2014/main" id="{FB9B6B7B-3508-EB42-9237-B88D96FAC33B}"/>
              </a:ext>
            </a:extLst>
          </p:cNvPr>
          <p:cNvSpPr>
            <a:spLocks noGrp="1"/>
          </p:cNvSpPr>
          <p:nvPr>
            <p:ph idx="1"/>
          </p:nvPr>
        </p:nvSpPr>
        <p:spPr/>
        <p:txBody>
          <a:bodyPr/>
          <a:lstStyle/>
          <a:p>
            <a:r>
              <a:rPr lang="en-US" dirty="0"/>
              <a:t>3 column model (Denis)</a:t>
            </a:r>
          </a:p>
          <a:p>
            <a:pPr lvl="1"/>
            <a:r>
              <a:rPr lang="en-US" dirty="0"/>
              <a:t>Anterior</a:t>
            </a:r>
          </a:p>
          <a:p>
            <a:pPr lvl="2"/>
            <a:r>
              <a:rPr lang="en-US" dirty="0"/>
              <a:t>ALL, Anterior ½ Vertebral body/disc</a:t>
            </a:r>
          </a:p>
          <a:p>
            <a:pPr lvl="1"/>
            <a:r>
              <a:rPr lang="en-US" dirty="0"/>
              <a:t>Middle</a:t>
            </a:r>
          </a:p>
          <a:p>
            <a:pPr lvl="2"/>
            <a:r>
              <a:rPr lang="en-US" dirty="0"/>
              <a:t>Posterior ½ vertebral body/disc, PLL</a:t>
            </a:r>
          </a:p>
          <a:p>
            <a:pPr lvl="1"/>
            <a:r>
              <a:rPr lang="en-US" dirty="0"/>
              <a:t>Posterior</a:t>
            </a:r>
          </a:p>
          <a:p>
            <a:pPr lvl="2"/>
            <a:r>
              <a:rPr lang="en-US" dirty="0"/>
              <a:t>Posterior elements, LF, ISL, SSL</a:t>
            </a:r>
          </a:p>
        </p:txBody>
      </p:sp>
      <p:sp>
        <p:nvSpPr>
          <p:cNvPr id="4" name="Footer Placeholder 3">
            <a:extLst>
              <a:ext uri="{FF2B5EF4-FFF2-40B4-BE49-F238E27FC236}">
                <a16:creationId xmlns:a16="http://schemas.microsoft.com/office/drawing/2014/main" id="{24115C20-A3F3-F94D-9FDB-24D0917A84B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46902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A821-BE37-A745-90BD-2DC115A15756}"/>
              </a:ext>
            </a:extLst>
          </p:cNvPr>
          <p:cNvSpPr>
            <a:spLocks noGrp="1"/>
          </p:cNvSpPr>
          <p:nvPr>
            <p:ph type="title"/>
          </p:nvPr>
        </p:nvSpPr>
        <p:spPr/>
        <p:txBody>
          <a:bodyPr/>
          <a:lstStyle/>
          <a:p>
            <a:r>
              <a:rPr lang="en-US" dirty="0"/>
              <a:t>Fractures</a:t>
            </a:r>
            <a:br>
              <a:rPr lang="en-US" dirty="0"/>
            </a:br>
            <a:r>
              <a:rPr lang="en-US" dirty="0"/>
              <a:t>Osteoporotic Compression fractures</a:t>
            </a:r>
          </a:p>
        </p:txBody>
      </p:sp>
      <p:sp>
        <p:nvSpPr>
          <p:cNvPr id="3" name="Content Placeholder 2">
            <a:extLst>
              <a:ext uri="{FF2B5EF4-FFF2-40B4-BE49-F238E27FC236}">
                <a16:creationId xmlns:a16="http://schemas.microsoft.com/office/drawing/2014/main" id="{5E71FC07-17E6-8E43-9DE9-646FD71EB88D}"/>
              </a:ext>
            </a:extLst>
          </p:cNvPr>
          <p:cNvSpPr>
            <a:spLocks noGrp="1"/>
          </p:cNvSpPr>
          <p:nvPr>
            <p:ph idx="1"/>
          </p:nvPr>
        </p:nvSpPr>
        <p:spPr/>
        <p:txBody>
          <a:bodyPr/>
          <a:lstStyle/>
          <a:p>
            <a:r>
              <a:rPr lang="en-US" dirty="0"/>
              <a:t>Acute axial and positional pain</a:t>
            </a:r>
          </a:p>
          <a:p>
            <a:r>
              <a:rPr lang="en-US" dirty="0"/>
              <a:t>Treatment is controversial and guideline-quality evidence is limited</a:t>
            </a:r>
          </a:p>
          <a:p>
            <a:pPr lvl="1"/>
            <a:r>
              <a:rPr lang="en-US" dirty="0"/>
              <a:t>Calcitonin, bisphosphonates</a:t>
            </a:r>
          </a:p>
          <a:p>
            <a:pPr lvl="1"/>
            <a:r>
              <a:rPr lang="en-US" dirty="0"/>
              <a:t>Rest/bracing</a:t>
            </a:r>
          </a:p>
          <a:p>
            <a:pPr lvl="1"/>
            <a:r>
              <a:rPr lang="en-US" dirty="0"/>
              <a:t>Procedures</a:t>
            </a:r>
          </a:p>
        </p:txBody>
      </p:sp>
      <p:sp>
        <p:nvSpPr>
          <p:cNvPr id="4" name="Footer Placeholder 3">
            <a:extLst>
              <a:ext uri="{FF2B5EF4-FFF2-40B4-BE49-F238E27FC236}">
                <a16:creationId xmlns:a16="http://schemas.microsoft.com/office/drawing/2014/main" id="{5E0032F1-FE28-2F42-8678-A7575BDAB84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08978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5C90-B383-5B47-8406-7FD8FD728EF6}"/>
              </a:ext>
            </a:extLst>
          </p:cNvPr>
          <p:cNvSpPr>
            <a:spLocks noGrp="1"/>
          </p:cNvSpPr>
          <p:nvPr>
            <p:ph type="title"/>
          </p:nvPr>
        </p:nvSpPr>
        <p:spPr/>
        <p:txBody>
          <a:bodyPr/>
          <a:lstStyle/>
          <a:p>
            <a:r>
              <a:rPr lang="en-US" dirty="0" err="1"/>
              <a:t>Spondyloarthropathies</a:t>
            </a:r>
            <a:endParaRPr lang="en-US" dirty="0"/>
          </a:p>
        </p:txBody>
      </p:sp>
      <p:sp>
        <p:nvSpPr>
          <p:cNvPr id="3" name="Content Placeholder 2">
            <a:extLst>
              <a:ext uri="{FF2B5EF4-FFF2-40B4-BE49-F238E27FC236}">
                <a16:creationId xmlns:a16="http://schemas.microsoft.com/office/drawing/2014/main" id="{49C4A947-8F64-1A4E-970B-67550DA5FB92}"/>
              </a:ext>
            </a:extLst>
          </p:cNvPr>
          <p:cNvSpPr>
            <a:spLocks noGrp="1"/>
          </p:cNvSpPr>
          <p:nvPr>
            <p:ph idx="1"/>
          </p:nvPr>
        </p:nvSpPr>
        <p:spPr/>
        <p:txBody>
          <a:bodyPr/>
          <a:lstStyle/>
          <a:p>
            <a:r>
              <a:rPr lang="en-US" dirty="0"/>
              <a:t>HLA-B27 + negative ANA + negative RF</a:t>
            </a:r>
          </a:p>
          <a:p>
            <a:r>
              <a:rPr lang="en-US" dirty="0"/>
              <a:t>Psoriatic arthritis</a:t>
            </a:r>
          </a:p>
          <a:p>
            <a:r>
              <a:rPr lang="en-US" dirty="0"/>
              <a:t>Ankylosing spondylitis</a:t>
            </a:r>
          </a:p>
          <a:p>
            <a:r>
              <a:rPr lang="en-US" dirty="0"/>
              <a:t>Inflammatory bowel disease/</a:t>
            </a:r>
            <a:r>
              <a:rPr lang="en-US" dirty="0" err="1"/>
              <a:t>enteropathic</a:t>
            </a:r>
            <a:r>
              <a:rPr lang="en-US" dirty="0"/>
              <a:t> arthritis</a:t>
            </a:r>
          </a:p>
          <a:p>
            <a:r>
              <a:rPr lang="en-US" dirty="0"/>
              <a:t>Reactive arthritis (Reiter syndrome)</a:t>
            </a:r>
          </a:p>
        </p:txBody>
      </p:sp>
      <p:sp>
        <p:nvSpPr>
          <p:cNvPr id="4" name="Footer Placeholder 3">
            <a:extLst>
              <a:ext uri="{FF2B5EF4-FFF2-40B4-BE49-F238E27FC236}">
                <a16:creationId xmlns:a16="http://schemas.microsoft.com/office/drawing/2014/main" id="{AF0DFDC0-7F9D-8247-918F-0BF701DE1C7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3209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Course</a:t>
            </a:r>
          </a:p>
        </p:txBody>
      </p:sp>
      <p:sp>
        <p:nvSpPr>
          <p:cNvPr id="3" name="Content Placeholder 2"/>
          <p:cNvSpPr>
            <a:spLocks noGrp="1"/>
          </p:cNvSpPr>
          <p:nvPr>
            <p:ph idx="1"/>
          </p:nvPr>
        </p:nvSpPr>
        <p:spPr/>
        <p:txBody>
          <a:bodyPr/>
          <a:lstStyle/>
          <a:p>
            <a:r>
              <a:rPr lang="en-US" dirty="0"/>
              <a:t>Usually self-limited</a:t>
            </a:r>
          </a:p>
          <a:p>
            <a:r>
              <a:rPr lang="en-US" dirty="0"/>
              <a:t>50% resolve in 1~2 weeks</a:t>
            </a:r>
          </a:p>
          <a:p>
            <a:r>
              <a:rPr lang="en-US" dirty="0"/>
              <a:t>90% resolve in 6~12 weeks</a:t>
            </a:r>
          </a:p>
          <a:p>
            <a:r>
              <a:rPr lang="en-US" b="1" dirty="0"/>
              <a:t>10% with persistent/residual complaints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1994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7F7B-A4A2-864B-B50D-36DB7C7782ED}"/>
              </a:ext>
            </a:extLst>
          </p:cNvPr>
          <p:cNvSpPr>
            <a:spLocks noGrp="1"/>
          </p:cNvSpPr>
          <p:nvPr>
            <p:ph type="title"/>
          </p:nvPr>
        </p:nvSpPr>
        <p:spPr/>
        <p:txBody>
          <a:bodyPr/>
          <a:lstStyle/>
          <a:p>
            <a:r>
              <a:rPr lang="en-US" dirty="0"/>
              <a:t>Differential</a:t>
            </a:r>
            <a:br>
              <a:rPr lang="en-US" dirty="0"/>
            </a:br>
            <a:r>
              <a:rPr lang="en-US" dirty="0"/>
              <a:t>Leg pain greater than back pain</a:t>
            </a:r>
          </a:p>
        </p:txBody>
      </p:sp>
      <p:sp>
        <p:nvSpPr>
          <p:cNvPr id="3" name="Content Placeholder 2">
            <a:extLst>
              <a:ext uri="{FF2B5EF4-FFF2-40B4-BE49-F238E27FC236}">
                <a16:creationId xmlns:a16="http://schemas.microsoft.com/office/drawing/2014/main" id="{89B008D5-5851-D74A-9787-0A67282D3FCD}"/>
              </a:ext>
            </a:extLst>
          </p:cNvPr>
          <p:cNvSpPr>
            <a:spLocks noGrp="1"/>
          </p:cNvSpPr>
          <p:nvPr>
            <p:ph idx="1"/>
          </p:nvPr>
        </p:nvSpPr>
        <p:spPr/>
        <p:txBody>
          <a:bodyPr/>
          <a:lstStyle/>
          <a:p>
            <a:r>
              <a:rPr lang="en-US" dirty="0"/>
              <a:t>Lumbosacral radiculopathy</a:t>
            </a:r>
          </a:p>
          <a:p>
            <a:r>
              <a:rPr lang="en-US" dirty="0"/>
              <a:t>Lumbar spinal stenosis</a:t>
            </a:r>
          </a:p>
          <a:p>
            <a:r>
              <a:rPr lang="en-US" dirty="0"/>
              <a:t>Sacroiliac joint</a:t>
            </a:r>
          </a:p>
          <a:p>
            <a:r>
              <a:rPr lang="en-US" dirty="0"/>
              <a:t>Piriformis syndrome</a:t>
            </a:r>
          </a:p>
          <a:p>
            <a:r>
              <a:rPr lang="en-US" dirty="0"/>
              <a:t>Peripheral vascular disease</a:t>
            </a:r>
          </a:p>
          <a:p>
            <a:r>
              <a:rPr lang="en-US" dirty="0"/>
              <a:t>Peripheral neuropathy</a:t>
            </a:r>
          </a:p>
        </p:txBody>
      </p:sp>
      <p:sp>
        <p:nvSpPr>
          <p:cNvPr id="4" name="Footer Placeholder 3">
            <a:extLst>
              <a:ext uri="{FF2B5EF4-FFF2-40B4-BE49-F238E27FC236}">
                <a16:creationId xmlns:a16="http://schemas.microsoft.com/office/drawing/2014/main" id="{1BD4AA96-48FC-F349-8D85-10F9006D7B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067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A847-74C7-D442-9399-A07D250B589C}"/>
              </a:ext>
            </a:extLst>
          </p:cNvPr>
          <p:cNvSpPr>
            <a:spLocks noGrp="1"/>
          </p:cNvSpPr>
          <p:nvPr>
            <p:ph type="title"/>
          </p:nvPr>
        </p:nvSpPr>
        <p:spPr/>
        <p:txBody>
          <a:bodyPr/>
          <a:lstStyle/>
          <a:p>
            <a:r>
              <a:rPr lang="en-US" dirty="0"/>
              <a:t>Lumbosacral radiculopathy</a:t>
            </a:r>
            <a:br>
              <a:rPr lang="en-US" dirty="0"/>
            </a:br>
            <a:r>
              <a:rPr lang="en-US" dirty="0"/>
              <a:t>pathophysiology</a:t>
            </a:r>
          </a:p>
        </p:txBody>
      </p:sp>
      <p:sp>
        <p:nvSpPr>
          <p:cNvPr id="3" name="Content Placeholder 2">
            <a:extLst>
              <a:ext uri="{FF2B5EF4-FFF2-40B4-BE49-F238E27FC236}">
                <a16:creationId xmlns:a16="http://schemas.microsoft.com/office/drawing/2014/main" id="{13CA5557-38C9-AD4D-9917-59E279124D2F}"/>
              </a:ext>
            </a:extLst>
          </p:cNvPr>
          <p:cNvSpPr>
            <a:spLocks noGrp="1"/>
          </p:cNvSpPr>
          <p:nvPr>
            <p:ph idx="1"/>
          </p:nvPr>
        </p:nvSpPr>
        <p:spPr/>
        <p:txBody>
          <a:bodyPr/>
          <a:lstStyle/>
          <a:p>
            <a:r>
              <a:rPr lang="en-US" dirty="0"/>
              <a:t>Inflammation of nerve roots</a:t>
            </a:r>
          </a:p>
          <a:p>
            <a:r>
              <a:rPr lang="en-US" dirty="0"/>
              <a:t>Oftentimes attributed to disc herniation</a:t>
            </a:r>
          </a:p>
          <a:p>
            <a:r>
              <a:rPr lang="en-US" dirty="0"/>
              <a:t>Believed to be due to composite discharge of all fibers in the DRG (A</a:t>
            </a:r>
            <a:r>
              <a:rPr lang="el-GR" dirty="0"/>
              <a:t>β</a:t>
            </a:r>
            <a:r>
              <a:rPr lang="en-US" dirty="0"/>
              <a:t>/Ag/C)</a:t>
            </a:r>
          </a:p>
        </p:txBody>
      </p:sp>
      <p:sp>
        <p:nvSpPr>
          <p:cNvPr id="4" name="Footer Placeholder 3">
            <a:extLst>
              <a:ext uri="{FF2B5EF4-FFF2-40B4-BE49-F238E27FC236}">
                <a16:creationId xmlns:a16="http://schemas.microsoft.com/office/drawing/2014/main" id="{8448A015-9FE5-2442-9F29-2FA3FCF69F3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3089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E11F-B49F-2D4F-98D6-DB0822545A07}"/>
              </a:ext>
            </a:extLst>
          </p:cNvPr>
          <p:cNvSpPr>
            <a:spLocks noGrp="1"/>
          </p:cNvSpPr>
          <p:nvPr>
            <p:ph type="title"/>
          </p:nvPr>
        </p:nvSpPr>
        <p:spPr/>
        <p:txBody>
          <a:bodyPr/>
          <a:lstStyle/>
          <a:p>
            <a:r>
              <a:rPr lang="en-US" dirty="0"/>
              <a:t>The most common levels of lumbar disc herniations occur at:</a:t>
            </a:r>
          </a:p>
        </p:txBody>
      </p:sp>
      <p:sp>
        <p:nvSpPr>
          <p:cNvPr id="3" name="Content Placeholder 2">
            <a:extLst>
              <a:ext uri="{FF2B5EF4-FFF2-40B4-BE49-F238E27FC236}">
                <a16:creationId xmlns:a16="http://schemas.microsoft.com/office/drawing/2014/main" id="{57FFC9D1-26C3-BA4E-BFC1-E35442BF15BC}"/>
              </a:ext>
            </a:extLst>
          </p:cNvPr>
          <p:cNvSpPr>
            <a:spLocks noGrp="1"/>
          </p:cNvSpPr>
          <p:nvPr>
            <p:ph idx="1"/>
          </p:nvPr>
        </p:nvSpPr>
        <p:spPr/>
        <p:txBody>
          <a:bodyPr/>
          <a:lstStyle/>
          <a:p>
            <a:pPr marL="457200" indent="-457200">
              <a:buFont typeface="+mj-lt"/>
              <a:buAutoNum type="alphaLcParenR"/>
            </a:pPr>
            <a:r>
              <a:rPr lang="en-US" dirty="0"/>
              <a:t>L2-3</a:t>
            </a:r>
          </a:p>
          <a:p>
            <a:pPr marL="457200" indent="-457200">
              <a:buFont typeface="+mj-lt"/>
              <a:buAutoNum type="alphaLcParenR"/>
            </a:pPr>
            <a:r>
              <a:rPr lang="en-US" dirty="0"/>
              <a:t>L3-4</a:t>
            </a:r>
          </a:p>
          <a:p>
            <a:pPr marL="457200" indent="-457200">
              <a:buFont typeface="+mj-lt"/>
              <a:buAutoNum type="alphaLcParenR"/>
            </a:pPr>
            <a:r>
              <a:rPr lang="en-US" dirty="0"/>
              <a:t>L4-5</a:t>
            </a:r>
          </a:p>
          <a:p>
            <a:pPr marL="457200" indent="-457200">
              <a:buFont typeface="+mj-lt"/>
              <a:buAutoNum type="alphaLcParenR"/>
            </a:pPr>
            <a:r>
              <a:rPr lang="en-US" dirty="0"/>
              <a:t>L5-S1</a:t>
            </a:r>
          </a:p>
        </p:txBody>
      </p:sp>
      <p:sp>
        <p:nvSpPr>
          <p:cNvPr id="4" name="Footer Placeholder 3">
            <a:extLst>
              <a:ext uri="{FF2B5EF4-FFF2-40B4-BE49-F238E27FC236}">
                <a16:creationId xmlns:a16="http://schemas.microsoft.com/office/drawing/2014/main" id="{C7FB3A3F-FBAF-5242-B0B9-3876A0E0AFA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60828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E11F-B49F-2D4F-98D6-DB0822545A07}"/>
              </a:ext>
            </a:extLst>
          </p:cNvPr>
          <p:cNvSpPr>
            <a:spLocks noGrp="1"/>
          </p:cNvSpPr>
          <p:nvPr>
            <p:ph type="title"/>
          </p:nvPr>
        </p:nvSpPr>
        <p:spPr/>
        <p:txBody>
          <a:bodyPr/>
          <a:lstStyle/>
          <a:p>
            <a:r>
              <a:rPr lang="en-US" dirty="0"/>
              <a:t>The most common levels of lumbar disc herniations occur at:</a:t>
            </a:r>
          </a:p>
        </p:txBody>
      </p:sp>
      <p:sp>
        <p:nvSpPr>
          <p:cNvPr id="3" name="Content Placeholder 2">
            <a:extLst>
              <a:ext uri="{FF2B5EF4-FFF2-40B4-BE49-F238E27FC236}">
                <a16:creationId xmlns:a16="http://schemas.microsoft.com/office/drawing/2014/main" id="{57FFC9D1-26C3-BA4E-BFC1-E35442BF15BC}"/>
              </a:ext>
            </a:extLst>
          </p:cNvPr>
          <p:cNvSpPr>
            <a:spLocks noGrp="1"/>
          </p:cNvSpPr>
          <p:nvPr>
            <p:ph idx="1"/>
          </p:nvPr>
        </p:nvSpPr>
        <p:spPr/>
        <p:txBody>
          <a:bodyPr/>
          <a:lstStyle/>
          <a:p>
            <a:pPr marL="457200" indent="-457200">
              <a:buFont typeface="+mj-lt"/>
              <a:buAutoNum type="alphaLcParenR"/>
            </a:pPr>
            <a:r>
              <a:rPr lang="en-US" dirty="0"/>
              <a:t>L2-3</a:t>
            </a:r>
          </a:p>
          <a:p>
            <a:pPr marL="457200" indent="-457200">
              <a:buFont typeface="+mj-lt"/>
              <a:buAutoNum type="alphaLcParenR"/>
            </a:pPr>
            <a:r>
              <a:rPr lang="en-US" dirty="0"/>
              <a:t>L3-4</a:t>
            </a:r>
          </a:p>
          <a:p>
            <a:pPr marL="457200" indent="-457200">
              <a:buFont typeface="+mj-lt"/>
              <a:buAutoNum type="alphaLcParenR"/>
            </a:pPr>
            <a:r>
              <a:rPr lang="en-US" i="1" dirty="0"/>
              <a:t>L4-5</a:t>
            </a:r>
          </a:p>
          <a:p>
            <a:pPr marL="457200" indent="-457200">
              <a:buFont typeface="+mj-lt"/>
              <a:buAutoNum type="alphaLcParenR"/>
            </a:pPr>
            <a:r>
              <a:rPr lang="en-US" b="1" dirty="0"/>
              <a:t>L5-S1</a:t>
            </a:r>
          </a:p>
        </p:txBody>
      </p:sp>
      <p:sp>
        <p:nvSpPr>
          <p:cNvPr id="4" name="Footer Placeholder 3">
            <a:extLst>
              <a:ext uri="{FF2B5EF4-FFF2-40B4-BE49-F238E27FC236}">
                <a16:creationId xmlns:a16="http://schemas.microsoft.com/office/drawing/2014/main" id="{C7FB3A3F-FBAF-5242-B0B9-3876A0E0AFA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8039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80BF-862B-5A46-9AF3-A0AC4E856D2D}"/>
              </a:ext>
            </a:extLst>
          </p:cNvPr>
          <p:cNvSpPr>
            <a:spLocks noGrp="1"/>
          </p:cNvSpPr>
          <p:nvPr>
            <p:ph type="title"/>
          </p:nvPr>
        </p:nvSpPr>
        <p:spPr/>
        <p:txBody>
          <a:bodyPr/>
          <a:lstStyle/>
          <a:p>
            <a:r>
              <a:rPr lang="en-US" dirty="0"/>
              <a:t>Lumbar radiculopathy</a:t>
            </a:r>
            <a:br>
              <a:rPr lang="en-US" dirty="0"/>
            </a:br>
            <a:r>
              <a:rPr lang="en-US" dirty="0"/>
              <a:t>Natural course</a:t>
            </a:r>
          </a:p>
        </p:txBody>
      </p:sp>
      <p:sp>
        <p:nvSpPr>
          <p:cNvPr id="3" name="Content Placeholder 2">
            <a:extLst>
              <a:ext uri="{FF2B5EF4-FFF2-40B4-BE49-F238E27FC236}">
                <a16:creationId xmlns:a16="http://schemas.microsoft.com/office/drawing/2014/main" id="{1268BA92-6A3D-F941-8592-7F5BDC1C2EE0}"/>
              </a:ext>
            </a:extLst>
          </p:cNvPr>
          <p:cNvSpPr>
            <a:spLocks noGrp="1"/>
          </p:cNvSpPr>
          <p:nvPr>
            <p:ph idx="1"/>
          </p:nvPr>
        </p:nvSpPr>
        <p:spPr/>
        <p:txBody>
          <a:bodyPr/>
          <a:lstStyle/>
          <a:p>
            <a:r>
              <a:rPr lang="en-US" dirty="0"/>
              <a:t>Favors spontaneous resolution over time</a:t>
            </a:r>
          </a:p>
          <a:p>
            <a:r>
              <a:rPr lang="en-US" dirty="0"/>
              <a:t>Disc herniations can regress spontaneously</a:t>
            </a:r>
          </a:p>
          <a:p>
            <a:r>
              <a:rPr lang="en-US" dirty="0"/>
              <a:t>Some herniations and radicular symptoms can persist</a:t>
            </a:r>
          </a:p>
        </p:txBody>
      </p:sp>
      <p:sp>
        <p:nvSpPr>
          <p:cNvPr id="4" name="Footer Placeholder 3">
            <a:extLst>
              <a:ext uri="{FF2B5EF4-FFF2-40B4-BE49-F238E27FC236}">
                <a16:creationId xmlns:a16="http://schemas.microsoft.com/office/drawing/2014/main" id="{2F87980C-3082-B642-9C71-CF48BF5C919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3561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0752-F53A-C448-8C14-D171EE5B2308}"/>
              </a:ext>
            </a:extLst>
          </p:cNvPr>
          <p:cNvSpPr>
            <a:spLocks noGrp="1"/>
          </p:cNvSpPr>
          <p:nvPr>
            <p:ph type="title"/>
          </p:nvPr>
        </p:nvSpPr>
        <p:spPr/>
        <p:txBody>
          <a:bodyPr/>
          <a:lstStyle/>
          <a:p>
            <a:r>
              <a:rPr lang="en-US" dirty="0"/>
              <a:t>Lumbosacral radiculopathy</a:t>
            </a:r>
            <a:br>
              <a:rPr lang="en-US" dirty="0"/>
            </a:br>
            <a:r>
              <a:rPr lang="en-US" dirty="0"/>
              <a:t>Management</a:t>
            </a:r>
          </a:p>
        </p:txBody>
      </p:sp>
      <p:sp>
        <p:nvSpPr>
          <p:cNvPr id="3" name="Content Placeholder 2">
            <a:extLst>
              <a:ext uri="{FF2B5EF4-FFF2-40B4-BE49-F238E27FC236}">
                <a16:creationId xmlns:a16="http://schemas.microsoft.com/office/drawing/2014/main" id="{6E4FEA26-6F73-9F4A-8749-11B9821E7D65}"/>
              </a:ext>
            </a:extLst>
          </p:cNvPr>
          <p:cNvSpPr>
            <a:spLocks noGrp="1"/>
          </p:cNvSpPr>
          <p:nvPr>
            <p:ph idx="1"/>
          </p:nvPr>
        </p:nvSpPr>
        <p:spPr/>
        <p:txBody>
          <a:bodyPr/>
          <a:lstStyle/>
          <a:p>
            <a:r>
              <a:rPr lang="en-US" dirty="0"/>
              <a:t>Pharmacotherapy</a:t>
            </a:r>
          </a:p>
          <a:p>
            <a:pPr lvl="1"/>
            <a:r>
              <a:rPr lang="en-US" dirty="0"/>
              <a:t>Oral steroids, anticonvulsants</a:t>
            </a:r>
          </a:p>
          <a:p>
            <a:r>
              <a:rPr lang="en-US" dirty="0"/>
              <a:t>Physical therapy (caution for acute radiculitis)</a:t>
            </a:r>
          </a:p>
          <a:p>
            <a:r>
              <a:rPr lang="en-US" dirty="0"/>
              <a:t>Epidural steroid injections</a:t>
            </a:r>
          </a:p>
          <a:p>
            <a:pPr lvl="1"/>
            <a:r>
              <a:rPr lang="en-US" dirty="0"/>
              <a:t>Strongest evidence for transforaminal epidural steroid injections for acute radiculitis</a:t>
            </a:r>
          </a:p>
          <a:p>
            <a:r>
              <a:rPr lang="en-US" dirty="0"/>
              <a:t>Surgical decompression</a:t>
            </a:r>
          </a:p>
        </p:txBody>
      </p:sp>
      <p:sp>
        <p:nvSpPr>
          <p:cNvPr id="4" name="Footer Placeholder 3">
            <a:extLst>
              <a:ext uri="{FF2B5EF4-FFF2-40B4-BE49-F238E27FC236}">
                <a16:creationId xmlns:a16="http://schemas.microsoft.com/office/drawing/2014/main" id="{372DA5CF-7800-B144-B21D-C1C2E6808CF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29708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F25E-BBF9-E14A-858E-9ADCEAC1A0BA}"/>
              </a:ext>
            </a:extLst>
          </p:cNvPr>
          <p:cNvSpPr>
            <a:spLocks noGrp="1"/>
          </p:cNvSpPr>
          <p:nvPr>
            <p:ph type="title"/>
          </p:nvPr>
        </p:nvSpPr>
        <p:spPr>
          <a:xfrm>
            <a:off x="1141413" y="609599"/>
            <a:ext cx="9905998" cy="2858429"/>
          </a:xfrm>
        </p:spPr>
        <p:txBody>
          <a:bodyPr>
            <a:normAutofit fontScale="90000"/>
          </a:bodyPr>
          <a:lstStyle/>
          <a:p>
            <a:r>
              <a:rPr lang="en-US" dirty="0">
                <a:effectLst/>
              </a:rPr>
              <a:t>A 70-year-old man presents to your office with axial back pain that is worse with standing and walking. At times he also experiences pain radiating from the lumbar spine into the legs when walking. What is the most likely diagnosis?</a:t>
            </a:r>
            <a:br>
              <a:rPr lang="en-US" dirty="0">
                <a:effectLst/>
              </a:rPr>
            </a:br>
            <a:br>
              <a:rPr lang="en-US" dirty="0"/>
            </a:br>
            <a:endParaRPr lang="en-US" dirty="0"/>
          </a:p>
        </p:txBody>
      </p:sp>
      <p:sp>
        <p:nvSpPr>
          <p:cNvPr id="3" name="Content Placeholder 2">
            <a:extLst>
              <a:ext uri="{FF2B5EF4-FFF2-40B4-BE49-F238E27FC236}">
                <a16:creationId xmlns:a16="http://schemas.microsoft.com/office/drawing/2014/main" id="{EB7D3A83-CE3D-9042-9954-7A0CF1AF9AC1}"/>
              </a:ext>
            </a:extLst>
          </p:cNvPr>
          <p:cNvSpPr>
            <a:spLocks noGrp="1"/>
          </p:cNvSpPr>
          <p:nvPr>
            <p:ph idx="1"/>
          </p:nvPr>
        </p:nvSpPr>
        <p:spPr/>
        <p:txBody>
          <a:bodyPr/>
          <a:lstStyle/>
          <a:p>
            <a:pPr marL="457200" indent="-457200">
              <a:buFont typeface="+mj-lt"/>
              <a:buAutoNum type="alphaLcParenR"/>
            </a:pPr>
            <a:r>
              <a:rPr lang="en-US" dirty="0"/>
              <a:t>LUMBAR SPINAL STENOSIS</a:t>
            </a:r>
          </a:p>
          <a:p>
            <a:pPr marL="457200" indent="-457200">
              <a:buFont typeface="+mj-lt"/>
              <a:buAutoNum type="alphaLcParenR"/>
            </a:pPr>
            <a:r>
              <a:rPr lang="en-US" dirty="0"/>
              <a:t>SACROILIAC JOINT PAIN</a:t>
            </a:r>
          </a:p>
          <a:p>
            <a:pPr marL="457200" indent="-457200">
              <a:buFont typeface="+mj-lt"/>
              <a:buAutoNum type="alphaLcParenR"/>
            </a:pPr>
            <a:r>
              <a:rPr lang="en-US" dirty="0"/>
              <a:t>PIRIFORMIS SYNDROME</a:t>
            </a:r>
          </a:p>
          <a:p>
            <a:pPr marL="457200" indent="-457200">
              <a:buFont typeface="+mj-lt"/>
              <a:buAutoNum type="alphaLcParenR"/>
            </a:pPr>
            <a:r>
              <a:rPr lang="en-US" dirty="0"/>
              <a:t>ISCHIAL BURSITIS</a:t>
            </a:r>
          </a:p>
        </p:txBody>
      </p:sp>
      <p:sp>
        <p:nvSpPr>
          <p:cNvPr id="4" name="Footer Placeholder 3">
            <a:extLst>
              <a:ext uri="{FF2B5EF4-FFF2-40B4-BE49-F238E27FC236}">
                <a16:creationId xmlns:a16="http://schemas.microsoft.com/office/drawing/2014/main" id="{94C382A4-FD34-B243-BA9A-DDCE6F0695B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88566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F25E-BBF9-E14A-858E-9ADCEAC1A0BA}"/>
              </a:ext>
            </a:extLst>
          </p:cNvPr>
          <p:cNvSpPr>
            <a:spLocks noGrp="1"/>
          </p:cNvSpPr>
          <p:nvPr>
            <p:ph type="title"/>
          </p:nvPr>
        </p:nvSpPr>
        <p:spPr>
          <a:xfrm>
            <a:off x="1141413" y="609599"/>
            <a:ext cx="9905998" cy="2858429"/>
          </a:xfrm>
        </p:spPr>
        <p:txBody>
          <a:bodyPr>
            <a:normAutofit fontScale="90000"/>
          </a:bodyPr>
          <a:lstStyle/>
          <a:p>
            <a:r>
              <a:rPr lang="en-US" dirty="0">
                <a:effectLst/>
              </a:rPr>
              <a:t>A 70-year-old man presents to your office with axial back pain that is worse with standing and walking. At times he also experiences pain radiating from the lumbar spine into the legs when walking. What is the most likely diagnosis?</a:t>
            </a:r>
            <a:br>
              <a:rPr lang="en-US" dirty="0">
                <a:effectLst/>
              </a:rPr>
            </a:br>
            <a:br>
              <a:rPr lang="en-US" dirty="0"/>
            </a:br>
            <a:endParaRPr lang="en-US" dirty="0"/>
          </a:p>
        </p:txBody>
      </p:sp>
      <p:sp>
        <p:nvSpPr>
          <p:cNvPr id="3" name="Content Placeholder 2">
            <a:extLst>
              <a:ext uri="{FF2B5EF4-FFF2-40B4-BE49-F238E27FC236}">
                <a16:creationId xmlns:a16="http://schemas.microsoft.com/office/drawing/2014/main" id="{EB7D3A83-CE3D-9042-9954-7A0CF1AF9AC1}"/>
              </a:ext>
            </a:extLst>
          </p:cNvPr>
          <p:cNvSpPr>
            <a:spLocks noGrp="1"/>
          </p:cNvSpPr>
          <p:nvPr>
            <p:ph idx="1"/>
          </p:nvPr>
        </p:nvSpPr>
        <p:spPr/>
        <p:txBody>
          <a:bodyPr/>
          <a:lstStyle/>
          <a:p>
            <a:pPr marL="457200" indent="-457200">
              <a:buFont typeface="+mj-lt"/>
              <a:buAutoNum type="alphaLcParenR"/>
            </a:pPr>
            <a:r>
              <a:rPr lang="en-US" b="1" dirty="0"/>
              <a:t>LUMBAR SPINAL STENOSIS</a:t>
            </a:r>
          </a:p>
          <a:p>
            <a:pPr marL="457200" indent="-457200">
              <a:buFont typeface="+mj-lt"/>
              <a:buAutoNum type="alphaLcParenR"/>
            </a:pPr>
            <a:r>
              <a:rPr lang="en-US" dirty="0"/>
              <a:t>SACROILIAC JOINT PAIN</a:t>
            </a:r>
          </a:p>
          <a:p>
            <a:pPr marL="457200" indent="-457200">
              <a:buFont typeface="+mj-lt"/>
              <a:buAutoNum type="alphaLcParenR"/>
            </a:pPr>
            <a:r>
              <a:rPr lang="en-US" dirty="0"/>
              <a:t>PIRIFORMIS SYNDROME</a:t>
            </a:r>
          </a:p>
          <a:p>
            <a:pPr marL="457200" indent="-457200">
              <a:buFont typeface="+mj-lt"/>
              <a:buAutoNum type="alphaLcParenR"/>
            </a:pPr>
            <a:r>
              <a:rPr lang="en-US" dirty="0"/>
              <a:t>ISCHIAL BURSITIS</a:t>
            </a:r>
          </a:p>
        </p:txBody>
      </p:sp>
      <p:sp>
        <p:nvSpPr>
          <p:cNvPr id="4" name="Footer Placeholder 3">
            <a:extLst>
              <a:ext uri="{FF2B5EF4-FFF2-40B4-BE49-F238E27FC236}">
                <a16:creationId xmlns:a16="http://schemas.microsoft.com/office/drawing/2014/main" id="{94C382A4-FD34-B243-BA9A-DDCE6F0695B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95120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E8F8-F21C-3344-9009-8A01303B5C65}"/>
              </a:ext>
            </a:extLst>
          </p:cNvPr>
          <p:cNvSpPr>
            <a:spLocks noGrp="1"/>
          </p:cNvSpPr>
          <p:nvPr>
            <p:ph type="title"/>
          </p:nvPr>
        </p:nvSpPr>
        <p:spPr/>
        <p:txBody>
          <a:bodyPr/>
          <a:lstStyle/>
          <a:p>
            <a:r>
              <a:rPr lang="en-US" dirty="0"/>
              <a:t>Lumbar spinal stenosis</a:t>
            </a:r>
            <a:br>
              <a:rPr lang="en-US" dirty="0"/>
            </a:br>
            <a:r>
              <a:rPr lang="en-US" dirty="0"/>
              <a:t>Pathophysiology</a:t>
            </a:r>
          </a:p>
        </p:txBody>
      </p:sp>
      <p:sp>
        <p:nvSpPr>
          <p:cNvPr id="3" name="Content Placeholder 2">
            <a:extLst>
              <a:ext uri="{FF2B5EF4-FFF2-40B4-BE49-F238E27FC236}">
                <a16:creationId xmlns:a16="http://schemas.microsoft.com/office/drawing/2014/main" id="{C0070ADA-72EC-5543-BA77-E0E6DF834F9B}"/>
              </a:ext>
            </a:extLst>
          </p:cNvPr>
          <p:cNvSpPr>
            <a:spLocks noGrp="1"/>
          </p:cNvSpPr>
          <p:nvPr>
            <p:ph idx="1"/>
          </p:nvPr>
        </p:nvSpPr>
        <p:spPr/>
        <p:txBody>
          <a:bodyPr/>
          <a:lstStyle/>
          <a:p>
            <a:r>
              <a:rPr lang="en-US" dirty="0"/>
              <a:t>Mostly aging/degenerative. Some congenital</a:t>
            </a:r>
          </a:p>
          <a:p>
            <a:r>
              <a:rPr lang="en-US" dirty="0"/>
              <a:t>Mechanical compression of the spinal canal</a:t>
            </a:r>
          </a:p>
          <a:p>
            <a:r>
              <a:rPr lang="en-US" dirty="0"/>
              <a:t>Venous engorgement of spinal veins</a:t>
            </a:r>
          </a:p>
          <a:p>
            <a:r>
              <a:rPr lang="en-US" dirty="0"/>
              <a:t>Arterial insufficiency - vasodilatory response to activity inadequate</a:t>
            </a:r>
          </a:p>
        </p:txBody>
      </p:sp>
      <p:sp>
        <p:nvSpPr>
          <p:cNvPr id="4" name="Footer Placeholder 3">
            <a:extLst>
              <a:ext uri="{FF2B5EF4-FFF2-40B4-BE49-F238E27FC236}">
                <a16:creationId xmlns:a16="http://schemas.microsoft.com/office/drawing/2014/main" id="{07415F38-E38F-EA4D-B222-A500A88F8CB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65985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2F2B-4C9E-8B4B-B268-03CF57E46F29}"/>
              </a:ext>
            </a:extLst>
          </p:cNvPr>
          <p:cNvSpPr>
            <a:spLocks noGrp="1"/>
          </p:cNvSpPr>
          <p:nvPr>
            <p:ph type="title"/>
          </p:nvPr>
        </p:nvSpPr>
        <p:spPr/>
        <p:txBody>
          <a:bodyPr/>
          <a:lstStyle/>
          <a:p>
            <a:r>
              <a:rPr lang="en-US" dirty="0"/>
              <a:t>Lumbar spinal stenosis</a:t>
            </a:r>
            <a:br>
              <a:rPr lang="en-US" dirty="0"/>
            </a:br>
            <a:r>
              <a:rPr lang="en-US" dirty="0"/>
              <a:t>Pearls</a:t>
            </a:r>
          </a:p>
        </p:txBody>
      </p:sp>
      <p:sp>
        <p:nvSpPr>
          <p:cNvPr id="3" name="Content Placeholder 2">
            <a:extLst>
              <a:ext uri="{FF2B5EF4-FFF2-40B4-BE49-F238E27FC236}">
                <a16:creationId xmlns:a16="http://schemas.microsoft.com/office/drawing/2014/main" id="{73AD2F04-362C-C943-9C90-C0E63F4F1A7D}"/>
              </a:ext>
            </a:extLst>
          </p:cNvPr>
          <p:cNvSpPr>
            <a:spLocks noGrp="1"/>
          </p:cNvSpPr>
          <p:nvPr>
            <p:ph idx="1"/>
          </p:nvPr>
        </p:nvSpPr>
        <p:spPr/>
        <p:txBody>
          <a:bodyPr/>
          <a:lstStyle/>
          <a:p>
            <a:r>
              <a:rPr lang="en-US" dirty="0"/>
              <a:t>Neurogenic claudication – proximal to distal (vs distal to proximal)</a:t>
            </a:r>
          </a:p>
          <a:p>
            <a:r>
              <a:rPr lang="en-US" dirty="0"/>
              <a:t>back/bilateral leg pain on walking, prolonged standing, walking </a:t>
            </a:r>
            <a:r>
              <a:rPr lang="en-US" b="1" dirty="0"/>
              <a:t>down</a:t>
            </a:r>
            <a:r>
              <a:rPr lang="en-US" dirty="0"/>
              <a:t>hill</a:t>
            </a:r>
          </a:p>
          <a:p>
            <a:r>
              <a:rPr lang="en-US" dirty="0"/>
              <a:t>Grocery cart sign</a:t>
            </a:r>
          </a:p>
        </p:txBody>
      </p:sp>
      <p:sp>
        <p:nvSpPr>
          <p:cNvPr id="4" name="Footer Placeholder 3">
            <a:extLst>
              <a:ext uri="{FF2B5EF4-FFF2-40B4-BE49-F238E27FC236}">
                <a16:creationId xmlns:a16="http://schemas.microsoft.com/office/drawing/2014/main" id="{E71982AC-0D5A-5542-815D-60FC13A5FD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5539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a:t>
            </a:r>
          </a:p>
        </p:txBody>
      </p:sp>
      <p:sp>
        <p:nvSpPr>
          <p:cNvPr id="3" name="Content Placeholder 2"/>
          <p:cNvSpPr>
            <a:spLocks noGrp="1"/>
          </p:cNvSpPr>
          <p:nvPr>
            <p:ph idx="1"/>
          </p:nvPr>
        </p:nvSpPr>
        <p:spPr/>
        <p:txBody>
          <a:bodyPr/>
          <a:lstStyle/>
          <a:p>
            <a:r>
              <a:rPr lang="en-US" dirty="0"/>
              <a:t>7 Cervical vertebral segments</a:t>
            </a:r>
          </a:p>
          <a:p>
            <a:r>
              <a:rPr lang="en-US" dirty="0"/>
              <a:t>12 Thoracic vertebral segments</a:t>
            </a:r>
          </a:p>
          <a:p>
            <a:r>
              <a:rPr lang="en-US" dirty="0"/>
              <a:t>5 Lumbar vertebral segments</a:t>
            </a:r>
          </a:p>
          <a:p>
            <a:r>
              <a:rPr lang="en-US" dirty="0"/>
              <a:t>5 fused sacral vertebra</a:t>
            </a:r>
          </a:p>
          <a:p>
            <a:r>
              <a:rPr lang="en-US" dirty="0"/>
              <a:t>2-3 fused coccygeal vertebra</a:t>
            </a:r>
          </a:p>
          <a:p>
            <a:endParaRPr lang="en-US" dirty="0"/>
          </a:p>
          <a:p>
            <a:r>
              <a:rPr lang="en-US" dirty="0"/>
              <a:t>Lumbosacral transitional vertebrae variation 3~35% of </a:t>
            </a:r>
            <a:r>
              <a:rPr lang="en-US"/>
              <a:t>the population</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43431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7B5B-F1B1-FF4F-A094-FD5AEF2651AC}"/>
              </a:ext>
            </a:extLst>
          </p:cNvPr>
          <p:cNvSpPr>
            <a:spLocks noGrp="1"/>
          </p:cNvSpPr>
          <p:nvPr>
            <p:ph type="title"/>
          </p:nvPr>
        </p:nvSpPr>
        <p:spPr/>
        <p:txBody>
          <a:bodyPr/>
          <a:lstStyle/>
          <a:p>
            <a:r>
              <a:rPr lang="en-US" dirty="0"/>
              <a:t>Lumbar spinal stenosis</a:t>
            </a:r>
            <a:br>
              <a:rPr lang="en-US" dirty="0"/>
            </a:br>
            <a:r>
              <a:rPr lang="en-US" dirty="0"/>
              <a:t>Natural course</a:t>
            </a:r>
          </a:p>
        </p:txBody>
      </p:sp>
      <p:sp>
        <p:nvSpPr>
          <p:cNvPr id="3" name="Content Placeholder 2">
            <a:extLst>
              <a:ext uri="{FF2B5EF4-FFF2-40B4-BE49-F238E27FC236}">
                <a16:creationId xmlns:a16="http://schemas.microsoft.com/office/drawing/2014/main" id="{ED948550-DA72-A842-B009-CFC57B9F18B5}"/>
              </a:ext>
            </a:extLst>
          </p:cNvPr>
          <p:cNvSpPr>
            <a:spLocks noGrp="1"/>
          </p:cNvSpPr>
          <p:nvPr>
            <p:ph idx="1"/>
          </p:nvPr>
        </p:nvSpPr>
        <p:spPr/>
        <p:txBody>
          <a:bodyPr/>
          <a:lstStyle/>
          <a:p>
            <a:r>
              <a:rPr lang="en-US" dirty="0"/>
              <a:t>Over 4 years with conservative management</a:t>
            </a:r>
          </a:p>
          <a:p>
            <a:pPr lvl="1"/>
            <a:r>
              <a:rPr lang="en-US" dirty="0"/>
              <a:t>70% unchanged</a:t>
            </a:r>
          </a:p>
          <a:p>
            <a:pPr lvl="1"/>
            <a:r>
              <a:rPr lang="en-US" dirty="0"/>
              <a:t>15% improved</a:t>
            </a:r>
          </a:p>
          <a:p>
            <a:pPr lvl="1"/>
            <a:r>
              <a:rPr lang="en-US" dirty="0"/>
              <a:t>15% worsened</a:t>
            </a:r>
          </a:p>
        </p:txBody>
      </p:sp>
      <p:sp>
        <p:nvSpPr>
          <p:cNvPr id="4" name="Footer Placeholder 3">
            <a:extLst>
              <a:ext uri="{FF2B5EF4-FFF2-40B4-BE49-F238E27FC236}">
                <a16:creationId xmlns:a16="http://schemas.microsoft.com/office/drawing/2014/main" id="{F53C18D1-B858-7F41-A376-73F69C5C6DA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0748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EDD9-08C8-654A-BCFC-14512255D5A6}"/>
              </a:ext>
            </a:extLst>
          </p:cNvPr>
          <p:cNvSpPr>
            <a:spLocks noGrp="1"/>
          </p:cNvSpPr>
          <p:nvPr>
            <p:ph type="title"/>
          </p:nvPr>
        </p:nvSpPr>
        <p:spPr/>
        <p:txBody>
          <a:bodyPr/>
          <a:lstStyle/>
          <a:p>
            <a:r>
              <a:rPr lang="en-US" dirty="0"/>
              <a:t>Lumbar spinal stenosis</a:t>
            </a:r>
            <a:br>
              <a:rPr lang="en-US" dirty="0"/>
            </a:br>
            <a:r>
              <a:rPr lang="en-US" dirty="0"/>
              <a:t>Management</a:t>
            </a:r>
          </a:p>
        </p:txBody>
      </p:sp>
      <p:sp>
        <p:nvSpPr>
          <p:cNvPr id="3" name="Content Placeholder 2">
            <a:extLst>
              <a:ext uri="{FF2B5EF4-FFF2-40B4-BE49-F238E27FC236}">
                <a16:creationId xmlns:a16="http://schemas.microsoft.com/office/drawing/2014/main" id="{1F055B4E-5987-0046-9584-5606D0FD1FC8}"/>
              </a:ext>
            </a:extLst>
          </p:cNvPr>
          <p:cNvSpPr>
            <a:spLocks noGrp="1"/>
          </p:cNvSpPr>
          <p:nvPr>
            <p:ph idx="1"/>
          </p:nvPr>
        </p:nvSpPr>
        <p:spPr/>
        <p:txBody>
          <a:bodyPr/>
          <a:lstStyle/>
          <a:p>
            <a:r>
              <a:rPr lang="en-US" dirty="0"/>
              <a:t>Physical therapy – often flexion based with pelvic girdle stabilization and hip stretching</a:t>
            </a:r>
          </a:p>
          <a:p>
            <a:r>
              <a:rPr lang="en-US" dirty="0"/>
              <a:t>Pharmacotherapy – anticonvulsants</a:t>
            </a:r>
          </a:p>
          <a:p>
            <a:r>
              <a:rPr lang="en-US" dirty="0"/>
              <a:t>Injections – limited data suggesting bilateral transforaminal epidural steroid injections offer short-term pain relief and walking tolerance</a:t>
            </a:r>
          </a:p>
          <a:p>
            <a:r>
              <a:rPr lang="en-US" dirty="0"/>
              <a:t>Surgical – refractory to conservative treatment, neurologic deficits, severe pain</a:t>
            </a:r>
          </a:p>
        </p:txBody>
      </p:sp>
      <p:sp>
        <p:nvSpPr>
          <p:cNvPr id="4" name="Footer Placeholder 3">
            <a:extLst>
              <a:ext uri="{FF2B5EF4-FFF2-40B4-BE49-F238E27FC236}">
                <a16:creationId xmlns:a16="http://schemas.microsoft.com/office/drawing/2014/main" id="{C10B1CCB-04C2-8342-A6B9-5FC980FAF5F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10931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3816-B739-1B43-8706-11B2574E5AA6}"/>
              </a:ext>
            </a:extLst>
          </p:cNvPr>
          <p:cNvSpPr>
            <a:spLocks noGrp="1"/>
          </p:cNvSpPr>
          <p:nvPr>
            <p:ph type="title"/>
          </p:nvPr>
        </p:nvSpPr>
        <p:spPr/>
        <p:txBody>
          <a:bodyPr/>
          <a:lstStyle/>
          <a:p>
            <a:r>
              <a:rPr lang="en-US" dirty="0"/>
              <a:t>Lumbar epidural steroid injections</a:t>
            </a:r>
          </a:p>
        </p:txBody>
      </p:sp>
      <p:sp>
        <p:nvSpPr>
          <p:cNvPr id="3" name="Content Placeholder 2">
            <a:extLst>
              <a:ext uri="{FF2B5EF4-FFF2-40B4-BE49-F238E27FC236}">
                <a16:creationId xmlns:a16="http://schemas.microsoft.com/office/drawing/2014/main" id="{29167F8F-A850-A54E-80F6-F7C759947801}"/>
              </a:ext>
            </a:extLst>
          </p:cNvPr>
          <p:cNvSpPr>
            <a:spLocks noGrp="1"/>
          </p:cNvSpPr>
          <p:nvPr>
            <p:ph idx="1"/>
          </p:nvPr>
        </p:nvSpPr>
        <p:spPr/>
        <p:txBody>
          <a:bodyPr/>
          <a:lstStyle/>
          <a:p>
            <a:r>
              <a:rPr lang="en-US" dirty="0"/>
              <a:t>Indication: radicular pain</a:t>
            </a:r>
          </a:p>
          <a:p>
            <a:r>
              <a:rPr lang="en-US" dirty="0"/>
              <a:t>Approaches</a:t>
            </a:r>
          </a:p>
          <a:p>
            <a:pPr lvl="1"/>
            <a:r>
              <a:rPr lang="en-US" dirty="0"/>
              <a:t>Interlaminar</a:t>
            </a:r>
          </a:p>
          <a:p>
            <a:pPr lvl="1"/>
            <a:r>
              <a:rPr lang="en-US" dirty="0"/>
              <a:t>Transforaminal</a:t>
            </a:r>
          </a:p>
          <a:p>
            <a:pPr lvl="1"/>
            <a:r>
              <a:rPr lang="en-US" dirty="0"/>
              <a:t>caudal</a:t>
            </a:r>
          </a:p>
          <a:p>
            <a:r>
              <a:rPr lang="en-US" dirty="0"/>
              <a:t>Guidance: fluoroscopy</a:t>
            </a:r>
          </a:p>
        </p:txBody>
      </p:sp>
      <p:sp>
        <p:nvSpPr>
          <p:cNvPr id="4" name="Footer Placeholder 3">
            <a:extLst>
              <a:ext uri="{FF2B5EF4-FFF2-40B4-BE49-F238E27FC236}">
                <a16:creationId xmlns:a16="http://schemas.microsoft.com/office/drawing/2014/main" id="{4425F3B8-FDCB-794D-B0DD-5E72AAFA66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45441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F783-F02D-D244-A6E1-93C4F2AEC671}"/>
              </a:ext>
            </a:extLst>
          </p:cNvPr>
          <p:cNvSpPr>
            <a:spLocks noGrp="1"/>
          </p:cNvSpPr>
          <p:nvPr>
            <p:ph type="title"/>
          </p:nvPr>
        </p:nvSpPr>
        <p:spPr/>
        <p:txBody>
          <a:bodyPr/>
          <a:lstStyle/>
          <a:p>
            <a:r>
              <a:rPr lang="en-US" dirty="0"/>
              <a:t>Lumbar epidural steroid injections</a:t>
            </a:r>
            <a:br>
              <a:rPr lang="en-US" dirty="0"/>
            </a:br>
            <a:r>
              <a:rPr lang="en-US" dirty="0"/>
              <a:t>risk stratification/contraindications</a:t>
            </a:r>
          </a:p>
        </p:txBody>
      </p:sp>
      <p:sp>
        <p:nvSpPr>
          <p:cNvPr id="3" name="Content Placeholder 2">
            <a:extLst>
              <a:ext uri="{FF2B5EF4-FFF2-40B4-BE49-F238E27FC236}">
                <a16:creationId xmlns:a16="http://schemas.microsoft.com/office/drawing/2014/main" id="{D4325140-79FA-3847-9CFD-FF631CDE7396}"/>
              </a:ext>
            </a:extLst>
          </p:cNvPr>
          <p:cNvSpPr>
            <a:spLocks noGrp="1"/>
          </p:cNvSpPr>
          <p:nvPr>
            <p:ph idx="1"/>
          </p:nvPr>
        </p:nvSpPr>
        <p:spPr/>
        <p:txBody>
          <a:bodyPr>
            <a:normAutofit fontScale="92500" lnSpcReduction="10000"/>
          </a:bodyPr>
          <a:lstStyle/>
          <a:p>
            <a:r>
              <a:rPr lang="en-US" dirty="0"/>
              <a:t>Blood thinners (ASRA </a:t>
            </a:r>
            <a:r>
              <a:rPr lang="en-US" dirty="0" err="1"/>
              <a:t>Coags</a:t>
            </a:r>
            <a:r>
              <a:rPr lang="en-US" dirty="0"/>
              <a:t>)</a:t>
            </a:r>
          </a:p>
          <a:p>
            <a:r>
              <a:rPr lang="en-US" dirty="0"/>
              <a:t>A1c (many call for A1c &lt; 8.0)</a:t>
            </a:r>
          </a:p>
          <a:p>
            <a:r>
              <a:rPr lang="en-US" dirty="0"/>
              <a:t>Covid-19 vaccines</a:t>
            </a:r>
          </a:p>
          <a:p>
            <a:r>
              <a:rPr lang="en-US" dirty="0"/>
              <a:t>Discitis</a:t>
            </a:r>
          </a:p>
          <a:p>
            <a:r>
              <a:rPr lang="en-US" dirty="0"/>
              <a:t>Arachnoiditis</a:t>
            </a:r>
          </a:p>
          <a:p>
            <a:r>
              <a:rPr lang="en-US" dirty="0"/>
              <a:t>Epidural lipomatosis</a:t>
            </a:r>
          </a:p>
          <a:p>
            <a:r>
              <a:rPr lang="en-US" dirty="0"/>
              <a:t>Decompression/fusion</a:t>
            </a:r>
          </a:p>
          <a:p>
            <a:r>
              <a:rPr lang="en-US" dirty="0"/>
              <a:t>Local malignancy/infection/</a:t>
            </a:r>
            <a:r>
              <a:rPr lang="en-US" dirty="0" err="1"/>
              <a:t>etc</a:t>
            </a:r>
            <a:endParaRPr lang="en-US" dirty="0"/>
          </a:p>
        </p:txBody>
      </p:sp>
      <p:sp>
        <p:nvSpPr>
          <p:cNvPr id="4" name="Footer Placeholder 3">
            <a:extLst>
              <a:ext uri="{FF2B5EF4-FFF2-40B4-BE49-F238E27FC236}">
                <a16:creationId xmlns:a16="http://schemas.microsoft.com/office/drawing/2014/main" id="{6F397431-2F8A-6A44-9E6F-47683950CC4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04383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984D-7A47-0548-9D30-FD69F1379C4D}"/>
              </a:ext>
            </a:extLst>
          </p:cNvPr>
          <p:cNvSpPr>
            <a:spLocks noGrp="1"/>
          </p:cNvSpPr>
          <p:nvPr>
            <p:ph type="title"/>
          </p:nvPr>
        </p:nvSpPr>
        <p:spPr/>
        <p:txBody>
          <a:bodyPr/>
          <a:lstStyle/>
          <a:p>
            <a:r>
              <a:rPr lang="en-US" dirty="0"/>
              <a:t>Sacroiliac joint</a:t>
            </a:r>
          </a:p>
        </p:txBody>
      </p:sp>
      <p:sp>
        <p:nvSpPr>
          <p:cNvPr id="3" name="Content Placeholder 2">
            <a:extLst>
              <a:ext uri="{FF2B5EF4-FFF2-40B4-BE49-F238E27FC236}">
                <a16:creationId xmlns:a16="http://schemas.microsoft.com/office/drawing/2014/main" id="{31F2ED64-41F0-FB4B-95B1-C4BBB1272AFE}"/>
              </a:ext>
            </a:extLst>
          </p:cNvPr>
          <p:cNvSpPr>
            <a:spLocks noGrp="1"/>
          </p:cNvSpPr>
          <p:nvPr>
            <p:ph idx="1"/>
          </p:nvPr>
        </p:nvSpPr>
        <p:spPr/>
        <p:txBody>
          <a:bodyPr/>
          <a:lstStyle/>
          <a:p>
            <a:r>
              <a:rPr lang="en-US" dirty="0"/>
              <a:t>Referral patterns</a:t>
            </a:r>
          </a:p>
          <a:p>
            <a:pPr lvl="1"/>
            <a:r>
              <a:rPr lang="en-US" dirty="0"/>
              <a:t>Buttock 94%</a:t>
            </a:r>
          </a:p>
          <a:p>
            <a:pPr lvl="1"/>
            <a:r>
              <a:rPr lang="en-US" dirty="0"/>
              <a:t>Lower lumbar 72%</a:t>
            </a:r>
          </a:p>
          <a:p>
            <a:pPr lvl="1"/>
            <a:r>
              <a:rPr lang="en-US" dirty="0"/>
              <a:t>Groin 14%</a:t>
            </a:r>
          </a:p>
          <a:p>
            <a:pPr lvl="1"/>
            <a:r>
              <a:rPr lang="en-US" dirty="0"/>
              <a:t>Leg pain distal to the knee 28%</a:t>
            </a:r>
          </a:p>
          <a:p>
            <a:pPr lvl="1"/>
            <a:r>
              <a:rPr lang="en-US" dirty="0"/>
              <a:t>Foot pain 14%</a:t>
            </a:r>
          </a:p>
          <a:p>
            <a:pPr lvl="1"/>
            <a:r>
              <a:rPr lang="en-US" dirty="0"/>
              <a:t>Younger patients may describe pain distal to the knee</a:t>
            </a:r>
          </a:p>
        </p:txBody>
      </p:sp>
      <p:sp>
        <p:nvSpPr>
          <p:cNvPr id="4" name="Footer Placeholder 3">
            <a:extLst>
              <a:ext uri="{FF2B5EF4-FFF2-40B4-BE49-F238E27FC236}">
                <a16:creationId xmlns:a16="http://schemas.microsoft.com/office/drawing/2014/main" id="{A373D4D1-0B1B-C34E-B15C-FB2255DAC9C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851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DDDD-6242-0045-81CE-DE1CBB885A9E}"/>
              </a:ext>
            </a:extLst>
          </p:cNvPr>
          <p:cNvSpPr>
            <a:spLocks noGrp="1"/>
          </p:cNvSpPr>
          <p:nvPr>
            <p:ph type="title"/>
          </p:nvPr>
        </p:nvSpPr>
        <p:spPr/>
        <p:txBody>
          <a:bodyPr/>
          <a:lstStyle/>
          <a:p>
            <a:r>
              <a:rPr lang="en-US" dirty="0"/>
              <a:t>History and physical</a:t>
            </a:r>
          </a:p>
        </p:txBody>
      </p:sp>
      <p:sp>
        <p:nvSpPr>
          <p:cNvPr id="3" name="Content Placeholder 2">
            <a:extLst>
              <a:ext uri="{FF2B5EF4-FFF2-40B4-BE49-F238E27FC236}">
                <a16:creationId xmlns:a16="http://schemas.microsoft.com/office/drawing/2014/main" id="{732C9070-F9A7-6B4B-BBEE-3E9F93F8A17E}"/>
              </a:ext>
            </a:extLst>
          </p:cNvPr>
          <p:cNvSpPr>
            <a:spLocks noGrp="1"/>
          </p:cNvSpPr>
          <p:nvPr>
            <p:ph idx="1"/>
          </p:nvPr>
        </p:nvSpPr>
        <p:spPr/>
        <p:txBody>
          <a:bodyPr>
            <a:normAutofit fontScale="85000" lnSpcReduction="20000"/>
          </a:bodyPr>
          <a:lstStyle/>
          <a:p>
            <a:r>
              <a:rPr lang="en-US" dirty="0"/>
              <a:t>Consider psychological factors</a:t>
            </a:r>
          </a:p>
          <a:p>
            <a:pPr lvl="1"/>
            <a:r>
              <a:rPr lang="en-US" dirty="0"/>
              <a:t>Fear</a:t>
            </a:r>
          </a:p>
          <a:p>
            <a:pPr lvl="1"/>
            <a:r>
              <a:rPr lang="en-US" dirty="0"/>
              <a:t>Anxiety</a:t>
            </a:r>
          </a:p>
          <a:p>
            <a:pPr lvl="1"/>
            <a:r>
              <a:rPr lang="en-US" dirty="0"/>
              <a:t>Depression</a:t>
            </a:r>
          </a:p>
          <a:p>
            <a:pPr lvl="1"/>
            <a:r>
              <a:rPr lang="en-US" dirty="0"/>
              <a:t>Sleep</a:t>
            </a:r>
          </a:p>
          <a:p>
            <a:pPr lvl="1"/>
            <a:r>
              <a:rPr lang="en-US" dirty="0"/>
              <a:t>Catastrophizing</a:t>
            </a:r>
          </a:p>
          <a:p>
            <a:pPr lvl="2"/>
            <a:r>
              <a:rPr lang="en-US" dirty="0"/>
              <a:t>Secondary gain</a:t>
            </a:r>
          </a:p>
          <a:p>
            <a:r>
              <a:rPr lang="en-US" dirty="0"/>
              <a:t>Anatomy</a:t>
            </a:r>
          </a:p>
          <a:p>
            <a:r>
              <a:rPr lang="en-US" dirty="0"/>
              <a:t>Pain referral patterns</a:t>
            </a:r>
          </a:p>
          <a:p>
            <a:r>
              <a:rPr lang="en-US" dirty="0"/>
              <a:t>Extra-spinal etiologies</a:t>
            </a:r>
          </a:p>
        </p:txBody>
      </p:sp>
      <p:sp>
        <p:nvSpPr>
          <p:cNvPr id="4" name="Footer Placeholder 3">
            <a:extLst>
              <a:ext uri="{FF2B5EF4-FFF2-40B4-BE49-F238E27FC236}">
                <a16:creationId xmlns:a16="http://schemas.microsoft.com/office/drawing/2014/main" id="{A6D4CAE7-952C-404C-BD6F-C04E4F465CA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6597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582F-E25C-5649-9B2F-DACA05A273BA}"/>
              </a:ext>
            </a:extLst>
          </p:cNvPr>
          <p:cNvSpPr>
            <a:spLocks noGrp="1"/>
          </p:cNvSpPr>
          <p:nvPr>
            <p:ph type="title"/>
          </p:nvPr>
        </p:nvSpPr>
        <p:spPr/>
        <p:txBody>
          <a:bodyPr/>
          <a:lstStyle/>
          <a:p>
            <a:r>
              <a:rPr lang="en-US" dirty="0"/>
              <a:t>History: Red flags*</a:t>
            </a:r>
          </a:p>
        </p:txBody>
      </p:sp>
      <p:sp>
        <p:nvSpPr>
          <p:cNvPr id="3" name="Content Placeholder 2">
            <a:extLst>
              <a:ext uri="{FF2B5EF4-FFF2-40B4-BE49-F238E27FC236}">
                <a16:creationId xmlns:a16="http://schemas.microsoft.com/office/drawing/2014/main" id="{C13A7AD7-F044-3340-B947-81162B0C1A55}"/>
              </a:ext>
            </a:extLst>
          </p:cNvPr>
          <p:cNvSpPr>
            <a:spLocks noGrp="1"/>
          </p:cNvSpPr>
          <p:nvPr>
            <p:ph idx="1"/>
          </p:nvPr>
        </p:nvSpPr>
        <p:spPr/>
        <p:txBody>
          <a:bodyPr/>
          <a:lstStyle/>
          <a:p>
            <a:endParaRPr lang="en-US" dirty="0"/>
          </a:p>
          <a:p>
            <a:endParaRPr lang="en-US" dirty="0"/>
          </a:p>
          <a:p>
            <a:endParaRPr lang="en-US" dirty="0"/>
          </a:p>
          <a:p>
            <a:r>
              <a:rPr lang="en-US" dirty="0"/>
              <a:t>Children</a:t>
            </a:r>
          </a:p>
          <a:p>
            <a:r>
              <a:rPr lang="en-US" dirty="0"/>
              <a:t>Major trauma</a:t>
            </a:r>
          </a:p>
          <a:p>
            <a:r>
              <a:rPr lang="en-US" dirty="0"/>
              <a:t>IVDU</a:t>
            </a:r>
          </a:p>
          <a:p>
            <a:r>
              <a:rPr lang="en-US" dirty="0"/>
              <a:t>Immunosuppression</a:t>
            </a:r>
          </a:p>
        </p:txBody>
      </p:sp>
      <p:sp>
        <p:nvSpPr>
          <p:cNvPr id="4" name="Footer Placeholder 3">
            <a:extLst>
              <a:ext uri="{FF2B5EF4-FFF2-40B4-BE49-F238E27FC236}">
                <a16:creationId xmlns:a16="http://schemas.microsoft.com/office/drawing/2014/main" id="{7D7BC1E8-F813-324D-B372-2D60309FBB70}"/>
              </a:ext>
            </a:extLst>
          </p:cNvPr>
          <p:cNvSpPr>
            <a:spLocks noGrp="1"/>
          </p:cNvSpPr>
          <p:nvPr>
            <p:ph type="ftr" sz="quarter" idx="11"/>
          </p:nvPr>
        </p:nvSpPr>
        <p:spPr/>
        <p:txBody>
          <a:bodyPr/>
          <a:lstStyle/>
          <a:p>
            <a:endParaRPr lang="en-US" dirty="0"/>
          </a:p>
        </p:txBody>
      </p:sp>
      <p:graphicFrame>
        <p:nvGraphicFramePr>
          <p:cNvPr id="6" name="Content Placeholder 4">
            <a:extLst>
              <a:ext uri="{FF2B5EF4-FFF2-40B4-BE49-F238E27FC236}">
                <a16:creationId xmlns:a16="http://schemas.microsoft.com/office/drawing/2014/main" id="{8733B06E-7E96-1840-AE2E-7311AB3CC261}"/>
              </a:ext>
            </a:extLst>
          </p:cNvPr>
          <p:cNvGraphicFramePr>
            <a:graphicFrameLocks/>
          </p:cNvGraphicFramePr>
          <p:nvPr>
            <p:extLst>
              <p:ext uri="{D42A27DB-BD31-4B8C-83A1-F6EECF244321}">
                <p14:modId xmlns:p14="http://schemas.microsoft.com/office/powerpoint/2010/main" val="2304696502"/>
              </p:ext>
            </p:extLst>
          </p:nvPr>
        </p:nvGraphicFramePr>
        <p:xfrm>
          <a:off x="1141413" y="1910861"/>
          <a:ext cx="9906000" cy="212344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19992978"/>
                    </a:ext>
                  </a:extLst>
                </a:gridCol>
                <a:gridCol w="4953000">
                  <a:extLst>
                    <a:ext uri="{9D8B030D-6E8A-4147-A177-3AD203B41FA5}">
                      <a16:colId xmlns:a16="http://schemas.microsoft.com/office/drawing/2014/main" val="592075826"/>
                    </a:ext>
                  </a:extLst>
                </a:gridCol>
              </a:tblGrid>
              <a:tr h="370840">
                <a:tc>
                  <a:txBody>
                    <a:bodyPr/>
                    <a:lstStyle/>
                    <a:p>
                      <a:r>
                        <a:rPr lang="en-US" dirty="0"/>
                        <a:t>CLINICAL</a:t>
                      </a:r>
                      <a:r>
                        <a:rPr lang="en-US" baseline="0" dirty="0"/>
                        <a:t> PRESENTATION</a:t>
                      </a:r>
                      <a:endParaRPr lang="en-US" dirty="0"/>
                    </a:p>
                  </a:txBody>
                  <a:tcPr marL="86139" marR="86139"/>
                </a:tc>
                <a:tc>
                  <a:txBody>
                    <a:bodyPr/>
                    <a:lstStyle/>
                    <a:p>
                      <a:r>
                        <a:rPr lang="en-US" dirty="0"/>
                        <a:t>CONDITION</a:t>
                      </a:r>
                    </a:p>
                  </a:txBody>
                  <a:tcPr marL="86139" marR="86139"/>
                </a:tc>
                <a:extLst>
                  <a:ext uri="{0D108BD9-81ED-4DB2-BD59-A6C34878D82A}">
                    <a16:rowId xmlns:a16="http://schemas.microsoft.com/office/drawing/2014/main" val="1078788809"/>
                  </a:ext>
                </a:extLst>
              </a:tr>
              <a:tr h="370840">
                <a:tc>
                  <a:txBody>
                    <a:bodyPr/>
                    <a:lstStyle/>
                    <a:p>
                      <a:r>
                        <a:rPr lang="en-US" dirty="0"/>
                        <a:t>Gait ataxia/upper motor neuron changes</a:t>
                      </a:r>
                    </a:p>
                  </a:txBody>
                  <a:tcPr marL="86139" marR="86139"/>
                </a:tc>
                <a:tc>
                  <a:txBody>
                    <a:bodyPr/>
                    <a:lstStyle/>
                    <a:p>
                      <a:r>
                        <a:rPr lang="en-US" dirty="0"/>
                        <a:t>Myelopathy</a:t>
                      </a:r>
                    </a:p>
                  </a:txBody>
                  <a:tcPr marL="86139" marR="86139"/>
                </a:tc>
                <a:extLst>
                  <a:ext uri="{0D108BD9-81ED-4DB2-BD59-A6C34878D82A}">
                    <a16:rowId xmlns:a16="http://schemas.microsoft.com/office/drawing/2014/main" val="3800341266"/>
                  </a:ext>
                </a:extLst>
              </a:tr>
              <a:tr h="370840">
                <a:tc>
                  <a:txBody>
                    <a:bodyPr/>
                    <a:lstStyle/>
                    <a:p>
                      <a:r>
                        <a:rPr lang="en-US" dirty="0"/>
                        <a:t>Bowel/bladder/sexual dysfunction</a:t>
                      </a:r>
                    </a:p>
                  </a:txBody>
                  <a:tcPr marL="86139" marR="86139"/>
                </a:tc>
                <a:tc>
                  <a:txBody>
                    <a:bodyPr/>
                    <a:lstStyle/>
                    <a:p>
                      <a:r>
                        <a:rPr lang="en-US" dirty="0"/>
                        <a:t>Cauda </a:t>
                      </a:r>
                      <a:r>
                        <a:rPr lang="en-US" dirty="0" err="1"/>
                        <a:t>equina</a:t>
                      </a:r>
                      <a:r>
                        <a:rPr lang="en-US" dirty="0"/>
                        <a:t> syndrome</a:t>
                      </a:r>
                    </a:p>
                    <a:p>
                      <a:r>
                        <a:rPr lang="en-US" dirty="0"/>
                        <a:t>Myelopathy</a:t>
                      </a:r>
                    </a:p>
                  </a:txBody>
                  <a:tcPr marL="86139" marR="86139"/>
                </a:tc>
                <a:extLst>
                  <a:ext uri="{0D108BD9-81ED-4DB2-BD59-A6C34878D82A}">
                    <a16:rowId xmlns:a16="http://schemas.microsoft.com/office/drawing/2014/main" val="3703409319"/>
                  </a:ext>
                </a:extLst>
              </a:tr>
              <a:tr h="370840">
                <a:tc>
                  <a:txBody>
                    <a:bodyPr/>
                    <a:lstStyle/>
                    <a:p>
                      <a:r>
                        <a:rPr lang="en-US" dirty="0"/>
                        <a:t>Night pain/weight loss</a:t>
                      </a:r>
                    </a:p>
                  </a:txBody>
                  <a:tcPr marL="86139" marR="86139"/>
                </a:tc>
                <a:tc>
                  <a:txBody>
                    <a:bodyPr/>
                    <a:lstStyle/>
                    <a:p>
                      <a:r>
                        <a:rPr lang="en-US" dirty="0"/>
                        <a:t>Malignancy</a:t>
                      </a:r>
                    </a:p>
                  </a:txBody>
                  <a:tcPr marL="86139" marR="86139"/>
                </a:tc>
                <a:extLst>
                  <a:ext uri="{0D108BD9-81ED-4DB2-BD59-A6C34878D82A}">
                    <a16:rowId xmlns:a16="http://schemas.microsoft.com/office/drawing/2014/main" val="1413995785"/>
                  </a:ext>
                </a:extLst>
              </a:tr>
              <a:tr h="370840">
                <a:tc>
                  <a:txBody>
                    <a:bodyPr/>
                    <a:lstStyle/>
                    <a:p>
                      <a:r>
                        <a:rPr lang="en-US" dirty="0"/>
                        <a:t>Fevers/chills</a:t>
                      </a:r>
                    </a:p>
                  </a:txBody>
                  <a:tcPr marL="86139" marR="86139"/>
                </a:tc>
                <a:tc>
                  <a:txBody>
                    <a:bodyPr/>
                    <a:lstStyle/>
                    <a:p>
                      <a:r>
                        <a:rPr lang="en-US" dirty="0"/>
                        <a:t>Infection</a:t>
                      </a:r>
                    </a:p>
                  </a:txBody>
                  <a:tcPr marL="86139" marR="86139"/>
                </a:tc>
                <a:extLst>
                  <a:ext uri="{0D108BD9-81ED-4DB2-BD59-A6C34878D82A}">
                    <a16:rowId xmlns:a16="http://schemas.microsoft.com/office/drawing/2014/main" val="887557673"/>
                  </a:ext>
                </a:extLst>
              </a:tr>
            </a:tbl>
          </a:graphicData>
        </a:graphic>
      </p:graphicFrame>
    </p:spTree>
    <p:extLst>
      <p:ext uri="{BB962C8B-B14F-4D97-AF65-F5344CB8AC3E}">
        <p14:creationId xmlns:p14="http://schemas.microsoft.com/office/powerpoint/2010/main" val="363290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8AF5-1D2C-E245-93B9-9555799594B4}"/>
              </a:ext>
            </a:extLst>
          </p:cNvPr>
          <p:cNvSpPr>
            <a:spLocks noGrp="1"/>
          </p:cNvSpPr>
          <p:nvPr>
            <p:ph type="title"/>
          </p:nvPr>
        </p:nvSpPr>
        <p:spPr>
          <a:xfrm>
            <a:off x="1141413" y="609599"/>
            <a:ext cx="9905998" cy="4029307"/>
          </a:xfrm>
        </p:spPr>
        <p:txBody>
          <a:bodyPr>
            <a:normAutofit fontScale="90000"/>
          </a:bodyPr>
          <a:lstStyle/>
          <a:p>
            <a:r>
              <a:rPr lang="en-US" dirty="0">
                <a:effectLst/>
              </a:rPr>
              <a:t>A healthy 68-year-old female patient comes to your office with a three-day history of burning, lancinating pain along her left low back, and left lateral thigh and calf. Changing position does not affect the intensity or distribution of the pain. Physical examination reveals allodynia and hyperalgesia in the same distribution and a negative straight leg raise test. A lumbar MRI scan reveals diffuse spondylosis and mild foraminal stenosis at multiple levels. What is the most likely diagnosis?</a:t>
            </a:r>
            <a:endParaRPr lang="en-US" dirty="0"/>
          </a:p>
        </p:txBody>
      </p:sp>
      <p:sp>
        <p:nvSpPr>
          <p:cNvPr id="3" name="Content Placeholder 2">
            <a:extLst>
              <a:ext uri="{FF2B5EF4-FFF2-40B4-BE49-F238E27FC236}">
                <a16:creationId xmlns:a16="http://schemas.microsoft.com/office/drawing/2014/main" id="{10BB7272-A6ED-EF4D-8D47-98E3FAFB4A98}"/>
              </a:ext>
            </a:extLst>
          </p:cNvPr>
          <p:cNvSpPr>
            <a:spLocks noGrp="1"/>
          </p:cNvSpPr>
          <p:nvPr>
            <p:ph idx="1"/>
          </p:nvPr>
        </p:nvSpPr>
        <p:spPr>
          <a:xfrm>
            <a:off x="1141413" y="5285678"/>
            <a:ext cx="9905998" cy="1572322"/>
          </a:xfrm>
        </p:spPr>
        <p:txBody>
          <a:bodyPr>
            <a:normAutofit fontScale="92500" lnSpcReduction="10000"/>
          </a:bodyPr>
          <a:lstStyle/>
          <a:p>
            <a:pPr marL="457200" indent="-457200">
              <a:buFont typeface="+mj-lt"/>
              <a:buAutoNum type="alphaLcParenR"/>
            </a:pPr>
            <a:r>
              <a:rPr lang="en-US" dirty="0"/>
              <a:t>NEUROGENIC CLAUDICATION</a:t>
            </a:r>
          </a:p>
          <a:p>
            <a:pPr marL="457200" indent="-457200">
              <a:buFont typeface="+mj-lt"/>
              <a:buAutoNum type="alphaLcParenR"/>
            </a:pPr>
            <a:r>
              <a:rPr lang="en-US" dirty="0"/>
              <a:t>EARLY ONSET LYME DISEASE</a:t>
            </a:r>
          </a:p>
          <a:p>
            <a:pPr marL="457200" indent="-457200">
              <a:buFont typeface="+mj-lt"/>
              <a:buAutoNum type="alphaLcParenR"/>
            </a:pPr>
            <a:r>
              <a:rPr lang="en-US" dirty="0"/>
              <a:t>POST-HERPETIC NEURALGIA</a:t>
            </a:r>
          </a:p>
          <a:p>
            <a:pPr marL="457200" indent="-457200">
              <a:buFont typeface="+mj-lt"/>
              <a:buAutoNum type="alphaLcParenR"/>
            </a:pPr>
            <a:r>
              <a:rPr lang="en-US" dirty="0"/>
              <a:t>FACET ARTHROPATHY</a:t>
            </a:r>
          </a:p>
        </p:txBody>
      </p:sp>
      <p:sp>
        <p:nvSpPr>
          <p:cNvPr id="4" name="Footer Placeholder 3">
            <a:extLst>
              <a:ext uri="{FF2B5EF4-FFF2-40B4-BE49-F238E27FC236}">
                <a16:creationId xmlns:a16="http://schemas.microsoft.com/office/drawing/2014/main" id="{0B06F186-00FA-7D49-992F-9A6954C01BB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8430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8AF5-1D2C-E245-93B9-9555799594B4}"/>
              </a:ext>
            </a:extLst>
          </p:cNvPr>
          <p:cNvSpPr>
            <a:spLocks noGrp="1"/>
          </p:cNvSpPr>
          <p:nvPr>
            <p:ph type="title"/>
          </p:nvPr>
        </p:nvSpPr>
        <p:spPr>
          <a:xfrm>
            <a:off x="1141413" y="609599"/>
            <a:ext cx="9905998" cy="4029307"/>
          </a:xfrm>
        </p:spPr>
        <p:txBody>
          <a:bodyPr>
            <a:normAutofit fontScale="90000"/>
          </a:bodyPr>
          <a:lstStyle/>
          <a:p>
            <a:r>
              <a:rPr lang="en-US" dirty="0">
                <a:effectLst/>
              </a:rPr>
              <a:t>A healthy 68-year-old female patient comes to your office with a three-day history of burning, lancinating pain along her left low back, and left lateral thigh and calf. Changing position does not affect the intensity or distribution of the pain. Physical examination reveals allodynia and hyperalgesia in the same distribution and a negative straight leg raise test. A lumbar MRI scan reveals diffuse spondylosis and mild foraminal stenosis at multiple levels. What is the most likely diagnosis?</a:t>
            </a:r>
            <a:endParaRPr lang="en-US" dirty="0"/>
          </a:p>
        </p:txBody>
      </p:sp>
      <p:sp>
        <p:nvSpPr>
          <p:cNvPr id="3" name="Content Placeholder 2">
            <a:extLst>
              <a:ext uri="{FF2B5EF4-FFF2-40B4-BE49-F238E27FC236}">
                <a16:creationId xmlns:a16="http://schemas.microsoft.com/office/drawing/2014/main" id="{10BB7272-A6ED-EF4D-8D47-98E3FAFB4A98}"/>
              </a:ext>
            </a:extLst>
          </p:cNvPr>
          <p:cNvSpPr>
            <a:spLocks noGrp="1"/>
          </p:cNvSpPr>
          <p:nvPr>
            <p:ph idx="1"/>
          </p:nvPr>
        </p:nvSpPr>
        <p:spPr>
          <a:xfrm>
            <a:off x="1141413" y="5285678"/>
            <a:ext cx="9905998" cy="1572322"/>
          </a:xfrm>
        </p:spPr>
        <p:txBody>
          <a:bodyPr>
            <a:normAutofit fontScale="92500" lnSpcReduction="10000"/>
          </a:bodyPr>
          <a:lstStyle/>
          <a:p>
            <a:pPr marL="457200" indent="-457200">
              <a:buFont typeface="+mj-lt"/>
              <a:buAutoNum type="alphaLcParenR"/>
            </a:pPr>
            <a:r>
              <a:rPr lang="en-US" dirty="0"/>
              <a:t>NEUROGENIC CLAUDICATION</a:t>
            </a:r>
          </a:p>
          <a:p>
            <a:pPr marL="457200" indent="-457200">
              <a:buFont typeface="+mj-lt"/>
              <a:buAutoNum type="alphaLcParenR"/>
            </a:pPr>
            <a:r>
              <a:rPr lang="en-US" dirty="0"/>
              <a:t>EARLY ONSET LYME DISEASE</a:t>
            </a:r>
          </a:p>
          <a:p>
            <a:pPr marL="457200" indent="-457200">
              <a:buFont typeface="+mj-lt"/>
              <a:buAutoNum type="alphaLcParenR"/>
            </a:pPr>
            <a:r>
              <a:rPr lang="en-US" b="1" dirty="0"/>
              <a:t>POST-HERPETIC NEURALGIA</a:t>
            </a:r>
          </a:p>
          <a:p>
            <a:pPr marL="457200" indent="-457200">
              <a:buFont typeface="+mj-lt"/>
              <a:buAutoNum type="alphaLcParenR"/>
            </a:pPr>
            <a:r>
              <a:rPr lang="en-US" dirty="0"/>
              <a:t>FACET ARTHROPATHY</a:t>
            </a:r>
          </a:p>
        </p:txBody>
      </p:sp>
      <p:sp>
        <p:nvSpPr>
          <p:cNvPr id="4" name="Footer Placeholder 3">
            <a:extLst>
              <a:ext uri="{FF2B5EF4-FFF2-40B4-BE49-F238E27FC236}">
                <a16:creationId xmlns:a16="http://schemas.microsoft.com/office/drawing/2014/main" id="{0B06F186-00FA-7D49-992F-9A6954C01BB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99133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2508C1FF43B45AE0BD6AA5EB3BB5B" ma:contentTypeVersion="4" ma:contentTypeDescription="Create a new document." ma:contentTypeScope="" ma:versionID="d2b37f2b28cee2ee1095e0ab0cb88227">
  <xsd:schema xmlns:xsd="http://www.w3.org/2001/XMLSchema" xmlns:xs="http://www.w3.org/2001/XMLSchema" xmlns:p="http://schemas.microsoft.com/office/2006/metadata/properties" xmlns:ns3="f6b7c791-8df8-4133-b76e-7a5a909498bd" targetNamespace="http://schemas.microsoft.com/office/2006/metadata/properties" ma:root="true" ma:fieldsID="e9515334286d0fad26480c2e4a9d7983" ns3:_="">
    <xsd:import namespace="f6b7c791-8df8-4133-b76e-7a5a909498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7c791-8df8-4133-b76e-7a5a909498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76088E-6C72-4E55-B994-D3D1A13D7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7c791-8df8-4133-b76e-7a5a909498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C68726-496E-4373-87DB-C2B32AA256E3}">
  <ds:schemaRefs>
    <ds:schemaRef ds:uri="http://schemas.microsoft.com/sharepoint/v3/contenttype/forms"/>
  </ds:schemaRefs>
</ds:datastoreItem>
</file>

<file path=customXml/itemProps3.xml><?xml version="1.0" encoding="utf-8"?>
<ds:datastoreItem xmlns:ds="http://schemas.openxmlformats.org/officeDocument/2006/customXml" ds:itemID="{2FCC08E5-A9F5-4D01-86BA-08F7B7859370}">
  <ds:schemaRefs>
    <ds:schemaRef ds:uri="http://purl.org/dc/terms/"/>
    <ds:schemaRef ds:uri="http://schemas.microsoft.com/office/2006/documentManagement/types"/>
    <ds:schemaRef ds:uri="http://purl.org/dc/dcmitype/"/>
    <ds:schemaRef ds:uri="http://schemas.microsoft.com/office/infopath/2007/PartnerControls"/>
    <ds:schemaRef ds:uri="f6b7c791-8df8-4133-b76e-7a5a909498bd"/>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{FD35DEE8-B3C1-5745-8376-498633C083DC}tf10001063</Template>
  <TotalTime>8630</TotalTime>
  <Words>4942</Words>
  <Application>Microsoft Macintosh PowerPoint</Application>
  <PresentationFormat>Widescreen</PresentationFormat>
  <Paragraphs>504</Paragraphs>
  <Slides>54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-apple-system</vt:lpstr>
      <vt:lpstr>Arial</vt:lpstr>
      <vt:lpstr>Calibri</vt:lpstr>
      <vt:lpstr>Century Gothic</vt:lpstr>
      <vt:lpstr>Mesh</vt:lpstr>
      <vt:lpstr>Lower Back Pain</vt:lpstr>
      <vt:lpstr>Learning objectives</vt:lpstr>
      <vt:lpstr>Epidemiology</vt:lpstr>
      <vt:lpstr>Clinical Course</vt:lpstr>
      <vt:lpstr>Anatomy</vt:lpstr>
      <vt:lpstr>History and physical</vt:lpstr>
      <vt:lpstr>History: Red flags*</vt:lpstr>
      <vt:lpstr>A healthy 68-year-old female patient comes to your office with a three-day history of burning, lancinating pain along her left low back, and left lateral thigh and calf. Changing position does not affect the intensity or distribution of the pain. Physical examination reveals allodynia and hyperalgesia in the same distribution and a negative straight leg raise test. A lumbar MRI scan reveals diffuse spondylosis and mild foraminal stenosis at multiple levels. What is the most likely diagnosis?</vt:lpstr>
      <vt:lpstr>A healthy 68-year-old female patient comes to your office with a three-day history of burning, lancinating pain along her left low back, and left lateral thigh and calf. Changing position does not affect the intensity or distribution of the pain. Physical examination reveals allodynia and hyperalgesia in the same distribution and a negative straight leg raise test. A lumbar MRI scan reveals diffuse spondylosis and mild foraminal stenosis at multiple levels. What is the most likely diagnosis?</vt:lpstr>
      <vt:lpstr>History: my approach</vt:lpstr>
      <vt:lpstr>Physical exam: Observation</vt:lpstr>
      <vt:lpstr>Physical exam: Palpation</vt:lpstr>
      <vt:lpstr>Physical exam: Adjacent regions</vt:lpstr>
      <vt:lpstr>Diagnostics: Plain films</vt:lpstr>
      <vt:lpstr>Diagnostics: advanced imaging</vt:lpstr>
      <vt:lpstr>Diagnostics: NCS/EMG</vt:lpstr>
      <vt:lpstr>Differential diagnosis Axial predominant pain</vt:lpstr>
      <vt:lpstr>Differential diagnosis Lumbar spondylosis</vt:lpstr>
      <vt:lpstr>Lumbar spondylosis management</vt:lpstr>
      <vt:lpstr>Which of the following is the first line pharmaceutical treatment for lumbar strain?</vt:lpstr>
      <vt:lpstr>Which of the following is the first line pharmaceutical treatment for lumbar strain?</vt:lpstr>
      <vt:lpstr>Lumbar spondylosis management</vt:lpstr>
      <vt:lpstr>Treatment Medications</vt:lpstr>
      <vt:lpstr>What is the most accurate statement regarding neuropathic pain medications?</vt:lpstr>
      <vt:lpstr>What is the most accurate statement regarding neuropathic pain medications?</vt:lpstr>
      <vt:lpstr>A 42-year-old patient with lumbar post-laminectomy syndrome s/p multiple surgeries and with a long history of depression presents to your clinic with complaints of fatigue and decreased libido for the past 6 months. Of note, his pain has been stable on 120mg of sustained release morphine daily and his depression is well-controlled on sertraline. What is the best next step?</vt:lpstr>
      <vt:lpstr>A 42-year-old patient with lumbar post-laminectomy syndrome s/p multiple surgeries and with a long history of depression presents to your clinic with complaints of fatigue and decreased libido for the past 6 months. Of note, his pain has been stable on 120mg of sustained release morphine daily and his depression is well-controlled on sertraline. What is the best next step?</vt:lpstr>
      <vt:lpstr>Treatment Medications: NSAIDs</vt:lpstr>
      <vt:lpstr>Treatment Medications: Muscle relaxants</vt:lpstr>
      <vt:lpstr>Treatment medications: antidepressants</vt:lpstr>
      <vt:lpstr>Treatment Medications: Opioids</vt:lpstr>
      <vt:lpstr>Treatment Medications: Oral steroids</vt:lpstr>
      <vt:lpstr>Treatment medications: antiepileptics</vt:lpstr>
      <vt:lpstr>My Approach to The Low back Examination</vt:lpstr>
      <vt:lpstr>Fractures SPondylolysis</vt:lpstr>
      <vt:lpstr>Fractures Spondylolisthesis</vt:lpstr>
      <vt:lpstr>Fractures Traumatic</vt:lpstr>
      <vt:lpstr>Fractures Osteoporotic Compression fractures</vt:lpstr>
      <vt:lpstr>Spondyloarthropathies</vt:lpstr>
      <vt:lpstr>Differential Leg pain greater than back pain</vt:lpstr>
      <vt:lpstr>Lumbosacral radiculopathy pathophysiology</vt:lpstr>
      <vt:lpstr>The most common levels of lumbar disc herniations occur at:</vt:lpstr>
      <vt:lpstr>The most common levels of lumbar disc herniations occur at:</vt:lpstr>
      <vt:lpstr>Lumbar radiculopathy Natural course</vt:lpstr>
      <vt:lpstr>Lumbosacral radiculopathy Management</vt:lpstr>
      <vt:lpstr>A 70-year-old man presents to your office with axial back pain that is worse with standing and walking. At times he also experiences pain radiating from the lumbar spine into the legs when walking. What is the most likely diagnosis?  </vt:lpstr>
      <vt:lpstr>A 70-year-old man presents to your office with axial back pain that is worse with standing and walking. At times he also experiences pain radiating from the lumbar spine into the legs when walking. What is the most likely diagnosis?  </vt:lpstr>
      <vt:lpstr>Lumbar spinal stenosis Pathophysiology</vt:lpstr>
      <vt:lpstr>Lumbar spinal stenosis Pearls</vt:lpstr>
      <vt:lpstr>Lumbar spinal stenosis Natural course</vt:lpstr>
      <vt:lpstr>Lumbar spinal stenosis Management</vt:lpstr>
      <vt:lpstr>Lumbar epidural steroid injections</vt:lpstr>
      <vt:lpstr>Lumbar epidural steroid injections risk stratification/contraindications</vt:lpstr>
      <vt:lpstr>Sacroiliac joint</vt:lpstr>
    </vt:vector>
  </TitlesOfParts>
  <Company>Nebraska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Justin</dc:creator>
  <cp:lastModifiedBy>Justin Choi</cp:lastModifiedBy>
  <cp:revision>83</cp:revision>
  <dcterms:created xsi:type="dcterms:W3CDTF">2020-12-08T21:03:56Z</dcterms:created>
  <dcterms:modified xsi:type="dcterms:W3CDTF">2023-01-28T10:17:38Z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0x01010028A2508C1FF43B45AE0BD6AA5EB3BB5B</vt:lpwstr>
  </property>
</Properties>
</file>