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97" r:id="rId3"/>
    <p:sldId id="286" r:id="rId4"/>
    <p:sldId id="478" r:id="rId5"/>
    <p:sldId id="480" r:id="rId6"/>
    <p:sldId id="479" r:id="rId7"/>
    <p:sldId id="263" r:id="rId8"/>
    <p:sldId id="289" r:id="rId9"/>
    <p:sldId id="277" r:id="rId10"/>
    <p:sldId id="270" r:id="rId11"/>
    <p:sldId id="271" r:id="rId12"/>
    <p:sldId id="29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ato" panose="020B0604020202020204" charset="0"/>
      <p:regular r:id="rId19"/>
      <p:bold r:id="rId20"/>
      <p:italic r:id="rId21"/>
      <p:boldItalic r:id="rId22"/>
    </p:embeddedFont>
    <p:embeddedFont>
      <p:font typeface="Open Sans ExtraBold" panose="020B0604020202020204" charset="0"/>
      <p:bold r:id="rId23"/>
      <p:italic r:id="rId24"/>
      <p:boldItalic r:id="rId25"/>
    </p:embeddedFont>
    <p:embeddedFont>
      <p:font typeface="Open Sans ExtraBold" panose="020B0604020202020204" charset="0"/>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p2e/VGXJvi/5G/29Wq/IazD49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93883" autoAdjust="0"/>
  </p:normalViewPr>
  <p:slideViewPr>
    <p:cSldViewPr snapToGrid="0" snapToObjects="1">
      <p:cViewPr varScale="1">
        <p:scale>
          <a:sx n="63" d="100"/>
          <a:sy n="63" d="100"/>
        </p:scale>
        <p:origin x="300"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771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Wan, Daniel </a:t>
            </a:r>
            <a:r>
              <a:rPr lang="en-US" sz="1200" b="0" i="0" kern="1200" dirty="0" err="1">
                <a:solidFill>
                  <a:schemeClr val="tx1"/>
                </a:solidFill>
                <a:effectLst/>
                <a:latin typeface="+mn-lt"/>
                <a:ea typeface="+mn-ea"/>
                <a:cs typeface="+mn-cs"/>
              </a:rPr>
              <a:t>Goodkind</a:t>
            </a:r>
            <a:r>
              <a:rPr lang="en-US" sz="1200" b="0" i="0" kern="1200" dirty="0">
                <a:solidFill>
                  <a:schemeClr val="tx1"/>
                </a:solidFill>
                <a:effectLst/>
                <a:latin typeface="+mn-lt"/>
                <a:ea typeface="+mn-ea"/>
                <a:cs typeface="+mn-cs"/>
              </a:rPr>
              <a:t>, and Paul R. Kowal. "An aging world: 2015." (2016): 09-1.</a:t>
            </a:r>
            <a:endParaRPr lang="en-US" dirty="0"/>
          </a:p>
        </p:txBody>
      </p:sp>
      <p:sp>
        <p:nvSpPr>
          <p:cNvPr id="4" name="Slide Number Placeholder 3"/>
          <p:cNvSpPr>
            <a:spLocks noGrp="1"/>
          </p:cNvSpPr>
          <p:nvPr>
            <p:ph type="sldNum" sz="quarter" idx="5"/>
          </p:nvPr>
        </p:nvSpPr>
        <p:spPr/>
        <p:txBody>
          <a:bodyPr/>
          <a:lstStyle/>
          <a:p>
            <a:fld id="{5C08FED2-29BE-42E4-BA54-B5A80F8AE720}" type="slidenum">
              <a:rPr lang="en-US" smtClean="0"/>
              <a:t>5</a:t>
            </a:fld>
            <a:endParaRPr lang="en-US"/>
          </a:p>
        </p:txBody>
      </p:sp>
    </p:spTree>
    <p:extLst>
      <p:ext uri="{BB962C8B-B14F-4D97-AF65-F5344CB8AC3E}">
        <p14:creationId xmlns:p14="http://schemas.microsoft.com/office/powerpoint/2010/main" val="31036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Byars</a:t>
            </a:r>
            <a:r>
              <a:rPr lang="en-US" sz="1200" b="0" i="0" kern="1200" dirty="0">
                <a:solidFill>
                  <a:schemeClr val="tx1"/>
                </a:solidFill>
                <a:effectLst/>
                <a:latin typeface="+mn-lt"/>
                <a:ea typeface="+mn-ea"/>
                <a:cs typeface="+mn-cs"/>
              </a:rPr>
              <a:t>-Winston, A., Fouad, N., &amp; Wen, Y. (2015). Race/ethnicity and sex in US occupations, 1970–2010: Implications for research, practice, and policy. </a:t>
            </a:r>
            <a:r>
              <a:rPr lang="en-US" sz="1200" b="0" i="1" kern="1200" dirty="0">
                <a:solidFill>
                  <a:schemeClr val="tx1"/>
                </a:solidFill>
                <a:effectLst/>
                <a:latin typeface="+mn-lt"/>
                <a:ea typeface="+mn-ea"/>
                <a:cs typeface="+mn-cs"/>
              </a:rPr>
              <a:t>Journal of vocational behavior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87</a:t>
            </a:r>
            <a:r>
              <a:rPr lang="en-US" sz="1200" b="0" i="0" kern="1200" dirty="0">
                <a:solidFill>
                  <a:schemeClr val="tx1"/>
                </a:solidFill>
                <a:effectLst/>
                <a:latin typeface="+mn-lt"/>
                <a:ea typeface="+mn-ea"/>
                <a:cs typeface="+mn-cs"/>
              </a:rPr>
              <a:t>, 54-70.</a:t>
            </a:r>
            <a:endParaRPr lang="en-US" dirty="0"/>
          </a:p>
        </p:txBody>
      </p:sp>
      <p:sp>
        <p:nvSpPr>
          <p:cNvPr id="4" name="Slide Number Placeholder 3"/>
          <p:cNvSpPr>
            <a:spLocks noGrp="1"/>
          </p:cNvSpPr>
          <p:nvPr>
            <p:ph type="sldNum" sz="quarter" idx="5"/>
          </p:nvPr>
        </p:nvSpPr>
        <p:spPr/>
        <p:txBody>
          <a:bodyPr/>
          <a:lstStyle/>
          <a:p>
            <a:fld id="{5C08FED2-29BE-42E4-BA54-B5A80F8AE720}" type="slidenum">
              <a:rPr lang="en-US" smtClean="0"/>
              <a:t>6</a:t>
            </a:fld>
            <a:endParaRPr lang="en-US"/>
          </a:p>
        </p:txBody>
      </p:sp>
    </p:spTree>
    <p:extLst>
      <p:ext uri="{BB962C8B-B14F-4D97-AF65-F5344CB8AC3E}">
        <p14:creationId xmlns:p14="http://schemas.microsoft.com/office/powerpoint/2010/main" val="195130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38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79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sp>
        <p:nvSpPr>
          <p:cNvPr id="12" name="Google Shape;12;p21"/>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1"/>
        <p:cNvGrpSpPr/>
        <p:nvPr/>
      </p:nvGrpSpPr>
      <p:grpSpPr>
        <a:xfrm>
          <a:off x="0" y="0"/>
          <a:ext cx="0" cy="0"/>
          <a:chOff x="0" y="0"/>
          <a:chExt cx="0" cy="0"/>
        </a:xfrm>
      </p:grpSpPr>
      <p:sp>
        <p:nvSpPr>
          <p:cNvPr id="52" name="Google Shape;52;p39"/>
          <p:cNvSpPr>
            <a:spLocks noGrp="1"/>
          </p:cNvSpPr>
          <p:nvPr>
            <p:ph type="pic" idx="2"/>
          </p:nvPr>
        </p:nvSpPr>
        <p:spPr>
          <a:xfrm>
            <a:off x="452650" y="432466"/>
            <a:ext cx="11286699" cy="599306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53"/>
        <p:cNvGrpSpPr/>
        <p:nvPr/>
      </p:nvGrpSpPr>
      <p:grpSpPr>
        <a:xfrm>
          <a:off x="0" y="0"/>
          <a:ext cx="0" cy="0"/>
          <a:chOff x="0" y="0"/>
          <a:chExt cx="0" cy="0"/>
        </a:xfrm>
      </p:grpSpPr>
      <p:sp>
        <p:nvSpPr>
          <p:cNvPr id="54" name="Google Shape;54;p40"/>
          <p:cNvSpPr>
            <a:spLocks noGrp="1"/>
          </p:cNvSpPr>
          <p:nvPr>
            <p:ph type="pic" idx="2"/>
          </p:nvPr>
        </p:nvSpPr>
        <p:spPr>
          <a:xfrm>
            <a:off x="394270" y="1644879"/>
            <a:ext cx="2264229" cy="21626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0"/>
          <p:cNvSpPr>
            <a:spLocks noGrp="1"/>
          </p:cNvSpPr>
          <p:nvPr>
            <p:ph type="pic" idx="3"/>
          </p:nvPr>
        </p:nvSpPr>
        <p:spPr>
          <a:xfrm>
            <a:off x="3064898" y="1644880"/>
            <a:ext cx="2264229" cy="21626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40"/>
          <p:cNvSpPr>
            <a:spLocks noGrp="1"/>
          </p:cNvSpPr>
          <p:nvPr>
            <p:ph type="pic" idx="4"/>
          </p:nvPr>
        </p:nvSpPr>
        <p:spPr>
          <a:xfrm>
            <a:off x="394270" y="4294712"/>
            <a:ext cx="2264229" cy="21626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40"/>
          <p:cNvSpPr>
            <a:spLocks noGrp="1"/>
          </p:cNvSpPr>
          <p:nvPr>
            <p:ph type="pic" idx="5"/>
          </p:nvPr>
        </p:nvSpPr>
        <p:spPr>
          <a:xfrm>
            <a:off x="3079412" y="4294711"/>
            <a:ext cx="2264229" cy="21626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564107" y="2283734"/>
            <a:ext cx="3349871" cy="26087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41"/>
          <p:cNvSpPr>
            <a:spLocks noGrp="1"/>
          </p:cNvSpPr>
          <p:nvPr>
            <p:ph type="pic" idx="3"/>
          </p:nvPr>
        </p:nvSpPr>
        <p:spPr>
          <a:xfrm>
            <a:off x="4427347" y="2273948"/>
            <a:ext cx="3349871" cy="26087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41"/>
          <p:cNvSpPr>
            <a:spLocks noGrp="1"/>
          </p:cNvSpPr>
          <p:nvPr>
            <p:ph type="pic" idx="4"/>
          </p:nvPr>
        </p:nvSpPr>
        <p:spPr>
          <a:xfrm>
            <a:off x="8290588" y="2283734"/>
            <a:ext cx="3337305" cy="25989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2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25500" y="749300"/>
            <a:ext cx="3060000" cy="3060000"/>
          </a:xfrm>
          <a:custGeom>
            <a:avLst/>
            <a:gdLst>
              <a:gd name="connsiteX0" fmla="*/ 0 w 3175000"/>
              <a:gd name="connsiteY0" fmla="*/ 0 h 3670300"/>
              <a:gd name="connsiteX1" fmla="*/ 3175000 w 3175000"/>
              <a:gd name="connsiteY1" fmla="*/ 0 h 3670300"/>
              <a:gd name="connsiteX2" fmla="*/ 3175000 w 3175000"/>
              <a:gd name="connsiteY2" fmla="*/ 3670300 h 3670300"/>
              <a:gd name="connsiteX3" fmla="*/ 0 w 31750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3175000" h="3670300">
                <a:moveTo>
                  <a:pt x="0" y="0"/>
                </a:moveTo>
                <a:lnTo>
                  <a:pt x="3175000" y="0"/>
                </a:lnTo>
                <a:lnTo>
                  <a:pt x="3175000" y="3670300"/>
                </a:lnTo>
                <a:lnTo>
                  <a:pt x="0" y="3670300"/>
                </a:lnTo>
                <a:close/>
              </a:path>
            </a:pathLst>
          </a:custGeom>
        </p:spPr>
        <p:txBody>
          <a:bodyPr wrap="square">
            <a:noAutofit/>
          </a:bodyPr>
          <a:lstStyle/>
          <a:p>
            <a:endParaRPr lang="en-US"/>
          </a:p>
        </p:txBody>
      </p:sp>
      <p:sp>
        <p:nvSpPr>
          <p:cNvPr id="13" name="Picture Placeholder 12"/>
          <p:cNvSpPr>
            <a:spLocks noGrp="1"/>
          </p:cNvSpPr>
          <p:nvPr>
            <p:ph type="pic" sz="quarter" idx="11"/>
          </p:nvPr>
        </p:nvSpPr>
        <p:spPr>
          <a:xfrm>
            <a:off x="4419600" y="749300"/>
            <a:ext cx="3060000" cy="3060000"/>
          </a:xfrm>
          <a:custGeom>
            <a:avLst/>
            <a:gdLst>
              <a:gd name="connsiteX0" fmla="*/ 0 w 3175000"/>
              <a:gd name="connsiteY0" fmla="*/ 0 h 3670300"/>
              <a:gd name="connsiteX1" fmla="*/ 3175000 w 3175000"/>
              <a:gd name="connsiteY1" fmla="*/ 0 h 3670300"/>
              <a:gd name="connsiteX2" fmla="*/ 3175000 w 3175000"/>
              <a:gd name="connsiteY2" fmla="*/ 3670300 h 3670300"/>
              <a:gd name="connsiteX3" fmla="*/ 0 w 3175000"/>
              <a:gd name="connsiteY3" fmla="*/ 3670300 h 3670300"/>
            </a:gdLst>
            <a:ahLst/>
            <a:cxnLst>
              <a:cxn ang="0">
                <a:pos x="connsiteX0" y="connsiteY0"/>
              </a:cxn>
              <a:cxn ang="0">
                <a:pos x="connsiteX1" y="connsiteY1"/>
              </a:cxn>
              <a:cxn ang="0">
                <a:pos x="connsiteX2" y="connsiteY2"/>
              </a:cxn>
              <a:cxn ang="0">
                <a:pos x="connsiteX3" y="connsiteY3"/>
              </a:cxn>
            </a:cxnLst>
            <a:rect l="l" t="t" r="r" b="b"/>
            <a:pathLst>
              <a:path w="3175000" h="3670300">
                <a:moveTo>
                  <a:pt x="0" y="0"/>
                </a:moveTo>
                <a:lnTo>
                  <a:pt x="3175000" y="0"/>
                </a:lnTo>
                <a:lnTo>
                  <a:pt x="3175000" y="3670300"/>
                </a:lnTo>
                <a:lnTo>
                  <a:pt x="0" y="3670300"/>
                </a:lnTo>
                <a:close/>
              </a:path>
            </a:pathLst>
          </a:custGeom>
        </p:spPr>
        <p:txBody>
          <a:bodyPr wrap="square">
            <a:noAutofit/>
          </a:bodyPr>
          <a:lstStyle/>
          <a:p>
            <a:endParaRPr lang="en-US"/>
          </a:p>
        </p:txBody>
      </p:sp>
    </p:spTree>
    <p:extLst>
      <p:ext uri="{BB962C8B-B14F-4D97-AF65-F5344CB8AC3E}">
        <p14:creationId xmlns:p14="http://schemas.microsoft.com/office/powerpoint/2010/main" val="3348923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25CF2-E89F-43C7-865A-40143A8052F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7624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
        <p:cNvGrpSpPr/>
        <p:nvPr/>
      </p:nvGrpSpPr>
      <p:grpSpPr>
        <a:xfrm>
          <a:off x="0" y="0"/>
          <a:ext cx="0" cy="0"/>
          <a:chOff x="0" y="0"/>
          <a:chExt cx="0" cy="0"/>
        </a:xfrm>
      </p:grpSpPr>
      <p:sp>
        <p:nvSpPr>
          <p:cNvPr id="23" name="Google Shape;23;p25"/>
          <p:cNvSpPr>
            <a:spLocks noGrp="1"/>
          </p:cNvSpPr>
          <p:nvPr>
            <p:ph type="pic" idx="2"/>
          </p:nvPr>
        </p:nvSpPr>
        <p:spPr>
          <a:xfrm>
            <a:off x="2699657" y="508000"/>
            <a:ext cx="8955314" cy="3352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4"/>
        <p:cNvGrpSpPr/>
        <p:nvPr/>
      </p:nvGrpSpPr>
      <p:grpSpPr>
        <a:xfrm>
          <a:off x="0" y="0"/>
          <a:ext cx="0" cy="0"/>
          <a:chOff x="0" y="0"/>
          <a:chExt cx="0" cy="0"/>
        </a:xfrm>
      </p:grpSpPr>
      <p:sp>
        <p:nvSpPr>
          <p:cNvPr id="25" name="Google Shape;25;p26"/>
          <p:cNvSpPr>
            <a:spLocks noGrp="1"/>
          </p:cNvSpPr>
          <p:nvPr>
            <p:ph type="pic" idx="2"/>
          </p:nvPr>
        </p:nvSpPr>
        <p:spPr>
          <a:xfrm>
            <a:off x="0" y="0"/>
            <a:ext cx="43307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8"/>
        <p:cNvGrpSpPr/>
        <p:nvPr/>
      </p:nvGrpSpPr>
      <p:grpSpPr>
        <a:xfrm>
          <a:off x="0" y="0"/>
          <a:ext cx="0" cy="0"/>
          <a:chOff x="0" y="0"/>
          <a:chExt cx="0" cy="0"/>
        </a:xfrm>
      </p:grpSpPr>
      <p:sp>
        <p:nvSpPr>
          <p:cNvPr id="29" name="Google Shape;29;p28"/>
          <p:cNvSpPr>
            <a:spLocks noGrp="1"/>
          </p:cNvSpPr>
          <p:nvPr>
            <p:ph type="pic" idx="2"/>
          </p:nvPr>
        </p:nvSpPr>
        <p:spPr>
          <a:xfrm>
            <a:off x="5734226" y="0"/>
            <a:ext cx="56896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33"/>
        <p:cNvGrpSpPr/>
        <p:nvPr/>
      </p:nvGrpSpPr>
      <p:grpSpPr>
        <a:xfrm>
          <a:off x="0" y="0"/>
          <a:ext cx="0" cy="0"/>
          <a:chOff x="0" y="0"/>
          <a:chExt cx="0" cy="0"/>
        </a:xfrm>
      </p:grpSpPr>
      <p:sp>
        <p:nvSpPr>
          <p:cNvPr id="34" name="Google Shape;34;p30"/>
          <p:cNvSpPr>
            <a:spLocks noGrp="1"/>
          </p:cNvSpPr>
          <p:nvPr>
            <p:ph type="pic" idx="2"/>
          </p:nvPr>
        </p:nvSpPr>
        <p:spPr>
          <a:xfrm>
            <a:off x="478972" y="482600"/>
            <a:ext cx="6023429" cy="5892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8"/>
        <p:cNvGrpSpPr/>
        <p:nvPr/>
      </p:nvGrpSpPr>
      <p:grpSpPr>
        <a:xfrm>
          <a:off x="0" y="0"/>
          <a:ext cx="0" cy="0"/>
          <a:chOff x="0" y="0"/>
          <a:chExt cx="0" cy="0"/>
        </a:xfrm>
      </p:grpSpPr>
      <p:sp>
        <p:nvSpPr>
          <p:cNvPr id="39" name="Google Shape;39;p33"/>
          <p:cNvSpPr>
            <a:spLocks noGrp="1"/>
          </p:cNvSpPr>
          <p:nvPr>
            <p:ph type="pic" idx="2"/>
          </p:nvPr>
        </p:nvSpPr>
        <p:spPr>
          <a:xfrm>
            <a:off x="6369943" y="2479843"/>
            <a:ext cx="5292000" cy="38354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a:spLocks noGrp="1"/>
          </p:cNvSpPr>
          <p:nvPr>
            <p:ph type="pic" idx="3"/>
          </p:nvPr>
        </p:nvSpPr>
        <p:spPr>
          <a:xfrm>
            <a:off x="530057" y="2479843"/>
            <a:ext cx="5292000" cy="3835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41"/>
        <p:cNvGrpSpPr/>
        <p:nvPr/>
      </p:nvGrpSpPr>
      <p:grpSpPr>
        <a:xfrm>
          <a:off x="0" y="0"/>
          <a:ext cx="0" cy="0"/>
          <a:chOff x="0" y="0"/>
          <a:chExt cx="0" cy="0"/>
        </a:xfrm>
      </p:grpSpPr>
      <p:sp>
        <p:nvSpPr>
          <p:cNvPr id="42" name="Google Shape;42;p34"/>
          <p:cNvSpPr>
            <a:spLocks noGrp="1"/>
          </p:cNvSpPr>
          <p:nvPr>
            <p:ph type="pic" idx="2"/>
          </p:nvPr>
        </p:nvSpPr>
        <p:spPr>
          <a:xfrm>
            <a:off x="4978399" y="774700"/>
            <a:ext cx="3048001" cy="4533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4"/>
          <p:cNvSpPr>
            <a:spLocks noGrp="1"/>
          </p:cNvSpPr>
          <p:nvPr>
            <p:ph type="pic" idx="3"/>
          </p:nvPr>
        </p:nvSpPr>
        <p:spPr>
          <a:xfrm>
            <a:off x="8572500" y="1816100"/>
            <a:ext cx="3048000" cy="4533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6"/>
        <p:cNvGrpSpPr/>
        <p:nvPr/>
      </p:nvGrpSpPr>
      <p:grpSpPr>
        <a:xfrm>
          <a:off x="0" y="0"/>
          <a:ext cx="0" cy="0"/>
          <a:chOff x="0" y="0"/>
          <a:chExt cx="0" cy="0"/>
        </a:xfrm>
      </p:grpSpPr>
      <p:sp>
        <p:nvSpPr>
          <p:cNvPr id="47" name="Google Shape;47;p36"/>
          <p:cNvSpPr>
            <a:spLocks noGrp="1"/>
          </p:cNvSpPr>
          <p:nvPr>
            <p:ph type="pic" idx="2"/>
          </p:nvPr>
        </p:nvSpPr>
        <p:spPr>
          <a:xfrm>
            <a:off x="4408226" y="711200"/>
            <a:ext cx="7783773" cy="38317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6"/>
          <p:cNvSpPr>
            <a:spLocks noGrp="1"/>
          </p:cNvSpPr>
          <p:nvPr>
            <p:ph type="pic" idx="3"/>
          </p:nvPr>
        </p:nvSpPr>
        <p:spPr>
          <a:xfrm>
            <a:off x="0" y="0"/>
            <a:ext cx="3802743" cy="31205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49"/>
        <p:cNvGrpSpPr/>
        <p:nvPr/>
      </p:nvGrpSpPr>
      <p:grpSpPr>
        <a:xfrm>
          <a:off x="0" y="0"/>
          <a:ext cx="0" cy="0"/>
          <a:chOff x="0" y="0"/>
          <a:chExt cx="0" cy="0"/>
        </a:xfrm>
      </p:grpSpPr>
      <p:sp>
        <p:nvSpPr>
          <p:cNvPr id="50" name="Google Shape;50;p37"/>
          <p:cNvSpPr>
            <a:spLocks noGrp="1"/>
          </p:cNvSpPr>
          <p:nvPr>
            <p:ph type="pic" idx="2"/>
          </p:nvPr>
        </p:nvSpPr>
        <p:spPr>
          <a:xfrm>
            <a:off x="551542" y="2739085"/>
            <a:ext cx="3643086" cy="35850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6" r:id="rId4"/>
    <p:sldLayoutId id="2147483658" r:id="rId5"/>
    <p:sldLayoutId id="2147483661" r:id="rId6"/>
    <p:sldLayoutId id="2147483662" r:id="rId7"/>
    <p:sldLayoutId id="2147483664" r:id="rId8"/>
    <p:sldLayoutId id="2147483665" r:id="rId9"/>
    <p:sldLayoutId id="2147483666" r:id="rId10"/>
    <p:sldLayoutId id="2147483667" r:id="rId11"/>
    <p:sldLayoutId id="2147483668" r:id="rId12"/>
    <p:sldLayoutId id="2147483673" r:id="rId13"/>
    <p:sldLayoutId id="2147483674" r:id="rId14"/>
    <p:sldLayoutId id="214748367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65"/>
        <p:cNvGrpSpPr/>
        <p:nvPr/>
      </p:nvGrpSpPr>
      <p:grpSpPr>
        <a:xfrm>
          <a:off x="0" y="0"/>
          <a:ext cx="0" cy="0"/>
          <a:chOff x="0" y="0"/>
          <a:chExt cx="0" cy="0"/>
        </a:xfrm>
      </p:grpSpPr>
      <p:pic>
        <p:nvPicPr>
          <p:cNvPr id="11" name="Picture Placeholder 13" descr="A picture containing person, outdoor, tree, cellphone&#10;&#10;Description automatically generated">
            <a:extLst>
              <a:ext uri="{FF2B5EF4-FFF2-40B4-BE49-F238E27FC236}">
                <a16:creationId xmlns:a16="http://schemas.microsoft.com/office/drawing/2014/main" id="{C893BAED-242A-D14F-B763-3766DED2F551}"/>
              </a:ext>
            </a:extLst>
          </p:cNvPr>
          <p:cNvPicPr>
            <a:picLocks noChangeAspect="1"/>
          </p:cNvPicPr>
          <p:nvPr/>
        </p:nvPicPr>
        <p:blipFill>
          <a:blip r:embed="rId3">
            <a:extLst>
              <a:ext uri="{28A0092B-C50C-407E-A947-70E740481C1C}">
                <a14:useLocalDpi xmlns:a14="http://schemas.microsoft.com/office/drawing/2010/main" val="0"/>
              </a:ext>
            </a:extLst>
          </a:blip>
          <a:srcRect t="7816" b="7816"/>
          <a:stretch>
            <a:fillRect/>
          </a:stretch>
        </p:blipFill>
        <p:spPr>
          <a:xfrm>
            <a:off x="0" y="-15422"/>
            <a:ext cx="12192000" cy="6858000"/>
          </a:xfrm>
          <a:prstGeom prst="rect">
            <a:avLst/>
          </a:prstGeom>
        </p:spPr>
      </p:pic>
      <p:sp>
        <p:nvSpPr>
          <p:cNvPr id="67" name="Google Shape;67;p1"/>
          <p:cNvSpPr/>
          <p:nvPr/>
        </p:nvSpPr>
        <p:spPr>
          <a:xfrm>
            <a:off x="0" y="15422"/>
            <a:ext cx="12192000" cy="6858000"/>
          </a:xfrm>
          <a:prstGeom prst="rect">
            <a:avLst/>
          </a:prstGeom>
          <a:solidFill>
            <a:srgbClr val="002060">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
          <p:cNvSpPr/>
          <p:nvPr/>
        </p:nvSpPr>
        <p:spPr>
          <a:xfrm>
            <a:off x="0" y="0"/>
            <a:ext cx="2609850" cy="952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p:txBody>
      </p:sp>
      <p:sp>
        <p:nvSpPr>
          <p:cNvPr id="69" name="Google Shape;69;p1"/>
          <p:cNvSpPr/>
          <p:nvPr/>
        </p:nvSpPr>
        <p:spPr>
          <a:xfrm>
            <a:off x="9582150" y="5920922"/>
            <a:ext cx="2609850" cy="952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
          <p:cNvSpPr txBox="1"/>
          <p:nvPr/>
        </p:nvSpPr>
        <p:spPr>
          <a:xfrm>
            <a:off x="94928" y="1152614"/>
            <a:ext cx="12192074" cy="2554505"/>
          </a:xfrm>
          <a:prstGeom prst="rect">
            <a:avLst/>
          </a:prstGeom>
          <a:noFill/>
          <a:ln>
            <a:noFill/>
          </a:ln>
        </p:spPr>
        <p:txBody>
          <a:bodyPr spcFirstLastPara="1" wrap="square" lIns="91425" tIns="45700" rIns="91425" bIns="45700" anchor="t" anchorCtr="0">
            <a:spAutoFit/>
          </a:bodyPr>
          <a:lstStyle/>
          <a:p>
            <a:pPr lvl="0" algn="ctr">
              <a:buSzPts val="5400"/>
            </a:pPr>
            <a:endParaRPr lang="en-US" sz="4000" dirty="0">
              <a:solidFill>
                <a:srgbClr val="FFFFFF"/>
              </a:solidFill>
              <a:latin typeface="Open Sans ExtraBold"/>
              <a:ea typeface="Open Sans ExtraBold"/>
              <a:cs typeface="Open Sans ExtraBold"/>
              <a:sym typeface="Open Sans ExtraBold"/>
            </a:endParaRPr>
          </a:p>
          <a:p>
            <a:pPr lvl="0" algn="ctr">
              <a:buSzPts val="5400"/>
            </a:pPr>
            <a:r>
              <a:rPr lang="en-US" sz="4000" dirty="0">
                <a:solidFill>
                  <a:srgbClr val="FFFFFF"/>
                </a:solidFill>
                <a:latin typeface="Open Sans ExtraBold"/>
                <a:ea typeface="Open Sans ExtraBold"/>
                <a:cs typeface="Open Sans ExtraBold"/>
                <a:sym typeface="Open Sans ExtraBold"/>
              </a:rPr>
              <a:t>"Interventions and Intergenerational Programs on Addressing Social Isolation and Loneliness in Older Adults"</a:t>
            </a:r>
          </a:p>
        </p:txBody>
      </p:sp>
      <p:sp>
        <p:nvSpPr>
          <p:cNvPr id="8" name="Google Shape;270;p19">
            <a:extLst>
              <a:ext uri="{FF2B5EF4-FFF2-40B4-BE49-F238E27FC236}">
                <a16:creationId xmlns:a16="http://schemas.microsoft.com/office/drawing/2014/main" id="{98137E2E-4A41-2E41-9176-52288D14395B}"/>
              </a:ext>
            </a:extLst>
          </p:cNvPr>
          <p:cNvSpPr txBox="1"/>
          <p:nvPr/>
        </p:nvSpPr>
        <p:spPr>
          <a:xfrm>
            <a:off x="1450030" y="3886689"/>
            <a:ext cx="9291865" cy="1323399"/>
          </a:xfrm>
          <a:prstGeom prst="rect">
            <a:avLst/>
          </a:prstGeom>
          <a:noFill/>
          <a:ln>
            <a:noFill/>
          </a:ln>
        </p:spPr>
        <p:txBody>
          <a:bodyPr spcFirstLastPara="1" wrap="square" lIns="91425" tIns="45700" rIns="91425" bIns="45700" anchor="t" anchorCtr="0">
            <a:spAutoFit/>
          </a:bodyPr>
          <a:lstStyle/>
          <a:p>
            <a:pPr lvl="0" algn="ctr">
              <a:buSzPts val="1600"/>
            </a:pPr>
            <a:r>
              <a:rPr lang="en-US" sz="2000" dirty="0">
                <a:solidFill>
                  <a:schemeClr val="bg1"/>
                </a:solidFill>
                <a:latin typeface="Open Sans ExtraBold"/>
                <a:ea typeface="Open Sans ExtraBold"/>
                <a:cs typeface="Open Sans ExtraBold"/>
                <a:sym typeface="Open Sans ExtraBold"/>
              </a:rPr>
              <a:t>Jeremy Holloway </a:t>
            </a:r>
          </a:p>
          <a:p>
            <a:pPr lvl="0" algn="ctr">
              <a:buSzPts val="1600"/>
            </a:pPr>
            <a:r>
              <a:rPr lang="en-US" sz="2000" dirty="0">
                <a:solidFill>
                  <a:schemeClr val="bg1"/>
                </a:solidFill>
                <a:latin typeface="Open Sans ExtraBold"/>
                <a:ea typeface="Open Sans ExtraBold"/>
                <a:cs typeface="Open Sans ExtraBold"/>
                <a:sym typeface="Open Sans ExtraBold"/>
              </a:rPr>
              <a:t>Professor &amp; Director of Geriatric Education</a:t>
            </a:r>
          </a:p>
          <a:p>
            <a:pPr lvl="0" algn="ctr">
              <a:buSzPts val="1600"/>
            </a:pPr>
            <a:r>
              <a:rPr lang="en-US" sz="2000" dirty="0">
                <a:solidFill>
                  <a:schemeClr val="bg1"/>
                </a:solidFill>
                <a:latin typeface="Open Sans ExtraBold"/>
                <a:ea typeface="Open Sans ExtraBold"/>
                <a:cs typeface="Open Sans ExtraBold"/>
                <a:sym typeface="Open Sans ExtraBold"/>
              </a:rPr>
              <a:t>University of North Dakota </a:t>
            </a:r>
          </a:p>
          <a:p>
            <a:pPr lvl="0" algn="ctr">
              <a:buSzPts val="1600"/>
            </a:pPr>
            <a:r>
              <a:rPr lang="en-US" sz="2000" dirty="0">
                <a:solidFill>
                  <a:schemeClr val="bg1"/>
                </a:solidFill>
                <a:latin typeface="Open Sans ExtraBold"/>
                <a:ea typeface="Open Sans ExtraBold"/>
                <a:cs typeface="Open Sans ExtraBold"/>
                <a:sym typeface="Open Sans ExtraBold"/>
              </a:rPr>
              <a:t>Department of Geriatrics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Tellegacy</a:t>
            </a:r>
            <a:r>
              <a:rPr lang="en-US" dirty="0"/>
              <a:t> Program Description</a:t>
            </a:r>
            <a:endParaRPr lang="en-US" b="1" dirty="0"/>
          </a:p>
        </p:txBody>
      </p:sp>
      <p:sp>
        <p:nvSpPr>
          <p:cNvPr id="3" name="Content Placeholder 2"/>
          <p:cNvSpPr>
            <a:spLocks noGrp="1"/>
          </p:cNvSpPr>
          <p:nvPr>
            <p:ph idx="1"/>
          </p:nvPr>
        </p:nvSpPr>
        <p:spPr>
          <a:xfrm>
            <a:off x="838200" y="2110438"/>
            <a:ext cx="10515600" cy="4351338"/>
          </a:xfrm>
        </p:spPr>
        <p:txBody>
          <a:bodyPr/>
          <a:lstStyle/>
          <a:p>
            <a:pPr marL="0" indent="0">
              <a:buNone/>
            </a:pPr>
            <a:r>
              <a:rPr lang="en-US" b="1" dirty="0"/>
              <a:t>Who</a:t>
            </a:r>
            <a:r>
              <a:rPr lang="en-US" dirty="0"/>
              <a:t>:  Intergenerational - University Students  &amp; Older Adults</a:t>
            </a:r>
          </a:p>
          <a:p>
            <a:pPr marL="0" indent="0">
              <a:buNone/>
            </a:pPr>
            <a:r>
              <a:rPr lang="en-US" b="1" dirty="0"/>
              <a:t>Why</a:t>
            </a:r>
            <a:r>
              <a:rPr lang="en-US" dirty="0"/>
              <a:t>: Decrease a sense of Isolation and Loneliness </a:t>
            </a:r>
          </a:p>
          <a:p>
            <a:pPr marL="0" indent="0">
              <a:buNone/>
            </a:pPr>
            <a:r>
              <a:rPr lang="en-US" b="1" dirty="0"/>
              <a:t>What</a:t>
            </a:r>
            <a:r>
              <a:rPr lang="en-US" dirty="0"/>
              <a:t>: Weekly sessions utilizing a strengths-based curriculum. </a:t>
            </a:r>
          </a:p>
          <a:p>
            <a:pPr marL="0" indent="0">
              <a:buNone/>
            </a:pPr>
            <a:r>
              <a:rPr lang="en-US" b="1" dirty="0"/>
              <a:t>Where</a:t>
            </a:r>
            <a:r>
              <a:rPr lang="en-US" dirty="0"/>
              <a:t>: In-person, phone, virtual meetings  </a:t>
            </a:r>
          </a:p>
        </p:txBody>
      </p:sp>
      <p:pic>
        <p:nvPicPr>
          <p:cNvPr id="5" name="Picture 4">
            <a:extLst>
              <a:ext uri="{FF2B5EF4-FFF2-40B4-BE49-F238E27FC236}">
                <a16:creationId xmlns:a16="http://schemas.microsoft.com/office/drawing/2014/main" id="{F9D3E82A-C7B4-4D20-BF80-96F20214C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164164"/>
            <a:ext cx="1325563" cy="1325563"/>
          </a:xfrm>
          <a:prstGeom prst="rect">
            <a:avLst/>
          </a:prstGeom>
        </p:spPr>
      </p:pic>
      <p:pic>
        <p:nvPicPr>
          <p:cNvPr id="6" name="Picture 5">
            <a:extLst>
              <a:ext uri="{FF2B5EF4-FFF2-40B4-BE49-F238E27FC236}">
                <a16:creationId xmlns:a16="http://schemas.microsoft.com/office/drawing/2014/main" id="{38E4885E-4108-4681-968E-C5113BD88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96" y="4637925"/>
            <a:ext cx="1823851" cy="1823851"/>
          </a:xfrm>
          <a:prstGeom prst="rect">
            <a:avLst/>
          </a:prstGeom>
        </p:spPr>
      </p:pic>
    </p:spTree>
    <p:extLst>
      <p:ext uri="{BB962C8B-B14F-4D97-AF65-F5344CB8AC3E}">
        <p14:creationId xmlns:p14="http://schemas.microsoft.com/office/powerpoint/2010/main" val="88611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Methods</a:t>
            </a:r>
            <a:br>
              <a:rPr lang="en-US" dirty="0"/>
            </a:br>
            <a:endParaRPr lang="en-US" b="1" dirty="0"/>
          </a:p>
        </p:txBody>
      </p:sp>
      <p:sp>
        <p:nvSpPr>
          <p:cNvPr id="3" name="Content Placeholder 2"/>
          <p:cNvSpPr>
            <a:spLocks noGrp="1"/>
          </p:cNvSpPr>
          <p:nvPr>
            <p:ph idx="1"/>
          </p:nvPr>
        </p:nvSpPr>
        <p:spPr>
          <a:xfrm>
            <a:off x="838200" y="2110438"/>
            <a:ext cx="10515600" cy="4351338"/>
          </a:xfrm>
        </p:spPr>
        <p:txBody>
          <a:bodyPr/>
          <a:lstStyle/>
          <a:p>
            <a:r>
              <a:rPr lang="en-US" dirty="0"/>
              <a:t>UCLA Loneliness Scale</a:t>
            </a:r>
          </a:p>
          <a:p>
            <a:r>
              <a:rPr lang="en-US" dirty="0"/>
              <a:t>Satisfaction of Life Scale </a:t>
            </a:r>
          </a:p>
          <a:p>
            <a:r>
              <a:rPr lang="en-US" dirty="0"/>
              <a:t>Ambivalent Ageism Scale</a:t>
            </a:r>
          </a:p>
          <a:p>
            <a:r>
              <a:rPr lang="en-US" dirty="0"/>
              <a:t>Other considerable:  PHQ9, Identity Scale, Student Belonging Scale, Goal-Setting Scale…  </a:t>
            </a:r>
          </a:p>
        </p:txBody>
      </p:sp>
      <p:pic>
        <p:nvPicPr>
          <p:cNvPr id="5" name="Picture Placeholder 17" descr="A person on a beach&#10;&#10;Description automatically generated with low confidence">
            <a:extLst>
              <a:ext uri="{FF2B5EF4-FFF2-40B4-BE49-F238E27FC236}">
                <a16:creationId xmlns:a16="http://schemas.microsoft.com/office/drawing/2014/main" id="{F1E1E5D2-5D39-4C4D-A0C6-E0C47DD1C773}"/>
              </a:ext>
            </a:extLst>
          </p:cNvPr>
          <p:cNvPicPr>
            <a:picLocks noChangeAspect="1"/>
          </p:cNvPicPr>
          <p:nvPr/>
        </p:nvPicPr>
        <p:blipFill>
          <a:blip r:embed="rId2" cstate="print">
            <a:extLst>
              <a:ext uri="{28A0092B-C50C-407E-A947-70E740481C1C}">
                <a14:useLocalDpi xmlns:a14="http://schemas.microsoft.com/office/drawing/2010/main" val="0"/>
              </a:ext>
            </a:extLst>
          </a:blip>
          <a:srcRect l="20013" r="20013"/>
          <a:stretch>
            <a:fillRect/>
          </a:stretch>
        </p:blipFill>
        <p:spPr>
          <a:xfrm>
            <a:off x="8446415" y="272887"/>
            <a:ext cx="2672661" cy="2971536"/>
          </a:xfrm>
          <a:custGeom>
            <a:avLst/>
            <a:gdLst>
              <a:gd name="connsiteX0" fmla="*/ 0 w 4136571"/>
              <a:gd name="connsiteY0" fmla="*/ 0 h 4223657"/>
              <a:gd name="connsiteX1" fmla="*/ 4136571 w 4136571"/>
              <a:gd name="connsiteY1" fmla="*/ 0 h 4223657"/>
              <a:gd name="connsiteX2" fmla="*/ 4136571 w 4136571"/>
              <a:gd name="connsiteY2" fmla="*/ 4223657 h 4223657"/>
              <a:gd name="connsiteX3" fmla="*/ 0 w 4136571"/>
              <a:gd name="connsiteY3" fmla="*/ 4223657 h 4223657"/>
            </a:gdLst>
            <a:ahLst/>
            <a:cxnLst>
              <a:cxn ang="0">
                <a:pos x="connsiteX0" y="connsiteY0"/>
              </a:cxn>
              <a:cxn ang="0">
                <a:pos x="connsiteX1" y="connsiteY1"/>
              </a:cxn>
              <a:cxn ang="0">
                <a:pos x="connsiteX2" y="connsiteY2"/>
              </a:cxn>
              <a:cxn ang="0">
                <a:pos x="connsiteX3" y="connsiteY3"/>
              </a:cxn>
            </a:cxnLst>
            <a:rect l="l" t="t" r="r" b="b"/>
            <a:pathLst>
              <a:path w="4136571" h="4223657">
                <a:moveTo>
                  <a:pt x="0" y="0"/>
                </a:moveTo>
                <a:lnTo>
                  <a:pt x="4136571" y="0"/>
                </a:lnTo>
                <a:lnTo>
                  <a:pt x="4136571" y="4223657"/>
                </a:lnTo>
                <a:lnTo>
                  <a:pt x="0" y="4223657"/>
                </a:lnTo>
                <a:close/>
              </a:path>
            </a:pathLst>
          </a:custGeom>
        </p:spPr>
      </p:pic>
    </p:spTree>
    <p:extLst>
      <p:ext uri="{BB962C8B-B14F-4D97-AF65-F5344CB8AC3E}">
        <p14:creationId xmlns:p14="http://schemas.microsoft.com/office/powerpoint/2010/main" val="391909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088914" y="0"/>
            <a:ext cx="11030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2" y="800101"/>
            <a:ext cx="9886951" cy="1752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2620AF7-8DFB-4B58-BB1A-419981B90952}"/>
              </a:ext>
            </a:extLst>
          </p:cNvPr>
          <p:cNvSpPr txBox="1"/>
          <p:nvPr/>
        </p:nvSpPr>
        <p:spPr>
          <a:xfrm>
            <a:off x="595084" y="1186181"/>
            <a:ext cx="8696779" cy="604524"/>
          </a:xfrm>
          <a:prstGeom prst="rect">
            <a:avLst/>
          </a:prstGeom>
          <a:noFill/>
        </p:spPr>
        <p:txBody>
          <a:bodyPr wrap="square" rtlCol="0">
            <a:spAutoFit/>
          </a:bodyPr>
          <a:lstStyle/>
          <a:p>
            <a:pPr>
              <a:lnSpc>
                <a:spcPct val="110000"/>
              </a:lnSpc>
            </a:pPr>
            <a:r>
              <a:rPr lang="en-US" sz="3200" spc="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endParaRPr lang="id-ID" sz="3200" spc="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 name="TextBox 1">
            <a:extLst>
              <a:ext uri="{FF2B5EF4-FFF2-40B4-BE49-F238E27FC236}">
                <a16:creationId xmlns:a16="http://schemas.microsoft.com/office/drawing/2014/main" id="{F13DECA3-09D8-44AD-9263-DFBB12558C80}"/>
              </a:ext>
            </a:extLst>
          </p:cNvPr>
          <p:cNvSpPr txBox="1"/>
          <p:nvPr/>
        </p:nvSpPr>
        <p:spPr>
          <a:xfrm>
            <a:off x="4724400" y="5835649"/>
            <a:ext cx="5162549" cy="794513"/>
          </a:xfrm>
          <a:prstGeom prst="rect">
            <a:avLst/>
          </a:prstGeom>
          <a:noFill/>
        </p:spPr>
        <p:txBody>
          <a:bodyPr wrap="square" rtlCol="0">
            <a:spAutoFit/>
          </a:bodyPr>
          <a:lstStyle/>
          <a:p>
            <a:pPr algn="r">
              <a:lnSpc>
                <a:spcPct val="114000"/>
              </a:lnSpc>
            </a:pPr>
            <a:r>
              <a:rPr lang="en-US" sz="2100" b="1" dirty="0">
                <a:solidFill>
                  <a:srgbClr val="002060"/>
                </a:solidFill>
                <a:latin typeface="Lato" panose="020F0502020204030203" pitchFamily="34" charset="0"/>
                <a:ea typeface="Lato" panose="020F0502020204030203" pitchFamily="34" charset="0"/>
                <a:cs typeface="Lato" panose="020F0502020204030203" pitchFamily="34" charset="0"/>
              </a:rPr>
              <a:t>Jeremy Holloway</a:t>
            </a:r>
            <a:r>
              <a:rPr lang="en-US" sz="2100" dirty="0">
                <a:solidFill>
                  <a:srgbClr val="002060"/>
                </a:solidFill>
                <a:latin typeface="Lato" panose="020F0502020204030203" pitchFamily="34" charset="0"/>
                <a:ea typeface="Lato" panose="020F0502020204030203" pitchFamily="34" charset="0"/>
                <a:cs typeface="Lato" panose="020F0502020204030203" pitchFamily="34" charset="0"/>
              </a:rPr>
              <a:t>, PhD</a:t>
            </a:r>
          </a:p>
          <a:p>
            <a:pPr algn="r">
              <a:lnSpc>
                <a:spcPct val="114000"/>
              </a:lnSpc>
            </a:pPr>
            <a:r>
              <a:rPr lang="en-US" sz="2100" dirty="0">
                <a:solidFill>
                  <a:srgbClr val="002060"/>
                </a:solidFill>
                <a:latin typeface="Lato" panose="020F0502020204030203" pitchFamily="34" charset="0"/>
                <a:ea typeface="Lato" panose="020F0502020204030203" pitchFamily="34" charset="0"/>
                <a:cs typeface="Lato" panose="020F0502020204030203" pitchFamily="34" charset="0"/>
              </a:rPr>
              <a:t>Email: Jeremy.Holloway@und.edu</a:t>
            </a:r>
          </a:p>
        </p:txBody>
      </p:sp>
      <p:sp>
        <p:nvSpPr>
          <p:cNvPr id="3" name="TextBox 2">
            <a:extLst>
              <a:ext uri="{FF2B5EF4-FFF2-40B4-BE49-F238E27FC236}">
                <a16:creationId xmlns:a16="http://schemas.microsoft.com/office/drawing/2014/main" id="{783CEF65-F7C3-4AF9-8B5F-1A335EF8916F}"/>
              </a:ext>
            </a:extLst>
          </p:cNvPr>
          <p:cNvSpPr txBox="1"/>
          <p:nvPr/>
        </p:nvSpPr>
        <p:spPr>
          <a:xfrm>
            <a:off x="297540" y="2874537"/>
            <a:ext cx="9291865" cy="553998"/>
          </a:xfrm>
          <a:prstGeom prst="rect">
            <a:avLst/>
          </a:prstGeom>
          <a:noFill/>
        </p:spPr>
        <p:txBody>
          <a:bodyPr wrap="square" rtlCol="0">
            <a:spAutoFit/>
          </a:bodyPr>
          <a:lstStyle/>
          <a:p>
            <a:pPr algn="ctr"/>
            <a:r>
              <a:rPr lang="en-US" sz="3000" spc="100"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Discussion Points:</a:t>
            </a:r>
          </a:p>
        </p:txBody>
      </p:sp>
      <p:sp>
        <p:nvSpPr>
          <p:cNvPr id="4" name="Rectangle 3">
            <a:extLst>
              <a:ext uri="{FF2B5EF4-FFF2-40B4-BE49-F238E27FC236}">
                <a16:creationId xmlns:a16="http://schemas.microsoft.com/office/drawing/2014/main" id="{9C23A21D-CFC3-4C99-BE34-326BFA896EEC}"/>
              </a:ext>
            </a:extLst>
          </p:cNvPr>
          <p:cNvSpPr/>
          <p:nvPr/>
        </p:nvSpPr>
        <p:spPr>
          <a:xfrm>
            <a:off x="2940500" y="3559431"/>
            <a:ext cx="6096000" cy="1631216"/>
          </a:xfrm>
          <a:prstGeom prst="rect">
            <a:avLst/>
          </a:prstGeom>
        </p:spPr>
        <p:txBody>
          <a:bodyPr>
            <a:spAutoFit/>
          </a:bodyPr>
          <a:lstStyle/>
          <a:p>
            <a:r>
              <a:rPr lang="en-US" sz="2000" dirty="0">
                <a:solidFill>
                  <a:schemeClr val="accent1">
                    <a:lumMod val="50000"/>
                  </a:schemeClr>
                </a:solidFill>
              </a:rPr>
              <a:t>Potential assisting in… </a:t>
            </a:r>
          </a:p>
          <a:p>
            <a:pPr lvl="1"/>
            <a:r>
              <a:rPr lang="en-US" sz="2000" dirty="0">
                <a:solidFill>
                  <a:schemeClr val="accent1">
                    <a:lumMod val="50000"/>
                  </a:schemeClr>
                </a:solidFill>
              </a:rPr>
              <a:t>Self-Efficacy</a:t>
            </a:r>
          </a:p>
          <a:p>
            <a:pPr lvl="1"/>
            <a:r>
              <a:rPr lang="en-US" sz="2000" dirty="0">
                <a:solidFill>
                  <a:schemeClr val="accent1">
                    <a:lumMod val="50000"/>
                  </a:schemeClr>
                </a:solidFill>
              </a:rPr>
              <a:t>Quality of Life </a:t>
            </a:r>
          </a:p>
          <a:p>
            <a:pPr lvl="1"/>
            <a:r>
              <a:rPr lang="en-US" sz="2000" dirty="0">
                <a:solidFill>
                  <a:schemeClr val="accent1">
                    <a:lumMod val="50000"/>
                  </a:schemeClr>
                </a:solidFill>
              </a:rPr>
              <a:t>Graduation rates</a:t>
            </a:r>
          </a:p>
          <a:p>
            <a:pPr lvl="1"/>
            <a:r>
              <a:rPr lang="en-US" sz="2000" dirty="0">
                <a:solidFill>
                  <a:schemeClr val="accent1">
                    <a:lumMod val="50000"/>
                  </a:schemeClr>
                </a:solidFill>
              </a:rPr>
              <a:t>Decreasing isolation and loneliness </a:t>
            </a:r>
          </a:p>
        </p:txBody>
      </p:sp>
    </p:spTree>
    <p:extLst>
      <p:ext uri="{BB962C8B-B14F-4D97-AF65-F5344CB8AC3E}">
        <p14:creationId xmlns:p14="http://schemas.microsoft.com/office/powerpoint/2010/main" val="59093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6" y="-212436"/>
            <a:ext cx="5902036"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98246" y="992670"/>
            <a:ext cx="3273927" cy="972702"/>
          </a:xfrm>
          <a:prstGeom prst="rect">
            <a:avLst/>
          </a:prstGeom>
          <a:noFill/>
        </p:spPr>
        <p:txBody>
          <a:bodyPr wrap="square" rtlCol="0">
            <a:spAutoFit/>
          </a:bodyPr>
          <a:lstStyle/>
          <a:p>
            <a:pPr algn="ctr">
              <a:lnSpc>
                <a:spcPct val="110000"/>
              </a:lnSpc>
            </a:pPr>
            <a:r>
              <a:rPr lang="en-US" sz="5500" spc="200"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rPr>
              <a:t>Bio</a:t>
            </a:r>
            <a:endParaRPr lang="id-ID" sz="5500" spc="200" dirty="0">
              <a:solidFill>
                <a:srgbClr val="00206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Rectangle 6"/>
          <p:cNvSpPr/>
          <p:nvPr/>
        </p:nvSpPr>
        <p:spPr>
          <a:xfrm>
            <a:off x="825500" y="3928720"/>
            <a:ext cx="3060000" cy="2487156"/>
          </a:xfrm>
          <a:prstGeom prst="rect">
            <a:avLst/>
          </a:prstGeom>
        </p:spPr>
        <p:txBody>
          <a:bodyPr wrap="square" lIns="0" rIns="0">
            <a:spAutoFit/>
          </a:bodyPr>
          <a:lstStyle/>
          <a:p>
            <a:pPr algn="just">
              <a:lnSpc>
                <a:spcPct val="114000"/>
              </a:lnSpc>
              <a:spcBef>
                <a:spcPct val="0"/>
              </a:spcBef>
            </a:pPr>
            <a:r>
              <a:rPr lang="en-US" sz="1050" spc="-50" dirty="0">
                <a:solidFill>
                  <a:srgbClr val="1B355E"/>
                </a:solidFill>
                <a:latin typeface="Lato" panose="020F0502020204030203" pitchFamily="34" charset="0"/>
                <a:ea typeface="Lato" panose="020F0502020204030203" pitchFamily="34" charset="0"/>
                <a:cs typeface="Lato" panose="020F0502020204030203" pitchFamily="34" charset="0"/>
              </a:rPr>
              <a:t>Dr. Jeremy Holloway is a Geriatric Professor, Diversity, Equity &amp; Inclusion leader and curriculum specialist with 20 years of professional and global experience. Dr. Holloway has led strategic planning, program design, and implementation for over 30 groups and organizations, in 10 countries for multiple organizations and sectors of healthcare, business, church ministries, and higher education. His intuitive skills in unifying by means of collaborative partnerships, unique understanding of visualization and mindfulness, and perspective in Social Determinants of Health build more inclusion that ultimately betters patients, associates, stakeholders, and community members as a whole.</a:t>
            </a:r>
          </a:p>
        </p:txBody>
      </p:sp>
      <p:pic>
        <p:nvPicPr>
          <p:cNvPr id="11" name="Picture Placeholder 10" descr="A person with curly hair&#10;&#10;Description automatically generated with low confidence">
            <a:extLst>
              <a:ext uri="{FF2B5EF4-FFF2-40B4-BE49-F238E27FC236}">
                <a16:creationId xmlns:a16="http://schemas.microsoft.com/office/drawing/2014/main" id="{70FC059D-1B89-431B-A373-E6AFAA47459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b="28334"/>
          <a:stretch/>
        </p:blipFill>
        <p:spPr>
          <a:xfrm>
            <a:off x="825500" y="749300"/>
            <a:ext cx="3060000" cy="3060000"/>
          </a:xfrm>
        </p:spPr>
      </p:pic>
      <p:grpSp>
        <p:nvGrpSpPr>
          <p:cNvPr id="19" name="Group 18">
            <a:extLst>
              <a:ext uri="{FF2B5EF4-FFF2-40B4-BE49-F238E27FC236}">
                <a16:creationId xmlns:a16="http://schemas.microsoft.com/office/drawing/2014/main" id="{4D7BC10E-FA69-41F9-B33A-C5E58921C41A}"/>
              </a:ext>
            </a:extLst>
          </p:cNvPr>
          <p:cNvGrpSpPr/>
          <p:nvPr/>
        </p:nvGrpSpPr>
        <p:grpSpPr>
          <a:xfrm>
            <a:off x="825499" y="3281720"/>
            <a:ext cx="3060001" cy="527580"/>
            <a:chOff x="825499" y="3281720"/>
            <a:chExt cx="3060001" cy="527580"/>
          </a:xfrm>
        </p:grpSpPr>
        <p:sp>
          <p:nvSpPr>
            <p:cNvPr id="14" name="Rectangle 13">
              <a:extLst>
                <a:ext uri="{FF2B5EF4-FFF2-40B4-BE49-F238E27FC236}">
                  <a16:creationId xmlns:a16="http://schemas.microsoft.com/office/drawing/2014/main" id="{8C00F32D-51B2-4CC7-A01D-15578F8B90C1}"/>
                </a:ext>
              </a:extLst>
            </p:cNvPr>
            <p:cNvSpPr/>
            <p:nvPr/>
          </p:nvSpPr>
          <p:spPr>
            <a:xfrm>
              <a:off x="825500" y="3281720"/>
              <a:ext cx="3060000" cy="52758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1270F5BD-53C7-4BD2-A9CB-03F22A39DCFD}"/>
                </a:ext>
              </a:extLst>
            </p:cNvPr>
            <p:cNvSpPr txBox="1"/>
            <p:nvPr/>
          </p:nvSpPr>
          <p:spPr>
            <a:xfrm>
              <a:off x="825499" y="3295441"/>
              <a:ext cx="3059999" cy="477054"/>
            </a:xfrm>
            <a:prstGeom prst="rect">
              <a:avLst/>
            </a:prstGeom>
            <a:noFill/>
          </p:spPr>
          <p:txBody>
            <a:bodyPr wrap="square" rtlCol="0">
              <a:spAutoFit/>
            </a:bodyPr>
            <a:lstStyle/>
            <a:p>
              <a:pPr algn="ctr">
                <a:spcBef>
                  <a:spcPts val="300"/>
                </a:spcBef>
              </a:pPr>
              <a:r>
                <a:rPr lang="en-US" sz="1200" b="1" spc="100" dirty="0">
                  <a:solidFill>
                    <a:schemeClr val="bg1"/>
                  </a:solidFill>
                  <a:latin typeface="Lato" panose="020F0502020204030203" pitchFamily="34" charset="0"/>
                  <a:ea typeface="Lato" panose="020F0502020204030203" pitchFamily="34" charset="0"/>
                  <a:cs typeface="Lato" panose="020F0502020204030203" pitchFamily="34" charset="0"/>
                </a:rPr>
                <a:t>JEREMY HOLLOWAY</a:t>
              </a:r>
              <a:r>
                <a:rPr lang="en-US" sz="1200" spc="100" dirty="0">
                  <a:solidFill>
                    <a:schemeClr val="bg1"/>
                  </a:solidFill>
                  <a:latin typeface="Lato" panose="020F0502020204030203" pitchFamily="34" charset="0"/>
                  <a:ea typeface="Lato" panose="020F0502020204030203" pitchFamily="34" charset="0"/>
                  <a:cs typeface="Lato" panose="020F0502020204030203" pitchFamily="34" charset="0"/>
                </a:rPr>
                <a:t>, PHD </a:t>
              </a:r>
            </a:p>
            <a:p>
              <a:pPr algn="ctr">
                <a:spcBef>
                  <a:spcPts val="300"/>
                </a:spcBef>
              </a:pPr>
              <a:endParaRPr lang="en-IN" sz="1050" spc="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313965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9" name="Picture Placeholder 11" descr="A picture containing person, window, indoor&#10;&#10;Description automatically generated">
            <a:extLst>
              <a:ext uri="{FF2B5EF4-FFF2-40B4-BE49-F238E27FC236}">
                <a16:creationId xmlns:a16="http://schemas.microsoft.com/office/drawing/2014/main" id="{DD66A611-283D-854D-A793-CEDDA970E1DA}"/>
              </a:ext>
            </a:extLst>
          </p:cNvPr>
          <p:cNvPicPr>
            <a:picLocks noChangeAspect="1"/>
          </p:cNvPicPr>
          <p:nvPr/>
        </p:nvPicPr>
        <p:blipFill>
          <a:blip r:embed="rId3" cstate="hqprint">
            <a:extLst>
              <a:ext uri="{28A0092B-C50C-407E-A947-70E740481C1C}">
                <a14:useLocalDpi xmlns:a14="http://schemas.microsoft.com/office/drawing/2010/main" val="0"/>
              </a:ext>
            </a:extLst>
          </a:blip>
          <a:srcRect l="22577" r="22577"/>
          <a:stretch>
            <a:fillRect/>
          </a:stretch>
        </p:blipFill>
        <p:spPr>
          <a:xfrm>
            <a:off x="446964" y="419100"/>
            <a:ext cx="4940300" cy="5981700"/>
          </a:xfrm>
          <a:custGeom>
            <a:avLst/>
            <a:gdLst>
              <a:gd name="connsiteX0" fmla="*/ 0 w 4940300"/>
              <a:gd name="connsiteY0" fmla="*/ 0 h 6438900"/>
              <a:gd name="connsiteX1" fmla="*/ 4940300 w 4940300"/>
              <a:gd name="connsiteY1" fmla="*/ 0 h 6438900"/>
              <a:gd name="connsiteX2" fmla="*/ 4940300 w 4940300"/>
              <a:gd name="connsiteY2" fmla="*/ 6438900 h 6438900"/>
              <a:gd name="connsiteX3" fmla="*/ 0 w 4940300"/>
              <a:gd name="connsiteY3" fmla="*/ 6438900 h 6438900"/>
            </a:gdLst>
            <a:ahLst/>
            <a:cxnLst>
              <a:cxn ang="0">
                <a:pos x="connsiteX0" y="connsiteY0"/>
              </a:cxn>
              <a:cxn ang="0">
                <a:pos x="connsiteX1" y="connsiteY1"/>
              </a:cxn>
              <a:cxn ang="0">
                <a:pos x="connsiteX2" y="connsiteY2"/>
              </a:cxn>
              <a:cxn ang="0">
                <a:pos x="connsiteX3" y="connsiteY3"/>
              </a:cxn>
            </a:cxnLst>
            <a:rect l="l" t="t" r="r" b="b"/>
            <a:pathLst>
              <a:path w="4940300" h="6438900">
                <a:moveTo>
                  <a:pt x="0" y="0"/>
                </a:moveTo>
                <a:lnTo>
                  <a:pt x="4940300" y="0"/>
                </a:lnTo>
                <a:lnTo>
                  <a:pt x="4940300" y="6438900"/>
                </a:lnTo>
                <a:lnTo>
                  <a:pt x="0" y="6438900"/>
                </a:lnTo>
                <a:close/>
              </a:path>
            </a:pathLst>
          </a:custGeom>
        </p:spPr>
      </p:pic>
      <p:grpSp>
        <p:nvGrpSpPr>
          <p:cNvPr id="159" name="Google Shape;159;p6"/>
          <p:cNvGrpSpPr/>
          <p:nvPr/>
        </p:nvGrpSpPr>
        <p:grpSpPr>
          <a:xfrm>
            <a:off x="4015752" y="837029"/>
            <a:ext cx="4895863" cy="1644650"/>
            <a:chOff x="2119085" y="422483"/>
            <a:chExt cx="4895863" cy="2798390"/>
          </a:xfrm>
        </p:grpSpPr>
        <p:sp>
          <p:nvSpPr>
            <p:cNvPr id="160" name="Google Shape;160;p6"/>
            <p:cNvSpPr/>
            <p:nvPr/>
          </p:nvSpPr>
          <p:spPr>
            <a:xfrm>
              <a:off x="2119085" y="422483"/>
              <a:ext cx="4895863" cy="279839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6"/>
            <p:cNvSpPr txBox="1"/>
            <p:nvPr/>
          </p:nvSpPr>
          <p:spPr>
            <a:xfrm>
              <a:off x="2380078" y="1198284"/>
              <a:ext cx="4373876" cy="1078722"/>
            </a:xfrm>
            <a:prstGeom prst="rect">
              <a:avLst/>
            </a:prstGeom>
            <a:noFill/>
            <a:ln>
              <a:noFill/>
            </a:ln>
          </p:spPr>
          <p:txBody>
            <a:bodyPr spcFirstLastPara="1" wrap="square" lIns="91425" tIns="45700" rIns="91425" bIns="45700" anchor="t" anchorCtr="0">
              <a:spAutoFit/>
            </a:bodyPr>
            <a:lstStyle/>
            <a:p>
              <a:pPr lvl="0">
                <a:lnSpc>
                  <a:spcPct val="110000"/>
                </a:lnSpc>
                <a:buSzPts val="3200"/>
              </a:pPr>
              <a:r>
                <a:rPr lang="en-US" sz="3200" dirty="0">
                  <a:solidFill>
                    <a:schemeClr val="lt1"/>
                  </a:solidFill>
                  <a:latin typeface="Open Sans ExtraBold"/>
                  <a:ea typeface="Open Sans ExtraBold"/>
                  <a:cs typeface="Open Sans ExtraBold"/>
                  <a:sym typeface="Open Sans ExtraBold"/>
                </a:rPr>
                <a:t>WHAT IS THE NEED?</a:t>
              </a:r>
            </a:p>
          </p:txBody>
        </p:sp>
      </p:grpSp>
      <p:sp>
        <p:nvSpPr>
          <p:cNvPr id="164" name="Google Shape;164;p6"/>
          <p:cNvSpPr/>
          <p:nvPr/>
        </p:nvSpPr>
        <p:spPr>
          <a:xfrm>
            <a:off x="5720862" y="2670276"/>
            <a:ext cx="5759828" cy="1627969"/>
          </a:xfrm>
          <a:prstGeom prst="rect">
            <a:avLst/>
          </a:prstGeom>
          <a:noFill/>
          <a:ln>
            <a:noFill/>
          </a:ln>
        </p:spPr>
        <p:txBody>
          <a:bodyPr spcFirstLastPara="1" wrap="square" lIns="91425" tIns="45700" rIns="91425" bIns="45700" anchor="t" anchorCtr="0">
            <a:spAutoFit/>
          </a:bodyPr>
          <a:lstStyle/>
          <a:p>
            <a:pPr lvl="0" algn="just">
              <a:lnSpc>
                <a:spcPct val="114000"/>
              </a:lnSpc>
              <a:spcBef>
                <a:spcPts val="1200"/>
              </a:spcBef>
              <a:buClr>
                <a:srgbClr val="002060"/>
              </a:buClr>
              <a:buSzPts val="1750"/>
            </a:pPr>
            <a:r>
              <a:rPr lang="en-US" dirty="0">
                <a:solidFill>
                  <a:srgbClr val="002060"/>
                </a:solidFill>
                <a:latin typeface="Lato"/>
                <a:ea typeface="Lato"/>
                <a:cs typeface="Lato"/>
                <a:sym typeface="Lato"/>
              </a:rPr>
              <a:t>Social isolation is linked to increased rates of loneliness and suicide, hypertension and other physical health effects, and has been identified as a public health priority.</a:t>
            </a:r>
          </a:p>
          <a:p>
            <a:pPr lvl="0" algn="just">
              <a:lnSpc>
                <a:spcPct val="114000"/>
              </a:lnSpc>
              <a:spcBef>
                <a:spcPts val="1200"/>
              </a:spcBef>
              <a:buClr>
                <a:srgbClr val="002060"/>
              </a:buClr>
              <a:buSzPts val="1750"/>
            </a:pPr>
            <a:r>
              <a:rPr lang="en-US" dirty="0">
                <a:solidFill>
                  <a:srgbClr val="002060"/>
                </a:solidFill>
                <a:latin typeface="Lato"/>
                <a:ea typeface="Lato"/>
                <a:cs typeface="Lato"/>
                <a:sym typeface="Lato"/>
              </a:rPr>
              <a:t>Loneliness and social isolation are cited as having negative health impacts equivalent to smoking 15 cigarettes a day.</a:t>
            </a:r>
          </a:p>
        </p:txBody>
      </p:sp>
      <p:sp>
        <p:nvSpPr>
          <p:cNvPr id="13" name="TextBox 12">
            <a:extLst>
              <a:ext uri="{FF2B5EF4-FFF2-40B4-BE49-F238E27FC236}">
                <a16:creationId xmlns:a16="http://schemas.microsoft.com/office/drawing/2014/main" id="{9AA3D7E6-F6C8-B145-98BF-495444F997FA}"/>
              </a:ext>
            </a:extLst>
          </p:cNvPr>
          <p:cNvSpPr txBox="1"/>
          <p:nvPr/>
        </p:nvSpPr>
        <p:spPr>
          <a:xfrm>
            <a:off x="5720862" y="4486842"/>
            <a:ext cx="6119446" cy="1107996"/>
          </a:xfrm>
          <a:prstGeom prst="rect">
            <a:avLst/>
          </a:prstGeom>
          <a:noFill/>
        </p:spPr>
        <p:txBody>
          <a:bodyPr wrap="square">
            <a:spAutoFit/>
          </a:bodyPr>
          <a:lstStyle/>
          <a:p>
            <a:pPr lvl="0">
              <a:buSzPts val="1600"/>
            </a:pPr>
            <a:r>
              <a:rPr lang="en-US" sz="6600" dirty="0">
                <a:solidFill>
                  <a:srgbClr val="002060"/>
                </a:solidFill>
                <a:latin typeface="Open Sans ExtraBold"/>
                <a:ea typeface="Open Sans ExtraBold"/>
                <a:cs typeface="Open Sans ExtraBold"/>
                <a:sym typeface="Open Sans ExtraBold"/>
              </a:rPr>
              <a:t>$6.7 Billion</a:t>
            </a:r>
          </a:p>
        </p:txBody>
      </p:sp>
      <p:sp>
        <p:nvSpPr>
          <p:cNvPr id="14" name="Google Shape;270;p19">
            <a:extLst>
              <a:ext uri="{FF2B5EF4-FFF2-40B4-BE49-F238E27FC236}">
                <a16:creationId xmlns:a16="http://schemas.microsoft.com/office/drawing/2014/main" id="{45D02B90-53AF-0842-B430-4DB99B098128}"/>
              </a:ext>
            </a:extLst>
          </p:cNvPr>
          <p:cNvSpPr txBox="1"/>
          <p:nvPr/>
        </p:nvSpPr>
        <p:spPr>
          <a:xfrm>
            <a:off x="5720862" y="5679664"/>
            <a:ext cx="4940301" cy="584735"/>
          </a:xfrm>
          <a:prstGeom prst="rect">
            <a:avLst/>
          </a:prstGeom>
          <a:noFill/>
          <a:ln>
            <a:noFill/>
          </a:ln>
        </p:spPr>
        <p:txBody>
          <a:bodyPr spcFirstLastPara="1" wrap="square" lIns="91425" tIns="45700" rIns="91425" bIns="45700" anchor="t" anchorCtr="0">
            <a:spAutoFit/>
          </a:bodyPr>
          <a:lstStyle/>
          <a:p>
            <a:pPr lvl="0">
              <a:buSzPts val="1600"/>
            </a:pPr>
            <a:r>
              <a:rPr lang="en-US" sz="1600" dirty="0">
                <a:solidFill>
                  <a:srgbClr val="002060"/>
                </a:solidFill>
                <a:latin typeface="Open Sans ExtraBold"/>
                <a:ea typeface="Open Sans ExtraBold"/>
                <a:cs typeface="Open Sans ExtraBold"/>
                <a:sym typeface="Open Sans ExtraBold"/>
              </a:rPr>
              <a:t>LONELINESS COSTS MEDICARE AN ESTIMATED $6.7 BILLION ANNUALLY</a:t>
            </a:r>
          </a:p>
        </p:txBody>
      </p:sp>
      <p:sp>
        <p:nvSpPr>
          <p:cNvPr id="16" name="TextBox 15">
            <a:extLst>
              <a:ext uri="{FF2B5EF4-FFF2-40B4-BE49-F238E27FC236}">
                <a16:creationId xmlns:a16="http://schemas.microsoft.com/office/drawing/2014/main" id="{23063B94-E56F-3C46-96F2-52BE63561B5A}"/>
              </a:ext>
            </a:extLst>
          </p:cNvPr>
          <p:cNvSpPr txBox="1"/>
          <p:nvPr/>
        </p:nvSpPr>
        <p:spPr>
          <a:xfrm>
            <a:off x="205169" y="6524636"/>
            <a:ext cx="11781661" cy="430887"/>
          </a:xfrm>
          <a:prstGeom prst="rect">
            <a:avLst/>
          </a:prstGeom>
          <a:noFill/>
        </p:spPr>
        <p:txBody>
          <a:bodyPr wrap="square">
            <a:spAutoFit/>
          </a:bodyPr>
          <a:lstStyle/>
          <a:p>
            <a:pPr algn="ctr"/>
            <a:r>
              <a:rPr lang="en-US" sz="800" dirty="0">
                <a:latin typeface="Lato" panose="020F0502020204030203" pitchFamily="34" charset="0"/>
                <a:ea typeface="Lato" panose="020F0502020204030203" pitchFamily="34" charset="0"/>
                <a:cs typeface="Lato" panose="020F0502020204030203" pitchFamily="34" charset="0"/>
              </a:rPr>
              <a:t>Source: Lynda Flowers, Ari Houser, Claire Noel-Miller, AARP Public Policy Institute, Jonathan Shaw, Jay Bhattacharya, Lena </a:t>
            </a:r>
            <a:r>
              <a:rPr lang="en-US" sz="800" dirty="0" err="1">
                <a:latin typeface="Lato" panose="020F0502020204030203" pitchFamily="34" charset="0"/>
                <a:ea typeface="Lato" panose="020F0502020204030203" pitchFamily="34" charset="0"/>
                <a:cs typeface="Lato" panose="020F0502020204030203" pitchFamily="34" charset="0"/>
              </a:rPr>
              <a:t>Schoemaker</a:t>
            </a:r>
            <a:r>
              <a:rPr lang="en-US" sz="800" dirty="0">
                <a:latin typeface="Lato" panose="020F0502020204030203" pitchFamily="34" charset="0"/>
                <a:ea typeface="Lato" panose="020F0502020204030203" pitchFamily="34" charset="0"/>
                <a:cs typeface="Lato" panose="020F0502020204030203" pitchFamily="34" charset="0"/>
              </a:rPr>
              <a:t>, Stanford University, Monica Farid, Harvard University, November 27, 2017.</a:t>
            </a:r>
          </a:p>
          <a:p>
            <a:pPr algn="ctr"/>
            <a:endParaRPr lang="en-US" dirty="0">
              <a:solidFill>
                <a:srgbClr val="002060"/>
              </a:solidFill>
            </a:endParaRPr>
          </a:p>
        </p:txBody>
      </p:sp>
    </p:spTree>
    <p:extLst>
      <p:ext uri="{BB962C8B-B14F-4D97-AF65-F5344CB8AC3E}">
        <p14:creationId xmlns:p14="http://schemas.microsoft.com/office/powerpoint/2010/main" val="308791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409C-3B11-4226-B0DF-7AA58C2D0241}"/>
              </a:ext>
            </a:extLst>
          </p:cNvPr>
          <p:cNvSpPr>
            <a:spLocks noGrp="1"/>
          </p:cNvSpPr>
          <p:nvPr>
            <p:ph type="title"/>
          </p:nvPr>
        </p:nvSpPr>
        <p:spPr/>
        <p:txBody>
          <a:bodyPr/>
          <a:lstStyle/>
          <a:p>
            <a:pPr algn="ctr"/>
            <a:r>
              <a:rPr lang="en-US" b="1" dirty="0">
                <a:latin typeface="Century Gothic (Body)"/>
              </a:rPr>
              <a:t>Older Adult Population</a:t>
            </a:r>
          </a:p>
        </p:txBody>
      </p:sp>
      <p:pic>
        <p:nvPicPr>
          <p:cNvPr id="5" name="Content Placeholder 4">
            <a:extLst>
              <a:ext uri="{FF2B5EF4-FFF2-40B4-BE49-F238E27FC236}">
                <a16:creationId xmlns:a16="http://schemas.microsoft.com/office/drawing/2014/main" id="{4954BA93-040C-40F7-953F-594F91A2BA56}"/>
              </a:ext>
            </a:extLst>
          </p:cNvPr>
          <p:cNvPicPr>
            <a:picLocks noGrp="1" noChangeAspect="1"/>
          </p:cNvPicPr>
          <p:nvPr>
            <p:ph idx="1"/>
          </p:nvPr>
        </p:nvPicPr>
        <p:blipFill>
          <a:blip r:embed="rId2"/>
          <a:stretch>
            <a:fillRect/>
          </a:stretch>
        </p:blipFill>
        <p:spPr>
          <a:xfrm>
            <a:off x="3738562" y="2646839"/>
            <a:ext cx="4714875" cy="2647950"/>
          </a:xfrm>
        </p:spPr>
      </p:pic>
    </p:spTree>
    <p:extLst>
      <p:ext uri="{BB962C8B-B14F-4D97-AF65-F5344CB8AC3E}">
        <p14:creationId xmlns:p14="http://schemas.microsoft.com/office/powerpoint/2010/main" val="274993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787794C-D865-4027-9DA2-E9C96E2771FF}"/>
              </a:ext>
            </a:extLst>
          </p:cNvPr>
          <p:cNvSpPr>
            <a:spLocks noGrp="1" noChangeArrowheads="1"/>
          </p:cNvSpPr>
          <p:nvPr>
            <p:ph type="title"/>
          </p:nvPr>
        </p:nvSpPr>
        <p:spPr>
          <a:xfrm>
            <a:off x="1066799" y="228600"/>
            <a:ext cx="10716883" cy="1371600"/>
          </a:xfrm>
        </p:spPr>
        <p:txBody>
          <a:bodyPr>
            <a:normAutofit fontScale="90000"/>
          </a:bodyPr>
          <a:lstStyle/>
          <a:p>
            <a:pPr eaLnBrk="1" hangingPunct="1"/>
            <a:r>
              <a:rPr lang="en-US" altLang="en-US" b="1" dirty="0">
                <a:solidFill>
                  <a:schemeClr val="tx1"/>
                </a:solidFill>
                <a:latin typeface="Century Gothic (Body)"/>
              </a:rPr>
              <a:t>The demographics of aging are shifting.</a:t>
            </a:r>
          </a:p>
        </p:txBody>
      </p:sp>
      <p:sp>
        <p:nvSpPr>
          <p:cNvPr id="9219" name="Rectangle 3">
            <a:extLst>
              <a:ext uri="{FF2B5EF4-FFF2-40B4-BE49-F238E27FC236}">
                <a16:creationId xmlns:a16="http://schemas.microsoft.com/office/drawing/2014/main" id="{E613176D-7BD9-4B62-BDC8-1D423D025BAA}"/>
              </a:ext>
            </a:extLst>
          </p:cNvPr>
          <p:cNvSpPr>
            <a:spLocks noGrp="1" noChangeArrowheads="1"/>
          </p:cNvSpPr>
          <p:nvPr>
            <p:ph type="body" idx="1"/>
          </p:nvPr>
        </p:nvSpPr>
        <p:spPr>
          <a:xfrm>
            <a:off x="1349115" y="1319134"/>
            <a:ext cx="9166485" cy="5310266"/>
          </a:xfrm>
        </p:spPr>
        <p:txBody>
          <a:bodyPr>
            <a:normAutofit/>
          </a:bodyPr>
          <a:lstStyle/>
          <a:p>
            <a:pPr eaLnBrk="1" hangingPunct="1"/>
            <a:endParaRPr lang="en-US" altLang="en-US" sz="2800" b="1" dirty="0">
              <a:latin typeface="Century Gothic (Body)"/>
            </a:endParaRPr>
          </a:p>
          <a:p>
            <a:pPr eaLnBrk="1" hangingPunct="1"/>
            <a:r>
              <a:rPr lang="en-US" altLang="en-US" sz="2800" b="1" dirty="0">
                <a:latin typeface="Century Gothic (Body)"/>
              </a:rPr>
              <a:t>The baby boomers (people born between 1946 to 1964) first turned 65 beginning 2011.  </a:t>
            </a:r>
          </a:p>
          <a:p>
            <a:pPr eaLnBrk="1" hangingPunct="1"/>
            <a:endParaRPr lang="en-US" altLang="en-US" sz="2800" b="1" dirty="0">
              <a:latin typeface="Century Gothic (Body)"/>
            </a:endParaRPr>
          </a:p>
          <a:p>
            <a:pPr eaLnBrk="1" hangingPunct="1"/>
            <a:r>
              <a:rPr lang="en-US" altLang="en-US" sz="2800" b="1" dirty="0">
                <a:latin typeface="Century Gothic (Body)"/>
              </a:rPr>
              <a:t>Persons over aged 85 and over are the most rapidly growing segment of our population and their numbers will double over the first quarter of the century and more than quadruple over the first half the century (to over 19 million persons).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1FD1DD-196D-496C-86E1-64AB8D097C51}"/>
              </a:ext>
            </a:extLst>
          </p:cNvPr>
          <p:cNvSpPr>
            <a:spLocks noGrp="1" noChangeArrowheads="1"/>
          </p:cNvSpPr>
          <p:nvPr>
            <p:ph type="body" idx="1"/>
          </p:nvPr>
        </p:nvSpPr>
        <p:spPr>
          <a:xfrm>
            <a:off x="869430" y="689548"/>
            <a:ext cx="10358203" cy="5436617"/>
          </a:xfrm>
        </p:spPr>
        <p:txBody>
          <a:bodyPr>
            <a:normAutofit/>
          </a:bodyPr>
          <a:lstStyle/>
          <a:p>
            <a:pPr marL="0" indent="0">
              <a:buNone/>
            </a:pPr>
            <a:r>
              <a:rPr lang="en-US" altLang="en-US" sz="3300" b="1" dirty="0">
                <a:latin typeface="Century Gothic (Body)"/>
              </a:rPr>
              <a:t>The older adult population is growing both in number and in diversity.   </a:t>
            </a:r>
          </a:p>
          <a:p>
            <a:pPr marL="0" indent="0">
              <a:buNone/>
            </a:pPr>
            <a:endParaRPr lang="en-US" altLang="en-US" sz="3300" b="1" dirty="0">
              <a:latin typeface="Century Gothic (Body)"/>
            </a:endParaRPr>
          </a:p>
          <a:p>
            <a:pPr marL="0" indent="0">
              <a:buNone/>
            </a:pPr>
            <a:endParaRPr lang="en-US" altLang="en-US" sz="3300" b="1" dirty="0">
              <a:latin typeface="Century Gothic (Body)"/>
            </a:endParaRPr>
          </a:p>
          <a:p>
            <a:pPr marL="0" indent="0">
              <a:buNone/>
            </a:pPr>
            <a:r>
              <a:rPr lang="en-US" altLang="en-US" sz="3300" b="1" dirty="0">
                <a:latin typeface="Century Gothic (Body)"/>
              </a:rPr>
              <a:t>In 2000,  16% of population were non-whites (Blacks, Hispanics, Asians, Native Americans) or 5.8 million persons. In 2050, 36% of population will be non- white or 29.5 million persons. </a:t>
            </a:r>
          </a:p>
          <a:p>
            <a:pPr marL="0" indent="0">
              <a:buNone/>
            </a:pPr>
            <a:endParaRPr lang="en-US" altLang="en-US" sz="2400" b="1" dirty="0">
              <a:latin typeface="Century Gothic (Bod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p:nvPr/>
        </p:nvSpPr>
        <p:spPr>
          <a:xfrm>
            <a:off x="405433" y="370011"/>
            <a:ext cx="11381134" cy="611797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4" name="Google Shape;184;p8"/>
          <p:cNvGrpSpPr/>
          <p:nvPr/>
        </p:nvGrpSpPr>
        <p:grpSpPr>
          <a:xfrm>
            <a:off x="619237" y="492763"/>
            <a:ext cx="5919788" cy="5390579"/>
            <a:chOff x="696596" y="1323870"/>
            <a:chExt cx="5013955" cy="5390579"/>
          </a:xfrm>
        </p:grpSpPr>
        <p:sp>
          <p:nvSpPr>
            <p:cNvPr id="185" name="Google Shape;185;p8"/>
            <p:cNvSpPr txBox="1"/>
            <p:nvPr/>
          </p:nvSpPr>
          <p:spPr>
            <a:xfrm>
              <a:off x="770020" y="1323870"/>
              <a:ext cx="4714545" cy="633979"/>
            </a:xfrm>
            <a:prstGeom prst="rect">
              <a:avLst/>
            </a:prstGeom>
            <a:noFill/>
            <a:ln>
              <a:noFill/>
            </a:ln>
          </p:spPr>
          <p:txBody>
            <a:bodyPr spcFirstLastPara="1" wrap="square" lIns="91425" tIns="45700" rIns="91425" bIns="45700" anchor="t" anchorCtr="0">
              <a:spAutoFit/>
            </a:bodyPr>
            <a:lstStyle/>
            <a:p>
              <a:pPr lvl="0" algn="r">
                <a:lnSpc>
                  <a:spcPct val="110000"/>
                </a:lnSpc>
                <a:buSzPts val="3200"/>
              </a:pPr>
              <a:r>
                <a:rPr lang="en-US" sz="3200" dirty="0">
                  <a:solidFill>
                    <a:schemeClr val="lt1"/>
                  </a:solidFill>
                  <a:latin typeface="Open Sans ExtraBold"/>
                  <a:ea typeface="Open Sans ExtraBold"/>
                  <a:cs typeface="Open Sans ExtraBold"/>
                  <a:sym typeface="Open Sans ExtraBold"/>
                </a:rPr>
                <a:t>WKU’s </a:t>
              </a:r>
              <a:r>
                <a:rPr lang="en-US" sz="3200" dirty="0" err="1">
                  <a:solidFill>
                    <a:schemeClr val="lt1"/>
                  </a:solidFill>
                  <a:latin typeface="Open Sans ExtraBold"/>
                  <a:ea typeface="Open Sans ExtraBold"/>
                  <a:cs typeface="Open Sans ExtraBold"/>
                  <a:sym typeface="Open Sans ExtraBold"/>
                </a:rPr>
                <a:t>Bingocize</a:t>
              </a:r>
              <a:endParaRPr lang="en-US" sz="3200" dirty="0">
                <a:solidFill>
                  <a:schemeClr val="lt1"/>
                </a:solidFill>
                <a:latin typeface="Open Sans ExtraBold"/>
                <a:ea typeface="Open Sans ExtraBold"/>
                <a:cs typeface="Open Sans ExtraBold"/>
                <a:sym typeface="Open Sans ExtraBold"/>
              </a:endParaRPr>
            </a:p>
          </p:txBody>
        </p:sp>
        <p:sp>
          <p:nvSpPr>
            <p:cNvPr id="186" name="Google Shape;186;p8"/>
            <p:cNvSpPr/>
            <p:nvPr/>
          </p:nvSpPr>
          <p:spPr>
            <a:xfrm>
              <a:off x="696596" y="2097841"/>
              <a:ext cx="5013955" cy="4616608"/>
            </a:xfrm>
            <a:prstGeom prst="rect">
              <a:avLst/>
            </a:prstGeom>
            <a:noFill/>
            <a:ln>
              <a:noFill/>
            </a:ln>
          </p:spPr>
          <p:txBody>
            <a:bodyPr spcFirstLastPara="1" wrap="square" lIns="91425" tIns="45700" rIns="91425" bIns="45700" anchor="t" anchorCtr="0">
              <a:spAutoFit/>
            </a:bodyPr>
            <a:lstStyle/>
            <a:p>
              <a:pPr>
                <a:buFont typeface="Arial" panose="020B0604020202020204" pitchFamily="34" charset="0"/>
                <a:buChar char="•"/>
              </a:pPr>
              <a:r>
                <a:rPr lang="en-US" sz="2100" b="1" dirty="0">
                  <a:solidFill>
                    <a:schemeClr val="bg1"/>
                  </a:solidFill>
                  <a:latin typeface="Nuckle-Bold"/>
                </a:rPr>
                <a:t>Target audience:</a:t>
              </a:r>
              <a:r>
                <a:rPr lang="en-US" sz="2100" dirty="0">
                  <a:solidFill>
                    <a:schemeClr val="bg1"/>
                  </a:solidFill>
                  <a:latin typeface="Nuckle-Medium"/>
                </a:rPr>
                <a:t> The program targets sedentary, older adults at all physical and mental ability levels in a variety of settings including certified nursing facilities, assisted living, independent living, and community senior centers.</a:t>
              </a:r>
            </a:p>
            <a:p>
              <a:pPr>
                <a:buFont typeface="Arial" panose="020B0604020202020204" pitchFamily="34" charset="0"/>
                <a:buChar char="•"/>
              </a:pPr>
              <a:r>
                <a:rPr lang="en-US" sz="2100" b="1" dirty="0">
                  <a:solidFill>
                    <a:schemeClr val="bg1"/>
                  </a:solidFill>
                  <a:latin typeface="Nuckle-Bold"/>
                </a:rPr>
                <a:t>Health outcomes:</a:t>
              </a:r>
              <a:endParaRPr lang="en-US" sz="2100" dirty="0">
                <a:solidFill>
                  <a:schemeClr val="bg1"/>
                </a:solidFill>
                <a:latin typeface="Nuckle-Medium"/>
              </a:endParaRPr>
            </a:p>
            <a:p>
              <a:pPr marL="742950" lvl="1" indent="-285750">
                <a:buFont typeface="Arial" panose="020B0604020202020204" pitchFamily="34" charset="0"/>
                <a:buChar char="•"/>
              </a:pPr>
              <a:r>
                <a:rPr lang="en-US" sz="2100" dirty="0">
                  <a:solidFill>
                    <a:schemeClr val="bg1"/>
                  </a:solidFill>
                  <a:latin typeface="Nuckle-Medium"/>
                </a:rPr>
                <a:t>Improved lower/upper body strength, gait, balance, and range of motion,</a:t>
              </a:r>
            </a:p>
            <a:p>
              <a:pPr marL="742950" lvl="1" indent="-285750">
                <a:buFont typeface="Arial" panose="020B0604020202020204" pitchFamily="34" charset="0"/>
                <a:buChar char="•"/>
              </a:pPr>
              <a:r>
                <a:rPr lang="en-US" sz="2100" dirty="0">
                  <a:solidFill>
                    <a:schemeClr val="bg1"/>
                  </a:solidFill>
                  <a:latin typeface="Nuckle-Medium"/>
                </a:rPr>
                <a:t>Improved aspects of cognition (executive function),</a:t>
              </a:r>
            </a:p>
            <a:p>
              <a:pPr marL="742950" lvl="1" indent="-285750">
                <a:buFont typeface="Arial" panose="020B0604020202020204" pitchFamily="34" charset="0"/>
                <a:buChar char="•"/>
              </a:pPr>
              <a:r>
                <a:rPr lang="en-US" sz="2100" dirty="0">
                  <a:solidFill>
                    <a:schemeClr val="bg1"/>
                  </a:solidFill>
                  <a:latin typeface="Nuckle-Medium"/>
                </a:rPr>
                <a:t>Increased social engagement,</a:t>
              </a:r>
            </a:p>
            <a:p>
              <a:pPr marL="742950" lvl="1" indent="-285750">
                <a:buFont typeface="Arial" panose="020B0604020202020204" pitchFamily="34" charset="0"/>
                <a:buChar char="•"/>
              </a:pPr>
              <a:r>
                <a:rPr lang="en-US" sz="2100" dirty="0">
                  <a:solidFill>
                    <a:schemeClr val="bg1"/>
                  </a:solidFill>
                  <a:latin typeface="Nuckle-Medium"/>
                </a:rPr>
                <a:t>Improved knowledge of falls risk reduction and nutrition</a:t>
              </a:r>
            </a:p>
            <a:p>
              <a:pPr marL="742950" lvl="1" indent="-285750">
                <a:buFont typeface="Arial" panose="020B0604020202020204" pitchFamily="34" charset="0"/>
                <a:buChar char="•"/>
              </a:pPr>
              <a:r>
                <a:rPr lang="en-US" sz="2100" dirty="0">
                  <a:solidFill>
                    <a:schemeClr val="bg1"/>
                  </a:solidFill>
                  <a:latin typeface="Nuckle-Medium"/>
                </a:rPr>
                <a:t>Improved patient activation.</a:t>
              </a:r>
            </a:p>
          </p:txBody>
        </p:sp>
      </p:grpSp>
      <p:pic>
        <p:nvPicPr>
          <p:cNvPr id="3" name="Picture 2">
            <a:extLst>
              <a:ext uri="{FF2B5EF4-FFF2-40B4-BE49-F238E27FC236}">
                <a16:creationId xmlns:a16="http://schemas.microsoft.com/office/drawing/2014/main" id="{F9D35C03-0AC3-4A23-B137-AA13C7149D18}"/>
              </a:ext>
            </a:extLst>
          </p:cNvPr>
          <p:cNvPicPr>
            <a:picLocks noChangeAspect="1"/>
          </p:cNvPicPr>
          <p:nvPr/>
        </p:nvPicPr>
        <p:blipFill>
          <a:blip r:embed="rId3"/>
          <a:stretch>
            <a:fillRect/>
          </a:stretch>
        </p:blipFill>
        <p:spPr>
          <a:xfrm>
            <a:off x="6421120" y="370011"/>
            <a:ext cx="5365447" cy="6117978"/>
          </a:xfrm>
          <a:prstGeom prst="rect">
            <a:avLst/>
          </a:prstGeom>
        </p:spPr>
      </p:pic>
      <p:pic>
        <p:nvPicPr>
          <p:cNvPr id="5" name="Picture 4">
            <a:extLst>
              <a:ext uri="{FF2B5EF4-FFF2-40B4-BE49-F238E27FC236}">
                <a16:creationId xmlns:a16="http://schemas.microsoft.com/office/drawing/2014/main" id="{21D51B8B-E413-4304-8EB5-4D9439715681}"/>
              </a:ext>
            </a:extLst>
          </p:cNvPr>
          <p:cNvPicPr>
            <a:picLocks noChangeAspect="1"/>
          </p:cNvPicPr>
          <p:nvPr/>
        </p:nvPicPr>
        <p:blipFill>
          <a:blip r:embed="rId4"/>
          <a:stretch>
            <a:fillRect/>
          </a:stretch>
        </p:blipFill>
        <p:spPr>
          <a:xfrm flipV="1">
            <a:off x="1544320" y="5883342"/>
            <a:ext cx="3489069" cy="5349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p:nvPr/>
        </p:nvSpPr>
        <p:spPr>
          <a:xfrm>
            <a:off x="0" y="633045"/>
            <a:ext cx="3991429" cy="26742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
          <p:cNvSpPr txBox="1"/>
          <p:nvPr/>
        </p:nvSpPr>
        <p:spPr>
          <a:xfrm>
            <a:off x="450000" y="1126509"/>
            <a:ext cx="3256547" cy="1175666"/>
          </a:xfrm>
          <a:prstGeom prst="rect">
            <a:avLst/>
          </a:prstGeom>
          <a:noFill/>
          <a:ln>
            <a:noFill/>
          </a:ln>
        </p:spPr>
        <p:txBody>
          <a:bodyPr spcFirstLastPara="1" wrap="square" lIns="91425" tIns="45700" rIns="91425" bIns="45700" anchor="t" anchorCtr="0">
            <a:spAutoFit/>
          </a:bodyPr>
          <a:lstStyle/>
          <a:p>
            <a:pPr lvl="0">
              <a:lnSpc>
                <a:spcPct val="110000"/>
              </a:lnSpc>
              <a:buSzPts val="3200"/>
            </a:pPr>
            <a:r>
              <a:rPr lang="en-US" sz="3200" dirty="0">
                <a:solidFill>
                  <a:schemeClr val="lt1"/>
                </a:solidFill>
                <a:latin typeface="Open Sans ExtraBold"/>
                <a:ea typeface="Open Sans ExtraBold"/>
                <a:cs typeface="Open Sans ExtraBold"/>
                <a:sym typeface="Open Sans ExtraBold"/>
              </a:rPr>
              <a:t>UCLA’s </a:t>
            </a:r>
            <a:r>
              <a:rPr lang="en-US" sz="3200" dirty="0" err="1">
                <a:solidFill>
                  <a:schemeClr val="lt1"/>
                </a:solidFill>
                <a:latin typeface="Open Sans ExtraBold"/>
                <a:ea typeface="Open Sans ExtraBold"/>
                <a:cs typeface="Open Sans ExtraBold"/>
                <a:sym typeface="Open Sans ExtraBold"/>
              </a:rPr>
              <a:t>TimeOut</a:t>
            </a:r>
            <a:endParaRPr lang="en-US" sz="3200" dirty="0">
              <a:solidFill>
                <a:schemeClr val="lt1"/>
              </a:solidFill>
              <a:latin typeface="Open Sans ExtraBold"/>
              <a:ea typeface="Open Sans ExtraBold"/>
              <a:cs typeface="Open Sans ExtraBold"/>
              <a:sym typeface="Open Sans ExtraBold"/>
            </a:endParaRPr>
          </a:p>
        </p:txBody>
      </p:sp>
      <p:sp>
        <p:nvSpPr>
          <p:cNvPr id="29" name="Google Shape;164;p6">
            <a:extLst>
              <a:ext uri="{FF2B5EF4-FFF2-40B4-BE49-F238E27FC236}">
                <a16:creationId xmlns:a16="http://schemas.microsoft.com/office/drawing/2014/main" id="{05A08D78-8396-0B4B-89B1-D91D824ABD19}"/>
              </a:ext>
            </a:extLst>
          </p:cNvPr>
          <p:cNvSpPr/>
          <p:nvPr/>
        </p:nvSpPr>
        <p:spPr>
          <a:xfrm>
            <a:off x="450000" y="4595090"/>
            <a:ext cx="8955314" cy="1708120"/>
          </a:xfrm>
          <a:prstGeom prst="rect">
            <a:avLst/>
          </a:prstGeom>
          <a:noFill/>
          <a:ln>
            <a:noFill/>
          </a:ln>
        </p:spPr>
        <p:txBody>
          <a:bodyPr spcFirstLastPara="1" wrap="square" lIns="91425" tIns="45700" rIns="91425" bIns="45700" anchor="t" anchorCtr="0">
            <a:spAutoFit/>
          </a:bodyPr>
          <a:lstStyle/>
          <a:p>
            <a:r>
              <a:rPr lang="en-US" sz="2100" dirty="0"/>
              <a:t>Aims: </a:t>
            </a:r>
          </a:p>
          <a:p>
            <a:r>
              <a:rPr lang="en-US" sz="2100" dirty="0"/>
              <a:t>1. Foster Intergenerational connections between college students and memory-impaired seniors</a:t>
            </a:r>
          </a:p>
          <a:p>
            <a:r>
              <a:rPr lang="en-US" sz="2100" dirty="0"/>
              <a:t>2. Provide needed respite to family/caregivers of older adults</a:t>
            </a:r>
          </a:p>
          <a:p>
            <a:r>
              <a:rPr lang="en-US" sz="2100" dirty="0"/>
              <a:t>3. Inspire college students to consider careers in aging</a:t>
            </a:r>
          </a:p>
        </p:txBody>
      </p:sp>
      <p:pic>
        <p:nvPicPr>
          <p:cNvPr id="1028" name="Picture 4" descr="TimeOut Program at UCLA - Home | Facebook | Medical &amp; health">
            <a:extLst>
              <a:ext uri="{FF2B5EF4-FFF2-40B4-BE49-F238E27FC236}">
                <a16:creationId xmlns:a16="http://schemas.microsoft.com/office/drawing/2014/main" id="{46D45FDF-164B-4870-B310-6AFFD910D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355" y="450056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30A554-F931-436A-A852-419C8CA4CE8E}"/>
              </a:ext>
            </a:extLst>
          </p:cNvPr>
          <p:cNvPicPr>
            <a:picLocks noChangeAspect="1"/>
          </p:cNvPicPr>
          <p:nvPr/>
        </p:nvPicPr>
        <p:blipFill>
          <a:blip r:embed="rId4"/>
          <a:stretch>
            <a:fillRect/>
          </a:stretch>
        </p:blipFill>
        <p:spPr>
          <a:xfrm>
            <a:off x="3706546" y="0"/>
            <a:ext cx="8485454" cy="4258717"/>
          </a:xfrm>
          <a:prstGeom prst="rect">
            <a:avLst/>
          </a:prstGeom>
        </p:spPr>
      </p:pic>
    </p:spTree>
    <p:extLst>
      <p:ext uri="{BB962C8B-B14F-4D97-AF65-F5344CB8AC3E}">
        <p14:creationId xmlns:p14="http://schemas.microsoft.com/office/powerpoint/2010/main" val="4419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0"/>
          <p:cNvPicPr preferRelativeResize="0"/>
          <p:nvPr/>
        </p:nvPicPr>
        <p:blipFill>
          <a:blip r:embed="rId3"/>
          <a:srcRect t="12720" b="12720"/>
          <a:stretch/>
        </p:blipFill>
        <p:spPr>
          <a:xfrm>
            <a:off x="478975" y="482600"/>
            <a:ext cx="5264600" cy="5892800"/>
          </a:xfrm>
          <a:prstGeom prst="rect">
            <a:avLst/>
          </a:prstGeom>
          <a:noFill/>
          <a:ln>
            <a:noFill/>
          </a:ln>
        </p:spPr>
      </p:pic>
      <p:sp>
        <p:nvSpPr>
          <p:cNvPr id="206" name="Google Shape;206;p10"/>
          <p:cNvSpPr/>
          <p:nvPr/>
        </p:nvSpPr>
        <p:spPr>
          <a:xfrm>
            <a:off x="0" y="0"/>
            <a:ext cx="478971" cy="4368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7" name="Google Shape;207;p10"/>
          <p:cNvGrpSpPr/>
          <p:nvPr/>
        </p:nvGrpSpPr>
        <p:grpSpPr>
          <a:xfrm>
            <a:off x="4833257" y="99599"/>
            <a:ext cx="6518795" cy="1079396"/>
            <a:chOff x="4833258" y="964141"/>
            <a:chExt cx="5402564" cy="1079396"/>
          </a:xfrm>
        </p:grpSpPr>
        <p:sp>
          <p:nvSpPr>
            <p:cNvPr id="208" name="Google Shape;208;p10"/>
            <p:cNvSpPr/>
            <p:nvPr/>
          </p:nvSpPr>
          <p:spPr>
            <a:xfrm>
              <a:off x="4833258" y="964141"/>
              <a:ext cx="5402564" cy="107939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0"/>
            <p:cNvSpPr txBox="1"/>
            <p:nvPr/>
          </p:nvSpPr>
          <p:spPr>
            <a:xfrm>
              <a:off x="5095293" y="1201577"/>
              <a:ext cx="4878493" cy="633979"/>
            </a:xfrm>
            <a:prstGeom prst="rect">
              <a:avLst/>
            </a:prstGeom>
            <a:noFill/>
            <a:ln>
              <a:noFill/>
            </a:ln>
          </p:spPr>
          <p:txBody>
            <a:bodyPr spcFirstLastPara="1" wrap="square" lIns="91425" tIns="45700" rIns="91425" bIns="45700" anchor="t" anchorCtr="0">
              <a:spAutoFit/>
            </a:bodyPr>
            <a:lstStyle/>
            <a:p>
              <a:pPr lvl="0">
                <a:lnSpc>
                  <a:spcPct val="110000"/>
                </a:lnSpc>
                <a:buSzPts val="1100"/>
              </a:pPr>
              <a:r>
                <a:rPr lang="en-US" sz="3200" dirty="0" err="1">
                  <a:solidFill>
                    <a:schemeClr val="lt1"/>
                  </a:solidFill>
                  <a:latin typeface="Open Sans ExtraBold"/>
                  <a:ea typeface="Open Sans ExtraBold"/>
                  <a:cs typeface="Open Sans ExtraBold"/>
                  <a:sym typeface="Open Sans ExtraBold"/>
                </a:rPr>
                <a:t>Tellegacy</a:t>
              </a:r>
              <a:endParaRPr lang="en-US" sz="3200" dirty="0">
                <a:solidFill>
                  <a:schemeClr val="lt1"/>
                </a:solidFill>
                <a:latin typeface="Open Sans ExtraBold"/>
                <a:ea typeface="Open Sans ExtraBold"/>
                <a:cs typeface="Open Sans ExtraBold"/>
                <a:sym typeface="Open Sans ExtraBold"/>
              </a:endParaRPr>
            </a:p>
          </p:txBody>
        </p:sp>
      </p:grpSp>
      <p:sp>
        <p:nvSpPr>
          <p:cNvPr id="211" name="Google Shape;211;p10"/>
          <p:cNvSpPr/>
          <p:nvPr/>
        </p:nvSpPr>
        <p:spPr>
          <a:xfrm>
            <a:off x="6096000" y="1487551"/>
            <a:ext cx="5991225" cy="4513375"/>
          </a:xfrm>
          <a:prstGeom prst="rect">
            <a:avLst/>
          </a:prstGeom>
          <a:noFill/>
          <a:ln>
            <a:noFill/>
          </a:ln>
        </p:spPr>
        <p:txBody>
          <a:bodyPr spcFirstLastPara="1" wrap="square" lIns="91425" tIns="45700" rIns="91425" bIns="45700" anchor="t" anchorCtr="0">
            <a:spAutoFit/>
          </a:bodyPr>
          <a:lstStyle/>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Upon request, book provided for all that complete at least 5 sessions</a:t>
            </a:r>
          </a:p>
          <a:p>
            <a:pPr marL="285750" lvl="0" indent="-285750">
              <a:lnSpc>
                <a:spcPct val="114000"/>
              </a:lnSpc>
              <a:buClr>
                <a:srgbClr val="002060"/>
              </a:buClr>
              <a:buSzPts val="1750"/>
              <a:buFont typeface="Arial" panose="020B0604020202020204" pitchFamily="34" charset="0"/>
              <a:buChar char="•"/>
            </a:pPr>
            <a:endParaRPr lang="en-US" sz="1800" dirty="0">
              <a:solidFill>
                <a:srgbClr val="002060"/>
              </a:solidFill>
              <a:latin typeface="Lato"/>
              <a:ea typeface="Lato"/>
              <a:cs typeface="Lato"/>
              <a:sym typeface="Lato"/>
            </a:endParaRPr>
          </a:p>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Tangible result of conversations representing legacy and longevity</a:t>
            </a:r>
          </a:p>
          <a:p>
            <a:pPr marL="285750" lvl="0" indent="-285750">
              <a:lnSpc>
                <a:spcPct val="114000"/>
              </a:lnSpc>
              <a:buClr>
                <a:srgbClr val="002060"/>
              </a:buClr>
              <a:buSzPts val="1750"/>
              <a:buFont typeface="Arial" panose="020B0604020202020204" pitchFamily="34" charset="0"/>
              <a:buChar char="•"/>
            </a:pPr>
            <a:endParaRPr lang="en-US" sz="1800" dirty="0">
              <a:solidFill>
                <a:srgbClr val="002060"/>
              </a:solidFill>
              <a:latin typeface="Lato"/>
              <a:ea typeface="Lato"/>
              <a:cs typeface="Lato"/>
              <a:sym typeface="Lato"/>
            </a:endParaRPr>
          </a:p>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Printed copy presented to resident as a celebration</a:t>
            </a:r>
          </a:p>
          <a:p>
            <a:pPr marL="285750" lvl="0" indent="-285750">
              <a:lnSpc>
                <a:spcPct val="114000"/>
              </a:lnSpc>
              <a:buClr>
                <a:srgbClr val="002060"/>
              </a:buClr>
              <a:buSzPts val="1750"/>
              <a:buFont typeface="Arial" panose="020B0604020202020204" pitchFamily="34" charset="0"/>
              <a:buChar char="•"/>
            </a:pPr>
            <a:endParaRPr lang="en-US" sz="1800" dirty="0">
              <a:solidFill>
                <a:srgbClr val="002060"/>
              </a:solidFill>
              <a:latin typeface="Lato"/>
              <a:ea typeface="Lato"/>
              <a:cs typeface="Lato"/>
              <a:sym typeface="Lato"/>
            </a:endParaRPr>
          </a:p>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Encompasses stories from older adult and impressions from Legacy Builders</a:t>
            </a:r>
          </a:p>
          <a:p>
            <a:pPr marL="285750" lvl="0" indent="-285750">
              <a:lnSpc>
                <a:spcPct val="114000"/>
              </a:lnSpc>
              <a:buClr>
                <a:srgbClr val="002060"/>
              </a:buClr>
              <a:buSzPts val="1750"/>
              <a:buFont typeface="Arial" panose="020B0604020202020204" pitchFamily="34" charset="0"/>
              <a:buChar char="•"/>
            </a:pPr>
            <a:endParaRPr lang="en-US" sz="1800" dirty="0">
              <a:solidFill>
                <a:srgbClr val="002060"/>
              </a:solidFill>
              <a:latin typeface="Lato"/>
              <a:ea typeface="Lato"/>
              <a:cs typeface="Lato"/>
              <a:sym typeface="Lato"/>
            </a:endParaRPr>
          </a:p>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Reinforces all that was discussed</a:t>
            </a:r>
          </a:p>
          <a:p>
            <a:pPr marL="285750" lvl="0" indent="-285750">
              <a:lnSpc>
                <a:spcPct val="114000"/>
              </a:lnSpc>
              <a:buClr>
                <a:srgbClr val="002060"/>
              </a:buClr>
              <a:buSzPts val="1750"/>
              <a:buFont typeface="Arial" panose="020B0604020202020204" pitchFamily="34" charset="0"/>
              <a:buChar char="•"/>
            </a:pPr>
            <a:endParaRPr lang="en-US" sz="1800" dirty="0">
              <a:solidFill>
                <a:srgbClr val="002060"/>
              </a:solidFill>
              <a:latin typeface="Lato"/>
              <a:ea typeface="Lato"/>
              <a:cs typeface="Lato"/>
              <a:sym typeface="Lato"/>
            </a:endParaRPr>
          </a:p>
          <a:p>
            <a:pPr marL="285750" lvl="0" indent="-285750">
              <a:lnSpc>
                <a:spcPct val="114000"/>
              </a:lnSpc>
              <a:buClr>
                <a:srgbClr val="002060"/>
              </a:buClr>
              <a:buSzPts val="1750"/>
              <a:buFont typeface="Arial" panose="020B0604020202020204" pitchFamily="34" charset="0"/>
              <a:buChar char="•"/>
            </a:pPr>
            <a:r>
              <a:rPr lang="en-US" sz="1800" dirty="0">
                <a:solidFill>
                  <a:srgbClr val="002060"/>
                </a:solidFill>
                <a:latin typeface="Lato"/>
                <a:ea typeface="Lato"/>
                <a:cs typeface="Lato"/>
                <a:sym typeface="Lato"/>
              </a:rPr>
              <a:t>Opportunity to engage family members and caregivers</a:t>
            </a:r>
          </a:p>
        </p:txBody>
      </p:sp>
    </p:spTree>
    <p:extLst>
      <p:ext uri="{BB962C8B-B14F-4D97-AF65-F5344CB8AC3E}">
        <p14:creationId xmlns:p14="http://schemas.microsoft.com/office/powerpoint/2010/main" val="8715771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48769</TotalTime>
  <Words>720</Words>
  <Application>Microsoft Office PowerPoint</Application>
  <PresentationFormat>Widescreen</PresentationFormat>
  <Paragraphs>73</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Nuckle-Bold</vt:lpstr>
      <vt:lpstr>Open Sans ExtraBold</vt:lpstr>
      <vt:lpstr>Nuckle-Medium</vt:lpstr>
      <vt:lpstr>Calibri</vt:lpstr>
      <vt:lpstr>Century Gothic (Body)</vt:lpstr>
      <vt:lpstr>Arial</vt:lpstr>
      <vt:lpstr>Open Sans ExtraBold</vt:lpstr>
      <vt:lpstr>Lato</vt:lpstr>
      <vt:lpstr>Office Theme</vt:lpstr>
      <vt:lpstr>PowerPoint Presentation</vt:lpstr>
      <vt:lpstr>PowerPoint Presentation</vt:lpstr>
      <vt:lpstr>PowerPoint Presentation</vt:lpstr>
      <vt:lpstr>Older Adult Population</vt:lpstr>
      <vt:lpstr>The demographics of aging are shifting.</vt:lpstr>
      <vt:lpstr>PowerPoint Presentation</vt:lpstr>
      <vt:lpstr>PowerPoint Presentation</vt:lpstr>
      <vt:lpstr>PowerPoint Presentation</vt:lpstr>
      <vt:lpstr>PowerPoint Presentation</vt:lpstr>
      <vt:lpstr>Tellegacy Program Description</vt:lpstr>
      <vt:lpstr>Evaluation Methods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Deemak Daksina</dc:creator>
  <cp:lastModifiedBy>Holloway, Jeremy</cp:lastModifiedBy>
  <cp:revision>27</cp:revision>
  <dcterms:created xsi:type="dcterms:W3CDTF">2019-05-31T10:24:13Z</dcterms:created>
  <dcterms:modified xsi:type="dcterms:W3CDTF">2023-03-29T14:55:29Z</dcterms:modified>
</cp:coreProperties>
</file>