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9" r:id="rId3"/>
    <p:sldId id="257" r:id="rId4"/>
    <p:sldId id="261" r:id="rId5"/>
    <p:sldId id="258" r:id="rId6"/>
    <p:sldId id="262" r:id="rId7"/>
    <p:sldId id="270" r:id="rId8"/>
    <p:sldId id="271" r:id="rId9"/>
    <p:sldId id="263" r:id="rId10"/>
    <p:sldId id="264" r:id="rId11"/>
    <p:sldId id="266" r:id="rId12"/>
    <p:sldId id="267" r:id="rId13"/>
    <p:sldId id="268" r:id="rId14"/>
    <p:sldId id="265" r:id="rId15"/>
    <p:sldId id="458" r:id="rId16"/>
    <p:sldId id="26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9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urgin, Mary J" userId="5c43b868-1356-40bd-816f-72aaf2694ef8" providerId="ADAL" clId="{276E78B7-D2AA-48C5-AA00-8C93C4BC4494}"/>
    <pc:docChg chg="modSld">
      <pc:chgData name="Spurgin, Mary J" userId="5c43b868-1356-40bd-816f-72aaf2694ef8" providerId="ADAL" clId="{276E78B7-D2AA-48C5-AA00-8C93C4BC4494}" dt="2023-04-26T16:34:03.159" v="19" actId="20577"/>
      <pc:docMkLst>
        <pc:docMk/>
      </pc:docMkLst>
      <pc:sldChg chg="modSp mod">
        <pc:chgData name="Spurgin, Mary J" userId="5c43b868-1356-40bd-816f-72aaf2694ef8" providerId="ADAL" clId="{276E78B7-D2AA-48C5-AA00-8C93C4BC4494}" dt="2023-04-26T16:34:03.159" v="19" actId="20577"/>
        <pc:sldMkLst>
          <pc:docMk/>
          <pc:sldMk cId="3634290038" sldId="458"/>
        </pc:sldMkLst>
        <pc:spChg chg="mod">
          <ac:chgData name="Spurgin, Mary J" userId="5c43b868-1356-40bd-816f-72aaf2694ef8" providerId="ADAL" clId="{276E78B7-D2AA-48C5-AA00-8C93C4BC4494}" dt="2023-04-26T16:34:03.159" v="19" actId="20577"/>
          <ac:spMkLst>
            <pc:docMk/>
            <pc:sldMk cId="3634290038" sldId="458"/>
            <ac:spMk id="7" creationId="{E42A60D8-FAA5-4221-95DD-A2B5B97E255E}"/>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6723" y="2355143"/>
            <a:ext cx="6480951" cy="1470025"/>
          </a:xfrm>
        </p:spPr>
        <p:txBody>
          <a:bodyPr anchor="b">
            <a:noAutofit/>
          </a:bodyPr>
          <a:lstStyle>
            <a:lvl1pPr algn="l">
              <a:lnSpc>
                <a:spcPct val="80000"/>
              </a:lnSpc>
              <a:defRPr sz="6000" b="1" i="0" baseline="0">
                <a:solidFill>
                  <a:schemeClr val="bg1"/>
                </a:solidFill>
                <a:latin typeface="Arial-BoldMT"/>
                <a:cs typeface="Arial-BoldMT"/>
              </a:defRPr>
            </a:lvl1pPr>
          </a:lstStyle>
          <a:p>
            <a:r>
              <a:rPr lang="en-US" dirty="0"/>
              <a:t>Headline</a:t>
            </a:r>
          </a:p>
        </p:txBody>
      </p:sp>
      <p:sp>
        <p:nvSpPr>
          <p:cNvPr id="3" name="Subtitle 2"/>
          <p:cNvSpPr>
            <a:spLocks noGrp="1"/>
          </p:cNvSpPr>
          <p:nvPr>
            <p:ph type="subTitle" idx="1" hasCustomPrompt="1"/>
          </p:nvPr>
        </p:nvSpPr>
        <p:spPr>
          <a:xfrm>
            <a:off x="916720" y="3723372"/>
            <a:ext cx="6400800" cy="688511"/>
          </a:xfrm>
        </p:spPr>
        <p:txBody>
          <a:bodyPr>
            <a:normAutofit/>
          </a:bodyPr>
          <a:lstStyle>
            <a:lvl1pPr marL="0" indent="0" algn="l">
              <a:buNone/>
              <a:defRPr sz="1500" b="1" i="0" baseline="0">
                <a:solidFill>
                  <a:srgbClr val="FDB713"/>
                </a:solidFill>
                <a:latin typeface="Arial-BoldMT"/>
                <a:cs typeface="Arial-BoldM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Subhead</a:t>
            </a:r>
          </a:p>
        </p:txBody>
      </p:sp>
      <p:pic>
        <p:nvPicPr>
          <p:cNvPr id="7" name="Picture 6" descr="Cover_bkg_3_wide_acrony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86365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56442" y="2818248"/>
            <a:ext cx="3465137" cy="2959801"/>
          </a:xfrm>
        </p:spPr>
        <p:txBody>
          <a:bodyPr anchor="t"/>
          <a:lstStyle>
            <a:lvl1pPr marL="0" indent="0">
              <a:buNone/>
              <a:defRPr sz="1500" b="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956441" y="2282647"/>
            <a:ext cx="7188982" cy="457200"/>
          </a:xfrm>
        </p:spPr>
        <p:txBody>
          <a:bodyPr tIns="0" bIns="0" anchor="t"/>
          <a:lstStyle>
            <a:lvl1pPr>
              <a:defRPr b="1">
                <a:solidFill>
                  <a:srgbClr val="A2B526"/>
                </a:solidFill>
              </a:defRPr>
            </a:lvl1pPr>
          </a:lstStyle>
          <a:p>
            <a:pPr lvl="0"/>
            <a:r>
              <a:rPr lang="en-US" dirty="0"/>
              <a:t>Click to edit Master text styles</a:t>
            </a:r>
          </a:p>
        </p:txBody>
      </p:sp>
      <p:sp>
        <p:nvSpPr>
          <p:cNvPr id="5" name="Text Placeholder 2"/>
          <p:cNvSpPr>
            <a:spLocks noGrp="1"/>
          </p:cNvSpPr>
          <p:nvPr>
            <p:ph type="body" idx="14"/>
          </p:nvPr>
        </p:nvSpPr>
        <p:spPr>
          <a:xfrm>
            <a:off x="4679846" y="2825390"/>
            <a:ext cx="3465576" cy="2952659"/>
          </a:xfrm>
        </p:spPr>
        <p:txBody>
          <a:bodyPr anchor="t"/>
          <a:lstStyle>
            <a:lvl1pPr marL="0" indent="0">
              <a:buNone/>
              <a:defRPr sz="1500" b="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956440" y="5936348"/>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4/26/2023</a:t>
            </a:fld>
            <a:endParaRPr lang="en-US" dirty="0"/>
          </a:p>
        </p:txBody>
      </p:sp>
      <p:sp>
        <p:nvSpPr>
          <p:cNvPr id="7" name="Footer Placeholder 4"/>
          <p:cNvSpPr>
            <a:spLocks noGrp="1"/>
          </p:cNvSpPr>
          <p:nvPr>
            <p:ph type="ftr" sz="quarter" idx="11"/>
          </p:nvPr>
        </p:nvSpPr>
        <p:spPr>
          <a:xfrm>
            <a:off x="2265667" y="5936348"/>
            <a:ext cx="4617566" cy="365125"/>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6883237" y="5936348"/>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2654550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7_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956669" y="395835"/>
            <a:ext cx="7606427" cy="1359153"/>
          </a:xfrm>
        </p:spPr>
        <p:txBody>
          <a:bodyPr tIns="0" bIns="0"/>
          <a:lstStyle/>
          <a:p>
            <a:r>
              <a:rPr lang="en-US"/>
              <a:t>Click to edit Master title style</a:t>
            </a:r>
            <a:endParaRPr lang="en-US" dirty="0"/>
          </a:p>
        </p:txBody>
      </p:sp>
      <p:sp>
        <p:nvSpPr>
          <p:cNvPr id="10" name="Content Placeholder 2"/>
          <p:cNvSpPr>
            <a:spLocks noGrp="1"/>
          </p:cNvSpPr>
          <p:nvPr>
            <p:ph idx="1"/>
          </p:nvPr>
        </p:nvSpPr>
        <p:spPr>
          <a:xfrm>
            <a:off x="956667" y="1882620"/>
            <a:ext cx="7282212" cy="3950311"/>
          </a:xfrm>
        </p:spPr>
        <p:txBody>
          <a:bodyPr>
            <a:normAutofit/>
          </a:bodyPr>
          <a:lstStyle>
            <a:lvl1pPr>
              <a:lnSpc>
                <a:spcPct val="90000"/>
              </a:lnSpc>
              <a:defRPr sz="900"/>
            </a:lvl1pPr>
            <a:lvl2pPr>
              <a:lnSpc>
                <a:spcPct val="90000"/>
              </a:lnSpc>
              <a:defRPr sz="900">
                <a:latin typeface="Arial"/>
                <a:cs typeface="Arial"/>
              </a:defRPr>
            </a:lvl2pPr>
            <a:lvl3pPr>
              <a:lnSpc>
                <a:spcPct val="90000"/>
              </a:lnSpc>
              <a:defRPr sz="900"/>
            </a:lvl3pPr>
            <a:lvl4pPr>
              <a:lnSpc>
                <a:spcPct val="90000"/>
              </a:lnSpc>
              <a:defRPr sz="900"/>
            </a:lvl4pPr>
            <a:lvl5pPr>
              <a:lnSpc>
                <a:spcPct val="9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956440" y="5936348"/>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4/26/2023</a:t>
            </a:fld>
            <a:endParaRPr lang="en-US" dirty="0"/>
          </a:p>
        </p:txBody>
      </p:sp>
      <p:sp>
        <p:nvSpPr>
          <p:cNvPr id="8" name="Footer Placeholder 4"/>
          <p:cNvSpPr>
            <a:spLocks noGrp="1"/>
          </p:cNvSpPr>
          <p:nvPr>
            <p:ph type="ftr" sz="quarter" idx="11"/>
          </p:nvPr>
        </p:nvSpPr>
        <p:spPr>
          <a:xfrm>
            <a:off x="2265667" y="5936348"/>
            <a:ext cx="335538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5621050" y="5936348"/>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635618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8_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956669" y="395835"/>
            <a:ext cx="7606427" cy="1359153"/>
          </a:xfrm>
        </p:spPr>
        <p:txBody>
          <a:bodyPr tIns="0" bIns="0"/>
          <a:lstStyle/>
          <a:p>
            <a:r>
              <a:rPr lang="en-US"/>
              <a:t>Click to edit Master title style</a:t>
            </a:r>
            <a:endParaRPr lang="en-US" dirty="0"/>
          </a:p>
        </p:txBody>
      </p:sp>
      <p:sp>
        <p:nvSpPr>
          <p:cNvPr id="10" name="Content Placeholder 2"/>
          <p:cNvSpPr>
            <a:spLocks noGrp="1"/>
          </p:cNvSpPr>
          <p:nvPr>
            <p:ph idx="1"/>
          </p:nvPr>
        </p:nvSpPr>
        <p:spPr>
          <a:xfrm>
            <a:off x="956667" y="1882620"/>
            <a:ext cx="7282212" cy="3950311"/>
          </a:xfrm>
        </p:spPr>
        <p:txBody>
          <a:bodyPr>
            <a:normAutofit/>
          </a:bodyPr>
          <a:lstStyle>
            <a:lvl1pPr>
              <a:lnSpc>
                <a:spcPct val="90000"/>
              </a:lnSpc>
              <a:defRPr sz="900"/>
            </a:lvl1pPr>
            <a:lvl2pPr>
              <a:lnSpc>
                <a:spcPct val="90000"/>
              </a:lnSpc>
              <a:defRPr sz="900">
                <a:latin typeface="Arial"/>
                <a:cs typeface="Arial"/>
              </a:defRPr>
            </a:lvl2pPr>
            <a:lvl3pPr>
              <a:lnSpc>
                <a:spcPct val="90000"/>
              </a:lnSpc>
              <a:defRPr sz="900"/>
            </a:lvl3pPr>
            <a:lvl4pPr>
              <a:lnSpc>
                <a:spcPct val="90000"/>
              </a:lnSpc>
              <a:defRPr sz="900"/>
            </a:lvl4pPr>
            <a:lvl5pPr>
              <a:lnSpc>
                <a:spcPct val="9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956440" y="5936348"/>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4/26/2023</a:t>
            </a:fld>
            <a:endParaRPr lang="en-US" dirty="0"/>
          </a:p>
        </p:txBody>
      </p:sp>
      <p:sp>
        <p:nvSpPr>
          <p:cNvPr id="8" name="Footer Placeholder 4"/>
          <p:cNvSpPr>
            <a:spLocks noGrp="1"/>
          </p:cNvSpPr>
          <p:nvPr>
            <p:ph type="ftr" sz="quarter" idx="11"/>
          </p:nvPr>
        </p:nvSpPr>
        <p:spPr>
          <a:xfrm>
            <a:off x="2265667" y="5936348"/>
            <a:ext cx="335538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5621050" y="5936348"/>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034958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2_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956669" y="395835"/>
            <a:ext cx="7606427" cy="1359153"/>
          </a:xfrm>
        </p:spPr>
        <p:txBody>
          <a:bodyPr tIns="0" bIns="0"/>
          <a:lstStyle/>
          <a:p>
            <a:r>
              <a:rPr lang="en-US"/>
              <a:t>Click to edit Master title style</a:t>
            </a:r>
            <a:endParaRPr lang="en-US" dirty="0"/>
          </a:p>
        </p:txBody>
      </p:sp>
      <p:sp>
        <p:nvSpPr>
          <p:cNvPr id="10" name="Content Placeholder 2"/>
          <p:cNvSpPr>
            <a:spLocks noGrp="1"/>
          </p:cNvSpPr>
          <p:nvPr>
            <p:ph idx="1"/>
          </p:nvPr>
        </p:nvSpPr>
        <p:spPr>
          <a:xfrm>
            <a:off x="956667" y="1882620"/>
            <a:ext cx="7282212" cy="3950311"/>
          </a:xfrm>
        </p:spPr>
        <p:txBody>
          <a:bodyPr>
            <a:normAutofit/>
          </a:bodyPr>
          <a:lstStyle>
            <a:lvl1pPr>
              <a:lnSpc>
                <a:spcPct val="90000"/>
              </a:lnSpc>
              <a:defRPr sz="900"/>
            </a:lvl1pPr>
            <a:lvl2pPr>
              <a:lnSpc>
                <a:spcPct val="90000"/>
              </a:lnSpc>
              <a:defRPr sz="900">
                <a:latin typeface="Arial"/>
                <a:cs typeface="Arial"/>
              </a:defRPr>
            </a:lvl2pPr>
            <a:lvl3pPr>
              <a:lnSpc>
                <a:spcPct val="90000"/>
              </a:lnSpc>
              <a:defRPr sz="900"/>
            </a:lvl3pPr>
            <a:lvl4pPr>
              <a:lnSpc>
                <a:spcPct val="90000"/>
              </a:lnSpc>
              <a:defRPr sz="900"/>
            </a:lvl4pPr>
            <a:lvl5pPr>
              <a:lnSpc>
                <a:spcPct val="9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956440" y="5936348"/>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4/26/2023</a:t>
            </a:fld>
            <a:endParaRPr lang="en-US" dirty="0"/>
          </a:p>
        </p:txBody>
      </p:sp>
      <p:sp>
        <p:nvSpPr>
          <p:cNvPr id="8" name="Footer Placeholder 4"/>
          <p:cNvSpPr>
            <a:spLocks noGrp="1"/>
          </p:cNvSpPr>
          <p:nvPr>
            <p:ph type="ftr" sz="quarter" idx="11"/>
          </p:nvPr>
        </p:nvSpPr>
        <p:spPr>
          <a:xfrm>
            <a:off x="2265667" y="5936348"/>
            <a:ext cx="335538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5621050" y="5936348"/>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286633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5_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956669" y="395835"/>
            <a:ext cx="7606427" cy="1359153"/>
          </a:xfrm>
        </p:spPr>
        <p:txBody>
          <a:bodyPr tIns="0" bIns="0"/>
          <a:lstStyle/>
          <a:p>
            <a:r>
              <a:rPr lang="en-US"/>
              <a:t>Click to edit Master title style</a:t>
            </a:r>
            <a:endParaRPr lang="en-US" dirty="0"/>
          </a:p>
        </p:txBody>
      </p:sp>
      <p:sp>
        <p:nvSpPr>
          <p:cNvPr id="10" name="Content Placeholder 2"/>
          <p:cNvSpPr>
            <a:spLocks noGrp="1"/>
          </p:cNvSpPr>
          <p:nvPr>
            <p:ph idx="1"/>
          </p:nvPr>
        </p:nvSpPr>
        <p:spPr>
          <a:xfrm>
            <a:off x="956667" y="1882620"/>
            <a:ext cx="7282212" cy="3950311"/>
          </a:xfrm>
        </p:spPr>
        <p:txBody>
          <a:bodyPr>
            <a:normAutofit/>
          </a:bodyPr>
          <a:lstStyle>
            <a:lvl1pPr>
              <a:lnSpc>
                <a:spcPct val="90000"/>
              </a:lnSpc>
              <a:defRPr sz="900"/>
            </a:lvl1pPr>
            <a:lvl2pPr>
              <a:lnSpc>
                <a:spcPct val="90000"/>
              </a:lnSpc>
              <a:defRPr sz="900">
                <a:latin typeface="Arial"/>
                <a:cs typeface="Arial"/>
              </a:defRPr>
            </a:lvl2pPr>
            <a:lvl3pPr>
              <a:lnSpc>
                <a:spcPct val="90000"/>
              </a:lnSpc>
              <a:defRPr sz="900"/>
            </a:lvl3pPr>
            <a:lvl4pPr>
              <a:lnSpc>
                <a:spcPct val="90000"/>
              </a:lnSpc>
              <a:defRPr sz="900"/>
            </a:lvl4pPr>
            <a:lvl5pPr>
              <a:lnSpc>
                <a:spcPct val="9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956440" y="5936348"/>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4/26/2023</a:t>
            </a:fld>
            <a:endParaRPr lang="en-US" dirty="0"/>
          </a:p>
        </p:txBody>
      </p:sp>
      <p:sp>
        <p:nvSpPr>
          <p:cNvPr id="8" name="Footer Placeholder 4"/>
          <p:cNvSpPr>
            <a:spLocks noGrp="1"/>
          </p:cNvSpPr>
          <p:nvPr>
            <p:ph type="ftr" sz="quarter" idx="11"/>
          </p:nvPr>
        </p:nvSpPr>
        <p:spPr>
          <a:xfrm>
            <a:off x="2265667" y="5936348"/>
            <a:ext cx="335538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5621050" y="5936348"/>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26477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lvl1pPr>
              <a:defRPr>
                <a:solidFill>
                  <a:srgbClr val="AD122A"/>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90000"/>
              </a:lnSpc>
              <a:defRPr/>
            </a:lvl1pPr>
            <a:lvl2pPr>
              <a:lnSpc>
                <a:spcPct val="90000"/>
              </a:lnSpc>
              <a:defRPr sz="1500">
                <a:latin typeface="Arial"/>
                <a:cs typeface="Arial"/>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p:nvPr>
        </p:nvSpPr>
        <p:spPr>
          <a:xfrm>
            <a:off x="956670" y="2282647"/>
            <a:ext cx="7282213" cy="457200"/>
          </a:xfrm>
        </p:spPr>
        <p:txBody>
          <a:bodyPr tIns="0" bIns="0" anchor="t"/>
          <a:lstStyle>
            <a:lvl1pPr>
              <a:defRPr b="1">
                <a:solidFill>
                  <a:srgbClr val="A2B526"/>
                </a:solidFill>
              </a:defRPr>
            </a:lvl1pPr>
          </a:lstStyle>
          <a:p>
            <a:pPr lvl="0"/>
            <a:r>
              <a:rPr lang="en-US" dirty="0"/>
              <a:t>Click to edit Master text styles</a:t>
            </a:r>
          </a:p>
        </p:txBody>
      </p:sp>
    </p:spTree>
    <p:extLst>
      <p:ext uri="{BB962C8B-B14F-4D97-AF65-F5344CB8AC3E}">
        <p14:creationId xmlns:p14="http://schemas.microsoft.com/office/powerpoint/2010/main" val="2365535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56439" y="337122"/>
            <a:ext cx="7514754" cy="1945529"/>
          </a:xfrm>
        </p:spPr>
        <p:txBody>
          <a:bodyPr tIns="0" bIns="0" anchor="b"/>
          <a:lstStyle>
            <a:lvl1pPr algn="l">
              <a:defRPr sz="4875" b="1" cap="none"/>
            </a:lvl1pPr>
          </a:lstStyle>
          <a:p>
            <a:r>
              <a:rPr lang="en-US" dirty="0"/>
              <a:t>Click to edit Master title style</a:t>
            </a:r>
          </a:p>
        </p:txBody>
      </p:sp>
      <p:sp>
        <p:nvSpPr>
          <p:cNvPr id="3" name="Text Placeholder 2"/>
          <p:cNvSpPr>
            <a:spLocks noGrp="1"/>
          </p:cNvSpPr>
          <p:nvPr>
            <p:ph type="body" idx="1"/>
          </p:nvPr>
        </p:nvSpPr>
        <p:spPr>
          <a:xfrm>
            <a:off x="956439" y="2818246"/>
            <a:ext cx="7188982" cy="3118100"/>
          </a:xfrm>
        </p:spPr>
        <p:txBody>
          <a:bodyPr anchor="t"/>
          <a:lstStyle>
            <a:lvl1pPr marL="0" indent="0">
              <a:buNone/>
              <a:defRPr sz="1500" b="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56440" y="5936348"/>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4/26/2023</a:t>
            </a:fld>
            <a:endParaRPr lang="en-US" dirty="0"/>
          </a:p>
        </p:txBody>
      </p:sp>
      <p:sp>
        <p:nvSpPr>
          <p:cNvPr id="5" name="Footer Placeholder 4"/>
          <p:cNvSpPr>
            <a:spLocks noGrp="1"/>
          </p:cNvSpPr>
          <p:nvPr>
            <p:ph type="ftr" sz="quarter" idx="11"/>
          </p:nvPr>
        </p:nvSpPr>
        <p:spPr>
          <a:xfrm>
            <a:off x="2265667" y="5936348"/>
            <a:ext cx="4617566" cy="365125"/>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6883237" y="5936348"/>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956441" y="2282647"/>
            <a:ext cx="7188982" cy="457200"/>
          </a:xfrm>
        </p:spPr>
        <p:txBody>
          <a:bodyPr tIns="0" bIns="0" anchor="t"/>
          <a:lstStyle>
            <a:lvl1pPr>
              <a:defRPr b="1">
                <a:solidFill>
                  <a:srgbClr val="A2B526"/>
                </a:solidFill>
              </a:defRPr>
            </a:lvl1pPr>
          </a:lstStyle>
          <a:p>
            <a:pPr lvl="0"/>
            <a:r>
              <a:rPr lang="en-US" dirty="0"/>
              <a:t>Click to edit Master text styles</a:t>
            </a:r>
          </a:p>
        </p:txBody>
      </p:sp>
    </p:spTree>
    <p:extLst>
      <p:ext uri="{BB962C8B-B14F-4D97-AF65-F5344CB8AC3E}">
        <p14:creationId xmlns:p14="http://schemas.microsoft.com/office/powerpoint/2010/main" val="1348526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p>
            <a:r>
              <a:rPr lang="en-US"/>
              <a:t>Click to edit Master title style</a:t>
            </a:r>
            <a:endParaRPr lang="en-US" dirty="0"/>
          </a:p>
        </p:txBody>
      </p:sp>
      <p:sp>
        <p:nvSpPr>
          <p:cNvPr id="3" name="Text Placeholder 2"/>
          <p:cNvSpPr>
            <a:spLocks noGrp="1"/>
          </p:cNvSpPr>
          <p:nvPr>
            <p:ph type="body" idx="1"/>
          </p:nvPr>
        </p:nvSpPr>
        <p:spPr>
          <a:xfrm>
            <a:off x="956442" y="2818246"/>
            <a:ext cx="3465137" cy="3118100"/>
          </a:xfrm>
        </p:spPr>
        <p:txBody>
          <a:bodyPr anchor="t"/>
          <a:lstStyle>
            <a:lvl1pPr marL="0" indent="0">
              <a:buNone/>
              <a:defRPr sz="1500" b="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Content Placeholder 7"/>
          <p:cNvSpPr>
            <a:spLocks noGrp="1"/>
          </p:cNvSpPr>
          <p:nvPr>
            <p:ph sz="quarter" idx="13"/>
          </p:nvPr>
        </p:nvSpPr>
        <p:spPr>
          <a:xfrm>
            <a:off x="956441" y="2282647"/>
            <a:ext cx="7188982" cy="457200"/>
          </a:xfrm>
        </p:spPr>
        <p:txBody>
          <a:bodyPr tIns="0" bIns="0" anchor="t"/>
          <a:lstStyle>
            <a:lvl1pPr>
              <a:defRPr b="1">
                <a:solidFill>
                  <a:srgbClr val="A2B526"/>
                </a:solidFill>
              </a:defRPr>
            </a:lvl1pPr>
          </a:lstStyle>
          <a:p>
            <a:pPr lvl="0"/>
            <a:r>
              <a:rPr lang="en-US" dirty="0"/>
              <a:t>Click to edit Master text styles</a:t>
            </a:r>
          </a:p>
        </p:txBody>
      </p:sp>
      <p:sp>
        <p:nvSpPr>
          <p:cNvPr id="5" name="Text Placeholder 2"/>
          <p:cNvSpPr>
            <a:spLocks noGrp="1"/>
          </p:cNvSpPr>
          <p:nvPr>
            <p:ph type="body" idx="14"/>
          </p:nvPr>
        </p:nvSpPr>
        <p:spPr>
          <a:xfrm>
            <a:off x="4679846" y="2825387"/>
            <a:ext cx="3465576" cy="3118100"/>
          </a:xfrm>
        </p:spPr>
        <p:txBody>
          <a:bodyPr anchor="t"/>
          <a:lstStyle>
            <a:lvl1pPr marL="0" indent="0">
              <a:buNone/>
              <a:defRPr sz="1500" b="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25412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56442" y="2818248"/>
            <a:ext cx="3465137" cy="2959801"/>
          </a:xfrm>
        </p:spPr>
        <p:txBody>
          <a:bodyPr anchor="t"/>
          <a:lstStyle>
            <a:lvl1pPr marL="0" indent="0">
              <a:buNone/>
              <a:defRPr sz="1500" b="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Content Placeholder 7"/>
          <p:cNvSpPr>
            <a:spLocks noGrp="1"/>
          </p:cNvSpPr>
          <p:nvPr>
            <p:ph sz="quarter" idx="13"/>
          </p:nvPr>
        </p:nvSpPr>
        <p:spPr>
          <a:xfrm>
            <a:off x="956441" y="2282647"/>
            <a:ext cx="7188982" cy="457200"/>
          </a:xfrm>
        </p:spPr>
        <p:txBody>
          <a:bodyPr tIns="0" bIns="0" anchor="t"/>
          <a:lstStyle>
            <a:lvl1pPr>
              <a:defRPr b="1">
                <a:solidFill>
                  <a:srgbClr val="A2B526"/>
                </a:solidFill>
              </a:defRPr>
            </a:lvl1pPr>
          </a:lstStyle>
          <a:p>
            <a:pPr lvl="0"/>
            <a:r>
              <a:rPr lang="en-US" dirty="0"/>
              <a:t>Click to edit Master text styles</a:t>
            </a:r>
          </a:p>
        </p:txBody>
      </p:sp>
      <p:sp>
        <p:nvSpPr>
          <p:cNvPr id="5" name="Text Placeholder 2"/>
          <p:cNvSpPr>
            <a:spLocks noGrp="1"/>
          </p:cNvSpPr>
          <p:nvPr>
            <p:ph type="body" idx="14"/>
          </p:nvPr>
        </p:nvSpPr>
        <p:spPr>
          <a:xfrm>
            <a:off x="4679846" y="2825390"/>
            <a:ext cx="3465576" cy="2952659"/>
          </a:xfrm>
        </p:spPr>
        <p:txBody>
          <a:bodyPr anchor="t"/>
          <a:lstStyle>
            <a:lvl1pPr marL="0" indent="0">
              <a:buNone/>
              <a:defRPr sz="1500" b="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a:xfrm>
            <a:off x="956440" y="5936348"/>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4/26/2023</a:t>
            </a:fld>
            <a:endParaRPr lang="en-US" dirty="0"/>
          </a:p>
        </p:txBody>
      </p:sp>
      <p:sp>
        <p:nvSpPr>
          <p:cNvPr id="7" name="Footer Placeholder 4"/>
          <p:cNvSpPr>
            <a:spLocks noGrp="1"/>
          </p:cNvSpPr>
          <p:nvPr>
            <p:ph type="ftr" sz="quarter" idx="11"/>
          </p:nvPr>
        </p:nvSpPr>
        <p:spPr>
          <a:xfrm>
            <a:off x="2265667" y="5936348"/>
            <a:ext cx="4617566" cy="365125"/>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6883237" y="5936348"/>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2597744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losing_bkg_Acronym_wid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62291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lvl1pPr>
              <a:defRPr>
                <a:solidFill>
                  <a:srgbClr val="AD122A"/>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90000"/>
              </a:lnSpc>
              <a:defRPr/>
            </a:lvl1pPr>
            <a:lvl2pPr>
              <a:lnSpc>
                <a:spcPct val="90000"/>
              </a:lnSpc>
              <a:defRPr sz="1500">
                <a:latin typeface="Arial"/>
                <a:cs typeface="Arial"/>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p:nvPr>
        </p:nvSpPr>
        <p:spPr>
          <a:xfrm>
            <a:off x="956670" y="2282647"/>
            <a:ext cx="7282213" cy="457200"/>
          </a:xfrm>
        </p:spPr>
        <p:txBody>
          <a:bodyPr tIns="0" bIns="0" anchor="t"/>
          <a:lstStyle>
            <a:lvl1pPr>
              <a:defRPr b="1">
                <a:solidFill>
                  <a:srgbClr val="A2B526"/>
                </a:solidFill>
              </a:defRPr>
            </a:lvl1pPr>
          </a:lstStyle>
          <a:p>
            <a:pPr lvl="0"/>
            <a:r>
              <a:rPr lang="en-US" dirty="0"/>
              <a:t>Click to edit Master text styles</a:t>
            </a:r>
          </a:p>
        </p:txBody>
      </p:sp>
    </p:spTree>
    <p:extLst>
      <p:ext uri="{BB962C8B-B14F-4D97-AF65-F5344CB8AC3E}">
        <p14:creationId xmlns:p14="http://schemas.microsoft.com/office/powerpoint/2010/main" val="1855105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56439" y="337122"/>
            <a:ext cx="7514754" cy="1945529"/>
          </a:xfrm>
        </p:spPr>
        <p:txBody>
          <a:bodyPr tIns="0" bIns="0" anchor="b"/>
          <a:lstStyle>
            <a:lvl1pPr algn="l">
              <a:defRPr sz="4875" b="1" cap="none">
                <a:solidFill>
                  <a:srgbClr val="AC122A"/>
                </a:solidFill>
              </a:defRPr>
            </a:lvl1pPr>
          </a:lstStyle>
          <a:p>
            <a:r>
              <a:rPr lang="en-US" dirty="0"/>
              <a:t>Click to edit Master title style</a:t>
            </a:r>
          </a:p>
        </p:txBody>
      </p:sp>
      <p:sp>
        <p:nvSpPr>
          <p:cNvPr id="3" name="Text Placeholder 2"/>
          <p:cNvSpPr>
            <a:spLocks noGrp="1"/>
          </p:cNvSpPr>
          <p:nvPr>
            <p:ph type="body" idx="1"/>
          </p:nvPr>
        </p:nvSpPr>
        <p:spPr>
          <a:xfrm>
            <a:off x="956439" y="2818246"/>
            <a:ext cx="7188982" cy="3118100"/>
          </a:xfrm>
        </p:spPr>
        <p:txBody>
          <a:bodyPr anchor="t"/>
          <a:lstStyle>
            <a:lvl1pPr marL="0" indent="0">
              <a:buNone/>
              <a:defRPr sz="1500" b="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956440" y="5936348"/>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4/26/2023</a:t>
            </a:fld>
            <a:endParaRPr lang="en-US" dirty="0"/>
          </a:p>
        </p:txBody>
      </p:sp>
      <p:sp>
        <p:nvSpPr>
          <p:cNvPr id="5" name="Footer Placeholder 4"/>
          <p:cNvSpPr>
            <a:spLocks noGrp="1"/>
          </p:cNvSpPr>
          <p:nvPr>
            <p:ph type="ftr" sz="quarter" idx="11"/>
          </p:nvPr>
        </p:nvSpPr>
        <p:spPr>
          <a:xfrm>
            <a:off x="2265667" y="5936348"/>
            <a:ext cx="4617566" cy="365125"/>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6883237" y="5936348"/>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956441" y="2282647"/>
            <a:ext cx="7188982" cy="457200"/>
          </a:xfrm>
        </p:spPr>
        <p:txBody>
          <a:bodyPr tIns="0" bIns="0" anchor="t"/>
          <a:lstStyle>
            <a:lvl1pPr>
              <a:defRPr b="1">
                <a:solidFill>
                  <a:srgbClr val="A2B526"/>
                </a:solidFill>
              </a:defRPr>
            </a:lvl1pPr>
          </a:lstStyle>
          <a:p>
            <a:pPr lvl="0"/>
            <a:r>
              <a:rPr lang="en-US" dirty="0"/>
              <a:t>Click to edit Master text styles</a:t>
            </a:r>
          </a:p>
        </p:txBody>
      </p:sp>
    </p:spTree>
    <p:extLst>
      <p:ext uri="{BB962C8B-B14F-4D97-AF65-F5344CB8AC3E}">
        <p14:creationId xmlns:p14="http://schemas.microsoft.com/office/powerpoint/2010/main" val="1927794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p>
            <a:r>
              <a:rPr lang="en-US" dirty="0"/>
              <a:t>Click to edit Master title style</a:t>
            </a:r>
          </a:p>
        </p:txBody>
      </p:sp>
      <p:sp>
        <p:nvSpPr>
          <p:cNvPr id="3" name="Text Placeholder 2"/>
          <p:cNvSpPr>
            <a:spLocks noGrp="1"/>
          </p:cNvSpPr>
          <p:nvPr>
            <p:ph type="body" idx="1"/>
          </p:nvPr>
        </p:nvSpPr>
        <p:spPr>
          <a:xfrm>
            <a:off x="956442" y="2818246"/>
            <a:ext cx="3465137" cy="3118100"/>
          </a:xfrm>
        </p:spPr>
        <p:txBody>
          <a:bodyPr anchor="t"/>
          <a:lstStyle>
            <a:lvl1pPr marL="0" indent="0">
              <a:buNone/>
              <a:defRPr sz="1500" b="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956441" y="2282647"/>
            <a:ext cx="7188982" cy="457200"/>
          </a:xfrm>
        </p:spPr>
        <p:txBody>
          <a:bodyPr tIns="0" bIns="0" anchor="t"/>
          <a:lstStyle>
            <a:lvl1pPr>
              <a:defRPr b="1">
                <a:solidFill>
                  <a:srgbClr val="A2B526"/>
                </a:solidFill>
              </a:defRPr>
            </a:lvl1pPr>
          </a:lstStyle>
          <a:p>
            <a:pPr lvl="0"/>
            <a:r>
              <a:rPr lang="en-US" dirty="0"/>
              <a:t>Click to edit Master text styles</a:t>
            </a:r>
          </a:p>
        </p:txBody>
      </p:sp>
      <p:sp>
        <p:nvSpPr>
          <p:cNvPr id="5" name="Text Placeholder 2"/>
          <p:cNvSpPr>
            <a:spLocks noGrp="1"/>
          </p:cNvSpPr>
          <p:nvPr>
            <p:ph type="body" idx="14"/>
          </p:nvPr>
        </p:nvSpPr>
        <p:spPr>
          <a:xfrm>
            <a:off x="4679846" y="2825387"/>
            <a:ext cx="3465576" cy="3118100"/>
          </a:xfrm>
        </p:spPr>
        <p:txBody>
          <a:bodyPr anchor="t"/>
          <a:lstStyle>
            <a:lvl1pPr marL="0" indent="0">
              <a:buNone/>
              <a:defRPr sz="1500" b="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279823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Content_bkg_2_wide.jp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956669" y="395834"/>
            <a:ext cx="7606427" cy="1888451"/>
          </a:xfrm>
          <a:prstGeom prst="rect">
            <a:avLst/>
          </a:prstGeom>
        </p:spPr>
        <p:txBody>
          <a:bodyPr vert="horz" lIns="91440" tIns="0" rIns="91440" bIns="0" rtlCol="0" anchor="b">
            <a:noAutofit/>
          </a:bodyPr>
          <a:lstStyle/>
          <a:p>
            <a:r>
              <a:rPr lang="en-US" dirty="0"/>
              <a:t>Headline</a:t>
            </a:r>
          </a:p>
        </p:txBody>
      </p:sp>
      <p:sp>
        <p:nvSpPr>
          <p:cNvPr id="3" name="Text Placeholder 2"/>
          <p:cNvSpPr>
            <a:spLocks noGrp="1"/>
          </p:cNvSpPr>
          <p:nvPr>
            <p:ph type="body" idx="1"/>
          </p:nvPr>
        </p:nvSpPr>
        <p:spPr>
          <a:xfrm>
            <a:off x="956667" y="2815391"/>
            <a:ext cx="7282212" cy="3756548"/>
          </a:xfrm>
          <a:prstGeom prst="rect">
            <a:avLst/>
          </a:prstGeom>
        </p:spPr>
        <p:txBody>
          <a:bodyPr vert="horz" lIns="91440" tIns="45720" rIns="91440" bIns="45720" rtlCol="0">
            <a:normAutofit/>
          </a:bodyPr>
          <a:lstStyle/>
          <a:p>
            <a:pPr lvl="0"/>
            <a:r>
              <a:rPr lang="en-US" dirty="0"/>
              <a:t>Content</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498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342900" rtl="0" eaLnBrk="1" latinLnBrk="0" hangingPunct="1">
        <a:lnSpc>
          <a:spcPct val="90000"/>
        </a:lnSpc>
        <a:spcBef>
          <a:spcPct val="0"/>
        </a:spcBef>
        <a:buNone/>
        <a:defRPr sz="4500" b="1" i="0" kern="1200" baseline="0">
          <a:solidFill>
            <a:srgbClr val="AD122A"/>
          </a:solidFill>
          <a:latin typeface="Arial"/>
          <a:ea typeface="+mj-ea"/>
          <a:cs typeface="Arial"/>
        </a:defRPr>
      </a:lvl1pPr>
    </p:titleStyle>
    <p:bodyStyle>
      <a:lvl1pPr marL="0" indent="0" algn="l" defTabSz="342900" rtl="0" eaLnBrk="1" latinLnBrk="0" hangingPunct="1">
        <a:lnSpc>
          <a:spcPct val="90000"/>
        </a:lnSpc>
        <a:spcBef>
          <a:spcPct val="20000"/>
        </a:spcBef>
        <a:buFontTx/>
        <a:buNone/>
        <a:defRPr sz="15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lnSpc>
          <a:spcPct val="90000"/>
        </a:lnSpc>
        <a:spcBef>
          <a:spcPct val="20000"/>
        </a:spcBef>
        <a:buFont typeface="Arial"/>
        <a:buChar char="•"/>
        <a:defRPr sz="1500" kern="1200">
          <a:solidFill>
            <a:schemeClr val="tx1"/>
          </a:solidFill>
          <a:latin typeface="Arial"/>
          <a:ea typeface="+mn-ea"/>
          <a:cs typeface="Arial"/>
        </a:defRPr>
      </a:lvl3pPr>
      <a:lvl4pPr marL="1200150" indent="-171450" algn="l" defTabSz="342900" rtl="0" eaLnBrk="1" latinLnBrk="0" hangingPunct="1">
        <a:lnSpc>
          <a:spcPct val="90000"/>
        </a:lnSpc>
        <a:spcBef>
          <a:spcPct val="20000"/>
        </a:spcBef>
        <a:buFont typeface="Arial"/>
        <a:buChar char="–"/>
        <a:defRPr sz="1500" kern="1200">
          <a:solidFill>
            <a:schemeClr val="tx1"/>
          </a:solidFill>
          <a:latin typeface="Arial"/>
          <a:ea typeface="+mn-ea"/>
          <a:cs typeface="Arial"/>
        </a:defRPr>
      </a:lvl4pPr>
      <a:lvl5pPr marL="1543050" indent="-171450" algn="l" defTabSz="342900" rtl="0" eaLnBrk="1" latinLnBrk="0" hangingPunct="1">
        <a:lnSpc>
          <a:spcPct val="90000"/>
        </a:lnSpc>
        <a:spcBef>
          <a:spcPct val="20000"/>
        </a:spcBef>
        <a:buFont typeface="Arial"/>
        <a:buChar char="»"/>
        <a:defRPr sz="15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3.xml"/><Relationship Id="rId5" Type="http://schemas.openxmlformats.org/officeDocument/2006/relationships/image" Target="../media/image12.emf"/><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unmcredcap.unmc.edu/redcap/surveys/?s=44HA8NKX8C"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8779" y="1402756"/>
            <a:ext cx="6909687" cy="1446550"/>
          </a:xfrm>
          <a:prstGeom prst="rect">
            <a:avLst/>
          </a:prstGeom>
          <a:noFill/>
          <a:ln>
            <a:noFill/>
          </a:ln>
        </p:spPr>
        <p:txBody>
          <a:bodyPr wrap="square" rtlCol="0">
            <a:spAutoFit/>
          </a:bodyPr>
          <a:lstStyle/>
          <a:p>
            <a:r>
              <a:rPr lang="en-US" sz="4400" dirty="0">
                <a:solidFill>
                  <a:schemeClr val="bg1"/>
                </a:solidFill>
                <a:latin typeface="Arial" panose="020B0604020202020204" pitchFamily="34" charset="0"/>
                <a:cs typeface="Arial" panose="020B0604020202020204" pitchFamily="34" charset="0"/>
              </a:rPr>
              <a:t>A Review of Opioid Safety in Older Adults</a:t>
            </a:r>
          </a:p>
        </p:txBody>
      </p:sp>
      <p:sp>
        <p:nvSpPr>
          <p:cNvPr id="6" name="TextBox 5"/>
          <p:cNvSpPr txBox="1"/>
          <p:nvPr/>
        </p:nvSpPr>
        <p:spPr>
          <a:xfrm>
            <a:off x="1350374" y="3426783"/>
            <a:ext cx="3143249" cy="1338828"/>
          </a:xfrm>
          <a:prstGeom prst="rect">
            <a:avLst/>
          </a:prstGeom>
          <a:noFill/>
        </p:spPr>
        <p:txBody>
          <a:bodyPr wrap="square" rtlCol="0">
            <a:spAutoFit/>
          </a:bodyPr>
          <a:lstStyle/>
          <a:p>
            <a:r>
              <a:rPr lang="en-US" sz="1350" dirty="0">
                <a:solidFill>
                  <a:schemeClr val="bg1"/>
                </a:solidFill>
                <a:latin typeface="Arial" panose="020B0604020202020204" pitchFamily="34" charset="0"/>
                <a:cs typeface="Arial" panose="020B0604020202020204" pitchFamily="34" charset="0"/>
              </a:rPr>
              <a:t>Alfred Fisher MD PhD</a:t>
            </a:r>
          </a:p>
          <a:p>
            <a:r>
              <a:rPr lang="en-US" sz="1350" dirty="0">
                <a:solidFill>
                  <a:schemeClr val="bg1"/>
                </a:solidFill>
                <a:latin typeface="Arial" panose="020B0604020202020204" pitchFamily="34" charset="0"/>
                <a:cs typeface="Arial" panose="020B0604020202020204" pitchFamily="34" charset="0"/>
              </a:rPr>
              <a:t>Professor and Chief</a:t>
            </a:r>
          </a:p>
          <a:p>
            <a:r>
              <a:rPr lang="en-US" sz="1350" dirty="0">
                <a:solidFill>
                  <a:schemeClr val="bg1"/>
                </a:solidFill>
                <a:latin typeface="Arial" panose="020B0604020202020204" pitchFamily="34" charset="0"/>
                <a:cs typeface="Arial" panose="020B0604020202020204" pitchFamily="34" charset="0"/>
              </a:rPr>
              <a:t>Division of Geriatrics, Gerontology, and Palliative Medicine</a:t>
            </a:r>
          </a:p>
          <a:p>
            <a:r>
              <a:rPr lang="en-US" sz="1350" dirty="0">
                <a:solidFill>
                  <a:schemeClr val="bg1"/>
                </a:solidFill>
                <a:latin typeface="Arial" panose="020B0604020202020204" pitchFamily="34" charset="0"/>
                <a:cs typeface="Arial" panose="020B0604020202020204" pitchFamily="34" charset="0"/>
              </a:rPr>
              <a:t>Department of Internal Medicine</a:t>
            </a:r>
          </a:p>
          <a:p>
            <a:r>
              <a:rPr lang="en-US" sz="1350" dirty="0">
                <a:solidFill>
                  <a:schemeClr val="bg1"/>
                </a:solidFill>
                <a:latin typeface="Arial" panose="020B0604020202020204" pitchFamily="34" charset="0"/>
                <a:cs typeface="Arial" panose="020B0604020202020204" pitchFamily="34" charset="0"/>
              </a:rPr>
              <a:t>University of Nebraska Medical Center</a:t>
            </a:r>
          </a:p>
        </p:txBody>
      </p:sp>
      <p:sp>
        <p:nvSpPr>
          <p:cNvPr id="2" name="Rectangle 1"/>
          <p:cNvSpPr/>
          <p:nvPr/>
        </p:nvSpPr>
        <p:spPr>
          <a:xfrm>
            <a:off x="4685485" y="3426784"/>
            <a:ext cx="3213463" cy="1546577"/>
          </a:xfrm>
          <a:prstGeom prst="rect">
            <a:avLst/>
          </a:prstGeom>
        </p:spPr>
        <p:txBody>
          <a:bodyPr wrap="square">
            <a:spAutoFit/>
          </a:bodyPr>
          <a:lstStyle/>
          <a:p>
            <a:r>
              <a:rPr lang="es-ES" sz="1350" dirty="0">
                <a:solidFill>
                  <a:schemeClr val="bg1"/>
                </a:solidFill>
                <a:latin typeface="Arial" panose="020B0604020202020204" pitchFamily="34" charset="0"/>
                <a:ea typeface="Calibri" panose="020F0502020204030204" pitchFamily="34" charset="0"/>
                <a:cs typeface="Arial" panose="020B0604020202020204" pitchFamily="34" charset="0"/>
              </a:rPr>
              <a:t>Al</a:t>
            </a:r>
            <a:r>
              <a:rPr lang="en-US" sz="1350" dirty="0">
                <a:solidFill>
                  <a:schemeClr val="bg1"/>
                </a:solidFill>
                <a:latin typeface="Arial" panose="020B0604020202020204" pitchFamily="34" charset="0"/>
                <a:ea typeface="Calibri" panose="020F0502020204030204" pitchFamily="34" charset="0"/>
                <a:cs typeface="Arial" panose="020B0604020202020204" pitchFamily="34" charset="0"/>
              </a:rPr>
              <a:t>ё</a:t>
            </a:r>
            <a:r>
              <a:rPr lang="es-ES" sz="1350" dirty="0">
                <a:solidFill>
                  <a:schemeClr val="bg1"/>
                </a:solidFill>
                <a:latin typeface="Arial" panose="020B0604020202020204" pitchFamily="34" charset="0"/>
                <a:ea typeface="Calibri" panose="020F0502020204030204" pitchFamily="34" charset="0"/>
                <a:cs typeface="Arial" panose="020B0604020202020204" pitchFamily="34" charset="0"/>
              </a:rPr>
              <a:t>na A. Balasanova, M.D., FAPA</a:t>
            </a:r>
            <a:endParaRPr lang="en-US" sz="1350"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1350" dirty="0">
                <a:solidFill>
                  <a:schemeClr val="bg1"/>
                </a:solidFill>
                <a:latin typeface="Arial" panose="020B0604020202020204" pitchFamily="34" charset="0"/>
                <a:ea typeface="Calibri" panose="020F0502020204030204" pitchFamily="34" charset="0"/>
                <a:cs typeface="Arial" panose="020B0604020202020204" pitchFamily="34" charset="0"/>
              </a:rPr>
              <a:t>Associate Professor</a:t>
            </a:r>
          </a:p>
          <a:p>
            <a:r>
              <a:rPr lang="en-US" sz="1350" dirty="0">
                <a:solidFill>
                  <a:schemeClr val="bg1"/>
                </a:solidFill>
                <a:latin typeface="Arial" panose="020B0604020202020204" pitchFamily="34" charset="0"/>
                <a:ea typeface="Calibri" panose="020F0502020204030204" pitchFamily="34" charset="0"/>
                <a:cs typeface="Arial" panose="020B0604020202020204" pitchFamily="34" charset="0"/>
              </a:rPr>
              <a:t>Director, Addiction Psychiatry Education</a:t>
            </a:r>
          </a:p>
          <a:p>
            <a:r>
              <a:rPr lang="en-US" sz="1350" dirty="0">
                <a:solidFill>
                  <a:schemeClr val="bg1"/>
                </a:solidFill>
                <a:latin typeface="Arial" panose="020B0604020202020204" pitchFamily="34" charset="0"/>
                <a:ea typeface="Calibri" panose="020F0502020204030204" pitchFamily="34" charset="0"/>
                <a:cs typeface="Arial" panose="020B0604020202020204" pitchFamily="34" charset="0"/>
              </a:rPr>
              <a:t>Co-Director, Addiction Psychiatry Consultation-Liaison Service</a:t>
            </a:r>
          </a:p>
          <a:p>
            <a:r>
              <a:rPr lang="en-US" sz="1350" dirty="0">
                <a:solidFill>
                  <a:schemeClr val="bg1"/>
                </a:solidFill>
                <a:latin typeface="Arial" panose="020B0604020202020204" pitchFamily="34" charset="0"/>
                <a:ea typeface="Calibri" panose="020F0502020204030204" pitchFamily="34" charset="0"/>
                <a:cs typeface="Arial" panose="020B0604020202020204" pitchFamily="34" charset="0"/>
              </a:rPr>
              <a:t>Department of Psychiatry</a:t>
            </a:r>
          </a:p>
          <a:p>
            <a:r>
              <a:rPr lang="en-US" sz="1350" dirty="0">
                <a:solidFill>
                  <a:schemeClr val="bg1"/>
                </a:solidFill>
                <a:latin typeface="Arial" panose="020B0604020202020204" pitchFamily="34" charset="0"/>
                <a:ea typeface="Calibri" panose="020F0502020204030204" pitchFamily="34" charset="0"/>
                <a:cs typeface="Arial" panose="020B0604020202020204" pitchFamily="34" charset="0"/>
              </a:rPr>
              <a:t>University of Nebraska Medical Center</a:t>
            </a:r>
          </a:p>
        </p:txBody>
      </p:sp>
    </p:spTree>
    <p:extLst>
      <p:ext uri="{BB962C8B-B14F-4D97-AF65-F5344CB8AC3E}">
        <p14:creationId xmlns:p14="http://schemas.microsoft.com/office/powerpoint/2010/main" val="292360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6775" y="575593"/>
            <a:ext cx="8597225"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How to reduce patient harm from Opioids</a:t>
            </a:r>
          </a:p>
        </p:txBody>
      </p:sp>
      <p:sp>
        <p:nvSpPr>
          <p:cNvPr id="3" name="TextBox 2"/>
          <p:cNvSpPr txBox="1"/>
          <p:nvPr/>
        </p:nvSpPr>
        <p:spPr>
          <a:xfrm>
            <a:off x="1549388" y="1805115"/>
            <a:ext cx="5957401" cy="4401205"/>
          </a:xfrm>
          <a:prstGeom prst="rect">
            <a:avLst/>
          </a:prstGeom>
          <a:noFill/>
        </p:spPr>
        <p:txBody>
          <a:bodyPr wrap="square" rtlCol="0">
            <a:spAutoFit/>
          </a:bodyPr>
          <a:lstStyle/>
          <a:p>
            <a:pPr marL="214313" indent="-214313">
              <a:buFont typeface="Arial" panose="020B0604020202020204" pitchFamily="34" charset="0"/>
              <a:buChar char="•"/>
            </a:pPr>
            <a:r>
              <a:rPr lang="en-US" sz="2000" dirty="0">
                <a:latin typeface="Arial" panose="020B0604020202020204" pitchFamily="34" charset="0"/>
                <a:cs typeface="Arial" panose="020B0604020202020204" pitchFamily="34" charset="0"/>
              </a:rPr>
              <a:t>Prescribe acute opioids for only short durations (7 days or less)</a:t>
            </a:r>
          </a:p>
          <a:p>
            <a:endParaRPr lang="en-US" sz="20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2000" dirty="0">
                <a:latin typeface="Arial" panose="020B0604020202020204" pitchFamily="34" charset="0"/>
                <a:cs typeface="Arial" panose="020B0604020202020204" pitchFamily="34" charset="0"/>
              </a:rPr>
              <a:t>Encourage tapering and reduced use of opioids</a:t>
            </a:r>
          </a:p>
          <a:p>
            <a:pPr marL="214313" indent="-214313">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2000" dirty="0">
                <a:latin typeface="Arial" panose="020B0604020202020204" pitchFamily="34" charset="0"/>
                <a:cs typeface="Arial" panose="020B0604020202020204" pitchFamily="34" charset="0"/>
              </a:rPr>
              <a:t>Offer treatment (or referral) for buprenorphine treatment for patients unable or unwilling to consider opioid tapering</a:t>
            </a:r>
          </a:p>
          <a:p>
            <a:endParaRPr lang="en-US" sz="20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2000" dirty="0">
                <a:latin typeface="Arial" panose="020B0604020202020204" pitchFamily="34" charset="0"/>
                <a:cs typeface="Arial" panose="020B0604020202020204" pitchFamily="34" charset="0"/>
              </a:rPr>
              <a:t>Avoid co-prescribing of opioids and benzodiazepines or other CNS depressants</a:t>
            </a:r>
          </a:p>
          <a:p>
            <a:pPr marL="214313" indent="-214313">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2000" dirty="0">
                <a:latin typeface="Arial" panose="020B0604020202020204" pitchFamily="34" charset="0"/>
                <a:cs typeface="Arial" panose="020B0604020202020204" pitchFamily="34" charset="0"/>
              </a:rPr>
              <a:t>Co-prescribe naloxone with opioid prescriptions</a:t>
            </a:r>
          </a:p>
          <a:p>
            <a:pPr marL="214313" indent="-214313">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3973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25783" y="1211521"/>
            <a:ext cx="3875313" cy="5188610"/>
          </a:xfrm>
          <a:prstGeom prst="rect">
            <a:avLst/>
          </a:prstGeom>
        </p:spPr>
      </p:pic>
      <p:sp>
        <p:nvSpPr>
          <p:cNvPr id="3" name="TextBox 2"/>
          <p:cNvSpPr txBox="1"/>
          <p:nvPr/>
        </p:nvSpPr>
        <p:spPr>
          <a:xfrm>
            <a:off x="3073152" y="384005"/>
            <a:ext cx="3245889"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Available Tools</a:t>
            </a:r>
          </a:p>
        </p:txBody>
      </p:sp>
    </p:spTree>
    <p:extLst>
      <p:ext uri="{BB962C8B-B14F-4D97-AF65-F5344CB8AC3E}">
        <p14:creationId xmlns:p14="http://schemas.microsoft.com/office/powerpoint/2010/main" val="116644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7214" y="1381980"/>
            <a:ext cx="2981297" cy="2286149"/>
          </a:xfrm>
          <a:prstGeom prst="rect">
            <a:avLst/>
          </a:prstGeom>
        </p:spPr>
      </p:pic>
      <p:pic>
        <p:nvPicPr>
          <p:cNvPr id="3" name="Picture 2"/>
          <p:cNvPicPr>
            <a:picLocks noChangeAspect="1"/>
          </p:cNvPicPr>
          <p:nvPr/>
        </p:nvPicPr>
        <p:blipFill>
          <a:blip r:embed="rId3"/>
          <a:stretch>
            <a:fillRect/>
          </a:stretch>
        </p:blipFill>
        <p:spPr>
          <a:xfrm>
            <a:off x="3063241" y="3747746"/>
            <a:ext cx="2965269" cy="2266166"/>
          </a:xfrm>
          <a:prstGeom prst="rect">
            <a:avLst/>
          </a:prstGeom>
        </p:spPr>
      </p:pic>
      <p:sp>
        <p:nvSpPr>
          <p:cNvPr id="4" name="TextBox 3"/>
          <p:cNvSpPr txBox="1"/>
          <p:nvPr/>
        </p:nvSpPr>
        <p:spPr>
          <a:xfrm>
            <a:off x="2673533" y="372675"/>
            <a:ext cx="3903633"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Provider Brochure</a:t>
            </a:r>
          </a:p>
        </p:txBody>
      </p:sp>
    </p:spTree>
    <p:extLst>
      <p:ext uri="{BB962C8B-B14F-4D97-AF65-F5344CB8AC3E}">
        <p14:creationId xmlns:p14="http://schemas.microsoft.com/office/powerpoint/2010/main" val="4191130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4710" y="1191683"/>
            <a:ext cx="3057329" cy="2362057"/>
          </a:xfrm>
          <a:prstGeom prst="rect">
            <a:avLst/>
          </a:prstGeom>
        </p:spPr>
      </p:pic>
      <p:pic>
        <p:nvPicPr>
          <p:cNvPr id="3" name="Picture 2"/>
          <p:cNvPicPr>
            <a:picLocks noChangeAspect="1"/>
          </p:cNvPicPr>
          <p:nvPr/>
        </p:nvPicPr>
        <p:blipFill>
          <a:blip r:embed="rId3"/>
          <a:stretch>
            <a:fillRect/>
          </a:stretch>
        </p:blipFill>
        <p:spPr>
          <a:xfrm>
            <a:off x="1448004" y="3702775"/>
            <a:ext cx="3090742" cy="2370389"/>
          </a:xfrm>
          <a:prstGeom prst="rect">
            <a:avLst/>
          </a:prstGeom>
        </p:spPr>
      </p:pic>
      <p:pic>
        <p:nvPicPr>
          <p:cNvPr id="4" name="Picture 3"/>
          <p:cNvPicPr>
            <a:picLocks noChangeAspect="1"/>
          </p:cNvPicPr>
          <p:nvPr/>
        </p:nvPicPr>
        <p:blipFill>
          <a:blip r:embed="rId4"/>
          <a:stretch>
            <a:fillRect/>
          </a:stretch>
        </p:blipFill>
        <p:spPr>
          <a:xfrm>
            <a:off x="4763071" y="1187581"/>
            <a:ext cx="3089885" cy="2366159"/>
          </a:xfrm>
          <a:prstGeom prst="rect">
            <a:avLst/>
          </a:prstGeom>
        </p:spPr>
      </p:pic>
      <p:pic>
        <p:nvPicPr>
          <p:cNvPr id="5" name="Picture 4"/>
          <p:cNvPicPr>
            <a:picLocks noChangeAspect="1"/>
          </p:cNvPicPr>
          <p:nvPr/>
        </p:nvPicPr>
        <p:blipFill>
          <a:blip r:embed="rId5"/>
          <a:stretch>
            <a:fillRect/>
          </a:stretch>
        </p:blipFill>
        <p:spPr>
          <a:xfrm>
            <a:off x="4763070" y="3702777"/>
            <a:ext cx="3079710" cy="2365744"/>
          </a:xfrm>
          <a:prstGeom prst="rect">
            <a:avLst/>
          </a:prstGeom>
        </p:spPr>
      </p:pic>
      <p:sp>
        <p:nvSpPr>
          <p:cNvPr id="9" name="TextBox 8"/>
          <p:cNvSpPr txBox="1"/>
          <p:nvPr/>
        </p:nvSpPr>
        <p:spPr>
          <a:xfrm>
            <a:off x="2836901" y="306936"/>
            <a:ext cx="3852337"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Patient Brochures</a:t>
            </a:r>
          </a:p>
        </p:txBody>
      </p:sp>
    </p:spTree>
    <p:extLst>
      <p:ext uri="{BB962C8B-B14F-4D97-AF65-F5344CB8AC3E}">
        <p14:creationId xmlns:p14="http://schemas.microsoft.com/office/powerpoint/2010/main" val="63095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6525" y="518987"/>
            <a:ext cx="2159566"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Summary</a:t>
            </a:r>
          </a:p>
        </p:txBody>
      </p:sp>
      <p:sp>
        <p:nvSpPr>
          <p:cNvPr id="3" name="TextBox 2"/>
          <p:cNvSpPr txBox="1"/>
          <p:nvPr/>
        </p:nvSpPr>
        <p:spPr>
          <a:xfrm>
            <a:off x="2050856" y="1904457"/>
            <a:ext cx="5590903" cy="3477875"/>
          </a:xfrm>
          <a:prstGeom prst="rect">
            <a:avLst/>
          </a:prstGeom>
          <a:noFill/>
        </p:spPr>
        <p:txBody>
          <a:bodyPr wrap="square" rtlCol="0">
            <a:spAutoFit/>
          </a:bodyPr>
          <a:lstStyle/>
          <a:p>
            <a:pPr marL="257175" indent="-257175">
              <a:buFont typeface="+mj-lt"/>
              <a:buAutoNum type="arabicPeriod"/>
            </a:pPr>
            <a:r>
              <a:rPr lang="en-US" sz="2000" dirty="0">
                <a:latin typeface="Arial" panose="020B0604020202020204" pitchFamily="34" charset="0"/>
                <a:cs typeface="Arial" panose="020B0604020202020204" pitchFamily="34" charset="0"/>
              </a:rPr>
              <a:t>Opioids are frequently prescribed for older patients and chronic use is not uncommon</a:t>
            </a:r>
          </a:p>
          <a:p>
            <a:pPr marL="257175" indent="-257175">
              <a:buFont typeface="+mj-lt"/>
              <a:buAutoNum type="arabicPeriod"/>
            </a:pPr>
            <a:endParaRPr lang="en-US" sz="2000" dirty="0">
              <a:latin typeface="Arial" panose="020B0604020202020204" pitchFamily="34" charset="0"/>
              <a:cs typeface="Arial" panose="020B0604020202020204" pitchFamily="34" charset="0"/>
            </a:endParaRPr>
          </a:p>
          <a:p>
            <a:pPr marL="257175" indent="-257175">
              <a:buFont typeface="+mj-lt"/>
              <a:buAutoNum type="arabicPeriod"/>
            </a:pPr>
            <a:r>
              <a:rPr lang="en-US" sz="2000" dirty="0">
                <a:latin typeface="Arial" panose="020B0604020202020204" pitchFamily="34" charset="0"/>
                <a:cs typeface="Arial" panose="020B0604020202020204" pitchFamily="34" charset="0"/>
              </a:rPr>
              <a:t>Opioid medications have additional potential harms in older individuals, such as cognitive decline and auto accidents</a:t>
            </a:r>
          </a:p>
          <a:p>
            <a:pPr marL="257175" indent="-257175">
              <a:buFont typeface="+mj-lt"/>
              <a:buAutoNum type="arabicPeriod"/>
            </a:pPr>
            <a:endParaRPr lang="en-US" sz="2000" dirty="0">
              <a:latin typeface="Arial" panose="020B0604020202020204" pitchFamily="34" charset="0"/>
              <a:cs typeface="Arial" panose="020B0604020202020204" pitchFamily="34" charset="0"/>
            </a:endParaRPr>
          </a:p>
          <a:p>
            <a:pPr marL="257175" indent="-257175">
              <a:buFont typeface="+mj-lt"/>
              <a:buAutoNum type="arabicPeriod"/>
            </a:pPr>
            <a:r>
              <a:rPr lang="en-US" sz="2000" dirty="0">
                <a:latin typeface="Arial" panose="020B0604020202020204" pitchFamily="34" charset="0"/>
                <a:cs typeface="Arial" panose="020B0604020202020204" pitchFamily="34" charset="0"/>
              </a:rPr>
              <a:t>For older individuals using chronic opioid therapy, consider screening for opioid use disorder, offering </a:t>
            </a:r>
            <a:r>
              <a:rPr lang="en-US" sz="2000" dirty="0" err="1">
                <a:latin typeface="Arial" panose="020B0604020202020204" pitchFamily="34" charset="0"/>
                <a:cs typeface="Arial" panose="020B0604020202020204" pitchFamily="34" charset="0"/>
              </a:rPr>
              <a:t>deprescribing</a:t>
            </a:r>
            <a:r>
              <a:rPr lang="en-US" sz="2000" dirty="0">
                <a:latin typeface="Arial" panose="020B0604020202020204" pitchFamily="34" charset="0"/>
                <a:cs typeface="Arial" panose="020B0604020202020204" pitchFamily="34" charset="0"/>
              </a:rPr>
              <a:t>, and referral for buprenorphine treatment </a:t>
            </a:r>
          </a:p>
        </p:txBody>
      </p:sp>
    </p:spTree>
    <p:extLst>
      <p:ext uri="{BB962C8B-B14F-4D97-AF65-F5344CB8AC3E}">
        <p14:creationId xmlns:p14="http://schemas.microsoft.com/office/powerpoint/2010/main" val="160922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7975" y="518987"/>
            <a:ext cx="4437462" cy="1200329"/>
          </a:xfrm>
          <a:prstGeom prst="rect">
            <a:avLst/>
          </a:prstGeom>
          <a:noFill/>
        </p:spPr>
        <p:txBody>
          <a:bodyPr wrap="square" rtlCol="0">
            <a:spAutoFit/>
          </a:bodyPr>
          <a:lstStyle/>
          <a:p>
            <a:endParaRPr lang="en-US" sz="3600" dirty="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FB8B3BD-EA2A-4F1B-99B4-2F7BC5F715B2}"/>
              </a:ext>
            </a:extLst>
          </p:cNvPr>
          <p:cNvSpPr txBox="1"/>
          <p:nvPr/>
        </p:nvSpPr>
        <p:spPr>
          <a:xfrm>
            <a:off x="2066925" y="827098"/>
            <a:ext cx="4572000" cy="1508105"/>
          </a:xfrm>
          <a:prstGeom prst="rect">
            <a:avLst/>
          </a:prstGeom>
          <a:noFill/>
        </p:spPr>
        <p:txBody>
          <a:bodyPr wrap="square">
            <a:spAutoFit/>
          </a:bodyPr>
          <a:lstStyle/>
          <a:p>
            <a:r>
              <a:rPr kumimoji="0" lang="en-US" sz="3600" b="1" i="0" u="none" strike="noStrike" kern="1200" cap="none" spc="0" normalizeH="0" baseline="0" noProof="0" dirty="0">
                <a:ln>
                  <a:noFill/>
                </a:ln>
                <a:solidFill>
                  <a:srgbClr val="2F3A41">
                    <a:lumMod val="75000"/>
                  </a:srgbClr>
                </a:solidFill>
                <a:effectLst/>
                <a:uLnTx/>
                <a:uFillTx/>
                <a:latin typeface="Arial"/>
                <a:ea typeface="+mj-ea"/>
                <a:cs typeface="Arial"/>
              </a:rPr>
              <a:t>Program Survey</a:t>
            </a:r>
            <a:br>
              <a:rPr kumimoji="0" lang="en-US" sz="3600" b="1" i="0" u="none" strike="noStrike" kern="1200" cap="none" spc="0" normalizeH="0" baseline="0" noProof="0" dirty="0">
                <a:ln>
                  <a:noFill/>
                </a:ln>
                <a:solidFill>
                  <a:srgbClr val="2F3A41">
                    <a:lumMod val="75000"/>
                  </a:srgbClr>
                </a:solidFill>
                <a:effectLst/>
                <a:uLnTx/>
                <a:uFillTx/>
                <a:latin typeface="Arial"/>
                <a:ea typeface="+mj-ea"/>
                <a:cs typeface="Arial"/>
              </a:rPr>
            </a:br>
            <a:br>
              <a:rPr kumimoji="0" lang="en-US" sz="3600" b="1" i="0" u="none" strike="noStrike" kern="1200" cap="none" spc="0" normalizeH="0" baseline="0" noProof="0" dirty="0">
                <a:ln>
                  <a:noFill/>
                </a:ln>
                <a:solidFill>
                  <a:srgbClr val="2F3A41">
                    <a:lumMod val="75000"/>
                  </a:srgbClr>
                </a:solidFill>
                <a:effectLst/>
                <a:uLnTx/>
                <a:uFillTx/>
                <a:latin typeface="Arial"/>
                <a:ea typeface="+mj-ea"/>
                <a:cs typeface="Arial"/>
              </a:rPr>
            </a:br>
            <a:r>
              <a:rPr kumimoji="0" lang="en-US" sz="2000" b="1" i="0" u="none" strike="noStrike" kern="1200" cap="none" spc="0" normalizeH="0" baseline="0" noProof="0" dirty="0">
                <a:ln>
                  <a:noFill/>
                </a:ln>
                <a:solidFill>
                  <a:srgbClr val="2F3A41">
                    <a:lumMod val="75000"/>
                  </a:srgbClr>
                </a:solidFill>
                <a:effectLst/>
                <a:uLnTx/>
                <a:uFillTx/>
                <a:latin typeface="Arial"/>
                <a:ea typeface="+mj-ea"/>
                <a:cs typeface="Arial"/>
              </a:rPr>
              <a:t>We truly value your feedback!</a:t>
            </a:r>
            <a:endParaRPr lang="en-US" dirty="0"/>
          </a:p>
        </p:txBody>
      </p:sp>
      <p:sp>
        <p:nvSpPr>
          <p:cNvPr id="7" name="TextBox 6">
            <a:extLst>
              <a:ext uri="{FF2B5EF4-FFF2-40B4-BE49-F238E27FC236}">
                <a16:creationId xmlns:a16="http://schemas.microsoft.com/office/drawing/2014/main" id="{E42A60D8-FAA5-4221-95DD-A2B5B97E255E}"/>
              </a:ext>
            </a:extLst>
          </p:cNvPr>
          <p:cNvSpPr txBox="1"/>
          <p:nvPr/>
        </p:nvSpPr>
        <p:spPr>
          <a:xfrm>
            <a:off x="2066925" y="2799487"/>
            <a:ext cx="6858000" cy="147732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2F3A41"/>
                </a:solidFill>
                <a:effectLst/>
                <a:uLnTx/>
                <a:uFillTx/>
                <a:latin typeface="Calibri" panose="020F0502020204030204" pitchFamily="34" charset="0"/>
                <a:ea typeface="+mn-ea"/>
                <a:cs typeface="Calibri" panose="020F0502020204030204" pitchFamily="34" charset="0"/>
              </a:rPr>
              <a:t>Please utilize link or QR code below –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2F3A41"/>
              </a:solidFill>
              <a:effectLst/>
              <a:uLnTx/>
              <a:uFillTx/>
              <a:latin typeface="Arial" panose="020B0604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2F3A41"/>
                </a:solidFill>
                <a:effectLst/>
                <a:uLnTx/>
                <a:uFillTx/>
                <a:latin typeface="Calibri" panose="020F0502020204030204" pitchFamily="34" charset="0"/>
                <a:ea typeface="+mn-ea"/>
                <a:cs typeface="Calibri" panose="020F0502020204030204" pitchFamily="34" charset="0"/>
              </a:rPr>
              <a:t>Link: </a:t>
            </a:r>
            <a:r>
              <a:rPr kumimoji="0" lang="en-US" altLang="en-US" sz="1800" b="0" i="0" u="sng" strike="noStrike" kern="1200" cap="none" spc="0" normalizeH="0" baseline="0" noProof="0" dirty="0">
                <a:ln>
                  <a:noFill/>
                </a:ln>
                <a:solidFill>
                  <a:srgbClr val="2F3A41"/>
                </a:solidFill>
                <a:effectLst/>
                <a:uLnTx/>
                <a:uFillTx/>
                <a:latin typeface="Calibri" panose="020F05020202040302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https://unmcredcap.unmc.edu/redcap/surveys/?s=44HA8NKX8C</a:t>
            </a:r>
            <a:endParaRPr kumimoji="0" lang="en-US" altLang="en-US" sz="1800" b="0" i="0" u="none" strike="noStrike" kern="1200" cap="none" spc="0" normalizeH="0" baseline="0" noProof="0" dirty="0">
              <a:ln>
                <a:noFill/>
              </a:ln>
              <a:solidFill>
                <a:srgbClr val="2F3A41"/>
              </a:solidFill>
              <a:effectLst/>
              <a:uLnTx/>
              <a:uFillTx/>
              <a:latin typeface="Arial" panose="020B0604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2F3A41"/>
                </a:solidFill>
                <a:effectLst/>
                <a:uLnTx/>
                <a:uFillTx/>
                <a:latin typeface="Calibri" panose="020F0502020204030204" pitchFamily="34" charset="0"/>
                <a:ea typeface="+mn-ea"/>
                <a:cs typeface="Calibri" panose="020F0502020204030204" pitchFamily="34" charset="0"/>
              </a:rPr>
              <a:t> </a:t>
            </a:r>
            <a:endParaRPr kumimoji="0" lang="en-US" altLang="en-US" sz="1800" b="0" i="0" u="none" strike="noStrike" kern="1200" cap="none" spc="0" normalizeH="0" baseline="0" noProof="0" dirty="0">
              <a:ln>
                <a:noFill/>
              </a:ln>
              <a:solidFill>
                <a:srgbClr val="2F3A4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Passcode:  042723</a:t>
            </a:r>
            <a:endParaRPr kumimoji="0" lang="en-US" altLang="en-US"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8" name="Picture 2">
            <a:extLst>
              <a:ext uri="{FF2B5EF4-FFF2-40B4-BE49-F238E27FC236}">
                <a16:creationId xmlns:a16="http://schemas.microsoft.com/office/drawing/2014/main" id="{0FD12329-0C25-42EC-AA94-D32333AC6C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213" y="4433599"/>
            <a:ext cx="1391524" cy="1408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290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8312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7685" y="1298166"/>
            <a:ext cx="5989321" cy="4708981"/>
          </a:xfrm>
          <a:prstGeom prst="rect">
            <a:avLst/>
          </a:prstGeom>
        </p:spPr>
        <p:txBody>
          <a:bodyPr wrap="square">
            <a:spAutoFit/>
          </a:bodyPr>
          <a:lstStyle/>
          <a:p>
            <a:pPr marL="557213" indent="-214313">
              <a:buFont typeface="Arial" panose="020B0604020202020204" pitchFamily="34" charset="0"/>
              <a:buChar char="•"/>
            </a:pPr>
            <a:endParaRPr lang="en-US" sz="2000" dirty="0">
              <a:latin typeface="Arial" panose="020B0604020202020204" pitchFamily="34" charset="0"/>
              <a:ea typeface="Calibri" panose="020F0502020204030204" pitchFamily="34" charset="0"/>
              <a:cs typeface="Arial" panose="020B0604020202020204" pitchFamily="34" charset="0"/>
            </a:endParaRPr>
          </a:p>
          <a:p>
            <a:pPr marL="557213" indent="-214313">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This program is supported by the Health Resources and Services Administration (HRSA) of the U.S. Department of Health and Human Services (HHS) as part of an award totaling $749,836.00 with 0% financed with non-governmental sources. The contents are those of the author(s) and do not necessarily represent the official views of, nor an endorsement, by HRSA, HHS, or the U.S. Government. For more information, please visit HRSA.gov.</a:t>
            </a:r>
          </a:p>
          <a:p>
            <a:pPr marL="557213" indent="-214313">
              <a:buFont typeface="Arial" panose="020B0604020202020204" pitchFamily="34" charset="0"/>
              <a:buChar char="•"/>
            </a:pPr>
            <a:endParaRPr lang="en-US" sz="2000" dirty="0">
              <a:latin typeface="Arial" panose="020B0604020202020204" pitchFamily="34" charset="0"/>
              <a:ea typeface="Calibri" panose="020F0502020204030204" pitchFamily="34" charset="0"/>
              <a:cs typeface="Arial" panose="020B0604020202020204" pitchFamily="34" charset="0"/>
            </a:endParaRPr>
          </a:p>
          <a:p>
            <a:pPr marL="557213" indent="-214313">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Nebraska GWEP (www.unmc.edu/NebraskaGWEP)</a:t>
            </a:r>
          </a:p>
        </p:txBody>
      </p:sp>
      <p:sp>
        <p:nvSpPr>
          <p:cNvPr id="3" name="TextBox 2"/>
          <p:cNvSpPr txBox="1"/>
          <p:nvPr/>
        </p:nvSpPr>
        <p:spPr>
          <a:xfrm>
            <a:off x="3497379" y="409947"/>
            <a:ext cx="2569934"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Disclosures</a:t>
            </a:r>
          </a:p>
        </p:txBody>
      </p:sp>
    </p:spTree>
    <p:extLst>
      <p:ext uri="{BB962C8B-B14F-4D97-AF65-F5344CB8AC3E}">
        <p14:creationId xmlns:p14="http://schemas.microsoft.com/office/powerpoint/2010/main" val="751642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2081" y="348988"/>
            <a:ext cx="8100000" cy="1200329"/>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Older Patients are often prescribed and use opioids</a:t>
            </a:r>
          </a:p>
        </p:txBody>
      </p:sp>
      <p:sp>
        <p:nvSpPr>
          <p:cNvPr id="3" name="TextBox 2"/>
          <p:cNvSpPr txBox="1"/>
          <p:nvPr/>
        </p:nvSpPr>
        <p:spPr>
          <a:xfrm>
            <a:off x="1889760" y="2040568"/>
            <a:ext cx="5677989" cy="4093428"/>
          </a:xfrm>
          <a:prstGeom prst="rect">
            <a:avLst/>
          </a:prstGeom>
          <a:noFill/>
        </p:spPr>
        <p:txBody>
          <a:bodyPr wrap="square" rtlCol="0">
            <a:spAutoFit/>
          </a:bodyPr>
          <a:lstStyle/>
          <a:p>
            <a:pPr marL="214313" indent="-214313">
              <a:buFont typeface="Arial" panose="020B0604020202020204" pitchFamily="34" charset="0"/>
              <a:buChar char="•"/>
            </a:pPr>
            <a:r>
              <a:rPr lang="en-US" sz="2000" dirty="0">
                <a:latin typeface="Arial" panose="020B0604020202020204" pitchFamily="34" charset="0"/>
                <a:cs typeface="Arial" panose="020B0604020202020204" pitchFamily="34" charset="0"/>
              </a:rPr>
              <a:t>Approximately 9% of outpatient clinic visits by older patients involve a prescription for an opioid medication</a:t>
            </a:r>
          </a:p>
          <a:p>
            <a:pPr marL="214313" indent="-214313">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2000" dirty="0">
                <a:latin typeface="Arial" panose="020B0604020202020204" pitchFamily="34" charset="0"/>
                <a:cs typeface="Arial" panose="020B0604020202020204" pitchFamily="34" charset="0"/>
              </a:rPr>
              <a:t>About 9% of patients over the age of 65 years take an opioid for chronic, non-cancer pain</a:t>
            </a:r>
          </a:p>
          <a:p>
            <a:pPr marL="214313" indent="-214313">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2000" dirty="0">
                <a:latin typeface="Arial" panose="020B0604020202020204" pitchFamily="34" charset="0"/>
                <a:cs typeface="Arial" panose="020B0604020202020204" pitchFamily="34" charset="0"/>
              </a:rPr>
              <a:t>A growing number of patients are presenting for the treatment of opioid use disorders</a:t>
            </a:r>
          </a:p>
          <a:p>
            <a:pPr marL="214313" indent="-214313">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Naples, et. al. </a:t>
            </a:r>
            <a:r>
              <a:rPr lang="en-US" sz="2000" i="1" dirty="0" err="1">
                <a:latin typeface="Arial" panose="020B0604020202020204" pitchFamily="34" charset="0"/>
                <a:cs typeface="Arial" panose="020B0604020202020204" pitchFamily="34" charset="0"/>
              </a:rPr>
              <a:t>Clin</a:t>
            </a:r>
            <a:r>
              <a:rPr lang="en-US" sz="2000" i="1" dirty="0">
                <a:latin typeface="Arial" panose="020B0604020202020204" pitchFamily="34" charset="0"/>
                <a:cs typeface="Arial" panose="020B0604020202020204" pitchFamily="34" charset="0"/>
              </a:rPr>
              <a:t>. Ger. Med. </a:t>
            </a:r>
            <a:r>
              <a:rPr lang="en-US" sz="2000" dirty="0">
                <a:latin typeface="Arial" panose="020B0604020202020204" pitchFamily="34" charset="0"/>
                <a:cs typeface="Arial" panose="020B0604020202020204" pitchFamily="34" charset="0"/>
              </a:rPr>
              <a:t>(2016) 32:725-735 / Maree, et. al. </a:t>
            </a:r>
            <a:r>
              <a:rPr lang="en-US" sz="2000" i="1" dirty="0">
                <a:latin typeface="Arial" panose="020B0604020202020204" pitchFamily="34" charset="0"/>
                <a:cs typeface="Arial" panose="020B0604020202020204" pitchFamily="34" charset="0"/>
              </a:rPr>
              <a:t>Am. J. Ger. Psych. </a:t>
            </a:r>
            <a:r>
              <a:rPr lang="en-US" sz="2000" dirty="0">
                <a:latin typeface="Arial" panose="020B0604020202020204" pitchFamily="34" charset="0"/>
                <a:cs typeface="Arial" panose="020B0604020202020204" pitchFamily="34" charset="0"/>
              </a:rPr>
              <a:t>(2016) 24:949-963.</a:t>
            </a:r>
          </a:p>
        </p:txBody>
      </p:sp>
    </p:spTree>
    <p:extLst>
      <p:ext uri="{BB962C8B-B14F-4D97-AF65-F5344CB8AC3E}">
        <p14:creationId xmlns:p14="http://schemas.microsoft.com/office/powerpoint/2010/main" val="3799174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9566" y="407529"/>
            <a:ext cx="7933507" cy="1200329"/>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Evidence for the effectiveness of long-term opioids for chronic pain is weak</a:t>
            </a:r>
          </a:p>
        </p:txBody>
      </p:sp>
      <p:sp>
        <p:nvSpPr>
          <p:cNvPr id="3" name="TextBox 2"/>
          <p:cNvSpPr txBox="1"/>
          <p:nvPr/>
        </p:nvSpPr>
        <p:spPr>
          <a:xfrm>
            <a:off x="2334333" y="2106524"/>
            <a:ext cx="5023971" cy="3785652"/>
          </a:xfrm>
          <a:prstGeom prst="rect">
            <a:avLst/>
          </a:prstGeom>
          <a:noFill/>
        </p:spPr>
        <p:txBody>
          <a:bodyPr wrap="square" rtlCol="0">
            <a:spAutoFit/>
          </a:bodyPr>
          <a:lstStyle/>
          <a:p>
            <a:pPr marL="214313" indent="-214313">
              <a:buFont typeface="Arial" panose="020B0604020202020204" pitchFamily="34" charset="0"/>
              <a:buChar char="•"/>
            </a:pPr>
            <a:r>
              <a:rPr lang="en-US" sz="2000" dirty="0">
                <a:latin typeface="Arial" panose="020B0604020202020204" pitchFamily="34" charset="0"/>
                <a:cs typeface="Arial" panose="020B0604020202020204" pitchFamily="34" charset="0"/>
              </a:rPr>
              <a:t>A clinical trial comparing dose escalation versus a fixed dose showed no improvement in pain levels.</a:t>
            </a:r>
          </a:p>
          <a:p>
            <a:pPr marL="214313" indent="-214313">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2000" dirty="0">
                <a:latin typeface="Arial" panose="020B0604020202020204" pitchFamily="34" charset="0"/>
                <a:cs typeface="Arial" panose="020B0604020202020204" pitchFamily="34" charset="0"/>
              </a:rPr>
              <a:t>There are no studies showing that opioids improve physical activity, function, sleep, mood, or quality of life in patients with chronic, non-cancer pain</a:t>
            </a:r>
          </a:p>
          <a:p>
            <a:endParaRPr lang="en-US" sz="2000" dirty="0">
              <a:latin typeface="Arial" panose="020B0604020202020204" pitchFamily="34" charset="0"/>
              <a:cs typeface="Arial" panose="020B0604020202020204" pitchFamily="34" charset="0"/>
            </a:endParaRPr>
          </a:p>
          <a:p>
            <a:r>
              <a:rPr lang="en-US" sz="2000" dirty="0" err="1">
                <a:latin typeface="Arial" panose="020B0604020202020204" pitchFamily="34" charset="0"/>
                <a:cs typeface="Arial" panose="020B0604020202020204" pitchFamily="34" charset="0"/>
              </a:rPr>
              <a:t>Naliboff</a:t>
            </a:r>
            <a:r>
              <a:rPr lang="en-US" sz="2000" dirty="0">
                <a:latin typeface="Arial" panose="020B0604020202020204" pitchFamily="34" charset="0"/>
                <a:cs typeface="Arial" panose="020B0604020202020204" pitchFamily="34" charset="0"/>
              </a:rPr>
              <a:t>, et. al. </a:t>
            </a:r>
            <a:r>
              <a:rPr lang="en-US" sz="2000" i="1" dirty="0">
                <a:latin typeface="Arial" panose="020B0604020202020204" pitchFamily="34" charset="0"/>
                <a:cs typeface="Arial" panose="020B0604020202020204" pitchFamily="34" charset="0"/>
              </a:rPr>
              <a:t>J. Pain </a:t>
            </a:r>
            <a:r>
              <a:rPr lang="en-US" sz="2000" dirty="0">
                <a:latin typeface="Arial" panose="020B0604020202020204" pitchFamily="34" charset="0"/>
                <a:cs typeface="Arial" panose="020B0604020202020204" pitchFamily="34" charset="0"/>
              </a:rPr>
              <a:t>(2011) 12:288-96 / Sehgal, et. al. </a:t>
            </a:r>
            <a:r>
              <a:rPr lang="en-US" sz="2000" i="1" dirty="0">
                <a:latin typeface="Arial" panose="020B0604020202020204" pitchFamily="34" charset="0"/>
                <a:cs typeface="Arial" panose="020B0604020202020204" pitchFamily="34" charset="0"/>
              </a:rPr>
              <a:t>Expert Rev. </a:t>
            </a:r>
            <a:r>
              <a:rPr lang="en-US" sz="2000" i="1" dirty="0" err="1">
                <a:latin typeface="Arial" panose="020B0604020202020204" pitchFamily="34" charset="0"/>
                <a:cs typeface="Arial" panose="020B0604020202020204" pitchFamily="34" charset="0"/>
              </a:rPr>
              <a:t>Neurother</a:t>
            </a:r>
            <a:r>
              <a:rPr lang="en-US" sz="2000" dirty="0">
                <a:latin typeface="Arial" panose="020B0604020202020204" pitchFamily="34" charset="0"/>
                <a:cs typeface="Arial" panose="020B0604020202020204" pitchFamily="34" charset="0"/>
              </a:rPr>
              <a:t>. (2013) 13:1201-20.</a:t>
            </a:r>
          </a:p>
        </p:txBody>
      </p:sp>
    </p:spTree>
    <p:extLst>
      <p:ext uri="{BB962C8B-B14F-4D97-AF65-F5344CB8AC3E}">
        <p14:creationId xmlns:p14="http://schemas.microsoft.com/office/powerpoint/2010/main" val="2423765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957" y="254962"/>
            <a:ext cx="7873534" cy="1200329"/>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Additional concerns with opioid use in Older Adults</a:t>
            </a:r>
          </a:p>
        </p:txBody>
      </p:sp>
      <p:sp>
        <p:nvSpPr>
          <p:cNvPr id="3" name="TextBox 2"/>
          <p:cNvSpPr txBox="1"/>
          <p:nvPr/>
        </p:nvSpPr>
        <p:spPr>
          <a:xfrm>
            <a:off x="1628501" y="1649654"/>
            <a:ext cx="6200503" cy="4708981"/>
          </a:xfrm>
          <a:prstGeom prst="rect">
            <a:avLst/>
          </a:prstGeom>
          <a:noFill/>
        </p:spPr>
        <p:txBody>
          <a:bodyPr wrap="square" rtlCol="0">
            <a:spAutoFit/>
          </a:bodyPr>
          <a:lstStyle/>
          <a:p>
            <a:pPr marL="214313" indent="-214313">
              <a:buFont typeface="Arial" panose="020B0604020202020204" pitchFamily="34" charset="0"/>
              <a:buChar char="•"/>
            </a:pPr>
            <a:r>
              <a:rPr lang="en-US" sz="2000" dirty="0">
                <a:latin typeface="Arial" panose="020B0604020202020204" pitchFamily="34" charset="0"/>
                <a:cs typeface="Arial" panose="020B0604020202020204" pitchFamily="34" charset="0"/>
              </a:rPr>
              <a:t>Long-term opioid use is associated with cognitive decline and even short-term use is associated with the development of delirium</a:t>
            </a:r>
          </a:p>
          <a:p>
            <a:pPr marL="214313" indent="-214313">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2000" dirty="0">
                <a:latin typeface="Arial" panose="020B0604020202020204" pitchFamily="34" charset="0"/>
                <a:cs typeface="Arial" panose="020B0604020202020204" pitchFamily="34" charset="0"/>
              </a:rPr>
              <a:t>Use of opioids is not associated with increased falls, but is associated with an increased risk of fractures</a:t>
            </a:r>
          </a:p>
          <a:p>
            <a:pPr marL="214313" indent="-214313">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2000" dirty="0">
                <a:latin typeface="Arial" panose="020B0604020202020204" pitchFamily="34" charset="0"/>
                <a:cs typeface="Arial" panose="020B0604020202020204" pitchFamily="34" charset="0"/>
              </a:rPr>
              <a:t>Opioid use is also associated with increased risk of car accidents, cardiovascular events (MI or </a:t>
            </a:r>
            <a:r>
              <a:rPr lang="en-US" sz="2000" dirty="0" err="1">
                <a:latin typeface="Arial" panose="020B0604020202020204" pitchFamily="34" charset="0"/>
                <a:cs typeface="Arial" panose="020B0604020202020204" pitchFamily="34" charset="0"/>
              </a:rPr>
              <a:t>A.fib</a:t>
            </a:r>
            <a:r>
              <a:rPr lang="en-US" sz="2000" dirty="0">
                <a:latin typeface="Arial" panose="020B0604020202020204" pitchFamily="34" charset="0"/>
                <a:cs typeface="Arial" panose="020B0604020202020204" pitchFamily="34" charset="0"/>
              </a:rPr>
              <a:t>), and pneumonia</a:t>
            </a:r>
          </a:p>
          <a:p>
            <a:pPr marL="214313" indent="-214313">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dirty="0" err="1">
                <a:latin typeface="Arial" panose="020B0604020202020204" pitchFamily="34" charset="0"/>
                <a:cs typeface="Arial" panose="020B0604020202020204" pitchFamily="34" charset="0"/>
              </a:rPr>
              <a:t>Puustinen</a:t>
            </a:r>
            <a:r>
              <a:rPr lang="en-US" sz="2000" dirty="0">
                <a:latin typeface="Arial" panose="020B0604020202020204" pitchFamily="34" charset="0"/>
                <a:cs typeface="Arial" panose="020B0604020202020204" pitchFamily="34" charset="0"/>
              </a:rPr>
              <a:t>, et. al. </a:t>
            </a:r>
            <a:r>
              <a:rPr lang="en-US" sz="2000" i="1" dirty="0">
                <a:latin typeface="Arial" panose="020B0604020202020204" pitchFamily="34" charset="0"/>
                <a:cs typeface="Arial" panose="020B0604020202020204" pitchFamily="34" charset="0"/>
              </a:rPr>
              <a:t>BMC Ger. </a:t>
            </a:r>
            <a:r>
              <a:rPr lang="en-US" sz="2000" dirty="0">
                <a:latin typeface="Arial" panose="020B0604020202020204" pitchFamily="34" charset="0"/>
                <a:cs typeface="Arial" panose="020B0604020202020204" pitchFamily="34" charset="0"/>
              </a:rPr>
              <a:t>(2011) 11:70 / </a:t>
            </a:r>
            <a:r>
              <a:rPr lang="en-US" sz="2000" dirty="0" err="1">
                <a:latin typeface="Arial" panose="020B0604020202020204" pitchFamily="34" charset="0"/>
                <a:cs typeface="Arial" panose="020B0604020202020204" pitchFamily="34" charset="0"/>
              </a:rPr>
              <a:t>Woolcott</a:t>
            </a:r>
            <a:r>
              <a:rPr lang="en-US" sz="2000" dirty="0">
                <a:latin typeface="Arial" panose="020B0604020202020204" pitchFamily="34" charset="0"/>
                <a:cs typeface="Arial" panose="020B0604020202020204" pitchFamily="34" charset="0"/>
              </a:rPr>
              <a:t>, et. al. </a:t>
            </a:r>
            <a:r>
              <a:rPr lang="en-US" sz="2000" i="1" dirty="0">
                <a:latin typeface="Arial" panose="020B0604020202020204" pitchFamily="34" charset="0"/>
                <a:cs typeface="Arial" panose="020B0604020202020204" pitchFamily="34" charset="0"/>
              </a:rPr>
              <a:t>Arch Int.. Med. </a:t>
            </a:r>
            <a:r>
              <a:rPr lang="en-US" sz="2000" dirty="0">
                <a:latin typeface="Arial" panose="020B0604020202020204" pitchFamily="34" charset="0"/>
                <a:cs typeface="Arial" panose="020B0604020202020204" pitchFamily="34" charset="0"/>
              </a:rPr>
              <a:t>(2009) 169:1952-1960 /</a:t>
            </a: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Naples, et. al. </a:t>
            </a:r>
            <a:r>
              <a:rPr lang="en-US" sz="2000" i="1" dirty="0" err="1">
                <a:latin typeface="Arial" panose="020B0604020202020204" pitchFamily="34" charset="0"/>
                <a:cs typeface="Arial" panose="020B0604020202020204" pitchFamily="34" charset="0"/>
              </a:rPr>
              <a:t>Clin</a:t>
            </a:r>
            <a:r>
              <a:rPr lang="en-US" sz="2000" i="1" dirty="0">
                <a:latin typeface="Arial" panose="020B0604020202020204" pitchFamily="34" charset="0"/>
                <a:cs typeface="Arial" panose="020B0604020202020204" pitchFamily="34" charset="0"/>
              </a:rPr>
              <a:t>. Ger. Med. </a:t>
            </a:r>
            <a:r>
              <a:rPr lang="en-US" sz="2000" dirty="0">
                <a:latin typeface="Arial" panose="020B0604020202020204" pitchFamily="34" charset="0"/>
                <a:cs typeface="Arial" panose="020B0604020202020204" pitchFamily="34" charset="0"/>
              </a:rPr>
              <a:t>(2016) 32:725-735</a:t>
            </a:r>
          </a:p>
        </p:txBody>
      </p:sp>
    </p:spTree>
    <p:extLst>
      <p:ext uri="{BB962C8B-B14F-4D97-AF65-F5344CB8AC3E}">
        <p14:creationId xmlns:p14="http://schemas.microsoft.com/office/powerpoint/2010/main" val="2526721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2552" y="99997"/>
            <a:ext cx="8273072" cy="1200329"/>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Non-opioid options to treat common sources of pain</a:t>
            </a:r>
          </a:p>
        </p:txBody>
      </p:sp>
      <p:sp>
        <p:nvSpPr>
          <p:cNvPr id="3" name="TextBox 2"/>
          <p:cNvSpPr txBox="1"/>
          <p:nvPr/>
        </p:nvSpPr>
        <p:spPr>
          <a:xfrm>
            <a:off x="1393441" y="1311783"/>
            <a:ext cx="2986971" cy="544764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Low back pain</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Self-care and education in all patients: advise patients to remain active and limit bedrest</a:t>
            </a:r>
          </a:p>
          <a:p>
            <a:endParaRPr lang="en-US"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Nonpharmacological</a:t>
            </a:r>
            <a:r>
              <a:rPr lang="en-US" sz="1200" dirty="0">
                <a:latin typeface="Arial" panose="020B0604020202020204" pitchFamily="34" charset="0"/>
                <a:cs typeface="Arial" panose="020B0604020202020204" pitchFamily="34" charset="0"/>
              </a:rPr>
              <a:t> treatments: physical therapy, exercise, cognitive behavioral therapy, interdisciplinary rehabilitation</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Medications</a:t>
            </a:r>
          </a:p>
          <a:p>
            <a:pPr marL="557213" lvl="1"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First-line: acetaminophen, non-steroidal anti-inflammatory drugs (NSAIDs) with caution</a:t>
            </a:r>
          </a:p>
          <a:p>
            <a:pPr marL="557213" lvl="1"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Second-line: Serotonin and norepinephrine reuptake inhibitors (SNRIs) / tricyclic antidepressants (TCAs) with caution</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Steroid injections</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Neuropathic pain</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Medications: SNRIs, topical lidocaine,</a:t>
            </a:r>
          </a:p>
          <a:p>
            <a:r>
              <a:rPr lang="en-US" sz="1200" dirty="0">
                <a:latin typeface="Arial" panose="020B0604020202020204" pitchFamily="34" charset="0"/>
                <a:cs typeface="Arial" panose="020B0604020202020204" pitchFamily="34" charset="0"/>
              </a:rPr>
              <a:t>gabapentin/</a:t>
            </a:r>
            <a:r>
              <a:rPr lang="en-US" sz="1200" dirty="0" err="1">
                <a:latin typeface="Arial" panose="020B0604020202020204" pitchFamily="34" charset="0"/>
                <a:cs typeface="Arial" panose="020B0604020202020204" pitchFamily="34" charset="0"/>
              </a:rPr>
              <a:t>pregabalin</a:t>
            </a:r>
            <a:r>
              <a:rPr lang="en-US" sz="1200" dirty="0">
                <a:latin typeface="Arial" panose="020B0604020202020204" pitchFamily="34" charset="0"/>
                <a:cs typeface="Arial" panose="020B0604020202020204" pitchFamily="34" charset="0"/>
              </a:rPr>
              <a:t>, TCAs</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CDC Opioid guidelines</a:t>
            </a:r>
          </a:p>
        </p:txBody>
      </p:sp>
      <p:sp>
        <p:nvSpPr>
          <p:cNvPr id="4" name="TextBox 3"/>
          <p:cNvSpPr txBox="1"/>
          <p:nvPr/>
        </p:nvSpPr>
        <p:spPr>
          <a:xfrm>
            <a:off x="4700452" y="1311783"/>
            <a:ext cx="3250474" cy="5078313"/>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Osteoarthritis</a:t>
            </a:r>
          </a:p>
          <a:p>
            <a:endParaRPr lang="en-US"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Nonpharmacological</a:t>
            </a:r>
            <a:r>
              <a:rPr lang="en-US" sz="1200" dirty="0">
                <a:latin typeface="Arial" panose="020B0604020202020204" pitchFamily="34" charset="0"/>
                <a:cs typeface="Arial" panose="020B0604020202020204" pitchFamily="34" charset="0"/>
              </a:rPr>
              <a:t> treatments: physical therapy, exercise, weight loss, patient education, evaluation for joint replacement surgery</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Medications</a:t>
            </a:r>
          </a:p>
          <a:p>
            <a:pPr marL="557213" lvl="1"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First-line: acetaminophen, topical NSAIDs, oral NSAIDs with caution</a:t>
            </a:r>
          </a:p>
          <a:p>
            <a:pPr marL="557213" lvl="1"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Second-line: intra-articular hyaluronic acid, capsaicin, intra-articular glucocorticoid injections</a:t>
            </a:r>
          </a:p>
          <a:p>
            <a:pPr marL="557213" lvl="1" indent="-214313">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Fibromyalgia</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Patient education: Address diagnosis, treatment, and patient’s role in treatment</a:t>
            </a:r>
          </a:p>
          <a:p>
            <a:endParaRPr lang="en-US"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Nonpharmacologic</a:t>
            </a:r>
            <a:r>
              <a:rPr lang="en-US" sz="1200" dirty="0">
                <a:latin typeface="Arial" panose="020B0604020202020204" pitchFamily="34" charset="0"/>
                <a:cs typeface="Arial" panose="020B0604020202020204" pitchFamily="34" charset="0"/>
              </a:rPr>
              <a:t> treatments: low-impact aerobic exercise, cognitive behavioral therapy, biofeedback, interdisciplinary rehabilitation</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Medications</a:t>
            </a:r>
          </a:p>
          <a:p>
            <a:pPr marL="557213" lvl="1"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First-line: duloxetine, </a:t>
            </a:r>
            <a:r>
              <a:rPr lang="en-US" sz="1200" dirty="0" err="1">
                <a:latin typeface="Arial" panose="020B0604020202020204" pitchFamily="34" charset="0"/>
                <a:cs typeface="Arial" panose="020B0604020202020204" pitchFamily="34" charset="0"/>
              </a:rPr>
              <a:t>pregabalin</a:t>
            </a:r>
            <a:endParaRPr lang="en-US" sz="1200" dirty="0">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Second-line: TCAs, gabapentin</a:t>
            </a:r>
          </a:p>
        </p:txBody>
      </p:sp>
    </p:spTree>
    <p:extLst>
      <p:ext uri="{BB962C8B-B14F-4D97-AF65-F5344CB8AC3E}">
        <p14:creationId xmlns:p14="http://schemas.microsoft.com/office/powerpoint/2010/main" val="2466483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B2232E-A547-42F6-836D-3F248783B12A}"/>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AA7E2967-6183-40AD-B89D-81DA83E35102}"/>
              </a:ext>
            </a:extLst>
          </p:cNvPr>
          <p:cNvSpPr>
            <a:spLocks noGrp="1"/>
          </p:cNvSpPr>
          <p:nvPr>
            <p:ph sz="quarter" idx="13"/>
          </p:nvPr>
        </p:nvSpPr>
        <p:spPr/>
        <p:txBody>
          <a:bodyPr/>
          <a:lstStyle/>
          <a:p>
            <a:endParaRPr lang="en-US"/>
          </a:p>
        </p:txBody>
      </p:sp>
      <p:pic>
        <p:nvPicPr>
          <p:cNvPr id="6" name="Picture 5">
            <a:extLst>
              <a:ext uri="{FF2B5EF4-FFF2-40B4-BE49-F238E27FC236}">
                <a16:creationId xmlns:a16="http://schemas.microsoft.com/office/drawing/2014/main" id="{C19FBE25-9C70-4D80-B33C-B753F4784CBD}"/>
              </a:ext>
            </a:extLst>
          </p:cNvPr>
          <p:cNvPicPr>
            <a:picLocks noChangeAspect="1"/>
          </p:cNvPicPr>
          <p:nvPr/>
        </p:nvPicPr>
        <p:blipFill>
          <a:blip r:embed="rId2"/>
          <a:stretch>
            <a:fillRect/>
          </a:stretch>
        </p:blipFill>
        <p:spPr>
          <a:xfrm>
            <a:off x="672807" y="1097281"/>
            <a:ext cx="8322528" cy="5695915"/>
          </a:xfrm>
          <a:prstGeom prst="rect">
            <a:avLst/>
          </a:prstGeom>
        </p:spPr>
      </p:pic>
      <p:sp>
        <p:nvSpPr>
          <p:cNvPr id="7" name="Title 1">
            <a:extLst>
              <a:ext uri="{FF2B5EF4-FFF2-40B4-BE49-F238E27FC236}">
                <a16:creationId xmlns:a16="http://schemas.microsoft.com/office/drawing/2014/main" id="{ECC3792C-49F1-445D-AB18-8ADEE388D68D}"/>
              </a:ext>
            </a:extLst>
          </p:cNvPr>
          <p:cNvSpPr>
            <a:spLocks noGrp="1"/>
          </p:cNvSpPr>
          <p:nvPr>
            <p:ph type="title"/>
          </p:nvPr>
        </p:nvSpPr>
        <p:spPr>
          <a:xfrm>
            <a:off x="956439" y="334391"/>
            <a:ext cx="7606427" cy="587263"/>
          </a:xfrm>
        </p:spPr>
        <p:txBody>
          <a:bodyPr wrap="square" anchor="ctr" anchorCtr="0">
            <a:noAutofit/>
          </a:bodyPr>
          <a:lstStyle/>
          <a:p>
            <a:r>
              <a:rPr lang="en-US" sz="3600" b="0" dirty="0">
                <a:solidFill>
                  <a:schemeClr val="tx1"/>
                </a:solidFill>
                <a:latin typeface="Arial" panose="020B0604020202020204" pitchFamily="34" charset="0"/>
                <a:cs typeface="Arial" panose="020B0604020202020204" pitchFamily="34" charset="0"/>
              </a:rPr>
              <a:t>When to consider tapering opioids</a:t>
            </a:r>
          </a:p>
        </p:txBody>
      </p:sp>
    </p:spTree>
    <p:extLst>
      <p:ext uri="{BB962C8B-B14F-4D97-AF65-F5344CB8AC3E}">
        <p14:creationId xmlns:p14="http://schemas.microsoft.com/office/powerpoint/2010/main" val="568635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76EEFE-BAB1-4AEA-B725-480167D0D613}"/>
              </a:ext>
            </a:extLst>
          </p:cNvPr>
          <p:cNvPicPr>
            <a:picLocks noChangeAspect="1"/>
          </p:cNvPicPr>
          <p:nvPr/>
        </p:nvPicPr>
        <p:blipFill>
          <a:blip r:embed="rId2"/>
          <a:stretch>
            <a:fillRect/>
          </a:stretch>
        </p:blipFill>
        <p:spPr>
          <a:xfrm>
            <a:off x="1596357" y="0"/>
            <a:ext cx="6386716" cy="6858000"/>
          </a:xfrm>
          <a:prstGeom prst="rect">
            <a:avLst/>
          </a:prstGeom>
        </p:spPr>
      </p:pic>
    </p:spTree>
    <p:extLst>
      <p:ext uri="{BB962C8B-B14F-4D97-AF65-F5344CB8AC3E}">
        <p14:creationId xmlns:p14="http://schemas.microsoft.com/office/powerpoint/2010/main" val="31838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441" y="391886"/>
            <a:ext cx="7606427" cy="587263"/>
          </a:xfrm>
        </p:spPr>
        <p:txBody>
          <a:bodyPr wrap="square" anchor="ctr" anchorCtr="0">
            <a:noAutofit/>
          </a:bodyPr>
          <a:lstStyle/>
          <a:p>
            <a:r>
              <a:rPr lang="en-US" sz="3600" b="0" dirty="0">
                <a:solidFill>
                  <a:schemeClr val="tx1"/>
                </a:solidFill>
                <a:latin typeface="Arial" panose="020B0604020202020204" pitchFamily="34" charset="0"/>
                <a:cs typeface="Arial" panose="020B0604020202020204" pitchFamily="34" charset="0"/>
              </a:rPr>
              <a:t>Screening for Opioid Use Disorders</a:t>
            </a:r>
          </a:p>
        </p:txBody>
      </p:sp>
      <p:sp>
        <p:nvSpPr>
          <p:cNvPr id="5" name="TextBox 4"/>
          <p:cNvSpPr txBox="1"/>
          <p:nvPr/>
        </p:nvSpPr>
        <p:spPr>
          <a:xfrm>
            <a:off x="956441" y="1190854"/>
            <a:ext cx="7847925" cy="532453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Number of options available</a:t>
            </a:r>
          </a:p>
          <a:p>
            <a:endParaRPr lang="en-US" sz="2000" dirty="0">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r>
              <a:rPr lang="en-US" sz="2000" dirty="0">
                <a:latin typeface="Arial" panose="020B0604020202020204" pitchFamily="34" charset="0"/>
                <a:cs typeface="Arial" panose="020B0604020202020204" pitchFamily="34" charset="0"/>
              </a:rPr>
              <a:t>WHO developed ASSIST tool</a:t>
            </a:r>
          </a:p>
          <a:p>
            <a:pPr marL="557213" lvl="1" indent="-214313">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r>
              <a:rPr lang="en-US" sz="2000" dirty="0">
                <a:latin typeface="Arial" panose="020B0604020202020204" pitchFamily="34" charset="0"/>
                <a:cs typeface="Arial" panose="020B0604020202020204" pitchFamily="34" charset="0"/>
              </a:rPr>
              <a:t>NIDA resources for assessing opioid use disorders in the pain management setting (https://www.drugabuse.gov/nidamed-medical-health-professionals/science-to-medicine/screening-substance-use/in-pain-management-setting)</a:t>
            </a:r>
          </a:p>
          <a:p>
            <a:pPr marL="557213" lvl="1" indent="-214313">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r>
              <a:rPr lang="en-US" sz="2000" dirty="0">
                <a:latin typeface="Arial" panose="020B0604020202020204" pitchFamily="34" charset="0"/>
                <a:cs typeface="Arial" panose="020B0604020202020204" pitchFamily="34" charset="0"/>
              </a:rPr>
              <a:t>These largely focus on underlying risks for substance use disorders (prior history and family history) and patient report of using opioids for non-medical purposes</a:t>
            </a:r>
          </a:p>
          <a:p>
            <a:pPr marL="557213" lvl="1" indent="-214313">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r>
              <a:rPr lang="en-US" sz="2000" dirty="0">
                <a:latin typeface="Arial" panose="020B0604020202020204" pitchFamily="34" charset="0"/>
                <a:cs typeface="Arial" panose="020B0604020202020204" pitchFamily="34" charset="0"/>
              </a:rPr>
              <a:t>Also utilize PDMP (prescription drug monitoring program) to check for prescriptions from multiple providers</a:t>
            </a:r>
          </a:p>
          <a:p>
            <a:pPr lvl="1"/>
            <a:endParaRPr lang="en-US" sz="2000" dirty="0">
              <a:latin typeface="Arial" panose="020B0604020202020204" pitchFamily="34" charset="0"/>
              <a:cs typeface="Arial" panose="020B0604020202020204" pitchFamily="34" charset="0"/>
            </a:endParaRPr>
          </a:p>
          <a:p>
            <a:pPr lvl="1"/>
            <a:r>
              <a:rPr lang="pt-BR" sz="2000" dirty="0">
                <a:latin typeface="Arial" panose="020B0604020202020204" pitchFamily="34" charset="0"/>
                <a:cs typeface="Arial" panose="020B0604020202020204" pitchFamily="34" charset="0"/>
              </a:rPr>
              <a:t>Rieb, et. al. </a:t>
            </a:r>
            <a:r>
              <a:rPr lang="pt-BR" sz="2000" i="1" dirty="0">
                <a:latin typeface="Arial" panose="020B0604020202020204" pitchFamily="34" charset="0"/>
                <a:cs typeface="Arial" panose="020B0604020202020204" pitchFamily="34" charset="0"/>
              </a:rPr>
              <a:t>Can Geriatr J. </a:t>
            </a:r>
            <a:r>
              <a:rPr lang="pt-BR" sz="2000" dirty="0">
                <a:latin typeface="Arial" panose="020B0604020202020204" pitchFamily="34" charset="0"/>
                <a:cs typeface="Arial" panose="020B0604020202020204" pitchFamily="34" charset="0"/>
              </a:rPr>
              <a:t>(2020) 23:123-134.</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9802185"/>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543</TotalTime>
  <Words>902</Words>
  <Application>Microsoft Office PowerPoint</Application>
  <PresentationFormat>On-screen Show (4:3)</PresentationFormat>
  <Paragraphs>114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Arial-BoldMT</vt:lpstr>
      <vt:lpstr>Calibri</vt:lpstr>
      <vt:lpstr>Default Theme</vt:lpstr>
      <vt:lpstr>PowerPoint Presentation</vt:lpstr>
      <vt:lpstr>PowerPoint Presentation</vt:lpstr>
      <vt:lpstr>PowerPoint Presentation</vt:lpstr>
      <vt:lpstr>PowerPoint Presentation</vt:lpstr>
      <vt:lpstr>PowerPoint Presentation</vt:lpstr>
      <vt:lpstr>PowerPoint Presentation</vt:lpstr>
      <vt:lpstr>When to consider tapering opioids</vt:lpstr>
      <vt:lpstr>PowerPoint Presentation</vt:lpstr>
      <vt:lpstr>Screening for Opioid Use Disorders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 Fisher</dc:creator>
  <cp:lastModifiedBy>Spurgin, Mary J</cp:lastModifiedBy>
  <cp:revision>32</cp:revision>
  <dcterms:created xsi:type="dcterms:W3CDTF">2020-05-18T21:11:59Z</dcterms:created>
  <dcterms:modified xsi:type="dcterms:W3CDTF">2023-04-26T16:34:06Z</dcterms:modified>
</cp:coreProperties>
</file>