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ngesInfos/changesInfo1.xml" ContentType="application/vnd.ms-powerpoint.changes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37" r:id="rId1"/>
  </p:sldMasterIdLst>
  <p:notesMasterIdLst>
    <p:notesMasterId r:id="rId22"/>
  </p:notesMasterIdLst>
  <p:sldIdLst>
    <p:sldId id="256" r:id="rId2"/>
    <p:sldId id="257" r:id="rId3"/>
    <p:sldId id="2707" r:id="rId4"/>
    <p:sldId id="310" r:id="rId5"/>
    <p:sldId id="2708" r:id="rId6"/>
    <p:sldId id="2709" r:id="rId7"/>
    <p:sldId id="2710" r:id="rId8"/>
    <p:sldId id="316" r:id="rId9"/>
    <p:sldId id="270" r:id="rId10"/>
    <p:sldId id="509" r:id="rId11"/>
    <p:sldId id="271" r:id="rId12"/>
    <p:sldId id="510" r:id="rId13"/>
    <p:sldId id="511" r:id="rId14"/>
    <p:sldId id="464" r:id="rId15"/>
    <p:sldId id="484" r:id="rId16"/>
    <p:sldId id="314" r:id="rId17"/>
    <p:sldId id="485" r:id="rId18"/>
    <p:sldId id="493" r:id="rId19"/>
    <p:sldId id="259" r:id="rId20"/>
    <p:sldId id="499" r:id="rId21"/>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B4ECF1F0-0458-F16C-952A-6ADFDAA52588}" name="Potter, Jane F" initials="PJF" userId="S::jpotter@unmc.edu::b7266155-479b-484e-9805-771a16cb89b6"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AD122A"/>
    <a:srgbClr val="FDB713"/>
    <a:srgbClr val="989EA3"/>
    <a:srgbClr val="AC1F2D"/>
    <a:srgbClr val="C3CD7B"/>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52" autoAdjust="0"/>
    <p:restoredTop sz="94626" autoAdjust="0"/>
  </p:normalViewPr>
  <p:slideViewPr>
    <p:cSldViewPr snapToGrid="0" snapToObjects="1">
      <p:cViewPr varScale="1">
        <p:scale>
          <a:sx n="104" d="100"/>
          <a:sy n="104" d="100"/>
        </p:scale>
        <p:origin x="1740" y="10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7278"/>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28" Type="http://schemas.microsoft.com/office/2018/10/relationships/authors" Target="author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 Id="rId27"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erchant, Stefan J" userId="6383b7b0-26ae-43ed-9990-968cf679865d" providerId="ADAL" clId="{F53BB778-FD27-4F3C-8606-077FDBE12BF8}"/>
    <pc:docChg chg="modSld sldOrd">
      <pc:chgData name="Merchant, Stefan J" userId="6383b7b0-26ae-43ed-9990-968cf679865d" providerId="ADAL" clId="{F53BB778-FD27-4F3C-8606-077FDBE12BF8}" dt="2023-05-04T14:48:27.644" v="13"/>
      <pc:docMkLst>
        <pc:docMk/>
      </pc:docMkLst>
      <pc:sldChg chg="modSp mod ord delCm">
        <pc:chgData name="Merchant, Stefan J" userId="6383b7b0-26ae-43ed-9990-968cf679865d" providerId="ADAL" clId="{F53BB778-FD27-4F3C-8606-077FDBE12BF8}" dt="2023-05-04T14:48:27.644" v="13"/>
        <pc:sldMkLst>
          <pc:docMk/>
          <pc:sldMk cId="1502736065" sldId="256"/>
        </pc:sldMkLst>
        <pc:spChg chg="mod">
          <ac:chgData name="Merchant, Stefan J" userId="6383b7b0-26ae-43ed-9990-968cf679865d" providerId="ADAL" clId="{F53BB778-FD27-4F3C-8606-077FDBE12BF8}" dt="2023-05-03T18:47:13.148" v="5" actId="20577"/>
          <ac:spMkLst>
            <pc:docMk/>
            <pc:sldMk cId="1502736065" sldId="256"/>
            <ac:spMk id="3" creationId="{00000000-0000-0000-0000-000000000000}"/>
          </ac:spMkLst>
        </pc:spChg>
      </pc:sldChg>
      <pc:sldChg chg="delCm">
        <pc:chgData name="Merchant, Stefan J" userId="6383b7b0-26ae-43ed-9990-968cf679865d" providerId="ADAL" clId="{F53BB778-FD27-4F3C-8606-077FDBE12BF8}" dt="2023-05-03T18:47:17.948" v="6"/>
        <pc:sldMkLst>
          <pc:docMk/>
          <pc:sldMk cId="1436273784" sldId="257"/>
        </pc:sldMkLst>
      </pc:sldChg>
      <pc:sldChg chg="delCm">
        <pc:chgData name="Merchant, Stefan J" userId="6383b7b0-26ae-43ed-9990-968cf679865d" providerId="ADAL" clId="{F53BB778-FD27-4F3C-8606-077FDBE12BF8}" dt="2023-05-03T18:47:26.053" v="8"/>
        <pc:sldMkLst>
          <pc:docMk/>
          <pc:sldMk cId="1939513230" sldId="270"/>
        </pc:sldMkLst>
      </pc:sldChg>
      <pc:sldChg chg="delCm">
        <pc:chgData name="Merchant, Stefan J" userId="6383b7b0-26ae-43ed-9990-968cf679865d" providerId="ADAL" clId="{F53BB778-FD27-4F3C-8606-077FDBE12BF8}" dt="2023-05-03T18:47:31.916" v="10"/>
        <pc:sldMkLst>
          <pc:docMk/>
          <pc:sldMk cId="3847396942" sldId="271"/>
        </pc:sldMkLst>
      </pc:sldChg>
      <pc:sldChg chg="delCm">
        <pc:chgData name="Merchant, Stefan J" userId="6383b7b0-26ae-43ed-9990-968cf679865d" providerId="ADAL" clId="{F53BB778-FD27-4F3C-8606-077FDBE12BF8}" dt="2023-05-03T18:47:28.981" v="9"/>
        <pc:sldMkLst>
          <pc:docMk/>
          <pc:sldMk cId="1820723607" sldId="509"/>
        </pc:sldMkLst>
      </pc:sldChg>
      <pc:sldChg chg="delCm">
        <pc:chgData name="Merchant, Stefan J" userId="6383b7b0-26ae-43ed-9990-968cf679865d" providerId="ADAL" clId="{F53BB778-FD27-4F3C-8606-077FDBE12BF8}" dt="2023-05-03T18:47:36.131" v="11"/>
        <pc:sldMkLst>
          <pc:docMk/>
          <pc:sldMk cId="885201622" sldId="510"/>
        </pc:sldMkLst>
      </pc:sldChg>
      <pc:sldChg chg="delCm">
        <pc:chgData name="Merchant, Stefan J" userId="6383b7b0-26ae-43ed-9990-968cf679865d" providerId="ADAL" clId="{F53BB778-FD27-4F3C-8606-077FDBE12BF8}" dt="2023-05-03T18:47:21.661" v="7"/>
        <pc:sldMkLst>
          <pc:docMk/>
          <pc:sldMk cId="1526407111" sldId="2708"/>
        </pc:sldMkLst>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EEE2B21-AD3B-40C8-A83A-F44E9647204A}" type="datetimeFigureOut">
              <a:rPr lang="en-US" smtClean="0"/>
              <a:t>5/4/2023</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51E8F50-5B7A-4366-B0B7-2F68C76D4AFD}" type="slidenum">
              <a:rPr lang="en-US" smtClean="0"/>
              <a:t>‹#›</a:t>
            </a:fld>
            <a:endParaRPr lang="en-US"/>
          </a:p>
        </p:txBody>
      </p:sp>
    </p:spTree>
    <p:extLst>
      <p:ext uri="{BB962C8B-B14F-4D97-AF65-F5344CB8AC3E}">
        <p14:creationId xmlns:p14="http://schemas.microsoft.com/office/powerpoint/2010/main" val="150684685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51E8F50-5B7A-4366-B0B7-2F68C76D4AFD}" type="slidenum">
              <a:rPr lang="en-US" smtClean="0"/>
              <a:t>14</a:t>
            </a:fld>
            <a:endParaRPr lang="en-US"/>
          </a:p>
        </p:txBody>
      </p:sp>
    </p:spTree>
    <p:extLst>
      <p:ext uri="{BB962C8B-B14F-4D97-AF65-F5344CB8AC3E}">
        <p14:creationId xmlns:p14="http://schemas.microsoft.com/office/powerpoint/2010/main" val="98251582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51E8F50-5B7A-4366-B0B7-2F68C76D4AFD}" type="slidenum">
              <a:rPr lang="en-US" smtClean="0"/>
              <a:t>15</a:t>
            </a:fld>
            <a:endParaRPr lang="en-US"/>
          </a:p>
        </p:txBody>
      </p:sp>
    </p:spTree>
    <p:extLst>
      <p:ext uri="{BB962C8B-B14F-4D97-AF65-F5344CB8AC3E}">
        <p14:creationId xmlns:p14="http://schemas.microsoft.com/office/powerpoint/2010/main" val="454043119"/>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6" name="Picture 5" descr="Cover_bkg_Acronym.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ctrTitle" hasCustomPrompt="1"/>
          </p:nvPr>
        </p:nvSpPr>
        <p:spPr>
          <a:xfrm>
            <a:off x="916720" y="657321"/>
            <a:ext cx="6480951" cy="3167843"/>
          </a:xfrm>
        </p:spPr>
        <p:txBody>
          <a:bodyPr anchor="b">
            <a:normAutofit/>
          </a:bodyPr>
          <a:lstStyle>
            <a:lvl1pPr algn="l">
              <a:lnSpc>
                <a:spcPct val="80000"/>
              </a:lnSpc>
              <a:defRPr sz="4500" b="1" i="0" baseline="0">
                <a:solidFill>
                  <a:schemeClr val="bg1"/>
                </a:solidFill>
                <a:latin typeface="Arial-BoldMT"/>
                <a:cs typeface="Arial-BoldMT"/>
              </a:defRPr>
            </a:lvl1pPr>
          </a:lstStyle>
          <a:p>
            <a:r>
              <a:rPr lang="en-US" dirty="0"/>
              <a:t>Headline</a:t>
            </a:r>
          </a:p>
        </p:txBody>
      </p:sp>
      <p:sp>
        <p:nvSpPr>
          <p:cNvPr id="3" name="Subtitle 2"/>
          <p:cNvSpPr>
            <a:spLocks noGrp="1"/>
          </p:cNvSpPr>
          <p:nvPr>
            <p:ph type="subTitle" idx="1" hasCustomPrompt="1"/>
          </p:nvPr>
        </p:nvSpPr>
        <p:spPr>
          <a:xfrm>
            <a:off x="916720" y="3825164"/>
            <a:ext cx="6400800" cy="688511"/>
          </a:xfrm>
        </p:spPr>
        <p:txBody>
          <a:bodyPr>
            <a:normAutofit/>
          </a:bodyPr>
          <a:lstStyle>
            <a:lvl1pPr marL="0" indent="0" algn="l">
              <a:buNone/>
              <a:defRPr sz="1600" b="1" i="0" baseline="0">
                <a:solidFill>
                  <a:srgbClr val="FDB713"/>
                </a:solidFill>
                <a:latin typeface="Arial-BoldMT"/>
                <a:cs typeface="Arial-BoldM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Subhead</a:t>
            </a:r>
          </a:p>
        </p:txBody>
      </p:sp>
    </p:spTree>
    <p:extLst>
      <p:ext uri="{BB962C8B-B14F-4D97-AF65-F5344CB8AC3E}">
        <p14:creationId xmlns:p14="http://schemas.microsoft.com/office/powerpoint/2010/main" val="100855298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Section Header">
    <p:spTree>
      <p:nvGrpSpPr>
        <p:cNvPr id="1" name=""/>
        <p:cNvGrpSpPr/>
        <p:nvPr/>
      </p:nvGrpSpPr>
      <p:grpSpPr>
        <a:xfrm>
          <a:off x="0" y="0"/>
          <a:ext cx="0" cy="0"/>
          <a:chOff x="0" y="0"/>
          <a:chExt cx="0" cy="0"/>
        </a:xfrm>
      </p:grpSpPr>
      <p:sp>
        <p:nvSpPr>
          <p:cNvPr id="9" name="Title 1"/>
          <p:cNvSpPr>
            <a:spLocks noGrp="1"/>
          </p:cNvSpPr>
          <p:nvPr>
            <p:ph type="title"/>
          </p:nvPr>
        </p:nvSpPr>
        <p:spPr>
          <a:xfrm>
            <a:off x="956666" y="395831"/>
            <a:ext cx="7606427" cy="1359153"/>
          </a:xfrm>
        </p:spPr>
        <p:txBody>
          <a:bodyPr tIns="0" bIns="0"/>
          <a:lstStyle/>
          <a:p>
            <a:r>
              <a:rPr lang="en-US"/>
              <a:t>Click to edit Master title style</a:t>
            </a:r>
            <a:endParaRPr lang="en-US" dirty="0"/>
          </a:p>
        </p:txBody>
      </p:sp>
      <p:sp>
        <p:nvSpPr>
          <p:cNvPr id="10" name="Content Placeholder 2"/>
          <p:cNvSpPr>
            <a:spLocks noGrp="1"/>
          </p:cNvSpPr>
          <p:nvPr>
            <p:ph idx="1"/>
          </p:nvPr>
        </p:nvSpPr>
        <p:spPr>
          <a:xfrm>
            <a:off x="956667" y="1882620"/>
            <a:ext cx="7282212" cy="3950310"/>
          </a:xfrm>
        </p:spPr>
        <p:txBody>
          <a:bodyPr>
            <a:normAutofit/>
          </a:bodyPr>
          <a:lstStyle>
            <a:lvl1pPr>
              <a:lnSpc>
                <a:spcPct val="90000"/>
              </a:lnSpc>
              <a:defRPr sz="1600"/>
            </a:lvl1pPr>
            <a:lvl2pPr>
              <a:lnSpc>
                <a:spcPct val="90000"/>
              </a:lnSpc>
              <a:defRPr sz="1600">
                <a:latin typeface="Arial"/>
                <a:cs typeface="Arial"/>
              </a:defRPr>
            </a:lvl2pPr>
            <a:lvl3pPr>
              <a:lnSpc>
                <a:spcPct val="90000"/>
              </a:lnSpc>
              <a:defRPr sz="1600"/>
            </a:lvl3pPr>
            <a:lvl4pPr>
              <a:lnSpc>
                <a:spcPct val="90000"/>
              </a:lnSpc>
              <a:defRPr sz="1600"/>
            </a:lvl4pPr>
            <a:lvl5pPr>
              <a:lnSpc>
                <a:spcPct val="90000"/>
              </a:lnSpc>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3"/>
          <p:cNvSpPr>
            <a:spLocks noGrp="1"/>
          </p:cNvSpPr>
          <p:nvPr>
            <p:ph type="dt" sz="half" idx="10"/>
          </p:nvPr>
        </p:nvSpPr>
        <p:spPr>
          <a:xfrm>
            <a:off x="956439" y="5936345"/>
            <a:ext cx="1293548" cy="365125"/>
          </a:xfrm>
          <a:prstGeom prst="rect">
            <a:avLst/>
          </a:prstGeom>
        </p:spPr>
        <p:txBody>
          <a:bodyPr/>
          <a:lstStyle>
            <a:lvl1pPr>
              <a:defRPr>
                <a:solidFill>
                  <a:srgbClr val="989EA3"/>
                </a:solidFill>
              </a:defRPr>
            </a:lvl1pPr>
          </a:lstStyle>
          <a:p>
            <a:fld id="{A3F11EEC-60B6-DF4B-A821-B910872C5F64}" type="datetimeFigureOut">
              <a:rPr lang="en-US" smtClean="0"/>
              <a:pPr/>
              <a:t>5/4/2023</a:t>
            </a:fld>
            <a:endParaRPr lang="en-US" dirty="0"/>
          </a:p>
        </p:txBody>
      </p:sp>
      <p:sp>
        <p:nvSpPr>
          <p:cNvPr id="8" name="Footer Placeholder 4"/>
          <p:cNvSpPr>
            <a:spLocks noGrp="1"/>
          </p:cNvSpPr>
          <p:nvPr>
            <p:ph type="ftr" sz="quarter" idx="11"/>
          </p:nvPr>
        </p:nvSpPr>
        <p:spPr>
          <a:xfrm>
            <a:off x="2265667" y="5936345"/>
            <a:ext cx="3355380" cy="365125"/>
          </a:xfrm>
          <a:prstGeom prst="rect">
            <a:avLst/>
          </a:prstGeom>
        </p:spPr>
        <p:txBody>
          <a:bodyPr/>
          <a:lstStyle>
            <a:lvl1pPr algn="ctr">
              <a:defRPr>
                <a:solidFill>
                  <a:srgbClr val="989EA3"/>
                </a:solidFill>
              </a:defRPr>
            </a:lvl1pPr>
          </a:lstStyle>
          <a:p>
            <a:endParaRPr lang="en-US" dirty="0"/>
          </a:p>
        </p:txBody>
      </p:sp>
      <p:sp>
        <p:nvSpPr>
          <p:cNvPr id="11" name="Slide Number Placeholder 5"/>
          <p:cNvSpPr>
            <a:spLocks noGrp="1"/>
          </p:cNvSpPr>
          <p:nvPr>
            <p:ph type="sldNum" sz="quarter" idx="12"/>
          </p:nvPr>
        </p:nvSpPr>
        <p:spPr>
          <a:xfrm>
            <a:off x="5621047" y="5936345"/>
            <a:ext cx="1262187" cy="365125"/>
          </a:xfrm>
          <a:prstGeom prst="rect">
            <a:avLst/>
          </a:prstGeom>
        </p:spPr>
        <p:txBody>
          <a:bodyPr/>
          <a:lstStyle>
            <a:lvl1pPr algn="r">
              <a:defRPr>
                <a:solidFill>
                  <a:srgbClr val="989EA3"/>
                </a:solidFill>
              </a:defRPr>
            </a:lvl1pPr>
          </a:lstStyle>
          <a:p>
            <a:fld id="{C2F1CAA2-7C6D-8F48-BAEE-2DAFD071A580}" type="slidenum">
              <a:rPr lang="en-US" smtClean="0"/>
              <a:pPr/>
              <a:t>‹#›</a:t>
            </a:fld>
            <a:endParaRPr lang="en-US" dirty="0"/>
          </a:p>
        </p:txBody>
      </p:sp>
    </p:spTree>
    <p:extLst>
      <p:ext uri="{BB962C8B-B14F-4D97-AF65-F5344CB8AC3E}">
        <p14:creationId xmlns:p14="http://schemas.microsoft.com/office/powerpoint/2010/main" val="86738635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1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5" name="Text Placeholder 2"/>
          <p:cNvSpPr>
            <a:spLocks noGrp="1"/>
          </p:cNvSpPr>
          <p:nvPr>
            <p:ph type="body" idx="14"/>
          </p:nvPr>
        </p:nvSpPr>
        <p:spPr>
          <a:xfrm>
            <a:off x="4679846" y="1882621"/>
            <a:ext cx="3465576" cy="3895426"/>
          </a:xfrm>
        </p:spPr>
        <p:txBody>
          <a:bodyPr anchor="t">
            <a:normAutofit/>
          </a:bodyPr>
          <a:lstStyle>
            <a:lvl1pPr marL="0" indent="0">
              <a:buNone/>
              <a:defRPr sz="1600" b="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9" name="Text Placeholder 2"/>
          <p:cNvSpPr>
            <a:spLocks noGrp="1"/>
          </p:cNvSpPr>
          <p:nvPr>
            <p:ph type="body" idx="1"/>
          </p:nvPr>
        </p:nvSpPr>
        <p:spPr>
          <a:xfrm>
            <a:off x="956439" y="1882620"/>
            <a:ext cx="3465137" cy="3895427"/>
          </a:xfrm>
        </p:spPr>
        <p:txBody>
          <a:bodyPr anchor="t">
            <a:normAutofit/>
          </a:bodyPr>
          <a:lstStyle>
            <a:lvl1pPr marL="0" indent="0">
              <a:buNone/>
              <a:defRPr sz="1600" b="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10" name="Date Placeholder 3"/>
          <p:cNvSpPr>
            <a:spLocks noGrp="1"/>
          </p:cNvSpPr>
          <p:nvPr>
            <p:ph type="dt" sz="half" idx="10"/>
          </p:nvPr>
        </p:nvSpPr>
        <p:spPr>
          <a:xfrm>
            <a:off x="956439" y="5936345"/>
            <a:ext cx="1293548" cy="365125"/>
          </a:xfrm>
          <a:prstGeom prst="rect">
            <a:avLst/>
          </a:prstGeom>
        </p:spPr>
        <p:txBody>
          <a:bodyPr/>
          <a:lstStyle>
            <a:lvl1pPr>
              <a:defRPr>
                <a:solidFill>
                  <a:srgbClr val="989EA3"/>
                </a:solidFill>
              </a:defRPr>
            </a:lvl1pPr>
          </a:lstStyle>
          <a:p>
            <a:fld id="{A3F11EEC-60B6-DF4B-A821-B910872C5F64}" type="datetimeFigureOut">
              <a:rPr lang="en-US" smtClean="0"/>
              <a:pPr/>
              <a:t>5/4/2023</a:t>
            </a:fld>
            <a:endParaRPr lang="en-US" dirty="0"/>
          </a:p>
        </p:txBody>
      </p:sp>
      <p:sp>
        <p:nvSpPr>
          <p:cNvPr id="11" name="Footer Placeholder 4"/>
          <p:cNvSpPr>
            <a:spLocks noGrp="1"/>
          </p:cNvSpPr>
          <p:nvPr>
            <p:ph type="ftr" sz="quarter" idx="11"/>
          </p:nvPr>
        </p:nvSpPr>
        <p:spPr>
          <a:xfrm>
            <a:off x="2265667" y="5936345"/>
            <a:ext cx="3355380" cy="365125"/>
          </a:xfrm>
          <a:prstGeom prst="rect">
            <a:avLst/>
          </a:prstGeom>
        </p:spPr>
        <p:txBody>
          <a:bodyPr/>
          <a:lstStyle>
            <a:lvl1pPr algn="ctr">
              <a:defRPr>
                <a:solidFill>
                  <a:srgbClr val="989EA3"/>
                </a:solidFill>
              </a:defRPr>
            </a:lvl1pPr>
          </a:lstStyle>
          <a:p>
            <a:endParaRPr lang="en-US" dirty="0"/>
          </a:p>
        </p:txBody>
      </p:sp>
      <p:sp>
        <p:nvSpPr>
          <p:cNvPr id="12" name="Slide Number Placeholder 5"/>
          <p:cNvSpPr>
            <a:spLocks noGrp="1"/>
          </p:cNvSpPr>
          <p:nvPr>
            <p:ph type="sldNum" sz="quarter" idx="12"/>
          </p:nvPr>
        </p:nvSpPr>
        <p:spPr>
          <a:xfrm>
            <a:off x="5621047" y="5936345"/>
            <a:ext cx="1262187" cy="365125"/>
          </a:xfrm>
          <a:prstGeom prst="rect">
            <a:avLst/>
          </a:prstGeom>
        </p:spPr>
        <p:txBody>
          <a:bodyPr/>
          <a:lstStyle>
            <a:lvl1pPr algn="r">
              <a:defRPr>
                <a:solidFill>
                  <a:srgbClr val="989EA3"/>
                </a:solidFill>
              </a:defRPr>
            </a:lvl1pPr>
          </a:lstStyle>
          <a:p>
            <a:fld id="{C2F1CAA2-7C6D-8F48-BAEE-2DAFD071A580}" type="slidenum">
              <a:rPr lang="en-US" smtClean="0"/>
              <a:pPr/>
              <a:t>‹#›</a:t>
            </a:fld>
            <a:endParaRPr lang="en-US" dirty="0"/>
          </a:p>
        </p:txBody>
      </p:sp>
    </p:spTree>
    <p:extLst>
      <p:ext uri="{BB962C8B-B14F-4D97-AF65-F5344CB8AC3E}">
        <p14:creationId xmlns:p14="http://schemas.microsoft.com/office/powerpoint/2010/main" val="339057078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3" name="Picture 2" descr="Closing_bkg.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417619110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CDDA34-7AE1-3A4F-168E-344FB2427F96}"/>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D62074A1-6B0A-B94A-7A61-B0B8EA0D14A1}"/>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32147C8-CE95-A842-53E6-0E1DDBBFB6E6}"/>
              </a:ext>
            </a:extLst>
          </p:cNvPr>
          <p:cNvSpPr>
            <a:spLocks noGrp="1"/>
          </p:cNvSpPr>
          <p:nvPr>
            <p:ph type="dt" sz="half" idx="10"/>
          </p:nvPr>
        </p:nvSpPr>
        <p:spPr/>
        <p:txBody>
          <a:bodyPr/>
          <a:lstStyle/>
          <a:p>
            <a:fld id="{23953927-FA3A-4FFC-BB8B-9B4A80CA2DE1}" type="datetimeFigureOut">
              <a:rPr lang="en-US" smtClean="0"/>
              <a:t>5/4/2023</a:t>
            </a:fld>
            <a:endParaRPr lang="en-US"/>
          </a:p>
        </p:txBody>
      </p:sp>
      <p:sp>
        <p:nvSpPr>
          <p:cNvPr id="5" name="Footer Placeholder 4">
            <a:extLst>
              <a:ext uri="{FF2B5EF4-FFF2-40B4-BE49-F238E27FC236}">
                <a16:creationId xmlns:a16="http://schemas.microsoft.com/office/drawing/2014/main" id="{7549AA26-5664-FBC0-5E50-DC1BFF13938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88D8AE7-56AF-8706-AE58-24F682DC5D8A}"/>
              </a:ext>
            </a:extLst>
          </p:cNvPr>
          <p:cNvSpPr>
            <a:spLocks noGrp="1"/>
          </p:cNvSpPr>
          <p:nvPr>
            <p:ph type="sldNum" sz="quarter" idx="12"/>
          </p:nvPr>
        </p:nvSpPr>
        <p:spPr/>
        <p:txBody>
          <a:bodyPr/>
          <a:lstStyle/>
          <a:p>
            <a:fld id="{5171E351-58F1-473F-9208-E25BA4D689E4}" type="slidenum">
              <a:rPr lang="en-US" smtClean="0"/>
              <a:t>‹#›</a:t>
            </a:fld>
            <a:endParaRPr lang="en-US"/>
          </a:p>
        </p:txBody>
      </p:sp>
    </p:spTree>
    <p:extLst>
      <p:ext uri="{BB962C8B-B14F-4D97-AF65-F5344CB8AC3E}">
        <p14:creationId xmlns:p14="http://schemas.microsoft.com/office/powerpoint/2010/main" val="227326241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CCC7C1-A384-3250-B166-1FAB8C4775B7}"/>
              </a:ext>
            </a:extLst>
          </p:cNvPr>
          <p:cNvSpPr>
            <a:spLocks noGrp="1"/>
          </p:cNvSpPr>
          <p:nvPr>
            <p:ph type="title"/>
          </p:nvPr>
        </p:nvSpPr>
        <p:spPr>
          <a:xfrm>
            <a:off x="629841" y="365126"/>
            <a:ext cx="78867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2E20872E-C02F-823D-66DF-7D52476876A2}"/>
              </a:ext>
            </a:extLst>
          </p:cNvPr>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a:extLst>
              <a:ext uri="{FF2B5EF4-FFF2-40B4-BE49-F238E27FC236}">
                <a16:creationId xmlns:a16="http://schemas.microsoft.com/office/drawing/2014/main" id="{D20B9DF1-D607-56DD-FAF4-0413069A9904}"/>
              </a:ext>
            </a:extLst>
          </p:cNvPr>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5E19BF31-407B-FAEC-7D22-9AA700018AFF}"/>
              </a:ext>
            </a:extLst>
          </p:cNvPr>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a:extLst>
              <a:ext uri="{FF2B5EF4-FFF2-40B4-BE49-F238E27FC236}">
                <a16:creationId xmlns:a16="http://schemas.microsoft.com/office/drawing/2014/main" id="{88449789-4DE5-EF2C-20FF-D3E2C2FDDE02}"/>
              </a:ext>
            </a:extLst>
          </p:cNvPr>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82E54031-ADDC-4FE8-9A00-F8B027DE68BD}"/>
              </a:ext>
            </a:extLst>
          </p:cNvPr>
          <p:cNvSpPr>
            <a:spLocks noGrp="1"/>
          </p:cNvSpPr>
          <p:nvPr>
            <p:ph type="dt" sz="half" idx="10"/>
          </p:nvPr>
        </p:nvSpPr>
        <p:spPr/>
        <p:txBody>
          <a:bodyPr/>
          <a:lstStyle/>
          <a:p>
            <a:fld id="{23953927-FA3A-4FFC-BB8B-9B4A80CA2DE1}" type="datetimeFigureOut">
              <a:rPr lang="en-US" smtClean="0"/>
              <a:t>5/4/2023</a:t>
            </a:fld>
            <a:endParaRPr lang="en-US"/>
          </a:p>
        </p:txBody>
      </p:sp>
      <p:sp>
        <p:nvSpPr>
          <p:cNvPr id="8" name="Footer Placeholder 7">
            <a:extLst>
              <a:ext uri="{FF2B5EF4-FFF2-40B4-BE49-F238E27FC236}">
                <a16:creationId xmlns:a16="http://schemas.microsoft.com/office/drawing/2014/main" id="{792B62BE-8FFE-8D81-FA88-5E0903F9E04F}"/>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2F5A6E05-8DD0-3757-C8B2-81D7F39FB6EC}"/>
              </a:ext>
            </a:extLst>
          </p:cNvPr>
          <p:cNvSpPr>
            <a:spLocks noGrp="1"/>
          </p:cNvSpPr>
          <p:nvPr>
            <p:ph type="sldNum" sz="quarter" idx="12"/>
          </p:nvPr>
        </p:nvSpPr>
        <p:spPr/>
        <p:txBody>
          <a:bodyPr/>
          <a:lstStyle/>
          <a:p>
            <a:fld id="{5171E351-58F1-473F-9208-E25BA4D689E4}" type="slidenum">
              <a:rPr lang="en-US" smtClean="0"/>
              <a:t>‹#›</a:t>
            </a:fld>
            <a:endParaRPr lang="en-US"/>
          </a:p>
        </p:txBody>
      </p:sp>
    </p:spTree>
    <p:extLst>
      <p:ext uri="{BB962C8B-B14F-4D97-AF65-F5344CB8AC3E}">
        <p14:creationId xmlns:p14="http://schemas.microsoft.com/office/powerpoint/2010/main" val="276694338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x">
  <p:cSld name="1_Title Slide">
    <p:spTree>
      <p:nvGrpSpPr>
        <p:cNvPr id="1" name=""/>
        <p:cNvGrpSpPr/>
        <p:nvPr/>
      </p:nvGrpSpPr>
      <p:grpSpPr>
        <a:xfrm>
          <a:off x="0" y="0"/>
          <a:ext cx="0" cy="0"/>
          <a:chOff x="0" y="0"/>
          <a:chExt cx="0" cy="0"/>
        </a:xfrm>
      </p:grpSpPr>
      <p:sp>
        <p:nvSpPr>
          <p:cNvPr id="2" name="PlaceHolder 1"/>
          <p:cNvSpPr>
            <a:spLocks noGrp="1"/>
          </p:cNvSpPr>
          <p:nvPr>
            <p:ph type="title"/>
          </p:nvPr>
        </p:nvSpPr>
        <p:spPr>
          <a:xfrm>
            <a:off x="457200" y="273600"/>
            <a:ext cx="8229240" cy="1144800"/>
          </a:xfrm>
          <a:prstGeom prst="rect">
            <a:avLst/>
          </a:prstGeom>
        </p:spPr>
        <p:txBody>
          <a:bodyPr lIns="0" tIns="0" rIns="0" bIns="0" anchor="ctr"/>
          <a:lstStyle/>
          <a:p>
            <a:pPr algn="ctr"/>
            <a:endParaRPr lang="en-US" sz="3300" b="0" strike="noStrike" spc="-1">
              <a:latin typeface="Arial"/>
            </a:endParaRPr>
          </a:p>
        </p:txBody>
      </p:sp>
      <p:sp>
        <p:nvSpPr>
          <p:cNvPr id="3" name="PlaceHolder 2"/>
          <p:cNvSpPr>
            <a:spLocks noGrp="1"/>
          </p:cNvSpPr>
          <p:nvPr>
            <p:ph type="subTitle"/>
          </p:nvPr>
        </p:nvSpPr>
        <p:spPr>
          <a:xfrm>
            <a:off x="457200" y="1604520"/>
            <a:ext cx="8229240" cy="3977280"/>
          </a:xfrm>
          <a:prstGeom prst="rect">
            <a:avLst/>
          </a:prstGeom>
        </p:spPr>
        <p:txBody>
          <a:bodyPr lIns="0" tIns="0" rIns="0" bIns="0" anchor="ctr"/>
          <a:lstStyle/>
          <a:p>
            <a:pPr algn="ctr"/>
            <a:endParaRPr lang="en-US" sz="2400" b="0" strike="noStrike" spc="-1">
              <a:latin typeface="Arial"/>
            </a:endParaRPr>
          </a:p>
        </p:txBody>
      </p:sp>
    </p:spTree>
    <p:extLst>
      <p:ext uri="{BB962C8B-B14F-4D97-AF65-F5344CB8AC3E}">
        <p14:creationId xmlns:p14="http://schemas.microsoft.com/office/powerpoint/2010/main" val="329466005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5" name="Picture 4" descr="Content_bkg.jpg"/>
          <p:cNvPicPr>
            <a:picLocks noChangeAspect="1"/>
          </p:cNvPicPr>
          <p:nvPr userDrawn="1"/>
        </p:nvPicPr>
        <p:blipFill>
          <a:blip r:embed="rId9">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Placeholder 1"/>
          <p:cNvSpPr>
            <a:spLocks noGrp="1"/>
          </p:cNvSpPr>
          <p:nvPr>
            <p:ph type="title"/>
          </p:nvPr>
        </p:nvSpPr>
        <p:spPr>
          <a:xfrm>
            <a:off x="956666" y="395831"/>
            <a:ext cx="7606427" cy="1359153"/>
          </a:xfrm>
          <a:prstGeom prst="rect">
            <a:avLst/>
          </a:prstGeom>
        </p:spPr>
        <p:txBody>
          <a:bodyPr vert="horz" lIns="91440" tIns="0" rIns="91440" bIns="0" rtlCol="0" anchor="b">
            <a:normAutofit/>
          </a:bodyPr>
          <a:lstStyle/>
          <a:p>
            <a:r>
              <a:rPr lang="en-US" dirty="0"/>
              <a:t>Headline</a:t>
            </a:r>
          </a:p>
        </p:txBody>
      </p:sp>
      <p:sp>
        <p:nvSpPr>
          <p:cNvPr id="3" name="Text Placeholder 2"/>
          <p:cNvSpPr>
            <a:spLocks noGrp="1"/>
          </p:cNvSpPr>
          <p:nvPr>
            <p:ph type="body" idx="1"/>
          </p:nvPr>
        </p:nvSpPr>
        <p:spPr>
          <a:xfrm>
            <a:off x="956667" y="1882620"/>
            <a:ext cx="7282212" cy="468931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391905964"/>
      </p:ext>
    </p:extLst>
  </p:cSld>
  <p:clrMap bg1="lt1" tx1="dk1" bg2="lt2" tx2="dk2" accent1="accent1" accent2="accent2" accent3="accent3" accent4="accent4" accent5="accent5" accent6="accent6" hlink="hlink" folHlink="folHlink"/>
  <p:sldLayoutIdLst>
    <p:sldLayoutId id="2147483738" r:id="rId1"/>
    <p:sldLayoutId id="2147483740" r:id="rId2"/>
    <p:sldLayoutId id="2147483742" r:id="rId3"/>
    <p:sldLayoutId id="2147483743" r:id="rId4"/>
    <p:sldLayoutId id="2147483745" r:id="rId5"/>
    <p:sldLayoutId id="2147483746" r:id="rId6"/>
    <p:sldLayoutId id="2147483747" r:id="rId7"/>
  </p:sldLayoutIdLst>
  <p:txStyles>
    <p:titleStyle>
      <a:lvl1pPr algn="l" defTabSz="457200" rtl="0" eaLnBrk="1" latinLnBrk="0" hangingPunct="1">
        <a:lnSpc>
          <a:spcPct val="90000"/>
        </a:lnSpc>
        <a:spcBef>
          <a:spcPct val="0"/>
        </a:spcBef>
        <a:buNone/>
        <a:defRPr sz="4500" b="1" i="0" kern="1200" baseline="0">
          <a:solidFill>
            <a:srgbClr val="AD122A"/>
          </a:solidFill>
          <a:latin typeface="Arial"/>
          <a:ea typeface="+mj-ea"/>
          <a:cs typeface="Arial"/>
        </a:defRPr>
      </a:lvl1pPr>
    </p:titleStyle>
    <p:bodyStyle>
      <a:lvl1pPr marL="0" indent="0" algn="l" defTabSz="457200" rtl="0" eaLnBrk="1" latinLnBrk="0" hangingPunct="1">
        <a:lnSpc>
          <a:spcPct val="90000"/>
        </a:lnSpc>
        <a:spcBef>
          <a:spcPct val="20000"/>
        </a:spcBef>
        <a:buFontTx/>
        <a:buNone/>
        <a:defRPr sz="1600" kern="1200">
          <a:solidFill>
            <a:schemeClr val="tx1"/>
          </a:solidFill>
          <a:latin typeface="Arial"/>
          <a:ea typeface="+mn-ea"/>
          <a:cs typeface="Arial"/>
        </a:defRPr>
      </a:lvl1pPr>
      <a:lvl2pPr marL="742950" indent="-285750" algn="l" defTabSz="457200" rtl="0" eaLnBrk="1" latinLnBrk="0" hangingPunct="1">
        <a:spcBef>
          <a:spcPct val="20000"/>
        </a:spcBef>
        <a:buFont typeface="Arial"/>
        <a:buChar char="–"/>
        <a:defRPr sz="1600" kern="1200">
          <a:solidFill>
            <a:schemeClr val="tx1"/>
          </a:solidFill>
          <a:latin typeface="+mn-lt"/>
          <a:ea typeface="+mn-ea"/>
          <a:cs typeface="+mn-cs"/>
        </a:defRPr>
      </a:lvl2pPr>
      <a:lvl3pPr marL="1143000" indent="-228600" algn="l" defTabSz="457200" rtl="0" eaLnBrk="1" latinLnBrk="0" hangingPunct="1">
        <a:lnSpc>
          <a:spcPct val="90000"/>
        </a:lnSpc>
        <a:spcBef>
          <a:spcPct val="20000"/>
        </a:spcBef>
        <a:buFont typeface="Arial"/>
        <a:buChar char="•"/>
        <a:defRPr sz="1600" kern="1200">
          <a:solidFill>
            <a:schemeClr val="tx1"/>
          </a:solidFill>
          <a:latin typeface="Arial"/>
          <a:ea typeface="+mn-ea"/>
          <a:cs typeface="Arial"/>
        </a:defRPr>
      </a:lvl3pPr>
      <a:lvl4pPr marL="1600200" indent="-228600" algn="l" defTabSz="457200" rtl="0" eaLnBrk="1" latinLnBrk="0" hangingPunct="1">
        <a:lnSpc>
          <a:spcPct val="90000"/>
        </a:lnSpc>
        <a:spcBef>
          <a:spcPct val="20000"/>
        </a:spcBef>
        <a:buFont typeface="Arial"/>
        <a:buChar char="–"/>
        <a:defRPr sz="1600" kern="1200">
          <a:solidFill>
            <a:schemeClr val="tx1"/>
          </a:solidFill>
          <a:latin typeface="Arial"/>
          <a:ea typeface="+mn-ea"/>
          <a:cs typeface="Arial"/>
        </a:defRPr>
      </a:lvl4pPr>
      <a:lvl5pPr marL="2057400" indent="-228600" algn="l" defTabSz="457200" rtl="0" eaLnBrk="1" latinLnBrk="0" hangingPunct="1">
        <a:lnSpc>
          <a:spcPct val="90000"/>
        </a:lnSpc>
        <a:spcBef>
          <a:spcPct val="20000"/>
        </a:spcBef>
        <a:buFont typeface="Arial"/>
        <a:buChar char="»"/>
        <a:defRPr sz="1600" kern="1200">
          <a:solidFill>
            <a:schemeClr val="tx1"/>
          </a:solidFill>
          <a:latin typeface="Arial"/>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notesSlide" Target="../notesSlides/notesSlide1.xml"/><Relationship Id="rId1" Type="http://schemas.openxmlformats.org/officeDocument/2006/relationships/slideLayout" Target="../slideLayouts/slideLayout5.xml"/><Relationship Id="rId4" Type="http://schemas.openxmlformats.org/officeDocument/2006/relationships/image" Target="../media/image10.emf"/></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hyperlink" Target="http://www.elsevier.com/termsandconditions" TargetMode="Externa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0.xml.rels><?xml version="1.0" encoding="UTF-8" standalone="yes"?>
<Relationships xmlns="http://schemas.openxmlformats.org/package/2006/relationships"><Relationship Id="rId2" Type="http://schemas.openxmlformats.org/officeDocument/2006/relationships/hyperlink" Target="https://www.kidney-international.org/issue/S0085-2538(21)X0025-7" TargetMode="External"/><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916720" y="394369"/>
            <a:ext cx="6480951" cy="2917002"/>
          </a:xfrm>
        </p:spPr>
        <p:txBody>
          <a:bodyPr>
            <a:normAutofit/>
          </a:bodyPr>
          <a:lstStyle/>
          <a:p>
            <a:r>
              <a:rPr lang="en-US" sz="4400" dirty="0">
                <a:latin typeface="Calibri" panose="020F0502020204030204" pitchFamily="34" charset="0"/>
                <a:cs typeface="Calibri" panose="020F0502020204030204" pitchFamily="34" charset="0"/>
              </a:rPr>
              <a:t>Chronic Kidney Disease</a:t>
            </a:r>
          </a:p>
        </p:txBody>
      </p:sp>
      <p:sp>
        <p:nvSpPr>
          <p:cNvPr id="3" name="Subtitle 2"/>
          <p:cNvSpPr>
            <a:spLocks noGrp="1"/>
          </p:cNvSpPr>
          <p:nvPr>
            <p:ph type="subTitle" idx="1"/>
          </p:nvPr>
        </p:nvSpPr>
        <p:spPr>
          <a:xfrm>
            <a:off x="916720" y="3825164"/>
            <a:ext cx="6400800" cy="1048677"/>
          </a:xfrm>
        </p:spPr>
        <p:txBody>
          <a:bodyPr>
            <a:normAutofit/>
          </a:bodyPr>
          <a:lstStyle/>
          <a:p>
            <a:r>
              <a:rPr lang="en-US" sz="2000" dirty="0">
                <a:solidFill>
                  <a:schemeClr val="tx1"/>
                </a:solidFill>
                <a:latin typeface="Calibri" panose="020F0502020204030204" pitchFamily="34" charset="0"/>
                <a:cs typeface="Calibri" panose="020F0502020204030204" pitchFamily="34" charset="0"/>
              </a:rPr>
              <a:t>Jennifer Fillaus, DO</a:t>
            </a:r>
          </a:p>
          <a:p>
            <a:r>
              <a:rPr lang="en-US" sz="2000" dirty="0">
                <a:solidFill>
                  <a:schemeClr val="tx1"/>
                </a:solidFill>
                <a:latin typeface="Calibri" panose="020F0502020204030204" pitchFamily="34" charset="0"/>
                <a:cs typeface="Calibri" panose="020F0502020204030204" pitchFamily="34" charset="0"/>
              </a:rPr>
              <a:t>Nebraska GWEP</a:t>
            </a:r>
          </a:p>
          <a:p>
            <a:r>
              <a:rPr lang="en-US" sz="2000" dirty="0">
                <a:solidFill>
                  <a:schemeClr val="tx1"/>
                </a:solidFill>
                <a:latin typeface="Calibri" panose="020F0502020204030204" pitchFamily="34" charset="0"/>
                <a:cs typeface="Calibri" panose="020F0502020204030204" pitchFamily="34" charset="0"/>
              </a:rPr>
              <a:t>May 4, 2023 </a:t>
            </a:r>
          </a:p>
          <a:p>
            <a:endParaRPr lang="en-US" sz="1600" dirty="0"/>
          </a:p>
          <a:p>
            <a:endParaRPr lang="en-US" sz="1600" dirty="0"/>
          </a:p>
        </p:txBody>
      </p:sp>
    </p:spTree>
    <p:extLst>
      <p:ext uri="{BB962C8B-B14F-4D97-AF65-F5344CB8AC3E}">
        <p14:creationId xmlns:p14="http://schemas.microsoft.com/office/powerpoint/2010/main" val="150273606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FA1DC3-E537-2BE1-A7DF-2AEEFFA1A780}"/>
              </a:ext>
            </a:extLst>
          </p:cNvPr>
          <p:cNvSpPr>
            <a:spLocks noGrp="1"/>
          </p:cNvSpPr>
          <p:nvPr>
            <p:ph type="title"/>
          </p:nvPr>
        </p:nvSpPr>
        <p:spPr/>
        <p:txBody>
          <a:bodyPr/>
          <a:lstStyle/>
          <a:p>
            <a:endParaRPr lang="en-US"/>
          </a:p>
        </p:txBody>
      </p:sp>
      <p:pic>
        <p:nvPicPr>
          <p:cNvPr id="5" name="Content Placeholder 4">
            <a:extLst>
              <a:ext uri="{FF2B5EF4-FFF2-40B4-BE49-F238E27FC236}">
                <a16:creationId xmlns:a16="http://schemas.microsoft.com/office/drawing/2014/main" id="{3D4663F4-F50D-4AC8-14A3-8AEFBB24E2D7}"/>
              </a:ext>
            </a:extLst>
          </p:cNvPr>
          <p:cNvPicPr>
            <a:picLocks noGrp="1" noChangeAspect="1"/>
          </p:cNvPicPr>
          <p:nvPr>
            <p:ph idx="1"/>
          </p:nvPr>
        </p:nvPicPr>
        <p:blipFill>
          <a:blip r:embed="rId2"/>
          <a:stretch>
            <a:fillRect/>
          </a:stretch>
        </p:blipFill>
        <p:spPr>
          <a:xfrm>
            <a:off x="1847089" y="47797"/>
            <a:ext cx="5806440" cy="5972576"/>
          </a:xfrm>
        </p:spPr>
      </p:pic>
      <p:sp>
        <p:nvSpPr>
          <p:cNvPr id="6" name="TextBox 5">
            <a:extLst>
              <a:ext uri="{FF2B5EF4-FFF2-40B4-BE49-F238E27FC236}">
                <a16:creationId xmlns:a16="http://schemas.microsoft.com/office/drawing/2014/main" id="{2A608F06-B2CF-F6C8-0554-7929A0DF3BA4}"/>
              </a:ext>
            </a:extLst>
          </p:cNvPr>
          <p:cNvSpPr txBox="1"/>
          <p:nvPr/>
        </p:nvSpPr>
        <p:spPr>
          <a:xfrm>
            <a:off x="566929" y="5726907"/>
            <a:ext cx="13650824" cy="1242648"/>
          </a:xfrm>
          <a:prstGeom prst="rect">
            <a:avLst/>
          </a:prstGeom>
          <a:noFill/>
        </p:spPr>
        <p:txBody>
          <a:bodyPr wrap="square" rtlCol="0">
            <a:spAutoFit/>
          </a:bodyPr>
          <a:lstStyle/>
          <a:p>
            <a:endParaRPr lang="en-US" altLang="en-US" sz="825" dirty="0"/>
          </a:p>
          <a:p>
            <a:endParaRPr lang="en-US" altLang="en-US" sz="825" dirty="0"/>
          </a:p>
          <a:p>
            <a:endParaRPr lang="en-US" altLang="en-US" sz="825" dirty="0"/>
          </a:p>
          <a:p>
            <a:endParaRPr lang="en-US" altLang="en-US" sz="825" dirty="0"/>
          </a:p>
          <a:p>
            <a:endParaRPr lang="en-US" altLang="en-US" sz="825" dirty="0"/>
          </a:p>
          <a:p>
            <a:r>
              <a:rPr lang="en-US" altLang="en-US" sz="1000" dirty="0"/>
              <a:t>Richard J. </a:t>
            </a:r>
            <a:r>
              <a:rPr lang="en-US" altLang="en-US" sz="1000" dirty="0" err="1"/>
              <a:t>Glassock</a:t>
            </a:r>
            <a:r>
              <a:rPr lang="en-US" altLang="en-US" sz="1000" dirty="0"/>
              <a:t>, Pierre </a:t>
            </a:r>
            <a:r>
              <a:rPr lang="en-US" altLang="en-US" sz="1000" dirty="0" err="1"/>
              <a:t>Delanaye</a:t>
            </a:r>
            <a:r>
              <a:rPr lang="en-US" altLang="en-US" sz="1000" dirty="0"/>
              <a:t>, Andrew D. Rule: Should the definition of CKD be changed to include age-adapted GFR criteria? YES.  </a:t>
            </a:r>
          </a:p>
          <a:p>
            <a:r>
              <a:rPr lang="en-US" altLang="en-US" sz="1000" dirty="0"/>
              <a:t>Kidney International: Volume 97, Issue 1, 2020, Pages 34-37.</a:t>
            </a:r>
            <a:endParaRPr lang="en-US" sz="1000" dirty="0">
              <a:ea typeface="Calibri" panose="020F0502020204030204" pitchFamily="34" charset="0"/>
              <a:cs typeface="Calibri" panose="020F0502020204030204" pitchFamily="34" charset="0"/>
            </a:endParaRPr>
          </a:p>
          <a:p>
            <a:endParaRPr lang="en-US" sz="1350" dirty="0"/>
          </a:p>
        </p:txBody>
      </p:sp>
    </p:spTree>
    <p:extLst>
      <p:ext uri="{BB962C8B-B14F-4D97-AF65-F5344CB8AC3E}">
        <p14:creationId xmlns:p14="http://schemas.microsoft.com/office/powerpoint/2010/main" val="182072360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ACF8DE-F445-4191-2B6D-B20C2DD73DEA}"/>
              </a:ext>
            </a:extLst>
          </p:cNvPr>
          <p:cNvSpPr>
            <a:spLocks noGrp="1"/>
          </p:cNvSpPr>
          <p:nvPr>
            <p:ph type="title"/>
          </p:nvPr>
        </p:nvSpPr>
        <p:spPr/>
        <p:txBody>
          <a:bodyPr>
            <a:normAutofit/>
          </a:bodyPr>
          <a:lstStyle/>
          <a:p>
            <a:pPr algn="ctr"/>
            <a:r>
              <a:rPr lang="en-US" sz="6000" dirty="0">
                <a:latin typeface="Calibri" panose="020F0502020204030204" pitchFamily="34" charset="0"/>
                <a:cs typeface="Calibri" panose="020F0502020204030204" pitchFamily="34" charset="0"/>
              </a:rPr>
              <a:t>Aging and CKD</a:t>
            </a:r>
          </a:p>
        </p:txBody>
      </p:sp>
      <p:sp>
        <p:nvSpPr>
          <p:cNvPr id="3" name="Content Placeholder 2">
            <a:extLst>
              <a:ext uri="{FF2B5EF4-FFF2-40B4-BE49-F238E27FC236}">
                <a16:creationId xmlns:a16="http://schemas.microsoft.com/office/drawing/2014/main" id="{75D0D01F-DB6E-B31B-D9AF-6F01336EF8EE}"/>
              </a:ext>
            </a:extLst>
          </p:cNvPr>
          <p:cNvSpPr>
            <a:spLocks noGrp="1"/>
          </p:cNvSpPr>
          <p:nvPr>
            <p:ph idx="1"/>
          </p:nvPr>
        </p:nvSpPr>
        <p:spPr/>
        <p:txBody>
          <a:bodyPr>
            <a:normAutofit/>
          </a:bodyPr>
          <a:lstStyle/>
          <a:p>
            <a:r>
              <a:rPr lang="en-US" sz="2000" b="0" i="0" dirty="0">
                <a:solidFill>
                  <a:srgbClr val="212121"/>
                </a:solidFill>
                <a:effectLst/>
                <a:latin typeface="Calibri" panose="020F0502020204030204" pitchFamily="34" charset="0"/>
                <a:cs typeface="Calibri" panose="020F0502020204030204" pitchFamily="34" charset="0"/>
              </a:rPr>
              <a:t>The nephrology society is still divided about whether the decline in GFR noted with aging is part of the normal aging process versus CKD.</a:t>
            </a:r>
            <a:endParaRPr lang="en-US" sz="2000" dirty="0">
              <a:solidFill>
                <a:srgbClr val="212121"/>
              </a:solidFill>
              <a:latin typeface="Calibri" panose="020F0502020204030204" pitchFamily="34" charset="0"/>
              <a:cs typeface="Calibri" panose="020F0502020204030204" pitchFamily="34" charset="0"/>
            </a:endParaRPr>
          </a:p>
          <a:p>
            <a:pPr lvl="1"/>
            <a:r>
              <a:rPr lang="en-US" sz="2000" b="0" i="0" dirty="0">
                <a:solidFill>
                  <a:srgbClr val="212121"/>
                </a:solidFill>
                <a:effectLst/>
                <a:latin typeface="Calibri" panose="020F0502020204030204" pitchFamily="34" charset="0"/>
                <a:cs typeface="Calibri" panose="020F0502020204030204" pitchFamily="34" charset="0"/>
              </a:rPr>
              <a:t>Current nephrology guidelines recommend an age-neutral approach to chronic kidney disease (CKD) management based upon the level of estimated glomerular filtration rate (eGFR) and the presence of proteinuria</a:t>
            </a:r>
          </a:p>
          <a:p>
            <a:pPr marL="342900" lvl="1" indent="0">
              <a:buNone/>
            </a:pPr>
            <a:endParaRPr lang="en-US" sz="2000" b="0" i="0" dirty="0">
              <a:solidFill>
                <a:srgbClr val="212121"/>
              </a:solidFill>
              <a:effectLst/>
              <a:latin typeface="Calibri" panose="020F0502020204030204" pitchFamily="34" charset="0"/>
              <a:cs typeface="Calibri" panose="020F0502020204030204" pitchFamily="34" charset="0"/>
            </a:endParaRPr>
          </a:p>
          <a:p>
            <a:r>
              <a:rPr lang="en-US" sz="2000" b="0" i="0" dirty="0">
                <a:solidFill>
                  <a:srgbClr val="212121"/>
                </a:solidFill>
                <a:effectLst/>
                <a:latin typeface="Calibri" panose="020F0502020204030204" pitchFamily="34" charset="0"/>
                <a:cs typeface="Calibri" panose="020F0502020204030204" pitchFamily="34" charset="0"/>
              </a:rPr>
              <a:t>Nonetheless, preservation of the kidneys hormonal function, electrolyte and acid base balance as well as normal urinalysis in elderly patients with GFR &lt;60 ml/min/1.73 m</a:t>
            </a:r>
            <a:r>
              <a:rPr lang="en-US" sz="2000" b="0" i="0" baseline="30000" dirty="0">
                <a:solidFill>
                  <a:srgbClr val="212121"/>
                </a:solidFill>
                <a:effectLst/>
                <a:latin typeface="Calibri" panose="020F0502020204030204" pitchFamily="34" charset="0"/>
                <a:cs typeface="Calibri" panose="020F0502020204030204" pitchFamily="34" charset="0"/>
              </a:rPr>
              <a:t>2</a:t>
            </a:r>
            <a:r>
              <a:rPr lang="en-US" sz="2000" b="0" i="0" dirty="0">
                <a:solidFill>
                  <a:srgbClr val="212121"/>
                </a:solidFill>
                <a:effectLst/>
                <a:latin typeface="Calibri" panose="020F0502020204030204" pitchFamily="34" charset="0"/>
                <a:cs typeface="Calibri" panose="020F0502020204030204" pitchFamily="34" charset="0"/>
              </a:rPr>
              <a:t> is indicative of a kidney aging normally rather than a kidney with CKD.</a:t>
            </a:r>
            <a:endParaRPr lang="en-US" sz="2000" dirty="0">
              <a:latin typeface="Calibri" panose="020F0502020204030204" pitchFamily="34" charset="0"/>
              <a:cs typeface="Calibri" panose="020F0502020204030204" pitchFamily="34" charset="0"/>
            </a:endParaRPr>
          </a:p>
        </p:txBody>
      </p:sp>
      <p:sp>
        <p:nvSpPr>
          <p:cNvPr id="4" name="TextBox 3">
            <a:extLst>
              <a:ext uri="{FF2B5EF4-FFF2-40B4-BE49-F238E27FC236}">
                <a16:creationId xmlns:a16="http://schemas.microsoft.com/office/drawing/2014/main" id="{589F7117-878B-7277-FE32-E321828EEF66}"/>
              </a:ext>
            </a:extLst>
          </p:cNvPr>
          <p:cNvSpPr txBox="1"/>
          <p:nvPr/>
        </p:nvSpPr>
        <p:spPr>
          <a:xfrm>
            <a:off x="749807" y="5534758"/>
            <a:ext cx="12788569" cy="1361911"/>
          </a:xfrm>
          <a:prstGeom prst="rect">
            <a:avLst/>
          </a:prstGeom>
          <a:noFill/>
        </p:spPr>
        <p:txBody>
          <a:bodyPr wrap="square" rtlCol="0">
            <a:spAutoFit/>
          </a:bodyPr>
          <a:lstStyle/>
          <a:p>
            <a:endParaRPr lang="en-US" sz="750" dirty="0">
              <a:solidFill>
                <a:srgbClr val="212121"/>
              </a:solidFill>
              <a:latin typeface="Calibri" panose="020F0502020204030204" pitchFamily="34" charset="0"/>
              <a:ea typeface="Calibri" panose="020F0502020204030204" pitchFamily="34" charset="0"/>
              <a:cs typeface="Calibri" panose="020F0502020204030204" pitchFamily="34" charset="0"/>
            </a:endParaRPr>
          </a:p>
          <a:p>
            <a:endParaRPr lang="en-US" sz="750" dirty="0">
              <a:solidFill>
                <a:srgbClr val="212121"/>
              </a:solidFill>
              <a:latin typeface="Calibri" panose="020F0502020204030204" pitchFamily="34" charset="0"/>
              <a:ea typeface="Calibri" panose="020F0502020204030204" pitchFamily="34" charset="0"/>
              <a:cs typeface="Calibri" panose="020F0502020204030204" pitchFamily="34" charset="0"/>
            </a:endParaRPr>
          </a:p>
          <a:p>
            <a:endParaRPr lang="en-US" sz="750" dirty="0">
              <a:solidFill>
                <a:srgbClr val="212121"/>
              </a:solidFill>
              <a:latin typeface="Calibri" panose="020F0502020204030204" pitchFamily="34" charset="0"/>
              <a:ea typeface="Calibri" panose="020F0502020204030204" pitchFamily="34" charset="0"/>
              <a:cs typeface="Calibri" panose="020F0502020204030204" pitchFamily="34" charset="0"/>
            </a:endParaRPr>
          </a:p>
          <a:p>
            <a:endParaRPr lang="en-US" sz="750" dirty="0">
              <a:solidFill>
                <a:srgbClr val="212121"/>
              </a:solidFill>
              <a:latin typeface="Calibri" panose="020F0502020204030204" pitchFamily="34" charset="0"/>
              <a:ea typeface="Calibri" panose="020F0502020204030204" pitchFamily="34" charset="0"/>
              <a:cs typeface="Calibri" panose="020F0502020204030204" pitchFamily="34" charset="0"/>
            </a:endParaRPr>
          </a:p>
          <a:p>
            <a:endParaRPr lang="en-US" sz="750" dirty="0">
              <a:solidFill>
                <a:srgbClr val="212121"/>
              </a:solidFill>
              <a:latin typeface="Calibri" panose="020F0502020204030204" pitchFamily="34" charset="0"/>
              <a:ea typeface="Calibri" panose="020F0502020204030204" pitchFamily="34" charset="0"/>
              <a:cs typeface="Calibri" panose="020F0502020204030204" pitchFamily="34" charset="0"/>
            </a:endParaRPr>
          </a:p>
          <a:p>
            <a:endParaRPr lang="en-US" sz="750" dirty="0">
              <a:solidFill>
                <a:srgbClr val="212121"/>
              </a:solidFill>
              <a:latin typeface="Calibri" panose="020F0502020204030204" pitchFamily="34" charset="0"/>
              <a:ea typeface="Calibri" panose="020F0502020204030204" pitchFamily="34" charset="0"/>
              <a:cs typeface="Calibri" panose="020F0502020204030204" pitchFamily="34" charset="0"/>
            </a:endParaRPr>
          </a:p>
          <a:p>
            <a:r>
              <a:rPr lang="en-US" sz="1200" dirty="0" err="1">
                <a:solidFill>
                  <a:srgbClr val="212121"/>
                </a:solidFill>
                <a:latin typeface="Calibri" panose="020F0502020204030204" pitchFamily="34" charset="0"/>
                <a:ea typeface="Calibri" panose="020F0502020204030204" pitchFamily="34" charset="0"/>
                <a:cs typeface="Calibri" panose="020F0502020204030204" pitchFamily="34" charset="0"/>
              </a:rPr>
              <a:t>Mallappallil</a:t>
            </a:r>
            <a:r>
              <a:rPr lang="en-US" sz="1200" dirty="0">
                <a:solidFill>
                  <a:srgbClr val="212121"/>
                </a:solidFill>
                <a:latin typeface="Calibri" panose="020F0502020204030204" pitchFamily="34" charset="0"/>
                <a:ea typeface="Calibri" panose="020F0502020204030204" pitchFamily="34" charset="0"/>
                <a:cs typeface="Calibri" panose="020F0502020204030204" pitchFamily="34" charset="0"/>
              </a:rPr>
              <a:t> M, Friedman EA, Delano BG, McFarlane SI, Salifu MO. Chronic kidney disease in the elderly: </a:t>
            </a:r>
          </a:p>
          <a:p>
            <a:r>
              <a:rPr lang="en-US" sz="1200" dirty="0">
                <a:solidFill>
                  <a:srgbClr val="212121"/>
                </a:solidFill>
                <a:latin typeface="Calibri" panose="020F0502020204030204" pitchFamily="34" charset="0"/>
                <a:ea typeface="Calibri" panose="020F0502020204030204" pitchFamily="34" charset="0"/>
                <a:cs typeface="Calibri" panose="020F0502020204030204" pitchFamily="34" charset="0"/>
              </a:rPr>
              <a:t>evaluation and management. Clin </a:t>
            </a:r>
            <a:r>
              <a:rPr lang="en-US" sz="1200" dirty="0" err="1">
                <a:solidFill>
                  <a:srgbClr val="212121"/>
                </a:solidFill>
                <a:latin typeface="Calibri" panose="020F0502020204030204" pitchFamily="34" charset="0"/>
                <a:ea typeface="Calibri" panose="020F0502020204030204" pitchFamily="34" charset="0"/>
                <a:cs typeface="Calibri" panose="020F0502020204030204" pitchFamily="34" charset="0"/>
              </a:rPr>
              <a:t>Pract</a:t>
            </a:r>
            <a:r>
              <a:rPr lang="en-US" sz="1200" dirty="0">
                <a:solidFill>
                  <a:srgbClr val="212121"/>
                </a:solidFill>
                <a:latin typeface="Calibri" panose="020F0502020204030204" pitchFamily="34" charset="0"/>
                <a:ea typeface="Calibri" panose="020F0502020204030204" pitchFamily="34" charset="0"/>
                <a:cs typeface="Calibri" panose="020F0502020204030204" pitchFamily="34" charset="0"/>
              </a:rPr>
              <a:t> (</a:t>
            </a:r>
            <a:r>
              <a:rPr lang="en-US" sz="1200" dirty="0" err="1">
                <a:solidFill>
                  <a:srgbClr val="212121"/>
                </a:solidFill>
                <a:latin typeface="Calibri" panose="020F0502020204030204" pitchFamily="34" charset="0"/>
                <a:ea typeface="Calibri" panose="020F0502020204030204" pitchFamily="34" charset="0"/>
                <a:cs typeface="Calibri" panose="020F0502020204030204" pitchFamily="34" charset="0"/>
              </a:rPr>
              <a:t>Lond</a:t>
            </a:r>
            <a:r>
              <a:rPr lang="en-US" sz="1200" dirty="0">
                <a:solidFill>
                  <a:srgbClr val="212121"/>
                </a:solidFill>
                <a:latin typeface="Calibri" panose="020F0502020204030204" pitchFamily="34" charset="0"/>
                <a:ea typeface="Calibri" panose="020F0502020204030204" pitchFamily="34" charset="0"/>
                <a:cs typeface="Calibri" panose="020F0502020204030204" pitchFamily="34" charset="0"/>
              </a:rPr>
              <a:t>). 2014;11(5):525-535. </a:t>
            </a:r>
          </a:p>
          <a:p>
            <a:endParaRPr lang="en-US" sz="1350" dirty="0"/>
          </a:p>
        </p:txBody>
      </p:sp>
    </p:spTree>
    <p:extLst>
      <p:ext uri="{BB962C8B-B14F-4D97-AF65-F5344CB8AC3E}">
        <p14:creationId xmlns:p14="http://schemas.microsoft.com/office/powerpoint/2010/main" val="384739694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0AFE61-587B-E847-4E9B-B354B60BC22A}"/>
              </a:ext>
            </a:extLst>
          </p:cNvPr>
          <p:cNvSpPr>
            <a:spLocks noGrp="1"/>
          </p:cNvSpPr>
          <p:nvPr>
            <p:ph type="title"/>
          </p:nvPr>
        </p:nvSpPr>
        <p:spPr/>
        <p:txBody>
          <a:bodyPr/>
          <a:lstStyle/>
          <a:p>
            <a:endParaRPr lang="en-US"/>
          </a:p>
        </p:txBody>
      </p:sp>
      <p:pic>
        <p:nvPicPr>
          <p:cNvPr id="4" name="Content Placeholder 3">
            <a:extLst>
              <a:ext uri="{FF2B5EF4-FFF2-40B4-BE49-F238E27FC236}">
                <a16:creationId xmlns:a16="http://schemas.microsoft.com/office/drawing/2014/main" id="{FE2D6CBB-85C3-DD2F-6118-35C21299CAC0}"/>
              </a:ext>
            </a:extLst>
          </p:cNvPr>
          <p:cNvPicPr>
            <a:picLocks noGrp="1" noChangeAspect="1"/>
          </p:cNvPicPr>
          <p:nvPr>
            <p:ph idx="1"/>
          </p:nvPr>
        </p:nvPicPr>
        <p:blipFill>
          <a:blip r:embed="rId2"/>
          <a:stretch>
            <a:fillRect/>
          </a:stretch>
        </p:blipFill>
        <p:spPr>
          <a:xfrm>
            <a:off x="731753" y="26271"/>
            <a:ext cx="8184650" cy="5850746"/>
          </a:xfrm>
          <a:prstGeom prst="rect">
            <a:avLst/>
          </a:prstGeom>
          <a:ln>
            <a:solidFill>
              <a:schemeClr val="tx1">
                <a:lumMod val="50000"/>
                <a:lumOff val="50000"/>
              </a:schemeClr>
            </a:solidFill>
          </a:ln>
        </p:spPr>
      </p:pic>
      <p:sp>
        <p:nvSpPr>
          <p:cNvPr id="5" name="TextBox 4">
            <a:extLst>
              <a:ext uri="{FF2B5EF4-FFF2-40B4-BE49-F238E27FC236}">
                <a16:creationId xmlns:a16="http://schemas.microsoft.com/office/drawing/2014/main" id="{A991A8F8-3DA6-3F7C-2CA9-C4C6A9FA1773}"/>
              </a:ext>
            </a:extLst>
          </p:cNvPr>
          <p:cNvSpPr txBox="1"/>
          <p:nvPr/>
        </p:nvSpPr>
        <p:spPr>
          <a:xfrm>
            <a:off x="736847" y="5663953"/>
            <a:ext cx="7721317" cy="1408078"/>
          </a:xfrm>
          <a:prstGeom prst="rect">
            <a:avLst/>
          </a:prstGeom>
          <a:noFill/>
        </p:spPr>
        <p:txBody>
          <a:bodyPr wrap="square" rtlCol="0">
            <a:spAutoFit/>
          </a:bodyPr>
          <a:lstStyle/>
          <a:p>
            <a:endParaRPr lang="en-US" sz="750" dirty="0">
              <a:solidFill>
                <a:srgbClr val="000000"/>
              </a:solidFill>
            </a:endParaRPr>
          </a:p>
          <a:p>
            <a:endParaRPr lang="en-US" sz="750" dirty="0">
              <a:solidFill>
                <a:srgbClr val="000000"/>
              </a:solidFill>
            </a:endParaRPr>
          </a:p>
          <a:p>
            <a:endParaRPr lang="en-US" sz="750" dirty="0">
              <a:solidFill>
                <a:srgbClr val="000000"/>
              </a:solidFill>
            </a:endParaRPr>
          </a:p>
          <a:p>
            <a:endParaRPr lang="en-US" sz="750" dirty="0">
              <a:solidFill>
                <a:srgbClr val="000000"/>
              </a:solidFill>
            </a:endParaRPr>
          </a:p>
          <a:p>
            <a:endParaRPr lang="en-US" sz="750" dirty="0">
              <a:solidFill>
                <a:srgbClr val="000000"/>
              </a:solidFill>
            </a:endParaRPr>
          </a:p>
          <a:p>
            <a:endParaRPr lang="en-US" sz="750" dirty="0">
              <a:solidFill>
                <a:srgbClr val="000000"/>
              </a:solidFill>
            </a:endParaRPr>
          </a:p>
          <a:p>
            <a:endParaRPr lang="en-US" sz="750" dirty="0">
              <a:solidFill>
                <a:srgbClr val="000000"/>
              </a:solidFill>
            </a:endParaRPr>
          </a:p>
          <a:p>
            <a:endParaRPr lang="en-US" sz="750" dirty="0">
              <a:solidFill>
                <a:srgbClr val="000000"/>
              </a:solidFill>
            </a:endParaRPr>
          </a:p>
          <a:p>
            <a:r>
              <a:rPr lang="en-US" sz="1200" dirty="0" err="1">
                <a:solidFill>
                  <a:srgbClr val="000000"/>
                </a:solidFill>
              </a:rPr>
              <a:t>Delanaye</a:t>
            </a:r>
            <a:r>
              <a:rPr lang="en-US" sz="1200" dirty="0">
                <a:solidFill>
                  <a:srgbClr val="000000"/>
                </a:solidFill>
              </a:rPr>
              <a:t>, et al. CKD: A Call for an Age-Adapted Definition. JASN 30(10):p 1785-1805, October 2019. </a:t>
            </a:r>
            <a:endParaRPr lang="en-US" sz="1200" dirty="0">
              <a:ea typeface="Calibri" panose="020F0502020204030204" pitchFamily="34" charset="0"/>
              <a:cs typeface="Calibri" panose="020F0502020204030204" pitchFamily="34" charset="0"/>
            </a:endParaRPr>
          </a:p>
          <a:p>
            <a:endParaRPr lang="en-US" sz="1350" dirty="0"/>
          </a:p>
        </p:txBody>
      </p:sp>
    </p:spTree>
    <p:extLst>
      <p:ext uri="{BB962C8B-B14F-4D97-AF65-F5344CB8AC3E}">
        <p14:creationId xmlns:p14="http://schemas.microsoft.com/office/powerpoint/2010/main" val="88520162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D6FA85-4E2A-5C85-E279-A1D5797C9AA9}"/>
              </a:ext>
            </a:extLst>
          </p:cNvPr>
          <p:cNvSpPr>
            <a:spLocks noGrp="1"/>
          </p:cNvSpPr>
          <p:nvPr>
            <p:ph type="title"/>
          </p:nvPr>
        </p:nvSpPr>
        <p:spPr/>
        <p:txBody>
          <a:bodyPr/>
          <a:lstStyle/>
          <a:p>
            <a:endParaRPr lang="en-US"/>
          </a:p>
        </p:txBody>
      </p:sp>
      <p:pic>
        <p:nvPicPr>
          <p:cNvPr id="5" name="Content Placeholder 4">
            <a:extLst>
              <a:ext uri="{FF2B5EF4-FFF2-40B4-BE49-F238E27FC236}">
                <a16:creationId xmlns:a16="http://schemas.microsoft.com/office/drawing/2014/main" id="{C0B798B5-86AC-0D24-C02E-600ABAC90F84}"/>
              </a:ext>
            </a:extLst>
          </p:cNvPr>
          <p:cNvPicPr>
            <a:picLocks noGrp="1" noChangeAspect="1"/>
          </p:cNvPicPr>
          <p:nvPr>
            <p:ph idx="1"/>
          </p:nvPr>
        </p:nvPicPr>
        <p:blipFill>
          <a:blip r:embed="rId2"/>
          <a:stretch>
            <a:fillRect/>
          </a:stretch>
        </p:blipFill>
        <p:spPr>
          <a:xfrm>
            <a:off x="707654" y="518951"/>
            <a:ext cx="8338692" cy="4869796"/>
          </a:xfrm>
        </p:spPr>
      </p:pic>
      <p:sp>
        <p:nvSpPr>
          <p:cNvPr id="6" name="TextBox 5">
            <a:extLst>
              <a:ext uri="{FF2B5EF4-FFF2-40B4-BE49-F238E27FC236}">
                <a16:creationId xmlns:a16="http://schemas.microsoft.com/office/drawing/2014/main" id="{39F3E6F6-53C9-D44B-7886-C0705021261B}"/>
              </a:ext>
            </a:extLst>
          </p:cNvPr>
          <p:cNvSpPr txBox="1"/>
          <p:nvPr/>
        </p:nvSpPr>
        <p:spPr>
          <a:xfrm>
            <a:off x="630315" y="5489973"/>
            <a:ext cx="7492752" cy="1154162"/>
          </a:xfrm>
          <a:prstGeom prst="rect">
            <a:avLst/>
          </a:prstGeom>
          <a:noFill/>
        </p:spPr>
        <p:txBody>
          <a:bodyPr wrap="square" rtlCol="0">
            <a:spAutoFit/>
          </a:bodyPr>
          <a:lstStyle/>
          <a:p>
            <a:endParaRPr lang="en-US" sz="900" dirty="0"/>
          </a:p>
          <a:p>
            <a:endParaRPr lang="en-US" sz="900" dirty="0"/>
          </a:p>
          <a:p>
            <a:endParaRPr lang="en-US" sz="900" dirty="0"/>
          </a:p>
          <a:p>
            <a:endParaRPr lang="en-US" sz="900" dirty="0"/>
          </a:p>
          <a:p>
            <a:endParaRPr lang="en-US" sz="900" dirty="0"/>
          </a:p>
          <a:p>
            <a:r>
              <a:rPr lang="en-US" sz="1200" dirty="0"/>
              <a:t>Gary R. Matzke et al. Drug dosing consideration in patients with acute and chronic kidney disease—a clinical update from Kidney Disease: Improving Global Outcomes (KDIGO): Kidney International (2011) 80, 1122–1137</a:t>
            </a:r>
          </a:p>
        </p:txBody>
      </p:sp>
    </p:spTree>
    <p:extLst>
      <p:ext uri="{BB962C8B-B14F-4D97-AF65-F5344CB8AC3E}">
        <p14:creationId xmlns:p14="http://schemas.microsoft.com/office/powerpoint/2010/main" val="164681678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itle 1">
            <a:extLst>
              <a:ext uri="{FF2B5EF4-FFF2-40B4-BE49-F238E27FC236}">
                <a16:creationId xmlns:a16="http://schemas.microsoft.com/office/drawing/2014/main" id="{5ED43937-B481-98AD-BC43-A62C0C8BDCE0}"/>
              </a:ext>
            </a:extLst>
          </p:cNvPr>
          <p:cNvSpPr>
            <a:spLocks noGrp="1" noChangeArrowheads="1"/>
          </p:cNvSpPr>
          <p:nvPr>
            <p:ph type="title"/>
          </p:nvPr>
        </p:nvSpPr>
        <p:spPr/>
        <p:txBody>
          <a:bodyPr/>
          <a:lstStyle/>
          <a:p>
            <a:pPr algn="ctr"/>
            <a:r>
              <a:rPr lang="en-US" altLang="en-US" sz="5400" dirty="0">
                <a:latin typeface="Calibri" panose="020F0502020204030204" pitchFamily="34" charset="0"/>
                <a:cs typeface="Calibri" panose="020F0502020204030204" pitchFamily="34" charset="0"/>
              </a:rPr>
              <a:t>Complications of CKD</a:t>
            </a:r>
            <a:br>
              <a:rPr lang="en-US" altLang="en-US" dirty="0"/>
            </a:br>
            <a:endParaRPr lang="en-US" altLang="en-US" dirty="0"/>
          </a:p>
        </p:txBody>
      </p:sp>
      <p:sp>
        <p:nvSpPr>
          <p:cNvPr id="25603" name="Content Placeholder 2">
            <a:extLst>
              <a:ext uri="{FF2B5EF4-FFF2-40B4-BE49-F238E27FC236}">
                <a16:creationId xmlns:a16="http://schemas.microsoft.com/office/drawing/2014/main" id="{95C797F1-D72A-0C27-CB83-8CA62E40C6DA}"/>
              </a:ext>
            </a:extLst>
          </p:cNvPr>
          <p:cNvSpPr>
            <a:spLocks noGrp="1" noChangeArrowheads="1"/>
          </p:cNvSpPr>
          <p:nvPr>
            <p:ph idx="1"/>
          </p:nvPr>
        </p:nvSpPr>
        <p:spPr/>
        <p:txBody>
          <a:bodyPr/>
          <a:lstStyle/>
          <a:p>
            <a:endParaRPr lang="en-US" altLang="en-US" sz="1050" dirty="0"/>
          </a:p>
          <a:p>
            <a:endParaRPr lang="en-US" altLang="en-US" sz="1050" dirty="0"/>
          </a:p>
        </p:txBody>
      </p:sp>
      <p:pic>
        <p:nvPicPr>
          <p:cNvPr id="25604" name="Picture 3">
            <a:extLst>
              <a:ext uri="{FF2B5EF4-FFF2-40B4-BE49-F238E27FC236}">
                <a16:creationId xmlns:a16="http://schemas.microsoft.com/office/drawing/2014/main" id="{647AB194-92B5-4054-1F05-1DB523E33CD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38520" y="1997476"/>
            <a:ext cx="7586389" cy="34886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605" name="Picture 4">
            <a:extLst>
              <a:ext uri="{FF2B5EF4-FFF2-40B4-BE49-F238E27FC236}">
                <a16:creationId xmlns:a16="http://schemas.microsoft.com/office/drawing/2014/main" id="{FD4162EE-3CC4-9EE2-2C4F-EE8F7AE95AA6}"/>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990999" y="5613797"/>
            <a:ext cx="4022975" cy="2099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CB9139-8657-D600-63A6-244F1C647902}"/>
              </a:ext>
            </a:extLst>
          </p:cNvPr>
          <p:cNvSpPr>
            <a:spLocks noGrp="1"/>
          </p:cNvSpPr>
          <p:nvPr>
            <p:ph type="title"/>
          </p:nvPr>
        </p:nvSpPr>
        <p:spPr/>
        <p:txBody>
          <a:bodyPr>
            <a:normAutofit/>
          </a:bodyPr>
          <a:lstStyle/>
          <a:p>
            <a:pPr algn="ctr"/>
            <a:r>
              <a:rPr lang="en-US" b="1" dirty="0">
                <a:latin typeface="Calibri" panose="020F0502020204030204" pitchFamily="34" charset="0"/>
                <a:cs typeface="Calibri" panose="020F0502020204030204" pitchFamily="34" charset="0"/>
              </a:rPr>
              <a:t>2012 KDIGO NEPHROLOGY REFERRAL GUIDELINES</a:t>
            </a:r>
          </a:p>
        </p:txBody>
      </p:sp>
      <p:sp>
        <p:nvSpPr>
          <p:cNvPr id="3" name="Content Placeholder 2">
            <a:extLst>
              <a:ext uri="{FF2B5EF4-FFF2-40B4-BE49-F238E27FC236}">
                <a16:creationId xmlns:a16="http://schemas.microsoft.com/office/drawing/2014/main" id="{3558C424-4731-6B6B-B3FE-09621647F7AA}"/>
              </a:ext>
            </a:extLst>
          </p:cNvPr>
          <p:cNvSpPr>
            <a:spLocks noGrp="1"/>
          </p:cNvSpPr>
          <p:nvPr>
            <p:ph idx="1"/>
          </p:nvPr>
        </p:nvSpPr>
        <p:spPr/>
        <p:txBody>
          <a:bodyPr>
            <a:normAutofit/>
          </a:bodyPr>
          <a:lstStyle/>
          <a:p>
            <a:pPr marL="285750" indent="-285750">
              <a:buFontTx/>
              <a:buChar char="-"/>
            </a:pPr>
            <a:r>
              <a:rPr lang="en-US" sz="1800" dirty="0">
                <a:latin typeface="Calibri" panose="020F0502020204030204" pitchFamily="34" charset="0"/>
                <a:cs typeface="Calibri" panose="020F0502020204030204" pitchFamily="34" charset="0"/>
              </a:rPr>
              <a:t>AKI or abrupt sustained fall in GFR</a:t>
            </a:r>
          </a:p>
          <a:p>
            <a:pPr marL="285750" indent="-285750">
              <a:buFontTx/>
              <a:buChar char="-"/>
            </a:pPr>
            <a:r>
              <a:rPr lang="en-US" sz="1800" dirty="0">
                <a:latin typeface="Calibri" panose="020F0502020204030204" pitchFamily="34" charset="0"/>
                <a:cs typeface="Calibri" panose="020F0502020204030204" pitchFamily="34" charset="0"/>
              </a:rPr>
              <a:t>GFR &lt; 30 ml/min/1.73 m2 (GFR categories G4-G5)</a:t>
            </a:r>
          </a:p>
          <a:p>
            <a:pPr marL="285750" indent="-285750">
              <a:buFontTx/>
              <a:buChar char="-"/>
            </a:pPr>
            <a:r>
              <a:rPr lang="en-US" sz="1800" dirty="0">
                <a:latin typeface="Calibri" panose="020F0502020204030204" pitchFamily="34" charset="0"/>
                <a:cs typeface="Calibri" panose="020F0502020204030204" pitchFamily="34" charset="0"/>
              </a:rPr>
              <a:t>A consistent finding of significant albuminuria (See next slide)</a:t>
            </a:r>
          </a:p>
          <a:p>
            <a:pPr marL="285750" indent="-285750">
              <a:buFontTx/>
              <a:buChar char="-"/>
            </a:pPr>
            <a:r>
              <a:rPr lang="en-US" sz="1800" dirty="0">
                <a:latin typeface="Calibri" panose="020F0502020204030204" pitchFamily="34" charset="0"/>
                <a:cs typeface="Calibri" panose="020F0502020204030204" pitchFamily="34" charset="0"/>
              </a:rPr>
              <a:t>Progression of CKD </a:t>
            </a:r>
          </a:p>
          <a:p>
            <a:pPr marL="1028700" lvl="1">
              <a:buFontTx/>
              <a:buChar char="-"/>
            </a:pPr>
            <a:r>
              <a:rPr lang="en-US" sz="1800" b="1" u="sng" dirty="0">
                <a:latin typeface="Calibri" panose="020F0502020204030204" pitchFamily="34" charset="0"/>
                <a:cs typeface="Calibri" panose="020F0502020204030204" pitchFamily="34" charset="0"/>
              </a:rPr>
              <a:t>Rapid progression is defined as a sustained decline in eGFR of more than 5 ml/min/1.73 m2 /yr.</a:t>
            </a:r>
            <a:endParaRPr lang="en-US" sz="1800" dirty="0">
              <a:latin typeface="Calibri" panose="020F0502020204030204" pitchFamily="34" charset="0"/>
              <a:cs typeface="Calibri" panose="020F0502020204030204" pitchFamily="34" charset="0"/>
            </a:endParaRPr>
          </a:p>
          <a:p>
            <a:pPr marL="285750" indent="-285750">
              <a:buFontTx/>
              <a:buChar char="-"/>
            </a:pPr>
            <a:r>
              <a:rPr lang="en-US" sz="1800" dirty="0">
                <a:latin typeface="Calibri" panose="020F0502020204030204" pitchFamily="34" charset="0"/>
                <a:cs typeface="Calibri" panose="020F0502020204030204" pitchFamily="34" charset="0"/>
              </a:rPr>
              <a:t>Urinary red cell casts, RBC &gt; 20 per high power field sustained and not readily explained</a:t>
            </a:r>
          </a:p>
          <a:p>
            <a:pPr marL="285750" indent="-285750">
              <a:buFontTx/>
              <a:buChar char="-"/>
            </a:pPr>
            <a:r>
              <a:rPr lang="en-US" sz="1800" dirty="0">
                <a:latin typeface="Calibri" panose="020F0502020204030204" pitchFamily="34" charset="0"/>
                <a:cs typeface="Calibri" panose="020F0502020204030204" pitchFamily="34" charset="0"/>
              </a:rPr>
              <a:t>CKD and hypertension refractory to treatment with 4 or more antihypertensive agents</a:t>
            </a:r>
          </a:p>
          <a:p>
            <a:pPr marL="285750" indent="-285750">
              <a:buFontTx/>
              <a:buChar char="-"/>
            </a:pPr>
            <a:r>
              <a:rPr lang="en-US" sz="1800" dirty="0">
                <a:latin typeface="Calibri" panose="020F0502020204030204" pitchFamily="34" charset="0"/>
                <a:cs typeface="Calibri" panose="020F0502020204030204" pitchFamily="34" charset="0"/>
              </a:rPr>
              <a:t>Persistent abnormalities of serum potassium</a:t>
            </a:r>
          </a:p>
          <a:p>
            <a:pPr marL="285750" indent="-285750">
              <a:buFontTx/>
              <a:buChar char="-"/>
            </a:pPr>
            <a:r>
              <a:rPr lang="en-US" sz="1800" dirty="0">
                <a:latin typeface="Calibri" panose="020F0502020204030204" pitchFamily="34" charset="0"/>
                <a:cs typeface="Calibri" panose="020F0502020204030204" pitchFamily="34" charset="0"/>
              </a:rPr>
              <a:t>Recurrent or extensive nephrolithiasis</a:t>
            </a:r>
          </a:p>
          <a:p>
            <a:pPr marL="285750" indent="-285750">
              <a:buFontTx/>
              <a:buChar char="-"/>
            </a:pPr>
            <a:r>
              <a:rPr lang="en-US" sz="1800" dirty="0">
                <a:latin typeface="Calibri" panose="020F0502020204030204" pitchFamily="34" charset="0"/>
                <a:cs typeface="Calibri" panose="020F0502020204030204" pitchFamily="34" charset="0"/>
              </a:rPr>
              <a:t>Hereditary kidney disease</a:t>
            </a:r>
          </a:p>
          <a:p>
            <a:endParaRPr lang="en-US" dirty="0"/>
          </a:p>
        </p:txBody>
      </p:sp>
      <p:sp>
        <p:nvSpPr>
          <p:cNvPr id="4" name="TextBox 3">
            <a:extLst>
              <a:ext uri="{FF2B5EF4-FFF2-40B4-BE49-F238E27FC236}">
                <a16:creationId xmlns:a16="http://schemas.microsoft.com/office/drawing/2014/main" id="{4750CC0E-3C82-9585-AD77-C7713107F192}"/>
              </a:ext>
            </a:extLst>
          </p:cNvPr>
          <p:cNvSpPr txBox="1"/>
          <p:nvPr/>
        </p:nvSpPr>
        <p:spPr>
          <a:xfrm>
            <a:off x="719090" y="5699961"/>
            <a:ext cx="4598633" cy="1338828"/>
          </a:xfrm>
          <a:prstGeom prst="rect">
            <a:avLst/>
          </a:prstGeom>
          <a:noFill/>
        </p:spPr>
        <p:txBody>
          <a:bodyPr wrap="square" rtlCol="0">
            <a:spAutoFit/>
          </a:bodyPr>
          <a:lstStyle/>
          <a:p>
            <a:endParaRPr lang="en-US" sz="1350" dirty="0"/>
          </a:p>
          <a:p>
            <a:endParaRPr lang="en-US" sz="1350" dirty="0"/>
          </a:p>
          <a:p>
            <a:endParaRPr lang="en-US" sz="1350" dirty="0"/>
          </a:p>
          <a:p>
            <a:endParaRPr lang="en-US" sz="1350" dirty="0"/>
          </a:p>
          <a:p>
            <a:r>
              <a:rPr lang="en-US" sz="1350" dirty="0"/>
              <a:t>Kidney International Supplements (2013) 3, 5–14</a:t>
            </a:r>
          </a:p>
          <a:p>
            <a:endParaRPr lang="en-US" sz="1350" dirty="0"/>
          </a:p>
        </p:txBody>
      </p:sp>
    </p:spTree>
    <p:extLst>
      <p:ext uri="{BB962C8B-B14F-4D97-AF65-F5344CB8AC3E}">
        <p14:creationId xmlns:p14="http://schemas.microsoft.com/office/powerpoint/2010/main" val="273472640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247922-6317-C84B-431F-53CA8515A241}"/>
              </a:ext>
            </a:extLst>
          </p:cNvPr>
          <p:cNvSpPr>
            <a:spLocks noGrp="1"/>
          </p:cNvSpPr>
          <p:nvPr>
            <p:ph type="title"/>
          </p:nvPr>
        </p:nvSpPr>
        <p:spPr/>
        <p:txBody>
          <a:bodyPr/>
          <a:lstStyle/>
          <a:p>
            <a:endParaRPr lang="en-US" dirty="0"/>
          </a:p>
        </p:txBody>
      </p:sp>
      <p:pic>
        <p:nvPicPr>
          <p:cNvPr id="5" name="Content Placeholder 4">
            <a:extLst>
              <a:ext uri="{FF2B5EF4-FFF2-40B4-BE49-F238E27FC236}">
                <a16:creationId xmlns:a16="http://schemas.microsoft.com/office/drawing/2014/main" id="{79DC7DDE-9109-84CD-A0D6-F7ECB0BF2E06}"/>
              </a:ext>
            </a:extLst>
          </p:cNvPr>
          <p:cNvPicPr>
            <a:picLocks noGrp="1" noChangeAspect="1"/>
          </p:cNvPicPr>
          <p:nvPr>
            <p:ph idx="1"/>
          </p:nvPr>
        </p:nvPicPr>
        <p:blipFill>
          <a:blip r:embed="rId2"/>
          <a:stretch>
            <a:fillRect/>
          </a:stretch>
        </p:blipFill>
        <p:spPr>
          <a:xfrm>
            <a:off x="493295" y="960238"/>
            <a:ext cx="8109113" cy="4529735"/>
          </a:xfrm>
        </p:spPr>
      </p:pic>
      <p:sp>
        <p:nvSpPr>
          <p:cNvPr id="6" name="TextBox 5">
            <a:extLst>
              <a:ext uri="{FF2B5EF4-FFF2-40B4-BE49-F238E27FC236}">
                <a16:creationId xmlns:a16="http://schemas.microsoft.com/office/drawing/2014/main" id="{CC5403AD-EBF9-DAA1-82EA-424E1BEDFDCB}"/>
              </a:ext>
            </a:extLst>
          </p:cNvPr>
          <p:cNvSpPr txBox="1"/>
          <p:nvPr/>
        </p:nvSpPr>
        <p:spPr>
          <a:xfrm>
            <a:off x="825623" y="5757497"/>
            <a:ext cx="4145872" cy="1131079"/>
          </a:xfrm>
          <a:prstGeom prst="rect">
            <a:avLst/>
          </a:prstGeom>
          <a:noFill/>
        </p:spPr>
        <p:txBody>
          <a:bodyPr wrap="square" rtlCol="0">
            <a:spAutoFit/>
          </a:bodyPr>
          <a:lstStyle/>
          <a:p>
            <a:endParaRPr lang="en-US" sz="1350" dirty="0"/>
          </a:p>
          <a:p>
            <a:endParaRPr lang="en-US" sz="1350" dirty="0"/>
          </a:p>
          <a:p>
            <a:endParaRPr lang="en-US" sz="1350" dirty="0"/>
          </a:p>
          <a:p>
            <a:r>
              <a:rPr lang="en-US" sz="1350" dirty="0"/>
              <a:t>Kidney International Supplements (2013) 3, 5–14</a:t>
            </a:r>
          </a:p>
          <a:p>
            <a:endParaRPr lang="en-US" sz="1350" dirty="0"/>
          </a:p>
        </p:txBody>
      </p:sp>
    </p:spTree>
    <p:extLst>
      <p:ext uri="{BB962C8B-B14F-4D97-AF65-F5344CB8AC3E}">
        <p14:creationId xmlns:p14="http://schemas.microsoft.com/office/powerpoint/2010/main" val="221700958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C535B09B-B554-EA64-FD91-3E48B7D33F42}"/>
              </a:ext>
            </a:extLst>
          </p:cNvPr>
          <p:cNvSpPr>
            <a:spLocks noGrp="1"/>
          </p:cNvSpPr>
          <p:nvPr>
            <p:ph type="title"/>
          </p:nvPr>
        </p:nvSpPr>
        <p:spPr/>
        <p:txBody>
          <a:bodyPr/>
          <a:lstStyle/>
          <a:p>
            <a:pPr algn="ctr"/>
            <a:r>
              <a:rPr lang="en-US" b="1" dirty="0">
                <a:latin typeface="Calibri" panose="020F0502020204030204" pitchFamily="34" charset="0"/>
                <a:cs typeface="Calibri" panose="020F0502020204030204" pitchFamily="34" charset="0"/>
              </a:rPr>
              <a:t>Vascular Access Planning</a:t>
            </a:r>
            <a:br>
              <a:rPr lang="en-US" b="1" dirty="0"/>
            </a:br>
            <a:endParaRPr lang="en-US" b="1" dirty="0"/>
          </a:p>
        </p:txBody>
      </p:sp>
      <p:sp>
        <p:nvSpPr>
          <p:cNvPr id="8" name="Text Placeholder 7">
            <a:extLst>
              <a:ext uri="{FF2B5EF4-FFF2-40B4-BE49-F238E27FC236}">
                <a16:creationId xmlns:a16="http://schemas.microsoft.com/office/drawing/2014/main" id="{F54D239C-0BF5-B35B-3A46-862F9714E556}"/>
              </a:ext>
            </a:extLst>
          </p:cNvPr>
          <p:cNvSpPr>
            <a:spLocks noGrp="1"/>
          </p:cNvSpPr>
          <p:nvPr>
            <p:ph type="body" idx="1"/>
          </p:nvPr>
        </p:nvSpPr>
        <p:spPr/>
        <p:txBody>
          <a:bodyPr>
            <a:normAutofit/>
          </a:bodyPr>
          <a:lstStyle/>
          <a:p>
            <a:r>
              <a:rPr lang="en-US" sz="2400" dirty="0">
                <a:latin typeface="Calibri" panose="020F0502020204030204" pitchFamily="34" charset="0"/>
                <a:cs typeface="Calibri" panose="020F0502020204030204" pitchFamily="34" charset="0"/>
              </a:rPr>
              <a:t>KDIGO GUIDELINE</a:t>
            </a:r>
          </a:p>
        </p:txBody>
      </p:sp>
      <p:sp>
        <p:nvSpPr>
          <p:cNvPr id="9" name="Content Placeholder 8">
            <a:extLst>
              <a:ext uri="{FF2B5EF4-FFF2-40B4-BE49-F238E27FC236}">
                <a16:creationId xmlns:a16="http://schemas.microsoft.com/office/drawing/2014/main" id="{D48EAD5F-BBB2-252B-D88B-08C000F0A2E4}"/>
              </a:ext>
            </a:extLst>
          </p:cNvPr>
          <p:cNvSpPr>
            <a:spLocks noGrp="1"/>
          </p:cNvSpPr>
          <p:nvPr>
            <p:ph sz="half" idx="2"/>
          </p:nvPr>
        </p:nvSpPr>
        <p:spPr/>
        <p:txBody>
          <a:bodyPr>
            <a:normAutofit/>
          </a:bodyPr>
          <a:lstStyle/>
          <a:p>
            <a:r>
              <a:rPr lang="en-US" sz="2000" dirty="0">
                <a:latin typeface="Calibri" panose="020F0502020204030204" pitchFamily="34" charset="0"/>
                <a:cs typeface="Calibri" panose="020F0502020204030204" pitchFamily="34" charset="0"/>
              </a:rPr>
              <a:t>We recommend timely referral for planning renal replacement therapy (RRT) in people with progressive CKD in whom the risk of kidney failure within 1 year is 10–20% or higher , as determined by validated risk prediction tools</a:t>
            </a:r>
          </a:p>
        </p:txBody>
      </p:sp>
      <p:sp>
        <p:nvSpPr>
          <p:cNvPr id="10" name="Text Placeholder 9">
            <a:extLst>
              <a:ext uri="{FF2B5EF4-FFF2-40B4-BE49-F238E27FC236}">
                <a16:creationId xmlns:a16="http://schemas.microsoft.com/office/drawing/2014/main" id="{B9233D31-B746-9266-0E7A-2501B5287890}"/>
              </a:ext>
            </a:extLst>
          </p:cNvPr>
          <p:cNvSpPr>
            <a:spLocks noGrp="1"/>
          </p:cNvSpPr>
          <p:nvPr>
            <p:ph type="body" sz="quarter" idx="3"/>
          </p:nvPr>
        </p:nvSpPr>
        <p:spPr/>
        <p:txBody>
          <a:bodyPr>
            <a:normAutofit/>
          </a:bodyPr>
          <a:lstStyle/>
          <a:p>
            <a:r>
              <a:rPr lang="en-US" sz="2000" dirty="0">
                <a:latin typeface="Calibri" panose="020F0502020204030204" pitchFamily="34" charset="0"/>
                <a:cs typeface="Calibri" panose="020F0502020204030204" pitchFamily="34" charset="0"/>
              </a:rPr>
              <a:t>Clinical Practice Recommendations</a:t>
            </a:r>
          </a:p>
        </p:txBody>
      </p:sp>
      <p:sp>
        <p:nvSpPr>
          <p:cNvPr id="11" name="Content Placeholder 10">
            <a:extLst>
              <a:ext uri="{FF2B5EF4-FFF2-40B4-BE49-F238E27FC236}">
                <a16:creationId xmlns:a16="http://schemas.microsoft.com/office/drawing/2014/main" id="{37443D5A-4506-A64C-A6EA-3A3E8B6F0102}"/>
              </a:ext>
            </a:extLst>
          </p:cNvPr>
          <p:cNvSpPr>
            <a:spLocks noGrp="1"/>
          </p:cNvSpPr>
          <p:nvPr>
            <p:ph sz="quarter" idx="4"/>
          </p:nvPr>
        </p:nvSpPr>
        <p:spPr/>
        <p:txBody>
          <a:bodyPr/>
          <a:lstStyle/>
          <a:p>
            <a:pPr eaLnBrk="1" hangingPunct="1"/>
            <a:r>
              <a:rPr lang="en-US" altLang="en-US" sz="1800" dirty="0">
                <a:latin typeface="Calibri" panose="020F0502020204030204" pitchFamily="34" charset="0"/>
                <a:cs typeface="Calibri" panose="020F0502020204030204" pitchFamily="34" charset="0"/>
              </a:rPr>
              <a:t>CKD Stage 3 to 4</a:t>
            </a:r>
          </a:p>
          <a:p>
            <a:pPr lvl="1" eaLnBrk="1" hangingPunct="1"/>
            <a:r>
              <a:rPr lang="en-US" altLang="en-US" sz="1800" b="1" dirty="0">
                <a:latin typeface="Calibri" panose="020F0502020204030204" pitchFamily="34" charset="0"/>
                <a:cs typeface="Calibri" panose="020F0502020204030204" pitchFamily="34" charset="0"/>
              </a:rPr>
              <a:t>Protect</a:t>
            </a:r>
            <a:r>
              <a:rPr lang="en-US" altLang="en-US" sz="1800" dirty="0">
                <a:latin typeface="Calibri" panose="020F0502020204030204" pitchFamily="34" charset="0"/>
                <a:cs typeface="Calibri" panose="020F0502020204030204" pitchFamily="34" charset="0"/>
              </a:rPr>
              <a:t> veins of UE</a:t>
            </a:r>
          </a:p>
          <a:p>
            <a:pPr lvl="1" eaLnBrk="1" hangingPunct="1"/>
            <a:r>
              <a:rPr lang="en-US" altLang="en-US" sz="1800" b="1" dirty="0">
                <a:latin typeface="Calibri" panose="020F0502020204030204" pitchFamily="34" charset="0"/>
                <a:cs typeface="Calibri" panose="020F0502020204030204" pitchFamily="34" charset="0"/>
              </a:rPr>
              <a:t>Protect Non-Dominant UE</a:t>
            </a:r>
            <a:endParaRPr lang="en-US" altLang="en-US" sz="1800" dirty="0">
              <a:latin typeface="Calibri" panose="020F0502020204030204" pitchFamily="34" charset="0"/>
              <a:cs typeface="Calibri" panose="020F0502020204030204" pitchFamily="34" charset="0"/>
            </a:endParaRPr>
          </a:p>
          <a:p>
            <a:pPr lvl="1" eaLnBrk="1" hangingPunct="1">
              <a:buFontTx/>
              <a:buNone/>
            </a:pPr>
            <a:endParaRPr lang="en-US" altLang="en-US" sz="1800" dirty="0">
              <a:latin typeface="Calibri" panose="020F0502020204030204" pitchFamily="34" charset="0"/>
              <a:cs typeface="Calibri" panose="020F0502020204030204" pitchFamily="34" charset="0"/>
            </a:endParaRPr>
          </a:p>
          <a:p>
            <a:pPr eaLnBrk="1" hangingPunct="1"/>
            <a:r>
              <a:rPr lang="en-US" altLang="en-US" sz="1800" dirty="0">
                <a:latin typeface="Calibri" panose="020F0502020204030204" pitchFamily="34" charset="0"/>
                <a:cs typeface="Calibri" panose="020F0502020204030204" pitchFamily="34" charset="0"/>
              </a:rPr>
              <a:t>List of NOs</a:t>
            </a:r>
          </a:p>
          <a:p>
            <a:pPr lvl="1" eaLnBrk="1" hangingPunct="1"/>
            <a:r>
              <a:rPr lang="en-US" altLang="en-US" sz="1800" dirty="0">
                <a:latin typeface="Calibri" panose="020F0502020204030204" pitchFamily="34" charset="0"/>
                <a:cs typeface="Calibri" panose="020F0502020204030204" pitchFamily="34" charset="0"/>
              </a:rPr>
              <a:t>No BPs</a:t>
            </a:r>
          </a:p>
          <a:p>
            <a:pPr lvl="1" eaLnBrk="1" hangingPunct="1"/>
            <a:r>
              <a:rPr lang="en-US" altLang="en-US" sz="1800" dirty="0">
                <a:latin typeface="Calibri" panose="020F0502020204030204" pitchFamily="34" charset="0"/>
                <a:cs typeface="Calibri" panose="020F0502020204030204" pitchFamily="34" charset="0"/>
              </a:rPr>
              <a:t>No venipunctures, </a:t>
            </a:r>
            <a:r>
              <a:rPr lang="en-US" altLang="en-US" sz="1800" dirty="0" err="1">
                <a:latin typeface="Calibri" panose="020F0502020204030204" pitchFamily="34" charset="0"/>
                <a:cs typeface="Calibri" panose="020F0502020204030204" pitchFamily="34" charset="0"/>
              </a:rPr>
              <a:t>i.v.</a:t>
            </a:r>
            <a:r>
              <a:rPr lang="en-US" altLang="en-US" sz="1800" dirty="0">
                <a:latin typeface="Calibri" panose="020F0502020204030204" pitchFamily="34" charset="0"/>
                <a:cs typeface="Calibri" panose="020F0502020204030204" pitchFamily="34" charset="0"/>
              </a:rPr>
              <a:t> lines, </a:t>
            </a:r>
            <a:r>
              <a:rPr lang="en-US" altLang="en-US" sz="1800" b="1" u="sng" dirty="0">
                <a:latin typeface="Calibri" panose="020F0502020204030204" pitchFamily="34" charset="0"/>
                <a:cs typeface="Calibri" panose="020F0502020204030204" pitchFamily="34" charset="0"/>
              </a:rPr>
              <a:t>PICCs</a:t>
            </a:r>
          </a:p>
          <a:p>
            <a:endParaRPr lang="en-US" dirty="0"/>
          </a:p>
        </p:txBody>
      </p:sp>
      <p:sp>
        <p:nvSpPr>
          <p:cNvPr id="2" name="TextBox 1">
            <a:extLst>
              <a:ext uri="{FF2B5EF4-FFF2-40B4-BE49-F238E27FC236}">
                <a16:creationId xmlns:a16="http://schemas.microsoft.com/office/drawing/2014/main" id="{61736DE5-0D1E-E5E4-32D4-BB2F905484A0}"/>
              </a:ext>
            </a:extLst>
          </p:cNvPr>
          <p:cNvSpPr txBox="1"/>
          <p:nvPr/>
        </p:nvSpPr>
        <p:spPr>
          <a:xfrm>
            <a:off x="914400" y="5707856"/>
            <a:ext cx="4243526" cy="923330"/>
          </a:xfrm>
          <a:prstGeom prst="rect">
            <a:avLst/>
          </a:prstGeom>
          <a:noFill/>
        </p:spPr>
        <p:txBody>
          <a:bodyPr wrap="square" rtlCol="0">
            <a:spAutoFit/>
          </a:bodyPr>
          <a:lstStyle/>
          <a:p>
            <a:endParaRPr lang="en-US" sz="1350" dirty="0"/>
          </a:p>
          <a:p>
            <a:endParaRPr lang="en-US" sz="1350" dirty="0"/>
          </a:p>
          <a:p>
            <a:endParaRPr lang="en-US" sz="1350" dirty="0"/>
          </a:p>
          <a:p>
            <a:r>
              <a:rPr lang="en-US" sz="1350" dirty="0"/>
              <a:t>Kidney International Supplements (2013) 3, 5–14</a:t>
            </a:r>
          </a:p>
        </p:txBody>
      </p:sp>
    </p:spTree>
    <p:extLst>
      <p:ext uri="{BB962C8B-B14F-4D97-AF65-F5344CB8AC3E}">
        <p14:creationId xmlns:p14="http://schemas.microsoft.com/office/powerpoint/2010/main" val="143327118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 name="TextShape 1"/>
          <p:cNvSpPr txBox="1"/>
          <p:nvPr/>
        </p:nvSpPr>
        <p:spPr>
          <a:xfrm>
            <a:off x="1413000" y="1802250"/>
            <a:ext cx="6480000" cy="1980990"/>
          </a:xfrm>
          <a:prstGeom prst="rect">
            <a:avLst/>
          </a:prstGeom>
          <a:noFill/>
          <a:ln>
            <a:noFill/>
          </a:ln>
        </p:spPr>
        <p:txBody>
          <a:bodyPr lIns="67500" tIns="33750" rIns="67500" bIns="33750"/>
          <a:lstStyle/>
          <a:p>
            <a:pPr algn="ctr">
              <a:spcAft>
                <a:spcPts val="2390"/>
              </a:spcAft>
            </a:pPr>
            <a:r>
              <a:rPr lang="en-US" sz="1275" i="1" spc="-1" dirty="0">
                <a:latin typeface="Arial"/>
              </a:rPr>
              <a:t>Executive summary of the KDIGO 2022 Clinical Practice Guideline for Diabetes Management in Chronic Kidney Disease: an update based on rapidly emerging new evidence</a:t>
            </a:r>
            <a:r>
              <a:rPr lang="en-US" sz="1275" spc="-1" dirty="0">
                <a:latin typeface="Arial"/>
              </a:rPr>
              <a:t> </a:t>
            </a:r>
          </a:p>
          <a:p>
            <a:pPr algn="ctr">
              <a:spcAft>
                <a:spcPts val="2063"/>
              </a:spcAft>
            </a:pPr>
            <a:r>
              <a:rPr lang="en-US" sz="825" i="1" spc="-1" dirty="0">
                <a:latin typeface="Arial"/>
              </a:rPr>
              <a:t>Peter </a:t>
            </a:r>
            <a:r>
              <a:rPr lang="en-US" sz="825" i="1" spc="-1" dirty="0" err="1">
                <a:latin typeface="Arial"/>
              </a:rPr>
              <a:t>Rossing</a:t>
            </a:r>
            <a:r>
              <a:rPr lang="en-US" sz="825" i="1" spc="-1" dirty="0">
                <a:latin typeface="Arial"/>
              </a:rPr>
              <a:t>, M. Luiza </a:t>
            </a:r>
            <a:r>
              <a:rPr lang="en-US" sz="825" i="1" spc="-1" dirty="0" err="1">
                <a:latin typeface="Arial"/>
              </a:rPr>
              <a:t>Caramori</a:t>
            </a:r>
            <a:r>
              <a:rPr lang="en-US" sz="825" i="1" spc="-1" dirty="0">
                <a:latin typeface="Arial"/>
              </a:rPr>
              <a:t>, Juliana C.N. Chan, </a:t>
            </a:r>
            <a:r>
              <a:rPr lang="en-US" sz="825" i="1" spc="-1" dirty="0" err="1">
                <a:latin typeface="Arial"/>
              </a:rPr>
              <a:t>Hiddo</a:t>
            </a:r>
            <a:r>
              <a:rPr lang="en-US" sz="825" i="1" spc="-1" dirty="0">
                <a:latin typeface="Arial"/>
              </a:rPr>
              <a:t> J.L. </a:t>
            </a:r>
            <a:r>
              <a:rPr lang="en-US" sz="825" i="1" spc="-1" dirty="0" err="1">
                <a:latin typeface="Arial"/>
              </a:rPr>
              <a:t>Heerspink</a:t>
            </a:r>
            <a:r>
              <a:rPr lang="en-US" sz="825" i="1" spc="-1" dirty="0">
                <a:latin typeface="Arial"/>
              </a:rPr>
              <a:t>, Clint Hurst, Kamlesh </a:t>
            </a:r>
            <a:r>
              <a:rPr lang="en-US" sz="825" i="1" spc="-1" dirty="0" err="1">
                <a:latin typeface="Arial"/>
              </a:rPr>
              <a:t>Khunti</a:t>
            </a:r>
            <a:r>
              <a:rPr lang="en-US" sz="825" i="1" spc="-1" dirty="0">
                <a:latin typeface="Arial"/>
              </a:rPr>
              <a:t>, Adrian Liew, Erin D. </a:t>
            </a:r>
            <a:r>
              <a:rPr lang="en-US" sz="825" i="1" spc="-1" dirty="0" err="1">
                <a:latin typeface="Arial"/>
              </a:rPr>
              <a:t>Michos</a:t>
            </a:r>
            <a:r>
              <a:rPr lang="en-US" sz="825" i="1" spc="-1" dirty="0">
                <a:latin typeface="Arial"/>
              </a:rPr>
              <a:t>, Sankar D. Navaneethan, </a:t>
            </a:r>
            <a:r>
              <a:rPr lang="en-US" sz="825" i="1" spc="-1" dirty="0" err="1">
                <a:latin typeface="Arial"/>
              </a:rPr>
              <a:t>Wasiu</a:t>
            </a:r>
            <a:r>
              <a:rPr lang="en-US" sz="825" i="1" spc="-1" dirty="0">
                <a:latin typeface="Arial"/>
              </a:rPr>
              <a:t> A. </a:t>
            </a:r>
            <a:r>
              <a:rPr lang="en-US" sz="825" i="1" spc="-1" dirty="0" err="1">
                <a:latin typeface="Arial"/>
              </a:rPr>
              <a:t>Olowu</a:t>
            </a:r>
            <a:r>
              <a:rPr lang="en-US" sz="825" i="1" spc="-1" dirty="0">
                <a:latin typeface="Arial"/>
              </a:rPr>
              <a:t>, Tami </a:t>
            </a:r>
            <a:r>
              <a:rPr lang="en-US" sz="825" i="1" spc="-1" dirty="0" err="1">
                <a:latin typeface="Arial"/>
              </a:rPr>
              <a:t>Sadusky</a:t>
            </a:r>
            <a:r>
              <a:rPr lang="en-US" sz="825" i="1" spc="-1" dirty="0">
                <a:latin typeface="Arial"/>
              </a:rPr>
              <a:t>, Nikhil Tandon, Katherine R. Tuttle, Christoph </a:t>
            </a:r>
            <a:r>
              <a:rPr lang="en-US" sz="825" i="1" spc="-1" dirty="0" err="1">
                <a:latin typeface="Arial"/>
              </a:rPr>
              <a:t>Wanner</a:t>
            </a:r>
            <a:r>
              <a:rPr lang="en-US" sz="825" i="1" spc="-1" dirty="0">
                <a:latin typeface="Arial"/>
              </a:rPr>
              <a:t>, Katy G. Wilkens, Sophia </a:t>
            </a:r>
            <a:r>
              <a:rPr lang="en-US" sz="825" i="1" spc="-1" dirty="0" err="1">
                <a:latin typeface="Arial"/>
              </a:rPr>
              <a:t>Zoungas</a:t>
            </a:r>
            <a:r>
              <a:rPr lang="en-US" sz="825" i="1" spc="-1" dirty="0">
                <a:latin typeface="Arial"/>
              </a:rPr>
              <a:t>, Jonathan C. Craig, David J. </a:t>
            </a:r>
            <a:r>
              <a:rPr lang="en-US" sz="825" i="1" spc="-1" dirty="0" err="1">
                <a:latin typeface="Arial"/>
              </a:rPr>
              <a:t>Tunnicliffe</a:t>
            </a:r>
            <a:r>
              <a:rPr lang="en-US" sz="825" i="1" spc="-1" dirty="0">
                <a:latin typeface="Arial"/>
              </a:rPr>
              <a:t>, Marcello A. Tonelli, Michael Cheung, Amy </a:t>
            </a:r>
            <a:r>
              <a:rPr lang="en-US" sz="825" i="1" spc="-1" dirty="0" err="1">
                <a:latin typeface="Arial"/>
              </a:rPr>
              <a:t>Earley</a:t>
            </a:r>
            <a:r>
              <a:rPr lang="en-US" sz="825" i="1" spc="-1" dirty="0">
                <a:latin typeface="Arial"/>
              </a:rPr>
              <a:t>, Ian H. de Boer</a:t>
            </a:r>
            <a:r>
              <a:rPr lang="en-US" sz="825" spc="-1" dirty="0">
                <a:latin typeface="Arial"/>
              </a:rPr>
              <a:t> </a:t>
            </a:r>
          </a:p>
          <a:p>
            <a:pPr algn="ctr"/>
            <a:r>
              <a:rPr lang="en-US" sz="900" b="1" i="1" spc="-1" dirty="0">
                <a:latin typeface="Arial"/>
              </a:rPr>
              <a:t>Kidney International</a:t>
            </a:r>
            <a:r>
              <a:rPr lang="en-US" sz="900" b="1" spc="-1" dirty="0">
                <a:latin typeface="Arial"/>
              </a:rPr>
              <a:t> </a:t>
            </a:r>
          </a:p>
          <a:p>
            <a:pPr algn="ctr"/>
            <a:r>
              <a:rPr lang="en-US" sz="900" b="1" spc="-1" dirty="0">
                <a:latin typeface="Arial"/>
              </a:rPr>
              <a:t>Volume 102 Issue 5 Pages 990-999 (November 2022) </a:t>
            </a:r>
          </a:p>
          <a:p>
            <a:pPr algn="ctr"/>
            <a:r>
              <a:rPr lang="en-US" sz="750" b="1" spc="-1" dirty="0">
                <a:latin typeface="Arial"/>
              </a:rPr>
              <a:t>DOI: 10.1016/j.kint.2022.06.013</a:t>
            </a:r>
          </a:p>
        </p:txBody>
      </p:sp>
      <p:sp>
        <p:nvSpPr>
          <p:cNvPr id="45" name="TextShape 2"/>
          <p:cNvSpPr txBox="1"/>
          <p:nvPr/>
        </p:nvSpPr>
        <p:spPr>
          <a:xfrm>
            <a:off x="1857420" y="5825250"/>
            <a:ext cx="4167180" cy="173340"/>
          </a:xfrm>
          <a:prstGeom prst="rect">
            <a:avLst/>
          </a:prstGeom>
          <a:noFill/>
          <a:ln>
            <a:noFill/>
          </a:ln>
        </p:spPr>
        <p:txBody>
          <a:bodyPr lIns="67500" tIns="35100" rIns="67500" bIns="35100" anchor="ctr"/>
          <a:lstStyle/>
          <a:p>
            <a:r>
              <a:rPr lang="en-US" sz="675" spc="-1" dirty="0">
                <a:latin typeface="Arial"/>
              </a:rPr>
              <a:t>Copyright © 2022 International Society of Nephrology</a:t>
            </a:r>
            <a:r>
              <a:rPr lang="en-US" sz="675" spc="-1" dirty="0">
                <a:latin typeface="Arial"/>
                <a:hlinkClick r:id="rId2">
                  <a:extLst>
                    <a:ext uri="{A12FA001-AC4F-418D-AE19-62706E023703}">
                      <ahyp:hlinkClr xmlns:ahyp="http://schemas.microsoft.com/office/drawing/2018/hyperlinkcolor" val="tx"/>
                    </a:ext>
                  </a:extLst>
                </a:hlinkClick>
              </a:rPr>
              <a:t> Terms and Conditions</a:t>
            </a:r>
            <a:endParaRPr lang="en-US" sz="675" spc="-1" dirty="0">
              <a:latin typeface="Arial"/>
            </a:endParaRPr>
          </a:p>
        </p:txBody>
      </p:sp>
      <p:pic>
        <p:nvPicPr>
          <p:cNvPr id="46" name="Logo"/>
          <p:cNvPicPr/>
          <p:nvPr/>
        </p:nvPicPr>
        <p:blipFill>
          <a:blip r:embed="rId3"/>
          <a:stretch/>
        </p:blipFill>
        <p:spPr>
          <a:xfrm>
            <a:off x="1202670" y="5405400"/>
            <a:ext cx="530820" cy="595350"/>
          </a:xfrm>
          <a:prstGeom prst="rect">
            <a:avLst/>
          </a:prstGeom>
          <a:ln>
            <a:noFill/>
          </a:ln>
        </p:spPr>
      </p:pic>
    </p:spTree>
  </p:cSld>
  <p:clrMapOvr>
    <a:masterClrMapping/>
  </p:clrMapOvr>
  <p:transition>
    <p:wipe dir="r"/>
  </p:transition>
  <p:timing>
    <p:tnLst>
      <p:par>
        <p:cTn id="1" dur="indefinite" restart="never" nodeType="tmRoot">
          <p:childTnLst>
            <p:seq>
              <p:cTn id="2" dur="indefinite" nodeType="mainSeq"/>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BB44CF-E357-E89E-7DA1-9E879DB271E0}"/>
              </a:ext>
            </a:extLst>
          </p:cNvPr>
          <p:cNvSpPr>
            <a:spLocks noGrp="1"/>
          </p:cNvSpPr>
          <p:nvPr>
            <p:ph type="title"/>
          </p:nvPr>
        </p:nvSpPr>
        <p:spPr/>
        <p:txBody>
          <a:bodyPr/>
          <a:lstStyle/>
          <a:p>
            <a:r>
              <a:rPr lang="en-US" dirty="0"/>
              <a:t>References</a:t>
            </a:r>
          </a:p>
        </p:txBody>
      </p:sp>
      <p:sp>
        <p:nvSpPr>
          <p:cNvPr id="3" name="Content Placeholder 2">
            <a:extLst>
              <a:ext uri="{FF2B5EF4-FFF2-40B4-BE49-F238E27FC236}">
                <a16:creationId xmlns:a16="http://schemas.microsoft.com/office/drawing/2014/main" id="{C6AC9B6F-52B5-4160-59F6-E23D118BDFD6}"/>
              </a:ext>
            </a:extLst>
          </p:cNvPr>
          <p:cNvSpPr>
            <a:spLocks noGrp="1"/>
          </p:cNvSpPr>
          <p:nvPr>
            <p:ph idx="1"/>
          </p:nvPr>
        </p:nvSpPr>
        <p:spPr/>
        <p:txBody>
          <a:bodyPr>
            <a:normAutofit/>
          </a:bodyPr>
          <a:lstStyle/>
          <a:p>
            <a:r>
              <a:rPr lang="en-US" sz="1200" dirty="0">
                <a:solidFill>
                  <a:srgbClr val="000000"/>
                </a:solidFill>
                <a:latin typeface="Calibri" panose="020F0502020204030204" pitchFamily="34" charset="0"/>
                <a:ea typeface="Calibri" panose="020F0502020204030204" pitchFamily="34" charset="0"/>
                <a:cs typeface="Calibri" panose="020F0502020204030204" pitchFamily="34" charset="0"/>
              </a:rPr>
              <a:t>Kidney Disease: Improving Global Outcomes (KDIGO) CKD Work Group: KDIGO 2012 clinical practice guideline for the evaluation and management of chronic kidney disease. Available at: https://kdigo.org/wp-content/uploads/2017/02/KDIGO_2012_CKD_GL.pdf. Accessed July 7, 2021</a:t>
            </a:r>
          </a:p>
          <a:p>
            <a:endParaRPr lang="en-US" sz="1200" dirty="0">
              <a:solidFill>
                <a:srgbClr val="000000"/>
              </a:solidFill>
              <a:latin typeface="Calibri" panose="020F0502020204030204" pitchFamily="34" charset="0"/>
              <a:ea typeface="Calibri" panose="020F0502020204030204" pitchFamily="34" charset="0"/>
              <a:cs typeface="Calibri" panose="020F0502020204030204" pitchFamily="34" charset="0"/>
            </a:endParaRPr>
          </a:p>
          <a:p>
            <a:r>
              <a:rPr lang="en-US" sz="1200" dirty="0">
                <a:solidFill>
                  <a:srgbClr val="000000"/>
                </a:solidFill>
                <a:latin typeface="Calibri" panose="020F0502020204030204" pitchFamily="34" charset="0"/>
                <a:ea typeface="Calibri" panose="020F0502020204030204" pitchFamily="34" charset="0"/>
                <a:cs typeface="Calibri" panose="020F0502020204030204" pitchFamily="34" charset="0"/>
              </a:rPr>
              <a:t>United States Renal Data System: </a:t>
            </a:r>
            <a:r>
              <a:rPr lang="en-US" sz="1200" i="1" dirty="0">
                <a:solidFill>
                  <a:srgbClr val="000000"/>
                </a:solidFill>
                <a:latin typeface="Calibri" panose="020F0502020204030204" pitchFamily="34" charset="0"/>
                <a:ea typeface="Calibri" panose="020F0502020204030204" pitchFamily="34" charset="0"/>
                <a:cs typeface="Calibri" panose="020F0502020204030204" pitchFamily="34" charset="0"/>
              </a:rPr>
              <a:t>2020 USRDS Annual Data Report: Epidemiology of kidney disease in the United States</a:t>
            </a:r>
            <a:r>
              <a:rPr lang="en-US" sz="1200" dirty="0">
                <a:solidFill>
                  <a:srgbClr val="000000"/>
                </a:solidFill>
                <a:latin typeface="Calibri" panose="020F0502020204030204" pitchFamily="34" charset="0"/>
                <a:ea typeface="Calibri" panose="020F0502020204030204" pitchFamily="34" charset="0"/>
                <a:cs typeface="Calibri" panose="020F0502020204030204" pitchFamily="34" charset="0"/>
              </a:rPr>
              <a:t>, Bethesda, MD, National Institutes of Health, National Institute of Diabetes and Digestive and Kidney Diseases, 2020</a:t>
            </a:r>
          </a:p>
          <a:p>
            <a:endParaRPr lang="en-US" sz="1200" dirty="0">
              <a:solidFill>
                <a:srgbClr val="000000"/>
              </a:solidFill>
              <a:latin typeface="Calibri" panose="020F0502020204030204" pitchFamily="34" charset="0"/>
              <a:ea typeface="Calibri" panose="020F0502020204030204" pitchFamily="34" charset="0"/>
              <a:cs typeface="Calibri" panose="020F0502020204030204" pitchFamily="34" charset="0"/>
            </a:endParaRPr>
          </a:p>
          <a:p>
            <a:r>
              <a:rPr lang="en-US" sz="1200" dirty="0" err="1">
                <a:solidFill>
                  <a:srgbClr val="000000"/>
                </a:solidFill>
                <a:latin typeface="Calibri" panose="020F0502020204030204" pitchFamily="34" charset="0"/>
                <a:ea typeface="Calibri" panose="020F0502020204030204" pitchFamily="34" charset="0"/>
                <a:cs typeface="Calibri" panose="020F0502020204030204" pitchFamily="34" charset="0"/>
              </a:rPr>
              <a:t>Whelton</a:t>
            </a:r>
            <a:r>
              <a:rPr lang="en-US" sz="1200" dirty="0">
                <a:solidFill>
                  <a:srgbClr val="000000"/>
                </a:solidFill>
                <a:latin typeface="Calibri" panose="020F0502020204030204" pitchFamily="34" charset="0"/>
                <a:ea typeface="Calibri" panose="020F0502020204030204" pitchFamily="34" charset="0"/>
                <a:cs typeface="Calibri" panose="020F0502020204030204" pitchFamily="34" charset="0"/>
              </a:rPr>
              <a:t> PK, Carey RM, </a:t>
            </a:r>
            <a:r>
              <a:rPr lang="en-US" sz="1200" dirty="0" err="1">
                <a:solidFill>
                  <a:srgbClr val="000000"/>
                </a:solidFill>
                <a:latin typeface="Calibri" panose="020F0502020204030204" pitchFamily="34" charset="0"/>
                <a:ea typeface="Calibri" panose="020F0502020204030204" pitchFamily="34" charset="0"/>
                <a:cs typeface="Calibri" panose="020F0502020204030204" pitchFamily="34" charset="0"/>
              </a:rPr>
              <a:t>Aronow</a:t>
            </a:r>
            <a:r>
              <a:rPr lang="en-US" sz="1200" dirty="0">
                <a:solidFill>
                  <a:srgbClr val="000000"/>
                </a:solidFill>
                <a:latin typeface="Calibri" panose="020F0502020204030204" pitchFamily="34" charset="0"/>
                <a:ea typeface="Calibri" panose="020F0502020204030204" pitchFamily="34" charset="0"/>
                <a:cs typeface="Calibri" panose="020F0502020204030204" pitchFamily="34" charset="0"/>
              </a:rPr>
              <a:t> WS, Casey DE Jr, Collins KJ, Dennison Himmelfarb C, et al.: 2017 ACC/AHA/AAPA/ABC/ACPM/AGS/</a:t>
            </a:r>
            <a:r>
              <a:rPr lang="en-US" sz="1200" dirty="0" err="1">
                <a:solidFill>
                  <a:srgbClr val="000000"/>
                </a:solidFill>
                <a:latin typeface="Calibri" panose="020F0502020204030204" pitchFamily="34" charset="0"/>
                <a:ea typeface="Calibri" panose="020F0502020204030204" pitchFamily="34" charset="0"/>
                <a:cs typeface="Calibri" panose="020F0502020204030204" pitchFamily="34" charset="0"/>
              </a:rPr>
              <a:t>APhA</a:t>
            </a:r>
            <a:r>
              <a:rPr lang="en-US" sz="1200" dirty="0">
                <a:solidFill>
                  <a:srgbClr val="000000"/>
                </a:solidFill>
                <a:latin typeface="Calibri" panose="020F0502020204030204" pitchFamily="34" charset="0"/>
                <a:ea typeface="Calibri" panose="020F0502020204030204" pitchFamily="34" charset="0"/>
                <a:cs typeface="Calibri" panose="020F0502020204030204" pitchFamily="34" charset="0"/>
              </a:rPr>
              <a:t>/ASH/ASPC/NMA/PCNA guideline for the prevention, detection, evaluation, and management of high blood pressure in adults: A report of the American College of Cardiology/American Heart Association task force on clinical practice guidelines. </a:t>
            </a:r>
            <a:r>
              <a:rPr lang="en-US" sz="1200" i="1" dirty="0">
                <a:solidFill>
                  <a:srgbClr val="000000"/>
                </a:solidFill>
                <a:latin typeface="Calibri" panose="020F0502020204030204" pitchFamily="34" charset="0"/>
                <a:ea typeface="Calibri" panose="020F0502020204030204" pitchFamily="34" charset="0"/>
                <a:cs typeface="Calibri" panose="020F0502020204030204" pitchFamily="34" charset="0"/>
              </a:rPr>
              <a:t>Hypertension</a:t>
            </a:r>
            <a:r>
              <a:rPr lang="en-US" sz="1200" dirty="0">
                <a:solidFill>
                  <a:srgbClr val="000000"/>
                </a:solidFill>
                <a:latin typeface="Calibri" panose="020F0502020204030204" pitchFamily="34" charset="0"/>
                <a:ea typeface="Calibri" panose="020F0502020204030204" pitchFamily="34" charset="0"/>
                <a:cs typeface="Calibri" panose="020F0502020204030204" pitchFamily="34" charset="0"/>
              </a:rPr>
              <a:t> 71: e13–e115, 2018</a:t>
            </a:r>
          </a:p>
          <a:p>
            <a:endParaRPr lang="en-US" sz="1200" dirty="0">
              <a:solidFill>
                <a:srgbClr val="000000"/>
              </a:solidFill>
              <a:latin typeface="Calibri" panose="020F0502020204030204" pitchFamily="34" charset="0"/>
              <a:ea typeface="Calibri" panose="020F0502020204030204" pitchFamily="34" charset="0"/>
              <a:cs typeface="Calibri" panose="020F0502020204030204" pitchFamily="34" charset="0"/>
            </a:endParaRPr>
          </a:p>
          <a:p>
            <a:r>
              <a:rPr lang="en-US" sz="1200" dirty="0" err="1">
                <a:solidFill>
                  <a:srgbClr val="000000"/>
                </a:solidFill>
                <a:latin typeface="Calibri" panose="020F0502020204030204" pitchFamily="34" charset="0"/>
                <a:ea typeface="Calibri" panose="020F0502020204030204" pitchFamily="34" charset="0"/>
                <a:cs typeface="Calibri" panose="020F0502020204030204" pitchFamily="34" charset="0"/>
              </a:rPr>
              <a:t>Shlipak</a:t>
            </a:r>
            <a:r>
              <a:rPr lang="en-US" sz="1200" dirty="0">
                <a:solidFill>
                  <a:srgbClr val="000000"/>
                </a:solidFill>
                <a:latin typeface="Calibri" panose="020F0502020204030204" pitchFamily="34" charset="0"/>
                <a:ea typeface="Calibri" panose="020F0502020204030204" pitchFamily="34" charset="0"/>
                <a:cs typeface="Calibri" panose="020F0502020204030204" pitchFamily="34" charset="0"/>
              </a:rPr>
              <a:t> MG, </a:t>
            </a:r>
            <a:r>
              <a:rPr lang="en-US" sz="1200" dirty="0" err="1">
                <a:solidFill>
                  <a:srgbClr val="000000"/>
                </a:solidFill>
                <a:latin typeface="Calibri" panose="020F0502020204030204" pitchFamily="34" charset="0"/>
                <a:ea typeface="Calibri" panose="020F0502020204030204" pitchFamily="34" charset="0"/>
                <a:cs typeface="Calibri" panose="020F0502020204030204" pitchFamily="34" charset="0"/>
              </a:rPr>
              <a:t>Tummalapalli</a:t>
            </a:r>
            <a:r>
              <a:rPr lang="en-US" sz="1200" dirty="0">
                <a:solidFill>
                  <a:srgbClr val="000000"/>
                </a:solidFill>
                <a:latin typeface="Calibri" panose="020F0502020204030204" pitchFamily="34" charset="0"/>
                <a:ea typeface="Calibri" panose="020F0502020204030204" pitchFamily="34" charset="0"/>
                <a:cs typeface="Calibri" panose="020F0502020204030204" pitchFamily="34" charset="0"/>
              </a:rPr>
              <a:t> SL, Boulware LE, Grams ME, </a:t>
            </a:r>
            <a:r>
              <a:rPr lang="en-US" sz="1200" dirty="0" err="1">
                <a:solidFill>
                  <a:srgbClr val="000000"/>
                </a:solidFill>
                <a:latin typeface="Calibri" panose="020F0502020204030204" pitchFamily="34" charset="0"/>
                <a:ea typeface="Calibri" panose="020F0502020204030204" pitchFamily="34" charset="0"/>
                <a:cs typeface="Calibri" panose="020F0502020204030204" pitchFamily="34" charset="0"/>
              </a:rPr>
              <a:t>Ix</a:t>
            </a:r>
            <a:r>
              <a:rPr lang="en-US" sz="1200" dirty="0">
                <a:solidFill>
                  <a:srgbClr val="000000"/>
                </a:solidFill>
                <a:latin typeface="Calibri" panose="020F0502020204030204" pitchFamily="34" charset="0"/>
                <a:ea typeface="Calibri" panose="020F0502020204030204" pitchFamily="34" charset="0"/>
                <a:cs typeface="Calibri" panose="020F0502020204030204" pitchFamily="34" charset="0"/>
              </a:rPr>
              <a:t> JH, Jha V, et al.; Conference Participants: The case for early identification and intervention of chronic kidney disease: Conclusions from a Kidney Disease: Improving Global Outcomes (KDIGO) controversies conference Available at: https://kdigo.org/wp-content/uploads/2019/01/KDIGO-Early-CKD-ID-and-intervention-conf-report-FINAL.pdf. Accessed April 12, 2021</a:t>
            </a:r>
          </a:p>
          <a:p>
            <a:endParaRPr lang="en-US" sz="1200" dirty="0">
              <a:solidFill>
                <a:srgbClr val="000000"/>
              </a:solidFill>
              <a:latin typeface="Calibri" panose="020F0502020204030204" pitchFamily="34" charset="0"/>
              <a:ea typeface="Calibri" panose="020F0502020204030204" pitchFamily="34" charset="0"/>
              <a:cs typeface="Calibri" panose="020F0502020204030204" pitchFamily="34" charset="0"/>
            </a:endParaRPr>
          </a:p>
          <a:p>
            <a:r>
              <a:rPr lang="en-US" sz="1200" dirty="0">
                <a:solidFill>
                  <a:srgbClr val="000000"/>
                </a:solidFill>
                <a:latin typeface="Calibri" panose="020F0502020204030204" pitchFamily="34" charset="0"/>
                <a:ea typeface="Calibri" panose="020F0502020204030204" pitchFamily="34" charset="0"/>
                <a:cs typeface="Calibri" panose="020F0502020204030204" pitchFamily="34" charset="0"/>
              </a:rPr>
              <a:t>Powe NR: Black kidney function matters: Use or misuse of race? </a:t>
            </a:r>
            <a:r>
              <a:rPr lang="en-US" sz="1200" i="1" dirty="0">
                <a:solidFill>
                  <a:srgbClr val="000000"/>
                </a:solidFill>
                <a:latin typeface="Calibri" panose="020F0502020204030204" pitchFamily="34" charset="0"/>
                <a:ea typeface="Calibri" panose="020F0502020204030204" pitchFamily="34" charset="0"/>
                <a:cs typeface="Calibri" panose="020F0502020204030204" pitchFamily="34" charset="0"/>
              </a:rPr>
              <a:t>JAMA</a:t>
            </a:r>
            <a:r>
              <a:rPr lang="en-US" sz="1200" dirty="0">
                <a:solidFill>
                  <a:srgbClr val="000000"/>
                </a:solidFill>
                <a:latin typeface="Calibri" panose="020F0502020204030204" pitchFamily="34" charset="0"/>
                <a:ea typeface="Calibri" panose="020F0502020204030204" pitchFamily="34" charset="0"/>
                <a:cs typeface="Calibri" panose="020F0502020204030204" pitchFamily="34" charset="0"/>
              </a:rPr>
              <a:t> 324: 737–738, 2020</a:t>
            </a:r>
          </a:p>
          <a:p>
            <a:endParaRPr lang="en-US" sz="1200" dirty="0">
              <a:solidFill>
                <a:srgbClr val="000000"/>
              </a:solidFill>
              <a:latin typeface="Calibri" panose="020F0502020204030204" pitchFamily="34" charset="0"/>
              <a:ea typeface="Calibri" panose="020F0502020204030204" pitchFamily="34" charset="0"/>
              <a:cs typeface="Calibri" panose="020F0502020204030204" pitchFamily="34" charset="0"/>
            </a:endParaRPr>
          </a:p>
          <a:p>
            <a:r>
              <a:rPr lang="en-US" sz="1200" dirty="0">
                <a:solidFill>
                  <a:srgbClr val="000000"/>
                </a:solidFill>
                <a:latin typeface="Calibri" panose="020F0502020204030204" pitchFamily="34" charset="0"/>
                <a:ea typeface="Calibri" panose="020F0502020204030204" pitchFamily="34" charset="0"/>
                <a:cs typeface="Calibri" panose="020F0502020204030204" pitchFamily="34" charset="0"/>
              </a:rPr>
              <a:t>Inker LA, Titan S: Measurement and estimation of GFR for use in clinical practice: Core curriculum 2021. </a:t>
            </a:r>
            <a:r>
              <a:rPr lang="en-US" sz="1200" i="1" dirty="0">
                <a:solidFill>
                  <a:srgbClr val="000000"/>
                </a:solidFill>
                <a:latin typeface="Calibri" panose="020F0502020204030204" pitchFamily="34" charset="0"/>
                <a:ea typeface="Calibri" panose="020F0502020204030204" pitchFamily="34" charset="0"/>
                <a:cs typeface="Calibri" panose="020F0502020204030204" pitchFamily="34" charset="0"/>
              </a:rPr>
              <a:t>Am J Kidney Dis</a:t>
            </a:r>
            <a:r>
              <a:rPr lang="en-US" sz="1200" dirty="0">
                <a:solidFill>
                  <a:srgbClr val="000000"/>
                </a:solidFill>
                <a:latin typeface="Calibri" panose="020F0502020204030204" pitchFamily="34" charset="0"/>
                <a:ea typeface="Calibri" panose="020F0502020204030204" pitchFamily="34" charset="0"/>
                <a:cs typeface="Calibri" panose="020F0502020204030204" pitchFamily="34" charset="0"/>
              </a:rPr>
              <a:t> 78: 736–749, 2021</a:t>
            </a:r>
          </a:p>
          <a:p>
            <a:endParaRPr lang="en-US" sz="1200" dirty="0">
              <a:solidFill>
                <a:srgbClr val="000000"/>
              </a:solidFill>
              <a:latin typeface="Calibri" panose="020F0502020204030204" pitchFamily="34" charset="0"/>
              <a:ea typeface="Calibri" panose="020F0502020204030204" pitchFamily="34" charset="0"/>
              <a:cs typeface="Calibri" panose="020F0502020204030204" pitchFamily="34" charset="0"/>
            </a:endParaRPr>
          </a:p>
          <a:p>
            <a:r>
              <a:rPr lang="en-US" sz="1200" dirty="0">
                <a:latin typeface="Calibri" panose="020F0502020204030204" pitchFamily="34" charset="0"/>
                <a:cs typeface="Calibri" panose="020F0502020204030204" pitchFamily="34" charset="0"/>
              </a:rPr>
              <a:t>Gary R. Matzke et al. Drug dosing consideration in patients with acute and chronic kidney disease—a clinical update from Kidney Disease: Improving Global Outcomes (KDIGO): Kidney International (2011) 80, 1122–1137</a:t>
            </a:r>
          </a:p>
          <a:p>
            <a:endParaRPr lang="en-US" sz="1200" dirty="0">
              <a:solidFill>
                <a:srgbClr val="000000"/>
              </a:solidFill>
              <a:latin typeface="Calibri" panose="020F0502020204030204" pitchFamily="34" charset="0"/>
              <a:ea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412040045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2940DF-6E44-C9EE-1929-AD8EA06584F1}"/>
              </a:ext>
            </a:extLst>
          </p:cNvPr>
          <p:cNvSpPr>
            <a:spLocks noGrp="1"/>
          </p:cNvSpPr>
          <p:nvPr>
            <p:ph type="title"/>
          </p:nvPr>
        </p:nvSpPr>
        <p:spPr/>
        <p:txBody>
          <a:bodyPr/>
          <a:lstStyle/>
          <a:p>
            <a:r>
              <a:rPr lang="en-US" dirty="0"/>
              <a:t>Objectives</a:t>
            </a:r>
          </a:p>
        </p:txBody>
      </p:sp>
      <p:sp>
        <p:nvSpPr>
          <p:cNvPr id="3" name="Content Placeholder 2">
            <a:extLst>
              <a:ext uri="{FF2B5EF4-FFF2-40B4-BE49-F238E27FC236}">
                <a16:creationId xmlns:a16="http://schemas.microsoft.com/office/drawing/2014/main" id="{2FFF690A-0E13-2EA2-67AF-3A454CC1D06A}"/>
              </a:ext>
            </a:extLst>
          </p:cNvPr>
          <p:cNvSpPr>
            <a:spLocks noGrp="1"/>
          </p:cNvSpPr>
          <p:nvPr>
            <p:ph idx="1"/>
          </p:nvPr>
        </p:nvSpPr>
        <p:spPr/>
        <p:txBody>
          <a:bodyPr/>
          <a:lstStyle/>
          <a:p>
            <a:pPr marL="342900" indent="-342900">
              <a:buFontTx/>
              <a:buChar char="-"/>
            </a:pPr>
            <a:r>
              <a:rPr lang="en-US" sz="2400" dirty="0">
                <a:latin typeface="+mn-lt"/>
              </a:rPr>
              <a:t>Kidney facts</a:t>
            </a:r>
          </a:p>
          <a:p>
            <a:pPr marL="342900" indent="-342900">
              <a:buFontTx/>
              <a:buChar char="-"/>
            </a:pPr>
            <a:r>
              <a:rPr lang="en-US" sz="2400" dirty="0">
                <a:latin typeface="+mn-lt"/>
              </a:rPr>
              <a:t>Who is KDIGO</a:t>
            </a:r>
          </a:p>
          <a:p>
            <a:pPr marL="342900" indent="-342900">
              <a:buFontTx/>
              <a:buChar char="-"/>
            </a:pPr>
            <a:r>
              <a:rPr lang="en-US" sz="2400" dirty="0">
                <a:latin typeface="+mn-lt"/>
              </a:rPr>
              <a:t>Who to screen</a:t>
            </a:r>
          </a:p>
          <a:p>
            <a:pPr marL="342900" indent="-342900">
              <a:buFontTx/>
              <a:buChar char="-"/>
            </a:pPr>
            <a:r>
              <a:rPr lang="en-US" sz="2400" dirty="0">
                <a:latin typeface="+mn-lt"/>
              </a:rPr>
              <a:t>CKD Definition and classification</a:t>
            </a:r>
          </a:p>
          <a:p>
            <a:pPr marL="342900" indent="-342900">
              <a:buFontTx/>
              <a:buChar char="-"/>
            </a:pPr>
            <a:r>
              <a:rPr lang="en-US" sz="2400" dirty="0">
                <a:latin typeface="+mn-lt"/>
              </a:rPr>
              <a:t>Estimating equations</a:t>
            </a:r>
          </a:p>
          <a:p>
            <a:pPr marL="342900" indent="-342900">
              <a:buFontTx/>
              <a:buChar char="-"/>
            </a:pPr>
            <a:r>
              <a:rPr lang="en-US" sz="2400" dirty="0">
                <a:latin typeface="+mn-lt"/>
              </a:rPr>
              <a:t>Aging and CKD</a:t>
            </a:r>
          </a:p>
          <a:p>
            <a:pPr marL="342900" indent="-342900">
              <a:buFontTx/>
              <a:buChar char="-"/>
            </a:pPr>
            <a:r>
              <a:rPr lang="en-US" sz="2400" dirty="0">
                <a:latin typeface="+mn-lt"/>
              </a:rPr>
              <a:t>Complications of CKD</a:t>
            </a:r>
          </a:p>
          <a:p>
            <a:pPr marL="342900" indent="-342900">
              <a:buFontTx/>
              <a:buChar char="-"/>
            </a:pPr>
            <a:r>
              <a:rPr lang="en-US" sz="2400" dirty="0">
                <a:latin typeface="+mn-lt"/>
              </a:rPr>
              <a:t>Referral Guidelines</a:t>
            </a:r>
          </a:p>
          <a:p>
            <a:pPr marL="342900" indent="-342900">
              <a:buFontTx/>
              <a:buChar char="-"/>
            </a:pPr>
            <a:r>
              <a:rPr lang="en-US" sz="2400" dirty="0">
                <a:latin typeface="+mn-lt"/>
              </a:rPr>
              <a:t>Suggested Reading</a:t>
            </a:r>
          </a:p>
          <a:p>
            <a:endParaRPr lang="en-US" dirty="0"/>
          </a:p>
        </p:txBody>
      </p:sp>
    </p:spTree>
    <p:extLst>
      <p:ext uri="{BB962C8B-B14F-4D97-AF65-F5344CB8AC3E}">
        <p14:creationId xmlns:p14="http://schemas.microsoft.com/office/powerpoint/2010/main" val="143627378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94A78A-FA94-BD28-2C70-A5282316FC05}"/>
              </a:ext>
            </a:extLst>
          </p:cNvPr>
          <p:cNvSpPr>
            <a:spLocks noGrp="1"/>
          </p:cNvSpPr>
          <p:nvPr>
            <p:ph type="title"/>
          </p:nvPr>
        </p:nvSpPr>
        <p:spPr/>
        <p:txBody>
          <a:bodyPr/>
          <a:lstStyle/>
          <a:p>
            <a:r>
              <a:rPr lang="en-US" dirty="0"/>
              <a:t>References</a:t>
            </a:r>
          </a:p>
        </p:txBody>
      </p:sp>
      <p:sp>
        <p:nvSpPr>
          <p:cNvPr id="3" name="Content Placeholder 2">
            <a:extLst>
              <a:ext uri="{FF2B5EF4-FFF2-40B4-BE49-F238E27FC236}">
                <a16:creationId xmlns:a16="http://schemas.microsoft.com/office/drawing/2014/main" id="{B08861D7-CCE3-9B64-37DE-8DC161825DE0}"/>
              </a:ext>
            </a:extLst>
          </p:cNvPr>
          <p:cNvSpPr>
            <a:spLocks noGrp="1"/>
          </p:cNvSpPr>
          <p:nvPr>
            <p:ph idx="1"/>
          </p:nvPr>
        </p:nvSpPr>
        <p:spPr/>
        <p:txBody>
          <a:bodyPr>
            <a:normAutofit fontScale="55000" lnSpcReduction="20000"/>
          </a:bodyPr>
          <a:lstStyle/>
          <a:p>
            <a:r>
              <a:rPr lang="en-US" sz="2200" dirty="0" err="1">
                <a:solidFill>
                  <a:srgbClr val="000000"/>
                </a:solidFill>
                <a:latin typeface="Calibri" panose="020F0502020204030204" pitchFamily="34" charset="0"/>
                <a:ea typeface="Calibri" panose="020F0502020204030204" pitchFamily="34" charset="0"/>
                <a:cs typeface="Calibri" panose="020F0502020204030204" pitchFamily="34" charset="0"/>
              </a:rPr>
              <a:t>Koye</a:t>
            </a:r>
            <a:r>
              <a:rPr lang="en-US" sz="2200" dirty="0">
                <a:solidFill>
                  <a:srgbClr val="000000"/>
                </a:solidFill>
                <a:latin typeface="Calibri" panose="020F0502020204030204" pitchFamily="34" charset="0"/>
                <a:ea typeface="Calibri" panose="020F0502020204030204" pitchFamily="34" charset="0"/>
                <a:cs typeface="Calibri" panose="020F0502020204030204" pitchFamily="34" charset="0"/>
              </a:rPr>
              <a:t> DN, Magliano DJ, Reid CM, Jepson C, Feldman HI, Herman WH, et al.: Risk of progression of </a:t>
            </a:r>
            <a:r>
              <a:rPr lang="en-US" sz="2200" dirty="0" err="1">
                <a:solidFill>
                  <a:srgbClr val="000000"/>
                </a:solidFill>
                <a:latin typeface="Calibri" panose="020F0502020204030204" pitchFamily="34" charset="0"/>
                <a:ea typeface="Calibri" panose="020F0502020204030204" pitchFamily="34" charset="0"/>
                <a:cs typeface="Calibri" panose="020F0502020204030204" pitchFamily="34" charset="0"/>
              </a:rPr>
              <a:t>nonalbuminuric</a:t>
            </a:r>
            <a:r>
              <a:rPr lang="en-US" sz="2200" dirty="0">
                <a:solidFill>
                  <a:srgbClr val="000000"/>
                </a:solidFill>
                <a:latin typeface="Calibri" panose="020F0502020204030204" pitchFamily="34" charset="0"/>
                <a:ea typeface="Calibri" panose="020F0502020204030204" pitchFamily="34" charset="0"/>
                <a:cs typeface="Calibri" panose="020F0502020204030204" pitchFamily="34" charset="0"/>
              </a:rPr>
              <a:t> CKD to end-stage kidney disease in people with diabetes: The CRIC (Chronic Renal Insufficiency Cohort) study. </a:t>
            </a:r>
            <a:r>
              <a:rPr lang="en-US" sz="2200" i="1" dirty="0">
                <a:solidFill>
                  <a:srgbClr val="000000"/>
                </a:solidFill>
                <a:latin typeface="Calibri" panose="020F0502020204030204" pitchFamily="34" charset="0"/>
                <a:ea typeface="Calibri" panose="020F0502020204030204" pitchFamily="34" charset="0"/>
                <a:cs typeface="Calibri" panose="020F0502020204030204" pitchFamily="34" charset="0"/>
              </a:rPr>
              <a:t>Am J Kidney Dis</a:t>
            </a:r>
            <a:r>
              <a:rPr lang="en-US" sz="2200" dirty="0">
                <a:solidFill>
                  <a:srgbClr val="000000"/>
                </a:solidFill>
                <a:latin typeface="Calibri" panose="020F0502020204030204" pitchFamily="34" charset="0"/>
                <a:ea typeface="Calibri" panose="020F0502020204030204" pitchFamily="34" charset="0"/>
                <a:cs typeface="Calibri" panose="020F0502020204030204" pitchFamily="34" charset="0"/>
              </a:rPr>
              <a:t> 72: 653–661, 2018</a:t>
            </a:r>
          </a:p>
          <a:p>
            <a:endParaRPr lang="en-US" sz="2200" dirty="0">
              <a:solidFill>
                <a:srgbClr val="000000"/>
              </a:solidFill>
              <a:latin typeface="Calibri" panose="020F0502020204030204" pitchFamily="34" charset="0"/>
              <a:ea typeface="Calibri" panose="020F0502020204030204" pitchFamily="34" charset="0"/>
              <a:cs typeface="Calibri" panose="020F0502020204030204" pitchFamily="34" charset="0"/>
            </a:endParaRPr>
          </a:p>
          <a:p>
            <a:r>
              <a:rPr lang="en-US" sz="2200" dirty="0">
                <a:latin typeface="Calibri" panose="020F0502020204030204" pitchFamily="34" charset="0"/>
                <a:ea typeface="Calibri" panose="020F0502020204030204" pitchFamily="34" charset="0"/>
                <a:cs typeface="Calibri" panose="020F0502020204030204" pitchFamily="34" charset="0"/>
              </a:rPr>
              <a:t>National Kidney Foundation: Kidney.org</a:t>
            </a:r>
          </a:p>
          <a:p>
            <a:endParaRPr lang="en-US" sz="2200" dirty="0">
              <a:latin typeface="Calibri" panose="020F0502020204030204" pitchFamily="34" charset="0"/>
              <a:ea typeface="Calibri" panose="020F0502020204030204" pitchFamily="34" charset="0"/>
              <a:cs typeface="Calibri" panose="020F0502020204030204" pitchFamily="34" charset="0"/>
            </a:endParaRPr>
          </a:p>
          <a:p>
            <a:r>
              <a:rPr lang="en-US" sz="2200" i="1" dirty="0">
                <a:solidFill>
                  <a:srgbClr val="212121"/>
                </a:solidFill>
                <a:latin typeface="Calibri" panose="020F0502020204030204" pitchFamily="34" charset="0"/>
                <a:ea typeface="Calibri" panose="020F0502020204030204" pitchFamily="34" charset="0"/>
                <a:cs typeface="Calibri" panose="020F0502020204030204" pitchFamily="34" charset="0"/>
              </a:rPr>
              <a:t>KDOQI Clinical Practice Guidelines for Chronic Kidney Disease: Evaluation, Classification, and Stratification.</a:t>
            </a:r>
          </a:p>
          <a:p>
            <a:r>
              <a:rPr lang="en-US" sz="2200" dirty="0" err="1">
                <a:solidFill>
                  <a:srgbClr val="212121"/>
                </a:solidFill>
                <a:latin typeface="Calibri" panose="020F0502020204030204" pitchFamily="34" charset="0"/>
                <a:ea typeface="Calibri" panose="020F0502020204030204" pitchFamily="34" charset="0"/>
                <a:cs typeface="Calibri" panose="020F0502020204030204" pitchFamily="34" charset="0"/>
              </a:rPr>
              <a:t>Mallappallil</a:t>
            </a:r>
            <a:r>
              <a:rPr lang="en-US" sz="2200" dirty="0">
                <a:solidFill>
                  <a:srgbClr val="212121"/>
                </a:solidFill>
                <a:latin typeface="Calibri" panose="020F0502020204030204" pitchFamily="34" charset="0"/>
                <a:ea typeface="Calibri" panose="020F0502020204030204" pitchFamily="34" charset="0"/>
                <a:cs typeface="Calibri" panose="020F0502020204030204" pitchFamily="34" charset="0"/>
              </a:rPr>
              <a:t> M, Friedman EA, Delano BG, McFarlane SI, Salifu MO. Chronic kidney disease in the elderly: evaluation and management. Clin </a:t>
            </a:r>
            <a:r>
              <a:rPr lang="en-US" sz="2200" dirty="0" err="1">
                <a:solidFill>
                  <a:srgbClr val="212121"/>
                </a:solidFill>
                <a:latin typeface="Calibri" panose="020F0502020204030204" pitchFamily="34" charset="0"/>
                <a:ea typeface="Calibri" panose="020F0502020204030204" pitchFamily="34" charset="0"/>
                <a:cs typeface="Calibri" panose="020F0502020204030204" pitchFamily="34" charset="0"/>
              </a:rPr>
              <a:t>Pract</a:t>
            </a:r>
            <a:r>
              <a:rPr lang="en-US" sz="2200" dirty="0">
                <a:solidFill>
                  <a:srgbClr val="212121"/>
                </a:solidFill>
                <a:latin typeface="Calibri" panose="020F0502020204030204" pitchFamily="34" charset="0"/>
                <a:ea typeface="Calibri" panose="020F0502020204030204" pitchFamily="34" charset="0"/>
                <a:cs typeface="Calibri" panose="020F0502020204030204" pitchFamily="34" charset="0"/>
              </a:rPr>
              <a:t> (</a:t>
            </a:r>
            <a:r>
              <a:rPr lang="en-US" sz="2200" dirty="0" err="1">
                <a:solidFill>
                  <a:srgbClr val="212121"/>
                </a:solidFill>
                <a:latin typeface="Calibri" panose="020F0502020204030204" pitchFamily="34" charset="0"/>
                <a:ea typeface="Calibri" panose="020F0502020204030204" pitchFamily="34" charset="0"/>
                <a:cs typeface="Calibri" panose="020F0502020204030204" pitchFamily="34" charset="0"/>
              </a:rPr>
              <a:t>Lond</a:t>
            </a:r>
            <a:r>
              <a:rPr lang="en-US" sz="2200" dirty="0">
                <a:solidFill>
                  <a:srgbClr val="212121"/>
                </a:solidFill>
                <a:latin typeface="Calibri" panose="020F0502020204030204" pitchFamily="34" charset="0"/>
                <a:ea typeface="Calibri" panose="020F0502020204030204" pitchFamily="34" charset="0"/>
                <a:cs typeface="Calibri" panose="020F0502020204030204" pitchFamily="34" charset="0"/>
              </a:rPr>
              <a:t>). 2014;11(5):525-535. </a:t>
            </a:r>
          </a:p>
          <a:p>
            <a:endParaRPr lang="en-US" sz="2200" dirty="0">
              <a:solidFill>
                <a:srgbClr val="212121"/>
              </a:solidFill>
              <a:latin typeface="Calibri" panose="020F0502020204030204" pitchFamily="34" charset="0"/>
              <a:ea typeface="Calibri" panose="020F0502020204030204" pitchFamily="34" charset="0"/>
              <a:cs typeface="Calibri" panose="020F0502020204030204" pitchFamily="34" charset="0"/>
            </a:endParaRPr>
          </a:p>
          <a:p>
            <a:r>
              <a:rPr lang="en-US" sz="2200" dirty="0" err="1">
                <a:solidFill>
                  <a:srgbClr val="212121"/>
                </a:solidFill>
                <a:latin typeface="Calibri" panose="020F0502020204030204" pitchFamily="34" charset="0"/>
                <a:ea typeface="Calibri" panose="020F0502020204030204" pitchFamily="34" charset="0"/>
                <a:cs typeface="Calibri" panose="020F0502020204030204" pitchFamily="34" charset="0"/>
              </a:rPr>
              <a:t>Rosansky</a:t>
            </a:r>
            <a:r>
              <a:rPr lang="en-US" sz="2200" dirty="0">
                <a:solidFill>
                  <a:srgbClr val="212121"/>
                </a:solidFill>
                <a:latin typeface="Calibri" panose="020F0502020204030204" pitchFamily="34" charset="0"/>
                <a:ea typeface="Calibri" panose="020F0502020204030204" pitchFamily="34" charset="0"/>
                <a:cs typeface="Calibri" panose="020F0502020204030204" pitchFamily="34" charset="0"/>
              </a:rPr>
              <a:t> SJ, Schell J, </a:t>
            </a:r>
            <a:r>
              <a:rPr lang="en-US" sz="2200" dirty="0" err="1">
                <a:solidFill>
                  <a:srgbClr val="212121"/>
                </a:solidFill>
                <a:latin typeface="Calibri" panose="020F0502020204030204" pitchFamily="34" charset="0"/>
                <a:ea typeface="Calibri" panose="020F0502020204030204" pitchFamily="34" charset="0"/>
                <a:cs typeface="Calibri" panose="020F0502020204030204" pitchFamily="34" charset="0"/>
              </a:rPr>
              <a:t>Shega</a:t>
            </a:r>
            <a:r>
              <a:rPr lang="en-US" sz="2200" dirty="0">
                <a:solidFill>
                  <a:srgbClr val="212121"/>
                </a:solidFill>
                <a:latin typeface="Calibri" panose="020F0502020204030204" pitchFamily="34" charset="0"/>
                <a:ea typeface="Calibri" panose="020F0502020204030204" pitchFamily="34" charset="0"/>
                <a:cs typeface="Calibri" panose="020F0502020204030204" pitchFamily="34" charset="0"/>
              </a:rPr>
              <a:t> J, Scherer J, Jacobs L, </a:t>
            </a:r>
            <a:r>
              <a:rPr lang="en-US" sz="2200" dirty="0" err="1">
                <a:solidFill>
                  <a:srgbClr val="212121"/>
                </a:solidFill>
                <a:latin typeface="Calibri" panose="020F0502020204030204" pitchFamily="34" charset="0"/>
                <a:ea typeface="Calibri" panose="020F0502020204030204" pitchFamily="34" charset="0"/>
                <a:cs typeface="Calibri" panose="020F0502020204030204" pitchFamily="34" charset="0"/>
              </a:rPr>
              <a:t>Couchoud</a:t>
            </a:r>
            <a:r>
              <a:rPr lang="en-US" sz="2200" dirty="0">
                <a:solidFill>
                  <a:srgbClr val="212121"/>
                </a:solidFill>
                <a:latin typeface="Calibri" panose="020F0502020204030204" pitchFamily="34" charset="0"/>
                <a:ea typeface="Calibri" panose="020F0502020204030204" pitchFamily="34" charset="0"/>
                <a:cs typeface="Calibri" panose="020F0502020204030204" pitchFamily="34" charset="0"/>
              </a:rPr>
              <a:t> C, Crews D, </a:t>
            </a:r>
            <a:r>
              <a:rPr lang="en-US" sz="2200" dirty="0" err="1">
                <a:solidFill>
                  <a:srgbClr val="212121"/>
                </a:solidFill>
                <a:latin typeface="Calibri" panose="020F0502020204030204" pitchFamily="34" charset="0"/>
                <a:ea typeface="Calibri" panose="020F0502020204030204" pitchFamily="34" charset="0"/>
                <a:cs typeface="Calibri" panose="020F0502020204030204" pitchFamily="34" charset="0"/>
              </a:rPr>
              <a:t>McNabney</a:t>
            </a:r>
            <a:r>
              <a:rPr lang="en-US" sz="2200" dirty="0">
                <a:solidFill>
                  <a:srgbClr val="212121"/>
                </a:solidFill>
                <a:latin typeface="Calibri" panose="020F0502020204030204" pitchFamily="34" charset="0"/>
                <a:ea typeface="Calibri" panose="020F0502020204030204" pitchFamily="34" charset="0"/>
                <a:cs typeface="Calibri" panose="020F0502020204030204" pitchFamily="34" charset="0"/>
              </a:rPr>
              <a:t> M. Treatment decisions for older adults with advanced chronic kidney disease. BMC Nephrol. 2017 Jun 19;18(1):200.</a:t>
            </a:r>
          </a:p>
          <a:p>
            <a:endParaRPr lang="en-US" sz="2200" dirty="0">
              <a:solidFill>
                <a:srgbClr val="212121"/>
              </a:solidFill>
              <a:latin typeface="Calibri" panose="020F0502020204030204" pitchFamily="34" charset="0"/>
              <a:ea typeface="Calibri" panose="020F0502020204030204" pitchFamily="34" charset="0"/>
              <a:cs typeface="Calibri" panose="020F0502020204030204" pitchFamily="34" charset="0"/>
            </a:endParaRPr>
          </a:p>
          <a:p>
            <a:r>
              <a:rPr lang="en-US" sz="2200" b="1" cap="all" dirty="0">
                <a:latin typeface="Calibri" panose="020F0502020204030204" pitchFamily="34" charset="0"/>
                <a:ea typeface="Calibri" panose="020F0502020204030204" pitchFamily="34" charset="0"/>
                <a:cs typeface="Calibri" panose="020F0502020204030204" pitchFamily="34" charset="0"/>
              </a:rPr>
              <a:t>KDIGO EXECUTIVE CONCLUSIONS</a:t>
            </a:r>
            <a:r>
              <a:rPr lang="en-US" sz="2200" cap="all" dirty="0">
                <a:latin typeface="Calibri" panose="020F0502020204030204" pitchFamily="34" charset="0"/>
                <a:ea typeface="Calibri" panose="020F0502020204030204" pitchFamily="34" charset="0"/>
                <a:cs typeface="Calibri" panose="020F0502020204030204" pitchFamily="34" charset="0"/>
              </a:rPr>
              <a:t>|</a:t>
            </a:r>
            <a:r>
              <a:rPr lang="en-US" sz="2200" cap="all" dirty="0">
                <a:latin typeface="Calibri" panose="020F0502020204030204" pitchFamily="34" charset="0"/>
                <a:ea typeface="Calibri" panose="020F0502020204030204" pitchFamily="34" charset="0"/>
                <a:cs typeface="Calibri" panose="020F0502020204030204" pitchFamily="34" charset="0"/>
                <a:hlinkClick r:id="rId2">
                  <a:extLst>
                    <a:ext uri="{A12FA001-AC4F-418D-AE19-62706E023703}">
                      <ahyp:hlinkClr xmlns:ahyp="http://schemas.microsoft.com/office/drawing/2018/hyperlinkcolor" val="tx"/>
                    </a:ext>
                  </a:extLst>
                </a:hlinkClick>
              </a:rPr>
              <a:t> VOLUME 102, ISSUE 5</a:t>
            </a:r>
            <a:r>
              <a:rPr lang="en-US" sz="2200" cap="all" dirty="0">
                <a:latin typeface="Calibri" panose="020F0502020204030204" pitchFamily="34" charset="0"/>
                <a:ea typeface="Calibri" panose="020F0502020204030204" pitchFamily="34" charset="0"/>
                <a:cs typeface="Calibri" panose="020F0502020204030204" pitchFamily="34" charset="0"/>
              </a:rPr>
              <a:t>, P990-999, NOVEMBER 2022. </a:t>
            </a:r>
            <a:r>
              <a:rPr lang="en-US" sz="2200" dirty="0">
                <a:latin typeface="Calibri" panose="020F0502020204030204" pitchFamily="34" charset="0"/>
                <a:ea typeface="Calibri" panose="020F0502020204030204" pitchFamily="34" charset="0"/>
                <a:cs typeface="Calibri" panose="020F0502020204030204" pitchFamily="34" charset="0"/>
              </a:rPr>
              <a:t>Executive summary of the KDIGO 2022 Clinical Practice Guideline for Diabetes Management in Chronic Kidney Disease: an update based on rapidly emerging new evidence.</a:t>
            </a:r>
          </a:p>
          <a:p>
            <a:endParaRPr lang="en-US" sz="2200" dirty="0">
              <a:latin typeface="Calibri" panose="020F0502020204030204" pitchFamily="34" charset="0"/>
              <a:ea typeface="Calibri" panose="020F0502020204030204" pitchFamily="34" charset="0"/>
              <a:cs typeface="Calibri" panose="020F0502020204030204" pitchFamily="34" charset="0"/>
            </a:endParaRPr>
          </a:p>
          <a:p>
            <a:r>
              <a:rPr lang="en-US" sz="2200" dirty="0" err="1">
                <a:solidFill>
                  <a:srgbClr val="505050"/>
                </a:solidFill>
                <a:latin typeface="Calibri" panose="020F0502020204030204" pitchFamily="34" charset="0"/>
                <a:ea typeface="Calibri" panose="020F0502020204030204" pitchFamily="34" charset="0"/>
                <a:cs typeface="Calibri" panose="020F0502020204030204" pitchFamily="34" charset="0"/>
              </a:rPr>
              <a:t>Zoungas</a:t>
            </a:r>
            <a:r>
              <a:rPr lang="en-US" sz="2200" dirty="0">
                <a:solidFill>
                  <a:srgbClr val="505050"/>
                </a:solidFill>
                <a:latin typeface="Calibri" panose="020F0502020204030204" pitchFamily="34" charset="0"/>
                <a:ea typeface="Calibri" panose="020F0502020204030204" pitchFamily="34" charset="0"/>
                <a:cs typeface="Calibri" panose="020F0502020204030204" pitchFamily="34" charset="0"/>
              </a:rPr>
              <a:t> S, de Boer IH. SGLT2 inhibitors in diabetic kidney disease. </a:t>
            </a:r>
            <a:r>
              <a:rPr lang="en-US" sz="2200" i="1" dirty="0">
                <a:solidFill>
                  <a:srgbClr val="505050"/>
                </a:solidFill>
                <a:latin typeface="Calibri" panose="020F0502020204030204" pitchFamily="34" charset="0"/>
                <a:ea typeface="Calibri" panose="020F0502020204030204" pitchFamily="34" charset="0"/>
                <a:cs typeface="Calibri" panose="020F0502020204030204" pitchFamily="34" charset="0"/>
              </a:rPr>
              <a:t>Clin J Am Soc Nephrol</a:t>
            </a:r>
            <a:r>
              <a:rPr lang="en-US" sz="2200" dirty="0">
                <a:solidFill>
                  <a:srgbClr val="505050"/>
                </a:solidFill>
                <a:latin typeface="Calibri" panose="020F0502020204030204" pitchFamily="34" charset="0"/>
                <a:ea typeface="Calibri" panose="020F0502020204030204" pitchFamily="34" charset="0"/>
                <a:cs typeface="Calibri" panose="020F0502020204030204" pitchFamily="34" charset="0"/>
              </a:rPr>
              <a:t>. 2021;16:631–633.</a:t>
            </a:r>
          </a:p>
          <a:p>
            <a:endParaRPr lang="en-US" sz="2200" dirty="0">
              <a:solidFill>
                <a:srgbClr val="505050"/>
              </a:solidFill>
              <a:latin typeface="Calibri" panose="020F0502020204030204" pitchFamily="34" charset="0"/>
              <a:ea typeface="Calibri" panose="020F0502020204030204" pitchFamily="34" charset="0"/>
              <a:cs typeface="Calibri" panose="020F0502020204030204" pitchFamily="34" charset="0"/>
            </a:endParaRPr>
          </a:p>
          <a:p>
            <a:r>
              <a:rPr lang="en-GB" altLang="en-US" sz="2200" dirty="0">
                <a:latin typeface="Calibri" panose="020F0502020204030204" pitchFamily="34" charset="0"/>
                <a:cs typeface="Calibri" panose="020F0502020204030204" pitchFamily="34" charset="0"/>
              </a:rPr>
              <a:t>Hayashi et al. Kid Int 2006; 9: 504-513.</a:t>
            </a:r>
          </a:p>
          <a:p>
            <a:endParaRPr lang="en-GB" altLang="en-US" sz="2200" dirty="0">
              <a:latin typeface="Calibri" panose="020F0502020204030204" pitchFamily="34" charset="0"/>
              <a:cs typeface="Calibri" panose="020F0502020204030204" pitchFamily="34" charset="0"/>
            </a:endParaRPr>
          </a:p>
          <a:p>
            <a:r>
              <a:rPr lang="en-US" altLang="en-US" sz="2200" dirty="0">
                <a:latin typeface="Calibri" panose="020F0502020204030204" pitchFamily="34" charset="0"/>
                <a:cs typeface="Calibri" panose="020F0502020204030204" pitchFamily="34" charset="0"/>
              </a:rPr>
              <a:t>Richard J. </a:t>
            </a:r>
            <a:r>
              <a:rPr lang="en-US" altLang="en-US" sz="2200" dirty="0" err="1">
                <a:latin typeface="Calibri" panose="020F0502020204030204" pitchFamily="34" charset="0"/>
                <a:cs typeface="Calibri" panose="020F0502020204030204" pitchFamily="34" charset="0"/>
              </a:rPr>
              <a:t>Glassock</a:t>
            </a:r>
            <a:r>
              <a:rPr lang="en-US" altLang="en-US" sz="2200" dirty="0">
                <a:latin typeface="Calibri" panose="020F0502020204030204" pitchFamily="34" charset="0"/>
                <a:cs typeface="Calibri" panose="020F0502020204030204" pitchFamily="34" charset="0"/>
              </a:rPr>
              <a:t>, Andrew D. Rule: The implications of anatomical and functional changes of the aging kidney: with an emphasis on the glomeruli.  Kidney International: Volume 82, Issue 3, 2012, Pages 270-277. </a:t>
            </a:r>
          </a:p>
          <a:p>
            <a:endParaRPr lang="en-US" altLang="en-US" sz="2200" dirty="0">
              <a:latin typeface="Calibri" panose="020F0502020204030204" pitchFamily="34" charset="0"/>
              <a:cs typeface="Calibri" panose="020F0502020204030204" pitchFamily="34" charset="0"/>
            </a:endParaRPr>
          </a:p>
          <a:p>
            <a:r>
              <a:rPr lang="en-US" altLang="en-US" sz="2200" dirty="0">
                <a:latin typeface="Calibri" panose="020F0502020204030204" pitchFamily="34" charset="0"/>
                <a:cs typeface="Calibri" panose="020F0502020204030204" pitchFamily="34" charset="0"/>
              </a:rPr>
              <a:t>Richard J. </a:t>
            </a:r>
            <a:r>
              <a:rPr lang="en-US" altLang="en-US" sz="2200" dirty="0" err="1">
                <a:latin typeface="Calibri" panose="020F0502020204030204" pitchFamily="34" charset="0"/>
                <a:cs typeface="Calibri" panose="020F0502020204030204" pitchFamily="34" charset="0"/>
              </a:rPr>
              <a:t>Glassock</a:t>
            </a:r>
            <a:r>
              <a:rPr lang="en-US" altLang="en-US" sz="2200" dirty="0">
                <a:latin typeface="Calibri" panose="020F0502020204030204" pitchFamily="34" charset="0"/>
                <a:cs typeface="Calibri" panose="020F0502020204030204" pitchFamily="34" charset="0"/>
              </a:rPr>
              <a:t>, Pierre </a:t>
            </a:r>
            <a:r>
              <a:rPr lang="en-US" altLang="en-US" sz="2200" dirty="0" err="1">
                <a:latin typeface="Calibri" panose="020F0502020204030204" pitchFamily="34" charset="0"/>
                <a:cs typeface="Calibri" panose="020F0502020204030204" pitchFamily="34" charset="0"/>
              </a:rPr>
              <a:t>Delanaye</a:t>
            </a:r>
            <a:r>
              <a:rPr lang="en-US" altLang="en-US" sz="2200" dirty="0">
                <a:latin typeface="Calibri" panose="020F0502020204030204" pitchFamily="34" charset="0"/>
                <a:cs typeface="Calibri" panose="020F0502020204030204" pitchFamily="34" charset="0"/>
              </a:rPr>
              <a:t>, Andrew D. Rule: Should the definition of CKD be changed to include age-adapted GFR criteria? YES.  Kidney International: Volume 97, Issue 1, 2020, Pages 34-37.</a:t>
            </a:r>
          </a:p>
          <a:p>
            <a:endParaRPr lang="en-US" altLang="en-US" sz="2200" dirty="0">
              <a:latin typeface="Calibri" panose="020F0502020204030204" pitchFamily="34" charset="0"/>
              <a:cs typeface="Calibri" panose="020F0502020204030204" pitchFamily="34" charset="0"/>
            </a:endParaRPr>
          </a:p>
          <a:p>
            <a:r>
              <a:rPr lang="en-US" sz="2200" b="0" i="0" dirty="0" err="1">
                <a:solidFill>
                  <a:srgbClr val="000000"/>
                </a:solidFill>
                <a:effectLst/>
                <a:latin typeface="Calibri" panose="020F0502020204030204" pitchFamily="34" charset="0"/>
                <a:cs typeface="Calibri" panose="020F0502020204030204" pitchFamily="34" charset="0"/>
              </a:rPr>
              <a:t>Delanaye</a:t>
            </a:r>
            <a:r>
              <a:rPr lang="en-US" sz="2200" b="0" i="0" dirty="0">
                <a:solidFill>
                  <a:srgbClr val="000000"/>
                </a:solidFill>
                <a:effectLst/>
                <a:latin typeface="Calibri" panose="020F0502020204030204" pitchFamily="34" charset="0"/>
                <a:cs typeface="Calibri" panose="020F0502020204030204" pitchFamily="34" charset="0"/>
              </a:rPr>
              <a:t>, Pierre et al. CKD: A Call for an Age-Adapted Definition. JASN 30(10):p 1785-1805, October 2019. </a:t>
            </a:r>
            <a:endParaRPr lang="en-US" sz="2200" dirty="0">
              <a:latin typeface="Calibri" panose="020F0502020204030204" pitchFamily="34" charset="0"/>
              <a:ea typeface="Calibri" panose="020F0502020204030204" pitchFamily="34" charset="0"/>
              <a:cs typeface="Calibri" panose="020F0502020204030204" pitchFamily="34" charset="0"/>
            </a:endParaRPr>
          </a:p>
          <a:p>
            <a:endParaRPr lang="en-US" b="0" i="0" dirty="0">
              <a:effectLst/>
              <a:latin typeface="Helvetica" panose="020B0604020202020204" pitchFamily="34" charset="0"/>
            </a:endParaRPr>
          </a:p>
          <a:p>
            <a:endParaRPr lang="en-US" dirty="0"/>
          </a:p>
        </p:txBody>
      </p:sp>
    </p:spTree>
    <p:extLst>
      <p:ext uri="{BB962C8B-B14F-4D97-AF65-F5344CB8AC3E}">
        <p14:creationId xmlns:p14="http://schemas.microsoft.com/office/powerpoint/2010/main" val="90287970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F83F22-4896-AAB1-6E84-2B3166C78364}"/>
              </a:ext>
            </a:extLst>
          </p:cNvPr>
          <p:cNvSpPr>
            <a:spLocks noGrp="1"/>
          </p:cNvSpPr>
          <p:nvPr>
            <p:ph type="title"/>
          </p:nvPr>
        </p:nvSpPr>
        <p:spPr/>
        <p:txBody>
          <a:bodyPr>
            <a:normAutofit/>
          </a:bodyPr>
          <a:lstStyle/>
          <a:p>
            <a:pPr algn="ctr"/>
            <a:r>
              <a:rPr lang="en-US" sz="5400" b="1" i="0" dirty="0">
                <a:solidFill>
                  <a:srgbClr val="201E1E"/>
                </a:solidFill>
                <a:effectLst/>
                <a:latin typeface="Calibri" panose="020F0502020204030204" pitchFamily="34" charset="0"/>
                <a:cs typeface="Calibri" panose="020F0502020204030204" pitchFamily="34" charset="0"/>
              </a:rPr>
              <a:t>Kidney Disease Facts</a:t>
            </a:r>
            <a:endParaRPr lang="en-US" sz="5400" dirty="0">
              <a:latin typeface="Calibri" panose="020F0502020204030204" pitchFamily="34" charset="0"/>
              <a:cs typeface="Calibri" panose="020F0502020204030204" pitchFamily="34" charset="0"/>
            </a:endParaRPr>
          </a:p>
        </p:txBody>
      </p:sp>
      <p:sp>
        <p:nvSpPr>
          <p:cNvPr id="3" name="Content Placeholder 2">
            <a:extLst>
              <a:ext uri="{FF2B5EF4-FFF2-40B4-BE49-F238E27FC236}">
                <a16:creationId xmlns:a16="http://schemas.microsoft.com/office/drawing/2014/main" id="{D085B239-532B-9A23-5BF5-274FF671321A}"/>
              </a:ext>
            </a:extLst>
          </p:cNvPr>
          <p:cNvSpPr>
            <a:spLocks noGrp="1"/>
          </p:cNvSpPr>
          <p:nvPr>
            <p:ph idx="1"/>
          </p:nvPr>
        </p:nvSpPr>
        <p:spPr/>
        <p:txBody>
          <a:bodyPr>
            <a:normAutofit/>
          </a:bodyPr>
          <a:lstStyle/>
          <a:p>
            <a:pPr algn="l" fontAlgn="base">
              <a:buFont typeface="Arial" panose="020B0604020202020204" pitchFamily="34" charset="0"/>
              <a:buChar char="•"/>
            </a:pPr>
            <a:r>
              <a:rPr lang="en-US" sz="1800" b="0" i="0" dirty="0">
                <a:solidFill>
                  <a:srgbClr val="201E1E"/>
                </a:solidFill>
                <a:effectLst/>
                <a:latin typeface="Calibri" panose="020F0502020204030204" pitchFamily="34" charset="0"/>
                <a:cs typeface="Calibri" panose="020F0502020204030204" pitchFamily="34" charset="0"/>
              </a:rPr>
              <a:t>Kidney disease kills more people each year than breast or prostate cancer.</a:t>
            </a:r>
          </a:p>
          <a:p>
            <a:pPr fontAlgn="base"/>
            <a:endParaRPr lang="en-US" sz="1800" b="0" i="0" dirty="0">
              <a:solidFill>
                <a:srgbClr val="201E1E"/>
              </a:solidFill>
              <a:effectLst/>
              <a:latin typeface="Calibri" panose="020F0502020204030204" pitchFamily="34" charset="0"/>
              <a:cs typeface="Calibri" panose="020F0502020204030204" pitchFamily="34" charset="0"/>
            </a:endParaRPr>
          </a:p>
          <a:p>
            <a:pPr algn="l" fontAlgn="base">
              <a:buFont typeface="Arial" panose="020B0604020202020204" pitchFamily="34" charset="0"/>
              <a:buChar char="•"/>
            </a:pPr>
            <a:r>
              <a:rPr lang="en-US" sz="1800" b="0" i="0" dirty="0">
                <a:solidFill>
                  <a:srgbClr val="201E1E"/>
                </a:solidFill>
                <a:effectLst/>
                <a:latin typeface="Calibri" panose="020F0502020204030204" pitchFamily="34" charset="0"/>
                <a:cs typeface="Calibri" panose="020F0502020204030204" pitchFamily="34" charset="0"/>
              </a:rPr>
              <a:t>The National Kidney Foundation recommends annual kidney disease screening for anyone over the age of 60.</a:t>
            </a:r>
          </a:p>
          <a:p>
            <a:pPr fontAlgn="base"/>
            <a:endParaRPr lang="en-US" sz="1800" b="0" i="0" dirty="0">
              <a:solidFill>
                <a:srgbClr val="201E1E"/>
              </a:solidFill>
              <a:effectLst/>
              <a:latin typeface="Calibri" panose="020F0502020204030204" pitchFamily="34" charset="0"/>
              <a:cs typeface="Calibri" panose="020F0502020204030204" pitchFamily="34" charset="0"/>
            </a:endParaRPr>
          </a:p>
          <a:p>
            <a:pPr algn="l" fontAlgn="base">
              <a:buFont typeface="Arial" panose="020B0604020202020204" pitchFamily="34" charset="0"/>
              <a:buChar char="•"/>
            </a:pPr>
            <a:r>
              <a:rPr lang="en-US" sz="1800" b="0" i="0" dirty="0">
                <a:solidFill>
                  <a:srgbClr val="201E1E"/>
                </a:solidFill>
                <a:effectLst/>
                <a:latin typeface="Calibri" panose="020F0502020204030204" pitchFamily="34" charset="0"/>
                <a:cs typeface="Calibri" panose="020F0502020204030204" pitchFamily="34" charset="0"/>
              </a:rPr>
              <a:t>Risk factors for kidney disease include: high blood pressure, diabetes, kidney stones, a family history of kidney failure, prolonged use of over-the-counter pain medications, and being over the age of 60.</a:t>
            </a:r>
          </a:p>
          <a:p>
            <a:pPr fontAlgn="base"/>
            <a:endParaRPr lang="en-US" sz="1800" b="0" i="0" dirty="0">
              <a:solidFill>
                <a:srgbClr val="201E1E"/>
              </a:solidFill>
              <a:effectLst/>
              <a:latin typeface="Calibri" panose="020F0502020204030204" pitchFamily="34" charset="0"/>
              <a:cs typeface="Calibri" panose="020F0502020204030204" pitchFamily="34" charset="0"/>
            </a:endParaRPr>
          </a:p>
          <a:p>
            <a:pPr algn="l" fontAlgn="base">
              <a:buFont typeface="Arial" panose="020B0604020202020204" pitchFamily="34" charset="0"/>
              <a:buChar char="•"/>
            </a:pPr>
            <a:r>
              <a:rPr lang="en-US" sz="1800" b="0" i="0" dirty="0">
                <a:solidFill>
                  <a:srgbClr val="201E1E"/>
                </a:solidFill>
                <a:effectLst/>
                <a:latin typeface="Calibri" panose="020F0502020204030204" pitchFamily="34" charset="0"/>
                <a:cs typeface="Calibri" panose="020F0502020204030204" pitchFamily="34" charset="0"/>
              </a:rPr>
              <a:t>More than 37 Million Americans - 1 in 7 adults- have chronic kidney disease and most don't know it.</a:t>
            </a:r>
          </a:p>
          <a:p>
            <a:pPr fontAlgn="base"/>
            <a:endParaRPr lang="en-US" sz="1800" b="0" i="0" dirty="0">
              <a:solidFill>
                <a:srgbClr val="201E1E"/>
              </a:solidFill>
              <a:effectLst/>
              <a:latin typeface="Calibri" panose="020F0502020204030204" pitchFamily="34" charset="0"/>
              <a:cs typeface="Calibri" panose="020F0502020204030204" pitchFamily="34" charset="0"/>
            </a:endParaRPr>
          </a:p>
          <a:p>
            <a:pPr algn="l" fontAlgn="base">
              <a:buFont typeface="Arial" panose="020B0604020202020204" pitchFamily="34" charset="0"/>
              <a:buChar char="•"/>
            </a:pPr>
            <a:r>
              <a:rPr lang="en-US" sz="1800" b="0" i="0" dirty="0">
                <a:solidFill>
                  <a:srgbClr val="201E1E"/>
                </a:solidFill>
                <a:effectLst/>
                <a:latin typeface="Calibri" panose="020F0502020204030204" pitchFamily="34" charset="0"/>
                <a:cs typeface="Calibri" panose="020F0502020204030204" pitchFamily="34" charset="0"/>
              </a:rPr>
              <a:t>Of the over 120,000 Americans on the national organ transplant waitlist, more than 98,000 await a life-saving kidney.</a:t>
            </a:r>
          </a:p>
          <a:p>
            <a:br>
              <a:rPr lang="en-US" dirty="0"/>
            </a:br>
            <a:endParaRPr lang="en-US" dirty="0"/>
          </a:p>
        </p:txBody>
      </p:sp>
      <p:sp>
        <p:nvSpPr>
          <p:cNvPr id="4" name="TextBox 3">
            <a:extLst>
              <a:ext uri="{FF2B5EF4-FFF2-40B4-BE49-F238E27FC236}">
                <a16:creationId xmlns:a16="http://schemas.microsoft.com/office/drawing/2014/main" id="{825CF726-5BA3-8E3B-DF2A-324B92AE1435}"/>
              </a:ext>
            </a:extLst>
          </p:cNvPr>
          <p:cNvSpPr txBox="1"/>
          <p:nvPr/>
        </p:nvSpPr>
        <p:spPr>
          <a:xfrm>
            <a:off x="220435" y="5726906"/>
            <a:ext cx="3659271" cy="923330"/>
          </a:xfrm>
          <a:prstGeom prst="rect">
            <a:avLst/>
          </a:prstGeom>
          <a:noFill/>
        </p:spPr>
        <p:txBody>
          <a:bodyPr wrap="none" rtlCol="0">
            <a:spAutoFit/>
          </a:bodyPr>
          <a:lstStyle/>
          <a:p>
            <a:r>
              <a:rPr lang="en-US" sz="1350" dirty="0"/>
              <a:t>              </a:t>
            </a:r>
          </a:p>
          <a:p>
            <a:endParaRPr lang="en-US" sz="1350" dirty="0"/>
          </a:p>
          <a:p>
            <a:endParaRPr lang="en-US" sz="1350" dirty="0"/>
          </a:p>
          <a:p>
            <a:r>
              <a:rPr lang="en-US" sz="1350" dirty="0"/>
              <a:t>                National Kidney Foundation: Kidney.org</a:t>
            </a:r>
          </a:p>
        </p:txBody>
      </p:sp>
    </p:spTree>
    <p:extLst>
      <p:ext uri="{BB962C8B-B14F-4D97-AF65-F5344CB8AC3E}">
        <p14:creationId xmlns:p14="http://schemas.microsoft.com/office/powerpoint/2010/main" val="370776513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F0B9C6-F6F8-F9B2-3CF8-0F47D5291394}"/>
              </a:ext>
            </a:extLst>
          </p:cNvPr>
          <p:cNvSpPr>
            <a:spLocks noGrp="1"/>
          </p:cNvSpPr>
          <p:nvPr>
            <p:ph type="title"/>
          </p:nvPr>
        </p:nvSpPr>
        <p:spPr/>
        <p:txBody>
          <a:bodyPr/>
          <a:lstStyle/>
          <a:p>
            <a:pPr algn="ctr"/>
            <a:r>
              <a:rPr lang="en-US" b="1" i="0" dirty="0">
                <a:solidFill>
                  <a:srgbClr val="505050"/>
                </a:solidFill>
                <a:effectLst/>
                <a:latin typeface="Calibri" panose="020F0502020204030204" pitchFamily="34" charset="0"/>
                <a:ea typeface="Calibri" panose="020F0502020204030204" pitchFamily="34" charset="0"/>
                <a:cs typeface="Calibri" panose="020F0502020204030204" pitchFamily="34" charset="0"/>
              </a:rPr>
              <a:t>Kidney Disease: Improving Global Outcomes (KDIGO)</a:t>
            </a:r>
            <a:endParaRPr lang="en-US" b="1" dirty="0">
              <a:latin typeface="Calibri" panose="020F0502020204030204" pitchFamily="34" charset="0"/>
              <a:ea typeface="Calibri" panose="020F0502020204030204" pitchFamily="34" charset="0"/>
              <a:cs typeface="Calibri" panose="020F0502020204030204" pitchFamily="34" charset="0"/>
            </a:endParaRPr>
          </a:p>
        </p:txBody>
      </p:sp>
      <p:sp>
        <p:nvSpPr>
          <p:cNvPr id="3" name="Content Placeholder 2">
            <a:extLst>
              <a:ext uri="{FF2B5EF4-FFF2-40B4-BE49-F238E27FC236}">
                <a16:creationId xmlns:a16="http://schemas.microsoft.com/office/drawing/2014/main" id="{FA648E9F-5AA1-5062-5D17-AA65CC67F01B}"/>
              </a:ext>
            </a:extLst>
          </p:cNvPr>
          <p:cNvSpPr>
            <a:spLocks noGrp="1"/>
          </p:cNvSpPr>
          <p:nvPr>
            <p:ph idx="1"/>
          </p:nvPr>
        </p:nvSpPr>
        <p:spPr/>
        <p:txBody>
          <a:bodyPr/>
          <a:lstStyle/>
          <a:p>
            <a:pPr algn="l"/>
            <a:r>
              <a:rPr lang="en-US" sz="2400" b="0" i="0" dirty="0">
                <a:solidFill>
                  <a:srgbClr val="505050"/>
                </a:solidFill>
                <a:effectLst/>
                <a:latin typeface="Calibri" panose="020F0502020204030204" pitchFamily="34" charset="0"/>
                <a:ea typeface="Calibri" panose="020F0502020204030204" pitchFamily="34" charset="0"/>
                <a:cs typeface="Calibri" panose="020F0502020204030204" pitchFamily="34" charset="0"/>
              </a:rPr>
              <a:t>Was established in 2003 with its stated mission to “improve the care and outcomes of patients with kidney disease worldwide through promoting coordination, collaboration, and integration of initiatives to develop and implement clinical practice guidelines.”</a:t>
            </a:r>
          </a:p>
          <a:p>
            <a:endParaRPr lang="en-US" sz="2400" b="0" i="0" dirty="0">
              <a:solidFill>
                <a:srgbClr val="505050"/>
              </a:solidFill>
              <a:effectLst/>
              <a:latin typeface="Calibri" panose="020F0502020204030204" pitchFamily="34" charset="0"/>
              <a:ea typeface="Calibri" panose="020F0502020204030204" pitchFamily="34" charset="0"/>
              <a:cs typeface="Calibri" panose="020F0502020204030204" pitchFamily="34" charset="0"/>
            </a:endParaRPr>
          </a:p>
          <a:p>
            <a:pPr algn="l"/>
            <a:r>
              <a:rPr lang="en-US" sz="2400" b="0" i="0" dirty="0">
                <a:solidFill>
                  <a:srgbClr val="505050"/>
                </a:solidFill>
                <a:effectLst/>
                <a:latin typeface="Calibri" panose="020F0502020204030204" pitchFamily="34" charset="0"/>
                <a:ea typeface="Calibri" panose="020F0502020204030204" pitchFamily="34" charset="0"/>
                <a:cs typeface="Calibri" panose="020F0502020204030204" pitchFamily="34" charset="0"/>
              </a:rPr>
              <a:t>Since 2003, KDIGO has developed a catalog of clinical practice guidelines informing the care of patients with, or at risk of developing, kidney diseases.</a:t>
            </a:r>
          </a:p>
          <a:p>
            <a:endParaRPr lang="en-US" dirty="0"/>
          </a:p>
        </p:txBody>
      </p:sp>
    </p:spTree>
    <p:extLst>
      <p:ext uri="{BB962C8B-B14F-4D97-AF65-F5344CB8AC3E}">
        <p14:creationId xmlns:p14="http://schemas.microsoft.com/office/powerpoint/2010/main" val="292113551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3AE7A1-6C81-65FB-1A00-48DB3B3F2326}"/>
              </a:ext>
            </a:extLst>
          </p:cNvPr>
          <p:cNvSpPr>
            <a:spLocks noGrp="1"/>
          </p:cNvSpPr>
          <p:nvPr>
            <p:ph type="title"/>
          </p:nvPr>
        </p:nvSpPr>
        <p:spPr/>
        <p:txBody>
          <a:bodyPr>
            <a:normAutofit/>
          </a:bodyPr>
          <a:lstStyle/>
          <a:p>
            <a:pPr algn="ctr"/>
            <a:r>
              <a:rPr lang="en-US" sz="6000" b="1" dirty="0">
                <a:latin typeface="Calibri" panose="020F0502020204030204" pitchFamily="34" charset="0"/>
                <a:cs typeface="Calibri" panose="020F0502020204030204" pitchFamily="34" charset="0"/>
              </a:rPr>
              <a:t>WHO TO SCREEN</a:t>
            </a:r>
          </a:p>
        </p:txBody>
      </p:sp>
      <p:sp>
        <p:nvSpPr>
          <p:cNvPr id="3" name="Content Placeholder 2">
            <a:extLst>
              <a:ext uri="{FF2B5EF4-FFF2-40B4-BE49-F238E27FC236}">
                <a16:creationId xmlns:a16="http://schemas.microsoft.com/office/drawing/2014/main" id="{E3696A9A-5BA1-9595-87F0-DAC4BF24DD7B}"/>
              </a:ext>
            </a:extLst>
          </p:cNvPr>
          <p:cNvSpPr>
            <a:spLocks noGrp="1"/>
          </p:cNvSpPr>
          <p:nvPr>
            <p:ph idx="1"/>
          </p:nvPr>
        </p:nvSpPr>
        <p:spPr/>
        <p:txBody>
          <a:bodyPr>
            <a:normAutofit/>
          </a:bodyPr>
          <a:lstStyle/>
          <a:p>
            <a:r>
              <a:rPr lang="en-US" sz="2000" b="1" u="sng" dirty="0">
                <a:latin typeface="Calibri" panose="020F0502020204030204" pitchFamily="34" charset="0"/>
                <a:cs typeface="Calibri" panose="020F0502020204030204" pitchFamily="34" charset="0"/>
              </a:rPr>
              <a:t>ACC / AHA Guidelines</a:t>
            </a:r>
          </a:p>
          <a:p>
            <a:pPr lvl="1"/>
            <a:r>
              <a:rPr lang="en-US" sz="2000" b="0" i="0" dirty="0">
                <a:solidFill>
                  <a:srgbClr val="000000"/>
                </a:solidFill>
                <a:effectLst/>
                <a:latin typeface="Calibri" panose="020F0502020204030204" pitchFamily="34" charset="0"/>
                <a:cs typeface="Calibri" panose="020F0502020204030204" pitchFamily="34" charset="0"/>
              </a:rPr>
              <a:t>Patients with hypertension be screened with eGFR and urinary albumin</a:t>
            </a:r>
          </a:p>
          <a:p>
            <a:pPr lvl="1"/>
            <a:endParaRPr lang="en-US" sz="2000" dirty="0">
              <a:latin typeface="Calibri" panose="020F0502020204030204" pitchFamily="34" charset="0"/>
              <a:cs typeface="Calibri" panose="020F0502020204030204" pitchFamily="34" charset="0"/>
            </a:endParaRPr>
          </a:p>
          <a:p>
            <a:r>
              <a:rPr lang="en-US" sz="2000" b="1" u="sng" dirty="0">
                <a:latin typeface="Calibri" panose="020F0502020204030204" pitchFamily="34" charset="0"/>
                <a:cs typeface="Calibri" panose="020F0502020204030204" pitchFamily="34" charset="0"/>
              </a:rPr>
              <a:t>2019 KDIGO Guidelines</a:t>
            </a:r>
          </a:p>
          <a:p>
            <a:pPr lvl="1"/>
            <a:r>
              <a:rPr lang="en-US" sz="2000" dirty="0">
                <a:solidFill>
                  <a:srgbClr val="000000"/>
                </a:solidFill>
                <a:latin typeface="Calibri" panose="020F0502020204030204" pitchFamily="34" charset="0"/>
                <a:cs typeface="Calibri" panose="020F0502020204030204" pitchFamily="34" charset="0"/>
              </a:rPr>
              <a:t>U</a:t>
            </a:r>
            <a:r>
              <a:rPr lang="en-US" sz="2000" b="0" i="0" dirty="0">
                <a:solidFill>
                  <a:srgbClr val="000000"/>
                </a:solidFill>
                <a:effectLst/>
                <a:latin typeface="Calibri" panose="020F0502020204030204" pitchFamily="34" charset="0"/>
                <a:cs typeface="Calibri" panose="020F0502020204030204" pitchFamily="34" charset="0"/>
              </a:rPr>
              <a:t>niversal screening for persons with hypertension, diabetes, or cardiovascular disease</a:t>
            </a:r>
          </a:p>
          <a:p>
            <a:pPr lvl="1"/>
            <a:r>
              <a:rPr lang="en-US" sz="2000" b="0" i="0" dirty="0">
                <a:solidFill>
                  <a:srgbClr val="000000"/>
                </a:solidFill>
                <a:effectLst/>
                <a:latin typeface="Calibri" panose="020F0502020204030204" pitchFamily="34" charset="0"/>
                <a:cs typeface="Calibri" panose="020F0502020204030204" pitchFamily="34" charset="0"/>
              </a:rPr>
              <a:t>An individualized approach to screening was recommended for persons with other clinical, environmental, or genetic risk factors for CKD</a:t>
            </a:r>
            <a:endParaRPr lang="en-US" sz="2000" dirty="0">
              <a:solidFill>
                <a:srgbClr val="000000"/>
              </a:solidFill>
              <a:latin typeface="Calibri" panose="020F0502020204030204" pitchFamily="34" charset="0"/>
              <a:cs typeface="Calibri" panose="020F0502020204030204" pitchFamily="34" charset="0"/>
            </a:endParaRPr>
          </a:p>
          <a:p>
            <a:pPr lvl="1"/>
            <a:r>
              <a:rPr lang="en-US" sz="2000" b="0" i="0" dirty="0">
                <a:solidFill>
                  <a:srgbClr val="000000"/>
                </a:solidFill>
                <a:effectLst/>
                <a:latin typeface="Calibri" panose="020F0502020204030204" pitchFamily="34" charset="0"/>
                <a:cs typeface="Calibri" panose="020F0502020204030204" pitchFamily="34" charset="0"/>
              </a:rPr>
              <a:t>CKD screening must include assessments of both eGFR and albuminuria</a:t>
            </a:r>
            <a:endParaRPr lang="en-US" sz="2000" dirty="0">
              <a:latin typeface="Calibri" panose="020F0502020204030204" pitchFamily="34" charset="0"/>
              <a:cs typeface="Calibri" panose="020F0502020204030204" pitchFamily="34" charset="0"/>
            </a:endParaRPr>
          </a:p>
          <a:p>
            <a:endParaRPr lang="en-US" dirty="0"/>
          </a:p>
        </p:txBody>
      </p:sp>
    </p:spTree>
    <p:extLst>
      <p:ext uri="{BB962C8B-B14F-4D97-AF65-F5344CB8AC3E}">
        <p14:creationId xmlns:p14="http://schemas.microsoft.com/office/powerpoint/2010/main" val="152640711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792BDB-C298-4C7B-5172-09EBA0CB3E3E}"/>
              </a:ext>
            </a:extLst>
          </p:cNvPr>
          <p:cNvSpPr>
            <a:spLocks noGrp="1"/>
          </p:cNvSpPr>
          <p:nvPr>
            <p:ph type="title"/>
          </p:nvPr>
        </p:nvSpPr>
        <p:spPr/>
        <p:txBody>
          <a:bodyPr>
            <a:normAutofit/>
          </a:bodyPr>
          <a:lstStyle/>
          <a:p>
            <a:pPr algn="ctr"/>
            <a:r>
              <a:rPr lang="en-US" sz="4400" b="1" dirty="0">
                <a:latin typeface="+mn-lt"/>
              </a:rPr>
              <a:t>KDIGO: Criteria for Diagnosis of CKD</a:t>
            </a:r>
          </a:p>
        </p:txBody>
      </p:sp>
      <p:sp>
        <p:nvSpPr>
          <p:cNvPr id="3" name="Content Placeholder 2">
            <a:extLst>
              <a:ext uri="{FF2B5EF4-FFF2-40B4-BE49-F238E27FC236}">
                <a16:creationId xmlns:a16="http://schemas.microsoft.com/office/drawing/2014/main" id="{27B86E3B-B89E-62FA-09A3-200A9452F900}"/>
              </a:ext>
            </a:extLst>
          </p:cNvPr>
          <p:cNvSpPr>
            <a:spLocks noGrp="1"/>
          </p:cNvSpPr>
          <p:nvPr>
            <p:ph idx="1"/>
          </p:nvPr>
        </p:nvSpPr>
        <p:spPr>
          <a:xfrm>
            <a:off x="956667" y="2028924"/>
            <a:ext cx="7282212" cy="4689318"/>
          </a:xfrm>
        </p:spPr>
        <p:txBody>
          <a:bodyPr>
            <a:normAutofit/>
          </a:bodyPr>
          <a:lstStyle/>
          <a:p>
            <a:r>
              <a:rPr lang="en-US" sz="2000" b="0" i="0" dirty="0">
                <a:solidFill>
                  <a:srgbClr val="000000"/>
                </a:solidFill>
                <a:effectLst/>
                <a:latin typeface="Calibri" panose="020F0502020204030204" pitchFamily="34" charset="0"/>
                <a:cs typeface="Calibri" panose="020F0502020204030204" pitchFamily="34" charset="0"/>
              </a:rPr>
              <a:t>CKD </a:t>
            </a:r>
            <a:r>
              <a:rPr lang="en-US" sz="2000" dirty="0">
                <a:solidFill>
                  <a:srgbClr val="000000"/>
                </a:solidFill>
                <a:latin typeface="Calibri" panose="020F0502020204030204" pitchFamily="34" charset="0"/>
                <a:cs typeface="Calibri" panose="020F0502020204030204" pitchFamily="34" charset="0"/>
              </a:rPr>
              <a:t>i</a:t>
            </a:r>
            <a:r>
              <a:rPr lang="en-US" sz="2000" b="0" i="0" dirty="0">
                <a:solidFill>
                  <a:srgbClr val="000000"/>
                </a:solidFill>
                <a:effectLst/>
                <a:latin typeface="Calibri" panose="020F0502020204030204" pitchFamily="34" charset="0"/>
                <a:cs typeface="Calibri" panose="020F0502020204030204" pitchFamily="34" charset="0"/>
              </a:rPr>
              <a:t>s an abnormality in kidney structure or function for more than 3 months. </a:t>
            </a:r>
          </a:p>
          <a:p>
            <a:pPr lvl="1"/>
            <a:r>
              <a:rPr lang="en-US" sz="2000" b="0" i="0" dirty="0">
                <a:solidFill>
                  <a:srgbClr val="000000"/>
                </a:solidFill>
                <a:effectLst/>
                <a:latin typeface="Calibri" panose="020F0502020204030204" pitchFamily="34" charset="0"/>
                <a:cs typeface="Calibri" panose="020F0502020204030204" pitchFamily="34" charset="0"/>
              </a:rPr>
              <a:t>This can include a sustained decrease in GFR to &lt;60 ml/min per 1.73 m</a:t>
            </a:r>
            <a:r>
              <a:rPr lang="en-US" sz="2000" b="0" i="0" baseline="30000" dirty="0">
                <a:solidFill>
                  <a:srgbClr val="000000"/>
                </a:solidFill>
                <a:effectLst/>
                <a:latin typeface="Calibri" panose="020F0502020204030204" pitchFamily="34" charset="0"/>
                <a:cs typeface="Calibri" panose="020F0502020204030204" pitchFamily="34" charset="0"/>
              </a:rPr>
              <a:t>2</a:t>
            </a:r>
            <a:endParaRPr lang="en-US" sz="2000" b="0" i="0" dirty="0">
              <a:solidFill>
                <a:srgbClr val="000000"/>
              </a:solidFill>
              <a:effectLst/>
              <a:latin typeface="Calibri" panose="020F0502020204030204" pitchFamily="34" charset="0"/>
              <a:cs typeface="Calibri" panose="020F0502020204030204" pitchFamily="34" charset="0"/>
            </a:endParaRPr>
          </a:p>
          <a:p>
            <a:pPr lvl="1"/>
            <a:r>
              <a:rPr lang="en-US" sz="2000" dirty="0">
                <a:solidFill>
                  <a:srgbClr val="000000"/>
                </a:solidFill>
                <a:latin typeface="Calibri" panose="020F0502020204030204" pitchFamily="34" charset="0"/>
                <a:cs typeface="Calibri" panose="020F0502020204030204" pitchFamily="34" charset="0"/>
              </a:rPr>
              <a:t>P</a:t>
            </a:r>
            <a:r>
              <a:rPr lang="en-US" sz="2000" b="0" i="0" dirty="0">
                <a:solidFill>
                  <a:srgbClr val="000000"/>
                </a:solidFill>
                <a:effectLst/>
                <a:latin typeface="Calibri" panose="020F0502020204030204" pitchFamily="34" charset="0"/>
                <a:cs typeface="Calibri" panose="020F0502020204030204" pitchFamily="34" charset="0"/>
              </a:rPr>
              <a:t>resence of albuminuria (defined as an urine albumin-creatinine ratio [ACR] ≥30 mg/g or albumin excretion rate ≥30 mg/24 hours)</a:t>
            </a:r>
          </a:p>
          <a:p>
            <a:pPr lvl="1"/>
            <a:r>
              <a:rPr lang="en-US" sz="2000" dirty="0">
                <a:solidFill>
                  <a:srgbClr val="000000"/>
                </a:solidFill>
                <a:latin typeface="Calibri" panose="020F0502020204030204" pitchFamily="34" charset="0"/>
                <a:cs typeface="Calibri" panose="020F0502020204030204" pitchFamily="34" charset="0"/>
              </a:rPr>
              <a:t>A</a:t>
            </a:r>
            <a:r>
              <a:rPr lang="en-US" sz="2000" b="0" i="0" dirty="0">
                <a:solidFill>
                  <a:srgbClr val="000000"/>
                </a:solidFill>
                <a:effectLst/>
                <a:latin typeface="Calibri" panose="020F0502020204030204" pitchFamily="34" charset="0"/>
                <a:cs typeface="Calibri" panose="020F0502020204030204" pitchFamily="34" charset="0"/>
              </a:rPr>
              <a:t>bnormalities on urine sediment, histology, or imaging</a:t>
            </a:r>
          </a:p>
          <a:p>
            <a:pPr lvl="1"/>
            <a:r>
              <a:rPr lang="en-US" sz="2000" dirty="0">
                <a:solidFill>
                  <a:srgbClr val="000000"/>
                </a:solidFill>
                <a:latin typeface="Calibri" panose="020F0502020204030204" pitchFamily="34" charset="0"/>
                <a:cs typeface="Calibri" panose="020F0502020204030204" pitchFamily="34" charset="0"/>
              </a:rPr>
              <a:t>E</a:t>
            </a:r>
            <a:r>
              <a:rPr lang="en-US" sz="2000" b="0" i="0" dirty="0">
                <a:solidFill>
                  <a:srgbClr val="000000"/>
                </a:solidFill>
                <a:effectLst/>
                <a:latin typeface="Calibri" panose="020F0502020204030204" pitchFamily="34" charset="0"/>
                <a:cs typeface="Calibri" panose="020F0502020204030204" pitchFamily="34" charset="0"/>
              </a:rPr>
              <a:t>lectrolyte abnormalities due to tubular disorders </a:t>
            </a:r>
          </a:p>
          <a:p>
            <a:pPr lvl="1"/>
            <a:r>
              <a:rPr lang="en-US" sz="2000" dirty="0">
                <a:solidFill>
                  <a:srgbClr val="000000"/>
                </a:solidFill>
                <a:latin typeface="Calibri" panose="020F0502020204030204" pitchFamily="34" charset="0"/>
                <a:cs typeface="Calibri" panose="020F0502020204030204" pitchFamily="34" charset="0"/>
              </a:rPr>
              <a:t>P</a:t>
            </a:r>
            <a:r>
              <a:rPr lang="en-US" sz="2000" b="0" i="0" dirty="0">
                <a:solidFill>
                  <a:srgbClr val="000000"/>
                </a:solidFill>
                <a:effectLst/>
                <a:latin typeface="Calibri" panose="020F0502020204030204" pitchFamily="34" charset="0"/>
                <a:cs typeface="Calibri" panose="020F0502020204030204" pitchFamily="34" charset="0"/>
              </a:rPr>
              <a:t>rior history of kidney transplantation </a:t>
            </a:r>
            <a:endParaRPr lang="en-US" sz="2000" dirty="0">
              <a:latin typeface="Calibri" panose="020F0502020204030204" pitchFamily="34" charset="0"/>
              <a:cs typeface="Calibri" panose="020F0502020204030204" pitchFamily="34" charset="0"/>
            </a:endParaRPr>
          </a:p>
        </p:txBody>
      </p:sp>
      <p:sp>
        <p:nvSpPr>
          <p:cNvPr id="4" name="TextBox 3">
            <a:extLst>
              <a:ext uri="{FF2B5EF4-FFF2-40B4-BE49-F238E27FC236}">
                <a16:creationId xmlns:a16="http://schemas.microsoft.com/office/drawing/2014/main" id="{48BF86C4-EBD4-42C4-C876-3B50414CA6C8}"/>
              </a:ext>
            </a:extLst>
          </p:cNvPr>
          <p:cNvSpPr txBox="1"/>
          <p:nvPr/>
        </p:nvSpPr>
        <p:spPr>
          <a:xfrm>
            <a:off x="276837" y="5651559"/>
            <a:ext cx="7211654" cy="1015663"/>
          </a:xfrm>
          <a:prstGeom prst="rect">
            <a:avLst/>
          </a:prstGeom>
          <a:noFill/>
        </p:spPr>
        <p:txBody>
          <a:bodyPr wrap="none" rtlCol="0">
            <a:spAutoFit/>
          </a:bodyPr>
          <a:lstStyle/>
          <a:p>
            <a:r>
              <a:rPr lang="en-US" sz="1200" dirty="0">
                <a:solidFill>
                  <a:srgbClr val="000000"/>
                </a:solidFill>
                <a:latin typeface="Calibri" panose="020F0502020204030204" pitchFamily="34" charset="0"/>
                <a:cs typeface="Calibri" panose="020F0502020204030204" pitchFamily="34" charset="0"/>
              </a:rPr>
              <a:t>                    </a:t>
            </a:r>
          </a:p>
          <a:p>
            <a:endParaRPr lang="en-US" sz="1200" dirty="0">
              <a:solidFill>
                <a:srgbClr val="000000"/>
              </a:solidFill>
              <a:latin typeface="Calibri" panose="020F0502020204030204" pitchFamily="34" charset="0"/>
              <a:cs typeface="Calibri" panose="020F0502020204030204" pitchFamily="34" charset="0"/>
            </a:endParaRPr>
          </a:p>
          <a:p>
            <a:endParaRPr lang="en-US" sz="1200" dirty="0">
              <a:solidFill>
                <a:srgbClr val="000000"/>
              </a:solidFill>
              <a:latin typeface="Calibri" panose="020F0502020204030204" pitchFamily="34" charset="0"/>
              <a:cs typeface="Calibri" panose="020F0502020204030204" pitchFamily="34" charset="0"/>
            </a:endParaRPr>
          </a:p>
          <a:p>
            <a:r>
              <a:rPr lang="en-US" sz="1200" dirty="0">
                <a:solidFill>
                  <a:srgbClr val="000000"/>
                </a:solidFill>
                <a:latin typeface="Calibri" panose="020F0502020204030204" pitchFamily="34" charset="0"/>
                <a:cs typeface="Calibri" panose="020F0502020204030204" pitchFamily="34" charset="0"/>
              </a:rPr>
              <a:t>                    Kidney Disease: Improving Global Outcomes (KDIGO) CKD Work Group: </a:t>
            </a:r>
          </a:p>
          <a:p>
            <a:r>
              <a:rPr lang="en-US" sz="1200" dirty="0">
                <a:solidFill>
                  <a:srgbClr val="000000"/>
                </a:solidFill>
                <a:latin typeface="Calibri" panose="020F0502020204030204" pitchFamily="34" charset="0"/>
                <a:cs typeface="Calibri" panose="020F0502020204030204" pitchFamily="34" charset="0"/>
              </a:rPr>
              <a:t>                    KDIGO 2012 clinical practice guideline for the evaluation and management of chronic kidney disease. </a:t>
            </a:r>
            <a:endParaRPr lang="en-US" sz="12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78345446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29574F-E6B1-4201-9D43-8533D9FCE721}"/>
              </a:ext>
            </a:extLst>
          </p:cNvPr>
          <p:cNvSpPr>
            <a:spLocks noGrp="1"/>
          </p:cNvSpPr>
          <p:nvPr>
            <p:ph type="title"/>
          </p:nvPr>
        </p:nvSpPr>
        <p:spPr/>
        <p:txBody>
          <a:bodyPr>
            <a:normAutofit/>
          </a:bodyPr>
          <a:lstStyle/>
          <a:p>
            <a:pPr algn="ctr"/>
            <a:r>
              <a:rPr lang="en-US" sz="6000" b="1" dirty="0">
                <a:latin typeface="Calibri" panose="020F0502020204030204" pitchFamily="34" charset="0"/>
                <a:cs typeface="Calibri" panose="020F0502020204030204" pitchFamily="34" charset="0"/>
              </a:rPr>
              <a:t>Classification of CKD</a:t>
            </a:r>
          </a:p>
        </p:txBody>
      </p:sp>
      <p:sp>
        <p:nvSpPr>
          <p:cNvPr id="3" name="Content Placeholder 2">
            <a:extLst>
              <a:ext uri="{FF2B5EF4-FFF2-40B4-BE49-F238E27FC236}">
                <a16:creationId xmlns:a16="http://schemas.microsoft.com/office/drawing/2014/main" id="{282FA0B5-3D17-4BA3-C6F4-483BEC0145EE}"/>
              </a:ext>
            </a:extLst>
          </p:cNvPr>
          <p:cNvSpPr>
            <a:spLocks noGrp="1"/>
          </p:cNvSpPr>
          <p:nvPr>
            <p:ph idx="1"/>
          </p:nvPr>
        </p:nvSpPr>
        <p:spPr/>
        <p:txBody>
          <a:bodyPr>
            <a:normAutofit fontScale="92500" lnSpcReduction="10000"/>
          </a:bodyPr>
          <a:lstStyle/>
          <a:p>
            <a:r>
              <a:rPr lang="en-US" b="0" i="0" dirty="0">
                <a:solidFill>
                  <a:srgbClr val="000000"/>
                </a:solidFill>
                <a:effectLst/>
                <a:latin typeface="Calibri" panose="020F0502020204030204" pitchFamily="34" charset="0"/>
                <a:cs typeface="Calibri" panose="020F0502020204030204" pitchFamily="34" charset="0"/>
              </a:rPr>
              <a:t>The KDIGO guidelines classify CKD on the following basis:</a:t>
            </a:r>
          </a:p>
          <a:p>
            <a:pPr lvl="1"/>
            <a:r>
              <a:rPr lang="en-US" b="0" i="0" dirty="0">
                <a:solidFill>
                  <a:srgbClr val="000000"/>
                </a:solidFill>
                <a:effectLst/>
                <a:latin typeface="Calibri" panose="020F0502020204030204" pitchFamily="34" charset="0"/>
                <a:cs typeface="Calibri" panose="020F0502020204030204" pitchFamily="34" charset="0"/>
              </a:rPr>
              <a:t> </a:t>
            </a:r>
            <a:r>
              <a:rPr lang="en-US" dirty="0">
                <a:solidFill>
                  <a:srgbClr val="000000"/>
                </a:solidFill>
                <a:latin typeface="Calibri" panose="020F0502020204030204" pitchFamily="34" charset="0"/>
                <a:cs typeface="Calibri" panose="020F0502020204030204" pitchFamily="34" charset="0"/>
              </a:rPr>
              <a:t>C</a:t>
            </a:r>
            <a:r>
              <a:rPr lang="en-US" b="0" i="0" dirty="0">
                <a:solidFill>
                  <a:srgbClr val="000000"/>
                </a:solidFill>
                <a:effectLst/>
                <a:latin typeface="Calibri" panose="020F0502020204030204" pitchFamily="34" charset="0"/>
                <a:cs typeface="Calibri" panose="020F0502020204030204" pitchFamily="34" charset="0"/>
              </a:rPr>
              <a:t>ause (“C”)</a:t>
            </a:r>
          </a:p>
          <a:p>
            <a:pPr lvl="2"/>
            <a:r>
              <a:rPr lang="en-US" b="0" i="0" dirty="0">
                <a:solidFill>
                  <a:srgbClr val="000000"/>
                </a:solidFill>
                <a:effectLst/>
                <a:latin typeface="Calibri" panose="020F0502020204030204" pitchFamily="34" charset="0"/>
                <a:cs typeface="Calibri" panose="020F0502020204030204" pitchFamily="34" charset="0"/>
              </a:rPr>
              <a:t>(</a:t>
            </a:r>
            <a:r>
              <a:rPr lang="en-US" b="0" i="1" dirty="0">
                <a:solidFill>
                  <a:srgbClr val="000000"/>
                </a:solidFill>
                <a:effectLst/>
                <a:latin typeface="Calibri" panose="020F0502020204030204" pitchFamily="34" charset="0"/>
                <a:cs typeface="Calibri" panose="020F0502020204030204" pitchFamily="34" charset="0"/>
              </a:rPr>
              <a:t>1</a:t>
            </a:r>
            <a:r>
              <a:rPr lang="en-US" b="0" i="0" dirty="0">
                <a:solidFill>
                  <a:srgbClr val="000000"/>
                </a:solidFill>
                <a:effectLst/>
                <a:latin typeface="Calibri" panose="020F0502020204030204" pitchFamily="34" charset="0"/>
                <a:cs typeface="Calibri" panose="020F0502020204030204" pitchFamily="34" charset="0"/>
              </a:rPr>
              <a:t>) whether pathology arises from the kidney or is a consequence of systemic disease</a:t>
            </a:r>
          </a:p>
          <a:p>
            <a:pPr lvl="2"/>
            <a:r>
              <a:rPr lang="en-US" b="0" i="0" dirty="0">
                <a:solidFill>
                  <a:srgbClr val="000000"/>
                </a:solidFill>
                <a:effectLst/>
                <a:latin typeface="Calibri" panose="020F0502020204030204" pitchFamily="34" charset="0"/>
                <a:cs typeface="Calibri" panose="020F0502020204030204" pitchFamily="34" charset="0"/>
              </a:rPr>
              <a:t>(</a:t>
            </a:r>
            <a:r>
              <a:rPr lang="en-US" b="0" i="1" dirty="0">
                <a:solidFill>
                  <a:srgbClr val="000000"/>
                </a:solidFill>
                <a:effectLst/>
                <a:latin typeface="Calibri" panose="020F0502020204030204" pitchFamily="34" charset="0"/>
                <a:cs typeface="Calibri" panose="020F0502020204030204" pitchFamily="34" charset="0"/>
              </a:rPr>
              <a:t>2</a:t>
            </a:r>
            <a:r>
              <a:rPr lang="en-US" b="0" i="0" dirty="0">
                <a:solidFill>
                  <a:srgbClr val="000000"/>
                </a:solidFill>
                <a:effectLst/>
                <a:latin typeface="Calibri" panose="020F0502020204030204" pitchFamily="34" charset="0"/>
                <a:cs typeface="Calibri" panose="020F0502020204030204" pitchFamily="34" charset="0"/>
              </a:rPr>
              <a:t>) the location(s) within the kidney where pathology is observed or presumed to be present. </a:t>
            </a:r>
          </a:p>
          <a:p>
            <a:pPr lvl="3"/>
            <a:r>
              <a:rPr lang="en-US" b="0" i="0" dirty="0">
                <a:solidFill>
                  <a:srgbClr val="000000"/>
                </a:solidFill>
                <a:effectLst/>
                <a:latin typeface="Calibri" panose="020F0502020204030204" pitchFamily="34" charset="0"/>
                <a:cs typeface="Calibri" panose="020F0502020204030204" pitchFamily="34" charset="0"/>
              </a:rPr>
              <a:t>Examples of the latter include glomerular, tubulointerstitial, vascular, cystic, and genetic.</a:t>
            </a:r>
          </a:p>
          <a:p>
            <a:pPr lvl="1"/>
            <a:r>
              <a:rPr lang="en-US" b="0" i="0" dirty="0">
                <a:solidFill>
                  <a:srgbClr val="000000"/>
                </a:solidFill>
                <a:effectLst/>
                <a:latin typeface="Calibri" panose="020F0502020204030204" pitchFamily="34" charset="0"/>
                <a:cs typeface="Calibri" panose="020F0502020204030204" pitchFamily="34" charset="0"/>
              </a:rPr>
              <a:t>GFR (“G”)</a:t>
            </a:r>
          </a:p>
          <a:p>
            <a:pPr lvl="2"/>
            <a:r>
              <a:rPr lang="en-US" b="0" i="0" dirty="0">
                <a:solidFill>
                  <a:srgbClr val="000000"/>
                </a:solidFill>
                <a:effectLst/>
                <a:latin typeface="Calibri" panose="020F0502020204030204" pitchFamily="34" charset="0"/>
                <a:cs typeface="Calibri" panose="020F0502020204030204" pitchFamily="34" charset="0"/>
              </a:rPr>
              <a:t>G1 (≥90 ml/min per 1.73 m</a:t>
            </a:r>
            <a:r>
              <a:rPr lang="en-US" b="0" i="0" baseline="30000" dirty="0">
                <a:solidFill>
                  <a:srgbClr val="000000"/>
                </a:solidFill>
                <a:effectLst/>
                <a:latin typeface="Calibri" panose="020F0502020204030204" pitchFamily="34" charset="0"/>
                <a:cs typeface="Calibri" panose="020F0502020204030204" pitchFamily="34" charset="0"/>
              </a:rPr>
              <a:t>2</a:t>
            </a:r>
            <a:r>
              <a:rPr lang="en-US" b="0" i="0" dirty="0">
                <a:solidFill>
                  <a:srgbClr val="000000"/>
                </a:solidFill>
                <a:effectLst/>
                <a:latin typeface="Calibri" panose="020F0502020204030204" pitchFamily="34" charset="0"/>
                <a:cs typeface="Calibri" panose="020F0502020204030204" pitchFamily="34" charset="0"/>
              </a:rPr>
              <a:t>), </a:t>
            </a:r>
          </a:p>
          <a:p>
            <a:pPr lvl="2"/>
            <a:r>
              <a:rPr lang="en-US" b="0" i="0" dirty="0">
                <a:solidFill>
                  <a:srgbClr val="000000"/>
                </a:solidFill>
                <a:effectLst/>
                <a:latin typeface="Calibri" panose="020F0502020204030204" pitchFamily="34" charset="0"/>
                <a:cs typeface="Calibri" panose="020F0502020204030204" pitchFamily="34" charset="0"/>
              </a:rPr>
              <a:t>G2 (60–89 ml/min per 1.73 m</a:t>
            </a:r>
            <a:r>
              <a:rPr lang="en-US" b="0" i="0" baseline="30000" dirty="0">
                <a:solidFill>
                  <a:srgbClr val="000000"/>
                </a:solidFill>
                <a:effectLst/>
                <a:latin typeface="Calibri" panose="020F0502020204030204" pitchFamily="34" charset="0"/>
                <a:cs typeface="Calibri" panose="020F0502020204030204" pitchFamily="34" charset="0"/>
              </a:rPr>
              <a:t>2</a:t>
            </a:r>
            <a:r>
              <a:rPr lang="en-US" b="0" i="0" dirty="0">
                <a:solidFill>
                  <a:srgbClr val="000000"/>
                </a:solidFill>
                <a:effectLst/>
                <a:latin typeface="Calibri" panose="020F0502020204030204" pitchFamily="34" charset="0"/>
                <a:cs typeface="Calibri" panose="020F0502020204030204" pitchFamily="34" charset="0"/>
              </a:rPr>
              <a:t>), </a:t>
            </a:r>
          </a:p>
          <a:p>
            <a:pPr lvl="2"/>
            <a:r>
              <a:rPr lang="en-US" b="0" i="0" dirty="0">
                <a:solidFill>
                  <a:srgbClr val="000000"/>
                </a:solidFill>
                <a:effectLst/>
                <a:latin typeface="Calibri" panose="020F0502020204030204" pitchFamily="34" charset="0"/>
                <a:cs typeface="Calibri" panose="020F0502020204030204" pitchFamily="34" charset="0"/>
              </a:rPr>
              <a:t>G3a (45–59 ml/min per 1.73 m</a:t>
            </a:r>
            <a:r>
              <a:rPr lang="en-US" b="0" i="0" baseline="30000" dirty="0">
                <a:solidFill>
                  <a:srgbClr val="000000"/>
                </a:solidFill>
                <a:effectLst/>
                <a:latin typeface="Calibri" panose="020F0502020204030204" pitchFamily="34" charset="0"/>
                <a:cs typeface="Calibri" panose="020F0502020204030204" pitchFamily="34" charset="0"/>
              </a:rPr>
              <a:t>2</a:t>
            </a:r>
            <a:r>
              <a:rPr lang="en-US" b="0" i="0" dirty="0">
                <a:solidFill>
                  <a:srgbClr val="000000"/>
                </a:solidFill>
                <a:effectLst/>
                <a:latin typeface="Calibri" panose="020F0502020204030204" pitchFamily="34" charset="0"/>
                <a:cs typeface="Calibri" panose="020F0502020204030204" pitchFamily="34" charset="0"/>
              </a:rPr>
              <a:t>), </a:t>
            </a:r>
          </a:p>
          <a:p>
            <a:pPr lvl="2"/>
            <a:r>
              <a:rPr lang="en-US" b="0" i="0" dirty="0">
                <a:solidFill>
                  <a:srgbClr val="000000"/>
                </a:solidFill>
                <a:effectLst/>
                <a:latin typeface="Calibri" panose="020F0502020204030204" pitchFamily="34" charset="0"/>
                <a:cs typeface="Calibri" panose="020F0502020204030204" pitchFamily="34" charset="0"/>
              </a:rPr>
              <a:t>G3b (30–44 ml/min per 1.73 m</a:t>
            </a:r>
            <a:r>
              <a:rPr lang="en-US" b="0" i="0" baseline="30000" dirty="0">
                <a:solidFill>
                  <a:srgbClr val="000000"/>
                </a:solidFill>
                <a:effectLst/>
                <a:latin typeface="Calibri" panose="020F0502020204030204" pitchFamily="34" charset="0"/>
                <a:cs typeface="Calibri" panose="020F0502020204030204" pitchFamily="34" charset="0"/>
              </a:rPr>
              <a:t>2</a:t>
            </a:r>
            <a:r>
              <a:rPr lang="en-US" b="0" i="0" dirty="0">
                <a:solidFill>
                  <a:srgbClr val="000000"/>
                </a:solidFill>
                <a:effectLst/>
                <a:latin typeface="Calibri" panose="020F0502020204030204" pitchFamily="34" charset="0"/>
                <a:cs typeface="Calibri" panose="020F0502020204030204" pitchFamily="34" charset="0"/>
              </a:rPr>
              <a:t>), </a:t>
            </a:r>
          </a:p>
          <a:p>
            <a:pPr lvl="2"/>
            <a:r>
              <a:rPr lang="en-US" b="0" i="0" dirty="0">
                <a:solidFill>
                  <a:srgbClr val="000000"/>
                </a:solidFill>
                <a:effectLst/>
                <a:latin typeface="Calibri" panose="020F0502020204030204" pitchFamily="34" charset="0"/>
                <a:cs typeface="Calibri" panose="020F0502020204030204" pitchFamily="34" charset="0"/>
              </a:rPr>
              <a:t>G4 (15–29 ml/min per 1.73 m</a:t>
            </a:r>
            <a:r>
              <a:rPr lang="en-US" b="0" i="0" baseline="30000" dirty="0">
                <a:solidFill>
                  <a:srgbClr val="000000"/>
                </a:solidFill>
                <a:effectLst/>
                <a:latin typeface="Calibri" panose="020F0502020204030204" pitchFamily="34" charset="0"/>
                <a:cs typeface="Calibri" panose="020F0502020204030204" pitchFamily="34" charset="0"/>
              </a:rPr>
              <a:t>2</a:t>
            </a:r>
            <a:r>
              <a:rPr lang="en-US" b="0" i="0" dirty="0">
                <a:solidFill>
                  <a:srgbClr val="000000"/>
                </a:solidFill>
                <a:effectLst/>
                <a:latin typeface="Calibri" panose="020F0502020204030204" pitchFamily="34" charset="0"/>
                <a:cs typeface="Calibri" panose="020F0502020204030204" pitchFamily="34" charset="0"/>
              </a:rPr>
              <a:t>), and </a:t>
            </a:r>
          </a:p>
          <a:p>
            <a:pPr lvl="2"/>
            <a:r>
              <a:rPr lang="en-US" b="0" i="0" dirty="0">
                <a:solidFill>
                  <a:srgbClr val="000000"/>
                </a:solidFill>
                <a:effectLst/>
                <a:latin typeface="Calibri" panose="020F0502020204030204" pitchFamily="34" charset="0"/>
                <a:cs typeface="Calibri" panose="020F0502020204030204" pitchFamily="34" charset="0"/>
              </a:rPr>
              <a:t>G5 (&lt;15 ml/min per 1.73 m</a:t>
            </a:r>
            <a:r>
              <a:rPr lang="en-US" b="0" i="0" baseline="30000" dirty="0">
                <a:solidFill>
                  <a:srgbClr val="000000"/>
                </a:solidFill>
                <a:effectLst/>
                <a:latin typeface="Calibri" panose="020F0502020204030204" pitchFamily="34" charset="0"/>
                <a:cs typeface="Calibri" panose="020F0502020204030204" pitchFamily="34" charset="0"/>
              </a:rPr>
              <a:t>2</a:t>
            </a:r>
            <a:r>
              <a:rPr lang="en-US" b="0" i="0" dirty="0">
                <a:solidFill>
                  <a:srgbClr val="000000"/>
                </a:solidFill>
                <a:effectLst/>
                <a:latin typeface="Calibri" panose="020F0502020204030204" pitchFamily="34" charset="0"/>
                <a:cs typeface="Calibri" panose="020F0502020204030204" pitchFamily="34" charset="0"/>
              </a:rPr>
              <a:t>).</a:t>
            </a:r>
          </a:p>
          <a:p>
            <a:pPr lvl="1"/>
            <a:r>
              <a:rPr lang="en-US" dirty="0">
                <a:solidFill>
                  <a:srgbClr val="000000"/>
                </a:solidFill>
                <a:latin typeface="Calibri" panose="020F0502020204030204" pitchFamily="34" charset="0"/>
                <a:cs typeface="Calibri" panose="020F0502020204030204" pitchFamily="34" charset="0"/>
              </a:rPr>
              <a:t>A</a:t>
            </a:r>
            <a:r>
              <a:rPr lang="en-US" b="0" i="0" dirty="0">
                <a:solidFill>
                  <a:srgbClr val="000000"/>
                </a:solidFill>
                <a:effectLst/>
                <a:latin typeface="Calibri" panose="020F0502020204030204" pitchFamily="34" charset="0"/>
                <a:cs typeface="Calibri" panose="020F0502020204030204" pitchFamily="34" charset="0"/>
              </a:rPr>
              <a:t>lbuminuria (“A”)</a:t>
            </a:r>
          </a:p>
          <a:p>
            <a:pPr lvl="2"/>
            <a:r>
              <a:rPr lang="en-US" b="0" i="0" dirty="0">
                <a:solidFill>
                  <a:srgbClr val="000000"/>
                </a:solidFill>
                <a:effectLst/>
                <a:latin typeface="Calibri" panose="020F0502020204030204" pitchFamily="34" charset="0"/>
                <a:cs typeface="Calibri" panose="020F0502020204030204" pitchFamily="34" charset="0"/>
              </a:rPr>
              <a:t>A1 (&lt;30 mg/g), f</a:t>
            </a:r>
          </a:p>
          <a:p>
            <a:pPr lvl="2"/>
            <a:r>
              <a:rPr lang="en-US" b="0" i="0" dirty="0">
                <a:solidFill>
                  <a:srgbClr val="000000"/>
                </a:solidFill>
                <a:effectLst/>
                <a:latin typeface="Calibri" panose="020F0502020204030204" pitchFamily="34" charset="0"/>
                <a:cs typeface="Calibri" panose="020F0502020204030204" pitchFamily="34" charset="0"/>
              </a:rPr>
              <a:t>A2 (30–300 mg/g), and </a:t>
            </a:r>
          </a:p>
          <a:p>
            <a:pPr lvl="2"/>
            <a:r>
              <a:rPr lang="en-US" b="0" i="0" dirty="0">
                <a:solidFill>
                  <a:srgbClr val="000000"/>
                </a:solidFill>
                <a:effectLst/>
                <a:latin typeface="Calibri" panose="020F0502020204030204" pitchFamily="34" charset="0"/>
                <a:cs typeface="Calibri" panose="020F0502020204030204" pitchFamily="34" charset="0"/>
              </a:rPr>
              <a:t>A3 (&gt;300 mg/g) </a:t>
            </a:r>
            <a:endParaRPr lang="en-US" dirty="0">
              <a:latin typeface="Calibri" panose="020F0502020204030204" pitchFamily="34" charset="0"/>
              <a:cs typeface="Calibri" panose="020F0502020204030204" pitchFamily="34" charset="0"/>
            </a:endParaRPr>
          </a:p>
        </p:txBody>
      </p:sp>
      <p:sp>
        <p:nvSpPr>
          <p:cNvPr id="4" name="TextBox 3">
            <a:extLst>
              <a:ext uri="{FF2B5EF4-FFF2-40B4-BE49-F238E27FC236}">
                <a16:creationId xmlns:a16="http://schemas.microsoft.com/office/drawing/2014/main" id="{77EDA75E-6D0E-4014-D33D-920AB0FC23A7}"/>
              </a:ext>
            </a:extLst>
          </p:cNvPr>
          <p:cNvSpPr txBox="1"/>
          <p:nvPr/>
        </p:nvSpPr>
        <p:spPr>
          <a:xfrm>
            <a:off x="204536" y="5766134"/>
            <a:ext cx="8143936" cy="1361911"/>
          </a:xfrm>
          <a:prstGeom prst="rect">
            <a:avLst/>
          </a:prstGeom>
          <a:noFill/>
        </p:spPr>
        <p:txBody>
          <a:bodyPr wrap="square" rtlCol="0">
            <a:spAutoFit/>
          </a:bodyPr>
          <a:lstStyle/>
          <a:p>
            <a:endParaRPr lang="en-US" sz="750" dirty="0">
              <a:solidFill>
                <a:srgbClr val="000000"/>
              </a:solidFill>
              <a:latin typeface="Calibri" panose="020F0502020204030204" pitchFamily="34" charset="0"/>
              <a:cs typeface="Calibri" panose="020F0502020204030204" pitchFamily="34" charset="0"/>
            </a:endParaRPr>
          </a:p>
          <a:p>
            <a:endParaRPr lang="en-US" sz="750" dirty="0">
              <a:solidFill>
                <a:srgbClr val="000000"/>
              </a:solidFill>
              <a:latin typeface="Calibri" panose="020F0502020204030204" pitchFamily="34" charset="0"/>
              <a:cs typeface="Calibri" panose="020F0502020204030204" pitchFamily="34" charset="0"/>
            </a:endParaRPr>
          </a:p>
          <a:p>
            <a:endParaRPr lang="en-US" sz="750" dirty="0">
              <a:solidFill>
                <a:srgbClr val="000000"/>
              </a:solidFill>
              <a:latin typeface="Calibri" panose="020F0502020204030204" pitchFamily="34" charset="0"/>
              <a:cs typeface="Calibri" panose="020F0502020204030204" pitchFamily="34" charset="0"/>
            </a:endParaRPr>
          </a:p>
          <a:p>
            <a:endParaRPr lang="en-US" sz="750" dirty="0">
              <a:solidFill>
                <a:srgbClr val="000000"/>
              </a:solidFill>
              <a:latin typeface="Calibri" panose="020F0502020204030204" pitchFamily="34" charset="0"/>
              <a:cs typeface="Calibri" panose="020F0502020204030204" pitchFamily="34" charset="0"/>
            </a:endParaRPr>
          </a:p>
          <a:p>
            <a:endParaRPr lang="en-US" sz="750" dirty="0">
              <a:solidFill>
                <a:srgbClr val="000000"/>
              </a:solidFill>
              <a:latin typeface="Calibri" panose="020F0502020204030204" pitchFamily="34" charset="0"/>
              <a:cs typeface="Calibri" panose="020F0502020204030204" pitchFamily="34" charset="0"/>
            </a:endParaRPr>
          </a:p>
          <a:p>
            <a:endParaRPr lang="en-US" sz="750" dirty="0">
              <a:solidFill>
                <a:srgbClr val="000000"/>
              </a:solidFill>
              <a:latin typeface="Calibri" panose="020F0502020204030204" pitchFamily="34" charset="0"/>
              <a:cs typeface="Calibri" panose="020F0502020204030204" pitchFamily="34" charset="0"/>
            </a:endParaRPr>
          </a:p>
          <a:p>
            <a:r>
              <a:rPr lang="en-US" sz="750" dirty="0">
                <a:solidFill>
                  <a:srgbClr val="000000"/>
                </a:solidFill>
                <a:latin typeface="Calibri" panose="020F0502020204030204" pitchFamily="34" charset="0"/>
                <a:cs typeface="Calibri" panose="020F0502020204030204" pitchFamily="34" charset="0"/>
              </a:rPr>
              <a:t>	</a:t>
            </a:r>
            <a:r>
              <a:rPr lang="en-US" sz="1200" dirty="0">
                <a:solidFill>
                  <a:srgbClr val="000000"/>
                </a:solidFill>
                <a:latin typeface="Calibri" panose="020F0502020204030204" pitchFamily="34" charset="0"/>
                <a:cs typeface="Calibri" panose="020F0502020204030204" pitchFamily="34" charset="0"/>
              </a:rPr>
              <a:t>Kidney Disease: Improving Global Outcomes (KDIGO) CKD Work Group: </a:t>
            </a:r>
          </a:p>
          <a:p>
            <a:r>
              <a:rPr lang="en-US" sz="1200" dirty="0">
                <a:solidFill>
                  <a:srgbClr val="000000"/>
                </a:solidFill>
                <a:latin typeface="Calibri" panose="020F0502020204030204" pitchFamily="34" charset="0"/>
                <a:cs typeface="Calibri" panose="020F0502020204030204" pitchFamily="34" charset="0"/>
              </a:rPr>
              <a:t>             KDIGO 2012 clinical practice guideline for the evaluation and management of chronic kidney disease. </a:t>
            </a:r>
            <a:endParaRPr lang="en-US" sz="1200" dirty="0">
              <a:latin typeface="Calibri" panose="020F0502020204030204" pitchFamily="34" charset="0"/>
              <a:cs typeface="Calibri" panose="020F0502020204030204" pitchFamily="34" charset="0"/>
            </a:endParaRPr>
          </a:p>
          <a:p>
            <a:endParaRPr lang="en-US" sz="1350" dirty="0"/>
          </a:p>
        </p:txBody>
      </p:sp>
    </p:spTree>
    <p:extLst>
      <p:ext uri="{BB962C8B-B14F-4D97-AF65-F5344CB8AC3E}">
        <p14:creationId xmlns:p14="http://schemas.microsoft.com/office/powerpoint/2010/main" val="380345708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Title 21">
            <a:extLst>
              <a:ext uri="{FF2B5EF4-FFF2-40B4-BE49-F238E27FC236}">
                <a16:creationId xmlns:a16="http://schemas.microsoft.com/office/drawing/2014/main" id="{7DAFC229-5D81-7FC4-FD41-12EA1573B88D}"/>
              </a:ext>
            </a:extLst>
          </p:cNvPr>
          <p:cNvSpPr>
            <a:spLocks noGrp="1"/>
          </p:cNvSpPr>
          <p:nvPr>
            <p:ph type="title"/>
          </p:nvPr>
        </p:nvSpPr>
        <p:spPr/>
        <p:txBody>
          <a:bodyPr/>
          <a:lstStyle/>
          <a:p>
            <a:endParaRPr lang="en-US"/>
          </a:p>
        </p:txBody>
      </p:sp>
      <p:pic>
        <p:nvPicPr>
          <p:cNvPr id="25" name="Content Placeholder 24">
            <a:extLst>
              <a:ext uri="{FF2B5EF4-FFF2-40B4-BE49-F238E27FC236}">
                <a16:creationId xmlns:a16="http://schemas.microsoft.com/office/drawing/2014/main" id="{11435A5D-C782-8DB7-1FB6-7408D9C6C62E}"/>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628651" y="891028"/>
            <a:ext cx="7640172" cy="5109722"/>
          </a:xfrm>
        </p:spPr>
      </p:pic>
    </p:spTree>
    <p:extLst>
      <p:ext uri="{BB962C8B-B14F-4D97-AF65-F5344CB8AC3E}">
        <p14:creationId xmlns:p14="http://schemas.microsoft.com/office/powerpoint/2010/main" val="285112219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A4FDA5-5587-5F99-2201-71E756A7AA60}"/>
              </a:ext>
            </a:extLst>
          </p:cNvPr>
          <p:cNvSpPr>
            <a:spLocks noGrp="1"/>
          </p:cNvSpPr>
          <p:nvPr>
            <p:ph type="title"/>
          </p:nvPr>
        </p:nvSpPr>
        <p:spPr/>
        <p:txBody>
          <a:bodyPr/>
          <a:lstStyle/>
          <a:p>
            <a:endParaRPr lang="en-US"/>
          </a:p>
        </p:txBody>
      </p:sp>
      <p:pic>
        <p:nvPicPr>
          <p:cNvPr id="5" name="Content Placeholder 4">
            <a:extLst>
              <a:ext uri="{FF2B5EF4-FFF2-40B4-BE49-F238E27FC236}">
                <a16:creationId xmlns:a16="http://schemas.microsoft.com/office/drawing/2014/main" id="{AD192B9B-CBF1-6B5F-B5D1-4B06A111F49F}"/>
              </a:ext>
            </a:extLst>
          </p:cNvPr>
          <p:cNvPicPr>
            <a:picLocks noGrp="1" noChangeAspect="1"/>
          </p:cNvPicPr>
          <p:nvPr>
            <p:ph idx="1"/>
          </p:nvPr>
        </p:nvPicPr>
        <p:blipFill>
          <a:blip r:embed="rId2"/>
          <a:stretch>
            <a:fillRect/>
          </a:stretch>
        </p:blipFill>
        <p:spPr>
          <a:xfrm>
            <a:off x="138339" y="1019999"/>
            <a:ext cx="8729254" cy="4262712"/>
          </a:xfrm>
        </p:spPr>
      </p:pic>
      <p:sp>
        <p:nvSpPr>
          <p:cNvPr id="6" name="TextBox 5">
            <a:extLst>
              <a:ext uri="{FF2B5EF4-FFF2-40B4-BE49-F238E27FC236}">
                <a16:creationId xmlns:a16="http://schemas.microsoft.com/office/drawing/2014/main" id="{4BCF87C5-0CC0-CB56-325A-9F01D1C1B999}"/>
              </a:ext>
            </a:extLst>
          </p:cNvPr>
          <p:cNvSpPr txBox="1"/>
          <p:nvPr/>
        </p:nvSpPr>
        <p:spPr>
          <a:xfrm>
            <a:off x="138339" y="5282711"/>
            <a:ext cx="7271049" cy="1488869"/>
          </a:xfrm>
          <a:prstGeom prst="rect">
            <a:avLst/>
          </a:prstGeom>
          <a:noFill/>
        </p:spPr>
        <p:txBody>
          <a:bodyPr wrap="square" rtlCol="0">
            <a:spAutoFit/>
          </a:bodyPr>
          <a:lstStyle/>
          <a:p>
            <a:endParaRPr lang="en-US" sz="825" dirty="0">
              <a:solidFill>
                <a:srgbClr val="212121"/>
              </a:solidFill>
              <a:latin typeface="Roboto" panose="02000000000000000000" pitchFamily="2" charset="0"/>
            </a:endParaRPr>
          </a:p>
          <a:p>
            <a:endParaRPr lang="en-US" sz="825" dirty="0">
              <a:solidFill>
                <a:srgbClr val="212121"/>
              </a:solidFill>
              <a:latin typeface="Roboto" panose="02000000000000000000" pitchFamily="2" charset="0"/>
            </a:endParaRPr>
          </a:p>
          <a:p>
            <a:endParaRPr lang="en-US" sz="825" dirty="0">
              <a:solidFill>
                <a:srgbClr val="212121"/>
              </a:solidFill>
              <a:latin typeface="Roboto" panose="02000000000000000000" pitchFamily="2" charset="0"/>
            </a:endParaRPr>
          </a:p>
          <a:p>
            <a:endParaRPr lang="en-US" sz="825" dirty="0">
              <a:solidFill>
                <a:srgbClr val="212121"/>
              </a:solidFill>
              <a:latin typeface="Roboto" panose="02000000000000000000" pitchFamily="2" charset="0"/>
            </a:endParaRPr>
          </a:p>
          <a:p>
            <a:endParaRPr lang="en-US" sz="825" dirty="0">
              <a:solidFill>
                <a:srgbClr val="212121"/>
              </a:solidFill>
              <a:latin typeface="Roboto" panose="02000000000000000000" pitchFamily="2" charset="0"/>
            </a:endParaRPr>
          </a:p>
          <a:p>
            <a:r>
              <a:rPr lang="en-US" sz="1200" dirty="0">
                <a:solidFill>
                  <a:srgbClr val="212121"/>
                </a:solidFill>
                <a:latin typeface="Calibri" panose="020F0502020204030204" pitchFamily="34" charset="0"/>
                <a:cs typeface="Calibri" panose="020F0502020204030204" pitchFamily="34" charset="0"/>
              </a:rPr>
              <a:t>           </a:t>
            </a:r>
          </a:p>
          <a:p>
            <a:r>
              <a:rPr lang="en-US" sz="1200" dirty="0">
                <a:solidFill>
                  <a:srgbClr val="212121"/>
                </a:solidFill>
                <a:latin typeface="Calibri" panose="020F0502020204030204" pitchFamily="34" charset="0"/>
                <a:cs typeface="Calibri" panose="020F0502020204030204" pitchFamily="34" charset="0"/>
              </a:rPr>
              <a:t>              </a:t>
            </a:r>
            <a:r>
              <a:rPr lang="en-US" sz="1200" dirty="0" err="1">
                <a:solidFill>
                  <a:srgbClr val="212121"/>
                </a:solidFill>
                <a:latin typeface="Calibri" panose="020F0502020204030204" pitchFamily="34" charset="0"/>
                <a:cs typeface="Calibri" panose="020F0502020204030204" pitchFamily="34" charset="0"/>
              </a:rPr>
              <a:t>Mallappallil</a:t>
            </a:r>
            <a:r>
              <a:rPr lang="en-US" sz="1200" dirty="0">
                <a:solidFill>
                  <a:srgbClr val="212121"/>
                </a:solidFill>
                <a:latin typeface="Calibri" panose="020F0502020204030204" pitchFamily="34" charset="0"/>
                <a:cs typeface="Calibri" panose="020F0502020204030204" pitchFamily="34" charset="0"/>
              </a:rPr>
              <a:t> M, Friedman EA, Delano BG, McFarlane SI, Salifu MO. Chronic kidney disease in the elderly: </a:t>
            </a:r>
          </a:p>
          <a:p>
            <a:r>
              <a:rPr lang="en-US" sz="1200" dirty="0">
                <a:solidFill>
                  <a:srgbClr val="212121"/>
                </a:solidFill>
                <a:latin typeface="Calibri" panose="020F0502020204030204" pitchFamily="34" charset="0"/>
                <a:cs typeface="Calibri" panose="020F0502020204030204" pitchFamily="34" charset="0"/>
              </a:rPr>
              <a:t>              evaluation and management. Clin </a:t>
            </a:r>
            <a:r>
              <a:rPr lang="en-US" sz="1200" dirty="0" err="1">
                <a:solidFill>
                  <a:srgbClr val="212121"/>
                </a:solidFill>
                <a:latin typeface="Calibri" panose="020F0502020204030204" pitchFamily="34" charset="0"/>
                <a:cs typeface="Calibri" panose="020F0502020204030204" pitchFamily="34" charset="0"/>
              </a:rPr>
              <a:t>Pract</a:t>
            </a:r>
            <a:r>
              <a:rPr lang="en-US" sz="1200" dirty="0">
                <a:solidFill>
                  <a:srgbClr val="212121"/>
                </a:solidFill>
                <a:latin typeface="Calibri" panose="020F0502020204030204" pitchFamily="34" charset="0"/>
                <a:cs typeface="Calibri" panose="020F0502020204030204" pitchFamily="34" charset="0"/>
              </a:rPr>
              <a:t> (</a:t>
            </a:r>
            <a:r>
              <a:rPr lang="en-US" sz="1200" dirty="0" err="1">
                <a:solidFill>
                  <a:srgbClr val="212121"/>
                </a:solidFill>
                <a:latin typeface="Calibri" panose="020F0502020204030204" pitchFamily="34" charset="0"/>
                <a:cs typeface="Calibri" panose="020F0502020204030204" pitchFamily="34" charset="0"/>
              </a:rPr>
              <a:t>Lond</a:t>
            </a:r>
            <a:r>
              <a:rPr lang="en-US" sz="1200" dirty="0">
                <a:solidFill>
                  <a:srgbClr val="212121"/>
                </a:solidFill>
                <a:latin typeface="Calibri" panose="020F0502020204030204" pitchFamily="34" charset="0"/>
                <a:cs typeface="Calibri" panose="020F0502020204030204" pitchFamily="34" charset="0"/>
              </a:rPr>
              <a:t>). 2014;11(5):525-535. </a:t>
            </a:r>
          </a:p>
          <a:p>
            <a:endParaRPr lang="en-US" sz="1350" dirty="0"/>
          </a:p>
        </p:txBody>
      </p:sp>
    </p:spTree>
    <p:extLst>
      <p:ext uri="{BB962C8B-B14F-4D97-AF65-F5344CB8AC3E}">
        <p14:creationId xmlns:p14="http://schemas.microsoft.com/office/powerpoint/2010/main" val="1939513230"/>
      </p:ext>
    </p:extLst>
  </p:cSld>
  <p:clrMapOvr>
    <a:masterClrMapping/>
  </p:clrMapOvr>
</p:sld>
</file>

<file path=ppt/theme/theme1.xml><?xml version="1.0" encoding="utf-8"?>
<a:theme xmlns:a="http://schemas.openxmlformats.org/drawingml/2006/main" name="NeMed_Presentatio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3836</TotalTime>
  <Words>1954</Words>
  <Application>Microsoft Office PowerPoint</Application>
  <PresentationFormat>On-screen Show (4:3)</PresentationFormat>
  <Paragraphs>200</Paragraphs>
  <Slides>20</Slides>
  <Notes>2</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20</vt:i4>
      </vt:variant>
    </vt:vector>
  </HeadingPairs>
  <TitlesOfParts>
    <vt:vector size="26" baseType="lpstr">
      <vt:lpstr>Arial</vt:lpstr>
      <vt:lpstr>Arial-BoldMT</vt:lpstr>
      <vt:lpstr>Calibri</vt:lpstr>
      <vt:lpstr>Helvetica</vt:lpstr>
      <vt:lpstr>Roboto</vt:lpstr>
      <vt:lpstr>NeMed_Presentation</vt:lpstr>
      <vt:lpstr>Chronic Kidney Disease</vt:lpstr>
      <vt:lpstr>Objectives</vt:lpstr>
      <vt:lpstr>Kidney Disease Facts</vt:lpstr>
      <vt:lpstr>Kidney Disease: Improving Global Outcomes (KDIGO)</vt:lpstr>
      <vt:lpstr>WHO TO SCREEN</vt:lpstr>
      <vt:lpstr>KDIGO: Criteria for Diagnosis of CKD</vt:lpstr>
      <vt:lpstr>Classification of CKD</vt:lpstr>
      <vt:lpstr>PowerPoint Presentation</vt:lpstr>
      <vt:lpstr>PowerPoint Presentation</vt:lpstr>
      <vt:lpstr>PowerPoint Presentation</vt:lpstr>
      <vt:lpstr>Aging and CKD</vt:lpstr>
      <vt:lpstr>PowerPoint Presentation</vt:lpstr>
      <vt:lpstr>PowerPoint Presentation</vt:lpstr>
      <vt:lpstr>Complications of CKD </vt:lpstr>
      <vt:lpstr>2012 KDIGO NEPHROLOGY REFERRAL GUIDELINES</vt:lpstr>
      <vt:lpstr>PowerPoint Presentation</vt:lpstr>
      <vt:lpstr>Vascular Access Planning </vt:lpstr>
      <vt:lpstr>PowerPoint Presentation</vt:lpstr>
      <vt:lpstr>References</vt:lpstr>
      <vt:lpstr>References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Greg</dc:creator>
  <cp:lastModifiedBy>Merchant, Stefan J</cp:lastModifiedBy>
  <cp:revision>108</cp:revision>
  <dcterms:created xsi:type="dcterms:W3CDTF">2014-09-17T15:14:42Z</dcterms:created>
  <dcterms:modified xsi:type="dcterms:W3CDTF">2023-05-04T14:48:33Z</dcterms:modified>
</cp:coreProperties>
</file>