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4"/>
  </p:sldMasterIdLst>
  <p:notesMasterIdLst>
    <p:notesMasterId r:id="rId46"/>
  </p:notesMasterIdLst>
  <p:sldIdLst>
    <p:sldId id="257" r:id="rId5"/>
    <p:sldId id="730" r:id="rId6"/>
    <p:sldId id="747" r:id="rId7"/>
    <p:sldId id="722" r:id="rId8"/>
    <p:sldId id="562" r:id="rId9"/>
    <p:sldId id="561" r:id="rId10"/>
    <p:sldId id="672" r:id="rId11"/>
    <p:sldId id="362" r:id="rId12"/>
    <p:sldId id="368" r:id="rId13"/>
    <p:sldId id="564" r:id="rId14"/>
    <p:sldId id="363" r:id="rId15"/>
    <p:sldId id="569" r:id="rId16"/>
    <p:sldId id="663" r:id="rId17"/>
    <p:sldId id="731" r:id="rId18"/>
    <p:sldId id="746" r:id="rId19"/>
    <p:sldId id="582" r:id="rId20"/>
    <p:sldId id="320" r:id="rId21"/>
    <p:sldId id="457" r:id="rId22"/>
    <p:sldId id="735" r:id="rId23"/>
    <p:sldId id="554" r:id="rId24"/>
    <p:sldId id="357" r:id="rId25"/>
    <p:sldId id="667" r:id="rId26"/>
    <p:sldId id="704" r:id="rId27"/>
    <p:sldId id="668" r:id="rId28"/>
    <p:sldId id="734" r:id="rId29"/>
    <p:sldId id="366" r:id="rId30"/>
    <p:sldId id="723" r:id="rId31"/>
    <p:sldId id="265" r:id="rId32"/>
    <p:sldId id="333" r:id="rId33"/>
    <p:sldId id="560" r:id="rId34"/>
    <p:sldId id="719" r:id="rId35"/>
    <p:sldId id="372" r:id="rId36"/>
    <p:sldId id="611" r:id="rId37"/>
    <p:sldId id="614" r:id="rId38"/>
    <p:sldId id="376" r:id="rId39"/>
    <p:sldId id="680" r:id="rId40"/>
    <p:sldId id="623" r:id="rId41"/>
    <p:sldId id="744" r:id="rId42"/>
    <p:sldId id="739" r:id="rId43"/>
    <p:sldId id="289" r:id="rId44"/>
    <p:sldId id="721"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4529"/>
    <a:srgbClr val="2B3922"/>
    <a:srgbClr val="2E3722"/>
    <a:srgbClr val="FCF7F1"/>
    <a:srgbClr val="B8D233"/>
    <a:srgbClr val="5CC6D6"/>
    <a:srgbClr val="F8D22F"/>
    <a:srgbClr val="F03F2B"/>
    <a:srgbClr val="3488A0"/>
    <a:srgbClr val="5790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93883" autoAdjust="0"/>
  </p:normalViewPr>
  <p:slideViewPr>
    <p:cSldViewPr snapToGrid="0">
      <p:cViewPr varScale="1">
        <p:scale>
          <a:sx n="38" d="100"/>
          <a:sy n="38" d="100"/>
        </p:scale>
        <p:origin x="944" y="32"/>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1A7076-9529-485E-ACA3-32D177BBCD48}" type="datetimeFigureOut">
              <a:rPr lang="en-US" smtClean="0"/>
              <a:t>3/9/2023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5EBA4A-1620-4B6D-9D21-3A2010318592}" type="slidenum">
              <a:rPr lang="en-US" smtClean="0"/>
              <a:t>‹#›</a:t>
            </a:fld>
            <a:endParaRPr lang="en-US"/>
          </a:p>
        </p:txBody>
      </p:sp>
    </p:spTree>
    <p:extLst>
      <p:ext uri="{BB962C8B-B14F-4D97-AF65-F5344CB8AC3E}">
        <p14:creationId xmlns:p14="http://schemas.microsoft.com/office/powerpoint/2010/main" val="29655548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5EBA4A-1620-4B6D-9D21-3A2010318592}" type="slidenum">
              <a:rPr lang="en-US" smtClean="0"/>
              <a:t>13</a:t>
            </a:fld>
            <a:endParaRPr lang="en-US"/>
          </a:p>
        </p:txBody>
      </p:sp>
    </p:spTree>
    <p:extLst>
      <p:ext uri="{BB962C8B-B14F-4D97-AF65-F5344CB8AC3E}">
        <p14:creationId xmlns:p14="http://schemas.microsoft.com/office/powerpoint/2010/main" val="10683291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3/9/2023</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41477701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3/9/2023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153708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3/9/2023</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606071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3/9/2023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744672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3/9/2023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929960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3/9/2023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667413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3/9/2023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907247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3/9/2023</a:t>
            </a:fld>
            <a:endParaRPr lang="en-US" dirty="0"/>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dirty="0"/>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488602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3/9/2023</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dirty="0"/>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78223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3/9/2023</a:t>
            </a:fld>
            <a:endParaRPr lang="en-US" dirty="0"/>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81157763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65" r:id="rId5"/>
    <p:sldLayoutId id="2147483671" r:id="rId6"/>
    <p:sldLayoutId id="2147483672" r:id="rId7"/>
    <p:sldLayoutId id="2147483662" r:id="rId8"/>
    <p:sldLayoutId id="2147483663" r:id="rId9"/>
  </p:sldLayoutIdLst>
  <p:hf sldNum="0" hdr="0" ftr="0" dt="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5.emf"/></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6.xml"/><Relationship Id="rId1" Type="http://schemas.openxmlformats.org/officeDocument/2006/relationships/vmlDrawing" Target="../drawings/vmlDrawing2.vml"/><Relationship Id="rId4" Type="http://schemas.openxmlformats.org/officeDocument/2006/relationships/image" Target="../media/image16.emf"/></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hyperlink" Target="mailto:Jeremy.Holloway@ndus.edu"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6.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6.xml"/><Relationship Id="rId5" Type="http://schemas.openxmlformats.org/officeDocument/2006/relationships/image" Target="../media/image14.jpe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bstract image">
            <a:extLst>
              <a:ext uri="{FF2B5EF4-FFF2-40B4-BE49-F238E27FC236}">
                <a16:creationId xmlns:a16="http://schemas.microsoft.com/office/drawing/2014/main" id="{8045422F-7258-40AC-BD2E-2469AA448922}"/>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0"/>
            <a:ext cx="12191980" cy="6857990"/>
          </a:xfrm>
          <a:prstGeom prst="rect">
            <a:avLst/>
          </a:prstGeom>
        </p:spPr>
      </p:pic>
      <p:sp>
        <p:nvSpPr>
          <p:cNvPr id="82" name="Rectangle 81">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5067" y="1808532"/>
            <a:ext cx="5452527" cy="3240936"/>
          </a:xfrm>
          <a:prstGeom prst="rect">
            <a:avLst/>
          </a:prstGeom>
          <a:solidFill>
            <a:schemeClr val="bg1">
              <a:lumMod val="75000"/>
              <a:lumOff val="25000"/>
            </a:schemeClr>
          </a:solidFill>
          <a:ln w="6350" cap="sq" cmpd="sng" algn="ctr">
            <a:noFill/>
            <a:prstDash val="solid"/>
            <a:miter lim="800000"/>
          </a:ln>
          <a:effectLst/>
        </p:spPr>
      </p:sp>
      <p:sp>
        <p:nvSpPr>
          <p:cNvPr id="84" name="Rectangle 83">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1010" y="1975104"/>
            <a:ext cx="5120640" cy="2907792"/>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6096000" y="2145226"/>
            <a:ext cx="4775075" cy="1630907"/>
          </a:xfrm>
        </p:spPr>
        <p:txBody>
          <a:bodyPr>
            <a:noAutofit/>
          </a:bodyPr>
          <a:lstStyle/>
          <a:p>
            <a:r>
              <a:rPr lang="en-US" sz="3300" dirty="0">
                <a:solidFill>
                  <a:schemeClr val="tx1"/>
                </a:solidFill>
                <a:latin typeface="Century Gothic (Body)"/>
              </a:rPr>
              <a:t>Cross-Cultural Communication</a:t>
            </a:r>
          </a:p>
        </p:txBody>
      </p:sp>
      <p:sp>
        <p:nvSpPr>
          <p:cNvPr id="3" name="Subtitle 2">
            <a:extLst>
              <a:ext uri="{FF2B5EF4-FFF2-40B4-BE49-F238E27FC236}">
                <a16:creationId xmlns:a16="http://schemas.microsoft.com/office/drawing/2014/main" id="{C8722DDC-8EEE-4A06-8DFE-B44871EAA2CF}"/>
              </a:ext>
            </a:extLst>
          </p:cNvPr>
          <p:cNvSpPr>
            <a:spLocks noGrp="1"/>
          </p:cNvSpPr>
          <p:nvPr>
            <p:ph type="subTitle" idx="1"/>
          </p:nvPr>
        </p:nvSpPr>
        <p:spPr>
          <a:xfrm>
            <a:off x="6033793" y="3776133"/>
            <a:ext cx="4775075" cy="1106763"/>
          </a:xfrm>
        </p:spPr>
        <p:txBody>
          <a:bodyPr>
            <a:normAutofit fontScale="85000" lnSpcReduction="10000"/>
          </a:bodyPr>
          <a:lstStyle/>
          <a:p>
            <a:pPr>
              <a:spcAft>
                <a:spcPts val="600"/>
              </a:spcAft>
            </a:pPr>
            <a:r>
              <a:rPr lang="en-US" dirty="0">
                <a:solidFill>
                  <a:schemeClr val="tx1"/>
                </a:solidFill>
                <a:latin typeface="Century Gothic (Body)"/>
              </a:rPr>
              <a:t>Jeremy Holloway PhD</a:t>
            </a:r>
          </a:p>
          <a:p>
            <a:pPr>
              <a:spcAft>
                <a:spcPts val="600"/>
              </a:spcAft>
            </a:pPr>
            <a:r>
              <a:rPr lang="en-US" dirty="0">
                <a:solidFill>
                  <a:schemeClr val="tx1"/>
                </a:solidFill>
                <a:latin typeface="Century Gothic (Body)"/>
              </a:rPr>
              <a:t>UND Professor, Geriatric Education </a:t>
            </a:r>
          </a:p>
          <a:p>
            <a:pPr>
              <a:spcAft>
                <a:spcPts val="600"/>
              </a:spcAft>
            </a:pPr>
            <a:r>
              <a:rPr lang="en-US" dirty="0">
                <a:solidFill>
                  <a:schemeClr val="tx1"/>
                </a:solidFill>
                <a:latin typeface="Century Gothic (Body)"/>
              </a:rPr>
              <a:t>Advocate for Diversity, Equity, &amp; Inclusion</a:t>
            </a:r>
          </a:p>
        </p:txBody>
      </p:sp>
    </p:spTree>
    <p:extLst>
      <p:ext uri="{BB962C8B-B14F-4D97-AF65-F5344CB8AC3E}">
        <p14:creationId xmlns:p14="http://schemas.microsoft.com/office/powerpoint/2010/main" val="2584280759"/>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2">
            <a:extLst>
              <a:ext uri="{FF2B5EF4-FFF2-40B4-BE49-F238E27FC236}">
                <a16:creationId xmlns:a16="http://schemas.microsoft.com/office/drawing/2014/main" id="{6D56C2E4-558C-437D-AAA8-E2F078775EBD}"/>
              </a:ext>
            </a:extLst>
          </p:cNvPr>
          <p:cNvSpPr>
            <a:spLocks noGrp="1" noChangeArrowheads="1"/>
          </p:cNvSpPr>
          <p:nvPr>
            <p:ph type="title" idx="4294967295"/>
          </p:nvPr>
        </p:nvSpPr>
        <p:spPr>
          <a:xfrm>
            <a:off x="2209800" y="3276600"/>
            <a:ext cx="8077200" cy="1676400"/>
          </a:xfrm>
        </p:spPr>
        <p:txBody>
          <a:bodyPr anchor="b">
            <a:normAutofit fontScale="90000"/>
          </a:bodyPr>
          <a:lstStyle/>
          <a:p>
            <a:pPr eaLnBrk="1" hangingPunct="1"/>
            <a:br>
              <a:rPr lang="en-US" altLang="en-US" sz="3200" b="1" dirty="0">
                <a:solidFill>
                  <a:schemeClr val="folHlink"/>
                </a:solidFill>
                <a:latin typeface="Century Gothic (Body)"/>
                <a:cs typeface="Arial" panose="020B0604020202020204" pitchFamily="34" charset="0"/>
              </a:rPr>
            </a:br>
            <a:br>
              <a:rPr lang="en-US" altLang="en-US" sz="3200" b="1" dirty="0">
                <a:solidFill>
                  <a:schemeClr val="folHlink"/>
                </a:solidFill>
                <a:latin typeface="Century Gothic (Body)"/>
                <a:cs typeface="Arial" panose="020B0604020202020204" pitchFamily="34" charset="0"/>
              </a:rPr>
            </a:br>
            <a:r>
              <a:rPr lang="en-US" altLang="en-US" sz="3200" b="1" dirty="0">
                <a:solidFill>
                  <a:schemeClr val="folHlink"/>
                </a:solidFill>
                <a:latin typeface="Century Gothic (Body)"/>
                <a:cs typeface="Arial" panose="020B0604020202020204" pitchFamily="34" charset="0"/>
              </a:rPr>
              <a:t> </a:t>
            </a:r>
            <a:r>
              <a:rPr lang="en-US" altLang="en-US" sz="3200" b="1" dirty="0">
                <a:solidFill>
                  <a:schemeClr val="tx2"/>
                </a:solidFill>
                <a:latin typeface="Century Gothic (Body)"/>
              </a:rPr>
              <a:t>Cultures differ from one another in the ways they view the world—worldviews.</a:t>
            </a:r>
            <a:r>
              <a:rPr lang="en-US" altLang="en-US" sz="3200" b="1" dirty="0">
                <a:solidFill>
                  <a:schemeClr val="folHlink"/>
                </a:solidFill>
                <a:latin typeface="Century Gothic (Body)"/>
                <a:cs typeface="Arial" panose="020B0604020202020204" pitchFamily="34" charset="0"/>
              </a:rPr>
              <a:t> </a:t>
            </a:r>
            <a:br>
              <a:rPr lang="en-US" altLang="en-US" sz="3200" b="1" dirty="0">
                <a:solidFill>
                  <a:schemeClr val="folHlink"/>
                </a:solidFill>
                <a:latin typeface="Century Gothic (Body)"/>
                <a:cs typeface="Arial" panose="020B0604020202020204" pitchFamily="34" charset="0"/>
              </a:rPr>
            </a:br>
            <a:br>
              <a:rPr lang="en-US" altLang="en-US" sz="3200" b="1" dirty="0">
                <a:solidFill>
                  <a:schemeClr val="folHlink"/>
                </a:solidFill>
                <a:latin typeface="Century Gothic (Body)"/>
                <a:cs typeface="Arial" panose="020B0604020202020204" pitchFamily="34" charset="0"/>
              </a:rPr>
            </a:br>
            <a:r>
              <a:rPr lang="en-US" altLang="en-US" sz="3200" b="1" dirty="0">
                <a:solidFill>
                  <a:schemeClr val="tx1"/>
                </a:solidFill>
                <a:latin typeface="Century Gothic (Body)"/>
                <a:cs typeface="Arial" panose="020B0604020202020204" pitchFamily="34" charset="0"/>
              </a:rPr>
              <a:t>In the United States, the term “culture” or “ethnicity” is often only equated with race, yet…</a:t>
            </a:r>
            <a:br>
              <a:rPr lang="en-US" altLang="en-US" sz="3200" b="1" dirty="0">
                <a:solidFill>
                  <a:schemeClr val="folHlink"/>
                </a:solidFill>
                <a:latin typeface="Century Gothic (Body)"/>
                <a:cs typeface="Arial" panose="020B0604020202020204" pitchFamily="34" charset="0"/>
              </a:rPr>
            </a:br>
            <a:br>
              <a:rPr lang="en-US" altLang="en-US" sz="3200" b="1" dirty="0">
                <a:solidFill>
                  <a:schemeClr val="folHlink"/>
                </a:solidFill>
                <a:latin typeface="Century Gothic (Body)"/>
                <a:cs typeface="Arial" panose="020B0604020202020204" pitchFamily="34" charset="0"/>
              </a:rPr>
            </a:br>
            <a:r>
              <a:rPr lang="en-US" altLang="en-US" sz="3200" b="1" u="sng" dirty="0">
                <a:solidFill>
                  <a:srgbClr val="C00000"/>
                </a:solidFill>
                <a:latin typeface="Century Gothic (Body)"/>
                <a:cs typeface="Arial" panose="020B0604020202020204" pitchFamily="34" charset="0"/>
              </a:rPr>
              <a:t>Culture is learned</a:t>
            </a:r>
            <a:r>
              <a:rPr lang="en-US" altLang="en-US" sz="3200" b="1" dirty="0">
                <a:solidFill>
                  <a:srgbClr val="C00000"/>
                </a:solidFill>
                <a:latin typeface="Century Gothic (Body)"/>
                <a:cs typeface="Arial" panose="020B0604020202020204" pitchFamily="34" charset="0"/>
              </a:rPr>
              <a:t>.  </a:t>
            </a:r>
            <a:br>
              <a:rPr lang="en-US" altLang="en-US" sz="3200" b="1" dirty="0">
                <a:solidFill>
                  <a:schemeClr val="folHlink"/>
                </a:solidFill>
                <a:latin typeface="Century Gothic (Body)"/>
                <a:cs typeface="Arial" panose="020B0604020202020204" pitchFamily="34" charset="0"/>
              </a:rPr>
            </a:br>
            <a:r>
              <a:rPr lang="en-US" altLang="en-US" sz="3200" b="1" dirty="0">
                <a:solidFill>
                  <a:schemeClr val="folHlink"/>
                </a:solidFill>
                <a:latin typeface="Century Gothic (Body)"/>
                <a:cs typeface="Arial" panose="020B0604020202020204" pitchFamily="34" charset="0"/>
              </a:rPr>
              <a:t>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6738" name="Object 2">
            <a:extLst>
              <a:ext uri="{FF2B5EF4-FFF2-40B4-BE49-F238E27FC236}">
                <a16:creationId xmlns:a16="http://schemas.microsoft.com/office/drawing/2014/main" id="{C45E82C8-AB83-4D8D-9C25-FD24A4F5AED5}"/>
              </a:ext>
            </a:extLst>
          </p:cNvPr>
          <p:cNvGraphicFramePr>
            <a:graphicFrameLocks noChangeAspect="1"/>
          </p:cNvGraphicFramePr>
          <p:nvPr>
            <p:extLst>
              <p:ext uri="{D42A27DB-BD31-4B8C-83A1-F6EECF244321}">
                <p14:modId xmlns:p14="http://schemas.microsoft.com/office/powerpoint/2010/main" val="2428777285"/>
              </p:ext>
            </p:extLst>
          </p:nvPr>
        </p:nvGraphicFramePr>
        <p:xfrm>
          <a:off x="1889125" y="598488"/>
          <a:ext cx="8229600" cy="5486400"/>
        </p:xfrm>
        <a:graphic>
          <a:graphicData uri="http://schemas.openxmlformats.org/presentationml/2006/ole">
            <mc:AlternateContent xmlns:mc="http://schemas.openxmlformats.org/markup-compatibility/2006">
              <mc:Choice xmlns:v="urn:schemas-microsoft-com:vml" Requires="v">
                <p:oleObj spid="_x0000_s3146" name="Document" r:id="rId3" imgW="9614253" imgH="6426826" progId="Word.Document.8">
                  <p:embed/>
                </p:oleObj>
              </mc:Choice>
              <mc:Fallback>
                <p:oleObj name="Document" r:id="rId3" imgW="9614253" imgH="6426826" progId="Word.Document.8">
                  <p:embed/>
                  <p:pic>
                    <p:nvPicPr>
                      <p:cNvPr id="116738" name="Object 2">
                        <a:extLst>
                          <a:ext uri="{FF2B5EF4-FFF2-40B4-BE49-F238E27FC236}">
                            <a16:creationId xmlns:a16="http://schemas.microsoft.com/office/drawing/2014/main" id="{C45E82C8-AB83-4D8D-9C25-FD24A4F5AE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9125" y="598488"/>
                        <a:ext cx="82296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195" name="Text Box 3">
            <a:extLst>
              <a:ext uri="{FF2B5EF4-FFF2-40B4-BE49-F238E27FC236}">
                <a16:creationId xmlns:a16="http://schemas.microsoft.com/office/drawing/2014/main" id="{8F044120-B564-4DE4-A43F-D679623E14E7}"/>
              </a:ext>
            </a:extLst>
          </p:cNvPr>
          <p:cNvSpPr txBox="1">
            <a:spLocks noChangeArrowheads="1"/>
          </p:cNvSpPr>
          <p:nvPr/>
        </p:nvSpPr>
        <p:spPr bwMode="auto">
          <a:xfrm>
            <a:off x="7772400" y="598488"/>
            <a:ext cx="2743200" cy="519112"/>
          </a:xfrm>
          <a:prstGeom prst="rect">
            <a:avLst/>
          </a:prstGeom>
          <a:noFill/>
          <a:ln w="9525">
            <a:noFill/>
            <a:miter lim="800000"/>
            <a:headEnd/>
            <a:tailEnd/>
          </a:ln>
          <a:effectLst/>
        </p:spPr>
        <p:txBody>
          <a:bodyPr>
            <a:spAutoFit/>
          </a:bodyPr>
          <a:lstStyle/>
          <a:p>
            <a:pPr>
              <a:defRPr/>
            </a:pPr>
            <a:endParaRPr lang="en-US" sz="2800" b="1" dirty="0">
              <a:effectLst>
                <a:outerShdw blurRad="38100" dist="38100" dir="2700000" algn="tl">
                  <a:srgbClr val="C0C0C0"/>
                </a:outerShdw>
              </a:effectLst>
              <a:cs typeface="Arial" charset="0"/>
            </a:endParaRPr>
          </a:p>
        </p:txBody>
      </p:sp>
      <p:sp>
        <p:nvSpPr>
          <p:cNvPr id="8196" name="Text Box 4">
            <a:extLst>
              <a:ext uri="{FF2B5EF4-FFF2-40B4-BE49-F238E27FC236}">
                <a16:creationId xmlns:a16="http://schemas.microsoft.com/office/drawing/2014/main" id="{9BC541FA-17A6-41C4-B0ED-61D99810A803}"/>
              </a:ext>
            </a:extLst>
          </p:cNvPr>
          <p:cNvSpPr txBox="1">
            <a:spLocks noChangeArrowheads="1"/>
          </p:cNvSpPr>
          <p:nvPr/>
        </p:nvSpPr>
        <p:spPr bwMode="auto">
          <a:xfrm>
            <a:off x="1524000" y="3048001"/>
            <a:ext cx="2667000" cy="519113"/>
          </a:xfrm>
          <a:prstGeom prst="rect">
            <a:avLst/>
          </a:prstGeom>
          <a:noFill/>
          <a:ln w="9525">
            <a:noFill/>
            <a:miter lim="800000"/>
            <a:headEnd/>
            <a:tailEnd/>
          </a:ln>
          <a:effectLst/>
        </p:spPr>
        <p:txBody>
          <a:bodyPr>
            <a:spAutoFit/>
          </a:bodyPr>
          <a:lstStyle/>
          <a:p>
            <a:pPr>
              <a:defRPr/>
            </a:pPr>
            <a:endParaRPr lang="en-US" sz="2800" b="1" dirty="0">
              <a:effectLst>
                <a:outerShdw blurRad="38100" dist="38100" dir="2700000" algn="tl">
                  <a:srgbClr val="C0C0C0"/>
                </a:outerShdw>
              </a:effectLst>
              <a:cs typeface="Arial" charset="0"/>
            </a:endParaRPr>
          </a:p>
        </p:txBody>
      </p:sp>
      <p:sp>
        <p:nvSpPr>
          <p:cNvPr id="8197" name="Text Box 5">
            <a:extLst>
              <a:ext uri="{FF2B5EF4-FFF2-40B4-BE49-F238E27FC236}">
                <a16:creationId xmlns:a16="http://schemas.microsoft.com/office/drawing/2014/main" id="{2C7F98C8-6D4C-45AC-B69B-D065DA84DC11}"/>
              </a:ext>
            </a:extLst>
          </p:cNvPr>
          <p:cNvSpPr txBox="1">
            <a:spLocks noChangeArrowheads="1"/>
          </p:cNvSpPr>
          <p:nvPr/>
        </p:nvSpPr>
        <p:spPr bwMode="auto">
          <a:xfrm>
            <a:off x="5775326" y="4267201"/>
            <a:ext cx="1158875" cy="519113"/>
          </a:xfrm>
          <a:prstGeom prst="rect">
            <a:avLst/>
          </a:prstGeom>
          <a:noFill/>
          <a:ln w="9525">
            <a:noFill/>
            <a:miter lim="800000"/>
            <a:headEnd/>
            <a:tailEnd/>
          </a:ln>
          <a:effectLst/>
        </p:spPr>
        <p:txBody>
          <a:bodyPr>
            <a:spAutoFit/>
          </a:bodyPr>
          <a:lstStyle/>
          <a:p>
            <a:pPr>
              <a:defRPr/>
            </a:pPr>
            <a:endParaRPr lang="en-US" sz="2800" b="1" dirty="0">
              <a:effectLst>
                <a:outerShdw blurRad="38100" dist="38100" dir="2700000" algn="tl">
                  <a:srgbClr val="C0C0C0"/>
                </a:outerShdw>
              </a:effectLst>
              <a:cs typeface="Arial" charset="0"/>
            </a:endParaRPr>
          </a:p>
        </p:txBody>
      </p:sp>
      <p:sp>
        <p:nvSpPr>
          <p:cNvPr id="8198" name="Text Box 6">
            <a:extLst>
              <a:ext uri="{FF2B5EF4-FFF2-40B4-BE49-F238E27FC236}">
                <a16:creationId xmlns:a16="http://schemas.microsoft.com/office/drawing/2014/main" id="{CA97DE40-CA57-4159-A66E-BE2E1C2ED01B}"/>
              </a:ext>
            </a:extLst>
          </p:cNvPr>
          <p:cNvSpPr txBox="1">
            <a:spLocks noChangeArrowheads="1"/>
          </p:cNvSpPr>
          <p:nvPr/>
        </p:nvSpPr>
        <p:spPr bwMode="auto">
          <a:xfrm>
            <a:off x="6003925" y="4103688"/>
            <a:ext cx="184150" cy="519112"/>
          </a:xfrm>
          <a:prstGeom prst="rect">
            <a:avLst/>
          </a:prstGeom>
          <a:noFill/>
          <a:ln w="9525">
            <a:noFill/>
            <a:miter lim="800000"/>
            <a:headEnd/>
            <a:tailEnd/>
          </a:ln>
          <a:effectLst/>
        </p:spPr>
        <p:txBody>
          <a:bodyPr wrap="none">
            <a:spAutoFit/>
          </a:bodyPr>
          <a:lstStyle/>
          <a:p>
            <a:pPr>
              <a:defRPr/>
            </a:pPr>
            <a:endParaRPr lang="en-US" sz="2800" b="1" dirty="0">
              <a:effectLst>
                <a:outerShdw blurRad="38100" dist="38100" dir="2700000" algn="tl">
                  <a:srgbClr val="C0C0C0"/>
                </a:outerShdw>
              </a:effectLst>
              <a:cs typeface="Arial" charset="0"/>
            </a:endParaRPr>
          </a:p>
        </p:txBody>
      </p:sp>
      <p:sp>
        <p:nvSpPr>
          <p:cNvPr id="116743" name="Text Box 8">
            <a:extLst>
              <a:ext uri="{FF2B5EF4-FFF2-40B4-BE49-F238E27FC236}">
                <a16:creationId xmlns:a16="http://schemas.microsoft.com/office/drawing/2014/main" id="{FD213B55-B0F7-4B72-8A7C-E9099A543B77}"/>
              </a:ext>
            </a:extLst>
          </p:cNvPr>
          <p:cNvSpPr txBox="1">
            <a:spLocks noChangeArrowheads="1"/>
          </p:cNvSpPr>
          <p:nvPr/>
        </p:nvSpPr>
        <p:spPr bwMode="auto">
          <a:xfrm>
            <a:off x="7162800" y="1676400"/>
            <a:ext cx="914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Myriad Pro"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Myriad Pro"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Myriad Pro"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Myriad Pro"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Myriad Pro"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itchFamily="34" charset="0"/>
              </a:defRPr>
            </a:lvl9pPr>
          </a:lstStyle>
          <a:p>
            <a:pPr eaLnBrk="1" hangingPunct="1">
              <a:spcBef>
                <a:spcPct val="0"/>
              </a:spcBef>
              <a:buFontTx/>
              <a:buNone/>
            </a:pPr>
            <a:r>
              <a:rPr lang="en-US" altLang="en-US" sz="1400" b="1">
                <a:solidFill>
                  <a:schemeClr val="bg2"/>
                </a:solidFill>
                <a:latin typeface="Arial" panose="020B0604020202020204" pitchFamily="34" charset="0"/>
              </a:rPr>
              <a:t>Art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9186" name="Object 2">
            <a:extLst>
              <a:ext uri="{FF2B5EF4-FFF2-40B4-BE49-F238E27FC236}">
                <a16:creationId xmlns:a16="http://schemas.microsoft.com/office/drawing/2014/main" id="{452555CD-8FBA-4994-9225-AA5307E6FDAC}"/>
              </a:ext>
            </a:extLst>
          </p:cNvPr>
          <p:cNvGraphicFramePr>
            <a:graphicFrameLocks noChangeAspect="1"/>
          </p:cNvGraphicFramePr>
          <p:nvPr>
            <p:extLst>
              <p:ext uri="{D42A27DB-BD31-4B8C-83A1-F6EECF244321}">
                <p14:modId xmlns:p14="http://schemas.microsoft.com/office/powerpoint/2010/main" val="3915337996"/>
              </p:ext>
            </p:extLst>
          </p:nvPr>
        </p:nvGraphicFramePr>
        <p:xfrm>
          <a:off x="1752601" y="598488"/>
          <a:ext cx="8202612" cy="5337175"/>
        </p:xfrm>
        <a:graphic>
          <a:graphicData uri="http://schemas.openxmlformats.org/presentationml/2006/ole">
            <mc:AlternateContent xmlns:mc="http://schemas.openxmlformats.org/markup-compatibility/2006">
              <mc:Choice xmlns:v="urn:schemas-microsoft-com:vml" Requires="v">
                <p:oleObj spid="_x0000_s4170" name="Document" r:id="rId3" imgW="9727807" imgH="6316154" progId="Word.Document.8">
                  <p:embed/>
                </p:oleObj>
              </mc:Choice>
              <mc:Fallback>
                <p:oleObj name="Document" r:id="rId3" imgW="9727807" imgH="6316154" progId="Word.Document.8">
                  <p:embed/>
                  <p:pic>
                    <p:nvPicPr>
                      <p:cNvPr id="349186" name="Object 2">
                        <a:extLst>
                          <a:ext uri="{FF2B5EF4-FFF2-40B4-BE49-F238E27FC236}">
                            <a16:creationId xmlns:a16="http://schemas.microsoft.com/office/drawing/2014/main" id="{452555CD-8FBA-4994-9225-AA5307E6FD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1" y="598488"/>
                        <a:ext cx="8202612" cy="533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19619" name="Text Box 3">
            <a:extLst>
              <a:ext uri="{FF2B5EF4-FFF2-40B4-BE49-F238E27FC236}">
                <a16:creationId xmlns:a16="http://schemas.microsoft.com/office/drawing/2014/main" id="{382CD2CD-A775-488A-B937-C4D619487093}"/>
              </a:ext>
            </a:extLst>
          </p:cNvPr>
          <p:cNvSpPr txBox="1">
            <a:spLocks noChangeArrowheads="1"/>
          </p:cNvSpPr>
          <p:nvPr/>
        </p:nvSpPr>
        <p:spPr bwMode="auto">
          <a:xfrm>
            <a:off x="7772400" y="598488"/>
            <a:ext cx="2743200" cy="519112"/>
          </a:xfrm>
          <a:prstGeom prst="rect">
            <a:avLst/>
          </a:prstGeom>
          <a:noFill/>
          <a:ln w="9525">
            <a:noFill/>
            <a:miter lim="800000"/>
            <a:headEnd/>
            <a:tailEnd/>
          </a:ln>
          <a:effectLst/>
        </p:spPr>
        <p:txBody>
          <a:bodyPr>
            <a:spAutoFit/>
          </a:bodyPr>
          <a:lstStyle/>
          <a:p>
            <a:pPr>
              <a:defRPr/>
            </a:pPr>
            <a:endParaRPr lang="en-US" sz="2800" b="1">
              <a:effectLst>
                <a:outerShdw blurRad="38100" dist="38100" dir="2700000" algn="tl">
                  <a:srgbClr val="C0C0C0"/>
                </a:outerShdw>
              </a:effectLst>
              <a:latin typeface="Arial" charset="0"/>
            </a:endParaRPr>
          </a:p>
        </p:txBody>
      </p:sp>
      <p:sp>
        <p:nvSpPr>
          <p:cNvPr id="1519620" name="Text Box 4">
            <a:extLst>
              <a:ext uri="{FF2B5EF4-FFF2-40B4-BE49-F238E27FC236}">
                <a16:creationId xmlns:a16="http://schemas.microsoft.com/office/drawing/2014/main" id="{F22EF3DD-FCE9-490D-9E77-54BFA02F8DC0}"/>
              </a:ext>
            </a:extLst>
          </p:cNvPr>
          <p:cNvSpPr txBox="1">
            <a:spLocks noChangeArrowheads="1"/>
          </p:cNvSpPr>
          <p:nvPr/>
        </p:nvSpPr>
        <p:spPr bwMode="auto">
          <a:xfrm>
            <a:off x="1524000" y="3048001"/>
            <a:ext cx="2667000" cy="519113"/>
          </a:xfrm>
          <a:prstGeom prst="rect">
            <a:avLst/>
          </a:prstGeom>
          <a:noFill/>
          <a:ln w="9525">
            <a:noFill/>
            <a:miter lim="800000"/>
            <a:headEnd/>
            <a:tailEnd/>
          </a:ln>
          <a:effectLst/>
        </p:spPr>
        <p:txBody>
          <a:bodyPr>
            <a:spAutoFit/>
          </a:bodyPr>
          <a:lstStyle/>
          <a:p>
            <a:pPr>
              <a:defRPr/>
            </a:pPr>
            <a:endParaRPr lang="en-US" sz="2800" b="1">
              <a:effectLst>
                <a:outerShdw blurRad="38100" dist="38100" dir="2700000" algn="tl">
                  <a:srgbClr val="C0C0C0"/>
                </a:outerShdw>
              </a:effectLst>
              <a:latin typeface="Arial" charset="0"/>
            </a:endParaRPr>
          </a:p>
        </p:txBody>
      </p:sp>
      <p:sp>
        <p:nvSpPr>
          <p:cNvPr id="1519621" name="Text Box 5">
            <a:extLst>
              <a:ext uri="{FF2B5EF4-FFF2-40B4-BE49-F238E27FC236}">
                <a16:creationId xmlns:a16="http://schemas.microsoft.com/office/drawing/2014/main" id="{6F3F782E-F5A2-4FCA-8662-E4FF0B10EBF8}"/>
              </a:ext>
            </a:extLst>
          </p:cNvPr>
          <p:cNvSpPr txBox="1">
            <a:spLocks noChangeArrowheads="1"/>
          </p:cNvSpPr>
          <p:nvPr/>
        </p:nvSpPr>
        <p:spPr bwMode="auto">
          <a:xfrm>
            <a:off x="5775326" y="4267201"/>
            <a:ext cx="1158875" cy="519113"/>
          </a:xfrm>
          <a:prstGeom prst="rect">
            <a:avLst/>
          </a:prstGeom>
          <a:noFill/>
          <a:ln w="9525">
            <a:noFill/>
            <a:miter lim="800000"/>
            <a:headEnd/>
            <a:tailEnd/>
          </a:ln>
          <a:effectLst/>
        </p:spPr>
        <p:txBody>
          <a:bodyPr>
            <a:spAutoFit/>
          </a:bodyPr>
          <a:lstStyle/>
          <a:p>
            <a:pPr>
              <a:defRPr/>
            </a:pPr>
            <a:endParaRPr lang="en-US" sz="2800" b="1">
              <a:effectLst>
                <a:outerShdw blurRad="38100" dist="38100" dir="2700000" algn="tl">
                  <a:srgbClr val="C0C0C0"/>
                </a:outerShdw>
              </a:effectLst>
              <a:latin typeface="Arial" charset="0"/>
            </a:endParaRPr>
          </a:p>
        </p:txBody>
      </p:sp>
      <p:sp>
        <p:nvSpPr>
          <p:cNvPr id="1519622" name="Text Box 6">
            <a:extLst>
              <a:ext uri="{FF2B5EF4-FFF2-40B4-BE49-F238E27FC236}">
                <a16:creationId xmlns:a16="http://schemas.microsoft.com/office/drawing/2014/main" id="{34418F07-124F-4166-AEE2-AD1B0D874ADE}"/>
              </a:ext>
            </a:extLst>
          </p:cNvPr>
          <p:cNvSpPr txBox="1">
            <a:spLocks noChangeArrowheads="1"/>
          </p:cNvSpPr>
          <p:nvPr/>
        </p:nvSpPr>
        <p:spPr bwMode="auto">
          <a:xfrm>
            <a:off x="6003925" y="4103688"/>
            <a:ext cx="184150" cy="519112"/>
          </a:xfrm>
          <a:prstGeom prst="rect">
            <a:avLst/>
          </a:prstGeom>
          <a:noFill/>
          <a:ln w="9525">
            <a:noFill/>
            <a:miter lim="800000"/>
            <a:headEnd/>
            <a:tailEnd/>
          </a:ln>
          <a:effectLst/>
        </p:spPr>
        <p:txBody>
          <a:bodyPr wrap="none">
            <a:spAutoFit/>
          </a:bodyPr>
          <a:lstStyle/>
          <a:p>
            <a:pPr>
              <a:defRPr/>
            </a:pPr>
            <a:endParaRPr lang="en-US" sz="2800" b="1">
              <a:effectLst>
                <a:outerShdw blurRad="38100" dist="38100" dir="2700000" algn="tl">
                  <a:srgbClr val="C0C0C0"/>
                </a:outerShdw>
              </a:effectLst>
              <a:latin typeface="Arial" charset="0"/>
            </a:endParaRPr>
          </a:p>
        </p:txBody>
      </p:sp>
      <p:sp>
        <p:nvSpPr>
          <p:cNvPr id="349191" name="Text Box 7">
            <a:extLst>
              <a:ext uri="{FF2B5EF4-FFF2-40B4-BE49-F238E27FC236}">
                <a16:creationId xmlns:a16="http://schemas.microsoft.com/office/drawing/2014/main" id="{B8C4E72B-A939-471E-BBFA-810DA331D925}"/>
              </a:ext>
            </a:extLst>
          </p:cNvPr>
          <p:cNvSpPr txBox="1">
            <a:spLocks noChangeArrowheads="1"/>
          </p:cNvSpPr>
          <p:nvPr/>
        </p:nvSpPr>
        <p:spPr bwMode="auto">
          <a:xfrm>
            <a:off x="7162800" y="1676400"/>
            <a:ext cx="914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Myriad Pro" pitchFamily="34" charset="0"/>
                <a:cs typeface="Arial" panose="020B0604020202020204" pitchFamily="34" charset="0"/>
              </a:defRPr>
            </a:lvl1pPr>
            <a:lvl2pPr marL="742950" indent="-285750" eaLnBrk="0" hangingPunct="0">
              <a:defRPr>
                <a:solidFill>
                  <a:schemeClr val="tx1"/>
                </a:solidFill>
                <a:latin typeface="Myriad Pro" pitchFamily="34" charset="0"/>
                <a:cs typeface="Arial" panose="020B0604020202020204" pitchFamily="34" charset="0"/>
              </a:defRPr>
            </a:lvl2pPr>
            <a:lvl3pPr marL="1143000" indent="-228600" eaLnBrk="0" hangingPunct="0">
              <a:defRPr>
                <a:solidFill>
                  <a:schemeClr val="tx1"/>
                </a:solidFill>
                <a:latin typeface="Myriad Pro" pitchFamily="34" charset="0"/>
                <a:cs typeface="Arial" panose="020B0604020202020204" pitchFamily="34" charset="0"/>
              </a:defRPr>
            </a:lvl3pPr>
            <a:lvl4pPr marL="1600200" indent="-228600" eaLnBrk="0" hangingPunct="0">
              <a:defRPr>
                <a:solidFill>
                  <a:schemeClr val="tx1"/>
                </a:solidFill>
                <a:latin typeface="Myriad Pro" pitchFamily="34" charset="0"/>
                <a:cs typeface="Arial" panose="020B0604020202020204" pitchFamily="34" charset="0"/>
              </a:defRPr>
            </a:lvl4pPr>
            <a:lvl5pPr marL="2057400" indent="-228600" eaLnBrk="0" hangingPunct="0">
              <a:defRPr>
                <a:solidFill>
                  <a:schemeClr val="tx1"/>
                </a:solidFill>
                <a:latin typeface="Myriad Pro"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Myriad Pro"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Myriad Pro"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Myriad Pro"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Myriad Pro" pitchFamily="34" charset="0"/>
                <a:cs typeface="Arial" panose="020B0604020202020204" pitchFamily="34" charset="0"/>
              </a:defRPr>
            </a:lvl9pPr>
          </a:lstStyle>
          <a:p>
            <a:pPr eaLnBrk="1" hangingPunct="1"/>
            <a:r>
              <a:rPr lang="en-US" altLang="en-US" sz="1400" b="1">
                <a:solidFill>
                  <a:schemeClr val="bg2"/>
                </a:solidFill>
                <a:latin typeface="Arial" panose="020B0604020202020204" pitchFamily="34" charset="0"/>
              </a:rPr>
              <a:t>Art</a:t>
            </a:r>
          </a:p>
        </p:txBody>
      </p:sp>
      <p:sp>
        <p:nvSpPr>
          <p:cNvPr id="349192" name="Text Box 8">
            <a:extLst>
              <a:ext uri="{FF2B5EF4-FFF2-40B4-BE49-F238E27FC236}">
                <a16:creationId xmlns:a16="http://schemas.microsoft.com/office/drawing/2014/main" id="{D7FD81DF-F900-44EE-B77B-3BCF6CADE47B}"/>
              </a:ext>
            </a:extLst>
          </p:cNvPr>
          <p:cNvSpPr txBox="1">
            <a:spLocks noChangeArrowheads="1"/>
          </p:cNvSpPr>
          <p:nvPr/>
        </p:nvSpPr>
        <p:spPr bwMode="auto">
          <a:xfrm>
            <a:off x="1752601" y="762001"/>
            <a:ext cx="307968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rgbClr val="88142D"/>
                </a:solidFill>
              </a:rPr>
              <a:t>Is learned or taught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b="1" dirty="0">
                <a:latin typeface="Century Gothic (Body)"/>
              </a:rPr>
              <a:t>Cultural Diversity</a:t>
            </a:r>
          </a:p>
        </p:txBody>
      </p:sp>
      <p:sp>
        <p:nvSpPr>
          <p:cNvPr id="13" name="Text Placeholder 12">
            <a:extLst>
              <a:ext uri="{FF2B5EF4-FFF2-40B4-BE49-F238E27FC236}">
                <a16:creationId xmlns:a16="http://schemas.microsoft.com/office/drawing/2014/main" id="{19FD09D0-C595-D842-A8BB-EA525B571A96}"/>
              </a:ext>
            </a:extLst>
          </p:cNvPr>
          <p:cNvSpPr>
            <a:spLocks noGrp="1"/>
          </p:cNvSpPr>
          <p:nvPr>
            <p:ph type="body" sz="half" idx="2"/>
          </p:nvPr>
        </p:nvSpPr>
        <p:spPr/>
        <p:txBody>
          <a:bodyPr/>
          <a:lstStyle/>
          <a:p>
            <a:r>
              <a:rPr lang="en-US" dirty="0">
                <a:latin typeface="Century Gothic (Body)"/>
              </a:rPr>
              <a:t>Diversity constitutes differences in perspectives and ideas related to lived cultural experiences. </a:t>
            </a:r>
            <a:endParaRPr lang="en-US" dirty="0"/>
          </a:p>
        </p:txBody>
      </p:sp>
      <p:pic>
        <p:nvPicPr>
          <p:cNvPr id="5" name="Picture 5" descr="ANd9GcQHj9RnHA-ni2O1qxqkkzjC9fY1GLNd4fCpEUDchQ0WXup3DskfjQ">
            <a:extLst>
              <a:ext uri="{FF2B5EF4-FFF2-40B4-BE49-F238E27FC236}">
                <a16:creationId xmlns:a16="http://schemas.microsoft.com/office/drawing/2014/main" id="{07AC2C87-0B93-4788-B11F-E03BD3EAF6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9280" y="944306"/>
            <a:ext cx="4145280" cy="4592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30485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7" name="Rectangle 5">
            <a:extLst>
              <a:ext uri="{FF2B5EF4-FFF2-40B4-BE49-F238E27FC236}">
                <a16:creationId xmlns:a16="http://schemas.microsoft.com/office/drawing/2014/main" id="{043B03EA-BF11-42DA-8F4C-6D267EADD5B9}"/>
              </a:ext>
            </a:extLst>
          </p:cNvPr>
          <p:cNvSpPr>
            <a:spLocks noGrp="1"/>
          </p:cNvSpPr>
          <p:nvPr>
            <p:ph type="title" idx="4294967295"/>
          </p:nvPr>
        </p:nvSpPr>
        <p:spPr/>
        <p:txBody>
          <a:bodyPr/>
          <a:lstStyle/>
          <a:p>
            <a:pPr algn="ctr"/>
            <a:r>
              <a:rPr lang="en-US" altLang="en-US" sz="3600" b="1" dirty="0">
                <a:solidFill>
                  <a:schemeClr val="tx2"/>
                </a:solidFill>
                <a:latin typeface="Century Gothic (Body)"/>
              </a:rPr>
              <a:t>All Cultures Are On The Table Here</a:t>
            </a:r>
          </a:p>
        </p:txBody>
      </p:sp>
    </p:spTree>
    <p:extLst>
      <p:ext uri="{BB962C8B-B14F-4D97-AF65-F5344CB8AC3E}">
        <p14:creationId xmlns:p14="http://schemas.microsoft.com/office/powerpoint/2010/main" val="13452483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D6219-7B88-4012-A76D-4088FE1CECA0}"/>
              </a:ext>
            </a:extLst>
          </p:cNvPr>
          <p:cNvSpPr>
            <a:spLocks noGrp="1"/>
          </p:cNvSpPr>
          <p:nvPr>
            <p:ph type="title"/>
          </p:nvPr>
        </p:nvSpPr>
        <p:spPr/>
        <p:txBody>
          <a:bodyPr/>
          <a:lstStyle/>
          <a:p>
            <a:r>
              <a:rPr lang="en-US" dirty="0"/>
              <a:t>Why Learn Cross-Cultural Communication (CCC)? </a:t>
            </a:r>
          </a:p>
        </p:txBody>
      </p:sp>
      <p:sp>
        <p:nvSpPr>
          <p:cNvPr id="3" name="Content Placeholder 2">
            <a:extLst>
              <a:ext uri="{FF2B5EF4-FFF2-40B4-BE49-F238E27FC236}">
                <a16:creationId xmlns:a16="http://schemas.microsoft.com/office/drawing/2014/main" id="{610E1D15-E55D-432F-A9DC-BC62D3C8D9E8}"/>
              </a:ext>
            </a:extLst>
          </p:cNvPr>
          <p:cNvSpPr>
            <a:spLocks noGrp="1"/>
          </p:cNvSpPr>
          <p:nvPr>
            <p:ph idx="1"/>
          </p:nvPr>
        </p:nvSpPr>
        <p:spPr>
          <a:xfrm>
            <a:off x="1066800" y="2014194"/>
            <a:ext cx="10058400" cy="3849624"/>
          </a:xfrm>
        </p:spPr>
        <p:txBody>
          <a:bodyPr>
            <a:noAutofit/>
          </a:bodyPr>
          <a:lstStyle/>
          <a:p>
            <a:r>
              <a:rPr lang="en-US" sz="2800" dirty="0"/>
              <a:t>CCC is the process of recognizing differences and similarities among cultural groups or individuals to more effectively engage within a given context. </a:t>
            </a:r>
          </a:p>
          <a:p>
            <a:endParaRPr lang="en-US" sz="2800" dirty="0"/>
          </a:p>
          <a:p>
            <a:r>
              <a:rPr lang="en-US" sz="2800" dirty="0"/>
              <a:t>Developing strong cross-cultural communication skills is the first step in creating a successful work environment that brings out the best in all of an organization’s team members. </a:t>
            </a:r>
          </a:p>
        </p:txBody>
      </p:sp>
    </p:spTree>
    <p:extLst>
      <p:ext uri="{BB962C8B-B14F-4D97-AF65-F5344CB8AC3E}">
        <p14:creationId xmlns:p14="http://schemas.microsoft.com/office/powerpoint/2010/main" val="19887642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7" name="Rectangle 5">
            <a:extLst>
              <a:ext uri="{FF2B5EF4-FFF2-40B4-BE49-F238E27FC236}">
                <a16:creationId xmlns:a16="http://schemas.microsoft.com/office/drawing/2014/main" id="{043B03EA-BF11-42DA-8F4C-6D267EADD5B9}"/>
              </a:ext>
            </a:extLst>
          </p:cNvPr>
          <p:cNvSpPr>
            <a:spLocks noGrp="1"/>
          </p:cNvSpPr>
          <p:nvPr>
            <p:ph type="title" idx="4294967295"/>
          </p:nvPr>
        </p:nvSpPr>
        <p:spPr/>
        <p:txBody>
          <a:bodyPr>
            <a:normAutofit fontScale="90000"/>
          </a:bodyPr>
          <a:lstStyle/>
          <a:p>
            <a:pPr algn="ctr"/>
            <a:r>
              <a:rPr lang="en-US" altLang="en-US" sz="3600" b="1" dirty="0">
                <a:solidFill>
                  <a:schemeClr val="tx2"/>
                </a:solidFill>
                <a:latin typeface="Century Gothic (Body)"/>
              </a:rPr>
              <a:t>Diversity Equity &amp; Inclusion is not the problem, but a means to cross-cultural communication</a:t>
            </a:r>
          </a:p>
        </p:txBody>
      </p:sp>
      <p:sp>
        <p:nvSpPr>
          <p:cNvPr id="366598" name="Rectangle 6">
            <a:extLst>
              <a:ext uri="{FF2B5EF4-FFF2-40B4-BE49-F238E27FC236}">
                <a16:creationId xmlns:a16="http://schemas.microsoft.com/office/drawing/2014/main" id="{B2929EB4-72CF-46A3-A5A5-EFCA02F4675B}"/>
              </a:ext>
            </a:extLst>
          </p:cNvPr>
          <p:cNvSpPr>
            <a:spLocks noGrp="1"/>
          </p:cNvSpPr>
          <p:nvPr>
            <p:ph type="body" idx="4294967295"/>
          </p:nvPr>
        </p:nvSpPr>
        <p:spPr/>
        <p:txBody>
          <a:bodyPr>
            <a:normAutofit/>
          </a:bodyPr>
          <a:lstStyle/>
          <a:p>
            <a:pPr>
              <a:buFont typeface="Arial" panose="020B0604020202020204" pitchFamily="34" charset="0"/>
              <a:buNone/>
            </a:pPr>
            <a:r>
              <a:rPr lang="en-US" altLang="en-US" sz="2000" b="1" dirty="0">
                <a:solidFill>
                  <a:srgbClr val="88142D"/>
                </a:solidFill>
                <a:latin typeface="Century Gothic (Body)"/>
              </a:rPr>
              <a:t>    </a:t>
            </a:r>
          </a:p>
          <a:p>
            <a:pPr>
              <a:buFont typeface="Arial" panose="020B0604020202020204" pitchFamily="34" charset="0"/>
              <a:buNone/>
            </a:pPr>
            <a:r>
              <a:rPr lang="en-US" altLang="en-US" sz="2000" b="1" dirty="0">
                <a:solidFill>
                  <a:srgbClr val="88142D"/>
                </a:solidFill>
                <a:latin typeface="Century Gothic (Body)"/>
              </a:rPr>
              <a:t>  The “problem” of Diversity matters emerges because we live in a world that encourages people disproportionately to use differences to include or exclude, reward or punish, credit or discredit, elevate, or oppress, value or devalue, leave alone or harass….</a:t>
            </a:r>
          </a:p>
          <a:p>
            <a:pPr>
              <a:buFont typeface="Arial" panose="020B0604020202020204" pitchFamily="34" charset="0"/>
              <a:buNone/>
            </a:pPr>
            <a:r>
              <a:rPr lang="en-US" altLang="en-US" sz="2000" b="1" dirty="0">
                <a:solidFill>
                  <a:srgbClr val="88142D"/>
                </a:solidFill>
                <a:latin typeface="Century Gothic (Body)"/>
              </a:rPr>
              <a:t>					Johnson, 2006</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4">
            <a:extLst>
              <a:ext uri="{FF2B5EF4-FFF2-40B4-BE49-F238E27FC236}">
                <a16:creationId xmlns:a16="http://schemas.microsoft.com/office/drawing/2014/main" id="{3E53A952-B221-46E5-BDF6-A550FAC4D4E5}"/>
              </a:ext>
            </a:extLst>
          </p:cNvPr>
          <p:cNvSpPr>
            <a:spLocks noGrp="1" noChangeArrowheads="1"/>
          </p:cNvSpPr>
          <p:nvPr>
            <p:ph type="title"/>
          </p:nvPr>
        </p:nvSpPr>
        <p:spPr>
          <a:xfrm>
            <a:off x="2081214" y="1905000"/>
            <a:ext cx="8105775" cy="4114800"/>
          </a:xfrm>
        </p:spPr>
        <p:txBody>
          <a:bodyPr/>
          <a:lstStyle/>
          <a:p>
            <a:pPr algn="l"/>
            <a:r>
              <a:rPr lang="en-US" altLang="en-US" sz="3200" b="1" dirty="0">
                <a:solidFill>
                  <a:schemeClr val="tx1"/>
                </a:solidFill>
                <a:latin typeface="Century Gothic (Body)"/>
              </a:rPr>
              <a:t>Since “Culture” has been majorly viewed in the U.S. as being primarily related to race, ethnicity, and gender…</a:t>
            </a:r>
            <a:br>
              <a:rPr lang="en-US" altLang="en-US" sz="3200" b="1" dirty="0">
                <a:solidFill>
                  <a:schemeClr val="tx1"/>
                </a:solidFill>
                <a:latin typeface="Century Gothic (Body)"/>
              </a:rPr>
            </a:br>
            <a:br>
              <a:rPr lang="en-US" altLang="en-US" sz="3200" b="1" dirty="0">
                <a:solidFill>
                  <a:schemeClr val="tx1"/>
                </a:solidFill>
                <a:latin typeface="Century Gothic (Body)"/>
              </a:rPr>
            </a:br>
            <a:r>
              <a:rPr lang="en-US" altLang="en-US" sz="3200" b="1" dirty="0">
                <a:solidFill>
                  <a:schemeClr val="tx1"/>
                </a:solidFill>
                <a:latin typeface="Century Gothic (Body)"/>
              </a:rPr>
              <a:t>Effective diversity/inclusivity programs are emerging to communicate  diversity matters in a way that combats marginalization and exclusion.</a:t>
            </a:r>
            <a:r>
              <a:rPr lang="en-US" altLang="en-US" sz="2800" b="1" dirty="0">
                <a:solidFill>
                  <a:schemeClr val="tx1"/>
                </a:solidFill>
                <a:latin typeface="Century Gothic (Body)"/>
              </a:rPr>
              <a:t>  </a:t>
            </a:r>
            <a:endParaRPr lang="en-US" altLang="en-US" dirty="0">
              <a:solidFill>
                <a:schemeClr val="tx1"/>
              </a:solidFill>
              <a:latin typeface="Century Gothic (Body)"/>
            </a:endParaRPr>
          </a:p>
        </p:txBody>
      </p:sp>
      <p:sp>
        <p:nvSpPr>
          <p:cNvPr id="72707" name="Text Box 5">
            <a:extLst>
              <a:ext uri="{FF2B5EF4-FFF2-40B4-BE49-F238E27FC236}">
                <a16:creationId xmlns:a16="http://schemas.microsoft.com/office/drawing/2014/main" id="{DB3FD085-26EE-4F74-A3ED-55FD26B79004}"/>
              </a:ext>
            </a:extLst>
          </p:cNvPr>
          <p:cNvSpPr txBox="1">
            <a:spLocks noChangeArrowheads="1"/>
          </p:cNvSpPr>
          <p:nvPr/>
        </p:nvSpPr>
        <p:spPr bwMode="auto">
          <a:xfrm>
            <a:off x="2286000" y="798513"/>
            <a:ext cx="7696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Myriad Pro"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Myriad Pro"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Myriad Pro"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Myriad Pro"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Myriad Pro"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itchFamily="34" charset="0"/>
              </a:defRPr>
            </a:lvl9pPr>
          </a:lstStyle>
          <a:p>
            <a:pPr algn="ctr" eaLnBrk="1" hangingPunct="1">
              <a:spcBef>
                <a:spcPct val="0"/>
              </a:spcBef>
              <a:buFontTx/>
              <a:buNone/>
            </a:pPr>
            <a:r>
              <a:rPr lang="en-US" altLang="en-US" sz="3600" b="1">
                <a:solidFill>
                  <a:schemeClr val="tx2"/>
                </a:solidFill>
              </a:rPr>
              <a:t>Making “Diversity” More Inclusive</a:t>
            </a: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a:extLst>
              <a:ext uri="{FF2B5EF4-FFF2-40B4-BE49-F238E27FC236}">
                <a16:creationId xmlns:a16="http://schemas.microsoft.com/office/drawing/2014/main" id="{8DF6210F-91E0-4440-91A8-B96A926F2750}"/>
              </a:ext>
            </a:extLst>
          </p:cNvPr>
          <p:cNvSpPr>
            <a:spLocks noGrp="1" noChangeArrowheads="1"/>
          </p:cNvSpPr>
          <p:nvPr>
            <p:ph type="title" idx="4294967295"/>
          </p:nvPr>
        </p:nvSpPr>
        <p:spPr>
          <a:xfrm>
            <a:off x="1026826" y="-116174"/>
            <a:ext cx="10301574" cy="1325214"/>
          </a:xfrm>
        </p:spPr>
        <p:txBody>
          <a:bodyPr anchor="b"/>
          <a:lstStyle/>
          <a:p>
            <a:pPr algn="ctr" eaLnBrk="1" hangingPunct="1"/>
            <a:r>
              <a:rPr lang="en-US" altLang="en-US" b="1" dirty="0">
                <a:solidFill>
                  <a:schemeClr val="hlink"/>
                </a:solidFill>
                <a:latin typeface="Century Gothic (Body)"/>
              </a:rPr>
              <a:t>Seven kinds of diversity</a:t>
            </a:r>
            <a:endParaRPr lang="en-US" altLang="en-US" sz="2400" b="1" dirty="0">
              <a:solidFill>
                <a:schemeClr val="hlink"/>
              </a:solidFill>
              <a:latin typeface="Century Gothic (Body)"/>
            </a:endParaRPr>
          </a:p>
        </p:txBody>
      </p:sp>
      <p:sp>
        <p:nvSpPr>
          <p:cNvPr id="225283" name="Rectangle 3">
            <a:extLst>
              <a:ext uri="{FF2B5EF4-FFF2-40B4-BE49-F238E27FC236}">
                <a16:creationId xmlns:a16="http://schemas.microsoft.com/office/drawing/2014/main" id="{0092BB8F-8F96-4829-8B7A-59335F75CA5E}"/>
              </a:ext>
            </a:extLst>
          </p:cNvPr>
          <p:cNvSpPr>
            <a:spLocks noGrp="1" noChangeArrowheads="1"/>
          </p:cNvSpPr>
          <p:nvPr>
            <p:ph type="body" sz="half" idx="4294967295"/>
          </p:nvPr>
        </p:nvSpPr>
        <p:spPr>
          <a:xfrm>
            <a:off x="1843790" y="1858780"/>
            <a:ext cx="3837482" cy="3329690"/>
          </a:xfrm>
        </p:spPr>
        <p:txBody>
          <a:bodyPr>
            <a:normAutofit fontScale="85000" lnSpcReduction="20000"/>
          </a:bodyPr>
          <a:lstStyle/>
          <a:p>
            <a:pPr eaLnBrk="1" hangingPunct="1">
              <a:buFont typeface="Arial" panose="020B0604020202020204" pitchFamily="34" charset="0"/>
              <a:buNone/>
            </a:pPr>
            <a:r>
              <a:rPr lang="en-US" altLang="en-US" sz="2800" b="1" dirty="0">
                <a:latin typeface="Century Gothic (Body)"/>
              </a:rPr>
              <a:t>“</a:t>
            </a:r>
            <a:r>
              <a:rPr lang="en-US" altLang="en-US" sz="2800" b="1" u="sng" dirty="0">
                <a:latin typeface="Century Gothic (Body)"/>
              </a:rPr>
              <a:t>Otherness</a:t>
            </a:r>
            <a:r>
              <a:rPr lang="en-US" altLang="en-US" sz="2800" b="1" dirty="0">
                <a:latin typeface="Century Gothic (Body)"/>
              </a:rPr>
              <a:t>”</a:t>
            </a:r>
          </a:p>
          <a:p>
            <a:pPr eaLnBrk="1" hangingPunct="1"/>
            <a:r>
              <a:rPr lang="en-US" altLang="en-US" sz="2500" b="1" dirty="0">
                <a:latin typeface="Century Gothic (Body)"/>
              </a:rPr>
              <a:t>Race/ethnicity</a:t>
            </a:r>
          </a:p>
          <a:p>
            <a:pPr eaLnBrk="1" hangingPunct="1"/>
            <a:r>
              <a:rPr lang="en-US" altLang="en-US" sz="2500" b="1" dirty="0">
                <a:latin typeface="Century Gothic (Body)"/>
              </a:rPr>
              <a:t>Gender</a:t>
            </a:r>
          </a:p>
          <a:p>
            <a:pPr eaLnBrk="1" hangingPunct="1"/>
            <a:r>
              <a:rPr lang="en-US" altLang="en-US" sz="2500" b="1" dirty="0">
                <a:latin typeface="Century Gothic (Body)"/>
              </a:rPr>
              <a:t>Religion</a:t>
            </a:r>
          </a:p>
          <a:p>
            <a:pPr eaLnBrk="1" hangingPunct="1"/>
            <a:r>
              <a:rPr lang="en-US" altLang="en-US" sz="2500" b="1" dirty="0">
                <a:latin typeface="Century Gothic (Body)"/>
              </a:rPr>
              <a:t>Sexual Orientation</a:t>
            </a:r>
          </a:p>
          <a:p>
            <a:pPr eaLnBrk="1" hangingPunct="1"/>
            <a:r>
              <a:rPr lang="en-US" altLang="en-US" sz="2500" b="1" dirty="0">
                <a:latin typeface="Century Gothic (Body)"/>
              </a:rPr>
              <a:t>Socio-economic status</a:t>
            </a:r>
          </a:p>
          <a:p>
            <a:pPr eaLnBrk="1" hangingPunct="1"/>
            <a:r>
              <a:rPr lang="en-US" altLang="en-US" sz="2500" b="1" u="sng" dirty="0">
                <a:latin typeface="Century Gothic (Body)"/>
              </a:rPr>
              <a:t>Age</a:t>
            </a:r>
          </a:p>
          <a:p>
            <a:pPr eaLnBrk="1" hangingPunct="1"/>
            <a:r>
              <a:rPr lang="en-US" altLang="en-US" sz="2500" b="1" dirty="0">
                <a:latin typeface="Century Gothic (Body)"/>
              </a:rPr>
              <a:t>Physical/Mental Ability</a:t>
            </a:r>
          </a:p>
        </p:txBody>
      </p:sp>
      <p:sp>
        <p:nvSpPr>
          <p:cNvPr id="225284" name="Rectangle 4">
            <a:extLst>
              <a:ext uri="{FF2B5EF4-FFF2-40B4-BE49-F238E27FC236}">
                <a16:creationId xmlns:a16="http://schemas.microsoft.com/office/drawing/2014/main" id="{E80AE647-AFE0-4334-9490-ACAAB81E21AA}"/>
              </a:ext>
            </a:extLst>
          </p:cNvPr>
          <p:cNvSpPr>
            <a:spLocks noGrp="1" noChangeArrowheads="1"/>
          </p:cNvSpPr>
          <p:nvPr>
            <p:ph type="body" sz="half" idx="4294967295"/>
          </p:nvPr>
        </p:nvSpPr>
        <p:spPr>
          <a:xfrm>
            <a:off x="6400800" y="1669529"/>
            <a:ext cx="4190999" cy="3518941"/>
          </a:xfrm>
        </p:spPr>
        <p:txBody>
          <a:bodyPr>
            <a:normAutofit fontScale="92500" lnSpcReduction="20000"/>
          </a:bodyPr>
          <a:lstStyle/>
          <a:p>
            <a:pPr algn="ctr" eaLnBrk="1" hangingPunct="1">
              <a:buFont typeface="Arial" panose="020B0604020202020204" pitchFamily="34" charset="0"/>
              <a:buNone/>
            </a:pPr>
            <a:r>
              <a:rPr lang="en-US" altLang="en-US" sz="2800" b="1" dirty="0">
                <a:latin typeface="Century Gothic (Body)"/>
              </a:rPr>
              <a:t>“</a:t>
            </a:r>
            <a:r>
              <a:rPr lang="en-US" altLang="en-US" sz="2800" b="1" u="sng" dirty="0">
                <a:latin typeface="Century Gothic (Body)"/>
              </a:rPr>
              <a:t>ism</a:t>
            </a:r>
            <a:r>
              <a:rPr lang="en-US" altLang="en-US" sz="2800" b="1" dirty="0">
                <a:latin typeface="Century Gothic (Body)"/>
              </a:rPr>
              <a:t>”</a:t>
            </a:r>
          </a:p>
          <a:p>
            <a:pPr eaLnBrk="1" hangingPunct="1"/>
            <a:r>
              <a:rPr lang="en-US" altLang="en-US" sz="2500" b="1" dirty="0">
                <a:latin typeface="Century Gothic (Body)"/>
              </a:rPr>
              <a:t>Racism/ethnocentrism</a:t>
            </a:r>
          </a:p>
          <a:p>
            <a:pPr eaLnBrk="1" hangingPunct="1"/>
            <a:r>
              <a:rPr lang="en-US" altLang="en-US" sz="2500" b="1" dirty="0">
                <a:latin typeface="Century Gothic (Body)"/>
              </a:rPr>
              <a:t>Sexism</a:t>
            </a:r>
          </a:p>
          <a:p>
            <a:pPr eaLnBrk="1" hangingPunct="1"/>
            <a:r>
              <a:rPr lang="en-US" altLang="en-US" sz="2500" b="1" dirty="0">
                <a:latin typeface="Century Gothic (Body)"/>
              </a:rPr>
              <a:t>Religious oppression</a:t>
            </a:r>
          </a:p>
          <a:p>
            <a:pPr eaLnBrk="1" hangingPunct="1"/>
            <a:r>
              <a:rPr lang="en-US" altLang="en-US" sz="2500" b="1" dirty="0">
                <a:latin typeface="Century Gothic (Body)"/>
              </a:rPr>
              <a:t>Heterosexism</a:t>
            </a:r>
          </a:p>
          <a:p>
            <a:pPr eaLnBrk="1" hangingPunct="1"/>
            <a:r>
              <a:rPr lang="en-US" altLang="en-US" sz="2500" b="1" dirty="0">
                <a:latin typeface="Century Gothic (Body)"/>
              </a:rPr>
              <a:t>Classism</a:t>
            </a:r>
          </a:p>
          <a:p>
            <a:pPr eaLnBrk="1" hangingPunct="1"/>
            <a:r>
              <a:rPr lang="en-US" altLang="en-US" sz="2500" b="1" u="sng" dirty="0">
                <a:latin typeface="Century Gothic (Body)"/>
              </a:rPr>
              <a:t>Ageism</a:t>
            </a:r>
          </a:p>
          <a:p>
            <a:pPr eaLnBrk="1" hangingPunct="1"/>
            <a:r>
              <a:rPr lang="en-US" altLang="en-US" sz="2500" b="1" dirty="0">
                <a:latin typeface="Century Gothic (Body)"/>
              </a:rPr>
              <a:t>Ableism</a:t>
            </a:r>
          </a:p>
        </p:txBody>
      </p:sp>
      <p:sp>
        <p:nvSpPr>
          <p:cNvPr id="3" name="Rectangle 2">
            <a:extLst>
              <a:ext uri="{FF2B5EF4-FFF2-40B4-BE49-F238E27FC236}">
                <a16:creationId xmlns:a16="http://schemas.microsoft.com/office/drawing/2014/main" id="{23F62E7F-DF4E-4DC4-9978-1A3F7E2D9CFD}"/>
              </a:ext>
            </a:extLst>
          </p:cNvPr>
          <p:cNvSpPr/>
          <p:nvPr/>
        </p:nvSpPr>
        <p:spPr>
          <a:xfrm>
            <a:off x="894080" y="5754973"/>
            <a:ext cx="9580880" cy="830997"/>
          </a:xfrm>
          <a:prstGeom prst="rect">
            <a:avLst/>
          </a:prstGeom>
        </p:spPr>
        <p:txBody>
          <a:bodyPr wrap="square">
            <a:spAutoFit/>
          </a:bodyPr>
          <a:lstStyle/>
          <a:p>
            <a:r>
              <a:rPr lang="en-US" sz="1200" dirty="0">
                <a:solidFill>
                  <a:schemeClr val="bg1"/>
                </a:solidFill>
                <a:latin typeface="Arial" panose="020B0604020202020204" pitchFamily="34" charset="0"/>
              </a:rPr>
              <a:t>Hamilton, P. (2021). Diversity and </a:t>
            </a:r>
            <a:r>
              <a:rPr lang="en-US" sz="1200" dirty="0" err="1">
                <a:solidFill>
                  <a:schemeClr val="bg1"/>
                </a:solidFill>
                <a:latin typeface="Arial" panose="020B0604020202020204" pitchFamily="34" charset="0"/>
              </a:rPr>
              <a:t>Marginalisation</a:t>
            </a:r>
            <a:r>
              <a:rPr lang="en-US" sz="1200" dirty="0">
                <a:solidFill>
                  <a:schemeClr val="bg1"/>
                </a:solidFill>
                <a:latin typeface="Arial" panose="020B0604020202020204" pitchFamily="34" charset="0"/>
              </a:rPr>
              <a:t> in Childhood: A Guide for Inclusive Thinking 0-11. </a:t>
            </a:r>
            <a:r>
              <a:rPr lang="en-US" sz="1200" i="1" dirty="0">
                <a:solidFill>
                  <a:schemeClr val="bg1"/>
                </a:solidFill>
                <a:latin typeface="Arial" panose="020B0604020202020204" pitchFamily="34" charset="0"/>
              </a:rPr>
              <a:t>Diversity and </a:t>
            </a:r>
            <a:r>
              <a:rPr lang="en-US" sz="1200" i="1" dirty="0" err="1">
                <a:solidFill>
                  <a:schemeClr val="bg1"/>
                </a:solidFill>
                <a:latin typeface="Arial" panose="020B0604020202020204" pitchFamily="34" charset="0"/>
              </a:rPr>
              <a:t>Marginalisation</a:t>
            </a:r>
            <a:r>
              <a:rPr lang="en-US" sz="1200" i="1" dirty="0">
                <a:solidFill>
                  <a:schemeClr val="bg1"/>
                </a:solidFill>
                <a:latin typeface="Arial" panose="020B0604020202020204" pitchFamily="34" charset="0"/>
              </a:rPr>
              <a:t> in Childhood</a:t>
            </a:r>
            <a:r>
              <a:rPr lang="en-US" sz="1200" dirty="0">
                <a:solidFill>
                  <a:schemeClr val="bg1"/>
                </a:solidFill>
                <a:latin typeface="Arial" panose="020B0604020202020204" pitchFamily="34" charset="0"/>
              </a:rPr>
              <a:t>, 1-272.</a:t>
            </a:r>
          </a:p>
          <a:p>
            <a:endParaRPr lang="en-US" sz="1200" dirty="0">
              <a:solidFill>
                <a:schemeClr val="bg1"/>
              </a:solidFill>
              <a:latin typeface="Arial" panose="020B0604020202020204" pitchFamily="34" charset="0"/>
            </a:endParaRPr>
          </a:p>
          <a:p>
            <a:r>
              <a:rPr lang="en-US" sz="1200" dirty="0">
                <a:solidFill>
                  <a:schemeClr val="bg1"/>
                </a:solidFill>
              </a:rPr>
              <a:t>Johnson, A. P. (2006). </a:t>
            </a:r>
            <a:r>
              <a:rPr lang="en-US" sz="1200" i="1" dirty="0">
                <a:solidFill>
                  <a:schemeClr val="bg1"/>
                </a:solidFill>
              </a:rPr>
              <a:t>Making connections in elementary and middle school social studies</a:t>
            </a:r>
            <a:r>
              <a:rPr lang="en-US" sz="1200" dirty="0">
                <a:solidFill>
                  <a:schemeClr val="bg1"/>
                </a:solidFill>
              </a:rPr>
              <a:t>. Sage.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6C027-3148-4D62-8FF8-CE2FFE28F069}"/>
              </a:ext>
            </a:extLst>
          </p:cNvPr>
          <p:cNvSpPr>
            <a:spLocks noGrp="1"/>
          </p:cNvSpPr>
          <p:nvPr>
            <p:ph type="title"/>
          </p:nvPr>
        </p:nvSpPr>
        <p:spPr/>
        <p:txBody>
          <a:bodyPr/>
          <a:lstStyle/>
          <a:p>
            <a:pPr algn="ctr"/>
            <a:r>
              <a:rPr lang="en-US" dirty="0"/>
              <a:t>Example</a:t>
            </a:r>
          </a:p>
        </p:txBody>
      </p:sp>
      <p:sp>
        <p:nvSpPr>
          <p:cNvPr id="3" name="Content Placeholder 2">
            <a:extLst>
              <a:ext uri="{FF2B5EF4-FFF2-40B4-BE49-F238E27FC236}">
                <a16:creationId xmlns:a16="http://schemas.microsoft.com/office/drawing/2014/main" id="{F19E364A-23CB-48EF-A261-B36EC078976E}"/>
              </a:ext>
            </a:extLst>
          </p:cNvPr>
          <p:cNvSpPr>
            <a:spLocks noGrp="1"/>
          </p:cNvSpPr>
          <p:nvPr>
            <p:ph idx="1"/>
          </p:nvPr>
        </p:nvSpPr>
        <p:spPr/>
        <p:txBody>
          <a:bodyPr>
            <a:normAutofit/>
          </a:bodyPr>
          <a:lstStyle/>
          <a:p>
            <a:pPr marL="0" indent="0" algn="ctr">
              <a:buNone/>
            </a:pPr>
            <a:r>
              <a:rPr lang="en-US" sz="2500" dirty="0"/>
              <a:t>Racial difference</a:t>
            </a:r>
          </a:p>
        </p:txBody>
      </p:sp>
    </p:spTree>
    <p:extLst>
      <p:ext uri="{BB962C8B-B14F-4D97-AF65-F5344CB8AC3E}">
        <p14:creationId xmlns:p14="http://schemas.microsoft.com/office/powerpoint/2010/main" val="42003583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D4C98-599C-44F2-B59B-F440C374DB2B}"/>
              </a:ext>
            </a:extLst>
          </p:cNvPr>
          <p:cNvSpPr>
            <a:spLocks noGrp="1"/>
          </p:cNvSpPr>
          <p:nvPr>
            <p:ph type="title"/>
          </p:nvPr>
        </p:nvSpPr>
        <p:spPr/>
        <p:txBody>
          <a:bodyPr/>
          <a:lstStyle/>
          <a:p>
            <a:r>
              <a:rPr lang="en-US" dirty="0"/>
              <a:t>Objectives</a:t>
            </a:r>
            <a:br>
              <a:rPr lang="en-US" dirty="0"/>
            </a:br>
            <a:endParaRPr lang="en-US" dirty="0"/>
          </a:p>
        </p:txBody>
      </p:sp>
      <p:sp>
        <p:nvSpPr>
          <p:cNvPr id="3" name="Content Placeholder 2">
            <a:extLst>
              <a:ext uri="{FF2B5EF4-FFF2-40B4-BE49-F238E27FC236}">
                <a16:creationId xmlns:a16="http://schemas.microsoft.com/office/drawing/2014/main" id="{C82FB4B1-DBB0-4481-99F7-45D5C0C3A765}"/>
              </a:ext>
            </a:extLst>
          </p:cNvPr>
          <p:cNvSpPr>
            <a:spLocks noGrp="1"/>
          </p:cNvSpPr>
          <p:nvPr>
            <p:ph idx="1"/>
          </p:nvPr>
        </p:nvSpPr>
        <p:spPr/>
        <p:txBody>
          <a:bodyPr>
            <a:normAutofit/>
          </a:bodyPr>
          <a:lstStyle/>
          <a:p>
            <a:pPr marL="0" indent="0">
              <a:buNone/>
            </a:pPr>
            <a:r>
              <a:rPr lang="en-US" sz="2400" dirty="0"/>
              <a:t>Participates will be able to:</a:t>
            </a:r>
            <a:endParaRPr lang="en-US" sz="2200" dirty="0">
              <a:latin typeface="Century Gothic (Body)"/>
            </a:endParaRPr>
          </a:p>
          <a:p>
            <a:r>
              <a:rPr lang="en-US" sz="2200" dirty="0">
                <a:latin typeface="Century Gothic (Body)"/>
              </a:rPr>
              <a:t>Describe what cross-cultural communication is. </a:t>
            </a:r>
          </a:p>
          <a:p>
            <a:r>
              <a:rPr lang="en-US" sz="2200" dirty="0">
                <a:latin typeface="Century Gothic (Body)"/>
              </a:rPr>
              <a:t>Describe why cross-cultural communication is important. </a:t>
            </a:r>
          </a:p>
          <a:p>
            <a:r>
              <a:rPr lang="en-US" sz="2200" dirty="0">
                <a:latin typeface="Century Gothic (Body)"/>
              </a:rPr>
              <a:t>Describe how one can implement cross-cultural communication inside or outside the work environment.  </a:t>
            </a:r>
          </a:p>
        </p:txBody>
      </p:sp>
    </p:spTree>
    <p:extLst>
      <p:ext uri="{BB962C8B-B14F-4D97-AF65-F5344CB8AC3E}">
        <p14:creationId xmlns:p14="http://schemas.microsoft.com/office/powerpoint/2010/main" val="37828286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03555" name="Rectangle 3">
            <a:extLst>
              <a:ext uri="{FF2B5EF4-FFF2-40B4-BE49-F238E27FC236}">
                <a16:creationId xmlns:a16="http://schemas.microsoft.com/office/drawing/2014/main" id="{0B15B40C-B3FF-4241-8EEA-E8EBD16527BB}"/>
              </a:ext>
            </a:extLst>
          </p:cNvPr>
          <p:cNvSpPr>
            <a:spLocks noGrp="1" noChangeArrowheads="1"/>
          </p:cNvSpPr>
          <p:nvPr>
            <p:ph idx="4294967295"/>
          </p:nvPr>
        </p:nvSpPr>
        <p:spPr>
          <a:xfrm>
            <a:off x="4954173" y="622080"/>
            <a:ext cx="6858000" cy="5334000"/>
          </a:xfrm>
        </p:spPr>
        <p:txBody>
          <a:bodyPr>
            <a:normAutofit fontScale="92500" lnSpcReduction="10000"/>
          </a:bodyPr>
          <a:lstStyle/>
          <a:p>
            <a:r>
              <a:rPr lang="en-US" altLang="en-US" sz="3600" b="1" dirty="0">
                <a:solidFill>
                  <a:schemeClr val="accent2">
                    <a:lumMod val="50000"/>
                  </a:schemeClr>
                </a:solidFill>
                <a:latin typeface="Century Gothic (Body)"/>
                <a:cs typeface="Arial" panose="020B0604020202020204" pitchFamily="34" charset="0"/>
              </a:rPr>
              <a:t>Racial characteristics are only </a:t>
            </a:r>
            <a:r>
              <a:rPr lang="en-US" altLang="en-US" sz="3600" b="1" u="sng" dirty="0">
                <a:solidFill>
                  <a:schemeClr val="accent2">
                    <a:lumMod val="50000"/>
                  </a:schemeClr>
                </a:solidFill>
                <a:latin typeface="Century Gothic (Body)"/>
                <a:cs typeface="Arial" panose="020B0604020202020204" pitchFamily="34" charset="0"/>
              </a:rPr>
              <a:t>minor variations </a:t>
            </a:r>
            <a:r>
              <a:rPr lang="en-US" altLang="en-US" sz="3600" b="1" dirty="0">
                <a:solidFill>
                  <a:schemeClr val="accent2">
                    <a:lumMod val="50000"/>
                  </a:schemeClr>
                </a:solidFill>
                <a:latin typeface="Century Gothic (Body)"/>
                <a:cs typeface="Arial" panose="020B0604020202020204" pitchFamily="34" charset="0"/>
              </a:rPr>
              <a:t>among people groups.</a:t>
            </a:r>
            <a:endParaRPr lang="en-US" altLang="en-US" sz="3600" b="1" dirty="0">
              <a:solidFill>
                <a:schemeClr val="accent2">
                  <a:lumMod val="50000"/>
                </a:schemeClr>
              </a:solidFill>
              <a:latin typeface="Century Gothic (Body)"/>
            </a:endParaRPr>
          </a:p>
          <a:p>
            <a:r>
              <a:rPr lang="en-US" altLang="en-US" sz="3600" b="1" dirty="0">
                <a:solidFill>
                  <a:srgbClr val="88142D"/>
                </a:solidFill>
                <a:latin typeface="Century Gothic (Body)"/>
              </a:rPr>
              <a:t>Racial characteristics (e.g., skin color, eye shape, hair texture) account for </a:t>
            </a:r>
            <a:r>
              <a:rPr lang="en-US" altLang="en-US" sz="3600" b="1" u="sng" dirty="0">
                <a:solidFill>
                  <a:srgbClr val="88142D"/>
                </a:solidFill>
                <a:latin typeface="Century Gothic (Body)"/>
              </a:rPr>
              <a:t>0.012</a:t>
            </a:r>
            <a:r>
              <a:rPr lang="en-US" altLang="en-US" sz="3600" b="1" dirty="0">
                <a:solidFill>
                  <a:srgbClr val="88142D"/>
                </a:solidFill>
                <a:latin typeface="Century Gothic (Body)"/>
              </a:rPr>
              <a:t> percent of human biological variation.</a:t>
            </a:r>
            <a:r>
              <a:rPr lang="en-US" altLang="en-US" sz="2400" b="1" dirty="0">
                <a:solidFill>
                  <a:srgbClr val="88142D"/>
                </a:solidFill>
                <a:latin typeface="Century Gothic (Body)"/>
              </a:rPr>
              <a:t>							</a:t>
            </a:r>
          </a:p>
          <a:p>
            <a:pPr marL="0" indent="0">
              <a:buNone/>
            </a:pPr>
            <a:r>
              <a:rPr lang="en-US" altLang="en-US" sz="2400" b="1" dirty="0">
                <a:solidFill>
                  <a:srgbClr val="88142D"/>
                </a:solidFill>
                <a:latin typeface="Century Gothic (Body)"/>
              </a:rPr>
              <a:t>	Susan Cameron &amp; Susan Macias Wycoff	</a:t>
            </a:r>
            <a:r>
              <a:rPr lang="en-US" altLang="en-US" sz="2400" b="1" i="1" dirty="0">
                <a:solidFill>
                  <a:srgbClr val="88142D"/>
                </a:solidFill>
                <a:latin typeface="Century Gothic (Body)"/>
              </a:rPr>
              <a:t>Journal of Counseling &amp; Development, </a:t>
            </a:r>
            <a:r>
              <a:rPr lang="en-US" altLang="en-US" sz="2400" b="1" dirty="0">
                <a:solidFill>
                  <a:srgbClr val="88142D"/>
                </a:solidFill>
                <a:latin typeface="Century Gothic (Body)"/>
              </a:rPr>
              <a:t>1998</a:t>
            </a:r>
            <a:endParaRPr lang="en-US" altLang="en-US" sz="3600" b="1" dirty="0">
              <a:solidFill>
                <a:srgbClr val="88142D"/>
              </a:solidFill>
              <a:latin typeface="Century Gothic (Body)"/>
            </a:endParaRPr>
          </a:p>
        </p:txBody>
      </p:sp>
      <p:pic>
        <p:nvPicPr>
          <p:cNvPr id="3" name="Picture 2" descr="A person and person taking a selfie&#10;&#10;Description automatically generated with medium confidence">
            <a:extLst>
              <a:ext uri="{FF2B5EF4-FFF2-40B4-BE49-F238E27FC236}">
                <a16:creationId xmlns:a16="http://schemas.microsoft.com/office/drawing/2014/main" id="{02B66C91-4DF7-A740-AFA9-73A6F9CF701E}"/>
              </a:ext>
            </a:extLst>
          </p:cNvPr>
          <p:cNvPicPr>
            <a:picLocks noChangeAspect="1"/>
          </p:cNvPicPr>
          <p:nvPr/>
        </p:nvPicPr>
        <p:blipFill>
          <a:blip r:embed="rId2"/>
          <a:stretch>
            <a:fillRect/>
          </a:stretch>
        </p:blipFill>
        <p:spPr>
          <a:xfrm>
            <a:off x="253387" y="272991"/>
            <a:ext cx="4208443" cy="6312017"/>
          </a:xfrm>
          <a:prstGeom prst="rect">
            <a:avLst/>
          </a:prstGeom>
        </p:spPr>
      </p:pic>
    </p:spTree>
    <p:extLst>
      <p:ext uri="{BB962C8B-B14F-4D97-AF65-F5344CB8AC3E}">
        <p14:creationId xmlns:p14="http://schemas.microsoft.com/office/powerpoint/2010/main" val="107390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03555">
                                            <p:txEl>
                                              <p:pRg st="0" end="0"/>
                                            </p:txEl>
                                          </p:spTgt>
                                        </p:tgtEl>
                                        <p:attrNameLst>
                                          <p:attrName>style.visibility</p:attrName>
                                        </p:attrNameLst>
                                      </p:cBhvr>
                                      <p:to>
                                        <p:strVal val="visible"/>
                                      </p:to>
                                    </p:set>
                                    <p:animEffect transition="in" filter="dissolve">
                                      <p:cBhvr>
                                        <p:cTn id="7" dur="500"/>
                                        <p:tgtEl>
                                          <p:spTgt spid="130355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03555">
                                            <p:txEl>
                                              <p:pRg st="1" end="1"/>
                                            </p:txEl>
                                          </p:spTgt>
                                        </p:tgtEl>
                                        <p:attrNameLst>
                                          <p:attrName>style.visibility</p:attrName>
                                        </p:attrNameLst>
                                      </p:cBhvr>
                                      <p:to>
                                        <p:strVal val="visible"/>
                                      </p:to>
                                    </p:set>
                                    <p:animEffect transition="in" filter="dissolve">
                                      <p:cBhvr>
                                        <p:cTn id="12" dur="500"/>
                                        <p:tgtEl>
                                          <p:spTgt spid="130355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303555">
                                            <p:txEl>
                                              <p:pRg st="2" end="2"/>
                                            </p:txEl>
                                          </p:spTgt>
                                        </p:tgtEl>
                                        <p:attrNameLst>
                                          <p:attrName>style.visibility</p:attrName>
                                        </p:attrNameLst>
                                      </p:cBhvr>
                                      <p:to>
                                        <p:strVal val="visible"/>
                                      </p:to>
                                    </p:set>
                                    <p:animEffect transition="in" filter="dissolve">
                                      <p:cBhvr>
                                        <p:cTn id="17" dur="500"/>
                                        <p:tgtEl>
                                          <p:spTgt spid="130355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3555"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DC32BC5F-12EA-4270-BBFA-54CC5001EB6B}"/>
              </a:ext>
            </a:extLst>
          </p:cNvPr>
          <p:cNvSpPr>
            <a:spLocks noGrp="1" noChangeArrowheads="1"/>
          </p:cNvSpPr>
          <p:nvPr>
            <p:ph type="title" idx="4294967295"/>
          </p:nvPr>
        </p:nvSpPr>
        <p:spPr>
          <a:xfrm>
            <a:off x="381000" y="538163"/>
            <a:ext cx="6614711" cy="5029200"/>
          </a:xfrm>
        </p:spPr>
        <p:txBody>
          <a:bodyPr anchor="t">
            <a:normAutofit fontScale="90000"/>
          </a:bodyPr>
          <a:lstStyle/>
          <a:p>
            <a:br>
              <a:rPr lang="en-US" altLang="en-US" sz="3200" b="1" dirty="0">
                <a:solidFill>
                  <a:schemeClr val="tx1"/>
                </a:solidFill>
                <a:latin typeface="Century Gothic (Body)"/>
                <a:cs typeface="Arial" panose="020B0604020202020204" pitchFamily="34" charset="0"/>
              </a:rPr>
            </a:br>
            <a:br>
              <a:rPr lang="en-US" altLang="en-US" sz="3200" b="1" dirty="0">
                <a:solidFill>
                  <a:schemeClr val="tx1"/>
                </a:solidFill>
                <a:latin typeface="Century Gothic (Body)"/>
                <a:cs typeface="Arial" panose="020B0604020202020204" pitchFamily="34" charset="0"/>
              </a:rPr>
            </a:br>
            <a:r>
              <a:rPr lang="en-US" altLang="en-US" sz="3200" b="1" dirty="0">
                <a:solidFill>
                  <a:schemeClr val="tx1"/>
                </a:solidFill>
                <a:latin typeface="Century Gothic (Body)"/>
                <a:cs typeface="Arial" panose="020B0604020202020204" pitchFamily="34" charset="0"/>
              </a:rPr>
              <a:t>People from the same ethnic or racial group are also “diverse” in terms of socio-economic status, education, age, religion, sexual orientation, individual experiences, or disposition. </a:t>
            </a:r>
            <a:br>
              <a:rPr lang="en-US" altLang="en-US" sz="3200" b="1" dirty="0">
                <a:solidFill>
                  <a:schemeClr val="tx1"/>
                </a:solidFill>
                <a:latin typeface="Century Gothic (Body)"/>
                <a:cs typeface="Arial" panose="020B0604020202020204" pitchFamily="34" charset="0"/>
              </a:rPr>
            </a:br>
            <a:br>
              <a:rPr lang="en-US" altLang="en-US" sz="3200" b="1" dirty="0">
                <a:solidFill>
                  <a:schemeClr val="tx1"/>
                </a:solidFill>
                <a:latin typeface="Century Gothic (Body)"/>
                <a:cs typeface="Arial" panose="020B0604020202020204" pitchFamily="34" charset="0"/>
              </a:rPr>
            </a:br>
            <a:r>
              <a:rPr lang="en-US" altLang="en-US" sz="3200" b="1" dirty="0">
                <a:solidFill>
                  <a:schemeClr val="tx1"/>
                </a:solidFill>
                <a:latin typeface="Century Gothic (Body)"/>
                <a:cs typeface="Arial" panose="020B0604020202020204" pitchFamily="34" charset="0"/>
              </a:rPr>
              <a:t>Note: these categories can </a:t>
            </a:r>
            <a:r>
              <a:rPr lang="en-US" altLang="en-US" sz="3200" b="1" i="1" dirty="0">
                <a:solidFill>
                  <a:schemeClr val="tx1"/>
                </a:solidFill>
                <a:latin typeface="Century Gothic (Body)"/>
                <a:cs typeface="Arial" panose="020B0604020202020204" pitchFamily="34" charset="0"/>
              </a:rPr>
              <a:t>strongly</a:t>
            </a:r>
            <a:r>
              <a:rPr lang="en-US" altLang="en-US" sz="3200" b="1" dirty="0">
                <a:solidFill>
                  <a:schemeClr val="tx1"/>
                </a:solidFill>
                <a:latin typeface="Century Gothic (Body)"/>
                <a:cs typeface="Arial" panose="020B0604020202020204" pitchFamily="34" charset="0"/>
              </a:rPr>
              <a:t> influence one’s dietary and general health decisions.  </a:t>
            </a:r>
            <a:br>
              <a:rPr lang="en-US" altLang="en-US" sz="3200" b="1" dirty="0">
                <a:solidFill>
                  <a:schemeClr val="tx1"/>
                </a:solidFill>
                <a:latin typeface="Century Gothic (Body)"/>
                <a:cs typeface="Arial" panose="020B0604020202020204" pitchFamily="34" charset="0"/>
              </a:rPr>
            </a:br>
            <a:br>
              <a:rPr lang="en-US" dirty="0"/>
            </a:br>
            <a:br>
              <a:rPr lang="en-US" dirty="0"/>
            </a:br>
            <a:br>
              <a:rPr lang="en-US" dirty="0"/>
            </a:br>
            <a:endParaRPr lang="en-US" altLang="en-US" b="1" dirty="0">
              <a:solidFill>
                <a:schemeClr val="tx1"/>
              </a:solidFill>
              <a:latin typeface="Century Gothic (Body)"/>
              <a:cs typeface="Arial" panose="020B0604020202020204" pitchFamily="34" charset="0"/>
            </a:endParaRPr>
          </a:p>
        </p:txBody>
      </p:sp>
      <p:sp>
        <p:nvSpPr>
          <p:cNvPr id="110596" name="Text Box 4">
            <a:extLst>
              <a:ext uri="{FF2B5EF4-FFF2-40B4-BE49-F238E27FC236}">
                <a16:creationId xmlns:a16="http://schemas.microsoft.com/office/drawing/2014/main" id="{296B7DFB-682E-4BC5-AB03-DBE226892DEB}"/>
              </a:ext>
            </a:extLst>
          </p:cNvPr>
          <p:cNvSpPr txBox="1">
            <a:spLocks noChangeArrowheads="1"/>
          </p:cNvSpPr>
          <p:nvPr/>
        </p:nvSpPr>
        <p:spPr bwMode="auto">
          <a:xfrm>
            <a:off x="512475" y="538163"/>
            <a:ext cx="5822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3600" b="1" dirty="0">
                <a:solidFill>
                  <a:schemeClr val="tx2"/>
                </a:solidFill>
              </a:rPr>
              <a:t>Diversity in Diversity</a:t>
            </a:r>
          </a:p>
        </p:txBody>
      </p:sp>
      <p:pic>
        <p:nvPicPr>
          <p:cNvPr id="3" name="Picture 2" descr="A picture containing person&#10;&#10;Description automatically generated">
            <a:extLst>
              <a:ext uri="{FF2B5EF4-FFF2-40B4-BE49-F238E27FC236}">
                <a16:creationId xmlns:a16="http://schemas.microsoft.com/office/drawing/2014/main" id="{C00294B4-AD43-9147-8BE4-FAAC709F1A86}"/>
              </a:ext>
            </a:extLst>
          </p:cNvPr>
          <p:cNvPicPr>
            <a:picLocks noChangeAspect="1"/>
          </p:cNvPicPr>
          <p:nvPr/>
        </p:nvPicPr>
        <p:blipFill>
          <a:blip r:embed="rId2"/>
          <a:stretch>
            <a:fillRect/>
          </a:stretch>
        </p:blipFill>
        <p:spPr>
          <a:xfrm>
            <a:off x="7642378" y="451691"/>
            <a:ext cx="3969745" cy="5954617"/>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DC32BC5F-12EA-4270-BBFA-54CC5001EB6B}"/>
              </a:ext>
            </a:extLst>
          </p:cNvPr>
          <p:cNvSpPr>
            <a:spLocks noGrp="1" noChangeArrowheads="1"/>
          </p:cNvSpPr>
          <p:nvPr>
            <p:ph type="title" idx="4294967295"/>
          </p:nvPr>
        </p:nvSpPr>
        <p:spPr>
          <a:xfrm>
            <a:off x="2057400" y="762000"/>
            <a:ext cx="8001000" cy="5029200"/>
          </a:xfrm>
        </p:spPr>
        <p:txBody>
          <a:bodyPr anchor="t">
            <a:normAutofit fontScale="90000"/>
          </a:bodyPr>
          <a:lstStyle/>
          <a:p>
            <a:br>
              <a:rPr lang="en-US" altLang="en-US" sz="3200" b="1" dirty="0">
                <a:latin typeface="Century Gothic (Body)"/>
                <a:cs typeface="Arial" panose="020B0604020202020204" pitchFamily="34" charset="0"/>
              </a:rPr>
            </a:br>
            <a:br>
              <a:rPr lang="en-US" altLang="en-US" sz="3200" b="1" dirty="0">
                <a:latin typeface="Century Gothic (Body)"/>
                <a:cs typeface="Arial" panose="020B0604020202020204" pitchFamily="34" charset="0"/>
              </a:rPr>
            </a:br>
            <a:br>
              <a:rPr lang="en-US" altLang="en-US" sz="3200" b="1" dirty="0">
                <a:latin typeface="Century Gothic (Body)"/>
                <a:cs typeface="Arial" panose="020B0604020202020204" pitchFamily="34" charset="0"/>
              </a:rPr>
            </a:br>
            <a:r>
              <a:rPr lang="en-US" altLang="en-US" sz="3200" b="1" dirty="0">
                <a:solidFill>
                  <a:srgbClr val="88142D"/>
                </a:solidFill>
                <a:latin typeface="Century Gothic (Body)"/>
              </a:rPr>
              <a:t>Given that racial characteristics (e.g., skin color, eye shape, hair texture) account for </a:t>
            </a:r>
            <a:r>
              <a:rPr lang="en-US" altLang="en-US" sz="3200" b="1" u="sng" dirty="0">
                <a:solidFill>
                  <a:srgbClr val="88142D"/>
                </a:solidFill>
                <a:latin typeface="Century Gothic (Body)"/>
              </a:rPr>
              <a:t>0.012</a:t>
            </a:r>
            <a:r>
              <a:rPr lang="en-US" altLang="en-US" sz="3200" b="1" dirty="0">
                <a:solidFill>
                  <a:srgbClr val="88142D"/>
                </a:solidFill>
                <a:latin typeface="Century Gothic (Body)"/>
              </a:rPr>
              <a:t> percent of human biological variation, to issue a health condition based on race is at most about .012 accurate.   </a:t>
            </a:r>
            <a:r>
              <a:rPr lang="en-US" altLang="en-US" sz="3200" b="1" dirty="0">
                <a:latin typeface="Century Gothic (Body)"/>
                <a:cs typeface="Arial" panose="020B0604020202020204" pitchFamily="34" charset="0"/>
              </a:rPr>
              <a:t> </a:t>
            </a:r>
            <a:br>
              <a:rPr lang="en-US" altLang="en-US" sz="3200" b="1" dirty="0">
                <a:latin typeface="Century Gothic (Body)"/>
                <a:cs typeface="Arial" panose="020B0604020202020204" pitchFamily="34" charset="0"/>
              </a:rPr>
            </a:br>
            <a:br>
              <a:rPr lang="en-US" altLang="en-US" sz="3200" b="1" dirty="0">
                <a:latin typeface="Century Gothic (Body)"/>
                <a:cs typeface="Arial" panose="020B0604020202020204" pitchFamily="34" charset="0"/>
              </a:rPr>
            </a:br>
            <a:r>
              <a:rPr lang="en-US" altLang="en-US" sz="3200" b="1" dirty="0">
                <a:latin typeface="Century Gothic (Body)"/>
                <a:cs typeface="Arial" panose="020B0604020202020204" pitchFamily="34" charset="0"/>
              </a:rPr>
              <a:t>Health conditions would, therefore, be best issued, based on one’s immediate family history, cultural practices and life-decisions. </a:t>
            </a:r>
            <a:endParaRPr lang="en-US" altLang="en-US" b="1" dirty="0">
              <a:solidFill>
                <a:srgbClr val="88142D"/>
              </a:solidFill>
              <a:latin typeface="Century Gothic (Body)"/>
              <a:cs typeface="Arial" panose="020B0604020202020204" pitchFamily="34" charset="0"/>
            </a:endParaRPr>
          </a:p>
        </p:txBody>
      </p:sp>
      <p:sp>
        <p:nvSpPr>
          <p:cNvPr id="110596" name="Text Box 4">
            <a:extLst>
              <a:ext uri="{FF2B5EF4-FFF2-40B4-BE49-F238E27FC236}">
                <a16:creationId xmlns:a16="http://schemas.microsoft.com/office/drawing/2014/main" id="{296B7DFB-682E-4BC5-AB03-DBE226892DEB}"/>
              </a:ext>
            </a:extLst>
          </p:cNvPr>
          <p:cNvSpPr txBox="1">
            <a:spLocks noChangeArrowheads="1"/>
          </p:cNvSpPr>
          <p:nvPr/>
        </p:nvSpPr>
        <p:spPr bwMode="auto">
          <a:xfrm>
            <a:off x="3276600" y="538163"/>
            <a:ext cx="582295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3600" b="1" dirty="0">
                <a:solidFill>
                  <a:schemeClr val="tx2"/>
                </a:solidFill>
              </a:rPr>
              <a:t>Issues with Generalized Health Statistics</a:t>
            </a:r>
          </a:p>
        </p:txBody>
      </p:sp>
    </p:spTree>
    <p:extLst>
      <p:ext uri="{BB962C8B-B14F-4D97-AF65-F5344CB8AC3E}">
        <p14:creationId xmlns:p14="http://schemas.microsoft.com/office/powerpoint/2010/main" val="7607891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DC32BC5F-12EA-4270-BBFA-54CC5001EB6B}"/>
              </a:ext>
            </a:extLst>
          </p:cNvPr>
          <p:cNvSpPr>
            <a:spLocks noGrp="1" noChangeArrowheads="1"/>
          </p:cNvSpPr>
          <p:nvPr>
            <p:ph type="title" idx="4294967295"/>
          </p:nvPr>
        </p:nvSpPr>
        <p:spPr>
          <a:xfrm>
            <a:off x="2057400" y="762000"/>
            <a:ext cx="8001000" cy="5029200"/>
          </a:xfrm>
        </p:spPr>
        <p:txBody>
          <a:bodyPr anchor="t">
            <a:normAutofit fontScale="90000"/>
          </a:bodyPr>
          <a:lstStyle/>
          <a:p>
            <a:br>
              <a:rPr lang="en-US" altLang="en-US" sz="3200" b="1" dirty="0">
                <a:latin typeface="Century Gothic (Body)"/>
                <a:cs typeface="Arial" panose="020B0604020202020204" pitchFamily="34" charset="0"/>
              </a:rPr>
            </a:br>
            <a:br>
              <a:rPr lang="en-US" altLang="en-US" sz="3200" b="1" dirty="0">
                <a:latin typeface="Century Gothic (Body)"/>
                <a:cs typeface="Arial" panose="020B0604020202020204" pitchFamily="34" charset="0"/>
              </a:rPr>
            </a:br>
            <a:br>
              <a:rPr lang="en-US" altLang="en-US" sz="3200" b="1" dirty="0">
                <a:latin typeface="Century Gothic (Body)"/>
                <a:cs typeface="Arial" panose="020B0604020202020204" pitchFamily="34" charset="0"/>
              </a:rPr>
            </a:br>
            <a:r>
              <a:rPr lang="en-US" altLang="en-US" sz="3200" b="1" dirty="0">
                <a:latin typeface="Century Gothic (Body)"/>
                <a:cs typeface="Arial" panose="020B0604020202020204" pitchFamily="34" charset="0"/>
              </a:rPr>
              <a:t>Incorrect statement: </a:t>
            </a:r>
            <a:br>
              <a:rPr lang="en-US" altLang="en-US" sz="3200" b="1" dirty="0">
                <a:latin typeface="Century Gothic (Body)"/>
                <a:cs typeface="Arial" panose="020B0604020202020204" pitchFamily="34" charset="0"/>
              </a:rPr>
            </a:br>
            <a:r>
              <a:rPr lang="en-US" altLang="en-US" sz="3200" b="1" dirty="0">
                <a:latin typeface="Century Gothic (Body)"/>
                <a:cs typeface="Arial" panose="020B0604020202020204" pitchFamily="34" charset="0"/>
              </a:rPr>
              <a:t>“African Americans are more than likely to be susceptible to XYZ…”</a:t>
            </a:r>
            <a:br>
              <a:rPr lang="en-US" altLang="en-US" sz="3200" b="1" dirty="0">
                <a:latin typeface="Century Gothic (Body)"/>
                <a:cs typeface="Arial" panose="020B0604020202020204" pitchFamily="34" charset="0"/>
              </a:rPr>
            </a:br>
            <a:br>
              <a:rPr lang="en-US" altLang="en-US" sz="3200" b="1" dirty="0">
                <a:latin typeface="Century Gothic (Body)"/>
                <a:cs typeface="Arial" panose="020B0604020202020204" pitchFamily="34" charset="0"/>
              </a:rPr>
            </a:br>
            <a:r>
              <a:rPr lang="en-US" altLang="en-US" sz="3200" b="1" dirty="0">
                <a:solidFill>
                  <a:srgbClr val="C00000"/>
                </a:solidFill>
                <a:latin typeface="Century Gothic (Body)"/>
                <a:cs typeface="Arial" panose="020B0604020202020204" pitchFamily="34" charset="0"/>
              </a:rPr>
              <a:t>Correct statement: </a:t>
            </a:r>
            <a:br>
              <a:rPr lang="en-US" altLang="en-US" sz="3200" b="1" dirty="0">
                <a:solidFill>
                  <a:srgbClr val="C00000"/>
                </a:solidFill>
                <a:latin typeface="Century Gothic (Body)"/>
                <a:cs typeface="Arial" panose="020B0604020202020204" pitchFamily="34" charset="0"/>
              </a:rPr>
            </a:br>
            <a:br>
              <a:rPr lang="en-US" altLang="en-US" sz="3200" b="1" dirty="0">
                <a:solidFill>
                  <a:srgbClr val="C00000"/>
                </a:solidFill>
                <a:latin typeface="Century Gothic (Body)"/>
                <a:cs typeface="Arial" panose="020B0604020202020204" pitchFamily="34" charset="0"/>
              </a:rPr>
            </a:br>
            <a:r>
              <a:rPr lang="en-US" altLang="en-US" sz="3200" b="1" dirty="0">
                <a:solidFill>
                  <a:srgbClr val="C00000"/>
                </a:solidFill>
                <a:latin typeface="Century Gothic (Body)"/>
                <a:cs typeface="Arial" panose="020B0604020202020204" pitchFamily="34" charset="0"/>
              </a:rPr>
              <a:t>An African American with XYZ dietary habits, and with family histories of XYZ can be susceptible to XYZ.”</a:t>
            </a:r>
            <a:br>
              <a:rPr lang="en-US" altLang="en-US" sz="3200" b="1" dirty="0">
                <a:latin typeface="Century Gothic (Body)"/>
                <a:cs typeface="Arial" panose="020B0604020202020204" pitchFamily="34" charset="0"/>
              </a:rPr>
            </a:br>
            <a:endParaRPr lang="en-US" altLang="en-US" b="1" dirty="0">
              <a:solidFill>
                <a:srgbClr val="88142D"/>
              </a:solidFill>
              <a:latin typeface="Century Gothic (Body)"/>
              <a:cs typeface="Arial" panose="020B0604020202020204" pitchFamily="34" charset="0"/>
            </a:endParaRPr>
          </a:p>
        </p:txBody>
      </p:sp>
      <p:sp>
        <p:nvSpPr>
          <p:cNvPr id="110596" name="Text Box 4">
            <a:extLst>
              <a:ext uri="{FF2B5EF4-FFF2-40B4-BE49-F238E27FC236}">
                <a16:creationId xmlns:a16="http://schemas.microsoft.com/office/drawing/2014/main" id="{296B7DFB-682E-4BC5-AB03-DBE226892DEB}"/>
              </a:ext>
            </a:extLst>
          </p:cNvPr>
          <p:cNvSpPr txBox="1">
            <a:spLocks noChangeArrowheads="1"/>
          </p:cNvSpPr>
          <p:nvPr/>
        </p:nvSpPr>
        <p:spPr bwMode="auto">
          <a:xfrm>
            <a:off x="3276600" y="538163"/>
            <a:ext cx="582295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3600" b="1" dirty="0">
                <a:solidFill>
                  <a:schemeClr val="tx2"/>
                </a:solidFill>
              </a:rPr>
              <a:t>Example:</a:t>
            </a:r>
          </a:p>
        </p:txBody>
      </p:sp>
    </p:spTree>
    <p:extLst>
      <p:ext uri="{BB962C8B-B14F-4D97-AF65-F5344CB8AC3E}">
        <p14:creationId xmlns:p14="http://schemas.microsoft.com/office/powerpoint/2010/main" val="36364542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DC32BC5F-12EA-4270-BBFA-54CC5001EB6B}"/>
              </a:ext>
            </a:extLst>
          </p:cNvPr>
          <p:cNvSpPr>
            <a:spLocks noGrp="1" noChangeArrowheads="1"/>
          </p:cNvSpPr>
          <p:nvPr>
            <p:ph type="title" idx="4294967295"/>
          </p:nvPr>
        </p:nvSpPr>
        <p:spPr>
          <a:xfrm>
            <a:off x="2057400" y="762000"/>
            <a:ext cx="8001000" cy="5029200"/>
          </a:xfrm>
        </p:spPr>
        <p:txBody>
          <a:bodyPr anchor="t">
            <a:normAutofit fontScale="90000"/>
          </a:bodyPr>
          <a:lstStyle/>
          <a:p>
            <a:br>
              <a:rPr lang="en-US" altLang="en-US" sz="2300" b="1" dirty="0">
                <a:latin typeface="Century Gothic (Body)"/>
                <a:cs typeface="Arial" panose="020B0604020202020204" pitchFamily="34" charset="0"/>
              </a:rPr>
            </a:br>
            <a:br>
              <a:rPr lang="en-US" altLang="en-US" sz="2300" b="1" dirty="0">
                <a:latin typeface="Century Gothic (Body)"/>
                <a:cs typeface="Arial" panose="020B0604020202020204" pitchFamily="34" charset="0"/>
              </a:rPr>
            </a:br>
            <a:br>
              <a:rPr lang="en-US" altLang="en-US" sz="2300" b="1" dirty="0">
                <a:latin typeface="Century Gothic (Body)"/>
                <a:cs typeface="Arial" panose="020B0604020202020204" pitchFamily="34" charset="0"/>
              </a:rPr>
            </a:br>
            <a:r>
              <a:rPr lang="en-US" altLang="en-US" sz="2300" dirty="0">
                <a:latin typeface="Century Gothic (Body)"/>
                <a:cs typeface="Arial" panose="020B0604020202020204" pitchFamily="34" charset="0"/>
              </a:rPr>
              <a:t>The health condition of a race can not be generalized due to the insignificance of racial variation, yet instead can be assessed by mentioning, for example, an individual’s lived experiences, immediate family background, </a:t>
            </a:r>
            <a:r>
              <a:rPr lang="en-US" altLang="en-US" sz="2300" b="1" dirty="0">
                <a:latin typeface="Century Gothic (Body)"/>
                <a:cs typeface="Arial" panose="020B0604020202020204" pitchFamily="34" charset="0"/>
              </a:rPr>
              <a:t>their own eating and exercising habits, life-styles and beliefs, mindsets, and economic climate. </a:t>
            </a:r>
            <a:br>
              <a:rPr lang="en-US" altLang="en-US" sz="2300" b="1" dirty="0">
                <a:latin typeface="Century Gothic (Body)"/>
                <a:cs typeface="Arial" panose="020B0604020202020204" pitchFamily="34" charset="0"/>
              </a:rPr>
            </a:br>
            <a:br>
              <a:rPr lang="en-US" altLang="en-US" sz="2300" b="1" dirty="0">
                <a:latin typeface="Century Gothic (Body)"/>
                <a:cs typeface="Arial" panose="020B0604020202020204" pitchFamily="34" charset="0"/>
              </a:rPr>
            </a:br>
            <a:br>
              <a:rPr lang="en-US" altLang="en-US" sz="2300" b="1" dirty="0">
                <a:latin typeface="Century Gothic (Body)"/>
                <a:cs typeface="Arial" panose="020B0604020202020204" pitchFamily="34" charset="0"/>
              </a:rPr>
            </a:br>
            <a:r>
              <a:rPr lang="en-US" altLang="en-US" sz="2300" b="1" dirty="0">
                <a:latin typeface="Century Gothic (Body)"/>
                <a:cs typeface="Arial" panose="020B0604020202020204" pitchFamily="34" charset="0"/>
              </a:rPr>
              <a:t>Note: </a:t>
            </a:r>
            <a:br>
              <a:rPr lang="en-US" altLang="en-US" sz="2300" b="1" dirty="0">
                <a:latin typeface="Century Gothic (Body)"/>
                <a:cs typeface="Arial" panose="020B0604020202020204" pitchFamily="34" charset="0"/>
              </a:rPr>
            </a:br>
            <a:r>
              <a:rPr lang="en-US" altLang="en-US" sz="2300" dirty="0">
                <a:latin typeface="Century Gothic (Body)"/>
                <a:cs typeface="Arial" panose="020B0604020202020204" pitchFamily="34" charset="0"/>
              </a:rPr>
              <a:t>Cross-cultural communication is not based on race alone, but by the lived experiences and learned cultural practices of the individual. </a:t>
            </a:r>
            <a:endParaRPr lang="en-US" altLang="en-US" sz="2300" dirty="0">
              <a:solidFill>
                <a:srgbClr val="88142D"/>
              </a:solidFill>
              <a:latin typeface="Century Gothic (Body)"/>
              <a:cs typeface="Arial" panose="020B0604020202020204" pitchFamily="34" charset="0"/>
            </a:endParaRPr>
          </a:p>
        </p:txBody>
      </p:sp>
      <p:sp>
        <p:nvSpPr>
          <p:cNvPr id="110596" name="Text Box 4">
            <a:extLst>
              <a:ext uri="{FF2B5EF4-FFF2-40B4-BE49-F238E27FC236}">
                <a16:creationId xmlns:a16="http://schemas.microsoft.com/office/drawing/2014/main" id="{296B7DFB-682E-4BC5-AB03-DBE226892DEB}"/>
              </a:ext>
            </a:extLst>
          </p:cNvPr>
          <p:cNvSpPr txBox="1">
            <a:spLocks noChangeArrowheads="1"/>
          </p:cNvSpPr>
          <p:nvPr/>
        </p:nvSpPr>
        <p:spPr bwMode="auto">
          <a:xfrm>
            <a:off x="3276600" y="538163"/>
            <a:ext cx="582295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3600" b="1" dirty="0">
                <a:solidFill>
                  <a:schemeClr val="tx2"/>
                </a:solidFill>
              </a:rPr>
              <a:t>In Summary…</a:t>
            </a:r>
          </a:p>
        </p:txBody>
      </p:sp>
    </p:spTree>
    <p:extLst>
      <p:ext uri="{BB962C8B-B14F-4D97-AF65-F5344CB8AC3E}">
        <p14:creationId xmlns:p14="http://schemas.microsoft.com/office/powerpoint/2010/main" val="33168193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D6219-7B88-4012-A76D-4088FE1CECA0}"/>
              </a:ext>
            </a:extLst>
          </p:cNvPr>
          <p:cNvSpPr>
            <a:spLocks noGrp="1"/>
          </p:cNvSpPr>
          <p:nvPr>
            <p:ph type="title"/>
          </p:nvPr>
        </p:nvSpPr>
        <p:spPr/>
        <p:txBody>
          <a:bodyPr/>
          <a:lstStyle/>
          <a:p>
            <a:r>
              <a:rPr lang="en-US" dirty="0"/>
              <a:t>Personal/Professional Application</a:t>
            </a:r>
          </a:p>
        </p:txBody>
      </p:sp>
      <p:sp>
        <p:nvSpPr>
          <p:cNvPr id="3" name="Content Placeholder 2">
            <a:extLst>
              <a:ext uri="{FF2B5EF4-FFF2-40B4-BE49-F238E27FC236}">
                <a16:creationId xmlns:a16="http://schemas.microsoft.com/office/drawing/2014/main" id="{610E1D15-E55D-432F-A9DC-BC62D3C8D9E8}"/>
              </a:ext>
            </a:extLst>
          </p:cNvPr>
          <p:cNvSpPr>
            <a:spLocks noGrp="1"/>
          </p:cNvSpPr>
          <p:nvPr>
            <p:ph idx="1"/>
          </p:nvPr>
        </p:nvSpPr>
        <p:spPr>
          <a:xfrm>
            <a:off x="1066800" y="1747520"/>
            <a:ext cx="10058400" cy="3849624"/>
          </a:xfrm>
        </p:spPr>
        <p:txBody>
          <a:bodyPr>
            <a:noAutofit/>
          </a:bodyPr>
          <a:lstStyle/>
          <a:p>
            <a:pPr fontAlgn="base"/>
            <a:r>
              <a:rPr lang="en-US" sz="2500" dirty="0"/>
              <a:t>Learn about your own values and familial culture. </a:t>
            </a:r>
          </a:p>
          <a:p>
            <a:pPr lvl="1" fontAlgn="base"/>
            <a:r>
              <a:rPr lang="en-US" sz="2300" dirty="0"/>
              <a:t>How is it the same as the person to whom you are providing care? How is it different?  </a:t>
            </a:r>
          </a:p>
          <a:p>
            <a:pPr marL="274320" lvl="1" indent="0" fontAlgn="base">
              <a:buNone/>
            </a:pPr>
            <a:r>
              <a:rPr lang="en-US" sz="2300" dirty="0"/>
              <a:t>What are the things the person values? </a:t>
            </a:r>
          </a:p>
          <a:p>
            <a:pPr marL="274320" lvl="1" indent="0" fontAlgn="base">
              <a:buNone/>
            </a:pPr>
            <a:r>
              <a:rPr lang="en-US" sz="2300" dirty="0"/>
              <a:t>What makes them smile? What makes you smile?  How can we be more understanding of differences and values? </a:t>
            </a:r>
          </a:p>
          <a:p>
            <a:pPr marL="274320" lvl="1" indent="0" fontAlgn="base">
              <a:buNone/>
            </a:pPr>
            <a:endParaRPr lang="en-US" sz="2300" dirty="0"/>
          </a:p>
          <a:p>
            <a:pPr marL="274320" lvl="1" indent="0" fontAlgn="base">
              <a:buNone/>
            </a:pPr>
            <a:r>
              <a:rPr lang="en-US" sz="2300" b="1" dirty="0"/>
              <a:t>Note: </a:t>
            </a:r>
          </a:p>
          <a:p>
            <a:pPr marL="274320" lvl="1" indent="0" fontAlgn="base">
              <a:buNone/>
            </a:pPr>
            <a:r>
              <a:rPr lang="en-US" sz="2400" dirty="0"/>
              <a:t>Even research can contain embedded confirmation or unconscious bias.   </a:t>
            </a:r>
            <a:endParaRPr lang="en-US" sz="2000" dirty="0"/>
          </a:p>
          <a:p>
            <a:pPr marL="274320" lvl="1" indent="0" fontAlgn="base">
              <a:buNone/>
            </a:pPr>
            <a:endParaRPr lang="en-US" sz="2300" dirty="0"/>
          </a:p>
          <a:p>
            <a:pPr marL="274320" lvl="1" indent="0" fontAlgn="base">
              <a:buNone/>
            </a:pPr>
            <a:endParaRPr lang="en-US" sz="2300" dirty="0"/>
          </a:p>
        </p:txBody>
      </p:sp>
    </p:spTree>
    <p:extLst>
      <p:ext uri="{BB962C8B-B14F-4D97-AF65-F5344CB8AC3E}">
        <p14:creationId xmlns:p14="http://schemas.microsoft.com/office/powerpoint/2010/main" val="26847623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53862D73-B179-46CC-98B8-B9F52EE76914}"/>
              </a:ext>
            </a:extLst>
          </p:cNvPr>
          <p:cNvSpPr>
            <a:spLocks noGrp="1" noChangeArrowheads="1"/>
          </p:cNvSpPr>
          <p:nvPr>
            <p:ph type="title"/>
          </p:nvPr>
        </p:nvSpPr>
        <p:spPr>
          <a:xfrm>
            <a:off x="1691390" y="457200"/>
            <a:ext cx="9683646" cy="685800"/>
          </a:xfrm>
        </p:spPr>
        <p:txBody>
          <a:bodyPr>
            <a:normAutofit fontScale="90000"/>
          </a:bodyPr>
          <a:lstStyle/>
          <a:p>
            <a:pPr algn="ctr" eaLnBrk="1" hangingPunct="1"/>
            <a:r>
              <a:rPr lang="en-US" altLang="en-US" sz="3600" b="1" dirty="0">
                <a:solidFill>
                  <a:schemeClr val="tx2"/>
                </a:solidFill>
                <a:latin typeface="Century Gothic (Body)"/>
              </a:rPr>
              <a:t>Keep in mind: Implicit Cultural Assumptions</a:t>
            </a:r>
          </a:p>
        </p:txBody>
      </p:sp>
      <p:sp>
        <p:nvSpPr>
          <p:cNvPr id="1408003" name="Rectangle 3">
            <a:extLst>
              <a:ext uri="{FF2B5EF4-FFF2-40B4-BE49-F238E27FC236}">
                <a16:creationId xmlns:a16="http://schemas.microsoft.com/office/drawing/2014/main" id="{E954A4A1-EBBD-487A-A873-569928FD08AC}"/>
              </a:ext>
            </a:extLst>
          </p:cNvPr>
          <p:cNvSpPr>
            <a:spLocks noGrp="1" noChangeArrowheads="1"/>
          </p:cNvSpPr>
          <p:nvPr>
            <p:ph type="body" sz="half" idx="1"/>
          </p:nvPr>
        </p:nvSpPr>
        <p:spPr>
          <a:xfrm>
            <a:off x="1676400" y="1143000"/>
            <a:ext cx="4724400" cy="5486400"/>
          </a:xfrm>
        </p:spPr>
        <p:txBody>
          <a:bodyPr/>
          <a:lstStyle/>
          <a:p>
            <a:pPr eaLnBrk="1" hangingPunct="1">
              <a:lnSpc>
                <a:spcPct val="90000"/>
              </a:lnSpc>
              <a:buClr>
                <a:srgbClr val="F26B26"/>
              </a:buClr>
              <a:buFont typeface="Wingdings" panose="05000000000000000000" pitchFamily="2" charset="2"/>
              <a:buNone/>
            </a:pPr>
            <a:r>
              <a:rPr lang="en-US" altLang="en-US" b="1" u="sng" dirty="0">
                <a:solidFill>
                  <a:schemeClr val="tx2"/>
                </a:solidFill>
                <a:latin typeface="Century Gothic (Body)"/>
              </a:rPr>
              <a:t>North American</a:t>
            </a:r>
          </a:p>
          <a:p>
            <a:pPr eaLnBrk="1" hangingPunct="1">
              <a:lnSpc>
                <a:spcPct val="90000"/>
              </a:lnSpc>
              <a:buClr>
                <a:srgbClr val="F26B26"/>
              </a:buClr>
            </a:pPr>
            <a:r>
              <a:rPr lang="en-US" altLang="en-US" sz="2300" b="1" dirty="0">
                <a:solidFill>
                  <a:schemeClr val="tx2"/>
                </a:solidFill>
                <a:latin typeface="Century Gothic (Body)"/>
              </a:rPr>
              <a:t>Egalitarian/equality</a:t>
            </a:r>
          </a:p>
          <a:p>
            <a:pPr eaLnBrk="1" hangingPunct="1">
              <a:lnSpc>
                <a:spcPct val="90000"/>
              </a:lnSpc>
              <a:buClr>
                <a:srgbClr val="F26B26"/>
              </a:buClr>
            </a:pPr>
            <a:r>
              <a:rPr lang="en-US" altLang="en-US" sz="2300" b="1" dirty="0">
                <a:solidFill>
                  <a:schemeClr val="tx2"/>
                </a:solidFill>
                <a:latin typeface="Century Gothic (Body)"/>
              </a:rPr>
              <a:t>Can control the environment</a:t>
            </a:r>
          </a:p>
          <a:p>
            <a:pPr eaLnBrk="1" hangingPunct="1">
              <a:lnSpc>
                <a:spcPct val="90000"/>
              </a:lnSpc>
              <a:buClr>
                <a:srgbClr val="F26B26"/>
              </a:buClr>
            </a:pPr>
            <a:r>
              <a:rPr lang="en-US" altLang="en-US" sz="2300" b="1" dirty="0">
                <a:solidFill>
                  <a:schemeClr val="tx2"/>
                </a:solidFill>
                <a:latin typeface="Century Gothic (Body)"/>
              </a:rPr>
              <a:t>Future oriented</a:t>
            </a:r>
          </a:p>
          <a:p>
            <a:pPr eaLnBrk="1" hangingPunct="1">
              <a:lnSpc>
                <a:spcPct val="90000"/>
              </a:lnSpc>
              <a:buClr>
                <a:srgbClr val="F26B26"/>
              </a:buClr>
            </a:pPr>
            <a:r>
              <a:rPr lang="en-US" altLang="en-US" sz="2300" b="1" dirty="0">
                <a:solidFill>
                  <a:schemeClr val="tx2"/>
                </a:solidFill>
                <a:latin typeface="Century Gothic (Body)"/>
              </a:rPr>
              <a:t>Informal</a:t>
            </a:r>
          </a:p>
          <a:p>
            <a:pPr eaLnBrk="1" hangingPunct="1">
              <a:lnSpc>
                <a:spcPct val="90000"/>
              </a:lnSpc>
              <a:buClr>
                <a:srgbClr val="F26B26"/>
              </a:buClr>
            </a:pPr>
            <a:r>
              <a:rPr lang="en-US" altLang="en-US" sz="2300" b="1" dirty="0">
                <a:solidFill>
                  <a:schemeClr val="tx2"/>
                </a:solidFill>
                <a:latin typeface="Century Gothic (Body)"/>
              </a:rPr>
              <a:t>Direct in communications</a:t>
            </a:r>
          </a:p>
          <a:p>
            <a:pPr eaLnBrk="1" hangingPunct="1">
              <a:lnSpc>
                <a:spcPct val="90000"/>
              </a:lnSpc>
              <a:buClr>
                <a:srgbClr val="F26B26"/>
              </a:buClr>
            </a:pPr>
            <a:r>
              <a:rPr lang="en-US" altLang="en-US" sz="2300" b="1" dirty="0">
                <a:solidFill>
                  <a:schemeClr val="tx2"/>
                </a:solidFill>
                <a:latin typeface="Century Gothic (Body)"/>
              </a:rPr>
              <a:t>Youth valuing</a:t>
            </a:r>
          </a:p>
          <a:p>
            <a:pPr eaLnBrk="1" hangingPunct="1">
              <a:lnSpc>
                <a:spcPct val="90000"/>
              </a:lnSpc>
              <a:buClr>
                <a:srgbClr val="F26B26"/>
              </a:buClr>
            </a:pPr>
            <a:r>
              <a:rPr lang="en-US" altLang="en-US" sz="2300" b="1" dirty="0">
                <a:solidFill>
                  <a:schemeClr val="tx2"/>
                </a:solidFill>
                <a:latin typeface="Century Gothic (Body)"/>
              </a:rPr>
              <a:t>“Friendliness”</a:t>
            </a:r>
          </a:p>
          <a:p>
            <a:pPr eaLnBrk="1" hangingPunct="1">
              <a:lnSpc>
                <a:spcPct val="90000"/>
              </a:lnSpc>
              <a:buClr>
                <a:srgbClr val="F26B26"/>
              </a:buClr>
            </a:pPr>
            <a:r>
              <a:rPr lang="en-US" altLang="en-US" sz="2300" b="1" dirty="0">
                <a:solidFill>
                  <a:schemeClr val="tx2"/>
                </a:solidFill>
                <a:latin typeface="Century Gothic (Body)"/>
              </a:rPr>
              <a:t>Optimism</a:t>
            </a:r>
          </a:p>
          <a:p>
            <a:pPr eaLnBrk="1" hangingPunct="1">
              <a:lnSpc>
                <a:spcPct val="90000"/>
              </a:lnSpc>
              <a:buClr>
                <a:srgbClr val="F26B26"/>
              </a:buClr>
            </a:pPr>
            <a:r>
              <a:rPr lang="en-US" altLang="en-US" sz="2300" b="1" dirty="0">
                <a:solidFill>
                  <a:schemeClr val="tx2"/>
                </a:solidFill>
                <a:latin typeface="Century Gothic (Body)"/>
              </a:rPr>
              <a:t>Action oriented: Change now</a:t>
            </a:r>
          </a:p>
          <a:p>
            <a:pPr eaLnBrk="1" hangingPunct="1">
              <a:lnSpc>
                <a:spcPct val="90000"/>
              </a:lnSpc>
              <a:buClr>
                <a:srgbClr val="F26B26"/>
              </a:buClr>
            </a:pPr>
            <a:r>
              <a:rPr lang="en-US" altLang="en-US" sz="2300" b="1" dirty="0">
                <a:solidFill>
                  <a:schemeClr val="tx2"/>
                </a:solidFill>
                <a:latin typeface="Century Gothic (Body)"/>
              </a:rPr>
              <a:t>Ethnocentric: our way is the </a:t>
            </a:r>
            <a:r>
              <a:rPr lang="en-US" altLang="en-US" sz="2300" b="1" u="sng" dirty="0">
                <a:solidFill>
                  <a:schemeClr val="tx2"/>
                </a:solidFill>
                <a:latin typeface="Century Gothic (Body)"/>
              </a:rPr>
              <a:t>best</a:t>
            </a:r>
            <a:r>
              <a:rPr lang="en-US" altLang="en-US" sz="2300" b="1" dirty="0">
                <a:solidFill>
                  <a:schemeClr val="tx2"/>
                </a:solidFill>
                <a:latin typeface="Century Gothic (Body)"/>
              </a:rPr>
              <a:t> way</a:t>
            </a:r>
          </a:p>
          <a:p>
            <a:pPr eaLnBrk="1" hangingPunct="1">
              <a:lnSpc>
                <a:spcPct val="90000"/>
              </a:lnSpc>
              <a:buClr>
                <a:srgbClr val="F26B26"/>
              </a:buClr>
              <a:buFont typeface="Wingdings" panose="05000000000000000000" pitchFamily="2" charset="2"/>
              <a:buNone/>
            </a:pPr>
            <a:endParaRPr lang="en-US" altLang="en-US" sz="2400" b="1" dirty="0">
              <a:solidFill>
                <a:schemeClr val="tx2"/>
              </a:solidFill>
              <a:effectLst>
                <a:outerShdw blurRad="38100" dist="38100" dir="2700000" algn="tl">
                  <a:srgbClr val="C0C0C0"/>
                </a:outerShdw>
              </a:effectLst>
              <a:latin typeface="Century Gothic (Body)"/>
            </a:endParaRPr>
          </a:p>
        </p:txBody>
      </p:sp>
      <p:sp>
        <p:nvSpPr>
          <p:cNvPr id="1408004" name="Rectangle 4">
            <a:extLst>
              <a:ext uri="{FF2B5EF4-FFF2-40B4-BE49-F238E27FC236}">
                <a16:creationId xmlns:a16="http://schemas.microsoft.com/office/drawing/2014/main" id="{2BB182A5-46D1-4FF4-B40F-01E1EF6EEBF5}"/>
              </a:ext>
            </a:extLst>
          </p:cNvPr>
          <p:cNvSpPr>
            <a:spLocks noGrp="1" noChangeArrowheads="1"/>
          </p:cNvSpPr>
          <p:nvPr>
            <p:ph type="body" sz="half" idx="2"/>
          </p:nvPr>
        </p:nvSpPr>
        <p:spPr>
          <a:xfrm>
            <a:off x="6172200" y="1143000"/>
            <a:ext cx="4343400" cy="5486400"/>
          </a:xfrm>
        </p:spPr>
        <p:txBody>
          <a:bodyPr/>
          <a:lstStyle/>
          <a:p>
            <a:pPr eaLnBrk="1" hangingPunct="1">
              <a:lnSpc>
                <a:spcPct val="90000"/>
              </a:lnSpc>
              <a:buClr>
                <a:srgbClr val="F26B26"/>
              </a:buClr>
              <a:buFont typeface="Wingdings" panose="05000000000000000000" pitchFamily="2" charset="2"/>
              <a:buNone/>
            </a:pPr>
            <a:r>
              <a:rPr lang="en-US" altLang="en-US" b="1" u="sng" dirty="0">
                <a:solidFill>
                  <a:srgbClr val="C00000"/>
                </a:solidFill>
                <a:latin typeface="Century Gothic (Body)"/>
              </a:rPr>
              <a:t>“</a:t>
            </a:r>
            <a:r>
              <a:rPr lang="en-US" altLang="en-US" b="1" u="sng" dirty="0">
                <a:solidFill>
                  <a:srgbClr val="88142D"/>
                </a:solidFill>
                <a:latin typeface="Century Gothic (Body)"/>
              </a:rPr>
              <a:t>Contrast” Cultures</a:t>
            </a:r>
          </a:p>
          <a:p>
            <a:pPr eaLnBrk="1" hangingPunct="1">
              <a:lnSpc>
                <a:spcPct val="90000"/>
              </a:lnSpc>
              <a:buClr>
                <a:srgbClr val="FF0000"/>
              </a:buClr>
            </a:pPr>
            <a:r>
              <a:rPr lang="en-US" altLang="en-US" sz="2300" b="1" dirty="0">
                <a:solidFill>
                  <a:srgbClr val="88142D"/>
                </a:solidFill>
                <a:latin typeface="Century Gothic (Body)"/>
              </a:rPr>
              <a:t>Hierarchy</a:t>
            </a:r>
          </a:p>
          <a:p>
            <a:pPr eaLnBrk="1" hangingPunct="1">
              <a:lnSpc>
                <a:spcPct val="90000"/>
              </a:lnSpc>
              <a:buClr>
                <a:srgbClr val="FF0000"/>
              </a:buClr>
            </a:pPr>
            <a:r>
              <a:rPr lang="en-US" altLang="en-US" sz="2300" b="1" dirty="0">
                <a:solidFill>
                  <a:srgbClr val="88142D"/>
                </a:solidFill>
                <a:latin typeface="Century Gothic (Body)"/>
              </a:rPr>
              <a:t>Belief in fate</a:t>
            </a:r>
          </a:p>
          <a:p>
            <a:pPr eaLnBrk="1" hangingPunct="1">
              <a:lnSpc>
                <a:spcPct val="90000"/>
              </a:lnSpc>
              <a:buClr>
                <a:srgbClr val="FF0000"/>
              </a:buClr>
            </a:pPr>
            <a:r>
              <a:rPr lang="en-US" altLang="en-US" sz="2300" b="1" dirty="0">
                <a:solidFill>
                  <a:srgbClr val="88142D"/>
                </a:solidFill>
                <a:latin typeface="Century Gothic (Body)"/>
              </a:rPr>
              <a:t>Present focus</a:t>
            </a:r>
          </a:p>
          <a:p>
            <a:pPr eaLnBrk="1" hangingPunct="1">
              <a:lnSpc>
                <a:spcPct val="90000"/>
              </a:lnSpc>
              <a:buClr>
                <a:srgbClr val="FF0000"/>
              </a:buClr>
            </a:pPr>
            <a:r>
              <a:rPr lang="en-US" altLang="en-US" sz="2300" b="1" dirty="0">
                <a:solidFill>
                  <a:srgbClr val="88142D"/>
                </a:solidFill>
                <a:latin typeface="Century Gothic (Body)"/>
              </a:rPr>
              <a:t>Formal</a:t>
            </a:r>
          </a:p>
          <a:p>
            <a:pPr eaLnBrk="1" hangingPunct="1">
              <a:lnSpc>
                <a:spcPct val="90000"/>
              </a:lnSpc>
              <a:buClr>
                <a:srgbClr val="FF0000"/>
              </a:buClr>
            </a:pPr>
            <a:r>
              <a:rPr lang="en-US" altLang="en-US" sz="2300" b="1" dirty="0">
                <a:solidFill>
                  <a:srgbClr val="88142D"/>
                </a:solidFill>
                <a:latin typeface="Century Gothic (Body)"/>
              </a:rPr>
              <a:t>Indirect (non-verbal cues)</a:t>
            </a:r>
          </a:p>
          <a:p>
            <a:pPr eaLnBrk="1" hangingPunct="1">
              <a:lnSpc>
                <a:spcPct val="90000"/>
              </a:lnSpc>
              <a:buClr>
                <a:srgbClr val="FF0000"/>
              </a:buClr>
            </a:pPr>
            <a:r>
              <a:rPr lang="en-US" altLang="en-US" sz="2300" b="1" dirty="0">
                <a:solidFill>
                  <a:srgbClr val="88142D"/>
                </a:solidFill>
                <a:latin typeface="Century Gothic (Body)"/>
              </a:rPr>
              <a:t>Age valuing</a:t>
            </a:r>
          </a:p>
          <a:p>
            <a:pPr eaLnBrk="1" hangingPunct="1">
              <a:lnSpc>
                <a:spcPct val="90000"/>
              </a:lnSpc>
              <a:buClr>
                <a:srgbClr val="FF0000"/>
              </a:buClr>
            </a:pPr>
            <a:r>
              <a:rPr lang="en-US" altLang="en-US" sz="2300" b="1" dirty="0">
                <a:solidFill>
                  <a:srgbClr val="88142D"/>
                </a:solidFill>
                <a:latin typeface="Century Gothic (Body)"/>
              </a:rPr>
              <a:t>More closed to “strangers”</a:t>
            </a:r>
          </a:p>
          <a:p>
            <a:pPr eaLnBrk="1" hangingPunct="1">
              <a:lnSpc>
                <a:spcPct val="90000"/>
              </a:lnSpc>
              <a:buClr>
                <a:srgbClr val="FF0000"/>
              </a:buClr>
            </a:pPr>
            <a:r>
              <a:rPr lang="en-US" altLang="en-US" sz="2300" b="1" dirty="0">
                <a:solidFill>
                  <a:srgbClr val="88142D"/>
                </a:solidFill>
                <a:latin typeface="Century Gothic (Body)"/>
              </a:rPr>
              <a:t>Fatalism</a:t>
            </a:r>
          </a:p>
          <a:p>
            <a:pPr eaLnBrk="1" hangingPunct="1">
              <a:lnSpc>
                <a:spcPct val="90000"/>
              </a:lnSpc>
              <a:buClr>
                <a:srgbClr val="FF0000"/>
              </a:buClr>
            </a:pPr>
            <a:r>
              <a:rPr lang="en-US" altLang="en-US" sz="2300" b="1" dirty="0">
                <a:solidFill>
                  <a:srgbClr val="88142D"/>
                </a:solidFill>
                <a:latin typeface="Century Gothic (Body)"/>
              </a:rPr>
              <a:t>Change takes time</a:t>
            </a:r>
          </a:p>
          <a:p>
            <a:pPr eaLnBrk="1" hangingPunct="1">
              <a:lnSpc>
                <a:spcPct val="90000"/>
              </a:lnSpc>
              <a:buClr>
                <a:srgbClr val="FF0000"/>
              </a:buClr>
            </a:pPr>
            <a:r>
              <a:rPr lang="en-US" altLang="en-US" sz="2300" b="1" dirty="0">
                <a:solidFill>
                  <a:srgbClr val="88142D"/>
                </a:solidFill>
                <a:latin typeface="Century Gothic (Body)"/>
              </a:rPr>
              <a:t>Ethnocentric: our way is the </a:t>
            </a:r>
            <a:r>
              <a:rPr lang="en-US" altLang="en-US" sz="2300" b="1" u="sng" dirty="0">
                <a:solidFill>
                  <a:srgbClr val="88142D"/>
                </a:solidFill>
                <a:latin typeface="Century Gothic (Body)"/>
              </a:rPr>
              <a:t>only</a:t>
            </a:r>
            <a:r>
              <a:rPr lang="en-US" altLang="en-US" sz="2300" b="1" dirty="0">
                <a:solidFill>
                  <a:srgbClr val="88142D"/>
                </a:solidFill>
                <a:latin typeface="Century Gothic (Body)"/>
              </a:rPr>
              <a:t> way</a:t>
            </a:r>
          </a:p>
          <a:p>
            <a:pPr eaLnBrk="1" hangingPunct="1">
              <a:lnSpc>
                <a:spcPct val="90000"/>
              </a:lnSpc>
              <a:buClr>
                <a:srgbClr val="F26B26"/>
              </a:buClr>
            </a:pPr>
            <a:endParaRPr lang="en-US" altLang="en-US" dirty="0">
              <a:solidFill>
                <a:srgbClr val="88142D"/>
              </a:solidFill>
              <a:effectLst>
                <a:outerShdw blurRad="38100" dist="38100" dir="2700000" algn="tl">
                  <a:srgbClr val="C0C0C0"/>
                </a:outerShdw>
              </a:effectLst>
              <a:latin typeface="Century Gothic (Body)"/>
            </a:endParaRPr>
          </a:p>
        </p:txBody>
      </p:sp>
    </p:spTree>
    <p:extLst>
      <p:ext uri="{BB962C8B-B14F-4D97-AF65-F5344CB8AC3E}">
        <p14:creationId xmlns:p14="http://schemas.microsoft.com/office/powerpoint/2010/main" val="2188753656"/>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DC32BC5F-12EA-4270-BBFA-54CC5001EB6B}"/>
              </a:ext>
            </a:extLst>
          </p:cNvPr>
          <p:cNvSpPr>
            <a:spLocks noGrp="1" noChangeArrowheads="1"/>
          </p:cNvSpPr>
          <p:nvPr>
            <p:ph type="title" idx="4294967295"/>
          </p:nvPr>
        </p:nvSpPr>
        <p:spPr>
          <a:xfrm>
            <a:off x="2057400" y="762000"/>
            <a:ext cx="8001000" cy="5029200"/>
          </a:xfrm>
        </p:spPr>
        <p:txBody>
          <a:bodyPr anchor="t">
            <a:normAutofit/>
          </a:bodyPr>
          <a:lstStyle/>
          <a:p>
            <a:br>
              <a:rPr lang="en-US" altLang="en-US" sz="2300" b="1" dirty="0">
                <a:latin typeface="Century Gothic (Body)"/>
                <a:cs typeface="Arial" panose="020B0604020202020204" pitchFamily="34" charset="0"/>
              </a:rPr>
            </a:br>
            <a:br>
              <a:rPr lang="en-US" altLang="en-US" sz="2300" b="1" dirty="0">
                <a:latin typeface="Century Gothic (Body)"/>
                <a:cs typeface="Arial" panose="020B0604020202020204" pitchFamily="34" charset="0"/>
              </a:rPr>
            </a:br>
            <a:br>
              <a:rPr lang="en-US" altLang="en-US" sz="2300" b="1" dirty="0">
                <a:latin typeface="Century Gothic (Body)"/>
                <a:cs typeface="Arial" panose="020B0604020202020204" pitchFamily="34" charset="0"/>
              </a:rPr>
            </a:br>
            <a:br>
              <a:rPr lang="en-US" altLang="en-US" sz="2300" b="1" dirty="0">
                <a:latin typeface="Century Gothic (Body)"/>
                <a:cs typeface="Arial" panose="020B0604020202020204" pitchFamily="34" charset="0"/>
              </a:rPr>
            </a:br>
            <a:r>
              <a:rPr lang="en-US" altLang="en-US" sz="2300" b="1" dirty="0">
                <a:latin typeface="Century Gothic (Body)"/>
                <a:cs typeface="Arial" panose="020B0604020202020204" pitchFamily="34" charset="0"/>
              </a:rPr>
              <a:t>Tips:  </a:t>
            </a:r>
            <a:br>
              <a:rPr lang="en-US" altLang="en-US" sz="2300" b="1" dirty="0">
                <a:latin typeface="Century Gothic (Body)"/>
                <a:cs typeface="Arial" panose="020B0604020202020204" pitchFamily="34" charset="0"/>
              </a:rPr>
            </a:br>
            <a:br>
              <a:rPr lang="en-US" altLang="en-US" sz="2300" b="1" dirty="0">
                <a:latin typeface="Century Gothic (Body)"/>
                <a:cs typeface="Arial" panose="020B0604020202020204" pitchFamily="34" charset="0"/>
              </a:rPr>
            </a:br>
            <a:r>
              <a:rPr lang="en-US" altLang="en-US" sz="2300" b="1" dirty="0">
                <a:latin typeface="Century Gothic (Body)"/>
                <a:cs typeface="Arial" panose="020B0604020202020204" pitchFamily="34" charset="0"/>
              </a:rPr>
              <a:t>Find out how you and your fellow staff identifies yourself/themselves.  Do not presume or prescribe identity based on appearance or statistics.  Engage with the human being and learn from them.  </a:t>
            </a:r>
            <a:br>
              <a:rPr lang="en-US" altLang="en-US" sz="2300" b="1" dirty="0">
                <a:latin typeface="Century Gothic (Body)"/>
                <a:cs typeface="Arial" panose="020B0604020202020204" pitchFamily="34" charset="0"/>
              </a:rPr>
            </a:br>
            <a:br>
              <a:rPr lang="en-US" altLang="en-US" sz="2300" b="1" dirty="0">
                <a:latin typeface="Century Gothic (Body)"/>
                <a:cs typeface="Arial" panose="020B0604020202020204" pitchFamily="34" charset="0"/>
              </a:rPr>
            </a:br>
            <a:r>
              <a:rPr lang="en-US" altLang="en-US" sz="2300" b="1" dirty="0">
                <a:latin typeface="Century Gothic (Body)"/>
                <a:cs typeface="Arial" panose="020B0604020202020204" pitchFamily="34" charset="0"/>
              </a:rPr>
              <a:t>This approach is influences by patient/person-centered, holistic care, and self-efficacy related approaches. </a:t>
            </a:r>
            <a:endParaRPr lang="en-US" altLang="en-US" sz="2300" b="1" dirty="0">
              <a:solidFill>
                <a:srgbClr val="88142D"/>
              </a:solidFill>
              <a:latin typeface="Century Gothic (Body)"/>
              <a:cs typeface="Arial" panose="020B0604020202020204" pitchFamily="34" charset="0"/>
            </a:endParaRPr>
          </a:p>
        </p:txBody>
      </p:sp>
      <p:sp>
        <p:nvSpPr>
          <p:cNvPr id="110596" name="Text Box 4">
            <a:extLst>
              <a:ext uri="{FF2B5EF4-FFF2-40B4-BE49-F238E27FC236}">
                <a16:creationId xmlns:a16="http://schemas.microsoft.com/office/drawing/2014/main" id="{296B7DFB-682E-4BC5-AB03-DBE226892DEB}"/>
              </a:ext>
            </a:extLst>
          </p:cNvPr>
          <p:cNvSpPr txBox="1">
            <a:spLocks noChangeArrowheads="1"/>
          </p:cNvSpPr>
          <p:nvPr/>
        </p:nvSpPr>
        <p:spPr bwMode="auto">
          <a:xfrm>
            <a:off x="3276600" y="538163"/>
            <a:ext cx="582295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3600" b="1" dirty="0">
                <a:solidFill>
                  <a:schemeClr val="tx2"/>
                </a:solidFill>
              </a:rPr>
              <a:t>In Summary…</a:t>
            </a:r>
          </a:p>
        </p:txBody>
      </p:sp>
    </p:spTree>
    <p:extLst>
      <p:ext uri="{BB962C8B-B14F-4D97-AF65-F5344CB8AC3E}">
        <p14:creationId xmlns:p14="http://schemas.microsoft.com/office/powerpoint/2010/main" val="16996571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ntercultural Dialogue and Development">
            <a:extLst>
              <a:ext uri="{FF2B5EF4-FFF2-40B4-BE49-F238E27FC236}">
                <a16:creationId xmlns:a16="http://schemas.microsoft.com/office/drawing/2014/main" id="{33C7C186-9966-5445-A992-563C16F6BBB2}"/>
              </a:ext>
            </a:extLst>
          </p:cNvPr>
          <p:cNvPicPr>
            <a:picLocks noGrp="1" noChangeAspect="1" noChangeArrowheads="1"/>
          </p:cNvPicPr>
          <p:nvPr>
            <p:ph type="pic" idx="1"/>
          </p:nvPr>
        </p:nvPicPr>
        <p:blipFill rotWithShape="1">
          <a:blip r:embed="rId2">
            <a:extLst>
              <a:ext uri="{28A0092B-C50C-407E-A947-70E740481C1C}">
                <a14:useLocalDpi xmlns:a14="http://schemas.microsoft.com/office/drawing/2010/main" val="0"/>
              </a:ext>
            </a:extLst>
          </a:blip>
          <a:stretch/>
        </p:blipFill>
        <p:spPr bwMode="auto">
          <a:xfrm>
            <a:off x="1100853" y="237744"/>
            <a:ext cx="5951692" cy="6382512"/>
          </a:xfrm>
          <a:prstGeom prst="rect">
            <a:avLst/>
          </a:prstGeom>
          <a:solidFill>
            <a:srgbClr val="FFFFFF"/>
          </a:solidFill>
          <a:extLst/>
        </p:spPr>
      </p:pic>
      <p:sp>
        <p:nvSpPr>
          <p:cNvPr id="2" name="Title 1">
            <a:extLst>
              <a:ext uri="{FF2B5EF4-FFF2-40B4-BE49-F238E27FC236}">
                <a16:creationId xmlns:a16="http://schemas.microsoft.com/office/drawing/2014/main" id="{76189821-56D5-4298-B689-1E09446FAD2B}"/>
              </a:ext>
            </a:extLst>
          </p:cNvPr>
          <p:cNvSpPr>
            <a:spLocks noGrp="1"/>
          </p:cNvSpPr>
          <p:nvPr>
            <p:ph type="title"/>
          </p:nvPr>
        </p:nvSpPr>
        <p:spPr>
          <a:xfrm>
            <a:off x="8477250" y="603504"/>
            <a:ext cx="3144774" cy="1645920"/>
          </a:xfrm>
        </p:spPr>
        <p:txBody>
          <a:bodyPr anchor="b">
            <a:normAutofit/>
          </a:bodyPr>
          <a:lstStyle/>
          <a:p>
            <a:pPr>
              <a:lnSpc>
                <a:spcPct val="90000"/>
              </a:lnSpc>
            </a:pPr>
            <a:r>
              <a:rPr lang="en-US" sz="2700" b="1" dirty="0"/>
              <a:t>Gaining Cultural Competence and Civility </a:t>
            </a:r>
          </a:p>
        </p:txBody>
      </p:sp>
      <p:sp>
        <p:nvSpPr>
          <p:cNvPr id="71" name="Text Placeholder 3">
            <a:extLst>
              <a:ext uri="{FF2B5EF4-FFF2-40B4-BE49-F238E27FC236}">
                <a16:creationId xmlns:a16="http://schemas.microsoft.com/office/drawing/2014/main" id="{98BCAD34-7C15-4F0C-9CDA-ADA6ADDF990F}"/>
              </a:ext>
            </a:extLst>
          </p:cNvPr>
          <p:cNvSpPr>
            <a:spLocks noGrp="1"/>
          </p:cNvSpPr>
          <p:nvPr>
            <p:ph type="body" sz="half" idx="2"/>
          </p:nvPr>
        </p:nvSpPr>
        <p:spPr>
          <a:xfrm>
            <a:off x="8477250" y="2386584"/>
            <a:ext cx="3144774" cy="3511296"/>
          </a:xfrm>
        </p:spPr>
        <p:txBody>
          <a:bodyPr/>
          <a:lstStyle/>
          <a:p>
            <a:endParaRPr lang="en-US"/>
          </a:p>
        </p:txBody>
      </p:sp>
    </p:spTree>
    <p:extLst>
      <p:ext uri="{BB962C8B-B14F-4D97-AF65-F5344CB8AC3E}">
        <p14:creationId xmlns:p14="http://schemas.microsoft.com/office/powerpoint/2010/main" val="16336944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AA8F74EF-EAED-4768-A5A5-8A7E81C3387E}"/>
              </a:ext>
            </a:extLst>
          </p:cNvPr>
          <p:cNvSpPr>
            <a:spLocks noGrp="1" noChangeAspect="1" noChangeArrowheads="1"/>
          </p:cNvSpPr>
          <p:nvPr>
            <p:ph type="title" idx="4294967295"/>
          </p:nvPr>
        </p:nvSpPr>
        <p:spPr>
          <a:xfrm>
            <a:off x="1828800" y="1981200"/>
            <a:ext cx="8534400" cy="2895600"/>
          </a:xfrm>
        </p:spPr>
        <p:txBody>
          <a:bodyPr anchor="t"/>
          <a:lstStyle/>
          <a:p>
            <a:pPr algn="l" eaLnBrk="1" hangingPunct="1"/>
            <a:r>
              <a:rPr lang="en-US" altLang="en-US" b="1" dirty="0">
                <a:solidFill>
                  <a:schemeClr val="tx2"/>
                </a:solidFill>
                <a:latin typeface="Century Gothic (Body)"/>
              </a:rPr>
              <a:t>Diversity and inclusivity </a:t>
            </a:r>
            <a:br>
              <a:rPr lang="en-US" altLang="en-US" b="1" dirty="0">
                <a:solidFill>
                  <a:schemeClr val="tx2"/>
                </a:solidFill>
                <a:latin typeface="Century Gothic (Body)"/>
              </a:rPr>
            </a:br>
            <a:r>
              <a:rPr lang="en-US" altLang="en-US" b="1" dirty="0">
                <a:solidFill>
                  <a:schemeClr val="tx2"/>
                </a:solidFill>
                <a:latin typeface="Century Gothic (Body)"/>
              </a:rPr>
              <a:t>are about </a:t>
            </a:r>
            <a:r>
              <a:rPr lang="en-US" altLang="en-US" b="1" i="1" dirty="0">
                <a:solidFill>
                  <a:schemeClr val="tx2"/>
                </a:solidFill>
                <a:latin typeface="Century Gothic (Body)"/>
              </a:rPr>
              <a:t>understanding</a:t>
            </a:r>
            <a:r>
              <a:rPr lang="en-US" altLang="en-US" b="1" dirty="0">
                <a:solidFill>
                  <a:schemeClr val="tx2"/>
                </a:solidFill>
                <a:latin typeface="Century Gothic (Body)"/>
              </a:rPr>
              <a:t>…</a:t>
            </a:r>
            <a:br>
              <a:rPr lang="en-US" altLang="en-US" b="1" dirty="0">
                <a:solidFill>
                  <a:schemeClr val="tx2"/>
                </a:solidFill>
                <a:latin typeface="Century Gothic (Body)"/>
              </a:rPr>
            </a:br>
            <a:br>
              <a:rPr lang="en-US" altLang="en-US" b="1" dirty="0">
                <a:solidFill>
                  <a:schemeClr val="tx2"/>
                </a:solidFill>
                <a:latin typeface="Century Gothic (Body)"/>
              </a:rPr>
            </a:br>
            <a:r>
              <a:rPr lang="en-US" altLang="en-US" b="1" u="sng" dirty="0">
                <a:solidFill>
                  <a:schemeClr val="tx2"/>
                </a:solidFill>
                <a:latin typeface="Century Gothic (Body)"/>
              </a:rPr>
              <a:t>not necessarily agreeing</a:t>
            </a:r>
            <a:r>
              <a:rPr lang="en-US" altLang="en-US" b="1" dirty="0">
                <a:solidFill>
                  <a:schemeClr val="tx2"/>
                </a:solidFill>
                <a:latin typeface="Century Gothic (Body)"/>
              </a:rPr>
              <a:t>.</a:t>
            </a:r>
          </a:p>
        </p:txBody>
      </p:sp>
    </p:spTree>
    <p:extLst>
      <p:ext uri="{BB962C8B-B14F-4D97-AF65-F5344CB8AC3E}">
        <p14:creationId xmlns:p14="http://schemas.microsoft.com/office/powerpoint/2010/main" val="34783295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D4C98-599C-44F2-B59B-F440C374DB2B}"/>
              </a:ext>
            </a:extLst>
          </p:cNvPr>
          <p:cNvSpPr>
            <a:spLocks noGrp="1"/>
          </p:cNvSpPr>
          <p:nvPr>
            <p:ph type="title"/>
          </p:nvPr>
        </p:nvSpPr>
        <p:spPr/>
        <p:txBody>
          <a:bodyPr/>
          <a:lstStyle/>
          <a:p>
            <a:r>
              <a:rPr lang="en-US" dirty="0"/>
              <a:t>Research to note: Social Isolation and Loneliness</a:t>
            </a:r>
          </a:p>
        </p:txBody>
      </p:sp>
      <p:sp>
        <p:nvSpPr>
          <p:cNvPr id="3" name="Content Placeholder 2">
            <a:extLst>
              <a:ext uri="{FF2B5EF4-FFF2-40B4-BE49-F238E27FC236}">
                <a16:creationId xmlns:a16="http://schemas.microsoft.com/office/drawing/2014/main" id="{C82FB4B1-DBB0-4481-99F7-45D5C0C3A765}"/>
              </a:ext>
            </a:extLst>
          </p:cNvPr>
          <p:cNvSpPr>
            <a:spLocks noGrp="1"/>
          </p:cNvSpPr>
          <p:nvPr>
            <p:ph idx="1"/>
          </p:nvPr>
        </p:nvSpPr>
        <p:spPr/>
        <p:txBody>
          <a:bodyPr>
            <a:normAutofit/>
          </a:bodyPr>
          <a:lstStyle/>
          <a:p>
            <a:r>
              <a:rPr lang="en-US" sz="2200" dirty="0">
                <a:latin typeface="Century Gothic (Body)"/>
              </a:rPr>
              <a:t>Social isolation is linked to increased rates of loneliness and suicide, hypertension and other physical health effects, and has been identified as a public health priority.</a:t>
            </a:r>
          </a:p>
          <a:p>
            <a:r>
              <a:rPr lang="en-US" sz="2200" dirty="0">
                <a:latin typeface="Century Gothic (Body)"/>
              </a:rPr>
              <a:t>Loneliness and social isolation are cited as having negative health impacts equivalent to smoking 15 cigarettes a day.</a:t>
            </a:r>
          </a:p>
          <a:p>
            <a:endParaRPr lang="en-US" sz="2200" dirty="0">
              <a:latin typeface="Century Gothic (Body)"/>
            </a:endParaRPr>
          </a:p>
        </p:txBody>
      </p:sp>
      <p:sp>
        <p:nvSpPr>
          <p:cNvPr id="4" name="Rectangle 3">
            <a:extLst>
              <a:ext uri="{FF2B5EF4-FFF2-40B4-BE49-F238E27FC236}">
                <a16:creationId xmlns:a16="http://schemas.microsoft.com/office/drawing/2014/main" id="{AF57731C-F49C-4FB2-BC65-8E235FD16E30}"/>
              </a:ext>
            </a:extLst>
          </p:cNvPr>
          <p:cNvSpPr/>
          <p:nvPr/>
        </p:nvSpPr>
        <p:spPr>
          <a:xfrm>
            <a:off x="370840" y="5753741"/>
            <a:ext cx="11450320" cy="646331"/>
          </a:xfrm>
          <a:prstGeom prst="rect">
            <a:avLst/>
          </a:prstGeom>
        </p:spPr>
        <p:txBody>
          <a:bodyPr wrap="square">
            <a:spAutoFit/>
          </a:bodyPr>
          <a:lstStyle/>
          <a:p>
            <a:pPr algn="ctr"/>
            <a:r>
              <a:rPr lang="en-US" sz="1200" dirty="0">
                <a:latin typeface="Lato" panose="020F0502020204030203" pitchFamily="34" charset="0"/>
                <a:ea typeface="Lato" panose="020F0502020204030203" pitchFamily="34" charset="0"/>
                <a:cs typeface="Lato" panose="020F0502020204030203" pitchFamily="34" charset="0"/>
              </a:rPr>
              <a:t>Source: Lynda Flowers, Ari Houser, Claire Noel-Miller, AARP Public Policy Institute, Jonathan Shaw, Jay Bhattacharya, Lena </a:t>
            </a:r>
            <a:r>
              <a:rPr lang="en-US" sz="1200" dirty="0" err="1">
                <a:latin typeface="Lato" panose="020F0502020204030203" pitchFamily="34" charset="0"/>
                <a:ea typeface="Lato" panose="020F0502020204030203" pitchFamily="34" charset="0"/>
                <a:cs typeface="Lato" panose="020F0502020204030203" pitchFamily="34" charset="0"/>
              </a:rPr>
              <a:t>Schoemaker</a:t>
            </a:r>
            <a:r>
              <a:rPr lang="en-US" sz="1200" dirty="0">
                <a:latin typeface="Lato" panose="020F0502020204030203" pitchFamily="34" charset="0"/>
                <a:ea typeface="Lato" panose="020F0502020204030203" pitchFamily="34" charset="0"/>
                <a:cs typeface="Lato" panose="020F0502020204030203" pitchFamily="34" charset="0"/>
              </a:rPr>
              <a:t>, Stanford University, Monica Farid, Harvard University, November 27, 2017.</a:t>
            </a:r>
          </a:p>
          <a:p>
            <a:pPr algn="ctr"/>
            <a:endParaRPr lang="en-US" sz="1200" dirty="0">
              <a:solidFill>
                <a:srgbClr val="002060"/>
              </a:solidFill>
            </a:endParaRPr>
          </a:p>
        </p:txBody>
      </p:sp>
    </p:spTree>
    <p:extLst>
      <p:ext uri="{BB962C8B-B14F-4D97-AF65-F5344CB8AC3E}">
        <p14:creationId xmlns:p14="http://schemas.microsoft.com/office/powerpoint/2010/main" val="8328405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Title 2">
            <a:extLst>
              <a:ext uri="{FF2B5EF4-FFF2-40B4-BE49-F238E27FC236}">
                <a16:creationId xmlns:a16="http://schemas.microsoft.com/office/drawing/2014/main" id="{B8C49EF5-7FB1-4B04-A81B-8FE8C08C1104}"/>
              </a:ext>
            </a:extLst>
          </p:cNvPr>
          <p:cNvSpPr>
            <a:spLocks noGrp="1"/>
          </p:cNvSpPr>
          <p:nvPr>
            <p:ph type="title" idx="4294967295"/>
          </p:nvPr>
        </p:nvSpPr>
        <p:spPr>
          <a:xfrm>
            <a:off x="731520" y="359764"/>
            <a:ext cx="10759440" cy="1143000"/>
          </a:xfrm>
        </p:spPr>
        <p:txBody>
          <a:bodyPr>
            <a:normAutofit fontScale="90000"/>
          </a:bodyPr>
          <a:lstStyle/>
          <a:p>
            <a:r>
              <a:rPr lang="en-US" altLang="en-US" sz="3600" b="1" dirty="0">
                <a:solidFill>
                  <a:schemeClr val="tx2"/>
                </a:solidFill>
                <a:latin typeface="Century Gothic (Body)"/>
                <a:cs typeface="Arial" panose="020B0604020202020204" pitchFamily="34" charset="0"/>
              </a:rPr>
              <a:t>Solutions to Understanding Older Adults of Diverse Backgrounds from a Cross-Cultural Standpoint</a:t>
            </a:r>
            <a:endParaRPr lang="en-US" altLang="en-US" sz="3600" dirty="0">
              <a:solidFill>
                <a:schemeClr val="tx2"/>
              </a:solidFill>
              <a:latin typeface="Century Gothic (Body)"/>
              <a:cs typeface="Arial" panose="020B0604020202020204" pitchFamily="34" charset="0"/>
            </a:endParaRPr>
          </a:p>
        </p:txBody>
      </p:sp>
      <p:sp>
        <p:nvSpPr>
          <p:cNvPr id="337923" name="Content Placeholder 3">
            <a:extLst>
              <a:ext uri="{FF2B5EF4-FFF2-40B4-BE49-F238E27FC236}">
                <a16:creationId xmlns:a16="http://schemas.microsoft.com/office/drawing/2014/main" id="{38BFAF34-3E90-42D2-92E3-584782F6BD66}"/>
              </a:ext>
            </a:extLst>
          </p:cNvPr>
          <p:cNvSpPr>
            <a:spLocks noGrp="1"/>
          </p:cNvSpPr>
          <p:nvPr>
            <p:ph idx="4294967295"/>
          </p:nvPr>
        </p:nvSpPr>
        <p:spPr>
          <a:xfrm>
            <a:off x="1828800" y="1621436"/>
            <a:ext cx="8534400" cy="4764088"/>
          </a:xfrm>
        </p:spPr>
        <p:txBody>
          <a:bodyPr>
            <a:normAutofit fontScale="85000" lnSpcReduction="20000"/>
          </a:bodyPr>
          <a:lstStyle/>
          <a:p>
            <a:pPr eaLnBrk="1" hangingPunct="1">
              <a:buClr>
                <a:srgbClr val="88142D"/>
              </a:buClr>
            </a:pPr>
            <a:r>
              <a:rPr lang="en-US" altLang="en-US" sz="2800" dirty="0">
                <a:solidFill>
                  <a:srgbClr val="88142D"/>
                </a:solidFill>
                <a:latin typeface="Century Gothic (Body)"/>
                <a:cs typeface="Arial" panose="020B0604020202020204" pitchFamily="34" charset="0"/>
              </a:rPr>
              <a:t>Understanding terms</a:t>
            </a:r>
          </a:p>
          <a:p>
            <a:pPr eaLnBrk="1" hangingPunct="1">
              <a:buClr>
                <a:srgbClr val="88142D"/>
              </a:buClr>
            </a:pPr>
            <a:r>
              <a:rPr lang="en-US" altLang="en-US" sz="2800" dirty="0">
                <a:solidFill>
                  <a:srgbClr val="88142D"/>
                </a:solidFill>
                <a:latin typeface="Century Gothic (Body)"/>
                <a:cs typeface="Arial" panose="020B0604020202020204" pitchFamily="34" charset="0"/>
              </a:rPr>
              <a:t>Exploring culture, cultural assumptions, and the development of bias</a:t>
            </a:r>
          </a:p>
          <a:p>
            <a:pPr eaLnBrk="1" hangingPunct="1">
              <a:buClr>
                <a:srgbClr val="88142D"/>
              </a:buClr>
            </a:pPr>
            <a:r>
              <a:rPr lang="en-US" altLang="en-US" sz="2800" dirty="0">
                <a:solidFill>
                  <a:srgbClr val="88142D"/>
                </a:solidFill>
                <a:latin typeface="Century Gothic (Body)"/>
                <a:cs typeface="Arial" panose="020B0604020202020204" pitchFamily="34" charset="0"/>
              </a:rPr>
              <a:t>Creating inclusive environments and culturally competent training to professionals</a:t>
            </a:r>
            <a:endParaRPr lang="en-US" altLang="en-US" sz="2800" i="1" dirty="0">
              <a:solidFill>
                <a:srgbClr val="88142D"/>
              </a:solidFill>
              <a:latin typeface="Century Gothic (Body)"/>
              <a:cs typeface="Arial" panose="020B0604020202020204" pitchFamily="34" charset="0"/>
            </a:endParaRPr>
          </a:p>
          <a:p>
            <a:pPr>
              <a:buClr>
                <a:srgbClr val="88142D"/>
              </a:buClr>
            </a:pPr>
            <a:r>
              <a:rPr lang="en-US" altLang="en-US" sz="2800" i="1" dirty="0">
                <a:solidFill>
                  <a:srgbClr val="88142D"/>
                </a:solidFill>
                <a:latin typeface="Century Gothic (Body)"/>
                <a:cs typeface="Arial" panose="020B0604020202020204" pitchFamily="34" charset="0"/>
              </a:rPr>
              <a:t>Acknowledge and greet older persons first.</a:t>
            </a:r>
          </a:p>
          <a:p>
            <a:pPr>
              <a:buClr>
                <a:srgbClr val="88142D"/>
              </a:buClr>
            </a:pPr>
            <a:r>
              <a:rPr lang="en-US" altLang="en-US" sz="2800" i="1" dirty="0">
                <a:solidFill>
                  <a:srgbClr val="88142D"/>
                </a:solidFill>
                <a:latin typeface="Century Gothic (Body)"/>
                <a:cs typeface="Arial" panose="020B0604020202020204" pitchFamily="34" charset="0"/>
              </a:rPr>
              <a:t>Generally, use formal term of address (Mr., Mrs.), at least initially.</a:t>
            </a:r>
            <a:br>
              <a:rPr lang="en-US" altLang="en-US" sz="2800" i="1" dirty="0">
                <a:solidFill>
                  <a:srgbClr val="88142D"/>
                </a:solidFill>
                <a:latin typeface="Century Gothic (Body)"/>
                <a:cs typeface="Arial" panose="020B0604020202020204" pitchFamily="34" charset="0"/>
              </a:rPr>
            </a:br>
            <a:r>
              <a:rPr lang="en-US" altLang="en-US" sz="2800" i="1" dirty="0">
                <a:solidFill>
                  <a:srgbClr val="88142D"/>
                </a:solidFill>
                <a:latin typeface="Century Gothic (Body)"/>
                <a:cs typeface="Arial" panose="020B0604020202020204" pitchFamily="34" charset="0"/>
              </a:rPr>
              <a:t>Train office staff to do the same </a:t>
            </a:r>
          </a:p>
          <a:p>
            <a:pPr>
              <a:buClr>
                <a:srgbClr val="88142D"/>
              </a:buClr>
            </a:pPr>
            <a:r>
              <a:rPr lang="en-US" altLang="en-US" sz="2800" dirty="0">
                <a:solidFill>
                  <a:srgbClr val="88142D"/>
                </a:solidFill>
                <a:latin typeface="Century Gothic (Body)"/>
                <a:cs typeface="Arial" panose="020B0604020202020204" pitchFamily="34" charset="0"/>
                <a:sym typeface="Wingdings" panose="05000000000000000000" pitchFamily="2" charset="2"/>
              </a:rPr>
              <a:t>Assess cultural competence</a:t>
            </a:r>
            <a:r>
              <a:rPr lang="en-US" altLang="en-US" sz="2800" b="1" dirty="0">
                <a:solidFill>
                  <a:srgbClr val="88142D"/>
                </a:solidFill>
                <a:latin typeface="Century Gothic (Body)"/>
                <a:cs typeface="Arial" panose="020B0604020202020204" pitchFamily="34" charset="0"/>
              </a:rPr>
              <a:t> </a:t>
            </a:r>
            <a:endParaRPr lang="en-US" altLang="en-US" sz="2800" dirty="0">
              <a:latin typeface="Century Gothic (Body)"/>
            </a:endParaRPr>
          </a:p>
          <a:p>
            <a:pPr eaLnBrk="1" hangingPunct="1">
              <a:buClr>
                <a:srgbClr val="88142D"/>
              </a:buClr>
            </a:pPr>
            <a:r>
              <a:rPr lang="en-US" altLang="en-US" sz="2800" dirty="0" err="1">
                <a:solidFill>
                  <a:srgbClr val="88142D"/>
                </a:solidFill>
                <a:latin typeface="Century Gothic (Body)"/>
                <a:cs typeface="Arial" panose="020B0604020202020204" pitchFamily="34" charset="0"/>
              </a:rPr>
              <a:t>Diversity</a:t>
            </a:r>
            <a:r>
              <a:rPr lang="en-US" altLang="en-US" sz="2800" dirty="0" err="1">
                <a:solidFill>
                  <a:srgbClr val="88142D"/>
                </a:solidFill>
                <a:latin typeface="Century Gothic (Body)"/>
                <a:cs typeface="Arial" panose="020B0604020202020204" pitchFamily="34" charset="0"/>
                <a:sym typeface="Wingdings" panose="05000000000000000000" pitchFamily="2" charset="2"/>
              </a:rPr>
              <a:t>InclusivityCivility</a:t>
            </a:r>
            <a:endParaRPr lang="en-US" altLang="en-US" sz="2800" dirty="0">
              <a:solidFill>
                <a:srgbClr val="88142D"/>
              </a:solidFill>
              <a:latin typeface="Century Gothic (Body)"/>
              <a:cs typeface="Arial" panose="020B0604020202020204" pitchFamily="34" charset="0"/>
              <a:sym typeface="Wingdings" panose="05000000000000000000" pitchFamily="2" charset="2"/>
            </a:endParaRPr>
          </a:p>
        </p:txBody>
      </p:sp>
    </p:spTree>
    <p:extLst>
      <p:ext uri="{BB962C8B-B14F-4D97-AF65-F5344CB8AC3E}">
        <p14:creationId xmlns:p14="http://schemas.microsoft.com/office/powerpoint/2010/main" val="27773563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D791134-FBB5-9F4E-9C76-6B0C8E3C283D}"/>
              </a:ext>
            </a:extLst>
          </p:cNvPr>
          <p:cNvSpPr>
            <a:spLocks noGrp="1"/>
          </p:cNvSpPr>
          <p:nvPr>
            <p:ph type="title"/>
          </p:nvPr>
        </p:nvSpPr>
        <p:spPr>
          <a:xfrm>
            <a:off x="1143918" y="4851010"/>
            <a:ext cx="10058400" cy="1371600"/>
          </a:xfrm>
        </p:spPr>
        <p:txBody>
          <a:bodyPr>
            <a:normAutofit fontScale="90000"/>
          </a:bodyPr>
          <a:lstStyle/>
          <a:p>
            <a:pPr algn="ctr"/>
            <a:r>
              <a:rPr lang="en-US" b="1" dirty="0">
                <a:solidFill>
                  <a:srgbClr val="202124"/>
                </a:solidFill>
                <a:latin typeface="Roboto"/>
              </a:rPr>
              <a:t>Civility</a:t>
            </a:r>
            <a:r>
              <a:rPr lang="en-US" dirty="0">
                <a:solidFill>
                  <a:srgbClr val="202124"/>
                </a:solidFill>
                <a:latin typeface="Roboto"/>
              </a:rPr>
              <a:t> involves acting with regard to other’s lived experiences and feelings.</a:t>
            </a:r>
            <a:br>
              <a:rPr lang="en-US" dirty="0"/>
            </a:br>
            <a:endParaRPr lang="en-US" dirty="0"/>
          </a:p>
        </p:txBody>
      </p:sp>
      <p:pic>
        <p:nvPicPr>
          <p:cNvPr id="10" name="Picture 2" descr="6 Transformative Benefits of Respect in the Workplace">
            <a:extLst>
              <a:ext uri="{FF2B5EF4-FFF2-40B4-BE49-F238E27FC236}">
                <a16:creationId xmlns:a16="http://schemas.microsoft.com/office/drawing/2014/main" id="{EF727C46-BBC3-9D4D-85D8-2F21AC9C41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1805" y="443179"/>
            <a:ext cx="8238979" cy="4119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31552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4">
            <a:extLst>
              <a:ext uri="{FF2B5EF4-FFF2-40B4-BE49-F238E27FC236}">
                <a16:creationId xmlns:a16="http://schemas.microsoft.com/office/drawing/2014/main" id="{61A7ABC7-8459-41B7-97FE-3F16A9A1A9E2}"/>
              </a:ext>
            </a:extLst>
          </p:cNvPr>
          <p:cNvSpPr>
            <a:spLocks noGrp="1" noChangeArrowheads="1"/>
          </p:cNvSpPr>
          <p:nvPr>
            <p:ph type="title"/>
          </p:nvPr>
        </p:nvSpPr>
        <p:spPr>
          <a:xfrm>
            <a:off x="1981200" y="1371600"/>
            <a:ext cx="8097838" cy="3810000"/>
          </a:xfrm>
        </p:spPr>
        <p:txBody>
          <a:bodyPr>
            <a:normAutofit fontScale="90000"/>
          </a:bodyPr>
          <a:lstStyle/>
          <a:p>
            <a:r>
              <a:rPr lang="en-US" altLang="en-US" sz="3600" b="1" dirty="0">
                <a:solidFill>
                  <a:schemeClr val="tx2"/>
                </a:solidFill>
                <a:latin typeface="Century Gothic (Body)"/>
                <a:cs typeface="Arial" panose="020B0604020202020204" pitchFamily="34" charset="0"/>
              </a:rPr>
              <a:t>Creating </a:t>
            </a:r>
            <a:r>
              <a:rPr lang="en-US" altLang="en-US" sz="3600" b="1" u="sng" dirty="0">
                <a:solidFill>
                  <a:srgbClr val="88142D"/>
                </a:solidFill>
                <a:latin typeface="Century Gothic (Body)"/>
                <a:cs typeface="Arial" panose="020B0604020202020204" pitchFamily="34" charset="0"/>
              </a:rPr>
              <a:t>a culture of civility</a:t>
            </a:r>
            <a:br>
              <a:rPr lang="en-US" altLang="en-US" sz="3600" b="1" dirty="0">
                <a:solidFill>
                  <a:srgbClr val="88142D"/>
                </a:solidFill>
                <a:latin typeface="Century Gothic (Body)"/>
                <a:cs typeface="Arial" panose="020B0604020202020204" pitchFamily="34" charset="0"/>
              </a:rPr>
            </a:br>
            <a:r>
              <a:rPr lang="en-US" altLang="en-US" sz="3600" b="1" dirty="0">
                <a:solidFill>
                  <a:schemeClr val="tx2"/>
                </a:solidFill>
                <a:latin typeface="Century Gothic (Body)"/>
                <a:cs typeface="Arial" panose="020B0604020202020204" pitchFamily="34" charset="0"/>
              </a:rPr>
              <a:t>requires communication, interaction, and an appreciation for the interests each person brings to the relationship. </a:t>
            </a:r>
            <a:br>
              <a:rPr lang="en-US" altLang="en-US" sz="3600" b="1" dirty="0">
                <a:solidFill>
                  <a:schemeClr val="tx2"/>
                </a:solidFill>
                <a:latin typeface="Century Gothic (Body)"/>
                <a:cs typeface="Arial" panose="020B0604020202020204" pitchFamily="34" charset="0"/>
              </a:rPr>
            </a:br>
            <a:br>
              <a:rPr lang="en-US" altLang="en-US" sz="3600" b="1" dirty="0">
                <a:solidFill>
                  <a:schemeClr val="tx2"/>
                </a:solidFill>
                <a:latin typeface="Century Gothic (Body)"/>
                <a:cs typeface="Arial" panose="020B0604020202020204" pitchFamily="34" charset="0"/>
              </a:rPr>
            </a:br>
            <a:r>
              <a:rPr lang="en-US" altLang="en-US" sz="2800" b="1" dirty="0">
                <a:solidFill>
                  <a:schemeClr val="tx2"/>
                </a:solidFill>
                <a:latin typeface="Century Gothic (Body)"/>
                <a:cs typeface="Arial" panose="020B0604020202020204" pitchFamily="34" charset="0"/>
              </a:rPr>
              <a:t>Abdel Aziz Abdel </a:t>
            </a:r>
            <a:r>
              <a:rPr lang="en-US" altLang="en-US" sz="2800" b="1" dirty="0" err="1">
                <a:solidFill>
                  <a:schemeClr val="tx2"/>
                </a:solidFill>
                <a:latin typeface="Century Gothic (Body)"/>
                <a:cs typeface="Arial" panose="020B0604020202020204" pitchFamily="34" charset="0"/>
              </a:rPr>
              <a:t>Naby</a:t>
            </a:r>
            <a:r>
              <a:rPr lang="en-US" altLang="en-US" sz="2800" b="1" dirty="0">
                <a:solidFill>
                  <a:schemeClr val="tx2"/>
                </a:solidFill>
                <a:latin typeface="Century Gothic (Body)"/>
                <a:cs typeface="Arial" panose="020B0604020202020204" pitchFamily="34" charset="0"/>
              </a:rPr>
              <a:t>, S., </a:t>
            </a:r>
            <a:r>
              <a:rPr lang="en-US" altLang="en-US" sz="2800" b="1" dirty="0" err="1">
                <a:solidFill>
                  <a:schemeClr val="tx2"/>
                </a:solidFill>
                <a:latin typeface="Century Gothic (Body)"/>
                <a:cs typeface="Arial" panose="020B0604020202020204" pitchFamily="34" charset="0"/>
              </a:rPr>
              <a:t>Hamido</a:t>
            </a:r>
            <a:r>
              <a:rPr lang="en-US" altLang="en-US" sz="2800" b="1" dirty="0">
                <a:solidFill>
                  <a:schemeClr val="tx2"/>
                </a:solidFill>
                <a:latin typeface="Century Gothic (Body)"/>
                <a:cs typeface="Arial" panose="020B0604020202020204" pitchFamily="34" charset="0"/>
              </a:rPr>
              <a:t>, S., Abdel Hameed, N., &amp; Mahmoud, H. 2022.</a:t>
            </a:r>
            <a:br>
              <a:rPr lang="en-US" altLang="en-US" sz="3600" b="1" dirty="0">
                <a:solidFill>
                  <a:schemeClr val="tx2"/>
                </a:solidFill>
                <a:latin typeface="Century Gothic (Body)"/>
                <a:cs typeface="Arial" panose="020B0604020202020204" pitchFamily="34" charset="0"/>
              </a:rPr>
            </a:br>
            <a:r>
              <a:rPr lang="en-US" altLang="en-US" sz="3600" b="1" dirty="0">
                <a:solidFill>
                  <a:schemeClr val="tx2"/>
                </a:solidFill>
                <a:latin typeface="Century Gothic (Body)"/>
                <a:cs typeface="Arial" panose="020B0604020202020204" pitchFamily="34" charset="0"/>
              </a:rPr>
              <a:t>		</a:t>
            </a:r>
            <a:r>
              <a:rPr lang="en-US" altLang="en-US" sz="2400" b="1" dirty="0">
                <a:solidFill>
                  <a:schemeClr val="tx2"/>
                </a:solidFill>
                <a:latin typeface="Century Gothic (Body)"/>
                <a:cs typeface="Arial" panose="020B0604020202020204" pitchFamily="34" charset="0"/>
              </a:rPr>
              <a:t>	</a:t>
            </a:r>
          </a:p>
        </p:txBody>
      </p:sp>
      <p:sp>
        <p:nvSpPr>
          <p:cNvPr id="2" name="Rectangle 1">
            <a:extLst>
              <a:ext uri="{FF2B5EF4-FFF2-40B4-BE49-F238E27FC236}">
                <a16:creationId xmlns:a16="http://schemas.microsoft.com/office/drawing/2014/main" id="{5D0E127E-F77A-4857-BCE3-384870BB85C5}"/>
              </a:ext>
            </a:extLst>
          </p:cNvPr>
          <p:cNvSpPr/>
          <p:nvPr/>
        </p:nvSpPr>
        <p:spPr>
          <a:xfrm>
            <a:off x="1107440" y="5486400"/>
            <a:ext cx="9387840" cy="738664"/>
          </a:xfrm>
          <a:prstGeom prst="rect">
            <a:avLst/>
          </a:prstGeom>
        </p:spPr>
        <p:txBody>
          <a:bodyPr wrap="square">
            <a:spAutoFit/>
          </a:bodyPr>
          <a:lstStyle/>
          <a:p>
            <a:r>
              <a:rPr lang="en-US" sz="1400" dirty="0">
                <a:solidFill>
                  <a:srgbClr val="222222"/>
                </a:solidFill>
                <a:latin typeface="Arial" panose="020B0604020202020204" pitchFamily="34" charset="0"/>
              </a:rPr>
              <a:t>Abdel Aziz Abdel </a:t>
            </a:r>
            <a:r>
              <a:rPr lang="en-US" sz="1400" dirty="0" err="1">
                <a:solidFill>
                  <a:srgbClr val="222222"/>
                </a:solidFill>
                <a:latin typeface="Arial" panose="020B0604020202020204" pitchFamily="34" charset="0"/>
              </a:rPr>
              <a:t>Naby</a:t>
            </a:r>
            <a:r>
              <a:rPr lang="en-US" sz="1400" dirty="0">
                <a:solidFill>
                  <a:srgbClr val="222222"/>
                </a:solidFill>
                <a:latin typeface="Arial" panose="020B0604020202020204" pitchFamily="34" charset="0"/>
              </a:rPr>
              <a:t>, S., </a:t>
            </a:r>
            <a:r>
              <a:rPr lang="en-US" sz="1400" dirty="0" err="1">
                <a:solidFill>
                  <a:srgbClr val="222222"/>
                </a:solidFill>
                <a:latin typeface="Arial" panose="020B0604020202020204" pitchFamily="34" charset="0"/>
              </a:rPr>
              <a:t>Hamido</a:t>
            </a:r>
            <a:r>
              <a:rPr lang="en-US" sz="1400" dirty="0">
                <a:solidFill>
                  <a:srgbClr val="222222"/>
                </a:solidFill>
                <a:latin typeface="Arial" panose="020B0604020202020204" pitchFamily="34" charset="0"/>
              </a:rPr>
              <a:t>, S., Abdel Hameed, N., &amp; Mahmoud, H. (2022). Developing Civility Behavior Guideline among Maternity Nursing Students at Class Room and Practical Engagement. </a:t>
            </a:r>
            <a:r>
              <a:rPr lang="en-US" sz="1400" i="1" dirty="0">
                <a:solidFill>
                  <a:srgbClr val="222222"/>
                </a:solidFill>
                <a:latin typeface="Arial" panose="020B0604020202020204" pitchFamily="34" charset="0"/>
              </a:rPr>
              <a:t>Egyptian Journal of Health Care</a:t>
            </a:r>
            <a:r>
              <a:rPr lang="en-US" sz="1400" dirty="0">
                <a:solidFill>
                  <a:srgbClr val="222222"/>
                </a:solidFill>
                <a:latin typeface="Arial" panose="020B0604020202020204" pitchFamily="34" charset="0"/>
              </a:rPr>
              <a:t>, </a:t>
            </a:r>
            <a:r>
              <a:rPr lang="en-US" sz="1400" i="1" dirty="0">
                <a:solidFill>
                  <a:srgbClr val="222222"/>
                </a:solidFill>
                <a:latin typeface="Arial" panose="020B0604020202020204" pitchFamily="34" charset="0"/>
              </a:rPr>
              <a:t>13</a:t>
            </a:r>
            <a:r>
              <a:rPr lang="en-US" sz="1400" dirty="0">
                <a:solidFill>
                  <a:srgbClr val="222222"/>
                </a:solidFill>
                <a:latin typeface="Arial" panose="020B0604020202020204" pitchFamily="34" charset="0"/>
              </a:rPr>
              <a:t>(4), 197-213.</a:t>
            </a:r>
            <a:endParaRPr lang="en-US" sz="14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Title 2">
            <a:extLst>
              <a:ext uri="{FF2B5EF4-FFF2-40B4-BE49-F238E27FC236}">
                <a16:creationId xmlns:a16="http://schemas.microsoft.com/office/drawing/2014/main" id="{1810AA15-27F6-4845-863D-251F8091406F}"/>
              </a:ext>
            </a:extLst>
          </p:cNvPr>
          <p:cNvSpPr>
            <a:spLocks noGrp="1"/>
          </p:cNvSpPr>
          <p:nvPr>
            <p:ph type="title" idx="4294967295"/>
          </p:nvPr>
        </p:nvSpPr>
        <p:spPr>
          <a:xfrm>
            <a:off x="2209800" y="762000"/>
            <a:ext cx="7793038" cy="762000"/>
          </a:xfrm>
        </p:spPr>
        <p:txBody>
          <a:bodyPr/>
          <a:lstStyle/>
          <a:p>
            <a:pPr algn="ctr"/>
            <a:r>
              <a:rPr lang="en-US" altLang="en-US" sz="3600" b="1" dirty="0" err="1">
                <a:solidFill>
                  <a:schemeClr val="tx1"/>
                </a:solidFill>
                <a:latin typeface="Century Gothic (Body)"/>
                <a:cs typeface="Arial" panose="020B0604020202020204" pitchFamily="34" charset="0"/>
              </a:rPr>
              <a:t>Diversity</a:t>
            </a:r>
            <a:r>
              <a:rPr lang="en-US" altLang="en-US" sz="3600" b="1" dirty="0" err="1">
                <a:solidFill>
                  <a:schemeClr val="tx1"/>
                </a:solidFill>
                <a:latin typeface="Century Gothic (Body)"/>
                <a:cs typeface="Arial" panose="020B0604020202020204" pitchFamily="34" charset="0"/>
                <a:sym typeface="Wingdings" panose="05000000000000000000" pitchFamily="2" charset="2"/>
              </a:rPr>
              <a:t>InclusivityCivility</a:t>
            </a:r>
            <a:endParaRPr lang="en-US" altLang="en-US" sz="3600" b="1" dirty="0">
              <a:solidFill>
                <a:schemeClr val="tx1"/>
              </a:solidFill>
              <a:latin typeface="Century Gothic (Body)"/>
              <a:cs typeface="Arial" panose="020B0604020202020204" pitchFamily="34" charset="0"/>
            </a:endParaRPr>
          </a:p>
        </p:txBody>
      </p:sp>
      <p:sp>
        <p:nvSpPr>
          <p:cNvPr id="11267" name="Content Placeholder 3">
            <a:extLst>
              <a:ext uri="{FF2B5EF4-FFF2-40B4-BE49-F238E27FC236}">
                <a16:creationId xmlns:a16="http://schemas.microsoft.com/office/drawing/2014/main" id="{1768286E-EE00-43D7-931D-84786DC20204}"/>
              </a:ext>
            </a:extLst>
          </p:cNvPr>
          <p:cNvSpPr>
            <a:spLocks noGrp="1"/>
          </p:cNvSpPr>
          <p:nvPr>
            <p:ph idx="4294967295"/>
          </p:nvPr>
        </p:nvSpPr>
        <p:spPr>
          <a:xfrm>
            <a:off x="2362200" y="1981200"/>
            <a:ext cx="7772400" cy="4114800"/>
          </a:xfrm>
        </p:spPr>
        <p:txBody>
          <a:bodyPr>
            <a:noAutofit/>
          </a:bodyPr>
          <a:lstStyle/>
          <a:p>
            <a:pPr>
              <a:buClr>
                <a:srgbClr val="F26B26"/>
              </a:buClr>
              <a:buSzPct val="95000"/>
              <a:buFont typeface="Wingdings" panose="05000000000000000000" pitchFamily="2" charset="2"/>
              <a:buNone/>
            </a:pPr>
            <a:r>
              <a:rPr lang="en-US" altLang="en-US" sz="2200" b="1" dirty="0">
                <a:solidFill>
                  <a:schemeClr val="folHlink"/>
                </a:solidFill>
                <a:latin typeface="Century Gothic (Body)"/>
                <a:cs typeface="Arial" panose="020B0604020202020204" pitchFamily="34" charset="0"/>
              </a:rPr>
              <a:t>	</a:t>
            </a:r>
            <a:r>
              <a:rPr lang="en-US" altLang="en-US" sz="2200" b="1" dirty="0">
                <a:solidFill>
                  <a:schemeClr val="tx2"/>
                </a:solidFill>
                <a:latin typeface="Century Gothic (Body)"/>
                <a:cs typeface="Arial" panose="020B0604020202020204" pitchFamily="34" charset="0"/>
              </a:rPr>
              <a:t>Civility matters because treating one another with respect is necessary to effective communication, community building, and finding common ground. </a:t>
            </a:r>
            <a:r>
              <a:rPr lang="en-US" altLang="en-US" sz="2200" dirty="0">
                <a:solidFill>
                  <a:schemeClr val="tx2"/>
                </a:solidFill>
                <a:latin typeface="Century Gothic (Body)"/>
                <a:cs typeface="Arial" panose="020B0604020202020204" pitchFamily="34" charset="0"/>
              </a:rPr>
              <a:t>				</a:t>
            </a:r>
            <a:br>
              <a:rPr lang="en-US" altLang="en-US" sz="2200" dirty="0">
                <a:solidFill>
                  <a:schemeClr val="tx2"/>
                </a:solidFill>
                <a:latin typeface="Century Gothic (Body)"/>
                <a:cs typeface="Arial" panose="020B0604020202020204" pitchFamily="34" charset="0"/>
              </a:rPr>
            </a:br>
            <a:r>
              <a:rPr lang="en-US" altLang="en-US" sz="2200" dirty="0">
                <a:solidFill>
                  <a:schemeClr val="tx2"/>
                </a:solidFill>
                <a:latin typeface="Century Gothic (Body)"/>
                <a:cs typeface="Arial" panose="020B0604020202020204" pitchFamily="34" charset="0"/>
              </a:rPr>
              <a:t>		</a:t>
            </a:r>
          </a:p>
          <a:p>
            <a:pPr>
              <a:buClr>
                <a:srgbClr val="F26B26"/>
              </a:buClr>
              <a:buSzPct val="95000"/>
              <a:buFont typeface="Wingdings" panose="05000000000000000000" pitchFamily="2" charset="2"/>
              <a:buNone/>
            </a:pPr>
            <a:r>
              <a:rPr lang="en-US" altLang="en-US" sz="2200" dirty="0">
                <a:solidFill>
                  <a:schemeClr val="tx2"/>
                </a:solidFill>
                <a:latin typeface="Century Gothic (Body)"/>
                <a:cs typeface="Arial" panose="020B0604020202020204" pitchFamily="34" charset="0"/>
              </a:rPr>
              <a:t>			</a:t>
            </a:r>
            <a:r>
              <a:rPr lang="en-US" altLang="en-US" sz="2200" b="1" i="1" dirty="0">
                <a:solidFill>
                  <a:schemeClr val="tx2"/>
                </a:solidFill>
                <a:latin typeface="Century Gothic (Body)"/>
                <a:cs typeface="Arial" panose="020B0604020202020204" pitchFamily="34" charset="0"/>
              </a:rPr>
              <a:t>The Dance of Incivility in Nursing</a:t>
            </a:r>
            <a:br>
              <a:rPr lang="en-US" altLang="en-US" sz="2200" b="1" dirty="0">
                <a:solidFill>
                  <a:schemeClr val="tx2"/>
                </a:solidFill>
                <a:latin typeface="Century Gothic (Body)"/>
                <a:cs typeface="Arial" panose="020B0604020202020204" pitchFamily="34" charset="0"/>
              </a:rPr>
            </a:br>
            <a:r>
              <a:rPr lang="en-US" altLang="en-US" sz="2200" b="1" dirty="0">
                <a:solidFill>
                  <a:schemeClr val="tx2"/>
                </a:solidFill>
                <a:latin typeface="Century Gothic (Body)"/>
                <a:cs typeface="Arial" panose="020B0604020202020204" pitchFamily="34" charset="0"/>
              </a:rPr>
              <a:t>		Dr. Cindy Clark, Boise State University</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2">
            <a:extLst>
              <a:ext uri="{FF2B5EF4-FFF2-40B4-BE49-F238E27FC236}">
                <a16:creationId xmlns:a16="http://schemas.microsoft.com/office/drawing/2014/main" id="{6B9F76B8-C9EC-4DB2-B1DC-E5C095F1FC17}"/>
              </a:ext>
            </a:extLst>
          </p:cNvPr>
          <p:cNvSpPr>
            <a:spLocks noGrp="1"/>
          </p:cNvSpPr>
          <p:nvPr>
            <p:ph type="title" idx="4294967295"/>
          </p:nvPr>
        </p:nvSpPr>
        <p:spPr/>
        <p:txBody>
          <a:bodyPr/>
          <a:lstStyle/>
          <a:p>
            <a:pPr algn="ctr"/>
            <a:r>
              <a:rPr lang="en-US" altLang="en-US" sz="3200" b="1" dirty="0">
                <a:solidFill>
                  <a:schemeClr val="tx1"/>
                </a:solidFill>
                <a:latin typeface="Century Gothic (Body)"/>
              </a:rPr>
              <a:t>Diversity + Inclusivity + Civility =</a:t>
            </a:r>
            <a:br>
              <a:rPr lang="en-US" altLang="en-US" sz="3200" b="1" dirty="0">
                <a:solidFill>
                  <a:schemeClr val="tx1"/>
                </a:solidFill>
                <a:latin typeface="Century Gothic (Body)"/>
              </a:rPr>
            </a:br>
            <a:r>
              <a:rPr lang="en-US" altLang="en-US" sz="3200" b="1" dirty="0">
                <a:solidFill>
                  <a:schemeClr val="tx1"/>
                </a:solidFill>
                <a:latin typeface="Century Gothic (Body)"/>
              </a:rPr>
              <a:t>Community</a:t>
            </a:r>
          </a:p>
        </p:txBody>
      </p:sp>
      <p:sp>
        <p:nvSpPr>
          <p:cNvPr id="407555" name="Rectangle 3">
            <a:extLst>
              <a:ext uri="{FF2B5EF4-FFF2-40B4-BE49-F238E27FC236}">
                <a16:creationId xmlns:a16="http://schemas.microsoft.com/office/drawing/2014/main" id="{D0BFF5D9-F7B1-4809-B2A2-DA93D5425EE0}"/>
              </a:ext>
            </a:extLst>
          </p:cNvPr>
          <p:cNvSpPr>
            <a:spLocks noGrp="1"/>
          </p:cNvSpPr>
          <p:nvPr>
            <p:ph type="body" idx="4294967295"/>
          </p:nvPr>
        </p:nvSpPr>
        <p:spPr>
          <a:xfrm>
            <a:off x="2083632" y="2014194"/>
            <a:ext cx="8431967" cy="4273894"/>
          </a:xfrm>
        </p:spPr>
        <p:txBody>
          <a:bodyPr>
            <a:normAutofit/>
          </a:bodyPr>
          <a:lstStyle/>
          <a:p>
            <a:pPr>
              <a:lnSpc>
                <a:spcPct val="90000"/>
              </a:lnSpc>
              <a:buFont typeface="Arial" panose="020B0604020202020204" pitchFamily="34" charset="0"/>
              <a:buNone/>
            </a:pPr>
            <a:r>
              <a:rPr lang="en-US" altLang="en-US" sz="2800" b="1" dirty="0">
                <a:solidFill>
                  <a:srgbClr val="88142D"/>
                </a:solidFill>
                <a:latin typeface="Century Gothic (Body)"/>
              </a:rPr>
              <a:t>	</a:t>
            </a:r>
            <a:r>
              <a:rPr lang="en-US" altLang="en-US" sz="2800" b="1" u="sng" dirty="0">
                <a:solidFill>
                  <a:srgbClr val="88142D"/>
                </a:solidFill>
                <a:latin typeface="Century Gothic (Body)"/>
              </a:rPr>
              <a:t>We Value</a:t>
            </a:r>
            <a:r>
              <a:rPr lang="en-US" altLang="en-US" sz="2800" b="1" dirty="0">
                <a:solidFill>
                  <a:srgbClr val="88142D"/>
                </a:solidFill>
                <a:latin typeface="Century Gothic (Body)"/>
              </a:rPr>
              <a:t>:</a:t>
            </a:r>
          </a:p>
          <a:p>
            <a:pPr>
              <a:lnSpc>
                <a:spcPct val="90000"/>
              </a:lnSpc>
            </a:pPr>
            <a:r>
              <a:rPr lang="en-US" altLang="en-US" sz="2800" b="1" dirty="0">
                <a:solidFill>
                  <a:srgbClr val="88142D"/>
                </a:solidFill>
                <a:latin typeface="Century Gothic (Body)"/>
              </a:rPr>
              <a:t>A positive culture that fosters </a:t>
            </a:r>
            <a:r>
              <a:rPr lang="en-US" altLang="en-US" sz="2800" b="1" u="sng" dirty="0">
                <a:solidFill>
                  <a:srgbClr val="88142D"/>
                </a:solidFill>
                <a:latin typeface="Century Gothic (Body)"/>
              </a:rPr>
              <a:t>mutual respect</a:t>
            </a:r>
            <a:r>
              <a:rPr lang="en-US" altLang="en-US" sz="2800" b="1" dirty="0">
                <a:solidFill>
                  <a:srgbClr val="88142D"/>
                </a:solidFill>
                <a:latin typeface="Century Gothic (Body)"/>
              </a:rPr>
              <a:t> and trust [and] promotes this atmosphere through </a:t>
            </a:r>
            <a:r>
              <a:rPr lang="en-US" altLang="en-US" sz="2800" b="1" u="sng" dirty="0">
                <a:solidFill>
                  <a:srgbClr val="88142D"/>
                </a:solidFill>
                <a:latin typeface="Century Gothic (Body)"/>
              </a:rPr>
              <a:t>open communication</a:t>
            </a:r>
            <a:r>
              <a:rPr lang="en-US" altLang="en-US" sz="2800" b="1" dirty="0">
                <a:solidFill>
                  <a:srgbClr val="88142D"/>
                </a:solidFill>
                <a:latin typeface="Century Gothic (Body)"/>
              </a:rPr>
              <a:t>. </a:t>
            </a:r>
          </a:p>
          <a:p>
            <a:pPr>
              <a:lnSpc>
                <a:spcPct val="90000"/>
              </a:lnSpc>
            </a:pPr>
            <a:r>
              <a:rPr lang="en-US" altLang="en-US" sz="2800" b="1" dirty="0">
                <a:solidFill>
                  <a:srgbClr val="88142D"/>
                </a:solidFill>
                <a:latin typeface="Century Gothic (Body)"/>
              </a:rPr>
              <a:t>An environment that recognizes and respects cultural diversity by recognizing and being responsive to individual needs.</a:t>
            </a:r>
            <a:r>
              <a:rPr lang="en-US" altLang="en-US" sz="2800" dirty="0">
                <a:solidFill>
                  <a:srgbClr val="88142D"/>
                </a:solidFill>
                <a:latin typeface="Century Gothic (Body)"/>
              </a:rPr>
              <a:t> </a:t>
            </a:r>
          </a:p>
          <a:p>
            <a:pPr>
              <a:lnSpc>
                <a:spcPct val="90000"/>
              </a:lnSpc>
              <a:buFont typeface="Arial" panose="020B0604020202020204" pitchFamily="34" charset="0"/>
              <a:buNone/>
            </a:pPr>
            <a:r>
              <a:rPr lang="en-US" altLang="en-US" sz="2400" b="1" dirty="0">
                <a:solidFill>
                  <a:srgbClr val="88142D"/>
                </a:solidFill>
                <a:latin typeface="Century Gothic (Body)"/>
              </a:rPr>
              <a:t>		Elizabethtown Community &amp; Technical College</a:t>
            </a:r>
            <a:r>
              <a:rPr lang="en-US" altLang="en-US" sz="2800" b="1" dirty="0">
                <a:latin typeface="Century Gothic (Body)"/>
              </a:rPr>
              <a:t>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a:extLst>
              <a:ext uri="{FF2B5EF4-FFF2-40B4-BE49-F238E27FC236}">
                <a16:creationId xmlns:a16="http://schemas.microsoft.com/office/drawing/2014/main" id="{FC127F0D-4F5F-457A-A05F-6B5BA0754429}"/>
              </a:ext>
            </a:extLst>
          </p:cNvPr>
          <p:cNvSpPr>
            <a:spLocks noGrp="1" noChangeArrowheads="1"/>
          </p:cNvSpPr>
          <p:nvPr>
            <p:ph type="title"/>
          </p:nvPr>
        </p:nvSpPr>
        <p:spPr>
          <a:xfrm>
            <a:off x="1066800" y="642594"/>
            <a:ext cx="10058400" cy="1371600"/>
          </a:xfrm>
        </p:spPr>
        <p:txBody>
          <a:bodyPr anchor="ctr">
            <a:normAutofit fontScale="90000"/>
          </a:bodyPr>
          <a:lstStyle/>
          <a:p>
            <a:pPr algn="ctr"/>
            <a:r>
              <a:rPr lang="en-US" altLang="en-US" sz="3100" b="1" dirty="0"/>
              <a:t>Without civility, we miss opportunities to really listen and understand others’ points of view. Center, D. L. (2010). </a:t>
            </a:r>
            <a:br>
              <a:rPr lang="en-US" altLang="en-US" sz="3100" b="1" dirty="0"/>
            </a:br>
            <a:r>
              <a:rPr lang="en-US" altLang="en-US" sz="3100" b="1" dirty="0"/>
              <a:t>			</a:t>
            </a:r>
          </a:p>
        </p:txBody>
      </p:sp>
      <p:pic>
        <p:nvPicPr>
          <p:cNvPr id="9218" name="Picture 2" descr="Different points of view of some objects from the database and... |  Download Scientific Diagram">
            <a:extLst>
              <a:ext uri="{FF2B5EF4-FFF2-40B4-BE49-F238E27FC236}">
                <a16:creationId xmlns:a16="http://schemas.microsoft.com/office/drawing/2014/main" id="{FD0F3CD3-4672-494C-AA68-FA5593E04C7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935207" y="1747520"/>
            <a:ext cx="6524786" cy="3849624"/>
          </a:xfrm>
          <a:prstGeom prst="rect">
            <a:avLst/>
          </a:prstGeom>
          <a:solidFill>
            <a:srgbClr val="FFFFFF"/>
          </a:solidFill>
          <a:extLst/>
        </p:spPr>
      </p:pic>
      <p:sp>
        <p:nvSpPr>
          <p:cNvPr id="3" name="TextBox 2">
            <a:extLst>
              <a:ext uri="{FF2B5EF4-FFF2-40B4-BE49-F238E27FC236}">
                <a16:creationId xmlns:a16="http://schemas.microsoft.com/office/drawing/2014/main" id="{46BA01A5-A3F3-0B4A-9E6A-CA516A32271F}"/>
              </a:ext>
            </a:extLst>
          </p:cNvPr>
          <p:cNvSpPr txBox="1"/>
          <p:nvPr/>
        </p:nvSpPr>
        <p:spPr>
          <a:xfrm>
            <a:off x="8096961" y="5721912"/>
            <a:ext cx="2522863" cy="230832"/>
          </a:xfrm>
          <a:prstGeom prst="rect">
            <a:avLst/>
          </a:prstGeom>
          <a:noFill/>
        </p:spPr>
        <p:txBody>
          <a:bodyPr wrap="square" rtlCol="0">
            <a:spAutoFit/>
          </a:bodyPr>
          <a:lstStyle/>
          <a:p>
            <a:r>
              <a:rPr lang="en-US" sz="900" dirty="0" err="1"/>
              <a:t>Researchgate.com</a:t>
            </a:r>
            <a:endParaRPr lang="en-US" sz="900" dirty="0"/>
          </a:p>
        </p:txBody>
      </p:sp>
      <p:sp>
        <p:nvSpPr>
          <p:cNvPr id="2" name="Rectangle 1">
            <a:extLst>
              <a:ext uri="{FF2B5EF4-FFF2-40B4-BE49-F238E27FC236}">
                <a16:creationId xmlns:a16="http://schemas.microsoft.com/office/drawing/2014/main" id="{F63C9BE5-4E4F-4932-8272-1B0F9F8E9EFF}"/>
              </a:ext>
            </a:extLst>
          </p:cNvPr>
          <p:cNvSpPr/>
          <p:nvPr/>
        </p:nvSpPr>
        <p:spPr>
          <a:xfrm>
            <a:off x="995680" y="5952744"/>
            <a:ext cx="10200640" cy="523220"/>
          </a:xfrm>
          <a:prstGeom prst="rect">
            <a:avLst/>
          </a:prstGeom>
        </p:spPr>
        <p:txBody>
          <a:bodyPr wrap="square">
            <a:spAutoFit/>
          </a:bodyPr>
          <a:lstStyle/>
          <a:p>
            <a:r>
              <a:rPr lang="en-US" sz="1400" dirty="0">
                <a:solidFill>
                  <a:srgbClr val="222222"/>
                </a:solidFill>
                <a:latin typeface="Arial" panose="020B0604020202020204" pitchFamily="34" charset="0"/>
              </a:rPr>
              <a:t>Center, D. L. (2010). Three As of civility: Acknowledgment, authentic conversations, and action. </a:t>
            </a:r>
            <a:r>
              <a:rPr lang="en-US" sz="1400" i="1" dirty="0">
                <a:solidFill>
                  <a:srgbClr val="222222"/>
                </a:solidFill>
                <a:latin typeface="Arial" panose="020B0604020202020204" pitchFamily="34" charset="0"/>
              </a:rPr>
              <a:t>The Journal of Continuing Education in Nursing</a:t>
            </a:r>
            <a:r>
              <a:rPr lang="en-US" sz="1400" dirty="0">
                <a:solidFill>
                  <a:srgbClr val="222222"/>
                </a:solidFill>
                <a:latin typeface="Arial" panose="020B0604020202020204" pitchFamily="34" charset="0"/>
              </a:rPr>
              <a:t>, </a:t>
            </a:r>
            <a:r>
              <a:rPr lang="en-US" sz="1400" i="1" dirty="0">
                <a:solidFill>
                  <a:srgbClr val="222222"/>
                </a:solidFill>
                <a:latin typeface="Arial" panose="020B0604020202020204" pitchFamily="34" charset="0"/>
              </a:rPr>
              <a:t>41</a:t>
            </a:r>
            <a:r>
              <a:rPr lang="en-US" sz="1400" dirty="0">
                <a:solidFill>
                  <a:srgbClr val="222222"/>
                </a:solidFill>
                <a:latin typeface="Arial" panose="020B0604020202020204" pitchFamily="34" charset="0"/>
              </a:rPr>
              <a:t>(11), 488-489.</a:t>
            </a:r>
            <a:endParaRPr lang="en-US" sz="140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2">
            <a:extLst>
              <a:ext uri="{FF2B5EF4-FFF2-40B4-BE49-F238E27FC236}">
                <a16:creationId xmlns:a16="http://schemas.microsoft.com/office/drawing/2014/main" id="{2D1B5F3D-2400-4FC6-8F64-894E587DE019}"/>
              </a:ext>
            </a:extLst>
          </p:cNvPr>
          <p:cNvSpPr>
            <a:spLocks noGrp="1"/>
          </p:cNvSpPr>
          <p:nvPr>
            <p:ph type="title" idx="4294967295"/>
          </p:nvPr>
        </p:nvSpPr>
        <p:spPr/>
        <p:txBody>
          <a:bodyPr/>
          <a:lstStyle/>
          <a:p>
            <a:r>
              <a:rPr lang="en-US" altLang="en-US" sz="3600" b="1" dirty="0">
                <a:solidFill>
                  <a:schemeClr val="tx2"/>
                </a:solidFill>
                <a:latin typeface="Century Gothic (Body)"/>
              </a:rPr>
              <a:t>Recommendation for individuals to enhance cultural competence</a:t>
            </a:r>
          </a:p>
        </p:txBody>
      </p:sp>
      <p:sp>
        <p:nvSpPr>
          <p:cNvPr id="371715" name="Rectangle 3">
            <a:extLst>
              <a:ext uri="{FF2B5EF4-FFF2-40B4-BE49-F238E27FC236}">
                <a16:creationId xmlns:a16="http://schemas.microsoft.com/office/drawing/2014/main" id="{2EA12D7C-E86C-4FD9-B4CE-80C8F63E1E4A}"/>
              </a:ext>
            </a:extLst>
          </p:cNvPr>
          <p:cNvSpPr>
            <a:spLocks noGrp="1"/>
          </p:cNvSpPr>
          <p:nvPr>
            <p:ph type="body" idx="4294967295"/>
          </p:nvPr>
        </p:nvSpPr>
        <p:spPr/>
        <p:txBody>
          <a:bodyPr/>
          <a:lstStyle/>
          <a:p>
            <a:pPr>
              <a:buFont typeface="Arial" panose="020B0604020202020204" pitchFamily="34" charset="0"/>
              <a:buNone/>
            </a:pPr>
            <a:r>
              <a:rPr lang="en-US" altLang="en-US" sz="2800" b="1" dirty="0">
                <a:solidFill>
                  <a:srgbClr val="88142D"/>
                </a:solidFill>
                <a:latin typeface="Century Gothic (Body)"/>
              </a:rPr>
              <a:t>For all:</a:t>
            </a:r>
          </a:p>
          <a:p>
            <a:r>
              <a:rPr lang="en-US" altLang="en-US" sz="2800" b="1" dirty="0">
                <a:solidFill>
                  <a:srgbClr val="88142D"/>
                </a:solidFill>
                <a:latin typeface="Century Gothic (Body)"/>
              </a:rPr>
              <a:t>Challenge racist, sexist, and homo-negative comments and jokes that demean others. Racism and other forms of discrimination may persevere in part because </a:t>
            </a:r>
            <a:r>
              <a:rPr lang="en-US" altLang="ja-JP" sz="2800" b="1" dirty="0">
                <a:solidFill>
                  <a:srgbClr val="88142D"/>
                </a:solidFill>
                <a:latin typeface="Century Gothic (Body)"/>
                <a:ea typeface="MS PGothic" panose="020B0600070205080204" pitchFamily="34" charset="-128"/>
              </a:rPr>
              <a:t>people who anticipate feeling upset and who believe that they will take action when faced with an act of intolerance may actually respond with indifference.</a:t>
            </a:r>
            <a:r>
              <a:rPr lang="en-US" altLang="ja-JP" sz="2800" b="1" dirty="0">
                <a:latin typeface="Century Gothic (Body)"/>
                <a:ea typeface="MS PGothic" panose="020B0600070205080204" pitchFamily="34" charset="-128"/>
              </a:rPr>
              <a:t> </a:t>
            </a:r>
            <a:endParaRPr lang="en-US" altLang="en-US" sz="2800" b="1" dirty="0">
              <a:latin typeface="Century Gothic (Body)"/>
            </a:endParaRPr>
          </a:p>
        </p:txBody>
      </p:sp>
    </p:spTree>
    <p:extLst>
      <p:ext uri="{BB962C8B-B14F-4D97-AF65-F5344CB8AC3E}">
        <p14:creationId xmlns:p14="http://schemas.microsoft.com/office/powerpoint/2010/main" val="36640004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Rectangle 2">
            <a:extLst>
              <a:ext uri="{FF2B5EF4-FFF2-40B4-BE49-F238E27FC236}">
                <a16:creationId xmlns:a16="http://schemas.microsoft.com/office/drawing/2014/main" id="{54383B4C-4BF7-4E9D-AA2D-3C07725C3340}"/>
              </a:ext>
            </a:extLst>
          </p:cNvPr>
          <p:cNvSpPr>
            <a:spLocks noGrp="1" noChangeArrowheads="1"/>
          </p:cNvSpPr>
          <p:nvPr>
            <p:ph type="title" idx="4294967295"/>
          </p:nvPr>
        </p:nvSpPr>
        <p:spPr>
          <a:xfrm>
            <a:off x="631874" y="445495"/>
            <a:ext cx="10058400" cy="1371600"/>
          </a:xfrm>
        </p:spPr>
        <p:txBody>
          <a:bodyPr>
            <a:normAutofit fontScale="90000"/>
          </a:bodyPr>
          <a:lstStyle/>
          <a:p>
            <a:pPr algn="ctr"/>
            <a:r>
              <a:rPr lang="en-US" altLang="en-US" sz="3200" b="1" dirty="0">
                <a:latin typeface="Century Gothic (Body)"/>
              </a:rPr>
              <a:t>In Summary to Civility in professional environments</a:t>
            </a:r>
            <a:br>
              <a:rPr lang="en-US" altLang="en-US" sz="3600" b="1" dirty="0">
                <a:latin typeface="Century Gothic (Body)"/>
              </a:rPr>
            </a:br>
            <a:endParaRPr lang="en-US" altLang="en-US" sz="3200" b="1" dirty="0">
              <a:latin typeface="Century Gothic (Body)"/>
            </a:endParaRPr>
          </a:p>
        </p:txBody>
      </p:sp>
      <p:sp>
        <p:nvSpPr>
          <p:cNvPr id="95236" name="Rectangle 3">
            <a:extLst>
              <a:ext uri="{FF2B5EF4-FFF2-40B4-BE49-F238E27FC236}">
                <a16:creationId xmlns:a16="http://schemas.microsoft.com/office/drawing/2014/main" id="{9C7BF549-0682-407C-9431-362212CB90D5}"/>
              </a:ext>
            </a:extLst>
          </p:cNvPr>
          <p:cNvSpPr>
            <a:spLocks noGrp="1" noChangeArrowheads="1"/>
          </p:cNvSpPr>
          <p:nvPr>
            <p:ph type="body" idx="4294967295"/>
          </p:nvPr>
        </p:nvSpPr>
        <p:spPr>
          <a:xfrm>
            <a:off x="815926" y="2071095"/>
            <a:ext cx="9690296" cy="5115781"/>
          </a:xfrm>
        </p:spPr>
        <p:txBody>
          <a:bodyPr>
            <a:normAutofit/>
          </a:bodyPr>
          <a:lstStyle/>
          <a:p>
            <a:pPr>
              <a:lnSpc>
                <a:spcPct val="90000"/>
              </a:lnSpc>
              <a:buClr>
                <a:srgbClr val="88142D"/>
              </a:buClr>
              <a:buSzPct val="95000"/>
            </a:pPr>
            <a:r>
              <a:rPr lang="en-US" altLang="en-US" sz="2500" b="1" u="sng" dirty="0">
                <a:solidFill>
                  <a:schemeClr val="tx2"/>
                </a:solidFill>
                <a:latin typeface="Century Gothic (Body)"/>
              </a:rPr>
              <a:t>Be proactive:</a:t>
            </a:r>
            <a:r>
              <a:rPr lang="en-US" altLang="en-US" sz="2500" b="1" dirty="0">
                <a:solidFill>
                  <a:srgbClr val="88142D"/>
                </a:solidFill>
                <a:latin typeface="Century Gothic (Body)"/>
              </a:rPr>
              <a:t> Include expectations for behavior, along with academic expectations in syllabi</a:t>
            </a:r>
          </a:p>
          <a:p>
            <a:pPr>
              <a:lnSpc>
                <a:spcPct val="90000"/>
              </a:lnSpc>
              <a:buClr>
                <a:srgbClr val="88142D"/>
              </a:buClr>
              <a:buSzPct val="95000"/>
            </a:pPr>
            <a:r>
              <a:rPr lang="en-US" altLang="en-US" sz="2500" b="1" u="sng" dirty="0">
                <a:solidFill>
                  <a:schemeClr val="tx2"/>
                </a:solidFill>
                <a:latin typeface="Century Gothic (Body)"/>
              </a:rPr>
              <a:t>Be a model:</a:t>
            </a:r>
            <a:r>
              <a:rPr lang="en-US" altLang="en-US" sz="2500" b="1" dirty="0">
                <a:solidFill>
                  <a:srgbClr val="88142D"/>
                </a:solidFill>
                <a:latin typeface="Century Gothic (Body)"/>
              </a:rPr>
              <a:t> Behavior serves as a powerful representation in how staff treat follow staff and patients.</a:t>
            </a:r>
          </a:p>
          <a:p>
            <a:pPr>
              <a:lnSpc>
                <a:spcPct val="90000"/>
              </a:lnSpc>
              <a:buClr>
                <a:srgbClr val="88142D"/>
              </a:buClr>
              <a:buSzPct val="95000"/>
            </a:pPr>
            <a:r>
              <a:rPr lang="en-US" altLang="en-US" sz="2500" b="1" u="sng" dirty="0">
                <a:solidFill>
                  <a:schemeClr val="tx2"/>
                </a:solidFill>
                <a:latin typeface="Century Gothic (Body)"/>
              </a:rPr>
              <a:t>Ask why:</a:t>
            </a:r>
            <a:r>
              <a:rPr lang="en-US" altLang="en-US" sz="2500" b="1" dirty="0">
                <a:solidFill>
                  <a:srgbClr val="88142D"/>
                </a:solidFill>
                <a:latin typeface="Century Gothic (Body)"/>
              </a:rPr>
              <a:t> seek to have staff explain their behavior and put it into context</a:t>
            </a:r>
          </a:p>
          <a:p>
            <a:pPr>
              <a:lnSpc>
                <a:spcPct val="90000"/>
              </a:lnSpc>
              <a:buClr>
                <a:srgbClr val="88142D"/>
              </a:buClr>
              <a:buSzPct val="95000"/>
            </a:pPr>
            <a:r>
              <a:rPr lang="en-US" altLang="en-US" sz="2500" b="1" u="sng" dirty="0">
                <a:solidFill>
                  <a:schemeClr val="tx2"/>
                </a:solidFill>
                <a:latin typeface="Century Gothic (Body)"/>
              </a:rPr>
              <a:t>Have a plan:</a:t>
            </a:r>
            <a:r>
              <a:rPr lang="en-US" altLang="en-US" sz="2500" b="1" dirty="0">
                <a:solidFill>
                  <a:srgbClr val="88142D"/>
                </a:solidFill>
                <a:latin typeface="Century Gothic (Body)"/>
              </a:rPr>
              <a:t> to respond to the unexpected</a:t>
            </a:r>
          </a:p>
          <a:p>
            <a:pPr>
              <a:lnSpc>
                <a:spcPct val="90000"/>
              </a:lnSpc>
              <a:buClr>
                <a:srgbClr val="88142D"/>
              </a:buClr>
              <a:buSzPct val="95000"/>
            </a:pPr>
            <a:r>
              <a:rPr lang="en-US" altLang="en-US" sz="2500" b="1" u="sng" dirty="0">
                <a:solidFill>
                  <a:schemeClr val="tx2"/>
                </a:solidFill>
                <a:latin typeface="Century Gothic (Body)"/>
              </a:rPr>
              <a:t>Follow through</a:t>
            </a:r>
            <a:r>
              <a:rPr lang="en-US" altLang="en-US" sz="2500" b="1" dirty="0">
                <a:solidFill>
                  <a:srgbClr val="88142D"/>
                </a:solidFill>
                <a:latin typeface="Century Gothic (Body)"/>
              </a:rPr>
              <a:t> on your plans for action</a:t>
            </a:r>
          </a:p>
          <a:p>
            <a:pPr>
              <a:lnSpc>
                <a:spcPct val="90000"/>
              </a:lnSpc>
              <a:buClr>
                <a:srgbClr val="88142D"/>
              </a:buClr>
              <a:buSzPct val="95000"/>
            </a:pPr>
            <a:r>
              <a:rPr lang="en-US" altLang="en-US" sz="2500" b="1" u="sng" dirty="0">
                <a:solidFill>
                  <a:schemeClr val="tx2"/>
                </a:solidFill>
                <a:latin typeface="Century Gothic (Body)"/>
              </a:rPr>
              <a:t>Document</a:t>
            </a:r>
            <a:r>
              <a:rPr lang="en-US" altLang="en-US" sz="2500" b="1" dirty="0">
                <a:solidFill>
                  <a:srgbClr val="88142D"/>
                </a:solidFill>
                <a:latin typeface="Century Gothic (Body)"/>
              </a:rPr>
              <a:t> incidents and your response(s) thereto</a:t>
            </a:r>
          </a:p>
          <a:p>
            <a:pPr>
              <a:lnSpc>
                <a:spcPct val="90000"/>
              </a:lnSpc>
              <a:buClr>
                <a:srgbClr val="88142D"/>
              </a:buClr>
              <a:buSzPct val="95000"/>
            </a:pPr>
            <a:endParaRPr lang="en-US" altLang="en-US" sz="2500" b="1" dirty="0">
              <a:solidFill>
                <a:srgbClr val="88142D"/>
              </a:solidFill>
              <a:latin typeface="Century Gothic (Body)"/>
            </a:endParaRPr>
          </a:p>
          <a:p>
            <a:pPr>
              <a:lnSpc>
                <a:spcPct val="80000"/>
              </a:lnSpc>
            </a:pPr>
            <a:endParaRPr lang="en-US" altLang="en-US" sz="2400" dirty="0">
              <a:latin typeface="Century Gothic (Body)"/>
            </a:endParaRPr>
          </a:p>
          <a:p>
            <a:pPr>
              <a:lnSpc>
                <a:spcPct val="80000"/>
              </a:lnSpc>
            </a:pPr>
            <a:endParaRPr lang="en-US" altLang="en-US" sz="2400" b="1" dirty="0">
              <a:solidFill>
                <a:srgbClr val="88142D"/>
              </a:solidFill>
              <a:latin typeface="Century Gothic (Body)"/>
            </a:endParaRPr>
          </a:p>
          <a:p>
            <a:pPr>
              <a:lnSpc>
                <a:spcPct val="90000"/>
              </a:lnSpc>
              <a:buClr>
                <a:srgbClr val="88142D"/>
              </a:buClr>
              <a:buSzPct val="95000"/>
            </a:pPr>
            <a:endParaRPr lang="en-US" altLang="en-US" sz="2500" b="1" dirty="0">
              <a:solidFill>
                <a:srgbClr val="88142D"/>
              </a:solidFill>
              <a:latin typeface="Century Gothic (Body)"/>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DC32BC5F-12EA-4270-BBFA-54CC5001EB6B}"/>
              </a:ext>
            </a:extLst>
          </p:cNvPr>
          <p:cNvSpPr>
            <a:spLocks noGrp="1" noChangeArrowheads="1"/>
          </p:cNvSpPr>
          <p:nvPr>
            <p:ph type="title" idx="4294967295"/>
          </p:nvPr>
        </p:nvSpPr>
        <p:spPr>
          <a:xfrm>
            <a:off x="2057400" y="762000"/>
            <a:ext cx="8001000" cy="5029200"/>
          </a:xfrm>
        </p:spPr>
        <p:txBody>
          <a:bodyPr anchor="t">
            <a:normAutofit/>
          </a:bodyPr>
          <a:lstStyle/>
          <a:p>
            <a:br>
              <a:rPr lang="en-US" altLang="en-US" sz="2300" b="1" dirty="0">
                <a:latin typeface="Century Gothic (Body)"/>
                <a:cs typeface="Arial" panose="020B0604020202020204" pitchFamily="34" charset="0"/>
              </a:rPr>
            </a:br>
            <a:br>
              <a:rPr lang="en-US" altLang="en-US" sz="2300" b="1" dirty="0">
                <a:latin typeface="Century Gothic (Body)"/>
                <a:cs typeface="Arial" panose="020B0604020202020204" pitchFamily="34" charset="0"/>
              </a:rPr>
            </a:br>
            <a:br>
              <a:rPr lang="en-US" altLang="en-US" sz="2300" b="1" dirty="0">
                <a:latin typeface="Century Gothic (Body)"/>
                <a:cs typeface="Arial" panose="020B0604020202020204" pitchFamily="34" charset="0"/>
              </a:rPr>
            </a:br>
            <a:r>
              <a:rPr lang="en-US" altLang="en-US" sz="2300" b="1" dirty="0">
                <a:latin typeface="Century Gothic (Body)"/>
                <a:cs typeface="Arial" panose="020B0604020202020204" pitchFamily="34" charset="0"/>
              </a:rPr>
              <a:t>. </a:t>
            </a:r>
            <a:endParaRPr lang="en-US" altLang="en-US" sz="2300" b="1" dirty="0">
              <a:solidFill>
                <a:srgbClr val="88142D"/>
              </a:solidFill>
              <a:latin typeface="Century Gothic (Body)"/>
              <a:cs typeface="Arial" panose="020B0604020202020204" pitchFamily="34" charset="0"/>
            </a:endParaRPr>
          </a:p>
        </p:txBody>
      </p:sp>
      <p:sp>
        <p:nvSpPr>
          <p:cNvPr id="110596" name="Text Box 4">
            <a:extLst>
              <a:ext uri="{FF2B5EF4-FFF2-40B4-BE49-F238E27FC236}">
                <a16:creationId xmlns:a16="http://schemas.microsoft.com/office/drawing/2014/main" id="{296B7DFB-682E-4BC5-AB03-DBE226892DEB}"/>
              </a:ext>
            </a:extLst>
          </p:cNvPr>
          <p:cNvSpPr txBox="1">
            <a:spLocks noChangeArrowheads="1"/>
          </p:cNvSpPr>
          <p:nvPr/>
        </p:nvSpPr>
        <p:spPr bwMode="auto">
          <a:xfrm>
            <a:off x="3276600" y="538163"/>
            <a:ext cx="582295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3600" b="1" dirty="0">
                <a:solidFill>
                  <a:schemeClr val="tx2"/>
                </a:solidFill>
              </a:rPr>
              <a:t>In Summary…</a:t>
            </a:r>
          </a:p>
        </p:txBody>
      </p:sp>
    </p:spTree>
    <p:extLst>
      <p:ext uri="{BB962C8B-B14F-4D97-AF65-F5344CB8AC3E}">
        <p14:creationId xmlns:p14="http://schemas.microsoft.com/office/powerpoint/2010/main" val="3510875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Century Gothic (Body)"/>
              </a:rPr>
              <a:t>Discussion </a:t>
            </a:r>
          </a:p>
        </p:txBody>
      </p:sp>
      <p:sp>
        <p:nvSpPr>
          <p:cNvPr id="3" name="Content Placeholder 2"/>
          <p:cNvSpPr>
            <a:spLocks noGrp="1"/>
          </p:cNvSpPr>
          <p:nvPr>
            <p:ph idx="1"/>
          </p:nvPr>
        </p:nvSpPr>
        <p:spPr>
          <a:xfrm>
            <a:off x="1066800" y="2013321"/>
            <a:ext cx="10058400" cy="3849624"/>
          </a:xfrm>
        </p:spPr>
        <p:txBody>
          <a:bodyPr>
            <a:noAutofit/>
          </a:bodyPr>
          <a:lstStyle/>
          <a:p>
            <a:pPr marL="0" indent="0">
              <a:buFont typeface="Arial" pitchFamily="34" charset="0"/>
              <a:buChar char="•"/>
            </a:pPr>
            <a:r>
              <a:rPr lang="en-US" sz="2200" dirty="0">
                <a:latin typeface="Century Gothic (Body)"/>
              </a:rPr>
              <a:t>What is one thing that you desire to implement to improve your cross-cultural communication? </a:t>
            </a:r>
          </a:p>
          <a:p>
            <a:pPr marL="0" indent="0">
              <a:buNone/>
            </a:pPr>
            <a:endParaRPr lang="en-US" sz="2200" dirty="0">
              <a:latin typeface="Century Gothic (Body)"/>
            </a:endParaRPr>
          </a:p>
          <a:p>
            <a:pPr marL="0" indent="0">
              <a:buFont typeface="Arial" pitchFamily="34" charset="0"/>
              <a:buChar char="•"/>
            </a:pPr>
            <a:endParaRPr lang="en-US" sz="2200" dirty="0">
              <a:latin typeface="Century Gothic (Body)"/>
            </a:endParaRPr>
          </a:p>
          <a:p>
            <a:pPr marL="0" indent="0">
              <a:buFont typeface="Arial" pitchFamily="34" charset="0"/>
              <a:buChar char="•"/>
            </a:pPr>
            <a:endParaRPr lang="en-US" sz="2200" dirty="0">
              <a:latin typeface="Century Gothic (Body)"/>
            </a:endParaRPr>
          </a:p>
          <a:p>
            <a:pPr marL="0" indent="0">
              <a:buNone/>
            </a:pPr>
            <a:endParaRPr lang="en-US" sz="2200" dirty="0">
              <a:latin typeface="Century Gothic (Body)"/>
            </a:endParaRPr>
          </a:p>
        </p:txBody>
      </p:sp>
    </p:spTree>
    <p:extLst>
      <p:ext uri="{BB962C8B-B14F-4D97-AF65-F5344CB8AC3E}">
        <p14:creationId xmlns:p14="http://schemas.microsoft.com/office/powerpoint/2010/main" val="23121188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2">
            <a:extLst>
              <a:ext uri="{FF2B5EF4-FFF2-40B4-BE49-F238E27FC236}">
                <a16:creationId xmlns:a16="http://schemas.microsoft.com/office/drawing/2014/main" id="{BE80AAA5-D9BD-42A8-9F32-278E372D9030}"/>
              </a:ext>
            </a:extLst>
          </p:cNvPr>
          <p:cNvSpPr>
            <a:spLocks noGrp="1"/>
          </p:cNvSpPr>
          <p:nvPr>
            <p:ph type="title"/>
          </p:nvPr>
        </p:nvSpPr>
        <p:spPr>
          <a:xfrm>
            <a:off x="1066800" y="642594"/>
            <a:ext cx="10058400" cy="1371600"/>
          </a:xfrm>
        </p:spPr>
        <p:txBody>
          <a:bodyPr anchor="ctr">
            <a:normAutofit/>
          </a:bodyPr>
          <a:lstStyle/>
          <a:p>
            <a:r>
              <a:rPr lang="en-US" altLang="en-US" b="1" dirty="0"/>
              <a:t>Cross-Cultural Communication From Intra Out</a:t>
            </a:r>
          </a:p>
        </p:txBody>
      </p:sp>
      <p:sp>
        <p:nvSpPr>
          <p:cNvPr id="338947" name="Rectangle 3">
            <a:extLst>
              <a:ext uri="{FF2B5EF4-FFF2-40B4-BE49-F238E27FC236}">
                <a16:creationId xmlns:a16="http://schemas.microsoft.com/office/drawing/2014/main" id="{D2C3A820-0DE4-42E4-B183-AC0CE6A59178}"/>
              </a:ext>
            </a:extLst>
          </p:cNvPr>
          <p:cNvSpPr>
            <a:spLocks noGrp="1"/>
          </p:cNvSpPr>
          <p:nvPr>
            <p:ph sz="half" idx="1"/>
          </p:nvPr>
        </p:nvSpPr>
        <p:spPr>
          <a:xfrm>
            <a:off x="873760" y="2273326"/>
            <a:ext cx="5222240" cy="4368800"/>
          </a:xfrm>
        </p:spPr>
        <p:txBody>
          <a:bodyPr>
            <a:normAutofit/>
          </a:bodyPr>
          <a:lstStyle/>
          <a:p>
            <a:pPr>
              <a:buFont typeface="Arial" panose="020B0604020202020204" pitchFamily="34" charset="0"/>
              <a:buNone/>
            </a:pPr>
            <a:r>
              <a:rPr lang="en-US" altLang="en-US" b="1" dirty="0"/>
              <a:t>   Much of how we communicate with others begins with how we interpret information and communicate with ourselves (intrapersonal communication).   </a:t>
            </a:r>
          </a:p>
          <a:p>
            <a:pPr>
              <a:buFont typeface="Arial" panose="020B0604020202020204" pitchFamily="34" charset="0"/>
              <a:buNone/>
            </a:pPr>
            <a:endParaRPr lang="en-US" altLang="en-US" b="1" dirty="0"/>
          </a:p>
          <a:p>
            <a:pPr>
              <a:buFont typeface="Arial" panose="020B0604020202020204" pitchFamily="34" charset="0"/>
              <a:buNone/>
            </a:pPr>
            <a:r>
              <a:rPr lang="en-US" altLang="en-US" b="1" dirty="0"/>
              <a:t>Let’s start with understanding certain terms.  </a:t>
            </a:r>
          </a:p>
          <a:p>
            <a:pPr>
              <a:buFont typeface="Arial" panose="020B0604020202020204" pitchFamily="34" charset="0"/>
              <a:buNone/>
            </a:pPr>
            <a:endParaRPr lang="en-US" altLang="en-US" b="1" dirty="0"/>
          </a:p>
        </p:txBody>
      </p:sp>
      <p:pic>
        <p:nvPicPr>
          <p:cNvPr id="10242" name="Picture 2" descr="New Diversity &amp; Inclusion Lecture Series to Explore Race in America | BU  Today | Boston University">
            <a:extLst>
              <a:ext uri="{FF2B5EF4-FFF2-40B4-BE49-F238E27FC236}">
                <a16:creationId xmlns:a16="http://schemas.microsoft.com/office/drawing/2014/main" id="{CFFA7F91-BE19-9240-AD22-D0DC62976F7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970" r="-2" b="-2"/>
          <a:stretch/>
        </p:blipFill>
        <p:spPr bwMode="auto">
          <a:xfrm>
            <a:off x="6461760" y="2103120"/>
            <a:ext cx="4663440" cy="3749040"/>
          </a:xfrm>
          <a:prstGeom prst="rect">
            <a:avLst/>
          </a:prstGeom>
          <a:solidFill>
            <a:srgbClr val="FFFFFF"/>
          </a:solidFill>
          <a:extLst/>
        </p:spPr>
      </p:pic>
    </p:spTree>
    <p:extLst>
      <p:ext uri="{BB962C8B-B14F-4D97-AF65-F5344CB8AC3E}">
        <p14:creationId xmlns:p14="http://schemas.microsoft.com/office/powerpoint/2010/main" val="9266337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Century Gothic (Body)"/>
              </a:rPr>
              <a:t>Discussion </a:t>
            </a:r>
          </a:p>
        </p:txBody>
      </p:sp>
      <p:sp>
        <p:nvSpPr>
          <p:cNvPr id="3" name="Content Placeholder 2"/>
          <p:cNvSpPr>
            <a:spLocks noGrp="1"/>
          </p:cNvSpPr>
          <p:nvPr>
            <p:ph idx="1"/>
          </p:nvPr>
        </p:nvSpPr>
        <p:spPr>
          <a:xfrm>
            <a:off x="1066800" y="2013321"/>
            <a:ext cx="10058400" cy="3849624"/>
          </a:xfrm>
        </p:spPr>
        <p:txBody>
          <a:bodyPr>
            <a:noAutofit/>
          </a:bodyPr>
          <a:lstStyle/>
          <a:p>
            <a:pPr marL="0" indent="0">
              <a:buFont typeface="Arial" pitchFamily="34" charset="0"/>
              <a:buChar char="•"/>
            </a:pPr>
            <a:endParaRPr lang="en-US" sz="2200" dirty="0">
              <a:latin typeface="Century Gothic (Body)"/>
            </a:endParaRPr>
          </a:p>
          <a:p>
            <a:pPr marL="0" indent="0">
              <a:buFont typeface="Arial" pitchFamily="34" charset="0"/>
              <a:buChar char="•"/>
            </a:pPr>
            <a:r>
              <a:rPr lang="en-US" sz="2200" dirty="0">
                <a:latin typeface="Century Gothic (Body)"/>
              </a:rPr>
              <a:t>Also, feel free to send comments and/or questions to </a:t>
            </a:r>
            <a:r>
              <a:rPr lang="en-US" sz="2200" dirty="0">
                <a:latin typeface="Century Gothic (Body)"/>
                <a:hlinkClick r:id="rId2"/>
              </a:rPr>
              <a:t>Jeremy.Holloway@ndus.edu</a:t>
            </a:r>
            <a:r>
              <a:rPr lang="en-US" sz="2200" dirty="0">
                <a:latin typeface="Century Gothic (Body)"/>
              </a:rPr>
              <a:t>.  </a:t>
            </a:r>
          </a:p>
          <a:p>
            <a:pPr marL="0" indent="0">
              <a:buFont typeface="Arial" pitchFamily="34" charset="0"/>
              <a:buChar char="•"/>
            </a:pPr>
            <a:endParaRPr lang="en-US" sz="2200" dirty="0">
              <a:latin typeface="Century Gothic (Body)"/>
            </a:endParaRPr>
          </a:p>
          <a:p>
            <a:pPr marL="0" indent="0">
              <a:buNone/>
            </a:pPr>
            <a:endParaRPr lang="en-US" sz="2200" dirty="0">
              <a:latin typeface="Century Gothic (Body)"/>
            </a:endParaRPr>
          </a:p>
        </p:txBody>
      </p:sp>
      <p:pic>
        <p:nvPicPr>
          <p:cNvPr id="5" name="Picture 4">
            <a:extLst>
              <a:ext uri="{FF2B5EF4-FFF2-40B4-BE49-F238E27FC236}">
                <a16:creationId xmlns:a16="http://schemas.microsoft.com/office/drawing/2014/main" id="{D68E210B-F931-45D1-8739-F64B44DD6067}"/>
              </a:ext>
            </a:extLst>
          </p:cNvPr>
          <p:cNvPicPr>
            <a:picLocks noChangeAspect="1"/>
          </p:cNvPicPr>
          <p:nvPr/>
        </p:nvPicPr>
        <p:blipFill>
          <a:blip r:embed="rId3"/>
          <a:stretch>
            <a:fillRect/>
          </a:stretch>
        </p:blipFill>
        <p:spPr>
          <a:xfrm>
            <a:off x="7775752" y="3450603"/>
            <a:ext cx="3715208" cy="2786406"/>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E0535-1A2C-4351-816F-706B97FC8664}"/>
              </a:ext>
            </a:extLst>
          </p:cNvPr>
          <p:cNvSpPr>
            <a:spLocks noGrp="1"/>
          </p:cNvSpPr>
          <p:nvPr>
            <p:ph type="title"/>
          </p:nvPr>
        </p:nvSpPr>
        <p:spPr/>
        <p:txBody>
          <a:bodyPr/>
          <a:lstStyle/>
          <a:p>
            <a:pPr algn="ctr"/>
            <a:r>
              <a:rPr lang="en-US" dirty="0"/>
              <a:t>Thank you</a:t>
            </a:r>
          </a:p>
        </p:txBody>
      </p:sp>
      <p:sp>
        <p:nvSpPr>
          <p:cNvPr id="3" name="Content Placeholder 2">
            <a:extLst>
              <a:ext uri="{FF2B5EF4-FFF2-40B4-BE49-F238E27FC236}">
                <a16:creationId xmlns:a16="http://schemas.microsoft.com/office/drawing/2014/main" id="{925EA21C-EF1B-4A21-997D-9B0A1C9B6F14}"/>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6168436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everal&#10;&#10;Description automatically generated">
            <a:extLst>
              <a:ext uri="{FF2B5EF4-FFF2-40B4-BE49-F238E27FC236}">
                <a16:creationId xmlns:a16="http://schemas.microsoft.com/office/drawing/2014/main" id="{0EE4E1F8-77FC-9D4D-A83D-0A7DBDA71932}"/>
              </a:ext>
            </a:extLst>
          </p:cNvPr>
          <p:cNvPicPr>
            <a:picLocks noChangeAspect="1"/>
          </p:cNvPicPr>
          <p:nvPr/>
        </p:nvPicPr>
        <p:blipFill>
          <a:blip r:embed="rId2"/>
          <a:stretch>
            <a:fillRect/>
          </a:stretch>
        </p:blipFill>
        <p:spPr>
          <a:xfrm>
            <a:off x="3534321" y="1688778"/>
            <a:ext cx="2320152" cy="3480441"/>
          </a:xfrm>
          <a:prstGeom prst="rect">
            <a:avLst/>
          </a:prstGeom>
        </p:spPr>
      </p:pic>
      <p:pic>
        <p:nvPicPr>
          <p:cNvPr id="4" name="Picture 3">
            <a:extLst>
              <a:ext uri="{FF2B5EF4-FFF2-40B4-BE49-F238E27FC236}">
                <a16:creationId xmlns:a16="http://schemas.microsoft.com/office/drawing/2014/main" id="{521E85D6-62C7-754D-A71A-7A3F945E316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66800" y="1688779"/>
            <a:ext cx="2320293" cy="3480441"/>
          </a:xfrm>
          <a:prstGeom prst="rect">
            <a:avLst/>
          </a:prstGeom>
        </p:spPr>
      </p:pic>
      <p:sp>
        <p:nvSpPr>
          <p:cNvPr id="339970" name="Rectangle 2">
            <a:extLst>
              <a:ext uri="{FF2B5EF4-FFF2-40B4-BE49-F238E27FC236}">
                <a16:creationId xmlns:a16="http://schemas.microsoft.com/office/drawing/2014/main" id="{2B86822F-9806-40E4-971F-22C948620B6C}"/>
              </a:ext>
            </a:extLst>
          </p:cNvPr>
          <p:cNvSpPr>
            <a:spLocks noGrp="1"/>
          </p:cNvSpPr>
          <p:nvPr>
            <p:ph type="title"/>
          </p:nvPr>
        </p:nvSpPr>
        <p:spPr/>
        <p:txBody>
          <a:bodyPr>
            <a:normAutofit/>
          </a:bodyPr>
          <a:lstStyle/>
          <a:p>
            <a:r>
              <a:rPr lang="en-US" altLang="en-US" sz="2800" b="1" dirty="0">
                <a:solidFill>
                  <a:schemeClr val="tx2"/>
                </a:solidFill>
                <a:latin typeface="Century Gothic (Body)"/>
                <a:cs typeface="Arial" panose="020B0604020202020204" pitchFamily="34" charset="0"/>
              </a:rPr>
              <a:t>Defining &amp; Understanding Terms</a:t>
            </a:r>
          </a:p>
        </p:txBody>
      </p:sp>
      <p:sp>
        <p:nvSpPr>
          <p:cNvPr id="2" name="Content Placeholder 1">
            <a:extLst>
              <a:ext uri="{FF2B5EF4-FFF2-40B4-BE49-F238E27FC236}">
                <a16:creationId xmlns:a16="http://schemas.microsoft.com/office/drawing/2014/main" id="{ED9793D8-6E90-F74F-AE45-4E83AA7A832E}"/>
              </a:ext>
            </a:extLst>
          </p:cNvPr>
          <p:cNvSpPr>
            <a:spLocks noGrp="1"/>
          </p:cNvSpPr>
          <p:nvPr>
            <p:ph sz="quarter" idx="4"/>
          </p:nvPr>
        </p:nvSpPr>
        <p:spPr>
          <a:xfrm>
            <a:off x="6473189" y="2522304"/>
            <a:ext cx="4663440" cy="3242566"/>
          </a:xfrm>
        </p:spPr>
        <p:txBody>
          <a:bodyPr>
            <a:normAutofit fontScale="77500" lnSpcReduction="20000"/>
          </a:bodyPr>
          <a:lstStyle/>
          <a:p>
            <a:pPr>
              <a:lnSpc>
                <a:spcPct val="80000"/>
              </a:lnSpc>
              <a:buClr>
                <a:prstClr val="black">
                  <a:lumMod val="85000"/>
                  <a:lumOff val="15000"/>
                </a:prstClr>
              </a:buClr>
            </a:pPr>
            <a:r>
              <a:rPr lang="en-US" altLang="en-US" sz="3000" b="1" dirty="0">
                <a:solidFill>
                  <a:prstClr val="black"/>
                </a:solidFill>
                <a:latin typeface="Century Gothic (Body)"/>
              </a:rPr>
              <a:t>Nationality</a:t>
            </a:r>
          </a:p>
          <a:p>
            <a:pPr lvl="1">
              <a:lnSpc>
                <a:spcPct val="80000"/>
              </a:lnSpc>
            </a:pPr>
            <a:r>
              <a:rPr lang="en-US" altLang="en-US" sz="2800" b="1" dirty="0">
                <a:latin typeface="Century Gothic (Body)"/>
                <a:cs typeface="Arial" panose="020B0604020202020204" pitchFamily="34" charset="0"/>
              </a:rPr>
              <a:t>The status of belonging to a</a:t>
            </a:r>
          </a:p>
          <a:p>
            <a:pPr marL="274320" lvl="1" indent="0">
              <a:lnSpc>
                <a:spcPct val="80000"/>
              </a:lnSpc>
              <a:buNone/>
            </a:pPr>
            <a:r>
              <a:rPr lang="en-US" altLang="en-US" sz="2800" b="1" dirty="0">
                <a:latin typeface="Century Gothic (Body)"/>
                <a:cs typeface="Arial" panose="020B0604020202020204" pitchFamily="34" charset="0"/>
              </a:rPr>
              <a:t>particular nation by origin, </a:t>
            </a:r>
          </a:p>
          <a:p>
            <a:pPr marL="274320" lvl="1" indent="0">
              <a:lnSpc>
                <a:spcPct val="80000"/>
              </a:lnSpc>
              <a:buNone/>
            </a:pPr>
            <a:r>
              <a:rPr lang="en-US" altLang="en-US" sz="2800" b="1" dirty="0">
                <a:latin typeface="Century Gothic (Body)"/>
                <a:cs typeface="Arial" panose="020B0604020202020204" pitchFamily="34" charset="0"/>
              </a:rPr>
              <a:t>birth, or naturalization.</a:t>
            </a:r>
          </a:p>
          <a:p>
            <a:pPr lvl="1">
              <a:lnSpc>
                <a:spcPct val="80000"/>
              </a:lnSpc>
            </a:pPr>
            <a:endParaRPr lang="en-US" altLang="en-US" sz="2800" b="1" dirty="0">
              <a:solidFill>
                <a:prstClr val="black"/>
              </a:solidFill>
              <a:latin typeface="Century Gothic (Body)"/>
            </a:endParaRPr>
          </a:p>
          <a:p>
            <a:pPr>
              <a:lnSpc>
                <a:spcPct val="80000"/>
              </a:lnSpc>
              <a:buClr>
                <a:prstClr val="black">
                  <a:lumMod val="85000"/>
                  <a:lumOff val="15000"/>
                </a:prstClr>
              </a:buClr>
            </a:pPr>
            <a:r>
              <a:rPr lang="en-US" altLang="en-US" sz="3000" b="1" dirty="0">
                <a:solidFill>
                  <a:prstClr val="black"/>
                </a:solidFill>
                <a:latin typeface="Century Gothic (Body)"/>
              </a:rPr>
              <a:t>Ethnic group</a:t>
            </a:r>
          </a:p>
          <a:p>
            <a:pPr lvl="1">
              <a:lnSpc>
                <a:spcPct val="80000"/>
              </a:lnSpc>
              <a:buClr>
                <a:prstClr val="black">
                  <a:lumMod val="85000"/>
                  <a:lumOff val="15000"/>
                </a:prstClr>
              </a:buClr>
            </a:pPr>
            <a:r>
              <a:rPr lang="en-US" altLang="en-US" sz="2800" b="1" dirty="0">
                <a:solidFill>
                  <a:prstClr val="black"/>
                </a:solidFill>
                <a:latin typeface="Century Gothic (Body)"/>
              </a:rPr>
              <a:t>A sizable group of people </a:t>
            </a:r>
          </a:p>
          <a:p>
            <a:pPr marL="274320" lvl="1" indent="0">
              <a:lnSpc>
                <a:spcPct val="80000"/>
              </a:lnSpc>
              <a:buClr>
                <a:prstClr val="black">
                  <a:lumMod val="85000"/>
                  <a:lumOff val="15000"/>
                </a:prstClr>
              </a:buClr>
              <a:buNone/>
            </a:pPr>
            <a:r>
              <a:rPr lang="en-US" altLang="en-US" sz="2800" b="1" dirty="0">
                <a:solidFill>
                  <a:prstClr val="black"/>
                </a:solidFill>
                <a:latin typeface="Century Gothic (Body)"/>
              </a:rPr>
              <a:t>sharing a common and </a:t>
            </a:r>
          </a:p>
          <a:p>
            <a:pPr marL="274320" lvl="1" indent="0">
              <a:lnSpc>
                <a:spcPct val="80000"/>
              </a:lnSpc>
              <a:buClr>
                <a:prstClr val="black">
                  <a:lumMod val="85000"/>
                  <a:lumOff val="15000"/>
                </a:prstClr>
              </a:buClr>
              <a:buNone/>
            </a:pPr>
            <a:r>
              <a:rPr lang="en-US" altLang="en-US" sz="2800" b="1" dirty="0">
                <a:solidFill>
                  <a:prstClr val="black"/>
                </a:solidFill>
                <a:latin typeface="Century Gothic (Body)"/>
              </a:rPr>
              <a:t>distinctive racial, national, </a:t>
            </a:r>
          </a:p>
          <a:p>
            <a:pPr marL="274320" lvl="1" indent="0">
              <a:lnSpc>
                <a:spcPct val="80000"/>
              </a:lnSpc>
              <a:buClr>
                <a:prstClr val="black">
                  <a:lumMod val="85000"/>
                  <a:lumOff val="15000"/>
                </a:prstClr>
              </a:buClr>
              <a:buNone/>
            </a:pPr>
            <a:r>
              <a:rPr lang="en-US" altLang="en-US" sz="2800" b="1" dirty="0">
                <a:solidFill>
                  <a:prstClr val="black"/>
                </a:solidFill>
                <a:latin typeface="Century Gothic (Body)"/>
              </a:rPr>
              <a:t>religious, linguistic, or cultural </a:t>
            </a:r>
          </a:p>
          <a:p>
            <a:pPr marL="274320" lvl="1" indent="0">
              <a:lnSpc>
                <a:spcPct val="80000"/>
              </a:lnSpc>
              <a:buClr>
                <a:prstClr val="black">
                  <a:lumMod val="85000"/>
                  <a:lumOff val="15000"/>
                </a:prstClr>
              </a:buClr>
              <a:buNone/>
            </a:pPr>
            <a:r>
              <a:rPr lang="en-US" altLang="en-US" sz="2800" b="1" dirty="0">
                <a:solidFill>
                  <a:prstClr val="black"/>
                </a:solidFill>
                <a:latin typeface="Century Gothic (Body)"/>
              </a:rPr>
              <a:t>heritage</a:t>
            </a:r>
            <a:br>
              <a:rPr lang="en-US" altLang="en-US" sz="2800" b="1" dirty="0">
                <a:solidFill>
                  <a:prstClr val="black"/>
                </a:solidFill>
                <a:latin typeface="Century Gothic (Body)"/>
              </a:rPr>
            </a:br>
            <a:endParaRPr lang="en-US" altLang="en-US" sz="2800" b="1" dirty="0">
              <a:solidFill>
                <a:prstClr val="black"/>
              </a:solidFill>
              <a:latin typeface="Century Gothic (Body)"/>
            </a:endParaRPr>
          </a:p>
        </p:txBody>
      </p:sp>
    </p:spTree>
    <p:extLst>
      <p:ext uri="{BB962C8B-B14F-4D97-AF65-F5344CB8AC3E}">
        <p14:creationId xmlns:p14="http://schemas.microsoft.com/office/powerpoint/2010/main" val="38190099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2">
            <a:extLst>
              <a:ext uri="{FF2B5EF4-FFF2-40B4-BE49-F238E27FC236}">
                <a16:creationId xmlns:a16="http://schemas.microsoft.com/office/drawing/2014/main" id="{BE80AAA5-D9BD-42A8-9F32-278E372D9030}"/>
              </a:ext>
            </a:extLst>
          </p:cNvPr>
          <p:cNvSpPr>
            <a:spLocks noGrp="1"/>
          </p:cNvSpPr>
          <p:nvPr>
            <p:ph type="title"/>
          </p:nvPr>
        </p:nvSpPr>
        <p:spPr>
          <a:xfrm>
            <a:off x="1066800" y="642594"/>
            <a:ext cx="10058400" cy="1371600"/>
          </a:xfrm>
        </p:spPr>
        <p:txBody>
          <a:bodyPr anchor="ctr">
            <a:normAutofit/>
          </a:bodyPr>
          <a:lstStyle/>
          <a:p>
            <a:r>
              <a:rPr lang="en-US" altLang="en-US" b="1" dirty="0"/>
              <a:t>Defining &amp; Understanding Terms</a:t>
            </a:r>
          </a:p>
        </p:txBody>
      </p:sp>
      <p:sp>
        <p:nvSpPr>
          <p:cNvPr id="338947" name="Rectangle 3">
            <a:extLst>
              <a:ext uri="{FF2B5EF4-FFF2-40B4-BE49-F238E27FC236}">
                <a16:creationId xmlns:a16="http://schemas.microsoft.com/office/drawing/2014/main" id="{D2C3A820-0DE4-42E4-B183-AC0CE6A59178}"/>
              </a:ext>
            </a:extLst>
          </p:cNvPr>
          <p:cNvSpPr>
            <a:spLocks noGrp="1"/>
          </p:cNvSpPr>
          <p:nvPr>
            <p:ph sz="half" idx="1"/>
          </p:nvPr>
        </p:nvSpPr>
        <p:spPr>
          <a:xfrm>
            <a:off x="1066800" y="2103120"/>
            <a:ext cx="4663440" cy="3749040"/>
          </a:xfrm>
        </p:spPr>
        <p:txBody>
          <a:bodyPr>
            <a:normAutofit/>
          </a:bodyPr>
          <a:lstStyle/>
          <a:p>
            <a:pPr>
              <a:buFont typeface="Arial" panose="020B0604020202020204" pitchFamily="34" charset="0"/>
              <a:buNone/>
            </a:pPr>
            <a:r>
              <a:rPr lang="en-US" altLang="en-US" b="1" dirty="0"/>
              <a:t>	</a:t>
            </a:r>
            <a:r>
              <a:rPr lang="en-US" altLang="en-US" b="1" u="sng" dirty="0"/>
              <a:t>Race</a:t>
            </a:r>
            <a:r>
              <a:rPr lang="en-US" altLang="en-US" b="1" dirty="0"/>
              <a:t> </a:t>
            </a:r>
            <a:br>
              <a:rPr lang="en-US" altLang="en-US" b="1" dirty="0"/>
            </a:br>
            <a:br>
              <a:rPr lang="en-US" altLang="en-US" b="1" dirty="0"/>
            </a:br>
            <a:r>
              <a:rPr lang="en-US" altLang="en-US" b="1" dirty="0"/>
              <a:t>A human population distinguished as a more or less distinct group by genetically transmitted physical characteristics.</a:t>
            </a:r>
            <a:br>
              <a:rPr lang="en-US" dirty="0"/>
            </a:br>
            <a:endParaRPr lang="en-US" dirty="0"/>
          </a:p>
          <a:p>
            <a:pPr>
              <a:buFont typeface="Arial" panose="020B0604020202020204" pitchFamily="34" charset="0"/>
              <a:buNone/>
            </a:pPr>
            <a:endParaRPr lang="en-US" altLang="en-US" b="1" dirty="0"/>
          </a:p>
        </p:txBody>
      </p:sp>
      <p:pic>
        <p:nvPicPr>
          <p:cNvPr id="10242" name="Picture 2" descr="New Diversity &amp; Inclusion Lecture Series to Explore Race in America | BU  Today | Boston University">
            <a:extLst>
              <a:ext uri="{FF2B5EF4-FFF2-40B4-BE49-F238E27FC236}">
                <a16:creationId xmlns:a16="http://schemas.microsoft.com/office/drawing/2014/main" id="{CFFA7F91-BE19-9240-AD22-D0DC62976F7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970" r="-2" b="-2"/>
          <a:stretch/>
        </p:blipFill>
        <p:spPr bwMode="auto">
          <a:xfrm>
            <a:off x="6461760" y="2103120"/>
            <a:ext cx="4663440" cy="3749040"/>
          </a:xfrm>
          <a:prstGeom prst="rect">
            <a:avLst/>
          </a:prstGeom>
          <a:solidFill>
            <a:srgbClr val="FFFFFF"/>
          </a:solidFill>
          <a:extLst/>
        </p:spPr>
      </p:pic>
    </p:spTree>
    <p:extLst>
      <p:ext uri="{BB962C8B-B14F-4D97-AF65-F5344CB8AC3E}">
        <p14:creationId xmlns:p14="http://schemas.microsoft.com/office/powerpoint/2010/main" val="19127174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63637" y="2604654"/>
            <a:ext cx="5641288" cy="938719"/>
          </a:xfrm>
          <a:prstGeom prst="rect">
            <a:avLst/>
          </a:prstGeom>
          <a:noFill/>
        </p:spPr>
        <p:txBody>
          <a:bodyPr wrap="none" rtlCol="0">
            <a:spAutoFit/>
          </a:bodyPr>
          <a:lstStyle/>
          <a:p>
            <a:r>
              <a:rPr lang="en-US" sz="5500" b="1" dirty="0"/>
              <a:t>What is Culture?</a:t>
            </a:r>
          </a:p>
        </p:txBody>
      </p:sp>
    </p:spTree>
    <p:extLst>
      <p:ext uri="{BB962C8B-B14F-4D97-AF65-F5344CB8AC3E}">
        <p14:creationId xmlns:p14="http://schemas.microsoft.com/office/powerpoint/2010/main" val="14891919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ACEA39FD-3915-4199-99DC-B5F6FAE1B859}"/>
              </a:ext>
            </a:extLst>
          </p:cNvPr>
          <p:cNvSpPr>
            <a:spLocks noGrp="1" noChangeArrowheads="1"/>
          </p:cNvSpPr>
          <p:nvPr>
            <p:ph type="title"/>
          </p:nvPr>
        </p:nvSpPr>
        <p:spPr>
          <a:xfrm>
            <a:off x="1905000" y="2362200"/>
            <a:ext cx="8001000" cy="2438400"/>
          </a:xfrm>
        </p:spPr>
        <p:txBody>
          <a:bodyPr anchor="t"/>
          <a:lstStyle/>
          <a:p>
            <a:pPr eaLnBrk="1" hangingPunct="1"/>
            <a:r>
              <a:rPr lang="en-US" altLang="en-US" sz="3600" b="1" u="sng" dirty="0">
                <a:solidFill>
                  <a:schemeClr val="tx2"/>
                </a:solidFill>
                <a:latin typeface="Century Gothic (Body)"/>
                <a:cs typeface="Arial" panose="020B0604020202020204" pitchFamily="34" charset="0"/>
              </a:rPr>
              <a:t>Culture is learned</a:t>
            </a:r>
            <a:r>
              <a:rPr lang="en-US" altLang="en-US" sz="3600" b="1" dirty="0">
                <a:solidFill>
                  <a:schemeClr val="tx2"/>
                </a:solidFill>
                <a:latin typeface="Century Gothic (Body)"/>
                <a:cs typeface="Arial" panose="020B0604020202020204" pitchFamily="34" charset="0"/>
              </a:rPr>
              <a:t>.  </a:t>
            </a:r>
            <a:br>
              <a:rPr lang="en-US" altLang="en-US" sz="3600" b="1" dirty="0">
                <a:solidFill>
                  <a:schemeClr val="tx2"/>
                </a:solidFill>
                <a:latin typeface="Century Gothic (Body)"/>
                <a:cs typeface="Arial" panose="020B0604020202020204" pitchFamily="34" charset="0"/>
              </a:rPr>
            </a:br>
            <a:endParaRPr lang="en-US" altLang="en-US" sz="3600" b="1" dirty="0">
              <a:solidFill>
                <a:schemeClr val="tx2"/>
              </a:solidFill>
              <a:latin typeface="Century Gothic (Body)"/>
              <a:cs typeface="Arial" panose="020B0604020202020204" pitchFamily="34" charset="0"/>
            </a:endParaRPr>
          </a:p>
        </p:txBody>
      </p:sp>
      <p:pic>
        <p:nvPicPr>
          <p:cNvPr id="115716" name="Picture 7" descr="ANd9GcQyxIIgL8_t-hFQkgIOQBRy39jWiomJ67ApZnmXoXE9Xpz16tY_">
            <a:extLst>
              <a:ext uri="{FF2B5EF4-FFF2-40B4-BE49-F238E27FC236}">
                <a16:creationId xmlns:a16="http://schemas.microsoft.com/office/drawing/2014/main" id="{E08A002B-E074-49DC-825F-3952BAC014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6850" y="3748088"/>
            <a:ext cx="257175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7" name="Picture 9" descr="ANd9GcQGMmToQnbQtjOsEAkWf5cA25u_5HJXMWP_bYgiicDeiV8toiqT6A">
            <a:extLst>
              <a:ext uri="{FF2B5EF4-FFF2-40B4-BE49-F238E27FC236}">
                <a16:creationId xmlns:a16="http://schemas.microsoft.com/office/drawing/2014/main" id="{69596C34-C510-4BB3-88A9-DA633BD4D1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5348" y="3719512"/>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8" name="Picture 11" descr="ANd9GcTsXSRE8pIUBcE4-fpIr8_I00tzbJuddV0LpftoZAqVNPmyiQolDA">
            <a:extLst>
              <a:ext uri="{FF2B5EF4-FFF2-40B4-BE49-F238E27FC236}">
                <a16:creationId xmlns:a16="http://schemas.microsoft.com/office/drawing/2014/main" id="{C0732D78-C781-4F78-84BA-2124EE048C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76263" y="3708973"/>
            <a:ext cx="2390775"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9" name="AutoShape 13" descr="9k=">
            <a:extLst>
              <a:ext uri="{FF2B5EF4-FFF2-40B4-BE49-F238E27FC236}">
                <a16:creationId xmlns:a16="http://schemas.microsoft.com/office/drawing/2014/main" id="{5EB7FE79-7366-4CE9-86D8-E6BBB005F05D}"/>
              </a:ext>
            </a:extLst>
          </p:cNvPr>
          <p:cNvSpPr>
            <a:spLocks noChangeAspect="1" noChangeArrowheads="1"/>
          </p:cNvSpPr>
          <p:nvPr/>
        </p:nvSpPr>
        <p:spPr bwMode="auto">
          <a:xfrm>
            <a:off x="5067300" y="2314575"/>
            <a:ext cx="20574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Myriad Pro"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Myriad Pro"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Myriad Pro"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Myriad Pro"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Myriad Pro"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itchFamily="34" charset="0"/>
              </a:defRPr>
            </a:lvl9pPr>
          </a:lstStyle>
          <a:p>
            <a:pPr eaLnBrk="1" hangingPunct="1">
              <a:spcBef>
                <a:spcPct val="0"/>
              </a:spcBef>
              <a:buFontTx/>
              <a:buNone/>
            </a:pPr>
            <a:endParaRPr lang="en-US" altLang="en-US" sz="1800"/>
          </a:p>
        </p:txBody>
      </p:sp>
      <p:sp>
        <p:nvSpPr>
          <p:cNvPr id="115720" name="AutoShape 15" descr="2Q==">
            <a:extLst>
              <a:ext uri="{FF2B5EF4-FFF2-40B4-BE49-F238E27FC236}">
                <a16:creationId xmlns:a16="http://schemas.microsoft.com/office/drawing/2014/main" id="{E9719AE8-6D37-4195-B5AB-59AFF2D62FA7}"/>
              </a:ext>
            </a:extLst>
          </p:cNvPr>
          <p:cNvSpPr>
            <a:spLocks noChangeAspect="1" noChangeArrowheads="1"/>
          </p:cNvSpPr>
          <p:nvPr/>
        </p:nvSpPr>
        <p:spPr bwMode="auto">
          <a:xfrm>
            <a:off x="4786314" y="2557464"/>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Myriad Pro"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Myriad Pro"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Myriad Pro"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Myriad Pro"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Myriad Pro"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itchFamily="34" charset="0"/>
              </a:defRPr>
            </a:lvl9pPr>
          </a:lstStyle>
          <a:p>
            <a:pPr eaLnBrk="1" hangingPunct="1">
              <a:spcBef>
                <a:spcPct val="0"/>
              </a:spcBef>
              <a:buFontTx/>
              <a:buNone/>
            </a:pPr>
            <a:endParaRPr lang="en-US" altLang="en-US" sz="1800"/>
          </a:p>
        </p:txBody>
      </p:sp>
      <p:sp>
        <p:nvSpPr>
          <p:cNvPr id="115721" name="AutoShape 17" descr="2Q==">
            <a:extLst>
              <a:ext uri="{FF2B5EF4-FFF2-40B4-BE49-F238E27FC236}">
                <a16:creationId xmlns:a16="http://schemas.microsoft.com/office/drawing/2014/main" id="{2C2AF706-0108-45D8-AAD6-E7BF5CD8000F}"/>
              </a:ext>
            </a:extLst>
          </p:cNvPr>
          <p:cNvSpPr>
            <a:spLocks noChangeAspect="1" noChangeArrowheads="1"/>
          </p:cNvSpPr>
          <p:nvPr/>
        </p:nvSpPr>
        <p:spPr bwMode="auto">
          <a:xfrm>
            <a:off x="4786314" y="2557464"/>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Myriad Pro"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Myriad Pro"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Myriad Pro"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Myriad Pro"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Myriad Pro"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itchFamily="34" charset="0"/>
              </a:defRPr>
            </a:lvl9pPr>
          </a:lstStyle>
          <a:p>
            <a:pPr eaLnBrk="1" hangingPunct="1">
              <a:spcBef>
                <a:spcPct val="0"/>
              </a:spcBef>
              <a:buFontTx/>
              <a:buNone/>
            </a:pPr>
            <a:endParaRPr lang="en-US" altLang="en-US" sz="1800"/>
          </a:p>
        </p:txBody>
      </p:sp>
      <p:pic>
        <p:nvPicPr>
          <p:cNvPr id="115722" name="Picture 19" descr="ANd9GcShaq3E5rnirPJ6Fi6tVKnP5Zsqhxbib7LAyC3SwX133KjvhIjF">
            <a:extLst>
              <a:ext uri="{FF2B5EF4-FFF2-40B4-BE49-F238E27FC236}">
                <a16:creationId xmlns:a16="http://schemas.microsoft.com/office/drawing/2014/main" id="{22B4DEAA-BEB5-48CE-89F5-4A4679911A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83306" y="878682"/>
            <a:ext cx="289560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23" name="Picture 21" descr="ANd9GcSRRijTRCriJqm2oVSN4JTey8vfrLAiBEjJKUinitYO_gD8YHO07w">
            <a:extLst>
              <a:ext uri="{FF2B5EF4-FFF2-40B4-BE49-F238E27FC236}">
                <a16:creationId xmlns:a16="http://schemas.microsoft.com/office/drawing/2014/main" id="{70984432-6AE8-4135-8BF5-30979CB35D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13094" y="483358"/>
            <a:ext cx="2282682" cy="1709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4">
            <a:extLst>
              <a:ext uri="{FF2B5EF4-FFF2-40B4-BE49-F238E27FC236}">
                <a16:creationId xmlns:a16="http://schemas.microsoft.com/office/drawing/2014/main" id="{27826CAB-674B-4B53-B1C5-0F53C03F64B2}"/>
              </a:ext>
            </a:extLst>
          </p:cNvPr>
          <p:cNvSpPr>
            <a:spLocks noGrp="1" noChangeArrowheads="1"/>
          </p:cNvSpPr>
          <p:nvPr>
            <p:ph type="title"/>
          </p:nvPr>
        </p:nvSpPr>
        <p:spPr>
          <a:xfrm>
            <a:off x="2037081" y="1661918"/>
            <a:ext cx="8562975" cy="3048000"/>
          </a:xfrm>
        </p:spPr>
        <p:txBody>
          <a:bodyPr>
            <a:normAutofit fontScale="90000"/>
          </a:bodyPr>
          <a:lstStyle/>
          <a:p>
            <a:pPr algn="l"/>
            <a:r>
              <a:rPr lang="en-US" altLang="en-US" sz="3600" b="1" dirty="0">
                <a:solidFill>
                  <a:srgbClr val="88142D"/>
                </a:solidFill>
                <a:latin typeface="Century Gothic (Body)"/>
              </a:rPr>
              <a:t>Culture is learned first in the family, then in school, then in the community and other social organizations such as the church. </a:t>
            </a:r>
            <a:br>
              <a:rPr lang="en-US" altLang="en-US" sz="3600" b="1" dirty="0">
                <a:solidFill>
                  <a:srgbClr val="88142D"/>
                </a:solidFill>
                <a:latin typeface="Century Gothic (Body)"/>
              </a:rPr>
            </a:br>
            <a:r>
              <a:rPr lang="en-US" altLang="en-US" sz="3600" b="1" dirty="0">
                <a:solidFill>
                  <a:srgbClr val="88142D"/>
                </a:solidFill>
                <a:latin typeface="Century Gothic (Body)"/>
              </a:rPr>
              <a:t>				</a:t>
            </a:r>
            <a:r>
              <a:rPr lang="en-US" altLang="en-US" sz="3200" b="1" dirty="0">
                <a:solidFill>
                  <a:srgbClr val="88142D"/>
                </a:solidFill>
                <a:latin typeface="Century Gothic (Body)"/>
              </a:rPr>
              <a:t>Purnell, 2005; Lewis 2021</a:t>
            </a:r>
            <a:r>
              <a:rPr lang="en-US" altLang="en-US" sz="3600" b="1" dirty="0">
                <a:solidFill>
                  <a:srgbClr val="88142D"/>
                </a:solidFill>
                <a:latin typeface="Century Gothic (Body)"/>
              </a:rPr>
              <a:t>	</a:t>
            </a:r>
            <a:r>
              <a:rPr lang="en-US" altLang="en-US" dirty="0">
                <a:solidFill>
                  <a:srgbClr val="88142D"/>
                </a:solidFill>
                <a:latin typeface="Century Gothic (Body)"/>
              </a:rPr>
              <a:t> </a:t>
            </a:r>
          </a:p>
        </p:txBody>
      </p:sp>
      <p:sp>
        <p:nvSpPr>
          <p:cNvPr id="121859" name="AutoShape 8" descr="2Q==">
            <a:extLst>
              <a:ext uri="{FF2B5EF4-FFF2-40B4-BE49-F238E27FC236}">
                <a16:creationId xmlns:a16="http://schemas.microsoft.com/office/drawing/2014/main" id="{691A1551-BAE9-44B6-A193-C95A45ED13AA}"/>
              </a:ext>
            </a:extLst>
          </p:cNvPr>
          <p:cNvSpPr>
            <a:spLocks noChangeAspect="1" noChangeArrowheads="1"/>
          </p:cNvSpPr>
          <p:nvPr/>
        </p:nvSpPr>
        <p:spPr bwMode="auto">
          <a:xfrm>
            <a:off x="5286375" y="2619375"/>
            <a:ext cx="161925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Myriad Pro"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Myriad Pro"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Myriad Pro"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Myriad Pro"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Myriad Pro"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itchFamily="34" charset="0"/>
              </a:defRPr>
            </a:lvl9pPr>
          </a:lstStyle>
          <a:p>
            <a:pPr eaLnBrk="1" hangingPunct="1">
              <a:spcBef>
                <a:spcPct val="0"/>
              </a:spcBef>
              <a:buFontTx/>
              <a:buNone/>
            </a:pPr>
            <a:endParaRPr lang="en-US" altLang="en-US" sz="1800"/>
          </a:p>
        </p:txBody>
      </p:sp>
      <p:sp>
        <p:nvSpPr>
          <p:cNvPr id="121860" name="AutoShape 10" descr="2Q==">
            <a:extLst>
              <a:ext uri="{FF2B5EF4-FFF2-40B4-BE49-F238E27FC236}">
                <a16:creationId xmlns:a16="http://schemas.microsoft.com/office/drawing/2014/main" id="{6D047C42-C6A3-4D3C-B56E-621B0398008C}"/>
              </a:ext>
            </a:extLst>
          </p:cNvPr>
          <p:cNvSpPr>
            <a:spLocks noChangeAspect="1" noChangeArrowheads="1"/>
          </p:cNvSpPr>
          <p:nvPr/>
        </p:nvSpPr>
        <p:spPr bwMode="auto">
          <a:xfrm>
            <a:off x="5286375" y="2619375"/>
            <a:ext cx="161925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Myriad Pro"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Myriad Pro"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Myriad Pro"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Myriad Pro"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Myriad Pro"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itchFamily="34" charset="0"/>
              </a:defRPr>
            </a:lvl9pPr>
          </a:lstStyle>
          <a:p>
            <a:pPr eaLnBrk="1" hangingPunct="1">
              <a:spcBef>
                <a:spcPct val="0"/>
              </a:spcBef>
              <a:buFontTx/>
              <a:buNone/>
            </a:pPr>
            <a:endParaRPr lang="en-US" altLang="en-US" sz="1800"/>
          </a:p>
        </p:txBody>
      </p:sp>
      <p:sp>
        <p:nvSpPr>
          <p:cNvPr id="121861" name="AutoShape 12" descr="9k=">
            <a:extLst>
              <a:ext uri="{FF2B5EF4-FFF2-40B4-BE49-F238E27FC236}">
                <a16:creationId xmlns:a16="http://schemas.microsoft.com/office/drawing/2014/main" id="{ECF456A0-006D-48B0-8F78-E8807E3BC3E1}"/>
              </a:ext>
            </a:extLst>
          </p:cNvPr>
          <p:cNvSpPr>
            <a:spLocks noChangeAspect="1" noChangeArrowheads="1"/>
          </p:cNvSpPr>
          <p:nvPr/>
        </p:nvSpPr>
        <p:spPr bwMode="auto">
          <a:xfrm>
            <a:off x="4786314" y="2557464"/>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Myriad Pro"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Myriad Pro"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Myriad Pro"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Myriad Pro"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Myriad Pro"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itchFamily="34" charset="0"/>
              </a:defRPr>
            </a:lvl9pPr>
          </a:lstStyle>
          <a:p>
            <a:pPr eaLnBrk="1" hangingPunct="1">
              <a:spcBef>
                <a:spcPct val="0"/>
              </a:spcBef>
              <a:buFontTx/>
              <a:buNone/>
            </a:pPr>
            <a:endParaRPr lang="en-US" altLang="en-US" sz="1800"/>
          </a:p>
        </p:txBody>
      </p:sp>
      <p:sp>
        <p:nvSpPr>
          <p:cNvPr id="121862" name="AutoShape 14" descr="Z">
            <a:extLst>
              <a:ext uri="{FF2B5EF4-FFF2-40B4-BE49-F238E27FC236}">
                <a16:creationId xmlns:a16="http://schemas.microsoft.com/office/drawing/2014/main" id="{1AB569DF-BFCB-4329-ADA9-BBF61D16DB67}"/>
              </a:ext>
            </a:extLst>
          </p:cNvPr>
          <p:cNvSpPr>
            <a:spLocks noChangeAspect="1" noChangeArrowheads="1"/>
          </p:cNvSpPr>
          <p:nvPr/>
        </p:nvSpPr>
        <p:spPr bwMode="auto">
          <a:xfrm>
            <a:off x="5162550" y="2805114"/>
            <a:ext cx="1866900"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Myriad Pro"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Myriad Pro"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Myriad Pro"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Myriad Pro"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Myriad Pro"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itchFamily="34" charset="0"/>
              </a:defRPr>
            </a:lvl9pPr>
          </a:lstStyle>
          <a:p>
            <a:pPr eaLnBrk="1" hangingPunct="1">
              <a:spcBef>
                <a:spcPct val="0"/>
              </a:spcBef>
              <a:buFontTx/>
              <a:buNone/>
            </a:pPr>
            <a:endParaRPr lang="en-US" altLang="en-US" sz="1800"/>
          </a:p>
        </p:txBody>
      </p:sp>
      <p:pic>
        <p:nvPicPr>
          <p:cNvPr id="121863" name="Picture 16" descr="ANd9GcShOY5B-oUT1a5xJ3qyQ-PTfKMVTkhYZUjcvpJ8LThObus5TJg2Iw">
            <a:extLst>
              <a:ext uri="{FF2B5EF4-FFF2-40B4-BE49-F238E27FC236}">
                <a16:creationId xmlns:a16="http://schemas.microsoft.com/office/drawing/2014/main" id="{A8DD7C13-E4AF-44EA-837E-248DA325ED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9378" y="3792066"/>
            <a:ext cx="246697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4" name="Picture 18" descr="ANd9GcQRbRtnFjv-1W67yGop6ntdxZzDJVCrD_gY9-9n9EvBZd0tUnC12Q">
            <a:extLst>
              <a:ext uri="{FF2B5EF4-FFF2-40B4-BE49-F238E27FC236}">
                <a16:creationId xmlns:a16="http://schemas.microsoft.com/office/drawing/2014/main" id="{8F9E039A-C959-4693-A668-CC4EABF76E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0505" y="4267825"/>
            <a:ext cx="2695575"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5" name="Picture 20" descr="ANd9GcSiYE8cfdzXQBYUwMQ_E3cbYur0w2p5cjFZ06Vvu_XTi4MbB8m5">
            <a:extLst>
              <a:ext uri="{FF2B5EF4-FFF2-40B4-BE49-F238E27FC236}">
                <a16:creationId xmlns:a16="http://schemas.microsoft.com/office/drawing/2014/main" id="{DA2C21BB-6827-4A5A-9BB0-2E1FB5DA66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0560" y="4195257"/>
            <a:ext cx="2105026" cy="1400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6" name="Picture 22" descr="ANd9GcRJfljl-pe1LGnfJ_0irjsdAmfOJxBINsqMR5M93SSlYTVl4hEJ">
            <a:extLst>
              <a:ext uri="{FF2B5EF4-FFF2-40B4-BE49-F238E27FC236}">
                <a16:creationId xmlns:a16="http://schemas.microsoft.com/office/drawing/2014/main" id="{3DCDA766-3821-4676-A9D2-36B10103AE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7714" y="523875"/>
            <a:ext cx="2847975"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9C9C2F67-3AFC-4201-A3E8-A08E99A8A328}"/>
              </a:ext>
            </a:extLst>
          </p:cNvPr>
          <p:cNvSpPr/>
          <p:nvPr/>
        </p:nvSpPr>
        <p:spPr>
          <a:xfrm>
            <a:off x="1048158" y="5926068"/>
            <a:ext cx="8476433" cy="276999"/>
          </a:xfrm>
          <a:prstGeom prst="rect">
            <a:avLst/>
          </a:prstGeom>
        </p:spPr>
        <p:txBody>
          <a:bodyPr wrap="square">
            <a:spAutoFit/>
          </a:bodyPr>
          <a:lstStyle/>
          <a:p>
            <a:r>
              <a:rPr lang="pt-BR" sz="1200" dirty="0">
                <a:solidFill>
                  <a:srgbClr val="222222"/>
                </a:solidFill>
                <a:latin typeface="Arial" panose="020B0604020202020204" pitchFamily="34" charset="0"/>
              </a:rPr>
              <a:t>Lewis, D. C. (2021). CULTURE IS A PROCESS!. </a:t>
            </a:r>
            <a:r>
              <a:rPr lang="pt-BR" sz="1200" i="1" dirty="0">
                <a:solidFill>
                  <a:srgbClr val="222222"/>
                </a:solidFill>
                <a:latin typeface="Arial" panose="020B0604020202020204" pitchFamily="34" charset="0"/>
              </a:rPr>
              <a:t>Respublica Literaria</a:t>
            </a:r>
            <a:r>
              <a:rPr lang="pt-BR" sz="1200" dirty="0">
                <a:solidFill>
                  <a:srgbClr val="222222"/>
                </a:solidFill>
                <a:latin typeface="Arial" panose="020B0604020202020204" pitchFamily="34" charset="0"/>
              </a:rPr>
              <a:t>, </a:t>
            </a:r>
            <a:r>
              <a:rPr lang="pt-BR" sz="1200" i="1" dirty="0">
                <a:solidFill>
                  <a:srgbClr val="222222"/>
                </a:solidFill>
                <a:latin typeface="Arial" panose="020B0604020202020204" pitchFamily="34" charset="0"/>
              </a:rPr>
              <a:t>2</a:t>
            </a:r>
            <a:r>
              <a:rPr lang="pt-BR" sz="1200" dirty="0">
                <a:solidFill>
                  <a:srgbClr val="222222"/>
                </a:solidFill>
                <a:latin typeface="Arial" panose="020B0604020202020204" pitchFamily="34" charset="0"/>
              </a:rPr>
              <a:t>(3), 153-163.</a:t>
            </a:r>
            <a:endParaRPr lang="en-US" sz="1200" dirty="0"/>
          </a:p>
        </p:txBody>
      </p:sp>
      <p:sp>
        <p:nvSpPr>
          <p:cNvPr id="3" name="Rectangle 2">
            <a:extLst>
              <a:ext uri="{FF2B5EF4-FFF2-40B4-BE49-F238E27FC236}">
                <a16:creationId xmlns:a16="http://schemas.microsoft.com/office/drawing/2014/main" id="{DED85C7E-32FF-4655-8BFB-C34E3B624737}"/>
              </a:ext>
            </a:extLst>
          </p:cNvPr>
          <p:cNvSpPr/>
          <p:nvPr/>
        </p:nvSpPr>
        <p:spPr>
          <a:xfrm>
            <a:off x="1009378" y="6203067"/>
            <a:ext cx="9248775" cy="461665"/>
          </a:xfrm>
          <a:prstGeom prst="rect">
            <a:avLst/>
          </a:prstGeom>
        </p:spPr>
        <p:txBody>
          <a:bodyPr wrap="square">
            <a:spAutoFit/>
          </a:bodyPr>
          <a:lstStyle/>
          <a:p>
            <a:r>
              <a:rPr lang="en-US" sz="1200" dirty="0"/>
              <a:t>Purnell, L. (2005). The Purnell model for cultural competence. Journal of Multicultural Nursing &amp; Health, 11(2), 7.</a:t>
            </a:r>
          </a:p>
          <a:p>
            <a:endParaRPr lang="en-US" sz="1200" dirty="0"/>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FIVE">
      <a:dk1>
        <a:sysClr val="windowText" lastClr="000000"/>
      </a:dk1>
      <a:lt1>
        <a:sysClr val="window" lastClr="FFFFFF"/>
      </a:lt1>
      <a:dk2>
        <a:srgbClr val="505046"/>
      </a:dk2>
      <a:lt2>
        <a:srgbClr val="F5F6F4"/>
      </a:lt2>
      <a:accent1>
        <a:srgbClr val="57903F"/>
      </a:accent1>
      <a:accent2>
        <a:srgbClr val="F03F2B"/>
      </a:accent2>
      <a:accent3>
        <a:srgbClr val="3488A0"/>
      </a:accent3>
      <a:accent4>
        <a:srgbClr val="F8D22F"/>
      </a:accent4>
      <a:accent5>
        <a:srgbClr val="5CC6D6"/>
      </a:accent5>
      <a:accent6>
        <a:srgbClr val="B8D233"/>
      </a:accent6>
      <a:hlink>
        <a:srgbClr val="00B0F0"/>
      </a:hlink>
      <a:folHlink>
        <a:srgbClr val="B2B2B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Original 5_01_Win32" id="{77344C68-A3F1-476B-8680-97D7F429B46B}" vid="{89780073-58E8-4DFF-BF29-BA99F805284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CDB58277-F8DF-46FF-84EC-EF41B835E69F}">
  <ds:schemaRefs>
    <ds:schemaRef ds:uri="http://schemas.microsoft.com/sharepoint/v3/contenttype/forms"/>
  </ds:schemaRefs>
</ds:datastoreItem>
</file>

<file path=customXml/itemProps2.xml><?xml version="1.0" encoding="utf-8"?>
<ds:datastoreItem xmlns:ds="http://schemas.openxmlformats.org/officeDocument/2006/customXml" ds:itemID="{2D276E62-80A3-44DD-9BCC-97ED2B99B57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37651BA-F45C-4845-9AB3-E0A65B39F5E1}">
  <ds:schemaRefs>
    <ds:schemaRef ds:uri="http://schemas.microsoft.com/office/2006/documentManagement/types"/>
    <ds:schemaRef ds:uri="http://purl.org/dc/terms/"/>
    <ds:schemaRef ds:uri="http://schemas.openxmlformats.org/package/2006/metadata/core-properties"/>
    <ds:schemaRef ds:uri="http://www.w3.org/XML/1998/namespace"/>
    <ds:schemaRef ds:uri="http://purl.org/dc/elements/1.1/"/>
    <ds:schemaRef ds:uri="http://schemas.microsoft.com/office/2006/metadata/properties"/>
    <ds:schemaRef ds:uri="71af3243-3dd4-4a8d-8c0d-dd76da1f02a5"/>
    <ds:schemaRef ds:uri="http://purl.org/dc/dcmitype/"/>
    <ds:schemaRef ds:uri="http://schemas.microsoft.com/office/infopath/2007/PartnerControls"/>
    <ds:schemaRef ds:uri="16c05727-aa75-4e4a-9b5f-8a80a1165891"/>
  </ds:schemaRefs>
</ds:datastoreItem>
</file>

<file path=docProps/app.xml><?xml version="1.0" encoding="utf-8"?>
<Properties xmlns="http://schemas.openxmlformats.org/officeDocument/2006/extended-properties" xmlns:vt="http://schemas.openxmlformats.org/officeDocument/2006/docPropsVTypes">
  <TotalTime>107147</TotalTime>
  <Words>1824</Words>
  <Application>Microsoft Office PowerPoint</Application>
  <PresentationFormat>Widescreen</PresentationFormat>
  <Paragraphs>166</Paragraphs>
  <Slides>41</Slides>
  <Notes>1</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41</vt:i4>
      </vt:variant>
    </vt:vector>
  </HeadingPairs>
  <TitlesOfParts>
    <vt:vector size="53" baseType="lpstr">
      <vt:lpstr>MS PGothic</vt:lpstr>
      <vt:lpstr>Arial</vt:lpstr>
      <vt:lpstr>Calibri</vt:lpstr>
      <vt:lpstr>Century Gothic</vt:lpstr>
      <vt:lpstr>Century Gothic (Body)</vt:lpstr>
      <vt:lpstr>Garamond</vt:lpstr>
      <vt:lpstr>Lato</vt:lpstr>
      <vt:lpstr>Myriad Pro</vt:lpstr>
      <vt:lpstr>Roboto</vt:lpstr>
      <vt:lpstr>Wingdings</vt:lpstr>
      <vt:lpstr>SavonVTI</vt:lpstr>
      <vt:lpstr>Document</vt:lpstr>
      <vt:lpstr>Cross-Cultural Communication</vt:lpstr>
      <vt:lpstr>Objectives </vt:lpstr>
      <vt:lpstr>Research to note: Social Isolation and Loneliness</vt:lpstr>
      <vt:lpstr>Cross-Cultural Communication From Intra Out</vt:lpstr>
      <vt:lpstr>Defining &amp; Understanding Terms</vt:lpstr>
      <vt:lpstr>Defining &amp; Understanding Terms</vt:lpstr>
      <vt:lpstr>PowerPoint Presentation</vt:lpstr>
      <vt:lpstr>Culture is learned.   </vt:lpstr>
      <vt:lpstr>Culture is learned first in the family, then in school, then in the community and other social organizations such as the church.      Purnell, 2005; Lewis 2021  </vt:lpstr>
      <vt:lpstr>   Cultures differ from one another in the ways they view the world—worldviews.   In the United States, the term “culture” or “ethnicity” is often only equated with race, yet…  Culture is learned.    </vt:lpstr>
      <vt:lpstr>PowerPoint Presentation</vt:lpstr>
      <vt:lpstr>PowerPoint Presentation</vt:lpstr>
      <vt:lpstr>Cultural Diversity</vt:lpstr>
      <vt:lpstr>All Cultures Are On The Table Here</vt:lpstr>
      <vt:lpstr>Why Learn Cross-Cultural Communication (CCC)? </vt:lpstr>
      <vt:lpstr>Diversity Equity &amp; Inclusion is not the problem, but a means to cross-cultural communication</vt:lpstr>
      <vt:lpstr>Since “Culture” has been majorly viewed in the U.S. as being primarily related to race, ethnicity, and gender…  Effective diversity/inclusivity programs are emerging to communicate  diversity matters in a way that combats marginalization and exclusion.  </vt:lpstr>
      <vt:lpstr>Seven kinds of diversity</vt:lpstr>
      <vt:lpstr>Example</vt:lpstr>
      <vt:lpstr>PowerPoint Presentation</vt:lpstr>
      <vt:lpstr>  People from the same ethnic or racial group are also “diverse” in terms of socio-economic status, education, age, religion, sexual orientation, individual experiences, or disposition.   Note: these categories can strongly influence one’s dietary and general health decisions.      </vt:lpstr>
      <vt:lpstr>   Given that racial characteristics (e.g., skin color, eye shape, hair texture) account for 0.012 percent of human biological variation, to issue a health condition based on race is at most about .012 accurate.      Health conditions would, therefore, be best issued, based on one’s immediate family history, cultural practices and life-decisions. </vt:lpstr>
      <vt:lpstr>   Incorrect statement:  “African Americans are more than likely to be susceptible to XYZ…”  Correct statement:   An African American with XYZ dietary habits, and with family histories of XYZ can be susceptible to XYZ.” </vt:lpstr>
      <vt:lpstr>   The health condition of a race can not be generalized due to the insignificance of racial variation, yet instead can be assessed by mentioning, for example, an individual’s lived experiences, immediate family background, their own eating and exercising habits, life-styles and beliefs, mindsets, and economic climate.    Note:  Cross-cultural communication is not based on race alone, but by the lived experiences and learned cultural practices of the individual. </vt:lpstr>
      <vt:lpstr>Personal/Professional Application</vt:lpstr>
      <vt:lpstr>Keep in mind: Implicit Cultural Assumptions</vt:lpstr>
      <vt:lpstr>    Tips:    Find out how you and your fellow staff identifies yourself/themselves.  Do not presume or prescribe identity based on appearance or statistics.  Engage with the human being and learn from them.    This approach is influences by patient/person-centered, holistic care, and self-efficacy related approaches. </vt:lpstr>
      <vt:lpstr>Gaining Cultural Competence and Civility </vt:lpstr>
      <vt:lpstr>Diversity and inclusivity  are about understanding…  not necessarily agreeing.</vt:lpstr>
      <vt:lpstr>Solutions to Understanding Older Adults of Diverse Backgrounds from a Cross-Cultural Standpoint</vt:lpstr>
      <vt:lpstr>Civility involves acting with regard to other’s lived experiences and feelings. </vt:lpstr>
      <vt:lpstr>Creating a culture of civility requires communication, interaction, and an appreciation for the interests each person brings to the relationship.   Abdel Aziz Abdel Naby, S., Hamido, S., Abdel Hameed, N., &amp; Mahmoud, H. 2022.    </vt:lpstr>
      <vt:lpstr>DiversityInclusivityCivility</vt:lpstr>
      <vt:lpstr>Diversity + Inclusivity + Civility = Community</vt:lpstr>
      <vt:lpstr>Without civility, we miss opportunities to really listen and understand others’ points of view. Center, D. L. (2010).     </vt:lpstr>
      <vt:lpstr>Recommendation for individuals to enhance cultural competence</vt:lpstr>
      <vt:lpstr>In Summary to Civility in professional environments </vt:lpstr>
      <vt:lpstr>   . </vt:lpstr>
      <vt:lpstr>Discussion </vt:lpstr>
      <vt:lpstr>Discussion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Cultural Diversity</dc:title>
  <dc:creator>Voorhies, Ethlyn</dc:creator>
  <cp:lastModifiedBy>Holloway, Jeremy</cp:lastModifiedBy>
  <cp:revision>30</cp:revision>
  <dcterms:created xsi:type="dcterms:W3CDTF">2021-02-23T07:11:44Z</dcterms:created>
  <dcterms:modified xsi:type="dcterms:W3CDTF">2023-03-11T21:55:24Z</dcterms:modified>
</cp:coreProperties>
</file>