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25" r:id="rId2"/>
  </p:sldMasterIdLst>
  <p:notesMasterIdLst>
    <p:notesMasterId r:id="rId14"/>
  </p:notesMasterIdLst>
  <p:sldIdLst>
    <p:sldId id="256" r:id="rId3"/>
    <p:sldId id="528" r:id="rId4"/>
    <p:sldId id="257" r:id="rId5"/>
    <p:sldId id="527" r:id="rId6"/>
    <p:sldId id="534" r:id="rId7"/>
    <p:sldId id="536" r:id="rId8"/>
    <p:sldId id="535" r:id="rId9"/>
    <p:sldId id="478" r:id="rId10"/>
    <p:sldId id="537" r:id="rId11"/>
    <p:sldId id="549" r:id="rId12"/>
    <p:sldId id="54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660066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E4679-FF6E-4825-B348-E8722E2B0383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83BD43-C09F-424C-BCFD-6C3A7DCF547B}">
      <dgm:prSet/>
      <dgm:spPr/>
      <dgm:t>
        <a:bodyPr/>
        <a:lstStyle/>
        <a:p>
          <a:r>
            <a:rPr lang="en-US"/>
            <a:t>Early: This illness/condition will likely take your life one day, but there is a lot we can do about it. </a:t>
          </a:r>
        </a:p>
      </dgm:t>
    </dgm:pt>
    <dgm:pt modelId="{61D39466-7270-404F-AAC9-EA8A288088A9}" type="parTrans" cxnId="{595CED80-9A80-49FF-96F5-15F218D1042D}">
      <dgm:prSet/>
      <dgm:spPr/>
      <dgm:t>
        <a:bodyPr/>
        <a:lstStyle/>
        <a:p>
          <a:endParaRPr lang="en-US"/>
        </a:p>
      </dgm:t>
    </dgm:pt>
    <dgm:pt modelId="{5885A318-9C7D-4004-A2B8-D27626EF39CA}" type="sibTrans" cxnId="{595CED80-9A80-49FF-96F5-15F218D1042D}">
      <dgm:prSet/>
      <dgm:spPr/>
      <dgm:t>
        <a:bodyPr/>
        <a:lstStyle/>
        <a:p>
          <a:endParaRPr lang="en-US"/>
        </a:p>
      </dgm:t>
    </dgm:pt>
    <dgm:pt modelId="{413B927A-2C35-4F36-AC5A-FC089FF9529E}">
      <dgm:prSet/>
      <dgm:spPr/>
      <dgm:t>
        <a:bodyPr/>
        <a:lstStyle/>
        <a:p>
          <a:r>
            <a:rPr lang="en-US" dirty="0"/>
            <a:t>“Condition” may just be getting old- life is a terminal illness</a:t>
          </a:r>
        </a:p>
      </dgm:t>
    </dgm:pt>
    <dgm:pt modelId="{BF1695F4-8D79-413F-B812-1A9051B50894}" type="parTrans" cxnId="{4B156C8F-D761-486F-887F-5BB95A7CA9BA}">
      <dgm:prSet/>
      <dgm:spPr/>
      <dgm:t>
        <a:bodyPr/>
        <a:lstStyle/>
        <a:p>
          <a:endParaRPr lang="en-US"/>
        </a:p>
      </dgm:t>
    </dgm:pt>
    <dgm:pt modelId="{92548025-4A15-412A-ADE8-4CFB7E545C51}" type="sibTrans" cxnId="{4B156C8F-D761-486F-887F-5BB95A7CA9BA}">
      <dgm:prSet/>
      <dgm:spPr/>
      <dgm:t>
        <a:bodyPr/>
        <a:lstStyle/>
        <a:p>
          <a:endParaRPr lang="en-US"/>
        </a:p>
      </dgm:t>
    </dgm:pt>
    <dgm:pt modelId="{18CB77F7-7795-4E69-82FA-A9C196775707}">
      <dgm:prSet/>
      <dgm:spPr/>
      <dgm:t>
        <a:bodyPr/>
        <a:lstStyle/>
        <a:p>
          <a:r>
            <a:rPr lang="en-US"/>
            <a:t>Middle: Remember that condition we talked about? It is getting worse.</a:t>
          </a:r>
        </a:p>
      </dgm:t>
    </dgm:pt>
    <dgm:pt modelId="{B024364C-BEAB-4126-AB70-3C194136405E}" type="parTrans" cxnId="{67707F54-05B9-4C73-8FA7-D5A63AF77FF6}">
      <dgm:prSet/>
      <dgm:spPr/>
      <dgm:t>
        <a:bodyPr/>
        <a:lstStyle/>
        <a:p>
          <a:endParaRPr lang="en-US"/>
        </a:p>
      </dgm:t>
    </dgm:pt>
    <dgm:pt modelId="{418E7827-64D3-430D-AD7D-08FB6F9C41A5}" type="sibTrans" cxnId="{67707F54-05B9-4C73-8FA7-D5A63AF77FF6}">
      <dgm:prSet/>
      <dgm:spPr/>
      <dgm:t>
        <a:bodyPr/>
        <a:lstStyle/>
        <a:p>
          <a:endParaRPr lang="en-US"/>
        </a:p>
      </dgm:t>
    </dgm:pt>
    <dgm:pt modelId="{B5BF4D6D-BB5A-434C-8C15-848AF1F91796}">
      <dgm:prSet/>
      <dgm:spPr/>
      <dgm:t>
        <a:bodyPr/>
        <a:lstStyle/>
        <a:p>
          <a:r>
            <a:rPr lang="en-US" dirty="0"/>
            <a:t>We have fewer options</a:t>
          </a:r>
        </a:p>
      </dgm:t>
    </dgm:pt>
    <dgm:pt modelId="{92987A9F-7FC7-45A0-976E-2A16C4306DAE}" type="parTrans" cxnId="{0E154B0C-6833-4458-89A5-95C54EA3A412}">
      <dgm:prSet/>
      <dgm:spPr/>
      <dgm:t>
        <a:bodyPr/>
        <a:lstStyle/>
        <a:p>
          <a:endParaRPr lang="en-US"/>
        </a:p>
      </dgm:t>
    </dgm:pt>
    <dgm:pt modelId="{4672DBC8-0E6B-4F0B-B8DF-2A3DDECAE213}" type="sibTrans" cxnId="{0E154B0C-6833-4458-89A5-95C54EA3A412}">
      <dgm:prSet/>
      <dgm:spPr/>
      <dgm:t>
        <a:bodyPr/>
        <a:lstStyle/>
        <a:p>
          <a:endParaRPr lang="en-US"/>
        </a:p>
      </dgm:t>
    </dgm:pt>
    <dgm:pt modelId="{639CE65C-532B-4060-8CF1-2854B511CDAA}">
      <dgm:prSet/>
      <dgm:spPr/>
      <dgm:t>
        <a:bodyPr/>
        <a:lstStyle/>
        <a:p>
          <a:r>
            <a:rPr lang="en-US"/>
            <a:t>And some of the risks might not be worth the benefits</a:t>
          </a:r>
        </a:p>
      </dgm:t>
    </dgm:pt>
    <dgm:pt modelId="{7EBCB59F-462F-4532-845F-288201CF4F62}" type="parTrans" cxnId="{E3560996-7A15-451E-AE10-B143D224828B}">
      <dgm:prSet/>
      <dgm:spPr/>
      <dgm:t>
        <a:bodyPr/>
        <a:lstStyle/>
        <a:p>
          <a:endParaRPr lang="en-US"/>
        </a:p>
      </dgm:t>
    </dgm:pt>
    <dgm:pt modelId="{AE3ED0B3-F90C-4A66-B1C8-28A08D0C09B5}" type="sibTrans" cxnId="{E3560996-7A15-451E-AE10-B143D224828B}">
      <dgm:prSet/>
      <dgm:spPr/>
      <dgm:t>
        <a:bodyPr/>
        <a:lstStyle/>
        <a:p>
          <a:endParaRPr lang="en-US"/>
        </a:p>
      </dgm:t>
    </dgm:pt>
    <dgm:pt modelId="{F892E921-558B-4377-98A3-6F0923F6C57A}">
      <dgm:prSet/>
      <dgm:spPr/>
      <dgm:t>
        <a:bodyPr/>
        <a:lstStyle/>
        <a:p>
          <a:r>
            <a:rPr lang="en-US"/>
            <a:t>Let’s talk this through</a:t>
          </a:r>
        </a:p>
      </dgm:t>
    </dgm:pt>
    <dgm:pt modelId="{867D1A1E-4282-4E79-BAA2-EC46E1EC9277}" type="parTrans" cxnId="{070DF8EE-5FCD-4653-81F5-F8FFDC076BB0}">
      <dgm:prSet/>
      <dgm:spPr/>
      <dgm:t>
        <a:bodyPr/>
        <a:lstStyle/>
        <a:p>
          <a:endParaRPr lang="en-US"/>
        </a:p>
      </dgm:t>
    </dgm:pt>
    <dgm:pt modelId="{53A8D9B6-24BF-4E84-AE78-579145957B9B}" type="sibTrans" cxnId="{070DF8EE-5FCD-4653-81F5-F8FFDC076BB0}">
      <dgm:prSet/>
      <dgm:spPr/>
      <dgm:t>
        <a:bodyPr/>
        <a:lstStyle/>
        <a:p>
          <a:endParaRPr lang="en-US"/>
        </a:p>
      </dgm:t>
    </dgm:pt>
    <dgm:pt modelId="{F6E64AB8-759C-480D-B2DE-1C960308A517}">
      <dgm:prSet/>
      <dgm:spPr/>
      <dgm:t>
        <a:bodyPr/>
        <a:lstStyle/>
        <a:p>
          <a:r>
            <a:rPr lang="en-US"/>
            <a:t>End: This illness is reaching the end</a:t>
          </a:r>
        </a:p>
      </dgm:t>
    </dgm:pt>
    <dgm:pt modelId="{157672D2-3CC0-4DA4-826A-E6E348BD3246}" type="parTrans" cxnId="{58739E4E-1009-42D1-AF56-3CC3D0806992}">
      <dgm:prSet/>
      <dgm:spPr/>
      <dgm:t>
        <a:bodyPr/>
        <a:lstStyle/>
        <a:p>
          <a:endParaRPr lang="en-US"/>
        </a:p>
      </dgm:t>
    </dgm:pt>
    <dgm:pt modelId="{9A94098C-F774-43D4-B0AE-CC33E3AEDABA}" type="sibTrans" cxnId="{58739E4E-1009-42D1-AF56-3CC3D0806992}">
      <dgm:prSet/>
      <dgm:spPr/>
      <dgm:t>
        <a:bodyPr/>
        <a:lstStyle/>
        <a:p>
          <a:endParaRPr lang="en-US"/>
        </a:p>
      </dgm:t>
    </dgm:pt>
    <dgm:pt modelId="{FB216207-F80B-4BEB-9B43-0EB1C2712C67}">
      <dgm:prSet/>
      <dgm:spPr/>
      <dgm:t>
        <a:bodyPr/>
        <a:lstStyle/>
        <a:p>
          <a:r>
            <a:rPr lang="en-US"/>
            <a:t>We don’t have any choices to change the illness</a:t>
          </a:r>
        </a:p>
      </dgm:t>
    </dgm:pt>
    <dgm:pt modelId="{03315B7C-4CD0-4884-8AF5-A8DE94270FC5}" type="parTrans" cxnId="{B9F41DAD-6F61-42D3-A104-A42C00FB7D55}">
      <dgm:prSet/>
      <dgm:spPr/>
      <dgm:t>
        <a:bodyPr/>
        <a:lstStyle/>
        <a:p>
          <a:endParaRPr lang="en-US"/>
        </a:p>
      </dgm:t>
    </dgm:pt>
    <dgm:pt modelId="{148990B8-D207-4F95-99E4-C512696F612C}" type="sibTrans" cxnId="{B9F41DAD-6F61-42D3-A104-A42C00FB7D55}">
      <dgm:prSet/>
      <dgm:spPr/>
      <dgm:t>
        <a:bodyPr/>
        <a:lstStyle/>
        <a:p>
          <a:endParaRPr lang="en-US"/>
        </a:p>
      </dgm:t>
    </dgm:pt>
    <dgm:pt modelId="{F99643F3-A727-4F3F-911E-0D3940A185EC}">
      <dgm:prSet/>
      <dgm:spPr/>
      <dgm:t>
        <a:bodyPr/>
        <a:lstStyle/>
        <a:p>
          <a:r>
            <a:rPr lang="en-US"/>
            <a:t>How can we help you control the things you can?</a:t>
          </a:r>
        </a:p>
      </dgm:t>
    </dgm:pt>
    <dgm:pt modelId="{4BE0177F-9E0A-4A45-A759-60E574DAFCB1}" type="parTrans" cxnId="{6FF51303-56C1-494C-8DD2-E253998C7C99}">
      <dgm:prSet/>
      <dgm:spPr/>
      <dgm:t>
        <a:bodyPr/>
        <a:lstStyle/>
        <a:p>
          <a:endParaRPr lang="en-US"/>
        </a:p>
      </dgm:t>
    </dgm:pt>
    <dgm:pt modelId="{EB421CA2-E54C-4313-9037-FCD1AE524139}" type="sibTrans" cxnId="{6FF51303-56C1-494C-8DD2-E253998C7C99}">
      <dgm:prSet/>
      <dgm:spPr/>
      <dgm:t>
        <a:bodyPr/>
        <a:lstStyle/>
        <a:p>
          <a:endParaRPr lang="en-US"/>
        </a:p>
      </dgm:t>
    </dgm:pt>
    <dgm:pt modelId="{50F04D9C-5E33-48BE-8F3C-B42CD8B44575}">
      <dgm:prSet/>
      <dgm:spPr/>
      <dgm:t>
        <a:bodyPr/>
        <a:lstStyle/>
        <a:p>
          <a:r>
            <a:rPr lang="en-US"/>
            <a:t>What do you want your death to look like?	</a:t>
          </a:r>
        </a:p>
      </dgm:t>
    </dgm:pt>
    <dgm:pt modelId="{8A7ADA4F-C92D-46F3-BB69-72D518C5D8BF}" type="parTrans" cxnId="{F8F23B3B-DD10-4767-A19C-D216D884661B}">
      <dgm:prSet/>
      <dgm:spPr/>
      <dgm:t>
        <a:bodyPr/>
        <a:lstStyle/>
        <a:p>
          <a:endParaRPr lang="en-US"/>
        </a:p>
      </dgm:t>
    </dgm:pt>
    <dgm:pt modelId="{4B951ABC-D555-41EA-8C96-B1029128BACB}" type="sibTrans" cxnId="{F8F23B3B-DD10-4767-A19C-D216D884661B}">
      <dgm:prSet/>
      <dgm:spPr/>
      <dgm:t>
        <a:bodyPr/>
        <a:lstStyle/>
        <a:p>
          <a:endParaRPr lang="en-US"/>
        </a:p>
      </dgm:t>
    </dgm:pt>
    <dgm:pt modelId="{698F77D8-7E9E-4B32-8785-C12F2657902A}">
      <dgm:prSet/>
      <dgm:spPr/>
      <dgm:t>
        <a:bodyPr/>
        <a:lstStyle/>
        <a:p>
          <a:r>
            <a:rPr lang="en-US" dirty="0"/>
            <a:t>Yes, everyone dies and we have good ways of taking care of people all the way to the end. (Foreshadow hospice.) </a:t>
          </a:r>
        </a:p>
      </dgm:t>
    </dgm:pt>
    <dgm:pt modelId="{11D42E7F-0C93-41D5-8020-4EBEB32DF91F}" type="parTrans" cxnId="{4B4505F6-E6FB-4CD4-B065-84E233C5D705}">
      <dgm:prSet/>
      <dgm:spPr/>
      <dgm:t>
        <a:bodyPr/>
        <a:lstStyle/>
        <a:p>
          <a:endParaRPr lang="en-US"/>
        </a:p>
      </dgm:t>
    </dgm:pt>
    <dgm:pt modelId="{D0663132-0C50-4638-89D3-0096AE6747CF}" type="sibTrans" cxnId="{4B4505F6-E6FB-4CD4-B065-84E233C5D705}">
      <dgm:prSet/>
      <dgm:spPr/>
      <dgm:t>
        <a:bodyPr/>
        <a:lstStyle/>
        <a:p>
          <a:endParaRPr lang="en-US"/>
        </a:p>
      </dgm:t>
    </dgm:pt>
    <dgm:pt modelId="{7498714A-4435-49DB-9B0A-07948820D48A}" type="pres">
      <dgm:prSet presAssocID="{F6EE4679-FF6E-4825-B348-E8722E2B0383}" presName="Name0" presStyleCnt="0">
        <dgm:presLayoutVars>
          <dgm:dir/>
          <dgm:animLvl val="lvl"/>
          <dgm:resizeHandles val="exact"/>
        </dgm:presLayoutVars>
      </dgm:prSet>
      <dgm:spPr/>
    </dgm:pt>
    <dgm:pt modelId="{205DA99B-F576-43C4-A051-A064FBA17033}" type="pres">
      <dgm:prSet presAssocID="{DB83BD43-C09F-424C-BCFD-6C3A7DCF547B}" presName="composite" presStyleCnt="0"/>
      <dgm:spPr/>
    </dgm:pt>
    <dgm:pt modelId="{7D5FF024-A752-4F4F-B219-04A081EBEA7B}" type="pres">
      <dgm:prSet presAssocID="{DB83BD43-C09F-424C-BCFD-6C3A7DCF547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7F8D3B8-531E-4A8E-8AAA-42D5C2C55597}" type="pres">
      <dgm:prSet presAssocID="{DB83BD43-C09F-424C-BCFD-6C3A7DCF547B}" presName="desTx" presStyleLbl="alignAccFollowNode1" presStyleIdx="0" presStyleCnt="3">
        <dgm:presLayoutVars>
          <dgm:bulletEnabled val="1"/>
        </dgm:presLayoutVars>
      </dgm:prSet>
      <dgm:spPr/>
    </dgm:pt>
    <dgm:pt modelId="{5321C5CA-ED00-4961-9A3B-E778F05D40B8}" type="pres">
      <dgm:prSet presAssocID="{5885A318-9C7D-4004-A2B8-D27626EF39CA}" presName="space" presStyleCnt="0"/>
      <dgm:spPr/>
    </dgm:pt>
    <dgm:pt modelId="{40800171-BC88-44C7-B899-8B6A7867146A}" type="pres">
      <dgm:prSet presAssocID="{18CB77F7-7795-4E69-82FA-A9C196775707}" presName="composite" presStyleCnt="0"/>
      <dgm:spPr/>
    </dgm:pt>
    <dgm:pt modelId="{213E973C-585F-421D-87B8-D24D37F96100}" type="pres">
      <dgm:prSet presAssocID="{18CB77F7-7795-4E69-82FA-A9C1967757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96F3970-E012-413B-AFDD-1CEE70F262E2}" type="pres">
      <dgm:prSet presAssocID="{18CB77F7-7795-4E69-82FA-A9C196775707}" presName="desTx" presStyleLbl="alignAccFollowNode1" presStyleIdx="1" presStyleCnt="3">
        <dgm:presLayoutVars>
          <dgm:bulletEnabled val="1"/>
        </dgm:presLayoutVars>
      </dgm:prSet>
      <dgm:spPr/>
    </dgm:pt>
    <dgm:pt modelId="{6CBC9CF0-BEE0-4A7D-96CA-EE16B5D818F1}" type="pres">
      <dgm:prSet presAssocID="{418E7827-64D3-430D-AD7D-08FB6F9C41A5}" presName="space" presStyleCnt="0"/>
      <dgm:spPr/>
    </dgm:pt>
    <dgm:pt modelId="{AF34B0E5-58CE-4DB0-95BD-9D1E2EAF23BF}" type="pres">
      <dgm:prSet presAssocID="{F6E64AB8-759C-480D-B2DE-1C960308A517}" presName="composite" presStyleCnt="0"/>
      <dgm:spPr/>
    </dgm:pt>
    <dgm:pt modelId="{2EBB22E2-6331-4101-88C3-F0819067FE3A}" type="pres">
      <dgm:prSet presAssocID="{F6E64AB8-759C-480D-B2DE-1C960308A5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4215A0D-C4A3-472C-B3C7-CB0E986503E9}" type="pres">
      <dgm:prSet presAssocID="{F6E64AB8-759C-480D-B2DE-1C960308A51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FF51303-56C1-494C-8DD2-E253998C7C99}" srcId="{F6E64AB8-759C-480D-B2DE-1C960308A517}" destId="{F99643F3-A727-4F3F-911E-0D3940A185EC}" srcOrd="1" destOrd="0" parTransId="{4BE0177F-9E0A-4A45-A759-60E574DAFCB1}" sibTransId="{EB421CA2-E54C-4313-9037-FCD1AE524139}"/>
    <dgm:cxn modelId="{D5AF550A-50E9-45D6-B47C-6F4E3469B4E3}" type="presOf" srcId="{DB83BD43-C09F-424C-BCFD-6C3A7DCF547B}" destId="{7D5FF024-A752-4F4F-B219-04A081EBEA7B}" srcOrd="0" destOrd="0" presId="urn:microsoft.com/office/officeart/2005/8/layout/hList1"/>
    <dgm:cxn modelId="{0E154B0C-6833-4458-89A5-95C54EA3A412}" srcId="{18CB77F7-7795-4E69-82FA-A9C196775707}" destId="{B5BF4D6D-BB5A-434C-8C15-848AF1F91796}" srcOrd="0" destOrd="0" parTransId="{92987A9F-7FC7-45A0-976E-2A16C4306DAE}" sibTransId="{4672DBC8-0E6B-4F0B-B8DF-2A3DDECAE213}"/>
    <dgm:cxn modelId="{BA4ADD0D-AB83-4C1D-8B17-7196B1324BE2}" type="presOf" srcId="{F892E921-558B-4377-98A3-6F0923F6C57A}" destId="{396F3970-E012-413B-AFDD-1CEE70F262E2}" srcOrd="0" destOrd="2" presId="urn:microsoft.com/office/officeart/2005/8/layout/hList1"/>
    <dgm:cxn modelId="{01FE8210-2F97-4599-BEBD-381CC4D048BA}" type="presOf" srcId="{18CB77F7-7795-4E69-82FA-A9C196775707}" destId="{213E973C-585F-421D-87B8-D24D37F96100}" srcOrd="0" destOrd="0" presId="urn:microsoft.com/office/officeart/2005/8/layout/hList1"/>
    <dgm:cxn modelId="{F8F23B3B-DD10-4767-A19C-D216D884661B}" srcId="{F6E64AB8-759C-480D-B2DE-1C960308A517}" destId="{50F04D9C-5E33-48BE-8F3C-B42CD8B44575}" srcOrd="2" destOrd="0" parTransId="{8A7ADA4F-C92D-46F3-BB69-72D518C5D8BF}" sibTransId="{4B951ABC-D555-41EA-8C96-B1029128BACB}"/>
    <dgm:cxn modelId="{AB8F3045-B65F-4E2E-9C03-1A3FA675CE6B}" type="presOf" srcId="{50F04D9C-5E33-48BE-8F3C-B42CD8B44575}" destId="{64215A0D-C4A3-472C-B3C7-CB0E986503E9}" srcOrd="0" destOrd="2" presId="urn:microsoft.com/office/officeart/2005/8/layout/hList1"/>
    <dgm:cxn modelId="{6E9ADF69-A66F-4864-A0E5-F814E2D1935F}" type="presOf" srcId="{FB216207-F80B-4BEB-9B43-0EB1C2712C67}" destId="{64215A0D-C4A3-472C-B3C7-CB0E986503E9}" srcOrd="0" destOrd="0" presId="urn:microsoft.com/office/officeart/2005/8/layout/hList1"/>
    <dgm:cxn modelId="{58739E4E-1009-42D1-AF56-3CC3D0806992}" srcId="{F6EE4679-FF6E-4825-B348-E8722E2B0383}" destId="{F6E64AB8-759C-480D-B2DE-1C960308A517}" srcOrd="2" destOrd="0" parTransId="{157672D2-3CC0-4DA4-826A-E6E348BD3246}" sibTransId="{9A94098C-F774-43D4-B0AE-CC33E3AEDABA}"/>
    <dgm:cxn modelId="{67707F54-05B9-4C73-8FA7-D5A63AF77FF6}" srcId="{F6EE4679-FF6E-4825-B348-E8722E2B0383}" destId="{18CB77F7-7795-4E69-82FA-A9C196775707}" srcOrd="1" destOrd="0" parTransId="{B024364C-BEAB-4126-AB70-3C194136405E}" sibTransId="{418E7827-64D3-430D-AD7D-08FB6F9C41A5}"/>
    <dgm:cxn modelId="{595CED80-9A80-49FF-96F5-15F218D1042D}" srcId="{F6EE4679-FF6E-4825-B348-E8722E2B0383}" destId="{DB83BD43-C09F-424C-BCFD-6C3A7DCF547B}" srcOrd="0" destOrd="0" parTransId="{61D39466-7270-404F-AAC9-EA8A288088A9}" sibTransId="{5885A318-9C7D-4004-A2B8-D27626EF39CA}"/>
    <dgm:cxn modelId="{4B156C8F-D761-486F-887F-5BB95A7CA9BA}" srcId="{DB83BD43-C09F-424C-BCFD-6C3A7DCF547B}" destId="{413B927A-2C35-4F36-AC5A-FC089FF9529E}" srcOrd="0" destOrd="0" parTransId="{BF1695F4-8D79-413F-B812-1A9051B50894}" sibTransId="{92548025-4A15-412A-ADE8-4CFB7E545C51}"/>
    <dgm:cxn modelId="{F4EF1993-739B-45CF-8C5E-FE2392E1261C}" type="presOf" srcId="{F6EE4679-FF6E-4825-B348-E8722E2B0383}" destId="{7498714A-4435-49DB-9B0A-07948820D48A}" srcOrd="0" destOrd="0" presId="urn:microsoft.com/office/officeart/2005/8/layout/hList1"/>
    <dgm:cxn modelId="{E3560996-7A15-451E-AE10-B143D224828B}" srcId="{18CB77F7-7795-4E69-82FA-A9C196775707}" destId="{639CE65C-532B-4060-8CF1-2854B511CDAA}" srcOrd="1" destOrd="0" parTransId="{7EBCB59F-462F-4532-845F-288201CF4F62}" sibTransId="{AE3ED0B3-F90C-4A66-B1C8-28A08D0C09B5}"/>
    <dgm:cxn modelId="{337392A2-5D52-4A10-8D0A-7A93B2162F0E}" type="presOf" srcId="{698F77D8-7E9E-4B32-8785-C12F2657902A}" destId="{17F8D3B8-531E-4A8E-8AAA-42D5C2C55597}" srcOrd="0" destOrd="1" presId="urn:microsoft.com/office/officeart/2005/8/layout/hList1"/>
    <dgm:cxn modelId="{3725C2A5-DEFA-40DE-99FC-86A1EFE7F97A}" type="presOf" srcId="{F6E64AB8-759C-480D-B2DE-1C960308A517}" destId="{2EBB22E2-6331-4101-88C3-F0819067FE3A}" srcOrd="0" destOrd="0" presId="urn:microsoft.com/office/officeart/2005/8/layout/hList1"/>
    <dgm:cxn modelId="{B9F41DAD-6F61-42D3-A104-A42C00FB7D55}" srcId="{F6E64AB8-759C-480D-B2DE-1C960308A517}" destId="{FB216207-F80B-4BEB-9B43-0EB1C2712C67}" srcOrd="0" destOrd="0" parTransId="{03315B7C-4CD0-4884-8AF5-A8DE94270FC5}" sibTransId="{148990B8-D207-4F95-99E4-C512696F612C}"/>
    <dgm:cxn modelId="{E7CF26B5-9349-4292-A501-94D1BFE86D8F}" type="presOf" srcId="{413B927A-2C35-4F36-AC5A-FC089FF9529E}" destId="{17F8D3B8-531E-4A8E-8AAA-42D5C2C55597}" srcOrd="0" destOrd="0" presId="urn:microsoft.com/office/officeart/2005/8/layout/hList1"/>
    <dgm:cxn modelId="{72F13CBE-1349-40E0-8C9C-1E4CF0215477}" type="presOf" srcId="{B5BF4D6D-BB5A-434C-8C15-848AF1F91796}" destId="{396F3970-E012-413B-AFDD-1CEE70F262E2}" srcOrd="0" destOrd="0" presId="urn:microsoft.com/office/officeart/2005/8/layout/hList1"/>
    <dgm:cxn modelId="{D6559AC4-5C8B-4CC4-9DF2-E401507B2ED7}" type="presOf" srcId="{F99643F3-A727-4F3F-911E-0D3940A185EC}" destId="{64215A0D-C4A3-472C-B3C7-CB0E986503E9}" srcOrd="0" destOrd="1" presId="urn:microsoft.com/office/officeart/2005/8/layout/hList1"/>
    <dgm:cxn modelId="{070DF8EE-5FCD-4653-81F5-F8FFDC076BB0}" srcId="{18CB77F7-7795-4E69-82FA-A9C196775707}" destId="{F892E921-558B-4377-98A3-6F0923F6C57A}" srcOrd="2" destOrd="0" parTransId="{867D1A1E-4282-4E79-BAA2-EC46E1EC9277}" sibTransId="{53A8D9B6-24BF-4E84-AE78-579145957B9B}"/>
    <dgm:cxn modelId="{4B4505F6-E6FB-4CD4-B065-84E233C5D705}" srcId="{DB83BD43-C09F-424C-BCFD-6C3A7DCF547B}" destId="{698F77D8-7E9E-4B32-8785-C12F2657902A}" srcOrd="1" destOrd="0" parTransId="{11D42E7F-0C93-41D5-8020-4EBEB32DF91F}" sibTransId="{D0663132-0C50-4638-89D3-0096AE6747CF}"/>
    <dgm:cxn modelId="{D0FEBDF8-29CA-415E-8367-9EC718944F3D}" type="presOf" srcId="{639CE65C-532B-4060-8CF1-2854B511CDAA}" destId="{396F3970-E012-413B-AFDD-1CEE70F262E2}" srcOrd="0" destOrd="1" presId="urn:microsoft.com/office/officeart/2005/8/layout/hList1"/>
    <dgm:cxn modelId="{19648441-9638-4359-BEC9-8511FAD53C9E}" type="presParOf" srcId="{7498714A-4435-49DB-9B0A-07948820D48A}" destId="{205DA99B-F576-43C4-A051-A064FBA17033}" srcOrd="0" destOrd="0" presId="urn:microsoft.com/office/officeart/2005/8/layout/hList1"/>
    <dgm:cxn modelId="{8CC9CDFB-BD9C-4976-B2D2-9CD669DDF6E5}" type="presParOf" srcId="{205DA99B-F576-43C4-A051-A064FBA17033}" destId="{7D5FF024-A752-4F4F-B219-04A081EBEA7B}" srcOrd="0" destOrd="0" presId="urn:microsoft.com/office/officeart/2005/8/layout/hList1"/>
    <dgm:cxn modelId="{853776DF-E54D-4B31-8E18-8F72EFAECC6F}" type="presParOf" srcId="{205DA99B-F576-43C4-A051-A064FBA17033}" destId="{17F8D3B8-531E-4A8E-8AAA-42D5C2C55597}" srcOrd="1" destOrd="0" presId="urn:microsoft.com/office/officeart/2005/8/layout/hList1"/>
    <dgm:cxn modelId="{EDA84CCD-B91F-4C6F-91BB-ED79482F955E}" type="presParOf" srcId="{7498714A-4435-49DB-9B0A-07948820D48A}" destId="{5321C5CA-ED00-4961-9A3B-E778F05D40B8}" srcOrd="1" destOrd="0" presId="urn:microsoft.com/office/officeart/2005/8/layout/hList1"/>
    <dgm:cxn modelId="{265A816F-C47E-455D-873E-3AD4418187A6}" type="presParOf" srcId="{7498714A-4435-49DB-9B0A-07948820D48A}" destId="{40800171-BC88-44C7-B899-8B6A7867146A}" srcOrd="2" destOrd="0" presId="urn:microsoft.com/office/officeart/2005/8/layout/hList1"/>
    <dgm:cxn modelId="{D10A6BC1-6553-43FE-9546-5B8E580EB1AD}" type="presParOf" srcId="{40800171-BC88-44C7-B899-8B6A7867146A}" destId="{213E973C-585F-421D-87B8-D24D37F96100}" srcOrd="0" destOrd="0" presId="urn:microsoft.com/office/officeart/2005/8/layout/hList1"/>
    <dgm:cxn modelId="{B6A97491-372A-46DC-8A16-ECF8B880F33A}" type="presParOf" srcId="{40800171-BC88-44C7-B899-8B6A7867146A}" destId="{396F3970-E012-413B-AFDD-1CEE70F262E2}" srcOrd="1" destOrd="0" presId="urn:microsoft.com/office/officeart/2005/8/layout/hList1"/>
    <dgm:cxn modelId="{F111A12B-3C52-4819-9578-347C935EB8A3}" type="presParOf" srcId="{7498714A-4435-49DB-9B0A-07948820D48A}" destId="{6CBC9CF0-BEE0-4A7D-96CA-EE16B5D818F1}" srcOrd="3" destOrd="0" presId="urn:microsoft.com/office/officeart/2005/8/layout/hList1"/>
    <dgm:cxn modelId="{167FEED8-C762-4AE7-90DE-EEC61B120ED1}" type="presParOf" srcId="{7498714A-4435-49DB-9B0A-07948820D48A}" destId="{AF34B0E5-58CE-4DB0-95BD-9D1E2EAF23BF}" srcOrd="4" destOrd="0" presId="urn:microsoft.com/office/officeart/2005/8/layout/hList1"/>
    <dgm:cxn modelId="{2F8A078D-F23E-4F0C-97AE-A349C69297AE}" type="presParOf" srcId="{AF34B0E5-58CE-4DB0-95BD-9D1E2EAF23BF}" destId="{2EBB22E2-6331-4101-88C3-F0819067FE3A}" srcOrd="0" destOrd="0" presId="urn:microsoft.com/office/officeart/2005/8/layout/hList1"/>
    <dgm:cxn modelId="{7B3D1213-623B-4D5E-A179-81ABBAA968BC}" type="presParOf" srcId="{AF34B0E5-58CE-4DB0-95BD-9D1E2EAF23BF}" destId="{64215A0D-C4A3-472C-B3C7-CB0E986503E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FF024-A752-4F4F-B219-04A081EBEA7B}">
      <dsp:nvSpPr>
        <dsp:cNvPr id="0" name=""/>
        <dsp:cNvSpPr/>
      </dsp:nvSpPr>
      <dsp:spPr>
        <a:xfrm>
          <a:off x="3186" y="687888"/>
          <a:ext cx="3107048" cy="10545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Early: This illness/condition will likely take your life one day, but there is a lot we can do about it. </a:t>
          </a:r>
        </a:p>
      </dsp:txBody>
      <dsp:txXfrm>
        <a:off x="3186" y="687888"/>
        <a:ext cx="3107048" cy="1054514"/>
      </dsp:txXfrm>
    </dsp:sp>
    <dsp:sp modelId="{17F8D3B8-531E-4A8E-8AAA-42D5C2C55597}">
      <dsp:nvSpPr>
        <dsp:cNvPr id="0" name=""/>
        <dsp:cNvSpPr/>
      </dsp:nvSpPr>
      <dsp:spPr>
        <a:xfrm>
          <a:off x="3186" y="1742403"/>
          <a:ext cx="3107048" cy="20999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“Condition” may just be getting old- life is a terminal illness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Yes, everyone dies and we have good ways of taking care of people all the way to the end. (Foreshadow hospice.) </a:t>
          </a:r>
        </a:p>
      </dsp:txBody>
      <dsp:txXfrm>
        <a:off x="3186" y="1742403"/>
        <a:ext cx="3107048" cy="2099925"/>
      </dsp:txXfrm>
    </dsp:sp>
    <dsp:sp modelId="{213E973C-585F-421D-87B8-D24D37F96100}">
      <dsp:nvSpPr>
        <dsp:cNvPr id="0" name=""/>
        <dsp:cNvSpPr/>
      </dsp:nvSpPr>
      <dsp:spPr>
        <a:xfrm>
          <a:off x="3545222" y="687888"/>
          <a:ext cx="3107048" cy="10545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Middle: Remember that condition we talked about? It is getting worse.</a:t>
          </a:r>
        </a:p>
      </dsp:txBody>
      <dsp:txXfrm>
        <a:off x="3545222" y="687888"/>
        <a:ext cx="3107048" cy="1054514"/>
      </dsp:txXfrm>
    </dsp:sp>
    <dsp:sp modelId="{396F3970-E012-413B-AFDD-1CEE70F262E2}">
      <dsp:nvSpPr>
        <dsp:cNvPr id="0" name=""/>
        <dsp:cNvSpPr/>
      </dsp:nvSpPr>
      <dsp:spPr>
        <a:xfrm>
          <a:off x="3545222" y="1742403"/>
          <a:ext cx="3107048" cy="209992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We have fewer options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And some of the risks might not be worth the benefits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Let’s talk this through</a:t>
          </a:r>
        </a:p>
      </dsp:txBody>
      <dsp:txXfrm>
        <a:off x="3545222" y="1742403"/>
        <a:ext cx="3107048" cy="2099925"/>
      </dsp:txXfrm>
    </dsp:sp>
    <dsp:sp modelId="{2EBB22E2-6331-4101-88C3-F0819067FE3A}">
      <dsp:nvSpPr>
        <dsp:cNvPr id="0" name=""/>
        <dsp:cNvSpPr/>
      </dsp:nvSpPr>
      <dsp:spPr>
        <a:xfrm>
          <a:off x="7087258" y="687888"/>
          <a:ext cx="3107048" cy="10545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End: This illness is reaching the end</a:t>
          </a:r>
        </a:p>
      </dsp:txBody>
      <dsp:txXfrm>
        <a:off x="7087258" y="687888"/>
        <a:ext cx="3107048" cy="1054514"/>
      </dsp:txXfrm>
    </dsp:sp>
    <dsp:sp modelId="{64215A0D-C4A3-472C-B3C7-CB0E986503E9}">
      <dsp:nvSpPr>
        <dsp:cNvPr id="0" name=""/>
        <dsp:cNvSpPr/>
      </dsp:nvSpPr>
      <dsp:spPr>
        <a:xfrm>
          <a:off x="7087258" y="1742403"/>
          <a:ext cx="3107048" cy="209992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We don’t have any choices to change the illness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How can we help you control the things you can?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What do you want your death to look like?	</a:t>
          </a:r>
        </a:p>
      </dsp:txBody>
      <dsp:txXfrm>
        <a:off x="7087258" y="1742403"/>
        <a:ext cx="3107048" cy="2099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1F0D7-08CE-41A1-AB7E-07C9DE1DAB15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74D26-B237-4EB7-A3EE-1304A097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Animated slide. </a:t>
            </a:r>
            <a:r>
              <a:rPr lang="en-US" dirty="0" err="1"/>
              <a:t>Pyramide</a:t>
            </a:r>
            <a:r>
              <a:rPr lang="en-US" dirty="0"/>
              <a:t> comes in bottom to top.</a:t>
            </a:r>
          </a:p>
          <a:p>
            <a:endParaRPr lang="en-US" dirty="0"/>
          </a:p>
          <a:p>
            <a:r>
              <a:rPr lang="en-US" dirty="0"/>
              <a:t>Start the conversation by asking the patient to make a decision.</a:t>
            </a:r>
          </a:p>
          <a:p>
            <a:endParaRPr lang="en-US" dirty="0"/>
          </a:p>
          <a:p>
            <a:r>
              <a:rPr lang="en-US" dirty="0"/>
              <a:t>There are layers of preparation that have to occur for successful, well-informed treatment decisions. </a:t>
            </a:r>
          </a:p>
          <a:p>
            <a:endParaRPr lang="en-US" dirty="0"/>
          </a:p>
          <a:p>
            <a:pPr marL="228600" indent="-228600">
              <a:buAutoNum type="arabicParenR"/>
            </a:pPr>
            <a:r>
              <a:rPr lang="en-US" dirty="0"/>
              <a:t>capacity- Can the patient actual make a decision or do you need a surrogate? (and who should that be? </a:t>
            </a:r>
          </a:p>
          <a:p>
            <a:pPr marL="228600" indent="-228600">
              <a:buAutoNum type="arabicParenR"/>
            </a:pPr>
            <a:r>
              <a:rPr lang="en-US" dirty="0"/>
              <a:t>Making Friends: Developing rapport and responding to emotion</a:t>
            </a:r>
          </a:p>
          <a:p>
            <a:pPr marL="228600" indent="-228600">
              <a:buAutoNum type="arabicParenR"/>
            </a:pPr>
            <a:r>
              <a:rPr lang="en-US" dirty="0"/>
              <a:t>Making Sense: putting the facts together to frame what is possible and what </a:t>
            </a:r>
            <a:r>
              <a:rPr lang="en-US" dirty="0" err="1"/>
              <a:t>isnot</a:t>
            </a:r>
            <a:r>
              <a:rPr lang="en-US" dirty="0"/>
              <a:t> possible, what is likely and what is unlikely. </a:t>
            </a:r>
          </a:p>
          <a:p>
            <a:pPr marL="228600" indent="-228600">
              <a:buAutoNum type="arabicParenR"/>
            </a:pPr>
            <a:r>
              <a:rPr lang="en-US" dirty="0"/>
              <a:t>Making recommendations- Understanding the patient’s values and goals well enough to offer good suggestions</a:t>
            </a:r>
          </a:p>
          <a:p>
            <a:pPr marL="228600" indent="-228600">
              <a:buAutoNum type="arabicParenR"/>
            </a:pPr>
            <a:r>
              <a:rPr lang="en-US" dirty="0"/>
              <a:t>Making Plans: Negotiating the actual decisions and next steps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288576-5D2C-4855-8908-ABECFA1F36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0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1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28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74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0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73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28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30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25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06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4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00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61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77238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38652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399065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4531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54539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14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785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full yellow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47904" y="1295400"/>
            <a:ext cx="11639296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904" y="1803400"/>
            <a:ext cx="11944096" cy="4876800"/>
          </a:xfrm>
        </p:spPr>
        <p:txBody>
          <a:bodyPr lIns="0" tIns="0" rIns="0" bIns="0">
            <a:noAutofit/>
          </a:bodyPr>
          <a:lstStyle>
            <a:lvl1pPr marL="365751" indent="-365751">
              <a:lnSpc>
                <a:spcPct val="100000"/>
              </a:lnSpc>
              <a:spcBef>
                <a:spcPts val="1867"/>
              </a:spcBef>
              <a:buFontTx/>
              <a:buBlip>
                <a:blip r:embed="rId2"/>
              </a:buBlip>
              <a:defRPr sz="2933">
                <a:solidFill>
                  <a:schemeClr val="tx1"/>
                </a:solidFill>
              </a:defRPr>
            </a:lvl1pPr>
            <a:lvl2pPr marL="1097253" indent="-304792">
              <a:lnSpc>
                <a:spcPct val="100000"/>
              </a:lnSpc>
              <a:spcBef>
                <a:spcPts val="1333"/>
              </a:spcBef>
              <a:buFont typeface="Gill Sans MT" panose="020B0502020104020203" pitchFamily="34" charset="0"/>
              <a:buChar char="–"/>
              <a:defRPr sz="24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spcBef>
                <a:spcPts val="1333"/>
              </a:spcBef>
              <a:defRPr sz="24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1333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1333"/>
              </a:spcBef>
              <a:defRPr sz="2400">
                <a:solidFill>
                  <a:schemeClr val="tx1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496" y="487680"/>
            <a:ext cx="12679680" cy="686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560832"/>
            <a:ext cx="9855200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467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38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8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3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9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5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30598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8710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ildflowers in a meadow with a sunrise">
            <a:extLst>
              <a:ext uri="{FF2B5EF4-FFF2-40B4-BE49-F238E27FC236}">
                <a16:creationId xmlns:a16="http://schemas.microsoft.com/office/drawing/2014/main" id="{6541473B-D370-C4EB-C495-4887558A99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5992" r="1" b="8786"/>
          <a:stretch/>
        </p:blipFill>
        <p:spPr>
          <a:xfrm>
            <a:off x="-688" y="-4"/>
            <a:ext cx="12192687" cy="68580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5697E9DF-ECF5-4EA6-8E3F-160752B88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8101" y="549274"/>
            <a:ext cx="12268203" cy="6308725"/>
            <a:chOff x="-38101" y="549274"/>
            <a:chExt cx="12268203" cy="630872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DCAAB57-774B-4C3C-B2E2-9BA998704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6096001" y="549274"/>
              <a:ext cx="6096599" cy="6308723"/>
            </a:xfrm>
            <a:prstGeom prst="rect">
              <a:avLst/>
            </a:prstGeom>
            <a:gradFill flip="none" rotWithShape="1">
              <a:gsLst>
                <a:gs pos="30000">
                  <a:schemeClr val="bg1">
                    <a:alpha val="60000"/>
                  </a:schemeClr>
                </a:gs>
                <a:gs pos="0">
                  <a:schemeClr val="bg1">
                    <a:alpha val="80000"/>
                  </a:schemeClr>
                </a:gs>
                <a:gs pos="70000">
                  <a:schemeClr val="bg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069F6E5-0E1F-4324-B525-E896EE983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600" y="549274"/>
              <a:ext cx="6096598" cy="6308723"/>
            </a:xfrm>
            <a:prstGeom prst="rect">
              <a:avLst/>
            </a:prstGeom>
            <a:gradFill flip="none" rotWithShape="1">
              <a:gsLst>
                <a:gs pos="30000">
                  <a:schemeClr val="bg1">
                    <a:alpha val="60000"/>
                  </a:schemeClr>
                </a:gs>
                <a:gs pos="0">
                  <a:schemeClr val="bg1">
                    <a:alpha val="80000"/>
                  </a:schemeClr>
                </a:gs>
                <a:gs pos="70000">
                  <a:schemeClr val="bg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DAFA65F-5ED6-4A79-9C73-A1DE583C1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-38101" y="1990722"/>
              <a:ext cx="12268200" cy="4867276"/>
              <a:chOff x="3" y="1"/>
              <a:chExt cx="12268200" cy="486727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D04940F-1A28-47CA-BC85-5D0FA90768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>
                <a:off x="633687" y="-633138"/>
                <a:ext cx="4866731" cy="61341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8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F2264D0-1772-4B5C-A1F5-C000597317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6767787" y="-633683"/>
                <a:ext cx="4866731" cy="61341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8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26BB5ED-C44B-4E3E-9A5D-18228C019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38104" y="3091890"/>
              <a:ext cx="9515473" cy="3766109"/>
              <a:chOff x="2676525" y="0"/>
              <a:chExt cx="9515473" cy="3766109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D5A1916-1815-43F3-8E57-A5AD558BCA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434262" y="0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8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C758D1E-62C7-4EF3-824F-C2542D216F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676525" y="0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8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A3AF6C1-825F-437D-BED2-DEF267D06F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2714629" y="3091890"/>
              <a:ext cx="9515473" cy="3766109"/>
              <a:chOff x="0" y="0"/>
              <a:chExt cx="9515473" cy="3766109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E518F14-B231-4186-ADC0-8339580E80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57737" y="0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5A3C29F-2140-4EC1-B779-7A8D725B73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C2B2EDF-F0AF-F547-3E9D-F6DA9A153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487" y="4327873"/>
            <a:ext cx="9217026" cy="1210396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GWEP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D12BF3-9C30-4DCE-F80A-9CFF3B69D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488" y="5717657"/>
            <a:ext cx="9155112" cy="68172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Primary Palliative Care</a:t>
            </a:r>
          </a:p>
          <a:p>
            <a:pPr algn="ctr"/>
            <a:r>
              <a:rPr lang="en-US" cap="none" dirty="0">
                <a:solidFill>
                  <a:srgbClr val="FFFFFF"/>
                </a:solidFill>
              </a:rPr>
              <a:t>Lou Lukas, MD </a:t>
            </a:r>
          </a:p>
        </p:txBody>
      </p:sp>
    </p:spTree>
    <p:extLst>
      <p:ext uri="{BB962C8B-B14F-4D97-AF65-F5344CB8AC3E}">
        <p14:creationId xmlns:p14="http://schemas.microsoft.com/office/powerpoint/2010/main" val="413101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3DBD8-5835-45D6-BBD8-0666E126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>
            <a:normAutofit fontScale="90000"/>
          </a:bodyPr>
          <a:lstStyle/>
          <a:p>
            <a:r>
              <a:rPr lang="en-US" dirty="0"/>
              <a:t>The Vegetable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93FF2-0844-46A1-9602-14610015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588168"/>
            <a:ext cx="9603275" cy="38781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“Well, I don’t want to be a vegetable.”</a:t>
            </a:r>
          </a:p>
          <a:p>
            <a:pPr marL="0" indent="0">
              <a:buNone/>
            </a:pPr>
            <a:r>
              <a:rPr lang="en-US" dirty="0"/>
              <a:t>“That makes sense. What does ‘being a vegetable’ mean to you?”</a:t>
            </a:r>
          </a:p>
          <a:p>
            <a:pPr marL="0" indent="0">
              <a:buNone/>
            </a:pPr>
            <a:r>
              <a:rPr lang="en-US" dirty="0"/>
              <a:t>“Yadda, yadda, yadda”</a:t>
            </a:r>
          </a:p>
          <a:p>
            <a:pPr marL="0" indent="0">
              <a:buNone/>
            </a:pPr>
            <a:r>
              <a:rPr lang="en-US" dirty="0"/>
              <a:t>“It sounds like you want to try to live longer, but you don’t want “X,” right?</a:t>
            </a:r>
          </a:p>
          <a:p>
            <a:pPr marL="0" indent="0">
              <a:buNone/>
            </a:pPr>
            <a:r>
              <a:rPr lang="en-US" dirty="0"/>
              <a:t>In that case I recommend….</a:t>
            </a:r>
          </a:p>
        </p:txBody>
      </p:sp>
    </p:spTree>
    <p:extLst>
      <p:ext uri="{BB962C8B-B14F-4D97-AF65-F5344CB8AC3E}">
        <p14:creationId xmlns:p14="http://schemas.microsoft.com/office/powerpoint/2010/main" val="3078267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BBCE7-4F5A-463F-B83F-98C62BE21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people, 4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9E844-446D-4D38-8899-405A3E5669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Fanny Family/Faithful</a:t>
            </a:r>
          </a:p>
          <a:p>
            <a:pPr lvl="1"/>
            <a:r>
              <a:rPr lang="en-US" dirty="0"/>
              <a:t>Younger, dependent children, </a:t>
            </a:r>
          </a:p>
          <a:p>
            <a:pPr lvl="1"/>
            <a:r>
              <a:rPr lang="en-US" dirty="0"/>
              <a:t>Religious conviction in preserving life</a:t>
            </a:r>
          </a:p>
          <a:p>
            <a:r>
              <a:rPr lang="en-US" dirty="0"/>
              <a:t>Wendy Well</a:t>
            </a:r>
          </a:p>
          <a:p>
            <a:pPr lvl="1"/>
            <a:r>
              <a:rPr lang="en-US" dirty="0"/>
              <a:t>Mature, reasonably well</a:t>
            </a:r>
          </a:p>
          <a:p>
            <a:r>
              <a:rPr lang="en-US" dirty="0"/>
              <a:t>Sam Sickly</a:t>
            </a:r>
          </a:p>
          <a:p>
            <a:pPr lvl="1"/>
            <a:r>
              <a:rPr lang="en-US" dirty="0"/>
              <a:t>Older, serious chronic illness, but acceptable QOL</a:t>
            </a:r>
          </a:p>
          <a:p>
            <a:r>
              <a:rPr lang="en-US" dirty="0"/>
              <a:t>Dan </a:t>
            </a:r>
            <a:r>
              <a:rPr lang="en-US" dirty="0" err="1"/>
              <a:t>Donewithit</a:t>
            </a:r>
            <a:endParaRPr lang="en-US" dirty="0"/>
          </a:p>
          <a:p>
            <a:pPr lvl="1"/>
            <a:r>
              <a:rPr lang="en-US" dirty="0"/>
              <a:t>Sick of being sick </a:t>
            </a:r>
          </a:p>
          <a:p>
            <a:pPr lvl="1"/>
            <a:r>
              <a:rPr lang="en-US" dirty="0"/>
              <a:t>Old, well, and not interesting being sick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001F73-15F6-48A6-AEC3-F01BED611B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 limits on medical treatment as long as life can be prolonged.</a:t>
            </a:r>
          </a:p>
          <a:p>
            <a:endParaRPr lang="en-US" dirty="0"/>
          </a:p>
          <a:p>
            <a:r>
              <a:rPr lang="en-US" dirty="0"/>
              <a:t>Use all indicated LSTs, but would stop for bad outcomes</a:t>
            </a:r>
          </a:p>
          <a:p>
            <a:endParaRPr lang="en-US" dirty="0"/>
          </a:p>
          <a:p>
            <a:r>
              <a:rPr lang="en-US" dirty="0"/>
              <a:t>Question the use of LST’s and, if used, agree on timed trials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LSTs, and in fact, maybe no medical intervention for potentially fatal illness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8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2829-CD33-7415-2A51-CF62F129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090057"/>
            <a:ext cx="11101135" cy="2351313"/>
          </a:xfrm>
        </p:spPr>
        <p:txBody>
          <a:bodyPr>
            <a:normAutofit/>
          </a:bodyPr>
          <a:lstStyle/>
          <a:p>
            <a:r>
              <a:rPr lang="en-US" sz="5400" dirty="0"/>
              <a:t>Who’s Here?</a:t>
            </a:r>
            <a:br>
              <a:rPr lang="en-US" sz="5400" dirty="0"/>
            </a:br>
            <a:r>
              <a:rPr lang="en-US" sz="5400" dirty="0"/>
              <a:t>What do you hope to take home?</a:t>
            </a:r>
          </a:p>
        </p:txBody>
      </p:sp>
    </p:spTree>
    <p:extLst>
      <p:ext uri="{BB962C8B-B14F-4D97-AF65-F5344CB8AC3E}">
        <p14:creationId xmlns:p14="http://schemas.microsoft.com/office/powerpoint/2010/main" val="231795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91E89-1E54-9168-3434-57C9D023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976828"/>
          </a:xfrm>
        </p:spPr>
        <p:txBody>
          <a:bodyPr/>
          <a:lstStyle/>
          <a:p>
            <a:r>
              <a:rPr lang="en-US" dirty="0"/>
              <a:t>Palliative Care Pearls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24B3F-3456-3340-3D59-A2EE9C27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56679"/>
            <a:ext cx="11101136" cy="4652046"/>
          </a:xfrm>
        </p:spPr>
        <p:txBody>
          <a:bodyPr>
            <a:normAutofit/>
          </a:bodyPr>
          <a:lstStyle/>
          <a:p>
            <a:r>
              <a:rPr lang="en-US" sz="2400" dirty="0"/>
              <a:t>Use opioids for SOB in late-stage illness</a:t>
            </a:r>
          </a:p>
          <a:p>
            <a:r>
              <a:rPr lang="en-US" sz="2400" dirty="0"/>
              <a:t>Foreshadow hospice early</a:t>
            </a:r>
          </a:p>
          <a:p>
            <a:r>
              <a:rPr lang="en-US" sz="2400" dirty="0"/>
              <a:t>Plan</a:t>
            </a:r>
          </a:p>
          <a:p>
            <a:r>
              <a:rPr lang="en-US" sz="2400" dirty="0"/>
              <a:t>Plan</a:t>
            </a:r>
          </a:p>
          <a:p>
            <a:r>
              <a:rPr lang="en-US" sz="2400" dirty="0"/>
              <a:t>Plan</a:t>
            </a:r>
          </a:p>
          <a:p>
            <a:r>
              <a:rPr lang="en-US" sz="2400" dirty="0"/>
              <a:t>(But not the way you think)</a:t>
            </a:r>
          </a:p>
        </p:txBody>
      </p:sp>
    </p:spTree>
    <p:extLst>
      <p:ext uri="{BB962C8B-B14F-4D97-AF65-F5344CB8AC3E}">
        <p14:creationId xmlns:p14="http://schemas.microsoft.com/office/powerpoint/2010/main" val="23406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1B2D6D-A92A-418B-9E4E-82173A285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407" y="1188016"/>
            <a:ext cx="4685410" cy="486681"/>
          </a:xfrm>
        </p:spPr>
        <p:txBody>
          <a:bodyPr>
            <a:noAutofit/>
          </a:bodyPr>
          <a:lstStyle/>
          <a:p>
            <a:r>
              <a:rPr lang="en-US" sz="4800" dirty="0"/>
              <a:t>“Serious” Illness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4833F3-3385-422D-A2F8-5ED28A64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768" y="2408384"/>
            <a:ext cx="4564849" cy="39834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Slow decline, multiple hospitalizations</a:t>
            </a:r>
          </a:p>
          <a:p>
            <a:r>
              <a:rPr lang="en-US" dirty="0"/>
              <a:t>Loss function and quality of life</a:t>
            </a:r>
          </a:p>
          <a:p>
            <a:r>
              <a:rPr lang="en-US" dirty="0"/>
              <a:t>Diminishing possibilities/Changing goals</a:t>
            </a:r>
          </a:p>
          <a:p>
            <a:pPr lvl="1"/>
            <a:r>
              <a:rPr lang="en-US" dirty="0"/>
              <a:t>Lengthen life</a:t>
            </a:r>
          </a:p>
          <a:p>
            <a:pPr lvl="1"/>
            <a:r>
              <a:rPr lang="en-US" dirty="0"/>
              <a:t>Preserve function</a:t>
            </a:r>
          </a:p>
          <a:p>
            <a:pPr lvl="1"/>
            <a:r>
              <a:rPr lang="en-US" dirty="0"/>
              <a:t>Preserve comfort and dignity</a:t>
            </a:r>
          </a:p>
          <a:p>
            <a:r>
              <a:rPr lang="en-US" dirty="0"/>
              <a:t>Changing possibilities/goals often limit treatment options and choices</a:t>
            </a:r>
          </a:p>
          <a:p>
            <a:r>
              <a:rPr lang="en-US" dirty="0"/>
              <a:t>Need for long term planning- multi year trajectory, not a single hospitalization</a:t>
            </a:r>
          </a:p>
          <a:p>
            <a:pPr lvl="1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2A4B7E-974B-4F69-8431-5CD76CAA2413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6121137" y="2285348"/>
            <a:ext cx="525218" cy="5632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E4003F-A8A3-4D2E-80D0-9EA1DABD5470}"/>
              </a:ext>
            </a:extLst>
          </p:cNvPr>
          <p:cNvCxnSpPr>
            <a:cxnSpLocks/>
            <a:stCxn id="40" idx="6"/>
          </p:cNvCxnSpPr>
          <p:nvPr/>
        </p:nvCxnSpPr>
        <p:spPr>
          <a:xfrm flipV="1">
            <a:off x="6840207" y="2808533"/>
            <a:ext cx="436983" cy="109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1E507B-B363-4F04-8B25-E3A9BDFF2C23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7260082" y="2808532"/>
            <a:ext cx="698134" cy="501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29AB4C-0FC4-43C2-AED0-419F32D04058}"/>
              </a:ext>
            </a:extLst>
          </p:cNvPr>
          <p:cNvCxnSpPr>
            <a:cxnSpLocks/>
          </p:cNvCxnSpPr>
          <p:nvPr/>
        </p:nvCxnSpPr>
        <p:spPr>
          <a:xfrm>
            <a:off x="8425928" y="3188187"/>
            <a:ext cx="818843" cy="70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ED999CE-658D-4D26-BCB8-DCB844A39E40}"/>
              </a:ext>
            </a:extLst>
          </p:cNvPr>
          <p:cNvCxnSpPr>
            <a:cxnSpLocks/>
          </p:cNvCxnSpPr>
          <p:nvPr/>
        </p:nvCxnSpPr>
        <p:spPr>
          <a:xfrm flipV="1">
            <a:off x="7996442" y="3183907"/>
            <a:ext cx="443060" cy="2191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E7A4B4-210A-4BF3-A86F-85FC7B838534}"/>
              </a:ext>
            </a:extLst>
          </p:cNvPr>
          <p:cNvCxnSpPr>
            <a:cxnSpLocks/>
            <a:endCxn id="42" idx="2"/>
          </p:cNvCxnSpPr>
          <p:nvPr/>
        </p:nvCxnSpPr>
        <p:spPr>
          <a:xfrm>
            <a:off x="9244771" y="3258588"/>
            <a:ext cx="728947" cy="7638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D7B3E23-D74B-4650-B2EB-7FCCB527ED5F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10006978" y="4010025"/>
            <a:ext cx="480047" cy="890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2802242-6EBA-4DCA-9964-44BB54152058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10487025" y="4022450"/>
            <a:ext cx="174507" cy="3396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721FC0C-675D-4376-9FF9-FE1A371BD9C6}"/>
              </a:ext>
            </a:extLst>
          </p:cNvPr>
          <p:cNvCxnSpPr>
            <a:cxnSpLocks/>
          </p:cNvCxnSpPr>
          <p:nvPr/>
        </p:nvCxnSpPr>
        <p:spPr>
          <a:xfrm>
            <a:off x="10840825" y="4436450"/>
            <a:ext cx="3426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A2C315-40A3-4527-A8B6-720CA404C373}"/>
              </a:ext>
            </a:extLst>
          </p:cNvPr>
          <p:cNvCxnSpPr>
            <a:cxnSpLocks/>
          </p:cNvCxnSpPr>
          <p:nvPr/>
        </p:nvCxnSpPr>
        <p:spPr>
          <a:xfrm>
            <a:off x="11183481" y="4436450"/>
            <a:ext cx="341769" cy="8425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79C0B91-C6B4-4972-8119-56DC01F22A55}"/>
              </a:ext>
            </a:extLst>
          </p:cNvPr>
          <p:cNvCxnSpPr/>
          <p:nvPr/>
        </p:nvCxnSpPr>
        <p:spPr>
          <a:xfrm>
            <a:off x="6096000" y="1593130"/>
            <a:ext cx="0" cy="369530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F0A895-AD7C-4F6C-BBDF-29763030E405}"/>
              </a:ext>
            </a:extLst>
          </p:cNvPr>
          <p:cNvCxnSpPr>
            <a:cxnSpLocks/>
          </p:cNvCxnSpPr>
          <p:nvPr/>
        </p:nvCxnSpPr>
        <p:spPr>
          <a:xfrm>
            <a:off x="6096000" y="5279010"/>
            <a:ext cx="5734050" cy="942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023A5D7-95B4-4839-97A4-5250EE26D01D}"/>
              </a:ext>
            </a:extLst>
          </p:cNvPr>
          <p:cNvSpPr txBox="1"/>
          <p:nvPr/>
        </p:nvSpPr>
        <p:spPr>
          <a:xfrm rot="16200000">
            <a:off x="5421254" y="3218415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196018-898F-4D62-B1E5-8D1A3D5FA0F8}"/>
              </a:ext>
            </a:extLst>
          </p:cNvPr>
          <p:cNvSpPr txBox="1"/>
          <p:nvPr/>
        </p:nvSpPr>
        <p:spPr>
          <a:xfrm>
            <a:off x="7467257" y="5271197"/>
            <a:ext cx="294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Time, usually several years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9CA7E36-ABC6-4D5F-9428-6AB55BE30FE3}"/>
              </a:ext>
            </a:extLst>
          </p:cNvPr>
          <p:cNvSpPr/>
          <p:nvPr/>
        </p:nvSpPr>
        <p:spPr>
          <a:xfrm>
            <a:off x="6613095" y="2819962"/>
            <a:ext cx="227112" cy="195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21115CF-CA71-4396-9210-FD8FDDE35C40}"/>
              </a:ext>
            </a:extLst>
          </p:cNvPr>
          <p:cNvSpPr/>
          <p:nvPr/>
        </p:nvSpPr>
        <p:spPr>
          <a:xfrm>
            <a:off x="7924956" y="3281174"/>
            <a:ext cx="227112" cy="195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8BE8486-7791-42C0-9EDD-2E7F85469FD5}"/>
              </a:ext>
            </a:extLst>
          </p:cNvPr>
          <p:cNvSpPr/>
          <p:nvPr/>
        </p:nvSpPr>
        <p:spPr>
          <a:xfrm>
            <a:off x="9973718" y="3914045"/>
            <a:ext cx="227112" cy="21680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609C37A-F5D9-4641-B759-C29C72E4336B}"/>
              </a:ext>
            </a:extLst>
          </p:cNvPr>
          <p:cNvSpPr/>
          <p:nvPr/>
        </p:nvSpPr>
        <p:spPr>
          <a:xfrm>
            <a:off x="10628272" y="4333465"/>
            <a:ext cx="227112" cy="195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D724568-DF53-4B0A-9675-76911F97C510}"/>
              </a:ext>
            </a:extLst>
          </p:cNvPr>
          <p:cNvSpPr/>
          <p:nvPr/>
        </p:nvSpPr>
        <p:spPr>
          <a:xfrm>
            <a:off x="11103186" y="4352124"/>
            <a:ext cx="227112" cy="195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6404CCC-E3D1-4F85-9AFB-B6D755178E3F}"/>
              </a:ext>
            </a:extLst>
          </p:cNvPr>
          <p:cNvSpPr txBox="1"/>
          <p:nvPr/>
        </p:nvSpPr>
        <p:spPr>
          <a:xfrm>
            <a:off x="7195725" y="1022124"/>
            <a:ext cx="3645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Trajectory of Serious Illness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F71904-0936-38F4-3C2B-7B553350A20A}"/>
              </a:ext>
            </a:extLst>
          </p:cNvPr>
          <p:cNvSpPr/>
          <p:nvPr/>
        </p:nvSpPr>
        <p:spPr>
          <a:xfrm>
            <a:off x="6087788" y="1574950"/>
            <a:ext cx="1959745" cy="3684817"/>
          </a:xfrm>
          <a:prstGeom prst="rect">
            <a:avLst/>
          </a:prstGeom>
          <a:solidFill>
            <a:srgbClr val="4F81BD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1CCF13-76BB-29F4-6745-19269ABF3F1A}"/>
              </a:ext>
            </a:extLst>
          </p:cNvPr>
          <p:cNvSpPr/>
          <p:nvPr/>
        </p:nvSpPr>
        <p:spPr>
          <a:xfrm>
            <a:off x="10773220" y="1594042"/>
            <a:ext cx="899165" cy="3684817"/>
          </a:xfrm>
          <a:prstGeom prst="rect">
            <a:avLst/>
          </a:prstGeom>
          <a:solidFill>
            <a:srgbClr val="4F81BD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1B37D6E-09D2-487C-B6B2-10F00A210F38}"/>
              </a:ext>
            </a:extLst>
          </p:cNvPr>
          <p:cNvGrpSpPr/>
          <p:nvPr/>
        </p:nvGrpSpPr>
        <p:grpSpPr>
          <a:xfrm>
            <a:off x="6228878" y="6093847"/>
            <a:ext cx="2936637" cy="369332"/>
            <a:chOff x="9737308" y="1645793"/>
            <a:chExt cx="2092742" cy="369332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D9F6491-46D6-4228-ADF3-BB46EF35BC71}"/>
                </a:ext>
              </a:extLst>
            </p:cNvPr>
            <p:cNvSpPr txBox="1"/>
            <p:nvPr/>
          </p:nvSpPr>
          <p:spPr>
            <a:xfrm>
              <a:off x="9737308" y="1645793"/>
              <a:ext cx="209274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	Hospitalization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005D9B9-D4F3-4D05-9294-AD9A4ECFD401}"/>
                </a:ext>
              </a:extLst>
            </p:cNvPr>
            <p:cNvSpPr/>
            <p:nvPr/>
          </p:nvSpPr>
          <p:spPr>
            <a:xfrm>
              <a:off x="9916568" y="1748514"/>
              <a:ext cx="227112" cy="19526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0EAEC88-2653-0BBD-B7E9-9A85ABEB457C}"/>
              </a:ext>
            </a:extLst>
          </p:cNvPr>
          <p:cNvSpPr txBox="1"/>
          <p:nvPr/>
        </p:nvSpPr>
        <p:spPr>
          <a:xfrm>
            <a:off x="6840207" y="1726487"/>
            <a:ext cx="73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Early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4D332C-97EB-1293-10E6-F278BF40B029}"/>
              </a:ext>
            </a:extLst>
          </p:cNvPr>
          <p:cNvSpPr txBox="1"/>
          <p:nvPr/>
        </p:nvSpPr>
        <p:spPr>
          <a:xfrm>
            <a:off x="8973470" y="1709316"/>
            <a:ext cx="10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Middle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5EA958-EDEE-9F71-B591-4DB1B3D409CF}"/>
              </a:ext>
            </a:extLst>
          </p:cNvPr>
          <p:cNvSpPr txBox="1"/>
          <p:nvPr/>
        </p:nvSpPr>
        <p:spPr>
          <a:xfrm>
            <a:off x="10855384" y="1672071"/>
            <a:ext cx="10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Late</a:t>
            </a:r>
          </a:p>
        </p:txBody>
      </p:sp>
    </p:spTree>
    <p:extLst>
      <p:ext uri="{BB962C8B-B14F-4D97-AF65-F5344CB8AC3E}">
        <p14:creationId xmlns:p14="http://schemas.microsoft.com/office/powerpoint/2010/main" val="369644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 Arrow 9">
            <a:extLst>
              <a:ext uri="{FF2B5EF4-FFF2-40B4-BE49-F238E27FC236}">
                <a16:creationId xmlns:a16="http://schemas.microsoft.com/office/drawing/2014/main" id="{CA8DD002-5FD2-47A8-AA02-013F9AE9EF5B}"/>
              </a:ext>
            </a:extLst>
          </p:cNvPr>
          <p:cNvSpPr/>
          <p:nvPr/>
        </p:nvSpPr>
        <p:spPr>
          <a:xfrm>
            <a:off x="221771" y="1778226"/>
            <a:ext cx="3087578" cy="2194680"/>
          </a:xfrm>
          <a:prstGeom prst="leftArrow">
            <a:avLst/>
          </a:prstGeom>
          <a:solidFill>
            <a:srgbClr val="7030A0"/>
          </a:solidFill>
          <a:ln>
            <a:solidFill>
              <a:srgbClr val="99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 Code</a:t>
            </a:r>
          </a:p>
        </p:txBody>
      </p:sp>
      <p:sp>
        <p:nvSpPr>
          <p:cNvPr id="6" name="Right Arrow 10">
            <a:extLst>
              <a:ext uri="{FF2B5EF4-FFF2-40B4-BE49-F238E27FC236}">
                <a16:creationId xmlns:a16="http://schemas.microsoft.com/office/drawing/2014/main" id="{66C793BE-DB3F-42CE-8559-08B7C05A6047}"/>
              </a:ext>
            </a:extLst>
          </p:cNvPr>
          <p:cNvSpPr/>
          <p:nvPr/>
        </p:nvSpPr>
        <p:spPr>
          <a:xfrm>
            <a:off x="2811803" y="1774408"/>
            <a:ext cx="2813246" cy="219849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Code</a:t>
            </a:r>
          </a:p>
        </p:txBody>
      </p:sp>
      <p:sp>
        <p:nvSpPr>
          <p:cNvPr id="7" name="Up Arrow 11">
            <a:extLst>
              <a:ext uri="{FF2B5EF4-FFF2-40B4-BE49-F238E27FC236}">
                <a16:creationId xmlns:a16="http://schemas.microsoft.com/office/drawing/2014/main" id="{5B509D61-055F-455F-8EEF-095B573EBC74}"/>
              </a:ext>
            </a:extLst>
          </p:cNvPr>
          <p:cNvSpPr/>
          <p:nvPr/>
        </p:nvSpPr>
        <p:spPr>
          <a:xfrm>
            <a:off x="2311826" y="2930138"/>
            <a:ext cx="1030904" cy="2878461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&quot;Not Allowed&quot; Symbol 7">
            <a:extLst>
              <a:ext uri="{FF2B5EF4-FFF2-40B4-BE49-F238E27FC236}">
                <a16:creationId xmlns:a16="http://schemas.microsoft.com/office/drawing/2014/main" id="{392ABAED-A07E-4D4F-B598-D69FAF369438}"/>
              </a:ext>
            </a:extLst>
          </p:cNvPr>
          <p:cNvSpPr/>
          <p:nvPr/>
        </p:nvSpPr>
        <p:spPr>
          <a:xfrm>
            <a:off x="1071557" y="1438232"/>
            <a:ext cx="3697942" cy="3775355"/>
          </a:xfrm>
          <a:prstGeom prst="noSmoking">
            <a:avLst>
              <a:gd name="adj" fmla="val 9281"/>
            </a:avLst>
          </a:prstGeom>
          <a:solidFill>
            <a:srgbClr val="03080D">
              <a:alpha val="4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Up Arrow 6">
            <a:extLst>
              <a:ext uri="{FF2B5EF4-FFF2-40B4-BE49-F238E27FC236}">
                <a16:creationId xmlns:a16="http://schemas.microsoft.com/office/drawing/2014/main" id="{2742BF66-CCCC-40B4-A1E5-D8B6C3DAB517}"/>
              </a:ext>
            </a:extLst>
          </p:cNvPr>
          <p:cNvSpPr/>
          <p:nvPr/>
        </p:nvSpPr>
        <p:spPr>
          <a:xfrm>
            <a:off x="6808958" y="1173156"/>
            <a:ext cx="2989613" cy="4823175"/>
          </a:xfrm>
          <a:prstGeom prst="upArrow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Care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(preserve life)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4D21BBB-74C4-4BEB-A75B-18503844DE4E}"/>
              </a:ext>
            </a:extLst>
          </p:cNvPr>
          <p:cNvGrpSpPr/>
          <p:nvPr/>
        </p:nvGrpSpPr>
        <p:grpSpPr>
          <a:xfrm>
            <a:off x="8851513" y="3429467"/>
            <a:ext cx="3118716" cy="2566863"/>
            <a:chOff x="8851513" y="3429467"/>
            <a:chExt cx="3118716" cy="2566863"/>
          </a:xfrm>
          <a:gradFill>
            <a:gsLst>
              <a:gs pos="0">
                <a:srgbClr val="660066"/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16200000" scaled="1"/>
          </a:gradFill>
        </p:grpSpPr>
        <p:sp>
          <p:nvSpPr>
            <p:cNvPr id="10" name="Bent Arrow 7">
              <a:extLst>
                <a:ext uri="{FF2B5EF4-FFF2-40B4-BE49-F238E27FC236}">
                  <a16:creationId xmlns:a16="http://schemas.microsoft.com/office/drawing/2014/main" id="{EED949E7-C559-4391-91D0-1A34593171E7}"/>
                </a:ext>
              </a:extLst>
            </p:cNvPr>
            <p:cNvSpPr/>
            <p:nvPr/>
          </p:nvSpPr>
          <p:spPr>
            <a:xfrm>
              <a:off x="8851513" y="3429467"/>
              <a:ext cx="3118716" cy="2566863"/>
            </a:xfrm>
            <a:prstGeom prst="bentArrow">
              <a:avLst>
                <a:gd name="adj1" fmla="val 25000"/>
                <a:gd name="adj2" fmla="val 21761"/>
                <a:gd name="adj3" fmla="val 14822"/>
                <a:gd name="adj4" fmla="val 45139"/>
              </a:avLst>
            </a:prstGeom>
            <a:gradFill flip="none" rotWithShape="1">
              <a:gsLst>
                <a:gs pos="0">
                  <a:srgbClr val="9900FF"/>
                </a:gs>
                <a:gs pos="39000">
                  <a:schemeClr val="accent1">
                    <a:hueOff val="0"/>
                    <a:satOff val="0"/>
                    <a:lumOff val="0"/>
                    <a:tint val="44500"/>
                    <a:satMod val="16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0731A73-0ABC-4A60-8215-42EF4FDAF43B}"/>
                </a:ext>
              </a:extLst>
            </p:cNvPr>
            <p:cNvGrpSpPr/>
            <p:nvPr/>
          </p:nvGrpSpPr>
          <p:grpSpPr>
            <a:xfrm>
              <a:off x="9540834" y="4157527"/>
              <a:ext cx="2163606" cy="1785657"/>
              <a:chOff x="9540834" y="4157527"/>
              <a:chExt cx="2163606" cy="1785657"/>
            </a:xfrm>
            <a:grpFill/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F19C973-89F4-4D7D-A1CA-EDF6623C52F8}"/>
                  </a:ext>
                </a:extLst>
              </p:cNvPr>
              <p:cNvSpPr txBox="1"/>
              <p:nvPr/>
            </p:nvSpPr>
            <p:spPr>
              <a:xfrm>
                <a:off x="9540834" y="5347002"/>
                <a:ext cx="513282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DNR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307FD97-3D0B-4DD4-90F2-4FD02C9F8C9B}"/>
                  </a:ext>
                </a:extLst>
              </p:cNvPr>
              <p:cNvSpPr txBox="1"/>
              <p:nvPr/>
            </p:nvSpPr>
            <p:spPr>
              <a:xfrm>
                <a:off x="9547705" y="5666185"/>
                <a:ext cx="1353256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Time Limited LSTs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0546E5-6802-49A0-9406-B9E8A2819570}"/>
                  </a:ext>
                </a:extLst>
              </p:cNvPr>
              <p:cNvSpPr txBox="1"/>
              <p:nvPr/>
            </p:nvSpPr>
            <p:spPr>
              <a:xfrm>
                <a:off x="9540834" y="4921918"/>
                <a:ext cx="417102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DNI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2D6C4EE-A89B-4BFD-AAFF-BE9613F03C1C}"/>
                  </a:ext>
                </a:extLst>
              </p:cNvPr>
              <p:cNvSpPr txBox="1"/>
              <p:nvPr/>
            </p:nvSpPr>
            <p:spPr>
              <a:xfrm rot="2872801">
                <a:off x="9576425" y="4644841"/>
                <a:ext cx="1045479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No escalation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A60F6BB-2214-4CB9-B50D-98A729DDA014}"/>
                  </a:ext>
                </a:extLst>
              </p:cNvPr>
              <p:cNvSpPr txBox="1"/>
              <p:nvPr/>
            </p:nvSpPr>
            <p:spPr>
              <a:xfrm rot="2927052">
                <a:off x="10102512" y="4465723"/>
                <a:ext cx="689612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No ICU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E109F12-CC67-4A30-A9C2-17B41CC1EB25}"/>
                  </a:ext>
                </a:extLst>
              </p:cNvPr>
              <p:cNvSpPr txBox="1"/>
              <p:nvPr/>
            </p:nvSpPr>
            <p:spPr>
              <a:xfrm rot="2872801">
                <a:off x="11054871" y="4583601"/>
                <a:ext cx="1022139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Comfort Only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7A656E9-5AEB-470C-B376-3751E31F04B0}"/>
                  </a:ext>
                </a:extLst>
              </p:cNvPr>
              <p:cNvSpPr txBox="1"/>
              <p:nvPr/>
            </p:nvSpPr>
            <p:spPr>
              <a:xfrm rot="2927052">
                <a:off x="10449374" y="4680362"/>
                <a:ext cx="1322670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Conservative mgt.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374DB8F-9CBC-4363-8742-E96D3DED4AF3}"/>
              </a:ext>
            </a:extLst>
          </p:cNvPr>
          <p:cNvSpPr txBox="1"/>
          <p:nvPr/>
        </p:nvSpPr>
        <p:spPr>
          <a:xfrm>
            <a:off x="9380197" y="3747369"/>
            <a:ext cx="25458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Limiting Treatment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7B0801B9-2EFD-445A-AC6E-99FB675BB9E6}"/>
              </a:ext>
            </a:extLst>
          </p:cNvPr>
          <p:cNvSpPr/>
          <p:nvPr/>
        </p:nvSpPr>
        <p:spPr>
          <a:xfrm>
            <a:off x="9771827" y="1218368"/>
            <a:ext cx="2090055" cy="1768662"/>
          </a:xfrm>
          <a:prstGeom prst="wedgeEllipseCallout">
            <a:avLst>
              <a:gd name="adj1" fmla="val -85036"/>
              <a:gd name="adj2" fmla="val 11482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Goals of Care Conversation: Should we limit treatment?</a:t>
            </a:r>
          </a:p>
        </p:txBody>
      </p:sp>
      <p:sp>
        <p:nvSpPr>
          <p:cNvPr id="13" name="Title 14">
            <a:extLst>
              <a:ext uri="{FF2B5EF4-FFF2-40B4-BE49-F238E27FC236}">
                <a16:creationId xmlns:a16="http://schemas.microsoft.com/office/drawing/2014/main" id="{8B65EFC5-C2AD-4F0D-B322-993007F56D84}"/>
              </a:ext>
            </a:extLst>
          </p:cNvPr>
          <p:cNvSpPr txBox="1">
            <a:spLocks/>
          </p:cNvSpPr>
          <p:nvPr/>
        </p:nvSpPr>
        <p:spPr>
          <a:xfrm>
            <a:off x="778156" y="408809"/>
            <a:ext cx="10515600" cy="6470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Changing Practice</a:t>
            </a:r>
          </a:p>
        </p:txBody>
      </p:sp>
    </p:spTree>
    <p:extLst>
      <p:ext uri="{BB962C8B-B14F-4D97-AF65-F5344CB8AC3E}">
        <p14:creationId xmlns:p14="http://schemas.microsoft.com/office/powerpoint/2010/main" val="402947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CC4312-3B1A-CF5B-D54B-75B9C44B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Timing Conversations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7B4315-436C-8B44-9145-A0E8F9E1DC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411005"/>
              </p:ext>
            </p:extLst>
          </p:nvPr>
        </p:nvGraphicFramePr>
        <p:xfrm>
          <a:off x="1286933" y="1511808"/>
          <a:ext cx="10197494" cy="4530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624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5B415-B8FC-4C07-B8CD-210A06B6F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8941" y="98135"/>
            <a:ext cx="12410941" cy="667679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r>
              <a:rPr lang="en-US" sz="4000" dirty="0"/>
              <a:t>Reaching The best treatment for the patient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A7EB643-B38A-4C4A-A9BC-1A5123698DFE}"/>
              </a:ext>
            </a:extLst>
          </p:cNvPr>
          <p:cNvSpPr/>
          <p:nvPr/>
        </p:nvSpPr>
        <p:spPr>
          <a:xfrm>
            <a:off x="5335859" y="1326525"/>
            <a:ext cx="1783052" cy="946538"/>
          </a:xfrm>
          <a:custGeom>
            <a:avLst/>
            <a:gdLst>
              <a:gd name="connsiteX0" fmla="*/ 0 w 1799910"/>
              <a:gd name="connsiteY0" fmla="*/ 678040 h 678040"/>
              <a:gd name="connsiteX1" fmla="*/ 899955 w 1799910"/>
              <a:gd name="connsiteY1" fmla="*/ 0 h 678040"/>
              <a:gd name="connsiteX2" fmla="*/ 899955 w 1799910"/>
              <a:gd name="connsiteY2" fmla="*/ 0 h 678040"/>
              <a:gd name="connsiteX3" fmla="*/ 1799910 w 1799910"/>
              <a:gd name="connsiteY3" fmla="*/ 678040 h 678040"/>
              <a:gd name="connsiteX4" fmla="*/ 0 w 1799910"/>
              <a:gd name="connsiteY4" fmla="*/ 678040 h 67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9910" h="678040">
                <a:moveTo>
                  <a:pt x="0" y="678040"/>
                </a:moveTo>
                <a:lnTo>
                  <a:pt x="899955" y="0"/>
                </a:lnTo>
                <a:lnTo>
                  <a:pt x="899955" y="0"/>
                </a:lnTo>
                <a:lnTo>
                  <a:pt x="1799910" y="678040"/>
                </a:lnTo>
                <a:lnTo>
                  <a:pt x="0" y="67804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solidFill>
                  <a:schemeClr val="tx1"/>
                </a:solidFill>
              </a:rPr>
              <a:t>Make </a:t>
            </a:r>
          </a:p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solidFill>
                  <a:schemeClr val="tx1"/>
                </a:solidFill>
              </a:rPr>
              <a:t>Peace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CC57E6B-3E44-4A4B-ACF5-EA0982B826E0}"/>
              </a:ext>
            </a:extLst>
          </p:cNvPr>
          <p:cNvSpPr/>
          <p:nvPr/>
        </p:nvSpPr>
        <p:spPr>
          <a:xfrm>
            <a:off x="4356848" y="2245095"/>
            <a:ext cx="3739552" cy="839666"/>
          </a:xfrm>
          <a:custGeom>
            <a:avLst/>
            <a:gdLst>
              <a:gd name="connsiteX0" fmla="*/ 0 w 3686072"/>
              <a:gd name="connsiteY0" fmla="*/ 710531 h 710531"/>
              <a:gd name="connsiteX1" fmla="*/ 943081 w 3686072"/>
              <a:gd name="connsiteY1" fmla="*/ 0 h 710531"/>
              <a:gd name="connsiteX2" fmla="*/ 2742991 w 3686072"/>
              <a:gd name="connsiteY2" fmla="*/ 0 h 710531"/>
              <a:gd name="connsiteX3" fmla="*/ 3686072 w 3686072"/>
              <a:gd name="connsiteY3" fmla="*/ 710531 h 710531"/>
              <a:gd name="connsiteX4" fmla="*/ 0 w 3686072"/>
              <a:gd name="connsiteY4" fmla="*/ 710531 h 710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6072" h="710531">
                <a:moveTo>
                  <a:pt x="0" y="710531"/>
                </a:moveTo>
                <a:lnTo>
                  <a:pt x="943081" y="0"/>
                </a:lnTo>
                <a:lnTo>
                  <a:pt x="2742991" y="0"/>
                </a:lnTo>
                <a:lnTo>
                  <a:pt x="3686072" y="710531"/>
                </a:lnTo>
                <a:lnTo>
                  <a:pt x="0" y="71053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4272" tIns="29210" rIns="674273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Make Decisions  </a:t>
            </a: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>
                <a:solidFill>
                  <a:schemeClr val="tx1"/>
                </a:solidFill>
              </a:rPr>
              <a:t>&amp; Plans</a:t>
            </a:r>
            <a:r>
              <a:rPr lang="en-US" sz="2300" kern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5AB8A7A-3229-4331-9E32-FCC4F8680E59}"/>
              </a:ext>
            </a:extLst>
          </p:cNvPr>
          <p:cNvSpPr/>
          <p:nvPr/>
        </p:nvSpPr>
        <p:spPr>
          <a:xfrm>
            <a:off x="3485844" y="3095144"/>
            <a:ext cx="5542694" cy="801270"/>
          </a:xfrm>
          <a:custGeom>
            <a:avLst/>
            <a:gdLst>
              <a:gd name="connsiteX0" fmla="*/ 0 w 5595099"/>
              <a:gd name="connsiteY0" fmla="*/ 678040 h 678040"/>
              <a:gd name="connsiteX1" fmla="*/ 899956 w 5595099"/>
              <a:gd name="connsiteY1" fmla="*/ 0 h 678040"/>
              <a:gd name="connsiteX2" fmla="*/ 4695143 w 5595099"/>
              <a:gd name="connsiteY2" fmla="*/ 0 h 678040"/>
              <a:gd name="connsiteX3" fmla="*/ 5595099 w 5595099"/>
              <a:gd name="connsiteY3" fmla="*/ 678040 h 678040"/>
              <a:gd name="connsiteX4" fmla="*/ 0 w 5595099"/>
              <a:gd name="connsiteY4" fmla="*/ 678040 h 67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5099" h="678040">
                <a:moveTo>
                  <a:pt x="0" y="678040"/>
                </a:moveTo>
                <a:lnTo>
                  <a:pt x="899956" y="0"/>
                </a:lnTo>
                <a:lnTo>
                  <a:pt x="4695143" y="0"/>
                </a:lnTo>
                <a:lnTo>
                  <a:pt x="5595099" y="678040"/>
                </a:lnTo>
                <a:lnTo>
                  <a:pt x="0" y="67804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8352" tIns="29210" rIns="1008353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300" kern="1200" dirty="0">
                <a:solidFill>
                  <a:schemeClr val="tx1"/>
                </a:solidFill>
              </a:rPr>
              <a:t>Make Recommendations Values and Goals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AA3CD6-616B-4F5F-8726-8F3D3ADD73D2}"/>
              </a:ext>
            </a:extLst>
          </p:cNvPr>
          <p:cNvSpPr/>
          <p:nvPr/>
        </p:nvSpPr>
        <p:spPr>
          <a:xfrm>
            <a:off x="2681746" y="3832654"/>
            <a:ext cx="7217652" cy="801270"/>
          </a:xfrm>
          <a:custGeom>
            <a:avLst/>
            <a:gdLst>
              <a:gd name="connsiteX0" fmla="*/ 0 w 7285893"/>
              <a:gd name="connsiteY0" fmla="*/ 678040 h 678040"/>
              <a:gd name="connsiteX1" fmla="*/ 899956 w 7285893"/>
              <a:gd name="connsiteY1" fmla="*/ 0 h 678040"/>
              <a:gd name="connsiteX2" fmla="*/ 6385937 w 7285893"/>
              <a:gd name="connsiteY2" fmla="*/ 0 h 678040"/>
              <a:gd name="connsiteX3" fmla="*/ 7285893 w 7285893"/>
              <a:gd name="connsiteY3" fmla="*/ 678040 h 678040"/>
              <a:gd name="connsiteX4" fmla="*/ 0 w 7285893"/>
              <a:gd name="connsiteY4" fmla="*/ 678040 h 67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893" h="678040">
                <a:moveTo>
                  <a:pt x="0" y="678040"/>
                </a:moveTo>
                <a:lnTo>
                  <a:pt x="899956" y="0"/>
                </a:lnTo>
                <a:lnTo>
                  <a:pt x="6385937" y="0"/>
                </a:lnTo>
                <a:lnTo>
                  <a:pt x="7285893" y="678040"/>
                </a:lnTo>
                <a:lnTo>
                  <a:pt x="0" y="67804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4241" tIns="29210" rIns="1304241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300" kern="1200" dirty="0">
                <a:solidFill>
                  <a:schemeClr val="tx1"/>
                </a:solidFill>
              </a:rPr>
              <a:t>Make Sense: Facts and Frames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AC893CA-DE24-433A-9F10-ACBA415D91D5}"/>
              </a:ext>
            </a:extLst>
          </p:cNvPr>
          <p:cNvSpPr/>
          <p:nvPr/>
        </p:nvSpPr>
        <p:spPr>
          <a:xfrm>
            <a:off x="1810952" y="4607236"/>
            <a:ext cx="9000704" cy="801270"/>
          </a:xfrm>
          <a:custGeom>
            <a:avLst/>
            <a:gdLst>
              <a:gd name="connsiteX0" fmla="*/ 0 w 9085804"/>
              <a:gd name="connsiteY0" fmla="*/ 678040 h 678040"/>
              <a:gd name="connsiteX1" fmla="*/ 899956 w 9085804"/>
              <a:gd name="connsiteY1" fmla="*/ 0 h 678040"/>
              <a:gd name="connsiteX2" fmla="*/ 8185848 w 9085804"/>
              <a:gd name="connsiteY2" fmla="*/ 0 h 678040"/>
              <a:gd name="connsiteX3" fmla="*/ 9085804 w 9085804"/>
              <a:gd name="connsiteY3" fmla="*/ 678040 h 678040"/>
              <a:gd name="connsiteX4" fmla="*/ 0 w 9085804"/>
              <a:gd name="connsiteY4" fmla="*/ 678040 h 67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85804" h="678040">
                <a:moveTo>
                  <a:pt x="0" y="678040"/>
                </a:moveTo>
                <a:lnTo>
                  <a:pt x="899956" y="0"/>
                </a:lnTo>
                <a:lnTo>
                  <a:pt x="8185848" y="0"/>
                </a:lnTo>
                <a:lnTo>
                  <a:pt x="9085804" y="678040"/>
                </a:lnTo>
                <a:lnTo>
                  <a:pt x="0" y="67804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19226" tIns="29210" rIns="1619226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300" kern="1200" dirty="0">
                <a:solidFill>
                  <a:schemeClr val="tx1"/>
                </a:solidFill>
              </a:rPr>
              <a:t>Make Friends: Rapport and Emotion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D0652-D0B3-496C-90D5-A05AF5A68EEB}"/>
              </a:ext>
            </a:extLst>
          </p:cNvPr>
          <p:cNvSpPr/>
          <p:nvPr/>
        </p:nvSpPr>
        <p:spPr>
          <a:xfrm>
            <a:off x="940158" y="5381817"/>
            <a:ext cx="10783756" cy="801270"/>
          </a:xfrm>
          <a:custGeom>
            <a:avLst/>
            <a:gdLst>
              <a:gd name="connsiteX0" fmla="*/ 0 w 10885714"/>
              <a:gd name="connsiteY0" fmla="*/ 678040 h 678040"/>
              <a:gd name="connsiteX1" fmla="*/ 899956 w 10885714"/>
              <a:gd name="connsiteY1" fmla="*/ 0 h 678040"/>
              <a:gd name="connsiteX2" fmla="*/ 9985758 w 10885714"/>
              <a:gd name="connsiteY2" fmla="*/ 0 h 678040"/>
              <a:gd name="connsiteX3" fmla="*/ 10885714 w 10885714"/>
              <a:gd name="connsiteY3" fmla="*/ 678040 h 678040"/>
              <a:gd name="connsiteX4" fmla="*/ 0 w 10885714"/>
              <a:gd name="connsiteY4" fmla="*/ 678040 h 67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5714" h="678040">
                <a:moveTo>
                  <a:pt x="0" y="678040"/>
                </a:moveTo>
                <a:lnTo>
                  <a:pt x="899956" y="0"/>
                </a:lnTo>
                <a:lnTo>
                  <a:pt x="9985758" y="0"/>
                </a:lnTo>
                <a:lnTo>
                  <a:pt x="10885714" y="678040"/>
                </a:lnTo>
                <a:lnTo>
                  <a:pt x="0" y="67804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4210" tIns="29210" rIns="1934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300" kern="1200" dirty="0">
                <a:solidFill>
                  <a:schemeClr val="tx1"/>
                </a:solidFill>
              </a:rPr>
              <a:t>Make Sure: Capacity and Decision Makers</a:t>
            </a:r>
          </a:p>
        </p:txBody>
      </p:sp>
    </p:spTree>
    <p:extLst>
      <p:ext uri="{BB962C8B-B14F-4D97-AF65-F5344CB8AC3E}">
        <p14:creationId xmlns:p14="http://schemas.microsoft.com/office/powerpoint/2010/main" val="311068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8670-959A-4BC4-A821-CE7C2020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br>
              <a:rPr lang="en-US" dirty="0"/>
            </a:br>
            <a:r>
              <a:rPr lang="en-US" dirty="0"/>
              <a:t>Professionalism versus Paternalism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085723-3846-43EE-8D14-2CD8D9CEC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78182"/>
            <a:ext cx="10172375" cy="3431012"/>
          </a:xfrm>
        </p:spPr>
        <p:txBody>
          <a:bodyPr>
            <a:normAutofit/>
          </a:bodyPr>
          <a:lstStyle/>
          <a:p>
            <a:r>
              <a:rPr lang="en-US" sz="2800" b="1" dirty="0"/>
              <a:t>Paternalism</a:t>
            </a:r>
            <a:r>
              <a:rPr lang="en-US" sz="2800" dirty="0"/>
              <a:t>: Father Knows Best</a:t>
            </a:r>
          </a:p>
          <a:p>
            <a:pPr lvl="1"/>
            <a:r>
              <a:rPr lang="en-US" sz="2400" dirty="0"/>
              <a:t>“This is what we are going to do.”</a:t>
            </a:r>
          </a:p>
          <a:p>
            <a:r>
              <a:rPr lang="en-US" sz="2800" b="1" dirty="0"/>
              <a:t>Professionalism</a:t>
            </a:r>
            <a:r>
              <a:rPr lang="en-US" sz="2800" dirty="0"/>
              <a:t>: My experience and training can help you through this</a:t>
            </a:r>
          </a:p>
          <a:p>
            <a:pPr lvl="1"/>
            <a:r>
              <a:rPr lang="en-US" sz="2400" dirty="0"/>
              <a:t>“Based on what I’ve learned from you, I’d like to offer a recommendation.”</a:t>
            </a:r>
          </a:p>
        </p:txBody>
      </p:sp>
    </p:spTree>
    <p:extLst>
      <p:ext uri="{BB962C8B-B14F-4D97-AF65-F5344CB8AC3E}">
        <p14:creationId xmlns:p14="http://schemas.microsoft.com/office/powerpoint/2010/main" val="77556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8670-959A-4BC4-A821-CE7C2020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What matters most to you?</a:t>
            </a:r>
          </a:p>
        </p:txBody>
      </p:sp>
    </p:spTree>
    <p:extLst>
      <p:ext uri="{BB962C8B-B14F-4D97-AF65-F5344CB8AC3E}">
        <p14:creationId xmlns:p14="http://schemas.microsoft.com/office/powerpoint/2010/main" val="3133070904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DarkSeedLeftStep">
      <a:dk1>
        <a:srgbClr val="000000"/>
      </a:dk1>
      <a:lt1>
        <a:srgbClr val="FFFFFF"/>
      </a:lt1>
      <a:dk2>
        <a:srgbClr val="1B302C"/>
      </a:dk2>
      <a:lt2>
        <a:srgbClr val="F2F0F3"/>
      </a:lt2>
      <a:accent1>
        <a:srgbClr val="74AF45"/>
      </a:accent1>
      <a:accent2>
        <a:srgbClr val="9AA938"/>
      </a:accent2>
      <a:accent3>
        <a:srgbClr val="BD9D4A"/>
      </a:accent3>
      <a:accent4>
        <a:srgbClr val="B15F3B"/>
      </a:accent4>
      <a:accent5>
        <a:srgbClr val="C34D5A"/>
      </a:accent5>
      <a:accent6>
        <a:srgbClr val="B13B7A"/>
      </a:accent6>
      <a:hlink>
        <a:srgbClr val="C2504A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664</Words>
  <Application>Microsoft Office PowerPoint</Application>
  <PresentationFormat>Widescreen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Avenir Next LT Pro</vt:lpstr>
      <vt:lpstr>Bell MT</vt:lpstr>
      <vt:lpstr>Calibri</vt:lpstr>
      <vt:lpstr>Gill Sans MT</vt:lpstr>
      <vt:lpstr>Trebuchet MS</vt:lpstr>
      <vt:lpstr>Wingdings 3</vt:lpstr>
      <vt:lpstr>GlowVTI</vt:lpstr>
      <vt:lpstr>Facet</vt:lpstr>
      <vt:lpstr>GWEP</vt:lpstr>
      <vt:lpstr>Who’s Here? What do you hope to take home?</vt:lpstr>
      <vt:lpstr>Palliative Care Pearls </vt:lpstr>
      <vt:lpstr>“Serious” Illness</vt:lpstr>
      <vt:lpstr>PowerPoint Presentation</vt:lpstr>
      <vt:lpstr>Timing Conversations</vt:lpstr>
      <vt:lpstr> Reaching The best treatment for the patient</vt:lpstr>
      <vt:lpstr>Recommendations Professionalism versus Paternalism </vt:lpstr>
      <vt:lpstr>What matters most to you?</vt:lpstr>
      <vt:lpstr>The Vegetable clause</vt:lpstr>
      <vt:lpstr>4 people, 4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GWEP</dc:title>
  <dc:creator>Lukas, Lou A.</dc:creator>
  <cp:lastModifiedBy>Lukas, Lou A.</cp:lastModifiedBy>
  <cp:revision>1</cp:revision>
  <dcterms:created xsi:type="dcterms:W3CDTF">2023-07-26T13:24:00Z</dcterms:created>
  <dcterms:modified xsi:type="dcterms:W3CDTF">2023-07-26T22:27:04Z</dcterms:modified>
</cp:coreProperties>
</file>