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75" r:id="rId2"/>
    <p:sldId id="280" r:id="rId3"/>
    <p:sldId id="256" r:id="rId4"/>
    <p:sldId id="276" r:id="rId5"/>
    <p:sldId id="277" r:id="rId6"/>
    <p:sldId id="292" r:id="rId7"/>
    <p:sldId id="281" r:id="rId8"/>
    <p:sldId id="282" r:id="rId9"/>
    <p:sldId id="283" r:id="rId10"/>
    <p:sldId id="284" r:id="rId11"/>
    <p:sldId id="285" r:id="rId12"/>
    <p:sldId id="287" r:id="rId13"/>
    <p:sldId id="286" r:id="rId14"/>
    <p:sldId id="288" r:id="rId15"/>
    <p:sldId id="290" r:id="rId16"/>
    <p:sldId id="289" r:id="rId17"/>
    <p:sldId id="29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4841" autoAdjust="0"/>
  </p:normalViewPr>
  <p:slideViewPr>
    <p:cSldViewPr snapToGrid="0">
      <p:cViewPr varScale="1">
        <p:scale>
          <a:sx n="97" d="100"/>
          <a:sy n="97" d="100"/>
        </p:scale>
        <p:origin x="10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</a:t>
            </a:r>
            <a:r>
              <a:rPr lang="en-US" sz="2000" dirty="0"/>
              <a:t>Proportion of Specialty</a:t>
            </a:r>
            <a:r>
              <a:rPr lang="en-US" sz="2000" baseline="0" dirty="0"/>
              <a:t> Care Center Patients</a:t>
            </a:r>
            <a:r>
              <a:rPr lang="en-US" sz="2000" dirty="0"/>
              <a:t> by Age</a:t>
            </a:r>
            <a:r>
              <a:rPr lang="en-US" sz="2000" baseline="0" dirty="0"/>
              <a:t> Range</a:t>
            </a:r>
            <a:endParaRPr lang="en-US" sz="2000" dirty="0"/>
          </a:p>
        </c:rich>
      </c:tx>
      <c:layout>
        <c:manualLayout>
          <c:xMode val="edge"/>
          <c:yMode val="edge"/>
          <c:x val="0.13152015098591976"/>
          <c:y val="2.46410236178714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Proportion of Clinic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7AE-44B4-B712-4DCF2F6D7B6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7AE-44B4-B712-4DCF2F6D7B61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7AE-44B4-B712-4DCF2F6D7B61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7AE-44B4-B712-4DCF2F6D7B61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7AE-44B4-B712-4DCF2F6D7B61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7AE-44B4-B712-4DCF2F6D7B61}"/>
              </c:ext>
            </c:extLst>
          </c:dPt>
          <c:cat>
            <c:strRef>
              <c:f>Sheet1!$A$2:$A$7</c:f>
              <c:strCache>
                <c:ptCount val="6"/>
                <c:pt idx="0">
                  <c:v>&lt;44 yrs old</c:v>
                </c:pt>
                <c:pt idx="1">
                  <c:v>45-50 yrs old</c:v>
                </c:pt>
                <c:pt idx="2">
                  <c:v>51-55 yrs old</c:v>
                </c:pt>
                <c:pt idx="3">
                  <c:v>56-60 yrs old</c:v>
                </c:pt>
                <c:pt idx="4">
                  <c:v>61-70 yrs old</c:v>
                </c:pt>
                <c:pt idx="5">
                  <c:v>71+ yrs old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41</c:v>
                </c:pt>
                <c:pt idx="1">
                  <c:v>15</c:v>
                </c:pt>
                <c:pt idx="2">
                  <c:v>14</c:v>
                </c:pt>
                <c:pt idx="3">
                  <c:v>15</c:v>
                </c:pt>
                <c:pt idx="4">
                  <c:v>14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7AE-44B4-B712-4DCF2F6D7B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0452259552243596E-2"/>
          <c:y val="0.92094305918631592"/>
          <c:w val="0.89064900509555844"/>
          <c:h val="6.26295917351031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7AE97F-53A4-4DEB-8244-DEFC4ACA1D1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90D25CA-8E30-4AC2-A4E4-C30976CF71A6}">
      <dgm:prSet/>
      <dgm:spPr/>
      <dgm:t>
        <a:bodyPr/>
        <a:lstStyle/>
        <a:p>
          <a:r>
            <a:rPr lang="en-US"/>
            <a:t>Key Findings:</a:t>
          </a:r>
        </a:p>
      </dgm:t>
    </dgm:pt>
    <dgm:pt modelId="{4CA869D2-A152-4BE2-957A-B8CCFE6E76CC}" type="parTrans" cxnId="{73D7A2A9-A3AA-4509-98BB-1EE1F8655FAE}">
      <dgm:prSet/>
      <dgm:spPr/>
      <dgm:t>
        <a:bodyPr/>
        <a:lstStyle/>
        <a:p>
          <a:endParaRPr lang="en-US"/>
        </a:p>
      </dgm:t>
    </dgm:pt>
    <dgm:pt modelId="{7985AEE8-50A2-41A7-997C-3B12BFE47519}" type="sibTrans" cxnId="{73D7A2A9-A3AA-4509-98BB-1EE1F8655FAE}">
      <dgm:prSet/>
      <dgm:spPr/>
      <dgm:t>
        <a:bodyPr/>
        <a:lstStyle/>
        <a:p>
          <a:endParaRPr lang="en-US"/>
        </a:p>
      </dgm:t>
    </dgm:pt>
    <dgm:pt modelId="{9256A0A9-9EEC-4011-9B16-0DC540F9BB58}">
      <dgm:prSet/>
      <dgm:spPr/>
      <dgm:t>
        <a:bodyPr/>
        <a:lstStyle/>
        <a:p>
          <a:r>
            <a:rPr lang="en-US"/>
            <a:t>Comorbidity is common (2 in 3 respondents with at least 2 comorbidities)</a:t>
          </a:r>
        </a:p>
      </dgm:t>
    </dgm:pt>
    <dgm:pt modelId="{4C9BFB32-B60D-43E9-9C57-08897F86A306}" type="parTrans" cxnId="{C64CF2B2-809F-48C8-B074-A4603A98C818}">
      <dgm:prSet/>
      <dgm:spPr/>
      <dgm:t>
        <a:bodyPr/>
        <a:lstStyle/>
        <a:p>
          <a:endParaRPr lang="en-US"/>
        </a:p>
      </dgm:t>
    </dgm:pt>
    <dgm:pt modelId="{B376603D-C003-4828-B590-1300A8A65286}" type="sibTrans" cxnId="{C64CF2B2-809F-48C8-B074-A4603A98C818}">
      <dgm:prSet/>
      <dgm:spPr/>
      <dgm:t>
        <a:bodyPr/>
        <a:lstStyle/>
        <a:p>
          <a:endParaRPr lang="en-US"/>
        </a:p>
      </dgm:t>
    </dgm:pt>
    <dgm:pt modelId="{32EE6880-00C3-41C6-8CE2-2BF312C5E1B6}">
      <dgm:prSet/>
      <dgm:spPr/>
      <dgm:t>
        <a:bodyPr/>
        <a:lstStyle/>
        <a:p>
          <a:r>
            <a:rPr lang="en-US"/>
            <a:t>Near-universal polypharmacy (3 in 4 take at least 2 daily medications)</a:t>
          </a:r>
        </a:p>
      </dgm:t>
    </dgm:pt>
    <dgm:pt modelId="{7C05370D-9504-4E5B-9203-BD1B4EE05085}" type="parTrans" cxnId="{09EDFDF4-E3B2-4598-897F-B5488F64F878}">
      <dgm:prSet/>
      <dgm:spPr/>
      <dgm:t>
        <a:bodyPr/>
        <a:lstStyle/>
        <a:p>
          <a:endParaRPr lang="en-US"/>
        </a:p>
      </dgm:t>
    </dgm:pt>
    <dgm:pt modelId="{D2EDE075-5133-4077-BB51-D4856100396E}" type="sibTrans" cxnId="{09EDFDF4-E3B2-4598-897F-B5488F64F878}">
      <dgm:prSet/>
      <dgm:spPr/>
      <dgm:t>
        <a:bodyPr/>
        <a:lstStyle/>
        <a:p>
          <a:endParaRPr lang="en-US"/>
        </a:p>
      </dgm:t>
    </dgm:pt>
    <dgm:pt modelId="{C4DF2E83-66F4-4EFB-9790-D44F4CA1A842}">
      <dgm:prSet/>
      <dgm:spPr/>
      <dgm:t>
        <a:bodyPr/>
        <a:lstStyle/>
        <a:p>
          <a:r>
            <a:rPr lang="en-US"/>
            <a:t>Mental health concerns rising (64% endorsed concerns compared to 40% on prior survey)</a:t>
          </a:r>
        </a:p>
      </dgm:t>
    </dgm:pt>
    <dgm:pt modelId="{46DD6B4B-65E9-496F-98A5-F1B0BD9A82AC}" type="parTrans" cxnId="{8DE21140-7DB8-4CA5-A6D9-169413702823}">
      <dgm:prSet/>
      <dgm:spPr/>
      <dgm:t>
        <a:bodyPr/>
        <a:lstStyle/>
        <a:p>
          <a:endParaRPr lang="en-US"/>
        </a:p>
      </dgm:t>
    </dgm:pt>
    <dgm:pt modelId="{9F0C8EE8-FCAC-465E-8AC0-668E8487953C}" type="sibTrans" cxnId="{8DE21140-7DB8-4CA5-A6D9-169413702823}">
      <dgm:prSet/>
      <dgm:spPr/>
      <dgm:t>
        <a:bodyPr/>
        <a:lstStyle/>
        <a:p>
          <a:endParaRPr lang="en-US"/>
        </a:p>
      </dgm:t>
    </dgm:pt>
    <dgm:pt modelId="{3E1CDEB3-8744-4E19-A802-1202D62CE1F0}">
      <dgm:prSet/>
      <dgm:spPr/>
      <dgm:t>
        <a:bodyPr/>
        <a:lstStyle/>
        <a:p>
          <a:r>
            <a:rPr lang="en-US"/>
            <a:t>Financial insecurity (half with no retirement plan)</a:t>
          </a:r>
        </a:p>
      </dgm:t>
    </dgm:pt>
    <dgm:pt modelId="{CE3AFAEA-33FB-4DA1-AA5E-6C736623244D}" type="parTrans" cxnId="{109D6587-D91D-4584-9858-200F02365C36}">
      <dgm:prSet/>
      <dgm:spPr/>
      <dgm:t>
        <a:bodyPr/>
        <a:lstStyle/>
        <a:p>
          <a:endParaRPr lang="en-US"/>
        </a:p>
      </dgm:t>
    </dgm:pt>
    <dgm:pt modelId="{AF4715B2-96AC-4579-898C-8A3E8A1208D2}" type="sibTrans" cxnId="{109D6587-D91D-4584-9858-200F02365C36}">
      <dgm:prSet/>
      <dgm:spPr/>
      <dgm:t>
        <a:bodyPr/>
        <a:lstStyle/>
        <a:p>
          <a:endParaRPr lang="en-US"/>
        </a:p>
      </dgm:t>
    </dgm:pt>
    <dgm:pt modelId="{64FCD8DC-E541-4D15-878C-5E5C8E1D6E2B}">
      <dgm:prSet/>
      <dgm:spPr/>
      <dgm:t>
        <a:bodyPr/>
        <a:lstStyle/>
        <a:p>
          <a:r>
            <a:rPr lang="en-US"/>
            <a:t>“Left out” (strong sentiment among respondents that OPWH are not part of HIV care conversations)</a:t>
          </a:r>
        </a:p>
      </dgm:t>
    </dgm:pt>
    <dgm:pt modelId="{64191EBB-723E-4520-B9F4-26E3DDF477EA}" type="parTrans" cxnId="{A1553324-CF06-4783-B8DB-8981889A9056}">
      <dgm:prSet/>
      <dgm:spPr/>
      <dgm:t>
        <a:bodyPr/>
        <a:lstStyle/>
        <a:p>
          <a:endParaRPr lang="en-US"/>
        </a:p>
      </dgm:t>
    </dgm:pt>
    <dgm:pt modelId="{40CB1C7B-4759-45BD-9F4B-6DE821FFF0F3}" type="sibTrans" cxnId="{A1553324-CF06-4783-B8DB-8981889A9056}">
      <dgm:prSet/>
      <dgm:spPr/>
      <dgm:t>
        <a:bodyPr/>
        <a:lstStyle/>
        <a:p>
          <a:endParaRPr lang="en-US"/>
        </a:p>
      </dgm:t>
    </dgm:pt>
    <dgm:pt modelId="{8E30D53D-EEF4-4327-B31F-6D7EB160D799}" type="pres">
      <dgm:prSet presAssocID="{667AE97F-53A4-4DEB-8244-DEFC4ACA1D1F}" presName="linear" presStyleCnt="0">
        <dgm:presLayoutVars>
          <dgm:animLvl val="lvl"/>
          <dgm:resizeHandles val="exact"/>
        </dgm:presLayoutVars>
      </dgm:prSet>
      <dgm:spPr/>
    </dgm:pt>
    <dgm:pt modelId="{E2722047-4229-42B6-B09C-EDC9C190824F}" type="pres">
      <dgm:prSet presAssocID="{690D25CA-8E30-4AC2-A4E4-C30976CF71A6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A99A5FD-8F7E-4DF7-B11D-50DB56CA3334}" type="pres">
      <dgm:prSet presAssocID="{690D25CA-8E30-4AC2-A4E4-C30976CF71A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491740C-B1C8-4AE1-BAED-3C0FFC62E7CF}" type="presOf" srcId="{32EE6880-00C3-41C6-8CE2-2BF312C5E1B6}" destId="{BA99A5FD-8F7E-4DF7-B11D-50DB56CA3334}" srcOrd="0" destOrd="1" presId="urn:microsoft.com/office/officeart/2005/8/layout/vList2"/>
    <dgm:cxn modelId="{A1553324-CF06-4783-B8DB-8981889A9056}" srcId="{690D25CA-8E30-4AC2-A4E4-C30976CF71A6}" destId="{64FCD8DC-E541-4D15-878C-5E5C8E1D6E2B}" srcOrd="4" destOrd="0" parTransId="{64191EBB-723E-4520-B9F4-26E3DDF477EA}" sibTransId="{40CB1C7B-4759-45BD-9F4B-6DE821FFF0F3}"/>
    <dgm:cxn modelId="{9DFB5F26-620F-4658-B2CA-34A91F9D1A12}" type="presOf" srcId="{3E1CDEB3-8744-4E19-A802-1202D62CE1F0}" destId="{BA99A5FD-8F7E-4DF7-B11D-50DB56CA3334}" srcOrd="0" destOrd="3" presId="urn:microsoft.com/office/officeart/2005/8/layout/vList2"/>
    <dgm:cxn modelId="{FD28DA36-B0E2-4591-924E-8C57163B15F9}" type="presOf" srcId="{C4DF2E83-66F4-4EFB-9790-D44F4CA1A842}" destId="{BA99A5FD-8F7E-4DF7-B11D-50DB56CA3334}" srcOrd="0" destOrd="2" presId="urn:microsoft.com/office/officeart/2005/8/layout/vList2"/>
    <dgm:cxn modelId="{8DE21140-7DB8-4CA5-A6D9-169413702823}" srcId="{690D25CA-8E30-4AC2-A4E4-C30976CF71A6}" destId="{C4DF2E83-66F4-4EFB-9790-D44F4CA1A842}" srcOrd="2" destOrd="0" parTransId="{46DD6B4B-65E9-496F-98A5-F1B0BD9A82AC}" sibTransId="{9F0C8EE8-FCAC-465E-8AC0-668E8487953C}"/>
    <dgm:cxn modelId="{00C7E180-F83E-47A0-A817-2351B67476C8}" type="presOf" srcId="{690D25CA-8E30-4AC2-A4E4-C30976CF71A6}" destId="{E2722047-4229-42B6-B09C-EDC9C190824F}" srcOrd="0" destOrd="0" presId="urn:microsoft.com/office/officeart/2005/8/layout/vList2"/>
    <dgm:cxn modelId="{109D6587-D91D-4584-9858-200F02365C36}" srcId="{690D25CA-8E30-4AC2-A4E4-C30976CF71A6}" destId="{3E1CDEB3-8744-4E19-A802-1202D62CE1F0}" srcOrd="3" destOrd="0" parTransId="{CE3AFAEA-33FB-4DA1-AA5E-6C736623244D}" sibTransId="{AF4715B2-96AC-4579-898C-8A3E8A1208D2}"/>
    <dgm:cxn modelId="{73D7A2A9-A3AA-4509-98BB-1EE1F8655FAE}" srcId="{667AE97F-53A4-4DEB-8244-DEFC4ACA1D1F}" destId="{690D25CA-8E30-4AC2-A4E4-C30976CF71A6}" srcOrd="0" destOrd="0" parTransId="{4CA869D2-A152-4BE2-957A-B8CCFE6E76CC}" sibTransId="{7985AEE8-50A2-41A7-997C-3B12BFE47519}"/>
    <dgm:cxn modelId="{9A05B5B0-8982-4E75-9340-F9B32D23B751}" type="presOf" srcId="{64FCD8DC-E541-4D15-878C-5E5C8E1D6E2B}" destId="{BA99A5FD-8F7E-4DF7-B11D-50DB56CA3334}" srcOrd="0" destOrd="4" presId="urn:microsoft.com/office/officeart/2005/8/layout/vList2"/>
    <dgm:cxn modelId="{913172B1-B43E-4724-9FD9-95636187F5AE}" type="presOf" srcId="{667AE97F-53A4-4DEB-8244-DEFC4ACA1D1F}" destId="{8E30D53D-EEF4-4327-B31F-6D7EB160D799}" srcOrd="0" destOrd="0" presId="urn:microsoft.com/office/officeart/2005/8/layout/vList2"/>
    <dgm:cxn modelId="{414130B2-4E5E-46CF-8357-7E90D9BBD426}" type="presOf" srcId="{9256A0A9-9EEC-4011-9B16-0DC540F9BB58}" destId="{BA99A5FD-8F7E-4DF7-B11D-50DB56CA3334}" srcOrd="0" destOrd="0" presId="urn:microsoft.com/office/officeart/2005/8/layout/vList2"/>
    <dgm:cxn modelId="{C64CF2B2-809F-48C8-B074-A4603A98C818}" srcId="{690D25CA-8E30-4AC2-A4E4-C30976CF71A6}" destId="{9256A0A9-9EEC-4011-9B16-0DC540F9BB58}" srcOrd="0" destOrd="0" parTransId="{4C9BFB32-B60D-43E9-9C57-08897F86A306}" sibTransId="{B376603D-C003-4828-B590-1300A8A65286}"/>
    <dgm:cxn modelId="{09EDFDF4-E3B2-4598-897F-B5488F64F878}" srcId="{690D25CA-8E30-4AC2-A4E4-C30976CF71A6}" destId="{32EE6880-00C3-41C6-8CE2-2BF312C5E1B6}" srcOrd="1" destOrd="0" parTransId="{7C05370D-9504-4E5B-9203-BD1B4EE05085}" sibTransId="{D2EDE075-5133-4077-BB51-D4856100396E}"/>
    <dgm:cxn modelId="{177B51E1-1CC3-4BF0-8653-2EC90ECA3816}" type="presParOf" srcId="{8E30D53D-EEF4-4327-B31F-6D7EB160D799}" destId="{E2722047-4229-42B6-B09C-EDC9C190824F}" srcOrd="0" destOrd="0" presId="urn:microsoft.com/office/officeart/2005/8/layout/vList2"/>
    <dgm:cxn modelId="{5826ED13-7611-40D1-BA5A-5FEEAEFF5D91}" type="presParOf" srcId="{8E30D53D-EEF4-4327-B31F-6D7EB160D799}" destId="{BA99A5FD-8F7E-4DF7-B11D-50DB56CA333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722047-4229-42B6-B09C-EDC9C190824F}">
      <dsp:nvSpPr>
        <dsp:cNvPr id="0" name=""/>
        <dsp:cNvSpPr/>
      </dsp:nvSpPr>
      <dsp:spPr>
        <a:xfrm>
          <a:off x="0" y="23751"/>
          <a:ext cx="5868646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Key Findings:</a:t>
          </a:r>
        </a:p>
      </dsp:txBody>
      <dsp:txXfrm>
        <a:off x="26930" y="50681"/>
        <a:ext cx="5814786" cy="497795"/>
      </dsp:txXfrm>
    </dsp:sp>
    <dsp:sp modelId="{BA99A5FD-8F7E-4DF7-B11D-50DB56CA3334}">
      <dsp:nvSpPr>
        <dsp:cNvPr id="0" name=""/>
        <dsp:cNvSpPr/>
      </dsp:nvSpPr>
      <dsp:spPr>
        <a:xfrm>
          <a:off x="0" y="575407"/>
          <a:ext cx="5868646" cy="2570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33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Comorbidity is common (2 in 3 respondents with at least 2 comorbidities)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Near-universal polypharmacy (3 in 4 take at least 2 daily medications)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Mental health concerns rising (64% endorsed concerns compared to 40% on prior survey)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Financial insecurity (half with no retirement plan)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“Left out” (strong sentiment among respondents that OPWH are not part of HIV care conversations)</a:t>
          </a:r>
        </a:p>
      </dsp:txBody>
      <dsp:txXfrm>
        <a:off x="0" y="575407"/>
        <a:ext cx="5868646" cy="2570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5AD55-13AD-4A74-9D19-02E7685562BC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9B5B0-0668-4976-B4D7-2D5E9D4CE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1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std/healthcomm/fact_sheets.htm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cdc.gov/tb/" TargetMode="External"/><Relationship Id="rId4" Type="http://schemas.openxmlformats.org/officeDocument/2006/relationships/hyperlink" Target="https://www.cdc.gov/hepatitis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You’re a man who has had sex with another man.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You’ve had anal or vaginal sex with someone who has HIV.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You’ve had more than one sex partner since your last HIV test.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You’ve shared needles, syringes, or other drug injection equipment (for example, cookers).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You’ve exchanged sex for drugs or money.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You’ve been diagnosed with or treated for another </a:t>
            </a:r>
            <a:r>
              <a:rPr lang="en-US" b="0" i="0" u="sng" dirty="0">
                <a:solidFill>
                  <a:srgbClr val="075290"/>
                </a:solidFill>
                <a:effectLst/>
                <a:latin typeface="Open Sans" panose="020B0606030504020204" pitchFamily="34" charset="0"/>
                <a:hlinkClick r:id="rId3"/>
              </a:rPr>
              <a:t>sexually transmitted disease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You’ve been diagnosed with or treated for </a:t>
            </a:r>
            <a:r>
              <a:rPr lang="en-US" b="0" i="0" u="sng" dirty="0">
                <a:solidFill>
                  <a:srgbClr val="075290"/>
                </a:solidFill>
                <a:effectLst/>
                <a:latin typeface="Open Sans" panose="020B0606030504020204" pitchFamily="34" charset="0"/>
                <a:hlinkClick r:id="rId4"/>
              </a:rPr>
              <a:t>hepatitis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or </a:t>
            </a:r>
            <a:r>
              <a:rPr lang="en-US" b="0" i="0" u="sng" dirty="0">
                <a:solidFill>
                  <a:srgbClr val="075290"/>
                </a:solidFill>
                <a:effectLst/>
                <a:latin typeface="Open Sans" panose="020B0606030504020204" pitchFamily="34" charset="0"/>
                <a:hlinkClick r:id="rId5"/>
              </a:rPr>
              <a:t>tuberculosis (TB)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You’ve had sex with someone who has done anything listed above or with someone whose sexual history you don’t know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9B5B0-0668-4976-B4D7-2D5E9D4CE4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4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72E2-C446-4D10-B146-18E7F1179F6D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02A2-13EB-408F-AA74-C0079769338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067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72E2-C446-4D10-B146-18E7F1179F6D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02A2-13EB-408F-AA74-C00797693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39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72E2-C446-4D10-B146-18E7F1179F6D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02A2-13EB-408F-AA74-C00797693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1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72E2-C446-4D10-B146-18E7F1179F6D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02A2-13EB-408F-AA74-C00797693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18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72E2-C446-4D10-B146-18E7F1179F6D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02A2-13EB-408F-AA74-C0079769338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847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72E2-C446-4D10-B146-18E7F1179F6D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02A2-13EB-408F-AA74-C00797693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2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72E2-C446-4D10-B146-18E7F1179F6D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02A2-13EB-408F-AA74-C00797693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30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72E2-C446-4D10-B146-18E7F1179F6D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02A2-13EB-408F-AA74-C00797693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76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72E2-C446-4D10-B146-18E7F1179F6D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02A2-13EB-408F-AA74-C00797693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42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B5F72E2-C446-4D10-B146-18E7F1179F6D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302A2-13EB-408F-AA74-C00797693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74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72E2-C446-4D10-B146-18E7F1179F6D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02A2-13EB-408F-AA74-C00797693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66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B5F72E2-C446-4D10-B146-18E7F1179F6D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302A2-13EB-408F-AA74-C0079769338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70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healthhiv.org/wp-content/uploads/2021/07/HealthHIV_Second_Annual_State_of_Aging_with_HIV.pdf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healthhiv.org/stateof/agingwithhiv/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hiv.org/stateof/agingwithhiv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hiv/group/age/diagnoses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healthhiv.org/wp-content/uploads/2021/07/HealthHIV_Second_Annual_State_of_Aging_with_HIV.pdf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hiv/testi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hiv.org/wp-content/uploads/2020/03/Aging-with-HIV-National-Survey2020_v6B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hiv.org/wp-content/uploads/2020/03/Aging-with-HIV-National-Survey2020_v6B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mmwr/preview/mmwrhtml/00043494.ht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healthhiv.org/wp-content/uploads/2021/07/HealthHIV_Second_Annual_State_of_Aging_with_HIV.pdf" TargetMode="External"/><Relationship Id="rId4" Type="http://schemas.openxmlformats.org/officeDocument/2006/relationships/hyperlink" Target="https://www.ncbi.nlm.nih.gov/nlmcatalog/?term=780242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36596" y="2145792"/>
            <a:ext cx="97188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kern="0" dirty="0">
                <a:solidFill>
                  <a:schemeClr val="accent1">
                    <a:lumMod val="75000"/>
                  </a:schemeClr>
                </a:solidFill>
              </a:rPr>
              <a:t>Prepare to Care for an Aging Population with HIV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8303" y="4374131"/>
            <a:ext cx="6744831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Roboto" panose="02000000000000000000" pitchFamily="2" charset="0"/>
                <a:cs typeface="Roboto" panose="02000000000000000000" pitchFamily="2" charset="0"/>
              </a:rPr>
              <a:t>Nikki Regan, APRN </a:t>
            </a:r>
          </a:p>
          <a:p>
            <a:pPr lvl="0" algn="ctr">
              <a:spcAft>
                <a:spcPts val="600"/>
              </a:spcAft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/>
                <a:ea typeface="Roboto" panose="02000000000000000000" pitchFamily="2" charset="0"/>
                <a:cs typeface="Roboto" panose="02000000000000000000" pitchFamily="2" charset="0"/>
              </a:rPr>
              <a:t>Specialty Care Center Assistant Director of HIV Programs</a:t>
            </a:r>
          </a:p>
          <a:p>
            <a:pPr lvl="0" algn="ctr">
              <a:spcAft>
                <a:spcPts val="600"/>
              </a:spcAft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/>
                <a:ea typeface="Roboto" panose="02000000000000000000" pitchFamily="2" charset="0"/>
                <a:cs typeface="Roboto" panose="02000000000000000000" pitchFamily="2" charset="0"/>
              </a:rPr>
              <a:t>Nebraska Medicine</a:t>
            </a:r>
          </a:p>
          <a:p>
            <a:pPr lvl="0" algn="ctr">
              <a:spcAft>
                <a:spcPts val="600"/>
              </a:spcAft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/>
                <a:ea typeface="Roboto" panose="02000000000000000000" pitchFamily="2" charset="0"/>
                <a:cs typeface="Roboto" panose="02000000000000000000" pitchFamily="2" charset="0"/>
              </a:rPr>
              <a:t>May 18, 2023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404" y="1070003"/>
            <a:ext cx="1699795" cy="104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47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8CC315-0F24-94B5-AEA7-23CD9047693D}"/>
              </a:ext>
            </a:extLst>
          </p:cNvPr>
          <p:cNvSpPr txBox="1">
            <a:spLocks/>
          </p:cNvSpPr>
          <p:nvPr/>
        </p:nvSpPr>
        <p:spPr>
          <a:xfrm>
            <a:off x="69693" y="516835"/>
            <a:ext cx="3737197" cy="13679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FFFFFF"/>
                </a:solidFill>
              </a:rPr>
              <a:t>New Villain in Town: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36E3D-E8BC-B224-55AE-02F5488C13EC}"/>
              </a:ext>
            </a:extLst>
          </p:cNvPr>
          <p:cNvSpPr txBox="1">
            <a:spLocks/>
          </p:cNvSpPr>
          <p:nvPr/>
        </p:nvSpPr>
        <p:spPr>
          <a:xfrm>
            <a:off x="111967" y="2653800"/>
            <a:ext cx="3874832" cy="333551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FF"/>
                </a:solidFill>
              </a:rPr>
              <a:t>4 in 10 reported fewer visits to provider during COVID-19</a:t>
            </a:r>
          </a:p>
          <a:p>
            <a:r>
              <a:rPr lang="en-US" dirty="0">
                <a:solidFill>
                  <a:srgbClr val="FFFFFF"/>
                </a:solidFill>
              </a:rPr>
              <a:t>Increased uptake of telehealth for OPWH!</a:t>
            </a:r>
          </a:p>
          <a:p>
            <a:r>
              <a:rPr lang="en-US" dirty="0">
                <a:solidFill>
                  <a:srgbClr val="FFFFFF"/>
                </a:solidFill>
              </a:rPr>
              <a:t>Strong themes of isolation: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32% experienced 24 hours+ of isolation in last week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Decrease in service availability and uptake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E4EE6C-1B62-8ED4-9199-EECB8155A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6156" y="1044481"/>
            <a:ext cx="6798082" cy="34330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42C589-31AE-3BAB-14D8-B0B1DE1A1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012" y="4514407"/>
            <a:ext cx="3743325" cy="209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C85A1D-0CFD-E9CC-B6AE-C75FF10CCC0B}"/>
              </a:ext>
            </a:extLst>
          </p:cNvPr>
          <p:cNvSpPr txBox="1"/>
          <p:nvPr/>
        </p:nvSpPr>
        <p:spPr>
          <a:xfrm>
            <a:off x="283800" y="6026213"/>
            <a:ext cx="12174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and information from: </a:t>
            </a:r>
            <a:r>
              <a:rPr lang="en-US" dirty="0" err="1"/>
              <a:t>HealthHIV</a:t>
            </a:r>
            <a:r>
              <a:rPr lang="en-US" dirty="0"/>
              <a:t> Second Annual State of Aging with HIV National Survey. </a:t>
            </a:r>
            <a:r>
              <a:rPr lang="en-US" dirty="0">
                <a:hlinkClick r:id="rId4"/>
              </a:rPr>
              <a:t>https://healthhiv.org/wp-content/uploads/2021/07/HealthHIV_Second_Annual_State_of_Aging_with_HIV.pdf</a:t>
            </a:r>
            <a:endParaRPr lang="en-US" dirty="0"/>
          </a:p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98079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8995FBA-74B7-8B19-0A10-4FDDD5E2ADD8}"/>
              </a:ext>
            </a:extLst>
          </p:cNvPr>
          <p:cNvSpPr/>
          <p:nvPr/>
        </p:nvSpPr>
        <p:spPr>
          <a:xfrm>
            <a:off x="653815" y="559948"/>
            <a:ext cx="10345618" cy="655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0"/>
              </a:rPr>
              <a:t>Third Annual State of Aging with HIV National Survey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5809F3-5D2F-9987-F4ED-E517D9EEF3C5}"/>
              </a:ext>
            </a:extLst>
          </p:cNvPr>
          <p:cNvSpPr txBox="1"/>
          <p:nvPr/>
        </p:nvSpPr>
        <p:spPr>
          <a:xfrm>
            <a:off x="837324" y="1351713"/>
            <a:ext cx="40127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October 2022-January 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Same eligibility as prior survey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673 eligible respondents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7BFD42-B174-7433-D424-24C5F614C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24" y="2444069"/>
            <a:ext cx="4987308" cy="35005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9884A7-E9CA-E4F8-03C4-EC3B5799D74F}"/>
              </a:ext>
            </a:extLst>
          </p:cNvPr>
          <p:cNvSpPr txBox="1"/>
          <p:nvPr/>
        </p:nvSpPr>
        <p:spPr>
          <a:xfrm>
            <a:off x="5673378" y="5242154"/>
            <a:ext cx="6215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and information from the </a:t>
            </a:r>
            <a:r>
              <a:rPr lang="en-US" dirty="0" err="1"/>
              <a:t>HealthHIV</a:t>
            </a:r>
            <a:r>
              <a:rPr lang="en-US" dirty="0"/>
              <a:t> Third Annual State of Aging with HIV Survey. </a:t>
            </a:r>
            <a:r>
              <a:rPr lang="en-US" dirty="0">
                <a:hlinkClick r:id="rId3"/>
              </a:rPr>
              <a:t>https://healthhiv.org/stateof/agingwithhiv/</a:t>
            </a:r>
            <a:endParaRPr lang="en-US" dirty="0"/>
          </a:p>
          <a:p>
            <a:r>
              <a:rPr lang="en-US" dirty="0"/>
              <a:t> </a:t>
            </a:r>
          </a:p>
        </p:txBody>
      </p:sp>
      <p:graphicFrame>
        <p:nvGraphicFramePr>
          <p:cNvPr id="11" name="TextBox 7">
            <a:extLst>
              <a:ext uri="{FF2B5EF4-FFF2-40B4-BE49-F238E27FC236}">
                <a16:creationId xmlns:a16="http://schemas.microsoft.com/office/drawing/2014/main" id="{70130E8A-1B30-1A64-09AD-9233667D51BE}"/>
              </a:ext>
            </a:extLst>
          </p:cNvPr>
          <p:cNvGraphicFramePr/>
          <p:nvPr/>
        </p:nvGraphicFramePr>
        <p:xfrm>
          <a:off x="5781355" y="1356894"/>
          <a:ext cx="5868646" cy="3170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68122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E1AF813-2D2F-4B78-9216-388AF161E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7181D2-95D5-4439-9BDF-14D4FDC7B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0D32E6-D316-C2E1-7EAF-7B3FB1B16F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22"/>
          <a:stretch/>
        </p:blipFill>
        <p:spPr>
          <a:xfrm>
            <a:off x="20" y="10"/>
            <a:ext cx="12191980" cy="63406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38F126-1A4C-E3E0-1C5D-FC4BBA018FCF}"/>
              </a:ext>
            </a:extLst>
          </p:cNvPr>
          <p:cNvSpPr txBox="1"/>
          <p:nvPr/>
        </p:nvSpPr>
        <p:spPr>
          <a:xfrm>
            <a:off x="750654" y="6414509"/>
            <a:ext cx="11889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from the </a:t>
            </a:r>
            <a:r>
              <a:rPr lang="en-US" dirty="0" err="1"/>
              <a:t>HealthHIV</a:t>
            </a:r>
            <a:r>
              <a:rPr lang="en-US" dirty="0"/>
              <a:t> Third Annual State of Aging with HIV Survey. </a:t>
            </a:r>
            <a:r>
              <a:rPr lang="en-US" dirty="0">
                <a:hlinkClick r:id="rId3"/>
              </a:rPr>
              <a:t>https://healthhiv.org/stateof/agingwithhiv/</a:t>
            </a:r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3303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733608-8F30-980E-A5D2-9DC06FDFF30E}"/>
              </a:ext>
            </a:extLst>
          </p:cNvPr>
          <p:cNvSpPr/>
          <p:nvPr/>
        </p:nvSpPr>
        <p:spPr>
          <a:xfrm>
            <a:off x="323814" y="418053"/>
            <a:ext cx="96632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>
                <a:solidFill>
                  <a:srgbClr val="5B9BD5">
                    <a:lumMod val="75000"/>
                  </a:srgbClr>
                </a:solidFill>
                <a:latin typeface="Lucida Bright" panose="02040602050505020304" pitchFamily="18" charset="0"/>
              </a:rPr>
              <a:t>Aging at the Specialty Care Center (SCC)</a:t>
            </a:r>
            <a:r>
              <a:rPr kumimoji="0" lang="en-US" sz="3600" b="1" i="0" u="none" strike="noStrike" kern="0" cap="none" spc="0" normalizeH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ucida Bright" panose="02040602050505020304" pitchFamily="18" charset="0"/>
                <a:ea typeface="+mn-ea"/>
                <a:cs typeface="+mn-cs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0B70D84-46F4-6AE6-9BCA-9CC140DB17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8088082"/>
              </p:ext>
            </p:extLst>
          </p:nvPr>
        </p:nvGraphicFramePr>
        <p:xfrm>
          <a:off x="-269595" y="1064384"/>
          <a:ext cx="7390358" cy="4638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11500D4-37CE-A223-110D-902143E83117}"/>
              </a:ext>
            </a:extLst>
          </p:cNvPr>
          <p:cNvSpPr txBox="1"/>
          <p:nvPr/>
        </p:nvSpPr>
        <p:spPr>
          <a:xfrm>
            <a:off x="6744850" y="1675527"/>
            <a:ext cx="49182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Total unique patients=1255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Age 51-55: 174 (14%)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Age 56-60: 183 (15%)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Age 61-70: 178 (14%)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Age 71+: 25 (2%)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Future trends: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Age 45-50: 183 (15%)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4217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5C0C7-A7F9-7C5B-0EC6-3FF5DE6C3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0834C-9320-5BF5-7FD6-F3FD074CD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Specialty Care Center currently</a:t>
            </a:r>
            <a:r>
              <a:rPr lang="en-US" sz="2000" dirty="0"/>
              <a:t> participating in UNMC Geriatric Workforce Enhancement Program (GWEP) ECHO Collaborative to address needs and improve care for aging population with HIV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Mentorship established with geriatric care specialist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Consumer Advisory Board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Task force formed and incorporating goals into Clinical Quality Management activities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Behavioral health (PHQ2)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Identifying patients without primary care medical home and taking ownership of age-appropriate screenings for these patients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Toured Home Instead Center for Successful Aging</a:t>
            </a:r>
          </a:p>
        </p:txBody>
      </p:sp>
    </p:spTree>
    <p:extLst>
      <p:ext uri="{BB962C8B-B14F-4D97-AF65-F5344CB8AC3E}">
        <p14:creationId xmlns:p14="http://schemas.microsoft.com/office/powerpoint/2010/main" val="95720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E9BCC-DAA7-6890-A3DB-FCA9D3CE5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for OPWH in Nebraska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6AEB9-BB25-BA9A-ACBA-4A21A3FFC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sz="2400" dirty="0"/>
              <a:t>Nebraska Medicine Specialty Care Center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Medical care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Linkage to </a:t>
            </a:r>
            <a:r>
              <a:rPr lang="en-US" sz="2400" b="1" dirty="0"/>
              <a:t>Ryan White </a:t>
            </a:r>
            <a:r>
              <a:rPr lang="en-US" sz="2400" dirty="0"/>
              <a:t>program assistance (psychosocial support, food vouchers, insurance/Medicare assistance, </a:t>
            </a:r>
            <a:r>
              <a:rPr lang="en-US" sz="2400" dirty="0" err="1"/>
              <a:t>etc</a:t>
            </a:r>
            <a:r>
              <a:rPr lang="en-US" sz="24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Nebraska AIDS Project (NAP)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92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EE9FFE8-AE59-1DAF-3412-6783880F6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971863"/>
            <a:ext cx="3200400" cy="1620335"/>
          </a:xfrm>
        </p:spPr>
        <p:txBody>
          <a:bodyPr/>
          <a:lstStyle/>
          <a:p>
            <a:r>
              <a:rPr lang="en-US" dirty="0"/>
              <a:t>Ryan White</a:t>
            </a:r>
            <a:br>
              <a:rPr lang="en-US" dirty="0"/>
            </a:br>
            <a:r>
              <a:rPr lang="en-US" sz="2000" dirty="0"/>
              <a:t>12/6/1971—4/8/1990</a:t>
            </a:r>
            <a:br>
              <a:rPr lang="en-US" sz="2000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55A294-BBAE-037D-01A7-0001BB2E5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Diagnosed with HIV in 1984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Lived in Kokomo, 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Hemophiliac, contacted HIV through contaminated blood transfusions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Faced stigma and discrimination in school and community, fought for his right to attend school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Became a national spokesperson and advocate for PWH and educated others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August 1990: Ryan White Comprehensive AIDS Resource Emergency (CARE) Act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WOULD BE 51 YEARS OLD TODAY, experiencing many of the same challenges and highlights of life as our aging population</a:t>
            </a:r>
          </a:p>
        </p:txBody>
      </p:sp>
      <p:pic>
        <p:nvPicPr>
          <p:cNvPr id="1026" name="Picture 2" descr="Remembering Ryan White, the teen who fought against the stigma of AIDS | PBS NewsHour">
            <a:extLst>
              <a:ext uri="{FF2B5EF4-FFF2-40B4-BE49-F238E27FC236}">
                <a16:creationId xmlns:a16="http://schemas.microsoft.com/office/drawing/2014/main" id="{4899E930-899A-5885-20B5-738416A42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748130"/>
            <a:ext cx="302895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074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1B41FB-42C7-D52B-84E9-7E6B8F16A1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1985" cy="4915076"/>
          </a:xfrm>
        </p:spPr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C75E72-5110-6578-59F4-9A7791DE2010}"/>
              </a:ext>
            </a:extLst>
          </p:cNvPr>
          <p:cNvSpPr/>
          <p:nvPr/>
        </p:nvSpPr>
        <p:spPr>
          <a:xfrm>
            <a:off x="3617589" y="1663901"/>
            <a:ext cx="4956805" cy="35301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Roboto" panose="02000000000000000000" pitchFamily="2" charset="0"/>
                <a:cs typeface="Roboto" panose="02000000000000000000" pitchFamily="2" charset="0"/>
              </a:rPr>
              <a:t>Nikki Regan, APRN</a:t>
            </a:r>
          </a:p>
          <a:p>
            <a:pPr lvl="0" algn="ctr">
              <a:spcAft>
                <a:spcPts val="600"/>
              </a:spcAft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/>
                <a:ea typeface="Roboto" panose="02000000000000000000" pitchFamily="2" charset="0"/>
                <a:cs typeface="Roboto" panose="02000000000000000000" pitchFamily="2" charset="0"/>
              </a:rPr>
              <a:t>Specialty Care Center </a:t>
            </a:r>
          </a:p>
          <a:p>
            <a:pPr lvl="0" algn="ctr">
              <a:spcAft>
                <a:spcPts val="600"/>
              </a:spcAft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/>
                <a:ea typeface="Roboto" panose="02000000000000000000" pitchFamily="2" charset="0"/>
                <a:cs typeface="Roboto" panose="02000000000000000000" pitchFamily="2" charset="0"/>
              </a:rPr>
              <a:t>Assistant Director of HIV Programs</a:t>
            </a:r>
          </a:p>
          <a:p>
            <a:pPr lvl="0" algn="ctr">
              <a:spcAft>
                <a:spcPts val="600"/>
              </a:spcAft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/>
                <a:ea typeface="Roboto" panose="02000000000000000000" pitchFamily="2" charset="0"/>
                <a:cs typeface="Roboto" panose="02000000000000000000" pitchFamily="2" charset="0"/>
              </a:rPr>
              <a:t>Nebraska Medicine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buClr>
                <a:srgbClr val="0036C9"/>
              </a:buClr>
              <a:tabLst>
                <a:tab pos="182880" algn="l"/>
              </a:tabLst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nregan@nebraskamed.com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buClr>
                <a:srgbClr val="0036C9"/>
              </a:buClr>
              <a:tabLst>
                <a:tab pos="182880" algn="l"/>
              </a:tabLst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402-559-8163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buClr>
                <a:srgbClr val="0036C9"/>
              </a:buClr>
              <a:tabLst>
                <a:tab pos="182880" algn="l"/>
              </a:tabLst>
            </a:pPr>
            <a:endParaRPr lang="en-US" sz="1600" dirty="0">
              <a:solidFill>
                <a:srgbClr val="7E99A9"/>
              </a:solidFill>
              <a:latin typeface="Arial"/>
            </a:endParaRPr>
          </a:p>
          <a:p>
            <a:pPr lvl="0" algn="ctr">
              <a:spcAft>
                <a:spcPts val="600"/>
              </a:spcAft>
            </a:pPr>
            <a:endParaRPr lang="en-US" sz="2400" dirty="0">
              <a:solidFill>
                <a:srgbClr val="036080"/>
              </a:solidFill>
              <a:latin typeface="Arial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34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4D02E-6503-EEFD-DD32-CE644A388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14" y="680201"/>
            <a:ext cx="10113645" cy="822960"/>
          </a:xfrm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Disclosures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1976E9-DA29-4E48-B225-B8CEFF70E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884" y="1678972"/>
            <a:ext cx="10113264" cy="59436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I have no financial relationships to disclose</a:t>
            </a:r>
          </a:p>
        </p:txBody>
      </p:sp>
    </p:spTree>
    <p:extLst>
      <p:ext uri="{BB962C8B-B14F-4D97-AF65-F5344CB8AC3E}">
        <p14:creationId xmlns:p14="http://schemas.microsoft.com/office/powerpoint/2010/main" val="2017406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99000"/>
                <a:satMod val="140000"/>
              </a:schemeClr>
            </a:gs>
            <a:gs pos="65000">
              <a:schemeClr val="bg2">
                <a:tint val="100000"/>
                <a:shade val="80000"/>
                <a:satMod val="130000"/>
              </a:schemeClr>
            </a:gs>
            <a:gs pos="100000">
              <a:schemeClr val="bg2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C01F067-9B4D-3324-1EA9-07E84A874182}"/>
              </a:ext>
            </a:extLst>
          </p:cNvPr>
          <p:cNvSpPr/>
          <p:nvPr/>
        </p:nvSpPr>
        <p:spPr>
          <a:xfrm>
            <a:off x="699854" y="491205"/>
            <a:ext cx="26613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Bright" panose="02040602050505020304" pitchFamily="18" charset="0"/>
                <a:ea typeface="+mj-ea"/>
                <a:cs typeface="+mj-cs"/>
              </a:rPr>
              <a:t>Objectives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D3F58E-7CF9-82A8-DBDA-972114167858}"/>
              </a:ext>
            </a:extLst>
          </p:cNvPr>
          <p:cNvSpPr txBox="1"/>
          <p:nvPr/>
        </p:nvSpPr>
        <p:spPr>
          <a:xfrm>
            <a:off x="1266738" y="1451295"/>
            <a:ext cx="787516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Review key findings of the </a:t>
            </a:r>
            <a:r>
              <a:rPr lang="en-US" sz="2400" dirty="0" err="1"/>
              <a:t>HealthHIV</a:t>
            </a:r>
            <a:r>
              <a:rPr lang="en-US" sz="2400" dirty="0"/>
              <a:t> State of Aging National Surveys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Discuss necessity of culturally-competent care for people aging with HIV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Understand impact of aging population on the Nebraska Medicine Specialty Care Center</a:t>
            </a:r>
          </a:p>
        </p:txBody>
      </p:sp>
    </p:spTree>
    <p:extLst>
      <p:ext uri="{BB962C8B-B14F-4D97-AF65-F5344CB8AC3E}">
        <p14:creationId xmlns:p14="http://schemas.microsoft.com/office/powerpoint/2010/main" val="2580737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9EA9BE-418D-4091-272D-AC31405B4AF9}"/>
              </a:ext>
            </a:extLst>
          </p:cNvPr>
          <p:cNvSpPr/>
          <p:nvPr/>
        </p:nvSpPr>
        <p:spPr>
          <a:xfrm>
            <a:off x="345066" y="526716"/>
            <a:ext cx="81291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kern="0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0"/>
                <a:ea typeface="+mj-ea"/>
                <a:cs typeface="+mj-cs"/>
              </a:rPr>
              <a:t>Why Does Aging with HIV Matter?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A3812E8E-32F9-9A8D-613E-5D78931D7D7C}"/>
              </a:ext>
            </a:extLst>
          </p:cNvPr>
          <p:cNvSpPr txBox="1">
            <a:spLocks/>
          </p:cNvSpPr>
          <p:nvPr/>
        </p:nvSpPr>
        <p:spPr>
          <a:xfrm>
            <a:off x="248575" y="1173047"/>
            <a:ext cx="5484038" cy="42672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Number of people aging with HIV is rapidly increasing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Older people with HIV (OPHW) are the fastest growing group of all people with HIV (PWH). Two reasons: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BIRTHDAYS! For those diagnosed with HIV years or decades ago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b="1" dirty="0"/>
              <a:t>New HIV diagnoses (incidence) in people 55+</a:t>
            </a:r>
          </a:p>
          <a:p>
            <a:pPr marL="1714500" lvl="3" indent="-342900" algn="l">
              <a:buFont typeface="Arial" panose="020B0604020202020204" pitchFamily="34" charset="0"/>
              <a:buChar char="•"/>
            </a:pPr>
            <a:r>
              <a:rPr lang="en-US" sz="1800" b="1" dirty="0"/>
              <a:t>3887/36801 new diagnoses in 2019 (10.6%)</a:t>
            </a:r>
          </a:p>
          <a:p>
            <a:pPr marL="1714500" lvl="3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particularly among women: 55+ account for 17% new diagnoses among women in 2019 (1156/6999)</a:t>
            </a:r>
          </a:p>
          <a:p>
            <a:pPr lvl="3" algn="l"/>
            <a:endParaRPr lang="en-US" sz="2000" dirty="0"/>
          </a:p>
        </p:txBody>
      </p:sp>
      <p:pic>
        <p:nvPicPr>
          <p:cNvPr id="4" name="Picture 2" descr="New HIV Diagnoses in the US and Dependent Areas by Age, 2015-2019">
            <a:extLst>
              <a:ext uri="{FF2B5EF4-FFF2-40B4-BE49-F238E27FC236}">
                <a16:creationId xmlns:a16="http://schemas.microsoft.com/office/drawing/2014/main" id="{31131204-9B4E-26CC-D366-88649CF7F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877" y="1401203"/>
            <a:ext cx="5969368" cy="364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32F216-CC00-F061-AE2A-34698A582CE9}"/>
              </a:ext>
            </a:extLst>
          </p:cNvPr>
          <p:cNvSpPr txBox="1"/>
          <p:nvPr/>
        </p:nvSpPr>
        <p:spPr>
          <a:xfrm>
            <a:off x="0" y="5790519"/>
            <a:ext cx="11750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Image and information from CDC website: HIV by Age: HIV Diagnoses. </a:t>
            </a:r>
            <a:r>
              <a:rPr lang="en-US" dirty="0">
                <a:hlinkClick r:id="rId3"/>
              </a:rPr>
              <a:t>https://www.cdc.gov/hiv/group/age/diagnoses.html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561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E83AC5A-531C-F5D9-2775-32314DB84515}"/>
              </a:ext>
            </a:extLst>
          </p:cNvPr>
          <p:cNvSpPr txBox="1">
            <a:spLocks/>
          </p:cNvSpPr>
          <p:nvPr/>
        </p:nvSpPr>
        <p:spPr>
          <a:xfrm>
            <a:off x="808934" y="1177044"/>
            <a:ext cx="10515600" cy="435133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457200" tIns="457200" rIns="0" bIns="45720" rtlCol="0" anchor="t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In 2020, 60% of PWH in the US were 50+ years old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By 2030, project this to increase to 73%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Many HIV risk factors are the same across the lifespan, but older people are less likely to be tested for HIV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OPWH face “usual” challenges of aging while also navigating challenges of HIV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Increased risk for comorbidities, mental health challenges, and social needs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HIV, even treated, is </a:t>
            </a:r>
            <a:r>
              <a:rPr lang="en-US" dirty="0"/>
              <a:t>a </a:t>
            </a:r>
            <a:r>
              <a:rPr lang="en-US" sz="2400" dirty="0"/>
              <a:t>chronic inflammatory state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PWH diagnosed prior to introduction of combination antiretroviral therapy are even more likely to have other co-occurring conditions</a:t>
            </a:r>
            <a:endParaRPr lang="en-US" sz="2400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FCDACE-D5E5-C4E1-4BBC-B157C55E171C}"/>
              </a:ext>
            </a:extLst>
          </p:cNvPr>
          <p:cNvSpPr txBox="1"/>
          <p:nvPr/>
        </p:nvSpPr>
        <p:spPr>
          <a:xfrm>
            <a:off x="3212983" y="6008608"/>
            <a:ext cx="8140816" cy="665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Health HIV 2</a:t>
            </a:r>
            <a:r>
              <a:rPr lang="en-US" baseline="30000" dirty="0"/>
              <a:t>nd</a:t>
            </a:r>
            <a:r>
              <a:rPr lang="en-US" dirty="0"/>
              <a:t> Annual State of Aging with HIV: </a:t>
            </a:r>
            <a:r>
              <a:rPr lang="en-US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https://healthhiv.org/wp-content/uploads/2021/07/HealthHIV_Second_Annual_State_of_Aging_with_HIV.pdf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470912-24B0-47D4-99DD-A32DB3269A90}"/>
              </a:ext>
            </a:extLst>
          </p:cNvPr>
          <p:cNvSpPr txBox="1"/>
          <p:nvPr/>
        </p:nvSpPr>
        <p:spPr>
          <a:xfrm>
            <a:off x="2758675" y="342875"/>
            <a:ext cx="66746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Aging Matters More Each Day!</a:t>
            </a:r>
          </a:p>
        </p:txBody>
      </p:sp>
    </p:spTree>
    <p:extLst>
      <p:ext uri="{BB962C8B-B14F-4D97-AF65-F5344CB8AC3E}">
        <p14:creationId xmlns:p14="http://schemas.microsoft.com/office/powerpoint/2010/main" val="2593613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7587B-BB56-3759-5AE8-81A217952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Never too old for a HIV test!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A2A55-6B66-CF3C-2E23-E4F474300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CDC recommends that everyone between ages of 13 and 64 get tested for HIV at least once as part of routine health care. </a:t>
            </a:r>
          </a:p>
          <a:p>
            <a:pPr lvl="1"/>
            <a:r>
              <a:rPr lang="en-US" sz="2800" dirty="0"/>
              <a:t>For people with certain risk factors, CDC recommends annual HIV screening</a:t>
            </a:r>
          </a:p>
          <a:p>
            <a:pPr lvl="1"/>
            <a:r>
              <a:rPr lang="en-US" sz="2800" dirty="0"/>
              <a:t>Clear benefits from to being diagnosed early and started on antiretroviral therapy right away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marL="201168" lvl="1" indent="0">
              <a:buNone/>
            </a:pPr>
            <a:r>
              <a:rPr lang="en-US" sz="2800" dirty="0">
                <a:hlinkClick r:id="rId3"/>
              </a:rPr>
              <a:t>https://www.cdc.gov/hiv/testing</a:t>
            </a:r>
            <a:endParaRPr lang="en-US" sz="2800" dirty="0"/>
          </a:p>
          <a:p>
            <a:pPr marL="201168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53454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1C7F71CA-8291-62A8-55BF-72879C0CC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50" y="363111"/>
            <a:ext cx="4979406" cy="56470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A31A81-C35C-10F3-0E20-8BF7289A9182}"/>
              </a:ext>
            </a:extLst>
          </p:cNvPr>
          <p:cNvSpPr txBox="1"/>
          <p:nvPr/>
        </p:nvSpPr>
        <p:spPr>
          <a:xfrm>
            <a:off x="6344274" y="448047"/>
            <a:ext cx="51966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Survey conducted July/August 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Online distribution (survey monkey)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76 qualitative and quantitative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 incentive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831 eligible participants age 50+ (out of 1086 total responses)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Survey questions addressed: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HIV Management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Interactions with Providers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Care Coordination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Healthcare Expenses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Pharmacy Usage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Aspects of Living with HIV, including mental health, isolation, substance use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5EB169-D6A2-907A-AFC9-024675F0F0EC}"/>
              </a:ext>
            </a:extLst>
          </p:cNvPr>
          <p:cNvSpPr txBox="1"/>
          <p:nvPr/>
        </p:nvSpPr>
        <p:spPr>
          <a:xfrm>
            <a:off x="5901981" y="5235148"/>
            <a:ext cx="6022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and information from: Aging with HIV National Survey </a:t>
            </a:r>
            <a:r>
              <a:rPr lang="en-US" dirty="0">
                <a:hlinkClick r:id="rId3"/>
              </a:rPr>
              <a:t>https://healthhiv.org/wp-content/uploads/2020/03/Aging-with-HIV-National-Survey2020_v6B.pdf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543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0A369C28-833F-29AE-70AD-EA82AA9A5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619" y="237518"/>
            <a:ext cx="5291428" cy="59707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A3242A-AFC2-9FA8-16E2-C651B4233562}"/>
              </a:ext>
            </a:extLst>
          </p:cNvPr>
          <p:cNvSpPr txBox="1"/>
          <p:nvPr/>
        </p:nvSpPr>
        <p:spPr>
          <a:xfrm>
            <a:off x="443548" y="1464816"/>
            <a:ext cx="52914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53% of respondents said they felt </a:t>
            </a:r>
            <a:r>
              <a:rPr lang="en-US" sz="2000" b="1" dirty="0"/>
              <a:t>very satisfied </a:t>
            </a:r>
            <a:r>
              <a:rPr lang="en-US" sz="2000" dirty="0"/>
              <a:t>with coordination of care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32% </a:t>
            </a:r>
            <a:r>
              <a:rPr lang="en-US" sz="2000" b="1" dirty="0"/>
              <a:t>satisfied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6% </a:t>
            </a:r>
            <a:r>
              <a:rPr lang="en-US" sz="2000" b="1" dirty="0"/>
              <a:t>dissatisfied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Respondents indicated negative responses in healthcare settings: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Stigma</a:t>
            </a:r>
            <a:r>
              <a:rPr lang="en-US" sz="2000" dirty="0"/>
              <a:t> (50%)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Ageism</a:t>
            </a:r>
            <a:r>
              <a:rPr lang="en-US" sz="2000" dirty="0"/>
              <a:t> (25%)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Homophobia</a:t>
            </a:r>
            <a:r>
              <a:rPr lang="en-US" sz="2000" dirty="0"/>
              <a:t> (24%)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6DEC89-AB1D-9EF8-FA63-AE5811D0445B}"/>
              </a:ext>
            </a:extLst>
          </p:cNvPr>
          <p:cNvSpPr txBox="1"/>
          <p:nvPr/>
        </p:nvSpPr>
        <p:spPr>
          <a:xfrm>
            <a:off x="340411" y="5209624"/>
            <a:ext cx="6022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and information from: Aging with HIV National Survey </a:t>
            </a:r>
            <a:r>
              <a:rPr lang="en-US" dirty="0">
                <a:hlinkClick r:id="rId3"/>
              </a:rPr>
              <a:t>https://healthhiv.org/wp-content/uploads/2020/03/Aging-with-HIV-National-Survey2020_v6B.pdf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056B24-E8C3-E184-FCD6-33332F6E25C9}"/>
              </a:ext>
            </a:extLst>
          </p:cNvPr>
          <p:cNvSpPr txBox="1"/>
          <p:nvPr/>
        </p:nvSpPr>
        <p:spPr>
          <a:xfrm>
            <a:off x="525847" y="880041"/>
            <a:ext cx="5126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Inaugural Survey continued:</a:t>
            </a:r>
          </a:p>
        </p:txBody>
      </p:sp>
    </p:spTree>
    <p:extLst>
      <p:ext uri="{BB962C8B-B14F-4D97-AF65-F5344CB8AC3E}">
        <p14:creationId xmlns:p14="http://schemas.microsoft.com/office/powerpoint/2010/main" val="3880566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833A27BE-5ADF-C559-D206-B38B289E8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820" y="334684"/>
            <a:ext cx="5112931" cy="58415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C74F25-7C53-1FEB-008F-F874DB78D0F2}"/>
              </a:ext>
            </a:extLst>
          </p:cNvPr>
          <p:cNvSpPr txBox="1"/>
          <p:nvPr/>
        </p:nvSpPr>
        <p:spPr>
          <a:xfrm>
            <a:off x="615383" y="519763"/>
            <a:ext cx="5270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Lucida Bright" panose="02040602050505020304" pitchFamily="18" charset="0"/>
              </a:rPr>
              <a:t>THE SEQUEL (2021)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F10F01-A65E-F734-F0EA-158ED4609124}"/>
              </a:ext>
            </a:extLst>
          </p:cNvPr>
          <p:cNvSpPr txBox="1"/>
          <p:nvPr/>
        </p:nvSpPr>
        <p:spPr>
          <a:xfrm>
            <a:off x="367968" y="1120957"/>
            <a:ext cx="603042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40</a:t>
            </a:r>
            <a:r>
              <a:rPr lang="en-US" sz="2000" baseline="30000" dirty="0"/>
              <a:t>th</a:t>
            </a:r>
            <a:r>
              <a:rPr lang="en-US" sz="2000" dirty="0"/>
              <a:t> anniversary of the first reports of AIDS in the USA: 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000" b="0" i="1" u="sng" dirty="0">
                <a:solidFill>
                  <a:srgbClr val="7F161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Pneumocystis Pneumonia</a:t>
            </a:r>
            <a:r>
              <a:rPr lang="en-US" sz="2000" b="0" i="0" u="sng" dirty="0">
                <a:solidFill>
                  <a:srgbClr val="7F161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—Los Angeles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,” 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Morbidity and Mortality Weekly Report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June 5, 1981. </a:t>
            </a:r>
            <a:r>
              <a:rPr lang="en-US" sz="2000" b="0" i="1" u="sng" dirty="0">
                <a:solidFill>
                  <a:srgbClr val="7F161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National Library of Medicine #7802429</a:t>
            </a:r>
            <a:endParaRPr lang="en-US" sz="2000" b="0" i="1" u="sng" dirty="0">
              <a:solidFill>
                <a:srgbClr val="7F161B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102 questions reviewed, validated, piloted by external community advisory board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Online distribution March-June 2021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Expanded eligibility: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PWH 50+ years old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PWH &lt;50 years old but diagnosed with HIV at least 15 years ago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479 eligible respondents</a:t>
            </a:r>
            <a:endParaRPr lang="en-US" sz="20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i="1" u="sng" dirty="0">
              <a:solidFill>
                <a:srgbClr val="7F161B"/>
              </a:solidFill>
              <a:effectLst/>
              <a:latin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A69EBF-9D45-F92E-C8E9-498E98ED56B4}"/>
              </a:ext>
            </a:extLst>
          </p:cNvPr>
          <p:cNvSpPr txBox="1"/>
          <p:nvPr/>
        </p:nvSpPr>
        <p:spPr>
          <a:xfrm>
            <a:off x="264728" y="5103388"/>
            <a:ext cx="62890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and information from: </a:t>
            </a:r>
            <a:r>
              <a:rPr lang="en-US" dirty="0" err="1"/>
              <a:t>HealthHIV</a:t>
            </a:r>
            <a:r>
              <a:rPr lang="en-US" dirty="0"/>
              <a:t> Second Annual State of Aging with HIV National Survey. </a:t>
            </a:r>
            <a:r>
              <a:rPr lang="en-US" dirty="0">
                <a:hlinkClick r:id="rId5"/>
              </a:rPr>
              <a:t>https://healthhiv.org/wp-content/uploads/2021/07/HealthHIV_Second_Annual_State_of_Aging_with_HIV.pdf</a:t>
            </a:r>
            <a:endParaRPr lang="en-US" dirty="0"/>
          </a:p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227522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123</TotalTime>
  <Words>1320</Words>
  <Application>Microsoft Office PowerPoint</Application>
  <PresentationFormat>Widescreen</PresentationFormat>
  <Paragraphs>136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Lato</vt:lpstr>
      <vt:lpstr>Lucida Bright</vt:lpstr>
      <vt:lpstr>Open Sans</vt:lpstr>
      <vt:lpstr>Wingdings</vt:lpstr>
      <vt:lpstr>Retrospect</vt:lpstr>
      <vt:lpstr>PowerPoint Presentation</vt:lpstr>
      <vt:lpstr>Disclosures</vt:lpstr>
      <vt:lpstr>PowerPoint Presentation</vt:lpstr>
      <vt:lpstr>PowerPoint Presentation</vt:lpstr>
      <vt:lpstr>PowerPoint Presentation</vt:lpstr>
      <vt:lpstr>Never too old for a HIV test!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</vt:lpstr>
      <vt:lpstr>Resources for OPWH in Nebraska</vt:lpstr>
      <vt:lpstr>Ryan White 12/6/1971—4/8/1990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Regan, Nichole N</dc:creator>
  <cp:lastModifiedBy>Regan, Nichole N</cp:lastModifiedBy>
  <cp:revision>7</cp:revision>
  <dcterms:created xsi:type="dcterms:W3CDTF">2023-08-28T15:23:46Z</dcterms:created>
  <dcterms:modified xsi:type="dcterms:W3CDTF">2023-08-28T17:27:02Z</dcterms:modified>
</cp:coreProperties>
</file>