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8" r:id="rId3"/>
    <p:sldId id="262" r:id="rId4"/>
    <p:sldId id="261" r:id="rId5"/>
    <p:sldId id="266" r:id="rId6"/>
    <p:sldId id="267" r:id="rId7"/>
    <p:sldId id="268" r:id="rId8"/>
    <p:sldId id="269" r:id="rId9"/>
    <p:sldId id="263" r:id="rId10"/>
    <p:sldId id="271" r:id="rId11"/>
    <p:sldId id="265" r:id="rId12"/>
    <p:sldId id="264" r:id="rId13"/>
    <p:sldId id="272" r:id="rId14"/>
    <p:sldId id="274" r:id="rId15"/>
    <p:sldId id="26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_bkg_FullN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2355139"/>
            <a:ext cx="6480951" cy="147002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723369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 baseline="0">
                <a:solidFill>
                  <a:srgbClr val="FDB713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6493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39" y="2818245"/>
            <a:ext cx="3465137" cy="2959801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956440" y="2282646"/>
            <a:ext cx="7188982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2825387"/>
            <a:ext cx="3465576" cy="2952659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9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16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39" y="337118"/>
            <a:ext cx="7514754" cy="1945529"/>
          </a:xfrm>
        </p:spPr>
        <p:txBody>
          <a:bodyPr tIns="0" bIns="0" anchor="b"/>
          <a:lstStyle>
            <a:lvl1pPr algn="l">
              <a:defRPr sz="65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39" y="2818245"/>
            <a:ext cx="7188982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956440" y="2282646"/>
            <a:ext cx="7188982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48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39" y="2818245"/>
            <a:ext cx="3465137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956440" y="2282646"/>
            <a:ext cx="7188982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2825387"/>
            <a:ext cx="3465576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00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39" y="2818245"/>
            <a:ext cx="3465137" cy="2959801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956440" y="2282646"/>
            <a:ext cx="7188982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2825387"/>
            <a:ext cx="3465576" cy="2952659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sing_bkg_FullNa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>
            <a:lvl1pPr>
              <a:defRPr>
                <a:solidFill>
                  <a:srgbClr val="303B4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956667" y="2282646"/>
            <a:ext cx="7282213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44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439" y="337118"/>
            <a:ext cx="7514754" cy="1945529"/>
          </a:xfrm>
        </p:spPr>
        <p:txBody>
          <a:bodyPr tIns="0" bIns="0" anchor="b"/>
          <a:lstStyle>
            <a:lvl1pPr algn="l">
              <a:defRPr sz="65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39" y="2818245"/>
            <a:ext cx="7188982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461756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3234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3"/>
          </p:nvPr>
        </p:nvSpPr>
        <p:spPr>
          <a:xfrm>
            <a:off x="956440" y="2282646"/>
            <a:ext cx="7188982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74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439" y="2818245"/>
            <a:ext cx="3465137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3"/>
          </p:nvPr>
        </p:nvSpPr>
        <p:spPr>
          <a:xfrm>
            <a:off x="956440" y="2282646"/>
            <a:ext cx="7188982" cy="457200"/>
          </a:xfrm>
        </p:spPr>
        <p:txBody>
          <a:bodyPr tIns="0" bIns="0" anchor="t"/>
          <a:lstStyle>
            <a:lvl1pPr>
              <a:defRPr b="1">
                <a:solidFill>
                  <a:srgbClr val="A2B52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2825387"/>
            <a:ext cx="3465576" cy="3118100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52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_bkg_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888451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2815390"/>
            <a:ext cx="7282212" cy="3756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Content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6500" b="1" i="0" kern="1200" baseline="0">
          <a:solidFill>
            <a:srgbClr val="AC1F2D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22755F-778E-86EA-4176-D8E98BFB4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865" y="1132114"/>
            <a:ext cx="6480951" cy="1547741"/>
          </a:xfrm>
        </p:spPr>
        <p:txBody>
          <a:bodyPr/>
          <a:lstStyle/>
          <a:p>
            <a:r>
              <a:rPr lang="en-US" sz="4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Start, stop, or continue?: Statin treatment in individuals over age 75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108" y="3875315"/>
            <a:ext cx="455926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Fisher MD PhD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and Chief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Geriatrics, Gerontology,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Palliative Medicine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Nebraska Medical Center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0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3119" y="330662"/>
            <a:ext cx="710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we conduct a larger study?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518" y="1758984"/>
            <a:ext cx="72833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Orkaby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et. al. (JAMA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. 2020;324(1):68-78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.) turned to the VA to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find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326,981 individuals over age 75, not taking a statin, and free of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CV disease (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myocardial infarction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(MI), transient ischemic attack (TIA) or stroke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, peripheral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vascular disease, or coronary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revascularization)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 this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group,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57,178 individuals were started on statin (but not for treatment of CV disease)</a:t>
            </a:r>
          </a:p>
          <a:p>
            <a:pPr lvl="0"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57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04" y="295828"/>
            <a:ext cx="7870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they find?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29" y="1532709"/>
            <a:ext cx="7962792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0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720" y="191325"/>
            <a:ext cx="7835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show similar results in disease/gender/ethnicity subgroups?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94" y="1496157"/>
            <a:ext cx="4413864" cy="51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4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677" y="295829"/>
            <a:ext cx="613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Limitations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440" y="1367098"/>
            <a:ext cx="7283307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Statin treatment in individuals over age 75 is associated with decreased all-cause and cardiac mortality, delay in cardiac events, and decrease in CABG and PCI treatment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Benefits are still seen in individuals with dementia and other conditions often excluded from RCTs</a:t>
            </a:r>
            <a:endParaRPr lang="en-US" sz="2000" noProof="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Results might not be that generalizable (97% men and 90% white) unless you practice at VA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Data is NOT an RCT. Prescribers chose to start statin and might have picked up of prognostic differences between the groups (aka improved all-cause mortality)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95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212" y="409040"/>
            <a:ext cx="4682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441" y="1558687"/>
            <a:ext cx="7283307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Statins are effective and likely under-utilized for individuals over age 75 with CVD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/>
                <a:cs typeface="Arial"/>
              </a:rPr>
              <a:t>Statin treatment might be beneficial and is reasonable to consider for primary prevention in individuals over age 75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/>
                <a:cs typeface="Arial"/>
              </a:rPr>
              <a:t>Need to consider prognosis and patient preferences – benefits take 2-5 years to accrue and involves a daily medication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PREVENTABLE trial (sites at Omaha VA and UNMC) seeks to determine if benefits are seen in RCT and to determine if statin treatment </a:t>
            </a:r>
            <a:r>
              <a:rPr lang="en-US" sz="2000" smtClean="0">
                <a:solidFill>
                  <a:prstClr val="black"/>
                </a:solidFill>
                <a:latin typeface="Arial"/>
                <a:cs typeface="Arial"/>
              </a:rPr>
              <a:t>reduces dementia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6886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85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04" y="295828"/>
            <a:ext cx="827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Patients in Primary Care often take Statins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289"/>
          <a:stretch/>
        </p:blipFill>
        <p:spPr>
          <a:xfrm>
            <a:off x="1294271" y="1724296"/>
            <a:ext cx="5484486" cy="38547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5989" y="5939246"/>
            <a:ext cx="638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Johansen, et. al. </a:t>
            </a:r>
            <a:r>
              <a:rPr lang="sv-SE" i="1" dirty="0">
                <a:latin typeface="Arial" panose="020B0604020202020204" pitchFamily="34" charset="0"/>
                <a:cs typeface="Arial" panose="020B0604020202020204" pitchFamily="34" charset="0"/>
              </a:rPr>
              <a:t>JAMA Intern Med. 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2015;175(10):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1715-1716</a:t>
            </a:r>
          </a:p>
          <a:p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(Patients &gt;79)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703" y="2581537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Under-treatment?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0703" y="429986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Over-treatment?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70171" y="3029822"/>
            <a:ext cx="1218718" cy="331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352903" y="3939647"/>
            <a:ext cx="960720" cy="3659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411" y="400331"/>
            <a:ext cx="494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this important?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768" y="1610939"/>
            <a:ext cx="7283307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Often statins have been started years/decades ago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Can contribute to polypharmacy</a:t>
            </a:r>
          </a:p>
          <a:p>
            <a:pPr marL="1200150" lvl="2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Might decrease compliance with other meds</a:t>
            </a:r>
          </a:p>
          <a:p>
            <a:pPr marL="1200150" lvl="2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Statins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have drug-drug interactions</a:t>
            </a: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Cardiovascular events/mortality increase with age</a:t>
            </a: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Would like to know if/level of benefit</a:t>
            </a: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Might be missing out on a benefit for dementia (vascular and/or AD)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24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04" y="295828"/>
            <a:ext cx="607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known from RCTs?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518" y="1758984"/>
            <a:ext cx="7283307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Individuals of all ages with vascular disease benefit from statin treatment for secondary prevention.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Individuals age &lt;75 benefit from statin treatment for primary prevention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Insufficient patient numbers were enrolled to determine if there is a primary prevention  benefit for those over 75 years of age.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00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304" y="295828"/>
            <a:ext cx="827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we pool trials?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771" y="1131967"/>
            <a:ext cx="363969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Meta-analysis conducted by Cholesterol Clinic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Trialist’s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Collaboration using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28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RCTs (Lancet 2019; 393: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407–15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).</a:t>
            </a:r>
          </a:p>
          <a:p>
            <a:pPr marL="285750" lvl="0" indent="-285750">
              <a:buFont typeface="Arial,Sans-Serif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lvl="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Include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186,804 individuals and 14,483 individuals over age 75.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877" y="831938"/>
            <a:ext cx="3158804" cy="58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6481" y="182617"/>
            <a:ext cx="7147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they find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1F2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2570"/>
          <a:stretch/>
        </p:blipFill>
        <p:spPr>
          <a:xfrm>
            <a:off x="1926427" y="2357134"/>
            <a:ext cx="5981566" cy="2666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1809" y="1545980"/>
            <a:ext cx="761080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lvl="0" indent="-285750">
              <a:buFont typeface="Arial,Sans-Serif" panose="020B0604020202020204" pitchFamily="34" charset="0"/>
              <a:buChar char="•"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/>
                <a:cs typeface="Arial"/>
              </a:rPr>
              <a:t>For individuals with vascular disease history (MI, angina, CHF)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875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144" y="348080"/>
            <a:ext cx="7147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primary prevention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1F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441" y="1383508"/>
            <a:ext cx="5077098" cy="523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1995" y="2381239"/>
            <a:ext cx="2079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specific CHF and dialysis trials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235337" y="3216856"/>
            <a:ext cx="1218718" cy="331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35337" y="5094416"/>
            <a:ext cx="1218718" cy="3316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33136" y="4448085"/>
            <a:ext cx="207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Excluded these studies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89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3601" y="269390"/>
            <a:ext cx="717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 outcomes improved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1F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194" y="1100697"/>
            <a:ext cx="4467497" cy="543888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940731" y="2577737"/>
            <a:ext cx="557349" cy="3657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9405" y="1592541"/>
            <a:ext cx="1640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Just “major events” was significant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4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704" y="391622"/>
            <a:ext cx="615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smtClean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Limitations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AC1F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5518" y="1758984"/>
            <a:ext cx="7283307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Individuals of all ages with vascular disease benefit from statin treatment for secondary prevention.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Individuals age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&gt;75 also benefit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from statin treatment for primary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prevention – at least for major cardiac events</a:t>
            </a:r>
            <a:endParaRPr lang="en-US" sz="20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These results might not be fully generalizable given inclusion/exclusion criteria of underlying studies (such as cognitive impairment)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prstClr val="black"/>
                </a:solidFill>
                <a:latin typeface="Arial"/>
                <a:cs typeface="Arial"/>
              </a:rPr>
              <a:t>Subject numbers are still a concern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466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574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Arial,Sans-Serif</vt:lpstr>
      <vt:lpstr>Arial-BoldMT</vt:lpstr>
      <vt:lpstr>Calibri</vt:lpstr>
      <vt:lpstr>Default Theme</vt:lpstr>
      <vt:lpstr>Start, stop, or continue?: Statin treatment in individuals over age 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Cholinesterase Inhibitors for Treatment of Psychotic Symptoms in Alzheimer Disease and Parkinson Disease AMeta-analysis</dc:title>
  <dc:creator>Al Fisher</dc:creator>
  <cp:lastModifiedBy>Al Fisher</cp:lastModifiedBy>
  <cp:revision>41</cp:revision>
  <dcterms:created xsi:type="dcterms:W3CDTF">2023-09-09T03:37:00Z</dcterms:created>
  <dcterms:modified xsi:type="dcterms:W3CDTF">2023-09-25T05:23:58Z</dcterms:modified>
</cp:coreProperties>
</file>