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A93"/>
    <a:srgbClr val="FEF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4C5923-E8C6-41A2-BE9F-C0A0949E3A13}" v="4" dt="2023-12-06T22:17:15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chant, Stefan J" userId="6383b7b0-26ae-43ed-9990-968cf679865d" providerId="ADAL" clId="{984C5923-E8C6-41A2-BE9F-C0A0949E3A13}"/>
    <pc:docChg chg="undo redo custSel addSld delSld modSld">
      <pc:chgData name="Merchant, Stefan J" userId="6383b7b0-26ae-43ed-9990-968cf679865d" providerId="ADAL" clId="{984C5923-E8C6-41A2-BE9F-C0A0949E3A13}" dt="2023-12-06T22:17:21.566" v="26" actId="20577"/>
      <pc:docMkLst>
        <pc:docMk/>
      </pc:docMkLst>
      <pc:sldChg chg="modSp mod">
        <pc:chgData name="Merchant, Stefan J" userId="6383b7b0-26ae-43ed-9990-968cf679865d" providerId="ADAL" clId="{984C5923-E8C6-41A2-BE9F-C0A0949E3A13}" dt="2023-12-06T22:17:21.566" v="26" actId="20577"/>
        <pc:sldMkLst>
          <pc:docMk/>
          <pc:sldMk cId="0" sldId="262"/>
        </pc:sldMkLst>
        <pc:spChg chg="mod">
          <ac:chgData name="Merchant, Stefan J" userId="6383b7b0-26ae-43ed-9990-968cf679865d" providerId="ADAL" clId="{984C5923-E8C6-41A2-BE9F-C0A0949E3A13}" dt="2023-12-06T22:17:21.566" v="26" actId="20577"/>
          <ac:spMkLst>
            <pc:docMk/>
            <pc:sldMk cId="0" sldId="262"/>
            <ac:spMk id="99" creationId="{00000000-0000-0000-0000-000000000000}"/>
          </ac:spMkLst>
        </pc:spChg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1219899427" sldId="276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3989624121" sldId="277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3417491544" sldId="278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2499950181" sldId="279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1680010674" sldId="280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4242182808" sldId="281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1314356166" sldId="282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2055126206" sldId="283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119534999" sldId="284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2537145834" sldId="284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3675367990" sldId="285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2178752896" sldId="286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150192860" sldId="287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2726745569" sldId="287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305481428" sldId="288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2611586705" sldId="289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3080779477" sldId="290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790416827" sldId="291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3723361603" sldId="292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884622825" sldId="293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937297814" sldId="294"/>
        </pc:sldMkLst>
      </pc:sldChg>
      <pc:sldChg chg="add del setBg">
        <pc:chgData name="Merchant, Stefan J" userId="6383b7b0-26ae-43ed-9990-968cf679865d" providerId="ADAL" clId="{984C5923-E8C6-41A2-BE9F-C0A0949E3A13}" dt="2023-12-06T22:16:01.671" v="21"/>
        <pc:sldMkLst>
          <pc:docMk/>
          <pc:sldMk cId="415328439" sldId="295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3228473145" sldId="295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1616412929" sldId="296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894620168" sldId="300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1811619925" sldId="303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1712851394" sldId="308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1720639349" sldId="316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6627908" sldId="317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3555800270" sldId="318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39563929" sldId="319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2255851256" sldId="321"/>
        </pc:sldMkLst>
      </pc:sldChg>
      <pc:sldChg chg="del">
        <pc:chgData name="Merchant, Stefan J" userId="6383b7b0-26ae-43ed-9990-968cf679865d" providerId="ADAL" clId="{984C5923-E8C6-41A2-BE9F-C0A0949E3A13}" dt="2023-12-06T22:17:15.737" v="22"/>
        <pc:sldMkLst>
          <pc:docMk/>
          <pc:sldMk cId="649044278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5A426-7A5A-471B-B1F5-296F0A4E330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C5963-44A6-4B26-9E01-57215D3EA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09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extualscience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cepoon@nebraskamed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929520" y="1549080"/>
            <a:ext cx="7936560" cy="23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ACCEPTANCE AND COMMITMENT THERAPY (ACT)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929520" y="3967920"/>
            <a:ext cx="7079400" cy="187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Cecilia Poon, PhD, ABPP</a:t>
            </a:r>
            <a:endParaRPr lang="en-US" sz="24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Licensed Psychologist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DEFUSION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Cognitive Fusion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“I think that, so it must be true!”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Getting “hooked” and 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"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caught up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"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in thoughts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Confusing thought and reality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en-US" sz="2400" b="0" strike="noStrike" spc="-1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Look at thoughts, not from thoughts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See thoughts as what they are (i.e., thoughts!)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Not try to change the content, or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eliminate/ distract from our thoughts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Reduce the influence of unhelpful cognitive processes on behavior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;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notice the language processes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en-US" sz="2400" b="0" strike="noStrike" spc="-1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PRESENT MOMENT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Dominance of Conceptualized Past and Feared Future 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Ruminate about the past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Worry about the future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Notice accurately what is happening in the here and now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Engage fully in what we are doing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Take in important information about whether to change or persist in a behavior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Mindfulness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SELF AS CONTEXT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Self as Content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“I am my narrative and my story can’t change”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Rigid rule-following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 transcendent sense of self, i.e., the observing self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Self as context from where thoughts, feelings, and sensations unfold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Loosen up attachment to language of conceptualized self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Sky and weather metaphor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VALUES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Lack of Clarity or Contact with Values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Feels un-anchored or direction-less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Feels stuck</a:t>
            </a:r>
            <a:endParaRPr lang="en-US" sz="2400" b="0" strike="noStrike" spc="-1">
              <a:latin typeface="Arial"/>
            </a:endParaRPr>
          </a:p>
          <a:p>
            <a:pPr marL="432000" lvl="1" indent="-216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Existing not based on “what matters”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The person we want to be, things we want to do, what we want to stand for in this life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 direction that guides ongoing action; not a goal</a:t>
            </a:r>
            <a:endParaRPr lang="en-US" sz="2400" b="0" strike="noStrike" spc="-1">
              <a:latin typeface="Arial"/>
            </a:endParaRPr>
          </a:p>
          <a:p>
            <a:pPr marL="228600" indent="-221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 sense of meaning, abundance, vitality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COMMITTED ACTION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Inaction, Impulsivity, or Persistent Avoidance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Ineffective pattern of behavior, doing the same thing over and over expecting different (better) results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Going through the motions while feeling struck/ trapped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en-US" sz="2400" b="0" strike="noStrike" spc="-1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Take action and make decisions that are in line with our values, even when life is challenging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ACT: What It Is, What It Isn’t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Experiential &gt; Didactic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Use of experiential exercise and metaphors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Not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a 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specific set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of coping skills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,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techniques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, or protocols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May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work on one or more core process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, in any order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Number of sessions: 1- 20+</a:t>
            </a: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latin typeface="Calibri"/>
              </a:rPr>
              <a:t>Therapeutic relationship, case conceptualization (e.g., life and problem context, goals, treatment plan), and practice ARE important</a:t>
            </a: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latin typeface="Calibri"/>
              </a:rPr>
              <a:t>It is not passive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ACT: Overall Evidence Base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1,000+ RCTs on ACT and its components as of December 2022 (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  <a:hlinkClick r:id="rId3"/>
              </a:rPr>
              <a:t>www.contextualscience.org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Small sample size, don’t always have a strong comparison group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Its focus makes it difficult to compare outcome with diagnosis-specific approaches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APA Division 12 cited “strong” research support for using ACT to treat chronic pain; “modest” support for anxiety, depression, and OCD; pending support for psychosis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The VA listed ACT for depression as an EBT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SAMHSA recognized ACT as an EST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ACT with Older Adults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Has ~20 studies involving adults age 60 and older, in community and 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LTC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settings across cultural-linguistic backgrounds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Effective in reducing distress (depression) in older adults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Less conclusive for enhancing physical functioning and psychological flexibility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Demonstrates acceptability and feasibility among older adults with chronic pain, depression, generalized anxiety, caregiving stress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...etc.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Newer research focuses on alternative delivery methods, e.g., online modules to reduce loneliness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ACT with Older Adults: Why?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Transdiagnostic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Consistent with Baltes’ and Baltes’ Selective Optimization and Compensation (SOC) Model of Successful Aging (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e.g.,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Acceptance, Present Moment; Workability of Committed Action)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May address ageism in older adults and those around them (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e.g., </a:t>
            </a:r>
            <a:r>
              <a:rPr lang="en-US" sz="2400" spc="-1" dirty="0" err="1">
                <a:solidFill>
                  <a:srgbClr val="000000"/>
                </a:solidFill>
                <a:latin typeface="Calibri"/>
                <a:ea typeface="DejaVu Sans"/>
              </a:rPr>
              <a:t>Defusion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Self-As-Context)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  <a:cs typeface="Calibri"/>
              </a:rPr>
              <a:t>Consistent with “What Matters Most” in the Geriatrics 5Ms (e.g., Values)</a:t>
            </a: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Supports older adults’ wisdom, resilience, and emotion regulation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Case </a:t>
            </a:r>
            <a:r>
              <a:rPr lang="en-US" sz="4400" b="1" spc="-1" dirty="0">
                <a:solidFill>
                  <a:srgbClr val="000000"/>
                </a:solidFill>
                <a:latin typeface="Calibri"/>
                <a:ea typeface="DejaVu Sans"/>
              </a:rPr>
              <a:t>Examples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76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en-US" sz="24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(If there is time)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Disclosure and Disclaimer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914400" y="1825560"/>
            <a:ext cx="7593840" cy="434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 have no financial or other conflicts to declare</a:t>
            </a:r>
            <a:endParaRPr lang="en-US" sz="2400" b="0" strike="noStrike" spc="-1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Case example(s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), if any,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are hypothetical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135"/>
          <p:cNvPicPr/>
          <p:nvPr/>
        </p:nvPicPr>
        <p:blipFill>
          <a:blip r:embed="rId3"/>
          <a:stretch/>
        </p:blipFill>
        <p:spPr>
          <a:xfrm>
            <a:off x="2377440" y="1645920"/>
            <a:ext cx="5212080" cy="5212080"/>
          </a:xfrm>
          <a:prstGeom prst="rect">
            <a:avLst/>
          </a:prstGeom>
          <a:ln>
            <a:noFill/>
          </a:ln>
        </p:spPr>
      </p:pic>
      <p:sp>
        <p:nvSpPr>
          <p:cNvPr id="137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Questions?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914400" y="1554480"/>
            <a:ext cx="804672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Email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  <a:hlinkClick r:id="rId4"/>
              </a:rPr>
              <a:t>cepoon@nebraskamed.com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for references and resources</a:t>
            </a:r>
            <a:endParaRPr lang="en-US" sz="2400" b="0" strike="noStrike" spc="-1" dirty="0">
              <a:latin typeface="Arial"/>
            </a:endParaRPr>
          </a:p>
          <a:p>
            <a:pPr marL="7620">
              <a:lnSpc>
                <a:spcPct val="90000"/>
              </a:lnSpc>
              <a:spcBef>
                <a:spcPts val="1001"/>
              </a:spcBef>
            </a:pPr>
            <a:endParaRPr lang="en-US" sz="3200" b="0" strike="noStrike" spc="-1">
              <a:latin typeface="Arial"/>
            </a:endParaRPr>
          </a:p>
          <a:p>
            <a:pPr marL="7620">
              <a:lnSpc>
                <a:spcPct val="90000"/>
              </a:lnSpc>
              <a:spcBef>
                <a:spcPts val="1001"/>
              </a:spcBef>
            </a:pPr>
            <a:r>
              <a:rPr lang="en-US" sz="3600" b="1" spc="-1" dirty="0">
                <a:solidFill>
                  <a:srgbClr val="000000"/>
                </a:solidFill>
                <a:latin typeface="Calibri"/>
                <a:ea typeface="DejaVu Sans"/>
              </a:rPr>
              <a:t>THANK YOU!</a:t>
            </a: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Objectives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914400" y="1825560"/>
            <a:ext cx="7593840" cy="434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Understand the 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basic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features of ACT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Describe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the evidence base of ACT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Discuss the application of ACT with older adults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(Cultivate an interest in ongoing professional development in ACT and related approaches)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/>
          <p:cNvPicPr/>
          <p:nvPr/>
        </p:nvPicPr>
        <p:blipFill>
          <a:blip r:embed="rId3">
            <a:alphaModFix amt="35000"/>
          </a:blip>
          <a:stretch/>
        </p:blipFill>
        <p:spPr>
          <a:xfrm>
            <a:off x="1645920" y="1097280"/>
            <a:ext cx="6400800" cy="576072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ACT in Context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914400" y="1825560"/>
            <a:ext cx="7593840" cy="434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85" name="CustomShape 3"/>
          <p:cNvSpPr/>
          <p:nvPr/>
        </p:nvSpPr>
        <p:spPr>
          <a:xfrm>
            <a:off x="2062080" y="4023360"/>
            <a:ext cx="2784240" cy="26300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Behavioral Activation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Cognitive Therapy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Rational Emotive Behavior Therapy (REBT)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Exposure and Response Prevention (</a:t>
            </a:r>
            <a:r>
              <a:rPr lang="en-US" sz="1500" spc="-1" dirty="0">
                <a:solidFill>
                  <a:srgbClr val="000000"/>
                </a:solidFill>
                <a:latin typeface="Arial"/>
                <a:ea typeface="DejaVu Sans"/>
              </a:rPr>
              <a:t>ERP</a:t>
            </a: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Cognitive Processing Therapy (CPT)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Prolonged Exposure (PE)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Integrated Behavioral Couples Therapy</a:t>
            </a:r>
            <a:endParaRPr lang="en-US" sz="1500" b="0" strike="noStrike" spc="-1" dirty="0">
              <a:latin typeface="Arial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2103120" y="2166120"/>
            <a:ext cx="559836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Arial"/>
                <a:ea typeface="DejaVu Sans"/>
              </a:rPr>
              <a:t>CBT 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(Cognitive Behavioral Therapies)</a:t>
            </a:r>
            <a:r>
              <a:rPr lang="en-US" sz="15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ustomShape 5"/>
          <p:cNvSpPr/>
          <p:nvPr/>
        </p:nvSpPr>
        <p:spPr>
          <a:xfrm>
            <a:off x="4937760" y="4023360"/>
            <a:ext cx="2834640" cy="26300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highlight>
                  <a:srgbClr val="FEF4B6"/>
                </a:highlight>
                <a:latin typeface="Arial"/>
                <a:ea typeface="DejaVu Sans"/>
              </a:rPr>
              <a:t>Acceptance and Commitment Therapy (ACT)</a:t>
            </a:r>
            <a:endParaRPr lang="en-US" sz="1500" b="0" strike="noStrike" spc="-1" dirty="0">
              <a:highlight>
                <a:srgbClr val="FEF4B6"/>
              </a:highlight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Dialectical Behavior Therapy (DBT)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Functional Analytic Psychotherapy (FAP)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Mindfulness-Based Cognitive Therapy (MBCT)</a:t>
            </a:r>
            <a:endParaRPr lang="en-US" sz="1500" b="0" strike="noStrike" spc="-1" dirty="0">
              <a:latin typeface="Arial"/>
            </a:endParaRPr>
          </a:p>
          <a:p>
            <a:pPr marL="215900" indent="-2159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n-US" sz="15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Mindfulness-Based Stress Reduction (MBSR)</a:t>
            </a:r>
            <a:endParaRPr lang="en-US" sz="1500" b="0" strike="noStrike" spc="-1" dirty="0">
              <a:latin typeface="Arial"/>
            </a:endParaRPr>
          </a:p>
          <a:p>
            <a:pPr>
              <a:buClr>
                <a:srgbClr val="000000"/>
              </a:buClr>
            </a:pPr>
            <a:r>
              <a:rPr lang="en-US" sz="1500" spc="-1" dirty="0">
                <a:solidFill>
                  <a:srgbClr val="000000"/>
                </a:solidFill>
                <a:latin typeface="Arial"/>
                <a:ea typeface="DejaVu Sans"/>
              </a:rPr>
              <a:t>    </a:t>
            </a:r>
            <a:r>
              <a:rPr lang="en-US" sz="15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and more…etc.</a:t>
            </a:r>
            <a:endParaRPr lang="en-US" sz="1500" b="0" i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Functional Contextualism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Any action or event cannot be separated from its historical and current context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Workability</a:t>
            </a: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Relational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Frame Theory</a:t>
            </a:r>
            <a:endParaRPr lang="en-US" dirty="0"/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latin typeface="Calibri"/>
                <a:cs typeface="Calibri"/>
              </a:rPr>
              <a:t>Role of human language and cognition in suffering</a:t>
            </a:r>
            <a:endParaRPr lang="en-US" sz="2400" spc="-1" dirty="0"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Hexaflex: 6 Core Processes 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92" name="Picture 91"/>
          <p:cNvPicPr/>
          <p:nvPr/>
        </p:nvPicPr>
        <p:blipFill>
          <a:blip r:embed="rId3"/>
          <a:stretch/>
        </p:blipFill>
        <p:spPr>
          <a:xfrm>
            <a:off x="1688040" y="1463040"/>
            <a:ext cx="5810040" cy="4828680"/>
          </a:xfrm>
          <a:prstGeom prst="rect">
            <a:avLst/>
          </a:prstGeom>
          <a:ln>
            <a:noFill/>
          </a:ln>
        </p:spPr>
      </p:pic>
      <p:sp>
        <p:nvSpPr>
          <p:cNvPr id="93" name="CustomShape 3"/>
          <p:cNvSpPr/>
          <p:nvPr/>
        </p:nvSpPr>
        <p:spPr>
          <a:xfrm>
            <a:off x="1371600" y="6400800"/>
            <a:ext cx="65836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Adapted from Hayes et al., 1999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Psychological Inflexibility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96" name="Picture 95"/>
          <p:cNvPicPr/>
          <p:nvPr/>
        </p:nvPicPr>
        <p:blipFill>
          <a:blip r:embed="rId3"/>
          <a:stretch/>
        </p:blipFill>
        <p:spPr>
          <a:xfrm>
            <a:off x="1688040" y="1615320"/>
            <a:ext cx="5810040" cy="4828680"/>
          </a:xfrm>
          <a:prstGeom prst="rect">
            <a:avLst/>
          </a:prstGeom>
          <a:ln>
            <a:noFill/>
          </a:ln>
        </p:spPr>
      </p:pic>
      <p:sp>
        <p:nvSpPr>
          <p:cNvPr id="97" name="TextShape 3"/>
          <p:cNvSpPr txBox="1"/>
          <p:nvPr/>
        </p:nvSpPr>
        <p:spPr>
          <a:xfrm>
            <a:off x="1371600" y="2140920"/>
            <a:ext cx="1828800" cy="60228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EXPERIENTIAL </a:t>
            </a:r>
          </a:p>
          <a:p>
            <a:pPr algn="ctr"/>
            <a:r>
              <a:rPr lang="en-US" sz="1800" b="0" strike="noStrike" spc="-1">
                <a:latin typeface="Arial"/>
              </a:rPr>
              <a:t>AVOIDANCE</a:t>
            </a:r>
          </a:p>
        </p:txBody>
      </p:sp>
      <p:sp>
        <p:nvSpPr>
          <p:cNvPr id="98" name="TextShape 4"/>
          <p:cNvSpPr txBox="1"/>
          <p:nvPr/>
        </p:nvSpPr>
        <p:spPr>
          <a:xfrm>
            <a:off x="1371600" y="5303520"/>
            <a:ext cx="1737360" cy="60228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FUSION WITH THOUGHTS</a:t>
            </a:r>
          </a:p>
        </p:txBody>
      </p:sp>
      <p:sp>
        <p:nvSpPr>
          <p:cNvPr id="99" name="TextShape 5"/>
          <p:cNvSpPr txBox="1"/>
          <p:nvPr/>
        </p:nvSpPr>
        <p:spPr>
          <a:xfrm>
            <a:off x="3200400" y="1280160"/>
            <a:ext cx="2926080" cy="644877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800" b="0" strike="noStrike" spc="-1" dirty="0">
                <a:latin typeface="Arial"/>
              </a:rPr>
              <a:t>DOMINANCE OF PAST AND FUTURE</a:t>
            </a:r>
          </a:p>
        </p:txBody>
      </p:sp>
      <p:sp>
        <p:nvSpPr>
          <p:cNvPr id="100" name="TextShape 6"/>
          <p:cNvSpPr txBox="1"/>
          <p:nvPr/>
        </p:nvSpPr>
        <p:spPr>
          <a:xfrm>
            <a:off x="6035040" y="2103120"/>
            <a:ext cx="3017520" cy="64008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LACK OF CLARITY OR CONTACT WITH VALUES</a:t>
            </a:r>
          </a:p>
        </p:txBody>
      </p:sp>
      <p:sp>
        <p:nvSpPr>
          <p:cNvPr id="101" name="TextShape 7"/>
          <p:cNvSpPr txBox="1"/>
          <p:nvPr/>
        </p:nvSpPr>
        <p:spPr>
          <a:xfrm>
            <a:off x="6126480" y="5249880"/>
            <a:ext cx="2926080" cy="60228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INACTION, IMPULSIVITY, OR AVOIDANCE</a:t>
            </a:r>
          </a:p>
        </p:txBody>
      </p:sp>
      <p:sp>
        <p:nvSpPr>
          <p:cNvPr id="102" name="TextShape 8"/>
          <p:cNvSpPr txBox="1"/>
          <p:nvPr/>
        </p:nvSpPr>
        <p:spPr>
          <a:xfrm>
            <a:off x="3017520" y="6116400"/>
            <a:ext cx="3291840" cy="60228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ATTACHMENT TO CONCEPTUALIZED SELF</a:t>
            </a:r>
          </a:p>
        </p:txBody>
      </p:sp>
      <p:sp>
        <p:nvSpPr>
          <p:cNvPr id="103" name="TextShape 9"/>
          <p:cNvSpPr txBox="1"/>
          <p:nvPr/>
        </p:nvSpPr>
        <p:spPr>
          <a:xfrm>
            <a:off x="3657600" y="3749040"/>
            <a:ext cx="2011680" cy="644877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txBody>
          <a:bodyPr lIns="90000" tIns="45000" rIns="90000" bIns="45000" anchor="t">
            <a:spAutoFit/>
          </a:bodyPr>
          <a:lstStyle/>
          <a:p>
            <a:pPr algn="ctr"/>
            <a:r>
              <a:rPr lang="en-US" sz="1800" b="0" strike="noStrike" spc="-1" dirty="0">
                <a:latin typeface="Arial"/>
              </a:rPr>
              <a:t>STUCK</a:t>
            </a:r>
            <a:r>
              <a:rPr lang="en-US" spc="-1" dirty="0">
                <a:latin typeface="Arial"/>
              </a:rPr>
              <a:t>/</a:t>
            </a:r>
            <a:endParaRPr lang="en-US" sz="1800" b="0" strike="noStrike" spc="-1" dirty="0">
              <a:latin typeface="Arial"/>
            </a:endParaRPr>
          </a:p>
          <a:p>
            <a:pPr algn="ctr"/>
            <a:r>
              <a:rPr lang="en-US" spc="-1" dirty="0">
                <a:latin typeface="Arial"/>
              </a:rPr>
              <a:t>INFLEXIBLE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3 Pillars of Flexibility in FACT*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106" name="CustomShape 3"/>
          <p:cNvSpPr/>
          <p:nvPr/>
        </p:nvSpPr>
        <p:spPr>
          <a:xfrm>
            <a:off x="1039906" y="6400800"/>
            <a:ext cx="7318784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r>
              <a:rPr lang="en-US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*Focused Acceptance and Commitment Therapy (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Strosahl et al.,</a:t>
            </a:r>
            <a:r>
              <a:rPr lang="en-US" spc="-1" dirty="0">
                <a:solidFill>
                  <a:srgbClr val="000000"/>
                </a:solidFill>
                <a:latin typeface="Calibri"/>
                <a:ea typeface="DejaVu Sans"/>
              </a:rPr>
              <a:t> 2012</a:t>
            </a:r>
            <a:r>
              <a:rPr lang="en-US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)</a:t>
            </a:r>
            <a:endParaRPr lang="en-US" b="0" strike="noStrike" spc="-1">
              <a:latin typeface="Arial"/>
            </a:endParaRPr>
          </a:p>
        </p:txBody>
      </p:sp>
      <p:pic>
        <p:nvPicPr>
          <p:cNvPr id="107" name="Picture 106"/>
          <p:cNvPicPr/>
          <p:nvPr/>
        </p:nvPicPr>
        <p:blipFill>
          <a:blip r:embed="rId3"/>
          <a:stretch/>
        </p:blipFill>
        <p:spPr>
          <a:xfrm>
            <a:off x="1688040" y="1480680"/>
            <a:ext cx="5810040" cy="4828680"/>
          </a:xfrm>
          <a:prstGeom prst="rect">
            <a:avLst/>
          </a:prstGeom>
          <a:ln>
            <a:noFill/>
          </a:ln>
        </p:spPr>
      </p:pic>
      <p:sp>
        <p:nvSpPr>
          <p:cNvPr id="108" name="CustomShape 4"/>
          <p:cNvSpPr/>
          <p:nvPr/>
        </p:nvSpPr>
        <p:spPr>
          <a:xfrm>
            <a:off x="1371600" y="1371600"/>
            <a:ext cx="2011680" cy="4937760"/>
          </a:xfrm>
          <a:prstGeom prst="rect">
            <a:avLst/>
          </a:prstGeom>
          <a:solidFill>
            <a:srgbClr val="729FCF">
              <a:alpha val="50000"/>
            </a:srgbClr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109" name="CustomShape 5"/>
          <p:cNvSpPr/>
          <p:nvPr/>
        </p:nvSpPr>
        <p:spPr>
          <a:xfrm>
            <a:off x="3566160" y="1371600"/>
            <a:ext cx="2103120" cy="4937760"/>
          </a:xfrm>
          <a:prstGeom prst="rect">
            <a:avLst/>
          </a:prstGeom>
          <a:solidFill>
            <a:srgbClr val="FFAA95">
              <a:alpha val="50000"/>
            </a:srgbClr>
          </a:solidFill>
          <a:ln>
            <a:solidFill>
              <a:srgbClr val="FFAA9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110" name="CustomShape 6"/>
          <p:cNvSpPr/>
          <p:nvPr/>
        </p:nvSpPr>
        <p:spPr>
          <a:xfrm>
            <a:off x="5852160" y="1371600"/>
            <a:ext cx="2103120" cy="4937760"/>
          </a:xfrm>
          <a:prstGeom prst="rect">
            <a:avLst/>
          </a:prstGeom>
          <a:solidFill>
            <a:srgbClr val="D4EA6B">
              <a:alpha val="50000"/>
            </a:srgbClr>
          </a:solidFill>
          <a:ln>
            <a:solidFill>
              <a:srgbClr val="D4EA6B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111" name="TextShape 7"/>
          <p:cNvSpPr txBox="1"/>
          <p:nvPr/>
        </p:nvSpPr>
        <p:spPr>
          <a:xfrm>
            <a:off x="1554480" y="3566160"/>
            <a:ext cx="1119600" cy="459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US" sz="2600" b="1" strike="noStrike" spc="-1">
                <a:latin typeface="Arial"/>
              </a:rPr>
              <a:t>OPEN</a:t>
            </a:r>
            <a:endParaRPr lang="en-US" sz="2600" b="0" strike="noStrike" spc="-1">
              <a:latin typeface="Arial"/>
            </a:endParaRPr>
          </a:p>
        </p:txBody>
      </p:sp>
      <p:sp>
        <p:nvSpPr>
          <p:cNvPr id="112" name="TextShape 8"/>
          <p:cNvSpPr txBox="1"/>
          <p:nvPr/>
        </p:nvSpPr>
        <p:spPr>
          <a:xfrm>
            <a:off x="3931920" y="2194560"/>
            <a:ext cx="1395360" cy="459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US" sz="2600" b="1" strike="noStrike" spc="-1">
                <a:latin typeface="Arial"/>
              </a:rPr>
              <a:t>AWARE</a:t>
            </a:r>
            <a:endParaRPr lang="en-US" sz="2600" b="0" strike="noStrike" spc="-1">
              <a:latin typeface="Arial"/>
            </a:endParaRPr>
          </a:p>
        </p:txBody>
      </p:sp>
      <p:sp>
        <p:nvSpPr>
          <p:cNvPr id="113" name="TextShape 9"/>
          <p:cNvSpPr txBox="1"/>
          <p:nvPr/>
        </p:nvSpPr>
        <p:spPr>
          <a:xfrm>
            <a:off x="6035040" y="3657600"/>
            <a:ext cx="1855440" cy="459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US" sz="2600" b="1" strike="noStrike" spc="-1">
                <a:latin typeface="Arial"/>
              </a:rPr>
              <a:t>ENGAGED</a:t>
            </a:r>
            <a:endParaRPr lang="en-US" sz="2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914400" y="365040"/>
            <a:ext cx="7593840" cy="131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ACCEPTANCE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914400" y="1554480"/>
            <a:ext cx="7862400" cy="46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Experiential Avoidance</a:t>
            </a:r>
            <a:endParaRPr lang="en-US" sz="2400" b="0" strike="noStrike" spc="-1" dirty="0">
              <a:latin typeface="Arial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“I 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am afraid/ ashamed of my feelings”</a:t>
            </a:r>
            <a:endParaRPr lang="en-US" sz="2400" spc="-1">
              <a:solidFill>
                <a:srgbClr val="000000"/>
              </a:solidFill>
              <a:latin typeface="Arial"/>
              <a:ea typeface="DejaVu Sans"/>
            </a:endParaRPr>
          </a:p>
          <a:p>
            <a:pPr marL="431800" lvl="1" indent="-215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“If I don’t do this or do less of this, I won’t feel bad”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Willingness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to 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fully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connect with our inner experiences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en-US" sz="2400" b="0" strike="noStrike" spc="-1" dirty="0">
              <a:latin typeface="Calibri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Let go of the</a:t>
            </a:r>
            <a:r>
              <a:rPr lang="en-US" sz="2400" spc="-1" dirty="0">
                <a:solidFill>
                  <a:srgbClr val="000000"/>
                </a:solidFill>
                <a:latin typeface="Calibri"/>
                <a:ea typeface="DejaVu Sans"/>
              </a:rPr>
              <a:t> tendency to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control uncomfortable thoughts, feelings, and sensations</a:t>
            </a:r>
            <a:endParaRPr lang="en-US" sz="2400" b="0" strike="noStrike" spc="-1" dirty="0">
              <a:latin typeface="Arial"/>
            </a:endParaRPr>
          </a:p>
          <a:p>
            <a:pPr marL="228600" indent="-2209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Non-judgmental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1341</TotalTime>
  <Words>958</Words>
  <Application>Microsoft Office PowerPoint</Application>
  <PresentationFormat>On-screen Show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Arial,Sans-Serif</vt:lpstr>
      <vt:lpstr>Calibri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Stephenson, Mandee</dc:creator>
  <dc:description/>
  <cp:lastModifiedBy>Merchant, Stefan J</cp:lastModifiedBy>
  <cp:revision>232</cp:revision>
  <dcterms:created xsi:type="dcterms:W3CDTF">2021-04-07T18:26:11Z</dcterms:created>
  <dcterms:modified xsi:type="dcterms:W3CDTF">2023-12-06T22:17:25Z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