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80" r:id="rId6"/>
    <p:sldMasterId id="2147483687" r:id="rId7"/>
    <p:sldMasterId id="2147483752" r:id="rId8"/>
    <p:sldMasterId id="2147483768" r:id="rId9"/>
  </p:sldMasterIdLst>
  <p:notesMasterIdLst>
    <p:notesMasterId r:id="rId71"/>
  </p:notesMasterIdLst>
  <p:sldIdLst>
    <p:sldId id="273" r:id="rId10"/>
    <p:sldId id="718" r:id="rId11"/>
    <p:sldId id="719" r:id="rId12"/>
    <p:sldId id="397" r:id="rId13"/>
    <p:sldId id="409" r:id="rId14"/>
    <p:sldId id="666" r:id="rId15"/>
    <p:sldId id="399" r:id="rId16"/>
    <p:sldId id="368" r:id="rId17"/>
    <p:sldId id="380" r:id="rId18"/>
    <p:sldId id="359" r:id="rId19"/>
    <p:sldId id="720" r:id="rId20"/>
    <p:sldId id="296" r:id="rId21"/>
    <p:sldId id="305" r:id="rId22"/>
    <p:sldId id="383" r:id="rId23"/>
    <p:sldId id="712" r:id="rId24"/>
    <p:sldId id="290" r:id="rId25"/>
    <p:sldId id="302" r:id="rId26"/>
    <p:sldId id="381" r:id="rId27"/>
    <p:sldId id="304" r:id="rId28"/>
    <p:sldId id="279" r:id="rId29"/>
    <p:sldId id="714" r:id="rId30"/>
    <p:sldId id="382" r:id="rId31"/>
    <p:sldId id="658" r:id="rId32"/>
    <p:sldId id="366" r:id="rId33"/>
    <p:sldId id="415" r:id="rId34"/>
    <p:sldId id="416" r:id="rId35"/>
    <p:sldId id="384" r:id="rId36"/>
    <p:sldId id="288" r:id="rId37"/>
    <p:sldId id="289" r:id="rId38"/>
    <p:sldId id="659" r:id="rId39"/>
    <p:sldId id="661" r:id="rId40"/>
    <p:sldId id="631" r:id="rId41"/>
    <p:sldId id="699" r:id="rId42"/>
    <p:sldId id="354" r:id="rId43"/>
    <p:sldId id="722" r:id="rId44"/>
    <p:sldId id="396" r:id="rId45"/>
    <p:sldId id="394" r:id="rId46"/>
    <p:sldId id="724" r:id="rId47"/>
    <p:sldId id="278" r:id="rId48"/>
    <p:sldId id="578" r:id="rId49"/>
    <p:sldId id="721" r:id="rId50"/>
    <p:sldId id="723" r:id="rId51"/>
    <p:sldId id="387" r:id="rId52"/>
    <p:sldId id="274" r:id="rId53"/>
    <p:sldId id="706" r:id="rId54"/>
    <p:sldId id="388" r:id="rId55"/>
    <p:sldId id="713" r:id="rId56"/>
    <p:sldId id="662" r:id="rId57"/>
    <p:sldId id="510" r:id="rId58"/>
    <p:sldId id="697" r:id="rId59"/>
    <p:sldId id="696" r:id="rId60"/>
    <p:sldId id="403" r:id="rId61"/>
    <p:sldId id="404" r:id="rId62"/>
    <p:sldId id="317" r:id="rId63"/>
    <p:sldId id="405" r:id="rId64"/>
    <p:sldId id="725" r:id="rId65"/>
    <p:sldId id="715" r:id="rId66"/>
    <p:sldId id="716" r:id="rId67"/>
    <p:sldId id="717" r:id="rId68"/>
    <p:sldId id="726" r:id="rId69"/>
    <p:sldId id="584"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958" autoAdjust="0"/>
    <p:restoredTop sz="88367" autoAdjust="0"/>
  </p:normalViewPr>
  <p:slideViewPr>
    <p:cSldViewPr snapToGrid="0">
      <p:cViewPr varScale="1">
        <p:scale>
          <a:sx n="101" d="100"/>
          <a:sy n="101" d="100"/>
        </p:scale>
        <p:origin x="972" y="96"/>
      </p:cViewPr>
      <p:guideLst>
        <p:guide orient="horz" pos="2160"/>
        <p:guide pos="2880"/>
      </p:guideLst>
    </p:cSldViewPr>
  </p:slideViewPr>
  <p:notesTextViewPr>
    <p:cViewPr>
      <p:scale>
        <a:sx n="1" d="1"/>
        <a:sy n="1" d="1"/>
      </p:scale>
      <p:origin x="0" y="0"/>
    </p:cViewPr>
  </p:notesTextViewPr>
  <p:sorterViewPr>
    <p:cViewPr>
      <p:scale>
        <a:sx n="100" d="100"/>
        <a:sy n="100" d="100"/>
      </p:scale>
      <p:origin x="0" y="-103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4.xml"/><Relationship Id="rId7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ata3.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12.png"/><Relationship Id="rId7" Type="http://schemas.openxmlformats.org/officeDocument/2006/relationships/image" Target="../media/image80.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1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3.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12.png"/><Relationship Id="rId7" Type="http://schemas.openxmlformats.org/officeDocument/2006/relationships/image" Target="../media/image80.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8606EA-738A-45DC-B62A-BDBAC5CE180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B36FC06-52EE-4CE7-B599-7C20F2593490}">
      <dgm:prSet/>
      <dgm:spPr/>
      <dgm:t>
        <a:bodyPr/>
        <a:lstStyle/>
        <a:p>
          <a:r>
            <a:rPr lang="en-US" b="0" dirty="0"/>
            <a:t>To provide an overview of pharmacogenetics.</a:t>
          </a:r>
          <a:endParaRPr lang="en-US" dirty="0"/>
        </a:p>
      </dgm:t>
    </dgm:pt>
    <dgm:pt modelId="{5BE86DE7-9970-48F5-ACC4-F1808BD8DE3E}" type="parTrans" cxnId="{34C95791-336E-40A0-A408-2B3D1E0A3520}">
      <dgm:prSet/>
      <dgm:spPr/>
      <dgm:t>
        <a:bodyPr/>
        <a:lstStyle/>
        <a:p>
          <a:endParaRPr lang="en-US"/>
        </a:p>
      </dgm:t>
    </dgm:pt>
    <dgm:pt modelId="{5AEE9B31-BD50-4DB8-BBB5-7546DD3EB2E5}" type="sibTrans" cxnId="{34C95791-336E-40A0-A408-2B3D1E0A3520}">
      <dgm:prSet/>
      <dgm:spPr/>
      <dgm:t>
        <a:bodyPr/>
        <a:lstStyle/>
        <a:p>
          <a:endParaRPr lang="en-US"/>
        </a:p>
      </dgm:t>
    </dgm:pt>
    <dgm:pt modelId="{2A107800-DB60-4B4A-A43D-C2E1621BCAE6}">
      <dgm:prSet/>
      <dgm:spPr/>
      <dgm:t>
        <a:bodyPr/>
        <a:lstStyle/>
        <a:p>
          <a:r>
            <a:rPr lang="en-US" b="0" dirty="0"/>
            <a:t>To describe the scientific rationale for pharmacogenetics.</a:t>
          </a:r>
          <a:endParaRPr lang="en-US" dirty="0"/>
        </a:p>
      </dgm:t>
    </dgm:pt>
    <dgm:pt modelId="{2D286AD5-084E-4F4F-9EF1-08A2FB4555CA}" type="parTrans" cxnId="{8575654F-CC34-43D8-AFB4-3E7B297FDA81}">
      <dgm:prSet/>
      <dgm:spPr/>
      <dgm:t>
        <a:bodyPr/>
        <a:lstStyle/>
        <a:p>
          <a:endParaRPr lang="en-US"/>
        </a:p>
      </dgm:t>
    </dgm:pt>
    <dgm:pt modelId="{1B48AD77-869D-426A-BBE4-BA08838EAFF2}" type="sibTrans" cxnId="{8575654F-CC34-43D8-AFB4-3E7B297FDA81}">
      <dgm:prSet/>
      <dgm:spPr/>
      <dgm:t>
        <a:bodyPr/>
        <a:lstStyle/>
        <a:p>
          <a:endParaRPr lang="en-US"/>
        </a:p>
      </dgm:t>
    </dgm:pt>
    <dgm:pt modelId="{A1122871-5931-4225-9945-46066DC4EB85}">
      <dgm:prSet/>
      <dgm:spPr/>
      <dgm:t>
        <a:bodyPr/>
        <a:lstStyle/>
        <a:p>
          <a:r>
            <a:rPr lang="en-US" b="0" dirty="0"/>
            <a:t>To review opportunities and barriers related to implementation into clinical practice, especially the older patient population.</a:t>
          </a:r>
          <a:endParaRPr lang="en-US" dirty="0"/>
        </a:p>
      </dgm:t>
    </dgm:pt>
    <dgm:pt modelId="{A7B02376-4BB6-4D31-B43F-99C9039D96C5}" type="parTrans" cxnId="{2C917B1A-7A86-4192-80B0-BB666ED785F5}">
      <dgm:prSet/>
      <dgm:spPr/>
      <dgm:t>
        <a:bodyPr/>
        <a:lstStyle/>
        <a:p>
          <a:endParaRPr lang="en-US"/>
        </a:p>
      </dgm:t>
    </dgm:pt>
    <dgm:pt modelId="{0DA57660-4C18-4FA3-9070-8E7A5AE8CD83}" type="sibTrans" cxnId="{2C917B1A-7A86-4192-80B0-BB666ED785F5}">
      <dgm:prSet/>
      <dgm:spPr/>
      <dgm:t>
        <a:bodyPr/>
        <a:lstStyle/>
        <a:p>
          <a:endParaRPr lang="en-US"/>
        </a:p>
      </dgm:t>
    </dgm:pt>
    <dgm:pt modelId="{457400A4-26E2-49D3-8AB5-24E495BB6216}" type="pres">
      <dgm:prSet presAssocID="{578606EA-738A-45DC-B62A-BDBAC5CE1802}" presName="root" presStyleCnt="0">
        <dgm:presLayoutVars>
          <dgm:dir/>
          <dgm:resizeHandles val="exact"/>
        </dgm:presLayoutVars>
      </dgm:prSet>
      <dgm:spPr/>
    </dgm:pt>
    <dgm:pt modelId="{08DFEA3A-977A-47F1-A2B4-AF3947B1856E}" type="pres">
      <dgm:prSet presAssocID="{9B36FC06-52EE-4CE7-B599-7C20F2593490}" presName="compNode" presStyleCnt="0"/>
      <dgm:spPr/>
    </dgm:pt>
    <dgm:pt modelId="{8E28866A-8BFA-4980-9623-D07F3F5C91CE}" type="pres">
      <dgm:prSet presAssocID="{9B36FC06-52EE-4CE7-B599-7C20F2593490}" presName="bgRect" presStyleLbl="bgShp" presStyleIdx="0" presStyleCnt="3" custLinFactNeighborX="116"/>
      <dgm:spPr/>
    </dgm:pt>
    <dgm:pt modelId="{E3C43735-61BC-4A15-8219-A3E0DB41A9E0}" type="pres">
      <dgm:prSet presAssocID="{9B36FC06-52EE-4CE7-B599-7C20F259349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D60F284E-3960-4F4C-8F33-8B6883986AB9}" type="pres">
      <dgm:prSet presAssocID="{9B36FC06-52EE-4CE7-B599-7C20F2593490}" presName="spaceRect" presStyleCnt="0"/>
      <dgm:spPr/>
    </dgm:pt>
    <dgm:pt modelId="{8EFF96C4-99C5-4E54-B3E8-23662CD0B6DB}" type="pres">
      <dgm:prSet presAssocID="{9B36FC06-52EE-4CE7-B599-7C20F2593490}" presName="parTx" presStyleLbl="revTx" presStyleIdx="0" presStyleCnt="3">
        <dgm:presLayoutVars>
          <dgm:chMax val="0"/>
          <dgm:chPref val="0"/>
        </dgm:presLayoutVars>
      </dgm:prSet>
      <dgm:spPr/>
    </dgm:pt>
    <dgm:pt modelId="{F563B6EF-0DA5-4DF0-8BC2-5DD6907372CC}" type="pres">
      <dgm:prSet presAssocID="{5AEE9B31-BD50-4DB8-BBB5-7546DD3EB2E5}" presName="sibTrans" presStyleCnt="0"/>
      <dgm:spPr/>
    </dgm:pt>
    <dgm:pt modelId="{CE598C00-B36D-4B93-B2EF-D67F8711D047}" type="pres">
      <dgm:prSet presAssocID="{2A107800-DB60-4B4A-A43D-C2E1621BCAE6}" presName="compNode" presStyleCnt="0"/>
      <dgm:spPr/>
    </dgm:pt>
    <dgm:pt modelId="{7D6DA710-1C32-4624-8F01-EA0A4EE15876}" type="pres">
      <dgm:prSet presAssocID="{2A107800-DB60-4B4A-A43D-C2E1621BCAE6}" presName="bgRect" presStyleLbl="bgShp" presStyleIdx="1" presStyleCnt="3"/>
      <dgm:spPr/>
    </dgm:pt>
    <dgm:pt modelId="{ABB8EB93-507E-4C2F-B954-BFDCDA23E8D9}" type="pres">
      <dgm:prSet presAssocID="{2A107800-DB60-4B4A-A43D-C2E1621BCAE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NA"/>
        </a:ext>
      </dgm:extLst>
    </dgm:pt>
    <dgm:pt modelId="{94862785-0884-4FAF-8E3F-35E8FDB47438}" type="pres">
      <dgm:prSet presAssocID="{2A107800-DB60-4B4A-A43D-C2E1621BCAE6}" presName="spaceRect" presStyleCnt="0"/>
      <dgm:spPr/>
    </dgm:pt>
    <dgm:pt modelId="{F00B598A-BE30-42A6-8062-4B7694819D95}" type="pres">
      <dgm:prSet presAssocID="{2A107800-DB60-4B4A-A43D-C2E1621BCAE6}" presName="parTx" presStyleLbl="revTx" presStyleIdx="1" presStyleCnt="3">
        <dgm:presLayoutVars>
          <dgm:chMax val="0"/>
          <dgm:chPref val="0"/>
        </dgm:presLayoutVars>
      </dgm:prSet>
      <dgm:spPr/>
    </dgm:pt>
    <dgm:pt modelId="{325E1F50-B68D-4736-B471-601FFFCFCEB2}" type="pres">
      <dgm:prSet presAssocID="{1B48AD77-869D-426A-BBE4-BA08838EAFF2}" presName="sibTrans" presStyleCnt="0"/>
      <dgm:spPr/>
    </dgm:pt>
    <dgm:pt modelId="{F0CDD7C2-5575-4656-8D1B-6CDBAE0B9488}" type="pres">
      <dgm:prSet presAssocID="{A1122871-5931-4225-9945-46066DC4EB85}" presName="compNode" presStyleCnt="0"/>
      <dgm:spPr/>
    </dgm:pt>
    <dgm:pt modelId="{1537EF94-99AE-4564-9B1F-C3C7B1AAF83B}" type="pres">
      <dgm:prSet presAssocID="{A1122871-5931-4225-9945-46066DC4EB85}" presName="bgRect" presStyleLbl="bgShp" presStyleIdx="2" presStyleCnt="3"/>
      <dgm:spPr/>
    </dgm:pt>
    <dgm:pt modelId="{0FD713DF-C4B0-4772-9AE7-88FC968CD652}" type="pres">
      <dgm:prSet presAssocID="{A1122871-5931-4225-9945-46066DC4EB8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rson with Cane"/>
        </a:ext>
      </dgm:extLst>
    </dgm:pt>
    <dgm:pt modelId="{71C8923E-A647-4D87-88D0-E96CFF54A930}" type="pres">
      <dgm:prSet presAssocID="{A1122871-5931-4225-9945-46066DC4EB85}" presName="spaceRect" presStyleCnt="0"/>
      <dgm:spPr/>
    </dgm:pt>
    <dgm:pt modelId="{0188C7AF-F131-455F-B751-3605C151BAAB}" type="pres">
      <dgm:prSet presAssocID="{A1122871-5931-4225-9945-46066DC4EB85}" presName="parTx" presStyleLbl="revTx" presStyleIdx="2" presStyleCnt="3">
        <dgm:presLayoutVars>
          <dgm:chMax val="0"/>
          <dgm:chPref val="0"/>
        </dgm:presLayoutVars>
      </dgm:prSet>
      <dgm:spPr/>
    </dgm:pt>
  </dgm:ptLst>
  <dgm:cxnLst>
    <dgm:cxn modelId="{2C917B1A-7A86-4192-80B0-BB666ED785F5}" srcId="{578606EA-738A-45DC-B62A-BDBAC5CE1802}" destId="{A1122871-5931-4225-9945-46066DC4EB85}" srcOrd="2" destOrd="0" parTransId="{A7B02376-4BB6-4D31-B43F-99C9039D96C5}" sibTransId="{0DA57660-4C18-4FA3-9070-8E7A5AE8CD83}"/>
    <dgm:cxn modelId="{1296B36B-7175-4D29-849D-3980DE21C689}" type="presOf" srcId="{2A107800-DB60-4B4A-A43D-C2E1621BCAE6}" destId="{F00B598A-BE30-42A6-8062-4B7694819D95}" srcOrd="0" destOrd="0" presId="urn:microsoft.com/office/officeart/2018/2/layout/IconVerticalSolidList"/>
    <dgm:cxn modelId="{8575654F-CC34-43D8-AFB4-3E7B297FDA81}" srcId="{578606EA-738A-45DC-B62A-BDBAC5CE1802}" destId="{2A107800-DB60-4B4A-A43D-C2E1621BCAE6}" srcOrd="1" destOrd="0" parTransId="{2D286AD5-084E-4F4F-9EF1-08A2FB4555CA}" sibTransId="{1B48AD77-869D-426A-BBE4-BA08838EAFF2}"/>
    <dgm:cxn modelId="{3B565373-4DEB-49E4-89CE-AD82BF013DF4}" type="presOf" srcId="{A1122871-5931-4225-9945-46066DC4EB85}" destId="{0188C7AF-F131-455F-B751-3605C151BAAB}" srcOrd="0" destOrd="0" presId="urn:microsoft.com/office/officeart/2018/2/layout/IconVerticalSolidList"/>
    <dgm:cxn modelId="{A825C389-B40B-4B0F-9B06-57BF6D99234C}" type="presOf" srcId="{9B36FC06-52EE-4CE7-B599-7C20F2593490}" destId="{8EFF96C4-99C5-4E54-B3E8-23662CD0B6DB}" srcOrd="0" destOrd="0" presId="urn:microsoft.com/office/officeart/2018/2/layout/IconVerticalSolidList"/>
    <dgm:cxn modelId="{34C95791-336E-40A0-A408-2B3D1E0A3520}" srcId="{578606EA-738A-45DC-B62A-BDBAC5CE1802}" destId="{9B36FC06-52EE-4CE7-B599-7C20F2593490}" srcOrd="0" destOrd="0" parTransId="{5BE86DE7-9970-48F5-ACC4-F1808BD8DE3E}" sibTransId="{5AEE9B31-BD50-4DB8-BBB5-7546DD3EB2E5}"/>
    <dgm:cxn modelId="{AF802CCE-39EA-49B2-BF76-FF0D7A7C6EA7}" type="presOf" srcId="{578606EA-738A-45DC-B62A-BDBAC5CE1802}" destId="{457400A4-26E2-49D3-8AB5-24E495BB6216}" srcOrd="0" destOrd="0" presId="urn:microsoft.com/office/officeart/2018/2/layout/IconVerticalSolidList"/>
    <dgm:cxn modelId="{5ABCC14D-A509-4295-9A10-FE534A4AADA3}" type="presParOf" srcId="{457400A4-26E2-49D3-8AB5-24E495BB6216}" destId="{08DFEA3A-977A-47F1-A2B4-AF3947B1856E}" srcOrd="0" destOrd="0" presId="urn:microsoft.com/office/officeart/2018/2/layout/IconVerticalSolidList"/>
    <dgm:cxn modelId="{5581CDF1-C41F-4D52-890A-0C4C3642B358}" type="presParOf" srcId="{08DFEA3A-977A-47F1-A2B4-AF3947B1856E}" destId="{8E28866A-8BFA-4980-9623-D07F3F5C91CE}" srcOrd="0" destOrd="0" presId="urn:microsoft.com/office/officeart/2018/2/layout/IconVerticalSolidList"/>
    <dgm:cxn modelId="{F97A2646-6BA9-4DD3-A01F-C235726D0CB6}" type="presParOf" srcId="{08DFEA3A-977A-47F1-A2B4-AF3947B1856E}" destId="{E3C43735-61BC-4A15-8219-A3E0DB41A9E0}" srcOrd="1" destOrd="0" presId="urn:microsoft.com/office/officeart/2018/2/layout/IconVerticalSolidList"/>
    <dgm:cxn modelId="{FA2A130A-F8D6-43CB-B106-88378793ED6F}" type="presParOf" srcId="{08DFEA3A-977A-47F1-A2B4-AF3947B1856E}" destId="{D60F284E-3960-4F4C-8F33-8B6883986AB9}" srcOrd="2" destOrd="0" presId="urn:microsoft.com/office/officeart/2018/2/layout/IconVerticalSolidList"/>
    <dgm:cxn modelId="{1E61BE7F-3DDF-441B-A578-985BD9151BBA}" type="presParOf" srcId="{08DFEA3A-977A-47F1-A2B4-AF3947B1856E}" destId="{8EFF96C4-99C5-4E54-B3E8-23662CD0B6DB}" srcOrd="3" destOrd="0" presId="urn:microsoft.com/office/officeart/2018/2/layout/IconVerticalSolidList"/>
    <dgm:cxn modelId="{9CBE53DB-195F-4038-9D48-880BFA15639A}" type="presParOf" srcId="{457400A4-26E2-49D3-8AB5-24E495BB6216}" destId="{F563B6EF-0DA5-4DF0-8BC2-5DD6907372CC}" srcOrd="1" destOrd="0" presId="urn:microsoft.com/office/officeart/2018/2/layout/IconVerticalSolidList"/>
    <dgm:cxn modelId="{8D25546A-846C-47CD-A047-B90C0FFE4E0B}" type="presParOf" srcId="{457400A4-26E2-49D3-8AB5-24E495BB6216}" destId="{CE598C00-B36D-4B93-B2EF-D67F8711D047}" srcOrd="2" destOrd="0" presId="urn:microsoft.com/office/officeart/2018/2/layout/IconVerticalSolidList"/>
    <dgm:cxn modelId="{48E5B85D-C23C-4952-B952-E299CE6D20ED}" type="presParOf" srcId="{CE598C00-B36D-4B93-B2EF-D67F8711D047}" destId="{7D6DA710-1C32-4624-8F01-EA0A4EE15876}" srcOrd="0" destOrd="0" presId="urn:microsoft.com/office/officeart/2018/2/layout/IconVerticalSolidList"/>
    <dgm:cxn modelId="{0F1D6228-5783-44A3-97AA-6A392ED61DC9}" type="presParOf" srcId="{CE598C00-B36D-4B93-B2EF-D67F8711D047}" destId="{ABB8EB93-507E-4C2F-B954-BFDCDA23E8D9}" srcOrd="1" destOrd="0" presId="urn:microsoft.com/office/officeart/2018/2/layout/IconVerticalSolidList"/>
    <dgm:cxn modelId="{EDB7FF03-90EE-4921-93EB-8BE2196FDC5E}" type="presParOf" srcId="{CE598C00-B36D-4B93-B2EF-D67F8711D047}" destId="{94862785-0884-4FAF-8E3F-35E8FDB47438}" srcOrd="2" destOrd="0" presId="urn:microsoft.com/office/officeart/2018/2/layout/IconVerticalSolidList"/>
    <dgm:cxn modelId="{4633ED1E-3345-4921-8AC4-5DB83AB69587}" type="presParOf" srcId="{CE598C00-B36D-4B93-B2EF-D67F8711D047}" destId="{F00B598A-BE30-42A6-8062-4B7694819D95}" srcOrd="3" destOrd="0" presId="urn:microsoft.com/office/officeart/2018/2/layout/IconVerticalSolidList"/>
    <dgm:cxn modelId="{1BC2CE69-353B-4773-912E-326612CB6562}" type="presParOf" srcId="{457400A4-26E2-49D3-8AB5-24E495BB6216}" destId="{325E1F50-B68D-4736-B471-601FFFCFCEB2}" srcOrd="3" destOrd="0" presId="urn:microsoft.com/office/officeart/2018/2/layout/IconVerticalSolidList"/>
    <dgm:cxn modelId="{E6FB6270-7D6F-4FA7-892C-E3CC5A1D4487}" type="presParOf" srcId="{457400A4-26E2-49D3-8AB5-24E495BB6216}" destId="{F0CDD7C2-5575-4656-8D1B-6CDBAE0B9488}" srcOrd="4" destOrd="0" presId="urn:microsoft.com/office/officeart/2018/2/layout/IconVerticalSolidList"/>
    <dgm:cxn modelId="{F3F4C43A-F9F2-4001-A421-BC7278071560}" type="presParOf" srcId="{F0CDD7C2-5575-4656-8D1B-6CDBAE0B9488}" destId="{1537EF94-99AE-4564-9B1F-C3C7B1AAF83B}" srcOrd="0" destOrd="0" presId="urn:microsoft.com/office/officeart/2018/2/layout/IconVerticalSolidList"/>
    <dgm:cxn modelId="{6B3D18B8-A9F7-4946-A414-A9D8274EEF3C}" type="presParOf" srcId="{F0CDD7C2-5575-4656-8D1B-6CDBAE0B9488}" destId="{0FD713DF-C4B0-4772-9AE7-88FC968CD652}" srcOrd="1" destOrd="0" presId="urn:microsoft.com/office/officeart/2018/2/layout/IconVerticalSolidList"/>
    <dgm:cxn modelId="{BB694CF7-EAB7-4F9A-9CE9-56FBB73D7A1F}" type="presParOf" srcId="{F0CDD7C2-5575-4656-8D1B-6CDBAE0B9488}" destId="{71C8923E-A647-4D87-88D0-E96CFF54A930}" srcOrd="2" destOrd="0" presId="urn:microsoft.com/office/officeart/2018/2/layout/IconVerticalSolidList"/>
    <dgm:cxn modelId="{C34A5D17-D0FB-41C1-8952-41DA2D5B9266}" type="presParOf" srcId="{F0CDD7C2-5575-4656-8D1B-6CDBAE0B9488}" destId="{0188C7AF-F131-455F-B751-3605C151BAA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03FE61-B011-4256-B814-E23A8490F5BD}"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778BFBAA-4A7F-4E12-8DE8-4DC0BDAB1EA9}">
      <dgm:prSet phldrT="[Text]"/>
      <dgm:spPr/>
      <dgm:t>
        <a:bodyPr/>
        <a:lstStyle/>
        <a:p>
          <a:r>
            <a:rPr lang="en-US"/>
            <a:t>Referral from provider</a:t>
          </a:r>
        </a:p>
      </dgm:t>
    </dgm:pt>
    <dgm:pt modelId="{437C165F-8D9D-49B8-A820-E51E343E4E3E}" type="parTrans" cxnId="{3D2DEC64-3128-4C40-9448-CF089167F04D}">
      <dgm:prSet/>
      <dgm:spPr/>
      <dgm:t>
        <a:bodyPr/>
        <a:lstStyle/>
        <a:p>
          <a:endParaRPr lang="en-US"/>
        </a:p>
      </dgm:t>
    </dgm:pt>
    <dgm:pt modelId="{0E92B0AF-0DF7-47CB-9C0B-18E490CB9868}" type="sibTrans" cxnId="{3D2DEC64-3128-4C40-9448-CF089167F04D}">
      <dgm:prSet/>
      <dgm:spPr/>
      <dgm:t>
        <a:bodyPr/>
        <a:lstStyle/>
        <a:p>
          <a:endParaRPr lang="en-US"/>
        </a:p>
      </dgm:t>
    </dgm:pt>
    <dgm:pt modelId="{A50389E8-1FDE-49E7-BABB-B661E541EC6E}">
      <dgm:prSet phldrT="[Text]"/>
      <dgm:spPr/>
      <dgm:t>
        <a:bodyPr/>
        <a:lstStyle/>
        <a:p>
          <a:r>
            <a:rPr lang="en-US" dirty="0"/>
            <a:t>Appointment usually within 4 weeks</a:t>
          </a:r>
        </a:p>
      </dgm:t>
    </dgm:pt>
    <dgm:pt modelId="{514DE2FF-A322-438E-89FE-6064D3D33724}" type="parTrans" cxnId="{D1C9FBDE-F73E-475D-AC5A-C713B2B59250}">
      <dgm:prSet/>
      <dgm:spPr/>
      <dgm:t>
        <a:bodyPr/>
        <a:lstStyle/>
        <a:p>
          <a:endParaRPr lang="en-US"/>
        </a:p>
      </dgm:t>
    </dgm:pt>
    <dgm:pt modelId="{741B7404-0172-4B9E-8D0B-B4D96C517D1A}" type="sibTrans" cxnId="{D1C9FBDE-F73E-475D-AC5A-C713B2B59250}">
      <dgm:prSet/>
      <dgm:spPr/>
      <dgm:t>
        <a:bodyPr/>
        <a:lstStyle/>
        <a:p>
          <a:endParaRPr lang="en-US"/>
        </a:p>
      </dgm:t>
    </dgm:pt>
    <dgm:pt modelId="{FDD56DC4-8B71-45CF-B349-467B6A8B9AD0}">
      <dgm:prSet phldrT="[Text]"/>
      <dgm:spPr/>
      <dgm:t>
        <a:bodyPr/>
        <a:lstStyle/>
        <a:p>
          <a:r>
            <a:rPr lang="en-US"/>
            <a:t>First visit</a:t>
          </a:r>
        </a:p>
      </dgm:t>
    </dgm:pt>
    <dgm:pt modelId="{BD60F117-2798-4E32-A585-B564F3E049C8}" type="parTrans" cxnId="{E7BF61E9-A83C-43FE-9F54-2D98F025DB78}">
      <dgm:prSet/>
      <dgm:spPr/>
      <dgm:t>
        <a:bodyPr/>
        <a:lstStyle/>
        <a:p>
          <a:endParaRPr lang="en-US"/>
        </a:p>
      </dgm:t>
    </dgm:pt>
    <dgm:pt modelId="{BD32ECF1-AAE2-4BEA-BF42-DABEBED20690}" type="sibTrans" cxnId="{E7BF61E9-A83C-43FE-9F54-2D98F025DB78}">
      <dgm:prSet/>
      <dgm:spPr/>
      <dgm:t>
        <a:bodyPr/>
        <a:lstStyle/>
        <a:p>
          <a:endParaRPr lang="en-US"/>
        </a:p>
      </dgm:t>
    </dgm:pt>
    <dgm:pt modelId="{2D594368-8B84-4E21-9557-462297EB7A87}">
      <dgm:prSet phldrT="[Text]"/>
      <dgm:spPr/>
      <dgm:t>
        <a:bodyPr/>
        <a:lstStyle/>
        <a:p>
          <a:r>
            <a:rPr lang="en-US"/>
            <a:t>Review medical history including adverse drug events and treatment failures</a:t>
          </a:r>
        </a:p>
      </dgm:t>
    </dgm:pt>
    <dgm:pt modelId="{EDD28CD7-B8F0-40F7-9CC6-30C5CA46C6D9}" type="parTrans" cxnId="{50E95F49-6A50-442D-AB01-5A8395245DF8}">
      <dgm:prSet/>
      <dgm:spPr/>
      <dgm:t>
        <a:bodyPr/>
        <a:lstStyle/>
        <a:p>
          <a:endParaRPr lang="en-US"/>
        </a:p>
      </dgm:t>
    </dgm:pt>
    <dgm:pt modelId="{4A254400-3225-4A3F-8315-A3EF9A43013E}" type="sibTrans" cxnId="{50E95F49-6A50-442D-AB01-5A8395245DF8}">
      <dgm:prSet/>
      <dgm:spPr/>
      <dgm:t>
        <a:bodyPr/>
        <a:lstStyle/>
        <a:p>
          <a:endParaRPr lang="en-US"/>
        </a:p>
      </dgm:t>
    </dgm:pt>
    <dgm:pt modelId="{E4ED3FD8-FEF3-447E-8D37-025225BEE469}">
      <dgm:prSet phldrT="[Text]"/>
      <dgm:spPr/>
      <dgm:t>
        <a:bodyPr/>
        <a:lstStyle/>
        <a:p>
          <a:r>
            <a:rPr lang="en-US"/>
            <a:t>Pre-test counseling provided including limitations and cost</a:t>
          </a:r>
        </a:p>
      </dgm:t>
    </dgm:pt>
    <dgm:pt modelId="{6BE3C514-F0C5-4577-B70D-A6995B357C7E}" type="parTrans" cxnId="{02C6F6C7-DEF6-4A8F-899E-182ED79DFE81}">
      <dgm:prSet/>
      <dgm:spPr/>
      <dgm:t>
        <a:bodyPr/>
        <a:lstStyle/>
        <a:p>
          <a:endParaRPr lang="en-US"/>
        </a:p>
      </dgm:t>
    </dgm:pt>
    <dgm:pt modelId="{76EFC26F-7BDD-4CDA-B638-DC475387AECF}" type="sibTrans" cxnId="{02C6F6C7-DEF6-4A8F-899E-182ED79DFE81}">
      <dgm:prSet/>
      <dgm:spPr/>
      <dgm:t>
        <a:bodyPr/>
        <a:lstStyle/>
        <a:p>
          <a:endParaRPr lang="en-US"/>
        </a:p>
      </dgm:t>
    </dgm:pt>
    <dgm:pt modelId="{3B47F1B4-797B-41DF-9711-B85E93BDD134}">
      <dgm:prSet phldrT="[Text]"/>
      <dgm:spPr/>
      <dgm:t>
        <a:bodyPr/>
        <a:lstStyle/>
        <a:p>
          <a:r>
            <a:rPr lang="en-US"/>
            <a:t>Second visit</a:t>
          </a:r>
        </a:p>
      </dgm:t>
    </dgm:pt>
    <dgm:pt modelId="{BF3C1DAB-514F-4F06-A7C6-168454A70A32}" type="parTrans" cxnId="{14563C23-9E4F-4978-BAD0-8B0E33E9145B}">
      <dgm:prSet/>
      <dgm:spPr/>
      <dgm:t>
        <a:bodyPr/>
        <a:lstStyle/>
        <a:p>
          <a:endParaRPr lang="en-US"/>
        </a:p>
      </dgm:t>
    </dgm:pt>
    <dgm:pt modelId="{FC960016-22F6-4048-AFEC-D0ACFA0FA421}" type="sibTrans" cxnId="{14563C23-9E4F-4978-BAD0-8B0E33E9145B}">
      <dgm:prSet/>
      <dgm:spPr/>
      <dgm:t>
        <a:bodyPr/>
        <a:lstStyle/>
        <a:p>
          <a:endParaRPr lang="en-US"/>
        </a:p>
      </dgm:t>
    </dgm:pt>
    <dgm:pt modelId="{50F3C214-903B-479B-AFCE-0283323C6402}">
      <dgm:prSet phldrT="[Text]"/>
      <dgm:spPr/>
      <dgm:t>
        <a:bodyPr/>
        <a:lstStyle/>
        <a:p>
          <a:r>
            <a:rPr lang="en-US"/>
            <a:t>In-depth review of test results</a:t>
          </a:r>
        </a:p>
      </dgm:t>
    </dgm:pt>
    <dgm:pt modelId="{E2D0549C-EE57-461F-AB28-C650CDC844E8}" type="parTrans" cxnId="{28ABD203-7FB9-4FB6-9CA1-AD6656EEBFCC}">
      <dgm:prSet/>
      <dgm:spPr/>
      <dgm:t>
        <a:bodyPr/>
        <a:lstStyle/>
        <a:p>
          <a:endParaRPr lang="en-US"/>
        </a:p>
      </dgm:t>
    </dgm:pt>
    <dgm:pt modelId="{E9B993B5-3A5B-4E7D-AD94-F55BB6657851}" type="sibTrans" cxnId="{28ABD203-7FB9-4FB6-9CA1-AD6656EEBFCC}">
      <dgm:prSet/>
      <dgm:spPr/>
      <dgm:t>
        <a:bodyPr/>
        <a:lstStyle/>
        <a:p>
          <a:endParaRPr lang="en-US"/>
        </a:p>
      </dgm:t>
    </dgm:pt>
    <dgm:pt modelId="{21FFD35B-9AD9-43D4-A5B9-021A0B0A592B}">
      <dgm:prSet phldrT="[Text]"/>
      <dgm:spPr/>
      <dgm:t>
        <a:bodyPr/>
        <a:lstStyle/>
        <a:p>
          <a:r>
            <a:rPr lang="en-US"/>
            <a:t>Report with treatment considerations generated and sent back to referring provider</a:t>
          </a:r>
        </a:p>
      </dgm:t>
    </dgm:pt>
    <dgm:pt modelId="{52B94915-9417-4652-8CFB-5975B23B417B}" type="parTrans" cxnId="{6D165AE9-DBCA-4688-9EF4-0A6E2E377232}">
      <dgm:prSet/>
      <dgm:spPr/>
      <dgm:t>
        <a:bodyPr/>
        <a:lstStyle/>
        <a:p>
          <a:endParaRPr lang="en-US"/>
        </a:p>
      </dgm:t>
    </dgm:pt>
    <dgm:pt modelId="{8ABEAD10-5031-47C6-A3FE-A523C20F5DB9}" type="sibTrans" cxnId="{6D165AE9-DBCA-4688-9EF4-0A6E2E377232}">
      <dgm:prSet/>
      <dgm:spPr/>
      <dgm:t>
        <a:bodyPr/>
        <a:lstStyle/>
        <a:p>
          <a:endParaRPr lang="en-US"/>
        </a:p>
      </dgm:t>
    </dgm:pt>
    <dgm:pt modelId="{C774E93F-F077-4B1E-928D-FAA9510E0EC2}">
      <dgm:prSet phldrT="[Text]"/>
      <dgm:spPr/>
      <dgm:t>
        <a:bodyPr/>
        <a:lstStyle/>
        <a:p>
          <a:r>
            <a:rPr lang="en-US"/>
            <a:t>Kit ordered to home address and sent back to lab for processing</a:t>
          </a:r>
        </a:p>
      </dgm:t>
    </dgm:pt>
    <dgm:pt modelId="{830897B2-1013-4F4F-819B-2C709FC80F57}" type="parTrans" cxnId="{B3C0C204-5007-4D97-8DF5-2821655E832B}">
      <dgm:prSet/>
      <dgm:spPr/>
      <dgm:t>
        <a:bodyPr/>
        <a:lstStyle/>
        <a:p>
          <a:endParaRPr lang="en-US"/>
        </a:p>
      </dgm:t>
    </dgm:pt>
    <dgm:pt modelId="{5312C8D0-68F6-4B62-912D-0498EC91A323}" type="sibTrans" cxnId="{B3C0C204-5007-4D97-8DF5-2821655E832B}">
      <dgm:prSet/>
      <dgm:spPr/>
      <dgm:t>
        <a:bodyPr/>
        <a:lstStyle/>
        <a:p>
          <a:endParaRPr lang="en-US"/>
        </a:p>
      </dgm:t>
    </dgm:pt>
    <dgm:pt modelId="{5D0A04BF-467E-4BEC-9E33-56C0DAA36C84}">
      <dgm:prSet phldrT="[Text]"/>
      <dgm:spPr/>
      <dgm:t>
        <a:bodyPr/>
        <a:lstStyle/>
        <a:p>
          <a:r>
            <a:rPr lang="en-US"/>
            <a:t>Results usually within 10-14 days</a:t>
          </a:r>
        </a:p>
      </dgm:t>
    </dgm:pt>
    <dgm:pt modelId="{FB8760B3-3368-4199-9D7C-9A162A198FF6}" type="parTrans" cxnId="{6E068F28-E25B-4A5E-8CCF-144AE9498EF2}">
      <dgm:prSet/>
      <dgm:spPr/>
      <dgm:t>
        <a:bodyPr/>
        <a:lstStyle/>
        <a:p>
          <a:endParaRPr lang="en-US"/>
        </a:p>
      </dgm:t>
    </dgm:pt>
    <dgm:pt modelId="{998440FF-697C-49F0-9FD5-0A12880C76A2}" type="sibTrans" cxnId="{6E068F28-E25B-4A5E-8CCF-144AE9498EF2}">
      <dgm:prSet/>
      <dgm:spPr/>
      <dgm:t>
        <a:bodyPr/>
        <a:lstStyle/>
        <a:p>
          <a:endParaRPr lang="en-US"/>
        </a:p>
      </dgm:t>
    </dgm:pt>
    <dgm:pt modelId="{C95B777D-4512-4B45-88B8-AC9236BEB603}">
      <dgm:prSet phldrT="[Text]"/>
      <dgm:spPr/>
      <dgm:t>
        <a:bodyPr/>
        <a:lstStyle/>
        <a:p>
          <a:r>
            <a:rPr lang="en-US"/>
            <a:t>All visits scheduled via telehealth, unless patient requests in-person</a:t>
          </a:r>
        </a:p>
      </dgm:t>
    </dgm:pt>
    <dgm:pt modelId="{44130487-C5BA-469A-A594-EB37298A7069}" type="parTrans" cxnId="{A197E520-9FEC-4A29-94E1-3FD0203C67A7}">
      <dgm:prSet/>
      <dgm:spPr/>
      <dgm:t>
        <a:bodyPr/>
        <a:lstStyle/>
        <a:p>
          <a:endParaRPr lang="en-US"/>
        </a:p>
      </dgm:t>
    </dgm:pt>
    <dgm:pt modelId="{610BDFFA-EB37-46EF-AFF6-52C47991EADD}" type="sibTrans" cxnId="{A197E520-9FEC-4A29-94E1-3FD0203C67A7}">
      <dgm:prSet/>
      <dgm:spPr/>
      <dgm:t>
        <a:bodyPr/>
        <a:lstStyle/>
        <a:p>
          <a:endParaRPr lang="en-US"/>
        </a:p>
      </dgm:t>
    </dgm:pt>
    <dgm:pt modelId="{AD1F0599-601A-4F82-B673-3C0A47DB7DB1}">
      <dgm:prSet phldr="0"/>
      <dgm:spPr/>
      <dgm:t>
        <a:bodyPr/>
        <a:lstStyle/>
        <a:p>
          <a:pPr rtl="0"/>
          <a:r>
            <a:rPr lang="en-US">
              <a:latin typeface="Calibri"/>
            </a:rPr>
            <a:t>Accepts all ages</a:t>
          </a:r>
        </a:p>
      </dgm:t>
    </dgm:pt>
    <dgm:pt modelId="{83149551-2F0B-462B-897B-7C68ED643A39}" type="parTrans" cxnId="{3B7FA0B1-FD80-4162-9931-07510BE9AC0E}">
      <dgm:prSet/>
      <dgm:spPr/>
    </dgm:pt>
    <dgm:pt modelId="{D2920081-4BD2-40AB-8489-FC5863613A02}" type="sibTrans" cxnId="{3B7FA0B1-FD80-4162-9931-07510BE9AC0E}">
      <dgm:prSet/>
      <dgm:spPr/>
    </dgm:pt>
    <dgm:pt modelId="{57564C6C-2CD5-4DFC-9D89-F953FB614271}" type="pres">
      <dgm:prSet presAssocID="{7503FE61-B011-4256-B814-E23A8490F5BD}" presName="linearFlow" presStyleCnt="0">
        <dgm:presLayoutVars>
          <dgm:dir/>
          <dgm:animLvl val="lvl"/>
          <dgm:resizeHandles val="exact"/>
        </dgm:presLayoutVars>
      </dgm:prSet>
      <dgm:spPr/>
    </dgm:pt>
    <dgm:pt modelId="{C1A01FA3-158B-46F3-884C-CF799CC8C97C}" type="pres">
      <dgm:prSet presAssocID="{778BFBAA-4A7F-4E12-8DE8-4DC0BDAB1EA9}" presName="composite" presStyleCnt="0"/>
      <dgm:spPr/>
    </dgm:pt>
    <dgm:pt modelId="{3C113B82-9CFA-4AAE-817A-20B0D99B2650}" type="pres">
      <dgm:prSet presAssocID="{778BFBAA-4A7F-4E12-8DE8-4DC0BDAB1EA9}" presName="parentText" presStyleLbl="alignNode1" presStyleIdx="0" presStyleCnt="3">
        <dgm:presLayoutVars>
          <dgm:chMax val="1"/>
          <dgm:bulletEnabled val="1"/>
        </dgm:presLayoutVars>
      </dgm:prSet>
      <dgm:spPr/>
    </dgm:pt>
    <dgm:pt modelId="{D3EBF204-258C-441C-84BF-416666488EB4}" type="pres">
      <dgm:prSet presAssocID="{778BFBAA-4A7F-4E12-8DE8-4DC0BDAB1EA9}" presName="descendantText" presStyleLbl="alignAcc1" presStyleIdx="0" presStyleCnt="3">
        <dgm:presLayoutVars>
          <dgm:bulletEnabled val="1"/>
        </dgm:presLayoutVars>
      </dgm:prSet>
      <dgm:spPr/>
    </dgm:pt>
    <dgm:pt modelId="{6D84D75B-A3E4-4A28-BF35-3064C495CFFD}" type="pres">
      <dgm:prSet presAssocID="{0E92B0AF-0DF7-47CB-9C0B-18E490CB9868}" presName="sp" presStyleCnt="0"/>
      <dgm:spPr/>
    </dgm:pt>
    <dgm:pt modelId="{73F3668F-58B2-4324-AE9F-3EB48B3405AF}" type="pres">
      <dgm:prSet presAssocID="{FDD56DC4-8B71-45CF-B349-467B6A8B9AD0}" presName="composite" presStyleCnt="0"/>
      <dgm:spPr/>
    </dgm:pt>
    <dgm:pt modelId="{FF0998A7-63BF-4CDC-B90B-6C259489C25F}" type="pres">
      <dgm:prSet presAssocID="{FDD56DC4-8B71-45CF-B349-467B6A8B9AD0}" presName="parentText" presStyleLbl="alignNode1" presStyleIdx="1" presStyleCnt="3">
        <dgm:presLayoutVars>
          <dgm:chMax val="1"/>
          <dgm:bulletEnabled val="1"/>
        </dgm:presLayoutVars>
      </dgm:prSet>
      <dgm:spPr/>
    </dgm:pt>
    <dgm:pt modelId="{B186F668-F8CC-4443-AC8C-B8FE23B0D0E0}" type="pres">
      <dgm:prSet presAssocID="{FDD56DC4-8B71-45CF-B349-467B6A8B9AD0}" presName="descendantText" presStyleLbl="alignAcc1" presStyleIdx="1" presStyleCnt="3" custLinFactNeighborY="4277">
        <dgm:presLayoutVars>
          <dgm:bulletEnabled val="1"/>
        </dgm:presLayoutVars>
      </dgm:prSet>
      <dgm:spPr/>
    </dgm:pt>
    <dgm:pt modelId="{1421DBF0-1F22-45D9-A5DE-A99DE859DA25}" type="pres">
      <dgm:prSet presAssocID="{BD32ECF1-AAE2-4BEA-BF42-DABEBED20690}" presName="sp" presStyleCnt="0"/>
      <dgm:spPr/>
    </dgm:pt>
    <dgm:pt modelId="{AA5CF8FA-62E5-4447-9E24-76F28A454765}" type="pres">
      <dgm:prSet presAssocID="{3B47F1B4-797B-41DF-9711-B85E93BDD134}" presName="composite" presStyleCnt="0"/>
      <dgm:spPr/>
    </dgm:pt>
    <dgm:pt modelId="{9BC4DF8A-43B5-4735-82DA-13DB3E53A3B9}" type="pres">
      <dgm:prSet presAssocID="{3B47F1B4-797B-41DF-9711-B85E93BDD134}" presName="parentText" presStyleLbl="alignNode1" presStyleIdx="2" presStyleCnt="3">
        <dgm:presLayoutVars>
          <dgm:chMax val="1"/>
          <dgm:bulletEnabled val="1"/>
        </dgm:presLayoutVars>
      </dgm:prSet>
      <dgm:spPr/>
    </dgm:pt>
    <dgm:pt modelId="{A93A2064-93F7-4F59-ACC3-81BA71DEF30D}" type="pres">
      <dgm:prSet presAssocID="{3B47F1B4-797B-41DF-9711-B85E93BDD134}" presName="descendantText" presStyleLbl="alignAcc1" presStyleIdx="2" presStyleCnt="3">
        <dgm:presLayoutVars>
          <dgm:bulletEnabled val="1"/>
        </dgm:presLayoutVars>
      </dgm:prSet>
      <dgm:spPr/>
    </dgm:pt>
  </dgm:ptLst>
  <dgm:cxnLst>
    <dgm:cxn modelId="{23DA9203-E996-49C6-9EAA-9D74085FC419}" type="presOf" srcId="{778BFBAA-4A7F-4E12-8DE8-4DC0BDAB1EA9}" destId="{3C113B82-9CFA-4AAE-817A-20B0D99B2650}" srcOrd="0" destOrd="0" presId="urn:microsoft.com/office/officeart/2005/8/layout/chevron2"/>
    <dgm:cxn modelId="{28ABD203-7FB9-4FB6-9CA1-AD6656EEBFCC}" srcId="{3B47F1B4-797B-41DF-9711-B85E93BDD134}" destId="{50F3C214-903B-479B-AFCE-0283323C6402}" srcOrd="0" destOrd="0" parTransId="{E2D0549C-EE57-461F-AB28-C650CDC844E8}" sibTransId="{E9B993B5-3A5B-4E7D-AD94-F55BB6657851}"/>
    <dgm:cxn modelId="{B3C0C204-5007-4D97-8DF5-2821655E832B}" srcId="{FDD56DC4-8B71-45CF-B349-467B6A8B9AD0}" destId="{C774E93F-F077-4B1E-928D-FAA9510E0EC2}" srcOrd="2" destOrd="0" parTransId="{830897B2-1013-4F4F-819B-2C709FC80F57}" sibTransId="{5312C8D0-68F6-4B62-912D-0498EC91A323}"/>
    <dgm:cxn modelId="{4BA5B719-CDA4-4980-972E-E9ADB484DD70}" type="presOf" srcId="{3B47F1B4-797B-41DF-9711-B85E93BDD134}" destId="{9BC4DF8A-43B5-4735-82DA-13DB3E53A3B9}" srcOrd="0" destOrd="0" presId="urn:microsoft.com/office/officeart/2005/8/layout/chevron2"/>
    <dgm:cxn modelId="{A197E520-9FEC-4A29-94E1-3FD0203C67A7}" srcId="{778BFBAA-4A7F-4E12-8DE8-4DC0BDAB1EA9}" destId="{C95B777D-4512-4B45-88B8-AC9236BEB603}" srcOrd="1" destOrd="0" parTransId="{44130487-C5BA-469A-A594-EB37298A7069}" sibTransId="{610BDFFA-EB37-46EF-AFF6-52C47991EADD}"/>
    <dgm:cxn modelId="{982D3822-90B6-48F8-821A-BE797C8778D9}" type="presOf" srcId="{C774E93F-F077-4B1E-928D-FAA9510E0EC2}" destId="{B186F668-F8CC-4443-AC8C-B8FE23B0D0E0}" srcOrd="0" destOrd="2" presId="urn:microsoft.com/office/officeart/2005/8/layout/chevron2"/>
    <dgm:cxn modelId="{14563C23-9E4F-4978-BAD0-8B0E33E9145B}" srcId="{7503FE61-B011-4256-B814-E23A8490F5BD}" destId="{3B47F1B4-797B-41DF-9711-B85E93BDD134}" srcOrd="2" destOrd="0" parTransId="{BF3C1DAB-514F-4F06-A7C6-168454A70A32}" sibTransId="{FC960016-22F6-4048-AFEC-D0ACFA0FA421}"/>
    <dgm:cxn modelId="{4CC12124-E8FD-4FEE-A204-52A7F3973AB8}" type="presOf" srcId="{2D594368-8B84-4E21-9557-462297EB7A87}" destId="{B186F668-F8CC-4443-AC8C-B8FE23B0D0E0}" srcOrd="0" destOrd="0" presId="urn:microsoft.com/office/officeart/2005/8/layout/chevron2"/>
    <dgm:cxn modelId="{6E068F28-E25B-4A5E-8CCF-144AE9498EF2}" srcId="{FDD56DC4-8B71-45CF-B349-467B6A8B9AD0}" destId="{5D0A04BF-467E-4BEC-9E33-56C0DAA36C84}" srcOrd="3" destOrd="0" parTransId="{FB8760B3-3368-4199-9D7C-9A162A198FF6}" sibTransId="{998440FF-697C-49F0-9FD5-0A12880C76A2}"/>
    <dgm:cxn modelId="{3D2DEC64-3128-4C40-9448-CF089167F04D}" srcId="{7503FE61-B011-4256-B814-E23A8490F5BD}" destId="{778BFBAA-4A7F-4E12-8DE8-4DC0BDAB1EA9}" srcOrd="0" destOrd="0" parTransId="{437C165F-8D9D-49B8-A820-E51E343E4E3E}" sibTransId="{0E92B0AF-0DF7-47CB-9C0B-18E490CB9868}"/>
    <dgm:cxn modelId="{50E95F49-6A50-442D-AB01-5A8395245DF8}" srcId="{FDD56DC4-8B71-45CF-B349-467B6A8B9AD0}" destId="{2D594368-8B84-4E21-9557-462297EB7A87}" srcOrd="0" destOrd="0" parTransId="{EDD28CD7-B8F0-40F7-9CC6-30C5CA46C6D9}" sibTransId="{4A254400-3225-4A3F-8315-A3EF9A43013E}"/>
    <dgm:cxn modelId="{37B46457-3EB3-4785-8A3E-7BDA6C612E21}" type="presOf" srcId="{AD1F0599-601A-4F82-B673-3C0A47DB7DB1}" destId="{D3EBF204-258C-441C-84BF-416666488EB4}" srcOrd="0" destOrd="2" presId="urn:microsoft.com/office/officeart/2005/8/layout/chevron2"/>
    <dgm:cxn modelId="{A151EB7E-07F6-461C-8ACF-DFF454EE709A}" type="presOf" srcId="{21FFD35B-9AD9-43D4-A5B9-021A0B0A592B}" destId="{A93A2064-93F7-4F59-ACC3-81BA71DEF30D}" srcOrd="0" destOrd="1" presId="urn:microsoft.com/office/officeart/2005/8/layout/chevron2"/>
    <dgm:cxn modelId="{1D69FB8F-66DB-431C-B5A3-0DF5F1E7FCB0}" type="presOf" srcId="{C95B777D-4512-4B45-88B8-AC9236BEB603}" destId="{D3EBF204-258C-441C-84BF-416666488EB4}" srcOrd="0" destOrd="1" presId="urn:microsoft.com/office/officeart/2005/8/layout/chevron2"/>
    <dgm:cxn modelId="{CA3571A1-C416-42B3-94EA-D597DAD86E62}" type="presOf" srcId="{50F3C214-903B-479B-AFCE-0283323C6402}" destId="{A93A2064-93F7-4F59-ACC3-81BA71DEF30D}" srcOrd="0" destOrd="0" presId="urn:microsoft.com/office/officeart/2005/8/layout/chevron2"/>
    <dgm:cxn modelId="{3B7FA0B1-FD80-4162-9931-07510BE9AC0E}" srcId="{778BFBAA-4A7F-4E12-8DE8-4DC0BDAB1EA9}" destId="{AD1F0599-601A-4F82-B673-3C0A47DB7DB1}" srcOrd="2" destOrd="0" parTransId="{83149551-2F0B-462B-897B-7C68ED643A39}" sibTransId="{D2920081-4BD2-40AB-8489-FC5863613A02}"/>
    <dgm:cxn modelId="{AE8DAFB7-57F0-48B0-9135-930CECA9F072}" type="presOf" srcId="{7503FE61-B011-4256-B814-E23A8490F5BD}" destId="{57564C6C-2CD5-4DFC-9D89-F953FB614271}" srcOrd="0" destOrd="0" presId="urn:microsoft.com/office/officeart/2005/8/layout/chevron2"/>
    <dgm:cxn modelId="{02C6F6C7-DEF6-4A8F-899E-182ED79DFE81}" srcId="{FDD56DC4-8B71-45CF-B349-467B6A8B9AD0}" destId="{E4ED3FD8-FEF3-447E-8D37-025225BEE469}" srcOrd="1" destOrd="0" parTransId="{6BE3C514-F0C5-4577-B70D-A6995B357C7E}" sibTransId="{76EFC26F-7BDD-4CDA-B638-DC475387AECF}"/>
    <dgm:cxn modelId="{73A9A5D7-7C4D-42BB-A7DC-79E38D2578BF}" type="presOf" srcId="{5D0A04BF-467E-4BEC-9E33-56C0DAA36C84}" destId="{B186F668-F8CC-4443-AC8C-B8FE23B0D0E0}" srcOrd="0" destOrd="3" presId="urn:microsoft.com/office/officeart/2005/8/layout/chevron2"/>
    <dgm:cxn modelId="{D1C9FBDE-F73E-475D-AC5A-C713B2B59250}" srcId="{778BFBAA-4A7F-4E12-8DE8-4DC0BDAB1EA9}" destId="{A50389E8-1FDE-49E7-BABB-B661E541EC6E}" srcOrd="0" destOrd="0" parTransId="{514DE2FF-A322-438E-89FE-6064D3D33724}" sibTransId="{741B7404-0172-4B9E-8D0B-B4D96C517D1A}"/>
    <dgm:cxn modelId="{688020E1-3E15-456A-B8E6-1D4A9584523C}" type="presOf" srcId="{FDD56DC4-8B71-45CF-B349-467B6A8B9AD0}" destId="{FF0998A7-63BF-4CDC-B90B-6C259489C25F}" srcOrd="0" destOrd="0" presId="urn:microsoft.com/office/officeart/2005/8/layout/chevron2"/>
    <dgm:cxn modelId="{E7BF61E9-A83C-43FE-9F54-2D98F025DB78}" srcId="{7503FE61-B011-4256-B814-E23A8490F5BD}" destId="{FDD56DC4-8B71-45CF-B349-467B6A8B9AD0}" srcOrd="1" destOrd="0" parTransId="{BD60F117-2798-4E32-A585-B564F3E049C8}" sibTransId="{BD32ECF1-AAE2-4BEA-BF42-DABEBED20690}"/>
    <dgm:cxn modelId="{6D165AE9-DBCA-4688-9EF4-0A6E2E377232}" srcId="{3B47F1B4-797B-41DF-9711-B85E93BDD134}" destId="{21FFD35B-9AD9-43D4-A5B9-021A0B0A592B}" srcOrd="1" destOrd="0" parTransId="{52B94915-9417-4652-8CFB-5975B23B417B}" sibTransId="{8ABEAD10-5031-47C6-A3FE-A523C20F5DB9}"/>
    <dgm:cxn modelId="{18A983F5-9141-42B3-BAE2-C239AB532AED}" type="presOf" srcId="{E4ED3FD8-FEF3-447E-8D37-025225BEE469}" destId="{B186F668-F8CC-4443-AC8C-B8FE23B0D0E0}" srcOrd="0" destOrd="1" presId="urn:microsoft.com/office/officeart/2005/8/layout/chevron2"/>
    <dgm:cxn modelId="{F6AD34FC-B3B0-458B-B8F7-5D7167511794}" type="presOf" srcId="{A50389E8-1FDE-49E7-BABB-B661E541EC6E}" destId="{D3EBF204-258C-441C-84BF-416666488EB4}" srcOrd="0" destOrd="0" presId="urn:microsoft.com/office/officeart/2005/8/layout/chevron2"/>
    <dgm:cxn modelId="{76D2A537-0492-4144-B081-F2A0F1275B3A}" type="presParOf" srcId="{57564C6C-2CD5-4DFC-9D89-F953FB614271}" destId="{C1A01FA3-158B-46F3-884C-CF799CC8C97C}" srcOrd="0" destOrd="0" presId="urn:microsoft.com/office/officeart/2005/8/layout/chevron2"/>
    <dgm:cxn modelId="{0010843D-BD59-48B8-BBEB-619156146290}" type="presParOf" srcId="{C1A01FA3-158B-46F3-884C-CF799CC8C97C}" destId="{3C113B82-9CFA-4AAE-817A-20B0D99B2650}" srcOrd="0" destOrd="0" presId="urn:microsoft.com/office/officeart/2005/8/layout/chevron2"/>
    <dgm:cxn modelId="{9413C3E3-8F07-41C9-A636-160FB46AF647}" type="presParOf" srcId="{C1A01FA3-158B-46F3-884C-CF799CC8C97C}" destId="{D3EBF204-258C-441C-84BF-416666488EB4}" srcOrd="1" destOrd="0" presId="urn:microsoft.com/office/officeart/2005/8/layout/chevron2"/>
    <dgm:cxn modelId="{87858E6A-BC3F-46D8-8904-3C463D6ABA62}" type="presParOf" srcId="{57564C6C-2CD5-4DFC-9D89-F953FB614271}" destId="{6D84D75B-A3E4-4A28-BF35-3064C495CFFD}" srcOrd="1" destOrd="0" presId="urn:microsoft.com/office/officeart/2005/8/layout/chevron2"/>
    <dgm:cxn modelId="{ED6AF77A-6262-4747-8CC1-DF8B519EA827}" type="presParOf" srcId="{57564C6C-2CD5-4DFC-9D89-F953FB614271}" destId="{73F3668F-58B2-4324-AE9F-3EB48B3405AF}" srcOrd="2" destOrd="0" presId="urn:microsoft.com/office/officeart/2005/8/layout/chevron2"/>
    <dgm:cxn modelId="{22C13CA3-712C-45A5-A306-2E7B350DE8CE}" type="presParOf" srcId="{73F3668F-58B2-4324-AE9F-3EB48B3405AF}" destId="{FF0998A7-63BF-4CDC-B90B-6C259489C25F}" srcOrd="0" destOrd="0" presId="urn:microsoft.com/office/officeart/2005/8/layout/chevron2"/>
    <dgm:cxn modelId="{1DF819A8-6D1F-4698-9803-916B1AAA8A3F}" type="presParOf" srcId="{73F3668F-58B2-4324-AE9F-3EB48B3405AF}" destId="{B186F668-F8CC-4443-AC8C-B8FE23B0D0E0}" srcOrd="1" destOrd="0" presId="urn:microsoft.com/office/officeart/2005/8/layout/chevron2"/>
    <dgm:cxn modelId="{668DA1D1-5D1A-47B5-A4AB-2A8EC13889CA}" type="presParOf" srcId="{57564C6C-2CD5-4DFC-9D89-F953FB614271}" destId="{1421DBF0-1F22-45D9-A5DE-A99DE859DA25}" srcOrd="3" destOrd="0" presId="urn:microsoft.com/office/officeart/2005/8/layout/chevron2"/>
    <dgm:cxn modelId="{90C9E529-2BD4-400F-B98E-5357D990020A}" type="presParOf" srcId="{57564C6C-2CD5-4DFC-9D89-F953FB614271}" destId="{AA5CF8FA-62E5-4447-9E24-76F28A454765}" srcOrd="4" destOrd="0" presId="urn:microsoft.com/office/officeart/2005/8/layout/chevron2"/>
    <dgm:cxn modelId="{16EF6D9F-485D-4452-9AB3-D4C681283E28}" type="presParOf" srcId="{AA5CF8FA-62E5-4447-9E24-76F28A454765}" destId="{9BC4DF8A-43B5-4735-82DA-13DB3E53A3B9}" srcOrd="0" destOrd="0" presId="urn:microsoft.com/office/officeart/2005/8/layout/chevron2"/>
    <dgm:cxn modelId="{7D67F15C-B834-4D77-82F0-7CF67234E37D}" type="presParOf" srcId="{AA5CF8FA-62E5-4447-9E24-76F28A454765}" destId="{A93A2064-93F7-4F59-ACC3-81BA71DEF30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2CFAB2-A082-40C5-8561-1FDBEAF07A5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FCD9488-D794-4F25-9089-BFE99C2392A7}">
      <dgm:prSet/>
      <dgm:spPr/>
      <dgm:t>
        <a:bodyPr/>
        <a:lstStyle/>
        <a:p>
          <a:r>
            <a:rPr lang="en-US"/>
            <a:t>The adoption of pharmacogenomics into clinical practice provides another data element for clinicians in “personalizing” medication treatments.</a:t>
          </a:r>
        </a:p>
      </dgm:t>
    </dgm:pt>
    <dgm:pt modelId="{45DD6B93-3BDE-4733-8BEA-79CCEC7380B5}" type="parTrans" cxnId="{42A2CFE4-598B-420B-A7AE-61AFFA4288D2}">
      <dgm:prSet/>
      <dgm:spPr/>
      <dgm:t>
        <a:bodyPr/>
        <a:lstStyle/>
        <a:p>
          <a:endParaRPr lang="en-US"/>
        </a:p>
      </dgm:t>
    </dgm:pt>
    <dgm:pt modelId="{E2752FBA-B3F2-4BB5-BBBF-204331D5956A}" type="sibTrans" cxnId="{42A2CFE4-598B-420B-A7AE-61AFFA4288D2}">
      <dgm:prSet/>
      <dgm:spPr/>
      <dgm:t>
        <a:bodyPr/>
        <a:lstStyle/>
        <a:p>
          <a:endParaRPr lang="en-US"/>
        </a:p>
      </dgm:t>
    </dgm:pt>
    <dgm:pt modelId="{6F26B2A0-E088-4F61-AB34-81A84E56F250}">
      <dgm:prSet/>
      <dgm:spPr/>
      <dgm:t>
        <a:bodyPr/>
        <a:lstStyle/>
        <a:p>
          <a:r>
            <a:rPr lang="en-US"/>
            <a:t>Clinically relevant gene:drug relationships have been determined through national and international consortiums, but their application to the geriatric patient population has been inconsistent.</a:t>
          </a:r>
        </a:p>
      </dgm:t>
    </dgm:pt>
    <dgm:pt modelId="{B2CC9C03-124A-4392-95FC-7BC0584BF5F1}" type="parTrans" cxnId="{F1769434-1284-4964-ADD0-F2694873D5DA}">
      <dgm:prSet/>
      <dgm:spPr/>
      <dgm:t>
        <a:bodyPr/>
        <a:lstStyle/>
        <a:p>
          <a:endParaRPr lang="en-US"/>
        </a:p>
      </dgm:t>
    </dgm:pt>
    <dgm:pt modelId="{1C7D3184-B82F-4438-AAC0-48EC4AC3DFAA}" type="sibTrans" cxnId="{F1769434-1284-4964-ADD0-F2694873D5DA}">
      <dgm:prSet/>
      <dgm:spPr/>
      <dgm:t>
        <a:bodyPr/>
        <a:lstStyle/>
        <a:p>
          <a:endParaRPr lang="en-US"/>
        </a:p>
      </dgm:t>
    </dgm:pt>
    <dgm:pt modelId="{039EA474-201D-41D2-830F-5115F686BE08}">
      <dgm:prSet/>
      <dgm:spPr/>
      <dgm:t>
        <a:bodyPr/>
        <a:lstStyle/>
        <a:p>
          <a:r>
            <a:rPr lang="en-US"/>
            <a:t>At this time, reactive pharmacogenomic testing pursuant to treatment failures or adverse events is most likely to be covered by insurance companies.</a:t>
          </a:r>
        </a:p>
      </dgm:t>
    </dgm:pt>
    <dgm:pt modelId="{59840F1B-8078-4B40-BE10-76B03139B9BA}" type="parTrans" cxnId="{FFBCE385-9506-4504-9BA6-BC914A521AB5}">
      <dgm:prSet/>
      <dgm:spPr/>
      <dgm:t>
        <a:bodyPr/>
        <a:lstStyle/>
        <a:p>
          <a:endParaRPr lang="en-US"/>
        </a:p>
      </dgm:t>
    </dgm:pt>
    <dgm:pt modelId="{BF2ACC5A-BE5C-4996-AD25-05880F898B8B}" type="sibTrans" cxnId="{FFBCE385-9506-4504-9BA6-BC914A521AB5}">
      <dgm:prSet/>
      <dgm:spPr/>
      <dgm:t>
        <a:bodyPr/>
        <a:lstStyle/>
        <a:p>
          <a:endParaRPr lang="en-US"/>
        </a:p>
      </dgm:t>
    </dgm:pt>
    <dgm:pt modelId="{4ED1EE97-F488-4CF9-B11B-EA2DC0ED5397}">
      <dgm:prSet/>
      <dgm:spPr/>
      <dgm:t>
        <a:bodyPr/>
        <a:lstStyle/>
        <a:p>
          <a:r>
            <a:rPr lang="en-US"/>
            <a:t>Local resources are available to assist in research or clinical implementation into clinical practice. </a:t>
          </a:r>
        </a:p>
      </dgm:t>
    </dgm:pt>
    <dgm:pt modelId="{A7E7C717-8BA2-466E-B4C7-621FAE301B64}" type="parTrans" cxnId="{C6CB3009-AF79-4D9E-9DBE-6CDE4F57C2DA}">
      <dgm:prSet/>
      <dgm:spPr/>
      <dgm:t>
        <a:bodyPr/>
        <a:lstStyle/>
        <a:p>
          <a:endParaRPr lang="en-US"/>
        </a:p>
      </dgm:t>
    </dgm:pt>
    <dgm:pt modelId="{4D324AF6-C056-41B3-8065-F5E9BEC18AF8}" type="sibTrans" cxnId="{C6CB3009-AF79-4D9E-9DBE-6CDE4F57C2DA}">
      <dgm:prSet/>
      <dgm:spPr/>
      <dgm:t>
        <a:bodyPr/>
        <a:lstStyle/>
        <a:p>
          <a:endParaRPr lang="en-US"/>
        </a:p>
      </dgm:t>
    </dgm:pt>
    <dgm:pt modelId="{C8A3EC9D-830E-4A35-A804-B9C8BE4C24BD}" type="pres">
      <dgm:prSet presAssocID="{972CFAB2-A082-40C5-8561-1FDBEAF07A5C}" presName="root" presStyleCnt="0">
        <dgm:presLayoutVars>
          <dgm:dir/>
          <dgm:resizeHandles val="exact"/>
        </dgm:presLayoutVars>
      </dgm:prSet>
      <dgm:spPr/>
    </dgm:pt>
    <dgm:pt modelId="{5D6DF554-D427-4DA2-9619-B462609ADF30}" type="pres">
      <dgm:prSet presAssocID="{DFCD9488-D794-4F25-9089-BFE99C2392A7}" presName="compNode" presStyleCnt="0"/>
      <dgm:spPr/>
    </dgm:pt>
    <dgm:pt modelId="{63A371E2-8A56-47A7-9B8D-FA05A6A98E85}" type="pres">
      <dgm:prSet presAssocID="{DFCD9488-D794-4F25-9089-BFE99C2392A7}" presName="bgRect" presStyleLbl="bgShp" presStyleIdx="0" presStyleCnt="4"/>
      <dgm:spPr/>
    </dgm:pt>
    <dgm:pt modelId="{403D0E73-9263-4F3B-9989-926FDFB63293}" type="pres">
      <dgm:prSet presAssocID="{DFCD9488-D794-4F25-9089-BFE99C2392A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F461DB4F-0039-42EC-A816-1B22C17A74FB}" type="pres">
      <dgm:prSet presAssocID="{DFCD9488-D794-4F25-9089-BFE99C2392A7}" presName="spaceRect" presStyleCnt="0"/>
      <dgm:spPr/>
    </dgm:pt>
    <dgm:pt modelId="{E5ABB42E-C57F-4E5C-BA91-A8A40CBED207}" type="pres">
      <dgm:prSet presAssocID="{DFCD9488-D794-4F25-9089-BFE99C2392A7}" presName="parTx" presStyleLbl="revTx" presStyleIdx="0" presStyleCnt="4">
        <dgm:presLayoutVars>
          <dgm:chMax val="0"/>
          <dgm:chPref val="0"/>
        </dgm:presLayoutVars>
      </dgm:prSet>
      <dgm:spPr/>
    </dgm:pt>
    <dgm:pt modelId="{5E8229E2-1F6D-4607-8F8F-785F6EDB2746}" type="pres">
      <dgm:prSet presAssocID="{E2752FBA-B3F2-4BB5-BBBF-204331D5956A}" presName="sibTrans" presStyleCnt="0"/>
      <dgm:spPr/>
    </dgm:pt>
    <dgm:pt modelId="{49EAEC2D-C048-4763-9F3B-10542A0B5D45}" type="pres">
      <dgm:prSet presAssocID="{6F26B2A0-E088-4F61-AB34-81A84E56F250}" presName="compNode" presStyleCnt="0"/>
      <dgm:spPr/>
    </dgm:pt>
    <dgm:pt modelId="{DB9FC7DD-E86D-4E44-883D-744B615E5FDF}" type="pres">
      <dgm:prSet presAssocID="{6F26B2A0-E088-4F61-AB34-81A84E56F250}" presName="bgRect" presStyleLbl="bgShp" presStyleIdx="1" presStyleCnt="4"/>
      <dgm:spPr/>
    </dgm:pt>
    <dgm:pt modelId="{219A1302-139D-4F20-BC90-05B5644D4EC4}" type="pres">
      <dgm:prSet presAssocID="{6F26B2A0-E088-4F61-AB34-81A84E56F25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NA"/>
        </a:ext>
      </dgm:extLst>
    </dgm:pt>
    <dgm:pt modelId="{52FDCB3C-BE76-464C-B9C1-C1BAD003A262}" type="pres">
      <dgm:prSet presAssocID="{6F26B2A0-E088-4F61-AB34-81A84E56F250}" presName="spaceRect" presStyleCnt="0"/>
      <dgm:spPr/>
    </dgm:pt>
    <dgm:pt modelId="{F41720B6-B250-48ED-B61A-28AAA7B4A42E}" type="pres">
      <dgm:prSet presAssocID="{6F26B2A0-E088-4F61-AB34-81A84E56F250}" presName="parTx" presStyleLbl="revTx" presStyleIdx="1" presStyleCnt="4">
        <dgm:presLayoutVars>
          <dgm:chMax val="0"/>
          <dgm:chPref val="0"/>
        </dgm:presLayoutVars>
      </dgm:prSet>
      <dgm:spPr/>
    </dgm:pt>
    <dgm:pt modelId="{795DD011-F1C4-480A-A2D3-6D432D4C04E2}" type="pres">
      <dgm:prSet presAssocID="{1C7D3184-B82F-4438-AAC0-48EC4AC3DFAA}" presName="sibTrans" presStyleCnt="0"/>
      <dgm:spPr/>
    </dgm:pt>
    <dgm:pt modelId="{C9EEE48A-4D7E-42A5-9747-F24EF9C189A6}" type="pres">
      <dgm:prSet presAssocID="{039EA474-201D-41D2-830F-5115F686BE08}" presName="compNode" presStyleCnt="0"/>
      <dgm:spPr/>
    </dgm:pt>
    <dgm:pt modelId="{9965C201-2778-4552-8194-4DDB1F0B39E6}" type="pres">
      <dgm:prSet presAssocID="{039EA474-201D-41D2-830F-5115F686BE08}" presName="bgRect" presStyleLbl="bgShp" presStyleIdx="2" presStyleCnt="4"/>
      <dgm:spPr/>
    </dgm:pt>
    <dgm:pt modelId="{13D85D73-89B3-46F4-B785-3D791D30FF6E}" type="pres">
      <dgm:prSet presAssocID="{039EA474-201D-41D2-830F-5115F686BE0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peed Bump"/>
        </a:ext>
      </dgm:extLst>
    </dgm:pt>
    <dgm:pt modelId="{8D8CA106-1D57-48A9-BE8D-087484B22EAA}" type="pres">
      <dgm:prSet presAssocID="{039EA474-201D-41D2-830F-5115F686BE08}" presName="spaceRect" presStyleCnt="0"/>
      <dgm:spPr/>
    </dgm:pt>
    <dgm:pt modelId="{4BB910B0-B159-4170-8FB2-2EF94BEC41E7}" type="pres">
      <dgm:prSet presAssocID="{039EA474-201D-41D2-830F-5115F686BE08}" presName="parTx" presStyleLbl="revTx" presStyleIdx="2" presStyleCnt="4">
        <dgm:presLayoutVars>
          <dgm:chMax val="0"/>
          <dgm:chPref val="0"/>
        </dgm:presLayoutVars>
      </dgm:prSet>
      <dgm:spPr/>
    </dgm:pt>
    <dgm:pt modelId="{D3DD036F-D0E3-406E-8613-289036A665E1}" type="pres">
      <dgm:prSet presAssocID="{BF2ACC5A-BE5C-4996-AD25-05880F898B8B}" presName="sibTrans" presStyleCnt="0"/>
      <dgm:spPr/>
    </dgm:pt>
    <dgm:pt modelId="{F99A16E8-9F6A-400A-90A6-62EAEA7257AB}" type="pres">
      <dgm:prSet presAssocID="{4ED1EE97-F488-4CF9-B11B-EA2DC0ED5397}" presName="compNode" presStyleCnt="0"/>
      <dgm:spPr/>
    </dgm:pt>
    <dgm:pt modelId="{6AF7621F-E7ED-43CA-88A3-C960008CFD00}" type="pres">
      <dgm:prSet presAssocID="{4ED1EE97-F488-4CF9-B11B-EA2DC0ED5397}" presName="bgRect" presStyleLbl="bgShp" presStyleIdx="3" presStyleCnt="4"/>
      <dgm:spPr/>
    </dgm:pt>
    <dgm:pt modelId="{34AE1919-0E58-455A-86BE-61980A31A619}" type="pres">
      <dgm:prSet presAssocID="{4ED1EE97-F488-4CF9-B11B-EA2DC0ED539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ospital"/>
        </a:ext>
      </dgm:extLst>
    </dgm:pt>
    <dgm:pt modelId="{5DCF629C-B5A3-44A2-BB3B-1C4C8AF7946B}" type="pres">
      <dgm:prSet presAssocID="{4ED1EE97-F488-4CF9-B11B-EA2DC0ED5397}" presName="spaceRect" presStyleCnt="0"/>
      <dgm:spPr/>
    </dgm:pt>
    <dgm:pt modelId="{BCF4DEE8-CEC3-483C-A0FD-9BC1F81F3FF6}" type="pres">
      <dgm:prSet presAssocID="{4ED1EE97-F488-4CF9-B11B-EA2DC0ED5397}" presName="parTx" presStyleLbl="revTx" presStyleIdx="3" presStyleCnt="4">
        <dgm:presLayoutVars>
          <dgm:chMax val="0"/>
          <dgm:chPref val="0"/>
        </dgm:presLayoutVars>
      </dgm:prSet>
      <dgm:spPr/>
    </dgm:pt>
  </dgm:ptLst>
  <dgm:cxnLst>
    <dgm:cxn modelId="{C6CB3009-AF79-4D9E-9DBE-6CDE4F57C2DA}" srcId="{972CFAB2-A082-40C5-8561-1FDBEAF07A5C}" destId="{4ED1EE97-F488-4CF9-B11B-EA2DC0ED5397}" srcOrd="3" destOrd="0" parTransId="{A7E7C717-8BA2-466E-B4C7-621FAE301B64}" sibTransId="{4D324AF6-C056-41B3-8065-F5E9BEC18AF8}"/>
    <dgm:cxn modelId="{F1769434-1284-4964-ADD0-F2694873D5DA}" srcId="{972CFAB2-A082-40C5-8561-1FDBEAF07A5C}" destId="{6F26B2A0-E088-4F61-AB34-81A84E56F250}" srcOrd="1" destOrd="0" parTransId="{B2CC9C03-124A-4392-95FC-7BC0584BF5F1}" sibTransId="{1C7D3184-B82F-4438-AAC0-48EC4AC3DFAA}"/>
    <dgm:cxn modelId="{00D99B40-9DE0-48E4-A111-D7E6D3DC5E42}" type="presOf" srcId="{4ED1EE97-F488-4CF9-B11B-EA2DC0ED5397}" destId="{BCF4DEE8-CEC3-483C-A0FD-9BC1F81F3FF6}" srcOrd="0" destOrd="0" presId="urn:microsoft.com/office/officeart/2018/2/layout/IconVerticalSolidList"/>
    <dgm:cxn modelId="{B917CF80-8932-4573-9A90-23310A88818C}" type="presOf" srcId="{972CFAB2-A082-40C5-8561-1FDBEAF07A5C}" destId="{C8A3EC9D-830E-4A35-A804-B9C8BE4C24BD}" srcOrd="0" destOrd="0" presId="urn:microsoft.com/office/officeart/2018/2/layout/IconVerticalSolidList"/>
    <dgm:cxn modelId="{FFBCE385-9506-4504-9BA6-BC914A521AB5}" srcId="{972CFAB2-A082-40C5-8561-1FDBEAF07A5C}" destId="{039EA474-201D-41D2-830F-5115F686BE08}" srcOrd="2" destOrd="0" parTransId="{59840F1B-8078-4B40-BE10-76B03139B9BA}" sibTransId="{BF2ACC5A-BE5C-4996-AD25-05880F898B8B}"/>
    <dgm:cxn modelId="{A528E6B9-3EF1-4720-9654-E6ACB4EF567E}" type="presOf" srcId="{6F26B2A0-E088-4F61-AB34-81A84E56F250}" destId="{F41720B6-B250-48ED-B61A-28AAA7B4A42E}" srcOrd="0" destOrd="0" presId="urn:microsoft.com/office/officeart/2018/2/layout/IconVerticalSolidList"/>
    <dgm:cxn modelId="{EEDBDDE2-6F99-482F-A559-DC1233B4C7E9}" type="presOf" srcId="{039EA474-201D-41D2-830F-5115F686BE08}" destId="{4BB910B0-B159-4170-8FB2-2EF94BEC41E7}" srcOrd="0" destOrd="0" presId="urn:microsoft.com/office/officeart/2018/2/layout/IconVerticalSolidList"/>
    <dgm:cxn modelId="{42A2CFE4-598B-420B-A7AE-61AFFA4288D2}" srcId="{972CFAB2-A082-40C5-8561-1FDBEAF07A5C}" destId="{DFCD9488-D794-4F25-9089-BFE99C2392A7}" srcOrd="0" destOrd="0" parTransId="{45DD6B93-3BDE-4733-8BEA-79CCEC7380B5}" sibTransId="{E2752FBA-B3F2-4BB5-BBBF-204331D5956A}"/>
    <dgm:cxn modelId="{376980FF-5981-496A-966A-65422ABE0714}" type="presOf" srcId="{DFCD9488-D794-4F25-9089-BFE99C2392A7}" destId="{E5ABB42E-C57F-4E5C-BA91-A8A40CBED207}" srcOrd="0" destOrd="0" presId="urn:microsoft.com/office/officeart/2018/2/layout/IconVerticalSolidList"/>
    <dgm:cxn modelId="{F11FF65E-9DCF-4C4B-8A3E-A1B47AEF1B32}" type="presParOf" srcId="{C8A3EC9D-830E-4A35-A804-B9C8BE4C24BD}" destId="{5D6DF554-D427-4DA2-9619-B462609ADF30}" srcOrd="0" destOrd="0" presId="urn:microsoft.com/office/officeart/2018/2/layout/IconVerticalSolidList"/>
    <dgm:cxn modelId="{41F8D004-4401-4C37-B4AF-8A8E11287699}" type="presParOf" srcId="{5D6DF554-D427-4DA2-9619-B462609ADF30}" destId="{63A371E2-8A56-47A7-9B8D-FA05A6A98E85}" srcOrd="0" destOrd="0" presId="urn:microsoft.com/office/officeart/2018/2/layout/IconVerticalSolidList"/>
    <dgm:cxn modelId="{15550401-6813-4E28-A380-728C56588D8D}" type="presParOf" srcId="{5D6DF554-D427-4DA2-9619-B462609ADF30}" destId="{403D0E73-9263-4F3B-9989-926FDFB63293}" srcOrd="1" destOrd="0" presId="urn:microsoft.com/office/officeart/2018/2/layout/IconVerticalSolidList"/>
    <dgm:cxn modelId="{93F5BFDE-2005-4697-9ECA-80C05A8F1817}" type="presParOf" srcId="{5D6DF554-D427-4DA2-9619-B462609ADF30}" destId="{F461DB4F-0039-42EC-A816-1B22C17A74FB}" srcOrd="2" destOrd="0" presId="urn:microsoft.com/office/officeart/2018/2/layout/IconVerticalSolidList"/>
    <dgm:cxn modelId="{304D2E60-E3CA-419F-8F62-6A74D546E4D8}" type="presParOf" srcId="{5D6DF554-D427-4DA2-9619-B462609ADF30}" destId="{E5ABB42E-C57F-4E5C-BA91-A8A40CBED207}" srcOrd="3" destOrd="0" presId="urn:microsoft.com/office/officeart/2018/2/layout/IconVerticalSolidList"/>
    <dgm:cxn modelId="{96ED03E9-4C12-4E68-B9F0-42CDF26CD21C}" type="presParOf" srcId="{C8A3EC9D-830E-4A35-A804-B9C8BE4C24BD}" destId="{5E8229E2-1F6D-4607-8F8F-785F6EDB2746}" srcOrd="1" destOrd="0" presId="urn:microsoft.com/office/officeart/2018/2/layout/IconVerticalSolidList"/>
    <dgm:cxn modelId="{E99D0449-F05A-4516-BA61-FB103AC28D5F}" type="presParOf" srcId="{C8A3EC9D-830E-4A35-A804-B9C8BE4C24BD}" destId="{49EAEC2D-C048-4763-9F3B-10542A0B5D45}" srcOrd="2" destOrd="0" presId="urn:microsoft.com/office/officeart/2018/2/layout/IconVerticalSolidList"/>
    <dgm:cxn modelId="{6B3BF55F-5287-4FAA-948D-F998B6F84982}" type="presParOf" srcId="{49EAEC2D-C048-4763-9F3B-10542A0B5D45}" destId="{DB9FC7DD-E86D-4E44-883D-744B615E5FDF}" srcOrd="0" destOrd="0" presId="urn:microsoft.com/office/officeart/2018/2/layout/IconVerticalSolidList"/>
    <dgm:cxn modelId="{E09F3CB9-E358-4896-850D-D422DF43E8FA}" type="presParOf" srcId="{49EAEC2D-C048-4763-9F3B-10542A0B5D45}" destId="{219A1302-139D-4F20-BC90-05B5644D4EC4}" srcOrd="1" destOrd="0" presId="urn:microsoft.com/office/officeart/2018/2/layout/IconVerticalSolidList"/>
    <dgm:cxn modelId="{EAF22E47-F357-49EF-AAD4-5A1BE7510800}" type="presParOf" srcId="{49EAEC2D-C048-4763-9F3B-10542A0B5D45}" destId="{52FDCB3C-BE76-464C-B9C1-C1BAD003A262}" srcOrd="2" destOrd="0" presId="urn:microsoft.com/office/officeart/2018/2/layout/IconVerticalSolidList"/>
    <dgm:cxn modelId="{41255992-9236-401C-B927-0A00E4F60B93}" type="presParOf" srcId="{49EAEC2D-C048-4763-9F3B-10542A0B5D45}" destId="{F41720B6-B250-48ED-B61A-28AAA7B4A42E}" srcOrd="3" destOrd="0" presId="urn:microsoft.com/office/officeart/2018/2/layout/IconVerticalSolidList"/>
    <dgm:cxn modelId="{48CA075C-59B9-4BC4-A973-4931C2F5AB91}" type="presParOf" srcId="{C8A3EC9D-830E-4A35-A804-B9C8BE4C24BD}" destId="{795DD011-F1C4-480A-A2D3-6D432D4C04E2}" srcOrd="3" destOrd="0" presId="urn:microsoft.com/office/officeart/2018/2/layout/IconVerticalSolidList"/>
    <dgm:cxn modelId="{9196E851-9198-47C6-BFDA-CAF9E2A147C3}" type="presParOf" srcId="{C8A3EC9D-830E-4A35-A804-B9C8BE4C24BD}" destId="{C9EEE48A-4D7E-42A5-9747-F24EF9C189A6}" srcOrd="4" destOrd="0" presId="urn:microsoft.com/office/officeart/2018/2/layout/IconVerticalSolidList"/>
    <dgm:cxn modelId="{FF87490D-25C0-4277-9F0F-326C887A8EAE}" type="presParOf" srcId="{C9EEE48A-4D7E-42A5-9747-F24EF9C189A6}" destId="{9965C201-2778-4552-8194-4DDB1F0B39E6}" srcOrd="0" destOrd="0" presId="urn:microsoft.com/office/officeart/2018/2/layout/IconVerticalSolidList"/>
    <dgm:cxn modelId="{258D3D11-0858-49FF-AD21-84D474EE6676}" type="presParOf" srcId="{C9EEE48A-4D7E-42A5-9747-F24EF9C189A6}" destId="{13D85D73-89B3-46F4-B785-3D791D30FF6E}" srcOrd="1" destOrd="0" presId="urn:microsoft.com/office/officeart/2018/2/layout/IconVerticalSolidList"/>
    <dgm:cxn modelId="{F2684DE0-D4A3-471B-8A54-AC89BB8DC96D}" type="presParOf" srcId="{C9EEE48A-4D7E-42A5-9747-F24EF9C189A6}" destId="{8D8CA106-1D57-48A9-BE8D-087484B22EAA}" srcOrd="2" destOrd="0" presId="urn:microsoft.com/office/officeart/2018/2/layout/IconVerticalSolidList"/>
    <dgm:cxn modelId="{6CD9952B-B272-4DB4-9BF4-7FE3BBBCB6FF}" type="presParOf" srcId="{C9EEE48A-4D7E-42A5-9747-F24EF9C189A6}" destId="{4BB910B0-B159-4170-8FB2-2EF94BEC41E7}" srcOrd="3" destOrd="0" presId="urn:microsoft.com/office/officeart/2018/2/layout/IconVerticalSolidList"/>
    <dgm:cxn modelId="{88036072-3CEB-41C9-B32C-E1154A5A3A33}" type="presParOf" srcId="{C8A3EC9D-830E-4A35-A804-B9C8BE4C24BD}" destId="{D3DD036F-D0E3-406E-8613-289036A665E1}" srcOrd="5" destOrd="0" presId="urn:microsoft.com/office/officeart/2018/2/layout/IconVerticalSolidList"/>
    <dgm:cxn modelId="{1C5CFDAF-628F-42C9-8BAD-B00046E58B52}" type="presParOf" srcId="{C8A3EC9D-830E-4A35-A804-B9C8BE4C24BD}" destId="{F99A16E8-9F6A-400A-90A6-62EAEA7257AB}" srcOrd="6" destOrd="0" presId="urn:microsoft.com/office/officeart/2018/2/layout/IconVerticalSolidList"/>
    <dgm:cxn modelId="{062FC6F7-34FE-4778-A2A5-F404006D1D8F}" type="presParOf" srcId="{F99A16E8-9F6A-400A-90A6-62EAEA7257AB}" destId="{6AF7621F-E7ED-43CA-88A3-C960008CFD00}" srcOrd="0" destOrd="0" presId="urn:microsoft.com/office/officeart/2018/2/layout/IconVerticalSolidList"/>
    <dgm:cxn modelId="{A6847EBD-0670-49BF-A807-0892EA89C893}" type="presParOf" srcId="{F99A16E8-9F6A-400A-90A6-62EAEA7257AB}" destId="{34AE1919-0E58-455A-86BE-61980A31A619}" srcOrd="1" destOrd="0" presId="urn:microsoft.com/office/officeart/2018/2/layout/IconVerticalSolidList"/>
    <dgm:cxn modelId="{F9FFAD9E-19B2-4C0E-BAD5-8CEC0373C953}" type="presParOf" srcId="{F99A16E8-9F6A-400A-90A6-62EAEA7257AB}" destId="{5DCF629C-B5A3-44A2-BB3B-1C4C8AF7946B}" srcOrd="2" destOrd="0" presId="urn:microsoft.com/office/officeart/2018/2/layout/IconVerticalSolidList"/>
    <dgm:cxn modelId="{1A29F720-C974-4215-9D01-774E18050232}" type="presParOf" srcId="{F99A16E8-9F6A-400A-90A6-62EAEA7257AB}" destId="{BCF4DEE8-CEC3-483C-A0FD-9BC1F81F3FF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28866A-8BFA-4980-9623-D07F3F5C91CE}">
      <dsp:nvSpPr>
        <dsp:cNvPr id="0" name=""/>
        <dsp:cNvSpPr/>
      </dsp:nvSpPr>
      <dsp:spPr>
        <a:xfrm>
          <a:off x="0" y="552"/>
          <a:ext cx="82296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C43735-61BC-4A15-8219-A3E0DB41A9E0}">
      <dsp:nvSpPr>
        <dsp:cNvPr id="0" name=""/>
        <dsp:cNvSpPr/>
      </dsp:nvSpPr>
      <dsp:spPr>
        <a:xfrm>
          <a:off x="391077" y="291436"/>
          <a:ext cx="711049" cy="7110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EFF96C4-99C5-4E54-B3E8-23662CD0B6DB}">
      <dsp:nvSpPr>
        <dsp:cNvPr id="0" name=""/>
        <dsp:cNvSpPr/>
      </dsp:nvSpPr>
      <dsp:spPr>
        <a:xfrm>
          <a:off x="1493203" y="552"/>
          <a:ext cx="67363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066800">
            <a:lnSpc>
              <a:spcPct val="90000"/>
            </a:lnSpc>
            <a:spcBef>
              <a:spcPct val="0"/>
            </a:spcBef>
            <a:spcAft>
              <a:spcPct val="35000"/>
            </a:spcAft>
            <a:buNone/>
          </a:pPr>
          <a:r>
            <a:rPr lang="en-US" sz="2400" b="0" kern="1200" dirty="0"/>
            <a:t>To provide an overview of pharmacogenetics.</a:t>
          </a:r>
          <a:endParaRPr lang="en-US" sz="2400" kern="1200" dirty="0"/>
        </a:p>
      </dsp:txBody>
      <dsp:txXfrm>
        <a:off x="1493203" y="552"/>
        <a:ext cx="6736396" cy="1292816"/>
      </dsp:txXfrm>
    </dsp:sp>
    <dsp:sp modelId="{7D6DA710-1C32-4624-8F01-EA0A4EE15876}">
      <dsp:nvSpPr>
        <dsp:cNvPr id="0" name=""/>
        <dsp:cNvSpPr/>
      </dsp:nvSpPr>
      <dsp:spPr>
        <a:xfrm>
          <a:off x="0" y="1616573"/>
          <a:ext cx="82296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B8EB93-507E-4C2F-B954-BFDCDA23E8D9}">
      <dsp:nvSpPr>
        <dsp:cNvPr id="0" name=""/>
        <dsp:cNvSpPr/>
      </dsp:nvSpPr>
      <dsp:spPr>
        <a:xfrm>
          <a:off x="391077" y="1907456"/>
          <a:ext cx="711049" cy="7110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0B598A-BE30-42A6-8062-4B7694819D95}">
      <dsp:nvSpPr>
        <dsp:cNvPr id="0" name=""/>
        <dsp:cNvSpPr/>
      </dsp:nvSpPr>
      <dsp:spPr>
        <a:xfrm>
          <a:off x="1493203" y="1616573"/>
          <a:ext cx="67363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066800">
            <a:lnSpc>
              <a:spcPct val="90000"/>
            </a:lnSpc>
            <a:spcBef>
              <a:spcPct val="0"/>
            </a:spcBef>
            <a:spcAft>
              <a:spcPct val="35000"/>
            </a:spcAft>
            <a:buNone/>
          </a:pPr>
          <a:r>
            <a:rPr lang="en-US" sz="2400" b="0" kern="1200" dirty="0"/>
            <a:t>To describe the scientific rationale for pharmacogenetics.</a:t>
          </a:r>
          <a:endParaRPr lang="en-US" sz="2400" kern="1200" dirty="0"/>
        </a:p>
      </dsp:txBody>
      <dsp:txXfrm>
        <a:off x="1493203" y="1616573"/>
        <a:ext cx="6736396" cy="1292816"/>
      </dsp:txXfrm>
    </dsp:sp>
    <dsp:sp modelId="{1537EF94-99AE-4564-9B1F-C3C7B1AAF83B}">
      <dsp:nvSpPr>
        <dsp:cNvPr id="0" name=""/>
        <dsp:cNvSpPr/>
      </dsp:nvSpPr>
      <dsp:spPr>
        <a:xfrm>
          <a:off x="0" y="3232593"/>
          <a:ext cx="82296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D713DF-C4B0-4772-9AE7-88FC968CD652}">
      <dsp:nvSpPr>
        <dsp:cNvPr id="0" name=""/>
        <dsp:cNvSpPr/>
      </dsp:nvSpPr>
      <dsp:spPr>
        <a:xfrm>
          <a:off x="391077" y="3523477"/>
          <a:ext cx="711049" cy="7110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188C7AF-F131-455F-B751-3605C151BAAB}">
      <dsp:nvSpPr>
        <dsp:cNvPr id="0" name=""/>
        <dsp:cNvSpPr/>
      </dsp:nvSpPr>
      <dsp:spPr>
        <a:xfrm>
          <a:off x="1493203" y="3232593"/>
          <a:ext cx="67363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066800">
            <a:lnSpc>
              <a:spcPct val="90000"/>
            </a:lnSpc>
            <a:spcBef>
              <a:spcPct val="0"/>
            </a:spcBef>
            <a:spcAft>
              <a:spcPct val="35000"/>
            </a:spcAft>
            <a:buNone/>
          </a:pPr>
          <a:r>
            <a:rPr lang="en-US" sz="2400" b="0" kern="1200" dirty="0"/>
            <a:t>To review opportunities and barriers related to implementation into clinical practice, especially the older patient population.</a:t>
          </a:r>
          <a:endParaRPr lang="en-US" sz="2400" kern="1200" dirty="0"/>
        </a:p>
      </dsp:txBody>
      <dsp:txXfrm>
        <a:off x="1493203" y="3232593"/>
        <a:ext cx="6736396" cy="12928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13B82-9CFA-4AAE-817A-20B0D99B2650}">
      <dsp:nvSpPr>
        <dsp:cNvPr id="0" name=""/>
        <dsp:cNvSpPr/>
      </dsp:nvSpPr>
      <dsp:spPr>
        <a:xfrm rot="5400000">
          <a:off x="-216963" y="218350"/>
          <a:ext cx="1446423" cy="101249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Referral from provider</a:t>
          </a:r>
        </a:p>
      </dsp:txBody>
      <dsp:txXfrm rot="-5400000">
        <a:off x="1" y="507634"/>
        <a:ext cx="1012496" cy="433927"/>
      </dsp:txXfrm>
    </dsp:sp>
    <dsp:sp modelId="{D3EBF204-258C-441C-84BF-416666488EB4}">
      <dsp:nvSpPr>
        <dsp:cNvPr id="0" name=""/>
        <dsp:cNvSpPr/>
      </dsp:nvSpPr>
      <dsp:spPr>
        <a:xfrm rot="5400000">
          <a:off x="3677091" y="-2663208"/>
          <a:ext cx="940175" cy="626936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Appointment usually within 4 weeks</a:t>
          </a:r>
        </a:p>
        <a:p>
          <a:pPr marL="114300" lvl="1" indent="-114300" algn="l" defTabSz="577850">
            <a:lnSpc>
              <a:spcPct val="90000"/>
            </a:lnSpc>
            <a:spcBef>
              <a:spcPct val="0"/>
            </a:spcBef>
            <a:spcAft>
              <a:spcPct val="15000"/>
            </a:spcAft>
            <a:buChar char="•"/>
          </a:pPr>
          <a:r>
            <a:rPr lang="en-US" sz="1300" kern="1200"/>
            <a:t>All visits scheduled via telehealth, unless patient requests in-person</a:t>
          </a:r>
        </a:p>
        <a:p>
          <a:pPr marL="114300" lvl="1" indent="-114300" algn="l" defTabSz="577850" rtl="0">
            <a:lnSpc>
              <a:spcPct val="90000"/>
            </a:lnSpc>
            <a:spcBef>
              <a:spcPct val="0"/>
            </a:spcBef>
            <a:spcAft>
              <a:spcPct val="15000"/>
            </a:spcAft>
            <a:buChar char="•"/>
          </a:pPr>
          <a:r>
            <a:rPr lang="en-US" sz="1300" kern="1200">
              <a:latin typeface="Calibri"/>
            </a:rPr>
            <a:t>Accepts all ages</a:t>
          </a:r>
        </a:p>
      </dsp:txBody>
      <dsp:txXfrm rot="-5400000">
        <a:off x="1012496" y="47283"/>
        <a:ext cx="6223469" cy="848383"/>
      </dsp:txXfrm>
    </dsp:sp>
    <dsp:sp modelId="{FF0998A7-63BF-4CDC-B90B-6C259489C25F}">
      <dsp:nvSpPr>
        <dsp:cNvPr id="0" name=""/>
        <dsp:cNvSpPr/>
      </dsp:nvSpPr>
      <dsp:spPr>
        <a:xfrm rot="5400000">
          <a:off x="-216963" y="1468601"/>
          <a:ext cx="1446423" cy="101249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First visit</a:t>
          </a:r>
        </a:p>
      </dsp:txBody>
      <dsp:txXfrm rot="-5400000">
        <a:off x="1" y="1757885"/>
        <a:ext cx="1012496" cy="433927"/>
      </dsp:txXfrm>
    </dsp:sp>
    <dsp:sp modelId="{B186F668-F8CC-4443-AC8C-B8FE23B0D0E0}">
      <dsp:nvSpPr>
        <dsp:cNvPr id="0" name=""/>
        <dsp:cNvSpPr/>
      </dsp:nvSpPr>
      <dsp:spPr>
        <a:xfrm rot="5400000">
          <a:off x="3677091" y="-1372745"/>
          <a:ext cx="940175" cy="626936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a:t>Review medical history including adverse drug events and treatment failures</a:t>
          </a:r>
        </a:p>
        <a:p>
          <a:pPr marL="114300" lvl="1" indent="-114300" algn="l" defTabSz="577850">
            <a:lnSpc>
              <a:spcPct val="90000"/>
            </a:lnSpc>
            <a:spcBef>
              <a:spcPct val="0"/>
            </a:spcBef>
            <a:spcAft>
              <a:spcPct val="15000"/>
            </a:spcAft>
            <a:buChar char="•"/>
          </a:pPr>
          <a:r>
            <a:rPr lang="en-US" sz="1300" kern="1200"/>
            <a:t>Pre-test counseling provided including limitations and cost</a:t>
          </a:r>
        </a:p>
        <a:p>
          <a:pPr marL="114300" lvl="1" indent="-114300" algn="l" defTabSz="577850">
            <a:lnSpc>
              <a:spcPct val="90000"/>
            </a:lnSpc>
            <a:spcBef>
              <a:spcPct val="0"/>
            </a:spcBef>
            <a:spcAft>
              <a:spcPct val="15000"/>
            </a:spcAft>
            <a:buChar char="•"/>
          </a:pPr>
          <a:r>
            <a:rPr lang="en-US" sz="1300" kern="1200"/>
            <a:t>Kit ordered to home address and sent back to lab for processing</a:t>
          </a:r>
        </a:p>
        <a:p>
          <a:pPr marL="114300" lvl="1" indent="-114300" algn="l" defTabSz="577850">
            <a:lnSpc>
              <a:spcPct val="90000"/>
            </a:lnSpc>
            <a:spcBef>
              <a:spcPct val="0"/>
            </a:spcBef>
            <a:spcAft>
              <a:spcPct val="15000"/>
            </a:spcAft>
            <a:buChar char="•"/>
          </a:pPr>
          <a:r>
            <a:rPr lang="en-US" sz="1300" kern="1200"/>
            <a:t>Results usually within 10-14 days</a:t>
          </a:r>
        </a:p>
      </dsp:txBody>
      <dsp:txXfrm rot="-5400000">
        <a:off x="1012496" y="1337746"/>
        <a:ext cx="6223469" cy="848383"/>
      </dsp:txXfrm>
    </dsp:sp>
    <dsp:sp modelId="{9BC4DF8A-43B5-4735-82DA-13DB3E53A3B9}">
      <dsp:nvSpPr>
        <dsp:cNvPr id="0" name=""/>
        <dsp:cNvSpPr/>
      </dsp:nvSpPr>
      <dsp:spPr>
        <a:xfrm rot="5400000">
          <a:off x="-216963" y="2718853"/>
          <a:ext cx="1446423" cy="101249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Second visit</a:t>
          </a:r>
        </a:p>
      </dsp:txBody>
      <dsp:txXfrm rot="-5400000">
        <a:off x="1" y="3008137"/>
        <a:ext cx="1012496" cy="433927"/>
      </dsp:txXfrm>
    </dsp:sp>
    <dsp:sp modelId="{A93A2064-93F7-4F59-ACC3-81BA71DEF30D}">
      <dsp:nvSpPr>
        <dsp:cNvPr id="0" name=""/>
        <dsp:cNvSpPr/>
      </dsp:nvSpPr>
      <dsp:spPr>
        <a:xfrm rot="5400000">
          <a:off x="3677091" y="-162705"/>
          <a:ext cx="940175" cy="626936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a:t>In-depth review of test results</a:t>
          </a:r>
        </a:p>
        <a:p>
          <a:pPr marL="114300" lvl="1" indent="-114300" algn="l" defTabSz="577850">
            <a:lnSpc>
              <a:spcPct val="90000"/>
            </a:lnSpc>
            <a:spcBef>
              <a:spcPct val="0"/>
            </a:spcBef>
            <a:spcAft>
              <a:spcPct val="15000"/>
            </a:spcAft>
            <a:buChar char="•"/>
          </a:pPr>
          <a:r>
            <a:rPr lang="en-US" sz="1300" kern="1200"/>
            <a:t>Report with treatment considerations generated and sent back to referring provider</a:t>
          </a:r>
        </a:p>
      </dsp:txBody>
      <dsp:txXfrm rot="-5400000">
        <a:off x="1012496" y="2547786"/>
        <a:ext cx="6223469" cy="8483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A371E2-8A56-47A7-9B8D-FA05A6A98E85}">
      <dsp:nvSpPr>
        <dsp:cNvPr id="0" name=""/>
        <dsp:cNvSpPr/>
      </dsp:nvSpPr>
      <dsp:spPr>
        <a:xfrm>
          <a:off x="0" y="1639"/>
          <a:ext cx="7282212" cy="83095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3D0E73-9263-4F3B-9989-926FDFB63293}">
      <dsp:nvSpPr>
        <dsp:cNvPr id="0" name=""/>
        <dsp:cNvSpPr/>
      </dsp:nvSpPr>
      <dsp:spPr>
        <a:xfrm>
          <a:off x="251363" y="188604"/>
          <a:ext cx="457024" cy="4570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ABB42E-C57F-4E5C-BA91-A8A40CBED207}">
      <dsp:nvSpPr>
        <dsp:cNvPr id="0" name=""/>
        <dsp:cNvSpPr/>
      </dsp:nvSpPr>
      <dsp:spPr>
        <a:xfrm>
          <a:off x="959751" y="1639"/>
          <a:ext cx="6322460" cy="83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943" tIns="87943" rIns="87943" bIns="87943" numCol="1" spcCol="1270" anchor="ctr" anchorCtr="0">
          <a:noAutofit/>
        </a:bodyPr>
        <a:lstStyle/>
        <a:p>
          <a:pPr marL="0" lvl="0" indent="0" algn="l" defTabSz="666750">
            <a:lnSpc>
              <a:spcPct val="90000"/>
            </a:lnSpc>
            <a:spcBef>
              <a:spcPct val="0"/>
            </a:spcBef>
            <a:spcAft>
              <a:spcPct val="35000"/>
            </a:spcAft>
            <a:buNone/>
          </a:pPr>
          <a:r>
            <a:rPr lang="en-US" sz="1500" kern="1200"/>
            <a:t>The adoption of pharmacogenomics into clinical practice provides another data element for clinicians in “personalizing” medication treatments.</a:t>
          </a:r>
        </a:p>
      </dsp:txBody>
      <dsp:txXfrm>
        <a:off x="959751" y="1639"/>
        <a:ext cx="6322460" cy="830953"/>
      </dsp:txXfrm>
    </dsp:sp>
    <dsp:sp modelId="{DB9FC7DD-E86D-4E44-883D-744B615E5FDF}">
      <dsp:nvSpPr>
        <dsp:cNvPr id="0" name=""/>
        <dsp:cNvSpPr/>
      </dsp:nvSpPr>
      <dsp:spPr>
        <a:xfrm>
          <a:off x="0" y="1040331"/>
          <a:ext cx="7282212" cy="83095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9A1302-139D-4F20-BC90-05B5644D4EC4}">
      <dsp:nvSpPr>
        <dsp:cNvPr id="0" name=""/>
        <dsp:cNvSpPr/>
      </dsp:nvSpPr>
      <dsp:spPr>
        <a:xfrm>
          <a:off x="251363" y="1227296"/>
          <a:ext cx="457024" cy="4570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1720B6-B250-48ED-B61A-28AAA7B4A42E}">
      <dsp:nvSpPr>
        <dsp:cNvPr id="0" name=""/>
        <dsp:cNvSpPr/>
      </dsp:nvSpPr>
      <dsp:spPr>
        <a:xfrm>
          <a:off x="959751" y="1040331"/>
          <a:ext cx="6322460" cy="83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943" tIns="87943" rIns="87943" bIns="87943" numCol="1" spcCol="1270" anchor="ctr" anchorCtr="0">
          <a:noAutofit/>
        </a:bodyPr>
        <a:lstStyle/>
        <a:p>
          <a:pPr marL="0" lvl="0" indent="0" algn="l" defTabSz="666750">
            <a:lnSpc>
              <a:spcPct val="90000"/>
            </a:lnSpc>
            <a:spcBef>
              <a:spcPct val="0"/>
            </a:spcBef>
            <a:spcAft>
              <a:spcPct val="35000"/>
            </a:spcAft>
            <a:buNone/>
          </a:pPr>
          <a:r>
            <a:rPr lang="en-US" sz="1500" kern="1200"/>
            <a:t>Clinically relevant gene:drug relationships have been determined through national and international consortiums, but their application to the geriatric patient population has been inconsistent.</a:t>
          </a:r>
        </a:p>
      </dsp:txBody>
      <dsp:txXfrm>
        <a:off x="959751" y="1040331"/>
        <a:ext cx="6322460" cy="830953"/>
      </dsp:txXfrm>
    </dsp:sp>
    <dsp:sp modelId="{9965C201-2778-4552-8194-4DDB1F0B39E6}">
      <dsp:nvSpPr>
        <dsp:cNvPr id="0" name=""/>
        <dsp:cNvSpPr/>
      </dsp:nvSpPr>
      <dsp:spPr>
        <a:xfrm>
          <a:off x="0" y="2079024"/>
          <a:ext cx="7282212" cy="83095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D85D73-89B3-46F4-B785-3D791D30FF6E}">
      <dsp:nvSpPr>
        <dsp:cNvPr id="0" name=""/>
        <dsp:cNvSpPr/>
      </dsp:nvSpPr>
      <dsp:spPr>
        <a:xfrm>
          <a:off x="251363" y="2265988"/>
          <a:ext cx="457024" cy="4570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B910B0-B159-4170-8FB2-2EF94BEC41E7}">
      <dsp:nvSpPr>
        <dsp:cNvPr id="0" name=""/>
        <dsp:cNvSpPr/>
      </dsp:nvSpPr>
      <dsp:spPr>
        <a:xfrm>
          <a:off x="959751" y="2079024"/>
          <a:ext cx="6322460" cy="83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943" tIns="87943" rIns="87943" bIns="87943" numCol="1" spcCol="1270" anchor="ctr" anchorCtr="0">
          <a:noAutofit/>
        </a:bodyPr>
        <a:lstStyle/>
        <a:p>
          <a:pPr marL="0" lvl="0" indent="0" algn="l" defTabSz="666750">
            <a:lnSpc>
              <a:spcPct val="90000"/>
            </a:lnSpc>
            <a:spcBef>
              <a:spcPct val="0"/>
            </a:spcBef>
            <a:spcAft>
              <a:spcPct val="35000"/>
            </a:spcAft>
            <a:buNone/>
          </a:pPr>
          <a:r>
            <a:rPr lang="en-US" sz="1500" kern="1200"/>
            <a:t>At this time, reactive pharmacogenomic testing pursuant to treatment failures or adverse events is most likely to be covered by insurance companies.</a:t>
          </a:r>
        </a:p>
      </dsp:txBody>
      <dsp:txXfrm>
        <a:off x="959751" y="2079024"/>
        <a:ext cx="6322460" cy="830953"/>
      </dsp:txXfrm>
    </dsp:sp>
    <dsp:sp modelId="{6AF7621F-E7ED-43CA-88A3-C960008CFD00}">
      <dsp:nvSpPr>
        <dsp:cNvPr id="0" name=""/>
        <dsp:cNvSpPr/>
      </dsp:nvSpPr>
      <dsp:spPr>
        <a:xfrm>
          <a:off x="0" y="3117716"/>
          <a:ext cx="7282212" cy="83095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AE1919-0E58-455A-86BE-61980A31A619}">
      <dsp:nvSpPr>
        <dsp:cNvPr id="0" name=""/>
        <dsp:cNvSpPr/>
      </dsp:nvSpPr>
      <dsp:spPr>
        <a:xfrm>
          <a:off x="251363" y="3304681"/>
          <a:ext cx="457024" cy="4570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CF4DEE8-CEC3-483C-A0FD-9BC1F81F3FF6}">
      <dsp:nvSpPr>
        <dsp:cNvPr id="0" name=""/>
        <dsp:cNvSpPr/>
      </dsp:nvSpPr>
      <dsp:spPr>
        <a:xfrm>
          <a:off x="959751" y="3117716"/>
          <a:ext cx="6322460" cy="83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943" tIns="87943" rIns="87943" bIns="87943" numCol="1" spcCol="1270" anchor="ctr" anchorCtr="0">
          <a:noAutofit/>
        </a:bodyPr>
        <a:lstStyle/>
        <a:p>
          <a:pPr marL="0" lvl="0" indent="0" algn="l" defTabSz="666750">
            <a:lnSpc>
              <a:spcPct val="90000"/>
            </a:lnSpc>
            <a:spcBef>
              <a:spcPct val="0"/>
            </a:spcBef>
            <a:spcAft>
              <a:spcPct val="35000"/>
            </a:spcAft>
            <a:buNone/>
          </a:pPr>
          <a:r>
            <a:rPr lang="en-US" sz="1500" kern="1200"/>
            <a:t>Local resources are available to assist in research or clinical implementation into clinical practice. </a:t>
          </a:r>
        </a:p>
      </dsp:txBody>
      <dsp:txXfrm>
        <a:off x="959751" y="3117716"/>
        <a:ext cx="6322460" cy="83095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8C1349-7095-4A6F-B7E2-FF9432008025}" type="datetimeFigureOut">
              <a:rPr lang="en-US" smtClean="0"/>
              <a:t>1/22/2024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B67E4A-50C7-48BD-8457-E594B6323C3D}" type="slidenum">
              <a:rPr lang="en-US" smtClean="0"/>
              <a:t>‹#›</a:t>
            </a:fld>
            <a:endParaRPr lang="en-US"/>
          </a:p>
        </p:txBody>
      </p:sp>
    </p:spTree>
    <p:extLst>
      <p:ext uri="{BB962C8B-B14F-4D97-AF65-F5344CB8AC3E}">
        <p14:creationId xmlns:p14="http://schemas.microsoft.com/office/powerpoint/2010/main" val="338013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77EB8E-83D0-764E-8443-76E0CCE1B644}" type="slidenum">
              <a:rPr lang="en-US" smtClean="0"/>
              <a:pPr/>
              <a:t>2</a:t>
            </a:fld>
            <a:endParaRPr lang="en-US"/>
          </a:p>
        </p:txBody>
      </p:sp>
    </p:spTree>
    <p:extLst>
      <p:ext uri="{BB962C8B-B14F-4D97-AF65-F5344CB8AC3E}">
        <p14:creationId xmlns:p14="http://schemas.microsoft.com/office/powerpoint/2010/main" val="948296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ea typeface="ＭＳ Ｐゴシック" pitchFamily="34" charset="-128"/>
            </a:endParaRPr>
          </a:p>
        </p:txBody>
      </p:sp>
      <p:sp>
        <p:nvSpPr>
          <p:cNvPr id="68611" name="Slide Number Placeholder 3"/>
          <p:cNvSpPr>
            <a:spLocks noGrp="1"/>
          </p:cNvSpPr>
          <p:nvPr>
            <p:ph type="sldNum" sz="quarter" idx="5"/>
          </p:nvPr>
        </p:nvSpPr>
        <p:spPr bwMode="auto">
          <a:noFill/>
          <a:ln>
            <a:miter lim="800000"/>
            <a:headEnd/>
            <a:tailEnd/>
          </a:ln>
        </p:spPr>
        <p:txBody>
          <a:bodyPr/>
          <a:lstStyle/>
          <a:p>
            <a:fld id="{408AF00D-B574-4C67-98CF-BE8059A36CA4}" type="slidenum">
              <a:rPr lang="en-US">
                <a:solidFill>
                  <a:srgbClr val="000000"/>
                </a:solidFill>
              </a:rPr>
              <a:pPr/>
              <a:t>15</a:t>
            </a:fld>
            <a:endParaRPr 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1D95C-37A9-4D74-9682-DA7CA1B151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0A4D32-358E-434F-842F-04B41E4F29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EBD06D-C12B-4649-BB68-B0E0C6D5B4AE}"/>
              </a:ext>
            </a:extLst>
          </p:cNvPr>
          <p:cNvSpPr>
            <a:spLocks noGrp="1"/>
          </p:cNvSpPr>
          <p:nvPr>
            <p:ph type="dt" sz="half" idx="10"/>
          </p:nvPr>
        </p:nvSpPr>
        <p:spPr/>
        <p:txBody>
          <a:bodyPr/>
          <a:lstStyle/>
          <a:p>
            <a:fld id="{1735EFA1-EEAF-4555-B059-0AC604B8364D}" type="datetimeFigureOut">
              <a:rPr lang="en-US" smtClean="0"/>
              <a:t>1/22/2024</a:t>
            </a:fld>
            <a:endParaRPr lang="en-US"/>
          </a:p>
        </p:txBody>
      </p:sp>
      <p:sp>
        <p:nvSpPr>
          <p:cNvPr id="5" name="Footer Placeholder 4">
            <a:extLst>
              <a:ext uri="{FF2B5EF4-FFF2-40B4-BE49-F238E27FC236}">
                <a16:creationId xmlns:a16="http://schemas.microsoft.com/office/drawing/2014/main" id="{75ADB01E-0A8D-4517-9638-7E2B9B2A61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463C10-9009-4DF4-BB67-9BFAB3F42D0D}"/>
              </a:ext>
            </a:extLst>
          </p:cNvPr>
          <p:cNvSpPr>
            <a:spLocks noGrp="1"/>
          </p:cNvSpPr>
          <p:nvPr>
            <p:ph type="sldNum" sz="quarter" idx="12"/>
          </p:nvPr>
        </p:nvSpPr>
        <p:spPr/>
        <p:txBody>
          <a:bodyPr/>
          <a:lstStyle/>
          <a:p>
            <a:fld id="{7F916A10-9712-4B30-B212-1FB2253BA005}" type="slidenum">
              <a:rPr lang="en-US" smtClean="0"/>
              <a:t>‹#›</a:t>
            </a:fld>
            <a:endParaRPr lang="en-US"/>
          </a:p>
        </p:txBody>
      </p:sp>
    </p:spTree>
    <p:extLst>
      <p:ext uri="{BB962C8B-B14F-4D97-AF65-F5344CB8AC3E}">
        <p14:creationId xmlns:p14="http://schemas.microsoft.com/office/powerpoint/2010/main" val="523495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383E-915A-4803-B651-78AF399AE6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6578E-8B7C-4698-9711-409A09147B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0A55AB-3ABC-4635-8F56-DE10039594FB}"/>
              </a:ext>
            </a:extLst>
          </p:cNvPr>
          <p:cNvSpPr>
            <a:spLocks noGrp="1"/>
          </p:cNvSpPr>
          <p:nvPr>
            <p:ph type="dt" sz="half" idx="10"/>
          </p:nvPr>
        </p:nvSpPr>
        <p:spPr/>
        <p:txBody>
          <a:bodyPr/>
          <a:lstStyle/>
          <a:p>
            <a:fld id="{1735EFA1-EEAF-4555-B059-0AC604B8364D}" type="datetimeFigureOut">
              <a:rPr lang="en-US" smtClean="0"/>
              <a:t>1/22/2024</a:t>
            </a:fld>
            <a:endParaRPr lang="en-US"/>
          </a:p>
        </p:txBody>
      </p:sp>
      <p:sp>
        <p:nvSpPr>
          <p:cNvPr id="5" name="Footer Placeholder 4">
            <a:extLst>
              <a:ext uri="{FF2B5EF4-FFF2-40B4-BE49-F238E27FC236}">
                <a16:creationId xmlns:a16="http://schemas.microsoft.com/office/drawing/2014/main" id="{AF549C8C-1F20-491C-AA72-150684D684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8ED23B-D891-4BBB-AA46-DAE0706BCADD}"/>
              </a:ext>
            </a:extLst>
          </p:cNvPr>
          <p:cNvSpPr>
            <a:spLocks noGrp="1"/>
          </p:cNvSpPr>
          <p:nvPr>
            <p:ph type="sldNum" sz="quarter" idx="12"/>
          </p:nvPr>
        </p:nvSpPr>
        <p:spPr/>
        <p:txBody>
          <a:bodyPr/>
          <a:lstStyle/>
          <a:p>
            <a:fld id="{7F916A10-9712-4B30-B212-1FB2253BA005}" type="slidenum">
              <a:rPr lang="en-US" smtClean="0"/>
              <a:t>‹#›</a:t>
            </a:fld>
            <a:endParaRPr lang="en-US"/>
          </a:p>
        </p:txBody>
      </p:sp>
    </p:spTree>
    <p:extLst>
      <p:ext uri="{BB962C8B-B14F-4D97-AF65-F5344CB8AC3E}">
        <p14:creationId xmlns:p14="http://schemas.microsoft.com/office/powerpoint/2010/main" val="2793506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52EF3A-88F3-423A-AE02-2055E1A68B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1F538D-5EF2-4C8F-975C-E48E19EB3C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88806-F790-4A50-98C3-EB5512F853A3}"/>
              </a:ext>
            </a:extLst>
          </p:cNvPr>
          <p:cNvSpPr>
            <a:spLocks noGrp="1"/>
          </p:cNvSpPr>
          <p:nvPr>
            <p:ph type="dt" sz="half" idx="10"/>
          </p:nvPr>
        </p:nvSpPr>
        <p:spPr/>
        <p:txBody>
          <a:bodyPr/>
          <a:lstStyle/>
          <a:p>
            <a:fld id="{1735EFA1-EEAF-4555-B059-0AC604B8364D}" type="datetimeFigureOut">
              <a:rPr lang="en-US" smtClean="0"/>
              <a:t>1/22/2024</a:t>
            </a:fld>
            <a:endParaRPr lang="en-US"/>
          </a:p>
        </p:txBody>
      </p:sp>
      <p:sp>
        <p:nvSpPr>
          <p:cNvPr id="5" name="Footer Placeholder 4">
            <a:extLst>
              <a:ext uri="{FF2B5EF4-FFF2-40B4-BE49-F238E27FC236}">
                <a16:creationId xmlns:a16="http://schemas.microsoft.com/office/drawing/2014/main" id="{33A9826D-47EE-4DAB-837A-86BC96A825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4EA071-B3D4-4205-BF7B-331713329BE6}"/>
              </a:ext>
            </a:extLst>
          </p:cNvPr>
          <p:cNvSpPr>
            <a:spLocks noGrp="1"/>
          </p:cNvSpPr>
          <p:nvPr>
            <p:ph type="sldNum" sz="quarter" idx="12"/>
          </p:nvPr>
        </p:nvSpPr>
        <p:spPr/>
        <p:txBody>
          <a:bodyPr/>
          <a:lstStyle/>
          <a:p>
            <a:fld id="{7F916A10-9712-4B30-B212-1FB2253BA005}" type="slidenum">
              <a:rPr lang="en-US" smtClean="0"/>
              <a:t>‹#›</a:t>
            </a:fld>
            <a:endParaRPr lang="en-US"/>
          </a:p>
        </p:txBody>
      </p:sp>
    </p:spTree>
    <p:extLst>
      <p:ext uri="{BB962C8B-B14F-4D97-AF65-F5344CB8AC3E}">
        <p14:creationId xmlns:p14="http://schemas.microsoft.com/office/powerpoint/2010/main" val="27511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b="1">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sz="3000" b="0">
                <a:solidFill>
                  <a:schemeClr val="bg1"/>
                </a:solidFill>
              </a:defRPr>
            </a:lvl1pPr>
            <a:lvl2pPr>
              <a:defRPr sz="2800">
                <a:solidFill>
                  <a:schemeClr val="bg1"/>
                </a:solidFill>
              </a:defRPr>
            </a:lvl2pPr>
            <a:lvl3pPr>
              <a:defRPr>
                <a:solidFill>
                  <a:schemeClr val="bg1"/>
                </a:solidFill>
              </a:defRPr>
            </a:lvl3pPr>
            <a:lvl4pPr>
              <a:defRPr>
                <a:solidFill>
                  <a:schemeClr val="bg1"/>
                </a:solidFill>
              </a:defRPr>
            </a:lvl4pPr>
            <a:lvl5pP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p:cNvSpPr>
            <a:spLocks noGrp="1"/>
          </p:cNvSpPr>
          <p:nvPr>
            <p:ph type="ftr" sz="quarter" idx="10"/>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1"/>
          </p:nvPr>
        </p:nvSpPr>
        <p:spPr>
          <a:xfrm>
            <a:off x="457200" y="6324600"/>
            <a:ext cx="685800" cy="365125"/>
          </a:xfrm>
          <a:prstGeom prst="rect">
            <a:avLst/>
          </a:prstGeom>
        </p:spPr>
        <p:txBody>
          <a:bodyPr/>
          <a:lstStyle>
            <a:lvl1pPr>
              <a:defRPr/>
            </a:lvl1pPr>
          </a:lstStyle>
          <a:p>
            <a:pPr>
              <a:defRPr/>
            </a:pPr>
            <a:fld id="{15AE6264-2ED0-D94E-956E-DBFD5141C46B}" type="slidenum">
              <a:rPr lang="en-US"/>
              <a:pPr>
                <a:defRPr/>
              </a:pPr>
              <a:t>‹#›</a:t>
            </a:fld>
            <a:endParaRPr lang="en-US"/>
          </a:p>
        </p:txBody>
      </p:sp>
    </p:spTree>
    <p:extLst>
      <p:ext uri="{BB962C8B-B14F-4D97-AF65-F5344CB8AC3E}">
        <p14:creationId xmlns:p14="http://schemas.microsoft.com/office/powerpoint/2010/main" val="2043952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6" name="Picture 15" descr="UNMC_COP_cover_bkg_full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916720" y="657321"/>
            <a:ext cx="6480951" cy="3167843"/>
          </a:xfrm>
        </p:spPr>
        <p:txBody>
          <a:bodyPr anchor="b">
            <a:normAutofit/>
          </a:bodyPr>
          <a:lstStyle>
            <a:lvl1pPr algn="l">
              <a:lnSpc>
                <a:spcPct val="80000"/>
              </a:lnSpc>
              <a:defRPr sz="4500" b="1" i="0" baseline="0">
                <a:solidFill>
                  <a:schemeClr val="bg1"/>
                </a:solidFill>
                <a:latin typeface="Arial-BoldMT"/>
                <a:cs typeface="Arial-BoldMT"/>
              </a:defRPr>
            </a:lvl1pPr>
          </a:lstStyle>
          <a:p>
            <a:r>
              <a:rPr lang="en-US"/>
              <a:t>Headline</a:t>
            </a:r>
          </a:p>
        </p:txBody>
      </p:sp>
      <p:sp>
        <p:nvSpPr>
          <p:cNvPr id="3" name="Subtitle 2"/>
          <p:cNvSpPr>
            <a:spLocks noGrp="1"/>
          </p:cNvSpPr>
          <p:nvPr>
            <p:ph type="subTitle" idx="1" hasCustomPrompt="1"/>
          </p:nvPr>
        </p:nvSpPr>
        <p:spPr>
          <a:xfrm>
            <a:off x="916720" y="3825164"/>
            <a:ext cx="6400800" cy="688511"/>
          </a:xfrm>
        </p:spPr>
        <p:txBody>
          <a:bodyPr>
            <a:normAutofit/>
          </a:bodyPr>
          <a:lstStyle>
            <a:lvl1pPr marL="0" indent="0" algn="l">
              <a:buNone/>
              <a:defRPr sz="1600" b="1" i="0" baseline="0">
                <a:solidFill>
                  <a:srgbClr val="FDB713"/>
                </a:solidFill>
                <a:latin typeface="Arial-BoldMT"/>
                <a:cs typeface="Arial-BoldM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Subhead</a:t>
            </a:r>
          </a:p>
        </p:txBody>
      </p:sp>
    </p:spTree>
    <p:extLst>
      <p:ext uri="{BB962C8B-B14F-4D97-AF65-F5344CB8AC3E}">
        <p14:creationId xmlns:p14="http://schemas.microsoft.com/office/powerpoint/2010/main" val="1008552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9" name="Picture 18" descr="UNMC_MMI_cover_bkg_full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916720" y="657321"/>
            <a:ext cx="6480951" cy="3167843"/>
          </a:xfrm>
        </p:spPr>
        <p:txBody>
          <a:bodyPr anchor="b">
            <a:normAutofit/>
          </a:bodyPr>
          <a:lstStyle>
            <a:lvl1pPr algn="l">
              <a:lnSpc>
                <a:spcPct val="80000"/>
              </a:lnSpc>
              <a:defRPr sz="4500" b="1" i="0" baseline="0">
                <a:solidFill>
                  <a:schemeClr val="bg1"/>
                </a:solidFill>
                <a:latin typeface="Arial-BoldMT"/>
                <a:cs typeface="Arial-BoldMT"/>
              </a:defRPr>
            </a:lvl1pPr>
          </a:lstStyle>
          <a:p>
            <a:r>
              <a:rPr lang="en-US"/>
              <a:t>Headline</a:t>
            </a:r>
          </a:p>
        </p:txBody>
      </p:sp>
      <p:sp>
        <p:nvSpPr>
          <p:cNvPr id="3" name="Subtitle 2"/>
          <p:cNvSpPr>
            <a:spLocks noGrp="1"/>
          </p:cNvSpPr>
          <p:nvPr>
            <p:ph type="subTitle" idx="1" hasCustomPrompt="1"/>
          </p:nvPr>
        </p:nvSpPr>
        <p:spPr>
          <a:xfrm>
            <a:off x="916720" y="3825164"/>
            <a:ext cx="6400800" cy="688511"/>
          </a:xfrm>
        </p:spPr>
        <p:txBody>
          <a:bodyPr>
            <a:normAutofit/>
          </a:bodyPr>
          <a:lstStyle>
            <a:lvl1pPr marL="0" indent="0" algn="l">
              <a:buNone/>
              <a:defRPr sz="1600" b="1" i="0" baseline="0">
                <a:solidFill>
                  <a:srgbClr val="FDB713"/>
                </a:solidFill>
                <a:latin typeface="Arial-BoldMT"/>
                <a:cs typeface="Arial-BoldM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Subhead</a:t>
            </a:r>
          </a:p>
        </p:txBody>
      </p:sp>
    </p:spTree>
    <p:extLst>
      <p:ext uri="{BB962C8B-B14F-4D97-AF65-F5344CB8AC3E}">
        <p14:creationId xmlns:p14="http://schemas.microsoft.com/office/powerpoint/2010/main" val="24038833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956666" y="395831"/>
            <a:ext cx="7606427" cy="1359153"/>
          </a:xfrm>
        </p:spPr>
        <p:txBody>
          <a:bodyPr tIns="0" bIns="0"/>
          <a:lstStyle/>
          <a:p>
            <a:r>
              <a:rPr lang="en-US"/>
              <a:t>Click to edit Master title style</a:t>
            </a:r>
          </a:p>
        </p:txBody>
      </p:sp>
      <p:sp>
        <p:nvSpPr>
          <p:cNvPr id="10" name="Content Placeholder 2"/>
          <p:cNvSpPr>
            <a:spLocks noGrp="1"/>
          </p:cNvSpPr>
          <p:nvPr>
            <p:ph idx="1"/>
          </p:nvPr>
        </p:nvSpPr>
        <p:spPr>
          <a:xfrm>
            <a:off x="956667" y="1882620"/>
            <a:ext cx="7282212" cy="3950310"/>
          </a:xfrm>
        </p:spPr>
        <p:txBody>
          <a:bodyPr>
            <a:normAutofit/>
          </a:bodyPr>
          <a:lstStyle>
            <a:lvl1pPr>
              <a:lnSpc>
                <a:spcPct val="90000"/>
              </a:lnSpc>
              <a:defRPr sz="1600"/>
            </a:lvl1pPr>
            <a:lvl2pPr>
              <a:lnSpc>
                <a:spcPct val="90000"/>
              </a:lnSpc>
              <a:defRPr sz="1600">
                <a:latin typeface="Arial"/>
                <a:cs typeface="Arial"/>
              </a:defRPr>
            </a:lvl2pPr>
            <a:lvl3pPr>
              <a:lnSpc>
                <a:spcPct val="90000"/>
              </a:lnSpc>
              <a:defRPr sz="16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956439" y="5936345"/>
            <a:ext cx="1293548" cy="365125"/>
          </a:xfrm>
          <a:prstGeom prst="rect">
            <a:avLst/>
          </a:prstGeom>
        </p:spPr>
        <p:txBody>
          <a:bodyPr/>
          <a:lstStyle>
            <a:lvl1pPr>
              <a:defRPr>
                <a:solidFill>
                  <a:srgbClr val="989EA3"/>
                </a:solidFill>
              </a:defRPr>
            </a:lvl1pPr>
          </a:lstStyle>
          <a:p>
            <a:fld id="{A3F11EEC-60B6-DF4B-A821-B910872C5F64}" type="datetimeFigureOut">
              <a:rPr lang="en-US" smtClean="0"/>
              <a:pPr/>
              <a:t>1/22/2024</a:t>
            </a:fld>
            <a:endParaRPr lang="en-US"/>
          </a:p>
        </p:txBody>
      </p:sp>
      <p:sp>
        <p:nvSpPr>
          <p:cNvPr id="8" name="Footer Placeholder 4"/>
          <p:cNvSpPr>
            <a:spLocks noGrp="1"/>
          </p:cNvSpPr>
          <p:nvPr>
            <p:ph type="ftr" sz="quarter" idx="11"/>
          </p:nvPr>
        </p:nvSpPr>
        <p:spPr>
          <a:xfrm>
            <a:off x="2265667" y="5936345"/>
            <a:ext cx="3355380" cy="365125"/>
          </a:xfrm>
          <a:prstGeom prst="rect">
            <a:avLst/>
          </a:prstGeom>
        </p:spPr>
        <p:txBody>
          <a:bodyPr/>
          <a:lstStyle>
            <a:lvl1pPr algn="ctr">
              <a:defRPr>
                <a:solidFill>
                  <a:srgbClr val="989EA3"/>
                </a:solidFill>
              </a:defRPr>
            </a:lvl1pPr>
          </a:lstStyle>
          <a:p>
            <a:endParaRPr lang="en-US"/>
          </a:p>
        </p:txBody>
      </p:sp>
      <p:sp>
        <p:nvSpPr>
          <p:cNvPr id="11" name="Slide Number Placeholder 5"/>
          <p:cNvSpPr>
            <a:spLocks noGrp="1"/>
          </p:cNvSpPr>
          <p:nvPr>
            <p:ph type="sldNum" sz="quarter" idx="12"/>
          </p:nvPr>
        </p:nvSpPr>
        <p:spPr>
          <a:xfrm>
            <a:off x="5621047" y="5936345"/>
            <a:ext cx="1262187"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2565986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2"/>
          <p:cNvSpPr>
            <a:spLocks noGrp="1"/>
          </p:cNvSpPr>
          <p:nvPr>
            <p:ph type="body" idx="14"/>
          </p:nvPr>
        </p:nvSpPr>
        <p:spPr>
          <a:xfrm>
            <a:off x="4679846" y="1882621"/>
            <a:ext cx="3465576" cy="3895426"/>
          </a:xfrm>
        </p:spPr>
        <p:txBody>
          <a:bodyPr anchor="t">
            <a:normAutofit/>
          </a:bodyPr>
          <a:lstStyle>
            <a:lvl1pPr marL="0" indent="0">
              <a:buNone/>
              <a:defRPr sz="16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
          </p:nvPr>
        </p:nvSpPr>
        <p:spPr>
          <a:xfrm>
            <a:off x="956439" y="1882620"/>
            <a:ext cx="3465137" cy="3895427"/>
          </a:xfrm>
        </p:spPr>
        <p:txBody>
          <a:bodyPr anchor="t">
            <a:normAutofit/>
          </a:bodyPr>
          <a:lstStyle>
            <a:lvl1pPr marL="0" indent="0">
              <a:buNone/>
              <a:defRPr sz="16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Date Placeholder 3"/>
          <p:cNvSpPr>
            <a:spLocks noGrp="1"/>
          </p:cNvSpPr>
          <p:nvPr>
            <p:ph type="dt" sz="half" idx="10"/>
          </p:nvPr>
        </p:nvSpPr>
        <p:spPr>
          <a:xfrm>
            <a:off x="956439" y="5936345"/>
            <a:ext cx="1293548" cy="365125"/>
          </a:xfrm>
          <a:prstGeom prst="rect">
            <a:avLst/>
          </a:prstGeom>
        </p:spPr>
        <p:txBody>
          <a:bodyPr/>
          <a:lstStyle>
            <a:lvl1pPr>
              <a:defRPr>
                <a:solidFill>
                  <a:srgbClr val="989EA3"/>
                </a:solidFill>
              </a:defRPr>
            </a:lvl1pPr>
          </a:lstStyle>
          <a:p>
            <a:fld id="{A3F11EEC-60B6-DF4B-A821-B910872C5F64}" type="datetimeFigureOut">
              <a:rPr lang="en-US" smtClean="0"/>
              <a:pPr/>
              <a:t>1/22/2024</a:t>
            </a:fld>
            <a:endParaRPr lang="en-US"/>
          </a:p>
        </p:txBody>
      </p:sp>
      <p:sp>
        <p:nvSpPr>
          <p:cNvPr id="11" name="Footer Placeholder 4"/>
          <p:cNvSpPr>
            <a:spLocks noGrp="1"/>
          </p:cNvSpPr>
          <p:nvPr>
            <p:ph type="ftr" sz="quarter" idx="11"/>
          </p:nvPr>
        </p:nvSpPr>
        <p:spPr>
          <a:xfrm>
            <a:off x="2265667" y="5936345"/>
            <a:ext cx="3355380" cy="365125"/>
          </a:xfrm>
          <a:prstGeom prst="rect">
            <a:avLst/>
          </a:prstGeom>
        </p:spPr>
        <p:txBody>
          <a:bodyPr/>
          <a:lstStyle>
            <a:lvl1pPr algn="ctr">
              <a:defRPr>
                <a:solidFill>
                  <a:srgbClr val="989EA3"/>
                </a:solidFill>
              </a:defRPr>
            </a:lvl1pPr>
          </a:lstStyle>
          <a:p>
            <a:endParaRPr lang="en-US"/>
          </a:p>
        </p:txBody>
      </p:sp>
      <p:sp>
        <p:nvSpPr>
          <p:cNvPr id="12" name="Slide Number Placeholder 5"/>
          <p:cNvSpPr>
            <a:spLocks noGrp="1"/>
          </p:cNvSpPr>
          <p:nvPr>
            <p:ph type="sldNum" sz="quarter" idx="12"/>
          </p:nvPr>
        </p:nvSpPr>
        <p:spPr>
          <a:xfrm>
            <a:off x="5621047" y="5936345"/>
            <a:ext cx="1262187"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3786037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3" name="Picture 12" descr="UNMC_COP_closing_bkg_full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6191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a:xfrm>
            <a:off x="3124200" y="6356350"/>
            <a:ext cx="2895600" cy="365125"/>
          </a:xfrm>
          <a:prstGeom prst="rect">
            <a:avLst/>
          </a:prstGeom>
        </p:spPr>
        <p:txBody>
          <a:bodyPr/>
          <a:lstStyle>
            <a:lvl1pPr>
              <a:defRPr/>
            </a:lvl1pPr>
          </a:lstStyle>
          <a:p>
            <a:pPr>
              <a:defRPr/>
            </a:pPr>
            <a:r>
              <a:rPr lang="en-US"/>
              <a:t>University of Nebraska Medical Center</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6BB7D-C1B2-4F91-BBFB-F0742AF119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95356B-0DAF-4754-B24C-59D5A8774B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D0BEE0-F5C9-4E4E-B789-5532383E5C8E}"/>
              </a:ext>
            </a:extLst>
          </p:cNvPr>
          <p:cNvSpPr>
            <a:spLocks noGrp="1"/>
          </p:cNvSpPr>
          <p:nvPr>
            <p:ph type="dt" sz="half" idx="10"/>
          </p:nvPr>
        </p:nvSpPr>
        <p:spPr/>
        <p:txBody>
          <a:bodyPr/>
          <a:lstStyle/>
          <a:p>
            <a:fld id="{1735EFA1-EEAF-4555-B059-0AC604B8364D}" type="datetimeFigureOut">
              <a:rPr lang="en-US" smtClean="0"/>
              <a:t>1/22/2024</a:t>
            </a:fld>
            <a:endParaRPr lang="en-US"/>
          </a:p>
        </p:txBody>
      </p:sp>
      <p:sp>
        <p:nvSpPr>
          <p:cNvPr id="5" name="Footer Placeholder 4">
            <a:extLst>
              <a:ext uri="{FF2B5EF4-FFF2-40B4-BE49-F238E27FC236}">
                <a16:creationId xmlns:a16="http://schemas.microsoft.com/office/drawing/2014/main" id="{FB9F212E-4DFE-4E95-9616-AAA5710C45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649F25-E0C1-4D0A-A2AB-D681629C1C37}"/>
              </a:ext>
            </a:extLst>
          </p:cNvPr>
          <p:cNvSpPr>
            <a:spLocks noGrp="1"/>
          </p:cNvSpPr>
          <p:nvPr>
            <p:ph type="sldNum" sz="quarter" idx="12"/>
          </p:nvPr>
        </p:nvSpPr>
        <p:spPr/>
        <p:txBody>
          <a:bodyPr/>
          <a:lstStyle/>
          <a:p>
            <a:fld id="{7F916A10-9712-4B30-B212-1FB2253BA005}" type="slidenum">
              <a:rPr lang="en-US" smtClean="0"/>
              <a:t>‹#›</a:t>
            </a:fld>
            <a:endParaRPr lang="en-US"/>
          </a:p>
        </p:txBody>
      </p:sp>
    </p:spTree>
    <p:extLst>
      <p:ext uri="{BB962C8B-B14F-4D97-AF65-F5344CB8AC3E}">
        <p14:creationId xmlns:p14="http://schemas.microsoft.com/office/powerpoint/2010/main" val="27871557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C0E72CF-B551-4311-B1C4-0FF073118A4D}" type="slidenum">
              <a:rPr lang="en-US" altLang="en-US"/>
              <a:pPr/>
              <a:t>‹#›</a:t>
            </a:fld>
            <a:endParaRPr lang="en-US" altLang="en-US"/>
          </a:p>
        </p:txBody>
      </p:sp>
    </p:spTree>
    <p:extLst>
      <p:ext uri="{BB962C8B-B14F-4D97-AF65-F5344CB8AC3E}">
        <p14:creationId xmlns:p14="http://schemas.microsoft.com/office/powerpoint/2010/main" val="9108167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6" name="Picture 15" descr="UNMC_MMI_closing_bkg_full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1636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5861440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9" name="Picture 18" descr="UNMC_MMI_cover_bkg_full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916720" y="657321"/>
            <a:ext cx="6480951" cy="3167843"/>
          </a:xfrm>
        </p:spPr>
        <p:txBody>
          <a:bodyPr anchor="b">
            <a:normAutofit/>
          </a:bodyPr>
          <a:lstStyle>
            <a:lvl1pPr algn="l">
              <a:lnSpc>
                <a:spcPct val="80000"/>
              </a:lnSpc>
              <a:defRPr sz="4500" b="1" i="0" baseline="0">
                <a:solidFill>
                  <a:schemeClr val="bg1"/>
                </a:solidFill>
                <a:latin typeface="Arial-BoldMT"/>
                <a:cs typeface="Arial-BoldMT"/>
              </a:defRPr>
            </a:lvl1pPr>
          </a:lstStyle>
          <a:p>
            <a:r>
              <a:rPr lang="en-US"/>
              <a:t>Headline</a:t>
            </a:r>
          </a:p>
        </p:txBody>
      </p:sp>
      <p:sp>
        <p:nvSpPr>
          <p:cNvPr id="3" name="Subtitle 2"/>
          <p:cNvSpPr>
            <a:spLocks noGrp="1"/>
          </p:cNvSpPr>
          <p:nvPr>
            <p:ph type="subTitle" idx="1" hasCustomPrompt="1"/>
          </p:nvPr>
        </p:nvSpPr>
        <p:spPr>
          <a:xfrm>
            <a:off x="916720" y="3825164"/>
            <a:ext cx="6400800" cy="688511"/>
          </a:xfrm>
        </p:spPr>
        <p:txBody>
          <a:bodyPr>
            <a:normAutofit/>
          </a:bodyPr>
          <a:lstStyle>
            <a:lvl1pPr marL="0" indent="0" algn="l">
              <a:buNone/>
              <a:defRPr sz="1600" b="1" i="0" baseline="0">
                <a:solidFill>
                  <a:srgbClr val="FDB713"/>
                </a:solidFill>
                <a:latin typeface="Arial-BoldMT"/>
                <a:cs typeface="Arial-BoldM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Subhead</a:t>
            </a:r>
          </a:p>
        </p:txBody>
      </p:sp>
    </p:spTree>
    <p:extLst>
      <p:ext uri="{BB962C8B-B14F-4D97-AF65-F5344CB8AC3E}">
        <p14:creationId xmlns:p14="http://schemas.microsoft.com/office/powerpoint/2010/main" val="3491928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956666" y="395831"/>
            <a:ext cx="7606427" cy="1359153"/>
          </a:xfrm>
        </p:spPr>
        <p:txBody>
          <a:bodyPr tIns="0" bIns="0"/>
          <a:lstStyle/>
          <a:p>
            <a:r>
              <a:rPr lang="en-US"/>
              <a:t>Click to edit Master title style</a:t>
            </a:r>
          </a:p>
        </p:txBody>
      </p:sp>
      <p:sp>
        <p:nvSpPr>
          <p:cNvPr id="10" name="Content Placeholder 2"/>
          <p:cNvSpPr>
            <a:spLocks noGrp="1"/>
          </p:cNvSpPr>
          <p:nvPr>
            <p:ph idx="1"/>
          </p:nvPr>
        </p:nvSpPr>
        <p:spPr>
          <a:xfrm>
            <a:off x="956667" y="1882620"/>
            <a:ext cx="7282212" cy="3950310"/>
          </a:xfrm>
        </p:spPr>
        <p:txBody>
          <a:bodyPr>
            <a:normAutofit/>
          </a:bodyPr>
          <a:lstStyle>
            <a:lvl1pPr>
              <a:lnSpc>
                <a:spcPct val="90000"/>
              </a:lnSpc>
              <a:defRPr sz="1600"/>
            </a:lvl1pPr>
            <a:lvl2pPr>
              <a:lnSpc>
                <a:spcPct val="90000"/>
              </a:lnSpc>
              <a:defRPr sz="1600">
                <a:latin typeface="Arial"/>
                <a:cs typeface="Arial"/>
              </a:defRPr>
            </a:lvl2pPr>
            <a:lvl3pPr>
              <a:lnSpc>
                <a:spcPct val="90000"/>
              </a:lnSpc>
              <a:defRPr sz="16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956439" y="5936345"/>
            <a:ext cx="1293548" cy="365125"/>
          </a:xfrm>
          <a:prstGeom prst="rect">
            <a:avLst/>
          </a:prstGeom>
        </p:spPr>
        <p:txBody>
          <a:bodyPr/>
          <a:lstStyle>
            <a:lvl1pPr>
              <a:defRPr>
                <a:solidFill>
                  <a:srgbClr val="989EA3"/>
                </a:solidFill>
              </a:defRPr>
            </a:lvl1pPr>
          </a:lstStyle>
          <a:p>
            <a:fld id="{A3F11EEC-60B6-DF4B-A821-B910872C5F64}" type="datetimeFigureOut">
              <a:rPr lang="en-US" smtClean="0"/>
              <a:pPr/>
              <a:t>1/22/2024</a:t>
            </a:fld>
            <a:endParaRPr lang="en-US"/>
          </a:p>
        </p:txBody>
      </p:sp>
      <p:sp>
        <p:nvSpPr>
          <p:cNvPr id="8" name="Footer Placeholder 4"/>
          <p:cNvSpPr>
            <a:spLocks noGrp="1"/>
          </p:cNvSpPr>
          <p:nvPr>
            <p:ph type="ftr" sz="quarter" idx="11"/>
          </p:nvPr>
        </p:nvSpPr>
        <p:spPr>
          <a:xfrm>
            <a:off x="2265667" y="5936345"/>
            <a:ext cx="3355380" cy="365125"/>
          </a:xfrm>
          <a:prstGeom prst="rect">
            <a:avLst/>
          </a:prstGeom>
        </p:spPr>
        <p:txBody>
          <a:bodyPr/>
          <a:lstStyle>
            <a:lvl1pPr algn="ctr">
              <a:defRPr>
                <a:solidFill>
                  <a:srgbClr val="989EA3"/>
                </a:solidFill>
              </a:defRPr>
            </a:lvl1pPr>
          </a:lstStyle>
          <a:p>
            <a:endParaRPr lang="en-US"/>
          </a:p>
        </p:txBody>
      </p:sp>
      <p:sp>
        <p:nvSpPr>
          <p:cNvPr id="11" name="Slide Number Placeholder 5"/>
          <p:cNvSpPr>
            <a:spLocks noGrp="1"/>
          </p:cNvSpPr>
          <p:nvPr>
            <p:ph type="sldNum" sz="quarter" idx="12"/>
          </p:nvPr>
        </p:nvSpPr>
        <p:spPr>
          <a:xfrm>
            <a:off x="5621047" y="5936345"/>
            <a:ext cx="1262187"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758070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2"/>
          <p:cNvSpPr>
            <a:spLocks noGrp="1"/>
          </p:cNvSpPr>
          <p:nvPr>
            <p:ph type="body" idx="14"/>
          </p:nvPr>
        </p:nvSpPr>
        <p:spPr>
          <a:xfrm>
            <a:off x="4679846" y="1882621"/>
            <a:ext cx="3465576" cy="3895426"/>
          </a:xfrm>
        </p:spPr>
        <p:txBody>
          <a:bodyPr anchor="t">
            <a:normAutofit/>
          </a:bodyPr>
          <a:lstStyle>
            <a:lvl1pPr marL="0" indent="0">
              <a:buNone/>
              <a:defRPr sz="16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
          </p:nvPr>
        </p:nvSpPr>
        <p:spPr>
          <a:xfrm>
            <a:off x="956439" y="1882620"/>
            <a:ext cx="3465137" cy="3895427"/>
          </a:xfrm>
        </p:spPr>
        <p:txBody>
          <a:bodyPr anchor="t">
            <a:normAutofit/>
          </a:bodyPr>
          <a:lstStyle>
            <a:lvl1pPr marL="0" indent="0">
              <a:buNone/>
              <a:defRPr sz="16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Date Placeholder 3"/>
          <p:cNvSpPr>
            <a:spLocks noGrp="1"/>
          </p:cNvSpPr>
          <p:nvPr>
            <p:ph type="dt" sz="half" idx="10"/>
          </p:nvPr>
        </p:nvSpPr>
        <p:spPr>
          <a:xfrm>
            <a:off x="956439" y="5936345"/>
            <a:ext cx="1293548" cy="365125"/>
          </a:xfrm>
          <a:prstGeom prst="rect">
            <a:avLst/>
          </a:prstGeom>
        </p:spPr>
        <p:txBody>
          <a:bodyPr/>
          <a:lstStyle>
            <a:lvl1pPr>
              <a:defRPr>
                <a:solidFill>
                  <a:srgbClr val="989EA3"/>
                </a:solidFill>
              </a:defRPr>
            </a:lvl1pPr>
          </a:lstStyle>
          <a:p>
            <a:fld id="{A3F11EEC-60B6-DF4B-A821-B910872C5F64}" type="datetimeFigureOut">
              <a:rPr lang="en-US" smtClean="0"/>
              <a:pPr/>
              <a:t>1/22/2024</a:t>
            </a:fld>
            <a:endParaRPr lang="en-US"/>
          </a:p>
        </p:txBody>
      </p:sp>
      <p:sp>
        <p:nvSpPr>
          <p:cNvPr id="11" name="Footer Placeholder 4"/>
          <p:cNvSpPr>
            <a:spLocks noGrp="1"/>
          </p:cNvSpPr>
          <p:nvPr>
            <p:ph type="ftr" sz="quarter" idx="11"/>
          </p:nvPr>
        </p:nvSpPr>
        <p:spPr>
          <a:xfrm>
            <a:off x="2265667" y="5936345"/>
            <a:ext cx="3355380" cy="365125"/>
          </a:xfrm>
          <a:prstGeom prst="rect">
            <a:avLst/>
          </a:prstGeom>
        </p:spPr>
        <p:txBody>
          <a:bodyPr/>
          <a:lstStyle>
            <a:lvl1pPr algn="ctr">
              <a:defRPr>
                <a:solidFill>
                  <a:srgbClr val="989EA3"/>
                </a:solidFill>
              </a:defRPr>
            </a:lvl1pPr>
          </a:lstStyle>
          <a:p>
            <a:endParaRPr lang="en-US"/>
          </a:p>
        </p:txBody>
      </p:sp>
      <p:sp>
        <p:nvSpPr>
          <p:cNvPr id="12" name="Slide Number Placeholder 5"/>
          <p:cNvSpPr>
            <a:spLocks noGrp="1"/>
          </p:cNvSpPr>
          <p:nvPr>
            <p:ph type="sldNum" sz="quarter" idx="12"/>
          </p:nvPr>
        </p:nvSpPr>
        <p:spPr>
          <a:xfrm>
            <a:off x="5621047" y="5936345"/>
            <a:ext cx="1262187"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3329956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6" name="Picture 15" descr="UNMC_MMI_closing_bkg_full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84406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8F29B9-704B-4125-88AB-CD961EB359B3}"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07B861-8589-48DE-A234-5D89DD5EAB44}" type="slidenum">
              <a:rPr lang="en-US" smtClean="0"/>
              <a:t>‹#›</a:t>
            </a:fld>
            <a:endParaRPr lang="en-US"/>
          </a:p>
        </p:txBody>
      </p:sp>
    </p:spTree>
    <p:extLst>
      <p:ext uri="{BB962C8B-B14F-4D97-AF65-F5344CB8AC3E}">
        <p14:creationId xmlns:p14="http://schemas.microsoft.com/office/powerpoint/2010/main" val="3277208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8F29B9-704B-4125-88AB-CD961EB359B3}"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07B861-8589-48DE-A234-5D89DD5EAB44}" type="slidenum">
              <a:rPr lang="en-US" smtClean="0"/>
              <a:t>‹#›</a:t>
            </a:fld>
            <a:endParaRPr lang="en-US"/>
          </a:p>
        </p:txBody>
      </p:sp>
    </p:spTree>
    <p:extLst>
      <p:ext uri="{BB962C8B-B14F-4D97-AF65-F5344CB8AC3E}">
        <p14:creationId xmlns:p14="http://schemas.microsoft.com/office/powerpoint/2010/main" val="23132601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8F29B9-704B-4125-88AB-CD961EB359B3}"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07B861-8589-48DE-A234-5D89DD5EAB44}" type="slidenum">
              <a:rPr lang="en-US" smtClean="0"/>
              <a:t>‹#›</a:t>
            </a:fld>
            <a:endParaRPr lang="en-US"/>
          </a:p>
        </p:txBody>
      </p:sp>
    </p:spTree>
    <p:extLst>
      <p:ext uri="{BB962C8B-B14F-4D97-AF65-F5344CB8AC3E}">
        <p14:creationId xmlns:p14="http://schemas.microsoft.com/office/powerpoint/2010/main" val="3473089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738F0-06D3-4A8F-B40C-D6A05E23A5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AAFDD2-C124-448A-BC0B-8E9AB9769F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DEC20F-043B-4B57-A4BD-3FFCD9488107}"/>
              </a:ext>
            </a:extLst>
          </p:cNvPr>
          <p:cNvSpPr>
            <a:spLocks noGrp="1"/>
          </p:cNvSpPr>
          <p:nvPr>
            <p:ph type="dt" sz="half" idx="10"/>
          </p:nvPr>
        </p:nvSpPr>
        <p:spPr/>
        <p:txBody>
          <a:bodyPr/>
          <a:lstStyle/>
          <a:p>
            <a:fld id="{1735EFA1-EEAF-4555-B059-0AC604B8364D}" type="datetimeFigureOut">
              <a:rPr lang="en-US" smtClean="0"/>
              <a:t>1/22/2024</a:t>
            </a:fld>
            <a:endParaRPr lang="en-US"/>
          </a:p>
        </p:txBody>
      </p:sp>
      <p:sp>
        <p:nvSpPr>
          <p:cNvPr id="5" name="Footer Placeholder 4">
            <a:extLst>
              <a:ext uri="{FF2B5EF4-FFF2-40B4-BE49-F238E27FC236}">
                <a16:creationId xmlns:a16="http://schemas.microsoft.com/office/drawing/2014/main" id="{EC761EA4-A5C8-4662-8AFC-B20CB7047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D35968-809B-4FA3-A5CA-7A2EB47E31B5}"/>
              </a:ext>
            </a:extLst>
          </p:cNvPr>
          <p:cNvSpPr>
            <a:spLocks noGrp="1"/>
          </p:cNvSpPr>
          <p:nvPr>
            <p:ph type="sldNum" sz="quarter" idx="12"/>
          </p:nvPr>
        </p:nvSpPr>
        <p:spPr/>
        <p:txBody>
          <a:bodyPr/>
          <a:lstStyle/>
          <a:p>
            <a:fld id="{7F916A10-9712-4B30-B212-1FB2253BA005}" type="slidenum">
              <a:rPr lang="en-US" smtClean="0"/>
              <a:t>‹#›</a:t>
            </a:fld>
            <a:endParaRPr lang="en-US"/>
          </a:p>
        </p:txBody>
      </p:sp>
    </p:spTree>
    <p:extLst>
      <p:ext uri="{BB962C8B-B14F-4D97-AF65-F5344CB8AC3E}">
        <p14:creationId xmlns:p14="http://schemas.microsoft.com/office/powerpoint/2010/main" val="21631668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8F29B9-704B-4125-88AB-CD961EB359B3}"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07B861-8589-48DE-A234-5D89DD5EAB44}" type="slidenum">
              <a:rPr lang="en-US" smtClean="0"/>
              <a:t>‹#›</a:t>
            </a:fld>
            <a:endParaRPr lang="en-US"/>
          </a:p>
        </p:txBody>
      </p:sp>
    </p:spTree>
    <p:extLst>
      <p:ext uri="{BB962C8B-B14F-4D97-AF65-F5344CB8AC3E}">
        <p14:creationId xmlns:p14="http://schemas.microsoft.com/office/powerpoint/2010/main" val="13082487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8F29B9-704B-4125-88AB-CD961EB359B3}"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07B861-8589-48DE-A234-5D89DD5EAB44}" type="slidenum">
              <a:rPr lang="en-US" smtClean="0"/>
              <a:t>‹#›</a:t>
            </a:fld>
            <a:endParaRPr lang="en-US"/>
          </a:p>
        </p:txBody>
      </p:sp>
    </p:spTree>
    <p:extLst>
      <p:ext uri="{BB962C8B-B14F-4D97-AF65-F5344CB8AC3E}">
        <p14:creationId xmlns:p14="http://schemas.microsoft.com/office/powerpoint/2010/main" val="42559685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8F29B9-704B-4125-88AB-CD961EB359B3}"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07B861-8589-48DE-A234-5D89DD5EAB44}" type="slidenum">
              <a:rPr lang="en-US" smtClean="0"/>
              <a:t>‹#›</a:t>
            </a:fld>
            <a:endParaRPr lang="en-US"/>
          </a:p>
        </p:txBody>
      </p:sp>
    </p:spTree>
    <p:extLst>
      <p:ext uri="{BB962C8B-B14F-4D97-AF65-F5344CB8AC3E}">
        <p14:creationId xmlns:p14="http://schemas.microsoft.com/office/powerpoint/2010/main" val="35275871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8F29B9-704B-4125-88AB-CD961EB359B3}"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07B861-8589-48DE-A234-5D89DD5EAB44}" type="slidenum">
              <a:rPr lang="en-US" smtClean="0"/>
              <a:t>‹#›</a:t>
            </a:fld>
            <a:endParaRPr lang="en-US"/>
          </a:p>
        </p:txBody>
      </p:sp>
    </p:spTree>
    <p:extLst>
      <p:ext uri="{BB962C8B-B14F-4D97-AF65-F5344CB8AC3E}">
        <p14:creationId xmlns:p14="http://schemas.microsoft.com/office/powerpoint/2010/main" val="35004124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8F29B9-704B-4125-88AB-CD961EB359B3}"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07B861-8589-48DE-A234-5D89DD5EAB44}" type="slidenum">
              <a:rPr lang="en-US" smtClean="0"/>
              <a:t>‹#›</a:t>
            </a:fld>
            <a:endParaRPr lang="en-US"/>
          </a:p>
        </p:txBody>
      </p:sp>
    </p:spTree>
    <p:extLst>
      <p:ext uri="{BB962C8B-B14F-4D97-AF65-F5344CB8AC3E}">
        <p14:creationId xmlns:p14="http://schemas.microsoft.com/office/powerpoint/2010/main" val="576094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8F29B9-704B-4125-88AB-CD961EB359B3}" type="datetimeFigureOut">
              <a:rPr lang="en-US" smtClean="0"/>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07B861-8589-48DE-A234-5D89DD5EAB44}" type="slidenum">
              <a:rPr lang="en-US" smtClean="0"/>
              <a:t>‹#›</a:t>
            </a:fld>
            <a:endParaRPr lang="en-US"/>
          </a:p>
        </p:txBody>
      </p:sp>
    </p:spTree>
    <p:extLst>
      <p:ext uri="{BB962C8B-B14F-4D97-AF65-F5344CB8AC3E}">
        <p14:creationId xmlns:p14="http://schemas.microsoft.com/office/powerpoint/2010/main" val="28923943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8F29B9-704B-4125-88AB-CD961EB359B3}"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07B861-8589-48DE-A234-5D89DD5EAB44}" type="slidenum">
              <a:rPr lang="en-US" smtClean="0"/>
              <a:t>‹#›</a:t>
            </a:fld>
            <a:endParaRPr lang="en-US"/>
          </a:p>
        </p:txBody>
      </p:sp>
    </p:spTree>
    <p:extLst>
      <p:ext uri="{BB962C8B-B14F-4D97-AF65-F5344CB8AC3E}">
        <p14:creationId xmlns:p14="http://schemas.microsoft.com/office/powerpoint/2010/main" val="10563250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8F29B9-704B-4125-88AB-CD961EB359B3}"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07B861-8589-48DE-A234-5D89DD5EAB44}" type="slidenum">
              <a:rPr lang="en-US" smtClean="0"/>
              <a:t>‹#›</a:t>
            </a:fld>
            <a:endParaRPr lang="en-US"/>
          </a:p>
        </p:txBody>
      </p:sp>
    </p:spTree>
    <p:extLst>
      <p:ext uri="{BB962C8B-B14F-4D97-AF65-F5344CB8AC3E}">
        <p14:creationId xmlns:p14="http://schemas.microsoft.com/office/powerpoint/2010/main" val="20030943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8F29B9-704B-4125-88AB-CD961EB359B3}"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07B861-8589-48DE-A234-5D89DD5EAB44}" type="slidenum">
              <a:rPr lang="en-US" smtClean="0"/>
              <a:t>‹#›</a:t>
            </a:fld>
            <a:endParaRPr lang="en-US"/>
          </a:p>
        </p:txBody>
      </p:sp>
    </p:spTree>
    <p:extLst>
      <p:ext uri="{BB962C8B-B14F-4D97-AF65-F5344CB8AC3E}">
        <p14:creationId xmlns:p14="http://schemas.microsoft.com/office/powerpoint/2010/main" val="22748793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8F29B9-704B-4125-88AB-CD961EB359B3}"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07B861-8589-48DE-A234-5D89DD5EAB44}" type="slidenum">
              <a:rPr lang="en-US" smtClean="0"/>
              <a:t>‹#›</a:t>
            </a:fld>
            <a:endParaRPr lang="en-US"/>
          </a:p>
        </p:txBody>
      </p:sp>
    </p:spTree>
    <p:extLst>
      <p:ext uri="{BB962C8B-B14F-4D97-AF65-F5344CB8AC3E}">
        <p14:creationId xmlns:p14="http://schemas.microsoft.com/office/powerpoint/2010/main" val="3155649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8C334-2616-41F6-ADA1-4D336B05B9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268EC-3A8E-4969-8AFD-DF512765F9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3A4ADF-EAA6-495B-8F60-79CBBA1C34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5D002D-DD7D-4B42-B2FE-7A79B189672C}"/>
              </a:ext>
            </a:extLst>
          </p:cNvPr>
          <p:cNvSpPr>
            <a:spLocks noGrp="1"/>
          </p:cNvSpPr>
          <p:nvPr>
            <p:ph type="dt" sz="half" idx="10"/>
          </p:nvPr>
        </p:nvSpPr>
        <p:spPr/>
        <p:txBody>
          <a:bodyPr/>
          <a:lstStyle/>
          <a:p>
            <a:fld id="{1735EFA1-EEAF-4555-B059-0AC604B8364D}" type="datetimeFigureOut">
              <a:rPr lang="en-US" smtClean="0"/>
              <a:t>1/22/2024</a:t>
            </a:fld>
            <a:endParaRPr lang="en-US"/>
          </a:p>
        </p:txBody>
      </p:sp>
      <p:sp>
        <p:nvSpPr>
          <p:cNvPr id="6" name="Footer Placeholder 5">
            <a:extLst>
              <a:ext uri="{FF2B5EF4-FFF2-40B4-BE49-F238E27FC236}">
                <a16:creationId xmlns:a16="http://schemas.microsoft.com/office/drawing/2014/main" id="{0BD1A397-D6A9-4770-96A1-0091A0F6CE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D42474-19B7-4BAE-AC34-33ACFE4E0F51}"/>
              </a:ext>
            </a:extLst>
          </p:cNvPr>
          <p:cNvSpPr>
            <a:spLocks noGrp="1"/>
          </p:cNvSpPr>
          <p:nvPr>
            <p:ph type="sldNum" sz="quarter" idx="12"/>
          </p:nvPr>
        </p:nvSpPr>
        <p:spPr/>
        <p:txBody>
          <a:bodyPr/>
          <a:lstStyle/>
          <a:p>
            <a:fld id="{7F916A10-9712-4B30-B212-1FB2253BA005}" type="slidenum">
              <a:rPr lang="en-US" smtClean="0"/>
              <a:t>‹#›</a:t>
            </a:fld>
            <a:endParaRPr lang="en-US"/>
          </a:p>
        </p:txBody>
      </p:sp>
    </p:spTree>
    <p:extLst>
      <p:ext uri="{BB962C8B-B14F-4D97-AF65-F5344CB8AC3E}">
        <p14:creationId xmlns:p14="http://schemas.microsoft.com/office/powerpoint/2010/main" val="31413043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UNM12926_PPT_Standard_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9" y="0"/>
            <a:ext cx="9142571" cy="6858000"/>
          </a:xfrm>
          <a:prstGeom prst="rect">
            <a:avLst/>
          </a:prstGeom>
        </p:spPr>
      </p:pic>
      <p:sp>
        <p:nvSpPr>
          <p:cNvPr id="2" name="Title 1"/>
          <p:cNvSpPr>
            <a:spLocks noGrp="1"/>
          </p:cNvSpPr>
          <p:nvPr>
            <p:ph type="ctrTitle" hasCustomPrompt="1"/>
          </p:nvPr>
        </p:nvSpPr>
        <p:spPr>
          <a:xfrm>
            <a:off x="1678621" y="1533584"/>
            <a:ext cx="6012202" cy="1470025"/>
          </a:xfrm>
        </p:spPr>
        <p:txBody>
          <a:bodyPr anchor="b">
            <a:noAutofit/>
          </a:bodyPr>
          <a:lstStyle>
            <a:lvl1pPr algn="l">
              <a:lnSpc>
                <a:spcPct val="80000"/>
              </a:lnSpc>
              <a:defRPr sz="7200" b="1" i="0" baseline="0">
                <a:solidFill>
                  <a:schemeClr val="bg1"/>
                </a:solidFill>
                <a:latin typeface="Arial-BoldMT"/>
                <a:cs typeface="Arial-BoldMT"/>
              </a:defRPr>
            </a:lvl1pPr>
          </a:lstStyle>
          <a:p>
            <a:r>
              <a:rPr lang="en-US" dirty="0"/>
              <a:t>Headline</a:t>
            </a:r>
          </a:p>
        </p:txBody>
      </p:sp>
      <p:sp>
        <p:nvSpPr>
          <p:cNvPr id="3" name="Subtitle 2"/>
          <p:cNvSpPr>
            <a:spLocks noGrp="1"/>
          </p:cNvSpPr>
          <p:nvPr>
            <p:ph type="subTitle" idx="1" hasCustomPrompt="1"/>
          </p:nvPr>
        </p:nvSpPr>
        <p:spPr>
          <a:xfrm>
            <a:off x="1727201" y="3382723"/>
            <a:ext cx="6012203" cy="688511"/>
          </a:xfrm>
        </p:spPr>
        <p:txBody>
          <a:bodyPr>
            <a:normAutofit/>
          </a:bodyPr>
          <a:lstStyle>
            <a:lvl1pPr marL="0" indent="0" algn="l">
              <a:buNone/>
              <a:defRPr sz="2000" b="1" i="0" baseline="0">
                <a:solidFill>
                  <a:srgbClr val="D9E8F1"/>
                </a:solidFill>
                <a:latin typeface="Arial-BoldMT"/>
                <a:cs typeface="Arial-BoldM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a:t>
            </a:r>
          </a:p>
        </p:txBody>
      </p:sp>
    </p:spTree>
    <p:extLst>
      <p:ext uri="{BB962C8B-B14F-4D97-AF65-F5344CB8AC3E}">
        <p14:creationId xmlns:p14="http://schemas.microsoft.com/office/powerpoint/2010/main" val="5922984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16049" y="395832"/>
            <a:ext cx="6636018" cy="1888451"/>
          </a:xfrm>
        </p:spPr>
        <p:txBody>
          <a:bodyPr tIns="0" bIns="0"/>
          <a:lstStyle/>
          <a:p>
            <a:r>
              <a:rPr lang="en-US" dirty="0"/>
              <a:t>Click to edit Master title style</a:t>
            </a:r>
          </a:p>
        </p:txBody>
      </p:sp>
      <p:sp>
        <p:nvSpPr>
          <p:cNvPr id="3" name="Content Placeholder 2"/>
          <p:cNvSpPr>
            <a:spLocks noGrp="1"/>
          </p:cNvSpPr>
          <p:nvPr>
            <p:ph idx="1"/>
          </p:nvPr>
        </p:nvSpPr>
        <p:spPr>
          <a:xfrm>
            <a:off x="1416050" y="2815391"/>
            <a:ext cx="6636016" cy="3756548"/>
          </a:xfrm>
        </p:spPr>
        <p:txBody>
          <a:bodyPr/>
          <a:lstStyle>
            <a:lvl1pPr>
              <a:lnSpc>
                <a:spcPct val="90000"/>
              </a:lnSpc>
              <a:defRPr>
                <a:solidFill>
                  <a:srgbClr val="93C2D7"/>
                </a:solidFill>
              </a:defRPr>
            </a:lvl1pPr>
            <a:lvl2pPr>
              <a:lnSpc>
                <a:spcPct val="90000"/>
              </a:lnSpc>
              <a:defRPr sz="2000">
                <a:solidFill>
                  <a:srgbClr val="93C2D7"/>
                </a:solidFill>
                <a:latin typeface="Arial"/>
                <a:cs typeface="Arial"/>
              </a:defRPr>
            </a:lvl2pPr>
            <a:lvl3pPr>
              <a:lnSpc>
                <a:spcPct val="90000"/>
              </a:lnSpc>
              <a:defRPr>
                <a:solidFill>
                  <a:srgbClr val="93C2D7"/>
                </a:solidFill>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0"/>
          </p:nvPr>
        </p:nvSpPr>
        <p:spPr>
          <a:xfrm>
            <a:off x="1416050" y="2282647"/>
            <a:ext cx="6636017" cy="457200"/>
          </a:xfrm>
        </p:spPr>
        <p:txBody>
          <a:bodyPr tIns="0" bIns="0" anchor="t"/>
          <a:lstStyle>
            <a:lvl1pPr>
              <a:defRPr b="1">
                <a:solidFill>
                  <a:srgbClr val="FCB614"/>
                </a:solidFill>
              </a:defRPr>
            </a:lvl1pPr>
          </a:lstStyle>
          <a:p>
            <a:pPr lvl="0"/>
            <a:r>
              <a:rPr lang="en-US" dirty="0"/>
              <a:t>Click to edit Master text styles</a:t>
            </a:r>
          </a:p>
        </p:txBody>
      </p:sp>
    </p:spTree>
    <p:extLst>
      <p:ext uri="{BB962C8B-B14F-4D97-AF65-F5344CB8AC3E}">
        <p14:creationId xmlns:p14="http://schemas.microsoft.com/office/powerpoint/2010/main" val="18087858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16048" y="337120"/>
            <a:ext cx="6559148" cy="1945529"/>
          </a:xfrm>
        </p:spPr>
        <p:txBody>
          <a:bodyPr tIns="0" bIns="0" anchor="b"/>
          <a:lstStyle>
            <a:lvl1pPr algn="l">
              <a:defRPr sz="5400" b="1" cap="none"/>
            </a:lvl1pPr>
          </a:lstStyle>
          <a:p>
            <a:r>
              <a:rPr lang="en-US" dirty="0"/>
              <a:t>Click to edit Master title style</a:t>
            </a:r>
          </a:p>
        </p:txBody>
      </p:sp>
      <p:sp>
        <p:nvSpPr>
          <p:cNvPr id="3" name="Text Placeholder 2"/>
          <p:cNvSpPr>
            <a:spLocks noGrp="1"/>
          </p:cNvSpPr>
          <p:nvPr>
            <p:ph type="body" idx="1"/>
          </p:nvPr>
        </p:nvSpPr>
        <p:spPr>
          <a:xfrm>
            <a:off x="1416048" y="2818246"/>
            <a:ext cx="6559148" cy="3118100"/>
          </a:xfrm>
        </p:spPr>
        <p:txBody>
          <a:bodyPr anchor="t"/>
          <a:lstStyle>
            <a:lvl1pPr marL="0" indent="0">
              <a:buNone/>
              <a:defRPr sz="2000" b="0">
                <a:solidFill>
                  <a:srgbClr val="93C2D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1416048" y="5936346"/>
            <a:ext cx="1293548" cy="365125"/>
          </a:xfrm>
          <a:prstGeom prst="rect">
            <a:avLst/>
          </a:prstGeom>
        </p:spPr>
        <p:txBody>
          <a:bodyPr/>
          <a:lstStyle>
            <a:lvl1pPr>
              <a:defRPr>
                <a:solidFill>
                  <a:srgbClr val="989EA3"/>
                </a:solidFill>
              </a:defRPr>
            </a:lvl1pPr>
          </a:lstStyle>
          <a:p>
            <a:fld id="{A3F11EEC-60B6-DF4B-A821-B910872C5F64}" type="datetimeFigureOut">
              <a:rPr lang="en-US" smtClean="0"/>
              <a:pPr/>
              <a:t>1/23/2024</a:t>
            </a:fld>
            <a:endParaRPr lang="en-US" dirty="0"/>
          </a:p>
        </p:txBody>
      </p:sp>
      <p:sp>
        <p:nvSpPr>
          <p:cNvPr id="5" name="Footer Placeholder 4"/>
          <p:cNvSpPr>
            <a:spLocks noGrp="1"/>
          </p:cNvSpPr>
          <p:nvPr>
            <p:ph type="ftr" sz="quarter" idx="11"/>
          </p:nvPr>
        </p:nvSpPr>
        <p:spPr>
          <a:xfrm>
            <a:off x="2709597" y="5936346"/>
            <a:ext cx="4003413" cy="365125"/>
          </a:xfrm>
          <a:prstGeom prst="rect">
            <a:avLst/>
          </a:prstGeom>
        </p:spPr>
        <p:txBody>
          <a:bodyPr/>
          <a:lstStyle>
            <a:lvl1pPr algn="ctr">
              <a:defRPr>
                <a:solidFill>
                  <a:srgbClr val="989EA3"/>
                </a:solidFill>
              </a:defRPr>
            </a:lvl1pPr>
          </a:lstStyle>
          <a:p>
            <a:endParaRPr lang="en-US" dirty="0"/>
          </a:p>
        </p:txBody>
      </p:sp>
      <p:sp>
        <p:nvSpPr>
          <p:cNvPr id="6" name="Slide Number Placeholder 5"/>
          <p:cNvSpPr>
            <a:spLocks noGrp="1"/>
          </p:cNvSpPr>
          <p:nvPr>
            <p:ph type="sldNum" sz="quarter" idx="12"/>
          </p:nvPr>
        </p:nvSpPr>
        <p:spPr>
          <a:xfrm>
            <a:off x="6713010" y="5936346"/>
            <a:ext cx="1262187"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dirty="0"/>
          </a:p>
        </p:txBody>
      </p:sp>
      <p:sp>
        <p:nvSpPr>
          <p:cNvPr id="7" name="Content Placeholder 7"/>
          <p:cNvSpPr>
            <a:spLocks noGrp="1"/>
          </p:cNvSpPr>
          <p:nvPr>
            <p:ph sz="quarter" idx="13"/>
          </p:nvPr>
        </p:nvSpPr>
        <p:spPr>
          <a:xfrm>
            <a:off x="1416050" y="2282647"/>
            <a:ext cx="6559147" cy="457200"/>
          </a:xfrm>
        </p:spPr>
        <p:txBody>
          <a:bodyPr tIns="0" bIns="0" anchor="t"/>
          <a:lstStyle>
            <a:lvl1pPr>
              <a:defRPr b="1">
                <a:solidFill>
                  <a:srgbClr val="FCB614"/>
                </a:solidFill>
              </a:defRPr>
            </a:lvl1pPr>
          </a:lstStyle>
          <a:p>
            <a:pPr lvl="0"/>
            <a:r>
              <a:rPr lang="en-US" dirty="0"/>
              <a:t>Click to edit Master text styles</a:t>
            </a:r>
          </a:p>
        </p:txBody>
      </p:sp>
    </p:spTree>
    <p:extLst>
      <p:ext uri="{BB962C8B-B14F-4D97-AF65-F5344CB8AC3E}">
        <p14:creationId xmlns:p14="http://schemas.microsoft.com/office/powerpoint/2010/main" val="35447579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6050" y="395832"/>
            <a:ext cx="6658562" cy="1888451"/>
          </a:xfrm>
        </p:spPr>
        <p:txBody>
          <a:bodyPr tIns="0" bIns="0"/>
          <a:lstStyle/>
          <a:p>
            <a:r>
              <a:rPr lang="en-US" dirty="0"/>
              <a:t>Click to edit Master title style</a:t>
            </a:r>
          </a:p>
        </p:txBody>
      </p:sp>
      <p:sp>
        <p:nvSpPr>
          <p:cNvPr id="3" name="Text Placeholder 2"/>
          <p:cNvSpPr>
            <a:spLocks noGrp="1"/>
          </p:cNvSpPr>
          <p:nvPr>
            <p:ph type="body" idx="1"/>
          </p:nvPr>
        </p:nvSpPr>
        <p:spPr>
          <a:xfrm>
            <a:off x="1416051" y="2818246"/>
            <a:ext cx="3198889" cy="3118100"/>
          </a:xfrm>
        </p:spPr>
        <p:txBody>
          <a:bodyPr anchor="t"/>
          <a:lstStyle>
            <a:lvl1pPr marL="0" indent="0">
              <a:buNone/>
              <a:defRPr sz="2000" b="0">
                <a:solidFill>
                  <a:srgbClr val="93C2D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Content Placeholder 7"/>
          <p:cNvSpPr>
            <a:spLocks noGrp="1"/>
          </p:cNvSpPr>
          <p:nvPr>
            <p:ph sz="quarter" idx="13"/>
          </p:nvPr>
        </p:nvSpPr>
        <p:spPr>
          <a:xfrm>
            <a:off x="1416050" y="2282647"/>
            <a:ext cx="6240890" cy="457200"/>
          </a:xfrm>
        </p:spPr>
        <p:txBody>
          <a:bodyPr tIns="0" bIns="0" anchor="t"/>
          <a:lstStyle>
            <a:lvl1pPr>
              <a:defRPr b="1">
                <a:solidFill>
                  <a:srgbClr val="FCB614"/>
                </a:solidFill>
              </a:defRPr>
            </a:lvl1pPr>
          </a:lstStyle>
          <a:p>
            <a:pPr lvl="0"/>
            <a:r>
              <a:rPr lang="en-US" dirty="0"/>
              <a:t>Click to edit Master text styles</a:t>
            </a:r>
          </a:p>
        </p:txBody>
      </p:sp>
      <p:sp>
        <p:nvSpPr>
          <p:cNvPr id="5" name="Text Placeholder 2"/>
          <p:cNvSpPr>
            <a:spLocks noGrp="1"/>
          </p:cNvSpPr>
          <p:nvPr>
            <p:ph type="body" idx="14"/>
          </p:nvPr>
        </p:nvSpPr>
        <p:spPr>
          <a:xfrm>
            <a:off x="4871712" y="2825387"/>
            <a:ext cx="3202901" cy="3118100"/>
          </a:xfrm>
        </p:spPr>
        <p:txBody>
          <a:bodyPr anchor="t"/>
          <a:lstStyle>
            <a:lvl1pPr marL="0" indent="0">
              <a:buNone/>
              <a:defRPr sz="2000" b="0">
                <a:solidFill>
                  <a:srgbClr val="93C2D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9583752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6051" y="395832"/>
            <a:ext cx="6708022" cy="1888451"/>
          </a:xfrm>
        </p:spPr>
        <p:txBody>
          <a:bodyPr/>
          <a:lstStyle/>
          <a:p>
            <a:r>
              <a:rPr lang="en-US" dirty="0"/>
              <a:t>Click to edit Master title style</a:t>
            </a:r>
          </a:p>
        </p:txBody>
      </p:sp>
      <p:sp>
        <p:nvSpPr>
          <p:cNvPr id="3" name="Text Placeholder 2"/>
          <p:cNvSpPr>
            <a:spLocks noGrp="1"/>
          </p:cNvSpPr>
          <p:nvPr>
            <p:ph type="body" idx="1"/>
          </p:nvPr>
        </p:nvSpPr>
        <p:spPr>
          <a:xfrm>
            <a:off x="1416051" y="2818246"/>
            <a:ext cx="3198890" cy="2959801"/>
          </a:xfrm>
        </p:spPr>
        <p:txBody>
          <a:bodyPr anchor="t"/>
          <a:lstStyle>
            <a:lvl1pPr marL="0" indent="0">
              <a:buNone/>
              <a:defRPr sz="2000" b="0">
                <a:solidFill>
                  <a:srgbClr val="93C2D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Content Placeholder 7"/>
          <p:cNvSpPr>
            <a:spLocks noGrp="1"/>
          </p:cNvSpPr>
          <p:nvPr>
            <p:ph sz="quarter" idx="13"/>
          </p:nvPr>
        </p:nvSpPr>
        <p:spPr>
          <a:xfrm>
            <a:off x="1416050" y="2282647"/>
            <a:ext cx="6708022" cy="457200"/>
          </a:xfrm>
        </p:spPr>
        <p:txBody>
          <a:bodyPr tIns="0" bIns="0" anchor="t"/>
          <a:lstStyle>
            <a:lvl1pPr>
              <a:defRPr b="1">
                <a:solidFill>
                  <a:srgbClr val="FCB614"/>
                </a:solidFill>
              </a:defRPr>
            </a:lvl1pPr>
          </a:lstStyle>
          <a:p>
            <a:pPr lvl="0"/>
            <a:r>
              <a:rPr lang="en-US" dirty="0"/>
              <a:t>Click to edit Master text styles</a:t>
            </a:r>
          </a:p>
        </p:txBody>
      </p:sp>
      <p:sp>
        <p:nvSpPr>
          <p:cNvPr id="5" name="Text Placeholder 2"/>
          <p:cNvSpPr>
            <a:spLocks noGrp="1"/>
          </p:cNvSpPr>
          <p:nvPr>
            <p:ph type="body" idx="14"/>
          </p:nvPr>
        </p:nvSpPr>
        <p:spPr>
          <a:xfrm>
            <a:off x="4927229" y="2825388"/>
            <a:ext cx="3196843" cy="2952659"/>
          </a:xfrm>
        </p:spPr>
        <p:txBody>
          <a:bodyPr anchor="t"/>
          <a:lstStyle>
            <a:lvl1pPr marL="0" indent="0">
              <a:buNone/>
              <a:defRPr sz="2000" b="0">
                <a:solidFill>
                  <a:srgbClr val="93C2D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Date Placeholder 3"/>
          <p:cNvSpPr>
            <a:spLocks noGrp="1"/>
          </p:cNvSpPr>
          <p:nvPr>
            <p:ph type="dt" sz="half" idx="10"/>
          </p:nvPr>
        </p:nvSpPr>
        <p:spPr>
          <a:xfrm>
            <a:off x="1416050" y="5936346"/>
            <a:ext cx="1293548" cy="365125"/>
          </a:xfrm>
          <a:prstGeom prst="rect">
            <a:avLst/>
          </a:prstGeom>
        </p:spPr>
        <p:txBody>
          <a:bodyPr/>
          <a:lstStyle>
            <a:lvl1pPr>
              <a:defRPr>
                <a:solidFill>
                  <a:srgbClr val="989EA3"/>
                </a:solidFill>
              </a:defRPr>
            </a:lvl1pPr>
          </a:lstStyle>
          <a:p>
            <a:fld id="{A3F11EEC-60B6-DF4B-A821-B910872C5F64}" type="datetimeFigureOut">
              <a:rPr lang="en-US" smtClean="0"/>
              <a:pPr/>
              <a:t>1/23/2024</a:t>
            </a:fld>
            <a:endParaRPr lang="en-US" dirty="0"/>
          </a:p>
        </p:txBody>
      </p:sp>
      <p:sp>
        <p:nvSpPr>
          <p:cNvPr id="7" name="Footer Placeholder 4"/>
          <p:cNvSpPr>
            <a:spLocks noGrp="1"/>
          </p:cNvSpPr>
          <p:nvPr>
            <p:ph type="ftr" sz="quarter" idx="11"/>
          </p:nvPr>
        </p:nvSpPr>
        <p:spPr>
          <a:xfrm>
            <a:off x="2709598" y="5936346"/>
            <a:ext cx="4152286" cy="365125"/>
          </a:xfrm>
          <a:prstGeom prst="rect">
            <a:avLst/>
          </a:prstGeom>
        </p:spPr>
        <p:txBody>
          <a:bodyPr/>
          <a:lstStyle>
            <a:lvl1pPr algn="ctr">
              <a:defRPr>
                <a:solidFill>
                  <a:srgbClr val="989EA3"/>
                </a:solidFill>
              </a:defRPr>
            </a:lvl1pPr>
          </a:lstStyle>
          <a:p>
            <a:endParaRPr lang="en-US" dirty="0"/>
          </a:p>
        </p:txBody>
      </p:sp>
      <p:sp>
        <p:nvSpPr>
          <p:cNvPr id="8" name="Slide Number Placeholder 5"/>
          <p:cNvSpPr>
            <a:spLocks noGrp="1"/>
          </p:cNvSpPr>
          <p:nvPr>
            <p:ph type="sldNum" sz="quarter" idx="12"/>
          </p:nvPr>
        </p:nvSpPr>
        <p:spPr>
          <a:xfrm>
            <a:off x="6861885" y="5936346"/>
            <a:ext cx="1262187"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dirty="0"/>
          </a:p>
        </p:txBody>
      </p:sp>
    </p:spTree>
    <p:extLst>
      <p:ext uri="{BB962C8B-B14F-4D97-AF65-F5344CB8AC3E}">
        <p14:creationId xmlns:p14="http://schemas.microsoft.com/office/powerpoint/2010/main" val="26812809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UNM12926_PPT_Standard_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9" y="0"/>
            <a:ext cx="9142571" cy="6858000"/>
          </a:xfrm>
          <a:prstGeom prst="rect">
            <a:avLst/>
          </a:prstGeom>
        </p:spPr>
      </p:pic>
    </p:spTree>
    <p:extLst>
      <p:ext uri="{BB962C8B-B14F-4D97-AF65-F5344CB8AC3E}">
        <p14:creationId xmlns:p14="http://schemas.microsoft.com/office/powerpoint/2010/main" val="7158503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16049" y="394196"/>
            <a:ext cx="6666078" cy="1888451"/>
          </a:xfrm>
        </p:spPr>
        <p:txBody>
          <a:bodyPr tIns="0" bIns="0"/>
          <a:lstStyle>
            <a:lvl1pPr>
              <a:defRPr>
                <a:solidFill>
                  <a:srgbClr val="129DBF"/>
                </a:solidFill>
              </a:defRPr>
            </a:lvl1pPr>
          </a:lstStyle>
          <a:p>
            <a:r>
              <a:rPr lang="en-US" dirty="0"/>
              <a:t>Click to edit Master title style</a:t>
            </a:r>
          </a:p>
        </p:txBody>
      </p:sp>
      <p:sp>
        <p:nvSpPr>
          <p:cNvPr id="3" name="Content Placeholder 2"/>
          <p:cNvSpPr>
            <a:spLocks noGrp="1"/>
          </p:cNvSpPr>
          <p:nvPr>
            <p:ph idx="1"/>
          </p:nvPr>
        </p:nvSpPr>
        <p:spPr>
          <a:xfrm>
            <a:off x="1416050" y="2813755"/>
            <a:ext cx="6666077" cy="3756548"/>
          </a:xfrm>
        </p:spPr>
        <p:txBody>
          <a:bodyPr/>
          <a:lstStyle>
            <a:lvl1pPr>
              <a:lnSpc>
                <a:spcPct val="90000"/>
              </a:lnSpc>
              <a:defRPr>
                <a:solidFill>
                  <a:srgbClr val="93C2D7"/>
                </a:solidFill>
              </a:defRPr>
            </a:lvl1pPr>
            <a:lvl2pPr>
              <a:lnSpc>
                <a:spcPct val="90000"/>
              </a:lnSpc>
              <a:defRPr sz="2000">
                <a:latin typeface="Arial"/>
                <a:cs typeface="Arial"/>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0"/>
          </p:nvPr>
        </p:nvSpPr>
        <p:spPr>
          <a:xfrm>
            <a:off x="1416051" y="2281011"/>
            <a:ext cx="6666077" cy="457200"/>
          </a:xfrm>
        </p:spPr>
        <p:txBody>
          <a:bodyPr tIns="0" bIns="0" anchor="t"/>
          <a:lstStyle>
            <a:lvl1pPr>
              <a:defRPr b="1">
                <a:solidFill>
                  <a:srgbClr val="FCB614"/>
                </a:solidFill>
              </a:defRPr>
            </a:lvl1pPr>
          </a:lstStyle>
          <a:p>
            <a:pPr lvl="0"/>
            <a:r>
              <a:rPr lang="en-US" dirty="0"/>
              <a:t>Click to edit Master text styles</a:t>
            </a:r>
          </a:p>
        </p:txBody>
      </p:sp>
    </p:spTree>
    <p:extLst>
      <p:ext uri="{BB962C8B-B14F-4D97-AF65-F5344CB8AC3E}">
        <p14:creationId xmlns:p14="http://schemas.microsoft.com/office/powerpoint/2010/main" val="22610743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16051" y="337120"/>
            <a:ext cx="6596721" cy="1945529"/>
          </a:xfrm>
        </p:spPr>
        <p:txBody>
          <a:bodyPr tIns="0" bIns="0" anchor="b"/>
          <a:lstStyle>
            <a:lvl1pPr algn="l">
              <a:defRPr sz="5400" b="1" cap="none"/>
            </a:lvl1pPr>
          </a:lstStyle>
          <a:p>
            <a:r>
              <a:rPr lang="en-US" dirty="0"/>
              <a:t>Click to edit Master title style</a:t>
            </a:r>
          </a:p>
        </p:txBody>
      </p:sp>
      <p:sp>
        <p:nvSpPr>
          <p:cNvPr id="3" name="Text Placeholder 2"/>
          <p:cNvSpPr>
            <a:spLocks noGrp="1"/>
          </p:cNvSpPr>
          <p:nvPr>
            <p:ph type="body" idx="1"/>
          </p:nvPr>
        </p:nvSpPr>
        <p:spPr>
          <a:xfrm>
            <a:off x="1416050" y="2818246"/>
            <a:ext cx="6596721" cy="3118100"/>
          </a:xfrm>
        </p:spPr>
        <p:txBody>
          <a:bodyPr anchor="t"/>
          <a:lstStyle>
            <a:lvl1pPr marL="0" indent="0">
              <a:buNone/>
              <a:defRPr sz="2000" b="0">
                <a:solidFill>
                  <a:srgbClr val="93C2D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1416049" y="5936346"/>
            <a:ext cx="1293548" cy="365125"/>
          </a:xfrm>
          <a:prstGeom prst="rect">
            <a:avLst/>
          </a:prstGeom>
        </p:spPr>
        <p:txBody>
          <a:bodyPr/>
          <a:lstStyle>
            <a:lvl1pPr>
              <a:defRPr>
                <a:solidFill>
                  <a:srgbClr val="989EA3"/>
                </a:solidFill>
              </a:defRPr>
            </a:lvl1pPr>
          </a:lstStyle>
          <a:p>
            <a:fld id="{A3F11EEC-60B6-DF4B-A821-B910872C5F64}" type="datetimeFigureOut">
              <a:rPr lang="en-US" smtClean="0"/>
              <a:pPr/>
              <a:t>1/23/2024</a:t>
            </a:fld>
            <a:endParaRPr lang="en-US" dirty="0"/>
          </a:p>
        </p:txBody>
      </p:sp>
      <p:sp>
        <p:nvSpPr>
          <p:cNvPr id="5" name="Footer Placeholder 4"/>
          <p:cNvSpPr>
            <a:spLocks noGrp="1"/>
          </p:cNvSpPr>
          <p:nvPr>
            <p:ph type="ftr" sz="quarter" idx="11"/>
          </p:nvPr>
        </p:nvSpPr>
        <p:spPr>
          <a:xfrm>
            <a:off x="2709597" y="5936346"/>
            <a:ext cx="4040987" cy="365125"/>
          </a:xfrm>
          <a:prstGeom prst="rect">
            <a:avLst/>
          </a:prstGeom>
        </p:spPr>
        <p:txBody>
          <a:bodyPr/>
          <a:lstStyle>
            <a:lvl1pPr algn="ctr">
              <a:defRPr>
                <a:solidFill>
                  <a:srgbClr val="989EA3"/>
                </a:solidFill>
              </a:defRPr>
            </a:lvl1pPr>
          </a:lstStyle>
          <a:p>
            <a:endParaRPr lang="en-US" dirty="0"/>
          </a:p>
        </p:txBody>
      </p:sp>
      <p:sp>
        <p:nvSpPr>
          <p:cNvPr id="6" name="Slide Number Placeholder 5"/>
          <p:cNvSpPr>
            <a:spLocks noGrp="1"/>
          </p:cNvSpPr>
          <p:nvPr>
            <p:ph type="sldNum" sz="quarter" idx="12"/>
          </p:nvPr>
        </p:nvSpPr>
        <p:spPr>
          <a:xfrm>
            <a:off x="6750585" y="5936346"/>
            <a:ext cx="1262187"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dirty="0"/>
          </a:p>
        </p:txBody>
      </p:sp>
      <p:sp>
        <p:nvSpPr>
          <p:cNvPr id="7" name="Content Placeholder 7"/>
          <p:cNvSpPr>
            <a:spLocks noGrp="1"/>
          </p:cNvSpPr>
          <p:nvPr>
            <p:ph sz="quarter" idx="13"/>
          </p:nvPr>
        </p:nvSpPr>
        <p:spPr>
          <a:xfrm>
            <a:off x="1416050" y="2282647"/>
            <a:ext cx="6596721" cy="457200"/>
          </a:xfrm>
        </p:spPr>
        <p:txBody>
          <a:bodyPr tIns="0" bIns="0" anchor="t"/>
          <a:lstStyle>
            <a:lvl1pPr>
              <a:defRPr b="1">
                <a:solidFill>
                  <a:srgbClr val="FCB614"/>
                </a:solidFill>
              </a:defRPr>
            </a:lvl1pPr>
          </a:lstStyle>
          <a:p>
            <a:pPr lvl="0"/>
            <a:r>
              <a:rPr lang="en-US" dirty="0"/>
              <a:t>Click to edit Master text styles</a:t>
            </a:r>
          </a:p>
        </p:txBody>
      </p:sp>
    </p:spTree>
    <p:extLst>
      <p:ext uri="{BB962C8B-B14F-4D97-AF65-F5344CB8AC3E}">
        <p14:creationId xmlns:p14="http://schemas.microsoft.com/office/powerpoint/2010/main" val="1804417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6051" y="395832"/>
            <a:ext cx="6643531" cy="1888451"/>
          </a:xfrm>
        </p:spPr>
        <p:txBody>
          <a:bodyPr tIns="0" bIns="0"/>
          <a:lstStyle/>
          <a:p>
            <a:r>
              <a:rPr lang="en-US" dirty="0"/>
              <a:t>Click to edit Master title style</a:t>
            </a:r>
          </a:p>
        </p:txBody>
      </p:sp>
      <p:sp>
        <p:nvSpPr>
          <p:cNvPr id="3" name="Text Placeholder 2"/>
          <p:cNvSpPr>
            <a:spLocks noGrp="1"/>
          </p:cNvSpPr>
          <p:nvPr>
            <p:ph type="body" idx="1"/>
          </p:nvPr>
        </p:nvSpPr>
        <p:spPr>
          <a:xfrm>
            <a:off x="1416051" y="2818246"/>
            <a:ext cx="3198890" cy="3118100"/>
          </a:xfrm>
        </p:spPr>
        <p:txBody>
          <a:bodyPr anchor="t"/>
          <a:lstStyle>
            <a:lvl1pPr marL="0" indent="0">
              <a:buNone/>
              <a:defRPr sz="2000" b="0">
                <a:solidFill>
                  <a:srgbClr val="93C2D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Content Placeholder 7"/>
          <p:cNvSpPr>
            <a:spLocks noGrp="1"/>
          </p:cNvSpPr>
          <p:nvPr>
            <p:ph sz="quarter" idx="13"/>
          </p:nvPr>
        </p:nvSpPr>
        <p:spPr>
          <a:xfrm>
            <a:off x="1416050" y="2282647"/>
            <a:ext cx="6643532" cy="457200"/>
          </a:xfrm>
        </p:spPr>
        <p:txBody>
          <a:bodyPr tIns="0" bIns="0" anchor="t"/>
          <a:lstStyle>
            <a:lvl1pPr>
              <a:defRPr b="1">
                <a:solidFill>
                  <a:srgbClr val="FCB614"/>
                </a:solidFill>
              </a:defRPr>
            </a:lvl1pPr>
          </a:lstStyle>
          <a:p>
            <a:pPr lvl="0"/>
            <a:r>
              <a:rPr lang="en-US" dirty="0"/>
              <a:t>Click to edit Master text styles</a:t>
            </a:r>
          </a:p>
        </p:txBody>
      </p:sp>
      <p:sp>
        <p:nvSpPr>
          <p:cNvPr id="5" name="Text Placeholder 2"/>
          <p:cNvSpPr>
            <a:spLocks noGrp="1"/>
          </p:cNvSpPr>
          <p:nvPr>
            <p:ph type="body" idx="14"/>
          </p:nvPr>
        </p:nvSpPr>
        <p:spPr>
          <a:xfrm>
            <a:off x="4864771" y="2825387"/>
            <a:ext cx="3194810" cy="3118100"/>
          </a:xfrm>
        </p:spPr>
        <p:txBody>
          <a:bodyPr anchor="t"/>
          <a:lstStyle>
            <a:lvl1pPr marL="0" indent="0">
              <a:buNone/>
              <a:defRPr sz="2000" b="0">
                <a:solidFill>
                  <a:srgbClr val="93C2D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5798795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6049" y="402975"/>
            <a:ext cx="6708023" cy="1888451"/>
          </a:xfrm>
        </p:spPr>
        <p:txBody>
          <a:bodyPr/>
          <a:lstStyle/>
          <a:p>
            <a:r>
              <a:rPr lang="en-US" dirty="0"/>
              <a:t>Click to edit Master title style</a:t>
            </a:r>
          </a:p>
        </p:txBody>
      </p:sp>
      <p:sp>
        <p:nvSpPr>
          <p:cNvPr id="3" name="Text Placeholder 2"/>
          <p:cNvSpPr>
            <a:spLocks noGrp="1"/>
          </p:cNvSpPr>
          <p:nvPr>
            <p:ph type="body" idx="1"/>
          </p:nvPr>
        </p:nvSpPr>
        <p:spPr>
          <a:xfrm>
            <a:off x="1416050" y="2825389"/>
            <a:ext cx="3198891" cy="2959801"/>
          </a:xfrm>
        </p:spPr>
        <p:txBody>
          <a:bodyPr anchor="t"/>
          <a:lstStyle>
            <a:lvl1pPr marL="0" indent="0">
              <a:buNone/>
              <a:defRPr sz="2000" b="0">
                <a:solidFill>
                  <a:srgbClr val="93C2D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Content Placeholder 7"/>
          <p:cNvSpPr>
            <a:spLocks noGrp="1"/>
          </p:cNvSpPr>
          <p:nvPr>
            <p:ph sz="quarter" idx="13"/>
          </p:nvPr>
        </p:nvSpPr>
        <p:spPr>
          <a:xfrm>
            <a:off x="1416049" y="2289789"/>
            <a:ext cx="6708023" cy="457200"/>
          </a:xfrm>
        </p:spPr>
        <p:txBody>
          <a:bodyPr tIns="0" bIns="0" anchor="t"/>
          <a:lstStyle>
            <a:lvl1pPr>
              <a:defRPr b="1">
                <a:solidFill>
                  <a:srgbClr val="FCB614"/>
                </a:solidFill>
              </a:defRPr>
            </a:lvl1pPr>
          </a:lstStyle>
          <a:p>
            <a:pPr lvl="0"/>
            <a:r>
              <a:rPr lang="en-US" dirty="0"/>
              <a:t>Click to edit Master text styles</a:t>
            </a:r>
          </a:p>
        </p:txBody>
      </p:sp>
      <p:sp>
        <p:nvSpPr>
          <p:cNvPr id="5" name="Text Placeholder 2"/>
          <p:cNvSpPr>
            <a:spLocks noGrp="1"/>
          </p:cNvSpPr>
          <p:nvPr>
            <p:ph type="body" idx="14"/>
          </p:nvPr>
        </p:nvSpPr>
        <p:spPr>
          <a:xfrm>
            <a:off x="4927229" y="2832531"/>
            <a:ext cx="3196844" cy="2952659"/>
          </a:xfrm>
        </p:spPr>
        <p:txBody>
          <a:bodyPr anchor="t"/>
          <a:lstStyle>
            <a:lvl1pPr marL="0" indent="0">
              <a:buNone/>
              <a:defRPr sz="2000" b="0">
                <a:solidFill>
                  <a:srgbClr val="93C2D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Date Placeholder 3"/>
          <p:cNvSpPr>
            <a:spLocks noGrp="1"/>
          </p:cNvSpPr>
          <p:nvPr>
            <p:ph type="dt" sz="half" idx="10"/>
          </p:nvPr>
        </p:nvSpPr>
        <p:spPr>
          <a:xfrm>
            <a:off x="1416049" y="5943488"/>
            <a:ext cx="1293548" cy="365125"/>
          </a:xfrm>
          <a:prstGeom prst="rect">
            <a:avLst/>
          </a:prstGeom>
        </p:spPr>
        <p:txBody>
          <a:bodyPr/>
          <a:lstStyle>
            <a:lvl1pPr>
              <a:defRPr>
                <a:solidFill>
                  <a:srgbClr val="989EA3"/>
                </a:solidFill>
              </a:defRPr>
            </a:lvl1pPr>
          </a:lstStyle>
          <a:p>
            <a:fld id="{A3F11EEC-60B6-DF4B-A821-B910872C5F64}" type="datetimeFigureOut">
              <a:rPr lang="en-US" smtClean="0"/>
              <a:pPr/>
              <a:t>1/23/2024</a:t>
            </a:fld>
            <a:endParaRPr lang="en-US" dirty="0"/>
          </a:p>
        </p:txBody>
      </p:sp>
      <p:sp>
        <p:nvSpPr>
          <p:cNvPr id="7" name="Footer Placeholder 4"/>
          <p:cNvSpPr>
            <a:spLocks noGrp="1"/>
          </p:cNvSpPr>
          <p:nvPr>
            <p:ph type="ftr" sz="quarter" idx="11"/>
          </p:nvPr>
        </p:nvSpPr>
        <p:spPr>
          <a:xfrm>
            <a:off x="2709597" y="5943488"/>
            <a:ext cx="4152288" cy="365125"/>
          </a:xfrm>
          <a:prstGeom prst="rect">
            <a:avLst/>
          </a:prstGeom>
        </p:spPr>
        <p:txBody>
          <a:bodyPr/>
          <a:lstStyle>
            <a:lvl1pPr algn="ctr">
              <a:defRPr>
                <a:solidFill>
                  <a:srgbClr val="989EA3"/>
                </a:solidFill>
              </a:defRPr>
            </a:lvl1pPr>
          </a:lstStyle>
          <a:p>
            <a:endParaRPr lang="en-US" dirty="0"/>
          </a:p>
        </p:txBody>
      </p:sp>
      <p:sp>
        <p:nvSpPr>
          <p:cNvPr id="8" name="Slide Number Placeholder 5"/>
          <p:cNvSpPr>
            <a:spLocks noGrp="1"/>
          </p:cNvSpPr>
          <p:nvPr>
            <p:ph type="sldNum" sz="quarter" idx="12"/>
          </p:nvPr>
        </p:nvSpPr>
        <p:spPr>
          <a:xfrm>
            <a:off x="6861886" y="5943488"/>
            <a:ext cx="1262187"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dirty="0"/>
          </a:p>
        </p:txBody>
      </p:sp>
    </p:spTree>
    <p:extLst>
      <p:ext uri="{BB962C8B-B14F-4D97-AF65-F5344CB8AC3E}">
        <p14:creationId xmlns:p14="http://schemas.microsoft.com/office/powerpoint/2010/main" val="3337557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F8DF8-C18F-4803-817E-0D75711053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0A6E26-B577-4872-8B9E-2038373305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AC9820-2713-4E8C-90AE-EBFCE3BAB6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5FC6EE-5653-4195-BDD9-E74091D1F8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8D05AC-1F06-4C0C-828C-F201DDDCB0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EF050-8807-4C08-B3CA-EA686C250D7D}"/>
              </a:ext>
            </a:extLst>
          </p:cNvPr>
          <p:cNvSpPr>
            <a:spLocks noGrp="1"/>
          </p:cNvSpPr>
          <p:nvPr>
            <p:ph type="dt" sz="half" idx="10"/>
          </p:nvPr>
        </p:nvSpPr>
        <p:spPr/>
        <p:txBody>
          <a:bodyPr/>
          <a:lstStyle/>
          <a:p>
            <a:fld id="{1735EFA1-EEAF-4555-B059-0AC604B8364D}" type="datetimeFigureOut">
              <a:rPr lang="en-US" smtClean="0"/>
              <a:t>1/22/2024</a:t>
            </a:fld>
            <a:endParaRPr lang="en-US"/>
          </a:p>
        </p:txBody>
      </p:sp>
      <p:sp>
        <p:nvSpPr>
          <p:cNvPr id="8" name="Footer Placeholder 7">
            <a:extLst>
              <a:ext uri="{FF2B5EF4-FFF2-40B4-BE49-F238E27FC236}">
                <a16:creationId xmlns:a16="http://schemas.microsoft.com/office/drawing/2014/main" id="{FD02EF67-19CF-44B5-A34E-DC7A0754C4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E3CD8D-3B4C-480B-BF84-78CF1C7C37F5}"/>
              </a:ext>
            </a:extLst>
          </p:cNvPr>
          <p:cNvSpPr>
            <a:spLocks noGrp="1"/>
          </p:cNvSpPr>
          <p:nvPr>
            <p:ph type="sldNum" sz="quarter" idx="12"/>
          </p:nvPr>
        </p:nvSpPr>
        <p:spPr/>
        <p:txBody>
          <a:bodyPr/>
          <a:lstStyle/>
          <a:p>
            <a:fld id="{7F916A10-9712-4B30-B212-1FB2253BA005}" type="slidenum">
              <a:rPr lang="en-US" smtClean="0"/>
              <a:t>‹#›</a:t>
            </a:fld>
            <a:endParaRPr lang="en-US"/>
          </a:p>
        </p:txBody>
      </p:sp>
    </p:spTree>
    <p:extLst>
      <p:ext uri="{BB962C8B-B14F-4D97-AF65-F5344CB8AC3E}">
        <p14:creationId xmlns:p14="http://schemas.microsoft.com/office/powerpoint/2010/main" val="2320799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fld id="{577E9316-9500-8548-86FB-A93114EA2C5C}" type="datetimeFigureOut">
              <a:rPr lang="en-US" smtClean="0"/>
              <a:t>1/23/2024</a:t>
            </a:fld>
            <a:endParaRPr lang="en-US"/>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BF99CA28-34EA-4098-B4DF-619FB89738BE}" type="slidenum">
              <a:rPr lang="en-US" smtClean="0"/>
              <a:pPr/>
              <a:t>‹#›</a:t>
            </a:fld>
            <a:endParaRPr lang="en-US"/>
          </a:p>
        </p:txBody>
      </p:sp>
    </p:spTree>
    <p:extLst>
      <p:ext uri="{BB962C8B-B14F-4D97-AF65-F5344CB8AC3E}">
        <p14:creationId xmlns:p14="http://schemas.microsoft.com/office/powerpoint/2010/main" val="526866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a:xfrm rot="16200000">
            <a:off x="7586910" y="4048760"/>
            <a:ext cx="2367281" cy="365760"/>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1"/>
          </p:nvPr>
        </p:nvSpPr>
        <p:spPr>
          <a:xfrm>
            <a:off x="8531788" y="5648960"/>
            <a:ext cx="548640" cy="396240"/>
          </a:xfrm>
          <a:prstGeom prst="bracketPair">
            <a:avLst>
              <a:gd name="adj" fmla="val 17949"/>
            </a:avLst>
          </a:prstGeom>
        </p:spPr>
        <p:txBody>
          <a:bodyPr/>
          <a:lstStyle>
            <a:lvl1pPr>
              <a:defRPr/>
            </a:lvl1pPr>
          </a:lstStyle>
          <a:p>
            <a:fld id="{2FB3FEC7-119F-42BF-A6EF-4EE7EED787C5}" type="slidenum">
              <a:rPr lang="en-US"/>
              <a:pPr/>
              <a:t>‹#›</a:t>
            </a:fld>
            <a:endParaRPr lang="en-US"/>
          </a:p>
        </p:txBody>
      </p:sp>
    </p:spTree>
    <p:extLst>
      <p:ext uri="{BB962C8B-B14F-4D97-AF65-F5344CB8AC3E}">
        <p14:creationId xmlns:p14="http://schemas.microsoft.com/office/powerpoint/2010/main" val="20569996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fld id="{577E9316-9500-8548-86FB-A93114EA2C5C}" type="datetimeFigureOut">
              <a:rPr lang="en-US" smtClean="0"/>
              <a:t>1/23/2024</a:t>
            </a:fld>
            <a:endParaRPr lang="en-US"/>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F644A9E9-6C07-49D6-95D3-25950F7A5F1C}" type="slidenum">
              <a:rPr lang="en-US" smtClean="0"/>
              <a:pPr/>
              <a:t>‹#›</a:t>
            </a:fld>
            <a:endParaRPr lang="en-US"/>
          </a:p>
        </p:txBody>
      </p:sp>
    </p:spTree>
    <p:extLst>
      <p:ext uri="{BB962C8B-B14F-4D97-AF65-F5344CB8AC3E}">
        <p14:creationId xmlns:p14="http://schemas.microsoft.com/office/powerpoint/2010/main" val="10117483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a:xfrm rot="16200000">
            <a:off x="7586910" y="4048760"/>
            <a:ext cx="2367281" cy="365760"/>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1"/>
          </p:nvPr>
        </p:nvSpPr>
        <p:spPr>
          <a:xfrm>
            <a:off x="8531788" y="5648960"/>
            <a:ext cx="548640" cy="396240"/>
          </a:xfrm>
          <a:prstGeom prst="bracketPair">
            <a:avLst>
              <a:gd name="adj" fmla="val 17949"/>
            </a:avLst>
          </a:prstGeom>
        </p:spPr>
        <p:txBody>
          <a:bodyPr/>
          <a:lstStyle>
            <a:lvl1pPr>
              <a:defRPr/>
            </a:lvl1pPr>
          </a:lstStyle>
          <a:p>
            <a:fld id="{2FB3FEC7-119F-42BF-A6EF-4EE7EED787C5}" type="slidenum">
              <a:rPr lang="en-US"/>
              <a:pPr/>
              <a:t>‹#›</a:t>
            </a:fld>
            <a:endParaRPr lang="en-US"/>
          </a:p>
        </p:txBody>
      </p:sp>
    </p:spTree>
    <p:extLst>
      <p:ext uri="{BB962C8B-B14F-4D97-AF65-F5344CB8AC3E}">
        <p14:creationId xmlns:p14="http://schemas.microsoft.com/office/powerpoint/2010/main" val="22540346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250578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1367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936020"/>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3815745"/>
            <a:ext cx="78867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2612299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389188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389188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70911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202389"/>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202389"/>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9072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16743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C55A7-3157-4273-9B23-6246F31FD9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720438-7067-4D4D-8FFE-A26AB089C938}"/>
              </a:ext>
            </a:extLst>
          </p:cNvPr>
          <p:cNvSpPr>
            <a:spLocks noGrp="1"/>
          </p:cNvSpPr>
          <p:nvPr>
            <p:ph type="dt" sz="half" idx="10"/>
          </p:nvPr>
        </p:nvSpPr>
        <p:spPr/>
        <p:txBody>
          <a:bodyPr/>
          <a:lstStyle/>
          <a:p>
            <a:fld id="{1735EFA1-EEAF-4555-B059-0AC604B8364D}" type="datetimeFigureOut">
              <a:rPr lang="en-US" smtClean="0"/>
              <a:t>1/22/2024</a:t>
            </a:fld>
            <a:endParaRPr lang="en-US"/>
          </a:p>
        </p:txBody>
      </p:sp>
      <p:sp>
        <p:nvSpPr>
          <p:cNvPr id="4" name="Footer Placeholder 3">
            <a:extLst>
              <a:ext uri="{FF2B5EF4-FFF2-40B4-BE49-F238E27FC236}">
                <a16:creationId xmlns:a16="http://schemas.microsoft.com/office/drawing/2014/main" id="{111B9043-EED8-41B9-BCA6-4D367B0114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362D11-B238-45AF-8485-8D289C80AC8E}"/>
              </a:ext>
            </a:extLst>
          </p:cNvPr>
          <p:cNvSpPr>
            <a:spLocks noGrp="1"/>
          </p:cNvSpPr>
          <p:nvPr>
            <p:ph type="sldNum" sz="quarter" idx="12"/>
          </p:nvPr>
        </p:nvSpPr>
        <p:spPr/>
        <p:txBody>
          <a:bodyPr/>
          <a:lstStyle/>
          <a:p>
            <a:fld id="{7F916A10-9712-4B30-B212-1FB2253BA005}" type="slidenum">
              <a:rPr lang="en-US" smtClean="0"/>
              <a:t>‹#›</a:t>
            </a:fld>
            <a:endParaRPr lang="en-US"/>
          </a:p>
        </p:txBody>
      </p:sp>
    </p:spTree>
    <p:extLst>
      <p:ext uri="{BB962C8B-B14F-4D97-AF65-F5344CB8AC3E}">
        <p14:creationId xmlns:p14="http://schemas.microsoft.com/office/powerpoint/2010/main" val="17859789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1442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709989"/>
          </a:xfrm>
        </p:spPr>
        <p:txBody>
          <a:bodyPr/>
          <a:lstStyle>
            <a:lvl1pPr>
              <a:defRPr sz="3200">
                <a:solidFill>
                  <a:schemeClr val="accent1"/>
                </a:solidFill>
              </a:defRPr>
            </a:lvl1pPr>
            <a:lvl2pPr>
              <a:defRPr sz="2800">
                <a:solidFill>
                  <a:schemeClr val="accent1"/>
                </a:solidFill>
              </a:defRPr>
            </a:lvl2pPr>
            <a:lvl3pPr>
              <a:defRPr sz="2400">
                <a:solidFill>
                  <a:schemeClr val="accent1"/>
                </a:solidFill>
              </a:defRPr>
            </a:lvl3pPr>
            <a:lvl4pPr>
              <a:defRPr sz="2000">
                <a:solidFill>
                  <a:schemeClr val="accent1"/>
                </a:solidFill>
              </a:defRPr>
            </a:lvl4pPr>
            <a:lvl5pPr>
              <a:defRPr sz="2000">
                <a:solidFill>
                  <a:schemeClr val="accent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640015"/>
          </a:xfrm>
        </p:spPr>
        <p:txBody>
          <a:bodyPr/>
          <a:lstStyle>
            <a:lvl1pPr marL="0" indent="0">
              <a:buNone/>
              <a:defRPr sz="16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289972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669797"/>
          </a:xfrm>
        </p:spPr>
        <p:txBody>
          <a:bodyPr anchor="t"/>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7459" y="2057401"/>
            <a:ext cx="2949178" cy="3599822"/>
          </a:xfrm>
        </p:spPr>
        <p:txBody>
          <a:bodyPr/>
          <a:lstStyle>
            <a:lvl1pPr marL="0" indent="0">
              <a:buNone/>
              <a:defRPr sz="16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674940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6D09DE-23B7-4D0E-84DB-9C074C8EF979}"/>
              </a:ext>
            </a:extLst>
          </p:cNvPr>
          <p:cNvSpPr>
            <a:spLocks noGrp="1"/>
          </p:cNvSpPr>
          <p:nvPr>
            <p:ph type="dt" sz="half" idx="10"/>
          </p:nvPr>
        </p:nvSpPr>
        <p:spPr/>
        <p:txBody>
          <a:bodyPr/>
          <a:lstStyle/>
          <a:p>
            <a:fld id="{1735EFA1-EEAF-4555-B059-0AC604B8364D}" type="datetimeFigureOut">
              <a:rPr lang="en-US" smtClean="0"/>
              <a:t>1/22/2024</a:t>
            </a:fld>
            <a:endParaRPr lang="en-US"/>
          </a:p>
        </p:txBody>
      </p:sp>
      <p:sp>
        <p:nvSpPr>
          <p:cNvPr id="3" name="Footer Placeholder 2">
            <a:extLst>
              <a:ext uri="{FF2B5EF4-FFF2-40B4-BE49-F238E27FC236}">
                <a16:creationId xmlns:a16="http://schemas.microsoft.com/office/drawing/2014/main" id="{9246A867-B859-4819-A5B4-0D9E05EA78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D59CF3-9EA0-4DDC-B283-F30B02D62A35}"/>
              </a:ext>
            </a:extLst>
          </p:cNvPr>
          <p:cNvSpPr>
            <a:spLocks noGrp="1"/>
          </p:cNvSpPr>
          <p:nvPr>
            <p:ph type="sldNum" sz="quarter" idx="12"/>
          </p:nvPr>
        </p:nvSpPr>
        <p:spPr/>
        <p:txBody>
          <a:bodyPr/>
          <a:lstStyle/>
          <a:p>
            <a:fld id="{7F916A10-9712-4B30-B212-1FB2253BA005}" type="slidenum">
              <a:rPr lang="en-US" smtClean="0"/>
              <a:t>‹#›</a:t>
            </a:fld>
            <a:endParaRPr lang="en-US"/>
          </a:p>
        </p:txBody>
      </p:sp>
    </p:spTree>
    <p:extLst>
      <p:ext uri="{BB962C8B-B14F-4D97-AF65-F5344CB8AC3E}">
        <p14:creationId xmlns:p14="http://schemas.microsoft.com/office/powerpoint/2010/main" val="3437279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79E73-AF53-408C-9E7D-579E8C634D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86F578-F56B-4D5B-9864-70BDB6B29B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A50431-AAF5-45AC-AC92-A0865098E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ECDAB4-63FC-40FD-82EB-B26E0FC96BE9}"/>
              </a:ext>
            </a:extLst>
          </p:cNvPr>
          <p:cNvSpPr>
            <a:spLocks noGrp="1"/>
          </p:cNvSpPr>
          <p:nvPr>
            <p:ph type="dt" sz="half" idx="10"/>
          </p:nvPr>
        </p:nvSpPr>
        <p:spPr/>
        <p:txBody>
          <a:bodyPr/>
          <a:lstStyle/>
          <a:p>
            <a:fld id="{1735EFA1-EEAF-4555-B059-0AC604B8364D}" type="datetimeFigureOut">
              <a:rPr lang="en-US" smtClean="0"/>
              <a:t>1/22/2024</a:t>
            </a:fld>
            <a:endParaRPr lang="en-US"/>
          </a:p>
        </p:txBody>
      </p:sp>
      <p:sp>
        <p:nvSpPr>
          <p:cNvPr id="6" name="Footer Placeholder 5">
            <a:extLst>
              <a:ext uri="{FF2B5EF4-FFF2-40B4-BE49-F238E27FC236}">
                <a16:creationId xmlns:a16="http://schemas.microsoft.com/office/drawing/2014/main" id="{7C015684-F794-458F-94B4-1EB858BAAD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DE183D-5DEC-4CB2-9D2D-B0DCF1CA2E79}"/>
              </a:ext>
            </a:extLst>
          </p:cNvPr>
          <p:cNvSpPr>
            <a:spLocks noGrp="1"/>
          </p:cNvSpPr>
          <p:nvPr>
            <p:ph type="sldNum" sz="quarter" idx="12"/>
          </p:nvPr>
        </p:nvSpPr>
        <p:spPr/>
        <p:txBody>
          <a:bodyPr/>
          <a:lstStyle/>
          <a:p>
            <a:fld id="{7F916A10-9712-4B30-B212-1FB2253BA005}" type="slidenum">
              <a:rPr lang="en-US" smtClean="0"/>
              <a:t>‹#›</a:t>
            </a:fld>
            <a:endParaRPr lang="en-US"/>
          </a:p>
        </p:txBody>
      </p:sp>
    </p:spTree>
    <p:extLst>
      <p:ext uri="{BB962C8B-B14F-4D97-AF65-F5344CB8AC3E}">
        <p14:creationId xmlns:p14="http://schemas.microsoft.com/office/powerpoint/2010/main" val="1741702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1EAF5-9B86-4898-B65A-57099121C7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E97A8A-8AAB-4644-A15A-9E2480660A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E9F295-4C9B-4C55-B1D1-F2CF712C50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CF667E-CF3C-4965-ADCE-2D42C359354A}"/>
              </a:ext>
            </a:extLst>
          </p:cNvPr>
          <p:cNvSpPr>
            <a:spLocks noGrp="1"/>
          </p:cNvSpPr>
          <p:nvPr>
            <p:ph type="dt" sz="half" idx="10"/>
          </p:nvPr>
        </p:nvSpPr>
        <p:spPr/>
        <p:txBody>
          <a:bodyPr/>
          <a:lstStyle/>
          <a:p>
            <a:fld id="{1735EFA1-EEAF-4555-B059-0AC604B8364D}" type="datetimeFigureOut">
              <a:rPr lang="en-US" smtClean="0"/>
              <a:t>1/22/2024</a:t>
            </a:fld>
            <a:endParaRPr lang="en-US"/>
          </a:p>
        </p:txBody>
      </p:sp>
      <p:sp>
        <p:nvSpPr>
          <p:cNvPr id="6" name="Footer Placeholder 5">
            <a:extLst>
              <a:ext uri="{FF2B5EF4-FFF2-40B4-BE49-F238E27FC236}">
                <a16:creationId xmlns:a16="http://schemas.microsoft.com/office/drawing/2014/main" id="{05B848EC-F047-4DA0-8BE1-16FA3A4D3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FCD62-EF29-459D-A0A3-30A6AD89E12E}"/>
              </a:ext>
            </a:extLst>
          </p:cNvPr>
          <p:cNvSpPr>
            <a:spLocks noGrp="1"/>
          </p:cNvSpPr>
          <p:nvPr>
            <p:ph type="sldNum" sz="quarter" idx="12"/>
          </p:nvPr>
        </p:nvSpPr>
        <p:spPr/>
        <p:txBody>
          <a:bodyPr/>
          <a:lstStyle/>
          <a:p>
            <a:fld id="{7F916A10-9712-4B30-B212-1FB2253BA005}" type="slidenum">
              <a:rPr lang="en-US" smtClean="0"/>
              <a:t>‹#›</a:t>
            </a:fld>
            <a:endParaRPr lang="en-US"/>
          </a:p>
        </p:txBody>
      </p:sp>
    </p:spTree>
    <p:extLst>
      <p:ext uri="{BB962C8B-B14F-4D97-AF65-F5344CB8AC3E}">
        <p14:creationId xmlns:p14="http://schemas.microsoft.com/office/powerpoint/2010/main" val="3250221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6.jp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5.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9.jpg"/><Relationship Id="rId5" Type="http://schemas.openxmlformats.org/officeDocument/2006/relationships/slideLayout" Target="../slideLayouts/slideLayout58.xml"/><Relationship Id="rId10" Type="http://schemas.openxmlformats.org/officeDocument/2006/relationships/theme" Target="../theme/theme6.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A09285-92B9-49FD-9643-57AA5F1476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476D18-CA50-46E0-B3B3-9375372123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6632EB-24A3-4AFF-AE62-56A6DE5E85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35EFA1-EEAF-4555-B059-0AC604B8364D}" type="datetimeFigureOut">
              <a:rPr lang="en-US" smtClean="0"/>
              <a:t>1/22/2024</a:t>
            </a:fld>
            <a:endParaRPr lang="en-US"/>
          </a:p>
        </p:txBody>
      </p:sp>
      <p:sp>
        <p:nvSpPr>
          <p:cNvPr id="5" name="Footer Placeholder 4">
            <a:extLst>
              <a:ext uri="{FF2B5EF4-FFF2-40B4-BE49-F238E27FC236}">
                <a16:creationId xmlns:a16="http://schemas.microsoft.com/office/drawing/2014/main" id="{8908B3E5-E4B3-4CBE-9622-4A90435093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8DDCA2-A15A-43D1-9F8F-44D189DBD5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916A10-9712-4B30-B212-1FB2253BA005}" type="slidenum">
              <a:rPr lang="en-US" smtClean="0"/>
              <a:t>‹#›</a:t>
            </a:fld>
            <a:endParaRPr lang="en-US"/>
          </a:p>
        </p:txBody>
      </p:sp>
    </p:spTree>
    <p:extLst>
      <p:ext uri="{BB962C8B-B14F-4D97-AF65-F5344CB8AC3E}">
        <p14:creationId xmlns:p14="http://schemas.microsoft.com/office/powerpoint/2010/main" val="3439724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Content_bkg.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956666" y="395831"/>
            <a:ext cx="7606427" cy="1359153"/>
          </a:xfrm>
          <a:prstGeom prst="rect">
            <a:avLst/>
          </a:prstGeom>
        </p:spPr>
        <p:txBody>
          <a:bodyPr vert="horz" lIns="91440" tIns="0" rIns="91440" bIns="0" rtlCol="0" anchor="b">
            <a:normAutofit/>
          </a:bodyPr>
          <a:lstStyle/>
          <a:p>
            <a:r>
              <a:rPr lang="en-US"/>
              <a:t>Headline</a:t>
            </a:r>
          </a:p>
        </p:txBody>
      </p:sp>
      <p:sp>
        <p:nvSpPr>
          <p:cNvPr id="3" name="Text Placeholder 2"/>
          <p:cNvSpPr>
            <a:spLocks noGrp="1"/>
          </p:cNvSpPr>
          <p:nvPr>
            <p:ph type="body" idx="1"/>
          </p:nvPr>
        </p:nvSpPr>
        <p:spPr>
          <a:xfrm>
            <a:off x="956667" y="1882620"/>
            <a:ext cx="7282212" cy="46893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1076790"/>
      </p:ext>
    </p:extLst>
  </p:cSld>
  <p:clrMap bg1="lt1" tx1="dk1" bg2="lt2" tx2="dk2" accent1="accent1" accent2="accent2" accent3="accent3" accent4="accent4" accent5="accent5" accent6="accent6" hlink="hlink" folHlink="folHlink"/>
  <p:sldLayoutIdLst>
    <p:sldLayoutId id="2147483746" r:id="rId1"/>
    <p:sldLayoutId id="2147483738" r:id="rId2"/>
    <p:sldLayoutId id="2147483673" r:id="rId3"/>
    <p:sldLayoutId id="2147483674" r:id="rId4"/>
    <p:sldLayoutId id="2147483675" r:id="rId5"/>
    <p:sldLayoutId id="2147483743" r:id="rId6"/>
    <p:sldLayoutId id="2147483748" r:id="rId7"/>
    <p:sldLayoutId id="2147483750" r:id="rId8"/>
    <p:sldLayoutId id="2147483751" r:id="rId9"/>
    <p:sldLayoutId id="2147483676" r:id="rId10"/>
    <p:sldLayoutId id="2147483679" r:id="rId11"/>
  </p:sldLayoutIdLst>
  <p:txStyles>
    <p:titleStyle>
      <a:lvl1pPr algn="l" defTabSz="457200" rtl="0" eaLnBrk="1" latinLnBrk="0" hangingPunct="1">
        <a:lnSpc>
          <a:spcPct val="90000"/>
        </a:lnSpc>
        <a:spcBef>
          <a:spcPct val="0"/>
        </a:spcBef>
        <a:buNone/>
        <a:defRPr sz="4500" b="1" i="0" kern="1200" baseline="0">
          <a:solidFill>
            <a:srgbClr val="AD122A"/>
          </a:solidFill>
          <a:latin typeface="Arial"/>
          <a:ea typeface="+mj-ea"/>
          <a:cs typeface="Arial"/>
        </a:defRPr>
      </a:lvl1pPr>
    </p:titleStyle>
    <p:bodyStyle>
      <a:lvl1pPr marL="0" indent="0" algn="l" defTabSz="457200" rtl="0" eaLnBrk="1" latinLnBrk="0" hangingPunct="1">
        <a:lnSpc>
          <a:spcPct val="90000"/>
        </a:lnSpc>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3pPr>
      <a:lvl4pPr marL="16002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Content_bkg.jp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956666" y="395831"/>
            <a:ext cx="7606427" cy="1359153"/>
          </a:xfrm>
          <a:prstGeom prst="rect">
            <a:avLst/>
          </a:prstGeom>
        </p:spPr>
        <p:txBody>
          <a:bodyPr vert="horz" lIns="91440" tIns="0" rIns="91440" bIns="0" rtlCol="0" anchor="b">
            <a:normAutofit/>
          </a:bodyPr>
          <a:lstStyle/>
          <a:p>
            <a:r>
              <a:rPr lang="en-US"/>
              <a:t>Headline</a:t>
            </a:r>
          </a:p>
        </p:txBody>
      </p:sp>
      <p:sp>
        <p:nvSpPr>
          <p:cNvPr id="3" name="Text Placeholder 2"/>
          <p:cNvSpPr>
            <a:spLocks noGrp="1"/>
          </p:cNvSpPr>
          <p:nvPr>
            <p:ph type="body" idx="1"/>
          </p:nvPr>
        </p:nvSpPr>
        <p:spPr>
          <a:xfrm>
            <a:off x="956667" y="1882620"/>
            <a:ext cx="7282212" cy="46893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5013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txStyles>
    <p:titleStyle>
      <a:lvl1pPr algn="l" defTabSz="457200" rtl="0" eaLnBrk="1" latinLnBrk="0" hangingPunct="1">
        <a:lnSpc>
          <a:spcPct val="90000"/>
        </a:lnSpc>
        <a:spcBef>
          <a:spcPct val="0"/>
        </a:spcBef>
        <a:buNone/>
        <a:defRPr sz="4500" b="1" i="0" kern="1200" baseline="0">
          <a:solidFill>
            <a:srgbClr val="AD122A"/>
          </a:solidFill>
          <a:latin typeface="Arial"/>
          <a:ea typeface="+mj-ea"/>
          <a:cs typeface="Arial"/>
        </a:defRPr>
      </a:lvl1pPr>
    </p:titleStyle>
    <p:bodyStyle>
      <a:lvl1pPr marL="0" indent="0" algn="l" defTabSz="457200" rtl="0" eaLnBrk="1" latinLnBrk="0" hangingPunct="1">
        <a:lnSpc>
          <a:spcPct val="90000"/>
        </a:lnSpc>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3pPr>
      <a:lvl4pPr marL="16002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8F29B9-704B-4125-88AB-CD961EB359B3}" type="datetimeFigureOut">
              <a:rPr lang="en-US" smtClean="0"/>
              <a:t>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07B861-8589-48DE-A234-5D89DD5EAB44}" type="slidenum">
              <a:rPr lang="en-US" smtClean="0"/>
              <a:t>‹#›</a:t>
            </a:fld>
            <a:endParaRPr lang="en-US"/>
          </a:p>
        </p:txBody>
      </p:sp>
    </p:spTree>
    <p:extLst>
      <p:ext uri="{BB962C8B-B14F-4D97-AF65-F5344CB8AC3E}">
        <p14:creationId xmlns:p14="http://schemas.microsoft.com/office/powerpoint/2010/main" val="167832063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UNM12926_PPT_Standard_9.jp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29" y="0"/>
            <a:ext cx="9142571" cy="6858000"/>
          </a:xfrm>
          <a:prstGeom prst="rect">
            <a:avLst/>
          </a:prstGeom>
        </p:spPr>
      </p:pic>
      <p:sp>
        <p:nvSpPr>
          <p:cNvPr id="2" name="Title Placeholder 1"/>
          <p:cNvSpPr>
            <a:spLocks noGrp="1"/>
          </p:cNvSpPr>
          <p:nvPr>
            <p:ph type="title"/>
          </p:nvPr>
        </p:nvSpPr>
        <p:spPr>
          <a:xfrm>
            <a:off x="1416050" y="395832"/>
            <a:ext cx="6659137" cy="1888451"/>
          </a:xfrm>
          <a:prstGeom prst="rect">
            <a:avLst/>
          </a:prstGeom>
        </p:spPr>
        <p:txBody>
          <a:bodyPr vert="horz" lIns="91440" tIns="0" rIns="91440" bIns="0" rtlCol="0" anchor="b">
            <a:noAutofit/>
          </a:bodyPr>
          <a:lstStyle/>
          <a:p>
            <a:r>
              <a:rPr lang="en-US" dirty="0"/>
              <a:t>Headline</a:t>
            </a:r>
          </a:p>
        </p:txBody>
      </p:sp>
      <p:sp>
        <p:nvSpPr>
          <p:cNvPr id="3" name="Text Placeholder 2"/>
          <p:cNvSpPr>
            <a:spLocks noGrp="1"/>
          </p:cNvSpPr>
          <p:nvPr>
            <p:ph type="body" idx="1"/>
          </p:nvPr>
        </p:nvSpPr>
        <p:spPr>
          <a:xfrm>
            <a:off x="1416051" y="2815391"/>
            <a:ext cx="6659135" cy="375654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278749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5" r:id="rId12"/>
    <p:sldLayoutId id="2147483766" r:id="rId13"/>
    <p:sldLayoutId id="2147483767" r:id="rId14"/>
  </p:sldLayoutIdLst>
  <p:txStyles>
    <p:titleStyle>
      <a:lvl1pPr algn="l" defTabSz="457200" rtl="0" eaLnBrk="1" latinLnBrk="0" hangingPunct="1">
        <a:lnSpc>
          <a:spcPct val="90000"/>
        </a:lnSpc>
        <a:spcBef>
          <a:spcPct val="0"/>
        </a:spcBef>
        <a:buNone/>
        <a:defRPr sz="5400" b="1" i="0" kern="1200" baseline="0">
          <a:solidFill>
            <a:srgbClr val="129DBF"/>
          </a:solidFill>
          <a:latin typeface="Arial"/>
          <a:ea typeface="+mj-ea"/>
          <a:cs typeface="Arial"/>
        </a:defRPr>
      </a:lvl1pPr>
    </p:titleStyle>
    <p:bodyStyle>
      <a:lvl1pPr marL="0" indent="0" algn="l" defTabSz="457200" rtl="0" eaLnBrk="1" latinLnBrk="0" hangingPunct="1">
        <a:lnSpc>
          <a:spcPct val="90000"/>
        </a:lnSpc>
        <a:spcBef>
          <a:spcPct val="20000"/>
        </a:spcBef>
        <a:buFontTx/>
        <a:buNone/>
        <a:defRPr sz="2000" kern="1200">
          <a:solidFill>
            <a:srgbClr val="FCB61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93C2D7"/>
          </a:solidFill>
          <a:latin typeface="Arial"/>
          <a:ea typeface="+mn-ea"/>
          <a:cs typeface="Arial"/>
        </a:defRPr>
      </a:lvl2pPr>
      <a:lvl3pPr marL="1143000" indent="-228600" algn="l" defTabSz="457200" rtl="0" eaLnBrk="1" latinLnBrk="0" hangingPunct="1">
        <a:lnSpc>
          <a:spcPct val="90000"/>
        </a:lnSpc>
        <a:spcBef>
          <a:spcPct val="20000"/>
        </a:spcBef>
        <a:buFont typeface="Arial"/>
        <a:buChar char="•"/>
        <a:defRPr sz="2000" kern="1200">
          <a:solidFill>
            <a:srgbClr val="93C2D7"/>
          </a:solidFill>
          <a:latin typeface="Arial"/>
          <a:ea typeface="+mn-ea"/>
          <a:cs typeface="Arial"/>
        </a:defRPr>
      </a:lvl3pPr>
      <a:lvl4pPr marL="1600200" indent="-228600" algn="l" defTabSz="457200" rtl="0" eaLnBrk="1" latinLnBrk="0" hangingPunct="1">
        <a:lnSpc>
          <a:spcPct val="90000"/>
        </a:lnSpc>
        <a:spcBef>
          <a:spcPct val="20000"/>
        </a:spcBef>
        <a:buFont typeface="Arial"/>
        <a:buChar char="–"/>
        <a:defRPr sz="2000" kern="1200">
          <a:solidFill>
            <a:srgbClr val="93C2D7"/>
          </a:solidFill>
          <a:latin typeface="Arial"/>
          <a:ea typeface="+mn-ea"/>
          <a:cs typeface="Arial"/>
        </a:defRPr>
      </a:lvl4pPr>
      <a:lvl5pPr marL="2057400" indent="-228600" algn="l" defTabSz="457200" rtl="0" eaLnBrk="1" latinLnBrk="0" hangingPunct="1">
        <a:lnSpc>
          <a:spcPct val="90000"/>
        </a:lnSpc>
        <a:spcBef>
          <a:spcPct val="20000"/>
        </a:spcBef>
        <a:buFont typeface="Arial"/>
        <a:buChar char="»"/>
        <a:defRPr sz="2000" kern="1200">
          <a:solidFill>
            <a:srgbClr val="93C2D7"/>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1/24/2024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7C914F54-149C-4C8A-B04C-F145A6EF4762}"/>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265229205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50.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48.jpg"/></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6720" y="394369"/>
            <a:ext cx="6480951" cy="2501231"/>
          </a:xfrm>
        </p:spPr>
        <p:txBody>
          <a:bodyPr/>
          <a:lstStyle/>
          <a:p>
            <a:pPr algn="ctr"/>
            <a:r>
              <a:rPr lang="en-US" sz="4500" dirty="0"/>
              <a:t>Pharmacogenomics in Older People</a:t>
            </a:r>
          </a:p>
        </p:txBody>
      </p:sp>
      <p:sp>
        <p:nvSpPr>
          <p:cNvPr id="4" name="Subtitle 2">
            <a:extLst>
              <a:ext uri="{FF2B5EF4-FFF2-40B4-BE49-F238E27FC236}">
                <a16:creationId xmlns:a16="http://schemas.microsoft.com/office/drawing/2014/main" id="{80B6E874-1AF2-407F-9977-78591F7FC4EE}"/>
              </a:ext>
            </a:extLst>
          </p:cNvPr>
          <p:cNvSpPr txBox="1">
            <a:spLocks/>
          </p:cNvSpPr>
          <p:nvPr/>
        </p:nvSpPr>
        <p:spPr>
          <a:xfrm>
            <a:off x="1724025" y="3962401"/>
            <a:ext cx="5314950" cy="1737436"/>
          </a:xfrm>
          <a:prstGeom prst="rect">
            <a:avLst/>
          </a:prstGeom>
        </p:spPr>
        <p:txBody>
          <a:bodyPr vert="horz" lIns="91440" tIns="45720" rIns="91440" bIns="45720" rtlCol="0" anchor="t">
            <a:normAutofit/>
          </a:bodyPr>
          <a:lstStyle>
            <a:lvl1pPr marL="0" indent="0" algn="l" defTabSz="457200" rtl="0" eaLnBrk="1" latinLnBrk="0" hangingPunct="1">
              <a:lnSpc>
                <a:spcPct val="90000"/>
              </a:lnSpc>
              <a:spcBef>
                <a:spcPct val="20000"/>
              </a:spcBef>
              <a:buFontTx/>
              <a:buNone/>
              <a:defRPr sz="1600" b="1" i="0" kern="1200" baseline="0">
                <a:solidFill>
                  <a:srgbClr val="FDB713"/>
                </a:solidFill>
                <a:latin typeface="Arial-BoldMT"/>
                <a:ea typeface="+mn-ea"/>
                <a:cs typeface="Arial-BoldMT"/>
              </a:defRPr>
            </a:lvl1pPr>
            <a:lvl2pPr marL="457200" indent="0" algn="ctr" defTabSz="457200" rtl="0" eaLnBrk="1" latinLnBrk="0" hangingPunct="1">
              <a:spcBef>
                <a:spcPct val="20000"/>
              </a:spcBef>
              <a:buFont typeface="Arial"/>
              <a:buNone/>
              <a:defRPr sz="1600" kern="1200">
                <a:solidFill>
                  <a:schemeClr val="tx1">
                    <a:tint val="75000"/>
                  </a:schemeClr>
                </a:solidFill>
                <a:latin typeface="+mn-lt"/>
                <a:ea typeface="+mn-ea"/>
                <a:cs typeface="+mn-cs"/>
              </a:defRPr>
            </a:lvl2pPr>
            <a:lvl3pPr marL="914400" indent="0" algn="ctr" defTabSz="457200" rtl="0" eaLnBrk="1" latinLnBrk="0" hangingPunct="1">
              <a:lnSpc>
                <a:spcPct val="90000"/>
              </a:lnSpc>
              <a:spcBef>
                <a:spcPct val="20000"/>
              </a:spcBef>
              <a:buFont typeface="Arial"/>
              <a:buNone/>
              <a:defRPr sz="1600" kern="1200">
                <a:solidFill>
                  <a:schemeClr val="tx1">
                    <a:tint val="75000"/>
                  </a:schemeClr>
                </a:solidFill>
                <a:latin typeface="Arial"/>
                <a:ea typeface="+mn-ea"/>
                <a:cs typeface="Arial"/>
              </a:defRPr>
            </a:lvl3pPr>
            <a:lvl4pPr marL="1371600" indent="0" algn="ctr" defTabSz="457200" rtl="0" eaLnBrk="1" latinLnBrk="0" hangingPunct="1">
              <a:lnSpc>
                <a:spcPct val="90000"/>
              </a:lnSpc>
              <a:spcBef>
                <a:spcPct val="20000"/>
              </a:spcBef>
              <a:buFont typeface="Arial"/>
              <a:buNone/>
              <a:defRPr sz="1600" kern="1200">
                <a:solidFill>
                  <a:schemeClr val="tx1">
                    <a:tint val="75000"/>
                  </a:schemeClr>
                </a:solidFill>
                <a:latin typeface="Arial"/>
                <a:ea typeface="+mn-ea"/>
                <a:cs typeface="Arial"/>
              </a:defRPr>
            </a:lvl4pPr>
            <a:lvl5pPr marL="1828800" indent="0" algn="ctr" defTabSz="457200" rtl="0" eaLnBrk="1" latinLnBrk="0" hangingPunct="1">
              <a:lnSpc>
                <a:spcPct val="90000"/>
              </a:lnSpc>
              <a:spcBef>
                <a:spcPct val="20000"/>
              </a:spcBef>
              <a:buFont typeface="Arial"/>
              <a:buNone/>
              <a:defRPr sz="16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2000" dirty="0"/>
              <a:t>Christopher L Shaffer, PharmD, PhD</a:t>
            </a:r>
          </a:p>
          <a:p>
            <a:pPr algn="ctr"/>
            <a:r>
              <a:rPr lang="en-US" sz="2000" dirty="0"/>
              <a:t>Associate Professor</a:t>
            </a:r>
          </a:p>
          <a:p>
            <a:pPr algn="ctr"/>
            <a:r>
              <a:rPr lang="en-US" sz="2000" dirty="0"/>
              <a:t>Colleges of Pharmacy and Medicine</a:t>
            </a:r>
          </a:p>
        </p:txBody>
      </p:sp>
      <p:sp>
        <p:nvSpPr>
          <p:cNvPr id="7" name="Subtitle 6">
            <a:extLst>
              <a:ext uri="{FF2B5EF4-FFF2-40B4-BE49-F238E27FC236}">
                <a16:creationId xmlns:a16="http://schemas.microsoft.com/office/drawing/2014/main" id="{144D6429-EE55-253E-C6B9-1AA8681DF22B}"/>
              </a:ext>
            </a:extLst>
          </p:cNvPr>
          <p:cNvSpPr>
            <a:spLocks noGrp="1"/>
          </p:cNvSpPr>
          <p:nvPr>
            <p:ph type="subTitle" idx="1"/>
          </p:nvPr>
        </p:nvSpPr>
        <p:spPr>
          <a:xfrm>
            <a:off x="996871" y="3084745"/>
            <a:ext cx="6400800" cy="688511"/>
          </a:xfrm>
        </p:spPr>
        <p:txBody>
          <a:bodyPr/>
          <a:lstStyle/>
          <a:p>
            <a:endParaRPr lang="en-US" dirty="0"/>
          </a:p>
        </p:txBody>
      </p:sp>
    </p:spTree>
    <p:extLst>
      <p:ext uri="{BB962C8B-B14F-4D97-AF65-F5344CB8AC3E}">
        <p14:creationId xmlns:p14="http://schemas.microsoft.com/office/powerpoint/2010/main" val="324076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771525" y="1967266"/>
            <a:ext cx="1971675" cy="2547257"/>
          </a:xfrm>
          <a:noFill/>
        </p:spPr>
        <p:txBody>
          <a:bodyPr anchor="ctr">
            <a:normAutofit/>
          </a:bodyPr>
          <a:lstStyle/>
          <a:p>
            <a:pPr>
              <a:lnSpc>
                <a:spcPct val="90000"/>
              </a:lnSpc>
            </a:pPr>
            <a:r>
              <a:rPr lang="en-US" sz="1900">
                <a:solidFill>
                  <a:srgbClr val="FFFFFF"/>
                </a:solidFill>
              </a:rPr>
              <a:t>In one study, 65% of FP’s agreed that PGx is useful, but only 13% felt able to use a test in an informed fashion</a:t>
            </a:r>
          </a:p>
        </p:txBody>
      </p:sp>
      <p:pic>
        <p:nvPicPr>
          <p:cNvPr id="2" name="Picture 1"/>
          <p:cNvPicPr>
            <a:picLocks noChangeAspect="1"/>
          </p:cNvPicPr>
          <p:nvPr/>
        </p:nvPicPr>
        <p:blipFill>
          <a:blip r:embed="rId2"/>
          <a:stretch>
            <a:fillRect/>
          </a:stretch>
        </p:blipFill>
        <p:spPr>
          <a:xfrm>
            <a:off x="3582987" y="872295"/>
            <a:ext cx="5085525" cy="5111080"/>
          </a:xfrm>
          <a:prstGeom prst="rect">
            <a:avLst/>
          </a:prstGeom>
        </p:spPr>
      </p:pic>
    </p:spTree>
    <p:extLst>
      <p:ext uri="{BB962C8B-B14F-4D97-AF65-F5344CB8AC3E}">
        <p14:creationId xmlns:p14="http://schemas.microsoft.com/office/powerpoint/2010/main" val="4056356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ath07"/>
          <p:cNvPicPr>
            <a:picLocks noChangeAspect="1" noChangeArrowheads="1"/>
          </p:cNvPicPr>
          <p:nvPr/>
        </p:nvPicPr>
        <p:blipFill>
          <a:blip r:embed="rId2" cstate="print"/>
          <a:srcRect/>
          <a:stretch>
            <a:fillRect/>
          </a:stretch>
        </p:blipFill>
        <p:spPr bwMode="auto">
          <a:xfrm>
            <a:off x="1394531" y="398983"/>
            <a:ext cx="6354937" cy="4766203"/>
          </a:xfrm>
          <a:prstGeom prst="rect">
            <a:avLst/>
          </a:prstGeom>
          <a:noFill/>
          <a:ln w="9525">
            <a:noFill/>
            <a:miter lim="800000"/>
            <a:headEnd/>
            <a:tailEnd/>
          </a:ln>
        </p:spPr>
      </p:pic>
      <p:sp>
        <p:nvSpPr>
          <p:cNvPr id="3" name="Title 2"/>
          <p:cNvSpPr>
            <a:spLocks noGrp="1"/>
          </p:cNvSpPr>
          <p:nvPr>
            <p:ph type="title"/>
          </p:nvPr>
        </p:nvSpPr>
        <p:spPr>
          <a:xfrm>
            <a:off x="1209675" y="5486400"/>
            <a:ext cx="7172325" cy="1168400"/>
          </a:xfrm>
        </p:spPr>
        <p:txBody>
          <a:bodyPr/>
          <a:lstStyle/>
          <a:p>
            <a:r>
              <a:rPr lang="en-US" dirty="0">
                <a:solidFill>
                  <a:srgbClr val="C00000"/>
                </a:solidFill>
              </a:rPr>
              <a:t>Translating Pharmacogenomics</a:t>
            </a:r>
          </a:p>
        </p:txBody>
      </p:sp>
      <p:sp>
        <p:nvSpPr>
          <p:cNvPr id="4" name="Text Placeholder 3"/>
          <p:cNvSpPr>
            <a:spLocks noGrp="1"/>
          </p:cNvSpPr>
          <p:nvPr>
            <p:ph type="body" idx="1"/>
          </p:nvPr>
        </p:nvSpPr>
        <p:spPr>
          <a:xfrm>
            <a:off x="1341263" y="3852863"/>
            <a:ext cx="5516737" cy="1633537"/>
          </a:xfrm>
        </p:spPr>
        <p:txBody>
          <a:bodyPr/>
          <a:lstStyle/>
          <a:p>
            <a:endParaRPr lang="en-US"/>
          </a:p>
        </p:txBody>
      </p:sp>
    </p:spTree>
    <p:extLst>
      <p:ext uri="{BB962C8B-B14F-4D97-AF65-F5344CB8AC3E}">
        <p14:creationId xmlns:p14="http://schemas.microsoft.com/office/powerpoint/2010/main" val="3848144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A81319A-B15D-716E-149D-2792C162D2EA}"/>
              </a:ext>
            </a:extLst>
          </p:cNvPr>
          <p:cNvSpPr>
            <a:spLocks noGrp="1"/>
          </p:cNvSpPr>
          <p:nvPr>
            <p:ph type="title"/>
          </p:nvPr>
        </p:nvSpPr>
        <p:spPr>
          <a:xfrm>
            <a:off x="704850" y="392113"/>
            <a:ext cx="8229600" cy="1143000"/>
          </a:xfrm>
        </p:spPr>
        <p:txBody>
          <a:bodyPr anchor="b">
            <a:normAutofit/>
          </a:bodyPr>
          <a:lstStyle/>
          <a:p>
            <a:r>
              <a:rPr lang="en-US" sz="3800" dirty="0"/>
              <a:t>Impact of Pharmacokinetics and Pharmacodynamics</a:t>
            </a:r>
          </a:p>
        </p:txBody>
      </p:sp>
      <p:sp>
        <p:nvSpPr>
          <p:cNvPr id="14" name="Text Placeholder 2">
            <a:extLst>
              <a:ext uri="{FF2B5EF4-FFF2-40B4-BE49-F238E27FC236}">
                <a16:creationId xmlns:a16="http://schemas.microsoft.com/office/drawing/2014/main" id="{975FEA97-13CA-44E6-111F-B2930B98C73E}"/>
              </a:ext>
            </a:extLst>
          </p:cNvPr>
          <p:cNvSpPr>
            <a:spLocks noGrp="1"/>
          </p:cNvSpPr>
          <p:nvPr>
            <p:ph type="body" idx="1"/>
          </p:nvPr>
        </p:nvSpPr>
        <p:spPr>
          <a:xfrm>
            <a:off x="457200" y="1535113"/>
            <a:ext cx="4040188" cy="639762"/>
          </a:xfrm>
        </p:spPr>
        <p:txBody>
          <a:bodyPr/>
          <a:lstStyle/>
          <a:p>
            <a:endParaRPr lang="en-US"/>
          </a:p>
        </p:txBody>
      </p:sp>
      <p:pic>
        <p:nvPicPr>
          <p:cNvPr id="4" name="Picture 3"/>
          <p:cNvPicPr>
            <a:picLocks noChangeAspect="1"/>
          </p:cNvPicPr>
          <p:nvPr/>
        </p:nvPicPr>
        <p:blipFill>
          <a:blip r:embed="rId2"/>
          <a:stretch>
            <a:fillRect/>
          </a:stretch>
        </p:blipFill>
        <p:spPr>
          <a:xfrm>
            <a:off x="704850" y="2453710"/>
            <a:ext cx="4040188" cy="2555418"/>
          </a:xfrm>
          <a:prstGeom prst="rect">
            <a:avLst/>
          </a:prstGeom>
          <a:noFill/>
        </p:spPr>
      </p:pic>
      <p:sp>
        <p:nvSpPr>
          <p:cNvPr id="16" name="Text Placeholder 4">
            <a:extLst>
              <a:ext uri="{FF2B5EF4-FFF2-40B4-BE49-F238E27FC236}">
                <a16:creationId xmlns:a16="http://schemas.microsoft.com/office/drawing/2014/main" id="{006C1067-9FA0-B370-527F-80AA168DE75E}"/>
              </a:ext>
            </a:extLst>
          </p:cNvPr>
          <p:cNvSpPr>
            <a:spLocks noGrp="1"/>
          </p:cNvSpPr>
          <p:nvPr>
            <p:ph type="body" sz="quarter" idx="3"/>
          </p:nvPr>
        </p:nvSpPr>
        <p:spPr>
          <a:xfrm>
            <a:off x="4645025" y="1535113"/>
            <a:ext cx="4041775" cy="639762"/>
          </a:xfrm>
        </p:spPr>
        <p:txBody>
          <a:bodyPr/>
          <a:lstStyle/>
          <a:p>
            <a:endParaRPr lang="en-US"/>
          </a:p>
        </p:txBody>
      </p:sp>
      <p:sp>
        <p:nvSpPr>
          <p:cNvPr id="18" name="Content Placeholder 5">
            <a:extLst>
              <a:ext uri="{FF2B5EF4-FFF2-40B4-BE49-F238E27FC236}">
                <a16:creationId xmlns:a16="http://schemas.microsoft.com/office/drawing/2014/main" id="{22E7628C-CFA7-E7BD-B50E-4475FEBF88C4}"/>
              </a:ext>
            </a:extLst>
          </p:cNvPr>
          <p:cNvSpPr>
            <a:spLocks noGrp="1"/>
          </p:cNvSpPr>
          <p:nvPr>
            <p:ph sz="quarter" idx="4"/>
          </p:nvPr>
        </p:nvSpPr>
        <p:spPr>
          <a:xfrm>
            <a:off x="4721225" y="2174875"/>
            <a:ext cx="4041775" cy="3951288"/>
          </a:xfrm>
        </p:spPr>
        <p:txBody>
          <a:bodyPr/>
          <a:lstStyle/>
          <a:p>
            <a:r>
              <a:rPr lang="en-US" b="1" i="1" u="sng" dirty="0"/>
              <a:t>Pharmacokinetics</a:t>
            </a:r>
            <a:r>
              <a:rPr lang="en-US" b="1" dirty="0"/>
              <a:t>: what the body does to the drug</a:t>
            </a:r>
          </a:p>
          <a:p>
            <a:endParaRPr lang="en-US" dirty="0"/>
          </a:p>
          <a:p>
            <a:endParaRPr lang="en-US" dirty="0"/>
          </a:p>
          <a:p>
            <a:r>
              <a:rPr lang="en-US" b="1" i="1" u="sng" dirty="0"/>
              <a:t>Pharmacodynamics: </a:t>
            </a:r>
            <a:r>
              <a:rPr lang="en-US" b="1" dirty="0"/>
              <a:t>what the drug does to the body</a:t>
            </a:r>
          </a:p>
        </p:txBody>
      </p:sp>
    </p:spTree>
    <p:extLst>
      <p:ext uri="{BB962C8B-B14F-4D97-AF65-F5344CB8AC3E}">
        <p14:creationId xmlns:p14="http://schemas.microsoft.com/office/powerpoint/2010/main" val="424236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BAD29A7-B769-0EEF-2AB8-4F08476EBD71}"/>
              </a:ext>
            </a:extLst>
          </p:cNvPr>
          <p:cNvSpPr>
            <a:spLocks noGrp="1"/>
          </p:cNvSpPr>
          <p:nvPr>
            <p:ph type="title"/>
          </p:nvPr>
        </p:nvSpPr>
        <p:spPr>
          <a:xfrm>
            <a:off x="956666" y="395831"/>
            <a:ext cx="7606427" cy="1359153"/>
          </a:xfrm>
        </p:spPr>
        <p:txBody>
          <a:bodyPr/>
          <a:lstStyle/>
          <a:p>
            <a:r>
              <a:rPr lang="en-US" dirty="0">
                <a:solidFill>
                  <a:srgbClr val="C00000"/>
                </a:solidFill>
              </a:rPr>
              <a:t>Pharmacokinetic Terms</a:t>
            </a:r>
          </a:p>
        </p:txBody>
      </p:sp>
      <p:pic>
        <p:nvPicPr>
          <p:cNvPr id="3" name="Picture 2">
            <a:extLst>
              <a:ext uri="{FF2B5EF4-FFF2-40B4-BE49-F238E27FC236}">
                <a16:creationId xmlns:a16="http://schemas.microsoft.com/office/drawing/2014/main" id="{8588DA8D-3D75-4793-82EE-9FD1A6A1189C}"/>
              </a:ext>
            </a:extLst>
          </p:cNvPr>
          <p:cNvPicPr>
            <a:picLocks noChangeAspect="1"/>
          </p:cNvPicPr>
          <p:nvPr/>
        </p:nvPicPr>
        <p:blipFill>
          <a:blip r:embed="rId2"/>
          <a:stretch>
            <a:fillRect/>
          </a:stretch>
        </p:blipFill>
        <p:spPr>
          <a:xfrm>
            <a:off x="956667" y="2160951"/>
            <a:ext cx="7282212" cy="4132655"/>
          </a:xfrm>
          <a:prstGeom prst="rect">
            <a:avLst/>
          </a:prstGeom>
          <a:noFill/>
        </p:spPr>
      </p:pic>
    </p:spTree>
    <p:extLst>
      <p:ext uri="{BB962C8B-B14F-4D97-AF65-F5344CB8AC3E}">
        <p14:creationId xmlns:p14="http://schemas.microsoft.com/office/powerpoint/2010/main" val="1921498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D594767-4FCE-1F6A-ABD5-DDEED61A8B81}"/>
              </a:ext>
            </a:extLst>
          </p:cNvPr>
          <p:cNvSpPr>
            <a:spLocks noGrp="1"/>
          </p:cNvSpPr>
          <p:nvPr>
            <p:ph type="title"/>
          </p:nvPr>
        </p:nvSpPr>
        <p:spPr>
          <a:xfrm>
            <a:off x="956666" y="395831"/>
            <a:ext cx="7606427" cy="1359153"/>
          </a:xfrm>
        </p:spPr>
        <p:txBody>
          <a:bodyPr/>
          <a:lstStyle/>
          <a:p>
            <a:r>
              <a:rPr lang="en-US" dirty="0">
                <a:solidFill>
                  <a:srgbClr val="C00000"/>
                </a:solidFill>
              </a:rPr>
              <a:t>Pharmacokinetic Terms</a:t>
            </a:r>
            <a:endParaRPr lang="en-US" dirty="0"/>
          </a:p>
        </p:txBody>
      </p:sp>
      <p:pic>
        <p:nvPicPr>
          <p:cNvPr id="3" name="Picture 2" descr="A white rectangular sign with text and colorful text&#10;&#10;Description automatically generated with medium confidence">
            <a:extLst>
              <a:ext uri="{FF2B5EF4-FFF2-40B4-BE49-F238E27FC236}">
                <a16:creationId xmlns:a16="http://schemas.microsoft.com/office/drawing/2014/main" id="{1B96E35B-1BE1-4F6B-9AC2-3E7D1D528E7A}"/>
              </a:ext>
            </a:extLst>
          </p:cNvPr>
          <p:cNvPicPr>
            <a:picLocks noChangeAspect="1"/>
          </p:cNvPicPr>
          <p:nvPr/>
        </p:nvPicPr>
        <p:blipFill>
          <a:blip r:embed="rId2"/>
          <a:stretch>
            <a:fillRect/>
          </a:stretch>
        </p:blipFill>
        <p:spPr>
          <a:xfrm>
            <a:off x="956667" y="2133643"/>
            <a:ext cx="7282212" cy="4187272"/>
          </a:xfrm>
          <a:prstGeom prst="rect">
            <a:avLst/>
          </a:prstGeom>
          <a:noFill/>
        </p:spPr>
      </p:pic>
    </p:spTree>
    <p:extLst>
      <p:ext uri="{BB962C8B-B14F-4D97-AF65-F5344CB8AC3E}">
        <p14:creationId xmlns:p14="http://schemas.microsoft.com/office/powerpoint/2010/main" val="3594496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a:xfrm>
            <a:off x="762000" y="350837"/>
            <a:ext cx="8229600" cy="639763"/>
          </a:xfrm>
        </p:spPr>
        <p:txBody>
          <a:bodyPr/>
          <a:lstStyle/>
          <a:p>
            <a:r>
              <a:rPr lang="en-US" sz="3200" i="1">
                <a:ea typeface="ＭＳ Ｐゴシック" pitchFamily="34" charset="-128"/>
              </a:rPr>
              <a:t>Examples of Polymorphisms…</a:t>
            </a:r>
            <a:endParaRPr lang="en-US" sz="3200">
              <a:ea typeface="ＭＳ Ｐゴシック" pitchFamily="34" charset="-128"/>
            </a:endParaRPr>
          </a:p>
        </p:txBody>
      </p:sp>
      <p:graphicFrame>
        <p:nvGraphicFramePr>
          <p:cNvPr id="3" name="Table 2"/>
          <p:cNvGraphicFramePr>
            <a:graphicFrameLocks noGrp="1"/>
          </p:cNvGraphicFramePr>
          <p:nvPr>
            <p:extLst>
              <p:ext uri="{D42A27DB-BD31-4B8C-83A1-F6EECF244321}">
                <p14:modId xmlns:p14="http://schemas.microsoft.com/office/powerpoint/2010/main" val="2426823187"/>
              </p:ext>
            </p:extLst>
          </p:nvPr>
        </p:nvGraphicFramePr>
        <p:xfrm>
          <a:off x="762000" y="1189114"/>
          <a:ext cx="7903003" cy="4750845"/>
        </p:xfrm>
        <a:graphic>
          <a:graphicData uri="http://schemas.openxmlformats.org/drawingml/2006/table">
            <a:tbl>
              <a:tblPr>
                <a:tableStyleId>{5C22544A-7EE6-4342-B048-85BDC9FD1C3A}</a:tableStyleId>
              </a:tblPr>
              <a:tblGrid>
                <a:gridCol w="3111130">
                  <a:extLst>
                    <a:ext uri="{9D8B030D-6E8A-4147-A177-3AD203B41FA5}">
                      <a16:colId xmlns:a16="http://schemas.microsoft.com/office/drawing/2014/main" val="20000"/>
                    </a:ext>
                  </a:extLst>
                </a:gridCol>
                <a:gridCol w="1447617">
                  <a:extLst>
                    <a:ext uri="{9D8B030D-6E8A-4147-A177-3AD203B41FA5}">
                      <a16:colId xmlns:a16="http://schemas.microsoft.com/office/drawing/2014/main" val="20001"/>
                    </a:ext>
                  </a:extLst>
                </a:gridCol>
                <a:gridCol w="1672128">
                  <a:extLst>
                    <a:ext uri="{9D8B030D-6E8A-4147-A177-3AD203B41FA5}">
                      <a16:colId xmlns:a16="http://schemas.microsoft.com/office/drawing/2014/main" val="20002"/>
                    </a:ext>
                  </a:extLst>
                </a:gridCol>
                <a:gridCol w="1672128">
                  <a:extLst>
                    <a:ext uri="{9D8B030D-6E8A-4147-A177-3AD203B41FA5}">
                      <a16:colId xmlns:a16="http://schemas.microsoft.com/office/drawing/2014/main" val="20003"/>
                    </a:ext>
                  </a:extLst>
                </a:gridCol>
              </a:tblGrid>
              <a:tr h="574348">
                <a:tc>
                  <a:txBody>
                    <a:bodyPr/>
                    <a:lstStyle/>
                    <a:p>
                      <a:pPr algn="ctr" fontAlgn="ctr"/>
                      <a:r>
                        <a:rPr lang="en-US" sz="1900" b="1" u="none" strike="noStrike">
                          <a:effectLst/>
                        </a:rPr>
                        <a:t>Diplotype in Milli (Result)</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Phenotype</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Priority</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EMR Flag (Color)</a:t>
                      </a:r>
                      <a:endParaRPr lang="en-US" sz="1900" b="1" i="0" u="none" strike="noStrike">
                        <a:solidFill>
                          <a:srgbClr val="000000"/>
                        </a:solidFill>
                        <a:effectLst/>
                        <a:latin typeface="Calibri"/>
                      </a:endParaRPr>
                    </a:p>
                  </a:txBody>
                  <a:tcPr marL="7858" marR="7858" marT="7859" marB="0" anchor="ctr"/>
                </a:tc>
                <a:extLst>
                  <a:ext uri="{0D108BD9-81ED-4DB2-BD59-A6C34878D82A}">
                    <a16:rowId xmlns:a16="http://schemas.microsoft.com/office/drawing/2014/main" val="10000"/>
                  </a:ext>
                </a:extLst>
              </a:tr>
              <a:tr h="291019">
                <a:tc>
                  <a:txBody>
                    <a:bodyPr/>
                    <a:lstStyle/>
                    <a:p>
                      <a:pPr algn="ctr" fontAlgn="ctr"/>
                      <a:r>
                        <a:rPr lang="en-US" sz="1900" b="1" u="none" strike="noStrike">
                          <a:effectLst/>
                        </a:rPr>
                        <a:t>(*5/*5)0N</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solidFill>
                            <a:srgbClr val="FF0000"/>
                          </a:solidFill>
                          <a:effectLst/>
                        </a:rPr>
                        <a:t>PM</a:t>
                      </a:r>
                      <a:endParaRPr lang="en-US" sz="1900" b="1" i="0" u="none" strike="noStrike">
                        <a:solidFill>
                          <a:srgbClr val="FF0000"/>
                        </a:solidFill>
                        <a:effectLst/>
                        <a:latin typeface="Calibri"/>
                      </a:endParaRPr>
                    </a:p>
                  </a:txBody>
                  <a:tcPr marL="7858" marR="7858" marT="7859" marB="0" anchor="ctr"/>
                </a:tc>
                <a:tc>
                  <a:txBody>
                    <a:bodyPr/>
                    <a:lstStyle/>
                    <a:p>
                      <a:pPr algn="ctr" fontAlgn="ctr"/>
                      <a:r>
                        <a:rPr lang="en-US" sz="1900" b="1" u="none" strike="noStrike">
                          <a:solidFill>
                            <a:srgbClr val="FF0000"/>
                          </a:solidFill>
                          <a:effectLst/>
                        </a:rPr>
                        <a:t>Priority</a:t>
                      </a:r>
                      <a:endParaRPr lang="en-US" sz="1900" b="1" i="0" u="none" strike="noStrike">
                        <a:solidFill>
                          <a:srgbClr val="FF0000"/>
                        </a:solidFill>
                        <a:effectLst/>
                        <a:latin typeface="Calibri"/>
                      </a:endParaRPr>
                    </a:p>
                  </a:txBody>
                  <a:tcPr marL="7858" marR="7858" marT="7859" marB="0" anchor="ctr"/>
                </a:tc>
                <a:tc>
                  <a:txBody>
                    <a:bodyPr/>
                    <a:lstStyle/>
                    <a:p>
                      <a:pPr algn="ctr" fontAlgn="ctr"/>
                      <a:r>
                        <a:rPr lang="en-US" sz="1900" b="1" u="none" strike="noStrike">
                          <a:solidFill>
                            <a:srgbClr val="FF0000"/>
                          </a:solidFill>
                          <a:effectLst/>
                        </a:rPr>
                        <a:t>Abnormal</a:t>
                      </a:r>
                      <a:endParaRPr lang="en-US" sz="1900" b="1" i="0" u="none" strike="noStrike">
                        <a:solidFill>
                          <a:srgbClr val="FF0000"/>
                        </a:solidFill>
                        <a:effectLst/>
                        <a:latin typeface="Calibri"/>
                      </a:endParaRPr>
                    </a:p>
                  </a:txBody>
                  <a:tcPr marL="7858" marR="7858" marT="7859" marB="0" anchor="ctr"/>
                </a:tc>
                <a:extLst>
                  <a:ext uri="{0D108BD9-81ED-4DB2-BD59-A6C34878D82A}">
                    <a16:rowId xmlns:a16="http://schemas.microsoft.com/office/drawing/2014/main" val="10001"/>
                  </a:ext>
                </a:extLst>
              </a:tr>
              <a:tr h="291019">
                <a:tc>
                  <a:txBody>
                    <a:bodyPr/>
                    <a:lstStyle/>
                    <a:p>
                      <a:pPr algn="ctr" fontAlgn="ctr"/>
                      <a:r>
                        <a:rPr lang="en-US" sz="1900" b="1" u="none" strike="noStrike">
                          <a:effectLst/>
                        </a:rPr>
                        <a:t>(*1/*1)1N</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EM</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Routine</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Normal</a:t>
                      </a:r>
                      <a:endParaRPr lang="en-US" sz="1900" b="1" i="0" u="none" strike="noStrike">
                        <a:solidFill>
                          <a:srgbClr val="000000"/>
                        </a:solidFill>
                        <a:effectLst/>
                        <a:latin typeface="Calibri"/>
                      </a:endParaRPr>
                    </a:p>
                  </a:txBody>
                  <a:tcPr marL="7858" marR="7858" marT="7859" marB="0" anchor="ctr"/>
                </a:tc>
                <a:extLst>
                  <a:ext uri="{0D108BD9-81ED-4DB2-BD59-A6C34878D82A}">
                    <a16:rowId xmlns:a16="http://schemas.microsoft.com/office/drawing/2014/main" val="10002"/>
                  </a:ext>
                </a:extLst>
              </a:tr>
              <a:tr h="291019">
                <a:tc>
                  <a:txBody>
                    <a:bodyPr/>
                    <a:lstStyle/>
                    <a:p>
                      <a:pPr algn="ctr" fontAlgn="ctr"/>
                      <a:r>
                        <a:rPr lang="en-US" sz="1900" b="1" u="none" strike="noStrike">
                          <a:effectLst/>
                        </a:rPr>
                        <a:t>(*2/*2)1N</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EM</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Routine</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Normal</a:t>
                      </a:r>
                      <a:endParaRPr lang="en-US" sz="1900" b="1" i="0" u="none" strike="noStrike">
                        <a:solidFill>
                          <a:srgbClr val="000000"/>
                        </a:solidFill>
                        <a:effectLst/>
                        <a:latin typeface="Calibri"/>
                      </a:endParaRPr>
                    </a:p>
                  </a:txBody>
                  <a:tcPr marL="7858" marR="7858" marT="7859" marB="0" anchor="ctr"/>
                </a:tc>
                <a:extLst>
                  <a:ext uri="{0D108BD9-81ED-4DB2-BD59-A6C34878D82A}">
                    <a16:rowId xmlns:a16="http://schemas.microsoft.com/office/drawing/2014/main" val="10003"/>
                  </a:ext>
                </a:extLst>
              </a:tr>
              <a:tr h="291019">
                <a:tc>
                  <a:txBody>
                    <a:bodyPr/>
                    <a:lstStyle/>
                    <a:p>
                      <a:pPr algn="ctr" fontAlgn="ctr"/>
                      <a:r>
                        <a:rPr lang="pt-BR" sz="1900" b="1" u="none" strike="noStrike">
                          <a:effectLst/>
                        </a:rPr>
                        <a:t>(*1/*1,*1/*9,*9/*9)1N</a:t>
                      </a:r>
                      <a:endParaRPr lang="pt-BR"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EM or IM</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Routine</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Normal</a:t>
                      </a:r>
                      <a:endParaRPr lang="en-US" sz="1900" b="1" i="0" u="none" strike="noStrike">
                        <a:solidFill>
                          <a:srgbClr val="000000"/>
                        </a:solidFill>
                        <a:effectLst/>
                        <a:latin typeface="Calibri"/>
                      </a:endParaRPr>
                    </a:p>
                  </a:txBody>
                  <a:tcPr marL="7858" marR="7858" marT="7859" marB="0" anchor="ctr"/>
                </a:tc>
                <a:extLst>
                  <a:ext uri="{0D108BD9-81ED-4DB2-BD59-A6C34878D82A}">
                    <a16:rowId xmlns:a16="http://schemas.microsoft.com/office/drawing/2014/main" val="10004"/>
                  </a:ext>
                </a:extLst>
              </a:tr>
              <a:tr h="291019">
                <a:tc>
                  <a:txBody>
                    <a:bodyPr/>
                    <a:lstStyle/>
                    <a:p>
                      <a:pPr algn="ctr" fontAlgn="ctr"/>
                      <a:r>
                        <a:rPr lang="en-US" sz="1900" b="1" u="none" strike="noStrike">
                          <a:effectLst/>
                        </a:rPr>
                        <a:t>(*41/*41)1N</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IM</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Routine</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Normal</a:t>
                      </a:r>
                      <a:endParaRPr lang="en-US" sz="1900" b="1" i="0" u="none" strike="noStrike">
                        <a:solidFill>
                          <a:srgbClr val="000000"/>
                        </a:solidFill>
                        <a:effectLst/>
                        <a:latin typeface="Calibri"/>
                      </a:endParaRPr>
                    </a:p>
                  </a:txBody>
                  <a:tcPr marL="7858" marR="7858" marT="7859" marB="0" anchor="ctr"/>
                </a:tc>
                <a:extLst>
                  <a:ext uri="{0D108BD9-81ED-4DB2-BD59-A6C34878D82A}">
                    <a16:rowId xmlns:a16="http://schemas.microsoft.com/office/drawing/2014/main" val="10005"/>
                  </a:ext>
                </a:extLst>
              </a:tr>
              <a:tr h="291019">
                <a:tc>
                  <a:txBody>
                    <a:bodyPr/>
                    <a:lstStyle/>
                    <a:p>
                      <a:pPr algn="ctr" fontAlgn="ctr"/>
                      <a:r>
                        <a:rPr lang="pt-BR" sz="1900" b="1" u="none" strike="noStrike">
                          <a:effectLst/>
                        </a:rPr>
                        <a:t>(*17/*17,*17/*40,*40/*40)1N</a:t>
                      </a:r>
                      <a:endParaRPr lang="pt-BR"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solidFill>
                            <a:srgbClr val="FF0000"/>
                          </a:solidFill>
                          <a:effectLst/>
                        </a:rPr>
                        <a:t>IM or PM</a:t>
                      </a:r>
                      <a:endParaRPr lang="en-US" sz="1900" b="1" i="0" u="none" strike="noStrike">
                        <a:solidFill>
                          <a:srgbClr val="FF0000"/>
                        </a:solidFill>
                        <a:effectLst/>
                        <a:latin typeface="Calibri"/>
                      </a:endParaRPr>
                    </a:p>
                  </a:txBody>
                  <a:tcPr marL="7858" marR="7858" marT="7859" marB="0" anchor="ctr"/>
                </a:tc>
                <a:tc>
                  <a:txBody>
                    <a:bodyPr/>
                    <a:lstStyle/>
                    <a:p>
                      <a:pPr algn="ctr" fontAlgn="ctr"/>
                      <a:r>
                        <a:rPr lang="en-US" sz="1900" b="1" u="none" strike="noStrike">
                          <a:solidFill>
                            <a:srgbClr val="FF0000"/>
                          </a:solidFill>
                          <a:effectLst/>
                        </a:rPr>
                        <a:t>Indeterminate</a:t>
                      </a:r>
                      <a:endParaRPr lang="en-US" sz="1900" b="1" i="0" u="none" strike="noStrike">
                        <a:solidFill>
                          <a:srgbClr val="FF0000"/>
                        </a:solidFill>
                        <a:effectLst/>
                        <a:latin typeface="Calibri"/>
                      </a:endParaRPr>
                    </a:p>
                  </a:txBody>
                  <a:tcPr marL="7858" marR="7858" marT="7859" marB="0" anchor="ctr"/>
                </a:tc>
                <a:tc>
                  <a:txBody>
                    <a:bodyPr/>
                    <a:lstStyle/>
                    <a:p>
                      <a:pPr algn="ctr" fontAlgn="ctr"/>
                      <a:r>
                        <a:rPr lang="en-US" sz="1900" b="1" u="none" strike="noStrike">
                          <a:solidFill>
                            <a:srgbClr val="FF0000"/>
                          </a:solidFill>
                          <a:effectLst/>
                        </a:rPr>
                        <a:t>Abnormal</a:t>
                      </a:r>
                      <a:endParaRPr lang="en-US" sz="1900" b="1" i="0" u="none" strike="noStrike">
                        <a:solidFill>
                          <a:srgbClr val="FF0000"/>
                        </a:solidFill>
                        <a:effectLst/>
                        <a:latin typeface="Calibri"/>
                      </a:endParaRPr>
                    </a:p>
                  </a:txBody>
                  <a:tcPr marL="7858" marR="7858" marT="7859" marB="0" anchor="ctr"/>
                </a:tc>
                <a:extLst>
                  <a:ext uri="{0D108BD9-81ED-4DB2-BD59-A6C34878D82A}">
                    <a16:rowId xmlns:a16="http://schemas.microsoft.com/office/drawing/2014/main" val="10006"/>
                  </a:ext>
                </a:extLst>
              </a:tr>
              <a:tr h="291019">
                <a:tc>
                  <a:txBody>
                    <a:bodyPr/>
                    <a:lstStyle/>
                    <a:p>
                      <a:pPr algn="ctr" fontAlgn="ctr"/>
                      <a:r>
                        <a:rPr lang="en-US" sz="1900" b="1" u="none" strike="noStrike">
                          <a:effectLst/>
                        </a:rPr>
                        <a:t>(*4/*4)1N</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solidFill>
                            <a:srgbClr val="FF0000"/>
                          </a:solidFill>
                          <a:effectLst/>
                        </a:rPr>
                        <a:t>PM</a:t>
                      </a:r>
                      <a:endParaRPr lang="en-US" sz="1900" b="1" i="0" u="none" strike="noStrike">
                        <a:solidFill>
                          <a:srgbClr val="FF0000"/>
                        </a:solidFill>
                        <a:effectLst/>
                        <a:latin typeface="Calibri"/>
                      </a:endParaRPr>
                    </a:p>
                  </a:txBody>
                  <a:tcPr marL="7858" marR="7858" marT="7859" marB="0" anchor="ctr"/>
                </a:tc>
                <a:tc>
                  <a:txBody>
                    <a:bodyPr/>
                    <a:lstStyle/>
                    <a:p>
                      <a:pPr algn="ctr" fontAlgn="ctr"/>
                      <a:r>
                        <a:rPr lang="en-US" sz="1900" b="1" u="none" strike="noStrike">
                          <a:solidFill>
                            <a:srgbClr val="FF0000"/>
                          </a:solidFill>
                          <a:effectLst/>
                        </a:rPr>
                        <a:t>Priority</a:t>
                      </a:r>
                      <a:endParaRPr lang="en-US" sz="1900" b="1" i="0" u="none" strike="noStrike">
                        <a:solidFill>
                          <a:srgbClr val="FF0000"/>
                        </a:solidFill>
                        <a:effectLst/>
                        <a:latin typeface="Calibri"/>
                      </a:endParaRPr>
                    </a:p>
                  </a:txBody>
                  <a:tcPr marL="7858" marR="7858" marT="7859" marB="0" anchor="ctr"/>
                </a:tc>
                <a:tc>
                  <a:txBody>
                    <a:bodyPr/>
                    <a:lstStyle/>
                    <a:p>
                      <a:pPr algn="ctr" fontAlgn="ctr"/>
                      <a:r>
                        <a:rPr lang="en-US" sz="1900" b="1" u="none" strike="noStrike">
                          <a:solidFill>
                            <a:srgbClr val="FF0000"/>
                          </a:solidFill>
                          <a:effectLst/>
                        </a:rPr>
                        <a:t>Abnormal</a:t>
                      </a:r>
                      <a:endParaRPr lang="en-US" sz="1900" b="1" i="0" u="none" strike="noStrike">
                        <a:solidFill>
                          <a:srgbClr val="FF0000"/>
                        </a:solidFill>
                        <a:effectLst/>
                        <a:latin typeface="Calibri"/>
                      </a:endParaRPr>
                    </a:p>
                  </a:txBody>
                  <a:tcPr marL="7858" marR="7858" marT="7859" marB="0" anchor="ctr"/>
                </a:tc>
                <a:extLst>
                  <a:ext uri="{0D108BD9-81ED-4DB2-BD59-A6C34878D82A}">
                    <a16:rowId xmlns:a16="http://schemas.microsoft.com/office/drawing/2014/main" val="10007"/>
                  </a:ext>
                </a:extLst>
              </a:tr>
              <a:tr h="291019">
                <a:tc>
                  <a:txBody>
                    <a:bodyPr/>
                    <a:lstStyle/>
                    <a:p>
                      <a:pPr algn="ctr" fontAlgn="ctr"/>
                      <a:r>
                        <a:rPr lang="en-US" sz="1900" b="1" u="none" strike="noStrike">
                          <a:effectLst/>
                        </a:rPr>
                        <a:t>(*1/*1)2N</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EM</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Routine</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Normal</a:t>
                      </a:r>
                      <a:endParaRPr lang="en-US" sz="1900" b="1" i="0" u="none" strike="noStrike">
                        <a:solidFill>
                          <a:srgbClr val="000000"/>
                        </a:solidFill>
                        <a:effectLst/>
                        <a:latin typeface="Calibri"/>
                      </a:endParaRPr>
                    </a:p>
                  </a:txBody>
                  <a:tcPr marL="7858" marR="7858" marT="7859" marB="0" anchor="ctr"/>
                </a:tc>
                <a:extLst>
                  <a:ext uri="{0D108BD9-81ED-4DB2-BD59-A6C34878D82A}">
                    <a16:rowId xmlns:a16="http://schemas.microsoft.com/office/drawing/2014/main" val="10008"/>
                  </a:ext>
                </a:extLst>
              </a:tr>
              <a:tr h="291019">
                <a:tc>
                  <a:txBody>
                    <a:bodyPr/>
                    <a:lstStyle/>
                    <a:p>
                      <a:pPr algn="ctr" fontAlgn="ctr"/>
                      <a:r>
                        <a:rPr lang="en-US" sz="1900" b="1" u="none" strike="noStrike">
                          <a:effectLst/>
                        </a:rPr>
                        <a:t>(*1/*10)2N</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EM</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Routine</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Normal</a:t>
                      </a:r>
                      <a:endParaRPr lang="en-US" sz="1900" b="1" i="0" u="none" strike="noStrike">
                        <a:solidFill>
                          <a:srgbClr val="000000"/>
                        </a:solidFill>
                        <a:effectLst/>
                        <a:latin typeface="Calibri"/>
                      </a:endParaRPr>
                    </a:p>
                  </a:txBody>
                  <a:tcPr marL="7858" marR="7858" marT="7859" marB="0" anchor="ctr"/>
                </a:tc>
                <a:extLst>
                  <a:ext uri="{0D108BD9-81ED-4DB2-BD59-A6C34878D82A}">
                    <a16:rowId xmlns:a16="http://schemas.microsoft.com/office/drawing/2014/main" val="10009"/>
                  </a:ext>
                </a:extLst>
              </a:tr>
              <a:tr h="291019">
                <a:tc>
                  <a:txBody>
                    <a:bodyPr/>
                    <a:lstStyle/>
                    <a:p>
                      <a:pPr algn="ctr" fontAlgn="ctr"/>
                      <a:r>
                        <a:rPr lang="en-US" sz="1900" b="1" u="none" strike="noStrike">
                          <a:effectLst/>
                        </a:rPr>
                        <a:t>(*1/*17)2N</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EM</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Routine</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Normal</a:t>
                      </a:r>
                      <a:endParaRPr lang="en-US" sz="1900" b="1" i="0" u="none" strike="noStrike">
                        <a:solidFill>
                          <a:srgbClr val="000000"/>
                        </a:solidFill>
                        <a:effectLst/>
                        <a:latin typeface="Calibri"/>
                      </a:endParaRPr>
                    </a:p>
                  </a:txBody>
                  <a:tcPr marL="7858" marR="7858" marT="7859" marB="0" anchor="ctr"/>
                </a:tc>
                <a:extLst>
                  <a:ext uri="{0D108BD9-81ED-4DB2-BD59-A6C34878D82A}">
                    <a16:rowId xmlns:a16="http://schemas.microsoft.com/office/drawing/2014/main" val="10010"/>
                  </a:ext>
                </a:extLst>
              </a:tr>
              <a:tr h="291019">
                <a:tc>
                  <a:txBody>
                    <a:bodyPr/>
                    <a:lstStyle/>
                    <a:p>
                      <a:pPr algn="ctr" fontAlgn="ctr"/>
                      <a:r>
                        <a:rPr lang="en-US" sz="1900" b="1" u="none" strike="noStrike">
                          <a:effectLst/>
                        </a:rPr>
                        <a:t>(*1/*2)3N</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solidFill>
                            <a:srgbClr val="FF0000"/>
                          </a:solidFill>
                          <a:effectLst/>
                        </a:rPr>
                        <a:t>UM</a:t>
                      </a:r>
                      <a:endParaRPr lang="en-US" sz="1900" b="1" i="0" u="none" strike="noStrike">
                        <a:solidFill>
                          <a:srgbClr val="FF0000"/>
                        </a:solidFill>
                        <a:effectLst/>
                        <a:latin typeface="Calibri"/>
                      </a:endParaRPr>
                    </a:p>
                  </a:txBody>
                  <a:tcPr marL="7858" marR="7858" marT="7859" marB="0" anchor="ctr"/>
                </a:tc>
                <a:tc>
                  <a:txBody>
                    <a:bodyPr/>
                    <a:lstStyle/>
                    <a:p>
                      <a:pPr algn="ctr" fontAlgn="ctr"/>
                      <a:r>
                        <a:rPr lang="en-US" sz="1900" b="1" u="none" strike="noStrike">
                          <a:solidFill>
                            <a:srgbClr val="FF0000"/>
                          </a:solidFill>
                          <a:effectLst/>
                        </a:rPr>
                        <a:t>Priority</a:t>
                      </a:r>
                      <a:endParaRPr lang="en-US" sz="1900" b="1" i="0" u="none" strike="noStrike">
                        <a:solidFill>
                          <a:srgbClr val="FF0000"/>
                        </a:solidFill>
                        <a:effectLst/>
                        <a:latin typeface="Calibri"/>
                      </a:endParaRPr>
                    </a:p>
                  </a:txBody>
                  <a:tcPr marL="7858" marR="7858" marT="7859" marB="0" anchor="ctr"/>
                </a:tc>
                <a:tc>
                  <a:txBody>
                    <a:bodyPr/>
                    <a:lstStyle/>
                    <a:p>
                      <a:pPr algn="ctr" fontAlgn="ctr"/>
                      <a:r>
                        <a:rPr lang="en-US" sz="1900" b="1" u="none" strike="noStrike">
                          <a:solidFill>
                            <a:srgbClr val="FF0000"/>
                          </a:solidFill>
                          <a:effectLst/>
                        </a:rPr>
                        <a:t>Abnormal</a:t>
                      </a:r>
                      <a:endParaRPr lang="en-US" sz="1900" b="1" i="0" u="none" strike="noStrike">
                        <a:solidFill>
                          <a:srgbClr val="FF0000"/>
                        </a:solidFill>
                        <a:effectLst/>
                        <a:latin typeface="Calibri"/>
                      </a:endParaRPr>
                    </a:p>
                  </a:txBody>
                  <a:tcPr marL="7858" marR="7858" marT="7859" marB="0" anchor="ctr"/>
                </a:tc>
                <a:extLst>
                  <a:ext uri="{0D108BD9-81ED-4DB2-BD59-A6C34878D82A}">
                    <a16:rowId xmlns:a16="http://schemas.microsoft.com/office/drawing/2014/main" val="10011"/>
                  </a:ext>
                </a:extLst>
              </a:tr>
              <a:tr h="291019">
                <a:tc>
                  <a:txBody>
                    <a:bodyPr/>
                    <a:lstStyle/>
                    <a:p>
                      <a:pPr algn="ctr" fontAlgn="ctr"/>
                      <a:r>
                        <a:rPr lang="en-US" sz="1900" b="1" u="none" strike="noStrike">
                          <a:effectLst/>
                        </a:rPr>
                        <a:t>(*1/*3)2N</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EM</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Routine</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Normal</a:t>
                      </a:r>
                      <a:endParaRPr lang="en-US" sz="1900" b="1" i="0" u="none" strike="noStrike">
                        <a:solidFill>
                          <a:srgbClr val="000000"/>
                        </a:solidFill>
                        <a:effectLst/>
                        <a:latin typeface="Calibri"/>
                      </a:endParaRPr>
                    </a:p>
                  </a:txBody>
                  <a:tcPr marL="7858" marR="7858" marT="7859" marB="0" anchor="ctr"/>
                </a:tc>
                <a:extLst>
                  <a:ext uri="{0D108BD9-81ED-4DB2-BD59-A6C34878D82A}">
                    <a16:rowId xmlns:a16="http://schemas.microsoft.com/office/drawing/2014/main" val="10012"/>
                  </a:ext>
                </a:extLst>
              </a:tr>
              <a:tr h="291019">
                <a:tc>
                  <a:txBody>
                    <a:bodyPr/>
                    <a:lstStyle/>
                    <a:p>
                      <a:pPr algn="ctr" fontAlgn="ctr"/>
                      <a:r>
                        <a:rPr lang="en-US" sz="1900" b="1" u="none" strike="noStrike">
                          <a:effectLst/>
                        </a:rPr>
                        <a:t>(*1/*41)2N</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EM</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Routine</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Normal</a:t>
                      </a:r>
                      <a:endParaRPr lang="en-US" sz="1900" b="1" i="0" u="none" strike="noStrike">
                        <a:solidFill>
                          <a:srgbClr val="000000"/>
                        </a:solidFill>
                        <a:effectLst/>
                        <a:latin typeface="Calibri"/>
                      </a:endParaRPr>
                    </a:p>
                  </a:txBody>
                  <a:tcPr marL="7858" marR="7858" marT="7859" marB="0" anchor="ctr"/>
                </a:tc>
                <a:extLst>
                  <a:ext uri="{0D108BD9-81ED-4DB2-BD59-A6C34878D82A}">
                    <a16:rowId xmlns:a16="http://schemas.microsoft.com/office/drawing/2014/main" val="10013"/>
                  </a:ext>
                </a:extLst>
              </a:tr>
              <a:tr h="291019">
                <a:tc>
                  <a:txBody>
                    <a:bodyPr/>
                    <a:lstStyle/>
                    <a:p>
                      <a:pPr algn="ctr" fontAlgn="ctr"/>
                      <a:r>
                        <a:rPr lang="en-US" sz="1900" b="1" u="none" strike="noStrike">
                          <a:effectLst/>
                        </a:rPr>
                        <a:t>(*1/*6)2N</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EM</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Routine</a:t>
                      </a:r>
                      <a:endParaRPr lang="en-US" sz="1900" b="1" i="0" u="none" strike="noStrike">
                        <a:solidFill>
                          <a:srgbClr val="000000"/>
                        </a:solidFill>
                        <a:effectLst/>
                        <a:latin typeface="Calibri"/>
                      </a:endParaRPr>
                    </a:p>
                  </a:txBody>
                  <a:tcPr marL="7858" marR="7858" marT="7859" marB="0" anchor="ctr"/>
                </a:tc>
                <a:tc>
                  <a:txBody>
                    <a:bodyPr/>
                    <a:lstStyle/>
                    <a:p>
                      <a:pPr algn="ctr" fontAlgn="ctr"/>
                      <a:r>
                        <a:rPr lang="en-US" sz="1900" b="1" u="none" strike="noStrike">
                          <a:effectLst/>
                        </a:rPr>
                        <a:t>Normal</a:t>
                      </a:r>
                      <a:endParaRPr lang="en-US" sz="1900" b="1" i="0" u="none" strike="noStrike">
                        <a:solidFill>
                          <a:srgbClr val="000000"/>
                        </a:solidFill>
                        <a:effectLst/>
                        <a:latin typeface="Calibri"/>
                      </a:endParaRPr>
                    </a:p>
                  </a:txBody>
                  <a:tcPr marL="7858" marR="7858" marT="7859" marB="0" anchor="ctr"/>
                </a:tc>
                <a:extLst>
                  <a:ext uri="{0D108BD9-81ED-4DB2-BD59-A6C34878D82A}">
                    <a16:rowId xmlns:a16="http://schemas.microsoft.com/office/drawing/2014/main" val="10014"/>
                  </a:ext>
                </a:extLst>
              </a:tr>
            </a:tbl>
          </a:graphicData>
        </a:graphic>
      </p:graphicFrame>
      <p:cxnSp>
        <p:nvCxnSpPr>
          <p:cNvPr id="4" name="Straight Connector 3"/>
          <p:cNvCxnSpPr>
            <a:cxnSpLocks noChangeShapeType="1"/>
          </p:cNvCxnSpPr>
          <p:nvPr/>
        </p:nvCxnSpPr>
        <p:spPr bwMode="auto">
          <a:xfrm>
            <a:off x="152400" y="1066800"/>
            <a:ext cx="8839200" cy="0"/>
          </a:xfrm>
          <a:prstGeom prst="line">
            <a:avLst/>
          </a:prstGeom>
          <a:noFill/>
          <a:ln w="38100">
            <a:solidFill>
              <a:srgbClr val="4BACC6"/>
            </a:solidFill>
            <a:round/>
            <a:headEnd/>
            <a:tailEnd/>
          </a:ln>
          <a:effectLst>
            <a:outerShdw dist="23000" dir="5400000" rotWithShape="0">
              <a:srgbClr val="808080">
                <a:alpha val="34999"/>
              </a:srgbClr>
            </a:outerShdw>
          </a:effectLst>
        </p:spPr>
      </p:cxnSp>
    </p:spTree>
    <p:extLst>
      <p:ext uri="{BB962C8B-B14F-4D97-AF65-F5344CB8AC3E}">
        <p14:creationId xmlns:p14="http://schemas.microsoft.com/office/powerpoint/2010/main" val="2023713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ACE5E10-6AE8-55FB-7668-23FF9F9CAEAD}"/>
              </a:ext>
            </a:extLst>
          </p:cNvPr>
          <p:cNvSpPr>
            <a:spLocks noGrp="1"/>
          </p:cNvSpPr>
          <p:nvPr>
            <p:ph type="title"/>
          </p:nvPr>
        </p:nvSpPr>
        <p:spPr>
          <a:xfrm>
            <a:off x="956666" y="395831"/>
            <a:ext cx="7606427" cy="1359153"/>
          </a:xfrm>
        </p:spPr>
        <p:txBody>
          <a:bodyPr/>
          <a:lstStyle/>
          <a:p>
            <a:r>
              <a:rPr lang="en-US" dirty="0"/>
              <a:t>Definitions of Metabolic Status</a:t>
            </a:r>
          </a:p>
        </p:txBody>
      </p:sp>
      <p:pic>
        <p:nvPicPr>
          <p:cNvPr id="3" name="Picture 2">
            <a:extLst>
              <a:ext uri="{FF2B5EF4-FFF2-40B4-BE49-F238E27FC236}">
                <a16:creationId xmlns:a16="http://schemas.microsoft.com/office/drawing/2014/main" id="{36AC5EF9-0ACD-4AA3-9967-5772EE766BDC}"/>
              </a:ext>
            </a:extLst>
          </p:cNvPr>
          <p:cNvPicPr>
            <a:picLocks noChangeAspect="1"/>
          </p:cNvPicPr>
          <p:nvPr/>
        </p:nvPicPr>
        <p:blipFill>
          <a:blip r:embed="rId2"/>
          <a:stretch>
            <a:fillRect/>
          </a:stretch>
        </p:blipFill>
        <p:spPr>
          <a:xfrm>
            <a:off x="956667" y="1900680"/>
            <a:ext cx="7282212" cy="3914189"/>
          </a:xfrm>
          <a:prstGeom prst="rect">
            <a:avLst/>
          </a:prstGeom>
          <a:noFill/>
        </p:spPr>
      </p:pic>
    </p:spTree>
    <p:extLst>
      <p:ext uri="{BB962C8B-B14F-4D97-AF65-F5344CB8AC3E}">
        <p14:creationId xmlns:p14="http://schemas.microsoft.com/office/powerpoint/2010/main" val="1203747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264845-1406-4D43-AF6B-43FE9406D1A9}"/>
              </a:ext>
            </a:extLst>
          </p:cNvPr>
          <p:cNvPicPr>
            <a:picLocks noChangeAspect="1"/>
          </p:cNvPicPr>
          <p:nvPr/>
        </p:nvPicPr>
        <p:blipFill>
          <a:blip r:embed="rId2"/>
          <a:stretch>
            <a:fillRect/>
          </a:stretch>
        </p:blipFill>
        <p:spPr>
          <a:xfrm>
            <a:off x="667579" y="1504027"/>
            <a:ext cx="8597348" cy="5067911"/>
          </a:xfrm>
          <a:prstGeom prst="rect">
            <a:avLst/>
          </a:prstGeom>
        </p:spPr>
      </p:pic>
      <p:sp>
        <p:nvSpPr>
          <p:cNvPr id="2" name="Title 1">
            <a:extLst>
              <a:ext uri="{FF2B5EF4-FFF2-40B4-BE49-F238E27FC236}">
                <a16:creationId xmlns:a16="http://schemas.microsoft.com/office/drawing/2014/main" id="{44CF8E5A-032D-96A3-AD19-E48C0E18356C}"/>
              </a:ext>
            </a:extLst>
          </p:cNvPr>
          <p:cNvSpPr>
            <a:spLocks noGrp="1"/>
          </p:cNvSpPr>
          <p:nvPr>
            <p:ph type="title"/>
          </p:nvPr>
        </p:nvSpPr>
        <p:spPr/>
        <p:txBody>
          <a:bodyPr/>
          <a:lstStyle/>
          <a:p>
            <a:endParaRPr lang="en-US" dirty="0"/>
          </a:p>
        </p:txBody>
      </p:sp>
      <p:sp>
        <p:nvSpPr>
          <p:cNvPr id="4" name="Content Placeholder 3">
            <a:extLst>
              <a:ext uri="{FF2B5EF4-FFF2-40B4-BE49-F238E27FC236}">
                <a16:creationId xmlns:a16="http://schemas.microsoft.com/office/drawing/2014/main" id="{2CE8A6D8-3587-0D9D-60E6-E4CB35169325}"/>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5A2DBEA4-1936-4660-0746-25418B31FDDD}"/>
              </a:ext>
            </a:extLst>
          </p:cNvPr>
          <p:cNvPicPr>
            <a:picLocks noChangeAspect="1"/>
          </p:cNvPicPr>
          <p:nvPr/>
        </p:nvPicPr>
        <p:blipFill>
          <a:blip r:embed="rId3"/>
          <a:stretch>
            <a:fillRect/>
          </a:stretch>
        </p:blipFill>
        <p:spPr>
          <a:xfrm>
            <a:off x="956666" y="526338"/>
            <a:ext cx="6736664" cy="1292464"/>
          </a:xfrm>
          <a:prstGeom prst="rect">
            <a:avLst/>
          </a:prstGeom>
        </p:spPr>
      </p:pic>
    </p:spTree>
    <p:extLst>
      <p:ext uri="{BB962C8B-B14F-4D97-AF65-F5344CB8AC3E}">
        <p14:creationId xmlns:p14="http://schemas.microsoft.com/office/powerpoint/2010/main" val="2291493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CEBACD-6FB9-48FB-BF21-D57427DE0EAB}"/>
              </a:ext>
            </a:extLst>
          </p:cNvPr>
          <p:cNvPicPr>
            <a:picLocks noChangeAspect="1"/>
          </p:cNvPicPr>
          <p:nvPr/>
        </p:nvPicPr>
        <p:blipFill>
          <a:blip r:embed="rId2"/>
          <a:stretch>
            <a:fillRect/>
          </a:stretch>
        </p:blipFill>
        <p:spPr>
          <a:xfrm>
            <a:off x="862911" y="637122"/>
            <a:ext cx="8349829" cy="4902287"/>
          </a:xfrm>
          <a:prstGeom prst="rect">
            <a:avLst/>
          </a:prstGeom>
        </p:spPr>
      </p:pic>
      <p:sp>
        <p:nvSpPr>
          <p:cNvPr id="2" name="Oval 1">
            <a:extLst>
              <a:ext uri="{FF2B5EF4-FFF2-40B4-BE49-F238E27FC236}">
                <a16:creationId xmlns:a16="http://schemas.microsoft.com/office/drawing/2014/main" id="{1DE31E33-42B6-3A08-FFC9-E82FB40F85E2}"/>
              </a:ext>
            </a:extLst>
          </p:cNvPr>
          <p:cNvSpPr/>
          <p:nvPr/>
        </p:nvSpPr>
        <p:spPr>
          <a:xfrm>
            <a:off x="4395157" y="1539075"/>
            <a:ext cx="1285335"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EC4D0A0-3874-E8FD-3AE4-AF15CFCBCE36}"/>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FA76F3E0-1382-8EEC-7563-E36166A4EC54}"/>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77354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80439F-967A-4E40-8CC5-DCE01C5CF431}"/>
              </a:ext>
            </a:extLst>
          </p:cNvPr>
          <p:cNvPicPr>
            <a:picLocks noChangeAspect="1"/>
          </p:cNvPicPr>
          <p:nvPr/>
        </p:nvPicPr>
        <p:blipFill>
          <a:blip r:embed="rId2"/>
          <a:stretch>
            <a:fillRect/>
          </a:stretch>
        </p:blipFill>
        <p:spPr>
          <a:xfrm>
            <a:off x="905121" y="615333"/>
            <a:ext cx="8260119" cy="4796524"/>
          </a:xfrm>
          <a:prstGeom prst="rect">
            <a:avLst/>
          </a:prstGeom>
        </p:spPr>
      </p:pic>
      <p:sp>
        <p:nvSpPr>
          <p:cNvPr id="2" name="Title 1">
            <a:extLst>
              <a:ext uri="{FF2B5EF4-FFF2-40B4-BE49-F238E27FC236}">
                <a16:creationId xmlns:a16="http://schemas.microsoft.com/office/drawing/2014/main" id="{47F94D2B-20D5-060B-DABB-FBFB6EE3C56A}"/>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98807978-699C-5A99-7D9D-27461D1F869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38873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2"/>
          <p:cNvSpPr>
            <a:spLocks noGrp="1" noChangeArrowheads="1"/>
          </p:cNvSpPr>
          <p:nvPr>
            <p:ph type="title"/>
          </p:nvPr>
        </p:nvSpPr>
        <p:spPr>
          <a:xfrm>
            <a:off x="685800" y="228600"/>
            <a:ext cx="8229600" cy="1143000"/>
          </a:xfrm>
        </p:spPr>
        <p:txBody>
          <a:bodyPr/>
          <a:lstStyle/>
          <a:p>
            <a:pPr eaLnBrk="1" hangingPunct="1"/>
            <a:r>
              <a:rPr lang="en-US" altLang="en-US" sz="3600" dirty="0"/>
              <a:t>Presenter Disclosures</a:t>
            </a:r>
          </a:p>
        </p:txBody>
      </p:sp>
      <p:graphicFrame>
        <p:nvGraphicFramePr>
          <p:cNvPr id="3108" name="Group 36"/>
          <p:cNvGraphicFramePr>
            <a:graphicFrameLocks noGrp="1"/>
          </p:cNvGraphicFramePr>
          <p:nvPr>
            <p:ph idx="1"/>
            <p:extLst>
              <p:ext uri="{D42A27DB-BD31-4B8C-83A1-F6EECF244321}">
                <p14:modId xmlns:p14="http://schemas.microsoft.com/office/powerpoint/2010/main" val="799094"/>
              </p:ext>
            </p:extLst>
          </p:nvPr>
        </p:nvGraphicFramePr>
        <p:xfrm>
          <a:off x="685800" y="1676400"/>
          <a:ext cx="8229600" cy="4527552"/>
        </p:xfrm>
        <a:graphic>
          <a:graphicData uri="http://schemas.openxmlformats.org/drawingml/2006/table">
            <a:tbl>
              <a:tblPr/>
              <a:tblGrid>
                <a:gridCol w="2590800">
                  <a:extLst>
                    <a:ext uri="{9D8B030D-6E8A-4147-A177-3AD203B41FA5}">
                      <a16:colId xmlns:a16="http://schemas.microsoft.com/office/drawing/2014/main" val="20000"/>
                    </a:ext>
                  </a:extLst>
                </a:gridCol>
                <a:gridCol w="5638800">
                  <a:extLst>
                    <a:ext uri="{9D8B030D-6E8A-4147-A177-3AD203B41FA5}">
                      <a16:colId xmlns:a16="http://schemas.microsoft.com/office/drawing/2014/main" val="20001"/>
                    </a:ext>
                  </a:extLst>
                </a:gridCol>
              </a:tblGrid>
              <a:tr h="11318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charset="0"/>
                        </a:rPr>
                        <a:t>Consultant/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charset="0"/>
                        </a:rPr>
                        <a:t>Speakers bureaus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Franklin Gothic Book" pitchFamily="34" charset="0"/>
                        </a:rPr>
                        <a:t>No Disclosures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318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Arial" charset="0"/>
                        </a:rPr>
                        <a:t>Research funding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Franklin Gothic Book" pitchFamily="34" charset="0"/>
                        </a:rPr>
                        <a:t>NIMH “Dose-response relationship and pharmacokinetics of intranasal oxytocin on the neural impact in youths with high levels of irritability.”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318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Arial" charset="0"/>
                        </a:rPr>
                        <a:t>Stock ownership/Corporate boards-employment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Franklin Gothic Book" pitchFamily="34" charset="0"/>
                        </a:rPr>
                        <a:t>No Disclosures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Franklin Gothic Book"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318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Arial" charset="0"/>
                        </a:rPr>
                        <a:t>Off-label uses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Franklin Gothic Book" pitchFamily="34" charset="0"/>
                        </a:rPr>
                        <a:t>No Disclosures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Franklin Gothic Book"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77117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14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28B5235-533A-46C9-A0E7-700E276729E5}"/>
              </a:ext>
            </a:extLst>
          </p:cNvPr>
          <p:cNvPicPr>
            <a:picLocks noChangeAspect="1"/>
          </p:cNvPicPr>
          <p:nvPr/>
        </p:nvPicPr>
        <p:blipFill>
          <a:blip r:embed="rId2"/>
          <a:stretch>
            <a:fillRect/>
          </a:stretch>
        </p:blipFill>
        <p:spPr>
          <a:xfrm>
            <a:off x="845534" y="643467"/>
            <a:ext cx="7452930" cy="5571066"/>
          </a:xfrm>
          <a:prstGeom prst="rect">
            <a:avLst/>
          </a:prstGeom>
        </p:spPr>
      </p:pic>
    </p:spTree>
    <p:extLst>
      <p:ext uri="{BB962C8B-B14F-4D97-AF65-F5344CB8AC3E}">
        <p14:creationId xmlns:p14="http://schemas.microsoft.com/office/powerpoint/2010/main" val="3649835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CEBACD-6FB9-48FB-BF21-D57427DE0EAB}"/>
              </a:ext>
            </a:extLst>
          </p:cNvPr>
          <p:cNvPicPr>
            <a:picLocks noChangeAspect="1"/>
          </p:cNvPicPr>
          <p:nvPr/>
        </p:nvPicPr>
        <p:blipFill>
          <a:blip r:embed="rId2"/>
          <a:stretch>
            <a:fillRect/>
          </a:stretch>
        </p:blipFill>
        <p:spPr>
          <a:xfrm>
            <a:off x="790989" y="884772"/>
            <a:ext cx="8349829" cy="4902287"/>
          </a:xfrm>
          <a:prstGeom prst="rect">
            <a:avLst/>
          </a:prstGeom>
        </p:spPr>
      </p:pic>
      <p:sp>
        <p:nvSpPr>
          <p:cNvPr id="4" name="Oval 3">
            <a:extLst>
              <a:ext uri="{FF2B5EF4-FFF2-40B4-BE49-F238E27FC236}">
                <a16:creationId xmlns:a16="http://schemas.microsoft.com/office/drawing/2014/main" id="{D8A16E5F-5EA5-38D8-C16A-E8A24F0BFB2D}"/>
              </a:ext>
            </a:extLst>
          </p:cNvPr>
          <p:cNvSpPr/>
          <p:nvPr/>
        </p:nvSpPr>
        <p:spPr>
          <a:xfrm>
            <a:off x="4331719" y="3334108"/>
            <a:ext cx="1285335" cy="9144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A00B54-1018-65FB-0E30-203971A83148}"/>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2948DD4F-57EF-9CB7-8232-680EB901BA4B}"/>
              </a:ext>
            </a:extLst>
          </p:cNvPr>
          <p:cNvSpPr>
            <a:spLocks noGrp="1"/>
          </p:cNvSpPr>
          <p:nvPr>
            <p:ph idx="1"/>
          </p:nvPr>
        </p:nvSpPr>
        <p:spPr>
          <a:xfrm>
            <a:off x="956667" y="5657536"/>
            <a:ext cx="7282212" cy="914401"/>
          </a:xfrm>
        </p:spPr>
        <p:txBody>
          <a:bodyPr/>
          <a:lstStyle/>
          <a:p>
            <a:endParaRPr lang="en-US" dirty="0"/>
          </a:p>
        </p:txBody>
      </p:sp>
    </p:spTree>
    <p:extLst>
      <p:ext uri="{BB962C8B-B14F-4D97-AF65-F5344CB8AC3E}">
        <p14:creationId xmlns:p14="http://schemas.microsoft.com/office/powerpoint/2010/main" val="858533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BC376-6452-4B41-BA35-53C1A7FB949E}"/>
              </a:ext>
            </a:extLst>
          </p:cNvPr>
          <p:cNvPicPr>
            <a:picLocks noChangeAspect="1"/>
          </p:cNvPicPr>
          <p:nvPr/>
        </p:nvPicPr>
        <p:blipFill>
          <a:blip r:embed="rId2"/>
          <a:stretch>
            <a:fillRect/>
          </a:stretch>
        </p:blipFill>
        <p:spPr>
          <a:xfrm>
            <a:off x="829090" y="1081528"/>
            <a:ext cx="8160026" cy="4694943"/>
          </a:xfrm>
          <a:prstGeom prst="rect">
            <a:avLst/>
          </a:prstGeom>
        </p:spPr>
      </p:pic>
      <p:sp>
        <p:nvSpPr>
          <p:cNvPr id="2" name="Title 1">
            <a:extLst>
              <a:ext uri="{FF2B5EF4-FFF2-40B4-BE49-F238E27FC236}">
                <a16:creationId xmlns:a16="http://schemas.microsoft.com/office/drawing/2014/main" id="{A5B945A9-4D2E-9E3E-93D1-3AAED6199A41}"/>
              </a:ext>
            </a:extLst>
          </p:cNvPr>
          <p:cNvSpPr>
            <a:spLocks noGrp="1"/>
          </p:cNvSpPr>
          <p:nvPr>
            <p:ph type="title"/>
          </p:nvPr>
        </p:nvSpPr>
        <p:spPr/>
        <p:txBody>
          <a:bodyPr/>
          <a:lstStyle/>
          <a:p>
            <a:endParaRPr lang="en-US" dirty="0"/>
          </a:p>
        </p:txBody>
      </p:sp>
      <p:sp>
        <p:nvSpPr>
          <p:cNvPr id="4" name="Content Placeholder 3">
            <a:extLst>
              <a:ext uri="{FF2B5EF4-FFF2-40B4-BE49-F238E27FC236}">
                <a16:creationId xmlns:a16="http://schemas.microsoft.com/office/drawing/2014/main" id="{599723E3-CFCF-F06F-9C45-74D0CC6AB5E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99830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7D9CD90-7494-CD42-797D-A4840292E8D9}"/>
              </a:ext>
            </a:extLst>
          </p:cNvPr>
          <p:cNvSpPr>
            <a:spLocks noGrp="1"/>
          </p:cNvSpPr>
          <p:nvPr>
            <p:ph type="title"/>
          </p:nvPr>
        </p:nvSpPr>
        <p:spPr>
          <a:xfrm>
            <a:off x="956666" y="395831"/>
            <a:ext cx="7606427" cy="1359153"/>
          </a:xfrm>
        </p:spPr>
        <p:txBody>
          <a:bodyPr/>
          <a:lstStyle/>
          <a:p>
            <a:endParaRPr lang="en-US"/>
          </a:p>
        </p:txBody>
      </p:sp>
      <p:pic>
        <p:nvPicPr>
          <p:cNvPr id="3" name="Picture 2">
            <a:extLst>
              <a:ext uri="{FF2B5EF4-FFF2-40B4-BE49-F238E27FC236}">
                <a16:creationId xmlns:a16="http://schemas.microsoft.com/office/drawing/2014/main" id="{4B3011F2-F545-4BFA-BB9C-D379634187EC}"/>
              </a:ext>
            </a:extLst>
          </p:cNvPr>
          <p:cNvPicPr>
            <a:picLocks noChangeAspect="1"/>
          </p:cNvPicPr>
          <p:nvPr/>
        </p:nvPicPr>
        <p:blipFill>
          <a:blip r:embed="rId2"/>
          <a:stretch>
            <a:fillRect/>
          </a:stretch>
        </p:blipFill>
        <p:spPr>
          <a:xfrm>
            <a:off x="1004291" y="1398203"/>
            <a:ext cx="7282212" cy="3604694"/>
          </a:xfrm>
          <a:prstGeom prst="rect">
            <a:avLst/>
          </a:prstGeom>
          <a:noFill/>
        </p:spPr>
      </p:pic>
    </p:spTree>
    <p:extLst>
      <p:ext uri="{BB962C8B-B14F-4D97-AF65-F5344CB8AC3E}">
        <p14:creationId xmlns:p14="http://schemas.microsoft.com/office/powerpoint/2010/main" val="2084144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02262" y="1534886"/>
            <a:ext cx="6539475" cy="4928862"/>
          </a:xfrm>
          <a:prstGeom prst="rect">
            <a:avLst/>
          </a:prstGeom>
        </p:spPr>
      </p:pic>
      <p:pic>
        <p:nvPicPr>
          <p:cNvPr id="3" name="Picture 2">
            <a:extLst>
              <a:ext uri="{FF2B5EF4-FFF2-40B4-BE49-F238E27FC236}">
                <a16:creationId xmlns:a16="http://schemas.microsoft.com/office/drawing/2014/main" id="{9EFA962F-03CC-4C46-9120-026A0647A101}"/>
              </a:ext>
            </a:extLst>
          </p:cNvPr>
          <p:cNvPicPr>
            <a:picLocks noChangeAspect="1"/>
          </p:cNvPicPr>
          <p:nvPr/>
        </p:nvPicPr>
        <p:blipFill>
          <a:blip r:embed="rId3"/>
          <a:stretch>
            <a:fillRect/>
          </a:stretch>
        </p:blipFill>
        <p:spPr>
          <a:xfrm>
            <a:off x="324678" y="361595"/>
            <a:ext cx="8494644" cy="609600"/>
          </a:xfrm>
          <a:prstGeom prst="rect">
            <a:avLst/>
          </a:prstGeom>
        </p:spPr>
      </p:pic>
    </p:spTree>
    <p:extLst>
      <p:ext uri="{BB962C8B-B14F-4D97-AF65-F5344CB8AC3E}">
        <p14:creationId xmlns:p14="http://schemas.microsoft.com/office/powerpoint/2010/main" val="413211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7990" y="533400"/>
            <a:ext cx="8435897" cy="4101246"/>
          </a:xfrm>
          <a:prstGeom prst="rect">
            <a:avLst/>
          </a:prstGeom>
        </p:spPr>
      </p:pic>
    </p:spTree>
    <p:extLst>
      <p:ext uri="{BB962C8B-B14F-4D97-AF65-F5344CB8AC3E}">
        <p14:creationId xmlns:p14="http://schemas.microsoft.com/office/powerpoint/2010/main" val="1452199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56666" y="395831"/>
            <a:ext cx="7606427" cy="1359153"/>
          </a:xfrm>
        </p:spPr>
        <p:txBody>
          <a:bodyPr anchor="b">
            <a:normAutofit/>
          </a:bodyPr>
          <a:lstStyle/>
          <a:p>
            <a:r>
              <a:rPr lang="en-US" err="1"/>
              <a:t>PharmGKB</a:t>
            </a:r>
            <a:endParaRPr lang="en-US"/>
          </a:p>
        </p:txBody>
      </p:sp>
      <p:pic>
        <p:nvPicPr>
          <p:cNvPr id="2" name="Picture 1"/>
          <p:cNvPicPr>
            <a:picLocks noChangeAspect="1"/>
          </p:cNvPicPr>
          <p:nvPr/>
        </p:nvPicPr>
        <p:blipFill>
          <a:blip r:embed="rId2"/>
          <a:stretch>
            <a:fillRect/>
          </a:stretch>
        </p:blipFill>
        <p:spPr>
          <a:xfrm>
            <a:off x="956667" y="2128249"/>
            <a:ext cx="7282212" cy="3459051"/>
          </a:xfrm>
          <a:prstGeom prst="rect">
            <a:avLst/>
          </a:prstGeom>
          <a:noFill/>
        </p:spPr>
      </p:pic>
    </p:spTree>
    <p:extLst>
      <p:ext uri="{BB962C8B-B14F-4D97-AF65-F5344CB8AC3E}">
        <p14:creationId xmlns:p14="http://schemas.microsoft.com/office/powerpoint/2010/main" val="357113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5B6152-27A2-4B0B-A296-A43432726A70}"/>
              </a:ext>
            </a:extLst>
          </p:cNvPr>
          <p:cNvPicPr>
            <a:picLocks noChangeAspect="1"/>
          </p:cNvPicPr>
          <p:nvPr/>
        </p:nvPicPr>
        <p:blipFill>
          <a:blip r:embed="rId2"/>
          <a:stretch>
            <a:fillRect/>
          </a:stretch>
        </p:blipFill>
        <p:spPr>
          <a:xfrm>
            <a:off x="0" y="799182"/>
            <a:ext cx="8867775" cy="5100752"/>
          </a:xfrm>
          <a:prstGeom prst="rect">
            <a:avLst/>
          </a:prstGeom>
        </p:spPr>
      </p:pic>
    </p:spTree>
    <p:extLst>
      <p:ext uri="{BB962C8B-B14F-4D97-AF65-F5344CB8AC3E}">
        <p14:creationId xmlns:p14="http://schemas.microsoft.com/office/powerpoint/2010/main" val="529920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1416050" y="395833"/>
            <a:ext cx="6659137" cy="797694"/>
          </a:xfrm>
        </p:spPr>
        <p:txBody>
          <a:bodyPr/>
          <a:lstStyle/>
          <a:p>
            <a:pPr eaLnBrk="1" hangingPunct="1"/>
            <a:r>
              <a:rPr lang="en-US" dirty="0">
                <a:solidFill>
                  <a:srgbClr val="C00000"/>
                </a:solidFill>
                <a:ea typeface="ＭＳ Ｐゴシック" pitchFamily="34" charset="-128"/>
              </a:rPr>
              <a:t>Warfarin </a:t>
            </a:r>
            <a:r>
              <a:rPr lang="en-US" dirty="0" err="1">
                <a:solidFill>
                  <a:srgbClr val="C00000"/>
                </a:solidFill>
                <a:ea typeface="ＭＳ Ｐゴシック" pitchFamily="34" charset="-128"/>
              </a:rPr>
              <a:t>PharmGKB</a:t>
            </a:r>
            <a:r>
              <a:rPr lang="en-US" dirty="0">
                <a:solidFill>
                  <a:srgbClr val="C00000"/>
                </a:solidFill>
                <a:ea typeface="ＭＳ Ｐゴシック" pitchFamily="34" charset="-128"/>
              </a:rPr>
              <a:t> Info</a:t>
            </a:r>
          </a:p>
        </p:txBody>
      </p:sp>
      <p:sp>
        <p:nvSpPr>
          <p:cNvPr id="46082" name="Content Placeholder 2"/>
          <p:cNvSpPr>
            <a:spLocks noGrp="1"/>
          </p:cNvSpPr>
          <p:nvPr>
            <p:ph idx="1"/>
          </p:nvPr>
        </p:nvSpPr>
        <p:spPr>
          <a:xfrm>
            <a:off x="1330114" y="1583672"/>
            <a:ext cx="6659135" cy="3756548"/>
          </a:xfrm>
        </p:spPr>
        <p:txBody>
          <a:bodyPr>
            <a:normAutofit lnSpcReduction="10000"/>
          </a:bodyPr>
          <a:lstStyle/>
          <a:p>
            <a:pPr eaLnBrk="1" hangingPunct="1">
              <a:lnSpc>
                <a:spcPct val="80000"/>
              </a:lnSpc>
            </a:pPr>
            <a:r>
              <a:rPr lang="en-US" sz="2600" u="sng" dirty="0">
                <a:solidFill>
                  <a:srgbClr val="000000"/>
                </a:solidFill>
                <a:ea typeface="ＭＳ Ｐゴシック" pitchFamily="34" charset="-128"/>
              </a:rPr>
              <a:t>Warfarin Sensitivity Genotyping: </a:t>
            </a:r>
          </a:p>
          <a:p>
            <a:pPr lvl="1" eaLnBrk="1" hangingPunct="1">
              <a:lnSpc>
                <a:spcPct val="80000"/>
              </a:lnSpc>
            </a:pPr>
            <a:r>
              <a:rPr lang="en-US" sz="2400" dirty="0">
                <a:solidFill>
                  <a:srgbClr val="000000"/>
                </a:solidFill>
                <a:ea typeface="ＭＳ Ｐゴシック" pitchFamily="34" charset="-128"/>
              </a:rPr>
              <a:t>CP450 2C9 and Vitamin K epoxide </a:t>
            </a:r>
            <a:r>
              <a:rPr lang="en-US" sz="2400" dirty="0" err="1">
                <a:solidFill>
                  <a:srgbClr val="000000"/>
                </a:solidFill>
                <a:ea typeface="ＭＳ Ｐゴシック" pitchFamily="34" charset="-128"/>
              </a:rPr>
              <a:t>reductase</a:t>
            </a:r>
            <a:r>
              <a:rPr lang="en-US" sz="2400" dirty="0">
                <a:solidFill>
                  <a:srgbClr val="000000"/>
                </a:solidFill>
                <a:ea typeface="ＭＳ Ｐゴシック" pitchFamily="34" charset="-128"/>
              </a:rPr>
              <a:t> complex (VKORC1) enzyme. The test simultaneously detects and genotypes 2 polymorphisms of the CYP2C9 gene, CYP29C*2 (3608C&gt;T) and CYP2C9*3 (42614A&gt;C), and a single point polymorphism of the VKORC1(1173C&gt;T). Individuals who are heterozygous or homozygous variant for any of these alleles are generally more sensitive to standard doses of warfarin that similar individuals who lack these alleles, and are at an increased risk for bleeding.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1184028" y="4707266"/>
            <a:ext cx="7502771" cy="1693534"/>
          </a:xfrm>
        </p:spPr>
        <p:txBody>
          <a:bodyPr>
            <a:normAutofit fontScale="90000"/>
          </a:bodyPr>
          <a:lstStyle/>
          <a:p>
            <a:br>
              <a:rPr lang="en-US" sz="1400" dirty="0">
                <a:ea typeface="ＭＳ Ｐゴシック" pitchFamily="34" charset="-128"/>
              </a:rPr>
            </a:br>
            <a:br>
              <a:rPr lang="en-US" sz="1400" dirty="0">
                <a:ea typeface="ＭＳ Ｐゴシック" pitchFamily="34" charset="-128"/>
              </a:rPr>
            </a:br>
            <a:br>
              <a:rPr lang="en-US" sz="1400" dirty="0">
                <a:ea typeface="ＭＳ Ｐゴシック" pitchFamily="34" charset="-128"/>
              </a:rPr>
            </a:br>
            <a:br>
              <a:rPr lang="en-US" sz="1400" dirty="0">
                <a:ea typeface="ＭＳ Ｐゴシック" pitchFamily="34" charset="-128"/>
              </a:rPr>
            </a:br>
            <a:br>
              <a:rPr lang="en-US" sz="1400" b="0" dirty="0">
                <a:solidFill>
                  <a:schemeClr val="tx1"/>
                </a:solidFill>
                <a:ea typeface="ＭＳ Ｐゴシック" pitchFamily="34" charset="-128"/>
              </a:rPr>
            </a:br>
            <a:r>
              <a:rPr lang="en-US" sz="1400" b="0" dirty="0">
                <a:solidFill>
                  <a:schemeClr val="tx1"/>
                </a:solidFill>
                <a:ea typeface="ＭＳ Ｐゴシック" pitchFamily="34" charset="-128"/>
              </a:rPr>
              <a:t>Ranges are derived from multiple published clinical studies. Other clinical factors (e.g., age, race, body weight, sex, concomitant medications, and comorbidities) are generally accounted for along with genotype in the ranges expressed in the Table. VKORC1 –1639 G&gt;A (rs9923231) variant is used in this table. Other co-inherited VKORC1 variants may also be important determinants of warfarin dose. Patients with CYP2C9 *1/*3, *2/*2, *2/*3 and *3/*3 may require more prolonged time (&gt;2 to 4 weeks) to achieve maximum INR effect for a given dosage regimen.</a:t>
            </a:r>
            <a:br>
              <a:rPr lang="en-US" sz="1400" b="0" dirty="0">
                <a:solidFill>
                  <a:schemeClr val="tx1"/>
                </a:solidFill>
                <a:ea typeface="ＭＳ Ｐゴシック" pitchFamily="34" charset="-128"/>
              </a:rPr>
            </a:br>
            <a:endParaRPr lang="en-US" sz="3200" b="0" dirty="0">
              <a:solidFill>
                <a:schemeClr val="tx1"/>
              </a:solidFill>
              <a:ea typeface="ＭＳ Ｐゴシック" pitchFamily="34" charset="-128"/>
            </a:endParaRPr>
          </a:p>
        </p:txBody>
      </p:sp>
      <p:graphicFrame>
        <p:nvGraphicFramePr>
          <p:cNvPr id="4" name="Content Placeholder 3"/>
          <p:cNvGraphicFramePr>
            <a:graphicFrameLocks noGrp="1"/>
          </p:cNvGraphicFramePr>
          <p:nvPr>
            <p:ph idx="1"/>
          </p:nvPr>
        </p:nvGraphicFramePr>
        <p:xfrm>
          <a:off x="1116054" y="1479808"/>
          <a:ext cx="7570746" cy="2560256"/>
        </p:xfrm>
        <a:graphic>
          <a:graphicData uri="http://schemas.openxmlformats.org/drawingml/2006/table">
            <a:tbl>
              <a:tblPr/>
              <a:tblGrid>
                <a:gridCol w="1082162">
                  <a:extLst>
                    <a:ext uri="{9D8B030D-6E8A-4147-A177-3AD203B41FA5}">
                      <a16:colId xmlns:a16="http://schemas.microsoft.com/office/drawing/2014/main" val="20000"/>
                    </a:ext>
                  </a:extLst>
                </a:gridCol>
                <a:gridCol w="1080700">
                  <a:extLst>
                    <a:ext uri="{9D8B030D-6E8A-4147-A177-3AD203B41FA5}">
                      <a16:colId xmlns:a16="http://schemas.microsoft.com/office/drawing/2014/main" val="20001"/>
                    </a:ext>
                  </a:extLst>
                </a:gridCol>
                <a:gridCol w="1082161">
                  <a:extLst>
                    <a:ext uri="{9D8B030D-6E8A-4147-A177-3AD203B41FA5}">
                      <a16:colId xmlns:a16="http://schemas.microsoft.com/office/drawing/2014/main" val="20002"/>
                    </a:ext>
                  </a:extLst>
                </a:gridCol>
                <a:gridCol w="1080700">
                  <a:extLst>
                    <a:ext uri="{9D8B030D-6E8A-4147-A177-3AD203B41FA5}">
                      <a16:colId xmlns:a16="http://schemas.microsoft.com/office/drawing/2014/main" val="20003"/>
                    </a:ext>
                  </a:extLst>
                </a:gridCol>
                <a:gridCol w="1082162">
                  <a:extLst>
                    <a:ext uri="{9D8B030D-6E8A-4147-A177-3AD203B41FA5}">
                      <a16:colId xmlns:a16="http://schemas.microsoft.com/office/drawing/2014/main" val="20004"/>
                    </a:ext>
                  </a:extLst>
                </a:gridCol>
                <a:gridCol w="1080700">
                  <a:extLst>
                    <a:ext uri="{9D8B030D-6E8A-4147-A177-3AD203B41FA5}">
                      <a16:colId xmlns:a16="http://schemas.microsoft.com/office/drawing/2014/main" val="20005"/>
                    </a:ext>
                  </a:extLst>
                </a:gridCol>
                <a:gridCol w="1082161">
                  <a:extLst>
                    <a:ext uri="{9D8B030D-6E8A-4147-A177-3AD203B41FA5}">
                      <a16:colId xmlns:a16="http://schemas.microsoft.com/office/drawing/2014/main" val="20006"/>
                    </a:ext>
                  </a:extLst>
                </a:gridCol>
              </a:tblGrid>
              <a:tr h="5540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rPr>
                        <a:t>VKORC</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128"/>
                        </a:rPr>
                        <a:t>*1/*1</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128"/>
                        </a:rPr>
                        <a:t>CYP2C9</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128"/>
                        </a:rPr>
                        <a:t>*1/*2</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128"/>
                        </a:rPr>
                        <a:t>CYP2C9</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rPr>
                        <a:t>*1/3</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rPr>
                        <a:t>CYP2C9</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rPr>
                        <a:t>*2/*2</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rPr>
                        <a:t>CYP2C9</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rPr>
                        <a:t>*2/*3</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rPr>
                        <a:t>CYP2C9</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rPr>
                        <a:t>*3/*3</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rPr>
                        <a:t>CYP2C9</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616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rPr>
                        <a:t>GG</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rPr>
                        <a:t>5-7 mg</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rPr>
                        <a:t>5-7 mg</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rPr>
                        <a:t>3-4 mg</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rPr>
                        <a:t>3-4 mg</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rPr>
                        <a:t>3-4 mg</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rPr>
                        <a:t>0.5-2 mg</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4616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rPr>
                        <a:t>AG</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ea typeface="ＭＳ Ｐゴシック" charset="-128"/>
                        </a:rPr>
                        <a:t>5-7 mg</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rPr>
                        <a:t>3-4 mg</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rPr>
                        <a:t>3-4 mg</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ea typeface="ＭＳ Ｐゴシック" charset="-128"/>
                        </a:rPr>
                        <a:t>3-4 mg</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rPr>
                        <a:t>0.5-2 mg</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rPr>
                        <a:t>0.5-2 mg</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4616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rPr>
                        <a:t>AA</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ea typeface="ＭＳ Ｐゴシック" charset="-128"/>
                        </a:rPr>
                        <a:t>3-4 mg</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rPr>
                        <a:t>3-4 mg</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rPr>
                        <a:t>0.5-2 mg</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rPr>
                        <a:t>0.5-2 mg</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128"/>
                        </a:rPr>
                        <a:t>0.5-2 mg</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ea typeface="ＭＳ Ｐゴシック" charset="-128"/>
                        </a:rPr>
                        <a:t>0.5-2 mg</a:t>
                      </a:r>
                    </a:p>
                  </a:txBody>
                  <a:tcPr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bl>
          </a:graphicData>
        </a:graphic>
      </p:graphicFrame>
      <p:sp>
        <p:nvSpPr>
          <p:cNvPr id="47148" name="Title 1"/>
          <p:cNvSpPr txBox="1">
            <a:spLocks/>
          </p:cNvSpPr>
          <p:nvPr/>
        </p:nvSpPr>
        <p:spPr bwMode="auto">
          <a:xfrm>
            <a:off x="1116054" y="207462"/>
            <a:ext cx="8229600" cy="1143000"/>
          </a:xfrm>
          <a:prstGeom prst="rect">
            <a:avLst/>
          </a:prstGeom>
          <a:noFill/>
          <a:ln w="9525">
            <a:noFill/>
            <a:miter lim="800000"/>
            <a:headEnd/>
            <a:tailEnd/>
          </a:ln>
        </p:spPr>
        <p:txBody>
          <a:bodyPr anchor="ctr"/>
          <a:lstStyle/>
          <a:p>
            <a:r>
              <a:rPr lang="en-US" sz="4000" b="1" dirty="0">
                <a:solidFill>
                  <a:srgbClr val="C00000"/>
                </a:solidFill>
              </a:rPr>
              <a:t>FDA: Warfarin Package Insert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824" y="274638"/>
            <a:ext cx="7800975" cy="1143000"/>
          </a:xfrm>
        </p:spPr>
        <p:txBody>
          <a:bodyPr anchor="b">
            <a:normAutofit/>
          </a:bodyPr>
          <a:lstStyle/>
          <a:p>
            <a:r>
              <a:rPr lang="en-US" dirty="0"/>
              <a:t>Objectives</a:t>
            </a:r>
          </a:p>
        </p:txBody>
      </p:sp>
      <p:graphicFrame>
        <p:nvGraphicFramePr>
          <p:cNvPr id="5" name="Content Placeholder 2">
            <a:extLst>
              <a:ext uri="{FF2B5EF4-FFF2-40B4-BE49-F238E27FC236}">
                <a16:creationId xmlns:a16="http://schemas.microsoft.com/office/drawing/2014/main" id="{E433CA8D-E260-A94A-7B0B-7FE258BBA05E}"/>
              </a:ext>
            </a:extLst>
          </p:cNvPr>
          <p:cNvGraphicFramePr>
            <a:graphicFrameLocks noGrp="1"/>
          </p:cNvGraphicFramePr>
          <p:nvPr>
            <p:ph type="tbl" idx="1"/>
            <p:extLst>
              <p:ext uri="{D42A27DB-BD31-4B8C-83A1-F6EECF244321}">
                <p14:modId xmlns:p14="http://schemas.microsoft.com/office/powerpoint/2010/main" val="272680496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51201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BF3435-A28A-43AC-991C-4739935FBBD9}"/>
              </a:ext>
            </a:extLst>
          </p:cNvPr>
          <p:cNvPicPr>
            <a:picLocks noChangeAspect="1"/>
          </p:cNvPicPr>
          <p:nvPr/>
        </p:nvPicPr>
        <p:blipFill>
          <a:blip r:embed="rId2"/>
          <a:stretch>
            <a:fillRect/>
          </a:stretch>
        </p:blipFill>
        <p:spPr>
          <a:xfrm>
            <a:off x="96230" y="857250"/>
            <a:ext cx="8951541" cy="5143500"/>
          </a:xfrm>
          <a:prstGeom prst="rect">
            <a:avLst/>
          </a:prstGeom>
        </p:spPr>
      </p:pic>
    </p:spTree>
    <p:extLst>
      <p:ext uri="{BB962C8B-B14F-4D97-AF65-F5344CB8AC3E}">
        <p14:creationId xmlns:p14="http://schemas.microsoft.com/office/powerpoint/2010/main" val="104352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084C-0312-4086-9DAE-076C6CC883C5}"/>
              </a:ext>
            </a:extLst>
          </p:cNvPr>
          <p:cNvPicPr>
            <a:picLocks noChangeAspect="1"/>
          </p:cNvPicPr>
          <p:nvPr/>
        </p:nvPicPr>
        <p:blipFill>
          <a:blip r:embed="rId2"/>
          <a:stretch>
            <a:fillRect/>
          </a:stretch>
        </p:blipFill>
        <p:spPr>
          <a:xfrm>
            <a:off x="0" y="953514"/>
            <a:ext cx="9144000" cy="4950972"/>
          </a:xfrm>
          <a:prstGeom prst="rect">
            <a:avLst/>
          </a:prstGeom>
        </p:spPr>
      </p:pic>
    </p:spTree>
    <p:extLst>
      <p:ext uri="{BB962C8B-B14F-4D97-AF65-F5344CB8AC3E}">
        <p14:creationId xmlns:p14="http://schemas.microsoft.com/office/powerpoint/2010/main" val="5801722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1F7F67-6A6B-4DE3-8390-FB183A4F02EA}"/>
              </a:ext>
            </a:extLst>
          </p:cNvPr>
          <p:cNvPicPr>
            <a:picLocks noChangeAspect="1"/>
          </p:cNvPicPr>
          <p:nvPr/>
        </p:nvPicPr>
        <p:blipFill>
          <a:blip r:embed="rId2"/>
          <a:stretch>
            <a:fillRect/>
          </a:stretch>
        </p:blipFill>
        <p:spPr>
          <a:xfrm>
            <a:off x="6886" y="857250"/>
            <a:ext cx="9130229" cy="5143500"/>
          </a:xfrm>
          <a:prstGeom prst="rect">
            <a:avLst/>
          </a:prstGeom>
        </p:spPr>
      </p:pic>
    </p:spTree>
    <p:extLst>
      <p:ext uri="{BB962C8B-B14F-4D97-AF65-F5344CB8AC3E}">
        <p14:creationId xmlns:p14="http://schemas.microsoft.com/office/powerpoint/2010/main" val="18486154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D5917CB-C656-42E3-BBB5-1DC97CED6750}"/>
              </a:ext>
            </a:extLst>
          </p:cNvPr>
          <p:cNvSpPr txBox="1"/>
          <p:nvPr/>
        </p:nvSpPr>
        <p:spPr>
          <a:xfrm>
            <a:off x="1219200" y="336195"/>
            <a:ext cx="6705600" cy="954107"/>
          </a:xfrm>
          <a:prstGeom prst="rect">
            <a:avLst/>
          </a:prstGeom>
          <a:noFill/>
        </p:spPr>
        <p:txBody>
          <a:bodyPr wrap="square" lIns="91440" tIns="45720" rIns="91440" bIns="45720" rtlCol="0" anchor="t">
            <a:spAutoFit/>
          </a:bodyPr>
          <a:lstStyle/>
          <a:p>
            <a:pPr algn="ctr"/>
            <a:r>
              <a:rPr lang="en-US" sz="2800" b="1" dirty="0">
                <a:solidFill>
                  <a:schemeClr val="bg1"/>
                </a:solidFill>
                <a:cs typeface="Calibri"/>
              </a:rPr>
              <a:t>Implementing Pharmacogenomics Into Practice</a:t>
            </a:r>
          </a:p>
        </p:txBody>
      </p:sp>
      <p:pic>
        <p:nvPicPr>
          <p:cNvPr id="2" name="Picture 2" descr="A picture containing text&#10;&#10;Description automatically generated">
            <a:extLst>
              <a:ext uri="{FF2B5EF4-FFF2-40B4-BE49-F238E27FC236}">
                <a16:creationId xmlns:a16="http://schemas.microsoft.com/office/drawing/2014/main" id="{7491DE31-E97F-1038-F93D-38F69D107A5F}"/>
              </a:ext>
            </a:extLst>
          </p:cNvPr>
          <p:cNvPicPr>
            <a:picLocks noChangeAspect="1"/>
          </p:cNvPicPr>
          <p:nvPr/>
        </p:nvPicPr>
        <p:blipFill>
          <a:blip r:embed="rId2"/>
          <a:stretch>
            <a:fillRect/>
          </a:stretch>
        </p:blipFill>
        <p:spPr>
          <a:xfrm>
            <a:off x="2374899" y="1766552"/>
            <a:ext cx="2743200" cy="3660540"/>
          </a:xfrm>
          <a:prstGeom prst="rect">
            <a:avLst/>
          </a:prstGeom>
        </p:spPr>
      </p:pic>
      <p:sp>
        <p:nvSpPr>
          <p:cNvPr id="3" name="TextBox 2">
            <a:extLst>
              <a:ext uri="{FF2B5EF4-FFF2-40B4-BE49-F238E27FC236}">
                <a16:creationId xmlns:a16="http://schemas.microsoft.com/office/drawing/2014/main" id="{2213099E-0ACA-F1C6-BCB2-A0BD4F7380CA}"/>
              </a:ext>
            </a:extLst>
          </p:cNvPr>
          <p:cNvSpPr txBox="1"/>
          <p:nvPr/>
        </p:nvSpPr>
        <p:spPr>
          <a:xfrm>
            <a:off x="5422900" y="3853541"/>
            <a:ext cx="2997198"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Calibri"/>
              </a:rPr>
              <a:t>Here is my DNA sequence...</a:t>
            </a:r>
          </a:p>
          <a:p>
            <a:r>
              <a:rPr lang="en-US" sz="1200">
                <a:solidFill>
                  <a:schemeClr val="bg1"/>
                </a:solidFill>
                <a:cs typeface="Calibri"/>
              </a:rPr>
              <a:t>New Yorker 2000</a:t>
            </a:r>
          </a:p>
        </p:txBody>
      </p:sp>
    </p:spTree>
    <p:extLst>
      <p:ext uri="{BB962C8B-B14F-4D97-AF65-F5344CB8AC3E}">
        <p14:creationId xmlns:p14="http://schemas.microsoft.com/office/powerpoint/2010/main" val="100191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67043" y="426202"/>
            <a:ext cx="4380113" cy="4845358"/>
          </a:xfrm>
          <a:prstGeom prst="rect">
            <a:avLst/>
          </a:prstGeom>
        </p:spPr>
      </p:pic>
      <p:pic>
        <p:nvPicPr>
          <p:cNvPr id="6" name="Picture 5"/>
          <p:cNvPicPr>
            <a:picLocks noChangeAspect="1"/>
          </p:cNvPicPr>
          <p:nvPr/>
        </p:nvPicPr>
        <p:blipFill>
          <a:blip r:embed="rId3"/>
          <a:stretch>
            <a:fillRect/>
          </a:stretch>
        </p:blipFill>
        <p:spPr>
          <a:xfrm>
            <a:off x="252218" y="3034125"/>
            <a:ext cx="4314825" cy="2693194"/>
          </a:xfrm>
          <a:prstGeom prst="rect">
            <a:avLst/>
          </a:prstGeom>
        </p:spPr>
      </p:pic>
      <p:sp>
        <p:nvSpPr>
          <p:cNvPr id="7" name="Title 6"/>
          <p:cNvSpPr>
            <a:spLocks noGrp="1"/>
          </p:cNvSpPr>
          <p:nvPr>
            <p:ph type="title"/>
          </p:nvPr>
        </p:nvSpPr>
        <p:spPr>
          <a:xfrm>
            <a:off x="153955" y="838200"/>
            <a:ext cx="4511351" cy="1825437"/>
          </a:xfrm>
        </p:spPr>
        <p:txBody>
          <a:bodyPr>
            <a:normAutofit fontScale="90000"/>
          </a:bodyPr>
          <a:lstStyle/>
          <a:p>
            <a:r>
              <a:rPr lang="en-US" sz="4000" dirty="0"/>
              <a:t>Pharmacogenetics</a:t>
            </a:r>
            <a:br>
              <a:rPr lang="en-US" dirty="0"/>
            </a:br>
            <a:r>
              <a:rPr lang="en-US" sz="3000" dirty="0"/>
              <a:t>&amp; Direct To Consumer genetic testing</a:t>
            </a:r>
          </a:p>
        </p:txBody>
      </p:sp>
    </p:spTree>
    <p:extLst>
      <p:ext uri="{BB962C8B-B14F-4D97-AF65-F5344CB8AC3E}">
        <p14:creationId xmlns:p14="http://schemas.microsoft.com/office/powerpoint/2010/main" val="14744876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AD38E822-6A06-9BFF-7D84-1494EF79830D}"/>
              </a:ext>
            </a:extLst>
          </p:cNvPr>
          <p:cNvSpPr>
            <a:spLocks noGrp="1"/>
          </p:cNvSpPr>
          <p:nvPr>
            <p:ph type="title"/>
          </p:nvPr>
        </p:nvSpPr>
        <p:spPr>
          <a:xfrm>
            <a:off x="1238250" y="395833"/>
            <a:ext cx="6836937" cy="1090068"/>
          </a:xfrm>
        </p:spPr>
        <p:txBody>
          <a:bodyPr/>
          <a:lstStyle/>
          <a:p>
            <a:r>
              <a:rPr kumimoji="0" lang="en-US" sz="3600" b="1" i="0" u="none" strike="noStrike" kern="1200" cap="none" spc="0" normalizeH="0" baseline="0" noProof="0" dirty="0">
                <a:ln>
                  <a:noFill/>
                </a:ln>
                <a:solidFill>
                  <a:srgbClr val="AD122A"/>
                </a:solidFill>
                <a:effectLst/>
                <a:uLnTx/>
                <a:uFillTx/>
                <a:latin typeface="Arial"/>
                <a:ea typeface="+mj-ea"/>
                <a:cs typeface="Arial"/>
              </a:rPr>
              <a:t>Pharmacogenetics</a:t>
            </a:r>
            <a:br>
              <a:rPr kumimoji="0" lang="en-US" sz="4100" b="1" i="0" u="none" strike="noStrike" kern="1200" cap="none" spc="0" normalizeH="0" baseline="0" noProof="0" dirty="0">
                <a:ln>
                  <a:noFill/>
                </a:ln>
                <a:solidFill>
                  <a:srgbClr val="AD122A"/>
                </a:solidFill>
                <a:effectLst/>
                <a:uLnTx/>
                <a:uFillTx/>
                <a:latin typeface="Arial"/>
                <a:ea typeface="+mj-ea"/>
                <a:cs typeface="Arial"/>
              </a:rPr>
            </a:br>
            <a:r>
              <a:rPr kumimoji="0" lang="en-US" sz="2700" b="1" i="0" u="none" strike="noStrike" kern="1200" cap="none" spc="0" normalizeH="0" baseline="0" noProof="0" dirty="0">
                <a:ln>
                  <a:noFill/>
                </a:ln>
                <a:solidFill>
                  <a:srgbClr val="AD122A"/>
                </a:solidFill>
                <a:effectLst/>
                <a:uLnTx/>
                <a:uFillTx/>
                <a:latin typeface="Arial"/>
                <a:ea typeface="+mj-ea"/>
                <a:cs typeface="Arial"/>
              </a:rPr>
              <a:t>&amp; Clinical </a:t>
            </a:r>
            <a:r>
              <a:rPr kumimoji="0" lang="en-US" sz="2700" b="1" i="0" u="none" strike="noStrike" kern="1200" cap="none" spc="0" normalizeH="0" baseline="0" noProof="0" dirty="0" err="1">
                <a:ln>
                  <a:noFill/>
                </a:ln>
                <a:solidFill>
                  <a:srgbClr val="AD122A"/>
                </a:solidFill>
                <a:effectLst/>
                <a:uLnTx/>
                <a:uFillTx/>
                <a:latin typeface="Arial"/>
                <a:ea typeface="+mj-ea"/>
                <a:cs typeface="Arial"/>
              </a:rPr>
              <a:t>Laboratores</a:t>
            </a:r>
            <a:endParaRPr lang="en-US" dirty="0"/>
          </a:p>
        </p:txBody>
      </p:sp>
      <p:sp>
        <p:nvSpPr>
          <p:cNvPr id="7" name="Text Placeholder 6"/>
          <p:cNvSpPr>
            <a:spLocks/>
          </p:cNvSpPr>
          <p:nvPr/>
        </p:nvSpPr>
        <p:spPr>
          <a:xfrm>
            <a:off x="722313" y="3852863"/>
            <a:ext cx="6135687" cy="1633538"/>
          </a:xfrm>
          <a:prstGeom prst="rect">
            <a:avLst/>
          </a:prstGeom>
        </p:spPr>
        <p:txBody>
          <a:bodyPr/>
          <a:lstStyle/>
          <a:p>
            <a:pPr>
              <a:buFont typeface="Arial" charset="0"/>
              <a:buNone/>
              <a:defRPr/>
            </a:pPr>
            <a:endParaRPr lang="en-US"/>
          </a:p>
        </p:txBody>
      </p:sp>
      <p:pic>
        <p:nvPicPr>
          <p:cNvPr id="3" name="Picture 2" descr="AAEAAQAAAAAAAALSAAAAJDliOGVjZDE5LTQ0NzMtNDQxYS1iMTU1LTRhYmUxOWRiN2YyMQ.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8103" y="3094979"/>
            <a:ext cx="2504365" cy="1464193"/>
          </a:xfrm>
          <a:prstGeom prst="rect">
            <a:avLst/>
          </a:prstGeom>
        </p:spPr>
      </p:pic>
      <p:pic>
        <p:nvPicPr>
          <p:cNvPr id="4" name="Picture 3"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8947" y="1973833"/>
            <a:ext cx="2738106" cy="1277226"/>
          </a:xfrm>
          <a:prstGeom prst="rect">
            <a:avLst/>
          </a:prstGeom>
        </p:spPr>
      </p:pic>
      <p:pic>
        <p:nvPicPr>
          <p:cNvPr id="5" name="Picture 4" descr="imgr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5791" y="3892268"/>
            <a:ext cx="2145406" cy="1636185"/>
          </a:xfrm>
          <a:prstGeom prst="rect">
            <a:avLst/>
          </a:prstGeom>
        </p:spPr>
      </p:pic>
      <p:pic>
        <p:nvPicPr>
          <p:cNvPr id="8" name="Picture 7" descr="imgr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0729" y="5317056"/>
            <a:ext cx="2804889" cy="1043486"/>
          </a:xfrm>
          <a:prstGeom prst="rect">
            <a:avLst/>
          </a:prstGeom>
        </p:spPr>
      </p:pic>
      <p:pic>
        <p:nvPicPr>
          <p:cNvPr id="9" name="Picture 8">
            <a:extLst>
              <a:ext uri="{FF2B5EF4-FFF2-40B4-BE49-F238E27FC236}">
                <a16:creationId xmlns:a16="http://schemas.microsoft.com/office/drawing/2014/main" id="{CBF086C2-9385-9A9B-2120-3281068D4BDB}"/>
              </a:ext>
            </a:extLst>
          </p:cNvPr>
          <p:cNvPicPr>
            <a:picLocks noChangeAspect="1"/>
          </p:cNvPicPr>
          <p:nvPr/>
        </p:nvPicPr>
        <p:blipFill>
          <a:blip r:embed="rId6"/>
          <a:stretch>
            <a:fillRect/>
          </a:stretch>
        </p:blipFill>
        <p:spPr>
          <a:xfrm>
            <a:off x="1719160" y="1536559"/>
            <a:ext cx="3248025" cy="17145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A280-00F0-053B-B1C4-A589FF92774B}"/>
              </a:ext>
            </a:extLst>
          </p:cNvPr>
          <p:cNvSpPr>
            <a:spLocks noGrp="1"/>
          </p:cNvSpPr>
          <p:nvPr>
            <p:ph type="title"/>
          </p:nvPr>
        </p:nvSpPr>
        <p:spPr>
          <a:xfrm>
            <a:off x="838200" y="152400"/>
            <a:ext cx="7917899" cy="763600"/>
          </a:xfrm>
        </p:spPr>
        <p:txBody>
          <a:bodyPr>
            <a:normAutofit fontScale="90000"/>
          </a:bodyPr>
          <a:lstStyle/>
          <a:p>
            <a:r>
              <a:rPr lang="en-US" err="1"/>
              <a:t>Genomind</a:t>
            </a:r>
            <a:r>
              <a:rPr lang="en-US"/>
              <a:t> vs </a:t>
            </a:r>
            <a:r>
              <a:rPr lang="en-US" err="1"/>
              <a:t>GeneSight</a:t>
            </a:r>
            <a:endParaRPr lang="en-US"/>
          </a:p>
        </p:txBody>
      </p:sp>
      <p:pic>
        <p:nvPicPr>
          <p:cNvPr id="5" name="Picture 4">
            <a:extLst>
              <a:ext uri="{FF2B5EF4-FFF2-40B4-BE49-F238E27FC236}">
                <a16:creationId xmlns:a16="http://schemas.microsoft.com/office/drawing/2014/main" id="{A7AA1E7B-3453-42DE-9E7D-86A2034C7EB6}"/>
              </a:ext>
            </a:extLst>
          </p:cNvPr>
          <p:cNvPicPr>
            <a:picLocks noChangeAspect="1"/>
          </p:cNvPicPr>
          <p:nvPr/>
        </p:nvPicPr>
        <p:blipFill>
          <a:blip r:embed="rId2"/>
          <a:stretch>
            <a:fillRect/>
          </a:stretch>
        </p:blipFill>
        <p:spPr>
          <a:xfrm>
            <a:off x="990600" y="838200"/>
            <a:ext cx="6798775" cy="5791200"/>
          </a:xfrm>
          <a:prstGeom prst="rect">
            <a:avLst/>
          </a:prstGeom>
        </p:spPr>
      </p:pic>
    </p:spTree>
    <p:extLst>
      <p:ext uri="{BB962C8B-B14F-4D97-AF65-F5344CB8AC3E}">
        <p14:creationId xmlns:p14="http://schemas.microsoft.com/office/powerpoint/2010/main" val="12399149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1EDC00-9D08-4B84-9048-6F40F753E22B}"/>
              </a:ext>
            </a:extLst>
          </p:cNvPr>
          <p:cNvPicPr>
            <a:picLocks noChangeAspect="1"/>
          </p:cNvPicPr>
          <p:nvPr/>
        </p:nvPicPr>
        <p:blipFill>
          <a:blip r:embed="rId2"/>
          <a:stretch>
            <a:fillRect/>
          </a:stretch>
        </p:blipFill>
        <p:spPr>
          <a:xfrm>
            <a:off x="0" y="1236425"/>
            <a:ext cx="9144000" cy="4385150"/>
          </a:xfrm>
          <a:prstGeom prst="rect">
            <a:avLst/>
          </a:prstGeom>
        </p:spPr>
      </p:pic>
      <p:pic>
        <p:nvPicPr>
          <p:cNvPr id="6" name="Picture 5">
            <a:extLst>
              <a:ext uri="{FF2B5EF4-FFF2-40B4-BE49-F238E27FC236}">
                <a16:creationId xmlns:a16="http://schemas.microsoft.com/office/drawing/2014/main" id="{6FEBE4ED-0131-4A57-8303-09CBA1787E12}"/>
              </a:ext>
            </a:extLst>
          </p:cNvPr>
          <p:cNvPicPr>
            <a:picLocks noChangeAspect="1"/>
          </p:cNvPicPr>
          <p:nvPr/>
        </p:nvPicPr>
        <p:blipFill>
          <a:blip r:embed="rId3"/>
          <a:stretch>
            <a:fillRect/>
          </a:stretch>
        </p:blipFill>
        <p:spPr>
          <a:xfrm>
            <a:off x="353291" y="5406457"/>
            <a:ext cx="8437418" cy="430235"/>
          </a:xfrm>
          <a:prstGeom prst="rect">
            <a:avLst/>
          </a:prstGeom>
        </p:spPr>
      </p:pic>
    </p:spTree>
    <p:extLst>
      <p:ext uri="{BB962C8B-B14F-4D97-AF65-F5344CB8AC3E}">
        <p14:creationId xmlns:p14="http://schemas.microsoft.com/office/powerpoint/2010/main" val="39840324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solidFill>
                  <a:srgbClr val="800000"/>
                </a:solidFill>
              </a:rPr>
              <a:t>Implementation of PGX Testing in Clinical Setting</a:t>
            </a:r>
            <a:endParaRPr lang="en-US" dirty="0"/>
          </a:p>
        </p:txBody>
      </p:sp>
      <p:pic>
        <p:nvPicPr>
          <p:cNvPr id="5" name="Picture 4"/>
          <p:cNvPicPr>
            <a:picLocks noChangeAspect="1"/>
          </p:cNvPicPr>
          <p:nvPr/>
        </p:nvPicPr>
        <p:blipFill>
          <a:blip r:embed="rId2"/>
          <a:stretch>
            <a:fillRect/>
          </a:stretch>
        </p:blipFill>
        <p:spPr>
          <a:xfrm>
            <a:off x="1666875" y="1990725"/>
            <a:ext cx="5810250" cy="2876550"/>
          </a:xfrm>
          <a:prstGeom prst="rect">
            <a:avLst/>
          </a:prstGeom>
        </p:spPr>
      </p:pic>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21056592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3BC515C-0A44-A4A0-70A1-11F8DEB8467F}"/>
              </a:ext>
            </a:extLst>
          </p:cNvPr>
          <p:cNvSpPr>
            <a:spLocks noGrp="1"/>
          </p:cNvSpPr>
          <p:nvPr>
            <p:ph type="title"/>
          </p:nvPr>
        </p:nvSpPr>
        <p:spPr>
          <a:xfrm>
            <a:off x="956666" y="395831"/>
            <a:ext cx="7606427" cy="1359153"/>
          </a:xfrm>
        </p:spPr>
        <p:txBody>
          <a:bodyPr/>
          <a:lstStyle/>
          <a:p>
            <a:endParaRPr lang="en-US"/>
          </a:p>
        </p:txBody>
      </p:sp>
      <p:pic>
        <p:nvPicPr>
          <p:cNvPr id="3" name="Picture 2">
            <a:extLst>
              <a:ext uri="{FF2B5EF4-FFF2-40B4-BE49-F238E27FC236}">
                <a16:creationId xmlns:a16="http://schemas.microsoft.com/office/drawing/2014/main" id="{0697D9BA-2916-4D9C-ABFF-5DD359FF3CE0}"/>
              </a:ext>
            </a:extLst>
          </p:cNvPr>
          <p:cNvPicPr>
            <a:picLocks noChangeAspect="1"/>
          </p:cNvPicPr>
          <p:nvPr/>
        </p:nvPicPr>
        <p:blipFill>
          <a:blip r:embed="rId2"/>
          <a:stretch>
            <a:fillRect/>
          </a:stretch>
        </p:blipFill>
        <p:spPr>
          <a:xfrm>
            <a:off x="956667" y="1104900"/>
            <a:ext cx="7282212" cy="4318551"/>
          </a:xfrm>
          <a:prstGeom prst="rect">
            <a:avLst/>
          </a:prstGeom>
          <a:noFill/>
        </p:spPr>
      </p:pic>
    </p:spTree>
    <p:extLst>
      <p:ext uri="{BB962C8B-B14F-4D97-AF65-F5344CB8AC3E}">
        <p14:creationId xmlns:p14="http://schemas.microsoft.com/office/powerpoint/2010/main" val="3882356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56666" y="395831"/>
            <a:ext cx="7606427" cy="1051969"/>
          </a:xfrm>
        </p:spPr>
        <p:txBody>
          <a:bodyPr>
            <a:normAutofit fontScale="90000"/>
          </a:bodyPr>
          <a:lstStyle/>
          <a:p>
            <a:r>
              <a:rPr lang="en-US" dirty="0"/>
              <a:t>Introduction to Pharmacogenetics</a:t>
            </a:r>
          </a:p>
        </p:txBody>
      </p:sp>
      <p:pic>
        <p:nvPicPr>
          <p:cNvPr id="9" name="Content Placeholder 3">
            <a:extLst>
              <a:ext uri="{FF2B5EF4-FFF2-40B4-BE49-F238E27FC236}">
                <a16:creationId xmlns:a16="http://schemas.microsoft.com/office/drawing/2014/main" id="{2BC1DA21-1992-476B-8993-B4628C613F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6100" y="1952625"/>
            <a:ext cx="3505200" cy="3998327"/>
          </a:xfrm>
        </p:spPr>
      </p:pic>
    </p:spTree>
    <p:extLst>
      <p:ext uri="{BB962C8B-B14F-4D97-AF65-F5344CB8AC3E}">
        <p14:creationId xmlns:p14="http://schemas.microsoft.com/office/powerpoint/2010/main" val="18591586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666" y="395831"/>
            <a:ext cx="7606427" cy="852677"/>
          </a:xfrm>
        </p:spPr>
        <p:txBody>
          <a:bodyPr>
            <a:normAutofit fontScale="90000"/>
          </a:bodyPr>
          <a:lstStyle/>
          <a:p>
            <a:r>
              <a:rPr lang="en-US" sz="4400" dirty="0">
                <a:solidFill>
                  <a:srgbClr val="800000"/>
                </a:solidFill>
              </a:rPr>
              <a:t>Implementation of PGX Testing in Clinical Setting</a:t>
            </a:r>
            <a:endParaRPr lang="en-US" dirty="0"/>
          </a:p>
        </p:txBody>
      </p:sp>
      <p:pic>
        <p:nvPicPr>
          <p:cNvPr id="4" name="Content Placeholder 3"/>
          <p:cNvPicPr>
            <a:picLocks noGrp="1" noChangeAspect="1"/>
          </p:cNvPicPr>
          <p:nvPr>
            <p:ph idx="1"/>
          </p:nvPr>
        </p:nvPicPr>
        <p:blipFill>
          <a:blip r:embed="rId2"/>
          <a:stretch>
            <a:fillRect/>
          </a:stretch>
        </p:blipFill>
        <p:spPr>
          <a:xfrm>
            <a:off x="844611" y="1457325"/>
            <a:ext cx="5905500" cy="2724150"/>
          </a:xfrm>
          <a:prstGeom prst="rect">
            <a:avLst/>
          </a:prstGeom>
        </p:spPr>
      </p:pic>
      <p:pic>
        <p:nvPicPr>
          <p:cNvPr id="5" name="Content Placeholder 3"/>
          <p:cNvPicPr>
            <a:picLocks noChangeAspect="1"/>
          </p:cNvPicPr>
          <p:nvPr/>
        </p:nvPicPr>
        <p:blipFill>
          <a:blip r:embed="rId3"/>
          <a:stretch>
            <a:fillRect/>
          </a:stretch>
        </p:blipFill>
        <p:spPr>
          <a:xfrm>
            <a:off x="2513685" y="4181475"/>
            <a:ext cx="5505450" cy="2676525"/>
          </a:xfrm>
          <a:prstGeom prst="rect">
            <a:avLst/>
          </a:prstGeom>
        </p:spPr>
      </p:pic>
    </p:spTree>
    <p:extLst>
      <p:ext uri="{BB962C8B-B14F-4D97-AF65-F5344CB8AC3E}">
        <p14:creationId xmlns:p14="http://schemas.microsoft.com/office/powerpoint/2010/main" val="39395329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368CF-CABA-A40D-A883-DB24D884B1CB}"/>
              </a:ext>
            </a:extLst>
          </p:cNvPr>
          <p:cNvSpPr>
            <a:spLocks noGrp="1"/>
          </p:cNvSpPr>
          <p:nvPr>
            <p:ph type="title"/>
          </p:nvPr>
        </p:nvSpPr>
        <p:spPr>
          <a:xfrm>
            <a:off x="1416050" y="395833"/>
            <a:ext cx="7242175" cy="1175866"/>
          </a:xfrm>
        </p:spPr>
        <p:txBody>
          <a:bodyPr/>
          <a:lstStyle/>
          <a:p>
            <a:r>
              <a:rPr kumimoji="0" lang="en-US" sz="3600" b="1" i="0" u="none" strike="noStrike" kern="1200" cap="none" spc="0" normalizeH="0" baseline="0" noProof="0" dirty="0">
                <a:ln>
                  <a:noFill/>
                </a:ln>
                <a:solidFill>
                  <a:srgbClr val="800000"/>
                </a:solidFill>
                <a:effectLst/>
                <a:uLnTx/>
                <a:uFillTx/>
                <a:latin typeface="Arial"/>
                <a:ea typeface="+mj-ea"/>
                <a:cs typeface="Arial"/>
              </a:rPr>
              <a:t>Implementation of PGX Testing in Older Patient Population</a:t>
            </a:r>
            <a:endParaRPr lang="en-US" sz="3600" dirty="0"/>
          </a:p>
        </p:txBody>
      </p:sp>
      <p:pic>
        <p:nvPicPr>
          <p:cNvPr id="5" name="Content Placeholder 4">
            <a:extLst>
              <a:ext uri="{FF2B5EF4-FFF2-40B4-BE49-F238E27FC236}">
                <a16:creationId xmlns:a16="http://schemas.microsoft.com/office/drawing/2014/main" id="{56351BA3-D2BA-C4A5-6496-7C16C2764FD1}"/>
              </a:ext>
            </a:extLst>
          </p:cNvPr>
          <p:cNvPicPr>
            <a:picLocks noGrp="1" noChangeAspect="1"/>
          </p:cNvPicPr>
          <p:nvPr>
            <p:ph idx="1"/>
          </p:nvPr>
        </p:nvPicPr>
        <p:blipFill>
          <a:blip r:embed="rId2"/>
          <a:stretch>
            <a:fillRect/>
          </a:stretch>
        </p:blipFill>
        <p:spPr>
          <a:xfrm>
            <a:off x="3226593" y="3581400"/>
            <a:ext cx="5840413" cy="3284731"/>
          </a:xfrm>
        </p:spPr>
      </p:pic>
      <p:pic>
        <p:nvPicPr>
          <p:cNvPr id="9" name="Picture 8">
            <a:extLst>
              <a:ext uri="{FF2B5EF4-FFF2-40B4-BE49-F238E27FC236}">
                <a16:creationId xmlns:a16="http://schemas.microsoft.com/office/drawing/2014/main" id="{A56D68F6-9FBF-E0C6-5881-76D2154C0AB7}"/>
              </a:ext>
            </a:extLst>
          </p:cNvPr>
          <p:cNvPicPr>
            <a:picLocks noChangeAspect="1"/>
          </p:cNvPicPr>
          <p:nvPr/>
        </p:nvPicPr>
        <p:blipFill>
          <a:blip r:embed="rId3"/>
          <a:stretch>
            <a:fillRect/>
          </a:stretch>
        </p:blipFill>
        <p:spPr>
          <a:xfrm>
            <a:off x="1181100" y="1571698"/>
            <a:ext cx="4248150" cy="2009702"/>
          </a:xfrm>
          <a:prstGeom prst="rect">
            <a:avLst/>
          </a:prstGeom>
        </p:spPr>
      </p:pic>
    </p:spTree>
    <p:extLst>
      <p:ext uri="{BB962C8B-B14F-4D97-AF65-F5344CB8AC3E}">
        <p14:creationId xmlns:p14="http://schemas.microsoft.com/office/powerpoint/2010/main" val="1355057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99-699F-AE66-D6CA-CABD68E72925}"/>
              </a:ext>
            </a:extLst>
          </p:cNvPr>
          <p:cNvSpPr>
            <a:spLocks noGrp="1"/>
          </p:cNvSpPr>
          <p:nvPr>
            <p:ph type="title"/>
          </p:nvPr>
        </p:nvSpPr>
        <p:spPr/>
        <p:txBody>
          <a:bodyPr/>
          <a:lstStyle/>
          <a:p>
            <a:r>
              <a:rPr kumimoji="0" lang="en-US" sz="4000" b="1" i="0" u="none" strike="noStrike" kern="1200" cap="none" spc="0" normalizeH="0" baseline="0" noProof="0" dirty="0">
                <a:ln>
                  <a:noFill/>
                </a:ln>
                <a:solidFill>
                  <a:srgbClr val="800000"/>
                </a:solidFill>
                <a:effectLst/>
                <a:uLnTx/>
                <a:uFillTx/>
                <a:latin typeface="Arial"/>
                <a:ea typeface="+mj-ea"/>
                <a:cs typeface="Arial"/>
              </a:rPr>
              <a:t>Pharmacogenomics in Older </a:t>
            </a:r>
            <a:r>
              <a:rPr kumimoji="0" lang="en-US" sz="4000" b="1" i="0" u="none" strike="noStrike" kern="1200" cap="none" spc="0" normalizeH="0" baseline="0" noProof="0" dirty="0" err="1">
                <a:ln>
                  <a:noFill/>
                </a:ln>
                <a:solidFill>
                  <a:srgbClr val="800000"/>
                </a:solidFill>
                <a:effectLst/>
                <a:uLnTx/>
                <a:uFillTx/>
                <a:latin typeface="Arial"/>
                <a:ea typeface="+mj-ea"/>
                <a:cs typeface="Arial"/>
              </a:rPr>
              <a:t>Patien</a:t>
            </a:r>
            <a:r>
              <a:rPr lang="en-US" dirty="0">
                <a:solidFill>
                  <a:srgbClr val="800000"/>
                </a:solidFill>
              </a:rPr>
              <a:t>t Population</a:t>
            </a:r>
            <a:endParaRPr lang="en-US" dirty="0"/>
          </a:p>
        </p:txBody>
      </p:sp>
      <p:sp>
        <p:nvSpPr>
          <p:cNvPr id="3" name="Content Placeholder 2">
            <a:extLst>
              <a:ext uri="{FF2B5EF4-FFF2-40B4-BE49-F238E27FC236}">
                <a16:creationId xmlns:a16="http://schemas.microsoft.com/office/drawing/2014/main" id="{8E4A3CFA-8E94-6886-A31D-F6F6AE0F3233}"/>
              </a:ext>
            </a:extLst>
          </p:cNvPr>
          <p:cNvSpPr>
            <a:spLocks noGrp="1"/>
          </p:cNvSpPr>
          <p:nvPr>
            <p:ph idx="1"/>
          </p:nvPr>
        </p:nvSpPr>
        <p:spPr>
          <a:xfrm>
            <a:off x="956666" y="1882620"/>
            <a:ext cx="7901583" cy="4689318"/>
          </a:xfrm>
        </p:spPr>
        <p:txBody>
          <a:bodyPr>
            <a:normAutofit fontScale="92500" lnSpcReduction="10000"/>
          </a:bodyPr>
          <a:lstStyle/>
          <a:p>
            <a:pPr marL="457200" indent="-457200">
              <a:buFont typeface="Arial" panose="020B0604020202020204" pitchFamily="34" charset="0"/>
              <a:buChar char="•"/>
            </a:pPr>
            <a:r>
              <a:rPr lang="en-US" dirty="0">
                <a:solidFill>
                  <a:schemeClr val="tx1"/>
                </a:solidFill>
              </a:rPr>
              <a:t>Polypharmacy (</a:t>
            </a:r>
            <a:r>
              <a:rPr lang="en-US" u="sng" dirty="0">
                <a:solidFill>
                  <a:schemeClr val="tx1"/>
                </a:solidFill>
              </a:rPr>
              <a:t>&gt;</a:t>
            </a:r>
            <a:r>
              <a:rPr lang="en-US" dirty="0">
                <a:solidFill>
                  <a:schemeClr val="tx1"/>
                </a:solidFill>
              </a:rPr>
              <a:t>5 medications) is common since many elderly suffer from </a:t>
            </a:r>
            <a:r>
              <a:rPr lang="en-US" u="sng" dirty="0">
                <a:solidFill>
                  <a:schemeClr val="tx1"/>
                </a:solidFill>
              </a:rPr>
              <a:t>&gt;</a:t>
            </a:r>
            <a:r>
              <a:rPr lang="en-US" dirty="0">
                <a:solidFill>
                  <a:schemeClr val="tx1"/>
                </a:solidFill>
              </a:rPr>
              <a:t>3 significant diseases.</a:t>
            </a:r>
          </a:p>
          <a:p>
            <a:pPr marL="457200" indent="-457200">
              <a:buFont typeface="Arial" panose="020B0604020202020204" pitchFamily="34" charset="0"/>
              <a:buChar char="•"/>
            </a:pPr>
            <a:r>
              <a:rPr lang="en-US" dirty="0">
                <a:solidFill>
                  <a:schemeClr val="tx1"/>
                </a:solidFill>
              </a:rPr>
              <a:t>Functional decline through environmental and genetic causes may exacerbate small genomic variations.</a:t>
            </a:r>
          </a:p>
          <a:p>
            <a:pPr marL="1200150" lvl="1" indent="-457200">
              <a:buFont typeface="Arial" panose="020B0604020202020204" pitchFamily="34" charset="0"/>
              <a:buChar char="•"/>
            </a:pPr>
            <a:r>
              <a:rPr lang="en-US" sz="2600" dirty="0">
                <a:solidFill>
                  <a:schemeClr val="tx1"/>
                </a:solidFill>
              </a:rPr>
              <a:t>Higher fall rates with sedatives, anti-depressants, anti-psychotics, and anti-Parkinson medications</a:t>
            </a:r>
          </a:p>
          <a:p>
            <a:pPr marL="1200150" lvl="1" indent="-457200">
              <a:buFont typeface="Arial" panose="020B0604020202020204" pitchFamily="34" charset="0"/>
              <a:buChar char="•"/>
            </a:pPr>
            <a:r>
              <a:rPr lang="en-US" sz="2600" dirty="0">
                <a:solidFill>
                  <a:schemeClr val="tx1"/>
                </a:solidFill>
              </a:rPr>
              <a:t>50% of these medications are impacted by polymorphisms in CYP2C19 or CYP2D6 isoenzymes</a:t>
            </a:r>
          </a:p>
          <a:p>
            <a:pPr marL="457200" indent="-457200">
              <a:buFont typeface="Arial" panose="020B0604020202020204" pitchFamily="34" charset="0"/>
              <a:buChar char="•"/>
            </a:pPr>
            <a:r>
              <a:rPr lang="en-US" dirty="0">
                <a:solidFill>
                  <a:schemeClr val="tx1"/>
                </a:solidFill>
              </a:rPr>
              <a:t>Higher rates of </a:t>
            </a:r>
            <a:r>
              <a:rPr lang="en-US" dirty="0" err="1">
                <a:solidFill>
                  <a:schemeClr val="tx1"/>
                </a:solidFill>
              </a:rPr>
              <a:t>neuropsych</a:t>
            </a:r>
            <a:r>
              <a:rPr lang="en-US" dirty="0">
                <a:solidFill>
                  <a:schemeClr val="tx1"/>
                </a:solidFill>
              </a:rPr>
              <a:t> and pain medications in this patient population.</a:t>
            </a:r>
          </a:p>
          <a:p>
            <a:pPr marL="457200" indent="-457200">
              <a:buFont typeface="Arial" panose="020B0604020202020204" pitchFamily="34" charset="0"/>
              <a:buChar char="•"/>
            </a:pPr>
            <a:endParaRPr lang="en-US" dirty="0">
              <a:solidFill>
                <a:schemeClr val="tx1"/>
              </a:solidFill>
            </a:endParaRPr>
          </a:p>
        </p:txBody>
      </p:sp>
    </p:spTree>
    <p:extLst>
      <p:ext uri="{BB962C8B-B14F-4D97-AF65-F5344CB8AC3E}">
        <p14:creationId xmlns:p14="http://schemas.microsoft.com/office/powerpoint/2010/main" val="25453184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51B8C3C-AE56-C9C5-691F-223F0D3B6C14}"/>
              </a:ext>
            </a:extLst>
          </p:cNvPr>
          <p:cNvSpPr>
            <a:spLocks noGrp="1"/>
          </p:cNvSpPr>
          <p:nvPr>
            <p:ph type="title"/>
          </p:nvPr>
        </p:nvSpPr>
        <p:spPr>
          <a:xfrm>
            <a:off x="956666" y="395831"/>
            <a:ext cx="7606427" cy="1359153"/>
          </a:xfrm>
        </p:spPr>
        <p:txBody>
          <a:bodyPr/>
          <a:lstStyle/>
          <a:p>
            <a:endParaRPr lang="en-US"/>
          </a:p>
        </p:txBody>
      </p:sp>
      <p:pic>
        <p:nvPicPr>
          <p:cNvPr id="3" name="Picture 2">
            <a:extLst>
              <a:ext uri="{FF2B5EF4-FFF2-40B4-BE49-F238E27FC236}">
                <a16:creationId xmlns:a16="http://schemas.microsoft.com/office/drawing/2014/main" id="{1D001B4E-5769-4727-8518-0A177DCB8FB7}"/>
              </a:ext>
            </a:extLst>
          </p:cNvPr>
          <p:cNvPicPr>
            <a:picLocks noChangeAspect="1"/>
          </p:cNvPicPr>
          <p:nvPr/>
        </p:nvPicPr>
        <p:blipFill>
          <a:blip r:embed="rId2"/>
          <a:stretch>
            <a:fillRect/>
          </a:stretch>
        </p:blipFill>
        <p:spPr>
          <a:xfrm>
            <a:off x="1091551" y="923925"/>
            <a:ext cx="6960898" cy="4632780"/>
          </a:xfrm>
          <a:prstGeom prst="rect">
            <a:avLst/>
          </a:prstGeom>
          <a:noFill/>
        </p:spPr>
      </p:pic>
    </p:spTree>
    <p:extLst>
      <p:ext uri="{BB962C8B-B14F-4D97-AF65-F5344CB8AC3E}">
        <p14:creationId xmlns:p14="http://schemas.microsoft.com/office/powerpoint/2010/main" val="15856741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1ACC94A-B183-A4AF-4FB1-11345063F99F}"/>
              </a:ext>
            </a:extLst>
          </p:cNvPr>
          <p:cNvSpPr>
            <a:spLocks noGrp="1"/>
          </p:cNvSpPr>
          <p:nvPr>
            <p:ph type="title"/>
          </p:nvPr>
        </p:nvSpPr>
        <p:spPr>
          <a:xfrm>
            <a:off x="956666" y="395831"/>
            <a:ext cx="7606427" cy="1359153"/>
          </a:xfrm>
        </p:spPr>
        <p:txBody>
          <a:bodyPr/>
          <a:lstStyle/>
          <a:p>
            <a:endParaRPr lang="en-US"/>
          </a:p>
        </p:txBody>
      </p:sp>
      <p:pic>
        <p:nvPicPr>
          <p:cNvPr id="3" name="Picture 2">
            <a:extLst>
              <a:ext uri="{FF2B5EF4-FFF2-40B4-BE49-F238E27FC236}">
                <a16:creationId xmlns:a16="http://schemas.microsoft.com/office/drawing/2014/main" id="{55F03EDB-D0DB-4CBF-8BD5-509964942A00}"/>
              </a:ext>
            </a:extLst>
          </p:cNvPr>
          <p:cNvPicPr>
            <a:picLocks noChangeAspect="1"/>
          </p:cNvPicPr>
          <p:nvPr/>
        </p:nvPicPr>
        <p:blipFill>
          <a:blip r:embed="rId2"/>
          <a:stretch>
            <a:fillRect/>
          </a:stretch>
        </p:blipFill>
        <p:spPr>
          <a:xfrm>
            <a:off x="1118773" y="1152419"/>
            <a:ext cx="7282212" cy="3950598"/>
          </a:xfrm>
          <a:prstGeom prst="rect">
            <a:avLst/>
          </a:prstGeom>
          <a:noFill/>
        </p:spPr>
      </p:pic>
    </p:spTree>
    <p:extLst>
      <p:ext uri="{BB962C8B-B14F-4D97-AF65-F5344CB8AC3E}">
        <p14:creationId xmlns:p14="http://schemas.microsoft.com/office/powerpoint/2010/main" val="17909269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text, indoor, screenshot&#10;&#10;Description automatically generated">
            <a:extLst>
              <a:ext uri="{FF2B5EF4-FFF2-40B4-BE49-F238E27FC236}">
                <a16:creationId xmlns:a16="http://schemas.microsoft.com/office/drawing/2014/main" id="{85F51875-10B4-7E3F-58BA-8E4A8DD044FA}"/>
              </a:ext>
            </a:extLst>
          </p:cNvPr>
          <p:cNvPicPr>
            <a:picLocks noChangeAspect="1"/>
          </p:cNvPicPr>
          <p:nvPr/>
        </p:nvPicPr>
        <p:blipFill>
          <a:blip r:embed="rId2"/>
          <a:stretch>
            <a:fillRect/>
          </a:stretch>
        </p:blipFill>
        <p:spPr>
          <a:xfrm>
            <a:off x="473400" y="5480432"/>
            <a:ext cx="8206200" cy="1297137"/>
          </a:xfrm>
          <a:prstGeom prst="rect">
            <a:avLst/>
          </a:prstGeom>
        </p:spPr>
      </p:pic>
      <p:pic>
        <p:nvPicPr>
          <p:cNvPr id="4" name="Picture 4" descr="Graphical user interface, text, application&#10;&#10;Description automatically generated">
            <a:extLst>
              <a:ext uri="{FF2B5EF4-FFF2-40B4-BE49-F238E27FC236}">
                <a16:creationId xmlns:a16="http://schemas.microsoft.com/office/drawing/2014/main" id="{8C0AADDC-C0A2-CC31-0345-508531862704}"/>
              </a:ext>
            </a:extLst>
          </p:cNvPr>
          <p:cNvPicPr>
            <a:picLocks noChangeAspect="1"/>
          </p:cNvPicPr>
          <p:nvPr/>
        </p:nvPicPr>
        <p:blipFill>
          <a:blip r:embed="rId3"/>
          <a:stretch>
            <a:fillRect/>
          </a:stretch>
        </p:blipFill>
        <p:spPr>
          <a:xfrm>
            <a:off x="617400" y="663520"/>
            <a:ext cx="7747200" cy="4378960"/>
          </a:xfrm>
          <a:prstGeom prst="rect">
            <a:avLst/>
          </a:prstGeom>
        </p:spPr>
      </p:pic>
    </p:spTree>
    <p:extLst>
      <p:ext uri="{BB962C8B-B14F-4D97-AF65-F5344CB8AC3E}">
        <p14:creationId xmlns:p14="http://schemas.microsoft.com/office/powerpoint/2010/main" val="2843266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EB6D96-A617-4CBD-B0F7-4035BD6005CA}"/>
              </a:ext>
            </a:extLst>
          </p:cNvPr>
          <p:cNvPicPr>
            <a:picLocks noChangeAspect="1"/>
          </p:cNvPicPr>
          <p:nvPr/>
        </p:nvPicPr>
        <p:blipFill>
          <a:blip r:embed="rId2"/>
          <a:stretch>
            <a:fillRect/>
          </a:stretch>
        </p:blipFill>
        <p:spPr>
          <a:xfrm>
            <a:off x="321026" y="920250"/>
            <a:ext cx="8393948" cy="5143500"/>
          </a:xfrm>
          <a:prstGeom prst="rect">
            <a:avLst/>
          </a:prstGeom>
        </p:spPr>
      </p:pic>
    </p:spTree>
    <p:extLst>
      <p:ext uri="{BB962C8B-B14F-4D97-AF65-F5344CB8AC3E}">
        <p14:creationId xmlns:p14="http://schemas.microsoft.com/office/powerpoint/2010/main" val="9466876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666" y="395832"/>
            <a:ext cx="7606427" cy="947194"/>
          </a:xfrm>
        </p:spPr>
        <p:txBody>
          <a:bodyPr>
            <a:normAutofit/>
          </a:bodyPr>
          <a:lstStyle/>
          <a:p>
            <a:r>
              <a:rPr lang="en-US" dirty="0">
                <a:solidFill>
                  <a:srgbClr val="800000"/>
                </a:solidFill>
              </a:rPr>
              <a:t>It’s not just the genes..</a:t>
            </a:r>
          </a:p>
        </p:txBody>
      </p:sp>
      <p:sp>
        <p:nvSpPr>
          <p:cNvPr id="7" name="Text Placeholder 6"/>
          <p:cNvSpPr>
            <a:spLocks noGrp="1"/>
          </p:cNvSpPr>
          <p:nvPr>
            <p:ph type="body" idx="14"/>
          </p:nvPr>
        </p:nvSpPr>
        <p:spPr/>
        <p:txBody>
          <a:bodyPr/>
          <a:lstStyle/>
          <a:p>
            <a:endParaRPr lang="en-US"/>
          </a:p>
        </p:txBody>
      </p:sp>
      <p:sp>
        <p:nvSpPr>
          <p:cNvPr id="6" name="Text Placeholder 5"/>
          <p:cNvSpPr>
            <a:spLocks noGrp="1"/>
          </p:cNvSpPr>
          <p:nvPr>
            <p:ph type="body" idx="1"/>
          </p:nvPr>
        </p:nvSpPr>
        <p:spPr/>
        <p:txBody>
          <a:bodyPr/>
          <a:lstStyle/>
          <a:p>
            <a:r>
              <a:rPr lang="en-US"/>
              <a:t>Personalized Medicine and Pharmacogenomics are just one piece of the puzzle.</a:t>
            </a:r>
          </a:p>
          <a:p>
            <a:endParaRPr lang="en-US"/>
          </a:p>
          <a:p>
            <a:r>
              <a:rPr lang="en-US" u="sng"/>
              <a:t>Still have:</a:t>
            </a:r>
          </a:p>
          <a:p>
            <a:pPr marL="285750" indent="-285750">
              <a:buFont typeface="Arial"/>
              <a:buChar char="•"/>
            </a:pPr>
            <a:r>
              <a:rPr lang="en-US"/>
              <a:t>Drug-drug interactions</a:t>
            </a:r>
          </a:p>
          <a:p>
            <a:pPr marL="285750" indent="-285750">
              <a:buFont typeface="Arial"/>
              <a:buChar char="•"/>
            </a:pPr>
            <a:r>
              <a:rPr lang="en-US"/>
              <a:t>Drug-disease interactions</a:t>
            </a:r>
          </a:p>
          <a:p>
            <a:pPr marL="285750" indent="-285750">
              <a:buFont typeface="Arial"/>
              <a:buChar char="•"/>
            </a:pPr>
            <a:r>
              <a:rPr lang="en-US"/>
              <a:t>Drug-nutrient interactions</a:t>
            </a:r>
          </a:p>
          <a:p>
            <a:pPr marL="285750" indent="-285750">
              <a:buFont typeface="Arial"/>
              <a:buChar char="•"/>
            </a:pPr>
            <a:r>
              <a:rPr lang="en-US"/>
              <a:t>Drug-genetic interactions</a:t>
            </a:r>
          </a:p>
          <a:p>
            <a:pPr marL="285750" indent="-285750">
              <a:buFont typeface="Arial"/>
              <a:buChar char="•"/>
            </a:pPr>
            <a:endParaRPr lang="en-US"/>
          </a:p>
          <a:p>
            <a:pPr marL="285750" indent="-285750">
              <a:buFont typeface="Arial"/>
              <a:buChar char="•"/>
            </a:pPr>
            <a:endParaRPr lang="en-US"/>
          </a:p>
          <a:p>
            <a:r>
              <a:rPr lang="en-US" b="1"/>
              <a:t>An additional piece of data to assist the clinician for the best therapeutic plan for the patient!</a:t>
            </a:r>
          </a:p>
        </p:txBody>
      </p:sp>
      <p:pic>
        <p:nvPicPr>
          <p:cNvPr id="5" name="Content Placeholder 3"/>
          <p:cNvPicPr>
            <a:picLocks noGrp="1" noChangeAspect="1"/>
          </p:cNvPicPr>
          <p:nvPr>
            <p:ph idx="4294967295"/>
          </p:nvPr>
        </p:nvPicPr>
        <p:blipFill>
          <a:blip r:embed="rId2"/>
          <a:srcRect t="7068" b="7068"/>
          <a:stretch>
            <a:fillRect/>
          </a:stretch>
        </p:blipFill>
        <p:spPr>
          <a:xfrm>
            <a:off x="4668101" y="1754984"/>
            <a:ext cx="3894992" cy="4689475"/>
          </a:xfrm>
        </p:spPr>
      </p:pic>
    </p:spTree>
    <p:extLst>
      <p:ext uri="{BB962C8B-B14F-4D97-AF65-F5344CB8AC3E}">
        <p14:creationId xmlns:p14="http://schemas.microsoft.com/office/powerpoint/2010/main" val="4063385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text, outdoor, sign, aircraft&#10;&#10;Description automatically generated">
            <a:extLst>
              <a:ext uri="{FF2B5EF4-FFF2-40B4-BE49-F238E27FC236}">
                <a16:creationId xmlns:a16="http://schemas.microsoft.com/office/drawing/2014/main" id="{76222D21-0FDE-4D69-BD07-F8EEF32C09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52400"/>
            <a:ext cx="7570314" cy="5680916"/>
          </a:xfrm>
        </p:spPr>
      </p:pic>
      <p:sp>
        <p:nvSpPr>
          <p:cNvPr id="3" name="TextBox 2">
            <a:extLst>
              <a:ext uri="{FF2B5EF4-FFF2-40B4-BE49-F238E27FC236}">
                <a16:creationId xmlns:a16="http://schemas.microsoft.com/office/drawing/2014/main" id="{B213E038-695F-4A8E-9BE5-C1BFBE533E40}"/>
              </a:ext>
            </a:extLst>
          </p:cNvPr>
          <p:cNvSpPr txBox="1"/>
          <p:nvPr/>
        </p:nvSpPr>
        <p:spPr>
          <a:xfrm>
            <a:off x="914400" y="838200"/>
            <a:ext cx="4267200" cy="1569660"/>
          </a:xfrm>
          <a:prstGeom prst="rect">
            <a:avLst/>
          </a:prstGeom>
          <a:solidFill>
            <a:schemeClr val="accent3">
              <a:lumMod val="60000"/>
              <a:lumOff val="40000"/>
            </a:schemeClr>
          </a:solidFill>
        </p:spPr>
        <p:txBody>
          <a:bodyPr wrap="square" rtlCol="0">
            <a:spAutoFit/>
          </a:bodyPr>
          <a:lstStyle/>
          <a:p>
            <a:r>
              <a:rPr lang="en-US" sz="2400" b="1" dirty="0">
                <a:solidFill>
                  <a:srgbClr val="C00000"/>
                </a:solidFill>
              </a:rPr>
              <a:t>Pharmacogenetics Clinic</a:t>
            </a:r>
          </a:p>
          <a:p>
            <a:pPr algn="r"/>
            <a:r>
              <a:rPr lang="en-US" sz="2400" b="1" dirty="0">
                <a:solidFill>
                  <a:srgbClr val="C00000"/>
                </a:solidFill>
              </a:rPr>
              <a:t>Medical Geneticist</a:t>
            </a:r>
          </a:p>
          <a:p>
            <a:pPr algn="r"/>
            <a:r>
              <a:rPr lang="en-US" sz="2400" b="1" dirty="0">
                <a:solidFill>
                  <a:srgbClr val="C00000"/>
                </a:solidFill>
              </a:rPr>
              <a:t>Genetic Counselor</a:t>
            </a:r>
          </a:p>
          <a:p>
            <a:pPr algn="r"/>
            <a:r>
              <a:rPr lang="en-US" sz="2400" b="1" dirty="0">
                <a:solidFill>
                  <a:srgbClr val="C00000"/>
                </a:solidFill>
              </a:rPr>
              <a:t>Pharmacologist</a:t>
            </a:r>
          </a:p>
        </p:txBody>
      </p:sp>
    </p:spTree>
    <p:extLst>
      <p:ext uri="{BB962C8B-B14F-4D97-AF65-F5344CB8AC3E}">
        <p14:creationId xmlns:p14="http://schemas.microsoft.com/office/powerpoint/2010/main" val="27036597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6166" y="314513"/>
            <a:ext cx="8229600" cy="1143000"/>
          </a:xfrm>
        </p:spPr>
        <p:txBody>
          <a:bodyPr>
            <a:normAutofit/>
          </a:bodyPr>
          <a:lstStyle/>
          <a:p>
            <a:r>
              <a:rPr lang="en-US" sz="3600" dirty="0"/>
              <a:t>Pharmacogenetics Clinic</a:t>
            </a:r>
          </a:p>
        </p:txBody>
      </p:sp>
      <p:sp>
        <p:nvSpPr>
          <p:cNvPr id="3" name="Content Placeholder 2"/>
          <p:cNvSpPr>
            <a:spLocks noGrp="1"/>
          </p:cNvSpPr>
          <p:nvPr>
            <p:ph sz="half" idx="2"/>
          </p:nvPr>
        </p:nvSpPr>
        <p:spPr>
          <a:xfrm>
            <a:off x="596900" y="1884558"/>
            <a:ext cx="4040188" cy="4591050"/>
          </a:xfrm>
        </p:spPr>
        <p:txBody>
          <a:bodyPr>
            <a:normAutofit lnSpcReduction="10000"/>
          </a:bodyPr>
          <a:lstStyle/>
          <a:p>
            <a:pPr marL="342900" indent="-342900">
              <a:buFont typeface="Arial" panose="020B0604020202020204" pitchFamily="34" charset="0"/>
              <a:buChar char="•"/>
            </a:pPr>
            <a:r>
              <a:rPr lang="en-US" dirty="0"/>
              <a:t>Started at MMI Clinic in Fall 2018.</a:t>
            </a:r>
          </a:p>
          <a:p>
            <a:pPr marL="342900" indent="-342900">
              <a:buFont typeface="Arial" panose="020B0604020202020204" pitchFamily="34" charset="0"/>
              <a:buChar char="•"/>
            </a:pPr>
            <a:r>
              <a:rPr lang="en-US" dirty="0"/>
              <a:t>Partnership with Genetic Medicine</a:t>
            </a:r>
          </a:p>
          <a:p>
            <a:pPr marL="342900" indent="-342900">
              <a:buFont typeface="Arial" panose="020B0604020202020204" pitchFamily="34" charset="0"/>
              <a:buChar char="•"/>
            </a:pPr>
            <a:r>
              <a:rPr lang="en-US" dirty="0"/>
              <a:t>Patients with therapeutic toxicities or treatment failures.</a:t>
            </a:r>
          </a:p>
          <a:p>
            <a:pPr marL="342900" indent="-342900">
              <a:buFont typeface="Arial" panose="020B0604020202020204" pitchFamily="34" charset="0"/>
              <a:buChar char="•"/>
            </a:pPr>
            <a:r>
              <a:rPr lang="en-US" dirty="0"/>
              <a:t>Clinic has grown to monthly clinics, seeing adult and pediatric patients.</a:t>
            </a:r>
          </a:p>
          <a:p>
            <a:pPr marL="342900" indent="-342900">
              <a:buFont typeface="Arial" panose="020B0604020202020204" pitchFamily="34" charset="0"/>
              <a:buChar char="•"/>
            </a:pPr>
            <a:r>
              <a:rPr lang="en-US" dirty="0"/>
              <a:t>Results are shared with patients and medical providers</a:t>
            </a:r>
          </a:p>
          <a:p>
            <a:pPr marL="0" indent="0">
              <a:buNone/>
            </a:pPr>
            <a:endParaRPr lang="en-US" dirty="0"/>
          </a:p>
        </p:txBody>
      </p:sp>
      <p:sp>
        <p:nvSpPr>
          <p:cNvPr id="9" name="Text Placeholder 8"/>
          <p:cNvSpPr>
            <a:spLocks noGrp="1"/>
          </p:cNvSpPr>
          <p:nvPr>
            <p:ph type="body" sz="quarter" idx="3"/>
          </p:nvPr>
        </p:nvSpPr>
        <p:spPr/>
        <p:txBody>
          <a:bodyPr/>
          <a:lstStyle/>
          <a:p>
            <a:endParaRPr lang="en-US" dirty="0"/>
          </a:p>
        </p:txBody>
      </p:sp>
      <p:sp>
        <p:nvSpPr>
          <p:cNvPr id="10" name="Content Placeholder 9"/>
          <p:cNvSpPr>
            <a:spLocks noGrp="1"/>
          </p:cNvSpPr>
          <p:nvPr>
            <p:ph sz="quarter" idx="4"/>
          </p:nvPr>
        </p:nvSpPr>
        <p:spPr>
          <a:xfrm>
            <a:off x="4645025" y="2174875"/>
            <a:ext cx="4250741" cy="3951288"/>
          </a:xfrm>
        </p:spPr>
        <p:txBody>
          <a:bodyPr>
            <a:normAutofit lnSpcReduction="10000"/>
          </a:bodyPr>
          <a:lstStyle/>
          <a:p>
            <a:pPr marL="342900" indent="-342900">
              <a:buFont typeface="Arial" panose="020B0604020202020204" pitchFamily="34" charset="0"/>
              <a:buChar char="•"/>
            </a:pPr>
            <a:r>
              <a:rPr lang="en-US" dirty="0"/>
              <a:t>Dr. Omar Abdul-Rahman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Beth Conover,</a:t>
            </a:r>
            <a:r>
              <a:rPr lang="en-US" sz="1600" dirty="0"/>
              <a:t> MS, APRN, LCGC</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9624" y="4661365"/>
            <a:ext cx="1586540" cy="126498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4261" y="2673552"/>
            <a:ext cx="1223303" cy="1425736"/>
          </a:xfrm>
          <a:prstGeom prst="rect">
            <a:avLst/>
          </a:prstGeom>
        </p:spPr>
      </p:pic>
      <p:sp>
        <p:nvSpPr>
          <p:cNvPr id="11" name="Text Placeholder 10">
            <a:extLst>
              <a:ext uri="{FF2B5EF4-FFF2-40B4-BE49-F238E27FC236}">
                <a16:creationId xmlns:a16="http://schemas.microsoft.com/office/drawing/2014/main" id="{26A21BB4-58FB-0E01-C551-BC18BFC1075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85717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7392" y="990600"/>
            <a:ext cx="7853208" cy="1814512"/>
          </a:xfrm>
          <a:prstGeom prst="rect">
            <a:avLst/>
          </a:prstGeom>
        </p:spPr>
      </p:pic>
      <p:sp>
        <p:nvSpPr>
          <p:cNvPr id="3" name="Title 2"/>
          <p:cNvSpPr>
            <a:spLocks noGrp="1"/>
          </p:cNvSpPr>
          <p:nvPr>
            <p:ph type="title"/>
          </p:nvPr>
        </p:nvSpPr>
        <p:spPr>
          <a:xfrm>
            <a:off x="457200" y="2743200"/>
            <a:ext cx="8153400" cy="3352800"/>
          </a:xfrm>
        </p:spPr>
        <p:txBody>
          <a:bodyPr>
            <a:normAutofit fontScale="90000"/>
          </a:bodyPr>
          <a:lstStyle/>
          <a:p>
            <a:r>
              <a:rPr lang="en-US" sz="2800"/>
              <a:t>The study of how genes influence individuals’ response to pharmacological treatments:</a:t>
            </a:r>
            <a:br>
              <a:rPr lang="en-US" sz="2800"/>
            </a:br>
            <a:br>
              <a:rPr lang="en-US" sz="2800"/>
            </a:br>
            <a:r>
              <a:rPr lang="en-US" sz="4400" err="1">
                <a:solidFill>
                  <a:srgbClr val="00B050"/>
                </a:solidFill>
              </a:rPr>
              <a:t>Pharmacogenetics</a:t>
            </a:r>
            <a:r>
              <a:rPr lang="en-US" sz="2800"/>
              <a:t>- The effect of a single gene variant with a large effect size on drug response</a:t>
            </a:r>
            <a:br>
              <a:rPr lang="en-US" sz="2800"/>
            </a:br>
            <a:r>
              <a:rPr lang="en-US" sz="4400">
                <a:solidFill>
                  <a:srgbClr val="00B050"/>
                </a:solidFill>
              </a:rPr>
              <a:t>Pharmacogenomics</a:t>
            </a:r>
            <a:r>
              <a:rPr lang="en-US" sz="2800"/>
              <a:t>- The effect of many genetic variants on many drugs</a:t>
            </a:r>
          </a:p>
        </p:txBody>
      </p:sp>
    </p:spTree>
    <p:extLst>
      <p:ext uri="{BB962C8B-B14F-4D97-AF65-F5344CB8AC3E}">
        <p14:creationId xmlns:p14="http://schemas.microsoft.com/office/powerpoint/2010/main" val="12705944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6B67C-7035-4E8A-B980-20D9343EA492}"/>
              </a:ext>
            </a:extLst>
          </p:cNvPr>
          <p:cNvSpPr>
            <a:spLocks noGrp="1"/>
          </p:cNvSpPr>
          <p:nvPr>
            <p:ph type="title"/>
          </p:nvPr>
        </p:nvSpPr>
        <p:spPr/>
        <p:txBody>
          <a:bodyPr/>
          <a:lstStyle/>
          <a:p>
            <a:r>
              <a:rPr lang="en-US"/>
              <a:t>Pharmacogenetics clinic workflow</a:t>
            </a:r>
          </a:p>
        </p:txBody>
      </p:sp>
      <p:graphicFrame>
        <p:nvGraphicFramePr>
          <p:cNvPr id="7" name="Content Placeholder 6">
            <a:extLst>
              <a:ext uri="{FF2B5EF4-FFF2-40B4-BE49-F238E27FC236}">
                <a16:creationId xmlns:a16="http://schemas.microsoft.com/office/drawing/2014/main" id="{F9EA6985-712F-44D3-A9D0-3F990E0B644D}"/>
              </a:ext>
            </a:extLst>
          </p:cNvPr>
          <p:cNvGraphicFramePr>
            <a:graphicFrameLocks noGrp="1"/>
          </p:cNvGraphicFramePr>
          <p:nvPr>
            <p:ph idx="1"/>
            <p:extLst>
              <p:ext uri="{D42A27DB-BD31-4B8C-83A1-F6EECF244321}">
                <p14:modId xmlns:p14="http://schemas.microsoft.com/office/powerpoint/2010/main" val="342557634"/>
              </p:ext>
            </p:extLst>
          </p:nvPr>
        </p:nvGraphicFramePr>
        <p:xfrm>
          <a:off x="926090" y="1830820"/>
          <a:ext cx="7281862" cy="3949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89134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666" y="395831"/>
            <a:ext cx="7606427" cy="747169"/>
          </a:xfrm>
        </p:spPr>
        <p:txBody>
          <a:bodyPr/>
          <a:lstStyle/>
          <a:p>
            <a:r>
              <a:rPr lang="en-US" dirty="0"/>
              <a:t>Example:</a:t>
            </a:r>
          </a:p>
        </p:txBody>
      </p:sp>
      <p:sp>
        <p:nvSpPr>
          <p:cNvPr id="3" name="Content Placeholder 2"/>
          <p:cNvSpPr>
            <a:spLocks noGrp="1"/>
          </p:cNvSpPr>
          <p:nvPr>
            <p:ph idx="1"/>
          </p:nvPr>
        </p:nvSpPr>
        <p:spPr>
          <a:xfrm>
            <a:off x="956667" y="1371600"/>
            <a:ext cx="6053733" cy="4461330"/>
          </a:xfrm>
        </p:spPr>
        <p:txBody>
          <a:bodyPr vert="horz" lIns="91440" tIns="45720" rIns="91440" bIns="45720" rtlCol="0" anchor="t">
            <a:normAutofit fontScale="85000" lnSpcReduction="20000"/>
          </a:bodyPr>
          <a:lstStyle/>
          <a:p>
            <a:pPr>
              <a:lnSpc>
                <a:spcPct val="120000"/>
              </a:lnSpc>
            </a:pPr>
            <a:r>
              <a:rPr lang="en-US" sz="2000" dirty="0"/>
              <a:t>Mr. R, age 60, is referred to you by his primary care physician, who diagnosed him with depression approximately 2 years ago. When he was first diagnosed, Mr. R was prescribed sertraline, 100 mg/d, which was effective. He maintained this response for approximately 1 year, but then the sertraline 'stopped working'. During the last year, Mr. R received citalopram, 20 mg/d, and paroxetine, 20 mg/d. Neither medication was effective for his recurrent depressive symptoms and resulted in significant adverse effects.</a:t>
            </a:r>
          </a:p>
          <a:p>
            <a:pPr>
              <a:lnSpc>
                <a:spcPct val="120000"/>
              </a:lnSpc>
            </a:pPr>
            <a:endParaRPr lang="en-US" sz="2000" dirty="0"/>
          </a:p>
          <a:p>
            <a:pPr>
              <a:lnSpc>
                <a:spcPct val="120000"/>
              </a:lnSpc>
            </a:pPr>
            <a:r>
              <a:rPr lang="en-US" sz="2000" dirty="0"/>
              <a:t>Mr. R undergoes pharmacogenomics testing to help guide therapy. He is found to have the cytochrome P450 (CYP) 2C19 *2/*3 genotype and a CYP2D6*4/*5 genotype. Both are associated with a poor metabolism phenotype. How are these results used to guide therapy?</a:t>
            </a:r>
          </a:p>
          <a:p>
            <a:endParaRPr lang="en-US" dirty="0"/>
          </a:p>
        </p:txBody>
      </p:sp>
    </p:spTree>
    <p:extLst>
      <p:ext uri="{BB962C8B-B14F-4D97-AF65-F5344CB8AC3E}">
        <p14:creationId xmlns:p14="http://schemas.microsoft.com/office/powerpoint/2010/main" val="33615760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304800"/>
            <a:ext cx="8524595" cy="5915025"/>
          </a:xfrm>
          <a:prstGeom prst="rect">
            <a:avLst/>
          </a:prstGeom>
        </p:spPr>
      </p:pic>
    </p:spTree>
    <p:extLst>
      <p:ext uri="{BB962C8B-B14F-4D97-AF65-F5344CB8AC3E}">
        <p14:creationId xmlns:p14="http://schemas.microsoft.com/office/powerpoint/2010/main" val="19028629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228600"/>
            <a:ext cx="8913061" cy="5810250"/>
          </a:xfrm>
          <a:prstGeom prst="rect">
            <a:avLst/>
          </a:prstGeom>
        </p:spPr>
      </p:pic>
    </p:spTree>
    <p:extLst>
      <p:ext uri="{BB962C8B-B14F-4D97-AF65-F5344CB8AC3E}">
        <p14:creationId xmlns:p14="http://schemas.microsoft.com/office/powerpoint/2010/main" val="7296773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304800" y="990600"/>
            <a:ext cx="8449725" cy="4689475"/>
          </a:xfrm>
          <a:prstGeom prst="rect">
            <a:avLst/>
          </a:prstGeom>
        </p:spPr>
      </p:pic>
    </p:spTree>
    <p:extLst>
      <p:ext uri="{BB962C8B-B14F-4D97-AF65-F5344CB8AC3E}">
        <p14:creationId xmlns:p14="http://schemas.microsoft.com/office/powerpoint/2010/main" val="29496601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152400"/>
            <a:ext cx="8615414" cy="5960035"/>
          </a:xfrm>
          <a:prstGeom prst="rect">
            <a:avLst/>
          </a:prstGeom>
        </p:spPr>
      </p:pic>
    </p:spTree>
    <p:extLst>
      <p:ext uri="{BB962C8B-B14F-4D97-AF65-F5344CB8AC3E}">
        <p14:creationId xmlns:p14="http://schemas.microsoft.com/office/powerpoint/2010/main" val="38215573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text, outdoor, sign, aircraft&#10;&#10;Description automatically generated">
            <a:extLst>
              <a:ext uri="{FF2B5EF4-FFF2-40B4-BE49-F238E27FC236}">
                <a16:creationId xmlns:a16="http://schemas.microsoft.com/office/drawing/2014/main" id="{76222D21-0FDE-4D69-BD07-F8EEF32C09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52400"/>
            <a:ext cx="7570314" cy="5680916"/>
          </a:xfrm>
        </p:spPr>
      </p:pic>
      <p:sp>
        <p:nvSpPr>
          <p:cNvPr id="3" name="TextBox 2">
            <a:extLst>
              <a:ext uri="{FF2B5EF4-FFF2-40B4-BE49-F238E27FC236}">
                <a16:creationId xmlns:a16="http://schemas.microsoft.com/office/drawing/2014/main" id="{B213E038-695F-4A8E-9BE5-C1BFBE533E40}"/>
              </a:ext>
            </a:extLst>
          </p:cNvPr>
          <p:cNvSpPr txBox="1"/>
          <p:nvPr/>
        </p:nvSpPr>
        <p:spPr>
          <a:xfrm>
            <a:off x="1447800" y="838200"/>
            <a:ext cx="3657600" cy="1200329"/>
          </a:xfrm>
          <a:prstGeom prst="rect">
            <a:avLst/>
          </a:prstGeom>
          <a:solidFill>
            <a:schemeClr val="accent3">
              <a:lumMod val="60000"/>
              <a:lumOff val="40000"/>
            </a:schemeClr>
          </a:solidFill>
        </p:spPr>
        <p:txBody>
          <a:bodyPr wrap="square" rtlCol="0">
            <a:spAutoFit/>
          </a:bodyPr>
          <a:lstStyle/>
          <a:p>
            <a:r>
              <a:rPr lang="en-US" sz="2400" b="1" dirty="0">
                <a:solidFill>
                  <a:srgbClr val="C00000"/>
                </a:solidFill>
              </a:rPr>
              <a:t>EPIC Request for Pharmacogenetics Consult</a:t>
            </a:r>
          </a:p>
          <a:p>
            <a:endParaRPr lang="en-US" sz="2400" b="1" dirty="0">
              <a:solidFill>
                <a:srgbClr val="C00000"/>
              </a:solidFill>
            </a:endParaRPr>
          </a:p>
        </p:txBody>
      </p:sp>
    </p:spTree>
    <p:extLst>
      <p:ext uri="{BB962C8B-B14F-4D97-AF65-F5344CB8AC3E}">
        <p14:creationId xmlns:p14="http://schemas.microsoft.com/office/powerpoint/2010/main" val="8704608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 application, email&#10;&#10;Description automatically generated">
            <a:extLst>
              <a:ext uri="{FF2B5EF4-FFF2-40B4-BE49-F238E27FC236}">
                <a16:creationId xmlns:a16="http://schemas.microsoft.com/office/drawing/2014/main" id="{653E97D6-93D6-3EE4-1C40-8AFDCCACD1F5}"/>
              </a:ext>
            </a:extLst>
          </p:cNvPr>
          <p:cNvPicPr>
            <a:picLocks noGrp="1" noChangeAspect="1"/>
          </p:cNvPicPr>
          <p:nvPr>
            <p:ph idx="1"/>
          </p:nvPr>
        </p:nvPicPr>
        <p:blipFill>
          <a:blip r:embed="rId2"/>
          <a:stretch>
            <a:fillRect/>
          </a:stretch>
        </p:blipFill>
        <p:spPr>
          <a:xfrm>
            <a:off x="776667" y="795957"/>
            <a:ext cx="8209212" cy="4449635"/>
          </a:xfrm>
        </p:spPr>
      </p:pic>
    </p:spTree>
    <p:extLst>
      <p:ext uri="{BB962C8B-B14F-4D97-AF65-F5344CB8AC3E}">
        <p14:creationId xmlns:p14="http://schemas.microsoft.com/office/powerpoint/2010/main" val="13028351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application&#10;&#10;Description automatically generated">
            <a:extLst>
              <a:ext uri="{FF2B5EF4-FFF2-40B4-BE49-F238E27FC236}">
                <a16:creationId xmlns:a16="http://schemas.microsoft.com/office/drawing/2014/main" id="{BBD8C8DF-D50D-29AB-6370-CB1F1E16FB91}"/>
              </a:ext>
            </a:extLst>
          </p:cNvPr>
          <p:cNvPicPr>
            <a:picLocks noGrp="1" noChangeAspect="1"/>
          </p:cNvPicPr>
          <p:nvPr>
            <p:ph idx="1"/>
          </p:nvPr>
        </p:nvPicPr>
        <p:blipFill>
          <a:blip r:embed="rId2"/>
          <a:stretch>
            <a:fillRect/>
          </a:stretch>
        </p:blipFill>
        <p:spPr>
          <a:xfrm>
            <a:off x="758667" y="736831"/>
            <a:ext cx="8299212" cy="4486887"/>
          </a:xfrm>
        </p:spPr>
      </p:pic>
    </p:spTree>
    <p:extLst>
      <p:ext uri="{BB962C8B-B14F-4D97-AF65-F5344CB8AC3E}">
        <p14:creationId xmlns:p14="http://schemas.microsoft.com/office/powerpoint/2010/main" val="31538791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 application, email&#10;&#10;Description automatically generated">
            <a:extLst>
              <a:ext uri="{FF2B5EF4-FFF2-40B4-BE49-F238E27FC236}">
                <a16:creationId xmlns:a16="http://schemas.microsoft.com/office/drawing/2014/main" id="{E0967C5A-455A-2CEB-20FF-BAEAEB6F9320}"/>
              </a:ext>
            </a:extLst>
          </p:cNvPr>
          <p:cNvPicPr>
            <a:picLocks noGrp="1" noChangeAspect="1"/>
          </p:cNvPicPr>
          <p:nvPr>
            <p:ph idx="1"/>
          </p:nvPr>
        </p:nvPicPr>
        <p:blipFill>
          <a:blip r:embed="rId2"/>
          <a:stretch>
            <a:fillRect/>
          </a:stretch>
        </p:blipFill>
        <p:spPr>
          <a:xfrm>
            <a:off x="785667" y="759957"/>
            <a:ext cx="8227212" cy="4458635"/>
          </a:xfrm>
        </p:spPr>
      </p:pic>
    </p:spTree>
    <p:extLst>
      <p:ext uri="{BB962C8B-B14F-4D97-AF65-F5344CB8AC3E}">
        <p14:creationId xmlns:p14="http://schemas.microsoft.com/office/powerpoint/2010/main" val="1106131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FB3D696-7527-E8E5-C92F-BC65EC27654D}"/>
              </a:ext>
            </a:extLst>
          </p:cNvPr>
          <p:cNvSpPr>
            <a:spLocks noGrp="1"/>
          </p:cNvSpPr>
          <p:nvPr>
            <p:ph type="title"/>
          </p:nvPr>
        </p:nvSpPr>
        <p:spPr>
          <a:xfrm>
            <a:off x="956666" y="395832"/>
            <a:ext cx="7606427" cy="813844"/>
          </a:xfrm>
        </p:spPr>
        <p:txBody>
          <a:bodyPr/>
          <a:lstStyle/>
          <a:p>
            <a:r>
              <a:rPr lang="en-US" dirty="0">
                <a:solidFill>
                  <a:srgbClr val="800000"/>
                </a:solidFill>
              </a:rPr>
              <a:t>Current Treatment Paradigm</a:t>
            </a:r>
            <a:endParaRPr lang="en-US" dirty="0"/>
          </a:p>
        </p:txBody>
      </p:sp>
      <p:pic>
        <p:nvPicPr>
          <p:cNvPr id="3" name="Picture 2">
            <a:extLst>
              <a:ext uri="{FF2B5EF4-FFF2-40B4-BE49-F238E27FC236}">
                <a16:creationId xmlns:a16="http://schemas.microsoft.com/office/drawing/2014/main" id="{C3E5CDF8-077D-4C3F-9DE4-996E0031650C}"/>
              </a:ext>
            </a:extLst>
          </p:cNvPr>
          <p:cNvPicPr>
            <a:picLocks noChangeAspect="1"/>
          </p:cNvPicPr>
          <p:nvPr/>
        </p:nvPicPr>
        <p:blipFill>
          <a:blip r:embed="rId2"/>
          <a:stretch>
            <a:fillRect/>
          </a:stretch>
        </p:blipFill>
        <p:spPr>
          <a:xfrm>
            <a:off x="956667" y="1552575"/>
            <a:ext cx="7282212" cy="4768340"/>
          </a:xfrm>
          <a:prstGeom prst="rect">
            <a:avLst/>
          </a:prstGeom>
          <a:noFill/>
        </p:spPr>
      </p:pic>
    </p:spTree>
    <p:extLst>
      <p:ext uri="{BB962C8B-B14F-4D97-AF65-F5344CB8AC3E}">
        <p14:creationId xmlns:p14="http://schemas.microsoft.com/office/powerpoint/2010/main" val="38420274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666" y="395831"/>
            <a:ext cx="7606427" cy="1359153"/>
          </a:xfrm>
        </p:spPr>
        <p:txBody>
          <a:bodyPr anchor="b">
            <a:normAutofit/>
          </a:bodyPr>
          <a:lstStyle/>
          <a:p>
            <a:r>
              <a:rPr lang="en-US" dirty="0"/>
              <a:t>Conclusions</a:t>
            </a:r>
          </a:p>
        </p:txBody>
      </p:sp>
      <p:graphicFrame>
        <p:nvGraphicFramePr>
          <p:cNvPr id="5" name="Content Placeholder 2">
            <a:extLst>
              <a:ext uri="{FF2B5EF4-FFF2-40B4-BE49-F238E27FC236}">
                <a16:creationId xmlns:a16="http://schemas.microsoft.com/office/drawing/2014/main" id="{E0B6D9A2-D760-67BF-9E88-D72C3E8BBD69}"/>
              </a:ext>
            </a:extLst>
          </p:cNvPr>
          <p:cNvGraphicFramePr>
            <a:graphicFrameLocks noGrp="1"/>
          </p:cNvGraphicFramePr>
          <p:nvPr>
            <p:ph idx="1"/>
            <p:extLst>
              <p:ext uri="{D42A27DB-BD31-4B8C-83A1-F6EECF244321}">
                <p14:modId xmlns:p14="http://schemas.microsoft.com/office/powerpoint/2010/main" val="3786501861"/>
              </p:ext>
            </p:extLst>
          </p:nvPr>
        </p:nvGraphicFramePr>
        <p:xfrm>
          <a:off x="956667" y="1882620"/>
          <a:ext cx="7282212" cy="39503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25882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1C77CCE-EDF8-9347-6078-458950B38991}"/>
              </a:ext>
            </a:extLst>
          </p:cNvPr>
          <p:cNvSpPr>
            <a:spLocks noGrp="1"/>
          </p:cNvSpPr>
          <p:nvPr>
            <p:ph type="title"/>
          </p:nvPr>
        </p:nvSpPr>
        <p:spPr>
          <a:xfrm>
            <a:off x="495030" y="2767106"/>
            <a:ext cx="2160621" cy="3071906"/>
          </a:xfrm>
        </p:spPr>
        <p:txBody>
          <a:bodyPr vert="horz" lIns="91440" tIns="45720" rIns="91440" bIns="45720" rtlCol="0" anchor="t">
            <a:normAutofit/>
          </a:bodyPr>
          <a:lstStyle/>
          <a:p>
            <a:r>
              <a:rPr lang="en-US" sz="3500" kern="1200">
                <a:solidFill>
                  <a:srgbClr val="FFFFFF"/>
                </a:solidFill>
                <a:latin typeface="+mj-lt"/>
                <a:ea typeface="+mj-ea"/>
                <a:cs typeface="+mj-cs"/>
              </a:rPr>
              <a:t>Thank you.</a:t>
            </a:r>
          </a:p>
        </p:txBody>
      </p:sp>
      <p:pic>
        <p:nvPicPr>
          <p:cNvPr id="4" name="Content Placeholder 3" descr="news.2009.819[1].jpg">
            <a:extLst>
              <a:ext uri="{FF2B5EF4-FFF2-40B4-BE49-F238E27FC236}">
                <a16:creationId xmlns:a16="http://schemas.microsoft.com/office/drawing/2014/main" id="{280D1F7C-0FFE-3D92-47B3-C4BFA9958C52}"/>
              </a:ext>
            </a:extLst>
          </p:cNvPr>
          <p:cNvPicPr>
            <a:picLocks noGrp="1" noChangeAspect="1"/>
          </p:cNvPicPr>
          <p:nvPr>
            <p:ph idx="1"/>
          </p:nvPr>
        </p:nvPicPr>
        <p:blipFill rotWithShape="1">
          <a:blip r:embed="rId2"/>
          <a:srcRect l="1391" r="2" b="2"/>
          <a:stretch/>
        </p:blipFill>
        <p:spPr>
          <a:xfrm>
            <a:off x="3720796" y="467208"/>
            <a:ext cx="4731361" cy="5923584"/>
          </a:xfrm>
          <a:prstGeom prst="rect">
            <a:avLst/>
          </a:prstGeom>
        </p:spPr>
      </p:pic>
    </p:spTree>
    <p:extLst>
      <p:ext uri="{BB962C8B-B14F-4D97-AF65-F5344CB8AC3E}">
        <p14:creationId xmlns:p14="http://schemas.microsoft.com/office/powerpoint/2010/main" val="2231777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516164" y="457200"/>
            <a:ext cx="6111671" cy="5943600"/>
          </a:xfrm>
          <a:prstGeom prst="rect">
            <a:avLst/>
          </a:prstGeom>
        </p:spPr>
      </p:pic>
    </p:spTree>
    <p:extLst>
      <p:ext uri="{BB962C8B-B14F-4D97-AF65-F5344CB8AC3E}">
        <p14:creationId xmlns:p14="http://schemas.microsoft.com/office/powerpoint/2010/main" val="2561182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56666" y="395831"/>
            <a:ext cx="7606427" cy="1359153"/>
          </a:xfrm>
        </p:spPr>
        <p:txBody>
          <a:bodyPr anchor="b">
            <a:normAutofit/>
          </a:bodyPr>
          <a:lstStyle/>
          <a:p>
            <a:r>
              <a:rPr lang="en-US" sz="3100"/>
              <a:t>97% of individuals have an actionable genetic finding that can guide medication choice</a:t>
            </a:r>
          </a:p>
        </p:txBody>
      </p:sp>
      <p:pic>
        <p:nvPicPr>
          <p:cNvPr id="2" name="Picture 1"/>
          <p:cNvPicPr>
            <a:picLocks noChangeAspect="1"/>
          </p:cNvPicPr>
          <p:nvPr/>
        </p:nvPicPr>
        <p:blipFill>
          <a:blip r:embed="rId2"/>
          <a:stretch>
            <a:fillRect/>
          </a:stretch>
        </p:blipFill>
        <p:spPr>
          <a:xfrm>
            <a:off x="2073613" y="1882620"/>
            <a:ext cx="5048319" cy="3950310"/>
          </a:xfrm>
          <a:prstGeom prst="rect">
            <a:avLst/>
          </a:prstGeom>
          <a:noFill/>
        </p:spPr>
      </p:pic>
    </p:spTree>
    <p:extLst>
      <p:ext uri="{BB962C8B-B14F-4D97-AF65-F5344CB8AC3E}">
        <p14:creationId xmlns:p14="http://schemas.microsoft.com/office/powerpoint/2010/main" val="3124419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338899" y="918266"/>
            <a:ext cx="529596"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338409" y="643467"/>
            <a:ext cx="315230"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8790" y="643467"/>
            <a:ext cx="8200127"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3FCB561F-173A-470B-AC7A-A9295EA9977D}"/>
              </a:ext>
            </a:extLst>
          </p:cNvPr>
          <p:cNvPicPr>
            <a:picLocks noChangeAspect="1"/>
          </p:cNvPicPr>
          <p:nvPr/>
        </p:nvPicPr>
        <p:blipFill>
          <a:blip r:embed="rId2"/>
          <a:stretch>
            <a:fillRect/>
          </a:stretch>
        </p:blipFill>
        <p:spPr>
          <a:xfrm>
            <a:off x="986018" y="1286934"/>
            <a:ext cx="7171965" cy="4105949"/>
          </a:xfrm>
          <a:prstGeom prst="rect">
            <a:avLst/>
          </a:prstGeom>
        </p:spPr>
      </p:pic>
    </p:spTree>
    <p:extLst>
      <p:ext uri="{BB962C8B-B14F-4D97-AF65-F5344CB8AC3E}">
        <p14:creationId xmlns:p14="http://schemas.microsoft.com/office/powerpoint/2010/main" val="5534781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Med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NeMed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CHRI">
      <a:dk1>
        <a:srgbClr val="015AA7"/>
      </a:dk1>
      <a:lt1>
        <a:sysClr val="window" lastClr="FFFFFF"/>
      </a:lt1>
      <a:dk2>
        <a:srgbClr val="AE132A"/>
      </a:dk2>
      <a:lt2>
        <a:srgbClr val="D8D8DA"/>
      </a:lt2>
      <a:accent1>
        <a:srgbClr val="000000"/>
      </a:accent1>
      <a:accent2>
        <a:srgbClr val="AE132A"/>
      </a:accent2>
      <a:accent3>
        <a:srgbClr val="AE132A"/>
      </a:accent3>
      <a:accent4>
        <a:srgbClr val="AE132A"/>
      </a:accent4>
      <a:accent5>
        <a:srgbClr val="015AA7"/>
      </a:accent5>
      <a:accent6>
        <a:srgbClr val="015AA7"/>
      </a:accent6>
      <a:hlink>
        <a:srgbClr val="0563C1"/>
      </a:hlink>
      <a:folHlink>
        <a:srgbClr val="015A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2574cd3e-c0ce-43cd-8e38-2a9e4bc8d29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1E9E73B95D2647ACCD6E61DCD975CF" ma:contentTypeVersion="17" ma:contentTypeDescription="Create a new document." ma:contentTypeScope="" ma:versionID="6990a583be6442373c805715b93070b2">
  <xsd:schema xmlns:xsd="http://www.w3.org/2001/XMLSchema" xmlns:xs="http://www.w3.org/2001/XMLSchema" xmlns:p="http://schemas.microsoft.com/office/2006/metadata/properties" xmlns:ns3="904e2799-2a26-4bc3-9c0e-9ed18e9d6274" xmlns:ns4="2574cd3e-c0ce-43cd-8e38-2a9e4bc8d29c" targetNamespace="http://schemas.microsoft.com/office/2006/metadata/properties" ma:root="true" ma:fieldsID="c3c307135069d9f6d4a7fc392ec060c0" ns3:_="" ns4:_="">
    <xsd:import namespace="904e2799-2a26-4bc3-9c0e-9ed18e9d6274"/>
    <xsd:import namespace="2574cd3e-c0ce-43cd-8e38-2a9e4bc8d29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GenerationTime" minOccurs="0"/>
                <xsd:element ref="ns4:MediaServiceEventHashCode" minOccurs="0"/>
                <xsd:element ref="ns4:MediaLengthInSeconds" minOccurs="0"/>
                <xsd:element ref="ns4:MediaServiceOCR"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4e2799-2a26-4bc3-9c0e-9ed18e9d627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74cd3e-c0ce-43cd-8e38-2a9e4bc8d29c"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A50AFC-370D-4C26-9C51-9E81F5EAEA6B}">
  <ds:schemaRefs>
    <ds:schemaRef ds:uri="904e2799-2a26-4bc3-9c0e-9ed18e9d6274"/>
    <ds:schemaRef ds:uri="http://schemas.openxmlformats.org/package/2006/metadata/core-properties"/>
    <ds:schemaRef ds:uri="http://purl.org/dc/terms/"/>
    <ds:schemaRef ds:uri="http://purl.org/dc/dcmitype/"/>
    <ds:schemaRef ds:uri="http://www.w3.org/XML/1998/namespace"/>
    <ds:schemaRef ds:uri="http://schemas.microsoft.com/office/2006/documentManagement/types"/>
    <ds:schemaRef ds:uri="http://schemas.microsoft.com/office/infopath/2007/PartnerControls"/>
    <ds:schemaRef ds:uri="2574cd3e-c0ce-43cd-8e38-2a9e4bc8d29c"/>
    <ds:schemaRef ds:uri="http://purl.org/dc/elements/1.1/"/>
    <ds:schemaRef ds:uri="http://schemas.microsoft.com/office/2006/metadata/properties"/>
  </ds:schemaRefs>
</ds:datastoreItem>
</file>

<file path=customXml/itemProps2.xml><?xml version="1.0" encoding="utf-8"?>
<ds:datastoreItem xmlns:ds="http://schemas.openxmlformats.org/officeDocument/2006/customXml" ds:itemID="{9B2FED2E-9D20-46B1-B205-BD09C1F1F91A}">
  <ds:schemaRefs>
    <ds:schemaRef ds:uri="http://schemas.microsoft.com/sharepoint/v3/contenttype/forms"/>
  </ds:schemaRefs>
</ds:datastoreItem>
</file>

<file path=customXml/itemProps3.xml><?xml version="1.0" encoding="utf-8"?>
<ds:datastoreItem xmlns:ds="http://schemas.openxmlformats.org/officeDocument/2006/customXml" ds:itemID="{09595F13-C0BB-4620-AD52-2969B5442B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4e2799-2a26-4bc3-9c0e-9ed18e9d6274"/>
    <ds:schemaRef ds:uri="2574cd3e-c0ce-43cd-8e38-2a9e4bc8d2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2945</TotalTime>
  <Words>1218</Words>
  <Application>Microsoft Office PowerPoint</Application>
  <PresentationFormat>On-screen Show (4:3)</PresentationFormat>
  <Paragraphs>201</Paragraphs>
  <Slides>61</Slides>
  <Notes>2</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61</vt:i4>
      </vt:variant>
    </vt:vector>
  </HeadingPairs>
  <TitlesOfParts>
    <vt:vector size="72" baseType="lpstr">
      <vt:lpstr>Arial</vt:lpstr>
      <vt:lpstr>Arial-BoldMT</vt:lpstr>
      <vt:lpstr>Calibri</vt:lpstr>
      <vt:lpstr>Calibri Light</vt:lpstr>
      <vt:lpstr>Franklin Gothic Book</vt:lpstr>
      <vt:lpstr>Office Theme</vt:lpstr>
      <vt:lpstr>NeMed_Presentation</vt:lpstr>
      <vt:lpstr>1_NeMed_Presentation</vt:lpstr>
      <vt:lpstr>1_Office Theme</vt:lpstr>
      <vt:lpstr>Default Theme</vt:lpstr>
      <vt:lpstr>2_Office Theme</vt:lpstr>
      <vt:lpstr>Pharmacogenomics in Older People</vt:lpstr>
      <vt:lpstr>Presenter Disclosures</vt:lpstr>
      <vt:lpstr>Objectives</vt:lpstr>
      <vt:lpstr>Introduction to Pharmacogenetics</vt:lpstr>
      <vt:lpstr>The study of how genes influence individuals’ response to pharmacological treatments:  Pharmacogenetics- The effect of a single gene variant with a large effect size on drug response Pharmacogenomics- The effect of many genetic variants on many drugs</vt:lpstr>
      <vt:lpstr>Current Treatment Paradigm</vt:lpstr>
      <vt:lpstr>PowerPoint Presentation</vt:lpstr>
      <vt:lpstr>97% of individuals have an actionable genetic finding that can guide medication choice</vt:lpstr>
      <vt:lpstr>PowerPoint Presentation</vt:lpstr>
      <vt:lpstr>In one study, 65% of FP’s agreed that PGx is useful, but only 13% felt able to use a test in an informed fashion</vt:lpstr>
      <vt:lpstr>Translating Pharmacogenomics</vt:lpstr>
      <vt:lpstr>Impact of Pharmacokinetics and Pharmacodynamics</vt:lpstr>
      <vt:lpstr>Pharmacokinetic Terms</vt:lpstr>
      <vt:lpstr>Pharmacokinetic Terms</vt:lpstr>
      <vt:lpstr>Examples of Polymorphisms…</vt:lpstr>
      <vt:lpstr>Definitions of Metabolic Status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PharmGKB</vt:lpstr>
      <vt:lpstr>PowerPoint Presentation</vt:lpstr>
      <vt:lpstr>Warfarin PharmGKB Info</vt:lpstr>
      <vt:lpstr>     Ranges are derived from multiple published clinical studies. Other clinical factors (e.g., age, race, body weight, sex, concomitant medications, and comorbidities) are generally accounted for along with genotype in the ranges expressed in the Table. VKORC1 –1639 G&gt;A (rs9923231) variant is used in this table. Other co-inherited VKORC1 variants may also be important determinants of warfarin dose. Patients with CYP2C9 *1/*3, *2/*2, *2/*3 and *3/*3 may require more prolonged time (&gt;2 to 4 weeks) to achieve maximum INR effect for a given dosage regimen. </vt:lpstr>
      <vt:lpstr>PowerPoint Presentation</vt:lpstr>
      <vt:lpstr>PowerPoint Presentation</vt:lpstr>
      <vt:lpstr>PowerPoint Presentation</vt:lpstr>
      <vt:lpstr>PowerPoint Presentation</vt:lpstr>
      <vt:lpstr>Pharmacogenetics &amp; Direct To Consumer genetic testing</vt:lpstr>
      <vt:lpstr>Pharmacogenetics &amp; Clinical Laboratores</vt:lpstr>
      <vt:lpstr>Genomind vs GeneSight</vt:lpstr>
      <vt:lpstr>PowerPoint Presentation</vt:lpstr>
      <vt:lpstr>Implementation of PGX Testing in Clinical Setting</vt:lpstr>
      <vt:lpstr>PowerPoint Presentation</vt:lpstr>
      <vt:lpstr>Implementation of PGX Testing in Clinical Setting</vt:lpstr>
      <vt:lpstr>Implementation of PGX Testing in Older Patient Population</vt:lpstr>
      <vt:lpstr>Pharmacogenomics in Older Patient Population</vt:lpstr>
      <vt:lpstr>PowerPoint Presentation</vt:lpstr>
      <vt:lpstr>PowerPoint Presentation</vt:lpstr>
      <vt:lpstr>PowerPoint Presentation</vt:lpstr>
      <vt:lpstr>PowerPoint Presentation</vt:lpstr>
      <vt:lpstr>It’s not just the genes..</vt:lpstr>
      <vt:lpstr>PowerPoint Presentation</vt:lpstr>
      <vt:lpstr>Pharmacogenetics Clinic</vt:lpstr>
      <vt:lpstr>Pharmacogenetics clinic workflow</vt:lpstr>
      <vt:lpstr>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Thank you.</vt:lpstr>
    </vt:vector>
  </TitlesOfParts>
  <Company>UNMC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 Conover</dc:creator>
  <cp:lastModifiedBy>Shaffer, Christopher L</cp:lastModifiedBy>
  <cp:revision>13</cp:revision>
  <dcterms:created xsi:type="dcterms:W3CDTF">2012-12-04T16:28:42Z</dcterms:created>
  <dcterms:modified xsi:type="dcterms:W3CDTF">2024-01-24T17:59:49Z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0x010100631E9E73B95D2647ACCD6E61DCD975CF</vt:lpwstr>
  </property>
</Properties>
</file>