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42" r:id="rId5"/>
    <p:sldId id="343" r:id="rId6"/>
    <p:sldId id="347" r:id="rId7"/>
    <p:sldId id="341" r:id="rId8"/>
    <p:sldId id="348" r:id="rId9"/>
    <p:sldId id="340" r:id="rId10"/>
    <p:sldId id="344" r:id="rId11"/>
    <p:sldId id="345" r:id="rId12"/>
    <p:sldId id="346" r:id="rId13"/>
    <p:sldId id="262" r:id="rId14"/>
    <p:sldId id="349" r:id="rId15"/>
    <p:sldId id="350" r:id="rId16"/>
    <p:sldId id="351" r:id="rId17"/>
    <p:sldId id="352" r:id="rId18"/>
    <p:sldId id="353" r:id="rId19"/>
    <p:sldId id="354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CE7"/>
    <a:srgbClr val="FAD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ACDE3-F2DB-6CC7-8F12-985768644522}" v="6" dt="2024-03-07T17:09:53.456"/>
    <p1510:client id="{AEEFC224-B97F-A830-3AEB-C4B56DF1D665}" v="128" dt="2024-03-07T17:08:23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chant, Stefan J" userId="6383b7b0-26ae-43ed-9990-968cf679865d" providerId="ADAL" clId="{C096DCBF-243C-4AEA-A544-968C9CC0C241}"/>
    <pc:docChg chg="modSld">
      <pc:chgData name="Merchant, Stefan J" userId="6383b7b0-26ae-43ed-9990-968cf679865d" providerId="ADAL" clId="{C096DCBF-243C-4AEA-A544-968C9CC0C241}" dt="2024-03-07T22:31:08.149" v="0" actId="20577"/>
      <pc:docMkLst>
        <pc:docMk/>
      </pc:docMkLst>
      <pc:sldChg chg="modSp mod">
        <pc:chgData name="Merchant, Stefan J" userId="6383b7b0-26ae-43ed-9990-968cf679865d" providerId="ADAL" clId="{C096DCBF-243C-4AEA-A544-968C9CC0C241}" dt="2024-03-07T22:31:08.149" v="0" actId="20577"/>
        <pc:sldMkLst>
          <pc:docMk/>
          <pc:sldMk cId="109857222" sldId="256"/>
        </pc:sldMkLst>
        <pc:spChg chg="mod">
          <ac:chgData name="Merchant, Stefan J" userId="6383b7b0-26ae-43ed-9990-968cf679865d" providerId="ADAL" clId="{C096DCBF-243C-4AEA-A544-968C9CC0C241}" dt="2024-03-07T22:31:08.149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513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172236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3396" y="2043663"/>
            <a:ext cx="7448718" cy="203105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Genitourinary Syndrome of Menopause</a:t>
            </a:r>
            <a:br>
              <a:rPr lang="en-US" sz="3600" dirty="0"/>
            </a:br>
            <a:r>
              <a:rPr lang="en-US" sz="3600">
                <a:solidFill>
                  <a:schemeClr val="tx2"/>
                </a:solidFill>
              </a:rPr>
              <a:t>(GUSM</a:t>
            </a:r>
            <a:r>
              <a:rPr lang="en-US" sz="36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470942"/>
            <a:ext cx="6105194" cy="12435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Dr. Sylvia Ziegenbein, MD</a:t>
            </a:r>
          </a:p>
          <a:p>
            <a:r>
              <a:rPr lang="en-US" sz="1400" dirty="0">
                <a:solidFill>
                  <a:schemeClr val="tx2"/>
                </a:solidFill>
              </a:rPr>
              <a:t>OB/GYN</a:t>
            </a:r>
          </a:p>
          <a:p>
            <a:r>
              <a:rPr lang="en-US" sz="1400" dirty="0">
                <a:solidFill>
                  <a:schemeClr val="tx2"/>
                </a:solidFill>
              </a:rPr>
              <a:t>3/7/2024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3240" b="11499"/>
          <a:stretch/>
        </p:blipFill>
        <p:spPr>
          <a:xfrm>
            <a:off x="300671" y="132702"/>
            <a:ext cx="4844653" cy="65950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FE202C-517E-D4B5-0063-234D3272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499" y="176462"/>
            <a:ext cx="4814552" cy="898358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Treatments-Estrogens</a:t>
            </a:r>
            <a:br>
              <a:rPr lang="en-US" dirty="0"/>
            </a:br>
            <a:r>
              <a:rPr lang="en-US" dirty="0"/>
              <a:t>Vaginal, local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6218B-9C43-082B-44E6-3AE96B40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04" y="1067635"/>
            <a:ext cx="6172200" cy="48736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A73B0-D78F-4695-6AF4-6FD180A3D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4342" y="1285374"/>
            <a:ext cx="5446207" cy="531553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Physiology</a:t>
            </a:r>
          </a:p>
          <a:p>
            <a:r>
              <a:rPr lang="en-US" dirty="0"/>
              <a:t> Lack of Estrogen</a:t>
            </a:r>
          </a:p>
          <a:p>
            <a:r>
              <a:rPr lang="en-US" dirty="0"/>
              <a:t>Replace Estrogen</a:t>
            </a:r>
          </a:p>
          <a:p>
            <a:r>
              <a:rPr lang="en-US" dirty="0"/>
              <a:t> </a:t>
            </a:r>
            <a:r>
              <a:rPr lang="en-US" u="sng" dirty="0"/>
              <a:t>Estrace Cream</a:t>
            </a:r>
            <a:r>
              <a:rPr lang="en-US" dirty="0"/>
              <a:t>(estradiol, full applicator is 4gms)</a:t>
            </a:r>
          </a:p>
          <a:p>
            <a:r>
              <a:rPr lang="en-US" dirty="0"/>
              <a:t>  1/4th applicator per vagina 2-3x </a:t>
            </a:r>
            <a:r>
              <a:rPr lang="en-US" dirty="0" err="1"/>
              <a:t>wkly</a:t>
            </a:r>
            <a:r>
              <a:rPr lang="en-US" dirty="0"/>
              <a:t> </a:t>
            </a:r>
            <a:r>
              <a:rPr lang="en-US" dirty="0" err="1"/>
              <a:t>qHS</a:t>
            </a:r>
            <a:endParaRPr lang="en-US" dirty="0"/>
          </a:p>
          <a:p>
            <a:r>
              <a:rPr lang="en-US" dirty="0"/>
              <a:t>  (can substitute 1 inch of cream on a finger instead of applicator.)</a:t>
            </a:r>
          </a:p>
          <a:p>
            <a:r>
              <a:rPr lang="en-US" dirty="0"/>
              <a:t>  TIPS: 1. Can rub dime size amount on ext. genitalia at same time</a:t>
            </a:r>
          </a:p>
          <a:p>
            <a:r>
              <a:rPr lang="en-US" dirty="0"/>
              <a:t>     2. Can use more if no uterus</a:t>
            </a:r>
          </a:p>
          <a:p>
            <a:endParaRPr lang="en-US" dirty="0"/>
          </a:p>
          <a:p>
            <a:r>
              <a:rPr lang="en-US" dirty="0"/>
              <a:t>  </a:t>
            </a:r>
            <a:r>
              <a:rPr lang="en-US" u="sng" dirty="0"/>
              <a:t>Premarin Cream</a:t>
            </a:r>
            <a:r>
              <a:rPr lang="en-US" dirty="0"/>
              <a:t>(conjugated equine estrogens)</a:t>
            </a:r>
          </a:p>
          <a:p>
            <a:r>
              <a:rPr lang="en-US" dirty="0"/>
              <a:t>   same Rx (full applicator is 2 </a:t>
            </a:r>
            <a:r>
              <a:rPr lang="en-US" dirty="0" err="1"/>
              <a:t>gms</a:t>
            </a:r>
            <a:r>
              <a:rPr lang="en-US" dirty="0"/>
              <a:t>)</a:t>
            </a:r>
          </a:p>
          <a:p>
            <a:r>
              <a:rPr lang="en-US" dirty="0"/>
              <a:t>  </a:t>
            </a:r>
            <a:endParaRPr lang="en-US" dirty="0">
              <a:latin typeface="Aptos"/>
              <a:cs typeface="Segoe UI"/>
            </a:endParaRPr>
          </a:p>
          <a:p>
            <a:r>
              <a:rPr lang="en-US" dirty="0">
                <a:latin typeface="Aptos"/>
                <a:cs typeface="Segoe UI"/>
              </a:rPr>
              <a:t> </a:t>
            </a:r>
            <a:r>
              <a:rPr lang="en-US" dirty="0">
                <a:latin typeface="Century Schoolbook"/>
                <a:cs typeface="Segoe UI"/>
              </a:rPr>
              <a:t>Other options vaginally:</a:t>
            </a:r>
          </a:p>
          <a:p>
            <a:r>
              <a:rPr lang="en-US" dirty="0">
                <a:latin typeface="Century Schoolbook"/>
                <a:cs typeface="Segoe UI"/>
              </a:rPr>
              <a:t>  Ring, tablets, capsules</a:t>
            </a:r>
          </a:p>
          <a:p>
            <a:endParaRPr lang="en-US" dirty="0">
              <a:latin typeface="Century Schoolbook"/>
              <a:cs typeface="Segoe UI"/>
            </a:endParaRPr>
          </a:p>
          <a:p>
            <a:r>
              <a:rPr lang="en-US" dirty="0">
                <a:latin typeface="Aptos"/>
                <a:cs typeface="Segoe UI"/>
              </a:rPr>
              <a:t>My preferred:</a:t>
            </a:r>
          </a:p>
          <a:p>
            <a:r>
              <a:rPr lang="en-US" dirty="0">
                <a:latin typeface="Aptos"/>
                <a:cs typeface="Segoe UI"/>
              </a:rPr>
              <a:t> Natural, no interaction with other meds(</a:t>
            </a:r>
            <a:r>
              <a:rPr lang="en-US" dirty="0" err="1">
                <a:latin typeface="Aptos"/>
                <a:cs typeface="Segoe UI"/>
              </a:rPr>
              <a:t>bc</a:t>
            </a:r>
            <a:r>
              <a:rPr lang="en-US" dirty="0">
                <a:latin typeface="Aptos"/>
                <a:cs typeface="Segoe UI"/>
              </a:rPr>
              <a:t> it's topical and ultra low dose, will not increase one's risk of clots nor breast cancer)</a:t>
            </a:r>
          </a:p>
          <a:p>
            <a:r>
              <a:rPr lang="en-US" dirty="0">
                <a:latin typeface="Aptos"/>
                <a:cs typeface="Segoe UI"/>
              </a:rPr>
              <a:t>It Works!!! Long history of use.</a:t>
            </a:r>
          </a:p>
        </p:txBody>
      </p:sp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-226" b="10698"/>
          <a:stretch/>
        </p:blipFill>
        <p:spPr>
          <a:xfrm>
            <a:off x="6029158" y="0"/>
            <a:ext cx="5184277" cy="6746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36AE24-788B-89DE-08D0-A9DDC05B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67" y="457200"/>
            <a:ext cx="4283158" cy="988595"/>
          </a:xfrm>
        </p:spPr>
        <p:txBody>
          <a:bodyPr/>
          <a:lstStyle/>
          <a:p>
            <a:r>
              <a:rPr lang="en-US" dirty="0"/>
              <a:t>Vaginal Moisturizers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104CC-D996-A0E7-CAED-CDBDA55D3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FF3868-0BB8-D73B-D3D9-2D165FE01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9104" y="1947111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Choose one with hyaluronic acid</a:t>
            </a:r>
          </a:p>
          <a:p>
            <a:r>
              <a:rPr lang="en-US" dirty="0"/>
              <a:t>Not cheap</a:t>
            </a:r>
          </a:p>
          <a:p>
            <a:r>
              <a:rPr lang="en-US" dirty="0"/>
              <a:t>Not always natural</a:t>
            </a:r>
          </a:p>
          <a:p>
            <a:r>
              <a:rPr lang="en-US" dirty="0"/>
              <a:t>Additives-can make things worse</a:t>
            </a:r>
          </a:p>
          <a:p>
            <a:r>
              <a:rPr lang="en-US" dirty="0"/>
              <a:t>Coconut oil???</a:t>
            </a:r>
          </a:p>
        </p:txBody>
      </p:sp>
    </p:spTree>
    <p:extLst>
      <p:ext uri="{BB962C8B-B14F-4D97-AF65-F5344CB8AC3E}">
        <p14:creationId xmlns:p14="http://schemas.microsoft.com/office/powerpoint/2010/main" val="30168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r="-693" b="13333"/>
          <a:stretch/>
        </p:blipFill>
        <p:spPr>
          <a:xfrm>
            <a:off x="5478379" y="80211"/>
            <a:ext cx="5225731" cy="67062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77EDF2-A88A-65A6-C60B-ED575C58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8" y="457200"/>
            <a:ext cx="4583947" cy="1088858"/>
          </a:xfrm>
        </p:spPr>
        <p:txBody>
          <a:bodyPr/>
          <a:lstStyle/>
          <a:p>
            <a:r>
              <a:rPr lang="en-US" dirty="0"/>
              <a:t>Non Hormonal Lubricants</a:t>
            </a:r>
            <a:br>
              <a:rPr lang="en-US" dirty="0"/>
            </a:br>
            <a:r>
              <a:rPr lang="en-US" dirty="0"/>
              <a:t>OTC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47B211-E398-1C11-5518-2F168DFDF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2846" y="857083"/>
            <a:ext cx="6172200" cy="4873625"/>
          </a:xfrm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BC33F-7EF5-0736-29FE-B298E6640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8288" y="2037347"/>
            <a:ext cx="3932237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From a Women's Health Pelvic Floor PT</a:t>
            </a:r>
          </a:p>
          <a:p>
            <a:r>
              <a:rPr lang="en-US" dirty="0"/>
              <a:t> -Slippery Stuff</a:t>
            </a:r>
          </a:p>
          <a:p>
            <a:r>
              <a:rPr lang="en-US" dirty="0"/>
              <a:t> </a:t>
            </a:r>
          </a:p>
          <a:p>
            <a:endParaRPr lang="en-US" dirty="0"/>
          </a:p>
          <a:p>
            <a:r>
              <a:rPr lang="en-US" dirty="0"/>
              <a:t>Must be aware of ingredients-</a:t>
            </a:r>
          </a:p>
          <a:p>
            <a:r>
              <a:rPr lang="en-US" dirty="0"/>
              <a:t> -alcohols can be drying</a:t>
            </a:r>
          </a:p>
          <a:p>
            <a:r>
              <a:rPr lang="en-US" dirty="0"/>
              <a:t> -can have allergies to components</a:t>
            </a:r>
          </a:p>
        </p:txBody>
      </p:sp>
    </p:spTree>
    <p:extLst>
      <p:ext uri="{BB962C8B-B14F-4D97-AF65-F5344CB8AC3E}">
        <p14:creationId xmlns:p14="http://schemas.microsoft.com/office/powerpoint/2010/main" val="308470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C827-2E15-A28F-ADC4-3F2A502C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55" y="174626"/>
            <a:ext cx="10515600" cy="893224"/>
          </a:xfrm>
        </p:spPr>
        <p:txBody>
          <a:bodyPr/>
          <a:lstStyle/>
          <a:p>
            <a:r>
              <a:rPr lang="en-US"/>
              <a:t>Pain with Sex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717B1-21DD-43F5-8CD6-F4DE80B23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370771"/>
            <a:ext cx="5256213" cy="823912"/>
          </a:xfrm>
        </p:spPr>
        <p:txBody>
          <a:bodyPr>
            <a:normAutofit lnSpcReduction="10000"/>
          </a:bodyPr>
          <a:lstStyle/>
          <a:p>
            <a:r>
              <a:rPr lang="en-US"/>
              <a:t>Vaginal dryness	</a:t>
            </a:r>
          </a:p>
          <a:p>
            <a:r>
              <a:rPr lang="en-US"/>
              <a:t>Genitourinary Syndrome of Menopause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48C62E-3D4C-400C-B549-412ABF582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92865"/>
            <a:ext cx="5157787" cy="3637165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dirty="0"/>
              <a:t>Lubricants</a:t>
            </a:r>
          </a:p>
          <a:p>
            <a:pPr lvl="1"/>
            <a:r>
              <a:rPr lang="en-US" dirty="0"/>
              <a:t>Silicone based are best</a:t>
            </a:r>
          </a:p>
          <a:p>
            <a:r>
              <a:rPr lang="en-US" dirty="0"/>
              <a:t>Moisturizers</a:t>
            </a:r>
          </a:p>
          <a:p>
            <a:pPr lvl="1"/>
            <a:r>
              <a:rPr lang="en-US" dirty="0"/>
              <a:t>Replens </a:t>
            </a:r>
          </a:p>
          <a:p>
            <a:pPr lvl="1"/>
            <a:r>
              <a:rPr lang="en-US" dirty="0" err="1"/>
              <a:t>HyaloGYN</a:t>
            </a:r>
            <a:r>
              <a:rPr lang="en-US" dirty="0"/>
              <a:t>-hyaluronic acid</a:t>
            </a:r>
          </a:p>
          <a:p>
            <a:r>
              <a:rPr lang="en-US" dirty="0"/>
              <a:t>Vaginal estrogen</a:t>
            </a:r>
          </a:p>
          <a:p>
            <a:pPr lvl="1"/>
            <a:r>
              <a:rPr lang="en-US" dirty="0"/>
              <a:t>Creams, tablet, ring</a:t>
            </a:r>
          </a:p>
          <a:p>
            <a:pPr lvl="1"/>
            <a:r>
              <a:rPr lang="en-US" dirty="0"/>
              <a:t>Ultra low dose, 2-3x per week</a:t>
            </a:r>
          </a:p>
          <a:p>
            <a:pPr lvl="1"/>
            <a:r>
              <a:rPr lang="en-US" dirty="0"/>
              <a:t>Second line for </a:t>
            </a:r>
          </a:p>
          <a:p>
            <a:r>
              <a:rPr lang="en-US" dirty="0"/>
              <a:t>DHEA-vaginal(</a:t>
            </a:r>
            <a:r>
              <a:rPr lang="en-US" dirty="0" err="1"/>
              <a:t>prasterone</a:t>
            </a:r>
            <a:r>
              <a:rPr lang="en-US" dirty="0"/>
              <a:t>)</a:t>
            </a:r>
          </a:p>
          <a:p>
            <a:r>
              <a:rPr lang="en-US" dirty="0"/>
              <a:t>Ospemifene</a:t>
            </a:r>
          </a:p>
          <a:p>
            <a:pPr lvl="1"/>
            <a:r>
              <a:rPr lang="en-US" dirty="0"/>
              <a:t>Oral SERM-stimulates vaginal tissue</a:t>
            </a:r>
          </a:p>
          <a:p>
            <a:pPr lvl="2"/>
            <a:r>
              <a:rPr lang="en-US" dirty="0"/>
              <a:t>Neutral on breast tissue</a:t>
            </a:r>
          </a:p>
          <a:p>
            <a:pPr lvl="2"/>
            <a:r>
              <a:rPr lang="en-US" dirty="0"/>
              <a:t>Hot flashes, possible VTEs</a:t>
            </a:r>
          </a:p>
          <a:p>
            <a:r>
              <a:rPr lang="en-US" dirty="0"/>
              <a:t>Laser	</a:t>
            </a:r>
          </a:p>
          <a:p>
            <a:pPr lvl="1"/>
            <a:r>
              <a:rPr lang="en-US" dirty="0"/>
              <a:t>Not FDA approved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C5F663-EA42-458E-9F28-8269E9C93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2301" y="1063854"/>
            <a:ext cx="5183188" cy="823912"/>
          </a:xfrm>
        </p:spPr>
        <p:txBody>
          <a:bodyPr>
            <a:normAutofit lnSpcReduction="10000"/>
          </a:bodyPr>
          <a:lstStyle/>
          <a:p>
            <a:r>
              <a:rPr lang="en-US"/>
              <a:t>Pain with deep thrusting</a:t>
            </a:r>
          </a:p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755342-77C0-4CC7-809D-4954816BF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9968" y="2692865"/>
            <a:ext cx="5673055" cy="3496798"/>
          </a:xfrm>
        </p:spPr>
        <p:txBody>
          <a:bodyPr>
            <a:normAutofit fontScale="47500" lnSpcReduction="20000"/>
          </a:bodyPr>
          <a:lstStyle/>
          <a:p>
            <a:r>
              <a:rPr lang="en-US"/>
              <a:t>Not as common in this population</a:t>
            </a:r>
          </a:p>
          <a:p>
            <a:pPr lvl="1"/>
            <a:r>
              <a:rPr lang="en-US"/>
              <a:t>Endometriosis</a:t>
            </a:r>
          </a:p>
          <a:p>
            <a:pPr lvl="1"/>
            <a:r>
              <a:rPr lang="en-US"/>
              <a:t>Endometritis</a:t>
            </a:r>
          </a:p>
          <a:p>
            <a:pPr lvl="1"/>
            <a:r>
              <a:rPr lang="en-US"/>
              <a:t>Pelvic mass</a:t>
            </a:r>
          </a:p>
        </p:txBody>
      </p:sp>
    </p:spTree>
    <p:extLst>
      <p:ext uri="{BB962C8B-B14F-4D97-AF65-F5344CB8AC3E}">
        <p14:creationId xmlns:p14="http://schemas.microsoft.com/office/powerpoint/2010/main" val="516005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88F6-D946-0FC6-7472-43EDFE87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64C6D-2B7B-3730-F1AF-F833CC0C1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75 </a:t>
            </a:r>
            <a:r>
              <a:rPr lang="en-US" dirty="0" err="1"/>
              <a:t>yo</a:t>
            </a:r>
            <a:r>
              <a:rPr lang="en-US" dirty="0"/>
              <a:t> pt brought in by her daughter.</a:t>
            </a:r>
          </a:p>
          <a:p>
            <a:r>
              <a:rPr lang="en-US"/>
              <a:t>Dementia</a:t>
            </a:r>
            <a:endParaRPr lang="en-US" dirty="0"/>
          </a:p>
          <a:p>
            <a:r>
              <a:rPr lang="en-US" dirty="0"/>
              <a:t>Recurrent UTIs</a:t>
            </a:r>
          </a:p>
        </p:txBody>
      </p:sp>
    </p:spTree>
    <p:extLst>
      <p:ext uri="{BB962C8B-B14F-4D97-AF65-F5344CB8AC3E}">
        <p14:creationId xmlns:p14="http://schemas.microsoft.com/office/powerpoint/2010/main" val="372525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19AC-C52A-764C-EDC8-30BE28ED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D622-4C44-E335-E6E3-02A52416F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Actually known to me</a:t>
            </a:r>
          </a:p>
          <a:p>
            <a:r>
              <a:rPr lang="en-US" dirty="0"/>
              <a:t>Haven't seen her in 3 years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First started seeing her 14 years previously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Had been on vaginal estradiol and clobetasol</a:t>
            </a:r>
          </a:p>
          <a:p>
            <a:r>
              <a:rPr lang="en-US" dirty="0" err="1"/>
              <a:t>Hx</a:t>
            </a:r>
            <a:r>
              <a:rPr lang="en-US" dirty="0"/>
              <a:t> of bx proven lichen </a:t>
            </a:r>
            <a:r>
              <a:rPr lang="en-US" dirty="0" err="1"/>
              <a:t>sclerosus</a:t>
            </a:r>
          </a:p>
          <a:p>
            <a:endParaRPr lang="en-US" dirty="0"/>
          </a:p>
          <a:p>
            <a:r>
              <a:rPr lang="en-US" dirty="0"/>
              <a:t>Thoughts???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2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AFEF-5AC1-9873-C6A3-7B1D0F70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8647"/>
          </a:xfrm>
        </p:spPr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EFA79-4549-95F0-87F6-6C69E6EC2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83" y="150812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Classic whitish changes on the vulva of 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Some petechiae externally</a:t>
            </a:r>
          </a:p>
          <a:p>
            <a:r>
              <a:rPr lang="en-US" dirty="0"/>
              <a:t>Introitus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Urethral caruncle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Mild erythema at the introitus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Smaller introitus</a:t>
            </a:r>
          </a:p>
          <a:p>
            <a:r>
              <a:rPr lang="en-US" dirty="0"/>
              <a:t>Vagina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Pale, absent rugae, with petechiae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 discharge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Can't see the cervix, too uncomfortable, not necessary</a:t>
            </a:r>
          </a:p>
          <a:p>
            <a:r>
              <a:rPr lang="en-US" dirty="0"/>
              <a:t>Thoughts?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1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8A0A-775E-B261-7370-7429CCC6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5EF2A-87F2-C1FA-824C-6E639331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Dementia and 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Life expectancy about 5 </a:t>
            </a:r>
            <a:r>
              <a:rPr lang="en-US" dirty="0" err="1"/>
              <a:t>yrs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 bx of LS areas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Not scratching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 clobetasol</a:t>
            </a:r>
          </a:p>
          <a:p>
            <a:r>
              <a:rPr lang="en-US" dirty="0"/>
              <a:t>Dementia and GSM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Removed and placed an </a:t>
            </a:r>
            <a:r>
              <a:rPr lang="en-US" dirty="0" err="1"/>
              <a:t>Estring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Actually messaged her gerontologist 3 months previously to place an </a:t>
            </a:r>
            <a:r>
              <a:rPr lang="en-US" dirty="0" err="1"/>
              <a:t>estring</a:t>
            </a:r>
            <a:r>
              <a:rPr lang="en-US" dirty="0"/>
              <a:t>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No UTI in the past 3 months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F/U in 3 months</a:t>
            </a:r>
          </a:p>
        </p:txBody>
      </p:sp>
    </p:spTree>
    <p:extLst>
      <p:ext uri="{BB962C8B-B14F-4D97-AF65-F5344CB8AC3E}">
        <p14:creationId xmlns:p14="http://schemas.microsoft.com/office/powerpoint/2010/main" val="254678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1F7520-184C-A14E-A49C-4F359943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Estring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0319-4D86-7346-1188-646275CF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Super convenient for pt and staff</a:t>
            </a:r>
          </a:p>
          <a:p>
            <a:r>
              <a:rPr lang="en-US" sz="1800">
                <a:solidFill>
                  <a:schemeClr val="tx2"/>
                </a:solidFill>
              </a:rPr>
              <a:t>Q 3 months</a:t>
            </a:r>
          </a:p>
          <a:p>
            <a:r>
              <a:rPr lang="en-US" sz="1800">
                <a:solidFill>
                  <a:schemeClr val="tx2"/>
                </a:solidFill>
              </a:rPr>
              <a:t>Insurance</a:t>
            </a:r>
          </a:p>
          <a:p>
            <a:r>
              <a:rPr lang="en-US" sz="1800">
                <a:solidFill>
                  <a:schemeClr val="tx2"/>
                </a:solidFill>
              </a:rPr>
              <a:t>Necessary vaginal caliber</a:t>
            </a:r>
          </a:p>
          <a:p>
            <a:r>
              <a:rPr lang="en-US" sz="1800">
                <a:solidFill>
                  <a:schemeClr val="tx2"/>
                </a:solidFill>
              </a:rPr>
              <a:t>Need a little cooperation from pt though</a:t>
            </a:r>
          </a:p>
          <a:p>
            <a:r>
              <a:rPr lang="en-US" sz="1800">
                <a:solidFill>
                  <a:schemeClr val="tx2"/>
                </a:solidFill>
              </a:rPr>
              <a:t>Can tie a piece of dental floss for ease of removal</a:t>
            </a:r>
          </a:p>
        </p:txBody>
      </p:sp>
    </p:spTree>
    <p:extLst>
      <p:ext uri="{BB962C8B-B14F-4D97-AF65-F5344CB8AC3E}">
        <p14:creationId xmlns:p14="http://schemas.microsoft.com/office/powerpoint/2010/main" val="1284126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5257-C54F-CC72-5F03-7B2164B2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A6775-7C2A-5D6C-BDE7-CE540F4A1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" y="1825625"/>
            <a:ext cx="11076516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With 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Can get scarring that somewhat blocks the urethral meatus-do an exam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2x increase risk of cancer-do an exam yearly if possible, can be just external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r>
              <a:rPr lang="en-US" dirty="0" err="1"/>
              <a:t>Vagifem</a:t>
            </a:r>
            <a:r>
              <a:rPr lang="en-US" dirty="0"/>
              <a:t>/</a:t>
            </a:r>
            <a:r>
              <a:rPr lang="en-US" dirty="0" err="1"/>
              <a:t>Yuvafem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Very thin applicator, next best option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2-3 x weekly, MTh, or MWF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r>
              <a:rPr lang="en-US" dirty="0"/>
              <a:t>Vaginal creams- Estrace or Premarin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1/4th applicator of cream inserted vaginally 2-3x weekly at night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Little messier, cream comes out in the morning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Anxiety? Moisture?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But, also nice with vulvar itching, can rub some on every morning if desired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Otherwise </a:t>
            </a:r>
            <a:r>
              <a:rPr lang="en-US" dirty="0" err="1"/>
              <a:t>vaseline</a:t>
            </a:r>
            <a:r>
              <a:rPr lang="en-US" dirty="0"/>
              <a:t> works well other times of the day for external dryness.</a:t>
            </a:r>
          </a:p>
        </p:txBody>
      </p:sp>
    </p:spTree>
    <p:extLst>
      <p:ext uri="{BB962C8B-B14F-4D97-AF65-F5344CB8AC3E}">
        <p14:creationId xmlns:p14="http://schemas.microsoft.com/office/powerpoint/2010/main" val="309814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89394-0E00-7C73-1C57-F75D73BEB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625B0-C984-F9AC-464E-E25A8C936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What is genitourinary syndrome of menopause?</a:t>
            </a:r>
          </a:p>
          <a:p>
            <a:r>
              <a:rPr lang="en-US" dirty="0"/>
              <a:t>Discuss the natural physiology, clinical diagnosis and treatment options for GSM.</a:t>
            </a:r>
          </a:p>
          <a:p>
            <a:r>
              <a:rPr lang="en-US" dirty="0"/>
              <a:t>Present and discuss a case of GSM.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10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A4EB-654D-C139-6CE3-6DBB6F7CCB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5274-393C-036B-94FE-AC6C494D4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0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1A637-8C79-E6DC-EEDD-85F272ED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0DFE9-02EB-17E1-3EF1-07CFD1443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65214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80AD5-065D-3483-FCB5-B7CC66C2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888"/>
            <a:ext cx="10515600" cy="1157380"/>
          </a:xfrm>
        </p:spPr>
        <p:txBody>
          <a:bodyPr>
            <a:normAutofit fontScale="90000"/>
          </a:bodyPr>
          <a:lstStyle/>
          <a:p>
            <a:r>
              <a:rPr lang="en-US" dirty="0"/>
              <a:t>Postmenopausal women-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Remember learning terms like...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7A84B-843D-8D38-0EB6-E095B609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63" y="2387098"/>
            <a:ext cx="10515600" cy="42611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Vaginal atrophy</a:t>
            </a:r>
          </a:p>
          <a:p>
            <a:r>
              <a:rPr lang="en-US" dirty="0"/>
              <a:t>Atrophic vaginitis</a:t>
            </a:r>
          </a:p>
          <a:p>
            <a:r>
              <a:rPr lang="en-US" dirty="0"/>
              <a:t>Vulvar itching</a:t>
            </a:r>
          </a:p>
          <a:p>
            <a:r>
              <a:rPr lang="en-US" dirty="0"/>
              <a:t>Vaginal dryness</a:t>
            </a:r>
          </a:p>
          <a:p>
            <a:r>
              <a:rPr lang="en-US" dirty="0"/>
              <a:t>Pain with intercourse </a:t>
            </a:r>
            <a:r>
              <a:rPr lang="en-US" dirty="0" err="1"/>
              <a:t>bc</a:t>
            </a:r>
            <a:r>
              <a:rPr lang="en-US" dirty="0"/>
              <a:t> of dryness</a:t>
            </a:r>
          </a:p>
          <a:p>
            <a:r>
              <a:rPr lang="en-US" dirty="0"/>
              <a:t>Vulvovaginal atrophy</a:t>
            </a:r>
          </a:p>
          <a:p>
            <a:r>
              <a:rPr lang="en-US" dirty="0"/>
              <a:t>Recurrent UTIs</a:t>
            </a:r>
          </a:p>
          <a:p>
            <a:r>
              <a:rPr lang="en-US" dirty="0"/>
              <a:t>Overactive bladder, urgency, urge incontinence</a:t>
            </a:r>
          </a:p>
          <a:p>
            <a:endParaRPr lang="en-US" dirty="0">
              <a:latin typeface="Aptos" panose="020B0004020202020204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27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0CB9-9736-1D6A-3B80-D440227C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79" y="365125"/>
            <a:ext cx="11478125" cy="134561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North American Menopause Society (NAMS) and</a:t>
            </a:r>
            <a:br>
              <a:rPr lang="en-US" sz="3600" dirty="0"/>
            </a:br>
            <a:r>
              <a:rPr lang="en-US" sz="3600" dirty="0"/>
              <a:t>International Society for the Study of Women's Sexual Health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89D5-392A-A1B2-8D62-89C67F314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256"/>
            <a:ext cx="10515600" cy="440704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 dirty="0"/>
              <a:t>Single syndrome</a:t>
            </a:r>
            <a:r>
              <a:rPr lang="en-US" dirty="0"/>
              <a:t>!!!!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2014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GSM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All from lack of estrogen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Name change for providers to recognize this as a SYNDROME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r>
              <a:rPr lang="en-US" dirty="0"/>
              <a:t>Symptoms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Vaginal and/or vulvar - itching, burning, irritation, pain with intercourse from dryness and/or </a:t>
            </a:r>
            <a:r>
              <a:rPr lang="en-US" dirty="0" err="1">
                <a:solidFill>
                  <a:srgbClr val="FF0000"/>
                </a:solidFill>
              </a:rPr>
              <a:t>levator</a:t>
            </a:r>
            <a:r>
              <a:rPr lang="en-US" dirty="0">
                <a:solidFill>
                  <a:srgbClr val="FF0000"/>
                </a:solidFill>
              </a:rPr>
              <a:t> spasm. Sometimes vague pain/discomfort.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Bladder issues - urgency, urge incontinence and/or recurrent UTIs.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r>
              <a:rPr lang="en-US" dirty="0"/>
              <a:t>Can actually start </a:t>
            </a:r>
            <a:r>
              <a:rPr lang="en-US" dirty="0" err="1"/>
              <a:t>perimenopausally</a:t>
            </a:r>
            <a:r>
              <a:rPr lang="en-US" dirty="0"/>
              <a:t> (even before menopause.)</a:t>
            </a:r>
          </a:p>
          <a:p>
            <a:r>
              <a:rPr lang="en-US" dirty="0"/>
              <a:t>We are focusing on 65yoa and beyond</a:t>
            </a:r>
          </a:p>
        </p:txBody>
      </p:sp>
    </p:spTree>
    <p:extLst>
      <p:ext uri="{BB962C8B-B14F-4D97-AF65-F5344CB8AC3E}">
        <p14:creationId xmlns:p14="http://schemas.microsoft.com/office/powerpoint/2010/main" val="133144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6E5E-7FE6-DA9C-1970-DBE79D6F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05574" cy="984669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High Concentrations of Estrogen Receptors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EEA177-3727-A1D4-B9FF-890B79ABA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 descr="A diagram of the reproductive system&#10;&#10;Description automatically generated">
            <a:extLst>
              <a:ext uri="{FF2B5EF4-FFF2-40B4-BE49-F238E27FC236}">
                <a16:creationId xmlns:a16="http://schemas.microsoft.com/office/drawing/2014/main" id="{51EE488C-F8BA-EA37-4B9A-D18E20714C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507" y="1853365"/>
            <a:ext cx="5148271" cy="4336298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C965360-A390-245A-6F9F-FCD754E20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85384" y="1330241"/>
            <a:ext cx="4411162" cy="553203"/>
          </a:xfrm>
        </p:spPr>
        <p:txBody>
          <a:bodyPr/>
          <a:lstStyle/>
          <a:p>
            <a:r>
              <a:rPr lang="en-US" dirty="0"/>
              <a:t>Normal External Genitalia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AAE5183-3FD5-34C3-75B0-D8170EE43D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 descr="A diagram of a person&amp;#39;s body&#10;&#10;Description automatically generated">
            <a:extLst>
              <a:ext uri="{FF2B5EF4-FFF2-40B4-BE49-F238E27FC236}">
                <a16:creationId xmlns:a16="http://schemas.microsoft.com/office/drawing/2014/main" id="{98BF65B5-C530-8B33-2A4E-85467DA43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123" y="2247900"/>
            <a:ext cx="406667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6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9DAF-F16F-4E59-AB33-65F94AA0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85177"/>
            <a:ext cx="4459706" cy="894432"/>
          </a:xfrm>
        </p:spPr>
        <p:txBody>
          <a:bodyPr/>
          <a:lstStyle/>
          <a:p>
            <a:r>
              <a:rPr lang="en-US" dirty="0"/>
              <a:t>Lack of Estradiol</a:t>
            </a:r>
          </a:p>
        </p:txBody>
      </p:sp>
      <p:pic>
        <p:nvPicPr>
          <p:cNvPr id="4" name="Content Placeholder 3" descr="Image">
            <a:extLst>
              <a:ext uri="{FF2B5EF4-FFF2-40B4-BE49-F238E27FC236}">
                <a16:creationId xmlns:a16="http://schemas.microsoft.com/office/drawing/2014/main" id="{2458FCAF-6174-F84E-8A50-ED4294192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1947" y="213579"/>
            <a:ext cx="4445668" cy="2709111"/>
          </a:xfrm>
        </p:spPr>
      </p:pic>
      <p:pic>
        <p:nvPicPr>
          <p:cNvPr id="5" name="Picture 4" descr="Image">
            <a:extLst>
              <a:ext uri="{FF2B5EF4-FFF2-40B4-BE49-F238E27FC236}">
                <a16:creationId xmlns:a16="http://schemas.microsoft.com/office/drawing/2014/main" id="{6AD45215-E214-07CE-7541-03E786B75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926" y="3863301"/>
            <a:ext cx="2921733" cy="1942970"/>
          </a:xfrm>
          <a:prstGeom prst="rect">
            <a:avLst/>
          </a:prstGeom>
        </p:spPr>
      </p:pic>
      <p:pic>
        <p:nvPicPr>
          <p:cNvPr id="6" name="Picture 5" descr="Hands in gloves holding a cut off of a person&amp;#39;s body&#10;&#10;Description automatically generated">
            <a:extLst>
              <a:ext uri="{FF2B5EF4-FFF2-40B4-BE49-F238E27FC236}">
                <a16:creationId xmlns:a16="http://schemas.microsoft.com/office/drawing/2014/main" id="{1E5A5F95-7A17-77FB-90C5-849A274D07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" t="6234" r="4915"/>
          <a:stretch/>
        </p:blipFill>
        <p:spPr>
          <a:xfrm>
            <a:off x="93872" y="1623148"/>
            <a:ext cx="4864068" cy="4631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B4BBB-DAB8-312C-47D1-04989AFDB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3" y="6347912"/>
            <a:ext cx="11094118" cy="288256"/>
          </a:xfrm>
          <a:prstGeom prst="rect">
            <a:avLst/>
          </a:prstGeom>
        </p:spPr>
      </p:pic>
      <p:pic>
        <p:nvPicPr>
          <p:cNvPr id="8" name="Picture 7" descr="A diagram of a person&amp;#39;s body&#10;&#10;Description automatically generated">
            <a:extLst>
              <a:ext uri="{FF2B5EF4-FFF2-40B4-BE49-F238E27FC236}">
                <a16:creationId xmlns:a16="http://schemas.microsoft.com/office/drawing/2014/main" id="{B225F7EB-087B-B1E1-188A-6EEE57981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623" y="2819400"/>
            <a:ext cx="3525253" cy="33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9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0AB0-1673-94AC-7C67-1DCAE26A1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diagnoses-usual suspects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FE3C-8A42-09D3-B759-92F484009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42" y="2056230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Candida (positive vaginal pathogen or wet mount)</a:t>
            </a:r>
          </a:p>
          <a:p>
            <a:r>
              <a:rPr lang="en-US" dirty="0"/>
              <a:t>Lichen </a:t>
            </a:r>
            <a:r>
              <a:rPr lang="en-US" dirty="0" err="1"/>
              <a:t>sclerosus</a:t>
            </a:r>
            <a:r>
              <a:rPr lang="en-US" dirty="0"/>
              <a:t> (whitish skin changes with itching or pain)</a:t>
            </a:r>
          </a:p>
          <a:p>
            <a:r>
              <a:rPr lang="en-US" dirty="0"/>
              <a:t>Lichen simplex </a:t>
            </a:r>
            <a:r>
              <a:rPr lang="en-US" dirty="0" err="1"/>
              <a:t>chronicus</a:t>
            </a:r>
            <a:r>
              <a:rPr lang="en-US" dirty="0"/>
              <a:t> (normal architecture but thickened skin)</a:t>
            </a:r>
          </a:p>
          <a:p>
            <a:r>
              <a:rPr lang="en-US" dirty="0"/>
              <a:t>HSV (shallow ulceration)</a:t>
            </a:r>
          </a:p>
          <a:p>
            <a:r>
              <a:rPr lang="en-US" dirty="0"/>
              <a:t>Cancer (heaped up or ulceration, usually beefier red)</a:t>
            </a:r>
          </a:p>
          <a:p>
            <a:r>
              <a:rPr lang="en-US" dirty="0"/>
              <a:t>Allergic/contact dermatitis (pads, soap, fragrance)</a:t>
            </a:r>
          </a:p>
          <a:p>
            <a:r>
              <a:rPr lang="en-US" dirty="0"/>
              <a:t>Cystitis</a:t>
            </a:r>
          </a:p>
          <a:p>
            <a:r>
              <a:rPr lang="en-US" dirty="0"/>
              <a:t>Other skin conditions- psoriasis, eczema </a:t>
            </a:r>
          </a:p>
          <a:p>
            <a:r>
              <a:rPr lang="en-US" dirty="0"/>
              <a:t>A word about bacterial vaginosis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Anaerobes, higher pH, natural history</a:t>
            </a:r>
          </a:p>
        </p:txBody>
      </p:sp>
    </p:spTree>
    <p:extLst>
      <p:ext uri="{BB962C8B-B14F-4D97-AF65-F5344CB8AC3E}">
        <p14:creationId xmlns:p14="http://schemas.microsoft.com/office/powerpoint/2010/main" val="72882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3C4C-0F6F-F9FD-4984-56496F89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96" y="307533"/>
            <a:ext cx="10563725" cy="1325563"/>
          </a:xfrm>
        </p:spPr>
        <p:txBody>
          <a:bodyPr/>
          <a:lstStyle/>
          <a:p>
            <a:r>
              <a:rPr lang="en-US" dirty="0"/>
              <a:t>Genitourinary Syndrome of Menopause-</a:t>
            </a:r>
            <a:br>
              <a:rPr lang="en-US" dirty="0"/>
            </a:br>
            <a:r>
              <a:rPr lang="en-US" dirty="0"/>
              <a:t>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062B2-9911-98AB-2B8B-FD56DC2D1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2336967"/>
            <a:ext cx="10515600" cy="3853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u="sng" dirty="0">
                <a:solidFill>
                  <a:schemeClr val="accent3"/>
                </a:solidFill>
              </a:rPr>
              <a:t>Vaginal estrogens </a:t>
            </a: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/>
              <a:t> creams, tablets, ring</a:t>
            </a:r>
          </a:p>
          <a:p>
            <a:pPr marL="514350" indent="-514350">
              <a:buAutoNum type="arabicPeriod"/>
            </a:pPr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DHEA(</a:t>
            </a:r>
            <a:r>
              <a:rPr lang="en-US" u="sng" err="1">
                <a:solidFill>
                  <a:schemeClr val="tx2">
                    <a:lumMod val="75000"/>
                    <a:lumOff val="25000"/>
                  </a:schemeClr>
                </a:solidFill>
              </a:rPr>
              <a:t>prasterone</a:t>
            </a:r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en-US" u="sng" err="1">
                <a:solidFill>
                  <a:schemeClr val="tx2">
                    <a:lumMod val="75000"/>
                    <a:lumOff val="25000"/>
                  </a:schemeClr>
                </a:solidFill>
              </a:rPr>
              <a:t>Intrarosa</a:t>
            </a:r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  <a:r>
              <a:rPr lang="en-US" dirty="0"/>
              <a:t>-vaginal capsule that intracellularly changes to estrogen and androgens</a:t>
            </a:r>
          </a:p>
          <a:p>
            <a:pPr marL="514350" indent="-514350">
              <a:buAutoNum type="arabicPeriod"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Ospemifene-SERM</a:t>
            </a:r>
            <a:r>
              <a:rPr lang="en-US" dirty="0"/>
              <a:t>-turns on the vaginal epithelium/neutral on breasts</a:t>
            </a:r>
          </a:p>
          <a:p>
            <a:pPr marL="514350" indent="-514350">
              <a:buAutoNum type="arabicPeriod"/>
            </a:pPr>
            <a:r>
              <a:rPr lang="en-US" u="sng" dirty="0">
                <a:solidFill>
                  <a:srgbClr val="FF0000"/>
                </a:solidFill>
              </a:rPr>
              <a:t>OTC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/>
              <a:t>vaginal moisturizers and lubricants</a:t>
            </a:r>
          </a:p>
        </p:txBody>
      </p:sp>
    </p:spTree>
    <p:extLst>
      <p:ext uri="{BB962C8B-B14F-4D97-AF65-F5344CB8AC3E}">
        <p14:creationId xmlns:p14="http://schemas.microsoft.com/office/powerpoint/2010/main" val="171129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859</Words>
  <Application>Microsoft Office PowerPoint</Application>
  <PresentationFormat>Widescreen</PresentationFormat>
  <Paragraphs>166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Century Schoolbook</vt:lpstr>
      <vt:lpstr>Courier New</vt:lpstr>
      <vt:lpstr>Wingdings</vt:lpstr>
      <vt:lpstr>office theme</vt:lpstr>
      <vt:lpstr>Genitourinary Syndrome of Menopause (GUSM)</vt:lpstr>
      <vt:lpstr>Objectives</vt:lpstr>
      <vt:lpstr>Disclosures</vt:lpstr>
      <vt:lpstr>Postmenopausal women-  Remember learning terms like...</vt:lpstr>
      <vt:lpstr>North American Menopause Society (NAMS) and International Society for the Study of Women's Sexual Health </vt:lpstr>
      <vt:lpstr>High Concentrations of Estrogen Receptors</vt:lpstr>
      <vt:lpstr>Lack of Estradiol</vt:lpstr>
      <vt:lpstr>Differential diagnoses-usual suspects</vt:lpstr>
      <vt:lpstr>Genitourinary Syndrome of Menopause- Treatments</vt:lpstr>
      <vt:lpstr>Treatments-Estrogens Vaginal, local</vt:lpstr>
      <vt:lpstr>Vaginal Moisturizers</vt:lpstr>
      <vt:lpstr>Non Hormonal Lubricants OTC</vt:lpstr>
      <vt:lpstr>Pain with Sex</vt:lpstr>
      <vt:lpstr>Case</vt:lpstr>
      <vt:lpstr>PowerPoint Presentation</vt:lpstr>
      <vt:lpstr>Exam</vt:lpstr>
      <vt:lpstr>PowerPoint Presentation</vt:lpstr>
      <vt:lpstr>Estring</vt:lpstr>
      <vt:lpstr>Other thoughts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Merchant, Stefan J</cp:lastModifiedBy>
  <cp:revision>866</cp:revision>
  <dcterms:created xsi:type="dcterms:W3CDTF">2024-03-03T18:55:53Z</dcterms:created>
  <dcterms:modified xsi:type="dcterms:W3CDTF">2024-03-07T22:31:09Z</dcterms:modified>
</cp:coreProperties>
</file>