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4"/>
  </p:notesMasterIdLst>
  <p:handoutMasterIdLst>
    <p:handoutMasterId r:id="rId35"/>
  </p:handoutMasterIdLst>
  <p:sldIdLst>
    <p:sldId id="367" r:id="rId2"/>
    <p:sldId id="368"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391" r:id="rId26"/>
    <p:sldId id="392" r:id="rId27"/>
    <p:sldId id="393" r:id="rId28"/>
    <p:sldId id="394" r:id="rId29"/>
    <p:sldId id="395" r:id="rId30"/>
    <p:sldId id="396" r:id="rId31"/>
    <p:sldId id="397" r:id="rId32"/>
    <p:sldId id="398"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FFFF"/>
    <a:srgbClr val="FFFF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25" autoAdjust="0"/>
    <p:restoredTop sz="97838" autoAdjust="0"/>
  </p:normalViewPr>
  <p:slideViewPr>
    <p:cSldViewPr>
      <p:cViewPr>
        <p:scale>
          <a:sx n="150" d="100"/>
          <a:sy n="150" d="100"/>
        </p:scale>
        <p:origin x="312" y="888"/>
      </p:cViewPr>
      <p:guideLst>
        <p:guide orient="horz" pos="2160"/>
        <p:guide pos="2880"/>
      </p:guideLst>
    </p:cSldViewPr>
  </p:slideViewPr>
  <p:notesTextViewPr>
    <p:cViewPr>
      <p:scale>
        <a:sx n="100" d="100"/>
        <a:sy n="100" d="100"/>
      </p:scale>
      <p:origin x="0" y="0"/>
    </p:cViewPr>
  </p:notesTextViewPr>
  <p:sorterViewPr>
    <p:cViewPr>
      <p:scale>
        <a:sx n="188" d="100"/>
        <a:sy n="188" d="100"/>
      </p:scale>
      <p:origin x="0" y="21128"/>
    </p:cViewPr>
  </p:sorterViewPr>
  <p:notesViewPr>
    <p:cSldViewPr>
      <p:cViewPr varScale="1">
        <p:scale>
          <a:sx n="59" d="100"/>
          <a:sy n="59" d="100"/>
        </p:scale>
        <p:origin x="-2508"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080" tIns="46040" rIns="92080" bIns="46040" numCol="1" anchor="t" anchorCtr="0" compatLnSpc="1">
            <a:prstTxWarp prst="textNoShape">
              <a:avLst/>
            </a:prstTxWarp>
          </a:bodyPr>
          <a:lstStyle>
            <a:lvl1pPr defTabSz="920750">
              <a:defRPr sz="1200"/>
            </a:lvl1pPr>
          </a:lstStyle>
          <a:p>
            <a:pPr>
              <a:defRPr/>
            </a:pPr>
            <a:endParaRPr lang="en-US"/>
          </a:p>
        </p:txBody>
      </p:sp>
      <p:sp>
        <p:nvSpPr>
          <p:cNvPr id="3277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2080" tIns="46040" rIns="92080" bIns="46040" numCol="1" anchor="t" anchorCtr="0" compatLnSpc="1">
            <a:prstTxWarp prst="textNoShape">
              <a:avLst/>
            </a:prstTxWarp>
          </a:bodyPr>
          <a:lstStyle>
            <a:lvl1pPr algn="r" defTabSz="920750">
              <a:defRPr sz="1200"/>
            </a:lvl1pPr>
          </a:lstStyle>
          <a:p>
            <a:pPr>
              <a:defRPr/>
            </a:pPr>
            <a:endParaRPr lang="en-US"/>
          </a:p>
        </p:txBody>
      </p:sp>
      <p:sp>
        <p:nvSpPr>
          <p:cNvPr id="3277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2080" tIns="46040" rIns="92080" bIns="46040" numCol="1" anchor="b" anchorCtr="0" compatLnSpc="1">
            <a:prstTxWarp prst="textNoShape">
              <a:avLst/>
            </a:prstTxWarp>
          </a:bodyPr>
          <a:lstStyle>
            <a:lvl1pPr defTabSz="920750">
              <a:defRPr sz="1200"/>
            </a:lvl1pPr>
          </a:lstStyle>
          <a:p>
            <a:pPr>
              <a:defRPr/>
            </a:pPr>
            <a:endParaRPr lang="en-US"/>
          </a:p>
        </p:txBody>
      </p:sp>
      <p:sp>
        <p:nvSpPr>
          <p:cNvPr id="3277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2080" tIns="46040" rIns="92080" bIns="46040" numCol="1" anchor="b" anchorCtr="0" compatLnSpc="1">
            <a:prstTxWarp prst="textNoShape">
              <a:avLst/>
            </a:prstTxWarp>
          </a:bodyPr>
          <a:lstStyle>
            <a:lvl1pPr algn="r" defTabSz="920750">
              <a:defRPr sz="1200"/>
            </a:lvl1pPr>
          </a:lstStyle>
          <a:p>
            <a:pPr>
              <a:defRPr/>
            </a:pPr>
            <a:fld id="{EDD8778C-062C-494F-A9C0-AD3400E3790D}" type="slidenum">
              <a:rPr lang="en-US"/>
              <a:pPr>
                <a:defRPr/>
              </a:pPr>
              <a:t>‹#›</a:t>
            </a:fld>
            <a:endParaRPr lang="en-US"/>
          </a:p>
        </p:txBody>
      </p:sp>
    </p:spTree>
    <p:extLst>
      <p:ext uri="{BB962C8B-B14F-4D97-AF65-F5344CB8AC3E}">
        <p14:creationId xmlns:p14="http://schemas.microsoft.com/office/powerpoint/2010/main" val="2707014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8E241F-1942-4871-969C-960DE7A77510}" type="slidenum">
              <a:rPr lang="en-US"/>
              <a:pPr>
                <a:defRPr/>
              </a:pPr>
              <a:t>‹#›</a:t>
            </a:fld>
            <a:endParaRPr lang="en-US"/>
          </a:p>
        </p:txBody>
      </p:sp>
    </p:spTree>
    <p:extLst>
      <p:ext uri="{BB962C8B-B14F-4D97-AF65-F5344CB8AC3E}">
        <p14:creationId xmlns:p14="http://schemas.microsoft.com/office/powerpoint/2010/main" val="2937078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E8E241F-1942-4871-969C-960DE7A7751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71952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0735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0131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486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97954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40319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50763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11566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18270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0571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fld id="{14E70C92-B993-0A4A-BE7F-CC0FE520FDEA}" type="slidenum">
              <a:rPr lang="en-US" sz="1200">
                <a:latin typeface="Times New Roman" charset="0"/>
              </a:rPr>
              <a:pPr/>
              <a:t>5</a:t>
            </a:fld>
            <a:endParaRPr lang="en-US" sz="1200">
              <a:latin typeface="Times New Roman" charset="0"/>
            </a:endParaRPr>
          </a:p>
        </p:txBody>
      </p:sp>
      <p:sp>
        <p:nvSpPr>
          <p:cNvPr id="10243" name="Rectangle 2"/>
          <p:cNvSpPr>
            <a:spLocks noGrp="1" noRot="1" noChangeAspect="1" noChangeArrowheads="1" noTextEdit="1"/>
          </p:cNvSpPr>
          <p:nvPr>
            <p:ph type="sldImg"/>
          </p:nvPr>
        </p:nvSpPr>
        <p:spPr>
          <a:xfrm>
            <a:off x="1079500" y="688975"/>
            <a:ext cx="4692650" cy="3519488"/>
          </a:xfrm>
          <a:ln/>
        </p:spPr>
      </p:sp>
      <p:sp>
        <p:nvSpPr>
          <p:cNvPr id="10244" name="Rectangle 3"/>
          <p:cNvSpPr>
            <a:spLocks noGrp="1" noChangeArrowheads="1"/>
          </p:cNvSpPr>
          <p:nvPr>
            <p:ph type="body" idx="1"/>
          </p:nvPr>
        </p:nvSpPr>
        <p:spPr>
          <a:xfrm>
            <a:off x="903288" y="4437063"/>
            <a:ext cx="5043487" cy="4132262"/>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119471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5163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06858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Talk about how abundant sequencing data has become and how it’s only going to grow larger.</a:t>
            </a:r>
          </a:p>
          <a:p>
            <a:pPr lvl="0" rtl="0">
              <a:spcBef>
                <a:spcPts val="0"/>
              </a:spcBef>
              <a:buNone/>
            </a:pPr>
            <a:r>
              <a:rPr lang="en"/>
              <a:t>http://software.broadinstitute.org/software/igv/igv2.3</a:t>
            </a:r>
          </a:p>
        </p:txBody>
      </p:sp>
    </p:spTree>
    <p:extLst>
      <p:ext uri="{BB962C8B-B14F-4D97-AF65-F5344CB8AC3E}">
        <p14:creationId xmlns:p14="http://schemas.microsoft.com/office/powerpoint/2010/main" val="1736871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896943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997761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1183394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1120646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2130580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Talk about how abundant sequencing data has become and how it’s only going to grow larger.</a:t>
            </a:r>
          </a:p>
        </p:txBody>
      </p:sp>
    </p:spTree>
    <p:extLst>
      <p:ext uri="{BB962C8B-B14F-4D97-AF65-F5344CB8AC3E}">
        <p14:creationId xmlns:p14="http://schemas.microsoft.com/office/powerpoint/2010/main" val="911307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422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fld id="{14E70C92-B993-0A4A-BE7F-CC0FE520FDEA}" type="slidenum">
              <a:rPr lang="en-US" sz="1200">
                <a:latin typeface="Times New Roman" charset="0"/>
              </a:rPr>
              <a:pPr/>
              <a:t>6</a:t>
            </a:fld>
            <a:endParaRPr lang="en-US" sz="1200">
              <a:latin typeface="Times New Roman" charset="0"/>
            </a:endParaRPr>
          </a:p>
        </p:txBody>
      </p:sp>
      <p:sp>
        <p:nvSpPr>
          <p:cNvPr id="10243" name="Rectangle 2"/>
          <p:cNvSpPr>
            <a:spLocks noGrp="1" noRot="1" noChangeAspect="1" noChangeArrowheads="1" noTextEdit="1"/>
          </p:cNvSpPr>
          <p:nvPr>
            <p:ph type="sldImg"/>
          </p:nvPr>
        </p:nvSpPr>
        <p:spPr>
          <a:xfrm>
            <a:off x="1079500" y="688975"/>
            <a:ext cx="4692650" cy="3519488"/>
          </a:xfrm>
          <a:ln/>
        </p:spPr>
      </p:sp>
      <p:sp>
        <p:nvSpPr>
          <p:cNvPr id="10244" name="Rectangle 3"/>
          <p:cNvSpPr>
            <a:spLocks noGrp="1" noChangeArrowheads="1"/>
          </p:cNvSpPr>
          <p:nvPr>
            <p:ph type="body" idx="1"/>
          </p:nvPr>
        </p:nvSpPr>
        <p:spPr>
          <a:xfrm>
            <a:off x="903288" y="4437063"/>
            <a:ext cx="5043487" cy="4132262"/>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336988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fld id="{14E70C92-B993-0A4A-BE7F-CC0FE520FDEA}" type="slidenum">
              <a:rPr lang="en-US" sz="1200">
                <a:latin typeface="Times New Roman" charset="0"/>
              </a:rPr>
              <a:pPr/>
              <a:t>7</a:t>
            </a:fld>
            <a:endParaRPr lang="en-US" sz="1200">
              <a:latin typeface="Times New Roman" charset="0"/>
            </a:endParaRPr>
          </a:p>
        </p:txBody>
      </p:sp>
      <p:sp>
        <p:nvSpPr>
          <p:cNvPr id="10243" name="Rectangle 2"/>
          <p:cNvSpPr>
            <a:spLocks noGrp="1" noRot="1" noChangeAspect="1" noChangeArrowheads="1" noTextEdit="1"/>
          </p:cNvSpPr>
          <p:nvPr>
            <p:ph type="sldImg"/>
          </p:nvPr>
        </p:nvSpPr>
        <p:spPr>
          <a:xfrm>
            <a:off x="1079500" y="688975"/>
            <a:ext cx="4692650" cy="3519488"/>
          </a:xfrm>
          <a:ln/>
        </p:spPr>
      </p:sp>
      <p:sp>
        <p:nvSpPr>
          <p:cNvPr id="10244" name="Rectangle 3"/>
          <p:cNvSpPr>
            <a:spLocks noGrp="1" noChangeArrowheads="1"/>
          </p:cNvSpPr>
          <p:nvPr>
            <p:ph type="body" idx="1"/>
          </p:nvPr>
        </p:nvSpPr>
        <p:spPr>
          <a:xfrm>
            <a:off x="903288" y="4437063"/>
            <a:ext cx="5043487" cy="4132262"/>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14583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30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8431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66130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59472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822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77222-DE4D-8041-8948-1B04EB4123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3505506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77222-DE4D-8041-8948-1B04EB4123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262910743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77222-DE4D-8041-8948-1B04EB4123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291747892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593366"/>
            <a:ext cx="8520599" cy="763500"/>
          </a:xfrm>
          <a:prstGeom prst="rect">
            <a:avLst/>
          </a:prstGeom>
        </p:spPr>
        <p:txBody>
          <a:bodyPr wrap="square" lIns="91425" tIns="91425" rIns="91425" bIns="91425" anchor="t" anchorCtr="0"/>
          <a:lstStyle>
            <a:lvl1pPr lvl="0">
              <a:spcBef>
                <a:spcPts val="0"/>
              </a:spcBef>
              <a:buSzPct val="100000"/>
              <a:defRPr sz="32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536633"/>
            <a:ext cx="8520599" cy="4555199"/>
          </a:xfrm>
          <a:prstGeom prst="rect">
            <a:avLst/>
          </a:prstGeom>
        </p:spPr>
        <p:txBody>
          <a:bodyPr wrap="square" lIns="91425" tIns="91425" rIns="91425" bIns="91425" anchor="t" anchorCtr="0"/>
          <a:lstStyle>
            <a:lvl1pPr lvl="0">
              <a:spcBef>
                <a:spcPts val="0"/>
              </a:spcBef>
              <a:buSzPct val="100000"/>
              <a:defRPr sz="2200"/>
            </a:lvl1pPr>
            <a:lvl2pPr lvl="1">
              <a:spcBef>
                <a:spcPts val="0"/>
              </a:spcBef>
              <a:buSzPct val="100000"/>
              <a:defRPr sz="20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6217622"/>
            <a:ext cx="548699" cy="524699"/>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69616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77222-DE4D-8041-8948-1B04EB4123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69310557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77222-DE4D-8041-8948-1B04EB4123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352867893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77222-DE4D-8041-8948-1B04EB4123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99625039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77222-DE4D-8041-8948-1B04EB412382}" type="datetimeFigureOut">
              <a:rPr lang="en-US" smtClean="0"/>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37459439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77222-DE4D-8041-8948-1B04EB412382}" type="datetimeFigureOut">
              <a:rPr lang="en-US" smtClean="0"/>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380691626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17"/>
          <p:cNvSpPr>
            <a:spLocks noChangeArrowheads="1"/>
          </p:cNvSpPr>
          <p:nvPr userDrawn="1"/>
        </p:nvSpPr>
        <p:spPr bwMode="auto">
          <a:xfrm>
            <a:off x="762000" y="5943600"/>
            <a:ext cx="7696200" cy="274638"/>
          </a:xfrm>
          <a:prstGeom prst="rect">
            <a:avLst/>
          </a:prstGeom>
          <a:noFill/>
          <a:ln w="9525">
            <a:noFill/>
            <a:miter lim="800000"/>
            <a:headEnd/>
            <a:tailEnd/>
          </a:ln>
          <a:effectLst/>
        </p:spPr>
        <p:txBody>
          <a:bodyPr>
            <a:spAutoFit/>
          </a:bodyPr>
          <a:lstStyle/>
          <a:p>
            <a:pPr>
              <a:defRPr/>
            </a:pPr>
            <a:r>
              <a:rPr lang="en-US" sz="1200" i="1">
                <a:solidFill>
                  <a:srgbClr val="FF9900"/>
                </a:solidFill>
                <a:latin typeface="Book Antiqua" pitchFamily="18" charset="0"/>
              </a:rPr>
              <a:t>__________________________________________________________________________________________________</a:t>
            </a:r>
          </a:p>
        </p:txBody>
      </p:sp>
      <p:sp>
        <p:nvSpPr>
          <p:cNvPr id="6" name="Rectangle 20"/>
          <p:cNvSpPr>
            <a:spLocks noChangeArrowheads="1"/>
          </p:cNvSpPr>
          <p:nvPr userDrawn="1"/>
        </p:nvSpPr>
        <p:spPr bwMode="auto">
          <a:xfrm>
            <a:off x="762000" y="6172200"/>
            <a:ext cx="860482" cy="276999"/>
          </a:xfrm>
          <a:prstGeom prst="rect">
            <a:avLst/>
          </a:prstGeom>
          <a:noFill/>
          <a:ln w="9525">
            <a:noFill/>
            <a:miter lim="800000"/>
            <a:headEnd/>
            <a:tailEnd/>
          </a:ln>
          <a:effectLst/>
        </p:spPr>
        <p:txBody>
          <a:bodyPr wrap="none">
            <a:spAutoFit/>
          </a:bodyPr>
          <a:lstStyle/>
          <a:p>
            <a:pPr eaLnBrk="0" hangingPunct="0">
              <a:defRPr/>
            </a:pPr>
            <a:r>
              <a:rPr lang="en-US" sz="1200" dirty="0" smtClean="0"/>
              <a:t>Fall,</a:t>
            </a:r>
            <a:r>
              <a:rPr lang="en-US" sz="1200" baseline="0" dirty="0" smtClean="0"/>
              <a:t> </a:t>
            </a:r>
            <a:r>
              <a:rPr lang="en-US" sz="1200" dirty="0" smtClean="0"/>
              <a:t>2017</a:t>
            </a:r>
            <a:endParaRPr lang="en-US" sz="1200" dirty="0"/>
          </a:p>
        </p:txBody>
      </p:sp>
      <p:sp>
        <p:nvSpPr>
          <p:cNvPr id="7" name="Rectangle 21"/>
          <p:cNvSpPr>
            <a:spLocks noChangeArrowheads="1"/>
          </p:cNvSpPr>
          <p:nvPr userDrawn="1"/>
        </p:nvSpPr>
        <p:spPr bwMode="auto">
          <a:xfrm>
            <a:off x="6705600" y="6172200"/>
            <a:ext cx="1905000" cy="276999"/>
          </a:xfrm>
          <a:prstGeom prst="rect">
            <a:avLst/>
          </a:prstGeom>
          <a:noFill/>
          <a:ln w="9525">
            <a:noFill/>
            <a:miter lim="800000"/>
            <a:headEnd/>
            <a:tailEnd/>
          </a:ln>
          <a:effectLst/>
        </p:spPr>
        <p:txBody>
          <a:bodyPr wrap="square">
            <a:spAutoFit/>
          </a:bodyPr>
          <a:lstStyle/>
          <a:p>
            <a:pPr eaLnBrk="0" hangingPunct="0">
              <a:defRPr/>
            </a:pPr>
            <a:r>
              <a:rPr lang="en-US" sz="1200" dirty="0" smtClean="0"/>
              <a:t>GCBA/MGCB/BMI 815</a:t>
            </a:r>
            <a:endParaRPr lang="en-US" sz="1200" dirty="0"/>
          </a:p>
        </p:txBody>
      </p:sp>
    </p:spTree>
    <p:extLst>
      <p:ext uri="{BB962C8B-B14F-4D97-AF65-F5344CB8AC3E}">
        <p14:creationId xmlns:p14="http://schemas.microsoft.com/office/powerpoint/2010/main" val="307169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77222-DE4D-8041-8948-1B04EB4123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261695387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77222-DE4D-8041-8948-1B04EB4123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003F8-DC5D-A34B-B4F1-9AB14ADEC14A}" type="slidenum">
              <a:rPr lang="en-US" smtClean="0"/>
              <a:t>‹#›</a:t>
            </a:fld>
            <a:endParaRPr lang="en-US"/>
          </a:p>
        </p:txBody>
      </p:sp>
    </p:spTree>
    <p:extLst>
      <p:ext uri="{BB962C8B-B14F-4D97-AF65-F5344CB8AC3E}">
        <p14:creationId xmlns:p14="http://schemas.microsoft.com/office/powerpoint/2010/main" val="1547766705"/>
      </p:ext>
    </p:extLst>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77222-DE4D-8041-8948-1B04EB412382}" type="datetimeFigureOut">
              <a:rPr lang="en-US" smtClean="0"/>
              <a:t>9/28/17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003F8-DC5D-A34B-B4F1-9AB14ADEC14A}" type="slidenum">
              <a:rPr lang="en-US" smtClean="0"/>
              <a:t>‹#›</a:t>
            </a:fld>
            <a:endParaRPr lang="en-US"/>
          </a:p>
        </p:txBody>
      </p:sp>
    </p:spTree>
    <p:extLst>
      <p:ext uri="{BB962C8B-B14F-4D97-AF65-F5344CB8AC3E}">
        <p14:creationId xmlns:p14="http://schemas.microsoft.com/office/powerpoint/2010/main" val="241203649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hyperlink" Target="https://genome.ucsc.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hyperlink" Target="https://goo.gl/PBamc1" TargetMode="External"/><Relationship Id="rId4" Type="http://schemas.openxmlformats.org/officeDocument/2006/relationships/hyperlink" Target="https://goo.gl/hXfdCx" TargetMode="External"/><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hyperlink" Target="http://exac.broadinstitut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hyperlink" Target="http://exac.broadinstitute.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s://www.ensembl.org/Homo_sapiens/Info/Annot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
          <p:cNvSpPr txBox="1">
            <a:spLocks noChangeArrowheads="1"/>
          </p:cNvSpPr>
          <p:nvPr/>
        </p:nvSpPr>
        <p:spPr bwMode="auto">
          <a:xfrm>
            <a:off x="1524000" y="1219200"/>
            <a:ext cx="6477000" cy="4416594"/>
          </a:xfrm>
          <a:prstGeom prst="rect">
            <a:avLst/>
          </a:prstGeom>
          <a:noFill/>
          <a:ln w="9525">
            <a:noFill/>
            <a:miter lim="800000"/>
            <a:headEnd/>
            <a:tailEnd/>
          </a:ln>
          <a:effectLst/>
        </p:spPr>
        <p:txBody>
          <a:bodyPr>
            <a:spAutoFit/>
          </a:bodyPr>
          <a:lstStyle/>
          <a:p>
            <a:pPr algn="ctr">
              <a:spcBef>
                <a:spcPct val="50000"/>
              </a:spcBef>
            </a:pPr>
            <a:r>
              <a:rPr lang="en-US" sz="2600" dirty="0" smtClean="0"/>
              <a:t>Tools and Algorithms in </a:t>
            </a:r>
            <a:r>
              <a:rPr lang="en-US" sz="2600" dirty="0"/>
              <a:t>Bioinformatics</a:t>
            </a:r>
            <a:endParaRPr lang="en-US" sz="2600" dirty="0" smtClean="0"/>
          </a:p>
          <a:p>
            <a:pPr algn="ctr">
              <a:spcBef>
                <a:spcPct val="50000"/>
              </a:spcBef>
            </a:pPr>
            <a:r>
              <a:rPr lang="en-US" sz="2200" dirty="0" smtClean="0"/>
              <a:t>GCBA815/MCGB815/BMI815, Fall 2017</a:t>
            </a:r>
          </a:p>
          <a:p>
            <a:pPr algn="ctr">
              <a:spcBef>
                <a:spcPct val="50000"/>
              </a:spcBef>
            </a:pPr>
            <a:endParaRPr lang="en-US" sz="2000" b="1" dirty="0" smtClean="0">
              <a:latin typeface="Lucida Calligraphy" pitchFamily="66" charset="0"/>
            </a:endParaRPr>
          </a:p>
          <a:p>
            <a:pPr algn="ctr">
              <a:spcBef>
                <a:spcPct val="50000"/>
              </a:spcBef>
            </a:pPr>
            <a:r>
              <a:rPr lang="en-US" sz="2000" b="1" dirty="0" smtClean="0">
                <a:solidFill>
                  <a:srgbClr val="FF0000"/>
                </a:solidFill>
                <a:latin typeface="Lucida Calligraphy" pitchFamily="66" charset="0"/>
              </a:rPr>
              <a:t>Week-6: Genomics Browsers </a:t>
            </a:r>
          </a:p>
          <a:p>
            <a:pPr algn="ctr">
              <a:spcBef>
                <a:spcPct val="50000"/>
              </a:spcBef>
            </a:pPr>
            <a:r>
              <a:rPr lang="en-US" sz="2000" b="1" dirty="0" smtClean="0">
                <a:solidFill>
                  <a:srgbClr val="FF0000"/>
                </a:solidFill>
                <a:latin typeface="Lucida Calligraphy" pitchFamily="66" charset="0"/>
              </a:rPr>
              <a:t>(UCSC, IGV and  </a:t>
            </a:r>
            <a:r>
              <a:rPr lang="en-US" sz="2000" b="1" dirty="0" err="1" smtClean="0">
                <a:solidFill>
                  <a:srgbClr val="FF0000"/>
                </a:solidFill>
                <a:latin typeface="Lucida Calligraphy" pitchFamily="66" charset="0"/>
              </a:rPr>
              <a:t>ExAC</a:t>
            </a:r>
            <a:r>
              <a:rPr lang="en-US" sz="2000" b="1" dirty="0" smtClean="0">
                <a:solidFill>
                  <a:srgbClr val="FF0000"/>
                </a:solidFill>
                <a:latin typeface="Lucida Calligraphy" pitchFamily="66" charset="0"/>
              </a:rPr>
              <a:t>)</a:t>
            </a:r>
            <a:endParaRPr lang="en-US" sz="2000" b="1" dirty="0">
              <a:latin typeface="Lucida Calligraphy" pitchFamily="66" charset="0"/>
            </a:endParaRPr>
          </a:p>
          <a:p>
            <a:pPr algn="ctr">
              <a:spcBef>
                <a:spcPct val="50000"/>
              </a:spcBef>
            </a:pPr>
            <a:endParaRPr lang="en-US" sz="2000" dirty="0" smtClean="0">
              <a:latin typeface="Tahoma"/>
              <a:cs typeface="Tahoma"/>
            </a:endParaRPr>
          </a:p>
          <a:p>
            <a:pPr algn="ctr">
              <a:spcBef>
                <a:spcPct val="50000"/>
              </a:spcBef>
            </a:pPr>
            <a:r>
              <a:rPr lang="en-US" sz="2000" dirty="0" smtClean="0">
                <a:latin typeface="Tahoma"/>
                <a:cs typeface="Tahoma"/>
              </a:rPr>
              <a:t>Babu </a:t>
            </a:r>
            <a:r>
              <a:rPr lang="en-US" sz="2000" dirty="0">
                <a:latin typeface="Tahoma"/>
                <a:cs typeface="Tahoma"/>
              </a:rPr>
              <a:t>Guda, Ph.D</a:t>
            </a:r>
            <a:r>
              <a:rPr lang="en-US" sz="2000" dirty="0" smtClean="0">
                <a:latin typeface="Tahoma"/>
                <a:cs typeface="Tahoma"/>
              </a:rPr>
              <a:t>.</a:t>
            </a:r>
            <a:endParaRPr lang="en-US" sz="2000" dirty="0">
              <a:latin typeface="Tahoma"/>
              <a:cs typeface="Tahoma"/>
            </a:endParaRPr>
          </a:p>
          <a:p>
            <a:pPr algn="ctr">
              <a:spcBef>
                <a:spcPct val="50000"/>
              </a:spcBef>
            </a:pPr>
            <a:r>
              <a:rPr lang="en-US" sz="1600" dirty="0" smtClean="0"/>
              <a:t>Professor, Genetics, Cell Biology &amp; Anatomy</a:t>
            </a:r>
          </a:p>
          <a:p>
            <a:pPr algn="ctr">
              <a:spcBef>
                <a:spcPct val="50000"/>
              </a:spcBef>
            </a:pPr>
            <a:r>
              <a:rPr lang="en-US" sz="1600" dirty="0" smtClean="0"/>
              <a:t>Director, Bioinformatics and Systems Biology Core</a:t>
            </a:r>
          </a:p>
          <a:p>
            <a:pPr algn="ctr">
              <a:spcBef>
                <a:spcPct val="50000"/>
              </a:spcBef>
            </a:pPr>
            <a:r>
              <a:rPr lang="en-US" sz="1600" dirty="0" smtClean="0"/>
              <a:t>University of Nebraska Medical Center</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a:t>
            </a:r>
          </a:p>
        </p:txBody>
      </p:sp>
      <p:sp>
        <p:nvSpPr>
          <p:cNvPr id="68" name="Shape 68"/>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69" name="Shape 69"/>
          <p:cNvPicPr preferRelativeResize="0"/>
          <p:nvPr/>
        </p:nvPicPr>
        <p:blipFill>
          <a:blip r:embed="rId3">
            <a:alphaModFix/>
          </a:blip>
          <a:stretch>
            <a:fillRect/>
          </a:stretch>
        </p:blipFill>
        <p:spPr>
          <a:xfrm>
            <a:off x="0" y="1536635"/>
            <a:ext cx="9143999" cy="4941878"/>
          </a:xfrm>
          <a:prstGeom prst="rect">
            <a:avLst/>
          </a:prstGeom>
          <a:noFill/>
          <a:ln>
            <a:noFill/>
          </a:ln>
        </p:spPr>
      </p:pic>
    </p:spTree>
    <p:extLst>
      <p:ext uri="{BB962C8B-B14F-4D97-AF65-F5344CB8AC3E}">
        <p14:creationId xmlns:p14="http://schemas.microsoft.com/office/powerpoint/2010/main" val="1387772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a:t>
            </a:r>
          </a:p>
        </p:txBody>
      </p:sp>
      <p:sp>
        <p:nvSpPr>
          <p:cNvPr id="75" name="Shape 7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76" name="Shape 76"/>
          <p:cNvPicPr preferRelativeResize="0"/>
          <p:nvPr/>
        </p:nvPicPr>
        <p:blipFill>
          <a:blip r:embed="rId3">
            <a:alphaModFix/>
          </a:blip>
          <a:stretch>
            <a:fillRect/>
          </a:stretch>
        </p:blipFill>
        <p:spPr>
          <a:xfrm>
            <a:off x="0" y="1536635"/>
            <a:ext cx="9143999" cy="4941878"/>
          </a:xfrm>
          <a:prstGeom prst="rect">
            <a:avLst/>
          </a:prstGeom>
          <a:noFill/>
          <a:ln>
            <a:noFill/>
          </a:ln>
        </p:spPr>
      </p:pic>
      <p:sp>
        <p:nvSpPr>
          <p:cNvPr id="77" name="Shape 77"/>
          <p:cNvSpPr txBox="1"/>
          <p:nvPr/>
        </p:nvSpPr>
        <p:spPr>
          <a:xfrm>
            <a:off x="3529975" y="3736225"/>
            <a:ext cx="5302200" cy="2742300"/>
          </a:xfrm>
          <a:prstGeom prst="rect">
            <a:avLst/>
          </a:prstGeom>
          <a:solidFill>
            <a:srgbClr val="FFFFFF">
              <a:alpha val="96920"/>
            </a:srgbClr>
          </a:solidFill>
          <a:ln w="9525" cap="flat" cmpd="sng">
            <a:solidFill>
              <a:srgbClr val="999999"/>
            </a:solidFill>
            <a:prstDash val="solid"/>
            <a:round/>
            <a:headEnd type="none" w="med" len="med"/>
            <a:tailEnd type="none" w="med" len="med"/>
          </a:ln>
        </p:spPr>
        <p:txBody>
          <a:bodyPr wrap="square" lIns="91425" tIns="91425" rIns="91425" bIns="91425" anchor="t" anchorCtr="0">
            <a:noAutofit/>
          </a:bodyPr>
          <a:lstStyle/>
          <a:p>
            <a:pPr marL="457200" lvl="0" indent="-228600" rtl="0">
              <a:spcBef>
                <a:spcPts val="0"/>
              </a:spcBef>
              <a:buFont typeface="Questrial"/>
              <a:buAutoNum type="arabicPeriod"/>
            </a:pPr>
            <a:r>
              <a:rPr lang="en">
                <a:solidFill>
                  <a:srgbClr val="6AA84F"/>
                </a:solidFill>
                <a:latin typeface="Questrial"/>
                <a:ea typeface="Questrial"/>
                <a:cs typeface="Questrial"/>
                <a:sym typeface="Questrial"/>
              </a:rPr>
              <a:t>Select your species to the left</a:t>
            </a:r>
          </a:p>
          <a:p>
            <a:pPr marL="457200" lvl="0" indent="-228600" rtl="0">
              <a:spcBef>
                <a:spcPts val="0"/>
              </a:spcBef>
              <a:buFont typeface="Questrial"/>
              <a:buAutoNum type="arabicPeriod"/>
            </a:pPr>
            <a:r>
              <a:rPr lang="en">
                <a:solidFill>
                  <a:srgbClr val="3C78D8"/>
                </a:solidFill>
                <a:latin typeface="Questrial"/>
                <a:ea typeface="Questrial"/>
                <a:cs typeface="Questrial"/>
                <a:sym typeface="Questrial"/>
              </a:rPr>
              <a:t>Select the appropriate assembly up above</a:t>
            </a:r>
            <a:r>
              <a:rPr lang="en">
                <a:latin typeface="Questrial"/>
                <a:ea typeface="Questrial"/>
                <a:cs typeface="Questrial"/>
                <a:sym typeface="Questrial"/>
              </a:rPr>
              <a:t>. </a:t>
            </a:r>
          </a:p>
          <a:p>
            <a:pPr marL="457200" lvl="0" indent="-228600" rtl="0">
              <a:spcBef>
                <a:spcPts val="0"/>
              </a:spcBef>
              <a:buFont typeface="Questrial"/>
              <a:buAutoNum type="arabicPeriod"/>
            </a:pPr>
            <a:r>
              <a:rPr lang="en">
                <a:solidFill>
                  <a:srgbClr val="CC0000"/>
                </a:solidFill>
                <a:latin typeface="Questrial"/>
                <a:ea typeface="Questrial"/>
                <a:cs typeface="Questrial"/>
                <a:sym typeface="Questrial"/>
              </a:rPr>
              <a:t>Enter the gene you want to investigate</a:t>
            </a:r>
          </a:p>
          <a:p>
            <a:pPr marL="914400" lvl="1" indent="-228600">
              <a:spcBef>
                <a:spcPts val="0"/>
              </a:spcBef>
              <a:buFont typeface="Questrial"/>
              <a:buAutoNum type="alphaLcPeriod"/>
            </a:pPr>
            <a:r>
              <a:rPr lang="en">
                <a:latin typeface="Questrial"/>
                <a:ea typeface="Questrial"/>
                <a:cs typeface="Questrial"/>
                <a:sym typeface="Questrial"/>
              </a:rPr>
              <a:t>We’re using histone subunit h3: HIST1H3A</a:t>
            </a:r>
          </a:p>
        </p:txBody>
      </p:sp>
      <p:sp>
        <p:nvSpPr>
          <p:cNvPr id="78" name="Shape 78"/>
          <p:cNvSpPr/>
          <p:nvPr/>
        </p:nvSpPr>
        <p:spPr>
          <a:xfrm>
            <a:off x="88850" y="3618825"/>
            <a:ext cx="3198900" cy="2964600"/>
          </a:xfrm>
          <a:prstGeom prst="rect">
            <a:avLst/>
          </a:prstGeom>
          <a:noFill/>
          <a:ln w="38100" cap="flat" cmpd="sng">
            <a:solidFill>
              <a:srgbClr val="6AA84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9" name="Shape 79"/>
          <p:cNvSpPr/>
          <p:nvPr/>
        </p:nvSpPr>
        <p:spPr>
          <a:xfrm>
            <a:off x="3529975" y="2648425"/>
            <a:ext cx="2665800" cy="413100"/>
          </a:xfrm>
          <a:prstGeom prst="rect">
            <a:avLst/>
          </a:prstGeom>
          <a:noFill/>
          <a:ln w="38100"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80" name="Shape 80"/>
          <p:cNvSpPr/>
          <p:nvPr/>
        </p:nvSpPr>
        <p:spPr>
          <a:xfrm>
            <a:off x="3529975" y="3105625"/>
            <a:ext cx="2665800" cy="554400"/>
          </a:xfrm>
          <a:prstGeom prst="rect">
            <a:avLst/>
          </a:prstGeom>
          <a:noFill/>
          <a:ln w="38100" cap="flat" cmpd="sng">
            <a:solidFill>
              <a:srgbClr val="CC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239557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a:spcBef>
                <a:spcPts val="0"/>
              </a:spcBef>
              <a:buNone/>
            </a:pPr>
            <a:r>
              <a:rPr lang="en"/>
              <a:t>UCSC Genome Browser: HIST1H3A</a:t>
            </a:r>
          </a:p>
        </p:txBody>
      </p:sp>
      <p:sp>
        <p:nvSpPr>
          <p:cNvPr id="86" name="Shape 86"/>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pic>
        <p:nvPicPr>
          <p:cNvPr id="87" name="Shape 87"/>
          <p:cNvPicPr preferRelativeResize="0"/>
          <p:nvPr/>
        </p:nvPicPr>
        <p:blipFill>
          <a:blip r:embed="rId3">
            <a:alphaModFix/>
          </a:blip>
          <a:stretch>
            <a:fillRect/>
          </a:stretch>
        </p:blipFill>
        <p:spPr>
          <a:xfrm>
            <a:off x="404400" y="1536625"/>
            <a:ext cx="8335199" cy="4790350"/>
          </a:xfrm>
          <a:prstGeom prst="rect">
            <a:avLst/>
          </a:prstGeom>
          <a:noFill/>
          <a:ln>
            <a:noFill/>
          </a:ln>
        </p:spPr>
      </p:pic>
    </p:spTree>
    <p:extLst>
      <p:ext uri="{BB962C8B-B14F-4D97-AF65-F5344CB8AC3E}">
        <p14:creationId xmlns:p14="http://schemas.microsoft.com/office/powerpoint/2010/main" val="197071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93" name="Shape 93"/>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94" name="Shape 94"/>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95" name="Shape 95"/>
          <p:cNvSpPr/>
          <p:nvPr/>
        </p:nvSpPr>
        <p:spPr>
          <a:xfrm>
            <a:off x="404400" y="2867600"/>
            <a:ext cx="8335200" cy="34593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6" name="Shape 96"/>
          <p:cNvSpPr txBox="1"/>
          <p:nvPr/>
        </p:nvSpPr>
        <p:spPr>
          <a:xfrm>
            <a:off x="3180300" y="2996850"/>
            <a:ext cx="2783400" cy="542700"/>
          </a:xfrm>
          <a:prstGeom prst="rect">
            <a:avLst/>
          </a:prstGeom>
          <a:noFill/>
          <a:ln>
            <a:noFill/>
          </a:ln>
        </p:spPr>
        <p:txBody>
          <a:bodyPr wrap="square" lIns="91425" tIns="91425" rIns="91425" bIns="91425" anchor="t" anchorCtr="0">
            <a:noAutofit/>
          </a:bodyPr>
          <a:lstStyle/>
          <a:p>
            <a:pPr lvl="0" algn="ctr">
              <a:spcBef>
                <a:spcPts val="0"/>
              </a:spcBef>
              <a:buNone/>
            </a:pPr>
            <a:r>
              <a:rPr lang="en" sz="2400" b="1">
                <a:solidFill>
                  <a:srgbClr val="38761D"/>
                </a:solidFill>
                <a:latin typeface="Questrial"/>
                <a:ea typeface="Questrial"/>
                <a:cs typeface="Questrial"/>
                <a:sym typeface="Questrial"/>
              </a:rPr>
              <a:t>Genome location</a:t>
            </a:r>
          </a:p>
        </p:txBody>
      </p:sp>
      <p:sp>
        <p:nvSpPr>
          <p:cNvPr id="97" name="Shape 97"/>
          <p:cNvSpPr/>
          <p:nvPr/>
        </p:nvSpPr>
        <p:spPr>
          <a:xfrm>
            <a:off x="404400" y="2334475"/>
            <a:ext cx="8334600" cy="5427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438105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03" name="Shape 103"/>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04" name="Shape 104"/>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05" name="Shape 105"/>
          <p:cNvSpPr/>
          <p:nvPr/>
        </p:nvSpPr>
        <p:spPr>
          <a:xfrm>
            <a:off x="404400" y="3038600"/>
            <a:ext cx="8335200" cy="32883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6" name="Shape 106"/>
          <p:cNvSpPr txBox="1"/>
          <p:nvPr/>
        </p:nvSpPr>
        <p:spPr>
          <a:xfrm>
            <a:off x="3036000" y="3157650"/>
            <a:ext cx="3072000" cy="5427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Gene ID and amino acid sequence</a:t>
            </a:r>
          </a:p>
        </p:txBody>
      </p:sp>
      <p:sp>
        <p:nvSpPr>
          <p:cNvPr id="107" name="Shape 107"/>
          <p:cNvSpPr/>
          <p:nvPr/>
        </p:nvSpPr>
        <p:spPr>
          <a:xfrm>
            <a:off x="404400" y="1792175"/>
            <a:ext cx="8335200" cy="10755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8" name="Shape 108"/>
          <p:cNvSpPr/>
          <p:nvPr/>
        </p:nvSpPr>
        <p:spPr>
          <a:xfrm>
            <a:off x="404700" y="2867600"/>
            <a:ext cx="8334600" cy="1710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690516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14" name="Shape 114"/>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15" name="Shape 115"/>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16" name="Shape 116"/>
          <p:cNvSpPr/>
          <p:nvPr/>
        </p:nvSpPr>
        <p:spPr>
          <a:xfrm>
            <a:off x="404400" y="3449200"/>
            <a:ext cx="8335200" cy="28776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17" name="Shape 117"/>
          <p:cNvSpPr txBox="1"/>
          <p:nvPr/>
        </p:nvSpPr>
        <p:spPr>
          <a:xfrm>
            <a:off x="2729700" y="3502825"/>
            <a:ext cx="3684600" cy="11985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Gene expression across 53 different tissue types will be found here</a:t>
            </a:r>
          </a:p>
        </p:txBody>
      </p:sp>
      <p:sp>
        <p:nvSpPr>
          <p:cNvPr id="118" name="Shape 118"/>
          <p:cNvSpPr/>
          <p:nvPr/>
        </p:nvSpPr>
        <p:spPr>
          <a:xfrm>
            <a:off x="404400" y="1792175"/>
            <a:ext cx="8335200" cy="15600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19" name="Shape 119"/>
          <p:cNvSpPr/>
          <p:nvPr/>
        </p:nvSpPr>
        <p:spPr>
          <a:xfrm>
            <a:off x="404700" y="3352250"/>
            <a:ext cx="8334600" cy="969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607910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25" name="Shape 12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26" name="Shape 126"/>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27" name="Shape 127"/>
          <p:cNvSpPr/>
          <p:nvPr/>
        </p:nvSpPr>
        <p:spPr>
          <a:xfrm>
            <a:off x="404400" y="3804500"/>
            <a:ext cx="8335200" cy="25224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8" name="Shape 128"/>
          <p:cNvSpPr txBox="1"/>
          <p:nvPr/>
        </p:nvSpPr>
        <p:spPr>
          <a:xfrm>
            <a:off x="2277900" y="3912575"/>
            <a:ext cx="4588200" cy="9459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H3K27Ac marks can be found here from 7 different cell lines</a:t>
            </a:r>
          </a:p>
        </p:txBody>
      </p:sp>
      <p:sp>
        <p:nvSpPr>
          <p:cNvPr id="129" name="Shape 129"/>
          <p:cNvSpPr/>
          <p:nvPr/>
        </p:nvSpPr>
        <p:spPr>
          <a:xfrm>
            <a:off x="404400" y="1792175"/>
            <a:ext cx="8335200" cy="16851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0" name="Shape 130"/>
          <p:cNvSpPr/>
          <p:nvPr/>
        </p:nvSpPr>
        <p:spPr>
          <a:xfrm>
            <a:off x="404700" y="3477200"/>
            <a:ext cx="8334600" cy="3273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776944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36" name="Shape 136"/>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37" name="Shape 137"/>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38" name="Shape 138"/>
          <p:cNvSpPr/>
          <p:nvPr/>
        </p:nvSpPr>
        <p:spPr>
          <a:xfrm>
            <a:off x="404400" y="3995850"/>
            <a:ext cx="8335200" cy="23310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9" name="Shape 139"/>
          <p:cNvSpPr txBox="1"/>
          <p:nvPr/>
        </p:nvSpPr>
        <p:spPr>
          <a:xfrm>
            <a:off x="3036000" y="3919650"/>
            <a:ext cx="3072000" cy="9459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DNase I hypersensitivity clusters</a:t>
            </a:r>
          </a:p>
        </p:txBody>
      </p:sp>
      <p:sp>
        <p:nvSpPr>
          <p:cNvPr id="140" name="Shape 140"/>
          <p:cNvSpPr/>
          <p:nvPr/>
        </p:nvSpPr>
        <p:spPr>
          <a:xfrm>
            <a:off x="404400" y="1792175"/>
            <a:ext cx="8335200" cy="19800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1" name="Shape 141"/>
          <p:cNvSpPr/>
          <p:nvPr/>
        </p:nvSpPr>
        <p:spPr>
          <a:xfrm>
            <a:off x="404700" y="3772300"/>
            <a:ext cx="8334600" cy="2235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256773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47" name="Shape 147"/>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48" name="Shape 148"/>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49" name="Shape 149"/>
          <p:cNvSpPr/>
          <p:nvPr/>
        </p:nvSpPr>
        <p:spPr>
          <a:xfrm>
            <a:off x="404400" y="4539700"/>
            <a:ext cx="8335200" cy="17871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a:off x="404400" y="1792175"/>
            <a:ext cx="8335200" cy="21276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a:off x="404700" y="3919650"/>
            <a:ext cx="8334600" cy="6201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2" name="Shape 152"/>
          <p:cNvSpPr txBox="1"/>
          <p:nvPr/>
        </p:nvSpPr>
        <p:spPr>
          <a:xfrm>
            <a:off x="3036000" y="2302987"/>
            <a:ext cx="3072000" cy="12906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DNA conservation across 100 vertebrates</a:t>
            </a:r>
          </a:p>
        </p:txBody>
      </p:sp>
    </p:spTree>
    <p:extLst>
      <p:ext uri="{BB962C8B-B14F-4D97-AF65-F5344CB8AC3E}">
        <p14:creationId xmlns:p14="http://schemas.microsoft.com/office/powerpoint/2010/main" val="57799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58" name="Shape 158"/>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59" name="Shape 159"/>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60" name="Shape 160"/>
          <p:cNvSpPr/>
          <p:nvPr/>
        </p:nvSpPr>
        <p:spPr>
          <a:xfrm>
            <a:off x="404400" y="5206025"/>
            <a:ext cx="8335200" cy="11208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1" name="Shape 161"/>
          <p:cNvSpPr/>
          <p:nvPr/>
        </p:nvSpPr>
        <p:spPr>
          <a:xfrm>
            <a:off x="404400" y="1792175"/>
            <a:ext cx="8335200" cy="27474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2" name="Shape 162"/>
          <p:cNvSpPr/>
          <p:nvPr/>
        </p:nvSpPr>
        <p:spPr>
          <a:xfrm>
            <a:off x="404700" y="4539725"/>
            <a:ext cx="8334600" cy="6663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3" name="Shape 163"/>
          <p:cNvSpPr txBox="1"/>
          <p:nvPr/>
        </p:nvSpPr>
        <p:spPr>
          <a:xfrm>
            <a:off x="3036000" y="3168912"/>
            <a:ext cx="3072000" cy="12906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Amino acid conservation across different species</a:t>
            </a:r>
          </a:p>
        </p:txBody>
      </p:sp>
    </p:spTree>
    <p:extLst>
      <p:ext uri="{BB962C8B-B14F-4D97-AF65-F5344CB8AC3E}">
        <p14:creationId xmlns:p14="http://schemas.microsoft.com/office/powerpoint/2010/main" val="42605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762000"/>
            <a:ext cx="7315200" cy="5078313"/>
          </a:xfrm>
          <a:prstGeom prst="rect">
            <a:avLst/>
          </a:prstGeom>
        </p:spPr>
        <p:txBody>
          <a:bodyPr wrap="square">
            <a:spAutoFit/>
          </a:bodyPr>
          <a:lstStyle/>
          <a:p>
            <a:r>
              <a:rPr lang="en-US" u="sng" dirty="0" smtClean="0"/>
              <a:t>Terminology</a:t>
            </a:r>
            <a:endParaRPr lang="en-US" u="sng" dirty="0"/>
          </a:p>
          <a:p>
            <a:endParaRPr lang="en-US" dirty="0"/>
          </a:p>
          <a:p>
            <a:pPr marL="285750" indent="-285750">
              <a:buFont typeface="Arial"/>
              <a:buChar char="•"/>
            </a:pPr>
            <a:r>
              <a:rPr lang="en-US" dirty="0" smtClean="0"/>
              <a:t>Genome</a:t>
            </a:r>
          </a:p>
          <a:p>
            <a:pPr marL="742950" lvl="1" indent="-285750">
              <a:buFont typeface="Arial"/>
              <a:buChar char="•"/>
            </a:pPr>
            <a:r>
              <a:rPr lang="en-US" dirty="0" smtClean="0"/>
              <a:t>Typically the nuclear genome in eukaryotes or the only genome in prokaryotes</a:t>
            </a:r>
          </a:p>
          <a:p>
            <a:pPr marL="285750" indent="-285750">
              <a:buFont typeface="Arial"/>
              <a:buChar char="•"/>
            </a:pPr>
            <a:r>
              <a:rPr lang="en-US" dirty="0" smtClean="0"/>
              <a:t>Extra-nuclear genome</a:t>
            </a:r>
          </a:p>
          <a:p>
            <a:pPr marL="742950" lvl="1" indent="-285750">
              <a:buFont typeface="Arial"/>
              <a:buChar char="•"/>
            </a:pPr>
            <a:r>
              <a:rPr lang="en-US" dirty="0" smtClean="0"/>
              <a:t>Mitochondrial and chloroplast genomes</a:t>
            </a:r>
          </a:p>
          <a:p>
            <a:pPr marL="285750" indent="-285750">
              <a:buFont typeface="Arial"/>
              <a:buChar char="•"/>
            </a:pPr>
            <a:r>
              <a:rPr lang="en-US" dirty="0" smtClean="0"/>
              <a:t>Metagenome</a:t>
            </a:r>
          </a:p>
          <a:p>
            <a:pPr marL="742950" lvl="1" indent="-285750">
              <a:buFont typeface="Arial"/>
              <a:buChar char="•"/>
            </a:pPr>
            <a:r>
              <a:rPr lang="en-US" dirty="0" smtClean="0"/>
              <a:t>A mixture of genomes belonging to multiple species that are not fully characterized</a:t>
            </a:r>
          </a:p>
          <a:p>
            <a:pPr marL="285750" indent="-285750">
              <a:buFont typeface="Arial"/>
              <a:buChar char="•"/>
            </a:pPr>
            <a:r>
              <a:rPr lang="en-US" dirty="0" err="1" smtClean="0"/>
              <a:t>Epigenome</a:t>
            </a:r>
            <a:endParaRPr lang="en-US" dirty="0" smtClean="0"/>
          </a:p>
          <a:p>
            <a:pPr marL="742950" lvl="1" indent="-285750">
              <a:buFont typeface="Arial"/>
              <a:buChar char="•"/>
            </a:pPr>
            <a:r>
              <a:rPr lang="en-US" dirty="0" smtClean="0"/>
              <a:t>The characteristics of the genome that effects gene expression, such as chromatin packing, methylation, etc.</a:t>
            </a:r>
          </a:p>
          <a:p>
            <a:pPr marL="285750" indent="-285750">
              <a:buFont typeface="Arial"/>
              <a:buChar char="•"/>
            </a:pPr>
            <a:r>
              <a:rPr lang="en-US" dirty="0" err="1" smtClean="0"/>
              <a:t>Pangenome</a:t>
            </a:r>
            <a:endParaRPr lang="en-US" dirty="0" smtClean="0"/>
          </a:p>
          <a:p>
            <a:pPr marL="742950" lvl="1" indent="-285750">
              <a:buFont typeface="Arial"/>
              <a:buChar char="•"/>
            </a:pPr>
            <a:r>
              <a:rPr lang="en-US" dirty="0" smtClean="0"/>
              <a:t>The union of the gene sets of all the strains of a species, typically applied to </a:t>
            </a:r>
            <a:r>
              <a:rPr lang="en-US" dirty="0" smtClean="0"/>
              <a:t>prokaryotes (like the </a:t>
            </a:r>
            <a:r>
              <a:rPr lang="en-US" dirty="0" err="1" smtClean="0"/>
              <a:t>pangenome</a:t>
            </a:r>
            <a:r>
              <a:rPr lang="en-US" dirty="0" smtClean="0"/>
              <a:t> of E. coli)</a:t>
            </a:r>
            <a:endParaRPr lang="en-US" dirty="0" smtClean="0"/>
          </a:p>
          <a:p>
            <a:pPr marL="285750" indent="-285750">
              <a:buFont typeface="Arial"/>
              <a:buChar char="•"/>
            </a:pPr>
            <a:r>
              <a:rPr lang="en-US" dirty="0" smtClean="0"/>
              <a:t>Human Microbiome (microbe metagenome)</a:t>
            </a:r>
          </a:p>
          <a:p>
            <a:pPr marL="742950" lvl="1" indent="-285750">
              <a:buFont typeface="Arial"/>
              <a:buChar char="•"/>
            </a:pPr>
            <a:r>
              <a:rPr lang="en-US" dirty="0" smtClean="0"/>
              <a:t>The set of all microbial genomes that harbor human body</a:t>
            </a:r>
          </a:p>
        </p:txBody>
      </p:sp>
    </p:spTree>
    <p:extLst>
      <p:ext uri="{BB962C8B-B14F-4D97-AF65-F5344CB8AC3E}">
        <p14:creationId xmlns:p14="http://schemas.microsoft.com/office/powerpoint/2010/main" val="393957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69" name="Shape 169"/>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70" name="Shape 170"/>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71" name="Shape 171"/>
          <p:cNvSpPr/>
          <p:nvPr/>
        </p:nvSpPr>
        <p:spPr>
          <a:xfrm>
            <a:off x="404400" y="5355550"/>
            <a:ext cx="8335200" cy="9714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2" name="Shape 172"/>
          <p:cNvSpPr/>
          <p:nvPr/>
        </p:nvSpPr>
        <p:spPr>
          <a:xfrm>
            <a:off x="404400" y="1792175"/>
            <a:ext cx="8335200" cy="33777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3" name="Shape 173"/>
          <p:cNvSpPr/>
          <p:nvPr/>
        </p:nvSpPr>
        <p:spPr>
          <a:xfrm>
            <a:off x="404700" y="5169750"/>
            <a:ext cx="8334600" cy="1857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4" name="Shape 174"/>
          <p:cNvSpPr txBox="1"/>
          <p:nvPr/>
        </p:nvSpPr>
        <p:spPr>
          <a:xfrm>
            <a:off x="3036000" y="3397281"/>
            <a:ext cx="3072000" cy="21246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Known SNPs as found in dbSNP</a:t>
            </a:r>
          </a:p>
          <a:p>
            <a:pPr lvl="0" algn="ctr" rtl="0">
              <a:spcBef>
                <a:spcPts val="0"/>
              </a:spcBef>
              <a:buNone/>
            </a:pPr>
            <a:r>
              <a:rPr lang="en" b="1">
                <a:solidFill>
                  <a:srgbClr val="6AA84F"/>
                </a:solidFill>
                <a:latin typeface="Questrial"/>
                <a:ea typeface="Questrial"/>
                <a:cs typeface="Questrial"/>
                <a:sym typeface="Questrial"/>
              </a:rPr>
              <a:t>Green = synonymous</a:t>
            </a:r>
          </a:p>
          <a:p>
            <a:pPr lvl="0" algn="ctr" rtl="0">
              <a:spcBef>
                <a:spcPts val="0"/>
              </a:spcBef>
              <a:buNone/>
            </a:pPr>
            <a:r>
              <a:rPr lang="en" b="1">
                <a:solidFill>
                  <a:srgbClr val="CC0000"/>
                </a:solidFill>
                <a:latin typeface="Questrial"/>
                <a:ea typeface="Questrial"/>
                <a:cs typeface="Questrial"/>
                <a:sym typeface="Questrial"/>
              </a:rPr>
              <a:t>Red = missense or splice variants</a:t>
            </a:r>
          </a:p>
          <a:p>
            <a:pPr lvl="0" algn="ctr" rtl="0">
              <a:spcBef>
                <a:spcPts val="0"/>
              </a:spcBef>
              <a:buNone/>
            </a:pPr>
            <a:r>
              <a:rPr lang="en" b="1">
                <a:latin typeface="Questrial"/>
                <a:ea typeface="Questrial"/>
                <a:cs typeface="Questrial"/>
                <a:sym typeface="Questrial"/>
              </a:rPr>
              <a:t>Black = intronic</a:t>
            </a:r>
            <a:r>
              <a:rPr lang="en" b="1">
                <a:solidFill>
                  <a:srgbClr val="38761D"/>
                </a:solidFill>
                <a:latin typeface="Questrial"/>
                <a:ea typeface="Questrial"/>
                <a:cs typeface="Questrial"/>
                <a:sym typeface="Questrial"/>
              </a:rPr>
              <a:t> </a:t>
            </a:r>
          </a:p>
          <a:p>
            <a:pPr lvl="0" algn="ctr" rtl="0">
              <a:spcBef>
                <a:spcPts val="0"/>
              </a:spcBef>
              <a:buNone/>
            </a:pPr>
            <a:r>
              <a:rPr lang="en" b="1">
                <a:solidFill>
                  <a:srgbClr val="3C78D8"/>
                </a:solidFill>
                <a:latin typeface="Questrial"/>
                <a:ea typeface="Questrial"/>
                <a:cs typeface="Questrial"/>
                <a:sym typeface="Questrial"/>
              </a:rPr>
              <a:t>Blue = UTR</a:t>
            </a:r>
          </a:p>
        </p:txBody>
      </p:sp>
    </p:spTree>
    <p:extLst>
      <p:ext uri="{BB962C8B-B14F-4D97-AF65-F5344CB8AC3E}">
        <p14:creationId xmlns:p14="http://schemas.microsoft.com/office/powerpoint/2010/main" val="1431678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 HIST1H3A</a:t>
            </a:r>
          </a:p>
        </p:txBody>
      </p:sp>
      <p:sp>
        <p:nvSpPr>
          <p:cNvPr id="180" name="Shape 180"/>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181" name="Shape 181"/>
          <p:cNvPicPr preferRelativeResize="0"/>
          <p:nvPr/>
        </p:nvPicPr>
        <p:blipFill>
          <a:blip r:embed="rId3">
            <a:alphaModFix/>
          </a:blip>
          <a:stretch>
            <a:fillRect/>
          </a:stretch>
        </p:blipFill>
        <p:spPr>
          <a:xfrm>
            <a:off x="404400" y="1536625"/>
            <a:ext cx="8335199" cy="4790350"/>
          </a:xfrm>
          <a:prstGeom prst="rect">
            <a:avLst/>
          </a:prstGeom>
          <a:noFill/>
          <a:ln>
            <a:noFill/>
          </a:ln>
        </p:spPr>
      </p:pic>
      <p:sp>
        <p:nvSpPr>
          <p:cNvPr id="182" name="Shape 182"/>
          <p:cNvSpPr/>
          <p:nvPr/>
        </p:nvSpPr>
        <p:spPr>
          <a:xfrm>
            <a:off x="404400" y="1792175"/>
            <a:ext cx="8335200" cy="3531000"/>
          </a:xfrm>
          <a:prstGeom prst="rect">
            <a:avLst/>
          </a:prstGeom>
          <a:solidFill>
            <a:srgbClr val="F3F3F3">
              <a:alpha val="95380"/>
            </a:srgbClr>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3" name="Shape 183"/>
          <p:cNvSpPr/>
          <p:nvPr/>
        </p:nvSpPr>
        <p:spPr>
          <a:xfrm>
            <a:off x="404700" y="5323225"/>
            <a:ext cx="8334600" cy="1003800"/>
          </a:xfrm>
          <a:prstGeom prst="rect">
            <a:avLst/>
          </a:prstGeom>
          <a:noFill/>
          <a:ln w="38100" cap="flat" cmpd="sng">
            <a:solidFill>
              <a:srgbClr val="38761D"/>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4" name="Shape 184"/>
          <p:cNvSpPr txBox="1"/>
          <p:nvPr/>
        </p:nvSpPr>
        <p:spPr>
          <a:xfrm>
            <a:off x="3036000" y="4006877"/>
            <a:ext cx="3072000" cy="1267200"/>
          </a:xfrm>
          <a:prstGeom prst="rect">
            <a:avLst/>
          </a:prstGeom>
          <a:noFill/>
          <a:ln>
            <a:noFill/>
          </a:ln>
        </p:spPr>
        <p:txBody>
          <a:bodyPr wrap="square" lIns="91425" tIns="91425" rIns="91425" bIns="91425" anchor="t" anchorCtr="0">
            <a:noAutofit/>
          </a:bodyPr>
          <a:lstStyle/>
          <a:p>
            <a:pPr lvl="0" algn="ctr" rtl="0">
              <a:spcBef>
                <a:spcPts val="0"/>
              </a:spcBef>
              <a:buNone/>
            </a:pPr>
            <a:r>
              <a:rPr lang="en" sz="2400" b="1">
                <a:solidFill>
                  <a:srgbClr val="38761D"/>
                </a:solidFill>
                <a:latin typeface="Questrial"/>
                <a:ea typeface="Questrial"/>
                <a:cs typeface="Questrial"/>
                <a:sym typeface="Questrial"/>
              </a:rPr>
              <a:t>Known repetitive or low complexity regions</a:t>
            </a:r>
          </a:p>
        </p:txBody>
      </p:sp>
    </p:spTree>
    <p:extLst>
      <p:ext uri="{BB962C8B-B14F-4D97-AF65-F5344CB8AC3E}">
        <p14:creationId xmlns:p14="http://schemas.microsoft.com/office/powerpoint/2010/main" val="2127460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UCSC Genome Browser:</a:t>
            </a:r>
          </a:p>
        </p:txBody>
      </p:sp>
      <p:sp>
        <p:nvSpPr>
          <p:cNvPr id="190" name="Shape 190"/>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r>
              <a:rPr lang="en" sz="3000"/>
              <a:t>Link: </a:t>
            </a:r>
            <a:r>
              <a:rPr lang="en" sz="3000" u="sng">
                <a:solidFill>
                  <a:schemeClr val="hlink"/>
                </a:solidFill>
                <a:hlinkClick r:id="rId3"/>
              </a:rPr>
              <a:t>https://genome.ucsc.edu</a:t>
            </a:r>
          </a:p>
        </p:txBody>
      </p:sp>
    </p:spTree>
    <p:extLst>
      <p:ext uri="{BB962C8B-B14F-4D97-AF65-F5344CB8AC3E}">
        <p14:creationId xmlns:p14="http://schemas.microsoft.com/office/powerpoint/2010/main" val="1747619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a:spcBef>
                <a:spcPts val="0"/>
              </a:spcBef>
              <a:buNone/>
            </a:pPr>
            <a:r>
              <a:rPr lang="en"/>
              <a:t>Next Generation Sequencing (NGS) Overview</a:t>
            </a:r>
          </a:p>
        </p:txBody>
      </p:sp>
      <p:sp>
        <p:nvSpPr>
          <p:cNvPr id="196" name="Shape 196"/>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pic>
        <p:nvPicPr>
          <p:cNvPr id="197" name="Shape 197"/>
          <p:cNvPicPr preferRelativeResize="0"/>
          <p:nvPr/>
        </p:nvPicPr>
        <p:blipFill>
          <a:blip r:embed="rId3">
            <a:alphaModFix/>
          </a:blip>
          <a:stretch>
            <a:fillRect/>
          </a:stretch>
        </p:blipFill>
        <p:spPr>
          <a:xfrm>
            <a:off x="311700" y="1536625"/>
            <a:ext cx="3137125" cy="2804799"/>
          </a:xfrm>
          <a:prstGeom prst="rect">
            <a:avLst/>
          </a:prstGeom>
          <a:noFill/>
          <a:ln>
            <a:noFill/>
          </a:ln>
        </p:spPr>
      </p:pic>
      <p:pic>
        <p:nvPicPr>
          <p:cNvPr id="198" name="Shape 198"/>
          <p:cNvPicPr preferRelativeResize="0"/>
          <p:nvPr/>
        </p:nvPicPr>
        <p:blipFill>
          <a:blip r:embed="rId4">
            <a:alphaModFix/>
          </a:blip>
          <a:stretch>
            <a:fillRect/>
          </a:stretch>
        </p:blipFill>
        <p:spPr>
          <a:xfrm>
            <a:off x="4714250" y="1536625"/>
            <a:ext cx="3137124" cy="3164643"/>
          </a:xfrm>
          <a:prstGeom prst="rect">
            <a:avLst/>
          </a:prstGeom>
          <a:noFill/>
          <a:ln>
            <a:noFill/>
          </a:ln>
        </p:spPr>
      </p:pic>
      <p:sp>
        <p:nvSpPr>
          <p:cNvPr id="199" name="Shape 199"/>
          <p:cNvSpPr txBox="1"/>
          <p:nvPr/>
        </p:nvSpPr>
        <p:spPr>
          <a:xfrm>
            <a:off x="311700" y="4881025"/>
            <a:ext cx="3137100" cy="1210800"/>
          </a:xfrm>
          <a:prstGeom prst="rect">
            <a:avLst/>
          </a:prstGeom>
          <a:noFill/>
          <a:ln>
            <a:noFill/>
          </a:ln>
        </p:spPr>
        <p:txBody>
          <a:bodyPr wrap="square" lIns="91425" tIns="91425" rIns="91425" bIns="91425" anchor="t" anchorCtr="0">
            <a:noAutofit/>
          </a:bodyPr>
          <a:lstStyle/>
          <a:p>
            <a:pPr lvl="0">
              <a:spcBef>
                <a:spcPts val="0"/>
              </a:spcBef>
              <a:buNone/>
            </a:pPr>
            <a:r>
              <a:rPr lang="en">
                <a:latin typeface="Questrial"/>
                <a:ea typeface="Questrial"/>
                <a:cs typeface="Questrial"/>
                <a:sym typeface="Questrial"/>
              </a:rPr>
              <a:t>A. NGS library is prepared by fragmenting a gDNA sample and ligating specialized adapters to both fragment ends.</a:t>
            </a:r>
          </a:p>
        </p:txBody>
      </p:sp>
      <p:sp>
        <p:nvSpPr>
          <p:cNvPr id="200" name="Shape 200"/>
          <p:cNvSpPr txBox="1"/>
          <p:nvPr/>
        </p:nvSpPr>
        <p:spPr>
          <a:xfrm>
            <a:off x="4714250" y="4881025"/>
            <a:ext cx="3137100" cy="1210800"/>
          </a:xfrm>
          <a:prstGeom prst="rect">
            <a:avLst/>
          </a:prstGeom>
          <a:noFill/>
          <a:ln>
            <a:noFill/>
          </a:ln>
        </p:spPr>
        <p:txBody>
          <a:bodyPr wrap="square" lIns="91425" tIns="91425" rIns="91425" bIns="91425" anchor="t" anchorCtr="0">
            <a:noAutofit/>
          </a:bodyPr>
          <a:lstStyle/>
          <a:p>
            <a:pPr lvl="0" rtl="0">
              <a:spcBef>
                <a:spcPts val="0"/>
              </a:spcBef>
              <a:buNone/>
            </a:pPr>
            <a:r>
              <a:rPr lang="en">
                <a:latin typeface="Questrial"/>
                <a:ea typeface="Questrial"/>
                <a:cs typeface="Questrial"/>
                <a:sym typeface="Questrial"/>
              </a:rPr>
              <a:t>B. The library is loaded on to a flow cell and the fragments are hybridized. Each fragment is amplified into a clonal cluster.</a:t>
            </a:r>
          </a:p>
        </p:txBody>
      </p:sp>
    </p:spTree>
    <p:extLst>
      <p:ext uri="{BB962C8B-B14F-4D97-AF65-F5344CB8AC3E}">
        <p14:creationId xmlns:p14="http://schemas.microsoft.com/office/powerpoint/2010/main" val="163158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304800"/>
            <a:ext cx="8520600" cy="763499"/>
          </a:xfrm>
          <a:prstGeom prst="rect">
            <a:avLst/>
          </a:prstGeom>
        </p:spPr>
        <p:txBody>
          <a:bodyPr wrap="square" lIns="91425" tIns="91425" rIns="91425" bIns="91425" anchor="t" anchorCtr="0">
            <a:noAutofit/>
          </a:bodyPr>
          <a:lstStyle/>
          <a:p>
            <a:pPr lvl="0" rtl="0">
              <a:spcBef>
                <a:spcPts val="0"/>
              </a:spcBef>
              <a:buNone/>
            </a:pPr>
            <a:r>
              <a:rPr lang="en" dirty="0"/>
              <a:t>Next Generation Sequencing (NGS) Overview</a:t>
            </a:r>
          </a:p>
        </p:txBody>
      </p:sp>
      <p:sp>
        <p:nvSpPr>
          <p:cNvPr id="206" name="Shape 206"/>
          <p:cNvSpPr txBox="1">
            <a:spLocks noGrp="1"/>
          </p:cNvSpPr>
          <p:nvPr>
            <p:ph type="body" idx="1"/>
          </p:nvPr>
        </p:nvSpPr>
        <p:spPr>
          <a:xfrm>
            <a:off x="311700" y="1143008"/>
            <a:ext cx="8520600" cy="4555200"/>
          </a:xfrm>
          <a:prstGeom prst="rect">
            <a:avLst/>
          </a:prstGeom>
        </p:spPr>
        <p:txBody>
          <a:bodyPr wrap="square" lIns="91425" tIns="91425" rIns="91425" bIns="91425" anchor="t" anchorCtr="0">
            <a:noAutofit/>
          </a:bodyPr>
          <a:lstStyle/>
          <a:p>
            <a:pPr lvl="0" rtl="0">
              <a:spcBef>
                <a:spcPts val="0"/>
              </a:spcBef>
              <a:buNone/>
            </a:pPr>
            <a:endParaRPr/>
          </a:p>
        </p:txBody>
      </p:sp>
      <p:pic>
        <p:nvPicPr>
          <p:cNvPr id="207" name="Shape 207"/>
          <p:cNvPicPr preferRelativeResize="0"/>
          <p:nvPr/>
        </p:nvPicPr>
        <p:blipFill>
          <a:blip r:embed="rId3">
            <a:alphaModFix/>
          </a:blip>
          <a:stretch>
            <a:fillRect/>
          </a:stretch>
        </p:blipFill>
        <p:spPr>
          <a:xfrm>
            <a:off x="311699" y="1143000"/>
            <a:ext cx="3802950" cy="3497850"/>
          </a:xfrm>
          <a:prstGeom prst="rect">
            <a:avLst/>
          </a:prstGeom>
          <a:noFill/>
          <a:ln>
            <a:noFill/>
          </a:ln>
        </p:spPr>
      </p:pic>
      <p:pic>
        <p:nvPicPr>
          <p:cNvPr id="208" name="Shape 208"/>
          <p:cNvPicPr preferRelativeResize="0"/>
          <p:nvPr/>
        </p:nvPicPr>
        <p:blipFill>
          <a:blip r:embed="rId4">
            <a:alphaModFix/>
          </a:blip>
          <a:stretch>
            <a:fillRect/>
          </a:stretch>
        </p:blipFill>
        <p:spPr>
          <a:xfrm>
            <a:off x="4585275" y="1143000"/>
            <a:ext cx="3673324" cy="2546449"/>
          </a:xfrm>
          <a:prstGeom prst="rect">
            <a:avLst/>
          </a:prstGeom>
          <a:noFill/>
          <a:ln>
            <a:noFill/>
          </a:ln>
        </p:spPr>
      </p:pic>
      <p:sp>
        <p:nvSpPr>
          <p:cNvPr id="209" name="Shape 209"/>
          <p:cNvSpPr txBox="1"/>
          <p:nvPr/>
        </p:nvSpPr>
        <p:spPr>
          <a:xfrm>
            <a:off x="311700" y="4487400"/>
            <a:ext cx="3673200" cy="1210800"/>
          </a:xfrm>
          <a:prstGeom prst="rect">
            <a:avLst/>
          </a:prstGeom>
          <a:noFill/>
          <a:ln>
            <a:noFill/>
          </a:ln>
        </p:spPr>
        <p:txBody>
          <a:bodyPr wrap="square" lIns="91425" tIns="91425" rIns="91425" bIns="91425" anchor="t" anchorCtr="0">
            <a:noAutofit/>
          </a:bodyPr>
          <a:lstStyle/>
          <a:p>
            <a:pPr lvl="0" rtl="0">
              <a:spcBef>
                <a:spcPts val="0"/>
              </a:spcBef>
              <a:buNone/>
            </a:pPr>
            <a:r>
              <a:rPr lang="en">
                <a:latin typeface="Questrial"/>
                <a:ea typeface="Questrial"/>
                <a:cs typeface="Questrial"/>
                <a:sym typeface="Questrial"/>
              </a:rPr>
              <a:t>C. Fluorescently labeled nucleotides are successively flowed and some are incorporated. Each cluster is imaged to detect which nucleotide was added to the cluster. This is repeated for each basepair and generates our Reads.</a:t>
            </a:r>
          </a:p>
        </p:txBody>
      </p:sp>
      <p:sp>
        <p:nvSpPr>
          <p:cNvPr id="210" name="Shape 210"/>
          <p:cNvSpPr txBox="1"/>
          <p:nvPr/>
        </p:nvSpPr>
        <p:spPr>
          <a:xfrm>
            <a:off x="4585325" y="4487400"/>
            <a:ext cx="3673200" cy="1210800"/>
          </a:xfrm>
          <a:prstGeom prst="rect">
            <a:avLst/>
          </a:prstGeom>
          <a:noFill/>
          <a:ln>
            <a:noFill/>
          </a:ln>
        </p:spPr>
        <p:txBody>
          <a:bodyPr wrap="square" lIns="91425" tIns="91425" rIns="91425" bIns="91425" anchor="t" anchorCtr="0">
            <a:noAutofit/>
          </a:bodyPr>
          <a:lstStyle/>
          <a:p>
            <a:pPr lvl="0" rtl="0">
              <a:spcBef>
                <a:spcPts val="0"/>
              </a:spcBef>
              <a:buNone/>
            </a:pPr>
            <a:r>
              <a:rPr lang="en">
                <a:latin typeface="Questrial"/>
                <a:ea typeface="Questrial"/>
                <a:cs typeface="Questrial"/>
                <a:sym typeface="Questrial"/>
              </a:rPr>
              <a:t>D. Reads are aligned to a reference genome. After alignment, differences between the sample and the reference can be identified.</a:t>
            </a:r>
          </a:p>
        </p:txBody>
      </p:sp>
    </p:spTree>
    <p:extLst>
      <p:ext uri="{BB962C8B-B14F-4D97-AF65-F5344CB8AC3E}">
        <p14:creationId xmlns:p14="http://schemas.microsoft.com/office/powerpoint/2010/main" val="1326461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Integrative Genomics Viewer (IGV)</a:t>
            </a:r>
          </a:p>
        </p:txBody>
      </p:sp>
      <p:sp>
        <p:nvSpPr>
          <p:cNvPr id="216" name="Shape 216"/>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r>
              <a:rPr lang="en"/>
              <a:t>Software developed at the Broad Institute to more easily view:</a:t>
            </a:r>
          </a:p>
          <a:p>
            <a:pPr marL="457200" lvl="0" indent="-228600" rtl="0">
              <a:spcBef>
                <a:spcPts val="0"/>
              </a:spcBef>
            </a:pPr>
            <a:r>
              <a:rPr lang="en"/>
              <a:t>Next Generation Sequencing data</a:t>
            </a:r>
          </a:p>
          <a:p>
            <a:pPr marL="457200" lvl="0" indent="-228600" rtl="0">
              <a:spcBef>
                <a:spcPts val="0"/>
              </a:spcBef>
            </a:pPr>
            <a:r>
              <a:rPr lang="en"/>
              <a:t>Array-based data</a:t>
            </a:r>
          </a:p>
          <a:p>
            <a:pPr marL="457200" lvl="0" indent="-228600" rtl="0">
              <a:spcBef>
                <a:spcPts val="0"/>
              </a:spcBef>
            </a:pPr>
            <a:r>
              <a:rPr lang="en"/>
              <a:t>Genome annotations</a:t>
            </a:r>
          </a:p>
          <a:p>
            <a:pPr marL="457200" lvl="0" indent="-228600" rtl="0">
              <a:spcBef>
                <a:spcPts val="0"/>
              </a:spcBef>
            </a:pPr>
            <a:r>
              <a:rPr lang="en"/>
              <a:t>Variant data (Single Nucleotide Polymorphisms, insertions, deletions, copy number variations, etc.)</a:t>
            </a:r>
          </a:p>
          <a:p>
            <a:pPr marL="457200" lvl="0" indent="-228600" rtl="0">
              <a:spcBef>
                <a:spcPts val="0"/>
              </a:spcBef>
              <a:buClr>
                <a:srgbClr val="666666"/>
              </a:buClr>
            </a:pPr>
            <a:r>
              <a:rPr lang="en"/>
              <a:t>GWAS data</a:t>
            </a:r>
          </a:p>
          <a:p>
            <a:pPr marL="457200" lvl="0" indent="-228600" rtl="0">
              <a:spcBef>
                <a:spcPts val="0"/>
              </a:spcBef>
              <a:buClr>
                <a:srgbClr val="666666"/>
              </a:buClr>
            </a:pPr>
            <a:r>
              <a:rPr lang="en"/>
              <a:t>and more! </a:t>
            </a:r>
          </a:p>
        </p:txBody>
      </p:sp>
    </p:spTree>
    <p:extLst>
      <p:ext uri="{BB962C8B-B14F-4D97-AF65-F5344CB8AC3E}">
        <p14:creationId xmlns:p14="http://schemas.microsoft.com/office/powerpoint/2010/main" val="166741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Integrative Genomics Viewer</a:t>
            </a:r>
          </a:p>
        </p:txBody>
      </p:sp>
      <p:sp>
        <p:nvSpPr>
          <p:cNvPr id="222" name="Shape 222"/>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r>
              <a:rPr lang="en"/>
              <a:t>Software developed at the Broad Institute to more easily view:</a:t>
            </a:r>
          </a:p>
          <a:p>
            <a:pPr marL="457200" lvl="0" indent="-228600" rtl="0">
              <a:spcBef>
                <a:spcPts val="0"/>
              </a:spcBef>
              <a:buClr>
                <a:srgbClr val="666666"/>
              </a:buClr>
            </a:pPr>
            <a:r>
              <a:rPr lang="en" b="1">
                <a:solidFill>
                  <a:srgbClr val="6AA84F"/>
                </a:solidFill>
              </a:rPr>
              <a:t>Next Generation Sequencing data</a:t>
            </a:r>
          </a:p>
          <a:p>
            <a:pPr marL="457200" lvl="0" indent="-228600" rtl="0">
              <a:spcBef>
                <a:spcPts val="0"/>
              </a:spcBef>
              <a:buClr>
                <a:srgbClr val="666666"/>
              </a:buClr>
            </a:pPr>
            <a:r>
              <a:rPr lang="en"/>
              <a:t>Array-based data</a:t>
            </a:r>
          </a:p>
          <a:p>
            <a:pPr marL="457200" lvl="0" indent="-228600" rtl="0">
              <a:spcBef>
                <a:spcPts val="0"/>
              </a:spcBef>
              <a:buClr>
                <a:srgbClr val="666666"/>
              </a:buClr>
            </a:pPr>
            <a:r>
              <a:rPr lang="en"/>
              <a:t>Genome annotations</a:t>
            </a:r>
          </a:p>
          <a:p>
            <a:pPr marL="457200" lvl="0" indent="-228600" rtl="0">
              <a:spcBef>
                <a:spcPts val="0"/>
              </a:spcBef>
              <a:buClr>
                <a:srgbClr val="666666"/>
              </a:buClr>
            </a:pPr>
            <a:r>
              <a:rPr lang="en"/>
              <a:t>Variant data (Single Nucleotide Polymorphisms, insertions, deletions, copy number variations, etc.)</a:t>
            </a:r>
          </a:p>
          <a:p>
            <a:pPr marL="457200" lvl="0" indent="-228600" rtl="0">
              <a:spcBef>
                <a:spcPts val="0"/>
              </a:spcBef>
              <a:buClr>
                <a:srgbClr val="666666"/>
              </a:buClr>
            </a:pPr>
            <a:r>
              <a:rPr lang="en"/>
              <a:t>GWAS data</a:t>
            </a:r>
          </a:p>
          <a:p>
            <a:pPr marL="457200" lvl="0" indent="-228600" rtl="0">
              <a:spcBef>
                <a:spcPts val="0"/>
              </a:spcBef>
              <a:buClr>
                <a:srgbClr val="666666"/>
              </a:buClr>
            </a:pPr>
            <a:r>
              <a:rPr lang="en"/>
              <a:t>and more!</a:t>
            </a:r>
          </a:p>
        </p:txBody>
      </p:sp>
    </p:spTree>
    <p:extLst>
      <p:ext uri="{BB962C8B-B14F-4D97-AF65-F5344CB8AC3E}">
        <p14:creationId xmlns:p14="http://schemas.microsoft.com/office/powerpoint/2010/main" val="846422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Integrative Genomics Viewer</a:t>
            </a:r>
          </a:p>
        </p:txBody>
      </p:sp>
      <p:pic>
        <p:nvPicPr>
          <p:cNvPr id="229" name="Shape 229"/>
          <p:cNvPicPr preferRelativeResize="0"/>
          <p:nvPr/>
        </p:nvPicPr>
        <p:blipFill>
          <a:blip r:embed="rId3">
            <a:alphaModFix/>
          </a:blip>
          <a:stretch>
            <a:fillRect/>
          </a:stretch>
        </p:blipFill>
        <p:spPr>
          <a:xfrm>
            <a:off x="762000" y="1219200"/>
            <a:ext cx="7541024" cy="5014424"/>
          </a:xfrm>
          <a:prstGeom prst="rect">
            <a:avLst/>
          </a:prstGeom>
          <a:noFill/>
          <a:ln>
            <a:noFill/>
          </a:ln>
        </p:spPr>
      </p:pic>
    </p:spTree>
    <p:extLst>
      <p:ext uri="{BB962C8B-B14F-4D97-AF65-F5344CB8AC3E}">
        <p14:creationId xmlns:p14="http://schemas.microsoft.com/office/powerpoint/2010/main" val="1745568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Integrative Genomics Viewer</a:t>
            </a:r>
          </a:p>
        </p:txBody>
      </p:sp>
      <p:sp>
        <p:nvSpPr>
          <p:cNvPr id="235" name="Shape 23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r>
              <a:rPr lang="en" sz="3000"/>
              <a:t>Link to IGV: </a:t>
            </a:r>
            <a:r>
              <a:rPr lang="en" sz="3000" u="sng">
                <a:solidFill>
                  <a:schemeClr val="hlink"/>
                </a:solidFill>
                <a:hlinkClick r:id="rId3"/>
              </a:rPr>
              <a:t>https://goo.gl/PBamc1</a:t>
            </a:r>
          </a:p>
          <a:p>
            <a:pPr lvl="0" rtl="0">
              <a:spcBef>
                <a:spcPts val="0"/>
              </a:spcBef>
              <a:buNone/>
            </a:pPr>
            <a:r>
              <a:rPr lang="en" sz="3000"/>
              <a:t>Link to dataset: </a:t>
            </a:r>
            <a:r>
              <a:rPr lang="en" sz="3000" u="sng">
                <a:solidFill>
                  <a:schemeClr val="hlink"/>
                </a:solidFill>
                <a:hlinkClick r:id="rId4"/>
              </a:rPr>
              <a:t>https://goo.gl/hXfdCx</a:t>
            </a:r>
          </a:p>
        </p:txBody>
      </p:sp>
    </p:spTree>
    <p:extLst>
      <p:ext uri="{BB962C8B-B14F-4D97-AF65-F5344CB8AC3E}">
        <p14:creationId xmlns:p14="http://schemas.microsoft.com/office/powerpoint/2010/main" val="1831954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593366"/>
            <a:ext cx="8520600" cy="993609"/>
          </a:xfrm>
          <a:prstGeom prst="rect">
            <a:avLst/>
          </a:prstGeom>
        </p:spPr>
        <p:txBody>
          <a:bodyPr wrap="square" lIns="91425" tIns="91425" rIns="91425" bIns="91425" anchor="t" anchorCtr="0">
            <a:noAutofit/>
          </a:bodyPr>
          <a:lstStyle/>
          <a:p>
            <a:r>
              <a:rPr lang="en" dirty="0" err="1"/>
              <a:t>ExAC</a:t>
            </a:r>
            <a:r>
              <a:rPr lang="en" dirty="0"/>
              <a:t> </a:t>
            </a:r>
            <a:r>
              <a:rPr lang="en" dirty="0" smtClean="0"/>
              <a:t>Browser</a:t>
            </a:r>
            <a:r>
              <a:rPr lang="en-US" dirty="0" smtClean="0"/>
              <a:t/>
            </a:r>
            <a:br>
              <a:rPr lang="en-US" dirty="0" smtClean="0"/>
            </a:br>
            <a:r>
              <a:rPr lang="en" sz="2200" dirty="0"/>
              <a:t>Link: </a:t>
            </a:r>
            <a:r>
              <a:rPr lang="en" sz="2200" u="sng" dirty="0">
                <a:solidFill>
                  <a:schemeClr val="hlink"/>
                </a:solidFill>
                <a:hlinkClick r:id="rId3"/>
              </a:rPr>
              <a:t>http://exac.broadinstitute.org</a:t>
            </a:r>
            <a:r>
              <a:rPr lang="en" u="sng" dirty="0">
                <a:solidFill>
                  <a:schemeClr val="hlink"/>
                </a:solidFill>
              </a:rPr>
              <a:t/>
            </a:r>
            <a:br>
              <a:rPr lang="en" u="sng" dirty="0">
                <a:solidFill>
                  <a:schemeClr val="hlink"/>
                </a:solidFill>
              </a:rPr>
            </a:br>
            <a:endParaRPr lang="en" dirty="0"/>
          </a:p>
        </p:txBody>
      </p:sp>
      <p:sp>
        <p:nvSpPr>
          <p:cNvPr id="241" name="Shape 241"/>
          <p:cNvSpPr txBox="1">
            <a:spLocks noGrp="1"/>
          </p:cNvSpPr>
          <p:nvPr>
            <p:ph type="body" idx="1"/>
          </p:nvPr>
        </p:nvSpPr>
        <p:spPr>
          <a:xfrm>
            <a:off x="311700" y="1725559"/>
            <a:ext cx="8520600" cy="4555200"/>
          </a:xfrm>
          <a:prstGeom prst="rect">
            <a:avLst/>
          </a:prstGeom>
        </p:spPr>
        <p:txBody>
          <a:bodyPr wrap="square" lIns="91425" tIns="91425" rIns="91425" bIns="91425" anchor="t" anchorCtr="0">
            <a:noAutofit/>
          </a:bodyPr>
          <a:lstStyle/>
          <a:p>
            <a:pPr lvl="0" rtl="0">
              <a:spcBef>
                <a:spcPts val="0"/>
              </a:spcBef>
              <a:buNone/>
            </a:pPr>
            <a:r>
              <a:rPr lang="en" dirty="0"/>
              <a:t>The Exome Aggregation Consortium (</a:t>
            </a:r>
            <a:r>
              <a:rPr lang="en" dirty="0" err="1"/>
              <a:t>ExAC</a:t>
            </a:r>
            <a:r>
              <a:rPr lang="en" dirty="0"/>
              <a:t>) is a collaboration headed by The Broad Institute</a:t>
            </a:r>
          </a:p>
          <a:p>
            <a:pPr marL="457200" lvl="0" indent="-228600" rtl="0">
              <a:spcBef>
                <a:spcPts val="0"/>
              </a:spcBef>
            </a:pPr>
            <a:r>
              <a:rPr lang="en" dirty="0"/>
              <a:t>Online browser</a:t>
            </a:r>
          </a:p>
          <a:p>
            <a:pPr marL="457200" lvl="0" indent="-228600" rtl="0">
              <a:spcBef>
                <a:spcPts val="0"/>
              </a:spcBef>
            </a:pPr>
            <a:r>
              <a:rPr lang="en" dirty="0"/>
              <a:t>Human-specific</a:t>
            </a:r>
          </a:p>
          <a:p>
            <a:pPr marL="457200" lvl="0" indent="-228600" rtl="0">
              <a:spcBef>
                <a:spcPts val="0"/>
              </a:spcBef>
            </a:pPr>
            <a:r>
              <a:rPr lang="en" dirty="0"/>
              <a:t>Currently is an aggregation of exomes acquired from 60,706 unrelated individuals of varying states of health with the exception of severe pediatric diseases</a:t>
            </a:r>
          </a:p>
          <a:p>
            <a:pPr marL="457200" lvl="0" indent="-228600" rtl="0">
              <a:spcBef>
                <a:spcPts val="0"/>
              </a:spcBef>
            </a:pPr>
            <a:r>
              <a:rPr lang="en" dirty="0"/>
              <a:t>Contains allele frequency information for all variants identified in these exomes</a:t>
            </a:r>
          </a:p>
        </p:txBody>
      </p:sp>
    </p:spTree>
    <p:extLst>
      <p:ext uri="{BB962C8B-B14F-4D97-AF65-F5344CB8AC3E}">
        <p14:creationId xmlns:p14="http://schemas.microsoft.com/office/powerpoint/2010/main" val="145821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66800" y="1022152"/>
            <a:ext cx="7162800" cy="5064323"/>
          </a:xfrm>
          <a:prstGeom prst="rect">
            <a:avLst/>
          </a:prstGeom>
        </p:spPr>
      </p:pic>
      <p:sp>
        <p:nvSpPr>
          <p:cNvPr id="4" name="Rectangle 3"/>
          <p:cNvSpPr/>
          <p:nvPr/>
        </p:nvSpPr>
        <p:spPr>
          <a:xfrm>
            <a:off x="1752600" y="533400"/>
            <a:ext cx="5714500" cy="369332"/>
          </a:xfrm>
          <a:prstGeom prst="rect">
            <a:avLst/>
          </a:prstGeom>
        </p:spPr>
        <p:txBody>
          <a:bodyPr wrap="none">
            <a:spAutoFit/>
          </a:bodyPr>
          <a:lstStyle/>
          <a:p>
            <a:r>
              <a:rPr lang="en-US" u="sng" dirty="0"/>
              <a:t>Genome sizes </a:t>
            </a:r>
            <a:r>
              <a:rPr lang="en-US" u="sng" dirty="0" smtClean="0"/>
              <a:t>of species in the evolutionary spectrum</a:t>
            </a:r>
            <a:endParaRPr lang="en-US" u="sng" dirty="0"/>
          </a:p>
        </p:txBody>
      </p:sp>
    </p:spTree>
    <p:extLst>
      <p:ext uri="{BB962C8B-B14F-4D97-AF65-F5344CB8AC3E}">
        <p14:creationId xmlns:p14="http://schemas.microsoft.com/office/powerpoint/2010/main" val="554610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ExAC Browser</a:t>
            </a:r>
          </a:p>
        </p:txBody>
      </p:sp>
      <p:sp>
        <p:nvSpPr>
          <p:cNvPr id="247" name="Shape 247"/>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marL="457200" lvl="0" indent="-228600" rtl="0">
              <a:spcBef>
                <a:spcPts val="0"/>
              </a:spcBef>
            </a:pPr>
            <a:endParaRPr/>
          </a:p>
        </p:txBody>
      </p:sp>
      <p:pic>
        <p:nvPicPr>
          <p:cNvPr id="248" name="Shape 248"/>
          <p:cNvPicPr preferRelativeResize="0"/>
          <p:nvPr/>
        </p:nvPicPr>
        <p:blipFill>
          <a:blip r:embed="rId3">
            <a:alphaModFix/>
          </a:blip>
          <a:stretch>
            <a:fillRect/>
          </a:stretch>
        </p:blipFill>
        <p:spPr>
          <a:xfrm>
            <a:off x="0" y="1536628"/>
            <a:ext cx="9143998" cy="2843092"/>
          </a:xfrm>
          <a:prstGeom prst="rect">
            <a:avLst/>
          </a:prstGeom>
          <a:noFill/>
          <a:ln>
            <a:noFill/>
          </a:ln>
        </p:spPr>
      </p:pic>
      <p:pic>
        <p:nvPicPr>
          <p:cNvPr id="249" name="Shape 249"/>
          <p:cNvPicPr preferRelativeResize="0"/>
          <p:nvPr/>
        </p:nvPicPr>
        <p:blipFill>
          <a:blip r:embed="rId4">
            <a:alphaModFix/>
          </a:blip>
          <a:stretch>
            <a:fillRect/>
          </a:stretch>
        </p:blipFill>
        <p:spPr>
          <a:xfrm>
            <a:off x="1623625" y="4392350"/>
            <a:ext cx="7520376" cy="2389449"/>
          </a:xfrm>
          <a:prstGeom prst="rect">
            <a:avLst/>
          </a:prstGeom>
          <a:noFill/>
          <a:ln>
            <a:noFill/>
          </a:ln>
        </p:spPr>
      </p:pic>
    </p:spTree>
    <p:extLst>
      <p:ext uri="{BB962C8B-B14F-4D97-AF65-F5344CB8AC3E}">
        <p14:creationId xmlns:p14="http://schemas.microsoft.com/office/powerpoint/2010/main" val="1268914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rtl="0">
              <a:spcBef>
                <a:spcPts val="0"/>
              </a:spcBef>
              <a:buNone/>
            </a:pPr>
            <a:r>
              <a:rPr lang="en"/>
              <a:t>ExAC Browser</a:t>
            </a:r>
          </a:p>
        </p:txBody>
      </p:sp>
      <p:sp>
        <p:nvSpPr>
          <p:cNvPr id="255" name="Shape 25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r>
              <a:rPr lang="en" sz="3000" dirty="0"/>
              <a:t>Link: </a:t>
            </a:r>
            <a:r>
              <a:rPr lang="en" sz="3000" u="sng" dirty="0">
                <a:solidFill>
                  <a:schemeClr val="hlink"/>
                </a:solidFill>
                <a:hlinkClick r:id="rId3"/>
              </a:rPr>
              <a:t>http://exac.broadinstitute.org</a:t>
            </a:r>
          </a:p>
        </p:txBody>
      </p:sp>
    </p:spTree>
    <p:extLst>
      <p:ext uri="{BB962C8B-B14F-4D97-AF65-F5344CB8AC3E}">
        <p14:creationId xmlns:p14="http://schemas.microsoft.com/office/powerpoint/2010/main" val="1516082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a:spcBef>
                <a:spcPts val="0"/>
              </a:spcBef>
              <a:buNone/>
            </a:pPr>
            <a:r>
              <a:rPr lang="en"/>
              <a:t>When to use which viewer?</a:t>
            </a:r>
          </a:p>
        </p:txBody>
      </p:sp>
      <p:sp>
        <p:nvSpPr>
          <p:cNvPr id="261" name="Shape 261"/>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r>
              <a:rPr lang="en"/>
              <a:t>UCSC Genome Browser:</a:t>
            </a:r>
          </a:p>
          <a:p>
            <a:pPr marL="457200" lvl="0" indent="-228600">
              <a:spcBef>
                <a:spcPts val="0"/>
              </a:spcBef>
            </a:pPr>
            <a:r>
              <a:rPr lang="en"/>
              <a:t>Looking up annotation for genes/regions of interest and you have a small number of small files</a:t>
            </a:r>
          </a:p>
          <a:p>
            <a:pPr lvl="0">
              <a:spcBef>
                <a:spcPts val="0"/>
              </a:spcBef>
              <a:buNone/>
            </a:pPr>
            <a:r>
              <a:rPr lang="en"/>
              <a:t>IGV:</a:t>
            </a:r>
          </a:p>
          <a:p>
            <a:pPr marL="457200" lvl="0" indent="-228600">
              <a:spcBef>
                <a:spcPts val="0"/>
              </a:spcBef>
            </a:pPr>
            <a:r>
              <a:rPr lang="en"/>
              <a:t>Loading large datasets (&gt; ~100mb) and a large number of samples</a:t>
            </a:r>
          </a:p>
          <a:p>
            <a:pPr lvl="0">
              <a:spcBef>
                <a:spcPts val="0"/>
              </a:spcBef>
              <a:buNone/>
            </a:pPr>
            <a:r>
              <a:rPr lang="en"/>
              <a:t>ExAC Browser:</a:t>
            </a:r>
          </a:p>
          <a:p>
            <a:pPr marL="457200" lvl="0" indent="-228600">
              <a:spcBef>
                <a:spcPts val="0"/>
              </a:spcBef>
            </a:pPr>
            <a:r>
              <a:rPr lang="en"/>
              <a:t>Looking up contextual information for NGS data such as allele frequencies</a:t>
            </a:r>
          </a:p>
        </p:txBody>
      </p:sp>
    </p:spTree>
    <p:extLst>
      <p:ext uri="{BB962C8B-B14F-4D97-AF65-F5344CB8AC3E}">
        <p14:creationId xmlns:p14="http://schemas.microsoft.com/office/powerpoint/2010/main" val="49393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971800"/>
            <a:ext cx="9144000" cy="3240000"/>
          </a:xfrm>
          <a:prstGeom prst="rect">
            <a:avLst/>
          </a:prstGeom>
        </p:spPr>
      </p:pic>
      <p:pic>
        <p:nvPicPr>
          <p:cNvPr id="4" name="Picture 3"/>
          <p:cNvPicPr>
            <a:picLocks noChangeAspect="1"/>
          </p:cNvPicPr>
          <p:nvPr/>
        </p:nvPicPr>
        <p:blipFill>
          <a:blip r:embed="rId3"/>
          <a:stretch>
            <a:fillRect/>
          </a:stretch>
        </p:blipFill>
        <p:spPr>
          <a:xfrm>
            <a:off x="1905000" y="447970"/>
            <a:ext cx="5462739" cy="2676229"/>
          </a:xfrm>
          <a:prstGeom prst="rect">
            <a:avLst/>
          </a:prstGeom>
        </p:spPr>
      </p:pic>
      <p:sp>
        <p:nvSpPr>
          <p:cNvPr id="5" name="TextBox 4"/>
          <p:cNvSpPr txBox="1"/>
          <p:nvPr/>
        </p:nvSpPr>
        <p:spPr>
          <a:xfrm>
            <a:off x="533400" y="914400"/>
            <a:ext cx="1219200" cy="646331"/>
          </a:xfrm>
          <a:prstGeom prst="rect">
            <a:avLst/>
          </a:prstGeom>
          <a:noFill/>
        </p:spPr>
        <p:txBody>
          <a:bodyPr wrap="square" rtlCol="0">
            <a:spAutoFit/>
          </a:bodyPr>
          <a:lstStyle/>
          <a:p>
            <a:r>
              <a:rPr lang="en-US" dirty="0" smtClean="0"/>
              <a:t>Human Karyotype</a:t>
            </a:r>
            <a:endParaRPr lang="en-US" dirty="0"/>
          </a:p>
        </p:txBody>
      </p:sp>
    </p:spTree>
    <p:extLst>
      <p:ext uri="{BB962C8B-B14F-4D97-AF65-F5344CB8AC3E}">
        <p14:creationId xmlns:p14="http://schemas.microsoft.com/office/powerpoint/2010/main" val="1258721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90600" y="609600"/>
            <a:ext cx="5181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50000"/>
              </a:spcBef>
            </a:pPr>
            <a:r>
              <a:rPr lang="en-US" b="1" dirty="0" smtClean="0">
                <a:latin typeface="Times New Roman" charset="0"/>
              </a:rPr>
              <a:t>Statistics on Human Genome</a:t>
            </a:r>
            <a:endParaRPr lang="en-US" b="1" dirty="0">
              <a:latin typeface="Times New Roman" charset="0"/>
            </a:endParaRPr>
          </a:p>
        </p:txBody>
      </p:sp>
      <p:sp>
        <p:nvSpPr>
          <p:cNvPr id="9219" name="Text Box 3"/>
          <p:cNvSpPr txBox="1">
            <a:spLocks noChangeArrowheads="1"/>
          </p:cNvSpPr>
          <p:nvPr/>
        </p:nvSpPr>
        <p:spPr bwMode="auto">
          <a:xfrm>
            <a:off x="1066800" y="1219200"/>
            <a:ext cx="7315200" cy="49998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Arial" charset="0"/>
              </a:defRPr>
            </a:lvl1pPr>
            <a:lvl2pPr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nSpc>
                <a:spcPct val="90000"/>
              </a:lnSpc>
              <a:spcBef>
                <a:spcPct val="50000"/>
              </a:spcBef>
              <a:buFontTx/>
              <a:buChar char="•"/>
            </a:pPr>
            <a:r>
              <a:rPr lang="en-US" sz="1800" dirty="0">
                <a:latin typeface="Times New Roman" charset="0"/>
              </a:rPr>
              <a:t> </a:t>
            </a:r>
            <a:r>
              <a:rPr lang="en-US" sz="1800" dirty="0" smtClean="0">
                <a:latin typeface="Times New Roman" charset="0"/>
              </a:rPr>
              <a:t>Haploid nuclear genome size (3.0 x 10</a:t>
            </a:r>
            <a:r>
              <a:rPr lang="en-US" sz="1800" baseline="30000" dirty="0" smtClean="0">
                <a:latin typeface="Times New Roman" charset="0"/>
              </a:rPr>
              <a:t>9</a:t>
            </a:r>
            <a:r>
              <a:rPr lang="en-US" sz="1800" dirty="0" smtClean="0">
                <a:latin typeface="Times New Roman" charset="0"/>
              </a:rPr>
              <a:t> )</a:t>
            </a: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Female-3,227 </a:t>
            </a:r>
            <a:r>
              <a:rPr lang="en-US" sz="1800" dirty="0" err="1" smtClean="0">
                <a:latin typeface="Times New Roman" charset="0"/>
              </a:rPr>
              <a:t>Mbp</a:t>
            </a:r>
            <a:r>
              <a:rPr lang="en-US" sz="1800" dirty="0" smtClean="0">
                <a:latin typeface="Times New Roman" charset="0"/>
              </a:rPr>
              <a:t>; Male-3,122 </a:t>
            </a:r>
            <a:r>
              <a:rPr lang="en-US" sz="1800" dirty="0" err="1" smtClean="0">
                <a:latin typeface="Times New Roman" charset="0"/>
              </a:rPr>
              <a:t>Mbp</a:t>
            </a:r>
            <a:endParaRPr lang="en-US" sz="1800" dirty="0" smtClean="0">
              <a:latin typeface="Times New Roman" charset="0"/>
            </a:endParaRP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Chromosomes: 1-22, X, Y, all linear</a:t>
            </a:r>
          </a:p>
          <a:p>
            <a:pPr>
              <a:lnSpc>
                <a:spcPct val="90000"/>
              </a:lnSpc>
              <a:spcBef>
                <a:spcPct val="50000"/>
              </a:spcBef>
              <a:buFontTx/>
              <a:buChar char="•"/>
            </a:pPr>
            <a:r>
              <a:rPr lang="en-US" sz="1800" dirty="0">
                <a:latin typeface="Times New Roman" charset="0"/>
              </a:rPr>
              <a:t> </a:t>
            </a:r>
            <a:r>
              <a:rPr lang="en-US" sz="1800" dirty="0" smtClean="0">
                <a:latin typeface="Times New Roman" charset="0"/>
              </a:rPr>
              <a:t>Highly conserved regions</a:t>
            </a: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Coding DNA covers about </a:t>
            </a:r>
            <a:r>
              <a:rPr lang="en-US" sz="1800" dirty="0" smtClean="0">
                <a:latin typeface="Times New Roman" charset="0"/>
              </a:rPr>
              <a:t>30 </a:t>
            </a:r>
            <a:r>
              <a:rPr lang="en-US" sz="1800" dirty="0" err="1" smtClean="0">
                <a:latin typeface="Times New Roman" charset="0"/>
              </a:rPr>
              <a:t>Mbp</a:t>
            </a:r>
            <a:r>
              <a:rPr lang="en-US" sz="1800" dirty="0" smtClean="0">
                <a:latin typeface="Times New Roman" charset="0"/>
              </a:rPr>
              <a:t> </a:t>
            </a:r>
            <a:r>
              <a:rPr lang="en-US" sz="1800" dirty="0" smtClean="0">
                <a:latin typeface="Times New Roman" charset="0"/>
              </a:rPr>
              <a:t>(1%)</a:t>
            </a:r>
            <a:endParaRPr lang="en-US" sz="1800" dirty="0" smtClean="0">
              <a:latin typeface="Times New Roman" charset="0"/>
            </a:endParaRP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Other regulatory regions cover about 100 </a:t>
            </a:r>
            <a:r>
              <a:rPr lang="en-US" sz="1800" dirty="0" err="1" smtClean="0">
                <a:latin typeface="Times New Roman" charset="0"/>
              </a:rPr>
              <a:t>Mbp</a:t>
            </a:r>
            <a:r>
              <a:rPr lang="en-US" sz="1800" dirty="0" smtClean="0">
                <a:latin typeface="Times New Roman" charset="0"/>
              </a:rPr>
              <a:t> (3%)</a:t>
            </a:r>
          </a:p>
          <a:p>
            <a:pPr>
              <a:lnSpc>
                <a:spcPct val="90000"/>
              </a:lnSpc>
              <a:spcBef>
                <a:spcPct val="50000"/>
              </a:spcBef>
              <a:buFontTx/>
              <a:buChar char="•"/>
            </a:pPr>
            <a:r>
              <a:rPr lang="en-US" sz="1800" dirty="0">
                <a:latin typeface="Times New Roman" charset="0"/>
              </a:rPr>
              <a:t> </a:t>
            </a:r>
            <a:r>
              <a:rPr lang="en-US" sz="1800" dirty="0" smtClean="0">
                <a:latin typeface="Times New Roman" charset="0"/>
              </a:rPr>
              <a:t>Repetitive DNA covers more than 50%</a:t>
            </a:r>
          </a:p>
          <a:p>
            <a:pPr>
              <a:lnSpc>
                <a:spcPct val="90000"/>
              </a:lnSpc>
              <a:spcBef>
                <a:spcPct val="50000"/>
              </a:spcBef>
              <a:buFontTx/>
              <a:buChar char="•"/>
            </a:pPr>
            <a:r>
              <a:rPr lang="en-US" sz="1800" dirty="0">
                <a:latin typeface="Times New Roman" charset="0"/>
              </a:rPr>
              <a:t> </a:t>
            </a:r>
            <a:r>
              <a:rPr lang="en-US" sz="1800" dirty="0" smtClean="0">
                <a:latin typeface="Times New Roman" charset="0"/>
              </a:rPr>
              <a:t>Segmental duplication: more than </a:t>
            </a:r>
            <a:r>
              <a:rPr lang="en-US" sz="1800" dirty="0">
                <a:latin typeface="Times New Roman" charset="0"/>
              </a:rPr>
              <a:t>5</a:t>
            </a:r>
            <a:r>
              <a:rPr lang="en-US" sz="1800" dirty="0" smtClean="0">
                <a:latin typeface="Times New Roman" charset="0"/>
              </a:rPr>
              <a:t>%</a:t>
            </a:r>
          </a:p>
          <a:p>
            <a:pPr>
              <a:lnSpc>
                <a:spcPct val="90000"/>
              </a:lnSpc>
              <a:spcBef>
                <a:spcPct val="50000"/>
              </a:spcBef>
              <a:buFontTx/>
              <a:buChar char="•"/>
            </a:pPr>
            <a:r>
              <a:rPr lang="en-US" sz="1800" dirty="0">
                <a:latin typeface="Times New Roman" charset="0"/>
              </a:rPr>
              <a:t> </a:t>
            </a:r>
            <a:r>
              <a:rPr lang="en-US" sz="1800" dirty="0" smtClean="0">
                <a:latin typeface="Times New Roman" charset="0"/>
              </a:rPr>
              <a:t>Endogenous retroviral genomes (ERVs): 5-8% (inherited)</a:t>
            </a:r>
          </a:p>
          <a:p>
            <a:pPr>
              <a:lnSpc>
                <a:spcPct val="90000"/>
              </a:lnSpc>
              <a:spcBef>
                <a:spcPct val="50000"/>
              </a:spcBef>
              <a:buFontTx/>
              <a:buChar char="•"/>
            </a:pPr>
            <a:r>
              <a:rPr lang="en-US" sz="1800" dirty="0">
                <a:latin typeface="Times New Roman" charset="0"/>
              </a:rPr>
              <a:t> </a:t>
            </a:r>
            <a:r>
              <a:rPr lang="en-US" sz="1800" dirty="0" smtClean="0">
                <a:latin typeface="Times New Roman" charset="0"/>
              </a:rPr>
              <a:t>Other associated genomes</a:t>
            </a: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Mitochondrial </a:t>
            </a:r>
            <a:r>
              <a:rPr lang="en-US" sz="1800" dirty="0">
                <a:latin typeface="Times New Roman" charset="0"/>
              </a:rPr>
              <a:t>genome: about </a:t>
            </a:r>
            <a:r>
              <a:rPr lang="en-US" sz="1800" dirty="0" smtClean="0">
                <a:latin typeface="Times New Roman" charset="0"/>
              </a:rPr>
              <a:t>16.5 </a:t>
            </a:r>
            <a:r>
              <a:rPr lang="en-US" sz="1800" dirty="0" err="1" smtClean="0">
                <a:latin typeface="Times New Roman" charset="0"/>
              </a:rPr>
              <a:t>Kbp</a:t>
            </a:r>
            <a:r>
              <a:rPr lang="en-US" sz="1800" dirty="0" smtClean="0">
                <a:latin typeface="Times New Roman" charset="0"/>
              </a:rPr>
              <a:t>, </a:t>
            </a:r>
            <a:r>
              <a:rPr lang="en-US" sz="1800" dirty="0">
                <a:latin typeface="Times New Roman" charset="0"/>
              </a:rPr>
              <a:t>circular </a:t>
            </a:r>
            <a:r>
              <a:rPr lang="en-US" sz="1800" dirty="0" smtClean="0">
                <a:latin typeface="Times New Roman" charset="0"/>
              </a:rPr>
              <a:t>genome</a:t>
            </a: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Viral genomes (transfected exogenous Retroviruses)</a:t>
            </a:r>
          </a:p>
          <a:p>
            <a:pPr lvl="1">
              <a:lnSpc>
                <a:spcPct val="90000"/>
              </a:lnSpc>
              <a:spcBef>
                <a:spcPct val="50000"/>
              </a:spcBef>
              <a:buFontTx/>
              <a:buChar char="•"/>
            </a:pPr>
            <a:r>
              <a:rPr lang="en-US" sz="1800" dirty="0">
                <a:latin typeface="Times New Roman" charset="0"/>
              </a:rPr>
              <a:t> </a:t>
            </a:r>
            <a:r>
              <a:rPr lang="en-US" sz="1800" dirty="0" smtClean="0">
                <a:latin typeface="Times New Roman" charset="0"/>
              </a:rPr>
              <a:t>Microbiome </a:t>
            </a:r>
            <a:r>
              <a:rPr lang="en-US" sz="1800" dirty="0" smtClean="0">
                <a:latin typeface="Times New Roman" charset="0"/>
              </a:rPr>
              <a:t>(</a:t>
            </a:r>
            <a:r>
              <a:rPr lang="en-US" sz="1800" dirty="0">
                <a:latin typeface="Times New Roman" charset="0"/>
              </a:rPr>
              <a:t>~</a:t>
            </a:r>
            <a:r>
              <a:rPr lang="en-US" sz="1800" dirty="0" smtClean="0">
                <a:latin typeface="Times New Roman" charset="0"/>
              </a:rPr>
              <a:t>3,000 microbes are estimated to harbor </a:t>
            </a:r>
            <a:r>
              <a:rPr lang="en-US" sz="1800" dirty="0" smtClean="0">
                <a:latin typeface="Times New Roman" charset="0"/>
              </a:rPr>
              <a:t>human body)</a:t>
            </a:r>
            <a:endParaRPr lang="en-US" sz="1800" dirty="0">
              <a:latin typeface="Times New Roman" charset="0"/>
            </a:endParaRPr>
          </a:p>
        </p:txBody>
      </p:sp>
    </p:spTree>
    <p:extLst>
      <p:ext uri="{BB962C8B-B14F-4D97-AF65-F5344CB8AC3E}">
        <p14:creationId xmlns:p14="http://schemas.microsoft.com/office/powerpoint/2010/main" val="464709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685800"/>
            <a:ext cx="5181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50000"/>
              </a:spcBef>
            </a:pPr>
            <a:r>
              <a:rPr lang="en-US" b="1" dirty="0" smtClean="0">
                <a:latin typeface="Times New Roman" charset="0"/>
              </a:rPr>
              <a:t>Statistics on Human </a:t>
            </a:r>
            <a:r>
              <a:rPr lang="en-US" b="1" dirty="0" err="1" smtClean="0">
                <a:latin typeface="Times New Roman" charset="0"/>
              </a:rPr>
              <a:t>Exome</a:t>
            </a:r>
            <a:endParaRPr lang="en-US" b="1" dirty="0">
              <a:latin typeface="Times New Roman" charset="0"/>
            </a:endParaRPr>
          </a:p>
        </p:txBody>
      </p:sp>
      <p:sp>
        <p:nvSpPr>
          <p:cNvPr id="9219" name="Text Box 3"/>
          <p:cNvSpPr txBox="1">
            <a:spLocks noChangeArrowheads="1"/>
          </p:cNvSpPr>
          <p:nvPr/>
        </p:nvSpPr>
        <p:spPr bwMode="auto">
          <a:xfrm>
            <a:off x="1066800" y="1219200"/>
            <a:ext cx="6781800" cy="4801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Arial" charset="0"/>
              </a:defRPr>
            </a:lvl1pPr>
            <a:lvl2pPr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50000"/>
              </a:spcBef>
              <a:buFontTx/>
              <a:buChar char="•"/>
            </a:pPr>
            <a:r>
              <a:rPr lang="en-US" sz="1800" dirty="0">
                <a:latin typeface="Times New Roman" charset="0"/>
              </a:rPr>
              <a:t> </a:t>
            </a:r>
            <a:r>
              <a:rPr lang="en-US" sz="1800" dirty="0" smtClean="0">
                <a:latin typeface="Times New Roman" charset="0"/>
              </a:rPr>
              <a:t>Some exome capture kits include protein </a:t>
            </a:r>
            <a:r>
              <a:rPr lang="en-US" sz="1800" dirty="0" smtClean="0">
                <a:latin typeface="Times New Roman" charset="0"/>
              </a:rPr>
              <a:t>coding </a:t>
            </a:r>
            <a:r>
              <a:rPr lang="en-US" sz="1800" dirty="0" smtClean="0">
                <a:latin typeface="Times New Roman" charset="0"/>
              </a:rPr>
              <a:t>regions as well as the </a:t>
            </a:r>
            <a:r>
              <a:rPr lang="en-US" sz="1800" dirty="0" smtClean="0">
                <a:latin typeface="Times New Roman" charset="0"/>
              </a:rPr>
              <a:t>flanking </a:t>
            </a:r>
            <a:r>
              <a:rPr lang="en-US" sz="1800" dirty="0" smtClean="0">
                <a:latin typeface="Times New Roman" charset="0"/>
              </a:rPr>
              <a:t>untranslated </a:t>
            </a:r>
            <a:r>
              <a:rPr lang="en-US" sz="1800" dirty="0" smtClean="0">
                <a:latin typeface="Times New Roman" charset="0"/>
              </a:rPr>
              <a:t>regions (5’ UTR and 3’ UTR)</a:t>
            </a:r>
          </a:p>
          <a:p>
            <a:pPr>
              <a:spcBef>
                <a:spcPct val="50000"/>
              </a:spcBef>
              <a:buFontTx/>
              <a:buChar char="•"/>
            </a:pPr>
            <a:r>
              <a:rPr lang="en-US" sz="1800" dirty="0" smtClean="0">
                <a:latin typeface="Times New Roman" charset="0"/>
              </a:rPr>
              <a:t> Exome studies usually include </a:t>
            </a:r>
            <a:r>
              <a:rPr lang="en-US" sz="1800" dirty="0" smtClean="0">
                <a:latin typeface="Times New Roman" charset="0"/>
              </a:rPr>
              <a:t>all the </a:t>
            </a:r>
            <a:r>
              <a:rPr lang="en-US" sz="1800" dirty="0" smtClean="0">
                <a:latin typeface="Times New Roman" charset="0"/>
              </a:rPr>
              <a:t>protein coding regions covering 	about  30 </a:t>
            </a:r>
            <a:r>
              <a:rPr lang="en-US" sz="1800" dirty="0" err="1" smtClean="0">
                <a:latin typeface="Times New Roman" charset="0"/>
              </a:rPr>
              <a:t>Mbp</a:t>
            </a:r>
            <a:r>
              <a:rPr lang="en-US" sz="1800" dirty="0" smtClean="0">
                <a:latin typeface="Times New Roman" charset="0"/>
              </a:rPr>
              <a:t> of DNA (~1%)</a:t>
            </a:r>
          </a:p>
          <a:p>
            <a:pPr>
              <a:spcBef>
                <a:spcPct val="50000"/>
              </a:spcBef>
              <a:buFontTx/>
              <a:buChar char="•"/>
            </a:pPr>
            <a:r>
              <a:rPr lang="en-US" sz="1800" dirty="0">
                <a:latin typeface="Times New Roman" charset="0"/>
              </a:rPr>
              <a:t> </a:t>
            </a:r>
            <a:r>
              <a:rPr lang="en-US" sz="1800" dirty="0" smtClean="0">
                <a:latin typeface="Times New Roman" charset="0"/>
              </a:rPr>
              <a:t>Human genome has approximately 180,000 exons</a:t>
            </a:r>
          </a:p>
          <a:p>
            <a:pPr>
              <a:spcBef>
                <a:spcPct val="50000"/>
              </a:spcBef>
              <a:buFontTx/>
              <a:buChar char="•"/>
            </a:pPr>
            <a:r>
              <a:rPr lang="en-US" sz="1800" dirty="0">
                <a:latin typeface="Times New Roman" charset="0"/>
              </a:rPr>
              <a:t> </a:t>
            </a:r>
            <a:r>
              <a:rPr lang="en-US" sz="1800" dirty="0" smtClean="0">
                <a:latin typeface="Times New Roman" charset="0"/>
              </a:rPr>
              <a:t>An estimated 85% of the disease causing mutations exist on exons; hence, clinical sequencing heavily targets </a:t>
            </a:r>
            <a:r>
              <a:rPr lang="en-US" sz="1800" dirty="0" err="1" smtClean="0">
                <a:latin typeface="Times New Roman" charset="0"/>
              </a:rPr>
              <a:t>exome</a:t>
            </a:r>
            <a:r>
              <a:rPr lang="en-US" sz="1800" dirty="0" smtClean="0">
                <a:latin typeface="Times New Roman" charset="0"/>
              </a:rPr>
              <a:t> sequencing</a:t>
            </a:r>
          </a:p>
          <a:p>
            <a:pPr>
              <a:spcBef>
                <a:spcPct val="50000"/>
              </a:spcBef>
              <a:buFontTx/>
              <a:buChar char="•"/>
            </a:pPr>
            <a:r>
              <a:rPr lang="en-US" sz="1800" dirty="0">
                <a:latin typeface="Times New Roman" charset="0"/>
              </a:rPr>
              <a:t> </a:t>
            </a:r>
            <a:r>
              <a:rPr lang="en-US" sz="1800" dirty="0" smtClean="0">
                <a:latin typeface="Times New Roman" charset="0"/>
              </a:rPr>
              <a:t>On average there are 9 exons per gene, but the number varies by gene 	length, which ranges from 1-363.</a:t>
            </a:r>
          </a:p>
          <a:p>
            <a:pPr lvl="1">
              <a:spcBef>
                <a:spcPct val="50000"/>
              </a:spcBef>
              <a:buFontTx/>
              <a:buChar char="•"/>
            </a:pPr>
            <a:r>
              <a:rPr lang="en-US" sz="1800" dirty="0">
                <a:latin typeface="Times New Roman" charset="0"/>
              </a:rPr>
              <a:t> </a:t>
            </a:r>
            <a:r>
              <a:rPr lang="en-US" sz="1800" dirty="0" smtClean="0">
                <a:latin typeface="Times New Roman" charset="0"/>
              </a:rPr>
              <a:t>The Titin gene (TTN) has 363 exons.</a:t>
            </a:r>
          </a:p>
          <a:p>
            <a:pPr>
              <a:spcBef>
                <a:spcPct val="50000"/>
              </a:spcBef>
              <a:buFontTx/>
              <a:buChar char="•"/>
            </a:pPr>
            <a:r>
              <a:rPr lang="en-US" sz="1800" dirty="0">
                <a:latin typeface="Times New Roman" charset="0"/>
              </a:rPr>
              <a:t> </a:t>
            </a:r>
            <a:r>
              <a:rPr lang="en-US" sz="1800" dirty="0" smtClean="0">
                <a:latin typeface="Times New Roman" charset="0"/>
              </a:rPr>
              <a:t>Average exon length is about 122 </a:t>
            </a:r>
            <a:r>
              <a:rPr lang="en-US" sz="1800" dirty="0" err="1" smtClean="0">
                <a:latin typeface="Times New Roman" charset="0"/>
              </a:rPr>
              <a:t>bp</a:t>
            </a:r>
            <a:endParaRPr lang="en-US" sz="1800" dirty="0" smtClean="0">
              <a:latin typeface="Times New Roman" charset="0"/>
            </a:endParaRPr>
          </a:p>
          <a:p>
            <a:pPr>
              <a:spcBef>
                <a:spcPct val="50000"/>
              </a:spcBef>
              <a:buFontTx/>
              <a:buChar char="•"/>
            </a:pPr>
            <a:r>
              <a:rPr lang="en-US" sz="1800" dirty="0">
                <a:latin typeface="Times New Roman" charset="0"/>
              </a:rPr>
              <a:t> </a:t>
            </a:r>
            <a:r>
              <a:rPr lang="en-US" sz="1800" dirty="0" smtClean="0">
                <a:latin typeface="Times New Roman" charset="0"/>
              </a:rPr>
              <a:t>Exons with 3’ UTRs are considerably longer</a:t>
            </a:r>
          </a:p>
          <a:p>
            <a:pPr>
              <a:spcBef>
                <a:spcPct val="50000"/>
              </a:spcBef>
              <a:buFontTx/>
              <a:buChar char="•"/>
            </a:pPr>
            <a:endParaRPr lang="en-US" sz="1800" dirty="0" smtClean="0">
              <a:latin typeface="Times New Roman" charset="0"/>
            </a:endParaRPr>
          </a:p>
        </p:txBody>
      </p:sp>
    </p:spTree>
    <p:extLst>
      <p:ext uri="{BB962C8B-B14F-4D97-AF65-F5344CB8AC3E}">
        <p14:creationId xmlns:p14="http://schemas.microsoft.com/office/powerpoint/2010/main" val="1643625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685800"/>
            <a:ext cx="5181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50000"/>
              </a:spcBef>
            </a:pPr>
            <a:r>
              <a:rPr lang="en-US" b="1" dirty="0" smtClean="0">
                <a:latin typeface="Times New Roman" charset="0"/>
              </a:rPr>
              <a:t>Statistics on Human Genes/Proteins</a:t>
            </a:r>
            <a:endParaRPr lang="en-US" b="1" dirty="0">
              <a:latin typeface="Times New Roman" charset="0"/>
            </a:endParaRPr>
          </a:p>
        </p:txBody>
      </p:sp>
      <p:sp>
        <p:nvSpPr>
          <p:cNvPr id="9219" name="Text Box 3"/>
          <p:cNvSpPr txBox="1">
            <a:spLocks noChangeArrowheads="1"/>
          </p:cNvSpPr>
          <p:nvPr/>
        </p:nvSpPr>
        <p:spPr bwMode="auto">
          <a:xfrm>
            <a:off x="1066800" y="1143000"/>
            <a:ext cx="7086600" cy="4939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Arial" charset="0"/>
              </a:defRPr>
            </a:lvl1pPr>
            <a:lvl2pPr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50000"/>
              </a:spcBef>
              <a:buFontTx/>
              <a:buChar char="•"/>
            </a:pPr>
            <a:r>
              <a:rPr lang="en-US" sz="1800" dirty="0">
                <a:latin typeface="Times New Roman" charset="0"/>
              </a:rPr>
              <a:t> </a:t>
            </a:r>
            <a:r>
              <a:rPr lang="en-US" sz="1800" dirty="0" smtClean="0">
                <a:latin typeface="Times New Roman" charset="0"/>
              </a:rPr>
              <a:t>About 25K genes code for about 100,000 proteins in human</a:t>
            </a:r>
          </a:p>
          <a:p>
            <a:pPr lvl="1">
              <a:spcBef>
                <a:spcPct val="50000"/>
              </a:spcBef>
              <a:buFontTx/>
              <a:buChar char="•"/>
            </a:pPr>
            <a:r>
              <a:rPr lang="en-US" sz="1800" dirty="0">
                <a:latin typeface="Times New Roman" charset="0"/>
              </a:rPr>
              <a:t> </a:t>
            </a:r>
            <a:r>
              <a:rPr lang="en-US" sz="1800" dirty="0" smtClean="0">
                <a:latin typeface="Times New Roman" charset="0"/>
              </a:rPr>
              <a:t>Not all expressed at the same time or at the same location</a:t>
            </a:r>
          </a:p>
          <a:p>
            <a:pPr>
              <a:spcBef>
                <a:spcPct val="50000"/>
              </a:spcBef>
              <a:buFontTx/>
              <a:buChar char="•"/>
            </a:pPr>
            <a:r>
              <a:rPr lang="en-US" sz="1800" dirty="0">
                <a:latin typeface="Times New Roman" charset="0"/>
              </a:rPr>
              <a:t> </a:t>
            </a:r>
            <a:r>
              <a:rPr lang="en-US" sz="1800" dirty="0" smtClean="0">
                <a:latin typeface="Times New Roman" charset="0"/>
              </a:rPr>
              <a:t>Mitochondrial genes: 37 (code for 22 </a:t>
            </a:r>
            <a:r>
              <a:rPr lang="en-US" sz="1800" dirty="0" err="1" smtClean="0">
                <a:latin typeface="Times New Roman" charset="0"/>
              </a:rPr>
              <a:t>tRNAs</a:t>
            </a:r>
            <a:r>
              <a:rPr lang="en-US" sz="1800" dirty="0" smtClean="0">
                <a:latin typeface="Times New Roman" charset="0"/>
              </a:rPr>
              <a:t>, 13 proteins and 2 </a:t>
            </a:r>
            <a:r>
              <a:rPr lang="en-US" sz="1800" dirty="0" err="1" smtClean="0">
                <a:latin typeface="Times New Roman" charset="0"/>
              </a:rPr>
              <a:t>rRNAs</a:t>
            </a:r>
            <a:r>
              <a:rPr lang="en-US" sz="1800" dirty="0" smtClean="0">
                <a:latin typeface="Times New Roman" charset="0"/>
              </a:rPr>
              <a:t>)</a:t>
            </a:r>
          </a:p>
          <a:p>
            <a:pPr>
              <a:spcBef>
                <a:spcPct val="50000"/>
              </a:spcBef>
              <a:buFontTx/>
              <a:buChar char="•"/>
            </a:pPr>
            <a:r>
              <a:rPr lang="en-US" sz="1800" dirty="0">
                <a:latin typeface="Times New Roman" charset="0"/>
              </a:rPr>
              <a:t> </a:t>
            </a:r>
            <a:r>
              <a:rPr lang="en-US" sz="1800" dirty="0" smtClean="0">
                <a:latin typeface="Times New Roman" charset="0"/>
              </a:rPr>
              <a:t>Retroviral proteins</a:t>
            </a:r>
          </a:p>
          <a:p>
            <a:pPr>
              <a:spcBef>
                <a:spcPct val="50000"/>
              </a:spcBef>
              <a:buFontTx/>
              <a:buChar char="•"/>
            </a:pPr>
            <a:r>
              <a:rPr lang="en-US" sz="1800" dirty="0">
                <a:latin typeface="Times New Roman" charset="0"/>
              </a:rPr>
              <a:t> </a:t>
            </a:r>
            <a:r>
              <a:rPr lang="en-US" sz="1800" dirty="0" smtClean="0">
                <a:latin typeface="Times New Roman" charset="0"/>
              </a:rPr>
              <a:t>About 3.5 million genes encoded by about </a:t>
            </a:r>
            <a:r>
              <a:rPr lang="en-US" sz="1800" dirty="0" smtClean="0">
                <a:latin typeface="Times New Roman" charset="0"/>
              </a:rPr>
              <a:t>3000 </a:t>
            </a:r>
            <a:r>
              <a:rPr lang="en-US" sz="1800" dirty="0" smtClean="0">
                <a:latin typeface="Times New Roman" charset="0"/>
              </a:rPr>
              <a:t>microbiome flora</a:t>
            </a:r>
          </a:p>
          <a:p>
            <a:pPr lvl="1">
              <a:spcBef>
                <a:spcPct val="50000"/>
              </a:spcBef>
              <a:buFontTx/>
              <a:buChar char="•"/>
            </a:pPr>
            <a:r>
              <a:rPr lang="en-US" sz="1800" dirty="0">
                <a:latin typeface="Times New Roman" charset="0"/>
              </a:rPr>
              <a:t> </a:t>
            </a:r>
            <a:r>
              <a:rPr lang="en-US" sz="1800" dirty="0" smtClean="0">
                <a:latin typeface="Times New Roman" charset="0"/>
              </a:rPr>
              <a:t>Oral </a:t>
            </a:r>
            <a:r>
              <a:rPr lang="en-US" sz="1800" dirty="0" err="1" smtClean="0">
                <a:latin typeface="Times New Roman" charset="0"/>
              </a:rPr>
              <a:t>microbiome</a:t>
            </a:r>
            <a:r>
              <a:rPr lang="en-US" sz="1800" dirty="0" smtClean="0">
                <a:latin typeface="Times New Roman" charset="0"/>
              </a:rPr>
              <a:t>, gut </a:t>
            </a:r>
            <a:r>
              <a:rPr lang="en-US" sz="1800" dirty="0" err="1" smtClean="0">
                <a:latin typeface="Times New Roman" charset="0"/>
              </a:rPr>
              <a:t>microbiome</a:t>
            </a:r>
            <a:r>
              <a:rPr lang="en-US" sz="1800" dirty="0" smtClean="0">
                <a:latin typeface="Times New Roman" charset="0"/>
              </a:rPr>
              <a:t>, etc.</a:t>
            </a:r>
          </a:p>
          <a:p>
            <a:pPr>
              <a:spcBef>
                <a:spcPct val="50000"/>
              </a:spcBef>
              <a:buFontTx/>
              <a:buChar char="•"/>
            </a:pPr>
            <a:r>
              <a:rPr lang="en-US" sz="1800" dirty="0">
                <a:latin typeface="Times New Roman" charset="0"/>
              </a:rPr>
              <a:t> </a:t>
            </a:r>
            <a:r>
              <a:rPr lang="en-US" sz="1800" dirty="0">
                <a:latin typeface="Times New Roman" charset="0"/>
              </a:rPr>
              <a:t>C</a:t>
            </a:r>
            <a:r>
              <a:rPr lang="en-US" sz="1800" dirty="0" smtClean="0">
                <a:latin typeface="Times New Roman" charset="0"/>
              </a:rPr>
              <a:t>oding genes</a:t>
            </a:r>
            <a:r>
              <a:rPr lang="en-US" sz="1800" dirty="0" smtClean="0">
                <a:latin typeface="Times New Roman" charset="0"/>
              </a:rPr>
              <a:t>: </a:t>
            </a:r>
            <a:r>
              <a:rPr lang="en-US" sz="1800" dirty="0" smtClean="0">
                <a:latin typeface="Times New Roman" charset="0"/>
              </a:rPr>
              <a:t>20,338 </a:t>
            </a:r>
            <a:r>
              <a:rPr lang="en-US" sz="1800" dirty="0" smtClean="0">
                <a:latin typeface="Times New Roman" charset="0"/>
              </a:rPr>
              <a:t>(source </a:t>
            </a:r>
            <a:r>
              <a:rPr lang="en-US" sz="1800" dirty="0" err="1" smtClean="0">
                <a:latin typeface="Times New Roman" charset="0"/>
              </a:rPr>
              <a:t>Ensembl</a:t>
            </a:r>
            <a:r>
              <a:rPr lang="en-US" sz="1800" dirty="0" smtClean="0">
                <a:latin typeface="Times New Roman" charset="0"/>
              </a:rPr>
              <a:t>)</a:t>
            </a:r>
          </a:p>
          <a:p>
            <a:pPr>
              <a:spcBef>
                <a:spcPct val="50000"/>
              </a:spcBef>
              <a:buFontTx/>
              <a:buChar char="•"/>
            </a:pPr>
            <a:r>
              <a:rPr lang="en-US" sz="1800" dirty="0" smtClean="0">
                <a:latin typeface="Times New Roman" charset="0"/>
              </a:rPr>
              <a:t> Pseudogenes</a:t>
            </a:r>
            <a:r>
              <a:rPr lang="en-US" sz="1800" dirty="0" smtClean="0">
                <a:latin typeface="Times New Roman" charset="0"/>
              </a:rPr>
              <a:t>: </a:t>
            </a:r>
            <a:r>
              <a:rPr lang="en-US" sz="1800" dirty="0" smtClean="0">
                <a:latin typeface="Times New Roman" charset="0"/>
              </a:rPr>
              <a:t>14,638</a:t>
            </a:r>
          </a:p>
          <a:p>
            <a:pPr>
              <a:spcBef>
                <a:spcPct val="50000"/>
              </a:spcBef>
              <a:buFontTx/>
              <a:buChar char="•"/>
            </a:pPr>
            <a:r>
              <a:rPr lang="en-US" sz="1800" dirty="0">
                <a:latin typeface="Times New Roman" charset="0"/>
              </a:rPr>
              <a:t> </a:t>
            </a:r>
            <a:r>
              <a:rPr lang="en-US" sz="1800" dirty="0" smtClean="0">
                <a:latin typeface="Times New Roman" charset="0"/>
              </a:rPr>
              <a:t>Gene transcripts: 200,000</a:t>
            </a:r>
            <a:endParaRPr lang="en-US" sz="1800" dirty="0" smtClean="0">
              <a:latin typeface="Times New Roman" charset="0"/>
            </a:endParaRPr>
          </a:p>
          <a:p>
            <a:pPr>
              <a:spcBef>
                <a:spcPct val="50000"/>
              </a:spcBef>
              <a:buFontTx/>
              <a:buChar char="•"/>
            </a:pPr>
            <a:r>
              <a:rPr lang="en-US" sz="1800" dirty="0">
                <a:latin typeface="Times New Roman" charset="0"/>
              </a:rPr>
              <a:t> </a:t>
            </a:r>
            <a:r>
              <a:rPr lang="en-US" sz="1800" dirty="0" smtClean="0">
                <a:latin typeface="Times New Roman" charset="0"/>
              </a:rPr>
              <a:t>For up-to-date stats on human genome, click below</a:t>
            </a:r>
          </a:p>
          <a:p>
            <a:pPr>
              <a:spcBef>
                <a:spcPct val="50000"/>
              </a:spcBef>
            </a:pPr>
            <a:r>
              <a:rPr lang="en-US" sz="1800" u="sng" dirty="0" smtClean="0">
                <a:hlinkClick r:id="rId3"/>
              </a:rPr>
              <a:t>https</a:t>
            </a:r>
            <a:r>
              <a:rPr lang="en-US" sz="1800" u="sng" dirty="0">
                <a:hlinkClick r:id="rId3"/>
              </a:rPr>
              <a:t>://www.ensembl.org/Homo_sapiens/Info/Annotation</a:t>
            </a:r>
            <a:endParaRPr lang="en-US" sz="1800" dirty="0" smtClean="0">
              <a:latin typeface="Times New Roman" charset="0"/>
            </a:endParaRPr>
          </a:p>
          <a:p>
            <a:pPr lvl="1">
              <a:spcBef>
                <a:spcPct val="50000"/>
              </a:spcBef>
              <a:buFontTx/>
              <a:buChar char="•"/>
            </a:pPr>
            <a:endParaRPr lang="en-US" sz="1800" dirty="0" smtClean="0">
              <a:latin typeface="Times New Roman" charset="0"/>
            </a:endParaRPr>
          </a:p>
        </p:txBody>
      </p:sp>
    </p:spTree>
    <p:extLst>
      <p:ext uri="{BB962C8B-B14F-4D97-AF65-F5344CB8AC3E}">
        <p14:creationId xmlns:p14="http://schemas.microsoft.com/office/powerpoint/2010/main" val="1645531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311701" y="1066800"/>
            <a:ext cx="8520599" cy="1672265"/>
          </a:xfrm>
          <a:prstGeom prst="rect">
            <a:avLst/>
          </a:prstGeom>
        </p:spPr>
        <p:txBody>
          <a:bodyPr wrap="square" lIns="91425" tIns="91425" rIns="91425" bIns="91425" anchor="b" anchorCtr="0">
            <a:noAutofit/>
          </a:bodyPr>
          <a:lstStyle/>
          <a:p>
            <a:pPr lvl="0">
              <a:spcBef>
                <a:spcPts val="0"/>
              </a:spcBef>
              <a:buNone/>
            </a:pPr>
            <a:r>
              <a:rPr lang="en" sz="5000" smtClean="0"/>
              <a:t>Genome </a:t>
            </a:r>
            <a:r>
              <a:rPr lang="en" sz="5000" dirty="0"/>
              <a:t>browsers: </a:t>
            </a:r>
          </a:p>
          <a:p>
            <a:pPr lvl="0">
              <a:spcBef>
                <a:spcPts val="0"/>
              </a:spcBef>
              <a:buNone/>
            </a:pPr>
            <a:r>
              <a:rPr lang="en" sz="5000" dirty="0"/>
              <a:t>UCSC, IGV, and </a:t>
            </a:r>
            <a:r>
              <a:rPr lang="en" sz="5000" dirty="0" err="1"/>
              <a:t>ExAC</a:t>
            </a:r>
            <a:endParaRPr lang="en" sz="5000" dirty="0"/>
          </a:p>
        </p:txBody>
      </p:sp>
      <p:sp>
        <p:nvSpPr>
          <p:cNvPr id="56" name="Shape 56"/>
          <p:cNvSpPr txBox="1">
            <a:spLocks noGrp="1"/>
          </p:cNvSpPr>
          <p:nvPr>
            <p:ph type="subTitle" idx="1"/>
          </p:nvPr>
        </p:nvSpPr>
        <p:spPr>
          <a:xfrm>
            <a:off x="311700" y="2971800"/>
            <a:ext cx="8520600" cy="2303700"/>
          </a:xfrm>
          <a:prstGeom prst="rect">
            <a:avLst/>
          </a:prstGeom>
        </p:spPr>
        <p:txBody>
          <a:bodyPr wrap="square" lIns="91425" tIns="91425" rIns="91425" bIns="91425" anchor="t" anchorCtr="0">
            <a:noAutofit/>
          </a:bodyPr>
          <a:lstStyle/>
          <a:p>
            <a:pPr lvl="0" rtl="0">
              <a:spcBef>
                <a:spcPts val="0"/>
              </a:spcBef>
              <a:buNone/>
            </a:pPr>
            <a:r>
              <a:rPr lang="en" b="1" dirty="0" smtClean="0"/>
              <a:t>Demonstrator</a:t>
            </a:r>
            <a:r>
              <a:rPr lang="en" dirty="0"/>
              <a:t>: Adam </a:t>
            </a:r>
            <a:r>
              <a:rPr lang="en" dirty="0" smtClean="0"/>
              <a:t>Cornish</a:t>
            </a:r>
            <a:endParaRPr sz="1800" dirty="0"/>
          </a:p>
          <a:p>
            <a:pPr lvl="0" rtl="0">
              <a:spcBef>
                <a:spcPts val="0"/>
              </a:spcBef>
              <a:buNone/>
            </a:pPr>
            <a:r>
              <a:rPr lang="en" sz="1800" dirty="0"/>
              <a:t>Department of Genetics, Cell Biology and Anatomy</a:t>
            </a:r>
          </a:p>
          <a:p>
            <a:pPr lvl="0">
              <a:spcBef>
                <a:spcPts val="0"/>
              </a:spcBef>
              <a:buNone/>
            </a:pPr>
            <a:r>
              <a:rPr lang="en" sz="1800" dirty="0"/>
              <a:t>University of Nebraska Medical Center</a:t>
            </a:r>
          </a:p>
        </p:txBody>
      </p:sp>
    </p:spTree>
    <p:extLst>
      <p:ext uri="{BB962C8B-B14F-4D97-AF65-F5344CB8AC3E}">
        <p14:creationId xmlns:p14="http://schemas.microsoft.com/office/powerpoint/2010/main" val="192120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593366"/>
            <a:ext cx="8520600" cy="763499"/>
          </a:xfrm>
          <a:prstGeom prst="rect">
            <a:avLst/>
          </a:prstGeom>
        </p:spPr>
        <p:txBody>
          <a:bodyPr wrap="square" lIns="91425" tIns="91425" rIns="91425" bIns="91425" anchor="t" anchorCtr="0">
            <a:noAutofit/>
          </a:bodyPr>
          <a:lstStyle/>
          <a:p>
            <a:pPr lvl="0">
              <a:spcBef>
                <a:spcPts val="0"/>
              </a:spcBef>
              <a:buNone/>
            </a:pPr>
            <a:r>
              <a:rPr lang="en"/>
              <a:t>UCSC Genome Browser</a:t>
            </a:r>
          </a:p>
        </p:txBody>
      </p:sp>
      <p:sp>
        <p:nvSpPr>
          <p:cNvPr id="62" name="Shape 62"/>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r>
              <a:rPr lang="en"/>
              <a:t>Online tool developed at the University of Santa Cruz California used to provide context and annotations to dozens of genomes. Examples of annotations include:</a:t>
            </a:r>
          </a:p>
          <a:p>
            <a:pPr marL="457200" lvl="0" indent="-355600" rtl="0">
              <a:spcBef>
                <a:spcPts val="0"/>
              </a:spcBef>
              <a:buSzPct val="100000"/>
            </a:pPr>
            <a:r>
              <a:rPr lang="en" sz="2000"/>
              <a:t>Sequence</a:t>
            </a:r>
          </a:p>
          <a:p>
            <a:pPr marL="457200" lvl="0" indent="-355600" rtl="0">
              <a:spcBef>
                <a:spcPts val="0"/>
              </a:spcBef>
              <a:buSzPct val="100000"/>
            </a:pPr>
            <a:r>
              <a:rPr lang="en" sz="2000"/>
              <a:t>Genes</a:t>
            </a:r>
          </a:p>
          <a:p>
            <a:pPr marL="457200" lvl="0" indent="-355600" rtl="0">
              <a:spcBef>
                <a:spcPts val="0"/>
              </a:spcBef>
              <a:buSzPct val="100000"/>
            </a:pPr>
            <a:r>
              <a:rPr lang="en" sz="2000"/>
              <a:t>Phenotypes</a:t>
            </a:r>
          </a:p>
          <a:p>
            <a:pPr marL="457200" lvl="0" indent="-355600" rtl="0">
              <a:spcBef>
                <a:spcPts val="0"/>
              </a:spcBef>
              <a:buSzPct val="100000"/>
            </a:pPr>
            <a:r>
              <a:rPr lang="en" sz="2000"/>
              <a:t>mRNA</a:t>
            </a:r>
          </a:p>
          <a:p>
            <a:pPr marL="457200" lvl="0" indent="-355600" rtl="0">
              <a:spcBef>
                <a:spcPts val="0"/>
              </a:spcBef>
              <a:buSzPct val="100000"/>
            </a:pPr>
            <a:r>
              <a:rPr lang="en" sz="2000"/>
              <a:t>Expression</a:t>
            </a:r>
          </a:p>
          <a:p>
            <a:pPr marL="457200" lvl="0" indent="-355600" rtl="0">
              <a:spcBef>
                <a:spcPts val="0"/>
              </a:spcBef>
              <a:buSzPct val="100000"/>
            </a:pPr>
            <a:r>
              <a:rPr lang="en" sz="2000"/>
              <a:t>Regulation</a:t>
            </a:r>
          </a:p>
          <a:p>
            <a:pPr marL="457200" lvl="0" indent="-355600" rtl="0">
              <a:spcBef>
                <a:spcPts val="0"/>
              </a:spcBef>
              <a:buSzPct val="100000"/>
            </a:pPr>
            <a:r>
              <a:rPr lang="en" sz="2000"/>
              <a:t>Sequence conservation</a:t>
            </a:r>
          </a:p>
          <a:p>
            <a:pPr marL="457200" lvl="0" indent="-355600">
              <a:spcBef>
                <a:spcPts val="0"/>
              </a:spcBef>
              <a:buSzPct val="100000"/>
            </a:pPr>
            <a:r>
              <a:rPr lang="en" sz="2000"/>
              <a:t>and Variation</a:t>
            </a:r>
          </a:p>
        </p:txBody>
      </p:sp>
    </p:spTree>
    <p:extLst>
      <p:ext uri="{BB962C8B-B14F-4D97-AF65-F5344CB8AC3E}">
        <p14:creationId xmlns:p14="http://schemas.microsoft.com/office/powerpoint/2010/main" val="91232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20648</TotalTime>
  <Words>1116</Words>
  <Application>Microsoft Macintosh PowerPoint</Application>
  <PresentationFormat>On-screen Show (4:3)</PresentationFormat>
  <Paragraphs>161</Paragraphs>
  <Slides>32</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Book Antiqua</vt:lpstr>
      <vt:lpstr>Calibri</vt:lpstr>
      <vt:lpstr>Lucida Calligraphy</vt:lpstr>
      <vt:lpstr>ＭＳ Ｐゴシック</vt:lpstr>
      <vt:lpstr>Tahoma</vt:lpstr>
      <vt:lpstr>Times New Roman</vt:lpstr>
      <vt:lpstr>Arial</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Genome browsers:  UCSC, IGV, and ExAC</vt:lpstr>
      <vt:lpstr>UCSC Genome Browser</vt:lpstr>
      <vt:lpstr>UCSC Genome Browser</vt:lpstr>
      <vt:lpstr>UCSC Genome Browser</vt:lpstr>
      <vt:lpstr>UCSC Genome Browser: HIST1H3A</vt:lpstr>
      <vt:lpstr>UCSC Genome Browser: HIST1H3A</vt:lpstr>
      <vt:lpstr>UCSC Genome Browser: HIST1H3A</vt:lpstr>
      <vt:lpstr>UCSC Genome Browser: HIST1H3A</vt:lpstr>
      <vt:lpstr>UCSC Genome Browser: HIST1H3A</vt:lpstr>
      <vt:lpstr>UCSC Genome Browser: HIST1H3A</vt:lpstr>
      <vt:lpstr>UCSC Genome Browser: HIST1H3A</vt:lpstr>
      <vt:lpstr>UCSC Genome Browser: HIST1H3A</vt:lpstr>
      <vt:lpstr>UCSC Genome Browser: HIST1H3A</vt:lpstr>
      <vt:lpstr>UCSC Genome Browser: HIST1H3A</vt:lpstr>
      <vt:lpstr>UCSC Genome Browser:</vt:lpstr>
      <vt:lpstr>Next Generation Sequencing (NGS) Overview</vt:lpstr>
      <vt:lpstr>Next Generation Sequencing (NGS) Overview</vt:lpstr>
      <vt:lpstr>Integrative Genomics Viewer (IGV)</vt:lpstr>
      <vt:lpstr>Integrative Genomics Viewer</vt:lpstr>
      <vt:lpstr>Integrative Genomics Viewer</vt:lpstr>
      <vt:lpstr>Integrative Genomics Viewer</vt:lpstr>
      <vt:lpstr>ExAC Browser Link: http://exac.broadinstitute.org </vt:lpstr>
      <vt:lpstr>ExAC Browser</vt:lpstr>
      <vt:lpstr>ExAC Browser</vt:lpstr>
      <vt:lpstr>When to use which viewer?</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Babu</dc:creator>
  <cp:lastModifiedBy>Guda, Babu</cp:lastModifiedBy>
  <cp:revision>313</cp:revision>
  <cp:lastPrinted>2012-10-11T18:47:59Z</cp:lastPrinted>
  <dcterms:created xsi:type="dcterms:W3CDTF">2011-02-23T06:00:54Z</dcterms:created>
  <dcterms:modified xsi:type="dcterms:W3CDTF">2017-09-28T19:42:42Z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