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1" r:id="rId2"/>
    <p:sldId id="302" r:id="rId3"/>
    <p:sldId id="300" r:id="rId4"/>
    <p:sldId id="295" r:id="rId5"/>
    <p:sldId id="298" r:id="rId6"/>
    <p:sldId id="296" r:id="rId7"/>
    <p:sldId id="297" r:id="rId8"/>
    <p:sldId id="294" r:id="rId9"/>
    <p:sldId id="257" r:id="rId10"/>
    <p:sldId id="258" r:id="rId11"/>
    <p:sldId id="259" r:id="rId12"/>
    <p:sldId id="260" r:id="rId13"/>
    <p:sldId id="261" r:id="rId14"/>
    <p:sldId id="267" r:id="rId15"/>
    <p:sldId id="262" r:id="rId16"/>
    <p:sldId id="263" r:id="rId17"/>
    <p:sldId id="264" r:id="rId18"/>
    <p:sldId id="266" r:id="rId19"/>
    <p:sldId id="265" r:id="rId20"/>
    <p:sldId id="269" r:id="rId21"/>
    <p:sldId id="270" r:id="rId22"/>
    <p:sldId id="271" r:id="rId23"/>
    <p:sldId id="273" r:id="rId24"/>
    <p:sldId id="274" r:id="rId25"/>
    <p:sldId id="275" r:id="rId26"/>
    <p:sldId id="292" r:id="rId27"/>
    <p:sldId id="279" r:id="rId28"/>
    <p:sldId id="280" r:id="rId29"/>
    <p:sldId id="285" r:id="rId30"/>
    <p:sldId id="287" r:id="rId31"/>
    <p:sldId id="288" r:id="rId32"/>
    <p:sldId id="282" r:id="rId33"/>
    <p:sldId id="283" r:id="rId34"/>
    <p:sldId id="303" r:id="rId35"/>
    <p:sldId id="284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623F1-C39F-47E7-BD8B-57B49EE07653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E9928-501C-418E-8F54-D4D09A84D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8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E9928-501C-418E-8F54-D4D09A84DD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3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0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7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9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0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2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5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0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AF96E-6A12-40FA-AA72-BB559B34D33A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BC701-519B-43FF-AAB1-9664CD0DC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3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bigg.ucsd.ed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most.ccib.rutgers.ed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seed.org/model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seed.org/models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kbase.u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5837"/>
            <a:ext cx="8229600" cy="39163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session on Metabolic Modeling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Sankarasubramanian</a:t>
            </a:r>
          </a:p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Doctoral Associate</a:t>
            </a:r>
          </a:p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Guda’s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Laboratory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3505200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GEMs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contain descriptions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biophysical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constraints on metabolic systems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Nutrient uptake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availability,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reaction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stoichiometry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Reversibility</a:t>
            </a:r>
          </a:p>
          <a:p>
            <a:pPr marL="457200" lvl="1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Export models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the Systems Biology Markup Language (SBML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BiGG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includes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77 GEMs linked to 71 genome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annotations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reaction, metabolite,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compartment 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gene identifiers are standardized,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pathway maps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are included using the Escher pathway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visualization library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Availability: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ttp://bigg.ucsd.edu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7" y="4191000"/>
            <a:ext cx="8042881" cy="147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4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63731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BiGG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Models can be analyzed using the many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available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nstraint-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ased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econstruction and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nalysis 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COBRA) methods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Models are available in </a:t>
            </a:r>
          </a:p>
          <a:p>
            <a:pPr lvl="1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MATLAB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MAT format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JavaScript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Object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Notation(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JSON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680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566939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5809565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central text box allows users to search for pages 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BiGG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Models, including models and their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reactions, metabolites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genes.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5999" y="1066800"/>
            <a:ext cx="3017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Reactions, metabolites and genes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are assigned 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unique alphanumeric identifiers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based on the IDs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already found in most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published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GEMs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Metabolites in 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compartments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include a one or two letter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compartment code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(lowercase letters), and 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tissue-specific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metabolites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have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 one or two letter tissue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code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Prefixed with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for reactions and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 for metabolites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0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7028"/>
            <a:ext cx="8626767" cy="263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5" y="3581400"/>
            <a:ext cx="8229600" cy="145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5255911"/>
            <a:ext cx="8245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Minimal 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Information Required 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in the annotation of Models (</a:t>
            </a:r>
            <a:r>
              <a:rPr lang="en-IN" sz="1600" dirty="0" smtClean="0">
                <a:latin typeface="Times New Roman" pitchFamily="18" charset="0"/>
                <a:cs typeface="Times New Roman" pitchFamily="18" charset="0"/>
              </a:rPr>
              <a:t>MIRIAM) registry with URIs</a:t>
            </a:r>
            <a:endParaRPr lang="en-IN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4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MOST: a software environment for constraint-based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metabolic </a:t>
            </a:r>
            <a:r>
              <a:rPr lang="en-IN" sz="2800" b="1" dirty="0" err="1" smtClean="0">
                <a:latin typeface="Times New Roman" pitchFamily="18" charset="0"/>
                <a:cs typeface="Times New Roman" pitchFamily="18" charset="0"/>
              </a:rPr>
              <a:t>modeling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strain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078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Kelley et al., 2015</a:t>
            </a:r>
          </a:p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Bioinformatics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MOST (metabolic optimization and simulation tool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Constraint-based models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metabolism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Implements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GDBB (genetic design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through branch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bound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GDBB fastest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algorithm for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finding gene knockouts predicted by FBA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increase production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desired products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Available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http://most.ccib.rutgers.edu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Input format SMBL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csv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spreadsheet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type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interface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MOST implements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GDBB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FBA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Flux2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Simplified Pearson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correlation with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Transcriptomic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data (SPOT),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Flux2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SPOT 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methods for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integration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transcriptomic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data into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constraint-based models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requires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Mixed Integer Linear Program solver to run FBA, E-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Flux2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GDBB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or either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Gurobi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solver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01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ost.ccib.rutgers.edu/images/most_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4" y="304800"/>
            <a:ext cx="873422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most.ccib.rutgers.edu/images/visualization-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1" y="228600"/>
            <a:ext cx="8770762" cy="47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53340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Metabolites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the model are identified with KEGG ids 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ChEBI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ids</a:t>
            </a:r>
          </a:p>
        </p:txBody>
      </p:sp>
    </p:spTree>
    <p:extLst>
      <p:ext uri="{BB962C8B-B14F-4D97-AF65-F5344CB8AC3E}">
        <p14:creationId xmlns:p14="http://schemas.microsoft.com/office/powerpoint/2010/main" val="41821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is the only software package that implements GDBB, the fastest method for finding gene knockouts predicted by FBA to have high output flux of desired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products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E-Flux2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and SPOT in an intuitive, easy to use interface with Excel-like editing functionality</a:t>
            </a:r>
          </a:p>
          <a:p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034" y="5715000"/>
            <a:ext cx="8229600" cy="102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80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 reconstruction and FBA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64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network reconstructions contain all of the known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 reactions in an organism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 that encode each enzyme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FBA calculates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of metabolites through metabolic network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making it possible to predict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rate of an organism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the rate of production of a biotechnologically important metabolite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Haemophilus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influenza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GSMM which was the first microorganism 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have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its metabolic model reconstructed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Reconstructing genome-scale metabolic models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merlin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3492" y="3334719"/>
            <a:ext cx="2364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Dias et al., 2015 </a:t>
            </a:r>
          </a:p>
          <a:p>
            <a:pPr algn="ctr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Nucleic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Acids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Research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Metabolic Models Reconstruction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Using Genome-Scale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Information (merlin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includes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tools for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identification and annotation 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genes encoding transport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proteins, </a:t>
            </a:r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generating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transport reactions</a:t>
            </a:r>
          </a:p>
          <a:p>
            <a:pPr lvl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predicting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organelle localization</a:t>
            </a:r>
          </a:p>
          <a:p>
            <a:pPr lvl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gene-proteins-reactions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GPR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associations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64" y="3657600"/>
            <a:ext cx="4876800" cy="28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38895" cy="462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571500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Illustration of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GSMM’s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reconstruction process</a:t>
            </a:r>
          </a:p>
        </p:txBody>
      </p:sp>
    </p:spTree>
    <p:extLst>
      <p:ext uri="{BB962C8B-B14F-4D97-AF65-F5344CB8AC3E}">
        <p14:creationId xmlns:p14="http://schemas.microsoft.com/office/powerpoint/2010/main" val="37170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848600" cy="509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5661862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Schematic representation of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merlin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’s architecture.</a:t>
            </a:r>
          </a:p>
        </p:txBody>
      </p:sp>
    </p:spTree>
    <p:extLst>
      <p:ext uri="{BB962C8B-B14F-4D97-AF65-F5344CB8AC3E}">
        <p14:creationId xmlns:p14="http://schemas.microsoft.com/office/powerpoint/2010/main" val="1754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5800" y="609600"/>
            <a:ext cx="7730761" cy="514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4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85800" y="457200"/>
            <a:ext cx="790305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9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46117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9615" y="48768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performs several steps of the reconstruction process, including the functional genomic annotations of the whole genome, using homology tools such as BLAST and HMMER.</a:t>
            </a:r>
          </a:p>
        </p:txBody>
      </p:sp>
    </p:spTree>
    <p:extLst>
      <p:ext uri="{BB962C8B-B14F-4D97-AF65-F5344CB8AC3E}">
        <p14:creationId xmlns:p14="http://schemas.microsoft.com/office/powerpoint/2010/main" val="3310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Autofit/>
          </a:bodyPr>
          <a:lstStyle/>
          <a:p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Automated Genome Annotation and Metabolic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Model Reconstruction 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>in the SEED and Model SEED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Devoid et al., 2013</a:t>
            </a:r>
          </a:p>
          <a:p>
            <a:pPr marL="0" indent="0" algn="ctr">
              <a:buNone/>
            </a:pP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Methods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Mol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Biol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Three primary components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>
                <a:latin typeface="Times New Roman" pitchFamily="18" charset="0"/>
                <a:cs typeface="Times New Roman" pitchFamily="18" charset="0"/>
              </a:rPr>
              <a:t>Metabolic pathways of the organism including reaction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stoichiometry and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reversibility</a:t>
            </a:r>
            <a:endParaRPr lang="en-I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>
                <a:latin typeface="Times New Roman" pitchFamily="18" charset="0"/>
                <a:cs typeface="Times New Roman" pitchFamily="18" charset="0"/>
              </a:rPr>
              <a:t>a set of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gene–protein-reaction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(GPR)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associations</a:t>
            </a:r>
          </a:p>
          <a:p>
            <a:pPr lvl="1"/>
            <a:endParaRPr lang="en-IN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biomass composition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reaction that indicates which small molecules must be produced for an organism to grow and divide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23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381000"/>
            <a:ext cx="3962400" cy="5745163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Model is based on eight steps.</a:t>
            </a: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1. Requirements 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for Submitting a 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Genome Sequence 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to Automated 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Annotation.</a:t>
            </a:r>
          </a:p>
          <a:p>
            <a:pPr marL="457200" indent="-457200">
              <a:buAutoNum type="arabicPeriod"/>
            </a:pPr>
            <a:endParaRPr lang="en-IN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2. RAST 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Approach 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to Automated Genome Annotation</a:t>
            </a:r>
          </a:p>
          <a:p>
            <a:pPr marL="0" indent="0">
              <a:buNone/>
            </a:pPr>
            <a:endParaRPr lang="en-IN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IN" sz="2000" dirty="0" err="1" smtClean="0">
                <a:latin typeface="Times New Roman" pitchFamily="18" charset="0"/>
                <a:cs typeface="Times New Roman" pitchFamily="18" charset="0"/>
              </a:rPr>
              <a:t>Curation</a:t>
            </a:r>
            <a:r>
              <a:rPr lang="en-I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of RAST Genome Annotations</a:t>
            </a:r>
          </a:p>
          <a:p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3864623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9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"/>
            <a:ext cx="7886700" cy="6400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Genome-scale Metabolic Modeling Tools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Kbase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Metacyc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BIGG Model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antiSMASH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CoReCo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FAME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GEMSiRV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MEMOSys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Merlin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MetaFlux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Pathway Tools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MicrobesFlux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SEED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RAVEN Toolbox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SuBliMinaL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Toolbox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4. Requirements for Submitting a Genome for Aut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omated </a:t>
            </a:r>
            <a:r>
              <a:rPr lang="en-IN" b="1" dirty="0" err="1">
                <a:latin typeface="Times New Roman" pitchFamily="18" charset="0"/>
                <a:cs typeface="Times New Roman" pitchFamily="18" charset="0"/>
              </a:rPr>
              <a:t>ModelReconstruction</a:t>
            </a: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>
                <a:latin typeface="Times New Roman" pitchFamily="18" charset="0"/>
                <a:cs typeface="Times New Roman" pitchFamily="18" charset="0"/>
              </a:rPr>
              <a:t>Model SEED home page (</a:t>
            </a:r>
            <a:r>
              <a:rPr lang="en-IN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IN" dirty="0" smtClean="0">
                <a:latin typeface="Times New Roman" pitchFamily="18" charset="0"/>
                <a:cs typeface="Times New Roman" pitchFamily="18" charset="0"/>
                <a:hlinkClick r:id="rId2"/>
              </a:rPr>
              <a:t>www.theseed.org/models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PubSEED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(http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:// pubseed.theseed.org).</a:t>
            </a:r>
          </a:p>
          <a:p>
            <a:pPr lvl="1"/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5. Reconstruction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of Metabolic Models in Model SEED</a:t>
            </a: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functional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roles in the annotation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ontology</a:t>
            </a: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total, this database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contains over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13,000 reactions and over 16,000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reactants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Compounds charge as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all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reactions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 proton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balanced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using the charged forms of the reactants</a:t>
            </a:r>
          </a:p>
          <a:p>
            <a:pPr lvl="1"/>
            <a:endParaRPr lang="en-IN" dirty="0" smtClean="0"/>
          </a:p>
          <a:p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68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84" y="533400"/>
            <a:ext cx="6875816" cy="558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7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6. Biomass Composition Reactions (BCR) in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SEED</a:t>
            </a:r>
          </a:p>
          <a:p>
            <a:pPr lvl="1"/>
            <a:r>
              <a:rPr lang="en-IN" dirty="0">
                <a:latin typeface="Times New Roman" pitchFamily="18" charset="0"/>
                <a:cs typeface="Times New Roman" pitchFamily="18" charset="0"/>
              </a:rPr>
              <a:t>estimation of the fraction of biomass that consists of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DNA, RNA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protein, lipids, cell wall, and cofactors and an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estimation of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growth-associated ATP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consumption</a:t>
            </a:r>
          </a:p>
          <a:p>
            <a:pPr lvl="1"/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biomass composition reaction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describes the relative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quantity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all small molecule metabolites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 that must be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produced in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order to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generate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1g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biomass</a:t>
            </a:r>
          </a:p>
          <a:p>
            <a:pPr lvl="1"/>
            <a:endParaRPr lang="en-IN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>
                <a:latin typeface="Times New Roman" pitchFamily="18" charset="0"/>
                <a:cs typeface="Times New Roman" pitchFamily="18" charset="0"/>
              </a:rPr>
              <a:t>Once all the metabolites in the model BCR have been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determined, the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stoichiometric coefficients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for the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metabolites must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be computed.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31255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7. Model Auto-completion in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the Model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SEED</a:t>
            </a:r>
          </a:p>
          <a:p>
            <a:pPr lvl="1"/>
            <a:r>
              <a:rPr lang="en-IN" dirty="0">
                <a:latin typeface="Times New Roman" pitchFamily="18" charset="0"/>
                <a:cs typeface="Times New Roman" pitchFamily="18" charset="0"/>
              </a:rPr>
              <a:t>biochemistry database for which generic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reactions, </a:t>
            </a: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unbalanced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reactions, </a:t>
            </a:r>
          </a:p>
          <a:p>
            <a:pPr lvl="1"/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nonmicrobial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reactions were removed</a:t>
            </a:r>
          </a:p>
          <a:p>
            <a:pPr lvl="1"/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mapping between reactions and compounds in the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model and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reactions and compound in the </a:t>
            </a:r>
            <a:r>
              <a:rPr lang="en-I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biochemistry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database</a:t>
            </a:r>
          </a:p>
          <a:p>
            <a:pPr lvl="1"/>
            <a:endParaRPr lang="en-IN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533400"/>
            <a:ext cx="4071348" cy="5726113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flux balance analysis problem by setting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the product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I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stoichiometric matrix and the vector of </a:t>
            </a: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fluxes through </a:t>
            </a:r>
            <a:r>
              <a:rPr lang="en-I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forward and reverse component reactions to </a:t>
            </a: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 equal </a:t>
            </a:r>
            <a:r>
              <a:rPr lang="en-I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zero</a:t>
            </a:r>
          </a:p>
          <a:p>
            <a:pPr algn="just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auto-completion with very low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tolerance settings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(e.g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., 1 x10</a:t>
            </a:r>
            <a:r>
              <a:rPr lang="en-IN" sz="1800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and with large bounds on reaction flux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and metabolite uptake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(e.g., 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100).</a:t>
            </a:r>
          </a:p>
          <a:p>
            <a:pPr algn="just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Binary variables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are associated with each component reaction that </a:t>
            </a: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did not </a:t>
            </a:r>
            <a:r>
              <a:rPr lang="en-I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appear in the original model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either because </a:t>
            </a: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annotated reactions </a:t>
            </a:r>
            <a:r>
              <a:rPr lang="en-I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were irreversible or because no gene was </a:t>
            </a:r>
            <a:r>
              <a:rPr lang="en-I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annotated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 to perform the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reaction. Each binary use variable is equal to “</a:t>
            </a:r>
            <a:r>
              <a:rPr lang="en-IN" sz="1800" dirty="0" smtClean="0">
                <a:latin typeface="Times New Roman" pitchFamily="18" charset="0"/>
                <a:cs typeface="Times New Roman" pitchFamily="18" charset="0"/>
              </a:rPr>
              <a:t>1” if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its associated reaction is active and “0” otherwise.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t="1272" r="15933" b="-1272"/>
          <a:stretch/>
        </p:blipFill>
        <p:spPr bwMode="auto">
          <a:xfrm>
            <a:off x="32238" y="323850"/>
            <a:ext cx="4844053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8. Reviewing and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Curating a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Model SEED Model</a:t>
            </a:r>
          </a:p>
          <a:p>
            <a:pPr lvl="1"/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Access to the Model SEED website (</a:t>
            </a:r>
            <a:r>
              <a:rPr lang="en-IN" sz="2400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www.theseed.org/models/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1"/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Cytoscape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(http://www.cytoscape.org/) and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CytoSEED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plugin (http://sourceforge.net/projects/cytoseed/) for viewing metabolic models.</a:t>
            </a:r>
          </a:p>
          <a:p>
            <a:pPr lvl="1"/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FBA on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metabolic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models using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SBML files. </a:t>
            </a:r>
            <a:endParaRPr lang="en-IN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COBRA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Toolbox (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opencobra.sourceforge.net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/)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or</a:t>
            </a:r>
          </a:p>
          <a:p>
            <a:pPr lvl="1"/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OptFlux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(www.optflux.org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11141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264459">
            <a:off x="-2230964" y="93448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Thank you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762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KBase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 United States Department of Energy Systems Biology Knowledgebase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76600"/>
            <a:ext cx="82296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Arkin et al., 2018</a:t>
            </a: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 Biotechnology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57200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KBase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maintains an internal reference database that consolidates information from widely used external data repositories.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includes over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90,000 microbial genomes from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RefSeq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plant genomes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Phytozome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300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media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formulations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&gt;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30,000 reactions and compounds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KEGG, BIGG,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MetaCyc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Kbase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kbase.us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KBase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 growing collection of more than 70 analysis apps that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and annotation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 alignment and 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RNA-seq and expression data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Comparative and phylogenetic analysis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8957579" cy="40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9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83" y="381000"/>
            <a:ext cx="5783434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BiGG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Models: A platform for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integrating, standardizing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and sharing genome-scale models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King et al., 2015 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Nucleic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Acids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Research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5516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BiGG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Models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Genome-scale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metabolic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models (GEMs)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mathematically structured knowledge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bases that can be used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predict metabolic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pathway usage and growth 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phenotypes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Biochemical,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Genetic and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Genomic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BiGG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 knowledge base for accessing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BiGG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Models with modeling and analysis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tools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Identifying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 gene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function by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sequence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homology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Assigning a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pathway name to a set of gene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products</a:t>
            </a:r>
          </a:p>
          <a:p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1217</Words>
  <Application>Microsoft Office PowerPoint</Application>
  <PresentationFormat>On-screen Show (4:3)</PresentationFormat>
  <Paragraphs>166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Metabolic reconstruction and FBA</vt:lpstr>
      <vt:lpstr>PowerPoint Presentation</vt:lpstr>
      <vt:lpstr>KBase: The United States Department of Energy Systems Biology Knowledgebase</vt:lpstr>
      <vt:lpstr>PowerPoint Presentation</vt:lpstr>
      <vt:lpstr>PowerPoint Presentation</vt:lpstr>
      <vt:lpstr>PowerPoint Presentation</vt:lpstr>
      <vt:lpstr>BiGG Models: A platform for integrating, standardizing and sharing genome-scale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MOST: a software environment for constraint-based metabolic modeling and strain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Automated Genome Annotation and Metabolic Model Reconstruction in the SEED and Model SEED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BiGG Models: A platform for integrating, standardizing and sharing genome-scale models</dc:title>
  <dc:creator>hp</dc:creator>
  <cp:lastModifiedBy>Jagadesan, Sankarasubramani</cp:lastModifiedBy>
  <cp:revision>72</cp:revision>
  <dcterms:created xsi:type="dcterms:W3CDTF">2016-06-29T12:09:52Z</dcterms:created>
  <dcterms:modified xsi:type="dcterms:W3CDTF">2019-12-16T22:18:39Z</dcterms:modified>
</cp:coreProperties>
</file>