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348" r:id="rId5"/>
    <p:sldId id="361" r:id="rId6"/>
    <p:sldId id="395" r:id="rId7"/>
    <p:sldId id="362" r:id="rId8"/>
    <p:sldId id="364" r:id="rId9"/>
    <p:sldId id="365" r:id="rId10"/>
    <p:sldId id="363" r:id="rId11"/>
    <p:sldId id="359" r:id="rId12"/>
    <p:sldId id="390" r:id="rId13"/>
    <p:sldId id="360" r:id="rId14"/>
    <p:sldId id="352" r:id="rId15"/>
    <p:sldId id="353" r:id="rId16"/>
    <p:sldId id="372" r:id="rId17"/>
    <p:sldId id="374" r:id="rId18"/>
    <p:sldId id="373" r:id="rId19"/>
    <p:sldId id="350" r:id="rId20"/>
    <p:sldId id="349" r:id="rId21"/>
    <p:sldId id="354" r:id="rId22"/>
    <p:sldId id="366" r:id="rId23"/>
    <p:sldId id="355" r:id="rId24"/>
    <p:sldId id="367" r:id="rId25"/>
    <p:sldId id="351" r:id="rId26"/>
    <p:sldId id="368" r:id="rId27"/>
    <p:sldId id="357" r:id="rId28"/>
    <p:sldId id="358" r:id="rId29"/>
    <p:sldId id="370" r:id="rId30"/>
    <p:sldId id="371" r:id="rId31"/>
    <p:sldId id="375" r:id="rId32"/>
    <p:sldId id="376" r:id="rId33"/>
    <p:sldId id="385" r:id="rId34"/>
    <p:sldId id="377" r:id="rId35"/>
    <p:sldId id="378" r:id="rId36"/>
    <p:sldId id="381" r:id="rId37"/>
    <p:sldId id="379" r:id="rId38"/>
    <p:sldId id="380" r:id="rId39"/>
    <p:sldId id="383" r:id="rId40"/>
    <p:sldId id="369" r:id="rId41"/>
    <p:sldId id="382" r:id="rId42"/>
    <p:sldId id="394" r:id="rId43"/>
    <p:sldId id="386" r:id="rId44"/>
    <p:sldId id="393" r:id="rId45"/>
    <p:sldId id="387" r:id="rId46"/>
    <p:sldId id="388" r:id="rId47"/>
    <p:sldId id="389" r:id="rId48"/>
    <p:sldId id="38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8CA17-A6E8-59CF-EE1D-92E23B49193D}" v="30" dt="2025-07-24T17:13:01.367"/>
  </p1510:revLst>
</p1510:revInfo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2697" autoAdjust="0"/>
  </p:normalViewPr>
  <p:slideViewPr>
    <p:cSldViewPr snapToGrid="0">
      <p:cViewPr varScale="1">
        <p:scale>
          <a:sx n="104" d="100"/>
          <a:sy n="104" d="100"/>
        </p:scale>
        <p:origin x="93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32505-387C-4FA8-B652-F71073AE569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132C2C-741C-45A7-AA26-FC2DC23EA018}">
      <dgm:prSet custT="1"/>
      <dgm:spPr/>
      <dgm:t>
        <a:bodyPr/>
        <a:lstStyle/>
        <a:p>
          <a:r>
            <a:rPr lang="en-US" sz="3000" dirty="0"/>
            <a:t>Primary aim</a:t>
          </a:r>
        </a:p>
      </dgm:t>
    </dgm:pt>
    <dgm:pt modelId="{65218589-D943-4D4E-8F46-8EAA6CFE7847}" type="parTrans" cxnId="{D709366D-4CF5-47EF-95E3-74923C94C167}">
      <dgm:prSet/>
      <dgm:spPr/>
      <dgm:t>
        <a:bodyPr/>
        <a:lstStyle/>
        <a:p>
          <a:endParaRPr lang="en-US"/>
        </a:p>
      </dgm:t>
    </dgm:pt>
    <dgm:pt modelId="{B78180D1-0B91-45D4-A0C4-0FBE7DC91341}" type="sibTrans" cxnId="{D709366D-4CF5-47EF-95E3-74923C94C167}">
      <dgm:prSet/>
      <dgm:spPr/>
      <dgm:t>
        <a:bodyPr/>
        <a:lstStyle/>
        <a:p>
          <a:endParaRPr lang="en-US"/>
        </a:p>
      </dgm:t>
    </dgm:pt>
    <dgm:pt modelId="{1FEB7505-AD47-4035-9C83-9B08D4F33717}">
      <dgm:prSet custT="1"/>
      <dgm:spPr/>
      <dgm:t>
        <a:bodyPr/>
        <a:lstStyle/>
        <a:p>
          <a:r>
            <a:rPr lang="en-US" sz="2400" dirty="0"/>
            <a:t>Evaluate if global assessment of treatment effects varied based on baseline risk of VTE</a:t>
          </a:r>
        </a:p>
      </dgm:t>
    </dgm:pt>
    <dgm:pt modelId="{3E7E34FD-F26F-4862-B361-657EA17F4EAA}" type="parTrans" cxnId="{5F626BB8-DAEA-4F99-A1C7-D5587838F9D5}">
      <dgm:prSet/>
      <dgm:spPr/>
      <dgm:t>
        <a:bodyPr/>
        <a:lstStyle/>
        <a:p>
          <a:endParaRPr lang="en-US"/>
        </a:p>
      </dgm:t>
    </dgm:pt>
    <dgm:pt modelId="{5D4AC4CF-C503-4051-A1AF-2E1D797A8328}" type="sibTrans" cxnId="{5F626BB8-DAEA-4F99-A1C7-D5587838F9D5}">
      <dgm:prSet/>
      <dgm:spPr/>
      <dgm:t>
        <a:bodyPr/>
        <a:lstStyle/>
        <a:p>
          <a:endParaRPr lang="en-US"/>
        </a:p>
      </dgm:t>
    </dgm:pt>
    <dgm:pt modelId="{CE1F8443-913E-46EA-A980-2C3932AA0136}">
      <dgm:prSet custT="1"/>
      <dgm:spPr/>
      <dgm:t>
        <a:bodyPr/>
        <a:lstStyle/>
        <a:p>
          <a:r>
            <a:rPr lang="en-US" sz="2400" dirty="0"/>
            <a:t>Determine if PREVENT CLOT results apply to patients at highest risk of thrombosis</a:t>
          </a:r>
        </a:p>
      </dgm:t>
    </dgm:pt>
    <dgm:pt modelId="{3EA28950-D5C3-409F-84A8-CCD1CF494E48}" type="parTrans" cxnId="{2650B752-29E3-4C7C-B2AC-15E2B380E4C9}">
      <dgm:prSet/>
      <dgm:spPr/>
      <dgm:t>
        <a:bodyPr/>
        <a:lstStyle/>
        <a:p>
          <a:endParaRPr lang="en-US"/>
        </a:p>
      </dgm:t>
    </dgm:pt>
    <dgm:pt modelId="{6227CFC1-AF85-4A79-9E31-C1B1E7C9623A}" type="sibTrans" cxnId="{2650B752-29E3-4C7C-B2AC-15E2B380E4C9}">
      <dgm:prSet/>
      <dgm:spPr/>
      <dgm:t>
        <a:bodyPr/>
        <a:lstStyle/>
        <a:p>
          <a:endParaRPr lang="en-US"/>
        </a:p>
      </dgm:t>
    </dgm:pt>
    <dgm:pt modelId="{AE1C7557-B386-4428-87AF-C9328AE3CC3D}">
      <dgm:prSet custT="1"/>
      <dgm:spPr/>
      <dgm:t>
        <a:bodyPr/>
        <a:lstStyle/>
        <a:p>
          <a:r>
            <a:rPr lang="en-US" sz="3000" dirty="0"/>
            <a:t>Secondary aim</a:t>
          </a:r>
        </a:p>
      </dgm:t>
    </dgm:pt>
    <dgm:pt modelId="{77EE6FED-9ACB-484F-BDBB-579C1BADAD69}" type="parTrans" cxnId="{24436935-EF35-4333-970D-50F67601A6AC}">
      <dgm:prSet/>
      <dgm:spPr/>
      <dgm:t>
        <a:bodyPr/>
        <a:lstStyle/>
        <a:p>
          <a:endParaRPr lang="en-US"/>
        </a:p>
      </dgm:t>
    </dgm:pt>
    <dgm:pt modelId="{5153E4DF-7E19-499E-B55E-17FABEBE2E5E}" type="sibTrans" cxnId="{24436935-EF35-4333-970D-50F67601A6AC}">
      <dgm:prSet/>
      <dgm:spPr/>
      <dgm:t>
        <a:bodyPr/>
        <a:lstStyle/>
        <a:p>
          <a:endParaRPr lang="en-US"/>
        </a:p>
      </dgm:t>
    </dgm:pt>
    <dgm:pt modelId="{D92D2E9A-A085-4B36-90F3-8F9FE98DFC26}">
      <dgm:prSet custT="1"/>
      <dgm:spPr/>
      <dgm:t>
        <a:bodyPr/>
        <a:lstStyle/>
        <a:p>
          <a:r>
            <a:rPr lang="en-US" sz="2400" dirty="0"/>
            <a:t>Add medication satisfaction to the risk-stratified assessment of treatment effects</a:t>
          </a:r>
        </a:p>
      </dgm:t>
    </dgm:pt>
    <dgm:pt modelId="{66354D82-E1FC-4BD2-B587-55718E7AC4F7}" type="parTrans" cxnId="{6F6FFCA8-5AF0-4336-988D-51D9769DFF38}">
      <dgm:prSet/>
      <dgm:spPr/>
      <dgm:t>
        <a:bodyPr/>
        <a:lstStyle/>
        <a:p>
          <a:endParaRPr lang="en-US"/>
        </a:p>
      </dgm:t>
    </dgm:pt>
    <dgm:pt modelId="{F7178BA0-D8D8-43CA-BD7A-E8F51599D9CC}" type="sibTrans" cxnId="{6F6FFCA8-5AF0-4336-988D-51D9769DFF38}">
      <dgm:prSet/>
      <dgm:spPr/>
      <dgm:t>
        <a:bodyPr/>
        <a:lstStyle/>
        <a:p>
          <a:endParaRPr lang="en-US"/>
        </a:p>
      </dgm:t>
    </dgm:pt>
    <dgm:pt modelId="{58376610-23EC-4A07-B448-9A0F265B554A}" type="pres">
      <dgm:prSet presAssocID="{B4532505-387C-4FA8-B652-F71073AE569A}" presName="linear" presStyleCnt="0">
        <dgm:presLayoutVars>
          <dgm:dir/>
          <dgm:animLvl val="lvl"/>
          <dgm:resizeHandles val="exact"/>
        </dgm:presLayoutVars>
      </dgm:prSet>
      <dgm:spPr/>
    </dgm:pt>
    <dgm:pt modelId="{9F565249-F608-4A62-A536-BE3F4B3AEFE5}" type="pres">
      <dgm:prSet presAssocID="{9B132C2C-741C-45A7-AA26-FC2DC23EA018}" presName="parentLin" presStyleCnt="0"/>
      <dgm:spPr/>
    </dgm:pt>
    <dgm:pt modelId="{2810F16D-472F-43A9-84E9-688A9C781FD1}" type="pres">
      <dgm:prSet presAssocID="{9B132C2C-741C-45A7-AA26-FC2DC23EA018}" presName="parentLeftMargin" presStyleLbl="node1" presStyleIdx="0" presStyleCnt="2"/>
      <dgm:spPr/>
    </dgm:pt>
    <dgm:pt modelId="{46228162-27F1-4990-96C9-6C1B21E3D94B}" type="pres">
      <dgm:prSet presAssocID="{9B132C2C-741C-45A7-AA26-FC2DC23EA0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28CE80-1090-410A-B6B6-702C25EC9B95}" type="pres">
      <dgm:prSet presAssocID="{9B132C2C-741C-45A7-AA26-FC2DC23EA018}" presName="negativeSpace" presStyleCnt="0"/>
      <dgm:spPr/>
    </dgm:pt>
    <dgm:pt modelId="{5DE26E16-EF13-443F-A20C-6F28F515F9E8}" type="pres">
      <dgm:prSet presAssocID="{9B132C2C-741C-45A7-AA26-FC2DC23EA018}" presName="childText" presStyleLbl="conFgAcc1" presStyleIdx="0" presStyleCnt="2">
        <dgm:presLayoutVars>
          <dgm:bulletEnabled val="1"/>
        </dgm:presLayoutVars>
      </dgm:prSet>
      <dgm:spPr/>
    </dgm:pt>
    <dgm:pt modelId="{58E37CBA-AB03-4624-872B-F4916C618EE6}" type="pres">
      <dgm:prSet presAssocID="{B78180D1-0B91-45D4-A0C4-0FBE7DC91341}" presName="spaceBetweenRectangles" presStyleCnt="0"/>
      <dgm:spPr/>
    </dgm:pt>
    <dgm:pt modelId="{B647FA23-4008-4D57-BA74-1CF59A61FC5B}" type="pres">
      <dgm:prSet presAssocID="{AE1C7557-B386-4428-87AF-C9328AE3CC3D}" presName="parentLin" presStyleCnt="0"/>
      <dgm:spPr/>
    </dgm:pt>
    <dgm:pt modelId="{61536935-4DA9-46D9-84C9-B840550D5F25}" type="pres">
      <dgm:prSet presAssocID="{AE1C7557-B386-4428-87AF-C9328AE3CC3D}" presName="parentLeftMargin" presStyleLbl="node1" presStyleIdx="0" presStyleCnt="2"/>
      <dgm:spPr/>
    </dgm:pt>
    <dgm:pt modelId="{E15C637B-9DB1-4885-8ED2-75366A41C785}" type="pres">
      <dgm:prSet presAssocID="{AE1C7557-B386-4428-87AF-C9328AE3CC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1FDB9A-9E89-4672-AF89-058DF94EFFF7}" type="pres">
      <dgm:prSet presAssocID="{AE1C7557-B386-4428-87AF-C9328AE3CC3D}" presName="negativeSpace" presStyleCnt="0"/>
      <dgm:spPr/>
    </dgm:pt>
    <dgm:pt modelId="{45294886-5938-4DB5-A2F1-2694657DE9FD}" type="pres">
      <dgm:prSet presAssocID="{AE1C7557-B386-4428-87AF-C9328AE3CC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ED8014-BCA1-40AD-B3AF-8F5CA39E7363}" type="presOf" srcId="{CE1F8443-913E-46EA-A980-2C3932AA0136}" destId="{5DE26E16-EF13-443F-A20C-6F28F515F9E8}" srcOrd="0" destOrd="1" presId="urn:microsoft.com/office/officeart/2005/8/layout/list1"/>
    <dgm:cxn modelId="{24436935-EF35-4333-970D-50F67601A6AC}" srcId="{B4532505-387C-4FA8-B652-F71073AE569A}" destId="{AE1C7557-B386-4428-87AF-C9328AE3CC3D}" srcOrd="1" destOrd="0" parTransId="{77EE6FED-9ACB-484F-BDBB-579C1BADAD69}" sibTransId="{5153E4DF-7E19-499E-B55E-17FABEBE2E5E}"/>
    <dgm:cxn modelId="{F923F737-1B24-4878-B330-199AD3A1509F}" type="presOf" srcId="{D92D2E9A-A085-4B36-90F3-8F9FE98DFC26}" destId="{45294886-5938-4DB5-A2F1-2694657DE9FD}" srcOrd="0" destOrd="0" presId="urn:microsoft.com/office/officeart/2005/8/layout/list1"/>
    <dgm:cxn modelId="{AA467365-9A44-4786-A9A7-18BE3CBC2DFD}" type="presOf" srcId="{1FEB7505-AD47-4035-9C83-9B08D4F33717}" destId="{5DE26E16-EF13-443F-A20C-6F28F515F9E8}" srcOrd="0" destOrd="0" presId="urn:microsoft.com/office/officeart/2005/8/layout/list1"/>
    <dgm:cxn modelId="{D709366D-4CF5-47EF-95E3-74923C94C167}" srcId="{B4532505-387C-4FA8-B652-F71073AE569A}" destId="{9B132C2C-741C-45A7-AA26-FC2DC23EA018}" srcOrd="0" destOrd="0" parTransId="{65218589-D943-4D4E-8F46-8EAA6CFE7847}" sibTransId="{B78180D1-0B91-45D4-A0C4-0FBE7DC91341}"/>
    <dgm:cxn modelId="{6D97854E-1D2D-4E74-9104-F26308EBEC31}" type="presOf" srcId="{AE1C7557-B386-4428-87AF-C9328AE3CC3D}" destId="{61536935-4DA9-46D9-84C9-B840550D5F25}" srcOrd="0" destOrd="0" presId="urn:microsoft.com/office/officeart/2005/8/layout/list1"/>
    <dgm:cxn modelId="{2650B752-29E3-4C7C-B2AC-15E2B380E4C9}" srcId="{9B132C2C-741C-45A7-AA26-FC2DC23EA018}" destId="{CE1F8443-913E-46EA-A980-2C3932AA0136}" srcOrd="1" destOrd="0" parTransId="{3EA28950-D5C3-409F-84A8-CCD1CF494E48}" sibTransId="{6227CFC1-AF85-4A79-9E31-C1B1E7C9623A}"/>
    <dgm:cxn modelId="{203BCC93-C56C-4872-BEDA-468745DB45CE}" type="presOf" srcId="{9B132C2C-741C-45A7-AA26-FC2DC23EA018}" destId="{2810F16D-472F-43A9-84E9-688A9C781FD1}" srcOrd="0" destOrd="0" presId="urn:microsoft.com/office/officeart/2005/8/layout/list1"/>
    <dgm:cxn modelId="{5231329C-3387-4B54-BF3C-DC71EA2E4C4B}" type="presOf" srcId="{AE1C7557-B386-4428-87AF-C9328AE3CC3D}" destId="{E15C637B-9DB1-4885-8ED2-75366A41C785}" srcOrd="1" destOrd="0" presId="urn:microsoft.com/office/officeart/2005/8/layout/list1"/>
    <dgm:cxn modelId="{6F6FFCA8-5AF0-4336-988D-51D9769DFF38}" srcId="{AE1C7557-B386-4428-87AF-C9328AE3CC3D}" destId="{D92D2E9A-A085-4B36-90F3-8F9FE98DFC26}" srcOrd="0" destOrd="0" parTransId="{66354D82-E1FC-4BD2-B587-55718E7AC4F7}" sibTransId="{F7178BA0-D8D8-43CA-BD7A-E8F51599D9CC}"/>
    <dgm:cxn modelId="{5F626BB8-DAEA-4F99-A1C7-D5587838F9D5}" srcId="{9B132C2C-741C-45A7-AA26-FC2DC23EA018}" destId="{1FEB7505-AD47-4035-9C83-9B08D4F33717}" srcOrd="0" destOrd="0" parTransId="{3E7E34FD-F26F-4862-B361-657EA17F4EAA}" sibTransId="{5D4AC4CF-C503-4051-A1AF-2E1D797A8328}"/>
    <dgm:cxn modelId="{BD1D47C1-5115-4798-9F63-3D790C35493B}" type="presOf" srcId="{9B132C2C-741C-45A7-AA26-FC2DC23EA018}" destId="{46228162-27F1-4990-96C9-6C1B21E3D94B}" srcOrd="1" destOrd="0" presId="urn:microsoft.com/office/officeart/2005/8/layout/list1"/>
    <dgm:cxn modelId="{36439AEA-1034-4974-9870-3BD0F15CC848}" type="presOf" srcId="{B4532505-387C-4FA8-B652-F71073AE569A}" destId="{58376610-23EC-4A07-B448-9A0F265B554A}" srcOrd="0" destOrd="0" presId="urn:microsoft.com/office/officeart/2005/8/layout/list1"/>
    <dgm:cxn modelId="{68A54D39-9EAA-4576-875C-869A76AA1DDF}" type="presParOf" srcId="{58376610-23EC-4A07-B448-9A0F265B554A}" destId="{9F565249-F608-4A62-A536-BE3F4B3AEFE5}" srcOrd="0" destOrd="0" presId="urn:microsoft.com/office/officeart/2005/8/layout/list1"/>
    <dgm:cxn modelId="{A0BC70E1-27DC-452B-BCFB-562F4A88166C}" type="presParOf" srcId="{9F565249-F608-4A62-A536-BE3F4B3AEFE5}" destId="{2810F16D-472F-43A9-84E9-688A9C781FD1}" srcOrd="0" destOrd="0" presId="urn:microsoft.com/office/officeart/2005/8/layout/list1"/>
    <dgm:cxn modelId="{A52A4DE3-979F-4EDB-83EC-16D1D76AE6B7}" type="presParOf" srcId="{9F565249-F608-4A62-A536-BE3F4B3AEFE5}" destId="{46228162-27F1-4990-96C9-6C1B21E3D94B}" srcOrd="1" destOrd="0" presId="urn:microsoft.com/office/officeart/2005/8/layout/list1"/>
    <dgm:cxn modelId="{69491DA1-915B-43DA-ACDE-2A041AD66935}" type="presParOf" srcId="{58376610-23EC-4A07-B448-9A0F265B554A}" destId="{7228CE80-1090-410A-B6B6-702C25EC9B95}" srcOrd="1" destOrd="0" presId="urn:microsoft.com/office/officeart/2005/8/layout/list1"/>
    <dgm:cxn modelId="{DA051609-9B56-4D82-A447-633443C17E94}" type="presParOf" srcId="{58376610-23EC-4A07-B448-9A0F265B554A}" destId="{5DE26E16-EF13-443F-A20C-6F28F515F9E8}" srcOrd="2" destOrd="0" presId="urn:microsoft.com/office/officeart/2005/8/layout/list1"/>
    <dgm:cxn modelId="{E84D1DC2-6D31-4B40-88B4-F3F03C44C353}" type="presParOf" srcId="{58376610-23EC-4A07-B448-9A0F265B554A}" destId="{58E37CBA-AB03-4624-872B-F4916C618EE6}" srcOrd="3" destOrd="0" presId="urn:microsoft.com/office/officeart/2005/8/layout/list1"/>
    <dgm:cxn modelId="{8128B6E8-2A2C-419D-9AC9-C6BF2BD9A883}" type="presParOf" srcId="{58376610-23EC-4A07-B448-9A0F265B554A}" destId="{B647FA23-4008-4D57-BA74-1CF59A61FC5B}" srcOrd="4" destOrd="0" presId="urn:microsoft.com/office/officeart/2005/8/layout/list1"/>
    <dgm:cxn modelId="{B7E9CFF1-649D-4944-8DD7-EE0BAC566E9A}" type="presParOf" srcId="{B647FA23-4008-4D57-BA74-1CF59A61FC5B}" destId="{61536935-4DA9-46D9-84C9-B840550D5F25}" srcOrd="0" destOrd="0" presId="urn:microsoft.com/office/officeart/2005/8/layout/list1"/>
    <dgm:cxn modelId="{73B2CC6A-B051-4375-8569-445DDD3878EA}" type="presParOf" srcId="{B647FA23-4008-4D57-BA74-1CF59A61FC5B}" destId="{E15C637B-9DB1-4885-8ED2-75366A41C785}" srcOrd="1" destOrd="0" presId="urn:microsoft.com/office/officeart/2005/8/layout/list1"/>
    <dgm:cxn modelId="{D1ED2B0F-6F1C-4BC5-BFEC-5CFC9DD1A768}" type="presParOf" srcId="{58376610-23EC-4A07-B448-9A0F265B554A}" destId="{7C1FDB9A-9E89-4672-AF89-058DF94EFFF7}" srcOrd="5" destOrd="0" presId="urn:microsoft.com/office/officeart/2005/8/layout/list1"/>
    <dgm:cxn modelId="{D89A130F-F9F7-4052-B004-B4741F2D4687}" type="presParOf" srcId="{58376610-23EC-4A07-B448-9A0F265B554A}" destId="{45294886-5938-4DB5-A2F1-2694657DE9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32505-387C-4FA8-B652-F71073AE569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132C2C-741C-45A7-AA26-FC2DC23EA018}">
      <dgm:prSet/>
      <dgm:spPr/>
      <dgm:t>
        <a:bodyPr/>
        <a:lstStyle/>
        <a:p>
          <a:r>
            <a:rPr lang="en-US" dirty="0"/>
            <a:t>Primary Outcome (composite)</a:t>
          </a:r>
        </a:p>
      </dgm:t>
    </dgm:pt>
    <dgm:pt modelId="{65218589-D943-4D4E-8F46-8EAA6CFE7847}" type="parTrans" cxnId="{D709366D-4CF5-47EF-95E3-74923C94C167}">
      <dgm:prSet/>
      <dgm:spPr/>
      <dgm:t>
        <a:bodyPr/>
        <a:lstStyle/>
        <a:p>
          <a:endParaRPr lang="en-US"/>
        </a:p>
      </dgm:t>
    </dgm:pt>
    <dgm:pt modelId="{B78180D1-0B91-45D4-A0C4-0FBE7DC91341}" type="sibTrans" cxnId="{D709366D-4CF5-47EF-95E3-74923C94C167}">
      <dgm:prSet/>
      <dgm:spPr/>
      <dgm:t>
        <a:bodyPr/>
        <a:lstStyle/>
        <a:p>
          <a:endParaRPr lang="en-US"/>
        </a:p>
      </dgm:t>
    </dgm:pt>
    <dgm:pt modelId="{1FEB7505-AD47-4035-9C83-9B08D4F33717}">
      <dgm:prSet/>
      <dgm:spPr/>
      <dgm:t>
        <a:bodyPr/>
        <a:lstStyle/>
        <a:p>
          <a:r>
            <a:rPr lang="en-US" dirty="0"/>
            <a:t>All cause mortality</a:t>
          </a:r>
        </a:p>
      </dgm:t>
    </dgm:pt>
    <dgm:pt modelId="{3E7E34FD-F26F-4862-B361-657EA17F4EAA}" type="parTrans" cxnId="{5F626BB8-DAEA-4F99-A1C7-D5587838F9D5}">
      <dgm:prSet/>
      <dgm:spPr/>
      <dgm:t>
        <a:bodyPr/>
        <a:lstStyle/>
        <a:p>
          <a:endParaRPr lang="en-US"/>
        </a:p>
      </dgm:t>
    </dgm:pt>
    <dgm:pt modelId="{5D4AC4CF-C503-4051-A1AF-2E1D797A8328}" type="sibTrans" cxnId="{5F626BB8-DAEA-4F99-A1C7-D5587838F9D5}">
      <dgm:prSet/>
      <dgm:spPr/>
      <dgm:t>
        <a:bodyPr/>
        <a:lstStyle/>
        <a:p>
          <a:endParaRPr lang="en-US"/>
        </a:p>
      </dgm:t>
    </dgm:pt>
    <dgm:pt modelId="{AE1C7557-B386-4428-87AF-C9328AE3CC3D}">
      <dgm:prSet/>
      <dgm:spPr/>
      <dgm:t>
        <a:bodyPr/>
        <a:lstStyle/>
        <a:p>
          <a:r>
            <a:rPr lang="en-US" dirty="0"/>
            <a:t>Secondary Outcome</a:t>
          </a:r>
        </a:p>
      </dgm:t>
    </dgm:pt>
    <dgm:pt modelId="{77EE6FED-9ACB-484F-BDBB-579C1BADAD69}" type="parTrans" cxnId="{24436935-EF35-4333-970D-50F67601A6AC}">
      <dgm:prSet/>
      <dgm:spPr/>
      <dgm:t>
        <a:bodyPr/>
        <a:lstStyle/>
        <a:p>
          <a:endParaRPr lang="en-US"/>
        </a:p>
      </dgm:t>
    </dgm:pt>
    <dgm:pt modelId="{5153E4DF-7E19-499E-B55E-17FABEBE2E5E}" type="sibTrans" cxnId="{24436935-EF35-4333-970D-50F67601A6AC}">
      <dgm:prSet/>
      <dgm:spPr/>
      <dgm:t>
        <a:bodyPr/>
        <a:lstStyle/>
        <a:p>
          <a:endParaRPr lang="en-US"/>
        </a:p>
      </dgm:t>
    </dgm:pt>
    <dgm:pt modelId="{D92D2E9A-A085-4B36-90F3-8F9FE98DFC26}">
      <dgm:prSet/>
      <dgm:spPr/>
      <dgm:t>
        <a:bodyPr/>
        <a:lstStyle/>
        <a:p>
          <a:r>
            <a:rPr lang="en-US" dirty="0"/>
            <a:t>Medication satisfaction assessed at 90-days after randomization</a:t>
          </a:r>
        </a:p>
      </dgm:t>
    </dgm:pt>
    <dgm:pt modelId="{66354D82-E1FC-4BD2-B587-55718E7AC4F7}" type="parTrans" cxnId="{6F6FFCA8-5AF0-4336-988D-51D9769DFF38}">
      <dgm:prSet/>
      <dgm:spPr/>
      <dgm:t>
        <a:bodyPr/>
        <a:lstStyle/>
        <a:p>
          <a:endParaRPr lang="en-US"/>
        </a:p>
      </dgm:t>
    </dgm:pt>
    <dgm:pt modelId="{F7178BA0-D8D8-43CA-BD7A-E8F51599D9CC}" type="sibTrans" cxnId="{6F6FFCA8-5AF0-4336-988D-51D9769DFF38}">
      <dgm:prSet/>
      <dgm:spPr/>
      <dgm:t>
        <a:bodyPr/>
        <a:lstStyle/>
        <a:p>
          <a:endParaRPr lang="en-US"/>
        </a:p>
      </dgm:t>
    </dgm:pt>
    <dgm:pt modelId="{74E57B24-D8C3-44A2-B597-18152904613F}">
      <dgm:prSet/>
      <dgm:spPr/>
      <dgm:t>
        <a:bodyPr/>
        <a:lstStyle/>
        <a:p>
          <a:r>
            <a:rPr lang="en-US" dirty="0"/>
            <a:t>PE</a:t>
          </a:r>
        </a:p>
      </dgm:t>
    </dgm:pt>
    <dgm:pt modelId="{B3D35E6D-2A4F-4722-BF5D-BFC19B32BA15}" type="parTrans" cxnId="{052EEBFE-A969-4BBC-B2C9-BAA661BC1BDB}">
      <dgm:prSet/>
      <dgm:spPr/>
    </dgm:pt>
    <dgm:pt modelId="{DFD8237E-1195-405E-9335-69930E1F0B07}" type="sibTrans" cxnId="{052EEBFE-A969-4BBC-B2C9-BAA661BC1BDB}">
      <dgm:prSet/>
      <dgm:spPr/>
    </dgm:pt>
    <dgm:pt modelId="{3405AB1D-0738-4799-8D68-4B7F6545D035}">
      <dgm:prSet/>
      <dgm:spPr/>
      <dgm:t>
        <a:bodyPr/>
        <a:lstStyle/>
        <a:p>
          <a:r>
            <a:rPr lang="en-US" dirty="0"/>
            <a:t>DVT</a:t>
          </a:r>
        </a:p>
      </dgm:t>
    </dgm:pt>
    <dgm:pt modelId="{38D7895D-91A8-4D44-BB43-C68558CD84F9}" type="parTrans" cxnId="{7DA0C7E2-AC2F-4BD8-8DFD-701EE03268A7}">
      <dgm:prSet/>
      <dgm:spPr/>
    </dgm:pt>
    <dgm:pt modelId="{FEDFF299-E8B1-491A-81CA-9BF573BA414C}" type="sibTrans" cxnId="{7DA0C7E2-AC2F-4BD8-8DFD-701EE03268A7}">
      <dgm:prSet/>
      <dgm:spPr/>
    </dgm:pt>
    <dgm:pt modelId="{2A676BA1-AF9B-4A6D-B9D9-B1D9117E1BA5}">
      <dgm:prSet/>
      <dgm:spPr/>
      <dgm:t>
        <a:bodyPr/>
        <a:lstStyle/>
        <a:p>
          <a:r>
            <a:rPr lang="en-US" dirty="0"/>
            <a:t>Bleeding events</a:t>
          </a:r>
        </a:p>
      </dgm:t>
    </dgm:pt>
    <dgm:pt modelId="{1BC6CBF3-973B-4D5B-A2BE-BC2837821923}" type="parTrans" cxnId="{87381FE4-4731-4054-8726-C9CB11623507}">
      <dgm:prSet/>
      <dgm:spPr/>
    </dgm:pt>
    <dgm:pt modelId="{4E81A25B-C07C-455A-9078-A77C162CB91A}" type="sibTrans" cxnId="{87381FE4-4731-4054-8726-C9CB11623507}">
      <dgm:prSet/>
      <dgm:spPr/>
    </dgm:pt>
    <dgm:pt modelId="{58376610-23EC-4A07-B448-9A0F265B554A}" type="pres">
      <dgm:prSet presAssocID="{B4532505-387C-4FA8-B652-F71073AE569A}" presName="linear" presStyleCnt="0">
        <dgm:presLayoutVars>
          <dgm:dir/>
          <dgm:animLvl val="lvl"/>
          <dgm:resizeHandles val="exact"/>
        </dgm:presLayoutVars>
      </dgm:prSet>
      <dgm:spPr/>
    </dgm:pt>
    <dgm:pt modelId="{9F565249-F608-4A62-A536-BE3F4B3AEFE5}" type="pres">
      <dgm:prSet presAssocID="{9B132C2C-741C-45A7-AA26-FC2DC23EA018}" presName="parentLin" presStyleCnt="0"/>
      <dgm:spPr/>
    </dgm:pt>
    <dgm:pt modelId="{2810F16D-472F-43A9-84E9-688A9C781FD1}" type="pres">
      <dgm:prSet presAssocID="{9B132C2C-741C-45A7-AA26-FC2DC23EA018}" presName="parentLeftMargin" presStyleLbl="node1" presStyleIdx="0" presStyleCnt="2"/>
      <dgm:spPr/>
    </dgm:pt>
    <dgm:pt modelId="{46228162-27F1-4990-96C9-6C1B21E3D94B}" type="pres">
      <dgm:prSet presAssocID="{9B132C2C-741C-45A7-AA26-FC2DC23EA0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28CE80-1090-410A-B6B6-702C25EC9B95}" type="pres">
      <dgm:prSet presAssocID="{9B132C2C-741C-45A7-AA26-FC2DC23EA018}" presName="negativeSpace" presStyleCnt="0"/>
      <dgm:spPr/>
    </dgm:pt>
    <dgm:pt modelId="{5DE26E16-EF13-443F-A20C-6F28F515F9E8}" type="pres">
      <dgm:prSet presAssocID="{9B132C2C-741C-45A7-AA26-FC2DC23EA018}" presName="childText" presStyleLbl="conFgAcc1" presStyleIdx="0" presStyleCnt="2">
        <dgm:presLayoutVars>
          <dgm:bulletEnabled val="1"/>
        </dgm:presLayoutVars>
      </dgm:prSet>
      <dgm:spPr/>
    </dgm:pt>
    <dgm:pt modelId="{58E37CBA-AB03-4624-872B-F4916C618EE6}" type="pres">
      <dgm:prSet presAssocID="{B78180D1-0B91-45D4-A0C4-0FBE7DC91341}" presName="spaceBetweenRectangles" presStyleCnt="0"/>
      <dgm:spPr/>
    </dgm:pt>
    <dgm:pt modelId="{B647FA23-4008-4D57-BA74-1CF59A61FC5B}" type="pres">
      <dgm:prSet presAssocID="{AE1C7557-B386-4428-87AF-C9328AE3CC3D}" presName="parentLin" presStyleCnt="0"/>
      <dgm:spPr/>
    </dgm:pt>
    <dgm:pt modelId="{61536935-4DA9-46D9-84C9-B840550D5F25}" type="pres">
      <dgm:prSet presAssocID="{AE1C7557-B386-4428-87AF-C9328AE3CC3D}" presName="parentLeftMargin" presStyleLbl="node1" presStyleIdx="0" presStyleCnt="2"/>
      <dgm:spPr/>
    </dgm:pt>
    <dgm:pt modelId="{E15C637B-9DB1-4885-8ED2-75366A41C785}" type="pres">
      <dgm:prSet presAssocID="{AE1C7557-B386-4428-87AF-C9328AE3CC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C1FDB9A-9E89-4672-AF89-058DF94EFFF7}" type="pres">
      <dgm:prSet presAssocID="{AE1C7557-B386-4428-87AF-C9328AE3CC3D}" presName="negativeSpace" presStyleCnt="0"/>
      <dgm:spPr/>
    </dgm:pt>
    <dgm:pt modelId="{45294886-5938-4DB5-A2F1-2694657DE9FD}" type="pres">
      <dgm:prSet presAssocID="{AE1C7557-B386-4428-87AF-C9328AE3CC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FB7B924-7FAF-42A3-BA37-DCB2EFBC4A77}" type="presOf" srcId="{3405AB1D-0738-4799-8D68-4B7F6545D035}" destId="{5DE26E16-EF13-443F-A20C-6F28F515F9E8}" srcOrd="0" destOrd="2" presId="urn:microsoft.com/office/officeart/2005/8/layout/list1"/>
    <dgm:cxn modelId="{24436935-EF35-4333-970D-50F67601A6AC}" srcId="{B4532505-387C-4FA8-B652-F71073AE569A}" destId="{AE1C7557-B386-4428-87AF-C9328AE3CC3D}" srcOrd="1" destOrd="0" parTransId="{77EE6FED-9ACB-484F-BDBB-579C1BADAD69}" sibTransId="{5153E4DF-7E19-499E-B55E-17FABEBE2E5E}"/>
    <dgm:cxn modelId="{F923F737-1B24-4878-B330-199AD3A1509F}" type="presOf" srcId="{D92D2E9A-A085-4B36-90F3-8F9FE98DFC26}" destId="{45294886-5938-4DB5-A2F1-2694657DE9FD}" srcOrd="0" destOrd="0" presId="urn:microsoft.com/office/officeart/2005/8/layout/list1"/>
    <dgm:cxn modelId="{AA467365-9A44-4786-A9A7-18BE3CBC2DFD}" type="presOf" srcId="{1FEB7505-AD47-4035-9C83-9B08D4F33717}" destId="{5DE26E16-EF13-443F-A20C-6F28F515F9E8}" srcOrd="0" destOrd="0" presId="urn:microsoft.com/office/officeart/2005/8/layout/list1"/>
    <dgm:cxn modelId="{22DEBC6C-8785-4B70-BFA1-24D082A52D9D}" type="presOf" srcId="{2A676BA1-AF9B-4A6D-B9D9-B1D9117E1BA5}" destId="{5DE26E16-EF13-443F-A20C-6F28F515F9E8}" srcOrd="0" destOrd="3" presId="urn:microsoft.com/office/officeart/2005/8/layout/list1"/>
    <dgm:cxn modelId="{D709366D-4CF5-47EF-95E3-74923C94C167}" srcId="{B4532505-387C-4FA8-B652-F71073AE569A}" destId="{9B132C2C-741C-45A7-AA26-FC2DC23EA018}" srcOrd="0" destOrd="0" parTransId="{65218589-D943-4D4E-8F46-8EAA6CFE7847}" sibTransId="{B78180D1-0B91-45D4-A0C4-0FBE7DC91341}"/>
    <dgm:cxn modelId="{6D97854E-1D2D-4E74-9104-F26308EBEC31}" type="presOf" srcId="{AE1C7557-B386-4428-87AF-C9328AE3CC3D}" destId="{61536935-4DA9-46D9-84C9-B840550D5F25}" srcOrd="0" destOrd="0" presId="urn:microsoft.com/office/officeart/2005/8/layout/list1"/>
    <dgm:cxn modelId="{203BCC93-C56C-4872-BEDA-468745DB45CE}" type="presOf" srcId="{9B132C2C-741C-45A7-AA26-FC2DC23EA018}" destId="{2810F16D-472F-43A9-84E9-688A9C781FD1}" srcOrd="0" destOrd="0" presId="urn:microsoft.com/office/officeart/2005/8/layout/list1"/>
    <dgm:cxn modelId="{5231329C-3387-4B54-BF3C-DC71EA2E4C4B}" type="presOf" srcId="{AE1C7557-B386-4428-87AF-C9328AE3CC3D}" destId="{E15C637B-9DB1-4885-8ED2-75366A41C785}" srcOrd="1" destOrd="0" presId="urn:microsoft.com/office/officeart/2005/8/layout/list1"/>
    <dgm:cxn modelId="{6F6FFCA8-5AF0-4336-988D-51D9769DFF38}" srcId="{AE1C7557-B386-4428-87AF-C9328AE3CC3D}" destId="{D92D2E9A-A085-4B36-90F3-8F9FE98DFC26}" srcOrd="0" destOrd="0" parTransId="{66354D82-E1FC-4BD2-B587-55718E7AC4F7}" sibTransId="{F7178BA0-D8D8-43CA-BD7A-E8F51599D9CC}"/>
    <dgm:cxn modelId="{5F626BB8-DAEA-4F99-A1C7-D5587838F9D5}" srcId="{9B132C2C-741C-45A7-AA26-FC2DC23EA018}" destId="{1FEB7505-AD47-4035-9C83-9B08D4F33717}" srcOrd="0" destOrd="0" parTransId="{3E7E34FD-F26F-4862-B361-657EA17F4EAA}" sibTransId="{5D4AC4CF-C503-4051-A1AF-2E1D797A8328}"/>
    <dgm:cxn modelId="{BD1D47C1-5115-4798-9F63-3D790C35493B}" type="presOf" srcId="{9B132C2C-741C-45A7-AA26-FC2DC23EA018}" destId="{46228162-27F1-4990-96C9-6C1B21E3D94B}" srcOrd="1" destOrd="0" presId="urn:microsoft.com/office/officeart/2005/8/layout/list1"/>
    <dgm:cxn modelId="{7DA0C7E2-AC2F-4BD8-8DFD-701EE03268A7}" srcId="{9B132C2C-741C-45A7-AA26-FC2DC23EA018}" destId="{3405AB1D-0738-4799-8D68-4B7F6545D035}" srcOrd="2" destOrd="0" parTransId="{38D7895D-91A8-4D44-BB43-C68558CD84F9}" sibTransId="{FEDFF299-E8B1-491A-81CA-9BF573BA414C}"/>
    <dgm:cxn modelId="{87381FE4-4731-4054-8726-C9CB11623507}" srcId="{9B132C2C-741C-45A7-AA26-FC2DC23EA018}" destId="{2A676BA1-AF9B-4A6D-B9D9-B1D9117E1BA5}" srcOrd="3" destOrd="0" parTransId="{1BC6CBF3-973B-4D5B-A2BE-BC2837821923}" sibTransId="{4E81A25B-C07C-455A-9078-A77C162CB91A}"/>
    <dgm:cxn modelId="{36439AEA-1034-4974-9870-3BD0F15CC848}" type="presOf" srcId="{B4532505-387C-4FA8-B652-F71073AE569A}" destId="{58376610-23EC-4A07-B448-9A0F265B554A}" srcOrd="0" destOrd="0" presId="urn:microsoft.com/office/officeart/2005/8/layout/list1"/>
    <dgm:cxn modelId="{3EF85CF7-4B65-4A23-A0DA-B3073A14E1D1}" type="presOf" srcId="{74E57B24-D8C3-44A2-B597-18152904613F}" destId="{5DE26E16-EF13-443F-A20C-6F28F515F9E8}" srcOrd="0" destOrd="1" presId="urn:microsoft.com/office/officeart/2005/8/layout/list1"/>
    <dgm:cxn modelId="{052EEBFE-A969-4BBC-B2C9-BAA661BC1BDB}" srcId="{9B132C2C-741C-45A7-AA26-FC2DC23EA018}" destId="{74E57B24-D8C3-44A2-B597-18152904613F}" srcOrd="1" destOrd="0" parTransId="{B3D35E6D-2A4F-4722-BF5D-BFC19B32BA15}" sibTransId="{DFD8237E-1195-405E-9335-69930E1F0B07}"/>
    <dgm:cxn modelId="{68A54D39-9EAA-4576-875C-869A76AA1DDF}" type="presParOf" srcId="{58376610-23EC-4A07-B448-9A0F265B554A}" destId="{9F565249-F608-4A62-A536-BE3F4B3AEFE5}" srcOrd="0" destOrd="0" presId="urn:microsoft.com/office/officeart/2005/8/layout/list1"/>
    <dgm:cxn modelId="{A0BC70E1-27DC-452B-BCFB-562F4A88166C}" type="presParOf" srcId="{9F565249-F608-4A62-A536-BE3F4B3AEFE5}" destId="{2810F16D-472F-43A9-84E9-688A9C781FD1}" srcOrd="0" destOrd="0" presId="urn:microsoft.com/office/officeart/2005/8/layout/list1"/>
    <dgm:cxn modelId="{A52A4DE3-979F-4EDB-83EC-16D1D76AE6B7}" type="presParOf" srcId="{9F565249-F608-4A62-A536-BE3F4B3AEFE5}" destId="{46228162-27F1-4990-96C9-6C1B21E3D94B}" srcOrd="1" destOrd="0" presId="urn:microsoft.com/office/officeart/2005/8/layout/list1"/>
    <dgm:cxn modelId="{69491DA1-915B-43DA-ACDE-2A041AD66935}" type="presParOf" srcId="{58376610-23EC-4A07-B448-9A0F265B554A}" destId="{7228CE80-1090-410A-B6B6-702C25EC9B95}" srcOrd="1" destOrd="0" presId="urn:microsoft.com/office/officeart/2005/8/layout/list1"/>
    <dgm:cxn modelId="{DA051609-9B56-4D82-A447-633443C17E94}" type="presParOf" srcId="{58376610-23EC-4A07-B448-9A0F265B554A}" destId="{5DE26E16-EF13-443F-A20C-6F28F515F9E8}" srcOrd="2" destOrd="0" presId="urn:microsoft.com/office/officeart/2005/8/layout/list1"/>
    <dgm:cxn modelId="{E84D1DC2-6D31-4B40-88B4-F3F03C44C353}" type="presParOf" srcId="{58376610-23EC-4A07-B448-9A0F265B554A}" destId="{58E37CBA-AB03-4624-872B-F4916C618EE6}" srcOrd="3" destOrd="0" presId="urn:microsoft.com/office/officeart/2005/8/layout/list1"/>
    <dgm:cxn modelId="{8128B6E8-2A2C-419D-9AC9-C6BF2BD9A883}" type="presParOf" srcId="{58376610-23EC-4A07-B448-9A0F265B554A}" destId="{B647FA23-4008-4D57-BA74-1CF59A61FC5B}" srcOrd="4" destOrd="0" presId="urn:microsoft.com/office/officeart/2005/8/layout/list1"/>
    <dgm:cxn modelId="{B7E9CFF1-649D-4944-8DD7-EE0BAC566E9A}" type="presParOf" srcId="{B647FA23-4008-4D57-BA74-1CF59A61FC5B}" destId="{61536935-4DA9-46D9-84C9-B840550D5F25}" srcOrd="0" destOrd="0" presId="urn:microsoft.com/office/officeart/2005/8/layout/list1"/>
    <dgm:cxn modelId="{73B2CC6A-B051-4375-8569-445DDD3878EA}" type="presParOf" srcId="{B647FA23-4008-4D57-BA74-1CF59A61FC5B}" destId="{E15C637B-9DB1-4885-8ED2-75366A41C785}" srcOrd="1" destOrd="0" presId="urn:microsoft.com/office/officeart/2005/8/layout/list1"/>
    <dgm:cxn modelId="{D1ED2B0F-6F1C-4BC5-BFEC-5CFC9DD1A768}" type="presParOf" srcId="{58376610-23EC-4A07-B448-9A0F265B554A}" destId="{7C1FDB9A-9E89-4672-AF89-058DF94EFFF7}" srcOrd="5" destOrd="0" presId="urn:microsoft.com/office/officeart/2005/8/layout/list1"/>
    <dgm:cxn modelId="{D89A130F-F9F7-4052-B004-B4741F2D4687}" type="presParOf" srcId="{58376610-23EC-4A07-B448-9A0F265B554A}" destId="{45294886-5938-4DB5-A2F1-2694657DE9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26E16-EF13-443F-A20C-6F28F515F9E8}">
      <dsp:nvSpPr>
        <dsp:cNvPr id="0" name=""/>
        <dsp:cNvSpPr/>
      </dsp:nvSpPr>
      <dsp:spPr>
        <a:xfrm>
          <a:off x="0" y="594635"/>
          <a:ext cx="7890728" cy="2395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8" tIns="812292" rIns="6124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Evaluate if global assessment of treatment effects varied based on baseline risk of VTE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Determine if PREVENT CLOT results apply to patients at highest risk of thrombosis</a:t>
          </a:r>
        </a:p>
      </dsp:txBody>
      <dsp:txXfrm>
        <a:off x="0" y="594635"/>
        <a:ext cx="7890728" cy="2395574"/>
      </dsp:txXfrm>
    </dsp:sp>
    <dsp:sp modelId="{46228162-27F1-4990-96C9-6C1B21E3D94B}">
      <dsp:nvSpPr>
        <dsp:cNvPr id="0" name=""/>
        <dsp:cNvSpPr/>
      </dsp:nvSpPr>
      <dsp:spPr>
        <a:xfrm>
          <a:off x="394536" y="18994"/>
          <a:ext cx="5523509" cy="1151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776" tIns="0" rIns="2087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Primary aim</a:t>
          </a:r>
        </a:p>
      </dsp:txBody>
      <dsp:txXfrm>
        <a:off x="450737" y="75195"/>
        <a:ext cx="5411107" cy="1038878"/>
      </dsp:txXfrm>
    </dsp:sp>
    <dsp:sp modelId="{45294886-5938-4DB5-A2F1-2694657DE9FD}">
      <dsp:nvSpPr>
        <dsp:cNvPr id="0" name=""/>
        <dsp:cNvSpPr/>
      </dsp:nvSpPr>
      <dsp:spPr>
        <a:xfrm>
          <a:off x="0" y="3776450"/>
          <a:ext cx="7890728" cy="1658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5061180"/>
              <a:satOff val="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8" tIns="812292" rIns="6124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 medication satisfaction to the risk-stratified assessment of treatment effects</a:t>
          </a:r>
        </a:p>
      </dsp:txBody>
      <dsp:txXfrm>
        <a:off x="0" y="3776450"/>
        <a:ext cx="7890728" cy="1658475"/>
      </dsp:txXfrm>
    </dsp:sp>
    <dsp:sp modelId="{E15C637B-9DB1-4885-8ED2-75366A41C785}">
      <dsp:nvSpPr>
        <dsp:cNvPr id="0" name=""/>
        <dsp:cNvSpPr/>
      </dsp:nvSpPr>
      <dsp:spPr>
        <a:xfrm>
          <a:off x="394536" y="3200809"/>
          <a:ext cx="5523509" cy="1151280"/>
        </a:xfrm>
        <a:prstGeom prst="roundRect">
          <a:avLst/>
        </a:prstGeom>
        <a:gradFill rotWithShape="0">
          <a:gsLst>
            <a:gs pos="0">
              <a:schemeClr val="accent2">
                <a:hueOff val="5061180"/>
                <a:satOff val="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1180"/>
                <a:satOff val="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1180"/>
                <a:satOff val="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776" tIns="0" rIns="2087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Secondary aim</a:t>
          </a:r>
        </a:p>
      </dsp:txBody>
      <dsp:txXfrm>
        <a:off x="450737" y="3257010"/>
        <a:ext cx="5411107" cy="1038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26E16-EF13-443F-A20C-6F28F515F9E8}">
      <dsp:nvSpPr>
        <dsp:cNvPr id="0" name=""/>
        <dsp:cNvSpPr/>
      </dsp:nvSpPr>
      <dsp:spPr>
        <a:xfrm>
          <a:off x="0" y="501934"/>
          <a:ext cx="7890728" cy="264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8" tIns="604012" rIns="61240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All cause mortality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DVT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Bleeding events</a:t>
          </a:r>
        </a:p>
      </dsp:txBody>
      <dsp:txXfrm>
        <a:off x="0" y="501934"/>
        <a:ext cx="7890728" cy="2649150"/>
      </dsp:txXfrm>
    </dsp:sp>
    <dsp:sp modelId="{46228162-27F1-4990-96C9-6C1B21E3D94B}">
      <dsp:nvSpPr>
        <dsp:cNvPr id="0" name=""/>
        <dsp:cNvSpPr/>
      </dsp:nvSpPr>
      <dsp:spPr>
        <a:xfrm>
          <a:off x="394536" y="73894"/>
          <a:ext cx="5523509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776" tIns="0" rIns="20877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Primary Outcome (composite)</a:t>
          </a:r>
        </a:p>
      </dsp:txBody>
      <dsp:txXfrm>
        <a:off x="436326" y="115684"/>
        <a:ext cx="5439929" cy="772500"/>
      </dsp:txXfrm>
    </dsp:sp>
    <dsp:sp modelId="{45294886-5938-4DB5-A2F1-2694657DE9FD}">
      <dsp:nvSpPr>
        <dsp:cNvPr id="0" name=""/>
        <dsp:cNvSpPr/>
      </dsp:nvSpPr>
      <dsp:spPr>
        <a:xfrm>
          <a:off x="0" y="3735725"/>
          <a:ext cx="7890728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5061180"/>
              <a:satOff val="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8" tIns="604012" rIns="61240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Medication satisfaction assessed at 90-days after randomization</a:t>
          </a:r>
        </a:p>
      </dsp:txBody>
      <dsp:txXfrm>
        <a:off x="0" y="3735725"/>
        <a:ext cx="7890728" cy="1644300"/>
      </dsp:txXfrm>
    </dsp:sp>
    <dsp:sp modelId="{E15C637B-9DB1-4885-8ED2-75366A41C785}">
      <dsp:nvSpPr>
        <dsp:cNvPr id="0" name=""/>
        <dsp:cNvSpPr/>
      </dsp:nvSpPr>
      <dsp:spPr>
        <a:xfrm>
          <a:off x="394536" y="3307685"/>
          <a:ext cx="5523509" cy="856080"/>
        </a:xfrm>
        <a:prstGeom prst="roundRect">
          <a:avLst/>
        </a:prstGeom>
        <a:gradFill rotWithShape="0">
          <a:gsLst>
            <a:gs pos="0">
              <a:schemeClr val="accent2">
                <a:hueOff val="5061180"/>
                <a:satOff val="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61180"/>
                <a:satOff val="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61180"/>
                <a:satOff val="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776" tIns="0" rIns="20877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Secondary Outcome</a:t>
          </a:r>
        </a:p>
      </dsp:txBody>
      <dsp:txXfrm>
        <a:off x="436326" y="3349475"/>
        <a:ext cx="5439929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F51F7-ACEB-48E1-9859-45C752A1BE3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3BDE9-39AB-4260-9BC0-ED2806FC2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LMWH has been front and center since Dr Geerts published his landmark papers describing VTE incidence and the superiority of LMWH over UFH. </a:t>
            </a:r>
            <a:r>
              <a:rPr lang="en-US" b="1" dirty="0"/>
              <a:t>That was 30 years ago</a:t>
            </a:r>
            <a:r>
              <a:rPr lang="en-US" dirty="0"/>
              <a:t>… and little to no head to head studies comparing LMWH to alternative oral agents have been done. Until recently..!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2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7553-C38E-CA70-EB61-A1DE33E8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1CF453-905B-171B-D6EF-5905151CA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395AE-A1DE-5401-6E82-767B5F5E8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Overwhelmingly and obviously patients preferred oral route, but authors were surprised at how little risk reduction of death due to PE was needed to change their preference to SQ</a:t>
            </a:r>
          </a:p>
          <a:p>
            <a:pPr marL="171450" indent="-171450">
              <a:buFontTx/>
              <a:buChar char="-"/>
            </a:pPr>
            <a:r>
              <a:rPr lang="en-US" dirty="0"/>
              <a:t>Surmise that death could be the easiest outcome for patients to actually understand (or maybe just that no one wants to die?!)</a:t>
            </a:r>
          </a:p>
          <a:p>
            <a:pPr marL="171450" indent="-171450">
              <a:buFontTx/>
              <a:buChar char="-"/>
            </a:pPr>
            <a:r>
              <a:rPr lang="en-US" dirty="0"/>
              <a:t>Subgroup heterogeneity - women, white, and LE </a:t>
            </a:r>
            <a:r>
              <a:rPr lang="en-US" dirty="0" err="1"/>
              <a:t>fxs</a:t>
            </a:r>
            <a:r>
              <a:rPr lang="en-US" dirty="0"/>
              <a:t> demonstrated stronger preferences for oral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C2F96-3CD5-2BA0-E71F-F73B8CA81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2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Median ISS was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26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ITT and per protocol analysis had similar results</a:t>
            </a:r>
          </a:p>
          <a:p>
            <a:r>
              <a:rPr lang="en-US" dirty="0"/>
              <a:t>No difference in any secondary outcomes (like PE, DVT, bleeding)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5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ITT outcomes no difference from per protocol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1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diff in PE events, but there was a difference in DVT…which was driven completely by distal DVT only (which we and they do not treat)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8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DVTs w LMWH but all with respect to distal DVT; secondary outcomes all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3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 QUESTION!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Chose to insert patient satisfaction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This group takes a patient-centered approach and underscores the reality that patient satisfaction will affect compliance, which may have an effect on VTE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59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Secondary analyses re-analyze data that was previously collected for an original trial to explore new or more specific questions, often SUBGROUPS. They are NOT adequately powered given often the population is a subset of the entire study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 is very different know from when Geerts did his early LMWH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05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3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Composite at 90-days (ranked in order based on patient preference)</a:t>
            </a:r>
          </a:p>
          <a:p>
            <a:r>
              <a:rPr lang="en-US" dirty="0"/>
              <a:t>Secondary – </a:t>
            </a:r>
            <a:r>
              <a:rPr lang="en-US" dirty="0" err="1"/>
              <a:t>likert</a:t>
            </a:r>
            <a:r>
              <a:rPr lang="en-US" dirty="0"/>
              <a:t> scale extremely satisfied to dissatisfied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5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 like death, VTE events, and med satisfaction obtained at 90 day f/u appointment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 ratio commonly used on CV literature (prioritizes clinically important event, not just the first event)</a:t>
            </a:r>
          </a:p>
          <a:p>
            <a:r>
              <a:rPr lang="en-US" dirty="0"/>
              <a:t>This is considered a more pragmatic technique…to better align with the patient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9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27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(‘winner’ or ‘loser’ for who had each outcome first, if at all)</a:t>
            </a:r>
          </a:p>
          <a:p>
            <a:r>
              <a:rPr lang="en-US" dirty="0"/>
              <a:t>Comparison started with all cause mortality, followed by PE, DVT, then bleeding</a:t>
            </a:r>
          </a:p>
          <a:p>
            <a:r>
              <a:rPr lang="en-US" dirty="0"/>
              <a:t>Tied if neither had the outcome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84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37 million pairwise comparisons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ASA group won 0.7% vs LMWH 0.8% comparisons by protecting against death</a:t>
            </a:r>
            <a:endParaRPr lang="en-US" dirty="0"/>
          </a:p>
          <a:p>
            <a:r>
              <a:rPr lang="en-US" dirty="0"/>
              <a:t>On the left the # wins is reported for each treatment arm for each outcome</a:t>
            </a:r>
          </a:p>
          <a:p>
            <a:r>
              <a:rPr lang="en-US" dirty="0"/>
              <a:t>On the right is the WIN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6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were stratified into 4 VTE risk QUARTILES – and the 2 medications were indistinguishable in any risk level</a:t>
            </a:r>
          </a:p>
          <a:p>
            <a:r>
              <a:rPr lang="en-US" dirty="0"/>
              <a:t>When you included ASA – it won over LMWH. But this magnitude of the ASA benefit lessens as VTE risk increases – and this is because of the increase incidence of VTE complications/outcomes like DVT, PE and death (and thus fewer pairs distinguishable by patient satisfaction itself)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10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objective outcome of death cant really be affected by diagnostic bias given open label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5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Much of aspirin’s data has come out of arthroplasty literature.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secondary analysis supports the conclusion of the original </a:t>
            </a:r>
            <a:r>
              <a:rPr lang="en-US" dirty="0" err="1"/>
              <a:t>preventclot</a:t>
            </a:r>
            <a:r>
              <a:rPr lang="en-US" dirty="0"/>
              <a:t> trial</a:t>
            </a:r>
          </a:p>
          <a:p>
            <a:r>
              <a:rPr lang="en-US" dirty="0"/>
              <a:t>Win ratio method allows patients/clinicians to evaluate treatment options GLOBALLY – a more pragmatic approach!</a:t>
            </a:r>
          </a:p>
          <a:p>
            <a:r>
              <a:rPr lang="en-US" dirty="0"/>
              <a:t>Medication satisfaction drives the ASA benefit!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authors were frustrated with the lag in adoption and felt compelled to write this piece on health equity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 health equity issue – providing a cheaper medication option to improve access to adequate VTE prevention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1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AF778-30FD-AC0F-B585-9E2054BE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14489-857D-26B0-4306-A352AD3D4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381C9-61AF-2DAE-C0DE-7FF3A818F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795D0-08E9-DB50-3B7A-4BFE03824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5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6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0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ASA inhibits thromboxane A2 synthesis and thus inhibits </a:t>
            </a:r>
            <a:r>
              <a:rPr lang="en-US" dirty="0" err="1"/>
              <a:t>plt</a:t>
            </a:r>
            <a:r>
              <a:rPr lang="en-US" dirty="0"/>
              <a:t> aggregation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7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dirty="0"/>
              <a:t>ASA inhibits PLTS aggregation</a:t>
            </a:r>
          </a:p>
          <a:p>
            <a:pPr lvl="1"/>
            <a:r>
              <a:rPr lang="en-US" sz="1200" dirty="0"/>
              <a:t>Platelet membrane is the surface for assembly of activated coagulation factors/coagulation cascade</a:t>
            </a:r>
          </a:p>
          <a:p>
            <a:pPr lvl="1"/>
            <a:r>
              <a:rPr lang="en-US" sz="1200" dirty="0"/>
              <a:t>Results in the formation of the </a:t>
            </a:r>
            <a:r>
              <a:rPr lang="en-US" sz="1200" u="sng" dirty="0"/>
              <a:t>fibrin clot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7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MD Shock Trauma!</a:t>
            </a:r>
          </a:p>
          <a:p>
            <a:r>
              <a:rPr lang="en-US" dirty="0"/>
              <a:t>ADAPT was first RCT to look at ASA vs LMWH – both groups had basically identical outcomes except for the minimal importance threshold based on preference for oral vs SQ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 CLOT trial - 21 trauma centers in the United States and Canada. </a:t>
            </a:r>
          </a:p>
          <a:p>
            <a:r>
              <a:rPr lang="en-US" dirty="0"/>
              <a:t>Investigator-initiated, designed by the protocol committee, and planned and conducted in collaboration with patients and other relevant stakeholders.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Shoulder to wrist and hip to midfoot </a:t>
            </a:r>
            <a:r>
              <a:rPr lang="en-US" dirty="0" err="1"/>
              <a:t>fxs</a:t>
            </a:r>
            <a:r>
              <a:rPr lang="en-US" dirty="0"/>
              <a:t> were included </a:t>
            </a:r>
          </a:p>
          <a:p>
            <a:pPr marL="171450" indent="-171450">
              <a:buFontTx/>
              <a:buChar char="-"/>
            </a:pPr>
            <a:r>
              <a:rPr lang="en-US" dirty="0"/>
              <a:t>Adjusted dose levels for LMWH were permitted (weight or AFXA)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Protocol “adherence” defined as 80% of assigned doses (allowed for some missed inpatient doses) AND use of study drug for </a:t>
            </a:r>
            <a:r>
              <a:rPr lang="en-US" dirty="0" err="1"/>
              <a:t>VTEp</a:t>
            </a:r>
            <a:r>
              <a:rPr lang="en-US" dirty="0"/>
              <a:t> on discharge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Primary outcome was death (</a:t>
            </a:r>
            <a:r>
              <a:rPr lang="en-US" dirty="0" err="1"/>
              <a:t>bc</a:t>
            </a:r>
            <a:r>
              <a:rPr lang="en-US" dirty="0"/>
              <a:t> this is what patients reported they card most about) from any cause and not PE due to concern of misclassification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2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0845E-4292-3743-C784-1FE42F9A8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BF861-96EB-6A6A-9F13-B24567A97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3530A-B291-5495-1250-1DB729DE0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- Must focus on outcomes most important to patients and understand trade-off estimates</a:t>
            </a:r>
          </a:p>
          <a:p>
            <a:r>
              <a:rPr lang="en-US" dirty="0"/>
              <a:t>- Patients were trauma inpatients with ortho injuries at MD shock trauma</a:t>
            </a:r>
          </a:p>
          <a:p>
            <a:r>
              <a:rPr lang="en-US" dirty="0"/>
              <a:t>- Patients were asked about medications and clinically important outcomes  - med route, cost, SEs (site bruising, bleeding or wound complications), risk of VTE requiring therapeutic AC, PE and death</a:t>
            </a:r>
          </a:p>
          <a:p>
            <a:r>
              <a:rPr lang="en-US" dirty="0"/>
              <a:t>- Reasonable to assume that at the time of survey, most patients were receiving the </a:t>
            </a:r>
            <a:r>
              <a:rPr lang="en-US" dirty="0" err="1"/>
              <a:t>stdrd</a:t>
            </a:r>
            <a:r>
              <a:rPr lang="en-US" dirty="0"/>
              <a:t> which was LMWH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E3EC8-6218-C25C-95AC-6000B9D0C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3BDE9-39AB-4260-9BC0-ED2806FC27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BCBE01D-1C31-D3F1-6609-D20C5E298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17" y="1988319"/>
            <a:ext cx="5348212" cy="1655764"/>
          </a:xfrm>
        </p:spPr>
        <p:txBody>
          <a:bodyPr anchor="b"/>
          <a:lstStyle>
            <a:lvl1pPr algn="l">
              <a:lnSpc>
                <a:spcPct val="100000"/>
              </a:lnSpc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617" y="3970679"/>
            <a:ext cx="4565255" cy="197715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6AEB-F8B9-4BD3-AEB8-1A520AB41D95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16" y="6164683"/>
            <a:ext cx="4114800" cy="14362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and property of Intermountain Health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A8443C5-19FC-007A-12E9-1ED63D98B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673" y="549689"/>
            <a:ext cx="2718816" cy="8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5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BD2D21-C171-1A2B-AC3E-F6A951934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7351-0F40-4FC4-9C1A-6F91DB0E920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2D972D-DD97-49AD-6284-DE9DB332B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616" y="6288635"/>
            <a:ext cx="933451" cy="286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A131D3-0540-078D-DF01-87FBF775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16" y="4828697"/>
            <a:ext cx="10522032" cy="973804"/>
          </a:xfrm>
        </p:spPr>
        <p:txBody>
          <a:bodyPr anchor="ctr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206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524142"/>
            <a:ext cx="5385664" cy="973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19FE-18E4-4A1C-BFEC-0099688B6B22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95D2886-2BFA-C21B-D72F-4ECA74442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5388864" cy="545704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2234954"/>
            <a:ext cx="5385665" cy="3712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6285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177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867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36" y="524142"/>
            <a:ext cx="5385664" cy="9738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C923-32E2-44B0-A4C8-62BBA8331BCE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95D2886-2BFA-C21B-D72F-4ECA74442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7536" y="1689249"/>
            <a:ext cx="5388864" cy="545704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7536" y="2234954"/>
            <a:ext cx="5385665" cy="37128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05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ef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E1E7-6F8F-4D04-B676-371F4D1EA4B3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4248051"/>
            <a:ext cx="5128687" cy="1699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6285" y="520699"/>
            <a:ext cx="5386916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5"/>
            <a:ext cx="5128684" cy="2856628"/>
          </a:xfrm>
        </p:spPr>
        <p:txBody>
          <a:bodyPr anchor="t" anchorCtr="0"/>
          <a:lstStyle>
            <a:lvl1pPr>
              <a:lnSpc>
                <a:spcPct val="100000"/>
              </a:lnSpc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5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eft_W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CF9F-B89F-4C65-B802-C0A8FFE200EB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7" y="2806998"/>
            <a:ext cx="3391787" cy="3140837"/>
          </a:xfrm>
        </p:spPr>
        <p:txBody>
          <a:bodyPr/>
          <a:lstStyle>
            <a:lvl1pPr marL="0" indent="0">
              <a:lnSpc>
                <a:spcPct val="105000"/>
              </a:lnSpc>
              <a:buNone/>
              <a:defRPr/>
            </a:lvl1pPr>
            <a:lvl2pPr marL="0" indent="0">
              <a:buNone/>
              <a:defRPr sz="2133" u="sng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C2CF63-0F81-6216-7BFD-B0FB6E3D6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47536" y="520699"/>
            <a:ext cx="7285665" cy="5427135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70041-B313-4490-3EEE-D2CBF164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9" y="977648"/>
            <a:ext cx="3657600" cy="160182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9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9543-01FF-47BB-A619-E338B95587C5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A8D3EB-862E-E22E-AC93-F40870BF9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80" y="6290937"/>
            <a:ext cx="930272" cy="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9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8B2C-E4A3-4EE4-8F26-765225E82E8F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10EC70-83EA-3983-DD32-80D886B22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616" y="6288635"/>
            <a:ext cx="933451" cy="2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o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626-85A1-46C7-8B81-C7967E17A57B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6285" y="1110676"/>
            <a:ext cx="4977192" cy="247855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28F577-4841-9649-336F-3AB9DFB7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1008124"/>
            <a:ext cx="5128684" cy="4939709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74F8B2-35DE-AE29-2AE1-213F9E306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616" y="6288635"/>
            <a:ext cx="933451" cy="2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68" y="2235838"/>
            <a:ext cx="11087149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806C-BDFC-4B82-89D9-BAFE8F1220DF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58A102-113C-AD29-0E56-CB6BA4658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617" y="1689249"/>
            <a:ext cx="11074400" cy="546589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06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B2D7-A7C5-E04B-559B-CD89EFC1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2D18-6293-B1CC-9520-5D129ECF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13ED-621C-9340-9F9B-5608CDF45D57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85BA-A8E8-AD04-F15B-4C73A723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2DAA-362B-4AE3-646B-5445FB14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EB0-3884-1740-932B-2A996EE58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101A72-F511-75EC-76D5-2E936D99EC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7315200" cy="546589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60B904-C450-B2E9-A6CE-57A860B5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68" y="2235838"/>
            <a:ext cx="5402001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F8D2A5-E174-5E97-4E01-7E5DC474CC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8204" y="2235838"/>
            <a:ext cx="5402001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616" y="1988319"/>
            <a:ext cx="5441104" cy="1655764"/>
          </a:xfrm>
        </p:spPr>
        <p:txBody>
          <a:bodyPr anchor="b"/>
          <a:lstStyle>
            <a:lvl1pPr algn="l">
              <a:lnSpc>
                <a:spcPct val="100000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617" y="3970679"/>
            <a:ext cx="4565255" cy="197715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740-8A01-4814-8EC4-F2E6661F4CD4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16" y="6164683"/>
            <a:ext cx="4114800" cy="14362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53AF4F-663D-3E6B-9C33-500A3D70C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74" y="549689"/>
            <a:ext cx="2718817" cy="8341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AC73912-DC9A-CB1C-D67F-4EE2696EF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105" t="1827" r="16730" b="69430"/>
          <a:stretch/>
        </p:blipFill>
        <p:spPr>
          <a:xfrm>
            <a:off x="4493682" y="100660"/>
            <a:ext cx="8271935" cy="70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7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B2D7-A7C5-E04B-559B-CD89EFC1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2D18-6293-B1CC-9520-5D129ECF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13ED-621C-9340-9F9B-5608CDF45D5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085BA-A8E8-AD04-F15B-4C73A723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and property of Intermountain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B2DAA-362B-4AE3-646B-5445FB14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21EB0-3884-1740-932B-2A996EE588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B0E76D0-9CFA-5F03-6303-5B7630D0CC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617" y="1689249"/>
            <a:ext cx="7315200" cy="236403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3CBBA3-76D1-2BEB-60B4-65D1B362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68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A241FE7-6D13-BB09-56E4-1859A5BEB7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45067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DE4835-4455-AB1E-0A52-EF37D82F30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29265" y="2235838"/>
            <a:ext cx="3503936" cy="3711995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9910-747F-4EF7-B5BE-C9285B070578}" type="datetime1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5BF-B469-46CA-B420-24F9761502EB}" type="datetime1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E3AB4-FD93-47F4-89D8-165A9DD31F04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3D91AF-105B-FCD6-C4F5-C67B716D57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58797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06B345E-D8AD-5ABF-C286-5E6C942981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159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74D32F3-07D7-A773-4B83-740E4AFDFF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1411" y="3703179"/>
            <a:ext cx="3535680" cy="2244656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F8DACD0-57C1-A420-18D0-7958538404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8160" y="2234956"/>
            <a:ext cx="3535680" cy="1840656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4B27034-5514-D99C-E637-202A25B1F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7521" y="2234955"/>
            <a:ext cx="3535680" cy="1840655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2234957"/>
            <a:ext cx="3535680" cy="1468223"/>
          </a:xfrm>
        </p:spPr>
        <p:txBody>
          <a:bodyPr/>
          <a:lstStyle>
            <a:lvl1pPr marL="0" indent="0">
              <a:buNone/>
              <a:defRPr sz="2667" b="1">
                <a:solidFill>
                  <a:schemeClr val="accent2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7081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3D91AF-105B-FCD6-C4F5-C67B716D57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9528" y="520701"/>
            <a:ext cx="3535680" cy="2862721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5316E6D-08B1-22AC-4C5B-625D1BB09A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94821" y="520701"/>
            <a:ext cx="3535680" cy="2862721"/>
          </a:xfrm>
          <a:solidFill>
            <a:schemeClr val="bg2">
              <a:lumMod val="85000"/>
            </a:schemeClr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520700"/>
            <a:ext cx="3657128" cy="2335139"/>
          </a:xfrm>
        </p:spPr>
        <p:txBody>
          <a:bodyPr anchor="t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D859-F234-4ABB-8B8C-A008D9848D0E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9528" y="3954261"/>
            <a:ext cx="3535680" cy="1993572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969F474-E424-3477-434A-09FACCF5C4A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24201" y="3954261"/>
            <a:ext cx="3535680" cy="1993572"/>
          </a:xfrm>
        </p:spPr>
        <p:txBody>
          <a:bodyPr/>
          <a:lstStyle>
            <a:lvl1pPr marL="228594" indent="-228594"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None/>
              <a:defRPr/>
            </a:lvl2pPr>
            <a:lvl3pPr marL="228594" indent="-228594">
              <a:spcBef>
                <a:spcPts val="1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191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33D8-F538-44D1-9CFA-9420E5015B6F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8" y="2233084"/>
            <a:ext cx="3144380" cy="3714751"/>
          </a:xfrm>
        </p:spPr>
        <p:txBody>
          <a:bodyPr/>
          <a:lstStyle>
            <a:lvl1pPr marL="0" indent="0">
              <a:lnSpc>
                <a:spcPct val="105000"/>
              </a:lnSpc>
              <a:buNone/>
              <a:defRPr/>
            </a:lvl1pPr>
            <a:lvl2pPr marL="0" indent="0">
              <a:buNone/>
              <a:defRPr sz="1867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A77CF-6FD1-45FE-4C52-66768063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97" y="524141"/>
            <a:ext cx="4267200" cy="108204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35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FD73-1FF8-4416-BD76-2955639D439D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B85A-CEDA-4147-BFEE-FE6E6956DC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42A8771-4A82-CB8D-C424-41BF6D808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3130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DE02F3C-8D05-3406-3842-5B3130A89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7462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tx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5085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roces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4" cy="97380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A605-DABF-473A-8A47-89F92C70FFA8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931A1D-33AA-0C07-1D74-3196D9C35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799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42A8771-4A82-CB8D-C424-41BF6D808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53130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DDE02F3C-8D05-3406-3842-5B3130A89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7462" y="3360632"/>
            <a:ext cx="2851685" cy="258720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>
                <a:solidFill>
                  <a:schemeClr val="bg1"/>
                </a:solidFill>
              </a:defRPr>
            </a:lvl2pPr>
            <a:lvl3pPr marL="228594" indent="-228594">
              <a:spcBef>
                <a:spcPts val="1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ADB41D2-64A9-DED7-81ED-D5308AAA0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93" t="9258" r="20834" b="80331"/>
          <a:stretch/>
        </p:blipFill>
        <p:spPr bwMode="invGray">
          <a:xfrm>
            <a:off x="531663" y="6276976"/>
            <a:ext cx="1005037" cy="3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9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700D490-4071-0358-CDB3-67D5C6963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557741" y="525295"/>
            <a:ext cx="11078633" cy="54225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1906" y="605867"/>
            <a:ext cx="10910299" cy="5261396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B44C-A59A-4F6D-BAE1-108BBD5B7B51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BD3C95-659A-8892-1572-85CAFF6F374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2531" y="523455"/>
            <a:ext cx="11070668" cy="5424379"/>
          </a:xfrm>
          <a:solidFill>
            <a:schemeClr val="bg2">
              <a:lumMod val="85000"/>
            </a:schemeClr>
          </a:solidFill>
        </p:spPr>
        <p:txBody>
          <a:bodyPr tIns="10972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EF14C-7206-461D-9384-0B383F30AD23}" type="datetime1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79773"/>
            <a:ext cx="5765088" cy="2852737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4499043"/>
            <a:ext cx="5765088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4345-573A-43F0-A947-A48F0E714851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D7110D-138E-3CDC-8106-B5F251915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80" y="6290937"/>
            <a:ext cx="930272" cy="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7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EE09029-D971-5226-4FA9-F6AD000FDC32}"/>
              </a:ext>
            </a:extLst>
          </p:cNvPr>
          <p:cNvGrpSpPr/>
          <p:nvPr userDrawn="1"/>
        </p:nvGrpSpPr>
        <p:grpSpPr>
          <a:xfrm>
            <a:off x="1" y="1693"/>
            <a:ext cx="11592441" cy="6856307"/>
            <a:chOff x="-1" y="1270"/>
            <a:chExt cx="8694331" cy="5142230"/>
          </a:xfrm>
          <a:solidFill>
            <a:schemeClr val="accent2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8A0E504-DF9F-0793-DCEF-51E39A880353}"/>
                </a:ext>
              </a:extLst>
            </p:cNvPr>
            <p:cNvSpPr/>
            <p:nvPr/>
          </p:nvSpPr>
          <p:spPr>
            <a:xfrm>
              <a:off x="0" y="931655"/>
              <a:ext cx="6292067" cy="4211844"/>
            </a:xfrm>
            <a:custGeom>
              <a:avLst/>
              <a:gdLst>
                <a:gd name="connsiteX0" fmla="*/ 6276417 w 6292067"/>
                <a:gd name="connsiteY0" fmla="*/ 4192266 h 4211844"/>
                <a:gd name="connsiteX1" fmla="*/ 6276315 w 6292067"/>
                <a:gd name="connsiteY1" fmla="*/ 4211845 h 4211844"/>
                <a:gd name="connsiteX2" fmla="*/ 6291966 w 6292067"/>
                <a:gd name="connsiteY2" fmla="*/ 4211845 h 4211844"/>
                <a:gd name="connsiteX3" fmla="*/ 6292068 w 6292067"/>
                <a:gd name="connsiteY3" fmla="*/ 4192952 h 4211844"/>
                <a:gd name="connsiteX4" fmla="*/ 2106305 w 6292067"/>
                <a:gd name="connsiteY4" fmla="*/ 0 h 4211844"/>
                <a:gd name="connsiteX5" fmla="*/ 0 w 6292067"/>
                <a:gd name="connsiteY5" fmla="*/ 572342 h 4211844"/>
                <a:gd name="connsiteX6" fmla="*/ 0 w 6292067"/>
                <a:gd name="connsiteY6" fmla="*/ 589980 h 4211844"/>
                <a:gd name="connsiteX7" fmla="*/ 2105792 w 6292067"/>
                <a:gd name="connsiteY7" fmla="*/ 15160 h 4211844"/>
                <a:gd name="connsiteX8" fmla="*/ 6276417 w 6292067"/>
                <a:gd name="connsiteY8" fmla="*/ 4192266 h 42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067" h="4211844">
                  <a:moveTo>
                    <a:pt x="6276417" y="4192266"/>
                  </a:moveTo>
                  <a:cubicBezTo>
                    <a:pt x="6276417" y="4198792"/>
                    <a:pt x="6276366" y="4205319"/>
                    <a:pt x="6276315" y="4211845"/>
                  </a:cubicBezTo>
                  <a:lnTo>
                    <a:pt x="6291966" y="4211845"/>
                  </a:lnTo>
                  <a:cubicBezTo>
                    <a:pt x="6291991" y="4205547"/>
                    <a:pt x="6292068" y="4199249"/>
                    <a:pt x="6292068" y="4192952"/>
                  </a:cubicBezTo>
                  <a:cubicBezTo>
                    <a:pt x="6292068" y="1984713"/>
                    <a:pt x="4534131" y="0"/>
                    <a:pt x="2106305" y="0"/>
                  </a:cubicBezTo>
                  <a:cubicBezTo>
                    <a:pt x="1349899" y="0"/>
                    <a:pt x="626232" y="206007"/>
                    <a:pt x="0" y="572342"/>
                  </a:cubicBezTo>
                  <a:lnTo>
                    <a:pt x="0" y="589980"/>
                  </a:lnTo>
                  <a:cubicBezTo>
                    <a:pt x="625228" y="222309"/>
                    <a:pt x="1348723" y="15160"/>
                    <a:pt x="2105792" y="15160"/>
                  </a:cubicBezTo>
                  <a:cubicBezTo>
                    <a:pt x="4521199" y="15160"/>
                    <a:pt x="6276417" y="1985779"/>
                    <a:pt x="6276417" y="4192266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BBC6466-723F-CC01-A0B8-8E529AF36AA2}"/>
                </a:ext>
              </a:extLst>
            </p:cNvPr>
            <p:cNvSpPr/>
            <p:nvPr/>
          </p:nvSpPr>
          <p:spPr>
            <a:xfrm>
              <a:off x="-1" y="1270"/>
              <a:ext cx="1952927" cy="970771"/>
            </a:xfrm>
            <a:custGeom>
              <a:avLst/>
              <a:gdLst>
                <a:gd name="connsiteX0" fmla="*/ 0 w 1952927"/>
                <a:gd name="connsiteY0" fmla="*/ 952971 h 970771"/>
                <a:gd name="connsiteX1" fmla="*/ 0 w 1952927"/>
                <a:gd name="connsiteY1" fmla="*/ 970772 h 970771"/>
                <a:gd name="connsiteX2" fmla="*/ 1952927 w 1952927"/>
                <a:gd name="connsiteY2" fmla="*/ 0 h 970771"/>
                <a:gd name="connsiteX3" fmla="*/ 1901126 w 1952927"/>
                <a:gd name="connsiteY3" fmla="*/ 0 h 970771"/>
                <a:gd name="connsiteX4" fmla="*/ 0 w 1952927"/>
                <a:gd name="connsiteY4" fmla="*/ 952971 h 9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927" h="970771">
                  <a:moveTo>
                    <a:pt x="0" y="952971"/>
                  </a:moveTo>
                  <a:lnTo>
                    <a:pt x="0" y="970772"/>
                  </a:lnTo>
                  <a:cubicBezTo>
                    <a:pt x="562340" y="528319"/>
                    <a:pt x="1221325" y="190675"/>
                    <a:pt x="1952927" y="0"/>
                  </a:cubicBezTo>
                  <a:lnTo>
                    <a:pt x="1901126" y="0"/>
                  </a:lnTo>
                  <a:cubicBezTo>
                    <a:pt x="1195851" y="190913"/>
                    <a:pt x="553181" y="520772"/>
                    <a:pt x="0" y="952971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645CD48-0971-9BC7-AEB8-D323323023EF}"/>
                </a:ext>
              </a:extLst>
            </p:cNvPr>
            <p:cNvSpPr/>
            <p:nvPr/>
          </p:nvSpPr>
          <p:spPr>
            <a:xfrm>
              <a:off x="4685957" y="1270"/>
              <a:ext cx="4008373" cy="5142230"/>
            </a:xfrm>
            <a:custGeom>
              <a:avLst/>
              <a:gdLst>
                <a:gd name="connsiteX0" fmla="*/ 4002352 w 4008373"/>
                <a:gd name="connsiteY0" fmla="*/ 5142230 h 5142230"/>
                <a:gd name="connsiteX1" fmla="*/ 4008374 w 4008373"/>
                <a:gd name="connsiteY1" fmla="*/ 5142230 h 5142230"/>
                <a:gd name="connsiteX2" fmla="*/ 34578 w 4008373"/>
                <a:gd name="connsiteY2" fmla="*/ 0 h 5142230"/>
                <a:gd name="connsiteX3" fmla="*/ 0 w 4008373"/>
                <a:gd name="connsiteY3" fmla="*/ 0 h 5142230"/>
                <a:gd name="connsiteX4" fmla="*/ 4002352 w 4008373"/>
                <a:gd name="connsiteY4" fmla="*/ 5142230 h 51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8373" h="5142230">
                  <a:moveTo>
                    <a:pt x="4002352" y="5142230"/>
                  </a:moveTo>
                  <a:lnTo>
                    <a:pt x="4008374" y="5142230"/>
                  </a:lnTo>
                  <a:cubicBezTo>
                    <a:pt x="3984974" y="2680892"/>
                    <a:pt x="2308134" y="614734"/>
                    <a:pt x="34578" y="0"/>
                  </a:cubicBezTo>
                  <a:lnTo>
                    <a:pt x="0" y="0"/>
                  </a:lnTo>
                  <a:cubicBezTo>
                    <a:pt x="2308491" y="613127"/>
                    <a:pt x="3982535" y="2753417"/>
                    <a:pt x="4002352" y="5142230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9E7433F-F551-206F-1AF6-B4C3EE4487B8}"/>
                </a:ext>
              </a:extLst>
            </p:cNvPr>
            <p:cNvSpPr/>
            <p:nvPr/>
          </p:nvSpPr>
          <p:spPr>
            <a:xfrm>
              <a:off x="177276" y="3197883"/>
              <a:ext cx="4020651" cy="1945616"/>
            </a:xfrm>
            <a:custGeom>
              <a:avLst/>
              <a:gdLst>
                <a:gd name="connsiteX0" fmla="*/ 2009768 w 4020651"/>
                <a:gd name="connsiteY0" fmla="*/ 17623 h 1945616"/>
                <a:gd name="connsiteX1" fmla="*/ 3993569 w 4020651"/>
                <a:gd name="connsiteY1" fmla="*/ 1794092 h 1945616"/>
                <a:gd name="connsiteX2" fmla="*/ 3133973 w 4020651"/>
                <a:gd name="connsiteY2" fmla="*/ 1126034 h 1945616"/>
                <a:gd name="connsiteX3" fmla="*/ 2249797 w 4020651"/>
                <a:gd name="connsiteY3" fmla="*/ 1945617 h 1945616"/>
                <a:gd name="connsiteX4" fmla="*/ 2264954 w 4020651"/>
                <a:gd name="connsiteY4" fmla="*/ 1945617 h 1945616"/>
                <a:gd name="connsiteX5" fmla="*/ 3142662 w 4020651"/>
                <a:gd name="connsiteY5" fmla="*/ 1140813 h 1945616"/>
                <a:gd name="connsiteX6" fmla="*/ 3750177 w 4020651"/>
                <a:gd name="connsiteY6" fmla="*/ 1396376 h 1945616"/>
                <a:gd name="connsiteX7" fmla="*/ 4002893 w 4020651"/>
                <a:gd name="connsiteY7" fmla="*/ 1945617 h 1945616"/>
                <a:gd name="connsiteX8" fmla="*/ 4020652 w 4020651"/>
                <a:gd name="connsiteY8" fmla="*/ 1945617 h 1945616"/>
                <a:gd name="connsiteX9" fmla="*/ 4020652 w 4020651"/>
                <a:gd name="connsiteY9" fmla="*/ 1945084 h 1945616"/>
                <a:gd name="connsiteX10" fmla="*/ 2010330 w 4020651"/>
                <a:gd name="connsiteY10" fmla="*/ 0 h 1945616"/>
                <a:gd name="connsiteX11" fmla="*/ 0 w 4020651"/>
                <a:gd name="connsiteY11" fmla="*/ 1945617 h 1945616"/>
                <a:gd name="connsiteX12" fmla="*/ 15275 w 4020651"/>
                <a:gd name="connsiteY12" fmla="*/ 1945617 h 1945616"/>
                <a:gd name="connsiteX13" fmla="*/ 2009768 w 4020651"/>
                <a:gd name="connsiteY13" fmla="*/ 17623 h 194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20651" h="1945616">
                  <a:moveTo>
                    <a:pt x="2009768" y="17623"/>
                  </a:moveTo>
                  <a:cubicBezTo>
                    <a:pt x="3038268" y="17623"/>
                    <a:pt x="3884856" y="795027"/>
                    <a:pt x="3993569" y="1794092"/>
                  </a:cubicBezTo>
                  <a:cubicBezTo>
                    <a:pt x="3896314" y="1410114"/>
                    <a:pt x="3548375" y="1126034"/>
                    <a:pt x="3133973" y="1126034"/>
                  </a:cubicBezTo>
                  <a:cubicBezTo>
                    <a:pt x="2666676" y="1126034"/>
                    <a:pt x="2283887" y="1487260"/>
                    <a:pt x="2249797" y="1945617"/>
                  </a:cubicBezTo>
                  <a:lnTo>
                    <a:pt x="2264954" y="1945617"/>
                  </a:lnTo>
                  <a:cubicBezTo>
                    <a:pt x="2299839" y="1460292"/>
                    <a:pt x="2713271" y="1140813"/>
                    <a:pt x="3142662" y="1140813"/>
                  </a:cubicBezTo>
                  <a:cubicBezTo>
                    <a:pt x="3356075" y="1140813"/>
                    <a:pt x="3573400" y="1219712"/>
                    <a:pt x="3750177" y="1396376"/>
                  </a:cubicBezTo>
                  <a:cubicBezTo>
                    <a:pt x="3898931" y="1545082"/>
                    <a:pt x="3987268" y="1738074"/>
                    <a:pt x="4002893" y="1945617"/>
                  </a:cubicBezTo>
                  <a:lnTo>
                    <a:pt x="4020652" y="1945617"/>
                  </a:lnTo>
                  <a:cubicBezTo>
                    <a:pt x="4020652" y="1945439"/>
                    <a:pt x="4020652" y="1945261"/>
                    <a:pt x="4020652" y="1945084"/>
                  </a:cubicBezTo>
                  <a:cubicBezTo>
                    <a:pt x="4020652" y="996653"/>
                    <a:pt x="3180619" y="0"/>
                    <a:pt x="2010330" y="0"/>
                  </a:cubicBezTo>
                  <a:cubicBezTo>
                    <a:pt x="969971" y="0"/>
                    <a:pt x="35730" y="823951"/>
                    <a:pt x="0" y="1945617"/>
                  </a:cubicBezTo>
                  <a:lnTo>
                    <a:pt x="15275" y="1945617"/>
                  </a:lnTo>
                  <a:cubicBezTo>
                    <a:pt x="50447" y="874763"/>
                    <a:pt x="929829" y="17623"/>
                    <a:pt x="2009768" y="17623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AD67-E770-405E-BCF5-36441C7FC29D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22E9D-2770-2C8C-630B-0A37342D4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80" y="6290937"/>
            <a:ext cx="930272" cy="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37EB938-B2A3-5441-78EF-94CE5637A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6867-0A9F-42B7-89A3-7FCF5EDA60C5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0E5D0C-D34D-8742-6901-E2223AECC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18" y="6292043"/>
            <a:ext cx="933961" cy="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67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6829-A0EA-427A-9A24-5A91E5027D6D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DC7096-3964-861F-96A8-D8A36139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568" y="5653180"/>
            <a:ext cx="2724619" cy="8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3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07119"/>
            <a:ext cx="6005408" cy="3237924"/>
          </a:xfrm>
        </p:spPr>
        <p:txBody>
          <a:bodyPr anchor="t" anchorCtr="0"/>
          <a:lstStyle>
            <a:lvl1pPr>
              <a:lnSpc>
                <a:spcPct val="10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77C-9BFB-46F7-819C-3F63DF5227A7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CB7290-2FD1-2E4C-2D23-2BB995490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801" y="5642918"/>
            <a:ext cx="2718817" cy="8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4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17383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73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84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03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7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96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2FF3B86D-973A-F618-874C-50EE7110F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79773"/>
            <a:ext cx="5765088" cy="2852737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4499043"/>
            <a:ext cx="5765088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6410-B8E0-4FE7-9EB2-22E5948C56E7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2189DC-0883-0CC2-A0C3-5344E0B34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18" y="6292043"/>
            <a:ext cx="933961" cy="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0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81D4-78CE-4C3D-9737-38DD4585C01B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018491D-3B7D-542A-AA4F-E6939EFAD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616" y="6288635"/>
            <a:ext cx="933451" cy="2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5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FFA3D40-8460-D40A-1ED2-D62418FA8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85000"/>
            </a:schemeClr>
          </a:solidFill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979773"/>
            <a:ext cx="5343495" cy="3519271"/>
          </a:xfrm>
        </p:spPr>
        <p:txBody>
          <a:bodyPr anchor="t" anchorCtr="0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1" y="4499043"/>
            <a:ext cx="5343495" cy="1027237"/>
          </a:xfr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FF1-5523-4D1B-AF1C-9E8EDDDEA789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6F2383-17BC-A004-EFAE-C0D4D3B3D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80" y="6290937"/>
            <a:ext cx="930272" cy="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8A0DC5A-776F-072B-C883-8B431B16321C}"/>
              </a:ext>
            </a:extLst>
          </p:cNvPr>
          <p:cNvGrpSpPr/>
          <p:nvPr userDrawn="1"/>
        </p:nvGrpSpPr>
        <p:grpSpPr>
          <a:xfrm>
            <a:off x="1" y="1693"/>
            <a:ext cx="11592441" cy="6856307"/>
            <a:chOff x="-1" y="1270"/>
            <a:chExt cx="8694331" cy="5142230"/>
          </a:xfrm>
          <a:solidFill>
            <a:schemeClr val="accent2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3A4AA53-6524-6AD9-1892-E4F656866112}"/>
                </a:ext>
              </a:extLst>
            </p:cNvPr>
            <p:cNvSpPr/>
            <p:nvPr/>
          </p:nvSpPr>
          <p:spPr>
            <a:xfrm>
              <a:off x="0" y="931655"/>
              <a:ext cx="6292067" cy="4211844"/>
            </a:xfrm>
            <a:custGeom>
              <a:avLst/>
              <a:gdLst>
                <a:gd name="connsiteX0" fmla="*/ 6276417 w 6292067"/>
                <a:gd name="connsiteY0" fmla="*/ 4192266 h 4211844"/>
                <a:gd name="connsiteX1" fmla="*/ 6276315 w 6292067"/>
                <a:gd name="connsiteY1" fmla="*/ 4211845 h 4211844"/>
                <a:gd name="connsiteX2" fmla="*/ 6291966 w 6292067"/>
                <a:gd name="connsiteY2" fmla="*/ 4211845 h 4211844"/>
                <a:gd name="connsiteX3" fmla="*/ 6292068 w 6292067"/>
                <a:gd name="connsiteY3" fmla="*/ 4192952 h 4211844"/>
                <a:gd name="connsiteX4" fmla="*/ 2106305 w 6292067"/>
                <a:gd name="connsiteY4" fmla="*/ 0 h 4211844"/>
                <a:gd name="connsiteX5" fmla="*/ 0 w 6292067"/>
                <a:gd name="connsiteY5" fmla="*/ 572342 h 4211844"/>
                <a:gd name="connsiteX6" fmla="*/ 0 w 6292067"/>
                <a:gd name="connsiteY6" fmla="*/ 589980 h 4211844"/>
                <a:gd name="connsiteX7" fmla="*/ 2105792 w 6292067"/>
                <a:gd name="connsiteY7" fmla="*/ 15160 h 4211844"/>
                <a:gd name="connsiteX8" fmla="*/ 6276417 w 6292067"/>
                <a:gd name="connsiteY8" fmla="*/ 4192266 h 4211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2067" h="4211844">
                  <a:moveTo>
                    <a:pt x="6276417" y="4192266"/>
                  </a:moveTo>
                  <a:cubicBezTo>
                    <a:pt x="6276417" y="4198792"/>
                    <a:pt x="6276366" y="4205319"/>
                    <a:pt x="6276315" y="4211845"/>
                  </a:cubicBezTo>
                  <a:lnTo>
                    <a:pt x="6291966" y="4211845"/>
                  </a:lnTo>
                  <a:cubicBezTo>
                    <a:pt x="6291991" y="4205547"/>
                    <a:pt x="6292068" y="4199249"/>
                    <a:pt x="6292068" y="4192952"/>
                  </a:cubicBezTo>
                  <a:cubicBezTo>
                    <a:pt x="6292068" y="1984713"/>
                    <a:pt x="4534131" y="0"/>
                    <a:pt x="2106305" y="0"/>
                  </a:cubicBezTo>
                  <a:cubicBezTo>
                    <a:pt x="1349899" y="0"/>
                    <a:pt x="626232" y="206007"/>
                    <a:pt x="0" y="572342"/>
                  </a:cubicBezTo>
                  <a:lnTo>
                    <a:pt x="0" y="589980"/>
                  </a:lnTo>
                  <a:cubicBezTo>
                    <a:pt x="625228" y="222309"/>
                    <a:pt x="1348723" y="15160"/>
                    <a:pt x="2105792" y="15160"/>
                  </a:cubicBezTo>
                  <a:cubicBezTo>
                    <a:pt x="4521199" y="15160"/>
                    <a:pt x="6276417" y="1985779"/>
                    <a:pt x="6276417" y="4192266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7D19C41-8920-D6E2-1E5A-C63A93F1FCDE}"/>
                </a:ext>
              </a:extLst>
            </p:cNvPr>
            <p:cNvSpPr/>
            <p:nvPr/>
          </p:nvSpPr>
          <p:spPr>
            <a:xfrm>
              <a:off x="-1" y="1270"/>
              <a:ext cx="1952927" cy="970771"/>
            </a:xfrm>
            <a:custGeom>
              <a:avLst/>
              <a:gdLst>
                <a:gd name="connsiteX0" fmla="*/ 0 w 1952927"/>
                <a:gd name="connsiteY0" fmla="*/ 952971 h 970771"/>
                <a:gd name="connsiteX1" fmla="*/ 0 w 1952927"/>
                <a:gd name="connsiteY1" fmla="*/ 970772 h 970771"/>
                <a:gd name="connsiteX2" fmla="*/ 1952927 w 1952927"/>
                <a:gd name="connsiteY2" fmla="*/ 0 h 970771"/>
                <a:gd name="connsiteX3" fmla="*/ 1901126 w 1952927"/>
                <a:gd name="connsiteY3" fmla="*/ 0 h 970771"/>
                <a:gd name="connsiteX4" fmla="*/ 0 w 1952927"/>
                <a:gd name="connsiteY4" fmla="*/ 952971 h 9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2927" h="970771">
                  <a:moveTo>
                    <a:pt x="0" y="952971"/>
                  </a:moveTo>
                  <a:lnTo>
                    <a:pt x="0" y="970772"/>
                  </a:lnTo>
                  <a:cubicBezTo>
                    <a:pt x="562340" y="528319"/>
                    <a:pt x="1221325" y="190675"/>
                    <a:pt x="1952927" y="0"/>
                  </a:cubicBezTo>
                  <a:lnTo>
                    <a:pt x="1901126" y="0"/>
                  </a:lnTo>
                  <a:cubicBezTo>
                    <a:pt x="1195851" y="190913"/>
                    <a:pt x="553181" y="520772"/>
                    <a:pt x="0" y="952971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04EEEB-CEF2-F532-4466-A68F64DFE8DF}"/>
                </a:ext>
              </a:extLst>
            </p:cNvPr>
            <p:cNvSpPr/>
            <p:nvPr/>
          </p:nvSpPr>
          <p:spPr>
            <a:xfrm>
              <a:off x="4685957" y="1270"/>
              <a:ext cx="4008373" cy="5142230"/>
            </a:xfrm>
            <a:custGeom>
              <a:avLst/>
              <a:gdLst>
                <a:gd name="connsiteX0" fmla="*/ 4002352 w 4008373"/>
                <a:gd name="connsiteY0" fmla="*/ 5142230 h 5142230"/>
                <a:gd name="connsiteX1" fmla="*/ 4008374 w 4008373"/>
                <a:gd name="connsiteY1" fmla="*/ 5142230 h 5142230"/>
                <a:gd name="connsiteX2" fmla="*/ 34578 w 4008373"/>
                <a:gd name="connsiteY2" fmla="*/ 0 h 5142230"/>
                <a:gd name="connsiteX3" fmla="*/ 0 w 4008373"/>
                <a:gd name="connsiteY3" fmla="*/ 0 h 5142230"/>
                <a:gd name="connsiteX4" fmla="*/ 4002352 w 4008373"/>
                <a:gd name="connsiteY4" fmla="*/ 5142230 h 514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8373" h="5142230">
                  <a:moveTo>
                    <a:pt x="4002352" y="5142230"/>
                  </a:moveTo>
                  <a:lnTo>
                    <a:pt x="4008374" y="5142230"/>
                  </a:lnTo>
                  <a:cubicBezTo>
                    <a:pt x="3984974" y="2680892"/>
                    <a:pt x="2308134" y="614734"/>
                    <a:pt x="34578" y="0"/>
                  </a:cubicBezTo>
                  <a:lnTo>
                    <a:pt x="0" y="0"/>
                  </a:lnTo>
                  <a:cubicBezTo>
                    <a:pt x="2308491" y="613127"/>
                    <a:pt x="3982535" y="2753417"/>
                    <a:pt x="4002352" y="5142230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3B8147E-1700-2E30-D31C-5C4EA74DD6C5}"/>
                </a:ext>
              </a:extLst>
            </p:cNvPr>
            <p:cNvSpPr/>
            <p:nvPr/>
          </p:nvSpPr>
          <p:spPr>
            <a:xfrm>
              <a:off x="177276" y="3197883"/>
              <a:ext cx="4020651" cy="1945616"/>
            </a:xfrm>
            <a:custGeom>
              <a:avLst/>
              <a:gdLst>
                <a:gd name="connsiteX0" fmla="*/ 2009768 w 4020651"/>
                <a:gd name="connsiteY0" fmla="*/ 17623 h 1945616"/>
                <a:gd name="connsiteX1" fmla="*/ 3993569 w 4020651"/>
                <a:gd name="connsiteY1" fmla="*/ 1794092 h 1945616"/>
                <a:gd name="connsiteX2" fmla="*/ 3133973 w 4020651"/>
                <a:gd name="connsiteY2" fmla="*/ 1126034 h 1945616"/>
                <a:gd name="connsiteX3" fmla="*/ 2249797 w 4020651"/>
                <a:gd name="connsiteY3" fmla="*/ 1945617 h 1945616"/>
                <a:gd name="connsiteX4" fmla="*/ 2264954 w 4020651"/>
                <a:gd name="connsiteY4" fmla="*/ 1945617 h 1945616"/>
                <a:gd name="connsiteX5" fmla="*/ 3142662 w 4020651"/>
                <a:gd name="connsiteY5" fmla="*/ 1140813 h 1945616"/>
                <a:gd name="connsiteX6" fmla="*/ 3750177 w 4020651"/>
                <a:gd name="connsiteY6" fmla="*/ 1396376 h 1945616"/>
                <a:gd name="connsiteX7" fmla="*/ 4002893 w 4020651"/>
                <a:gd name="connsiteY7" fmla="*/ 1945617 h 1945616"/>
                <a:gd name="connsiteX8" fmla="*/ 4020652 w 4020651"/>
                <a:gd name="connsiteY8" fmla="*/ 1945617 h 1945616"/>
                <a:gd name="connsiteX9" fmla="*/ 4020652 w 4020651"/>
                <a:gd name="connsiteY9" fmla="*/ 1945084 h 1945616"/>
                <a:gd name="connsiteX10" fmla="*/ 2010330 w 4020651"/>
                <a:gd name="connsiteY10" fmla="*/ 0 h 1945616"/>
                <a:gd name="connsiteX11" fmla="*/ 0 w 4020651"/>
                <a:gd name="connsiteY11" fmla="*/ 1945617 h 1945616"/>
                <a:gd name="connsiteX12" fmla="*/ 15275 w 4020651"/>
                <a:gd name="connsiteY12" fmla="*/ 1945617 h 1945616"/>
                <a:gd name="connsiteX13" fmla="*/ 2009768 w 4020651"/>
                <a:gd name="connsiteY13" fmla="*/ 17623 h 194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20651" h="1945616">
                  <a:moveTo>
                    <a:pt x="2009768" y="17623"/>
                  </a:moveTo>
                  <a:cubicBezTo>
                    <a:pt x="3038268" y="17623"/>
                    <a:pt x="3884856" y="795027"/>
                    <a:pt x="3993569" y="1794092"/>
                  </a:cubicBezTo>
                  <a:cubicBezTo>
                    <a:pt x="3896314" y="1410114"/>
                    <a:pt x="3548375" y="1126034"/>
                    <a:pt x="3133973" y="1126034"/>
                  </a:cubicBezTo>
                  <a:cubicBezTo>
                    <a:pt x="2666676" y="1126034"/>
                    <a:pt x="2283887" y="1487260"/>
                    <a:pt x="2249797" y="1945617"/>
                  </a:cubicBezTo>
                  <a:lnTo>
                    <a:pt x="2264954" y="1945617"/>
                  </a:lnTo>
                  <a:cubicBezTo>
                    <a:pt x="2299839" y="1460292"/>
                    <a:pt x="2713271" y="1140813"/>
                    <a:pt x="3142662" y="1140813"/>
                  </a:cubicBezTo>
                  <a:cubicBezTo>
                    <a:pt x="3356075" y="1140813"/>
                    <a:pt x="3573400" y="1219712"/>
                    <a:pt x="3750177" y="1396376"/>
                  </a:cubicBezTo>
                  <a:cubicBezTo>
                    <a:pt x="3898931" y="1545082"/>
                    <a:pt x="3987268" y="1738074"/>
                    <a:pt x="4002893" y="1945617"/>
                  </a:cubicBezTo>
                  <a:lnTo>
                    <a:pt x="4020652" y="1945617"/>
                  </a:lnTo>
                  <a:cubicBezTo>
                    <a:pt x="4020652" y="1945439"/>
                    <a:pt x="4020652" y="1945261"/>
                    <a:pt x="4020652" y="1945084"/>
                  </a:cubicBezTo>
                  <a:cubicBezTo>
                    <a:pt x="4020652" y="996653"/>
                    <a:pt x="3180619" y="0"/>
                    <a:pt x="2010330" y="0"/>
                  </a:cubicBezTo>
                  <a:cubicBezTo>
                    <a:pt x="969971" y="0"/>
                    <a:pt x="35730" y="823951"/>
                    <a:pt x="0" y="1945617"/>
                  </a:cubicBezTo>
                  <a:lnTo>
                    <a:pt x="15275" y="1945617"/>
                  </a:lnTo>
                  <a:cubicBezTo>
                    <a:pt x="50447" y="874763"/>
                    <a:pt x="929829" y="17623"/>
                    <a:pt x="2009768" y="17623"/>
                  </a:cubicBezTo>
                  <a:close/>
                </a:path>
              </a:pathLst>
            </a:custGeom>
            <a:grpFill/>
            <a:ln w="2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BE2B-89CA-4E09-9822-F0F9212E09C7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F3A004-3E25-8EC9-4296-DF3366CB1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680" y="6290937"/>
            <a:ext cx="930272" cy="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1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B1172426-29A2-B1FA-1CB4-0984EE52A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9600-91ED-4064-BE2C-FABEE38DFF73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94AE2E0-2A2B-9BC6-FCF0-7272FC284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618" y="6292043"/>
            <a:ext cx="933961" cy="2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BBD2D21-C171-1A2B-AC3E-F6A951934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85000"/>
            </a:schemeClr>
          </a:solidFill>
        </p:spPr>
        <p:txBody>
          <a:bodyPr tIns="11887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32519"/>
            <a:ext cx="6005408" cy="3519271"/>
          </a:xfrm>
        </p:spPr>
        <p:txBody>
          <a:bodyPr anchor="t" anchorCtr="0"/>
          <a:lstStyle>
            <a:lvl1pPr>
              <a:lnSpc>
                <a:spcPct val="100000"/>
              </a:lnSpc>
              <a:defRPr sz="58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7351-0F40-4FC4-9C1A-6F91DB0E9200}" type="datetime1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2D972D-DD97-49AD-6284-DE9DB332B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616" y="6288635"/>
            <a:ext cx="933451" cy="2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798" y="524142"/>
            <a:ext cx="11074401" cy="973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799" y="2233085"/>
            <a:ext cx="7315200" cy="3713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284" y="7241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677E-6BC6-4C7A-93B9-2D571ECA0CB2}" type="datetime1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4208" y="6356518"/>
            <a:ext cx="4114800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r>
              <a:rPr lang="en-US"/>
              <a:t>Confidential and property of Intermountain Health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2624" y="6356518"/>
            <a:ext cx="365760" cy="1436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33">
                <a:solidFill>
                  <a:schemeClr val="accent1"/>
                </a:solidFill>
              </a:defRPr>
            </a:lvl1pPr>
          </a:lstStyle>
          <a:p>
            <a:fld id="{57EAB85A-CEDA-4147-BFEE-FE6E6956DC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C2FA8F-66B7-BF49-B2E6-46BF2B15056A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74673" y="6290758"/>
            <a:ext cx="938784" cy="2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4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  <p:sldLayoutId id="2147483698" r:id="rId36"/>
    <p:sldLayoutId id="2147483699" r:id="rId37"/>
    <p:sldLayoutId id="2147483700" r:id="rId38"/>
    <p:sldLayoutId id="2147483701" r:id="rId3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7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6">
          <p15:clr>
            <a:srgbClr val="F26B43"/>
          </p15:clr>
        </p15:guide>
        <p15:guide id="2" pos="264">
          <p15:clr>
            <a:srgbClr val="F26B43"/>
          </p15:clr>
        </p15:guide>
        <p15:guide id="4" pos="5496">
          <p15:clr>
            <a:srgbClr val="F26B43"/>
          </p15:clr>
        </p15:guide>
        <p15:guide id="5" orient="horz" pos="2810">
          <p15:clr>
            <a:srgbClr val="F26B43"/>
          </p15:clr>
        </p15:guide>
        <p15:guide id="6" orient="horz" pos="708">
          <p15:clr>
            <a:srgbClr val="F26B43"/>
          </p15:clr>
        </p15:guide>
        <p15:guide id="7" orient="horz" pos="10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9017-B455-C97C-7871-5B9489EEE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1954029"/>
            <a:ext cx="8502869" cy="144068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         Aspirin for chemoprophylaxis…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too cheap to be true??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70A98-0CB4-3059-698C-633DB03A9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228" y="3890669"/>
            <a:ext cx="6598703" cy="1977155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 Thomas White, MD, FACS</a:t>
            </a:r>
          </a:p>
          <a:p>
            <a:r>
              <a:rPr lang="en-US" dirty="0">
                <a:solidFill>
                  <a:schemeClr val="accent1"/>
                </a:solidFill>
              </a:rPr>
              <a:t>Intermountain Health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accent1"/>
                </a:solidFill>
              </a:rPr>
              <a:t>Nebraska State Trauma Symposium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July, 24, 2025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3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640A-7E55-761D-B1B9-D14386DFA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ASA vs Enoxaparin for VTE Prophylaxis in Trauma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0D2EEBD-18C0-6009-07A4-F3BA3332DF3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2020 ADAPT Trial </a:t>
            </a:r>
            <a:r>
              <a:rPr lang="en-US" sz="2200" dirty="0"/>
              <a:t>(“A Different Approach to Preventing Thrombosis”)</a:t>
            </a:r>
          </a:p>
          <a:p>
            <a:pPr lvl="1"/>
            <a:r>
              <a:rPr lang="en-US" sz="2200" dirty="0"/>
              <a:t>Trauma patients with operative extremity/pelvis, single center</a:t>
            </a:r>
          </a:p>
          <a:p>
            <a:pPr lvl="1"/>
            <a:r>
              <a:rPr lang="en-US" sz="2200" dirty="0"/>
              <a:t>ASA noninferior to LMWH; ASA preferred based on patient-preference</a:t>
            </a:r>
          </a:p>
          <a:p>
            <a:r>
              <a:rPr lang="en-US" sz="2200" b="1" dirty="0"/>
              <a:t>2023 PREVENT CLOT Trial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2024 Secondary analysis on PREVENT CLOT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CE91F-9215-9C85-6F2A-18FA659D1C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5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1B62-42AB-90E2-44CE-E9316DFA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CLOT Trial 2023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A0B88F2-9871-5AA1-EC19-B7D80C1D40F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78144" y="2308859"/>
            <a:ext cx="10301720" cy="4286653"/>
          </a:xfrm>
        </p:spPr>
        <p:txBody>
          <a:bodyPr>
            <a:noAutofit/>
          </a:bodyPr>
          <a:lstStyle/>
          <a:p>
            <a:r>
              <a:rPr lang="en-US" sz="2200" dirty="0"/>
              <a:t>University of Maryland School of Medicine and the Major Extremity Trauma Research Consortium (Johns Hopkins University School of Public Health)</a:t>
            </a:r>
          </a:p>
          <a:p>
            <a:r>
              <a:rPr lang="en-US" sz="2200" dirty="0"/>
              <a:t>Patients with operative extremity or any pelvis/</a:t>
            </a:r>
            <a:r>
              <a:rPr lang="en-US" sz="2200" dirty="0" err="1"/>
              <a:t>acetab</a:t>
            </a:r>
            <a:r>
              <a:rPr lang="en-US" sz="2200" dirty="0"/>
              <a:t> fractures (not isolated)</a:t>
            </a:r>
          </a:p>
          <a:p>
            <a:r>
              <a:rPr lang="en-US" sz="2200" dirty="0"/>
              <a:t>21 centers (US and Canada) enrolled 12,211 patients </a:t>
            </a:r>
          </a:p>
          <a:p>
            <a:r>
              <a:rPr lang="en-US" sz="2200" dirty="0"/>
              <a:t>RCT assigned patients to LMWH 30mg BID or ASPIRIN 81mg BID, within 48 hours after injury (2 doses of non trial drug allowed)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Non-inferiority analysis </a:t>
            </a:r>
            <a:r>
              <a:rPr lang="en-US" sz="2200" dirty="0">
                <a:solidFill>
                  <a:schemeClr val="accent1"/>
                </a:solidFill>
              </a:rPr>
              <a:t>(pre-specified margin is set)</a:t>
            </a:r>
          </a:p>
          <a:p>
            <a:pPr lvl="1"/>
            <a:r>
              <a:rPr lang="en-US" sz="2200" i="1" dirty="0">
                <a:solidFill>
                  <a:schemeClr val="accent1"/>
                </a:solidFill>
              </a:rPr>
              <a:t>Intervention is not “unacceptably worse than the standard”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DDF77-98BD-6C7F-E307-99957C422B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EA124-B2CE-51A8-2694-EE9EBDF20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39" y="0"/>
            <a:ext cx="4572861" cy="18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15B23-5A20-A03F-4CA4-7ED7C3F2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CLOT Study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99E2-29A1-7842-94DE-6660B3AF99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9BBD362-564D-9B6F-A370-B73385D07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446030"/>
              </p:ext>
            </p:extLst>
          </p:nvPr>
        </p:nvGraphicFramePr>
        <p:xfrm>
          <a:off x="1381119" y="2286000"/>
          <a:ext cx="10368242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03704">
                  <a:extLst>
                    <a:ext uri="{9D8B030D-6E8A-4147-A177-3AD203B41FA5}">
                      <a16:colId xmlns:a16="http://schemas.microsoft.com/office/drawing/2014/main" val="4072793668"/>
                    </a:ext>
                  </a:extLst>
                </a:gridCol>
                <a:gridCol w="3644867">
                  <a:extLst>
                    <a:ext uri="{9D8B030D-6E8A-4147-A177-3AD203B41FA5}">
                      <a16:colId xmlns:a16="http://schemas.microsoft.com/office/drawing/2014/main" val="1423517367"/>
                    </a:ext>
                  </a:extLst>
                </a:gridCol>
                <a:gridCol w="3519671">
                  <a:extLst>
                    <a:ext uri="{9D8B030D-6E8A-4147-A177-3AD203B41FA5}">
                      <a16:colId xmlns:a16="http://schemas.microsoft.com/office/drawing/2014/main" val="2538644873"/>
                    </a:ext>
                  </a:extLst>
                </a:gridCol>
              </a:tblGrid>
              <a:tr h="550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Safety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397607"/>
                  </a:ext>
                </a:extLst>
              </a:tr>
              <a:tr h="1735358"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Death from any cause </a:t>
                      </a:r>
                      <a:br>
                        <a:rPr lang="en-US" sz="2200" dirty="0">
                          <a:solidFill>
                            <a:srgbClr val="3A3838"/>
                          </a:solidFill>
                        </a:rPr>
                      </a:b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at 90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Nonfatal PE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Deep vein thrombosis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Cause-specific death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Bleeding events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Wound complications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Surgical site infections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7538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4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D646B-CD44-2968-C2D8-85105BCD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C5F5-E4E6-8528-86A6-D7F3846B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3D6AC1A-302B-B036-F549-150A49AD9F3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sz="2200" dirty="0"/>
              <a:t>We are in an era of patient-centered healthcare</a:t>
            </a:r>
          </a:p>
          <a:p>
            <a:r>
              <a:rPr lang="en-US" sz="2200" dirty="0"/>
              <a:t>Evaluated orthopedic trauma patient preferences and acceptable tradeoffs of risks/benefits with regard to VTE prophylaxis</a:t>
            </a:r>
          </a:p>
          <a:p>
            <a:r>
              <a:rPr lang="en-US" sz="2200" dirty="0"/>
              <a:t>Determined heterogeneity in preferences among subgroups (age, race, injury location, household income, insurance status,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r>
              <a:rPr lang="en-US" sz="2200" dirty="0"/>
              <a:t>Asks patients to choose the best option between two or more hypothetical scenarios or choice sets </a:t>
            </a:r>
          </a:p>
          <a:p>
            <a:r>
              <a:rPr lang="en-US" sz="2200" dirty="0"/>
              <a:t>Determines relative magnitude of patient preferences to avoid VTE-related complications in associations with their medication choice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D972B-5953-1FCB-119E-43031277C3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47B1D-FA6C-28F3-5286-1A14E9EB9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14" y="216970"/>
            <a:ext cx="6890381" cy="154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E6612-0BCE-7536-2631-4783B6408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9338-9C1F-1FA1-DFBA-B2B4E61C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2D03CDA-9D8D-1BE9-56FB-8306708B3AD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31955-3396-CF8E-09EF-AF69CCEEF4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table of medication with numbers and words&#10;&#10;AI-generated content may be incorrect.">
            <a:extLst>
              <a:ext uri="{FF2B5EF4-FFF2-40B4-BE49-F238E27FC236}">
                <a16:creationId xmlns:a16="http://schemas.microsoft.com/office/drawing/2014/main" id="{19A8B250-583D-FBDB-5169-5851355C7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76" y="57039"/>
            <a:ext cx="8082248" cy="67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0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D9AF-59B1-35EB-DA6B-6960FCD1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0686-4378-5B9B-6597-8630714D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Choice Experiment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5C0A9-400C-4EB7-50E5-7841A454AC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AC4EAB9C-039A-F689-4B41-866EDE1AB2C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-up of a chart&#10;&#10;AI-generated content may be incorrect.">
            <a:extLst>
              <a:ext uri="{FF2B5EF4-FFF2-40B4-BE49-F238E27FC236}">
                <a16:creationId xmlns:a16="http://schemas.microsoft.com/office/drawing/2014/main" id="{4A7AF42B-5AE4-A80E-8A30-6892C42D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9" y="1503022"/>
            <a:ext cx="7128456" cy="45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1744-7162-0D32-0A1D-B116449C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CLOT Study Population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833FB71-742C-6DA5-DAD0-ED2C3C2B882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DBD9-ACC0-F050-894C-436AEB6190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5D5AF-7EC2-0803-090D-A66AAA6D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/>
          <a:stretch/>
        </p:blipFill>
        <p:spPr>
          <a:xfrm>
            <a:off x="2054749" y="1587160"/>
            <a:ext cx="8082502" cy="3683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C084AD-038F-3C3A-866C-0FE97C24F641}"/>
              </a:ext>
            </a:extLst>
          </p:cNvPr>
          <p:cNvSpPr/>
          <p:nvPr/>
        </p:nvSpPr>
        <p:spPr>
          <a:xfrm>
            <a:off x="2426970" y="1878901"/>
            <a:ext cx="7338060" cy="2743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52E3A-32DF-E4B0-ED4B-E49400FE5CE1}"/>
              </a:ext>
            </a:extLst>
          </p:cNvPr>
          <p:cNvSpPr/>
          <p:nvPr/>
        </p:nvSpPr>
        <p:spPr>
          <a:xfrm>
            <a:off x="2426970" y="3726180"/>
            <a:ext cx="7338060" cy="2743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B70F2-78B0-23E9-6FED-4FFFB364A143}"/>
              </a:ext>
            </a:extLst>
          </p:cNvPr>
          <p:cNvSpPr/>
          <p:nvPr/>
        </p:nvSpPr>
        <p:spPr>
          <a:xfrm>
            <a:off x="2426970" y="2434524"/>
            <a:ext cx="7338060" cy="80200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EFF5C-3FF5-8349-1144-B87D79EB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CLOT Results Summary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4A22F2E-691A-37E2-D205-CC0E4CFD097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78144" y="1817370"/>
            <a:ext cx="9790112" cy="4674870"/>
          </a:xfrm>
        </p:spPr>
        <p:txBody>
          <a:bodyPr>
            <a:normAutofit/>
          </a:bodyPr>
          <a:lstStyle/>
          <a:p>
            <a:r>
              <a:rPr lang="en-US" sz="2200" dirty="0"/>
              <a:t>Hospital LOS 5 days, 8-9 doses given</a:t>
            </a:r>
          </a:p>
          <a:p>
            <a:r>
              <a:rPr lang="en-US" sz="2200" dirty="0"/>
              <a:t>95% adherence to protocol in ASA group and 97% in LMWH group</a:t>
            </a:r>
          </a:p>
          <a:p>
            <a:r>
              <a:rPr lang="en-US" sz="2200" dirty="0"/>
              <a:t>91% received VTE prophylaxis at discharge with a 21-day duration (similar)</a:t>
            </a:r>
          </a:p>
          <a:p>
            <a:pPr lvl="1"/>
            <a:r>
              <a:rPr lang="en-US" sz="2200" dirty="0"/>
              <a:t>Discharge adherence 94% ASA and 87% LMWH groups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All-cause mortality</a:t>
            </a:r>
            <a:r>
              <a:rPr lang="en-US" sz="2200" dirty="0"/>
              <a:t>:       0.78% ASA group vs 0.73% LMWH group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DABE-7AB5-E00B-D9F8-07083F42B5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6C4BC-FBD9-5862-8BA6-FD0DD55319C7}"/>
              </a:ext>
            </a:extLst>
          </p:cNvPr>
          <p:cNvSpPr/>
          <p:nvPr/>
        </p:nvSpPr>
        <p:spPr>
          <a:xfrm>
            <a:off x="1381119" y="4340646"/>
            <a:ext cx="9808773" cy="7160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2E95-1D89-1E90-C8B0-4F132614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DFED3B2-F0C2-DA0E-6A41-A974CBB55F5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A024F-BD96-F17B-A4E1-90BD1BBD95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F07D3-72FB-6166-AA0F-6EFDEEBB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61" y="1396328"/>
            <a:ext cx="10589765" cy="43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7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84AB-23A1-67FC-FEB4-11F3D425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outcomes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03A1C3B6-CAB9-5C2E-1C9F-0A53C8529F2B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08397593"/>
              </p:ext>
            </p:extLst>
          </p:nvPr>
        </p:nvGraphicFramePr>
        <p:xfrm>
          <a:off x="1487488" y="2057400"/>
          <a:ext cx="97901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528">
                  <a:extLst>
                    <a:ext uri="{9D8B030D-6E8A-4147-A177-3AD203B41FA5}">
                      <a16:colId xmlns:a16="http://schemas.microsoft.com/office/drawing/2014/main" val="3678926440"/>
                    </a:ext>
                  </a:extLst>
                </a:gridCol>
                <a:gridCol w="2447528">
                  <a:extLst>
                    <a:ext uri="{9D8B030D-6E8A-4147-A177-3AD203B41FA5}">
                      <a16:colId xmlns:a16="http://schemas.microsoft.com/office/drawing/2014/main" val="4229393370"/>
                    </a:ext>
                  </a:extLst>
                </a:gridCol>
                <a:gridCol w="2447528">
                  <a:extLst>
                    <a:ext uri="{9D8B030D-6E8A-4147-A177-3AD203B41FA5}">
                      <a16:colId xmlns:a16="http://schemas.microsoft.com/office/drawing/2014/main" val="124412973"/>
                    </a:ext>
                  </a:extLst>
                </a:gridCol>
                <a:gridCol w="2447528">
                  <a:extLst>
                    <a:ext uri="{9D8B030D-6E8A-4147-A177-3AD203B41FA5}">
                      <a16:colId xmlns:a16="http://schemas.microsoft.com/office/drawing/2014/main" val="3550770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LMWH (n=6110)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ASA (n=6101)DVT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8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Nonfatal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8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0.8% (0.28% to 1.31%)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4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   Proximal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0.3% (-0.1% to 0.6%)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7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   Distal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0.6% (0.2% to 1.0%)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993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493B-3154-0E42-65DF-8178EED2BE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2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D4A1-9A59-1151-D1E7-C1A7CC4C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9B38830-CA2E-78D0-246D-A8EE2ACF966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pPr marL="227965" indent="-227965"/>
            <a:r>
              <a:rPr lang="en-US" sz="2200" dirty="0"/>
              <a:t>KLS Martin – Consultant, Educator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E4DDD-5FF5-5545-1F88-A4716564FC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38BA-6299-70D4-0BD8-6F3F7979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 CLOT 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C7498-6ECB-EE78-8B35-B39EDBCDF0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2DB497-1B49-3481-A863-08573D982377}"/>
              </a:ext>
            </a:extLst>
          </p:cNvPr>
          <p:cNvSpPr/>
          <p:nvPr/>
        </p:nvSpPr>
        <p:spPr>
          <a:xfrm>
            <a:off x="1468813" y="2194559"/>
            <a:ext cx="9808773" cy="246888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accent3"/>
                </a:solidFill>
                <a:latin typeface="+mj-lt"/>
              </a:rPr>
              <a:t>Aspirin is noninferior to LMWH in preventing death and is associated with a low incidence of deep vein thrombosis </a:t>
            </a:r>
            <a:br>
              <a:rPr lang="en-US" sz="3000" dirty="0">
                <a:solidFill>
                  <a:schemeClr val="accent3"/>
                </a:solidFill>
                <a:latin typeface="+mj-lt"/>
              </a:rPr>
            </a:br>
            <a:r>
              <a:rPr lang="en-US" sz="3000" dirty="0">
                <a:solidFill>
                  <a:schemeClr val="accent3"/>
                </a:solidFill>
                <a:latin typeface="+mj-lt"/>
              </a:rPr>
              <a:t>and pulmonary embolism at 90 days</a:t>
            </a:r>
            <a:r>
              <a:rPr lang="en-US" sz="3000" dirty="0">
                <a:solidFill>
                  <a:schemeClr val="accent3"/>
                </a:solidFill>
                <a:latin typeface="+mj-lt"/>
                <a:ea typeface="Calibri"/>
                <a:cs typeface="Calibri"/>
              </a:rPr>
              <a:t>​</a:t>
            </a:r>
            <a:endParaRPr lang="en-US" sz="3000" dirty="0">
              <a:solidFill>
                <a:schemeClr val="accent3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56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636F-0D78-FC93-63E3-3C85AC00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Aspirin for the win?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36B72F3-6E3F-132F-4B7E-AFDD75135A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accent3"/>
                </a:solidFill>
              </a:rPr>
              <a:t>BUT WHAT ABOUT </a:t>
            </a:r>
            <a:r>
              <a:rPr lang="en-US" sz="4800" b="1" dirty="0">
                <a:solidFill>
                  <a:schemeClr val="accent3"/>
                </a:solidFill>
              </a:rPr>
              <a:t>SICK </a:t>
            </a:r>
            <a:r>
              <a:rPr lang="en-US" sz="4800" dirty="0">
                <a:solidFill>
                  <a:schemeClr val="accent3"/>
                </a:solidFill>
              </a:rPr>
              <a:t>PEOPLE?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A717-C933-8260-374B-616A4BF659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7B02F-D547-00BB-B526-76AAFEBF4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9" y="3429000"/>
            <a:ext cx="8993710" cy="18250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F3178D-C74E-CDBF-0A9F-2D3DC04C58B9}"/>
              </a:ext>
            </a:extLst>
          </p:cNvPr>
          <p:cNvSpPr/>
          <p:nvPr/>
        </p:nvSpPr>
        <p:spPr>
          <a:xfrm>
            <a:off x="1633755" y="3726180"/>
            <a:ext cx="8468712" cy="2839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61FFA-3A4F-E791-8D3D-F1A2608E5774}"/>
              </a:ext>
            </a:extLst>
          </p:cNvPr>
          <p:cNvSpPr/>
          <p:nvPr/>
        </p:nvSpPr>
        <p:spPr>
          <a:xfrm>
            <a:off x="1643618" y="4892132"/>
            <a:ext cx="8468712" cy="2839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1C0A-E3B5-A1C1-8156-6D87A4A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83BE0D8-B3B5-442A-C9C3-4C14AF80274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BB123-298F-9A4B-06F0-EAD5190747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A02AC-8324-4E5F-BB72-C6F9FC57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65" y="1931437"/>
            <a:ext cx="9302470" cy="24232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AutoShape 6" descr="Journal of Trauma and Acute Care Surgery (@JTraumAcuteSurg) / X">
            <a:extLst>
              <a:ext uri="{FF2B5EF4-FFF2-40B4-BE49-F238E27FC236}">
                <a16:creationId xmlns:a16="http://schemas.microsoft.com/office/drawing/2014/main" id="{6E60A6C6-25A5-D255-7589-AA49986AC3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Journal of Trauma and Acute Care Surgery (@JTraumAcuteSurg) / X">
            <a:extLst>
              <a:ext uri="{FF2B5EF4-FFF2-40B4-BE49-F238E27FC236}">
                <a16:creationId xmlns:a16="http://schemas.microsoft.com/office/drawing/2014/main" id="{C0FA07D0-62A0-C2A2-5A13-01168A26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56" y="159056"/>
            <a:ext cx="1510688" cy="151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6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8E85A-49D5-8F35-3525-4323223211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2BC867-94CA-5CAA-C2C9-40647E739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29015"/>
              </p:ext>
            </p:extLst>
          </p:nvPr>
        </p:nvGraphicFramePr>
        <p:xfrm>
          <a:off x="2150636" y="702040"/>
          <a:ext cx="7890728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77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20FD-1BF0-CDA3-34DF-7B56014B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30C0581-DB4C-F080-0370-66E142B1D72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Secondary analysis </a:t>
            </a:r>
            <a:r>
              <a:rPr lang="en-US" sz="2200" dirty="0"/>
              <a:t>of the original PREVENT CLOT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E982C-963C-D251-3086-B871F69B32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DD101-9B27-A2E4-3717-F550599166DA}"/>
              </a:ext>
            </a:extLst>
          </p:cNvPr>
          <p:cNvSpPr/>
          <p:nvPr/>
        </p:nvSpPr>
        <p:spPr>
          <a:xfrm>
            <a:off x="1575623" y="3107121"/>
            <a:ext cx="7447192" cy="16411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What is a Secondary Analysis?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3"/>
                </a:solidFill>
              </a:rPr>
              <a:t>Re-analyzes previously collected data for purposes other than the original/primary research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3"/>
                </a:solidFill>
              </a:rPr>
              <a:t>Explores new questions and often subgroups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accent3"/>
                </a:solidFill>
              </a:rPr>
              <a:t>Not adequately powered to achieve study outcome</a:t>
            </a:r>
          </a:p>
        </p:txBody>
      </p:sp>
    </p:spTree>
    <p:extLst>
      <p:ext uri="{BB962C8B-B14F-4D97-AF65-F5344CB8AC3E}">
        <p14:creationId xmlns:p14="http://schemas.microsoft.com/office/powerpoint/2010/main" val="49351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ACDD-3566-29A1-9AC5-9C725169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07A1E63-6B15-18CF-9A5C-D8A200CE2D0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7" y="2057400"/>
            <a:ext cx="9496329" cy="4296748"/>
          </a:xfrm>
        </p:spPr>
        <p:txBody>
          <a:bodyPr/>
          <a:lstStyle/>
          <a:p>
            <a:r>
              <a:rPr lang="en-US" sz="2200" dirty="0"/>
              <a:t>Operative extremity or pelvis/</a:t>
            </a:r>
            <a:r>
              <a:rPr lang="en-US" sz="2200" dirty="0" err="1"/>
              <a:t>acetab</a:t>
            </a:r>
            <a:endParaRPr lang="en-US" sz="2200" dirty="0"/>
          </a:p>
          <a:p>
            <a:r>
              <a:rPr lang="en-US" sz="2200" dirty="0"/>
              <a:t>Did not exclude patients with concomitant injuries</a:t>
            </a:r>
          </a:p>
          <a:p>
            <a:r>
              <a:rPr lang="en-US" sz="2200" dirty="0"/>
              <a:t>Excluded preinjury anticoagulation, VTE within 6 months and &gt;48h from injury</a:t>
            </a:r>
          </a:p>
          <a:p>
            <a:r>
              <a:rPr lang="en-US" sz="2200" dirty="0"/>
              <a:t>Patients allowed 2 doses of LMWH prior to initiation of study drug</a:t>
            </a:r>
          </a:p>
          <a:p>
            <a:r>
              <a:rPr lang="en-US" sz="2200" dirty="0"/>
              <a:t>LMWH 30mg BID (or weight-based) vs Aspirin 81mg BID</a:t>
            </a:r>
          </a:p>
          <a:p>
            <a:pPr lvl="1"/>
            <a:r>
              <a:rPr lang="en-US" sz="2200" dirty="0"/>
              <a:t>NOT BLINDED to clinicians/patients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BBB40-655B-3A80-6461-6927A1EE95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9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68290-F4A9-8E5A-9A27-F7F75FA3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956FCAF-9FFC-DCA8-FCE7-BD7D01B3F07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accent3"/>
                </a:solidFill>
              </a:rPr>
              <a:t>Caprini</a:t>
            </a:r>
            <a:r>
              <a:rPr lang="en-US" b="1" dirty="0">
                <a:solidFill>
                  <a:schemeClr val="accent3"/>
                </a:solidFill>
              </a:rPr>
              <a:t> score for VTE risk</a:t>
            </a:r>
          </a:p>
          <a:p>
            <a:r>
              <a:rPr lang="en-US" sz="2200" dirty="0"/>
              <a:t>Low (0-4 points)</a:t>
            </a:r>
          </a:p>
          <a:p>
            <a:r>
              <a:rPr lang="en-US" sz="2200" dirty="0"/>
              <a:t>Low-Med (5-7 points)</a:t>
            </a:r>
          </a:p>
          <a:p>
            <a:r>
              <a:rPr lang="en-US" sz="2200" dirty="0"/>
              <a:t>Med-High (8-10 points)</a:t>
            </a:r>
          </a:p>
          <a:p>
            <a:r>
              <a:rPr lang="en-US" sz="2200" dirty="0"/>
              <a:t>High (11+ points)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E8302-5EDA-6AC3-CCBE-BF8D1ADF16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A medical report with text&#10;&#10;AI-generated content may be incorrect.">
            <a:extLst>
              <a:ext uri="{FF2B5EF4-FFF2-40B4-BE49-F238E27FC236}">
                <a16:creationId xmlns:a16="http://schemas.microsoft.com/office/drawing/2014/main" id="{F218EEC9-79D6-BB34-313D-8E01F91A4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838" y="116506"/>
            <a:ext cx="6297976" cy="66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0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6ED5-F84E-E153-7D0B-DE143F67D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A4AA3E4-46FE-75DD-912B-C1B8B9014DE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A2D8E-9593-2269-6082-911B4D4133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452C5A-0A05-7BAF-FFEF-CEDA41F53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3648"/>
              </p:ext>
            </p:extLst>
          </p:nvPr>
        </p:nvGraphicFramePr>
        <p:xfrm>
          <a:off x="2150636" y="702040"/>
          <a:ext cx="7890728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43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6376-7EBE-F330-A5A0-06C78438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Follow-Up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CDB5B4F-696A-ECBA-6B36-AA851FFADD5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dirty="0"/>
              <a:t>Phone or in-person appointment at 90 days</a:t>
            </a:r>
          </a:p>
          <a:p>
            <a:r>
              <a:rPr lang="en-US" dirty="0"/>
              <a:t>If not available, medical records were reviewed to determine outcomes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5D60C-A929-4384-C143-74AEEFF86F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59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2A499-FB70-876D-5338-43296AEB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 Pearl: Win Ratio Method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AF0B138-2562-9A44-DBDB-F84B424A77B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68814" y="1685581"/>
            <a:ext cx="9808786" cy="4258019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An approach for composite outcomes, accounting for relative priorities of the components (hierarchical)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Gives appropriate priority to the clinically important event (not the first event)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Uses outcomes to analyze patients, rather than patients to analyze outcomes</a:t>
            </a:r>
          </a:p>
          <a:p>
            <a:pPr marL="912273" lvl="1" indent="-457200">
              <a:buFont typeface="+mj-lt"/>
              <a:buAutoNum type="arabicPeriod"/>
            </a:pPr>
            <a:r>
              <a:rPr lang="en-US" sz="2000" b="0" i="1" dirty="0">
                <a:solidFill>
                  <a:schemeClr val="accent1"/>
                </a:solidFill>
                <a:effectLst/>
              </a:rPr>
              <a:t>Define a hierarchy of clinical importance for the outcome components</a:t>
            </a:r>
          </a:p>
          <a:p>
            <a:pPr marL="912273" lvl="1" indent="-457200">
              <a:buFont typeface="+mj-lt"/>
              <a:buAutoNum type="arabicPeriod"/>
            </a:pPr>
            <a:r>
              <a:rPr lang="en-US" sz="2000" b="0" i="1" dirty="0">
                <a:solidFill>
                  <a:schemeClr val="accent1"/>
                </a:solidFill>
                <a:effectLst/>
              </a:rPr>
              <a:t>Pair each subject in treatment group with each subject in control group </a:t>
            </a:r>
          </a:p>
          <a:p>
            <a:pPr marL="912273" lvl="1" indent="-457200">
              <a:buFont typeface="+mj-lt"/>
              <a:buAutoNum type="arabicPeriod"/>
            </a:pPr>
            <a:r>
              <a:rPr lang="en-US" sz="2000" b="0" i="1" dirty="0">
                <a:solidFill>
                  <a:schemeClr val="accent1"/>
                </a:solidFill>
                <a:effectLst/>
              </a:rPr>
              <a:t>Evaluate each pair for the occurrence of the components of the outcome in descending order of importance </a:t>
            </a:r>
          </a:p>
          <a:p>
            <a:pPr marL="912273" lvl="1" indent="-457200">
              <a:buFont typeface="+mj-lt"/>
              <a:buAutoNum type="arabicPeriod"/>
            </a:pPr>
            <a:r>
              <a:rPr lang="en-US" sz="2000" b="0" i="1" dirty="0">
                <a:solidFill>
                  <a:schemeClr val="accent1"/>
                </a:solidFill>
                <a:effectLst/>
              </a:rPr>
              <a:t>Calculate the win ratio by dividing the number of patient pairs with a win by the number of patient pairs with a loss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DAA19-61EE-6663-B854-A56F3F9EBB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18A10-069E-CD05-C848-16EE6208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CA05-3534-223D-DF8F-697741BC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and Injury: What we know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9539DEC-8E25-C872-2C59-D11F883B463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VTE = Pulmonary embolism (PE) + Deep vein thrombosis (DVT) </a:t>
            </a:r>
          </a:p>
          <a:p>
            <a:r>
              <a:rPr lang="en-US" sz="2200" dirty="0"/>
              <a:t>VTE is common in hospitalized patients (58% incidence without prophylaxis)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DVT 3.5%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PE/PT 2.0%</a:t>
            </a:r>
          </a:p>
          <a:p>
            <a:r>
              <a:rPr lang="en-US" sz="2200" dirty="0"/>
              <a:t>Orthopedic trauma is a known risk factor for VTE because of the initial injury, surgical intervention, and postoperative immobilization</a:t>
            </a:r>
          </a:p>
          <a:p>
            <a:pPr lvl="1"/>
            <a:r>
              <a:rPr lang="en-US" sz="2200" dirty="0"/>
              <a:t>Other risks: 40+ </a:t>
            </a:r>
            <a:r>
              <a:rPr lang="en-US" sz="2200" dirty="0" err="1"/>
              <a:t>yo</a:t>
            </a:r>
            <a:r>
              <a:rPr lang="en-US" sz="2200" dirty="0"/>
              <a:t>, shock on admission, SCI, major TBI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9CE93-CC10-7D6D-7709-C944A46ABA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4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3440-8B56-AA24-FC17-BD2E685CA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 Ratio: Benefits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BD3F90A-7709-C5A9-22DC-777EB3C3610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Single measure to estimate a difference in the totality of benefits and harms</a:t>
            </a:r>
          </a:p>
          <a:p>
            <a:r>
              <a:rPr lang="en-US" sz="2200" dirty="0"/>
              <a:t>Protects against competing risks </a:t>
            </a:r>
          </a:p>
          <a:p>
            <a:r>
              <a:rPr lang="en-US" sz="2200" dirty="0"/>
              <a:t>Improves statistical power by considering the hierarchical importance of various outcomes (prioritizes the most clinically important events)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27AE0-43D3-BBFE-D306-45535DA9FB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867-8AEC-CE2E-BD59-C9EEB6DA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 Ratio: Methods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D777ACD-94AC-BDCD-106B-895202C630F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Matched pairs of ASA vs LMWH patients</a:t>
            </a:r>
          </a:p>
          <a:p>
            <a:r>
              <a:rPr lang="en-US" sz="2200" dirty="0"/>
              <a:t>Pairwise comparison is done hierarchically (first mortality, followed by PE, DVT, then bleeding) </a:t>
            </a:r>
          </a:p>
          <a:p>
            <a:r>
              <a:rPr lang="en-US" sz="2200" dirty="0"/>
              <a:t>Win ratio = # wins aspirin arm / # wins in LMWH arm</a:t>
            </a:r>
          </a:p>
          <a:p>
            <a:r>
              <a:rPr lang="en-US" sz="2200" dirty="0"/>
              <a:t>Performed within each VTE risk group (as defined by </a:t>
            </a:r>
            <a:r>
              <a:rPr lang="en-US" sz="2200" dirty="0" err="1"/>
              <a:t>Caprini</a:t>
            </a:r>
            <a:r>
              <a:rPr lang="en-US" sz="2200" dirty="0"/>
              <a:t> score)</a:t>
            </a:r>
          </a:p>
          <a:p>
            <a:r>
              <a:rPr lang="en-US" sz="2200" dirty="0"/>
              <a:t>95% confidence interval 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+mj-lt"/>
              <a:buAutoNum type="arabicPeriod" startAt="4"/>
            </a:pP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81959-1333-1A1F-3243-62E440085D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85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3C7-8103-EEFC-D96E-A3DE7E8B5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Patient Characteristics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1CA3A70-F231-4D32-DB81-8CF3D5372EA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75" y="1931437"/>
            <a:ext cx="9790112" cy="3886200"/>
          </a:xfrm>
        </p:spPr>
        <p:txBody>
          <a:bodyPr>
            <a:normAutofit/>
          </a:bodyPr>
          <a:lstStyle/>
          <a:p>
            <a:r>
              <a:rPr lang="en-US" sz="2200" dirty="0"/>
              <a:t>43 </a:t>
            </a:r>
            <a:r>
              <a:rPr lang="en-US" sz="2200" dirty="0" err="1"/>
              <a:t>yo</a:t>
            </a:r>
            <a:endParaRPr lang="en-US" sz="2200" dirty="0"/>
          </a:p>
          <a:p>
            <a:r>
              <a:rPr lang="en-US" sz="2200" dirty="0"/>
              <a:t>62% male</a:t>
            </a:r>
          </a:p>
          <a:p>
            <a:r>
              <a:rPr lang="en-US" sz="2200" dirty="0"/>
              <a:t>48% had femur, pelvic or </a:t>
            </a:r>
            <a:r>
              <a:rPr lang="en-US" sz="2200" dirty="0" err="1"/>
              <a:t>acetab</a:t>
            </a:r>
            <a:endParaRPr lang="en-US" sz="2200" dirty="0"/>
          </a:p>
          <a:p>
            <a:r>
              <a:rPr lang="en-US" sz="2200" dirty="0"/>
              <a:t>40% had concomitant injuries</a:t>
            </a:r>
          </a:p>
          <a:p>
            <a:r>
              <a:rPr lang="en-US" sz="2200" b="1" dirty="0"/>
              <a:t>Median ISS was 9</a:t>
            </a:r>
          </a:p>
          <a:p>
            <a:r>
              <a:rPr lang="en-US" sz="2200" dirty="0"/>
              <a:t>Similar surveillance rates</a:t>
            </a:r>
          </a:p>
          <a:p>
            <a:r>
              <a:rPr lang="en-US" sz="2200" dirty="0"/>
              <a:t>Similar VTE prophylaxis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9589A-65D4-8F62-DAE3-04190D5726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C4647-739F-0DD1-6C43-AB370D0F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999" y="1683458"/>
            <a:ext cx="5295336" cy="491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902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84AC-C62C-DD49-FA67-FB5538C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86D1671-2F9A-8A7D-2241-5D9E7DB1188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DF144-FDB9-93F0-CA10-1B3A9684D5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DE529685-A55D-470E-04C4-421928890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8" y="223967"/>
            <a:ext cx="9400182" cy="19873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7AC80A-3982-F2CA-105B-6D2786B09D52}"/>
              </a:ext>
            </a:extLst>
          </p:cNvPr>
          <p:cNvSpPr/>
          <p:nvPr/>
        </p:nvSpPr>
        <p:spPr>
          <a:xfrm>
            <a:off x="7807287" y="1841208"/>
            <a:ext cx="1621637" cy="2887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95BE55-CA06-FA1C-3E9F-5D52ACC7C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8" y="3011278"/>
            <a:ext cx="11691668" cy="27615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FA6E0C-6F66-1CFB-9F77-FAA59D36483B}"/>
              </a:ext>
            </a:extLst>
          </p:cNvPr>
          <p:cNvSpPr/>
          <p:nvPr/>
        </p:nvSpPr>
        <p:spPr>
          <a:xfrm>
            <a:off x="9771960" y="3016055"/>
            <a:ext cx="2050455" cy="275678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D81439-3A07-9E02-BECD-4229E1833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84" y="2324223"/>
            <a:ext cx="1178806" cy="62407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35A1A1F-E55C-EFD2-3BCD-F2D4433331BE}"/>
              </a:ext>
            </a:extLst>
          </p:cNvPr>
          <p:cNvSpPr/>
          <p:nvPr/>
        </p:nvSpPr>
        <p:spPr>
          <a:xfrm>
            <a:off x="2661070" y="237142"/>
            <a:ext cx="1079652" cy="95539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F905AE-A44A-87EB-B5E4-418313B0C820}"/>
              </a:ext>
            </a:extLst>
          </p:cNvPr>
          <p:cNvSpPr/>
          <p:nvPr/>
        </p:nvSpPr>
        <p:spPr>
          <a:xfrm>
            <a:off x="6823058" y="2337283"/>
            <a:ext cx="1351458" cy="12765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Caprini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Score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07709-06CD-0B77-ACF7-0CB688CC364C}"/>
              </a:ext>
            </a:extLst>
          </p:cNvPr>
          <p:cNvSpPr/>
          <p:nvPr/>
        </p:nvSpPr>
        <p:spPr>
          <a:xfrm>
            <a:off x="130747" y="4748270"/>
            <a:ext cx="11691667" cy="102456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E194-3CB0-F12A-D9B0-2C697618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16C2618-6CBC-1194-DEC1-95C0AF2D3FB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7" y="1594692"/>
            <a:ext cx="9790112" cy="3886200"/>
          </a:xfrm>
        </p:spPr>
        <p:txBody>
          <a:bodyPr>
            <a:normAutofit/>
          </a:bodyPr>
          <a:lstStyle/>
          <a:p>
            <a:r>
              <a:rPr lang="en-US" sz="2200" dirty="0"/>
              <a:t>No difference in outcomes; except with patient satisfaction included ASA wins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EFE61-65BE-6D7A-186A-25AC0C53E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C4478-25BB-6063-B902-4CF9EE58D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7" y="2096037"/>
            <a:ext cx="8865008" cy="43873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8AD330-DC17-AAD0-A5F6-0BDBBFE4EB96}"/>
              </a:ext>
            </a:extLst>
          </p:cNvPr>
          <p:cNvSpPr/>
          <p:nvPr/>
        </p:nvSpPr>
        <p:spPr>
          <a:xfrm>
            <a:off x="4902837" y="3316077"/>
            <a:ext cx="1193164" cy="3331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0F2787-D112-AE6D-367F-FB4D5AB138C4}"/>
              </a:ext>
            </a:extLst>
          </p:cNvPr>
          <p:cNvSpPr/>
          <p:nvPr/>
        </p:nvSpPr>
        <p:spPr>
          <a:xfrm>
            <a:off x="6373200" y="4880472"/>
            <a:ext cx="3707234" cy="7650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2EC5-3CC2-036E-CCDA-2A13ED86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D2542A-FC80-4AA8-3783-97A8E8F05A8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A47-6B31-D3EF-DD4A-02C0B2562C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0CC64-8821-292A-724D-B84235570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0"/>
          <a:stretch/>
        </p:blipFill>
        <p:spPr>
          <a:xfrm>
            <a:off x="815248" y="295463"/>
            <a:ext cx="8865654" cy="5648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89209-7CA2-B1F0-E35A-6976EF5AE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0"/>
          <a:stretch/>
        </p:blipFill>
        <p:spPr>
          <a:xfrm>
            <a:off x="1502613" y="914400"/>
            <a:ext cx="8831855" cy="56040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A9A944-598E-8F70-8560-A16430971C75}"/>
              </a:ext>
            </a:extLst>
          </p:cNvPr>
          <p:cNvSpPr/>
          <p:nvPr/>
        </p:nvSpPr>
        <p:spPr>
          <a:xfrm>
            <a:off x="305766" y="2710148"/>
            <a:ext cx="11372113" cy="1200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3"/>
                </a:solidFill>
              </a:rPr>
              <a:t>Low Risk: </a:t>
            </a:r>
            <a:r>
              <a:rPr lang="en-US" sz="2200" b="1" dirty="0"/>
              <a:t>win ratio 2.18</a:t>
            </a:r>
            <a:r>
              <a:rPr lang="en-US" sz="2200" dirty="0"/>
              <a:t>; 95% CI, 1.95-2.44; p&lt;0.001</a:t>
            </a:r>
          </a:p>
          <a:p>
            <a:pPr algn="ctr"/>
            <a:r>
              <a:rPr lang="en-US" sz="2200" b="1" dirty="0">
                <a:solidFill>
                  <a:schemeClr val="accent3"/>
                </a:solidFill>
              </a:rPr>
              <a:t>High Risk: </a:t>
            </a:r>
            <a:r>
              <a:rPr lang="en-US" sz="2200" b="1" dirty="0"/>
              <a:t>win ratio 1.35</a:t>
            </a:r>
            <a:r>
              <a:rPr lang="en-US" sz="2200" dirty="0"/>
              <a:t>; 95% CI, 1.23-1.49; p&lt;0.001 </a:t>
            </a:r>
          </a:p>
        </p:txBody>
      </p:sp>
    </p:spTree>
    <p:extLst>
      <p:ext uri="{BB962C8B-B14F-4D97-AF65-F5344CB8AC3E}">
        <p14:creationId xmlns:p14="http://schemas.microsoft.com/office/powerpoint/2010/main" val="19515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4311-EE5A-E015-1CFC-7237C013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EB67854-5BF8-3A0B-B85F-784AC5F41F1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Patients were allowed to receive up to 2 doses of LMWH prior to enrollment</a:t>
            </a:r>
          </a:p>
          <a:p>
            <a:r>
              <a:rPr lang="en-US" sz="2200" dirty="0"/>
              <a:t>Duration of prophylaxis was not mandated (but it was similar)</a:t>
            </a:r>
          </a:p>
          <a:p>
            <a:r>
              <a:rPr lang="en-US" sz="2200" dirty="0"/>
              <a:t>Open-label design could have influenced clinical decisions (e.g. surveillance)</a:t>
            </a:r>
          </a:p>
          <a:p>
            <a:r>
              <a:rPr lang="en-US" sz="2200" dirty="0"/>
              <a:t>Outcome hierarchy could be debated and may not be exhaustive (but is supported by DCE methods)</a:t>
            </a:r>
          </a:p>
          <a:p>
            <a:r>
              <a:rPr lang="en-US" sz="2200" dirty="0" err="1"/>
              <a:t>Caprini</a:t>
            </a:r>
            <a:r>
              <a:rPr lang="en-US" sz="2200" dirty="0"/>
              <a:t> score was used to denote VTE risk (limitations of scoring systems)</a:t>
            </a:r>
          </a:p>
          <a:p>
            <a:r>
              <a:rPr lang="en-US" sz="2200" dirty="0"/>
              <a:t>ISS is reported, but little granularity on concomitant injury severity (i.e. GCS, vent days, SOI grades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FE1E-5AE4-2FE4-F04A-67DBA0B2D3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55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040F-BEED-54A2-59A9-8D27024E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 Conclusions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A9F19C9-5157-30B7-A57A-44C770D2C0B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B7B62-11CD-A5B1-D32C-CEC6452D74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16E10B-BDDA-9383-7C2B-BA530E6A2B98}"/>
              </a:ext>
            </a:extLst>
          </p:cNvPr>
          <p:cNvSpPr/>
          <p:nvPr/>
        </p:nvSpPr>
        <p:spPr>
          <a:xfrm>
            <a:off x="1468813" y="2194559"/>
            <a:ext cx="9808773" cy="2468881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+mj-lt"/>
                <a:cs typeface="Calibri"/>
              </a:rPr>
              <a:t>VTE outcomes </a:t>
            </a:r>
            <a:r>
              <a:rPr lang="en-US" sz="2200" u="sng" dirty="0">
                <a:solidFill>
                  <a:schemeClr val="accent3"/>
                </a:solidFill>
                <a:latin typeface="+mj-lt"/>
                <a:cs typeface="Calibri"/>
              </a:rPr>
              <a:t>are similar </a:t>
            </a:r>
            <a:r>
              <a:rPr lang="en-US" sz="2200" dirty="0">
                <a:solidFill>
                  <a:schemeClr val="accent3"/>
                </a:solidFill>
                <a:latin typeface="+mj-lt"/>
                <a:cs typeface="Calibri"/>
              </a:rPr>
              <a:t>among </a:t>
            </a:r>
            <a:r>
              <a:rPr lang="en-US" sz="2200" dirty="0" err="1">
                <a:solidFill>
                  <a:schemeClr val="accent3"/>
                </a:solidFill>
                <a:latin typeface="+mj-lt"/>
                <a:cs typeface="Calibri"/>
              </a:rPr>
              <a:t>orthotrauma</a:t>
            </a:r>
            <a:r>
              <a:rPr lang="en-US" sz="2200" dirty="0">
                <a:solidFill>
                  <a:schemeClr val="accent3"/>
                </a:solidFill>
                <a:latin typeface="+mj-lt"/>
                <a:cs typeface="Calibri"/>
              </a:rPr>
              <a:t> patients who receive either ASA or LMWH </a:t>
            </a:r>
            <a:r>
              <a:rPr lang="en-US" sz="2200" u="sng" dirty="0">
                <a:solidFill>
                  <a:schemeClr val="accent3"/>
                </a:solidFill>
                <a:latin typeface="+mj-lt"/>
                <a:cs typeface="Calibri"/>
              </a:rPr>
              <a:t>regardless of baseline VTE risk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+mj-lt"/>
                <a:cs typeface="Calibri"/>
              </a:rPr>
              <a:t>Novel patient-centered methods resulted in a single measure of total benefits and harm between groups (evaluate options globally)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/>
                </a:solidFill>
                <a:latin typeface="+mj-lt"/>
                <a:cs typeface="Calibri"/>
              </a:rPr>
              <a:t>ASA is heavily favored if patient satisfaction is considered in addition to clinical outcomes</a:t>
            </a:r>
          </a:p>
        </p:txBody>
      </p:sp>
    </p:spTree>
    <p:extLst>
      <p:ext uri="{BB962C8B-B14F-4D97-AF65-F5344CB8AC3E}">
        <p14:creationId xmlns:p14="http://schemas.microsoft.com/office/powerpoint/2010/main" val="836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9623-9719-4242-0733-4415F36E7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</a:t>
            </a:r>
            <a:r>
              <a:rPr lang="en-US" b="1" dirty="0"/>
              <a:t>REALLY SICK </a:t>
            </a:r>
            <a:r>
              <a:rPr lang="en-US" dirty="0"/>
              <a:t>people?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62ADFA9-998E-DF02-FE54-22093A1CA9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81119" y="5702235"/>
            <a:ext cx="9790112" cy="651913"/>
          </a:xfrm>
        </p:spPr>
        <p:txBody>
          <a:bodyPr>
            <a:normAutofit/>
          </a:bodyPr>
          <a:lstStyle/>
          <a:p>
            <a:r>
              <a:rPr lang="en-US" sz="2200" b="1" dirty="0"/>
              <a:t>No difference between ASA and LMWH in any of the clinical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51808-0A65-6361-70B6-7696308FC7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A63B7-82F6-21E1-606B-D137B13A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39698"/>
            <a:ext cx="9256634" cy="4178603"/>
          </a:xfrm>
          <a:prstGeom prst="rect">
            <a:avLst/>
          </a:prstGeom>
        </p:spPr>
      </p:pic>
      <p:pic>
        <p:nvPicPr>
          <p:cNvPr id="7" name="Picture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B0247653-2119-8C0C-CD67-F2C38B42F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9" y="1339698"/>
            <a:ext cx="10487972" cy="41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ECAD-D5A9-9EF8-8038-674090BF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now?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B513F7F-6AE2-55DC-A164-829101B49A8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dirty="0"/>
              <a:t>Adoption has been challenging! People can’t believe it could be true.</a:t>
            </a:r>
          </a:p>
          <a:p>
            <a:r>
              <a:rPr lang="en-US" dirty="0"/>
              <a:t>MD Shock Trauma has written ASA into their inpatient clinical algorithm, but is still waiting on buy-in from partner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0A707-96A3-F6AD-9115-530078BC99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5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04BD-4ECA-FDD4-F09A-D735734E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and Injury: What we don’t know…yet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9B4840C-AB8F-926B-B816-0A8DDCD4478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sz="2400" dirty="0"/>
              <a:t>What is the optimal LMWH dosing strategy? </a:t>
            </a:r>
          </a:p>
          <a:p>
            <a:r>
              <a:rPr lang="en-US" dirty="0"/>
              <a:t>Are alternative oral agents efficacious (e.g. DOACS and ASA)??</a:t>
            </a:r>
            <a:endParaRPr lang="en-US" sz="2400" dirty="0"/>
          </a:p>
          <a:p>
            <a:r>
              <a:rPr lang="en-US" dirty="0"/>
              <a:t>How early can</a:t>
            </a:r>
            <a:r>
              <a:rPr lang="en-US" sz="2400" dirty="0"/>
              <a:t> VTE prophylaxis be started in high-bleed risk patients?</a:t>
            </a:r>
          </a:p>
          <a:p>
            <a:r>
              <a:rPr lang="en-US" sz="2400" dirty="0"/>
              <a:t>Ar</a:t>
            </a:r>
            <a:r>
              <a:rPr lang="en-US" dirty="0"/>
              <a:t>e the risk factors for early VTE (i.e. inpatient) the same as for late VTE?</a:t>
            </a:r>
          </a:p>
          <a:p>
            <a:r>
              <a:rPr lang="en-US" dirty="0"/>
              <a:t>Who deserves post-discharge</a:t>
            </a:r>
            <a:r>
              <a:rPr lang="en-US" sz="2400" dirty="0"/>
              <a:t> prophylaxis and for how long?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AE058-764A-2022-D03A-A754FF3326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1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8018-651A-C7F5-FBB4-784DAD95A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Health Equity 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92BB3-5BE0-F990-CBF1-B2B81FE300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2710F-10ED-9D46-1480-4482BA9B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9" y="1217644"/>
            <a:ext cx="7461633" cy="5467631"/>
          </a:xfrm>
          <a:prstGeom prst="rect">
            <a:avLst/>
          </a:prstGeom>
        </p:spPr>
      </p:pic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7F542547-1608-2556-3119-F65BA6F095CD}"/>
              </a:ext>
            </a:extLst>
          </p:cNvPr>
          <p:cNvSpPr txBox="1">
            <a:spLocks/>
          </p:cNvSpPr>
          <p:nvPr/>
        </p:nvSpPr>
        <p:spPr>
          <a:xfrm>
            <a:off x="1381119" y="3083940"/>
            <a:ext cx="10002824" cy="3601335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3667" indent="-228594" algn="l" defTabSz="91437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“From a health equity perspective, people with low-deductible commercial insurance who have a strong support network can afford the cost and burden of a LMWH </a:t>
            </a:r>
            <a:r>
              <a:rPr lang="en-US" sz="2200" dirty="0" err="1">
                <a:solidFill>
                  <a:schemeClr val="bg1"/>
                </a:solidFill>
              </a:rPr>
              <a:t>rx</a:t>
            </a:r>
            <a:r>
              <a:rPr lang="en-US" sz="2200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“Those who lack social support networks and/or financial resources are far more likely to skip the injectable drug and will run a significantly higher risk of a deadly blood blot”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“Those people are disproportionately from racial and ethnic minority communities as well as poorer communities. It’s a factor that should be taken into account by doctors, hospitals and everyone in the care chain.”</a:t>
            </a:r>
          </a:p>
        </p:txBody>
      </p:sp>
    </p:spTree>
    <p:extLst>
      <p:ext uri="{BB962C8B-B14F-4D97-AF65-F5344CB8AC3E}">
        <p14:creationId xmlns:p14="http://schemas.microsoft.com/office/powerpoint/2010/main" val="27545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17F87-BF66-17D0-399A-287389ECA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878F8-29C5-F348-9B2F-C5D8F1475F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A14CC-F90F-C3B3-2EFF-242F5328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87" y="3635566"/>
            <a:ext cx="6607262" cy="17211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DE0BF-6573-D829-843C-D9690441F0C5}"/>
              </a:ext>
            </a:extLst>
          </p:cNvPr>
          <p:cNvSpPr txBox="1"/>
          <p:nvPr/>
        </p:nvSpPr>
        <p:spPr>
          <a:xfrm>
            <a:off x="4944501" y="5639872"/>
            <a:ext cx="7458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solidFill>
                  <a:schemeClr val="accent3"/>
                </a:solidFill>
              </a:rPr>
              <a:t>2024. </a:t>
            </a:r>
          </a:p>
          <a:p>
            <a:pPr algn="l"/>
            <a:r>
              <a:rPr lang="en-US" sz="2200" b="1" dirty="0">
                <a:solidFill>
                  <a:schemeClr val="accent3"/>
                </a:solidFill>
              </a:rPr>
              <a:t>12,211 patients.</a:t>
            </a:r>
          </a:p>
          <a:p>
            <a:pPr algn="l"/>
            <a:r>
              <a:rPr lang="en-US" sz="2200" dirty="0">
                <a:solidFill>
                  <a:schemeClr val="accent3"/>
                </a:solidFill>
              </a:rPr>
              <a:t>ASA is noninferior to LMWH in preventing 90-day VTE </a:t>
            </a:r>
            <a:r>
              <a:rPr lang="en-US" sz="2200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en-US" sz="2200" b="1" dirty="0">
                <a:solidFill>
                  <a:schemeClr val="accent3"/>
                </a:solidFill>
                <a:sym typeface="Wingdings" panose="05000000000000000000" pitchFamily="2" charset="2"/>
              </a:rPr>
              <a:t>??</a:t>
            </a:r>
            <a:endParaRPr lang="en-US" sz="2200" b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B74EC-8BD9-4F98-AE12-68B344AFB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7" y="110132"/>
            <a:ext cx="7861783" cy="1977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8F832-6EC9-29B2-E99A-6DCAD1B23F8E}"/>
              </a:ext>
            </a:extLst>
          </p:cNvPr>
          <p:cNvSpPr txBox="1"/>
          <p:nvPr/>
        </p:nvSpPr>
        <p:spPr>
          <a:xfrm>
            <a:off x="896627" y="2114438"/>
            <a:ext cx="9404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1996. </a:t>
            </a:r>
          </a:p>
          <a:p>
            <a:pPr algn="l"/>
            <a:r>
              <a:rPr lang="en-US" sz="2200" b="1" dirty="0"/>
              <a:t>344 patients.</a:t>
            </a:r>
          </a:p>
          <a:p>
            <a:pPr algn="l"/>
            <a:r>
              <a:rPr lang="en-US" sz="2200" dirty="0"/>
              <a:t>LMWH is superior to UFH in preventing </a:t>
            </a:r>
            <a:r>
              <a:rPr lang="en-US" sz="2200" dirty="0" err="1"/>
              <a:t>inhospital</a:t>
            </a:r>
            <a:r>
              <a:rPr lang="en-US" sz="2200" dirty="0"/>
              <a:t> VTE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b="1" dirty="0">
                <a:sym typeface="Wingdings" panose="05000000000000000000" pitchFamily="2" charset="2"/>
              </a:rPr>
              <a:t>changed practice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757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B25A-80FF-B197-F48E-C5A96DE8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D6AA597-3C09-3F89-2F60-78D86C84997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DF25D-9123-6CAE-2BFE-1BFF6FC765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CD8A3091-8905-CDA5-0AD1-C36203275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08" y="1217644"/>
            <a:ext cx="10182654" cy="41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40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1DE0AA7-A0E7-35EF-5EF9-77BB02961B6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81119" y="1008437"/>
            <a:ext cx="5449339" cy="5439748"/>
          </a:xfrm>
        </p:spPr>
        <p:txBody>
          <a:bodyPr>
            <a:normAutofit/>
          </a:bodyPr>
          <a:lstStyle/>
          <a:p>
            <a:r>
              <a:rPr lang="en-US" sz="2200" dirty="0"/>
              <a:t>Being good at thinking can make us really bad at re-thinking</a:t>
            </a:r>
          </a:p>
          <a:p>
            <a:r>
              <a:rPr lang="en-US" sz="2200" dirty="0">
                <a:latin typeface="+mj-lt"/>
              </a:rPr>
              <a:t>Re-thinking is a skill set, and also a mindset </a:t>
            </a:r>
          </a:p>
          <a:p>
            <a:r>
              <a:rPr lang="en-US" sz="2200" dirty="0"/>
              <a:t>Mental horsepower doesn’t translate to mental dexterity</a:t>
            </a:r>
            <a:endParaRPr lang="en-US" sz="2200" dirty="0">
              <a:latin typeface="+mj-lt"/>
            </a:endParaRPr>
          </a:p>
          <a:p>
            <a:r>
              <a:rPr lang="en-US" sz="2200" dirty="0">
                <a:latin typeface="+mj-lt"/>
              </a:rPr>
              <a:t>Thinking like a scientist requires searching for reasons why we might be wrong (not for reasons why we might be right) – and revising our views based on what we learn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AB24F-B611-0373-9B91-B2B6944107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AutoShape 2" descr="Think Again: The Power of Knowing What You Don't Know [Book]">
            <a:extLst>
              <a:ext uri="{FF2B5EF4-FFF2-40B4-BE49-F238E27FC236}">
                <a16:creationId xmlns:a16="http://schemas.microsoft.com/office/drawing/2014/main" id="{85817746-7E61-8578-A56E-6B55D6E752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Adam Grant — Think Again (Book Review) - The Bibliophage">
            <a:extLst>
              <a:ext uri="{FF2B5EF4-FFF2-40B4-BE49-F238E27FC236}">
                <a16:creationId xmlns:a16="http://schemas.microsoft.com/office/drawing/2014/main" id="{2B10E108-D7C6-B478-950F-716DAB24A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7124" r="22409" b="10647"/>
          <a:stretch/>
        </p:blipFill>
        <p:spPr bwMode="auto">
          <a:xfrm>
            <a:off x="7888076" y="409814"/>
            <a:ext cx="4021157" cy="60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93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4A11-880B-12C2-9DC1-913E3221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8E3AC2A-D1C2-6757-A52F-047563E9468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AD3D7-74E3-D0F1-94A9-FF444ABF4C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8C8C7-CC2E-D7AF-BD48-998B0DA5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59" y="552134"/>
            <a:ext cx="7424881" cy="6018591"/>
          </a:xfrm>
          <a:prstGeom prst="rect">
            <a:avLst/>
          </a:prstGeom>
        </p:spPr>
      </p:pic>
      <p:pic>
        <p:nvPicPr>
          <p:cNvPr id="7" name="Picture 4" descr="Adam Grant — Think Again (Book Review) - The Bibliophage">
            <a:extLst>
              <a:ext uri="{FF2B5EF4-FFF2-40B4-BE49-F238E27FC236}">
                <a16:creationId xmlns:a16="http://schemas.microsoft.com/office/drawing/2014/main" id="{169444DE-0ACA-FF8F-859C-B85D81422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7124" r="22409" b="10647"/>
          <a:stretch/>
        </p:blipFill>
        <p:spPr bwMode="auto">
          <a:xfrm>
            <a:off x="11016866" y="5137710"/>
            <a:ext cx="1073339" cy="16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25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5F27-0682-087E-6489-37AF79CE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AB7CCCCF-DE54-C3AC-F1DE-62E843693DB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79653" y="1707613"/>
            <a:ext cx="10565175" cy="488789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Data suggests improved compliance with oral prophylaxis regimens</a:t>
            </a:r>
          </a:p>
          <a:p>
            <a:pPr lvl="1"/>
            <a:r>
              <a:rPr lang="en-US" sz="2200" dirty="0"/>
              <a:t>Does this affect VTE outcomes?</a:t>
            </a:r>
          </a:p>
          <a:p>
            <a:r>
              <a:rPr lang="en-US" sz="2200" dirty="0"/>
              <a:t>Cost must be taken into consideration</a:t>
            </a:r>
          </a:p>
          <a:p>
            <a:r>
              <a:rPr lang="en-US" sz="2200" dirty="0"/>
              <a:t>Some of the most robust data you will see in trauma</a:t>
            </a:r>
          </a:p>
          <a:p>
            <a:r>
              <a:rPr lang="en-US" sz="2200" dirty="0"/>
              <a:t>Clinical relevance of slight increase in distal DVT only with ASA?</a:t>
            </a:r>
          </a:p>
          <a:p>
            <a:r>
              <a:rPr lang="en-US" sz="2200" dirty="0"/>
              <a:t>Limitations in severely injured multisystem trauma patients still exist</a:t>
            </a:r>
          </a:p>
          <a:p>
            <a:endParaRPr lang="en-US" sz="2200" dirty="0"/>
          </a:p>
          <a:p>
            <a:r>
              <a:rPr lang="en-US" sz="2200" dirty="0"/>
              <a:t>IMO…we should be replacing LMWH with ASA for ortho/spine fracture patients for inpatient VTE prophylaxis (and strongly consider for most post-discharge regimens)</a:t>
            </a:r>
          </a:p>
          <a:p>
            <a:r>
              <a:rPr lang="en-US" sz="2200" dirty="0"/>
              <a:t>ASA should be used routinely for prophylaxis on </a:t>
            </a:r>
            <a:r>
              <a:rPr lang="en-US" sz="2200"/>
              <a:t>hospital discharge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24DBA-202C-1779-765F-5D6F0637B0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676FF-2183-6227-97D7-6C96437927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 descr="The New England Journal of Medicine - AMSA">
            <a:extLst>
              <a:ext uri="{FF2B5EF4-FFF2-40B4-BE49-F238E27FC236}">
                <a16:creationId xmlns:a16="http://schemas.microsoft.com/office/drawing/2014/main" id="{ACC71F07-4FC7-2CC1-19BD-4C40EF15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44" y="443661"/>
            <a:ext cx="4628711" cy="12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8E2A69-004D-2058-D46E-EA631881B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716792"/>
            <a:ext cx="10684193" cy="2688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C1EBC9-E956-C2BB-DA6E-0F60FDB07019}"/>
              </a:ext>
            </a:extLst>
          </p:cNvPr>
          <p:cNvSpPr txBox="1"/>
          <p:nvPr/>
        </p:nvSpPr>
        <p:spPr>
          <a:xfrm>
            <a:off x="2366554" y="5172890"/>
            <a:ext cx="7458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/>
              <a:t>1996. </a:t>
            </a:r>
          </a:p>
          <a:p>
            <a:pPr algn="l"/>
            <a:r>
              <a:rPr lang="en-US" sz="2200" b="1" dirty="0"/>
              <a:t>344 patients.</a:t>
            </a:r>
          </a:p>
          <a:p>
            <a:pPr algn="l"/>
            <a:r>
              <a:rPr lang="en-US" sz="2200" dirty="0"/>
              <a:t>LMWH is superior to UFH in preventing </a:t>
            </a:r>
            <a:r>
              <a:rPr lang="en-US" sz="2200" dirty="0" err="1"/>
              <a:t>inhospital</a:t>
            </a:r>
            <a:r>
              <a:rPr lang="en-US" sz="2200" dirty="0"/>
              <a:t> VTE</a:t>
            </a:r>
          </a:p>
        </p:txBody>
      </p:sp>
    </p:spTree>
    <p:extLst>
      <p:ext uri="{BB962C8B-B14F-4D97-AF65-F5344CB8AC3E}">
        <p14:creationId xmlns:p14="http://schemas.microsoft.com/office/powerpoint/2010/main" val="303522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565-26F6-11B8-D50B-08D1F3FD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VTE Prevention Strategies Have Evolved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9CB39F0-83E0-C140-4ADA-4C6704D8C5D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r>
              <a:rPr lang="en-US" dirty="0"/>
              <a:t>Introduction of multidisciplinary care pathways</a:t>
            </a:r>
          </a:p>
          <a:p>
            <a:r>
              <a:rPr lang="en-US" dirty="0"/>
              <a:t>Multimodal pain management protocols (including regional anesthesia)</a:t>
            </a:r>
          </a:p>
          <a:p>
            <a:r>
              <a:rPr lang="en-US" dirty="0"/>
              <a:t>Modifications in surgical technique</a:t>
            </a:r>
          </a:p>
          <a:p>
            <a:r>
              <a:rPr lang="en-US" dirty="0"/>
              <a:t>Aggressive early ambulation and PT/OT</a:t>
            </a:r>
          </a:p>
          <a:p>
            <a:r>
              <a:rPr lang="en-US" dirty="0"/>
              <a:t>Earlier discharge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D3AC-DCD0-60BA-1EA5-6F9ECA75F9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9A652-9C89-0A1E-8F8F-45C15BC15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62DBDA9-D8C4-B1B2-14C2-8E008A82C27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328A9-9310-37B8-CD8C-25997072C6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00E9-4F8A-753A-B9B1-66C35193AC87}"/>
              </a:ext>
            </a:extLst>
          </p:cNvPr>
          <p:cNvSpPr/>
          <p:nvPr/>
        </p:nvSpPr>
        <p:spPr>
          <a:xfrm>
            <a:off x="1806622" y="1481559"/>
            <a:ext cx="9151843" cy="364602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/>
              <a:t>ASPIRIN vs ENOXAPARIN</a:t>
            </a:r>
          </a:p>
        </p:txBody>
      </p:sp>
    </p:spTree>
    <p:extLst>
      <p:ext uri="{BB962C8B-B14F-4D97-AF65-F5344CB8AC3E}">
        <p14:creationId xmlns:p14="http://schemas.microsoft.com/office/powerpoint/2010/main" val="139180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2B54-8DB1-1821-992B-785672EE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Aspirin vs Enoxaparin Pearls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2C913E38-AE84-5D44-DA78-644FBCB0F853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423403865"/>
              </p:ext>
            </p:extLst>
          </p:nvPr>
        </p:nvGraphicFramePr>
        <p:xfrm>
          <a:off x="1487488" y="2057400"/>
          <a:ext cx="979011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056">
                  <a:extLst>
                    <a:ext uri="{9D8B030D-6E8A-4147-A177-3AD203B41FA5}">
                      <a16:colId xmlns:a16="http://schemas.microsoft.com/office/drawing/2014/main" val="1705475577"/>
                    </a:ext>
                  </a:extLst>
                </a:gridCol>
                <a:gridCol w="4895056">
                  <a:extLst>
                    <a:ext uri="{9D8B030D-6E8A-4147-A177-3AD203B41FA5}">
                      <a16:colId xmlns:a16="http://schemas.microsoft.com/office/drawing/2014/main" val="294470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ASPIRIN (ASA)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ENOXAPARIN (LMWH)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60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Inhibits cyclooxygenase 1 and 2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direct clotting cascade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Potentiates antithrombin II and inhibits factor Xa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1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81-325 mg oral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30-60 mg subcutaneous every 12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1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Costs $0.01-0.02 per 81mg tablet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Costs $5-32 per 40mg/0.4mL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1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GI side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Thrombocytopenia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3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More accessible (oral route, cheap)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Injection, increased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5607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4A2FB-7784-4551-EB23-3377BA34FF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3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77E2-869C-F0F3-3599-FA8F3452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394770E-98E1-E86D-5384-1DC94041805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E88A7-8EC8-9076-007D-36B7F4BC62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40A73BE-47B2-4885-F0EF-4A02E23B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0" b="1100"/>
          <a:stretch>
            <a:fillRect/>
          </a:stretch>
        </p:blipFill>
        <p:spPr>
          <a:xfrm>
            <a:off x="1056056" y="114616"/>
            <a:ext cx="10079888" cy="55435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57E07E-AF71-D7ED-BBFD-D9F155B21463}"/>
              </a:ext>
            </a:extLst>
          </p:cNvPr>
          <p:cNvSpPr/>
          <p:nvPr/>
        </p:nvSpPr>
        <p:spPr>
          <a:xfrm>
            <a:off x="1406679" y="5859224"/>
            <a:ext cx="3442371" cy="80423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ASPIRIN = antiplatelet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7B5BDC-0CE3-867C-EBAE-630D2F957876}"/>
              </a:ext>
            </a:extLst>
          </p:cNvPr>
          <p:cNvSpPr/>
          <p:nvPr/>
        </p:nvSpPr>
        <p:spPr>
          <a:xfrm>
            <a:off x="6096001" y="5901412"/>
            <a:ext cx="4447142" cy="80423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LMWH = anti-clotting cascade</a:t>
            </a:r>
          </a:p>
        </p:txBody>
      </p:sp>
    </p:spTree>
    <p:extLst>
      <p:ext uri="{BB962C8B-B14F-4D97-AF65-F5344CB8AC3E}">
        <p14:creationId xmlns:p14="http://schemas.microsoft.com/office/powerpoint/2010/main" val="4115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H Colors">
      <a:dk1>
        <a:srgbClr val="110057"/>
      </a:dk1>
      <a:lt1>
        <a:srgbClr val="F7F5F9"/>
      </a:lt1>
      <a:dk2>
        <a:srgbClr val="4A00E2"/>
      </a:dk2>
      <a:lt2>
        <a:srgbClr val="FFFFFF"/>
      </a:lt2>
      <a:accent1>
        <a:srgbClr val="110057"/>
      </a:accent1>
      <a:accent2>
        <a:srgbClr val="4A00E2"/>
      </a:accent2>
      <a:accent3>
        <a:srgbClr val="FF0044"/>
      </a:accent3>
      <a:accent4>
        <a:srgbClr val="7CAFD0"/>
      </a:accent4>
      <a:accent5>
        <a:srgbClr val="FF5D55"/>
      </a:accent5>
      <a:accent6>
        <a:srgbClr val="FFBCB9"/>
      </a:accent6>
      <a:hlink>
        <a:srgbClr val="110057"/>
      </a:hlink>
      <a:folHlink>
        <a:srgbClr val="4A00E2"/>
      </a:folHlink>
    </a:clrScheme>
    <a:fontScheme name="Aptos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termountain Health Presentation Template January 2023" id="{F4E43292-3BD6-5847-9DCF-98B7E02E9926}" vid="{E8310FD4-BAE1-F24A-BD9E-39A6EA2236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01F19D8CE0764CAC4CB837629B1878" ma:contentTypeVersion="3" ma:contentTypeDescription="Create a new document." ma:contentTypeScope="" ma:versionID="cdca08afc8b52e6a710767aeb458c72a">
  <xsd:schema xmlns:xsd="http://www.w3.org/2001/XMLSchema" xmlns:xs="http://www.w3.org/2001/XMLSchema" xmlns:p="http://schemas.microsoft.com/office/2006/metadata/properties" xmlns:ns2="8376c928-424e-4e23-b373-96bff7db91ed" targetNamespace="http://schemas.microsoft.com/office/2006/metadata/properties" ma:root="true" ma:fieldsID="68ffd07fe60a6112e219b7e4d87aa293" ns2:_="">
    <xsd:import namespace="8376c928-424e-4e23-b373-96bff7db91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6c928-424e-4e23-b373-96bff7db9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9C6964-3D2C-45FC-821D-300AE79B5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6c928-424e-4e23-b373-96bff7db91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71AC4C-DEC3-4E20-9403-8AE3744DF47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5F0D24-DAC8-4389-9FD9-ED513021845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229230-59b3-4fd8-af36-138931aade8d}" enabled="1" method="Standard" siteId="{a79016de-bdd0-4e47-91f4-79416ab912a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5621</TotalTime>
  <Words>2697</Words>
  <Application>Microsoft Office PowerPoint</Application>
  <PresentationFormat>Widescreen</PresentationFormat>
  <Paragraphs>348</Paragraphs>
  <Slides>45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Aptos</vt:lpstr>
      <vt:lpstr>Arial</vt:lpstr>
      <vt:lpstr>Calibri</vt:lpstr>
      <vt:lpstr>Google Sans</vt:lpstr>
      <vt:lpstr>Wingdings</vt:lpstr>
      <vt:lpstr>1_Office Theme</vt:lpstr>
      <vt:lpstr>          Aspirin for chemoprophylaxis… too cheap to be true??</vt:lpstr>
      <vt:lpstr>Disclosures</vt:lpstr>
      <vt:lpstr>VTE and Injury: What we know</vt:lpstr>
      <vt:lpstr>VTE and Injury: What we don’t know…yet</vt:lpstr>
      <vt:lpstr>PowerPoint Presentation</vt:lpstr>
      <vt:lpstr>VTE Prevention Strategies Have Evolved</vt:lpstr>
      <vt:lpstr>PowerPoint Presentation</vt:lpstr>
      <vt:lpstr>Background: Aspirin vs Enoxaparin Pearls</vt:lpstr>
      <vt:lpstr>PowerPoint Presentation</vt:lpstr>
      <vt:lpstr>ASA vs Enoxaparin for VTE Prophylaxis in Trauma</vt:lpstr>
      <vt:lpstr>PREVENT CLOT Trial 2023</vt:lpstr>
      <vt:lpstr>PREVENT CLOT Study Outcomes</vt:lpstr>
      <vt:lpstr>PowerPoint Presentation</vt:lpstr>
      <vt:lpstr>PowerPoint Presentation</vt:lpstr>
      <vt:lpstr>Discrete Choice Experiment Results</vt:lpstr>
      <vt:lpstr>PREVENT CLOT Study Population</vt:lpstr>
      <vt:lpstr>PREVENT CLOT Results Summary</vt:lpstr>
      <vt:lpstr>PowerPoint Presentation</vt:lpstr>
      <vt:lpstr>Secondary outcomes</vt:lpstr>
      <vt:lpstr>PREVENT CLOT Conclusion</vt:lpstr>
      <vt:lpstr>Aspirin for the win?</vt:lpstr>
      <vt:lpstr>PowerPoint Presentation</vt:lpstr>
      <vt:lpstr>PowerPoint Presentation</vt:lpstr>
      <vt:lpstr>Design </vt:lpstr>
      <vt:lpstr>Methods</vt:lpstr>
      <vt:lpstr>PowerPoint Presentation</vt:lpstr>
      <vt:lpstr>PowerPoint Presentation</vt:lpstr>
      <vt:lpstr>Patient Follow-Up</vt:lpstr>
      <vt:lpstr>Stats Pearl: Win Ratio Method</vt:lpstr>
      <vt:lpstr>Win Ratio: Benefits</vt:lpstr>
      <vt:lpstr>Win Ratio: Methods</vt:lpstr>
      <vt:lpstr>Results: Patient Characteristics </vt:lpstr>
      <vt:lpstr>PowerPoint Presentation</vt:lpstr>
      <vt:lpstr>Results</vt:lpstr>
      <vt:lpstr>PowerPoint Presentation</vt:lpstr>
      <vt:lpstr>Limitations</vt:lpstr>
      <vt:lpstr>Author Conclusions</vt:lpstr>
      <vt:lpstr>But what about REALLY SICK people?</vt:lpstr>
      <vt:lpstr>So what now?</vt:lpstr>
      <vt:lpstr>A Health Equity Issue</vt:lpstr>
      <vt:lpstr>PowerPoint Presentation</vt:lpstr>
      <vt:lpstr>PowerPoint Presentation</vt:lpstr>
      <vt:lpstr>PowerPoint Presentation</vt:lpstr>
      <vt:lpstr>PowerPoint Presentation</vt:lpstr>
      <vt:lpstr>Thoughts?</vt:lpstr>
    </vt:vector>
  </TitlesOfParts>
  <Company>Intermountain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Annika Kay</dc:creator>
  <cp:lastModifiedBy>Huglin, Julie</cp:lastModifiedBy>
  <cp:revision>19</cp:revision>
  <dcterms:created xsi:type="dcterms:W3CDTF">2025-02-25T21:39:53Z</dcterms:created>
  <dcterms:modified xsi:type="dcterms:W3CDTF">2025-07-24T17:57:14Z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0x010100BE01F19D8CE0764CAC4CB837629B1878</vt:lpwstr>
  </property>
</Properties>
</file>