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7" r:id="rId1"/>
  </p:sldMasterIdLst>
  <p:notesMasterIdLst>
    <p:notesMasterId r:id="rId58"/>
  </p:notesMasterIdLst>
  <p:handoutMasterIdLst>
    <p:handoutMasterId r:id="rId59"/>
  </p:handoutMasterIdLst>
  <p:sldIdLst>
    <p:sldId id="938" r:id="rId2"/>
    <p:sldId id="939" r:id="rId3"/>
    <p:sldId id="940" r:id="rId4"/>
    <p:sldId id="941" r:id="rId5"/>
    <p:sldId id="942" r:id="rId6"/>
    <p:sldId id="943" r:id="rId7"/>
    <p:sldId id="944" r:id="rId8"/>
    <p:sldId id="1009" r:id="rId9"/>
    <p:sldId id="1011" r:id="rId10"/>
    <p:sldId id="947" r:id="rId11"/>
    <p:sldId id="1021" r:id="rId12"/>
    <p:sldId id="948" r:id="rId13"/>
    <p:sldId id="949" r:id="rId14"/>
    <p:sldId id="950" r:id="rId15"/>
    <p:sldId id="1022" r:id="rId16"/>
    <p:sldId id="951" r:id="rId17"/>
    <p:sldId id="984" r:id="rId18"/>
    <p:sldId id="1023" r:id="rId19"/>
    <p:sldId id="952" r:id="rId20"/>
    <p:sldId id="953" r:id="rId21"/>
    <p:sldId id="985" r:id="rId22"/>
    <p:sldId id="960" r:id="rId23"/>
    <p:sldId id="961" r:id="rId24"/>
    <p:sldId id="1015" r:id="rId25"/>
    <p:sldId id="962" r:id="rId26"/>
    <p:sldId id="1024" r:id="rId27"/>
    <p:sldId id="963" r:id="rId28"/>
    <p:sldId id="987" r:id="rId29"/>
    <p:sldId id="989" r:id="rId30"/>
    <p:sldId id="1025" r:id="rId31"/>
    <p:sldId id="1032" r:id="rId32"/>
    <p:sldId id="990" r:id="rId33"/>
    <p:sldId id="991" r:id="rId34"/>
    <p:sldId id="992" r:id="rId35"/>
    <p:sldId id="993" r:id="rId36"/>
    <p:sldId id="994" r:id="rId37"/>
    <p:sldId id="995" r:id="rId38"/>
    <p:sldId id="996" r:id="rId39"/>
    <p:sldId id="997" r:id="rId40"/>
    <p:sldId id="998" r:id="rId41"/>
    <p:sldId id="1013" r:id="rId42"/>
    <p:sldId id="1026" r:id="rId43"/>
    <p:sldId id="999" r:id="rId44"/>
    <p:sldId id="1000" r:id="rId45"/>
    <p:sldId id="1001" r:id="rId46"/>
    <p:sldId id="1002" r:id="rId47"/>
    <p:sldId id="1003" r:id="rId48"/>
    <p:sldId id="1004" r:id="rId49"/>
    <p:sldId id="1005" r:id="rId50"/>
    <p:sldId id="1006" r:id="rId51"/>
    <p:sldId id="1007" r:id="rId52"/>
    <p:sldId id="1008" r:id="rId53"/>
    <p:sldId id="1027" r:id="rId54"/>
    <p:sldId id="1029" r:id="rId55"/>
    <p:sldId id="1030" r:id="rId56"/>
    <p:sldId id="1031" r:id="rId57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Module 2" id="{EC6F6F53-DF55-4677-9B0C-BBFA4408A12A}">
          <p14:sldIdLst>
            <p14:sldId id="938"/>
            <p14:sldId id="939"/>
            <p14:sldId id="940"/>
            <p14:sldId id="941"/>
            <p14:sldId id="942"/>
            <p14:sldId id="943"/>
            <p14:sldId id="944"/>
            <p14:sldId id="1009"/>
            <p14:sldId id="1011"/>
            <p14:sldId id="947"/>
            <p14:sldId id="1021"/>
          </p14:sldIdLst>
        </p14:section>
        <p14:section name="Xerostomia" id="{0117A0D1-3731-444F-AA70-C58F1BAFA685}">
          <p14:sldIdLst>
            <p14:sldId id="948"/>
            <p14:sldId id="949"/>
            <p14:sldId id="950"/>
            <p14:sldId id="1022"/>
            <p14:sldId id="951"/>
            <p14:sldId id="984"/>
            <p14:sldId id="1023"/>
            <p14:sldId id="952"/>
            <p14:sldId id="953"/>
            <p14:sldId id="985"/>
          </p14:sldIdLst>
        </p14:section>
        <p14:section name="Taste Alteration" id="{6DA50EA3-FA69-4269-B913-47F513128E4A}">
          <p14:sldIdLst>
            <p14:sldId id="960"/>
            <p14:sldId id="961"/>
            <p14:sldId id="1015"/>
          </p14:sldIdLst>
        </p14:section>
        <p14:section name="Fungal Infections/Candidiasis" id="{22BEF777-E6BE-4D40-A3A8-EC90523A33F3}">
          <p14:sldIdLst>
            <p14:sldId id="962"/>
            <p14:sldId id="1024"/>
            <p14:sldId id="963"/>
            <p14:sldId id="987"/>
            <p14:sldId id="989"/>
            <p14:sldId id="1025"/>
            <p14:sldId id="1032"/>
          </p14:sldIdLst>
        </p14:section>
        <p14:section name="Gingival Enlargement" id="{46C5910B-CA59-44B2-8708-4946F9CF452C}">
          <p14:sldIdLst>
            <p14:sldId id="990"/>
            <p14:sldId id="991"/>
            <p14:sldId id="992"/>
            <p14:sldId id="993"/>
          </p14:sldIdLst>
        </p14:section>
        <p14:section name="Stomatitis &amp; Mucositis" id="{D3764CB7-8A39-4660-AF23-1C0DA5F4C050}">
          <p14:sldIdLst>
            <p14:sldId id="994"/>
            <p14:sldId id="995"/>
            <p14:sldId id="996"/>
            <p14:sldId id="997"/>
          </p14:sldIdLst>
        </p14:section>
        <p14:section name="Lichenoid Drug Reactions" id="{4E3E5C40-C470-4FFF-A332-03DB4F89800F}">
          <p14:sldIdLst>
            <p14:sldId id="998"/>
            <p14:sldId id="1013"/>
            <p14:sldId id="1026"/>
            <p14:sldId id="999"/>
          </p14:sldIdLst>
        </p14:section>
        <p14:section name="Dental Erosion due to G Reflux" id="{16858BDC-3C8C-4714-97D4-B9C47E19B1EB}">
          <p14:sldIdLst>
            <p14:sldId id="1000"/>
            <p14:sldId id="1001"/>
            <p14:sldId id="1002"/>
            <p14:sldId id="1003"/>
          </p14:sldIdLst>
        </p14:section>
        <p14:section name="Dental Caries" id="{EF65D72D-E705-4F09-8F7D-79FB821F95A1}">
          <p14:sldIdLst>
            <p14:sldId id="1004"/>
            <p14:sldId id="1005"/>
            <p14:sldId id="1006"/>
            <p14:sldId id="1007"/>
          </p14:sldIdLst>
        </p14:section>
        <p14:section name="Conclusion" id="{54B2FC30-6791-47BC-BA5C-FABEA674F78D}">
          <p14:sldIdLst>
            <p14:sldId id="1008"/>
            <p14:sldId id="1027"/>
            <p14:sldId id="1029"/>
            <p14:sldId id="1030"/>
            <p14:sldId id="10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296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5" pos="336" userDrawn="1">
          <p15:clr>
            <a:srgbClr val="A4A3A4"/>
          </p15:clr>
        </p15:guide>
        <p15:guide id="6" pos="5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7AA2E2"/>
    <a:srgbClr val="A0BCEA"/>
    <a:srgbClr val="A8A9E2"/>
    <a:srgbClr val="CCDDEA"/>
    <a:srgbClr val="0F6FC6"/>
    <a:srgbClr val="00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61" autoAdjust="0"/>
    <p:restoredTop sz="94289" autoAdjust="0"/>
  </p:normalViewPr>
  <p:slideViewPr>
    <p:cSldViewPr>
      <p:cViewPr varScale="1">
        <p:scale>
          <a:sx n="115" d="100"/>
          <a:sy n="115" d="100"/>
        </p:scale>
        <p:origin x="102" y="336"/>
      </p:cViewPr>
      <p:guideLst>
        <p:guide orient="horz" pos="2160"/>
        <p:guide pos="2880"/>
        <p:guide orient="horz" pos="1296"/>
        <p:guide orient="horz" pos="576"/>
        <p:guide pos="336"/>
        <p:guide pos="542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648"/>
    </p:cViewPr>
  </p:sorterViewPr>
  <p:notesViewPr>
    <p:cSldViewPr>
      <p:cViewPr varScale="1">
        <p:scale>
          <a:sx n="86" d="100"/>
          <a:sy n="86" d="100"/>
        </p:scale>
        <p:origin x="-29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23806-5B2D-43C3-9E0A-4BBF60FFAF50}" type="datetimeFigureOut">
              <a:rPr lang="en-US" smtClean="0"/>
              <a:t>8/26/2015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13122-A179-4481-AD84-845A2AB4C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85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9E7DEFA-B479-448B-9AA3-EFA7BDD51394}" type="datetimeFigureOut">
              <a:rPr lang="en-US"/>
              <a:pPr>
                <a:defRPr/>
              </a:pPr>
              <a:t>8/26/2015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916031B-356C-4A87-871B-95CADA4F3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7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9072" indent="-291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7803" indent="-2335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4924" indent="-2335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02046" indent="-2335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9167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6288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03409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70531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51C7D65-A625-480B-B635-18A8D0E9A2CB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8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7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1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54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5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89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6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88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12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01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2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73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53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50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35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1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7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36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47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41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16031B-356C-4A87-871B-95CADA4F3F6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73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21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12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9072" indent="-29195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7803" indent="-23356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4924" indent="-23356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02046" indent="-23356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9167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6288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03409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70531" indent="-233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2B56C76-7BCC-4889-B512-88168F0BB881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4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4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88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F6083-B44D-4182-9F85-5492357E3F3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0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8D2DC2-AD31-4553-99B5-67974D7DC570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A03AF-77D9-4131-8B33-B773399881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208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F1C9011-4D17-4A23-B2EF-5F8098FCDC9A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E5C4BDC-F0D7-4ECC-9E6B-CE2F5B957E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1858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81AE80-2F2B-4313-83BE-357BB1DD3169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E49FE-35F6-44A2-A53F-98BB5B1E31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7527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26D652-55BF-452B-BC01-6061465F89F9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370621-4212-4049-A061-2C20C0C610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76685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67485-ED45-4657-AD45-34F7B62E6B94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BA25B-27BD-45E8-BA63-6A5B05A6FF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69291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0ADED00-F148-4135-9DD5-69E79A5C65D7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935869-72BC-4337-AC59-64036551D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9653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63743A8-3443-444F-9AD9-D6FCF4BA7441}" type="datetime1">
              <a:rPr lang="en-US" smtClean="0"/>
              <a:t>8/26/2015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D6A026-EF57-4236-BED2-F5B913B37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186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32F137-E548-43DC-AB45-7820DEC5A40F}" type="datetime1">
              <a:rPr lang="en-US" smtClean="0"/>
              <a:t>8/26/2015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C1083F-2DF1-4C0F-BA48-99AC20186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2692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FD7706D-2266-4647-BBA5-225204912E8B}" type="datetime1">
              <a:rPr lang="en-US" smtClean="0"/>
              <a:t>8/26/2015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D960CA-E9ED-4C7B-A269-3834DFCC8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2437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07C2107-CC50-4E9E-AD88-CCB8E5C83073}" type="datetime1">
              <a:rPr lang="en-US" smtClean="0"/>
              <a:t>8/26/2015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D7337A-3F31-4393-A28C-918D6A22C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1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-76200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7543801" cy="40233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C6C780A2-643B-4015-89F5-59849387CD80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95149" y="1375041"/>
            <a:ext cx="74752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611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: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-76200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3657601" cy="40233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854EABED-C6F4-427A-A4C7-DD5E87735C4E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95149" y="1375041"/>
            <a:ext cx="74752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 rot="16200000">
            <a:off x="-1323345" y="940067"/>
            <a:ext cx="2221468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Title &amp; </a:t>
            </a:r>
            <a:r>
              <a:rPr lang="en-US" sz="1400" b="1" dirty="0" err="1" smtClean="0">
                <a:solidFill>
                  <a:srgbClr val="FFFF00"/>
                </a:solidFill>
              </a:rPr>
              <a:t>Cont</a:t>
            </a:r>
            <a:r>
              <a:rPr lang="en-US" sz="1400" b="1" dirty="0" smtClean="0">
                <a:solidFill>
                  <a:srgbClr val="FFFF00"/>
                </a:solidFill>
              </a:rPr>
              <a:t>: 1 Column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522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551610"/>
            <a:ext cx="7543800" cy="14507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err="1" smtClean="0"/>
              <a:t>sdf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2110740"/>
            <a:ext cx="7543801" cy="40233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457200" indent="-228600">
              <a:defRPr/>
            </a:lvl2pPr>
            <a:lvl3pPr marL="631825" indent="-174625">
              <a:defRPr/>
            </a:lvl3pPr>
            <a:lvl4pPr>
              <a:defRPr>
                <a:solidFill>
                  <a:srgbClr val="FF66CC"/>
                </a:solidFill>
              </a:defRPr>
            </a:lvl4pPr>
            <a:lvl5pPr>
              <a:defRPr>
                <a:solidFill>
                  <a:srgbClr val="FF66C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0337A82E-41B8-4357-B907-C8BEC4C13C23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-1483331" y="1072634"/>
            <a:ext cx="2514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2-line Title + Content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5149" y="2002851"/>
            <a:ext cx="747522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32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73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72631-46AF-4337-84C2-E7917A55DC2D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17154-FBA6-4312-817B-CBB4B8E867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097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-76200"/>
            <a:ext cx="7543800" cy="14507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4880" y="1482930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482932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FC0AC5-87CA-4B21-B5DF-1FF1CEE1C420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33A43-5B34-48D6-9E3C-6489EB8234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05744" y="1380345"/>
            <a:ext cx="740664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2140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-76200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483248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219530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483248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219530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23C237-873A-4500-9B90-9F201DED58A5}" type="datetime1">
              <a:rPr lang="en-US" smtClean="0"/>
              <a:t>8/26/2015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F0D7E-E7E2-44EE-8812-729382FA3A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6728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026" y="301843"/>
            <a:ext cx="7543800" cy="764957"/>
          </a:xfr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6DDDA-96FE-4CA6-A479-CD5B8D56CB32}" type="datetime1">
              <a:rPr lang="en-US" smtClean="0"/>
              <a:t>8/26/2015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8C430-547F-43F7-9F30-B678F4CCBB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899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9507C3-42BD-4C77-95F1-71640C522781}" type="datetime1">
              <a:rPr lang="en-US" smtClean="0"/>
              <a:t>8/26/2015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7730A-A660-4B71-8536-73E3EDEB1D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2199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88FEFB6F-5E25-4F44-A901-F30DC4DC8DF4}" type="datetime1">
              <a:rPr lang="en-US" smtClean="0"/>
              <a:t>8/26/2015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76200"/>
            <a:ext cx="75438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1467690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600" b="1" kern="1200" smtClean="0">
                <a:solidFill>
                  <a:schemeClr val="bg1"/>
                </a:solidFill>
                <a:latin typeface="+mn-lt"/>
                <a:ea typeface="ヒラギノ角ゴ Pro W3" pitchFamily="124" charset="-128"/>
                <a:cs typeface="+mn-cs"/>
              </a:defRPr>
            </a:lvl1pPr>
          </a:lstStyle>
          <a:p>
            <a:pPr algn="ctr"/>
            <a:fld id="{2BBB5E19-F10A-4C2F-BF6F-11C513378A2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4589" y="6454413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Module 3: Oral Effects of Common Medications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30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87" r:id="rId3"/>
    <p:sldLayoutId id="214748417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80" r:id="rId14"/>
    <p:sldLayoutId id="2147484181" r:id="rId15"/>
    <p:sldLayoutId id="2147484182" r:id="rId16"/>
    <p:sldLayoutId id="2147484184" r:id="rId17"/>
    <p:sldLayoutId id="2147484185" r:id="rId18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31825" indent="-17462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WM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6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6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6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6.pn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51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smtClean="0"/>
              <a:t>Oral Effects of Common Medications Prescribed for Long Term Care Residents</a:t>
            </a:r>
            <a:endParaRPr lang="en-US" sz="5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28600"/>
            <a:ext cx="1828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42" y="5231478"/>
            <a:ext cx="7511811" cy="9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4877"/>
      </p:ext>
    </p:extLst>
  </p:cSld>
  <p:clrMapOvr>
    <a:masterClrMapping/>
  </p:clrMapOvr>
  <p:transition spd="slow" advTm="972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Medications: </a:t>
            </a:r>
            <a:br>
              <a:rPr lang="en-US" smtClean="0"/>
            </a:br>
            <a:r>
              <a:rPr lang="en-US" smtClean="0"/>
              <a:t>Common Oral Side Effects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/>
              <a:t>Xerostomia</a:t>
            </a:r>
            <a:r>
              <a:rPr lang="en-US" sz="4000" dirty="0" smtClean="0"/>
              <a:t> (chronic dry mouth)</a:t>
            </a:r>
          </a:p>
          <a:p>
            <a:r>
              <a:rPr lang="en-US" sz="4000" dirty="0" smtClean="0"/>
              <a:t>Taste alteration</a:t>
            </a:r>
          </a:p>
          <a:p>
            <a:r>
              <a:rPr lang="en-US" sz="4000" dirty="0" smtClean="0"/>
              <a:t>Candidiasis</a:t>
            </a:r>
          </a:p>
          <a:p>
            <a:r>
              <a:rPr lang="en-US" sz="4000" dirty="0" smtClean="0"/>
              <a:t>Gingival hyperplasia</a:t>
            </a:r>
          </a:p>
          <a:p>
            <a:r>
              <a:rPr lang="en-US" sz="4000" dirty="0" smtClean="0"/>
              <a:t>Stomatitis and </a:t>
            </a:r>
            <a:r>
              <a:rPr lang="en-US" sz="4000" dirty="0" err="1" smtClean="0"/>
              <a:t>mucositis</a:t>
            </a:r>
            <a:endParaRPr lang="en-US" sz="40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6560622"/>
      </p:ext>
    </p:extLst>
  </p:cSld>
  <p:clrMapOvr>
    <a:masterClrMapping/>
  </p:clrMapOvr>
  <p:transition spd="slow" advTm="1832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Medications: </a:t>
            </a:r>
            <a:br>
              <a:rPr lang="en-US" smtClean="0"/>
            </a:br>
            <a:r>
              <a:rPr lang="en-US" smtClean="0"/>
              <a:t>Common Oral Side Effects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/>
              <a:t>Lichenoid</a:t>
            </a:r>
            <a:r>
              <a:rPr lang="en-US" sz="4000" dirty="0" smtClean="0"/>
              <a:t> drug reaction</a:t>
            </a:r>
          </a:p>
          <a:p>
            <a:r>
              <a:rPr lang="en-US" sz="4000" dirty="0" smtClean="0"/>
              <a:t>Dental erosion due to gastric reflux</a:t>
            </a:r>
          </a:p>
          <a:p>
            <a:r>
              <a:rPr lang="en-US" sz="4000" dirty="0" smtClean="0"/>
              <a:t>Dental caries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0931937"/>
      </p:ext>
    </p:extLst>
  </p:cSld>
  <p:clrMapOvr>
    <a:masterClrMapping/>
  </p:clrMapOvr>
  <p:transition spd="slow" advTm="947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Xerostomia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Sensation </a:t>
            </a:r>
            <a:r>
              <a:rPr lang="en-US" sz="4000" dirty="0"/>
              <a:t>of dry mouth due to decreased salivary flow</a:t>
            </a:r>
          </a:p>
        </p:txBody>
      </p:sp>
      <p:pic>
        <p:nvPicPr>
          <p:cNvPr id="2050" name="Picture 2" descr="http://geriatricoralhealth.talariainc.com/images/Smile4Life/m8_drymucos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2877" y="2819400"/>
            <a:ext cx="4505324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66179979"/>
      </p:ext>
    </p:extLst>
  </p:cSld>
  <p:clrMapOvr>
    <a:masterClrMapping/>
  </p:clrMapOvr>
  <p:transition spd="slow" advTm="3567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Xerostomia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1482930"/>
            <a:ext cx="4038601" cy="4023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 400 drugs identified that can cause dry mouth</a:t>
            </a:r>
          </a:p>
          <a:p>
            <a:r>
              <a:rPr lang="en-US" sz="3600" dirty="0" smtClean="0"/>
              <a:t>About 13 categories of drugs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600200"/>
            <a:ext cx="2971800" cy="445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62003284"/>
      </p:ext>
    </p:extLst>
  </p:cSld>
  <p:clrMapOvr>
    <a:masterClrMapping/>
  </p:clrMapOvr>
  <p:transition spd="slow" advTm="1098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0580" y="-76200"/>
            <a:ext cx="7543800" cy="1450757"/>
          </a:xfrm>
        </p:spPr>
        <p:txBody>
          <a:bodyPr/>
          <a:lstStyle/>
          <a:p>
            <a:r>
              <a:rPr lang="en-US" smtClean="0"/>
              <a:t>Xerostomia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44880" y="2225040"/>
            <a:ext cx="3703320" cy="402336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 err="1" smtClean="0"/>
              <a:t>Antihypertensives</a:t>
            </a:r>
            <a:r>
              <a:rPr lang="en-US" sz="2800" dirty="0" smtClean="0"/>
              <a:t> – high blood pressure medications</a:t>
            </a:r>
          </a:p>
          <a:p>
            <a:pPr>
              <a:lnSpc>
                <a:spcPts val="3000"/>
              </a:lnSpc>
            </a:pPr>
            <a:r>
              <a:rPr lang="en-US" sz="2800" dirty="0"/>
              <a:t>Diuretics – for water retention</a:t>
            </a:r>
          </a:p>
          <a:p>
            <a:pPr>
              <a:lnSpc>
                <a:spcPts val="3000"/>
              </a:lnSpc>
            </a:pPr>
            <a:r>
              <a:rPr lang="en-US" sz="2800" dirty="0"/>
              <a:t>Antibiotics</a:t>
            </a:r>
          </a:p>
          <a:p>
            <a:pPr>
              <a:lnSpc>
                <a:spcPts val="3000"/>
              </a:lnSpc>
            </a:pPr>
            <a:r>
              <a:rPr lang="en-US" sz="2800" dirty="0"/>
              <a:t>Antihistamines – for </a:t>
            </a:r>
            <a:r>
              <a:rPr lang="en-US" sz="2800" dirty="0" smtClean="0"/>
              <a:t>allergies</a:t>
            </a:r>
          </a:p>
          <a:p>
            <a:pPr>
              <a:lnSpc>
                <a:spcPts val="3000"/>
              </a:lnSpc>
            </a:pPr>
            <a:endParaRPr lang="en-US" sz="280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754880" y="2225041"/>
            <a:ext cx="3703320" cy="4023359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sz="2800" dirty="0"/>
              <a:t>Antidepressants</a:t>
            </a:r>
          </a:p>
          <a:p>
            <a:pPr>
              <a:lnSpc>
                <a:spcPts val="3000"/>
              </a:lnSpc>
            </a:pPr>
            <a:r>
              <a:rPr lang="en-US" sz="2800" dirty="0"/>
              <a:t>Anti-psychotics</a:t>
            </a:r>
          </a:p>
          <a:p>
            <a:pPr>
              <a:lnSpc>
                <a:spcPts val="3000"/>
              </a:lnSpc>
            </a:pPr>
            <a:r>
              <a:rPr lang="en-US" sz="2800" dirty="0"/>
              <a:t>Anti-anxiety</a:t>
            </a:r>
          </a:p>
          <a:p>
            <a:pPr>
              <a:lnSpc>
                <a:spcPts val="3000"/>
              </a:lnSpc>
            </a:pPr>
            <a:r>
              <a:rPr lang="en-US" sz="2800" dirty="0"/>
              <a:t>Anticholinergic</a:t>
            </a:r>
          </a:p>
          <a:p>
            <a:pPr>
              <a:lnSpc>
                <a:spcPts val="3000"/>
              </a:lnSpc>
            </a:pPr>
            <a:r>
              <a:rPr lang="en-US" sz="2800" dirty="0"/>
              <a:t>Anticonvulsants</a:t>
            </a:r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487269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Medication classes causing dry mouth</a:t>
            </a:r>
            <a:endParaRPr lang="en-US" sz="3600" b="1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59233A43-5B34-48D6-9E3C-6489EB823401}" type="slidenum">
              <a:rPr lang="en-US" smtClean="0"/>
              <a:pPr algn="ctr"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33347"/>
      </p:ext>
    </p:extLst>
  </p:cSld>
  <p:clrMapOvr>
    <a:masterClrMapping/>
  </p:clrMapOvr>
  <p:transition spd="slow" advTm="2589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Xerostomia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2225040"/>
            <a:ext cx="7543801" cy="4023360"/>
          </a:xfrm>
        </p:spPr>
        <p:txBody>
          <a:bodyPr/>
          <a:lstStyle/>
          <a:p>
            <a:r>
              <a:rPr lang="en-US" smtClean="0"/>
              <a:t>Narcotics</a:t>
            </a:r>
          </a:p>
          <a:p>
            <a:r>
              <a:rPr lang="en-US" smtClean="0"/>
              <a:t>Alzheimer’s</a:t>
            </a:r>
          </a:p>
          <a:p>
            <a:r>
              <a:rPr lang="en-US" smtClean="0"/>
              <a:t>Parkinson’s</a:t>
            </a:r>
          </a:p>
          <a:p>
            <a:r>
              <a:rPr lang="en-US" smtClean="0"/>
              <a:t>Arthritics </a:t>
            </a:r>
          </a:p>
          <a:p>
            <a:r>
              <a:rPr lang="en-US" smtClean="0"/>
              <a:t>Laxatives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487269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Medication classes causing dry mouth</a:t>
            </a:r>
            <a:endParaRPr lang="en-US" sz="3600" b="1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7096222"/>
      </p:ext>
    </p:extLst>
  </p:cSld>
  <p:clrMapOvr>
    <a:masterClrMapping/>
  </p:clrMapOvr>
  <p:transition spd="slow" advTm="1591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Xerostomia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Symptoms</a:t>
            </a:r>
          </a:p>
          <a:p>
            <a:r>
              <a:rPr lang="en-US" sz="3600" dirty="0" smtClean="0"/>
              <a:t>Difficulty in swallowing and speaking</a:t>
            </a:r>
          </a:p>
          <a:p>
            <a:r>
              <a:rPr lang="en-US" sz="3600" dirty="0" smtClean="0"/>
              <a:t>Altered taste perception</a:t>
            </a:r>
          </a:p>
          <a:p>
            <a:r>
              <a:rPr lang="en-US" sz="3600" dirty="0" smtClean="0"/>
              <a:t>Oral discomfort, burning </a:t>
            </a:r>
            <a:br>
              <a:rPr lang="en-US" sz="3600" dirty="0" smtClean="0"/>
            </a:br>
            <a:r>
              <a:rPr lang="en-US" sz="3600" dirty="0" smtClean="0"/>
              <a:t>sensation</a:t>
            </a:r>
          </a:p>
          <a:p>
            <a:r>
              <a:rPr lang="en-US" sz="3600" dirty="0" smtClean="0"/>
              <a:t>Poor denture retention </a:t>
            </a:r>
            <a:br>
              <a:rPr lang="en-US" sz="3600" dirty="0" smtClean="0"/>
            </a:br>
            <a:r>
              <a:rPr lang="en-US" sz="3600" dirty="0" smtClean="0"/>
              <a:t>(if worn)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28641" y="3281680"/>
            <a:ext cx="3129279" cy="2346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84160525"/>
      </p:ext>
    </p:extLst>
  </p:cSld>
  <p:clrMapOvr>
    <a:masterClrMapping/>
  </p:clrMapOvr>
  <p:transition spd="slow" advTm="3573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Xerostomia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Symptoms</a:t>
            </a:r>
          </a:p>
          <a:p>
            <a:r>
              <a:rPr lang="en-US" sz="3600" dirty="0" smtClean="0"/>
              <a:t>Evidence of fungal infection or angular </a:t>
            </a:r>
            <a:r>
              <a:rPr lang="en-US" sz="3600" dirty="0" err="1" smtClean="0"/>
              <a:t>cheilitis</a:t>
            </a:r>
            <a:r>
              <a:rPr lang="en-US" sz="3600" dirty="0" smtClean="0"/>
              <a:t> (sores in the corners of the mouth)</a:t>
            </a:r>
          </a:p>
        </p:txBody>
      </p:sp>
      <p:pic>
        <p:nvPicPr>
          <p:cNvPr id="8" name="Picture 9" descr="angular chelitis in PD p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3276600"/>
            <a:ext cx="4684542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19735409"/>
      </p:ext>
    </p:extLst>
  </p:cSld>
  <p:clrMapOvr>
    <a:masterClrMapping/>
  </p:clrMapOvr>
  <p:transition spd="slow" advTm="3462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Xerostomia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Symptoms</a:t>
            </a:r>
          </a:p>
          <a:p>
            <a:r>
              <a:rPr lang="en-US" sz="3600" dirty="0" err="1" smtClean="0"/>
              <a:t>Gumline</a:t>
            </a:r>
            <a:r>
              <a:rPr lang="en-US" sz="3600" dirty="0" smtClean="0"/>
              <a:t> tooth decay</a:t>
            </a:r>
          </a:p>
          <a:p>
            <a:r>
              <a:rPr lang="en-US" sz="3600" dirty="0" smtClean="0"/>
              <a:t>Intra-oral soft tissue changes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505200"/>
            <a:ext cx="4023360" cy="26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68370"/>
      </p:ext>
    </p:extLst>
  </p:cSld>
  <p:clrMapOvr>
    <a:masterClrMapping/>
  </p:clrMapOvr>
  <p:transition spd="slow" advTm="2947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Xerostomia</a:t>
            </a:r>
            <a:r>
              <a:rPr lang="en-US" dirty="0"/>
              <a:t> Management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Avoid</a:t>
            </a:r>
            <a:r>
              <a:rPr lang="en-US" sz="3600" b="1" dirty="0"/>
              <a:t>:</a:t>
            </a:r>
          </a:p>
          <a:p>
            <a:r>
              <a:rPr lang="en-US" sz="3600" dirty="0" smtClean="0"/>
              <a:t>Inciting </a:t>
            </a:r>
            <a:r>
              <a:rPr lang="en-US" sz="3600" dirty="0"/>
              <a:t>medications</a:t>
            </a:r>
          </a:p>
          <a:p>
            <a:r>
              <a:rPr lang="en-US" sz="3600" dirty="0" smtClean="0"/>
              <a:t>Irritants</a:t>
            </a:r>
            <a:endParaRPr lang="en-US" sz="3600" dirty="0"/>
          </a:p>
          <a:p>
            <a:pPr lvl="1"/>
            <a:r>
              <a:rPr lang="en-US" sz="3200" dirty="0" smtClean="0"/>
              <a:t>Alcohol</a:t>
            </a:r>
            <a:endParaRPr lang="en-US" sz="3200" dirty="0"/>
          </a:p>
          <a:p>
            <a:pPr lvl="1"/>
            <a:r>
              <a:rPr lang="en-US" sz="3200" dirty="0" smtClean="0"/>
              <a:t>Caffeine</a:t>
            </a:r>
            <a:endParaRPr lang="en-US" sz="3200" dirty="0"/>
          </a:p>
          <a:p>
            <a:pPr lvl="1"/>
            <a:r>
              <a:rPr lang="en-US" sz="3200" dirty="0" smtClean="0"/>
              <a:t>Tobacco</a:t>
            </a:r>
            <a:endParaRPr lang="en-US" sz="3200" dirty="0"/>
          </a:p>
          <a:p>
            <a:r>
              <a:rPr lang="en-US" sz="3600" dirty="0" smtClean="0"/>
              <a:t>Sugar-containing </a:t>
            </a:r>
            <a:r>
              <a:rPr lang="en-US" sz="3600" dirty="0"/>
              <a:t>drinks and candies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819400"/>
            <a:ext cx="1981200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81399"/>
            <a:ext cx="1420485" cy="1420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247" y="3494610"/>
            <a:ext cx="1606990" cy="125843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138028"/>
      </p:ext>
    </p:extLst>
  </p:cSld>
  <p:clrMapOvr>
    <a:masterClrMapping/>
  </p:clrMapOvr>
  <p:transition spd="slow" advTm="2641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Module Objective</a:t>
            </a:r>
          </a:p>
          <a:p>
            <a:pPr lvl="1"/>
            <a:r>
              <a:rPr lang="en-US" dirty="0" smtClean="0"/>
              <a:t>Discuss the common oral side effects of medications </a:t>
            </a:r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1026" name="Picture 2" descr="http://geriatricoralhealth.talariainc.com/images/Smile4Life/m8_chap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611" y="3048000"/>
            <a:ext cx="3794262" cy="271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56287872"/>
      </p:ext>
    </p:extLst>
  </p:cSld>
  <p:clrMapOvr>
    <a:masterClrMapping/>
  </p:clrMapOvr>
  <p:transition spd="slow" advTm="965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Xerostomia Management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Suggest residents do the following:</a:t>
            </a:r>
          </a:p>
          <a:p>
            <a:pPr lvl="1"/>
            <a:r>
              <a:rPr lang="en-US" sz="3600" dirty="0" smtClean="0"/>
              <a:t>Sipping water frequently especially when eating</a:t>
            </a:r>
          </a:p>
          <a:p>
            <a:pPr lvl="1"/>
            <a:r>
              <a:rPr lang="en-US" sz="3600" dirty="0" smtClean="0"/>
              <a:t>Chew xylitol gums, </a:t>
            </a:r>
            <a:br>
              <a:rPr lang="en-US" sz="3600" dirty="0" smtClean="0"/>
            </a:br>
            <a:r>
              <a:rPr lang="en-US" sz="3600" dirty="0" smtClean="0"/>
              <a:t>mints and/or candies</a:t>
            </a:r>
          </a:p>
          <a:p>
            <a:pPr lvl="1"/>
            <a:r>
              <a:rPr lang="en-US" sz="3600" dirty="0" smtClean="0"/>
              <a:t>Use saliva substitutes</a:t>
            </a:r>
          </a:p>
          <a:p>
            <a:pPr lvl="1"/>
            <a:r>
              <a:rPr lang="en-US" sz="3600" dirty="0" smtClean="0"/>
              <a:t>Good oral hygiene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252149"/>
            <a:ext cx="211728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7508">
            <a:off x="7529684" y="3399896"/>
            <a:ext cx="1030628" cy="2395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9243600"/>
      </p:ext>
    </p:extLst>
  </p:cSld>
  <p:clrMapOvr>
    <a:masterClrMapping/>
  </p:clrMapOvr>
  <p:transition spd="slow" advTm="5896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Xerostomia Management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Suggest residents do the following:</a:t>
            </a:r>
          </a:p>
          <a:p>
            <a:pPr lvl="1"/>
            <a:r>
              <a:rPr lang="en-US" sz="3200" dirty="0" smtClean="0"/>
              <a:t>Topical fluoride, fluoride varnish or prescription fluoride toothpaste</a:t>
            </a:r>
          </a:p>
          <a:p>
            <a:pPr lvl="1"/>
            <a:r>
              <a:rPr lang="en-US" sz="3200" dirty="0" smtClean="0"/>
              <a:t>Alcohol-free </a:t>
            </a:r>
            <a:r>
              <a:rPr lang="en-US" sz="3200" dirty="0" err="1" smtClean="0"/>
              <a:t>chlorhexidine</a:t>
            </a:r>
            <a:r>
              <a:rPr lang="en-US" sz="3200" dirty="0" smtClean="0"/>
              <a:t> rinse </a:t>
            </a:r>
            <a:br>
              <a:rPr lang="en-US" sz="3200" dirty="0" smtClean="0"/>
            </a:br>
            <a:r>
              <a:rPr lang="en-US" sz="3200" dirty="0" smtClean="0"/>
              <a:t>two times daily</a:t>
            </a:r>
          </a:p>
          <a:p>
            <a:pPr lvl="1"/>
            <a:r>
              <a:rPr lang="en-US" sz="3200" dirty="0" err="1" smtClean="0"/>
              <a:t>Biotene</a:t>
            </a:r>
            <a:r>
              <a:rPr lang="en-US" sz="3200" dirty="0" smtClean="0"/>
              <a:t> products</a:t>
            </a:r>
          </a:p>
          <a:p>
            <a:pPr lvl="1"/>
            <a:r>
              <a:rPr lang="en-US" sz="3200" dirty="0" smtClean="0"/>
              <a:t>Salivary stimulants (</a:t>
            </a:r>
            <a:r>
              <a:rPr lang="en-US" sz="3200" dirty="0" err="1" smtClean="0"/>
              <a:t>Pilocarpine</a:t>
            </a:r>
            <a:r>
              <a:rPr lang="en-US" sz="3200" dirty="0" smtClean="0"/>
              <a:t>) </a:t>
            </a:r>
            <a:br>
              <a:rPr lang="en-US" sz="3200" dirty="0" smtClean="0"/>
            </a:br>
            <a:r>
              <a:rPr lang="en-US" sz="3200" dirty="0" smtClean="0"/>
              <a:t>for severe cases</a:t>
            </a:r>
          </a:p>
          <a:p>
            <a:pPr lvl="1"/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38" b="95455" l="10000" r="90000">
                        <a14:foregroundMark x1="39375" y1="63636" x2="39375" y2="63636"/>
                        <a14:foregroundMark x1="54688" y1="64050" x2="54688" y2="64050"/>
                        <a14:foregroundMark x1="42813" y1="64050" x2="42813" y2="64050"/>
                        <a14:foregroundMark x1="35938" y1="63223" x2="35938" y2="63223"/>
                        <a14:foregroundMark x1="30938" y1="64050" x2="30938" y2="64050"/>
                        <a14:foregroundMark x1="33750" y1="63636" x2="33750" y2="63636"/>
                        <a14:foregroundMark x1="31250" y1="63223" x2="31250" y2="63223"/>
                        <a14:foregroundMark x1="29063" y1="63223" x2="29063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6612"/>
          <a:stretch/>
        </p:blipFill>
        <p:spPr>
          <a:xfrm>
            <a:off x="3886200" y="5125290"/>
            <a:ext cx="3048000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61" r="89844">
                        <a14:foregroundMark x1="52246" y1="9570" x2="52246" y2="9570"/>
                        <a14:foregroundMark x1="56543" y1="8105" x2="56543" y2="8105"/>
                        <a14:foregroundMark x1="57031" y1="12207" x2="57031" y2="12207"/>
                        <a14:foregroundMark x1="58008" y1="6348" x2="58008" y2="6348"/>
                        <a14:foregroundMark x1="55664" y1="3516" x2="55664" y2="3516"/>
                        <a14:foregroundMark x1="49219" y1="7031" x2="49219" y2="7031"/>
                        <a14:foregroundMark x1="50195" y1="9766" x2="50195" y2="9766"/>
                        <a14:foregroundMark x1="48730" y1="11719" x2="48730" y2="11719"/>
                        <a14:foregroundMark x1="47754" y1="5469" x2="47754" y2="5469"/>
                        <a14:foregroundMark x1="48047" y1="10840" x2="48047" y2="10840"/>
                        <a14:foregroundMark x1="47852" y1="8789" x2="47852" y2="8789"/>
                        <a14:foregroundMark x1="47949" y1="7324" x2="47949" y2="7324"/>
                        <a14:foregroundMark x1="47363" y1="7031" x2="47754" y2="7031"/>
                        <a14:foregroundMark x1="47266" y1="4492" x2="47266" y2="4492"/>
                        <a14:foregroundMark x1="48535" y1="9766" x2="48535" y2="9766"/>
                        <a14:foregroundMark x1="47656" y1="9766" x2="47656" y2="9766"/>
                        <a14:foregroundMark x1="49512" y1="8496" x2="49512" y2="8496"/>
                        <a14:foregroundMark x1="43359" y1="34668" x2="43359" y2="34668"/>
                        <a14:foregroundMark x1="41504" y1="33789" x2="41504" y2="33789"/>
                        <a14:foregroundMark x1="41406" y1="33008" x2="41406" y2="33008"/>
                        <a14:foregroundMark x1="41406" y1="43945" x2="41406" y2="43945"/>
                        <a14:foregroundMark x1="42969" y1="48926" x2="42969" y2="48926"/>
                        <a14:foregroundMark x1="42383" y1="50781" x2="42383" y2="50781"/>
                        <a14:foregroundMark x1="41797" y1="49707" x2="41797" y2="49707"/>
                        <a14:foregroundMark x1="41895" y1="66797" x2="41895" y2="66797"/>
                        <a14:foregroundMark x1="40918" y1="72461" x2="40918" y2="72461"/>
                        <a14:foregroundMark x1="41602" y1="70313" x2="41602" y2="70313"/>
                        <a14:foregroundMark x1="41211" y1="64160" x2="41211" y2="64160"/>
                        <a14:foregroundMark x1="41504" y1="63281" x2="41504" y2="63281"/>
                        <a14:foregroundMark x1="41895" y1="58789" x2="41895" y2="58789"/>
                        <a14:foregroundMark x1="41797" y1="53711" x2="41797" y2="53711"/>
                        <a14:foregroundMark x1="42188" y1="55566" x2="42188" y2="55566"/>
                        <a14:foregroundMark x1="41895" y1="42383" x2="41895" y2="42383"/>
                        <a14:foregroundMark x1="41113" y1="35742" x2="41113" y2="35742"/>
                        <a14:foregroundMark x1="40723" y1="32422" x2="40723" y2="32422"/>
                        <a14:foregroundMark x1="41211" y1="37695" x2="41211" y2="37695"/>
                        <a14:foregroundMark x1="41406" y1="39648" x2="41406" y2="39648"/>
                        <a14:foregroundMark x1="41602" y1="47461" x2="41602" y2="47461"/>
                        <a14:foregroundMark x1="40723" y1="41602" x2="40723" y2="41602"/>
                        <a14:foregroundMark x1="40918" y1="45605" x2="40918" y2="45605"/>
                        <a14:foregroundMark x1="41406" y1="52051" x2="41406" y2="52051"/>
                        <a14:foregroundMark x1="41211" y1="56055" x2="41211" y2="56055"/>
                        <a14:foregroundMark x1="41016" y1="62012" x2="41016" y2="62012"/>
                        <a14:foregroundMark x1="41406" y1="60645" x2="41504" y2="60547"/>
                        <a14:foregroundMark x1="41113" y1="59180" x2="41113" y2="59180"/>
                        <a14:foregroundMark x1="41211" y1="58398" x2="41211" y2="58398"/>
                        <a14:foregroundMark x1="41113" y1="57520" x2="41113" y2="57520"/>
                        <a14:foregroundMark x1="40918" y1="54883" x2="40918" y2="54883"/>
                        <a14:foregroundMark x1="41016" y1="51270" x2="41016" y2="51270"/>
                        <a14:foregroundMark x1="41113" y1="50098" x2="41113" y2="50098"/>
                        <a14:foregroundMark x1="40820" y1="53613" x2="40820" y2="53613"/>
                        <a14:foregroundMark x1="40918" y1="48828" x2="40918" y2="48828"/>
                        <a14:foregroundMark x1="40918" y1="47656" x2="40918" y2="47656"/>
                        <a14:backgroundMark x1="55469" y1="586" x2="55469" y2="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04" r="22360"/>
          <a:stretch/>
        </p:blipFill>
        <p:spPr>
          <a:xfrm>
            <a:off x="6749511" y="3352800"/>
            <a:ext cx="1676401" cy="294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35496228"/>
      </p:ext>
    </p:extLst>
  </p:cSld>
  <p:clrMapOvr>
    <a:masterClrMapping/>
  </p:clrMapOvr>
  <p:transition spd="slow" advTm="8366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Taste Alteration (</a:t>
            </a:r>
            <a:r>
              <a:rPr lang="en-US" dirty="0" err="1"/>
              <a:t>D</a:t>
            </a:r>
            <a:r>
              <a:rPr lang="en-US" dirty="0" err="1" smtClean="0"/>
              <a:t>ysgeusia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500" dirty="0" smtClean="0"/>
              <a:t>Associated </a:t>
            </a:r>
            <a:r>
              <a:rPr lang="en-US" sz="3500" dirty="0"/>
              <a:t>with over 200 drugs</a:t>
            </a:r>
          </a:p>
          <a:p>
            <a:r>
              <a:rPr lang="en-US" sz="3500" dirty="0" smtClean="0"/>
              <a:t>Major </a:t>
            </a:r>
            <a:r>
              <a:rPr lang="en-US" sz="3500" dirty="0"/>
              <a:t>impact on quality of life</a:t>
            </a:r>
          </a:p>
          <a:p>
            <a:r>
              <a:rPr lang="en-US" sz="3500" dirty="0" smtClean="0"/>
              <a:t>Often </a:t>
            </a:r>
            <a:r>
              <a:rPr lang="en-US" sz="3500" dirty="0"/>
              <a:t>overlooked by caregivers, clinicians</a:t>
            </a:r>
          </a:p>
          <a:p>
            <a:r>
              <a:rPr lang="en-US" sz="3500" dirty="0" smtClean="0"/>
              <a:t>Weight </a:t>
            </a:r>
            <a:r>
              <a:rPr lang="en-US" sz="3500" dirty="0"/>
              <a:t>loss and depression</a:t>
            </a:r>
          </a:p>
          <a:p>
            <a:r>
              <a:rPr lang="en-US" sz="3500" dirty="0" smtClean="0"/>
              <a:t>Taste </a:t>
            </a:r>
            <a:r>
              <a:rPr lang="en-US" sz="3500" dirty="0"/>
              <a:t>may be decreased, altered, or made unpleasant</a:t>
            </a:r>
          </a:p>
          <a:p>
            <a:r>
              <a:rPr lang="en-US" sz="3500" dirty="0" smtClean="0"/>
              <a:t>Compensation </a:t>
            </a:r>
            <a:r>
              <a:rPr lang="en-US" sz="3500" dirty="0"/>
              <a:t>with sugared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foods </a:t>
            </a:r>
            <a:r>
              <a:rPr lang="en-US" sz="3500" dirty="0"/>
              <a:t>can lead to caries</a:t>
            </a:r>
          </a:p>
          <a:p>
            <a:endParaRPr lang="en-US" dirty="0"/>
          </a:p>
        </p:txBody>
      </p:sp>
      <p:pic>
        <p:nvPicPr>
          <p:cNvPr id="3074" name="Picture 2" descr="C:\Users\krtheese\AppData\Local\Microsoft\Windows\Temporary Internet Files\Content.IE5\XGADZXLY\MC900347429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190397" cy="198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rtheese\AppData\Local\Microsoft\Windows\Temporary Internet Files\Content.IE5\ICAUDSD1\MC900433824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54" y="4419600"/>
            <a:ext cx="1984043" cy="198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8781872"/>
      </p:ext>
    </p:extLst>
  </p:cSld>
  <p:clrMapOvr>
    <a:masterClrMapping/>
  </p:clrMapOvr>
  <p:transition spd="slow" advTm="32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Taste </a:t>
            </a:r>
            <a:r>
              <a:rPr lang="en-US" dirty="0" smtClean="0"/>
              <a:t>Alteration: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Medication </a:t>
            </a:r>
            <a:r>
              <a:rPr lang="en-US" sz="4000" dirty="0" smtClean="0"/>
              <a:t>Classes </a:t>
            </a:r>
            <a:r>
              <a:rPr lang="en-US" sz="4000" dirty="0"/>
              <a:t>Causing </a:t>
            </a:r>
            <a:r>
              <a:rPr lang="en-US" sz="4000" dirty="0" err="1"/>
              <a:t>Dysgeusia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599" y="2110740"/>
            <a:ext cx="3733801" cy="4023360"/>
          </a:xfrm>
        </p:spPr>
        <p:txBody>
          <a:bodyPr>
            <a:noAutofit/>
          </a:bodyPr>
          <a:lstStyle/>
          <a:p>
            <a:r>
              <a:rPr lang="en-US" sz="3400" dirty="0" smtClean="0"/>
              <a:t>Antibiotics</a:t>
            </a:r>
          </a:p>
          <a:p>
            <a:r>
              <a:rPr lang="en-US" sz="3400" dirty="0" smtClean="0"/>
              <a:t>Antifungals</a:t>
            </a:r>
          </a:p>
          <a:p>
            <a:r>
              <a:rPr lang="en-US" sz="3400" dirty="0" smtClean="0"/>
              <a:t>Antivirals</a:t>
            </a:r>
          </a:p>
          <a:p>
            <a:r>
              <a:rPr lang="en-US" sz="3400" dirty="0" smtClean="0"/>
              <a:t>Cardiac medications</a:t>
            </a:r>
          </a:p>
          <a:p>
            <a:r>
              <a:rPr lang="en-US" sz="3400" dirty="0" smtClean="0"/>
              <a:t>Chemotherapy agents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2234625"/>
            <a:ext cx="356727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5943600" y="4139625"/>
            <a:ext cx="1524000" cy="1295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19778" y="5511225"/>
            <a:ext cx="352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n-lt"/>
              </a:rPr>
              <a:t>Denuded taste buds</a:t>
            </a:r>
            <a:endParaRPr lang="en-US" sz="3200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4849444"/>
      </p:ext>
    </p:extLst>
  </p:cSld>
  <p:clrMapOvr>
    <a:masterClrMapping/>
  </p:clrMapOvr>
  <p:transition spd="slow" advTm="149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Medication Classes Causing Taste Alteration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Parkinsonian</a:t>
            </a:r>
            <a:r>
              <a:rPr lang="en-US" dirty="0" smtClean="0"/>
              <a:t> agents</a:t>
            </a:r>
          </a:p>
          <a:p>
            <a:r>
              <a:rPr lang="en-US" dirty="0" smtClean="0"/>
              <a:t>Migraine agents</a:t>
            </a:r>
          </a:p>
          <a:p>
            <a:r>
              <a:rPr lang="en-US" dirty="0" smtClean="0"/>
              <a:t>Thyroid medications</a:t>
            </a:r>
          </a:p>
          <a:p>
            <a:r>
              <a:rPr lang="en-US" dirty="0" err="1" smtClean="0"/>
              <a:t>Psychotropics</a:t>
            </a:r>
            <a:endParaRPr lang="en-US" dirty="0" smtClean="0"/>
          </a:p>
          <a:p>
            <a:r>
              <a:rPr lang="en-US" dirty="0" smtClean="0"/>
              <a:t>Radiation (localized)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2234625"/>
            <a:ext cx="356727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5943600" y="4139625"/>
            <a:ext cx="1524000" cy="1295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19778" y="5511225"/>
            <a:ext cx="352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n-lt"/>
              </a:rPr>
              <a:t>Denuded taste buds</a:t>
            </a:r>
            <a:endParaRPr lang="en-US" sz="3200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4881364"/>
      </p:ext>
    </p:extLst>
  </p:cSld>
  <p:clrMapOvr>
    <a:masterClrMapping/>
  </p:clrMapOvr>
  <p:transition spd="slow" advTm="1498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Fungal Infections/Candidiasis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399" y="1482930"/>
            <a:ext cx="365760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Opportunistic fungal infection in the mouth caused by an overabundance of candida and predisposing factors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752599"/>
            <a:ext cx="3886200" cy="293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72000" y="4819570"/>
            <a:ext cx="388620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dirty="0" smtClean="0">
                <a:latin typeface="+mn-lt"/>
              </a:rPr>
              <a:t>Candidiasis: White plaque on the uvula</a:t>
            </a:r>
            <a:endParaRPr lang="en-US" sz="3200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20496" y="2728094"/>
            <a:ext cx="939802" cy="939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430237"/>
      </p:ext>
    </p:extLst>
  </p:cSld>
  <p:clrMapOvr>
    <a:masterClrMapping/>
  </p:clrMapOvr>
  <p:transition spd="slow" advTm="2894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43953" y="4823847"/>
            <a:ext cx="4572000" cy="9643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dirty="0" smtClean="0">
                <a:latin typeface="+mn-lt"/>
              </a:rPr>
              <a:t>Wiping off fungus leaves inflamed tissue</a:t>
            </a:r>
            <a:endParaRPr lang="en-US" sz="32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8761" y="1752600"/>
            <a:ext cx="3902384" cy="293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Fungal Infections/Candidiasis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399" y="1482930"/>
            <a:ext cx="365760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Opportunistic fungal infection in the mouth caused by an overabundance of candida and predisposing factors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559155" y="2885696"/>
            <a:ext cx="939802" cy="939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42046721"/>
      </p:ext>
    </p:extLst>
  </p:cSld>
  <p:clrMapOvr>
    <a:masterClrMapping/>
  </p:clrMapOvr>
  <p:transition spd="slow" advTm="1627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Infections/Candidiasis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Symptoms</a:t>
            </a:r>
          </a:p>
          <a:p>
            <a:pPr lvl="1"/>
            <a:r>
              <a:rPr lang="en-US" sz="3200" dirty="0"/>
              <a:t>Lesions can appear in several different forms</a:t>
            </a:r>
            <a:endParaRPr lang="en-US" dirty="0"/>
          </a:p>
          <a:p>
            <a:pPr lvl="1"/>
            <a:r>
              <a:rPr lang="en-US" sz="3200" dirty="0" smtClean="0"/>
              <a:t>Can </a:t>
            </a:r>
            <a:r>
              <a:rPr lang="en-US" sz="3200" dirty="0"/>
              <a:t>be present as a mixed lesion such as angular </a:t>
            </a:r>
            <a:r>
              <a:rPr lang="en-US" sz="3200" dirty="0" err="1"/>
              <a:t>cheilitis</a:t>
            </a:r>
            <a:endParaRPr lang="en-US" dirty="0"/>
          </a:p>
          <a:p>
            <a:pPr lvl="1"/>
            <a:endParaRPr lang="en-US" sz="3200" dirty="0"/>
          </a:p>
        </p:txBody>
      </p:sp>
      <p:pic>
        <p:nvPicPr>
          <p:cNvPr id="8" name="Picture 9" descr="angular chelitis in PD p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2072898"/>
            <a:ext cx="3580411" cy="272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8309922"/>
      </p:ext>
    </p:extLst>
  </p:cSld>
  <p:clrMapOvr>
    <a:masterClrMapping/>
  </p:clrMapOvr>
  <p:transition spd="slow" advTm="998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Infections/Candidiasis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Medication Causes</a:t>
            </a:r>
          </a:p>
          <a:p>
            <a:pPr lvl="1"/>
            <a:r>
              <a:rPr lang="en-US" dirty="0" smtClean="0"/>
              <a:t>Antibiotics </a:t>
            </a:r>
            <a:r>
              <a:rPr lang="en-US" dirty="0"/>
              <a:t>(especially broad spectrum)</a:t>
            </a:r>
          </a:p>
          <a:p>
            <a:pPr lvl="1"/>
            <a:r>
              <a:rPr lang="en-US" dirty="0" smtClean="0"/>
              <a:t>Cancer </a:t>
            </a:r>
            <a:r>
              <a:rPr lang="en-US" dirty="0"/>
              <a:t>chemotherapy (anti-neoplastic)</a:t>
            </a:r>
          </a:p>
          <a:p>
            <a:pPr lvl="1"/>
            <a:r>
              <a:rPr lang="en-US" dirty="0" err="1" smtClean="0"/>
              <a:t>Immunosuppressants</a:t>
            </a:r>
            <a:endParaRPr lang="en-US" dirty="0"/>
          </a:p>
          <a:p>
            <a:pPr lvl="1"/>
            <a:r>
              <a:rPr lang="en-US" dirty="0" smtClean="0"/>
              <a:t>Steroids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including inhalers)</a:t>
            </a:r>
          </a:p>
          <a:p>
            <a:pPr lvl="1"/>
            <a:endParaRPr lang="en-US" dirty="0"/>
          </a:p>
        </p:txBody>
      </p:sp>
      <p:pic>
        <p:nvPicPr>
          <p:cNvPr id="7" name="Picture 3" descr="candidiasis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352800"/>
            <a:ext cx="3838660" cy="269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9243524"/>
      </p:ext>
    </p:extLst>
  </p:cSld>
  <p:clrMapOvr>
    <a:masterClrMapping/>
  </p:clrMapOvr>
  <p:transition spd="slow" advTm="2215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Infections/Candidiasis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1482930"/>
            <a:ext cx="4114801" cy="45667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Management</a:t>
            </a:r>
            <a:endParaRPr lang="en-US" sz="2800" dirty="0"/>
          </a:p>
          <a:p>
            <a:pPr lvl="1"/>
            <a:r>
              <a:rPr lang="en-US" dirty="0" smtClean="0"/>
              <a:t>Search </a:t>
            </a:r>
            <a:r>
              <a:rPr lang="en-US" dirty="0"/>
              <a:t>for cause</a:t>
            </a:r>
            <a:endParaRPr lang="en-US" sz="2400" dirty="0"/>
          </a:p>
          <a:p>
            <a:pPr lvl="1"/>
            <a:r>
              <a:rPr lang="en-US" dirty="0" smtClean="0"/>
              <a:t>Topical </a:t>
            </a:r>
            <a:r>
              <a:rPr lang="en-US" dirty="0"/>
              <a:t>products to treat </a:t>
            </a:r>
            <a:endParaRPr lang="en-US" dirty="0" smtClean="0"/>
          </a:p>
          <a:p>
            <a:pPr lvl="2"/>
            <a:r>
              <a:rPr lang="en-US" sz="2400" dirty="0" err="1" smtClean="0"/>
              <a:t>Nystatin</a:t>
            </a:r>
            <a:r>
              <a:rPr lang="en-US" sz="2400" dirty="0" smtClean="0"/>
              <a:t> for denture wearers – 5X day</a:t>
            </a:r>
          </a:p>
          <a:p>
            <a:pPr lvl="2"/>
            <a:r>
              <a:rPr lang="en-US" sz="2400" dirty="0" err="1" smtClean="0"/>
              <a:t>Clotrimazole</a:t>
            </a:r>
            <a:r>
              <a:rPr lang="en-US" sz="2400" dirty="0" smtClean="0"/>
              <a:t> </a:t>
            </a:r>
            <a:r>
              <a:rPr lang="en-US" sz="2400" dirty="0"/>
              <a:t>troches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– 5X  day </a:t>
            </a:r>
            <a:endParaRPr lang="en-US" sz="1800" dirty="0"/>
          </a:p>
          <a:p>
            <a:pPr lvl="1"/>
            <a:r>
              <a:rPr lang="en-US" dirty="0" smtClean="0"/>
              <a:t>Systemic </a:t>
            </a:r>
            <a:r>
              <a:rPr lang="en-US" dirty="0"/>
              <a:t>treatment (chronic candidiasis</a:t>
            </a:r>
            <a:r>
              <a:rPr lang="en-US" dirty="0" smtClean="0"/>
              <a:t>)</a:t>
            </a:r>
          </a:p>
          <a:p>
            <a:pPr lvl="2"/>
            <a:r>
              <a:rPr lang="en-US" sz="2400" dirty="0" smtClean="0"/>
              <a:t>Consult physician</a:t>
            </a:r>
          </a:p>
          <a:p>
            <a:pPr lvl="2"/>
            <a:r>
              <a:rPr lang="en-US" sz="2400" dirty="0" smtClean="0"/>
              <a:t>IV meds for larynx, esophagus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905000"/>
            <a:ext cx="2956560" cy="414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39771464"/>
      </p:ext>
    </p:extLst>
  </p:cSld>
  <p:clrMapOvr>
    <a:masterClrMapping/>
  </p:clrMapOvr>
  <p:transition spd="slow" advTm="3715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Medications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1482930"/>
            <a:ext cx="4267201" cy="4023360"/>
          </a:xfr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More than 90% </a:t>
            </a:r>
            <a:r>
              <a:rPr lang="en-US" dirty="0">
                <a:solidFill>
                  <a:sysClr val="windowText" lastClr="000000"/>
                </a:solidFill>
              </a:rPr>
              <a:t>of the elderly take prescription medication each week</a:t>
            </a:r>
          </a:p>
          <a:p>
            <a:r>
              <a:rPr lang="en-US" b="1" dirty="0">
                <a:solidFill>
                  <a:sysClr val="windowText" lastClr="000000"/>
                </a:solidFill>
              </a:rPr>
              <a:t>57% </a:t>
            </a:r>
            <a:r>
              <a:rPr lang="en-US" dirty="0">
                <a:solidFill>
                  <a:sysClr val="windowText" lastClr="000000"/>
                </a:solidFill>
              </a:rPr>
              <a:t>take five or more medications daily</a:t>
            </a:r>
          </a:p>
          <a:p>
            <a:r>
              <a:rPr lang="en-US" b="1" dirty="0">
                <a:solidFill>
                  <a:sysClr val="windowText" lastClr="000000"/>
                </a:solidFill>
              </a:rPr>
              <a:t>12-20% </a:t>
            </a:r>
            <a:r>
              <a:rPr lang="en-US" dirty="0">
                <a:solidFill>
                  <a:sysClr val="windowText" lastClr="000000"/>
                </a:solidFill>
              </a:rPr>
              <a:t>take more than ten medications daily</a:t>
            </a:r>
          </a:p>
          <a:p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772156"/>
            <a:ext cx="2956560" cy="414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9629053"/>
      </p:ext>
    </p:extLst>
  </p:cSld>
  <p:clrMapOvr>
    <a:masterClrMapping/>
  </p:clrMapOvr>
  <p:transition spd="slow" advTm="1593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Infections/Candidiasis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1482930"/>
            <a:ext cx="4114801" cy="4566780"/>
          </a:xfrm>
        </p:spPr>
        <p:txBody>
          <a:bodyPr>
            <a:normAutofit/>
          </a:bodyPr>
          <a:lstStyle/>
          <a:p>
            <a:r>
              <a:rPr lang="en-US" dirty="0"/>
              <a:t>Management</a:t>
            </a:r>
            <a:endParaRPr lang="en-US" sz="2800" dirty="0"/>
          </a:p>
          <a:p>
            <a:pPr lvl="1"/>
            <a:r>
              <a:rPr lang="en-US" dirty="0" smtClean="0"/>
              <a:t>Denture treatment: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en-US" sz="2400" b="1" dirty="0" smtClean="0"/>
              <a:t>Disinfect</a:t>
            </a:r>
            <a:r>
              <a:rPr lang="en-US" sz="2400" dirty="0" smtClean="0"/>
              <a:t> </a:t>
            </a:r>
            <a:r>
              <a:rPr lang="en-US" sz="2400" dirty="0"/>
              <a:t>with solution of household bleach (Clorox®)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1 part to 10 parts water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Kills microorganisms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Removes discolorations </a:t>
            </a:r>
            <a:br>
              <a:rPr lang="en-US" sz="2400" dirty="0"/>
            </a:br>
            <a:r>
              <a:rPr lang="en-US" sz="2400" dirty="0"/>
              <a:t>and staining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Soak for 20 to 30 </a:t>
            </a:r>
            <a:r>
              <a:rPr lang="en-US" sz="2400" dirty="0" smtClean="0"/>
              <a:t>minutes</a:t>
            </a:r>
          </a:p>
          <a:p>
            <a:pPr lvl="2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Rinse </a:t>
            </a:r>
            <a:r>
              <a:rPr lang="en-US" sz="2400" dirty="0"/>
              <a:t>thoroughly with water</a:t>
            </a:r>
          </a:p>
          <a:p>
            <a:pPr marL="228600" lvl="1" indent="0">
              <a:buNone/>
            </a:pPr>
            <a:endParaRPr lang="en-US" sz="2400" dirty="0"/>
          </a:p>
          <a:p>
            <a:pPr lvl="2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86143"/>
            <a:ext cx="3886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11763127"/>
      </p:ext>
    </p:extLst>
  </p:cSld>
  <p:clrMapOvr>
    <a:masterClrMapping/>
  </p:clrMapOvr>
  <p:transition spd="slow" advTm="3064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Infections/Candidiasis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1482930"/>
            <a:ext cx="4572001" cy="4566780"/>
          </a:xfrm>
        </p:spPr>
        <p:txBody>
          <a:bodyPr>
            <a:normAutofit/>
          </a:bodyPr>
          <a:lstStyle/>
          <a:p>
            <a:r>
              <a:rPr lang="en-US" dirty="0"/>
              <a:t>Management</a:t>
            </a:r>
            <a:endParaRPr lang="en-US" sz="2800" dirty="0"/>
          </a:p>
          <a:p>
            <a:pPr lvl="1"/>
            <a:r>
              <a:rPr lang="en-US" dirty="0" smtClean="0"/>
              <a:t>Denture treatment:</a:t>
            </a:r>
          </a:p>
          <a:p>
            <a:pPr marL="631825" lvl="1" indent="-169863">
              <a:spcBef>
                <a:spcPts val="600"/>
              </a:spcBef>
              <a:spcAft>
                <a:spcPts val="0"/>
              </a:spcAft>
            </a:pPr>
            <a:r>
              <a:rPr lang="en-US" sz="2400" b="1" dirty="0" smtClean="0"/>
              <a:t>For nightly storage, </a:t>
            </a:r>
            <a:r>
              <a:rPr lang="en-US" sz="2400" dirty="0" smtClean="0"/>
              <a:t>mix </a:t>
            </a:r>
            <a:r>
              <a:rPr lang="en-US" sz="2400" dirty="0"/>
              <a:t>1 part bleach to 100 parts </a:t>
            </a:r>
            <a:r>
              <a:rPr lang="en-US" sz="2400" dirty="0" smtClean="0"/>
              <a:t>water </a:t>
            </a:r>
            <a:br>
              <a:rPr lang="en-US" sz="2400" dirty="0" smtClean="0"/>
            </a:br>
            <a:r>
              <a:rPr lang="en-US" sz="2400" dirty="0" smtClean="0"/>
              <a:t>(~</a:t>
            </a:r>
            <a:r>
              <a:rPr lang="en-US" sz="2400" dirty="0"/>
              <a:t>2 tablespoons per gallon)</a:t>
            </a:r>
          </a:p>
          <a:p>
            <a:pPr marL="631825" lvl="1" indent="-169863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Store in gallon container</a:t>
            </a:r>
          </a:p>
          <a:p>
            <a:pPr marL="631825" lvl="1" indent="-169863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Use to soak dentures overnight</a:t>
            </a:r>
          </a:p>
          <a:p>
            <a:pPr marL="631825" lvl="1" indent="-169863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Rinse thoroughly with water</a:t>
            </a:r>
          </a:p>
          <a:p>
            <a:pPr marL="228600" lvl="1" indent="0">
              <a:buNone/>
            </a:pPr>
            <a:endParaRPr lang="en-US" sz="2400" dirty="0"/>
          </a:p>
          <a:p>
            <a:pPr lvl="2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608"/>
          <a:stretch/>
        </p:blipFill>
        <p:spPr>
          <a:xfrm>
            <a:off x="5638800" y="1886143"/>
            <a:ext cx="3124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6629093"/>
      </p:ext>
    </p:extLst>
  </p:cSld>
  <p:clrMapOvr>
    <a:masterClrMapping/>
  </p:clrMapOvr>
  <p:transition spd="slow" advTm="247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Gingival </a:t>
            </a:r>
            <a:r>
              <a:rPr lang="en-US" dirty="0" smtClean="0"/>
              <a:t>Enlargement </a:t>
            </a:r>
            <a:br>
              <a:rPr lang="en-US" dirty="0" smtClean="0"/>
            </a:br>
            <a:r>
              <a:rPr lang="en-US" dirty="0" smtClean="0"/>
              <a:t>(gingival hyperplasia)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Overgrowth </a:t>
            </a:r>
            <a:r>
              <a:rPr lang="en-US" dirty="0"/>
              <a:t>of gingival tissue (gum tissues)</a:t>
            </a:r>
          </a:p>
          <a:p>
            <a:r>
              <a:rPr lang="en-US" dirty="0" smtClean="0"/>
              <a:t>Appear </a:t>
            </a:r>
            <a:r>
              <a:rPr lang="en-US" dirty="0"/>
              <a:t>to balloon around the teeth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3429000"/>
            <a:ext cx="4287983" cy="2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8142582"/>
      </p:ext>
    </p:extLst>
  </p:cSld>
  <p:clrMapOvr>
    <a:masterClrMapping/>
  </p:clrMapOvr>
  <p:transition spd="slow" advTm="161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Gingival </a:t>
            </a:r>
            <a:r>
              <a:rPr lang="en-US" dirty="0" smtClean="0"/>
              <a:t>Enlargement </a:t>
            </a:r>
            <a:br>
              <a:rPr lang="en-US" dirty="0" smtClean="0"/>
            </a:br>
            <a:r>
              <a:rPr lang="en-US" dirty="0" smtClean="0"/>
              <a:t>(gingival hyperplasia)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Symptoms</a:t>
            </a:r>
          </a:p>
          <a:p>
            <a:r>
              <a:rPr lang="en-US" dirty="0" smtClean="0"/>
              <a:t>Gingival </a:t>
            </a:r>
            <a:r>
              <a:rPr lang="en-US" dirty="0"/>
              <a:t>(gum tissues) appear swollen around teeth</a:t>
            </a:r>
          </a:p>
          <a:p>
            <a:pPr lvl="1"/>
            <a:r>
              <a:rPr lang="en-US" dirty="0" smtClean="0"/>
              <a:t>Fibrotic</a:t>
            </a:r>
            <a:endParaRPr lang="en-US" dirty="0"/>
          </a:p>
          <a:p>
            <a:pPr lvl="1"/>
            <a:r>
              <a:rPr lang="en-US" dirty="0" smtClean="0"/>
              <a:t>Inflamed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3429000"/>
            <a:ext cx="44196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843567"/>
      </p:ext>
    </p:extLst>
  </p:cSld>
  <p:clrMapOvr>
    <a:masterClrMapping/>
  </p:clrMapOvr>
  <p:transition spd="slow" advTm="133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Gingival </a:t>
            </a:r>
            <a:r>
              <a:rPr lang="en-US" dirty="0" smtClean="0"/>
              <a:t>Enlargement </a:t>
            </a:r>
            <a:br>
              <a:rPr lang="en-US" dirty="0" smtClean="0"/>
            </a:br>
            <a:r>
              <a:rPr lang="en-US" dirty="0" smtClean="0"/>
              <a:t>(gingival hyperplasia)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2110740"/>
            <a:ext cx="3429001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Medication Causes</a:t>
            </a:r>
          </a:p>
          <a:p>
            <a:r>
              <a:rPr lang="en-US" dirty="0" smtClean="0"/>
              <a:t>Cyclosporine</a:t>
            </a:r>
            <a:endParaRPr lang="en-US" dirty="0"/>
          </a:p>
          <a:p>
            <a:r>
              <a:rPr lang="en-US" dirty="0" smtClean="0"/>
              <a:t>Calcium </a:t>
            </a:r>
            <a:r>
              <a:rPr lang="en-US" dirty="0"/>
              <a:t>channel blockers</a:t>
            </a:r>
          </a:p>
          <a:p>
            <a:r>
              <a:rPr lang="en-US" dirty="0" smtClean="0"/>
              <a:t>Anticonvulsants </a:t>
            </a:r>
            <a:r>
              <a:rPr lang="en-US" dirty="0"/>
              <a:t>(</a:t>
            </a:r>
            <a:r>
              <a:rPr lang="en-US" dirty="0" err="1"/>
              <a:t>Tegretol</a:t>
            </a:r>
            <a:r>
              <a:rPr lang="en-US" dirty="0"/>
              <a:t>, </a:t>
            </a:r>
            <a:r>
              <a:rPr lang="en-US" dirty="0" smtClean="0"/>
              <a:t>Depakote, Dilantin)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64" t="8134"/>
          <a:stretch/>
        </p:blipFill>
        <p:spPr bwMode="auto">
          <a:xfrm>
            <a:off x="4495800" y="2362200"/>
            <a:ext cx="4114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4783421"/>
      </p:ext>
    </p:extLst>
  </p:cSld>
  <p:clrMapOvr>
    <a:masterClrMapping/>
  </p:clrMapOvr>
  <p:transition spd="slow" advTm="1102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Gingival </a:t>
            </a:r>
            <a:r>
              <a:rPr lang="en-US" dirty="0" smtClean="0"/>
              <a:t>Enlargement </a:t>
            </a:r>
            <a:br>
              <a:rPr lang="en-US" dirty="0" smtClean="0"/>
            </a:br>
            <a:r>
              <a:rPr lang="en-US" dirty="0" smtClean="0"/>
              <a:t>(gingival hyperplasia)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2110740"/>
            <a:ext cx="6629401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Management</a:t>
            </a:r>
            <a:endParaRPr lang="en-US" dirty="0"/>
          </a:p>
          <a:p>
            <a:r>
              <a:rPr lang="en-US" dirty="0"/>
              <a:t>Occurrence is dose related</a:t>
            </a:r>
          </a:p>
          <a:p>
            <a:r>
              <a:rPr lang="en-US" dirty="0" smtClean="0"/>
              <a:t>Good </a:t>
            </a:r>
            <a:r>
              <a:rPr lang="en-US" dirty="0"/>
              <a:t>preventive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oral </a:t>
            </a:r>
            <a:r>
              <a:rPr lang="en-US" dirty="0"/>
              <a:t>hygiene</a:t>
            </a:r>
          </a:p>
          <a:p>
            <a:r>
              <a:rPr lang="en-US" dirty="0" smtClean="0"/>
              <a:t>Surgery </a:t>
            </a:r>
            <a:r>
              <a:rPr lang="en-US" dirty="0"/>
              <a:t>if severe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3455276"/>
            <a:ext cx="409302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65344236"/>
      </p:ext>
    </p:extLst>
  </p:cSld>
  <p:clrMapOvr>
    <a:masterClrMapping/>
  </p:clrMapOvr>
  <p:transition spd="slow" advTm="2491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Stomatitis and </a:t>
            </a:r>
            <a:r>
              <a:rPr lang="en-US" dirty="0" err="1" smtClean="0"/>
              <a:t>Mucositis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Inflammation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mucous </a:t>
            </a:r>
            <a:r>
              <a:rPr lang="en-US" dirty="0"/>
              <a:t>lining the cheeks, gums, tongue, lips, throat, palate, floor of mouth.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130" y="2438400"/>
            <a:ext cx="3839704" cy="33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9694206"/>
      </p:ext>
    </p:extLst>
  </p:cSld>
  <p:clrMapOvr>
    <a:masterClrMapping/>
  </p:clrMapOvr>
  <p:transition spd="slow" advTm="1917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Stomatitis and </a:t>
            </a:r>
            <a:r>
              <a:rPr lang="en-US" dirty="0" err="1" smtClean="0"/>
              <a:t>Mucositis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Symptoms</a:t>
            </a:r>
          </a:p>
          <a:p>
            <a:r>
              <a:rPr lang="en-US" dirty="0" smtClean="0"/>
              <a:t>Erythema </a:t>
            </a:r>
            <a:r>
              <a:rPr lang="en-US" dirty="0"/>
              <a:t>of </a:t>
            </a:r>
            <a:r>
              <a:rPr lang="en-US" dirty="0" smtClean="0"/>
              <a:t>palate </a:t>
            </a:r>
            <a:r>
              <a:rPr lang="en-US" dirty="0"/>
              <a:t>with </a:t>
            </a:r>
            <a:r>
              <a:rPr lang="en-US" dirty="0" err="1"/>
              <a:t>cobblestoning</a:t>
            </a:r>
            <a:r>
              <a:rPr lang="en-US" dirty="0"/>
              <a:t> of mucosa (denture)</a:t>
            </a:r>
          </a:p>
          <a:p>
            <a:r>
              <a:rPr lang="en-US" dirty="0" smtClean="0"/>
              <a:t>Erythema </a:t>
            </a:r>
            <a:r>
              <a:rPr lang="en-US" dirty="0"/>
              <a:t>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multiple </a:t>
            </a:r>
            <a:r>
              <a:rPr lang="en-US" dirty="0"/>
              <a:t>mucosal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ulcers </a:t>
            </a:r>
            <a:r>
              <a:rPr lang="en-US" dirty="0"/>
              <a:t>(radiation,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chemotherapy</a:t>
            </a:r>
            <a:r>
              <a:rPr lang="en-US" dirty="0"/>
              <a:t>)</a:t>
            </a:r>
          </a:p>
        </p:txBody>
      </p:sp>
      <p:pic>
        <p:nvPicPr>
          <p:cNvPr id="5" name="Picture 4" descr="buford's denture stomatiti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038600" cy="266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911697" y="5633767"/>
            <a:ext cx="2902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pPr algn="ctr" eaLnBrk="1" hangingPunct="1"/>
            <a:r>
              <a:rPr lang="en-US" sz="2800" dirty="0" smtClean="0">
                <a:latin typeface="Calibri" pitchFamily="34" charset="0"/>
                <a:cs typeface="Arial" pitchFamily="34" charset="0"/>
              </a:rPr>
              <a:t>Denture stomatitis</a:t>
            </a:r>
            <a:endParaRPr lang="en-US" sz="28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6201108"/>
      </p:ext>
    </p:extLst>
  </p:cSld>
  <p:clrMapOvr>
    <a:masterClrMapping/>
  </p:clrMapOvr>
  <p:transition spd="slow" advTm="1863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Stomatitis and </a:t>
            </a:r>
            <a:r>
              <a:rPr lang="en-US" dirty="0" err="1" smtClean="0"/>
              <a:t>Mucositis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Medication causes</a:t>
            </a:r>
          </a:p>
          <a:p>
            <a:r>
              <a:rPr lang="en-US" dirty="0" smtClean="0"/>
              <a:t>Chemotherapy (generalized)</a:t>
            </a:r>
            <a:endParaRPr lang="en-US" dirty="0"/>
          </a:p>
          <a:p>
            <a:r>
              <a:rPr lang="en-US" dirty="0" smtClean="0"/>
              <a:t>Radiation </a:t>
            </a:r>
            <a:br>
              <a:rPr lang="en-US" dirty="0" smtClean="0"/>
            </a:br>
            <a:r>
              <a:rPr lang="en-US" dirty="0" smtClean="0"/>
              <a:t>therapy </a:t>
            </a:r>
            <a:br>
              <a:rPr lang="en-US" dirty="0" smtClean="0"/>
            </a:br>
            <a:r>
              <a:rPr lang="en-US" dirty="0" smtClean="0"/>
              <a:t>(localized)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399" y="2819400"/>
            <a:ext cx="5055327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37922785"/>
      </p:ext>
    </p:extLst>
  </p:cSld>
  <p:clrMapOvr>
    <a:masterClrMapping/>
  </p:clrMapOvr>
  <p:transition spd="slow" advTm="1282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Stomatitis and </a:t>
            </a:r>
            <a:r>
              <a:rPr lang="en-US" dirty="0" err="1" smtClean="0"/>
              <a:t>Mucositis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Management</a:t>
            </a:r>
          </a:p>
          <a:p>
            <a:r>
              <a:rPr lang="en-US" dirty="0"/>
              <a:t>Topical antifungals for two weeks</a:t>
            </a:r>
          </a:p>
          <a:p>
            <a:r>
              <a:rPr lang="en-US" dirty="0" err="1" smtClean="0"/>
              <a:t>Chlorhexidine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dirty="0" smtClean="0"/>
              <a:t>salt/soda </a:t>
            </a:r>
            <a:r>
              <a:rPr lang="en-US" dirty="0"/>
              <a:t>rinses</a:t>
            </a:r>
          </a:p>
          <a:p>
            <a:r>
              <a:rPr lang="en-US" dirty="0" smtClean="0"/>
              <a:t>Palliative </a:t>
            </a:r>
            <a:r>
              <a:rPr lang="en-US" dirty="0"/>
              <a:t>treatment for pain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3962400"/>
            <a:ext cx="3299108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61" r="89844">
                        <a14:foregroundMark x1="52246" y1="9570" x2="52246" y2="9570"/>
                        <a14:foregroundMark x1="56543" y1="8105" x2="56543" y2="8105"/>
                        <a14:foregroundMark x1="57031" y1="12207" x2="57031" y2="12207"/>
                        <a14:foregroundMark x1="58008" y1="6348" x2="58008" y2="6348"/>
                        <a14:foregroundMark x1="55664" y1="3516" x2="55664" y2="3516"/>
                        <a14:foregroundMark x1="49219" y1="7031" x2="49219" y2="7031"/>
                        <a14:foregroundMark x1="50195" y1="9766" x2="50195" y2="9766"/>
                        <a14:foregroundMark x1="48730" y1="11719" x2="48730" y2="11719"/>
                        <a14:foregroundMark x1="47754" y1="5469" x2="47754" y2="5469"/>
                        <a14:foregroundMark x1="48047" y1="10840" x2="48047" y2="10840"/>
                        <a14:foregroundMark x1="47852" y1="8789" x2="47852" y2="8789"/>
                        <a14:foregroundMark x1="47949" y1="7324" x2="47949" y2="7324"/>
                        <a14:foregroundMark x1="47363" y1="7031" x2="47754" y2="7031"/>
                        <a14:foregroundMark x1="47266" y1="4492" x2="47266" y2="4492"/>
                        <a14:foregroundMark x1="48535" y1="9766" x2="48535" y2="9766"/>
                        <a14:foregroundMark x1="47656" y1="9766" x2="47656" y2="9766"/>
                        <a14:foregroundMark x1="49512" y1="8496" x2="49512" y2="8496"/>
                        <a14:foregroundMark x1="43359" y1="34668" x2="43359" y2="34668"/>
                        <a14:foregroundMark x1="41504" y1="33789" x2="41504" y2="33789"/>
                        <a14:foregroundMark x1="41406" y1="33008" x2="41406" y2="33008"/>
                        <a14:foregroundMark x1="41406" y1="43945" x2="41406" y2="43945"/>
                        <a14:foregroundMark x1="42969" y1="48926" x2="42969" y2="48926"/>
                        <a14:foregroundMark x1="42383" y1="50781" x2="42383" y2="50781"/>
                        <a14:foregroundMark x1="41797" y1="49707" x2="41797" y2="49707"/>
                        <a14:foregroundMark x1="41895" y1="66797" x2="41895" y2="66797"/>
                        <a14:foregroundMark x1="40918" y1="72461" x2="40918" y2="72461"/>
                        <a14:foregroundMark x1="41602" y1="70313" x2="41602" y2="70313"/>
                        <a14:foregroundMark x1="41211" y1="64160" x2="41211" y2="64160"/>
                        <a14:foregroundMark x1="41504" y1="63281" x2="41504" y2="63281"/>
                        <a14:foregroundMark x1="41895" y1="58789" x2="41895" y2="58789"/>
                        <a14:foregroundMark x1="41797" y1="53711" x2="41797" y2="53711"/>
                        <a14:foregroundMark x1="42188" y1="55566" x2="42188" y2="55566"/>
                        <a14:foregroundMark x1="41895" y1="42383" x2="41895" y2="42383"/>
                        <a14:foregroundMark x1="41113" y1="35742" x2="41113" y2="35742"/>
                        <a14:foregroundMark x1="40723" y1="32422" x2="40723" y2="32422"/>
                        <a14:foregroundMark x1="41211" y1="37695" x2="41211" y2="37695"/>
                        <a14:foregroundMark x1="41406" y1="39648" x2="41406" y2="39648"/>
                        <a14:foregroundMark x1="41602" y1="47461" x2="41602" y2="47461"/>
                        <a14:foregroundMark x1="40723" y1="41602" x2="40723" y2="41602"/>
                        <a14:foregroundMark x1="40918" y1="45605" x2="40918" y2="45605"/>
                        <a14:foregroundMark x1="41406" y1="52051" x2="41406" y2="52051"/>
                        <a14:foregroundMark x1="41211" y1="56055" x2="41211" y2="56055"/>
                        <a14:foregroundMark x1="41016" y1="62012" x2="41016" y2="62012"/>
                        <a14:foregroundMark x1="41406" y1="60645" x2="41504" y2="60547"/>
                        <a14:foregroundMark x1="41113" y1="59180" x2="41113" y2="59180"/>
                        <a14:foregroundMark x1="41211" y1="58398" x2="41211" y2="58398"/>
                        <a14:foregroundMark x1="41113" y1="57520" x2="41113" y2="57520"/>
                        <a14:foregroundMark x1="40918" y1="54883" x2="40918" y2="54883"/>
                        <a14:foregroundMark x1="41016" y1="51270" x2="41016" y2="51270"/>
                        <a14:foregroundMark x1="41113" y1="50098" x2="41113" y2="50098"/>
                        <a14:foregroundMark x1="40820" y1="53613" x2="40820" y2="53613"/>
                        <a14:foregroundMark x1="40918" y1="48828" x2="40918" y2="48828"/>
                        <a14:foregroundMark x1="40918" y1="47656" x2="40918" y2="47656"/>
                        <a14:backgroundMark x1="55469" y1="586" x2="55469" y2="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04" r="22360"/>
          <a:stretch/>
        </p:blipFill>
        <p:spPr>
          <a:xfrm>
            <a:off x="6096000" y="2665064"/>
            <a:ext cx="1981201" cy="347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0254772"/>
      </p:ext>
    </p:extLst>
  </p:cSld>
  <p:clrMapOvr>
    <a:masterClrMapping/>
  </p:clrMapOvr>
  <p:transition spd="slow" advTm="427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Medications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1482930"/>
            <a:ext cx="4648201" cy="4023360"/>
          </a:xfrm>
        </p:spPr>
        <p:txBody>
          <a:bodyPr>
            <a:noAutofit/>
          </a:bodyPr>
          <a:lstStyle/>
          <a:p>
            <a:r>
              <a:rPr lang="en-US" sz="3400" b="1" dirty="0" err="1" smtClean="0"/>
              <a:t>Polypharmacy</a:t>
            </a:r>
            <a:r>
              <a:rPr lang="en-US" sz="3400" b="1" dirty="0" smtClean="0"/>
              <a:t>: </a:t>
            </a:r>
            <a:br>
              <a:rPr lang="en-US" sz="3400" b="1" dirty="0" smtClean="0"/>
            </a:br>
            <a:r>
              <a:rPr lang="en-US" sz="3400" dirty="0" smtClean="0"/>
              <a:t>common </a:t>
            </a:r>
            <a:r>
              <a:rPr lang="en-US" sz="3400" dirty="0"/>
              <a:t>for nursing home residents</a:t>
            </a:r>
          </a:p>
          <a:p>
            <a:r>
              <a:rPr lang="en-US" sz="3400" b="1" dirty="0" smtClean="0"/>
              <a:t>Definition</a:t>
            </a:r>
            <a:r>
              <a:rPr lang="en-US" sz="3400" b="1" dirty="0"/>
              <a:t>: </a:t>
            </a:r>
            <a:r>
              <a:rPr lang="en-US" sz="3400" dirty="0" smtClean="0"/>
              <a:t>the </a:t>
            </a:r>
            <a:r>
              <a:rPr lang="en-US" sz="3400" dirty="0"/>
              <a:t>use of multiple medications </a:t>
            </a:r>
            <a:r>
              <a:rPr lang="en-US" sz="3400" dirty="0" smtClean="0"/>
              <a:t>(five or more) by </a:t>
            </a:r>
            <a:r>
              <a:rPr lang="en-US" sz="3400" dirty="0"/>
              <a:t>a patient, generally older adults (those aged over 65 years) </a:t>
            </a:r>
          </a:p>
          <a:p>
            <a:endParaRPr lang="en-US" sz="3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772156"/>
            <a:ext cx="2956560" cy="414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41455601"/>
      </p:ext>
    </p:extLst>
  </p:cSld>
  <p:clrMapOvr>
    <a:masterClrMapping/>
  </p:clrMapOvr>
  <p:transition spd="slow" advTm="1477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Lichenoid</a:t>
            </a:r>
            <a:r>
              <a:rPr lang="en-US" dirty="0" smtClean="0"/>
              <a:t> Drug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7543801" cy="4384470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b="1" dirty="0"/>
              <a:t>Medication </a:t>
            </a:r>
            <a:r>
              <a:rPr lang="en-US" b="1" dirty="0" smtClean="0"/>
              <a:t>Causes:</a:t>
            </a:r>
            <a:endParaRPr lang="en-US" b="1" dirty="0"/>
          </a:p>
          <a:p>
            <a:pPr>
              <a:lnSpc>
                <a:spcPts val="3000"/>
              </a:lnSpc>
            </a:pPr>
            <a:r>
              <a:rPr lang="en-US" dirty="0" smtClean="0"/>
              <a:t>Anti-</a:t>
            </a:r>
            <a:r>
              <a:rPr lang="en-US" dirty="0" err="1" smtClean="0"/>
              <a:t>hypertensives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 smtClean="0"/>
              <a:t>IV Bisphosphonates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 smtClean="0"/>
              <a:t>NSAIDS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 smtClean="0"/>
              <a:t>Broad </a:t>
            </a:r>
            <a:r>
              <a:rPr lang="en-US" dirty="0"/>
              <a:t>spectrum </a:t>
            </a:r>
            <a:r>
              <a:rPr lang="en-US" dirty="0" smtClean="0"/>
              <a:t>antibiotics</a:t>
            </a:r>
          </a:p>
          <a:p>
            <a:pPr>
              <a:lnSpc>
                <a:spcPts val="3000"/>
              </a:lnSpc>
            </a:pPr>
            <a:r>
              <a:rPr lang="en-US" dirty="0" smtClean="0"/>
              <a:t>Antidepressants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 smtClean="0"/>
              <a:t>Chemotherapy </a:t>
            </a:r>
            <a:r>
              <a:rPr lang="en-US" dirty="0"/>
              <a:t>(anti-neoplastic)</a:t>
            </a:r>
          </a:p>
          <a:p>
            <a:pPr>
              <a:lnSpc>
                <a:spcPts val="3000"/>
              </a:lnSpc>
            </a:pPr>
            <a:r>
              <a:rPr lang="en-US" dirty="0" smtClean="0"/>
              <a:t>Anti-epileptic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01466930"/>
      </p:ext>
    </p:extLst>
  </p:cSld>
  <p:clrMapOvr>
    <a:masterClrMapping/>
  </p:clrMapOvr>
  <p:transition spd="slow" advTm="2475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Lichenoid Drug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White </a:t>
            </a:r>
            <a:r>
              <a:rPr lang="en-US" sz="3600" dirty="0" err="1" smtClean="0"/>
              <a:t>nonwipeable</a:t>
            </a:r>
            <a:r>
              <a:rPr lang="en-US" sz="3600" dirty="0" smtClean="0"/>
              <a:t> plaques with ulcerations on the cheeks, associated with pain</a:t>
            </a:r>
          </a:p>
          <a:p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0" y="2810184"/>
            <a:ext cx="1981200" cy="328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6400800" y="3859442"/>
            <a:ext cx="1505904" cy="1505904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479" y="3048000"/>
            <a:ext cx="352022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0314720"/>
      </p:ext>
    </p:extLst>
  </p:cSld>
  <p:clrMapOvr>
    <a:masterClrMapping/>
  </p:clrMapOvr>
  <p:transition spd="slow" advTm="2306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Lichenoid Drug Reactions</a:t>
            </a:r>
            <a:endParaRPr lang="en-US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1481854"/>
            <a:ext cx="4114800" cy="469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2624148" y="2326776"/>
            <a:ext cx="1864224" cy="1864224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324" y="1481328"/>
            <a:ext cx="3127248" cy="4690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2300536"/>
      </p:ext>
    </p:extLst>
  </p:cSld>
  <p:clrMapOvr>
    <a:masterClrMapping/>
  </p:clrMapOvr>
  <p:transition spd="slow" advTm="196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Lichenoid Drug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/>
              <a:t>Management</a:t>
            </a:r>
          </a:p>
          <a:p>
            <a:r>
              <a:rPr lang="en-US" sz="4000" dirty="0" smtClean="0"/>
              <a:t>Palliative treatment</a:t>
            </a:r>
          </a:p>
          <a:p>
            <a:pPr lvl="1"/>
            <a:r>
              <a:rPr lang="en-US" sz="3600" dirty="0" smtClean="0"/>
              <a:t>Topical local anesthetic rinse</a:t>
            </a:r>
          </a:p>
          <a:p>
            <a:pPr lvl="1"/>
            <a:r>
              <a:rPr lang="en-US" sz="3600" dirty="0" smtClean="0"/>
              <a:t>Systemic analgesics</a:t>
            </a:r>
          </a:p>
          <a:p>
            <a:pPr lvl="1"/>
            <a:r>
              <a:rPr lang="en-US" sz="3600" dirty="0" smtClean="0"/>
              <a:t>Topical steroids</a:t>
            </a:r>
          </a:p>
          <a:p>
            <a:pPr lvl="1"/>
            <a:r>
              <a:rPr lang="en-US" sz="3600" dirty="0" smtClean="0"/>
              <a:t>Systemic steroids</a:t>
            </a:r>
            <a:endParaRPr lang="en-US" sz="3200" dirty="0" smtClean="0"/>
          </a:p>
          <a:p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43457043"/>
      </p:ext>
    </p:extLst>
  </p:cSld>
  <p:clrMapOvr>
    <a:masterClrMapping/>
  </p:clrMapOvr>
  <p:transition spd="slow" advTm="1516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Erosion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Due to </a:t>
            </a:r>
            <a:r>
              <a:rPr lang="en-US" dirty="0"/>
              <a:t>Gastric </a:t>
            </a:r>
            <a:r>
              <a:rPr lang="en-US" dirty="0" smtClean="0"/>
              <a:t>Reflux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2110740"/>
            <a:ext cx="327660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Loss </a:t>
            </a:r>
            <a:r>
              <a:rPr lang="en-US" sz="3600" dirty="0"/>
              <a:t>of tooth structure through a nonbacterial chemical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545027" y="2286000"/>
            <a:ext cx="4114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57501268"/>
      </p:ext>
    </p:extLst>
  </p:cSld>
  <p:clrMapOvr>
    <a:masterClrMapping/>
  </p:clrMapOvr>
  <p:transition spd="slow" advTm="1373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Erosion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Due to </a:t>
            </a:r>
            <a:r>
              <a:rPr lang="en-US" dirty="0"/>
              <a:t>Gastric </a:t>
            </a:r>
            <a:r>
              <a:rPr lang="en-US" dirty="0" smtClean="0"/>
              <a:t>Reflux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2110740"/>
            <a:ext cx="4038601" cy="40233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Symptoms</a:t>
            </a:r>
          </a:p>
          <a:p>
            <a:r>
              <a:rPr lang="en-US" dirty="0" smtClean="0"/>
              <a:t>Loss </a:t>
            </a:r>
            <a:r>
              <a:rPr lang="en-US" dirty="0"/>
              <a:t>of tooth structure especially along the </a:t>
            </a:r>
            <a:r>
              <a:rPr lang="en-US" dirty="0" err="1"/>
              <a:t>gumline</a:t>
            </a:r>
            <a:r>
              <a:rPr lang="en-US" dirty="0"/>
              <a:t>, but could be all over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Could </a:t>
            </a:r>
            <a:r>
              <a:rPr lang="en-US" dirty="0"/>
              <a:t>experience generalized hypersensitivity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2171700"/>
            <a:ext cx="267462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95405526"/>
      </p:ext>
    </p:extLst>
  </p:cSld>
  <p:clrMapOvr>
    <a:masterClrMapping/>
  </p:clrMapOvr>
  <p:transition spd="slow" advTm="192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Erosion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Due to </a:t>
            </a:r>
            <a:r>
              <a:rPr lang="en-US" dirty="0"/>
              <a:t>Gastric </a:t>
            </a:r>
            <a:r>
              <a:rPr lang="en-US" dirty="0" smtClean="0"/>
              <a:t>Reflux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Medication </a:t>
            </a:r>
            <a:r>
              <a:rPr lang="en-US" sz="3600" b="1" dirty="0" smtClean="0"/>
              <a:t>Causes</a:t>
            </a:r>
            <a:endParaRPr lang="en-US" sz="3600" b="1" dirty="0"/>
          </a:p>
          <a:p>
            <a:r>
              <a:rPr lang="en-US" sz="3600" dirty="0" smtClean="0"/>
              <a:t>Beta </a:t>
            </a:r>
            <a:r>
              <a:rPr lang="en-US" sz="3600" dirty="0"/>
              <a:t>blockers</a:t>
            </a:r>
          </a:p>
          <a:p>
            <a:r>
              <a:rPr lang="en-US" sz="3600" dirty="0" smtClean="0"/>
              <a:t>Calcium </a:t>
            </a:r>
            <a:r>
              <a:rPr lang="en-US" sz="3600" dirty="0"/>
              <a:t>channel blockers</a:t>
            </a:r>
          </a:p>
          <a:p>
            <a:r>
              <a:rPr lang="en-US" sz="3600" dirty="0" smtClean="0"/>
              <a:t>Progesterone</a:t>
            </a:r>
            <a:endParaRPr lang="en-US" sz="3600" dirty="0"/>
          </a:p>
          <a:p>
            <a:r>
              <a:rPr lang="en-US" sz="3600" dirty="0" smtClean="0"/>
              <a:t>Nitrates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28343372"/>
      </p:ext>
    </p:extLst>
  </p:cSld>
  <p:clrMapOvr>
    <a:masterClrMapping/>
  </p:clrMapOvr>
  <p:transition spd="slow" advTm="1058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Erosion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Due to </a:t>
            </a:r>
            <a:r>
              <a:rPr lang="en-US" dirty="0"/>
              <a:t>Gastric </a:t>
            </a:r>
            <a:r>
              <a:rPr lang="en-US" dirty="0" smtClean="0"/>
              <a:t>Reflux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Management</a:t>
            </a:r>
          </a:p>
          <a:p>
            <a:r>
              <a:rPr lang="en-US" sz="2800" dirty="0" smtClean="0"/>
              <a:t>Treatment </a:t>
            </a:r>
            <a:r>
              <a:rPr lang="en-US" sz="2800" dirty="0"/>
              <a:t>of GERD to reduce exposure of acid </a:t>
            </a:r>
            <a:r>
              <a:rPr lang="en-US" sz="2800" dirty="0" smtClean="0"/>
              <a:t>   on </a:t>
            </a:r>
            <a:r>
              <a:rPr lang="en-US" sz="2800" dirty="0"/>
              <a:t>teeth</a:t>
            </a:r>
          </a:p>
          <a:p>
            <a:r>
              <a:rPr lang="en-US" sz="2800" dirty="0" smtClean="0"/>
              <a:t>Sensitivity </a:t>
            </a:r>
            <a:r>
              <a:rPr lang="en-US" sz="2800" dirty="0"/>
              <a:t>toothpaste</a:t>
            </a:r>
          </a:p>
          <a:p>
            <a:r>
              <a:rPr lang="en-US" sz="2800" dirty="0" smtClean="0"/>
              <a:t>Fluoride: </a:t>
            </a:r>
            <a:r>
              <a:rPr lang="en-US" sz="2800" dirty="0"/>
              <a:t>varnish, </a:t>
            </a:r>
            <a:r>
              <a:rPr lang="en-US" sz="2800" dirty="0" smtClean="0"/>
              <a:t>trays </a:t>
            </a:r>
            <a:r>
              <a:rPr lang="en-US" sz="2800" dirty="0"/>
              <a:t>or prescription </a:t>
            </a:r>
            <a:r>
              <a:rPr lang="en-US" sz="2800" dirty="0" smtClean="0"/>
              <a:t>toothpaste</a:t>
            </a:r>
            <a:endParaRPr lang="en-US" sz="2800" dirty="0"/>
          </a:p>
          <a:p>
            <a:r>
              <a:rPr lang="en-US" sz="2800" dirty="0" smtClean="0"/>
              <a:t>Calcium </a:t>
            </a:r>
            <a:r>
              <a:rPr lang="en-US" sz="2800" dirty="0"/>
              <a:t>phosphate products (MI paste)</a:t>
            </a:r>
          </a:p>
          <a:p>
            <a:r>
              <a:rPr lang="en-US" sz="2800" dirty="0" smtClean="0"/>
              <a:t>Xylitol </a:t>
            </a:r>
            <a:r>
              <a:rPr lang="en-US" sz="2800" dirty="0"/>
              <a:t>regimen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4191341"/>
      </p:ext>
    </p:extLst>
  </p:cSld>
  <p:clrMapOvr>
    <a:masterClrMapping/>
  </p:clrMapOvr>
  <p:transition spd="slow" advTm="3845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Dental Caries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Elderly population </a:t>
            </a:r>
          </a:p>
          <a:p>
            <a:pPr lvl="1"/>
            <a:r>
              <a:rPr lang="en-US" sz="3200" dirty="0" smtClean="0"/>
              <a:t>&gt; 50% with natural teeth affected </a:t>
            </a:r>
          </a:p>
          <a:p>
            <a:pPr lvl="1"/>
            <a:r>
              <a:rPr lang="en-US" sz="3200" dirty="0" smtClean="0"/>
              <a:t>Root caries common</a:t>
            </a:r>
          </a:p>
          <a:p>
            <a:endParaRPr lang="en-US" sz="3600" dirty="0"/>
          </a:p>
        </p:txBody>
      </p:sp>
      <p:pic>
        <p:nvPicPr>
          <p:cNvPr id="4" name="Picture 5" descr="root caries-befor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7432" y="3124200"/>
            <a:ext cx="4800600" cy="288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1450913"/>
      </p:ext>
    </p:extLst>
  </p:cSld>
  <p:clrMapOvr>
    <a:masterClrMapping/>
  </p:clrMapOvr>
  <p:transition spd="slow" advTm="1186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Dental Caries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Symptoms</a:t>
            </a:r>
          </a:p>
          <a:p>
            <a:r>
              <a:rPr lang="en-US" sz="3600" dirty="0" smtClean="0"/>
              <a:t>Mild </a:t>
            </a:r>
            <a:r>
              <a:rPr lang="en-US" sz="3600" dirty="0"/>
              <a:t>disease of teeth often asymptomatic</a:t>
            </a:r>
          </a:p>
          <a:p>
            <a:r>
              <a:rPr lang="en-US" sz="3600" dirty="0" smtClean="0"/>
              <a:t>Could </a:t>
            </a:r>
            <a:r>
              <a:rPr lang="en-US" sz="3600" dirty="0"/>
              <a:t>experience pain with eating, temperature change or spontaneously</a:t>
            </a:r>
          </a:p>
          <a:p>
            <a:r>
              <a:rPr lang="en-US" sz="3600" dirty="0" smtClean="0"/>
              <a:t>Abscess</a:t>
            </a:r>
          </a:p>
          <a:p>
            <a:r>
              <a:rPr lang="en-US" sz="3600" dirty="0" smtClean="0"/>
              <a:t>Cellulitis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5" name="Content Placeholder 12" descr="root caries-good photo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4253458"/>
            <a:ext cx="3657600" cy="1918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68535053"/>
      </p:ext>
    </p:extLst>
  </p:cSld>
  <p:clrMapOvr>
    <a:masterClrMapping/>
  </p:clrMapOvr>
  <p:transition spd="slow" advTm="193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Medications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1482930"/>
            <a:ext cx="4191001" cy="402336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Metabolism</a:t>
            </a:r>
          </a:p>
          <a:p>
            <a:pPr lvl="1"/>
            <a:r>
              <a:rPr lang="en-US" sz="3200" dirty="0" smtClean="0"/>
              <a:t>As we age the metabolism of chemicals is not as efficient</a:t>
            </a:r>
          </a:p>
          <a:p>
            <a:pPr lvl="1"/>
            <a:r>
              <a:rPr lang="en-US" sz="3200" dirty="0" smtClean="0"/>
              <a:t>Drugs stay in the system for a longer period of time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772156"/>
            <a:ext cx="2956560" cy="414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10707310"/>
      </p:ext>
    </p:extLst>
  </p:cSld>
  <p:clrMapOvr>
    <a:masterClrMapping/>
  </p:clrMapOvr>
  <p:transition spd="slow" advTm="1537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Dental Caries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82930"/>
            <a:ext cx="4800601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Medication Causes</a:t>
            </a:r>
          </a:p>
          <a:p>
            <a:r>
              <a:rPr lang="en-US" sz="3600" dirty="0"/>
              <a:t>Sugar containing medication preparations (i.e</a:t>
            </a:r>
            <a:r>
              <a:rPr lang="en-US" sz="3600" dirty="0" smtClean="0"/>
              <a:t>., </a:t>
            </a:r>
            <a:r>
              <a:rPr lang="en-US" sz="3600" dirty="0"/>
              <a:t>syrups, cough drops)</a:t>
            </a:r>
          </a:p>
          <a:p>
            <a:r>
              <a:rPr lang="en-US" sz="3600" dirty="0" smtClean="0"/>
              <a:t>Crushed </a:t>
            </a:r>
            <a:r>
              <a:rPr lang="en-US" sz="3600" dirty="0"/>
              <a:t>medications given in applesauce, juice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327" y="1600200"/>
            <a:ext cx="2377440" cy="165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327" y="3428999"/>
            <a:ext cx="2377440" cy="261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3052234"/>
      </p:ext>
    </p:extLst>
  </p:cSld>
  <p:clrMapOvr>
    <a:masterClrMapping/>
  </p:clrMapOvr>
  <p:transition spd="slow" advTm="1817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Dental Caries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Management</a:t>
            </a:r>
          </a:p>
          <a:p>
            <a:r>
              <a:rPr lang="en-US" sz="3600" dirty="0"/>
              <a:t>Change or modify </a:t>
            </a:r>
            <a:r>
              <a:rPr lang="en-US" sz="3600" dirty="0" smtClean="0"/>
              <a:t>medication </a:t>
            </a:r>
            <a:br>
              <a:rPr lang="en-US" sz="3600" dirty="0" smtClean="0"/>
            </a:br>
            <a:r>
              <a:rPr lang="en-US" sz="3600" dirty="0" smtClean="0"/>
              <a:t>delivery </a:t>
            </a:r>
            <a:r>
              <a:rPr lang="en-US" sz="3600" dirty="0"/>
              <a:t>method</a:t>
            </a:r>
          </a:p>
          <a:p>
            <a:r>
              <a:rPr lang="en-US" sz="3600" dirty="0" smtClean="0"/>
              <a:t>Good </a:t>
            </a:r>
            <a:r>
              <a:rPr lang="en-US" sz="3600" dirty="0"/>
              <a:t>oral hygiene</a:t>
            </a:r>
          </a:p>
          <a:p>
            <a:r>
              <a:rPr lang="en-US" sz="3600" dirty="0" smtClean="0"/>
              <a:t>Xylitol </a:t>
            </a:r>
            <a:r>
              <a:rPr lang="en-US" sz="3600" dirty="0"/>
              <a:t>regimen</a:t>
            </a:r>
          </a:p>
          <a:p>
            <a:r>
              <a:rPr lang="en-US" sz="3600" dirty="0" smtClean="0"/>
              <a:t>Fluoride </a:t>
            </a:r>
            <a:r>
              <a:rPr lang="en-US" sz="3600" dirty="0"/>
              <a:t>regimen</a:t>
            </a:r>
          </a:p>
          <a:p>
            <a:r>
              <a:rPr lang="en-US" sz="3600" dirty="0" smtClean="0"/>
              <a:t>Restore </a:t>
            </a:r>
            <a:r>
              <a:rPr lang="en-US" sz="3600" dirty="0"/>
              <a:t>teeth by </a:t>
            </a:r>
            <a:r>
              <a:rPr lang="en-US" sz="3600" dirty="0" smtClean="0"/>
              <a:t>DDS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38" b="95455" l="10000" r="90000">
                        <a14:foregroundMark x1="39375" y1="63636" x2="39375" y2="63636"/>
                        <a14:foregroundMark x1="54688" y1="64050" x2="54688" y2="64050"/>
                        <a14:foregroundMark x1="42813" y1="64050" x2="42813" y2="64050"/>
                        <a14:foregroundMark x1="35938" y1="63223" x2="35938" y2="63223"/>
                        <a14:foregroundMark x1="30938" y1="64050" x2="30938" y2="64050"/>
                        <a14:foregroundMark x1="33750" y1="63636" x2="33750" y2="63636"/>
                        <a14:foregroundMark x1="31250" y1="63223" x2="31250" y2="63223"/>
                        <a14:foregroundMark x1="29063" y1="63223" x2="29063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6612"/>
          <a:stretch/>
        </p:blipFill>
        <p:spPr>
          <a:xfrm>
            <a:off x="5551136" y="5006227"/>
            <a:ext cx="3048000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336" y="2816953"/>
            <a:ext cx="2133600" cy="195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39366661"/>
      </p:ext>
    </p:extLst>
  </p:cSld>
  <p:clrMapOvr>
    <a:masterClrMapping/>
  </p:clrMapOvr>
  <p:transition spd="slow" advTm="2950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Medications may have negative oral consequences which should be monitored and minimized whenever possible.</a:t>
            </a:r>
          </a:p>
          <a:p>
            <a:r>
              <a:rPr lang="en-US" sz="3600" dirty="0">
                <a:solidFill>
                  <a:srgbClr val="C00000"/>
                </a:solidFill>
              </a:rPr>
              <a:t>Good oral preventive care is paramount to reducing the symptoms of medication side effects to maintain quality of life.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5760188"/>
      </p:ext>
    </p:extLst>
  </p:cSld>
  <p:clrMapOvr>
    <a:masterClrMapping/>
  </p:clrMapOvr>
  <p:transition spd="slow" advTm="2168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ヒラギノ角ゴ Pro W3" pitchFamily="124" charset="-128"/>
              </a:rPr>
              <a:t>References</a:t>
            </a:r>
          </a:p>
        </p:txBody>
      </p:sp>
      <p:sp>
        <p:nvSpPr>
          <p:cNvPr id="211971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200" b="1" dirty="0" smtClean="0">
                <a:ea typeface="ヒラギノ角ゴ Pro W3" pitchFamily="124" charset="-128"/>
              </a:rPr>
              <a:t>Smiles for Life: A </a:t>
            </a:r>
            <a:r>
              <a:rPr lang="en-US" sz="2200" b="1" dirty="0" smtClean="0">
                <a:ea typeface="ヒラギノ角ゴ Pro W3" pitchFamily="124" charset="-128"/>
              </a:rPr>
              <a:t>National Oral Health Curriculum</a:t>
            </a:r>
            <a:endParaRPr lang="en-US" sz="2200" b="1" dirty="0" smtClean="0">
              <a:ea typeface="ヒラギノ角ゴ Pro W3" pitchFamily="124" charset="-128"/>
            </a:endParaRPr>
          </a:p>
          <a:p>
            <a:pPr marL="0" indent="0">
              <a:buNone/>
            </a:pPr>
            <a:r>
              <a:rPr lang="en-US" sz="2200" dirty="0">
                <a:ea typeface="ヒラギノ角ゴ Pro W3" pitchFamily="124" charset="-128"/>
              </a:rPr>
              <a:t>Clark MB, Douglass AB, Maier R, </a:t>
            </a:r>
            <a:r>
              <a:rPr lang="en-US" sz="2200" dirty="0" err="1">
                <a:ea typeface="ヒラギノ角ゴ Pro W3" pitchFamily="124" charset="-128"/>
              </a:rPr>
              <a:t>Deutchman</a:t>
            </a:r>
            <a:r>
              <a:rPr lang="en-US" sz="2200" dirty="0">
                <a:ea typeface="ヒラギノ角ゴ Pro W3" pitchFamily="124" charset="-128"/>
              </a:rPr>
              <a:t> M, Douglass JM, </a:t>
            </a:r>
            <a:r>
              <a:rPr lang="en-US" sz="2200" dirty="0" err="1">
                <a:ea typeface="ヒラギノ角ゴ Pro W3" pitchFamily="124" charset="-128"/>
              </a:rPr>
              <a:t>Gonsalves</a:t>
            </a:r>
            <a:r>
              <a:rPr lang="en-US" sz="2200" dirty="0">
                <a:ea typeface="ヒラギノ角ゴ Pro W3" pitchFamily="124" charset="-128"/>
              </a:rPr>
              <a:t> W, Silk H, </a:t>
            </a:r>
            <a:r>
              <a:rPr lang="en-US" sz="2200" dirty="0" err="1">
                <a:ea typeface="ヒラギノ角ゴ Pro W3" pitchFamily="124" charset="-128"/>
              </a:rPr>
              <a:t>Tysinger</a:t>
            </a:r>
            <a:r>
              <a:rPr lang="en-US" sz="2200" dirty="0">
                <a:ea typeface="ヒラギノ角ゴ Pro W3" pitchFamily="124" charset="-128"/>
              </a:rPr>
              <a:t> JW, </a:t>
            </a:r>
            <a:r>
              <a:rPr lang="en-US" sz="2200" dirty="0" err="1">
                <a:ea typeface="ヒラギノ角ゴ Pro W3" pitchFamily="124" charset="-128"/>
              </a:rPr>
              <a:t>Wrightson</a:t>
            </a:r>
            <a:r>
              <a:rPr lang="en-US" sz="2200" dirty="0">
                <a:ea typeface="ヒラギノ角ゴ Pro W3" pitchFamily="124" charset="-128"/>
              </a:rPr>
              <a:t> AS, </a:t>
            </a:r>
            <a:r>
              <a:rPr lang="en-US" sz="2200" dirty="0" err="1">
                <a:ea typeface="ヒラギノ角ゴ Pro W3" pitchFamily="124" charset="-128"/>
              </a:rPr>
              <a:t>Quinonez</a:t>
            </a:r>
            <a:r>
              <a:rPr lang="en-US" sz="2200" dirty="0">
                <a:ea typeface="ヒラギノ角ゴ Pro W3" pitchFamily="124" charset="-128"/>
              </a:rPr>
              <a:t> R, Dolce M, Bowser J. Smiles for Life: A National Oral Health Curriculum. 3rd Edition. Society of Teachers of Family Medicine. 2010.  </a:t>
            </a:r>
            <a:r>
              <a:rPr lang="en-US" sz="2200" dirty="0" smtClean="0">
                <a:ea typeface="ヒラギノ角ゴ Pro W3" pitchFamily="124" charset="-128"/>
              </a:rPr>
              <a:t>www.smilesforlifeoralhealth.org.</a:t>
            </a:r>
            <a:endParaRPr lang="en-US" sz="2200" dirty="0" smtClean="0">
              <a:ea typeface="ヒラギノ角ゴ Pro W3" pitchFamily="124" charset="-128"/>
            </a:endParaRPr>
          </a:p>
          <a:p>
            <a:pPr marL="0" indent="0">
              <a:buNone/>
            </a:pPr>
            <a:r>
              <a:rPr lang="en-US" sz="2200" dirty="0" smtClean="0">
                <a:ea typeface="ヒラギノ角ゴ Pro W3" pitchFamily="124" charset="-128"/>
              </a:rPr>
              <a:t>Course </a:t>
            </a:r>
            <a:r>
              <a:rPr lang="en-US" sz="2200" dirty="0">
                <a:ea typeface="ヒラギノ角ゴ Pro W3" pitchFamily="124" charset="-128"/>
              </a:rPr>
              <a:t>Steering Committee </a:t>
            </a:r>
            <a:r>
              <a:rPr lang="en-US" sz="2200" dirty="0" smtClean="0">
                <a:ea typeface="ヒラギノ角ゴ Pro W3" pitchFamily="124" charset="-128"/>
              </a:rPr>
              <a:t>Author: </a:t>
            </a:r>
            <a:r>
              <a:rPr lang="en-US" sz="2200" dirty="0" smtClean="0">
                <a:ea typeface="ヒラギノ角ゴ Pro W3" pitchFamily="124" charset="-128"/>
              </a:rPr>
              <a:t>A</a:t>
            </a:r>
            <a:r>
              <a:rPr lang="en-US" sz="2200" dirty="0">
                <a:ea typeface="ヒラギノ角ゴ Pro W3" pitchFamily="124" charset="-128"/>
              </a:rPr>
              <a:t>. Stevens </a:t>
            </a:r>
            <a:r>
              <a:rPr lang="en-US" sz="2200" dirty="0" err="1">
                <a:ea typeface="ヒラギノ角ゴ Pro W3" pitchFamily="124" charset="-128"/>
              </a:rPr>
              <a:t>Wrightson</a:t>
            </a:r>
            <a:r>
              <a:rPr lang="en-US" sz="2200" dirty="0">
                <a:ea typeface="ヒラギノ角ゴ Pro W3" pitchFamily="124" charset="-128"/>
              </a:rPr>
              <a:t>, M.D. </a:t>
            </a:r>
          </a:p>
          <a:p>
            <a:pPr marL="0" indent="0">
              <a:buNone/>
            </a:pPr>
            <a:r>
              <a:rPr lang="en-US" sz="2200" dirty="0">
                <a:ea typeface="ヒラギノ角ゴ Pro W3" pitchFamily="124" charset="-128"/>
              </a:rPr>
              <a:t>Dental </a:t>
            </a:r>
            <a:r>
              <a:rPr lang="en-US" sz="2200" dirty="0" smtClean="0">
                <a:ea typeface="ヒラギノ角ゴ Pro W3" pitchFamily="124" charset="-128"/>
              </a:rPr>
              <a:t>Consultants: </a:t>
            </a:r>
            <a:r>
              <a:rPr lang="en-US" sz="2200" dirty="0" smtClean="0">
                <a:ea typeface="ヒラギノ角ゴ Pro W3" pitchFamily="124" charset="-128"/>
              </a:rPr>
              <a:t>Pamela </a:t>
            </a:r>
            <a:r>
              <a:rPr lang="en-US" sz="2200" dirty="0">
                <a:ea typeface="ヒラギノ角ゴ Pro W3" pitchFamily="124" charset="-128"/>
              </a:rPr>
              <a:t>S. Stein, </a:t>
            </a:r>
            <a:r>
              <a:rPr lang="en-US" sz="2200" dirty="0" smtClean="0">
                <a:ea typeface="ヒラギノ角ゴ Pro W3" pitchFamily="124" charset="-128"/>
              </a:rPr>
              <a:t>DMD</a:t>
            </a:r>
            <a:r>
              <a:rPr lang="en-US" sz="2200" dirty="0">
                <a:ea typeface="ヒラギノ角ゴ Pro W3" pitchFamily="124" charset="-128"/>
              </a:rPr>
              <a:t>, </a:t>
            </a:r>
            <a:r>
              <a:rPr lang="en-US" sz="2200" dirty="0" smtClean="0">
                <a:ea typeface="ヒラギノ角ゴ Pro W3" pitchFamily="124" charset="-128"/>
              </a:rPr>
              <a:t>MPH;  </a:t>
            </a:r>
            <a:r>
              <a:rPr lang="en-US" sz="2200" dirty="0">
                <a:ea typeface="ヒラギノ角ゴ Pro W3" pitchFamily="124" charset="-128"/>
              </a:rPr>
              <a:t>Robert G. Henry, </a:t>
            </a:r>
            <a:r>
              <a:rPr lang="en-US" sz="2200" dirty="0" smtClean="0">
                <a:ea typeface="ヒラギノ角ゴ Pro W3" pitchFamily="124" charset="-128"/>
              </a:rPr>
              <a:t>DMD</a:t>
            </a:r>
            <a:r>
              <a:rPr lang="en-US" sz="2200" dirty="0">
                <a:ea typeface="ヒラギノ角ゴ Pro W3" pitchFamily="124" charset="-128"/>
              </a:rPr>
              <a:t>, </a:t>
            </a:r>
            <a:r>
              <a:rPr lang="en-US" sz="2200" dirty="0" smtClean="0">
                <a:ea typeface="ヒラギノ角ゴ Pro W3" pitchFamily="124" charset="-128"/>
              </a:rPr>
              <a:t>MPH; </a:t>
            </a:r>
            <a:r>
              <a:rPr lang="en-US" sz="2200" dirty="0" smtClean="0">
                <a:ea typeface="ヒラギノ角ゴ Pro W3" pitchFamily="124" charset="-128"/>
              </a:rPr>
              <a:t>Joanna </a:t>
            </a:r>
            <a:r>
              <a:rPr lang="en-US" sz="2200" dirty="0">
                <a:ea typeface="ヒラギノ角ゴ Pro W3" pitchFamily="124" charset="-128"/>
              </a:rPr>
              <a:t>M. Douglass, </a:t>
            </a:r>
            <a:r>
              <a:rPr lang="en-US" sz="2200" dirty="0" smtClean="0">
                <a:ea typeface="ヒラギノ角ゴ Pro W3" pitchFamily="124" charset="-128"/>
              </a:rPr>
              <a:t>BDS</a:t>
            </a:r>
            <a:r>
              <a:rPr lang="en-US" sz="2200" dirty="0">
                <a:ea typeface="ヒラギノ角ゴ Pro W3" pitchFamily="124" charset="-128"/>
              </a:rPr>
              <a:t>, </a:t>
            </a:r>
            <a:r>
              <a:rPr lang="en-US" sz="2200" dirty="0" smtClean="0">
                <a:ea typeface="ヒラギノ角ゴ Pro W3" pitchFamily="124" charset="-128"/>
              </a:rPr>
              <a:t>DDS.</a:t>
            </a:r>
            <a:endParaRPr lang="en-US" sz="2200" dirty="0">
              <a:ea typeface="ヒラギノ角ゴ Pro W3" pitchFamily="124" charset="-128"/>
            </a:endParaRPr>
          </a:p>
          <a:p>
            <a:pPr marL="0" indent="0">
              <a:buNone/>
            </a:pPr>
            <a:r>
              <a:rPr lang="en-US" sz="2200" dirty="0">
                <a:ea typeface="ヒラギノ角ゴ Pro W3" pitchFamily="124" charset="-128"/>
              </a:rPr>
              <a:t>Smiles for Life </a:t>
            </a:r>
            <a:r>
              <a:rPr lang="en-US" sz="2200" dirty="0" smtClean="0">
                <a:ea typeface="ヒラギノ角ゴ Pro W3" pitchFamily="124" charset="-128"/>
              </a:rPr>
              <a:t>Editor: Melinda </a:t>
            </a:r>
            <a:r>
              <a:rPr lang="en-US" sz="2200" dirty="0">
                <a:ea typeface="ヒラギノ角ゴ Pro W3" pitchFamily="124" charset="-128"/>
              </a:rPr>
              <a:t>Clark, </a:t>
            </a:r>
            <a:r>
              <a:rPr lang="en-US" sz="2200" dirty="0" smtClean="0">
                <a:ea typeface="ヒラギノ角ゴ Pro W3" pitchFamily="124" charset="-128"/>
              </a:rPr>
              <a:t>MD.</a:t>
            </a:r>
            <a:endParaRPr lang="en-US" sz="2200" dirty="0">
              <a:ea typeface="ヒラギノ角ゴ Pro W3" pitchFamily="124" charset="-128"/>
            </a:endParaRPr>
          </a:p>
          <a:p>
            <a:pPr marL="0" indent="0">
              <a:buNone/>
            </a:pPr>
            <a:r>
              <a:rPr lang="en-US" sz="2200" dirty="0" smtClean="0">
                <a:ea typeface="ヒラギノ角ゴ Pro W3" pitchFamily="124" charset="-128"/>
              </a:rPr>
              <a:t>Reviewers: Kathy </a:t>
            </a:r>
            <a:r>
              <a:rPr lang="en-US" sz="2200" dirty="0" err="1">
                <a:ea typeface="ヒラギノ角ゴ Pro W3" pitchFamily="124" charset="-128"/>
              </a:rPr>
              <a:t>Kemle</a:t>
            </a:r>
            <a:r>
              <a:rPr lang="en-US" sz="2200" dirty="0">
                <a:ea typeface="ヒラギノ角ゴ Pro W3" pitchFamily="124" charset="-128"/>
              </a:rPr>
              <a:t>, MS, </a:t>
            </a:r>
            <a:r>
              <a:rPr lang="en-US" sz="2200" dirty="0" smtClean="0">
                <a:ea typeface="ヒラギノ角ゴ Pro W3" pitchFamily="124" charset="-128"/>
              </a:rPr>
              <a:t>PA-C; Leslie-Faith </a:t>
            </a:r>
            <a:r>
              <a:rPr lang="en-US" sz="2200" dirty="0" err="1">
                <a:ea typeface="ヒラギノ角ゴ Pro W3" pitchFamily="124" charset="-128"/>
              </a:rPr>
              <a:t>Morritt</a:t>
            </a:r>
            <a:r>
              <a:rPr lang="en-US" sz="2200" dirty="0">
                <a:ea typeface="ヒラギノ角ゴ Pro W3" pitchFamily="124" charset="-128"/>
              </a:rPr>
              <a:t> </a:t>
            </a:r>
            <a:r>
              <a:rPr lang="en-US" sz="2200" dirty="0" err="1">
                <a:ea typeface="ヒラギノ角ゴ Pro W3" pitchFamily="124" charset="-128"/>
              </a:rPr>
              <a:t>Taub</a:t>
            </a:r>
            <a:r>
              <a:rPr lang="en-US" sz="2200" dirty="0">
                <a:ea typeface="ヒラギノ角ゴ Pro W3" pitchFamily="124" charset="-128"/>
              </a:rPr>
              <a:t>, </a:t>
            </a:r>
            <a:r>
              <a:rPr lang="en-US" sz="2200" dirty="0" smtClean="0">
                <a:ea typeface="ヒラギノ角ゴ Pro W3" pitchFamily="124" charset="-128"/>
              </a:rPr>
              <a:t/>
            </a:r>
            <a:br>
              <a:rPr lang="en-US" sz="2200" dirty="0" smtClean="0">
                <a:ea typeface="ヒラギノ角ゴ Pro W3" pitchFamily="124" charset="-128"/>
              </a:rPr>
            </a:br>
            <a:r>
              <a:rPr lang="en-US" sz="2200" dirty="0" smtClean="0">
                <a:ea typeface="ヒラギノ角ゴ Pro W3" pitchFamily="124" charset="-128"/>
              </a:rPr>
              <a:t>ANP-C</a:t>
            </a:r>
            <a:r>
              <a:rPr lang="en-US" sz="2200" dirty="0">
                <a:ea typeface="ヒラギノ角ゴ Pro W3" pitchFamily="124" charset="-128"/>
              </a:rPr>
              <a:t>, GNP-BC, CDE, </a:t>
            </a:r>
            <a:r>
              <a:rPr lang="en-US" sz="2200" dirty="0" smtClean="0">
                <a:ea typeface="ヒラギノ角ゴ Pro W3" pitchFamily="124" charset="-128"/>
              </a:rPr>
              <a:t>C. </a:t>
            </a:r>
            <a:r>
              <a:rPr lang="en-US" sz="2200" dirty="0">
                <a:ea typeface="ヒラギノ角ゴ Pro W3" pitchFamily="124" charset="-128"/>
              </a:rPr>
              <a:t>BSM, </a:t>
            </a:r>
            <a:r>
              <a:rPr lang="en-US" sz="2200" dirty="0" err="1" smtClean="0">
                <a:ea typeface="ヒラギノ角ゴ Pro W3" pitchFamily="124" charset="-128"/>
              </a:rPr>
              <a:t>DNSc</a:t>
            </a:r>
            <a:r>
              <a:rPr lang="en-US" sz="2200" dirty="0" smtClean="0">
                <a:ea typeface="ヒラギノ角ゴ Pro W3" pitchFamily="124" charset="-128"/>
              </a:rPr>
              <a:t>.</a:t>
            </a:r>
            <a:endParaRPr lang="en-US" sz="2200" dirty="0">
              <a:ea typeface="ヒラギノ角ゴ Pro W3" pitchFamily="12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53</a:t>
            </a:fld>
            <a:endParaRPr kumimoji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532267"/>
      </p:ext>
    </p:extLst>
  </p:cSld>
  <p:clrMapOvr>
    <a:masterClrMapping/>
  </p:clrMapOvr>
  <p:transition spd="slow" advTm="5242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Production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Project Coordinator &amp; Principal Investigator: Darlene Carritt, RDH</a:t>
            </a:r>
          </a:p>
          <a:p>
            <a:r>
              <a:rPr lang="en-US" sz="2800" dirty="0" smtClean="0"/>
              <a:t>Advisor: Prof. Caren Barnes, RDH, MS</a:t>
            </a:r>
            <a:endParaRPr lang="en-US" sz="2800" dirty="0"/>
          </a:p>
          <a:p>
            <a:r>
              <a:rPr lang="en-US" sz="2800" dirty="0" smtClean="0"/>
              <a:t>Presentation &amp; Graphics: Kim R. Theesen</a:t>
            </a:r>
          </a:p>
          <a:p>
            <a:r>
              <a:rPr lang="en-US" sz="2800" dirty="0" smtClean="0"/>
              <a:t>Photography: Peggy Cain</a:t>
            </a:r>
          </a:p>
          <a:p>
            <a:r>
              <a:rPr lang="en-US" sz="2800" dirty="0" smtClean="0"/>
              <a:t>Video Production &amp; Editing: Calvin Hughes</a:t>
            </a:r>
          </a:p>
          <a:p>
            <a:r>
              <a:rPr lang="en-US" sz="2800" dirty="0" smtClean="0"/>
              <a:t>Editing Assistance: Rita Charles</a:t>
            </a:r>
          </a:p>
          <a:p>
            <a:r>
              <a:rPr lang="en-US" sz="2800" dirty="0" smtClean="0"/>
              <a:t>Consultant: Nagamani Narayana, DMD, MS</a:t>
            </a:r>
          </a:p>
          <a:p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2471002"/>
      </p:ext>
    </p:extLst>
  </p:cSld>
  <p:clrMapOvr>
    <a:masterClrMapping/>
  </p:clrMapOvr>
  <p:transition spd="slow" advTm="4245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Additional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This </a:t>
            </a:r>
            <a:r>
              <a:rPr lang="en-US" sz="2000" dirty="0" smtClean="0"/>
              <a:t>presentation produced </a:t>
            </a:r>
            <a:r>
              <a:rPr lang="en-US" sz="2000" dirty="0"/>
              <a:t>in part with cooperation with the University of Nebraska Medical Center College of Dentistry, Nebraska Department of Health &amp; Human Services, and the Nebraska Health Care Association.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55</a:t>
            </a:fld>
            <a:endParaRPr kumimoji="0"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43" y="2680394"/>
            <a:ext cx="3276857" cy="1640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59" y="4648200"/>
            <a:ext cx="4153276" cy="1214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971800"/>
            <a:ext cx="322316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1727"/>
      </p:ext>
    </p:extLst>
  </p:cSld>
  <p:clrMapOvr>
    <a:masterClrMapping/>
  </p:clrMapOvr>
  <p:transition spd="slow" advTm="4203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45">
        <p14:vortex dir="r"/>
      </p:transition>
    </mc:Choice>
    <mc:Fallback xmlns="">
      <p:transition spd="slow" advTm="12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Medications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399" y="1482930"/>
            <a:ext cx="4114801" cy="4023360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Polypharmalogical</a:t>
            </a:r>
            <a:r>
              <a:rPr lang="en-US" sz="3600" b="1" dirty="0" smtClean="0"/>
              <a:t> Interactions</a:t>
            </a:r>
          </a:p>
          <a:p>
            <a:pPr lvl="1"/>
            <a:r>
              <a:rPr lang="en-US" sz="3000" dirty="0" smtClean="0"/>
              <a:t>Increase in number of medications prescribed</a:t>
            </a:r>
          </a:p>
          <a:p>
            <a:pPr lvl="1"/>
            <a:r>
              <a:rPr lang="en-US" sz="3000" dirty="0" smtClean="0"/>
              <a:t>Decrease in metabolism rate of drugs </a:t>
            </a:r>
          </a:p>
          <a:p>
            <a:pPr lvl="1"/>
            <a:r>
              <a:rPr lang="en-US" sz="3000" dirty="0" smtClean="0"/>
              <a:t>More reactions can cause issues in geriatric health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772156"/>
            <a:ext cx="2956560" cy="414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7210811"/>
      </p:ext>
    </p:extLst>
  </p:cSld>
  <p:clrMapOvr>
    <a:masterClrMapping/>
  </p:clrMapOvr>
  <p:transition spd="slow" advTm="1856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Conditions of the Elderly Requiring Medications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599" y="2110740"/>
            <a:ext cx="3581401" cy="40233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Hypertension</a:t>
            </a:r>
          </a:p>
          <a:p>
            <a:r>
              <a:rPr lang="en-US" dirty="0" smtClean="0"/>
              <a:t>Stroke and blood clots</a:t>
            </a:r>
          </a:p>
          <a:p>
            <a:r>
              <a:rPr lang="en-US" dirty="0" smtClean="0"/>
              <a:t>Diabetes</a:t>
            </a:r>
          </a:p>
          <a:p>
            <a:r>
              <a:rPr lang="en-US" dirty="0" smtClean="0"/>
              <a:t>Chronic pain</a:t>
            </a:r>
          </a:p>
          <a:p>
            <a:r>
              <a:rPr lang="en-US" dirty="0" smtClean="0"/>
              <a:t>Constipation</a:t>
            </a:r>
          </a:p>
          <a:p>
            <a:r>
              <a:rPr lang="en-US" dirty="0" smtClean="0"/>
              <a:t>Arthritis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456663" y="2110945"/>
            <a:ext cx="3910098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31825" indent="-17462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rgbClr val="FF66CC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rgbClr val="FF66CC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Depression and psychological disorders, e.g., dementia, OCD</a:t>
            </a:r>
          </a:p>
          <a:p>
            <a:pPr fontAlgn="auto"/>
            <a:r>
              <a:rPr lang="en-US" dirty="0" smtClean="0"/>
              <a:t>Parkinson’s disease</a:t>
            </a:r>
          </a:p>
          <a:p>
            <a:pPr fontAlgn="auto"/>
            <a:r>
              <a:rPr lang="en-US" dirty="0" smtClean="0"/>
              <a:t>Seizures</a:t>
            </a:r>
          </a:p>
          <a:p>
            <a:pPr lvl="1" fontAlgn="auto"/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402254"/>
      </p:ext>
    </p:extLst>
  </p:cSld>
  <p:clrMapOvr>
    <a:masterClrMapping/>
  </p:clrMapOvr>
  <p:transition spd="slow" advTm="2621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733"/>
          <a:stretch/>
        </p:blipFill>
        <p:spPr>
          <a:xfrm>
            <a:off x="5048644" y="2133600"/>
            <a:ext cx="3104977" cy="178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Conditions that may </a:t>
            </a:r>
            <a:br>
              <a:rPr lang="en-US" smtClean="0"/>
            </a:br>
            <a:r>
              <a:rPr lang="en-US" smtClean="0"/>
              <a:t>Require Medications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2110740"/>
            <a:ext cx="3810001" cy="4023360"/>
          </a:xfrm>
        </p:spPr>
        <p:txBody>
          <a:bodyPr/>
          <a:lstStyle/>
          <a:p>
            <a:r>
              <a:rPr lang="en-US" dirty="0" smtClean="0"/>
              <a:t>Arthritis</a:t>
            </a:r>
          </a:p>
          <a:p>
            <a:pPr lvl="1"/>
            <a:r>
              <a:rPr lang="en-US" dirty="0" smtClean="0"/>
              <a:t>Reduce inflammation and combat autoimmune disease.  </a:t>
            </a:r>
          </a:p>
          <a:p>
            <a:r>
              <a:rPr lang="en-US" dirty="0" smtClean="0"/>
              <a:t>Secondary problem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ifficulty with dexterity and manipulation of the toothbrush</a:t>
            </a:r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44755" y="4026777"/>
            <a:ext cx="3108645" cy="207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45598146"/>
      </p:ext>
    </p:extLst>
  </p:cSld>
  <p:clrMapOvr>
    <a:masterClrMapping/>
  </p:clrMapOvr>
  <p:transition spd="slow" advTm="1912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that may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Require Medications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Obesity </a:t>
            </a:r>
          </a:p>
          <a:p>
            <a:pPr lvl="1"/>
            <a:r>
              <a:rPr lang="en-US" sz="3200" dirty="0"/>
              <a:t>Diabetes</a:t>
            </a:r>
          </a:p>
          <a:p>
            <a:pPr lvl="1"/>
            <a:r>
              <a:rPr lang="en-US" sz="3200" dirty="0"/>
              <a:t>Hypertension </a:t>
            </a:r>
          </a:p>
          <a:p>
            <a:pPr lvl="1"/>
            <a:r>
              <a:rPr lang="en-US" sz="3200" dirty="0"/>
              <a:t>Depression </a:t>
            </a:r>
          </a:p>
          <a:p>
            <a:pPr lvl="1"/>
            <a:r>
              <a:rPr lang="en-US" sz="3200" dirty="0"/>
              <a:t>Chronic </a:t>
            </a:r>
            <a:r>
              <a:rPr lang="en-US" sz="3200" dirty="0" smtClean="0"/>
              <a:t>pain</a:t>
            </a:r>
            <a:endParaRPr lang="en-US" sz="3200" dirty="0"/>
          </a:p>
        </p:txBody>
      </p:sp>
      <p:pic>
        <p:nvPicPr>
          <p:cNvPr id="4" name="Picture 2" descr="D:\Community Service\Medications\Clara Molden The Observer Jamie Doward 18 june 2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010" y="2667000"/>
            <a:ext cx="409575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21360400"/>
      </p:ext>
    </p:extLst>
  </p:cSld>
  <p:clrMapOvr>
    <a:masterClrMapping/>
  </p:clrMapOvr>
  <p:transition spd="slow" advTm="1819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POLLINGCYCLE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RESETCHARTS" val="Tru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INCLUDENONRESPONDERS" val="False"/>
  <p:tag name="SAVECSVWITHSESSION" val="Fals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ADVANCEDSETTINGSVIEW" val="False"/>
  <p:tag name="DELIMITERS" val="3.1"/>
  <p:tag name="TPFULLVERSION" val="4.3.2.11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Retrospec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19146</TotalTime>
  <Words>1227</Words>
  <Application>Microsoft Office PowerPoint</Application>
  <PresentationFormat>On-screen Show (4:3)</PresentationFormat>
  <Paragraphs>365</Paragraphs>
  <Slides>56</Slides>
  <Notes>29</Notes>
  <HiddenSlides>0</HiddenSlides>
  <MMClips>52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ヒラギノ角ゴ Pro W3</vt:lpstr>
      <vt:lpstr>Retrospect</vt:lpstr>
      <vt:lpstr>Oral Effects of Common Medications Prescribed for Long Term Care Residents</vt:lpstr>
      <vt:lpstr>Medications</vt:lpstr>
      <vt:lpstr>Medications</vt:lpstr>
      <vt:lpstr>Medications</vt:lpstr>
      <vt:lpstr>Medications</vt:lpstr>
      <vt:lpstr>Medications</vt:lpstr>
      <vt:lpstr>Common Conditions of the Elderly Requiring Medications</vt:lpstr>
      <vt:lpstr>Conditions that may  Require Medications</vt:lpstr>
      <vt:lpstr>Conditions that may  Require Medications</vt:lpstr>
      <vt:lpstr>Medications:  Common Oral Side Effects</vt:lpstr>
      <vt:lpstr>Medications:  Common Oral Side Effects</vt:lpstr>
      <vt:lpstr>Xerostomia</vt:lpstr>
      <vt:lpstr>Xerostomia</vt:lpstr>
      <vt:lpstr>Xerostomia</vt:lpstr>
      <vt:lpstr>Xerostomia</vt:lpstr>
      <vt:lpstr>Xerostomia </vt:lpstr>
      <vt:lpstr>Xerostomia </vt:lpstr>
      <vt:lpstr>Xerostomia </vt:lpstr>
      <vt:lpstr>Xerostomia Management </vt:lpstr>
      <vt:lpstr>Xerostomia Management</vt:lpstr>
      <vt:lpstr>Xerostomia Management</vt:lpstr>
      <vt:lpstr>Taste Alteration (Dysgeusia)</vt:lpstr>
      <vt:lpstr>Taste Alteration: Medication Classes Causing Dysgeusia</vt:lpstr>
      <vt:lpstr>Medication Classes Causing Taste Alteration</vt:lpstr>
      <vt:lpstr>Fungal Infections/Candidiasis</vt:lpstr>
      <vt:lpstr>Fungal Infections/Candidiasis</vt:lpstr>
      <vt:lpstr>Fungal Infections/Candidiasis</vt:lpstr>
      <vt:lpstr>Fungal Infections/Candidiasis</vt:lpstr>
      <vt:lpstr>Fungal Infections/Candidiasis</vt:lpstr>
      <vt:lpstr>Fungal Infections/Candidiasis</vt:lpstr>
      <vt:lpstr>Fungal Infections/Candidiasis</vt:lpstr>
      <vt:lpstr>Gingival Enlargement  (gingival hyperplasia)</vt:lpstr>
      <vt:lpstr>Gingival Enlargement  (gingival hyperplasia)</vt:lpstr>
      <vt:lpstr>Gingival Enlargement  (gingival hyperplasia)</vt:lpstr>
      <vt:lpstr>Gingival Enlargement  (gingival hyperplasia)</vt:lpstr>
      <vt:lpstr>Stomatitis and Mucositis</vt:lpstr>
      <vt:lpstr>Stomatitis and Mucositis</vt:lpstr>
      <vt:lpstr>Stomatitis and Mucositis</vt:lpstr>
      <vt:lpstr>Stomatitis and Mucositis</vt:lpstr>
      <vt:lpstr>Lichenoid Drug Reactions</vt:lpstr>
      <vt:lpstr>Lichenoid Drug Reactions</vt:lpstr>
      <vt:lpstr>Lichenoid Drug Reactions</vt:lpstr>
      <vt:lpstr>Lichenoid Drug Reactions</vt:lpstr>
      <vt:lpstr>Dental Erosion  Due to Gastric Reflux</vt:lpstr>
      <vt:lpstr>Dental Erosion  Due to Gastric Reflux</vt:lpstr>
      <vt:lpstr>Dental Erosion  Due to Gastric Reflux</vt:lpstr>
      <vt:lpstr>Dental Erosion  Due to Gastric Reflux</vt:lpstr>
      <vt:lpstr>Dental Caries</vt:lpstr>
      <vt:lpstr>Dental Caries</vt:lpstr>
      <vt:lpstr>Dental Caries</vt:lpstr>
      <vt:lpstr>Dental Caries</vt:lpstr>
      <vt:lpstr>Take-home Message</vt:lpstr>
      <vt:lpstr>References</vt:lpstr>
      <vt:lpstr>Production Credits</vt:lpstr>
      <vt:lpstr>Additional Credits</vt:lpstr>
      <vt:lpstr>PowerPoint Presentation</vt:lpstr>
    </vt:vector>
  </TitlesOfParts>
  <Company>University of Kentucky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Theesen, Kim R</cp:lastModifiedBy>
  <cp:revision>709</cp:revision>
  <dcterms:created xsi:type="dcterms:W3CDTF">2010-12-16T16:38:25Z</dcterms:created>
  <dcterms:modified xsi:type="dcterms:W3CDTF">2015-08-27T15:39:55Z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