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167" r:id="rId1"/>
  </p:sldMasterIdLst>
  <p:notesMasterIdLst>
    <p:notesMasterId r:id="rId44"/>
  </p:notesMasterIdLst>
  <p:handoutMasterIdLst>
    <p:handoutMasterId r:id="rId45"/>
  </p:handoutMasterIdLst>
  <p:sldIdLst>
    <p:sldId id="938" r:id="rId2"/>
    <p:sldId id="1050" r:id="rId3"/>
    <p:sldId id="1009" r:id="rId4"/>
    <p:sldId id="1051" r:id="rId5"/>
    <p:sldId id="1012" r:id="rId6"/>
    <p:sldId id="1030" r:id="rId7"/>
    <p:sldId id="1031" r:id="rId8"/>
    <p:sldId id="1033" r:id="rId9"/>
    <p:sldId id="1032" r:id="rId10"/>
    <p:sldId id="1047" r:id="rId11"/>
    <p:sldId id="1048" r:id="rId12"/>
    <p:sldId id="1029" r:id="rId13"/>
    <p:sldId id="1013" r:id="rId14"/>
    <p:sldId id="1034" r:id="rId15"/>
    <p:sldId id="1038" r:id="rId16"/>
    <p:sldId id="1035" r:id="rId17"/>
    <p:sldId id="1036" r:id="rId18"/>
    <p:sldId id="1037" r:id="rId19"/>
    <p:sldId id="1011" r:id="rId20"/>
    <p:sldId id="1015" r:id="rId21"/>
    <p:sldId id="1026" r:id="rId22"/>
    <p:sldId id="1016" r:id="rId23"/>
    <p:sldId id="1017" r:id="rId24"/>
    <p:sldId id="1027" r:id="rId25"/>
    <p:sldId id="1043" r:id="rId26"/>
    <p:sldId id="1010" r:id="rId27"/>
    <p:sldId id="1018" r:id="rId28"/>
    <p:sldId id="1020" r:id="rId29"/>
    <p:sldId id="1021" r:id="rId30"/>
    <p:sldId id="1022" r:id="rId31"/>
    <p:sldId id="1023" r:id="rId32"/>
    <p:sldId id="1044" r:id="rId33"/>
    <p:sldId id="1052" r:id="rId34"/>
    <p:sldId id="1024" r:id="rId35"/>
    <p:sldId id="1045" r:id="rId36"/>
    <p:sldId id="1046" r:id="rId37"/>
    <p:sldId id="1054" r:id="rId38"/>
    <p:sldId id="1008" r:id="rId39"/>
    <p:sldId id="1040" r:id="rId40"/>
    <p:sldId id="1041" r:id="rId41"/>
    <p:sldId id="1042" r:id="rId42"/>
    <p:sldId id="937" r:id="rId43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Module 4" id="{EC6F6F53-DF55-4677-9B0C-BBFA4408A12A}">
          <p14:sldIdLst>
            <p14:sldId id="938"/>
            <p14:sldId id="1050"/>
            <p14:sldId id="1009"/>
          </p14:sldIdLst>
        </p14:section>
        <p14:section name="Bacteria/Teeth" id="{9C4C90CE-F47E-4C6B-81AB-7B6BDCD4B7AD}">
          <p14:sldIdLst>
            <p14:sldId id="1051"/>
            <p14:sldId id="1012"/>
            <p14:sldId id="1030"/>
            <p14:sldId id="1031"/>
            <p14:sldId id="1033"/>
            <p14:sldId id="1032"/>
          </p14:sldIdLst>
        </p14:section>
        <p14:section name="AP" id="{54A5946D-492A-4287-A1CF-0C7C74F08E44}">
          <p14:sldIdLst>
            <p14:sldId id="1047"/>
            <p14:sldId id="1048"/>
          </p14:sldIdLst>
        </p14:section>
        <p14:section name="Nutritional Deficiencies" id="{E90846C5-A64D-4E37-AC6D-05B9ACE90BAB}">
          <p14:sldIdLst>
            <p14:sldId id="1029"/>
            <p14:sldId id="1013"/>
            <p14:sldId id="1034"/>
            <p14:sldId id="1038"/>
            <p14:sldId id="1035"/>
            <p14:sldId id="1036"/>
            <p14:sldId id="1037"/>
          </p14:sldIdLst>
        </p14:section>
        <p14:section name="Perio" id="{C31CDAC7-1D20-455D-8107-53EE4ABA5983}">
          <p14:sldIdLst>
            <p14:sldId id="1011"/>
            <p14:sldId id="1015"/>
            <p14:sldId id="1026"/>
            <p14:sldId id="1016"/>
            <p14:sldId id="1017"/>
            <p14:sldId id="1027"/>
            <p14:sldId id="1043"/>
            <p14:sldId id="1010"/>
            <p14:sldId id="1018"/>
            <p14:sldId id="1020"/>
            <p14:sldId id="1021"/>
            <p14:sldId id="1022"/>
            <p14:sldId id="1023"/>
            <p14:sldId id="1044"/>
            <p14:sldId id="1052"/>
          </p14:sldIdLst>
        </p14:section>
        <p14:section name="Ostro" id="{78C3FFDF-86A0-48C4-AD5D-896D05C6A68A}">
          <p14:sldIdLst>
            <p14:sldId id="1024"/>
            <p14:sldId id="1045"/>
            <p14:sldId id="1046"/>
            <p14:sldId id="1054"/>
          </p14:sldIdLst>
        </p14:section>
        <p14:section name="Conclusion" id="{46C5910B-CA59-44B2-8708-4946F9CF452C}">
          <p14:sldIdLst>
            <p14:sldId id="1008"/>
            <p14:sldId id="1040"/>
            <p14:sldId id="1041"/>
            <p14:sldId id="1042"/>
            <p14:sldId id="9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5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55E"/>
    <a:srgbClr val="5DE98C"/>
    <a:srgbClr val="ACF4C4"/>
    <a:srgbClr val="00CC00"/>
    <a:srgbClr val="FF66CC"/>
    <a:srgbClr val="7AA2E2"/>
    <a:srgbClr val="A0BCEA"/>
    <a:srgbClr val="A8A9E2"/>
    <a:srgbClr val="CCDDEA"/>
    <a:srgbClr val="0F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289" autoAdjust="0"/>
  </p:normalViewPr>
  <p:slideViewPr>
    <p:cSldViewPr>
      <p:cViewPr varScale="1">
        <p:scale>
          <a:sx n="130" d="100"/>
          <a:sy n="130" d="100"/>
        </p:scale>
        <p:origin x="96" y="126"/>
      </p:cViewPr>
      <p:guideLst>
        <p:guide orient="horz" pos="2160"/>
        <p:guide pos="2880"/>
        <p:guide orient="horz" pos="1296"/>
        <p:guide orient="horz" pos="576"/>
        <p:guide pos="336"/>
        <p:guide pos="5424"/>
      </p:guideLst>
    </p:cSldViewPr>
  </p:slideViewPr>
  <p:outlineViewPr>
    <p:cViewPr>
      <p:scale>
        <a:sx n="33" d="100"/>
        <a:sy n="33" d="100"/>
      </p:scale>
      <p:origin x="0" y="-31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914"/>
    </p:cViewPr>
  </p:sorterViewPr>
  <p:notesViewPr>
    <p:cSldViewPr>
      <p:cViewPr varScale="1">
        <p:scale>
          <a:sx n="86" d="100"/>
          <a:sy n="86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C02B8-319B-415C-B4F9-EA354B36E5B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BCC34D1D-ACFA-4C7D-A1B5-77C47278C8F9}">
      <dgm:prSet phldrT="[Text]"/>
      <dgm:spPr>
        <a:solidFill>
          <a:srgbClr val="00CC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Oral Bacteria</a:t>
          </a:r>
          <a:endParaRPr lang="en-US" dirty="0"/>
        </a:p>
      </dgm:t>
    </dgm:pt>
    <dgm:pt modelId="{5015CDD0-9D1D-487C-BD75-D657D4764EF8}" type="parTrans" cxnId="{5B02931F-57EB-4D2A-BDD8-A2D8182C2944}">
      <dgm:prSet/>
      <dgm:spPr/>
      <dgm:t>
        <a:bodyPr/>
        <a:lstStyle/>
        <a:p>
          <a:endParaRPr lang="en-US"/>
        </a:p>
      </dgm:t>
    </dgm:pt>
    <dgm:pt modelId="{4B3BC0E9-564B-42F9-AB04-E64CDEF5398E}" type="sibTrans" cxnId="{5B02931F-57EB-4D2A-BDD8-A2D8182C2944}">
      <dgm:prSet/>
      <dgm:spPr/>
      <dgm:t>
        <a:bodyPr/>
        <a:lstStyle/>
        <a:p>
          <a:endParaRPr lang="en-US"/>
        </a:p>
      </dgm:t>
    </dgm:pt>
    <dgm:pt modelId="{DFED46B6-AB3B-4FF0-9FEB-F8DDEE5E3359}">
      <dgm:prSet phldrT="[Text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Bacteremia</a:t>
          </a:r>
          <a:endParaRPr lang="en-US" dirty="0">
            <a:solidFill>
              <a:schemeClr val="tx1"/>
            </a:solidFill>
          </a:endParaRPr>
        </a:p>
      </dgm:t>
    </dgm:pt>
    <dgm:pt modelId="{A50D77AD-AD47-4C78-B778-04D66DE66E92}" type="parTrans" cxnId="{142BDD85-65D6-4047-A558-3E1E92F47BE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CDD82109-BDAC-4F44-9E99-6F660206DB60}" type="sibTrans" cxnId="{142BDD85-65D6-4047-A558-3E1E92F47BED}">
      <dgm:prSet/>
      <dgm:spPr/>
      <dgm:t>
        <a:bodyPr/>
        <a:lstStyle/>
        <a:p>
          <a:endParaRPr lang="en-US"/>
        </a:p>
      </dgm:t>
    </dgm:pt>
    <dgm:pt modelId="{D19C6380-3448-4B66-A8AD-559F68FBA9A8}">
      <dgm:prSet phldrT="[Text]" custT="1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Cellulitis</a:t>
          </a:r>
          <a:endParaRPr lang="en-US" sz="2000" dirty="0">
            <a:solidFill>
              <a:schemeClr val="tx1"/>
            </a:solidFill>
          </a:endParaRPr>
        </a:p>
      </dgm:t>
    </dgm:pt>
    <dgm:pt modelId="{38BFDA80-B3B7-4043-9D6E-A2275BA50A62}" type="parTrans" cxnId="{4EF08642-F0FC-4ED8-9106-7F6EDDCFF01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BBDAB0E6-731F-4AD2-86EE-10037984F6BB}" type="sibTrans" cxnId="{4EF08642-F0FC-4ED8-9106-7F6EDDCFF01C}">
      <dgm:prSet/>
      <dgm:spPr/>
      <dgm:t>
        <a:bodyPr/>
        <a:lstStyle/>
        <a:p>
          <a:endParaRPr lang="en-US"/>
        </a:p>
      </dgm:t>
    </dgm:pt>
    <dgm:pt modelId="{24643154-600C-48DA-B05B-63782D07EB4A}">
      <dgm:prSet phldrT="[Text]" custT="1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Brain Abscess</a:t>
          </a:r>
          <a:endParaRPr lang="en-US" sz="2400" dirty="0">
            <a:solidFill>
              <a:schemeClr val="tx1"/>
            </a:solidFill>
          </a:endParaRPr>
        </a:p>
      </dgm:t>
    </dgm:pt>
    <dgm:pt modelId="{277EE796-1CF3-41F3-B649-74B782AD2F3F}" type="parTrans" cxnId="{A5017C85-6747-47C6-8CF0-FFBC8DE3977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6C23BC57-F80A-4BD2-A7C9-6FBDA402757E}" type="sibTrans" cxnId="{A5017C85-6747-47C6-8CF0-FFBC8DE39774}">
      <dgm:prSet/>
      <dgm:spPr/>
      <dgm:t>
        <a:bodyPr/>
        <a:lstStyle/>
        <a:p>
          <a:endParaRPr lang="en-US"/>
        </a:p>
      </dgm:t>
    </dgm:pt>
    <dgm:pt modelId="{55AFEFB7-5B92-453A-BEE7-C27852B7A871}">
      <dgm:prSet phldrT="[Text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Sinusitis</a:t>
          </a:r>
          <a:endParaRPr lang="en-US" sz="2400" dirty="0">
            <a:solidFill>
              <a:schemeClr val="tx1"/>
            </a:solidFill>
          </a:endParaRPr>
        </a:p>
      </dgm:t>
    </dgm:pt>
    <dgm:pt modelId="{B8737B4D-32CC-4525-A622-CE6C80A3D1BB}" type="parTrans" cxnId="{E4FA7D2E-AD67-4966-8B1E-14338AA6539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D71A5E72-D662-4655-8B2F-3A614B00593C}" type="sibTrans" cxnId="{E4FA7D2E-AD67-4966-8B1E-14338AA6539A}">
      <dgm:prSet/>
      <dgm:spPr/>
      <dgm:t>
        <a:bodyPr/>
        <a:lstStyle/>
        <a:p>
          <a:endParaRPr lang="en-US"/>
        </a:p>
      </dgm:t>
    </dgm:pt>
    <dgm:pt modelId="{68D5E457-B623-4BED-81A5-634EB705AD9C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Aspiration Pneumonia</a:t>
          </a:r>
          <a:endParaRPr lang="en-US" dirty="0"/>
        </a:p>
      </dgm:t>
    </dgm:pt>
    <dgm:pt modelId="{808228ED-0D40-4173-8859-9D1D3D2ECDB1}" type="parTrans" cxnId="{C905A659-C3E7-40F5-B5A2-87C556669F2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A135E2B5-C7E3-4143-852F-7D703AA4922E}" type="sibTrans" cxnId="{C905A659-C3E7-40F5-B5A2-87C556669F28}">
      <dgm:prSet/>
      <dgm:spPr/>
      <dgm:t>
        <a:bodyPr/>
        <a:lstStyle/>
        <a:p>
          <a:endParaRPr lang="en-US"/>
        </a:p>
      </dgm:t>
    </dgm:pt>
    <dgm:pt modelId="{A79BE722-2219-4C3D-9801-36A643E7002E}">
      <dgm:prSet phldrT="[Text]"/>
      <dgm:spPr/>
      <dgm:t>
        <a:bodyPr/>
        <a:lstStyle/>
        <a:p>
          <a:endParaRPr lang="en-US" dirty="0"/>
        </a:p>
      </dgm:t>
    </dgm:pt>
    <dgm:pt modelId="{44A28A51-5277-4AF3-AF6A-D99716EC771F}" type="parTrans" cxnId="{566383E9-834F-4AE0-B1ED-03514C3339AD}">
      <dgm:prSet/>
      <dgm:spPr/>
      <dgm:t>
        <a:bodyPr/>
        <a:lstStyle/>
        <a:p>
          <a:endParaRPr lang="en-US"/>
        </a:p>
      </dgm:t>
    </dgm:pt>
    <dgm:pt modelId="{80A981F2-6160-4EF7-90E3-156CBB05BD7F}" type="sibTrans" cxnId="{566383E9-834F-4AE0-B1ED-03514C3339AD}">
      <dgm:prSet/>
      <dgm:spPr/>
      <dgm:t>
        <a:bodyPr/>
        <a:lstStyle/>
        <a:p>
          <a:endParaRPr lang="en-US"/>
        </a:p>
      </dgm:t>
    </dgm:pt>
    <dgm:pt modelId="{6F9A6F0C-A280-44FD-AF9F-00F5F9D50E94}" type="pres">
      <dgm:prSet presAssocID="{23CC02B8-319B-415C-B4F9-EA354B36E5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1F56E3-0B59-47B1-BDE8-06D301DD6B2D}" type="pres">
      <dgm:prSet presAssocID="{BCC34D1D-ACFA-4C7D-A1B5-77C47278C8F9}" presName="centerShape" presStyleLbl="node0" presStyleIdx="0" presStyleCnt="1"/>
      <dgm:spPr/>
      <dgm:t>
        <a:bodyPr/>
        <a:lstStyle/>
        <a:p>
          <a:endParaRPr lang="en-US"/>
        </a:p>
      </dgm:t>
    </dgm:pt>
    <dgm:pt modelId="{00C88FC7-36D7-423D-96BC-EB85981E0BB7}" type="pres">
      <dgm:prSet presAssocID="{A50D77AD-AD47-4C78-B778-04D66DE66E92}" presName="parTrans" presStyleLbl="sibTrans2D1" presStyleIdx="0" presStyleCnt="5"/>
      <dgm:spPr/>
      <dgm:t>
        <a:bodyPr/>
        <a:lstStyle/>
        <a:p>
          <a:endParaRPr lang="en-US"/>
        </a:p>
      </dgm:t>
    </dgm:pt>
    <dgm:pt modelId="{C8A6F88A-4B17-4BBA-99BD-D9BFBCA06FA9}" type="pres">
      <dgm:prSet presAssocID="{A50D77AD-AD47-4C78-B778-04D66DE66E9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366753A-C877-4877-A681-0D52986797D9}" type="pres">
      <dgm:prSet presAssocID="{DFED46B6-AB3B-4FF0-9FEB-F8DDEE5E335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E7395-CCB0-4204-B0E9-D8004EA12D66}" type="pres">
      <dgm:prSet presAssocID="{38BFDA80-B3B7-4043-9D6E-A2275BA50A62}" presName="parTrans" presStyleLbl="sibTrans2D1" presStyleIdx="1" presStyleCnt="5"/>
      <dgm:spPr/>
      <dgm:t>
        <a:bodyPr/>
        <a:lstStyle/>
        <a:p>
          <a:endParaRPr lang="en-US"/>
        </a:p>
      </dgm:t>
    </dgm:pt>
    <dgm:pt modelId="{0AB03FFB-672A-47E0-880D-7EF37625EF72}" type="pres">
      <dgm:prSet presAssocID="{38BFDA80-B3B7-4043-9D6E-A2275BA50A6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3A285DC-F7E8-4771-8072-D2ECCB539868}" type="pres">
      <dgm:prSet presAssocID="{D19C6380-3448-4B66-A8AD-559F68FBA9A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00320-B199-48BD-AEBC-9CBF600CE25D}" type="pres">
      <dgm:prSet presAssocID="{277EE796-1CF3-41F3-B649-74B782AD2F3F}" presName="parTrans" presStyleLbl="sibTrans2D1" presStyleIdx="2" presStyleCnt="5"/>
      <dgm:spPr/>
      <dgm:t>
        <a:bodyPr/>
        <a:lstStyle/>
        <a:p>
          <a:endParaRPr lang="en-US"/>
        </a:p>
      </dgm:t>
    </dgm:pt>
    <dgm:pt modelId="{6D6D1B65-5B74-4CD8-9D55-BE90119473D1}" type="pres">
      <dgm:prSet presAssocID="{277EE796-1CF3-41F3-B649-74B782AD2F3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235C6B-6D0C-49E1-8311-208A74EC2847}" type="pres">
      <dgm:prSet presAssocID="{24643154-600C-48DA-B05B-63782D07EB4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3967F-80D2-4638-89C0-B04B95E33B4C}" type="pres">
      <dgm:prSet presAssocID="{B8737B4D-32CC-4525-A622-CE6C80A3D1BB}" presName="parTrans" presStyleLbl="sibTrans2D1" presStyleIdx="3" presStyleCnt="5"/>
      <dgm:spPr/>
      <dgm:t>
        <a:bodyPr/>
        <a:lstStyle/>
        <a:p>
          <a:endParaRPr lang="en-US"/>
        </a:p>
      </dgm:t>
    </dgm:pt>
    <dgm:pt modelId="{0C651518-4F50-4DAE-9C64-23D7E7DA3BEC}" type="pres">
      <dgm:prSet presAssocID="{B8737B4D-32CC-4525-A622-CE6C80A3D1B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55D73BF-25DC-49A8-8400-525B6321575B}" type="pres">
      <dgm:prSet presAssocID="{55AFEFB7-5B92-453A-BEE7-C27852B7A87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0BE87-D782-436F-B8F5-08D39061B115}" type="pres">
      <dgm:prSet presAssocID="{808228ED-0D40-4173-8859-9D1D3D2ECDB1}" presName="parTrans" presStyleLbl="sibTrans2D1" presStyleIdx="4" presStyleCnt="5"/>
      <dgm:spPr/>
      <dgm:t>
        <a:bodyPr/>
        <a:lstStyle/>
        <a:p>
          <a:endParaRPr lang="en-US"/>
        </a:p>
      </dgm:t>
    </dgm:pt>
    <dgm:pt modelId="{3655C71C-CDD4-471A-A961-FC06D973F702}" type="pres">
      <dgm:prSet presAssocID="{808228ED-0D40-4173-8859-9D1D3D2ECDB1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107B2689-6FFA-44BC-A245-091EA5409333}" type="pres">
      <dgm:prSet presAssocID="{68D5E457-B623-4BED-81A5-634EB705AD9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7E7F57-3507-4CCD-8418-5A64C0C8AE6F}" type="presOf" srcId="{808228ED-0D40-4173-8859-9D1D3D2ECDB1}" destId="{3655C71C-CDD4-471A-A961-FC06D973F702}" srcOrd="1" destOrd="0" presId="urn:microsoft.com/office/officeart/2005/8/layout/radial5"/>
    <dgm:cxn modelId="{1F0BCA89-79AA-40A2-B274-7E4B4E2B1D4F}" type="presOf" srcId="{B8737B4D-32CC-4525-A622-CE6C80A3D1BB}" destId="{0C651518-4F50-4DAE-9C64-23D7E7DA3BEC}" srcOrd="1" destOrd="0" presId="urn:microsoft.com/office/officeart/2005/8/layout/radial5"/>
    <dgm:cxn modelId="{142BDD85-65D6-4047-A558-3E1E92F47BED}" srcId="{BCC34D1D-ACFA-4C7D-A1B5-77C47278C8F9}" destId="{DFED46B6-AB3B-4FF0-9FEB-F8DDEE5E3359}" srcOrd="0" destOrd="0" parTransId="{A50D77AD-AD47-4C78-B778-04D66DE66E92}" sibTransId="{CDD82109-BDAC-4F44-9E99-6F660206DB60}"/>
    <dgm:cxn modelId="{E4FA7D2E-AD67-4966-8B1E-14338AA6539A}" srcId="{BCC34D1D-ACFA-4C7D-A1B5-77C47278C8F9}" destId="{55AFEFB7-5B92-453A-BEE7-C27852B7A871}" srcOrd="3" destOrd="0" parTransId="{B8737B4D-32CC-4525-A622-CE6C80A3D1BB}" sibTransId="{D71A5E72-D662-4655-8B2F-3A614B00593C}"/>
    <dgm:cxn modelId="{4EF08642-F0FC-4ED8-9106-7F6EDDCFF01C}" srcId="{BCC34D1D-ACFA-4C7D-A1B5-77C47278C8F9}" destId="{D19C6380-3448-4B66-A8AD-559F68FBA9A8}" srcOrd="1" destOrd="0" parTransId="{38BFDA80-B3B7-4043-9D6E-A2275BA50A62}" sibTransId="{BBDAB0E6-731F-4AD2-86EE-10037984F6BB}"/>
    <dgm:cxn modelId="{5B02931F-57EB-4D2A-BDD8-A2D8182C2944}" srcId="{23CC02B8-319B-415C-B4F9-EA354B36E5B5}" destId="{BCC34D1D-ACFA-4C7D-A1B5-77C47278C8F9}" srcOrd="0" destOrd="0" parTransId="{5015CDD0-9D1D-487C-BD75-D657D4764EF8}" sibTransId="{4B3BC0E9-564B-42F9-AB04-E64CDEF5398E}"/>
    <dgm:cxn modelId="{360ECA65-6941-4FA9-9FF1-E7A4E5BBB51F}" type="presOf" srcId="{277EE796-1CF3-41F3-B649-74B782AD2F3F}" destId="{6D6D1B65-5B74-4CD8-9D55-BE90119473D1}" srcOrd="1" destOrd="0" presId="urn:microsoft.com/office/officeart/2005/8/layout/radial5"/>
    <dgm:cxn modelId="{E00F0E5F-17DC-4C42-868D-FCBE4691D9B3}" type="presOf" srcId="{23CC02B8-319B-415C-B4F9-EA354B36E5B5}" destId="{6F9A6F0C-A280-44FD-AF9F-00F5F9D50E94}" srcOrd="0" destOrd="0" presId="urn:microsoft.com/office/officeart/2005/8/layout/radial5"/>
    <dgm:cxn modelId="{422E1538-AD4C-429C-8833-D2B5BD9B5C63}" type="presOf" srcId="{DFED46B6-AB3B-4FF0-9FEB-F8DDEE5E3359}" destId="{5366753A-C877-4877-A681-0D52986797D9}" srcOrd="0" destOrd="0" presId="urn:microsoft.com/office/officeart/2005/8/layout/radial5"/>
    <dgm:cxn modelId="{C905A659-C3E7-40F5-B5A2-87C556669F28}" srcId="{BCC34D1D-ACFA-4C7D-A1B5-77C47278C8F9}" destId="{68D5E457-B623-4BED-81A5-634EB705AD9C}" srcOrd="4" destOrd="0" parTransId="{808228ED-0D40-4173-8859-9D1D3D2ECDB1}" sibTransId="{A135E2B5-C7E3-4143-852F-7D703AA4922E}"/>
    <dgm:cxn modelId="{626B1676-6020-4165-9EB7-654D3C479C7E}" type="presOf" srcId="{BCC34D1D-ACFA-4C7D-A1B5-77C47278C8F9}" destId="{4F1F56E3-0B59-47B1-BDE8-06D301DD6B2D}" srcOrd="0" destOrd="0" presId="urn:microsoft.com/office/officeart/2005/8/layout/radial5"/>
    <dgm:cxn modelId="{566383E9-834F-4AE0-B1ED-03514C3339AD}" srcId="{23CC02B8-319B-415C-B4F9-EA354B36E5B5}" destId="{A79BE722-2219-4C3D-9801-36A643E7002E}" srcOrd="1" destOrd="0" parTransId="{44A28A51-5277-4AF3-AF6A-D99716EC771F}" sibTransId="{80A981F2-6160-4EF7-90E3-156CBB05BD7F}"/>
    <dgm:cxn modelId="{41710946-5469-42DE-A783-964762C2AD90}" type="presOf" srcId="{D19C6380-3448-4B66-A8AD-559F68FBA9A8}" destId="{53A285DC-F7E8-4771-8072-D2ECCB539868}" srcOrd="0" destOrd="0" presId="urn:microsoft.com/office/officeart/2005/8/layout/radial5"/>
    <dgm:cxn modelId="{8D9BD4E4-F999-4C38-9D15-200BA8442C12}" type="presOf" srcId="{24643154-600C-48DA-B05B-63782D07EB4A}" destId="{26235C6B-6D0C-49E1-8311-208A74EC2847}" srcOrd="0" destOrd="0" presId="urn:microsoft.com/office/officeart/2005/8/layout/radial5"/>
    <dgm:cxn modelId="{469F052F-D8EA-4155-A688-AA590FA4B42F}" type="presOf" srcId="{38BFDA80-B3B7-4043-9D6E-A2275BA50A62}" destId="{0AB03FFB-672A-47E0-880D-7EF37625EF72}" srcOrd="1" destOrd="0" presId="urn:microsoft.com/office/officeart/2005/8/layout/radial5"/>
    <dgm:cxn modelId="{DB1AEE58-ACFD-4C3F-B88C-DE3E773E5208}" type="presOf" srcId="{808228ED-0D40-4173-8859-9D1D3D2ECDB1}" destId="{C2E0BE87-D782-436F-B8F5-08D39061B115}" srcOrd="0" destOrd="0" presId="urn:microsoft.com/office/officeart/2005/8/layout/radial5"/>
    <dgm:cxn modelId="{9719F523-561D-4F2F-934A-D0114A527211}" type="presOf" srcId="{A50D77AD-AD47-4C78-B778-04D66DE66E92}" destId="{00C88FC7-36D7-423D-96BC-EB85981E0BB7}" srcOrd="0" destOrd="0" presId="urn:microsoft.com/office/officeart/2005/8/layout/radial5"/>
    <dgm:cxn modelId="{6548CCB8-4517-4B31-9D35-A2A0A5727707}" type="presOf" srcId="{68D5E457-B623-4BED-81A5-634EB705AD9C}" destId="{107B2689-6FFA-44BC-A245-091EA5409333}" srcOrd="0" destOrd="0" presId="urn:microsoft.com/office/officeart/2005/8/layout/radial5"/>
    <dgm:cxn modelId="{A5017C85-6747-47C6-8CF0-FFBC8DE39774}" srcId="{BCC34D1D-ACFA-4C7D-A1B5-77C47278C8F9}" destId="{24643154-600C-48DA-B05B-63782D07EB4A}" srcOrd="2" destOrd="0" parTransId="{277EE796-1CF3-41F3-B649-74B782AD2F3F}" sibTransId="{6C23BC57-F80A-4BD2-A7C9-6FBDA402757E}"/>
    <dgm:cxn modelId="{0BE208B3-8FC9-4447-9A36-4B8D3AF11B27}" type="presOf" srcId="{A50D77AD-AD47-4C78-B778-04D66DE66E92}" destId="{C8A6F88A-4B17-4BBA-99BD-D9BFBCA06FA9}" srcOrd="1" destOrd="0" presId="urn:microsoft.com/office/officeart/2005/8/layout/radial5"/>
    <dgm:cxn modelId="{0D7330F8-DF6F-45EC-BDE1-8A653AC52DB7}" type="presOf" srcId="{B8737B4D-32CC-4525-A622-CE6C80A3D1BB}" destId="{2713967F-80D2-4638-89C0-B04B95E33B4C}" srcOrd="0" destOrd="0" presId="urn:microsoft.com/office/officeart/2005/8/layout/radial5"/>
    <dgm:cxn modelId="{1BD552FE-6089-4CAD-86F1-2A3EF4ECC01C}" type="presOf" srcId="{55AFEFB7-5B92-453A-BEE7-C27852B7A871}" destId="{855D73BF-25DC-49A8-8400-525B6321575B}" srcOrd="0" destOrd="0" presId="urn:microsoft.com/office/officeart/2005/8/layout/radial5"/>
    <dgm:cxn modelId="{B00FBB7F-E62F-4328-A54C-43D14053FD27}" type="presOf" srcId="{277EE796-1CF3-41F3-B649-74B782AD2F3F}" destId="{E6E00320-B199-48BD-AEBC-9CBF600CE25D}" srcOrd="0" destOrd="0" presId="urn:microsoft.com/office/officeart/2005/8/layout/radial5"/>
    <dgm:cxn modelId="{E8864F65-8F5A-4073-B329-DBBE2A7DFC2A}" type="presOf" srcId="{38BFDA80-B3B7-4043-9D6E-A2275BA50A62}" destId="{27EE7395-CCB0-4204-B0E9-D8004EA12D66}" srcOrd="0" destOrd="0" presId="urn:microsoft.com/office/officeart/2005/8/layout/radial5"/>
    <dgm:cxn modelId="{91E1CF65-7D66-4924-8F92-149A36FE688E}" type="presParOf" srcId="{6F9A6F0C-A280-44FD-AF9F-00F5F9D50E94}" destId="{4F1F56E3-0B59-47B1-BDE8-06D301DD6B2D}" srcOrd="0" destOrd="0" presId="urn:microsoft.com/office/officeart/2005/8/layout/radial5"/>
    <dgm:cxn modelId="{91549AC8-E07A-4490-BCAD-7135F22853B9}" type="presParOf" srcId="{6F9A6F0C-A280-44FD-AF9F-00F5F9D50E94}" destId="{00C88FC7-36D7-423D-96BC-EB85981E0BB7}" srcOrd="1" destOrd="0" presId="urn:microsoft.com/office/officeart/2005/8/layout/radial5"/>
    <dgm:cxn modelId="{07EF3D37-C615-49D4-A9C1-230DEA537CF0}" type="presParOf" srcId="{00C88FC7-36D7-423D-96BC-EB85981E0BB7}" destId="{C8A6F88A-4B17-4BBA-99BD-D9BFBCA06FA9}" srcOrd="0" destOrd="0" presId="urn:microsoft.com/office/officeart/2005/8/layout/radial5"/>
    <dgm:cxn modelId="{E1881402-ADA6-43BF-BD9B-4EF358FBA280}" type="presParOf" srcId="{6F9A6F0C-A280-44FD-AF9F-00F5F9D50E94}" destId="{5366753A-C877-4877-A681-0D52986797D9}" srcOrd="2" destOrd="0" presId="urn:microsoft.com/office/officeart/2005/8/layout/radial5"/>
    <dgm:cxn modelId="{87E5058D-B7C4-4578-AF57-5DE5916844F2}" type="presParOf" srcId="{6F9A6F0C-A280-44FD-AF9F-00F5F9D50E94}" destId="{27EE7395-CCB0-4204-B0E9-D8004EA12D66}" srcOrd="3" destOrd="0" presId="urn:microsoft.com/office/officeart/2005/8/layout/radial5"/>
    <dgm:cxn modelId="{FDA4E132-3F54-4723-BD88-FE732A3EA42D}" type="presParOf" srcId="{27EE7395-CCB0-4204-B0E9-D8004EA12D66}" destId="{0AB03FFB-672A-47E0-880D-7EF37625EF72}" srcOrd="0" destOrd="0" presId="urn:microsoft.com/office/officeart/2005/8/layout/radial5"/>
    <dgm:cxn modelId="{6E60B77C-43F7-4EC7-81BD-5E1A27F66B8C}" type="presParOf" srcId="{6F9A6F0C-A280-44FD-AF9F-00F5F9D50E94}" destId="{53A285DC-F7E8-4771-8072-D2ECCB539868}" srcOrd="4" destOrd="0" presId="urn:microsoft.com/office/officeart/2005/8/layout/radial5"/>
    <dgm:cxn modelId="{635D999A-20E8-46D9-A5CB-0A465DF860BA}" type="presParOf" srcId="{6F9A6F0C-A280-44FD-AF9F-00F5F9D50E94}" destId="{E6E00320-B199-48BD-AEBC-9CBF600CE25D}" srcOrd="5" destOrd="0" presId="urn:microsoft.com/office/officeart/2005/8/layout/radial5"/>
    <dgm:cxn modelId="{FCE00755-0678-4E31-A68B-16B4275190CF}" type="presParOf" srcId="{E6E00320-B199-48BD-AEBC-9CBF600CE25D}" destId="{6D6D1B65-5B74-4CD8-9D55-BE90119473D1}" srcOrd="0" destOrd="0" presId="urn:microsoft.com/office/officeart/2005/8/layout/radial5"/>
    <dgm:cxn modelId="{B40B75A2-6724-4AA4-ACE1-2470ABA650CA}" type="presParOf" srcId="{6F9A6F0C-A280-44FD-AF9F-00F5F9D50E94}" destId="{26235C6B-6D0C-49E1-8311-208A74EC2847}" srcOrd="6" destOrd="0" presId="urn:microsoft.com/office/officeart/2005/8/layout/radial5"/>
    <dgm:cxn modelId="{DF669B96-2539-4347-97DA-4FA3DCC94D2D}" type="presParOf" srcId="{6F9A6F0C-A280-44FD-AF9F-00F5F9D50E94}" destId="{2713967F-80D2-4638-89C0-B04B95E33B4C}" srcOrd="7" destOrd="0" presId="urn:microsoft.com/office/officeart/2005/8/layout/radial5"/>
    <dgm:cxn modelId="{6E1D73F9-C47E-450C-B995-A42698BEC2AA}" type="presParOf" srcId="{2713967F-80D2-4638-89C0-B04B95E33B4C}" destId="{0C651518-4F50-4DAE-9C64-23D7E7DA3BEC}" srcOrd="0" destOrd="0" presId="urn:microsoft.com/office/officeart/2005/8/layout/radial5"/>
    <dgm:cxn modelId="{D7B5115D-4CFF-4E19-9A56-FC268FDB220B}" type="presParOf" srcId="{6F9A6F0C-A280-44FD-AF9F-00F5F9D50E94}" destId="{855D73BF-25DC-49A8-8400-525B6321575B}" srcOrd="8" destOrd="0" presId="urn:microsoft.com/office/officeart/2005/8/layout/radial5"/>
    <dgm:cxn modelId="{B210397E-CCAC-4D2F-8F60-94B9657F7B55}" type="presParOf" srcId="{6F9A6F0C-A280-44FD-AF9F-00F5F9D50E94}" destId="{C2E0BE87-D782-436F-B8F5-08D39061B115}" srcOrd="9" destOrd="0" presId="urn:microsoft.com/office/officeart/2005/8/layout/radial5"/>
    <dgm:cxn modelId="{A02BA9C3-D213-429E-B9B4-6276BF175870}" type="presParOf" srcId="{C2E0BE87-D782-436F-B8F5-08D39061B115}" destId="{3655C71C-CDD4-471A-A961-FC06D973F702}" srcOrd="0" destOrd="0" presId="urn:microsoft.com/office/officeart/2005/8/layout/radial5"/>
    <dgm:cxn modelId="{55D95E30-A04F-469D-854D-87F34A5298D0}" type="presParOf" srcId="{6F9A6F0C-A280-44FD-AF9F-00F5F9D50E94}" destId="{107B2689-6FFA-44BC-A245-091EA540933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87C353-5715-4C5F-8D9D-AE17EA7834C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2EB83B6-9384-49CE-8D61-010D041E5D7E}">
      <dgm:prSet phldrT="[Text]" custT="1"/>
      <dgm:spPr>
        <a:solidFill>
          <a:schemeClr val="accent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 smtClean="0"/>
            <a:t>Poor Nutrition</a:t>
          </a:r>
          <a:endParaRPr lang="en-US" sz="3600" dirty="0"/>
        </a:p>
      </dgm:t>
    </dgm:pt>
    <dgm:pt modelId="{915BAFA7-20DE-404B-960E-98144348F92F}" type="parTrans" cxnId="{48DC7B1C-0E99-41AF-8854-1DD24256C746}">
      <dgm:prSet/>
      <dgm:spPr/>
      <dgm:t>
        <a:bodyPr/>
        <a:lstStyle/>
        <a:p>
          <a:endParaRPr lang="en-US"/>
        </a:p>
      </dgm:t>
    </dgm:pt>
    <dgm:pt modelId="{CCA558F3-4285-4904-B756-A1F4F58B9121}" type="sibTrans" cxnId="{48DC7B1C-0E99-41AF-8854-1DD24256C746}">
      <dgm:prSet/>
      <dgm:spPr/>
      <dgm:t>
        <a:bodyPr/>
        <a:lstStyle/>
        <a:p>
          <a:endParaRPr lang="en-US"/>
        </a:p>
      </dgm:t>
    </dgm:pt>
    <dgm:pt modelId="{1F7349C7-671E-4896-99FA-21942F935E5D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Teeth Related </a:t>
          </a:r>
          <a:endParaRPr lang="en-US" dirty="0"/>
        </a:p>
      </dgm:t>
    </dgm:pt>
    <dgm:pt modelId="{35DF9151-47C9-4E49-8C40-1F7B2F7DD15D}" type="parTrans" cxnId="{23CCDEDF-06E6-46DC-BDBF-20CB1BDF29C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87134221-6E0E-42AE-BDF6-CA94CF6D5C39}" type="sibTrans" cxnId="{23CCDEDF-06E6-46DC-BDBF-20CB1BDF29C9}">
      <dgm:prSet/>
      <dgm:spPr/>
      <dgm:t>
        <a:bodyPr/>
        <a:lstStyle/>
        <a:p>
          <a:endParaRPr lang="en-US"/>
        </a:p>
      </dgm:t>
    </dgm:pt>
    <dgm:pt modelId="{C948F0CD-1B9E-475A-8C6A-F1E44CF87988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Systemic Conditions</a:t>
          </a:r>
          <a:endParaRPr lang="en-US" dirty="0"/>
        </a:p>
      </dgm:t>
    </dgm:pt>
    <dgm:pt modelId="{92021381-5799-4185-9D2F-14754D3C8D04}" type="parTrans" cxnId="{7924DADE-70DB-4BEB-AF70-CC50C502FBE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6BCF6826-60C0-4C3A-A784-75A9BFBA8DDD}" type="sibTrans" cxnId="{7924DADE-70DB-4BEB-AF70-CC50C502FBE6}">
      <dgm:prSet/>
      <dgm:spPr/>
      <dgm:t>
        <a:bodyPr/>
        <a:lstStyle/>
        <a:p>
          <a:endParaRPr lang="en-US"/>
        </a:p>
      </dgm:t>
    </dgm:pt>
    <dgm:pt modelId="{3FA93468-B00E-436E-8C69-2896F95DB840}">
      <dgm:prSet/>
      <dgm:spPr/>
      <dgm:t>
        <a:bodyPr/>
        <a:lstStyle/>
        <a:p>
          <a:endParaRPr lang="en-US"/>
        </a:p>
      </dgm:t>
    </dgm:pt>
    <dgm:pt modelId="{F2C5BBA0-46EF-4514-8013-C38C4174BB2C}" type="parTrans" cxnId="{66E73C68-21D9-490B-B205-44619A176CC5}">
      <dgm:prSet/>
      <dgm:spPr/>
      <dgm:t>
        <a:bodyPr/>
        <a:lstStyle/>
        <a:p>
          <a:endParaRPr lang="en-US"/>
        </a:p>
      </dgm:t>
    </dgm:pt>
    <dgm:pt modelId="{7BA045CE-35BC-42F7-89C5-CA3C91DBD1DD}" type="sibTrans" cxnId="{66E73C68-21D9-490B-B205-44619A176CC5}">
      <dgm:prSet/>
      <dgm:spPr/>
      <dgm:t>
        <a:bodyPr/>
        <a:lstStyle/>
        <a:p>
          <a:endParaRPr lang="en-US"/>
        </a:p>
      </dgm:t>
    </dgm:pt>
    <dgm:pt modelId="{2F190DCD-A1DD-4C19-9C62-0AF34F762F25}">
      <dgm:prSet/>
      <dgm:spPr/>
      <dgm:t>
        <a:bodyPr/>
        <a:lstStyle/>
        <a:p>
          <a:endParaRPr lang="en-US"/>
        </a:p>
      </dgm:t>
    </dgm:pt>
    <dgm:pt modelId="{BC00D378-308A-4597-A9A9-A264889E35D8}" type="parTrans" cxnId="{00E4F65A-14CC-4A08-AC82-F6057297A88A}">
      <dgm:prSet/>
      <dgm:spPr/>
      <dgm:t>
        <a:bodyPr/>
        <a:lstStyle/>
        <a:p>
          <a:endParaRPr lang="en-US"/>
        </a:p>
      </dgm:t>
    </dgm:pt>
    <dgm:pt modelId="{B5F6A1C1-915F-4A27-9163-D0EE1739677E}" type="sibTrans" cxnId="{00E4F65A-14CC-4A08-AC82-F6057297A88A}">
      <dgm:prSet/>
      <dgm:spPr/>
      <dgm:t>
        <a:bodyPr/>
        <a:lstStyle/>
        <a:p>
          <a:endParaRPr lang="en-US"/>
        </a:p>
      </dgm:t>
    </dgm:pt>
    <dgm:pt modelId="{919DC6D9-753B-4714-A113-6004FCFBCCDE}" type="pres">
      <dgm:prSet presAssocID="{BC87C353-5715-4C5F-8D9D-AE17EA7834C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2BDD59-75BF-4F23-BFDE-FEE2FFEE74B3}" type="pres">
      <dgm:prSet presAssocID="{82EB83B6-9384-49CE-8D61-010D041E5D7E}" presName="centerShape" presStyleLbl="node0" presStyleIdx="0" presStyleCnt="1" custScaleX="111823"/>
      <dgm:spPr/>
      <dgm:t>
        <a:bodyPr/>
        <a:lstStyle/>
        <a:p>
          <a:endParaRPr lang="en-US"/>
        </a:p>
      </dgm:t>
    </dgm:pt>
    <dgm:pt modelId="{19A407C7-A797-49EB-8C05-95371B09E06A}" type="pres">
      <dgm:prSet presAssocID="{35DF9151-47C9-4E49-8C40-1F7B2F7DD15D}" presName="parTrans" presStyleLbl="bgSibTrans2D1" presStyleIdx="0" presStyleCnt="2"/>
      <dgm:spPr/>
      <dgm:t>
        <a:bodyPr/>
        <a:lstStyle/>
        <a:p>
          <a:endParaRPr lang="en-US"/>
        </a:p>
      </dgm:t>
    </dgm:pt>
    <dgm:pt modelId="{ACF08993-2929-4C04-868E-D4EE1743C006}" type="pres">
      <dgm:prSet presAssocID="{1F7349C7-671E-4896-99FA-21942F935E5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CCE1E-CFCF-47A7-AFB0-1D455B3FF312}" type="pres">
      <dgm:prSet presAssocID="{92021381-5799-4185-9D2F-14754D3C8D04}" presName="parTrans" presStyleLbl="bgSibTrans2D1" presStyleIdx="1" presStyleCnt="2"/>
      <dgm:spPr/>
      <dgm:t>
        <a:bodyPr/>
        <a:lstStyle/>
        <a:p>
          <a:endParaRPr lang="en-US"/>
        </a:p>
      </dgm:t>
    </dgm:pt>
    <dgm:pt modelId="{5B78CF14-9B20-4791-9ABF-66C25E890524}" type="pres">
      <dgm:prSet presAssocID="{C948F0CD-1B9E-475A-8C6A-F1E44CF8798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01419C-69DE-43CF-AE37-098789302A81}" type="presOf" srcId="{1F7349C7-671E-4896-99FA-21942F935E5D}" destId="{ACF08993-2929-4C04-868E-D4EE1743C006}" srcOrd="0" destOrd="0" presId="urn:microsoft.com/office/officeart/2005/8/layout/radial4"/>
    <dgm:cxn modelId="{48DC7B1C-0E99-41AF-8854-1DD24256C746}" srcId="{BC87C353-5715-4C5F-8D9D-AE17EA7834CA}" destId="{82EB83B6-9384-49CE-8D61-010D041E5D7E}" srcOrd="0" destOrd="0" parTransId="{915BAFA7-20DE-404B-960E-98144348F92F}" sibTransId="{CCA558F3-4285-4904-B756-A1F4F58B9121}"/>
    <dgm:cxn modelId="{00E4F65A-14CC-4A08-AC82-F6057297A88A}" srcId="{BC87C353-5715-4C5F-8D9D-AE17EA7834CA}" destId="{2F190DCD-A1DD-4C19-9C62-0AF34F762F25}" srcOrd="1" destOrd="0" parTransId="{BC00D378-308A-4597-A9A9-A264889E35D8}" sibTransId="{B5F6A1C1-915F-4A27-9163-D0EE1739677E}"/>
    <dgm:cxn modelId="{23CCDEDF-06E6-46DC-BDBF-20CB1BDF29C9}" srcId="{82EB83B6-9384-49CE-8D61-010D041E5D7E}" destId="{1F7349C7-671E-4896-99FA-21942F935E5D}" srcOrd="0" destOrd="0" parTransId="{35DF9151-47C9-4E49-8C40-1F7B2F7DD15D}" sibTransId="{87134221-6E0E-42AE-BDF6-CA94CF6D5C39}"/>
    <dgm:cxn modelId="{C6885B61-2A14-4BD7-9381-7AC390E1F91B}" type="presOf" srcId="{35DF9151-47C9-4E49-8C40-1F7B2F7DD15D}" destId="{19A407C7-A797-49EB-8C05-95371B09E06A}" srcOrd="0" destOrd="0" presId="urn:microsoft.com/office/officeart/2005/8/layout/radial4"/>
    <dgm:cxn modelId="{BE851CA4-0B99-4D40-A814-C40296B5679B}" type="presOf" srcId="{C948F0CD-1B9E-475A-8C6A-F1E44CF87988}" destId="{5B78CF14-9B20-4791-9ABF-66C25E890524}" srcOrd="0" destOrd="0" presId="urn:microsoft.com/office/officeart/2005/8/layout/radial4"/>
    <dgm:cxn modelId="{4790323C-D1CE-4CA4-A094-8E9189E4A826}" type="presOf" srcId="{92021381-5799-4185-9D2F-14754D3C8D04}" destId="{A5FCCE1E-CFCF-47A7-AFB0-1D455B3FF312}" srcOrd="0" destOrd="0" presId="urn:microsoft.com/office/officeart/2005/8/layout/radial4"/>
    <dgm:cxn modelId="{7924DADE-70DB-4BEB-AF70-CC50C502FBE6}" srcId="{82EB83B6-9384-49CE-8D61-010D041E5D7E}" destId="{C948F0CD-1B9E-475A-8C6A-F1E44CF87988}" srcOrd="1" destOrd="0" parTransId="{92021381-5799-4185-9D2F-14754D3C8D04}" sibTransId="{6BCF6826-60C0-4C3A-A784-75A9BFBA8DDD}"/>
    <dgm:cxn modelId="{EABDC187-EF6B-45B0-9C48-38CDEEBFE7A4}" type="presOf" srcId="{82EB83B6-9384-49CE-8D61-010D041E5D7E}" destId="{9B2BDD59-75BF-4F23-BFDE-FEE2FFEE74B3}" srcOrd="0" destOrd="0" presId="urn:microsoft.com/office/officeart/2005/8/layout/radial4"/>
    <dgm:cxn modelId="{66E73C68-21D9-490B-B205-44619A176CC5}" srcId="{BC87C353-5715-4C5F-8D9D-AE17EA7834CA}" destId="{3FA93468-B00E-436E-8C69-2896F95DB840}" srcOrd="2" destOrd="0" parTransId="{F2C5BBA0-46EF-4514-8013-C38C4174BB2C}" sibTransId="{7BA045CE-35BC-42F7-89C5-CA3C91DBD1DD}"/>
    <dgm:cxn modelId="{2B21DA29-5EF0-4319-91F9-C5A3C3872A2C}" type="presOf" srcId="{BC87C353-5715-4C5F-8D9D-AE17EA7834CA}" destId="{919DC6D9-753B-4714-A113-6004FCFBCCDE}" srcOrd="0" destOrd="0" presId="urn:microsoft.com/office/officeart/2005/8/layout/radial4"/>
    <dgm:cxn modelId="{9AC5B0E8-F3E0-47A6-A799-73F6E989A081}" type="presParOf" srcId="{919DC6D9-753B-4714-A113-6004FCFBCCDE}" destId="{9B2BDD59-75BF-4F23-BFDE-FEE2FFEE74B3}" srcOrd="0" destOrd="0" presId="urn:microsoft.com/office/officeart/2005/8/layout/radial4"/>
    <dgm:cxn modelId="{1074ADCF-C65E-4E43-AEEA-36BA4138BC40}" type="presParOf" srcId="{919DC6D9-753B-4714-A113-6004FCFBCCDE}" destId="{19A407C7-A797-49EB-8C05-95371B09E06A}" srcOrd="1" destOrd="0" presId="urn:microsoft.com/office/officeart/2005/8/layout/radial4"/>
    <dgm:cxn modelId="{EE1257F4-F574-4C65-94C8-5D3B399C9E65}" type="presParOf" srcId="{919DC6D9-753B-4714-A113-6004FCFBCCDE}" destId="{ACF08993-2929-4C04-868E-D4EE1743C006}" srcOrd="2" destOrd="0" presId="urn:microsoft.com/office/officeart/2005/8/layout/radial4"/>
    <dgm:cxn modelId="{A183DF24-3C22-48DE-87FD-52DBCE4B548B}" type="presParOf" srcId="{919DC6D9-753B-4714-A113-6004FCFBCCDE}" destId="{A5FCCE1E-CFCF-47A7-AFB0-1D455B3FF312}" srcOrd="3" destOrd="0" presId="urn:microsoft.com/office/officeart/2005/8/layout/radial4"/>
    <dgm:cxn modelId="{E6AC0FC5-6329-47EF-8414-583CC5A331B4}" type="presParOf" srcId="{919DC6D9-753B-4714-A113-6004FCFBCCDE}" destId="{5B78CF14-9B20-4791-9ABF-66C25E890524}" srcOrd="4" destOrd="0" presId="urn:microsoft.com/office/officeart/2005/8/layout/radial4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DECFAC-518A-4C61-B312-08432A36ECA1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9BE51462-9171-4528-A7CC-A8966E705A38}">
      <dgm:prSet phldrT="[Text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Periodontal Disease</a:t>
          </a:r>
          <a:endParaRPr lang="en-US" dirty="0"/>
        </a:p>
      </dgm:t>
    </dgm:pt>
    <dgm:pt modelId="{F8A414BF-C393-4ECE-8D3E-04A4F075B41A}" type="parTrans" cxnId="{0D3DD307-0A23-4061-A31A-EA17E2AC7E42}">
      <dgm:prSet/>
      <dgm:spPr/>
      <dgm:t>
        <a:bodyPr/>
        <a:lstStyle/>
        <a:p>
          <a:endParaRPr lang="en-US"/>
        </a:p>
      </dgm:t>
    </dgm:pt>
    <dgm:pt modelId="{7D1B1D7D-E5BE-4B59-862B-202DE0DC4738}" type="sibTrans" cxnId="{0D3DD307-0A23-4061-A31A-EA17E2AC7E42}">
      <dgm:prSet/>
      <dgm:spPr/>
      <dgm:t>
        <a:bodyPr/>
        <a:lstStyle/>
        <a:p>
          <a:endParaRPr lang="en-US"/>
        </a:p>
      </dgm:t>
    </dgm:pt>
    <dgm:pt modelId="{703B8548-115F-4293-920E-EE5D94D290F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dirty="0" smtClean="0"/>
            <a:t>Dementia</a:t>
          </a:r>
          <a:endParaRPr lang="en-US" sz="2200" dirty="0"/>
        </a:p>
      </dgm:t>
    </dgm:pt>
    <dgm:pt modelId="{F7720870-CC3B-4FC9-B3D3-382F5DCF8662}" type="parTrans" cxnId="{9506F4C2-C8FF-4896-B511-3940DFF12A90}">
      <dgm:prSet/>
      <dgm:spPr/>
      <dgm:t>
        <a:bodyPr/>
        <a:lstStyle/>
        <a:p>
          <a:endParaRPr lang="en-US"/>
        </a:p>
      </dgm:t>
    </dgm:pt>
    <dgm:pt modelId="{E90EBFD9-11BE-4B63-8022-A911CF79EF5A}" type="sibTrans" cxnId="{9506F4C2-C8FF-4896-B511-3940DFF12A90}">
      <dgm:prSet/>
      <dgm:spPr/>
      <dgm:t>
        <a:bodyPr/>
        <a:lstStyle/>
        <a:p>
          <a:endParaRPr lang="en-US"/>
        </a:p>
      </dgm:t>
    </dgm:pt>
    <dgm:pt modelId="{78E3D67E-A4FA-4F0F-8354-87DC2A992535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Diabetes</a:t>
          </a:r>
          <a:endParaRPr lang="en-US" sz="1800" dirty="0"/>
        </a:p>
      </dgm:t>
    </dgm:pt>
    <dgm:pt modelId="{5A1F3FFC-CF25-4A6E-8E22-4ECBBEF06258}" type="parTrans" cxnId="{A9A441BF-FBFF-4A1A-9540-A1CD6F7A6DC7}">
      <dgm:prSet/>
      <dgm:spPr/>
      <dgm:t>
        <a:bodyPr/>
        <a:lstStyle/>
        <a:p>
          <a:endParaRPr lang="en-US"/>
        </a:p>
      </dgm:t>
    </dgm:pt>
    <dgm:pt modelId="{0EDF11CD-0C71-4C31-9AE3-063B855A1869}" type="sibTrans" cxnId="{A9A441BF-FBFF-4A1A-9540-A1CD6F7A6DC7}">
      <dgm:prSet/>
      <dgm:spPr/>
      <dgm:t>
        <a:bodyPr/>
        <a:lstStyle/>
        <a:p>
          <a:endParaRPr lang="en-US"/>
        </a:p>
      </dgm:t>
    </dgm:pt>
    <dgm:pt modelId="{ED20ACC5-4BDD-4E5C-A50C-5D6010F33256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Obesity</a:t>
          </a:r>
          <a:endParaRPr lang="en-US" sz="1800" dirty="0"/>
        </a:p>
      </dgm:t>
    </dgm:pt>
    <dgm:pt modelId="{313922F5-DD0B-4AD3-849D-69B47D0050E8}" type="parTrans" cxnId="{A37AE1D0-FC9A-46E2-8F4D-275083E1F71B}">
      <dgm:prSet/>
      <dgm:spPr/>
      <dgm:t>
        <a:bodyPr/>
        <a:lstStyle/>
        <a:p>
          <a:endParaRPr lang="en-US"/>
        </a:p>
      </dgm:t>
    </dgm:pt>
    <dgm:pt modelId="{05813D9C-7C50-47F9-94A1-77C34264AD5D}" type="sibTrans" cxnId="{A37AE1D0-FC9A-46E2-8F4D-275083E1F71B}">
      <dgm:prSet/>
      <dgm:spPr/>
      <dgm:t>
        <a:bodyPr/>
        <a:lstStyle/>
        <a:p>
          <a:endParaRPr lang="en-US"/>
        </a:p>
      </dgm:t>
    </dgm:pt>
    <dgm:pt modelId="{859903B1-DD07-4FA5-BC88-7C2240CBC048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dirty="0" smtClean="0"/>
            <a:t>Rheumatoid Arthritis</a:t>
          </a:r>
          <a:endParaRPr lang="en-US" sz="1800" dirty="0"/>
        </a:p>
      </dgm:t>
    </dgm:pt>
    <dgm:pt modelId="{20D00248-62AA-496E-ABFE-1F0F94CE9E3F}" type="parTrans" cxnId="{B7BC88D7-BA9B-49A8-9161-8D9C67FC505C}">
      <dgm:prSet/>
      <dgm:spPr/>
      <dgm:t>
        <a:bodyPr/>
        <a:lstStyle/>
        <a:p>
          <a:endParaRPr lang="en-US"/>
        </a:p>
      </dgm:t>
    </dgm:pt>
    <dgm:pt modelId="{BA4C801A-255A-4DA8-B516-CEBFAC24458E}" type="sibTrans" cxnId="{B7BC88D7-BA9B-49A8-9161-8D9C67FC505C}">
      <dgm:prSet/>
      <dgm:spPr/>
      <dgm:t>
        <a:bodyPr/>
        <a:lstStyle/>
        <a:p>
          <a:endParaRPr lang="en-US"/>
        </a:p>
      </dgm:t>
    </dgm:pt>
    <dgm:pt modelId="{5C22FBC1-EF15-4340-BA9B-07E9AB110C5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Vascular Disease</a:t>
          </a:r>
          <a:endParaRPr lang="en-US" sz="2400" dirty="0"/>
        </a:p>
      </dgm:t>
    </dgm:pt>
    <dgm:pt modelId="{38AF819C-27F0-41B1-A950-080A35D15587}" type="parTrans" cxnId="{F6D11A62-19D2-4BBD-9F24-17D7C4FDE828}">
      <dgm:prSet/>
      <dgm:spPr/>
      <dgm:t>
        <a:bodyPr/>
        <a:lstStyle/>
        <a:p>
          <a:endParaRPr lang="en-US"/>
        </a:p>
      </dgm:t>
    </dgm:pt>
    <dgm:pt modelId="{69CAA15A-77DC-492F-9F72-C52054174BC4}" type="sibTrans" cxnId="{F6D11A62-19D2-4BBD-9F24-17D7C4FDE828}">
      <dgm:prSet/>
      <dgm:spPr/>
      <dgm:t>
        <a:bodyPr/>
        <a:lstStyle/>
        <a:p>
          <a:endParaRPr lang="en-US"/>
        </a:p>
      </dgm:t>
    </dgm:pt>
    <dgm:pt modelId="{CCB8131A-4416-4037-9C12-B7A3E7EB11AC}" type="pres">
      <dgm:prSet presAssocID="{8ADECFAC-518A-4C61-B312-08432A36EC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F68D78-F572-4672-B2DB-94D099BE7D50}" type="pres">
      <dgm:prSet presAssocID="{9BE51462-9171-4528-A7CC-A8966E705A38}" presName="centerShape" presStyleLbl="node0" presStyleIdx="0" presStyleCnt="1" custScaleX="121543" custScaleY="121543"/>
      <dgm:spPr/>
      <dgm:t>
        <a:bodyPr/>
        <a:lstStyle/>
        <a:p>
          <a:endParaRPr lang="en-US"/>
        </a:p>
      </dgm:t>
    </dgm:pt>
    <dgm:pt modelId="{D793592D-517F-4E93-82AE-7C05E3A2B10D}" type="pres">
      <dgm:prSet presAssocID="{F7720870-CC3B-4FC9-B3D3-382F5DCF8662}" presName="parTrans" presStyleLbl="sibTrans2D1" presStyleIdx="0" presStyleCnt="5"/>
      <dgm:spPr/>
      <dgm:t>
        <a:bodyPr/>
        <a:lstStyle/>
        <a:p>
          <a:endParaRPr lang="en-US"/>
        </a:p>
      </dgm:t>
    </dgm:pt>
    <dgm:pt modelId="{24AC782A-DC7A-4F90-8FF4-078DCAFA503A}" type="pres">
      <dgm:prSet presAssocID="{F7720870-CC3B-4FC9-B3D3-382F5DCF866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79198491-A53F-45F2-9806-843238B51A7D}" type="pres">
      <dgm:prSet presAssocID="{703B8548-115F-4293-920E-EE5D94D290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893D7-816B-4FDE-88AD-73D6D8B40944}" type="pres">
      <dgm:prSet presAssocID="{5A1F3FFC-CF25-4A6E-8E22-4ECBBEF06258}" presName="parTrans" presStyleLbl="sibTrans2D1" presStyleIdx="1" presStyleCnt="5"/>
      <dgm:spPr/>
      <dgm:t>
        <a:bodyPr/>
        <a:lstStyle/>
        <a:p>
          <a:endParaRPr lang="en-US"/>
        </a:p>
      </dgm:t>
    </dgm:pt>
    <dgm:pt modelId="{F98041E3-8A9C-4777-9423-F15315CF947A}" type="pres">
      <dgm:prSet presAssocID="{5A1F3FFC-CF25-4A6E-8E22-4ECBBEF0625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D1D3D42-1D89-49FF-889A-C75F56E99411}" type="pres">
      <dgm:prSet presAssocID="{78E3D67E-A4FA-4F0F-8354-87DC2A9925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443FF-319D-4483-8900-9550944E4617}" type="pres">
      <dgm:prSet presAssocID="{313922F5-DD0B-4AD3-849D-69B47D0050E8}" presName="parTrans" presStyleLbl="sibTrans2D1" presStyleIdx="2" presStyleCnt="5"/>
      <dgm:spPr/>
      <dgm:t>
        <a:bodyPr/>
        <a:lstStyle/>
        <a:p>
          <a:endParaRPr lang="en-US"/>
        </a:p>
      </dgm:t>
    </dgm:pt>
    <dgm:pt modelId="{B24AD720-9A48-4078-B3DF-B13A87897154}" type="pres">
      <dgm:prSet presAssocID="{313922F5-DD0B-4AD3-849D-69B47D0050E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067A5D2-E8B6-4C29-A72A-7D9C12EB67E8}" type="pres">
      <dgm:prSet presAssocID="{ED20ACC5-4BDD-4E5C-A50C-5D6010F3325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50ECF-072A-4A8C-9474-82AFFDFEBC8D}" type="pres">
      <dgm:prSet presAssocID="{20D00248-62AA-496E-ABFE-1F0F94CE9E3F}" presName="parTrans" presStyleLbl="sibTrans2D1" presStyleIdx="3" presStyleCnt="5"/>
      <dgm:spPr/>
      <dgm:t>
        <a:bodyPr/>
        <a:lstStyle/>
        <a:p>
          <a:endParaRPr lang="en-US"/>
        </a:p>
      </dgm:t>
    </dgm:pt>
    <dgm:pt modelId="{031665F4-3C36-477B-8FA3-5E28453EA599}" type="pres">
      <dgm:prSet presAssocID="{20D00248-62AA-496E-ABFE-1F0F94CE9E3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D2CB7D8-3544-424F-BA57-23E1C4421936}" type="pres">
      <dgm:prSet presAssocID="{859903B1-DD07-4FA5-BC88-7C2240CBC04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0650A-E300-4AE7-B81A-1B755775DB7A}" type="pres">
      <dgm:prSet presAssocID="{38AF819C-27F0-41B1-A950-080A35D15587}" presName="parTrans" presStyleLbl="sibTrans2D1" presStyleIdx="4" presStyleCnt="5"/>
      <dgm:spPr/>
      <dgm:t>
        <a:bodyPr/>
        <a:lstStyle/>
        <a:p>
          <a:endParaRPr lang="en-US"/>
        </a:p>
      </dgm:t>
    </dgm:pt>
    <dgm:pt modelId="{D00793CD-E983-439E-8496-23E8E4431BD7}" type="pres">
      <dgm:prSet presAssocID="{38AF819C-27F0-41B1-A950-080A35D1558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2BACF081-09E0-4BC0-8E89-8FBE4EB7B5F4}" type="pres">
      <dgm:prSet presAssocID="{5C22FBC1-EF15-4340-BA9B-07E9AB110C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06F4C2-C8FF-4896-B511-3940DFF12A90}" srcId="{9BE51462-9171-4528-A7CC-A8966E705A38}" destId="{703B8548-115F-4293-920E-EE5D94D290F4}" srcOrd="0" destOrd="0" parTransId="{F7720870-CC3B-4FC9-B3D3-382F5DCF8662}" sibTransId="{E90EBFD9-11BE-4B63-8022-A911CF79EF5A}"/>
    <dgm:cxn modelId="{A3576D64-C475-466B-B5AD-BFD10AE12332}" type="presOf" srcId="{313922F5-DD0B-4AD3-849D-69B47D0050E8}" destId="{BD8443FF-319D-4483-8900-9550944E4617}" srcOrd="0" destOrd="0" presId="urn:microsoft.com/office/officeart/2005/8/layout/radial5"/>
    <dgm:cxn modelId="{7B85B885-97FF-4368-8E47-F1C83C786B0E}" type="presOf" srcId="{313922F5-DD0B-4AD3-849D-69B47D0050E8}" destId="{B24AD720-9A48-4078-B3DF-B13A87897154}" srcOrd="1" destOrd="0" presId="urn:microsoft.com/office/officeart/2005/8/layout/radial5"/>
    <dgm:cxn modelId="{F6BB1EA6-8C48-4FAF-BA1D-D71341A17A84}" type="presOf" srcId="{38AF819C-27F0-41B1-A950-080A35D15587}" destId="{9A90650A-E300-4AE7-B81A-1B755775DB7A}" srcOrd="0" destOrd="0" presId="urn:microsoft.com/office/officeart/2005/8/layout/radial5"/>
    <dgm:cxn modelId="{5B568259-0279-4DC6-B128-9829CB9CDE96}" type="presOf" srcId="{9BE51462-9171-4528-A7CC-A8966E705A38}" destId="{F2F68D78-F572-4672-B2DB-94D099BE7D50}" srcOrd="0" destOrd="0" presId="urn:microsoft.com/office/officeart/2005/8/layout/radial5"/>
    <dgm:cxn modelId="{B7BC88D7-BA9B-49A8-9161-8D9C67FC505C}" srcId="{9BE51462-9171-4528-A7CC-A8966E705A38}" destId="{859903B1-DD07-4FA5-BC88-7C2240CBC048}" srcOrd="3" destOrd="0" parTransId="{20D00248-62AA-496E-ABFE-1F0F94CE9E3F}" sibTransId="{BA4C801A-255A-4DA8-B516-CEBFAC24458E}"/>
    <dgm:cxn modelId="{7AF3E4FE-30D1-4211-9965-FF581AAFCC2C}" type="presOf" srcId="{5A1F3FFC-CF25-4A6E-8E22-4ECBBEF06258}" destId="{AA4893D7-816B-4FDE-88AD-73D6D8B40944}" srcOrd="0" destOrd="0" presId="urn:microsoft.com/office/officeart/2005/8/layout/radial5"/>
    <dgm:cxn modelId="{CA48A476-F918-47F2-9626-0938D156DCED}" type="presOf" srcId="{78E3D67E-A4FA-4F0F-8354-87DC2A992535}" destId="{2D1D3D42-1D89-49FF-889A-C75F56E99411}" srcOrd="0" destOrd="0" presId="urn:microsoft.com/office/officeart/2005/8/layout/radial5"/>
    <dgm:cxn modelId="{D37472AC-650A-46EB-86B6-72FAF65AC780}" type="presOf" srcId="{ED20ACC5-4BDD-4E5C-A50C-5D6010F33256}" destId="{2067A5D2-E8B6-4C29-A72A-7D9C12EB67E8}" srcOrd="0" destOrd="0" presId="urn:microsoft.com/office/officeart/2005/8/layout/radial5"/>
    <dgm:cxn modelId="{A9A441BF-FBFF-4A1A-9540-A1CD6F7A6DC7}" srcId="{9BE51462-9171-4528-A7CC-A8966E705A38}" destId="{78E3D67E-A4FA-4F0F-8354-87DC2A992535}" srcOrd="1" destOrd="0" parTransId="{5A1F3FFC-CF25-4A6E-8E22-4ECBBEF06258}" sibTransId="{0EDF11CD-0C71-4C31-9AE3-063B855A1869}"/>
    <dgm:cxn modelId="{D66E4A8D-6AC5-4FC1-8044-3A1AFAF57776}" type="presOf" srcId="{703B8548-115F-4293-920E-EE5D94D290F4}" destId="{79198491-A53F-45F2-9806-843238B51A7D}" srcOrd="0" destOrd="0" presId="urn:microsoft.com/office/officeart/2005/8/layout/radial5"/>
    <dgm:cxn modelId="{C7B330FF-0205-46C3-8A68-5EB221843E63}" type="presOf" srcId="{859903B1-DD07-4FA5-BC88-7C2240CBC048}" destId="{6D2CB7D8-3544-424F-BA57-23E1C4421936}" srcOrd="0" destOrd="0" presId="urn:microsoft.com/office/officeart/2005/8/layout/radial5"/>
    <dgm:cxn modelId="{94785926-1D26-403C-B8FB-3924E2A644DC}" type="presOf" srcId="{F7720870-CC3B-4FC9-B3D3-382F5DCF8662}" destId="{24AC782A-DC7A-4F90-8FF4-078DCAFA503A}" srcOrd="1" destOrd="0" presId="urn:microsoft.com/office/officeart/2005/8/layout/radial5"/>
    <dgm:cxn modelId="{14772098-03DB-4426-8D2F-898849775182}" type="presOf" srcId="{38AF819C-27F0-41B1-A950-080A35D15587}" destId="{D00793CD-E983-439E-8496-23E8E4431BD7}" srcOrd="1" destOrd="0" presId="urn:microsoft.com/office/officeart/2005/8/layout/radial5"/>
    <dgm:cxn modelId="{A37AE1D0-FC9A-46E2-8F4D-275083E1F71B}" srcId="{9BE51462-9171-4528-A7CC-A8966E705A38}" destId="{ED20ACC5-4BDD-4E5C-A50C-5D6010F33256}" srcOrd="2" destOrd="0" parTransId="{313922F5-DD0B-4AD3-849D-69B47D0050E8}" sibTransId="{05813D9C-7C50-47F9-94A1-77C34264AD5D}"/>
    <dgm:cxn modelId="{DD48EA4A-74A4-4089-A4F5-8B80CA434CC9}" type="presOf" srcId="{20D00248-62AA-496E-ABFE-1F0F94CE9E3F}" destId="{031665F4-3C36-477B-8FA3-5E28453EA599}" srcOrd="1" destOrd="0" presId="urn:microsoft.com/office/officeart/2005/8/layout/radial5"/>
    <dgm:cxn modelId="{0D3DD307-0A23-4061-A31A-EA17E2AC7E42}" srcId="{8ADECFAC-518A-4C61-B312-08432A36ECA1}" destId="{9BE51462-9171-4528-A7CC-A8966E705A38}" srcOrd="0" destOrd="0" parTransId="{F8A414BF-C393-4ECE-8D3E-04A4F075B41A}" sibTransId="{7D1B1D7D-E5BE-4B59-862B-202DE0DC4738}"/>
    <dgm:cxn modelId="{E7ECD416-EE68-42FE-8088-58FABAC1728A}" type="presOf" srcId="{F7720870-CC3B-4FC9-B3D3-382F5DCF8662}" destId="{D793592D-517F-4E93-82AE-7C05E3A2B10D}" srcOrd="0" destOrd="0" presId="urn:microsoft.com/office/officeart/2005/8/layout/radial5"/>
    <dgm:cxn modelId="{F1F77555-4B3E-476E-8DA8-F73F422F71E5}" type="presOf" srcId="{5A1F3FFC-CF25-4A6E-8E22-4ECBBEF06258}" destId="{F98041E3-8A9C-4777-9423-F15315CF947A}" srcOrd="1" destOrd="0" presId="urn:microsoft.com/office/officeart/2005/8/layout/radial5"/>
    <dgm:cxn modelId="{F6D11A62-19D2-4BBD-9F24-17D7C4FDE828}" srcId="{9BE51462-9171-4528-A7CC-A8966E705A38}" destId="{5C22FBC1-EF15-4340-BA9B-07E9AB110C54}" srcOrd="4" destOrd="0" parTransId="{38AF819C-27F0-41B1-A950-080A35D15587}" sibTransId="{69CAA15A-77DC-492F-9F72-C52054174BC4}"/>
    <dgm:cxn modelId="{836618CD-6976-4568-880C-352F376112EC}" type="presOf" srcId="{8ADECFAC-518A-4C61-B312-08432A36ECA1}" destId="{CCB8131A-4416-4037-9C12-B7A3E7EB11AC}" srcOrd="0" destOrd="0" presId="urn:microsoft.com/office/officeart/2005/8/layout/radial5"/>
    <dgm:cxn modelId="{B0D4D2A0-BE71-4FEB-B081-6CCCB9A052E7}" type="presOf" srcId="{20D00248-62AA-496E-ABFE-1F0F94CE9E3F}" destId="{F4750ECF-072A-4A8C-9474-82AFFDFEBC8D}" srcOrd="0" destOrd="0" presId="urn:microsoft.com/office/officeart/2005/8/layout/radial5"/>
    <dgm:cxn modelId="{7D1B6261-89DE-4A22-A614-289F66E8841C}" type="presOf" srcId="{5C22FBC1-EF15-4340-BA9B-07E9AB110C54}" destId="{2BACF081-09E0-4BC0-8E89-8FBE4EB7B5F4}" srcOrd="0" destOrd="0" presId="urn:microsoft.com/office/officeart/2005/8/layout/radial5"/>
    <dgm:cxn modelId="{DC7721BE-BBCF-471C-8383-FAC507A10D11}" type="presParOf" srcId="{CCB8131A-4416-4037-9C12-B7A3E7EB11AC}" destId="{F2F68D78-F572-4672-B2DB-94D099BE7D50}" srcOrd="0" destOrd="0" presId="urn:microsoft.com/office/officeart/2005/8/layout/radial5"/>
    <dgm:cxn modelId="{7B69DF31-491F-41AD-A0F3-9C30FF108749}" type="presParOf" srcId="{CCB8131A-4416-4037-9C12-B7A3E7EB11AC}" destId="{D793592D-517F-4E93-82AE-7C05E3A2B10D}" srcOrd="1" destOrd="0" presId="urn:microsoft.com/office/officeart/2005/8/layout/radial5"/>
    <dgm:cxn modelId="{443860A7-B16B-470A-B9EC-0FF5E6EC58F1}" type="presParOf" srcId="{D793592D-517F-4E93-82AE-7C05E3A2B10D}" destId="{24AC782A-DC7A-4F90-8FF4-078DCAFA503A}" srcOrd="0" destOrd="0" presId="urn:microsoft.com/office/officeart/2005/8/layout/radial5"/>
    <dgm:cxn modelId="{B65EF7F1-9B04-44BF-B971-827F613E5614}" type="presParOf" srcId="{CCB8131A-4416-4037-9C12-B7A3E7EB11AC}" destId="{79198491-A53F-45F2-9806-843238B51A7D}" srcOrd="2" destOrd="0" presId="urn:microsoft.com/office/officeart/2005/8/layout/radial5"/>
    <dgm:cxn modelId="{FF5B7BF5-49C6-4F95-A9D0-2C24E5C72B45}" type="presParOf" srcId="{CCB8131A-4416-4037-9C12-B7A3E7EB11AC}" destId="{AA4893D7-816B-4FDE-88AD-73D6D8B40944}" srcOrd="3" destOrd="0" presId="urn:microsoft.com/office/officeart/2005/8/layout/radial5"/>
    <dgm:cxn modelId="{A0E59062-079E-483B-A1F9-BDDAAB620068}" type="presParOf" srcId="{AA4893D7-816B-4FDE-88AD-73D6D8B40944}" destId="{F98041E3-8A9C-4777-9423-F15315CF947A}" srcOrd="0" destOrd="0" presId="urn:microsoft.com/office/officeart/2005/8/layout/radial5"/>
    <dgm:cxn modelId="{542C0701-B93D-41A9-BD57-0187D79BC0C8}" type="presParOf" srcId="{CCB8131A-4416-4037-9C12-B7A3E7EB11AC}" destId="{2D1D3D42-1D89-49FF-889A-C75F56E99411}" srcOrd="4" destOrd="0" presId="urn:microsoft.com/office/officeart/2005/8/layout/radial5"/>
    <dgm:cxn modelId="{5EE022FD-A66F-4C9F-BB05-CC7B8C505CA9}" type="presParOf" srcId="{CCB8131A-4416-4037-9C12-B7A3E7EB11AC}" destId="{BD8443FF-319D-4483-8900-9550944E4617}" srcOrd="5" destOrd="0" presId="urn:microsoft.com/office/officeart/2005/8/layout/radial5"/>
    <dgm:cxn modelId="{DD74099C-E0FB-4C9D-9A53-83538739AF74}" type="presParOf" srcId="{BD8443FF-319D-4483-8900-9550944E4617}" destId="{B24AD720-9A48-4078-B3DF-B13A87897154}" srcOrd="0" destOrd="0" presId="urn:microsoft.com/office/officeart/2005/8/layout/radial5"/>
    <dgm:cxn modelId="{4BD8D784-4CB3-416F-B0C8-09B081355C67}" type="presParOf" srcId="{CCB8131A-4416-4037-9C12-B7A3E7EB11AC}" destId="{2067A5D2-E8B6-4C29-A72A-7D9C12EB67E8}" srcOrd="6" destOrd="0" presId="urn:microsoft.com/office/officeart/2005/8/layout/radial5"/>
    <dgm:cxn modelId="{EFE50FF9-BAAA-4D03-95DF-DF4138E6BA53}" type="presParOf" srcId="{CCB8131A-4416-4037-9C12-B7A3E7EB11AC}" destId="{F4750ECF-072A-4A8C-9474-82AFFDFEBC8D}" srcOrd="7" destOrd="0" presId="urn:microsoft.com/office/officeart/2005/8/layout/radial5"/>
    <dgm:cxn modelId="{ABF185DA-4CF0-4B29-BC9D-94EF708079C6}" type="presParOf" srcId="{F4750ECF-072A-4A8C-9474-82AFFDFEBC8D}" destId="{031665F4-3C36-477B-8FA3-5E28453EA599}" srcOrd="0" destOrd="0" presId="urn:microsoft.com/office/officeart/2005/8/layout/radial5"/>
    <dgm:cxn modelId="{4A965E80-769C-4594-ACD0-342A2FA0508D}" type="presParOf" srcId="{CCB8131A-4416-4037-9C12-B7A3E7EB11AC}" destId="{6D2CB7D8-3544-424F-BA57-23E1C4421936}" srcOrd="8" destOrd="0" presId="urn:microsoft.com/office/officeart/2005/8/layout/radial5"/>
    <dgm:cxn modelId="{58335273-9EEE-4B69-A914-F3521D564D5B}" type="presParOf" srcId="{CCB8131A-4416-4037-9C12-B7A3E7EB11AC}" destId="{9A90650A-E300-4AE7-B81A-1B755775DB7A}" srcOrd="9" destOrd="0" presId="urn:microsoft.com/office/officeart/2005/8/layout/radial5"/>
    <dgm:cxn modelId="{221F263C-D9F3-46F7-931C-76531DFA6CE8}" type="presParOf" srcId="{9A90650A-E300-4AE7-B81A-1B755775DB7A}" destId="{D00793CD-E983-439E-8496-23E8E4431BD7}" srcOrd="0" destOrd="0" presId="urn:microsoft.com/office/officeart/2005/8/layout/radial5"/>
    <dgm:cxn modelId="{5936B086-7391-47E0-9F8C-FB9245A7ED35}" type="presParOf" srcId="{CCB8131A-4416-4037-9C12-B7A3E7EB11AC}" destId="{2BACF081-09E0-4BC0-8E89-8FBE4EB7B5F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A90875-A1E1-489B-B0B7-DD5A5F6F35DC}" type="doc">
      <dgm:prSet loTypeId="urn:microsoft.com/office/officeart/2005/8/layout/cycle2" loCatId="cycle" qsTypeId="urn:microsoft.com/office/officeart/2005/8/quickstyle/simple1" qsCatId="simple" csTypeId="urn:microsoft.com/office/officeart/2005/8/colors/accent5_5" csCatId="accent5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AA4EC9A4-4765-409A-BB04-59AA9D5D56E1}">
      <dgm:prSet phldrT="[Text]" custT="1"/>
      <dgm:spPr>
        <a:solidFill>
          <a:schemeClr val="accent3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Patients with periodontal disease: twice as likely to develop </a:t>
          </a:r>
          <a:r>
            <a:rPr lang="en-US" sz="2000" b="1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Diabetes</a:t>
          </a:r>
          <a:endParaRPr lang="en-US" sz="2000" b="1" dirty="0"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</dgm:t>
    </dgm:pt>
    <dgm:pt modelId="{2642BBA2-1D77-4EFE-BB80-8A0834A4B9B1}" type="parTrans" cxnId="{C04988F0-17BF-4B10-8098-9C76E5F24EB1}">
      <dgm:prSet/>
      <dgm:spPr/>
      <dgm:t>
        <a:bodyPr/>
        <a:lstStyle/>
        <a:p>
          <a:endParaRPr lang="en-US"/>
        </a:p>
      </dgm:t>
    </dgm:pt>
    <dgm:pt modelId="{1AB3393C-DCDC-4135-9695-EBB82EC958BC}" type="sibTrans" cxnId="{C04988F0-17BF-4B10-8098-9C76E5F24EB1}">
      <dgm:prSet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A04720B8-24BB-4F0A-B517-BC7E933B014A}">
      <dgm:prSet phldrT="[Text]" custT="1"/>
      <dgm:spPr>
        <a:solidFill>
          <a:schemeClr val="accent3">
            <a:lumMod val="75000"/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Periodontal Disease </a:t>
          </a:r>
          <a:r>
            <a:rPr lang="en-US" sz="2000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worsens glycemic control</a:t>
          </a:r>
          <a:endParaRPr lang="en-US" sz="2000" b="1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</dgm:t>
    </dgm:pt>
    <dgm:pt modelId="{A431EA45-0A5D-44F0-A1DB-A578267E6736}" type="parTrans" cxnId="{17DAE11E-B430-4A03-BDE5-CFE15593C132}">
      <dgm:prSet/>
      <dgm:spPr/>
      <dgm:t>
        <a:bodyPr/>
        <a:lstStyle/>
        <a:p>
          <a:endParaRPr lang="en-US"/>
        </a:p>
      </dgm:t>
    </dgm:pt>
    <dgm:pt modelId="{C603D39D-F146-4103-919A-0B692C37F45D}" type="sibTrans" cxnId="{17DAE11E-B430-4A03-BDE5-CFE15593C132}">
      <dgm:prSet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95906EBF-5CD2-42DE-8FDA-D5D2E57C22F1}">
      <dgm:prSet phldrT="[Text]"/>
      <dgm:spPr>
        <a:solidFill>
          <a:schemeClr val="accent3">
            <a:lumMod val="75000"/>
            <a:alpha val="7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Poor Glycemic Control: </a:t>
          </a:r>
          <a:r>
            <a:rPr lang="en-US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/>
          </a:r>
          <a:br>
            <a:rPr lang="en-US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</a:br>
          <a:r>
            <a:rPr lang="en-US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associated with threefold increased risk of periodontal disease</a:t>
          </a:r>
          <a:endParaRPr lang="en-US" b="1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</dgm:t>
    </dgm:pt>
    <dgm:pt modelId="{3278F783-33B3-4F7F-A48E-C8FE4FCC0BE7}" type="parTrans" cxnId="{9F9AE9BC-792C-4F52-B1D4-17E52B4A5ACE}">
      <dgm:prSet/>
      <dgm:spPr/>
      <dgm:t>
        <a:bodyPr/>
        <a:lstStyle/>
        <a:p>
          <a:endParaRPr lang="en-US"/>
        </a:p>
      </dgm:t>
    </dgm:pt>
    <dgm:pt modelId="{3B57FBC8-B891-45F4-992E-CAFC34A56A79}" type="sibTrans" cxnId="{9F9AE9BC-792C-4F52-B1D4-17E52B4A5ACE}">
      <dgm:prSet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C6893635-F095-4889-A8D2-D54E59EA85BD}" type="pres">
      <dgm:prSet presAssocID="{41A90875-A1E1-489B-B0B7-DD5A5F6F35DC}" presName="cycle" presStyleCnt="0">
        <dgm:presLayoutVars>
          <dgm:dir/>
          <dgm:resizeHandles val="exact"/>
        </dgm:presLayoutVars>
      </dgm:prSet>
      <dgm:spPr/>
    </dgm:pt>
    <dgm:pt modelId="{907C0717-7F25-47E7-A283-43A4C9892AB9}" type="pres">
      <dgm:prSet presAssocID="{AA4EC9A4-4765-409A-BB04-59AA9D5D56E1}" presName="node" presStyleLbl="node1" presStyleIdx="0" presStyleCnt="3" custScaleX="135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E59C6-8CF4-416D-A80C-4F877A13160B}" type="pres">
      <dgm:prSet presAssocID="{1AB3393C-DCDC-4135-9695-EBB82EC958B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9EBBEA4-87A5-4C47-856B-EED3F5543B20}" type="pres">
      <dgm:prSet presAssocID="{1AB3393C-DCDC-4135-9695-EBB82EC958B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04A156B-F27B-408D-A56C-D8559D7CE8AE}" type="pres">
      <dgm:prSet presAssocID="{95906EBF-5CD2-42DE-8FDA-D5D2E57C22F1}" presName="node" presStyleLbl="node1" presStyleIdx="1" presStyleCnt="3" custScaleX="130333" custRadScaleRad="110274" custRadScaleInc="-50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31B53-1F67-4FF7-B572-FBF3EBA2A1B8}" type="pres">
      <dgm:prSet presAssocID="{3B57FBC8-B891-45F4-992E-CAFC34A56A79}" presName="sibTrans" presStyleLbl="sibTrans2D1" presStyleIdx="1" presStyleCnt="3" custScaleX="134613"/>
      <dgm:spPr/>
      <dgm:t>
        <a:bodyPr/>
        <a:lstStyle/>
        <a:p>
          <a:endParaRPr lang="en-US"/>
        </a:p>
      </dgm:t>
    </dgm:pt>
    <dgm:pt modelId="{155A95D3-E490-4036-A8FC-4737B93ECCBA}" type="pres">
      <dgm:prSet presAssocID="{3B57FBC8-B891-45F4-992E-CAFC34A56A7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98B157E-E507-45B0-BB24-DA06A379F479}" type="pres">
      <dgm:prSet presAssocID="{A04720B8-24BB-4F0A-B517-BC7E933B014A}" presName="node" presStyleLbl="node1" presStyleIdx="2" presStyleCnt="3" custScaleX="131825" custRadScaleRad="110274" custRadScaleInc="50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781A0-1B05-4F70-86BE-DB8129398651}" type="pres">
      <dgm:prSet presAssocID="{C603D39D-F146-4103-919A-0B692C37F45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CC6C18B-3A74-4036-929C-1DA3E74D24A1}" type="pres">
      <dgm:prSet presAssocID="{C603D39D-F146-4103-919A-0B692C37F45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E790D4C-030A-4817-B2D8-CDE2FADCB6F1}" type="presOf" srcId="{1AB3393C-DCDC-4135-9695-EBB82EC958BC}" destId="{983E59C6-8CF4-416D-A80C-4F877A13160B}" srcOrd="0" destOrd="0" presId="urn:microsoft.com/office/officeart/2005/8/layout/cycle2"/>
    <dgm:cxn modelId="{17DAE11E-B430-4A03-BDE5-CFE15593C132}" srcId="{41A90875-A1E1-489B-B0B7-DD5A5F6F35DC}" destId="{A04720B8-24BB-4F0A-B517-BC7E933B014A}" srcOrd="2" destOrd="0" parTransId="{A431EA45-0A5D-44F0-A1DB-A578267E6736}" sibTransId="{C603D39D-F146-4103-919A-0B692C37F45D}"/>
    <dgm:cxn modelId="{85CF809F-AAD3-44AD-B116-914DC2721EE9}" type="presOf" srcId="{41A90875-A1E1-489B-B0B7-DD5A5F6F35DC}" destId="{C6893635-F095-4889-A8D2-D54E59EA85BD}" srcOrd="0" destOrd="0" presId="urn:microsoft.com/office/officeart/2005/8/layout/cycle2"/>
    <dgm:cxn modelId="{2B0B98BA-2281-4EF9-AADB-651DCC5E9597}" type="presOf" srcId="{C603D39D-F146-4103-919A-0B692C37F45D}" destId="{4CC6C18B-3A74-4036-929C-1DA3E74D24A1}" srcOrd="1" destOrd="0" presId="urn:microsoft.com/office/officeart/2005/8/layout/cycle2"/>
    <dgm:cxn modelId="{9F9AE9BC-792C-4F52-B1D4-17E52B4A5ACE}" srcId="{41A90875-A1E1-489B-B0B7-DD5A5F6F35DC}" destId="{95906EBF-5CD2-42DE-8FDA-D5D2E57C22F1}" srcOrd="1" destOrd="0" parTransId="{3278F783-33B3-4F7F-A48E-C8FE4FCC0BE7}" sibTransId="{3B57FBC8-B891-45F4-992E-CAFC34A56A79}"/>
    <dgm:cxn modelId="{25A38080-9D3C-44A4-9C46-CBFA49BC0AD5}" type="presOf" srcId="{1AB3393C-DCDC-4135-9695-EBB82EC958BC}" destId="{D9EBBEA4-87A5-4C47-856B-EED3F5543B20}" srcOrd="1" destOrd="0" presId="urn:microsoft.com/office/officeart/2005/8/layout/cycle2"/>
    <dgm:cxn modelId="{072C25B6-FBDB-4BBE-88C1-0FB276C0EBA6}" type="presOf" srcId="{3B57FBC8-B891-45F4-992E-CAFC34A56A79}" destId="{155A95D3-E490-4036-A8FC-4737B93ECCBA}" srcOrd="1" destOrd="0" presId="urn:microsoft.com/office/officeart/2005/8/layout/cycle2"/>
    <dgm:cxn modelId="{C04988F0-17BF-4B10-8098-9C76E5F24EB1}" srcId="{41A90875-A1E1-489B-B0B7-DD5A5F6F35DC}" destId="{AA4EC9A4-4765-409A-BB04-59AA9D5D56E1}" srcOrd="0" destOrd="0" parTransId="{2642BBA2-1D77-4EFE-BB80-8A0834A4B9B1}" sibTransId="{1AB3393C-DCDC-4135-9695-EBB82EC958BC}"/>
    <dgm:cxn modelId="{332CFDF0-6C5F-488A-BA6A-7E6A39625C0F}" type="presOf" srcId="{AA4EC9A4-4765-409A-BB04-59AA9D5D56E1}" destId="{907C0717-7F25-47E7-A283-43A4C9892AB9}" srcOrd="0" destOrd="0" presId="urn:microsoft.com/office/officeart/2005/8/layout/cycle2"/>
    <dgm:cxn modelId="{8F3288CB-8696-44E0-94C8-08BF44019998}" type="presOf" srcId="{A04720B8-24BB-4F0A-B517-BC7E933B014A}" destId="{898B157E-E507-45B0-BB24-DA06A379F479}" srcOrd="0" destOrd="0" presId="urn:microsoft.com/office/officeart/2005/8/layout/cycle2"/>
    <dgm:cxn modelId="{982C939F-F757-4B56-A1B5-02EF3A39FEBB}" type="presOf" srcId="{C603D39D-F146-4103-919A-0B692C37F45D}" destId="{CE8781A0-1B05-4F70-86BE-DB8129398651}" srcOrd="0" destOrd="0" presId="urn:microsoft.com/office/officeart/2005/8/layout/cycle2"/>
    <dgm:cxn modelId="{F43BC2A4-6E06-4FB0-9D0C-D6EA5BF5BAE5}" type="presOf" srcId="{3B57FBC8-B891-45F4-992E-CAFC34A56A79}" destId="{25931B53-1F67-4FF7-B572-FBF3EBA2A1B8}" srcOrd="0" destOrd="0" presId="urn:microsoft.com/office/officeart/2005/8/layout/cycle2"/>
    <dgm:cxn modelId="{6EF482F7-180D-420B-A5B4-2E9C62991FBE}" type="presOf" srcId="{95906EBF-5CD2-42DE-8FDA-D5D2E57C22F1}" destId="{904A156B-F27B-408D-A56C-D8559D7CE8AE}" srcOrd="0" destOrd="0" presId="urn:microsoft.com/office/officeart/2005/8/layout/cycle2"/>
    <dgm:cxn modelId="{9F0F82C1-5567-4CDA-B079-5578091EE6EF}" type="presParOf" srcId="{C6893635-F095-4889-A8D2-D54E59EA85BD}" destId="{907C0717-7F25-47E7-A283-43A4C9892AB9}" srcOrd="0" destOrd="0" presId="urn:microsoft.com/office/officeart/2005/8/layout/cycle2"/>
    <dgm:cxn modelId="{A5B8382F-95F1-4624-B57A-AC443D162D4A}" type="presParOf" srcId="{C6893635-F095-4889-A8D2-D54E59EA85BD}" destId="{983E59C6-8CF4-416D-A80C-4F877A13160B}" srcOrd="1" destOrd="0" presId="urn:microsoft.com/office/officeart/2005/8/layout/cycle2"/>
    <dgm:cxn modelId="{BE401F8D-F7A5-470A-90D6-65FA3C45C490}" type="presParOf" srcId="{983E59C6-8CF4-416D-A80C-4F877A13160B}" destId="{D9EBBEA4-87A5-4C47-856B-EED3F5543B20}" srcOrd="0" destOrd="0" presId="urn:microsoft.com/office/officeart/2005/8/layout/cycle2"/>
    <dgm:cxn modelId="{FD4AA90C-9034-4A9A-A0B1-39A4D50B7754}" type="presParOf" srcId="{C6893635-F095-4889-A8D2-D54E59EA85BD}" destId="{904A156B-F27B-408D-A56C-D8559D7CE8AE}" srcOrd="2" destOrd="0" presId="urn:microsoft.com/office/officeart/2005/8/layout/cycle2"/>
    <dgm:cxn modelId="{C493BB54-D6BA-46B0-83F2-45CE7B0E0825}" type="presParOf" srcId="{C6893635-F095-4889-A8D2-D54E59EA85BD}" destId="{25931B53-1F67-4FF7-B572-FBF3EBA2A1B8}" srcOrd="3" destOrd="0" presId="urn:microsoft.com/office/officeart/2005/8/layout/cycle2"/>
    <dgm:cxn modelId="{2077B269-8674-4BF9-85C8-FB73E5F7A4E8}" type="presParOf" srcId="{25931B53-1F67-4FF7-B572-FBF3EBA2A1B8}" destId="{155A95D3-E490-4036-A8FC-4737B93ECCBA}" srcOrd="0" destOrd="0" presId="urn:microsoft.com/office/officeart/2005/8/layout/cycle2"/>
    <dgm:cxn modelId="{8A3B8626-F1A2-4420-9ED3-A6BCEF9D2362}" type="presParOf" srcId="{C6893635-F095-4889-A8D2-D54E59EA85BD}" destId="{898B157E-E507-45B0-BB24-DA06A379F479}" srcOrd="4" destOrd="0" presId="urn:microsoft.com/office/officeart/2005/8/layout/cycle2"/>
    <dgm:cxn modelId="{9733AAEA-282F-4C82-BDB9-525710028B22}" type="presParOf" srcId="{C6893635-F095-4889-A8D2-D54E59EA85BD}" destId="{CE8781A0-1B05-4F70-86BE-DB8129398651}" srcOrd="5" destOrd="0" presId="urn:microsoft.com/office/officeart/2005/8/layout/cycle2"/>
    <dgm:cxn modelId="{BEF88A0E-EFC8-4ED9-B03A-5DAB083252F1}" type="presParOf" srcId="{CE8781A0-1B05-4F70-86BE-DB8129398651}" destId="{4CC6C18B-3A74-4036-929C-1DA3E74D24A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DECFAC-518A-4C61-B312-08432A36ECA1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9BE51462-9171-4528-A7CC-A8966E705A38}">
      <dgm:prSet phldrT="[Text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Periodontal Disease</a:t>
          </a:r>
          <a:endParaRPr lang="en-US" dirty="0"/>
        </a:p>
      </dgm:t>
    </dgm:pt>
    <dgm:pt modelId="{F8A414BF-C393-4ECE-8D3E-04A4F075B41A}" type="parTrans" cxnId="{0D3DD307-0A23-4061-A31A-EA17E2AC7E42}">
      <dgm:prSet/>
      <dgm:spPr/>
      <dgm:t>
        <a:bodyPr/>
        <a:lstStyle/>
        <a:p>
          <a:endParaRPr lang="en-US"/>
        </a:p>
      </dgm:t>
    </dgm:pt>
    <dgm:pt modelId="{7D1B1D7D-E5BE-4B59-862B-202DE0DC4738}" type="sibTrans" cxnId="{0D3DD307-0A23-4061-A31A-EA17E2AC7E42}">
      <dgm:prSet/>
      <dgm:spPr/>
      <dgm:t>
        <a:bodyPr/>
        <a:lstStyle/>
        <a:p>
          <a:endParaRPr lang="en-US"/>
        </a:p>
      </dgm:t>
    </dgm:pt>
    <dgm:pt modelId="{703B8548-115F-4293-920E-EE5D94D290F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dirty="0" smtClean="0"/>
            <a:t>Dementia</a:t>
          </a:r>
          <a:endParaRPr lang="en-US" sz="2200" dirty="0"/>
        </a:p>
      </dgm:t>
    </dgm:pt>
    <dgm:pt modelId="{F7720870-CC3B-4FC9-B3D3-382F5DCF8662}" type="parTrans" cxnId="{9506F4C2-C8FF-4896-B511-3940DFF12A90}">
      <dgm:prSet/>
      <dgm:spPr/>
      <dgm:t>
        <a:bodyPr/>
        <a:lstStyle/>
        <a:p>
          <a:endParaRPr lang="en-US"/>
        </a:p>
      </dgm:t>
    </dgm:pt>
    <dgm:pt modelId="{E90EBFD9-11BE-4B63-8022-A911CF79EF5A}" type="sibTrans" cxnId="{9506F4C2-C8FF-4896-B511-3940DFF12A90}">
      <dgm:prSet/>
      <dgm:spPr/>
      <dgm:t>
        <a:bodyPr/>
        <a:lstStyle/>
        <a:p>
          <a:endParaRPr lang="en-US"/>
        </a:p>
      </dgm:t>
    </dgm:pt>
    <dgm:pt modelId="{78E3D67E-A4FA-4F0F-8354-87DC2A992535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Diabetes</a:t>
          </a:r>
          <a:endParaRPr lang="en-US" sz="1800" dirty="0"/>
        </a:p>
      </dgm:t>
    </dgm:pt>
    <dgm:pt modelId="{5A1F3FFC-CF25-4A6E-8E22-4ECBBEF06258}" type="parTrans" cxnId="{A9A441BF-FBFF-4A1A-9540-A1CD6F7A6DC7}">
      <dgm:prSet/>
      <dgm:spPr/>
      <dgm:t>
        <a:bodyPr/>
        <a:lstStyle/>
        <a:p>
          <a:endParaRPr lang="en-US"/>
        </a:p>
      </dgm:t>
    </dgm:pt>
    <dgm:pt modelId="{0EDF11CD-0C71-4C31-9AE3-063B855A1869}" type="sibTrans" cxnId="{A9A441BF-FBFF-4A1A-9540-A1CD6F7A6DC7}">
      <dgm:prSet/>
      <dgm:spPr/>
      <dgm:t>
        <a:bodyPr/>
        <a:lstStyle/>
        <a:p>
          <a:endParaRPr lang="en-US"/>
        </a:p>
      </dgm:t>
    </dgm:pt>
    <dgm:pt modelId="{ED20ACC5-4BDD-4E5C-A50C-5D6010F33256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Obesity</a:t>
          </a:r>
          <a:endParaRPr lang="en-US" sz="1800" dirty="0"/>
        </a:p>
      </dgm:t>
    </dgm:pt>
    <dgm:pt modelId="{313922F5-DD0B-4AD3-849D-69B47D0050E8}" type="parTrans" cxnId="{A37AE1D0-FC9A-46E2-8F4D-275083E1F71B}">
      <dgm:prSet/>
      <dgm:spPr/>
      <dgm:t>
        <a:bodyPr/>
        <a:lstStyle/>
        <a:p>
          <a:endParaRPr lang="en-US"/>
        </a:p>
      </dgm:t>
    </dgm:pt>
    <dgm:pt modelId="{05813D9C-7C50-47F9-94A1-77C34264AD5D}" type="sibTrans" cxnId="{A37AE1D0-FC9A-46E2-8F4D-275083E1F71B}">
      <dgm:prSet/>
      <dgm:spPr/>
      <dgm:t>
        <a:bodyPr/>
        <a:lstStyle/>
        <a:p>
          <a:endParaRPr lang="en-US"/>
        </a:p>
      </dgm:t>
    </dgm:pt>
    <dgm:pt modelId="{859903B1-DD07-4FA5-BC88-7C2240CBC048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dirty="0" smtClean="0"/>
            <a:t>Rheumatoid Arthritis</a:t>
          </a:r>
          <a:endParaRPr lang="en-US" sz="1800" dirty="0"/>
        </a:p>
      </dgm:t>
    </dgm:pt>
    <dgm:pt modelId="{20D00248-62AA-496E-ABFE-1F0F94CE9E3F}" type="parTrans" cxnId="{B7BC88D7-BA9B-49A8-9161-8D9C67FC505C}">
      <dgm:prSet/>
      <dgm:spPr/>
      <dgm:t>
        <a:bodyPr/>
        <a:lstStyle/>
        <a:p>
          <a:endParaRPr lang="en-US"/>
        </a:p>
      </dgm:t>
    </dgm:pt>
    <dgm:pt modelId="{BA4C801A-255A-4DA8-B516-CEBFAC24458E}" type="sibTrans" cxnId="{B7BC88D7-BA9B-49A8-9161-8D9C67FC505C}">
      <dgm:prSet/>
      <dgm:spPr/>
      <dgm:t>
        <a:bodyPr/>
        <a:lstStyle/>
        <a:p>
          <a:endParaRPr lang="en-US"/>
        </a:p>
      </dgm:t>
    </dgm:pt>
    <dgm:pt modelId="{5C22FBC1-EF15-4340-BA9B-07E9AB110C5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smtClean="0"/>
            <a:t>Vascular Disease</a:t>
          </a:r>
          <a:endParaRPr lang="en-US" sz="2400" dirty="0"/>
        </a:p>
      </dgm:t>
    </dgm:pt>
    <dgm:pt modelId="{38AF819C-27F0-41B1-A950-080A35D15587}" type="parTrans" cxnId="{F6D11A62-19D2-4BBD-9F24-17D7C4FDE828}">
      <dgm:prSet/>
      <dgm:spPr/>
      <dgm:t>
        <a:bodyPr/>
        <a:lstStyle/>
        <a:p>
          <a:endParaRPr lang="en-US"/>
        </a:p>
      </dgm:t>
    </dgm:pt>
    <dgm:pt modelId="{69CAA15A-77DC-492F-9F72-C52054174BC4}" type="sibTrans" cxnId="{F6D11A62-19D2-4BBD-9F24-17D7C4FDE828}">
      <dgm:prSet/>
      <dgm:spPr/>
      <dgm:t>
        <a:bodyPr/>
        <a:lstStyle/>
        <a:p>
          <a:endParaRPr lang="en-US"/>
        </a:p>
      </dgm:t>
    </dgm:pt>
    <dgm:pt modelId="{CCB8131A-4416-4037-9C12-B7A3E7EB11AC}" type="pres">
      <dgm:prSet presAssocID="{8ADECFAC-518A-4C61-B312-08432A36EC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F68D78-F572-4672-B2DB-94D099BE7D50}" type="pres">
      <dgm:prSet presAssocID="{9BE51462-9171-4528-A7CC-A8966E705A38}" presName="centerShape" presStyleLbl="node0" presStyleIdx="0" presStyleCnt="1" custScaleX="121543" custScaleY="121543"/>
      <dgm:spPr/>
      <dgm:t>
        <a:bodyPr/>
        <a:lstStyle/>
        <a:p>
          <a:endParaRPr lang="en-US"/>
        </a:p>
      </dgm:t>
    </dgm:pt>
    <dgm:pt modelId="{D793592D-517F-4E93-82AE-7C05E3A2B10D}" type="pres">
      <dgm:prSet presAssocID="{F7720870-CC3B-4FC9-B3D3-382F5DCF8662}" presName="parTrans" presStyleLbl="sibTrans2D1" presStyleIdx="0" presStyleCnt="5"/>
      <dgm:spPr/>
      <dgm:t>
        <a:bodyPr/>
        <a:lstStyle/>
        <a:p>
          <a:endParaRPr lang="en-US"/>
        </a:p>
      </dgm:t>
    </dgm:pt>
    <dgm:pt modelId="{24AC782A-DC7A-4F90-8FF4-078DCAFA503A}" type="pres">
      <dgm:prSet presAssocID="{F7720870-CC3B-4FC9-B3D3-382F5DCF866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79198491-A53F-45F2-9806-843238B51A7D}" type="pres">
      <dgm:prSet presAssocID="{703B8548-115F-4293-920E-EE5D94D290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893D7-816B-4FDE-88AD-73D6D8B40944}" type="pres">
      <dgm:prSet presAssocID="{5A1F3FFC-CF25-4A6E-8E22-4ECBBEF06258}" presName="parTrans" presStyleLbl="sibTrans2D1" presStyleIdx="1" presStyleCnt="5"/>
      <dgm:spPr/>
      <dgm:t>
        <a:bodyPr/>
        <a:lstStyle/>
        <a:p>
          <a:endParaRPr lang="en-US"/>
        </a:p>
      </dgm:t>
    </dgm:pt>
    <dgm:pt modelId="{F98041E3-8A9C-4777-9423-F15315CF947A}" type="pres">
      <dgm:prSet presAssocID="{5A1F3FFC-CF25-4A6E-8E22-4ECBBEF0625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D1D3D42-1D89-49FF-889A-C75F56E99411}" type="pres">
      <dgm:prSet presAssocID="{78E3D67E-A4FA-4F0F-8354-87DC2A9925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443FF-319D-4483-8900-9550944E4617}" type="pres">
      <dgm:prSet presAssocID="{313922F5-DD0B-4AD3-849D-69B47D0050E8}" presName="parTrans" presStyleLbl="sibTrans2D1" presStyleIdx="2" presStyleCnt="5"/>
      <dgm:spPr/>
      <dgm:t>
        <a:bodyPr/>
        <a:lstStyle/>
        <a:p>
          <a:endParaRPr lang="en-US"/>
        </a:p>
      </dgm:t>
    </dgm:pt>
    <dgm:pt modelId="{B24AD720-9A48-4078-B3DF-B13A87897154}" type="pres">
      <dgm:prSet presAssocID="{313922F5-DD0B-4AD3-849D-69B47D0050E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067A5D2-E8B6-4C29-A72A-7D9C12EB67E8}" type="pres">
      <dgm:prSet presAssocID="{ED20ACC5-4BDD-4E5C-A50C-5D6010F3325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50ECF-072A-4A8C-9474-82AFFDFEBC8D}" type="pres">
      <dgm:prSet presAssocID="{20D00248-62AA-496E-ABFE-1F0F94CE9E3F}" presName="parTrans" presStyleLbl="sibTrans2D1" presStyleIdx="3" presStyleCnt="5"/>
      <dgm:spPr/>
      <dgm:t>
        <a:bodyPr/>
        <a:lstStyle/>
        <a:p>
          <a:endParaRPr lang="en-US"/>
        </a:p>
      </dgm:t>
    </dgm:pt>
    <dgm:pt modelId="{031665F4-3C36-477B-8FA3-5E28453EA599}" type="pres">
      <dgm:prSet presAssocID="{20D00248-62AA-496E-ABFE-1F0F94CE9E3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D2CB7D8-3544-424F-BA57-23E1C4421936}" type="pres">
      <dgm:prSet presAssocID="{859903B1-DD07-4FA5-BC88-7C2240CBC04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0650A-E300-4AE7-B81A-1B755775DB7A}" type="pres">
      <dgm:prSet presAssocID="{38AF819C-27F0-41B1-A950-080A35D15587}" presName="parTrans" presStyleLbl="sibTrans2D1" presStyleIdx="4" presStyleCnt="5"/>
      <dgm:spPr/>
      <dgm:t>
        <a:bodyPr/>
        <a:lstStyle/>
        <a:p>
          <a:endParaRPr lang="en-US"/>
        </a:p>
      </dgm:t>
    </dgm:pt>
    <dgm:pt modelId="{D00793CD-E983-439E-8496-23E8E4431BD7}" type="pres">
      <dgm:prSet presAssocID="{38AF819C-27F0-41B1-A950-080A35D1558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2BACF081-09E0-4BC0-8E89-8FBE4EB7B5F4}" type="pres">
      <dgm:prSet presAssocID="{5C22FBC1-EF15-4340-BA9B-07E9AB110C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06F4C2-C8FF-4896-B511-3940DFF12A90}" srcId="{9BE51462-9171-4528-A7CC-A8966E705A38}" destId="{703B8548-115F-4293-920E-EE5D94D290F4}" srcOrd="0" destOrd="0" parTransId="{F7720870-CC3B-4FC9-B3D3-382F5DCF8662}" sibTransId="{E90EBFD9-11BE-4B63-8022-A911CF79EF5A}"/>
    <dgm:cxn modelId="{D4DEE6C2-6C8C-49DB-AE79-F6F2B19FCC94}" type="presOf" srcId="{859903B1-DD07-4FA5-BC88-7C2240CBC048}" destId="{6D2CB7D8-3544-424F-BA57-23E1C4421936}" srcOrd="0" destOrd="0" presId="urn:microsoft.com/office/officeart/2005/8/layout/radial5"/>
    <dgm:cxn modelId="{69BABD84-E517-4523-BF38-62756AAE610D}" type="presOf" srcId="{313922F5-DD0B-4AD3-849D-69B47D0050E8}" destId="{BD8443FF-319D-4483-8900-9550944E4617}" srcOrd="0" destOrd="0" presId="urn:microsoft.com/office/officeart/2005/8/layout/radial5"/>
    <dgm:cxn modelId="{4EE5B576-66F9-4610-939E-0B15F69E55C5}" type="presOf" srcId="{F7720870-CC3B-4FC9-B3D3-382F5DCF8662}" destId="{24AC782A-DC7A-4F90-8FF4-078DCAFA503A}" srcOrd="1" destOrd="0" presId="urn:microsoft.com/office/officeart/2005/8/layout/radial5"/>
    <dgm:cxn modelId="{A30B3A86-0DFB-431D-8C7C-5EA8EB56093B}" type="presOf" srcId="{ED20ACC5-4BDD-4E5C-A50C-5D6010F33256}" destId="{2067A5D2-E8B6-4C29-A72A-7D9C12EB67E8}" srcOrd="0" destOrd="0" presId="urn:microsoft.com/office/officeart/2005/8/layout/radial5"/>
    <dgm:cxn modelId="{B7BC88D7-BA9B-49A8-9161-8D9C67FC505C}" srcId="{9BE51462-9171-4528-A7CC-A8966E705A38}" destId="{859903B1-DD07-4FA5-BC88-7C2240CBC048}" srcOrd="3" destOrd="0" parTransId="{20D00248-62AA-496E-ABFE-1F0F94CE9E3F}" sibTransId="{BA4C801A-255A-4DA8-B516-CEBFAC24458E}"/>
    <dgm:cxn modelId="{A8124C35-F4D2-4C2D-9044-A2ECEF5DDD18}" type="presOf" srcId="{313922F5-DD0B-4AD3-849D-69B47D0050E8}" destId="{B24AD720-9A48-4078-B3DF-B13A87897154}" srcOrd="1" destOrd="0" presId="urn:microsoft.com/office/officeart/2005/8/layout/radial5"/>
    <dgm:cxn modelId="{A9A441BF-FBFF-4A1A-9540-A1CD6F7A6DC7}" srcId="{9BE51462-9171-4528-A7CC-A8966E705A38}" destId="{78E3D67E-A4FA-4F0F-8354-87DC2A992535}" srcOrd="1" destOrd="0" parTransId="{5A1F3FFC-CF25-4A6E-8E22-4ECBBEF06258}" sibTransId="{0EDF11CD-0C71-4C31-9AE3-063B855A1869}"/>
    <dgm:cxn modelId="{DA14817F-D803-45D1-B1F9-36CA8C2F3768}" type="presOf" srcId="{38AF819C-27F0-41B1-A950-080A35D15587}" destId="{D00793CD-E983-439E-8496-23E8E4431BD7}" srcOrd="1" destOrd="0" presId="urn:microsoft.com/office/officeart/2005/8/layout/radial5"/>
    <dgm:cxn modelId="{4A6686A3-EB75-4CC7-A97C-5744A6DA05AC}" type="presOf" srcId="{5A1F3FFC-CF25-4A6E-8E22-4ECBBEF06258}" destId="{AA4893D7-816B-4FDE-88AD-73D6D8B40944}" srcOrd="0" destOrd="0" presId="urn:microsoft.com/office/officeart/2005/8/layout/radial5"/>
    <dgm:cxn modelId="{3BCA6EF1-9DE1-46A0-A84B-426CFE9DAC6D}" type="presOf" srcId="{5C22FBC1-EF15-4340-BA9B-07E9AB110C54}" destId="{2BACF081-09E0-4BC0-8E89-8FBE4EB7B5F4}" srcOrd="0" destOrd="0" presId="urn:microsoft.com/office/officeart/2005/8/layout/radial5"/>
    <dgm:cxn modelId="{A37AE1D0-FC9A-46E2-8F4D-275083E1F71B}" srcId="{9BE51462-9171-4528-A7CC-A8966E705A38}" destId="{ED20ACC5-4BDD-4E5C-A50C-5D6010F33256}" srcOrd="2" destOrd="0" parTransId="{313922F5-DD0B-4AD3-849D-69B47D0050E8}" sibTransId="{05813D9C-7C50-47F9-94A1-77C34264AD5D}"/>
    <dgm:cxn modelId="{AB60808C-4BD2-4C4E-B337-1FDC4F238561}" type="presOf" srcId="{20D00248-62AA-496E-ABFE-1F0F94CE9E3F}" destId="{F4750ECF-072A-4A8C-9474-82AFFDFEBC8D}" srcOrd="0" destOrd="0" presId="urn:microsoft.com/office/officeart/2005/8/layout/radial5"/>
    <dgm:cxn modelId="{DE695A5F-BFC6-4B9B-BB33-788463EC4F8C}" type="presOf" srcId="{5A1F3FFC-CF25-4A6E-8E22-4ECBBEF06258}" destId="{F98041E3-8A9C-4777-9423-F15315CF947A}" srcOrd="1" destOrd="0" presId="urn:microsoft.com/office/officeart/2005/8/layout/radial5"/>
    <dgm:cxn modelId="{52392A95-36A3-4A08-917B-F38D15579254}" type="presOf" srcId="{9BE51462-9171-4528-A7CC-A8966E705A38}" destId="{F2F68D78-F572-4672-B2DB-94D099BE7D50}" srcOrd="0" destOrd="0" presId="urn:microsoft.com/office/officeart/2005/8/layout/radial5"/>
    <dgm:cxn modelId="{39B2F2D2-0587-4FB8-BB15-7B5F007698D5}" type="presOf" srcId="{78E3D67E-A4FA-4F0F-8354-87DC2A992535}" destId="{2D1D3D42-1D89-49FF-889A-C75F56E99411}" srcOrd="0" destOrd="0" presId="urn:microsoft.com/office/officeart/2005/8/layout/radial5"/>
    <dgm:cxn modelId="{3B1397D0-A6D0-4BEB-9AD7-12A1F70A0D8F}" type="presOf" srcId="{8ADECFAC-518A-4C61-B312-08432A36ECA1}" destId="{CCB8131A-4416-4037-9C12-B7A3E7EB11AC}" srcOrd="0" destOrd="0" presId="urn:microsoft.com/office/officeart/2005/8/layout/radial5"/>
    <dgm:cxn modelId="{0D3DD307-0A23-4061-A31A-EA17E2AC7E42}" srcId="{8ADECFAC-518A-4C61-B312-08432A36ECA1}" destId="{9BE51462-9171-4528-A7CC-A8966E705A38}" srcOrd="0" destOrd="0" parTransId="{F8A414BF-C393-4ECE-8D3E-04A4F075B41A}" sibTransId="{7D1B1D7D-E5BE-4B59-862B-202DE0DC4738}"/>
    <dgm:cxn modelId="{BFCDAFB9-1C64-4751-A4BC-C7475EBB8CF2}" type="presOf" srcId="{F7720870-CC3B-4FC9-B3D3-382F5DCF8662}" destId="{D793592D-517F-4E93-82AE-7C05E3A2B10D}" srcOrd="0" destOrd="0" presId="urn:microsoft.com/office/officeart/2005/8/layout/radial5"/>
    <dgm:cxn modelId="{FE97DDB5-488C-45DB-B277-10400B120BF7}" type="presOf" srcId="{20D00248-62AA-496E-ABFE-1F0F94CE9E3F}" destId="{031665F4-3C36-477B-8FA3-5E28453EA599}" srcOrd="1" destOrd="0" presId="urn:microsoft.com/office/officeart/2005/8/layout/radial5"/>
    <dgm:cxn modelId="{48B840AC-47F8-4218-ACEA-0031A0380B69}" type="presOf" srcId="{703B8548-115F-4293-920E-EE5D94D290F4}" destId="{79198491-A53F-45F2-9806-843238B51A7D}" srcOrd="0" destOrd="0" presId="urn:microsoft.com/office/officeart/2005/8/layout/radial5"/>
    <dgm:cxn modelId="{F6D11A62-19D2-4BBD-9F24-17D7C4FDE828}" srcId="{9BE51462-9171-4528-A7CC-A8966E705A38}" destId="{5C22FBC1-EF15-4340-BA9B-07E9AB110C54}" srcOrd="4" destOrd="0" parTransId="{38AF819C-27F0-41B1-A950-080A35D15587}" sibTransId="{69CAA15A-77DC-492F-9F72-C52054174BC4}"/>
    <dgm:cxn modelId="{40A527BA-5D28-4AE6-8670-D1D4EDCB95F7}" type="presOf" srcId="{38AF819C-27F0-41B1-A950-080A35D15587}" destId="{9A90650A-E300-4AE7-B81A-1B755775DB7A}" srcOrd="0" destOrd="0" presId="urn:microsoft.com/office/officeart/2005/8/layout/radial5"/>
    <dgm:cxn modelId="{04F07985-A5EA-42F8-A1B8-9EE80B648395}" type="presParOf" srcId="{CCB8131A-4416-4037-9C12-B7A3E7EB11AC}" destId="{F2F68D78-F572-4672-B2DB-94D099BE7D50}" srcOrd="0" destOrd="0" presId="urn:microsoft.com/office/officeart/2005/8/layout/radial5"/>
    <dgm:cxn modelId="{C261817A-4979-496C-B13E-B964E3FDB069}" type="presParOf" srcId="{CCB8131A-4416-4037-9C12-B7A3E7EB11AC}" destId="{D793592D-517F-4E93-82AE-7C05E3A2B10D}" srcOrd="1" destOrd="0" presId="urn:microsoft.com/office/officeart/2005/8/layout/radial5"/>
    <dgm:cxn modelId="{91637028-AC6A-4A12-A8D0-816B8E93AE20}" type="presParOf" srcId="{D793592D-517F-4E93-82AE-7C05E3A2B10D}" destId="{24AC782A-DC7A-4F90-8FF4-078DCAFA503A}" srcOrd="0" destOrd="0" presId="urn:microsoft.com/office/officeart/2005/8/layout/radial5"/>
    <dgm:cxn modelId="{68197F63-9052-46BA-A6C8-A5C4DA5CA2AD}" type="presParOf" srcId="{CCB8131A-4416-4037-9C12-B7A3E7EB11AC}" destId="{79198491-A53F-45F2-9806-843238B51A7D}" srcOrd="2" destOrd="0" presId="urn:microsoft.com/office/officeart/2005/8/layout/radial5"/>
    <dgm:cxn modelId="{CD96F0A7-BBDE-46BC-8BC6-6399F376D983}" type="presParOf" srcId="{CCB8131A-4416-4037-9C12-B7A3E7EB11AC}" destId="{AA4893D7-816B-4FDE-88AD-73D6D8B40944}" srcOrd="3" destOrd="0" presId="urn:microsoft.com/office/officeart/2005/8/layout/radial5"/>
    <dgm:cxn modelId="{8E63A77B-297D-444E-A1E1-D4E774332F15}" type="presParOf" srcId="{AA4893D7-816B-4FDE-88AD-73D6D8B40944}" destId="{F98041E3-8A9C-4777-9423-F15315CF947A}" srcOrd="0" destOrd="0" presId="urn:microsoft.com/office/officeart/2005/8/layout/radial5"/>
    <dgm:cxn modelId="{3302E6AC-3AD6-4D0F-BC70-5A742DC94218}" type="presParOf" srcId="{CCB8131A-4416-4037-9C12-B7A3E7EB11AC}" destId="{2D1D3D42-1D89-49FF-889A-C75F56E99411}" srcOrd="4" destOrd="0" presId="urn:microsoft.com/office/officeart/2005/8/layout/radial5"/>
    <dgm:cxn modelId="{14BC4915-DC77-4C0C-B6BF-E115378F3150}" type="presParOf" srcId="{CCB8131A-4416-4037-9C12-B7A3E7EB11AC}" destId="{BD8443FF-319D-4483-8900-9550944E4617}" srcOrd="5" destOrd="0" presId="urn:microsoft.com/office/officeart/2005/8/layout/radial5"/>
    <dgm:cxn modelId="{80417EC8-51A1-47A2-9A89-EC6BCB45455C}" type="presParOf" srcId="{BD8443FF-319D-4483-8900-9550944E4617}" destId="{B24AD720-9A48-4078-B3DF-B13A87897154}" srcOrd="0" destOrd="0" presId="urn:microsoft.com/office/officeart/2005/8/layout/radial5"/>
    <dgm:cxn modelId="{6C97C0A3-10C9-46D2-8A4E-49B2C0EEE846}" type="presParOf" srcId="{CCB8131A-4416-4037-9C12-B7A3E7EB11AC}" destId="{2067A5D2-E8B6-4C29-A72A-7D9C12EB67E8}" srcOrd="6" destOrd="0" presId="urn:microsoft.com/office/officeart/2005/8/layout/radial5"/>
    <dgm:cxn modelId="{4138E4E8-9E6B-4D0F-BD60-6CDF8A9E319A}" type="presParOf" srcId="{CCB8131A-4416-4037-9C12-B7A3E7EB11AC}" destId="{F4750ECF-072A-4A8C-9474-82AFFDFEBC8D}" srcOrd="7" destOrd="0" presId="urn:microsoft.com/office/officeart/2005/8/layout/radial5"/>
    <dgm:cxn modelId="{8F6E3FE4-62A3-4EF0-AB03-A9C3AF769897}" type="presParOf" srcId="{F4750ECF-072A-4A8C-9474-82AFFDFEBC8D}" destId="{031665F4-3C36-477B-8FA3-5E28453EA599}" srcOrd="0" destOrd="0" presId="urn:microsoft.com/office/officeart/2005/8/layout/radial5"/>
    <dgm:cxn modelId="{2D16B88A-5B05-465F-8D95-DA40CA4EE9F9}" type="presParOf" srcId="{CCB8131A-4416-4037-9C12-B7A3E7EB11AC}" destId="{6D2CB7D8-3544-424F-BA57-23E1C4421936}" srcOrd="8" destOrd="0" presId="urn:microsoft.com/office/officeart/2005/8/layout/radial5"/>
    <dgm:cxn modelId="{27BFDD25-CBBF-4BD9-B521-2C5C511D62D6}" type="presParOf" srcId="{CCB8131A-4416-4037-9C12-B7A3E7EB11AC}" destId="{9A90650A-E300-4AE7-B81A-1B755775DB7A}" srcOrd="9" destOrd="0" presId="urn:microsoft.com/office/officeart/2005/8/layout/radial5"/>
    <dgm:cxn modelId="{72494AA2-1572-4635-9B0F-D9CB27067301}" type="presParOf" srcId="{9A90650A-E300-4AE7-B81A-1B755775DB7A}" destId="{D00793CD-E983-439E-8496-23E8E4431BD7}" srcOrd="0" destOrd="0" presId="urn:microsoft.com/office/officeart/2005/8/layout/radial5"/>
    <dgm:cxn modelId="{21E9CD11-778C-4EA7-9AF0-99040A7D939B}" type="presParOf" srcId="{CCB8131A-4416-4037-9C12-B7A3E7EB11AC}" destId="{2BACF081-09E0-4BC0-8E89-8FBE4EB7B5F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3806-5B2D-43C3-9E0A-4BBF60FFAF50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13122-A179-4481-AD84-845A2AB4C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85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9E7DEFA-B479-448B-9AA3-EFA7BDD51394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916031B-356C-4A87-871B-95CADA4F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9072" indent="-291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7803" indent="-2335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4924" indent="-2335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02046" indent="-2335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9167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6288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03409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70531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1C7D65-A625-480B-B635-18A8D0E9A2CB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2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6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2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0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B1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22DEF-EC16-44D9-8D43-28FDC274DB49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A03AF-77D9-4131-8B33-B773399881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EECCFDB-B534-494C-A990-E9C3E284D78B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E5C4BDC-F0D7-4ECC-9E6B-CE2F5B957E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185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EC7A0-D366-4339-8455-3C4E76B1FD3D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E49FE-35F6-44A2-A53F-98BB5B1E31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527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4E270-9DA3-45FC-B30C-198E430D4419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370621-4212-4049-A061-2C20C0C610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76685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2092AA-7B71-4074-A4F6-06A3AAC01FCB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BA25B-27BD-45E8-BA63-6A5B05A6FF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9291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9E6529-AE64-487E-A3EE-FEF83624A330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935869-72BC-4337-AC59-64036551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9653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0BC937-49DC-4649-8061-26C4CF4553E5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D6A026-EF57-4236-BED2-F5B913B3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186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BC62A5-300B-4727-84AA-4CDFC81FEDC7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C1083F-2DF1-4C0F-BA48-99AC20186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2692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1BAA0D-F623-44D0-9CF0-EDC09C03F3E5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D960CA-E9ED-4C7B-A269-3834DFCC8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2437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6D220E3-CF0B-4BC0-8EEF-76A6453337BA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D7337A-3F31-4393-A28C-918D6A22C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75438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37B3C617-879E-487F-BFDA-946A8D185CC8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37504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611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36576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4043ED10-76A8-46AA-9770-5011E36A9F20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37504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 rot="16200000">
            <a:off x="-1323345" y="940067"/>
            <a:ext cx="2221468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Title &amp; </a:t>
            </a:r>
            <a:r>
              <a:rPr lang="en-US" sz="1400" b="1" dirty="0" err="1" smtClean="0">
                <a:solidFill>
                  <a:srgbClr val="FFFF00"/>
                </a:solidFill>
              </a:rPr>
              <a:t>Cont</a:t>
            </a:r>
            <a:r>
              <a:rPr lang="en-US" sz="1400" b="1" dirty="0" smtClean="0">
                <a:solidFill>
                  <a:srgbClr val="FFFF00"/>
                </a:solidFill>
              </a:rPr>
              <a:t>: 1 Column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522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551610"/>
            <a:ext cx="754380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err="1" smtClean="0"/>
              <a:t>sdf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75438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457200" indent="-228600">
              <a:defRPr/>
            </a:lvl2pPr>
            <a:lvl3pPr marL="631825" indent="-174625">
              <a:defRPr/>
            </a:lvl3pPr>
            <a:lvl4pPr>
              <a:defRPr>
                <a:solidFill>
                  <a:srgbClr val="FF66CC"/>
                </a:solidFill>
              </a:defRPr>
            </a:lvl4pPr>
            <a:lvl5pPr>
              <a:defRPr>
                <a:solidFill>
                  <a:srgbClr val="FF66C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D73F4D1-5BDA-4E47-9B89-46A00E0230BC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1483331" y="1072634"/>
            <a:ext cx="2514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2-line Title + Content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5149" y="200285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32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4721FB-C24F-45A2-9348-AB35D4D13ACE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17154-FBA6-4312-817B-CBB4B8E86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097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-76200"/>
            <a:ext cx="7543800" cy="14507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880" y="1482930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82932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DEAABB-95B2-41F7-A228-8F92355B60A7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33A43-5B34-48D6-9E3C-6489EB8234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744" y="1380345"/>
            <a:ext cx="740664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2140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83248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219530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483248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219530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5F7BAC-721C-400B-93EE-E18087635E41}" type="datetime1">
              <a:rPr lang="en-US" smtClean="0"/>
              <a:t>8/26/2015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F0D7E-E7E2-44EE-8812-729382FA3A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728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026" y="301843"/>
            <a:ext cx="7543800" cy="764957"/>
          </a:xfr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0025E-6011-4C14-8BB6-95440C7340B2}" type="datetime1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8C430-547F-43F7-9F30-B678F4CCBB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899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854D7-2F57-4CB3-B35F-D9E262BC799E}" type="datetime1">
              <a:rPr lang="en-US" smtClean="0"/>
              <a:t>8/26/2015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7730A-A660-4B71-8536-73E3EDEB1D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199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9B1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76200"/>
            <a:ext cx="75438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1467690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B375A500-1886-4671-A6E3-5714B73FF218}" type="datetime1">
              <a:rPr lang="en-US" smtClean="0"/>
              <a:t>8/26/2015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FFFFFF"/>
                </a:solidFill>
              </a:defRPr>
            </a:lvl1pPr>
          </a:lstStyle>
          <a:p>
            <a:pPr algn="ctr"/>
            <a:fld id="{2BBB5E19-F10A-4C2F-BF6F-11C513378A2E}" type="slidenum">
              <a:rPr lang="en-US" smtClean="0"/>
              <a:pPr algn="ct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30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87" r:id="rId3"/>
    <p:sldLayoutId id="214748417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80" r:id="rId14"/>
    <p:sldLayoutId id="2147484181" r:id="rId15"/>
    <p:sldLayoutId id="2147484182" r:id="rId16"/>
    <p:sldLayoutId id="2147484184" r:id="rId17"/>
    <p:sldLayoutId id="2147484185" r:id="rId18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31825" indent="-17462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8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1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The Oral-Systemic Link: Diseases and Oral Implications in the Elderly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395" y="228600"/>
            <a:ext cx="2619869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42" y="5231478"/>
            <a:ext cx="7511811" cy="9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4877"/>
      </p:ext>
    </p:extLst>
  </p:cSld>
  <p:clrMapOvr>
    <a:masterClrMapping/>
  </p:clrMapOvr>
  <p:transition spd="slow" advTm="90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 </a:t>
            </a:r>
            <a:r>
              <a:rPr lang="en-US" dirty="0" smtClean="0"/>
              <a:t>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Aspiration of oral bacteria is associated with pneumonia, particularly in bedridden and hospitalized patients. </a:t>
            </a:r>
          </a:p>
          <a:p>
            <a:pPr lvl="1"/>
            <a:r>
              <a:rPr lang="en-US" dirty="0" smtClean="0"/>
              <a:t>Eighty-three </a:t>
            </a:r>
            <a:r>
              <a:rPr lang="en-US" dirty="0"/>
              <a:t>percent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patients who </a:t>
            </a:r>
            <a:r>
              <a:rPr lang="en-US" dirty="0"/>
              <a:t>develop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nosocomial pneumonias </a:t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mechanically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ventilated</a:t>
            </a:r>
            <a:r>
              <a:rPr lang="en-US" dirty="0"/>
              <a:t>. </a:t>
            </a:r>
          </a:p>
        </p:txBody>
      </p:sp>
      <p:pic>
        <p:nvPicPr>
          <p:cNvPr id="5" name="Picture 2" descr="C:\Users\Owner\AppData\Local\Microsoft\Windows\Temporary Internet Files\Content.IE5\DLXBD2SQ\MC900438748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032" y="28194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6056462"/>
      </p:ext>
    </p:extLst>
  </p:cSld>
  <p:clrMapOvr>
    <a:masterClrMapping/>
  </p:clrMapOvr>
  <p:transition spd="slow" advTm="1762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 </a:t>
            </a:r>
            <a:r>
              <a:rPr lang="en-US" dirty="0" smtClean="0"/>
              <a:t>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Aspiration of oral bacteria is associated with pneumonia, particularly in bedridden and hospitalized patients. </a:t>
            </a:r>
          </a:p>
          <a:p>
            <a:pPr lvl="1"/>
            <a:r>
              <a:rPr lang="en-US" dirty="0" smtClean="0"/>
              <a:t>Oral </a:t>
            </a:r>
            <a:r>
              <a:rPr lang="en-US" dirty="0"/>
              <a:t>care protocol interventions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led </a:t>
            </a:r>
            <a:r>
              <a:rPr lang="en-US" dirty="0"/>
              <a:t>to an 89.7% reduction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ventilator </a:t>
            </a:r>
            <a:r>
              <a:rPr lang="en-US" dirty="0"/>
              <a:t>associated </a:t>
            </a:r>
            <a:r>
              <a:rPr lang="en-US" dirty="0" smtClean="0"/>
              <a:t>pneumonia </a:t>
            </a:r>
            <a:br>
              <a:rPr lang="en-US" dirty="0" smtClean="0"/>
            </a:br>
            <a:r>
              <a:rPr lang="en-US" dirty="0" smtClean="0"/>
              <a:t>(VAP).</a:t>
            </a:r>
            <a:endParaRPr lang="en-US" dirty="0"/>
          </a:p>
          <a:p>
            <a:pPr lvl="1"/>
            <a:r>
              <a:rPr lang="en-US" dirty="0" smtClean="0"/>
              <a:t>Oral </a:t>
            </a:r>
            <a:r>
              <a:rPr lang="en-US" dirty="0"/>
              <a:t>hygiene strategies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hospitalized </a:t>
            </a:r>
            <a:r>
              <a:rPr lang="en-US" dirty="0"/>
              <a:t>and nursing home </a:t>
            </a:r>
            <a:r>
              <a:rPr lang="en-US" dirty="0" smtClean="0"/>
              <a:t>populations </a:t>
            </a:r>
            <a:r>
              <a:rPr lang="en-US" dirty="0"/>
              <a:t>also can reduce the incidence of pneumonia.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85" y="2637360"/>
            <a:ext cx="1921469" cy="201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317839"/>
      </p:ext>
    </p:extLst>
  </p:cSld>
  <p:clrMapOvr>
    <a:masterClrMapping/>
  </p:clrMapOvr>
  <p:transition spd="slow" advTm="4111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61219536"/>
              </p:ext>
            </p:extLst>
          </p:nvPr>
        </p:nvGraphicFramePr>
        <p:xfrm>
          <a:off x="685800" y="8382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A798C430-547F-43F7-9F30-B678F4CCBB19}" type="slidenum">
              <a:rPr lang="en-US" smtClean="0">
                <a:solidFill>
                  <a:sysClr val="windowText" lastClr="000000"/>
                </a:solidFill>
              </a:rPr>
              <a:pPr algn="ctr">
                <a:defRPr/>
              </a:pPr>
              <a:t>12</a:t>
            </a:fld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31669"/>
      </p:ext>
    </p:extLst>
  </p:cSld>
  <p:clrMapOvr>
    <a:masterClrMapping/>
  </p:clrMapOvr>
  <p:transition spd="slow" advTm="109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Dental causes leading to alteration in diet</a:t>
            </a:r>
          </a:p>
          <a:p>
            <a:pPr lvl="1"/>
            <a:r>
              <a:rPr lang="en-US" sz="3600" dirty="0" smtClean="0"/>
              <a:t>Loose </a:t>
            </a:r>
            <a:r>
              <a:rPr lang="en-US" sz="3600" dirty="0"/>
              <a:t>or broken teeth</a:t>
            </a:r>
          </a:p>
          <a:p>
            <a:pPr lvl="1"/>
            <a:r>
              <a:rPr lang="en-US" sz="3600" dirty="0" smtClean="0"/>
              <a:t>Tooth </a:t>
            </a:r>
            <a:r>
              <a:rPr lang="en-US" sz="3600" dirty="0"/>
              <a:t>loss</a:t>
            </a:r>
          </a:p>
          <a:p>
            <a:pPr lvl="1"/>
            <a:r>
              <a:rPr lang="en-US" sz="3600" dirty="0" smtClean="0"/>
              <a:t>Dentures</a:t>
            </a:r>
            <a:endParaRPr lang="en-US" sz="3600" dirty="0"/>
          </a:p>
          <a:p>
            <a:pPr lvl="1"/>
            <a:r>
              <a:rPr lang="en-US" sz="3600" dirty="0" smtClean="0"/>
              <a:t>Decreased </a:t>
            </a:r>
            <a:r>
              <a:rPr lang="en-US" sz="3600" dirty="0"/>
              <a:t>saliva </a:t>
            </a:r>
            <a:r>
              <a:rPr lang="en-US" sz="3600" dirty="0" smtClean="0"/>
              <a:t>(</a:t>
            </a:r>
            <a:r>
              <a:rPr lang="en-US" sz="3600" dirty="0" err="1"/>
              <a:t>x</a:t>
            </a:r>
            <a:r>
              <a:rPr lang="en-US" sz="3600" dirty="0" err="1" smtClean="0"/>
              <a:t>erostomia</a:t>
            </a:r>
            <a:r>
              <a:rPr lang="en-US" sz="3600" dirty="0"/>
              <a:t>)</a:t>
            </a:r>
            <a:endParaRPr lang="en-US" sz="18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1167439"/>
      </p:ext>
    </p:extLst>
  </p:cSld>
  <p:clrMapOvr>
    <a:masterClrMapping/>
  </p:clrMapOvr>
  <p:transition spd="slow" advTm="203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Systemic conditions that may lead to alteration in diet</a:t>
            </a:r>
          </a:p>
          <a:p>
            <a:pPr lvl="1"/>
            <a:r>
              <a:rPr lang="en-US" sz="3600" dirty="0" smtClean="0"/>
              <a:t>Depression</a:t>
            </a:r>
          </a:p>
          <a:p>
            <a:pPr lvl="1"/>
            <a:r>
              <a:rPr lang="en-US" sz="3600" dirty="0" smtClean="0"/>
              <a:t>Dementia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2971800"/>
            <a:ext cx="3105510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41082257"/>
      </p:ext>
    </p:extLst>
  </p:cSld>
  <p:clrMapOvr>
    <a:masterClrMapping/>
  </p:clrMapOvr>
  <p:transition spd="slow" advTm="1786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Systemic conditions that may lead to alteration in diet</a:t>
            </a:r>
          </a:p>
          <a:p>
            <a:pPr lvl="1"/>
            <a:r>
              <a:rPr lang="en-US" sz="3200" dirty="0" smtClean="0"/>
              <a:t>Dysphagia</a:t>
            </a:r>
            <a:endParaRPr lang="en-US" sz="3200" dirty="0"/>
          </a:p>
          <a:p>
            <a:pPr lvl="1"/>
            <a:r>
              <a:rPr lang="en-US" sz="3200" dirty="0" smtClean="0"/>
              <a:t>Chemotherapy (cachexia</a:t>
            </a:r>
            <a:r>
              <a:rPr lang="en-US" sz="3200" dirty="0"/>
              <a:t>)</a:t>
            </a:r>
          </a:p>
          <a:p>
            <a:pPr lvl="1"/>
            <a:r>
              <a:rPr lang="en-US" sz="3200" dirty="0" smtClean="0"/>
              <a:t>Vitamin </a:t>
            </a:r>
            <a:r>
              <a:rPr lang="en-US" sz="3200" dirty="0"/>
              <a:t>B</a:t>
            </a:r>
            <a:r>
              <a:rPr lang="en-US" sz="3200" baseline="-25000" dirty="0"/>
              <a:t>12</a:t>
            </a:r>
            <a:r>
              <a:rPr lang="en-US" sz="3200" dirty="0"/>
              <a:t> </a:t>
            </a:r>
            <a:r>
              <a:rPr lang="en-US" sz="3200" dirty="0" smtClean="0"/>
              <a:t>deficiency</a:t>
            </a:r>
            <a:endParaRPr lang="en-US" sz="3200" dirty="0"/>
          </a:p>
          <a:p>
            <a:pPr lvl="1"/>
            <a:r>
              <a:rPr lang="en-US" sz="3200" dirty="0" smtClean="0"/>
              <a:t>Protein deficiency</a:t>
            </a:r>
            <a:endParaRPr lang="en-US" sz="3200" dirty="0"/>
          </a:p>
          <a:p>
            <a:pPr lvl="1"/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0" y="3886200"/>
            <a:ext cx="262128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94403" y="5791200"/>
            <a:ext cx="144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Soft Diet</a:t>
            </a:r>
            <a:endParaRPr lang="en-US" sz="2800" dirty="0">
              <a:latin typeface="+mn-lt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8586673"/>
      </p:ext>
    </p:extLst>
  </p:cSld>
  <p:clrMapOvr>
    <a:masterClrMapping/>
  </p:clrMapOvr>
  <p:transition spd="slow" advTm="4858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Elders may experience the following:</a:t>
            </a:r>
          </a:p>
          <a:p>
            <a:pPr lvl="1"/>
            <a:r>
              <a:rPr lang="en-US" dirty="0" smtClean="0"/>
              <a:t>Changed </a:t>
            </a:r>
            <a:r>
              <a:rPr lang="en-US" dirty="0"/>
              <a:t>sensory perception of eating (texture and taste)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masticatory efficiency</a:t>
            </a:r>
          </a:p>
          <a:p>
            <a:pPr lvl="1"/>
            <a:r>
              <a:rPr lang="en-US" dirty="0" smtClean="0"/>
              <a:t>Reduced </a:t>
            </a:r>
            <a:r>
              <a:rPr lang="en-US" dirty="0"/>
              <a:t>intake of important nutrients</a:t>
            </a:r>
          </a:p>
          <a:p>
            <a:pPr lvl="2"/>
            <a:r>
              <a:rPr lang="en-US" sz="2400" dirty="0" smtClean="0"/>
              <a:t>Fruits</a:t>
            </a:r>
            <a:r>
              <a:rPr lang="en-US" sz="2400" dirty="0"/>
              <a:t>, vegetables and fiber</a:t>
            </a:r>
          </a:p>
          <a:p>
            <a:pPr lvl="2"/>
            <a:r>
              <a:rPr lang="en-US" sz="2400" dirty="0" smtClean="0"/>
              <a:t>Vitamin </a:t>
            </a:r>
            <a:r>
              <a:rPr lang="en-US" sz="2400" dirty="0"/>
              <a:t>C and beta-carotene</a:t>
            </a:r>
          </a:p>
          <a:p>
            <a:pPr lvl="1"/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3962400"/>
            <a:ext cx="3126638" cy="227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1698052"/>
      </p:ext>
    </p:extLst>
  </p:cSld>
  <p:clrMapOvr>
    <a:masterClrMapping/>
  </p:clrMapOvr>
  <p:transition spd="slow" advTm="3244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6477001" cy="4023360"/>
          </a:xfrm>
        </p:spPr>
        <p:txBody>
          <a:bodyPr>
            <a:noAutofit/>
          </a:bodyPr>
          <a:lstStyle/>
          <a:p>
            <a:r>
              <a:rPr lang="en-US" dirty="0"/>
              <a:t>Elders may experience the following:</a:t>
            </a:r>
          </a:p>
          <a:p>
            <a:pPr lvl="1"/>
            <a:r>
              <a:rPr lang="en-US" sz="3200" dirty="0"/>
              <a:t>Compensatory </a:t>
            </a:r>
            <a:r>
              <a:rPr lang="en-US" sz="3200" dirty="0" smtClean="0"/>
              <a:t>habits</a:t>
            </a:r>
          </a:p>
          <a:p>
            <a:pPr lvl="2"/>
            <a:r>
              <a:rPr lang="en-US" sz="2800" dirty="0" smtClean="0"/>
              <a:t>Sucking </a:t>
            </a:r>
            <a:r>
              <a:rPr lang="en-US" sz="2800" dirty="0"/>
              <a:t>mints or consuming sweetened beverages to mitigate dry mouth, which may result </a:t>
            </a:r>
            <a:r>
              <a:rPr lang="en-US" sz="2800" dirty="0" smtClean="0"/>
              <a:t>in</a:t>
            </a:r>
            <a:r>
              <a:rPr lang="en-US" sz="2800" dirty="0"/>
              <a:t> </a:t>
            </a:r>
            <a:r>
              <a:rPr lang="en-US" sz="2800" dirty="0" smtClean="0"/>
              <a:t>empty calories and increased </a:t>
            </a:r>
            <a:r>
              <a:rPr lang="en-US" sz="2800" dirty="0"/>
              <a:t>caries </a:t>
            </a:r>
            <a:r>
              <a:rPr lang="en-US" sz="2800" dirty="0" smtClean="0"/>
              <a:t>risk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3886200"/>
            <a:ext cx="1963093" cy="226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2762525"/>
      </p:ext>
    </p:extLst>
  </p:cSld>
  <p:clrMapOvr>
    <a:masterClrMapping/>
  </p:clrMapOvr>
  <p:transition spd="slow" advTm="134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6477001" cy="4023360"/>
          </a:xfrm>
        </p:spPr>
        <p:txBody>
          <a:bodyPr>
            <a:noAutofit/>
          </a:bodyPr>
          <a:lstStyle/>
          <a:p>
            <a:r>
              <a:rPr lang="en-US" dirty="0"/>
              <a:t>Elders may experience the following:</a:t>
            </a:r>
          </a:p>
          <a:p>
            <a:pPr lvl="1"/>
            <a:r>
              <a:rPr lang="en-US" sz="3200" dirty="0" smtClean="0"/>
              <a:t>Impaired wound healing</a:t>
            </a:r>
          </a:p>
          <a:p>
            <a:pPr lvl="2"/>
            <a:r>
              <a:rPr lang="en-US" sz="2800" dirty="0"/>
              <a:t>All of these factors can lead to </a:t>
            </a:r>
            <a:r>
              <a:rPr lang="en-US" sz="2800" dirty="0" smtClean="0"/>
              <a:t>inability to heal</a:t>
            </a:r>
            <a:endParaRPr lang="en-US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6052475"/>
      </p:ext>
    </p:extLst>
  </p:cSld>
  <p:clrMapOvr>
    <a:masterClrMapping/>
  </p:clrMapOvr>
  <p:transition spd="slow" advTm="836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39348069"/>
              </p:ext>
            </p:extLst>
          </p:nvPr>
        </p:nvGraphicFramePr>
        <p:xfrm>
          <a:off x="502404" y="304800"/>
          <a:ext cx="8153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89F7730A-A660-4B71-8536-73E3EDEB1DFC}" type="slidenum">
              <a:rPr lang="en-US" smtClean="0">
                <a:solidFill>
                  <a:sysClr val="windowText" lastClr="000000"/>
                </a:solidFill>
              </a:rPr>
              <a:pPr algn="ctr">
                <a:defRPr/>
              </a:pPr>
              <a:t>19</a:t>
            </a:fld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828"/>
      </p:ext>
    </p:extLst>
  </p:cSld>
  <p:clrMapOvr>
    <a:masterClrMapping/>
  </p:clrMapOvr>
  <p:transition spd="slow" advTm="189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Oral-Systemic Link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Does chronic disease increase the burden of oral disease?</a:t>
            </a:r>
          </a:p>
          <a:p>
            <a:r>
              <a:rPr lang="en-US" sz="3600" dirty="0"/>
              <a:t>Does oral disease increase the burden of chronic disease?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429000"/>
            <a:ext cx="1472184" cy="26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75670701"/>
      </p:ext>
    </p:extLst>
  </p:cSld>
  <p:clrMapOvr>
    <a:masterClrMapping/>
  </p:clrMapOvr>
  <p:transition spd="slow" advTm="154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Obesity &amp;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51816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oral-systemic link between obesity and oral disease is intimately tied up with diabetes in a </a:t>
            </a:r>
            <a:r>
              <a:rPr lang="en-US" sz="4000" dirty="0" smtClean="0"/>
              <a:t>“three-way </a:t>
            </a:r>
            <a:r>
              <a:rPr lang="en-US" sz="4000" dirty="0"/>
              <a:t>street</a:t>
            </a:r>
            <a:r>
              <a:rPr lang="en-US" sz="4000" dirty="0" smtClean="0"/>
              <a:t>.”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219200"/>
            <a:ext cx="2346960" cy="534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8318455"/>
      </p:ext>
    </p:extLst>
  </p:cSld>
  <p:clrMapOvr>
    <a:masterClrMapping/>
  </p:clrMapOvr>
  <p:transition spd="slow" advTm="901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Obesity &amp;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dirty="0" smtClean="0"/>
              <a:t>Fat tissue: a </a:t>
            </a:r>
            <a:r>
              <a:rPr lang="en-US" dirty="0"/>
              <a:t>metabolically-active organ that produces tumor necrosis factor alpha (</a:t>
            </a:r>
            <a:r>
              <a:rPr lang="en-US" dirty="0" smtClean="0"/>
              <a:t>TNF-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) </a:t>
            </a:r>
            <a:r>
              <a:rPr lang="en-US" dirty="0"/>
              <a:t>and interleukin 6. </a:t>
            </a:r>
          </a:p>
          <a:p>
            <a:pPr marL="461963" indent="-461963">
              <a:buFont typeface="+mj-lt"/>
              <a:buAutoNum type="arabicPeriod"/>
            </a:pPr>
            <a:r>
              <a:rPr lang="en-US" dirty="0" smtClean="0"/>
              <a:t>These </a:t>
            </a:r>
            <a:r>
              <a:rPr lang="en-US" dirty="0"/>
              <a:t>cytokines promote bone breakdown and inflammation, two processes that potentiate periodontal disease. </a:t>
            </a:r>
          </a:p>
          <a:p>
            <a:pPr marL="461963" indent="-461963">
              <a:buFont typeface="+mj-lt"/>
              <a:buAutoNum type="arabicPeriod"/>
            </a:pPr>
            <a:r>
              <a:rPr lang="en-US" dirty="0" smtClean="0"/>
              <a:t>TNF-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</a:t>
            </a:r>
            <a:r>
              <a:rPr lang="en-US" dirty="0"/>
              <a:t>also causes insulin resistance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</a:t>
            </a:r>
            <a:r>
              <a:rPr lang="en-US" dirty="0"/>
              <a:t>predisposes to Type 2 diabetes. </a:t>
            </a:r>
          </a:p>
          <a:p>
            <a:pPr marL="461963" indent="-461963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962400"/>
            <a:ext cx="1236536" cy="281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7542819"/>
      </p:ext>
    </p:extLst>
  </p:cSld>
  <p:clrMapOvr>
    <a:masterClrMapping/>
  </p:clrMapOvr>
  <p:transition spd="slow" advTm="255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</a:t>
            </a:r>
            <a:r>
              <a:rPr lang="en-US" dirty="0" smtClean="0"/>
              <a:t>&amp; Glycemic </a:t>
            </a:r>
            <a:r>
              <a:rPr lang="en-US" dirty="0"/>
              <a:t>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4419601" cy="4023360"/>
          </a:xfrm>
        </p:spPr>
        <p:txBody>
          <a:bodyPr/>
          <a:lstStyle/>
          <a:p>
            <a:r>
              <a:rPr lang="en-US" dirty="0"/>
              <a:t>Poor glycemic control is in turn associated with periodontal disease. </a:t>
            </a:r>
          </a:p>
          <a:p>
            <a:r>
              <a:rPr lang="en-US" dirty="0" smtClean="0"/>
              <a:t>Periodontal </a:t>
            </a:r>
            <a:r>
              <a:rPr lang="en-US" dirty="0"/>
              <a:t>disease leads to worse glycemic control creating a vicious cycle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676400"/>
            <a:ext cx="2560320" cy="183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Owner\AppData\Local\Microsoft\Windows\Temporary Internet Files\Content.IE5\WV3WPBR7\MP900422280[1]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3638550"/>
            <a:ext cx="25603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8968326"/>
      </p:ext>
    </p:extLst>
  </p:cSld>
  <p:clrMapOvr>
    <a:masterClrMapping/>
  </p:clrMapOvr>
  <p:transition spd="slow" advTm="1237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 Arrow 5"/>
          <p:cNvSpPr/>
          <p:nvPr/>
        </p:nvSpPr>
        <p:spPr>
          <a:xfrm rot="5400000">
            <a:off x="6019800" y="28832"/>
            <a:ext cx="990600" cy="2819400"/>
          </a:xfrm>
          <a:prstGeom prst="bentArrow">
            <a:avLst>
              <a:gd name="adj1" fmla="val 21154"/>
              <a:gd name="adj2" fmla="val 22921"/>
              <a:gd name="adj3" fmla="val 25000"/>
              <a:gd name="adj4" fmla="val 46245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49225"/>
            <a:ext cx="8686800" cy="1450975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Diabetes–Periodontal Disease: A Vicious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Cycle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59549003"/>
              </p:ext>
            </p:extLst>
          </p:nvPr>
        </p:nvGraphicFramePr>
        <p:xfrm>
          <a:off x="-1524000" y="838200"/>
          <a:ext cx="12192000" cy="569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5100" y="2021867"/>
            <a:ext cx="2400300" cy="1246495"/>
          </a:xfrm>
          <a:prstGeom prst="rect">
            <a:avLst/>
          </a:prstGeom>
          <a:solidFill>
            <a:srgbClr val="5DE9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Treatment of periodontal disease results in 10-20% 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improvement in glycemic control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89F7730A-A660-4B71-8536-73E3EDEB1DFC}" type="slidenum">
              <a:rPr lang="en-US" smtClean="0">
                <a:solidFill>
                  <a:sysClr val="windowText" lastClr="000000"/>
                </a:solidFill>
              </a:rPr>
              <a:pPr algn="ctr">
                <a:defRPr/>
              </a:pPr>
              <a:t>23</a:t>
            </a:fld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4431"/>
      </p:ext>
    </p:extLst>
  </p:cSld>
  <p:clrMapOvr>
    <a:masterClrMapping/>
  </p:clrMapOvr>
  <p:transition spd="slow" advTm="357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Disease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599" y="1482930"/>
            <a:ext cx="7543801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Periodontal </a:t>
            </a:r>
            <a:r>
              <a:rPr lang="en-US" dirty="0" smtClean="0"/>
              <a:t>disease: associated </a:t>
            </a:r>
            <a:r>
              <a:rPr lang="en-US" dirty="0"/>
              <a:t>with both coronary artery disease and cerebrovascular disease, but causation is not clear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Picture 3" descr="C:\Users\Owner\AppData\Local\Microsoft\Windows\Temporary Internet Files\Content.IE5\WV3WPBR7\MC900438746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251" y="2897052"/>
            <a:ext cx="2399342" cy="319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Owner\AppData\Local\Microsoft\Windows\Temporary Internet Files\Content.IE5\DLXBD2SQ\MC900438743[1]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00" y="3834926"/>
            <a:ext cx="3391875" cy="226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725863"/>
      </p:ext>
    </p:extLst>
  </p:cSld>
  <p:clrMapOvr>
    <a:masterClrMapping/>
  </p:clrMapOvr>
  <p:transition spd="slow" advTm="1691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Disease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3200" dirty="0" smtClean="0"/>
              <a:t>Inflammatory </a:t>
            </a:r>
            <a:r>
              <a:rPr lang="en-US" sz="3200" dirty="0"/>
              <a:t>cytokines implicated in </a:t>
            </a:r>
            <a:r>
              <a:rPr lang="en-US" sz="3200" dirty="0" err="1"/>
              <a:t>atherogenesis</a:t>
            </a:r>
            <a:r>
              <a:rPr lang="en-US" sz="3200" dirty="0"/>
              <a:t> are also produced in patients with </a:t>
            </a:r>
            <a:r>
              <a:rPr lang="en-US" sz="3200" dirty="0" smtClean="0"/>
              <a:t>periodontal </a:t>
            </a:r>
            <a:r>
              <a:rPr lang="en-US" sz="3200" dirty="0"/>
              <a:t>disease. </a:t>
            </a:r>
            <a:endParaRPr lang="en-US" sz="3200" dirty="0" smtClean="0"/>
          </a:p>
          <a:p>
            <a:pPr lvl="1"/>
            <a:r>
              <a:rPr lang="en-US" sz="3200" dirty="0" smtClean="0"/>
              <a:t>Systemic </a:t>
            </a:r>
            <a:r>
              <a:rPr lang="en-US" sz="3200" dirty="0"/>
              <a:t>antibody response to periodontitis is associated with coronary heart disease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4395055"/>
      </p:ext>
    </p:extLst>
  </p:cSld>
  <p:clrMapOvr>
    <a:masterClrMapping/>
  </p:clrMapOvr>
  <p:transition spd="slow" advTm="164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913" y="3886200"/>
            <a:ext cx="3275687" cy="218815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Disease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Periodontal </a:t>
            </a:r>
            <a:r>
              <a:rPr lang="en-US" dirty="0" smtClean="0"/>
              <a:t>disease: associated </a:t>
            </a:r>
            <a:r>
              <a:rPr lang="en-US" dirty="0"/>
              <a:t>with both coronary artery disease and cerebrovascular disease, but causation is not clear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Smoking </a:t>
            </a:r>
            <a:r>
              <a:rPr lang="en-US" dirty="0"/>
              <a:t>is associated with both periodontitis and coronary heart disease</a:t>
            </a:r>
            <a:r>
              <a:rPr lang="en-US" dirty="0" smtClean="0"/>
              <a:t>. </a:t>
            </a:r>
          </a:p>
          <a:p>
            <a:pPr lvl="2"/>
            <a:r>
              <a:rPr lang="en-US" sz="2800" dirty="0" smtClean="0"/>
              <a:t>Both </a:t>
            </a:r>
            <a:r>
              <a:rPr lang="en-US" sz="2800" dirty="0"/>
              <a:t>share elevated CRP levels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5885384"/>
      </p:ext>
    </p:extLst>
  </p:cSld>
  <p:clrMapOvr>
    <a:masterClrMapping/>
  </p:clrMapOvr>
  <p:transition spd="slow" advTm="2090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Disease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Strokes can result in multiple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oral problems: </a:t>
            </a:r>
            <a:endParaRPr lang="en-US" dirty="0"/>
          </a:p>
          <a:p>
            <a:pPr lvl="1"/>
            <a:r>
              <a:rPr lang="en-US" dirty="0" smtClean="0"/>
              <a:t>Oral </a:t>
            </a:r>
            <a:r>
              <a:rPr lang="en-US" dirty="0"/>
              <a:t>sensory and motor deficits </a:t>
            </a:r>
          </a:p>
          <a:p>
            <a:pPr lvl="1"/>
            <a:r>
              <a:rPr lang="en-US" dirty="0" smtClean="0"/>
              <a:t>Poor </a:t>
            </a:r>
            <a:r>
              <a:rPr lang="en-US" dirty="0"/>
              <a:t>tongue function and lip seal </a:t>
            </a:r>
          </a:p>
          <a:p>
            <a:pPr lvl="1"/>
            <a:r>
              <a:rPr lang="en-US" dirty="0" smtClean="0"/>
              <a:t>Dysphagia </a:t>
            </a:r>
            <a:endParaRPr lang="en-US" dirty="0"/>
          </a:p>
          <a:p>
            <a:pPr lvl="1"/>
            <a:r>
              <a:rPr lang="en-US" dirty="0" smtClean="0"/>
              <a:t>Reduced </a:t>
            </a:r>
            <a:r>
              <a:rPr lang="en-US" dirty="0"/>
              <a:t>oral clearance of foods and increased food packing </a:t>
            </a:r>
          </a:p>
          <a:p>
            <a:pPr lvl="1"/>
            <a:r>
              <a:rPr lang="en-US" dirty="0" smtClean="0"/>
              <a:t>Reduced </a:t>
            </a:r>
            <a:r>
              <a:rPr lang="en-US" dirty="0"/>
              <a:t>dexterity negatively affecting ability to perform oral hygiene 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caries and periodontal disease risk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23" y="457200"/>
            <a:ext cx="1714500" cy="253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98073" y="2971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Food Packing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9660233"/>
      </p:ext>
    </p:extLst>
  </p:cSld>
  <p:clrMapOvr>
    <a:masterClrMapping/>
  </p:clrMapOvr>
  <p:transition spd="slow" advTm="3609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with dementia have increased risk for caries, periodontal disease, and oral infections.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12" descr="root caries-good photo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3048000"/>
            <a:ext cx="4992315" cy="292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9877049"/>
      </p:ext>
    </p:extLst>
  </p:cSld>
  <p:clrMapOvr>
    <a:masterClrMapping/>
  </p:clrMapOvr>
  <p:transition spd="slow" advTm="949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Contributing factors to oral problems include: </a:t>
            </a:r>
          </a:p>
          <a:p>
            <a:pPr lvl="1"/>
            <a:r>
              <a:rPr lang="en-US" sz="3200" dirty="0" smtClean="0"/>
              <a:t>Self-care </a:t>
            </a:r>
            <a:r>
              <a:rPr lang="en-US" sz="3200" dirty="0"/>
              <a:t>deficits </a:t>
            </a:r>
          </a:p>
          <a:p>
            <a:pPr lvl="1"/>
            <a:r>
              <a:rPr lang="en-US" sz="3200" dirty="0" smtClean="0"/>
              <a:t>Chronic </a:t>
            </a:r>
            <a:r>
              <a:rPr lang="en-US" sz="3200" dirty="0"/>
              <a:t>disease burden </a:t>
            </a:r>
          </a:p>
          <a:p>
            <a:pPr lvl="1"/>
            <a:r>
              <a:rPr lang="en-US" sz="3200" dirty="0" smtClean="0"/>
              <a:t>Dietary </a:t>
            </a:r>
            <a:r>
              <a:rPr lang="en-US" sz="3200" dirty="0"/>
              <a:t>changes </a:t>
            </a:r>
          </a:p>
          <a:p>
            <a:pPr lvl="1"/>
            <a:r>
              <a:rPr lang="en-US" sz="3200" dirty="0" smtClean="0"/>
              <a:t>Difficulty </a:t>
            </a:r>
            <a:r>
              <a:rPr lang="en-US" sz="3200" dirty="0"/>
              <a:t>complying with: </a:t>
            </a:r>
          </a:p>
          <a:p>
            <a:pPr lvl="2"/>
            <a:r>
              <a:rPr lang="en-US" sz="2800" dirty="0" smtClean="0"/>
              <a:t>Medications </a:t>
            </a:r>
            <a:endParaRPr lang="en-US" sz="2800" dirty="0"/>
          </a:p>
          <a:p>
            <a:pPr lvl="2"/>
            <a:r>
              <a:rPr lang="en-US" sz="2800" dirty="0" smtClean="0"/>
              <a:t>Oral </a:t>
            </a:r>
            <a:r>
              <a:rPr lang="en-US" sz="2800" dirty="0"/>
              <a:t>hygiene </a:t>
            </a:r>
          </a:p>
          <a:p>
            <a:pPr lvl="2"/>
            <a:r>
              <a:rPr lang="en-US" sz="2800" dirty="0" smtClean="0"/>
              <a:t>Dental </a:t>
            </a:r>
            <a:r>
              <a:rPr lang="en-US" sz="2800" dirty="0"/>
              <a:t>appointments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10129"/>
      </p:ext>
    </p:extLst>
  </p:cSld>
  <p:clrMapOvr>
    <a:masterClrMapping/>
  </p:clrMapOvr>
  <p:transition spd="slow" advTm="3004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Oral-Systemic </a:t>
            </a:r>
            <a:r>
              <a:rPr lang="en-US" dirty="0"/>
              <a:t>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294146"/>
            <a:ext cx="3200401" cy="40233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dirty="0" smtClean="0"/>
              <a:t>Tooth infection</a:t>
            </a:r>
          </a:p>
          <a:p>
            <a:pPr>
              <a:lnSpc>
                <a:spcPts val="3200"/>
              </a:lnSpc>
            </a:pPr>
            <a:r>
              <a:rPr lang="en-US" dirty="0"/>
              <a:t>Aspiration pneumonia</a:t>
            </a:r>
          </a:p>
          <a:p>
            <a:pPr>
              <a:lnSpc>
                <a:spcPts val="3200"/>
              </a:lnSpc>
            </a:pPr>
            <a:r>
              <a:rPr lang="en-US" dirty="0" smtClean="0"/>
              <a:t>Nutrition</a:t>
            </a:r>
            <a:endParaRPr lang="en-US" dirty="0"/>
          </a:p>
          <a:p>
            <a:pPr>
              <a:lnSpc>
                <a:spcPts val="3200"/>
              </a:lnSpc>
            </a:pPr>
            <a:r>
              <a:rPr lang="en-US" dirty="0" smtClean="0"/>
              <a:t>Obesity</a:t>
            </a:r>
            <a:endParaRPr lang="en-US" dirty="0"/>
          </a:p>
          <a:p>
            <a:pPr>
              <a:lnSpc>
                <a:spcPts val="3200"/>
              </a:lnSpc>
            </a:pPr>
            <a:r>
              <a:rPr lang="en-US" dirty="0" smtClean="0"/>
              <a:t>Diabetes</a:t>
            </a:r>
            <a:endParaRPr lang="en-US" dirty="0"/>
          </a:p>
          <a:p>
            <a:pPr>
              <a:lnSpc>
                <a:spcPts val="3200"/>
              </a:lnSpc>
            </a:pPr>
            <a:r>
              <a:rPr lang="en-US" dirty="0" smtClean="0"/>
              <a:t>Vascular disease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2301240"/>
            <a:ext cx="3733801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31825" indent="-1746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rgbClr val="FF66CC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rgbClr val="FF66CC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200"/>
              </a:lnSpc>
            </a:pPr>
            <a:r>
              <a:rPr lang="en-US" dirty="0" smtClean="0"/>
              <a:t>Dementia</a:t>
            </a:r>
          </a:p>
          <a:p>
            <a:pPr fontAlgn="auto">
              <a:lnSpc>
                <a:spcPts val="3200"/>
              </a:lnSpc>
            </a:pPr>
            <a:r>
              <a:rPr lang="en-US" dirty="0" smtClean="0"/>
              <a:t>Rheumatoid arthritis</a:t>
            </a:r>
          </a:p>
          <a:p>
            <a:pPr fontAlgn="auto">
              <a:lnSpc>
                <a:spcPts val="3200"/>
              </a:lnSpc>
            </a:pPr>
            <a:r>
              <a:rPr lang="en-US" dirty="0" smtClean="0"/>
              <a:t>Osteoporosis and osteonecrosis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3610380"/>
      </p:ext>
    </p:extLst>
  </p:cSld>
  <p:clrMapOvr>
    <a:masterClrMapping/>
  </p:clrMapOvr>
  <p:transition spd="slow" advTm="2516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Contributing factors to oral problems include: </a:t>
            </a:r>
            <a:endParaRPr lang="en-US" sz="3600" dirty="0" smtClean="0"/>
          </a:p>
          <a:p>
            <a:pPr lvl="1"/>
            <a:r>
              <a:rPr lang="en-US" sz="3600" dirty="0" smtClean="0"/>
              <a:t>Dependence </a:t>
            </a:r>
            <a:r>
              <a:rPr lang="en-US" sz="3600" dirty="0"/>
              <a:t>on caregivers </a:t>
            </a:r>
          </a:p>
          <a:p>
            <a:pPr lvl="1"/>
            <a:r>
              <a:rPr lang="en-US" sz="3600" dirty="0" smtClean="0"/>
              <a:t>Behavioral </a:t>
            </a:r>
            <a:r>
              <a:rPr lang="en-US" sz="3600" dirty="0"/>
              <a:t>changes </a:t>
            </a:r>
          </a:p>
          <a:p>
            <a:pPr lvl="1"/>
            <a:r>
              <a:rPr lang="en-US" sz="3600" dirty="0" smtClean="0"/>
              <a:t>Postural </a:t>
            </a:r>
            <a:r>
              <a:rPr lang="en-US" sz="3600" dirty="0"/>
              <a:t>impairments </a:t>
            </a:r>
          </a:p>
          <a:p>
            <a:pPr lvl="1"/>
            <a:r>
              <a:rPr lang="en-US" sz="3600" dirty="0" smtClean="0"/>
              <a:t>Swallowing </a:t>
            </a:r>
            <a:r>
              <a:rPr lang="en-US" sz="3600" dirty="0"/>
              <a:t>difficulty </a:t>
            </a:r>
          </a:p>
          <a:p>
            <a:pPr lvl="1"/>
            <a:r>
              <a:rPr lang="en-US" sz="3600" dirty="0" smtClean="0"/>
              <a:t>Lack </a:t>
            </a:r>
            <a:r>
              <a:rPr lang="en-US" sz="3600" dirty="0"/>
              <a:t>of understanding leading to resistance to care</a:t>
            </a:r>
          </a:p>
          <a:p>
            <a:endParaRPr lang="en-US" sz="3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5993205"/>
      </p:ext>
    </p:extLst>
  </p:cSld>
  <p:clrMapOvr>
    <a:masterClrMapping/>
  </p:clrMapOvr>
  <p:transition spd="slow" advTm="2721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Rheumatoid Arthritis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 inter-relationship exists between oral health and rheumatoid arthritis (RA). </a:t>
            </a:r>
          </a:p>
          <a:p>
            <a:pPr lvl="1"/>
            <a:r>
              <a:rPr lang="en-US" dirty="0" smtClean="0"/>
              <a:t>Periodontal </a:t>
            </a:r>
            <a:r>
              <a:rPr lang="en-US" dirty="0"/>
              <a:t>disease is more common in patients with RA</a:t>
            </a:r>
          </a:p>
          <a:p>
            <a:pPr lvl="1"/>
            <a:r>
              <a:rPr lang="en-US" dirty="0" smtClean="0"/>
              <a:t>Treatment </a:t>
            </a:r>
            <a:r>
              <a:rPr lang="en-US" dirty="0"/>
              <a:t>of periodontal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disease </a:t>
            </a:r>
            <a:r>
              <a:rPr lang="en-US" dirty="0"/>
              <a:t>may reduce severity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RA</a:t>
            </a:r>
            <a:endParaRPr lang="en-US" dirty="0"/>
          </a:p>
          <a:p>
            <a:pPr lvl="1"/>
            <a:r>
              <a:rPr lang="en-US" dirty="0" smtClean="0"/>
              <a:t>Diminished </a:t>
            </a:r>
            <a:r>
              <a:rPr lang="en-US" dirty="0"/>
              <a:t>ability to chew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eat </a:t>
            </a:r>
            <a:r>
              <a:rPr lang="en-US" dirty="0"/>
              <a:t>if RA involves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temporomandibular</a:t>
            </a:r>
            <a:r>
              <a:rPr lang="en-US" dirty="0" smtClean="0"/>
              <a:t> </a:t>
            </a:r>
            <a:r>
              <a:rPr lang="en-US" dirty="0"/>
              <a:t>joint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4191000"/>
            <a:ext cx="22479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99192527"/>
      </p:ext>
    </p:extLst>
  </p:cSld>
  <p:clrMapOvr>
    <a:masterClrMapping/>
  </p:clrMapOvr>
  <p:transition spd="slow" advTm="2626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Rheumatoid Arthritis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 inter-relationship exists between oral health and rheumatoid arthritis (RA). </a:t>
            </a:r>
          </a:p>
          <a:p>
            <a:pPr lvl="1"/>
            <a:r>
              <a:rPr lang="en-US" dirty="0"/>
              <a:t>Diminished salivary output (</a:t>
            </a:r>
            <a:r>
              <a:rPr lang="en-US" dirty="0" err="1"/>
              <a:t>Sjögren’s</a:t>
            </a:r>
            <a:r>
              <a:rPr lang="en-US" dirty="0"/>
              <a:t> Syndrome), leading to </a:t>
            </a:r>
            <a:r>
              <a:rPr lang="en-US" dirty="0" err="1"/>
              <a:t>Xerostomia</a:t>
            </a:r>
            <a:r>
              <a:rPr lang="en-US" dirty="0"/>
              <a:t> and caries </a:t>
            </a:r>
          </a:p>
          <a:p>
            <a:pPr lvl="1"/>
            <a:r>
              <a:rPr lang="en-US" dirty="0"/>
              <a:t>Reduced dexterity, which affects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ability </a:t>
            </a:r>
            <a:r>
              <a:rPr lang="en-US" dirty="0"/>
              <a:t>to perform oral hygiene </a:t>
            </a:r>
          </a:p>
          <a:p>
            <a:pPr lvl="1"/>
            <a:r>
              <a:rPr lang="en-US" dirty="0"/>
              <a:t>Increased caries and periodontal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disease </a:t>
            </a:r>
            <a:r>
              <a:rPr lang="en-US" dirty="0"/>
              <a:t>risk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4191000"/>
            <a:ext cx="22479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5095905"/>
      </p:ext>
    </p:extLst>
  </p:cSld>
  <p:clrMapOvr>
    <a:masterClrMapping/>
  </p:clrMapOvr>
  <p:transition spd="slow" advTm="246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02404" y="304800"/>
          <a:ext cx="8153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89F7730A-A660-4B71-8536-73E3EDEB1DFC}" type="slidenum">
              <a:rPr lang="en-US" smtClean="0">
                <a:solidFill>
                  <a:sysClr val="windowText" lastClr="000000"/>
                </a:solidFill>
              </a:rPr>
              <a:pPr algn="ctr">
                <a:defRPr/>
              </a:pPr>
              <a:t>33</a:t>
            </a:fld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35957"/>
      </p:ext>
    </p:extLst>
  </p:cSld>
  <p:clrMapOvr>
    <a:masterClrMapping/>
  </p:clrMapOvr>
  <p:transition spd="slow" advTm="240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Osteoporosis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with osteoporosis may experience oral changes, such as: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tooth loss 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denture adjustment as jaw shape changes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0885407"/>
      </p:ext>
    </p:extLst>
  </p:cSld>
  <p:clrMapOvr>
    <a:masterClrMapping/>
  </p:clrMapOvr>
  <p:transition spd="slow" advTm="2042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Osteonecrosis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IV bisphosphonates are associated with osteonecrosis of the alveolar bone </a:t>
            </a:r>
          </a:p>
          <a:p>
            <a:r>
              <a:rPr lang="en-US" sz="3600" dirty="0"/>
              <a:t>Incidence: </a:t>
            </a:r>
            <a:r>
              <a:rPr lang="en-US" sz="3600" dirty="0" smtClean="0"/>
              <a:t>rare</a:t>
            </a:r>
          </a:p>
          <a:p>
            <a:r>
              <a:rPr lang="en-US" sz="3600" dirty="0"/>
              <a:t>Can occur at </a:t>
            </a:r>
            <a:r>
              <a:rPr lang="en-US" sz="3600" dirty="0" smtClean="0"/>
              <a:t>the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site of a tooth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extraction </a:t>
            </a:r>
            <a:r>
              <a:rPr lang="en-US" sz="3600" dirty="0"/>
              <a:t>or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spontaneously 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3429000"/>
            <a:ext cx="4114800" cy="261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2164080"/>
      </p:ext>
    </p:extLst>
  </p:cSld>
  <p:clrMapOvr>
    <a:masterClrMapping/>
  </p:clrMapOvr>
  <p:transition spd="slow" advTm="273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Osteonecrosis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Symptoms</a:t>
            </a:r>
            <a:endParaRPr lang="en-US" sz="3600" dirty="0"/>
          </a:p>
          <a:p>
            <a:pPr lvl="1"/>
            <a:r>
              <a:rPr lang="en-US" dirty="0" smtClean="0"/>
              <a:t>Jaw </a:t>
            </a:r>
            <a:r>
              <a:rPr lang="en-US" dirty="0"/>
              <a:t>pain </a:t>
            </a:r>
          </a:p>
          <a:p>
            <a:pPr lvl="1"/>
            <a:r>
              <a:rPr lang="en-US" dirty="0"/>
              <a:t>Swelling and infection </a:t>
            </a:r>
          </a:p>
          <a:p>
            <a:pPr lvl="1"/>
            <a:r>
              <a:rPr lang="en-US" dirty="0"/>
              <a:t>Loosening teeth </a:t>
            </a:r>
          </a:p>
          <a:p>
            <a:pPr lvl="1"/>
            <a:r>
              <a:rPr lang="en-US" dirty="0"/>
              <a:t>Drainage and exposed bone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96" y="3885015"/>
            <a:ext cx="342111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587" y="3885015"/>
            <a:ext cx="300581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0503258"/>
      </p:ext>
    </p:extLst>
  </p:cSld>
  <p:clrMapOvr>
    <a:masterClrMapping/>
  </p:clrMapOvr>
  <p:transition spd="slow" advTm="1838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Osteonecrosis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3200401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Management</a:t>
            </a:r>
            <a:endParaRPr lang="en-US" sz="3600" dirty="0"/>
          </a:p>
          <a:p>
            <a:pPr lvl="1"/>
            <a:r>
              <a:rPr lang="en-US" dirty="0"/>
              <a:t>Alert: Physician and/or </a:t>
            </a:r>
            <a:r>
              <a:rPr lang="en-US" dirty="0" smtClean="0"/>
              <a:t>dentist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508761"/>
            <a:ext cx="3165616" cy="464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44702501"/>
      </p:ext>
    </p:extLst>
  </p:cSld>
  <p:clrMapOvr>
    <a:masterClrMapping/>
  </p:clrMapOvr>
  <p:transition spd="slow" advTm="686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Geriatric oral and systemic health are closely interconnected.</a:t>
            </a:r>
          </a:p>
          <a:p>
            <a:r>
              <a:rPr lang="en-US" dirty="0">
                <a:solidFill>
                  <a:srgbClr val="C00000"/>
                </a:solidFill>
              </a:rPr>
              <a:t>Chronic disease increases the burden of oral disease. </a:t>
            </a:r>
            <a:r>
              <a:rPr lang="en-US" dirty="0" smtClean="0">
                <a:solidFill>
                  <a:srgbClr val="C00000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reverse is also true.</a:t>
            </a:r>
          </a:p>
          <a:p>
            <a:r>
              <a:rPr lang="en-US" dirty="0">
                <a:solidFill>
                  <a:srgbClr val="C00000"/>
                </a:solidFill>
              </a:rPr>
              <a:t>Quality of life and chronic disease management of elders are improved with attention to their oral health.</a:t>
            </a:r>
          </a:p>
          <a:p>
            <a:r>
              <a:rPr lang="en-US" dirty="0">
                <a:solidFill>
                  <a:srgbClr val="C00000"/>
                </a:solidFill>
              </a:rPr>
              <a:t>Effective medical – dental collaboration is vital to successful outcomes.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5760188"/>
      </p:ext>
    </p:extLst>
  </p:cSld>
  <p:clrMapOvr>
    <a:masterClrMapping/>
  </p:clrMapOvr>
  <p:transition spd="slow" advTm="3418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ヒラギノ角ゴ Pro W3" pitchFamily="124" charset="-128"/>
              </a:rPr>
              <a:t>References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>
          <a:xfrm>
            <a:off x="966323" y="1482930"/>
            <a:ext cx="7543801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ea typeface="ヒラギノ角ゴ Pro W3" pitchFamily="124" charset="-128"/>
              </a:rPr>
              <a:t>Smiles for Life: A National Oral Health Curriculum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Clark MB, Douglass AB, Maier R, </a:t>
            </a:r>
            <a:r>
              <a:rPr lang="en-US" sz="2200" dirty="0" err="1">
                <a:ea typeface="ヒラギノ角ゴ Pro W3" pitchFamily="124" charset="-128"/>
              </a:rPr>
              <a:t>Deutchman</a:t>
            </a:r>
            <a:r>
              <a:rPr lang="en-US" sz="2200" dirty="0">
                <a:ea typeface="ヒラギノ角ゴ Pro W3" pitchFamily="124" charset="-128"/>
              </a:rPr>
              <a:t> M, Douglass JM, </a:t>
            </a:r>
            <a:r>
              <a:rPr lang="en-US" sz="2200" dirty="0" err="1">
                <a:ea typeface="ヒラギノ角ゴ Pro W3" pitchFamily="124" charset="-128"/>
              </a:rPr>
              <a:t>Gonsalves</a:t>
            </a:r>
            <a:r>
              <a:rPr lang="en-US" sz="2200" dirty="0">
                <a:ea typeface="ヒラギノ角ゴ Pro W3" pitchFamily="124" charset="-128"/>
              </a:rPr>
              <a:t> W, Silk H, </a:t>
            </a:r>
            <a:r>
              <a:rPr lang="en-US" sz="2200" dirty="0" err="1">
                <a:ea typeface="ヒラギノ角ゴ Pro W3" pitchFamily="124" charset="-128"/>
              </a:rPr>
              <a:t>Tysinger</a:t>
            </a:r>
            <a:r>
              <a:rPr lang="en-US" sz="2200" dirty="0">
                <a:ea typeface="ヒラギノ角ゴ Pro W3" pitchFamily="124" charset="-128"/>
              </a:rPr>
              <a:t> JW, </a:t>
            </a:r>
            <a:r>
              <a:rPr lang="en-US" sz="2200" dirty="0" err="1">
                <a:ea typeface="ヒラギノ角ゴ Pro W3" pitchFamily="124" charset="-128"/>
              </a:rPr>
              <a:t>Wrightson</a:t>
            </a:r>
            <a:r>
              <a:rPr lang="en-US" sz="2200" dirty="0">
                <a:ea typeface="ヒラギノ角ゴ Pro W3" pitchFamily="124" charset="-128"/>
              </a:rPr>
              <a:t> AS, </a:t>
            </a:r>
            <a:r>
              <a:rPr lang="en-US" sz="2200" dirty="0" err="1">
                <a:ea typeface="ヒラギノ角ゴ Pro W3" pitchFamily="124" charset="-128"/>
              </a:rPr>
              <a:t>Quinonez</a:t>
            </a:r>
            <a:r>
              <a:rPr lang="en-US" sz="2200" dirty="0">
                <a:ea typeface="ヒラギノ角ゴ Pro W3" pitchFamily="124" charset="-128"/>
              </a:rPr>
              <a:t> R, Dolce M, Bowser J. Smiles for Life: A National Oral Health Curriculum. 3rd Edition. Society of Teachers of Family Medicine. 2010.  www.smilesforlifeoralhealth.org.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Course Steering Committee Author: A. Stevens </a:t>
            </a:r>
            <a:r>
              <a:rPr lang="en-US" sz="2200" dirty="0" err="1">
                <a:ea typeface="ヒラギノ角ゴ Pro W3" pitchFamily="124" charset="-128"/>
              </a:rPr>
              <a:t>Wrightson</a:t>
            </a:r>
            <a:r>
              <a:rPr lang="en-US" sz="2200" dirty="0">
                <a:ea typeface="ヒラギノ角ゴ Pro W3" pitchFamily="124" charset="-128"/>
              </a:rPr>
              <a:t>, M.D. 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Dental Consultants: Pamela S. Stein, DMD, MPH;  Robert G. Henry, DMD, MPH; Joanna M. Douglass, BDS, DDS.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Smiles for Life Editor: Melinda Clark, MD.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Reviewers: Kathy </a:t>
            </a:r>
            <a:r>
              <a:rPr lang="en-US" sz="2200" dirty="0" err="1">
                <a:ea typeface="ヒラギノ角ゴ Pro W3" pitchFamily="124" charset="-128"/>
              </a:rPr>
              <a:t>Kemle</a:t>
            </a:r>
            <a:r>
              <a:rPr lang="en-US" sz="2200" dirty="0">
                <a:ea typeface="ヒラギノ角ゴ Pro W3" pitchFamily="124" charset="-128"/>
              </a:rPr>
              <a:t>, MS, PA-C; Leslie-Faith </a:t>
            </a:r>
            <a:r>
              <a:rPr lang="en-US" sz="2200" dirty="0" err="1">
                <a:ea typeface="ヒラギノ角ゴ Pro W3" pitchFamily="124" charset="-128"/>
              </a:rPr>
              <a:t>Morritt</a:t>
            </a:r>
            <a:r>
              <a:rPr lang="en-US" sz="2200" dirty="0">
                <a:ea typeface="ヒラギノ角ゴ Pro W3" pitchFamily="124" charset="-128"/>
              </a:rPr>
              <a:t> </a:t>
            </a:r>
            <a:r>
              <a:rPr lang="en-US" sz="2200" dirty="0" err="1">
                <a:ea typeface="ヒラギノ角ゴ Pro W3" pitchFamily="124" charset="-128"/>
              </a:rPr>
              <a:t>Taub</a:t>
            </a:r>
            <a:r>
              <a:rPr lang="en-US" sz="2200" dirty="0">
                <a:ea typeface="ヒラギノ角ゴ Pro W3" pitchFamily="124" charset="-128"/>
              </a:rPr>
              <a:t>, </a:t>
            </a:r>
            <a:br>
              <a:rPr lang="en-US" sz="2200" dirty="0">
                <a:ea typeface="ヒラギノ角ゴ Pro W3" pitchFamily="124" charset="-128"/>
              </a:rPr>
            </a:br>
            <a:r>
              <a:rPr lang="en-US" sz="2200" dirty="0">
                <a:ea typeface="ヒラギノ角ゴ Pro W3" pitchFamily="124" charset="-128"/>
              </a:rPr>
              <a:t>ANP-C, GNP-BC, CDE, C. BSM, </a:t>
            </a:r>
            <a:r>
              <a:rPr lang="en-US" sz="2200" dirty="0" err="1">
                <a:ea typeface="ヒラギノ角ゴ Pro W3" pitchFamily="124" charset="-128"/>
              </a:rPr>
              <a:t>DNSc</a:t>
            </a:r>
            <a:r>
              <a:rPr lang="en-US" sz="2200" dirty="0">
                <a:ea typeface="ヒラギノ角ゴ Pro W3" pitchFamily="124" charset="-128"/>
              </a:rPr>
              <a:t>.</a:t>
            </a:r>
            <a:endParaRPr lang="en-US" sz="2200" dirty="0">
              <a:ea typeface="ヒラギノ角ゴ Pro W3" pitchFamily="12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39</a:t>
            </a:fld>
            <a:endParaRPr kumimoji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262266"/>
      </p:ext>
    </p:extLst>
  </p:cSld>
  <p:clrMapOvr>
    <a:masterClrMapping/>
  </p:clrMapOvr>
  <p:transition spd="slow" advTm="5381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06896997"/>
              </p:ext>
            </p:extLst>
          </p:nvPr>
        </p:nvGraphicFramePr>
        <p:xfrm>
          <a:off x="228600" y="228600"/>
          <a:ext cx="8686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89F7730A-A660-4B71-8536-73E3EDEB1DFC}" type="slidenum">
              <a:rPr lang="en-US" smtClean="0">
                <a:solidFill>
                  <a:sysClr val="windowText" lastClr="000000"/>
                </a:solidFill>
              </a:rPr>
              <a:pPr algn="ctr">
                <a:defRPr/>
              </a:pPr>
              <a:t>4</a:t>
            </a:fld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18690"/>
      </p:ext>
    </p:extLst>
  </p:cSld>
  <p:clrMapOvr>
    <a:masterClrMapping/>
  </p:clrMapOvr>
  <p:transition spd="slow" advTm="817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800" dirty="0" smtClean="0"/>
              <a:t>Project Coordinator &amp; Principal Investigator: Darlene Carritt, RDH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Advisor: Prof. Caren Barnes, RDH, MS</a:t>
            </a:r>
            <a:endParaRPr lang="en-US" sz="2800" dirty="0"/>
          </a:p>
          <a:p>
            <a:pPr>
              <a:lnSpc>
                <a:spcPts val="2700"/>
              </a:lnSpc>
            </a:pPr>
            <a:r>
              <a:rPr lang="en-US" sz="2800" dirty="0" smtClean="0"/>
              <a:t>Presentation &amp; Graphics: Kim R. Theesen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Photography: Peggy Cain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Video Production &amp; Editing: Calvin Hughes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Editing Assistance: Rita Charles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Consultant: Nagamani Narayana,  DMD, MS</a:t>
            </a:r>
          </a:p>
          <a:p>
            <a:pPr>
              <a:lnSpc>
                <a:spcPts val="2700"/>
              </a:lnSpc>
            </a:pPr>
            <a:r>
              <a:rPr lang="en-US" sz="2800" dirty="0" smtClean="0"/>
              <a:t>Contributor: Logan </a:t>
            </a:r>
            <a:r>
              <a:rPr lang="en-US" sz="2800" dirty="0" err="1" smtClean="0"/>
              <a:t>Veath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2425728"/>
      </p:ext>
    </p:extLst>
  </p:cSld>
  <p:clrMapOvr>
    <a:masterClrMapping/>
  </p:clrMapOvr>
  <p:transition spd="slow" advTm="4336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Additional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This </a:t>
            </a:r>
            <a:r>
              <a:rPr lang="en-US" sz="2000" dirty="0" smtClean="0"/>
              <a:t>presentation produced </a:t>
            </a:r>
            <a:r>
              <a:rPr lang="en-US" sz="2000" dirty="0"/>
              <a:t>in part with cooperation with the University of Nebraska Medical Center College of Dentistry, Nebraska Department of Health &amp; Human Services, and the Nebraska Health Care Association.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41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43" y="2680394"/>
            <a:ext cx="3276857" cy="1640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59" y="4648200"/>
            <a:ext cx="4153276" cy="1214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971800"/>
            <a:ext cx="322316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52454"/>
      </p:ext>
    </p:extLst>
  </p:cSld>
  <p:clrMapOvr>
    <a:masterClrMapping/>
  </p:clrMapOvr>
  <p:transition spd="slow" advTm="3271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5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81">
        <p14:vortex dir="r"/>
      </p:transition>
    </mc:Choice>
    <mc:Fallback xmlns="">
      <p:transition spd="slow" advTm="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Effects of Infection from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319" y="1482930"/>
            <a:ext cx="3657601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When the pulp in a tooth </a:t>
            </a:r>
            <a:r>
              <a:rPr lang="en-US" dirty="0" smtClean="0"/>
              <a:t>becomes </a:t>
            </a:r>
            <a:r>
              <a:rPr lang="en-US" dirty="0"/>
              <a:t>necrotic secondary to severe caries, infection can spread to become a potentially life-threatening cellulitis. </a:t>
            </a:r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10888"/>
              </p:ext>
            </p:extLst>
          </p:nvPr>
        </p:nvGraphicFramePr>
        <p:xfrm>
          <a:off x="4876800" y="1600199"/>
          <a:ext cx="3657600" cy="439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-PAINT" r:id="rId5" imgW="6810120" imgH="8181720" progId="CorelPHOTOPAINT.Image.16">
                  <p:embed/>
                </p:oleObj>
              </mc:Choice>
              <mc:Fallback>
                <p:oleObj name="PHOTO-PAINT" r:id="rId5" imgW="6810120" imgH="818172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6800" y="1600199"/>
                        <a:ext cx="3657600" cy="439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843470"/>
      </p:ext>
    </p:extLst>
  </p:cSld>
  <p:clrMapOvr>
    <a:masterClrMapping/>
  </p:clrMapOvr>
  <p:transition spd="slow" advTm="1303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Infection from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Untreated oral bacterial infection can cause:</a:t>
            </a:r>
          </a:p>
          <a:p>
            <a:pPr lvl="1"/>
            <a:r>
              <a:rPr lang="en-US" sz="3200" dirty="0" smtClean="0"/>
              <a:t>Intraoral abscesses </a:t>
            </a:r>
          </a:p>
          <a:p>
            <a:pPr lvl="1"/>
            <a:r>
              <a:rPr lang="en-US" sz="3200" dirty="0" smtClean="0"/>
              <a:t>Sinusitis </a:t>
            </a:r>
          </a:p>
          <a:p>
            <a:pPr lvl="1"/>
            <a:r>
              <a:rPr lang="en-US" sz="3200" dirty="0" smtClean="0"/>
              <a:t>Facial cellulitis </a:t>
            </a:r>
          </a:p>
          <a:p>
            <a:pPr lvl="1"/>
            <a:r>
              <a:rPr lang="en-US" sz="3200" dirty="0" err="1" smtClean="0"/>
              <a:t>Periorbital</a:t>
            </a:r>
            <a:r>
              <a:rPr lang="en-US" sz="3200" dirty="0" smtClean="0"/>
              <a:t> cellulitis </a:t>
            </a:r>
          </a:p>
          <a:p>
            <a:pPr lvl="1"/>
            <a:r>
              <a:rPr lang="en-US" sz="3200" dirty="0" smtClean="0"/>
              <a:t>Bacteremia and its consequences </a:t>
            </a:r>
          </a:p>
          <a:p>
            <a:pPr lvl="1"/>
            <a:r>
              <a:rPr lang="en-US" sz="3200" dirty="0" smtClean="0"/>
              <a:t>Brain abscesses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7110769"/>
      </p:ext>
    </p:extLst>
  </p:cSld>
  <p:clrMapOvr>
    <a:masterClrMapping/>
  </p:clrMapOvr>
  <p:transition spd="slow" advTm="394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Infection from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 smtClean="0"/>
              <a:t>Untreated oral bacterial infection can cause: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3200" dirty="0" smtClean="0"/>
              <a:t>Airway compromise secondary to tracking of cellulitis into the facial planes of the neck “Ludwig’s angina”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3200" dirty="0" smtClean="0"/>
              <a:t>Sinusitis, bacteremia, and brain abscesses may occur due to direct bacterial extension into adjacent soft tissues, or systemically through a </a:t>
            </a:r>
            <a:r>
              <a:rPr lang="en-US" sz="3200" dirty="0" err="1" smtClean="0"/>
              <a:t>hematogenous</a:t>
            </a:r>
            <a:r>
              <a:rPr lang="en-US" sz="3200" dirty="0" smtClean="0"/>
              <a:t> route. 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49130080"/>
      </p:ext>
    </p:extLst>
  </p:cSld>
  <p:clrMapOvr>
    <a:masterClrMapping/>
  </p:clrMapOvr>
  <p:transition spd="slow" advTm="4247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Infection from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Elderly </a:t>
            </a:r>
            <a:r>
              <a:rPr lang="en-US" sz="3600" dirty="0" err="1" smtClean="0"/>
              <a:t>Sequela</a:t>
            </a:r>
            <a:endParaRPr lang="en-US" sz="3600" dirty="0" smtClean="0"/>
          </a:p>
          <a:p>
            <a:pPr lvl="1"/>
            <a:r>
              <a:rPr lang="en-US" sz="3200" dirty="0" err="1" smtClean="0"/>
              <a:t>Immunocompromised</a:t>
            </a:r>
            <a:r>
              <a:rPr lang="en-US" sz="3200" dirty="0" smtClean="0"/>
              <a:t> </a:t>
            </a:r>
            <a:r>
              <a:rPr lang="en-US" sz="3200" dirty="0"/>
              <a:t>state</a:t>
            </a:r>
          </a:p>
          <a:p>
            <a:pPr lvl="1"/>
            <a:r>
              <a:rPr lang="en-US" sz="3200" dirty="0"/>
              <a:t>Impaired nutrition</a:t>
            </a:r>
          </a:p>
          <a:p>
            <a:pPr lvl="1"/>
            <a:r>
              <a:rPr lang="en-US" sz="3200" dirty="0" smtClean="0"/>
              <a:t>Poor </a:t>
            </a:r>
            <a:r>
              <a:rPr lang="en-US" sz="3200" dirty="0"/>
              <a:t>wound healing</a:t>
            </a:r>
          </a:p>
          <a:p>
            <a:pPr lvl="1"/>
            <a:r>
              <a:rPr lang="en-US" sz="3200" dirty="0" smtClean="0"/>
              <a:t>Antibiotics</a:t>
            </a:r>
            <a:endParaRPr lang="en-US" sz="3200" dirty="0"/>
          </a:p>
          <a:p>
            <a:pPr lvl="2"/>
            <a:r>
              <a:rPr lang="en-US" sz="2800" dirty="0" smtClean="0"/>
              <a:t>Candidiasis</a:t>
            </a:r>
            <a:endParaRPr lang="en-US" sz="2800" dirty="0"/>
          </a:p>
          <a:p>
            <a:pPr lvl="2"/>
            <a:r>
              <a:rPr lang="en-US" sz="2800" dirty="0" smtClean="0"/>
              <a:t>Clostridium </a:t>
            </a:r>
            <a:r>
              <a:rPr lang="en-US" sz="2800" dirty="0" err="1"/>
              <a:t>difficile</a:t>
            </a:r>
            <a:r>
              <a:rPr lang="en-US" sz="2800" dirty="0"/>
              <a:t>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35881728"/>
      </p:ext>
    </p:extLst>
  </p:cSld>
  <p:clrMapOvr>
    <a:masterClrMapping/>
  </p:clrMapOvr>
  <p:transition spd="slow" advTm="3753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Infection from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3657601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Management </a:t>
            </a:r>
          </a:p>
          <a:p>
            <a:pPr lvl="1"/>
            <a:r>
              <a:rPr lang="en-US" sz="3200" dirty="0" smtClean="0"/>
              <a:t>Alert: Physician and/or dentist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508761"/>
            <a:ext cx="3165616" cy="464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2819655"/>
      </p:ext>
    </p:extLst>
  </p:cSld>
  <p:clrMapOvr>
    <a:masterClrMapping/>
  </p:clrMapOvr>
  <p:transition spd="slow" advTm="94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Fals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3.2.1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etrospec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1148</Words>
  <Application>Microsoft Office PowerPoint</Application>
  <PresentationFormat>On-screen Show (4:3)</PresentationFormat>
  <Paragraphs>246</Paragraphs>
  <Slides>42</Slides>
  <Notes>7</Notes>
  <HiddenSlides>0</HiddenSlides>
  <MMClips>38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ヒラギノ角ゴ Pro W3</vt:lpstr>
      <vt:lpstr>Retrospect</vt:lpstr>
      <vt:lpstr>PHOTO-PAINT</vt:lpstr>
      <vt:lpstr>The Oral-Systemic Link: Diseases and Oral Implications in the Elderly</vt:lpstr>
      <vt:lpstr>The Oral-Systemic Link</vt:lpstr>
      <vt:lpstr>Conditions with  Oral-Systemic Implications</vt:lpstr>
      <vt:lpstr>PowerPoint Presentation</vt:lpstr>
      <vt:lpstr>Effects of Infection from Teeth</vt:lpstr>
      <vt:lpstr>Effects of Infection from Teeth</vt:lpstr>
      <vt:lpstr>Effects of Infection from Teeth</vt:lpstr>
      <vt:lpstr>Effects of Infection from Teeth</vt:lpstr>
      <vt:lpstr>Effects of Infection from Teeth</vt:lpstr>
      <vt:lpstr>Aspiration Pneumonia</vt:lpstr>
      <vt:lpstr>Aspiration Pneumonia</vt:lpstr>
      <vt:lpstr>PowerPoint Presentation</vt:lpstr>
      <vt:lpstr>Nutritional Deficiencies</vt:lpstr>
      <vt:lpstr>Nutritional Deficiencies</vt:lpstr>
      <vt:lpstr>Nutritional Deficiencies</vt:lpstr>
      <vt:lpstr>Nutritional Deficiencies</vt:lpstr>
      <vt:lpstr>Nutritional Deficiencies</vt:lpstr>
      <vt:lpstr>Nutritional Deficiencies</vt:lpstr>
      <vt:lpstr>PowerPoint Presentation</vt:lpstr>
      <vt:lpstr>Obesity &amp; Diabetes</vt:lpstr>
      <vt:lpstr>Obesity &amp; Diabetes</vt:lpstr>
      <vt:lpstr>Diabetes &amp; Glycemic Control</vt:lpstr>
      <vt:lpstr>Diabetes–Periodontal Disease: A Vicious Cycle</vt:lpstr>
      <vt:lpstr>Vascular Disease </vt:lpstr>
      <vt:lpstr>Vascular Disease </vt:lpstr>
      <vt:lpstr>Vascular Disease </vt:lpstr>
      <vt:lpstr>Vascular Disease </vt:lpstr>
      <vt:lpstr>Dementia</vt:lpstr>
      <vt:lpstr>Dementia</vt:lpstr>
      <vt:lpstr>Dementia</vt:lpstr>
      <vt:lpstr>Rheumatoid Arthritis </vt:lpstr>
      <vt:lpstr>Rheumatoid Arthritis </vt:lpstr>
      <vt:lpstr>PowerPoint Presentation</vt:lpstr>
      <vt:lpstr>Osteoporosis</vt:lpstr>
      <vt:lpstr>Osteonecrosis</vt:lpstr>
      <vt:lpstr>Osteonecrosis</vt:lpstr>
      <vt:lpstr>Osteonecrosis</vt:lpstr>
      <vt:lpstr>Take-home Message</vt:lpstr>
      <vt:lpstr>References</vt:lpstr>
      <vt:lpstr>Production Credits</vt:lpstr>
      <vt:lpstr>Additional Credits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714</cp:revision>
  <cp:lastPrinted>2013-06-26T23:06:01Z</cp:lastPrinted>
  <dcterms:created xsi:type="dcterms:W3CDTF">2010-12-16T16:38:25Z</dcterms:created>
  <dcterms:modified xsi:type="dcterms:W3CDTF">2015-08-26T21:58:46Z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