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53"/>
  </p:notesMasterIdLst>
  <p:sldIdLst>
    <p:sldId id="256" r:id="rId2"/>
    <p:sldId id="265" r:id="rId3"/>
    <p:sldId id="338" r:id="rId4"/>
    <p:sldId id="269" r:id="rId5"/>
    <p:sldId id="270" r:id="rId6"/>
    <p:sldId id="319" r:id="rId7"/>
    <p:sldId id="271" r:id="rId8"/>
    <p:sldId id="272" r:id="rId9"/>
    <p:sldId id="321" r:id="rId10"/>
    <p:sldId id="320" r:id="rId11"/>
    <p:sldId id="273" r:id="rId12"/>
    <p:sldId id="324" r:id="rId13"/>
    <p:sldId id="325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5" r:id="rId23"/>
    <p:sldId id="286" r:id="rId24"/>
    <p:sldId id="326" r:id="rId25"/>
    <p:sldId id="288" r:id="rId26"/>
    <p:sldId id="289" r:id="rId27"/>
    <p:sldId id="290" r:id="rId28"/>
    <p:sldId id="291" r:id="rId29"/>
    <p:sldId id="292" r:id="rId30"/>
    <p:sldId id="293" r:id="rId31"/>
    <p:sldId id="283" r:id="rId32"/>
    <p:sldId id="294" r:id="rId33"/>
    <p:sldId id="297" r:id="rId34"/>
    <p:sldId id="262" r:id="rId35"/>
    <p:sldId id="263" r:id="rId36"/>
    <p:sldId id="318" r:id="rId37"/>
    <p:sldId id="301" r:id="rId38"/>
    <p:sldId id="339" r:id="rId39"/>
    <p:sldId id="302" r:id="rId40"/>
    <p:sldId id="340" r:id="rId41"/>
    <p:sldId id="341" r:id="rId42"/>
    <p:sldId id="303" r:id="rId43"/>
    <p:sldId id="304" r:id="rId44"/>
    <p:sldId id="305" r:id="rId45"/>
    <p:sldId id="306" r:id="rId46"/>
    <p:sldId id="307" r:id="rId47"/>
    <p:sldId id="308" r:id="rId48"/>
    <p:sldId id="343" r:id="rId49"/>
    <p:sldId id="342" r:id="rId50"/>
    <p:sldId id="334" r:id="rId51"/>
    <p:sldId id="335" r:id="rId52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54"/>
      <p:bold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F78D80-B519-41FA-BF7B-00A6B3B3615F}" v="776" dt="2025-05-16T18:50:21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76" autoAdjust="0"/>
  </p:normalViewPr>
  <p:slideViewPr>
    <p:cSldViewPr snapToGrid="0">
      <p:cViewPr varScale="1">
        <p:scale>
          <a:sx n="128" d="100"/>
          <a:sy n="128" d="100"/>
        </p:scale>
        <p:origin x="113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3250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181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JAAD: also differentiates TEN as TEN with spots &gt;30% and TEN without spots &gt;10% (large epidermal sheets without 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purpuric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targets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2386-9E86-9341-BD11-2D9E8292D90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2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68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807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85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8685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571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706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646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965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0850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189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08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067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8486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4412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29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182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542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486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932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273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201" name="Shape 20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796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criteria to help</a:t>
            </a:r>
            <a:r>
              <a:rPr lang="en-US" baseline="0" dirty="0"/>
              <a:t> differentiate from SJS </a:t>
            </a:r>
          </a:p>
          <a:p>
            <a:endParaRPr lang="en-US" baseline="0" dirty="0"/>
          </a:p>
          <a:p>
            <a:r>
              <a:rPr lang="en-US" baseline="0" dirty="0" err="1"/>
              <a:t>Assler</a:t>
            </a:r>
            <a:r>
              <a:rPr lang="en-US" baseline="0" dirty="0"/>
              <a:t> et al. with </a:t>
            </a:r>
            <a:r>
              <a:rPr lang="en-US" baseline="0" dirty="0" err="1"/>
              <a:t>Roujeau</a:t>
            </a:r>
            <a:r>
              <a:rPr lang="en-US" baseline="0" dirty="0"/>
              <a:t> group 1995 – used criteria to blindly determine whether lesions were HSV-related or not (EM vs. SJS) – was helpful in predicting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2386-9E86-9341-BD11-2D9E8292D907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to do a FBSE!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patients only have limited # of typical targets. Others not fully evolved. Sometimes only a few typical targets present --&gt; FBSE!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 "atypical" targets can accompany "typical" lesions, or be primary --&gt; BUT THEY ARE PALPABLE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2386-9E86-9341-BD11-2D9E8292D907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2386-9E86-9341-BD11-2D9E8292D90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676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30905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36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415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43081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13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077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246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get PIPA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2386-9E86-9341-BD11-2D9E8292D90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4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4656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abacavir</a:t>
            </a:r>
            <a:r>
              <a:rPr lang="en-US" dirty="0"/>
              <a:t> - induced  (study found that </a:t>
            </a:r>
            <a:r>
              <a:rPr lang="en-US" dirty="0" err="1"/>
              <a:t>abacavir</a:t>
            </a:r>
            <a:r>
              <a:rPr lang="en-US" dirty="0"/>
              <a:t> naive patients with allotype developed CD8+ response when exposed, but not people without HLA-B5701 allotype)     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 FDA recommends genotyping Asians for HLA-B-1502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prior to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carbamazepine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everyone for HLA-B-5701 for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Abacavir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2386-9E86-9341-BD11-2D9E8292D90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128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_bkg_Acrony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721" y="492992"/>
            <a:ext cx="6480951" cy="2375882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375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720" y="2868874"/>
            <a:ext cx="6400800" cy="516383"/>
          </a:xfrm>
        </p:spPr>
        <p:txBody>
          <a:bodyPr>
            <a:normAutofit/>
          </a:bodyPr>
          <a:lstStyle>
            <a:lvl1pPr marL="0" indent="0" algn="l">
              <a:buNone/>
              <a:defRPr sz="1200" b="1" i="0" baseline="0">
                <a:solidFill>
                  <a:srgbClr val="FDB713"/>
                </a:solidFill>
                <a:latin typeface="Arial-BoldMT"/>
                <a:cs typeface="Arial-Bold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9326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ing_bk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D469-92A4-7C4B-92D3-D43DB28D03D1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13E49-11AD-514E-B738-2EB77D5D3D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950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7" y="296874"/>
            <a:ext cx="7606427" cy="1019365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7" y="1411965"/>
            <a:ext cx="7282212" cy="296273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200"/>
            </a:lvl1pPr>
            <a:lvl2pPr>
              <a:lnSpc>
                <a:spcPct val="90000"/>
              </a:lnSpc>
              <a:defRPr sz="12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40" y="4452260"/>
            <a:ext cx="1293548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5/19/2025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4452260"/>
            <a:ext cx="335538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8" y="4452260"/>
            <a:ext cx="1262187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9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7" y="296874"/>
            <a:ext cx="7606427" cy="1019365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4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81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22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7" y="296874"/>
            <a:ext cx="7606427" cy="1019365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7" y="1411965"/>
            <a:ext cx="7282212" cy="296273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200"/>
            </a:lvl1pPr>
            <a:lvl2pPr>
              <a:lnSpc>
                <a:spcPct val="90000"/>
              </a:lnSpc>
              <a:defRPr sz="12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40" y="4452260"/>
            <a:ext cx="1293548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5/19/2025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4452260"/>
            <a:ext cx="335538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8" y="4452260"/>
            <a:ext cx="1262187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97625" y="4431468"/>
            <a:ext cx="848412" cy="43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821F24-28CA-1643-8527-1417228BF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0834" y="4719558"/>
            <a:ext cx="1833584" cy="3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5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67" y="296874"/>
            <a:ext cx="7606427" cy="1019365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7" y="1411965"/>
            <a:ext cx="7282212" cy="296273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200"/>
            </a:lvl1pPr>
            <a:lvl2pPr>
              <a:lnSpc>
                <a:spcPct val="90000"/>
              </a:lnSpc>
              <a:defRPr sz="12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40" y="4452260"/>
            <a:ext cx="1293548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5/19/2025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4452260"/>
            <a:ext cx="335538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8" y="4452260"/>
            <a:ext cx="1262187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97625" y="4431468"/>
            <a:ext cx="848412" cy="43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821F24-28CA-1643-8527-1417228BF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0834" y="4719558"/>
            <a:ext cx="1833584" cy="3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6" y="1411966"/>
            <a:ext cx="3465576" cy="2921570"/>
          </a:xfrm>
        </p:spPr>
        <p:txBody>
          <a:bodyPr anchor="t"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56440" y="1411966"/>
            <a:ext cx="3465137" cy="2921570"/>
          </a:xfrm>
        </p:spPr>
        <p:txBody>
          <a:bodyPr anchor="t"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40" y="4452260"/>
            <a:ext cx="1293548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fld id="{A3F11EEC-60B6-DF4B-A821-B910872C5F64}" type="datetimeFigureOut">
              <a:rPr lang="en-US" smtClean="0"/>
              <a:pPr/>
              <a:t>5/19/2025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7" y="4452260"/>
            <a:ext cx="335538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48" y="4452260"/>
            <a:ext cx="1262187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fld id="{C2F1CAA2-7C6D-8F48-BAEE-2DAFD071A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097625" y="4431468"/>
            <a:ext cx="848412" cy="43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821F24-28CA-1643-8527-1417228BF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0834" y="4719558"/>
            <a:ext cx="1833584" cy="3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4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38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8EEC-2594-1C48-B6E7-9A5989ABAA71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D2246-23F0-8746-9C94-362A8E9B7D1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8097625" y="4431468"/>
            <a:ext cx="848412" cy="432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821F24-28CA-1643-8527-1417228BF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0834" y="4719558"/>
            <a:ext cx="1833584" cy="3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2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ent_bkg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6667" y="296874"/>
            <a:ext cx="7606427" cy="1019365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6667" y="1411965"/>
            <a:ext cx="7282212" cy="351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0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3375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lnSpc>
          <a:spcPct val="90000"/>
        </a:lnSpc>
        <a:spcBef>
          <a:spcPct val="20000"/>
        </a:spcBef>
        <a:buFontTx/>
        <a:buNone/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916721" y="492992"/>
            <a:ext cx="6480951" cy="9604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"/>
              </a:rPr>
              <a:t>Dermatologic Emergencies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Matthew Stephany, MD, FAAD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Slow acetylators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Immunocompromised (</a:t>
            </a:r>
            <a:r>
              <a:rPr lang="en-US" dirty="0">
                <a:solidFill>
                  <a:srgbClr val="0000FF"/>
                </a:solidFill>
              </a:rPr>
              <a:t>HIV/AIDS - 1000x  higher risk</a:t>
            </a:r>
            <a:r>
              <a:rPr lang="en-US" dirty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Radiotherapy + anticonvulsants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Certain HLA alleles in specific populations </a:t>
            </a:r>
          </a:p>
          <a:p>
            <a:pPr marL="556895" lvl="1" indent="-213995"/>
            <a:r>
              <a:rPr lang="en-US" sz="1200" dirty="0"/>
              <a:t>HLA-B1502 **– Asians and East Indians (&gt;&gt; Japanese/Korean)  - carbamazepine                  </a:t>
            </a:r>
            <a:endParaRPr lang="en-US" sz="1200" dirty="0">
              <a:ea typeface="Calibri"/>
              <a:cs typeface="Calibri"/>
            </a:endParaRPr>
          </a:p>
          <a:p>
            <a:pPr marL="556895" lvl="1" indent="-213995"/>
            <a:r>
              <a:rPr lang="en-US" sz="1200" dirty="0"/>
              <a:t>HLA-B5801 - Han Chinese + Europeans  - allopurinol</a:t>
            </a:r>
            <a:endParaRPr lang="en-US" sz="1200" dirty="0">
              <a:ea typeface="Calibri"/>
              <a:cs typeface="Calibri"/>
            </a:endParaRPr>
          </a:p>
          <a:p>
            <a:pPr marL="556895" lvl="1" indent="-213995"/>
            <a:r>
              <a:rPr lang="en-US" sz="1200" dirty="0"/>
              <a:t>HLA-A3101 – Europeans  - carbamazepine </a:t>
            </a:r>
            <a:endParaRPr lang="en-US" sz="1200" dirty="0">
              <a:ea typeface="Calibri"/>
              <a:cs typeface="Calibri"/>
            </a:endParaRPr>
          </a:p>
          <a:p>
            <a:pPr marL="556895" lvl="1" indent="-213995"/>
            <a:r>
              <a:rPr lang="en-US" sz="1200" dirty="0"/>
              <a:t>HLA- B5701** - Abacavir</a:t>
            </a:r>
            <a:endParaRPr lang="en-US" sz="1200" dirty="0">
              <a:ea typeface="Calibri"/>
              <a:cs typeface="Calibri"/>
            </a:endParaRPr>
          </a:p>
          <a:p>
            <a:pPr marL="556895" lvl="1" indent="-213995"/>
            <a:r>
              <a:rPr lang="en-US" dirty="0"/>
              <a:t>HLA-DQB601 – Caucasians with SJS + ocular complications </a:t>
            </a:r>
            <a:endParaRPr lang="en-US" dirty="0">
              <a:ea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endParaRPr lang="en-US" sz="2200" b="0" dirty="0">
              <a:latin typeface="Trebuchet MS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03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i="0" u="none" dirty="0">
                <a:solidFill>
                  <a:srgbClr val="404040"/>
                </a:solidFill>
                <a:latin typeface="Trebuchet MS"/>
                <a:cs typeface="Trebuchet MS"/>
              </a:rPr>
              <a:t>Prodrome</a:t>
            </a:r>
            <a:r>
              <a:rPr lang="en-US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i="0" u="none" dirty="0">
                <a:solidFill>
                  <a:srgbClr val="404040"/>
                </a:solidFill>
                <a:latin typeface="Trebuchet MS"/>
                <a:cs typeface="Trebuchet MS"/>
              </a:rPr>
              <a:t>1-</a:t>
            </a:r>
            <a:r>
              <a:rPr lang="en-US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lang="en-US" i="0" u="none" dirty="0">
                <a:solidFill>
                  <a:srgbClr val="404040"/>
                </a:solidFill>
                <a:latin typeface="Trebuchet MS"/>
                <a:cs typeface="Trebuchet MS"/>
              </a:rPr>
              <a:t> days prior to lesions</a:t>
            </a:r>
            <a:endParaRPr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en-US" sz="1800" dirty="0">
                <a:solidFill>
                  <a:srgbClr val="404040"/>
                </a:solidFill>
                <a:latin typeface="Trebuchet MS"/>
                <a:cs typeface="Trebuchet MS"/>
              </a:rPr>
              <a:t>Fever, stinging eyes, dysphagia</a:t>
            </a:r>
            <a:endParaRPr sz="1800"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Constitutional symptoms</a:t>
            </a:r>
            <a:endParaRPr sz="1800" dirty="0">
              <a:latin typeface="Trebuchet MS"/>
              <a:cs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Headache</a:t>
            </a:r>
            <a:endParaRPr sz="1800" dirty="0">
              <a:latin typeface="Trebuchet MS"/>
              <a:cs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Fever/chills</a:t>
            </a:r>
            <a:endParaRPr sz="1800" dirty="0">
              <a:latin typeface="Trebuchet MS"/>
              <a:cs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Nausea/vomiting</a:t>
            </a:r>
            <a:endParaRPr sz="1800" dirty="0">
              <a:latin typeface="Trebuchet MS"/>
              <a:cs typeface="Trebuchet MS"/>
            </a:endParaRPr>
          </a:p>
          <a:p>
            <a:pPr marL="914400" lvl="1" indent="-34290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Anxiety/agitation/confusion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42900">
              <a:lnSpc>
                <a:spcPct val="80000"/>
              </a:lnSpc>
              <a:spcBef>
                <a:spcPts val="1000"/>
              </a:spcBef>
              <a:buClr>
                <a:srgbClr val="4F81BD"/>
              </a:buClr>
              <a:buSzPts val="1800"/>
              <a:buFont typeface="Courier New"/>
              <a:buChar char="o"/>
            </a:pPr>
            <a:r>
              <a:rPr lang="en-US" sz="1800" dirty="0">
                <a:solidFill>
                  <a:srgbClr val="404040"/>
                </a:solidFill>
                <a:latin typeface="Trebuchet MS"/>
              </a:rPr>
              <a:t>First cutaneous symptom:</a:t>
            </a:r>
          </a:p>
          <a:p>
            <a:pPr marL="1214755" lvl="2" indent="-342900">
              <a:lnSpc>
                <a:spcPct val="80000"/>
              </a:lnSpc>
              <a:spcBef>
                <a:spcPts val="1000"/>
              </a:spcBef>
              <a:buClr>
                <a:srgbClr val="4F81BD"/>
              </a:buClr>
              <a:buSzPts val="1800"/>
            </a:pPr>
            <a:r>
              <a:rPr lang="en-US" sz="1800" dirty="0">
                <a:solidFill>
                  <a:srgbClr val="404040"/>
                </a:solidFill>
                <a:latin typeface="Trebuchet MS"/>
              </a:rPr>
              <a:t>Burning/tenderness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lang="en-US" dirty="0"/>
          </a:p>
        </p:txBody>
      </p:sp>
      <p:pic>
        <p:nvPicPr>
          <p:cNvPr id="237" name="Shape 237" descr="sjs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00875" y="2681288"/>
            <a:ext cx="2143125" cy="14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sjs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05973" y="818458"/>
            <a:ext cx="1579562" cy="236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sjs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9361" y="3417240"/>
            <a:ext cx="21438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159927"/>
            <a:ext cx="6172200" cy="742950"/>
          </a:xfrm>
        </p:spPr>
        <p:txBody>
          <a:bodyPr/>
          <a:lstStyle/>
          <a:p>
            <a:r>
              <a:rPr lang="en-US" dirty="0"/>
              <a:t>Clinical Presentation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30" y="583023"/>
            <a:ext cx="3272032" cy="2375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46" y="259788"/>
            <a:ext cx="2543175" cy="116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1" y="1506530"/>
            <a:ext cx="3585969" cy="2611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585" y="2879510"/>
            <a:ext cx="3286461" cy="2167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047" y="259795"/>
            <a:ext cx="3425234" cy="4560773"/>
          </a:xfrm>
          <a:prstGeom prst="rect">
            <a:avLst/>
          </a:prstGeom>
        </p:spPr>
      </p:pic>
      <p:pic>
        <p:nvPicPr>
          <p:cNvPr id="5" name="Picture 4" descr="Screen Shot 2015-08-23 at 9.49.4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877" y="896806"/>
            <a:ext cx="2898833" cy="35043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SJS/TEN - Mucosal Involvement</a:t>
            </a:r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All mucosal surfaces are susceptible</a:t>
            </a:r>
            <a:endParaRPr dirty="0"/>
          </a:p>
          <a:p>
            <a:pPr marL="342900" lvl="0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Commonly involved</a:t>
            </a:r>
            <a:endParaRPr dirty="0"/>
          </a:p>
          <a:p>
            <a:pPr marL="1200150" lvl="2" indent="-28575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Oral 93%</a:t>
            </a:r>
            <a:endParaRPr dirty="0"/>
          </a:p>
          <a:p>
            <a:pPr marL="1200150" lvl="2" indent="-28575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Ocular 78%</a:t>
            </a:r>
            <a:endParaRPr dirty="0"/>
          </a:p>
          <a:p>
            <a:pPr marL="1200150" lvl="2" indent="-28575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Genital 63%</a:t>
            </a:r>
            <a:endParaRPr dirty="0"/>
          </a:p>
          <a:p>
            <a:pPr marL="342900" marR="0" lvl="0" indent="-2006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3" name="Shape 253" descr="sjs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2875" y="3589100"/>
            <a:ext cx="24384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 descr="sjs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73985" y="1549486"/>
            <a:ext cx="2306637" cy="180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 descr="sjs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0080" y="1781175"/>
            <a:ext cx="2439600" cy="15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http://webeye.ophth.uiowa.edu/eyeforum/cases-i/case192/Figure-1-Corneal-Ulceration-LRG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9100" y="3589100"/>
            <a:ext cx="2305800" cy="11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1723-416A-4308-8052-73A2B1DC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2" name="Shape 262" descr="IMG_034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621936" y="1411288"/>
            <a:ext cx="3952516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2B5E-7760-4678-8E1F-A1BA6D8E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" name="Shape 267" descr="IMG_034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621936" y="1411288"/>
            <a:ext cx="3952516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1E670-FA57-4488-959C-C6FF9BED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2" name="Shape 272" descr="IMG_068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621936" y="1411288"/>
            <a:ext cx="3952516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9A8-82D8-49F7-BB5A-41D3512C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7" name="Shape 277" descr="IMG_068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3487271" y="1411288"/>
            <a:ext cx="2221845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4E322-A4E1-4F0E-A6ED-709CB649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2" name="Shape 282" descr="IMG_068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622986" y="1411288"/>
            <a:ext cx="3950416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Outline</a:t>
            </a:r>
            <a:endParaRPr sz="4800" b="0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" indent="-285750">
              <a:lnSpc>
                <a:spcPct val="7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Inflammatory</a:t>
            </a: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Erythema Multiforme</a:t>
            </a: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Steven-Johnson Syndrome</a:t>
            </a: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Drug Reaction with Eosinophilia and Systemic Symptoms (DRESS)</a:t>
            </a: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Acute Generalized </a:t>
            </a:r>
            <a:r>
              <a:rPr lang="en-US" sz="16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Exanthematous</a:t>
            </a: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Pustulosis (AGEP)</a:t>
            </a:r>
          </a:p>
          <a:p>
            <a:pPr marL="57150" indent="-285750">
              <a:lnSpc>
                <a:spcPct val="70000"/>
              </a:lnSpc>
              <a:buClr>
                <a:srgbClr val="FF0000"/>
              </a:buClr>
              <a:buFont typeface="Arial"/>
              <a:buChar char="•"/>
            </a:pPr>
            <a:endParaRPr lang="en-US" sz="1600" dirty="0">
              <a:solidFill>
                <a:srgbClr val="FF0000"/>
              </a:solidFill>
              <a:latin typeface="Trebuchet MS"/>
              <a:ea typeface="Trebuchet MS"/>
              <a:cs typeface="Trebuchet MS"/>
            </a:endParaRPr>
          </a:p>
          <a:p>
            <a:pPr marL="57150" indent="-285750">
              <a:lnSpc>
                <a:spcPct val="7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Infectious</a:t>
            </a:r>
            <a:endParaRPr lang="en-US" sz="16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Staph Scalded Skin Syndrome</a:t>
            </a:r>
            <a:endParaRPr lang="en-US" sz="1600" dirty="0">
              <a:solidFill>
                <a:srgbClr val="FF0000"/>
              </a:solidFill>
              <a:latin typeface="Trebuchet MS"/>
              <a:ea typeface="Trebuchet MS"/>
              <a:cs typeface="Trebuchet MS"/>
            </a:endParaRP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Necrotizing Fasciitis</a:t>
            </a: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r>
              <a:rPr lang="en-US" sz="1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Eczema Herpeticum</a:t>
            </a:r>
          </a:p>
          <a:p>
            <a:pPr marL="57150" indent="-213995">
              <a:lnSpc>
                <a:spcPct val="70000"/>
              </a:lnSpc>
              <a:buClr>
                <a:srgbClr val="FF0000"/>
              </a:buClr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  <a:p>
            <a:pPr marL="57150" indent="-213995">
              <a:lnSpc>
                <a:spcPct val="7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Trebuchet MS"/>
                <a:ea typeface="Trebuchet MS"/>
                <a:cs typeface="Trebuchet MS"/>
              </a:rPr>
              <a:t>When should I transfer?</a:t>
            </a:r>
          </a:p>
          <a:p>
            <a:pPr marL="614045" lvl="1" indent="-213995">
              <a:lnSpc>
                <a:spcPct val="70000"/>
              </a:lnSpc>
              <a:buClr>
                <a:srgbClr val="FF0000"/>
              </a:buClr>
              <a:buFont typeface="Courier New"/>
              <a:buChar char="o"/>
            </a:pPr>
            <a:endParaRPr lang="en-US" sz="16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EAAB-11F6-4400-BB42-F99E16FCD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7" name="Shape 287" descr="IMG_070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621936" y="1411288"/>
            <a:ext cx="3952516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150" y="0"/>
            <a:ext cx="7271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BE51D-375B-4C08-BF37-B4C17004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3764-DB65-4917-9C55-333041791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b="0">
                <a:latin typeface="Trebuchet MS"/>
                <a:ea typeface="Trebuchet MS"/>
                <a:cs typeface="Trebuchet MS"/>
                <a:sym typeface="Trebuchet MS"/>
              </a:rPr>
              <a:t>SJS/TEN - High Mortality</a:t>
            </a:r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Mortality untreated is 15-40%</a:t>
            </a:r>
            <a:endParaRPr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Majority of patients die from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Trebuchet MS"/>
              <a:buChar char="○"/>
            </a:pPr>
            <a:r>
              <a:rPr lang="en-US" sz="18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en-US" sz="1800" b="1" i="0" u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nfection </a:t>
            </a:r>
            <a:endParaRPr sz="18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First few days – </a:t>
            </a:r>
            <a:r>
              <a:rPr lang="en-US" sz="1800" b="0" i="1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Staphylococcus </a:t>
            </a:r>
            <a:r>
              <a:rPr lang="en-US" sz="1800" b="0" i="1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aureus</a:t>
            </a:r>
            <a:endParaRPr sz="1800" dirty="0"/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Later – </a:t>
            </a:r>
            <a:r>
              <a:rPr lang="en-US" sz="1800" b="0" i="1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Pseudomonas </a:t>
            </a:r>
            <a:r>
              <a:rPr lang="en-US" sz="1800" b="0" i="1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aeruginosa</a:t>
            </a:r>
            <a:endParaRPr sz="1800" dirty="0"/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Rarely – </a:t>
            </a:r>
            <a:r>
              <a:rPr lang="en-US" sz="1800" b="0" i="1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Candida </a:t>
            </a:r>
            <a:r>
              <a:rPr lang="en-US" sz="1800" b="0" i="1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albicans</a:t>
            </a:r>
            <a:endParaRPr sz="1800" b="0" i="1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○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Multi-organ system failure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○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Electrolyte imbalance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○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ARDS</a:t>
            </a:r>
            <a:endParaRPr sz="18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1200" b="0" i="1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</a:t>
            </a:r>
            <a:r>
              <a:rPr lang="en-US" sz="1200" b="0" i="1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JC, et al. N </a:t>
            </a:r>
            <a:r>
              <a:rPr lang="en-US" sz="1200" b="0" i="1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Engl</a:t>
            </a:r>
            <a:r>
              <a:rPr lang="en-US" sz="1200" b="0" i="1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 Med. 1995; 333: 1600-7.</a:t>
            </a:r>
            <a:endParaRPr dirty="0"/>
          </a:p>
          <a:p>
            <a:pPr marL="342900" marR="0" lvl="0" indent="-34290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1200" b="0" i="1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</a:t>
            </a:r>
            <a:r>
              <a:rPr lang="en-US" sz="1200" b="0" i="1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JC, et al. JAAD. 1990; 23: 1039-58.</a:t>
            </a:r>
            <a:endParaRPr dirty="0"/>
          </a:p>
          <a:p>
            <a:pPr marL="342900" marR="0" lvl="0" indent="-2819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endParaRPr sz="1200" b="0" i="1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SCORTEN</a:t>
            </a:r>
            <a:endParaRPr dirty="0"/>
          </a:p>
        </p:txBody>
      </p:sp>
      <p:sp>
        <p:nvSpPr>
          <p:cNvPr id="319" name="Shape 31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251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dirty="0">
                <a:solidFill>
                  <a:srgbClr val="2E2B21"/>
                </a:solidFill>
                <a:highlight>
                  <a:srgbClr val="FFFFFF"/>
                </a:highlight>
                <a:latin typeface="Trebuchet MS"/>
                <a:ea typeface="Arial"/>
                <a:cs typeface="Trebuchet MS"/>
                <a:sym typeface="Arial"/>
              </a:rPr>
              <a:t>Done on day 1 and 3 post-admission</a:t>
            </a:r>
          </a:p>
          <a:p>
            <a:pPr marL="342900" indent="-32512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Wingdings" charset="2"/>
              <a:buChar char="²"/>
            </a:pPr>
            <a:endParaRPr lang="en-US" dirty="0">
              <a:solidFill>
                <a:srgbClr val="2E2B21"/>
              </a:solidFill>
              <a:highlight>
                <a:srgbClr val="FFFFFF"/>
              </a:highlight>
              <a:latin typeface="Trebuchet MS"/>
              <a:cs typeface="Trebuchet MS"/>
              <a:sym typeface="Arial"/>
            </a:endParaRPr>
          </a:p>
          <a:p>
            <a:pPr marL="342900" marR="0" lvl="0" indent="-3251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dirty="0">
                <a:solidFill>
                  <a:srgbClr val="2E2B21"/>
                </a:solidFill>
                <a:highlight>
                  <a:srgbClr val="FFFFFF"/>
                </a:highlight>
                <a:latin typeface="Trebuchet MS"/>
                <a:cs typeface="Trebuchet MS"/>
                <a:sym typeface="Arial"/>
              </a:rPr>
              <a:t>Cannot predict which patients SJS</a:t>
            </a:r>
            <a:r>
              <a:rPr lang="en-US" dirty="0">
                <a:solidFill>
                  <a:srgbClr val="2E2B21"/>
                </a:solidFill>
                <a:highlight>
                  <a:srgbClr val="FFFFFF"/>
                </a:highlight>
                <a:latin typeface="Trebuchet MS"/>
                <a:cs typeface="Trebuchet MS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2E2B21"/>
                </a:solidFill>
                <a:highlight>
                  <a:srgbClr val="FFFFFF"/>
                </a:highlight>
                <a:latin typeface="Trebuchet MS"/>
                <a:cs typeface="Trebuchet MS"/>
                <a:sym typeface="Arial"/>
              </a:rPr>
              <a:t>TEN</a:t>
            </a:r>
            <a:endParaRPr dirty="0">
              <a:latin typeface="Trebuchet MS"/>
              <a:cs typeface="Trebuchet MS"/>
            </a:endParaRPr>
          </a:p>
          <a:p>
            <a:pPr marL="342900" indent="-32512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ts val="1800"/>
              <a:buFont typeface="Wingdings" charset="2"/>
              <a:buChar char="²"/>
            </a:pPr>
            <a:endParaRPr lang="en-US" dirty="0">
              <a:solidFill>
                <a:srgbClr val="2E2B21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2512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7 criteria</a:t>
            </a:r>
            <a:endParaRPr lang="en-US" b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id="4" name="Picture 3" descr="Screen Shot 2015-08-23 at 9.47.22 PM.png">
            <a:extLst>
              <a:ext uri="{FF2B5EF4-FFF2-40B4-BE49-F238E27FC236}">
                <a16:creationId xmlns:a16="http://schemas.microsoft.com/office/drawing/2014/main" id="{F763FB3E-3160-44B3-90B8-64C9C4A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86" y="1905321"/>
            <a:ext cx="3715622" cy="28481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the woods?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Pts surviving acute phase of TEN have decreased 5-year survival rate </a:t>
            </a:r>
          </a:p>
          <a:p>
            <a:r>
              <a:rPr lang="en-US" dirty="0"/>
              <a:t>SCORTEN between 3-6, and delay &gt;5 days before admission were independent risk factors </a:t>
            </a:r>
          </a:p>
          <a:p>
            <a:pPr marL="556895" lvl="1" indent="-213995"/>
            <a:r>
              <a:rPr lang="en-US" sz="1200" dirty="0"/>
              <a:t> SCORTEN 3-6:  median survival = 7 months after d/c;   </a:t>
            </a:r>
            <a:endParaRPr lang="en-US" sz="1200" dirty="0">
              <a:ea typeface="Calibri"/>
              <a:cs typeface="Calibri"/>
            </a:endParaRPr>
          </a:p>
          <a:p>
            <a:pPr marL="556895" lvl="1" indent="-213995">
              <a:buNone/>
            </a:pPr>
            <a:r>
              <a:rPr lang="en-US" dirty="0"/>
              <a:t>       2-year survival rate = 28%      </a:t>
            </a:r>
            <a:endParaRPr lang="en-US" dirty="0">
              <a:ea typeface="Calibri"/>
              <a:cs typeface="Calibri"/>
            </a:endParaRPr>
          </a:p>
          <a:p>
            <a:pPr marL="556895" lvl="1" indent="-213995"/>
            <a:r>
              <a:rPr lang="en-US" dirty="0"/>
              <a:t>SCORTEN 0-2:     2-year survival rate = 98%</a:t>
            </a:r>
            <a:endParaRPr lang="en-US" dirty="0">
              <a:ea typeface="Calibri"/>
              <a:cs typeface="Calibri"/>
            </a:endParaRPr>
          </a:p>
          <a:p>
            <a:pPr marL="556895" lvl="1" indent="-213995"/>
            <a:r>
              <a:rPr lang="en-US" sz="1200" dirty="0"/>
              <a:t>&gt;5 days = 18-month median survival</a:t>
            </a:r>
            <a:endParaRPr lang="en-US" sz="1200" dirty="0">
              <a:ea typeface="Calibri"/>
              <a:cs typeface="Calibri"/>
            </a:endParaRPr>
          </a:p>
          <a:p>
            <a:pPr marL="556895" lvl="1" indent="-213995">
              <a:buNone/>
            </a:pPr>
            <a:r>
              <a:rPr lang="en-US" dirty="0"/>
              <a:t>       2-year survival  = 42%  </a:t>
            </a:r>
            <a:endParaRPr lang="en-US" dirty="0">
              <a:ea typeface="Calibri"/>
              <a:cs typeface="Calibri"/>
            </a:endParaRPr>
          </a:p>
          <a:p>
            <a:pPr marL="556895" lvl="1" indent="-213995"/>
            <a:r>
              <a:rPr lang="en-US" dirty="0"/>
              <a:t> &lt;5days =  2-year survival = 89% </a:t>
            </a:r>
            <a:endParaRPr lang="en-US" dirty="0">
              <a:ea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b="0">
                <a:latin typeface="Trebuchet MS"/>
                <a:ea typeface="Trebuchet MS"/>
                <a:cs typeface="Trebuchet MS"/>
                <a:sym typeface="Trebuchet MS"/>
              </a:rPr>
              <a:t>SJS/TEN - 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Mucosal Sequela</a:t>
            </a:r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Wingdings" charset="2"/>
              <a:buChar char="²"/>
            </a:pPr>
            <a:r>
              <a:rPr lang="en-US" sz="22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Ophthalmologic</a:t>
            </a:r>
            <a:endParaRPr dirty="0">
              <a:latin typeface="Trebuchet MS"/>
              <a:cs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50% of survivors</a:t>
            </a:r>
            <a:endParaRPr sz="1800" dirty="0">
              <a:latin typeface="Trebuchet MS"/>
              <a:cs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Sicca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syndrome </a:t>
            </a:r>
            <a:endParaRPr sz="1800" dirty="0">
              <a:latin typeface="Trebuchet MS"/>
              <a:cs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Corneal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pannus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dirty="0">
              <a:latin typeface="Trebuchet MS"/>
              <a:cs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Symblepharon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2E2B21"/>
                </a:solidFill>
                <a:latin typeface="Trebuchet MS"/>
                <a:ea typeface="Arial"/>
                <a:cs typeface="Trebuchet MS"/>
                <a:sym typeface="Arial"/>
              </a:rPr>
              <a:t>Entropion</a:t>
            </a:r>
            <a:r>
              <a:rPr lang="en-US" sz="1800" dirty="0">
                <a:solidFill>
                  <a:srgbClr val="2E2B21"/>
                </a:solidFill>
                <a:latin typeface="Trebuchet MS"/>
                <a:ea typeface="Arial"/>
                <a:cs typeface="Trebuchet MS"/>
                <a:sym typeface="Arial"/>
              </a:rPr>
              <a:t> / Inward growing eyelashes​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Corneal opacities</a:t>
            </a:r>
            <a:endParaRPr sz="1800" dirty="0">
              <a:latin typeface="Trebuchet MS"/>
              <a:cs typeface="Trebuchet MS"/>
            </a:endParaRP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Visual impairment/blindness</a:t>
            </a:r>
          </a:p>
          <a:p>
            <a:pPr marL="1167131" marR="0" lvl="2" indent="-2857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A5010"/>
              </a:buClr>
              <a:buSzPts val="2400"/>
              <a:buFont typeface="Wingdings" charset="2"/>
              <a:buChar char="ü"/>
            </a:pPr>
            <a:r>
              <a:rPr lang="en-US" sz="2400" b="1" i="0" u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ALWAYS CALL OPHTHALMOLOGY</a:t>
            </a:r>
            <a:endParaRPr lang="en-US" sz="2400" b="1" dirty="0">
              <a:solidFill>
                <a:srgbClr val="FF0000"/>
              </a:solidFill>
            </a:endParaRPr>
          </a:p>
          <a:p>
            <a:pPr marL="1143000" marR="0" lvl="2" indent="-14731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4731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4731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4731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4731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4731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22860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1200" b="0" i="1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</a:t>
            </a:r>
            <a:r>
              <a:rPr lang="en-US" sz="1200" b="0" i="1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JC, et al. JAAD. 1990; 23: 1039-58.</a:t>
            </a:r>
            <a:endParaRPr dirty="0"/>
          </a:p>
        </p:txBody>
      </p:sp>
      <p:pic>
        <p:nvPicPr>
          <p:cNvPr id="332" name="Shape 332" descr="symblephar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1152425"/>
            <a:ext cx="2540100" cy="14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 descr="corne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600" y="2871658"/>
            <a:ext cx="2603400" cy="15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Mucosal Sequela</a:t>
            </a: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►"/>
            </a:pPr>
            <a:r>
              <a:rPr lang="en-US" sz="1800" b="0" i="0" u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Gastrointestinal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►"/>
            </a:pPr>
            <a:r>
              <a:rPr lang="en-US"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Esophageal strictures</a:t>
            </a:r>
            <a:endParaRPr/>
          </a:p>
          <a:p>
            <a:pPr marL="11430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►"/>
            </a:pPr>
            <a:r>
              <a:rPr lang="en-US"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Bowel perforation</a:t>
            </a:r>
            <a:endParaRPr/>
          </a:p>
          <a:p>
            <a:pPr marL="1143000" marR="0" lvl="2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1800" b="0" i="1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 JC, et al. JAAD. 1990; 23: 1039-58.</a:t>
            </a:r>
            <a:endParaRPr/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1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0" name="Shape 340" descr="Esophageal_Str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1885950"/>
            <a:ext cx="23877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Mucosal Sequela</a:t>
            </a:r>
            <a:endParaRPr/>
          </a:p>
        </p:txBody>
      </p:sp>
      <p:sp>
        <p:nvSpPr>
          <p:cNvPr id="346" name="Shape 34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Respiratory</a:t>
            </a:r>
            <a:endParaRPr dirty="0"/>
          </a:p>
          <a:p>
            <a:pPr marL="1200150" marR="0" lvl="2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Bronchial obstruction due to slough</a:t>
            </a:r>
            <a:endParaRPr dirty="0"/>
          </a:p>
          <a:p>
            <a:pPr marL="1200150" marR="0" lvl="2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Pneumonia</a:t>
            </a:r>
            <a:endParaRPr dirty="0"/>
          </a:p>
          <a:p>
            <a:pPr marL="1200150" marR="0" lvl="2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Acute respiratory distress syndrome</a:t>
            </a:r>
            <a:endParaRPr dirty="0"/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220980"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920"/>
              <a:buNone/>
            </a:pPr>
            <a:r>
              <a:rPr lang="fr-FR" i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</a:t>
            </a:r>
            <a:r>
              <a:rPr lang="fr-FR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JC, et al. JAAD. 1990; 23: 1039-58.</a:t>
            </a:r>
            <a:endParaRPr lang="fr-FR" dirty="0"/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09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1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9186" y="1527179"/>
            <a:ext cx="3505200" cy="24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Mucosal Sequela</a:t>
            </a:r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Urogenital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Vaginal </a:t>
            </a:r>
            <a:r>
              <a:rPr lang="en-US" sz="1400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synechiae</a:t>
            </a:r>
            <a:endParaRPr dirty="0"/>
          </a:p>
          <a:p>
            <a:pPr marL="1200150" marR="0" lvl="2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Urethral strictures</a:t>
            </a:r>
            <a:endParaRPr dirty="0"/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1574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</a:pPr>
            <a:endParaRPr sz="14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0" marR="0" lvl="2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1800" b="0" i="1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</a:t>
            </a:r>
            <a:r>
              <a:rPr lang="en-US" sz="1800" b="0" i="1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JC, et al. JAAD. 1990. 23: 1039-58.</a:t>
            </a:r>
            <a:endParaRPr dirty="0"/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1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4" name="Shape 354" descr="ureth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8025" y="2634652"/>
            <a:ext cx="2184300" cy="17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 descr="va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5825" y="2640143"/>
            <a:ext cx="2208300" cy="17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rebuchet MS"/>
                <a:cs typeface="Trebuchet MS"/>
              </a:rPr>
              <a:t>SJS/TEN - Cutaneous </a:t>
            </a:r>
            <a:r>
              <a:rPr lang="en-US" dirty="0" err="1">
                <a:latin typeface="Trebuchet MS"/>
                <a:cs typeface="Trebuchet MS"/>
              </a:rPr>
              <a:t>Sequela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362" name="Shape 36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6075" rtl="0">
              <a:lnSpc>
                <a:spcPct val="128656"/>
              </a:lnSpc>
              <a:spcBef>
                <a:spcPts val="0"/>
              </a:spcBef>
              <a:spcAft>
                <a:spcPts val="0"/>
              </a:spcAft>
              <a:buClr>
                <a:srgbClr val="2E2B21"/>
              </a:buClr>
              <a:buSzPts val="1850"/>
              <a:buFont typeface="Wingdings" charset="2"/>
              <a:buChar char="²"/>
            </a:pPr>
            <a:r>
              <a:rPr lang="en-US" sz="1850" dirty="0">
                <a:solidFill>
                  <a:srgbClr val="2E2B21"/>
                </a:solidFill>
                <a:latin typeface="Trebuchet MS"/>
                <a:ea typeface="Arial"/>
                <a:cs typeface="Trebuchet MS"/>
                <a:sym typeface="Arial"/>
              </a:rPr>
              <a:t>Cutaneous scarring​</a:t>
            </a:r>
            <a:endParaRPr sz="1850" dirty="0">
              <a:solidFill>
                <a:srgbClr val="2E2B21"/>
              </a:solidFill>
              <a:latin typeface="Trebuchet MS"/>
              <a:ea typeface="Arial"/>
              <a:cs typeface="Trebuchet MS"/>
              <a:sym typeface="Arial"/>
            </a:endParaRPr>
          </a:p>
          <a:p>
            <a:pPr marL="457200" lvl="0" indent="-346075" rtl="0">
              <a:lnSpc>
                <a:spcPct val="128656"/>
              </a:lnSpc>
              <a:spcBef>
                <a:spcPts val="0"/>
              </a:spcBef>
              <a:spcAft>
                <a:spcPts val="0"/>
              </a:spcAft>
              <a:buClr>
                <a:srgbClr val="2E2B21"/>
              </a:buClr>
              <a:buSzPts val="1850"/>
              <a:buFont typeface="Wingdings" charset="2"/>
              <a:buChar char="²"/>
            </a:pPr>
            <a:r>
              <a:rPr lang="en-US" sz="1850" dirty="0">
                <a:solidFill>
                  <a:srgbClr val="2E2B21"/>
                </a:solidFill>
                <a:latin typeface="Trebuchet MS"/>
                <a:ea typeface="Arial"/>
                <a:cs typeface="Trebuchet MS"/>
                <a:sym typeface="Arial"/>
              </a:rPr>
              <a:t>Eruptive melanocytic nevi​</a:t>
            </a:r>
            <a:endParaRPr sz="1850" dirty="0">
              <a:solidFill>
                <a:srgbClr val="2E2B21"/>
              </a:solidFill>
              <a:latin typeface="Trebuchet MS"/>
              <a:ea typeface="Arial"/>
              <a:cs typeface="Trebuchet MS"/>
              <a:sym typeface="Arial"/>
            </a:endParaRPr>
          </a:p>
          <a:p>
            <a:pPr marL="457200" lvl="0" indent="-346075" rtl="0">
              <a:lnSpc>
                <a:spcPct val="128656"/>
              </a:lnSpc>
              <a:spcBef>
                <a:spcPts val="0"/>
              </a:spcBef>
              <a:spcAft>
                <a:spcPts val="0"/>
              </a:spcAft>
              <a:buClr>
                <a:srgbClr val="2E2B21"/>
              </a:buClr>
              <a:buSzPts val="1850"/>
              <a:buFont typeface="Wingdings" charset="2"/>
              <a:buChar char="²"/>
            </a:pPr>
            <a:r>
              <a:rPr lang="en-US" sz="1850" dirty="0">
                <a:solidFill>
                  <a:srgbClr val="2E2B21"/>
                </a:solidFill>
                <a:latin typeface="Trebuchet MS"/>
                <a:ea typeface="Arial"/>
                <a:cs typeface="Trebuchet MS"/>
                <a:sym typeface="Arial"/>
              </a:rPr>
              <a:t>Nail dystrophy​</a:t>
            </a:r>
            <a:endParaRPr sz="1850" dirty="0">
              <a:solidFill>
                <a:srgbClr val="2E2B21"/>
              </a:solidFill>
              <a:latin typeface="Trebuchet MS"/>
              <a:ea typeface="Arial"/>
              <a:cs typeface="Trebuchet MS"/>
              <a:sym typeface="Arial"/>
            </a:endParaRPr>
          </a:p>
          <a:p>
            <a:pPr marL="457200" lvl="0" indent="-346075" rtl="0">
              <a:lnSpc>
                <a:spcPct val="128656"/>
              </a:lnSpc>
              <a:spcBef>
                <a:spcPts val="0"/>
              </a:spcBef>
              <a:spcAft>
                <a:spcPts val="0"/>
              </a:spcAft>
              <a:buClr>
                <a:srgbClr val="2E2B21"/>
              </a:buClr>
              <a:buSzPts val="1850"/>
              <a:buFont typeface="Wingdings" charset="2"/>
              <a:buChar char="²"/>
            </a:pPr>
            <a:r>
              <a:rPr lang="en-US" sz="1850" dirty="0">
                <a:solidFill>
                  <a:srgbClr val="2E2B21"/>
                </a:solidFill>
                <a:latin typeface="Trebuchet MS"/>
                <a:ea typeface="Arial"/>
                <a:cs typeface="Trebuchet MS"/>
                <a:sym typeface="Arial"/>
              </a:rPr>
              <a:t>Alopecia ​</a:t>
            </a:r>
            <a:endParaRPr sz="1850" dirty="0">
              <a:solidFill>
                <a:srgbClr val="2E2B21"/>
              </a:solidFill>
              <a:latin typeface="Trebuchet MS"/>
              <a:ea typeface="Arial"/>
              <a:cs typeface="Trebuchet MS"/>
              <a:sym typeface="Arial"/>
            </a:endParaRPr>
          </a:p>
          <a:p>
            <a:pPr marL="0" lvl="0" indent="0" rtl="0">
              <a:lnSpc>
                <a:spcPct val="1286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85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" lvl="0" indent="-88900" rtl="0">
              <a:lnSpc>
                <a:spcPct val="1330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85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01CF-06CD-406A-6B83-632CB061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350" dirty="0"/>
              <a:t>Erythema Multiforme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75F9F-9379-DBEE-7D87-29ACE8C21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Self-limited dermatitis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+/- prodrome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Recurrences common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Biggest clinical concern:</a:t>
            </a:r>
          </a:p>
          <a:p>
            <a:pPr marL="728345" lvl="1" indent="-171450">
              <a:buFont typeface="Courier New"/>
              <a:buChar char="o"/>
            </a:pPr>
            <a:r>
              <a:rPr lang="en-US" dirty="0"/>
              <a:t>Is this SJS?!?</a:t>
            </a:r>
          </a:p>
          <a:p>
            <a:pPr marL="728345" lvl="1" indent="-171450">
              <a:buFont typeface="Courier New"/>
              <a:buChar char="o"/>
            </a:pPr>
            <a:r>
              <a:rPr lang="en-US" dirty="0"/>
              <a:t>Distribution and morphology helpful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Infectious etiology very common</a:t>
            </a:r>
          </a:p>
          <a:p>
            <a:pPr marL="728345" lvl="1" indent="-171450">
              <a:buFont typeface="Courier New"/>
              <a:buChar char="o"/>
            </a:pPr>
            <a:r>
              <a:rPr lang="en-US" dirty="0"/>
              <a:t>HSV (50% of cases; 3-14 days prior to dermatitis)</a:t>
            </a:r>
          </a:p>
          <a:p>
            <a:pPr marL="728345" lvl="1" indent="-171450">
              <a:buFont typeface="Courier New"/>
              <a:buChar char="o"/>
            </a:pPr>
            <a:r>
              <a:rPr lang="en-US" dirty="0"/>
              <a:t>Mycoplasma (common cause of EM major)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82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Standard Management</a:t>
            </a:r>
            <a:endParaRPr dirty="0"/>
          </a:p>
        </p:txBody>
      </p:sp>
      <p:sp>
        <p:nvSpPr>
          <p:cNvPr id="368" name="Shape 3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Withdrawal of causative agent</a:t>
            </a:r>
            <a:endParaRPr sz="2400" dirty="0"/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* * * * * </a:t>
            </a:r>
            <a:endParaRPr sz="2400" dirty="0"/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Supportive care</a:t>
            </a:r>
            <a:endParaRPr sz="2400" dirty="0"/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* * * * *</a:t>
            </a:r>
            <a:endParaRPr sz="2400" dirty="0"/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Wound care</a:t>
            </a:r>
            <a:endParaRPr sz="2400" dirty="0"/>
          </a:p>
          <a:p>
            <a:pPr marL="342900" marR="0" lvl="0" indent="-2514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1600" b="0" i="1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Roujeau</a:t>
            </a:r>
            <a:r>
              <a:rPr lang="en-US" sz="1600" b="0" i="1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JC, et al. JAAD. 1990; 23: 1039-58.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SJS</a:t>
            </a:r>
            <a:r>
              <a:rPr lang="en-US" b="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/TEN </a:t>
            </a:r>
            <a:r>
              <a:rPr lang="en-US" sz="36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Workup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</a:rPr>
              <a:t>Biopsy with frozen sections if you want results quickly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440"/>
              <a:buFont typeface="Wingdings" charset="2"/>
              <a:buChar char="²"/>
            </a:pPr>
            <a:endParaRPr lang="en-US"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CBC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Electrolytes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Renal function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Liver function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HSV, bacterial cx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Tzanck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smear → r/o Eczema herpeticum</a:t>
            </a:r>
            <a:endParaRPr dirty="0"/>
          </a:p>
          <a:p>
            <a:pPr marL="342900" marR="0" lvl="0" indent="-25082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r>
              <a:rPr lang="en-US" b="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JS/TEN - Management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374" name="Shape 37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657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Stop causative/suspicious medication(s) - any meds started 7-21d prior (if 1st exposure) or 2d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prior (if repeat exposure)</a:t>
            </a:r>
            <a:endParaRPr lang="en-US"/>
          </a:p>
          <a:p>
            <a:pPr marL="342900" indent="-36576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Wound care, oral care, 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non-stick</a:t>
            </a: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sheets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supportive care</a:t>
            </a:r>
            <a:endParaRPr lang="en-US" b="0" i="0" u="none" dirty="0">
              <a:solidFill>
                <a:srgbClr val="FF0000"/>
              </a:solidFill>
              <a:latin typeface="Trebuchet MS"/>
              <a:ea typeface="Trebuchet MS"/>
              <a:cs typeface="Trebuchet MS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SzPts val="1440"/>
              <a:buFont typeface="Wingdings" charset="2"/>
              <a:buChar char="²"/>
            </a:pPr>
            <a:r>
              <a:rPr lang="en-US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Etanercept vs cyclosporine vs systemic corticosteroids</a:t>
            </a:r>
            <a:endParaRPr lang="en-US" dirty="0">
              <a:solidFill>
                <a:srgbClr val="FF0000"/>
              </a:solidFill>
              <a:latin typeface="Trebuchet MS"/>
              <a:ea typeface="Trebuchet MS"/>
              <a:cs typeface="Trebuchet MS"/>
            </a:endParaRPr>
          </a:p>
          <a:p>
            <a:pPr marL="342900" marR="0" lvl="0" indent="-3657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Sub-specialist consults</a:t>
            </a:r>
            <a:endParaRPr dirty="0"/>
          </a:p>
          <a:p>
            <a:pPr marL="742950" lvl="1" indent="-318135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Ophthalmology, Critical care/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Pulm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GI</a:t>
            </a: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urology or GYN</a:t>
            </a:r>
            <a:endParaRPr sz="1800" dirty="0"/>
          </a:p>
          <a:p>
            <a:pPr marL="342900" marR="0" lvl="0" indent="-3657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Close follow up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819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rgbClr val="3F7819"/>
                </a:solidFill>
                <a:latin typeface="Trebuchet MS"/>
                <a:ea typeface="Trebuchet MS"/>
                <a:cs typeface="Trebuchet MS"/>
                <a:sym typeface="Trebuchet MS"/>
              </a:rPr>
              <a:t>No Debridement</a:t>
            </a:r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Blister skin acts as biologic dressing and will re-take as graft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Decreased depigmentation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Increased healing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Features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4 clinical criteria to differentiate EM minor/major vs. SJS</a:t>
            </a:r>
          </a:p>
          <a:p>
            <a:pPr lvl="1"/>
            <a:r>
              <a:rPr lang="en-US" dirty="0"/>
              <a:t>Lesion morphology</a:t>
            </a:r>
          </a:p>
          <a:p>
            <a:pPr lvl="1"/>
            <a:r>
              <a:rPr lang="en-US" dirty="0"/>
              <a:t>Distribution </a:t>
            </a:r>
          </a:p>
          <a:p>
            <a:pPr lvl="1"/>
            <a:r>
              <a:rPr lang="en-US" dirty="0"/>
              <a:t>Mucosal involvement</a:t>
            </a:r>
          </a:p>
          <a:p>
            <a:pPr lvl="1"/>
            <a:r>
              <a:rPr lang="en-US" dirty="0"/>
              <a:t>Systemic symptoms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894" y="2730572"/>
            <a:ext cx="6515100" cy="215929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51" y="3496246"/>
            <a:ext cx="1121474" cy="1121474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485900" y="-59029"/>
            <a:ext cx="6172200" cy="685800"/>
          </a:xfrm>
        </p:spPr>
        <p:txBody>
          <a:bodyPr/>
          <a:lstStyle/>
          <a:p>
            <a:pPr algn="ctr"/>
            <a:r>
              <a:rPr lang="en-US" dirty="0"/>
              <a:t>Lesion Morphology 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"/>
          </p:nvPr>
        </p:nvSpPr>
        <p:spPr>
          <a:xfrm>
            <a:off x="845915" y="912114"/>
            <a:ext cx="4041648" cy="3703320"/>
          </a:xfrm>
        </p:spPr>
        <p:txBody>
          <a:bodyPr/>
          <a:lstStyle/>
          <a:p>
            <a:pPr>
              <a:buNone/>
            </a:pPr>
            <a:r>
              <a:rPr lang="en-US" u="sng" dirty="0"/>
              <a:t>EM Minor/Major </a:t>
            </a:r>
          </a:p>
          <a:p>
            <a:r>
              <a:rPr lang="en-US" dirty="0"/>
              <a:t>“typical” targets </a:t>
            </a:r>
          </a:p>
          <a:p>
            <a:pPr lvl="1"/>
            <a:r>
              <a:rPr lang="en-US" dirty="0"/>
              <a:t>&lt;3cm in diameter</a:t>
            </a:r>
          </a:p>
          <a:p>
            <a:pPr lvl="1"/>
            <a:r>
              <a:rPr lang="en-US" dirty="0"/>
              <a:t>Regular, round, well-defined</a:t>
            </a:r>
          </a:p>
          <a:p>
            <a:pPr lvl="1"/>
            <a:r>
              <a:rPr lang="en-US" dirty="0"/>
              <a:t>3 distinct zones</a:t>
            </a:r>
          </a:p>
          <a:p>
            <a:r>
              <a:rPr lang="en-US" dirty="0"/>
              <a:t>Atypical </a:t>
            </a:r>
            <a:r>
              <a:rPr lang="en-US" dirty="0" err="1">
                <a:solidFill>
                  <a:srgbClr val="0000FF"/>
                </a:solidFill>
              </a:rPr>
              <a:t>papular</a:t>
            </a:r>
            <a:r>
              <a:rPr lang="en-US" dirty="0"/>
              <a:t> targets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en-US" u="sng" dirty="0"/>
              <a:t>SJS</a:t>
            </a:r>
            <a:r>
              <a:rPr lang="en-US" dirty="0"/>
              <a:t> </a:t>
            </a:r>
          </a:p>
          <a:p>
            <a:r>
              <a:rPr lang="en-US" dirty="0"/>
              <a:t>Atypical </a:t>
            </a:r>
            <a:r>
              <a:rPr lang="en-US" dirty="0">
                <a:solidFill>
                  <a:srgbClr val="0000FF"/>
                </a:solidFill>
              </a:rPr>
              <a:t>macular </a:t>
            </a:r>
            <a:r>
              <a:rPr lang="en-US" dirty="0"/>
              <a:t>targets </a:t>
            </a:r>
          </a:p>
          <a:p>
            <a:r>
              <a:rPr lang="en-US" dirty="0"/>
              <a:t>Dusky </a:t>
            </a:r>
            <a:r>
              <a:rPr lang="en-US" dirty="0" err="1"/>
              <a:t>macules</a:t>
            </a:r>
            <a:r>
              <a:rPr lang="en-US" dirty="0"/>
              <a:t> +/- epidermal detachment </a:t>
            </a:r>
          </a:p>
          <a:p>
            <a:r>
              <a:rPr lang="en-US" dirty="0" err="1"/>
              <a:t>Bullous</a:t>
            </a:r>
            <a:r>
              <a:rPr lang="en-US" dirty="0"/>
              <a:t> lesions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310" y="1816193"/>
            <a:ext cx="1236762" cy="13167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 t="28125" r="49219"/>
          <a:stretch>
            <a:fillRect/>
          </a:stretch>
        </p:blipFill>
        <p:spPr>
          <a:xfrm>
            <a:off x="6435065" y="1624616"/>
            <a:ext cx="2319590" cy="24623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97" y="2310748"/>
            <a:ext cx="1915417" cy="14262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050" y="3309205"/>
            <a:ext cx="2647950" cy="1834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85900" y="368765"/>
            <a:ext cx="6172200" cy="4287200"/>
          </a:xfrm>
        </p:spPr>
        <p:txBody>
          <a:bodyPr>
            <a:normAutofit/>
          </a:bodyPr>
          <a:lstStyle/>
          <a:p>
            <a:r>
              <a:rPr lang="en-US" dirty="0"/>
              <a:t>Distribution</a:t>
            </a:r>
          </a:p>
          <a:p>
            <a:pPr lvl="1"/>
            <a:r>
              <a:rPr lang="en-US" dirty="0"/>
              <a:t>EM minor/major:  face, UE&gt;LE, </a:t>
            </a:r>
            <a:r>
              <a:rPr lang="en-US" dirty="0">
                <a:solidFill>
                  <a:srgbClr val="0000FF"/>
                </a:solidFill>
              </a:rPr>
              <a:t>palms</a:t>
            </a:r>
            <a:r>
              <a:rPr lang="en-US" dirty="0"/>
              <a:t>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 trunk </a:t>
            </a:r>
          </a:p>
          <a:p>
            <a:pPr lvl="1"/>
            <a:r>
              <a:rPr lang="en-US" dirty="0"/>
              <a:t>SJS:  trunk, face, proximal &gt; distal extremities but +palms/soles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Mucosal involvement </a:t>
            </a:r>
          </a:p>
          <a:p>
            <a:pPr lvl="1"/>
            <a:r>
              <a:rPr lang="en-US" dirty="0"/>
              <a:t>EM minor:  none or mild </a:t>
            </a:r>
          </a:p>
          <a:p>
            <a:pPr lvl="1"/>
            <a:r>
              <a:rPr lang="en-US" dirty="0"/>
              <a:t>EM major:  severe. Less commonly ocular or genital but can be</a:t>
            </a:r>
          </a:p>
          <a:p>
            <a:pPr lvl="1"/>
            <a:r>
              <a:rPr lang="en-US" dirty="0"/>
              <a:t>SJS:  severe, including ocular  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Systemic symptoms </a:t>
            </a:r>
          </a:p>
          <a:p>
            <a:pPr lvl="1"/>
            <a:r>
              <a:rPr lang="en-US" dirty="0"/>
              <a:t>EM minor:  none or limited </a:t>
            </a:r>
          </a:p>
          <a:p>
            <a:pPr lvl="1"/>
            <a:r>
              <a:rPr lang="en-US" dirty="0"/>
              <a:t>EM major:  almost always  (fever, weakness, fatigue) 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Renal, liver or hematologic abnormalities = RARE </a:t>
            </a:r>
          </a:p>
          <a:p>
            <a:pPr lvl="1"/>
            <a:r>
              <a:rPr lang="en-US" dirty="0"/>
              <a:t>SJS:  almost always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020" y="2108019"/>
            <a:ext cx="2766985" cy="2320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2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Acute Generalized </a:t>
            </a:r>
            <a:r>
              <a:rPr lang="en-US" sz="2400" b="0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Exanthematous</a:t>
            </a:r>
            <a:r>
              <a:rPr lang="en-US" sz="2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0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Pustulosis</a:t>
            </a:r>
            <a:r>
              <a:rPr lang="en-US" sz="2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- AGEP</a:t>
            </a:r>
            <a:endParaRPr sz="2400" dirty="0"/>
          </a:p>
        </p:txBody>
      </p:sp>
      <p:sp>
        <p:nvSpPr>
          <p:cNvPr id="429" name="Shape 42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54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Acute febrile drug eruption – usually </a:t>
            </a:r>
            <a:r>
              <a:rPr lang="en-US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abx</a:t>
            </a:r>
            <a:endParaRPr dirty="0"/>
          </a:p>
          <a:p>
            <a:pPr marL="742950" marR="0" lvl="1" indent="-30353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beta lactams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cephalosporins, </a:t>
            </a:r>
            <a:r>
              <a:rPr lang="en-US" sz="1800" b="1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macrolides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calcium channel blockers, antimalarials</a:t>
            </a:r>
            <a:endParaRPr sz="1800" dirty="0"/>
          </a:p>
          <a:p>
            <a:pPr marL="342900" marR="0" lvl="0" indent="-3454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Starts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1-3 days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after exposure</a:t>
            </a:r>
            <a:endParaRPr dirty="0"/>
          </a:p>
          <a:p>
            <a:pPr marL="342900" marR="0" lvl="0" indent="-3454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Non-follicular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sterile pustules</a:t>
            </a:r>
            <a:endParaRPr dirty="0"/>
          </a:p>
          <a:p>
            <a:pPr marL="342900" marR="0" lvl="0" indent="-3454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High fever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same day as rash</a:t>
            </a:r>
            <a:endParaRPr dirty="0"/>
          </a:p>
          <a:p>
            <a:pPr marL="342900" marR="0" lvl="0" indent="-3454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Face 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-&gt;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intertriginous areas -&gt; then everywhere</a:t>
            </a:r>
            <a:endParaRPr dirty="0"/>
          </a:p>
          <a:p>
            <a:pPr marL="342900" marR="0" lvl="0" indent="-3454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Withdrawal of drug and start topical steroids</a:t>
            </a:r>
            <a:endParaRPr dirty="0"/>
          </a:p>
        </p:txBody>
      </p:sp>
      <p:sp>
        <p:nvSpPr>
          <p:cNvPr id="430" name="Shape 430"/>
          <p:cNvSpPr txBox="1">
            <a:spLocks noGrp="1"/>
          </p:cNvSpPr>
          <p:nvPr>
            <p:ph type="body" idx="4294967295"/>
          </p:nvPr>
        </p:nvSpPr>
        <p:spPr>
          <a:xfrm>
            <a:off x="4949825" y="1200150"/>
            <a:ext cx="4194175" cy="337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</p:txBody>
      </p:sp>
      <p:pic>
        <p:nvPicPr>
          <p:cNvPr id="431" name="Shape 431" descr="f009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3317" y="3655638"/>
            <a:ext cx="2776655" cy="143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5213" y="2623138"/>
            <a:ext cx="2598787" cy="240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7440-786A-678F-5877-0945F2AF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AGEP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39DF8-6BA7-D4AA-A6D9-1AA2F706D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Patients can appear toxic</a:t>
            </a:r>
          </a:p>
          <a:p>
            <a:pPr marL="728345" lvl="1" indent="-171450">
              <a:buFont typeface="Courier New"/>
              <a:buChar char="o"/>
            </a:pPr>
            <a:r>
              <a:rPr lang="en-US"/>
              <a:t>Drastically elevated inflammatory markers</a:t>
            </a:r>
          </a:p>
          <a:p>
            <a:pPr marL="728345" lvl="1" indent="-171450">
              <a:buFont typeface="Courier New"/>
              <a:buChar char="o"/>
            </a:pPr>
            <a:r>
              <a:rPr lang="en-US" dirty="0"/>
              <a:t>If concerned for infection, can swab pustule which should be negative</a:t>
            </a:r>
          </a:p>
        </p:txBody>
      </p:sp>
    </p:spTree>
    <p:extLst>
      <p:ext uri="{BB962C8B-B14F-4D97-AF65-F5344CB8AC3E}">
        <p14:creationId xmlns:p14="http://schemas.microsoft.com/office/powerpoint/2010/main" val="4104510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2400" b="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DRESS Syndrome </a:t>
            </a:r>
            <a:endParaRPr lang="en-US" sz="2400" b="0" dirty="0">
              <a:solidFill>
                <a:srgbClr val="C00000"/>
              </a:solidFill>
              <a:latin typeface="Trebuchet MS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idx="1"/>
          </p:nvPr>
        </p:nvSpPr>
        <p:spPr>
          <a:xfrm>
            <a:off x="580906" y="1316239"/>
            <a:ext cx="4417307" cy="360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²"/>
            </a:pPr>
            <a:r>
              <a:rPr lang="en-US" sz="1600" dirty="0">
                <a:solidFill>
                  <a:srgbClr val="FF0000"/>
                </a:solidFill>
              </a:rPr>
              <a:t>Anticonvulsants, sulfonamides</a:t>
            </a:r>
            <a:r>
              <a:rPr lang="en-US" sz="1600" dirty="0">
                <a:solidFill>
                  <a:srgbClr val="2E2B21"/>
                </a:solidFill>
              </a:rPr>
              <a:t> &gt;&gt; minocycline, allopurinol, gold salts, </a:t>
            </a:r>
            <a:r>
              <a:rPr lang="en-US" sz="1600" dirty="0" err="1">
                <a:solidFill>
                  <a:srgbClr val="2E2B21"/>
                </a:solidFill>
              </a:rPr>
              <a:t>dapsone</a:t>
            </a:r>
            <a:r>
              <a:rPr lang="en-US" sz="1600" dirty="0">
                <a:solidFill>
                  <a:srgbClr val="2E2B21"/>
                </a:solidFill>
              </a:rPr>
              <a:t>, </a:t>
            </a:r>
            <a:r>
              <a:rPr lang="en-US" sz="1600" dirty="0" err="1">
                <a:solidFill>
                  <a:srgbClr val="2E2B21"/>
                </a:solidFill>
              </a:rPr>
              <a:t>abacavir</a:t>
            </a:r>
            <a:r>
              <a:rPr lang="en-US" sz="1600" dirty="0">
                <a:solidFill>
                  <a:srgbClr val="2E2B21"/>
                </a:solidFill>
              </a:rPr>
              <a:t>  ​</a:t>
            </a:r>
            <a:endParaRPr sz="1600" dirty="0">
              <a:solidFill>
                <a:srgbClr val="40404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²"/>
            </a:pPr>
            <a:r>
              <a:rPr lang="en-US" sz="1600" i="0" u="none" dirty="0">
                <a:solidFill>
                  <a:srgbClr val="FF0000"/>
                </a:solidFill>
              </a:rPr>
              <a:t>2-6 weeks</a:t>
            </a:r>
            <a:r>
              <a:rPr lang="en-US" sz="1600" i="0" u="none" dirty="0">
                <a:solidFill>
                  <a:srgbClr val="404040"/>
                </a:solidFill>
              </a:rPr>
              <a:t> after drug </a:t>
            </a:r>
            <a:r>
              <a:rPr lang="en-US" sz="1600" dirty="0">
                <a:solidFill>
                  <a:srgbClr val="404040"/>
                </a:solidFill>
              </a:rPr>
              <a:t>exposure</a:t>
            </a:r>
            <a:r>
              <a:rPr lang="en-US" sz="1600" i="0" u="none" dirty="0">
                <a:solidFill>
                  <a:srgbClr val="404040"/>
                </a:solidFill>
              </a:rPr>
              <a:t> </a:t>
            </a:r>
            <a:endParaRPr sz="1600" dirty="0">
              <a:solidFill>
                <a:srgbClr val="40404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Wingdings" charset="2"/>
              <a:buChar char="²"/>
            </a:pPr>
            <a:r>
              <a:rPr lang="en-US" sz="1600" i="0" u="none" dirty="0">
                <a:solidFill>
                  <a:srgbClr val="404040"/>
                </a:solidFill>
              </a:rPr>
              <a:t>Fever </a:t>
            </a:r>
            <a:endParaRPr sz="1600" dirty="0">
              <a:solidFill>
                <a:srgbClr val="40404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²"/>
            </a:pPr>
            <a:r>
              <a:rPr lang="en-US" sz="1600" dirty="0" err="1">
                <a:solidFill>
                  <a:srgbClr val="000000"/>
                </a:solidFill>
              </a:rPr>
              <a:t>M</a:t>
            </a:r>
            <a:r>
              <a:rPr lang="en-US" sz="1600" i="0" u="none" dirty="0" err="1">
                <a:solidFill>
                  <a:srgbClr val="000000"/>
                </a:solidFill>
              </a:rPr>
              <a:t>orbilliform</a:t>
            </a:r>
            <a:r>
              <a:rPr lang="en-US" sz="1600" i="0" u="none" dirty="0">
                <a:solidFill>
                  <a:srgbClr val="000000"/>
                </a:solidFill>
              </a:rPr>
              <a:t> eruption – face, trunk, extremities</a:t>
            </a:r>
            <a:endParaRPr sz="1600" dirty="0">
              <a:solidFill>
                <a:srgbClr val="00000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²"/>
            </a:pPr>
            <a:r>
              <a:rPr lang="en-US" sz="1600" i="0" u="none" dirty="0">
                <a:solidFill>
                  <a:srgbClr val="000000"/>
                </a:solidFill>
              </a:rPr>
              <a:t>Facial edema</a:t>
            </a:r>
            <a:endParaRPr sz="1600" dirty="0">
              <a:solidFill>
                <a:srgbClr val="00000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²"/>
            </a:pPr>
            <a:r>
              <a:rPr lang="en-US" sz="1600" dirty="0">
                <a:solidFill>
                  <a:srgbClr val="000000"/>
                </a:solidFill>
              </a:rPr>
              <a:t>LAD</a:t>
            </a:r>
            <a:endParaRPr sz="1600" dirty="0">
              <a:solidFill>
                <a:srgbClr val="00000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charset="2"/>
              <a:buChar char="²"/>
            </a:pPr>
            <a:r>
              <a:rPr lang="en-US" sz="1600" i="0" u="none" dirty="0">
                <a:solidFill>
                  <a:srgbClr val="000000"/>
                </a:solidFill>
              </a:rPr>
              <a:t>Eosinophilia</a:t>
            </a:r>
            <a:endParaRPr sz="1600" dirty="0">
              <a:solidFill>
                <a:srgbClr val="000000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</a:rPr>
              <a:t>Treatment: </a:t>
            </a:r>
            <a:r>
              <a:rPr lang="en-US" sz="1600" i="0" u="none" dirty="0">
                <a:solidFill>
                  <a:srgbClr val="404040"/>
                </a:solidFill>
              </a:rPr>
              <a:t>Corticosteroids – high dose – several weeks to months</a:t>
            </a:r>
            <a:endParaRPr sz="1600" dirty="0"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Wingdings" charset="2"/>
              <a:buChar char="²"/>
            </a:pPr>
            <a:r>
              <a:rPr lang="en-US" sz="1600" i="0" u="none" dirty="0">
                <a:solidFill>
                  <a:srgbClr val="404040"/>
                </a:solidFill>
              </a:rPr>
              <a:t>Stop offending agent</a:t>
            </a:r>
            <a:endParaRPr sz="1600" dirty="0"/>
          </a:p>
        </p:txBody>
      </p:sp>
      <p:sp>
        <p:nvSpPr>
          <p:cNvPr id="439" name="Shape 439"/>
          <p:cNvSpPr txBox="1"/>
          <p:nvPr/>
        </p:nvSpPr>
        <p:spPr>
          <a:xfrm>
            <a:off x="5606525" y="1594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Systemic manifestations:  ​</a:t>
            </a:r>
            <a:endParaRPr sz="1600" u="sng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Fulminant hepatitis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Myocarditis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Interstitial pneumonitis 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Interstitial nephritis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Thyroiditis 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CNS </a:t>
            </a:r>
            <a:r>
              <a:rPr lang="en-US" sz="1600" dirty="0" err="1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eos</a:t>
            </a: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GI bleeding if 2/2 allopurinol 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285750" lvl="0" indent="-285750" rtl="0">
              <a:lnSpc>
                <a:spcPct val="13024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E2B2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Cardiac involvement can be very delayed (even after cessation of steroids)  ​</a:t>
            </a:r>
            <a:endParaRPr sz="1600" dirty="0">
              <a:solidFill>
                <a:srgbClr val="2E2B2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Erythema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Multiforme</a:t>
            </a:r>
            <a:endParaRPr dirty="0"/>
          </a:p>
        </p:txBody>
      </p:sp>
      <p:pic>
        <p:nvPicPr>
          <p:cNvPr id="207" name="Shape 207" descr="em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29350" y="2208213"/>
            <a:ext cx="2914650" cy="161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 descr="em9"/>
          <p:cNvPicPr preferRelativeResize="0"/>
          <p:nvPr/>
        </p:nvPicPr>
        <p:blipFill rotWithShape="1">
          <a:blip r:embed="rId4">
            <a:alphaModFix/>
          </a:blip>
          <a:srcRect r="32727" b="17998"/>
          <a:stretch/>
        </p:blipFill>
        <p:spPr>
          <a:xfrm>
            <a:off x="624075" y="2105875"/>
            <a:ext cx="4698900" cy="16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 descr="em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8750" y="3751430"/>
            <a:ext cx="2110800" cy="12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1DF22-33B6-96ED-ACDC-333042C4C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1DCC8-AD7D-0283-B102-9E8D774E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DRESS</a:t>
            </a:r>
            <a:endParaRPr lang="en-US" dirty="0"/>
          </a:p>
        </p:txBody>
      </p:sp>
      <p:pic>
        <p:nvPicPr>
          <p:cNvPr id="4" name="Content Placeholder 3" descr="DRESS syndrome">
            <a:extLst>
              <a:ext uri="{FF2B5EF4-FFF2-40B4-BE49-F238E27FC236}">
                <a16:creationId xmlns:a16="http://schemas.microsoft.com/office/drawing/2014/main" id="{09C33C60-D512-AB00-6A5B-F61BC0550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640" y="1403565"/>
            <a:ext cx="3365561" cy="1936707"/>
          </a:xfrm>
        </p:spPr>
      </p:pic>
      <p:pic>
        <p:nvPicPr>
          <p:cNvPr id="5" name="Picture 4" descr="Cutaneous features in DRESS major and DRESS minor. Facial edema is a... |  Download Scientific Diagram">
            <a:extLst>
              <a:ext uri="{FF2B5EF4-FFF2-40B4-BE49-F238E27FC236}">
                <a16:creationId xmlns:a16="http://schemas.microsoft.com/office/drawing/2014/main" id="{98EEC6AF-D971-EC39-367C-7B6E88CD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156" y="1407254"/>
            <a:ext cx="1914525" cy="2390775"/>
          </a:xfrm>
          <a:prstGeom prst="rect">
            <a:avLst/>
          </a:prstGeom>
        </p:spPr>
      </p:pic>
      <p:pic>
        <p:nvPicPr>
          <p:cNvPr id="6" name="Picture 5" descr="Rapid-onset DRESS syndrome secondary to iopamidol contrast media with  subsequent syndrome of inappropriate antidiuretic hormone secretion -  ScienceDirect">
            <a:extLst>
              <a:ext uri="{FF2B5EF4-FFF2-40B4-BE49-F238E27FC236}">
                <a16:creationId xmlns:a16="http://schemas.microsoft.com/office/drawing/2014/main" id="{A87ED5FD-CBD4-61EF-F97E-1EF7F40D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57" y="3418677"/>
            <a:ext cx="2743199" cy="15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9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F5B0-9ABA-37E8-0D6E-3F2CD639A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Stuck?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1FB14-1CCF-68B6-9EE6-ACA8E3101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RegiSCAR</a:t>
            </a:r>
            <a:r>
              <a:rPr lang="en-US" dirty="0"/>
              <a:t> can be beneficial tool</a:t>
            </a:r>
          </a:p>
        </p:txBody>
      </p:sp>
      <p:pic>
        <p:nvPicPr>
          <p:cNvPr id="4" name="Picture 3" descr="45-year-old man • fever • generalized rash • recent history of calcaneal  osteomyelitis • Dx? | MDedge">
            <a:extLst>
              <a:ext uri="{FF2B5EF4-FFF2-40B4-BE49-F238E27FC236}">
                <a16:creationId xmlns:a16="http://schemas.microsoft.com/office/drawing/2014/main" id="{459C5281-10E7-8957-0E92-B8F99904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866" y="353156"/>
            <a:ext cx="4241456" cy="41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24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0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Staphylococcal Scalded Skin Syndrome </a:t>
            </a:r>
            <a:r>
              <a:rPr lang="en-US" sz="3000" b="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30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SSSS)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445" name="Shape 44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4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Children &lt; 6 </a:t>
            </a:r>
            <a:r>
              <a:rPr lang="en-US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yo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or adults with renal failure</a:t>
            </a:r>
            <a:endParaRPr dirty="0"/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Exfoliative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toxin A and B</a:t>
            </a:r>
            <a:endParaRPr dirty="0"/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Prodrome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of 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fever, malaise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skin 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tenderness 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Erythema of the head, spreads to rest of body</a:t>
            </a:r>
            <a:endParaRPr dirty="0"/>
          </a:p>
        </p:txBody>
      </p:sp>
      <p:pic>
        <p:nvPicPr>
          <p:cNvPr id="446" name="Shape 446" descr="f020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319" y="2684516"/>
            <a:ext cx="3407100" cy="22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taphylococcal scalded skin syndrome">
            <a:extLst>
              <a:ext uri="{FF2B5EF4-FFF2-40B4-BE49-F238E27FC236}">
                <a16:creationId xmlns:a16="http://schemas.microsoft.com/office/drawing/2014/main" id="{6452DEBB-6AFB-7FE6-D0E5-36E832A05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866" y="1005531"/>
            <a:ext cx="2194869" cy="289302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SSSS</a:t>
            </a:r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Diagnosis mainly clinical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Frozen section – cleavage below stratum granulosum</a:t>
            </a:r>
            <a:endParaRPr sz="1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ulture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conjunctiva, nasopharynx, feces</a:t>
            </a: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NOT bulla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Blood cx (+/-)</a:t>
            </a:r>
            <a:endParaRPr sz="1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High mortality in elderly</a:t>
            </a:r>
            <a:endParaRPr sz="1800" dirty="0"/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ts val="1440"/>
              <a:buFont typeface="Wingdings" charset="2"/>
              <a:buChar char="²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Treatment: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penicillinase-resistant, anti-staph antibiotic (dicloxacillin), ceftriaxone, clarithromycin (PCN allergy), vancomycin (if concerned for MRSA)</a:t>
            </a:r>
            <a:endParaRPr lang="en-US" sz="1800" dirty="0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Necrotizing Fasciitis</a:t>
            </a:r>
            <a:endParaRPr/>
          </a:p>
        </p:txBody>
      </p:sp>
      <p:sp>
        <p:nvSpPr>
          <p:cNvPr id="458" name="Shape 45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4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Rapidly progressive necrosis of </a:t>
            </a:r>
            <a:r>
              <a:rPr lang="en-US" b="0" i="0" u="none" strike="noStrike" cap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subQ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fat and fascia</a:t>
            </a:r>
            <a:endParaRPr dirty="0"/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Usu. Group A strep – or mixed infections</a:t>
            </a:r>
            <a:endParaRPr dirty="0"/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Mortality 20-40%</a:t>
            </a:r>
            <a:endParaRPr dirty="0"/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Pain out of proportion, then no pain</a:t>
            </a:r>
            <a:endParaRPr dirty="0"/>
          </a:p>
          <a:p>
            <a:pPr marL="342900" marR="0" lvl="0" indent="-3149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Dishwater sign (+)</a:t>
            </a:r>
            <a:endParaRPr dirty="0"/>
          </a:p>
        </p:txBody>
      </p:sp>
      <p:pic>
        <p:nvPicPr>
          <p:cNvPr id="459" name="Shape 459" descr="hu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300" y="2119175"/>
            <a:ext cx="3481500" cy="25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Necrotizing Fasciitis</a:t>
            </a:r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49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MRI may be helpful or CT to see gas</a:t>
            </a:r>
            <a:endParaRPr dirty="0"/>
          </a:p>
          <a:p>
            <a:pPr marL="342900" marR="0" lvl="0" indent="-3149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Surgical debridement - </a:t>
            </a:r>
            <a:r>
              <a:rPr lang="en-US" b="0" i="0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fasciotomy</a:t>
            </a:r>
            <a:endParaRPr dirty="0"/>
          </a:p>
          <a:p>
            <a:pPr marL="342900" marR="0" lvl="0" indent="-3149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IV </a:t>
            </a:r>
            <a:r>
              <a:rPr lang="en-US" b="0" i="0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abx</a:t>
            </a: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– broad spectrum </a:t>
            </a:r>
            <a:endParaRPr dirty="0"/>
          </a:p>
          <a:p>
            <a:pPr marL="342900" marR="0" lvl="0" indent="-3149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Add Clindamycin for ribosomal-inhibition</a:t>
            </a:r>
            <a:endParaRPr dirty="0"/>
          </a:p>
        </p:txBody>
      </p:sp>
      <p:pic>
        <p:nvPicPr>
          <p:cNvPr id="466" name="Shape 466" descr="Necrotizing_Fasciitis_1_030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7900" y="2852900"/>
            <a:ext cx="4642800" cy="21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Eczema Herpeticum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EA253-65D0-4493-818C-685F54AA8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3" name="Shape 473" descr="SB7774-Eczema-herpeticum-affecting-wrist-and-han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6850" y="1266325"/>
            <a:ext cx="4230300" cy="25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 descr="eczema_herpeticum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650" y="1266325"/>
            <a:ext cx="2306700" cy="30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 descr="DSC00029_p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5600" y="1266325"/>
            <a:ext cx="2306700" cy="17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Eczema Herpeticum </a:t>
            </a:r>
            <a:br>
              <a:rPr lang="en-US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(AKA Kaposi varicelliform eruption)</a:t>
            </a:r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Diffuse cutaneous HSV infection</a:t>
            </a:r>
            <a:endParaRPr dirty="0"/>
          </a:p>
          <a:p>
            <a:pPr marL="342900" marR="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Risk factors: Barrier dysfunction</a:t>
            </a:r>
            <a:endParaRPr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AD,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seb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derm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scabies, Darier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dz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Hailey-Hailey, etc…</a:t>
            </a:r>
            <a:endParaRPr sz="1800" dirty="0"/>
          </a:p>
          <a:p>
            <a:pPr marL="342900" marR="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Prognosis:</a:t>
            </a:r>
            <a:endParaRPr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Mild: self-limited</a:t>
            </a:r>
            <a:endParaRPr sz="1800"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Severe/Immunosuppressed: can be fatal</a:t>
            </a:r>
            <a:endParaRPr sz="1800" dirty="0"/>
          </a:p>
          <a:p>
            <a:pPr marL="342900" marR="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Workup:</a:t>
            </a:r>
            <a:endParaRPr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Tzanck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/Viral cultures</a:t>
            </a:r>
            <a:endParaRPr sz="1800"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Bacterial culture</a:t>
            </a:r>
            <a:endParaRPr sz="1800"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Biopsy r/o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immunobullous</a:t>
            </a:r>
            <a:endParaRPr sz="1800" dirty="0"/>
          </a:p>
          <a:p>
            <a:pPr marL="342900" marR="0" lvl="0" indent="-38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" charset="2"/>
              <a:buChar char="²"/>
            </a:pPr>
            <a:r>
              <a:rPr lang="en-US" b="0" i="0" u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Treatment:</a:t>
            </a:r>
            <a:endParaRPr dirty="0"/>
          </a:p>
          <a:p>
            <a:pPr marL="742950" marR="0" lvl="1" indent="-3289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IV acyclovir and IV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abx</a:t>
            </a:r>
            <a:r>
              <a:rPr lang="en-US" sz="18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en-US" sz="1800" b="0" i="0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superinfection</a:t>
            </a:r>
            <a:endParaRPr b="0" i="0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Shape 482" descr="eczema_herpeticum132081103760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3089" y="2098622"/>
            <a:ext cx="2192186" cy="271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A644-1710-200B-5EBD-8D35935E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When to Admit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34704-454D-967D-FB89-C99033C73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Dermatologic condition with features that raise concern for progression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Toxic appearance with dermatologic condition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Condition that requires expedited workup</a:t>
            </a:r>
          </a:p>
        </p:txBody>
      </p:sp>
    </p:spTree>
    <p:extLst>
      <p:ext uri="{BB962C8B-B14F-4D97-AF65-F5344CB8AC3E}">
        <p14:creationId xmlns:p14="http://schemas.microsoft.com/office/powerpoint/2010/main" val="1368230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5F34B-9DE4-5364-DA91-1CCC809A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When to Transfer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5EDDD-95BA-D4D1-6556-23D8E64DE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If patient is admitted for a primary dermatologic condition and further evaluation is desired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If patient has dermatologic condition that may not be primary condition but is contributing to hospital course and not improving or leading to further morbidity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If dermatologic condition is one that would be expected to be resolved by further workup/treatment</a:t>
            </a:r>
          </a:p>
        </p:txBody>
      </p:sp>
    </p:spTree>
    <p:extLst>
      <p:ext uri="{BB962C8B-B14F-4D97-AF65-F5344CB8AC3E}">
        <p14:creationId xmlns:p14="http://schemas.microsoft.com/office/powerpoint/2010/main" val="270963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Erythema Multiforme</a:t>
            </a: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Wingdings" charset="2"/>
              <a:buChar char="²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Targets lesions, esp. hands, forearms, palms, face, trunk</a:t>
            </a:r>
            <a:endParaRPr dirty="0"/>
          </a:p>
          <a:p>
            <a:pPr marL="342900" marR="0" lvl="0" indent="-2006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0" i="0" u="none" strike="noStrike" cap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7" name="Shape 217" descr="em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744663"/>
            <a:ext cx="2509838" cy="16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em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3446463"/>
            <a:ext cx="1250950" cy="156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em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3325" y="1744351"/>
            <a:ext cx="2412900" cy="16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em6"/>
          <p:cNvPicPr preferRelativeResize="0"/>
          <p:nvPr/>
        </p:nvPicPr>
        <p:blipFill rotWithShape="1">
          <a:blip r:embed="rId6">
            <a:alphaModFix/>
          </a:blip>
          <a:srcRect b="11141"/>
          <a:stretch/>
        </p:blipFill>
        <p:spPr>
          <a:xfrm>
            <a:off x="2226650" y="3602675"/>
            <a:ext cx="2743200" cy="140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 descr="em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5550" y="1744350"/>
            <a:ext cx="2655900" cy="31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D3F0-AF83-07A0-CEE4-AB4327AB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C32C-3134-33A7-5D65-42E28217A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Overall dermatologic emergencies are uncommon and with prompt diagnosis and proper (not perfect) therapy patient outcomes are great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Patient's status should always be considered when it comes to inpatient admission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The differentiation between infectious and non-infectious etiologies may lead to delay in care</a:t>
            </a:r>
          </a:p>
        </p:txBody>
      </p:sp>
    </p:spTree>
    <p:extLst>
      <p:ext uri="{BB962C8B-B14F-4D97-AF65-F5344CB8AC3E}">
        <p14:creationId xmlns:p14="http://schemas.microsoft.com/office/powerpoint/2010/main" val="933333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0872-5AD5-A8C2-4B7C-654A6204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 dirty="0"/>
              <a:t>Helpful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95A52-3F12-5F78-B8D5-590FECF79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/>
              <a:t>Visual Dx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Dermnet.nz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UpToDate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Open Evidence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0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Abrupt onset:  Most lesions occur within first 24h, all before 72h</a:t>
            </a:r>
          </a:p>
          <a:p>
            <a:pPr marL="556895" lvl="1" indent="-213995"/>
            <a:r>
              <a:rPr lang="en-US" sz="1200" dirty="0"/>
              <a:t>No prodrome </a:t>
            </a:r>
            <a:br>
              <a:rPr lang="en-US" sz="1200" dirty="0"/>
            </a:br>
            <a:endParaRPr lang="en-US" dirty="0">
              <a:ea typeface="Calibri"/>
              <a:cs typeface="Calibri"/>
            </a:endParaRPr>
          </a:p>
          <a:p>
            <a:r>
              <a:rPr lang="en-US" dirty="0"/>
              <a:t>Lesions can itch/burn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Individual lesions = fixed at same site for 7 days or longer</a:t>
            </a:r>
          </a:p>
          <a:p>
            <a:endParaRPr lang="en-US" dirty="0"/>
          </a:p>
          <a:p>
            <a:r>
              <a:rPr lang="en-US" dirty="0"/>
              <a:t>Whole episode = 2 weeks and heals without scarring (except eyes if not treated) 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Recurrences common (especially w/HSV)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Immunosuppresion</a:t>
            </a:r>
            <a:r>
              <a:rPr lang="en-US" dirty="0"/>
              <a:t> &amp; PO steroids </a:t>
            </a:r>
            <a:r>
              <a:rPr lang="en-US" dirty="0">
                <a:sym typeface="Wingdings"/>
              </a:rPr>
              <a:t> C</a:t>
            </a:r>
            <a:r>
              <a:rPr lang="en-US" dirty="0"/>
              <a:t>an lead to more frequent HSV-associated outbreaks </a:t>
            </a:r>
          </a:p>
          <a:p>
            <a:pPr marL="556895" lvl="1" indent="-213995"/>
            <a:r>
              <a:rPr lang="en-US" sz="1200" dirty="0"/>
              <a:t>5-6 per year w/ possible overlap between episodes</a:t>
            </a:r>
            <a:endParaRPr lang="en-US" sz="1200" dirty="0">
              <a:ea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EM Treatment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665629" y="1485900"/>
            <a:ext cx="8323730" cy="288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Wingdings" charset="2"/>
              <a:buChar char="²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Symptomatic treatment: </a:t>
            </a:r>
            <a:endParaRPr sz="18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Prednisone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Antibiotics if secondarily infected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Topical </a:t>
            </a:r>
            <a:r>
              <a:rPr lang="en-US" sz="1800" b="0" i="0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Aquaphor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®, hydrocortisone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Wingdings" charset="2"/>
              <a:buChar char="²"/>
            </a:pP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Antiviral </a:t>
            </a:r>
            <a:r>
              <a:rPr lang="en-US" sz="1800" b="0" i="0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tx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for long term </a:t>
            </a:r>
            <a:r>
              <a:rPr lang="en-US" sz="1800" b="0" i="0" u="none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ppx</a:t>
            </a:r>
            <a:r>
              <a:rPr lang="en-US" sz="1800" b="0" i="0" u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w/ Acyclovir, Famciclovir, or Valacyclovir</a:t>
            </a:r>
            <a:endParaRPr sz="1800" b="0" i="0" u="none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Wingdings" charset="2"/>
              <a:buChar char="²"/>
            </a:pPr>
            <a:r>
              <a:rPr lang="en-US" sz="1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Oral care</a:t>
            </a:r>
            <a:endParaRPr sz="1800" dirty="0"/>
          </a:p>
          <a:p>
            <a: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Wingdings" charset="2"/>
              <a:buChar char="ü"/>
            </a:pPr>
            <a:r>
              <a:rPr lang="en-US" sz="16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Magic mouthwash (Total volume 236mL w/ H2O)</a:t>
            </a:r>
            <a:endParaRPr dirty="0"/>
          </a:p>
          <a:p>
            <a: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Benadryl - 0.2g</a:t>
            </a:r>
            <a:endParaRPr dirty="0"/>
          </a:p>
          <a:p>
            <a: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Magnesium hydroxide 3.15g</a:t>
            </a:r>
            <a:endParaRPr dirty="0"/>
          </a:p>
          <a:p>
            <a: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Aluminum hydroxide 3.15g</a:t>
            </a:r>
            <a:endParaRPr dirty="0"/>
          </a:p>
          <a:p>
            <a: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Simethicone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0.315g</a:t>
            </a:r>
            <a:endParaRPr dirty="0"/>
          </a:p>
          <a:p>
            <a: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</a:pPr>
            <a:r>
              <a:rPr lang="en-US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Lidocaine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1.6g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956667" y="296874"/>
            <a:ext cx="7999333" cy="108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ea typeface="Trebuchet MS"/>
                <a:sym typeface="Trebuchet MS"/>
              </a:rPr>
              <a:t>Steven-Johnson </a:t>
            </a:r>
            <a:r>
              <a:rPr lang="en-US" sz="3000" i="0" u="none" strike="noStrike" cap="none" dirty="0">
                <a:ea typeface="Trebuchet MS"/>
                <a:sym typeface="Trebuchet MS"/>
              </a:rPr>
              <a:t>Syndrome </a:t>
            </a:r>
            <a:r>
              <a:rPr lang="en-US" sz="3000" dirty="0">
                <a:ea typeface="Trebuchet MS"/>
                <a:sym typeface="Trebuchet MS"/>
              </a:rPr>
              <a:t>(SJS) and </a:t>
            </a:r>
            <a:r>
              <a:rPr lang="en-US" sz="2800" dirty="0">
                <a:ea typeface="Trebuchet MS"/>
                <a:sym typeface="Trebuchet MS"/>
              </a:rPr>
              <a:t>Toxic</a:t>
            </a:r>
            <a:r>
              <a:rPr lang="en-US" sz="3000" dirty="0">
                <a:ea typeface="Trebuchet MS"/>
                <a:sym typeface="Trebuchet MS"/>
              </a:rPr>
              <a:t> Epidermal Necrolysis (TEN)</a:t>
            </a:r>
            <a:endParaRPr lang="en-US" sz="3000"/>
          </a:p>
        </p:txBody>
      </p:sp>
      <p:sp>
        <p:nvSpPr>
          <p:cNvPr id="230" name="Shape 23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W &gt; M	3:2 ​</a:t>
            </a:r>
            <a:endParaRPr lang="en-US" sz="1400" dirty="0">
              <a:solidFill>
                <a:srgbClr val="404040"/>
              </a:solidFill>
              <a:latin typeface="Trebuchet MS"/>
              <a:ea typeface="Trebuchet MS"/>
              <a:cs typeface="Trebuchet MS"/>
            </a:endParaRPr>
          </a:p>
          <a:p>
            <a:pPr marL="342900" marR="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Recurrences are rare</a:t>
            </a:r>
            <a:endParaRPr sz="140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Mortality ranges 25-50% for 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TEN  (~30%),   </a:t>
            </a:r>
            <a:r>
              <a:rPr lang="en-US" sz="140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5% for SJS ​</a:t>
            </a:r>
            <a:endParaRPr sz="140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b="1" u="sng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HIV patients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- risk of developing TEN is 1000x higher</a:t>
            </a:r>
            <a:endParaRPr sz="140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Children are affected ​</a:t>
            </a:r>
            <a:endParaRPr sz="140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Incidence SJS + TEN = 2-7 cases per million ppl ​</a:t>
            </a:r>
            <a:endParaRPr sz="1400" dirty="0">
              <a:solidFill>
                <a:srgbClr val="2E2B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6895" marR="0" lvl="1" indent="-21399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rgbClr val="2E2B21"/>
                </a:solidFill>
                <a:latin typeface="Arial"/>
                <a:ea typeface="Arial"/>
                <a:cs typeface="Arial"/>
                <a:sym typeface="Arial"/>
              </a:rPr>
              <a:t>(0.4-1.9 for TEN)​</a:t>
            </a:r>
            <a:endParaRPr dirty="0">
              <a:solidFill>
                <a:srgbClr val="2E2B21"/>
              </a:solidFill>
              <a:latin typeface="Arial"/>
              <a:ea typeface="Arial"/>
              <a:cs typeface="Arial"/>
            </a:endParaRPr>
          </a:p>
          <a:p>
            <a:pPr marL="342900" marR="0" lvl="0" indent="-2895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charset="2"/>
              <a:buChar char="²"/>
            </a:pPr>
            <a:r>
              <a:rPr lang="en-US" sz="1400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Drug &gt;&gt; Infectious</a:t>
            </a:r>
            <a:endParaRPr sz="1400" dirty="0"/>
          </a:p>
          <a:p>
            <a:pPr marL="1212850" lvl="2" indent="-285750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ts val="1400"/>
            </a:pP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allopurinol, antibiotics (sulfa&gt;&gt;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PCN</a:t>
            </a:r>
            <a:r>
              <a:rPr lang="en-US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NSAID, </a:t>
            </a:r>
            <a:br>
              <a:rPr lang="en-US" dirty="0">
                <a:sym typeface="Trebuchet MS"/>
              </a:rPr>
            </a:b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anticonvulsants, sulfonamides, tetracycline</a:t>
            </a:r>
            <a:endParaRPr dirty="0"/>
          </a:p>
          <a:p>
            <a:pPr marL="1212850" marR="0" lvl="2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Mycoplasma, HSV</a:t>
            </a:r>
            <a:endParaRPr dirty="0"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1800" y="1372325"/>
            <a:ext cx="318135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Drugs: 95% of TEN cases, 50% SJS cases   (&gt;100 medications identified)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Remaining </a:t>
            </a:r>
            <a:r>
              <a:rPr lang="en-US" dirty="0">
                <a:sym typeface="Wingdings"/>
              </a:rPr>
              <a:t> infection</a:t>
            </a:r>
            <a:endParaRPr lang="en-US" dirty="0"/>
          </a:p>
          <a:p>
            <a:pPr marL="556895" lvl="1" indent="-213995"/>
            <a:r>
              <a:rPr lang="en-US" sz="1200" dirty="0">
                <a:sym typeface="Wingdings"/>
              </a:rPr>
              <a:t>Mycoplasma pneumoniae, dengue virus, CMV reactivation </a:t>
            </a:r>
            <a:endParaRPr lang="en-US" sz="12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Other: MMR, Contrast media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Most drugs: 1-3 weeks after exposure </a:t>
            </a:r>
            <a:endParaRPr lang="en-US" dirty="0"/>
          </a:p>
          <a:p>
            <a:pPr marL="556895" lvl="1" indent="-213995"/>
            <a:r>
              <a:rPr lang="en-US" sz="1200" dirty="0">
                <a:sym typeface="Wingdings"/>
              </a:rPr>
              <a:t>Antiepileptics within first 2 months </a:t>
            </a:r>
            <a:endParaRPr lang="en-US" sz="12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If re-exposure, can occur in hours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Higher risk with longer-half lives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Can cross react within groups </a:t>
            </a:r>
            <a:endParaRPr lang="en-US" dirty="0"/>
          </a:p>
          <a:p>
            <a:pPr marL="556895" lvl="1" indent="-213995"/>
            <a:endParaRPr lang="en-US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83399" y="4809307"/>
            <a:ext cx="26176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 Underestimation 2/2 EM overlap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Med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17D36B4012438796D9DF5AD9A42A" ma:contentTypeVersion="18" ma:contentTypeDescription="Create a new document." ma:contentTypeScope="" ma:versionID="ad79272f6da9cc15fc4150f471063d4f">
  <xsd:schema xmlns:xsd="http://www.w3.org/2001/XMLSchema" xmlns:xs="http://www.w3.org/2001/XMLSchema" xmlns:p="http://schemas.microsoft.com/office/2006/metadata/properties" xmlns:ns2="c91aa38d-d4a2-4784-9b60-efeafcc57812" xmlns:ns3="2ef7a74f-e3a3-4e84-940e-5a7ca14b834b" xmlns:ns4="2d6835cd-ddf9-41c0-b6a9-1a7ac78e0ff1" targetNamespace="http://schemas.microsoft.com/office/2006/metadata/properties" ma:root="true" ma:fieldsID="3b4711c620ea4bb82b391a990cc6d0c3" ns2:_="" ns3:_="" ns4:_="">
    <xsd:import namespace="c91aa38d-d4a2-4784-9b60-efeafcc57812"/>
    <xsd:import namespace="2ef7a74f-e3a3-4e84-940e-5a7ca14b834b"/>
    <xsd:import namespace="2d6835cd-ddf9-41c0-b6a9-1a7ac78e0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a38d-d4a2-4784-9b60-efeafcc578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a1d4a69-9812-4340-96bf-3c602401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7a74f-e3a3-4e84-940e-5a7ca14b834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5396857-c23a-4d59-bf62-1535634a5f7a}" ma:internalName="TaxCatchAll" ma:showField="CatchAllData" ma:web="2ef7a74f-e3a3-4e84-940e-5a7ca14b8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835cd-ddf9-41c0-b6a9-1a7ac78e0ff1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f7a74f-e3a3-4e84-940e-5a7ca14b834b" xsi:nil="true"/>
    <lcf76f155ced4ddcb4097134ff3c332f xmlns="c91aa38d-d4a2-4784-9b60-efeafcc578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C9CD92-D9C7-45A9-BE75-FCE3697BC242}"/>
</file>

<file path=customXml/itemProps2.xml><?xml version="1.0" encoding="utf-8"?>
<ds:datastoreItem xmlns:ds="http://schemas.openxmlformats.org/officeDocument/2006/customXml" ds:itemID="{0EAD5DA6-AF48-4A39-85BB-5966EB040FC2}"/>
</file>

<file path=customXml/itemProps3.xml><?xml version="1.0" encoding="utf-8"?>
<ds:datastoreItem xmlns:ds="http://schemas.openxmlformats.org/officeDocument/2006/customXml" ds:itemID="{A26F4A74-4613-42FC-BBCA-3ED70057EB1A}"/>
</file>

<file path=docProps/app.xml><?xml version="1.0" encoding="utf-8"?>
<Properties xmlns="http://schemas.openxmlformats.org/officeDocument/2006/extended-properties" xmlns:vt="http://schemas.openxmlformats.org/officeDocument/2006/docPropsVTypes">
  <TotalTime>5919</TotalTime>
  <Words>2735</Words>
  <Application>Microsoft Office PowerPoint</Application>
  <PresentationFormat>On-screen Show (16:9)</PresentationFormat>
  <Paragraphs>514</Paragraphs>
  <Slides>51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NeMed_Presentation</vt:lpstr>
      <vt:lpstr>Dermatologic Emergencies</vt:lpstr>
      <vt:lpstr>Outline</vt:lpstr>
      <vt:lpstr>Erythema Multiforme</vt:lpstr>
      <vt:lpstr>Erythema Multiforme</vt:lpstr>
      <vt:lpstr>Erythema Multiforme</vt:lpstr>
      <vt:lpstr>Clinical Course</vt:lpstr>
      <vt:lpstr>EM Treatment</vt:lpstr>
      <vt:lpstr>Steven-Johnson Syndrome (SJS) and Toxic Epidermal Necrolysis (TEN)</vt:lpstr>
      <vt:lpstr>Etiology</vt:lpstr>
      <vt:lpstr>High risk groups</vt:lpstr>
      <vt:lpstr>PowerPoint Presentation</vt:lpstr>
      <vt:lpstr>Clinical Presentation </vt:lpstr>
      <vt:lpstr>PowerPoint Presentation</vt:lpstr>
      <vt:lpstr>SJS/TEN - Mucosal Involvement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SJS/TEN - High Mortality</vt:lpstr>
      <vt:lpstr>SCORTEN</vt:lpstr>
      <vt:lpstr>Out of the woods?</vt:lpstr>
      <vt:lpstr>SJS/TEN - Mucosal Sequela</vt:lpstr>
      <vt:lpstr>Mucosal Sequela</vt:lpstr>
      <vt:lpstr>Mucosal Sequela</vt:lpstr>
      <vt:lpstr>Mucosal Sequela</vt:lpstr>
      <vt:lpstr>SJS/TEN - Cutaneous Sequela</vt:lpstr>
      <vt:lpstr>Standard Management</vt:lpstr>
      <vt:lpstr>SJS/TEN Workup</vt:lpstr>
      <vt:lpstr>SJS/TEN - Management</vt:lpstr>
      <vt:lpstr>No Debridement</vt:lpstr>
      <vt:lpstr>Clinical Features </vt:lpstr>
      <vt:lpstr>Lesion Morphology </vt:lpstr>
      <vt:lpstr>PowerPoint Presentation</vt:lpstr>
      <vt:lpstr>Acute Generalized Exanthematous Pustulosis - AGEP</vt:lpstr>
      <vt:lpstr>AGEP</vt:lpstr>
      <vt:lpstr>DRESS Syndrome </vt:lpstr>
      <vt:lpstr>DRESS</vt:lpstr>
      <vt:lpstr>Stuck?</vt:lpstr>
      <vt:lpstr>Staphylococcal Scalded Skin Syndrome (SSSS)</vt:lpstr>
      <vt:lpstr>SSSS</vt:lpstr>
      <vt:lpstr>Necrotizing Fasciitis</vt:lpstr>
      <vt:lpstr>Necrotizing Fasciitis</vt:lpstr>
      <vt:lpstr>Eczema Herpeticum</vt:lpstr>
      <vt:lpstr>Eczema Herpeticum  (AKA Kaposi varicelliform eruption)</vt:lpstr>
      <vt:lpstr>When to Admit</vt:lpstr>
      <vt:lpstr>When to Transfer</vt:lpstr>
      <vt:lpstr>Conclusion</vt:lpstr>
      <vt:lpstr>Helpful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Dermatologic Emergencies</dc:title>
  <dc:creator>Cox, Audrey  L.</dc:creator>
  <cp:lastModifiedBy>Stephany, Matthew P</cp:lastModifiedBy>
  <cp:revision>405</cp:revision>
  <dcterms:modified xsi:type="dcterms:W3CDTF">2025-05-19T22:03:21Z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0x010100FC8C17D36B4012438796D9DF5AD9A42A</vt:lpwstr>
  </property>
  <property fmtid="{D5CDD505-2E9C-101B-9397-08002B2CF9AE}" pid="3" name="MediaServiceImageTags">
    <vt:lpwstr/>
  </property>
</Properties>
</file>