
<file path=[Content_Types].xml><?xml version="1.0" encoding="utf-8"?>
<Types xmlns="http://schemas.openxmlformats.org/package/2006/content-types">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Masters/slideMaster1.xml" ContentType="application/vnd.openxmlformats-officedocument.presentationml.slideMaster+xml"/>
  <Override PartName="/ppt/notesSlides/notesSlide5.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14.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notesSlides/notesSlide6.xml" ContentType="application/vnd.openxmlformats-officedocument.presentationml.notesSlide+xml"/>
  <Override PartName="/ppt/notesSlides/notesSlide16.xml" ContentType="application/vnd.openxmlformats-officedocument.presentationml.notesSlide+xml"/>
  <Override PartName="/ppt/notesSlides/notesSlide8.xml" ContentType="application/vnd.openxmlformats-officedocument.presentationml.notesSlide+xml"/>
  <Override PartName="/ppt/notesSlides/notesSlide3.xml" ContentType="application/vnd.openxmlformats-officedocument.presentationml.notesSlide+xml"/>
  <Override PartName="/ppt/notesSlides/notesSlide7.xml" ContentType="application/vnd.openxmlformats-officedocument.presentationml.notesSlide+xml"/>
  <Override PartName="/ppt/notesSlides/notesSlide4.xml" ContentType="application/vnd.openxmlformats-officedocument.presentationml.notesSlide+xml"/>
  <Override PartName="/ppt/notesSlides/notesSlide11.xml" ContentType="application/vnd.openxmlformats-officedocument.presentationml.notesSlide+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9.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7" r:id="rId1"/>
  </p:sldMasterIdLst>
  <p:notesMasterIdLst>
    <p:notesMasterId r:id="rId59"/>
  </p:notesMasterIdLst>
  <p:sldIdLst>
    <p:sldId id="262" r:id="rId2"/>
    <p:sldId id="284" r:id="rId3"/>
    <p:sldId id="285" r:id="rId4"/>
    <p:sldId id="302" r:id="rId5"/>
    <p:sldId id="272" r:id="rId6"/>
    <p:sldId id="286" r:id="rId7"/>
    <p:sldId id="276" r:id="rId8"/>
    <p:sldId id="287" r:id="rId9"/>
    <p:sldId id="301" r:id="rId10"/>
    <p:sldId id="288" r:id="rId11"/>
    <p:sldId id="274" r:id="rId12"/>
    <p:sldId id="282" r:id="rId13"/>
    <p:sldId id="283" r:id="rId14"/>
    <p:sldId id="294" r:id="rId15"/>
    <p:sldId id="289" r:id="rId16"/>
    <p:sldId id="311" r:id="rId17"/>
    <p:sldId id="273" r:id="rId18"/>
    <p:sldId id="266" r:id="rId19"/>
    <p:sldId id="290" r:id="rId20"/>
    <p:sldId id="267" r:id="rId21"/>
    <p:sldId id="257" r:id="rId22"/>
    <p:sldId id="291" r:id="rId23"/>
    <p:sldId id="258" r:id="rId24"/>
    <p:sldId id="303" r:id="rId25"/>
    <p:sldId id="263" r:id="rId26"/>
    <p:sldId id="270" r:id="rId27"/>
    <p:sldId id="292" r:id="rId28"/>
    <p:sldId id="296" r:id="rId29"/>
    <p:sldId id="297" r:id="rId30"/>
    <p:sldId id="298" r:id="rId31"/>
    <p:sldId id="300" r:id="rId32"/>
    <p:sldId id="299" r:id="rId33"/>
    <p:sldId id="312" r:id="rId34"/>
    <p:sldId id="293" r:id="rId35"/>
    <p:sldId id="278" r:id="rId36"/>
    <p:sldId id="280" r:id="rId37"/>
    <p:sldId id="279" r:id="rId38"/>
    <p:sldId id="271" r:id="rId39"/>
    <p:sldId id="275" r:id="rId40"/>
    <p:sldId id="277" r:id="rId41"/>
    <p:sldId id="260" r:id="rId42"/>
    <p:sldId id="261" r:id="rId43"/>
    <p:sldId id="265" r:id="rId44"/>
    <p:sldId id="304" r:id="rId45"/>
    <p:sldId id="305" r:id="rId46"/>
    <p:sldId id="306" r:id="rId47"/>
    <p:sldId id="307" r:id="rId48"/>
    <p:sldId id="309" r:id="rId49"/>
    <p:sldId id="310" r:id="rId50"/>
    <p:sldId id="268" r:id="rId51"/>
    <p:sldId id="313" r:id="rId52"/>
    <p:sldId id="318" r:id="rId53"/>
    <p:sldId id="314" r:id="rId54"/>
    <p:sldId id="316" r:id="rId55"/>
    <p:sldId id="315" r:id="rId56"/>
    <p:sldId id="317" r:id="rId57"/>
    <p:sldId id="264" r:id="rId5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B713"/>
    <a:srgbClr val="AD122A"/>
    <a:srgbClr val="A2B526"/>
    <a:srgbClr val="303B42"/>
    <a:srgbClr val="989EA3"/>
    <a:srgbClr val="AC1F2D"/>
    <a:srgbClr val="C3CD7B"/>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2" autoAdjust="0"/>
    <p:restoredTop sz="83836" autoAdjust="0"/>
  </p:normalViewPr>
  <p:slideViewPr>
    <p:cSldViewPr snapToGrid="0" snapToObjects="1">
      <p:cViewPr varScale="1">
        <p:scale>
          <a:sx n="73" d="100"/>
          <a:sy n="73" d="100"/>
        </p:scale>
        <p:origin x="200" y="8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customXml" Target="../customXml/item3.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customXml" Target="../customXml/item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73A9C3-438C-BE4C-9B47-00447DA1FF7D}" type="datetimeFigureOut">
              <a:rPr lang="en-US" smtClean="0"/>
              <a:t>5/5/2026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4B9F7B-6D2C-D847-BDB0-B95DB96DAEE8}" type="slidenum">
              <a:rPr lang="en-US" smtClean="0"/>
              <a:t>‹#›</a:t>
            </a:fld>
            <a:endParaRPr lang="en-US"/>
          </a:p>
        </p:txBody>
      </p:sp>
    </p:spTree>
    <p:extLst>
      <p:ext uri="{BB962C8B-B14F-4D97-AF65-F5344CB8AC3E}">
        <p14:creationId xmlns:p14="http://schemas.microsoft.com/office/powerpoint/2010/main" val="681332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~800,000 patients annually</a:t>
            </a:r>
          </a:p>
          <a:p>
            <a:r>
              <a:rPr lang="en-US" dirty="0"/>
              <a:t>Median age 68yo</a:t>
            </a:r>
          </a:p>
          <a:p>
            <a:r>
              <a:rPr lang="en-US" dirty="0"/>
              <a:t>Male : Female = 3:2</a:t>
            </a:r>
          </a:p>
          <a:p>
            <a:endParaRPr lang="en-US" dirty="0"/>
          </a:p>
        </p:txBody>
      </p:sp>
      <p:sp>
        <p:nvSpPr>
          <p:cNvPr id="4" name="Slide Number Placeholder 3"/>
          <p:cNvSpPr>
            <a:spLocks noGrp="1"/>
          </p:cNvSpPr>
          <p:nvPr>
            <p:ph type="sldNum" sz="quarter" idx="5"/>
          </p:nvPr>
        </p:nvSpPr>
        <p:spPr/>
        <p:txBody>
          <a:bodyPr/>
          <a:lstStyle/>
          <a:p>
            <a:fld id="{224B9F7B-6D2C-D847-BDB0-B95DB96DAEE8}" type="slidenum">
              <a:rPr lang="en-US" smtClean="0"/>
              <a:t>8</a:t>
            </a:fld>
            <a:endParaRPr lang="en-US"/>
          </a:p>
        </p:txBody>
      </p:sp>
    </p:spTree>
    <p:extLst>
      <p:ext uri="{BB962C8B-B14F-4D97-AF65-F5344CB8AC3E}">
        <p14:creationId xmlns:p14="http://schemas.microsoft.com/office/powerpoint/2010/main" val="42266282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~800,000 patients annually</a:t>
            </a:r>
          </a:p>
          <a:p>
            <a:r>
              <a:rPr lang="en-US" dirty="0"/>
              <a:t>Median age 68yo</a:t>
            </a:r>
          </a:p>
          <a:p>
            <a:r>
              <a:rPr lang="en-US" dirty="0"/>
              <a:t>Male : Female = 3:2</a:t>
            </a:r>
          </a:p>
          <a:p>
            <a:endParaRPr lang="en-US" dirty="0"/>
          </a:p>
          <a:p>
            <a:r>
              <a:rPr lang="en-US" dirty="0"/>
              <a:t>Symptoms: </a:t>
            </a:r>
          </a:p>
        </p:txBody>
      </p:sp>
      <p:sp>
        <p:nvSpPr>
          <p:cNvPr id="4" name="Slide Number Placeholder 3"/>
          <p:cNvSpPr>
            <a:spLocks noGrp="1"/>
          </p:cNvSpPr>
          <p:nvPr>
            <p:ph type="sldNum" sz="quarter" idx="5"/>
          </p:nvPr>
        </p:nvSpPr>
        <p:spPr/>
        <p:txBody>
          <a:bodyPr/>
          <a:lstStyle/>
          <a:p>
            <a:fld id="{224B9F7B-6D2C-D847-BDB0-B95DB96DAEE8}" type="slidenum">
              <a:rPr lang="en-US" smtClean="0"/>
              <a:t>11</a:t>
            </a:fld>
            <a:endParaRPr lang="en-US"/>
          </a:p>
        </p:txBody>
      </p:sp>
    </p:spTree>
    <p:extLst>
      <p:ext uri="{BB962C8B-B14F-4D97-AF65-F5344CB8AC3E}">
        <p14:creationId xmlns:p14="http://schemas.microsoft.com/office/powerpoint/2010/main" val="3345086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4620363</a:t>
            </a:r>
          </a:p>
        </p:txBody>
      </p:sp>
      <p:sp>
        <p:nvSpPr>
          <p:cNvPr id="4" name="Slide Number Placeholder 3"/>
          <p:cNvSpPr>
            <a:spLocks noGrp="1"/>
          </p:cNvSpPr>
          <p:nvPr>
            <p:ph type="sldNum" sz="quarter" idx="5"/>
          </p:nvPr>
        </p:nvSpPr>
        <p:spPr/>
        <p:txBody>
          <a:bodyPr/>
          <a:lstStyle/>
          <a:p>
            <a:fld id="{978E01EA-71C0-6F4C-B09B-C99CFA6391BD}" type="slidenum">
              <a:rPr lang="en-US" smtClean="0"/>
              <a:t>18</a:t>
            </a:fld>
            <a:endParaRPr lang="en-US"/>
          </a:p>
        </p:txBody>
      </p:sp>
    </p:spTree>
    <p:extLst>
      <p:ext uri="{BB962C8B-B14F-4D97-AF65-F5344CB8AC3E}">
        <p14:creationId xmlns:p14="http://schemas.microsoft.com/office/powerpoint/2010/main" val="22342966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A318D-CA7D-5862-7FC6-8AD6AE4136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34BFF0-338F-B2E3-7ADD-7C33CA3C67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64CAD1-6BF3-1F2A-3443-F1904E21234D}"/>
              </a:ext>
            </a:extLst>
          </p:cNvPr>
          <p:cNvSpPr>
            <a:spLocks noGrp="1"/>
          </p:cNvSpPr>
          <p:nvPr>
            <p:ph type="body" idx="1"/>
          </p:nvPr>
        </p:nvSpPr>
        <p:spPr/>
        <p:txBody>
          <a:bodyPr/>
          <a:lstStyle/>
          <a:p>
            <a:r>
              <a:rPr lang="en-US" dirty="0"/>
              <a:t>~800,000 patients annually</a:t>
            </a:r>
          </a:p>
          <a:p>
            <a:r>
              <a:rPr lang="en-US" dirty="0"/>
              <a:t>Median age 68yo</a:t>
            </a:r>
          </a:p>
          <a:p>
            <a:r>
              <a:rPr lang="en-US" dirty="0"/>
              <a:t>Male : Female = 3:2</a:t>
            </a:r>
          </a:p>
          <a:p>
            <a:endParaRPr lang="en-US" dirty="0"/>
          </a:p>
          <a:p>
            <a:r>
              <a:rPr lang="en-US" dirty="0"/>
              <a:t>Symptoms: </a:t>
            </a:r>
          </a:p>
        </p:txBody>
      </p:sp>
      <p:sp>
        <p:nvSpPr>
          <p:cNvPr id="4" name="Slide Number Placeholder 3">
            <a:extLst>
              <a:ext uri="{FF2B5EF4-FFF2-40B4-BE49-F238E27FC236}">
                <a16:creationId xmlns:a16="http://schemas.microsoft.com/office/drawing/2014/main" id="{0BDA7D5F-D75C-8284-94D5-ADC659E298C0}"/>
              </a:ext>
            </a:extLst>
          </p:cNvPr>
          <p:cNvSpPr>
            <a:spLocks noGrp="1"/>
          </p:cNvSpPr>
          <p:nvPr>
            <p:ph type="sldNum" sz="quarter" idx="5"/>
          </p:nvPr>
        </p:nvSpPr>
        <p:spPr/>
        <p:txBody>
          <a:bodyPr/>
          <a:lstStyle/>
          <a:p>
            <a:fld id="{224B9F7B-6D2C-D847-BDB0-B95DB96DAEE8}" type="slidenum">
              <a:rPr lang="en-US" smtClean="0"/>
              <a:t>19</a:t>
            </a:fld>
            <a:endParaRPr lang="en-US"/>
          </a:p>
        </p:txBody>
      </p:sp>
    </p:spTree>
    <p:extLst>
      <p:ext uri="{BB962C8B-B14F-4D97-AF65-F5344CB8AC3E}">
        <p14:creationId xmlns:p14="http://schemas.microsoft.com/office/powerpoint/2010/main" val="2062925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4513962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Audubon County Memorial Hospital &amp; Clinics after presenting there with chest pain that began around 3:30 PM today, 3/8.  In the emergency department, initial EKG showed anterior STEMI with ST elevation in leads V2 through V6.  STEMI protocol was activated and he was administered aspirin 324 mg, ticagrelor 180 mg, heparin IV 4000 units followed by continuous infusion, and continuous nitroglycerin infusion.  He was transferred by helicopter to UNMC where he was met in the emergency department with plan to be taken immediately to the Cath Lab for emergency left heart catheterization with PCI. </a:t>
            </a:r>
          </a:p>
          <a:p>
            <a:endParaRPr lang="en-US" dirty="0"/>
          </a:p>
        </p:txBody>
      </p:sp>
      <p:sp>
        <p:nvSpPr>
          <p:cNvPr id="4" name="Slide Number Placeholder 3"/>
          <p:cNvSpPr>
            <a:spLocks noGrp="1"/>
          </p:cNvSpPr>
          <p:nvPr>
            <p:ph type="sldNum" sz="quarter" idx="5"/>
          </p:nvPr>
        </p:nvSpPr>
        <p:spPr/>
        <p:txBody>
          <a:bodyPr/>
          <a:lstStyle/>
          <a:p>
            <a:fld id="{978E01EA-71C0-6F4C-B09B-C99CFA6391BD}" type="slidenum">
              <a:rPr lang="en-US" smtClean="0"/>
              <a:t>21</a:t>
            </a:fld>
            <a:endParaRPr lang="en-US"/>
          </a:p>
        </p:txBody>
      </p:sp>
    </p:spTree>
    <p:extLst>
      <p:ext uri="{BB962C8B-B14F-4D97-AF65-F5344CB8AC3E}">
        <p14:creationId xmlns:p14="http://schemas.microsoft.com/office/powerpoint/2010/main" val="2611052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4FAE3A-A766-756B-2FE8-F01CC56AB6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984A40-C98A-0652-2E02-1119271163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123430-9AC6-4257-7577-83FF47796AF3}"/>
              </a:ext>
            </a:extLst>
          </p:cNvPr>
          <p:cNvSpPr>
            <a:spLocks noGrp="1"/>
          </p:cNvSpPr>
          <p:nvPr>
            <p:ph type="body" idx="1"/>
          </p:nvPr>
        </p:nvSpPr>
        <p:spPr/>
        <p:txBody>
          <a:bodyPr/>
          <a:lstStyle/>
          <a:p>
            <a:r>
              <a:rPr lang="en-US" dirty="0"/>
              <a:t>~800,000 patients annually</a:t>
            </a:r>
          </a:p>
          <a:p>
            <a:r>
              <a:rPr lang="en-US" dirty="0"/>
              <a:t>Median age 68yo</a:t>
            </a:r>
          </a:p>
          <a:p>
            <a:r>
              <a:rPr lang="en-US" dirty="0"/>
              <a:t>Male : Female = 3:2</a:t>
            </a:r>
          </a:p>
          <a:p>
            <a:endParaRPr lang="en-US" dirty="0"/>
          </a:p>
          <a:p>
            <a:r>
              <a:rPr lang="en-US" dirty="0"/>
              <a:t>Symptoms: </a:t>
            </a:r>
          </a:p>
        </p:txBody>
      </p:sp>
      <p:sp>
        <p:nvSpPr>
          <p:cNvPr id="4" name="Slide Number Placeholder 3">
            <a:extLst>
              <a:ext uri="{FF2B5EF4-FFF2-40B4-BE49-F238E27FC236}">
                <a16:creationId xmlns:a16="http://schemas.microsoft.com/office/drawing/2014/main" id="{8E6670D6-9D30-3B7E-4BF4-B22237A477FC}"/>
              </a:ext>
            </a:extLst>
          </p:cNvPr>
          <p:cNvSpPr>
            <a:spLocks noGrp="1"/>
          </p:cNvSpPr>
          <p:nvPr>
            <p:ph type="sldNum" sz="quarter" idx="5"/>
          </p:nvPr>
        </p:nvSpPr>
        <p:spPr/>
        <p:txBody>
          <a:bodyPr/>
          <a:lstStyle/>
          <a:p>
            <a:fld id="{224B9F7B-6D2C-D847-BDB0-B95DB96DAEE8}" type="slidenum">
              <a:rPr lang="en-US" smtClean="0"/>
              <a:t>22</a:t>
            </a:fld>
            <a:endParaRPr lang="en-US"/>
          </a:p>
        </p:txBody>
      </p:sp>
    </p:spTree>
    <p:extLst>
      <p:ext uri="{BB962C8B-B14F-4D97-AF65-F5344CB8AC3E}">
        <p14:creationId xmlns:p14="http://schemas.microsoft.com/office/powerpoint/2010/main" val="17757006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26c05058ec7_0_1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26c05058ec7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2c5aec2720a_2_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2c5aec2720a_2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Pain free at time of presentation to the emergency </a:t>
            </a:r>
          </a:p>
        </p:txBody>
      </p:sp>
      <p:sp>
        <p:nvSpPr>
          <p:cNvPr id="4" name="Slide Number Placeholder 3"/>
          <p:cNvSpPr>
            <a:spLocks noGrp="1"/>
          </p:cNvSpPr>
          <p:nvPr>
            <p:ph type="sldNum" sz="quarter" idx="5"/>
          </p:nvPr>
        </p:nvSpPr>
        <p:spPr/>
        <p:txBody>
          <a:bodyPr/>
          <a:lstStyle/>
          <a:p>
            <a:fld id="{224B9F7B-6D2C-D847-BDB0-B95DB96DAEE8}" type="slidenum">
              <a:rPr lang="en-US" smtClean="0"/>
              <a:t>35</a:t>
            </a:fld>
            <a:endParaRPr lang="en-US"/>
          </a:p>
        </p:txBody>
      </p:sp>
    </p:spTree>
    <p:extLst>
      <p:ext uri="{BB962C8B-B14F-4D97-AF65-F5344CB8AC3E}">
        <p14:creationId xmlns:p14="http://schemas.microsoft.com/office/powerpoint/2010/main" val="2822949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Describe what you see</a:t>
            </a:r>
          </a:p>
          <a:p>
            <a:endParaRPr lang="en-US" dirty="0"/>
          </a:p>
          <a:p>
            <a:r>
              <a:rPr lang="en-US" dirty="0"/>
              <a:t>Tall </a:t>
            </a:r>
            <a:r>
              <a:rPr lang="en-US" dirty="0" err="1"/>
              <a:t>semetric</a:t>
            </a:r>
            <a:r>
              <a:rPr lang="en-US" dirty="0"/>
              <a:t> T waves in precordial leads, upsloping ST segment (hyperacute T waves)</a:t>
            </a:r>
          </a:p>
          <a:p>
            <a:endParaRPr lang="en-US" dirty="0"/>
          </a:p>
          <a:p>
            <a:r>
              <a:rPr lang="en-US" dirty="0"/>
              <a:t>Lateral leads have ischemic ST depressions</a:t>
            </a:r>
          </a:p>
          <a:p>
            <a:endParaRPr lang="en-US" dirty="0"/>
          </a:p>
          <a:p>
            <a:r>
              <a:rPr lang="en-US" dirty="0"/>
              <a:t>Prox LAD PCI </a:t>
            </a:r>
          </a:p>
        </p:txBody>
      </p:sp>
      <p:sp>
        <p:nvSpPr>
          <p:cNvPr id="4" name="Slide Number Placeholder 3"/>
          <p:cNvSpPr>
            <a:spLocks noGrp="1"/>
          </p:cNvSpPr>
          <p:nvPr>
            <p:ph type="sldNum" sz="quarter" idx="5"/>
          </p:nvPr>
        </p:nvSpPr>
        <p:spPr/>
        <p:txBody>
          <a:bodyPr/>
          <a:lstStyle/>
          <a:p>
            <a:fld id="{224B9F7B-6D2C-D847-BDB0-B95DB96DAEE8}" type="slidenum">
              <a:rPr lang="en-US" smtClean="0"/>
              <a:t>38</a:t>
            </a:fld>
            <a:endParaRPr lang="en-US"/>
          </a:p>
        </p:txBody>
      </p:sp>
    </p:spTree>
    <p:extLst>
      <p:ext uri="{BB962C8B-B14F-4D97-AF65-F5344CB8AC3E}">
        <p14:creationId xmlns:p14="http://schemas.microsoft.com/office/powerpoint/2010/main" val="2431766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Never progress to ST elevation </a:t>
            </a:r>
          </a:p>
          <a:p>
            <a:r>
              <a:rPr lang="en-US" dirty="0"/>
              <a:t>Sarcolemmal </a:t>
            </a:r>
            <a:r>
              <a:rPr lang="en-US" dirty="0" err="1"/>
              <a:t>Katp</a:t>
            </a:r>
            <a:r>
              <a:rPr lang="en-US" dirty="0"/>
              <a:t> channel </a:t>
            </a:r>
          </a:p>
        </p:txBody>
      </p:sp>
      <p:sp>
        <p:nvSpPr>
          <p:cNvPr id="4" name="Slide Number Placeholder 3"/>
          <p:cNvSpPr>
            <a:spLocks noGrp="1"/>
          </p:cNvSpPr>
          <p:nvPr>
            <p:ph type="sldNum" sz="quarter" idx="5"/>
          </p:nvPr>
        </p:nvSpPr>
        <p:spPr/>
        <p:txBody>
          <a:bodyPr/>
          <a:lstStyle/>
          <a:p>
            <a:fld id="{224B9F7B-6D2C-D847-BDB0-B95DB96DAEE8}" type="slidenum">
              <a:rPr lang="en-US" smtClean="0"/>
              <a:t>39</a:t>
            </a:fld>
            <a:endParaRPr lang="en-US"/>
          </a:p>
        </p:txBody>
      </p:sp>
    </p:spTree>
    <p:extLst>
      <p:ext uri="{BB962C8B-B14F-4D97-AF65-F5344CB8AC3E}">
        <p14:creationId xmlns:p14="http://schemas.microsoft.com/office/powerpoint/2010/main" val="508330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3F8A88-46CC-1B4C-FE64-9A28E6A68C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A3916F-06B3-3DD5-71A0-32FE73EBDD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A45355-05BA-C67B-018B-1C55A9FC28EC}"/>
              </a:ext>
            </a:extLst>
          </p:cNvPr>
          <p:cNvSpPr>
            <a:spLocks noGrp="1"/>
          </p:cNvSpPr>
          <p:nvPr>
            <p:ph type="body" idx="1"/>
          </p:nvPr>
        </p:nvSpPr>
        <p:spPr/>
        <p:txBody>
          <a:bodyPr/>
          <a:lstStyle/>
          <a:p>
            <a:r>
              <a:rPr lang="en-US" dirty="0"/>
              <a:t>Never progress to ST elevation </a:t>
            </a:r>
          </a:p>
          <a:p>
            <a:r>
              <a:rPr lang="en-US" dirty="0"/>
              <a:t>Sarcolemmal </a:t>
            </a:r>
            <a:r>
              <a:rPr lang="en-US" dirty="0" err="1"/>
              <a:t>Katp</a:t>
            </a:r>
            <a:r>
              <a:rPr lang="en-US" dirty="0"/>
              <a:t> channel </a:t>
            </a:r>
          </a:p>
        </p:txBody>
      </p:sp>
      <p:sp>
        <p:nvSpPr>
          <p:cNvPr id="4" name="Slide Number Placeholder 3">
            <a:extLst>
              <a:ext uri="{FF2B5EF4-FFF2-40B4-BE49-F238E27FC236}">
                <a16:creationId xmlns:a16="http://schemas.microsoft.com/office/drawing/2014/main" id="{D4CCF0F8-98AA-A213-2BAD-8FEC1C4A0890}"/>
              </a:ext>
            </a:extLst>
          </p:cNvPr>
          <p:cNvSpPr>
            <a:spLocks noGrp="1"/>
          </p:cNvSpPr>
          <p:nvPr>
            <p:ph type="sldNum" sz="quarter" idx="5"/>
          </p:nvPr>
        </p:nvSpPr>
        <p:spPr/>
        <p:txBody>
          <a:bodyPr/>
          <a:lstStyle/>
          <a:p>
            <a:fld id="{224B9F7B-6D2C-D847-BDB0-B95DB96DAEE8}" type="slidenum">
              <a:rPr lang="en-US" smtClean="0"/>
              <a:t>40</a:t>
            </a:fld>
            <a:endParaRPr lang="en-US"/>
          </a:p>
        </p:txBody>
      </p:sp>
    </p:spTree>
    <p:extLst>
      <p:ext uri="{BB962C8B-B14F-4D97-AF65-F5344CB8AC3E}">
        <p14:creationId xmlns:p14="http://schemas.microsoft.com/office/powerpoint/2010/main" val="13152964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594768</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84 </a:t>
            </a:r>
            <a:r>
              <a:rPr lang="en-US" sz="1200" kern="1200" dirty="0" err="1">
                <a:solidFill>
                  <a:schemeClr val="tx1"/>
                </a:solidFill>
                <a:effectLst/>
                <a:latin typeface="+mn-lt"/>
                <a:ea typeface="+mn-ea"/>
                <a:cs typeface="+mn-cs"/>
              </a:rPr>
              <a:t>yo</a:t>
            </a:r>
            <a:r>
              <a:rPr lang="en-US" sz="1200" kern="1200" dirty="0">
                <a:solidFill>
                  <a:schemeClr val="tx1"/>
                </a:solidFill>
                <a:effectLst/>
                <a:latin typeface="+mn-lt"/>
                <a:ea typeface="+mn-ea"/>
                <a:cs typeface="+mn-cs"/>
              </a:rPr>
              <a:t> male presented for hip replacement surgery today and post op had an episode of unresponsiveness (? Cardiac arrest) followed by ACLS/CPR and then ROSC with EKG findings concerning for STEMI (anterior) with prior PCI </a:t>
            </a:r>
            <a:r>
              <a:rPr lang="en-US" sz="1200" kern="1200" dirty="0" err="1">
                <a:solidFill>
                  <a:schemeClr val="tx1"/>
                </a:solidFill>
                <a:effectLst/>
                <a:latin typeface="+mn-lt"/>
                <a:ea typeface="+mn-ea"/>
                <a:cs typeface="+mn-cs"/>
              </a:rPr>
              <a:t>hx</a:t>
            </a:r>
            <a:r>
              <a:rPr lang="en-US" sz="1200" kern="1200" dirty="0">
                <a:solidFill>
                  <a:schemeClr val="tx1"/>
                </a:solidFill>
                <a:effectLst/>
                <a:latin typeface="+mn-lt"/>
                <a:ea typeface="+mn-ea"/>
                <a:cs typeface="+mn-cs"/>
              </a:rPr>
              <a:t> to the LAD at OSH in Aug 2025. Pt will be brought emergently to the main campus from BMC where he is currently at for ICA with intention to primary PCI if culprit lesion found. Will be intubated at OSH prior to transfer for airway protection. </a:t>
            </a:r>
          </a:p>
          <a:p>
            <a:endParaRPr lang="en-US" dirty="0"/>
          </a:p>
        </p:txBody>
      </p:sp>
      <p:sp>
        <p:nvSpPr>
          <p:cNvPr id="4" name="Slide Number Placeholder 3"/>
          <p:cNvSpPr>
            <a:spLocks noGrp="1"/>
          </p:cNvSpPr>
          <p:nvPr>
            <p:ph type="sldNum" sz="quarter" idx="5"/>
          </p:nvPr>
        </p:nvSpPr>
        <p:spPr/>
        <p:txBody>
          <a:bodyPr/>
          <a:lstStyle/>
          <a:p>
            <a:fld id="{978E01EA-71C0-6F4C-B09B-C99CFA6391BD}" type="slidenum">
              <a:rPr lang="en-US" smtClean="0"/>
              <a:t>41</a:t>
            </a:fld>
            <a:endParaRPr lang="en-US"/>
          </a:p>
        </p:txBody>
      </p:sp>
    </p:spTree>
    <p:extLst>
      <p:ext uri="{BB962C8B-B14F-4D97-AF65-F5344CB8AC3E}">
        <p14:creationId xmlns:p14="http://schemas.microsoft.com/office/powerpoint/2010/main" val="1575140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iRBBB</a:t>
            </a:r>
            <a:r>
              <a:rPr lang="en-US" dirty="0"/>
              <a:t> and LAF</a:t>
            </a:r>
          </a:p>
          <a:p>
            <a:r>
              <a:rPr lang="en-US" dirty="0"/>
              <a:t>Sequential RCA 79,80</a:t>
            </a:r>
          </a:p>
        </p:txBody>
      </p:sp>
      <p:sp>
        <p:nvSpPr>
          <p:cNvPr id="4" name="Slide Number Placeholder 3"/>
          <p:cNvSpPr>
            <a:spLocks noGrp="1"/>
          </p:cNvSpPr>
          <p:nvPr>
            <p:ph type="sldNum" sz="quarter" idx="5"/>
          </p:nvPr>
        </p:nvSpPr>
        <p:spPr/>
        <p:txBody>
          <a:bodyPr/>
          <a:lstStyle/>
          <a:p>
            <a:fld id="{224B9F7B-6D2C-D847-BDB0-B95DB96DAEE8}" type="slidenum">
              <a:rPr lang="en-US" smtClean="0"/>
              <a:t>52</a:t>
            </a:fld>
            <a:endParaRPr lang="en-US"/>
          </a:p>
        </p:txBody>
      </p:sp>
    </p:spTree>
    <p:extLst>
      <p:ext uri="{BB962C8B-B14F-4D97-AF65-F5344CB8AC3E}">
        <p14:creationId xmlns:p14="http://schemas.microsoft.com/office/powerpoint/2010/main" val="26308739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prox</a:t>
            </a:r>
            <a:r>
              <a:rPr lang="en-US" sz="1200" kern="1200" dirty="0">
                <a:solidFill>
                  <a:schemeClr val="tx1"/>
                </a:solidFill>
                <a:effectLst/>
                <a:latin typeface="+mn-lt"/>
                <a:ea typeface="+mn-ea"/>
                <a:cs typeface="+mn-cs"/>
              </a:rPr>
              <a:t>-mid RCA with </a:t>
            </a:r>
            <a:r>
              <a:rPr lang="en-US" sz="1200" kern="1200" dirty="0" err="1">
                <a:solidFill>
                  <a:schemeClr val="tx1"/>
                </a:solidFill>
                <a:effectLst/>
                <a:latin typeface="+mn-lt"/>
                <a:ea typeface="+mn-ea"/>
                <a:cs typeface="+mn-cs"/>
              </a:rPr>
              <a:t>rPDA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rPL</a:t>
            </a:r>
            <a:r>
              <a:rPr lang="en-US" sz="1200" kern="1200" dirty="0">
                <a:solidFill>
                  <a:schemeClr val="tx1"/>
                </a:solidFill>
                <a:effectLst/>
                <a:latin typeface="+mn-lt"/>
                <a:ea typeface="+mn-ea"/>
                <a:cs typeface="+mn-cs"/>
              </a:rPr>
              <a:t> bifurcation</a:t>
            </a:r>
            <a:endParaRPr lang="en-US" dirty="0"/>
          </a:p>
        </p:txBody>
      </p:sp>
      <p:sp>
        <p:nvSpPr>
          <p:cNvPr id="4" name="Slide Number Placeholder 3"/>
          <p:cNvSpPr>
            <a:spLocks noGrp="1"/>
          </p:cNvSpPr>
          <p:nvPr>
            <p:ph type="sldNum" sz="quarter" idx="5"/>
          </p:nvPr>
        </p:nvSpPr>
        <p:spPr/>
        <p:txBody>
          <a:bodyPr/>
          <a:lstStyle/>
          <a:p>
            <a:fld id="{224B9F7B-6D2C-D847-BDB0-B95DB96DAEE8}" type="slidenum">
              <a:rPr lang="en-US" smtClean="0"/>
              <a:t>53</a:t>
            </a:fld>
            <a:endParaRPr lang="en-US"/>
          </a:p>
        </p:txBody>
      </p:sp>
    </p:spTree>
    <p:extLst>
      <p:ext uri="{BB962C8B-B14F-4D97-AF65-F5344CB8AC3E}">
        <p14:creationId xmlns:p14="http://schemas.microsoft.com/office/powerpoint/2010/main" val="14658604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b="0" i="0" kern="1200" dirty="0" err="1">
                <a:solidFill>
                  <a:schemeClr val="tx1"/>
                </a:solidFill>
                <a:effectLst/>
                <a:latin typeface="+mn-lt"/>
                <a:ea typeface="+mn-ea"/>
                <a:cs typeface="+mn-cs"/>
              </a:rPr>
              <a:t>prox</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LCx</a:t>
            </a:r>
            <a:r>
              <a:rPr lang="en-US" sz="1200" b="0" i="0" kern="1200" dirty="0">
                <a:solidFill>
                  <a:schemeClr val="tx1"/>
                </a:solidFill>
                <a:effectLst/>
                <a:latin typeface="+mn-lt"/>
                <a:ea typeface="+mn-ea"/>
                <a:cs typeface="+mn-cs"/>
              </a:rPr>
              <a:t> stent</a:t>
            </a:r>
          </a:p>
          <a:p>
            <a:pPr fontAlgn="base"/>
            <a:r>
              <a:rPr lang="en-US" sz="1200" b="0" i="0" kern="1200" dirty="0">
                <a:solidFill>
                  <a:schemeClr val="tx1"/>
                </a:solidFill>
                <a:effectLst/>
                <a:latin typeface="+mn-lt"/>
                <a:ea typeface="+mn-ea"/>
                <a:cs typeface="+mn-cs"/>
              </a:rPr>
              <a:t>mid LAD stent </a:t>
            </a:r>
          </a:p>
          <a:p>
            <a:pPr fontAlgn="base"/>
            <a:r>
              <a:rPr lang="en-US" sz="1200" b="0" i="0" kern="1200" dirty="0">
                <a:solidFill>
                  <a:schemeClr val="tx1"/>
                </a:solidFill>
                <a:effectLst/>
                <a:latin typeface="+mn-lt"/>
                <a:ea typeface="+mn-ea"/>
                <a:cs typeface="+mn-cs"/>
              </a:rPr>
              <a:t>HTN, HLD, and hypothyroidism who presented with STEMI. Had VF on the table and underwent DCCV. She was found to have acute lesion in the </a:t>
            </a:r>
            <a:r>
              <a:rPr lang="en-US" sz="1200" b="0" i="0" kern="1200" dirty="0" err="1">
                <a:solidFill>
                  <a:schemeClr val="tx1"/>
                </a:solidFill>
                <a:effectLst/>
                <a:latin typeface="+mn-lt"/>
                <a:ea typeface="+mn-ea"/>
                <a:cs typeface="+mn-cs"/>
              </a:rPr>
              <a:t>Lcx</a:t>
            </a:r>
            <a:r>
              <a:rPr lang="en-US" sz="1200" b="0" i="0" kern="1200" dirty="0">
                <a:solidFill>
                  <a:schemeClr val="tx1"/>
                </a:solidFill>
                <a:effectLst/>
                <a:latin typeface="+mn-lt"/>
                <a:ea typeface="+mn-ea"/>
                <a:cs typeface="+mn-cs"/>
              </a:rPr>
              <a:t> that was successfully stented. Additionally had significant lesion within the proximal LAD that was successfully treated. Unfortunately developed chest pain later in the afternoon and developed refractory VT/VF for which she was cannulated for VA ECMO. She was then taken back to the </a:t>
            </a:r>
            <a:r>
              <a:rPr lang="en-US" sz="1200" b="0" i="0" kern="1200" dirty="0" err="1">
                <a:solidFill>
                  <a:schemeClr val="tx1"/>
                </a:solidFill>
                <a:effectLst/>
                <a:latin typeface="+mn-lt"/>
                <a:ea typeface="+mn-ea"/>
                <a:cs typeface="+mn-cs"/>
              </a:rPr>
              <a:t>cath</a:t>
            </a:r>
            <a:r>
              <a:rPr lang="en-US" sz="1200" b="0" i="0" kern="1200" dirty="0">
                <a:solidFill>
                  <a:schemeClr val="tx1"/>
                </a:solidFill>
                <a:effectLst/>
                <a:latin typeface="+mn-lt"/>
                <a:ea typeface="+mn-ea"/>
                <a:cs typeface="+mn-cs"/>
              </a:rPr>
              <a:t> lab that showed acute thrombosis/occlusion of both of her stents s/p balloon angioplasty. </a:t>
            </a:r>
          </a:p>
          <a:p>
            <a:endParaRPr lang="en-US" dirty="0"/>
          </a:p>
        </p:txBody>
      </p:sp>
      <p:sp>
        <p:nvSpPr>
          <p:cNvPr id="4" name="Slide Number Placeholder 3"/>
          <p:cNvSpPr>
            <a:spLocks noGrp="1"/>
          </p:cNvSpPr>
          <p:nvPr>
            <p:ph type="sldNum" sz="quarter" idx="5"/>
          </p:nvPr>
        </p:nvSpPr>
        <p:spPr/>
        <p:txBody>
          <a:bodyPr/>
          <a:lstStyle/>
          <a:p>
            <a:fld id="{224B9F7B-6D2C-D847-BDB0-B95DB96DAEE8}" type="slidenum">
              <a:rPr lang="en-US" smtClean="0"/>
              <a:t>54</a:t>
            </a:fld>
            <a:endParaRPr lang="en-US"/>
          </a:p>
        </p:txBody>
      </p:sp>
    </p:spTree>
    <p:extLst>
      <p:ext uri="{BB962C8B-B14F-4D97-AF65-F5344CB8AC3E}">
        <p14:creationId xmlns:p14="http://schemas.microsoft.com/office/powerpoint/2010/main" val="6172373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4" descr="A picture containing shape&#10;&#10;Description automatically generated">
            <a:extLst>
              <a:ext uri="{FF2B5EF4-FFF2-40B4-BE49-F238E27FC236}">
                <a16:creationId xmlns:a16="http://schemas.microsoft.com/office/drawing/2014/main" id="{A796254C-AF42-6D4C-AD61-12035FCBE2E4}"/>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Title 1"/>
          <p:cNvSpPr>
            <a:spLocks noGrp="1"/>
          </p:cNvSpPr>
          <p:nvPr>
            <p:ph type="ctrTitle" hasCustomPrompt="1"/>
          </p:nvPr>
        </p:nvSpPr>
        <p:spPr>
          <a:xfrm>
            <a:off x="1307203" y="1054197"/>
            <a:ext cx="7088318" cy="1872612"/>
          </a:xfrm>
        </p:spPr>
        <p:txBody>
          <a:bodyPr anchor="b">
            <a:noAutofit/>
          </a:bodyPr>
          <a:lstStyle>
            <a:lvl1pPr algn="l">
              <a:lnSpc>
                <a:spcPct val="80000"/>
              </a:lnSpc>
              <a:defRPr sz="5400" b="1" i="0" baseline="0">
                <a:solidFill>
                  <a:schemeClr val="accent1"/>
                </a:solidFill>
                <a:latin typeface="Arial-BoldMT"/>
                <a:cs typeface="Arial-BoldMT"/>
              </a:defRPr>
            </a:lvl1pPr>
          </a:lstStyle>
          <a:p>
            <a:r>
              <a:rPr lang="en-US" dirty="0"/>
              <a:t>Title goes here</a:t>
            </a:r>
          </a:p>
        </p:txBody>
      </p:sp>
      <p:sp>
        <p:nvSpPr>
          <p:cNvPr id="3" name="Subtitle 2"/>
          <p:cNvSpPr>
            <a:spLocks noGrp="1"/>
          </p:cNvSpPr>
          <p:nvPr>
            <p:ph type="subTitle" idx="1" hasCustomPrompt="1"/>
          </p:nvPr>
        </p:nvSpPr>
        <p:spPr>
          <a:xfrm>
            <a:off x="1307203" y="3329193"/>
            <a:ext cx="7088318" cy="1721780"/>
          </a:xfrm>
        </p:spPr>
        <p:txBody>
          <a:bodyPr>
            <a:normAutofit/>
          </a:bodyPr>
          <a:lstStyle>
            <a:lvl1pPr marL="0" indent="0" algn="l">
              <a:spcBef>
                <a:spcPts val="400"/>
              </a:spcBef>
              <a:buNone/>
              <a:defRPr sz="2800" b="0" i="0" baseline="0">
                <a:solidFill>
                  <a:schemeClr val="tx2"/>
                </a:solidFill>
                <a:latin typeface="+mn-lt"/>
                <a:cs typeface="Arial-BoldMT"/>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Speaker Name</a:t>
            </a:r>
          </a:p>
          <a:p>
            <a:r>
              <a:rPr lang="en-US" dirty="0"/>
              <a:t>College or Department</a:t>
            </a:r>
          </a:p>
        </p:txBody>
      </p:sp>
    </p:spTree>
    <p:extLst>
      <p:ext uri="{BB962C8B-B14F-4D97-AF65-F5344CB8AC3E}">
        <p14:creationId xmlns:p14="http://schemas.microsoft.com/office/powerpoint/2010/main" val="1008552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B5F2CD-52C4-FA4C-8564-BD8F8929A51C}"/>
              </a:ext>
            </a:extLst>
          </p:cNvPr>
          <p:cNvSpPr>
            <a:spLocks noGrp="1"/>
          </p:cNvSpPr>
          <p:nvPr>
            <p:ph type="title"/>
          </p:nvPr>
        </p:nvSpPr>
        <p:spPr>
          <a:xfrm>
            <a:off x="342030" y="217589"/>
            <a:ext cx="8459940" cy="1229801"/>
          </a:xfrm>
        </p:spPr>
        <p:txBody>
          <a:bodyPr tIns="0" bIns="0"/>
          <a:lstStyle>
            <a:lvl1pPr>
              <a:defRPr sz="4000">
                <a:solidFill>
                  <a:schemeClr val="accent1"/>
                </a:solidFill>
              </a:defRPr>
            </a:lvl1pPr>
          </a:lstStyle>
          <a:p>
            <a:r>
              <a:rPr lang="en-US" dirty="0"/>
              <a:t>Click to edit Master title style</a:t>
            </a:r>
          </a:p>
        </p:txBody>
      </p:sp>
      <p:sp>
        <p:nvSpPr>
          <p:cNvPr id="3" name="Content Placeholder 2"/>
          <p:cNvSpPr>
            <a:spLocks noGrp="1"/>
          </p:cNvSpPr>
          <p:nvPr>
            <p:ph idx="1"/>
          </p:nvPr>
        </p:nvSpPr>
        <p:spPr>
          <a:xfrm>
            <a:off x="342029" y="1607424"/>
            <a:ext cx="8459942" cy="4464603"/>
          </a:xfrm>
        </p:spPr>
        <p:txBody>
          <a:bodyPr/>
          <a:lstStyle>
            <a:lvl1pPr marL="228600" marR="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lvl1pPr>
            <a:lvl2pPr marL="6858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800">
                <a:latin typeface="Arial"/>
                <a:cs typeface="Arial"/>
              </a:defRPr>
            </a:lvl2pPr>
            <a:lvl3pPr marL="11430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800"/>
            </a:lvl3pPr>
            <a:lvl4pPr marL="16002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400"/>
            </a:lvl4pPr>
            <a:lvl5pPr marL="20574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400"/>
            </a:lvl5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Click to edit Master text styles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Second level</a:t>
            </a:r>
          </a:p>
          <a:p>
            <a:pPr marL="1143000" marR="0" lvl="2"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Third level</a:t>
            </a:r>
          </a:p>
          <a:p>
            <a:pPr marL="1600200" marR="0" lvl="3"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Fourth level</a:t>
            </a:r>
          </a:p>
          <a:p>
            <a:pPr marL="2057400" marR="0" lvl="4"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Fifth level</a:t>
            </a:r>
            <a:endParaRPr lang="en-US" dirty="0"/>
          </a:p>
        </p:txBody>
      </p:sp>
      <p:sp>
        <p:nvSpPr>
          <p:cNvPr id="2" name="Slide Number Placeholder 5">
            <a:extLst>
              <a:ext uri="{FF2B5EF4-FFF2-40B4-BE49-F238E27FC236}">
                <a16:creationId xmlns:a16="http://schemas.microsoft.com/office/drawing/2014/main" id="{1C40BFDC-DECF-B53D-B60B-9C4D59A6065A}"/>
              </a:ext>
            </a:extLst>
          </p:cNvPr>
          <p:cNvSpPr>
            <a:spLocks noGrp="1"/>
          </p:cNvSpPr>
          <p:nvPr>
            <p:ph type="sldNum" sz="quarter" idx="4"/>
          </p:nvPr>
        </p:nvSpPr>
        <p:spPr>
          <a:xfrm>
            <a:off x="233970" y="6466491"/>
            <a:ext cx="504281" cy="295236"/>
          </a:xfrm>
          <a:prstGeom prst="rect">
            <a:avLst/>
          </a:prstGeom>
        </p:spPr>
        <p:txBody>
          <a:bodyPr/>
          <a:lstStyle>
            <a:lvl1pPr algn="l">
              <a:defRPr sz="1200">
                <a:solidFill>
                  <a:schemeClr val="tx2"/>
                </a:solidFill>
                <a:latin typeface="Arial"/>
                <a:cs typeface="Arial"/>
              </a:defRPr>
            </a:lvl1pPr>
          </a:lstStyle>
          <a:p>
            <a:fld id="{D0394A55-0D5E-E449-981A-A375C652BACE}" type="slidenum">
              <a:rPr lang="en-US" smtClean="0"/>
              <a:pPr/>
              <a:t>‹#›</a:t>
            </a:fld>
            <a:endParaRPr lang="en-US" dirty="0"/>
          </a:p>
        </p:txBody>
      </p:sp>
    </p:spTree>
    <p:extLst>
      <p:ext uri="{BB962C8B-B14F-4D97-AF65-F5344CB8AC3E}">
        <p14:creationId xmlns:p14="http://schemas.microsoft.com/office/powerpoint/2010/main" val="2033275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 Slide – Two Column">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1D944D7-D9A8-8449-8A6F-7238FB14B43C}"/>
              </a:ext>
            </a:extLst>
          </p:cNvPr>
          <p:cNvSpPr>
            <a:spLocks noGrp="1"/>
          </p:cNvSpPr>
          <p:nvPr>
            <p:ph type="title"/>
          </p:nvPr>
        </p:nvSpPr>
        <p:spPr>
          <a:xfrm>
            <a:off x="342030" y="217589"/>
            <a:ext cx="8459940" cy="1229801"/>
          </a:xfrm>
        </p:spPr>
        <p:txBody>
          <a:bodyPr tIns="0" bIns="0"/>
          <a:lstStyle>
            <a:lvl1pPr>
              <a:defRPr sz="400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342028" y="1619037"/>
            <a:ext cx="4126605" cy="4483813"/>
          </a:xfrm>
        </p:spPr>
        <p:txBody>
          <a:bodyPr anchor="t">
            <a:normAutofit/>
          </a:bodyPr>
          <a:lstStyle>
            <a:lvl1pPr marL="228600" marR="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sz="3200" b="0">
                <a:solidFill>
                  <a:schemeClr val="tx1"/>
                </a:solidFill>
              </a:defRPr>
            </a:lvl1pPr>
            <a:lvl2pPr marL="6858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400">
                <a:solidFill>
                  <a:schemeClr val="tx1">
                    <a:tint val="75000"/>
                  </a:schemeClr>
                </a:solidFill>
              </a:defRPr>
            </a:lvl2pPr>
            <a:lvl3pPr marL="11430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133">
                <a:solidFill>
                  <a:schemeClr val="tx1">
                    <a:tint val="75000"/>
                  </a:schemeClr>
                </a:solidFill>
              </a:defRPr>
            </a:lvl3pPr>
            <a:lvl4pPr marL="16002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1867">
                <a:solidFill>
                  <a:schemeClr val="tx1">
                    <a:tint val="75000"/>
                  </a:schemeClr>
                </a:solidFill>
              </a:defRPr>
            </a:lvl4pPr>
            <a:lvl5pPr marL="20574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Click to edit Master text styles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Second level</a:t>
            </a:r>
          </a:p>
          <a:p>
            <a:pPr marL="1143000" marR="0" lvl="2"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Third level</a:t>
            </a:r>
          </a:p>
          <a:p>
            <a:pPr marL="1600200" marR="0" lvl="3"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Fourth level</a:t>
            </a:r>
          </a:p>
          <a:p>
            <a:pPr marL="2057400" marR="0" lvl="4"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Fifth level</a:t>
            </a:r>
            <a:endParaRPr lang="en-US" dirty="0"/>
          </a:p>
        </p:txBody>
      </p:sp>
      <p:sp>
        <p:nvSpPr>
          <p:cNvPr id="5" name="Text Placeholder 2"/>
          <p:cNvSpPr>
            <a:spLocks noGrp="1"/>
          </p:cNvSpPr>
          <p:nvPr>
            <p:ph type="body" idx="14"/>
          </p:nvPr>
        </p:nvSpPr>
        <p:spPr>
          <a:xfrm>
            <a:off x="4679846" y="1619038"/>
            <a:ext cx="4122123" cy="4483812"/>
          </a:xfrm>
        </p:spPr>
        <p:txBody>
          <a:bodyPr anchor="t">
            <a:normAutofit/>
          </a:bodyPr>
          <a:lstStyle>
            <a:lvl1pPr marL="228600" marR="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sz="3200" b="0">
                <a:solidFill>
                  <a:schemeClr val="tx1"/>
                </a:solidFill>
              </a:defRPr>
            </a:lvl1pPr>
            <a:lvl2pPr marL="6858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400">
                <a:solidFill>
                  <a:schemeClr val="tx1">
                    <a:tint val="75000"/>
                  </a:schemeClr>
                </a:solidFill>
              </a:defRPr>
            </a:lvl2pPr>
            <a:lvl3pPr marL="11430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133">
                <a:solidFill>
                  <a:schemeClr val="tx1">
                    <a:tint val="75000"/>
                  </a:schemeClr>
                </a:solidFill>
              </a:defRPr>
            </a:lvl3pPr>
            <a:lvl4pPr marL="16002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1867">
                <a:solidFill>
                  <a:schemeClr val="tx1">
                    <a:tint val="75000"/>
                  </a:schemeClr>
                </a:solidFill>
              </a:defRPr>
            </a:lvl4pPr>
            <a:lvl5pPr marL="20574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Click to edit Master text styles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Second level</a:t>
            </a:r>
          </a:p>
          <a:p>
            <a:pPr marL="1143000" marR="0" lvl="2"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Third level</a:t>
            </a:r>
          </a:p>
          <a:p>
            <a:pPr marL="1600200" marR="0" lvl="3"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Fourth level</a:t>
            </a:r>
          </a:p>
          <a:p>
            <a:pPr marL="2057400" marR="0" lvl="4"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Fifth level</a:t>
            </a:r>
            <a:endParaRPr lang="en-US" dirty="0"/>
          </a:p>
        </p:txBody>
      </p:sp>
      <p:sp>
        <p:nvSpPr>
          <p:cNvPr id="2" name="Slide Number Placeholder 5">
            <a:extLst>
              <a:ext uri="{FF2B5EF4-FFF2-40B4-BE49-F238E27FC236}">
                <a16:creationId xmlns:a16="http://schemas.microsoft.com/office/drawing/2014/main" id="{BAE5909D-D47D-C16A-DF70-F5FAD79E01A3}"/>
              </a:ext>
            </a:extLst>
          </p:cNvPr>
          <p:cNvSpPr>
            <a:spLocks noGrp="1"/>
          </p:cNvSpPr>
          <p:nvPr>
            <p:ph type="sldNum" sz="quarter" idx="4"/>
          </p:nvPr>
        </p:nvSpPr>
        <p:spPr>
          <a:xfrm>
            <a:off x="233970" y="6466491"/>
            <a:ext cx="504281" cy="295236"/>
          </a:xfrm>
          <a:prstGeom prst="rect">
            <a:avLst/>
          </a:prstGeom>
        </p:spPr>
        <p:txBody>
          <a:bodyPr/>
          <a:lstStyle>
            <a:lvl1pPr algn="l">
              <a:defRPr sz="1200">
                <a:solidFill>
                  <a:schemeClr val="tx2"/>
                </a:solidFill>
                <a:latin typeface="Arial"/>
                <a:cs typeface="Arial"/>
              </a:defRPr>
            </a:lvl1pPr>
          </a:lstStyle>
          <a:p>
            <a:fld id="{D0394A55-0D5E-E449-981A-A375C652BACE}" type="slidenum">
              <a:rPr lang="en-US" smtClean="0"/>
              <a:pPr/>
              <a:t>‹#›</a:t>
            </a:fld>
            <a:endParaRPr lang="en-US" dirty="0"/>
          </a:p>
        </p:txBody>
      </p:sp>
    </p:spTree>
    <p:extLst>
      <p:ext uri="{BB962C8B-B14F-4D97-AF65-F5344CB8AC3E}">
        <p14:creationId xmlns:p14="http://schemas.microsoft.com/office/powerpoint/2010/main" val="18503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w/ Image">
    <p:spTree>
      <p:nvGrpSpPr>
        <p:cNvPr id="1" name=""/>
        <p:cNvGrpSpPr/>
        <p:nvPr/>
      </p:nvGrpSpPr>
      <p:grpSpPr>
        <a:xfrm>
          <a:off x="0" y="0"/>
          <a:ext cx="0" cy="0"/>
          <a:chOff x="0" y="0"/>
          <a:chExt cx="0" cy="0"/>
        </a:xfrm>
      </p:grpSpPr>
      <p:sp>
        <p:nvSpPr>
          <p:cNvPr id="2" name="Title 1"/>
          <p:cNvSpPr>
            <a:spLocks noGrp="1"/>
          </p:cNvSpPr>
          <p:nvPr>
            <p:ph type="title"/>
          </p:nvPr>
        </p:nvSpPr>
        <p:spPr>
          <a:xfrm>
            <a:off x="342028" y="217589"/>
            <a:ext cx="8460660" cy="1229803"/>
          </a:xfrm>
        </p:spPr>
        <p:txBody>
          <a:bodyPr/>
          <a:lstStyle>
            <a:lvl1pPr>
              <a:defRPr>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342028" y="1619038"/>
            <a:ext cx="3196303" cy="4452989"/>
          </a:xfrm>
        </p:spPr>
        <p:txBody>
          <a:bodyPr anchor="t">
            <a:normAutofit/>
          </a:bodyPr>
          <a:lstStyle>
            <a:lvl1pPr marL="228600" marR="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sz="3200" b="0">
                <a:solidFill>
                  <a:schemeClr val="tx1"/>
                </a:solidFill>
              </a:defRPr>
            </a:lvl1pPr>
            <a:lvl2pPr marL="6858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400">
                <a:solidFill>
                  <a:schemeClr val="tx1">
                    <a:tint val="75000"/>
                  </a:schemeClr>
                </a:solidFill>
              </a:defRPr>
            </a:lvl2pPr>
            <a:lvl3pPr marL="11430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133">
                <a:solidFill>
                  <a:schemeClr val="tx1">
                    <a:tint val="75000"/>
                  </a:schemeClr>
                </a:solidFill>
              </a:defRPr>
            </a:lvl3pPr>
            <a:lvl4pPr marL="16002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1867">
                <a:solidFill>
                  <a:schemeClr val="tx1">
                    <a:tint val="75000"/>
                  </a:schemeClr>
                </a:solidFill>
              </a:defRPr>
            </a:lvl4pPr>
            <a:lvl5pPr marL="20574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Click to edit Master text styles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Second level</a:t>
            </a:r>
          </a:p>
          <a:p>
            <a:pPr marL="1143000" marR="0" lvl="2"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Third level</a:t>
            </a:r>
          </a:p>
          <a:p>
            <a:pPr marL="1600200" marR="0" lvl="3"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Fourth level</a:t>
            </a:r>
          </a:p>
          <a:p>
            <a:pPr marL="2057400" marR="0" lvl="4"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Fifth level</a:t>
            </a:r>
            <a:endParaRPr lang="en-US" dirty="0"/>
          </a:p>
        </p:txBody>
      </p:sp>
      <p:sp>
        <p:nvSpPr>
          <p:cNvPr id="5" name="Picture Placeholder 4"/>
          <p:cNvSpPr>
            <a:spLocks noGrp="1"/>
          </p:cNvSpPr>
          <p:nvPr>
            <p:ph type="pic" sz="quarter" idx="10"/>
          </p:nvPr>
        </p:nvSpPr>
        <p:spPr>
          <a:xfrm>
            <a:off x="3768918" y="1630559"/>
            <a:ext cx="5033770" cy="4441468"/>
          </a:xfrm>
        </p:spPr>
        <p:txBody>
          <a:bodyPr/>
          <a:lstStyle>
            <a:lvl1pPr marL="228600" marR="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lvl1pPr>
            <a:lvl2pPr marL="6858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lvl2pPr>
            <a:lvl3pPr marL="11430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lvl3pPr>
            <a:lvl4pPr marL="16002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lvl4pPr>
            <a:lvl5pPr marL="20574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lvl5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US" dirty="0"/>
          </a:p>
        </p:txBody>
      </p:sp>
      <p:sp>
        <p:nvSpPr>
          <p:cNvPr id="4" name="Slide Number Placeholder 5">
            <a:extLst>
              <a:ext uri="{FF2B5EF4-FFF2-40B4-BE49-F238E27FC236}">
                <a16:creationId xmlns:a16="http://schemas.microsoft.com/office/drawing/2014/main" id="{FA698408-B201-FF8C-8047-3F908772D2CF}"/>
              </a:ext>
            </a:extLst>
          </p:cNvPr>
          <p:cNvSpPr>
            <a:spLocks noGrp="1"/>
          </p:cNvSpPr>
          <p:nvPr>
            <p:ph type="sldNum" sz="quarter" idx="4"/>
          </p:nvPr>
        </p:nvSpPr>
        <p:spPr>
          <a:xfrm>
            <a:off x="233970" y="6466491"/>
            <a:ext cx="504281" cy="295236"/>
          </a:xfrm>
          <a:prstGeom prst="rect">
            <a:avLst/>
          </a:prstGeom>
        </p:spPr>
        <p:txBody>
          <a:bodyPr/>
          <a:lstStyle>
            <a:lvl1pPr algn="l">
              <a:defRPr sz="1200">
                <a:solidFill>
                  <a:schemeClr val="tx2"/>
                </a:solidFill>
                <a:latin typeface="Arial"/>
                <a:cs typeface="Arial"/>
              </a:defRPr>
            </a:lvl1pPr>
          </a:lstStyle>
          <a:p>
            <a:fld id="{D0394A55-0D5E-E449-981A-A375C652BACE}" type="slidenum">
              <a:rPr lang="en-US" smtClean="0"/>
              <a:pPr/>
              <a:t>‹#›</a:t>
            </a:fld>
            <a:endParaRPr lang="en-US" dirty="0"/>
          </a:p>
        </p:txBody>
      </p:sp>
    </p:spTree>
    <p:extLst>
      <p:ext uri="{BB962C8B-B14F-4D97-AF65-F5344CB8AC3E}">
        <p14:creationId xmlns:p14="http://schemas.microsoft.com/office/powerpoint/2010/main" val="754125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Slide w/ Subhead">
    <p:spTree>
      <p:nvGrpSpPr>
        <p:cNvPr id="1" name=""/>
        <p:cNvGrpSpPr/>
        <p:nvPr/>
      </p:nvGrpSpPr>
      <p:grpSpPr>
        <a:xfrm>
          <a:off x="0" y="0"/>
          <a:ext cx="0" cy="0"/>
          <a:chOff x="0" y="0"/>
          <a:chExt cx="0" cy="0"/>
        </a:xfrm>
      </p:grpSpPr>
      <p:sp>
        <p:nvSpPr>
          <p:cNvPr id="5" name="Title 1"/>
          <p:cNvSpPr>
            <a:spLocks noGrp="1"/>
          </p:cNvSpPr>
          <p:nvPr>
            <p:ph type="title"/>
          </p:nvPr>
        </p:nvSpPr>
        <p:spPr>
          <a:xfrm>
            <a:off x="342030" y="217589"/>
            <a:ext cx="8459940" cy="1229801"/>
          </a:xfrm>
        </p:spPr>
        <p:txBody>
          <a:bodyPr tIns="0" bIns="0"/>
          <a:lstStyle>
            <a:lvl1pPr>
              <a:defRPr sz="4000">
                <a:solidFill>
                  <a:schemeClr val="accent1"/>
                </a:solidFill>
              </a:defRPr>
            </a:lvl1pPr>
          </a:lstStyle>
          <a:p>
            <a:r>
              <a:rPr lang="en-US" dirty="0"/>
              <a:t>Click to edit Master title style</a:t>
            </a:r>
          </a:p>
        </p:txBody>
      </p:sp>
      <p:sp>
        <p:nvSpPr>
          <p:cNvPr id="4" name="Text Placeholder 3"/>
          <p:cNvSpPr>
            <a:spLocks noGrp="1"/>
          </p:cNvSpPr>
          <p:nvPr>
            <p:ph type="body" sz="quarter" idx="10"/>
          </p:nvPr>
        </p:nvSpPr>
        <p:spPr>
          <a:xfrm>
            <a:off x="341310" y="1579218"/>
            <a:ext cx="8460660" cy="642101"/>
          </a:xfrm>
        </p:spPr>
        <p:txBody>
          <a:bodyPr anchor="ctr"/>
          <a:lstStyle>
            <a:lvl1pPr marL="0" indent="0">
              <a:buNone/>
              <a:defRPr b="1">
                <a:solidFill>
                  <a:schemeClr val="tx2"/>
                </a:solidFill>
              </a:defRPr>
            </a:lvl1pPr>
          </a:lstStyle>
          <a:p>
            <a:pPr lvl="0"/>
            <a:r>
              <a:rPr lang="en-US" dirty="0"/>
              <a:t>Click to edit Master text styles</a:t>
            </a:r>
          </a:p>
        </p:txBody>
      </p:sp>
      <p:sp>
        <p:nvSpPr>
          <p:cNvPr id="3" name="Text Placeholder 2"/>
          <p:cNvSpPr>
            <a:spLocks noGrp="1"/>
          </p:cNvSpPr>
          <p:nvPr>
            <p:ph type="body" idx="1"/>
          </p:nvPr>
        </p:nvSpPr>
        <p:spPr>
          <a:xfrm>
            <a:off x="342028" y="2348539"/>
            <a:ext cx="8459942" cy="3702940"/>
          </a:xfrm>
        </p:spPr>
        <p:txBody>
          <a:bodyPr anchor="t">
            <a:normAutofit/>
          </a:bodyPr>
          <a:lstStyle>
            <a:lvl1pPr marL="228600" marR="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sz="3200" b="0">
                <a:solidFill>
                  <a:schemeClr val="tx1"/>
                </a:solidFill>
              </a:defRPr>
            </a:lvl1pPr>
            <a:lvl2pPr marL="6858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400">
                <a:solidFill>
                  <a:schemeClr val="tx1">
                    <a:tint val="75000"/>
                  </a:schemeClr>
                </a:solidFill>
              </a:defRPr>
            </a:lvl2pPr>
            <a:lvl3pPr marL="11430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133">
                <a:solidFill>
                  <a:schemeClr val="tx1">
                    <a:tint val="75000"/>
                  </a:schemeClr>
                </a:solidFill>
              </a:defRPr>
            </a:lvl3pPr>
            <a:lvl4pPr marL="16002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1867">
                <a:solidFill>
                  <a:schemeClr val="tx1">
                    <a:tint val="75000"/>
                  </a:schemeClr>
                </a:solidFill>
              </a:defRPr>
            </a:lvl4pPr>
            <a:lvl5pPr marL="20574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Click to edit Master text styles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Second level</a:t>
            </a:r>
          </a:p>
          <a:p>
            <a:pPr marL="1143000" marR="0" lvl="2"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Third level</a:t>
            </a:r>
          </a:p>
          <a:p>
            <a:pPr marL="1600200" marR="0" lvl="3"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Fourth level</a:t>
            </a:r>
          </a:p>
          <a:p>
            <a:pPr marL="2057400" marR="0" lvl="4"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Fifth level</a:t>
            </a:r>
            <a:endParaRPr lang="en-US" dirty="0"/>
          </a:p>
        </p:txBody>
      </p:sp>
      <p:sp>
        <p:nvSpPr>
          <p:cNvPr id="2" name="Slide Number Placeholder 5">
            <a:extLst>
              <a:ext uri="{FF2B5EF4-FFF2-40B4-BE49-F238E27FC236}">
                <a16:creationId xmlns:a16="http://schemas.microsoft.com/office/drawing/2014/main" id="{156AEF14-7654-803B-9274-292ABB31BB21}"/>
              </a:ext>
            </a:extLst>
          </p:cNvPr>
          <p:cNvSpPr>
            <a:spLocks noGrp="1"/>
          </p:cNvSpPr>
          <p:nvPr>
            <p:ph type="sldNum" sz="quarter" idx="4"/>
          </p:nvPr>
        </p:nvSpPr>
        <p:spPr>
          <a:xfrm>
            <a:off x="233970" y="6466491"/>
            <a:ext cx="504281" cy="295236"/>
          </a:xfrm>
          <a:prstGeom prst="rect">
            <a:avLst/>
          </a:prstGeom>
        </p:spPr>
        <p:txBody>
          <a:bodyPr/>
          <a:lstStyle>
            <a:lvl1pPr algn="l">
              <a:defRPr sz="1200">
                <a:solidFill>
                  <a:schemeClr val="tx2"/>
                </a:solidFill>
                <a:latin typeface="Arial"/>
                <a:cs typeface="Arial"/>
              </a:defRPr>
            </a:lvl1pPr>
          </a:lstStyle>
          <a:p>
            <a:fld id="{D0394A55-0D5E-E449-981A-A375C652BACE}" type="slidenum">
              <a:rPr lang="en-US" smtClean="0"/>
              <a:pPr/>
              <a:t>‹#›</a:t>
            </a:fld>
            <a:endParaRPr lang="en-US" dirty="0"/>
          </a:p>
        </p:txBody>
      </p:sp>
    </p:spTree>
    <p:extLst>
      <p:ext uri="{BB962C8B-B14F-4D97-AF65-F5344CB8AC3E}">
        <p14:creationId xmlns:p14="http://schemas.microsoft.com/office/powerpoint/2010/main" val="18503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3763" y="2130753"/>
            <a:ext cx="8236475" cy="1609107"/>
          </a:xfrm>
        </p:spPr>
        <p:txBody>
          <a:bodyPr/>
          <a:lstStyle>
            <a:lvl1pPr algn="ctr">
              <a:defRPr baseline="0">
                <a:solidFill>
                  <a:schemeClr val="accent1"/>
                </a:solidFill>
              </a:defRPr>
            </a:lvl1pPr>
          </a:lstStyle>
          <a:p>
            <a:r>
              <a:rPr lang="en-US" dirty="0"/>
              <a:t>Subhead/ </a:t>
            </a:r>
            <a:br>
              <a:rPr lang="en-US" dirty="0"/>
            </a:br>
            <a:r>
              <a:rPr lang="en-US" dirty="0"/>
              <a:t>Section Header</a:t>
            </a:r>
          </a:p>
        </p:txBody>
      </p:sp>
      <p:sp>
        <p:nvSpPr>
          <p:cNvPr id="3" name="Slide Number Placeholder 5">
            <a:extLst>
              <a:ext uri="{FF2B5EF4-FFF2-40B4-BE49-F238E27FC236}">
                <a16:creationId xmlns:a16="http://schemas.microsoft.com/office/drawing/2014/main" id="{00066258-F45C-5FA5-CBE3-566F55ED061C}"/>
              </a:ext>
            </a:extLst>
          </p:cNvPr>
          <p:cNvSpPr>
            <a:spLocks noGrp="1"/>
          </p:cNvSpPr>
          <p:nvPr>
            <p:ph type="sldNum" sz="quarter" idx="4"/>
          </p:nvPr>
        </p:nvSpPr>
        <p:spPr>
          <a:xfrm>
            <a:off x="233970" y="6466491"/>
            <a:ext cx="504281" cy="295236"/>
          </a:xfrm>
          <a:prstGeom prst="rect">
            <a:avLst/>
          </a:prstGeom>
        </p:spPr>
        <p:txBody>
          <a:bodyPr/>
          <a:lstStyle>
            <a:lvl1pPr algn="l">
              <a:defRPr sz="1200">
                <a:solidFill>
                  <a:schemeClr val="tx2"/>
                </a:solidFill>
                <a:latin typeface="Arial"/>
                <a:cs typeface="Arial"/>
              </a:defRPr>
            </a:lvl1pPr>
          </a:lstStyle>
          <a:p>
            <a:fld id="{D0394A55-0D5E-E449-981A-A375C652BACE}" type="slidenum">
              <a:rPr lang="en-US" smtClean="0"/>
              <a:pPr/>
              <a:t>‹#›</a:t>
            </a:fld>
            <a:endParaRPr lang="en-US" dirty="0"/>
          </a:p>
        </p:txBody>
      </p:sp>
    </p:spTree>
    <p:extLst>
      <p:ext uri="{BB962C8B-B14F-4D97-AF65-F5344CB8AC3E}">
        <p14:creationId xmlns:p14="http://schemas.microsoft.com/office/powerpoint/2010/main" val="1055448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d Slide">
    <p:spTree>
      <p:nvGrpSpPr>
        <p:cNvPr id="1" name=""/>
        <p:cNvGrpSpPr/>
        <p:nvPr/>
      </p:nvGrpSpPr>
      <p:grpSpPr>
        <a:xfrm>
          <a:off x="0" y="0"/>
          <a:ext cx="0" cy="0"/>
          <a:chOff x="0" y="0"/>
          <a:chExt cx="0" cy="0"/>
        </a:xfrm>
      </p:grpSpPr>
      <p:pic>
        <p:nvPicPr>
          <p:cNvPr id="4" name="Picture 3" descr="A picture containing text, outdoor, road, sign&#10;&#10;Description automatically generated">
            <a:extLst>
              <a:ext uri="{FF2B5EF4-FFF2-40B4-BE49-F238E27FC236}">
                <a16:creationId xmlns:a16="http://schemas.microsoft.com/office/drawing/2014/main" id="{57E91FE3-4ECA-2E4E-9019-42055BC4A5D7}"/>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7619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66156-0B29-B38F-F041-5F4E91923A4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0EC0057-E6F4-DDD2-4FBA-E04D8EEDA7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2A6C03-204F-D400-81AF-B173FFE2850A}"/>
              </a:ext>
            </a:extLst>
          </p:cNvPr>
          <p:cNvSpPr>
            <a:spLocks noGrp="1"/>
          </p:cNvSpPr>
          <p:nvPr>
            <p:ph type="dt" sz="half" idx="10"/>
          </p:nvPr>
        </p:nvSpPr>
        <p:spPr/>
        <p:txBody>
          <a:bodyPr/>
          <a:lstStyle/>
          <a:p>
            <a:fld id="{66F18079-2484-F541-AF56-C239BF039437}" type="datetimeFigureOut">
              <a:rPr lang="en-US" smtClean="0"/>
              <a:t>5/5/2026</a:t>
            </a:fld>
            <a:endParaRPr lang="en-US"/>
          </a:p>
        </p:txBody>
      </p:sp>
      <p:sp>
        <p:nvSpPr>
          <p:cNvPr id="5" name="Footer Placeholder 4">
            <a:extLst>
              <a:ext uri="{FF2B5EF4-FFF2-40B4-BE49-F238E27FC236}">
                <a16:creationId xmlns:a16="http://schemas.microsoft.com/office/drawing/2014/main" id="{986D763C-6AE2-4C9E-4DDD-89B1C972B5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133C9F-F25B-587E-00C7-02E0268BC4EC}"/>
              </a:ext>
            </a:extLst>
          </p:cNvPr>
          <p:cNvSpPr>
            <a:spLocks noGrp="1"/>
          </p:cNvSpPr>
          <p:nvPr>
            <p:ph type="sldNum" sz="quarter" idx="12"/>
          </p:nvPr>
        </p:nvSpPr>
        <p:spPr/>
        <p:txBody>
          <a:bodyPr/>
          <a:lstStyle/>
          <a:p>
            <a:fld id="{E56B94B6-B53B-B046-8B1E-92A54FDE741C}" type="slidenum">
              <a:rPr lang="en-US" smtClean="0"/>
              <a:t>‹#›</a:t>
            </a:fld>
            <a:endParaRPr lang="en-US"/>
          </a:p>
        </p:txBody>
      </p:sp>
    </p:spTree>
    <p:extLst>
      <p:ext uri="{BB962C8B-B14F-4D97-AF65-F5344CB8AC3E}">
        <p14:creationId xmlns:p14="http://schemas.microsoft.com/office/powerpoint/2010/main" val="1875882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Tree>
    <p:extLst>
      <p:ext uri="{BB962C8B-B14F-4D97-AF65-F5344CB8AC3E}">
        <p14:creationId xmlns:p14="http://schemas.microsoft.com/office/powerpoint/2010/main" val="1096410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A picture containing background pattern&#10;&#10;Description automatically generated">
            <a:extLst>
              <a:ext uri="{FF2B5EF4-FFF2-40B4-BE49-F238E27FC236}">
                <a16:creationId xmlns:a16="http://schemas.microsoft.com/office/drawing/2014/main" id="{76599212-6A85-E540-B884-8E41C917E6F6}"/>
              </a:ext>
            </a:extLst>
          </p:cNvPr>
          <p:cNvPicPr>
            <a:picLocks noChangeAspect="1"/>
          </p:cNvPicPr>
          <p:nvPr userDrawn="1"/>
        </p:nvPicPr>
        <p:blipFill>
          <a:blip r:embed="rId11"/>
          <a:stretch>
            <a:fillRect/>
          </a:stretch>
        </p:blipFill>
        <p:spPr>
          <a:xfrm>
            <a:off x="0" y="0"/>
            <a:ext cx="9144000" cy="6858000"/>
          </a:xfrm>
          <a:prstGeom prst="rect">
            <a:avLst/>
          </a:prstGeom>
        </p:spPr>
      </p:pic>
      <p:sp>
        <p:nvSpPr>
          <p:cNvPr id="2" name="Title Placeholder 1"/>
          <p:cNvSpPr>
            <a:spLocks noGrp="1"/>
          </p:cNvSpPr>
          <p:nvPr>
            <p:ph type="title"/>
          </p:nvPr>
        </p:nvSpPr>
        <p:spPr>
          <a:xfrm>
            <a:off x="342028" y="205977"/>
            <a:ext cx="8459942" cy="1229803"/>
          </a:xfrm>
          <a:prstGeom prst="rect">
            <a:avLst/>
          </a:prstGeom>
        </p:spPr>
        <p:txBody>
          <a:bodyPr vert="horz" lIns="91440" tIns="0" rIns="91440" bIns="0" rtlCol="0" anchor="ctr">
            <a:noAutofit/>
          </a:bodyPr>
          <a:lstStyle/>
          <a:p>
            <a:r>
              <a:rPr lang="en-US" dirty="0"/>
              <a:t>Headline</a:t>
            </a:r>
          </a:p>
        </p:txBody>
      </p:sp>
      <p:sp>
        <p:nvSpPr>
          <p:cNvPr id="3" name="Text Placeholder 2"/>
          <p:cNvSpPr>
            <a:spLocks noGrp="1"/>
          </p:cNvSpPr>
          <p:nvPr>
            <p:ph type="body" idx="1"/>
          </p:nvPr>
        </p:nvSpPr>
        <p:spPr>
          <a:xfrm>
            <a:off x="342029" y="1570712"/>
            <a:ext cx="8459943" cy="4511589"/>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Click to edit Master text styles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Second level</a:t>
            </a:r>
          </a:p>
          <a:p>
            <a:pPr marL="1143000" marR="0" lvl="2"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Third level</a:t>
            </a:r>
          </a:p>
          <a:p>
            <a:pPr marL="1600200" marR="0" lvl="3"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Fourth level</a:t>
            </a:r>
          </a:p>
          <a:p>
            <a:pPr marL="2057400" marR="0" lvl="4"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Fifth level</a:t>
            </a:r>
            <a:endParaRPr lang="en-US" dirty="0"/>
          </a:p>
        </p:txBody>
      </p:sp>
      <p:sp>
        <p:nvSpPr>
          <p:cNvPr id="4" name="Slide Number Placeholder 5">
            <a:extLst>
              <a:ext uri="{FF2B5EF4-FFF2-40B4-BE49-F238E27FC236}">
                <a16:creationId xmlns:a16="http://schemas.microsoft.com/office/drawing/2014/main" id="{A1CD5195-9063-3F21-A5C0-018FB98F036B}"/>
              </a:ext>
            </a:extLst>
          </p:cNvPr>
          <p:cNvSpPr>
            <a:spLocks noGrp="1"/>
          </p:cNvSpPr>
          <p:nvPr>
            <p:ph type="sldNum" sz="quarter" idx="4"/>
          </p:nvPr>
        </p:nvSpPr>
        <p:spPr>
          <a:xfrm>
            <a:off x="233970" y="6466491"/>
            <a:ext cx="504281" cy="295236"/>
          </a:xfrm>
          <a:prstGeom prst="rect">
            <a:avLst/>
          </a:prstGeom>
        </p:spPr>
        <p:txBody>
          <a:bodyPr/>
          <a:lstStyle>
            <a:lvl1pPr algn="l">
              <a:defRPr sz="1200">
                <a:solidFill>
                  <a:schemeClr val="tx2"/>
                </a:solidFill>
                <a:latin typeface="Arial"/>
                <a:cs typeface="Arial"/>
              </a:defRPr>
            </a:lvl1pPr>
          </a:lstStyle>
          <a:p>
            <a:fld id="{D0394A55-0D5E-E449-981A-A375C652BACE}" type="slidenum">
              <a:rPr lang="en-US" smtClean="0"/>
              <a:pPr/>
              <a:t>‹#›</a:t>
            </a:fld>
            <a:endParaRPr lang="en-US" dirty="0"/>
          </a:p>
        </p:txBody>
      </p:sp>
    </p:spTree>
    <p:extLst>
      <p:ext uri="{BB962C8B-B14F-4D97-AF65-F5344CB8AC3E}">
        <p14:creationId xmlns:p14="http://schemas.microsoft.com/office/powerpoint/2010/main" val="1391905964"/>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1" r:id="rId3"/>
    <p:sldLayoutId id="2147483745" r:id="rId4"/>
    <p:sldLayoutId id="2147483728" r:id="rId5"/>
    <p:sldLayoutId id="2147483744" r:id="rId6"/>
    <p:sldLayoutId id="2147483743" r:id="rId7"/>
    <p:sldLayoutId id="2147483746" r:id="rId8"/>
    <p:sldLayoutId id="2147483747" r:id="rId9"/>
  </p:sldLayoutIdLst>
  <p:hf hdr="0" ftr="0" dt="0"/>
  <p:txStyles>
    <p:titleStyle>
      <a:lvl1pPr algn="l" defTabSz="609585" rtl="0" eaLnBrk="1" latinLnBrk="0" hangingPunct="1">
        <a:lnSpc>
          <a:spcPct val="90000"/>
        </a:lnSpc>
        <a:spcBef>
          <a:spcPct val="0"/>
        </a:spcBef>
        <a:buNone/>
        <a:defRPr sz="4000" b="1" i="0" kern="1200" baseline="0">
          <a:solidFill>
            <a:schemeClr val="accent1"/>
          </a:solidFill>
          <a:latin typeface="Arial"/>
          <a:ea typeface="+mj-ea"/>
          <a:cs typeface="Arial"/>
        </a:defRPr>
      </a:lvl1pPr>
    </p:titleStyle>
    <p:bodyStyle>
      <a:lvl1pPr marL="228600" marR="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sz="3200" kern="1200">
          <a:solidFill>
            <a:schemeClr val="tx1"/>
          </a:solidFill>
          <a:latin typeface="Arial"/>
          <a:ea typeface="+mn-ea"/>
          <a:cs typeface="Arial"/>
        </a:defRPr>
      </a:lvl1pPr>
      <a:lvl2pPr marL="6858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800" kern="1200">
          <a:solidFill>
            <a:schemeClr val="tx1"/>
          </a:solidFill>
          <a:latin typeface="+mn-lt"/>
          <a:ea typeface="+mn-ea"/>
          <a:cs typeface="+mn-cs"/>
        </a:defRPr>
      </a:lvl2pPr>
      <a:lvl3pPr marL="11430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800" kern="1200">
          <a:solidFill>
            <a:schemeClr val="tx1"/>
          </a:solidFill>
          <a:latin typeface="Arial"/>
          <a:ea typeface="+mn-ea"/>
          <a:cs typeface="Arial"/>
        </a:defRPr>
      </a:lvl3pPr>
      <a:lvl4pPr marL="16002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400" kern="1200">
          <a:solidFill>
            <a:schemeClr val="tx1"/>
          </a:solidFill>
          <a:latin typeface="Arial"/>
          <a:ea typeface="+mn-ea"/>
          <a:cs typeface="Arial"/>
        </a:defRPr>
      </a:lvl4pPr>
      <a:lvl5pPr marL="2057400" marR="0" indent="-228600" algn="l" defTabSz="914400" rtl="0" eaLnBrk="1" fontAlgn="auto" latinLnBrk="0" hangingPunct="1">
        <a:lnSpc>
          <a:spcPct val="110000"/>
        </a:lnSpc>
        <a:spcBef>
          <a:spcPts val="500"/>
        </a:spcBef>
        <a:spcAft>
          <a:spcPts val="0"/>
        </a:spcAft>
        <a:buClrTx/>
        <a:buSzTx/>
        <a:buFont typeface="Arial" panose="020B0604020202020204" pitchFamily="34" charset="0"/>
        <a:buChar char="•"/>
        <a:tabLst/>
        <a:defRPr sz="2400" kern="1200">
          <a:solidFill>
            <a:schemeClr val="tx1"/>
          </a:solidFill>
          <a:latin typeface="Arial"/>
          <a:ea typeface="+mn-ea"/>
          <a:cs typeface="Arial"/>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media" Target="../media/media2.mov"/><Relationship Id="rId7" Type="http://schemas.openxmlformats.org/officeDocument/2006/relationships/image" Target="../media/image17.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16.png"/><Relationship Id="rId5" Type="http://schemas.openxmlformats.org/officeDocument/2006/relationships/slideLayout" Target="../slideLayouts/slideLayout8.xml"/><Relationship Id="rId4" Type="http://schemas.openxmlformats.org/officeDocument/2006/relationships/video" Target="../media/media2.mov"/></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ov"/><Relationship Id="rId1" Type="http://schemas.microsoft.com/office/2007/relationships/media" Target="../media/media3.mov"/><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4.mov"/><Relationship Id="rId1" Type="http://schemas.microsoft.com/office/2007/relationships/media" Target="../media/media4.mov"/><Relationship Id="rId4" Type="http://schemas.openxmlformats.org/officeDocument/2006/relationships/image" Target="../media/image31.png"/></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microsoft.com/office/2007/relationships/media" Target="../media/media6.mov"/><Relationship Id="rId7" Type="http://schemas.openxmlformats.org/officeDocument/2006/relationships/image" Target="../media/image37.png"/><Relationship Id="rId2" Type="http://schemas.openxmlformats.org/officeDocument/2006/relationships/video" Target="../media/media5.mov"/><Relationship Id="rId1" Type="http://schemas.microsoft.com/office/2007/relationships/media" Target="../media/media5.mov"/><Relationship Id="rId6" Type="http://schemas.openxmlformats.org/officeDocument/2006/relationships/image" Target="../media/image36.png"/><Relationship Id="rId5" Type="http://schemas.openxmlformats.org/officeDocument/2006/relationships/slideLayout" Target="../slideLayouts/slideLayout8.xml"/><Relationship Id="rId4" Type="http://schemas.openxmlformats.org/officeDocument/2006/relationships/video" Target="../media/media6.mov"/></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7.mov"/><Relationship Id="rId1" Type="http://schemas.microsoft.com/office/2007/relationships/media" Target="../media/media7.mov"/><Relationship Id="rId4" Type="http://schemas.openxmlformats.org/officeDocument/2006/relationships/image" Target="../media/image38.png"/></Relationships>
</file>

<file path=ppt/slides/_rels/slide44.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8" Type="http://schemas.openxmlformats.org/officeDocument/2006/relationships/image" Target="../media/image43.png"/><Relationship Id="rId3" Type="http://schemas.microsoft.com/office/2007/relationships/media" Target="../media/media9.mp4"/><Relationship Id="rId7" Type="http://schemas.openxmlformats.org/officeDocument/2006/relationships/slideLayout" Target="../slideLayouts/slideLayout8.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video" Target="../media/media10.mp4"/><Relationship Id="rId5" Type="http://schemas.microsoft.com/office/2007/relationships/media" Target="../media/media10.mp4"/><Relationship Id="rId10" Type="http://schemas.openxmlformats.org/officeDocument/2006/relationships/image" Target="../media/image45.png"/><Relationship Id="rId4" Type="http://schemas.openxmlformats.org/officeDocument/2006/relationships/video" Target="../media/media9.mp4"/><Relationship Id="rId9" Type="http://schemas.openxmlformats.org/officeDocument/2006/relationships/image" Target="../media/image44.png"/></Relationships>
</file>

<file path=ppt/slides/_rels/slide5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1.mov"/><Relationship Id="rId1" Type="http://schemas.microsoft.com/office/2007/relationships/media" Target="../media/media11.mov"/><Relationship Id="rId4" Type="http://schemas.openxmlformats.org/officeDocument/2006/relationships/image" Target="../media/image50.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ECGs of Ischemia</a:t>
            </a:r>
          </a:p>
        </p:txBody>
      </p:sp>
      <p:sp>
        <p:nvSpPr>
          <p:cNvPr id="3" name="Subtitle 2"/>
          <p:cNvSpPr>
            <a:spLocks noGrp="1"/>
          </p:cNvSpPr>
          <p:nvPr>
            <p:ph type="subTitle" idx="1"/>
          </p:nvPr>
        </p:nvSpPr>
        <p:spPr>
          <a:xfrm>
            <a:off x="1685155" y="3931192"/>
            <a:ext cx="7088318" cy="1721780"/>
          </a:xfrm>
        </p:spPr>
        <p:txBody>
          <a:bodyPr/>
          <a:lstStyle/>
          <a:p>
            <a:r>
              <a:rPr lang="en-US" b="1" dirty="0"/>
              <a:t>Sam Robertson, MD</a:t>
            </a:r>
          </a:p>
          <a:p>
            <a:r>
              <a:rPr lang="en-US" dirty="0"/>
              <a:t>Cardiology Fellow, UNMC</a:t>
            </a:r>
          </a:p>
        </p:txBody>
      </p:sp>
    </p:spTree>
    <p:extLst>
      <p:ext uri="{BB962C8B-B14F-4D97-AF65-F5344CB8AC3E}">
        <p14:creationId xmlns:p14="http://schemas.microsoft.com/office/powerpoint/2010/main" val="1807328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0BF51-36F9-DD37-D91A-21C4CA0299B8}"/>
              </a:ext>
            </a:extLst>
          </p:cNvPr>
          <p:cNvSpPr>
            <a:spLocks noGrp="1"/>
          </p:cNvSpPr>
          <p:nvPr>
            <p:ph type="title"/>
          </p:nvPr>
        </p:nvSpPr>
        <p:spPr/>
        <p:txBody>
          <a:bodyPr/>
          <a:lstStyle/>
          <a:p>
            <a:r>
              <a:rPr lang="en-US" dirty="0"/>
              <a:t>Disclosures</a:t>
            </a:r>
          </a:p>
        </p:txBody>
      </p:sp>
      <p:sp>
        <p:nvSpPr>
          <p:cNvPr id="3" name="Content Placeholder 2">
            <a:extLst>
              <a:ext uri="{FF2B5EF4-FFF2-40B4-BE49-F238E27FC236}">
                <a16:creationId xmlns:a16="http://schemas.microsoft.com/office/drawing/2014/main" id="{0F45F47C-F8FA-72B4-D625-72EAE24C4C32}"/>
              </a:ext>
            </a:extLst>
          </p:cNvPr>
          <p:cNvSpPr>
            <a:spLocks noGrp="1"/>
          </p:cNvSpPr>
          <p:nvPr>
            <p:ph idx="1"/>
          </p:nvPr>
        </p:nvSpPr>
        <p:spPr/>
        <p:txBody>
          <a:bodyPr/>
          <a:lstStyle/>
          <a:p>
            <a:r>
              <a:rPr lang="en-US" dirty="0"/>
              <a:t>I have nothing to disclose. </a:t>
            </a:r>
          </a:p>
        </p:txBody>
      </p:sp>
      <p:sp>
        <p:nvSpPr>
          <p:cNvPr id="4" name="Slide Number Placeholder 3">
            <a:extLst>
              <a:ext uri="{FF2B5EF4-FFF2-40B4-BE49-F238E27FC236}">
                <a16:creationId xmlns:a16="http://schemas.microsoft.com/office/drawing/2014/main" id="{E0C775E4-35F1-BDA2-7B99-632D14CDAF9C}"/>
              </a:ext>
            </a:extLst>
          </p:cNvPr>
          <p:cNvSpPr>
            <a:spLocks noGrp="1"/>
          </p:cNvSpPr>
          <p:nvPr>
            <p:ph type="sldNum" sz="quarter" idx="4"/>
          </p:nvPr>
        </p:nvSpPr>
        <p:spPr/>
        <p:txBody>
          <a:bodyPr/>
          <a:lstStyle/>
          <a:p>
            <a:fld id="{D0394A55-0D5E-E449-981A-A375C652BACE}" type="slidenum">
              <a:rPr lang="en-US" smtClean="0"/>
              <a:pPr/>
              <a:t>2</a:t>
            </a:fld>
            <a:endParaRPr lang="en-US" dirty="0"/>
          </a:p>
        </p:txBody>
      </p:sp>
    </p:spTree>
    <p:extLst>
      <p:ext uri="{BB962C8B-B14F-4D97-AF65-F5344CB8AC3E}">
        <p14:creationId xmlns:p14="http://schemas.microsoft.com/office/powerpoint/2010/main" val="604130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B2D0A-29E5-31D4-32D8-F7657E01EDAB}"/>
              </a:ext>
            </a:extLst>
          </p:cNvPr>
          <p:cNvSpPr>
            <a:spLocks noGrp="1"/>
          </p:cNvSpPr>
          <p:nvPr>
            <p:ph type="title"/>
          </p:nvPr>
        </p:nvSpPr>
        <p:spPr/>
        <p:txBody>
          <a:bodyPr/>
          <a:lstStyle/>
          <a:p>
            <a:r>
              <a:rPr lang="en-US" dirty="0"/>
              <a:t>Objectives</a:t>
            </a:r>
          </a:p>
        </p:txBody>
      </p:sp>
      <p:sp>
        <p:nvSpPr>
          <p:cNvPr id="3" name="Content Placeholder 2">
            <a:extLst>
              <a:ext uri="{FF2B5EF4-FFF2-40B4-BE49-F238E27FC236}">
                <a16:creationId xmlns:a16="http://schemas.microsoft.com/office/drawing/2014/main" id="{CE80E9E9-40F0-C64A-808B-29BD70CE9210}"/>
              </a:ext>
            </a:extLst>
          </p:cNvPr>
          <p:cNvSpPr>
            <a:spLocks noGrp="1"/>
          </p:cNvSpPr>
          <p:nvPr>
            <p:ph idx="1"/>
          </p:nvPr>
        </p:nvSpPr>
        <p:spPr/>
        <p:txBody>
          <a:bodyPr/>
          <a:lstStyle/>
          <a:p>
            <a:r>
              <a:rPr lang="en-US" dirty="0"/>
              <a:t>Discuss Acute Coronary Syndrome</a:t>
            </a:r>
          </a:p>
          <a:p>
            <a:pPr lvl="1"/>
            <a:r>
              <a:rPr lang="en-US" dirty="0"/>
              <a:t>Demographics, pathophysiology</a:t>
            </a:r>
          </a:p>
          <a:p>
            <a:r>
              <a:rPr lang="en-US" dirty="0"/>
              <a:t>Ischemic Cascade</a:t>
            </a:r>
          </a:p>
          <a:p>
            <a:r>
              <a:rPr lang="en-US" dirty="0"/>
              <a:t>Basis of ECG evaluation </a:t>
            </a:r>
          </a:p>
          <a:p>
            <a:r>
              <a:rPr lang="en-US" dirty="0"/>
              <a:t>Cases</a:t>
            </a:r>
          </a:p>
          <a:p>
            <a:r>
              <a:rPr lang="en-US" dirty="0"/>
              <a:t>Time for Questions/Discussion</a:t>
            </a:r>
          </a:p>
        </p:txBody>
      </p:sp>
      <p:sp>
        <p:nvSpPr>
          <p:cNvPr id="4" name="Slide Number Placeholder 3">
            <a:extLst>
              <a:ext uri="{FF2B5EF4-FFF2-40B4-BE49-F238E27FC236}">
                <a16:creationId xmlns:a16="http://schemas.microsoft.com/office/drawing/2014/main" id="{501CEE81-4D1A-C3AE-B6CB-2B52CCB36FDC}"/>
              </a:ext>
            </a:extLst>
          </p:cNvPr>
          <p:cNvSpPr>
            <a:spLocks noGrp="1"/>
          </p:cNvSpPr>
          <p:nvPr>
            <p:ph type="sldNum" sz="quarter" idx="4"/>
          </p:nvPr>
        </p:nvSpPr>
        <p:spPr/>
        <p:txBody>
          <a:bodyPr/>
          <a:lstStyle/>
          <a:p>
            <a:fld id="{D0394A55-0D5E-E449-981A-A375C652BACE}" type="slidenum">
              <a:rPr lang="en-US" smtClean="0"/>
              <a:pPr/>
              <a:t>3</a:t>
            </a:fld>
            <a:endParaRPr lang="en-US" dirty="0"/>
          </a:p>
        </p:txBody>
      </p:sp>
    </p:spTree>
    <p:extLst>
      <p:ext uri="{BB962C8B-B14F-4D97-AF65-F5344CB8AC3E}">
        <p14:creationId xmlns:p14="http://schemas.microsoft.com/office/powerpoint/2010/main" val="1851630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5A03A-F0CD-96C0-312E-EDF8EB251CE1}"/>
              </a:ext>
            </a:extLst>
          </p:cNvPr>
          <p:cNvSpPr>
            <a:spLocks noGrp="1"/>
          </p:cNvSpPr>
          <p:nvPr>
            <p:ph type="title"/>
          </p:nvPr>
        </p:nvSpPr>
        <p:spPr>
          <a:xfrm>
            <a:off x="1327550" y="2391829"/>
            <a:ext cx="8459940" cy="1229801"/>
          </a:xfrm>
        </p:spPr>
        <p:txBody>
          <a:bodyPr/>
          <a:lstStyle/>
          <a:p>
            <a:r>
              <a:rPr lang="en-US" dirty="0"/>
              <a:t>Acute Coronary Syndrome</a:t>
            </a:r>
          </a:p>
        </p:txBody>
      </p:sp>
      <p:sp>
        <p:nvSpPr>
          <p:cNvPr id="4" name="Slide Number Placeholder 3">
            <a:extLst>
              <a:ext uri="{FF2B5EF4-FFF2-40B4-BE49-F238E27FC236}">
                <a16:creationId xmlns:a16="http://schemas.microsoft.com/office/drawing/2014/main" id="{B5398402-F65C-6E5A-2553-8AFFDBA66E81}"/>
              </a:ext>
            </a:extLst>
          </p:cNvPr>
          <p:cNvSpPr>
            <a:spLocks noGrp="1"/>
          </p:cNvSpPr>
          <p:nvPr>
            <p:ph type="sldNum" sz="quarter" idx="4"/>
          </p:nvPr>
        </p:nvSpPr>
        <p:spPr/>
        <p:txBody>
          <a:bodyPr/>
          <a:lstStyle/>
          <a:p>
            <a:fld id="{D0394A55-0D5E-E449-981A-A375C652BACE}" type="slidenum">
              <a:rPr lang="en-US" smtClean="0"/>
              <a:pPr/>
              <a:t>4</a:t>
            </a:fld>
            <a:endParaRPr lang="en-US" dirty="0"/>
          </a:p>
        </p:txBody>
      </p:sp>
    </p:spTree>
    <p:extLst>
      <p:ext uri="{BB962C8B-B14F-4D97-AF65-F5344CB8AC3E}">
        <p14:creationId xmlns:p14="http://schemas.microsoft.com/office/powerpoint/2010/main" val="1050867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66932-C24A-21FF-98A4-DC396C22FE92}"/>
              </a:ext>
            </a:extLst>
          </p:cNvPr>
          <p:cNvSpPr>
            <a:spLocks noGrp="1"/>
          </p:cNvSpPr>
          <p:nvPr>
            <p:ph type="title"/>
          </p:nvPr>
        </p:nvSpPr>
        <p:spPr/>
        <p:txBody>
          <a:bodyPr/>
          <a:lstStyle/>
          <a:p>
            <a:r>
              <a:rPr lang="en-US" dirty="0"/>
              <a:t>Acute Coronary Syndromes</a:t>
            </a:r>
          </a:p>
        </p:txBody>
      </p:sp>
      <p:pic>
        <p:nvPicPr>
          <p:cNvPr id="6" name="Content Placeholder 5">
            <a:extLst>
              <a:ext uri="{FF2B5EF4-FFF2-40B4-BE49-F238E27FC236}">
                <a16:creationId xmlns:a16="http://schemas.microsoft.com/office/drawing/2014/main" id="{3B4143AB-1E4E-1DF2-9F61-B91AD4E0AE05}"/>
              </a:ext>
            </a:extLst>
          </p:cNvPr>
          <p:cNvPicPr>
            <a:picLocks noGrp="1" noChangeAspect="1"/>
          </p:cNvPicPr>
          <p:nvPr>
            <p:ph idx="1"/>
          </p:nvPr>
        </p:nvPicPr>
        <p:blipFill>
          <a:blip r:embed="rId2"/>
          <a:stretch>
            <a:fillRect/>
          </a:stretch>
        </p:blipFill>
        <p:spPr>
          <a:xfrm>
            <a:off x="4030028" y="1447390"/>
            <a:ext cx="3935496" cy="4464050"/>
          </a:xfrm>
          <a:prstGeom prst="rect">
            <a:avLst/>
          </a:prstGeom>
        </p:spPr>
      </p:pic>
      <p:sp>
        <p:nvSpPr>
          <p:cNvPr id="4" name="Slide Number Placeholder 3">
            <a:extLst>
              <a:ext uri="{FF2B5EF4-FFF2-40B4-BE49-F238E27FC236}">
                <a16:creationId xmlns:a16="http://schemas.microsoft.com/office/drawing/2014/main" id="{8C021CC2-C874-F4D1-E753-69C4CE9499D8}"/>
              </a:ext>
            </a:extLst>
          </p:cNvPr>
          <p:cNvSpPr>
            <a:spLocks noGrp="1"/>
          </p:cNvSpPr>
          <p:nvPr>
            <p:ph type="sldNum" sz="quarter" idx="4"/>
          </p:nvPr>
        </p:nvSpPr>
        <p:spPr/>
        <p:txBody>
          <a:bodyPr/>
          <a:lstStyle/>
          <a:p>
            <a:fld id="{D0394A55-0D5E-E449-981A-A375C652BACE}" type="slidenum">
              <a:rPr lang="en-US" smtClean="0"/>
              <a:pPr/>
              <a:t>5</a:t>
            </a:fld>
            <a:endParaRPr lang="en-US" dirty="0"/>
          </a:p>
        </p:txBody>
      </p:sp>
      <p:sp>
        <p:nvSpPr>
          <p:cNvPr id="5" name="TextBox 4">
            <a:extLst>
              <a:ext uri="{FF2B5EF4-FFF2-40B4-BE49-F238E27FC236}">
                <a16:creationId xmlns:a16="http://schemas.microsoft.com/office/drawing/2014/main" id="{78ADCBFD-5A32-41F8-DC1B-119E6AD396D3}"/>
              </a:ext>
            </a:extLst>
          </p:cNvPr>
          <p:cNvSpPr txBox="1"/>
          <p:nvPr/>
        </p:nvSpPr>
        <p:spPr>
          <a:xfrm>
            <a:off x="1093904" y="2677191"/>
            <a:ext cx="4903872" cy="1477328"/>
          </a:xfrm>
          <a:prstGeom prst="rect">
            <a:avLst/>
          </a:prstGeom>
          <a:noFill/>
        </p:spPr>
        <p:txBody>
          <a:bodyPr wrap="square" rtlCol="0">
            <a:spAutoFit/>
          </a:bodyPr>
          <a:lstStyle/>
          <a:p>
            <a:r>
              <a:rPr lang="en-US" b="1" dirty="0"/>
              <a:t>Unstable Angina	</a:t>
            </a:r>
          </a:p>
          <a:p>
            <a:endParaRPr lang="en-US" b="1" dirty="0"/>
          </a:p>
          <a:p>
            <a:r>
              <a:rPr lang="en-US" b="1" dirty="0"/>
              <a:t>NSTEMI</a:t>
            </a:r>
          </a:p>
          <a:p>
            <a:endParaRPr lang="en-US" b="1" dirty="0"/>
          </a:p>
          <a:p>
            <a:r>
              <a:rPr lang="en-US" b="1" dirty="0"/>
              <a:t>STEMI</a:t>
            </a:r>
          </a:p>
        </p:txBody>
      </p:sp>
    </p:spTree>
    <p:extLst>
      <p:ext uri="{BB962C8B-B14F-4D97-AF65-F5344CB8AC3E}">
        <p14:creationId xmlns:p14="http://schemas.microsoft.com/office/powerpoint/2010/main" val="4088517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985F059-66B7-8B6F-05F6-DEF7B9CB7CD8}"/>
              </a:ext>
            </a:extLst>
          </p:cNvPr>
          <p:cNvSpPr>
            <a:spLocks noGrp="1"/>
          </p:cNvSpPr>
          <p:nvPr>
            <p:ph type="sldNum" sz="quarter" idx="4"/>
          </p:nvPr>
        </p:nvSpPr>
        <p:spPr/>
        <p:txBody>
          <a:bodyPr/>
          <a:lstStyle/>
          <a:p>
            <a:fld id="{D0394A55-0D5E-E449-981A-A375C652BACE}" type="slidenum">
              <a:rPr lang="en-US" smtClean="0"/>
              <a:pPr/>
              <a:t>6</a:t>
            </a:fld>
            <a:endParaRPr lang="en-US" dirty="0"/>
          </a:p>
        </p:txBody>
      </p:sp>
      <p:pic>
        <p:nvPicPr>
          <p:cNvPr id="6" name="Picture 5">
            <a:extLst>
              <a:ext uri="{FF2B5EF4-FFF2-40B4-BE49-F238E27FC236}">
                <a16:creationId xmlns:a16="http://schemas.microsoft.com/office/drawing/2014/main" id="{AB15F7F8-C61E-25CB-300D-4378C79BE908}"/>
              </a:ext>
            </a:extLst>
          </p:cNvPr>
          <p:cNvPicPr>
            <a:picLocks noChangeAspect="1"/>
          </p:cNvPicPr>
          <p:nvPr/>
        </p:nvPicPr>
        <p:blipFill>
          <a:blip r:embed="rId2"/>
          <a:stretch>
            <a:fillRect/>
          </a:stretch>
        </p:blipFill>
        <p:spPr>
          <a:xfrm>
            <a:off x="574367" y="0"/>
            <a:ext cx="7548225" cy="6858000"/>
          </a:xfrm>
          <a:prstGeom prst="rect">
            <a:avLst/>
          </a:prstGeom>
        </p:spPr>
      </p:pic>
    </p:spTree>
    <p:extLst>
      <p:ext uri="{BB962C8B-B14F-4D97-AF65-F5344CB8AC3E}">
        <p14:creationId xmlns:p14="http://schemas.microsoft.com/office/powerpoint/2010/main" val="2039091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C3666-04F0-5483-2F45-E9BA3B732DB3}"/>
              </a:ext>
            </a:extLst>
          </p:cNvPr>
          <p:cNvSpPr>
            <a:spLocks noGrp="1"/>
          </p:cNvSpPr>
          <p:nvPr>
            <p:ph type="title"/>
          </p:nvPr>
        </p:nvSpPr>
        <p:spPr>
          <a:xfrm>
            <a:off x="342030" y="170336"/>
            <a:ext cx="8459940" cy="1229801"/>
          </a:xfrm>
        </p:spPr>
        <p:txBody>
          <a:bodyPr/>
          <a:lstStyle/>
          <a:p>
            <a:r>
              <a:rPr lang="en-US" dirty="0"/>
              <a:t>Acute Coronary Syndrome</a:t>
            </a:r>
            <a:br>
              <a:rPr lang="en-US" dirty="0"/>
            </a:br>
            <a:r>
              <a:rPr lang="en-US" dirty="0"/>
              <a:t>Pathophysiology</a:t>
            </a:r>
          </a:p>
        </p:txBody>
      </p:sp>
      <p:pic>
        <p:nvPicPr>
          <p:cNvPr id="5" name="Content Placeholder 4" descr="Twitter Takes on the Times of India, but the Question Persists: Is Foregoing a Stent an Option? ">
            <a:extLst>
              <a:ext uri="{FF2B5EF4-FFF2-40B4-BE49-F238E27FC236}">
                <a16:creationId xmlns:a16="http://schemas.microsoft.com/office/drawing/2014/main" id="{8B69001D-CEDE-EDBB-A2CE-C34E2735ACAE}"/>
              </a:ext>
            </a:extLst>
          </p:cNvPr>
          <p:cNvPicPr>
            <a:picLocks noGrp="1" noChangeAspect="1"/>
          </p:cNvPicPr>
          <p:nvPr>
            <p:ph idx="1"/>
          </p:nvPr>
        </p:nvPicPr>
        <p:blipFill>
          <a:blip r:embed="rId2"/>
          <a:stretch>
            <a:fillRect/>
          </a:stretch>
        </p:blipFill>
        <p:spPr>
          <a:xfrm>
            <a:off x="1090990" y="1657405"/>
            <a:ext cx="6547492" cy="3543190"/>
          </a:xfrm>
          <a:prstGeom prst="rect">
            <a:avLst/>
          </a:prstGeom>
        </p:spPr>
      </p:pic>
      <p:sp>
        <p:nvSpPr>
          <p:cNvPr id="4" name="Slide Number Placeholder 3">
            <a:extLst>
              <a:ext uri="{FF2B5EF4-FFF2-40B4-BE49-F238E27FC236}">
                <a16:creationId xmlns:a16="http://schemas.microsoft.com/office/drawing/2014/main" id="{DB28EAA7-A9B2-E61C-C055-4F2B85B6F21B}"/>
              </a:ext>
            </a:extLst>
          </p:cNvPr>
          <p:cNvSpPr>
            <a:spLocks noGrp="1"/>
          </p:cNvSpPr>
          <p:nvPr>
            <p:ph type="sldNum" sz="quarter" idx="4"/>
          </p:nvPr>
        </p:nvSpPr>
        <p:spPr/>
        <p:txBody>
          <a:bodyPr/>
          <a:lstStyle/>
          <a:p>
            <a:fld id="{D0394A55-0D5E-E449-981A-A375C652BACE}" type="slidenum">
              <a:rPr lang="en-US" smtClean="0"/>
              <a:pPr/>
              <a:t>7</a:t>
            </a:fld>
            <a:endParaRPr lang="en-US" dirty="0"/>
          </a:p>
        </p:txBody>
      </p:sp>
      <p:sp>
        <p:nvSpPr>
          <p:cNvPr id="3" name="TextBox 2">
            <a:extLst>
              <a:ext uri="{FF2B5EF4-FFF2-40B4-BE49-F238E27FC236}">
                <a16:creationId xmlns:a16="http://schemas.microsoft.com/office/drawing/2014/main" id="{68848208-3EC5-FC11-6B08-47925A7A6931}"/>
              </a:ext>
            </a:extLst>
          </p:cNvPr>
          <p:cNvSpPr txBox="1"/>
          <p:nvPr/>
        </p:nvSpPr>
        <p:spPr>
          <a:xfrm>
            <a:off x="1151950" y="5251498"/>
            <a:ext cx="3066482" cy="646331"/>
          </a:xfrm>
          <a:prstGeom prst="rect">
            <a:avLst/>
          </a:prstGeom>
          <a:noFill/>
        </p:spPr>
        <p:txBody>
          <a:bodyPr wrap="square" rtlCol="0">
            <a:spAutoFit/>
          </a:bodyPr>
          <a:lstStyle/>
          <a:p>
            <a:r>
              <a:rPr lang="en-US" dirty="0"/>
              <a:t>Plaque Rupture accounts for ~60% of ACS</a:t>
            </a:r>
          </a:p>
        </p:txBody>
      </p:sp>
      <p:sp>
        <p:nvSpPr>
          <p:cNvPr id="6" name="TextBox 5">
            <a:extLst>
              <a:ext uri="{FF2B5EF4-FFF2-40B4-BE49-F238E27FC236}">
                <a16:creationId xmlns:a16="http://schemas.microsoft.com/office/drawing/2014/main" id="{58B3190D-EA19-B503-3EE7-72B0F9E31EE3}"/>
              </a:ext>
            </a:extLst>
          </p:cNvPr>
          <p:cNvSpPr txBox="1"/>
          <p:nvPr/>
        </p:nvSpPr>
        <p:spPr>
          <a:xfrm>
            <a:off x="4572000" y="5251498"/>
            <a:ext cx="3066482" cy="646331"/>
          </a:xfrm>
          <a:prstGeom prst="rect">
            <a:avLst/>
          </a:prstGeom>
          <a:noFill/>
        </p:spPr>
        <p:txBody>
          <a:bodyPr wrap="square" rtlCol="0">
            <a:spAutoFit/>
          </a:bodyPr>
          <a:lstStyle/>
          <a:p>
            <a:r>
              <a:rPr lang="en-US" dirty="0"/>
              <a:t>Plaque Rupture accounts for ~30% of ACS</a:t>
            </a:r>
          </a:p>
        </p:txBody>
      </p:sp>
    </p:spTree>
    <p:extLst>
      <p:ext uri="{BB962C8B-B14F-4D97-AF65-F5344CB8AC3E}">
        <p14:creationId xmlns:p14="http://schemas.microsoft.com/office/powerpoint/2010/main" val="3013792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FB8DA-F884-F1D8-F158-039650060F71}"/>
              </a:ext>
            </a:extLst>
          </p:cNvPr>
          <p:cNvSpPr>
            <a:spLocks noGrp="1"/>
          </p:cNvSpPr>
          <p:nvPr>
            <p:ph type="title"/>
          </p:nvPr>
        </p:nvSpPr>
        <p:spPr>
          <a:xfrm>
            <a:off x="342030" y="187109"/>
            <a:ext cx="8459940" cy="1229801"/>
          </a:xfrm>
        </p:spPr>
        <p:txBody>
          <a:bodyPr/>
          <a:lstStyle/>
          <a:p>
            <a:r>
              <a:rPr lang="en-US" dirty="0"/>
              <a:t>Acute Coronary Syndrome</a:t>
            </a:r>
          </a:p>
        </p:txBody>
      </p:sp>
      <p:sp>
        <p:nvSpPr>
          <p:cNvPr id="4" name="Slide Number Placeholder 3">
            <a:extLst>
              <a:ext uri="{FF2B5EF4-FFF2-40B4-BE49-F238E27FC236}">
                <a16:creationId xmlns:a16="http://schemas.microsoft.com/office/drawing/2014/main" id="{788E2EB3-D33D-410D-CBB5-1A6DEF9BDA4C}"/>
              </a:ext>
            </a:extLst>
          </p:cNvPr>
          <p:cNvSpPr>
            <a:spLocks noGrp="1"/>
          </p:cNvSpPr>
          <p:nvPr>
            <p:ph type="sldNum" sz="quarter" idx="4"/>
          </p:nvPr>
        </p:nvSpPr>
        <p:spPr/>
        <p:txBody>
          <a:bodyPr/>
          <a:lstStyle/>
          <a:p>
            <a:fld id="{D0394A55-0D5E-E449-981A-A375C652BACE}" type="slidenum">
              <a:rPr lang="en-US" smtClean="0"/>
              <a:pPr/>
              <a:t>8</a:t>
            </a:fld>
            <a:endParaRPr lang="en-US" dirty="0"/>
          </a:p>
        </p:txBody>
      </p:sp>
      <p:pic>
        <p:nvPicPr>
          <p:cNvPr id="9" name="Google Shape;93;p20">
            <a:extLst>
              <a:ext uri="{FF2B5EF4-FFF2-40B4-BE49-F238E27FC236}">
                <a16:creationId xmlns:a16="http://schemas.microsoft.com/office/drawing/2014/main" id="{301874FE-DBBC-1C2A-73D9-2D23A27D731F}"/>
              </a:ext>
            </a:extLst>
          </p:cNvPr>
          <p:cNvPicPr preferRelativeResize="0"/>
          <p:nvPr/>
        </p:nvPicPr>
        <p:blipFill>
          <a:blip r:embed="rId3">
            <a:alphaModFix/>
          </a:blip>
          <a:srcRect l="18442" t="26270" r="11656" b="2618"/>
          <a:stretch>
            <a:fillRect/>
          </a:stretch>
        </p:blipFill>
        <p:spPr>
          <a:xfrm>
            <a:off x="1056640" y="1244190"/>
            <a:ext cx="6888480" cy="4618130"/>
          </a:xfrm>
          <a:prstGeom prst="rect">
            <a:avLst/>
          </a:prstGeom>
          <a:noFill/>
          <a:ln>
            <a:noFill/>
          </a:ln>
        </p:spPr>
      </p:pic>
    </p:spTree>
    <p:extLst>
      <p:ext uri="{BB962C8B-B14F-4D97-AF65-F5344CB8AC3E}">
        <p14:creationId xmlns:p14="http://schemas.microsoft.com/office/powerpoint/2010/main" val="2550667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F8B8C-3DA6-F741-CECF-5BAE0A78FC34}"/>
              </a:ext>
            </a:extLst>
          </p:cNvPr>
          <p:cNvSpPr>
            <a:spLocks noGrp="1"/>
          </p:cNvSpPr>
          <p:nvPr>
            <p:ph type="title"/>
          </p:nvPr>
        </p:nvSpPr>
        <p:spPr>
          <a:xfrm>
            <a:off x="486110" y="2371509"/>
            <a:ext cx="8459940" cy="1229801"/>
          </a:xfrm>
        </p:spPr>
        <p:txBody>
          <a:bodyPr/>
          <a:lstStyle/>
          <a:p>
            <a:r>
              <a:rPr lang="en-US" dirty="0"/>
              <a:t>Electrocardiographic Evaluation</a:t>
            </a:r>
          </a:p>
        </p:txBody>
      </p:sp>
      <p:sp>
        <p:nvSpPr>
          <p:cNvPr id="4" name="Slide Number Placeholder 3">
            <a:extLst>
              <a:ext uri="{FF2B5EF4-FFF2-40B4-BE49-F238E27FC236}">
                <a16:creationId xmlns:a16="http://schemas.microsoft.com/office/drawing/2014/main" id="{858AD622-0EF9-BABC-5E45-1633E7CD4FCB}"/>
              </a:ext>
            </a:extLst>
          </p:cNvPr>
          <p:cNvSpPr>
            <a:spLocks noGrp="1"/>
          </p:cNvSpPr>
          <p:nvPr>
            <p:ph type="sldNum" sz="quarter" idx="4"/>
          </p:nvPr>
        </p:nvSpPr>
        <p:spPr/>
        <p:txBody>
          <a:bodyPr/>
          <a:lstStyle/>
          <a:p>
            <a:fld id="{D0394A55-0D5E-E449-981A-A375C652BACE}" type="slidenum">
              <a:rPr lang="en-US" smtClean="0"/>
              <a:pPr/>
              <a:t>9</a:t>
            </a:fld>
            <a:endParaRPr lang="en-US" dirty="0"/>
          </a:p>
        </p:txBody>
      </p:sp>
    </p:spTree>
    <p:extLst>
      <p:ext uri="{BB962C8B-B14F-4D97-AF65-F5344CB8AC3E}">
        <p14:creationId xmlns:p14="http://schemas.microsoft.com/office/powerpoint/2010/main" val="2794274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6D958B7-88BA-F0BE-AB90-F53E20F6B115}"/>
              </a:ext>
            </a:extLst>
          </p:cNvPr>
          <p:cNvSpPr>
            <a:spLocks noGrp="1"/>
          </p:cNvSpPr>
          <p:nvPr>
            <p:ph type="sldNum" sz="quarter" idx="4"/>
          </p:nvPr>
        </p:nvSpPr>
        <p:spPr/>
        <p:txBody>
          <a:bodyPr/>
          <a:lstStyle/>
          <a:p>
            <a:fld id="{D0394A55-0D5E-E449-981A-A375C652BACE}" type="slidenum">
              <a:rPr lang="en-US" smtClean="0"/>
              <a:pPr/>
              <a:t>10</a:t>
            </a:fld>
            <a:endParaRPr lang="en-US" dirty="0"/>
          </a:p>
        </p:txBody>
      </p:sp>
      <p:pic>
        <p:nvPicPr>
          <p:cNvPr id="5" name="Google Shape;98;p21">
            <a:extLst>
              <a:ext uri="{FF2B5EF4-FFF2-40B4-BE49-F238E27FC236}">
                <a16:creationId xmlns:a16="http://schemas.microsoft.com/office/drawing/2014/main" id="{66954BFE-14E7-2002-B9FE-E97FEA0B7D13}"/>
              </a:ext>
            </a:extLst>
          </p:cNvPr>
          <p:cNvPicPr preferRelativeResize="0"/>
          <p:nvPr/>
        </p:nvPicPr>
        <p:blipFill>
          <a:blip r:embed="rId2">
            <a:alphaModFix/>
          </a:blip>
          <a:srcRect l="13095" t="18279" r="14328" b="930"/>
          <a:stretch>
            <a:fillRect/>
          </a:stretch>
        </p:blipFill>
        <p:spPr>
          <a:xfrm>
            <a:off x="1574800" y="1569967"/>
            <a:ext cx="5994400" cy="5191760"/>
          </a:xfrm>
          <a:prstGeom prst="rect">
            <a:avLst/>
          </a:prstGeom>
          <a:noFill/>
          <a:ln>
            <a:noFill/>
          </a:ln>
        </p:spPr>
      </p:pic>
      <p:sp>
        <p:nvSpPr>
          <p:cNvPr id="8" name="Title 1">
            <a:extLst>
              <a:ext uri="{FF2B5EF4-FFF2-40B4-BE49-F238E27FC236}">
                <a16:creationId xmlns:a16="http://schemas.microsoft.com/office/drawing/2014/main" id="{39A6EFD2-73C6-C3A0-F05B-A6178289B4CB}"/>
              </a:ext>
            </a:extLst>
          </p:cNvPr>
          <p:cNvSpPr>
            <a:spLocks noGrp="1"/>
          </p:cNvSpPr>
          <p:nvPr>
            <p:ph type="title"/>
          </p:nvPr>
        </p:nvSpPr>
        <p:spPr>
          <a:xfrm>
            <a:off x="342030" y="-77647"/>
            <a:ext cx="8459940" cy="1229801"/>
          </a:xfrm>
        </p:spPr>
        <p:txBody>
          <a:bodyPr/>
          <a:lstStyle/>
          <a:p>
            <a:r>
              <a:rPr lang="en-US" dirty="0"/>
              <a:t>ECG Recognition</a:t>
            </a:r>
          </a:p>
        </p:txBody>
      </p:sp>
    </p:spTree>
    <p:extLst>
      <p:ext uri="{BB962C8B-B14F-4D97-AF65-F5344CB8AC3E}">
        <p14:creationId xmlns:p14="http://schemas.microsoft.com/office/powerpoint/2010/main" val="1669135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7A776-5202-AFB8-6B86-8CDDABFA4162}"/>
              </a:ext>
            </a:extLst>
          </p:cNvPr>
          <p:cNvSpPr>
            <a:spLocks noGrp="1"/>
          </p:cNvSpPr>
          <p:nvPr>
            <p:ph type="title"/>
          </p:nvPr>
        </p:nvSpPr>
        <p:spPr>
          <a:xfrm>
            <a:off x="342030" y="-77647"/>
            <a:ext cx="8459940" cy="1229801"/>
          </a:xfrm>
        </p:spPr>
        <p:txBody>
          <a:bodyPr/>
          <a:lstStyle/>
          <a:p>
            <a:r>
              <a:rPr lang="en-US" dirty="0"/>
              <a:t>ECG Recognition</a:t>
            </a:r>
          </a:p>
        </p:txBody>
      </p:sp>
      <p:sp>
        <p:nvSpPr>
          <p:cNvPr id="4" name="Slide Number Placeholder 3">
            <a:extLst>
              <a:ext uri="{FF2B5EF4-FFF2-40B4-BE49-F238E27FC236}">
                <a16:creationId xmlns:a16="http://schemas.microsoft.com/office/drawing/2014/main" id="{425C7FA6-D420-1DF6-2E3C-E52AB4AD65C9}"/>
              </a:ext>
            </a:extLst>
          </p:cNvPr>
          <p:cNvSpPr>
            <a:spLocks noGrp="1"/>
          </p:cNvSpPr>
          <p:nvPr>
            <p:ph type="sldNum" sz="quarter" idx="4"/>
          </p:nvPr>
        </p:nvSpPr>
        <p:spPr/>
        <p:txBody>
          <a:bodyPr/>
          <a:lstStyle/>
          <a:p>
            <a:fld id="{D0394A55-0D5E-E449-981A-A375C652BACE}" type="slidenum">
              <a:rPr lang="en-US" smtClean="0"/>
              <a:pPr/>
              <a:t>11</a:t>
            </a:fld>
            <a:endParaRPr lang="en-US" dirty="0"/>
          </a:p>
        </p:txBody>
      </p:sp>
      <p:pic>
        <p:nvPicPr>
          <p:cNvPr id="5" name="Google Shape;109;p23">
            <a:extLst>
              <a:ext uri="{FF2B5EF4-FFF2-40B4-BE49-F238E27FC236}">
                <a16:creationId xmlns:a16="http://schemas.microsoft.com/office/drawing/2014/main" id="{21EE4DB8-2409-A945-AAF7-8F1BB401D423}"/>
              </a:ext>
            </a:extLst>
          </p:cNvPr>
          <p:cNvPicPr preferRelativeResize="0"/>
          <p:nvPr/>
        </p:nvPicPr>
        <p:blipFill>
          <a:blip r:embed="rId3">
            <a:alphaModFix/>
          </a:blip>
          <a:stretch>
            <a:fillRect/>
          </a:stretch>
        </p:blipFill>
        <p:spPr>
          <a:xfrm>
            <a:off x="486110" y="1167516"/>
            <a:ext cx="7784130" cy="5212963"/>
          </a:xfrm>
          <a:prstGeom prst="rect">
            <a:avLst/>
          </a:prstGeom>
          <a:noFill/>
          <a:ln>
            <a:noFill/>
          </a:ln>
        </p:spPr>
      </p:pic>
    </p:spTree>
    <p:extLst>
      <p:ext uri="{BB962C8B-B14F-4D97-AF65-F5344CB8AC3E}">
        <p14:creationId xmlns:p14="http://schemas.microsoft.com/office/powerpoint/2010/main" val="2412272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53888-115F-0FDA-5CEE-031E21316D21}"/>
              </a:ext>
            </a:extLst>
          </p:cNvPr>
          <p:cNvSpPr>
            <a:spLocks noGrp="1"/>
          </p:cNvSpPr>
          <p:nvPr>
            <p:ph type="title"/>
          </p:nvPr>
        </p:nvSpPr>
        <p:spPr>
          <a:xfrm>
            <a:off x="342030" y="-165123"/>
            <a:ext cx="8459940" cy="1229801"/>
          </a:xfrm>
        </p:spPr>
        <p:txBody>
          <a:bodyPr/>
          <a:lstStyle/>
          <a:p>
            <a:r>
              <a:rPr lang="en-US" dirty="0"/>
              <a:t>Characteristic Ischemic Changes</a:t>
            </a:r>
          </a:p>
        </p:txBody>
      </p:sp>
      <p:sp>
        <p:nvSpPr>
          <p:cNvPr id="4" name="Slide Number Placeholder 3">
            <a:extLst>
              <a:ext uri="{FF2B5EF4-FFF2-40B4-BE49-F238E27FC236}">
                <a16:creationId xmlns:a16="http://schemas.microsoft.com/office/drawing/2014/main" id="{F914BE3E-A8C7-CE11-6CBA-4C9F19EDBC70}"/>
              </a:ext>
            </a:extLst>
          </p:cNvPr>
          <p:cNvSpPr>
            <a:spLocks noGrp="1"/>
          </p:cNvSpPr>
          <p:nvPr>
            <p:ph type="sldNum" sz="quarter" idx="4"/>
          </p:nvPr>
        </p:nvSpPr>
        <p:spPr/>
        <p:txBody>
          <a:bodyPr/>
          <a:lstStyle/>
          <a:p>
            <a:fld id="{D0394A55-0D5E-E449-981A-A375C652BACE}" type="slidenum">
              <a:rPr lang="en-US" smtClean="0"/>
              <a:pPr/>
              <a:t>12</a:t>
            </a:fld>
            <a:endParaRPr lang="en-US" dirty="0"/>
          </a:p>
        </p:txBody>
      </p:sp>
      <p:pic>
        <p:nvPicPr>
          <p:cNvPr id="7" name="Picture 6">
            <a:extLst>
              <a:ext uri="{FF2B5EF4-FFF2-40B4-BE49-F238E27FC236}">
                <a16:creationId xmlns:a16="http://schemas.microsoft.com/office/drawing/2014/main" id="{95639496-04D5-1756-DCF7-DFE7DCB4F190}"/>
              </a:ext>
            </a:extLst>
          </p:cNvPr>
          <p:cNvPicPr>
            <a:picLocks noChangeAspect="1"/>
          </p:cNvPicPr>
          <p:nvPr/>
        </p:nvPicPr>
        <p:blipFill>
          <a:blip r:embed="rId2"/>
          <a:stretch>
            <a:fillRect/>
          </a:stretch>
        </p:blipFill>
        <p:spPr>
          <a:xfrm>
            <a:off x="2177959" y="679302"/>
            <a:ext cx="4203178" cy="6230043"/>
          </a:xfrm>
          <a:prstGeom prst="rect">
            <a:avLst/>
          </a:prstGeom>
        </p:spPr>
      </p:pic>
    </p:spTree>
    <p:extLst>
      <p:ext uri="{BB962C8B-B14F-4D97-AF65-F5344CB8AC3E}">
        <p14:creationId xmlns:p14="http://schemas.microsoft.com/office/powerpoint/2010/main" val="3574825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1DDDBC0-58F3-9EA3-582E-B9F11B652954}"/>
              </a:ext>
            </a:extLst>
          </p:cNvPr>
          <p:cNvSpPr>
            <a:spLocks noGrp="1"/>
          </p:cNvSpPr>
          <p:nvPr>
            <p:ph type="sldNum" sz="quarter" idx="4"/>
          </p:nvPr>
        </p:nvSpPr>
        <p:spPr/>
        <p:txBody>
          <a:bodyPr/>
          <a:lstStyle/>
          <a:p>
            <a:fld id="{D0394A55-0D5E-E449-981A-A375C652BACE}" type="slidenum">
              <a:rPr lang="en-US" smtClean="0"/>
              <a:pPr/>
              <a:t>13</a:t>
            </a:fld>
            <a:endParaRPr lang="en-US" dirty="0"/>
          </a:p>
        </p:txBody>
      </p:sp>
      <p:pic>
        <p:nvPicPr>
          <p:cNvPr id="7" name="Picture 6">
            <a:extLst>
              <a:ext uri="{FF2B5EF4-FFF2-40B4-BE49-F238E27FC236}">
                <a16:creationId xmlns:a16="http://schemas.microsoft.com/office/drawing/2014/main" id="{38EDCB53-7BD3-038C-22F1-4406138C2184}"/>
              </a:ext>
            </a:extLst>
          </p:cNvPr>
          <p:cNvPicPr>
            <a:picLocks noChangeAspect="1"/>
          </p:cNvPicPr>
          <p:nvPr/>
        </p:nvPicPr>
        <p:blipFill>
          <a:blip r:embed="rId2"/>
          <a:stretch>
            <a:fillRect/>
          </a:stretch>
        </p:blipFill>
        <p:spPr>
          <a:xfrm>
            <a:off x="738251" y="500948"/>
            <a:ext cx="7772400" cy="5441576"/>
          </a:xfrm>
          <a:prstGeom prst="rect">
            <a:avLst/>
          </a:prstGeom>
        </p:spPr>
      </p:pic>
    </p:spTree>
    <p:extLst>
      <p:ext uri="{BB962C8B-B14F-4D97-AF65-F5344CB8AC3E}">
        <p14:creationId xmlns:p14="http://schemas.microsoft.com/office/powerpoint/2010/main" val="3786089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76F61-669C-11DA-24D8-3D26517C35B3}"/>
              </a:ext>
            </a:extLst>
          </p:cNvPr>
          <p:cNvSpPr>
            <a:spLocks noGrp="1"/>
          </p:cNvSpPr>
          <p:nvPr>
            <p:ph type="title"/>
          </p:nvPr>
        </p:nvSpPr>
        <p:spPr>
          <a:xfrm>
            <a:off x="3481470" y="2351189"/>
            <a:ext cx="8459940" cy="1229801"/>
          </a:xfrm>
        </p:spPr>
        <p:txBody>
          <a:bodyPr/>
          <a:lstStyle/>
          <a:p>
            <a:r>
              <a:rPr lang="en-US" dirty="0"/>
              <a:t>STEMI</a:t>
            </a:r>
          </a:p>
        </p:txBody>
      </p:sp>
      <p:sp>
        <p:nvSpPr>
          <p:cNvPr id="4" name="Slide Number Placeholder 3">
            <a:extLst>
              <a:ext uri="{FF2B5EF4-FFF2-40B4-BE49-F238E27FC236}">
                <a16:creationId xmlns:a16="http://schemas.microsoft.com/office/drawing/2014/main" id="{F6520F80-CD43-64B0-A100-0D9220ABC625}"/>
              </a:ext>
            </a:extLst>
          </p:cNvPr>
          <p:cNvSpPr>
            <a:spLocks noGrp="1"/>
          </p:cNvSpPr>
          <p:nvPr>
            <p:ph type="sldNum" sz="quarter" idx="4"/>
          </p:nvPr>
        </p:nvSpPr>
        <p:spPr/>
        <p:txBody>
          <a:bodyPr/>
          <a:lstStyle/>
          <a:p>
            <a:fld id="{D0394A55-0D5E-E449-981A-A375C652BACE}" type="slidenum">
              <a:rPr lang="en-US" smtClean="0"/>
              <a:pPr/>
              <a:t>14</a:t>
            </a:fld>
            <a:endParaRPr lang="en-US" dirty="0"/>
          </a:p>
        </p:txBody>
      </p:sp>
    </p:spTree>
    <p:extLst>
      <p:ext uri="{BB962C8B-B14F-4D97-AF65-F5344CB8AC3E}">
        <p14:creationId xmlns:p14="http://schemas.microsoft.com/office/powerpoint/2010/main" val="3140879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0FCF66B-C7D9-BA92-BD3A-A6E4805B3742}"/>
              </a:ext>
            </a:extLst>
          </p:cNvPr>
          <p:cNvSpPr>
            <a:spLocks noGrp="1"/>
          </p:cNvSpPr>
          <p:nvPr>
            <p:ph type="sldNum" sz="quarter" idx="4"/>
          </p:nvPr>
        </p:nvSpPr>
        <p:spPr/>
        <p:txBody>
          <a:bodyPr/>
          <a:lstStyle/>
          <a:p>
            <a:fld id="{D0394A55-0D5E-E449-981A-A375C652BACE}" type="slidenum">
              <a:rPr lang="en-US" smtClean="0"/>
              <a:pPr/>
              <a:t>15</a:t>
            </a:fld>
            <a:endParaRPr lang="en-US" dirty="0"/>
          </a:p>
        </p:txBody>
      </p:sp>
      <p:pic>
        <p:nvPicPr>
          <p:cNvPr id="5" name="Google Shape;168;p34">
            <a:extLst>
              <a:ext uri="{FF2B5EF4-FFF2-40B4-BE49-F238E27FC236}">
                <a16:creationId xmlns:a16="http://schemas.microsoft.com/office/drawing/2014/main" id="{9247EBFC-B19D-73FF-81C2-15AF4E330FE3}"/>
              </a:ext>
            </a:extLst>
          </p:cNvPr>
          <p:cNvPicPr preferRelativeResize="0"/>
          <p:nvPr/>
        </p:nvPicPr>
        <p:blipFill>
          <a:blip r:embed="rId2">
            <a:alphaModFix/>
          </a:blip>
          <a:stretch>
            <a:fillRect/>
          </a:stretch>
        </p:blipFill>
        <p:spPr>
          <a:xfrm>
            <a:off x="386080" y="96273"/>
            <a:ext cx="8371839" cy="6009291"/>
          </a:xfrm>
          <a:prstGeom prst="rect">
            <a:avLst/>
          </a:prstGeom>
          <a:noFill/>
          <a:ln>
            <a:noFill/>
          </a:ln>
        </p:spPr>
      </p:pic>
    </p:spTree>
    <p:extLst>
      <p:ext uri="{BB962C8B-B14F-4D97-AF65-F5344CB8AC3E}">
        <p14:creationId xmlns:p14="http://schemas.microsoft.com/office/powerpoint/2010/main" val="42252363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8A1F6-9A25-19D0-B7C6-B2A1F57B71AC}"/>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11382B8C-686D-977E-5D51-45E01589ED47}"/>
              </a:ext>
            </a:extLst>
          </p:cNvPr>
          <p:cNvSpPr>
            <a:spLocks noGrp="1"/>
          </p:cNvSpPr>
          <p:nvPr>
            <p:ph type="sldNum" sz="quarter" idx="4"/>
          </p:nvPr>
        </p:nvSpPr>
        <p:spPr/>
        <p:txBody>
          <a:bodyPr/>
          <a:lstStyle/>
          <a:p>
            <a:fld id="{D0394A55-0D5E-E449-981A-A375C652BACE}" type="slidenum">
              <a:rPr lang="en-US" smtClean="0"/>
              <a:pPr/>
              <a:t>16</a:t>
            </a:fld>
            <a:endParaRPr lang="en-US" dirty="0"/>
          </a:p>
        </p:txBody>
      </p:sp>
      <p:pic>
        <p:nvPicPr>
          <p:cNvPr id="5" name="Google Shape;202;p40">
            <a:extLst>
              <a:ext uri="{FF2B5EF4-FFF2-40B4-BE49-F238E27FC236}">
                <a16:creationId xmlns:a16="http://schemas.microsoft.com/office/drawing/2014/main" id="{16B0344F-F85F-9CDE-F29A-DD98A76FC0FB}"/>
              </a:ext>
            </a:extLst>
          </p:cNvPr>
          <p:cNvPicPr preferRelativeResize="0">
            <a:picLocks noGrp="1"/>
          </p:cNvPicPr>
          <p:nvPr>
            <p:ph idx="1"/>
          </p:nvPr>
        </p:nvPicPr>
        <p:blipFill rotWithShape="1">
          <a:blip r:embed="rId2">
            <a:alphaModFix/>
          </a:blip>
          <a:srcRect r="30294"/>
          <a:stretch/>
        </p:blipFill>
        <p:spPr>
          <a:xfrm>
            <a:off x="1873014" y="1309528"/>
            <a:ext cx="5397971" cy="4238943"/>
          </a:xfrm>
          <a:prstGeom prst="rect">
            <a:avLst/>
          </a:prstGeom>
          <a:noFill/>
          <a:ln>
            <a:noFill/>
          </a:ln>
        </p:spPr>
      </p:pic>
    </p:spTree>
    <p:extLst>
      <p:ext uri="{BB962C8B-B14F-4D97-AF65-F5344CB8AC3E}">
        <p14:creationId xmlns:p14="http://schemas.microsoft.com/office/powerpoint/2010/main" val="4192759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5C977-E7A0-CCB0-2104-F4F1C351625E}"/>
              </a:ext>
            </a:extLst>
          </p:cNvPr>
          <p:cNvSpPr>
            <a:spLocks noGrp="1"/>
          </p:cNvSpPr>
          <p:nvPr>
            <p:ph type="title"/>
          </p:nvPr>
        </p:nvSpPr>
        <p:spPr/>
        <p:txBody>
          <a:bodyPr/>
          <a:lstStyle/>
          <a:p>
            <a:r>
              <a:rPr lang="en-US" dirty="0"/>
              <a:t>STEMI: Definition</a:t>
            </a:r>
          </a:p>
        </p:txBody>
      </p:sp>
      <p:sp>
        <p:nvSpPr>
          <p:cNvPr id="4" name="Slide Number Placeholder 3">
            <a:extLst>
              <a:ext uri="{FF2B5EF4-FFF2-40B4-BE49-F238E27FC236}">
                <a16:creationId xmlns:a16="http://schemas.microsoft.com/office/drawing/2014/main" id="{9A4A23B6-9BE6-F18B-E33C-A3BC3A1F2983}"/>
              </a:ext>
            </a:extLst>
          </p:cNvPr>
          <p:cNvSpPr>
            <a:spLocks noGrp="1"/>
          </p:cNvSpPr>
          <p:nvPr>
            <p:ph type="sldNum" sz="quarter" idx="4"/>
          </p:nvPr>
        </p:nvSpPr>
        <p:spPr/>
        <p:txBody>
          <a:bodyPr/>
          <a:lstStyle/>
          <a:p>
            <a:fld id="{D0394A55-0D5E-E449-981A-A375C652BACE}" type="slidenum">
              <a:rPr lang="en-US" smtClean="0"/>
              <a:pPr/>
              <a:t>17</a:t>
            </a:fld>
            <a:endParaRPr lang="en-US" dirty="0"/>
          </a:p>
        </p:txBody>
      </p:sp>
      <p:pic>
        <p:nvPicPr>
          <p:cNvPr id="7" name="Picture 6">
            <a:extLst>
              <a:ext uri="{FF2B5EF4-FFF2-40B4-BE49-F238E27FC236}">
                <a16:creationId xmlns:a16="http://schemas.microsoft.com/office/drawing/2014/main" id="{593CEFC1-B5CE-6D96-6E26-72109FC213D4}"/>
              </a:ext>
            </a:extLst>
          </p:cNvPr>
          <p:cNvPicPr>
            <a:picLocks noChangeAspect="1"/>
          </p:cNvPicPr>
          <p:nvPr/>
        </p:nvPicPr>
        <p:blipFill>
          <a:blip r:embed="rId2"/>
          <a:stretch>
            <a:fillRect/>
          </a:stretch>
        </p:blipFill>
        <p:spPr>
          <a:xfrm>
            <a:off x="233970" y="1447390"/>
            <a:ext cx="7772400" cy="4211361"/>
          </a:xfrm>
          <a:prstGeom prst="rect">
            <a:avLst/>
          </a:prstGeom>
        </p:spPr>
      </p:pic>
    </p:spTree>
    <p:extLst>
      <p:ext uri="{BB962C8B-B14F-4D97-AF65-F5344CB8AC3E}">
        <p14:creationId xmlns:p14="http://schemas.microsoft.com/office/powerpoint/2010/main" val="3299288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FA055-CAF6-8EDC-A5F1-56BE3F581131}"/>
              </a:ext>
            </a:extLst>
          </p:cNvPr>
          <p:cNvSpPr>
            <a:spLocks noGrp="1"/>
          </p:cNvSpPr>
          <p:nvPr>
            <p:ph type="title"/>
          </p:nvPr>
        </p:nvSpPr>
        <p:spPr/>
        <p:txBody>
          <a:bodyPr/>
          <a:lstStyle/>
          <a:p>
            <a:r>
              <a:rPr lang="en-US" dirty="0"/>
              <a:t>57yo cryptogenic stroke (ILR), tobacco abuse, DMII, obesity</a:t>
            </a:r>
          </a:p>
        </p:txBody>
      </p:sp>
      <p:pic>
        <p:nvPicPr>
          <p:cNvPr id="5" name="Content Placeholder 4" descr="A graph of a heart rate&#10;&#10;AI-generated content may be incorrect.">
            <a:extLst>
              <a:ext uri="{FF2B5EF4-FFF2-40B4-BE49-F238E27FC236}">
                <a16:creationId xmlns:a16="http://schemas.microsoft.com/office/drawing/2014/main" id="{17DB9E59-25A5-AC64-14B3-25EFE5985ECA}"/>
              </a:ext>
            </a:extLst>
          </p:cNvPr>
          <p:cNvPicPr>
            <a:picLocks noGrp="1" noChangeAspect="1"/>
          </p:cNvPicPr>
          <p:nvPr>
            <p:ph idx="1"/>
          </p:nvPr>
        </p:nvPicPr>
        <p:blipFill>
          <a:blip r:embed="rId3"/>
          <a:stretch>
            <a:fillRect/>
          </a:stretch>
        </p:blipFill>
        <p:spPr>
          <a:xfrm>
            <a:off x="202128" y="1435780"/>
            <a:ext cx="8739744" cy="4687358"/>
          </a:xfrm>
          <a:prstGeom prst="rect">
            <a:avLst/>
          </a:prstGeom>
        </p:spPr>
      </p:pic>
    </p:spTree>
    <p:extLst>
      <p:ext uri="{BB962C8B-B14F-4D97-AF65-F5344CB8AC3E}">
        <p14:creationId xmlns:p14="http://schemas.microsoft.com/office/powerpoint/2010/main" val="1324292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86A4E-9C67-9682-FDDF-D25109B5FE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E88900-A5E0-AC3E-0943-E0CCD732ED06}"/>
              </a:ext>
            </a:extLst>
          </p:cNvPr>
          <p:cNvSpPr>
            <a:spLocks noGrp="1"/>
          </p:cNvSpPr>
          <p:nvPr>
            <p:ph type="title"/>
          </p:nvPr>
        </p:nvSpPr>
        <p:spPr>
          <a:xfrm>
            <a:off x="342030" y="-77647"/>
            <a:ext cx="8459940" cy="1229801"/>
          </a:xfrm>
        </p:spPr>
        <p:txBody>
          <a:bodyPr/>
          <a:lstStyle/>
          <a:p>
            <a:r>
              <a:rPr lang="en-US" dirty="0"/>
              <a:t>ECG Recognition</a:t>
            </a:r>
          </a:p>
        </p:txBody>
      </p:sp>
      <p:sp>
        <p:nvSpPr>
          <p:cNvPr id="4" name="Slide Number Placeholder 3">
            <a:extLst>
              <a:ext uri="{FF2B5EF4-FFF2-40B4-BE49-F238E27FC236}">
                <a16:creationId xmlns:a16="http://schemas.microsoft.com/office/drawing/2014/main" id="{807A129E-98BD-F4D6-BAE0-DE8C3892D62A}"/>
              </a:ext>
            </a:extLst>
          </p:cNvPr>
          <p:cNvSpPr>
            <a:spLocks noGrp="1"/>
          </p:cNvSpPr>
          <p:nvPr>
            <p:ph type="sldNum" sz="quarter" idx="4"/>
          </p:nvPr>
        </p:nvSpPr>
        <p:spPr/>
        <p:txBody>
          <a:bodyPr/>
          <a:lstStyle/>
          <a:p>
            <a:fld id="{D0394A55-0D5E-E449-981A-A375C652BACE}" type="slidenum">
              <a:rPr lang="en-US" smtClean="0"/>
              <a:pPr/>
              <a:t>19</a:t>
            </a:fld>
            <a:endParaRPr lang="en-US" dirty="0"/>
          </a:p>
        </p:txBody>
      </p:sp>
      <p:pic>
        <p:nvPicPr>
          <p:cNvPr id="5" name="Google Shape;109;p23">
            <a:extLst>
              <a:ext uri="{FF2B5EF4-FFF2-40B4-BE49-F238E27FC236}">
                <a16:creationId xmlns:a16="http://schemas.microsoft.com/office/drawing/2014/main" id="{2E34106F-0A0E-A508-A955-EC5D20EED8C3}"/>
              </a:ext>
            </a:extLst>
          </p:cNvPr>
          <p:cNvPicPr preferRelativeResize="0"/>
          <p:nvPr/>
        </p:nvPicPr>
        <p:blipFill>
          <a:blip r:embed="rId3">
            <a:alphaModFix/>
          </a:blip>
          <a:stretch>
            <a:fillRect/>
          </a:stretch>
        </p:blipFill>
        <p:spPr>
          <a:xfrm>
            <a:off x="486110" y="1167516"/>
            <a:ext cx="7784130" cy="5212963"/>
          </a:xfrm>
          <a:prstGeom prst="rect">
            <a:avLst/>
          </a:prstGeom>
          <a:noFill/>
          <a:ln>
            <a:noFill/>
          </a:ln>
        </p:spPr>
      </p:pic>
    </p:spTree>
    <p:extLst>
      <p:ext uri="{BB962C8B-B14F-4D97-AF65-F5344CB8AC3E}">
        <p14:creationId xmlns:p14="http://schemas.microsoft.com/office/powerpoint/2010/main" val="3116110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B4BE7-35DE-B2C6-C962-94765A94ED00}"/>
              </a:ext>
            </a:extLst>
          </p:cNvPr>
          <p:cNvSpPr>
            <a:spLocks noGrp="1"/>
          </p:cNvSpPr>
          <p:nvPr>
            <p:ph type="title"/>
          </p:nvPr>
        </p:nvSpPr>
        <p:spPr/>
        <p:txBody>
          <a:bodyPr/>
          <a:lstStyle/>
          <a:p>
            <a:endParaRPr lang="en-US"/>
          </a:p>
        </p:txBody>
      </p:sp>
      <p:pic>
        <p:nvPicPr>
          <p:cNvPr id="7" name="Screen Recording 2026-03-15 at 9.11.36 PM">
            <a:hlinkClick r:id="" action="ppaction://media"/>
            <a:extLst>
              <a:ext uri="{FF2B5EF4-FFF2-40B4-BE49-F238E27FC236}">
                <a16:creationId xmlns:a16="http://schemas.microsoft.com/office/drawing/2014/main" id="{CB8EFC61-8436-0ABB-B096-98649D19217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347808" y="1392043"/>
            <a:ext cx="4062008" cy="3989237"/>
          </a:xfrm>
        </p:spPr>
      </p:pic>
      <p:pic>
        <p:nvPicPr>
          <p:cNvPr id="8" name="Screen Recording 2026-03-15 at 9.12.17 PM">
            <a:hlinkClick r:id="" action="ppaction://media"/>
            <a:extLst>
              <a:ext uri="{FF2B5EF4-FFF2-40B4-BE49-F238E27FC236}">
                <a16:creationId xmlns:a16="http://schemas.microsoft.com/office/drawing/2014/main" id="{821C42D0-F136-A3B3-C828-FE293749A2FD}"/>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4659047" y="1392043"/>
            <a:ext cx="4061332" cy="3989237"/>
          </a:xfrm>
          <a:prstGeom prst="rect">
            <a:avLst/>
          </a:prstGeom>
        </p:spPr>
      </p:pic>
    </p:spTree>
    <p:extLst>
      <p:ext uri="{BB962C8B-B14F-4D97-AF65-F5344CB8AC3E}">
        <p14:creationId xmlns:p14="http://schemas.microsoft.com/office/powerpoint/2010/main" val="4005410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750"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85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7"/>
                </p:tgtEl>
              </p:cMediaNode>
            </p:video>
            <p:seq concurrent="1" nextAc="seek">
              <p:cTn id="12" restart="whenNotActive" fill="hold" evtFilter="cancelBubble" nodeType="interactiveSeq">
                <p:stCondLst>
                  <p:cond evt="onClick" delay="0">
                    <p:tgtEl>
                      <p:spTgt spid="7"/>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7"/>
                                        </p:tgtEl>
                                      </p:cBhvr>
                                    </p:cmd>
                                  </p:childTnLst>
                                </p:cTn>
                              </p:par>
                            </p:childTnLst>
                          </p:cTn>
                        </p:par>
                      </p:childTnLst>
                    </p:cTn>
                  </p:par>
                </p:childTnLst>
              </p:cTn>
              <p:nextCondLst>
                <p:cond evt="onClick" delay="0">
                  <p:tgtEl>
                    <p:spTgt spid="7"/>
                  </p:tgtEl>
                </p:cond>
              </p:nextCondLst>
            </p:seq>
            <p:video>
              <p:cMediaNode vol="80000">
                <p:cTn id="17" fill="hold" display="0">
                  <p:stCondLst>
                    <p:cond delay="indefinite"/>
                  </p:stCondLst>
                </p:cTn>
                <p:tgtEl>
                  <p:spTgt spid="8"/>
                </p:tgtEl>
              </p:cMediaNode>
            </p:video>
            <p:seq concurrent="1" nextAc="seek">
              <p:cTn id="18" restart="whenNotActive" fill="hold" evtFilter="cancelBubble" nodeType="interactiveSeq">
                <p:stCondLst>
                  <p:cond evt="onClick" delay="0">
                    <p:tgtEl>
                      <p:spTgt spid="8"/>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75D88-78D1-39B1-67FB-C82EE1F8D2EE}"/>
              </a:ext>
            </a:extLst>
          </p:cNvPr>
          <p:cNvSpPr>
            <a:spLocks noGrp="1"/>
          </p:cNvSpPr>
          <p:nvPr>
            <p:ph type="title"/>
          </p:nvPr>
        </p:nvSpPr>
        <p:spPr/>
        <p:txBody>
          <a:bodyPr/>
          <a:lstStyle/>
          <a:p>
            <a:r>
              <a:rPr lang="en-US" dirty="0"/>
              <a:t>65yo RCC, HTN, HLD, DMII, Obesity with central chest pain:</a:t>
            </a:r>
          </a:p>
        </p:txBody>
      </p:sp>
      <p:pic>
        <p:nvPicPr>
          <p:cNvPr id="5" name="Content Placeholder 4" descr="A graph of a heart beat&#10;&#10;AI-generated content may be incorrect.">
            <a:extLst>
              <a:ext uri="{FF2B5EF4-FFF2-40B4-BE49-F238E27FC236}">
                <a16:creationId xmlns:a16="http://schemas.microsoft.com/office/drawing/2014/main" id="{3BC712AA-510E-7900-1DF5-1277D029BA13}"/>
              </a:ext>
            </a:extLst>
          </p:cNvPr>
          <p:cNvPicPr>
            <a:picLocks noGrp="1" noChangeAspect="1"/>
          </p:cNvPicPr>
          <p:nvPr>
            <p:ph idx="1"/>
          </p:nvPr>
        </p:nvPicPr>
        <p:blipFill>
          <a:blip r:embed="rId3"/>
          <a:stretch>
            <a:fillRect/>
          </a:stretch>
        </p:blipFill>
        <p:spPr>
          <a:xfrm>
            <a:off x="154540" y="1361352"/>
            <a:ext cx="8834920" cy="4765634"/>
          </a:xfrm>
          <a:prstGeom prst="rect">
            <a:avLst/>
          </a:prstGeom>
        </p:spPr>
      </p:pic>
    </p:spTree>
    <p:extLst>
      <p:ext uri="{BB962C8B-B14F-4D97-AF65-F5344CB8AC3E}">
        <p14:creationId xmlns:p14="http://schemas.microsoft.com/office/powerpoint/2010/main" val="1190802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740C4B-DF97-3600-9856-2D0EA2F6B5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3188BA-16A3-AD94-A261-5B61D28E4B8A}"/>
              </a:ext>
            </a:extLst>
          </p:cNvPr>
          <p:cNvSpPr>
            <a:spLocks noGrp="1"/>
          </p:cNvSpPr>
          <p:nvPr>
            <p:ph type="title"/>
          </p:nvPr>
        </p:nvSpPr>
        <p:spPr>
          <a:xfrm>
            <a:off x="342030" y="-77647"/>
            <a:ext cx="8459940" cy="1229801"/>
          </a:xfrm>
        </p:spPr>
        <p:txBody>
          <a:bodyPr/>
          <a:lstStyle/>
          <a:p>
            <a:r>
              <a:rPr lang="en-US" dirty="0"/>
              <a:t>ECG Recognition</a:t>
            </a:r>
          </a:p>
        </p:txBody>
      </p:sp>
      <p:sp>
        <p:nvSpPr>
          <p:cNvPr id="4" name="Slide Number Placeholder 3">
            <a:extLst>
              <a:ext uri="{FF2B5EF4-FFF2-40B4-BE49-F238E27FC236}">
                <a16:creationId xmlns:a16="http://schemas.microsoft.com/office/drawing/2014/main" id="{9015B38E-1893-4065-B88A-73916CCCA5E6}"/>
              </a:ext>
            </a:extLst>
          </p:cNvPr>
          <p:cNvSpPr>
            <a:spLocks noGrp="1"/>
          </p:cNvSpPr>
          <p:nvPr>
            <p:ph type="sldNum" sz="quarter" idx="4"/>
          </p:nvPr>
        </p:nvSpPr>
        <p:spPr/>
        <p:txBody>
          <a:bodyPr/>
          <a:lstStyle/>
          <a:p>
            <a:fld id="{D0394A55-0D5E-E449-981A-A375C652BACE}" type="slidenum">
              <a:rPr lang="en-US" smtClean="0"/>
              <a:pPr/>
              <a:t>22</a:t>
            </a:fld>
            <a:endParaRPr lang="en-US" dirty="0"/>
          </a:p>
        </p:txBody>
      </p:sp>
      <p:pic>
        <p:nvPicPr>
          <p:cNvPr id="5" name="Google Shape;109;p23">
            <a:extLst>
              <a:ext uri="{FF2B5EF4-FFF2-40B4-BE49-F238E27FC236}">
                <a16:creationId xmlns:a16="http://schemas.microsoft.com/office/drawing/2014/main" id="{1B391014-D106-E8EB-4A5E-A4C5C29D1F64}"/>
              </a:ext>
            </a:extLst>
          </p:cNvPr>
          <p:cNvPicPr preferRelativeResize="0"/>
          <p:nvPr/>
        </p:nvPicPr>
        <p:blipFill>
          <a:blip r:embed="rId3">
            <a:alphaModFix/>
          </a:blip>
          <a:stretch>
            <a:fillRect/>
          </a:stretch>
        </p:blipFill>
        <p:spPr>
          <a:xfrm>
            <a:off x="486110" y="1167516"/>
            <a:ext cx="7784130" cy="5212963"/>
          </a:xfrm>
          <a:prstGeom prst="rect">
            <a:avLst/>
          </a:prstGeom>
          <a:noFill/>
          <a:ln>
            <a:noFill/>
          </a:ln>
        </p:spPr>
      </p:pic>
    </p:spTree>
    <p:extLst>
      <p:ext uri="{BB962C8B-B14F-4D97-AF65-F5344CB8AC3E}">
        <p14:creationId xmlns:p14="http://schemas.microsoft.com/office/powerpoint/2010/main" val="3018561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creen Recording 2026-03-15 at 8.49.37 PM">
            <a:hlinkClick r:id="" action="ppaction://media"/>
            <a:extLst>
              <a:ext uri="{FF2B5EF4-FFF2-40B4-BE49-F238E27FC236}">
                <a16:creationId xmlns:a16="http://schemas.microsoft.com/office/drawing/2014/main" id="{213532C8-B83C-292F-439C-BE6A2EF98F7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759688" y="373418"/>
            <a:ext cx="5624623" cy="5632447"/>
          </a:xfrm>
          <a:prstGeom prst="rect">
            <a:avLst/>
          </a:prstGeom>
        </p:spPr>
      </p:pic>
    </p:spTree>
    <p:extLst>
      <p:ext uri="{BB962C8B-B14F-4D97-AF65-F5344CB8AC3E}">
        <p14:creationId xmlns:p14="http://schemas.microsoft.com/office/powerpoint/2010/main" val="2840665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32"/>
          <p:cNvSpPr txBox="1">
            <a:spLocks noGrp="1"/>
          </p:cNvSpPr>
          <p:nvPr>
            <p:ph type="body" idx="1"/>
          </p:nvPr>
        </p:nvSpPr>
        <p:spPr>
          <a:xfrm>
            <a:off x="311700" y="2009725"/>
            <a:ext cx="8520600" cy="3416400"/>
          </a:xfrm>
          <a:prstGeom prst="rect">
            <a:avLst/>
          </a:prstGeom>
        </p:spPr>
        <p:txBody>
          <a:bodyPr spcFirstLastPara="1" vert="horz" wrap="square" lIns="91425" tIns="91425" rIns="91425" bIns="91425" rtlCol="0" anchor="t" anchorCtr="0">
            <a:normAutofit/>
          </a:bodyPr>
          <a:lstStyle/>
          <a:p>
            <a:pPr marL="0" indent="0">
              <a:spcAft>
                <a:spcPts val="1200"/>
              </a:spcAft>
              <a:buNone/>
            </a:pPr>
            <a:endParaRPr/>
          </a:p>
        </p:txBody>
      </p:sp>
      <p:pic>
        <p:nvPicPr>
          <p:cNvPr id="157" name="Google Shape;157;p32"/>
          <p:cNvPicPr preferRelativeResize="0"/>
          <p:nvPr/>
        </p:nvPicPr>
        <p:blipFill>
          <a:blip r:embed="rId3">
            <a:alphaModFix/>
          </a:blip>
          <a:stretch>
            <a:fillRect/>
          </a:stretch>
        </p:blipFill>
        <p:spPr>
          <a:xfrm>
            <a:off x="0" y="1588135"/>
            <a:ext cx="9144000" cy="4259580"/>
          </a:xfrm>
          <a:prstGeom prst="rect">
            <a:avLst/>
          </a:prstGeom>
          <a:noFill/>
          <a:ln>
            <a:noFill/>
          </a:ln>
        </p:spPr>
      </p:pic>
      <p:sp>
        <p:nvSpPr>
          <p:cNvPr id="158" name="Google Shape;158;p32"/>
          <p:cNvSpPr txBox="1"/>
          <p:nvPr/>
        </p:nvSpPr>
        <p:spPr>
          <a:xfrm>
            <a:off x="2265600" y="534765"/>
            <a:ext cx="5527200" cy="585000"/>
          </a:xfrm>
          <a:prstGeom prst="rect">
            <a:avLst/>
          </a:prstGeom>
          <a:noFill/>
          <a:ln>
            <a:noFill/>
          </a:ln>
        </p:spPr>
        <p:txBody>
          <a:bodyPr spcFirstLastPara="1" wrap="square" lIns="91425" tIns="91425" rIns="91425" bIns="91425" anchor="t" anchorCtr="0">
            <a:spAutoFit/>
          </a:bodyPr>
          <a:lstStyle/>
          <a:p>
            <a:r>
              <a:rPr lang="en" sz="2600" b="1" dirty="0">
                <a:solidFill>
                  <a:schemeClr val="dk1"/>
                </a:solidFill>
              </a:rPr>
              <a:t>POSTERIOR STEMI (</a:t>
            </a:r>
            <a:r>
              <a:rPr lang="en" sz="2600" b="1" u="sng" dirty="0">
                <a:solidFill>
                  <a:schemeClr val="dk1"/>
                </a:solidFill>
              </a:rPr>
              <a:t>&gt;</a:t>
            </a:r>
            <a:r>
              <a:rPr lang="en" sz="2600" b="1" dirty="0">
                <a:solidFill>
                  <a:schemeClr val="dk1"/>
                </a:solidFill>
              </a:rPr>
              <a:t>0.5mm)</a:t>
            </a:r>
            <a:endParaRPr sz="2600" b="1" dirty="0">
              <a:solidFill>
                <a:schemeClr val="dk1"/>
              </a:solidFill>
            </a:endParaRPr>
          </a:p>
        </p:txBody>
      </p:sp>
      <p:sp>
        <p:nvSpPr>
          <p:cNvPr id="2" name="Rectangle 1">
            <a:extLst>
              <a:ext uri="{FF2B5EF4-FFF2-40B4-BE49-F238E27FC236}">
                <a16:creationId xmlns:a16="http://schemas.microsoft.com/office/drawing/2014/main" id="{1296E51A-6206-2E74-B77B-F4BD500DD614}"/>
              </a:ext>
            </a:extLst>
          </p:cNvPr>
          <p:cNvSpPr/>
          <p:nvPr/>
        </p:nvSpPr>
        <p:spPr>
          <a:xfrm>
            <a:off x="6898640" y="1513840"/>
            <a:ext cx="2245360" cy="439928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 grpId="0"/>
      <p:bldP spid="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C86B1-F0EC-EB42-EA7D-FF86D9BDF015}"/>
              </a:ext>
            </a:extLst>
          </p:cNvPr>
          <p:cNvSpPr>
            <a:spLocks noGrp="1"/>
          </p:cNvSpPr>
          <p:nvPr>
            <p:ph type="title"/>
          </p:nvPr>
        </p:nvSpPr>
        <p:spPr/>
        <p:txBody>
          <a:bodyPr/>
          <a:lstStyle/>
          <a:p>
            <a:r>
              <a:rPr lang="en-US" dirty="0"/>
              <a:t>34yo female, obese, no coronary risk factors with positional chest pain</a:t>
            </a:r>
          </a:p>
        </p:txBody>
      </p:sp>
      <p:pic>
        <p:nvPicPr>
          <p:cNvPr id="6" name="Content Placeholder 5">
            <a:extLst>
              <a:ext uri="{FF2B5EF4-FFF2-40B4-BE49-F238E27FC236}">
                <a16:creationId xmlns:a16="http://schemas.microsoft.com/office/drawing/2014/main" id="{AB5839AC-ADFC-D90D-1614-67CDD6DDBACD}"/>
              </a:ext>
            </a:extLst>
          </p:cNvPr>
          <p:cNvPicPr>
            <a:picLocks noGrp="1" noChangeAspect="1"/>
          </p:cNvPicPr>
          <p:nvPr>
            <p:ph idx="1"/>
          </p:nvPr>
        </p:nvPicPr>
        <p:blipFill>
          <a:blip r:embed="rId2"/>
          <a:stretch>
            <a:fillRect/>
          </a:stretch>
        </p:blipFill>
        <p:spPr>
          <a:xfrm>
            <a:off x="103369" y="2052084"/>
            <a:ext cx="8875075" cy="3551273"/>
          </a:xfrm>
          <a:prstGeom prst="rect">
            <a:avLst/>
          </a:prstGeom>
        </p:spPr>
      </p:pic>
      <p:sp>
        <p:nvSpPr>
          <p:cNvPr id="4" name="Slide Number Placeholder 3">
            <a:extLst>
              <a:ext uri="{FF2B5EF4-FFF2-40B4-BE49-F238E27FC236}">
                <a16:creationId xmlns:a16="http://schemas.microsoft.com/office/drawing/2014/main" id="{821CD091-BBFF-55DB-FF77-7572FF2C3558}"/>
              </a:ext>
            </a:extLst>
          </p:cNvPr>
          <p:cNvSpPr>
            <a:spLocks noGrp="1"/>
          </p:cNvSpPr>
          <p:nvPr>
            <p:ph type="sldNum" sz="quarter" idx="4"/>
          </p:nvPr>
        </p:nvSpPr>
        <p:spPr/>
        <p:txBody>
          <a:bodyPr/>
          <a:lstStyle/>
          <a:p>
            <a:fld id="{D0394A55-0D5E-E449-981A-A375C652BACE}" type="slidenum">
              <a:rPr lang="en-US" smtClean="0"/>
              <a:pPr/>
              <a:t>25</a:t>
            </a:fld>
            <a:endParaRPr lang="en-US" dirty="0"/>
          </a:p>
        </p:txBody>
      </p:sp>
      <p:sp>
        <p:nvSpPr>
          <p:cNvPr id="3" name="Title 1">
            <a:extLst>
              <a:ext uri="{FF2B5EF4-FFF2-40B4-BE49-F238E27FC236}">
                <a16:creationId xmlns:a16="http://schemas.microsoft.com/office/drawing/2014/main" id="{7613D06C-ACED-63D6-2931-BD3A119A2D4B}"/>
              </a:ext>
            </a:extLst>
          </p:cNvPr>
          <p:cNvSpPr txBox="1">
            <a:spLocks/>
          </p:cNvSpPr>
          <p:nvPr/>
        </p:nvSpPr>
        <p:spPr>
          <a:xfrm>
            <a:off x="3119772" y="5483980"/>
            <a:ext cx="3992228" cy="1277747"/>
          </a:xfrm>
          <a:prstGeom prst="rect">
            <a:avLst/>
          </a:prstGeom>
        </p:spPr>
        <p:txBody>
          <a:bodyPr vert="horz" lIns="91440" tIns="0" rIns="91440" bIns="0" rtlCol="0" anchor="ctr">
            <a:noAutofit/>
          </a:bodyPr>
          <a:lstStyle>
            <a:lvl1pPr algn="l" defTabSz="609585" rtl="0" eaLnBrk="1" latinLnBrk="0" hangingPunct="1">
              <a:lnSpc>
                <a:spcPct val="90000"/>
              </a:lnSpc>
              <a:spcBef>
                <a:spcPct val="0"/>
              </a:spcBef>
              <a:buNone/>
              <a:defRPr sz="4000" b="1" i="0" kern="1200" baseline="0">
                <a:solidFill>
                  <a:schemeClr val="accent1"/>
                </a:solidFill>
                <a:latin typeface="Arial"/>
                <a:ea typeface="+mj-ea"/>
                <a:cs typeface="Arial"/>
              </a:defRPr>
            </a:lvl1pPr>
          </a:lstStyle>
          <a:p>
            <a:r>
              <a:rPr lang="en-US" dirty="0"/>
              <a:t>Diagnosis?</a:t>
            </a:r>
          </a:p>
        </p:txBody>
      </p:sp>
    </p:spTree>
    <p:extLst>
      <p:ext uri="{BB962C8B-B14F-4D97-AF65-F5344CB8AC3E}">
        <p14:creationId xmlns:p14="http://schemas.microsoft.com/office/powerpoint/2010/main" val="2710623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81DB92-E895-36C5-F39A-15F4CA5277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49C39B-047C-B551-6771-0B2076CE0EB3}"/>
              </a:ext>
            </a:extLst>
          </p:cNvPr>
          <p:cNvSpPr>
            <a:spLocks noGrp="1"/>
          </p:cNvSpPr>
          <p:nvPr>
            <p:ph type="title"/>
          </p:nvPr>
        </p:nvSpPr>
        <p:spPr/>
        <p:txBody>
          <a:bodyPr/>
          <a:lstStyle/>
          <a:p>
            <a:r>
              <a:rPr lang="en-US" dirty="0"/>
              <a:t>34yo female, obese, no coronary risk factors with positional chest pain</a:t>
            </a:r>
          </a:p>
        </p:txBody>
      </p:sp>
      <p:sp>
        <p:nvSpPr>
          <p:cNvPr id="4" name="Slide Number Placeholder 3">
            <a:extLst>
              <a:ext uri="{FF2B5EF4-FFF2-40B4-BE49-F238E27FC236}">
                <a16:creationId xmlns:a16="http://schemas.microsoft.com/office/drawing/2014/main" id="{77349194-19CF-680D-D11F-1DE94E6EA5A2}"/>
              </a:ext>
            </a:extLst>
          </p:cNvPr>
          <p:cNvSpPr>
            <a:spLocks noGrp="1"/>
          </p:cNvSpPr>
          <p:nvPr>
            <p:ph type="sldNum" sz="quarter" idx="4"/>
          </p:nvPr>
        </p:nvSpPr>
        <p:spPr/>
        <p:txBody>
          <a:bodyPr/>
          <a:lstStyle/>
          <a:p>
            <a:fld id="{D0394A55-0D5E-E449-981A-A375C652BACE}" type="slidenum">
              <a:rPr lang="en-US" smtClean="0"/>
              <a:pPr/>
              <a:t>26</a:t>
            </a:fld>
            <a:endParaRPr lang="en-US" dirty="0"/>
          </a:p>
        </p:txBody>
      </p:sp>
      <p:pic>
        <p:nvPicPr>
          <p:cNvPr id="8" name="Picture 7">
            <a:extLst>
              <a:ext uri="{FF2B5EF4-FFF2-40B4-BE49-F238E27FC236}">
                <a16:creationId xmlns:a16="http://schemas.microsoft.com/office/drawing/2014/main" id="{A0D247D1-39FD-BF3A-5F37-252BF8D3E0A6}"/>
              </a:ext>
            </a:extLst>
          </p:cNvPr>
          <p:cNvPicPr>
            <a:picLocks noChangeAspect="1"/>
          </p:cNvPicPr>
          <p:nvPr/>
        </p:nvPicPr>
        <p:blipFill>
          <a:blip r:embed="rId2"/>
          <a:stretch>
            <a:fillRect/>
          </a:stretch>
        </p:blipFill>
        <p:spPr>
          <a:xfrm>
            <a:off x="71136" y="1918358"/>
            <a:ext cx="9001727" cy="3770060"/>
          </a:xfrm>
          <a:prstGeom prst="rect">
            <a:avLst/>
          </a:prstGeom>
        </p:spPr>
      </p:pic>
    </p:spTree>
    <p:extLst>
      <p:ext uri="{BB962C8B-B14F-4D97-AF65-F5344CB8AC3E}">
        <p14:creationId xmlns:p14="http://schemas.microsoft.com/office/powerpoint/2010/main" val="22896932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74F3F-59A4-29F8-E97E-B243A54CCB43}"/>
              </a:ext>
            </a:extLst>
          </p:cNvPr>
          <p:cNvSpPr>
            <a:spLocks noGrp="1"/>
          </p:cNvSpPr>
          <p:nvPr>
            <p:ph type="title"/>
          </p:nvPr>
        </p:nvSpPr>
        <p:spPr/>
        <p:txBody>
          <a:bodyPr/>
          <a:lstStyle/>
          <a:p>
            <a:r>
              <a:rPr lang="en-US" dirty="0"/>
              <a:t>STEMI Mimickers/Confounders</a:t>
            </a:r>
          </a:p>
        </p:txBody>
      </p:sp>
      <p:sp>
        <p:nvSpPr>
          <p:cNvPr id="4" name="Slide Number Placeholder 3">
            <a:extLst>
              <a:ext uri="{FF2B5EF4-FFF2-40B4-BE49-F238E27FC236}">
                <a16:creationId xmlns:a16="http://schemas.microsoft.com/office/drawing/2014/main" id="{6DD18F7A-71AF-4896-3E45-431FD8963D92}"/>
              </a:ext>
            </a:extLst>
          </p:cNvPr>
          <p:cNvSpPr>
            <a:spLocks noGrp="1"/>
          </p:cNvSpPr>
          <p:nvPr>
            <p:ph type="sldNum" sz="quarter" idx="4"/>
          </p:nvPr>
        </p:nvSpPr>
        <p:spPr/>
        <p:txBody>
          <a:bodyPr/>
          <a:lstStyle/>
          <a:p>
            <a:fld id="{D0394A55-0D5E-E449-981A-A375C652BACE}" type="slidenum">
              <a:rPr lang="en-US" smtClean="0"/>
              <a:pPr/>
              <a:t>27</a:t>
            </a:fld>
            <a:endParaRPr lang="en-US" dirty="0"/>
          </a:p>
        </p:txBody>
      </p:sp>
      <p:sp>
        <p:nvSpPr>
          <p:cNvPr id="6" name="Google Shape;179;p36">
            <a:extLst>
              <a:ext uri="{FF2B5EF4-FFF2-40B4-BE49-F238E27FC236}">
                <a16:creationId xmlns:a16="http://schemas.microsoft.com/office/drawing/2014/main" id="{B190EC09-43DC-5D13-872D-58E60CA312BC}"/>
              </a:ext>
            </a:extLst>
          </p:cNvPr>
          <p:cNvSpPr txBox="1">
            <a:spLocks noGrp="1"/>
          </p:cNvSpPr>
          <p:nvPr>
            <p:ph idx="1"/>
          </p:nvPr>
        </p:nvSpPr>
        <p:spPr>
          <a:xfrm>
            <a:off x="1926989" y="1524368"/>
            <a:ext cx="8459942" cy="4464603"/>
          </a:xfrm>
          <a:prstGeom prst="rect">
            <a:avLst/>
          </a:prstGeom>
        </p:spPr>
        <p:txBody>
          <a:bodyPr spcFirstLastPara="1" wrap="square" lIns="91425" tIns="91425" rIns="91425" bIns="91425" anchor="t" anchorCtr="0">
            <a:normAutofit fontScale="92500" lnSpcReduction="10000"/>
          </a:bodyPr>
          <a:lstStyle/>
          <a:p>
            <a:pPr marL="457200" lvl="0" indent="-323850" algn="l" rtl="0">
              <a:lnSpc>
                <a:spcPct val="150000"/>
              </a:lnSpc>
              <a:spcBef>
                <a:spcPts val="1200"/>
              </a:spcBef>
              <a:spcAft>
                <a:spcPts val="0"/>
              </a:spcAft>
              <a:buClr>
                <a:schemeClr val="dk1"/>
              </a:buClr>
              <a:buSzPts val="1500"/>
              <a:buChar char="●"/>
            </a:pPr>
            <a:r>
              <a:rPr lang="en" sz="2000" b="1" dirty="0">
                <a:solidFill>
                  <a:schemeClr val="dk1"/>
                </a:solidFill>
              </a:rPr>
              <a:t>Left ventricular hypertrophy (LVH) - 25%</a:t>
            </a:r>
            <a:endParaRPr sz="2000" b="1" dirty="0">
              <a:solidFill>
                <a:schemeClr val="dk1"/>
              </a:solidFill>
            </a:endParaRPr>
          </a:p>
          <a:p>
            <a:pPr marL="457200" lvl="0" indent="-323850" algn="l" rtl="0">
              <a:lnSpc>
                <a:spcPct val="150000"/>
              </a:lnSpc>
              <a:spcBef>
                <a:spcPts val="0"/>
              </a:spcBef>
              <a:spcAft>
                <a:spcPts val="0"/>
              </a:spcAft>
              <a:buClr>
                <a:schemeClr val="dk1"/>
              </a:buClr>
              <a:buSzPts val="1500"/>
              <a:buChar char="●"/>
            </a:pPr>
            <a:r>
              <a:rPr lang="en" sz="2000" b="1" dirty="0">
                <a:solidFill>
                  <a:schemeClr val="dk1"/>
                </a:solidFill>
              </a:rPr>
              <a:t>Left bundle branch block - 15%</a:t>
            </a:r>
            <a:endParaRPr sz="2000" b="1" dirty="0">
              <a:solidFill>
                <a:schemeClr val="dk1"/>
              </a:solidFill>
            </a:endParaRPr>
          </a:p>
          <a:p>
            <a:pPr marL="457200" lvl="0" indent="-323850" algn="l" rtl="0">
              <a:lnSpc>
                <a:spcPct val="150000"/>
              </a:lnSpc>
              <a:spcBef>
                <a:spcPts val="0"/>
              </a:spcBef>
              <a:spcAft>
                <a:spcPts val="0"/>
              </a:spcAft>
              <a:buClr>
                <a:schemeClr val="dk1"/>
              </a:buClr>
              <a:buSzPts val="1500"/>
              <a:buChar char="●"/>
            </a:pPr>
            <a:r>
              <a:rPr lang="en" sz="2000" dirty="0">
                <a:solidFill>
                  <a:schemeClr val="dk1"/>
                </a:solidFill>
              </a:rPr>
              <a:t>Early repolarization - 12%</a:t>
            </a:r>
            <a:endParaRPr sz="2000" dirty="0">
              <a:solidFill>
                <a:schemeClr val="dk1"/>
              </a:solidFill>
            </a:endParaRPr>
          </a:p>
          <a:p>
            <a:pPr marL="457200" lvl="0" indent="-323850" algn="l" rtl="0">
              <a:lnSpc>
                <a:spcPct val="150000"/>
              </a:lnSpc>
              <a:spcBef>
                <a:spcPts val="0"/>
              </a:spcBef>
              <a:spcAft>
                <a:spcPts val="0"/>
              </a:spcAft>
              <a:buClr>
                <a:schemeClr val="dk1"/>
              </a:buClr>
              <a:buSzPts val="1500"/>
              <a:buChar char="●"/>
            </a:pPr>
            <a:r>
              <a:rPr lang="en" sz="2000" dirty="0">
                <a:solidFill>
                  <a:schemeClr val="dk1"/>
                </a:solidFill>
              </a:rPr>
              <a:t>Right bundle branch block - 5%</a:t>
            </a:r>
            <a:endParaRPr sz="2000" dirty="0">
              <a:solidFill>
                <a:schemeClr val="dk1"/>
              </a:solidFill>
            </a:endParaRPr>
          </a:p>
          <a:p>
            <a:pPr marL="457200" lvl="0" indent="-323850" algn="l" rtl="0">
              <a:lnSpc>
                <a:spcPct val="150000"/>
              </a:lnSpc>
              <a:spcBef>
                <a:spcPts val="0"/>
              </a:spcBef>
              <a:spcAft>
                <a:spcPts val="0"/>
              </a:spcAft>
              <a:buClr>
                <a:schemeClr val="dk1"/>
              </a:buClr>
              <a:buSzPts val="1500"/>
              <a:buChar char="●"/>
            </a:pPr>
            <a:r>
              <a:rPr lang="en" sz="2000" dirty="0">
                <a:solidFill>
                  <a:schemeClr val="dk1"/>
                </a:solidFill>
              </a:rPr>
              <a:t>Ventricular aneurysm - 3%</a:t>
            </a:r>
            <a:endParaRPr sz="2000" dirty="0">
              <a:solidFill>
                <a:schemeClr val="dk1"/>
              </a:solidFill>
            </a:endParaRPr>
          </a:p>
          <a:p>
            <a:pPr marL="457200" lvl="0" indent="-323850" algn="l" rtl="0">
              <a:lnSpc>
                <a:spcPct val="150000"/>
              </a:lnSpc>
              <a:spcBef>
                <a:spcPts val="0"/>
              </a:spcBef>
              <a:spcAft>
                <a:spcPts val="0"/>
              </a:spcAft>
              <a:buClr>
                <a:schemeClr val="dk1"/>
              </a:buClr>
              <a:buSzPts val="1500"/>
              <a:buChar char="●"/>
            </a:pPr>
            <a:r>
              <a:rPr lang="en" sz="2000" dirty="0">
                <a:solidFill>
                  <a:schemeClr val="dk1"/>
                </a:solidFill>
              </a:rPr>
              <a:t>Hyperkalemia - 3%</a:t>
            </a:r>
            <a:endParaRPr sz="2000" dirty="0">
              <a:solidFill>
                <a:schemeClr val="dk1"/>
              </a:solidFill>
            </a:endParaRPr>
          </a:p>
          <a:p>
            <a:pPr marL="457200" lvl="0" indent="-323850" algn="l" rtl="0">
              <a:lnSpc>
                <a:spcPct val="150000"/>
              </a:lnSpc>
              <a:spcBef>
                <a:spcPts val="0"/>
              </a:spcBef>
              <a:spcAft>
                <a:spcPts val="0"/>
              </a:spcAft>
              <a:buClr>
                <a:schemeClr val="dk1"/>
              </a:buClr>
              <a:buSzPts val="1500"/>
              <a:buChar char="●"/>
            </a:pPr>
            <a:r>
              <a:rPr lang="en" sz="2000" dirty="0">
                <a:solidFill>
                  <a:schemeClr val="dk1"/>
                </a:solidFill>
              </a:rPr>
              <a:t>Brugada syndrome - 1%</a:t>
            </a:r>
            <a:endParaRPr sz="2000" dirty="0">
              <a:solidFill>
                <a:schemeClr val="dk1"/>
              </a:solidFill>
            </a:endParaRPr>
          </a:p>
          <a:p>
            <a:pPr marL="457200" lvl="0" indent="-323850" algn="l" rtl="0">
              <a:lnSpc>
                <a:spcPct val="150000"/>
              </a:lnSpc>
              <a:spcBef>
                <a:spcPts val="0"/>
              </a:spcBef>
              <a:spcAft>
                <a:spcPts val="0"/>
              </a:spcAft>
              <a:buClr>
                <a:schemeClr val="dk1"/>
              </a:buClr>
              <a:buSzPts val="1500"/>
              <a:buChar char="●"/>
            </a:pPr>
            <a:r>
              <a:rPr lang="en" sz="2000" dirty="0">
                <a:solidFill>
                  <a:schemeClr val="dk1"/>
                </a:solidFill>
              </a:rPr>
              <a:t>Pericarditis - 1%</a:t>
            </a:r>
            <a:endParaRPr sz="2000" dirty="0">
              <a:solidFill>
                <a:schemeClr val="dk1"/>
              </a:solidFill>
            </a:endParaRPr>
          </a:p>
          <a:p>
            <a:pPr marL="457200" lvl="0" indent="-323850" algn="l" rtl="0">
              <a:lnSpc>
                <a:spcPct val="150000"/>
              </a:lnSpc>
              <a:spcBef>
                <a:spcPts val="0"/>
              </a:spcBef>
              <a:spcAft>
                <a:spcPts val="0"/>
              </a:spcAft>
              <a:buClr>
                <a:schemeClr val="dk1"/>
              </a:buClr>
              <a:buSzPts val="1500"/>
              <a:buChar char="●"/>
            </a:pPr>
            <a:r>
              <a:rPr lang="en" sz="2000" dirty="0">
                <a:solidFill>
                  <a:schemeClr val="dk1"/>
                </a:solidFill>
              </a:rPr>
              <a:t>Osborne (J) waves (hypothermia) - 1%</a:t>
            </a:r>
            <a:endParaRPr sz="2000" dirty="0">
              <a:solidFill>
                <a:schemeClr val="dk1"/>
              </a:solidFill>
            </a:endParaRPr>
          </a:p>
          <a:p>
            <a:pPr marL="457200" lvl="0" indent="-323850" algn="l" rtl="0">
              <a:lnSpc>
                <a:spcPct val="150000"/>
              </a:lnSpc>
              <a:spcBef>
                <a:spcPts val="0"/>
              </a:spcBef>
              <a:spcAft>
                <a:spcPts val="0"/>
              </a:spcAft>
              <a:buClr>
                <a:schemeClr val="dk1"/>
              </a:buClr>
              <a:buSzPts val="1500"/>
              <a:buChar char="●"/>
            </a:pPr>
            <a:r>
              <a:rPr lang="en" sz="2000" dirty="0">
                <a:solidFill>
                  <a:schemeClr val="dk1"/>
                </a:solidFill>
              </a:rPr>
              <a:t>Non-ischemic vasospasm - 1%</a:t>
            </a:r>
            <a:endParaRPr sz="2000" dirty="0">
              <a:solidFill>
                <a:schemeClr val="dk1"/>
              </a:solidFill>
            </a:endParaRPr>
          </a:p>
          <a:p>
            <a:pPr marL="0" lvl="0" indent="0" algn="l" rtl="0">
              <a:spcBef>
                <a:spcPts val="1200"/>
              </a:spcBef>
              <a:spcAft>
                <a:spcPts val="1200"/>
              </a:spcAft>
              <a:buNone/>
            </a:pPr>
            <a:endParaRPr dirty="0"/>
          </a:p>
        </p:txBody>
      </p:sp>
    </p:spTree>
    <p:extLst>
      <p:ext uri="{BB962C8B-B14F-4D97-AF65-F5344CB8AC3E}">
        <p14:creationId xmlns:p14="http://schemas.microsoft.com/office/powerpoint/2010/main" val="7001969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37"/>
          <p:cNvSpPr txBox="1">
            <a:spLocks noGrp="1"/>
          </p:cNvSpPr>
          <p:nvPr>
            <p:ph type="title"/>
          </p:nvPr>
        </p:nvSpPr>
        <p:spPr>
          <a:xfrm>
            <a:off x="311700" y="316755"/>
            <a:ext cx="8520600" cy="572700"/>
          </a:xfrm>
          <a:prstGeom prst="rect">
            <a:avLst/>
          </a:prstGeom>
        </p:spPr>
        <p:txBody>
          <a:bodyPr spcFirstLastPara="1" vert="horz" wrap="square" lIns="91425" tIns="91425" rIns="91425" bIns="91425" rtlCol="0" anchor="t" anchorCtr="0">
            <a:normAutofit fontScale="90000"/>
          </a:bodyPr>
          <a:lstStyle/>
          <a:p>
            <a:r>
              <a:rPr lang="en" b="1" dirty="0"/>
              <a:t>Left Ventricular Hypertrophy</a:t>
            </a:r>
            <a:endParaRPr b="1" dirty="0"/>
          </a:p>
        </p:txBody>
      </p:sp>
      <p:sp>
        <p:nvSpPr>
          <p:cNvPr id="185" name="Google Shape;185;p37"/>
          <p:cNvSpPr txBox="1">
            <a:spLocks noGrp="1"/>
          </p:cNvSpPr>
          <p:nvPr>
            <p:ph type="body" idx="1"/>
          </p:nvPr>
        </p:nvSpPr>
        <p:spPr>
          <a:xfrm>
            <a:off x="311700" y="1620212"/>
            <a:ext cx="4554940" cy="4333548"/>
          </a:xfrm>
          <a:prstGeom prst="rect">
            <a:avLst/>
          </a:prstGeom>
        </p:spPr>
        <p:txBody>
          <a:bodyPr spcFirstLastPara="1" vert="horz" wrap="square" lIns="91425" tIns="91425" rIns="91425" bIns="91425" rtlCol="0" anchor="t" anchorCtr="0">
            <a:normAutofit/>
          </a:bodyPr>
          <a:lstStyle/>
          <a:p>
            <a:pPr indent="-328919">
              <a:lnSpc>
                <a:spcPct val="95000"/>
              </a:lnSpc>
              <a:buClr>
                <a:schemeClr val="dk1"/>
              </a:buClr>
              <a:buSzPts val="1580"/>
            </a:pPr>
            <a:r>
              <a:rPr lang="en" sz="1579" dirty="0">
                <a:solidFill>
                  <a:schemeClr val="dk1"/>
                </a:solidFill>
              </a:rPr>
              <a:t>The most widely used criteria is the Sokolow-Lyon criteria: If the sum of the amplitude of the S in V1 + R in V5/6 &gt;35 mm, LVH is present</a:t>
            </a:r>
          </a:p>
          <a:p>
            <a:pPr marL="128281" indent="0">
              <a:lnSpc>
                <a:spcPct val="95000"/>
              </a:lnSpc>
              <a:buClr>
                <a:schemeClr val="dk1"/>
              </a:buClr>
              <a:buSzPts val="1580"/>
              <a:buNone/>
            </a:pPr>
            <a:endParaRPr sz="1579" dirty="0">
              <a:solidFill>
                <a:schemeClr val="dk1"/>
              </a:solidFill>
            </a:endParaRPr>
          </a:p>
          <a:p>
            <a:pPr indent="-328919">
              <a:lnSpc>
                <a:spcPct val="95000"/>
              </a:lnSpc>
              <a:buClr>
                <a:schemeClr val="dk1"/>
              </a:buClr>
              <a:buSzPts val="1580"/>
            </a:pPr>
            <a:r>
              <a:rPr lang="en" sz="1579" dirty="0">
                <a:solidFill>
                  <a:schemeClr val="dk1"/>
                </a:solidFill>
              </a:rPr>
              <a:t>Electrical remodeling of the left ventricle in the setting of hypertrophy causes ST elevation in leads V1-V3, as well as the "strain" pattern (ST depression and T wave inversion in lateral leads)</a:t>
            </a:r>
          </a:p>
          <a:p>
            <a:pPr indent="-328919">
              <a:lnSpc>
                <a:spcPct val="95000"/>
              </a:lnSpc>
              <a:buClr>
                <a:schemeClr val="dk1"/>
              </a:buClr>
              <a:buSzPts val="1580"/>
            </a:pPr>
            <a:endParaRPr sz="1579" dirty="0">
              <a:solidFill>
                <a:schemeClr val="dk1"/>
              </a:solidFill>
            </a:endParaRPr>
          </a:p>
          <a:p>
            <a:pPr indent="-328919">
              <a:lnSpc>
                <a:spcPct val="95000"/>
              </a:lnSpc>
              <a:buClr>
                <a:schemeClr val="dk1"/>
              </a:buClr>
              <a:buSzPts val="1580"/>
            </a:pPr>
            <a:r>
              <a:rPr lang="en" sz="1579" dirty="0">
                <a:solidFill>
                  <a:schemeClr val="dk1"/>
                </a:solidFill>
              </a:rPr>
              <a:t>In patients with LVH, this elevation in leads V1-V3 may mimic an anterior STEMI</a:t>
            </a:r>
          </a:p>
          <a:p>
            <a:pPr indent="-328919">
              <a:lnSpc>
                <a:spcPct val="95000"/>
              </a:lnSpc>
              <a:buClr>
                <a:schemeClr val="dk1"/>
              </a:buClr>
              <a:buSzPts val="1580"/>
            </a:pPr>
            <a:endParaRPr lang="en" sz="1579" dirty="0">
              <a:solidFill>
                <a:schemeClr val="dk1"/>
              </a:solidFill>
            </a:endParaRPr>
          </a:p>
          <a:p>
            <a:pPr marL="128281" indent="0">
              <a:lnSpc>
                <a:spcPct val="95000"/>
              </a:lnSpc>
              <a:buClr>
                <a:schemeClr val="dk1"/>
              </a:buClr>
              <a:buSzPts val="1580"/>
              <a:buNone/>
            </a:pPr>
            <a:endParaRPr sz="1579" dirty="0">
              <a:solidFill>
                <a:schemeClr val="dk1"/>
              </a:solidFill>
            </a:endParaRPr>
          </a:p>
          <a:p>
            <a:pPr indent="-328919">
              <a:lnSpc>
                <a:spcPct val="95000"/>
              </a:lnSpc>
              <a:buClr>
                <a:schemeClr val="dk1"/>
              </a:buClr>
              <a:buSzPts val="1580"/>
            </a:pPr>
            <a:r>
              <a:rPr lang="en" sz="1579" dirty="0" err="1">
                <a:solidFill>
                  <a:schemeClr val="dk1"/>
                </a:solidFill>
              </a:rPr>
              <a:t>Hx</a:t>
            </a:r>
            <a:r>
              <a:rPr lang="en" sz="1579" dirty="0">
                <a:solidFill>
                  <a:schemeClr val="dk1"/>
                </a:solidFill>
              </a:rPr>
              <a:t> of HTN, clinical context and comparison ECGs will be key. </a:t>
            </a:r>
            <a:endParaRPr sz="1579" dirty="0">
              <a:solidFill>
                <a:schemeClr val="dk1"/>
              </a:solidFill>
            </a:endParaRPr>
          </a:p>
        </p:txBody>
      </p:sp>
      <p:pic>
        <p:nvPicPr>
          <p:cNvPr id="186" name="Google Shape;186;p37"/>
          <p:cNvPicPr preferRelativeResize="0"/>
          <p:nvPr/>
        </p:nvPicPr>
        <p:blipFill>
          <a:blip r:embed="rId3">
            <a:alphaModFix/>
          </a:blip>
          <a:stretch>
            <a:fillRect/>
          </a:stretch>
        </p:blipFill>
        <p:spPr>
          <a:xfrm>
            <a:off x="5105127" y="1231651"/>
            <a:ext cx="3246849" cy="4500425"/>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038C1-B056-B42B-AC33-B8D1D7DA1E4C}"/>
              </a:ext>
            </a:extLst>
          </p:cNvPr>
          <p:cNvSpPr>
            <a:spLocks noGrp="1"/>
          </p:cNvSpPr>
          <p:nvPr>
            <p:ph type="title"/>
          </p:nvPr>
        </p:nvSpPr>
        <p:spPr/>
        <p:txBody>
          <a:bodyPr/>
          <a:lstStyle/>
          <a:p>
            <a:r>
              <a:rPr lang="en-US" dirty="0"/>
              <a:t>LVH</a:t>
            </a:r>
          </a:p>
        </p:txBody>
      </p:sp>
      <p:sp>
        <p:nvSpPr>
          <p:cNvPr id="3" name="Text Placeholder 2">
            <a:extLst>
              <a:ext uri="{FF2B5EF4-FFF2-40B4-BE49-F238E27FC236}">
                <a16:creationId xmlns:a16="http://schemas.microsoft.com/office/drawing/2014/main" id="{5087068A-D209-4E98-E3E7-59F6819EE1D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80B5DE9-CCF6-3B5F-9575-DF26BA020DE2}"/>
              </a:ext>
            </a:extLst>
          </p:cNvPr>
          <p:cNvSpPr>
            <a:spLocks noGrp="1"/>
          </p:cNvSpPr>
          <p:nvPr>
            <p:ph type="sldNum" idx="12"/>
          </p:nvPr>
        </p:nvSpPr>
        <p:spPr/>
        <p:txBody>
          <a:bodyPr/>
          <a:lstStyle/>
          <a:p>
            <a:pPr algn="r"/>
            <a:fld id="{00000000-1234-1234-1234-123412341234}" type="slidenum">
              <a:rPr lang="en" smtClean="0"/>
              <a:pPr algn="r"/>
              <a:t>29</a:t>
            </a:fld>
            <a:endParaRPr lang="en"/>
          </a:p>
        </p:txBody>
      </p:sp>
      <p:pic>
        <p:nvPicPr>
          <p:cNvPr id="6" name="Picture 5">
            <a:extLst>
              <a:ext uri="{FF2B5EF4-FFF2-40B4-BE49-F238E27FC236}">
                <a16:creationId xmlns:a16="http://schemas.microsoft.com/office/drawing/2014/main" id="{29438102-57BF-CAA9-0E04-A858BAE4B009}"/>
              </a:ext>
            </a:extLst>
          </p:cNvPr>
          <p:cNvPicPr>
            <a:picLocks noChangeAspect="1"/>
          </p:cNvPicPr>
          <p:nvPr/>
        </p:nvPicPr>
        <p:blipFill>
          <a:blip r:embed="rId2"/>
          <a:stretch>
            <a:fillRect/>
          </a:stretch>
        </p:blipFill>
        <p:spPr>
          <a:xfrm>
            <a:off x="-32657" y="1536633"/>
            <a:ext cx="9209314" cy="3581400"/>
          </a:xfrm>
          <a:prstGeom prst="rect">
            <a:avLst/>
          </a:prstGeom>
        </p:spPr>
      </p:pic>
    </p:spTree>
    <p:extLst>
      <p:ext uri="{BB962C8B-B14F-4D97-AF65-F5344CB8AC3E}">
        <p14:creationId xmlns:p14="http://schemas.microsoft.com/office/powerpoint/2010/main" val="27052028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8A2C2-0496-72DC-D9B4-73A525B0C6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C86995-CB5B-B83F-5EDF-7A676DBF15A4}"/>
              </a:ext>
            </a:extLst>
          </p:cNvPr>
          <p:cNvSpPr>
            <a:spLocks noGrp="1"/>
          </p:cNvSpPr>
          <p:nvPr>
            <p:ph type="title"/>
          </p:nvPr>
        </p:nvSpPr>
        <p:spPr/>
        <p:txBody>
          <a:bodyPr/>
          <a:lstStyle/>
          <a:p>
            <a:r>
              <a:rPr lang="en-US" dirty="0"/>
              <a:t>LVH</a:t>
            </a:r>
          </a:p>
        </p:txBody>
      </p:sp>
      <p:sp>
        <p:nvSpPr>
          <p:cNvPr id="3" name="Text Placeholder 2">
            <a:extLst>
              <a:ext uri="{FF2B5EF4-FFF2-40B4-BE49-F238E27FC236}">
                <a16:creationId xmlns:a16="http://schemas.microsoft.com/office/drawing/2014/main" id="{94906927-A9B4-24D2-8D7D-7D26D9A5719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A1C22E7-A810-6A39-B114-FD135C42FEFE}"/>
              </a:ext>
            </a:extLst>
          </p:cNvPr>
          <p:cNvSpPr>
            <a:spLocks noGrp="1"/>
          </p:cNvSpPr>
          <p:nvPr>
            <p:ph type="sldNum" idx="12"/>
          </p:nvPr>
        </p:nvSpPr>
        <p:spPr/>
        <p:txBody>
          <a:bodyPr/>
          <a:lstStyle/>
          <a:p>
            <a:pPr algn="r"/>
            <a:fld id="{00000000-1234-1234-1234-123412341234}" type="slidenum">
              <a:rPr lang="en" smtClean="0"/>
              <a:pPr algn="r"/>
              <a:t>30</a:t>
            </a:fld>
            <a:endParaRPr lang="en"/>
          </a:p>
        </p:txBody>
      </p:sp>
      <p:pic>
        <p:nvPicPr>
          <p:cNvPr id="6" name="Picture 5">
            <a:extLst>
              <a:ext uri="{FF2B5EF4-FFF2-40B4-BE49-F238E27FC236}">
                <a16:creationId xmlns:a16="http://schemas.microsoft.com/office/drawing/2014/main" id="{369ACCD6-5ABB-71C3-9802-2D82FC743501}"/>
              </a:ext>
            </a:extLst>
          </p:cNvPr>
          <p:cNvPicPr>
            <a:picLocks noChangeAspect="1"/>
          </p:cNvPicPr>
          <p:nvPr/>
        </p:nvPicPr>
        <p:blipFill>
          <a:blip r:embed="rId2"/>
          <a:srcRect l="47242" t="2447"/>
          <a:stretch>
            <a:fillRect/>
          </a:stretch>
        </p:blipFill>
        <p:spPr>
          <a:xfrm>
            <a:off x="101600" y="1536633"/>
            <a:ext cx="4858657" cy="3493777"/>
          </a:xfrm>
          <a:prstGeom prst="rect">
            <a:avLst/>
          </a:prstGeom>
        </p:spPr>
      </p:pic>
      <p:pic>
        <p:nvPicPr>
          <p:cNvPr id="7" name="Picture 6">
            <a:extLst>
              <a:ext uri="{FF2B5EF4-FFF2-40B4-BE49-F238E27FC236}">
                <a16:creationId xmlns:a16="http://schemas.microsoft.com/office/drawing/2014/main" id="{A5A09DE9-13A6-66FA-7DDE-4B0532BF476A}"/>
              </a:ext>
            </a:extLst>
          </p:cNvPr>
          <p:cNvPicPr>
            <a:picLocks noChangeAspect="1"/>
          </p:cNvPicPr>
          <p:nvPr/>
        </p:nvPicPr>
        <p:blipFill>
          <a:blip r:embed="rId3"/>
          <a:srcRect l="51373" t="513"/>
          <a:stretch>
            <a:fillRect/>
          </a:stretch>
        </p:blipFill>
        <p:spPr>
          <a:xfrm>
            <a:off x="5052780" y="1669173"/>
            <a:ext cx="3779520" cy="3228695"/>
          </a:xfrm>
          <a:prstGeom prst="rect">
            <a:avLst/>
          </a:prstGeom>
        </p:spPr>
      </p:pic>
    </p:spTree>
    <p:extLst>
      <p:ext uri="{BB962C8B-B14F-4D97-AF65-F5344CB8AC3E}">
        <p14:creationId xmlns:p14="http://schemas.microsoft.com/office/powerpoint/2010/main" val="23245757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64AA0-943A-9963-95A8-1F68A8FD1783}"/>
              </a:ext>
            </a:extLst>
          </p:cNvPr>
          <p:cNvSpPr>
            <a:spLocks noGrp="1"/>
          </p:cNvSpPr>
          <p:nvPr>
            <p:ph type="title"/>
          </p:nvPr>
        </p:nvSpPr>
        <p:spPr/>
        <p:txBody>
          <a:bodyPr/>
          <a:lstStyle/>
          <a:p>
            <a:r>
              <a:rPr lang="en-US" dirty="0"/>
              <a:t>LBBB</a:t>
            </a:r>
          </a:p>
        </p:txBody>
      </p:sp>
      <p:sp>
        <p:nvSpPr>
          <p:cNvPr id="4" name="Slide Number Placeholder 3">
            <a:extLst>
              <a:ext uri="{FF2B5EF4-FFF2-40B4-BE49-F238E27FC236}">
                <a16:creationId xmlns:a16="http://schemas.microsoft.com/office/drawing/2014/main" id="{FBCB478F-D1A0-2A04-AA0D-C56CA54BB73C}"/>
              </a:ext>
            </a:extLst>
          </p:cNvPr>
          <p:cNvSpPr>
            <a:spLocks noGrp="1"/>
          </p:cNvSpPr>
          <p:nvPr>
            <p:ph type="sldNum" idx="12"/>
          </p:nvPr>
        </p:nvSpPr>
        <p:spPr/>
        <p:txBody>
          <a:bodyPr/>
          <a:lstStyle/>
          <a:p>
            <a:pPr algn="r"/>
            <a:fld id="{00000000-1234-1234-1234-123412341234}" type="slidenum">
              <a:rPr lang="en" smtClean="0"/>
              <a:pPr algn="r"/>
              <a:t>31</a:t>
            </a:fld>
            <a:endParaRPr lang="en"/>
          </a:p>
        </p:txBody>
      </p:sp>
      <p:pic>
        <p:nvPicPr>
          <p:cNvPr id="7" name="Picture 6">
            <a:extLst>
              <a:ext uri="{FF2B5EF4-FFF2-40B4-BE49-F238E27FC236}">
                <a16:creationId xmlns:a16="http://schemas.microsoft.com/office/drawing/2014/main" id="{C889A6C8-FB15-FA17-70D7-EA0D177907B9}"/>
              </a:ext>
            </a:extLst>
          </p:cNvPr>
          <p:cNvPicPr>
            <a:picLocks noChangeAspect="1"/>
          </p:cNvPicPr>
          <p:nvPr/>
        </p:nvPicPr>
        <p:blipFill>
          <a:blip r:embed="rId2"/>
          <a:stretch>
            <a:fillRect/>
          </a:stretch>
        </p:blipFill>
        <p:spPr>
          <a:xfrm>
            <a:off x="311700" y="1658620"/>
            <a:ext cx="4470400" cy="3784600"/>
          </a:xfrm>
          <a:prstGeom prst="rect">
            <a:avLst/>
          </a:prstGeom>
        </p:spPr>
      </p:pic>
      <p:pic>
        <p:nvPicPr>
          <p:cNvPr id="9" name="Picture 8">
            <a:extLst>
              <a:ext uri="{FF2B5EF4-FFF2-40B4-BE49-F238E27FC236}">
                <a16:creationId xmlns:a16="http://schemas.microsoft.com/office/drawing/2014/main" id="{D484F978-DD5B-C900-93E8-D21B694B6098}"/>
              </a:ext>
            </a:extLst>
          </p:cNvPr>
          <p:cNvPicPr>
            <a:picLocks noChangeAspect="1"/>
          </p:cNvPicPr>
          <p:nvPr/>
        </p:nvPicPr>
        <p:blipFill>
          <a:blip r:embed="rId3"/>
          <a:stretch>
            <a:fillRect/>
          </a:stretch>
        </p:blipFill>
        <p:spPr>
          <a:xfrm>
            <a:off x="4673600" y="2150626"/>
            <a:ext cx="4470400" cy="2279835"/>
          </a:xfrm>
          <a:prstGeom prst="rect">
            <a:avLst/>
          </a:prstGeom>
        </p:spPr>
      </p:pic>
    </p:spTree>
    <p:extLst>
      <p:ext uri="{BB962C8B-B14F-4D97-AF65-F5344CB8AC3E}">
        <p14:creationId xmlns:p14="http://schemas.microsoft.com/office/powerpoint/2010/main" val="38261232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A0DC8-03E8-7CC9-7475-B30D5A94CAE7}"/>
              </a:ext>
            </a:extLst>
          </p:cNvPr>
          <p:cNvSpPr>
            <a:spLocks noGrp="1"/>
          </p:cNvSpPr>
          <p:nvPr>
            <p:ph type="title"/>
          </p:nvPr>
        </p:nvSpPr>
        <p:spPr/>
        <p:txBody>
          <a:bodyPr/>
          <a:lstStyle/>
          <a:p>
            <a:r>
              <a:rPr lang="en-US" dirty="0"/>
              <a:t>LBBB</a:t>
            </a:r>
          </a:p>
        </p:txBody>
      </p:sp>
      <p:sp>
        <p:nvSpPr>
          <p:cNvPr id="4" name="Slide Number Placeholder 3">
            <a:extLst>
              <a:ext uri="{FF2B5EF4-FFF2-40B4-BE49-F238E27FC236}">
                <a16:creationId xmlns:a16="http://schemas.microsoft.com/office/drawing/2014/main" id="{160E5F7C-DD70-65EF-2DD5-18E6DDE38DBE}"/>
              </a:ext>
            </a:extLst>
          </p:cNvPr>
          <p:cNvSpPr>
            <a:spLocks noGrp="1"/>
          </p:cNvSpPr>
          <p:nvPr>
            <p:ph type="sldNum" idx="12"/>
          </p:nvPr>
        </p:nvSpPr>
        <p:spPr/>
        <p:txBody>
          <a:bodyPr/>
          <a:lstStyle/>
          <a:p>
            <a:pPr algn="r"/>
            <a:fld id="{00000000-1234-1234-1234-123412341234}" type="slidenum">
              <a:rPr lang="en" smtClean="0"/>
              <a:pPr algn="r"/>
              <a:t>32</a:t>
            </a:fld>
            <a:endParaRPr lang="en"/>
          </a:p>
        </p:txBody>
      </p:sp>
      <p:pic>
        <p:nvPicPr>
          <p:cNvPr id="6" name="Picture 5">
            <a:extLst>
              <a:ext uri="{FF2B5EF4-FFF2-40B4-BE49-F238E27FC236}">
                <a16:creationId xmlns:a16="http://schemas.microsoft.com/office/drawing/2014/main" id="{31E8FBE4-70CB-8F20-5427-7B0BC194F240}"/>
              </a:ext>
            </a:extLst>
          </p:cNvPr>
          <p:cNvPicPr>
            <a:picLocks noChangeAspect="1"/>
          </p:cNvPicPr>
          <p:nvPr/>
        </p:nvPicPr>
        <p:blipFill>
          <a:blip r:embed="rId2"/>
          <a:stretch>
            <a:fillRect/>
          </a:stretch>
        </p:blipFill>
        <p:spPr>
          <a:xfrm>
            <a:off x="700058" y="1356967"/>
            <a:ext cx="7772400" cy="4983996"/>
          </a:xfrm>
          <a:prstGeom prst="rect">
            <a:avLst/>
          </a:prstGeom>
        </p:spPr>
      </p:pic>
    </p:spTree>
    <p:extLst>
      <p:ext uri="{BB962C8B-B14F-4D97-AF65-F5344CB8AC3E}">
        <p14:creationId xmlns:p14="http://schemas.microsoft.com/office/powerpoint/2010/main" val="26500267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1D750-48E1-D64A-4D1B-BABD12EA9FE5}"/>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74CDB064-CFE9-5CAF-6DE2-705D95905B7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D220026-A4AC-AB36-775D-812DC9752587}"/>
              </a:ext>
            </a:extLst>
          </p:cNvPr>
          <p:cNvSpPr>
            <a:spLocks noGrp="1"/>
          </p:cNvSpPr>
          <p:nvPr>
            <p:ph type="sldNum" idx="12"/>
          </p:nvPr>
        </p:nvSpPr>
        <p:spPr/>
        <p:txBody>
          <a:bodyPr/>
          <a:lstStyle/>
          <a:p>
            <a:pPr algn="r"/>
            <a:fld id="{00000000-1234-1234-1234-123412341234}" type="slidenum">
              <a:rPr lang="en" smtClean="0"/>
              <a:pPr algn="r"/>
              <a:t>33</a:t>
            </a:fld>
            <a:endParaRPr lang="en"/>
          </a:p>
        </p:txBody>
      </p:sp>
      <p:pic>
        <p:nvPicPr>
          <p:cNvPr id="6" name="Picture 5">
            <a:extLst>
              <a:ext uri="{FF2B5EF4-FFF2-40B4-BE49-F238E27FC236}">
                <a16:creationId xmlns:a16="http://schemas.microsoft.com/office/drawing/2014/main" id="{5A9ED39D-4B50-D2F2-5BC2-5EFC3AD2BDBC}"/>
              </a:ext>
            </a:extLst>
          </p:cNvPr>
          <p:cNvPicPr>
            <a:picLocks noChangeAspect="1"/>
          </p:cNvPicPr>
          <p:nvPr/>
        </p:nvPicPr>
        <p:blipFill>
          <a:blip r:embed="rId2"/>
          <a:stretch>
            <a:fillRect/>
          </a:stretch>
        </p:blipFill>
        <p:spPr>
          <a:xfrm>
            <a:off x="227330" y="1257631"/>
            <a:ext cx="8689340" cy="4752381"/>
          </a:xfrm>
          <a:prstGeom prst="rect">
            <a:avLst/>
          </a:prstGeom>
        </p:spPr>
      </p:pic>
    </p:spTree>
    <p:extLst>
      <p:ext uri="{BB962C8B-B14F-4D97-AF65-F5344CB8AC3E}">
        <p14:creationId xmlns:p14="http://schemas.microsoft.com/office/powerpoint/2010/main" val="41018388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30BFE-25DC-3412-D428-98C6D2AE621F}"/>
              </a:ext>
            </a:extLst>
          </p:cNvPr>
          <p:cNvSpPr>
            <a:spLocks noGrp="1"/>
          </p:cNvSpPr>
          <p:nvPr>
            <p:ph type="title"/>
          </p:nvPr>
        </p:nvSpPr>
        <p:spPr>
          <a:xfrm>
            <a:off x="2485788" y="2326418"/>
            <a:ext cx="8459942" cy="1229803"/>
          </a:xfrm>
        </p:spPr>
        <p:txBody>
          <a:bodyPr/>
          <a:lstStyle/>
          <a:p>
            <a:r>
              <a:rPr lang="en-US" dirty="0"/>
              <a:t>High Risk ECGs</a:t>
            </a:r>
          </a:p>
        </p:txBody>
      </p:sp>
      <p:sp>
        <p:nvSpPr>
          <p:cNvPr id="4" name="Slide Number Placeholder 3">
            <a:extLst>
              <a:ext uri="{FF2B5EF4-FFF2-40B4-BE49-F238E27FC236}">
                <a16:creationId xmlns:a16="http://schemas.microsoft.com/office/drawing/2014/main" id="{BF1C74BD-1A98-3D3D-C325-5A2B944C80C2}"/>
              </a:ext>
            </a:extLst>
          </p:cNvPr>
          <p:cNvSpPr>
            <a:spLocks noGrp="1"/>
          </p:cNvSpPr>
          <p:nvPr>
            <p:ph type="sldNum" sz="quarter" idx="12"/>
          </p:nvPr>
        </p:nvSpPr>
        <p:spPr/>
        <p:txBody>
          <a:bodyPr/>
          <a:lstStyle/>
          <a:p>
            <a:fld id="{E56B94B6-B53B-B046-8B1E-92A54FDE741C}" type="slidenum">
              <a:rPr lang="en-US" smtClean="0"/>
              <a:t>34</a:t>
            </a:fld>
            <a:endParaRPr lang="en-US"/>
          </a:p>
        </p:txBody>
      </p:sp>
    </p:spTree>
    <p:extLst>
      <p:ext uri="{BB962C8B-B14F-4D97-AF65-F5344CB8AC3E}">
        <p14:creationId xmlns:p14="http://schemas.microsoft.com/office/powerpoint/2010/main" val="21103957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BE68D-1504-EA91-9C77-0C4736D3EDA3}"/>
              </a:ext>
            </a:extLst>
          </p:cNvPr>
          <p:cNvSpPr>
            <a:spLocks noGrp="1"/>
          </p:cNvSpPr>
          <p:nvPr>
            <p:ph type="title"/>
          </p:nvPr>
        </p:nvSpPr>
        <p:spPr/>
        <p:txBody>
          <a:bodyPr/>
          <a:lstStyle/>
          <a:p>
            <a:r>
              <a:rPr lang="en-US" dirty="0"/>
              <a:t>63yo, obese, HTN, smoking, chest pain free at time of ECG</a:t>
            </a:r>
          </a:p>
        </p:txBody>
      </p:sp>
      <p:pic>
        <p:nvPicPr>
          <p:cNvPr id="6" name="Content Placeholder 5">
            <a:extLst>
              <a:ext uri="{FF2B5EF4-FFF2-40B4-BE49-F238E27FC236}">
                <a16:creationId xmlns:a16="http://schemas.microsoft.com/office/drawing/2014/main" id="{C6D9E41E-D4E1-3736-5FE2-B5415EB0916E}"/>
              </a:ext>
            </a:extLst>
          </p:cNvPr>
          <p:cNvPicPr>
            <a:picLocks noGrp="1" noChangeAspect="1"/>
          </p:cNvPicPr>
          <p:nvPr>
            <p:ph idx="1"/>
          </p:nvPr>
        </p:nvPicPr>
        <p:blipFill>
          <a:blip r:embed="rId3"/>
          <a:stretch>
            <a:fillRect/>
          </a:stretch>
        </p:blipFill>
        <p:spPr>
          <a:xfrm>
            <a:off x="486110" y="1570036"/>
            <a:ext cx="8275961" cy="4511675"/>
          </a:xfrm>
          <a:prstGeom prst="rect">
            <a:avLst/>
          </a:prstGeom>
        </p:spPr>
      </p:pic>
      <p:sp>
        <p:nvSpPr>
          <p:cNvPr id="4" name="Slide Number Placeholder 3">
            <a:extLst>
              <a:ext uri="{FF2B5EF4-FFF2-40B4-BE49-F238E27FC236}">
                <a16:creationId xmlns:a16="http://schemas.microsoft.com/office/drawing/2014/main" id="{705F92BC-C7B9-32AD-353A-9CBF187D48C8}"/>
              </a:ext>
            </a:extLst>
          </p:cNvPr>
          <p:cNvSpPr>
            <a:spLocks noGrp="1"/>
          </p:cNvSpPr>
          <p:nvPr>
            <p:ph type="sldNum" sz="quarter" idx="12"/>
          </p:nvPr>
        </p:nvSpPr>
        <p:spPr/>
        <p:txBody>
          <a:bodyPr/>
          <a:lstStyle/>
          <a:p>
            <a:fld id="{E56B94B6-B53B-B046-8B1E-92A54FDE741C}" type="slidenum">
              <a:rPr lang="en-US" smtClean="0"/>
              <a:t>35</a:t>
            </a:fld>
            <a:endParaRPr lang="en-US"/>
          </a:p>
        </p:txBody>
      </p:sp>
      <p:sp>
        <p:nvSpPr>
          <p:cNvPr id="7" name="Title 1">
            <a:extLst>
              <a:ext uri="{FF2B5EF4-FFF2-40B4-BE49-F238E27FC236}">
                <a16:creationId xmlns:a16="http://schemas.microsoft.com/office/drawing/2014/main" id="{49100CEF-100A-8529-7E0A-57C816F0E293}"/>
              </a:ext>
            </a:extLst>
          </p:cNvPr>
          <p:cNvSpPr txBox="1">
            <a:spLocks/>
          </p:cNvSpPr>
          <p:nvPr/>
        </p:nvSpPr>
        <p:spPr>
          <a:xfrm>
            <a:off x="3516012" y="3186999"/>
            <a:ext cx="2559014" cy="1277747"/>
          </a:xfrm>
          <a:prstGeom prst="rect">
            <a:avLst/>
          </a:prstGeom>
        </p:spPr>
        <p:txBody>
          <a:bodyPr vert="horz" lIns="91440" tIns="0" rIns="91440" bIns="0" rtlCol="0" anchor="ctr">
            <a:noAutofit/>
          </a:bodyPr>
          <a:lstStyle>
            <a:lvl1pPr algn="l" defTabSz="609585" rtl="0" eaLnBrk="1" latinLnBrk="0" hangingPunct="1">
              <a:lnSpc>
                <a:spcPct val="90000"/>
              </a:lnSpc>
              <a:spcBef>
                <a:spcPct val="0"/>
              </a:spcBef>
              <a:buNone/>
              <a:defRPr sz="4000" b="1" i="0" kern="1200" baseline="0">
                <a:solidFill>
                  <a:schemeClr val="accent1"/>
                </a:solidFill>
                <a:latin typeface="Arial"/>
                <a:ea typeface="+mj-ea"/>
                <a:cs typeface="Arial"/>
              </a:defRPr>
            </a:lvl1pPr>
          </a:lstStyle>
          <a:p>
            <a:r>
              <a:rPr lang="en-US" dirty="0"/>
              <a:t>Wellens</a:t>
            </a:r>
          </a:p>
        </p:txBody>
      </p:sp>
    </p:spTree>
    <p:extLst>
      <p:ext uri="{BB962C8B-B14F-4D97-AF65-F5344CB8AC3E}">
        <p14:creationId xmlns:p14="http://schemas.microsoft.com/office/powerpoint/2010/main" val="41100410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CBAD891-F892-1FC8-1423-CD063D174B4E}"/>
              </a:ext>
            </a:extLst>
          </p:cNvPr>
          <p:cNvSpPr>
            <a:spLocks noGrp="1"/>
          </p:cNvSpPr>
          <p:nvPr>
            <p:ph type="sldNum" sz="quarter" idx="12"/>
          </p:nvPr>
        </p:nvSpPr>
        <p:spPr/>
        <p:txBody>
          <a:bodyPr/>
          <a:lstStyle/>
          <a:p>
            <a:fld id="{E56B94B6-B53B-B046-8B1E-92A54FDE741C}" type="slidenum">
              <a:rPr lang="en-US" smtClean="0"/>
              <a:t>36</a:t>
            </a:fld>
            <a:endParaRPr lang="en-US"/>
          </a:p>
        </p:txBody>
      </p:sp>
      <p:pic>
        <p:nvPicPr>
          <p:cNvPr id="5" name="Screen Recording 2026-04-24 at 8.32.19 PM">
            <a:hlinkClick r:id="" action="ppaction://media"/>
            <a:extLst>
              <a:ext uri="{FF2B5EF4-FFF2-40B4-BE49-F238E27FC236}">
                <a16:creationId xmlns:a16="http://schemas.microsoft.com/office/drawing/2014/main" id="{33381BBF-30CA-71D2-99EF-4E0F8B77C83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96676" y="548639"/>
            <a:ext cx="5350647" cy="5438775"/>
          </a:xfrm>
          <a:prstGeom prst="rect">
            <a:avLst/>
          </a:prstGeom>
        </p:spPr>
      </p:pic>
    </p:spTree>
    <p:extLst>
      <p:ext uri="{BB962C8B-B14F-4D97-AF65-F5344CB8AC3E}">
        <p14:creationId xmlns:p14="http://schemas.microsoft.com/office/powerpoint/2010/main" val="499860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6B174-756E-48E7-EC4F-01A9A66EC0A7}"/>
              </a:ext>
            </a:extLst>
          </p:cNvPr>
          <p:cNvSpPr>
            <a:spLocks noGrp="1"/>
          </p:cNvSpPr>
          <p:nvPr>
            <p:ph type="title"/>
          </p:nvPr>
        </p:nvSpPr>
        <p:spPr/>
        <p:txBody>
          <a:bodyPr/>
          <a:lstStyle/>
          <a:p>
            <a:r>
              <a:rPr lang="en-US" dirty="0"/>
              <a:t>Wellens</a:t>
            </a:r>
          </a:p>
        </p:txBody>
      </p:sp>
      <p:sp>
        <p:nvSpPr>
          <p:cNvPr id="3" name="Content Placeholder 2">
            <a:extLst>
              <a:ext uri="{FF2B5EF4-FFF2-40B4-BE49-F238E27FC236}">
                <a16:creationId xmlns:a16="http://schemas.microsoft.com/office/drawing/2014/main" id="{0751CD64-48CD-2FCF-AA8E-5563CC2EBA84}"/>
              </a:ext>
            </a:extLst>
          </p:cNvPr>
          <p:cNvSpPr>
            <a:spLocks noGrp="1"/>
          </p:cNvSpPr>
          <p:nvPr>
            <p:ph idx="1"/>
          </p:nvPr>
        </p:nvSpPr>
        <p:spPr>
          <a:xfrm>
            <a:off x="1365504" y="1435780"/>
            <a:ext cx="7302356" cy="4216925"/>
          </a:xfrm>
        </p:spPr>
        <p:txBody>
          <a:bodyPr/>
          <a:lstStyle/>
          <a:p>
            <a:r>
              <a:rPr lang="en-US" sz="2400" dirty="0"/>
              <a:t>Deeply inverted or biphasic T waves in V1-V3</a:t>
            </a:r>
          </a:p>
          <a:p>
            <a:r>
              <a:rPr lang="en-US" sz="2400" dirty="0"/>
              <a:t>Absence of anginal chest pain</a:t>
            </a:r>
          </a:p>
          <a:p>
            <a:endParaRPr lang="en-US" dirty="0"/>
          </a:p>
        </p:txBody>
      </p:sp>
      <p:sp>
        <p:nvSpPr>
          <p:cNvPr id="4" name="Slide Number Placeholder 3">
            <a:extLst>
              <a:ext uri="{FF2B5EF4-FFF2-40B4-BE49-F238E27FC236}">
                <a16:creationId xmlns:a16="http://schemas.microsoft.com/office/drawing/2014/main" id="{B6A8F613-8206-CACC-6E62-360AD60EC5A6}"/>
              </a:ext>
            </a:extLst>
          </p:cNvPr>
          <p:cNvSpPr>
            <a:spLocks noGrp="1"/>
          </p:cNvSpPr>
          <p:nvPr>
            <p:ph type="sldNum" sz="quarter" idx="12"/>
          </p:nvPr>
        </p:nvSpPr>
        <p:spPr/>
        <p:txBody>
          <a:bodyPr/>
          <a:lstStyle/>
          <a:p>
            <a:fld id="{E56B94B6-B53B-B046-8B1E-92A54FDE741C}" type="slidenum">
              <a:rPr lang="en-US" smtClean="0"/>
              <a:t>37</a:t>
            </a:fld>
            <a:endParaRPr lang="en-US"/>
          </a:p>
        </p:txBody>
      </p:sp>
      <p:pic>
        <p:nvPicPr>
          <p:cNvPr id="6" name="Picture 5">
            <a:extLst>
              <a:ext uri="{FF2B5EF4-FFF2-40B4-BE49-F238E27FC236}">
                <a16:creationId xmlns:a16="http://schemas.microsoft.com/office/drawing/2014/main" id="{B058B4BB-DCFF-86CF-CD80-0B3F71B74E51}"/>
              </a:ext>
            </a:extLst>
          </p:cNvPr>
          <p:cNvPicPr>
            <a:picLocks noChangeAspect="1"/>
          </p:cNvPicPr>
          <p:nvPr/>
        </p:nvPicPr>
        <p:blipFill>
          <a:blip r:embed="rId2"/>
          <a:stretch>
            <a:fillRect/>
          </a:stretch>
        </p:blipFill>
        <p:spPr>
          <a:xfrm>
            <a:off x="2324734" y="2549062"/>
            <a:ext cx="4494530" cy="3194290"/>
          </a:xfrm>
          <a:prstGeom prst="rect">
            <a:avLst/>
          </a:prstGeom>
        </p:spPr>
      </p:pic>
    </p:spTree>
    <p:extLst>
      <p:ext uri="{BB962C8B-B14F-4D97-AF65-F5344CB8AC3E}">
        <p14:creationId xmlns:p14="http://schemas.microsoft.com/office/powerpoint/2010/main" val="4660413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D6E6B24-25CF-0D82-C132-3B8C6457DFB4}"/>
              </a:ext>
            </a:extLst>
          </p:cNvPr>
          <p:cNvSpPr>
            <a:spLocks noGrp="1"/>
          </p:cNvSpPr>
          <p:nvPr>
            <p:ph type="sldNum" sz="quarter" idx="4"/>
          </p:nvPr>
        </p:nvSpPr>
        <p:spPr/>
        <p:txBody>
          <a:bodyPr/>
          <a:lstStyle/>
          <a:p>
            <a:fld id="{D0394A55-0D5E-E449-981A-A375C652BACE}" type="slidenum">
              <a:rPr lang="en-US" smtClean="0"/>
              <a:pPr/>
              <a:t>38</a:t>
            </a:fld>
            <a:endParaRPr lang="en-US" dirty="0"/>
          </a:p>
        </p:txBody>
      </p:sp>
      <p:sp>
        <p:nvSpPr>
          <p:cNvPr id="8" name="Title 1">
            <a:extLst>
              <a:ext uri="{FF2B5EF4-FFF2-40B4-BE49-F238E27FC236}">
                <a16:creationId xmlns:a16="http://schemas.microsoft.com/office/drawing/2014/main" id="{14792DC0-E85F-ED58-214D-9E5049C7A9A7}"/>
              </a:ext>
            </a:extLst>
          </p:cNvPr>
          <p:cNvSpPr>
            <a:spLocks noGrp="1"/>
          </p:cNvSpPr>
          <p:nvPr>
            <p:ph type="title"/>
          </p:nvPr>
        </p:nvSpPr>
        <p:spPr>
          <a:xfrm>
            <a:off x="3211215" y="5590784"/>
            <a:ext cx="2826472" cy="1170943"/>
          </a:xfrm>
        </p:spPr>
        <p:txBody>
          <a:bodyPr/>
          <a:lstStyle/>
          <a:p>
            <a:r>
              <a:rPr lang="en-US" dirty="0" err="1"/>
              <a:t>DeWinters</a:t>
            </a:r>
            <a:endParaRPr lang="en-US" dirty="0"/>
          </a:p>
        </p:txBody>
      </p:sp>
      <p:pic>
        <p:nvPicPr>
          <p:cNvPr id="10" name="Picture 9">
            <a:extLst>
              <a:ext uri="{FF2B5EF4-FFF2-40B4-BE49-F238E27FC236}">
                <a16:creationId xmlns:a16="http://schemas.microsoft.com/office/drawing/2014/main" id="{4F46747B-06CF-CCB7-13ED-DF5B452C18A0}"/>
              </a:ext>
            </a:extLst>
          </p:cNvPr>
          <p:cNvPicPr>
            <a:picLocks noChangeAspect="1"/>
          </p:cNvPicPr>
          <p:nvPr/>
        </p:nvPicPr>
        <p:blipFill>
          <a:blip r:embed="rId3"/>
          <a:stretch>
            <a:fillRect/>
          </a:stretch>
        </p:blipFill>
        <p:spPr>
          <a:xfrm>
            <a:off x="738251" y="1172861"/>
            <a:ext cx="7772400" cy="4512278"/>
          </a:xfrm>
          <a:prstGeom prst="rect">
            <a:avLst/>
          </a:prstGeom>
        </p:spPr>
      </p:pic>
      <p:sp>
        <p:nvSpPr>
          <p:cNvPr id="13" name="Title 1">
            <a:extLst>
              <a:ext uri="{FF2B5EF4-FFF2-40B4-BE49-F238E27FC236}">
                <a16:creationId xmlns:a16="http://schemas.microsoft.com/office/drawing/2014/main" id="{6B4B4D9D-1772-45D5-AE6A-EF100DB704F4}"/>
              </a:ext>
            </a:extLst>
          </p:cNvPr>
          <p:cNvSpPr txBox="1">
            <a:spLocks/>
          </p:cNvSpPr>
          <p:nvPr/>
        </p:nvSpPr>
        <p:spPr>
          <a:xfrm>
            <a:off x="738251" y="1918"/>
            <a:ext cx="7772400" cy="1170943"/>
          </a:xfrm>
          <a:prstGeom prst="rect">
            <a:avLst/>
          </a:prstGeom>
        </p:spPr>
        <p:txBody>
          <a:bodyPr vert="horz" lIns="91440" tIns="0" rIns="91440" bIns="0" rtlCol="0" anchor="ctr">
            <a:noAutofit/>
          </a:bodyPr>
          <a:lstStyle>
            <a:lvl1pPr algn="l" defTabSz="609585" rtl="0" eaLnBrk="1" latinLnBrk="0" hangingPunct="1">
              <a:lnSpc>
                <a:spcPct val="90000"/>
              </a:lnSpc>
              <a:spcBef>
                <a:spcPct val="0"/>
              </a:spcBef>
              <a:buNone/>
              <a:defRPr sz="4000" b="1" i="0" kern="1200" baseline="0">
                <a:solidFill>
                  <a:schemeClr val="accent1"/>
                </a:solidFill>
                <a:latin typeface="Arial"/>
                <a:ea typeface="+mj-ea"/>
                <a:cs typeface="Arial"/>
              </a:defRPr>
            </a:lvl1pPr>
          </a:lstStyle>
          <a:p>
            <a:r>
              <a:rPr lang="en-US" dirty="0"/>
              <a:t>50yo male, CP x2hrs improved with nitro</a:t>
            </a:r>
          </a:p>
        </p:txBody>
      </p:sp>
    </p:spTree>
    <p:extLst>
      <p:ext uri="{BB962C8B-B14F-4D97-AF65-F5344CB8AC3E}">
        <p14:creationId xmlns:p14="http://schemas.microsoft.com/office/powerpoint/2010/main" val="3599722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AF9E8-2228-14F0-AF2C-C3F6DEBD517A}"/>
              </a:ext>
            </a:extLst>
          </p:cNvPr>
          <p:cNvSpPr>
            <a:spLocks noGrp="1"/>
          </p:cNvSpPr>
          <p:nvPr>
            <p:ph type="title"/>
          </p:nvPr>
        </p:nvSpPr>
        <p:spPr/>
        <p:txBody>
          <a:bodyPr/>
          <a:lstStyle/>
          <a:p>
            <a:r>
              <a:rPr lang="en-US" dirty="0" err="1"/>
              <a:t>DeWinters</a:t>
            </a:r>
            <a:endParaRPr lang="en-US" dirty="0"/>
          </a:p>
        </p:txBody>
      </p:sp>
      <p:sp>
        <p:nvSpPr>
          <p:cNvPr id="3" name="Content Placeholder 2">
            <a:extLst>
              <a:ext uri="{FF2B5EF4-FFF2-40B4-BE49-F238E27FC236}">
                <a16:creationId xmlns:a16="http://schemas.microsoft.com/office/drawing/2014/main" id="{0F94D6D4-BF01-5079-E6FA-7AA4E4148C40}"/>
              </a:ext>
            </a:extLst>
          </p:cNvPr>
          <p:cNvSpPr>
            <a:spLocks noGrp="1"/>
          </p:cNvSpPr>
          <p:nvPr>
            <p:ph idx="1"/>
          </p:nvPr>
        </p:nvSpPr>
        <p:spPr>
          <a:xfrm>
            <a:off x="1625600" y="2028192"/>
            <a:ext cx="7518400" cy="4438299"/>
          </a:xfrm>
        </p:spPr>
        <p:txBody>
          <a:bodyPr>
            <a:normAutofit/>
          </a:bodyPr>
          <a:lstStyle/>
          <a:p>
            <a:r>
              <a:rPr lang="en-US" sz="2000" b="1" u="sng" dirty="0"/>
              <a:t>Upsloping ST depressions</a:t>
            </a:r>
            <a:r>
              <a:rPr lang="en-US" sz="2000" b="1" dirty="0"/>
              <a:t> </a:t>
            </a:r>
            <a:r>
              <a:rPr lang="en-US" sz="2000" dirty="0"/>
              <a:t>of precordial leads (1-3mm)</a:t>
            </a:r>
          </a:p>
          <a:p>
            <a:r>
              <a:rPr lang="en-US" sz="2000" dirty="0"/>
              <a:t>Peaked anterior T waves</a:t>
            </a:r>
          </a:p>
          <a:p>
            <a:r>
              <a:rPr lang="en-US" sz="2000" dirty="0"/>
              <a:t>ST elevation </a:t>
            </a:r>
            <a:r>
              <a:rPr lang="en-US" sz="2000" dirty="0" err="1"/>
              <a:t>aVR</a:t>
            </a:r>
            <a:r>
              <a:rPr lang="en-US" sz="2000" dirty="0"/>
              <a:t> &gt;0.5mm</a:t>
            </a:r>
          </a:p>
        </p:txBody>
      </p:sp>
      <p:sp>
        <p:nvSpPr>
          <p:cNvPr id="4" name="Slide Number Placeholder 3">
            <a:extLst>
              <a:ext uri="{FF2B5EF4-FFF2-40B4-BE49-F238E27FC236}">
                <a16:creationId xmlns:a16="http://schemas.microsoft.com/office/drawing/2014/main" id="{7BED573E-907C-6B87-D39E-5A7802A67750}"/>
              </a:ext>
            </a:extLst>
          </p:cNvPr>
          <p:cNvSpPr>
            <a:spLocks noGrp="1"/>
          </p:cNvSpPr>
          <p:nvPr>
            <p:ph type="sldNum" sz="quarter" idx="4"/>
          </p:nvPr>
        </p:nvSpPr>
        <p:spPr/>
        <p:txBody>
          <a:bodyPr/>
          <a:lstStyle/>
          <a:p>
            <a:fld id="{D0394A55-0D5E-E449-981A-A375C652BACE}" type="slidenum">
              <a:rPr lang="en-US" smtClean="0"/>
              <a:pPr/>
              <a:t>39</a:t>
            </a:fld>
            <a:endParaRPr lang="en-US" dirty="0"/>
          </a:p>
        </p:txBody>
      </p:sp>
    </p:spTree>
    <p:extLst>
      <p:ext uri="{BB962C8B-B14F-4D97-AF65-F5344CB8AC3E}">
        <p14:creationId xmlns:p14="http://schemas.microsoft.com/office/powerpoint/2010/main" val="38874834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D12537-AAA2-37B3-D018-864A3F8F6B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D40FBB-812C-5AB5-FF82-E777ED3BA730}"/>
              </a:ext>
            </a:extLst>
          </p:cNvPr>
          <p:cNvSpPr>
            <a:spLocks noGrp="1"/>
          </p:cNvSpPr>
          <p:nvPr>
            <p:ph type="title"/>
          </p:nvPr>
        </p:nvSpPr>
        <p:spPr/>
        <p:txBody>
          <a:bodyPr/>
          <a:lstStyle/>
          <a:p>
            <a:r>
              <a:rPr lang="en-US" dirty="0" err="1"/>
              <a:t>DeWinters</a:t>
            </a:r>
            <a:endParaRPr lang="en-US" dirty="0"/>
          </a:p>
        </p:txBody>
      </p:sp>
      <p:sp>
        <p:nvSpPr>
          <p:cNvPr id="4" name="Slide Number Placeholder 3">
            <a:extLst>
              <a:ext uri="{FF2B5EF4-FFF2-40B4-BE49-F238E27FC236}">
                <a16:creationId xmlns:a16="http://schemas.microsoft.com/office/drawing/2014/main" id="{2D786DEB-BC0A-4DF6-7554-09A11D92A3C6}"/>
              </a:ext>
            </a:extLst>
          </p:cNvPr>
          <p:cNvSpPr>
            <a:spLocks noGrp="1"/>
          </p:cNvSpPr>
          <p:nvPr>
            <p:ph type="sldNum" sz="quarter" idx="4"/>
          </p:nvPr>
        </p:nvSpPr>
        <p:spPr/>
        <p:txBody>
          <a:bodyPr/>
          <a:lstStyle/>
          <a:p>
            <a:fld id="{D0394A55-0D5E-E449-981A-A375C652BACE}" type="slidenum">
              <a:rPr lang="en-US" smtClean="0"/>
              <a:pPr/>
              <a:t>40</a:t>
            </a:fld>
            <a:endParaRPr lang="en-US" dirty="0"/>
          </a:p>
        </p:txBody>
      </p:sp>
      <p:pic>
        <p:nvPicPr>
          <p:cNvPr id="8" name="Content Placeholder 7">
            <a:extLst>
              <a:ext uri="{FF2B5EF4-FFF2-40B4-BE49-F238E27FC236}">
                <a16:creationId xmlns:a16="http://schemas.microsoft.com/office/drawing/2014/main" id="{D1D57538-E4D5-2159-CF8E-F207BDA6A1E8}"/>
              </a:ext>
            </a:extLst>
          </p:cNvPr>
          <p:cNvPicPr>
            <a:picLocks noGrp="1" noChangeAspect="1"/>
          </p:cNvPicPr>
          <p:nvPr>
            <p:ph idx="1"/>
          </p:nvPr>
        </p:nvPicPr>
        <p:blipFill>
          <a:blip r:embed="rId3"/>
          <a:stretch>
            <a:fillRect/>
          </a:stretch>
        </p:blipFill>
        <p:spPr>
          <a:xfrm>
            <a:off x="169184" y="1955674"/>
            <a:ext cx="8776866" cy="3360038"/>
          </a:xfrm>
          <a:prstGeom prst="rect">
            <a:avLst/>
          </a:prstGeom>
        </p:spPr>
      </p:pic>
    </p:spTree>
    <p:extLst>
      <p:ext uri="{BB962C8B-B14F-4D97-AF65-F5344CB8AC3E}">
        <p14:creationId xmlns:p14="http://schemas.microsoft.com/office/powerpoint/2010/main" val="4272438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E31D3-E218-3409-5DD4-0B9311394C77}"/>
              </a:ext>
            </a:extLst>
          </p:cNvPr>
          <p:cNvSpPr>
            <a:spLocks noGrp="1"/>
          </p:cNvSpPr>
          <p:nvPr>
            <p:ph type="title"/>
          </p:nvPr>
        </p:nvSpPr>
        <p:spPr/>
        <p:txBody>
          <a:bodyPr/>
          <a:lstStyle/>
          <a:p>
            <a:r>
              <a:rPr lang="en-US" dirty="0"/>
              <a:t>84yo from OSH post hip replacement that day, had episode of unresponsiveness: </a:t>
            </a:r>
          </a:p>
        </p:txBody>
      </p:sp>
      <p:pic>
        <p:nvPicPr>
          <p:cNvPr id="5" name="Content Placeholder 4" descr="A graph of a heart rate&#10;&#10;AI-generated content may be incorrect.">
            <a:extLst>
              <a:ext uri="{FF2B5EF4-FFF2-40B4-BE49-F238E27FC236}">
                <a16:creationId xmlns:a16="http://schemas.microsoft.com/office/drawing/2014/main" id="{0CAF0012-B33B-2896-0310-B6581B35E9B4}"/>
              </a:ext>
            </a:extLst>
          </p:cNvPr>
          <p:cNvPicPr>
            <a:picLocks noGrp="1" noChangeAspect="1"/>
          </p:cNvPicPr>
          <p:nvPr>
            <p:ph idx="1"/>
          </p:nvPr>
        </p:nvPicPr>
        <p:blipFill>
          <a:blip r:embed="rId3"/>
          <a:stretch>
            <a:fillRect/>
          </a:stretch>
        </p:blipFill>
        <p:spPr>
          <a:xfrm>
            <a:off x="427089" y="1694841"/>
            <a:ext cx="8110856" cy="4395046"/>
          </a:xfrm>
          <a:prstGeom prst="rect">
            <a:avLst/>
          </a:prstGeom>
        </p:spPr>
      </p:pic>
    </p:spTree>
    <p:extLst>
      <p:ext uri="{BB962C8B-B14F-4D97-AF65-F5344CB8AC3E}">
        <p14:creationId xmlns:p14="http://schemas.microsoft.com/office/powerpoint/2010/main" val="16601828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creen Recording 2026-03-15 at 9.01.24 PM">
            <a:hlinkClick r:id="" action="ppaction://media"/>
            <a:extLst>
              <a:ext uri="{FF2B5EF4-FFF2-40B4-BE49-F238E27FC236}">
                <a16:creationId xmlns:a16="http://schemas.microsoft.com/office/drawing/2014/main" id="{DCFF7624-D48A-9AAB-D074-3A35BADA024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4802738" y="1490067"/>
            <a:ext cx="3872479" cy="3878139"/>
          </a:xfrm>
        </p:spPr>
      </p:pic>
      <p:pic>
        <p:nvPicPr>
          <p:cNvPr id="5" name="Screen Recording 2026-03-15 at 9.00.54 PM">
            <a:hlinkClick r:id="" action="ppaction://media"/>
            <a:extLst>
              <a:ext uri="{FF2B5EF4-FFF2-40B4-BE49-F238E27FC236}">
                <a16:creationId xmlns:a16="http://schemas.microsoft.com/office/drawing/2014/main" id="{010A94C0-0C05-3AA3-77E6-45B4A986B10D}"/>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468784" y="1490341"/>
            <a:ext cx="3872480" cy="3877865"/>
          </a:xfrm>
          <a:prstGeom prst="rect">
            <a:avLst/>
          </a:prstGeom>
        </p:spPr>
      </p:pic>
    </p:spTree>
    <p:extLst>
      <p:ext uri="{BB962C8B-B14F-4D97-AF65-F5344CB8AC3E}">
        <p14:creationId xmlns:p14="http://schemas.microsoft.com/office/powerpoint/2010/main" val="75776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83"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378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creen Recording 2026-03-15 at 9.02.50 PM">
            <a:hlinkClick r:id="" action="ppaction://media"/>
            <a:extLst>
              <a:ext uri="{FF2B5EF4-FFF2-40B4-BE49-F238E27FC236}">
                <a16:creationId xmlns:a16="http://schemas.microsoft.com/office/drawing/2014/main" id="{E341ECE6-0574-E601-8518-776F0FF434E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657913" y="1288723"/>
            <a:ext cx="5828175" cy="4280555"/>
          </a:xfrm>
        </p:spPr>
      </p:pic>
      <p:sp>
        <p:nvSpPr>
          <p:cNvPr id="2" name="Title 1">
            <a:extLst>
              <a:ext uri="{FF2B5EF4-FFF2-40B4-BE49-F238E27FC236}">
                <a16:creationId xmlns:a16="http://schemas.microsoft.com/office/drawing/2014/main" id="{6725C223-8A23-C87B-CB65-6D19FD10B67B}"/>
              </a:ext>
            </a:extLst>
          </p:cNvPr>
          <p:cNvSpPr>
            <a:spLocks noGrp="1"/>
          </p:cNvSpPr>
          <p:nvPr>
            <p:ph type="title"/>
          </p:nvPr>
        </p:nvSpPr>
        <p:spPr>
          <a:xfrm>
            <a:off x="3158764" y="117779"/>
            <a:ext cx="2826472" cy="1170943"/>
          </a:xfrm>
        </p:spPr>
        <p:txBody>
          <a:bodyPr/>
          <a:lstStyle/>
          <a:p>
            <a:r>
              <a:rPr lang="en-US" dirty="0"/>
              <a:t>Takotsubo </a:t>
            </a:r>
          </a:p>
        </p:txBody>
      </p:sp>
    </p:spTree>
    <p:extLst>
      <p:ext uri="{BB962C8B-B14F-4D97-AF65-F5344CB8AC3E}">
        <p14:creationId xmlns:p14="http://schemas.microsoft.com/office/powerpoint/2010/main" val="800060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83"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DF43E14-FA7B-E27A-55E5-54D413FE3F61}"/>
              </a:ext>
            </a:extLst>
          </p:cNvPr>
          <p:cNvSpPr>
            <a:spLocks noGrp="1"/>
          </p:cNvSpPr>
          <p:nvPr>
            <p:ph type="sldNum" sz="quarter" idx="12"/>
          </p:nvPr>
        </p:nvSpPr>
        <p:spPr/>
        <p:txBody>
          <a:bodyPr/>
          <a:lstStyle/>
          <a:p>
            <a:fld id="{E56B94B6-B53B-B046-8B1E-92A54FDE741C}" type="slidenum">
              <a:rPr lang="en-US" smtClean="0"/>
              <a:t>44</a:t>
            </a:fld>
            <a:endParaRPr lang="en-US"/>
          </a:p>
        </p:txBody>
      </p:sp>
      <p:pic>
        <p:nvPicPr>
          <p:cNvPr id="5" name="Google Shape;197;p39">
            <a:extLst>
              <a:ext uri="{FF2B5EF4-FFF2-40B4-BE49-F238E27FC236}">
                <a16:creationId xmlns:a16="http://schemas.microsoft.com/office/drawing/2014/main" id="{63B46D95-C053-BC64-D791-FE542D38DCB1}"/>
              </a:ext>
            </a:extLst>
          </p:cNvPr>
          <p:cNvPicPr preferRelativeResize="0">
            <a:picLocks noGrp="1"/>
          </p:cNvPicPr>
          <p:nvPr>
            <p:ph idx="1"/>
          </p:nvPr>
        </p:nvPicPr>
        <p:blipFill rotWithShape="1">
          <a:blip r:embed="rId2">
            <a:alphaModFix/>
          </a:blip>
          <a:srcRect t="50089"/>
          <a:stretch/>
        </p:blipFill>
        <p:spPr>
          <a:xfrm>
            <a:off x="819150" y="2203169"/>
            <a:ext cx="7505700" cy="3245413"/>
          </a:xfrm>
          <a:prstGeom prst="rect">
            <a:avLst/>
          </a:prstGeom>
          <a:noFill/>
          <a:ln>
            <a:noFill/>
          </a:ln>
        </p:spPr>
      </p:pic>
      <p:sp>
        <p:nvSpPr>
          <p:cNvPr id="6" name="Title 1">
            <a:extLst>
              <a:ext uri="{FF2B5EF4-FFF2-40B4-BE49-F238E27FC236}">
                <a16:creationId xmlns:a16="http://schemas.microsoft.com/office/drawing/2014/main" id="{110C28E7-A04B-EA42-9197-789951B4409A}"/>
              </a:ext>
            </a:extLst>
          </p:cNvPr>
          <p:cNvSpPr>
            <a:spLocks noGrp="1"/>
          </p:cNvSpPr>
          <p:nvPr>
            <p:ph type="title"/>
          </p:nvPr>
        </p:nvSpPr>
        <p:spPr/>
        <p:txBody>
          <a:bodyPr/>
          <a:lstStyle/>
          <a:p>
            <a:r>
              <a:rPr lang="en-US" dirty="0"/>
              <a:t>High Risk ECG Features</a:t>
            </a:r>
          </a:p>
        </p:txBody>
      </p:sp>
    </p:spTree>
    <p:extLst>
      <p:ext uri="{BB962C8B-B14F-4D97-AF65-F5344CB8AC3E}">
        <p14:creationId xmlns:p14="http://schemas.microsoft.com/office/powerpoint/2010/main" val="39290035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2FC3373-CEE1-94F5-472A-53F03B88F1A7}"/>
              </a:ext>
            </a:extLst>
          </p:cNvPr>
          <p:cNvSpPr>
            <a:spLocks noGrp="1"/>
          </p:cNvSpPr>
          <p:nvPr>
            <p:ph type="sldNum" sz="quarter" idx="12"/>
          </p:nvPr>
        </p:nvSpPr>
        <p:spPr/>
        <p:txBody>
          <a:bodyPr/>
          <a:lstStyle/>
          <a:p>
            <a:fld id="{E56B94B6-B53B-B046-8B1E-92A54FDE741C}" type="slidenum">
              <a:rPr lang="en-US" smtClean="0"/>
              <a:t>45</a:t>
            </a:fld>
            <a:endParaRPr lang="en-US"/>
          </a:p>
        </p:txBody>
      </p:sp>
      <p:pic>
        <p:nvPicPr>
          <p:cNvPr id="5" name="Google Shape;191;p38">
            <a:extLst>
              <a:ext uri="{FF2B5EF4-FFF2-40B4-BE49-F238E27FC236}">
                <a16:creationId xmlns:a16="http://schemas.microsoft.com/office/drawing/2014/main" id="{6C4BC004-09EA-6EED-6CEE-497B38A7A69F}"/>
              </a:ext>
            </a:extLst>
          </p:cNvPr>
          <p:cNvPicPr preferRelativeResize="0"/>
          <p:nvPr/>
        </p:nvPicPr>
        <p:blipFill>
          <a:blip r:embed="rId2">
            <a:alphaModFix/>
          </a:blip>
          <a:srcRect r="24571" b="828"/>
          <a:stretch>
            <a:fillRect/>
          </a:stretch>
        </p:blipFill>
        <p:spPr>
          <a:xfrm>
            <a:off x="2153317" y="1902781"/>
            <a:ext cx="5304123" cy="3052438"/>
          </a:xfrm>
          <a:prstGeom prst="rect">
            <a:avLst/>
          </a:prstGeom>
          <a:noFill/>
          <a:ln>
            <a:noFill/>
          </a:ln>
        </p:spPr>
      </p:pic>
    </p:spTree>
    <p:extLst>
      <p:ext uri="{BB962C8B-B14F-4D97-AF65-F5344CB8AC3E}">
        <p14:creationId xmlns:p14="http://schemas.microsoft.com/office/powerpoint/2010/main" val="33542315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A5520-4F5C-30B9-7C76-23AC0486A1B5}"/>
              </a:ext>
            </a:extLst>
          </p:cNvPr>
          <p:cNvSpPr>
            <a:spLocks noGrp="1"/>
          </p:cNvSpPr>
          <p:nvPr>
            <p:ph type="title"/>
          </p:nvPr>
        </p:nvSpPr>
        <p:spPr/>
        <p:txBody>
          <a:bodyPr/>
          <a:lstStyle/>
          <a:p>
            <a:endParaRPr lang="en-US"/>
          </a:p>
        </p:txBody>
      </p:sp>
      <p:pic>
        <p:nvPicPr>
          <p:cNvPr id="6" name="Content Placeholder 5">
            <a:extLst>
              <a:ext uri="{FF2B5EF4-FFF2-40B4-BE49-F238E27FC236}">
                <a16:creationId xmlns:a16="http://schemas.microsoft.com/office/drawing/2014/main" id="{6482DF72-D4E6-1F21-59A8-E49C9F161BF8}"/>
              </a:ext>
            </a:extLst>
          </p:cNvPr>
          <p:cNvPicPr>
            <a:picLocks noGrp="1" noChangeAspect="1"/>
          </p:cNvPicPr>
          <p:nvPr>
            <p:ph idx="1"/>
          </p:nvPr>
        </p:nvPicPr>
        <p:blipFill>
          <a:blip r:embed="rId2"/>
          <a:stretch>
            <a:fillRect/>
          </a:stretch>
        </p:blipFill>
        <p:spPr>
          <a:xfrm>
            <a:off x="341311" y="1435780"/>
            <a:ext cx="8461375" cy="4291883"/>
          </a:xfrm>
          <a:prstGeom prst="rect">
            <a:avLst/>
          </a:prstGeom>
        </p:spPr>
      </p:pic>
      <p:sp>
        <p:nvSpPr>
          <p:cNvPr id="4" name="Slide Number Placeholder 3">
            <a:extLst>
              <a:ext uri="{FF2B5EF4-FFF2-40B4-BE49-F238E27FC236}">
                <a16:creationId xmlns:a16="http://schemas.microsoft.com/office/drawing/2014/main" id="{0ECC1A10-2EF5-BBA6-082A-AA8A4335748C}"/>
              </a:ext>
            </a:extLst>
          </p:cNvPr>
          <p:cNvSpPr>
            <a:spLocks noGrp="1"/>
          </p:cNvSpPr>
          <p:nvPr>
            <p:ph type="sldNum" sz="quarter" idx="12"/>
          </p:nvPr>
        </p:nvSpPr>
        <p:spPr/>
        <p:txBody>
          <a:bodyPr/>
          <a:lstStyle/>
          <a:p>
            <a:fld id="{E56B94B6-B53B-B046-8B1E-92A54FDE741C}" type="slidenum">
              <a:rPr lang="en-US" smtClean="0"/>
              <a:t>46</a:t>
            </a:fld>
            <a:endParaRPr lang="en-US"/>
          </a:p>
        </p:txBody>
      </p:sp>
    </p:spTree>
    <p:extLst>
      <p:ext uri="{BB962C8B-B14F-4D97-AF65-F5344CB8AC3E}">
        <p14:creationId xmlns:p14="http://schemas.microsoft.com/office/powerpoint/2010/main" val="13979132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365E3-E041-F7B8-BC33-03D67EDC45B6}"/>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D6F6EB48-7376-D96B-1D62-1192FD2AB18E}"/>
              </a:ext>
            </a:extLst>
          </p:cNvPr>
          <p:cNvSpPr>
            <a:spLocks noGrp="1"/>
          </p:cNvSpPr>
          <p:nvPr>
            <p:ph type="sldNum" sz="quarter" idx="12"/>
          </p:nvPr>
        </p:nvSpPr>
        <p:spPr/>
        <p:txBody>
          <a:bodyPr/>
          <a:lstStyle/>
          <a:p>
            <a:fld id="{E56B94B6-B53B-B046-8B1E-92A54FDE741C}" type="slidenum">
              <a:rPr lang="en-US" smtClean="0"/>
              <a:t>47</a:t>
            </a:fld>
            <a:endParaRPr lang="en-US"/>
          </a:p>
        </p:txBody>
      </p:sp>
      <p:pic>
        <p:nvPicPr>
          <p:cNvPr id="5" name="Google Shape;109;p23">
            <a:extLst>
              <a:ext uri="{FF2B5EF4-FFF2-40B4-BE49-F238E27FC236}">
                <a16:creationId xmlns:a16="http://schemas.microsoft.com/office/drawing/2014/main" id="{33CB4832-E6D5-2A8D-2CD0-E9A0386DBAEA}"/>
              </a:ext>
            </a:extLst>
          </p:cNvPr>
          <p:cNvPicPr preferRelativeResize="0">
            <a:picLocks noGrp="1"/>
          </p:cNvPicPr>
          <p:nvPr>
            <p:ph idx="1"/>
          </p:nvPr>
        </p:nvPicPr>
        <p:blipFill>
          <a:blip r:embed="rId2">
            <a:alphaModFix/>
          </a:blip>
          <a:stretch>
            <a:fillRect/>
          </a:stretch>
        </p:blipFill>
        <p:spPr>
          <a:xfrm>
            <a:off x="342028" y="1435780"/>
            <a:ext cx="8459942" cy="4500880"/>
          </a:xfrm>
          <a:prstGeom prst="rect">
            <a:avLst/>
          </a:prstGeom>
          <a:noFill/>
          <a:ln>
            <a:noFill/>
          </a:ln>
        </p:spPr>
      </p:pic>
    </p:spTree>
    <p:extLst>
      <p:ext uri="{BB962C8B-B14F-4D97-AF65-F5344CB8AC3E}">
        <p14:creationId xmlns:p14="http://schemas.microsoft.com/office/powerpoint/2010/main" val="23604173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6CB7AA-F127-B6FE-3891-26704E93CE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E5AF71-FD9D-B293-6EC0-42D40B837969}"/>
              </a:ext>
            </a:extLst>
          </p:cNvPr>
          <p:cNvSpPr>
            <a:spLocks noGrp="1"/>
          </p:cNvSpPr>
          <p:nvPr>
            <p:ph type="title"/>
          </p:nvPr>
        </p:nvSpPr>
        <p:spPr>
          <a:xfrm>
            <a:off x="2658508" y="5384306"/>
            <a:ext cx="8459942" cy="1229803"/>
          </a:xfrm>
        </p:spPr>
        <p:txBody>
          <a:bodyPr/>
          <a:lstStyle/>
          <a:p>
            <a:r>
              <a:rPr lang="en-US" dirty="0"/>
              <a:t>Pericarditis</a:t>
            </a:r>
          </a:p>
        </p:txBody>
      </p:sp>
      <p:pic>
        <p:nvPicPr>
          <p:cNvPr id="6" name="Content Placeholder 5">
            <a:extLst>
              <a:ext uri="{FF2B5EF4-FFF2-40B4-BE49-F238E27FC236}">
                <a16:creationId xmlns:a16="http://schemas.microsoft.com/office/drawing/2014/main" id="{4782FB1D-E961-E5FD-BF1A-FD3F14EC8C66}"/>
              </a:ext>
            </a:extLst>
          </p:cNvPr>
          <p:cNvPicPr>
            <a:picLocks noGrp="1" noChangeAspect="1"/>
          </p:cNvPicPr>
          <p:nvPr>
            <p:ph idx="1"/>
          </p:nvPr>
        </p:nvPicPr>
        <p:blipFill>
          <a:blip r:embed="rId2"/>
          <a:stretch>
            <a:fillRect/>
          </a:stretch>
        </p:blipFill>
        <p:spPr>
          <a:xfrm>
            <a:off x="342028" y="998900"/>
            <a:ext cx="8461375" cy="4291883"/>
          </a:xfrm>
          <a:prstGeom prst="rect">
            <a:avLst/>
          </a:prstGeom>
        </p:spPr>
      </p:pic>
      <p:sp>
        <p:nvSpPr>
          <p:cNvPr id="4" name="Slide Number Placeholder 3">
            <a:extLst>
              <a:ext uri="{FF2B5EF4-FFF2-40B4-BE49-F238E27FC236}">
                <a16:creationId xmlns:a16="http://schemas.microsoft.com/office/drawing/2014/main" id="{715A652D-C2BB-8D01-4CFC-D9BF889D9F78}"/>
              </a:ext>
            </a:extLst>
          </p:cNvPr>
          <p:cNvSpPr>
            <a:spLocks noGrp="1"/>
          </p:cNvSpPr>
          <p:nvPr>
            <p:ph type="sldNum" sz="quarter" idx="12"/>
          </p:nvPr>
        </p:nvSpPr>
        <p:spPr/>
        <p:txBody>
          <a:bodyPr/>
          <a:lstStyle/>
          <a:p>
            <a:fld id="{E56B94B6-B53B-B046-8B1E-92A54FDE741C}" type="slidenum">
              <a:rPr lang="en-US" smtClean="0"/>
              <a:t>48</a:t>
            </a:fld>
            <a:endParaRPr lang="en-US"/>
          </a:p>
        </p:txBody>
      </p:sp>
    </p:spTree>
    <p:extLst>
      <p:ext uri="{BB962C8B-B14F-4D97-AF65-F5344CB8AC3E}">
        <p14:creationId xmlns:p14="http://schemas.microsoft.com/office/powerpoint/2010/main" val="39630480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7544A92-E10B-722B-2D8E-0E394F5A43AD}"/>
              </a:ext>
            </a:extLst>
          </p:cNvPr>
          <p:cNvPicPr>
            <a:picLocks noGrp="1" noChangeAspect="1"/>
          </p:cNvPicPr>
          <p:nvPr>
            <p:ph idx="1"/>
          </p:nvPr>
        </p:nvPicPr>
        <p:blipFill>
          <a:blip r:embed="rId2"/>
          <a:stretch>
            <a:fillRect/>
          </a:stretch>
        </p:blipFill>
        <p:spPr>
          <a:xfrm>
            <a:off x="341312" y="1822635"/>
            <a:ext cx="8461375" cy="3742320"/>
          </a:xfrm>
          <a:prstGeom prst="rect">
            <a:avLst/>
          </a:prstGeom>
        </p:spPr>
      </p:pic>
      <p:sp>
        <p:nvSpPr>
          <p:cNvPr id="4" name="Slide Number Placeholder 3">
            <a:extLst>
              <a:ext uri="{FF2B5EF4-FFF2-40B4-BE49-F238E27FC236}">
                <a16:creationId xmlns:a16="http://schemas.microsoft.com/office/drawing/2014/main" id="{E0E31216-2C82-A013-06B0-18D932BBD9B2}"/>
              </a:ext>
            </a:extLst>
          </p:cNvPr>
          <p:cNvSpPr>
            <a:spLocks noGrp="1"/>
          </p:cNvSpPr>
          <p:nvPr>
            <p:ph type="sldNum" sz="quarter" idx="12"/>
          </p:nvPr>
        </p:nvSpPr>
        <p:spPr/>
        <p:txBody>
          <a:bodyPr/>
          <a:lstStyle/>
          <a:p>
            <a:fld id="{E56B94B6-B53B-B046-8B1E-92A54FDE741C}" type="slidenum">
              <a:rPr lang="en-US" smtClean="0"/>
              <a:t>49</a:t>
            </a:fld>
            <a:endParaRPr lang="en-US"/>
          </a:p>
        </p:txBody>
      </p:sp>
    </p:spTree>
    <p:extLst>
      <p:ext uri="{BB962C8B-B14F-4D97-AF65-F5344CB8AC3E}">
        <p14:creationId xmlns:p14="http://schemas.microsoft.com/office/powerpoint/2010/main" val="36958570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CDF-B14A-C685-FFCA-B1BFEA7BFF99}"/>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02DD88A7-9C6A-8E6A-5959-F1A732F2655D}"/>
              </a:ext>
            </a:extLst>
          </p:cNvPr>
          <p:cNvSpPr>
            <a:spLocks noGrp="1"/>
          </p:cNvSpPr>
          <p:nvPr>
            <p:ph type="sldNum" sz="quarter" idx="12"/>
          </p:nvPr>
        </p:nvSpPr>
        <p:spPr/>
        <p:txBody>
          <a:bodyPr/>
          <a:lstStyle/>
          <a:p>
            <a:fld id="{E56B94B6-B53B-B046-8B1E-92A54FDE741C}" type="slidenum">
              <a:rPr lang="en-US" smtClean="0"/>
              <a:t>50</a:t>
            </a:fld>
            <a:endParaRPr lang="en-US"/>
          </a:p>
        </p:txBody>
      </p:sp>
      <p:pic>
        <p:nvPicPr>
          <p:cNvPr id="6" name="IMG_3800_8FDE7263-20CE-451A-8243-7BF5E3E53C91.mp4">
            <a:hlinkClick r:id="" action="ppaction://media"/>
            <a:extLst>
              <a:ext uri="{FF2B5EF4-FFF2-40B4-BE49-F238E27FC236}">
                <a16:creationId xmlns:a16="http://schemas.microsoft.com/office/drawing/2014/main" id="{21B82242-945D-0965-79C5-F9BE939F290A}"/>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39683" y="205976"/>
            <a:ext cx="3053970" cy="5429279"/>
          </a:xfrm>
          <a:prstGeom prst="rect">
            <a:avLst/>
          </a:prstGeom>
        </p:spPr>
      </p:pic>
      <p:pic>
        <p:nvPicPr>
          <p:cNvPr id="8" name="IMG_3802_C085A29A-2294-4CCF-9672-7039B7434004.mp4">
            <a:hlinkClick r:id="" action="ppaction://media"/>
            <a:extLst>
              <a:ext uri="{FF2B5EF4-FFF2-40B4-BE49-F238E27FC236}">
                <a16:creationId xmlns:a16="http://schemas.microsoft.com/office/drawing/2014/main" id="{53E52817-5010-A253-1CE3-72441F7F4B66}"/>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6223035" y="205978"/>
            <a:ext cx="3053970" cy="5429280"/>
          </a:xfrm>
          <a:prstGeom prst="rect">
            <a:avLst/>
          </a:prstGeom>
        </p:spPr>
      </p:pic>
      <p:pic>
        <p:nvPicPr>
          <p:cNvPr id="9" name="IMG_3801_FD1E610C-3EEC-456D-8599-72DE94FB8056.mp4">
            <a:hlinkClick r:id="" action="ppaction://media"/>
            <a:extLst>
              <a:ext uri="{FF2B5EF4-FFF2-40B4-BE49-F238E27FC236}">
                <a16:creationId xmlns:a16="http://schemas.microsoft.com/office/drawing/2014/main" id="{4AE7CF1D-AB39-E8A1-3977-0FD168D4610C}"/>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3091675" y="205976"/>
            <a:ext cx="3053971" cy="5429282"/>
          </a:xfrm>
          <a:prstGeom prst="rect">
            <a:avLst/>
          </a:prstGeom>
        </p:spPr>
      </p:pic>
    </p:spTree>
    <p:extLst>
      <p:ext uri="{BB962C8B-B14F-4D97-AF65-F5344CB8AC3E}">
        <p14:creationId xmlns:p14="http://schemas.microsoft.com/office/powerpoint/2010/main" val="2117590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65"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731" fill="hold"/>
                                        <p:tgtEl>
                                          <p:spTgt spid="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66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6"/>
                </p:tgtEl>
              </p:cMediaNode>
            </p:video>
            <p:seq concurrent="1" nextAc="seek">
              <p:cTn id="16" restart="whenNotActive" fill="hold" evtFilter="cancelBubble" nodeType="interactiveSeq">
                <p:stCondLst>
                  <p:cond evt="onClick" delay="0">
                    <p:tgtEl>
                      <p:spTgt spid="6"/>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6"/>
                                        </p:tgtEl>
                                      </p:cBhvr>
                                    </p:cmd>
                                  </p:childTnLst>
                                </p:cTn>
                              </p:par>
                            </p:childTnLst>
                          </p:cTn>
                        </p:par>
                      </p:childTnLst>
                    </p:cTn>
                  </p:par>
                </p:childTnLst>
              </p:cTn>
              <p:nextCondLst>
                <p:cond evt="onClick" delay="0">
                  <p:tgtEl>
                    <p:spTgt spid="6"/>
                  </p:tgtEl>
                </p:cond>
              </p:nextCondLst>
            </p:seq>
            <p:video>
              <p:cMediaNode vol="80000">
                <p:cTn id="21" fill="hold" display="0">
                  <p:stCondLst>
                    <p:cond delay="indefinite"/>
                  </p:stCondLst>
                </p:cTn>
                <p:tgtEl>
                  <p:spTgt spid="8"/>
                </p:tgtEl>
              </p:cMediaNode>
            </p:video>
            <p:seq concurrent="1" nextAc="seek">
              <p:cTn id="22" restart="whenNotActive" fill="hold" evtFilter="cancelBubble" nodeType="interactiveSeq">
                <p:stCondLst>
                  <p:cond evt="onClick" delay="0">
                    <p:tgtEl>
                      <p:spTgt spid="8"/>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8"/>
                                        </p:tgtEl>
                                      </p:cBhvr>
                                    </p:cmd>
                                  </p:childTnLst>
                                </p:cTn>
                              </p:par>
                            </p:childTnLst>
                          </p:cTn>
                        </p:par>
                      </p:childTnLst>
                    </p:cTn>
                  </p:par>
                </p:childTnLst>
              </p:cTn>
              <p:nextCondLst>
                <p:cond evt="onClick" delay="0">
                  <p:tgtEl>
                    <p:spTgt spid="8"/>
                  </p:tgtEl>
                </p:cond>
              </p:nextCondLst>
            </p:seq>
            <p:video>
              <p:cMediaNode vol="80000">
                <p:cTn id="27"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72AA1-5E5C-E014-9723-9C57FC875C16}"/>
              </a:ext>
            </a:extLst>
          </p:cNvPr>
          <p:cNvSpPr>
            <a:spLocks noGrp="1"/>
          </p:cNvSpPr>
          <p:nvPr>
            <p:ph type="title"/>
          </p:nvPr>
        </p:nvSpPr>
        <p:spPr/>
        <p:txBody>
          <a:bodyPr/>
          <a:lstStyle/>
          <a:p>
            <a:endParaRPr lang="en-US"/>
          </a:p>
        </p:txBody>
      </p:sp>
      <p:pic>
        <p:nvPicPr>
          <p:cNvPr id="6" name="Content Placeholder 5">
            <a:extLst>
              <a:ext uri="{FF2B5EF4-FFF2-40B4-BE49-F238E27FC236}">
                <a16:creationId xmlns:a16="http://schemas.microsoft.com/office/drawing/2014/main" id="{D662C42C-3324-E230-02F3-1BAE9A11D555}"/>
              </a:ext>
            </a:extLst>
          </p:cNvPr>
          <p:cNvPicPr>
            <a:picLocks noGrp="1" noChangeAspect="1"/>
          </p:cNvPicPr>
          <p:nvPr>
            <p:ph idx="1"/>
          </p:nvPr>
        </p:nvPicPr>
        <p:blipFill>
          <a:blip r:embed="rId2"/>
          <a:stretch>
            <a:fillRect/>
          </a:stretch>
        </p:blipFill>
        <p:spPr>
          <a:xfrm>
            <a:off x="340595" y="2046596"/>
            <a:ext cx="8461375" cy="2222127"/>
          </a:xfrm>
          <a:prstGeom prst="rect">
            <a:avLst/>
          </a:prstGeom>
        </p:spPr>
      </p:pic>
      <p:sp>
        <p:nvSpPr>
          <p:cNvPr id="4" name="Slide Number Placeholder 3">
            <a:extLst>
              <a:ext uri="{FF2B5EF4-FFF2-40B4-BE49-F238E27FC236}">
                <a16:creationId xmlns:a16="http://schemas.microsoft.com/office/drawing/2014/main" id="{791F468F-DF83-464C-2D7B-C227FC4699AD}"/>
              </a:ext>
            </a:extLst>
          </p:cNvPr>
          <p:cNvSpPr>
            <a:spLocks noGrp="1"/>
          </p:cNvSpPr>
          <p:nvPr>
            <p:ph type="sldNum" sz="quarter" idx="12"/>
          </p:nvPr>
        </p:nvSpPr>
        <p:spPr/>
        <p:txBody>
          <a:bodyPr/>
          <a:lstStyle/>
          <a:p>
            <a:fld id="{E56B94B6-B53B-B046-8B1E-92A54FDE741C}" type="slidenum">
              <a:rPr lang="en-US" smtClean="0"/>
              <a:t>51</a:t>
            </a:fld>
            <a:endParaRPr lang="en-US"/>
          </a:p>
        </p:txBody>
      </p:sp>
    </p:spTree>
    <p:extLst>
      <p:ext uri="{BB962C8B-B14F-4D97-AF65-F5344CB8AC3E}">
        <p14:creationId xmlns:p14="http://schemas.microsoft.com/office/powerpoint/2010/main" val="39101658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A7A22F-6661-293D-D4FF-F43B4AFEDCDF}"/>
              </a:ext>
            </a:extLst>
          </p:cNvPr>
          <p:cNvSpPr>
            <a:spLocks noGrp="1"/>
          </p:cNvSpPr>
          <p:nvPr>
            <p:ph type="sldNum" sz="quarter" idx="12"/>
          </p:nvPr>
        </p:nvSpPr>
        <p:spPr/>
        <p:txBody>
          <a:bodyPr/>
          <a:lstStyle/>
          <a:p>
            <a:fld id="{E56B94B6-B53B-B046-8B1E-92A54FDE741C}" type="slidenum">
              <a:rPr lang="en-US" smtClean="0"/>
              <a:t>52</a:t>
            </a:fld>
            <a:endParaRPr lang="en-US"/>
          </a:p>
        </p:txBody>
      </p:sp>
      <p:pic>
        <p:nvPicPr>
          <p:cNvPr id="11" name="Picture 10">
            <a:extLst>
              <a:ext uri="{FF2B5EF4-FFF2-40B4-BE49-F238E27FC236}">
                <a16:creationId xmlns:a16="http://schemas.microsoft.com/office/drawing/2014/main" id="{045311F4-7617-7166-54EA-5176B7E83476}"/>
              </a:ext>
            </a:extLst>
          </p:cNvPr>
          <p:cNvPicPr>
            <a:picLocks noChangeAspect="1"/>
          </p:cNvPicPr>
          <p:nvPr/>
        </p:nvPicPr>
        <p:blipFill>
          <a:blip r:embed="rId3"/>
          <a:stretch>
            <a:fillRect/>
          </a:stretch>
        </p:blipFill>
        <p:spPr>
          <a:xfrm>
            <a:off x="122085" y="1096594"/>
            <a:ext cx="8899830" cy="4664811"/>
          </a:xfrm>
          <a:prstGeom prst="rect">
            <a:avLst/>
          </a:prstGeom>
        </p:spPr>
      </p:pic>
    </p:spTree>
    <p:extLst>
      <p:ext uri="{BB962C8B-B14F-4D97-AF65-F5344CB8AC3E}">
        <p14:creationId xmlns:p14="http://schemas.microsoft.com/office/powerpoint/2010/main" val="154980047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09999-7761-DFD1-29AA-7A0B08BC9A4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855EF84-3122-F150-F5F2-8015B73963A2}"/>
              </a:ext>
            </a:extLst>
          </p:cNvPr>
          <p:cNvPicPr>
            <a:picLocks noGrp="1" noChangeAspect="1"/>
          </p:cNvPicPr>
          <p:nvPr>
            <p:ph idx="1"/>
          </p:nvPr>
        </p:nvPicPr>
        <p:blipFill>
          <a:blip r:embed="rId3"/>
          <a:stretch>
            <a:fillRect/>
          </a:stretch>
        </p:blipFill>
        <p:spPr>
          <a:xfrm>
            <a:off x="0" y="1055078"/>
            <a:ext cx="9058639" cy="5026636"/>
          </a:xfrm>
          <a:prstGeom prst="rect">
            <a:avLst/>
          </a:prstGeom>
        </p:spPr>
      </p:pic>
      <p:sp>
        <p:nvSpPr>
          <p:cNvPr id="4" name="Slide Number Placeholder 3">
            <a:extLst>
              <a:ext uri="{FF2B5EF4-FFF2-40B4-BE49-F238E27FC236}">
                <a16:creationId xmlns:a16="http://schemas.microsoft.com/office/drawing/2014/main" id="{C41D6B61-F8A5-FDF0-2EE2-13E21708677F}"/>
              </a:ext>
            </a:extLst>
          </p:cNvPr>
          <p:cNvSpPr>
            <a:spLocks noGrp="1"/>
          </p:cNvSpPr>
          <p:nvPr>
            <p:ph type="sldNum" sz="quarter" idx="12"/>
          </p:nvPr>
        </p:nvSpPr>
        <p:spPr/>
        <p:txBody>
          <a:bodyPr/>
          <a:lstStyle/>
          <a:p>
            <a:fld id="{E56B94B6-B53B-B046-8B1E-92A54FDE741C}" type="slidenum">
              <a:rPr lang="en-US" smtClean="0"/>
              <a:t>53</a:t>
            </a:fld>
            <a:endParaRPr lang="en-US"/>
          </a:p>
        </p:txBody>
      </p:sp>
    </p:spTree>
    <p:extLst>
      <p:ext uri="{BB962C8B-B14F-4D97-AF65-F5344CB8AC3E}">
        <p14:creationId xmlns:p14="http://schemas.microsoft.com/office/powerpoint/2010/main" val="409459173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0D46D-B37F-5F13-BA0E-D772AC18EB2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838F4E0A-7271-5CAA-97FC-E99131D3FDD1}"/>
              </a:ext>
            </a:extLst>
          </p:cNvPr>
          <p:cNvPicPr>
            <a:picLocks noGrp="1" noChangeAspect="1"/>
          </p:cNvPicPr>
          <p:nvPr>
            <p:ph idx="1"/>
          </p:nvPr>
        </p:nvPicPr>
        <p:blipFill>
          <a:blip r:embed="rId3"/>
          <a:stretch>
            <a:fillRect/>
          </a:stretch>
        </p:blipFill>
        <p:spPr>
          <a:xfrm>
            <a:off x="0" y="1025647"/>
            <a:ext cx="8980951" cy="4806706"/>
          </a:xfrm>
          <a:prstGeom prst="rect">
            <a:avLst/>
          </a:prstGeom>
        </p:spPr>
      </p:pic>
      <p:sp>
        <p:nvSpPr>
          <p:cNvPr id="4" name="Slide Number Placeholder 3">
            <a:extLst>
              <a:ext uri="{FF2B5EF4-FFF2-40B4-BE49-F238E27FC236}">
                <a16:creationId xmlns:a16="http://schemas.microsoft.com/office/drawing/2014/main" id="{34B7C6C8-A4C0-57C4-ED15-F914F37B5491}"/>
              </a:ext>
            </a:extLst>
          </p:cNvPr>
          <p:cNvSpPr>
            <a:spLocks noGrp="1"/>
          </p:cNvSpPr>
          <p:nvPr>
            <p:ph type="sldNum" sz="quarter" idx="12"/>
          </p:nvPr>
        </p:nvSpPr>
        <p:spPr/>
        <p:txBody>
          <a:bodyPr/>
          <a:lstStyle/>
          <a:p>
            <a:fld id="{E56B94B6-B53B-B046-8B1E-92A54FDE741C}" type="slidenum">
              <a:rPr lang="en-US" smtClean="0"/>
              <a:t>54</a:t>
            </a:fld>
            <a:endParaRPr lang="en-US"/>
          </a:p>
        </p:txBody>
      </p:sp>
    </p:spTree>
    <p:extLst>
      <p:ext uri="{BB962C8B-B14F-4D97-AF65-F5344CB8AC3E}">
        <p14:creationId xmlns:p14="http://schemas.microsoft.com/office/powerpoint/2010/main" val="4772647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0BAFB-00EE-8D3D-6A13-F1B8FCF9BB10}"/>
              </a:ext>
            </a:extLst>
          </p:cNvPr>
          <p:cNvSpPr>
            <a:spLocks noGrp="1"/>
          </p:cNvSpPr>
          <p:nvPr>
            <p:ph type="title"/>
          </p:nvPr>
        </p:nvSpPr>
        <p:spPr/>
        <p:txBody>
          <a:bodyPr/>
          <a:lstStyle/>
          <a:p>
            <a:endParaRPr lang="en-US"/>
          </a:p>
        </p:txBody>
      </p:sp>
      <p:pic>
        <p:nvPicPr>
          <p:cNvPr id="5" name="Screen Recording 2026-05-05 at 11.55.02 AM">
            <a:hlinkClick r:id="" action="ppaction://media"/>
            <a:extLst>
              <a:ext uri="{FF2B5EF4-FFF2-40B4-BE49-F238E27FC236}">
                <a16:creationId xmlns:a16="http://schemas.microsoft.com/office/drawing/2014/main" id="{34A5F3BA-883F-D2B6-CF59-F7AFD696841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62236" y="451104"/>
            <a:ext cx="5419527" cy="5508689"/>
          </a:xfrm>
        </p:spPr>
      </p:pic>
      <p:sp>
        <p:nvSpPr>
          <p:cNvPr id="4" name="Slide Number Placeholder 3">
            <a:extLst>
              <a:ext uri="{FF2B5EF4-FFF2-40B4-BE49-F238E27FC236}">
                <a16:creationId xmlns:a16="http://schemas.microsoft.com/office/drawing/2014/main" id="{1921692F-BB75-80AA-77B5-238C53E26357}"/>
              </a:ext>
            </a:extLst>
          </p:cNvPr>
          <p:cNvSpPr>
            <a:spLocks noGrp="1"/>
          </p:cNvSpPr>
          <p:nvPr>
            <p:ph type="sldNum" sz="quarter" idx="12"/>
          </p:nvPr>
        </p:nvSpPr>
        <p:spPr/>
        <p:txBody>
          <a:bodyPr/>
          <a:lstStyle/>
          <a:p>
            <a:fld id="{E56B94B6-B53B-B046-8B1E-92A54FDE741C}" type="slidenum">
              <a:rPr lang="en-US" smtClean="0"/>
              <a:t>55</a:t>
            </a:fld>
            <a:endParaRPr lang="en-US"/>
          </a:p>
        </p:txBody>
      </p:sp>
    </p:spTree>
    <p:extLst>
      <p:ext uri="{BB962C8B-B14F-4D97-AF65-F5344CB8AC3E}">
        <p14:creationId xmlns:p14="http://schemas.microsoft.com/office/powerpoint/2010/main" val="3369166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5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422B-A5FC-183F-556D-86DA3662431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65BD12F-F8E1-AC2D-3D85-8A15F270E5B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DF0E8DE-D7FA-F699-20AB-9C23A52A63B4}"/>
              </a:ext>
            </a:extLst>
          </p:cNvPr>
          <p:cNvSpPr>
            <a:spLocks noGrp="1"/>
          </p:cNvSpPr>
          <p:nvPr>
            <p:ph type="sldNum" sz="quarter" idx="12"/>
          </p:nvPr>
        </p:nvSpPr>
        <p:spPr/>
        <p:txBody>
          <a:bodyPr/>
          <a:lstStyle/>
          <a:p>
            <a:fld id="{E56B94B6-B53B-B046-8B1E-92A54FDE741C}" type="slidenum">
              <a:rPr lang="en-US" smtClean="0"/>
              <a:t>56</a:t>
            </a:fld>
            <a:endParaRPr lang="en-US"/>
          </a:p>
        </p:txBody>
      </p:sp>
    </p:spTree>
    <p:extLst>
      <p:ext uri="{BB962C8B-B14F-4D97-AF65-F5344CB8AC3E}">
        <p14:creationId xmlns:p14="http://schemas.microsoft.com/office/powerpoint/2010/main" val="40252383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D687D-FB74-EDE6-E9A9-6E7B1B8DC24F}"/>
              </a:ext>
            </a:extLst>
          </p:cNvPr>
          <p:cNvSpPr>
            <a:spLocks noGrp="1"/>
          </p:cNvSpPr>
          <p:nvPr>
            <p:ph type="title" idx="4294967295"/>
          </p:nvPr>
        </p:nvSpPr>
        <p:spPr>
          <a:xfrm>
            <a:off x="342028" y="-1742759"/>
            <a:ext cx="2557289" cy="226193"/>
          </a:xfrm>
        </p:spPr>
        <p:txBody>
          <a:bodyPr vert="horz" lIns="91440" tIns="0" rIns="91440" bIns="0" rtlCol="0" anchor="b">
            <a:noAutofit/>
          </a:bodyPr>
          <a:lstStyle/>
          <a:p>
            <a:r>
              <a:rPr lang="en-US" sz="1200" dirty="0">
                <a:solidFill>
                  <a:schemeClr val="tx1"/>
                </a:solidFill>
              </a:rPr>
              <a:t>Closing Slide [do not remove]</a:t>
            </a:r>
          </a:p>
        </p:txBody>
      </p:sp>
    </p:spTree>
    <p:extLst>
      <p:ext uri="{BB962C8B-B14F-4D97-AF65-F5344CB8AC3E}">
        <p14:creationId xmlns:p14="http://schemas.microsoft.com/office/powerpoint/2010/main" val="2736024541"/>
      </p:ext>
    </p:extLst>
  </p:cSld>
  <p:clrMapOvr>
    <a:masterClrMapping/>
  </p:clrMapOvr>
</p:sld>
</file>

<file path=ppt/theme/theme1.xml><?xml version="1.0" encoding="utf-8"?>
<a:theme xmlns:a="http://schemas.openxmlformats.org/drawingml/2006/main" name="UNMC Theme">
  <a:themeElements>
    <a:clrScheme name="UNMC THEME">
      <a:dk1>
        <a:srgbClr val="000000"/>
      </a:dk1>
      <a:lt1>
        <a:srgbClr val="FFFFFF"/>
      </a:lt1>
      <a:dk2>
        <a:srgbClr val="2F3A41"/>
      </a:dk2>
      <a:lt2>
        <a:srgbClr val="DCDDDF"/>
      </a:lt2>
      <a:accent1>
        <a:srgbClr val="AD122A"/>
      </a:accent1>
      <a:accent2>
        <a:srgbClr val="005E63"/>
      </a:accent2>
      <a:accent3>
        <a:srgbClr val="00B2B9"/>
      </a:accent3>
      <a:accent4>
        <a:srgbClr val="129DBF"/>
      </a:accent4>
      <a:accent5>
        <a:srgbClr val="F26721"/>
      </a:accent5>
      <a:accent6>
        <a:srgbClr val="FCB614"/>
      </a:accent6>
      <a:hlink>
        <a:srgbClr val="005EA2"/>
      </a:hlink>
      <a:folHlink>
        <a:srgbClr val="492E8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C8C17D36B4012438796D9DF5AD9A42A" ma:contentTypeVersion="19" ma:contentTypeDescription="Create a new document." ma:contentTypeScope="" ma:versionID="1dd5ee3291f9a9e601039ff4836f1fb7">
  <xsd:schema xmlns:xsd="http://www.w3.org/2001/XMLSchema" xmlns:xs="http://www.w3.org/2001/XMLSchema" xmlns:p="http://schemas.microsoft.com/office/2006/metadata/properties" xmlns:ns2="c91aa38d-d4a2-4784-9b60-efeafcc57812" xmlns:ns3="2ef7a74f-e3a3-4e84-940e-5a7ca14b834b" xmlns:ns4="2d6835cd-ddf9-41c0-b6a9-1a7ac78e0ff1" targetNamespace="http://schemas.microsoft.com/office/2006/metadata/properties" ma:root="true" ma:fieldsID="5d6b71cfa3497cc1deffacd30f64c849" ns2:_="" ns3:_="" ns4:_="">
    <xsd:import namespace="c91aa38d-d4a2-4784-9b60-efeafcc57812"/>
    <xsd:import namespace="2ef7a74f-e3a3-4e84-940e-5a7ca14b834b"/>
    <xsd:import namespace="2d6835cd-ddf9-41c0-b6a9-1a7ac78e0ff1"/>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DateTaken" minOccurs="0"/>
                <xsd:element ref="ns2:MediaServiceOCR" minOccurs="0"/>
                <xsd:element ref="ns2:MediaServiceLocation" minOccurs="0"/>
                <xsd:element ref="ns2:MediaServiceAutoKeyPoints" minOccurs="0"/>
                <xsd:element ref="ns2:MediaServiceKeyPoints" minOccurs="0"/>
                <xsd:element ref="ns2:lcf76f155ced4ddcb4097134ff3c332f" minOccurs="0"/>
                <xsd:element ref="ns3:TaxCatchAll" minOccurs="0"/>
                <xsd:element ref="ns2:MediaServiceGenerationTime" minOccurs="0"/>
                <xsd:element ref="ns2:MediaServiceEventHashCode" minOccurs="0"/>
                <xsd:element ref="ns4:SharedWithUsers" minOccurs="0"/>
                <xsd:element ref="ns4:SharedWithDetails" minOccurs="0"/>
                <xsd:element ref="ns2:MediaServiceObjectDetectorVersions" minOccurs="0"/>
                <xsd:element ref="ns2:MediaServiceSearchProperties" minOccurs="0"/>
                <xsd:element ref="ns2:MediaServiceBillingMetadata"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1aa38d-d4a2-4784-9b60-efeafcc5781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a1d4a69-9812-4340-96bf-3c6024019028" ma:termSetId="09814cd3-568e-fe90-9814-8d621ff8fb84" ma:anchorId="fba54fb3-c3e1-fe81-a776-ca4b69148c4d" ma:open="true" ma:isKeyword="false">
      <xsd:complexType>
        <xsd:sequence>
          <xsd:element ref="pc:Terms" minOccurs="0" maxOccurs="1"/>
        </xsd:sequence>
      </xsd:complex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BillingMetadata" ma:index="25" nillable="true" ma:displayName="MediaServiceBillingMetadata" ma:hidden="true" ma:internalName="MediaServiceBillingMetadata" ma:readOnly="true">
      <xsd:simpleType>
        <xsd:restriction base="dms:Note"/>
      </xsd:simpleType>
    </xsd:element>
    <xsd:element name="MediaLengthInSeconds" ma:index="2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ef7a74f-e3a3-4e84-940e-5a7ca14b834b"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d5396857-c23a-4d59-bf62-1535634a5f7a}" ma:internalName="TaxCatchAll" ma:showField="CatchAllData" ma:web="2ef7a74f-e3a3-4e84-940e-5a7ca14b83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d6835cd-ddf9-41c0-b6a9-1a7ac78e0ff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2ef7a74f-e3a3-4e84-940e-5a7ca14b834b" xsi:nil="true"/>
    <lcf76f155ced4ddcb4097134ff3c332f xmlns="c91aa38d-d4a2-4784-9b60-efeafcc5781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E5D2642-A7C6-48B9-8B50-45B75F2566C3}"/>
</file>

<file path=customXml/itemProps2.xml><?xml version="1.0" encoding="utf-8"?>
<ds:datastoreItem xmlns:ds="http://schemas.openxmlformats.org/officeDocument/2006/customXml" ds:itemID="{2F025DDA-F50B-4C91-A506-9A2ABB55B62E}"/>
</file>

<file path=customXml/itemProps3.xml><?xml version="1.0" encoding="utf-8"?>
<ds:datastoreItem xmlns:ds="http://schemas.openxmlformats.org/officeDocument/2006/customXml" ds:itemID="{45DC532E-FA10-47FE-BB11-D4FA41A3872A}"/>
</file>

<file path=docProps/app.xml><?xml version="1.0" encoding="utf-8"?>
<Properties xmlns="http://schemas.openxmlformats.org/officeDocument/2006/extended-properties" xmlns:vt="http://schemas.openxmlformats.org/officeDocument/2006/docPropsVTypes">
  <Template/>
  <TotalTime>2182</TotalTime>
  <Words>892</Words>
  <Application>Microsoft Office PowerPoint</Application>
  <PresentationFormat>On-screen Show (4:3)</PresentationFormat>
  <Paragraphs>181</Paragraphs>
  <Slides>57</Slides>
  <Notes>16</Notes>
  <HiddenSlides>0</HiddenSlides>
  <MMClips>11</MMClip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UNMC Theme</vt:lpstr>
      <vt:lpstr>ECGs of Ischemia</vt:lpstr>
      <vt:lpstr>Disclosures</vt:lpstr>
      <vt:lpstr>Objectives</vt:lpstr>
      <vt:lpstr>Acute Coronary Syndrome</vt:lpstr>
      <vt:lpstr>Acute Coronary Syndromes</vt:lpstr>
      <vt:lpstr>PowerPoint Presentation</vt:lpstr>
      <vt:lpstr>Acute Coronary Syndrome Pathophysiology</vt:lpstr>
      <vt:lpstr>Acute Coronary Syndrome</vt:lpstr>
      <vt:lpstr>Electrocardiographic Evaluation</vt:lpstr>
      <vt:lpstr>ECG Recognition</vt:lpstr>
      <vt:lpstr>ECG Recognition</vt:lpstr>
      <vt:lpstr>Characteristic Ischemic Changes</vt:lpstr>
      <vt:lpstr>PowerPoint Presentation</vt:lpstr>
      <vt:lpstr>STEMI</vt:lpstr>
      <vt:lpstr>PowerPoint Presentation</vt:lpstr>
      <vt:lpstr>PowerPoint Presentation</vt:lpstr>
      <vt:lpstr>STEMI: Definition</vt:lpstr>
      <vt:lpstr>57yo cryptogenic stroke (ILR), tobacco abuse, DMII, obesity</vt:lpstr>
      <vt:lpstr>ECG Recognition</vt:lpstr>
      <vt:lpstr>PowerPoint Presentation</vt:lpstr>
      <vt:lpstr>65yo RCC, HTN, HLD, DMII, Obesity with central chest pain:</vt:lpstr>
      <vt:lpstr>ECG Recognition</vt:lpstr>
      <vt:lpstr>PowerPoint Presentation</vt:lpstr>
      <vt:lpstr>PowerPoint Presentation</vt:lpstr>
      <vt:lpstr>34yo female, obese, no coronary risk factors with positional chest pain</vt:lpstr>
      <vt:lpstr>34yo female, obese, no coronary risk factors with positional chest pain</vt:lpstr>
      <vt:lpstr>STEMI Mimickers/Confounders</vt:lpstr>
      <vt:lpstr>Left Ventricular Hypertrophy</vt:lpstr>
      <vt:lpstr>LVH</vt:lpstr>
      <vt:lpstr>LVH</vt:lpstr>
      <vt:lpstr>LBBB</vt:lpstr>
      <vt:lpstr>LBBB</vt:lpstr>
      <vt:lpstr>PowerPoint Presentation</vt:lpstr>
      <vt:lpstr>High Risk ECGs</vt:lpstr>
      <vt:lpstr>63yo, obese, HTN, smoking, chest pain free at time of ECG</vt:lpstr>
      <vt:lpstr>PowerPoint Presentation</vt:lpstr>
      <vt:lpstr>Wellens</vt:lpstr>
      <vt:lpstr>DeWinters</vt:lpstr>
      <vt:lpstr>DeWinters</vt:lpstr>
      <vt:lpstr>DeWinters</vt:lpstr>
      <vt:lpstr>84yo from OSH post hip replacement that day, had episode of unresponsiveness: </vt:lpstr>
      <vt:lpstr>PowerPoint Presentation</vt:lpstr>
      <vt:lpstr>Takotsubo </vt:lpstr>
      <vt:lpstr>High Risk ECG Features</vt:lpstr>
      <vt:lpstr>PowerPoint Presentation</vt:lpstr>
      <vt:lpstr>PowerPoint Presentation</vt:lpstr>
      <vt:lpstr>PowerPoint Presentation</vt:lpstr>
      <vt:lpstr>Pericarditis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Closing Slide [do not remove]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Greg</dc:creator>
  <cp:lastModifiedBy>Robertson, Samuel</cp:lastModifiedBy>
  <cp:revision>63</cp:revision>
  <dcterms:created xsi:type="dcterms:W3CDTF">2014-09-17T15:14:42Z</dcterms:created>
  <dcterms:modified xsi:type="dcterms:W3CDTF">2026-05-05T17:03:25Z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0x010100FC8C17D36B4012438796D9DF5AD9A42A</vt:lpwstr>
  </property>
</Properties>
</file>