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5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  <p:sldId id="265" r:id="rId14"/>
    <p:sldId id="266" r:id="rId15"/>
    <p:sldId id="267" r:id="rId16"/>
    <p:sldId id="299" r:id="rId17"/>
    <p:sldId id="270" r:id="rId18"/>
    <p:sldId id="268" r:id="rId19"/>
    <p:sldId id="280" r:id="rId20"/>
    <p:sldId id="281" r:id="rId21"/>
    <p:sldId id="269" r:id="rId22"/>
    <p:sldId id="271" r:id="rId23"/>
    <p:sldId id="305" r:id="rId24"/>
    <p:sldId id="296" r:id="rId25"/>
    <p:sldId id="272" r:id="rId26"/>
    <p:sldId id="304" r:id="rId27"/>
    <p:sldId id="273" r:id="rId28"/>
    <p:sldId id="275" r:id="rId29"/>
    <p:sldId id="300" r:id="rId30"/>
    <p:sldId id="297" r:id="rId31"/>
    <p:sldId id="298" r:id="rId32"/>
    <p:sldId id="274" r:id="rId33"/>
    <p:sldId id="276" r:id="rId34"/>
    <p:sldId id="301" r:id="rId35"/>
    <p:sldId id="277" r:id="rId36"/>
    <p:sldId id="278" r:id="rId37"/>
    <p:sldId id="279" r:id="rId38"/>
    <p:sldId id="306" r:id="rId39"/>
    <p:sldId id="307" r:id="rId40"/>
    <p:sldId id="308" r:id="rId41"/>
    <p:sldId id="324" r:id="rId42"/>
    <p:sldId id="315" r:id="rId43"/>
    <p:sldId id="316" r:id="rId44"/>
    <p:sldId id="319" r:id="rId45"/>
    <p:sldId id="320" r:id="rId46"/>
    <p:sldId id="302" r:id="rId47"/>
    <p:sldId id="282" r:id="rId48"/>
    <p:sldId id="283" r:id="rId49"/>
    <p:sldId id="284" r:id="rId50"/>
    <p:sldId id="294" r:id="rId51"/>
    <p:sldId id="285" r:id="rId52"/>
    <p:sldId id="326" r:id="rId53"/>
    <p:sldId id="327" r:id="rId54"/>
    <p:sldId id="295" r:id="rId55"/>
    <p:sldId id="325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3388" autoAdjust="0"/>
  </p:normalViewPr>
  <p:slideViewPr>
    <p:cSldViewPr>
      <p:cViewPr varScale="1">
        <p:scale>
          <a:sx n="95" d="100"/>
          <a:sy n="95" d="100"/>
        </p:scale>
        <p:origin x="2202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wens, Shauna N" userId="caf790d6-caf9-4ef1-aed4-e291b78af747" providerId="ADAL" clId="{7B17B635-C607-409C-BE6A-742B9817A77B}"/>
    <pc:docChg chg="custSel modSld">
      <pc:chgData name="Owens, Shauna N" userId="caf790d6-caf9-4ef1-aed4-e291b78af747" providerId="ADAL" clId="{7B17B635-C607-409C-BE6A-742B9817A77B}" dt="2026-05-04T18:49:03.204" v="6" actId="20577"/>
      <pc:docMkLst>
        <pc:docMk/>
      </pc:docMkLst>
      <pc:sldChg chg="modSp mod">
        <pc:chgData name="Owens, Shauna N" userId="caf790d6-caf9-4ef1-aed4-e291b78af747" providerId="ADAL" clId="{7B17B635-C607-409C-BE6A-742B9817A77B}" dt="2026-05-04T18:49:03.204" v="6" actId="20577"/>
        <pc:sldMkLst>
          <pc:docMk/>
          <pc:sldMk cId="3146365540" sldId="256"/>
        </pc:sldMkLst>
        <pc:spChg chg="mod">
          <ac:chgData name="Owens, Shauna N" userId="caf790d6-caf9-4ef1-aed4-e291b78af747" providerId="ADAL" clId="{7B17B635-C607-409C-BE6A-742B9817A77B}" dt="2026-05-04T18:49:03.204" v="6" actId="20577"/>
          <ac:spMkLst>
            <pc:docMk/>
            <pc:sldMk cId="3146365540" sldId="256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6DBF1-4263-481E-A214-535C8CD7DB9A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02AC0-B817-4E6B-9F0C-BA192A632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60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2AC0-B817-4E6B-9F0C-BA192A632D7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99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8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55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5852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79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71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34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99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0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2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4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1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4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8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9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0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0955D6A-4129-4EF2-ACEC-725502497502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D805FA6-DE46-45BE-B11E-3329F857F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1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23402" y="1447800"/>
            <a:ext cx="7080026" cy="931342"/>
          </a:xfrm>
        </p:spPr>
        <p:txBody>
          <a:bodyPr>
            <a:normAutofit fontScale="90000"/>
          </a:bodyPr>
          <a:lstStyle/>
          <a:p>
            <a:r>
              <a:rPr lang="en-US" dirty="0"/>
              <a:t>“We got this hand…….”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28020" y="4343400"/>
            <a:ext cx="7080026" cy="196426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Joseph A. Morgan, MD</a:t>
            </a:r>
          </a:p>
          <a:p>
            <a:r>
              <a:rPr lang="en-US" dirty="0"/>
              <a:t>Associate Professor</a:t>
            </a:r>
          </a:p>
          <a:p>
            <a:r>
              <a:rPr lang="en-US" dirty="0"/>
              <a:t>Hand, Upper Extremity, &amp; Microvascular Surgery</a:t>
            </a:r>
          </a:p>
          <a:p>
            <a:r>
              <a:rPr lang="en-US" dirty="0"/>
              <a:t>Department of Orthopaedic Surgery &amp; Rehabilitation</a:t>
            </a:r>
          </a:p>
          <a:p>
            <a:r>
              <a:rPr lang="en-US" dirty="0"/>
              <a:t>University of Nebraska Medical Center</a:t>
            </a:r>
          </a:p>
          <a:p>
            <a:r>
              <a:rPr lang="en-US"/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65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Nerve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8"/>
            <a:ext cx="3795373" cy="443975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Check light touch to volar tip of index finger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OK sign - AIN</a:t>
            </a:r>
          </a:p>
          <a:p>
            <a:pPr lvl="1"/>
            <a:r>
              <a:rPr lang="en-US" dirty="0" err="1"/>
              <a:t>FDPi</a:t>
            </a:r>
            <a:endParaRPr lang="en-US" dirty="0"/>
          </a:p>
          <a:p>
            <a:pPr lvl="1"/>
            <a:r>
              <a:rPr lang="en-US" dirty="0"/>
              <a:t>FPL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31276" y="1618150"/>
            <a:ext cx="3438442" cy="2237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3962215"/>
            <a:ext cx="2401999" cy="220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2765" y="3962216"/>
            <a:ext cx="2390538" cy="2209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80720" y="627883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Intact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4073" y="6303442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Deficient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133600" y="4953000"/>
            <a:ext cx="3105661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133600" y="5562600"/>
            <a:ext cx="3105661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4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65322" cy="970450"/>
          </a:xfrm>
        </p:spPr>
        <p:txBody>
          <a:bodyPr/>
          <a:lstStyle/>
          <a:p>
            <a:r>
              <a:rPr lang="en-US" dirty="0"/>
              <a:t>Radial Nerve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Check light touch sensation to 1</a:t>
            </a:r>
            <a:r>
              <a:rPr lang="en-US" baseline="30000" dirty="0"/>
              <a:t>st</a:t>
            </a:r>
            <a:r>
              <a:rPr lang="en-US" dirty="0"/>
              <a:t> dorsal </a:t>
            </a:r>
            <a:r>
              <a:rPr lang="en-US" dirty="0" err="1"/>
              <a:t>webspace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Thumbs up – PIN</a:t>
            </a:r>
          </a:p>
          <a:p>
            <a:pPr lvl="1"/>
            <a:r>
              <a:rPr lang="en-US" dirty="0"/>
              <a:t>EPL</a:t>
            </a:r>
          </a:p>
          <a:p>
            <a:pPr lvl="1"/>
            <a:r>
              <a:rPr lang="en-US" dirty="0"/>
              <a:t>EIP technically better, but can be confused by EDC</a:t>
            </a:r>
          </a:p>
        </p:txBody>
      </p:sp>
      <p:pic>
        <p:nvPicPr>
          <p:cNvPr id="1026" name="Picture 2" descr="C:\Users\Orthores\Desktop\Sensation---Superficial-Branch-of-Radial---IMG_61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3505200" cy="2336800"/>
          </a:xfrm>
          <a:prstGeom prst="rect">
            <a:avLst/>
          </a:prstGeom>
          <a:noFill/>
        </p:spPr>
      </p:pic>
      <p:pic>
        <p:nvPicPr>
          <p:cNvPr id="1027" name="Picture 3" descr="C:\Users\Orthores\Desktop\thumbs-up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733800"/>
            <a:ext cx="2006859" cy="2708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3864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Ulnar Nerve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Check light touch sensation to ulnar tip of small finger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Cross fingers</a:t>
            </a:r>
          </a:p>
          <a:p>
            <a:endParaRPr lang="en-US" dirty="0"/>
          </a:p>
          <a:p>
            <a:r>
              <a:rPr lang="en-US" dirty="0"/>
              <a:t>Resisted finger abduction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dorsal interosseous</a:t>
            </a:r>
          </a:p>
        </p:txBody>
      </p:sp>
      <p:pic>
        <p:nvPicPr>
          <p:cNvPr id="2050" name="Picture 2" descr="C:\Users\Orthores\Desktop\Sensation---Hand-Dorsal---IMG_61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7643" y="1635704"/>
            <a:ext cx="3348037" cy="2232024"/>
          </a:xfrm>
          <a:prstGeom prst="rect">
            <a:avLst/>
          </a:prstGeom>
          <a:noFill/>
        </p:spPr>
      </p:pic>
      <p:pic>
        <p:nvPicPr>
          <p:cNvPr id="2051" name="Picture 3" descr="C:\Users\Orthores\Desktop\fingers-cross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038600"/>
            <a:ext cx="1685687" cy="2518300"/>
          </a:xfrm>
          <a:prstGeom prst="rect">
            <a:avLst/>
          </a:prstGeom>
          <a:noFill/>
        </p:spPr>
      </p:pic>
      <p:pic>
        <p:nvPicPr>
          <p:cNvPr id="2052" name="Picture 4" descr="C:\Users\Orthores\Desktop\1230552-1243669-24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343400"/>
            <a:ext cx="2817871" cy="1872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3370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06" y="2057400"/>
            <a:ext cx="5450801" cy="4059237"/>
          </a:xfrm>
        </p:spPr>
      </p:pic>
    </p:spTree>
    <p:extLst>
      <p:ext uri="{BB962C8B-B14F-4D97-AF65-F5344CB8AC3E}">
        <p14:creationId xmlns:p14="http://schemas.microsoft.com/office/powerpoint/2010/main" val="2056799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27709"/>
            <a:ext cx="7765322" cy="658091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block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38200"/>
            <a:ext cx="4191000" cy="5867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Inject DORSALLY at base of digit (less painful)</a:t>
            </a:r>
          </a:p>
          <a:p>
            <a:pPr lvl="1"/>
            <a:r>
              <a:rPr lang="en-US" dirty="0"/>
              <a:t>I basically aim just distal to level of MP joints</a:t>
            </a:r>
          </a:p>
          <a:p>
            <a:pPr lvl="1"/>
            <a:r>
              <a:rPr lang="en-US" dirty="0"/>
              <a:t>Be careful to aspirate to avoid intravascular injection</a:t>
            </a:r>
          </a:p>
          <a:p>
            <a:endParaRPr lang="en-US" dirty="0"/>
          </a:p>
          <a:p>
            <a:r>
              <a:rPr lang="en-US" dirty="0"/>
              <a:t>Lidocaine</a:t>
            </a:r>
          </a:p>
          <a:p>
            <a:pPr lvl="1"/>
            <a:r>
              <a:rPr lang="en-US" dirty="0"/>
              <a:t>&lt; 4.5 mg/kg/dose</a:t>
            </a:r>
          </a:p>
          <a:p>
            <a:pPr lvl="1"/>
            <a:r>
              <a:rPr lang="en-US" dirty="0"/>
              <a:t>&lt; 300 mg/day</a:t>
            </a:r>
          </a:p>
          <a:p>
            <a:endParaRPr lang="en-US" dirty="0"/>
          </a:p>
          <a:p>
            <a:r>
              <a:rPr lang="en-US" dirty="0"/>
              <a:t>Marcaine</a:t>
            </a:r>
          </a:p>
          <a:p>
            <a:pPr lvl="1"/>
            <a:r>
              <a:rPr lang="en-US" dirty="0"/>
              <a:t>&lt; 2 mg/kg/dose</a:t>
            </a:r>
          </a:p>
          <a:p>
            <a:pPr lvl="1"/>
            <a:r>
              <a:rPr lang="en-US" dirty="0"/>
              <a:t>&lt; 400 mg/day</a:t>
            </a:r>
          </a:p>
          <a:p>
            <a:endParaRPr lang="en-US" dirty="0"/>
          </a:p>
          <a:p>
            <a:r>
              <a:rPr lang="en-US" dirty="0"/>
              <a:t>Find out what they had at OSH and when! – Potential for overdose</a:t>
            </a:r>
          </a:p>
          <a:p>
            <a:endParaRPr lang="en-US" dirty="0"/>
          </a:p>
          <a:p>
            <a:r>
              <a:rPr lang="en-US" dirty="0"/>
              <a:t>With or without epinephrine?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68008" y="838200"/>
            <a:ext cx="4437713" cy="2825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1306" y="3679708"/>
            <a:ext cx="3871116" cy="290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87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28600"/>
            <a:ext cx="7765322" cy="665650"/>
          </a:xfrm>
        </p:spPr>
        <p:txBody>
          <a:bodyPr>
            <a:normAutofit fontScale="90000"/>
          </a:bodyPr>
          <a:lstStyle/>
          <a:p>
            <a:r>
              <a:rPr lang="en-US" dirty="0"/>
              <a:t>Lacerations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51766"/>
            <a:ext cx="5105399" cy="573003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Is it bleeding?</a:t>
            </a:r>
          </a:p>
          <a:p>
            <a:pPr lvl="1"/>
            <a:r>
              <a:rPr lang="en-US" dirty="0"/>
              <a:t>Stop the bleeding</a:t>
            </a:r>
          </a:p>
          <a:p>
            <a:pPr lvl="2"/>
            <a:r>
              <a:rPr lang="en-US" dirty="0"/>
              <a:t>Pressure, tie off vessels, </a:t>
            </a:r>
            <a:r>
              <a:rPr lang="en-US" dirty="0" err="1"/>
              <a:t>electrocautery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Is it contaminated?</a:t>
            </a:r>
          </a:p>
          <a:p>
            <a:pPr lvl="1"/>
            <a:r>
              <a:rPr lang="en-US" dirty="0"/>
              <a:t>Clean it up</a:t>
            </a:r>
          </a:p>
          <a:p>
            <a:pPr lvl="2"/>
            <a:r>
              <a:rPr lang="en-US" dirty="0"/>
              <a:t>At least 1 L saline – I prefer 3</a:t>
            </a:r>
          </a:p>
          <a:p>
            <a:endParaRPr lang="en-US" dirty="0"/>
          </a:p>
          <a:p>
            <a:r>
              <a:rPr lang="en-US" dirty="0"/>
              <a:t>Does it need to be closed? Can it be closed?</a:t>
            </a:r>
          </a:p>
          <a:p>
            <a:pPr lvl="1"/>
            <a:r>
              <a:rPr lang="en-US" dirty="0"/>
              <a:t>Close it</a:t>
            </a:r>
          </a:p>
          <a:p>
            <a:pPr lvl="1"/>
            <a:r>
              <a:rPr lang="en-US" dirty="0"/>
              <a:t>If contaminated or clearly infected, may close it LOOSELY – Generally 1 stitch only, if you close it at all</a:t>
            </a:r>
          </a:p>
          <a:p>
            <a:pPr lvl="2"/>
            <a:r>
              <a:rPr lang="en-US" dirty="0"/>
              <a:t>Nylon for hand proper only</a:t>
            </a:r>
          </a:p>
          <a:p>
            <a:pPr lvl="2"/>
            <a:r>
              <a:rPr lang="en-US" dirty="0"/>
              <a:t>Chromic gut for digits/</a:t>
            </a:r>
            <a:r>
              <a:rPr lang="en-US" dirty="0" err="1"/>
              <a:t>nailbeds</a:t>
            </a:r>
            <a:endParaRPr lang="en-US" dirty="0"/>
          </a:p>
          <a:p>
            <a:endParaRPr lang="en-US" dirty="0"/>
          </a:p>
          <a:p>
            <a:r>
              <a:rPr lang="en-US" dirty="0"/>
              <a:t>Don’t forget!</a:t>
            </a:r>
          </a:p>
          <a:p>
            <a:pPr lvl="1"/>
            <a:r>
              <a:rPr lang="en-US" dirty="0"/>
              <a:t>Antibiotics – 1 dose of IV in ER and Rx for home (Keflex vs. Augmentin vs. Bactrim)</a:t>
            </a:r>
          </a:p>
          <a:p>
            <a:pPr lvl="1"/>
            <a:r>
              <a:rPr lang="en-US" dirty="0"/>
              <a:t>Tetanus update (if &lt; 5 years since last one)</a:t>
            </a:r>
          </a:p>
        </p:txBody>
      </p:sp>
      <p:pic>
        <p:nvPicPr>
          <p:cNvPr id="4098" name="Picture 2" descr="C:\Users\Orthores\Desktop\M3300057-Hand_showing_severe_laceration_to_a_finger_-SP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051766"/>
            <a:ext cx="3505200" cy="5501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52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1130"/>
            <a:ext cx="7765322" cy="970450"/>
          </a:xfrm>
        </p:spPr>
        <p:txBody>
          <a:bodyPr>
            <a:normAutofit/>
          </a:bodyPr>
          <a:lstStyle/>
          <a:p>
            <a:r>
              <a:rPr lang="en-US" dirty="0"/>
              <a:t>Flexor Tendon Lacerations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662" y="1524000"/>
            <a:ext cx="3795373" cy="4535616"/>
          </a:xfrm>
        </p:spPr>
        <p:txBody>
          <a:bodyPr>
            <a:normAutofit/>
          </a:bodyPr>
          <a:lstStyle/>
          <a:p>
            <a:r>
              <a:rPr lang="en-US" dirty="0"/>
              <a:t>Clean/Sew up the skin lac</a:t>
            </a:r>
          </a:p>
          <a:p>
            <a:endParaRPr lang="en-US" dirty="0"/>
          </a:p>
          <a:p>
            <a:r>
              <a:rPr lang="en-US" dirty="0"/>
              <a:t>Immobilize it</a:t>
            </a:r>
          </a:p>
          <a:p>
            <a:endParaRPr lang="en-US" dirty="0"/>
          </a:p>
          <a:p>
            <a:r>
              <a:rPr lang="en-US" dirty="0"/>
              <a:t>Most times, follow-up in clinic</a:t>
            </a:r>
          </a:p>
          <a:p>
            <a:endParaRPr lang="en-US" dirty="0"/>
          </a:p>
          <a:p>
            <a:pPr lvl="1"/>
            <a:r>
              <a:rPr lang="en-US" dirty="0"/>
              <a:t>Exceptions</a:t>
            </a:r>
          </a:p>
          <a:p>
            <a:pPr lvl="2"/>
            <a:r>
              <a:rPr lang="en-US" dirty="0"/>
              <a:t>Significant contamination</a:t>
            </a:r>
          </a:p>
          <a:p>
            <a:pPr lvl="2"/>
            <a:r>
              <a:rPr lang="en-US" dirty="0"/>
              <a:t>“Spaghetti Wrist”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46" y="927433"/>
            <a:ext cx="2294797" cy="29747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73" y="3898867"/>
            <a:ext cx="2287870" cy="2742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0" y="1788984"/>
            <a:ext cx="2471157" cy="31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03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Extensor Tendon Lacerations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1613008"/>
            <a:ext cx="3795373" cy="4058750"/>
          </a:xfrm>
        </p:spPr>
        <p:txBody>
          <a:bodyPr/>
          <a:lstStyle/>
          <a:p>
            <a:r>
              <a:rPr lang="en-US" dirty="0"/>
              <a:t>Same principles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80050"/>
            <a:ext cx="3352800" cy="496586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2362200"/>
            <a:ext cx="3122615" cy="2096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2963" y="4607527"/>
            <a:ext cx="2339915" cy="194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91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3055"/>
            <a:ext cx="7765322" cy="970450"/>
          </a:xfrm>
        </p:spPr>
        <p:txBody>
          <a:bodyPr/>
          <a:lstStyle/>
          <a:p>
            <a:r>
              <a:rPr lang="en-US" dirty="0" err="1"/>
              <a:t>Nailbed</a:t>
            </a:r>
            <a:r>
              <a:rPr lang="en-US" dirty="0"/>
              <a:t>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524000"/>
            <a:ext cx="4040452" cy="46683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Often due to car doors, chairs, or other crush mechanisms</a:t>
            </a:r>
          </a:p>
          <a:p>
            <a:endParaRPr lang="en-US" dirty="0"/>
          </a:p>
          <a:p>
            <a:r>
              <a:rPr lang="en-US" dirty="0"/>
              <a:t>Musts</a:t>
            </a:r>
          </a:p>
          <a:p>
            <a:pPr lvl="1"/>
            <a:r>
              <a:rPr lang="en-US" dirty="0"/>
              <a:t>Elevate the nail</a:t>
            </a:r>
          </a:p>
          <a:p>
            <a:pPr lvl="1"/>
            <a:r>
              <a:rPr lang="en-US" dirty="0"/>
              <a:t>Repair the bed</a:t>
            </a:r>
          </a:p>
          <a:p>
            <a:pPr lvl="1"/>
            <a:r>
              <a:rPr lang="en-US" dirty="0"/>
              <a:t>Keep tract open beneath </a:t>
            </a:r>
            <a:r>
              <a:rPr lang="en-US" dirty="0" err="1"/>
              <a:t>eponychial</a:t>
            </a:r>
            <a:r>
              <a:rPr lang="en-US" dirty="0"/>
              <a:t> fold</a:t>
            </a:r>
          </a:p>
          <a:p>
            <a:pPr lvl="2"/>
            <a:r>
              <a:rPr lang="en-US" dirty="0"/>
              <a:t>Replace nail</a:t>
            </a:r>
          </a:p>
          <a:p>
            <a:pPr lvl="2"/>
            <a:r>
              <a:rPr lang="en-US" dirty="0"/>
              <a:t>Adaptec</a:t>
            </a:r>
          </a:p>
          <a:p>
            <a:pPr lvl="2"/>
            <a:r>
              <a:rPr lang="en-US" dirty="0"/>
              <a:t>Suture packaging</a:t>
            </a:r>
          </a:p>
          <a:p>
            <a:pPr lvl="2"/>
            <a:r>
              <a:rPr lang="en-US" dirty="0" err="1"/>
              <a:t>Dermabond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Seymour fractures – Don’t miss these open fractures in kids!</a:t>
            </a:r>
          </a:p>
        </p:txBody>
      </p:sp>
      <p:pic>
        <p:nvPicPr>
          <p:cNvPr id="5122" name="Picture 2" descr="C:\Users\Orthores\Desktop\756148-824122-46t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9598" y="1263073"/>
            <a:ext cx="2819400" cy="28194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9944" y="4114800"/>
            <a:ext cx="4191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67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723" y="76200"/>
            <a:ext cx="9144000" cy="970450"/>
          </a:xfrm>
        </p:spPr>
        <p:txBody>
          <a:bodyPr>
            <a:normAutofit/>
          </a:bodyPr>
          <a:lstStyle/>
          <a:p>
            <a:r>
              <a:rPr lang="en-US" sz="3200" dirty="0"/>
              <a:t>“I swear Doc, I use this </a:t>
            </a:r>
            <a:r>
              <a:rPr lang="en-US" sz="3200" dirty="0" err="1"/>
              <a:t>tablesaw</a:t>
            </a:r>
            <a:r>
              <a:rPr lang="en-US" sz="3200" dirty="0"/>
              <a:t> every day.”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990600"/>
            <a:ext cx="4263231" cy="5638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Fingertip amputations</a:t>
            </a:r>
          </a:p>
          <a:p>
            <a:endParaRPr lang="en-US" dirty="0"/>
          </a:p>
          <a:p>
            <a:r>
              <a:rPr lang="en-US" dirty="0"/>
              <a:t>In adults, often necessitate revision amputation, usually in ER</a:t>
            </a:r>
          </a:p>
          <a:p>
            <a:pPr lvl="1"/>
            <a:r>
              <a:rPr lang="en-US" dirty="0" err="1"/>
              <a:t>Rongeur</a:t>
            </a:r>
            <a:r>
              <a:rPr lang="en-US" dirty="0"/>
              <a:t> extruded bone</a:t>
            </a:r>
          </a:p>
          <a:p>
            <a:pPr lvl="1"/>
            <a:r>
              <a:rPr lang="en-US" dirty="0"/>
              <a:t>Close if possible</a:t>
            </a:r>
          </a:p>
          <a:p>
            <a:pPr lvl="1"/>
            <a:r>
              <a:rPr lang="en-US" dirty="0"/>
              <a:t>Otherwise, just apply a soft bulky dressing</a:t>
            </a:r>
          </a:p>
          <a:p>
            <a:pPr lvl="2"/>
            <a:r>
              <a:rPr lang="en-US" dirty="0" err="1"/>
              <a:t>Xeroflo</a:t>
            </a:r>
            <a:r>
              <a:rPr lang="en-US" dirty="0"/>
              <a:t> or Adaptec</a:t>
            </a:r>
          </a:p>
          <a:p>
            <a:pPr lvl="2"/>
            <a:r>
              <a:rPr lang="en-US" dirty="0"/>
              <a:t>IV3000 – particularly for peds</a:t>
            </a:r>
          </a:p>
          <a:p>
            <a:pPr lvl="1"/>
            <a:r>
              <a:rPr lang="en-US" dirty="0"/>
              <a:t>Can do advancement flap or other soft tissue coverage procedure later</a:t>
            </a:r>
          </a:p>
          <a:p>
            <a:endParaRPr lang="en-US" dirty="0"/>
          </a:p>
          <a:p>
            <a:r>
              <a:rPr lang="en-US" dirty="0"/>
              <a:t>Otherwise, come to next available clinic</a:t>
            </a:r>
          </a:p>
          <a:p>
            <a:endParaRPr lang="en-US" dirty="0"/>
          </a:p>
          <a:p>
            <a:r>
              <a:rPr lang="en-US" dirty="0"/>
              <a:t>In kids, you can often successfully reattach tissues and expect better healing.</a:t>
            </a:r>
          </a:p>
          <a:p>
            <a:pPr lvl="1"/>
            <a:r>
              <a:rPr lang="en-US" dirty="0"/>
              <a:t>Replants nearly always indicated in kids</a:t>
            </a:r>
          </a:p>
        </p:txBody>
      </p:sp>
      <p:pic>
        <p:nvPicPr>
          <p:cNvPr id="6146" name="Picture 2" descr="C:\Users\Orthores\Desktop\loadBinary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l="15707" r="16231"/>
          <a:stretch/>
        </p:blipFill>
        <p:spPr bwMode="auto">
          <a:xfrm>
            <a:off x="609600" y="1447800"/>
            <a:ext cx="3810000" cy="4664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5192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0"/>
            <a:ext cx="7765322" cy="970450"/>
          </a:xfrm>
        </p:spPr>
        <p:txBody>
          <a:bodyPr>
            <a:normAutofit/>
          </a:bodyPr>
          <a:lstStyle/>
          <a:p>
            <a:r>
              <a:rPr lang="en-US" dirty="0"/>
              <a:t>Basics of Hand Exam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5347" y="970450"/>
            <a:ext cx="3795373" cy="54303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Hand </a:t>
            </a:r>
            <a:r>
              <a:rPr lang="en-US" dirty="0" err="1"/>
              <a:t>eval</a:t>
            </a:r>
            <a:r>
              <a:rPr lang="en-US" dirty="0"/>
              <a:t> in setting of trauma</a:t>
            </a:r>
          </a:p>
          <a:p>
            <a:endParaRPr lang="en-US" dirty="0"/>
          </a:p>
          <a:p>
            <a:r>
              <a:rPr lang="en-US" dirty="0"/>
              <a:t>That looks like pus…</a:t>
            </a:r>
          </a:p>
          <a:p>
            <a:endParaRPr lang="en-US" dirty="0"/>
          </a:p>
          <a:p>
            <a:r>
              <a:rPr lang="en-US" dirty="0"/>
              <a:t>Something bit me!</a:t>
            </a:r>
          </a:p>
          <a:p>
            <a:endParaRPr lang="en-US" dirty="0"/>
          </a:p>
          <a:p>
            <a:r>
              <a:rPr lang="en-US" dirty="0"/>
              <a:t>Pertinent anatomy</a:t>
            </a:r>
          </a:p>
          <a:p>
            <a:endParaRPr lang="en-US" dirty="0"/>
          </a:p>
          <a:p>
            <a:r>
              <a:rPr lang="en-US" dirty="0"/>
              <a:t>How to stabilize almost anything</a:t>
            </a:r>
          </a:p>
          <a:p>
            <a:endParaRPr lang="en-US" dirty="0"/>
          </a:p>
          <a:p>
            <a:r>
              <a:rPr lang="en-US" dirty="0"/>
              <a:t>When do I NEED a hand surgeon?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80720" y="838200"/>
            <a:ext cx="2605880" cy="1954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2286000"/>
            <a:ext cx="2637293" cy="1674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0720" y="3344448"/>
            <a:ext cx="2766220" cy="1908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58485" y="4130850"/>
            <a:ext cx="1786866" cy="22907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5178030" y="5039813"/>
            <a:ext cx="1371600" cy="194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0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65322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Ring Avulsions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4572000" cy="6019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Even when not an avulsion,</a:t>
            </a:r>
          </a:p>
          <a:p>
            <a:pPr lvl="1"/>
            <a:r>
              <a:rPr lang="en-US" dirty="0"/>
              <a:t>ALL RINGS COME OFF</a:t>
            </a:r>
          </a:p>
          <a:p>
            <a:pPr lvl="2"/>
            <a:r>
              <a:rPr lang="en-US" dirty="0"/>
              <a:t>Finger will swell, can become ischemic after they go home</a:t>
            </a:r>
          </a:p>
          <a:p>
            <a:pPr lvl="2"/>
            <a:r>
              <a:rPr lang="en-US" dirty="0"/>
              <a:t>Soap/String technique</a:t>
            </a:r>
          </a:p>
          <a:p>
            <a:pPr lvl="2"/>
            <a:r>
              <a:rPr lang="en-US" dirty="0"/>
              <a:t>Cut it off with ring remover in ER</a:t>
            </a:r>
          </a:p>
          <a:p>
            <a:pPr lvl="2"/>
            <a:endParaRPr lang="en-US" dirty="0"/>
          </a:p>
          <a:p>
            <a:r>
              <a:rPr lang="en-US" dirty="0"/>
              <a:t>Ring caught in conveyor or other machine</a:t>
            </a:r>
          </a:p>
          <a:p>
            <a:endParaRPr lang="en-US" dirty="0"/>
          </a:p>
          <a:p>
            <a:r>
              <a:rPr lang="en-US" dirty="0"/>
              <a:t>Sudden traction on soft tissues</a:t>
            </a:r>
          </a:p>
          <a:p>
            <a:pPr lvl="1"/>
            <a:r>
              <a:rPr lang="en-US" dirty="0"/>
              <a:t>Can range from laceration to complete amputation</a:t>
            </a:r>
          </a:p>
          <a:p>
            <a:pPr lvl="1"/>
            <a:r>
              <a:rPr lang="en-US" dirty="0"/>
              <a:t>Often involve NV structures</a:t>
            </a:r>
          </a:p>
          <a:p>
            <a:pPr lvl="1"/>
            <a:endParaRPr lang="en-US" dirty="0"/>
          </a:p>
          <a:p>
            <a:r>
              <a:rPr lang="en-US" dirty="0"/>
              <a:t>Damage is almost always even worse than it looks</a:t>
            </a:r>
          </a:p>
          <a:p>
            <a:endParaRPr lang="en-US" dirty="0"/>
          </a:p>
          <a:p>
            <a:r>
              <a:rPr lang="en-US" dirty="0" err="1"/>
              <a:t>Urbaniak</a:t>
            </a:r>
            <a:r>
              <a:rPr lang="en-US" dirty="0"/>
              <a:t> Classification</a:t>
            </a:r>
          </a:p>
          <a:p>
            <a:pPr lvl="1"/>
            <a:r>
              <a:rPr lang="en-US" dirty="0"/>
              <a:t>I – Adequate circulation to digit</a:t>
            </a:r>
          </a:p>
          <a:p>
            <a:pPr lvl="1"/>
            <a:r>
              <a:rPr lang="en-US" dirty="0"/>
              <a:t>II – Inadequate circulation to digit</a:t>
            </a:r>
          </a:p>
          <a:p>
            <a:pPr lvl="1"/>
            <a:r>
              <a:rPr lang="en-US" dirty="0"/>
              <a:t>III – Complete </a:t>
            </a:r>
            <a:r>
              <a:rPr lang="en-US" dirty="0" err="1"/>
              <a:t>degloving</a:t>
            </a:r>
            <a:r>
              <a:rPr lang="en-US" dirty="0"/>
              <a:t> or amputation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886200"/>
            <a:ext cx="3798499" cy="281940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ABX, tetanus</a:t>
            </a:r>
          </a:p>
          <a:p>
            <a:pPr lvl="1"/>
            <a:r>
              <a:rPr lang="en-US" dirty="0"/>
              <a:t>Wash thoroughly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Usually OR</a:t>
            </a:r>
          </a:p>
          <a:p>
            <a:pPr lvl="1"/>
            <a:endParaRPr lang="en-US" dirty="0"/>
          </a:p>
          <a:p>
            <a:pPr lvl="1">
              <a:buNone/>
            </a:pPr>
            <a:r>
              <a:rPr lang="en-US" dirty="0"/>
              <a:t>Standard bone/soft tissue care</a:t>
            </a:r>
          </a:p>
          <a:p>
            <a:pPr lvl="1">
              <a:buNone/>
            </a:pPr>
            <a:r>
              <a:rPr lang="en-US" dirty="0" err="1"/>
              <a:t>Revasc</a:t>
            </a:r>
            <a:endParaRPr lang="en-US" dirty="0"/>
          </a:p>
          <a:p>
            <a:pPr lvl="1">
              <a:buNone/>
            </a:pPr>
            <a:r>
              <a:rPr lang="en-US" dirty="0"/>
              <a:t>Completion or Revision Amputation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5791200"/>
            <a:ext cx="19812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810000" y="6019800"/>
            <a:ext cx="17526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191000" y="6324600"/>
            <a:ext cx="13716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ts4.mm.bing.net/th?id=JN.LamPhR%2bfOd1nKbHMNTd%2fDw&amp;pid=1.1"/>
          <p:cNvPicPr>
            <a:picLocks noChangeAspect="1" noChangeArrowheads="1"/>
          </p:cNvPicPr>
          <p:nvPr/>
        </p:nvPicPr>
        <p:blipFill>
          <a:blip r:embed="rId2" cstate="print"/>
          <a:srcRect t="7236"/>
          <a:stretch>
            <a:fillRect/>
          </a:stretch>
        </p:blipFill>
        <p:spPr bwMode="auto">
          <a:xfrm>
            <a:off x="4876800" y="1066800"/>
            <a:ext cx="3972022" cy="24441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228600"/>
            <a:ext cx="7765322" cy="741850"/>
          </a:xfrm>
        </p:spPr>
        <p:txBody>
          <a:bodyPr>
            <a:normAutofit/>
          </a:bodyPr>
          <a:lstStyle/>
          <a:p>
            <a:r>
              <a:rPr lang="en-US" dirty="0"/>
              <a:t>When to Replant?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685347" y="1295400"/>
            <a:ext cx="3795373" cy="4058750"/>
          </a:xfrm>
        </p:spPr>
        <p:txBody>
          <a:bodyPr>
            <a:normAutofit fontScale="92500" lnSpcReduction="20000"/>
          </a:bodyPr>
          <a:lstStyle/>
          <a:p>
            <a:pPr marL="36900" indent="0">
              <a:buNone/>
            </a:pPr>
            <a:r>
              <a:rPr lang="en-US" dirty="0"/>
              <a:t>	</a:t>
            </a:r>
            <a:r>
              <a:rPr lang="en-US" b="1" u="sng" dirty="0"/>
              <a:t>P</a:t>
            </a:r>
            <a:r>
              <a:rPr lang="en-US" b="1" dirty="0"/>
              <a:t>lease! – 5 </a:t>
            </a:r>
            <a:r>
              <a:rPr lang="en-US" b="1" u="sng" dirty="0"/>
              <a:t>P</a:t>
            </a:r>
            <a:r>
              <a:rPr lang="en-US" b="1" dirty="0"/>
              <a:t>’s</a:t>
            </a:r>
          </a:p>
          <a:p>
            <a:endParaRPr lang="en-US" dirty="0"/>
          </a:p>
          <a:p>
            <a:r>
              <a:rPr lang="en-US" u="sng" dirty="0"/>
              <a:t>P</a:t>
            </a:r>
            <a:r>
              <a:rPr lang="en-US" dirty="0"/>
              <a:t>ollux – thumb</a:t>
            </a:r>
          </a:p>
          <a:p>
            <a:r>
              <a:rPr lang="en-US" u="sng" dirty="0"/>
              <a:t>P</a:t>
            </a:r>
            <a:r>
              <a:rPr lang="en-US" dirty="0"/>
              <a:t>oly – multiple digits</a:t>
            </a:r>
          </a:p>
          <a:p>
            <a:r>
              <a:rPr lang="en-US" u="sng" dirty="0"/>
              <a:t>P</a:t>
            </a:r>
            <a:r>
              <a:rPr lang="en-US" dirty="0"/>
              <a:t>roximal – to the wrist</a:t>
            </a:r>
          </a:p>
          <a:p>
            <a:r>
              <a:rPr lang="en-US" u="sng" dirty="0" err="1"/>
              <a:t>P</a:t>
            </a:r>
            <a:r>
              <a:rPr lang="en-US" dirty="0" err="1"/>
              <a:t>eds</a:t>
            </a:r>
            <a:r>
              <a:rPr lang="en-US" dirty="0"/>
              <a:t> – kids</a:t>
            </a:r>
          </a:p>
          <a:p>
            <a:r>
              <a:rPr lang="en-US" u="sng" dirty="0" err="1"/>
              <a:t>P</a:t>
            </a:r>
            <a:r>
              <a:rPr lang="en-US" dirty="0" err="1"/>
              <a:t>rofundus</a:t>
            </a:r>
            <a:r>
              <a:rPr lang="en-US" dirty="0"/>
              <a:t> – Zone I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704923" y="1295399"/>
            <a:ext cx="4415631" cy="4058751"/>
          </a:xfrm>
        </p:spPr>
        <p:txBody>
          <a:bodyPr>
            <a:normAutofit fontScale="92500" lnSpcReduction="20000"/>
          </a:bodyPr>
          <a:lstStyle/>
          <a:p>
            <a:pPr marL="36900" indent="0">
              <a:buNone/>
            </a:pPr>
            <a:r>
              <a:rPr lang="en-US" dirty="0"/>
              <a:t>	</a:t>
            </a:r>
            <a:r>
              <a:rPr lang="en-US" b="1" u="sng" dirty="0"/>
              <a:t>S</a:t>
            </a:r>
            <a:r>
              <a:rPr lang="en-US" b="1" dirty="0"/>
              <a:t>orry! – 5 (or 8?) </a:t>
            </a:r>
            <a:r>
              <a:rPr lang="en-US" b="1" u="sng" dirty="0"/>
              <a:t>S</a:t>
            </a:r>
            <a:r>
              <a:rPr lang="en-US" b="1" dirty="0"/>
              <a:t>’s</a:t>
            </a:r>
          </a:p>
          <a:p>
            <a:endParaRPr lang="en-US" dirty="0"/>
          </a:p>
          <a:p>
            <a:r>
              <a:rPr lang="en-US" u="sng" dirty="0"/>
              <a:t>S</a:t>
            </a:r>
            <a:r>
              <a:rPr lang="en-US" dirty="0"/>
              <a:t>ingle – 1 digit</a:t>
            </a:r>
          </a:p>
          <a:p>
            <a:r>
              <a:rPr lang="en-US" u="sng" dirty="0"/>
              <a:t>S</a:t>
            </a:r>
            <a:r>
              <a:rPr lang="en-US" dirty="0"/>
              <a:t>tarved – ischemic</a:t>
            </a:r>
          </a:p>
          <a:p>
            <a:r>
              <a:rPr lang="en-US" u="sng" dirty="0"/>
              <a:t>S</a:t>
            </a:r>
            <a:r>
              <a:rPr lang="en-US" dirty="0"/>
              <a:t>egmental</a:t>
            </a:r>
          </a:p>
          <a:p>
            <a:r>
              <a:rPr lang="en-US" u="sng" dirty="0"/>
              <a:t>S</a:t>
            </a:r>
            <a:r>
              <a:rPr lang="en-US" dirty="0"/>
              <a:t>mashed – crushed/mangled</a:t>
            </a:r>
          </a:p>
          <a:p>
            <a:r>
              <a:rPr lang="en-US" u="sng" dirty="0" err="1"/>
              <a:t>S</a:t>
            </a:r>
            <a:r>
              <a:rPr lang="en-US" dirty="0" err="1"/>
              <a:t>ublimis</a:t>
            </a:r>
            <a:r>
              <a:rPr lang="en-US" dirty="0"/>
              <a:t> – Zone II/No Man’s Land</a:t>
            </a:r>
          </a:p>
          <a:p>
            <a:endParaRPr lang="en-US" dirty="0"/>
          </a:p>
          <a:p>
            <a:r>
              <a:rPr lang="en-US" u="sng" dirty="0"/>
              <a:t>S</a:t>
            </a:r>
            <a:r>
              <a:rPr lang="en-US" dirty="0"/>
              <a:t>ick – medically unstable</a:t>
            </a:r>
          </a:p>
          <a:p>
            <a:r>
              <a:rPr lang="en-US" dirty="0"/>
              <a:t>P</a:t>
            </a:r>
            <a:r>
              <a:rPr lang="en-US" u="sng" dirty="0"/>
              <a:t>s</a:t>
            </a:r>
            <a:r>
              <a:rPr lang="en-US" dirty="0"/>
              <a:t>ych – psychologically unstable</a:t>
            </a:r>
          </a:p>
          <a:p>
            <a:r>
              <a:rPr lang="en-US" u="sng" dirty="0"/>
              <a:t>S</a:t>
            </a:r>
            <a:r>
              <a:rPr lang="en-US" dirty="0"/>
              <a:t>oiled – heavy contamination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021458"/>
              </p:ext>
            </p:extLst>
          </p:nvPr>
        </p:nvGraphicFramePr>
        <p:xfrm>
          <a:off x="461144" y="4612470"/>
          <a:ext cx="3886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Ischemia Time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Warm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Cold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Hand/Fingers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&lt; 12 h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&lt; 24 h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Forearm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&lt; 6 h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&lt; 12 h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0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Mallet Fractures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0835" y="1713977"/>
            <a:ext cx="4321334" cy="438528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Forced flexion on an extended digit. Avulsion of extensor tendon including base of distal phalanx</a:t>
            </a:r>
          </a:p>
          <a:p>
            <a:endParaRPr lang="en-US" dirty="0"/>
          </a:p>
          <a:p>
            <a:r>
              <a:rPr lang="en-US" dirty="0"/>
              <a:t>Finger splint (The one in the picture isn’t padded well enough)</a:t>
            </a:r>
          </a:p>
          <a:p>
            <a:endParaRPr lang="en-US" dirty="0"/>
          </a:p>
          <a:p>
            <a:r>
              <a:rPr lang="en-US" dirty="0"/>
              <a:t>Be careful not to use a lot of tape</a:t>
            </a:r>
          </a:p>
          <a:p>
            <a:pPr lvl="1"/>
            <a:r>
              <a:rPr lang="en-US" dirty="0"/>
              <a:t>Traps sweat, macerates skin</a:t>
            </a:r>
          </a:p>
          <a:p>
            <a:endParaRPr lang="en-US" dirty="0"/>
          </a:p>
          <a:p>
            <a:r>
              <a:rPr lang="en-US" dirty="0"/>
              <a:t>Don’t immobilize the PIP joints</a:t>
            </a:r>
          </a:p>
        </p:txBody>
      </p:sp>
    </p:spTree>
    <p:extLst>
      <p:ext uri="{BB962C8B-B14F-4D97-AF65-F5344CB8AC3E}">
        <p14:creationId xmlns:p14="http://schemas.microsoft.com/office/powerpoint/2010/main" val="195565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010" y="42612"/>
            <a:ext cx="3411414" cy="903433"/>
          </a:xfrm>
        </p:spPr>
        <p:txBody>
          <a:bodyPr/>
          <a:lstStyle/>
          <a:p>
            <a:pPr algn="l"/>
            <a:r>
              <a:rPr lang="en-US" dirty="0"/>
              <a:t>Jersey Finger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1" y="1360632"/>
            <a:ext cx="4252120" cy="51163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Usually results from forced extension of a flexed digit</a:t>
            </a:r>
          </a:p>
          <a:p>
            <a:endParaRPr lang="en-US" dirty="0"/>
          </a:p>
          <a:p>
            <a:r>
              <a:rPr lang="en-US" dirty="0"/>
              <a:t>Avulsion of FDP tendon insertion at base of distal phalanx</a:t>
            </a:r>
          </a:p>
          <a:p>
            <a:endParaRPr lang="en-US" dirty="0"/>
          </a:p>
          <a:p>
            <a:r>
              <a:rPr lang="en-US" dirty="0"/>
              <a:t>Common sports injury</a:t>
            </a:r>
          </a:p>
          <a:p>
            <a:endParaRPr lang="en-US" dirty="0"/>
          </a:p>
          <a:p>
            <a:r>
              <a:rPr lang="en-US" dirty="0"/>
              <a:t>Tendon can retract fragment back to Camper’s chiasm</a:t>
            </a:r>
          </a:p>
          <a:p>
            <a:endParaRPr lang="en-US" dirty="0"/>
          </a:p>
          <a:p>
            <a:r>
              <a:rPr lang="en-US" dirty="0" err="1"/>
              <a:t>Leddy</a:t>
            </a:r>
            <a:r>
              <a:rPr lang="en-US" dirty="0"/>
              <a:t> classification</a:t>
            </a:r>
          </a:p>
          <a:p>
            <a:endParaRPr lang="en-US" dirty="0"/>
          </a:p>
          <a:p>
            <a:r>
              <a:rPr lang="en-US" dirty="0"/>
              <a:t>Splint in the ER, send to clinic</a:t>
            </a:r>
          </a:p>
          <a:p>
            <a:endParaRPr lang="en-US" dirty="0"/>
          </a:p>
          <a:p>
            <a:r>
              <a:rPr lang="en-US" dirty="0"/>
              <a:t>If displaced at all, need 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84" y="1418373"/>
            <a:ext cx="2441002" cy="244100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49" y="208841"/>
            <a:ext cx="1476375" cy="3823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24" y="411480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15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48750"/>
            <a:ext cx="7765322" cy="818050"/>
          </a:xfrm>
        </p:spPr>
        <p:txBody>
          <a:bodyPr>
            <a:noAutofit/>
          </a:bodyPr>
          <a:lstStyle/>
          <a:p>
            <a:r>
              <a:rPr lang="en-US" sz="3200" dirty="0"/>
              <a:t>“The Wall Always Wins”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3810000" cy="537882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447800"/>
            <a:ext cx="4571999" cy="522642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Boxer’s Fractures</a:t>
            </a:r>
          </a:p>
          <a:p>
            <a:endParaRPr lang="en-US" dirty="0"/>
          </a:p>
          <a:p>
            <a:r>
              <a:rPr lang="en-US" dirty="0"/>
              <a:t>Usually a wall-puncher</a:t>
            </a:r>
          </a:p>
          <a:p>
            <a:pPr lvl="1"/>
            <a:r>
              <a:rPr lang="en-US" dirty="0"/>
              <a:t>High index of suspicion for violent behavior or context for domestic violence</a:t>
            </a:r>
          </a:p>
          <a:p>
            <a:pPr lvl="1"/>
            <a:r>
              <a:rPr lang="en-US" dirty="0"/>
              <a:t>Serial offenders may need referral for anger management</a:t>
            </a:r>
          </a:p>
          <a:p>
            <a:endParaRPr lang="en-US" dirty="0"/>
          </a:p>
          <a:p>
            <a:r>
              <a:rPr lang="en-US" dirty="0"/>
              <a:t>Reduction not mandatory</a:t>
            </a:r>
          </a:p>
          <a:p>
            <a:pPr lvl="1"/>
            <a:r>
              <a:rPr lang="en-US" dirty="0"/>
              <a:t>Literature shows reduction is usually lost even if tried, unless it’s pinned</a:t>
            </a:r>
          </a:p>
          <a:p>
            <a:pPr lvl="1"/>
            <a:r>
              <a:rPr lang="en-US" dirty="0" err="1"/>
              <a:t>Jahss</a:t>
            </a:r>
            <a:r>
              <a:rPr lang="en-US" dirty="0"/>
              <a:t> maneuver</a:t>
            </a:r>
          </a:p>
          <a:p>
            <a:pPr lvl="2"/>
            <a:r>
              <a:rPr lang="en-US" dirty="0"/>
              <a:t>MP flexed to 90, dorsally directed force applied to P1 with counterforce on metacarpal shaft</a:t>
            </a:r>
          </a:p>
          <a:p>
            <a:pPr lvl="2"/>
            <a:r>
              <a:rPr lang="en-US" dirty="0"/>
              <a:t>Not always as successful as it looks – tough to keep it reduced in a splint even if you get it there</a:t>
            </a:r>
          </a:p>
          <a:p>
            <a:endParaRPr lang="en-US" dirty="0"/>
          </a:p>
          <a:p>
            <a:r>
              <a:rPr lang="en-US" dirty="0"/>
              <a:t>Can accept up to 70</a:t>
            </a:r>
            <a:r>
              <a:rPr lang="en-US" dirty="0">
                <a:latin typeface="Corbel" panose="020B0503020204020204" pitchFamily="34" charset="0"/>
              </a:rPr>
              <a:t>° of volar angulation</a:t>
            </a:r>
            <a:endParaRPr lang="en-US" dirty="0"/>
          </a:p>
          <a:p>
            <a:pPr lvl="1"/>
            <a:r>
              <a:rPr lang="en-US" dirty="0"/>
              <a:t>Reduction generally recommended with scissoring of digits – can’t tolerate a rotational deformity -&gt; OR</a:t>
            </a:r>
          </a:p>
          <a:p>
            <a:endParaRPr lang="en-US" dirty="0"/>
          </a:p>
          <a:p>
            <a:r>
              <a:rPr lang="en-US" dirty="0"/>
              <a:t>Ulnar gutter splint</a:t>
            </a:r>
          </a:p>
          <a:p>
            <a:pPr lvl="1"/>
            <a:r>
              <a:rPr lang="en-US" dirty="0"/>
              <a:t>Intrinsic-plus position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2289" t="19421" r="33112" b="32792"/>
          <a:stretch/>
        </p:blipFill>
        <p:spPr>
          <a:xfrm>
            <a:off x="228600" y="1981200"/>
            <a:ext cx="4184027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6179" y="2776401"/>
            <a:ext cx="477358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747" y="152400"/>
            <a:ext cx="7765322" cy="589450"/>
          </a:xfrm>
        </p:spPr>
        <p:txBody>
          <a:bodyPr>
            <a:normAutofit fontScale="90000"/>
          </a:bodyPr>
          <a:lstStyle/>
          <a:p>
            <a:r>
              <a:rPr lang="en-US" dirty="0"/>
              <a:t>Injection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914400"/>
            <a:ext cx="417592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Usually someone testing the gun</a:t>
            </a:r>
          </a:p>
          <a:p>
            <a:endParaRPr lang="en-US" dirty="0"/>
          </a:p>
          <a:p>
            <a:r>
              <a:rPr lang="en-US" dirty="0"/>
              <a:t>Usually organic compound</a:t>
            </a:r>
          </a:p>
          <a:p>
            <a:pPr lvl="1"/>
            <a:r>
              <a:rPr lang="en-US" dirty="0"/>
              <a:t>Paint</a:t>
            </a:r>
          </a:p>
          <a:p>
            <a:pPr lvl="1"/>
            <a:r>
              <a:rPr lang="en-US" dirty="0"/>
              <a:t>Hydraulic fluid</a:t>
            </a:r>
          </a:p>
          <a:p>
            <a:pPr lvl="1"/>
            <a:r>
              <a:rPr lang="en-US" dirty="0"/>
              <a:t>Oil</a:t>
            </a:r>
          </a:p>
          <a:p>
            <a:endParaRPr lang="en-US" dirty="0"/>
          </a:p>
          <a:p>
            <a:r>
              <a:rPr lang="en-US" dirty="0"/>
              <a:t>Check for site of inoculation</a:t>
            </a:r>
          </a:p>
          <a:p>
            <a:endParaRPr lang="en-US" dirty="0"/>
          </a:p>
          <a:p>
            <a:r>
              <a:rPr lang="en-US" dirty="0"/>
              <a:t>Find out specs on gun if you can</a:t>
            </a:r>
          </a:p>
          <a:p>
            <a:pPr lvl="1"/>
            <a:r>
              <a:rPr lang="en-US" dirty="0"/>
              <a:t>How many PSI?</a:t>
            </a:r>
          </a:p>
          <a:p>
            <a:pPr lvl="1"/>
            <a:r>
              <a:rPr lang="en-US" dirty="0"/>
              <a:t>What type of fluid?</a:t>
            </a:r>
          </a:p>
          <a:p>
            <a:endParaRPr lang="en-US" dirty="0"/>
          </a:p>
          <a:p>
            <a:r>
              <a:rPr lang="en-US" dirty="0"/>
              <a:t>To OR NOW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00600" y="741850"/>
            <a:ext cx="3970531" cy="2944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686502"/>
            <a:ext cx="3970531" cy="2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35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1907" y="1676400"/>
            <a:ext cx="6172200" cy="48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62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54" y="152400"/>
            <a:ext cx="7765322" cy="970450"/>
          </a:xfrm>
        </p:spPr>
        <p:txBody>
          <a:bodyPr/>
          <a:lstStyle/>
          <a:p>
            <a:r>
              <a:rPr lang="en-US" dirty="0"/>
              <a:t>Paronychia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85" y="1529497"/>
            <a:ext cx="4343399" cy="4571999"/>
          </a:xfrm>
        </p:spPr>
        <p:txBody>
          <a:bodyPr>
            <a:normAutofit/>
          </a:bodyPr>
          <a:lstStyle/>
          <a:p>
            <a:r>
              <a:rPr lang="en-US" dirty="0"/>
              <a:t>Infection involving the </a:t>
            </a:r>
            <a:r>
              <a:rPr lang="en-US" dirty="0" err="1"/>
              <a:t>perinychium</a:t>
            </a:r>
            <a:r>
              <a:rPr lang="en-US" dirty="0"/>
              <a:t> or eponychium</a:t>
            </a:r>
          </a:p>
          <a:p>
            <a:endParaRPr lang="en-US" dirty="0"/>
          </a:p>
          <a:p>
            <a:r>
              <a:rPr lang="en-US" dirty="0"/>
              <a:t>Nail plate may be removed to facilitate cleaning</a:t>
            </a:r>
          </a:p>
          <a:p>
            <a:endParaRPr lang="en-US" dirty="0"/>
          </a:p>
          <a:p>
            <a:r>
              <a:rPr lang="en-US" dirty="0"/>
              <a:t>Leave it open, pack if needed</a:t>
            </a:r>
          </a:p>
          <a:p>
            <a:endParaRPr lang="en-US" dirty="0"/>
          </a:p>
          <a:p>
            <a:r>
              <a:rPr lang="en-US" dirty="0"/>
              <a:t>Send home with antibiotics</a:t>
            </a:r>
          </a:p>
          <a:p>
            <a:r>
              <a:rPr lang="en-US" dirty="0"/>
              <a:t>BID packing changes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89584" y="1371600"/>
            <a:ext cx="4210590" cy="4729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667" t="13334" r="-667" b="12000"/>
          <a:stretch/>
        </p:blipFill>
        <p:spPr>
          <a:xfrm rot="5400000">
            <a:off x="3582249" y="1632961"/>
            <a:ext cx="4027190" cy="3006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25202"/>
          <a:stretch/>
        </p:blipFill>
        <p:spPr>
          <a:xfrm>
            <a:off x="5715000" y="4343400"/>
            <a:ext cx="3330845" cy="22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415" y="152400"/>
            <a:ext cx="7765322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Felon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5137" y="1143000"/>
            <a:ext cx="4953001" cy="5562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Abscess in the </a:t>
            </a:r>
            <a:r>
              <a:rPr lang="en-US" dirty="0" err="1"/>
              <a:t>fingerpad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Fingerpad</a:t>
            </a:r>
            <a:r>
              <a:rPr lang="en-US" dirty="0"/>
              <a:t> divided into many compartments by sagittal </a:t>
            </a:r>
            <a:r>
              <a:rPr lang="en-US" dirty="0" err="1"/>
              <a:t>septae</a:t>
            </a:r>
            <a:endParaRPr lang="en-US" dirty="0"/>
          </a:p>
          <a:p>
            <a:endParaRPr lang="en-US" dirty="0"/>
          </a:p>
          <a:p>
            <a:r>
              <a:rPr lang="en-US" dirty="0"/>
              <a:t>MUST incise all </a:t>
            </a:r>
            <a:r>
              <a:rPr lang="en-US" dirty="0" err="1"/>
              <a:t>septae</a:t>
            </a:r>
            <a:r>
              <a:rPr lang="en-US" dirty="0"/>
              <a:t>!!!!</a:t>
            </a:r>
          </a:p>
          <a:p>
            <a:pPr lvl="1"/>
            <a:r>
              <a:rPr lang="en-US" dirty="0"/>
              <a:t>Irrigate thoroughly</a:t>
            </a:r>
          </a:p>
          <a:p>
            <a:pPr lvl="1"/>
            <a:r>
              <a:rPr lang="en-US" dirty="0"/>
              <a:t>Pack with ¼” Nu-gauze</a:t>
            </a:r>
          </a:p>
          <a:p>
            <a:pPr lvl="1"/>
            <a:r>
              <a:rPr lang="en-US" dirty="0"/>
              <a:t>Send home on antibiotics</a:t>
            </a:r>
          </a:p>
          <a:p>
            <a:pPr lvl="1"/>
            <a:r>
              <a:rPr lang="en-US" dirty="0"/>
              <a:t>BID finger soaks, packing changes</a:t>
            </a:r>
          </a:p>
          <a:p>
            <a:endParaRPr lang="en-US" dirty="0"/>
          </a:p>
          <a:p>
            <a:r>
              <a:rPr lang="en-US" dirty="0"/>
              <a:t>Some recommend a </a:t>
            </a:r>
            <a:r>
              <a:rPr lang="en-US" dirty="0" err="1"/>
              <a:t>fishmouth</a:t>
            </a:r>
            <a:r>
              <a:rPr lang="en-US" dirty="0"/>
              <a:t> incision</a:t>
            </a:r>
          </a:p>
          <a:p>
            <a:endParaRPr lang="en-US" dirty="0"/>
          </a:p>
          <a:p>
            <a:r>
              <a:rPr lang="en-US" dirty="0"/>
              <a:t>I prefer single lateral incision all the way across</a:t>
            </a:r>
          </a:p>
          <a:p>
            <a:pPr lvl="1"/>
            <a:r>
              <a:rPr lang="en-US" dirty="0"/>
              <a:t>Radial for thumb, small</a:t>
            </a:r>
          </a:p>
          <a:p>
            <a:pPr lvl="1"/>
            <a:r>
              <a:rPr lang="en-US" dirty="0"/>
              <a:t>Ulnar for index, long, ring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9227" y="838200"/>
            <a:ext cx="3295284" cy="2166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683" y="3455519"/>
            <a:ext cx="3692371" cy="2707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016" y="3690046"/>
            <a:ext cx="4000481" cy="2760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978" y="1500105"/>
            <a:ext cx="3985159" cy="183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070" y="76200"/>
            <a:ext cx="7765322" cy="970450"/>
          </a:xfrm>
        </p:spPr>
        <p:txBody>
          <a:bodyPr/>
          <a:lstStyle/>
          <a:p>
            <a:r>
              <a:rPr lang="en-US" dirty="0"/>
              <a:t>Flexor Tenosynovitis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571999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BIG PROBLEM!</a:t>
            </a:r>
          </a:p>
          <a:p>
            <a:endParaRPr lang="en-US" dirty="0"/>
          </a:p>
          <a:p>
            <a:r>
              <a:rPr lang="en-US" dirty="0"/>
              <a:t>Look for site of inoculation</a:t>
            </a:r>
          </a:p>
          <a:p>
            <a:pPr lvl="1"/>
            <a:r>
              <a:rPr lang="en-US" dirty="0"/>
              <a:t>Check the flexor creases – If it’s in the PIP crease, it’s in the sheath.</a:t>
            </a:r>
          </a:p>
          <a:p>
            <a:endParaRPr lang="en-US" dirty="0"/>
          </a:p>
          <a:p>
            <a:r>
              <a:rPr lang="en-US" dirty="0" err="1"/>
              <a:t>Kanavel’s</a:t>
            </a:r>
            <a:r>
              <a:rPr lang="en-US" dirty="0"/>
              <a:t> Cardinal signs</a:t>
            </a:r>
          </a:p>
          <a:p>
            <a:pPr lvl="1"/>
            <a:r>
              <a:rPr lang="en-US" dirty="0"/>
              <a:t>Intense pain with any extension</a:t>
            </a:r>
          </a:p>
          <a:p>
            <a:pPr lvl="2"/>
            <a:r>
              <a:rPr lang="en-US" dirty="0"/>
              <a:t>Earliest and most important</a:t>
            </a:r>
          </a:p>
          <a:p>
            <a:pPr lvl="1"/>
            <a:r>
              <a:rPr lang="en-US" dirty="0"/>
              <a:t>Flexion posture</a:t>
            </a:r>
          </a:p>
          <a:p>
            <a:pPr lvl="1"/>
            <a:r>
              <a:rPr lang="en-US" dirty="0"/>
              <a:t>Uniform swelling in entire finger</a:t>
            </a:r>
          </a:p>
          <a:p>
            <a:pPr lvl="1"/>
            <a:r>
              <a:rPr lang="en-US" dirty="0"/>
              <a:t>Percussion tenderness along sheath</a:t>
            </a:r>
          </a:p>
          <a:p>
            <a:endParaRPr lang="en-US" dirty="0"/>
          </a:p>
          <a:p>
            <a:r>
              <a:rPr lang="en-US" dirty="0"/>
              <a:t>To OR NOW</a:t>
            </a:r>
          </a:p>
          <a:p>
            <a:pPr lvl="1"/>
            <a:r>
              <a:rPr lang="en-US" dirty="0"/>
              <a:t>“When did you eat last?”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53000" y="1295400"/>
            <a:ext cx="3771748" cy="50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86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9236"/>
            <a:ext cx="7765322" cy="970450"/>
          </a:xfrm>
        </p:spPr>
        <p:txBody>
          <a:bodyPr/>
          <a:lstStyle/>
          <a:p>
            <a:r>
              <a:rPr lang="en-US" dirty="0"/>
              <a:t>Initial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762000"/>
            <a:ext cx="3795373" cy="57912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ABC’s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Question 1 –</a:t>
            </a:r>
          </a:p>
          <a:p>
            <a:pPr lvl="1"/>
            <a:r>
              <a:rPr lang="en-US" dirty="0"/>
              <a:t>Can the patient die from this?</a:t>
            </a:r>
          </a:p>
          <a:p>
            <a:pPr lvl="2"/>
            <a:r>
              <a:rPr lang="en-US" dirty="0"/>
              <a:t>Tourniquet to control bleeding if necessary</a:t>
            </a:r>
          </a:p>
          <a:p>
            <a:pPr lvl="1"/>
            <a:endParaRPr lang="en-US" dirty="0"/>
          </a:p>
          <a:p>
            <a:r>
              <a:rPr lang="en-US" dirty="0"/>
              <a:t>Question 2 –</a:t>
            </a:r>
          </a:p>
          <a:p>
            <a:pPr lvl="1"/>
            <a:r>
              <a:rPr lang="en-US" dirty="0"/>
              <a:t>Can the patient lose a hand or digit because of this?</a:t>
            </a:r>
          </a:p>
          <a:p>
            <a:pPr lvl="2"/>
            <a:r>
              <a:rPr lang="en-US" dirty="0"/>
              <a:t>Emergent compartment release necessary?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25" y="2590800"/>
            <a:ext cx="3165231" cy="1828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2070" y="849408"/>
            <a:ext cx="1614130" cy="1614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4752" y="4648200"/>
            <a:ext cx="3083604" cy="17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0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0150"/>
            <a:ext cx="7765322" cy="741850"/>
          </a:xfrm>
        </p:spPr>
        <p:txBody>
          <a:bodyPr/>
          <a:lstStyle/>
          <a:p>
            <a:r>
              <a:rPr lang="en-US" dirty="0"/>
              <a:t>Other common sites of infection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3960985"/>
            <a:ext cx="4182992" cy="230444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6799" y="3076658"/>
            <a:ext cx="4291883" cy="3197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6341920"/>
            <a:ext cx="449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Almost always need to be drained in the 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6" t="-828" r="16896" b="8029"/>
          <a:stretch/>
        </p:blipFill>
        <p:spPr>
          <a:xfrm>
            <a:off x="5638800" y="838487"/>
            <a:ext cx="1752600" cy="2117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6" y="990600"/>
            <a:ext cx="3200400" cy="24781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8485" y="354109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Collar button abscess</a:t>
            </a:r>
          </a:p>
        </p:txBody>
      </p:sp>
    </p:spTree>
    <p:extLst>
      <p:ext uri="{BB962C8B-B14F-4D97-AF65-F5344CB8AC3E}">
        <p14:creationId xmlns:p14="http://schemas.microsoft.com/office/powerpoint/2010/main" val="3957298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7607" y="1676400"/>
            <a:ext cx="6400800" cy="45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86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709"/>
            <a:ext cx="7765322" cy="714773"/>
          </a:xfrm>
        </p:spPr>
        <p:txBody>
          <a:bodyPr/>
          <a:lstStyle/>
          <a:p>
            <a:r>
              <a:rPr lang="en-US" dirty="0"/>
              <a:t>Animal bites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3795373" cy="533788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Cats – </a:t>
            </a:r>
            <a:r>
              <a:rPr lang="en-US" dirty="0" err="1"/>
              <a:t>Pasteurella</a:t>
            </a:r>
            <a:endParaRPr lang="en-US" dirty="0"/>
          </a:p>
          <a:p>
            <a:endParaRPr lang="en-US" dirty="0"/>
          </a:p>
          <a:p>
            <a:r>
              <a:rPr lang="en-US" dirty="0"/>
              <a:t>Dogs – </a:t>
            </a:r>
            <a:r>
              <a:rPr lang="en-US" dirty="0" err="1"/>
              <a:t>Eikenella</a:t>
            </a:r>
            <a:endParaRPr lang="en-US" dirty="0"/>
          </a:p>
          <a:p>
            <a:pPr lvl="1"/>
            <a:r>
              <a:rPr lang="en-US" dirty="0"/>
              <a:t>Rabies?</a:t>
            </a:r>
          </a:p>
          <a:p>
            <a:pPr lvl="1"/>
            <a:endParaRPr lang="en-US" dirty="0"/>
          </a:p>
          <a:p>
            <a:r>
              <a:rPr lang="en-US" dirty="0"/>
              <a:t>Humans – </a:t>
            </a:r>
            <a:r>
              <a:rPr lang="en-US" dirty="0" err="1"/>
              <a:t>Eikenella</a:t>
            </a:r>
            <a:endParaRPr lang="en-US" dirty="0"/>
          </a:p>
          <a:p>
            <a:endParaRPr lang="en-US" dirty="0"/>
          </a:p>
          <a:p>
            <a:r>
              <a:rPr lang="en-US" dirty="0"/>
              <a:t>Tetanus shot</a:t>
            </a:r>
          </a:p>
          <a:p>
            <a:r>
              <a:rPr lang="en-US" dirty="0"/>
              <a:t>Antibiotics</a:t>
            </a:r>
          </a:p>
          <a:p>
            <a:pPr lvl="1"/>
            <a:r>
              <a:rPr lang="en-US" dirty="0"/>
              <a:t>Usually go home on Augmentin</a:t>
            </a:r>
          </a:p>
          <a:p>
            <a:r>
              <a:rPr lang="en-US" dirty="0"/>
              <a:t>Wash it out</a:t>
            </a:r>
          </a:p>
          <a:p>
            <a:r>
              <a:rPr lang="en-US" dirty="0"/>
              <a:t>Whirlpool BID if staying inpatient</a:t>
            </a:r>
          </a:p>
          <a:p>
            <a:r>
              <a:rPr lang="en-US" dirty="0"/>
              <a:t>Generally, don’t close it (except to maybe tack an edge down)</a:t>
            </a:r>
          </a:p>
          <a:p>
            <a:pPr lvl="1"/>
            <a:r>
              <a:rPr lang="en-US" dirty="0"/>
              <a:t>You’ll need a darn good reason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72723" y="858983"/>
            <a:ext cx="2118718" cy="150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1439" y="858983"/>
            <a:ext cx="2960711" cy="1500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2723" y="2359122"/>
            <a:ext cx="2840382" cy="2134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3105" y="2359123"/>
            <a:ext cx="2239046" cy="1603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2723" y="4500563"/>
            <a:ext cx="2840382" cy="2061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3105" y="3962401"/>
            <a:ext cx="2239045" cy="259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5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113058"/>
            <a:ext cx="7765322" cy="589450"/>
          </a:xfrm>
        </p:spPr>
        <p:txBody>
          <a:bodyPr>
            <a:normAutofit fontScale="90000"/>
          </a:bodyPr>
          <a:lstStyle/>
          <a:p>
            <a:r>
              <a:rPr lang="en-US" dirty="0"/>
              <a:t>Fight bites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431" y="866225"/>
            <a:ext cx="4028138" cy="4058750"/>
          </a:xfrm>
        </p:spPr>
        <p:txBody>
          <a:bodyPr/>
          <a:lstStyle/>
          <a:p>
            <a:r>
              <a:rPr lang="en-US" dirty="0"/>
              <a:t>Check for open joints!</a:t>
            </a:r>
          </a:p>
          <a:p>
            <a:pPr lvl="1"/>
            <a:r>
              <a:rPr lang="en-US" dirty="0"/>
              <a:t>Usually the MP’s</a:t>
            </a:r>
          </a:p>
          <a:p>
            <a:pPr lvl="1"/>
            <a:r>
              <a:rPr lang="en-US" dirty="0"/>
              <a:t>If the joint is open, almost always needs OR</a:t>
            </a:r>
          </a:p>
          <a:p>
            <a:pPr lvl="1"/>
            <a:r>
              <a:rPr lang="en-US" dirty="0"/>
              <a:t>If in doubt, needs formal I&amp;D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53369" y="914400"/>
            <a:ext cx="3797300" cy="2836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2895600"/>
            <a:ext cx="3124200" cy="3514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962400"/>
            <a:ext cx="3469452" cy="25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00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225"/>
            <a:ext cx="7765322" cy="589450"/>
          </a:xfrm>
        </p:spPr>
        <p:txBody>
          <a:bodyPr>
            <a:normAutofit fontScale="90000"/>
          </a:bodyPr>
          <a:lstStyle/>
          <a:p>
            <a:r>
              <a:rPr lang="en-US" dirty="0"/>
              <a:t>Snake bites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724400" cy="5791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First off, make sure it isn’t compartment syndrome</a:t>
            </a:r>
          </a:p>
          <a:p>
            <a:pPr lvl="1"/>
            <a:r>
              <a:rPr lang="en-US" dirty="0"/>
              <a:t>Usually admitted to medicine if non-op</a:t>
            </a:r>
          </a:p>
          <a:p>
            <a:pPr lvl="1"/>
            <a:r>
              <a:rPr lang="en-US" dirty="0"/>
              <a:t>Frequent compartment checks early on</a:t>
            </a:r>
          </a:p>
          <a:p>
            <a:pPr lvl="2"/>
            <a:r>
              <a:rPr lang="en-US" dirty="0"/>
              <a:t>Always documented!!!!</a:t>
            </a:r>
          </a:p>
          <a:p>
            <a:pPr lvl="1"/>
            <a:endParaRPr lang="en-US" dirty="0"/>
          </a:p>
          <a:p>
            <a:r>
              <a:rPr lang="en-US" dirty="0"/>
              <a:t>Antivenin SOON – What type of snake was it?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More reliable if the person has worked with and around snakes for a long time</a:t>
            </a:r>
          </a:p>
          <a:p>
            <a:endParaRPr lang="en-US" dirty="0"/>
          </a:p>
          <a:p>
            <a:r>
              <a:rPr lang="en-US" dirty="0"/>
              <a:t>Antibiotics</a:t>
            </a:r>
          </a:p>
          <a:p>
            <a:endParaRPr lang="en-US" dirty="0"/>
          </a:p>
          <a:p>
            <a:r>
              <a:rPr lang="en-US" dirty="0"/>
              <a:t>ELEVATION</a:t>
            </a:r>
          </a:p>
          <a:p>
            <a:pPr lvl="1"/>
            <a:r>
              <a:rPr lang="en-US" dirty="0"/>
              <a:t>AT ALL TIMES</a:t>
            </a:r>
          </a:p>
          <a:p>
            <a:endParaRPr lang="en-US" dirty="0"/>
          </a:p>
          <a:p>
            <a:r>
              <a:rPr lang="en-US" dirty="0"/>
              <a:t>Pit vipers are the worst for these</a:t>
            </a:r>
          </a:p>
          <a:p>
            <a:pPr lvl="1"/>
            <a:r>
              <a:rPr lang="en-US" dirty="0"/>
              <a:t>Family </a:t>
            </a:r>
            <a:r>
              <a:rPr lang="en-US" dirty="0" err="1"/>
              <a:t>Crotalidae</a:t>
            </a:r>
            <a:endParaRPr lang="en-US" dirty="0"/>
          </a:p>
          <a:p>
            <a:pPr lvl="1"/>
            <a:r>
              <a:rPr lang="en-US" dirty="0"/>
              <a:t>Antivenin is </a:t>
            </a:r>
            <a:r>
              <a:rPr lang="en-US" dirty="0" err="1"/>
              <a:t>Cro</a:t>
            </a:r>
            <a:r>
              <a:rPr lang="en-US" dirty="0"/>
              <a:t>-Fab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r="26685"/>
          <a:stretch/>
        </p:blipFill>
        <p:spPr>
          <a:xfrm>
            <a:off x="6477000" y="652737"/>
            <a:ext cx="2591946" cy="175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4012" y="652737"/>
            <a:ext cx="2017934" cy="1737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667000"/>
            <a:ext cx="396804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6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39" y="293752"/>
            <a:ext cx="7765322" cy="727838"/>
          </a:xfrm>
        </p:spPr>
        <p:txBody>
          <a:bodyPr/>
          <a:lstStyle/>
          <a:p>
            <a:r>
              <a:rPr lang="en-US" dirty="0"/>
              <a:t>Flash-Flame Burns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9200" y="2004414"/>
            <a:ext cx="3798896" cy="284917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61364" y="1219200"/>
            <a:ext cx="4715435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90% of thermal burns involve the hands</a:t>
            </a:r>
          </a:p>
          <a:p>
            <a:pPr lvl="1"/>
            <a:r>
              <a:rPr lang="en-US" dirty="0"/>
              <a:t>Usually exposed</a:t>
            </a:r>
          </a:p>
          <a:p>
            <a:pPr lvl="1"/>
            <a:r>
              <a:rPr lang="en-US" dirty="0"/>
              <a:t>Close to heat source</a:t>
            </a:r>
          </a:p>
          <a:p>
            <a:pPr lvl="1"/>
            <a:r>
              <a:rPr lang="en-US" dirty="0"/>
              <a:t>Dorsal &gt; Volar </a:t>
            </a:r>
          </a:p>
          <a:p>
            <a:pPr lvl="2"/>
            <a:r>
              <a:rPr lang="en-US" dirty="0"/>
              <a:t>Protective mechanism</a:t>
            </a:r>
          </a:p>
          <a:p>
            <a:pPr lvl="0"/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~1% of population in Western countries will sustain a burn each year</a:t>
            </a:r>
          </a:p>
          <a:p>
            <a:pPr lvl="1"/>
            <a:r>
              <a:rPr lang="en-US" dirty="0">
                <a:effectLst/>
              </a:rPr>
              <a:t>25% of those will require medical treatment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Workplace accounts for &lt; 1/3 of burn unit admissions and fire-related deaths</a:t>
            </a:r>
          </a:p>
          <a:p>
            <a:pPr lvl="0"/>
            <a:endParaRPr lang="en-US" dirty="0">
              <a:effectLst/>
            </a:endParaRPr>
          </a:p>
          <a:p>
            <a:r>
              <a:rPr lang="en-US" dirty="0">
                <a:effectLst/>
              </a:rPr>
              <a:t>Incidence of burn injuries in armed conflicts reported between 2-18% in conventional warfare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365" y="6378545"/>
            <a:ext cx="684354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Beasley RW. “Burns and Chemical, Cold, and Electrical Injuries.” In </a:t>
            </a:r>
            <a:r>
              <a:rPr lang="en-US" sz="750" u="sng" dirty="0"/>
              <a:t>Beasley’s Surgery of the Hand</a:t>
            </a:r>
            <a:r>
              <a:rPr lang="en-US" sz="750" dirty="0"/>
              <a:t>. </a:t>
            </a:r>
            <a:r>
              <a:rPr lang="en-US" sz="750" dirty="0" err="1"/>
              <a:t>Thieme</a:t>
            </a:r>
            <a:r>
              <a:rPr lang="en-US" sz="750" dirty="0"/>
              <a:t> Medical Publishers, Inc., New York, NY. 2003: 75-86.</a:t>
            </a:r>
          </a:p>
          <a:p>
            <a:r>
              <a:rPr lang="en-US" sz="750" dirty="0" err="1"/>
              <a:t>Germann</a:t>
            </a:r>
            <a:r>
              <a:rPr lang="en-US" sz="750" dirty="0"/>
              <a:t> G and </a:t>
            </a:r>
            <a:r>
              <a:rPr lang="en-US" sz="750" dirty="0" err="1"/>
              <a:t>Weigel</a:t>
            </a:r>
            <a:r>
              <a:rPr lang="en-US" sz="750" dirty="0"/>
              <a:t> G. “The Burned Hand.” In </a:t>
            </a:r>
            <a:r>
              <a:rPr lang="en-US" sz="750" u="sng" dirty="0"/>
              <a:t>Green’s Operative Hand Surgery</a:t>
            </a:r>
            <a:r>
              <a:rPr lang="en-US" sz="750" dirty="0"/>
              <a:t>. 6th ed. Elsevier Churchill Livingstone, Philadelphia, PA. 2011: 2089-2120.</a:t>
            </a:r>
          </a:p>
          <a:p>
            <a:r>
              <a:rPr lang="en-US" sz="750" dirty="0"/>
              <a:t>Pruitt BA. “Combat casualty care and surgical progress. </a:t>
            </a:r>
            <a:r>
              <a:rPr lang="en-US" sz="750" i="1" dirty="0"/>
              <a:t>Ann Surg.</a:t>
            </a:r>
            <a:r>
              <a:rPr lang="en-US" sz="750" dirty="0"/>
              <a:t> 2006;243:715-29.</a:t>
            </a:r>
          </a:p>
        </p:txBody>
      </p:sp>
    </p:spTree>
    <p:extLst>
      <p:ext uri="{BB962C8B-B14F-4D97-AF65-F5344CB8AC3E}">
        <p14:creationId xmlns:p14="http://schemas.microsoft.com/office/powerpoint/2010/main" val="1837884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231" y="49355"/>
            <a:ext cx="7765322" cy="727838"/>
          </a:xfrm>
        </p:spPr>
        <p:txBody>
          <a:bodyPr/>
          <a:lstStyle/>
          <a:p>
            <a:r>
              <a:rPr lang="en-US" dirty="0"/>
              <a:t>Contact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070584" cy="5334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Contact burns are more likely to involve the palmar surfaces</a:t>
            </a:r>
          </a:p>
          <a:p>
            <a:pPr lvl="1"/>
            <a:r>
              <a:rPr lang="en-US" dirty="0"/>
              <a:t>Especially young children</a:t>
            </a:r>
          </a:p>
          <a:p>
            <a:endParaRPr lang="en-US" dirty="0"/>
          </a:p>
          <a:p>
            <a:r>
              <a:rPr lang="en-US" dirty="0"/>
              <a:t>Typically more superficial burns (in otherwise awake/alert patient) as nociceptive reflexes result in withdrawal of limb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Must exercise caution to evaluate low-temperature burns to insensate limbs or people rendered unconscious </a:t>
            </a:r>
          </a:p>
          <a:p>
            <a:pPr lvl="1"/>
            <a:r>
              <a:rPr lang="en-US" dirty="0">
                <a:effectLst/>
              </a:rPr>
              <a:t>Epileptics</a:t>
            </a:r>
          </a:p>
          <a:p>
            <a:pPr lvl="1"/>
            <a:r>
              <a:rPr lang="en-US" dirty="0">
                <a:effectLst/>
              </a:rPr>
              <a:t>Gross intoxication with </a:t>
            </a:r>
            <a:r>
              <a:rPr lang="en-US" dirty="0" err="1">
                <a:effectLst/>
              </a:rPr>
              <a:t>EtOH</a:t>
            </a:r>
            <a:r>
              <a:rPr lang="en-US" dirty="0">
                <a:effectLst/>
              </a:rPr>
              <a:t> or drugs</a:t>
            </a:r>
          </a:p>
          <a:p>
            <a:pPr lvl="1"/>
            <a:r>
              <a:rPr lang="en-US" dirty="0">
                <a:effectLst/>
              </a:rPr>
              <a:t>Neuropathic limbs</a:t>
            </a:r>
          </a:p>
          <a:p>
            <a:pPr lvl="1"/>
            <a:r>
              <a:rPr lang="en-US" dirty="0">
                <a:effectLst/>
              </a:rPr>
              <a:t>Patients down after cardiac/respiratory compromise or CVA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1202" y="6600896"/>
            <a:ext cx="516038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Lister G. “Injury.” In </a:t>
            </a:r>
            <a:r>
              <a:rPr lang="en-US" sz="750" u="sng" dirty="0"/>
              <a:t>The Hand: Diagnosis and Indications</a:t>
            </a:r>
            <a:r>
              <a:rPr lang="en-US" sz="750" dirty="0"/>
              <a:t>. 3</a:t>
            </a:r>
            <a:r>
              <a:rPr lang="en-US" sz="750" baseline="30000" dirty="0"/>
              <a:t>rd</a:t>
            </a:r>
            <a:r>
              <a:rPr lang="en-US" sz="750" dirty="0"/>
              <a:t> ed. Churchill Livingstone, New York, NY. 1993: 126-137.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74B3FC92-50D3-6613-D26A-0EA97FA0E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05"/>
          <a:stretch/>
        </p:blipFill>
        <p:spPr>
          <a:xfrm>
            <a:off x="6019800" y="3697176"/>
            <a:ext cx="2895600" cy="299223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50084"/>
          <a:stretch/>
        </p:blipFill>
        <p:spPr>
          <a:xfrm>
            <a:off x="4525315" y="1086678"/>
            <a:ext cx="2942285" cy="295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06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78"/>
            <a:ext cx="7765322" cy="727838"/>
          </a:xfrm>
        </p:spPr>
        <p:txBody>
          <a:bodyPr/>
          <a:lstStyle/>
          <a:p>
            <a:r>
              <a:rPr lang="en-US" dirty="0"/>
              <a:t>Burn Injury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9871" y="3557688"/>
            <a:ext cx="3798499" cy="28488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701" y="1087492"/>
            <a:ext cx="3798499" cy="5147545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>
                <a:effectLst/>
              </a:rPr>
              <a:t>Extent of tissue damage depends on</a:t>
            </a:r>
          </a:p>
          <a:p>
            <a:pPr lvl="1"/>
            <a:r>
              <a:rPr lang="en-US" b="1" u="sng" dirty="0">
                <a:effectLst/>
              </a:rPr>
              <a:t>Temperature</a:t>
            </a:r>
            <a:r>
              <a:rPr lang="en-US" dirty="0">
                <a:effectLst/>
              </a:rPr>
              <a:t> of inflicting agent</a:t>
            </a:r>
          </a:p>
          <a:p>
            <a:pPr lvl="1"/>
            <a:r>
              <a:rPr lang="en-US" b="1" u="sng" dirty="0">
                <a:effectLst/>
              </a:rPr>
              <a:t>Duration</a:t>
            </a:r>
            <a:r>
              <a:rPr lang="en-US" dirty="0">
                <a:effectLst/>
              </a:rPr>
              <a:t> of contact</a:t>
            </a:r>
          </a:p>
          <a:p>
            <a:endParaRPr lang="en-US" dirty="0"/>
          </a:p>
          <a:p>
            <a:r>
              <a:rPr lang="en-US" dirty="0"/>
              <a:t>Flash exposure</a:t>
            </a:r>
          </a:p>
          <a:p>
            <a:pPr lvl="1"/>
            <a:r>
              <a:rPr lang="en-US" dirty="0"/>
              <a:t>Broader areas</a:t>
            </a:r>
          </a:p>
          <a:p>
            <a:pPr lvl="1"/>
            <a:r>
              <a:rPr lang="en-US" dirty="0"/>
              <a:t>Often associated with systemic and respiratory problems</a:t>
            </a:r>
          </a:p>
          <a:p>
            <a:endParaRPr lang="en-US" dirty="0"/>
          </a:p>
          <a:p>
            <a:r>
              <a:rPr lang="en-US" dirty="0"/>
              <a:t>Contact burn</a:t>
            </a:r>
          </a:p>
          <a:p>
            <a:pPr lvl="1"/>
            <a:r>
              <a:rPr lang="en-US" dirty="0"/>
              <a:t>Well-Defined and Localized</a:t>
            </a:r>
          </a:p>
          <a:p>
            <a:pPr lvl="1"/>
            <a:r>
              <a:rPr lang="en-US" dirty="0"/>
              <a:t>Greater Depth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17" y="6574813"/>
            <a:ext cx="684354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Beasley RW. “Burns and Chemical, Cold, and Electrical Injuries.” In </a:t>
            </a:r>
            <a:r>
              <a:rPr lang="en-US" sz="750" u="sng" dirty="0"/>
              <a:t>Beasley’s Surgery of the Hand</a:t>
            </a:r>
            <a:r>
              <a:rPr lang="en-US" sz="750" dirty="0"/>
              <a:t>. </a:t>
            </a:r>
            <a:r>
              <a:rPr lang="en-US" sz="750" dirty="0" err="1"/>
              <a:t>Thieme</a:t>
            </a:r>
            <a:r>
              <a:rPr lang="en-US" sz="750" dirty="0"/>
              <a:t> Medical Publishers, Inc., New York, NY. 2003: 75-86.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7" y="747716"/>
            <a:ext cx="3693590" cy="253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30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39" y="356796"/>
            <a:ext cx="7765322" cy="450476"/>
          </a:xfrm>
        </p:spPr>
        <p:txBody>
          <a:bodyPr>
            <a:normAutofit fontScale="90000"/>
          </a:bodyPr>
          <a:lstStyle/>
          <a:p>
            <a:r>
              <a:rPr lang="en-US" dirty="0"/>
              <a:t>Flash and Contact Burns – Initial Treatment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6432" y="1828799"/>
            <a:ext cx="4863611" cy="387568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If burned area is small and superficial</a:t>
            </a:r>
          </a:p>
          <a:p>
            <a:pPr lvl="1"/>
            <a:r>
              <a:rPr lang="en-US" dirty="0"/>
              <a:t>Rinse wound</a:t>
            </a:r>
            <a:endParaRPr lang="en-US" baseline="30000" dirty="0"/>
          </a:p>
          <a:p>
            <a:pPr lvl="1"/>
            <a:r>
              <a:rPr lang="en-US" dirty="0"/>
              <a:t>Elevate</a:t>
            </a:r>
          </a:p>
          <a:p>
            <a:pPr lvl="1"/>
            <a:r>
              <a:rPr lang="en-US" dirty="0">
                <a:effectLst/>
              </a:rPr>
              <a:t>Night-splinting – Intrinsic +</a:t>
            </a:r>
          </a:p>
          <a:p>
            <a:pPr lvl="1"/>
            <a:r>
              <a:rPr lang="en-US" dirty="0"/>
              <a:t>Analgesia as needed to accommodate motion</a:t>
            </a:r>
          </a:p>
          <a:p>
            <a:pPr lvl="2"/>
            <a:r>
              <a:rPr lang="en-US" dirty="0"/>
              <a:t>Irreversible CRPS can result from painful motion, clumsy dressings or splints</a:t>
            </a:r>
          </a:p>
          <a:p>
            <a:pPr lvl="0"/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When wounds are clean and care allows, wounds should be covered with antibacterial cream</a:t>
            </a:r>
          </a:p>
          <a:p>
            <a:pPr lvl="1"/>
            <a:r>
              <a:rPr lang="en-US" dirty="0">
                <a:effectLst/>
              </a:rPr>
              <a:t>Silver sulfadiazine = easy to remove, water soluble, soothing, antibiotic ($9.25 per 25 g*)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36" y="6062786"/>
            <a:ext cx="800411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Beasley RW. “Burns and Chemical, Cold, and Electrical Injuries.” In </a:t>
            </a:r>
            <a:r>
              <a:rPr lang="en-US" sz="750" u="sng" dirty="0"/>
              <a:t>Beasley’s Surgery of the Hand</a:t>
            </a:r>
            <a:r>
              <a:rPr lang="en-US" sz="750" dirty="0"/>
              <a:t>. </a:t>
            </a:r>
            <a:r>
              <a:rPr lang="en-US" sz="750" dirty="0" err="1"/>
              <a:t>Thieme</a:t>
            </a:r>
            <a:r>
              <a:rPr lang="en-US" sz="750" dirty="0"/>
              <a:t> Medical Publishers, Inc., New York, NY. 2003: 75-86.</a:t>
            </a:r>
          </a:p>
          <a:p>
            <a:r>
              <a:rPr lang="en-US" sz="750" dirty="0"/>
              <a:t>*Flatt AE. “Burns.” In </a:t>
            </a:r>
            <a:r>
              <a:rPr lang="en-US" sz="750" u="sng" dirty="0"/>
              <a:t>The Care of Minor Hand Injuries</a:t>
            </a:r>
            <a:r>
              <a:rPr lang="en-US" sz="750" dirty="0"/>
              <a:t>. 2</a:t>
            </a:r>
            <a:r>
              <a:rPr lang="en-US" sz="750" baseline="30000" dirty="0"/>
              <a:t>nd</a:t>
            </a:r>
            <a:r>
              <a:rPr lang="en-US" sz="750" dirty="0"/>
              <a:t> ed. The C.V. Mosby Company, St. Louis, MO. 1963: 217-227.</a:t>
            </a:r>
          </a:p>
          <a:p>
            <a:r>
              <a:rPr lang="en-US" sz="750" baseline="30000" dirty="0">
                <a:latin typeface="Corbel" panose="020B0503020204020204" pitchFamily="34" charset="0"/>
              </a:rPr>
              <a:t>†</a:t>
            </a:r>
            <a:r>
              <a:rPr lang="en-US" sz="750" dirty="0" err="1"/>
              <a:t>Kamolz</a:t>
            </a:r>
            <a:r>
              <a:rPr lang="en-US" sz="750" dirty="0"/>
              <a:t> L-P, </a:t>
            </a:r>
            <a:r>
              <a:rPr lang="en-US" sz="750" dirty="0" err="1"/>
              <a:t>Kitzinger</a:t>
            </a:r>
            <a:r>
              <a:rPr lang="en-US" sz="750" dirty="0"/>
              <a:t> HB, Karle B, Frey M. “The treatment of hand burns.” </a:t>
            </a:r>
            <a:r>
              <a:rPr lang="en-US" sz="750" i="1" dirty="0"/>
              <a:t>Burns</a:t>
            </a:r>
            <a:r>
              <a:rPr lang="en-US" sz="750" dirty="0"/>
              <a:t>. 2009;35:327-337.</a:t>
            </a:r>
          </a:p>
          <a:p>
            <a:r>
              <a:rPr lang="en-US" sz="750" dirty="0"/>
              <a:t>Barron JN and Evans DM. “Burns.” In </a:t>
            </a:r>
            <a:r>
              <a:rPr lang="en-US" sz="750" u="sng" dirty="0"/>
              <a:t>The Practice of Hand Surgery</a:t>
            </a:r>
            <a:r>
              <a:rPr lang="en-US" sz="750" dirty="0"/>
              <a:t>. 2nd ed. Lamb DW, Hooper G, and </a:t>
            </a:r>
            <a:r>
              <a:rPr lang="en-US" sz="750" dirty="0" err="1"/>
              <a:t>Kuczynski</a:t>
            </a:r>
            <a:r>
              <a:rPr lang="en-US" sz="750" dirty="0"/>
              <a:t> K (</a:t>
            </a:r>
            <a:r>
              <a:rPr lang="en-US" sz="750" dirty="0" err="1"/>
              <a:t>ed</a:t>
            </a:r>
            <a:r>
              <a:rPr lang="en-US" sz="750" dirty="0"/>
              <a:t>), Blackwell Scientific Publications, Oxford, England. 1989: 312-319.</a:t>
            </a:r>
          </a:p>
          <a:p>
            <a:r>
              <a:rPr lang="en-US" sz="750" dirty="0" err="1"/>
              <a:t>Germann</a:t>
            </a:r>
            <a:r>
              <a:rPr lang="en-US" sz="750" dirty="0"/>
              <a:t> G and </a:t>
            </a:r>
            <a:r>
              <a:rPr lang="en-US" sz="750" dirty="0" err="1"/>
              <a:t>Weigel</a:t>
            </a:r>
            <a:r>
              <a:rPr lang="en-US" sz="750" dirty="0"/>
              <a:t> G. “The Burned Hand.” In </a:t>
            </a:r>
            <a:r>
              <a:rPr lang="en-US" sz="750" u="sng" dirty="0"/>
              <a:t>Green’s Operative Hand Surgery</a:t>
            </a:r>
            <a:r>
              <a:rPr lang="en-US" sz="750" dirty="0"/>
              <a:t>. 6th ed. Elsevier Churchill Livingstone, Philadelphia, PA. 2011: 2089-2120.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165578"/>
            <a:ext cx="2856493" cy="2568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59A3BB-AF45-652C-EF9C-469C611E3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5" y="3967116"/>
            <a:ext cx="3207612" cy="204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6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39" y="152400"/>
            <a:ext cx="7765322" cy="452824"/>
          </a:xfrm>
        </p:spPr>
        <p:txBody>
          <a:bodyPr>
            <a:normAutofit fontScale="90000"/>
          </a:bodyPr>
          <a:lstStyle/>
          <a:p>
            <a:r>
              <a:rPr lang="en-US" dirty="0"/>
              <a:t>Cold Exposure Injury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9106" y="838200"/>
            <a:ext cx="4757318" cy="5257799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>
                <a:effectLst/>
              </a:rPr>
              <a:t>Increased risk of frostbite at &lt; -2°C for &gt; 1 hour (“freezing point” of human tissue)</a:t>
            </a:r>
          </a:p>
          <a:p>
            <a:pPr lvl="1"/>
            <a:r>
              <a:rPr lang="en-US" dirty="0">
                <a:effectLst/>
              </a:rPr>
              <a:t>Sensory nerve dysfunction occurs at 10°C</a:t>
            </a:r>
          </a:p>
          <a:p>
            <a:pPr lvl="1"/>
            <a:r>
              <a:rPr lang="en-US" dirty="0">
                <a:effectLst/>
              </a:rPr>
              <a:t>Intracellular ice crystals form at -6°C to -15°C</a:t>
            </a:r>
          </a:p>
          <a:p>
            <a:pPr lvl="1"/>
            <a:endParaRPr lang="en-US" dirty="0">
              <a:effectLst/>
            </a:endParaRPr>
          </a:p>
          <a:p>
            <a:r>
              <a:rPr lang="en-US" dirty="0">
                <a:effectLst/>
              </a:rPr>
              <a:t>Hands or feet involved in 90%</a:t>
            </a:r>
          </a:p>
          <a:p>
            <a:pPr lvl="0"/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Degree of injury dependent on </a:t>
            </a:r>
          </a:p>
          <a:p>
            <a:pPr lvl="1"/>
            <a:r>
              <a:rPr lang="en-US" dirty="0">
                <a:effectLst/>
              </a:rPr>
              <a:t>Temperature</a:t>
            </a:r>
          </a:p>
          <a:p>
            <a:pPr lvl="1"/>
            <a:r>
              <a:rPr lang="en-US" dirty="0">
                <a:effectLst/>
              </a:rPr>
              <a:t>Wind velocity (“wind chill”)</a:t>
            </a:r>
          </a:p>
          <a:p>
            <a:pPr lvl="1"/>
            <a:r>
              <a:rPr lang="en-US" dirty="0">
                <a:effectLst/>
              </a:rPr>
              <a:t>Altitude</a:t>
            </a:r>
          </a:p>
          <a:p>
            <a:pPr lvl="1"/>
            <a:r>
              <a:rPr lang="en-US" dirty="0">
                <a:effectLst/>
              </a:rPr>
              <a:t>Duration of exposure</a:t>
            </a:r>
          </a:p>
          <a:p>
            <a:pPr lvl="1"/>
            <a:r>
              <a:rPr lang="en-US" dirty="0">
                <a:effectLst/>
              </a:rPr>
              <a:t>Wetness of tissue</a:t>
            </a:r>
          </a:p>
          <a:p>
            <a:pPr lvl="1"/>
            <a:r>
              <a:rPr lang="en-US" dirty="0">
                <a:effectLst/>
              </a:rPr>
              <a:t>Patient’s vascular status</a:t>
            </a:r>
          </a:p>
          <a:p>
            <a:pPr lvl="1"/>
            <a:r>
              <a:rPr lang="en-US" dirty="0">
                <a:effectLst/>
              </a:rPr>
              <a:t>Previous exposure to cold injury</a:t>
            </a:r>
          </a:p>
          <a:p>
            <a:pPr lvl="1"/>
            <a:endParaRPr lang="en-US" dirty="0">
              <a:effectLst/>
            </a:endParaRPr>
          </a:p>
          <a:p>
            <a:pPr lvl="1"/>
            <a:endParaRPr lang="en-US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304002"/>
            <a:ext cx="71657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Cannon DL. “Special Hand Disorders.” In </a:t>
            </a:r>
            <a:r>
              <a:rPr lang="en-US" sz="750" u="sng" dirty="0"/>
              <a:t>Campbell’s Operative Orthopaedics</a:t>
            </a:r>
            <a:r>
              <a:rPr lang="en-US" sz="750" dirty="0"/>
              <a:t>. 12th ed. </a:t>
            </a:r>
            <a:r>
              <a:rPr lang="en-US" sz="750" dirty="0" err="1"/>
              <a:t>Canale</a:t>
            </a:r>
            <a:r>
              <a:rPr lang="en-US" sz="750" dirty="0"/>
              <a:t> ST and </a:t>
            </a:r>
            <a:r>
              <a:rPr lang="en-US" sz="750" dirty="0" err="1"/>
              <a:t>Beaty</a:t>
            </a:r>
            <a:r>
              <a:rPr lang="en-US" sz="750" dirty="0"/>
              <a:t> JH (</a:t>
            </a:r>
            <a:r>
              <a:rPr lang="en-US" sz="750" dirty="0" err="1"/>
              <a:t>ed</a:t>
            </a:r>
            <a:r>
              <a:rPr lang="en-US" sz="750" dirty="0"/>
              <a:t>), Elsevier Mosby, Philadelphia, PA. 2013: 3479-3487.</a:t>
            </a:r>
          </a:p>
          <a:p>
            <a:r>
              <a:rPr lang="en-US" sz="750" dirty="0"/>
              <a:t>Watson JT. “Frostbite.” In </a:t>
            </a:r>
            <a:r>
              <a:rPr lang="en-US" sz="750" u="sng" dirty="0"/>
              <a:t>AAOS Comprehensive Orthopaedic Review</a:t>
            </a:r>
            <a:r>
              <a:rPr lang="en-US" sz="750" dirty="0"/>
              <a:t>. Lieberman JR (</a:t>
            </a:r>
            <a:r>
              <a:rPr lang="en-US" sz="750" dirty="0" err="1"/>
              <a:t>ed</a:t>
            </a:r>
            <a:r>
              <a:rPr lang="en-US" sz="750" dirty="0"/>
              <a:t>), American Academy of Orthopaedic Surgeons, Rosemont, IL. 2009: 955.</a:t>
            </a:r>
          </a:p>
          <a:p>
            <a:r>
              <a:rPr lang="en-US" sz="750" dirty="0" err="1"/>
              <a:t>Germann</a:t>
            </a:r>
            <a:r>
              <a:rPr lang="en-US" sz="750" dirty="0"/>
              <a:t> G and </a:t>
            </a:r>
            <a:r>
              <a:rPr lang="en-US" sz="750" dirty="0" err="1"/>
              <a:t>Weigel</a:t>
            </a:r>
            <a:r>
              <a:rPr lang="en-US" sz="750" dirty="0"/>
              <a:t> G. “The Burned Hand.” In </a:t>
            </a:r>
            <a:r>
              <a:rPr lang="en-US" sz="750" u="sng" dirty="0"/>
              <a:t>Green’s Operative Hand Surgery</a:t>
            </a:r>
            <a:r>
              <a:rPr lang="en-US" sz="750" dirty="0"/>
              <a:t>. 6th ed. Elsevier Churchill Livingstone, Philadelphia, PA. 2011: 2089-2120.</a:t>
            </a:r>
          </a:p>
          <a:p>
            <a:r>
              <a:rPr lang="en-US" sz="750" dirty="0"/>
              <a:t>Britt LD, </a:t>
            </a:r>
            <a:r>
              <a:rPr lang="en-US" sz="750" dirty="0" err="1"/>
              <a:t>Dascombe</a:t>
            </a:r>
            <a:r>
              <a:rPr lang="en-US" sz="750" dirty="0"/>
              <a:t> WH, Rodriguez A: New horizons in management of hypothermia and frostbite injury, </a:t>
            </a:r>
            <a:r>
              <a:rPr lang="en-US" sz="750" i="1" dirty="0" err="1"/>
              <a:t>Surg</a:t>
            </a:r>
            <a:r>
              <a:rPr lang="en-US" sz="750" i="1" dirty="0"/>
              <a:t> </a:t>
            </a:r>
            <a:r>
              <a:rPr lang="en-US" sz="750" i="1" dirty="0" err="1"/>
              <a:t>Clin</a:t>
            </a:r>
            <a:r>
              <a:rPr lang="en-US" sz="750" i="1" dirty="0"/>
              <a:t> North Am</a:t>
            </a:r>
            <a:r>
              <a:rPr lang="en-US" sz="750" dirty="0"/>
              <a:t> 71:345-370, 1991.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-94996" y="2044541"/>
            <a:ext cx="4635310" cy="27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6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no to both…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66988" y="1561577"/>
            <a:ext cx="3602037" cy="36020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95578" y="5638800"/>
            <a:ext cx="454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 a deep breath and relax. You have time.</a:t>
            </a:r>
          </a:p>
        </p:txBody>
      </p:sp>
    </p:spTree>
    <p:extLst>
      <p:ext uri="{BB962C8B-B14F-4D97-AF65-F5344CB8AC3E}">
        <p14:creationId xmlns:p14="http://schemas.microsoft.com/office/powerpoint/2010/main" val="37138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9107" y="370684"/>
            <a:ext cx="4171562" cy="452824"/>
          </a:xfrm>
        </p:spPr>
        <p:txBody>
          <a:bodyPr>
            <a:normAutofit fontScale="90000"/>
          </a:bodyPr>
          <a:lstStyle/>
          <a:p>
            <a:r>
              <a:rPr lang="en-US" dirty="0"/>
              <a:t>Cold Exposure Injury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9107" y="1295400"/>
            <a:ext cx="4750594" cy="50292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effectLst/>
              </a:rPr>
              <a:t>At-risk scenarios – Outdoor winter activities</a:t>
            </a:r>
          </a:p>
          <a:p>
            <a:pPr lvl="1"/>
            <a:r>
              <a:rPr lang="en-US" dirty="0">
                <a:effectLst/>
              </a:rPr>
              <a:t>Outdoor winter activities</a:t>
            </a:r>
          </a:p>
          <a:p>
            <a:pPr lvl="2"/>
            <a:r>
              <a:rPr lang="en-US" dirty="0">
                <a:effectLst/>
              </a:rPr>
              <a:t>Skiing</a:t>
            </a:r>
          </a:p>
          <a:p>
            <a:pPr lvl="2"/>
            <a:r>
              <a:rPr lang="en-US" dirty="0">
                <a:effectLst/>
              </a:rPr>
              <a:t>Mountaineering</a:t>
            </a:r>
          </a:p>
          <a:p>
            <a:pPr lvl="1"/>
            <a:r>
              <a:rPr lang="en-US" dirty="0">
                <a:effectLst/>
              </a:rPr>
              <a:t>Inadequate clothing</a:t>
            </a:r>
          </a:p>
          <a:p>
            <a:pPr lvl="1"/>
            <a:r>
              <a:rPr lang="en-US" dirty="0">
                <a:effectLst/>
              </a:rPr>
              <a:t>Alcohol abuse </a:t>
            </a:r>
          </a:p>
          <a:p>
            <a:pPr lvl="2"/>
            <a:r>
              <a:rPr lang="en-US" dirty="0">
                <a:effectLst/>
              </a:rPr>
              <a:t>Stay vigilant for withdrawal, malnutrition</a:t>
            </a:r>
          </a:p>
          <a:p>
            <a:pPr lvl="1"/>
            <a:r>
              <a:rPr lang="en-US" dirty="0">
                <a:effectLst/>
              </a:rPr>
              <a:t>Psych disorders</a:t>
            </a:r>
          </a:p>
          <a:p>
            <a:pPr lvl="1"/>
            <a:r>
              <a:rPr lang="en-US" dirty="0">
                <a:effectLst/>
              </a:rPr>
              <a:t>Accidents</a:t>
            </a:r>
          </a:p>
          <a:p>
            <a:pPr lvl="1"/>
            <a:endParaRPr lang="en-US" dirty="0">
              <a:effectLst/>
            </a:endParaRPr>
          </a:p>
          <a:p>
            <a:r>
              <a:rPr lang="en-US" dirty="0">
                <a:effectLst/>
              </a:rPr>
              <a:t>Commonly occurs in kids after playing outside in cold for long periods with insufficient or no gloves</a:t>
            </a:r>
          </a:p>
          <a:p>
            <a:pPr lvl="1"/>
            <a:r>
              <a:rPr lang="en-US" dirty="0">
                <a:effectLst/>
              </a:rPr>
              <a:t>“I lost one, Mom!”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84" y="6481557"/>
            <a:ext cx="77412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 err="1"/>
              <a:t>Germann</a:t>
            </a:r>
            <a:r>
              <a:rPr lang="en-US" sz="750" dirty="0"/>
              <a:t> G and </a:t>
            </a:r>
            <a:r>
              <a:rPr lang="en-US" sz="750" dirty="0" err="1"/>
              <a:t>Weigel</a:t>
            </a:r>
            <a:r>
              <a:rPr lang="en-US" sz="750" dirty="0"/>
              <a:t> G. “The Burned Hand.” In </a:t>
            </a:r>
            <a:r>
              <a:rPr lang="en-US" sz="750" u="sng" dirty="0"/>
              <a:t>Green’s Operative Hand Surgery</a:t>
            </a:r>
            <a:r>
              <a:rPr lang="en-US" sz="750" dirty="0"/>
              <a:t>. 6th ed. Elsevier Churchill Livingstone, Philadelphia, PA. 2011: 2089-2120.</a:t>
            </a:r>
          </a:p>
          <a:p>
            <a:r>
              <a:rPr lang="en-US" sz="750" dirty="0" err="1"/>
              <a:t>Boswick</a:t>
            </a:r>
            <a:r>
              <a:rPr lang="en-US" sz="750" dirty="0"/>
              <a:t> JA. “Cold Injuries.” In </a:t>
            </a:r>
            <a:r>
              <a:rPr lang="en-US" sz="750" u="sng" dirty="0"/>
              <a:t>The Practice of Hand Surgery</a:t>
            </a:r>
            <a:r>
              <a:rPr lang="en-US" sz="750" dirty="0"/>
              <a:t>. 2nd ed. Lamb DW, Hooper G, and </a:t>
            </a:r>
            <a:r>
              <a:rPr lang="en-US" sz="750" dirty="0" err="1"/>
              <a:t>Kuczynski</a:t>
            </a:r>
            <a:r>
              <a:rPr lang="en-US" sz="750" dirty="0"/>
              <a:t> K (</a:t>
            </a:r>
            <a:r>
              <a:rPr lang="en-US" sz="750" dirty="0" err="1"/>
              <a:t>ed</a:t>
            </a:r>
            <a:r>
              <a:rPr lang="en-US" sz="750" dirty="0"/>
              <a:t>), Blackwell Scientific Publications, Oxford, England. 1989: 320--324.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8495" y="457200"/>
            <a:ext cx="3593306" cy="2245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502"/>
          <a:stretch/>
        </p:blipFill>
        <p:spPr>
          <a:xfrm>
            <a:off x="388495" y="3240584"/>
            <a:ext cx="35457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33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78" y="91550"/>
            <a:ext cx="7872444" cy="452824"/>
          </a:xfrm>
        </p:spPr>
        <p:txBody>
          <a:bodyPr>
            <a:normAutofit fontScale="90000"/>
          </a:bodyPr>
          <a:lstStyle/>
          <a:p>
            <a:r>
              <a:rPr lang="en-US" dirty="0"/>
              <a:t>Cold Exposure Injury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26707" y="762000"/>
            <a:ext cx="5017293" cy="5854755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>
                <a:effectLst/>
              </a:rPr>
              <a:t>1</a:t>
            </a:r>
            <a:r>
              <a:rPr lang="en-US" baseline="30000" dirty="0">
                <a:effectLst/>
              </a:rPr>
              <a:t>st</a:t>
            </a:r>
            <a:r>
              <a:rPr lang="en-US" dirty="0">
                <a:effectLst/>
              </a:rPr>
              <a:t> degree frostbite – “</a:t>
            </a:r>
            <a:r>
              <a:rPr lang="en-US" dirty="0" err="1">
                <a:effectLst/>
              </a:rPr>
              <a:t>Frostnip</a:t>
            </a:r>
            <a:r>
              <a:rPr lang="en-US" dirty="0">
                <a:effectLst/>
              </a:rPr>
              <a:t>”</a:t>
            </a:r>
          </a:p>
          <a:p>
            <a:pPr lvl="1"/>
            <a:r>
              <a:rPr lang="en-US" dirty="0">
                <a:effectLst/>
              </a:rPr>
              <a:t>Erythema with transient </a:t>
            </a:r>
            <a:r>
              <a:rPr lang="en-US" dirty="0" err="1">
                <a:effectLst/>
              </a:rPr>
              <a:t>paresthesias</a:t>
            </a:r>
            <a:endParaRPr lang="en-US" dirty="0">
              <a:effectLst/>
            </a:endParaRPr>
          </a:p>
          <a:p>
            <a:pPr lvl="1"/>
            <a:r>
              <a:rPr lang="en-US" dirty="0">
                <a:effectLst/>
              </a:rPr>
              <a:t>No blistering, no tissue loss</a:t>
            </a:r>
          </a:p>
          <a:p>
            <a:pPr lvl="0"/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2</a:t>
            </a:r>
            <a:r>
              <a:rPr lang="en-US" baseline="30000" dirty="0">
                <a:effectLst/>
              </a:rPr>
              <a:t>nd</a:t>
            </a:r>
            <a:r>
              <a:rPr lang="en-US" dirty="0">
                <a:effectLst/>
              </a:rPr>
              <a:t> degree frostbite</a:t>
            </a:r>
          </a:p>
          <a:p>
            <a:pPr lvl="1"/>
            <a:r>
              <a:rPr lang="en-US" dirty="0">
                <a:effectLst/>
              </a:rPr>
              <a:t>Erythema</a:t>
            </a:r>
          </a:p>
          <a:p>
            <a:pPr lvl="1"/>
            <a:r>
              <a:rPr lang="en-US" dirty="0">
                <a:effectLst/>
              </a:rPr>
              <a:t>Swelling</a:t>
            </a:r>
          </a:p>
          <a:p>
            <a:pPr lvl="1"/>
            <a:r>
              <a:rPr lang="en-US" dirty="0">
                <a:effectLst/>
              </a:rPr>
              <a:t>Blisters filled with serum</a:t>
            </a:r>
          </a:p>
          <a:p>
            <a:pPr lvl="0"/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3</a:t>
            </a:r>
            <a:r>
              <a:rPr lang="en-US" baseline="30000" dirty="0">
                <a:effectLst/>
              </a:rPr>
              <a:t>rd</a:t>
            </a:r>
            <a:r>
              <a:rPr lang="en-US" dirty="0">
                <a:effectLst/>
              </a:rPr>
              <a:t> degree frostbite </a:t>
            </a:r>
          </a:p>
          <a:p>
            <a:pPr lvl="1"/>
            <a:r>
              <a:rPr lang="en-US" dirty="0">
                <a:effectLst/>
              </a:rPr>
              <a:t>Partial gangrene with full-thickness skin loss</a:t>
            </a:r>
          </a:p>
          <a:p>
            <a:pPr lvl="1"/>
            <a:r>
              <a:rPr lang="en-US" dirty="0">
                <a:effectLst/>
              </a:rPr>
              <a:t>Active hyperemia follows warming of the skin</a:t>
            </a:r>
          </a:p>
          <a:p>
            <a:pPr lvl="1"/>
            <a:r>
              <a:rPr lang="en-US" dirty="0">
                <a:effectLst/>
              </a:rPr>
              <a:t>Hemorrhagic blisters</a:t>
            </a:r>
          </a:p>
          <a:p>
            <a:pPr lvl="1"/>
            <a:r>
              <a:rPr lang="en-US" dirty="0">
                <a:effectLst/>
              </a:rPr>
              <a:t>Purplish blue skin</a:t>
            </a:r>
          </a:p>
          <a:p>
            <a:pPr lvl="1"/>
            <a:r>
              <a:rPr lang="en-US" dirty="0">
                <a:effectLst/>
              </a:rPr>
              <a:t>Hard black eschar with edema of the whole part with blebs in early stages</a:t>
            </a:r>
          </a:p>
          <a:p>
            <a:pPr lvl="0"/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4</a:t>
            </a:r>
            <a:r>
              <a:rPr lang="en-US" baseline="30000" dirty="0">
                <a:effectLst/>
              </a:rPr>
              <a:t>th</a:t>
            </a:r>
            <a:r>
              <a:rPr lang="en-US" dirty="0">
                <a:effectLst/>
              </a:rPr>
              <a:t> degree frostbite</a:t>
            </a:r>
          </a:p>
          <a:p>
            <a:pPr lvl="1"/>
            <a:r>
              <a:rPr lang="en-US" dirty="0">
                <a:effectLst/>
              </a:rPr>
              <a:t>Necrosis of deep skin</a:t>
            </a:r>
          </a:p>
          <a:p>
            <a:pPr lvl="1"/>
            <a:r>
              <a:rPr lang="en-US" dirty="0">
                <a:effectLst/>
              </a:rPr>
              <a:t>Hand is cold, anesthetic, cyanotic, even after warming</a:t>
            </a:r>
          </a:p>
          <a:p>
            <a:pPr lvl="1"/>
            <a:r>
              <a:rPr lang="en-US" dirty="0">
                <a:effectLst/>
              </a:rPr>
              <a:t>Mummification follows or wet necrosis if infection occurs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6616755"/>
            <a:ext cx="684354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Beasley RW. “Burns and Chemical, Cold, and Electrical Injuries.” In </a:t>
            </a:r>
            <a:r>
              <a:rPr lang="en-US" sz="750" u="sng" dirty="0"/>
              <a:t>Beasley’s Surgery of the Hand</a:t>
            </a:r>
            <a:r>
              <a:rPr lang="en-US" sz="750" dirty="0"/>
              <a:t>. </a:t>
            </a:r>
            <a:r>
              <a:rPr lang="en-US" sz="750" dirty="0" err="1"/>
              <a:t>Thieme</a:t>
            </a:r>
            <a:r>
              <a:rPr lang="en-US" sz="750" dirty="0"/>
              <a:t> Medical Publishers, Inc., New York, NY. 2003: 75-86.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629" t="7552" r="1429" b="2969"/>
          <a:stretch/>
        </p:blipFill>
        <p:spPr>
          <a:xfrm>
            <a:off x="130864" y="1143000"/>
            <a:ext cx="394822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52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78" y="152400"/>
            <a:ext cx="7872444" cy="452824"/>
          </a:xfrm>
        </p:spPr>
        <p:txBody>
          <a:bodyPr>
            <a:normAutofit fontScale="90000"/>
          </a:bodyPr>
          <a:lstStyle/>
          <a:p>
            <a:r>
              <a:rPr lang="en-US" dirty="0"/>
              <a:t>Cold Exposure Injury - Treatment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9107" y="685799"/>
            <a:ext cx="4750594" cy="5858217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>
                <a:effectLst/>
              </a:rPr>
              <a:t>Don’t thaw </a:t>
            </a:r>
            <a:r>
              <a:rPr lang="en-US" dirty="0" err="1">
                <a:effectLst/>
              </a:rPr>
              <a:t>pt</a:t>
            </a:r>
            <a:r>
              <a:rPr lang="en-US" dirty="0">
                <a:effectLst/>
              </a:rPr>
              <a:t> in the field unless you can guarantee no re-freezing </a:t>
            </a:r>
          </a:p>
          <a:p>
            <a:pPr lvl="1"/>
            <a:r>
              <a:rPr lang="en-US" dirty="0">
                <a:effectLst/>
              </a:rPr>
              <a:t>Shown to cause increased overall damage</a:t>
            </a:r>
          </a:p>
          <a:p>
            <a:pPr lvl="0"/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Ensure </a:t>
            </a:r>
            <a:r>
              <a:rPr lang="en-US" dirty="0" err="1">
                <a:effectLst/>
              </a:rPr>
              <a:t>pt’s</a:t>
            </a:r>
            <a:r>
              <a:rPr lang="en-US" dirty="0">
                <a:effectLst/>
              </a:rPr>
              <a:t> body core temperature &gt; 35°C before initiating warming of frostbite tissue</a:t>
            </a:r>
          </a:p>
          <a:p>
            <a:pPr lvl="0"/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Remove jewelry/rings – can be constrictive after digit swelling</a:t>
            </a:r>
          </a:p>
          <a:p>
            <a:pPr lvl="0"/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Rewarming with 40°-42° C water</a:t>
            </a:r>
          </a:p>
          <a:p>
            <a:pPr lvl="1"/>
            <a:r>
              <a:rPr lang="en-US" dirty="0">
                <a:effectLst/>
              </a:rPr>
              <a:t>NEED PAIN CONTROL, MAYBE EVEN ANESTHESIA</a:t>
            </a:r>
          </a:p>
          <a:p>
            <a:pPr lvl="1"/>
            <a:r>
              <a:rPr lang="en-US" dirty="0">
                <a:effectLst/>
              </a:rPr>
              <a:t>Ideal in whirlpool with antiseptic solution</a:t>
            </a:r>
          </a:p>
          <a:p>
            <a:pPr lvl="1"/>
            <a:r>
              <a:rPr lang="en-US" dirty="0">
                <a:effectLst/>
              </a:rPr>
              <a:t>Continued until tissues are red-purple and pliable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Aspirate clear blisters</a:t>
            </a:r>
          </a:p>
          <a:p>
            <a:pPr lvl="1"/>
            <a:r>
              <a:rPr lang="en-US" dirty="0">
                <a:effectLst/>
              </a:rPr>
              <a:t>Leave roofs in place (biologic dressing, may speed up epithelialization)</a:t>
            </a:r>
          </a:p>
          <a:p>
            <a:r>
              <a:rPr lang="en-US" dirty="0">
                <a:effectLst/>
              </a:rPr>
              <a:t>Leave hemorrhagic blisters alone</a:t>
            </a:r>
          </a:p>
          <a:p>
            <a:pPr lvl="0"/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Aloe </a:t>
            </a:r>
            <a:r>
              <a:rPr lang="en-US" dirty="0" err="1">
                <a:effectLst/>
              </a:rPr>
              <a:t>vera</a:t>
            </a:r>
            <a:r>
              <a:rPr lang="en-US" dirty="0">
                <a:effectLst/>
              </a:rPr>
              <a:t> after rewarming</a:t>
            </a:r>
          </a:p>
          <a:p>
            <a:pPr lvl="0"/>
            <a:r>
              <a:rPr lang="en-US" dirty="0">
                <a:effectLst/>
              </a:rPr>
              <a:t>Antibiotics for deep frostbite</a:t>
            </a:r>
          </a:p>
          <a:p>
            <a:pPr lvl="0"/>
            <a:r>
              <a:rPr lang="en-US" dirty="0">
                <a:effectLst/>
              </a:rPr>
              <a:t>Tetanus immunization</a:t>
            </a:r>
          </a:p>
          <a:p>
            <a:pPr lvl="0"/>
            <a:endParaRPr lang="en-US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544017"/>
            <a:ext cx="68435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 err="1"/>
              <a:t>Handford</a:t>
            </a:r>
            <a:r>
              <a:rPr lang="en-US" sz="750" dirty="0"/>
              <a:t> C, Buxton P, Russell K, </a:t>
            </a:r>
            <a:r>
              <a:rPr lang="en-US" sz="750" dirty="0" err="1"/>
              <a:t>Imray</a:t>
            </a:r>
            <a:r>
              <a:rPr lang="en-US" sz="750" dirty="0"/>
              <a:t> CEA, et al. Frostbite: A practical approach to hospital management. </a:t>
            </a:r>
            <a:r>
              <a:rPr lang="en-US" sz="750" i="1" dirty="0"/>
              <a:t>Ext </a:t>
            </a:r>
            <a:r>
              <a:rPr lang="en-US" sz="750" i="1" dirty="0" err="1"/>
              <a:t>Phys</a:t>
            </a:r>
            <a:r>
              <a:rPr lang="en-US" sz="750" i="1" dirty="0"/>
              <a:t> Med</a:t>
            </a:r>
            <a:r>
              <a:rPr lang="en-US" sz="750" dirty="0"/>
              <a:t>. 2014;3(7):1-10.</a:t>
            </a:r>
          </a:p>
          <a:p>
            <a:r>
              <a:rPr lang="en-US" sz="750" dirty="0"/>
              <a:t>Beasley RW. “Burns and Chemical, Cold, and Electrical Injuries.” In </a:t>
            </a:r>
            <a:r>
              <a:rPr lang="en-US" sz="750" u="sng" dirty="0"/>
              <a:t>Beasley’s Surgery of the Hand</a:t>
            </a:r>
            <a:r>
              <a:rPr lang="en-US" sz="750" dirty="0"/>
              <a:t>. </a:t>
            </a:r>
            <a:r>
              <a:rPr lang="en-US" sz="750" dirty="0" err="1"/>
              <a:t>Thieme</a:t>
            </a:r>
            <a:r>
              <a:rPr lang="en-US" sz="750" dirty="0"/>
              <a:t> Medical Publishers, Inc., New York, NY. 2003: 75-86.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6233" y="1448920"/>
            <a:ext cx="3714750" cy="2786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33" y="4369452"/>
            <a:ext cx="1449944" cy="1087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31588" y="4192215"/>
            <a:ext cx="1087459" cy="14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91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6157" y="1981200"/>
            <a:ext cx="6043700" cy="39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0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200" y="38650"/>
            <a:ext cx="7765322" cy="741850"/>
          </a:xfrm>
        </p:spPr>
        <p:txBody>
          <a:bodyPr/>
          <a:lstStyle/>
          <a:p>
            <a:r>
              <a:rPr lang="en-US" dirty="0"/>
              <a:t>Finger Splints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305197" cy="4953000"/>
          </a:xfrm>
        </p:spPr>
        <p:txBody>
          <a:bodyPr>
            <a:normAutofit/>
          </a:bodyPr>
          <a:lstStyle/>
          <a:p>
            <a:r>
              <a:rPr lang="en-US" dirty="0" err="1"/>
              <a:t>Alumafoam</a:t>
            </a:r>
            <a:endParaRPr lang="en-US" dirty="0"/>
          </a:p>
          <a:p>
            <a:endParaRPr lang="en-US" dirty="0"/>
          </a:p>
          <a:p>
            <a:r>
              <a:rPr lang="en-US" dirty="0"/>
              <a:t>Make one for volar/dorsal sides</a:t>
            </a:r>
          </a:p>
          <a:p>
            <a:pPr lvl="1"/>
            <a:r>
              <a:rPr lang="en-US" dirty="0"/>
              <a:t>Alternate Q2-3H</a:t>
            </a:r>
          </a:p>
          <a:p>
            <a:endParaRPr lang="en-US" dirty="0"/>
          </a:p>
          <a:p>
            <a:r>
              <a:rPr lang="en-US" dirty="0"/>
              <a:t>Thin cloth tape vs. </a:t>
            </a:r>
            <a:r>
              <a:rPr lang="en-US" dirty="0" err="1"/>
              <a:t>band-aids</a:t>
            </a:r>
            <a:endParaRPr lang="en-US" dirty="0"/>
          </a:p>
          <a:p>
            <a:pPr lvl="1"/>
            <a:r>
              <a:rPr lang="en-US" dirty="0"/>
              <a:t>Needs to be able to breathe</a:t>
            </a:r>
          </a:p>
          <a:p>
            <a:endParaRPr lang="en-US" dirty="0"/>
          </a:p>
          <a:p>
            <a:r>
              <a:rPr lang="en-US" dirty="0"/>
              <a:t>Don’t trap sweat in there!</a:t>
            </a:r>
          </a:p>
          <a:p>
            <a:pPr lvl="1"/>
            <a:r>
              <a:rPr lang="en-US" dirty="0"/>
              <a:t>Skin complications can turn a minor injury into a catastrophic one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61226" y="833636"/>
            <a:ext cx="2971800" cy="2355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6197" y="3276600"/>
            <a:ext cx="4121859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49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04800"/>
            <a:ext cx="7765322" cy="730828"/>
          </a:xfrm>
        </p:spPr>
        <p:txBody>
          <a:bodyPr/>
          <a:lstStyle/>
          <a:p>
            <a:r>
              <a:rPr lang="en-US" dirty="0"/>
              <a:t>Ulnar Gutter Splints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2837" y="1223241"/>
            <a:ext cx="4495800" cy="2209800"/>
          </a:xfrm>
        </p:spPr>
        <p:txBody>
          <a:bodyPr>
            <a:normAutofit/>
          </a:bodyPr>
          <a:lstStyle/>
          <a:p>
            <a:r>
              <a:rPr lang="en-US" dirty="0"/>
              <a:t>5 x 30 fiberglass or plaster</a:t>
            </a:r>
          </a:p>
          <a:p>
            <a:pPr lvl="1"/>
            <a:r>
              <a:rPr lang="en-US" dirty="0"/>
              <a:t>Cut to fit</a:t>
            </a:r>
          </a:p>
          <a:p>
            <a:pPr lvl="1"/>
            <a:endParaRPr lang="en-US" dirty="0"/>
          </a:p>
          <a:p>
            <a:r>
              <a:rPr lang="en-US" dirty="0"/>
              <a:t>Intrinsic-plus position</a:t>
            </a:r>
          </a:p>
          <a:p>
            <a:r>
              <a:rPr lang="en-US" dirty="0"/>
              <a:t>Leave 1</a:t>
            </a:r>
            <a:r>
              <a:rPr lang="en-US" baseline="30000" dirty="0"/>
              <a:t>st</a:t>
            </a:r>
            <a:r>
              <a:rPr lang="en-US" dirty="0"/>
              <a:t>-3</a:t>
            </a:r>
            <a:r>
              <a:rPr lang="en-US" baseline="30000" dirty="0"/>
              <a:t>rd</a:t>
            </a:r>
            <a:r>
              <a:rPr lang="en-US" dirty="0"/>
              <a:t> digits free for ADL’s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6638" y="1580050"/>
            <a:ext cx="3914962" cy="4838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657600"/>
            <a:ext cx="4771838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82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229891"/>
            <a:ext cx="7765322" cy="970450"/>
          </a:xfrm>
        </p:spPr>
        <p:txBody>
          <a:bodyPr/>
          <a:lstStyle/>
          <a:p>
            <a:r>
              <a:rPr lang="en-US" dirty="0"/>
              <a:t>Wrist/Hand splints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Volar and/or dorsal</a:t>
            </a:r>
          </a:p>
          <a:p>
            <a:r>
              <a:rPr lang="en-US" dirty="0"/>
              <a:t>+/- fingers</a:t>
            </a:r>
          </a:p>
          <a:p>
            <a:endParaRPr lang="en-US" dirty="0"/>
          </a:p>
          <a:p>
            <a:r>
              <a:rPr lang="en-US" dirty="0"/>
              <a:t>Flexor injuries are splinted in flexion</a:t>
            </a:r>
          </a:p>
          <a:p>
            <a:pPr lvl="1"/>
            <a:r>
              <a:rPr lang="en-US" dirty="0"/>
              <a:t>Wrist at ~20° of flexion, MP joints at ~60° of flexion</a:t>
            </a:r>
          </a:p>
          <a:p>
            <a:endParaRPr lang="en-US" dirty="0"/>
          </a:p>
          <a:p>
            <a:r>
              <a:rPr lang="en-US" dirty="0"/>
              <a:t>Extensor injuries are splinted in extension</a:t>
            </a:r>
          </a:p>
          <a:p>
            <a:pPr lvl="1"/>
            <a:r>
              <a:rPr lang="en-US" dirty="0"/>
              <a:t>Full extension, including wrist</a:t>
            </a:r>
          </a:p>
          <a:p>
            <a:pPr lvl="1"/>
            <a:r>
              <a:rPr lang="en-US" dirty="0"/>
              <a:t>Less of a big deal than flexor injuries, less likely to retract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06950" y="1442286"/>
            <a:ext cx="3797300" cy="1831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41608"/>
          <a:stretch/>
        </p:blipFill>
        <p:spPr>
          <a:xfrm>
            <a:off x="5181600" y="3276600"/>
            <a:ext cx="3048000" cy="34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95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152400"/>
            <a:ext cx="7765322" cy="970450"/>
          </a:xfrm>
        </p:spPr>
        <p:txBody>
          <a:bodyPr/>
          <a:lstStyle/>
          <a:p>
            <a:r>
              <a:rPr lang="en-US" dirty="0"/>
              <a:t>Thumb Spica splints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11692" b="12798"/>
          <a:stretch/>
        </p:blipFill>
        <p:spPr>
          <a:xfrm>
            <a:off x="717673" y="1543105"/>
            <a:ext cx="3276146" cy="242464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Helpful for any fracture in which you need to immobilize the thumb</a:t>
            </a:r>
          </a:p>
          <a:p>
            <a:pPr lvl="1"/>
            <a:r>
              <a:rPr lang="en-US" dirty="0"/>
              <a:t>Scaphoid fractures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Metacarpal/phalanx fractures</a:t>
            </a:r>
          </a:p>
          <a:p>
            <a:endParaRPr lang="en-US" dirty="0"/>
          </a:p>
          <a:p>
            <a:r>
              <a:rPr lang="en-US" dirty="0"/>
              <a:t>Unless the injury involves it, you should generally leave the IP joint free to move.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846" y="4002386"/>
            <a:ext cx="3733800" cy="265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546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it!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  <a:p>
            <a:endParaRPr lang="en-US" dirty="0"/>
          </a:p>
          <a:p>
            <a:pPr marL="36900" indent="0" algn="ctr">
              <a:buNone/>
            </a:pPr>
            <a:r>
              <a:rPr lang="en-US" sz="5400" dirty="0"/>
              <a:t>In an adult, don’t immobilize a joint if you don’t have to!</a:t>
            </a:r>
          </a:p>
          <a:p>
            <a:pPr marL="36900" indent="0" algn="ctr">
              <a:buNone/>
            </a:pPr>
            <a:endParaRPr lang="en-US" sz="5400" dirty="0"/>
          </a:p>
          <a:p>
            <a:pPr marL="36900" indent="0" algn="ctr">
              <a:buNone/>
            </a:pPr>
            <a:r>
              <a:rPr lang="en-US" sz="5400" dirty="0"/>
              <a:t>Stiffness in the hand can be a difficult and time-consuming problem to treat.</a:t>
            </a:r>
          </a:p>
          <a:p>
            <a:pPr marL="36900" indent="0" algn="ctr">
              <a:buNone/>
            </a:pPr>
            <a:endParaRPr lang="en-US" sz="5400" dirty="0"/>
          </a:p>
          <a:p>
            <a:pPr marL="36900" indent="0" algn="ctr">
              <a:buNone/>
            </a:pPr>
            <a:r>
              <a:rPr lang="en-US" sz="5400" dirty="0"/>
              <a:t>But, not really an issue for kids – Cast away.</a:t>
            </a:r>
          </a:p>
        </p:txBody>
      </p:sp>
    </p:spTree>
    <p:extLst>
      <p:ext uri="{BB962C8B-B14F-4D97-AF65-F5344CB8AC3E}">
        <p14:creationId xmlns:p14="http://schemas.microsoft.com/office/powerpoint/2010/main" val="4275713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7FD76-68BC-1DD7-A083-EABFED27C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2498-5542-5BB0-23E7-285E4DC59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So….when do I NEED a hand surgeon?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C500A-7FAE-633C-B989-E5E4BDD7F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5104" y="1199050"/>
            <a:ext cx="8530431" cy="55065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Mangled or exploded hand</a:t>
            </a:r>
          </a:p>
          <a:p>
            <a:pPr lvl="1"/>
            <a:r>
              <a:rPr lang="en-US" dirty="0"/>
              <a:t>Industrial injury</a:t>
            </a:r>
          </a:p>
          <a:p>
            <a:pPr lvl="1"/>
            <a:r>
              <a:rPr lang="en-US" dirty="0"/>
              <a:t>Fireworks injury</a:t>
            </a:r>
          </a:p>
          <a:p>
            <a:endParaRPr lang="en-US" dirty="0"/>
          </a:p>
          <a:p>
            <a:r>
              <a:rPr lang="en-US" dirty="0"/>
              <a:t>Acutely </a:t>
            </a:r>
            <a:r>
              <a:rPr lang="en-US" dirty="0" err="1"/>
              <a:t>dysvascular</a:t>
            </a:r>
            <a:r>
              <a:rPr lang="en-US" dirty="0"/>
              <a:t> hand or digit</a:t>
            </a:r>
          </a:p>
          <a:p>
            <a:pPr lvl="1"/>
            <a:r>
              <a:rPr lang="en-US" dirty="0"/>
              <a:t>Are they a replant/</a:t>
            </a:r>
            <a:r>
              <a:rPr lang="en-US" dirty="0" err="1"/>
              <a:t>revasc</a:t>
            </a:r>
            <a:r>
              <a:rPr lang="en-US" dirty="0"/>
              <a:t> candidate?</a:t>
            </a:r>
          </a:p>
          <a:p>
            <a:endParaRPr lang="en-US" dirty="0"/>
          </a:p>
          <a:p>
            <a:r>
              <a:rPr lang="en-US" dirty="0"/>
              <a:t>Compartment Syndrome</a:t>
            </a:r>
          </a:p>
          <a:p>
            <a:endParaRPr lang="en-US" dirty="0"/>
          </a:p>
          <a:p>
            <a:r>
              <a:rPr lang="en-US" dirty="0"/>
              <a:t>Flexor tenosynovitis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694AAA-DFED-B604-6E92-35A44CC4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88" t="5555" r="10001" b="30000"/>
          <a:stretch/>
        </p:blipFill>
        <p:spPr>
          <a:xfrm>
            <a:off x="4233559" y="990600"/>
            <a:ext cx="2522483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AAC6E5-8343-8F83-E2A8-C5E4F8BDE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990600"/>
            <a:ext cx="2147173" cy="2752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F8D98-22B5-8D7B-6097-DFDE07BE5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559" y="4267200"/>
            <a:ext cx="2434664" cy="1866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B66D2-CE60-F4ED-81EF-E0B1BDCAD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999" y="3812960"/>
            <a:ext cx="2147173" cy="28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3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Status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824938"/>
            <a:ext cx="3795373" cy="405875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Radial and Ulnar pulses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Ulnar is dominant in most people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Radial is more superficial and generally more easily palpated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9599" y="2286000"/>
            <a:ext cx="4575365" cy="313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003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59CF5-C0FB-A9AA-E8A2-05605C0AB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7D889-4873-B46B-50C0-321B34D8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So….when do I NEED a hand surgeon?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AF8CF6-9B14-6697-3E50-39E976A53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1865" y="1122850"/>
            <a:ext cx="4442135" cy="55827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Spaghetti wrist</a:t>
            </a:r>
          </a:p>
          <a:p>
            <a:pPr lvl="1"/>
            <a:r>
              <a:rPr lang="en-US" dirty="0"/>
              <a:t>Often have vascular injury</a:t>
            </a:r>
          </a:p>
          <a:p>
            <a:endParaRPr lang="en-US" dirty="0"/>
          </a:p>
          <a:p>
            <a:r>
              <a:rPr lang="en-US" dirty="0"/>
              <a:t>Deep hand abscess</a:t>
            </a:r>
          </a:p>
          <a:p>
            <a:endParaRPr lang="en-US" dirty="0"/>
          </a:p>
          <a:p>
            <a:r>
              <a:rPr lang="en-US" dirty="0"/>
              <a:t>Injection injury</a:t>
            </a:r>
          </a:p>
          <a:p>
            <a:endParaRPr lang="en-US" dirty="0"/>
          </a:p>
          <a:p>
            <a:r>
              <a:rPr lang="en-US" dirty="0"/>
              <a:t>Bites that inoculated joints</a:t>
            </a:r>
          </a:p>
          <a:p>
            <a:endParaRPr lang="en-US" dirty="0"/>
          </a:p>
          <a:p>
            <a:r>
              <a:rPr lang="en-US" dirty="0"/>
              <a:t>Open fractures or joints</a:t>
            </a:r>
          </a:p>
          <a:p>
            <a:pPr lvl="1"/>
            <a:r>
              <a:rPr lang="en-US" dirty="0"/>
              <a:t>Modern recs for timing of surgery is controversial – May not need emergent surgery</a:t>
            </a:r>
          </a:p>
          <a:p>
            <a:pPr lvl="2"/>
            <a:r>
              <a:rPr lang="en-US" dirty="0"/>
              <a:t>Definitely start antibiotics right away</a:t>
            </a:r>
          </a:p>
          <a:p>
            <a:pPr lvl="2"/>
            <a:r>
              <a:rPr lang="en-US" dirty="0"/>
              <a:t>Medicolegally, probably best to let your hand surgeon make the call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6A161-684C-7D90-BD83-F03954BA8D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251"/>
          <a:stretch/>
        </p:blipFill>
        <p:spPr>
          <a:xfrm>
            <a:off x="228599" y="1122850"/>
            <a:ext cx="2175209" cy="1696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28460-809B-C3DC-8D66-5662149C10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524"/>
          <a:stretch/>
        </p:blipFill>
        <p:spPr>
          <a:xfrm>
            <a:off x="2403808" y="1524000"/>
            <a:ext cx="1905000" cy="2187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7B14E0-44F4-77B1-F999-1AAA7449A4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87" r="10976" b="43528"/>
          <a:stretch/>
        </p:blipFill>
        <p:spPr>
          <a:xfrm>
            <a:off x="0" y="3581400"/>
            <a:ext cx="2712456" cy="1497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5E7AC9-7C8D-EC35-6472-CD7F0D06FE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964" t="3741" r="2332" b="26871"/>
          <a:stretch/>
        </p:blipFill>
        <p:spPr>
          <a:xfrm>
            <a:off x="2517564" y="4572000"/>
            <a:ext cx="1966259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85C278-F722-8B94-69F5-8E84B487E8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1420"/>
          <a:stretch/>
        </p:blipFill>
        <p:spPr>
          <a:xfrm>
            <a:off x="668503" y="5154759"/>
            <a:ext cx="1295400" cy="14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177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28600"/>
            <a:ext cx="7765322" cy="97045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07" y="1295400"/>
            <a:ext cx="3962400" cy="5283200"/>
          </a:xfrm>
        </p:spPr>
      </p:pic>
    </p:spTree>
    <p:extLst>
      <p:ext uri="{BB962C8B-B14F-4D97-AF65-F5344CB8AC3E}">
        <p14:creationId xmlns:p14="http://schemas.microsoft.com/office/powerpoint/2010/main" val="1968487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AA50F8-0307-55C9-2BC9-C01943CF4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8" y="1492918"/>
            <a:ext cx="3253864" cy="43355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4E4EEE-5087-D9DE-6020-5321F851B2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306"/>
          <a:stretch/>
        </p:blipFill>
        <p:spPr>
          <a:xfrm>
            <a:off x="3743636" y="3713805"/>
            <a:ext cx="5250346" cy="211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356EF-993F-F549-1F5F-42BB89B1D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681" y="1492918"/>
            <a:ext cx="3168300" cy="211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20AD8D-4560-3C93-0540-B916B592E17D}"/>
              </a:ext>
            </a:extLst>
          </p:cNvPr>
          <p:cNvSpPr txBox="1"/>
          <p:nvPr/>
        </p:nvSpPr>
        <p:spPr>
          <a:xfrm>
            <a:off x="3827084" y="2307844"/>
            <a:ext cx="14991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23138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Perfusion?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7849" y="1752600"/>
            <a:ext cx="5920316" cy="44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54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Vasculature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752600"/>
            <a:ext cx="4343400" cy="4343400"/>
          </a:xfrm>
          <a:prstGeom prst="rect">
            <a:avLst/>
          </a:prstGeom>
        </p:spPr>
      </p:pic>
      <p:pic>
        <p:nvPicPr>
          <p:cNvPr id="3074" name="Picture 2" descr="C:\Users\Orthores\Desktop\23507-0550x0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600"/>
            <a:ext cx="3751118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7954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510" y="124174"/>
            <a:ext cx="7765322" cy="692886"/>
          </a:xfrm>
        </p:spPr>
        <p:txBody>
          <a:bodyPr>
            <a:normAutofit fontScale="90000"/>
          </a:bodyPr>
          <a:lstStyle/>
          <a:p>
            <a:r>
              <a:rPr lang="en-US" dirty="0"/>
              <a:t>Options for Evaluation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01510" y="889118"/>
            <a:ext cx="3795713" cy="164164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52169" y="762000"/>
            <a:ext cx="3798499" cy="59436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Capillary refill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Doppler Ultrasound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a pinch and the right situation…</a:t>
            </a:r>
          </a:p>
          <a:p>
            <a:pPr lvl="1"/>
            <a:r>
              <a:rPr lang="en-US" dirty="0"/>
              <a:t>Pulse </a:t>
            </a:r>
            <a:r>
              <a:rPr lang="en-US" dirty="0" err="1"/>
              <a:t>oximetry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0581" y="2717944"/>
            <a:ext cx="1895475" cy="1895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4800600"/>
            <a:ext cx="2294343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1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38100"/>
            <a:ext cx="7765322" cy="970450"/>
          </a:xfrm>
        </p:spPr>
        <p:txBody>
          <a:bodyPr/>
          <a:lstStyle/>
          <a:p>
            <a:r>
              <a:rPr lang="en-US" dirty="0"/>
              <a:t>Neurologic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01" y="1008550"/>
            <a:ext cx="3795373" cy="5715000"/>
          </a:xfrm>
        </p:spPr>
        <p:txBody>
          <a:bodyPr>
            <a:normAutofit/>
          </a:bodyPr>
          <a:lstStyle/>
          <a:p>
            <a:r>
              <a:rPr lang="en-US" dirty="0"/>
              <a:t>Median Nerve</a:t>
            </a:r>
          </a:p>
          <a:p>
            <a:pPr lvl="1"/>
            <a:r>
              <a:rPr lang="en-US" dirty="0"/>
              <a:t>Sensory to radial palm/digits</a:t>
            </a:r>
          </a:p>
          <a:p>
            <a:pPr lvl="1"/>
            <a:r>
              <a:rPr lang="en-US" dirty="0"/>
              <a:t>Motor</a:t>
            </a:r>
          </a:p>
          <a:p>
            <a:pPr lvl="2"/>
            <a:r>
              <a:rPr lang="en-US" dirty="0"/>
              <a:t>AIN	</a:t>
            </a:r>
          </a:p>
          <a:p>
            <a:pPr lvl="2"/>
            <a:r>
              <a:rPr lang="en-US" dirty="0"/>
              <a:t>Recurrent Motor Branch</a:t>
            </a:r>
          </a:p>
          <a:p>
            <a:r>
              <a:rPr lang="en-US" dirty="0"/>
              <a:t>Radial Nerve</a:t>
            </a:r>
          </a:p>
          <a:p>
            <a:pPr lvl="1"/>
            <a:r>
              <a:rPr lang="en-US" dirty="0"/>
              <a:t>Sensory to 1</a:t>
            </a:r>
            <a:r>
              <a:rPr lang="en-US" baseline="30000" dirty="0"/>
              <a:t>st</a:t>
            </a:r>
            <a:r>
              <a:rPr lang="en-US" dirty="0"/>
              <a:t> dorsal </a:t>
            </a:r>
            <a:r>
              <a:rPr lang="en-US" dirty="0" err="1"/>
              <a:t>webspace</a:t>
            </a:r>
            <a:endParaRPr lang="en-US" dirty="0"/>
          </a:p>
          <a:p>
            <a:pPr lvl="1"/>
            <a:r>
              <a:rPr lang="en-US" dirty="0"/>
              <a:t>Motor – PIN</a:t>
            </a:r>
          </a:p>
          <a:p>
            <a:r>
              <a:rPr lang="en-US" dirty="0"/>
              <a:t>Ulnar Nerve</a:t>
            </a:r>
          </a:p>
          <a:p>
            <a:pPr lvl="1"/>
            <a:r>
              <a:rPr lang="en-US" dirty="0"/>
              <a:t>Sensory to ulnar digits</a:t>
            </a:r>
          </a:p>
          <a:p>
            <a:pPr lvl="1"/>
            <a:r>
              <a:rPr lang="en-US" dirty="0"/>
              <a:t>Motor</a:t>
            </a:r>
          </a:p>
          <a:p>
            <a:pPr lvl="2"/>
            <a:r>
              <a:rPr lang="en-US" dirty="0"/>
              <a:t>Ulnar flexors</a:t>
            </a:r>
          </a:p>
          <a:p>
            <a:pPr lvl="2"/>
            <a:r>
              <a:rPr lang="en-US" dirty="0" err="1"/>
              <a:t>Intrinsics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43398" y="3495256"/>
            <a:ext cx="4299327" cy="3228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99" y="838200"/>
            <a:ext cx="4299327" cy="257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2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f7a74f-e3a3-4e84-940e-5a7ca14b834b" xsi:nil="true"/>
    <lcf76f155ced4ddcb4097134ff3c332f xmlns="c91aa38d-d4a2-4784-9b60-efeafcc5781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C17D36B4012438796D9DF5AD9A42A" ma:contentTypeVersion="18" ma:contentTypeDescription="Create a new document." ma:contentTypeScope="" ma:versionID="ad79272f6da9cc15fc4150f471063d4f">
  <xsd:schema xmlns:xsd="http://www.w3.org/2001/XMLSchema" xmlns:xs="http://www.w3.org/2001/XMLSchema" xmlns:p="http://schemas.microsoft.com/office/2006/metadata/properties" xmlns:ns2="c91aa38d-d4a2-4784-9b60-efeafcc57812" xmlns:ns3="2ef7a74f-e3a3-4e84-940e-5a7ca14b834b" xmlns:ns4="2d6835cd-ddf9-41c0-b6a9-1a7ac78e0ff1" targetNamespace="http://schemas.microsoft.com/office/2006/metadata/properties" ma:root="true" ma:fieldsID="3b4711c620ea4bb82b391a990cc6d0c3" ns2:_="" ns3:_="" ns4:_="">
    <xsd:import namespace="c91aa38d-d4a2-4784-9b60-efeafcc57812"/>
    <xsd:import namespace="2ef7a74f-e3a3-4e84-940e-5a7ca14b834b"/>
    <xsd:import namespace="2d6835cd-ddf9-41c0-b6a9-1a7ac78e0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aa38d-d4a2-4784-9b60-efeafcc578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a1d4a69-9812-4340-96bf-3c60240190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f7a74f-e3a3-4e84-940e-5a7ca14b834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5396857-c23a-4d59-bf62-1535634a5f7a}" ma:internalName="TaxCatchAll" ma:showField="CatchAllData" ma:web="2ef7a74f-e3a3-4e84-940e-5a7ca14b83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835cd-ddf9-41c0-b6a9-1a7ac78e0ff1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4D46A6-5E5D-4956-9028-C608C02E83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B993CE-159B-4F72-AA99-BBA831D762AC}">
  <ds:schemaRefs>
    <ds:schemaRef ds:uri="2d6835cd-ddf9-41c0-b6a9-1a7ac78e0ff1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ef7a74f-e3a3-4e84-940e-5a7ca14b834b"/>
    <ds:schemaRef ds:uri="c91aa38d-d4a2-4784-9b60-efeafcc57812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5064F3B-F2B5-4BB3-B2BB-9A17FE123D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1aa38d-d4a2-4784-9b60-efeafcc57812"/>
    <ds:schemaRef ds:uri="2ef7a74f-e3a3-4e84-940e-5a7ca14b834b"/>
    <ds:schemaRef ds:uri="2d6835cd-ddf9-41c0-b6a9-1a7ac78e0f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4a28940-b464-41c3-ba3b-b4fa6665bc05}" enabled="0" method="" siteId="{84a28940-b464-41c3-ba3b-b4fa6665bc0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2877</Words>
  <Application>Microsoft Office PowerPoint</Application>
  <PresentationFormat>On-screen Show (4:3)</PresentationFormat>
  <Paragraphs>575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Calibri</vt:lpstr>
      <vt:lpstr>Calisto MT</vt:lpstr>
      <vt:lpstr>Corbel</vt:lpstr>
      <vt:lpstr>Wingdings 2</vt:lpstr>
      <vt:lpstr>Slate</vt:lpstr>
      <vt:lpstr>“We got this hand…….”</vt:lpstr>
      <vt:lpstr>Basics of Hand Exam</vt:lpstr>
      <vt:lpstr>Initial Assessment</vt:lpstr>
      <vt:lpstr>If no to both…</vt:lpstr>
      <vt:lpstr>Vascular Status</vt:lpstr>
      <vt:lpstr>Digital Perfusion?</vt:lpstr>
      <vt:lpstr>Digital Vasculature</vt:lpstr>
      <vt:lpstr>Options for Evaluation</vt:lpstr>
      <vt:lpstr>Neurologic Evaluation</vt:lpstr>
      <vt:lpstr>Median Nerve</vt:lpstr>
      <vt:lpstr>Radial Nerve</vt:lpstr>
      <vt:lpstr>Ulnar Nerve</vt:lpstr>
      <vt:lpstr>TRAUMA</vt:lpstr>
      <vt:lpstr>Digital block</vt:lpstr>
      <vt:lpstr>Lacerations</vt:lpstr>
      <vt:lpstr>Flexor Tendon Lacerations</vt:lpstr>
      <vt:lpstr>Extensor Tendon Lacerations</vt:lpstr>
      <vt:lpstr>Nailbed Injuries</vt:lpstr>
      <vt:lpstr>“I swear Doc, I use this tablesaw every day.”</vt:lpstr>
      <vt:lpstr>Ring Avulsions</vt:lpstr>
      <vt:lpstr>When to Replant?</vt:lpstr>
      <vt:lpstr>Mallet Fractures</vt:lpstr>
      <vt:lpstr>Jersey Finger</vt:lpstr>
      <vt:lpstr>“The Wall Always Wins”</vt:lpstr>
      <vt:lpstr>Injection injuries</vt:lpstr>
      <vt:lpstr>INFECTION</vt:lpstr>
      <vt:lpstr>Paronychia</vt:lpstr>
      <vt:lpstr>Felon</vt:lpstr>
      <vt:lpstr>Flexor Tenosynovitis</vt:lpstr>
      <vt:lpstr>Other common sites of infection</vt:lpstr>
      <vt:lpstr>BITES</vt:lpstr>
      <vt:lpstr>Animal bites</vt:lpstr>
      <vt:lpstr>Fight bites</vt:lpstr>
      <vt:lpstr>Snake bites</vt:lpstr>
      <vt:lpstr>Flash-Flame Burns</vt:lpstr>
      <vt:lpstr>Contact Burns</vt:lpstr>
      <vt:lpstr>Burn Injury</vt:lpstr>
      <vt:lpstr>Flash and Contact Burns – Initial Treatment</vt:lpstr>
      <vt:lpstr>Cold Exposure Injury</vt:lpstr>
      <vt:lpstr>Cold Exposure Injury</vt:lpstr>
      <vt:lpstr>Cold Exposure Injury</vt:lpstr>
      <vt:lpstr>Cold Exposure Injury - Treatment</vt:lpstr>
      <vt:lpstr>SPLINTS</vt:lpstr>
      <vt:lpstr>Finger Splints</vt:lpstr>
      <vt:lpstr>Ulnar Gutter Splints</vt:lpstr>
      <vt:lpstr>Wrist/Hand splints</vt:lpstr>
      <vt:lpstr>Thumb Spica splints</vt:lpstr>
      <vt:lpstr>Think about it!</vt:lpstr>
      <vt:lpstr>So….when do I NEED a hand surgeon?</vt:lpstr>
      <vt:lpstr>So….when do I NEED a hand surgeon?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Owens, Shauna N</cp:lastModifiedBy>
  <cp:revision>1</cp:revision>
  <dcterms:modified xsi:type="dcterms:W3CDTF">2026-05-04T18:49:04Z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0x010100FC8C17D36B4012438796D9DF5AD9A42A</vt:lpwstr>
  </property>
  <property fmtid="{D5CDD505-2E9C-101B-9397-08002B2CF9AE}" pid="3" name="MediaServiceImageTags">
    <vt:lpwstr/>
  </property>
</Properties>
</file>