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1.xml" ContentType="application/vnd.openxmlformats-officedocument.presentationml.slide+xml"/>
  <Override PartName="/ppt/presentation.xml" ContentType="application/vnd.openxmlformats-officedocument.presentationml.presentation.main+xml"/>
  <Override PartName="/ppt/notesSlides/notesSlide25.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24.xml" ContentType="application/vnd.openxmlformats-officedocument.presentationml.notesSlide+xml"/>
  <Override PartName="/ppt/notesSlides/notesSlide23.xml" ContentType="application/vnd.openxmlformats-officedocument.presentationml.notesSlide+xml"/>
  <Override PartName="/ppt/notesSlides/notesSlide22.xml" ContentType="application/vnd.openxmlformats-officedocument.presentationml.notesSlide+xml"/>
  <Override PartName="/ppt/notesSlides/notesSlide21.xml" ContentType="application/vnd.openxmlformats-officedocument.presentationml.notesSlide+xml"/>
  <Override PartName="/ppt/notesSlides/notesSlide20.xml" ContentType="application/vnd.openxmlformats-officedocument.presentationml.notesSlide+xml"/>
  <Override PartName="/ppt/notesSlides/notesSlide19.xml" ContentType="application/vnd.openxmlformats-officedocument.presentationml.notesSlide+xml"/>
  <Override PartName="/ppt/notesSlides/notesSlide18.xml" ContentType="application/vnd.openxmlformats-officedocument.presentationml.notesSlide+xml"/>
  <Override PartName="/ppt/notesSlides/notesSlide17.xml" ContentType="application/vnd.openxmlformats-officedocument.presentationml.notesSlide+xml"/>
  <Override PartName="/ppt/notesSlides/notesSlide16.xml" ContentType="application/vnd.openxmlformats-officedocument.presentationml.notesSlide+xml"/>
  <Override PartName="/ppt/notesSlides/notesSlide15.xml" ContentType="application/vnd.openxmlformats-officedocument.presentationml.notesSlide+xml"/>
  <Override PartName="/ppt/notesSlides/notesSlide14.xml" ContentType="application/vnd.openxmlformats-officedocument.presentationml.notesSlide+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notesSlides/notesSlide26.xml" ContentType="application/vnd.openxmlformats-officedocument.presentationml.notesSlide+xml"/>
  <Override PartName="/ppt/notesSlides/notesSlide36.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charts/chart1.xml" ContentType="application/vnd.openxmlformats-officedocument.drawingml.chart+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8"/>
  </p:notes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99" r:id="rId14"/>
    <p:sldId id="296" r:id="rId15"/>
    <p:sldId id="298" r:id="rId16"/>
    <p:sldId id="270" r:id="rId17"/>
    <p:sldId id="271" r:id="rId18"/>
    <p:sldId id="269" r:id="rId19"/>
    <p:sldId id="275" r:id="rId20"/>
    <p:sldId id="297" r:id="rId21"/>
    <p:sldId id="300" r:id="rId22"/>
    <p:sldId id="301" r:id="rId23"/>
    <p:sldId id="274" r:id="rId24"/>
    <p:sldId id="276" r:id="rId25"/>
    <p:sldId id="277" r:id="rId26"/>
    <p:sldId id="302" r:id="rId27"/>
    <p:sldId id="303" r:id="rId28"/>
    <p:sldId id="278" r:id="rId29"/>
    <p:sldId id="279" r:id="rId30"/>
    <p:sldId id="280" r:id="rId31"/>
    <p:sldId id="281" r:id="rId32"/>
    <p:sldId id="284" r:id="rId33"/>
    <p:sldId id="282" r:id="rId34"/>
    <p:sldId id="283" r:id="rId35"/>
    <p:sldId id="285" r:id="rId36"/>
    <p:sldId id="286" r:id="rId37"/>
    <p:sldId id="287" r:id="rId38"/>
    <p:sldId id="294" r:id="rId39"/>
    <p:sldId id="304" r:id="rId40"/>
    <p:sldId id="288" r:id="rId41"/>
    <p:sldId id="295" r:id="rId42"/>
    <p:sldId id="289" r:id="rId43"/>
    <p:sldId id="290" r:id="rId44"/>
    <p:sldId id="291" r:id="rId45"/>
    <p:sldId id="292" r:id="rId46"/>
    <p:sldId id="293" r:id="rId47"/>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57839"/>
    <a:srgbClr val="2C3E40"/>
    <a:srgbClr val="1470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C63FC1-80FC-D146-AB3C-02BC6ABF16D9}" v="1142" dt="2026-04-02T04:06:35.1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35"/>
    <p:restoredTop sz="84041"/>
  </p:normalViewPr>
  <p:slideViewPr>
    <p:cSldViewPr snapToGrid="0" snapToObjects="1">
      <p:cViewPr>
        <p:scale>
          <a:sx n="152" d="100"/>
          <a:sy n="152" d="100"/>
        </p:scale>
        <p:origin x="328" y="-1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55"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56" Type="http://schemas.openxmlformats.org/officeDocument/2006/relationships/customXml" Target="../customXml/item3.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title>
      <c:tx>
        <c:rich>
          <a:bodyPr/>
          <a:lstStyle/>
          <a:p>
            <a:pPr>
              <a:defRPr sz="1100" b="0" i="0" u="none" strike="noStrike">
                <a:solidFill>
                  <a:srgbClr val="0B3D4C"/>
                </a:solidFill>
                <a:latin typeface="Arial"/>
              </a:defRPr>
            </a:pPr>
            <a:r>
              <a:rPr lang="en-US" sz="1100" b="0" i="0" u="none" strike="noStrike">
                <a:solidFill>
                  <a:srgbClr val="0B3D4C"/>
                </a:solidFill>
                <a:latin typeface="Arial"/>
              </a:rPr>
              <a:t>Sigmoid Dose-Response Curve</a:t>
            </a:r>
          </a:p>
        </c:rich>
      </c:tx>
      <c:overlay val="0"/>
    </c:title>
    <c:autoTitleDeleted val="0"/>
    <c:plotArea>
      <c:layout/>
      <c:lineChart>
        <c:grouping val="standard"/>
        <c:varyColors val="0"/>
        <c:ser>
          <c:idx val="0"/>
          <c:order val="0"/>
          <c:tx>
            <c:strRef>
              <c:f>Sheet1!$B$1</c:f>
              <c:strCache>
                <c:ptCount val="1"/>
                <c:pt idx="0">
                  <c:v>Response</c:v>
                </c:pt>
              </c:strCache>
            </c:strRef>
          </c:tx>
          <c:spPr>
            <a:ln w="38100" cap="flat">
              <a:solidFill>
                <a:srgbClr val="14706E"/>
              </a:solidFill>
              <a:prstDash val="solid"/>
              <a:round/>
            </a:ln>
            <a:effectLst/>
          </c:spPr>
          <c:marker>
            <c:symbol val="circle"/>
            <c:size val="6"/>
            <c:spPr>
              <a:solidFill>
                <a:srgbClr val="14706E"/>
              </a:solidFill>
              <a:ln w="9525" cap="flat">
                <a:solidFill>
                  <a:srgbClr val="14706E"/>
                </a:solidFill>
                <a:prstDash val="solid"/>
                <a:round/>
              </a:ln>
              <a:effectLst/>
            </c:spPr>
          </c:marker>
          <c:cat>
            <c:strRef>
              <c:f>Sheet1!$A$2:$A$11</c:f>
              <c:strCache>
                <c:ptCount val="10"/>
              </c:strCache>
            </c:strRef>
          </c:cat>
          <c:val>
            <c:numRef>
              <c:f>Sheet1!$B$2:$B$11</c:f>
              <c:numCache>
                <c:formatCode>General</c:formatCode>
                <c:ptCount val="10"/>
                <c:pt idx="0">
                  <c:v>0</c:v>
                </c:pt>
                <c:pt idx="1">
                  <c:v>2</c:v>
                </c:pt>
                <c:pt idx="2">
                  <c:v>5</c:v>
                </c:pt>
                <c:pt idx="3">
                  <c:v>12</c:v>
                </c:pt>
                <c:pt idx="4">
                  <c:v>30</c:v>
                </c:pt>
                <c:pt idx="5">
                  <c:v>55</c:v>
                </c:pt>
                <c:pt idx="6">
                  <c:v>80</c:v>
                </c:pt>
                <c:pt idx="7">
                  <c:v>92</c:v>
                </c:pt>
                <c:pt idx="8">
                  <c:v>97</c:v>
                </c:pt>
                <c:pt idx="9">
                  <c:v>100</c:v>
                </c:pt>
              </c:numCache>
            </c:numRef>
          </c:val>
          <c:smooth val="1"/>
          <c:extLst>
            <c:ext xmlns:c16="http://schemas.microsoft.com/office/drawing/2014/chart" uri="{C3380CC4-5D6E-409C-BE32-E72D297353CC}">
              <c16:uniqueId val="{00000000-D800-2742-B707-645ADF6E5F42}"/>
            </c:ext>
          </c:extLst>
        </c:ser>
        <c:dLbls>
          <c:showLegendKey val="0"/>
          <c:showVal val="0"/>
          <c:showCatName val="0"/>
          <c:showSerName val="0"/>
          <c:showPercent val="0"/>
          <c:showBubbleSize val="0"/>
        </c:dLbls>
        <c:marker val="1"/>
        <c:smooth val="0"/>
        <c:axId val="2094734554"/>
        <c:axId val="2094734552"/>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800" b="0" i="0" u="none" strike="noStrike">
                <a:solidFill>
                  <a:srgbClr val="6B7B7D"/>
                </a:solidFill>
                <a:latin typeface="Arial"/>
              </a:defRPr>
            </a:pPr>
            <a:endParaRPr lang="en-US"/>
          </a:p>
        </c:txPr>
        <c:crossAx val="2094734552"/>
        <c:crosses val="autoZero"/>
        <c:auto val="1"/>
        <c:lblAlgn val="ctr"/>
        <c:lblOffset val="100"/>
        <c:noMultiLvlLbl val="1"/>
      </c:catAx>
      <c:valAx>
        <c:axId val="2094734552"/>
        <c:scaling>
          <c:orientation val="minMax"/>
        </c:scaling>
        <c:delete val="0"/>
        <c:axPos val="l"/>
        <c:majorGridlines>
          <c:spPr>
            <a:ln w="6350" cap="flat">
              <a:solidFill>
                <a:srgbClr val="E8EDEC"/>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800" b="0" i="0" u="none" strike="noStrike">
                <a:solidFill>
                  <a:srgbClr val="6B7B7D"/>
                </a:solidFill>
                <a:latin typeface="Arial"/>
              </a:defRPr>
            </a:pPr>
            <a:endParaRPr lang="en-US"/>
          </a:p>
        </c:txPr>
        <c:crossAx val="2094734554"/>
        <c:crosses val="autoZero"/>
        <c:crossBetween val="between"/>
      </c:valAx>
      <c:spPr>
        <a:noFill/>
        <a:ln>
          <a:noFill/>
        </a:ln>
        <a:effectLst/>
      </c:spPr>
    </c:plotArea>
    <c:plotVisOnly val="1"/>
    <c:dispBlanksAs val="span"/>
    <c:showDLblsOverMax val="1"/>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117117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Supportive care is the most important intervention in toxicology. Good supportive care alone can manage the majority of poisoned patients. This includes IV fluids for hypotension, benzodiazepines for agitation/seizures, cooling for hyperthermia, airway management, and continuous monitoring. Only a minority of poisonings have a specific antidote.</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Risk assessment is the cornerstone of toxicology management. Every poison center call starts with these questions. The answers determine disposition, monitoring, and treatment.</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provides the roadmap for the toxidromes section. Each toxidrome has its own dedicated slide with signs, symptoms, causes, and treatment. The antimuscarinic toxidrome is also commonly called the anticholinergic toxidrome.</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Serotonin syndrome is a clinical diagnosis based on the Hunter criteria. The hallmark finding is CLONUS (especially in the lower extremities). It is the combination of drugs that is typically dangerous — e.g., SSRI + tramadol, SSRI + MAOI. Distinguishing from NMS: serotonin syndrome has clonus and hyperreflexia; NMS has lead-pipe rigidity and is typically more subacute.</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Serotonin toxicity (preferred term over 'serotonin syndrome') was redefined by Dunkley et al. (2003) with the Hunter criteria, which have 84% sensitivity and 97% specificity. The key teaching point is that clonus is the most reliable distinguishing feature — it separates serotonin toxicity from NMS (which has lead-pipe rigidity without clonus) and from anticholinergic toxicity (which has neither). The spectrum concept matters because mild cases are often missed or attributed to anxiety, while severe cases can kill. Most cases result from drug combinations (SSRI + tramadol, SSRI + MAOI) rather than single-agent overdose. Treatment: discontinue offending agent, benzodiazepines for agitation, cyproheptadine (12 mg PO load then 2 mg Q2h), and active cooling for hyperthermia.</a:t>
            </a:r>
          </a:p>
          <a:p>
            <a:endParaRPr lang="en-US" dirty="0"/>
          </a:p>
          <a:p>
            <a:r>
              <a:rPr lang="en-US" sz="1200" kern="1200" dirty="0">
                <a:solidFill>
                  <a:schemeClr val="tx1"/>
                </a:solidFill>
                <a:effectLst/>
                <a:latin typeface="+mn-lt"/>
                <a:ea typeface="+mn-ea"/>
                <a:cs typeface="+mn-cs"/>
              </a:rPr>
              <a:t>• Clonus is the linchpin — spontaneous, inducible, or ocular. If you're not checking ankle clonus and slow lateral eye movements, you're missing it.</a:t>
            </a:r>
          </a:p>
          <a:p>
            <a:r>
              <a:rPr lang="en-US" sz="1200" kern="1200" dirty="0">
                <a:solidFill>
                  <a:schemeClr val="tx1"/>
                </a:solidFill>
                <a:effectLst/>
                <a:latin typeface="+mn-lt"/>
                <a:ea typeface="+mn-ea"/>
                <a:cs typeface="+mn-cs"/>
              </a:rPr>
              <a:t>• The hierarchy matters clinically: Rule 5 (hypertonia + hyperthermia + clonus) represents the life-threatening end of the spectrum — this is where you're reaching for benzos, cooling, and possibly intubation/paralysis.</a:t>
            </a:r>
          </a:p>
          <a:p>
            <a:r>
              <a:rPr lang="en-US" sz="1200" kern="1200" dirty="0">
                <a:solidFill>
                  <a:schemeClr val="tx1"/>
                </a:solidFill>
                <a:effectLst/>
                <a:latin typeface="+mn-lt"/>
                <a:ea typeface="+mn-ea"/>
                <a:cs typeface="+mn-cs"/>
              </a:rPr>
              <a:t>• Deliberately excludes mental status changes as a standalone criterion — this was a major improvement over Sternbach</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DUMBELS/SLUDGE are the classic mnemonics. Remember there are both muscarinic AND nicotinic effects. Nicotinic effects include fasciculations, weakness/paralysis, tachycardia, and hypertension — which can confuse the picture. Atropine treats muscarinic symptoms; pralidoxime reactivates acetylcholinesterase for organophosphates specifically.</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classic teaching mnemonic: 'Hot as a hare, dry as a bone, red as a beet, blind as a bat, mad as a hatter, full as a flask.' This is the opposite of the cholinergic muscarinic effects. Key differentiator from sympathomimetic: DRY skin vs WET skin.</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Think 'fight or flight' overdrive. Cocaine and amphetamines are the most common causes. Treat agitation with benzodiazepines. Avoid beta-blockers in cocaine toxicity (risk of unopposed alpha stimulation). Withdrawal from sedatives (alcohol, benzos, GHB) can mimic this toxidrome.</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one of the most clinically important distinctions. Both cause tachycardia, hypertension. The key differentiator is SKIN: anticholinergic = warm and DRY, sympathomimetic = warm and WET (diaphoretic). Bowel sounds are another clue: decreased in anticholinergic, increased in sympathomimetic. Mental status differs too: anticholinergic patients have a 'mumbling delirium' while sympathomimetic patients have an 'agitated paranoid state.'</a:t>
            </a:r>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classic triad is miosis + CNS depression + respiratory depression. Fentanyl and its analogs are now the leading cause of opioid deaths. Naloxone should be dosed carefully — start low (0.04-0.4 mg IV) in opioid-dependent patients to avoid precipitating withdrawal. Goal is adequate ventilation, not full arousal.</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21</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key framework: sodium channel blockade causes QRS widening; potassium channel blockade causes QTc prolongation. These are different mechanisms with different treatments. NaHCO3 is the cornerstone for sodium channel blockade — it both increases serum sodium and alkalinizes blood to reduce drug binding to sodium channels. For QTc prolongation, Mg sulfate is first-line to prevent torsades, and K should be repleted aggressively to &gt;4.5. ILE and VA-ECMO are rescue therapies for refractory sodium channel blocker cardiotoxicity.</a:t>
            </a:r>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cardiodepressive toxidrome is commonly missed because it overlaps with many medical conditions. Key agents: CCBs (especially verapamil and diltiazem), beta-blockers, clonidine and other alpha-2 agonists, and digoxin. Patients present with syncope, weakness, or lightheadedness. The combination of bradycardia + hypotension + decreased LOC should raise immediate concern.</a:t>
            </a:r>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Drug-induced hyperthermia is a medical emergency. Core temp &gt;104F (40C) carries significant morbidity and mortality. The differential is broad but can be narrowed by the clinical context. Treatment priorities: aggressive cooling first, then address the underlying cause. Evaporative cooling and cold water immersion are first-line. Paralysis with non-depolarizing agents (rocuronium, vecuronium) may be needed if muscle rigidity prevents cooling.</a:t>
            </a:r>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Toxicologic seizures differ from epileptic seizures in management. Standard antiepileptic drugs (especially phenytoin/fosphenytoin) are often ineffective and may increase mortality. Benzodiazepines are first-line. Barbiturates second. Propofol or ketamine third. Pyridoxine (vitamin B6) is the specific antidote for INH-induced seizures — dose equals the amount of INH ingested, or 5g empirically if unknown.</a:t>
            </a:r>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Pupils are the most useful physical exam finding in the comatose patient. </a:t>
            </a:r>
          </a:p>
          <a:p>
            <a:r>
              <a:rPr lang="en-US" dirty="0"/>
              <a:t>Miosis narrows the differential significantly. The standard 'coma cocktail' (dextrose, naloxone, thiamine) has fallen out of favor as a reflexive protocol — each component should be given based on clinical indication. GHB/GBL is increasingly common and produces a characteristic rapid-onset deep coma with bradycardia that resolves within hours. Patients may self-extubate and walk out. Key teaching point: the urine drug screen is almost never useful in acute management.</a:t>
            </a:r>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KULTS is a more clinically focused mnemonic than MUDPILES. Each letter represents a category of toxin that causes anion gap metabolic acidosis. The osmolar gap is most useful early (before metabolism) while the anion gap becomes more useful later (after toxic metabolites accumulate). In toxic alcohols, the osmolar gap and anion gap have an inverse relationship over time. A normal osmolar gap does NOT rule out toxic alcohol ingestion if presentation is delayed. Lactate elevation can be caused by many toxins — always calculate the anion gap independently.</a:t>
            </a:r>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one of the highest-yield slides in the deck. Knowing this table allows rapid pattern recognition in the ED. Focus on vital signs + pupil size + skin findings + mental status to narrow the differential.</a:t>
            </a:r>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 decontamination has become more conservative over the past two decades. The key question is always: is there toxin remaining in the GI tract that can still be removed? If the drug is already absorbed, decontamination is futile. Timing matters most — the earlier the better, ideally within 1 hour for activated charcoal.</a:t>
            </a:r>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Activated charcoal is carbon treated with steam/CO2 to create tiny pores that adsorb drug molecules via Van der Waals forces and hydrogen bonding. Key limitations: does not bind metals (iron, lithium), alcohols, hydrocarbons, or caustics. Contraindicated when airway is unprotected or risk of GI perforation.</a:t>
            </a:r>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Enhanced elimination modalities are reserved for severe poisonings. Urinary alkalinization works best for weak acids with pKa 3-7. Hemodialysis criteria: small molecular weight, low Vd, low protein binding, water-soluble. The EXTRIP workgroup provides evidence-based recommendations for extracorporeal treatments.</a:t>
            </a:r>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overdose, normal pharmacokinetics break down. First-order kinetics become zero-order (saturation kinetics). Protein binding becomes saturated, increasing free drug. Volume of distribution may shift. GI absorption is prolonged due to bezoar formation or pylorospasm. Half-life is no longer a reliable predictor of duration of effect.</a:t>
            </a:r>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Understanding antidote types helps predict their mechanism and duration of effect. </a:t>
            </a:r>
          </a:p>
          <a:p>
            <a:r>
              <a:rPr lang="en-US" dirty="0"/>
              <a:t>Receptor antagonists compete directly at the binding site. </a:t>
            </a:r>
          </a:p>
          <a:p>
            <a:r>
              <a:rPr lang="en-US" dirty="0"/>
              <a:t>Chemical antagonists bind and inactivate the toxin directly.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Functional antagonists work by a different mechanism to counteract the toxic effect. </a:t>
            </a:r>
          </a:p>
          <a:p>
            <a:r>
              <a:rPr lang="en-US" dirty="0"/>
              <a:t>Dispositional antagonists alter the pharmacokinetics (absorption, distribution, metabolism, or elimination) of the toxin.</a:t>
            </a:r>
          </a:p>
        </p:txBody>
      </p:sp>
      <p:sp>
        <p:nvSpPr>
          <p:cNvPr id="4" name="Slide Number Placeholder 3"/>
          <p:cNvSpPr>
            <a:spLocks noGrp="1"/>
          </p:cNvSpPr>
          <p:nvPr>
            <p:ph type="sldNum" sz="quarter" idx="10"/>
          </p:nvPr>
        </p:nvSpPr>
        <p:spPr/>
        <p:txBody>
          <a:bodyPr/>
          <a:lstStyle/>
          <a:p>
            <a:fld id="{F7021451-1387-4CA6-816F-3879F97B5CBC}" type="slidenum">
              <a:rPr lang="en-US"/>
              <a:t>36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high-yield reference table. </a:t>
            </a:r>
          </a:p>
          <a:p>
            <a:r>
              <a:rPr lang="en-US" dirty="0"/>
              <a:t>N-acetylcysteine for acetaminophen is the most commonly used antidote. </a:t>
            </a:r>
          </a:p>
          <a:p>
            <a:r>
              <a:rPr lang="en-US" dirty="0"/>
              <a:t>Fomepizole has largely replaced ethanol for toxic alcohol poisoning due to its predictable dosing and fewer side effects.</a:t>
            </a:r>
          </a:p>
        </p:txBody>
      </p:sp>
      <p:sp>
        <p:nvSpPr>
          <p:cNvPr id="4" name="Slide Number Placeholder 3"/>
          <p:cNvSpPr>
            <a:spLocks noGrp="1"/>
          </p:cNvSpPr>
          <p:nvPr>
            <p:ph type="sldNum" sz="quarter" idx="10"/>
          </p:nvPr>
        </p:nvSpPr>
        <p:spPr/>
        <p:txBody>
          <a:bodyPr/>
          <a:lstStyle/>
          <a:p>
            <a:fld id="{F7021451-1387-4CA6-816F-3879F97B5CBC}" type="slidenum">
              <a:rPr lang="en-US"/>
              <a:t>37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antidotes that restore oxygen-carrying capacity. </a:t>
            </a:r>
          </a:p>
          <a:p>
            <a:r>
              <a:rPr lang="en-US" dirty="0"/>
              <a:t>Methylene blue treats methemoglobinemia by reducing Fe3+ back to Fe2+ via NADPH-dependent methemoglobin reductase (requires G6PD). Hydroxocobalamin treats cyanide poisoning by directly binding CN to form cyanocobalamin (vitamin B12), which is renally excreted. Both are time-sensitive.</a:t>
            </a:r>
          </a:p>
        </p:txBody>
      </p:sp>
      <p:sp>
        <p:nvSpPr>
          <p:cNvPr id="4" name="Slide Number Placeholder 3"/>
          <p:cNvSpPr>
            <a:spLocks noGrp="1"/>
          </p:cNvSpPr>
          <p:nvPr>
            <p:ph type="sldNum" sz="quarter" idx="10"/>
          </p:nvPr>
        </p:nvSpPr>
        <p:spPr/>
        <p:txBody>
          <a:bodyPr/>
          <a:lstStyle/>
          <a:p>
            <a:fld id="{F7021451-1387-4CA6-816F-3879F97B5CBC}" type="slidenum">
              <a:rPr lang="en-US"/>
              <a:t>38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Both methylene blue and hydroxocobalamin scavenge nitric oxide, restoring vascular tone in refractory vasodilatory shock. </a:t>
            </a:r>
          </a:p>
          <a:p>
            <a:r>
              <a:rPr lang="en-US" dirty="0"/>
              <a:t>In CCB and beta-blocker poisoning, excessive NO contributes to vasoplegia that is resistant to catecholamines. </a:t>
            </a:r>
          </a:p>
          <a:p>
            <a:r>
              <a:rPr lang="en-US" dirty="0"/>
              <a:t>These agents work by a mechanism independent of adrenergic receptors, making them useful when pressors are failing. </a:t>
            </a:r>
          </a:p>
          <a:p>
            <a:r>
              <a:rPr lang="en-US" dirty="0"/>
              <a:t>Methylene blue inhibits guanylyl cyclase (the downstream target of NO) and also directly scavenges NO. </a:t>
            </a:r>
          </a:p>
          <a:p>
            <a:r>
              <a:rPr lang="en-US" dirty="0"/>
              <a:t>Hydroxocobalamin binds NO directly to form nitrosocobalamin. Evidence is largely case reports and small series, but both are increasingly used as rescue therapy. </a:t>
            </a:r>
          </a:p>
          <a:p>
            <a:r>
              <a:rPr lang="en-US" dirty="0"/>
              <a:t>Methylene blue is contraindicated in G6PD deficiency and can cause serotonin syndrome. </a:t>
            </a:r>
          </a:p>
          <a:p>
            <a:r>
              <a:rPr lang="en-US" dirty="0"/>
              <a:t>Hydroxocobalamin is generally well tolerated but expensive and causes lab interference.</a:t>
            </a:r>
          </a:p>
        </p:txBody>
      </p:sp>
      <p:sp>
        <p:nvSpPr>
          <p:cNvPr id="4" name="Slide Number Placeholder 3"/>
          <p:cNvSpPr>
            <a:spLocks noGrp="1"/>
          </p:cNvSpPr>
          <p:nvPr>
            <p:ph type="sldNum" sz="quarter" idx="10"/>
          </p:nvPr>
        </p:nvSpPr>
        <p:spPr/>
        <p:txBody>
          <a:bodyPr/>
          <a:lstStyle/>
          <a:p>
            <a:fld id="{F7021451-1387-4CA6-816F-3879F97B5CBC}" type="slidenum">
              <a:rPr lang="en-US"/>
              <a:t>39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Toxicology is a board-certified medical subspecialty. Paracelsus (father of toxicology) established the dose-response concept in the 16th century. The scope spans from acute ED presentations to chronic occupational exposures.</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ILE is best established for local anesthetic systemic toxicity (LAST). </a:t>
            </a:r>
          </a:p>
          <a:p>
            <a:r>
              <a:rPr lang="en-US" dirty="0"/>
              <a:t>Emerging evidence supports use for other lipophilic drug toxicities. </a:t>
            </a:r>
          </a:p>
          <a:p>
            <a:r>
              <a:rPr lang="en-US" dirty="0"/>
              <a:t>The 'lipid sink' theory proposes that fat emulsion creates a separate compartment that sequesters lipophilic drugs away from target organs. </a:t>
            </a:r>
          </a:p>
          <a:p>
            <a:r>
              <a:rPr lang="en-US" dirty="0"/>
              <a:t>Additional theories suggest metabolic rescue via free fatty acid energy provision to the heart.</a:t>
            </a:r>
          </a:p>
        </p:txBody>
      </p:sp>
      <p:sp>
        <p:nvSpPr>
          <p:cNvPr id="4" name="Slide Number Placeholder 3"/>
          <p:cNvSpPr>
            <a:spLocks noGrp="1"/>
          </p:cNvSpPr>
          <p:nvPr>
            <p:ph type="sldNum" sz="quarter" idx="10"/>
          </p:nvPr>
        </p:nvSpPr>
        <p:spPr/>
        <p:txBody>
          <a:bodyPr/>
          <a:lstStyle/>
          <a:p>
            <a:fld id="{F7021451-1387-4CA6-816F-3879F97B5CBC}" type="slidenum">
              <a:rPr lang="en-US"/>
              <a:t>40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VA-ECMO provides temporary cardiopulmonary support while the toxin is metabolized, redistributed, or eliminated. It is not an antidote — it buys time. </a:t>
            </a:r>
          </a:p>
          <a:p>
            <a:r>
              <a:rPr lang="en-US" dirty="0"/>
              <a:t>The concept is simple: most poisons have a finite duration of effect, so if you can keep the patient alive through the worst of the toxicity, they can recover with intact neurologic function.</a:t>
            </a:r>
          </a:p>
          <a:p>
            <a:r>
              <a:rPr lang="en-US" dirty="0"/>
              <a:t>Initiation requires institutional capability and should be discussed early with your poison center and ECMO team. </a:t>
            </a:r>
          </a:p>
          <a:p>
            <a:r>
              <a:rPr lang="en-US" dirty="0"/>
              <a:t>Delays in cannulation worsen outcomes. </a:t>
            </a:r>
          </a:p>
          <a:p>
            <a:r>
              <a:rPr lang="en-US" dirty="0"/>
              <a:t>The evidence base is mostly case series and retrospective studies, but survival rates are encouraging (50–70% in select series) for patients who would otherwise die.</a:t>
            </a:r>
          </a:p>
        </p:txBody>
      </p:sp>
      <p:sp>
        <p:nvSpPr>
          <p:cNvPr id="4" name="Slide Number Placeholder 3"/>
          <p:cNvSpPr>
            <a:spLocks noGrp="1"/>
          </p:cNvSpPr>
          <p:nvPr>
            <p:ph type="sldNum" sz="quarter" idx="10"/>
          </p:nvPr>
        </p:nvSpPr>
        <p:spPr/>
        <p:txBody>
          <a:bodyPr/>
          <a:lstStyle/>
          <a:p>
            <a:fld id="{F7021451-1387-4CA6-816F-3879F97B5CBC}" type="slidenum">
              <a:rPr lang="en-US"/>
              <a:t>41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Poison centers are staffed by specially trained nurses, pharmacists, and physicians with medical toxicologist oversight. They provide free, confidential consultations 24/7. In 2022, US poison centers handled over 2 million calls. They can assist with risk assessment, treatment recommendations, disposition guidance, and follow-up.</a:t>
            </a:r>
          </a:p>
        </p:txBody>
      </p:sp>
      <p:sp>
        <p:nvSpPr>
          <p:cNvPr id="4" name="Slide Number Placeholder 3"/>
          <p:cNvSpPr>
            <a:spLocks noGrp="1"/>
          </p:cNvSpPr>
          <p:nvPr>
            <p:ph type="sldNum" sz="quarter" idx="10"/>
          </p:nvPr>
        </p:nvSpPr>
        <p:spPr/>
        <p:txBody>
          <a:bodyPr/>
          <a:lstStyle/>
          <a:p>
            <a:fld id="{F7021451-1387-4CA6-816F-3879F97B5CBC}" type="slidenum">
              <a:rPr lang="en-US"/>
              <a:t>43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dose-response curve is fundamental to understanding toxicity thresholds. The sigmoid curve shows that below the NOAEL, no observable adverse effects occur. The therapeutic index (TI = LD50/ED50) quantifies the safety margin. Narrow TI drugs like digoxin, lithium, and warfarin require careful monitoring.</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three-phase framework guides the initial management of every poisoned patient. Phase 1 (IV, O2, Monitor) is the safety net — stabilize before anything else. Phase 2 (ABCDs) addresses immediate life threats with early antidotal therapy. Phase 3 (Tox Risk Assessment) identifies the toxidrome and guides further management. These phases overlap in practice but provide a mental model for systematic management.</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3D4C"/>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1A8A6E"/>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3886200" y="640080"/>
            <a:ext cx="548640" cy="548640"/>
          </a:xfrm>
          <a:prstGeom prst="rect">
            <a:avLst/>
          </a:prstGeom>
        </p:spPr>
      </p:pic>
      <p:pic>
        <p:nvPicPr>
          <p:cNvPr id="4" name="Image 1" descr="preencoded.png"/>
          <p:cNvPicPr>
            <a:picLocks noChangeAspect="1"/>
          </p:cNvPicPr>
          <p:nvPr/>
        </p:nvPicPr>
        <p:blipFill>
          <a:blip r:embed="rId4"/>
          <a:stretch>
            <a:fillRect/>
          </a:stretch>
        </p:blipFill>
        <p:spPr>
          <a:xfrm>
            <a:off x="4709160" y="640080"/>
            <a:ext cx="548640" cy="548640"/>
          </a:xfrm>
          <a:prstGeom prst="rect">
            <a:avLst/>
          </a:prstGeom>
        </p:spPr>
      </p:pic>
      <p:sp>
        <p:nvSpPr>
          <p:cNvPr id="5" name="Text 1"/>
          <p:cNvSpPr/>
          <p:nvPr/>
        </p:nvSpPr>
        <p:spPr>
          <a:xfrm>
            <a:off x="457200" y="1371600"/>
            <a:ext cx="8229600" cy="1645920"/>
          </a:xfrm>
          <a:prstGeom prst="rect">
            <a:avLst/>
          </a:prstGeom>
          <a:noFill/>
          <a:ln/>
        </p:spPr>
        <p:txBody>
          <a:bodyPr wrap="square" lIns="0" tIns="0" rIns="0" bIns="0" rtlCol="0" anchor="ctr"/>
          <a:lstStyle/>
          <a:p>
            <a:pPr marL="0" indent="0" algn="ctr">
              <a:lnSpc>
                <a:spcPct val="110000"/>
              </a:lnSpc>
              <a:buNone/>
            </a:pPr>
            <a:r>
              <a:rPr lang="en-US" sz="4200" b="1" dirty="0">
                <a:solidFill>
                  <a:srgbClr val="FFFFFF"/>
                </a:solidFill>
                <a:latin typeface="Trebuchet MS" pitchFamily="34" charset="0"/>
                <a:ea typeface="Trebuchet MS" pitchFamily="34" charset="-122"/>
                <a:cs typeface="Trebuchet MS" pitchFamily="34" charset="-120"/>
              </a:rPr>
              <a:t>Introduction to</a:t>
            </a:r>
            <a:endParaRPr lang="en-US" sz="4200" dirty="0"/>
          </a:p>
          <a:p>
            <a:pPr marL="0" indent="0" algn="ctr">
              <a:lnSpc>
                <a:spcPct val="110000"/>
              </a:lnSpc>
              <a:buNone/>
            </a:pPr>
            <a:r>
              <a:rPr lang="en-US" sz="4200" b="1" dirty="0">
                <a:solidFill>
                  <a:srgbClr val="FFFFFF"/>
                </a:solidFill>
                <a:latin typeface="Trebuchet MS" pitchFamily="34" charset="0"/>
                <a:ea typeface="Trebuchet MS" pitchFamily="34" charset="-122"/>
                <a:cs typeface="Trebuchet MS" pitchFamily="34" charset="-120"/>
              </a:rPr>
              <a:t>Medical Toxicology</a:t>
            </a:r>
            <a:endParaRPr lang="en-US" sz="4200" dirty="0"/>
          </a:p>
        </p:txBody>
      </p:sp>
      <p:sp>
        <p:nvSpPr>
          <p:cNvPr id="6" name="Shape 2"/>
          <p:cNvSpPr/>
          <p:nvPr/>
        </p:nvSpPr>
        <p:spPr>
          <a:xfrm>
            <a:off x="3200400" y="3154680"/>
            <a:ext cx="2743200" cy="36576"/>
          </a:xfrm>
          <a:prstGeom prst="rect">
            <a:avLst/>
          </a:prstGeom>
          <a:solidFill>
            <a:srgbClr val="1A8A6E"/>
          </a:solidFill>
          <a:ln/>
        </p:spPr>
        <p:txBody>
          <a:bodyPr/>
          <a:lstStyle/>
          <a:p>
            <a:endParaRPr lang="en-US"/>
          </a:p>
        </p:txBody>
      </p:sp>
      <p:sp>
        <p:nvSpPr>
          <p:cNvPr id="7" name="Text 3"/>
          <p:cNvSpPr/>
          <p:nvPr/>
        </p:nvSpPr>
        <p:spPr>
          <a:xfrm>
            <a:off x="914400" y="3291840"/>
            <a:ext cx="7315200" cy="457200"/>
          </a:xfrm>
          <a:prstGeom prst="rect">
            <a:avLst/>
          </a:prstGeom>
          <a:noFill/>
          <a:ln/>
        </p:spPr>
        <p:txBody>
          <a:bodyPr wrap="square" lIns="0" tIns="0" rIns="0" bIns="0" rtlCol="0" anchor="ctr"/>
          <a:lstStyle/>
          <a:p>
            <a:pPr marL="0" indent="0" algn="ctr">
              <a:buNone/>
            </a:pPr>
            <a:r>
              <a:rPr lang="en-US" sz="1800" i="1" dirty="0">
                <a:solidFill>
                  <a:srgbClr val="D0D5D4"/>
                </a:solidFill>
                <a:latin typeface="Calibri" pitchFamily="34" charset="0"/>
                <a:ea typeface="Calibri" pitchFamily="34" charset="-122"/>
                <a:cs typeface="Calibri" pitchFamily="34" charset="-120"/>
              </a:rPr>
              <a:t>A Foundation for Clinical Practice</a:t>
            </a:r>
            <a:endParaRPr lang="en-US" sz="1800" dirty="0"/>
          </a:p>
        </p:txBody>
      </p:sp>
      <p:sp>
        <p:nvSpPr>
          <p:cNvPr id="8" name="Text 4"/>
          <p:cNvSpPr/>
          <p:nvPr/>
        </p:nvSpPr>
        <p:spPr>
          <a:xfrm>
            <a:off x="914400" y="3931920"/>
            <a:ext cx="7315200" cy="365760"/>
          </a:xfrm>
          <a:prstGeom prst="rect">
            <a:avLst/>
          </a:prstGeom>
          <a:noFill/>
          <a:ln/>
        </p:spPr>
        <p:txBody>
          <a:bodyPr wrap="square" lIns="0" tIns="0" rIns="0" bIns="0" rtlCol="0" anchor="ctr"/>
          <a:lstStyle/>
          <a:p>
            <a:pPr marL="0" indent="0" algn="ctr">
              <a:buNone/>
            </a:pPr>
            <a:r>
              <a:rPr lang="en-US" sz="1600" dirty="0">
                <a:solidFill>
                  <a:srgbClr val="FFFFFF"/>
                </a:solidFill>
                <a:latin typeface="Calibri" pitchFamily="34" charset="0"/>
                <a:ea typeface="Calibri" pitchFamily="34" charset="-122"/>
                <a:cs typeface="Calibri" pitchFamily="34" charset="-120"/>
              </a:rPr>
              <a:t>Joseph Clemons, MD, MPH</a:t>
            </a:r>
            <a:endParaRPr lang="en-US" sz="1600" dirty="0"/>
          </a:p>
        </p:txBody>
      </p:sp>
      <p:sp>
        <p:nvSpPr>
          <p:cNvPr id="9" name="Text 5"/>
          <p:cNvSpPr/>
          <p:nvPr/>
        </p:nvSpPr>
        <p:spPr>
          <a:xfrm>
            <a:off x="914400" y="4297680"/>
            <a:ext cx="7315200" cy="548640"/>
          </a:xfrm>
          <a:prstGeom prst="rect">
            <a:avLst/>
          </a:prstGeom>
          <a:noFill/>
          <a:ln/>
        </p:spPr>
        <p:txBody>
          <a:bodyPr wrap="square" lIns="0" tIns="0" rIns="0" bIns="0" rtlCol="0" anchor="ctr"/>
          <a:lstStyle/>
          <a:p>
            <a:pPr marL="0" indent="0" algn="ctr">
              <a:lnSpc>
                <a:spcPct val="130000"/>
              </a:lnSpc>
              <a:buNone/>
            </a:pPr>
            <a:r>
              <a:rPr lang="en-US" sz="1100" dirty="0">
                <a:solidFill>
                  <a:srgbClr val="D0D5D4"/>
                </a:solidFill>
                <a:latin typeface="Calibri" pitchFamily="34" charset="0"/>
                <a:ea typeface="Calibri" pitchFamily="34" charset="-122"/>
                <a:cs typeface="Calibri" pitchFamily="34" charset="-120"/>
              </a:rPr>
              <a:t>Associate Regional Medical Director, Nebraska Regional Poison Center</a:t>
            </a:r>
            <a:endParaRPr lang="en-US" sz="1100" dirty="0"/>
          </a:p>
          <a:p>
            <a:pPr marL="0" indent="0" algn="ctr">
              <a:lnSpc>
                <a:spcPct val="130000"/>
              </a:lnSpc>
              <a:buNone/>
            </a:pPr>
            <a:r>
              <a:rPr lang="en-US" sz="1100" dirty="0">
                <a:solidFill>
                  <a:srgbClr val="D0D5D4"/>
                </a:solidFill>
                <a:latin typeface="Calibri" pitchFamily="34" charset="0"/>
                <a:ea typeface="Calibri" pitchFamily="34" charset="-122"/>
                <a:cs typeface="Calibri" pitchFamily="34" charset="-120"/>
              </a:rPr>
              <a:t>Associate Professor, University of Nebraska Medical Center</a:t>
            </a:r>
            <a:endParaRPr lang="en-US" sz="1100" dirty="0"/>
          </a:p>
        </p:txBody>
      </p:sp>
      <p:sp>
        <p:nvSpPr>
          <p:cNvPr id="10" name="Shape 6"/>
          <p:cNvSpPr/>
          <p:nvPr/>
        </p:nvSpPr>
        <p:spPr>
          <a:xfrm>
            <a:off x="0" y="5088636"/>
            <a:ext cx="9144000" cy="54864"/>
          </a:xfrm>
          <a:prstGeom prst="rect">
            <a:avLst/>
          </a:prstGeom>
          <a:solidFill>
            <a:srgbClr val="D4783A"/>
          </a:solidFill>
          <a:ln/>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1">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Supportive Care: The Foundation</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11</a:t>
            </a:r>
            <a:endParaRPr lang="en-US" sz="900" dirty="0"/>
          </a:p>
        </p:txBody>
      </p:sp>
      <p:sp>
        <p:nvSpPr>
          <p:cNvPr id="7" name="Shape 4"/>
          <p:cNvSpPr/>
          <p:nvPr/>
        </p:nvSpPr>
        <p:spPr>
          <a:xfrm>
            <a:off x="548640" y="1005840"/>
            <a:ext cx="8046720" cy="548640"/>
          </a:xfrm>
          <a:prstGeom prst="rect">
            <a:avLst/>
          </a:prstGeom>
          <a:solidFill>
            <a:srgbClr val="FFFFFF"/>
          </a:solidFill>
          <a:ln/>
          <a:effectLst>
            <a:outerShdw blurRad="50800" dist="25400" dir="8100000" algn="bl" rotWithShape="0">
              <a:srgbClr val="000000">
                <a:alpha val="10000"/>
              </a:srgbClr>
            </a:outerShdw>
          </a:effectLst>
        </p:spPr>
        <p:txBody>
          <a:bodyPr/>
          <a:lstStyle/>
          <a:p>
            <a:pPr algn="ctr"/>
            <a:endParaRPr lang="en-US" dirty="0"/>
          </a:p>
        </p:txBody>
      </p:sp>
      <p:sp>
        <p:nvSpPr>
          <p:cNvPr id="8" name="Shape 5"/>
          <p:cNvSpPr/>
          <p:nvPr/>
        </p:nvSpPr>
        <p:spPr>
          <a:xfrm>
            <a:off x="548640" y="1005840"/>
            <a:ext cx="54864" cy="548640"/>
          </a:xfrm>
          <a:prstGeom prst="rect">
            <a:avLst/>
          </a:prstGeom>
          <a:solidFill>
            <a:srgbClr val="D4783A"/>
          </a:solidFill>
          <a:ln/>
        </p:spPr>
        <p:txBody>
          <a:bodyPr/>
          <a:lstStyle/>
          <a:p>
            <a:endParaRPr lang="en-US"/>
          </a:p>
        </p:txBody>
      </p:sp>
      <p:sp>
        <p:nvSpPr>
          <p:cNvPr id="9" name="Text 6"/>
          <p:cNvSpPr/>
          <p:nvPr/>
        </p:nvSpPr>
        <p:spPr>
          <a:xfrm>
            <a:off x="777240" y="1051560"/>
            <a:ext cx="7589520" cy="457200"/>
          </a:xfrm>
          <a:prstGeom prst="rect">
            <a:avLst/>
          </a:prstGeom>
          <a:noFill/>
          <a:ln/>
        </p:spPr>
        <p:txBody>
          <a:bodyPr wrap="square" lIns="0" tIns="0" rIns="0" bIns="0" rtlCol="0" anchor="ctr"/>
          <a:lstStyle/>
          <a:p>
            <a:pPr marL="0" indent="0" algn="ctr">
              <a:buNone/>
            </a:pPr>
            <a:r>
              <a:rPr lang="en-US" sz="1400" b="1" i="1" u="sng" dirty="0">
                <a:solidFill>
                  <a:srgbClr val="2C3E40"/>
                </a:solidFill>
                <a:latin typeface="Calibri" pitchFamily="34" charset="0"/>
                <a:ea typeface="Calibri" pitchFamily="34" charset="-122"/>
                <a:cs typeface="Calibri" pitchFamily="34" charset="-120"/>
              </a:rPr>
              <a:t>The majority of poisoned patients can be managed with good supportive care alone.</a:t>
            </a:r>
            <a:endParaRPr lang="en-US" sz="1400" u="sng" dirty="0"/>
          </a:p>
        </p:txBody>
      </p:sp>
      <p:sp>
        <p:nvSpPr>
          <p:cNvPr id="10" name="Shape 7"/>
          <p:cNvSpPr/>
          <p:nvPr/>
        </p:nvSpPr>
        <p:spPr>
          <a:xfrm>
            <a:off x="548640" y="1737360"/>
            <a:ext cx="3931920" cy="8229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1" name="Shape 8"/>
          <p:cNvSpPr/>
          <p:nvPr/>
        </p:nvSpPr>
        <p:spPr>
          <a:xfrm>
            <a:off x="548640" y="1737360"/>
            <a:ext cx="54864" cy="822960"/>
          </a:xfrm>
          <a:prstGeom prst="rect">
            <a:avLst/>
          </a:prstGeom>
          <a:solidFill>
            <a:srgbClr val="1A8A6E"/>
          </a:solidFill>
          <a:ln/>
        </p:spPr>
        <p:txBody>
          <a:bodyPr/>
          <a:lstStyle/>
          <a:p>
            <a:endParaRPr lang="en-US"/>
          </a:p>
        </p:txBody>
      </p:sp>
      <p:sp>
        <p:nvSpPr>
          <p:cNvPr id="12" name="Text 9"/>
          <p:cNvSpPr/>
          <p:nvPr/>
        </p:nvSpPr>
        <p:spPr>
          <a:xfrm>
            <a:off x="777240" y="1810512"/>
            <a:ext cx="3474720" cy="320040"/>
          </a:xfrm>
          <a:prstGeom prst="rect">
            <a:avLst/>
          </a:prstGeom>
          <a:noFill/>
          <a:ln/>
        </p:spPr>
        <p:txBody>
          <a:bodyPr wrap="square" lIns="0" tIns="0" rIns="0" bIns="0" rtlCol="0" anchor="ctr"/>
          <a:lstStyle/>
          <a:p>
            <a:pPr marL="0" indent="0">
              <a:buNone/>
            </a:pPr>
            <a:r>
              <a:rPr lang="en-US" sz="1400" b="1" dirty="0">
                <a:solidFill>
                  <a:srgbClr val="0B3D4C"/>
                </a:solidFill>
                <a:latin typeface="Trebuchet MS" pitchFamily="34" charset="0"/>
                <a:ea typeface="Trebuchet MS" pitchFamily="34" charset="-122"/>
                <a:cs typeface="Trebuchet MS" pitchFamily="34" charset="-120"/>
              </a:rPr>
              <a:t>Airway &amp; Breathing</a:t>
            </a:r>
            <a:endParaRPr lang="en-US" sz="1400" dirty="0"/>
          </a:p>
        </p:txBody>
      </p:sp>
      <p:sp>
        <p:nvSpPr>
          <p:cNvPr id="13" name="Text 10"/>
          <p:cNvSpPr/>
          <p:nvPr/>
        </p:nvSpPr>
        <p:spPr>
          <a:xfrm>
            <a:off x="777240" y="2148840"/>
            <a:ext cx="3474720" cy="320040"/>
          </a:xfrm>
          <a:prstGeom prst="rect">
            <a:avLst/>
          </a:prstGeom>
          <a:noFill/>
          <a:ln/>
        </p:spPr>
        <p:txBody>
          <a:bodyPr wrap="square" lIns="0" tIns="0" rIns="0" bIns="0" rtlCol="0" anchor="ctr"/>
          <a:lstStyle/>
          <a:p>
            <a:pPr marL="0" indent="0">
              <a:buNone/>
            </a:pPr>
            <a:r>
              <a:rPr lang="en-US" sz="1200" dirty="0">
                <a:solidFill>
                  <a:srgbClr val="6B7B7D"/>
                </a:solidFill>
                <a:latin typeface="Calibri" pitchFamily="34" charset="0"/>
                <a:ea typeface="Calibri" pitchFamily="34" charset="-122"/>
                <a:cs typeface="Calibri" pitchFamily="34" charset="-120"/>
              </a:rPr>
              <a:t>Supplemental O₂, intubation PRN, ventilator management</a:t>
            </a:r>
            <a:endParaRPr lang="en-US" sz="1200" dirty="0"/>
          </a:p>
        </p:txBody>
      </p:sp>
      <p:sp>
        <p:nvSpPr>
          <p:cNvPr id="14" name="Shape 11"/>
          <p:cNvSpPr/>
          <p:nvPr/>
        </p:nvSpPr>
        <p:spPr>
          <a:xfrm>
            <a:off x="548640" y="2743200"/>
            <a:ext cx="3931920" cy="8229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5" name="Shape 12"/>
          <p:cNvSpPr/>
          <p:nvPr/>
        </p:nvSpPr>
        <p:spPr>
          <a:xfrm>
            <a:off x="548640" y="2743200"/>
            <a:ext cx="54864" cy="822960"/>
          </a:xfrm>
          <a:prstGeom prst="rect">
            <a:avLst/>
          </a:prstGeom>
          <a:solidFill>
            <a:srgbClr val="1A8A6E"/>
          </a:solidFill>
          <a:ln/>
        </p:spPr>
        <p:txBody>
          <a:bodyPr/>
          <a:lstStyle/>
          <a:p>
            <a:endParaRPr lang="en-US"/>
          </a:p>
        </p:txBody>
      </p:sp>
      <p:sp>
        <p:nvSpPr>
          <p:cNvPr id="16" name="Text 13"/>
          <p:cNvSpPr/>
          <p:nvPr/>
        </p:nvSpPr>
        <p:spPr>
          <a:xfrm>
            <a:off x="777240" y="2816352"/>
            <a:ext cx="3474720" cy="320040"/>
          </a:xfrm>
          <a:prstGeom prst="rect">
            <a:avLst/>
          </a:prstGeom>
          <a:noFill/>
          <a:ln/>
        </p:spPr>
        <p:txBody>
          <a:bodyPr wrap="square" lIns="0" tIns="0" rIns="0" bIns="0" rtlCol="0" anchor="ctr"/>
          <a:lstStyle/>
          <a:p>
            <a:pPr marL="0" indent="0">
              <a:buNone/>
            </a:pPr>
            <a:r>
              <a:rPr lang="en-US" sz="1400" b="1" dirty="0">
                <a:solidFill>
                  <a:srgbClr val="0B3D4C"/>
                </a:solidFill>
                <a:latin typeface="Trebuchet MS" pitchFamily="34" charset="0"/>
                <a:ea typeface="Trebuchet MS" pitchFamily="34" charset="-122"/>
                <a:cs typeface="Trebuchet MS" pitchFamily="34" charset="-120"/>
              </a:rPr>
              <a:t>IV Fluids</a:t>
            </a:r>
            <a:endParaRPr lang="en-US" sz="1400" dirty="0"/>
          </a:p>
        </p:txBody>
      </p:sp>
      <p:sp>
        <p:nvSpPr>
          <p:cNvPr id="17" name="Text 14"/>
          <p:cNvSpPr/>
          <p:nvPr/>
        </p:nvSpPr>
        <p:spPr>
          <a:xfrm>
            <a:off x="777240" y="3154680"/>
            <a:ext cx="3474720" cy="320040"/>
          </a:xfrm>
          <a:prstGeom prst="rect">
            <a:avLst/>
          </a:prstGeom>
          <a:noFill/>
          <a:ln/>
        </p:spPr>
        <p:txBody>
          <a:bodyPr wrap="square" lIns="0" tIns="0" rIns="0" bIns="0" rtlCol="0" anchor="ctr"/>
          <a:lstStyle/>
          <a:p>
            <a:pPr marL="0" indent="0">
              <a:buNone/>
            </a:pPr>
            <a:r>
              <a:rPr lang="en-US" sz="1200" dirty="0">
                <a:solidFill>
                  <a:srgbClr val="6B7B7D"/>
                </a:solidFill>
                <a:latin typeface="Calibri" pitchFamily="34" charset="0"/>
                <a:ea typeface="Calibri" pitchFamily="34" charset="-122"/>
                <a:cs typeface="Calibri" pitchFamily="34" charset="-120"/>
              </a:rPr>
              <a:t>Aggressive crystalloid resuscitation for hypotension</a:t>
            </a:r>
            <a:endParaRPr lang="en-US" sz="1200" dirty="0"/>
          </a:p>
        </p:txBody>
      </p:sp>
      <p:sp>
        <p:nvSpPr>
          <p:cNvPr id="18" name="Shape 15"/>
          <p:cNvSpPr/>
          <p:nvPr/>
        </p:nvSpPr>
        <p:spPr>
          <a:xfrm>
            <a:off x="548640" y="3749040"/>
            <a:ext cx="3931920" cy="8229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9" name="Shape 16"/>
          <p:cNvSpPr/>
          <p:nvPr/>
        </p:nvSpPr>
        <p:spPr>
          <a:xfrm>
            <a:off x="548640" y="3749040"/>
            <a:ext cx="54864" cy="822960"/>
          </a:xfrm>
          <a:prstGeom prst="rect">
            <a:avLst/>
          </a:prstGeom>
          <a:solidFill>
            <a:srgbClr val="1A8A6E"/>
          </a:solidFill>
          <a:ln/>
        </p:spPr>
        <p:txBody>
          <a:bodyPr/>
          <a:lstStyle/>
          <a:p>
            <a:endParaRPr lang="en-US"/>
          </a:p>
        </p:txBody>
      </p:sp>
      <p:sp>
        <p:nvSpPr>
          <p:cNvPr id="20" name="Text 17"/>
          <p:cNvSpPr/>
          <p:nvPr/>
        </p:nvSpPr>
        <p:spPr>
          <a:xfrm>
            <a:off x="777240" y="3822192"/>
            <a:ext cx="3474720" cy="320040"/>
          </a:xfrm>
          <a:prstGeom prst="rect">
            <a:avLst/>
          </a:prstGeom>
          <a:noFill/>
          <a:ln/>
        </p:spPr>
        <p:txBody>
          <a:bodyPr wrap="square" lIns="0" tIns="0" rIns="0" bIns="0" rtlCol="0" anchor="ctr"/>
          <a:lstStyle/>
          <a:p>
            <a:pPr marL="0" indent="0">
              <a:buNone/>
            </a:pPr>
            <a:r>
              <a:rPr lang="en-US" sz="1400" b="1" dirty="0">
                <a:solidFill>
                  <a:srgbClr val="0B3D4C"/>
                </a:solidFill>
                <a:latin typeface="Trebuchet MS" pitchFamily="34" charset="0"/>
                <a:ea typeface="Trebuchet MS" pitchFamily="34" charset="-122"/>
                <a:cs typeface="Trebuchet MS" pitchFamily="34" charset="-120"/>
              </a:rPr>
              <a:t>Benzodiazepines</a:t>
            </a:r>
            <a:endParaRPr lang="en-US" sz="1400" dirty="0"/>
          </a:p>
        </p:txBody>
      </p:sp>
      <p:sp>
        <p:nvSpPr>
          <p:cNvPr id="21" name="Text 18"/>
          <p:cNvSpPr/>
          <p:nvPr/>
        </p:nvSpPr>
        <p:spPr>
          <a:xfrm>
            <a:off x="777240" y="4160520"/>
            <a:ext cx="3474720" cy="320040"/>
          </a:xfrm>
          <a:prstGeom prst="rect">
            <a:avLst/>
          </a:prstGeom>
          <a:noFill/>
          <a:ln/>
        </p:spPr>
        <p:txBody>
          <a:bodyPr wrap="square" lIns="0" tIns="0" rIns="0" bIns="0" rtlCol="0" anchor="ctr"/>
          <a:lstStyle/>
          <a:p>
            <a:pPr marL="0" indent="0">
              <a:buNone/>
            </a:pPr>
            <a:r>
              <a:rPr lang="en-US" sz="1200" dirty="0">
                <a:solidFill>
                  <a:srgbClr val="6B7B7D"/>
                </a:solidFill>
                <a:latin typeface="Calibri" pitchFamily="34" charset="0"/>
                <a:ea typeface="Calibri" pitchFamily="34" charset="-122"/>
                <a:cs typeface="Calibri" pitchFamily="34" charset="-120"/>
              </a:rPr>
              <a:t>First-line for agitation, seizures, and sympathomimetic toxicity</a:t>
            </a:r>
            <a:endParaRPr lang="en-US" sz="1200" dirty="0"/>
          </a:p>
        </p:txBody>
      </p:sp>
      <p:sp>
        <p:nvSpPr>
          <p:cNvPr id="22" name="Shape 19"/>
          <p:cNvSpPr/>
          <p:nvPr/>
        </p:nvSpPr>
        <p:spPr>
          <a:xfrm>
            <a:off x="4800600" y="1737360"/>
            <a:ext cx="3931920" cy="8229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3" name="Shape 20"/>
          <p:cNvSpPr/>
          <p:nvPr/>
        </p:nvSpPr>
        <p:spPr>
          <a:xfrm>
            <a:off x="4800600" y="1737360"/>
            <a:ext cx="54864" cy="822960"/>
          </a:xfrm>
          <a:prstGeom prst="rect">
            <a:avLst/>
          </a:prstGeom>
          <a:solidFill>
            <a:srgbClr val="14706E"/>
          </a:solidFill>
          <a:ln/>
        </p:spPr>
        <p:txBody>
          <a:bodyPr/>
          <a:lstStyle/>
          <a:p>
            <a:endParaRPr lang="en-US"/>
          </a:p>
        </p:txBody>
      </p:sp>
      <p:sp>
        <p:nvSpPr>
          <p:cNvPr id="24" name="Text 21"/>
          <p:cNvSpPr/>
          <p:nvPr/>
        </p:nvSpPr>
        <p:spPr>
          <a:xfrm>
            <a:off x="5029200" y="1810512"/>
            <a:ext cx="3474720" cy="320040"/>
          </a:xfrm>
          <a:prstGeom prst="rect">
            <a:avLst/>
          </a:prstGeom>
          <a:noFill/>
          <a:ln/>
        </p:spPr>
        <p:txBody>
          <a:bodyPr wrap="square" lIns="0" tIns="0" rIns="0" bIns="0" rtlCol="0" anchor="ctr"/>
          <a:lstStyle/>
          <a:p>
            <a:pPr marL="0" indent="0">
              <a:buNone/>
            </a:pPr>
            <a:r>
              <a:rPr lang="en-US" sz="1400" b="1" dirty="0">
                <a:solidFill>
                  <a:srgbClr val="0B3D4C"/>
                </a:solidFill>
                <a:latin typeface="Trebuchet MS" pitchFamily="34" charset="0"/>
                <a:ea typeface="Trebuchet MS" pitchFamily="34" charset="-122"/>
                <a:cs typeface="Trebuchet MS" pitchFamily="34" charset="-120"/>
              </a:rPr>
              <a:t>Active Cooling</a:t>
            </a:r>
            <a:endParaRPr lang="en-US" sz="1400" dirty="0"/>
          </a:p>
        </p:txBody>
      </p:sp>
      <p:sp>
        <p:nvSpPr>
          <p:cNvPr id="25" name="Text 22"/>
          <p:cNvSpPr/>
          <p:nvPr/>
        </p:nvSpPr>
        <p:spPr>
          <a:xfrm>
            <a:off x="5029200" y="2148840"/>
            <a:ext cx="3474720" cy="320040"/>
          </a:xfrm>
          <a:prstGeom prst="rect">
            <a:avLst/>
          </a:prstGeom>
          <a:noFill/>
          <a:ln/>
        </p:spPr>
        <p:txBody>
          <a:bodyPr wrap="square" lIns="0" tIns="0" rIns="0" bIns="0" rtlCol="0" anchor="ctr"/>
          <a:lstStyle/>
          <a:p>
            <a:pPr marL="0" indent="0">
              <a:buNone/>
            </a:pPr>
            <a:r>
              <a:rPr lang="en-US" sz="1200" dirty="0">
                <a:solidFill>
                  <a:srgbClr val="6B7B7D"/>
                </a:solidFill>
                <a:latin typeface="Calibri" pitchFamily="34" charset="0"/>
                <a:ea typeface="Calibri" pitchFamily="34" charset="-122"/>
                <a:cs typeface="Calibri" pitchFamily="34" charset="-120"/>
              </a:rPr>
              <a:t>For drug-induced hyperthermia (evaporative &gt; ice immersion), paralysis for psychomotor </a:t>
            </a:r>
            <a:r>
              <a:rPr lang="en-US" sz="1200" dirty="0" err="1">
                <a:solidFill>
                  <a:srgbClr val="6B7B7D"/>
                </a:solidFill>
                <a:latin typeface="Calibri" pitchFamily="34" charset="0"/>
                <a:ea typeface="Calibri" pitchFamily="34" charset="-122"/>
                <a:cs typeface="Calibri" pitchFamily="34" charset="-120"/>
              </a:rPr>
              <a:t>aggitation</a:t>
            </a:r>
            <a:endParaRPr lang="en-US" sz="1200" dirty="0"/>
          </a:p>
        </p:txBody>
      </p:sp>
      <p:sp>
        <p:nvSpPr>
          <p:cNvPr id="26" name="Shape 23"/>
          <p:cNvSpPr/>
          <p:nvPr/>
        </p:nvSpPr>
        <p:spPr>
          <a:xfrm>
            <a:off x="4800600" y="2743200"/>
            <a:ext cx="3931920" cy="8229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7" name="Shape 24"/>
          <p:cNvSpPr/>
          <p:nvPr/>
        </p:nvSpPr>
        <p:spPr>
          <a:xfrm>
            <a:off x="4800600" y="2743200"/>
            <a:ext cx="54864" cy="822960"/>
          </a:xfrm>
          <a:prstGeom prst="rect">
            <a:avLst/>
          </a:prstGeom>
          <a:solidFill>
            <a:srgbClr val="14706E"/>
          </a:solidFill>
          <a:ln/>
        </p:spPr>
        <p:txBody>
          <a:bodyPr/>
          <a:lstStyle/>
          <a:p>
            <a:endParaRPr lang="en-US"/>
          </a:p>
        </p:txBody>
      </p:sp>
      <p:sp>
        <p:nvSpPr>
          <p:cNvPr id="28" name="Text 25"/>
          <p:cNvSpPr/>
          <p:nvPr/>
        </p:nvSpPr>
        <p:spPr>
          <a:xfrm>
            <a:off x="5029200" y="2816352"/>
            <a:ext cx="3474720" cy="320040"/>
          </a:xfrm>
          <a:prstGeom prst="rect">
            <a:avLst/>
          </a:prstGeom>
          <a:noFill/>
          <a:ln/>
        </p:spPr>
        <p:txBody>
          <a:bodyPr wrap="square" lIns="0" tIns="0" rIns="0" bIns="0" rtlCol="0" anchor="ctr"/>
          <a:lstStyle/>
          <a:p>
            <a:pPr marL="0" indent="0">
              <a:buNone/>
            </a:pPr>
            <a:r>
              <a:rPr lang="en-US" sz="1400" b="1" dirty="0">
                <a:solidFill>
                  <a:srgbClr val="0B3D4C"/>
                </a:solidFill>
                <a:latin typeface="Trebuchet MS" pitchFamily="34" charset="0"/>
                <a:ea typeface="Trebuchet MS" pitchFamily="34" charset="-122"/>
                <a:cs typeface="Trebuchet MS" pitchFamily="34" charset="-120"/>
              </a:rPr>
              <a:t>Continuous Monitoring</a:t>
            </a:r>
            <a:endParaRPr lang="en-US" sz="1400" dirty="0"/>
          </a:p>
        </p:txBody>
      </p:sp>
      <p:sp>
        <p:nvSpPr>
          <p:cNvPr id="29" name="Text 26"/>
          <p:cNvSpPr/>
          <p:nvPr/>
        </p:nvSpPr>
        <p:spPr>
          <a:xfrm>
            <a:off x="5029200" y="3154680"/>
            <a:ext cx="3474720" cy="320040"/>
          </a:xfrm>
          <a:prstGeom prst="rect">
            <a:avLst/>
          </a:prstGeom>
          <a:noFill/>
          <a:ln/>
        </p:spPr>
        <p:txBody>
          <a:bodyPr wrap="square" lIns="0" tIns="0" rIns="0" bIns="0" rtlCol="0" anchor="ctr"/>
          <a:lstStyle/>
          <a:p>
            <a:pPr marL="0" indent="0">
              <a:buNone/>
            </a:pPr>
            <a:r>
              <a:rPr lang="en-US" sz="1200" dirty="0">
                <a:solidFill>
                  <a:srgbClr val="6B7B7D"/>
                </a:solidFill>
                <a:latin typeface="Calibri" pitchFamily="34" charset="0"/>
                <a:ea typeface="Calibri" pitchFamily="34" charset="-122"/>
                <a:cs typeface="Calibri" pitchFamily="34" charset="-120"/>
              </a:rPr>
              <a:t>Cardiac monitor, pulse ox, frequent vitals, serial labs</a:t>
            </a:r>
            <a:endParaRPr lang="en-US" sz="1200" dirty="0"/>
          </a:p>
        </p:txBody>
      </p:sp>
      <p:sp>
        <p:nvSpPr>
          <p:cNvPr id="30" name="Shape 27"/>
          <p:cNvSpPr/>
          <p:nvPr/>
        </p:nvSpPr>
        <p:spPr>
          <a:xfrm>
            <a:off x="4800600" y="3749040"/>
            <a:ext cx="3931920" cy="8229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31" name="Shape 28"/>
          <p:cNvSpPr/>
          <p:nvPr/>
        </p:nvSpPr>
        <p:spPr>
          <a:xfrm>
            <a:off x="4800600" y="3749040"/>
            <a:ext cx="54864" cy="822960"/>
          </a:xfrm>
          <a:prstGeom prst="rect">
            <a:avLst/>
          </a:prstGeom>
          <a:solidFill>
            <a:srgbClr val="14706E"/>
          </a:solidFill>
          <a:ln/>
        </p:spPr>
        <p:txBody>
          <a:bodyPr/>
          <a:lstStyle/>
          <a:p>
            <a:endParaRPr lang="en-US"/>
          </a:p>
        </p:txBody>
      </p:sp>
      <p:sp>
        <p:nvSpPr>
          <p:cNvPr id="32" name="Text 29"/>
          <p:cNvSpPr/>
          <p:nvPr/>
        </p:nvSpPr>
        <p:spPr>
          <a:xfrm>
            <a:off x="5029200" y="3822192"/>
            <a:ext cx="3474720" cy="320040"/>
          </a:xfrm>
          <a:prstGeom prst="rect">
            <a:avLst/>
          </a:prstGeom>
          <a:noFill/>
          <a:ln/>
        </p:spPr>
        <p:txBody>
          <a:bodyPr wrap="square" lIns="0" tIns="0" rIns="0" bIns="0" rtlCol="0" anchor="ctr"/>
          <a:lstStyle/>
          <a:p>
            <a:pPr marL="0" indent="0">
              <a:buNone/>
            </a:pPr>
            <a:r>
              <a:rPr lang="en-US" sz="1400" b="1" dirty="0">
                <a:solidFill>
                  <a:srgbClr val="0B3D4C"/>
                </a:solidFill>
                <a:latin typeface="Trebuchet MS" pitchFamily="34" charset="0"/>
                <a:ea typeface="Trebuchet MS" pitchFamily="34" charset="-122"/>
                <a:cs typeface="Trebuchet MS" pitchFamily="34" charset="-120"/>
              </a:rPr>
              <a:t>Glucose &amp; Naloxone</a:t>
            </a:r>
            <a:endParaRPr lang="en-US" sz="1400" dirty="0"/>
          </a:p>
        </p:txBody>
      </p:sp>
      <p:sp>
        <p:nvSpPr>
          <p:cNvPr id="33" name="Text 30"/>
          <p:cNvSpPr/>
          <p:nvPr/>
        </p:nvSpPr>
        <p:spPr>
          <a:xfrm>
            <a:off x="5029200" y="4160520"/>
            <a:ext cx="3474720" cy="320040"/>
          </a:xfrm>
          <a:prstGeom prst="rect">
            <a:avLst/>
          </a:prstGeom>
          <a:noFill/>
          <a:ln/>
        </p:spPr>
        <p:txBody>
          <a:bodyPr wrap="square" lIns="0" tIns="0" rIns="0" bIns="0" rtlCol="0" anchor="ctr"/>
          <a:lstStyle/>
          <a:p>
            <a:pPr marL="0" indent="0">
              <a:buNone/>
            </a:pPr>
            <a:r>
              <a:rPr lang="en-US" sz="1200" dirty="0">
                <a:solidFill>
                  <a:srgbClr val="6B7B7D"/>
                </a:solidFill>
                <a:latin typeface="Calibri" pitchFamily="34" charset="0"/>
                <a:ea typeface="Calibri" pitchFamily="34" charset="-122"/>
                <a:cs typeface="Calibri" pitchFamily="34" charset="-120"/>
              </a:rPr>
              <a:t>Empiric dextrose for AMS; naloxone if opioid toxidrome</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0">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Tox Risk Assessment: Key Questions</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10</a:t>
            </a:r>
            <a:endParaRPr lang="en-US" sz="900" dirty="0"/>
          </a:p>
        </p:txBody>
      </p:sp>
      <p:sp>
        <p:nvSpPr>
          <p:cNvPr id="7" name="Shape 4"/>
          <p:cNvSpPr/>
          <p:nvPr/>
        </p:nvSpPr>
        <p:spPr>
          <a:xfrm>
            <a:off x="548640" y="1051560"/>
            <a:ext cx="3840480" cy="8686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8" name="Shape 5"/>
          <p:cNvSpPr/>
          <p:nvPr/>
        </p:nvSpPr>
        <p:spPr>
          <a:xfrm>
            <a:off x="548640" y="1051560"/>
            <a:ext cx="54864" cy="868680"/>
          </a:xfrm>
          <a:prstGeom prst="rect">
            <a:avLst/>
          </a:prstGeom>
          <a:solidFill>
            <a:srgbClr val="14706E"/>
          </a:solidFill>
          <a:ln/>
        </p:spPr>
        <p:txBody>
          <a:bodyPr/>
          <a:lstStyle/>
          <a:p>
            <a:endParaRPr lang="en-US"/>
          </a:p>
        </p:txBody>
      </p:sp>
      <p:sp>
        <p:nvSpPr>
          <p:cNvPr id="9" name="Text 6"/>
          <p:cNvSpPr/>
          <p:nvPr/>
        </p:nvSpPr>
        <p:spPr>
          <a:xfrm>
            <a:off x="777240" y="1124712"/>
            <a:ext cx="914400" cy="320040"/>
          </a:xfrm>
          <a:prstGeom prst="rect">
            <a:avLst/>
          </a:prstGeom>
          <a:noFill/>
          <a:ln/>
        </p:spPr>
        <p:txBody>
          <a:bodyPr wrap="square" lIns="0" tIns="0" rIns="0" bIns="0" rtlCol="0" anchor="ctr"/>
          <a:lstStyle/>
          <a:p>
            <a:pPr marL="0" indent="0">
              <a:buNone/>
            </a:pPr>
            <a:r>
              <a:rPr lang="en-US" sz="1800" b="1" dirty="0">
                <a:solidFill>
                  <a:srgbClr val="14706E"/>
                </a:solidFill>
                <a:latin typeface="Trebuchet MS" pitchFamily="34" charset="0"/>
                <a:ea typeface="Trebuchet MS" pitchFamily="34" charset="-122"/>
                <a:cs typeface="Trebuchet MS" pitchFamily="34" charset="-120"/>
              </a:rPr>
              <a:t>WHO?</a:t>
            </a:r>
            <a:endParaRPr lang="en-US" sz="1800" dirty="0"/>
          </a:p>
        </p:txBody>
      </p:sp>
      <p:sp>
        <p:nvSpPr>
          <p:cNvPr id="10" name="Text 7"/>
          <p:cNvSpPr/>
          <p:nvPr/>
        </p:nvSpPr>
        <p:spPr>
          <a:xfrm>
            <a:off x="777240" y="1463040"/>
            <a:ext cx="3383280" cy="365760"/>
          </a:xfrm>
          <a:prstGeom prst="rect">
            <a:avLst/>
          </a:prstGeom>
          <a:noFill/>
          <a:ln/>
        </p:spPr>
        <p:txBody>
          <a:bodyPr wrap="square" lIns="0" tIns="0" rIns="0" bIns="0" rtlCol="0" anchor="ctr"/>
          <a:lstStyle/>
          <a:p>
            <a:pPr marL="0" indent="0">
              <a:buNone/>
            </a:pPr>
            <a:r>
              <a:rPr lang="en-US" sz="1200" dirty="0">
                <a:solidFill>
                  <a:srgbClr val="2C3E40"/>
                </a:solidFill>
                <a:latin typeface="Calibri" pitchFamily="34" charset="0"/>
                <a:ea typeface="Calibri" pitchFamily="34" charset="-122"/>
                <a:cs typeface="Calibri" pitchFamily="34" charset="-120"/>
              </a:rPr>
              <a:t>Age, weight, comorbidities, pregnancy, medications</a:t>
            </a:r>
            <a:endParaRPr lang="en-US" sz="1200" dirty="0"/>
          </a:p>
        </p:txBody>
      </p:sp>
      <p:sp>
        <p:nvSpPr>
          <p:cNvPr id="11" name="Shape 8"/>
          <p:cNvSpPr/>
          <p:nvPr/>
        </p:nvSpPr>
        <p:spPr>
          <a:xfrm>
            <a:off x="548640" y="2103120"/>
            <a:ext cx="3840480" cy="8686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2" name="Shape 9"/>
          <p:cNvSpPr/>
          <p:nvPr/>
        </p:nvSpPr>
        <p:spPr>
          <a:xfrm>
            <a:off x="548640" y="2103120"/>
            <a:ext cx="54864" cy="868680"/>
          </a:xfrm>
          <a:prstGeom prst="rect">
            <a:avLst/>
          </a:prstGeom>
          <a:solidFill>
            <a:srgbClr val="14706E"/>
          </a:solidFill>
          <a:ln/>
        </p:spPr>
        <p:txBody>
          <a:bodyPr/>
          <a:lstStyle/>
          <a:p>
            <a:endParaRPr lang="en-US"/>
          </a:p>
        </p:txBody>
      </p:sp>
      <p:sp>
        <p:nvSpPr>
          <p:cNvPr id="13" name="Text 10"/>
          <p:cNvSpPr/>
          <p:nvPr/>
        </p:nvSpPr>
        <p:spPr>
          <a:xfrm>
            <a:off x="777240" y="2176272"/>
            <a:ext cx="914400" cy="320040"/>
          </a:xfrm>
          <a:prstGeom prst="rect">
            <a:avLst/>
          </a:prstGeom>
          <a:noFill/>
          <a:ln/>
        </p:spPr>
        <p:txBody>
          <a:bodyPr wrap="square" lIns="0" tIns="0" rIns="0" bIns="0" rtlCol="0" anchor="ctr"/>
          <a:lstStyle/>
          <a:p>
            <a:pPr marL="0" indent="0">
              <a:buNone/>
            </a:pPr>
            <a:r>
              <a:rPr lang="en-US" sz="1800" b="1" dirty="0">
                <a:solidFill>
                  <a:srgbClr val="14706E"/>
                </a:solidFill>
                <a:latin typeface="Trebuchet MS" pitchFamily="34" charset="0"/>
                <a:ea typeface="Trebuchet MS" pitchFamily="34" charset="-122"/>
                <a:cs typeface="Trebuchet MS" pitchFamily="34" charset="-120"/>
              </a:rPr>
              <a:t>WHAT?</a:t>
            </a:r>
            <a:endParaRPr lang="en-US" sz="1800" dirty="0"/>
          </a:p>
        </p:txBody>
      </p:sp>
      <p:sp>
        <p:nvSpPr>
          <p:cNvPr id="14" name="Text 11"/>
          <p:cNvSpPr/>
          <p:nvPr/>
        </p:nvSpPr>
        <p:spPr>
          <a:xfrm>
            <a:off x="777240" y="2514600"/>
            <a:ext cx="3383280" cy="365760"/>
          </a:xfrm>
          <a:prstGeom prst="rect">
            <a:avLst/>
          </a:prstGeom>
          <a:noFill/>
          <a:ln/>
        </p:spPr>
        <p:txBody>
          <a:bodyPr wrap="square" lIns="0" tIns="0" rIns="0" bIns="0" rtlCol="0" anchor="ctr"/>
          <a:lstStyle/>
          <a:p>
            <a:pPr marL="0" indent="0">
              <a:buNone/>
            </a:pPr>
            <a:r>
              <a:rPr lang="en-US" sz="1200" dirty="0">
                <a:solidFill>
                  <a:srgbClr val="2C3E40"/>
                </a:solidFill>
                <a:latin typeface="Calibri" pitchFamily="34" charset="0"/>
                <a:ea typeface="Calibri" pitchFamily="34" charset="-122"/>
                <a:cs typeface="Calibri" pitchFamily="34" charset="-120"/>
              </a:rPr>
              <a:t>Substance(s) involved — confirm identity if possible</a:t>
            </a:r>
            <a:endParaRPr lang="en-US" sz="1200" dirty="0"/>
          </a:p>
        </p:txBody>
      </p:sp>
      <p:sp>
        <p:nvSpPr>
          <p:cNvPr id="15" name="Shape 12"/>
          <p:cNvSpPr/>
          <p:nvPr/>
        </p:nvSpPr>
        <p:spPr>
          <a:xfrm>
            <a:off x="548640" y="3154680"/>
            <a:ext cx="3840480" cy="8686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6" name="Shape 13"/>
          <p:cNvSpPr/>
          <p:nvPr/>
        </p:nvSpPr>
        <p:spPr>
          <a:xfrm>
            <a:off x="548640" y="3154680"/>
            <a:ext cx="54864" cy="868680"/>
          </a:xfrm>
          <a:prstGeom prst="rect">
            <a:avLst/>
          </a:prstGeom>
          <a:solidFill>
            <a:srgbClr val="14706E"/>
          </a:solidFill>
          <a:ln/>
        </p:spPr>
        <p:txBody>
          <a:bodyPr/>
          <a:lstStyle/>
          <a:p>
            <a:endParaRPr lang="en-US"/>
          </a:p>
        </p:txBody>
      </p:sp>
      <p:sp>
        <p:nvSpPr>
          <p:cNvPr id="17" name="Text 14"/>
          <p:cNvSpPr/>
          <p:nvPr/>
        </p:nvSpPr>
        <p:spPr>
          <a:xfrm>
            <a:off x="777240" y="3227832"/>
            <a:ext cx="914400" cy="320040"/>
          </a:xfrm>
          <a:prstGeom prst="rect">
            <a:avLst/>
          </a:prstGeom>
          <a:noFill/>
          <a:ln/>
        </p:spPr>
        <p:txBody>
          <a:bodyPr wrap="square" lIns="0" tIns="0" rIns="0" bIns="0" rtlCol="0" anchor="ctr"/>
          <a:lstStyle/>
          <a:p>
            <a:pPr marL="0" indent="0">
              <a:buNone/>
            </a:pPr>
            <a:r>
              <a:rPr lang="en-US" sz="1800" b="1" dirty="0">
                <a:solidFill>
                  <a:srgbClr val="14706E"/>
                </a:solidFill>
                <a:latin typeface="Trebuchet MS" pitchFamily="34" charset="0"/>
                <a:ea typeface="Trebuchet MS" pitchFamily="34" charset="-122"/>
                <a:cs typeface="Trebuchet MS" pitchFamily="34" charset="-120"/>
              </a:rPr>
              <a:t>WHEN?</a:t>
            </a:r>
            <a:endParaRPr lang="en-US" sz="1800" dirty="0"/>
          </a:p>
        </p:txBody>
      </p:sp>
      <p:sp>
        <p:nvSpPr>
          <p:cNvPr id="18" name="Text 15"/>
          <p:cNvSpPr/>
          <p:nvPr/>
        </p:nvSpPr>
        <p:spPr>
          <a:xfrm>
            <a:off x="777240" y="3566160"/>
            <a:ext cx="3383280" cy="365760"/>
          </a:xfrm>
          <a:prstGeom prst="rect">
            <a:avLst/>
          </a:prstGeom>
          <a:noFill/>
          <a:ln/>
        </p:spPr>
        <p:txBody>
          <a:bodyPr wrap="square" lIns="0" tIns="0" rIns="0" bIns="0" rtlCol="0" anchor="ctr"/>
          <a:lstStyle/>
          <a:p>
            <a:pPr marL="0" indent="0">
              <a:buNone/>
            </a:pPr>
            <a:r>
              <a:rPr lang="en-US" sz="1200" dirty="0">
                <a:solidFill>
                  <a:srgbClr val="2C3E40"/>
                </a:solidFill>
                <a:latin typeface="Calibri" pitchFamily="34" charset="0"/>
                <a:ea typeface="Calibri" pitchFamily="34" charset="-122"/>
                <a:cs typeface="Calibri" pitchFamily="34" charset="-120"/>
              </a:rPr>
              <a:t>Time of exposure — critical for decontamination decisions</a:t>
            </a:r>
            <a:endParaRPr lang="en-US" sz="1200" dirty="0"/>
          </a:p>
        </p:txBody>
      </p:sp>
      <p:sp>
        <p:nvSpPr>
          <p:cNvPr id="19" name="Shape 16"/>
          <p:cNvSpPr/>
          <p:nvPr/>
        </p:nvSpPr>
        <p:spPr>
          <a:xfrm>
            <a:off x="4754880" y="1051560"/>
            <a:ext cx="3840480" cy="8686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0" name="Shape 17"/>
          <p:cNvSpPr/>
          <p:nvPr/>
        </p:nvSpPr>
        <p:spPr>
          <a:xfrm>
            <a:off x="4754880" y="1051560"/>
            <a:ext cx="54864" cy="868680"/>
          </a:xfrm>
          <a:prstGeom prst="rect">
            <a:avLst/>
          </a:prstGeom>
          <a:solidFill>
            <a:srgbClr val="D4783A"/>
          </a:solidFill>
          <a:ln/>
        </p:spPr>
        <p:txBody>
          <a:bodyPr/>
          <a:lstStyle/>
          <a:p>
            <a:endParaRPr lang="en-US"/>
          </a:p>
        </p:txBody>
      </p:sp>
      <p:sp>
        <p:nvSpPr>
          <p:cNvPr id="21" name="Text 18"/>
          <p:cNvSpPr/>
          <p:nvPr/>
        </p:nvSpPr>
        <p:spPr>
          <a:xfrm>
            <a:off x="4983480" y="1124712"/>
            <a:ext cx="1371600" cy="320040"/>
          </a:xfrm>
          <a:prstGeom prst="rect">
            <a:avLst/>
          </a:prstGeom>
          <a:noFill/>
          <a:ln/>
        </p:spPr>
        <p:txBody>
          <a:bodyPr wrap="square" lIns="0" tIns="0" rIns="0" bIns="0" rtlCol="0" anchor="ctr"/>
          <a:lstStyle/>
          <a:p>
            <a:pPr marL="0" indent="0">
              <a:buNone/>
            </a:pPr>
            <a:r>
              <a:rPr lang="en-US" sz="1800" b="1" dirty="0">
                <a:solidFill>
                  <a:srgbClr val="D4783A"/>
                </a:solidFill>
                <a:latin typeface="Trebuchet MS" pitchFamily="34" charset="0"/>
                <a:ea typeface="Trebuchet MS" pitchFamily="34" charset="-122"/>
                <a:cs typeface="Trebuchet MS" pitchFamily="34" charset="-120"/>
              </a:rPr>
              <a:t>HOW MUCH?</a:t>
            </a:r>
            <a:endParaRPr lang="en-US" sz="1800" dirty="0"/>
          </a:p>
        </p:txBody>
      </p:sp>
      <p:sp>
        <p:nvSpPr>
          <p:cNvPr id="22" name="Text 19"/>
          <p:cNvSpPr/>
          <p:nvPr/>
        </p:nvSpPr>
        <p:spPr>
          <a:xfrm>
            <a:off x="4983480" y="1463040"/>
            <a:ext cx="3383280" cy="365760"/>
          </a:xfrm>
          <a:prstGeom prst="rect">
            <a:avLst/>
          </a:prstGeom>
          <a:noFill/>
          <a:ln/>
        </p:spPr>
        <p:txBody>
          <a:bodyPr wrap="square" lIns="0" tIns="0" rIns="0" bIns="0" rtlCol="0" anchor="ctr"/>
          <a:lstStyle/>
          <a:p>
            <a:pPr marL="0" indent="0">
              <a:buNone/>
            </a:pPr>
            <a:r>
              <a:rPr lang="en-US" sz="1200" dirty="0">
                <a:solidFill>
                  <a:srgbClr val="2C3E40"/>
                </a:solidFill>
                <a:latin typeface="Calibri" pitchFamily="34" charset="0"/>
                <a:ea typeface="Calibri" pitchFamily="34" charset="-122"/>
                <a:cs typeface="Calibri" pitchFamily="34" charset="-120"/>
              </a:rPr>
              <a:t>Amount ingested — calculate mg/kg dose</a:t>
            </a:r>
            <a:endParaRPr lang="en-US" sz="1200" dirty="0"/>
          </a:p>
        </p:txBody>
      </p:sp>
      <p:sp>
        <p:nvSpPr>
          <p:cNvPr id="23" name="Shape 20"/>
          <p:cNvSpPr/>
          <p:nvPr/>
        </p:nvSpPr>
        <p:spPr>
          <a:xfrm>
            <a:off x="4754880" y="2103120"/>
            <a:ext cx="3840480" cy="8686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4" name="Shape 21"/>
          <p:cNvSpPr/>
          <p:nvPr/>
        </p:nvSpPr>
        <p:spPr>
          <a:xfrm>
            <a:off x="4754880" y="2103120"/>
            <a:ext cx="54864" cy="868680"/>
          </a:xfrm>
          <a:prstGeom prst="rect">
            <a:avLst/>
          </a:prstGeom>
          <a:solidFill>
            <a:srgbClr val="D4783A"/>
          </a:solidFill>
          <a:ln/>
        </p:spPr>
        <p:txBody>
          <a:bodyPr/>
          <a:lstStyle/>
          <a:p>
            <a:endParaRPr lang="en-US"/>
          </a:p>
        </p:txBody>
      </p:sp>
      <p:sp>
        <p:nvSpPr>
          <p:cNvPr id="25" name="Text 22"/>
          <p:cNvSpPr/>
          <p:nvPr/>
        </p:nvSpPr>
        <p:spPr>
          <a:xfrm>
            <a:off x="4983480" y="2176272"/>
            <a:ext cx="1371600" cy="320040"/>
          </a:xfrm>
          <a:prstGeom prst="rect">
            <a:avLst/>
          </a:prstGeom>
          <a:noFill/>
          <a:ln/>
        </p:spPr>
        <p:txBody>
          <a:bodyPr wrap="square" lIns="0" tIns="0" rIns="0" bIns="0" rtlCol="0" anchor="ctr"/>
          <a:lstStyle/>
          <a:p>
            <a:pPr marL="0" indent="0">
              <a:buNone/>
            </a:pPr>
            <a:r>
              <a:rPr lang="en-US" sz="1800" b="1" dirty="0">
                <a:solidFill>
                  <a:srgbClr val="D4783A"/>
                </a:solidFill>
                <a:latin typeface="Trebuchet MS" pitchFamily="34" charset="0"/>
                <a:ea typeface="Trebuchet MS" pitchFamily="34" charset="-122"/>
                <a:cs typeface="Trebuchet MS" pitchFamily="34" charset="-120"/>
              </a:rPr>
              <a:t>HOW?</a:t>
            </a:r>
            <a:endParaRPr lang="en-US" sz="1800" dirty="0"/>
          </a:p>
        </p:txBody>
      </p:sp>
      <p:sp>
        <p:nvSpPr>
          <p:cNvPr id="26" name="Text 23"/>
          <p:cNvSpPr/>
          <p:nvPr/>
        </p:nvSpPr>
        <p:spPr>
          <a:xfrm>
            <a:off x="4983480" y="2514600"/>
            <a:ext cx="3383280" cy="365760"/>
          </a:xfrm>
          <a:prstGeom prst="rect">
            <a:avLst/>
          </a:prstGeom>
          <a:noFill/>
          <a:ln/>
        </p:spPr>
        <p:txBody>
          <a:bodyPr wrap="square" lIns="0" tIns="0" rIns="0" bIns="0" rtlCol="0" anchor="ctr"/>
          <a:lstStyle/>
          <a:p>
            <a:pPr marL="0" indent="0">
              <a:buNone/>
            </a:pPr>
            <a:r>
              <a:rPr lang="en-US" sz="1200" dirty="0">
                <a:solidFill>
                  <a:srgbClr val="2C3E40"/>
                </a:solidFill>
                <a:latin typeface="Calibri" pitchFamily="34" charset="0"/>
                <a:ea typeface="Calibri" pitchFamily="34" charset="-122"/>
                <a:cs typeface="Calibri" pitchFamily="34" charset="-120"/>
              </a:rPr>
              <a:t>Route of exposure (oral, dermal, inhalation)</a:t>
            </a:r>
            <a:endParaRPr lang="en-US" sz="1200" dirty="0"/>
          </a:p>
        </p:txBody>
      </p:sp>
      <p:sp>
        <p:nvSpPr>
          <p:cNvPr id="27" name="Shape 24"/>
          <p:cNvSpPr/>
          <p:nvPr/>
        </p:nvSpPr>
        <p:spPr>
          <a:xfrm>
            <a:off x="4754880" y="3154680"/>
            <a:ext cx="3840480" cy="8686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8" name="Shape 25"/>
          <p:cNvSpPr/>
          <p:nvPr/>
        </p:nvSpPr>
        <p:spPr>
          <a:xfrm>
            <a:off x="4754880" y="3154680"/>
            <a:ext cx="54864" cy="868680"/>
          </a:xfrm>
          <a:prstGeom prst="rect">
            <a:avLst/>
          </a:prstGeom>
          <a:solidFill>
            <a:srgbClr val="D4783A"/>
          </a:solidFill>
          <a:ln/>
        </p:spPr>
        <p:txBody>
          <a:bodyPr/>
          <a:lstStyle/>
          <a:p>
            <a:endParaRPr lang="en-US"/>
          </a:p>
        </p:txBody>
      </p:sp>
      <p:sp>
        <p:nvSpPr>
          <p:cNvPr id="29" name="Text 26"/>
          <p:cNvSpPr/>
          <p:nvPr/>
        </p:nvSpPr>
        <p:spPr>
          <a:xfrm>
            <a:off x="4983480" y="3227832"/>
            <a:ext cx="1371600" cy="320040"/>
          </a:xfrm>
          <a:prstGeom prst="rect">
            <a:avLst/>
          </a:prstGeom>
          <a:noFill/>
          <a:ln/>
        </p:spPr>
        <p:txBody>
          <a:bodyPr wrap="square" lIns="0" tIns="0" rIns="0" bIns="0" rtlCol="0" anchor="ctr"/>
          <a:lstStyle/>
          <a:p>
            <a:pPr marL="0" indent="0">
              <a:buNone/>
            </a:pPr>
            <a:r>
              <a:rPr lang="en-US" sz="1800" b="1" dirty="0">
                <a:solidFill>
                  <a:srgbClr val="D4783A"/>
                </a:solidFill>
                <a:latin typeface="Trebuchet MS" pitchFamily="34" charset="0"/>
                <a:ea typeface="Trebuchet MS" pitchFamily="34" charset="-122"/>
                <a:cs typeface="Trebuchet MS" pitchFamily="34" charset="-120"/>
              </a:rPr>
              <a:t>WHY?</a:t>
            </a:r>
            <a:endParaRPr lang="en-US" sz="1800" dirty="0"/>
          </a:p>
        </p:txBody>
      </p:sp>
      <p:sp>
        <p:nvSpPr>
          <p:cNvPr id="30" name="Text 27"/>
          <p:cNvSpPr/>
          <p:nvPr/>
        </p:nvSpPr>
        <p:spPr>
          <a:xfrm>
            <a:off x="4983480" y="3566160"/>
            <a:ext cx="3383280" cy="365760"/>
          </a:xfrm>
          <a:prstGeom prst="rect">
            <a:avLst/>
          </a:prstGeom>
          <a:noFill/>
          <a:ln/>
        </p:spPr>
        <p:txBody>
          <a:bodyPr wrap="square" lIns="0" tIns="0" rIns="0" bIns="0" rtlCol="0" anchor="ctr"/>
          <a:lstStyle/>
          <a:p>
            <a:pPr marL="0" indent="0">
              <a:buNone/>
            </a:pPr>
            <a:r>
              <a:rPr lang="en-US" sz="1200" dirty="0">
                <a:solidFill>
                  <a:srgbClr val="2C3E40"/>
                </a:solidFill>
                <a:latin typeface="Calibri" pitchFamily="34" charset="0"/>
                <a:ea typeface="Calibri" pitchFamily="34" charset="-122"/>
                <a:cs typeface="Calibri" pitchFamily="34" charset="-120"/>
              </a:rPr>
              <a:t>Intentional vs. accidental — determines disposition &amp; psych consult</a:t>
            </a:r>
            <a:endParaRPr lang="en-US" sz="1200" dirty="0"/>
          </a:p>
        </p:txBody>
      </p:sp>
      <p:sp>
        <p:nvSpPr>
          <p:cNvPr id="31" name="Shape 28"/>
          <p:cNvSpPr/>
          <p:nvPr/>
        </p:nvSpPr>
        <p:spPr>
          <a:xfrm>
            <a:off x="548640" y="4251960"/>
            <a:ext cx="8046720" cy="54864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32" name="Shape 29"/>
          <p:cNvSpPr/>
          <p:nvPr/>
        </p:nvSpPr>
        <p:spPr>
          <a:xfrm>
            <a:off x="548640" y="4251960"/>
            <a:ext cx="54864" cy="548640"/>
          </a:xfrm>
          <a:prstGeom prst="rect">
            <a:avLst/>
          </a:prstGeom>
          <a:solidFill>
            <a:srgbClr val="1A8A6E"/>
          </a:solidFill>
          <a:ln/>
        </p:spPr>
        <p:txBody>
          <a:bodyPr/>
          <a:lstStyle/>
          <a:p>
            <a:endParaRPr lang="en-US"/>
          </a:p>
        </p:txBody>
      </p:sp>
      <p:pic>
        <p:nvPicPr>
          <p:cNvPr id="33" name="Image 0" descr="preencoded.png"/>
          <p:cNvPicPr>
            <a:picLocks noChangeAspect="1"/>
          </p:cNvPicPr>
          <p:nvPr/>
        </p:nvPicPr>
        <p:blipFill>
          <a:blip r:embed="rId3"/>
          <a:stretch>
            <a:fillRect/>
          </a:stretch>
        </p:blipFill>
        <p:spPr>
          <a:xfrm>
            <a:off x="777240" y="4343400"/>
            <a:ext cx="320040" cy="320040"/>
          </a:xfrm>
          <a:prstGeom prst="rect">
            <a:avLst/>
          </a:prstGeom>
        </p:spPr>
      </p:pic>
      <p:sp>
        <p:nvSpPr>
          <p:cNvPr id="34" name="Text 30"/>
          <p:cNvSpPr/>
          <p:nvPr/>
        </p:nvSpPr>
        <p:spPr>
          <a:xfrm>
            <a:off x="1234440" y="4279392"/>
            <a:ext cx="7132320" cy="502920"/>
          </a:xfrm>
          <a:prstGeom prst="rect">
            <a:avLst/>
          </a:prstGeom>
          <a:noFill/>
          <a:ln/>
        </p:spPr>
        <p:txBody>
          <a:bodyPr wrap="square" lIns="0" tIns="0" rIns="0" bIns="0" rtlCol="0" anchor="ctr"/>
          <a:lstStyle/>
          <a:p>
            <a:pPr marL="0" indent="0" algn="ctr">
              <a:buNone/>
            </a:pPr>
            <a:r>
              <a:rPr lang="en-US" sz="1300" b="1" dirty="0">
                <a:solidFill>
                  <a:srgbClr val="2C3E40"/>
                </a:solidFill>
                <a:latin typeface="Calibri" pitchFamily="34" charset="0"/>
                <a:ea typeface="Calibri" pitchFamily="34" charset="-122"/>
                <a:cs typeface="Calibri" pitchFamily="34" charset="-120"/>
              </a:rPr>
              <a:t>Always calculate the maximum potential dose (mg/kg) using the worst-case scenario.</a:t>
            </a:r>
            <a:endParaRPr lang="en-US" sz="13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1000"/>
                                        <p:tgtEl>
                                          <p:spTgt spid="31"/>
                                        </p:tgtEl>
                                      </p:cBhvr>
                                    </p:animEffect>
                                    <p:anim calcmode="lin" valueType="num">
                                      <p:cBhvr>
                                        <p:cTn id="8" dur="1000" fill="hold"/>
                                        <p:tgtEl>
                                          <p:spTgt spid="31"/>
                                        </p:tgtEl>
                                        <p:attrNameLst>
                                          <p:attrName>ppt_x</p:attrName>
                                        </p:attrNameLst>
                                      </p:cBhvr>
                                      <p:tavLst>
                                        <p:tav tm="0">
                                          <p:val>
                                            <p:strVal val="#ppt_x"/>
                                          </p:val>
                                        </p:tav>
                                        <p:tav tm="100000">
                                          <p:val>
                                            <p:strVal val="#ppt_x"/>
                                          </p:val>
                                        </p:tav>
                                      </p:tavLst>
                                    </p:anim>
                                    <p:anim calcmode="lin" valueType="num">
                                      <p:cBhvr>
                                        <p:cTn id="9" dur="900" decel="100000" fill="hold"/>
                                        <p:tgtEl>
                                          <p:spTgt spid="31"/>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1"/>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32"/>
                                        </p:tgtEl>
                                        <p:attrNameLst>
                                          <p:attrName>style.visibility</p:attrName>
                                        </p:attrNameLst>
                                      </p:cBhvr>
                                      <p:to>
                                        <p:strVal val="visible"/>
                                      </p:to>
                                    </p:set>
                                    <p:animEffect transition="in" filter="fade">
                                      <p:cBhvr>
                                        <p:cTn id="13" dur="1000"/>
                                        <p:tgtEl>
                                          <p:spTgt spid="32"/>
                                        </p:tgtEl>
                                      </p:cBhvr>
                                    </p:animEffect>
                                    <p:anim calcmode="lin" valueType="num">
                                      <p:cBhvr>
                                        <p:cTn id="14" dur="1000" fill="hold"/>
                                        <p:tgtEl>
                                          <p:spTgt spid="32"/>
                                        </p:tgtEl>
                                        <p:attrNameLst>
                                          <p:attrName>ppt_x</p:attrName>
                                        </p:attrNameLst>
                                      </p:cBhvr>
                                      <p:tavLst>
                                        <p:tav tm="0">
                                          <p:val>
                                            <p:strVal val="#ppt_x"/>
                                          </p:val>
                                        </p:tav>
                                        <p:tav tm="100000">
                                          <p:val>
                                            <p:strVal val="#ppt_x"/>
                                          </p:val>
                                        </p:tav>
                                      </p:tavLst>
                                    </p:anim>
                                    <p:anim calcmode="lin" valueType="num">
                                      <p:cBhvr>
                                        <p:cTn id="15" dur="900" decel="100000" fill="hold"/>
                                        <p:tgtEl>
                                          <p:spTgt spid="32"/>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2"/>
                                        </p:tgtEl>
                                        <p:attrNameLst>
                                          <p:attrName>ppt_y</p:attrName>
                                        </p:attrNameLst>
                                      </p:cBhvr>
                                      <p:tavLst>
                                        <p:tav tm="0">
                                          <p:val>
                                            <p:strVal val="#ppt_y-.03"/>
                                          </p:val>
                                        </p:tav>
                                        <p:tav tm="100000">
                                          <p:val>
                                            <p:strVal val="#ppt_y"/>
                                          </p:val>
                                        </p:tav>
                                      </p:tavLst>
                                    </p:anim>
                                  </p:childTnLst>
                                </p:cTn>
                              </p:par>
                              <p:par>
                                <p:cTn id="17" presetID="37" presetClass="entr" presetSubtype="0" fill="hold" nodeType="with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fade">
                                      <p:cBhvr>
                                        <p:cTn id="19" dur="1000"/>
                                        <p:tgtEl>
                                          <p:spTgt spid="33"/>
                                        </p:tgtEl>
                                      </p:cBhvr>
                                    </p:animEffect>
                                    <p:anim calcmode="lin" valueType="num">
                                      <p:cBhvr>
                                        <p:cTn id="20" dur="1000" fill="hold"/>
                                        <p:tgtEl>
                                          <p:spTgt spid="33"/>
                                        </p:tgtEl>
                                        <p:attrNameLst>
                                          <p:attrName>ppt_x</p:attrName>
                                        </p:attrNameLst>
                                      </p:cBhvr>
                                      <p:tavLst>
                                        <p:tav tm="0">
                                          <p:val>
                                            <p:strVal val="#ppt_x"/>
                                          </p:val>
                                        </p:tav>
                                        <p:tav tm="100000">
                                          <p:val>
                                            <p:strVal val="#ppt_x"/>
                                          </p:val>
                                        </p:tav>
                                      </p:tavLst>
                                    </p:anim>
                                    <p:anim calcmode="lin" valueType="num">
                                      <p:cBhvr>
                                        <p:cTn id="21" dur="900" decel="100000" fill="hold"/>
                                        <p:tgtEl>
                                          <p:spTgt spid="33"/>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33"/>
                                        </p:tgtEl>
                                        <p:attrNameLst>
                                          <p:attrName>ppt_y</p:attrName>
                                        </p:attrNameLst>
                                      </p:cBhvr>
                                      <p:tavLst>
                                        <p:tav tm="0">
                                          <p:val>
                                            <p:strVal val="#ppt_y-.03"/>
                                          </p:val>
                                        </p:tav>
                                        <p:tav tm="100000">
                                          <p:val>
                                            <p:strVal val="#ppt_y"/>
                                          </p:val>
                                        </p:tav>
                                      </p:tavLst>
                                    </p:anim>
                                  </p:childTnLst>
                                </p:cTn>
                              </p:par>
                              <p:par>
                                <p:cTn id="23" presetID="37" presetClass="entr" presetSubtype="0" fill="hold" grpId="0" nodeType="withEffect">
                                  <p:stCondLst>
                                    <p:cond delay="0"/>
                                  </p:stCondLst>
                                  <p:childTnLst>
                                    <p:set>
                                      <p:cBhvr>
                                        <p:cTn id="24" dur="1" fill="hold">
                                          <p:stCondLst>
                                            <p:cond delay="0"/>
                                          </p:stCondLst>
                                        </p:cTn>
                                        <p:tgtEl>
                                          <p:spTgt spid="34"/>
                                        </p:tgtEl>
                                        <p:attrNameLst>
                                          <p:attrName>style.visibility</p:attrName>
                                        </p:attrNameLst>
                                      </p:cBhvr>
                                      <p:to>
                                        <p:strVal val="visible"/>
                                      </p:to>
                                    </p:set>
                                    <p:animEffect transition="in" filter="fade">
                                      <p:cBhvr>
                                        <p:cTn id="25" dur="1000"/>
                                        <p:tgtEl>
                                          <p:spTgt spid="34"/>
                                        </p:tgtEl>
                                      </p:cBhvr>
                                    </p:animEffect>
                                    <p:anim calcmode="lin" valueType="num">
                                      <p:cBhvr>
                                        <p:cTn id="26" dur="1000" fill="hold"/>
                                        <p:tgtEl>
                                          <p:spTgt spid="34"/>
                                        </p:tgtEl>
                                        <p:attrNameLst>
                                          <p:attrName>ppt_x</p:attrName>
                                        </p:attrNameLst>
                                      </p:cBhvr>
                                      <p:tavLst>
                                        <p:tav tm="0">
                                          <p:val>
                                            <p:strVal val="#ppt_x"/>
                                          </p:val>
                                        </p:tav>
                                        <p:tav tm="100000">
                                          <p:val>
                                            <p:strVal val="#ppt_x"/>
                                          </p:val>
                                        </p:tav>
                                      </p:tavLst>
                                    </p:anim>
                                    <p:anim calcmode="lin" valueType="num">
                                      <p:cBhvr>
                                        <p:cTn id="27" dur="900" decel="100000" fill="hold"/>
                                        <p:tgtEl>
                                          <p:spTgt spid="34"/>
                                        </p:tgtEl>
                                        <p:attrNameLst>
                                          <p:attrName>ppt_y</p:attrName>
                                        </p:attrNameLst>
                                      </p:cBhvr>
                                      <p:tavLst>
                                        <p:tav tm="0">
                                          <p:val>
                                            <p:strVal val="#ppt_y+1"/>
                                          </p:val>
                                        </p:tav>
                                        <p:tav tm="100000">
                                          <p:val>
                                            <p:strVal val="#ppt_y-.03"/>
                                          </p:val>
                                        </p:tav>
                                      </p:tavLst>
                                    </p:anim>
                                    <p:anim calcmode="lin" valueType="num">
                                      <p:cBhvr>
                                        <p:cTn id="28" dur="100" accel="100000" fill="hold">
                                          <p:stCondLst>
                                            <p:cond delay="900"/>
                                          </p:stCondLst>
                                        </p:cTn>
                                        <p:tgtEl>
                                          <p:spTgt spid="3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2" grpId="0" animBg="1"/>
      <p:bldP spid="3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B3D4C"/>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4160520" y="1097280"/>
            <a:ext cx="822960" cy="822960"/>
          </a:xfrm>
          <a:prstGeom prst="rect">
            <a:avLst/>
          </a:prstGeom>
        </p:spPr>
      </p:pic>
      <p:sp>
        <p:nvSpPr>
          <p:cNvPr id="4" name="Text 1"/>
          <p:cNvSpPr/>
          <p:nvPr/>
        </p:nvSpPr>
        <p:spPr>
          <a:xfrm>
            <a:off x="457200" y="2011680"/>
            <a:ext cx="8229600" cy="731520"/>
          </a:xfrm>
          <a:prstGeom prst="rect">
            <a:avLst/>
          </a:prstGeom>
          <a:noFill/>
          <a:ln/>
        </p:spPr>
        <p:txBody>
          <a:bodyPr wrap="square" lIns="0" tIns="0" rIns="0" bIns="0" rtlCol="0" anchor="ctr"/>
          <a:lstStyle/>
          <a:p>
            <a:pPr marL="0" indent="0" algn="ctr">
              <a:buNone/>
            </a:pPr>
            <a:r>
              <a:rPr lang="en-US" sz="3600" b="1" dirty="0">
                <a:solidFill>
                  <a:srgbClr val="FFFFFF"/>
                </a:solidFill>
                <a:latin typeface="Trebuchet MS" pitchFamily="34" charset="0"/>
                <a:ea typeface="Trebuchet MS" pitchFamily="34" charset="-122"/>
                <a:cs typeface="Trebuchet MS" pitchFamily="34" charset="-120"/>
              </a:rPr>
              <a:t>Toxidromes</a:t>
            </a:r>
            <a:endParaRPr lang="en-US" sz="3600" dirty="0"/>
          </a:p>
        </p:txBody>
      </p:sp>
      <p:sp>
        <p:nvSpPr>
          <p:cNvPr id="5" name="Text 2"/>
          <p:cNvSpPr/>
          <p:nvPr/>
        </p:nvSpPr>
        <p:spPr>
          <a:xfrm>
            <a:off x="914400" y="2834640"/>
            <a:ext cx="7315200" cy="457200"/>
          </a:xfrm>
          <a:prstGeom prst="rect">
            <a:avLst/>
          </a:prstGeom>
          <a:noFill/>
          <a:ln/>
        </p:spPr>
        <p:txBody>
          <a:bodyPr wrap="square" lIns="0" tIns="0" rIns="0" bIns="0" rtlCol="0" anchor="ctr"/>
          <a:lstStyle/>
          <a:p>
            <a:pPr marL="0" indent="0" algn="ctr">
              <a:buNone/>
            </a:pPr>
            <a:r>
              <a:rPr lang="en-US" sz="1600" i="1" dirty="0">
                <a:solidFill>
                  <a:srgbClr val="D0D5D4"/>
                </a:solidFill>
                <a:latin typeface="Calibri" pitchFamily="34" charset="0"/>
                <a:ea typeface="Calibri" pitchFamily="34" charset="-122"/>
                <a:cs typeface="Calibri" pitchFamily="34" charset="-120"/>
              </a:rPr>
              <a:t>Pattern recognition is the key to identifying the poison</a:t>
            </a:r>
            <a:endParaRPr lang="en-US" sz="1600" dirty="0"/>
          </a:p>
        </p:txBody>
      </p:sp>
      <p:sp>
        <p:nvSpPr>
          <p:cNvPr id="6" name="Shape 3"/>
          <p:cNvSpPr/>
          <p:nvPr/>
        </p:nvSpPr>
        <p:spPr>
          <a:xfrm>
            <a:off x="0" y="5088636"/>
            <a:ext cx="9144000" cy="54864"/>
          </a:xfrm>
          <a:prstGeom prst="rect">
            <a:avLst/>
          </a:prstGeom>
          <a:solidFill>
            <a:srgbClr val="D4783A"/>
          </a:solidFill>
          <a:ln/>
        </p:spPr>
        <p:txBody>
          <a:bodyPr/>
          <a:lstStyle/>
          <a:p>
            <a:endParaRPr lang="en-US"/>
          </a:p>
        </p:txBody>
      </p:sp>
      <p:sp>
        <p:nvSpPr>
          <p:cNvPr id="7" name="Text 4"/>
          <p:cNvSpPr/>
          <p:nvPr/>
        </p:nvSpPr>
        <p:spPr>
          <a:xfrm>
            <a:off x="8412480" y="4663440"/>
            <a:ext cx="457200" cy="274320"/>
          </a:xfrm>
          <a:prstGeom prst="rect">
            <a:avLst/>
          </a:prstGeom>
          <a:noFill/>
          <a:ln/>
        </p:spPr>
        <p:txBody>
          <a:bodyPr wrap="square" lIns="0" tIns="0" rIns="0" bIns="0" rtlCol="0" anchor="ctr"/>
          <a:lstStyle/>
          <a:p>
            <a:pPr marL="0" indent="0" algn="r">
              <a:buNone/>
            </a:pPr>
            <a:r>
              <a:rPr lang="en-US" sz="900" dirty="0">
                <a:solidFill>
                  <a:srgbClr val="D0D5D4"/>
                </a:solidFill>
                <a:latin typeface="Calibri" pitchFamily="34" charset="0"/>
                <a:ea typeface="Calibri" pitchFamily="34" charset="-122"/>
                <a:cs typeface="Calibri" pitchFamily="34" charset="-120"/>
              </a:rPr>
              <a:t>12</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What Is a Toxidrome?</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Shape 3"/>
          <p:cNvSpPr/>
          <p:nvPr/>
        </p:nvSpPr>
        <p:spPr>
          <a:xfrm>
            <a:off x="457200" y="960120"/>
            <a:ext cx="8229600" cy="7315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6" name="Shape 4"/>
          <p:cNvSpPr/>
          <p:nvPr/>
        </p:nvSpPr>
        <p:spPr>
          <a:xfrm>
            <a:off x="457200" y="960120"/>
            <a:ext cx="54864" cy="731520"/>
          </a:xfrm>
          <a:prstGeom prst="rect">
            <a:avLst/>
          </a:prstGeom>
          <a:solidFill>
            <a:srgbClr val="1A8A6E"/>
          </a:solidFill>
          <a:ln/>
        </p:spPr>
        <p:txBody>
          <a:bodyPr/>
          <a:lstStyle/>
          <a:p>
            <a:endParaRPr lang="en-US"/>
          </a:p>
        </p:txBody>
      </p:sp>
      <p:sp>
        <p:nvSpPr>
          <p:cNvPr id="7" name="Text 5"/>
          <p:cNvSpPr/>
          <p:nvPr/>
        </p:nvSpPr>
        <p:spPr>
          <a:xfrm>
            <a:off x="685800" y="1005840"/>
            <a:ext cx="7772400" cy="320040"/>
          </a:xfrm>
          <a:prstGeom prst="rect">
            <a:avLst/>
          </a:prstGeom>
          <a:noFill/>
          <a:ln/>
        </p:spPr>
        <p:txBody>
          <a:bodyPr wrap="square" lIns="0" tIns="0" rIns="0" bIns="0" rtlCol="0" anchor="ctr"/>
          <a:lstStyle/>
          <a:p>
            <a:pPr marL="0" indent="0" algn="ctr">
              <a:buNone/>
            </a:pPr>
            <a:r>
              <a:rPr lang="en-US" sz="1350" i="1" dirty="0">
                <a:solidFill>
                  <a:srgbClr val="2C3E40"/>
                </a:solidFill>
                <a:latin typeface="Calibri" pitchFamily="34" charset="0"/>
                <a:ea typeface="Calibri" pitchFamily="34" charset="-122"/>
                <a:cs typeface="Calibri" pitchFamily="34" charset="-120"/>
              </a:rPr>
              <a:t>A toxidrome is a constellation of signs and symptoms that suggests a specific class of poisoning.</a:t>
            </a:r>
            <a:endParaRPr lang="en-US" sz="1350" dirty="0"/>
          </a:p>
        </p:txBody>
      </p:sp>
      <p:sp>
        <p:nvSpPr>
          <p:cNvPr id="8" name="Text 6"/>
          <p:cNvSpPr/>
          <p:nvPr/>
        </p:nvSpPr>
        <p:spPr>
          <a:xfrm>
            <a:off x="685800" y="1325880"/>
            <a:ext cx="7772400" cy="274320"/>
          </a:xfrm>
          <a:prstGeom prst="rect">
            <a:avLst/>
          </a:prstGeom>
          <a:noFill/>
          <a:ln/>
        </p:spPr>
        <p:txBody>
          <a:bodyPr wrap="square" lIns="0" tIns="0" rIns="0" bIns="0" rtlCol="0" anchor="ctr"/>
          <a:lstStyle/>
          <a:p>
            <a:pPr marL="0" indent="0" algn="ctr">
              <a:buNone/>
            </a:pPr>
            <a:r>
              <a:rPr lang="en-US" sz="1150" dirty="0">
                <a:solidFill>
                  <a:srgbClr val="6B7B7D"/>
                </a:solidFill>
                <a:latin typeface="Calibri" pitchFamily="34" charset="0"/>
                <a:ea typeface="Calibri" pitchFamily="34" charset="-122"/>
                <a:cs typeface="Calibri" pitchFamily="34" charset="-120"/>
              </a:rPr>
              <a:t>Recognizing these patterns allows rapid differential narrowing, empiric treatment, and complication anticipation.</a:t>
            </a:r>
            <a:endParaRPr lang="en-US" sz="1150" dirty="0"/>
          </a:p>
        </p:txBody>
      </p:sp>
      <p:sp>
        <p:nvSpPr>
          <p:cNvPr id="9" name="Shape 7"/>
          <p:cNvSpPr/>
          <p:nvPr/>
        </p:nvSpPr>
        <p:spPr>
          <a:xfrm>
            <a:off x="457200" y="2273609"/>
            <a:ext cx="1536192" cy="16459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0" name="Shape 8"/>
          <p:cNvSpPr/>
          <p:nvPr/>
        </p:nvSpPr>
        <p:spPr>
          <a:xfrm>
            <a:off x="457200" y="2273609"/>
            <a:ext cx="54864" cy="1645920"/>
          </a:xfrm>
          <a:prstGeom prst="rect">
            <a:avLst/>
          </a:prstGeom>
          <a:solidFill>
            <a:srgbClr val="D4783A"/>
          </a:solidFill>
          <a:ln/>
        </p:spPr>
        <p:txBody>
          <a:bodyPr/>
          <a:lstStyle/>
          <a:p>
            <a:endParaRPr lang="en-US"/>
          </a:p>
        </p:txBody>
      </p:sp>
      <p:sp>
        <p:nvSpPr>
          <p:cNvPr id="11" name="Shape 9"/>
          <p:cNvSpPr/>
          <p:nvPr/>
        </p:nvSpPr>
        <p:spPr>
          <a:xfrm>
            <a:off x="932688" y="2410769"/>
            <a:ext cx="548640" cy="548640"/>
          </a:xfrm>
          <a:prstGeom prst="ellipse">
            <a:avLst/>
          </a:prstGeom>
          <a:solidFill>
            <a:srgbClr val="D4783A"/>
          </a:solidFill>
          <a:ln/>
        </p:spPr>
        <p:txBody>
          <a:bodyPr/>
          <a:lstStyle/>
          <a:p>
            <a:endParaRPr lang="en-US"/>
          </a:p>
        </p:txBody>
      </p:sp>
      <p:sp>
        <p:nvSpPr>
          <p:cNvPr id="12" name="Text 10"/>
          <p:cNvSpPr/>
          <p:nvPr/>
        </p:nvSpPr>
        <p:spPr>
          <a:xfrm>
            <a:off x="932688" y="2410769"/>
            <a:ext cx="548640" cy="548640"/>
          </a:xfrm>
          <a:prstGeom prst="rect">
            <a:avLst/>
          </a:prstGeom>
          <a:noFill/>
          <a:ln/>
        </p:spPr>
        <p:txBody>
          <a:bodyPr wrap="square" lIns="0" tIns="0" rIns="0" bIns="0" rtlCol="0" anchor="ctr"/>
          <a:lstStyle/>
          <a:p>
            <a:pPr marL="0" indent="0" algn="ctr">
              <a:buNone/>
            </a:pPr>
            <a:r>
              <a:rPr lang="en-US" sz="2000" b="1" dirty="0">
                <a:solidFill>
                  <a:srgbClr val="FFFFFF"/>
                </a:solidFill>
                <a:latin typeface="Trebuchet MS" pitchFamily="34" charset="0"/>
                <a:ea typeface="Trebuchet MS" pitchFamily="34" charset="-122"/>
                <a:cs typeface="Trebuchet MS" pitchFamily="34" charset="-120"/>
              </a:rPr>
              <a:t>1</a:t>
            </a:r>
            <a:endParaRPr lang="en-US" sz="2000" dirty="0"/>
          </a:p>
        </p:txBody>
      </p:sp>
      <p:sp>
        <p:nvSpPr>
          <p:cNvPr id="13" name="Text 11"/>
          <p:cNvSpPr/>
          <p:nvPr/>
        </p:nvSpPr>
        <p:spPr>
          <a:xfrm>
            <a:off x="548640" y="3096569"/>
            <a:ext cx="1353312" cy="548640"/>
          </a:xfrm>
          <a:prstGeom prst="rect">
            <a:avLst/>
          </a:prstGeom>
          <a:noFill/>
          <a:ln/>
        </p:spPr>
        <p:txBody>
          <a:bodyPr wrap="square" lIns="0" tIns="0" rIns="0" bIns="0" rtlCol="0" anchor="t"/>
          <a:lstStyle/>
          <a:p>
            <a:pPr marL="0" indent="0" algn="ctr">
              <a:buNone/>
            </a:pPr>
            <a:r>
              <a:rPr lang="en-US" sz="1200" b="1" dirty="0">
                <a:solidFill>
                  <a:srgbClr val="0B3D4C"/>
                </a:solidFill>
                <a:latin typeface="Trebuchet MS" pitchFamily="34" charset="0"/>
                <a:ea typeface="Trebuchet MS" pitchFamily="34" charset="-122"/>
                <a:cs typeface="Trebuchet MS" pitchFamily="34" charset="-120"/>
              </a:rPr>
              <a:t>Serotonin</a:t>
            </a:r>
            <a:endParaRPr lang="en-US" sz="1200" dirty="0"/>
          </a:p>
          <a:p>
            <a:pPr marL="0" indent="0" algn="ctr">
              <a:buNone/>
            </a:pPr>
            <a:r>
              <a:rPr lang="en-US" sz="1200" b="1" dirty="0">
                <a:solidFill>
                  <a:srgbClr val="0B3D4C"/>
                </a:solidFill>
                <a:latin typeface="Trebuchet MS" pitchFamily="34" charset="0"/>
                <a:ea typeface="Trebuchet MS" pitchFamily="34" charset="-122"/>
                <a:cs typeface="Trebuchet MS" pitchFamily="34" charset="-120"/>
              </a:rPr>
              <a:t>Syndrome</a:t>
            </a:r>
            <a:endParaRPr lang="en-US" sz="1200" dirty="0"/>
          </a:p>
        </p:txBody>
      </p:sp>
      <p:sp>
        <p:nvSpPr>
          <p:cNvPr id="14" name="Shape 12"/>
          <p:cNvSpPr/>
          <p:nvPr/>
        </p:nvSpPr>
        <p:spPr>
          <a:xfrm>
            <a:off x="2176272" y="2273609"/>
            <a:ext cx="1536192" cy="16459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5" name="Shape 13"/>
          <p:cNvSpPr/>
          <p:nvPr/>
        </p:nvSpPr>
        <p:spPr>
          <a:xfrm>
            <a:off x="2176272" y="2273609"/>
            <a:ext cx="54864" cy="1645920"/>
          </a:xfrm>
          <a:prstGeom prst="rect">
            <a:avLst/>
          </a:prstGeom>
          <a:solidFill>
            <a:srgbClr val="1A8A6E"/>
          </a:solidFill>
          <a:ln/>
        </p:spPr>
        <p:txBody>
          <a:bodyPr/>
          <a:lstStyle/>
          <a:p>
            <a:endParaRPr lang="en-US"/>
          </a:p>
        </p:txBody>
      </p:sp>
      <p:sp>
        <p:nvSpPr>
          <p:cNvPr id="16" name="Shape 14"/>
          <p:cNvSpPr/>
          <p:nvPr/>
        </p:nvSpPr>
        <p:spPr>
          <a:xfrm>
            <a:off x="2651760" y="2410769"/>
            <a:ext cx="548640" cy="548640"/>
          </a:xfrm>
          <a:prstGeom prst="ellipse">
            <a:avLst/>
          </a:prstGeom>
          <a:solidFill>
            <a:srgbClr val="1A8A6E"/>
          </a:solidFill>
          <a:ln/>
        </p:spPr>
        <p:txBody>
          <a:bodyPr/>
          <a:lstStyle/>
          <a:p>
            <a:endParaRPr lang="en-US"/>
          </a:p>
        </p:txBody>
      </p:sp>
      <p:sp>
        <p:nvSpPr>
          <p:cNvPr id="17" name="Text 15"/>
          <p:cNvSpPr/>
          <p:nvPr/>
        </p:nvSpPr>
        <p:spPr>
          <a:xfrm>
            <a:off x="2651760" y="2410769"/>
            <a:ext cx="548640" cy="548640"/>
          </a:xfrm>
          <a:prstGeom prst="rect">
            <a:avLst/>
          </a:prstGeom>
          <a:noFill/>
          <a:ln/>
        </p:spPr>
        <p:txBody>
          <a:bodyPr wrap="square" lIns="0" tIns="0" rIns="0" bIns="0" rtlCol="0" anchor="ctr"/>
          <a:lstStyle/>
          <a:p>
            <a:pPr marL="0" indent="0" algn="ctr">
              <a:buNone/>
            </a:pPr>
            <a:r>
              <a:rPr lang="en-US" sz="2000" b="1" dirty="0">
                <a:solidFill>
                  <a:srgbClr val="FFFFFF"/>
                </a:solidFill>
                <a:latin typeface="Trebuchet MS" pitchFamily="34" charset="0"/>
                <a:ea typeface="Trebuchet MS" pitchFamily="34" charset="-122"/>
                <a:cs typeface="Trebuchet MS" pitchFamily="34" charset="-120"/>
              </a:rPr>
              <a:t>2</a:t>
            </a:r>
            <a:endParaRPr lang="en-US" sz="2000" dirty="0"/>
          </a:p>
        </p:txBody>
      </p:sp>
      <p:sp>
        <p:nvSpPr>
          <p:cNvPr id="18" name="Text 16"/>
          <p:cNvSpPr/>
          <p:nvPr/>
        </p:nvSpPr>
        <p:spPr>
          <a:xfrm>
            <a:off x="2267712" y="3096569"/>
            <a:ext cx="1353312" cy="548640"/>
          </a:xfrm>
          <a:prstGeom prst="rect">
            <a:avLst/>
          </a:prstGeom>
          <a:noFill/>
          <a:ln/>
        </p:spPr>
        <p:txBody>
          <a:bodyPr wrap="square" lIns="0" tIns="0" rIns="0" bIns="0" rtlCol="0" anchor="t"/>
          <a:lstStyle/>
          <a:p>
            <a:pPr marL="0" indent="0" algn="ctr">
              <a:buNone/>
            </a:pPr>
            <a:r>
              <a:rPr lang="en-US" sz="1200" b="1" dirty="0">
                <a:solidFill>
                  <a:srgbClr val="0B3D4C"/>
                </a:solidFill>
                <a:latin typeface="Trebuchet MS" pitchFamily="34" charset="0"/>
                <a:ea typeface="Trebuchet MS" pitchFamily="34" charset="-122"/>
                <a:cs typeface="Trebuchet MS" pitchFamily="34" charset="-120"/>
              </a:rPr>
              <a:t>Cholinergic</a:t>
            </a:r>
            <a:endParaRPr lang="en-US" sz="1200" dirty="0"/>
          </a:p>
        </p:txBody>
      </p:sp>
      <p:sp>
        <p:nvSpPr>
          <p:cNvPr id="19" name="Shape 17"/>
          <p:cNvSpPr/>
          <p:nvPr/>
        </p:nvSpPr>
        <p:spPr>
          <a:xfrm>
            <a:off x="3895344" y="2273609"/>
            <a:ext cx="1536192" cy="16459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3895344" y="2273609"/>
            <a:ext cx="54864" cy="1645920"/>
          </a:xfrm>
          <a:prstGeom prst="rect">
            <a:avLst/>
          </a:prstGeom>
          <a:solidFill>
            <a:srgbClr val="14706E"/>
          </a:solidFill>
          <a:ln/>
        </p:spPr>
        <p:txBody>
          <a:bodyPr/>
          <a:lstStyle/>
          <a:p>
            <a:endParaRPr lang="en-US"/>
          </a:p>
        </p:txBody>
      </p:sp>
      <p:sp>
        <p:nvSpPr>
          <p:cNvPr id="21" name="Shape 19"/>
          <p:cNvSpPr/>
          <p:nvPr/>
        </p:nvSpPr>
        <p:spPr>
          <a:xfrm>
            <a:off x="4370832" y="2410769"/>
            <a:ext cx="548640" cy="548640"/>
          </a:xfrm>
          <a:prstGeom prst="ellipse">
            <a:avLst/>
          </a:prstGeom>
          <a:solidFill>
            <a:srgbClr val="14706E"/>
          </a:solidFill>
          <a:ln/>
        </p:spPr>
        <p:txBody>
          <a:bodyPr/>
          <a:lstStyle/>
          <a:p>
            <a:endParaRPr lang="en-US"/>
          </a:p>
        </p:txBody>
      </p:sp>
      <p:sp>
        <p:nvSpPr>
          <p:cNvPr id="22" name="Text 20"/>
          <p:cNvSpPr/>
          <p:nvPr/>
        </p:nvSpPr>
        <p:spPr>
          <a:xfrm>
            <a:off x="4370832" y="2410769"/>
            <a:ext cx="548640" cy="548640"/>
          </a:xfrm>
          <a:prstGeom prst="rect">
            <a:avLst/>
          </a:prstGeom>
          <a:noFill/>
          <a:ln/>
        </p:spPr>
        <p:txBody>
          <a:bodyPr wrap="square" lIns="0" tIns="0" rIns="0" bIns="0" rtlCol="0" anchor="ctr"/>
          <a:lstStyle/>
          <a:p>
            <a:pPr marL="0" indent="0" algn="ctr">
              <a:buNone/>
            </a:pPr>
            <a:r>
              <a:rPr lang="en-US" sz="2000" b="1" dirty="0">
                <a:solidFill>
                  <a:srgbClr val="FFFFFF"/>
                </a:solidFill>
                <a:latin typeface="Trebuchet MS" pitchFamily="34" charset="0"/>
                <a:ea typeface="Trebuchet MS" pitchFamily="34" charset="-122"/>
                <a:cs typeface="Trebuchet MS" pitchFamily="34" charset="-120"/>
              </a:rPr>
              <a:t>3</a:t>
            </a:r>
            <a:endParaRPr lang="en-US" sz="2000" dirty="0"/>
          </a:p>
        </p:txBody>
      </p:sp>
      <p:sp>
        <p:nvSpPr>
          <p:cNvPr id="23" name="Text 21"/>
          <p:cNvSpPr/>
          <p:nvPr/>
        </p:nvSpPr>
        <p:spPr>
          <a:xfrm>
            <a:off x="3986784" y="3096569"/>
            <a:ext cx="1353312" cy="548640"/>
          </a:xfrm>
          <a:prstGeom prst="rect">
            <a:avLst/>
          </a:prstGeom>
          <a:noFill/>
          <a:ln/>
        </p:spPr>
        <p:txBody>
          <a:bodyPr wrap="square" lIns="0" tIns="0" rIns="0" bIns="0" rtlCol="0" anchor="t"/>
          <a:lstStyle/>
          <a:p>
            <a:pPr marL="0" indent="0" algn="ctr">
              <a:buNone/>
            </a:pPr>
            <a:r>
              <a:rPr lang="en-US" sz="1200" b="1" dirty="0">
                <a:solidFill>
                  <a:srgbClr val="0B3D4C"/>
                </a:solidFill>
                <a:latin typeface="Trebuchet MS" pitchFamily="34" charset="0"/>
                <a:ea typeface="Trebuchet MS" pitchFamily="34" charset="-122"/>
                <a:cs typeface="Trebuchet MS" pitchFamily="34" charset="-120"/>
              </a:rPr>
              <a:t>Antimuscarinic</a:t>
            </a:r>
            <a:endParaRPr lang="en-US" sz="1200" dirty="0"/>
          </a:p>
        </p:txBody>
      </p:sp>
      <p:sp>
        <p:nvSpPr>
          <p:cNvPr id="24" name="Shape 22"/>
          <p:cNvSpPr/>
          <p:nvPr/>
        </p:nvSpPr>
        <p:spPr>
          <a:xfrm>
            <a:off x="5614416" y="2273609"/>
            <a:ext cx="1536192" cy="16459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5" name="Shape 23"/>
          <p:cNvSpPr/>
          <p:nvPr/>
        </p:nvSpPr>
        <p:spPr>
          <a:xfrm>
            <a:off x="5614416" y="2273609"/>
            <a:ext cx="54864" cy="1645920"/>
          </a:xfrm>
          <a:prstGeom prst="rect">
            <a:avLst/>
          </a:prstGeom>
          <a:solidFill>
            <a:srgbClr val="0B3D4C"/>
          </a:solidFill>
          <a:ln/>
        </p:spPr>
        <p:txBody>
          <a:bodyPr/>
          <a:lstStyle/>
          <a:p>
            <a:endParaRPr lang="en-US"/>
          </a:p>
        </p:txBody>
      </p:sp>
      <p:sp>
        <p:nvSpPr>
          <p:cNvPr id="26" name="Shape 24"/>
          <p:cNvSpPr/>
          <p:nvPr/>
        </p:nvSpPr>
        <p:spPr>
          <a:xfrm>
            <a:off x="6089904" y="2410769"/>
            <a:ext cx="548640" cy="548640"/>
          </a:xfrm>
          <a:prstGeom prst="ellipse">
            <a:avLst/>
          </a:prstGeom>
          <a:solidFill>
            <a:srgbClr val="0B3D4C"/>
          </a:solidFill>
          <a:ln/>
        </p:spPr>
        <p:txBody>
          <a:bodyPr/>
          <a:lstStyle/>
          <a:p>
            <a:endParaRPr lang="en-US"/>
          </a:p>
        </p:txBody>
      </p:sp>
      <p:sp>
        <p:nvSpPr>
          <p:cNvPr id="27" name="Text 25"/>
          <p:cNvSpPr/>
          <p:nvPr/>
        </p:nvSpPr>
        <p:spPr>
          <a:xfrm>
            <a:off x="6089904" y="2410769"/>
            <a:ext cx="548640" cy="548640"/>
          </a:xfrm>
          <a:prstGeom prst="rect">
            <a:avLst/>
          </a:prstGeom>
          <a:noFill/>
          <a:ln/>
        </p:spPr>
        <p:txBody>
          <a:bodyPr wrap="square" lIns="0" tIns="0" rIns="0" bIns="0" rtlCol="0" anchor="ctr"/>
          <a:lstStyle/>
          <a:p>
            <a:pPr marL="0" indent="0" algn="ctr">
              <a:buNone/>
            </a:pPr>
            <a:r>
              <a:rPr lang="en-US" sz="2000" b="1" dirty="0">
                <a:solidFill>
                  <a:srgbClr val="FFFFFF"/>
                </a:solidFill>
                <a:latin typeface="Trebuchet MS" pitchFamily="34" charset="0"/>
                <a:ea typeface="Trebuchet MS" pitchFamily="34" charset="-122"/>
                <a:cs typeface="Trebuchet MS" pitchFamily="34" charset="-120"/>
              </a:rPr>
              <a:t>4</a:t>
            </a:r>
            <a:endParaRPr lang="en-US" sz="2000" dirty="0"/>
          </a:p>
        </p:txBody>
      </p:sp>
      <p:sp>
        <p:nvSpPr>
          <p:cNvPr id="28" name="Text 26"/>
          <p:cNvSpPr/>
          <p:nvPr/>
        </p:nvSpPr>
        <p:spPr>
          <a:xfrm>
            <a:off x="5705856" y="3096569"/>
            <a:ext cx="1353312" cy="548640"/>
          </a:xfrm>
          <a:prstGeom prst="rect">
            <a:avLst/>
          </a:prstGeom>
          <a:noFill/>
          <a:ln/>
        </p:spPr>
        <p:txBody>
          <a:bodyPr wrap="square" lIns="0" tIns="0" rIns="0" bIns="0" rtlCol="0" anchor="t"/>
          <a:lstStyle/>
          <a:p>
            <a:pPr marL="0" indent="0" algn="ctr">
              <a:buNone/>
            </a:pPr>
            <a:r>
              <a:rPr lang="en-US" sz="1200" b="1" dirty="0">
                <a:solidFill>
                  <a:srgbClr val="0B3D4C"/>
                </a:solidFill>
                <a:latin typeface="Trebuchet MS" pitchFamily="34" charset="0"/>
                <a:ea typeface="Trebuchet MS" pitchFamily="34" charset="-122"/>
                <a:cs typeface="Trebuchet MS" pitchFamily="34" charset="-120"/>
              </a:rPr>
              <a:t>Sympatho-</a:t>
            </a:r>
            <a:endParaRPr lang="en-US" sz="1200" dirty="0"/>
          </a:p>
          <a:p>
            <a:pPr marL="0" indent="0" algn="ctr">
              <a:buNone/>
            </a:pPr>
            <a:r>
              <a:rPr lang="en-US" sz="1200" b="1" dirty="0">
                <a:solidFill>
                  <a:srgbClr val="0B3D4C"/>
                </a:solidFill>
                <a:latin typeface="Trebuchet MS" pitchFamily="34" charset="0"/>
                <a:ea typeface="Trebuchet MS" pitchFamily="34" charset="-122"/>
                <a:cs typeface="Trebuchet MS" pitchFamily="34" charset="-120"/>
              </a:rPr>
              <a:t>mimetic</a:t>
            </a:r>
            <a:endParaRPr lang="en-US" sz="1200" dirty="0"/>
          </a:p>
        </p:txBody>
      </p:sp>
      <p:sp>
        <p:nvSpPr>
          <p:cNvPr id="29" name="Shape 27"/>
          <p:cNvSpPr/>
          <p:nvPr/>
        </p:nvSpPr>
        <p:spPr>
          <a:xfrm>
            <a:off x="7333488" y="2273609"/>
            <a:ext cx="1536192" cy="16459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30" name="Shape 28"/>
          <p:cNvSpPr/>
          <p:nvPr/>
        </p:nvSpPr>
        <p:spPr>
          <a:xfrm>
            <a:off x="7333488" y="2273609"/>
            <a:ext cx="54864" cy="1645920"/>
          </a:xfrm>
          <a:prstGeom prst="rect">
            <a:avLst/>
          </a:prstGeom>
          <a:solidFill>
            <a:srgbClr val="3A4F52"/>
          </a:solidFill>
          <a:ln/>
        </p:spPr>
        <p:txBody>
          <a:bodyPr/>
          <a:lstStyle/>
          <a:p>
            <a:endParaRPr lang="en-US"/>
          </a:p>
        </p:txBody>
      </p:sp>
      <p:sp>
        <p:nvSpPr>
          <p:cNvPr id="31" name="Shape 29"/>
          <p:cNvSpPr/>
          <p:nvPr/>
        </p:nvSpPr>
        <p:spPr>
          <a:xfrm>
            <a:off x="7808976" y="2410769"/>
            <a:ext cx="548640" cy="548640"/>
          </a:xfrm>
          <a:prstGeom prst="ellipse">
            <a:avLst/>
          </a:prstGeom>
          <a:solidFill>
            <a:srgbClr val="3A4F52"/>
          </a:solidFill>
          <a:ln/>
        </p:spPr>
        <p:txBody>
          <a:bodyPr/>
          <a:lstStyle/>
          <a:p>
            <a:endParaRPr lang="en-US"/>
          </a:p>
        </p:txBody>
      </p:sp>
      <p:sp>
        <p:nvSpPr>
          <p:cNvPr id="32" name="Text 30"/>
          <p:cNvSpPr/>
          <p:nvPr/>
        </p:nvSpPr>
        <p:spPr>
          <a:xfrm>
            <a:off x="7808976" y="2410769"/>
            <a:ext cx="548640" cy="548640"/>
          </a:xfrm>
          <a:prstGeom prst="rect">
            <a:avLst/>
          </a:prstGeom>
          <a:noFill/>
          <a:ln/>
        </p:spPr>
        <p:txBody>
          <a:bodyPr wrap="square" lIns="0" tIns="0" rIns="0" bIns="0" rtlCol="0" anchor="ctr"/>
          <a:lstStyle/>
          <a:p>
            <a:pPr marL="0" indent="0" algn="ctr">
              <a:buNone/>
            </a:pPr>
            <a:r>
              <a:rPr lang="en-US" sz="2000" b="1" dirty="0">
                <a:solidFill>
                  <a:srgbClr val="FFFFFF"/>
                </a:solidFill>
                <a:latin typeface="Trebuchet MS" pitchFamily="34" charset="0"/>
                <a:ea typeface="Trebuchet MS" pitchFamily="34" charset="-122"/>
                <a:cs typeface="Trebuchet MS" pitchFamily="34" charset="-120"/>
              </a:rPr>
              <a:t>5</a:t>
            </a:r>
            <a:endParaRPr lang="en-US" sz="2000" dirty="0"/>
          </a:p>
        </p:txBody>
      </p:sp>
      <p:sp>
        <p:nvSpPr>
          <p:cNvPr id="33" name="Text 31"/>
          <p:cNvSpPr/>
          <p:nvPr/>
        </p:nvSpPr>
        <p:spPr>
          <a:xfrm>
            <a:off x="7424928" y="3096569"/>
            <a:ext cx="1353312" cy="548640"/>
          </a:xfrm>
          <a:prstGeom prst="rect">
            <a:avLst/>
          </a:prstGeom>
          <a:noFill/>
          <a:ln/>
        </p:spPr>
        <p:txBody>
          <a:bodyPr wrap="square" lIns="0" tIns="0" rIns="0" bIns="0" rtlCol="0" anchor="t"/>
          <a:lstStyle/>
          <a:p>
            <a:pPr marL="0" indent="0" algn="ctr">
              <a:buNone/>
            </a:pPr>
            <a:r>
              <a:rPr lang="en-US" sz="1200" b="1" dirty="0">
                <a:solidFill>
                  <a:srgbClr val="0B3D4C"/>
                </a:solidFill>
                <a:latin typeface="Trebuchet MS" pitchFamily="34" charset="0"/>
                <a:ea typeface="Trebuchet MS" pitchFamily="34" charset="-122"/>
                <a:cs typeface="Trebuchet MS" pitchFamily="34" charset="-120"/>
              </a:rPr>
              <a:t>Opioid</a:t>
            </a: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1000"/>
                                        <p:tgtEl>
                                          <p:spTgt spid="8"/>
                                        </p:tgtEl>
                                      </p:cBhvr>
                                    </p:animEffect>
                                    <p:anim calcmode="lin" valueType="num">
                                      <p:cBhvr>
                                        <p:cTn id="23" dur="1000" fill="hold"/>
                                        <p:tgtEl>
                                          <p:spTgt spid="8"/>
                                        </p:tgtEl>
                                        <p:attrNameLst>
                                          <p:attrName>ppt_x</p:attrName>
                                        </p:attrNameLst>
                                      </p:cBhvr>
                                      <p:tavLst>
                                        <p:tav tm="0">
                                          <p:val>
                                            <p:strVal val="#ppt_x"/>
                                          </p:val>
                                        </p:tav>
                                        <p:tav tm="100000">
                                          <p:val>
                                            <p:strVal val="#ppt_x"/>
                                          </p:val>
                                        </p:tav>
                                      </p:tavLst>
                                    </p:anim>
                                    <p:anim calcmode="lin" valueType="num">
                                      <p:cBhvr>
                                        <p:cTn id="2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3"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fade">
                                      <p:cBhvr>
                                        <p:cTn id="29" dur="100"/>
                                        <p:tgtEl>
                                          <p:spTgt spid="9"/>
                                        </p:tgtEl>
                                      </p:cBhvr>
                                    </p:animEffect>
                                    <p:anim calcmode="lin" valueType="num">
                                      <p:cBhvr>
                                        <p:cTn id="30" dur="400" fill="hold"/>
                                        <p:tgtEl>
                                          <p:spTgt spid="9"/>
                                        </p:tgtEl>
                                        <p:attrNameLst>
                                          <p:attrName>ppt_x</p:attrName>
                                        </p:attrNameLst>
                                      </p:cBhvr>
                                      <p:tavLst>
                                        <p:tav tm="0">
                                          <p:val>
                                            <p:strVal val="#ppt_x"/>
                                          </p:val>
                                        </p:tav>
                                        <p:tav tm="100000">
                                          <p:val>
                                            <p:strVal val="#ppt_x"/>
                                          </p:val>
                                        </p:tav>
                                      </p:tavLst>
                                    </p:anim>
                                    <p:anim calcmode="lin" valueType="num">
                                      <p:cBhvr>
                                        <p:cTn id="31" dur="400" fill="hold"/>
                                        <p:tgtEl>
                                          <p:spTgt spid="9"/>
                                        </p:tgtEl>
                                        <p:attrNameLst>
                                          <p:attrName>ppt_y</p:attrName>
                                        </p:attrNameLst>
                                      </p:cBhvr>
                                      <p:tavLst>
                                        <p:tav tm="0">
                                          <p:val>
                                            <p:strVal val="#ppt_y+0.31"/>
                                          </p:val>
                                        </p:tav>
                                        <p:tav tm="100000">
                                          <p:val>
                                            <p:strVal val="#ppt_y+0.31"/>
                                          </p:val>
                                        </p:tav>
                                      </p:tavLst>
                                    </p:anim>
                                    <p:anim calcmode="lin" valueType="num">
                                      <p:cBhvr>
                                        <p:cTn id="32" dur="600" decel="50000" fill="hold">
                                          <p:stCondLst>
                                            <p:cond delay="400"/>
                                          </p:stCondLst>
                                        </p:cTn>
                                        <p:tgtEl>
                                          <p:spTgt spid="9"/>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3" dur="600" decel="50000" fill="hold">
                                          <p:stCondLst>
                                            <p:cond delay="400"/>
                                          </p:stCondLst>
                                        </p:cTn>
                                        <p:tgtEl>
                                          <p:spTgt spid="9"/>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34" presetID="43" presetClass="entr" presetSubtype="0" fill="hold" grpId="0" nodeType="with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fade">
                                      <p:cBhvr>
                                        <p:cTn id="36" dur="100"/>
                                        <p:tgtEl>
                                          <p:spTgt spid="10"/>
                                        </p:tgtEl>
                                      </p:cBhvr>
                                    </p:animEffect>
                                    <p:anim calcmode="lin" valueType="num">
                                      <p:cBhvr>
                                        <p:cTn id="37" dur="400" fill="hold"/>
                                        <p:tgtEl>
                                          <p:spTgt spid="10"/>
                                        </p:tgtEl>
                                        <p:attrNameLst>
                                          <p:attrName>ppt_x</p:attrName>
                                        </p:attrNameLst>
                                      </p:cBhvr>
                                      <p:tavLst>
                                        <p:tav tm="0">
                                          <p:val>
                                            <p:strVal val="#ppt_x"/>
                                          </p:val>
                                        </p:tav>
                                        <p:tav tm="100000">
                                          <p:val>
                                            <p:strVal val="#ppt_x"/>
                                          </p:val>
                                        </p:tav>
                                      </p:tavLst>
                                    </p:anim>
                                    <p:anim calcmode="lin" valueType="num">
                                      <p:cBhvr>
                                        <p:cTn id="38" dur="400" fill="hold"/>
                                        <p:tgtEl>
                                          <p:spTgt spid="10"/>
                                        </p:tgtEl>
                                        <p:attrNameLst>
                                          <p:attrName>ppt_y</p:attrName>
                                        </p:attrNameLst>
                                      </p:cBhvr>
                                      <p:tavLst>
                                        <p:tav tm="0">
                                          <p:val>
                                            <p:strVal val="#ppt_y+0.31"/>
                                          </p:val>
                                        </p:tav>
                                        <p:tav tm="100000">
                                          <p:val>
                                            <p:strVal val="#ppt_y+0.31"/>
                                          </p:val>
                                        </p:tav>
                                      </p:tavLst>
                                    </p:anim>
                                    <p:anim calcmode="lin" valueType="num">
                                      <p:cBhvr>
                                        <p:cTn id="39" dur="600" decel="50000" fill="hold">
                                          <p:stCondLst>
                                            <p:cond delay="400"/>
                                          </p:stCondLst>
                                        </p:cTn>
                                        <p:tgtEl>
                                          <p:spTgt spid="10"/>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40" dur="600" decel="50000" fill="hold">
                                          <p:stCondLst>
                                            <p:cond delay="400"/>
                                          </p:stCondLst>
                                        </p:cTn>
                                        <p:tgtEl>
                                          <p:spTgt spid="10"/>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41" presetID="43" presetClass="entr" presetSubtype="0" fill="hold" grpId="0" nodeType="with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fade">
                                      <p:cBhvr>
                                        <p:cTn id="43" dur="100"/>
                                        <p:tgtEl>
                                          <p:spTgt spid="11"/>
                                        </p:tgtEl>
                                      </p:cBhvr>
                                    </p:animEffect>
                                    <p:anim calcmode="lin" valueType="num">
                                      <p:cBhvr>
                                        <p:cTn id="44" dur="400" fill="hold"/>
                                        <p:tgtEl>
                                          <p:spTgt spid="11"/>
                                        </p:tgtEl>
                                        <p:attrNameLst>
                                          <p:attrName>ppt_x</p:attrName>
                                        </p:attrNameLst>
                                      </p:cBhvr>
                                      <p:tavLst>
                                        <p:tav tm="0">
                                          <p:val>
                                            <p:strVal val="#ppt_x"/>
                                          </p:val>
                                        </p:tav>
                                        <p:tav tm="100000">
                                          <p:val>
                                            <p:strVal val="#ppt_x"/>
                                          </p:val>
                                        </p:tav>
                                      </p:tavLst>
                                    </p:anim>
                                    <p:anim calcmode="lin" valueType="num">
                                      <p:cBhvr>
                                        <p:cTn id="45" dur="400" fill="hold"/>
                                        <p:tgtEl>
                                          <p:spTgt spid="11"/>
                                        </p:tgtEl>
                                        <p:attrNameLst>
                                          <p:attrName>ppt_y</p:attrName>
                                        </p:attrNameLst>
                                      </p:cBhvr>
                                      <p:tavLst>
                                        <p:tav tm="0">
                                          <p:val>
                                            <p:strVal val="#ppt_y+0.31"/>
                                          </p:val>
                                        </p:tav>
                                        <p:tav tm="100000">
                                          <p:val>
                                            <p:strVal val="#ppt_y+0.31"/>
                                          </p:val>
                                        </p:tav>
                                      </p:tavLst>
                                    </p:anim>
                                    <p:anim calcmode="lin" valueType="num">
                                      <p:cBhvr>
                                        <p:cTn id="46" dur="600" decel="50000" fill="hold">
                                          <p:stCondLst>
                                            <p:cond delay="400"/>
                                          </p:stCondLst>
                                        </p:cTn>
                                        <p:tgtEl>
                                          <p:spTgt spid="11"/>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47" dur="600" decel="50000" fill="hold">
                                          <p:stCondLst>
                                            <p:cond delay="400"/>
                                          </p:stCondLst>
                                        </p:cTn>
                                        <p:tgtEl>
                                          <p:spTgt spid="11"/>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48" presetID="43" presetClass="entr" presetSubtype="0" fill="hold" grpId="0" nodeType="withEffect">
                                  <p:stCondLst>
                                    <p:cond delay="0"/>
                                  </p:stCondLst>
                                  <p:childTnLst>
                                    <p:set>
                                      <p:cBhvr>
                                        <p:cTn id="49" dur="1" fill="hold">
                                          <p:stCondLst>
                                            <p:cond delay="0"/>
                                          </p:stCondLst>
                                        </p:cTn>
                                        <p:tgtEl>
                                          <p:spTgt spid="12"/>
                                        </p:tgtEl>
                                        <p:attrNameLst>
                                          <p:attrName>style.visibility</p:attrName>
                                        </p:attrNameLst>
                                      </p:cBhvr>
                                      <p:to>
                                        <p:strVal val="visible"/>
                                      </p:to>
                                    </p:set>
                                    <p:animEffect transition="in" filter="fade">
                                      <p:cBhvr>
                                        <p:cTn id="50" dur="100"/>
                                        <p:tgtEl>
                                          <p:spTgt spid="12"/>
                                        </p:tgtEl>
                                      </p:cBhvr>
                                    </p:animEffect>
                                    <p:anim calcmode="lin" valueType="num">
                                      <p:cBhvr>
                                        <p:cTn id="51" dur="400" fill="hold"/>
                                        <p:tgtEl>
                                          <p:spTgt spid="12"/>
                                        </p:tgtEl>
                                        <p:attrNameLst>
                                          <p:attrName>ppt_x</p:attrName>
                                        </p:attrNameLst>
                                      </p:cBhvr>
                                      <p:tavLst>
                                        <p:tav tm="0">
                                          <p:val>
                                            <p:strVal val="#ppt_x"/>
                                          </p:val>
                                        </p:tav>
                                        <p:tav tm="100000">
                                          <p:val>
                                            <p:strVal val="#ppt_x"/>
                                          </p:val>
                                        </p:tav>
                                      </p:tavLst>
                                    </p:anim>
                                    <p:anim calcmode="lin" valueType="num">
                                      <p:cBhvr>
                                        <p:cTn id="52" dur="400" fill="hold"/>
                                        <p:tgtEl>
                                          <p:spTgt spid="12"/>
                                        </p:tgtEl>
                                        <p:attrNameLst>
                                          <p:attrName>ppt_y</p:attrName>
                                        </p:attrNameLst>
                                      </p:cBhvr>
                                      <p:tavLst>
                                        <p:tav tm="0">
                                          <p:val>
                                            <p:strVal val="#ppt_y+0.31"/>
                                          </p:val>
                                        </p:tav>
                                        <p:tav tm="100000">
                                          <p:val>
                                            <p:strVal val="#ppt_y+0.31"/>
                                          </p:val>
                                        </p:tav>
                                      </p:tavLst>
                                    </p:anim>
                                    <p:anim calcmode="lin" valueType="num">
                                      <p:cBhvr>
                                        <p:cTn id="53" dur="600" decel="50000" fill="hold">
                                          <p:stCondLst>
                                            <p:cond delay="400"/>
                                          </p:stCondLst>
                                        </p:cTn>
                                        <p:tgtEl>
                                          <p:spTgt spid="1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54" dur="600" decel="50000" fill="hold">
                                          <p:stCondLst>
                                            <p:cond delay="400"/>
                                          </p:stCondLst>
                                        </p:cTn>
                                        <p:tgtEl>
                                          <p:spTgt spid="1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55" presetID="43" presetClass="entr" presetSubtype="0" fill="hold" grpId="0" nodeType="with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fade">
                                      <p:cBhvr>
                                        <p:cTn id="57" dur="100"/>
                                        <p:tgtEl>
                                          <p:spTgt spid="13"/>
                                        </p:tgtEl>
                                      </p:cBhvr>
                                    </p:animEffect>
                                    <p:anim calcmode="lin" valueType="num">
                                      <p:cBhvr>
                                        <p:cTn id="58" dur="400" fill="hold"/>
                                        <p:tgtEl>
                                          <p:spTgt spid="13"/>
                                        </p:tgtEl>
                                        <p:attrNameLst>
                                          <p:attrName>ppt_x</p:attrName>
                                        </p:attrNameLst>
                                      </p:cBhvr>
                                      <p:tavLst>
                                        <p:tav tm="0">
                                          <p:val>
                                            <p:strVal val="#ppt_x"/>
                                          </p:val>
                                        </p:tav>
                                        <p:tav tm="100000">
                                          <p:val>
                                            <p:strVal val="#ppt_x"/>
                                          </p:val>
                                        </p:tav>
                                      </p:tavLst>
                                    </p:anim>
                                    <p:anim calcmode="lin" valueType="num">
                                      <p:cBhvr>
                                        <p:cTn id="59" dur="400" fill="hold"/>
                                        <p:tgtEl>
                                          <p:spTgt spid="13"/>
                                        </p:tgtEl>
                                        <p:attrNameLst>
                                          <p:attrName>ppt_y</p:attrName>
                                        </p:attrNameLst>
                                      </p:cBhvr>
                                      <p:tavLst>
                                        <p:tav tm="0">
                                          <p:val>
                                            <p:strVal val="#ppt_y+0.31"/>
                                          </p:val>
                                        </p:tav>
                                        <p:tav tm="100000">
                                          <p:val>
                                            <p:strVal val="#ppt_y+0.31"/>
                                          </p:val>
                                        </p:tav>
                                      </p:tavLst>
                                    </p:anim>
                                    <p:anim calcmode="lin" valueType="num">
                                      <p:cBhvr>
                                        <p:cTn id="60" dur="600" decel="50000" fill="hold">
                                          <p:stCondLst>
                                            <p:cond delay="400"/>
                                          </p:stCondLst>
                                        </p:cTn>
                                        <p:tgtEl>
                                          <p:spTgt spid="13"/>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61" dur="600" decel="50000" fill="hold">
                                          <p:stCondLst>
                                            <p:cond delay="400"/>
                                          </p:stCondLst>
                                        </p:cTn>
                                        <p:tgtEl>
                                          <p:spTgt spid="13"/>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43" presetClass="entr" presetSubtype="0" fill="hold" grpId="0" nodeType="clickEffect">
                                  <p:stCondLst>
                                    <p:cond delay="0"/>
                                  </p:stCondLst>
                                  <p:childTnLst>
                                    <p:set>
                                      <p:cBhvr>
                                        <p:cTn id="65" dur="1" fill="hold">
                                          <p:stCondLst>
                                            <p:cond delay="0"/>
                                          </p:stCondLst>
                                        </p:cTn>
                                        <p:tgtEl>
                                          <p:spTgt spid="14"/>
                                        </p:tgtEl>
                                        <p:attrNameLst>
                                          <p:attrName>style.visibility</p:attrName>
                                        </p:attrNameLst>
                                      </p:cBhvr>
                                      <p:to>
                                        <p:strVal val="visible"/>
                                      </p:to>
                                    </p:set>
                                    <p:animEffect transition="in" filter="fade">
                                      <p:cBhvr>
                                        <p:cTn id="66" dur="100"/>
                                        <p:tgtEl>
                                          <p:spTgt spid="14"/>
                                        </p:tgtEl>
                                      </p:cBhvr>
                                    </p:animEffect>
                                    <p:anim calcmode="lin" valueType="num">
                                      <p:cBhvr>
                                        <p:cTn id="67" dur="400" fill="hold"/>
                                        <p:tgtEl>
                                          <p:spTgt spid="14"/>
                                        </p:tgtEl>
                                        <p:attrNameLst>
                                          <p:attrName>ppt_x</p:attrName>
                                        </p:attrNameLst>
                                      </p:cBhvr>
                                      <p:tavLst>
                                        <p:tav tm="0">
                                          <p:val>
                                            <p:strVal val="#ppt_x"/>
                                          </p:val>
                                        </p:tav>
                                        <p:tav tm="100000">
                                          <p:val>
                                            <p:strVal val="#ppt_x"/>
                                          </p:val>
                                        </p:tav>
                                      </p:tavLst>
                                    </p:anim>
                                    <p:anim calcmode="lin" valueType="num">
                                      <p:cBhvr>
                                        <p:cTn id="68" dur="400" fill="hold"/>
                                        <p:tgtEl>
                                          <p:spTgt spid="14"/>
                                        </p:tgtEl>
                                        <p:attrNameLst>
                                          <p:attrName>ppt_y</p:attrName>
                                        </p:attrNameLst>
                                      </p:cBhvr>
                                      <p:tavLst>
                                        <p:tav tm="0">
                                          <p:val>
                                            <p:strVal val="#ppt_y+0.31"/>
                                          </p:val>
                                        </p:tav>
                                        <p:tav tm="100000">
                                          <p:val>
                                            <p:strVal val="#ppt_y+0.31"/>
                                          </p:val>
                                        </p:tav>
                                      </p:tavLst>
                                    </p:anim>
                                    <p:anim calcmode="lin" valueType="num">
                                      <p:cBhvr>
                                        <p:cTn id="69" dur="600" decel="50000" fill="hold">
                                          <p:stCondLst>
                                            <p:cond delay="400"/>
                                          </p:stCondLst>
                                        </p:cTn>
                                        <p:tgtEl>
                                          <p:spTgt spid="14"/>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70" dur="600" decel="50000" fill="hold">
                                          <p:stCondLst>
                                            <p:cond delay="400"/>
                                          </p:stCondLst>
                                        </p:cTn>
                                        <p:tgtEl>
                                          <p:spTgt spid="14"/>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71" presetID="43" presetClass="entr" presetSubtype="0" fill="hold" grpId="0" nodeType="withEffect">
                                  <p:stCondLst>
                                    <p:cond delay="0"/>
                                  </p:stCondLst>
                                  <p:childTnLst>
                                    <p:set>
                                      <p:cBhvr>
                                        <p:cTn id="72" dur="1" fill="hold">
                                          <p:stCondLst>
                                            <p:cond delay="0"/>
                                          </p:stCondLst>
                                        </p:cTn>
                                        <p:tgtEl>
                                          <p:spTgt spid="15"/>
                                        </p:tgtEl>
                                        <p:attrNameLst>
                                          <p:attrName>style.visibility</p:attrName>
                                        </p:attrNameLst>
                                      </p:cBhvr>
                                      <p:to>
                                        <p:strVal val="visible"/>
                                      </p:to>
                                    </p:set>
                                    <p:animEffect transition="in" filter="fade">
                                      <p:cBhvr>
                                        <p:cTn id="73" dur="100"/>
                                        <p:tgtEl>
                                          <p:spTgt spid="15"/>
                                        </p:tgtEl>
                                      </p:cBhvr>
                                    </p:animEffect>
                                    <p:anim calcmode="lin" valueType="num">
                                      <p:cBhvr>
                                        <p:cTn id="74" dur="400" fill="hold"/>
                                        <p:tgtEl>
                                          <p:spTgt spid="15"/>
                                        </p:tgtEl>
                                        <p:attrNameLst>
                                          <p:attrName>ppt_x</p:attrName>
                                        </p:attrNameLst>
                                      </p:cBhvr>
                                      <p:tavLst>
                                        <p:tav tm="0">
                                          <p:val>
                                            <p:strVal val="#ppt_x"/>
                                          </p:val>
                                        </p:tav>
                                        <p:tav tm="100000">
                                          <p:val>
                                            <p:strVal val="#ppt_x"/>
                                          </p:val>
                                        </p:tav>
                                      </p:tavLst>
                                    </p:anim>
                                    <p:anim calcmode="lin" valueType="num">
                                      <p:cBhvr>
                                        <p:cTn id="75" dur="400" fill="hold"/>
                                        <p:tgtEl>
                                          <p:spTgt spid="15"/>
                                        </p:tgtEl>
                                        <p:attrNameLst>
                                          <p:attrName>ppt_y</p:attrName>
                                        </p:attrNameLst>
                                      </p:cBhvr>
                                      <p:tavLst>
                                        <p:tav tm="0">
                                          <p:val>
                                            <p:strVal val="#ppt_y+0.31"/>
                                          </p:val>
                                        </p:tav>
                                        <p:tav tm="100000">
                                          <p:val>
                                            <p:strVal val="#ppt_y+0.31"/>
                                          </p:val>
                                        </p:tav>
                                      </p:tavLst>
                                    </p:anim>
                                    <p:anim calcmode="lin" valueType="num">
                                      <p:cBhvr>
                                        <p:cTn id="76" dur="600" decel="50000" fill="hold">
                                          <p:stCondLst>
                                            <p:cond delay="400"/>
                                          </p:stCondLst>
                                        </p:cTn>
                                        <p:tgtEl>
                                          <p:spTgt spid="15"/>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77" dur="600" decel="50000" fill="hold">
                                          <p:stCondLst>
                                            <p:cond delay="400"/>
                                          </p:stCondLst>
                                        </p:cTn>
                                        <p:tgtEl>
                                          <p:spTgt spid="15"/>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78" presetID="43" presetClass="entr" presetSubtype="0" fill="hold" grpId="0" nodeType="withEffect">
                                  <p:stCondLst>
                                    <p:cond delay="0"/>
                                  </p:stCondLst>
                                  <p:childTnLst>
                                    <p:set>
                                      <p:cBhvr>
                                        <p:cTn id="79" dur="1" fill="hold">
                                          <p:stCondLst>
                                            <p:cond delay="0"/>
                                          </p:stCondLst>
                                        </p:cTn>
                                        <p:tgtEl>
                                          <p:spTgt spid="16"/>
                                        </p:tgtEl>
                                        <p:attrNameLst>
                                          <p:attrName>style.visibility</p:attrName>
                                        </p:attrNameLst>
                                      </p:cBhvr>
                                      <p:to>
                                        <p:strVal val="visible"/>
                                      </p:to>
                                    </p:set>
                                    <p:animEffect transition="in" filter="fade">
                                      <p:cBhvr>
                                        <p:cTn id="80" dur="100"/>
                                        <p:tgtEl>
                                          <p:spTgt spid="16"/>
                                        </p:tgtEl>
                                      </p:cBhvr>
                                    </p:animEffect>
                                    <p:anim calcmode="lin" valueType="num">
                                      <p:cBhvr>
                                        <p:cTn id="81" dur="400" fill="hold"/>
                                        <p:tgtEl>
                                          <p:spTgt spid="16"/>
                                        </p:tgtEl>
                                        <p:attrNameLst>
                                          <p:attrName>ppt_x</p:attrName>
                                        </p:attrNameLst>
                                      </p:cBhvr>
                                      <p:tavLst>
                                        <p:tav tm="0">
                                          <p:val>
                                            <p:strVal val="#ppt_x"/>
                                          </p:val>
                                        </p:tav>
                                        <p:tav tm="100000">
                                          <p:val>
                                            <p:strVal val="#ppt_x"/>
                                          </p:val>
                                        </p:tav>
                                      </p:tavLst>
                                    </p:anim>
                                    <p:anim calcmode="lin" valueType="num">
                                      <p:cBhvr>
                                        <p:cTn id="82" dur="400" fill="hold"/>
                                        <p:tgtEl>
                                          <p:spTgt spid="16"/>
                                        </p:tgtEl>
                                        <p:attrNameLst>
                                          <p:attrName>ppt_y</p:attrName>
                                        </p:attrNameLst>
                                      </p:cBhvr>
                                      <p:tavLst>
                                        <p:tav tm="0">
                                          <p:val>
                                            <p:strVal val="#ppt_y+0.31"/>
                                          </p:val>
                                        </p:tav>
                                        <p:tav tm="100000">
                                          <p:val>
                                            <p:strVal val="#ppt_y+0.31"/>
                                          </p:val>
                                        </p:tav>
                                      </p:tavLst>
                                    </p:anim>
                                    <p:anim calcmode="lin" valueType="num">
                                      <p:cBhvr>
                                        <p:cTn id="83" dur="600" decel="50000" fill="hold">
                                          <p:stCondLst>
                                            <p:cond delay="400"/>
                                          </p:stCondLst>
                                        </p:cTn>
                                        <p:tgtEl>
                                          <p:spTgt spid="16"/>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84" dur="600" decel="50000" fill="hold">
                                          <p:stCondLst>
                                            <p:cond delay="400"/>
                                          </p:stCondLst>
                                        </p:cTn>
                                        <p:tgtEl>
                                          <p:spTgt spid="16"/>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85" presetID="43" presetClass="entr" presetSubtype="0" fill="hold" grpId="0" nodeType="withEffect">
                                  <p:stCondLst>
                                    <p:cond delay="0"/>
                                  </p:stCondLst>
                                  <p:childTnLst>
                                    <p:set>
                                      <p:cBhvr>
                                        <p:cTn id="86" dur="1" fill="hold">
                                          <p:stCondLst>
                                            <p:cond delay="0"/>
                                          </p:stCondLst>
                                        </p:cTn>
                                        <p:tgtEl>
                                          <p:spTgt spid="17"/>
                                        </p:tgtEl>
                                        <p:attrNameLst>
                                          <p:attrName>style.visibility</p:attrName>
                                        </p:attrNameLst>
                                      </p:cBhvr>
                                      <p:to>
                                        <p:strVal val="visible"/>
                                      </p:to>
                                    </p:set>
                                    <p:animEffect transition="in" filter="fade">
                                      <p:cBhvr>
                                        <p:cTn id="87" dur="100"/>
                                        <p:tgtEl>
                                          <p:spTgt spid="17"/>
                                        </p:tgtEl>
                                      </p:cBhvr>
                                    </p:animEffect>
                                    <p:anim calcmode="lin" valueType="num">
                                      <p:cBhvr>
                                        <p:cTn id="88" dur="400" fill="hold"/>
                                        <p:tgtEl>
                                          <p:spTgt spid="17"/>
                                        </p:tgtEl>
                                        <p:attrNameLst>
                                          <p:attrName>ppt_x</p:attrName>
                                        </p:attrNameLst>
                                      </p:cBhvr>
                                      <p:tavLst>
                                        <p:tav tm="0">
                                          <p:val>
                                            <p:strVal val="#ppt_x"/>
                                          </p:val>
                                        </p:tav>
                                        <p:tav tm="100000">
                                          <p:val>
                                            <p:strVal val="#ppt_x"/>
                                          </p:val>
                                        </p:tav>
                                      </p:tavLst>
                                    </p:anim>
                                    <p:anim calcmode="lin" valueType="num">
                                      <p:cBhvr>
                                        <p:cTn id="89" dur="400" fill="hold"/>
                                        <p:tgtEl>
                                          <p:spTgt spid="17"/>
                                        </p:tgtEl>
                                        <p:attrNameLst>
                                          <p:attrName>ppt_y</p:attrName>
                                        </p:attrNameLst>
                                      </p:cBhvr>
                                      <p:tavLst>
                                        <p:tav tm="0">
                                          <p:val>
                                            <p:strVal val="#ppt_y+0.31"/>
                                          </p:val>
                                        </p:tav>
                                        <p:tav tm="100000">
                                          <p:val>
                                            <p:strVal val="#ppt_y+0.31"/>
                                          </p:val>
                                        </p:tav>
                                      </p:tavLst>
                                    </p:anim>
                                    <p:anim calcmode="lin" valueType="num">
                                      <p:cBhvr>
                                        <p:cTn id="90" dur="600" decel="50000" fill="hold">
                                          <p:stCondLst>
                                            <p:cond delay="400"/>
                                          </p:stCondLst>
                                        </p:cTn>
                                        <p:tgtEl>
                                          <p:spTgt spid="1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91" dur="600" decel="50000" fill="hold">
                                          <p:stCondLst>
                                            <p:cond delay="400"/>
                                          </p:stCondLst>
                                        </p:cTn>
                                        <p:tgtEl>
                                          <p:spTgt spid="1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92" presetID="43" presetClass="entr" presetSubtype="0" fill="hold" grpId="0" nodeType="withEffect">
                                  <p:stCondLst>
                                    <p:cond delay="0"/>
                                  </p:stCondLst>
                                  <p:childTnLst>
                                    <p:set>
                                      <p:cBhvr>
                                        <p:cTn id="93" dur="1" fill="hold">
                                          <p:stCondLst>
                                            <p:cond delay="0"/>
                                          </p:stCondLst>
                                        </p:cTn>
                                        <p:tgtEl>
                                          <p:spTgt spid="18"/>
                                        </p:tgtEl>
                                        <p:attrNameLst>
                                          <p:attrName>style.visibility</p:attrName>
                                        </p:attrNameLst>
                                      </p:cBhvr>
                                      <p:to>
                                        <p:strVal val="visible"/>
                                      </p:to>
                                    </p:set>
                                    <p:animEffect transition="in" filter="fade">
                                      <p:cBhvr>
                                        <p:cTn id="94" dur="100"/>
                                        <p:tgtEl>
                                          <p:spTgt spid="18"/>
                                        </p:tgtEl>
                                      </p:cBhvr>
                                    </p:animEffect>
                                    <p:anim calcmode="lin" valueType="num">
                                      <p:cBhvr>
                                        <p:cTn id="95" dur="400" fill="hold"/>
                                        <p:tgtEl>
                                          <p:spTgt spid="18"/>
                                        </p:tgtEl>
                                        <p:attrNameLst>
                                          <p:attrName>ppt_x</p:attrName>
                                        </p:attrNameLst>
                                      </p:cBhvr>
                                      <p:tavLst>
                                        <p:tav tm="0">
                                          <p:val>
                                            <p:strVal val="#ppt_x"/>
                                          </p:val>
                                        </p:tav>
                                        <p:tav tm="100000">
                                          <p:val>
                                            <p:strVal val="#ppt_x"/>
                                          </p:val>
                                        </p:tav>
                                      </p:tavLst>
                                    </p:anim>
                                    <p:anim calcmode="lin" valueType="num">
                                      <p:cBhvr>
                                        <p:cTn id="96" dur="400" fill="hold"/>
                                        <p:tgtEl>
                                          <p:spTgt spid="18"/>
                                        </p:tgtEl>
                                        <p:attrNameLst>
                                          <p:attrName>ppt_y</p:attrName>
                                        </p:attrNameLst>
                                      </p:cBhvr>
                                      <p:tavLst>
                                        <p:tav tm="0">
                                          <p:val>
                                            <p:strVal val="#ppt_y+0.31"/>
                                          </p:val>
                                        </p:tav>
                                        <p:tav tm="100000">
                                          <p:val>
                                            <p:strVal val="#ppt_y+0.31"/>
                                          </p:val>
                                        </p:tav>
                                      </p:tavLst>
                                    </p:anim>
                                    <p:anim calcmode="lin" valueType="num">
                                      <p:cBhvr>
                                        <p:cTn id="97" dur="600" decel="50000" fill="hold">
                                          <p:stCondLst>
                                            <p:cond delay="400"/>
                                          </p:stCondLst>
                                        </p:cTn>
                                        <p:tgtEl>
                                          <p:spTgt spid="18"/>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98" dur="600" decel="50000" fill="hold">
                                          <p:stCondLst>
                                            <p:cond delay="400"/>
                                          </p:stCondLst>
                                        </p:cTn>
                                        <p:tgtEl>
                                          <p:spTgt spid="18"/>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43" presetClass="entr" presetSubtype="0" fill="hold" grpId="0" nodeType="clickEffect">
                                  <p:stCondLst>
                                    <p:cond delay="0"/>
                                  </p:stCondLst>
                                  <p:childTnLst>
                                    <p:set>
                                      <p:cBhvr>
                                        <p:cTn id="102" dur="1" fill="hold">
                                          <p:stCondLst>
                                            <p:cond delay="0"/>
                                          </p:stCondLst>
                                        </p:cTn>
                                        <p:tgtEl>
                                          <p:spTgt spid="19"/>
                                        </p:tgtEl>
                                        <p:attrNameLst>
                                          <p:attrName>style.visibility</p:attrName>
                                        </p:attrNameLst>
                                      </p:cBhvr>
                                      <p:to>
                                        <p:strVal val="visible"/>
                                      </p:to>
                                    </p:set>
                                    <p:animEffect transition="in" filter="fade">
                                      <p:cBhvr>
                                        <p:cTn id="103" dur="100"/>
                                        <p:tgtEl>
                                          <p:spTgt spid="19"/>
                                        </p:tgtEl>
                                      </p:cBhvr>
                                    </p:animEffect>
                                    <p:anim calcmode="lin" valueType="num">
                                      <p:cBhvr>
                                        <p:cTn id="104" dur="400" fill="hold"/>
                                        <p:tgtEl>
                                          <p:spTgt spid="19"/>
                                        </p:tgtEl>
                                        <p:attrNameLst>
                                          <p:attrName>ppt_x</p:attrName>
                                        </p:attrNameLst>
                                      </p:cBhvr>
                                      <p:tavLst>
                                        <p:tav tm="0">
                                          <p:val>
                                            <p:strVal val="#ppt_x"/>
                                          </p:val>
                                        </p:tav>
                                        <p:tav tm="100000">
                                          <p:val>
                                            <p:strVal val="#ppt_x"/>
                                          </p:val>
                                        </p:tav>
                                      </p:tavLst>
                                    </p:anim>
                                    <p:anim calcmode="lin" valueType="num">
                                      <p:cBhvr>
                                        <p:cTn id="105" dur="400" fill="hold"/>
                                        <p:tgtEl>
                                          <p:spTgt spid="19"/>
                                        </p:tgtEl>
                                        <p:attrNameLst>
                                          <p:attrName>ppt_y</p:attrName>
                                        </p:attrNameLst>
                                      </p:cBhvr>
                                      <p:tavLst>
                                        <p:tav tm="0">
                                          <p:val>
                                            <p:strVal val="#ppt_y+0.31"/>
                                          </p:val>
                                        </p:tav>
                                        <p:tav tm="100000">
                                          <p:val>
                                            <p:strVal val="#ppt_y+0.31"/>
                                          </p:val>
                                        </p:tav>
                                      </p:tavLst>
                                    </p:anim>
                                    <p:anim calcmode="lin" valueType="num">
                                      <p:cBhvr>
                                        <p:cTn id="106" dur="600" decel="50000" fill="hold">
                                          <p:stCondLst>
                                            <p:cond delay="400"/>
                                          </p:stCondLst>
                                        </p:cTn>
                                        <p:tgtEl>
                                          <p:spTgt spid="19"/>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07" dur="600" decel="50000" fill="hold">
                                          <p:stCondLst>
                                            <p:cond delay="400"/>
                                          </p:stCondLst>
                                        </p:cTn>
                                        <p:tgtEl>
                                          <p:spTgt spid="19"/>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108" presetID="43" presetClass="entr" presetSubtype="0" fill="hold" grpId="0" nodeType="withEffect">
                                  <p:stCondLst>
                                    <p:cond delay="0"/>
                                  </p:stCondLst>
                                  <p:childTnLst>
                                    <p:set>
                                      <p:cBhvr>
                                        <p:cTn id="109" dur="1" fill="hold">
                                          <p:stCondLst>
                                            <p:cond delay="0"/>
                                          </p:stCondLst>
                                        </p:cTn>
                                        <p:tgtEl>
                                          <p:spTgt spid="20"/>
                                        </p:tgtEl>
                                        <p:attrNameLst>
                                          <p:attrName>style.visibility</p:attrName>
                                        </p:attrNameLst>
                                      </p:cBhvr>
                                      <p:to>
                                        <p:strVal val="visible"/>
                                      </p:to>
                                    </p:set>
                                    <p:animEffect transition="in" filter="fade">
                                      <p:cBhvr>
                                        <p:cTn id="110" dur="100"/>
                                        <p:tgtEl>
                                          <p:spTgt spid="20"/>
                                        </p:tgtEl>
                                      </p:cBhvr>
                                    </p:animEffect>
                                    <p:anim calcmode="lin" valueType="num">
                                      <p:cBhvr>
                                        <p:cTn id="111" dur="400" fill="hold"/>
                                        <p:tgtEl>
                                          <p:spTgt spid="20"/>
                                        </p:tgtEl>
                                        <p:attrNameLst>
                                          <p:attrName>ppt_x</p:attrName>
                                        </p:attrNameLst>
                                      </p:cBhvr>
                                      <p:tavLst>
                                        <p:tav tm="0">
                                          <p:val>
                                            <p:strVal val="#ppt_x"/>
                                          </p:val>
                                        </p:tav>
                                        <p:tav tm="100000">
                                          <p:val>
                                            <p:strVal val="#ppt_x"/>
                                          </p:val>
                                        </p:tav>
                                      </p:tavLst>
                                    </p:anim>
                                    <p:anim calcmode="lin" valueType="num">
                                      <p:cBhvr>
                                        <p:cTn id="112" dur="400" fill="hold"/>
                                        <p:tgtEl>
                                          <p:spTgt spid="20"/>
                                        </p:tgtEl>
                                        <p:attrNameLst>
                                          <p:attrName>ppt_y</p:attrName>
                                        </p:attrNameLst>
                                      </p:cBhvr>
                                      <p:tavLst>
                                        <p:tav tm="0">
                                          <p:val>
                                            <p:strVal val="#ppt_y+0.31"/>
                                          </p:val>
                                        </p:tav>
                                        <p:tav tm="100000">
                                          <p:val>
                                            <p:strVal val="#ppt_y+0.31"/>
                                          </p:val>
                                        </p:tav>
                                      </p:tavLst>
                                    </p:anim>
                                    <p:anim calcmode="lin" valueType="num">
                                      <p:cBhvr>
                                        <p:cTn id="113" dur="600" decel="50000" fill="hold">
                                          <p:stCondLst>
                                            <p:cond delay="400"/>
                                          </p:stCondLst>
                                        </p:cTn>
                                        <p:tgtEl>
                                          <p:spTgt spid="20"/>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4" dur="600" decel="50000" fill="hold">
                                          <p:stCondLst>
                                            <p:cond delay="400"/>
                                          </p:stCondLst>
                                        </p:cTn>
                                        <p:tgtEl>
                                          <p:spTgt spid="20"/>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115" presetID="43" presetClass="entr" presetSubtype="0" fill="hold" grpId="0" nodeType="withEffect">
                                  <p:stCondLst>
                                    <p:cond delay="0"/>
                                  </p:stCondLst>
                                  <p:childTnLst>
                                    <p:set>
                                      <p:cBhvr>
                                        <p:cTn id="116" dur="1" fill="hold">
                                          <p:stCondLst>
                                            <p:cond delay="0"/>
                                          </p:stCondLst>
                                        </p:cTn>
                                        <p:tgtEl>
                                          <p:spTgt spid="21"/>
                                        </p:tgtEl>
                                        <p:attrNameLst>
                                          <p:attrName>style.visibility</p:attrName>
                                        </p:attrNameLst>
                                      </p:cBhvr>
                                      <p:to>
                                        <p:strVal val="visible"/>
                                      </p:to>
                                    </p:set>
                                    <p:animEffect transition="in" filter="fade">
                                      <p:cBhvr>
                                        <p:cTn id="117" dur="100"/>
                                        <p:tgtEl>
                                          <p:spTgt spid="21"/>
                                        </p:tgtEl>
                                      </p:cBhvr>
                                    </p:animEffect>
                                    <p:anim calcmode="lin" valueType="num">
                                      <p:cBhvr>
                                        <p:cTn id="118" dur="400" fill="hold"/>
                                        <p:tgtEl>
                                          <p:spTgt spid="21"/>
                                        </p:tgtEl>
                                        <p:attrNameLst>
                                          <p:attrName>ppt_x</p:attrName>
                                        </p:attrNameLst>
                                      </p:cBhvr>
                                      <p:tavLst>
                                        <p:tav tm="0">
                                          <p:val>
                                            <p:strVal val="#ppt_x"/>
                                          </p:val>
                                        </p:tav>
                                        <p:tav tm="100000">
                                          <p:val>
                                            <p:strVal val="#ppt_x"/>
                                          </p:val>
                                        </p:tav>
                                      </p:tavLst>
                                    </p:anim>
                                    <p:anim calcmode="lin" valueType="num">
                                      <p:cBhvr>
                                        <p:cTn id="119" dur="400" fill="hold"/>
                                        <p:tgtEl>
                                          <p:spTgt spid="21"/>
                                        </p:tgtEl>
                                        <p:attrNameLst>
                                          <p:attrName>ppt_y</p:attrName>
                                        </p:attrNameLst>
                                      </p:cBhvr>
                                      <p:tavLst>
                                        <p:tav tm="0">
                                          <p:val>
                                            <p:strVal val="#ppt_y+0.31"/>
                                          </p:val>
                                        </p:tav>
                                        <p:tav tm="100000">
                                          <p:val>
                                            <p:strVal val="#ppt_y+0.31"/>
                                          </p:val>
                                        </p:tav>
                                      </p:tavLst>
                                    </p:anim>
                                    <p:anim calcmode="lin" valueType="num">
                                      <p:cBhvr>
                                        <p:cTn id="120" dur="600" decel="50000" fill="hold">
                                          <p:stCondLst>
                                            <p:cond delay="400"/>
                                          </p:stCondLst>
                                        </p:cTn>
                                        <p:tgtEl>
                                          <p:spTgt spid="21"/>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21" dur="600" decel="50000" fill="hold">
                                          <p:stCondLst>
                                            <p:cond delay="400"/>
                                          </p:stCondLst>
                                        </p:cTn>
                                        <p:tgtEl>
                                          <p:spTgt spid="21"/>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122" presetID="43" presetClass="entr" presetSubtype="0" fill="hold" grpId="0" nodeType="withEffect">
                                  <p:stCondLst>
                                    <p:cond delay="0"/>
                                  </p:stCondLst>
                                  <p:childTnLst>
                                    <p:set>
                                      <p:cBhvr>
                                        <p:cTn id="123" dur="1" fill="hold">
                                          <p:stCondLst>
                                            <p:cond delay="0"/>
                                          </p:stCondLst>
                                        </p:cTn>
                                        <p:tgtEl>
                                          <p:spTgt spid="22"/>
                                        </p:tgtEl>
                                        <p:attrNameLst>
                                          <p:attrName>style.visibility</p:attrName>
                                        </p:attrNameLst>
                                      </p:cBhvr>
                                      <p:to>
                                        <p:strVal val="visible"/>
                                      </p:to>
                                    </p:set>
                                    <p:animEffect transition="in" filter="fade">
                                      <p:cBhvr>
                                        <p:cTn id="124" dur="100"/>
                                        <p:tgtEl>
                                          <p:spTgt spid="22"/>
                                        </p:tgtEl>
                                      </p:cBhvr>
                                    </p:animEffect>
                                    <p:anim calcmode="lin" valueType="num">
                                      <p:cBhvr>
                                        <p:cTn id="125" dur="400" fill="hold"/>
                                        <p:tgtEl>
                                          <p:spTgt spid="22"/>
                                        </p:tgtEl>
                                        <p:attrNameLst>
                                          <p:attrName>ppt_x</p:attrName>
                                        </p:attrNameLst>
                                      </p:cBhvr>
                                      <p:tavLst>
                                        <p:tav tm="0">
                                          <p:val>
                                            <p:strVal val="#ppt_x"/>
                                          </p:val>
                                        </p:tav>
                                        <p:tav tm="100000">
                                          <p:val>
                                            <p:strVal val="#ppt_x"/>
                                          </p:val>
                                        </p:tav>
                                      </p:tavLst>
                                    </p:anim>
                                    <p:anim calcmode="lin" valueType="num">
                                      <p:cBhvr>
                                        <p:cTn id="126" dur="400" fill="hold"/>
                                        <p:tgtEl>
                                          <p:spTgt spid="22"/>
                                        </p:tgtEl>
                                        <p:attrNameLst>
                                          <p:attrName>ppt_y</p:attrName>
                                        </p:attrNameLst>
                                      </p:cBhvr>
                                      <p:tavLst>
                                        <p:tav tm="0">
                                          <p:val>
                                            <p:strVal val="#ppt_y+0.31"/>
                                          </p:val>
                                        </p:tav>
                                        <p:tav tm="100000">
                                          <p:val>
                                            <p:strVal val="#ppt_y+0.31"/>
                                          </p:val>
                                        </p:tav>
                                      </p:tavLst>
                                    </p:anim>
                                    <p:anim calcmode="lin" valueType="num">
                                      <p:cBhvr>
                                        <p:cTn id="127" dur="600" decel="50000" fill="hold">
                                          <p:stCondLst>
                                            <p:cond delay="400"/>
                                          </p:stCondLst>
                                        </p:cTn>
                                        <p:tgtEl>
                                          <p:spTgt spid="2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28" dur="600" decel="50000" fill="hold">
                                          <p:stCondLst>
                                            <p:cond delay="400"/>
                                          </p:stCondLst>
                                        </p:cTn>
                                        <p:tgtEl>
                                          <p:spTgt spid="2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129" presetID="43" presetClass="entr" presetSubtype="0" fill="hold" grpId="0" nodeType="withEffect">
                                  <p:stCondLst>
                                    <p:cond delay="0"/>
                                  </p:stCondLst>
                                  <p:childTnLst>
                                    <p:set>
                                      <p:cBhvr>
                                        <p:cTn id="130" dur="1" fill="hold">
                                          <p:stCondLst>
                                            <p:cond delay="0"/>
                                          </p:stCondLst>
                                        </p:cTn>
                                        <p:tgtEl>
                                          <p:spTgt spid="23"/>
                                        </p:tgtEl>
                                        <p:attrNameLst>
                                          <p:attrName>style.visibility</p:attrName>
                                        </p:attrNameLst>
                                      </p:cBhvr>
                                      <p:to>
                                        <p:strVal val="visible"/>
                                      </p:to>
                                    </p:set>
                                    <p:animEffect transition="in" filter="fade">
                                      <p:cBhvr>
                                        <p:cTn id="131" dur="100"/>
                                        <p:tgtEl>
                                          <p:spTgt spid="23"/>
                                        </p:tgtEl>
                                      </p:cBhvr>
                                    </p:animEffect>
                                    <p:anim calcmode="lin" valueType="num">
                                      <p:cBhvr>
                                        <p:cTn id="132" dur="400" fill="hold"/>
                                        <p:tgtEl>
                                          <p:spTgt spid="23"/>
                                        </p:tgtEl>
                                        <p:attrNameLst>
                                          <p:attrName>ppt_x</p:attrName>
                                        </p:attrNameLst>
                                      </p:cBhvr>
                                      <p:tavLst>
                                        <p:tav tm="0">
                                          <p:val>
                                            <p:strVal val="#ppt_x"/>
                                          </p:val>
                                        </p:tav>
                                        <p:tav tm="100000">
                                          <p:val>
                                            <p:strVal val="#ppt_x"/>
                                          </p:val>
                                        </p:tav>
                                      </p:tavLst>
                                    </p:anim>
                                    <p:anim calcmode="lin" valueType="num">
                                      <p:cBhvr>
                                        <p:cTn id="133" dur="400" fill="hold"/>
                                        <p:tgtEl>
                                          <p:spTgt spid="23"/>
                                        </p:tgtEl>
                                        <p:attrNameLst>
                                          <p:attrName>ppt_y</p:attrName>
                                        </p:attrNameLst>
                                      </p:cBhvr>
                                      <p:tavLst>
                                        <p:tav tm="0">
                                          <p:val>
                                            <p:strVal val="#ppt_y+0.31"/>
                                          </p:val>
                                        </p:tav>
                                        <p:tav tm="100000">
                                          <p:val>
                                            <p:strVal val="#ppt_y+0.31"/>
                                          </p:val>
                                        </p:tav>
                                      </p:tavLst>
                                    </p:anim>
                                    <p:anim calcmode="lin" valueType="num">
                                      <p:cBhvr>
                                        <p:cTn id="134" dur="600" decel="50000" fill="hold">
                                          <p:stCondLst>
                                            <p:cond delay="400"/>
                                          </p:stCondLst>
                                        </p:cTn>
                                        <p:tgtEl>
                                          <p:spTgt spid="23"/>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35" dur="600" decel="50000" fill="hold">
                                          <p:stCondLst>
                                            <p:cond delay="400"/>
                                          </p:stCondLst>
                                        </p:cTn>
                                        <p:tgtEl>
                                          <p:spTgt spid="23"/>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36" fill="hold">
                      <p:stCondLst>
                        <p:cond delay="indefinite"/>
                      </p:stCondLst>
                      <p:childTnLst>
                        <p:par>
                          <p:cTn id="137" fill="hold">
                            <p:stCondLst>
                              <p:cond delay="0"/>
                            </p:stCondLst>
                            <p:childTnLst>
                              <p:par>
                                <p:cTn id="138" presetID="43" presetClass="entr" presetSubtype="0" fill="hold" grpId="0" nodeType="clickEffect">
                                  <p:stCondLst>
                                    <p:cond delay="0"/>
                                  </p:stCondLst>
                                  <p:childTnLst>
                                    <p:set>
                                      <p:cBhvr>
                                        <p:cTn id="139" dur="1" fill="hold">
                                          <p:stCondLst>
                                            <p:cond delay="0"/>
                                          </p:stCondLst>
                                        </p:cTn>
                                        <p:tgtEl>
                                          <p:spTgt spid="24"/>
                                        </p:tgtEl>
                                        <p:attrNameLst>
                                          <p:attrName>style.visibility</p:attrName>
                                        </p:attrNameLst>
                                      </p:cBhvr>
                                      <p:to>
                                        <p:strVal val="visible"/>
                                      </p:to>
                                    </p:set>
                                    <p:animEffect transition="in" filter="fade">
                                      <p:cBhvr>
                                        <p:cTn id="140" dur="100"/>
                                        <p:tgtEl>
                                          <p:spTgt spid="24"/>
                                        </p:tgtEl>
                                      </p:cBhvr>
                                    </p:animEffect>
                                    <p:anim calcmode="lin" valueType="num">
                                      <p:cBhvr>
                                        <p:cTn id="141" dur="400" fill="hold"/>
                                        <p:tgtEl>
                                          <p:spTgt spid="24"/>
                                        </p:tgtEl>
                                        <p:attrNameLst>
                                          <p:attrName>ppt_x</p:attrName>
                                        </p:attrNameLst>
                                      </p:cBhvr>
                                      <p:tavLst>
                                        <p:tav tm="0">
                                          <p:val>
                                            <p:strVal val="#ppt_x"/>
                                          </p:val>
                                        </p:tav>
                                        <p:tav tm="100000">
                                          <p:val>
                                            <p:strVal val="#ppt_x"/>
                                          </p:val>
                                        </p:tav>
                                      </p:tavLst>
                                    </p:anim>
                                    <p:anim calcmode="lin" valueType="num">
                                      <p:cBhvr>
                                        <p:cTn id="142" dur="400" fill="hold"/>
                                        <p:tgtEl>
                                          <p:spTgt spid="24"/>
                                        </p:tgtEl>
                                        <p:attrNameLst>
                                          <p:attrName>ppt_y</p:attrName>
                                        </p:attrNameLst>
                                      </p:cBhvr>
                                      <p:tavLst>
                                        <p:tav tm="0">
                                          <p:val>
                                            <p:strVal val="#ppt_y+0.31"/>
                                          </p:val>
                                        </p:tav>
                                        <p:tav tm="100000">
                                          <p:val>
                                            <p:strVal val="#ppt_y+0.31"/>
                                          </p:val>
                                        </p:tav>
                                      </p:tavLst>
                                    </p:anim>
                                    <p:anim calcmode="lin" valueType="num">
                                      <p:cBhvr>
                                        <p:cTn id="143" dur="600" decel="50000" fill="hold">
                                          <p:stCondLst>
                                            <p:cond delay="400"/>
                                          </p:stCondLst>
                                        </p:cTn>
                                        <p:tgtEl>
                                          <p:spTgt spid="24"/>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44" dur="600" decel="50000" fill="hold">
                                          <p:stCondLst>
                                            <p:cond delay="400"/>
                                          </p:stCondLst>
                                        </p:cTn>
                                        <p:tgtEl>
                                          <p:spTgt spid="24"/>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145" presetID="43" presetClass="entr" presetSubtype="0" fill="hold" grpId="0" nodeType="withEffect">
                                  <p:stCondLst>
                                    <p:cond delay="0"/>
                                  </p:stCondLst>
                                  <p:childTnLst>
                                    <p:set>
                                      <p:cBhvr>
                                        <p:cTn id="146" dur="1" fill="hold">
                                          <p:stCondLst>
                                            <p:cond delay="0"/>
                                          </p:stCondLst>
                                        </p:cTn>
                                        <p:tgtEl>
                                          <p:spTgt spid="25"/>
                                        </p:tgtEl>
                                        <p:attrNameLst>
                                          <p:attrName>style.visibility</p:attrName>
                                        </p:attrNameLst>
                                      </p:cBhvr>
                                      <p:to>
                                        <p:strVal val="visible"/>
                                      </p:to>
                                    </p:set>
                                    <p:animEffect transition="in" filter="fade">
                                      <p:cBhvr>
                                        <p:cTn id="147" dur="100"/>
                                        <p:tgtEl>
                                          <p:spTgt spid="25"/>
                                        </p:tgtEl>
                                      </p:cBhvr>
                                    </p:animEffect>
                                    <p:anim calcmode="lin" valueType="num">
                                      <p:cBhvr>
                                        <p:cTn id="148" dur="400" fill="hold"/>
                                        <p:tgtEl>
                                          <p:spTgt spid="25"/>
                                        </p:tgtEl>
                                        <p:attrNameLst>
                                          <p:attrName>ppt_x</p:attrName>
                                        </p:attrNameLst>
                                      </p:cBhvr>
                                      <p:tavLst>
                                        <p:tav tm="0">
                                          <p:val>
                                            <p:strVal val="#ppt_x"/>
                                          </p:val>
                                        </p:tav>
                                        <p:tav tm="100000">
                                          <p:val>
                                            <p:strVal val="#ppt_x"/>
                                          </p:val>
                                        </p:tav>
                                      </p:tavLst>
                                    </p:anim>
                                    <p:anim calcmode="lin" valueType="num">
                                      <p:cBhvr>
                                        <p:cTn id="149" dur="400" fill="hold"/>
                                        <p:tgtEl>
                                          <p:spTgt spid="25"/>
                                        </p:tgtEl>
                                        <p:attrNameLst>
                                          <p:attrName>ppt_y</p:attrName>
                                        </p:attrNameLst>
                                      </p:cBhvr>
                                      <p:tavLst>
                                        <p:tav tm="0">
                                          <p:val>
                                            <p:strVal val="#ppt_y+0.31"/>
                                          </p:val>
                                        </p:tav>
                                        <p:tav tm="100000">
                                          <p:val>
                                            <p:strVal val="#ppt_y+0.31"/>
                                          </p:val>
                                        </p:tav>
                                      </p:tavLst>
                                    </p:anim>
                                    <p:anim calcmode="lin" valueType="num">
                                      <p:cBhvr>
                                        <p:cTn id="150" dur="600" decel="50000" fill="hold">
                                          <p:stCondLst>
                                            <p:cond delay="400"/>
                                          </p:stCondLst>
                                        </p:cTn>
                                        <p:tgtEl>
                                          <p:spTgt spid="25"/>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51" dur="600" decel="50000" fill="hold">
                                          <p:stCondLst>
                                            <p:cond delay="400"/>
                                          </p:stCondLst>
                                        </p:cTn>
                                        <p:tgtEl>
                                          <p:spTgt spid="25"/>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152" presetID="43" presetClass="entr" presetSubtype="0" fill="hold" grpId="0" nodeType="withEffect">
                                  <p:stCondLst>
                                    <p:cond delay="0"/>
                                  </p:stCondLst>
                                  <p:childTnLst>
                                    <p:set>
                                      <p:cBhvr>
                                        <p:cTn id="153" dur="1" fill="hold">
                                          <p:stCondLst>
                                            <p:cond delay="0"/>
                                          </p:stCondLst>
                                        </p:cTn>
                                        <p:tgtEl>
                                          <p:spTgt spid="26"/>
                                        </p:tgtEl>
                                        <p:attrNameLst>
                                          <p:attrName>style.visibility</p:attrName>
                                        </p:attrNameLst>
                                      </p:cBhvr>
                                      <p:to>
                                        <p:strVal val="visible"/>
                                      </p:to>
                                    </p:set>
                                    <p:animEffect transition="in" filter="fade">
                                      <p:cBhvr>
                                        <p:cTn id="154" dur="100"/>
                                        <p:tgtEl>
                                          <p:spTgt spid="26"/>
                                        </p:tgtEl>
                                      </p:cBhvr>
                                    </p:animEffect>
                                    <p:anim calcmode="lin" valueType="num">
                                      <p:cBhvr>
                                        <p:cTn id="155" dur="400" fill="hold"/>
                                        <p:tgtEl>
                                          <p:spTgt spid="26"/>
                                        </p:tgtEl>
                                        <p:attrNameLst>
                                          <p:attrName>ppt_x</p:attrName>
                                        </p:attrNameLst>
                                      </p:cBhvr>
                                      <p:tavLst>
                                        <p:tav tm="0">
                                          <p:val>
                                            <p:strVal val="#ppt_x"/>
                                          </p:val>
                                        </p:tav>
                                        <p:tav tm="100000">
                                          <p:val>
                                            <p:strVal val="#ppt_x"/>
                                          </p:val>
                                        </p:tav>
                                      </p:tavLst>
                                    </p:anim>
                                    <p:anim calcmode="lin" valueType="num">
                                      <p:cBhvr>
                                        <p:cTn id="156" dur="400" fill="hold"/>
                                        <p:tgtEl>
                                          <p:spTgt spid="26"/>
                                        </p:tgtEl>
                                        <p:attrNameLst>
                                          <p:attrName>ppt_y</p:attrName>
                                        </p:attrNameLst>
                                      </p:cBhvr>
                                      <p:tavLst>
                                        <p:tav tm="0">
                                          <p:val>
                                            <p:strVal val="#ppt_y+0.31"/>
                                          </p:val>
                                        </p:tav>
                                        <p:tav tm="100000">
                                          <p:val>
                                            <p:strVal val="#ppt_y+0.31"/>
                                          </p:val>
                                        </p:tav>
                                      </p:tavLst>
                                    </p:anim>
                                    <p:anim calcmode="lin" valueType="num">
                                      <p:cBhvr>
                                        <p:cTn id="157" dur="600" decel="50000" fill="hold">
                                          <p:stCondLst>
                                            <p:cond delay="400"/>
                                          </p:stCondLst>
                                        </p:cTn>
                                        <p:tgtEl>
                                          <p:spTgt spid="26"/>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58" dur="600" decel="50000" fill="hold">
                                          <p:stCondLst>
                                            <p:cond delay="400"/>
                                          </p:stCondLst>
                                        </p:cTn>
                                        <p:tgtEl>
                                          <p:spTgt spid="26"/>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159" presetID="43" presetClass="entr" presetSubtype="0" fill="hold" grpId="0" nodeType="withEffect">
                                  <p:stCondLst>
                                    <p:cond delay="0"/>
                                  </p:stCondLst>
                                  <p:childTnLst>
                                    <p:set>
                                      <p:cBhvr>
                                        <p:cTn id="160" dur="1" fill="hold">
                                          <p:stCondLst>
                                            <p:cond delay="0"/>
                                          </p:stCondLst>
                                        </p:cTn>
                                        <p:tgtEl>
                                          <p:spTgt spid="27"/>
                                        </p:tgtEl>
                                        <p:attrNameLst>
                                          <p:attrName>style.visibility</p:attrName>
                                        </p:attrNameLst>
                                      </p:cBhvr>
                                      <p:to>
                                        <p:strVal val="visible"/>
                                      </p:to>
                                    </p:set>
                                    <p:animEffect transition="in" filter="fade">
                                      <p:cBhvr>
                                        <p:cTn id="161" dur="100"/>
                                        <p:tgtEl>
                                          <p:spTgt spid="27"/>
                                        </p:tgtEl>
                                      </p:cBhvr>
                                    </p:animEffect>
                                    <p:anim calcmode="lin" valueType="num">
                                      <p:cBhvr>
                                        <p:cTn id="162" dur="400" fill="hold"/>
                                        <p:tgtEl>
                                          <p:spTgt spid="27"/>
                                        </p:tgtEl>
                                        <p:attrNameLst>
                                          <p:attrName>ppt_x</p:attrName>
                                        </p:attrNameLst>
                                      </p:cBhvr>
                                      <p:tavLst>
                                        <p:tav tm="0">
                                          <p:val>
                                            <p:strVal val="#ppt_x"/>
                                          </p:val>
                                        </p:tav>
                                        <p:tav tm="100000">
                                          <p:val>
                                            <p:strVal val="#ppt_x"/>
                                          </p:val>
                                        </p:tav>
                                      </p:tavLst>
                                    </p:anim>
                                    <p:anim calcmode="lin" valueType="num">
                                      <p:cBhvr>
                                        <p:cTn id="163" dur="400" fill="hold"/>
                                        <p:tgtEl>
                                          <p:spTgt spid="27"/>
                                        </p:tgtEl>
                                        <p:attrNameLst>
                                          <p:attrName>ppt_y</p:attrName>
                                        </p:attrNameLst>
                                      </p:cBhvr>
                                      <p:tavLst>
                                        <p:tav tm="0">
                                          <p:val>
                                            <p:strVal val="#ppt_y+0.31"/>
                                          </p:val>
                                        </p:tav>
                                        <p:tav tm="100000">
                                          <p:val>
                                            <p:strVal val="#ppt_y+0.31"/>
                                          </p:val>
                                        </p:tav>
                                      </p:tavLst>
                                    </p:anim>
                                    <p:anim calcmode="lin" valueType="num">
                                      <p:cBhvr>
                                        <p:cTn id="164" dur="600" decel="50000" fill="hold">
                                          <p:stCondLst>
                                            <p:cond delay="400"/>
                                          </p:stCondLst>
                                        </p:cTn>
                                        <p:tgtEl>
                                          <p:spTgt spid="2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65" dur="600" decel="50000" fill="hold">
                                          <p:stCondLst>
                                            <p:cond delay="400"/>
                                          </p:stCondLst>
                                        </p:cTn>
                                        <p:tgtEl>
                                          <p:spTgt spid="2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166" presetID="43" presetClass="entr" presetSubtype="0" fill="hold" grpId="0" nodeType="withEffect">
                                  <p:stCondLst>
                                    <p:cond delay="0"/>
                                  </p:stCondLst>
                                  <p:childTnLst>
                                    <p:set>
                                      <p:cBhvr>
                                        <p:cTn id="167" dur="1" fill="hold">
                                          <p:stCondLst>
                                            <p:cond delay="0"/>
                                          </p:stCondLst>
                                        </p:cTn>
                                        <p:tgtEl>
                                          <p:spTgt spid="28"/>
                                        </p:tgtEl>
                                        <p:attrNameLst>
                                          <p:attrName>style.visibility</p:attrName>
                                        </p:attrNameLst>
                                      </p:cBhvr>
                                      <p:to>
                                        <p:strVal val="visible"/>
                                      </p:to>
                                    </p:set>
                                    <p:animEffect transition="in" filter="fade">
                                      <p:cBhvr>
                                        <p:cTn id="168" dur="100"/>
                                        <p:tgtEl>
                                          <p:spTgt spid="28"/>
                                        </p:tgtEl>
                                      </p:cBhvr>
                                    </p:animEffect>
                                    <p:anim calcmode="lin" valueType="num">
                                      <p:cBhvr>
                                        <p:cTn id="169" dur="400" fill="hold"/>
                                        <p:tgtEl>
                                          <p:spTgt spid="28"/>
                                        </p:tgtEl>
                                        <p:attrNameLst>
                                          <p:attrName>ppt_x</p:attrName>
                                        </p:attrNameLst>
                                      </p:cBhvr>
                                      <p:tavLst>
                                        <p:tav tm="0">
                                          <p:val>
                                            <p:strVal val="#ppt_x"/>
                                          </p:val>
                                        </p:tav>
                                        <p:tav tm="100000">
                                          <p:val>
                                            <p:strVal val="#ppt_x"/>
                                          </p:val>
                                        </p:tav>
                                      </p:tavLst>
                                    </p:anim>
                                    <p:anim calcmode="lin" valueType="num">
                                      <p:cBhvr>
                                        <p:cTn id="170" dur="400" fill="hold"/>
                                        <p:tgtEl>
                                          <p:spTgt spid="28"/>
                                        </p:tgtEl>
                                        <p:attrNameLst>
                                          <p:attrName>ppt_y</p:attrName>
                                        </p:attrNameLst>
                                      </p:cBhvr>
                                      <p:tavLst>
                                        <p:tav tm="0">
                                          <p:val>
                                            <p:strVal val="#ppt_y+0.31"/>
                                          </p:val>
                                        </p:tav>
                                        <p:tav tm="100000">
                                          <p:val>
                                            <p:strVal val="#ppt_y+0.31"/>
                                          </p:val>
                                        </p:tav>
                                      </p:tavLst>
                                    </p:anim>
                                    <p:anim calcmode="lin" valueType="num">
                                      <p:cBhvr>
                                        <p:cTn id="171" dur="600" decel="50000" fill="hold">
                                          <p:stCondLst>
                                            <p:cond delay="400"/>
                                          </p:stCondLst>
                                        </p:cTn>
                                        <p:tgtEl>
                                          <p:spTgt spid="28"/>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72" dur="600" decel="50000" fill="hold">
                                          <p:stCondLst>
                                            <p:cond delay="400"/>
                                          </p:stCondLst>
                                        </p:cTn>
                                        <p:tgtEl>
                                          <p:spTgt spid="28"/>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73" fill="hold">
                      <p:stCondLst>
                        <p:cond delay="indefinite"/>
                      </p:stCondLst>
                      <p:childTnLst>
                        <p:par>
                          <p:cTn id="174" fill="hold">
                            <p:stCondLst>
                              <p:cond delay="0"/>
                            </p:stCondLst>
                            <p:childTnLst>
                              <p:par>
                                <p:cTn id="175" presetID="43" presetClass="entr" presetSubtype="0" fill="hold" grpId="0" nodeType="clickEffect">
                                  <p:stCondLst>
                                    <p:cond delay="0"/>
                                  </p:stCondLst>
                                  <p:childTnLst>
                                    <p:set>
                                      <p:cBhvr>
                                        <p:cTn id="176" dur="1" fill="hold">
                                          <p:stCondLst>
                                            <p:cond delay="0"/>
                                          </p:stCondLst>
                                        </p:cTn>
                                        <p:tgtEl>
                                          <p:spTgt spid="29"/>
                                        </p:tgtEl>
                                        <p:attrNameLst>
                                          <p:attrName>style.visibility</p:attrName>
                                        </p:attrNameLst>
                                      </p:cBhvr>
                                      <p:to>
                                        <p:strVal val="visible"/>
                                      </p:to>
                                    </p:set>
                                    <p:animEffect transition="in" filter="fade">
                                      <p:cBhvr>
                                        <p:cTn id="177" dur="100"/>
                                        <p:tgtEl>
                                          <p:spTgt spid="29"/>
                                        </p:tgtEl>
                                      </p:cBhvr>
                                    </p:animEffect>
                                    <p:anim calcmode="lin" valueType="num">
                                      <p:cBhvr>
                                        <p:cTn id="178" dur="400" fill="hold"/>
                                        <p:tgtEl>
                                          <p:spTgt spid="29"/>
                                        </p:tgtEl>
                                        <p:attrNameLst>
                                          <p:attrName>ppt_x</p:attrName>
                                        </p:attrNameLst>
                                      </p:cBhvr>
                                      <p:tavLst>
                                        <p:tav tm="0">
                                          <p:val>
                                            <p:strVal val="#ppt_x"/>
                                          </p:val>
                                        </p:tav>
                                        <p:tav tm="100000">
                                          <p:val>
                                            <p:strVal val="#ppt_x"/>
                                          </p:val>
                                        </p:tav>
                                      </p:tavLst>
                                    </p:anim>
                                    <p:anim calcmode="lin" valueType="num">
                                      <p:cBhvr>
                                        <p:cTn id="179" dur="400" fill="hold"/>
                                        <p:tgtEl>
                                          <p:spTgt spid="29"/>
                                        </p:tgtEl>
                                        <p:attrNameLst>
                                          <p:attrName>ppt_y</p:attrName>
                                        </p:attrNameLst>
                                      </p:cBhvr>
                                      <p:tavLst>
                                        <p:tav tm="0">
                                          <p:val>
                                            <p:strVal val="#ppt_y+0.31"/>
                                          </p:val>
                                        </p:tav>
                                        <p:tav tm="100000">
                                          <p:val>
                                            <p:strVal val="#ppt_y+0.31"/>
                                          </p:val>
                                        </p:tav>
                                      </p:tavLst>
                                    </p:anim>
                                    <p:anim calcmode="lin" valueType="num">
                                      <p:cBhvr>
                                        <p:cTn id="180" dur="600" decel="50000" fill="hold">
                                          <p:stCondLst>
                                            <p:cond delay="400"/>
                                          </p:stCondLst>
                                        </p:cTn>
                                        <p:tgtEl>
                                          <p:spTgt spid="29"/>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81" dur="600" decel="50000" fill="hold">
                                          <p:stCondLst>
                                            <p:cond delay="400"/>
                                          </p:stCondLst>
                                        </p:cTn>
                                        <p:tgtEl>
                                          <p:spTgt spid="29"/>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182" presetID="43" presetClass="entr" presetSubtype="0" fill="hold" grpId="0" nodeType="withEffect">
                                  <p:stCondLst>
                                    <p:cond delay="0"/>
                                  </p:stCondLst>
                                  <p:childTnLst>
                                    <p:set>
                                      <p:cBhvr>
                                        <p:cTn id="183" dur="1" fill="hold">
                                          <p:stCondLst>
                                            <p:cond delay="0"/>
                                          </p:stCondLst>
                                        </p:cTn>
                                        <p:tgtEl>
                                          <p:spTgt spid="30"/>
                                        </p:tgtEl>
                                        <p:attrNameLst>
                                          <p:attrName>style.visibility</p:attrName>
                                        </p:attrNameLst>
                                      </p:cBhvr>
                                      <p:to>
                                        <p:strVal val="visible"/>
                                      </p:to>
                                    </p:set>
                                    <p:animEffect transition="in" filter="fade">
                                      <p:cBhvr>
                                        <p:cTn id="184" dur="100"/>
                                        <p:tgtEl>
                                          <p:spTgt spid="30"/>
                                        </p:tgtEl>
                                      </p:cBhvr>
                                    </p:animEffect>
                                    <p:anim calcmode="lin" valueType="num">
                                      <p:cBhvr>
                                        <p:cTn id="185" dur="400" fill="hold"/>
                                        <p:tgtEl>
                                          <p:spTgt spid="30"/>
                                        </p:tgtEl>
                                        <p:attrNameLst>
                                          <p:attrName>ppt_x</p:attrName>
                                        </p:attrNameLst>
                                      </p:cBhvr>
                                      <p:tavLst>
                                        <p:tav tm="0">
                                          <p:val>
                                            <p:strVal val="#ppt_x"/>
                                          </p:val>
                                        </p:tav>
                                        <p:tav tm="100000">
                                          <p:val>
                                            <p:strVal val="#ppt_x"/>
                                          </p:val>
                                        </p:tav>
                                      </p:tavLst>
                                    </p:anim>
                                    <p:anim calcmode="lin" valueType="num">
                                      <p:cBhvr>
                                        <p:cTn id="186" dur="400" fill="hold"/>
                                        <p:tgtEl>
                                          <p:spTgt spid="30"/>
                                        </p:tgtEl>
                                        <p:attrNameLst>
                                          <p:attrName>ppt_y</p:attrName>
                                        </p:attrNameLst>
                                      </p:cBhvr>
                                      <p:tavLst>
                                        <p:tav tm="0">
                                          <p:val>
                                            <p:strVal val="#ppt_y+0.31"/>
                                          </p:val>
                                        </p:tav>
                                        <p:tav tm="100000">
                                          <p:val>
                                            <p:strVal val="#ppt_y+0.31"/>
                                          </p:val>
                                        </p:tav>
                                      </p:tavLst>
                                    </p:anim>
                                    <p:anim calcmode="lin" valueType="num">
                                      <p:cBhvr>
                                        <p:cTn id="187" dur="600" decel="50000" fill="hold">
                                          <p:stCondLst>
                                            <p:cond delay="400"/>
                                          </p:stCondLst>
                                        </p:cTn>
                                        <p:tgtEl>
                                          <p:spTgt spid="30"/>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88" dur="600" decel="50000" fill="hold">
                                          <p:stCondLst>
                                            <p:cond delay="400"/>
                                          </p:stCondLst>
                                        </p:cTn>
                                        <p:tgtEl>
                                          <p:spTgt spid="30"/>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189" presetID="43" presetClass="entr" presetSubtype="0" fill="hold" grpId="0" nodeType="withEffect">
                                  <p:stCondLst>
                                    <p:cond delay="0"/>
                                  </p:stCondLst>
                                  <p:childTnLst>
                                    <p:set>
                                      <p:cBhvr>
                                        <p:cTn id="190" dur="1" fill="hold">
                                          <p:stCondLst>
                                            <p:cond delay="0"/>
                                          </p:stCondLst>
                                        </p:cTn>
                                        <p:tgtEl>
                                          <p:spTgt spid="31"/>
                                        </p:tgtEl>
                                        <p:attrNameLst>
                                          <p:attrName>style.visibility</p:attrName>
                                        </p:attrNameLst>
                                      </p:cBhvr>
                                      <p:to>
                                        <p:strVal val="visible"/>
                                      </p:to>
                                    </p:set>
                                    <p:animEffect transition="in" filter="fade">
                                      <p:cBhvr>
                                        <p:cTn id="191" dur="100"/>
                                        <p:tgtEl>
                                          <p:spTgt spid="31"/>
                                        </p:tgtEl>
                                      </p:cBhvr>
                                    </p:animEffect>
                                    <p:anim calcmode="lin" valueType="num">
                                      <p:cBhvr>
                                        <p:cTn id="192" dur="400" fill="hold"/>
                                        <p:tgtEl>
                                          <p:spTgt spid="31"/>
                                        </p:tgtEl>
                                        <p:attrNameLst>
                                          <p:attrName>ppt_x</p:attrName>
                                        </p:attrNameLst>
                                      </p:cBhvr>
                                      <p:tavLst>
                                        <p:tav tm="0">
                                          <p:val>
                                            <p:strVal val="#ppt_x"/>
                                          </p:val>
                                        </p:tav>
                                        <p:tav tm="100000">
                                          <p:val>
                                            <p:strVal val="#ppt_x"/>
                                          </p:val>
                                        </p:tav>
                                      </p:tavLst>
                                    </p:anim>
                                    <p:anim calcmode="lin" valueType="num">
                                      <p:cBhvr>
                                        <p:cTn id="193" dur="400" fill="hold"/>
                                        <p:tgtEl>
                                          <p:spTgt spid="31"/>
                                        </p:tgtEl>
                                        <p:attrNameLst>
                                          <p:attrName>ppt_y</p:attrName>
                                        </p:attrNameLst>
                                      </p:cBhvr>
                                      <p:tavLst>
                                        <p:tav tm="0">
                                          <p:val>
                                            <p:strVal val="#ppt_y+0.31"/>
                                          </p:val>
                                        </p:tav>
                                        <p:tav tm="100000">
                                          <p:val>
                                            <p:strVal val="#ppt_y+0.31"/>
                                          </p:val>
                                        </p:tav>
                                      </p:tavLst>
                                    </p:anim>
                                    <p:anim calcmode="lin" valueType="num">
                                      <p:cBhvr>
                                        <p:cTn id="194" dur="600" decel="50000" fill="hold">
                                          <p:stCondLst>
                                            <p:cond delay="400"/>
                                          </p:stCondLst>
                                        </p:cTn>
                                        <p:tgtEl>
                                          <p:spTgt spid="31"/>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95" dur="600" decel="50000" fill="hold">
                                          <p:stCondLst>
                                            <p:cond delay="400"/>
                                          </p:stCondLst>
                                        </p:cTn>
                                        <p:tgtEl>
                                          <p:spTgt spid="31"/>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196" presetID="43" presetClass="entr" presetSubtype="0" fill="hold" grpId="0" nodeType="withEffect">
                                  <p:stCondLst>
                                    <p:cond delay="0"/>
                                  </p:stCondLst>
                                  <p:childTnLst>
                                    <p:set>
                                      <p:cBhvr>
                                        <p:cTn id="197" dur="1" fill="hold">
                                          <p:stCondLst>
                                            <p:cond delay="0"/>
                                          </p:stCondLst>
                                        </p:cTn>
                                        <p:tgtEl>
                                          <p:spTgt spid="32"/>
                                        </p:tgtEl>
                                        <p:attrNameLst>
                                          <p:attrName>style.visibility</p:attrName>
                                        </p:attrNameLst>
                                      </p:cBhvr>
                                      <p:to>
                                        <p:strVal val="visible"/>
                                      </p:to>
                                    </p:set>
                                    <p:animEffect transition="in" filter="fade">
                                      <p:cBhvr>
                                        <p:cTn id="198" dur="100"/>
                                        <p:tgtEl>
                                          <p:spTgt spid="32"/>
                                        </p:tgtEl>
                                      </p:cBhvr>
                                    </p:animEffect>
                                    <p:anim calcmode="lin" valueType="num">
                                      <p:cBhvr>
                                        <p:cTn id="199" dur="400" fill="hold"/>
                                        <p:tgtEl>
                                          <p:spTgt spid="32"/>
                                        </p:tgtEl>
                                        <p:attrNameLst>
                                          <p:attrName>ppt_x</p:attrName>
                                        </p:attrNameLst>
                                      </p:cBhvr>
                                      <p:tavLst>
                                        <p:tav tm="0">
                                          <p:val>
                                            <p:strVal val="#ppt_x"/>
                                          </p:val>
                                        </p:tav>
                                        <p:tav tm="100000">
                                          <p:val>
                                            <p:strVal val="#ppt_x"/>
                                          </p:val>
                                        </p:tav>
                                      </p:tavLst>
                                    </p:anim>
                                    <p:anim calcmode="lin" valueType="num">
                                      <p:cBhvr>
                                        <p:cTn id="200" dur="400" fill="hold"/>
                                        <p:tgtEl>
                                          <p:spTgt spid="32"/>
                                        </p:tgtEl>
                                        <p:attrNameLst>
                                          <p:attrName>ppt_y</p:attrName>
                                        </p:attrNameLst>
                                      </p:cBhvr>
                                      <p:tavLst>
                                        <p:tav tm="0">
                                          <p:val>
                                            <p:strVal val="#ppt_y+0.31"/>
                                          </p:val>
                                        </p:tav>
                                        <p:tav tm="100000">
                                          <p:val>
                                            <p:strVal val="#ppt_y+0.31"/>
                                          </p:val>
                                        </p:tav>
                                      </p:tavLst>
                                    </p:anim>
                                    <p:anim calcmode="lin" valueType="num">
                                      <p:cBhvr>
                                        <p:cTn id="201" dur="600" decel="50000" fill="hold">
                                          <p:stCondLst>
                                            <p:cond delay="400"/>
                                          </p:stCondLst>
                                        </p:cTn>
                                        <p:tgtEl>
                                          <p:spTgt spid="3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02" dur="600" decel="50000" fill="hold">
                                          <p:stCondLst>
                                            <p:cond delay="400"/>
                                          </p:stCondLst>
                                        </p:cTn>
                                        <p:tgtEl>
                                          <p:spTgt spid="3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203" presetID="43" presetClass="entr" presetSubtype="0" fill="hold" grpId="0" nodeType="withEffect">
                                  <p:stCondLst>
                                    <p:cond delay="0"/>
                                  </p:stCondLst>
                                  <p:childTnLst>
                                    <p:set>
                                      <p:cBhvr>
                                        <p:cTn id="204" dur="1" fill="hold">
                                          <p:stCondLst>
                                            <p:cond delay="0"/>
                                          </p:stCondLst>
                                        </p:cTn>
                                        <p:tgtEl>
                                          <p:spTgt spid="33"/>
                                        </p:tgtEl>
                                        <p:attrNameLst>
                                          <p:attrName>style.visibility</p:attrName>
                                        </p:attrNameLst>
                                      </p:cBhvr>
                                      <p:to>
                                        <p:strVal val="visible"/>
                                      </p:to>
                                    </p:set>
                                    <p:animEffect transition="in" filter="fade">
                                      <p:cBhvr>
                                        <p:cTn id="205" dur="100"/>
                                        <p:tgtEl>
                                          <p:spTgt spid="33"/>
                                        </p:tgtEl>
                                      </p:cBhvr>
                                    </p:animEffect>
                                    <p:anim calcmode="lin" valueType="num">
                                      <p:cBhvr>
                                        <p:cTn id="206" dur="400" fill="hold"/>
                                        <p:tgtEl>
                                          <p:spTgt spid="33"/>
                                        </p:tgtEl>
                                        <p:attrNameLst>
                                          <p:attrName>ppt_x</p:attrName>
                                        </p:attrNameLst>
                                      </p:cBhvr>
                                      <p:tavLst>
                                        <p:tav tm="0">
                                          <p:val>
                                            <p:strVal val="#ppt_x"/>
                                          </p:val>
                                        </p:tav>
                                        <p:tav tm="100000">
                                          <p:val>
                                            <p:strVal val="#ppt_x"/>
                                          </p:val>
                                        </p:tav>
                                      </p:tavLst>
                                    </p:anim>
                                    <p:anim calcmode="lin" valueType="num">
                                      <p:cBhvr>
                                        <p:cTn id="207" dur="400" fill="hold"/>
                                        <p:tgtEl>
                                          <p:spTgt spid="33"/>
                                        </p:tgtEl>
                                        <p:attrNameLst>
                                          <p:attrName>ppt_y</p:attrName>
                                        </p:attrNameLst>
                                      </p:cBhvr>
                                      <p:tavLst>
                                        <p:tav tm="0">
                                          <p:val>
                                            <p:strVal val="#ppt_y+0.31"/>
                                          </p:val>
                                        </p:tav>
                                        <p:tav tm="100000">
                                          <p:val>
                                            <p:strVal val="#ppt_y+0.31"/>
                                          </p:val>
                                        </p:tav>
                                      </p:tavLst>
                                    </p:anim>
                                    <p:anim calcmode="lin" valueType="num">
                                      <p:cBhvr>
                                        <p:cTn id="208" dur="600" decel="50000" fill="hold">
                                          <p:stCondLst>
                                            <p:cond delay="400"/>
                                          </p:stCondLst>
                                        </p:cTn>
                                        <p:tgtEl>
                                          <p:spTgt spid="33"/>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09" dur="600" decel="50000" fill="hold">
                                          <p:stCondLst>
                                            <p:cond delay="400"/>
                                          </p:stCondLst>
                                        </p:cTn>
                                        <p:tgtEl>
                                          <p:spTgt spid="33"/>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Serotonin Syndrome</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68694"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18</a:t>
            </a:r>
            <a:endParaRPr lang="en-US" sz="900" dirty="0"/>
          </a:p>
        </p:txBody>
      </p:sp>
      <p:sp>
        <p:nvSpPr>
          <p:cNvPr id="7" name="Text 4"/>
          <p:cNvSpPr/>
          <p:nvPr/>
        </p:nvSpPr>
        <p:spPr>
          <a:xfrm>
            <a:off x="548640" y="1005840"/>
            <a:ext cx="2743200" cy="320040"/>
          </a:xfrm>
          <a:prstGeom prst="rect">
            <a:avLst/>
          </a:prstGeom>
          <a:noFill/>
          <a:ln/>
        </p:spPr>
        <p:txBody>
          <a:bodyPr wrap="square" lIns="0" tIns="0" rIns="0" bIns="0" rtlCol="0" anchor="ctr"/>
          <a:lstStyle/>
          <a:p>
            <a:pPr marL="0" indent="0">
              <a:buNone/>
            </a:pPr>
            <a:r>
              <a:rPr lang="en-US" sz="1600" b="1" dirty="0">
                <a:solidFill>
                  <a:srgbClr val="0B3D4C"/>
                </a:solidFill>
                <a:latin typeface="Trebuchet MS" pitchFamily="34" charset="0"/>
                <a:ea typeface="Trebuchet MS" pitchFamily="34" charset="-122"/>
                <a:cs typeface="Trebuchet MS" pitchFamily="34" charset="-120"/>
              </a:rPr>
              <a:t>Clinical Triad</a:t>
            </a:r>
            <a:endParaRPr lang="en-US" sz="1600" dirty="0"/>
          </a:p>
        </p:txBody>
      </p:sp>
      <p:sp>
        <p:nvSpPr>
          <p:cNvPr id="8" name="Shape 5"/>
          <p:cNvSpPr/>
          <p:nvPr/>
        </p:nvSpPr>
        <p:spPr>
          <a:xfrm>
            <a:off x="548640" y="1417320"/>
            <a:ext cx="1645920" cy="146304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9" name="Shape 6"/>
          <p:cNvSpPr/>
          <p:nvPr/>
        </p:nvSpPr>
        <p:spPr>
          <a:xfrm>
            <a:off x="548640" y="1417320"/>
            <a:ext cx="54864" cy="1463040"/>
          </a:xfrm>
          <a:prstGeom prst="rect">
            <a:avLst/>
          </a:prstGeom>
          <a:solidFill>
            <a:srgbClr val="D4783A"/>
          </a:solidFill>
          <a:ln/>
        </p:spPr>
        <p:txBody>
          <a:bodyPr/>
          <a:lstStyle/>
          <a:p>
            <a:endParaRPr lang="en-US"/>
          </a:p>
        </p:txBody>
      </p:sp>
      <p:sp>
        <p:nvSpPr>
          <p:cNvPr id="10" name="Text 7"/>
          <p:cNvSpPr/>
          <p:nvPr/>
        </p:nvSpPr>
        <p:spPr>
          <a:xfrm>
            <a:off x="685800" y="1508760"/>
            <a:ext cx="1371600" cy="457200"/>
          </a:xfrm>
          <a:prstGeom prst="rect">
            <a:avLst/>
          </a:prstGeom>
          <a:noFill/>
          <a:ln/>
        </p:spPr>
        <p:txBody>
          <a:bodyPr wrap="square" lIns="0" tIns="0" rIns="0" bIns="0" rtlCol="0" anchor="ctr"/>
          <a:lstStyle/>
          <a:p>
            <a:pPr marL="0" indent="0">
              <a:buNone/>
            </a:pPr>
            <a:r>
              <a:rPr lang="en-US" sz="1200" b="1" dirty="0">
                <a:solidFill>
                  <a:srgbClr val="0B3D4C"/>
                </a:solidFill>
                <a:latin typeface="Trebuchet MS" pitchFamily="34" charset="0"/>
                <a:ea typeface="Trebuchet MS" pitchFamily="34" charset="-122"/>
                <a:cs typeface="Trebuchet MS" pitchFamily="34" charset="-120"/>
              </a:rPr>
              <a:t>Neuromuscular</a:t>
            </a:r>
            <a:endParaRPr lang="en-US" sz="1200" dirty="0"/>
          </a:p>
          <a:p>
            <a:pPr marL="0" indent="0">
              <a:buNone/>
            </a:pPr>
            <a:r>
              <a:rPr lang="en-US" sz="1200" b="1" dirty="0">
                <a:solidFill>
                  <a:srgbClr val="0B3D4C"/>
                </a:solidFill>
                <a:latin typeface="Trebuchet MS" pitchFamily="34" charset="0"/>
                <a:ea typeface="Trebuchet MS" pitchFamily="34" charset="-122"/>
                <a:cs typeface="Trebuchet MS" pitchFamily="34" charset="-120"/>
              </a:rPr>
              <a:t>Excitation</a:t>
            </a:r>
            <a:endParaRPr lang="en-US" sz="1200" dirty="0"/>
          </a:p>
        </p:txBody>
      </p:sp>
      <p:sp>
        <p:nvSpPr>
          <p:cNvPr id="11" name="Text 8"/>
          <p:cNvSpPr/>
          <p:nvPr/>
        </p:nvSpPr>
        <p:spPr>
          <a:xfrm>
            <a:off x="685800" y="2057400"/>
            <a:ext cx="1371600" cy="640080"/>
          </a:xfrm>
          <a:prstGeom prst="rect">
            <a:avLst/>
          </a:prstGeom>
          <a:noFill/>
          <a:ln/>
        </p:spPr>
        <p:txBody>
          <a:bodyPr wrap="square" lIns="0" tIns="0" rIns="0" bIns="0" rtlCol="0" anchor="ctr"/>
          <a:lstStyle/>
          <a:p>
            <a:pPr marL="0" indent="0">
              <a:lnSpc>
                <a:spcPct val="120000"/>
              </a:lnSpc>
              <a:buNone/>
            </a:pPr>
            <a:r>
              <a:rPr lang="en-US" sz="1100" dirty="0">
                <a:solidFill>
                  <a:srgbClr val="2C3E40"/>
                </a:solidFill>
                <a:latin typeface="Calibri" pitchFamily="34" charset="0"/>
                <a:ea typeface="Calibri" pitchFamily="34" charset="-122"/>
                <a:cs typeface="Calibri" pitchFamily="34" charset="-120"/>
              </a:rPr>
              <a:t>Clonus, hyperreflexia,</a:t>
            </a:r>
            <a:endParaRPr lang="en-US" sz="1100" dirty="0"/>
          </a:p>
          <a:p>
            <a:pPr marL="0" indent="0">
              <a:lnSpc>
                <a:spcPct val="120000"/>
              </a:lnSpc>
              <a:buNone/>
            </a:pPr>
            <a:r>
              <a:rPr lang="en-US" sz="1100" dirty="0">
                <a:solidFill>
                  <a:srgbClr val="2C3E40"/>
                </a:solidFill>
                <a:latin typeface="Calibri" pitchFamily="34" charset="0"/>
                <a:ea typeface="Calibri" pitchFamily="34" charset="-122"/>
                <a:cs typeface="Calibri" pitchFamily="34" charset="-120"/>
              </a:rPr>
              <a:t>tremor, rigidity</a:t>
            </a:r>
            <a:endParaRPr lang="en-US" sz="1100" dirty="0"/>
          </a:p>
        </p:txBody>
      </p:sp>
      <p:sp>
        <p:nvSpPr>
          <p:cNvPr id="12" name="Shape 9"/>
          <p:cNvSpPr/>
          <p:nvPr/>
        </p:nvSpPr>
        <p:spPr>
          <a:xfrm>
            <a:off x="2377440" y="1417320"/>
            <a:ext cx="1645920" cy="146304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3" name="Shape 10"/>
          <p:cNvSpPr/>
          <p:nvPr/>
        </p:nvSpPr>
        <p:spPr>
          <a:xfrm>
            <a:off x="2377440" y="1417320"/>
            <a:ext cx="54864" cy="1463040"/>
          </a:xfrm>
          <a:prstGeom prst="rect">
            <a:avLst/>
          </a:prstGeom>
          <a:solidFill>
            <a:srgbClr val="14706E"/>
          </a:solidFill>
          <a:ln/>
        </p:spPr>
        <p:txBody>
          <a:bodyPr/>
          <a:lstStyle/>
          <a:p>
            <a:endParaRPr lang="en-US"/>
          </a:p>
        </p:txBody>
      </p:sp>
      <p:sp>
        <p:nvSpPr>
          <p:cNvPr id="14" name="Text 11"/>
          <p:cNvSpPr/>
          <p:nvPr/>
        </p:nvSpPr>
        <p:spPr>
          <a:xfrm>
            <a:off x="2514600" y="1508760"/>
            <a:ext cx="1371600" cy="457200"/>
          </a:xfrm>
          <a:prstGeom prst="rect">
            <a:avLst/>
          </a:prstGeom>
          <a:noFill/>
          <a:ln/>
        </p:spPr>
        <p:txBody>
          <a:bodyPr wrap="square" lIns="0" tIns="0" rIns="0" bIns="0" rtlCol="0" anchor="ctr"/>
          <a:lstStyle/>
          <a:p>
            <a:pPr marL="0" indent="0">
              <a:buNone/>
            </a:pPr>
            <a:r>
              <a:rPr lang="en-US" sz="1200" b="1" dirty="0">
                <a:solidFill>
                  <a:srgbClr val="0B3D4C"/>
                </a:solidFill>
                <a:latin typeface="Trebuchet MS" pitchFamily="34" charset="0"/>
                <a:ea typeface="Trebuchet MS" pitchFamily="34" charset="-122"/>
                <a:cs typeface="Trebuchet MS" pitchFamily="34" charset="-120"/>
              </a:rPr>
              <a:t>Autonomic</a:t>
            </a:r>
            <a:endParaRPr lang="en-US" sz="1200" dirty="0"/>
          </a:p>
          <a:p>
            <a:pPr marL="0" indent="0">
              <a:buNone/>
            </a:pPr>
            <a:r>
              <a:rPr lang="en-US" sz="1200" b="1" dirty="0">
                <a:solidFill>
                  <a:srgbClr val="0B3D4C"/>
                </a:solidFill>
                <a:latin typeface="Trebuchet MS" pitchFamily="34" charset="0"/>
                <a:ea typeface="Trebuchet MS" pitchFamily="34" charset="-122"/>
                <a:cs typeface="Trebuchet MS" pitchFamily="34" charset="-120"/>
              </a:rPr>
              <a:t>Instability</a:t>
            </a:r>
            <a:endParaRPr lang="en-US" sz="1200" dirty="0"/>
          </a:p>
        </p:txBody>
      </p:sp>
      <p:sp>
        <p:nvSpPr>
          <p:cNvPr id="15" name="Text 12"/>
          <p:cNvSpPr/>
          <p:nvPr/>
        </p:nvSpPr>
        <p:spPr>
          <a:xfrm>
            <a:off x="2514600" y="2057400"/>
            <a:ext cx="1371600" cy="640080"/>
          </a:xfrm>
          <a:prstGeom prst="rect">
            <a:avLst/>
          </a:prstGeom>
          <a:noFill/>
          <a:ln/>
        </p:spPr>
        <p:txBody>
          <a:bodyPr wrap="square" lIns="0" tIns="0" rIns="0" bIns="0" rtlCol="0" anchor="ctr"/>
          <a:lstStyle/>
          <a:p>
            <a:pPr marL="0" indent="0">
              <a:lnSpc>
                <a:spcPct val="120000"/>
              </a:lnSpc>
              <a:buNone/>
            </a:pPr>
            <a:r>
              <a:rPr lang="en-US" sz="1100" dirty="0">
                <a:solidFill>
                  <a:srgbClr val="2C3E40"/>
                </a:solidFill>
                <a:latin typeface="Calibri" pitchFamily="34" charset="0"/>
                <a:ea typeface="Calibri" pitchFamily="34" charset="-122"/>
                <a:cs typeface="Calibri" pitchFamily="34" charset="-120"/>
              </a:rPr>
              <a:t>Hyperthermia, tachycardia,</a:t>
            </a:r>
            <a:endParaRPr lang="en-US" sz="1100" dirty="0"/>
          </a:p>
          <a:p>
            <a:pPr marL="0" indent="0">
              <a:lnSpc>
                <a:spcPct val="120000"/>
              </a:lnSpc>
              <a:buNone/>
            </a:pPr>
            <a:r>
              <a:rPr lang="en-US" sz="1100" dirty="0">
                <a:solidFill>
                  <a:srgbClr val="2C3E40"/>
                </a:solidFill>
                <a:latin typeface="Calibri" pitchFamily="34" charset="0"/>
                <a:ea typeface="Calibri" pitchFamily="34" charset="-122"/>
                <a:cs typeface="Calibri" pitchFamily="34" charset="-120"/>
              </a:rPr>
              <a:t>diaphoresis, diarrhea</a:t>
            </a:r>
            <a:endParaRPr lang="en-US" sz="1100" dirty="0"/>
          </a:p>
        </p:txBody>
      </p:sp>
      <p:sp>
        <p:nvSpPr>
          <p:cNvPr id="16" name="Shape 13"/>
          <p:cNvSpPr/>
          <p:nvPr/>
        </p:nvSpPr>
        <p:spPr>
          <a:xfrm>
            <a:off x="4206240" y="1417320"/>
            <a:ext cx="1645920" cy="146304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7" name="Shape 14"/>
          <p:cNvSpPr/>
          <p:nvPr/>
        </p:nvSpPr>
        <p:spPr>
          <a:xfrm>
            <a:off x="4206240" y="1417320"/>
            <a:ext cx="54864" cy="1463040"/>
          </a:xfrm>
          <a:prstGeom prst="rect">
            <a:avLst/>
          </a:prstGeom>
          <a:solidFill>
            <a:srgbClr val="0B3D4C"/>
          </a:solidFill>
          <a:ln/>
        </p:spPr>
        <p:txBody>
          <a:bodyPr/>
          <a:lstStyle/>
          <a:p>
            <a:endParaRPr lang="en-US"/>
          </a:p>
        </p:txBody>
      </p:sp>
      <p:sp>
        <p:nvSpPr>
          <p:cNvPr id="18" name="Text 15"/>
          <p:cNvSpPr/>
          <p:nvPr/>
        </p:nvSpPr>
        <p:spPr>
          <a:xfrm>
            <a:off x="4343400" y="1508760"/>
            <a:ext cx="1371600" cy="457200"/>
          </a:xfrm>
          <a:prstGeom prst="rect">
            <a:avLst/>
          </a:prstGeom>
          <a:noFill/>
          <a:ln/>
        </p:spPr>
        <p:txBody>
          <a:bodyPr wrap="square" lIns="0" tIns="0" rIns="0" bIns="0" rtlCol="0" anchor="ctr"/>
          <a:lstStyle/>
          <a:p>
            <a:pPr marL="0" indent="0">
              <a:buNone/>
            </a:pPr>
            <a:r>
              <a:rPr lang="en-US" sz="1200" b="1" dirty="0">
                <a:solidFill>
                  <a:srgbClr val="0B3D4C"/>
                </a:solidFill>
                <a:latin typeface="Trebuchet MS" pitchFamily="34" charset="0"/>
                <a:ea typeface="Trebuchet MS" pitchFamily="34" charset="-122"/>
                <a:cs typeface="Trebuchet MS" pitchFamily="34" charset="-120"/>
              </a:rPr>
              <a:t>Altered</a:t>
            </a:r>
            <a:endParaRPr lang="en-US" sz="1200" dirty="0"/>
          </a:p>
          <a:p>
            <a:pPr marL="0" indent="0">
              <a:buNone/>
            </a:pPr>
            <a:r>
              <a:rPr lang="en-US" sz="1200" b="1" dirty="0">
                <a:solidFill>
                  <a:srgbClr val="0B3D4C"/>
                </a:solidFill>
                <a:latin typeface="Trebuchet MS" pitchFamily="34" charset="0"/>
                <a:ea typeface="Trebuchet MS" pitchFamily="34" charset="-122"/>
                <a:cs typeface="Trebuchet MS" pitchFamily="34" charset="-120"/>
              </a:rPr>
              <a:t>Mental Status</a:t>
            </a:r>
            <a:endParaRPr lang="en-US" sz="1200" dirty="0"/>
          </a:p>
        </p:txBody>
      </p:sp>
      <p:sp>
        <p:nvSpPr>
          <p:cNvPr id="19" name="Text 16"/>
          <p:cNvSpPr/>
          <p:nvPr/>
        </p:nvSpPr>
        <p:spPr>
          <a:xfrm>
            <a:off x="4343400" y="2057400"/>
            <a:ext cx="1371600" cy="640080"/>
          </a:xfrm>
          <a:prstGeom prst="rect">
            <a:avLst/>
          </a:prstGeom>
          <a:noFill/>
          <a:ln/>
        </p:spPr>
        <p:txBody>
          <a:bodyPr wrap="square" lIns="0" tIns="0" rIns="0" bIns="0" rtlCol="0" anchor="ctr"/>
          <a:lstStyle/>
          <a:p>
            <a:pPr marL="0" indent="0">
              <a:lnSpc>
                <a:spcPct val="120000"/>
              </a:lnSpc>
              <a:buNone/>
            </a:pPr>
            <a:r>
              <a:rPr lang="en-US" sz="1100" dirty="0">
                <a:solidFill>
                  <a:srgbClr val="2C3E40"/>
                </a:solidFill>
                <a:latin typeface="Calibri" pitchFamily="34" charset="0"/>
                <a:ea typeface="Calibri" pitchFamily="34" charset="-122"/>
                <a:cs typeface="Calibri" pitchFamily="34" charset="-120"/>
              </a:rPr>
              <a:t>Agitation, confusion,</a:t>
            </a:r>
            <a:endParaRPr lang="en-US" sz="1100" dirty="0"/>
          </a:p>
          <a:p>
            <a:pPr marL="0" indent="0">
              <a:lnSpc>
                <a:spcPct val="120000"/>
              </a:lnSpc>
              <a:buNone/>
            </a:pPr>
            <a:r>
              <a:rPr lang="en-US" sz="1100" dirty="0">
                <a:solidFill>
                  <a:srgbClr val="2C3E40"/>
                </a:solidFill>
                <a:latin typeface="Calibri" pitchFamily="34" charset="0"/>
                <a:ea typeface="Calibri" pitchFamily="34" charset="-122"/>
                <a:cs typeface="Calibri" pitchFamily="34" charset="-120"/>
              </a:rPr>
              <a:t>hypomania</a:t>
            </a:r>
            <a:endParaRPr lang="en-US" sz="1100" dirty="0"/>
          </a:p>
        </p:txBody>
      </p:sp>
      <p:sp>
        <p:nvSpPr>
          <p:cNvPr id="20" name="Shape 17"/>
          <p:cNvSpPr/>
          <p:nvPr/>
        </p:nvSpPr>
        <p:spPr>
          <a:xfrm>
            <a:off x="6054460" y="1417320"/>
            <a:ext cx="2743200" cy="146304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1" name="Shape 18"/>
          <p:cNvSpPr/>
          <p:nvPr/>
        </p:nvSpPr>
        <p:spPr>
          <a:xfrm>
            <a:off x="6054460" y="1417320"/>
            <a:ext cx="54864" cy="1463040"/>
          </a:xfrm>
          <a:prstGeom prst="rect">
            <a:avLst/>
          </a:prstGeom>
          <a:solidFill>
            <a:srgbClr val="1A8A6E"/>
          </a:solidFill>
          <a:ln/>
        </p:spPr>
        <p:txBody>
          <a:bodyPr/>
          <a:lstStyle/>
          <a:p>
            <a:endParaRPr lang="en-US"/>
          </a:p>
        </p:txBody>
      </p:sp>
      <p:sp>
        <p:nvSpPr>
          <p:cNvPr id="22" name="Text 19"/>
          <p:cNvSpPr/>
          <p:nvPr/>
        </p:nvSpPr>
        <p:spPr>
          <a:xfrm>
            <a:off x="6283060" y="1508760"/>
            <a:ext cx="2286000" cy="214103"/>
          </a:xfrm>
          <a:prstGeom prst="rect">
            <a:avLst/>
          </a:prstGeom>
          <a:noFill/>
          <a:ln/>
        </p:spPr>
        <p:txBody>
          <a:bodyPr wrap="square" lIns="0" tIns="0" rIns="0" bIns="0" rtlCol="0" anchor="ctr"/>
          <a:lstStyle/>
          <a:p>
            <a:pPr marL="0" indent="0">
              <a:buNone/>
            </a:pPr>
            <a:r>
              <a:rPr lang="en-US" sz="1400" b="1" dirty="0">
                <a:solidFill>
                  <a:srgbClr val="1A8A6E"/>
                </a:solidFill>
                <a:latin typeface="Trebuchet MS" pitchFamily="34" charset="0"/>
                <a:ea typeface="Trebuchet MS" pitchFamily="34" charset="-122"/>
                <a:cs typeface="Trebuchet MS" pitchFamily="34" charset="-120"/>
              </a:rPr>
              <a:t>Mechanisms</a:t>
            </a:r>
            <a:endParaRPr lang="en-US" sz="1400" dirty="0"/>
          </a:p>
        </p:txBody>
      </p:sp>
      <p:sp>
        <p:nvSpPr>
          <p:cNvPr id="23" name="Text 20"/>
          <p:cNvSpPr/>
          <p:nvPr/>
        </p:nvSpPr>
        <p:spPr>
          <a:xfrm>
            <a:off x="6283060" y="1722864"/>
            <a:ext cx="2286000" cy="1066056"/>
          </a:xfrm>
          <a:prstGeom prst="rect">
            <a:avLst/>
          </a:prstGeom>
          <a:noFill/>
          <a:ln/>
        </p:spPr>
        <p:txBody>
          <a:bodyPr wrap="square" lIns="0" tIns="0" rIns="0" bIns="0" rtlCol="0" anchor="ctr"/>
          <a:lstStyle/>
          <a:p>
            <a:pPr marL="0" indent="0">
              <a:buNone/>
            </a:pPr>
            <a:r>
              <a:rPr lang="en-US" sz="1100" dirty="0">
                <a:solidFill>
                  <a:srgbClr val="2C3E40"/>
                </a:solidFill>
                <a:latin typeface="Calibri" pitchFamily="34" charset="0"/>
                <a:ea typeface="Calibri" pitchFamily="34" charset="-122"/>
                <a:cs typeface="Calibri" pitchFamily="34" charset="-120"/>
              </a:rPr>
              <a:t>↓ Reuptake: SSRIs, SNRIs,</a:t>
            </a:r>
            <a:r>
              <a:rPr lang="en-US" sz="1100" dirty="0"/>
              <a:t> </a:t>
            </a:r>
            <a:r>
              <a:rPr lang="en-US" sz="1100" dirty="0">
                <a:solidFill>
                  <a:srgbClr val="2C3E40"/>
                </a:solidFill>
                <a:latin typeface="Calibri" pitchFamily="34" charset="0"/>
                <a:ea typeface="Calibri" pitchFamily="34" charset="-122"/>
                <a:cs typeface="Calibri" pitchFamily="34" charset="-120"/>
              </a:rPr>
              <a:t>cocaine, fentanyl, tramadol</a:t>
            </a:r>
            <a:endParaRPr lang="en-US" sz="1100" dirty="0"/>
          </a:p>
          <a:p>
            <a:pPr marL="0" indent="0">
              <a:buNone/>
            </a:pPr>
            <a:r>
              <a:rPr lang="en-US" sz="1100" dirty="0">
                <a:solidFill>
                  <a:srgbClr val="2C3E40"/>
                </a:solidFill>
                <a:latin typeface="Calibri" pitchFamily="34" charset="0"/>
                <a:ea typeface="Calibri" pitchFamily="34" charset="-122"/>
                <a:cs typeface="Calibri" pitchFamily="34" charset="-120"/>
              </a:rPr>
              <a:t>↑ Release: MDMA, amphetamines</a:t>
            </a:r>
            <a:endParaRPr lang="en-US" sz="1100" dirty="0"/>
          </a:p>
          <a:p>
            <a:pPr marL="0" indent="0">
              <a:buNone/>
            </a:pPr>
            <a:r>
              <a:rPr lang="en-US" sz="1100" dirty="0">
                <a:solidFill>
                  <a:srgbClr val="2C3E40"/>
                </a:solidFill>
                <a:latin typeface="Calibri" pitchFamily="34" charset="0"/>
                <a:ea typeface="Calibri" pitchFamily="34" charset="-122"/>
                <a:cs typeface="Calibri" pitchFamily="34" charset="-120"/>
              </a:rPr>
              <a:t>↓ Metabolism: MAOIs, linezolid</a:t>
            </a:r>
            <a:endParaRPr lang="en-US" sz="1100" dirty="0"/>
          </a:p>
          <a:p>
            <a:pPr marL="0" indent="0">
              <a:buNone/>
            </a:pPr>
            <a:r>
              <a:rPr lang="en-US" sz="1100" dirty="0">
                <a:solidFill>
                  <a:srgbClr val="2C3E40"/>
                </a:solidFill>
                <a:latin typeface="Calibri" pitchFamily="34" charset="0"/>
                <a:ea typeface="Calibri" pitchFamily="34" charset="-122"/>
                <a:cs typeface="Calibri" pitchFamily="34" charset="-120"/>
              </a:rPr>
              <a:t>↑ Precursor: Tryptophan</a:t>
            </a:r>
            <a:endParaRPr lang="en-US" sz="1100" dirty="0"/>
          </a:p>
        </p:txBody>
      </p:sp>
      <p:sp>
        <p:nvSpPr>
          <p:cNvPr id="24" name="Shape 21"/>
          <p:cNvSpPr/>
          <p:nvPr/>
        </p:nvSpPr>
        <p:spPr>
          <a:xfrm>
            <a:off x="548640" y="3108960"/>
            <a:ext cx="8249020" cy="1876278"/>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graphicFrame>
        <p:nvGraphicFramePr>
          <p:cNvPr id="6" name="Table 0"/>
          <p:cNvGraphicFramePr>
            <a:graphicFrameLocks noGrp="1"/>
          </p:cNvGraphicFramePr>
          <p:nvPr>
            <p:extLst>
              <p:ext uri="{D42A27DB-BD31-4B8C-83A1-F6EECF244321}">
                <p14:modId xmlns:p14="http://schemas.microsoft.com/office/powerpoint/2010/main" val="2006774966"/>
              </p:ext>
            </p:extLst>
          </p:nvPr>
        </p:nvGraphicFramePr>
        <p:xfrm>
          <a:off x="736117" y="3147060"/>
          <a:ext cx="7874066" cy="1722120"/>
        </p:xfrm>
        <a:graphic>
          <a:graphicData uri="http://schemas.openxmlformats.org/drawingml/2006/table">
            <a:tbl>
              <a:tblPr/>
              <a:tblGrid>
                <a:gridCol w="1687300">
                  <a:extLst>
                    <a:ext uri="{9D8B030D-6E8A-4147-A177-3AD203B41FA5}">
                      <a16:colId xmlns:a16="http://schemas.microsoft.com/office/drawing/2014/main" val="20000"/>
                    </a:ext>
                  </a:extLst>
                </a:gridCol>
                <a:gridCol w="3093383">
                  <a:extLst>
                    <a:ext uri="{9D8B030D-6E8A-4147-A177-3AD203B41FA5}">
                      <a16:colId xmlns:a16="http://schemas.microsoft.com/office/drawing/2014/main" val="20001"/>
                    </a:ext>
                  </a:extLst>
                </a:gridCol>
                <a:gridCol w="3093383">
                  <a:extLst>
                    <a:ext uri="{9D8B030D-6E8A-4147-A177-3AD203B41FA5}">
                      <a16:colId xmlns:a16="http://schemas.microsoft.com/office/drawing/2014/main" val="20002"/>
                    </a:ext>
                  </a:extLst>
                </a:gridCol>
              </a:tblGrid>
              <a:tr h="221022">
                <a:tc>
                  <a:txBody>
                    <a:bodyPr/>
                    <a:lstStyle/>
                    <a:p>
                      <a:pPr marL="0" indent="0" algn="ctr">
                        <a:buNone/>
                      </a:pPr>
                      <a:r>
                        <a:rPr lang="en-US" sz="1100" b="1" dirty="0">
                          <a:solidFill>
                            <a:srgbClr val="FFFFFF"/>
                          </a:solidFill>
                          <a:latin typeface="Calibri" pitchFamily="34" charset="0"/>
                          <a:ea typeface="Calibri" pitchFamily="34" charset="-122"/>
                          <a:cs typeface="Calibri" pitchFamily="34" charset="-120"/>
                        </a:rPr>
                        <a:t>Feature</a:t>
                      </a:r>
                      <a:endParaRPr lang="en-US" sz="11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solidFill>
                      <a:srgbClr val="0B3D4C"/>
                    </a:solidFill>
                  </a:tcPr>
                </a:tc>
                <a:tc>
                  <a:txBody>
                    <a:bodyPr/>
                    <a:lstStyle/>
                    <a:p>
                      <a:pPr marL="0" indent="0" algn="ctr">
                        <a:buNone/>
                      </a:pPr>
                      <a:r>
                        <a:rPr lang="en-US" sz="1100" b="1" dirty="0">
                          <a:solidFill>
                            <a:srgbClr val="FFFFFF"/>
                          </a:solidFill>
                          <a:latin typeface="Calibri" pitchFamily="34" charset="0"/>
                          <a:ea typeface="Calibri" pitchFamily="34" charset="-122"/>
                          <a:cs typeface="Calibri" pitchFamily="34" charset="-120"/>
                        </a:rPr>
                        <a:t>Serotonin Syndrome</a:t>
                      </a:r>
                      <a:endParaRPr lang="en-US" sz="11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solidFill>
                      <a:srgbClr val="0B3D4C"/>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FFFFFF"/>
                          </a:solidFill>
                          <a:latin typeface="Calibri" pitchFamily="34" charset="0"/>
                          <a:ea typeface="Calibri" pitchFamily="34" charset="-122"/>
                          <a:cs typeface="Calibri" pitchFamily="34" charset="-120"/>
                        </a:rPr>
                        <a:t>Neuroleptic malignant syndrome (NMS) </a:t>
                      </a:r>
                      <a:endParaRPr lang="en-US" sz="11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solidFill>
                      <a:srgbClr val="0B3D4C"/>
                    </a:solidFill>
                  </a:tcPr>
                </a:tc>
                <a:extLst>
                  <a:ext uri="{0D108BD9-81ED-4DB2-BD59-A6C34878D82A}">
                    <a16:rowId xmlns:a16="http://schemas.microsoft.com/office/drawing/2014/main" val="10000"/>
                  </a:ext>
                </a:extLst>
              </a:tr>
              <a:tr h="221022">
                <a:tc>
                  <a:txBody>
                    <a:bodyPr/>
                    <a:lstStyle/>
                    <a:p>
                      <a:pPr marL="0" indent="0" algn="ctr">
                        <a:buNone/>
                      </a:pPr>
                      <a:r>
                        <a:rPr lang="en-US" sz="1100" dirty="0">
                          <a:solidFill>
                            <a:srgbClr val="2C3E40"/>
                          </a:solidFill>
                          <a:latin typeface="Calibri" pitchFamily="34" charset="0"/>
                          <a:ea typeface="Calibri" pitchFamily="34" charset="-122"/>
                          <a:cs typeface="Calibri" pitchFamily="34" charset="-120"/>
                        </a:rPr>
                        <a:t>Onset</a:t>
                      </a:r>
                      <a:endParaRPr lang="en-US" sz="11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100" dirty="0">
                          <a:solidFill>
                            <a:srgbClr val="2C3E40"/>
                          </a:solidFill>
                          <a:latin typeface="Calibri" pitchFamily="34" charset="0"/>
                          <a:ea typeface="Calibri" pitchFamily="34" charset="-122"/>
                          <a:cs typeface="Calibri" pitchFamily="34" charset="-120"/>
                        </a:rPr>
                        <a:t>Hours (rapid)</a:t>
                      </a:r>
                      <a:endParaRPr lang="en-US" sz="11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100" dirty="0">
                          <a:solidFill>
                            <a:srgbClr val="2C3E40"/>
                          </a:solidFill>
                          <a:latin typeface="Calibri" pitchFamily="34" charset="0"/>
                          <a:ea typeface="Calibri" pitchFamily="34" charset="-122"/>
                          <a:cs typeface="Calibri" pitchFamily="34" charset="-120"/>
                        </a:rPr>
                        <a:t>Days to weeks (gradual)</a:t>
                      </a:r>
                      <a:endParaRPr lang="en-US" sz="11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1"/>
                  </a:ext>
                </a:extLst>
              </a:tr>
              <a:tr h="221022">
                <a:tc>
                  <a:txBody>
                    <a:bodyPr/>
                    <a:lstStyle/>
                    <a:p>
                      <a:pPr marL="0" indent="0" algn="ctr">
                        <a:buNone/>
                      </a:pPr>
                      <a:r>
                        <a:rPr lang="en-US" sz="1100" dirty="0">
                          <a:solidFill>
                            <a:srgbClr val="2C3E40"/>
                          </a:solidFill>
                          <a:latin typeface="Calibri" pitchFamily="34" charset="0"/>
                          <a:ea typeface="Calibri" pitchFamily="34" charset="-122"/>
                          <a:cs typeface="Calibri" pitchFamily="34" charset="-120"/>
                        </a:rPr>
                        <a:t>Muscle Tone</a:t>
                      </a:r>
                      <a:endParaRPr lang="en-US" sz="11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100" dirty="0">
                          <a:solidFill>
                            <a:srgbClr val="2C3E40"/>
                          </a:solidFill>
                          <a:latin typeface="Calibri" pitchFamily="34" charset="0"/>
                          <a:ea typeface="Calibri" pitchFamily="34" charset="-122"/>
                          <a:cs typeface="Calibri" pitchFamily="34" charset="-120"/>
                        </a:rPr>
                        <a:t>Clonus, hyperreflexia</a:t>
                      </a:r>
                      <a:endParaRPr lang="en-US" sz="11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100" dirty="0">
                          <a:solidFill>
                            <a:srgbClr val="2C3E40"/>
                          </a:solidFill>
                          <a:latin typeface="Calibri" pitchFamily="34" charset="0"/>
                          <a:ea typeface="Calibri" pitchFamily="34" charset="-122"/>
                          <a:cs typeface="Calibri" pitchFamily="34" charset="-120"/>
                        </a:rPr>
                        <a:t>Lead-pipe rigidity</a:t>
                      </a:r>
                      <a:endParaRPr lang="en-US" sz="11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2"/>
                  </a:ext>
                </a:extLst>
              </a:tr>
              <a:tr h="221022">
                <a:tc>
                  <a:txBody>
                    <a:bodyPr/>
                    <a:lstStyle/>
                    <a:p>
                      <a:pPr marL="0" indent="0" algn="ctr">
                        <a:buNone/>
                      </a:pPr>
                      <a:r>
                        <a:rPr lang="en-US" sz="1100" dirty="0">
                          <a:solidFill>
                            <a:srgbClr val="2C3E40"/>
                          </a:solidFill>
                          <a:latin typeface="Calibri" pitchFamily="34" charset="0"/>
                          <a:ea typeface="Calibri" pitchFamily="34" charset="-122"/>
                          <a:cs typeface="Calibri" pitchFamily="34" charset="-120"/>
                        </a:rPr>
                        <a:t>Pupils</a:t>
                      </a:r>
                      <a:endParaRPr lang="en-US" sz="11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100" dirty="0">
                          <a:solidFill>
                            <a:srgbClr val="2C3E40"/>
                          </a:solidFill>
                          <a:latin typeface="Calibri" pitchFamily="34" charset="0"/>
                          <a:ea typeface="Calibri" pitchFamily="34" charset="-122"/>
                          <a:cs typeface="Calibri" pitchFamily="34" charset="-120"/>
                        </a:rPr>
                        <a:t>Mydriasis</a:t>
                      </a:r>
                      <a:endParaRPr lang="en-US" sz="11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100" dirty="0">
                          <a:solidFill>
                            <a:srgbClr val="2C3E40"/>
                          </a:solidFill>
                          <a:latin typeface="Calibri" pitchFamily="34" charset="0"/>
                          <a:ea typeface="Calibri" pitchFamily="34" charset="-122"/>
                          <a:cs typeface="Calibri" pitchFamily="34" charset="-120"/>
                        </a:rPr>
                        <a:t>Normal</a:t>
                      </a:r>
                      <a:endParaRPr lang="en-US" sz="11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3"/>
                  </a:ext>
                </a:extLst>
              </a:tr>
              <a:tr h="221022">
                <a:tc>
                  <a:txBody>
                    <a:bodyPr/>
                    <a:lstStyle/>
                    <a:p>
                      <a:pPr marL="0" indent="0" algn="ctr">
                        <a:buNone/>
                      </a:pPr>
                      <a:r>
                        <a:rPr lang="en-US" sz="1100" dirty="0">
                          <a:solidFill>
                            <a:srgbClr val="2C3E40"/>
                          </a:solidFill>
                          <a:latin typeface="Calibri" pitchFamily="34" charset="0"/>
                          <a:ea typeface="Calibri" pitchFamily="34" charset="-122"/>
                          <a:cs typeface="Calibri" pitchFamily="34" charset="-120"/>
                        </a:rPr>
                        <a:t>Treatment</a:t>
                      </a:r>
                      <a:endParaRPr lang="en-US" sz="11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100" dirty="0">
                          <a:solidFill>
                            <a:srgbClr val="2C3E40"/>
                          </a:solidFill>
                          <a:latin typeface="Calibri" pitchFamily="34" charset="0"/>
                          <a:ea typeface="Calibri" pitchFamily="34" charset="-122"/>
                          <a:cs typeface="Calibri" pitchFamily="34" charset="-120"/>
                        </a:rPr>
                        <a:t>Cyproheptadine, benzos, cooling</a:t>
                      </a:r>
                      <a:endParaRPr lang="en-US" sz="11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100" dirty="0">
                          <a:solidFill>
                            <a:srgbClr val="2C3E40"/>
                          </a:solidFill>
                          <a:latin typeface="Calibri" pitchFamily="34" charset="0"/>
                          <a:ea typeface="Calibri" pitchFamily="34" charset="-122"/>
                          <a:cs typeface="Calibri" pitchFamily="34" charset="-120"/>
                        </a:rPr>
                        <a:t>Bromocriptine, dantrolene, benzos</a:t>
                      </a:r>
                      <a:endParaRPr lang="en-US" sz="11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4"/>
                  </a:ext>
                </a:extLst>
              </a:tr>
              <a:tr h="266489">
                <a:tc>
                  <a:txBody>
                    <a:bodyPr/>
                    <a:lstStyle/>
                    <a:p>
                      <a:pPr marL="0" indent="0" algn="ctr">
                        <a:buNone/>
                      </a:pPr>
                      <a:r>
                        <a:rPr lang="en-US" sz="1100" dirty="0">
                          <a:latin typeface="Calibri" charset="0"/>
                          <a:ea typeface="Calibri" charset="0"/>
                          <a:cs typeface="Calibri" charset="0"/>
                        </a:rPr>
                        <a:t>Path</a:t>
                      </a: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100" dirty="0">
                          <a:solidFill>
                            <a:srgbClr val="2C3E40"/>
                          </a:solidFill>
                          <a:latin typeface="Calibri" charset="0"/>
                          <a:ea typeface="Calibri" charset="0"/>
                          <a:cs typeface="Calibri" charset="0"/>
                        </a:rPr>
                        <a:t>5-HT excess</a:t>
                      </a:r>
                    </a:p>
                    <a:p>
                      <a:pPr marL="0" indent="0" algn="ctr">
                        <a:buNone/>
                      </a:pPr>
                      <a:r>
                        <a:rPr lang="en-US" sz="1100" i="1" dirty="0">
                          <a:solidFill>
                            <a:srgbClr val="2C3E40"/>
                          </a:solidFill>
                          <a:latin typeface="Calibri" charset="0"/>
                          <a:ea typeface="Calibri" charset="0"/>
                          <a:cs typeface="Calibri" charset="0"/>
                        </a:rPr>
                        <a:t>Gain of excitatory 5-HT tone</a:t>
                      </a: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100" dirty="0">
                          <a:solidFill>
                            <a:srgbClr val="2C3E40"/>
                          </a:solidFill>
                          <a:latin typeface="Calibri" charset="0"/>
                          <a:ea typeface="Calibri" charset="0"/>
                          <a:cs typeface="Calibri" charset="0"/>
                        </a:rPr>
                        <a:t>D2 receptor antagonism</a:t>
                      </a:r>
                    </a:p>
                    <a:p>
                      <a:pPr marL="0" indent="0" algn="ctr">
                        <a:buNone/>
                      </a:pPr>
                      <a:r>
                        <a:rPr lang="en-US" sz="1100" i="1" dirty="0">
                          <a:solidFill>
                            <a:srgbClr val="2C3E40"/>
                          </a:solidFill>
                          <a:latin typeface="Calibri" charset="0"/>
                          <a:ea typeface="Calibri" charset="0"/>
                          <a:cs typeface="Calibri" charset="0"/>
                        </a:rPr>
                        <a:t>Loss of inhibitory DA tone</a:t>
                      </a: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415317809"/>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182880"/>
            <a:ext cx="8046720" cy="457200"/>
          </a:xfrm>
          <a:prstGeom prst="rect">
            <a:avLst/>
          </a:prstGeom>
          <a:noFill/>
          <a:ln/>
        </p:spPr>
        <p:txBody>
          <a:bodyPr wrap="square" lIns="0" tIns="0" rIns="0" bIns="0" rtlCol="0" anchor="ctr"/>
          <a:lstStyle/>
          <a:p>
            <a:pPr marL="0" indent="0">
              <a:buNone/>
            </a:pPr>
            <a:r>
              <a:rPr lang="en-US" sz="2600" b="1" dirty="0">
                <a:solidFill>
                  <a:srgbClr val="0B3D4C"/>
                </a:solidFill>
                <a:latin typeface="Trebuchet MS" pitchFamily="34" charset="0"/>
                <a:ea typeface="Trebuchet MS" pitchFamily="34" charset="-122"/>
                <a:cs typeface="Trebuchet MS" pitchFamily="34" charset="-120"/>
              </a:rPr>
              <a:t>Serotonin Toxicity: A Clinical Spectrum</a:t>
            </a:r>
            <a:endParaRPr lang="en-US" sz="2600" dirty="0"/>
          </a:p>
        </p:txBody>
      </p:sp>
      <p:sp>
        <p:nvSpPr>
          <p:cNvPr id="4" name="Shape 2"/>
          <p:cNvSpPr/>
          <p:nvPr/>
        </p:nvSpPr>
        <p:spPr>
          <a:xfrm>
            <a:off x="548640" y="685800"/>
            <a:ext cx="1097280" cy="32004"/>
          </a:xfrm>
          <a:prstGeom prst="rect">
            <a:avLst/>
          </a:prstGeom>
          <a:solidFill>
            <a:srgbClr val="1A8A6E"/>
          </a:solidFill>
          <a:ln/>
        </p:spPr>
        <p:txBody>
          <a:bodyPr/>
          <a:lstStyle/>
          <a:p>
            <a:endParaRPr lang="en-US"/>
          </a:p>
        </p:txBody>
      </p:sp>
      <p:sp>
        <p:nvSpPr>
          <p:cNvPr id="5" name="Shape 3"/>
          <p:cNvSpPr/>
          <p:nvPr/>
        </p:nvSpPr>
        <p:spPr>
          <a:xfrm>
            <a:off x="457200" y="879612"/>
            <a:ext cx="8229600" cy="827151"/>
          </a:xfrm>
          <a:prstGeom prst="rect">
            <a:avLst/>
          </a:prstGeom>
          <a:solidFill>
            <a:srgbClr val="FFFFFF"/>
          </a:solidFill>
          <a:ln/>
          <a:effectLst>
            <a:outerShdw blurRad="50800" dist="25400" dir="8100000" algn="bl" rotWithShape="0">
              <a:srgbClr val="000000">
                <a:alpha val="10000"/>
              </a:srgbClr>
            </a:outerShdw>
          </a:effectLst>
        </p:spPr>
        <p:txBody>
          <a:bodyPr/>
          <a:lstStyle/>
          <a:p>
            <a:pPr algn="ctr"/>
            <a:endParaRPr lang="en-US"/>
          </a:p>
        </p:txBody>
      </p:sp>
      <p:sp>
        <p:nvSpPr>
          <p:cNvPr id="6" name="Shape 4"/>
          <p:cNvSpPr/>
          <p:nvPr/>
        </p:nvSpPr>
        <p:spPr>
          <a:xfrm>
            <a:off x="457200" y="879612"/>
            <a:ext cx="54864" cy="827151"/>
          </a:xfrm>
          <a:prstGeom prst="rect">
            <a:avLst/>
          </a:prstGeom>
          <a:solidFill>
            <a:srgbClr val="D4783A"/>
          </a:solidFill>
          <a:ln/>
        </p:spPr>
        <p:txBody>
          <a:bodyPr/>
          <a:lstStyle/>
          <a:p>
            <a:pPr algn="ctr"/>
            <a:endParaRPr lang="en-US"/>
          </a:p>
        </p:txBody>
      </p:sp>
      <p:sp>
        <p:nvSpPr>
          <p:cNvPr id="7" name="Text 5"/>
          <p:cNvSpPr/>
          <p:nvPr/>
        </p:nvSpPr>
        <p:spPr>
          <a:xfrm>
            <a:off x="685800" y="911616"/>
            <a:ext cx="7772400" cy="757161"/>
          </a:xfrm>
          <a:prstGeom prst="rect">
            <a:avLst/>
          </a:prstGeom>
          <a:noFill/>
          <a:ln/>
        </p:spPr>
        <p:txBody>
          <a:bodyPr wrap="square" lIns="0" tIns="0" rIns="0" bIns="0" rtlCol="0" anchor="ctr"/>
          <a:lstStyle/>
          <a:p>
            <a:pPr marL="0" indent="0" algn="ctr">
              <a:buNone/>
            </a:pPr>
            <a:r>
              <a:rPr lang="en-US" sz="1300" b="1" dirty="0">
                <a:solidFill>
                  <a:srgbClr val="D4783A"/>
                </a:solidFill>
                <a:latin typeface="Calibri" pitchFamily="34" charset="0"/>
                <a:ea typeface="Calibri" pitchFamily="34" charset="-122"/>
                <a:cs typeface="Calibri" pitchFamily="34" charset="-120"/>
              </a:rPr>
              <a:t>Serotonin toxicity is not binary. </a:t>
            </a:r>
          </a:p>
          <a:p>
            <a:pPr marL="0" indent="0" algn="ctr">
              <a:buNone/>
            </a:pPr>
            <a:r>
              <a:rPr lang="en-US" sz="1200" dirty="0">
                <a:solidFill>
                  <a:srgbClr val="2C3E40"/>
                </a:solidFill>
                <a:latin typeface="Calibri" pitchFamily="34" charset="0"/>
                <a:ea typeface="Calibri" pitchFamily="34" charset="-122"/>
                <a:cs typeface="Calibri" pitchFamily="34" charset="-120"/>
              </a:rPr>
              <a:t>It exists on a spectrum from:</a:t>
            </a:r>
          </a:p>
          <a:p>
            <a:pPr marL="0" indent="0" algn="ctr">
              <a:buNone/>
            </a:pPr>
            <a:r>
              <a:rPr lang="en-US" sz="1200" dirty="0">
                <a:solidFill>
                  <a:srgbClr val="2C3E40"/>
                </a:solidFill>
                <a:latin typeface="Calibri" pitchFamily="34" charset="0"/>
                <a:ea typeface="Calibri" pitchFamily="34" charset="-122"/>
                <a:cs typeface="Calibri" pitchFamily="34" charset="-120"/>
              </a:rPr>
              <a:t>Mild to Moderate to Severe</a:t>
            </a:r>
          </a:p>
          <a:p>
            <a:pPr marL="0" indent="0" algn="ctr">
              <a:buNone/>
            </a:pPr>
            <a:r>
              <a:rPr lang="en-US" sz="1200" dirty="0">
                <a:solidFill>
                  <a:srgbClr val="2C3E40"/>
                </a:solidFill>
                <a:latin typeface="Calibri" pitchFamily="34" charset="0"/>
                <a:ea typeface="Calibri" pitchFamily="34" charset="-122"/>
                <a:cs typeface="Calibri" pitchFamily="34" charset="-120"/>
              </a:rPr>
              <a:t>Severity depends on the degree of serotonergic excess.</a:t>
            </a:r>
            <a:endParaRPr lang="en-US" sz="1300" dirty="0"/>
          </a:p>
        </p:txBody>
      </p:sp>
      <p:sp>
        <p:nvSpPr>
          <p:cNvPr id="8" name="Shape 6"/>
          <p:cNvSpPr/>
          <p:nvPr/>
        </p:nvSpPr>
        <p:spPr>
          <a:xfrm>
            <a:off x="457200" y="1760218"/>
            <a:ext cx="2606040" cy="365760"/>
          </a:xfrm>
          <a:prstGeom prst="rect">
            <a:avLst/>
          </a:prstGeom>
          <a:solidFill>
            <a:srgbClr val="1A8A6E"/>
          </a:solidFill>
          <a:ln/>
        </p:spPr>
        <p:txBody>
          <a:bodyPr/>
          <a:lstStyle/>
          <a:p>
            <a:endParaRPr lang="en-US"/>
          </a:p>
        </p:txBody>
      </p:sp>
      <p:sp>
        <p:nvSpPr>
          <p:cNvPr id="9" name="Text 7"/>
          <p:cNvSpPr/>
          <p:nvPr/>
        </p:nvSpPr>
        <p:spPr>
          <a:xfrm>
            <a:off x="457200" y="1760218"/>
            <a:ext cx="2606040" cy="365760"/>
          </a:xfrm>
          <a:prstGeom prst="rect">
            <a:avLst/>
          </a:prstGeom>
          <a:noFill/>
          <a:ln/>
        </p:spPr>
        <p:txBody>
          <a:bodyPr wrap="square" lIns="0" tIns="0" rIns="0" bIns="0" rtlCol="0" anchor="ctr"/>
          <a:lstStyle/>
          <a:p>
            <a:pPr marL="0" indent="0" algn="ctr">
              <a:buNone/>
            </a:pPr>
            <a:r>
              <a:rPr lang="en-US" sz="1400" b="1" dirty="0">
                <a:solidFill>
                  <a:srgbClr val="FFFFFF"/>
                </a:solidFill>
                <a:latin typeface="Trebuchet MS" pitchFamily="34" charset="0"/>
                <a:ea typeface="Trebuchet MS" pitchFamily="34" charset="-122"/>
                <a:cs typeface="Trebuchet MS" pitchFamily="34" charset="-120"/>
              </a:rPr>
              <a:t>Mild</a:t>
            </a:r>
            <a:endParaRPr lang="en-US" sz="1400" dirty="0"/>
          </a:p>
        </p:txBody>
      </p:sp>
      <p:sp>
        <p:nvSpPr>
          <p:cNvPr id="10" name="Shape 8"/>
          <p:cNvSpPr/>
          <p:nvPr/>
        </p:nvSpPr>
        <p:spPr>
          <a:xfrm>
            <a:off x="457200" y="2125978"/>
            <a:ext cx="2606040" cy="11430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1" name="Text 9"/>
          <p:cNvSpPr/>
          <p:nvPr/>
        </p:nvSpPr>
        <p:spPr>
          <a:xfrm>
            <a:off x="566928" y="2171698"/>
            <a:ext cx="2377440" cy="1051560"/>
          </a:xfrm>
          <a:prstGeom prst="rect">
            <a:avLst/>
          </a:prstGeom>
          <a:noFill/>
          <a:ln/>
        </p:spPr>
        <p:txBody>
          <a:bodyPr wrap="square" lIns="0" tIns="0" rIns="0" bIns="0" rtlCol="0" anchor="t"/>
          <a:lstStyle/>
          <a:p>
            <a:pPr marL="0" indent="0" algn="ctr">
              <a:lnSpc>
                <a:spcPct val="125000"/>
              </a:lnSpc>
              <a:buNone/>
            </a:pPr>
            <a:r>
              <a:rPr lang="en-US" sz="1050" dirty="0">
                <a:solidFill>
                  <a:srgbClr val="2C3E40"/>
                </a:solidFill>
                <a:latin typeface="Calibri" pitchFamily="34" charset="0"/>
                <a:ea typeface="Calibri" pitchFamily="34" charset="-122"/>
                <a:cs typeface="Calibri" pitchFamily="34" charset="-120"/>
              </a:rPr>
              <a:t>Tremor</a:t>
            </a:r>
          </a:p>
          <a:p>
            <a:pPr marL="0" indent="0" algn="ctr">
              <a:lnSpc>
                <a:spcPct val="125000"/>
              </a:lnSpc>
              <a:buNone/>
            </a:pPr>
            <a:r>
              <a:rPr lang="en-US" sz="1050" dirty="0">
                <a:solidFill>
                  <a:srgbClr val="2C3E40"/>
                </a:solidFill>
                <a:latin typeface="Calibri" pitchFamily="34" charset="0"/>
                <a:ea typeface="Calibri" pitchFamily="34" charset="-122"/>
                <a:cs typeface="Calibri" pitchFamily="34" charset="-120"/>
              </a:rPr>
              <a:t>Diarrhea</a:t>
            </a:r>
          </a:p>
          <a:p>
            <a:pPr marL="0" indent="0" algn="ctr">
              <a:lnSpc>
                <a:spcPct val="125000"/>
              </a:lnSpc>
              <a:buNone/>
            </a:pPr>
            <a:r>
              <a:rPr lang="en-US" sz="1050" dirty="0">
                <a:solidFill>
                  <a:srgbClr val="2C3E40"/>
                </a:solidFill>
                <a:latin typeface="Calibri" pitchFamily="34" charset="0"/>
                <a:ea typeface="Calibri" pitchFamily="34" charset="-122"/>
                <a:cs typeface="Calibri" pitchFamily="34" charset="-120"/>
              </a:rPr>
              <a:t>Mydriasis</a:t>
            </a:r>
          </a:p>
          <a:p>
            <a:pPr marL="0" indent="0" algn="ctr">
              <a:lnSpc>
                <a:spcPct val="125000"/>
              </a:lnSpc>
              <a:buNone/>
            </a:pPr>
            <a:r>
              <a:rPr lang="en-US" sz="1050" dirty="0">
                <a:solidFill>
                  <a:srgbClr val="2C3E40"/>
                </a:solidFill>
                <a:latin typeface="Calibri" pitchFamily="34" charset="0"/>
                <a:ea typeface="Calibri" pitchFamily="34" charset="-122"/>
                <a:cs typeface="Calibri" pitchFamily="34" charset="-120"/>
              </a:rPr>
              <a:t>Restlessness,</a:t>
            </a:r>
            <a:endParaRPr lang="en-US" sz="1050" dirty="0"/>
          </a:p>
          <a:p>
            <a:pPr marL="0" indent="0" algn="ctr">
              <a:lnSpc>
                <a:spcPct val="125000"/>
              </a:lnSpc>
              <a:buNone/>
            </a:pPr>
            <a:r>
              <a:rPr lang="en-US" sz="1050" dirty="0">
                <a:solidFill>
                  <a:srgbClr val="2C3E40"/>
                </a:solidFill>
                <a:latin typeface="Calibri" pitchFamily="34" charset="0"/>
                <a:ea typeface="Calibri" pitchFamily="34" charset="-122"/>
                <a:cs typeface="Calibri" pitchFamily="34" charset="-120"/>
              </a:rPr>
              <a:t>Tachycardia</a:t>
            </a:r>
            <a:endParaRPr lang="en-US" sz="1050" dirty="0"/>
          </a:p>
        </p:txBody>
      </p:sp>
      <p:sp>
        <p:nvSpPr>
          <p:cNvPr id="12" name="Shape 10"/>
          <p:cNvSpPr/>
          <p:nvPr/>
        </p:nvSpPr>
        <p:spPr>
          <a:xfrm>
            <a:off x="3291840" y="1760218"/>
            <a:ext cx="2606040" cy="365760"/>
          </a:xfrm>
          <a:prstGeom prst="rect">
            <a:avLst/>
          </a:prstGeom>
          <a:solidFill>
            <a:srgbClr val="D4783A"/>
          </a:solidFill>
          <a:ln/>
        </p:spPr>
        <p:txBody>
          <a:bodyPr/>
          <a:lstStyle/>
          <a:p>
            <a:endParaRPr lang="en-US"/>
          </a:p>
        </p:txBody>
      </p:sp>
      <p:sp>
        <p:nvSpPr>
          <p:cNvPr id="13" name="Text 11"/>
          <p:cNvSpPr/>
          <p:nvPr/>
        </p:nvSpPr>
        <p:spPr>
          <a:xfrm>
            <a:off x="3291840" y="1760218"/>
            <a:ext cx="2606040" cy="365760"/>
          </a:xfrm>
          <a:prstGeom prst="rect">
            <a:avLst/>
          </a:prstGeom>
          <a:noFill/>
          <a:ln/>
        </p:spPr>
        <p:txBody>
          <a:bodyPr wrap="square" lIns="0" tIns="0" rIns="0" bIns="0" rtlCol="0" anchor="ctr"/>
          <a:lstStyle/>
          <a:p>
            <a:pPr marL="0" indent="0" algn="ctr">
              <a:buNone/>
            </a:pPr>
            <a:r>
              <a:rPr lang="en-US" sz="1400" b="1" dirty="0">
                <a:solidFill>
                  <a:srgbClr val="FFFFFF"/>
                </a:solidFill>
                <a:latin typeface="Trebuchet MS" pitchFamily="34" charset="0"/>
                <a:ea typeface="Trebuchet MS" pitchFamily="34" charset="-122"/>
                <a:cs typeface="Trebuchet MS" pitchFamily="34" charset="-120"/>
              </a:rPr>
              <a:t>Moderate</a:t>
            </a:r>
            <a:endParaRPr lang="en-US" sz="1400" dirty="0"/>
          </a:p>
        </p:txBody>
      </p:sp>
      <p:sp>
        <p:nvSpPr>
          <p:cNvPr id="14" name="Shape 12"/>
          <p:cNvSpPr/>
          <p:nvPr/>
        </p:nvSpPr>
        <p:spPr>
          <a:xfrm>
            <a:off x="3291840" y="2125978"/>
            <a:ext cx="2606040" cy="11430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5" name="Text 13"/>
          <p:cNvSpPr/>
          <p:nvPr/>
        </p:nvSpPr>
        <p:spPr>
          <a:xfrm>
            <a:off x="3401568" y="2171698"/>
            <a:ext cx="2377440" cy="1051560"/>
          </a:xfrm>
          <a:prstGeom prst="rect">
            <a:avLst/>
          </a:prstGeom>
          <a:noFill/>
          <a:ln/>
        </p:spPr>
        <p:txBody>
          <a:bodyPr wrap="square" lIns="0" tIns="0" rIns="0" bIns="0" rtlCol="0" anchor="t"/>
          <a:lstStyle/>
          <a:p>
            <a:pPr marL="0" indent="0" algn="ctr">
              <a:lnSpc>
                <a:spcPct val="125000"/>
              </a:lnSpc>
              <a:buNone/>
            </a:pPr>
            <a:r>
              <a:rPr lang="en-US" sz="1050" dirty="0">
                <a:solidFill>
                  <a:srgbClr val="2C3E40"/>
                </a:solidFill>
                <a:latin typeface="Calibri" pitchFamily="34" charset="0"/>
                <a:ea typeface="Calibri" pitchFamily="34" charset="-122"/>
                <a:cs typeface="Calibri" pitchFamily="34" charset="-120"/>
              </a:rPr>
              <a:t>Clonus (spontaneous/</a:t>
            </a:r>
            <a:r>
              <a:rPr lang="en-US" sz="1050" dirty="0"/>
              <a:t>inducible)</a:t>
            </a:r>
            <a:endParaRPr lang="en-US" sz="1050" dirty="0">
              <a:solidFill>
                <a:srgbClr val="2C3E40"/>
              </a:solidFill>
              <a:latin typeface="Calibri" pitchFamily="34" charset="0"/>
              <a:ea typeface="Calibri" pitchFamily="34" charset="-122"/>
              <a:cs typeface="Calibri" pitchFamily="34" charset="-120"/>
            </a:endParaRPr>
          </a:p>
          <a:p>
            <a:pPr marL="0" indent="0" algn="ctr">
              <a:lnSpc>
                <a:spcPct val="125000"/>
              </a:lnSpc>
              <a:buNone/>
            </a:pPr>
            <a:r>
              <a:rPr lang="en-US" sz="1050" dirty="0">
                <a:solidFill>
                  <a:srgbClr val="2C3E40"/>
                </a:solidFill>
                <a:latin typeface="Calibri" pitchFamily="34" charset="0"/>
                <a:ea typeface="Calibri" pitchFamily="34" charset="-122"/>
                <a:cs typeface="Calibri" pitchFamily="34" charset="-120"/>
              </a:rPr>
              <a:t>Agitation</a:t>
            </a:r>
            <a:endParaRPr lang="en-US" sz="1050" dirty="0"/>
          </a:p>
          <a:p>
            <a:pPr marL="0" indent="0" algn="ctr">
              <a:lnSpc>
                <a:spcPct val="125000"/>
              </a:lnSpc>
              <a:buNone/>
            </a:pPr>
            <a:r>
              <a:rPr lang="en-US" sz="1050" dirty="0">
                <a:solidFill>
                  <a:srgbClr val="2C3E40"/>
                </a:solidFill>
                <a:latin typeface="Calibri" pitchFamily="34" charset="0"/>
                <a:ea typeface="Calibri" pitchFamily="34" charset="-122"/>
                <a:cs typeface="Calibri" pitchFamily="34" charset="-120"/>
              </a:rPr>
              <a:t>Hyperreflexia</a:t>
            </a:r>
          </a:p>
          <a:p>
            <a:pPr marL="0" indent="0" algn="ctr">
              <a:lnSpc>
                <a:spcPct val="125000"/>
              </a:lnSpc>
              <a:buNone/>
            </a:pPr>
            <a:r>
              <a:rPr lang="en-US" sz="1050" dirty="0">
                <a:solidFill>
                  <a:srgbClr val="2C3E40"/>
                </a:solidFill>
                <a:latin typeface="Calibri" pitchFamily="34" charset="0"/>
                <a:ea typeface="Calibri" pitchFamily="34" charset="-122"/>
                <a:cs typeface="Calibri" pitchFamily="34" charset="-120"/>
              </a:rPr>
              <a:t>Diaphoresis,</a:t>
            </a:r>
            <a:endParaRPr lang="en-US" sz="1050" dirty="0"/>
          </a:p>
          <a:p>
            <a:pPr marL="0" indent="0" algn="ctr">
              <a:lnSpc>
                <a:spcPct val="125000"/>
              </a:lnSpc>
              <a:buNone/>
            </a:pPr>
            <a:r>
              <a:rPr lang="en-US" sz="1050" dirty="0">
                <a:solidFill>
                  <a:srgbClr val="2C3E40"/>
                </a:solidFill>
                <a:latin typeface="Calibri" pitchFamily="34" charset="0"/>
                <a:ea typeface="Calibri" pitchFamily="34" charset="-122"/>
                <a:cs typeface="Calibri" pitchFamily="34" charset="-120"/>
              </a:rPr>
              <a:t>Temp 38–40°C</a:t>
            </a:r>
            <a:endParaRPr lang="en-US" sz="1050" dirty="0"/>
          </a:p>
        </p:txBody>
      </p:sp>
      <p:sp>
        <p:nvSpPr>
          <p:cNvPr id="16" name="Shape 14"/>
          <p:cNvSpPr/>
          <p:nvPr/>
        </p:nvSpPr>
        <p:spPr>
          <a:xfrm>
            <a:off x="6126480" y="1760218"/>
            <a:ext cx="2606040" cy="365760"/>
          </a:xfrm>
          <a:prstGeom prst="rect">
            <a:avLst/>
          </a:prstGeom>
          <a:solidFill>
            <a:srgbClr val="C24B40"/>
          </a:solidFill>
          <a:ln/>
        </p:spPr>
        <p:txBody>
          <a:bodyPr/>
          <a:lstStyle/>
          <a:p>
            <a:endParaRPr lang="en-US"/>
          </a:p>
        </p:txBody>
      </p:sp>
      <p:sp>
        <p:nvSpPr>
          <p:cNvPr id="17" name="Text 15"/>
          <p:cNvSpPr/>
          <p:nvPr/>
        </p:nvSpPr>
        <p:spPr>
          <a:xfrm>
            <a:off x="6126480" y="1760218"/>
            <a:ext cx="2606040" cy="365760"/>
          </a:xfrm>
          <a:prstGeom prst="rect">
            <a:avLst/>
          </a:prstGeom>
          <a:noFill/>
          <a:ln/>
        </p:spPr>
        <p:txBody>
          <a:bodyPr wrap="square" lIns="0" tIns="0" rIns="0" bIns="0" rtlCol="0" anchor="ctr"/>
          <a:lstStyle/>
          <a:p>
            <a:pPr marL="0" indent="0" algn="ctr">
              <a:buNone/>
            </a:pPr>
            <a:r>
              <a:rPr lang="en-US" sz="1400" b="1" dirty="0">
                <a:solidFill>
                  <a:srgbClr val="FFFFFF"/>
                </a:solidFill>
                <a:latin typeface="Trebuchet MS" pitchFamily="34" charset="0"/>
                <a:ea typeface="Trebuchet MS" pitchFamily="34" charset="-122"/>
                <a:cs typeface="Trebuchet MS" pitchFamily="34" charset="-120"/>
              </a:rPr>
              <a:t>Severe</a:t>
            </a:r>
            <a:endParaRPr lang="en-US" sz="1400" dirty="0"/>
          </a:p>
        </p:txBody>
      </p:sp>
      <p:sp>
        <p:nvSpPr>
          <p:cNvPr id="18" name="Shape 16"/>
          <p:cNvSpPr/>
          <p:nvPr/>
        </p:nvSpPr>
        <p:spPr>
          <a:xfrm>
            <a:off x="6126480" y="2125978"/>
            <a:ext cx="2606040" cy="11430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9" name="Text 17"/>
          <p:cNvSpPr/>
          <p:nvPr/>
        </p:nvSpPr>
        <p:spPr>
          <a:xfrm>
            <a:off x="6236208" y="2171698"/>
            <a:ext cx="2377440" cy="1051560"/>
          </a:xfrm>
          <a:prstGeom prst="rect">
            <a:avLst/>
          </a:prstGeom>
          <a:noFill/>
          <a:ln/>
        </p:spPr>
        <p:txBody>
          <a:bodyPr wrap="square" lIns="0" tIns="0" rIns="0" bIns="0" rtlCol="0" anchor="t"/>
          <a:lstStyle/>
          <a:p>
            <a:pPr marL="0" indent="0" algn="ctr">
              <a:lnSpc>
                <a:spcPct val="125000"/>
              </a:lnSpc>
              <a:buNone/>
            </a:pPr>
            <a:r>
              <a:rPr lang="en-US" sz="1050" dirty="0">
                <a:solidFill>
                  <a:srgbClr val="2C3E40"/>
                </a:solidFill>
                <a:latin typeface="Calibri" pitchFamily="34" charset="0"/>
                <a:ea typeface="Calibri" pitchFamily="34" charset="-122"/>
                <a:cs typeface="Calibri" pitchFamily="34" charset="-120"/>
              </a:rPr>
              <a:t>Sustained clonus → Rigidity,</a:t>
            </a:r>
            <a:endParaRPr lang="en-US" sz="1050" dirty="0"/>
          </a:p>
          <a:p>
            <a:pPr marL="0" indent="0" algn="ctr">
              <a:lnSpc>
                <a:spcPct val="125000"/>
              </a:lnSpc>
              <a:buNone/>
            </a:pPr>
            <a:r>
              <a:rPr lang="en-US" sz="1050" dirty="0">
                <a:solidFill>
                  <a:srgbClr val="2C3E40"/>
                </a:solidFill>
                <a:latin typeface="Calibri" pitchFamily="34" charset="0"/>
                <a:ea typeface="Calibri" pitchFamily="34" charset="-122"/>
                <a:cs typeface="Calibri" pitchFamily="34" charset="-120"/>
              </a:rPr>
              <a:t>Temp &gt;41.1°C</a:t>
            </a:r>
          </a:p>
          <a:p>
            <a:pPr marL="0" indent="0" algn="ctr">
              <a:lnSpc>
                <a:spcPct val="125000"/>
              </a:lnSpc>
              <a:buNone/>
            </a:pPr>
            <a:r>
              <a:rPr lang="en-US" sz="1050" dirty="0">
                <a:solidFill>
                  <a:srgbClr val="2C3E40"/>
                </a:solidFill>
                <a:latin typeface="Calibri" pitchFamily="34" charset="0"/>
                <a:ea typeface="Calibri" pitchFamily="34" charset="-122"/>
                <a:cs typeface="Calibri" pitchFamily="34" charset="-120"/>
              </a:rPr>
              <a:t>Seizures,</a:t>
            </a:r>
            <a:endParaRPr lang="en-US" sz="1050" dirty="0"/>
          </a:p>
          <a:p>
            <a:pPr marL="0" indent="0" algn="ctr">
              <a:lnSpc>
                <a:spcPct val="125000"/>
              </a:lnSpc>
              <a:buNone/>
            </a:pPr>
            <a:r>
              <a:rPr lang="en-US" sz="1050" dirty="0">
                <a:solidFill>
                  <a:srgbClr val="2C3E40"/>
                </a:solidFill>
                <a:latin typeface="Calibri" pitchFamily="34" charset="0"/>
                <a:ea typeface="Calibri" pitchFamily="34" charset="-122"/>
                <a:cs typeface="Calibri" pitchFamily="34" charset="-120"/>
              </a:rPr>
              <a:t>Rhabdomyolysis</a:t>
            </a:r>
          </a:p>
          <a:p>
            <a:pPr marL="0" indent="0" algn="ctr">
              <a:lnSpc>
                <a:spcPct val="125000"/>
              </a:lnSpc>
              <a:buNone/>
            </a:pPr>
            <a:r>
              <a:rPr lang="en-US" sz="1050" dirty="0">
                <a:solidFill>
                  <a:srgbClr val="2C3E40"/>
                </a:solidFill>
                <a:latin typeface="Calibri" pitchFamily="34" charset="0"/>
                <a:ea typeface="Calibri" pitchFamily="34" charset="-122"/>
                <a:cs typeface="Calibri" pitchFamily="34" charset="-120"/>
              </a:rPr>
              <a:t>DIC &amp; Multiorgan failure</a:t>
            </a:r>
            <a:endParaRPr lang="en-US" sz="1050" dirty="0"/>
          </a:p>
        </p:txBody>
      </p:sp>
      <p:sp>
        <p:nvSpPr>
          <p:cNvPr id="20" name="Text 18"/>
          <p:cNvSpPr/>
          <p:nvPr/>
        </p:nvSpPr>
        <p:spPr>
          <a:xfrm>
            <a:off x="2971800" y="1760218"/>
            <a:ext cx="365760" cy="365760"/>
          </a:xfrm>
          <a:prstGeom prst="rect">
            <a:avLst/>
          </a:prstGeom>
          <a:noFill/>
          <a:ln/>
        </p:spPr>
        <p:txBody>
          <a:bodyPr wrap="square" lIns="0" tIns="0" rIns="0" bIns="0" rtlCol="0" anchor="ctr"/>
          <a:lstStyle/>
          <a:p>
            <a:pPr marL="0" indent="0" algn="ctr">
              <a:buNone/>
            </a:pPr>
            <a:r>
              <a:rPr lang="en-US" sz="1800" dirty="0">
                <a:solidFill>
                  <a:srgbClr val="6B7B7D"/>
                </a:solidFill>
              </a:rPr>
              <a:t>→</a:t>
            </a:r>
            <a:endParaRPr lang="en-US" sz="1800" dirty="0"/>
          </a:p>
        </p:txBody>
      </p:sp>
      <p:sp>
        <p:nvSpPr>
          <p:cNvPr id="21" name="Text 19"/>
          <p:cNvSpPr/>
          <p:nvPr/>
        </p:nvSpPr>
        <p:spPr>
          <a:xfrm>
            <a:off x="5806440" y="1760218"/>
            <a:ext cx="365760" cy="365760"/>
          </a:xfrm>
          <a:prstGeom prst="rect">
            <a:avLst/>
          </a:prstGeom>
          <a:noFill/>
          <a:ln/>
        </p:spPr>
        <p:txBody>
          <a:bodyPr wrap="square" lIns="0" tIns="0" rIns="0" bIns="0" rtlCol="0" anchor="ctr"/>
          <a:lstStyle/>
          <a:p>
            <a:pPr marL="0" indent="0" algn="ctr">
              <a:buNone/>
            </a:pPr>
            <a:r>
              <a:rPr lang="en-US" sz="1800" dirty="0">
                <a:solidFill>
                  <a:srgbClr val="6B7B7D"/>
                </a:solidFill>
              </a:rPr>
              <a:t>→</a:t>
            </a:r>
            <a:endParaRPr lang="en-US" sz="1800" dirty="0"/>
          </a:p>
        </p:txBody>
      </p:sp>
      <p:sp>
        <p:nvSpPr>
          <p:cNvPr id="22" name="Shape 20"/>
          <p:cNvSpPr/>
          <p:nvPr/>
        </p:nvSpPr>
        <p:spPr>
          <a:xfrm>
            <a:off x="457200" y="3360418"/>
            <a:ext cx="5029200" cy="15087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3" name="Shape 21"/>
          <p:cNvSpPr/>
          <p:nvPr/>
        </p:nvSpPr>
        <p:spPr>
          <a:xfrm>
            <a:off x="457200" y="3360418"/>
            <a:ext cx="54864" cy="1508760"/>
          </a:xfrm>
          <a:prstGeom prst="rect">
            <a:avLst/>
          </a:prstGeom>
          <a:solidFill>
            <a:srgbClr val="14706E"/>
          </a:solidFill>
          <a:ln/>
        </p:spPr>
        <p:txBody>
          <a:bodyPr/>
          <a:lstStyle/>
          <a:p>
            <a:endParaRPr lang="en-US"/>
          </a:p>
        </p:txBody>
      </p:sp>
      <p:sp>
        <p:nvSpPr>
          <p:cNvPr id="24" name="Text 22"/>
          <p:cNvSpPr/>
          <p:nvPr/>
        </p:nvSpPr>
        <p:spPr>
          <a:xfrm>
            <a:off x="685800" y="3406138"/>
            <a:ext cx="4572000" cy="256032"/>
          </a:xfrm>
          <a:prstGeom prst="rect">
            <a:avLst/>
          </a:prstGeom>
          <a:noFill/>
          <a:ln/>
        </p:spPr>
        <p:txBody>
          <a:bodyPr wrap="square" lIns="0" tIns="0" rIns="0" bIns="0" rtlCol="0" anchor="ctr"/>
          <a:lstStyle/>
          <a:p>
            <a:pPr marL="0" indent="0">
              <a:buNone/>
            </a:pPr>
            <a:r>
              <a:rPr lang="en-US" sz="1300" b="1" dirty="0">
                <a:solidFill>
                  <a:srgbClr val="14706E"/>
                </a:solidFill>
                <a:latin typeface="Trebuchet MS" pitchFamily="34" charset="0"/>
                <a:ea typeface="Trebuchet MS" pitchFamily="34" charset="-122"/>
                <a:cs typeface="Trebuchet MS" pitchFamily="34" charset="-120"/>
              </a:rPr>
              <a:t>Hunter Serotonin Toxicity Criteria</a:t>
            </a:r>
            <a:endParaRPr lang="en-US" sz="1300" dirty="0"/>
          </a:p>
        </p:txBody>
      </p:sp>
      <p:sp>
        <p:nvSpPr>
          <p:cNvPr id="25" name="Text 23"/>
          <p:cNvSpPr/>
          <p:nvPr/>
        </p:nvSpPr>
        <p:spPr>
          <a:xfrm>
            <a:off x="685800" y="3698746"/>
            <a:ext cx="4572000" cy="1097280"/>
          </a:xfrm>
          <a:prstGeom prst="rect">
            <a:avLst/>
          </a:prstGeom>
          <a:noFill/>
          <a:ln/>
        </p:spPr>
        <p:txBody>
          <a:bodyPr wrap="square" lIns="0" tIns="0" rIns="0" bIns="0" rtlCol="0" anchor="ctr"/>
          <a:lstStyle/>
          <a:p>
            <a:pPr>
              <a:lnSpc>
                <a:spcPct val="120000"/>
              </a:lnSpc>
            </a:pPr>
            <a:r>
              <a:rPr lang="en-US" sz="1050" b="1" dirty="0">
                <a:solidFill>
                  <a:srgbClr val="0B3D4C"/>
                </a:solidFill>
                <a:latin typeface="Calibri" pitchFamily="34" charset="0"/>
                <a:ea typeface="Calibri" pitchFamily="34" charset="-122"/>
                <a:cs typeface="Calibri" pitchFamily="34" charset="-120"/>
              </a:rPr>
              <a:t>Requires: </a:t>
            </a:r>
            <a:r>
              <a:rPr lang="en-US" sz="1050" dirty="0">
                <a:solidFill>
                  <a:srgbClr val="2C3E40"/>
                </a:solidFill>
                <a:latin typeface="Calibri" pitchFamily="34" charset="0"/>
                <a:ea typeface="Calibri" pitchFamily="34" charset="-122"/>
                <a:cs typeface="Calibri" pitchFamily="34" charset="-120"/>
              </a:rPr>
              <a:t>Serotonergic agent exposure PLUS any one of:
</a:t>
            </a:r>
            <a:r>
              <a:rPr lang="en-US" sz="1050" b="1" dirty="0">
                <a:solidFill>
                  <a:srgbClr val="14706E"/>
                </a:solidFill>
                <a:latin typeface="Calibri" pitchFamily="34" charset="0"/>
                <a:ea typeface="Calibri" pitchFamily="34" charset="-122"/>
                <a:cs typeface="Calibri" pitchFamily="34" charset="-120"/>
              </a:rPr>
              <a:t>1. </a:t>
            </a:r>
            <a:r>
              <a:rPr lang="en-US" sz="1050" b="1" dirty="0">
                <a:solidFill>
                  <a:srgbClr val="2C3E40"/>
                </a:solidFill>
                <a:latin typeface="Calibri" pitchFamily="34" charset="0"/>
                <a:ea typeface="Calibri" pitchFamily="34" charset="-122"/>
                <a:cs typeface="Calibri" pitchFamily="34" charset="-120"/>
              </a:rPr>
              <a:t>Spontaneous Clonus </a:t>
            </a:r>
            <a:r>
              <a:rPr lang="en-US" sz="1050" dirty="0">
                <a:solidFill>
                  <a:srgbClr val="2C3E40"/>
                </a:solidFill>
                <a:latin typeface="Calibri" pitchFamily="34" charset="0"/>
                <a:ea typeface="Calibri" pitchFamily="34" charset="-122"/>
                <a:cs typeface="Calibri" pitchFamily="34" charset="-120"/>
              </a:rPr>
              <a:t>→ done, it's serotonin toxicity
</a:t>
            </a:r>
            <a:r>
              <a:rPr lang="en-US" sz="1050" b="1" dirty="0">
                <a:solidFill>
                  <a:srgbClr val="14706E"/>
                </a:solidFill>
                <a:latin typeface="Calibri" pitchFamily="34" charset="0"/>
                <a:ea typeface="Calibri" pitchFamily="34" charset="-122"/>
                <a:cs typeface="Calibri" pitchFamily="34" charset="-120"/>
              </a:rPr>
              <a:t>2. </a:t>
            </a:r>
            <a:r>
              <a:rPr lang="en-US" sz="1050" dirty="0">
                <a:solidFill>
                  <a:srgbClr val="2C3E40"/>
                </a:solidFill>
                <a:latin typeface="Calibri" pitchFamily="34" charset="0"/>
                <a:ea typeface="Calibri" pitchFamily="34" charset="-122"/>
                <a:cs typeface="Calibri" pitchFamily="34" charset="-120"/>
              </a:rPr>
              <a:t>Inducible clonus + agitation OR diaphoresis
</a:t>
            </a:r>
            <a:r>
              <a:rPr lang="en-US" sz="1050" b="1" dirty="0">
                <a:solidFill>
                  <a:srgbClr val="14706E"/>
                </a:solidFill>
                <a:latin typeface="Calibri" pitchFamily="34" charset="0"/>
                <a:ea typeface="Calibri" pitchFamily="34" charset="-122"/>
                <a:cs typeface="Calibri" pitchFamily="34" charset="-120"/>
              </a:rPr>
              <a:t>3. </a:t>
            </a:r>
            <a:r>
              <a:rPr lang="en-US" sz="1050" dirty="0">
                <a:solidFill>
                  <a:srgbClr val="2C3E40"/>
                </a:solidFill>
                <a:latin typeface="Calibri" pitchFamily="34" charset="0"/>
                <a:ea typeface="Calibri" pitchFamily="34" charset="-122"/>
                <a:cs typeface="Calibri" pitchFamily="34" charset="-120"/>
              </a:rPr>
              <a:t>Ocular clonus + agitation OR diaphoresis
</a:t>
            </a:r>
            <a:r>
              <a:rPr lang="en-US" sz="1050" b="1" dirty="0">
                <a:solidFill>
                  <a:srgbClr val="14706E"/>
                </a:solidFill>
                <a:latin typeface="Calibri" pitchFamily="34" charset="0"/>
                <a:ea typeface="Calibri" pitchFamily="34" charset="-122"/>
                <a:cs typeface="Calibri" pitchFamily="34" charset="-120"/>
              </a:rPr>
              <a:t>4. </a:t>
            </a:r>
            <a:r>
              <a:rPr lang="en-US" sz="1050" dirty="0">
                <a:solidFill>
                  <a:srgbClr val="2C3E40"/>
                </a:solidFill>
                <a:latin typeface="Calibri" pitchFamily="34" charset="0"/>
                <a:ea typeface="Calibri" pitchFamily="34" charset="-122"/>
                <a:cs typeface="Calibri" pitchFamily="34" charset="-120"/>
              </a:rPr>
              <a:t>Tremor + hyperreflexia
</a:t>
            </a:r>
            <a:r>
              <a:rPr lang="en-US" sz="1050" b="1" dirty="0">
                <a:solidFill>
                  <a:srgbClr val="14706E"/>
                </a:solidFill>
                <a:latin typeface="Calibri" pitchFamily="34" charset="0"/>
                <a:ea typeface="Calibri" pitchFamily="34" charset="-122"/>
                <a:cs typeface="Calibri" pitchFamily="34" charset="-120"/>
              </a:rPr>
              <a:t>5. </a:t>
            </a:r>
            <a:r>
              <a:rPr lang="en-US" sz="1050" dirty="0">
                <a:solidFill>
                  <a:srgbClr val="2C3E40"/>
                </a:solidFill>
                <a:latin typeface="Calibri" pitchFamily="34" charset="0"/>
                <a:ea typeface="Calibri" pitchFamily="34" charset="-122"/>
                <a:cs typeface="Calibri" pitchFamily="34" charset="-120"/>
              </a:rPr>
              <a:t>Hypertonia + temp &gt;38°C + ocular or inducible clonus</a:t>
            </a:r>
            <a:endParaRPr lang="en-US" sz="1050" dirty="0"/>
          </a:p>
        </p:txBody>
      </p:sp>
      <p:sp>
        <p:nvSpPr>
          <p:cNvPr id="26" name="Shape 24"/>
          <p:cNvSpPr/>
          <p:nvPr/>
        </p:nvSpPr>
        <p:spPr>
          <a:xfrm>
            <a:off x="5669280" y="3360418"/>
            <a:ext cx="3017520" cy="15087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7" name="Shape 25"/>
          <p:cNvSpPr/>
          <p:nvPr/>
        </p:nvSpPr>
        <p:spPr>
          <a:xfrm>
            <a:off x="5669280" y="3360418"/>
            <a:ext cx="54864" cy="1508760"/>
          </a:xfrm>
          <a:prstGeom prst="rect">
            <a:avLst/>
          </a:prstGeom>
          <a:solidFill>
            <a:srgbClr val="0B3D4C"/>
          </a:solidFill>
          <a:ln/>
        </p:spPr>
        <p:txBody>
          <a:bodyPr/>
          <a:lstStyle/>
          <a:p>
            <a:endParaRPr lang="en-US"/>
          </a:p>
        </p:txBody>
      </p:sp>
      <p:sp>
        <p:nvSpPr>
          <p:cNvPr id="28" name="Text 26"/>
          <p:cNvSpPr/>
          <p:nvPr/>
        </p:nvSpPr>
        <p:spPr>
          <a:xfrm>
            <a:off x="5897880" y="3406138"/>
            <a:ext cx="2560320" cy="256032"/>
          </a:xfrm>
          <a:prstGeom prst="rect">
            <a:avLst/>
          </a:prstGeom>
          <a:noFill/>
          <a:ln/>
        </p:spPr>
        <p:txBody>
          <a:bodyPr wrap="square" lIns="0" tIns="0" rIns="0" bIns="0" rtlCol="0" anchor="ctr"/>
          <a:lstStyle/>
          <a:p>
            <a:pPr marL="0" indent="0">
              <a:buNone/>
            </a:pPr>
            <a:r>
              <a:rPr lang="en-US" sz="1300" b="1" dirty="0">
                <a:solidFill>
                  <a:srgbClr val="0B3D4C"/>
                </a:solidFill>
                <a:latin typeface="Trebuchet MS" pitchFamily="34" charset="0"/>
                <a:ea typeface="Trebuchet MS" pitchFamily="34" charset="-122"/>
                <a:cs typeface="Trebuchet MS" pitchFamily="34" charset="-120"/>
              </a:rPr>
              <a:t>Key Clinical Points</a:t>
            </a:r>
            <a:endParaRPr lang="en-US" sz="1300" dirty="0"/>
          </a:p>
        </p:txBody>
      </p:sp>
      <p:sp>
        <p:nvSpPr>
          <p:cNvPr id="29" name="Text 27"/>
          <p:cNvSpPr/>
          <p:nvPr/>
        </p:nvSpPr>
        <p:spPr>
          <a:xfrm>
            <a:off x="5897880" y="3698746"/>
            <a:ext cx="2560320" cy="1097280"/>
          </a:xfrm>
          <a:prstGeom prst="rect">
            <a:avLst/>
          </a:prstGeom>
          <a:noFill/>
          <a:ln/>
        </p:spPr>
        <p:txBody>
          <a:bodyPr wrap="square" lIns="0" tIns="0" rIns="0" bIns="0" rtlCol="0" anchor="ctr"/>
          <a:lstStyle/>
          <a:p>
            <a:pPr marL="0" indent="0">
              <a:lnSpc>
                <a:spcPct val="130000"/>
              </a:lnSpc>
              <a:buNone/>
            </a:pPr>
            <a:r>
              <a:rPr lang="en-US" sz="1050" b="1" dirty="0">
                <a:solidFill>
                  <a:srgbClr val="D4783A"/>
                </a:solidFill>
                <a:latin typeface="Calibri" pitchFamily="34" charset="0"/>
                <a:ea typeface="Calibri" pitchFamily="34" charset="-122"/>
                <a:cs typeface="Calibri" pitchFamily="34" charset="-120"/>
              </a:rPr>
              <a:t>CLONUS is the hallmark </a:t>
            </a:r>
            <a:r>
              <a:rPr lang="en-US" sz="1000" dirty="0">
                <a:solidFill>
                  <a:srgbClr val="6B7B7D"/>
                </a:solidFill>
                <a:latin typeface="Calibri" pitchFamily="34" charset="0"/>
                <a:ea typeface="Calibri" pitchFamily="34" charset="-122"/>
                <a:cs typeface="Calibri" pitchFamily="34" charset="-120"/>
              </a:rPr>
              <a:t>(lower extremities)
</a:t>
            </a:r>
            <a:r>
              <a:rPr lang="en-US" sz="1050" b="1" dirty="0">
                <a:solidFill>
                  <a:srgbClr val="0B3D4C"/>
                </a:solidFill>
                <a:latin typeface="Calibri" pitchFamily="34" charset="0"/>
                <a:ea typeface="Calibri" pitchFamily="34" charset="-122"/>
                <a:cs typeface="Calibri" pitchFamily="34" charset="-120"/>
              </a:rPr>
              <a:t>Clinical diagnosis </a:t>
            </a:r>
            <a:r>
              <a:rPr lang="en-US" sz="1000" dirty="0">
                <a:solidFill>
                  <a:srgbClr val="6B7B7D"/>
                </a:solidFill>
                <a:latin typeface="Calibri" pitchFamily="34" charset="0"/>
                <a:ea typeface="Calibri" pitchFamily="34" charset="-122"/>
                <a:cs typeface="Calibri" pitchFamily="34" charset="-120"/>
              </a:rPr>
              <a:t>(no lab test)
</a:t>
            </a:r>
            <a:r>
              <a:rPr lang="en-US" sz="1050" b="1" dirty="0">
                <a:solidFill>
                  <a:srgbClr val="0B3D4C"/>
                </a:solidFill>
                <a:latin typeface="Calibri" pitchFamily="34" charset="0"/>
                <a:ea typeface="Calibri" pitchFamily="34" charset="-122"/>
                <a:cs typeface="Calibri" pitchFamily="34" charset="-120"/>
              </a:rPr>
              <a:t>Onset: hours </a:t>
            </a:r>
            <a:r>
              <a:rPr lang="en-US" sz="1000" dirty="0">
                <a:solidFill>
                  <a:srgbClr val="6B7B7D"/>
                </a:solidFill>
                <a:latin typeface="Calibri" pitchFamily="34" charset="0"/>
                <a:ea typeface="Calibri" pitchFamily="34" charset="-122"/>
                <a:cs typeface="Calibri" pitchFamily="34" charset="-120"/>
              </a:rPr>
              <a:t>(within 24h)
</a:t>
            </a:r>
            <a:r>
              <a:rPr lang="en-US" sz="1050" b="1" dirty="0">
                <a:solidFill>
                  <a:srgbClr val="0B3D4C"/>
                </a:solidFill>
                <a:latin typeface="Calibri" pitchFamily="34" charset="0"/>
                <a:ea typeface="Calibri" pitchFamily="34" charset="-122"/>
                <a:cs typeface="Calibri" pitchFamily="34" charset="-120"/>
              </a:rPr>
              <a:t>Resolves 24–72h </a:t>
            </a:r>
            <a:r>
              <a:rPr lang="en-US" sz="1000" dirty="0">
                <a:solidFill>
                  <a:srgbClr val="6B7B7D"/>
                </a:solidFill>
                <a:latin typeface="Calibri" pitchFamily="34" charset="0"/>
                <a:ea typeface="Calibri" pitchFamily="34" charset="-122"/>
                <a:cs typeface="Calibri" pitchFamily="34" charset="-120"/>
              </a:rPr>
              <a:t>after stopping agent
</a:t>
            </a:r>
            <a:r>
              <a:rPr lang="en-US" sz="1000" b="1" dirty="0">
                <a:solidFill>
                  <a:srgbClr val="2C3E40"/>
                </a:solidFill>
                <a:latin typeface="Calibri" pitchFamily="34" charset="0"/>
                <a:ea typeface="Calibri" pitchFamily="34" charset="-122"/>
                <a:cs typeface="Calibri" pitchFamily="34" charset="-120"/>
              </a:rPr>
              <a:t>Hunter Criteria</a:t>
            </a:r>
            <a:r>
              <a:rPr lang="en-US" sz="1000" dirty="0">
                <a:solidFill>
                  <a:srgbClr val="6B7B7D"/>
                </a:solidFill>
                <a:latin typeface="Calibri" pitchFamily="34" charset="0"/>
                <a:ea typeface="Calibri" pitchFamily="34" charset="-122"/>
                <a:cs typeface="Calibri" pitchFamily="34" charset="-120"/>
              </a:rPr>
              <a:t>: </a:t>
            </a:r>
            <a:r>
              <a:rPr lang="en-US" sz="1000" b="1" dirty="0">
                <a:solidFill>
                  <a:srgbClr val="14706E"/>
                </a:solidFill>
                <a:latin typeface="Calibri" pitchFamily="34" charset="0"/>
                <a:ea typeface="Calibri" pitchFamily="34" charset="-122"/>
                <a:cs typeface="Calibri" pitchFamily="34" charset="-120"/>
              </a:rPr>
              <a:t>84% sensitive, 97% specific</a:t>
            </a:r>
            <a:endParaRPr lang="en-US" sz="1050" dirty="0"/>
          </a:p>
        </p:txBody>
      </p:sp>
      <p:sp>
        <p:nvSpPr>
          <p:cNvPr id="30" name="Shape 4">
            <a:extLst>
              <a:ext uri="{FF2B5EF4-FFF2-40B4-BE49-F238E27FC236}">
                <a16:creationId xmlns:a16="http://schemas.microsoft.com/office/drawing/2014/main" id="{35FC1CDB-C5E3-9BED-9B32-821612B6136F}"/>
              </a:ext>
            </a:extLst>
          </p:cNvPr>
          <p:cNvSpPr/>
          <p:nvPr/>
        </p:nvSpPr>
        <p:spPr>
          <a:xfrm>
            <a:off x="8674441" y="887347"/>
            <a:ext cx="54864" cy="827151"/>
          </a:xfrm>
          <a:prstGeom prst="rect">
            <a:avLst/>
          </a:prstGeom>
          <a:solidFill>
            <a:srgbClr val="D4783A"/>
          </a:solidFill>
          <a:ln/>
        </p:spPr>
        <p:txBody>
          <a:bodyPr/>
          <a:lstStyle/>
          <a:p>
            <a:pPr algn="ct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5">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Cholinergic Toxidrome</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15</a:t>
            </a:r>
            <a:endParaRPr lang="en-US" sz="900" dirty="0"/>
          </a:p>
        </p:txBody>
      </p:sp>
      <p:sp>
        <p:nvSpPr>
          <p:cNvPr id="7" name="Shape 4"/>
          <p:cNvSpPr/>
          <p:nvPr/>
        </p:nvSpPr>
        <p:spPr>
          <a:xfrm>
            <a:off x="548640" y="1005840"/>
            <a:ext cx="3200400" cy="30175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8" name="Shape 5"/>
          <p:cNvSpPr/>
          <p:nvPr/>
        </p:nvSpPr>
        <p:spPr>
          <a:xfrm>
            <a:off x="548640" y="1005840"/>
            <a:ext cx="54864" cy="3017520"/>
          </a:xfrm>
          <a:prstGeom prst="rect">
            <a:avLst/>
          </a:prstGeom>
          <a:solidFill>
            <a:srgbClr val="1A8A6E"/>
          </a:solidFill>
          <a:ln/>
        </p:spPr>
        <p:txBody>
          <a:bodyPr/>
          <a:lstStyle/>
          <a:p>
            <a:endParaRPr lang="en-US"/>
          </a:p>
        </p:txBody>
      </p:sp>
      <p:sp>
        <p:nvSpPr>
          <p:cNvPr id="9" name="Text 6"/>
          <p:cNvSpPr/>
          <p:nvPr/>
        </p:nvSpPr>
        <p:spPr>
          <a:xfrm>
            <a:off x="777240" y="1097280"/>
            <a:ext cx="2743200" cy="320040"/>
          </a:xfrm>
          <a:prstGeom prst="rect">
            <a:avLst/>
          </a:prstGeom>
          <a:noFill/>
          <a:ln/>
        </p:spPr>
        <p:txBody>
          <a:bodyPr wrap="square" lIns="0" tIns="0" rIns="0" bIns="0" rtlCol="0" anchor="ctr"/>
          <a:lstStyle/>
          <a:p>
            <a:pPr marL="0" indent="0">
              <a:buNone/>
            </a:pPr>
            <a:r>
              <a:rPr lang="en-US" sz="1400" b="1" dirty="0">
                <a:solidFill>
                  <a:srgbClr val="1A8A6E"/>
                </a:solidFill>
                <a:latin typeface="Trebuchet MS" pitchFamily="34" charset="0"/>
                <a:ea typeface="Trebuchet MS" pitchFamily="34" charset="-122"/>
                <a:cs typeface="Trebuchet MS" pitchFamily="34" charset="-120"/>
              </a:rPr>
              <a:t>Muscarinic (DUMBELS)</a:t>
            </a:r>
            <a:endParaRPr lang="en-US" sz="1400" dirty="0"/>
          </a:p>
        </p:txBody>
      </p:sp>
      <p:sp>
        <p:nvSpPr>
          <p:cNvPr id="10" name="Text 7"/>
          <p:cNvSpPr/>
          <p:nvPr/>
        </p:nvSpPr>
        <p:spPr>
          <a:xfrm>
            <a:off x="777240" y="1463040"/>
            <a:ext cx="2743200" cy="2286000"/>
          </a:xfrm>
          <a:prstGeom prst="rect">
            <a:avLst/>
          </a:prstGeom>
          <a:noFill/>
          <a:ln/>
        </p:spPr>
        <p:txBody>
          <a:bodyPr wrap="square" lIns="0" tIns="0" rIns="0" bIns="0" rtlCol="0" anchor="ctr"/>
          <a:lstStyle/>
          <a:p>
            <a:pPr marL="342900" indent="-342900">
              <a:spcAft>
                <a:spcPts val="400"/>
              </a:spcAft>
              <a:buSzPct val="100000"/>
              <a:buChar char="•"/>
            </a:pPr>
            <a:r>
              <a:rPr lang="en-US" sz="1150" dirty="0">
                <a:solidFill>
                  <a:srgbClr val="2C3E40"/>
                </a:solidFill>
                <a:latin typeface="Calibri" pitchFamily="34" charset="0"/>
                <a:ea typeface="Calibri" pitchFamily="34" charset="-122"/>
                <a:cs typeface="Calibri" pitchFamily="34" charset="-120"/>
              </a:rPr>
              <a:t>Diarrhea / Diaphoresis</a:t>
            </a:r>
            <a:endParaRPr lang="en-US" sz="1150" dirty="0"/>
          </a:p>
          <a:p>
            <a:pPr marL="342900" indent="-342900">
              <a:spcAft>
                <a:spcPts val="400"/>
              </a:spcAft>
              <a:buSzPct val="100000"/>
              <a:buChar char="•"/>
            </a:pPr>
            <a:r>
              <a:rPr lang="en-US" sz="1150" dirty="0">
                <a:solidFill>
                  <a:srgbClr val="2C3E40"/>
                </a:solidFill>
                <a:latin typeface="Calibri" pitchFamily="34" charset="0"/>
                <a:ea typeface="Calibri" pitchFamily="34" charset="-122"/>
                <a:cs typeface="Calibri" pitchFamily="34" charset="-120"/>
              </a:rPr>
              <a:t>Urination</a:t>
            </a:r>
            <a:endParaRPr lang="en-US" sz="1150" dirty="0"/>
          </a:p>
          <a:p>
            <a:pPr marL="342900" indent="-342900">
              <a:spcAft>
                <a:spcPts val="400"/>
              </a:spcAft>
              <a:buSzPct val="100000"/>
              <a:buChar char="•"/>
            </a:pPr>
            <a:r>
              <a:rPr lang="en-US" sz="1150" dirty="0">
                <a:solidFill>
                  <a:srgbClr val="2C3E40"/>
                </a:solidFill>
                <a:latin typeface="Calibri" pitchFamily="34" charset="0"/>
                <a:ea typeface="Calibri" pitchFamily="34" charset="-122"/>
                <a:cs typeface="Calibri" pitchFamily="34" charset="-120"/>
              </a:rPr>
              <a:t>Miosis</a:t>
            </a:r>
            <a:endParaRPr lang="en-US" sz="1150" dirty="0"/>
          </a:p>
          <a:p>
            <a:pPr marL="342900" indent="-342900">
              <a:spcAft>
                <a:spcPts val="400"/>
              </a:spcAft>
              <a:buSzPct val="100000"/>
              <a:buChar char="•"/>
            </a:pPr>
            <a:r>
              <a:rPr lang="en-US" sz="1150" dirty="0">
                <a:solidFill>
                  <a:srgbClr val="2C3E40"/>
                </a:solidFill>
                <a:latin typeface="Calibri" pitchFamily="34" charset="0"/>
                <a:ea typeface="Calibri" pitchFamily="34" charset="-122"/>
                <a:cs typeface="Calibri" pitchFamily="34" charset="-120"/>
              </a:rPr>
              <a:t>Bradycardia / Bronchorrhea / Bronchospasm</a:t>
            </a:r>
            <a:endParaRPr lang="en-US" sz="1150" dirty="0"/>
          </a:p>
          <a:p>
            <a:pPr marL="342900" indent="-342900">
              <a:spcAft>
                <a:spcPts val="400"/>
              </a:spcAft>
              <a:buSzPct val="100000"/>
              <a:buChar char="•"/>
            </a:pPr>
            <a:r>
              <a:rPr lang="en-US" sz="1150" dirty="0">
                <a:solidFill>
                  <a:srgbClr val="2C3E40"/>
                </a:solidFill>
                <a:latin typeface="Calibri" pitchFamily="34" charset="0"/>
                <a:ea typeface="Calibri" pitchFamily="34" charset="-122"/>
                <a:cs typeface="Calibri" pitchFamily="34" charset="-120"/>
              </a:rPr>
              <a:t>Emesis</a:t>
            </a:r>
            <a:endParaRPr lang="en-US" sz="1150" dirty="0"/>
          </a:p>
          <a:p>
            <a:pPr marL="342900" indent="-342900">
              <a:spcAft>
                <a:spcPts val="400"/>
              </a:spcAft>
              <a:buSzPct val="100000"/>
              <a:buChar char="•"/>
            </a:pPr>
            <a:r>
              <a:rPr lang="en-US" sz="1150" dirty="0">
                <a:solidFill>
                  <a:srgbClr val="2C3E40"/>
                </a:solidFill>
                <a:latin typeface="Calibri" pitchFamily="34" charset="0"/>
                <a:ea typeface="Calibri" pitchFamily="34" charset="-122"/>
                <a:cs typeface="Calibri" pitchFamily="34" charset="-120"/>
              </a:rPr>
              <a:t>Lacrimation</a:t>
            </a:r>
            <a:endParaRPr lang="en-US" sz="1150" dirty="0"/>
          </a:p>
          <a:p>
            <a:pPr marL="342900" indent="-342900">
              <a:spcAft>
                <a:spcPts val="400"/>
              </a:spcAft>
              <a:buSzPct val="100000"/>
              <a:buChar char="•"/>
            </a:pPr>
            <a:r>
              <a:rPr lang="en-US" sz="1150" dirty="0">
                <a:solidFill>
                  <a:srgbClr val="2C3E40"/>
                </a:solidFill>
                <a:latin typeface="Calibri" pitchFamily="34" charset="0"/>
                <a:ea typeface="Calibri" pitchFamily="34" charset="-122"/>
                <a:cs typeface="Calibri" pitchFamily="34" charset="-120"/>
              </a:rPr>
              <a:t>Salivation</a:t>
            </a:r>
            <a:endParaRPr lang="en-US" sz="1150" dirty="0"/>
          </a:p>
        </p:txBody>
      </p:sp>
      <p:sp>
        <p:nvSpPr>
          <p:cNvPr id="11" name="Shape 8"/>
          <p:cNvSpPr/>
          <p:nvPr/>
        </p:nvSpPr>
        <p:spPr>
          <a:xfrm>
            <a:off x="3977640" y="1005840"/>
            <a:ext cx="2377440" cy="30175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2" name="Shape 9"/>
          <p:cNvSpPr/>
          <p:nvPr/>
        </p:nvSpPr>
        <p:spPr>
          <a:xfrm>
            <a:off x="3977640" y="1005840"/>
            <a:ext cx="54864" cy="3017520"/>
          </a:xfrm>
          <a:prstGeom prst="rect">
            <a:avLst/>
          </a:prstGeom>
          <a:solidFill>
            <a:srgbClr val="14706E"/>
          </a:solidFill>
          <a:ln/>
        </p:spPr>
        <p:txBody>
          <a:bodyPr/>
          <a:lstStyle/>
          <a:p>
            <a:endParaRPr lang="en-US"/>
          </a:p>
        </p:txBody>
      </p:sp>
      <p:sp>
        <p:nvSpPr>
          <p:cNvPr id="13" name="Text 10"/>
          <p:cNvSpPr/>
          <p:nvPr/>
        </p:nvSpPr>
        <p:spPr>
          <a:xfrm>
            <a:off x="4206240" y="1097280"/>
            <a:ext cx="1920240" cy="320040"/>
          </a:xfrm>
          <a:prstGeom prst="rect">
            <a:avLst/>
          </a:prstGeom>
          <a:noFill/>
          <a:ln/>
        </p:spPr>
        <p:txBody>
          <a:bodyPr wrap="square" lIns="0" tIns="0" rIns="0" bIns="0" rtlCol="0" anchor="ctr"/>
          <a:lstStyle/>
          <a:p>
            <a:pPr marL="0" indent="0">
              <a:buNone/>
            </a:pPr>
            <a:r>
              <a:rPr lang="en-US" sz="1400" b="1" dirty="0">
                <a:solidFill>
                  <a:srgbClr val="14706E"/>
                </a:solidFill>
                <a:latin typeface="Trebuchet MS" pitchFamily="34" charset="0"/>
                <a:ea typeface="Trebuchet MS" pitchFamily="34" charset="-122"/>
                <a:cs typeface="Trebuchet MS" pitchFamily="34" charset="-120"/>
              </a:rPr>
              <a:t>Nicotinic</a:t>
            </a:r>
            <a:endParaRPr lang="en-US" sz="1400" dirty="0"/>
          </a:p>
        </p:txBody>
      </p:sp>
      <p:sp>
        <p:nvSpPr>
          <p:cNvPr id="14" name="Text 11"/>
          <p:cNvSpPr/>
          <p:nvPr/>
        </p:nvSpPr>
        <p:spPr>
          <a:xfrm>
            <a:off x="4206240" y="1463040"/>
            <a:ext cx="1920240" cy="2286000"/>
          </a:xfrm>
          <a:prstGeom prst="rect">
            <a:avLst/>
          </a:prstGeom>
          <a:noFill/>
          <a:ln/>
        </p:spPr>
        <p:txBody>
          <a:bodyPr wrap="square" lIns="0" tIns="0" rIns="0" bIns="0" rtlCol="0" anchor="ctr"/>
          <a:lstStyle/>
          <a:p>
            <a:pPr marL="342900" indent="-342900">
              <a:spcAft>
                <a:spcPts val="400"/>
              </a:spcAft>
              <a:buSzPct val="100000"/>
              <a:buChar char="•"/>
            </a:pPr>
            <a:r>
              <a:rPr lang="en-US" sz="1150" dirty="0">
                <a:solidFill>
                  <a:srgbClr val="2C3E40"/>
                </a:solidFill>
                <a:latin typeface="Calibri" pitchFamily="34" charset="0"/>
                <a:ea typeface="Calibri" pitchFamily="34" charset="-122"/>
                <a:cs typeface="Calibri" pitchFamily="34" charset="-120"/>
              </a:rPr>
              <a:t>Mydriasis</a:t>
            </a:r>
            <a:endParaRPr lang="en-US" sz="1150" dirty="0"/>
          </a:p>
          <a:p>
            <a:pPr marL="342900" indent="-342900">
              <a:spcAft>
                <a:spcPts val="400"/>
              </a:spcAft>
              <a:buSzPct val="100000"/>
              <a:buChar char="•"/>
            </a:pPr>
            <a:r>
              <a:rPr lang="en-US" sz="1150" dirty="0">
                <a:solidFill>
                  <a:srgbClr val="2C3E40"/>
                </a:solidFill>
                <a:latin typeface="Calibri" pitchFamily="34" charset="0"/>
                <a:ea typeface="Calibri" pitchFamily="34" charset="-122"/>
                <a:cs typeface="Calibri" pitchFamily="34" charset="-120"/>
              </a:rPr>
              <a:t>Tachycardia</a:t>
            </a:r>
            <a:endParaRPr lang="en-US" sz="1150" dirty="0"/>
          </a:p>
          <a:p>
            <a:pPr marL="342900" indent="-342900">
              <a:spcAft>
                <a:spcPts val="400"/>
              </a:spcAft>
              <a:buSzPct val="100000"/>
              <a:buChar char="•"/>
            </a:pPr>
            <a:r>
              <a:rPr lang="en-US" sz="1150" dirty="0">
                <a:solidFill>
                  <a:srgbClr val="2C3E40"/>
                </a:solidFill>
                <a:latin typeface="Calibri" pitchFamily="34" charset="0"/>
                <a:ea typeface="Calibri" pitchFamily="34" charset="-122"/>
                <a:cs typeface="Calibri" pitchFamily="34" charset="-120"/>
              </a:rPr>
              <a:t>Hypertension</a:t>
            </a:r>
            <a:endParaRPr lang="en-US" sz="1150" dirty="0"/>
          </a:p>
          <a:p>
            <a:pPr marL="342900" indent="-342900">
              <a:spcAft>
                <a:spcPts val="400"/>
              </a:spcAft>
              <a:buSzPct val="100000"/>
              <a:buChar char="•"/>
            </a:pPr>
            <a:r>
              <a:rPr lang="en-US" sz="1150" dirty="0">
                <a:solidFill>
                  <a:srgbClr val="2C3E40"/>
                </a:solidFill>
                <a:latin typeface="Calibri" pitchFamily="34" charset="0"/>
                <a:ea typeface="Calibri" pitchFamily="34" charset="-122"/>
                <a:cs typeface="Calibri" pitchFamily="34" charset="-120"/>
              </a:rPr>
              <a:t>Weakness</a:t>
            </a:r>
            <a:endParaRPr lang="en-US" sz="1150" dirty="0"/>
          </a:p>
          <a:p>
            <a:pPr marL="342900" indent="-342900">
              <a:spcAft>
                <a:spcPts val="400"/>
              </a:spcAft>
              <a:buSzPct val="100000"/>
              <a:buChar char="•"/>
            </a:pPr>
            <a:r>
              <a:rPr lang="en-US" sz="1150" dirty="0">
                <a:solidFill>
                  <a:srgbClr val="2C3E40"/>
                </a:solidFill>
                <a:latin typeface="Calibri" pitchFamily="34" charset="0"/>
                <a:ea typeface="Calibri" pitchFamily="34" charset="-122"/>
                <a:cs typeface="Calibri" pitchFamily="34" charset="-120"/>
              </a:rPr>
              <a:t>Fasciculations</a:t>
            </a:r>
            <a:endParaRPr lang="en-US" sz="1150" dirty="0"/>
          </a:p>
          <a:p>
            <a:pPr marL="342900" indent="-342900">
              <a:spcAft>
                <a:spcPts val="400"/>
              </a:spcAft>
              <a:buSzPct val="100000"/>
              <a:buChar char="•"/>
            </a:pPr>
            <a:r>
              <a:rPr lang="en-US" sz="1150" dirty="0">
                <a:solidFill>
                  <a:srgbClr val="2C3E40"/>
                </a:solidFill>
                <a:latin typeface="Calibri" pitchFamily="34" charset="0"/>
                <a:ea typeface="Calibri" pitchFamily="34" charset="-122"/>
                <a:cs typeface="Calibri" pitchFamily="34" charset="-120"/>
              </a:rPr>
              <a:t>Paralysis</a:t>
            </a:r>
            <a:endParaRPr lang="en-US" sz="1150" dirty="0"/>
          </a:p>
        </p:txBody>
      </p:sp>
      <p:sp>
        <p:nvSpPr>
          <p:cNvPr id="15" name="Shape 12"/>
          <p:cNvSpPr/>
          <p:nvPr/>
        </p:nvSpPr>
        <p:spPr>
          <a:xfrm>
            <a:off x="6638544" y="1005840"/>
            <a:ext cx="2106284" cy="13716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6" name="Shape 13"/>
          <p:cNvSpPr/>
          <p:nvPr/>
        </p:nvSpPr>
        <p:spPr>
          <a:xfrm>
            <a:off x="6583680" y="1005840"/>
            <a:ext cx="54864" cy="1371600"/>
          </a:xfrm>
          <a:prstGeom prst="rect">
            <a:avLst/>
          </a:prstGeom>
          <a:solidFill>
            <a:srgbClr val="D4783A"/>
          </a:solidFill>
          <a:ln/>
        </p:spPr>
        <p:txBody>
          <a:bodyPr/>
          <a:lstStyle/>
          <a:p>
            <a:endParaRPr lang="en-US"/>
          </a:p>
        </p:txBody>
      </p:sp>
      <p:sp>
        <p:nvSpPr>
          <p:cNvPr id="17" name="Text 14"/>
          <p:cNvSpPr/>
          <p:nvPr/>
        </p:nvSpPr>
        <p:spPr>
          <a:xfrm>
            <a:off x="6812280" y="1009819"/>
            <a:ext cx="1554480" cy="274320"/>
          </a:xfrm>
          <a:prstGeom prst="rect">
            <a:avLst/>
          </a:prstGeom>
          <a:noFill/>
          <a:ln/>
        </p:spPr>
        <p:txBody>
          <a:bodyPr wrap="square" lIns="0" tIns="0" rIns="0" bIns="0" rtlCol="0" anchor="ctr"/>
          <a:lstStyle/>
          <a:p>
            <a:pPr marL="0" indent="0">
              <a:buNone/>
            </a:pPr>
            <a:r>
              <a:rPr lang="en-US" sz="1300" b="1" dirty="0">
                <a:solidFill>
                  <a:srgbClr val="D4783A"/>
                </a:solidFill>
                <a:latin typeface="Trebuchet MS" pitchFamily="34" charset="0"/>
                <a:ea typeface="Trebuchet MS" pitchFamily="34" charset="-122"/>
                <a:cs typeface="Trebuchet MS" pitchFamily="34" charset="-120"/>
              </a:rPr>
              <a:t>Causes</a:t>
            </a:r>
            <a:endParaRPr lang="en-US" sz="1300" dirty="0"/>
          </a:p>
        </p:txBody>
      </p:sp>
      <p:sp>
        <p:nvSpPr>
          <p:cNvPr id="18" name="Text 15"/>
          <p:cNvSpPr/>
          <p:nvPr/>
        </p:nvSpPr>
        <p:spPr>
          <a:xfrm>
            <a:off x="6812280" y="1417320"/>
            <a:ext cx="1554480" cy="822960"/>
          </a:xfrm>
          <a:prstGeom prst="rect">
            <a:avLst/>
          </a:prstGeom>
          <a:noFill/>
          <a:ln/>
        </p:spPr>
        <p:txBody>
          <a:bodyPr wrap="square" lIns="0" tIns="0" rIns="0" bIns="0" rtlCol="0" anchor="ctr"/>
          <a:lstStyle/>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Organophosphates</a:t>
            </a:r>
            <a:endParaRPr lang="en-US" sz="1100" dirty="0"/>
          </a:p>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Carbamates</a:t>
            </a:r>
            <a:endParaRPr lang="en-US" sz="1100" dirty="0"/>
          </a:p>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Nerve agents</a:t>
            </a:r>
            <a:endParaRPr lang="en-US" sz="1100" dirty="0"/>
          </a:p>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Pilocarpine</a:t>
            </a:r>
            <a:endParaRPr lang="en-US" sz="1100" dirty="0"/>
          </a:p>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Some mushrooms</a:t>
            </a:r>
            <a:endParaRPr lang="en-US" sz="1100" dirty="0"/>
          </a:p>
        </p:txBody>
      </p:sp>
      <p:sp>
        <p:nvSpPr>
          <p:cNvPr id="19" name="Shape 16"/>
          <p:cNvSpPr/>
          <p:nvPr/>
        </p:nvSpPr>
        <p:spPr>
          <a:xfrm>
            <a:off x="6583679" y="2560320"/>
            <a:ext cx="2191043" cy="146304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dirty="0"/>
          </a:p>
        </p:txBody>
      </p:sp>
      <p:sp>
        <p:nvSpPr>
          <p:cNvPr id="20" name="Shape 17"/>
          <p:cNvSpPr/>
          <p:nvPr/>
        </p:nvSpPr>
        <p:spPr>
          <a:xfrm>
            <a:off x="6583680" y="2560320"/>
            <a:ext cx="54864" cy="1463040"/>
          </a:xfrm>
          <a:prstGeom prst="rect">
            <a:avLst/>
          </a:prstGeom>
          <a:solidFill>
            <a:srgbClr val="0B3D4C"/>
          </a:solidFill>
          <a:ln/>
        </p:spPr>
        <p:txBody>
          <a:bodyPr/>
          <a:lstStyle/>
          <a:p>
            <a:endParaRPr lang="en-US"/>
          </a:p>
        </p:txBody>
      </p:sp>
      <p:sp>
        <p:nvSpPr>
          <p:cNvPr id="21" name="Text 18"/>
          <p:cNvSpPr/>
          <p:nvPr/>
        </p:nvSpPr>
        <p:spPr>
          <a:xfrm>
            <a:off x="6812280" y="2651760"/>
            <a:ext cx="1554480" cy="274320"/>
          </a:xfrm>
          <a:prstGeom prst="rect">
            <a:avLst/>
          </a:prstGeom>
          <a:noFill/>
          <a:ln/>
        </p:spPr>
        <p:txBody>
          <a:bodyPr wrap="square" lIns="0" tIns="0" rIns="0" bIns="0" rtlCol="0" anchor="ctr"/>
          <a:lstStyle/>
          <a:p>
            <a:pPr marL="0" indent="0">
              <a:buNone/>
            </a:pPr>
            <a:r>
              <a:rPr lang="en-US" sz="1300" b="1" dirty="0">
                <a:solidFill>
                  <a:srgbClr val="0B3D4C"/>
                </a:solidFill>
                <a:latin typeface="Trebuchet MS" pitchFamily="34" charset="0"/>
                <a:ea typeface="Trebuchet MS" pitchFamily="34" charset="-122"/>
                <a:cs typeface="Trebuchet MS" pitchFamily="34" charset="-120"/>
              </a:rPr>
              <a:t>Treatment</a:t>
            </a:r>
            <a:endParaRPr lang="en-US" sz="1300" dirty="0"/>
          </a:p>
        </p:txBody>
      </p:sp>
      <p:sp>
        <p:nvSpPr>
          <p:cNvPr id="22" name="Text 19"/>
          <p:cNvSpPr/>
          <p:nvPr/>
        </p:nvSpPr>
        <p:spPr>
          <a:xfrm>
            <a:off x="6812280" y="2971800"/>
            <a:ext cx="1962442" cy="914400"/>
          </a:xfrm>
          <a:prstGeom prst="rect">
            <a:avLst/>
          </a:prstGeom>
          <a:noFill/>
          <a:ln/>
        </p:spPr>
        <p:txBody>
          <a:bodyPr wrap="square" lIns="0" tIns="0" rIns="0" bIns="0" rtlCol="0" anchor="ctr"/>
          <a:lstStyle/>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Atropine (muscarinic antagonist) </a:t>
            </a:r>
            <a:endParaRPr lang="en-US" sz="1100" dirty="0"/>
          </a:p>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Pralidoxime (OPs)</a:t>
            </a:r>
            <a:endParaRPr lang="en-US" sz="1100" dirty="0"/>
          </a:p>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Benzodiazepines</a:t>
            </a:r>
            <a:endParaRPr lang="en-US" sz="1100" dirty="0"/>
          </a:p>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Decontamination</a:t>
            </a:r>
            <a:endParaRPr lang="en-US" sz="1100" dirty="0"/>
          </a:p>
        </p:txBody>
      </p:sp>
      <p:sp>
        <p:nvSpPr>
          <p:cNvPr id="23" name="Shape 20"/>
          <p:cNvSpPr/>
          <p:nvPr/>
        </p:nvSpPr>
        <p:spPr>
          <a:xfrm>
            <a:off x="548640" y="4206240"/>
            <a:ext cx="8196188" cy="5943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4" name="Shape 21"/>
          <p:cNvSpPr/>
          <p:nvPr/>
        </p:nvSpPr>
        <p:spPr>
          <a:xfrm>
            <a:off x="548640" y="4206240"/>
            <a:ext cx="54864" cy="594360"/>
          </a:xfrm>
          <a:prstGeom prst="rect">
            <a:avLst/>
          </a:prstGeom>
          <a:solidFill>
            <a:srgbClr val="1A8A6E"/>
          </a:solidFill>
          <a:ln/>
        </p:spPr>
        <p:txBody>
          <a:bodyPr/>
          <a:lstStyle/>
          <a:p>
            <a:endParaRPr lang="en-US"/>
          </a:p>
        </p:txBody>
      </p:sp>
      <p:sp>
        <p:nvSpPr>
          <p:cNvPr id="25" name="Text 22"/>
          <p:cNvSpPr/>
          <p:nvPr/>
        </p:nvSpPr>
        <p:spPr>
          <a:xfrm>
            <a:off x="777240" y="4251960"/>
            <a:ext cx="7589520" cy="502920"/>
          </a:xfrm>
          <a:prstGeom prst="rect">
            <a:avLst/>
          </a:prstGeom>
          <a:noFill/>
          <a:ln/>
        </p:spPr>
        <p:txBody>
          <a:bodyPr wrap="square" lIns="0" tIns="0" rIns="0" bIns="0" rtlCol="0" anchor="ctr"/>
          <a:lstStyle/>
          <a:p>
            <a:pPr marL="0" indent="0" algn="ctr">
              <a:buNone/>
            </a:pPr>
            <a:r>
              <a:rPr lang="en-US" sz="1200" b="1" dirty="0">
                <a:solidFill>
                  <a:srgbClr val="1A8A6E"/>
                </a:solidFill>
                <a:latin typeface="Calibri" pitchFamily="34" charset="0"/>
                <a:ea typeface="Calibri" pitchFamily="34" charset="-122"/>
                <a:cs typeface="Calibri" pitchFamily="34" charset="-120"/>
              </a:rPr>
              <a:t>Clinical Pearl: </a:t>
            </a:r>
          </a:p>
          <a:p>
            <a:pPr marL="0" indent="0" algn="ctr">
              <a:buNone/>
            </a:pPr>
            <a:r>
              <a:rPr lang="en-US" sz="1200" dirty="0">
                <a:solidFill>
                  <a:srgbClr val="2C3E40"/>
                </a:solidFill>
                <a:latin typeface="Calibri" pitchFamily="34" charset="0"/>
                <a:ea typeface="Calibri" pitchFamily="34" charset="-122"/>
                <a:cs typeface="Calibri" pitchFamily="34" charset="-120"/>
              </a:rPr>
              <a:t>"Killer B's" of cholinergic toxicity — Bradycardia, Bronchospasm, Bronchorrhea. </a:t>
            </a:r>
          </a:p>
          <a:p>
            <a:pPr marL="0" indent="0" algn="ctr">
              <a:buNone/>
            </a:pPr>
            <a:r>
              <a:rPr lang="en-US" sz="1200" dirty="0">
                <a:solidFill>
                  <a:srgbClr val="2C3E40"/>
                </a:solidFill>
                <a:latin typeface="Calibri" pitchFamily="34" charset="0"/>
                <a:ea typeface="Calibri" pitchFamily="34" charset="-122"/>
                <a:cs typeface="Calibri" pitchFamily="34" charset="-120"/>
              </a:rPr>
              <a:t>Treat until secretions dry.</a:t>
            </a: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P spid="2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name="Slide 16">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Antimuscarinic Toxidrome</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16</a:t>
            </a:r>
            <a:endParaRPr lang="en-US" sz="900" dirty="0"/>
          </a:p>
        </p:txBody>
      </p:sp>
      <p:sp>
        <p:nvSpPr>
          <p:cNvPr id="7" name="Shape 4"/>
          <p:cNvSpPr/>
          <p:nvPr/>
        </p:nvSpPr>
        <p:spPr>
          <a:xfrm>
            <a:off x="548640" y="1005840"/>
            <a:ext cx="2606040" cy="10515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8" name="Shape 5"/>
          <p:cNvSpPr/>
          <p:nvPr/>
        </p:nvSpPr>
        <p:spPr>
          <a:xfrm>
            <a:off x="548640" y="1005840"/>
            <a:ext cx="54864" cy="1051560"/>
          </a:xfrm>
          <a:prstGeom prst="rect">
            <a:avLst/>
          </a:prstGeom>
          <a:solidFill>
            <a:srgbClr val="D4783A"/>
          </a:solidFill>
          <a:ln/>
        </p:spPr>
        <p:txBody>
          <a:bodyPr/>
          <a:lstStyle/>
          <a:p>
            <a:endParaRPr lang="en-US"/>
          </a:p>
        </p:txBody>
      </p:sp>
      <p:sp>
        <p:nvSpPr>
          <p:cNvPr id="9" name="Text 6"/>
          <p:cNvSpPr/>
          <p:nvPr/>
        </p:nvSpPr>
        <p:spPr>
          <a:xfrm>
            <a:off x="731520" y="1097280"/>
            <a:ext cx="2240280" cy="320040"/>
          </a:xfrm>
          <a:prstGeom prst="rect">
            <a:avLst/>
          </a:prstGeom>
          <a:noFill/>
          <a:ln/>
        </p:spPr>
        <p:txBody>
          <a:bodyPr wrap="square" lIns="0" tIns="0" rIns="0" bIns="0" rtlCol="0" anchor="ctr"/>
          <a:lstStyle/>
          <a:p>
            <a:pPr marL="0" indent="0">
              <a:buNone/>
            </a:pPr>
            <a:r>
              <a:rPr lang="en-US" sz="1300" b="1" i="1" dirty="0">
                <a:solidFill>
                  <a:srgbClr val="D4783A"/>
                </a:solidFill>
                <a:latin typeface="Trebuchet MS" pitchFamily="34" charset="0"/>
                <a:ea typeface="Trebuchet MS" pitchFamily="34" charset="-122"/>
                <a:cs typeface="Trebuchet MS" pitchFamily="34" charset="-120"/>
              </a:rPr>
              <a:t>Hot as a Hare</a:t>
            </a:r>
            <a:endParaRPr lang="en-US" sz="1300" dirty="0"/>
          </a:p>
        </p:txBody>
      </p:sp>
      <p:sp>
        <p:nvSpPr>
          <p:cNvPr id="10" name="Text 7"/>
          <p:cNvSpPr/>
          <p:nvPr/>
        </p:nvSpPr>
        <p:spPr>
          <a:xfrm>
            <a:off x="731520" y="1463040"/>
            <a:ext cx="2240280" cy="457200"/>
          </a:xfrm>
          <a:prstGeom prst="rect">
            <a:avLst/>
          </a:prstGeom>
          <a:noFill/>
          <a:ln/>
        </p:spPr>
        <p:txBody>
          <a:bodyPr wrap="square" lIns="0" tIns="0" rIns="0" bIns="0" rtlCol="0" anchor="ctr"/>
          <a:lstStyle/>
          <a:p>
            <a:pPr marL="0" indent="0">
              <a:buNone/>
            </a:pPr>
            <a:r>
              <a:rPr lang="en-US" sz="1200" dirty="0">
                <a:solidFill>
                  <a:srgbClr val="2C3E40"/>
                </a:solidFill>
                <a:latin typeface="Calibri" pitchFamily="34" charset="0"/>
                <a:ea typeface="Calibri" pitchFamily="34" charset="-122"/>
                <a:cs typeface="Calibri" pitchFamily="34" charset="-120"/>
              </a:rPr>
              <a:t>Hyperthermia</a:t>
            </a:r>
            <a:endParaRPr lang="en-US" sz="1200" dirty="0"/>
          </a:p>
        </p:txBody>
      </p:sp>
      <p:sp>
        <p:nvSpPr>
          <p:cNvPr id="11" name="Shape 8"/>
          <p:cNvSpPr/>
          <p:nvPr/>
        </p:nvSpPr>
        <p:spPr>
          <a:xfrm>
            <a:off x="3383280" y="1005840"/>
            <a:ext cx="2606040" cy="10515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2" name="Shape 9"/>
          <p:cNvSpPr/>
          <p:nvPr/>
        </p:nvSpPr>
        <p:spPr>
          <a:xfrm>
            <a:off x="3383280" y="1005840"/>
            <a:ext cx="54864" cy="1051560"/>
          </a:xfrm>
          <a:prstGeom prst="rect">
            <a:avLst/>
          </a:prstGeom>
          <a:solidFill>
            <a:srgbClr val="D4783A"/>
          </a:solidFill>
          <a:ln/>
        </p:spPr>
        <p:txBody>
          <a:bodyPr/>
          <a:lstStyle/>
          <a:p>
            <a:endParaRPr lang="en-US"/>
          </a:p>
        </p:txBody>
      </p:sp>
      <p:sp>
        <p:nvSpPr>
          <p:cNvPr id="13" name="Text 10"/>
          <p:cNvSpPr/>
          <p:nvPr/>
        </p:nvSpPr>
        <p:spPr>
          <a:xfrm>
            <a:off x="3566160" y="1097280"/>
            <a:ext cx="2240280" cy="320040"/>
          </a:xfrm>
          <a:prstGeom prst="rect">
            <a:avLst/>
          </a:prstGeom>
          <a:noFill/>
          <a:ln/>
        </p:spPr>
        <p:txBody>
          <a:bodyPr wrap="square" lIns="0" tIns="0" rIns="0" bIns="0" rtlCol="0" anchor="ctr"/>
          <a:lstStyle/>
          <a:p>
            <a:pPr marL="0" indent="0">
              <a:buNone/>
            </a:pPr>
            <a:r>
              <a:rPr lang="en-US" sz="1300" b="1" i="1" dirty="0">
                <a:solidFill>
                  <a:srgbClr val="D4783A"/>
                </a:solidFill>
                <a:latin typeface="Trebuchet MS" pitchFamily="34" charset="0"/>
                <a:ea typeface="Trebuchet MS" pitchFamily="34" charset="-122"/>
                <a:cs typeface="Trebuchet MS" pitchFamily="34" charset="-120"/>
              </a:rPr>
              <a:t>Dry as a Bone</a:t>
            </a:r>
            <a:endParaRPr lang="en-US" sz="1300" dirty="0"/>
          </a:p>
        </p:txBody>
      </p:sp>
      <p:sp>
        <p:nvSpPr>
          <p:cNvPr id="14" name="Text 11"/>
          <p:cNvSpPr/>
          <p:nvPr/>
        </p:nvSpPr>
        <p:spPr>
          <a:xfrm>
            <a:off x="3566160" y="1463040"/>
            <a:ext cx="2240280" cy="457200"/>
          </a:xfrm>
          <a:prstGeom prst="rect">
            <a:avLst/>
          </a:prstGeom>
          <a:noFill/>
          <a:ln/>
        </p:spPr>
        <p:txBody>
          <a:bodyPr wrap="square" lIns="0" tIns="0" rIns="0" bIns="0" rtlCol="0" anchor="ctr"/>
          <a:lstStyle/>
          <a:p>
            <a:pPr marL="0" indent="0">
              <a:buNone/>
            </a:pPr>
            <a:r>
              <a:rPr lang="en-US" sz="1200" dirty="0">
                <a:solidFill>
                  <a:srgbClr val="2C3E40"/>
                </a:solidFill>
                <a:latin typeface="Calibri" pitchFamily="34" charset="0"/>
                <a:ea typeface="Calibri" pitchFamily="34" charset="-122"/>
                <a:cs typeface="Calibri" pitchFamily="34" charset="-120"/>
              </a:rPr>
              <a:t>Anhidrosis (dry skin/mucous membranes)</a:t>
            </a:r>
            <a:endParaRPr lang="en-US" sz="1200" dirty="0"/>
          </a:p>
        </p:txBody>
      </p:sp>
      <p:sp>
        <p:nvSpPr>
          <p:cNvPr id="15" name="Shape 12"/>
          <p:cNvSpPr/>
          <p:nvPr/>
        </p:nvSpPr>
        <p:spPr>
          <a:xfrm>
            <a:off x="6217920" y="1005840"/>
            <a:ext cx="2606040" cy="10515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6" name="Shape 13"/>
          <p:cNvSpPr/>
          <p:nvPr/>
        </p:nvSpPr>
        <p:spPr>
          <a:xfrm>
            <a:off x="6217920" y="1005840"/>
            <a:ext cx="54864" cy="1051560"/>
          </a:xfrm>
          <a:prstGeom prst="rect">
            <a:avLst/>
          </a:prstGeom>
          <a:solidFill>
            <a:srgbClr val="D4783A"/>
          </a:solidFill>
          <a:ln/>
        </p:spPr>
        <p:txBody>
          <a:bodyPr/>
          <a:lstStyle/>
          <a:p>
            <a:endParaRPr lang="en-US"/>
          </a:p>
        </p:txBody>
      </p:sp>
      <p:sp>
        <p:nvSpPr>
          <p:cNvPr id="17" name="Text 14"/>
          <p:cNvSpPr/>
          <p:nvPr/>
        </p:nvSpPr>
        <p:spPr>
          <a:xfrm>
            <a:off x="6400800" y="1097280"/>
            <a:ext cx="2240280" cy="320040"/>
          </a:xfrm>
          <a:prstGeom prst="rect">
            <a:avLst/>
          </a:prstGeom>
          <a:noFill/>
          <a:ln/>
        </p:spPr>
        <p:txBody>
          <a:bodyPr wrap="square" lIns="0" tIns="0" rIns="0" bIns="0" rtlCol="0" anchor="ctr"/>
          <a:lstStyle/>
          <a:p>
            <a:pPr marL="0" indent="0">
              <a:buNone/>
            </a:pPr>
            <a:r>
              <a:rPr lang="en-US" sz="1300" b="1" i="1" dirty="0">
                <a:solidFill>
                  <a:srgbClr val="D4783A"/>
                </a:solidFill>
                <a:latin typeface="Trebuchet MS" pitchFamily="34" charset="0"/>
                <a:ea typeface="Trebuchet MS" pitchFamily="34" charset="-122"/>
                <a:cs typeface="Trebuchet MS" pitchFamily="34" charset="-120"/>
              </a:rPr>
              <a:t>Red as a Beet</a:t>
            </a:r>
            <a:endParaRPr lang="en-US" sz="1300" dirty="0"/>
          </a:p>
        </p:txBody>
      </p:sp>
      <p:sp>
        <p:nvSpPr>
          <p:cNvPr id="18" name="Text 15"/>
          <p:cNvSpPr/>
          <p:nvPr/>
        </p:nvSpPr>
        <p:spPr>
          <a:xfrm>
            <a:off x="6400800" y="1463040"/>
            <a:ext cx="2240280" cy="457200"/>
          </a:xfrm>
          <a:prstGeom prst="rect">
            <a:avLst/>
          </a:prstGeom>
          <a:noFill/>
          <a:ln/>
        </p:spPr>
        <p:txBody>
          <a:bodyPr wrap="square" lIns="0" tIns="0" rIns="0" bIns="0" rtlCol="0" anchor="ctr"/>
          <a:lstStyle/>
          <a:p>
            <a:pPr marL="0" indent="0">
              <a:buNone/>
            </a:pPr>
            <a:r>
              <a:rPr lang="en-US" sz="1200" dirty="0">
                <a:solidFill>
                  <a:srgbClr val="2C3E40"/>
                </a:solidFill>
                <a:latin typeface="Calibri" pitchFamily="34" charset="0"/>
                <a:ea typeface="Calibri" pitchFamily="34" charset="-122"/>
                <a:cs typeface="Calibri" pitchFamily="34" charset="-120"/>
              </a:rPr>
              <a:t>Flushed skin</a:t>
            </a:r>
            <a:endParaRPr lang="en-US" sz="1200" dirty="0"/>
          </a:p>
        </p:txBody>
      </p:sp>
      <p:sp>
        <p:nvSpPr>
          <p:cNvPr id="19" name="Shape 16"/>
          <p:cNvSpPr/>
          <p:nvPr/>
        </p:nvSpPr>
        <p:spPr>
          <a:xfrm>
            <a:off x="548640" y="2240280"/>
            <a:ext cx="2606040" cy="10515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0" name="Shape 17"/>
          <p:cNvSpPr/>
          <p:nvPr/>
        </p:nvSpPr>
        <p:spPr>
          <a:xfrm>
            <a:off x="548640" y="2240280"/>
            <a:ext cx="54864" cy="1051560"/>
          </a:xfrm>
          <a:prstGeom prst="rect">
            <a:avLst/>
          </a:prstGeom>
          <a:solidFill>
            <a:srgbClr val="D4783A"/>
          </a:solidFill>
          <a:ln/>
        </p:spPr>
        <p:txBody>
          <a:bodyPr/>
          <a:lstStyle/>
          <a:p>
            <a:endParaRPr lang="en-US"/>
          </a:p>
        </p:txBody>
      </p:sp>
      <p:sp>
        <p:nvSpPr>
          <p:cNvPr id="21" name="Text 18"/>
          <p:cNvSpPr/>
          <p:nvPr/>
        </p:nvSpPr>
        <p:spPr>
          <a:xfrm>
            <a:off x="731520" y="2331720"/>
            <a:ext cx="2240280" cy="320040"/>
          </a:xfrm>
          <a:prstGeom prst="rect">
            <a:avLst/>
          </a:prstGeom>
          <a:noFill/>
          <a:ln/>
        </p:spPr>
        <p:txBody>
          <a:bodyPr wrap="square" lIns="0" tIns="0" rIns="0" bIns="0" rtlCol="0" anchor="ctr"/>
          <a:lstStyle/>
          <a:p>
            <a:pPr marL="0" indent="0">
              <a:buNone/>
            </a:pPr>
            <a:r>
              <a:rPr lang="en-US" sz="1300" b="1" i="1" dirty="0">
                <a:solidFill>
                  <a:srgbClr val="D4783A"/>
                </a:solidFill>
                <a:latin typeface="Trebuchet MS" pitchFamily="34" charset="0"/>
                <a:ea typeface="Trebuchet MS" pitchFamily="34" charset="-122"/>
                <a:cs typeface="Trebuchet MS" pitchFamily="34" charset="-120"/>
              </a:rPr>
              <a:t>Blind as a Bat</a:t>
            </a:r>
            <a:endParaRPr lang="en-US" sz="1300" dirty="0"/>
          </a:p>
        </p:txBody>
      </p:sp>
      <p:sp>
        <p:nvSpPr>
          <p:cNvPr id="22" name="Text 19"/>
          <p:cNvSpPr/>
          <p:nvPr/>
        </p:nvSpPr>
        <p:spPr>
          <a:xfrm>
            <a:off x="731520" y="2697480"/>
            <a:ext cx="2240280" cy="457200"/>
          </a:xfrm>
          <a:prstGeom prst="rect">
            <a:avLst/>
          </a:prstGeom>
          <a:noFill/>
          <a:ln/>
        </p:spPr>
        <p:txBody>
          <a:bodyPr wrap="square" lIns="0" tIns="0" rIns="0" bIns="0" rtlCol="0" anchor="ctr"/>
          <a:lstStyle/>
          <a:p>
            <a:pPr marL="0" indent="0">
              <a:buNone/>
            </a:pPr>
            <a:r>
              <a:rPr lang="en-US" sz="1200" dirty="0">
                <a:solidFill>
                  <a:srgbClr val="2C3E40"/>
                </a:solidFill>
                <a:latin typeface="Calibri" pitchFamily="34" charset="0"/>
                <a:ea typeface="Calibri" pitchFamily="34" charset="-122"/>
                <a:cs typeface="Calibri" pitchFamily="34" charset="-120"/>
              </a:rPr>
              <a:t>Mydriasis, cycloplegia</a:t>
            </a:r>
            <a:endParaRPr lang="en-US" sz="1200" dirty="0"/>
          </a:p>
        </p:txBody>
      </p:sp>
      <p:sp>
        <p:nvSpPr>
          <p:cNvPr id="23" name="Shape 20"/>
          <p:cNvSpPr/>
          <p:nvPr/>
        </p:nvSpPr>
        <p:spPr>
          <a:xfrm>
            <a:off x="3383280" y="2240280"/>
            <a:ext cx="2606040" cy="10515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4" name="Shape 21"/>
          <p:cNvSpPr/>
          <p:nvPr/>
        </p:nvSpPr>
        <p:spPr>
          <a:xfrm>
            <a:off x="3383280" y="2240280"/>
            <a:ext cx="54864" cy="1051560"/>
          </a:xfrm>
          <a:prstGeom prst="rect">
            <a:avLst/>
          </a:prstGeom>
          <a:solidFill>
            <a:srgbClr val="D4783A"/>
          </a:solidFill>
          <a:ln/>
        </p:spPr>
        <p:txBody>
          <a:bodyPr/>
          <a:lstStyle/>
          <a:p>
            <a:endParaRPr lang="en-US"/>
          </a:p>
        </p:txBody>
      </p:sp>
      <p:sp>
        <p:nvSpPr>
          <p:cNvPr id="25" name="Text 22"/>
          <p:cNvSpPr/>
          <p:nvPr/>
        </p:nvSpPr>
        <p:spPr>
          <a:xfrm>
            <a:off x="3566160" y="2331720"/>
            <a:ext cx="2240280" cy="320040"/>
          </a:xfrm>
          <a:prstGeom prst="rect">
            <a:avLst/>
          </a:prstGeom>
          <a:noFill/>
          <a:ln/>
        </p:spPr>
        <p:txBody>
          <a:bodyPr wrap="square" lIns="0" tIns="0" rIns="0" bIns="0" rtlCol="0" anchor="ctr"/>
          <a:lstStyle/>
          <a:p>
            <a:pPr marL="0" indent="0">
              <a:buNone/>
            </a:pPr>
            <a:r>
              <a:rPr lang="en-US" sz="1300" b="1" i="1" dirty="0">
                <a:solidFill>
                  <a:srgbClr val="D4783A"/>
                </a:solidFill>
                <a:latin typeface="Trebuchet MS" pitchFamily="34" charset="0"/>
                <a:ea typeface="Trebuchet MS" pitchFamily="34" charset="-122"/>
                <a:cs typeface="Trebuchet MS" pitchFamily="34" charset="-120"/>
              </a:rPr>
              <a:t>Mad as a Hatter</a:t>
            </a:r>
            <a:endParaRPr lang="en-US" sz="1300" dirty="0"/>
          </a:p>
        </p:txBody>
      </p:sp>
      <p:sp>
        <p:nvSpPr>
          <p:cNvPr id="26" name="Text 23"/>
          <p:cNvSpPr/>
          <p:nvPr/>
        </p:nvSpPr>
        <p:spPr>
          <a:xfrm>
            <a:off x="3566160" y="2697480"/>
            <a:ext cx="2240280" cy="457200"/>
          </a:xfrm>
          <a:prstGeom prst="rect">
            <a:avLst/>
          </a:prstGeom>
          <a:noFill/>
          <a:ln/>
        </p:spPr>
        <p:txBody>
          <a:bodyPr wrap="square" lIns="0" tIns="0" rIns="0" bIns="0" rtlCol="0" anchor="ctr"/>
          <a:lstStyle/>
          <a:p>
            <a:pPr marL="0" indent="0">
              <a:buNone/>
            </a:pPr>
            <a:r>
              <a:rPr lang="en-US" sz="1200" dirty="0">
                <a:solidFill>
                  <a:srgbClr val="2C3E40"/>
                </a:solidFill>
                <a:latin typeface="Calibri" pitchFamily="34" charset="0"/>
                <a:ea typeface="Calibri" pitchFamily="34" charset="-122"/>
                <a:cs typeface="Calibri" pitchFamily="34" charset="-120"/>
              </a:rPr>
              <a:t>Agitated delirium, hallucinations</a:t>
            </a:r>
            <a:endParaRPr lang="en-US" sz="1200" dirty="0"/>
          </a:p>
        </p:txBody>
      </p:sp>
      <p:sp>
        <p:nvSpPr>
          <p:cNvPr id="27" name="Shape 24"/>
          <p:cNvSpPr/>
          <p:nvPr/>
        </p:nvSpPr>
        <p:spPr>
          <a:xfrm>
            <a:off x="6217920" y="2240280"/>
            <a:ext cx="2606040" cy="10515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8" name="Shape 25"/>
          <p:cNvSpPr/>
          <p:nvPr/>
        </p:nvSpPr>
        <p:spPr>
          <a:xfrm>
            <a:off x="6217920" y="2240280"/>
            <a:ext cx="54864" cy="1051560"/>
          </a:xfrm>
          <a:prstGeom prst="rect">
            <a:avLst/>
          </a:prstGeom>
          <a:solidFill>
            <a:srgbClr val="D4783A"/>
          </a:solidFill>
          <a:ln/>
        </p:spPr>
        <p:txBody>
          <a:bodyPr/>
          <a:lstStyle/>
          <a:p>
            <a:endParaRPr lang="en-US"/>
          </a:p>
        </p:txBody>
      </p:sp>
      <p:sp>
        <p:nvSpPr>
          <p:cNvPr id="29" name="Text 26"/>
          <p:cNvSpPr/>
          <p:nvPr/>
        </p:nvSpPr>
        <p:spPr>
          <a:xfrm>
            <a:off x="6400800" y="2331720"/>
            <a:ext cx="2240280" cy="320040"/>
          </a:xfrm>
          <a:prstGeom prst="rect">
            <a:avLst/>
          </a:prstGeom>
          <a:noFill/>
          <a:ln/>
        </p:spPr>
        <p:txBody>
          <a:bodyPr wrap="square" lIns="0" tIns="0" rIns="0" bIns="0" rtlCol="0" anchor="ctr"/>
          <a:lstStyle/>
          <a:p>
            <a:pPr marL="0" indent="0">
              <a:buNone/>
            </a:pPr>
            <a:r>
              <a:rPr lang="en-US" sz="1300" b="1" i="1" dirty="0">
                <a:solidFill>
                  <a:srgbClr val="D4783A"/>
                </a:solidFill>
                <a:latin typeface="Trebuchet MS" pitchFamily="34" charset="0"/>
                <a:ea typeface="Trebuchet MS" pitchFamily="34" charset="-122"/>
                <a:cs typeface="Trebuchet MS" pitchFamily="34" charset="-120"/>
              </a:rPr>
              <a:t>Full as a Flask</a:t>
            </a:r>
            <a:endParaRPr lang="en-US" sz="1300" dirty="0"/>
          </a:p>
        </p:txBody>
      </p:sp>
      <p:sp>
        <p:nvSpPr>
          <p:cNvPr id="30" name="Text 27"/>
          <p:cNvSpPr/>
          <p:nvPr/>
        </p:nvSpPr>
        <p:spPr>
          <a:xfrm>
            <a:off x="6400800" y="2697480"/>
            <a:ext cx="2240280" cy="457200"/>
          </a:xfrm>
          <a:prstGeom prst="rect">
            <a:avLst/>
          </a:prstGeom>
          <a:noFill/>
          <a:ln/>
        </p:spPr>
        <p:txBody>
          <a:bodyPr wrap="square" lIns="0" tIns="0" rIns="0" bIns="0" rtlCol="0" anchor="ctr"/>
          <a:lstStyle/>
          <a:p>
            <a:pPr marL="0" indent="0">
              <a:buNone/>
            </a:pPr>
            <a:r>
              <a:rPr lang="en-US" sz="1200" dirty="0">
                <a:solidFill>
                  <a:srgbClr val="2C3E40"/>
                </a:solidFill>
                <a:latin typeface="Calibri" pitchFamily="34" charset="0"/>
                <a:ea typeface="Calibri" pitchFamily="34" charset="-122"/>
                <a:cs typeface="Calibri" pitchFamily="34" charset="-120"/>
              </a:rPr>
              <a:t>Urinary retention, decreased bowel sounds</a:t>
            </a:r>
            <a:endParaRPr lang="en-US" sz="1200" dirty="0"/>
          </a:p>
        </p:txBody>
      </p:sp>
      <p:sp>
        <p:nvSpPr>
          <p:cNvPr id="31" name="Shape 28"/>
          <p:cNvSpPr/>
          <p:nvPr/>
        </p:nvSpPr>
        <p:spPr>
          <a:xfrm>
            <a:off x="548640" y="3611880"/>
            <a:ext cx="3931920" cy="146304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32" name="Shape 29"/>
          <p:cNvSpPr/>
          <p:nvPr/>
        </p:nvSpPr>
        <p:spPr>
          <a:xfrm>
            <a:off x="548640" y="3611880"/>
            <a:ext cx="54864" cy="1463040"/>
          </a:xfrm>
          <a:prstGeom prst="rect">
            <a:avLst/>
          </a:prstGeom>
          <a:solidFill>
            <a:srgbClr val="14706E"/>
          </a:solidFill>
          <a:ln/>
        </p:spPr>
        <p:txBody>
          <a:bodyPr/>
          <a:lstStyle/>
          <a:p>
            <a:endParaRPr lang="en-US"/>
          </a:p>
        </p:txBody>
      </p:sp>
      <p:sp>
        <p:nvSpPr>
          <p:cNvPr id="33" name="Text 30"/>
          <p:cNvSpPr/>
          <p:nvPr/>
        </p:nvSpPr>
        <p:spPr>
          <a:xfrm>
            <a:off x="777240" y="3617845"/>
            <a:ext cx="3474720" cy="351130"/>
          </a:xfrm>
          <a:prstGeom prst="rect">
            <a:avLst/>
          </a:prstGeom>
          <a:noFill/>
          <a:ln/>
        </p:spPr>
        <p:txBody>
          <a:bodyPr wrap="square" lIns="0" tIns="0" rIns="0" bIns="0" rtlCol="0" anchor="ctr"/>
          <a:lstStyle/>
          <a:p>
            <a:pPr marL="0" indent="0">
              <a:buNone/>
            </a:pPr>
            <a:r>
              <a:rPr lang="en-US" sz="1300" b="1" dirty="0">
                <a:solidFill>
                  <a:srgbClr val="14706E"/>
                </a:solidFill>
                <a:latin typeface="Trebuchet MS" pitchFamily="34" charset="0"/>
                <a:ea typeface="Trebuchet MS" pitchFamily="34" charset="-122"/>
                <a:cs typeface="Trebuchet MS" pitchFamily="34" charset="-120"/>
              </a:rPr>
              <a:t>Common Causes</a:t>
            </a:r>
            <a:endParaRPr lang="en-US" sz="1300" dirty="0"/>
          </a:p>
        </p:txBody>
      </p:sp>
      <p:sp>
        <p:nvSpPr>
          <p:cNvPr id="34" name="Text 31"/>
          <p:cNvSpPr/>
          <p:nvPr/>
        </p:nvSpPr>
        <p:spPr>
          <a:xfrm>
            <a:off x="777240" y="3919993"/>
            <a:ext cx="3474720" cy="1154927"/>
          </a:xfrm>
          <a:prstGeom prst="rect">
            <a:avLst/>
          </a:prstGeom>
          <a:noFill/>
          <a:ln/>
        </p:spPr>
        <p:txBody>
          <a:bodyPr wrap="square" lIns="0" tIns="0" rIns="0" bIns="0" rtlCol="0" anchor="ctr"/>
          <a:lstStyle/>
          <a:p>
            <a:pPr marL="0" indent="0">
              <a:lnSpc>
                <a:spcPct val="120000"/>
              </a:lnSpc>
              <a:buNone/>
            </a:pPr>
            <a:r>
              <a:rPr lang="en-US" sz="1100" dirty="0">
                <a:solidFill>
                  <a:srgbClr val="2C3E40"/>
                </a:solidFill>
                <a:latin typeface="Calibri" pitchFamily="34" charset="0"/>
                <a:ea typeface="Calibri" pitchFamily="34" charset="-122"/>
                <a:cs typeface="Calibri" pitchFamily="34" charset="-120"/>
              </a:rPr>
              <a:t>Antihistamines (diphenhydramine)</a:t>
            </a:r>
          </a:p>
          <a:p>
            <a:pPr marL="0" indent="0">
              <a:lnSpc>
                <a:spcPct val="120000"/>
              </a:lnSpc>
              <a:buNone/>
            </a:pPr>
            <a:r>
              <a:rPr lang="en-US" sz="1100" dirty="0">
                <a:solidFill>
                  <a:srgbClr val="2C3E40"/>
                </a:solidFill>
                <a:latin typeface="Calibri" pitchFamily="34" charset="0"/>
                <a:ea typeface="Calibri" pitchFamily="34" charset="-122"/>
                <a:cs typeface="Calibri" pitchFamily="34" charset="-120"/>
              </a:rPr>
              <a:t>Atropine/scopolamine</a:t>
            </a:r>
          </a:p>
          <a:p>
            <a:pPr marL="0" indent="0">
              <a:lnSpc>
                <a:spcPct val="120000"/>
              </a:lnSpc>
              <a:buNone/>
            </a:pPr>
            <a:r>
              <a:rPr lang="en-US" sz="1100" dirty="0">
                <a:solidFill>
                  <a:srgbClr val="2C3E40"/>
                </a:solidFill>
                <a:latin typeface="Calibri" pitchFamily="34" charset="0"/>
                <a:ea typeface="Calibri" pitchFamily="34" charset="-122"/>
                <a:cs typeface="Calibri" pitchFamily="34" charset="-120"/>
              </a:rPr>
              <a:t>tricyclic antidepressants</a:t>
            </a:r>
          </a:p>
          <a:p>
            <a:pPr marL="0" indent="0">
              <a:lnSpc>
                <a:spcPct val="120000"/>
              </a:lnSpc>
              <a:buNone/>
            </a:pPr>
            <a:r>
              <a:rPr lang="en-US" sz="1100" dirty="0">
                <a:solidFill>
                  <a:srgbClr val="2C3E40"/>
                </a:solidFill>
                <a:latin typeface="Calibri" pitchFamily="34" charset="0"/>
                <a:ea typeface="Calibri" pitchFamily="34" charset="-122"/>
                <a:cs typeface="Calibri" pitchFamily="34" charset="-120"/>
              </a:rPr>
              <a:t>antipsychotics</a:t>
            </a:r>
          </a:p>
          <a:p>
            <a:pPr marL="0" indent="0">
              <a:lnSpc>
                <a:spcPct val="120000"/>
              </a:lnSpc>
              <a:buNone/>
            </a:pPr>
            <a:r>
              <a:rPr lang="en-US" sz="1100" dirty="0">
                <a:solidFill>
                  <a:srgbClr val="2C3E40"/>
                </a:solidFill>
                <a:latin typeface="Calibri" pitchFamily="34" charset="0"/>
                <a:ea typeface="Calibri" pitchFamily="34" charset="-122"/>
                <a:cs typeface="Calibri" pitchFamily="34" charset="-120"/>
              </a:rPr>
              <a:t>Skeletal muscle relaxants</a:t>
            </a:r>
          </a:p>
          <a:p>
            <a:pPr marL="0" indent="0">
              <a:lnSpc>
                <a:spcPct val="120000"/>
              </a:lnSpc>
              <a:buNone/>
            </a:pPr>
            <a:r>
              <a:rPr lang="en-US" sz="1100" dirty="0">
                <a:solidFill>
                  <a:srgbClr val="2C3E40"/>
                </a:solidFill>
                <a:latin typeface="Calibri" pitchFamily="34" charset="0"/>
                <a:ea typeface="Calibri" pitchFamily="34" charset="-122"/>
                <a:cs typeface="Calibri" pitchFamily="34" charset="-120"/>
              </a:rPr>
              <a:t>Plant (Jimsonweed)</a:t>
            </a:r>
            <a:endParaRPr lang="en-US" sz="1100" dirty="0"/>
          </a:p>
        </p:txBody>
      </p:sp>
      <p:sp>
        <p:nvSpPr>
          <p:cNvPr id="35" name="Shape 32"/>
          <p:cNvSpPr/>
          <p:nvPr/>
        </p:nvSpPr>
        <p:spPr>
          <a:xfrm>
            <a:off x="4754880" y="3611880"/>
            <a:ext cx="3840480" cy="146304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36" name="Shape 33"/>
          <p:cNvSpPr/>
          <p:nvPr/>
        </p:nvSpPr>
        <p:spPr>
          <a:xfrm>
            <a:off x="4754880" y="3611880"/>
            <a:ext cx="54864" cy="1463040"/>
          </a:xfrm>
          <a:prstGeom prst="rect">
            <a:avLst/>
          </a:prstGeom>
          <a:solidFill>
            <a:srgbClr val="0B3D4C"/>
          </a:solidFill>
          <a:ln/>
        </p:spPr>
        <p:txBody>
          <a:bodyPr/>
          <a:lstStyle/>
          <a:p>
            <a:endParaRPr lang="en-US"/>
          </a:p>
        </p:txBody>
      </p:sp>
      <p:sp>
        <p:nvSpPr>
          <p:cNvPr id="37" name="Text 34"/>
          <p:cNvSpPr/>
          <p:nvPr/>
        </p:nvSpPr>
        <p:spPr>
          <a:xfrm>
            <a:off x="4983480" y="3586039"/>
            <a:ext cx="3383280" cy="351130"/>
          </a:xfrm>
          <a:prstGeom prst="rect">
            <a:avLst/>
          </a:prstGeom>
          <a:noFill/>
          <a:ln/>
        </p:spPr>
        <p:txBody>
          <a:bodyPr wrap="square" lIns="0" tIns="0" rIns="0" bIns="0" rtlCol="0" anchor="ctr"/>
          <a:lstStyle/>
          <a:p>
            <a:pPr marL="0" indent="0">
              <a:buNone/>
            </a:pPr>
            <a:r>
              <a:rPr lang="en-US" sz="1300" b="1" dirty="0">
                <a:solidFill>
                  <a:srgbClr val="0B3D4C"/>
                </a:solidFill>
                <a:latin typeface="Trebuchet MS" pitchFamily="34" charset="0"/>
                <a:ea typeface="Trebuchet MS" pitchFamily="34" charset="-122"/>
                <a:cs typeface="Trebuchet MS" pitchFamily="34" charset="-120"/>
              </a:rPr>
              <a:t>Key Differentiator: </a:t>
            </a:r>
            <a:r>
              <a:rPr lang="en-US" sz="1300" b="1" dirty="0">
                <a:solidFill>
                  <a:srgbClr val="D4783A"/>
                </a:solidFill>
                <a:latin typeface="Trebuchet MS" pitchFamily="34" charset="0"/>
                <a:ea typeface="Trebuchet MS" pitchFamily="34" charset="-122"/>
                <a:cs typeface="Trebuchet MS" pitchFamily="34" charset="-120"/>
              </a:rPr>
              <a:t>DRY skin</a:t>
            </a:r>
            <a:endParaRPr lang="en-US" sz="1300" dirty="0"/>
          </a:p>
        </p:txBody>
      </p:sp>
      <p:sp>
        <p:nvSpPr>
          <p:cNvPr id="38" name="Text 35"/>
          <p:cNvSpPr/>
          <p:nvPr/>
        </p:nvSpPr>
        <p:spPr>
          <a:xfrm>
            <a:off x="4983480" y="3977639"/>
            <a:ext cx="3383280" cy="1039633"/>
          </a:xfrm>
          <a:prstGeom prst="rect">
            <a:avLst/>
          </a:prstGeom>
          <a:noFill/>
          <a:ln/>
        </p:spPr>
        <p:txBody>
          <a:bodyPr wrap="square" lIns="0" tIns="0" rIns="0" bIns="0" rtlCol="0" anchor="ctr"/>
          <a:lstStyle/>
          <a:p>
            <a:pPr marL="0" indent="0">
              <a:lnSpc>
                <a:spcPct val="120000"/>
              </a:lnSpc>
              <a:buNone/>
            </a:pPr>
            <a:r>
              <a:rPr lang="en-US" sz="1100" dirty="0">
                <a:solidFill>
                  <a:srgbClr val="2C3E40"/>
                </a:solidFill>
                <a:latin typeface="Calibri" pitchFamily="34" charset="0"/>
                <a:ea typeface="Calibri" pitchFamily="34" charset="-122"/>
                <a:cs typeface="Calibri" pitchFamily="34" charset="-120"/>
              </a:rPr>
              <a:t>Unlike sympathomimetic toxidrome (wet/diaphoretic skin), antimuscarinic patients are dry. </a:t>
            </a:r>
          </a:p>
          <a:p>
            <a:pPr marL="0" indent="0">
              <a:lnSpc>
                <a:spcPct val="120000"/>
              </a:lnSpc>
              <a:buNone/>
            </a:pPr>
            <a:endParaRPr lang="en-US" sz="1100" dirty="0">
              <a:solidFill>
                <a:srgbClr val="2C3E40"/>
              </a:solidFill>
              <a:latin typeface="Calibri" pitchFamily="34" charset="0"/>
              <a:ea typeface="Calibri" pitchFamily="34" charset="-122"/>
              <a:cs typeface="Calibri" pitchFamily="34" charset="-120"/>
            </a:endParaRPr>
          </a:p>
          <a:p>
            <a:pPr marL="0" indent="0">
              <a:lnSpc>
                <a:spcPct val="120000"/>
              </a:lnSpc>
              <a:buNone/>
            </a:pPr>
            <a:r>
              <a:rPr lang="en-US" sz="1100" dirty="0">
                <a:solidFill>
                  <a:srgbClr val="2C3E40"/>
                </a:solidFill>
                <a:latin typeface="Calibri" pitchFamily="34" charset="0"/>
                <a:ea typeface="Calibri" pitchFamily="34" charset="-122"/>
                <a:cs typeface="Calibri" pitchFamily="34" charset="-120"/>
              </a:rPr>
              <a:t>Pupils may be "fixed" and poorly reactive to light, unlike sympathomimetic mydriasis which still reacts.</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checkerboard(across)">
                                      <p:cBhvr>
                                        <p:cTn id="7" dur="500"/>
                                        <p:tgtEl>
                                          <p:spTgt spid="31"/>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2"/>
                                        </p:tgtEl>
                                        <p:attrNameLst>
                                          <p:attrName>style.visibility</p:attrName>
                                        </p:attrNameLst>
                                      </p:cBhvr>
                                      <p:to>
                                        <p:strVal val="visible"/>
                                      </p:to>
                                    </p:set>
                                    <p:animEffect transition="in" filter="checkerboard(across)">
                                      <p:cBhvr>
                                        <p:cTn id="10" dur="500"/>
                                        <p:tgtEl>
                                          <p:spTgt spid="32"/>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33"/>
                                        </p:tgtEl>
                                        <p:attrNameLst>
                                          <p:attrName>style.visibility</p:attrName>
                                        </p:attrNameLst>
                                      </p:cBhvr>
                                      <p:to>
                                        <p:strVal val="visible"/>
                                      </p:to>
                                    </p:set>
                                    <p:animEffect transition="in" filter="checkerboard(across)">
                                      <p:cBhvr>
                                        <p:cTn id="13" dur="500"/>
                                        <p:tgtEl>
                                          <p:spTgt spid="33"/>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34"/>
                                        </p:tgtEl>
                                        <p:attrNameLst>
                                          <p:attrName>style.visibility</p:attrName>
                                        </p:attrNameLst>
                                      </p:cBhvr>
                                      <p:to>
                                        <p:strVal val="visible"/>
                                      </p:to>
                                    </p:set>
                                    <p:animEffect transition="in" filter="checkerboard(across)">
                                      <p:cBhvr>
                                        <p:cTn id="16" dur="500"/>
                                        <p:tgtEl>
                                          <p:spTgt spid="34"/>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35"/>
                                        </p:tgtEl>
                                        <p:attrNameLst>
                                          <p:attrName>style.visibility</p:attrName>
                                        </p:attrNameLst>
                                      </p:cBhvr>
                                      <p:to>
                                        <p:strVal val="visible"/>
                                      </p:to>
                                    </p:set>
                                    <p:animEffect transition="in" filter="checkerboard(across)">
                                      <p:cBhvr>
                                        <p:cTn id="21" dur="500"/>
                                        <p:tgtEl>
                                          <p:spTgt spid="35"/>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36"/>
                                        </p:tgtEl>
                                        <p:attrNameLst>
                                          <p:attrName>style.visibility</p:attrName>
                                        </p:attrNameLst>
                                      </p:cBhvr>
                                      <p:to>
                                        <p:strVal val="visible"/>
                                      </p:to>
                                    </p:set>
                                    <p:animEffect transition="in" filter="checkerboard(across)">
                                      <p:cBhvr>
                                        <p:cTn id="24" dur="500"/>
                                        <p:tgtEl>
                                          <p:spTgt spid="36"/>
                                        </p:tgtEl>
                                      </p:cBhvr>
                                    </p:animEffect>
                                  </p:childTnLst>
                                </p:cTn>
                              </p:par>
                              <p:par>
                                <p:cTn id="25" presetID="5" presetClass="entr" presetSubtype="10" fill="hold" grpId="0" nodeType="withEffect">
                                  <p:stCondLst>
                                    <p:cond delay="0"/>
                                  </p:stCondLst>
                                  <p:childTnLst>
                                    <p:set>
                                      <p:cBhvr>
                                        <p:cTn id="26" dur="1" fill="hold">
                                          <p:stCondLst>
                                            <p:cond delay="0"/>
                                          </p:stCondLst>
                                        </p:cTn>
                                        <p:tgtEl>
                                          <p:spTgt spid="37"/>
                                        </p:tgtEl>
                                        <p:attrNameLst>
                                          <p:attrName>style.visibility</p:attrName>
                                        </p:attrNameLst>
                                      </p:cBhvr>
                                      <p:to>
                                        <p:strVal val="visible"/>
                                      </p:to>
                                    </p:set>
                                    <p:animEffect transition="in" filter="checkerboard(across)">
                                      <p:cBhvr>
                                        <p:cTn id="27" dur="500"/>
                                        <p:tgtEl>
                                          <p:spTgt spid="37"/>
                                        </p:tgtEl>
                                      </p:cBhvr>
                                    </p:animEffect>
                                  </p:childTnLst>
                                </p:cTn>
                              </p:par>
                              <p:par>
                                <p:cTn id="28" presetID="5" presetClass="entr" presetSubtype="10" fill="hold" grpId="0" nodeType="withEffect">
                                  <p:stCondLst>
                                    <p:cond delay="0"/>
                                  </p:stCondLst>
                                  <p:childTnLst>
                                    <p:set>
                                      <p:cBhvr>
                                        <p:cTn id="29" dur="1" fill="hold">
                                          <p:stCondLst>
                                            <p:cond delay="0"/>
                                          </p:stCondLst>
                                        </p:cTn>
                                        <p:tgtEl>
                                          <p:spTgt spid="38"/>
                                        </p:tgtEl>
                                        <p:attrNameLst>
                                          <p:attrName>style.visibility</p:attrName>
                                        </p:attrNameLst>
                                      </p:cBhvr>
                                      <p:to>
                                        <p:strVal val="visible"/>
                                      </p:to>
                                    </p:set>
                                    <p:animEffect transition="in" filter="checkerboard(across)">
                                      <p:cBhvr>
                                        <p:cTn id="30"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2" grpId="0" animBg="1"/>
      <p:bldP spid="33" grpId="0" animBg="1"/>
      <p:bldP spid="34" grpId="0" animBg="1"/>
      <p:bldP spid="35" grpId="0" animBg="1"/>
      <p:bldP spid="36" grpId="0" animBg="1"/>
      <p:bldP spid="37" grpId="0" animBg="1"/>
      <p:bldP spid="3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name="Slide 14">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Sympathomimetic Toxidrome</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14</a:t>
            </a:r>
            <a:endParaRPr lang="en-US" sz="900" dirty="0"/>
          </a:p>
        </p:txBody>
      </p:sp>
      <p:sp>
        <p:nvSpPr>
          <p:cNvPr id="7" name="Shape 4"/>
          <p:cNvSpPr/>
          <p:nvPr/>
        </p:nvSpPr>
        <p:spPr>
          <a:xfrm>
            <a:off x="548640" y="1005840"/>
            <a:ext cx="4114800" cy="283464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8" name="Shape 5"/>
          <p:cNvSpPr/>
          <p:nvPr/>
        </p:nvSpPr>
        <p:spPr>
          <a:xfrm>
            <a:off x="548640" y="1005840"/>
            <a:ext cx="54864" cy="2834640"/>
          </a:xfrm>
          <a:prstGeom prst="rect">
            <a:avLst/>
          </a:prstGeom>
          <a:solidFill>
            <a:srgbClr val="D4783A"/>
          </a:solidFill>
          <a:ln/>
        </p:spPr>
        <p:txBody>
          <a:bodyPr/>
          <a:lstStyle/>
          <a:p>
            <a:endParaRPr lang="en-US"/>
          </a:p>
        </p:txBody>
      </p:sp>
      <p:sp>
        <p:nvSpPr>
          <p:cNvPr id="9" name="Text 6"/>
          <p:cNvSpPr/>
          <p:nvPr/>
        </p:nvSpPr>
        <p:spPr>
          <a:xfrm>
            <a:off x="777240" y="1053320"/>
            <a:ext cx="3657600" cy="320040"/>
          </a:xfrm>
          <a:prstGeom prst="rect">
            <a:avLst/>
          </a:prstGeom>
          <a:noFill/>
          <a:ln/>
        </p:spPr>
        <p:txBody>
          <a:bodyPr wrap="square" lIns="0" tIns="0" rIns="0" bIns="0" rtlCol="0" anchor="ctr"/>
          <a:lstStyle/>
          <a:p>
            <a:pPr marL="0" indent="0">
              <a:buNone/>
            </a:pPr>
            <a:r>
              <a:rPr lang="en-US" sz="1600" b="1" dirty="0">
                <a:solidFill>
                  <a:srgbClr val="D4783A"/>
                </a:solidFill>
                <a:latin typeface="Trebuchet MS" pitchFamily="34" charset="0"/>
                <a:ea typeface="Trebuchet MS" pitchFamily="34" charset="-122"/>
                <a:cs typeface="Trebuchet MS" pitchFamily="34" charset="-120"/>
              </a:rPr>
              <a:t>Signs &amp; Symptoms</a:t>
            </a:r>
            <a:endParaRPr lang="en-US" sz="1600" dirty="0"/>
          </a:p>
        </p:txBody>
      </p:sp>
      <p:sp>
        <p:nvSpPr>
          <p:cNvPr id="10" name="Text 7"/>
          <p:cNvSpPr/>
          <p:nvPr/>
        </p:nvSpPr>
        <p:spPr>
          <a:xfrm>
            <a:off x="777240" y="1508760"/>
            <a:ext cx="3657600" cy="2103120"/>
          </a:xfrm>
          <a:prstGeom prst="rect">
            <a:avLst/>
          </a:prstGeom>
          <a:noFill/>
          <a:ln/>
        </p:spPr>
        <p:txBody>
          <a:bodyPr wrap="square" lIns="0" tIns="0" rIns="0" bIns="0" rtlCol="0" anchor="ctr"/>
          <a:lstStyle/>
          <a:p>
            <a:pPr marL="342900" indent="-342900">
              <a:spcAft>
                <a:spcPts val="600"/>
              </a:spcAft>
              <a:buSzPct val="100000"/>
              <a:buChar char="•"/>
            </a:pPr>
            <a:r>
              <a:rPr lang="en-US" sz="1300" dirty="0">
                <a:solidFill>
                  <a:srgbClr val="2C3E40"/>
                </a:solidFill>
                <a:latin typeface="Calibri" pitchFamily="34" charset="0"/>
                <a:ea typeface="Calibri" pitchFamily="34" charset="-122"/>
                <a:cs typeface="Calibri" pitchFamily="34" charset="-120"/>
              </a:rPr>
              <a:t>Hyperthermia</a:t>
            </a:r>
            <a:endParaRPr lang="en-US" sz="1300" dirty="0"/>
          </a:p>
          <a:p>
            <a:pPr marL="342900" indent="-342900">
              <a:spcAft>
                <a:spcPts val="600"/>
              </a:spcAft>
              <a:buSzPct val="100000"/>
              <a:buChar char="•"/>
            </a:pPr>
            <a:r>
              <a:rPr lang="en-US" sz="1300" dirty="0">
                <a:solidFill>
                  <a:srgbClr val="2C3E40"/>
                </a:solidFill>
                <a:latin typeface="Calibri" pitchFamily="34" charset="0"/>
                <a:ea typeface="Calibri" pitchFamily="34" charset="-122"/>
                <a:cs typeface="Calibri" pitchFamily="34" charset="-120"/>
              </a:rPr>
              <a:t>Tachycardia / Hypertension</a:t>
            </a:r>
            <a:endParaRPr lang="en-US" sz="1300" dirty="0"/>
          </a:p>
          <a:p>
            <a:pPr marL="342900" indent="-342900">
              <a:spcAft>
                <a:spcPts val="600"/>
              </a:spcAft>
              <a:buSzPct val="100000"/>
              <a:buChar char="•"/>
            </a:pPr>
            <a:r>
              <a:rPr lang="en-US" sz="1300" dirty="0">
                <a:solidFill>
                  <a:srgbClr val="2C3E40"/>
                </a:solidFill>
                <a:latin typeface="Calibri" pitchFamily="34" charset="0"/>
                <a:ea typeface="Calibri" pitchFamily="34" charset="-122"/>
                <a:cs typeface="Calibri" pitchFamily="34" charset="-120"/>
              </a:rPr>
              <a:t>Mydriasis (dilated pupils)</a:t>
            </a:r>
            <a:endParaRPr lang="en-US" sz="1300" dirty="0"/>
          </a:p>
          <a:p>
            <a:pPr marL="342900" indent="-342900">
              <a:spcAft>
                <a:spcPts val="600"/>
              </a:spcAft>
              <a:buSzPct val="100000"/>
              <a:buChar char="•"/>
            </a:pPr>
            <a:r>
              <a:rPr lang="en-US" sz="1300" dirty="0">
                <a:solidFill>
                  <a:srgbClr val="2C3E40"/>
                </a:solidFill>
                <a:latin typeface="Calibri" pitchFamily="34" charset="0"/>
                <a:ea typeface="Calibri" pitchFamily="34" charset="-122"/>
                <a:cs typeface="Calibri" pitchFamily="34" charset="-120"/>
              </a:rPr>
              <a:t>Warm, moist (diaphoretic) skin</a:t>
            </a:r>
            <a:endParaRPr lang="en-US" sz="1300" dirty="0"/>
          </a:p>
          <a:p>
            <a:pPr marL="342900" indent="-342900">
              <a:spcAft>
                <a:spcPts val="600"/>
              </a:spcAft>
              <a:buSzPct val="100000"/>
              <a:buChar char="•"/>
            </a:pPr>
            <a:r>
              <a:rPr lang="en-US" sz="1300" dirty="0">
                <a:solidFill>
                  <a:srgbClr val="2C3E40"/>
                </a:solidFill>
                <a:latin typeface="Calibri" pitchFamily="34" charset="0"/>
                <a:ea typeface="Calibri" pitchFamily="34" charset="-122"/>
                <a:cs typeface="Calibri" pitchFamily="34" charset="-120"/>
              </a:rPr>
              <a:t>Agitated delirium / Paranoia</a:t>
            </a:r>
            <a:endParaRPr lang="en-US" sz="1300" dirty="0"/>
          </a:p>
          <a:p>
            <a:pPr marL="342900" indent="-342900">
              <a:spcAft>
                <a:spcPts val="600"/>
              </a:spcAft>
              <a:buSzPct val="100000"/>
              <a:buChar char="•"/>
            </a:pPr>
            <a:r>
              <a:rPr lang="en-US" sz="1300" dirty="0">
                <a:solidFill>
                  <a:srgbClr val="2C3E40"/>
                </a:solidFill>
                <a:latin typeface="Calibri" pitchFamily="34" charset="0"/>
                <a:ea typeface="Calibri" pitchFamily="34" charset="-122"/>
                <a:cs typeface="Calibri" pitchFamily="34" charset="-120"/>
              </a:rPr>
              <a:t>Seizures</a:t>
            </a:r>
            <a:endParaRPr lang="en-US" sz="1300" dirty="0"/>
          </a:p>
        </p:txBody>
      </p:sp>
      <p:sp>
        <p:nvSpPr>
          <p:cNvPr id="11" name="Shape 8"/>
          <p:cNvSpPr/>
          <p:nvPr/>
        </p:nvSpPr>
        <p:spPr>
          <a:xfrm>
            <a:off x="4937760" y="1005840"/>
            <a:ext cx="3657600" cy="12801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2" name="Shape 9"/>
          <p:cNvSpPr/>
          <p:nvPr/>
        </p:nvSpPr>
        <p:spPr>
          <a:xfrm>
            <a:off x="4937760" y="1005840"/>
            <a:ext cx="54864" cy="1280160"/>
          </a:xfrm>
          <a:prstGeom prst="rect">
            <a:avLst/>
          </a:prstGeom>
          <a:solidFill>
            <a:srgbClr val="14706E"/>
          </a:solidFill>
          <a:ln/>
        </p:spPr>
        <p:txBody>
          <a:bodyPr/>
          <a:lstStyle/>
          <a:p>
            <a:endParaRPr lang="en-US"/>
          </a:p>
        </p:txBody>
      </p:sp>
      <p:sp>
        <p:nvSpPr>
          <p:cNvPr id="13" name="Text 10"/>
          <p:cNvSpPr/>
          <p:nvPr/>
        </p:nvSpPr>
        <p:spPr>
          <a:xfrm>
            <a:off x="5166360" y="1053320"/>
            <a:ext cx="3200400" cy="274320"/>
          </a:xfrm>
          <a:prstGeom prst="rect">
            <a:avLst/>
          </a:prstGeom>
          <a:noFill/>
          <a:ln/>
        </p:spPr>
        <p:txBody>
          <a:bodyPr wrap="square" lIns="0" tIns="0" rIns="0" bIns="0" rtlCol="0" anchor="ctr"/>
          <a:lstStyle/>
          <a:p>
            <a:pPr marL="0" indent="0">
              <a:buNone/>
            </a:pPr>
            <a:r>
              <a:rPr lang="en-US" sz="1400" b="1" dirty="0">
                <a:solidFill>
                  <a:srgbClr val="14706E"/>
                </a:solidFill>
                <a:latin typeface="Trebuchet MS" pitchFamily="34" charset="0"/>
                <a:ea typeface="Trebuchet MS" pitchFamily="34" charset="-122"/>
                <a:cs typeface="Trebuchet MS" pitchFamily="34" charset="-120"/>
              </a:rPr>
              <a:t>Common Causes</a:t>
            </a:r>
            <a:endParaRPr lang="en-US" sz="1400" dirty="0"/>
          </a:p>
        </p:txBody>
      </p:sp>
      <p:sp>
        <p:nvSpPr>
          <p:cNvPr id="14" name="Text 11"/>
          <p:cNvSpPr/>
          <p:nvPr/>
        </p:nvSpPr>
        <p:spPr>
          <a:xfrm>
            <a:off x="5166360" y="1417320"/>
            <a:ext cx="3200400" cy="731520"/>
          </a:xfrm>
          <a:prstGeom prst="rect">
            <a:avLst/>
          </a:prstGeom>
          <a:noFill/>
          <a:ln/>
        </p:spPr>
        <p:txBody>
          <a:bodyPr wrap="square" lIns="0" tIns="0" rIns="0" bIns="0" rtlCol="0" anchor="ctr"/>
          <a:lstStyle/>
          <a:p>
            <a:pPr marL="0" indent="0">
              <a:lnSpc>
                <a:spcPct val="120000"/>
              </a:lnSpc>
              <a:buNone/>
            </a:pPr>
            <a:r>
              <a:rPr lang="en-US" sz="1100" dirty="0">
                <a:solidFill>
                  <a:srgbClr val="2C3E40"/>
                </a:solidFill>
                <a:latin typeface="Calibri" pitchFamily="34" charset="0"/>
                <a:ea typeface="Calibri" pitchFamily="34" charset="-122"/>
                <a:cs typeface="Calibri" pitchFamily="34" charset="-120"/>
              </a:rPr>
              <a:t>Cocaine, amphetamines, MDMA, synthetic cathinones, PCP, caffeine</a:t>
            </a:r>
            <a:endParaRPr lang="en-US" sz="1100" dirty="0"/>
          </a:p>
          <a:p>
            <a:pPr marL="0" indent="0">
              <a:lnSpc>
                <a:spcPct val="120000"/>
              </a:lnSpc>
              <a:buNone/>
            </a:pPr>
            <a:endParaRPr lang="en-US" sz="1100" dirty="0"/>
          </a:p>
          <a:p>
            <a:pPr marL="0" indent="0">
              <a:lnSpc>
                <a:spcPct val="120000"/>
              </a:lnSpc>
              <a:buNone/>
            </a:pPr>
            <a:r>
              <a:rPr lang="en-US" sz="1100" dirty="0">
                <a:solidFill>
                  <a:srgbClr val="2C3E40"/>
                </a:solidFill>
                <a:latin typeface="Calibri" pitchFamily="34" charset="0"/>
                <a:ea typeface="Calibri" pitchFamily="34" charset="-122"/>
                <a:cs typeface="Calibri" pitchFamily="34" charset="-120"/>
              </a:rPr>
              <a:t>Also, </a:t>
            </a:r>
            <a:r>
              <a:rPr lang="en-US" sz="1100" i="1" u="sng" dirty="0">
                <a:solidFill>
                  <a:srgbClr val="2C3E40"/>
                </a:solidFill>
                <a:latin typeface="Calibri" pitchFamily="34" charset="0"/>
                <a:ea typeface="Calibri" pitchFamily="34" charset="-122"/>
                <a:cs typeface="Calibri" pitchFamily="34" charset="-120"/>
              </a:rPr>
              <a:t>withdrawa</a:t>
            </a:r>
            <a:r>
              <a:rPr lang="en-US" sz="1100" dirty="0">
                <a:solidFill>
                  <a:srgbClr val="2C3E40"/>
                </a:solidFill>
                <a:latin typeface="Calibri" pitchFamily="34" charset="0"/>
                <a:ea typeface="Calibri" pitchFamily="34" charset="-122"/>
                <a:cs typeface="Calibri" pitchFamily="34" charset="-120"/>
              </a:rPr>
              <a:t>l from: Alcohol, benzodiazepines, GHB, barbiturates</a:t>
            </a:r>
            <a:endParaRPr lang="en-US" sz="1100" dirty="0"/>
          </a:p>
        </p:txBody>
      </p:sp>
      <p:sp>
        <p:nvSpPr>
          <p:cNvPr id="15" name="Shape 12"/>
          <p:cNvSpPr/>
          <p:nvPr/>
        </p:nvSpPr>
        <p:spPr>
          <a:xfrm>
            <a:off x="4937760" y="2468880"/>
            <a:ext cx="3657600" cy="13716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6" name="Shape 13"/>
          <p:cNvSpPr/>
          <p:nvPr/>
        </p:nvSpPr>
        <p:spPr>
          <a:xfrm>
            <a:off x="4937760" y="2468880"/>
            <a:ext cx="54864" cy="1371600"/>
          </a:xfrm>
          <a:prstGeom prst="rect">
            <a:avLst/>
          </a:prstGeom>
          <a:solidFill>
            <a:srgbClr val="0B3D4C"/>
          </a:solidFill>
          <a:ln/>
        </p:spPr>
        <p:txBody>
          <a:bodyPr/>
          <a:lstStyle/>
          <a:p>
            <a:endParaRPr lang="en-US"/>
          </a:p>
        </p:txBody>
      </p:sp>
      <p:sp>
        <p:nvSpPr>
          <p:cNvPr id="17" name="Text 14"/>
          <p:cNvSpPr/>
          <p:nvPr/>
        </p:nvSpPr>
        <p:spPr>
          <a:xfrm>
            <a:off x="5166360" y="2560320"/>
            <a:ext cx="3200400" cy="274320"/>
          </a:xfrm>
          <a:prstGeom prst="rect">
            <a:avLst/>
          </a:prstGeom>
          <a:noFill/>
          <a:ln/>
        </p:spPr>
        <p:txBody>
          <a:bodyPr wrap="square" lIns="0" tIns="0" rIns="0" bIns="0" rtlCol="0" anchor="ctr"/>
          <a:lstStyle/>
          <a:p>
            <a:pPr marL="0" indent="0">
              <a:buNone/>
            </a:pPr>
            <a:r>
              <a:rPr lang="en-US" sz="1400" b="1" dirty="0">
                <a:solidFill>
                  <a:srgbClr val="0B3D4C"/>
                </a:solidFill>
                <a:latin typeface="Trebuchet MS" pitchFamily="34" charset="0"/>
                <a:ea typeface="Trebuchet MS" pitchFamily="34" charset="-122"/>
                <a:cs typeface="Trebuchet MS" pitchFamily="34" charset="-120"/>
              </a:rPr>
              <a:t>Treatment Approach</a:t>
            </a:r>
            <a:endParaRPr lang="en-US" sz="1400" dirty="0"/>
          </a:p>
        </p:txBody>
      </p:sp>
      <p:sp>
        <p:nvSpPr>
          <p:cNvPr id="18" name="Text 15"/>
          <p:cNvSpPr/>
          <p:nvPr/>
        </p:nvSpPr>
        <p:spPr>
          <a:xfrm>
            <a:off x="5166360" y="2880360"/>
            <a:ext cx="3200400" cy="822960"/>
          </a:xfrm>
          <a:prstGeom prst="rect">
            <a:avLst/>
          </a:prstGeom>
          <a:noFill/>
          <a:ln/>
        </p:spPr>
        <p:txBody>
          <a:bodyPr wrap="square" lIns="0" tIns="0" rIns="0" bIns="0" rtlCol="0" anchor="ctr"/>
          <a:lstStyle/>
          <a:p>
            <a:pPr marL="0" indent="0">
              <a:lnSpc>
                <a:spcPct val="140000"/>
              </a:lnSpc>
              <a:buNone/>
            </a:pPr>
            <a:r>
              <a:rPr lang="en-US" sz="1100" dirty="0">
                <a:solidFill>
                  <a:srgbClr val="2C3E40"/>
                </a:solidFill>
                <a:latin typeface="Calibri" pitchFamily="34" charset="0"/>
                <a:ea typeface="Calibri" pitchFamily="34" charset="-122"/>
                <a:cs typeface="Calibri" pitchFamily="34" charset="-120"/>
              </a:rPr>
              <a:t>Benzodiazepines (first-line for agitation)</a:t>
            </a:r>
            <a:endParaRPr lang="en-US" sz="1100" dirty="0"/>
          </a:p>
          <a:p>
            <a:pPr marL="0" indent="0">
              <a:lnSpc>
                <a:spcPct val="140000"/>
              </a:lnSpc>
              <a:buNone/>
            </a:pPr>
            <a:r>
              <a:rPr lang="en-US" sz="1100" dirty="0">
                <a:solidFill>
                  <a:srgbClr val="2C3E40"/>
                </a:solidFill>
                <a:latin typeface="Calibri" pitchFamily="34" charset="0"/>
                <a:ea typeface="Calibri" pitchFamily="34" charset="-122"/>
                <a:cs typeface="Calibri" pitchFamily="34" charset="-120"/>
              </a:rPr>
              <a:t>Active cooling for hyperthermia</a:t>
            </a:r>
            <a:endParaRPr lang="en-US" sz="1100" dirty="0"/>
          </a:p>
          <a:p>
            <a:pPr marL="0" indent="0">
              <a:lnSpc>
                <a:spcPct val="140000"/>
              </a:lnSpc>
              <a:buNone/>
            </a:pPr>
            <a:r>
              <a:rPr lang="en-US" sz="1100" dirty="0">
                <a:solidFill>
                  <a:srgbClr val="2C3E40"/>
                </a:solidFill>
                <a:latin typeface="Calibri" pitchFamily="34" charset="0"/>
                <a:ea typeface="Calibri" pitchFamily="34" charset="-122"/>
                <a:cs typeface="Calibri" pitchFamily="34" charset="-120"/>
              </a:rPr>
              <a:t>Avoid beta-blockers in cocaine</a:t>
            </a:r>
            <a:endParaRPr lang="en-US" sz="1100" dirty="0"/>
          </a:p>
          <a:p>
            <a:pPr marL="0" indent="0">
              <a:lnSpc>
                <a:spcPct val="140000"/>
              </a:lnSpc>
              <a:buNone/>
            </a:pPr>
            <a:r>
              <a:rPr lang="en-US" sz="1100" dirty="0">
                <a:solidFill>
                  <a:srgbClr val="2C3E40"/>
                </a:solidFill>
                <a:latin typeface="Calibri" pitchFamily="34" charset="0"/>
                <a:ea typeface="Calibri" pitchFamily="34" charset="-122"/>
                <a:cs typeface="Calibri" pitchFamily="34" charset="-120"/>
              </a:rPr>
              <a:t>IV fluids, cardiac monitoring</a:t>
            </a:r>
            <a:endParaRPr lang="en-US" sz="1100" dirty="0"/>
          </a:p>
        </p:txBody>
      </p:sp>
      <p:sp>
        <p:nvSpPr>
          <p:cNvPr id="19" name="Shape 16"/>
          <p:cNvSpPr/>
          <p:nvPr/>
        </p:nvSpPr>
        <p:spPr>
          <a:xfrm>
            <a:off x="548640" y="4114800"/>
            <a:ext cx="8046720" cy="6858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0" name="Shape 17"/>
          <p:cNvSpPr/>
          <p:nvPr/>
        </p:nvSpPr>
        <p:spPr>
          <a:xfrm>
            <a:off x="548640" y="4114800"/>
            <a:ext cx="54864" cy="685800"/>
          </a:xfrm>
          <a:prstGeom prst="rect">
            <a:avLst/>
          </a:prstGeom>
          <a:solidFill>
            <a:srgbClr val="D4783A"/>
          </a:solidFill>
          <a:ln/>
        </p:spPr>
        <p:txBody>
          <a:bodyPr/>
          <a:lstStyle/>
          <a:p>
            <a:endParaRPr lang="en-US"/>
          </a:p>
        </p:txBody>
      </p:sp>
      <p:sp>
        <p:nvSpPr>
          <p:cNvPr id="21" name="Text 18"/>
          <p:cNvSpPr/>
          <p:nvPr/>
        </p:nvSpPr>
        <p:spPr>
          <a:xfrm>
            <a:off x="603504" y="4160520"/>
            <a:ext cx="7991856" cy="594360"/>
          </a:xfrm>
          <a:prstGeom prst="rect">
            <a:avLst/>
          </a:prstGeom>
          <a:noFill/>
          <a:ln/>
        </p:spPr>
        <p:txBody>
          <a:bodyPr wrap="square" lIns="0" tIns="0" rIns="0" bIns="0" rtlCol="0" anchor="ctr"/>
          <a:lstStyle/>
          <a:p>
            <a:pPr marL="0" indent="0" algn="ctr">
              <a:buNone/>
            </a:pPr>
            <a:r>
              <a:rPr lang="en-US" sz="1300" b="1" dirty="0">
                <a:solidFill>
                  <a:srgbClr val="D4783A"/>
                </a:solidFill>
                <a:latin typeface="Calibri" pitchFamily="34" charset="0"/>
                <a:ea typeface="Calibri" pitchFamily="34" charset="-122"/>
                <a:cs typeface="Calibri" pitchFamily="34" charset="-120"/>
              </a:rPr>
              <a:t>Key Feature: </a:t>
            </a:r>
          </a:p>
          <a:p>
            <a:pPr marL="0" indent="0" algn="ctr">
              <a:buNone/>
            </a:pPr>
            <a:r>
              <a:rPr lang="en-US" sz="1300" dirty="0">
                <a:solidFill>
                  <a:srgbClr val="2C3E40"/>
                </a:solidFill>
                <a:latin typeface="Calibri" pitchFamily="34" charset="0"/>
                <a:ea typeface="Calibri" pitchFamily="34" charset="-122"/>
                <a:cs typeface="Calibri" pitchFamily="34" charset="-120"/>
              </a:rPr>
              <a:t>Diaphoresis (moist skin) distinguishes sympathomimetic from antimuscarinic toxidrome, which presents with dry skin.</a:t>
            </a:r>
            <a:endParaRPr lang="en-US" sz="13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checkerboard(across)">
                                      <p:cBhvr>
                                        <p:cTn id="7" dur="500"/>
                                        <p:tgtEl>
                                          <p:spTgt spid="19"/>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checkerboard(across)">
                                      <p:cBhvr>
                                        <p:cTn id="10" dur="500"/>
                                        <p:tgtEl>
                                          <p:spTgt spid="20"/>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checkerboard(across)">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name="Slide 20">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Anticholinergic vs. Sympathomimetic</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20</a:t>
            </a:r>
            <a:endParaRPr lang="en-US" sz="900" dirty="0"/>
          </a:p>
        </p:txBody>
      </p:sp>
      <p:graphicFrame>
        <p:nvGraphicFramePr>
          <p:cNvPr id="21" name="Table 0"/>
          <p:cNvGraphicFramePr>
            <a:graphicFrameLocks noGrp="1"/>
          </p:cNvGraphicFramePr>
          <p:nvPr>
            <p:extLst>
              <p:ext uri="{D42A27DB-BD31-4B8C-83A1-F6EECF244321}">
                <p14:modId xmlns:p14="http://schemas.microsoft.com/office/powerpoint/2010/main" val="1610208311"/>
              </p:ext>
            </p:extLst>
          </p:nvPr>
        </p:nvGraphicFramePr>
        <p:xfrm>
          <a:off x="457200" y="1005840"/>
          <a:ext cx="8229600" cy="3008376"/>
        </p:xfrm>
        <a:graphic>
          <a:graphicData uri="http://schemas.openxmlformats.org/drawingml/2006/table">
            <a:tbl>
              <a:tblPr/>
              <a:tblGrid>
                <a:gridCol w="1645920">
                  <a:extLst>
                    <a:ext uri="{9D8B030D-6E8A-4147-A177-3AD203B41FA5}">
                      <a16:colId xmlns:a16="http://schemas.microsoft.com/office/drawing/2014/main" val="20000"/>
                    </a:ext>
                  </a:extLst>
                </a:gridCol>
                <a:gridCol w="3291840">
                  <a:extLst>
                    <a:ext uri="{9D8B030D-6E8A-4147-A177-3AD203B41FA5}">
                      <a16:colId xmlns:a16="http://schemas.microsoft.com/office/drawing/2014/main" val="20001"/>
                    </a:ext>
                  </a:extLst>
                </a:gridCol>
                <a:gridCol w="3291840">
                  <a:extLst>
                    <a:ext uri="{9D8B030D-6E8A-4147-A177-3AD203B41FA5}">
                      <a16:colId xmlns:a16="http://schemas.microsoft.com/office/drawing/2014/main" val="20002"/>
                    </a:ext>
                  </a:extLst>
                </a:gridCol>
              </a:tblGrid>
              <a:tr h="320040">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Feature</a:t>
                      </a:r>
                      <a:endParaRPr lang="en-US" sz="12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solidFill>
                      <a:srgbClr val="0B3D4C"/>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Anticholinergic</a:t>
                      </a:r>
                      <a:endParaRPr lang="en-US" sz="12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solidFill>
                      <a:srgbClr val="D4783A"/>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Sympathomimetic</a:t>
                      </a:r>
                      <a:endParaRPr lang="en-US" sz="12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solidFill>
                      <a:srgbClr val="14706E"/>
                    </a:solidFill>
                  </a:tcPr>
                </a:tc>
                <a:extLst>
                  <a:ext uri="{0D108BD9-81ED-4DB2-BD59-A6C34878D82A}">
                    <a16:rowId xmlns:a16="http://schemas.microsoft.com/office/drawing/2014/main" val="10000"/>
                  </a:ext>
                </a:extLst>
              </a:tr>
              <a:tr h="384048">
                <a:tc>
                  <a:txBody>
                    <a:bodyPr/>
                    <a:lstStyle/>
                    <a:p>
                      <a:pPr marL="0" indent="0" algn="ctr">
                        <a:buNone/>
                      </a:pPr>
                      <a:r>
                        <a:rPr lang="en-US" sz="1200" dirty="0">
                          <a:solidFill>
                            <a:srgbClr val="2C3E40"/>
                          </a:solidFill>
                          <a:latin typeface="Calibri" pitchFamily="34" charset="0"/>
                          <a:ea typeface="Calibri" pitchFamily="34" charset="-122"/>
                          <a:cs typeface="Calibri" pitchFamily="34" charset="-120"/>
                        </a:rPr>
                        <a:t>Heart Rate</a:t>
                      </a:r>
                      <a:endParaRPr lang="en-US" sz="12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200" dirty="0">
                          <a:solidFill>
                            <a:srgbClr val="2C3E40"/>
                          </a:solidFill>
                          <a:latin typeface="Calibri" pitchFamily="34" charset="0"/>
                          <a:ea typeface="Calibri" pitchFamily="34" charset="-122"/>
                          <a:cs typeface="Calibri" pitchFamily="34" charset="-120"/>
                        </a:rPr>
                        <a:t>Tachycardic</a:t>
                      </a:r>
                      <a:endParaRPr lang="en-US" sz="12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200" dirty="0">
                          <a:solidFill>
                            <a:srgbClr val="2C3E40"/>
                          </a:solidFill>
                          <a:latin typeface="Calibri" pitchFamily="34" charset="0"/>
                          <a:ea typeface="Calibri" pitchFamily="34" charset="-122"/>
                          <a:cs typeface="Calibri" pitchFamily="34" charset="-120"/>
                        </a:rPr>
                        <a:t>Tachycardic</a:t>
                      </a:r>
                      <a:endParaRPr lang="en-US" sz="12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1"/>
                  </a:ext>
                </a:extLst>
              </a:tr>
              <a:tr h="384048">
                <a:tc>
                  <a:txBody>
                    <a:bodyPr/>
                    <a:lstStyle/>
                    <a:p>
                      <a:pPr marL="0" indent="0" algn="ctr">
                        <a:buNone/>
                      </a:pPr>
                      <a:r>
                        <a:rPr lang="en-US" sz="1200" dirty="0">
                          <a:solidFill>
                            <a:srgbClr val="2C3E40"/>
                          </a:solidFill>
                          <a:latin typeface="Calibri" pitchFamily="34" charset="0"/>
                          <a:ea typeface="Calibri" pitchFamily="34" charset="-122"/>
                          <a:cs typeface="Calibri" pitchFamily="34" charset="-120"/>
                        </a:rPr>
                        <a:t>Blood Pressure</a:t>
                      </a:r>
                      <a:endParaRPr lang="en-US" sz="12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200" dirty="0">
                          <a:solidFill>
                            <a:srgbClr val="2C3E40"/>
                          </a:solidFill>
                          <a:latin typeface="Calibri" pitchFamily="34" charset="0"/>
                          <a:ea typeface="Calibri" pitchFamily="34" charset="-122"/>
                          <a:cs typeface="Calibri" pitchFamily="34" charset="-120"/>
                        </a:rPr>
                        <a:t>Hypertensive</a:t>
                      </a:r>
                      <a:endParaRPr lang="en-US" sz="12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200" dirty="0">
                          <a:solidFill>
                            <a:srgbClr val="2C3E40"/>
                          </a:solidFill>
                          <a:latin typeface="Calibri" pitchFamily="34" charset="0"/>
                          <a:ea typeface="Calibri" pitchFamily="34" charset="-122"/>
                          <a:cs typeface="Calibri" pitchFamily="34" charset="-120"/>
                        </a:rPr>
                        <a:t>Very hypertensive</a:t>
                      </a:r>
                      <a:endParaRPr lang="en-US" sz="12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2"/>
                  </a:ext>
                </a:extLst>
              </a:tr>
              <a:tr h="384048">
                <a:tc>
                  <a:txBody>
                    <a:bodyPr/>
                    <a:lstStyle/>
                    <a:p>
                      <a:pPr marL="0" indent="0" algn="ctr">
                        <a:buNone/>
                      </a:pPr>
                      <a:r>
                        <a:rPr lang="en-US" sz="1200" b="1" dirty="0">
                          <a:solidFill>
                            <a:srgbClr val="7030A0"/>
                          </a:solidFill>
                          <a:latin typeface="Calibri" pitchFamily="34" charset="0"/>
                          <a:ea typeface="Calibri" pitchFamily="34" charset="-122"/>
                          <a:cs typeface="Calibri" pitchFamily="34" charset="-120"/>
                        </a:rPr>
                        <a:t>Pupils</a:t>
                      </a:r>
                      <a:endParaRPr lang="en-US" sz="1200" b="1" dirty="0">
                        <a:solidFill>
                          <a:srgbClr val="7030A0"/>
                        </a:solidFill>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200" b="1" dirty="0">
                          <a:solidFill>
                            <a:srgbClr val="D57839"/>
                          </a:solidFill>
                          <a:latin typeface="Calibri" pitchFamily="34" charset="0"/>
                          <a:ea typeface="Calibri" pitchFamily="34" charset="-122"/>
                          <a:cs typeface="Calibri" pitchFamily="34" charset="-120"/>
                        </a:rPr>
                        <a:t>Dilated (fixed)</a:t>
                      </a:r>
                      <a:endParaRPr lang="en-US" sz="1200" b="1" dirty="0">
                        <a:solidFill>
                          <a:srgbClr val="D57839"/>
                        </a:solidFill>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200" b="1" dirty="0">
                          <a:solidFill>
                            <a:srgbClr val="14706E"/>
                          </a:solidFill>
                          <a:latin typeface="Calibri" pitchFamily="34" charset="0"/>
                          <a:ea typeface="Calibri" pitchFamily="34" charset="-122"/>
                          <a:cs typeface="Calibri" pitchFamily="34" charset="-120"/>
                        </a:rPr>
                        <a:t>Mid-position (reactive)</a:t>
                      </a:r>
                      <a:endParaRPr lang="en-US" sz="1200" b="1" dirty="0">
                        <a:solidFill>
                          <a:srgbClr val="14706E"/>
                        </a:solidFill>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3"/>
                  </a:ext>
                </a:extLst>
              </a:tr>
              <a:tr h="384048">
                <a:tc>
                  <a:txBody>
                    <a:bodyPr/>
                    <a:lstStyle/>
                    <a:p>
                      <a:pPr marL="0" indent="0" algn="ctr">
                        <a:buNone/>
                      </a:pPr>
                      <a:r>
                        <a:rPr lang="en-US" sz="1200" b="1" dirty="0">
                          <a:solidFill>
                            <a:srgbClr val="7030A0"/>
                          </a:solidFill>
                          <a:latin typeface="Calibri" pitchFamily="34" charset="0"/>
                          <a:ea typeface="Calibri" pitchFamily="34" charset="-122"/>
                          <a:cs typeface="Calibri" pitchFamily="34" charset="-120"/>
                        </a:rPr>
                        <a:t>Skin</a:t>
                      </a:r>
                      <a:endParaRPr lang="en-US" sz="1200" dirty="0">
                        <a:solidFill>
                          <a:srgbClr val="7030A0"/>
                        </a:solidFill>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200" b="1" dirty="0">
                          <a:solidFill>
                            <a:srgbClr val="D4783A"/>
                          </a:solidFill>
                          <a:latin typeface="Calibri" pitchFamily="34" charset="0"/>
                          <a:ea typeface="Calibri" pitchFamily="34" charset="-122"/>
                          <a:cs typeface="Calibri" pitchFamily="34" charset="-120"/>
                        </a:rPr>
                        <a:t>Warm, DRY</a:t>
                      </a:r>
                      <a:endParaRPr lang="en-US" sz="12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200" b="1" dirty="0">
                          <a:solidFill>
                            <a:srgbClr val="14706E"/>
                          </a:solidFill>
                          <a:latin typeface="Calibri" pitchFamily="34" charset="0"/>
                          <a:ea typeface="Calibri" pitchFamily="34" charset="-122"/>
                          <a:cs typeface="Calibri" pitchFamily="34" charset="-120"/>
                        </a:rPr>
                        <a:t>Diaphoretic (WET)</a:t>
                      </a:r>
                      <a:endParaRPr lang="en-US" sz="12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4"/>
                  </a:ext>
                </a:extLst>
              </a:tr>
              <a:tr h="384048">
                <a:tc>
                  <a:txBody>
                    <a:bodyPr/>
                    <a:lstStyle/>
                    <a:p>
                      <a:pPr marL="0" indent="0" algn="ctr">
                        <a:buNone/>
                      </a:pPr>
                      <a:r>
                        <a:rPr lang="en-US" sz="1200" dirty="0">
                          <a:solidFill>
                            <a:srgbClr val="2C3E40"/>
                          </a:solidFill>
                          <a:latin typeface="Calibri" pitchFamily="34" charset="0"/>
                          <a:ea typeface="Calibri" pitchFamily="34" charset="-122"/>
                          <a:cs typeface="Calibri" pitchFamily="34" charset="-120"/>
                        </a:rPr>
                        <a:t>Bowel Sounds</a:t>
                      </a:r>
                      <a:endParaRPr lang="en-US" sz="12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200" b="1" dirty="0">
                          <a:solidFill>
                            <a:srgbClr val="D57839"/>
                          </a:solidFill>
                          <a:latin typeface="Calibri" pitchFamily="34" charset="0"/>
                          <a:ea typeface="Calibri" pitchFamily="34" charset="-122"/>
                          <a:cs typeface="Calibri" pitchFamily="34" charset="-120"/>
                        </a:rPr>
                        <a:t>Decreased / Absent</a:t>
                      </a:r>
                      <a:endParaRPr lang="en-US" sz="1200" b="1" dirty="0">
                        <a:solidFill>
                          <a:srgbClr val="D57839"/>
                        </a:solidFill>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200" dirty="0">
                          <a:solidFill>
                            <a:srgbClr val="2C3E40"/>
                          </a:solidFill>
                          <a:latin typeface="Calibri" pitchFamily="34" charset="0"/>
                          <a:ea typeface="Calibri" pitchFamily="34" charset="-122"/>
                          <a:cs typeface="Calibri" pitchFamily="34" charset="-120"/>
                        </a:rPr>
                        <a:t>Increased</a:t>
                      </a:r>
                      <a:endParaRPr lang="en-US" sz="12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5"/>
                  </a:ext>
                </a:extLst>
              </a:tr>
              <a:tr h="384048">
                <a:tc>
                  <a:txBody>
                    <a:bodyPr/>
                    <a:lstStyle/>
                    <a:p>
                      <a:pPr marL="0" indent="0" algn="ctr">
                        <a:buNone/>
                      </a:pPr>
                      <a:r>
                        <a:rPr lang="en-US" sz="1200" dirty="0">
                          <a:solidFill>
                            <a:srgbClr val="2C3E40"/>
                          </a:solidFill>
                          <a:latin typeface="Calibri" pitchFamily="34" charset="0"/>
                          <a:ea typeface="Calibri" pitchFamily="34" charset="-122"/>
                          <a:cs typeface="Calibri" pitchFamily="34" charset="-120"/>
                        </a:rPr>
                        <a:t>Mental Status</a:t>
                      </a:r>
                      <a:endParaRPr lang="en-US" sz="12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200" dirty="0">
                          <a:solidFill>
                            <a:srgbClr val="2C3E40"/>
                          </a:solidFill>
                          <a:latin typeface="Calibri" pitchFamily="34" charset="0"/>
                          <a:ea typeface="Calibri" pitchFamily="34" charset="-122"/>
                          <a:cs typeface="Calibri" pitchFamily="34" charset="-120"/>
                        </a:rPr>
                        <a:t>DELIRIUM (mumbling), </a:t>
                      </a:r>
                      <a:r>
                        <a:rPr lang="en-US" sz="1200" b="1" i="1" u="sng" dirty="0">
                          <a:solidFill>
                            <a:srgbClr val="D57839"/>
                          </a:solidFill>
                          <a:latin typeface="Calibri" pitchFamily="34" charset="0"/>
                          <a:ea typeface="Calibri" pitchFamily="34" charset="-122"/>
                          <a:cs typeface="Calibri" pitchFamily="34" charset="-120"/>
                        </a:rPr>
                        <a:t>“Picking at Nothing”</a:t>
                      </a:r>
                      <a:endParaRPr lang="en-US" sz="1200" b="1" i="1" u="sng" dirty="0">
                        <a:solidFill>
                          <a:srgbClr val="D57839"/>
                        </a:solidFill>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200" dirty="0">
                          <a:solidFill>
                            <a:srgbClr val="2C3E40"/>
                          </a:solidFill>
                          <a:latin typeface="Calibri" pitchFamily="34" charset="0"/>
                          <a:ea typeface="Calibri" pitchFamily="34" charset="-122"/>
                          <a:cs typeface="Calibri" pitchFamily="34" charset="-120"/>
                        </a:rPr>
                        <a:t>AGITATION (paranoid)</a:t>
                      </a:r>
                      <a:endParaRPr lang="en-US" sz="12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6"/>
                  </a:ext>
                </a:extLst>
              </a:tr>
              <a:tr h="384048">
                <a:tc>
                  <a:txBody>
                    <a:bodyPr/>
                    <a:lstStyle/>
                    <a:p>
                      <a:pPr marL="0" indent="0" algn="ctr">
                        <a:buNone/>
                      </a:pPr>
                      <a:r>
                        <a:rPr lang="en-US" sz="1200" dirty="0">
                          <a:solidFill>
                            <a:srgbClr val="2C3E40"/>
                          </a:solidFill>
                          <a:latin typeface="Calibri" pitchFamily="34" charset="0"/>
                          <a:ea typeface="Calibri" pitchFamily="34" charset="-122"/>
                          <a:cs typeface="Calibri" pitchFamily="34" charset="-120"/>
                        </a:rPr>
                        <a:t>Treatment</a:t>
                      </a:r>
                      <a:endParaRPr lang="en-US" sz="12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200" dirty="0">
                          <a:solidFill>
                            <a:srgbClr val="2C3E40"/>
                          </a:solidFill>
                          <a:latin typeface="Calibri" pitchFamily="34" charset="0"/>
                          <a:ea typeface="Calibri" pitchFamily="34" charset="-122"/>
                          <a:cs typeface="Calibri" pitchFamily="34" charset="-120"/>
                        </a:rPr>
                        <a:t>Physostigmine?</a:t>
                      </a:r>
                      <a:endParaRPr lang="en-US" sz="12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200" dirty="0">
                          <a:solidFill>
                            <a:srgbClr val="2C3E40"/>
                          </a:solidFill>
                          <a:latin typeface="Calibri" pitchFamily="34" charset="0"/>
                          <a:ea typeface="Calibri" pitchFamily="34" charset="-122"/>
                          <a:cs typeface="Calibri" pitchFamily="34" charset="-120"/>
                        </a:rPr>
                        <a:t>Benzodiazepines</a:t>
                      </a:r>
                      <a:endParaRPr lang="en-US" sz="12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8" name="Shape 4"/>
          <p:cNvSpPr/>
          <p:nvPr/>
        </p:nvSpPr>
        <p:spPr>
          <a:xfrm>
            <a:off x="548640" y="4206240"/>
            <a:ext cx="8046720" cy="6400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9" name="Shape 5"/>
          <p:cNvSpPr/>
          <p:nvPr/>
        </p:nvSpPr>
        <p:spPr>
          <a:xfrm>
            <a:off x="548640" y="4206240"/>
            <a:ext cx="54864" cy="640080"/>
          </a:xfrm>
          <a:prstGeom prst="rect">
            <a:avLst/>
          </a:prstGeom>
          <a:solidFill>
            <a:srgbClr val="D4783A"/>
          </a:solidFill>
          <a:ln/>
        </p:spPr>
        <p:txBody>
          <a:bodyPr/>
          <a:lstStyle/>
          <a:p>
            <a:endParaRPr lang="en-US"/>
          </a:p>
        </p:txBody>
      </p:sp>
      <p:sp>
        <p:nvSpPr>
          <p:cNvPr id="10" name="Text 6"/>
          <p:cNvSpPr/>
          <p:nvPr/>
        </p:nvSpPr>
        <p:spPr>
          <a:xfrm>
            <a:off x="777240" y="4233672"/>
            <a:ext cx="7589520" cy="594360"/>
          </a:xfrm>
          <a:prstGeom prst="rect">
            <a:avLst/>
          </a:prstGeom>
          <a:noFill/>
          <a:ln/>
        </p:spPr>
        <p:txBody>
          <a:bodyPr wrap="square" lIns="0" tIns="0" rIns="0" bIns="0" rtlCol="0" anchor="ctr"/>
          <a:lstStyle/>
          <a:p>
            <a:pPr marL="0" indent="0">
              <a:buNone/>
            </a:pPr>
            <a:r>
              <a:rPr lang="en-US" sz="1200" b="1" dirty="0">
                <a:solidFill>
                  <a:srgbClr val="D4783A"/>
                </a:solidFill>
                <a:latin typeface="Calibri" pitchFamily="34" charset="0"/>
                <a:ea typeface="Calibri" pitchFamily="34" charset="-122"/>
                <a:cs typeface="Calibri" pitchFamily="34" charset="-120"/>
              </a:rPr>
              <a:t>Physostigmine: </a:t>
            </a:r>
            <a:r>
              <a:rPr lang="en-US" sz="1100" dirty="0">
                <a:solidFill>
                  <a:srgbClr val="2C3E40"/>
                </a:solidFill>
                <a:latin typeface="Calibri" pitchFamily="34" charset="0"/>
                <a:ea typeface="Calibri" pitchFamily="34" charset="-122"/>
                <a:cs typeface="Calibri" pitchFamily="34" charset="-120"/>
              </a:rPr>
              <a:t>Reverses anticholinergic delirium, stops seizures and myoclonus, slows HR. Controversial due to risk of bradycardia and cholinergic overshoot. Avoid in TCA overdose with QRS widening.</a:t>
            </a:r>
            <a:endParaRPr lang="en-US" sz="1200" dirty="0"/>
          </a:p>
        </p:txBody>
      </p:sp>
      <p:sp>
        <p:nvSpPr>
          <p:cNvPr id="11" name="Right Arrow 10">
            <a:extLst>
              <a:ext uri="{FF2B5EF4-FFF2-40B4-BE49-F238E27FC236}">
                <a16:creationId xmlns:a16="http://schemas.microsoft.com/office/drawing/2014/main" id="{BA086DF2-9BAB-7A18-4BC5-09A7B6653111}"/>
              </a:ext>
            </a:extLst>
          </p:cNvPr>
          <p:cNvSpPr/>
          <p:nvPr/>
        </p:nvSpPr>
        <p:spPr>
          <a:xfrm>
            <a:off x="79512" y="2258171"/>
            <a:ext cx="697727" cy="127221"/>
          </a:xfrm>
          <a:prstGeom prst="rightArrow">
            <a:avLst/>
          </a:prstGeom>
          <a:solidFill>
            <a:srgbClr val="D5783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a:extLst>
              <a:ext uri="{FF2B5EF4-FFF2-40B4-BE49-F238E27FC236}">
                <a16:creationId xmlns:a16="http://schemas.microsoft.com/office/drawing/2014/main" id="{186368BF-FF55-443F-53BF-EE6A1E5C4370}"/>
              </a:ext>
            </a:extLst>
          </p:cNvPr>
          <p:cNvSpPr/>
          <p:nvPr/>
        </p:nvSpPr>
        <p:spPr>
          <a:xfrm>
            <a:off x="79511" y="2630888"/>
            <a:ext cx="697727" cy="127221"/>
          </a:xfrm>
          <a:prstGeom prst="rightArrow">
            <a:avLst/>
          </a:prstGeom>
          <a:solidFill>
            <a:srgbClr val="D5783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a:extLst>
              <a:ext uri="{FF2B5EF4-FFF2-40B4-BE49-F238E27FC236}">
                <a16:creationId xmlns:a16="http://schemas.microsoft.com/office/drawing/2014/main" id="{55D951FD-1A1E-3DC1-4087-66769FAD7EC3}"/>
              </a:ext>
            </a:extLst>
          </p:cNvPr>
          <p:cNvSpPr/>
          <p:nvPr/>
        </p:nvSpPr>
        <p:spPr>
          <a:xfrm>
            <a:off x="79510" y="2997642"/>
            <a:ext cx="697727" cy="127221"/>
          </a:xfrm>
          <a:prstGeom prst="rightArrow">
            <a:avLst/>
          </a:prstGeom>
          <a:solidFill>
            <a:srgbClr val="D5783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D57839"/>
              </a:solidFill>
            </a:endParaRPr>
          </a:p>
        </p:txBody>
      </p:sp>
      <p:sp>
        <p:nvSpPr>
          <p:cNvPr id="14" name="Right Arrow 13">
            <a:extLst>
              <a:ext uri="{FF2B5EF4-FFF2-40B4-BE49-F238E27FC236}">
                <a16:creationId xmlns:a16="http://schemas.microsoft.com/office/drawing/2014/main" id="{22E95DF5-2A1C-94A9-E180-CDA82844F595}"/>
              </a:ext>
            </a:extLst>
          </p:cNvPr>
          <p:cNvSpPr/>
          <p:nvPr/>
        </p:nvSpPr>
        <p:spPr>
          <a:xfrm>
            <a:off x="79509" y="3390833"/>
            <a:ext cx="697727" cy="127221"/>
          </a:xfrm>
          <a:prstGeom prst="rightArrow">
            <a:avLst/>
          </a:prstGeom>
          <a:solidFill>
            <a:srgbClr val="D5783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D57839"/>
              </a:solidFill>
            </a:endParaRPr>
          </a:p>
        </p:txBody>
      </p:sp>
      <p:sp>
        <p:nvSpPr>
          <p:cNvPr id="15" name="Right Arrow 14">
            <a:extLst>
              <a:ext uri="{FF2B5EF4-FFF2-40B4-BE49-F238E27FC236}">
                <a16:creationId xmlns:a16="http://schemas.microsoft.com/office/drawing/2014/main" id="{B7A39169-22D0-974A-EE2D-9CB5293106DF}"/>
              </a:ext>
            </a:extLst>
          </p:cNvPr>
          <p:cNvSpPr/>
          <p:nvPr/>
        </p:nvSpPr>
        <p:spPr>
          <a:xfrm>
            <a:off x="79508" y="3737113"/>
            <a:ext cx="697727" cy="127221"/>
          </a:xfrm>
          <a:prstGeom prst="rightArrow">
            <a:avLst/>
          </a:prstGeom>
          <a:solidFill>
            <a:srgbClr val="D5783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heckerboard(across)">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checkerboard(across)">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additive="base">
                                        <p:cTn id="17" dur="500" fill="hold"/>
                                        <p:tgtEl>
                                          <p:spTgt spid="13"/>
                                        </p:tgtEl>
                                        <p:attrNameLst>
                                          <p:attrName>ppt_x</p:attrName>
                                        </p:attrNameLst>
                                      </p:cBhvr>
                                      <p:tavLst>
                                        <p:tav tm="0">
                                          <p:val>
                                            <p:strVal val="#ppt_x"/>
                                          </p:val>
                                        </p:tav>
                                        <p:tav tm="100000">
                                          <p:val>
                                            <p:strVal val="#ppt_x"/>
                                          </p:val>
                                        </p:tav>
                                      </p:tavLst>
                                    </p:anim>
                                    <p:anim calcmode="lin" valueType="num">
                                      <p:cBhvr additive="base">
                                        <p:cTn id="1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checkerboard(across)">
                                      <p:cBhvr>
                                        <p:cTn id="23" dur="500"/>
                                        <p:tgtEl>
                                          <p:spTgt spid="14"/>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anim calcmode="lin" valueType="num">
                                      <p:cBhvr additive="base">
                                        <p:cTn id="28" dur="500" fill="hold"/>
                                        <p:tgtEl>
                                          <p:spTgt spid="15"/>
                                        </p:tgtEl>
                                        <p:attrNameLst>
                                          <p:attrName>ppt_x</p:attrName>
                                        </p:attrNameLst>
                                      </p:cBhvr>
                                      <p:tavLst>
                                        <p:tav tm="0">
                                          <p:val>
                                            <p:strVal val="#ppt_x"/>
                                          </p:val>
                                        </p:tav>
                                        <p:tav tm="100000">
                                          <p:val>
                                            <p:strVal val="#ppt_x"/>
                                          </p:val>
                                        </p:tav>
                                      </p:tavLst>
                                    </p:anim>
                                    <p:anim calcmode="lin" valueType="num">
                                      <p:cBhvr additive="base">
                                        <p:cTn id="29"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7" presetClass="entr" presetSubtype="0" fill="hold" grpId="1"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1000"/>
                                        <p:tgtEl>
                                          <p:spTgt spid="8"/>
                                        </p:tgtEl>
                                      </p:cBhvr>
                                    </p:animEffect>
                                    <p:anim calcmode="lin" valueType="num">
                                      <p:cBhvr>
                                        <p:cTn id="35" dur="1000" fill="hold"/>
                                        <p:tgtEl>
                                          <p:spTgt spid="8"/>
                                        </p:tgtEl>
                                        <p:attrNameLst>
                                          <p:attrName>ppt_x</p:attrName>
                                        </p:attrNameLst>
                                      </p:cBhvr>
                                      <p:tavLst>
                                        <p:tav tm="0">
                                          <p:val>
                                            <p:strVal val="#ppt_x"/>
                                          </p:val>
                                        </p:tav>
                                        <p:tav tm="100000">
                                          <p:val>
                                            <p:strVal val="#ppt_x"/>
                                          </p:val>
                                        </p:tav>
                                      </p:tavLst>
                                    </p:anim>
                                    <p:anim calcmode="lin" valueType="num">
                                      <p:cBhvr>
                                        <p:cTn id="36" dur="900" decel="100000" fill="hold"/>
                                        <p:tgtEl>
                                          <p:spTgt spid="8"/>
                                        </p:tgtEl>
                                        <p:attrNameLst>
                                          <p:attrName>ppt_y</p:attrName>
                                        </p:attrNameLst>
                                      </p:cBhvr>
                                      <p:tavLst>
                                        <p:tav tm="0">
                                          <p:val>
                                            <p:strVal val="#ppt_y+1"/>
                                          </p:val>
                                        </p:tav>
                                        <p:tav tm="100000">
                                          <p:val>
                                            <p:strVal val="#ppt_y-.03"/>
                                          </p:val>
                                        </p:tav>
                                      </p:tavLst>
                                    </p:anim>
                                    <p:anim calcmode="lin" valueType="num">
                                      <p:cBhvr>
                                        <p:cTn id="37" dur="100" accel="100000" fill="hold">
                                          <p:stCondLst>
                                            <p:cond delay="900"/>
                                          </p:stCondLst>
                                        </p:cTn>
                                        <p:tgtEl>
                                          <p:spTgt spid="8"/>
                                        </p:tgtEl>
                                        <p:attrNameLst>
                                          <p:attrName>ppt_y</p:attrName>
                                        </p:attrNameLst>
                                      </p:cBhvr>
                                      <p:tavLst>
                                        <p:tav tm="0">
                                          <p:val>
                                            <p:strVal val="#ppt_y-.03"/>
                                          </p:val>
                                        </p:tav>
                                        <p:tav tm="100000">
                                          <p:val>
                                            <p:strVal val="#ppt_y"/>
                                          </p:val>
                                        </p:tav>
                                      </p:tavLst>
                                    </p:anim>
                                  </p:childTnLst>
                                </p:cTn>
                              </p:par>
                              <p:par>
                                <p:cTn id="38" presetID="37" presetClass="entr" presetSubtype="0" fill="hold" grpId="1" nodeType="with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fade">
                                      <p:cBhvr>
                                        <p:cTn id="40" dur="1000"/>
                                        <p:tgtEl>
                                          <p:spTgt spid="9"/>
                                        </p:tgtEl>
                                      </p:cBhvr>
                                    </p:animEffect>
                                    <p:anim calcmode="lin" valueType="num">
                                      <p:cBhvr>
                                        <p:cTn id="41" dur="1000" fill="hold"/>
                                        <p:tgtEl>
                                          <p:spTgt spid="9"/>
                                        </p:tgtEl>
                                        <p:attrNameLst>
                                          <p:attrName>ppt_x</p:attrName>
                                        </p:attrNameLst>
                                      </p:cBhvr>
                                      <p:tavLst>
                                        <p:tav tm="0">
                                          <p:val>
                                            <p:strVal val="#ppt_x"/>
                                          </p:val>
                                        </p:tav>
                                        <p:tav tm="100000">
                                          <p:val>
                                            <p:strVal val="#ppt_x"/>
                                          </p:val>
                                        </p:tav>
                                      </p:tavLst>
                                    </p:anim>
                                    <p:anim calcmode="lin" valueType="num">
                                      <p:cBhvr>
                                        <p:cTn id="42" dur="900" decel="100000" fill="hold"/>
                                        <p:tgtEl>
                                          <p:spTgt spid="9"/>
                                        </p:tgtEl>
                                        <p:attrNameLst>
                                          <p:attrName>ppt_y</p:attrName>
                                        </p:attrNameLst>
                                      </p:cBhvr>
                                      <p:tavLst>
                                        <p:tav tm="0">
                                          <p:val>
                                            <p:strVal val="#ppt_y+1"/>
                                          </p:val>
                                        </p:tav>
                                        <p:tav tm="100000">
                                          <p:val>
                                            <p:strVal val="#ppt_y-.03"/>
                                          </p:val>
                                        </p:tav>
                                      </p:tavLst>
                                    </p:anim>
                                    <p:anim calcmode="lin" valueType="num">
                                      <p:cBhvr>
                                        <p:cTn id="43" dur="100" accel="100000" fill="hold">
                                          <p:stCondLst>
                                            <p:cond delay="900"/>
                                          </p:stCondLst>
                                        </p:cTn>
                                        <p:tgtEl>
                                          <p:spTgt spid="9"/>
                                        </p:tgtEl>
                                        <p:attrNameLst>
                                          <p:attrName>ppt_y</p:attrName>
                                        </p:attrNameLst>
                                      </p:cBhvr>
                                      <p:tavLst>
                                        <p:tav tm="0">
                                          <p:val>
                                            <p:strVal val="#ppt_y-.03"/>
                                          </p:val>
                                        </p:tav>
                                        <p:tav tm="100000">
                                          <p:val>
                                            <p:strVal val="#ppt_y"/>
                                          </p:val>
                                        </p:tav>
                                      </p:tavLst>
                                    </p:anim>
                                  </p:childTnLst>
                                </p:cTn>
                              </p:par>
                              <p:par>
                                <p:cTn id="44" presetID="37" presetClass="entr" presetSubtype="0" fill="hold" grpId="1" nodeType="withEffect">
                                  <p:stCondLst>
                                    <p:cond delay="0"/>
                                  </p:stCondLst>
                                  <p:childTnLst>
                                    <p:set>
                                      <p:cBhvr>
                                        <p:cTn id="45" dur="1" fill="hold">
                                          <p:stCondLst>
                                            <p:cond delay="0"/>
                                          </p:stCondLst>
                                        </p:cTn>
                                        <p:tgtEl>
                                          <p:spTgt spid="10"/>
                                        </p:tgtEl>
                                        <p:attrNameLst>
                                          <p:attrName>style.visibility</p:attrName>
                                        </p:attrNameLst>
                                      </p:cBhvr>
                                      <p:to>
                                        <p:strVal val="visible"/>
                                      </p:to>
                                    </p:set>
                                    <p:animEffect transition="in" filter="fade">
                                      <p:cBhvr>
                                        <p:cTn id="46" dur="1000"/>
                                        <p:tgtEl>
                                          <p:spTgt spid="10"/>
                                        </p:tgtEl>
                                      </p:cBhvr>
                                    </p:animEffect>
                                    <p:anim calcmode="lin" valueType="num">
                                      <p:cBhvr>
                                        <p:cTn id="47" dur="1000" fill="hold"/>
                                        <p:tgtEl>
                                          <p:spTgt spid="10"/>
                                        </p:tgtEl>
                                        <p:attrNameLst>
                                          <p:attrName>ppt_x</p:attrName>
                                        </p:attrNameLst>
                                      </p:cBhvr>
                                      <p:tavLst>
                                        <p:tav tm="0">
                                          <p:val>
                                            <p:strVal val="#ppt_x"/>
                                          </p:val>
                                        </p:tav>
                                        <p:tav tm="100000">
                                          <p:val>
                                            <p:strVal val="#ppt_x"/>
                                          </p:val>
                                        </p:tav>
                                      </p:tavLst>
                                    </p:anim>
                                    <p:anim calcmode="lin" valueType="num">
                                      <p:cBhvr>
                                        <p:cTn id="48" dur="900" decel="100000" fill="hold"/>
                                        <p:tgtEl>
                                          <p:spTgt spid="10"/>
                                        </p:tgtEl>
                                        <p:attrNameLst>
                                          <p:attrName>ppt_y</p:attrName>
                                        </p:attrNameLst>
                                      </p:cBhvr>
                                      <p:tavLst>
                                        <p:tav tm="0">
                                          <p:val>
                                            <p:strVal val="#ppt_y+1"/>
                                          </p:val>
                                        </p:tav>
                                        <p:tav tm="100000">
                                          <p:val>
                                            <p:strVal val="#ppt_y-.03"/>
                                          </p:val>
                                        </p:tav>
                                      </p:tavLst>
                                    </p:anim>
                                    <p:anim calcmode="lin" valueType="num">
                                      <p:cBhvr>
                                        <p:cTn id="49" dur="100" accel="100000" fill="hold">
                                          <p:stCondLst>
                                            <p:cond delay="900"/>
                                          </p:stCondLst>
                                        </p:cTn>
                                        <p:tgtEl>
                                          <p:spTgt spid="10"/>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1" animBg="1"/>
      <p:bldP spid="9" grpId="1" animBg="1"/>
      <p:bldP spid="10" grpId="1" animBg="1"/>
      <p:bldP spid="11" grpId="0" animBg="1"/>
      <p:bldP spid="12" grpId="0" animBg="1"/>
      <p:bldP spid="13" grpId="0" animBg="1"/>
      <p:bldP spid="14" grpId="0" animBg="1"/>
      <p:bldP spid="1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Learning Objectives</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2</a:t>
            </a:r>
            <a:endParaRPr lang="en-US" sz="900" dirty="0"/>
          </a:p>
        </p:txBody>
      </p:sp>
      <p:sp>
        <p:nvSpPr>
          <p:cNvPr id="6" name="Shape 4"/>
          <p:cNvSpPr/>
          <p:nvPr/>
        </p:nvSpPr>
        <p:spPr>
          <a:xfrm>
            <a:off x="548640" y="1051560"/>
            <a:ext cx="8046720" cy="5029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7" name="Shape 5"/>
          <p:cNvSpPr/>
          <p:nvPr/>
        </p:nvSpPr>
        <p:spPr>
          <a:xfrm>
            <a:off x="548640" y="1051560"/>
            <a:ext cx="54864" cy="502920"/>
          </a:xfrm>
          <a:prstGeom prst="rect">
            <a:avLst/>
          </a:prstGeom>
          <a:solidFill>
            <a:srgbClr val="1A8A6E"/>
          </a:solidFill>
          <a:ln/>
        </p:spPr>
        <p:txBody>
          <a:bodyPr/>
          <a:lstStyle/>
          <a:p>
            <a:endParaRPr lang="en-US"/>
          </a:p>
        </p:txBody>
      </p:sp>
      <p:pic>
        <p:nvPicPr>
          <p:cNvPr id="8" name="Image 0" descr="preencoded.png"/>
          <p:cNvPicPr>
            <a:picLocks noChangeAspect="1"/>
          </p:cNvPicPr>
          <p:nvPr/>
        </p:nvPicPr>
        <p:blipFill>
          <a:blip r:embed="rId3"/>
          <a:stretch>
            <a:fillRect/>
          </a:stretch>
        </p:blipFill>
        <p:spPr>
          <a:xfrm>
            <a:off x="777240" y="1143000"/>
            <a:ext cx="320040" cy="320040"/>
          </a:xfrm>
          <a:prstGeom prst="rect">
            <a:avLst/>
          </a:prstGeom>
        </p:spPr>
      </p:pic>
      <p:sp>
        <p:nvSpPr>
          <p:cNvPr id="9" name="Text 6"/>
          <p:cNvSpPr/>
          <p:nvPr/>
        </p:nvSpPr>
        <p:spPr>
          <a:xfrm>
            <a:off x="1280160" y="1051560"/>
            <a:ext cx="7132320" cy="502920"/>
          </a:xfrm>
          <a:prstGeom prst="rect">
            <a:avLst/>
          </a:prstGeom>
          <a:noFill/>
          <a:ln/>
        </p:spPr>
        <p:txBody>
          <a:bodyPr wrap="square" lIns="0" tIns="0" rIns="0" bIns="0" rtlCol="0" anchor="ctr"/>
          <a:lstStyle/>
          <a:p>
            <a:pPr marL="0" indent="0">
              <a:buNone/>
            </a:pPr>
            <a:r>
              <a:rPr lang="en-US" sz="1500" dirty="0">
                <a:solidFill>
                  <a:srgbClr val="2C3E40"/>
                </a:solidFill>
                <a:latin typeface="Calibri" pitchFamily="34" charset="0"/>
                <a:ea typeface="Calibri" pitchFamily="34" charset="-122"/>
                <a:cs typeface="Calibri" pitchFamily="34" charset="-120"/>
              </a:rPr>
              <a:t>Define medical toxicology and its core principles</a:t>
            </a:r>
            <a:endParaRPr lang="en-US" sz="1500" dirty="0"/>
          </a:p>
        </p:txBody>
      </p:sp>
      <p:sp>
        <p:nvSpPr>
          <p:cNvPr id="10" name="Shape 7"/>
          <p:cNvSpPr/>
          <p:nvPr/>
        </p:nvSpPr>
        <p:spPr>
          <a:xfrm>
            <a:off x="548640" y="1691640"/>
            <a:ext cx="8046720" cy="5029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1" name="Shape 8"/>
          <p:cNvSpPr/>
          <p:nvPr/>
        </p:nvSpPr>
        <p:spPr>
          <a:xfrm>
            <a:off x="548640" y="1691640"/>
            <a:ext cx="54864" cy="502920"/>
          </a:xfrm>
          <a:prstGeom prst="rect">
            <a:avLst/>
          </a:prstGeom>
          <a:solidFill>
            <a:srgbClr val="14706E"/>
          </a:solidFill>
          <a:ln/>
        </p:spPr>
        <p:txBody>
          <a:bodyPr/>
          <a:lstStyle/>
          <a:p>
            <a:endParaRPr lang="en-US"/>
          </a:p>
        </p:txBody>
      </p:sp>
      <p:pic>
        <p:nvPicPr>
          <p:cNvPr id="12" name="Image 1" descr="preencoded.png"/>
          <p:cNvPicPr>
            <a:picLocks noChangeAspect="1"/>
          </p:cNvPicPr>
          <p:nvPr/>
        </p:nvPicPr>
        <p:blipFill>
          <a:blip r:embed="rId4"/>
          <a:stretch>
            <a:fillRect/>
          </a:stretch>
        </p:blipFill>
        <p:spPr>
          <a:xfrm>
            <a:off x="777240" y="1783080"/>
            <a:ext cx="320040" cy="320040"/>
          </a:xfrm>
          <a:prstGeom prst="rect">
            <a:avLst/>
          </a:prstGeom>
        </p:spPr>
      </p:pic>
      <p:sp>
        <p:nvSpPr>
          <p:cNvPr id="13" name="Text 9"/>
          <p:cNvSpPr/>
          <p:nvPr/>
        </p:nvSpPr>
        <p:spPr>
          <a:xfrm>
            <a:off x="1280160" y="1691640"/>
            <a:ext cx="7132320" cy="502920"/>
          </a:xfrm>
          <a:prstGeom prst="rect">
            <a:avLst/>
          </a:prstGeom>
          <a:noFill/>
          <a:ln/>
        </p:spPr>
        <p:txBody>
          <a:bodyPr wrap="square" lIns="0" tIns="0" rIns="0" bIns="0" rtlCol="0" anchor="ctr"/>
          <a:lstStyle/>
          <a:p>
            <a:pPr marL="0" indent="0">
              <a:buNone/>
            </a:pPr>
            <a:r>
              <a:rPr lang="en-US" sz="1500" dirty="0">
                <a:solidFill>
                  <a:srgbClr val="2C3E40"/>
                </a:solidFill>
                <a:latin typeface="Calibri" pitchFamily="34" charset="0"/>
                <a:ea typeface="Calibri" pitchFamily="34" charset="-122"/>
                <a:cs typeface="Calibri" pitchFamily="34" charset="-120"/>
              </a:rPr>
              <a:t>Recognize six classic toxidromes</a:t>
            </a:r>
            <a:endParaRPr lang="en-US" sz="1500" dirty="0"/>
          </a:p>
        </p:txBody>
      </p:sp>
      <p:sp>
        <p:nvSpPr>
          <p:cNvPr id="14" name="Shape 10"/>
          <p:cNvSpPr/>
          <p:nvPr/>
        </p:nvSpPr>
        <p:spPr>
          <a:xfrm>
            <a:off x="548640" y="2331720"/>
            <a:ext cx="8046720" cy="5029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5" name="Shape 11"/>
          <p:cNvSpPr/>
          <p:nvPr/>
        </p:nvSpPr>
        <p:spPr>
          <a:xfrm>
            <a:off x="548640" y="2331720"/>
            <a:ext cx="54864" cy="502920"/>
          </a:xfrm>
          <a:prstGeom prst="rect">
            <a:avLst/>
          </a:prstGeom>
          <a:solidFill>
            <a:srgbClr val="1A8A6E"/>
          </a:solidFill>
          <a:ln/>
        </p:spPr>
        <p:txBody>
          <a:bodyPr/>
          <a:lstStyle/>
          <a:p>
            <a:endParaRPr lang="en-US"/>
          </a:p>
        </p:txBody>
      </p:sp>
      <p:pic>
        <p:nvPicPr>
          <p:cNvPr id="16" name="Image 2" descr="preencoded.png"/>
          <p:cNvPicPr>
            <a:picLocks noChangeAspect="1"/>
          </p:cNvPicPr>
          <p:nvPr/>
        </p:nvPicPr>
        <p:blipFill>
          <a:blip r:embed="rId5"/>
          <a:stretch>
            <a:fillRect/>
          </a:stretch>
        </p:blipFill>
        <p:spPr>
          <a:xfrm>
            <a:off x="777240" y="2423160"/>
            <a:ext cx="320040" cy="320040"/>
          </a:xfrm>
          <a:prstGeom prst="rect">
            <a:avLst/>
          </a:prstGeom>
        </p:spPr>
      </p:pic>
      <p:sp>
        <p:nvSpPr>
          <p:cNvPr id="17" name="Text 12"/>
          <p:cNvSpPr/>
          <p:nvPr/>
        </p:nvSpPr>
        <p:spPr>
          <a:xfrm>
            <a:off x="1280160" y="2331720"/>
            <a:ext cx="7132320" cy="502920"/>
          </a:xfrm>
          <a:prstGeom prst="rect">
            <a:avLst/>
          </a:prstGeom>
          <a:noFill/>
          <a:ln/>
        </p:spPr>
        <p:txBody>
          <a:bodyPr wrap="square" lIns="0" tIns="0" rIns="0" bIns="0" rtlCol="0" anchor="ctr"/>
          <a:lstStyle/>
          <a:p>
            <a:pPr marL="0" indent="0">
              <a:buNone/>
            </a:pPr>
            <a:r>
              <a:rPr lang="en-US" sz="1500" dirty="0">
                <a:solidFill>
                  <a:srgbClr val="2C3E40"/>
                </a:solidFill>
                <a:latin typeface="Calibri" pitchFamily="34" charset="0"/>
                <a:ea typeface="Calibri" pitchFamily="34" charset="-122"/>
                <a:cs typeface="Calibri" pitchFamily="34" charset="-120"/>
              </a:rPr>
              <a:t>Apply a systematic approach to the poisoned patient</a:t>
            </a:r>
            <a:endParaRPr lang="en-US" sz="1500" dirty="0"/>
          </a:p>
        </p:txBody>
      </p:sp>
      <p:sp>
        <p:nvSpPr>
          <p:cNvPr id="18" name="Shape 13"/>
          <p:cNvSpPr/>
          <p:nvPr/>
        </p:nvSpPr>
        <p:spPr>
          <a:xfrm>
            <a:off x="548640" y="2971800"/>
            <a:ext cx="8046720" cy="5029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9" name="Shape 14"/>
          <p:cNvSpPr/>
          <p:nvPr/>
        </p:nvSpPr>
        <p:spPr>
          <a:xfrm>
            <a:off x="548640" y="2971800"/>
            <a:ext cx="54864" cy="502920"/>
          </a:xfrm>
          <a:prstGeom prst="rect">
            <a:avLst/>
          </a:prstGeom>
          <a:solidFill>
            <a:srgbClr val="14706E"/>
          </a:solidFill>
          <a:ln/>
        </p:spPr>
        <p:txBody>
          <a:bodyPr/>
          <a:lstStyle/>
          <a:p>
            <a:endParaRPr lang="en-US"/>
          </a:p>
        </p:txBody>
      </p:sp>
      <p:pic>
        <p:nvPicPr>
          <p:cNvPr id="20" name="Image 3" descr="preencoded.png"/>
          <p:cNvPicPr>
            <a:picLocks noChangeAspect="1"/>
          </p:cNvPicPr>
          <p:nvPr/>
        </p:nvPicPr>
        <p:blipFill>
          <a:blip r:embed="rId6"/>
          <a:stretch>
            <a:fillRect/>
          </a:stretch>
        </p:blipFill>
        <p:spPr>
          <a:xfrm>
            <a:off x="777240" y="3063240"/>
            <a:ext cx="320040" cy="320040"/>
          </a:xfrm>
          <a:prstGeom prst="rect">
            <a:avLst/>
          </a:prstGeom>
        </p:spPr>
      </p:pic>
      <p:sp>
        <p:nvSpPr>
          <p:cNvPr id="21" name="Text 15"/>
          <p:cNvSpPr/>
          <p:nvPr/>
        </p:nvSpPr>
        <p:spPr>
          <a:xfrm>
            <a:off x="1280160" y="2971800"/>
            <a:ext cx="7132320" cy="502920"/>
          </a:xfrm>
          <a:prstGeom prst="rect">
            <a:avLst/>
          </a:prstGeom>
          <a:noFill/>
          <a:ln/>
        </p:spPr>
        <p:txBody>
          <a:bodyPr wrap="square" lIns="0" tIns="0" rIns="0" bIns="0" rtlCol="0" anchor="ctr"/>
          <a:lstStyle/>
          <a:p>
            <a:pPr marL="0" indent="0">
              <a:buNone/>
            </a:pPr>
            <a:r>
              <a:rPr lang="en-US" sz="1500" dirty="0">
                <a:solidFill>
                  <a:srgbClr val="2C3E40"/>
                </a:solidFill>
                <a:latin typeface="Calibri" pitchFamily="34" charset="0"/>
                <a:ea typeface="Calibri" pitchFamily="34" charset="-122"/>
                <a:cs typeface="Calibri" pitchFamily="34" charset="-120"/>
              </a:rPr>
              <a:t>Describe GI decontamination strategies and their indications</a:t>
            </a:r>
            <a:endParaRPr lang="en-US" sz="1500" dirty="0"/>
          </a:p>
        </p:txBody>
      </p:sp>
      <p:sp>
        <p:nvSpPr>
          <p:cNvPr id="22" name="Shape 16"/>
          <p:cNvSpPr/>
          <p:nvPr/>
        </p:nvSpPr>
        <p:spPr>
          <a:xfrm>
            <a:off x="548640" y="3611880"/>
            <a:ext cx="8046720" cy="5029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3" name="Shape 17"/>
          <p:cNvSpPr/>
          <p:nvPr/>
        </p:nvSpPr>
        <p:spPr>
          <a:xfrm>
            <a:off x="548640" y="3611880"/>
            <a:ext cx="54864" cy="502920"/>
          </a:xfrm>
          <a:prstGeom prst="rect">
            <a:avLst/>
          </a:prstGeom>
          <a:solidFill>
            <a:srgbClr val="1A8A6E"/>
          </a:solidFill>
          <a:ln/>
        </p:spPr>
        <p:txBody>
          <a:bodyPr/>
          <a:lstStyle/>
          <a:p>
            <a:endParaRPr lang="en-US"/>
          </a:p>
        </p:txBody>
      </p:sp>
      <p:pic>
        <p:nvPicPr>
          <p:cNvPr id="24" name="Image 4" descr="preencoded.png"/>
          <p:cNvPicPr>
            <a:picLocks noChangeAspect="1"/>
          </p:cNvPicPr>
          <p:nvPr/>
        </p:nvPicPr>
        <p:blipFill>
          <a:blip r:embed="rId7"/>
          <a:stretch>
            <a:fillRect/>
          </a:stretch>
        </p:blipFill>
        <p:spPr>
          <a:xfrm>
            <a:off x="777240" y="3703320"/>
            <a:ext cx="320040" cy="320040"/>
          </a:xfrm>
          <a:prstGeom prst="rect">
            <a:avLst/>
          </a:prstGeom>
        </p:spPr>
      </p:pic>
      <p:sp>
        <p:nvSpPr>
          <p:cNvPr id="25" name="Text 18"/>
          <p:cNvSpPr/>
          <p:nvPr/>
        </p:nvSpPr>
        <p:spPr>
          <a:xfrm>
            <a:off x="1280160" y="3611880"/>
            <a:ext cx="7132320" cy="502920"/>
          </a:xfrm>
          <a:prstGeom prst="rect">
            <a:avLst/>
          </a:prstGeom>
          <a:noFill/>
          <a:ln/>
        </p:spPr>
        <p:txBody>
          <a:bodyPr wrap="square" lIns="0" tIns="0" rIns="0" bIns="0" rtlCol="0" anchor="ctr"/>
          <a:lstStyle/>
          <a:p>
            <a:pPr marL="0" indent="0">
              <a:buNone/>
            </a:pPr>
            <a:r>
              <a:rPr lang="en-US" sz="1500" dirty="0">
                <a:solidFill>
                  <a:srgbClr val="2C3E40"/>
                </a:solidFill>
                <a:latin typeface="Calibri" pitchFamily="34" charset="0"/>
                <a:ea typeface="Calibri" pitchFamily="34" charset="-122"/>
                <a:cs typeface="Calibri" pitchFamily="34" charset="-120"/>
              </a:rPr>
              <a:t>Identify key antidotes and their mechanisms</a:t>
            </a:r>
            <a:endParaRPr lang="en-US" sz="1500" dirty="0"/>
          </a:p>
        </p:txBody>
      </p:sp>
      <p:sp>
        <p:nvSpPr>
          <p:cNvPr id="26" name="Shape 19"/>
          <p:cNvSpPr/>
          <p:nvPr/>
        </p:nvSpPr>
        <p:spPr>
          <a:xfrm>
            <a:off x="548640" y="4251960"/>
            <a:ext cx="8046720" cy="5029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7" name="Shape 20"/>
          <p:cNvSpPr/>
          <p:nvPr/>
        </p:nvSpPr>
        <p:spPr>
          <a:xfrm>
            <a:off x="548640" y="4251960"/>
            <a:ext cx="54864" cy="502920"/>
          </a:xfrm>
          <a:prstGeom prst="rect">
            <a:avLst/>
          </a:prstGeom>
          <a:solidFill>
            <a:srgbClr val="14706E"/>
          </a:solidFill>
          <a:ln/>
        </p:spPr>
        <p:txBody>
          <a:bodyPr/>
          <a:lstStyle/>
          <a:p>
            <a:endParaRPr lang="en-US"/>
          </a:p>
        </p:txBody>
      </p:sp>
      <p:pic>
        <p:nvPicPr>
          <p:cNvPr id="28" name="Image 5" descr="preencoded.png"/>
          <p:cNvPicPr>
            <a:picLocks noChangeAspect="1"/>
          </p:cNvPicPr>
          <p:nvPr/>
        </p:nvPicPr>
        <p:blipFill>
          <a:blip r:embed="rId8"/>
          <a:stretch>
            <a:fillRect/>
          </a:stretch>
        </p:blipFill>
        <p:spPr>
          <a:xfrm>
            <a:off x="777240" y="4343400"/>
            <a:ext cx="320040" cy="320040"/>
          </a:xfrm>
          <a:prstGeom prst="rect">
            <a:avLst/>
          </a:prstGeom>
        </p:spPr>
      </p:pic>
      <p:sp>
        <p:nvSpPr>
          <p:cNvPr id="29" name="Text 21"/>
          <p:cNvSpPr/>
          <p:nvPr/>
        </p:nvSpPr>
        <p:spPr>
          <a:xfrm>
            <a:off x="1280160" y="4251960"/>
            <a:ext cx="7132320" cy="502920"/>
          </a:xfrm>
          <a:prstGeom prst="rect">
            <a:avLst/>
          </a:prstGeom>
          <a:noFill/>
          <a:ln/>
        </p:spPr>
        <p:txBody>
          <a:bodyPr wrap="square" lIns="0" tIns="0" rIns="0" bIns="0" rtlCol="0" anchor="ctr"/>
          <a:lstStyle/>
          <a:p>
            <a:pPr marL="0" indent="0">
              <a:buNone/>
            </a:pPr>
            <a:r>
              <a:rPr lang="en-US" sz="1500" dirty="0">
                <a:solidFill>
                  <a:srgbClr val="2C3E40"/>
                </a:solidFill>
                <a:latin typeface="Calibri" pitchFamily="34" charset="0"/>
                <a:ea typeface="Calibri" pitchFamily="34" charset="-122"/>
                <a:cs typeface="Calibri" pitchFamily="34" charset="-120"/>
              </a:rPr>
              <a:t>Understand when to consult a poison center</a:t>
            </a:r>
            <a:endParaRPr lang="en-US" sz="15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additive="base">
                                        <p:cTn id="29" dur="500" fill="hold"/>
                                        <p:tgtEl>
                                          <p:spTgt spid="11"/>
                                        </p:tgtEl>
                                        <p:attrNameLst>
                                          <p:attrName>ppt_x</p:attrName>
                                        </p:attrNameLst>
                                      </p:cBhvr>
                                      <p:tavLst>
                                        <p:tav tm="0">
                                          <p:val>
                                            <p:strVal val="#ppt_x"/>
                                          </p:val>
                                        </p:tav>
                                        <p:tav tm="100000">
                                          <p:val>
                                            <p:strVal val="#ppt_x"/>
                                          </p:val>
                                        </p:tav>
                                      </p:tavLst>
                                    </p:anim>
                                    <p:anim calcmode="lin" valueType="num">
                                      <p:cBhvr additive="base">
                                        <p:cTn id="30" dur="500" fill="hold"/>
                                        <p:tgtEl>
                                          <p:spTgt spid="11"/>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2"/>
                                        </p:tgtEl>
                                        <p:attrNameLst>
                                          <p:attrName>style.visibility</p:attrName>
                                        </p:attrNameLst>
                                      </p:cBhvr>
                                      <p:to>
                                        <p:strVal val="visible"/>
                                      </p:to>
                                    </p:set>
                                    <p:anim calcmode="lin" valueType="num">
                                      <p:cBhvr additive="base">
                                        <p:cTn id="33" dur="500" fill="hold"/>
                                        <p:tgtEl>
                                          <p:spTgt spid="12"/>
                                        </p:tgtEl>
                                        <p:attrNameLst>
                                          <p:attrName>ppt_x</p:attrName>
                                        </p:attrNameLst>
                                      </p:cBhvr>
                                      <p:tavLst>
                                        <p:tav tm="0">
                                          <p:val>
                                            <p:strVal val="#ppt_x"/>
                                          </p:val>
                                        </p:tav>
                                        <p:tav tm="100000">
                                          <p:val>
                                            <p:strVal val="#ppt_x"/>
                                          </p:val>
                                        </p:tav>
                                      </p:tavLst>
                                    </p:anim>
                                    <p:anim calcmode="lin" valueType="num">
                                      <p:cBhvr additive="base">
                                        <p:cTn id="34" dur="500" fill="hold"/>
                                        <p:tgtEl>
                                          <p:spTgt spid="12"/>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additive="base">
                                        <p:cTn id="47" dur="500" fill="hold"/>
                                        <p:tgtEl>
                                          <p:spTgt spid="15"/>
                                        </p:tgtEl>
                                        <p:attrNameLst>
                                          <p:attrName>ppt_x</p:attrName>
                                        </p:attrNameLst>
                                      </p:cBhvr>
                                      <p:tavLst>
                                        <p:tav tm="0">
                                          <p:val>
                                            <p:strVal val="#ppt_x"/>
                                          </p:val>
                                        </p:tav>
                                        <p:tav tm="100000">
                                          <p:val>
                                            <p:strVal val="#ppt_x"/>
                                          </p:val>
                                        </p:tav>
                                      </p:tavLst>
                                    </p:anim>
                                    <p:anim calcmode="lin" valueType="num">
                                      <p:cBhvr additive="base">
                                        <p:cTn id="48" dur="500" fill="hold"/>
                                        <p:tgtEl>
                                          <p:spTgt spid="15"/>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16"/>
                                        </p:tgtEl>
                                        <p:attrNameLst>
                                          <p:attrName>style.visibility</p:attrName>
                                        </p:attrNameLst>
                                      </p:cBhvr>
                                      <p:to>
                                        <p:strVal val="visible"/>
                                      </p:to>
                                    </p:set>
                                    <p:anim calcmode="lin" valueType="num">
                                      <p:cBhvr additive="base">
                                        <p:cTn id="51" dur="500" fill="hold"/>
                                        <p:tgtEl>
                                          <p:spTgt spid="16"/>
                                        </p:tgtEl>
                                        <p:attrNameLst>
                                          <p:attrName>ppt_x</p:attrName>
                                        </p:attrNameLst>
                                      </p:cBhvr>
                                      <p:tavLst>
                                        <p:tav tm="0">
                                          <p:val>
                                            <p:strVal val="#ppt_x"/>
                                          </p:val>
                                        </p:tav>
                                        <p:tav tm="100000">
                                          <p:val>
                                            <p:strVal val="#ppt_x"/>
                                          </p:val>
                                        </p:tav>
                                      </p:tavLst>
                                    </p:anim>
                                    <p:anim calcmode="lin" valueType="num">
                                      <p:cBhvr additive="base">
                                        <p:cTn id="52" dur="500" fill="hold"/>
                                        <p:tgtEl>
                                          <p:spTgt spid="16"/>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8"/>
                                        </p:tgtEl>
                                        <p:attrNameLst>
                                          <p:attrName>style.visibility</p:attrName>
                                        </p:attrNameLst>
                                      </p:cBhvr>
                                      <p:to>
                                        <p:strVal val="visible"/>
                                      </p:to>
                                    </p:set>
                                    <p:anim calcmode="lin" valueType="num">
                                      <p:cBhvr additive="base">
                                        <p:cTn id="61" dur="500" fill="hold"/>
                                        <p:tgtEl>
                                          <p:spTgt spid="18"/>
                                        </p:tgtEl>
                                        <p:attrNameLst>
                                          <p:attrName>ppt_x</p:attrName>
                                        </p:attrNameLst>
                                      </p:cBhvr>
                                      <p:tavLst>
                                        <p:tav tm="0">
                                          <p:val>
                                            <p:strVal val="#ppt_x"/>
                                          </p:val>
                                        </p:tav>
                                        <p:tav tm="100000">
                                          <p:val>
                                            <p:strVal val="#ppt_x"/>
                                          </p:val>
                                        </p:tav>
                                      </p:tavLst>
                                    </p:anim>
                                    <p:anim calcmode="lin" valueType="num">
                                      <p:cBhvr additive="base">
                                        <p:cTn id="62" dur="500" fill="hold"/>
                                        <p:tgtEl>
                                          <p:spTgt spid="18"/>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19"/>
                                        </p:tgtEl>
                                        <p:attrNameLst>
                                          <p:attrName>style.visibility</p:attrName>
                                        </p:attrNameLst>
                                      </p:cBhvr>
                                      <p:to>
                                        <p:strVal val="visible"/>
                                      </p:to>
                                    </p:set>
                                    <p:anim calcmode="lin" valueType="num">
                                      <p:cBhvr additive="base">
                                        <p:cTn id="65" dur="500" fill="hold"/>
                                        <p:tgtEl>
                                          <p:spTgt spid="19"/>
                                        </p:tgtEl>
                                        <p:attrNameLst>
                                          <p:attrName>ppt_x</p:attrName>
                                        </p:attrNameLst>
                                      </p:cBhvr>
                                      <p:tavLst>
                                        <p:tav tm="0">
                                          <p:val>
                                            <p:strVal val="#ppt_x"/>
                                          </p:val>
                                        </p:tav>
                                        <p:tav tm="100000">
                                          <p:val>
                                            <p:strVal val="#ppt_x"/>
                                          </p:val>
                                        </p:tav>
                                      </p:tavLst>
                                    </p:anim>
                                    <p:anim calcmode="lin" valueType="num">
                                      <p:cBhvr additive="base">
                                        <p:cTn id="66" dur="500" fill="hold"/>
                                        <p:tgtEl>
                                          <p:spTgt spid="19"/>
                                        </p:tgtEl>
                                        <p:attrNameLst>
                                          <p:attrName>ppt_y</p:attrName>
                                        </p:attrNameLst>
                                      </p:cBhvr>
                                      <p:tavLst>
                                        <p:tav tm="0">
                                          <p:val>
                                            <p:strVal val="1+#ppt_h/2"/>
                                          </p:val>
                                        </p:tav>
                                        <p:tav tm="100000">
                                          <p:val>
                                            <p:strVal val="#ppt_y"/>
                                          </p:val>
                                        </p:tav>
                                      </p:tavLst>
                                    </p:anim>
                                  </p:childTnLst>
                                </p:cTn>
                              </p:par>
                              <p:par>
                                <p:cTn id="67" presetID="2" presetClass="entr" presetSubtype="4" fill="hold" nodeType="withEffect">
                                  <p:stCondLst>
                                    <p:cond delay="0"/>
                                  </p:stCondLst>
                                  <p:childTnLst>
                                    <p:set>
                                      <p:cBhvr>
                                        <p:cTn id="68" dur="1" fill="hold">
                                          <p:stCondLst>
                                            <p:cond delay="0"/>
                                          </p:stCondLst>
                                        </p:cTn>
                                        <p:tgtEl>
                                          <p:spTgt spid="20"/>
                                        </p:tgtEl>
                                        <p:attrNameLst>
                                          <p:attrName>style.visibility</p:attrName>
                                        </p:attrNameLst>
                                      </p:cBhvr>
                                      <p:to>
                                        <p:strVal val="visible"/>
                                      </p:to>
                                    </p:set>
                                    <p:anim calcmode="lin" valueType="num">
                                      <p:cBhvr additive="base">
                                        <p:cTn id="69" dur="500" fill="hold"/>
                                        <p:tgtEl>
                                          <p:spTgt spid="20"/>
                                        </p:tgtEl>
                                        <p:attrNameLst>
                                          <p:attrName>ppt_x</p:attrName>
                                        </p:attrNameLst>
                                      </p:cBhvr>
                                      <p:tavLst>
                                        <p:tav tm="0">
                                          <p:val>
                                            <p:strVal val="#ppt_x"/>
                                          </p:val>
                                        </p:tav>
                                        <p:tav tm="100000">
                                          <p:val>
                                            <p:strVal val="#ppt_x"/>
                                          </p:val>
                                        </p:tav>
                                      </p:tavLst>
                                    </p:anim>
                                    <p:anim calcmode="lin" valueType="num">
                                      <p:cBhvr additive="base">
                                        <p:cTn id="70" dur="500" fill="hold"/>
                                        <p:tgtEl>
                                          <p:spTgt spid="20"/>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21"/>
                                        </p:tgtEl>
                                        <p:attrNameLst>
                                          <p:attrName>style.visibility</p:attrName>
                                        </p:attrNameLst>
                                      </p:cBhvr>
                                      <p:to>
                                        <p:strVal val="visible"/>
                                      </p:to>
                                    </p:set>
                                    <p:anim calcmode="lin" valueType="num">
                                      <p:cBhvr additive="base">
                                        <p:cTn id="73" dur="500" fill="hold"/>
                                        <p:tgtEl>
                                          <p:spTgt spid="21"/>
                                        </p:tgtEl>
                                        <p:attrNameLst>
                                          <p:attrName>ppt_x</p:attrName>
                                        </p:attrNameLst>
                                      </p:cBhvr>
                                      <p:tavLst>
                                        <p:tav tm="0">
                                          <p:val>
                                            <p:strVal val="#ppt_x"/>
                                          </p:val>
                                        </p:tav>
                                        <p:tav tm="100000">
                                          <p:val>
                                            <p:strVal val="#ppt_x"/>
                                          </p:val>
                                        </p:tav>
                                      </p:tavLst>
                                    </p:anim>
                                    <p:anim calcmode="lin" valueType="num">
                                      <p:cBhvr additive="base">
                                        <p:cTn id="7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2"/>
                                        </p:tgtEl>
                                        <p:attrNameLst>
                                          <p:attrName>style.visibility</p:attrName>
                                        </p:attrNameLst>
                                      </p:cBhvr>
                                      <p:to>
                                        <p:strVal val="visible"/>
                                      </p:to>
                                    </p:set>
                                    <p:anim calcmode="lin" valueType="num">
                                      <p:cBhvr additive="base">
                                        <p:cTn id="79" dur="500" fill="hold"/>
                                        <p:tgtEl>
                                          <p:spTgt spid="22"/>
                                        </p:tgtEl>
                                        <p:attrNameLst>
                                          <p:attrName>ppt_x</p:attrName>
                                        </p:attrNameLst>
                                      </p:cBhvr>
                                      <p:tavLst>
                                        <p:tav tm="0">
                                          <p:val>
                                            <p:strVal val="#ppt_x"/>
                                          </p:val>
                                        </p:tav>
                                        <p:tav tm="100000">
                                          <p:val>
                                            <p:strVal val="#ppt_x"/>
                                          </p:val>
                                        </p:tav>
                                      </p:tavLst>
                                    </p:anim>
                                    <p:anim calcmode="lin" valueType="num">
                                      <p:cBhvr additive="base">
                                        <p:cTn id="80" dur="500" fill="hold"/>
                                        <p:tgtEl>
                                          <p:spTgt spid="22"/>
                                        </p:tgtEl>
                                        <p:attrNameLst>
                                          <p:attrName>ppt_y</p:attrName>
                                        </p:attrNameLst>
                                      </p:cBhvr>
                                      <p:tavLst>
                                        <p:tav tm="0">
                                          <p:val>
                                            <p:strVal val="1+#ppt_h/2"/>
                                          </p:val>
                                        </p:tav>
                                        <p:tav tm="100000">
                                          <p:val>
                                            <p:strVal val="#ppt_y"/>
                                          </p:val>
                                        </p:tav>
                                      </p:tavLst>
                                    </p:anim>
                                  </p:childTnLst>
                                </p:cTn>
                              </p:par>
                              <p:par>
                                <p:cTn id="81" presetID="2" presetClass="entr" presetSubtype="4" fill="hold" grpId="0" nodeType="withEffect">
                                  <p:stCondLst>
                                    <p:cond delay="0"/>
                                  </p:stCondLst>
                                  <p:childTnLst>
                                    <p:set>
                                      <p:cBhvr>
                                        <p:cTn id="82" dur="1" fill="hold">
                                          <p:stCondLst>
                                            <p:cond delay="0"/>
                                          </p:stCondLst>
                                        </p:cTn>
                                        <p:tgtEl>
                                          <p:spTgt spid="23"/>
                                        </p:tgtEl>
                                        <p:attrNameLst>
                                          <p:attrName>style.visibility</p:attrName>
                                        </p:attrNameLst>
                                      </p:cBhvr>
                                      <p:to>
                                        <p:strVal val="visible"/>
                                      </p:to>
                                    </p:set>
                                    <p:anim calcmode="lin" valueType="num">
                                      <p:cBhvr additive="base">
                                        <p:cTn id="83" dur="500" fill="hold"/>
                                        <p:tgtEl>
                                          <p:spTgt spid="23"/>
                                        </p:tgtEl>
                                        <p:attrNameLst>
                                          <p:attrName>ppt_x</p:attrName>
                                        </p:attrNameLst>
                                      </p:cBhvr>
                                      <p:tavLst>
                                        <p:tav tm="0">
                                          <p:val>
                                            <p:strVal val="#ppt_x"/>
                                          </p:val>
                                        </p:tav>
                                        <p:tav tm="100000">
                                          <p:val>
                                            <p:strVal val="#ppt_x"/>
                                          </p:val>
                                        </p:tav>
                                      </p:tavLst>
                                    </p:anim>
                                    <p:anim calcmode="lin" valueType="num">
                                      <p:cBhvr additive="base">
                                        <p:cTn id="84" dur="500" fill="hold"/>
                                        <p:tgtEl>
                                          <p:spTgt spid="23"/>
                                        </p:tgtEl>
                                        <p:attrNameLst>
                                          <p:attrName>ppt_y</p:attrName>
                                        </p:attrNameLst>
                                      </p:cBhvr>
                                      <p:tavLst>
                                        <p:tav tm="0">
                                          <p:val>
                                            <p:strVal val="1+#ppt_h/2"/>
                                          </p:val>
                                        </p:tav>
                                        <p:tav tm="100000">
                                          <p:val>
                                            <p:strVal val="#ppt_y"/>
                                          </p:val>
                                        </p:tav>
                                      </p:tavLst>
                                    </p:anim>
                                  </p:childTnLst>
                                </p:cTn>
                              </p:par>
                              <p:par>
                                <p:cTn id="85" presetID="2" presetClass="entr" presetSubtype="4" fill="hold" nodeType="withEffect">
                                  <p:stCondLst>
                                    <p:cond delay="0"/>
                                  </p:stCondLst>
                                  <p:childTnLst>
                                    <p:set>
                                      <p:cBhvr>
                                        <p:cTn id="86" dur="1" fill="hold">
                                          <p:stCondLst>
                                            <p:cond delay="0"/>
                                          </p:stCondLst>
                                        </p:cTn>
                                        <p:tgtEl>
                                          <p:spTgt spid="24"/>
                                        </p:tgtEl>
                                        <p:attrNameLst>
                                          <p:attrName>style.visibility</p:attrName>
                                        </p:attrNameLst>
                                      </p:cBhvr>
                                      <p:to>
                                        <p:strVal val="visible"/>
                                      </p:to>
                                    </p:set>
                                    <p:anim calcmode="lin" valueType="num">
                                      <p:cBhvr additive="base">
                                        <p:cTn id="87" dur="500" fill="hold"/>
                                        <p:tgtEl>
                                          <p:spTgt spid="24"/>
                                        </p:tgtEl>
                                        <p:attrNameLst>
                                          <p:attrName>ppt_x</p:attrName>
                                        </p:attrNameLst>
                                      </p:cBhvr>
                                      <p:tavLst>
                                        <p:tav tm="0">
                                          <p:val>
                                            <p:strVal val="#ppt_x"/>
                                          </p:val>
                                        </p:tav>
                                        <p:tav tm="100000">
                                          <p:val>
                                            <p:strVal val="#ppt_x"/>
                                          </p:val>
                                        </p:tav>
                                      </p:tavLst>
                                    </p:anim>
                                    <p:anim calcmode="lin" valueType="num">
                                      <p:cBhvr additive="base">
                                        <p:cTn id="88" dur="500" fill="hold"/>
                                        <p:tgtEl>
                                          <p:spTgt spid="24"/>
                                        </p:tgtEl>
                                        <p:attrNameLst>
                                          <p:attrName>ppt_y</p:attrName>
                                        </p:attrNameLst>
                                      </p:cBhvr>
                                      <p:tavLst>
                                        <p:tav tm="0">
                                          <p:val>
                                            <p:strVal val="1+#ppt_h/2"/>
                                          </p:val>
                                        </p:tav>
                                        <p:tav tm="100000">
                                          <p:val>
                                            <p:strVal val="#ppt_y"/>
                                          </p:val>
                                        </p:tav>
                                      </p:tavLst>
                                    </p:anim>
                                  </p:childTnLst>
                                </p:cTn>
                              </p:par>
                              <p:par>
                                <p:cTn id="89" presetID="2" presetClass="entr" presetSubtype="4" fill="hold" grpId="0" nodeType="withEffect">
                                  <p:stCondLst>
                                    <p:cond delay="0"/>
                                  </p:stCondLst>
                                  <p:childTnLst>
                                    <p:set>
                                      <p:cBhvr>
                                        <p:cTn id="90" dur="1" fill="hold">
                                          <p:stCondLst>
                                            <p:cond delay="0"/>
                                          </p:stCondLst>
                                        </p:cTn>
                                        <p:tgtEl>
                                          <p:spTgt spid="25"/>
                                        </p:tgtEl>
                                        <p:attrNameLst>
                                          <p:attrName>style.visibility</p:attrName>
                                        </p:attrNameLst>
                                      </p:cBhvr>
                                      <p:to>
                                        <p:strVal val="visible"/>
                                      </p:to>
                                    </p:set>
                                    <p:anim calcmode="lin" valueType="num">
                                      <p:cBhvr additive="base">
                                        <p:cTn id="91" dur="500" fill="hold"/>
                                        <p:tgtEl>
                                          <p:spTgt spid="25"/>
                                        </p:tgtEl>
                                        <p:attrNameLst>
                                          <p:attrName>ppt_x</p:attrName>
                                        </p:attrNameLst>
                                      </p:cBhvr>
                                      <p:tavLst>
                                        <p:tav tm="0">
                                          <p:val>
                                            <p:strVal val="#ppt_x"/>
                                          </p:val>
                                        </p:tav>
                                        <p:tav tm="100000">
                                          <p:val>
                                            <p:strVal val="#ppt_x"/>
                                          </p:val>
                                        </p:tav>
                                      </p:tavLst>
                                    </p:anim>
                                    <p:anim calcmode="lin" valueType="num">
                                      <p:cBhvr additive="base">
                                        <p:cTn id="92"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26"/>
                                        </p:tgtEl>
                                        <p:attrNameLst>
                                          <p:attrName>style.visibility</p:attrName>
                                        </p:attrNameLst>
                                      </p:cBhvr>
                                      <p:to>
                                        <p:strVal val="visible"/>
                                      </p:to>
                                    </p:set>
                                    <p:anim calcmode="lin" valueType="num">
                                      <p:cBhvr additive="base">
                                        <p:cTn id="97" dur="500" fill="hold"/>
                                        <p:tgtEl>
                                          <p:spTgt spid="26"/>
                                        </p:tgtEl>
                                        <p:attrNameLst>
                                          <p:attrName>ppt_x</p:attrName>
                                        </p:attrNameLst>
                                      </p:cBhvr>
                                      <p:tavLst>
                                        <p:tav tm="0">
                                          <p:val>
                                            <p:strVal val="#ppt_x"/>
                                          </p:val>
                                        </p:tav>
                                        <p:tav tm="100000">
                                          <p:val>
                                            <p:strVal val="#ppt_x"/>
                                          </p:val>
                                        </p:tav>
                                      </p:tavLst>
                                    </p:anim>
                                    <p:anim calcmode="lin" valueType="num">
                                      <p:cBhvr additive="base">
                                        <p:cTn id="98" dur="500" fill="hold"/>
                                        <p:tgtEl>
                                          <p:spTgt spid="26"/>
                                        </p:tgtEl>
                                        <p:attrNameLst>
                                          <p:attrName>ppt_y</p:attrName>
                                        </p:attrNameLst>
                                      </p:cBhvr>
                                      <p:tavLst>
                                        <p:tav tm="0">
                                          <p:val>
                                            <p:strVal val="1+#ppt_h/2"/>
                                          </p:val>
                                        </p:tav>
                                        <p:tav tm="100000">
                                          <p:val>
                                            <p:strVal val="#ppt_y"/>
                                          </p:val>
                                        </p:tav>
                                      </p:tavLst>
                                    </p:anim>
                                  </p:childTnLst>
                                </p:cTn>
                              </p:par>
                              <p:par>
                                <p:cTn id="99" presetID="2" presetClass="entr" presetSubtype="4" fill="hold" grpId="0" nodeType="withEffect">
                                  <p:stCondLst>
                                    <p:cond delay="0"/>
                                  </p:stCondLst>
                                  <p:childTnLst>
                                    <p:set>
                                      <p:cBhvr>
                                        <p:cTn id="100" dur="1" fill="hold">
                                          <p:stCondLst>
                                            <p:cond delay="0"/>
                                          </p:stCondLst>
                                        </p:cTn>
                                        <p:tgtEl>
                                          <p:spTgt spid="27"/>
                                        </p:tgtEl>
                                        <p:attrNameLst>
                                          <p:attrName>style.visibility</p:attrName>
                                        </p:attrNameLst>
                                      </p:cBhvr>
                                      <p:to>
                                        <p:strVal val="visible"/>
                                      </p:to>
                                    </p:set>
                                    <p:anim calcmode="lin" valueType="num">
                                      <p:cBhvr additive="base">
                                        <p:cTn id="101" dur="500" fill="hold"/>
                                        <p:tgtEl>
                                          <p:spTgt spid="27"/>
                                        </p:tgtEl>
                                        <p:attrNameLst>
                                          <p:attrName>ppt_x</p:attrName>
                                        </p:attrNameLst>
                                      </p:cBhvr>
                                      <p:tavLst>
                                        <p:tav tm="0">
                                          <p:val>
                                            <p:strVal val="#ppt_x"/>
                                          </p:val>
                                        </p:tav>
                                        <p:tav tm="100000">
                                          <p:val>
                                            <p:strVal val="#ppt_x"/>
                                          </p:val>
                                        </p:tav>
                                      </p:tavLst>
                                    </p:anim>
                                    <p:anim calcmode="lin" valueType="num">
                                      <p:cBhvr additive="base">
                                        <p:cTn id="102" dur="500" fill="hold"/>
                                        <p:tgtEl>
                                          <p:spTgt spid="27"/>
                                        </p:tgtEl>
                                        <p:attrNameLst>
                                          <p:attrName>ppt_y</p:attrName>
                                        </p:attrNameLst>
                                      </p:cBhvr>
                                      <p:tavLst>
                                        <p:tav tm="0">
                                          <p:val>
                                            <p:strVal val="1+#ppt_h/2"/>
                                          </p:val>
                                        </p:tav>
                                        <p:tav tm="100000">
                                          <p:val>
                                            <p:strVal val="#ppt_y"/>
                                          </p:val>
                                        </p:tav>
                                      </p:tavLst>
                                    </p:anim>
                                  </p:childTnLst>
                                </p:cTn>
                              </p:par>
                              <p:par>
                                <p:cTn id="103" presetID="2" presetClass="entr" presetSubtype="4" fill="hold" nodeType="withEffect">
                                  <p:stCondLst>
                                    <p:cond delay="0"/>
                                  </p:stCondLst>
                                  <p:childTnLst>
                                    <p:set>
                                      <p:cBhvr>
                                        <p:cTn id="104" dur="1" fill="hold">
                                          <p:stCondLst>
                                            <p:cond delay="0"/>
                                          </p:stCondLst>
                                        </p:cTn>
                                        <p:tgtEl>
                                          <p:spTgt spid="28"/>
                                        </p:tgtEl>
                                        <p:attrNameLst>
                                          <p:attrName>style.visibility</p:attrName>
                                        </p:attrNameLst>
                                      </p:cBhvr>
                                      <p:to>
                                        <p:strVal val="visible"/>
                                      </p:to>
                                    </p:set>
                                    <p:anim calcmode="lin" valueType="num">
                                      <p:cBhvr additive="base">
                                        <p:cTn id="105" dur="500" fill="hold"/>
                                        <p:tgtEl>
                                          <p:spTgt spid="28"/>
                                        </p:tgtEl>
                                        <p:attrNameLst>
                                          <p:attrName>ppt_x</p:attrName>
                                        </p:attrNameLst>
                                      </p:cBhvr>
                                      <p:tavLst>
                                        <p:tav tm="0">
                                          <p:val>
                                            <p:strVal val="#ppt_x"/>
                                          </p:val>
                                        </p:tav>
                                        <p:tav tm="100000">
                                          <p:val>
                                            <p:strVal val="#ppt_x"/>
                                          </p:val>
                                        </p:tav>
                                      </p:tavLst>
                                    </p:anim>
                                    <p:anim calcmode="lin" valueType="num">
                                      <p:cBhvr additive="base">
                                        <p:cTn id="106" dur="500" fill="hold"/>
                                        <p:tgtEl>
                                          <p:spTgt spid="28"/>
                                        </p:tgtEl>
                                        <p:attrNameLst>
                                          <p:attrName>ppt_y</p:attrName>
                                        </p:attrNameLst>
                                      </p:cBhvr>
                                      <p:tavLst>
                                        <p:tav tm="0">
                                          <p:val>
                                            <p:strVal val="1+#ppt_h/2"/>
                                          </p:val>
                                        </p:tav>
                                        <p:tav tm="100000">
                                          <p:val>
                                            <p:strVal val="#ppt_y"/>
                                          </p:val>
                                        </p:tav>
                                      </p:tavLst>
                                    </p:anim>
                                  </p:childTnLst>
                                </p:cTn>
                              </p:par>
                              <p:par>
                                <p:cTn id="107" presetID="2" presetClass="entr" presetSubtype="4" fill="hold" grpId="0" nodeType="withEffect">
                                  <p:stCondLst>
                                    <p:cond delay="0"/>
                                  </p:stCondLst>
                                  <p:childTnLst>
                                    <p:set>
                                      <p:cBhvr>
                                        <p:cTn id="108" dur="1" fill="hold">
                                          <p:stCondLst>
                                            <p:cond delay="0"/>
                                          </p:stCondLst>
                                        </p:cTn>
                                        <p:tgtEl>
                                          <p:spTgt spid="29"/>
                                        </p:tgtEl>
                                        <p:attrNameLst>
                                          <p:attrName>style.visibility</p:attrName>
                                        </p:attrNameLst>
                                      </p:cBhvr>
                                      <p:to>
                                        <p:strVal val="visible"/>
                                      </p:to>
                                    </p:set>
                                    <p:anim calcmode="lin" valueType="num">
                                      <p:cBhvr additive="base">
                                        <p:cTn id="109" dur="500" fill="hold"/>
                                        <p:tgtEl>
                                          <p:spTgt spid="29"/>
                                        </p:tgtEl>
                                        <p:attrNameLst>
                                          <p:attrName>ppt_x</p:attrName>
                                        </p:attrNameLst>
                                      </p:cBhvr>
                                      <p:tavLst>
                                        <p:tav tm="0">
                                          <p:val>
                                            <p:strVal val="#ppt_x"/>
                                          </p:val>
                                        </p:tav>
                                        <p:tav tm="100000">
                                          <p:val>
                                            <p:strVal val="#ppt_x"/>
                                          </p:val>
                                        </p:tav>
                                      </p:tavLst>
                                    </p:anim>
                                    <p:anim calcmode="lin" valueType="num">
                                      <p:cBhvr additive="base">
                                        <p:cTn id="110"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9" grpId="0" animBg="1"/>
      <p:bldP spid="10" grpId="0" animBg="1"/>
      <p:bldP spid="11" grpId="0" animBg="1"/>
      <p:bldP spid="13" grpId="0" animBg="1"/>
      <p:bldP spid="14" grpId="0" animBg="1"/>
      <p:bldP spid="15" grpId="0" animBg="1"/>
      <p:bldP spid="17" grpId="0" animBg="1"/>
      <p:bldP spid="18" grpId="0" animBg="1"/>
      <p:bldP spid="19" grpId="0" animBg="1"/>
      <p:bldP spid="21" grpId="0" animBg="1"/>
      <p:bldP spid="22" grpId="0" animBg="1"/>
      <p:bldP spid="23" grpId="0" animBg="1"/>
      <p:bldP spid="25" grpId="0" animBg="1"/>
      <p:bldP spid="26" grpId="0" animBg="1"/>
      <p:bldP spid="27" grpId="0" animBg="1"/>
      <p:bldP spid="29"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Opioid Toxidrome</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17</a:t>
            </a:r>
            <a:endParaRPr lang="en-US" sz="900" dirty="0"/>
          </a:p>
        </p:txBody>
      </p:sp>
      <p:sp>
        <p:nvSpPr>
          <p:cNvPr id="7" name="Text 4"/>
          <p:cNvSpPr/>
          <p:nvPr/>
        </p:nvSpPr>
        <p:spPr>
          <a:xfrm>
            <a:off x="548640" y="1005840"/>
            <a:ext cx="3657600" cy="320040"/>
          </a:xfrm>
          <a:prstGeom prst="rect">
            <a:avLst/>
          </a:prstGeom>
          <a:noFill/>
          <a:ln/>
        </p:spPr>
        <p:txBody>
          <a:bodyPr wrap="square" lIns="0" tIns="0" rIns="0" bIns="0" rtlCol="0" anchor="ctr"/>
          <a:lstStyle/>
          <a:p>
            <a:pPr marL="0" indent="0">
              <a:buNone/>
            </a:pPr>
            <a:r>
              <a:rPr lang="en-US" sz="1600" b="1" dirty="0">
                <a:solidFill>
                  <a:srgbClr val="0B3D4C"/>
                </a:solidFill>
                <a:latin typeface="Trebuchet MS" pitchFamily="34" charset="0"/>
                <a:ea typeface="Trebuchet MS" pitchFamily="34" charset="-122"/>
                <a:cs typeface="Trebuchet MS" pitchFamily="34" charset="-120"/>
              </a:rPr>
              <a:t>The Classic Triad</a:t>
            </a:r>
            <a:endParaRPr lang="en-US" sz="1600" dirty="0"/>
          </a:p>
        </p:txBody>
      </p:sp>
      <p:sp>
        <p:nvSpPr>
          <p:cNvPr id="8" name="Shape 5"/>
          <p:cNvSpPr/>
          <p:nvPr/>
        </p:nvSpPr>
        <p:spPr>
          <a:xfrm>
            <a:off x="777240" y="1417320"/>
            <a:ext cx="1188720" cy="1188720"/>
          </a:xfrm>
          <a:prstGeom prst="ellipse">
            <a:avLst/>
          </a:prstGeom>
          <a:solidFill>
            <a:srgbClr val="0B3D4C"/>
          </a:solidFill>
          <a:ln/>
          <a:effectLst>
            <a:outerShdw blurRad="50800" dist="25400" dir="8100000" algn="bl" rotWithShape="0">
              <a:srgbClr val="000000">
                <a:alpha val="10000"/>
              </a:srgbClr>
            </a:outerShdw>
          </a:effectLst>
        </p:spPr>
        <p:txBody>
          <a:bodyPr/>
          <a:lstStyle/>
          <a:p>
            <a:endParaRPr lang="en-US"/>
          </a:p>
        </p:txBody>
      </p:sp>
      <p:sp>
        <p:nvSpPr>
          <p:cNvPr id="9" name="Text 6"/>
          <p:cNvSpPr/>
          <p:nvPr/>
        </p:nvSpPr>
        <p:spPr>
          <a:xfrm>
            <a:off x="777240" y="1348741"/>
            <a:ext cx="1188720" cy="640080"/>
          </a:xfrm>
          <a:prstGeom prst="rect">
            <a:avLst/>
          </a:prstGeom>
          <a:noFill/>
          <a:ln/>
        </p:spPr>
        <p:txBody>
          <a:bodyPr wrap="square" lIns="0" tIns="0" rIns="0" bIns="0" rtlCol="0" anchor="b"/>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Miosis</a:t>
            </a:r>
            <a:endParaRPr lang="en-US" sz="1200" dirty="0"/>
          </a:p>
        </p:txBody>
      </p:sp>
      <p:sp>
        <p:nvSpPr>
          <p:cNvPr id="10" name="Text 7"/>
          <p:cNvSpPr/>
          <p:nvPr/>
        </p:nvSpPr>
        <p:spPr>
          <a:xfrm>
            <a:off x="777240" y="2103120"/>
            <a:ext cx="1188720" cy="411480"/>
          </a:xfrm>
          <a:prstGeom prst="rect">
            <a:avLst/>
          </a:prstGeom>
          <a:noFill/>
          <a:ln/>
        </p:spPr>
        <p:txBody>
          <a:bodyPr wrap="square" lIns="0" tIns="0" rIns="0" bIns="0" rtlCol="0" anchor="t"/>
          <a:lstStyle/>
          <a:p>
            <a:pPr marL="0" indent="0" algn="ctr">
              <a:buNone/>
            </a:pPr>
            <a:r>
              <a:rPr lang="en-US" sz="950" dirty="0">
                <a:solidFill>
                  <a:srgbClr val="D0D5D4"/>
                </a:solidFill>
                <a:latin typeface="Calibri" pitchFamily="34" charset="0"/>
                <a:ea typeface="Calibri" pitchFamily="34" charset="-122"/>
                <a:cs typeface="Calibri" pitchFamily="34" charset="-120"/>
              </a:rPr>
              <a:t>Pinpoint pupils</a:t>
            </a:r>
            <a:endParaRPr lang="en-US" sz="950" dirty="0"/>
          </a:p>
        </p:txBody>
      </p:sp>
      <p:sp>
        <p:nvSpPr>
          <p:cNvPr id="11" name="Shape 8"/>
          <p:cNvSpPr/>
          <p:nvPr/>
        </p:nvSpPr>
        <p:spPr>
          <a:xfrm>
            <a:off x="2148840" y="1417320"/>
            <a:ext cx="1188720" cy="1188720"/>
          </a:xfrm>
          <a:prstGeom prst="ellipse">
            <a:avLst/>
          </a:prstGeom>
          <a:solidFill>
            <a:srgbClr val="0B3D4C"/>
          </a:solidFill>
          <a:ln/>
          <a:effectLst>
            <a:outerShdw blurRad="50800" dist="25400" dir="8100000" algn="bl" rotWithShape="0">
              <a:srgbClr val="000000">
                <a:alpha val="10000"/>
              </a:srgbClr>
            </a:outerShdw>
          </a:effectLst>
        </p:spPr>
        <p:txBody>
          <a:bodyPr/>
          <a:lstStyle/>
          <a:p>
            <a:endParaRPr lang="en-US"/>
          </a:p>
        </p:txBody>
      </p:sp>
      <p:sp>
        <p:nvSpPr>
          <p:cNvPr id="12" name="Text 9"/>
          <p:cNvSpPr/>
          <p:nvPr/>
        </p:nvSpPr>
        <p:spPr>
          <a:xfrm>
            <a:off x="2148840" y="1463040"/>
            <a:ext cx="1188720" cy="640080"/>
          </a:xfrm>
          <a:prstGeom prst="rect">
            <a:avLst/>
          </a:prstGeom>
          <a:noFill/>
          <a:ln/>
        </p:spPr>
        <p:txBody>
          <a:bodyPr wrap="square" lIns="0" tIns="0" rIns="0" bIns="0" rtlCol="0" anchor="b"/>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CNS</a:t>
            </a:r>
            <a:endParaRPr lang="en-US" sz="1200" dirty="0"/>
          </a:p>
          <a:p>
            <a:pPr marL="0" indent="0" algn="ctr">
              <a:buNone/>
            </a:pPr>
            <a:r>
              <a:rPr lang="en-US" sz="1200" b="1" dirty="0">
                <a:solidFill>
                  <a:srgbClr val="FFFFFF"/>
                </a:solidFill>
                <a:latin typeface="Trebuchet MS" pitchFamily="34" charset="0"/>
                <a:ea typeface="Trebuchet MS" pitchFamily="34" charset="-122"/>
                <a:cs typeface="Trebuchet MS" pitchFamily="34" charset="-120"/>
              </a:rPr>
              <a:t>Depression</a:t>
            </a:r>
            <a:endParaRPr lang="en-US" sz="1200" dirty="0"/>
          </a:p>
        </p:txBody>
      </p:sp>
      <p:sp>
        <p:nvSpPr>
          <p:cNvPr id="13" name="Text 10"/>
          <p:cNvSpPr/>
          <p:nvPr/>
        </p:nvSpPr>
        <p:spPr>
          <a:xfrm>
            <a:off x="2148840" y="2103120"/>
            <a:ext cx="1188720" cy="411480"/>
          </a:xfrm>
          <a:prstGeom prst="rect">
            <a:avLst/>
          </a:prstGeom>
          <a:noFill/>
          <a:ln/>
        </p:spPr>
        <p:txBody>
          <a:bodyPr wrap="square" lIns="0" tIns="0" rIns="0" bIns="0" rtlCol="0" anchor="t"/>
          <a:lstStyle/>
          <a:p>
            <a:pPr marL="0" indent="0" algn="ctr">
              <a:buNone/>
            </a:pPr>
            <a:r>
              <a:rPr lang="en-US" sz="950" dirty="0">
                <a:solidFill>
                  <a:srgbClr val="D0D5D4"/>
                </a:solidFill>
                <a:latin typeface="Calibri" pitchFamily="34" charset="0"/>
                <a:ea typeface="Calibri" pitchFamily="34" charset="-122"/>
                <a:cs typeface="Calibri" pitchFamily="34" charset="-120"/>
              </a:rPr>
              <a:t>Somnolence → coma</a:t>
            </a:r>
            <a:endParaRPr lang="en-US" sz="950" dirty="0"/>
          </a:p>
        </p:txBody>
      </p:sp>
      <p:sp>
        <p:nvSpPr>
          <p:cNvPr id="14" name="Shape 11"/>
          <p:cNvSpPr/>
          <p:nvPr/>
        </p:nvSpPr>
        <p:spPr>
          <a:xfrm>
            <a:off x="3520440" y="1417320"/>
            <a:ext cx="1188720" cy="1188720"/>
          </a:xfrm>
          <a:prstGeom prst="ellipse">
            <a:avLst/>
          </a:prstGeom>
          <a:solidFill>
            <a:srgbClr val="0B3D4C"/>
          </a:solidFill>
          <a:ln/>
          <a:effectLst>
            <a:outerShdw blurRad="50800" dist="25400" dir="8100000" algn="bl" rotWithShape="0">
              <a:srgbClr val="000000">
                <a:alpha val="10000"/>
              </a:srgbClr>
            </a:outerShdw>
          </a:effectLst>
        </p:spPr>
        <p:txBody>
          <a:bodyPr/>
          <a:lstStyle/>
          <a:p>
            <a:endParaRPr lang="en-US"/>
          </a:p>
        </p:txBody>
      </p:sp>
      <p:sp>
        <p:nvSpPr>
          <p:cNvPr id="15" name="Text 12"/>
          <p:cNvSpPr/>
          <p:nvPr/>
        </p:nvSpPr>
        <p:spPr>
          <a:xfrm>
            <a:off x="3520440" y="1463040"/>
            <a:ext cx="1188720" cy="640080"/>
          </a:xfrm>
          <a:prstGeom prst="rect">
            <a:avLst/>
          </a:prstGeom>
          <a:noFill/>
          <a:ln/>
        </p:spPr>
        <p:txBody>
          <a:bodyPr wrap="square" lIns="0" tIns="0" rIns="0" bIns="0" rtlCol="0" anchor="b"/>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Respiratory</a:t>
            </a:r>
            <a:endParaRPr lang="en-US" sz="1200" dirty="0"/>
          </a:p>
          <a:p>
            <a:pPr marL="0" indent="0" algn="ctr">
              <a:buNone/>
            </a:pPr>
            <a:r>
              <a:rPr lang="en-US" sz="1200" b="1" dirty="0">
                <a:solidFill>
                  <a:srgbClr val="FFFFFF"/>
                </a:solidFill>
                <a:latin typeface="Trebuchet MS" pitchFamily="34" charset="0"/>
                <a:ea typeface="Trebuchet MS" pitchFamily="34" charset="-122"/>
                <a:cs typeface="Trebuchet MS" pitchFamily="34" charset="-120"/>
              </a:rPr>
              <a:t>Depression</a:t>
            </a:r>
            <a:endParaRPr lang="en-US" sz="1200" dirty="0"/>
          </a:p>
        </p:txBody>
      </p:sp>
      <p:sp>
        <p:nvSpPr>
          <p:cNvPr id="16" name="Text 13"/>
          <p:cNvSpPr/>
          <p:nvPr/>
        </p:nvSpPr>
        <p:spPr>
          <a:xfrm>
            <a:off x="3520440" y="2103120"/>
            <a:ext cx="1188720" cy="411480"/>
          </a:xfrm>
          <a:prstGeom prst="rect">
            <a:avLst/>
          </a:prstGeom>
          <a:noFill/>
          <a:ln/>
        </p:spPr>
        <p:txBody>
          <a:bodyPr wrap="square" lIns="0" tIns="0" rIns="0" bIns="0" rtlCol="0" anchor="t"/>
          <a:lstStyle/>
          <a:p>
            <a:pPr marL="0" indent="0" algn="ctr">
              <a:buNone/>
            </a:pPr>
            <a:r>
              <a:rPr lang="en-US" sz="950" dirty="0">
                <a:solidFill>
                  <a:srgbClr val="D0D5D4"/>
                </a:solidFill>
                <a:latin typeface="Calibri" pitchFamily="34" charset="0"/>
                <a:ea typeface="Calibri" pitchFamily="34" charset="-122"/>
                <a:cs typeface="Calibri" pitchFamily="34" charset="-120"/>
              </a:rPr>
              <a:t>↓ RR, hypoxia, apnea</a:t>
            </a:r>
            <a:endParaRPr lang="en-US" sz="950" dirty="0"/>
          </a:p>
        </p:txBody>
      </p:sp>
      <p:sp>
        <p:nvSpPr>
          <p:cNvPr id="17" name="Shape 14"/>
          <p:cNvSpPr/>
          <p:nvPr/>
        </p:nvSpPr>
        <p:spPr>
          <a:xfrm>
            <a:off x="4937760" y="1005840"/>
            <a:ext cx="3657600" cy="17373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8" name="Shape 15"/>
          <p:cNvSpPr/>
          <p:nvPr/>
        </p:nvSpPr>
        <p:spPr>
          <a:xfrm>
            <a:off x="4937760" y="1005840"/>
            <a:ext cx="54864" cy="1737360"/>
          </a:xfrm>
          <a:prstGeom prst="rect">
            <a:avLst/>
          </a:prstGeom>
          <a:solidFill>
            <a:srgbClr val="14706E"/>
          </a:solidFill>
          <a:ln/>
        </p:spPr>
        <p:txBody>
          <a:bodyPr/>
          <a:lstStyle/>
          <a:p>
            <a:endParaRPr lang="en-US"/>
          </a:p>
        </p:txBody>
      </p:sp>
      <p:sp>
        <p:nvSpPr>
          <p:cNvPr id="19" name="Text 16"/>
          <p:cNvSpPr/>
          <p:nvPr/>
        </p:nvSpPr>
        <p:spPr>
          <a:xfrm>
            <a:off x="5166360" y="1097280"/>
            <a:ext cx="3200400" cy="274320"/>
          </a:xfrm>
          <a:prstGeom prst="rect">
            <a:avLst/>
          </a:prstGeom>
          <a:noFill/>
          <a:ln/>
        </p:spPr>
        <p:txBody>
          <a:bodyPr wrap="square" lIns="0" tIns="0" rIns="0" bIns="0" rtlCol="0" anchor="ctr"/>
          <a:lstStyle/>
          <a:p>
            <a:pPr marL="0" indent="0">
              <a:buNone/>
            </a:pPr>
            <a:r>
              <a:rPr lang="en-US" sz="1400" b="1" dirty="0">
                <a:solidFill>
                  <a:srgbClr val="14706E"/>
                </a:solidFill>
                <a:latin typeface="Trebuchet MS" pitchFamily="34" charset="0"/>
                <a:ea typeface="Trebuchet MS" pitchFamily="34" charset="-122"/>
                <a:cs typeface="Trebuchet MS" pitchFamily="34" charset="-120"/>
              </a:rPr>
              <a:t>Common Causes</a:t>
            </a:r>
            <a:endParaRPr lang="en-US" sz="1400" dirty="0"/>
          </a:p>
        </p:txBody>
      </p:sp>
      <p:sp>
        <p:nvSpPr>
          <p:cNvPr id="20" name="Text 17"/>
          <p:cNvSpPr/>
          <p:nvPr/>
        </p:nvSpPr>
        <p:spPr>
          <a:xfrm>
            <a:off x="5166360" y="1417320"/>
            <a:ext cx="3200400" cy="1188720"/>
          </a:xfrm>
          <a:prstGeom prst="rect">
            <a:avLst/>
          </a:prstGeom>
          <a:noFill/>
          <a:ln/>
        </p:spPr>
        <p:txBody>
          <a:bodyPr wrap="square" lIns="0" tIns="0" rIns="0" bIns="0" rtlCol="0" anchor="ctr"/>
          <a:lstStyle/>
          <a:p>
            <a:pPr marL="0" indent="0">
              <a:lnSpc>
                <a:spcPct val="130000"/>
              </a:lnSpc>
              <a:buNone/>
            </a:pPr>
            <a:r>
              <a:rPr lang="en-US" sz="1200" dirty="0">
                <a:solidFill>
                  <a:srgbClr val="2C3E40"/>
                </a:solidFill>
                <a:latin typeface="Calibri" pitchFamily="34" charset="0"/>
                <a:ea typeface="Calibri" pitchFamily="34" charset="-122"/>
                <a:cs typeface="Calibri" pitchFamily="34" charset="-120"/>
              </a:rPr>
              <a:t>Fentanyl / fentanyl analogs</a:t>
            </a:r>
            <a:endParaRPr lang="en-US" sz="1200" dirty="0"/>
          </a:p>
          <a:p>
            <a:pPr marL="0" indent="0">
              <a:lnSpc>
                <a:spcPct val="130000"/>
              </a:lnSpc>
              <a:buNone/>
            </a:pPr>
            <a:r>
              <a:rPr lang="en-US" sz="1200" dirty="0">
                <a:solidFill>
                  <a:srgbClr val="2C3E40"/>
                </a:solidFill>
                <a:latin typeface="Calibri" pitchFamily="34" charset="0"/>
                <a:ea typeface="Calibri" pitchFamily="34" charset="-122"/>
                <a:cs typeface="Calibri" pitchFamily="34" charset="-120"/>
              </a:rPr>
              <a:t>Heroin, morphine, codeine</a:t>
            </a:r>
            <a:endParaRPr lang="en-US" sz="1200" dirty="0"/>
          </a:p>
          <a:p>
            <a:pPr marL="0" indent="0">
              <a:lnSpc>
                <a:spcPct val="130000"/>
              </a:lnSpc>
              <a:buNone/>
            </a:pPr>
            <a:r>
              <a:rPr lang="en-US" sz="1200" dirty="0">
                <a:solidFill>
                  <a:srgbClr val="2C3E40"/>
                </a:solidFill>
                <a:latin typeface="Calibri" pitchFamily="34" charset="0"/>
                <a:ea typeface="Calibri" pitchFamily="34" charset="-122"/>
                <a:cs typeface="Calibri" pitchFamily="34" charset="-120"/>
              </a:rPr>
              <a:t>Oxycodone, hydrocodone</a:t>
            </a:r>
            <a:endParaRPr lang="en-US" sz="1200" dirty="0"/>
          </a:p>
          <a:p>
            <a:pPr marL="0" indent="0">
              <a:lnSpc>
                <a:spcPct val="130000"/>
              </a:lnSpc>
              <a:buNone/>
            </a:pPr>
            <a:r>
              <a:rPr lang="en-US" sz="1200" dirty="0">
                <a:solidFill>
                  <a:srgbClr val="2C3E40"/>
                </a:solidFill>
                <a:latin typeface="Calibri" pitchFamily="34" charset="0"/>
                <a:ea typeface="Calibri" pitchFamily="34" charset="-122"/>
                <a:cs typeface="Calibri" pitchFamily="34" charset="-120"/>
              </a:rPr>
              <a:t>Methadone, hydromorphone</a:t>
            </a:r>
            <a:endParaRPr lang="en-US" sz="1200" dirty="0"/>
          </a:p>
          <a:p>
            <a:pPr marL="0" indent="0">
              <a:lnSpc>
                <a:spcPct val="130000"/>
              </a:lnSpc>
              <a:buNone/>
            </a:pPr>
            <a:r>
              <a:rPr lang="en-US" sz="1200" dirty="0">
                <a:solidFill>
                  <a:srgbClr val="2C3E40"/>
                </a:solidFill>
                <a:latin typeface="Calibri" pitchFamily="34" charset="0"/>
                <a:ea typeface="Calibri" pitchFamily="34" charset="-122"/>
                <a:cs typeface="Calibri" pitchFamily="34" charset="-120"/>
              </a:rPr>
              <a:t>Tramadol, meperidine</a:t>
            </a:r>
            <a:endParaRPr lang="en-US" sz="1200" dirty="0"/>
          </a:p>
        </p:txBody>
      </p:sp>
      <p:sp>
        <p:nvSpPr>
          <p:cNvPr id="21" name="Shape 18"/>
          <p:cNvSpPr/>
          <p:nvPr/>
        </p:nvSpPr>
        <p:spPr>
          <a:xfrm>
            <a:off x="548640" y="2926080"/>
            <a:ext cx="8046720" cy="18288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2" name="Shape 19"/>
          <p:cNvSpPr/>
          <p:nvPr/>
        </p:nvSpPr>
        <p:spPr>
          <a:xfrm>
            <a:off x="548640" y="2926080"/>
            <a:ext cx="54864" cy="1828800"/>
          </a:xfrm>
          <a:prstGeom prst="rect">
            <a:avLst/>
          </a:prstGeom>
          <a:solidFill>
            <a:srgbClr val="1A8A6E"/>
          </a:solidFill>
          <a:ln/>
        </p:spPr>
        <p:txBody>
          <a:bodyPr/>
          <a:lstStyle/>
          <a:p>
            <a:endParaRPr lang="en-US"/>
          </a:p>
        </p:txBody>
      </p:sp>
      <p:sp>
        <p:nvSpPr>
          <p:cNvPr id="23" name="Text 20"/>
          <p:cNvSpPr/>
          <p:nvPr/>
        </p:nvSpPr>
        <p:spPr>
          <a:xfrm>
            <a:off x="777240" y="3017520"/>
            <a:ext cx="7589520" cy="320040"/>
          </a:xfrm>
          <a:prstGeom prst="rect">
            <a:avLst/>
          </a:prstGeom>
          <a:noFill/>
          <a:ln/>
        </p:spPr>
        <p:txBody>
          <a:bodyPr wrap="square" lIns="0" tIns="0" rIns="0" bIns="0" rtlCol="0" anchor="ctr"/>
          <a:lstStyle/>
          <a:p>
            <a:pPr marL="0" indent="0">
              <a:buNone/>
            </a:pPr>
            <a:r>
              <a:rPr lang="en-US" sz="1600" b="1" dirty="0">
                <a:solidFill>
                  <a:srgbClr val="1A8A6E"/>
                </a:solidFill>
                <a:latin typeface="Trebuchet MS" pitchFamily="34" charset="0"/>
                <a:ea typeface="Trebuchet MS" pitchFamily="34" charset="-122"/>
                <a:cs typeface="Trebuchet MS" pitchFamily="34" charset="-120"/>
              </a:rPr>
              <a:t>Naloxone (Narcan)</a:t>
            </a:r>
            <a:endParaRPr lang="en-US" sz="1600" dirty="0"/>
          </a:p>
        </p:txBody>
      </p:sp>
      <p:sp>
        <p:nvSpPr>
          <p:cNvPr id="24" name="Text 21"/>
          <p:cNvSpPr/>
          <p:nvPr/>
        </p:nvSpPr>
        <p:spPr>
          <a:xfrm>
            <a:off x="777240" y="3383280"/>
            <a:ext cx="7589520" cy="1280160"/>
          </a:xfrm>
          <a:prstGeom prst="rect">
            <a:avLst/>
          </a:prstGeom>
          <a:noFill/>
          <a:ln/>
        </p:spPr>
        <p:txBody>
          <a:bodyPr wrap="square" lIns="0" tIns="0" rIns="0" bIns="0" rtlCol="0" anchor="ctr"/>
          <a:lstStyle/>
          <a:p>
            <a:pPr marL="0" indent="0">
              <a:buNone/>
            </a:pPr>
            <a:r>
              <a:rPr lang="en-US" sz="1200" dirty="0">
                <a:solidFill>
                  <a:srgbClr val="2C3E40"/>
                </a:solidFill>
                <a:latin typeface="Calibri" pitchFamily="34" charset="0"/>
                <a:ea typeface="Calibri" pitchFamily="34" charset="-122"/>
                <a:cs typeface="Calibri" pitchFamily="34" charset="-120"/>
              </a:rPr>
              <a:t>Full opioid receptor antagonist — occupies receptors without producing effect
</a:t>
            </a:r>
            <a:r>
              <a:rPr lang="en-US" sz="1200" b="1" dirty="0">
                <a:solidFill>
                  <a:srgbClr val="0B3D4C"/>
                </a:solidFill>
                <a:latin typeface="Calibri" pitchFamily="34" charset="0"/>
                <a:ea typeface="Calibri" pitchFamily="34" charset="-122"/>
                <a:cs typeface="Calibri" pitchFamily="34" charset="-120"/>
              </a:rPr>
              <a:t>IV/IM/IN: </a:t>
            </a:r>
            <a:r>
              <a:rPr lang="en-US" sz="1200" dirty="0">
                <a:solidFill>
                  <a:srgbClr val="2C3E40"/>
                </a:solidFill>
                <a:latin typeface="Calibri" pitchFamily="34" charset="0"/>
                <a:ea typeface="Calibri" pitchFamily="34" charset="-122"/>
                <a:cs typeface="Calibri" pitchFamily="34" charset="-120"/>
              </a:rPr>
              <a:t>0.04–0.4 mg (adult); 0.1 mg/kg (pediatric). Repeat Q2min PRN.</a:t>
            </a:r>
            <a:endParaRPr lang="en-US" sz="1200" dirty="0"/>
          </a:p>
          <a:p>
            <a:pPr marL="0" indent="0">
              <a:buNone/>
            </a:pPr>
            <a:r>
              <a:rPr lang="en-US" sz="1200" b="1" dirty="0">
                <a:solidFill>
                  <a:srgbClr val="0B3D4C"/>
                </a:solidFill>
                <a:latin typeface="Calibri" pitchFamily="34" charset="0"/>
                <a:ea typeface="Calibri" pitchFamily="34" charset="-122"/>
                <a:cs typeface="Calibri" pitchFamily="34" charset="-120"/>
              </a:rPr>
              <a:t>Intranasal: </a:t>
            </a:r>
            <a:r>
              <a:rPr lang="en-US" sz="1200" dirty="0">
                <a:solidFill>
                  <a:srgbClr val="2C3E40"/>
                </a:solidFill>
                <a:latin typeface="Calibri" pitchFamily="34" charset="0"/>
                <a:ea typeface="Calibri" pitchFamily="34" charset="-122"/>
                <a:cs typeface="Calibri" pitchFamily="34" charset="-120"/>
              </a:rPr>
              <a:t>4 mg (community formulation)</a:t>
            </a:r>
            <a:endParaRPr lang="en-US" sz="1200" dirty="0"/>
          </a:p>
          <a:p>
            <a:pPr marL="0" indent="0">
              <a:buNone/>
            </a:pPr>
            <a:r>
              <a:rPr lang="en-US" sz="1200" b="1" dirty="0">
                <a:solidFill>
                  <a:srgbClr val="0B3D4C"/>
                </a:solidFill>
                <a:latin typeface="Calibri" pitchFamily="34" charset="0"/>
                <a:ea typeface="Calibri" pitchFamily="34" charset="-122"/>
                <a:cs typeface="Calibri" pitchFamily="34" charset="-120"/>
              </a:rPr>
              <a:t>Drip: </a:t>
            </a:r>
            <a:r>
              <a:rPr lang="en-US" sz="1200" dirty="0">
                <a:solidFill>
                  <a:srgbClr val="2C3E40"/>
                </a:solidFill>
                <a:latin typeface="Calibri" pitchFamily="34" charset="0"/>
                <a:ea typeface="Calibri" pitchFamily="34" charset="-122"/>
                <a:cs typeface="Calibri" pitchFamily="34" charset="-120"/>
              </a:rPr>
              <a:t>65–75% of initial effective dose per hour if recurrent respiratory depression
</a:t>
            </a:r>
            <a:endParaRPr lang="en-US" sz="1200" dirty="0"/>
          </a:p>
          <a:p>
            <a:pPr marL="0" indent="0">
              <a:buNone/>
            </a:pPr>
            <a:endParaRPr lang="en-US" sz="1200" dirty="0"/>
          </a:p>
          <a:p>
            <a:pPr marL="0" indent="0">
              <a:buNone/>
            </a:pPr>
            <a:r>
              <a:rPr lang="en-US" sz="1200" b="1" dirty="0">
                <a:solidFill>
                  <a:srgbClr val="D4783A"/>
                </a:solidFill>
                <a:latin typeface="Calibri" pitchFamily="34" charset="0"/>
                <a:ea typeface="Calibri" pitchFamily="34" charset="-122"/>
                <a:cs typeface="Calibri" pitchFamily="34" charset="-120"/>
              </a:rPr>
              <a:t>Goal: Restore adequate ventilation — not full arousal. Titrate carefully in opioid-dependent patients.</a:t>
            </a: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1"/>
                                        </p:tgtEl>
                                        <p:attrNameLst>
                                          <p:attrName>style.visibility</p:attrName>
                                        </p:attrNameLst>
                                      </p:cBhvr>
                                      <p:to>
                                        <p:strVal val="visible"/>
                                      </p:to>
                                    </p:set>
                                    <p:anim calcmode="lin" valueType="num">
                                      <p:cBhvr additive="base">
                                        <p:cTn id="11" dur="500" fill="hold"/>
                                        <p:tgtEl>
                                          <p:spTgt spid="21"/>
                                        </p:tgtEl>
                                        <p:attrNameLst>
                                          <p:attrName>ppt_x</p:attrName>
                                        </p:attrNameLst>
                                      </p:cBhvr>
                                      <p:tavLst>
                                        <p:tav tm="0">
                                          <p:val>
                                            <p:strVal val="#ppt_x"/>
                                          </p:val>
                                        </p:tav>
                                        <p:tav tm="100000">
                                          <p:val>
                                            <p:strVal val="#ppt_x"/>
                                          </p:val>
                                        </p:tav>
                                      </p:tavLst>
                                    </p:anim>
                                    <p:anim calcmode="lin" valueType="num">
                                      <p:cBhvr additive="base">
                                        <p:cTn id="12" dur="500" fill="hold"/>
                                        <p:tgtEl>
                                          <p:spTgt spid="21"/>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2"/>
                                        </p:tgtEl>
                                        <p:attrNameLst>
                                          <p:attrName>style.visibility</p:attrName>
                                        </p:attrNameLst>
                                      </p:cBhvr>
                                      <p:to>
                                        <p:strVal val="visible"/>
                                      </p:to>
                                    </p:set>
                                    <p:anim calcmode="lin" valueType="num">
                                      <p:cBhvr additive="base">
                                        <p:cTn id="15" dur="500" fill="hold"/>
                                        <p:tgtEl>
                                          <p:spTgt spid="22"/>
                                        </p:tgtEl>
                                        <p:attrNameLst>
                                          <p:attrName>ppt_x</p:attrName>
                                        </p:attrNameLst>
                                      </p:cBhvr>
                                      <p:tavLst>
                                        <p:tav tm="0">
                                          <p:val>
                                            <p:strVal val="#ppt_x"/>
                                          </p:val>
                                        </p:tav>
                                        <p:tav tm="100000">
                                          <p:val>
                                            <p:strVal val="#ppt_x"/>
                                          </p:val>
                                        </p:tav>
                                      </p:tavLst>
                                    </p:anim>
                                    <p:anim calcmode="lin" valueType="num">
                                      <p:cBhvr additive="base">
                                        <p:cTn id="16" dur="500" fill="hold"/>
                                        <p:tgtEl>
                                          <p:spTgt spid="22"/>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3"/>
                                        </p:tgtEl>
                                        <p:attrNameLst>
                                          <p:attrName>style.visibility</p:attrName>
                                        </p:attrNameLst>
                                      </p:cBhvr>
                                      <p:to>
                                        <p:strVal val="visible"/>
                                      </p:to>
                                    </p:set>
                                    <p:anim calcmode="lin" valueType="num">
                                      <p:cBhvr additive="base">
                                        <p:cTn id="19" dur="500" fill="hold"/>
                                        <p:tgtEl>
                                          <p:spTgt spid="23"/>
                                        </p:tgtEl>
                                        <p:attrNameLst>
                                          <p:attrName>ppt_x</p:attrName>
                                        </p:attrNameLst>
                                      </p:cBhvr>
                                      <p:tavLst>
                                        <p:tav tm="0">
                                          <p:val>
                                            <p:strVal val="#ppt_x"/>
                                          </p:val>
                                        </p:tav>
                                        <p:tav tm="100000">
                                          <p:val>
                                            <p:strVal val="#ppt_x"/>
                                          </p:val>
                                        </p:tav>
                                      </p:tavLst>
                                    </p:anim>
                                    <p:anim calcmode="lin" valueType="num">
                                      <p:cBhvr additive="base">
                                        <p:cTn id="20" dur="500" fill="hold"/>
                                        <p:tgtEl>
                                          <p:spTgt spid="23"/>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4"/>
                                        </p:tgtEl>
                                        <p:attrNameLst>
                                          <p:attrName>style.visibility</p:attrName>
                                        </p:attrNameLst>
                                      </p:cBhvr>
                                      <p:to>
                                        <p:strVal val="visible"/>
                                      </p:to>
                                    </p:set>
                                    <p:anim calcmode="lin" valueType="num">
                                      <p:cBhvr additive="base">
                                        <p:cTn id="23" dur="500" fill="hold"/>
                                        <p:tgtEl>
                                          <p:spTgt spid="24"/>
                                        </p:tgtEl>
                                        <p:attrNameLst>
                                          <p:attrName>ppt_x</p:attrName>
                                        </p:attrNameLst>
                                      </p:cBhvr>
                                      <p:tavLst>
                                        <p:tav tm="0">
                                          <p:val>
                                            <p:strVal val="#ppt_x"/>
                                          </p:val>
                                        </p:tav>
                                        <p:tav tm="100000">
                                          <p:val>
                                            <p:strVal val="#ppt_x"/>
                                          </p:val>
                                        </p:tav>
                                      </p:tavLst>
                                    </p:anim>
                                    <p:anim calcmode="lin" valueType="num">
                                      <p:cBhvr additive="base">
                                        <p:cTn id="2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1" grpId="0" animBg="1"/>
      <p:bldP spid="22" grpId="0" animBg="1"/>
      <p:bldP spid="23" grpId="0" animBg="1"/>
      <p:bldP spid="2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B3D4C"/>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3" name="Image 0" descr="preencoded.png"/>
          <p:cNvPicPr>
            <a:picLocks noChangeAspect="1"/>
          </p:cNvPicPr>
          <p:nvPr/>
        </p:nvPicPr>
        <p:blipFill>
          <a:blip r:embed="rId3"/>
          <a:stretch>
            <a:fillRect/>
          </a:stretch>
        </p:blipFill>
        <p:spPr>
          <a:xfrm>
            <a:off x="4160520" y="914400"/>
            <a:ext cx="822960" cy="822960"/>
          </a:xfrm>
          <a:prstGeom prst="rect">
            <a:avLst/>
          </a:prstGeom>
        </p:spPr>
      </p:pic>
      <p:sp>
        <p:nvSpPr>
          <p:cNvPr id="4" name="Text 1"/>
          <p:cNvSpPr/>
          <p:nvPr/>
        </p:nvSpPr>
        <p:spPr>
          <a:xfrm>
            <a:off x="457200" y="1828800"/>
            <a:ext cx="8229600" cy="914400"/>
          </a:xfrm>
          <a:prstGeom prst="rect">
            <a:avLst/>
          </a:prstGeom>
          <a:noFill/>
          <a:ln/>
        </p:spPr>
        <p:txBody>
          <a:bodyPr wrap="square" lIns="0" tIns="0" rIns="0" bIns="0" rtlCol="0" anchor="ctr"/>
          <a:lstStyle/>
          <a:p>
            <a:pPr marL="0" marR="0" lvl="0" indent="0" algn="ctr" defTabSz="914400" rtl="0" eaLnBrk="1" fontAlgn="auto" latinLnBrk="0" hangingPunct="1">
              <a:lnSpc>
                <a:spcPct val="11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FFFFFF"/>
                </a:solidFill>
                <a:effectLst/>
                <a:uLnTx/>
                <a:uFillTx/>
                <a:latin typeface="Trebuchet MS" pitchFamily="34" charset="0"/>
                <a:ea typeface="Trebuchet MS" pitchFamily="34" charset="-122"/>
                <a:cs typeface="Trebuchet MS" pitchFamily="34" charset="-120"/>
              </a:rPr>
              <a:t>The Undifferentiated</a:t>
            </a:r>
            <a:endPar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1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FFFFFF"/>
                </a:solidFill>
                <a:effectLst/>
                <a:uLnTx/>
                <a:uFillTx/>
                <a:latin typeface="Trebuchet MS" pitchFamily="34" charset="0"/>
                <a:ea typeface="Trebuchet MS" pitchFamily="34" charset="-122"/>
                <a:cs typeface="Trebuchet MS" pitchFamily="34" charset="-120"/>
              </a:rPr>
              <a:t>Tox Patient</a:t>
            </a:r>
            <a:endPar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 2"/>
          <p:cNvSpPr/>
          <p:nvPr/>
        </p:nvSpPr>
        <p:spPr>
          <a:xfrm>
            <a:off x="914400" y="2834640"/>
            <a:ext cx="7315200" cy="457200"/>
          </a:xfrm>
          <a:prstGeom prst="rect">
            <a:avLst/>
          </a:prstGeom>
          <a:no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srgbClr val="D0D5D4"/>
                </a:solidFill>
                <a:effectLst/>
                <a:uLnTx/>
                <a:uFillTx/>
                <a:latin typeface="Calibri" pitchFamily="34" charset="0"/>
                <a:ea typeface="Calibri" pitchFamily="34" charset="-122"/>
                <a:cs typeface="Calibri" pitchFamily="34" charset="-120"/>
              </a:rPr>
              <a:t>When the substance is unknown and the patient is crashing</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Shape 3"/>
          <p:cNvSpPr/>
          <p:nvPr/>
        </p:nvSpPr>
        <p:spPr>
          <a:xfrm>
            <a:off x="457200" y="3566160"/>
            <a:ext cx="1234440" cy="502920"/>
          </a:xfrm>
          <a:prstGeom prst="rect">
            <a:avLst/>
          </a:prstGeom>
          <a:solidFill>
            <a:srgbClr val="14706E">
              <a:alpha val="70000"/>
            </a:srgbClr>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Text 4"/>
          <p:cNvSpPr/>
          <p:nvPr/>
        </p:nvSpPr>
        <p:spPr>
          <a:xfrm>
            <a:off x="457200" y="3566160"/>
            <a:ext cx="1234440" cy="502920"/>
          </a:xfrm>
          <a:prstGeom prst="rect">
            <a:avLst/>
          </a:prstGeom>
          <a:noFill/>
          <a:ln/>
        </p:spPr>
        <p:txBody>
          <a:bodyPr wrap="square" lIns="0" tIns="0" rIns="0" bIns="0" rtlCol="0" anchor="ctr"/>
          <a:lstStyle/>
          <a:p>
            <a:pPr lvl="0" algn="ctr">
              <a:defRPr/>
            </a:pPr>
            <a:r>
              <a:rPr lang="en-US" sz="900" b="1" dirty="0">
                <a:solidFill>
                  <a:srgbClr val="FFFFFF"/>
                </a:solidFill>
                <a:latin typeface="Calibri" pitchFamily="34" charset="0"/>
                <a:ea typeface="Calibri" pitchFamily="34" charset="-122"/>
                <a:cs typeface="Calibri" pitchFamily="34" charset="-120"/>
              </a:rPr>
              <a:t>Dysrhythmias</a:t>
            </a:r>
            <a:endParaRPr lang="en-US" sz="900" dirty="0">
              <a:solidFill>
                <a:prstClr val="black"/>
              </a:solidFill>
            </a:endParaRPr>
          </a:p>
        </p:txBody>
      </p:sp>
      <p:sp>
        <p:nvSpPr>
          <p:cNvPr id="8" name="Shape 5"/>
          <p:cNvSpPr/>
          <p:nvPr/>
        </p:nvSpPr>
        <p:spPr>
          <a:xfrm>
            <a:off x="1874520" y="3566160"/>
            <a:ext cx="1234440" cy="502920"/>
          </a:xfrm>
          <a:prstGeom prst="rect">
            <a:avLst/>
          </a:prstGeom>
          <a:solidFill>
            <a:srgbClr val="D4783A">
              <a:alpha val="70000"/>
            </a:srgbClr>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Text 6"/>
          <p:cNvSpPr/>
          <p:nvPr/>
        </p:nvSpPr>
        <p:spPr>
          <a:xfrm>
            <a:off x="1874520" y="3566160"/>
            <a:ext cx="1234440" cy="502920"/>
          </a:xfrm>
          <a:prstGeom prst="rect">
            <a:avLst/>
          </a:prstGeom>
          <a:no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err="1">
                <a:ln>
                  <a:noFill/>
                </a:ln>
                <a:solidFill>
                  <a:srgbClr val="FFFFFF"/>
                </a:solidFill>
                <a:effectLst/>
                <a:uLnTx/>
                <a:uFillTx/>
                <a:latin typeface="Calibri" pitchFamily="34" charset="0"/>
                <a:ea typeface="Calibri" pitchFamily="34" charset="-122"/>
                <a:cs typeface="Calibri" pitchFamily="34" charset="-120"/>
              </a:rPr>
              <a:t>Cardiodepressive</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Shape 7"/>
          <p:cNvSpPr/>
          <p:nvPr/>
        </p:nvSpPr>
        <p:spPr>
          <a:xfrm>
            <a:off x="3291840" y="3566160"/>
            <a:ext cx="1234440" cy="502920"/>
          </a:xfrm>
          <a:prstGeom prst="rect">
            <a:avLst/>
          </a:prstGeom>
          <a:solidFill>
            <a:srgbClr val="1A8A6E">
              <a:alpha val="70000"/>
            </a:srgbClr>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Text 8"/>
          <p:cNvSpPr/>
          <p:nvPr/>
        </p:nvSpPr>
        <p:spPr>
          <a:xfrm>
            <a:off x="3291840" y="3566160"/>
            <a:ext cx="1234440" cy="502920"/>
          </a:xfrm>
          <a:prstGeom prst="rect">
            <a:avLst/>
          </a:prstGeom>
          <a:no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FFFFFF"/>
                </a:solidFill>
                <a:effectLst/>
                <a:uLnTx/>
                <a:uFillTx/>
                <a:latin typeface="Calibri" pitchFamily="34" charset="0"/>
                <a:ea typeface="Calibri" pitchFamily="34" charset="-122"/>
                <a:cs typeface="Calibri" pitchFamily="34" charset="-120"/>
              </a:rPr>
              <a:t>Hyperthermia</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Shape 9"/>
          <p:cNvSpPr/>
          <p:nvPr/>
        </p:nvSpPr>
        <p:spPr>
          <a:xfrm>
            <a:off x="4709160" y="3566160"/>
            <a:ext cx="1234440" cy="502920"/>
          </a:xfrm>
          <a:prstGeom prst="rect">
            <a:avLst/>
          </a:prstGeom>
          <a:solidFill>
            <a:srgbClr val="14706E">
              <a:alpha val="70000"/>
            </a:srgbClr>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3" name="Text 10"/>
          <p:cNvSpPr/>
          <p:nvPr/>
        </p:nvSpPr>
        <p:spPr>
          <a:xfrm>
            <a:off x="4709160" y="3566160"/>
            <a:ext cx="1234440" cy="502920"/>
          </a:xfrm>
          <a:prstGeom prst="rect">
            <a:avLst/>
          </a:prstGeom>
          <a:no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FFFFFF"/>
                </a:solidFill>
                <a:effectLst/>
                <a:uLnTx/>
                <a:uFillTx/>
                <a:latin typeface="Calibri" pitchFamily="34" charset="0"/>
                <a:ea typeface="Calibri" pitchFamily="34" charset="-122"/>
                <a:cs typeface="Calibri" pitchFamily="34" charset="-120"/>
              </a:rPr>
              <a:t>Seizures </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Shape 11"/>
          <p:cNvSpPr/>
          <p:nvPr/>
        </p:nvSpPr>
        <p:spPr>
          <a:xfrm>
            <a:off x="6126480" y="3566160"/>
            <a:ext cx="1234440" cy="502920"/>
          </a:xfrm>
          <a:prstGeom prst="rect">
            <a:avLst/>
          </a:prstGeom>
          <a:solidFill>
            <a:srgbClr val="D4783A">
              <a:alpha val="70000"/>
            </a:srgbClr>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5" name="Text 12"/>
          <p:cNvSpPr/>
          <p:nvPr/>
        </p:nvSpPr>
        <p:spPr>
          <a:xfrm>
            <a:off x="6126480" y="3566160"/>
            <a:ext cx="1234440" cy="502920"/>
          </a:xfrm>
          <a:prstGeom prst="rect">
            <a:avLst/>
          </a:prstGeom>
          <a:no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FFFFFF"/>
                </a:solidFill>
                <a:effectLst/>
                <a:uLnTx/>
                <a:uFillTx/>
                <a:latin typeface="Calibri" pitchFamily="34" charset="0"/>
                <a:ea typeface="Calibri" pitchFamily="34" charset="-122"/>
                <a:cs typeface="Calibri" pitchFamily="34" charset="-120"/>
              </a:rPr>
              <a:t>Comatose Patient</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Shape 13"/>
          <p:cNvSpPr/>
          <p:nvPr/>
        </p:nvSpPr>
        <p:spPr>
          <a:xfrm>
            <a:off x="7543800" y="3566160"/>
            <a:ext cx="1234440" cy="502920"/>
          </a:xfrm>
          <a:prstGeom prst="rect">
            <a:avLst/>
          </a:prstGeom>
          <a:solidFill>
            <a:srgbClr val="1A8A6E">
              <a:alpha val="70000"/>
            </a:srgbClr>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7" name="Text 14"/>
          <p:cNvSpPr/>
          <p:nvPr/>
        </p:nvSpPr>
        <p:spPr>
          <a:xfrm>
            <a:off x="7543800" y="3566160"/>
            <a:ext cx="1234440" cy="502920"/>
          </a:xfrm>
          <a:prstGeom prst="rect">
            <a:avLst/>
          </a:prstGeom>
          <a:no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FFFFFF"/>
                </a:solidFill>
                <a:effectLst/>
                <a:uLnTx/>
                <a:uFillTx/>
                <a:latin typeface="Calibri" pitchFamily="34" charset="0"/>
                <a:ea typeface="Calibri" pitchFamily="34" charset="-122"/>
                <a:cs typeface="Calibri" pitchFamily="34" charset="-120"/>
              </a:rPr>
              <a:t>Metabolic Acidosis</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Shape 15"/>
          <p:cNvSpPr/>
          <p:nvPr/>
        </p:nvSpPr>
        <p:spPr>
          <a:xfrm>
            <a:off x="0" y="5088636"/>
            <a:ext cx="9144000" cy="54864"/>
          </a:xfrm>
          <a:prstGeom prst="rect">
            <a:avLst/>
          </a:prstGeom>
          <a:solidFill>
            <a:srgbClr val="D4783A"/>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The Dysrhythmia Patient</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6" name="Shape 3"/>
          <p:cNvSpPr/>
          <p:nvPr/>
        </p:nvSpPr>
        <p:spPr>
          <a:xfrm>
            <a:off x="457200" y="960120"/>
            <a:ext cx="8229600" cy="6400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7" name="Shape 4"/>
          <p:cNvSpPr/>
          <p:nvPr/>
        </p:nvSpPr>
        <p:spPr>
          <a:xfrm>
            <a:off x="457200" y="960120"/>
            <a:ext cx="54864" cy="640080"/>
          </a:xfrm>
          <a:prstGeom prst="rect">
            <a:avLst/>
          </a:prstGeom>
          <a:solidFill>
            <a:srgbClr val="0B3D4C"/>
          </a:solidFill>
          <a:ln/>
        </p:spPr>
        <p:txBody>
          <a:bodyPr/>
          <a:lstStyle/>
          <a:p>
            <a:endParaRPr lang="en-US"/>
          </a:p>
        </p:txBody>
      </p:sp>
      <p:sp>
        <p:nvSpPr>
          <p:cNvPr id="8" name="Text 5"/>
          <p:cNvSpPr/>
          <p:nvPr/>
        </p:nvSpPr>
        <p:spPr>
          <a:xfrm>
            <a:off x="685800" y="987552"/>
            <a:ext cx="7772400" cy="594360"/>
          </a:xfrm>
          <a:prstGeom prst="rect">
            <a:avLst/>
          </a:prstGeom>
          <a:noFill/>
          <a:ln/>
        </p:spPr>
        <p:txBody>
          <a:bodyPr wrap="square" lIns="0" tIns="0" rIns="0" bIns="0" rtlCol="0" anchor="ctr"/>
          <a:lstStyle/>
          <a:p>
            <a:pPr marL="0" indent="0">
              <a:buNone/>
            </a:pPr>
            <a:r>
              <a:rPr lang="en-US" sz="1300" b="1" dirty="0">
                <a:solidFill>
                  <a:srgbClr val="0B3D4C"/>
                </a:solidFill>
                <a:latin typeface="Calibri" pitchFamily="34" charset="0"/>
                <a:ea typeface="Calibri" pitchFamily="34" charset="-122"/>
                <a:cs typeface="Calibri" pitchFamily="34" charset="-120"/>
              </a:rPr>
              <a:t>Core Framework: </a:t>
            </a:r>
            <a:r>
              <a:rPr lang="en-US" sz="1200" dirty="0">
                <a:solidFill>
                  <a:srgbClr val="2C3E40"/>
                </a:solidFill>
                <a:latin typeface="Calibri" pitchFamily="34" charset="0"/>
                <a:ea typeface="Calibri" pitchFamily="34" charset="-122"/>
                <a:cs typeface="Calibri" pitchFamily="34" charset="-120"/>
              </a:rPr>
              <a:t>Identify the channel. Na⁺ channel blockade → QRS widening. K⁺ channel blockade → QTc prolongation. Different mechanism, different treatment.</a:t>
            </a:r>
            <a:endParaRPr lang="en-US" sz="1300" dirty="0"/>
          </a:p>
        </p:txBody>
      </p:sp>
      <p:sp>
        <p:nvSpPr>
          <p:cNvPr id="9" name="Shape 6"/>
          <p:cNvSpPr/>
          <p:nvPr/>
        </p:nvSpPr>
        <p:spPr>
          <a:xfrm>
            <a:off x="457200" y="1706166"/>
            <a:ext cx="4023360" cy="491490"/>
          </a:xfrm>
          <a:prstGeom prst="rect">
            <a:avLst/>
          </a:prstGeom>
          <a:solidFill>
            <a:srgbClr val="D4783A"/>
          </a:solidFill>
          <a:ln/>
        </p:spPr>
        <p:txBody>
          <a:bodyPr/>
          <a:lstStyle/>
          <a:p>
            <a:endParaRPr lang="en-US"/>
          </a:p>
        </p:txBody>
      </p:sp>
      <p:sp>
        <p:nvSpPr>
          <p:cNvPr id="10" name="Text 7"/>
          <p:cNvSpPr/>
          <p:nvPr/>
        </p:nvSpPr>
        <p:spPr>
          <a:xfrm>
            <a:off x="457200" y="1706166"/>
            <a:ext cx="4023360" cy="491490"/>
          </a:xfrm>
          <a:prstGeom prst="rect">
            <a:avLst/>
          </a:prstGeom>
          <a:noFill/>
          <a:ln/>
        </p:spPr>
        <p:txBody>
          <a:bodyPr wrap="square" lIns="0" tIns="0" rIns="0" bIns="0" rtlCol="0" anchor="ctr"/>
          <a:lstStyle/>
          <a:p>
            <a:pPr marL="0" indent="0" algn="ctr">
              <a:buNone/>
            </a:pPr>
            <a:r>
              <a:rPr lang="en-US" sz="1300" b="1" dirty="0">
                <a:solidFill>
                  <a:srgbClr val="FFFFFF"/>
                </a:solidFill>
                <a:latin typeface="Trebuchet MS" pitchFamily="34" charset="0"/>
                <a:ea typeface="Trebuchet MS" pitchFamily="34" charset="-122"/>
                <a:cs typeface="Trebuchet MS" pitchFamily="34" charset="-120"/>
              </a:rPr>
              <a:t>QRS Prolongation (Na⁺ Channel Blockade)</a:t>
            </a:r>
            <a:endParaRPr lang="en-US" sz="1300" dirty="0"/>
          </a:p>
        </p:txBody>
      </p:sp>
      <p:sp>
        <p:nvSpPr>
          <p:cNvPr id="11" name="Shape 8"/>
          <p:cNvSpPr/>
          <p:nvPr/>
        </p:nvSpPr>
        <p:spPr>
          <a:xfrm>
            <a:off x="457200" y="2117646"/>
            <a:ext cx="4023360" cy="294894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2" name="Text 9"/>
          <p:cNvSpPr/>
          <p:nvPr/>
        </p:nvSpPr>
        <p:spPr>
          <a:xfrm>
            <a:off x="640080" y="2209086"/>
            <a:ext cx="3657600" cy="2730500"/>
          </a:xfrm>
          <a:prstGeom prst="rect">
            <a:avLst/>
          </a:prstGeom>
          <a:noFill/>
          <a:ln/>
        </p:spPr>
        <p:txBody>
          <a:bodyPr wrap="square" lIns="0" tIns="0" rIns="0" bIns="0" rtlCol="0" anchor="ctr"/>
          <a:lstStyle/>
          <a:p>
            <a:pPr marL="0" indent="0">
              <a:lnSpc>
                <a:spcPct val="120000"/>
              </a:lnSpc>
              <a:buNone/>
            </a:pPr>
            <a:r>
              <a:rPr lang="en-US" sz="1100" b="1" dirty="0">
                <a:solidFill>
                  <a:srgbClr val="0B3D4C"/>
                </a:solidFill>
                <a:latin typeface="Calibri" pitchFamily="34" charset="0"/>
                <a:ea typeface="Calibri" pitchFamily="34" charset="-122"/>
                <a:cs typeface="Calibri" pitchFamily="34" charset="-120"/>
              </a:rPr>
              <a:t>Causes:
</a:t>
            </a:r>
            <a:r>
              <a:rPr lang="en-US" sz="1050" dirty="0">
                <a:solidFill>
                  <a:srgbClr val="2C3E40"/>
                </a:solidFill>
                <a:latin typeface="Calibri" pitchFamily="34" charset="0"/>
                <a:ea typeface="Calibri" pitchFamily="34" charset="-122"/>
                <a:cs typeface="Calibri" pitchFamily="34" charset="-120"/>
              </a:rPr>
              <a:t>TCAs, flecainide/propafenone, cocaine, diphenhydramine, lamotrigine, carbamazepine
</a:t>
            </a:r>
            <a:r>
              <a:rPr lang="en-US" sz="1100" b="1" dirty="0">
                <a:solidFill>
                  <a:srgbClr val="0B3D4C"/>
                </a:solidFill>
                <a:latin typeface="Calibri" pitchFamily="34" charset="0"/>
                <a:ea typeface="Calibri" pitchFamily="34" charset="-122"/>
                <a:cs typeface="Calibri" pitchFamily="34" charset="-120"/>
              </a:rPr>
              <a:t>ECG Pattern:
</a:t>
            </a:r>
            <a:r>
              <a:rPr lang="en-US" sz="1050" dirty="0">
                <a:solidFill>
                  <a:srgbClr val="2C3E40"/>
                </a:solidFill>
                <a:latin typeface="Calibri" pitchFamily="34" charset="0"/>
                <a:ea typeface="Calibri" pitchFamily="34" charset="-122"/>
                <a:cs typeface="Calibri" pitchFamily="34" charset="-120"/>
              </a:rPr>
              <a:t>Wide QRS (&gt;100ms), rightward axis, terminal R wave in aVR, Brugada pattern
</a:t>
            </a:r>
            <a:r>
              <a:rPr lang="en-US" sz="1100" b="1" dirty="0">
                <a:solidFill>
                  <a:srgbClr val="D4783A"/>
                </a:solidFill>
                <a:latin typeface="Calibri" pitchFamily="34" charset="0"/>
                <a:ea typeface="Calibri" pitchFamily="34" charset="-122"/>
                <a:cs typeface="Calibri" pitchFamily="34" charset="-120"/>
              </a:rPr>
              <a:t>Treatment:
</a:t>
            </a:r>
            <a:r>
              <a:rPr lang="en-US" sz="1050" dirty="0">
                <a:solidFill>
                  <a:srgbClr val="2C3E40"/>
                </a:solidFill>
                <a:latin typeface="Calibri" pitchFamily="34" charset="0"/>
                <a:ea typeface="Calibri" pitchFamily="34" charset="-122"/>
                <a:cs typeface="Calibri" pitchFamily="34" charset="-120"/>
              </a:rPr>
              <a:t>NaHCO₃ bolus (1–2 mEq/kg IV push)</a:t>
            </a:r>
            <a:endParaRPr lang="en-US" sz="1100" dirty="0"/>
          </a:p>
          <a:p>
            <a:pPr marL="0" indent="0">
              <a:lnSpc>
                <a:spcPct val="120000"/>
              </a:lnSpc>
              <a:buNone/>
            </a:pPr>
            <a:r>
              <a:rPr lang="en-US" sz="1050" dirty="0">
                <a:solidFill>
                  <a:srgbClr val="2C3E40"/>
                </a:solidFill>
                <a:latin typeface="Calibri" pitchFamily="34" charset="0"/>
                <a:ea typeface="Calibri" pitchFamily="34" charset="-122"/>
                <a:cs typeface="Calibri" pitchFamily="34" charset="-120"/>
              </a:rPr>
              <a:t>3% NaCl if refractory</a:t>
            </a:r>
            <a:endParaRPr lang="en-US" sz="1100" dirty="0"/>
          </a:p>
          <a:p>
            <a:pPr marL="0" indent="0">
              <a:lnSpc>
                <a:spcPct val="120000"/>
              </a:lnSpc>
              <a:buNone/>
            </a:pPr>
            <a:r>
              <a:rPr lang="en-US" sz="1050" dirty="0">
                <a:solidFill>
                  <a:srgbClr val="2C3E40"/>
                </a:solidFill>
                <a:latin typeface="Calibri" pitchFamily="34" charset="0"/>
                <a:ea typeface="Calibri" pitchFamily="34" charset="-122"/>
                <a:cs typeface="Calibri" pitchFamily="34" charset="-120"/>
              </a:rPr>
              <a:t>Goal: QRS narrowing</a:t>
            </a:r>
            <a:endParaRPr lang="en-US" sz="1100" dirty="0"/>
          </a:p>
          <a:p>
            <a:pPr marL="0" indent="0">
              <a:lnSpc>
                <a:spcPct val="120000"/>
              </a:lnSpc>
              <a:buNone/>
            </a:pPr>
            <a:r>
              <a:rPr lang="en-US" sz="1050" dirty="0">
                <a:solidFill>
                  <a:srgbClr val="2C3E40"/>
                </a:solidFill>
                <a:latin typeface="Calibri" pitchFamily="34" charset="0"/>
                <a:ea typeface="Calibri" pitchFamily="34" charset="-122"/>
                <a:cs typeface="Calibri" pitchFamily="34" charset="-120"/>
              </a:rPr>
              <a:t>Intralipid 20% for lipophilic agents</a:t>
            </a:r>
            <a:endParaRPr lang="en-US" sz="1100" dirty="0"/>
          </a:p>
          <a:p>
            <a:pPr marL="0" indent="0">
              <a:lnSpc>
                <a:spcPct val="120000"/>
              </a:lnSpc>
              <a:buNone/>
            </a:pPr>
            <a:r>
              <a:rPr lang="en-US" sz="1050" dirty="0">
                <a:solidFill>
                  <a:srgbClr val="2C3E40"/>
                </a:solidFill>
                <a:latin typeface="Calibri" pitchFamily="34" charset="0"/>
                <a:ea typeface="Calibri" pitchFamily="34" charset="-122"/>
                <a:cs typeface="Calibri" pitchFamily="34" charset="-120"/>
              </a:rPr>
              <a:t>VA-ECMO for refractory arrest</a:t>
            </a:r>
            <a:endParaRPr lang="en-US" sz="1100" dirty="0"/>
          </a:p>
        </p:txBody>
      </p:sp>
      <p:sp>
        <p:nvSpPr>
          <p:cNvPr id="13" name="Shape 10"/>
          <p:cNvSpPr/>
          <p:nvPr/>
        </p:nvSpPr>
        <p:spPr>
          <a:xfrm>
            <a:off x="4663440" y="1706166"/>
            <a:ext cx="4023360" cy="491490"/>
          </a:xfrm>
          <a:prstGeom prst="rect">
            <a:avLst/>
          </a:prstGeom>
          <a:solidFill>
            <a:srgbClr val="14706E"/>
          </a:solidFill>
          <a:ln/>
        </p:spPr>
        <p:txBody>
          <a:bodyPr/>
          <a:lstStyle/>
          <a:p>
            <a:endParaRPr lang="en-US"/>
          </a:p>
        </p:txBody>
      </p:sp>
      <p:sp>
        <p:nvSpPr>
          <p:cNvPr id="14" name="Text 11"/>
          <p:cNvSpPr/>
          <p:nvPr/>
        </p:nvSpPr>
        <p:spPr>
          <a:xfrm>
            <a:off x="4663440" y="1706166"/>
            <a:ext cx="4023360" cy="491490"/>
          </a:xfrm>
          <a:prstGeom prst="rect">
            <a:avLst/>
          </a:prstGeom>
          <a:noFill/>
          <a:ln/>
        </p:spPr>
        <p:txBody>
          <a:bodyPr wrap="square" lIns="0" tIns="0" rIns="0" bIns="0" rtlCol="0" anchor="ctr"/>
          <a:lstStyle/>
          <a:p>
            <a:pPr marL="0" indent="0" algn="ctr">
              <a:buNone/>
            </a:pPr>
            <a:r>
              <a:rPr lang="en-US" sz="1300" b="1" dirty="0">
                <a:solidFill>
                  <a:srgbClr val="FFFFFF"/>
                </a:solidFill>
                <a:latin typeface="Trebuchet MS" pitchFamily="34" charset="0"/>
                <a:ea typeface="Trebuchet MS" pitchFamily="34" charset="-122"/>
                <a:cs typeface="Trebuchet MS" pitchFamily="34" charset="-120"/>
              </a:rPr>
              <a:t>QTc Prolongation (K⁺ Channel Blockade)</a:t>
            </a:r>
            <a:endParaRPr lang="en-US" sz="1300" dirty="0"/>
          </a:p>
        </p:txBody>
      </p:sp>
      <p:sp>
        <p:nvSpPr>
          <p:cNvPr id="15" name="Shape 12"/>
          <p:cNvSpPr/>
          <p:nvPr/>
        </p:nvSpPr>
        <p:spPr>
          <a:xfrm>
            <a:off x="4663440" y="2117646"/>
            <a:ext cx="4023360" cy="294894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6" name="Text 13"/>
          <p:cNvSpPr/>
          <p:nvPr/>
        </p:nvSpPr>
        <p:spPr>
          <a:xfrm>
            <a:off x="4846320" y="2209086"/>
            <a:ext cx="3657600" cy="2730500"/>
          </a:xfrm>
          <a:prstGeom prst="rect">
            <a:avLst/>
          </a:prstGeom>
          <a:noFill/>
          <a:ln/>
        </p:spPr>
        <p:txBody>
          <a:bodyPr wrap="square" lIns="0" tIns="0" rIns="0" bIns="0" rtlCol="0" anchor="ctr"/>
          <a:lstStyle/>
          <a:p>
            <a:pPr marL="0" indent="0">
              <a:lnSpc>
                <a:spcPct val="120000"/>
              </a:lnSpc>
              <a:buNone/>
            </a:pPr>
            <a:r>
              <a:rPr lang="en-US" sz="1100" b="1" dirty="0">
                <a:solidFill>
                  <a:srgbClr val="0B3D4C"/>
                </a:solidFill>
                <a:latin typeface="Calibri" pitchFamily="34" charset="0"/>
                <a:ea typeface="Calibri" pitchFamily="34" charset="-122"/>
                <a:cs typeface="Calibri" pitchFamily="34" charset="-120"/>
              </a:rPr>
              <a:t>Causes:
</a:t>
            </a:r>
            <a:r>
              <a:rPr lang="en-US" sz="1050" dirty="0">
                <a:solidFill>
                  <a:srgbClr val="2C3E40"/>
                </a:solidFill>
                <a:latin typeface="Calibri" pitchFamily="34" charset="0"/>
                <a:ea typeface="Calibri" pitchFamily="34" charset="-122"/>
                <a:cs typeface="Calibri" pitchFamily="34" charset="-120"/>
              </a:rPr>
              <a:t>Antipsychotics (haloperidol, quetiapine), methadone, fluoroquinolones, ondansetron, sotalol, amiodarone
</a:t>
            </a:r>
            <a:r>
              <a:rPr lang="en-US" sz="1100" b="1" dirty="0">
                <a:solidFill>
                  <a:srgbClr val="0B3D4C"/>
                </a:solidFill>
                <a:latin typeface="Calibri" pitchFamily="34" charset="0"/>
                <a:ea typeface="Calibri" pitchFamily="34" charset="-122"/>
                <a:cs typeface="Calibri" pitchFamily="34" charset="-120"/>
              </a:rPr>
              <a:t>ECG Pattern:
</a:t>
            </a:r>
            <a:r>
              <a:rPr lang="en-US" sz="1050" dirty="0">
                <a:solidFill>
                  <a:srgbClr val="2C3E40"/>
                </a:solidFill>
                <a:latin typeface="Calibri" pitchFamily="34" charset="0"/>
                <a:ea typeface="Calibri" pitchFamily="34" charset="-122"/>
                <a:cs typeface="Calibri" pitchFamily="34" charset="-120"/>
              </a:rPr>
              <a:t>Prolonged QTc (&gt;500 ms is high risk), risk of Torsades de Pointes (TdP)
</a:t>
            </a:r>
            <a:r>
              <a:rPr lang="en-US" sz="1100" b="1" dirty="0">
                <a:solidFill>
                  <a:srgbClr val="14706E"/>
                </a:solidFill>
                <a:latin typeface="Calibri" pitchFamily="34" charset="0"/>
                <a:ea typeface="Calibri" pitchFamily="34" charset="-122"/>
                <a:cs typeface="Calibri" pitchFamily="34" charset="-120"/>
              </a:rPr>
              <a:t>Treatment:
</a:t>
            </a:r>
            <a:r>
              <a:rPr lang="en-US" sz="1050" dirty="0">
                <a:solidFill>
                  <a:srgbClr val="2C3E40"/>
                </a:solidFill>
                <a:latin typeface="Calibri" pitchFamily="34" charset="0"/>
                <a:ea typeface="Calibri" pitchFamily="34" charset="-122"/>
                <a:cs typeface="Calibri" pitchFamily="34" charset="-120"/>
              </a:rPr>
              <a:t>Magnesium sulfate 2g IV push</a:t>
            </a:r>
            <a:endParaRPr lang="en-US" sz="1100" dirty="0"/>
          </a:p>
          <a:p>
            <a:pPr marL="0" indent="0">
              <a:lnSpc>
                <a:spcPct val="120000"/>
              </a:lnSpc>
              <a:buNone/>
            </a:pPr>
            <a:r>
              <a:rPr lang="en-US" sz="1050" dirty="0">
                <a:solidFill>
                  <a:srgbClr val="2C3E40"/>
                </a:solidFill>
                <a:latin typeface="Calibri" pitchFamily="34" charset="0"/>
                <a:ea typeface="Calibri" pitchFamily="34" charset="-122"/>
                <a:cs typeface="Calibri" pitchFamily="34" charset="-120"/>
              </a:rPr>
              <a:t>Replete K⁺ to &gt;4.5, Mg to &gt;2.0</a:t>
            </a:r>
            <a:endParaRPr lang="en-US" sz="1100" dirty="0"/>
          </a:p>
          <a:p>
            <a:pPr marL="0" indent="0">
              <a:lnSpc>
                <a:spcPct val="120000"/>
              </a:lnSpc>
              <a:buNone/>
            </a:pPr>
            <a:r>
              <a:rPr lang="en-US" sz="1050" dirty="0">
                <a:solidFill>
                  <a:srgbClr val="2C3E40"/>
                </a:solidFill>
                <a:latin typeface="Calibri" pitchFamily="34" charset="0"/>
                <a:ea typeface="Calibri" pitchFamily="34" charset="-122"/>
                <a:cs typeface="Calibri" pitchFamily="34" charset="-120"/>
              </a:rPr>
              <a:t>Overdrive pacing if TdP</a:t>
            </a:r>
            <a:endParaRPr lang="en-US" sz="1100" dirty="0"/>
          </a:p>
          <a:p>
            <a:pPr marL="0" indent="0">
              <a:lnSpc>
                <a:spcPct val="120000"/>
              </a:lnSpc>
              <a:buNone/>
            </a:pPr>
            <a:r>
              <a:rPr lang="en-US" sz="1050" dirty="0">
                <a:solidFill>
                  <a:srgbClr val="2C3E40"/>
                </a:solidFill>
                <a:latin typeface="Calibri" pitchFamily="34" charset="0"/>
                <a:ea typeface="Calibri" pitchFamily="34" charset="-122"/>
                <a:cs typeface="Calibri" pitchFamily="34" charset="-120"/>
              </a:rPr>
              <a:t>Avoid further QT-prolonging agents</a:t>
            </a:r>
            <a:endParaRPr lang="en-US" sz="1100" dirty="0"/>
          </a:p>
          <a:p>
            <a:pPr marL="0" indent="0">
              <a:lnSpc>
                <a:spcPct val="120000"/>
              </a:lnSpc>
              <a:buNone/>
            </a:pPr>
            <a:r>
              <a:rPr lang="en-US" sz="1050" dirty="0">
                <a:solidFill>
                  <a:srgbClr val="2C3E40"/>
                </a:solidFill>
                <a:latin typeface="Calibri" pitchFamily="34" charset="0"/>
                <a:ea typeface="Calibri" pitchFamily="34" charset="-122"/>
                <a:cs typeface="Calibri" pitchFamily="34" charset="-120"/>
              </a:rPr>
              <a:t>Isoproterenol for refractory TdP</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anim calcmode="lin" valueType="num">
                                      <p:cBhvr>
                                        <p:cTn id="13" dur="1000" fill="hold"/>
                                        <p:tgtEl>
                                          <p:spTgt spid="10"/>
                                        </p:tgtEl>
                                        <p:attrNameLst>
                                          <p:attrName>ppt_x</p:attrName>
                                        </p:attrNameLst>
                                      </p:cBhvr>
                                      <p:tavLst>
                                        <p:tav tm="0">
                                          <p:val>
                                            <p:strVal val="#ppt_x"/>
                                          </p:val>
                                        </p:tav>
                                        <p:tav tm="100000">
                                          <p:val>
                                            <p:strVal val="#ppt_x"/>
                                          </p:val>
                                        </p:tav>
                                      </p:tavLst>
                                    </p:anim>
                                    <p:anim calcmode="lin" valueType="num">
                                      <p:cBhvr>
                                        <p:cTn id="14" dur="1000" fill="hold"/>
                                        <p:tgtEl>
                                          <p:spTgt spid="10"/>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1000"/>
                                        <p:tgtEl>
                                          <p:spTgt spid="11"/>
                                        </p:tgtEl>
                                      </p:cBhvr>
                                    </p:animEffect>
                                    <p:anim calcmode="lin" valueType="num">
                                      <p:cBhvr>
                                        <p:cTn id="18" dur="1000" fill="hold"/>
                                        <p:tgtEl>
                                          <p:spTgt spid="11"/>
                                        </p:tgtEl>
                                        <p:attrNameLst>
                                          <p:attrName>ppt_x</p:attrName>
                                        </p:attrNameLst>
                                      </p:cBhvr>
                                      <p:tavLst>
                                        <p:tav tm="0">
                                          <p:val>
                                            <p:strVal val="#ppt_x"/>
                                          </p:val>
                                        </p:tav>
                                        <p:tav tm="100000">
                                          <p:val>
                                            <p:strVal val="#ppt_x"/>
                                          </p:val>
                                        </p:tav>
                                      </p:tavLst>
                                    </p:anim>
                                    <p:anim calcmode="lin" valueType="num">
                                      <p:cBhvr>
                                        <p:cTn id="19" dur="1000" fill="hold"/>
                                        <p:tgtEl>
                                          <p:spTgt spid="11"/>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1000"/>
                                        <p:tgtEl>
                                          <p:spTgt spid="12"/>
                                        </p:tgtEl>
                                      </p:cBhvr>
                                    </p:animEffect>
                                    <p:anim calcmode="lin" valueType="num">
                                      <p:cBhvr>
                                        <p:cTn id="23" dur="1000" fill="hold"/>
                                        <p:tgtEl>
                                          <p:spTgt spid="12"/>
                                        </p:tgtEl>
                                        <p:attrNameLst>
                                          <p:attrName>ppt_x</p:attrName>
                                        </p:attrNameLst>
                                      </p:cBhvr>
                                      <p:tavLst>
                                        <p:tav tm="0">
                                          <p:val>
                                            <p:strVal val="#ppt_x"/>
                                          </p:val>
                                        </p:tav>
                                        <p:tav tm="100000">
                                          <p:val>
                                            <p:strVal val="#ppt_x"/>
                                          </p:val>
                                        </p:tav>
                                      </p:tavLst>
                                    </p:anim>
                                    <p:anim calcmode="lin" valueType="num">
                                      <p:cBhvr>
                                        <p:cTn id="2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fade">
                                      <p:cBhvr>
                                        <p:cTn id="29" dur="1000"/>
                                        <p:tgtEl>
                                          <p:spTgt spid="13"/>
                                        </p:tgtEl>
                                      </p:cBhvr>
                                    </p:animEffect>
                                    <p:anim calcmode="lin" valueType="num">
                                      <p:cBhvr>
                                        <p:cTn id="30" dur="1000" fill="hold"/>
                                        <p:tgtEl>
                                          <p:spTgt spid="13"/>
                                        </p:tgtEl>
                                        <p:attrNameLst>
                                          <p:attrName>ppt_x</p:attrName>
                                        </p:attrNameLst>
                                      </p:cBhvr>
                                      <p:tavLst>
                                        <p:tav tm="0">
                                          <p:val>
                                            <p:strVal val="#ppt_x"/>
                                          </p:val>
                                        </p:tav>
                                        <p:tav tm="100000">
                                          <p:val>
                                            <p:strVal val="#ppt_x"/>
                                          </p:val>
                                        </p:tav>
                                      </p:tavLst>
                                    </p:anim>
                                    <p:anim calcmode="lin" valueType="num">
                                      <p:cBhvr>
                                        <p:cTn id="31" dur="1000" fill="hold"/>
                                        <p:tgtEl>
                                          <p:spTgt spid="13"/>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fade">
                                      <p:cBhvr>
                                        <p:cTn id="34" dur="1000"/>
                                        <p:tgtEl>
                                          <p:spTgt spid="14"/>
                                        </p:tgtEl>
                                      </p:cBhvr>
                                    </p:animEffect>
                                    <p:anim calcmode="lin" valueType="num">
                                      <p:cBhvr>
                                        <p:cTn id="35" dur="1000" fill="hold"/>
                                        <p:tgtEl>
                                          <p:spTgt spid="14"/>
                                        </p:tgtEl>
                                        <p:attrNameLst>
                                          <p:attrName>ppt_x</p:attrName>
                                        </p:attrNameLst>
                                      </p:cBhvr>
                                      <p:tavLst>
                                        <p:tav tm="0">
                                          <p:val>
                                            <p:strVal val="#ppt_x"/>
                                          </p:val>
                                        </p:tav>
                                        <p:tav tm="100000">
                                          <p:val>
                                            <p:strVal val="#ppt_x"/>
                                          </p:val>
                                        </p:tav>
                                      </p:tavLst>
                                    </p:anim>
                                    <p:anim calcmode="lin" valueType="num">
                                      <p:cBhvr>
                                        <p:cTn id="36" dur="1000" fill="hold"/>
                                        <p:tgtEl>
                                          <p:spTgt spid="14"/>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fade">
                                      <p:cBhvr>
                                        <p:cTn id="39" dur="1000"/>
                                        <p:tgtEl>
                                          <p:spTgt spid="15"/>
                                        </p:tgtEl>
                                      </p:cBhvr>
                                    </p:animEffect>
                                    <p:anim calcmode="lin" valueType="num">
                                      <p:cBhvr>
                                        <p:cTn id="40" dur="1000" fill="hold"/>
                                        <p:tgtEl>
                                          <p:spTgt spid="15"/>
                                        </p:tgtEl>
                                        <p:attrNameLst>
                                          <p:attrName>ppt_x</p:attrName>
                                        </p:attrNameLst>
                                      </p:cBhvr>
                                      <p:tavLst>
                                        <p:tav tm="0">
                                          <p:val>
                                            <p:strVal val="#ppt_x"/>
                                          </p:val>
                                        </p:tav>
                                        <p:tav tm="100000">
                                          <p:val>
                                            <p:strVal val="#ppt_x"/>
                                          </p:val>
                                        </p:tav>
                                      </p:tavLst>
                                    </p:anim>
                                    <p:anim calcmode="lin" valueType="num">
                                      <p:cBhvr>
                                        <p:cTn id="41" dur="1000" fill="hold"/>
                                        <p:tgtEl>
                                          <p:spTgt spid="15"/>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0"/>
                                  </p:stCondLst>
                                  <p:childTnLst>
                                    <p:set>
                                      <p:cBhvr>
                                        <p:cTn id="43" dur="1" fill="hold">
                                          <p:stCondLst>
                                            <p:cond delay="0"/>
                                          </p:stCondLst>
                                        </p:cTn>
                                        <p:tgtEl>
                                          <p:spTgt spid="16"/>
                                        </p:tgtEl>
                                        <p:attrNameLst>
                                          <p:attrName>style.visibility</p:attrName>
                                        </p:attrNameLst>
                                      </p:cBhvr>
                                      <p:to>
                                        <p:strVal val="visible"/>
                                      </p:to>
                                    </p:set>
                                    <p:animEffect transition="in" filter="fade">
                                      <p:cBhvr>
                                        <p:cTn id="44" dur="1000"/>
                                        <p:tgtEl>
                                          <p:spTgt spid="16"/>
                                        </p:tgtEl>
                                      </p:cBhvr>
                                    </p:animEffect>
                                    <p:anim calcmode="lin" valueType="num">
                                      <p:cBhvr>
                                        <p:cTn id="45" dur="1000" fill="hold"/>
                                        <p:tgtEl>
                                          <p:spTgt spid="16"/>
                                        </p:tgtEl>
                                        <p:attrNameLst>
                                          <p:attrName>ppt_x</p:attrName>
                                        </p:attrNameLst>
                                      </p:cBhvr>
                                      <p:tavLst>
                                        <p:tav tm="0">
                                          <p:val>
                                            <p:strVal val="#ppt_x"/>
                                          </p:val>
                                        </p:tav>
                                        <p:tav tm="100000">
                                          <p:val>
                                            <p:strVal val="#ppt_x"/>
                                          </p:val>
                                        </p:tav>
                                      </p:tavLst>
                                    </p:anim>
                                    <p:anim calcmode="lin" valueType="num">
                                      <p:cBhvr>
                                        <p:cTn id="46"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P spid="13" grpId="0" animBg="1"/>
      <p:bldP spid="14" grpId="0" animBg="1"/>
      <p:bldP spid="15" grpId="0" animBg="1"/>
      <p:bldP spid="1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name="Slide 19">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Cardiodepressive Toxidrome</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19</a:t>
            </a:r>
            <a:endParaRPr lang="en-US" sz="900" dirty="0"/>
          </a:p>
        </p:txBody>
      </p:sp>
      <p:sp>
        <p:nvSpPr>
          <p:cNvPr id="7" name="Shape 4"/>
          <p:cNvSpPr/>
          <p:nvPr/>
        </p:nvSpPr>
        <p:spPr>
          <a:xfrm>
            <a:off x="548640" y="1005840"/>
            <a:ext cx="4114800" cy="21945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8" name="Shape 5"/>
          <p:cNvSpPr/>
          <p:nvPr/>
        </p:nvSpPr>
        <p:spPr>
          <a:xfrm>
            <a:off x="548640" y="1005840"/>
            <a:ext cx="54864" cy="2194560"/>
          </a:xfrm>
          <a:prstGeom prst="rect">
            <a:avLst/>
          </a:prstGeom>
          <a:solidFill>
            <a:srgbClr val="0B3D4C"/>
          </a:solidFill>
          <a:ln/>
        </p:spPr>
        <p:txBody>
          <a:bodyPr/>
          <a:lstStyle/>
          <a:p>
            <a:endParaRPr lang="en-US"/>
          </a:p>
        </p:txBody>
      </p:sp>
      <p:sp>
        <p:nvSpPr>
          <p:cNvPr id="9" name="Text 6"/>
          <p:cNvSpPr/>
          <p:nvPr/>
        </p:nvSpPr>
        <p:spPr>
          <a:xfrm>
            <a:off x="777240" y="1097280"/>
            <a:ext cx="3657600" cy="274320"/>
          </a:xfrm>
          <a:prstGeom prst="rect">
            <a:avLst/>
          </a:prstGeom>
          <a:noFill/>
          <a:ln/>
        </p:spPr>
        <p:txBody>
          <a:bodyPr wrap="square" lIns="0" tIns="0" rIns="0" bIns="0" rtlCol="0" anchor="ctr"/>
          <a:lstStyle/>
          <a:p>
            <a:pPr marL="0" indent="0">
              <a:buNone/>
            </a:pPr>
            <a:r>
              <a:rPr lang="en-US" sz="1600" b="1" dirty="0">
                <a:solidFill>
                  <a:srgbClr val="0B3D4C"/>
                </a:solidFill>
                <a:latin typeface="Trebuchet MS" pitchFamily="34" charset="0"/>
                <a:ea typeface="Trebuchet MS" pitchFamily="34" charset="-122"/>
                <a:cs typeface="Trebuchet MS" pitchFamily="34" charset="-120"/>
              </a:rPr>
              <a:t>Signs &amp; Symptoms</a:t>
            </a:r>
            <a:endParaRPr lang="en-US" sz="1600" dirty="0"/>
          </a:p>
        </p:txBody>
      </p:sp>
      <p:sp>
        <p:nvSpPr>
          <p:cNvPr id="10" name="Text 7"/>
          <p:cNvSpPr/>
          <p:nvPr/>
        </p:nvSpPr>
        <p:spPr>
          <a:xfrm>
            <a:off x="777240" y="1463040"/>
            <a:ext cx="3657600" cy="1554480"/>
          </a:xfrm>
          <a:prstGeom prst="rect">
            <a:avLst/>
          </a:prstGeom>
          <a:noFill/>
          <a:ln/>
        </p:spPr>
        <p:txBody>
          <a:bodyPr wrap="square" lIns="0" tIns="0" rIns="0" bIns="0" rtlCol="0" anchor="ctr"/>
          <a:lstStyle/>
          <a:p>
            <a:pPr marL="342900" indent="-342900">
              <a:spcAft>
                <a:spcPts val="600"/>
              </a:spcAft>
              <a:buSzPct val="100000"/>
              <a:buChar char="•"/>
            </a:pPr>
            <a:r>
              <a:rPr lang="en-US" sz="1300" dirty="0">
                <a:solidFill>
                  <a:srgbClr val="2C3E40"/>
                </a:solidFill>
                <a:latin typeface="Calibri" pitchFamily="34" charset="0"/>
                <a:ea typeface="Calibri" pitchFamily="34" charset="-122"/>
                <a:cs typeface="Calibri" pitchFamily="34" charset="-120"/>
              </a:rPr>
              <a:t>Bradycardia</a:t>
            </a:r>
            <a:endParaRPr lang="en-US" sz="1300" dirty="0"/>
          </a:p>
          <a:p>
            <a:pPr marL="342900" indent="-342900">
              <a:spcAft>
                <a:spcPts val="600"/>
              </a:spcAft>
              <a:buSzPct val="100000"/>
              <a:buChar char="•"/>
            </a:pPr>
            <a:r>
              <a:rPr lang="en-US" sz="1300" dirty="0">
                <a:solidFill>
                  <a:srgbClr val="2C3E40"/>
                </a:solidFill>
                <a:latin typeface="Calibri" pitchFamily="34" charset="0"/>
                <a:ea typeface="Calibri" pitchFamily="34" charset="-122"/>
                <a:cs typeface="Calibri" pitchFamily="34" charset="-120"/>
              </a:rPr>
              <a:t>Hypotension</a:t>
            </a:r>
            <a:endParaRPr lang="en-US" sz="1300" dirty="0"/>
          </a:p>
          <a:p>
            <a:pPr marL="342900" indent="-342900">
              <a:spcAft>
                <a:spcPts val="600"/>
              </a:spcAft>
              <a:buSzPct val="100000"/>
              <a:buChar char="•"/>
            </a:pPr>
            <a:r>
              <a:rPr lang="en-US" sz="1300" dirty="0">
                <a:solidFill>
                  <a:srgbClr val="2C3E40"/>
                </a:solidFill>
                <a:latin typeface="Calibri" pitchFamily="34" charset="0"/>
                <a:ea typeface="Calibri" pitchFamily="34" charset="-122"/>
                <a:cs typeface="Calibri" pitchFamily="34" charset="-120"/>
              </a:rPr>
              <a:t>Decreased level of consciousness</a:t>
            </a:r>
            <a:endParaRPr lang="en-US" sz="1300" dirty="0"/>
          </a:p>
          <a:p>
            <a:pPr marL="342900" indent="-342900">
              <a:spcAft>
                <a:spcPts val="600"/>
              </a:spcAft>
              <a:buSzPct val="100000"/>
              <a:buChar char="•"/>
            </a:pPr>
            <a:r>
              <a:rPr lang="en-US" sz="1300" dirty="0">
                <a:solidFill>
                  <a:srgbClr val="2C3E40"/>
                </a:solidFill>
                <a:latin typeface="Calibri" pitchFamily="34" charset="0"/>
                <a:ea typeface="Calibri" pitchFamily="34" charset="-122"/>
                <a:cs typeface="Calibri" pitchFamily="34" charset="-120"/>
              </a:rPr>
              <a:t>Peripheral underperfusion</a:t>
            </a:r>
            <a:endParaRPr lang="en-US" sz="1300" dirty="0"/>
          </a:p>
          <a:p>
            <a:pPr marL="342900" indent="-342900">
              <a:spcAft>
                <a:spcPts val="600"/>
              </a:spcAft>
              <a:buSzPct val="100000"/>
              <a:buChar char="•"/>
            </a:pPr>
            <a:r>
              <a:rPr lang="en-US" sz="1300" dirty="0">
                <a:solidFill>
                  <a:srgbClr val="2C3E40"/>
                </a:solidFill>
                <a:latin typeface="Calibri" pitchFamily="34" charset="0"/>
                <a:ea typeface="Calibri" pitchFamily="34" charset="-122"/>
                <a:cs typeface="Calibri" pitchFamily="34" charset="-120"/>
              </a:rPr>
              <a:t>AV conduction delays / heart block</a:t>
            </a:r>
            <a:endParaRPr lang="en-US" sz="1300" dirty="0"/>
          </a:p>
        </p:txBody>
      </p:sp>
      <p:sp>
        <p:nvSpPr>
          <p:cNvPr id="11" name="Shape 8"/>
          <p:cNvSpPr/>
          <p:nvPr/>
        </p:nvSpPr>
        <p:spPr>
          <a:xfrm>
            <a:off x="4937760" y="1005840"/>
            <a:ext cx="3657600" cy="12801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2" name="Shape 9"/>
          <p:cNvSpPr/>
          <p:nvPr/>
        </p:nvSpPr>
        <p:spPr>
          <a:xfrm>
            <a:off x="4937760" y="1005840"/>
            <a:ext cx="54864" cy="1280160"/>
          </a:xfrm>
          <a:prstGeom prst="rect">
            <a:avLst/>
          </a:prstGeom>
          <a:solidFill>
            <a:srgbClr val="14706E"/>
          </a:solidFill>
          <a:ln/>
        </p:spPr>
        <p:txBody>
          <a:bodyPr/>
          <a:lstStyle/>
          <a:p>
            <a:endParaRPr lang="en-US"/>
          </a:p>
        </p:txBody>
      </p:sp>
      <p:sp>
        <p:nvSpPr>
          <p:cNvPr id="13" name="Text 10"/>
          <p:cNvSpPr/>
          <p:nvPr/>
        </p:nvSpPr>
        <p:spPr>
          <a:xfrm>
            <a:off x="5166360" y="1031291"/>
            <a:ext cx="3200400" cy="274320"/>
          </a:xfrm>
          <a:prstGeom prst="rect">
            <a:avLst/>
          </a:prstGeom>
          <a:noFill/>
          <a:ln/>
        </p:spPr>
        <p:txBody>
          <a:bodyPr wrap="square" lIns="0" tIns="0" rIns="0" bIns="0" rtlCol="0" anchor="ctr"/>
          <a:lstStyle/>
          <a:p>
            <a:pPr marL="0" indent="0">
              <a:buNone/>
            </a:pPr>
            <a:r>
              <a:rPr lang="en-US" sz="1400" b="1" dirty="0">
                <a:solidFill>
                  <a:srgbClr val="14706E"/>
                </a:solidFill>
                <a:latin typeface="Trebuchet MS" pitchFamily="34" charset="0"/>
                <a:ea typeface="Trebuchet MS" pitchFamily="34" charset="-122"/>
                <a:cs typeface="Trebuchet MS" pitchFamily="34" charset="-120"/>
              </a:rPr>
              <a:t>Common Causes</a:t>
            </a:r>
            <a:endParaRPr lang="en-US" sz="1400" dirty="0"/>
          </a:p>
        </p:txBody>
      </p:sp>
      <p:sp>
        <p:nvSpPr>
          <p:cNvPr id="14" name="Text 11"/>
          <p:cNvSpPr/>
          <p:nvPr/>
        </p:nvSpPr>
        <p:spPr>
          <a:xfrm>
            <a:off x="5166360" y="1341904"/>
            <a:ext cx="3200400" cy="731520"/>
          </a:xfrm>
          <a:prstGeom prst="rect">
            <a:avLst/>
          </a:prstGeom>
          <a:noFill/>
          <a:ln/>
        </p:spPr>
        <p:txBody>
          <a:bodyPr wrap="square" lIns="0" tIns="0" rIns="0" bIns="0" rtlCol="0" anchor="ctr"/>
          <a:lstStyle/>
          <a:p>
            <a:pPr marL="0" indent="0">
              <a:lnSpc>
                <a:spcPct val="140000"/>
              </a:lnSpc>
              <a:buNone/>
            </a:pPr>
            <a:r>
              <a:rPr lang="en-US" sz="1200" dirty="0">
                <a:solidFill>
                  <a:srgbClr val="2C3E40"/>
                </a:solidFill>
                <a:latin typeface="Calibri" pitchFamily="34" charset="0"/>
                <a:ea typeface="Calibri" pitchFamily="34" charset="-122"/>
                <a:cs typeface="Calibri" pitchFamily="34" charset="-120"/>
              </a:rPr>
              <a:t>Calcium channel blockers</a:t>
            </a:r>
            <a:endParaRPr lang="en-US" sz="1200" dirty="0"/>
          </a:p>
          <a:p>
            <a:pPr marL="0" indent="0">
              <a:lnSpc>
                <a:spcPct val="140000"/>
              </a:lnSpc>
              <a:buNone/>
            </a:pPr>
            <a:r>
              <a:rPr lang="en-US" sz="1200" dirty="0">
                <a:solidFill>
                  <a:srgbClr val="2C3E40"/>
                </a:solidFill>
                <a:latin typeface="Calibri" pitchFamily="34" charset="0"/>
                <a:ea typeface="Calibri" pitchFamily="34" charset="-122"/>
                <a:cs typeface="Calibri" pitchFamily="34" charset="-120"/>
              </a:rPr>
              <a:t>Beta-blockers</a:t>
            </a:r>
            <a:endParaRPr lang="en-US" sz="1200" dirty="0"/>
          </a:p>
          <a:p>
            <a:pPr marL="0" indent="0">
              <a:lnSpc>
                <a:spcPct val="140000"/>
              </a:lnSpc>
              <a:buNone/>
            </a:pPr>
            <a:r>
              <a:rPr lang="en-US" sz="1200" dirty="0">
                <a:solidFill>
                  <a:srgbClr val="2C3E40"/>
                </a:solidFill>
                <a:latin typeface="Calibri" pitchFamily="34" charset="0"/>
                <a:ea typeface="Calibri" pitchFamily="34" charset="-122"/>
                <a:cs typeface="Calibri" pitchFamily="34" charset="-120"/>
              </a:rPr>
              <a:t>Alpha-2 agonists (clonidine)</a:t>
            </a:r>
            <a:endParaRPr lang="en-US" sz="1200" dirty="0"/>
          </a:p>
          <a:p>
            <a:pPr marL="0" indent="0">
              <a:lnSpc>
                <a:spcPct val="140000"/>
              </a:lnSpc>
              <a:buNone/>
            </a:pPr>
            <a:r>
              <a:rPr lang="en-US" sz="1200" dirty="0">
                <a:solidFill>
                  <a:srgbClr val="2C3E40"/>
                </a:solidFill>
                <a:latin typeface="Calibri" pitchFamily="34" charset="0"/>
                <a:ea typeface="Calibri" pitchFamily="34" charset="-122"/>
                <a:cs typeface="Calibri" pitchFamily="34" charset="-120"/>
              </a:rPr>
              <a:t>Digitalis glycosides</a:t>
            </a:r>
            <a:endParaRPr lang="en-US" sz="1200" dirty="0"/>
          </a:p>
        </p:txBody>
      </p:sp>
      <p:sp>
        <p:nvSpPr>
          <p:cNvPr id="15" name="Shape 12"/>
          <p:cNvSpPr/>
          <p:nvPr/>
        </p:nvSpPr>
        <p:spPr>
          <a:xfrm>
            <a:off x="4937760" y="2377440"/>
            <a:ext cx="3657600" cy="8229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6" name="Shape 13"/>
          <p:cNvSpPr/>
          <p:nvPr/>
        </p:nvSpPr>
        <p:spPr>
          <a:xfrm>
            <a:off x="4937760" y="2377440"/>
            <a:ext cx="54864" cy="822960"/>
          </a:xfrm>
          <a:prstGeom prst="rect">
            <a:avLst/>
          </a:prstGeom>
          <a:solidFill>
            <a:srgbClr val="D4783A"/>
          </a:solidFill>
          <a:ln/>
        </p:spPr>
        <p:txBody>
          <a:bodyPr/>
          <a:lstStyle/>
          <a:p>
            <a:endParaRPr lang="en-US"/>
          </a:p>
        </p:txBody>
      </p:sp>
      <p:sp>
        <p:nvSpPr>
          <p:cNvPr id="17" name="Text 14"/>
          <p:cNvSpPr/>
          <p:nvPr/>
        </p:nvSpPr>
        <p:spPr>
          <a:xfrm>
            <a:off x="5166360" y="2468880"/>
            <a:ext cx="3200400" cy="274320"/>
          </a:xfrm>
          <a:prstGeom prst="rect">
            <a:avLst/>
          </a:prstGeom>
          <a:noFill/>
          <a:ln/>
        </p:spPr>
        <p:txBody>
          <a:bodyPr wrap="square" lIns="0" tIns="0" rIns="0" bIns="0" rtlCol="0" anchor="ctr"/>
          <a:lstStyle/>
          <a:p>
            <a:pPr marL="0" indent="0">
              <a:buNone/>
            </a:pPr>
            <a:r>
              <a:rPr lang="en-US" sz="1400" b="1" dirty="0">
                <a:solidFill>
                  <a:srgbClr val="D4783A"/>
                </a:solidFill>
                <a:latin typeface="Trebuchet MS" pitchFamily="34" charset="0"/>
                <a:ea typeface="Trebuchet MS" pitchFamily="34" charset="-122"/>
                <a:cs typeface="Trebuchet MS" pitchFamily="34" charset="-120"/>
              </a:rPr>
              <a:t>How They Present</a:t>
            </a:r>
            <a:endParaRPr lang="en-US" sz="1400" dirty="0"/>
          </a:p>
        </p:txBody>
      </p:sp>
      <p:sp>
        <p:nvSpPr>
          <p:cNvPr id="18" name="Text 15"/>
          <p:cNvSpPr/>
          <p:nvPr/>
        </p:nvSpPr>
        <p:spPr>
          <a:xfrm>
            <a:off x="5166360" y="2788920"/>
            <a:ext cx="3200400" cy="320040"/>
          </a:xfrm>
          <a:prstGeom prst="rect">
            <a:avLst/>
          </a:prstGeom>
          <a:noFill/>
          <a:ln/>
        </p:spPr>
        <p:txBody>
          <a:bodyPr wrap="square" lIns="0" tIns="0" rIns="0" bIns="0" rtlCol="0" anchor="ctr"/>
          <a:lstStyle/>
          <a:p>
            <a:pPr marL="0" indent="0">
              <a:buNone/>
            </a:pPr>
            <a:r>
              <a:rPr lang="en-US" sz="1200" dirty="0">
                <a:solidFill>
                  <a:srgbClr val="2C3E40"/>
                </a:solidFill>
                <a:latin typeface="Calibri" pitchFamily="34" charset="0"/>
                <a:ea typeface="Calibri" pitchFamily="34" charset="-122"/>
                <a:cs typeface="Calibri" pitchFamily="34" charset="-120"/>
              </a:rPr>
              <a:t>Syncope, lightheadedness, weakness</a:t>
            </a:r>
            <a:endParaRPr lang="en-US" sz="1200" dirty="0"/>
          </a:p>
        </p:txBody>
      </p:sp>
      <p:sp>
        <p:nvSpPr>
          <p:cNvPr id="19" name="Shape 16"/>
          <p:cNvSpPr/>
          <p:nvPr/>
        </p:nvSpPr>
        <p:spPr>
          <a:xfrm>
            <a:off x="548640" y="3429000"/>
            <a:ext cx="8046720" cy="13258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0" name="Shape 17"/>
          <p:cNvSpPr/>
          <p:nvPr/>
        </p:nvSpPr>
        <p:spPr>
          <a:xfrm>
            <a:off x="548640" y="3429000"/>
            <a:ext cx="54864" cy="1325880"/>
          </a:xfrm>
          <a:prstGeom prst="rect">
            <a:avLst/>
          </a:prstGeom>
          <a:solidFill>
            <a:srgbClr val="1A8A6E"/>
          </a:solidFill>
          <a:ln/>
        </p:spPr>
        <p:txBody>
          <a:bodyPr/>
          <a:lstStyle/>
          <a:p>
            <a:endParaRPr lang="en-US"/>
          </a:p>
        </p:txBody>
      </p:sp>
      <p:sp>
        <p:nvSpPr>
          <p:cNvPr id="21" name="Text 18"/>
          <p:cNvSpPr/>
          <p:nvPr/>
        </p:nvSpPr>
        <p:spPr>
          <a:xfrm>
            <a:off x="777240" y="3520440"/>
            <a:ext cx="7589520" cy="274320"/>
          </a:xfrm>
          <a:prstGeom prst="rect">
            <a:avLst/>
          </a:prstGeom>
          <a:noFill/>
          <a:ln/>
        </p:spPr>
        <p:txBody>
          <a:bodyPr wrap="square" lIns="0" tIns="0" rIns="0" bIns="0" rtlCol="0" anchor="ctr"/>
          <a:lstStyle/>
          <a:p>
            <a:pPr marL="0" indent="0">
              <a:buNone/>
            </a:pPr>
            <a:r>
              <a:rPr lang="en-US" sz="1400" b="1" dirty="0">
                <a:solidFill>
                  <a:srgbClr val="1A8A6E"/>
                </a:solidFill>
                <a:latin typeface="Trebuchet MS" pitchFamily="34" charset="0"/>
                <a:ea typeface="Trebuchet MS" pitchFamily="34" charset="-122"/>
                <a:cs typeface="Trebuchet MS" pitchFamily="34" charset="-120"/>
              </a:rPr>
              <a:t>Treatment Approach</a:t>
            </a:r>
            <a:endParaRPr lang="en-US" sz="1400" dirty="0"/>
          </a:p>
        </p:txBody>
      </p:sp>
      <p:sp>
        <p:nvSpPr>
          <p:cNvPr id="22" name="Text 19"/>
          <p:cNvSpPr/>
          <p:nvPr/>
        </p:nvSpPr>
        <p:spPr>
          <a:xfrm>
            <a:off x="777240" y="3840480"/>
            <a:ext cx="7589520" cy="822960"/>
          </a:xfrm>
          <a:prstGeom prst="rect">
            <a:avLst/>
          </a:prstGeom>
          <a:noFill/>
          <a:ln/>
        </p:spPr>
        <p:txBody>
          <a:bodyPr wrap="square" lIns="0" tIns="0" rIns="0" bIns="0" rtlCol="0" anchor="ctr"/>
          <a:lstStyle/>
          <a:p>
            <a:pPr>
              <a:lnSpc>
                <a:spcPct val="135000"/>
              </a:lnSpc>
            </a:pPr>
            <a:r>
              <a:rPr lang="en-US" sz="1150" b="1" dirty="0">
                <a:solidFill>
                  <a:srgbClr val="0B3D4C"/>
                </a:solidFill>
                <a:latin typeface="Calibri" pitchFamily="34" charset="0"/>
                <a:ea typeface="Calibri" pitchFamily="34" charset="-122"/>
                <a:cs typeface="Calibri" pitchFamily="34" charset="-120"/>
              </a:rPr>
              <a:t>CCBs: </a:t>
            </a:r>
            <a:r>
              <a:rPr lang="en-US" sz="1150" dirty="0">
                <a:solidFill>
                  <a:srgbClr val="2C3E40"/>
                </a:solidFill>
                <a:latin typeface="Calibri" pitchFamily="34" charset="0"/>
                <a:ea typeface="Calibri" pitchFamily="34" charset="-122"/>
                <a:cs typeface="Calibri" pitchFamily="34" charset="-120"/>
              </a:rPr>
              <a:t>IV calcium, Glucagon (?), Atropine, Vasopressors, high-dose insulin/euglycemia (HIET), IV lipid emulsion
</a:t>
            </a:r>
            <a:r>
              <a:rPr lang="en-US" sz="1150" b="1" dirty="0">
                <a:solidFill>
                  <a:srgbClr val="0B3D4C"/>
                </a:solidFill>
                <a:latin typeface="Calibri" pitchFamily="34" charset="0"/>
                <a:ea typeface="Calibri" pitchFamily="34" charset="-122"/>
                <a:cs typeface="Calibri" pitchFamily="34" charset="-120"/>
              </a:rPr>
              <a:t>Beta-blockers: </a:t>
            </a:r>
            <a:r>
              <a:rPr lang="en-US" sz="1150" dirty="0">
                <a:solidFill>
                  <a:srgbClr val="2C3E40"/>
                </a:solidFill>
                <a:latin typeface="Calibri" pitchFamily="34" charset="0"/>
                <a:ea typeface="Calibri" pitchFamily="34" charset="-122"/>
                <a:cs typeface="Calibri" pitchFamily="34" charset="-120"/>
              </a:rPr>
              <a:t>IV calcium, Glucagon (?), Atropine, Vasopressors, high-dose insulin/euglycemia (HIET), IV lipid emulsion 
</a:t>
            </a:r>
            <a:r>
              <a:rPr lang="en-US" sz="1150" b="1" dirty="0">
                <a:solidFill>
                  <a:srgbClr val="0B3D4C"/>
                </a:solidFill>
                <a:latin typeface="Calibri" pitchFamily="34" charset="0"/>
                <a:ea typeface="Calibri" pitchFamily="34" charset="-122"/>
                <a:cs typeface="Calibri" pitchFamily="34" charset="-120"/>
              </a:rPr>
              <a:t>Digoxin: </a:t>
            </a:r>
            <a:r>
              <a:rPr lang="en-US" sz="1150" dirty="0">
                <a:solidFill>
                  <a:srgbClr val="2C3E40"/>
                </a:solidFill>
                <a:latin typeface="Calibri" pitchFamily="34" charset="0"/>
                <a:ea typeface="Calibri" pitchFamily="34" charset="-122"/>
                <a:cs typeface="Calibri" pitchFamily="34" charset="-120"/>
              </a:rPr>
              <a:t>Digoxin-specific Fab fragments (atropine as bridge)
</a:t>
            </a:r>
            <a:r>
              <a:rPr lang="en-US" sz="1150" b="1" dirty="0">
                <a:solidFill>
                  <a:srgbClr val="0B3D4C"/>
                </a:solidFill>
                <a:latin typeface="Calibri" pitchFamily="34" charset="0"/>
                <a:ea typeface="Calibri" pitchFamily="34" charset="-122"/>
                <a:cs typeface="Calibri" pitchFamily="34" charset="-120"/>
              </a:rPr>
              <a:t>Clonidine: </a:t>
            </a:r>
            <a:r>
              <a:rPr lang="en-US" sz="1150" dirty="0">
                <a:solidFill>
                  <a:srgbClr val="2C3E40"/>
                </a:solidFill>
                <a:latin typeface="Calibri" pitchFamily="34" charset="0"/>
                <a:ea typeface="Calibri" pitchFamily="34" charset="-122"/>
                <a:cs typeface="Calibri" pitchFamily="34" charset="-120"/>
              </a:rPr>
              <a:t>Supportive care; naloxone may help in some cases</a:t>
            </a:r>
            <a:endParaRPr lang="en-US" sz="115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2000"/>
                                        <p:tgtEl>
                                          <p:spTgt spid="19"/>
                                        </p:tgtEl>
                                      </p:cBhvr>
                                    </p:animEffect>
                                    <p:anim calcmode="lin" valueType="num">
                                      <p:cBhvr>
                                        <p:cTn id="8" dur="2000" fill="hold"/>
                                        <p:tgtEl>
                                          <p:spTgt spid="19"/>
                                        </p:tgtEl>
                                        <p:attrNameLst>
                                          <p:attrName>ppt_w</p:attrName>
                                        </p:attrNameLst>
                                      </p:cBhvr>
                                      <p:tavLst>
                                        <p:tav tm="0" fmla="#ppt_w*sin(2.5*pi*$)">
                                          <p:val>
                                            <p:fltVal val="0"/>
                                          </p:val>
                                        </p:tav>
                                        <p:tav tm="100000">
                                          <p:val>
                                            <p:fltVal val="1"/>
                                          </p:val>
                                        </p:tav>
                                      </p:tavLst>
                                    </p:anim>
                                    <p:anim calcmode="lin" valueType="num">
                                      <p:cBhvr>
                                        <p:cTn id="9" dur="2000" fill="hold"/>
                                        <p:tgtEl>
                                          <p:spTgt spid="19"/>
                                        </p:tgtEl>
                                        <p:attrNameLst>
                                          <p:attrName>ppt_h</p:attrName>
                                        </p:attrNameLst>
                                      </p:cBhvr>
                                      <p:tavLst>
                                        <p:tav tm="0">
                                          <p:val>
                                            <p:strVal val="#ppt_h"/>
                                          </p:val>
                                        </p:tav>
                                        <p:tav tm="100000">
                                          <p:val>
                                            <p:strVal val="#ppt_h"/>
                                          </p:val>
                                        </p:tav>
                                      </p:tavLst>
                                    </p:anim>
                                  </p:childTnLst>
                                </p:cTn>
                              </p:par>
                              <p:par>
                                <p:cTn id="10" presetID="45" presetClass="entr" presetSubtype="0" fill="hold" grpId="0" nodeType="with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2000"/>
                                        <p:tgtEl>
                                          <p:spTgt spid="20"/>
                                        </p:tgtEl>
                                      </p:cBhvr>
                                    </p:animEffect>
                                    <p:anim calcmode="lin" valueType="num">
                                      <p:cBhvr>
                                        <p:cTn id="13" dur="2000" fill="hold"/>
                                        <p:tgtEl>
                                          <p:spTgt spid="20"/>
                                        </p:tgtEl>
                                        <p:attrNameLst>
                                          <p:attrName>ppt_w</p:attrName>
                                        </p:attrNameLst>
                                      </p:cBhvr>
                                      <p:tavLst>
                                        <p:tav tm="0" fmla="#ppt_w*sin(2.5*pi*$)">
                                          <p:val>
                                            <p:fltVal val="0"/>
                                          </p:val>
                                        </p:tav>
                                        <p:tav tm="100000">
                                          <p:val>
                                            <p:fltVal val="1"/>
                                          </p:val>
                                        </p:tav>
                                      </p:tavLst>
                                    </p:anim>
                                    <p:anim calcmode="lin" valueType="num">
                                      <p:cBhvr>
                                        <p:cTn id="14" dur="2000" fill="hold"/>
                                        <p:tgtEl>
                                          <p:spTgt spid="20"/>
                                        </p:tgtEl>
                                        <p:attrNameLst>
                                          <p:attrName>ppt_h</p:attrName>
                                        </p:attrNameLst>
                                      </p:cBhvr>
                                      <p:tavLst>
                                        <p:tav tm="0">
                                          <p:val>
                                            <p:strVal val="#ppt_h"/>
                                          </p:val>
                                        </p:tav>
                                        <p:tav tm="100000">
                                          <p:val>
                                            <p:strVal val="#ppt_h"/>
                                          </p:val>
                                        </p:tav>
                                      </p:tavLst>
                                    </p:anim>
                                  </p:childTnLst>
                                </p:cTn>
                              </p:par>
                              <p:par>
                                <p:cTn id="15" presetID="45" presetClass="entr" presetSubtype="0" fill="hold" grpId="0" nodeType="with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fade">
                                      <p:cBhvr>
                                        <p:cTn id="17" dur="2000"/>
                                        <p:tgtEl>
                                          <p:spTgt spid="21"/>
                                        </p:tgtEl>
                                      </p:cBhvr>
                                    </p:animEffect>
                                    <p:anim calcmode="lin" valueType="num">
                                      <p:cBhvr>
                                        <p:cTn id="18" dur="2000" fill="hold"/>
                                        <p:tgtEl>
                                          <p:spTgt spid="21"/>
                                        </p:tgtEl>
                                        <p:attrNameLst>
                                          <p:attrName>ppt_w</p:attrName>
                                        </p:attrNameLst>
                                      </p:cBhvr>
                                      <p:tavLst>
                                        <p:tav tm="0" fmla="#ppt_w*sin(2.5*pi*$)">
                                          <p:val>
                                            <p:fltVal val="0"/>
                                          </p:val>
                                        </p:tav>
                                        <p:tav tm="100000">
                                          <p:val>
                                            <p:fltVal val="1"/>
                                          </p:val>
                                        </p:tav>
                                      </p:tavLst>
                                    </p:anim>
                                    <p:anim calcmode="lin" valueType="num">
                                      <p:cBhvr>
                                        <p:cTn id="19" dur="2000" fill="hold"/>
                                        <p:tgtEl>
                                          <p:spTgt spid="21"/>
                                        </p:tgtEl>
                                        <p:attrNameLst>
                                          <p:attrName>ppt_h</p:attrName>
                                        </p:attrNameLst>
                                      </p:cBhvr>
                                      <p:tavLst>
                                        <p:tav tm="0">
                                          <p:val>
                                            <p:strVal val="#ppt_h"/>
                                          </p:val>
                                        </p:tav>
                                        <p:tav tm="100000">
                                          <p:val>
                                            <p:strVal val="#ppt_h"/>
                                          </p:val>
                                        </p:tav>
                                      </p:tavLst>
                                    </p:anim>
                                  </p:childTnLst>
                                </p:cTn>
                              </p:par>
                              <p:par>
                                <p:cTn id="20" presetID="45" presetClass="entr" presetSubtype="0" fill="hold" grpId="0" nodeType="with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fade">
                                      <p:cBhvr>
                                        <p:cTn id="22" dur="2000"/>
                                        <p:tgtEl>
                                          <p:spTgt spid="22"/>
                                        </p:tgtEl>
                                      </p:cBhvr>
                                    </p:animEffect>
                                    <p:anim calcmode="lin" valueType="num">
                                      <p:cBhvr>
                                        <p:cTn id="23" dur="2000" fill="hold"/>
                                        <p:tgtEl>
                                          <p:spTgt spid="22"/>
                                        </p:tgtEl>
                                        <p:attrNameLst>
                                          <p:attrName>ppt_w</p:attrName>
                                        </p:attrNameLst>
                                      </p:cBhvr>
                                      <p:tavLst>
                                        <p:tav tm="0" fmla="#ppt_w*sin(2.5*pi*$)">
                                          <p:val>
                                            <p:fltVal val="0"/>
                                          </p:val>
                                        </p:tav>
                                        <p:tav tm="100000">
                                          <p:val>
                                            <p:fltVal val="1"/>
                                          </p:val>
                                        </p:tav>
                                      </p:tavLst>
                                    </p:anim>
                                    <p:anim calcmode="lin" valueType="num">
                                      <p:cBhvr>
                                        <p:cTn id="24" dur="2000" fill="hold"/>
                                        <p:tgtEl>
                                          <p:spTgt spid="22"/>
                                        </p:tgtEl>
                                        <p:attrNameLst>
                                          <p:attrName>ppt_h</p:attrName>
                                        </p:attrNameLst>
                                      </p:cBhvr>
                                      <p:tavLst>
                                        <p:tav tm="0">
                                          <p:val>
                                            <p:strVal val="#ppt_h"/>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52" presetClass="entr" presetSubtype="0" fill="hold" grpId="1" nodeType="clickEffect">
                                  <p:stCondLst>
                                    <p:cond delay="0"/>
                                  </p:stCondLst>
                                  <p:childTnLst>
                                    <p:set>
                                      <p:cBhvr>
                                        <p:cTn id="28" dur="1" fill="hold">
                                          <p:stCondLst>
                                            <p:cond delay="0"/>
                                          </p:stCondLst>
                                        </p:cTn>
                                        <p:tgtEl>
                                          <p:spTgt spid="19"/>
                                        </p:tgtEl>
                                        <p:attrNameLst>
                                          <p:attrName>style.visibility</p:attrName>
                                        </p:attrNameLst>
                                      </p:cBhvr>
                                      <p:to>
                                        <p:strVal val="visible"/>
                                      </p:to>
                                    </p:set>
                                    <p:animScale>
                                      <p:cBhvr>
                                        <p:cTn id="29" dur="1000" decel="50000" fill="hold">
                                          <p:stCondLst>
                                            <p:cond delay="0"/>
                                          </p:stCondLst>
                                        </p:cTn>
                                        <p:tgtEl>
                                          <p:spTgt spid="19"/>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0" dur="1000" decel="50000" fill="hold">
                                          <p:stCondLst>
                                            <p:cond delay="0"/>
                                          </p:stCondLst>
                                        </p:cTn>
                                        <p:tgtEl>
                                          <p:spTgt spid="19"/>
                                        </p:tgtEl>
                                        <p:attrNameLst>
                                          <p:attrName>ppt_x</p:attrName>
                                          <p:attrName>ppt_y</p:attrName>
                                        </p:attrNameLst>
                                      </p:cBhvr>
                                    </p:animMotion>
                                    <p:animEffect transition="in" filter="fade">
                                      <p:cBhvr>
                                        <p:cTn id="31" dur="1000"/>
                                        <p:tgtEl>
                                          <p:spTgt spid="19"/>
                                        </p:tgtEl>
                                      </p:cBhvr>
                                    </p:animEffect>
                                  </p:childTnLst>
                                </p:cTn>
                              </p:par>
                              <p:par>
                                <p:cTn id="32" presetID="52" presetClass="entr" presetSubtype="0" fill="hold" grpId="1" nodeType="withEffect">
                                  <p:stCondLst>
                                    <p:cond delay="0"/>
                                  </p:stCondLst>
                                  <p:childTnLst>
                                    <p:set>
                                      <p:cBhvr>
                                        <p:cTn id="33" dur="1" fill="hold">
                                          <p:stCondLst>
                                            <p:cond delay="0"/>
                                          </p:stCondLst>
                                        </p:cTn>
                                        <p:tgtEl>
                                          <p:spTgt spid="20"/>
                                        </p:tgtEl>
                                        <p:attrNameLst>
                                          <p:attrName>style.visibility</p:attrName>
                                        </p:attrNameLst>
                                      </p:cBhvr>
                                      <p:to>
                                        <p:strVal val="visible"/>
                                      </p:to>
                                    </p:set>
                                    <p:animScale>
                                      <p:cBhvr>
                                        <p:cTn id="34" dur="1000" decel="50000" fill="hold">
                                          <p:stCondLst>
                                            <p:cond delay="0"/>
                                          </p:stCondLst>
                                        </p:cTn>
                                        <p:tgtEl>
                                          <p:spTgt spid="20"/>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5" dur="1000" decel="50000" fill="hold">
                                          <p:stCondLst>
                                            <p:cond delay="0"/>
                                          </p:stCondLst>
                                        </p:cTn>
                                        <p:tgtEl>
                                          <p:spTgt spid="20"/>
                                        </p:tgtEl>
                                        <p:attrNameLst>
                                          <p:attrName>ppt_x</p:attrName>
                                          <p:attrName>ppt_y</p:attrName>
                                        </p:attrNameLst>
                                      </p:cBhvr>
                                    </p:animMotion>
                                    <p:animEffect transition="in" filter="fade">
                                      <p:cBhvr>
                                        <p:cTn id="36" dur="1000"/>
                                        <p:tgtEl>
                                          <p:spTgt spid="20"/>
                                        </p:tgtEl>
                                      </p:cBhvr>
                                    </p:animEffect>
                                  </p:childTnLst>
                                </p:cTn>
                              </p:par>
                              <p:par>
                                <p:cTn id="37" presetID="52" presetClass="entr" presetSubtype="0" fill="hold" grpId="1" nodeType="withEffect">
                                  <p:stCondLst>
                                    <p:cond delay="0"/>
                                  </p:stCondLst>
                                  <p:childTnLst>
                                    <p:set>
                                      <p:cBhvr>
                                        <p:cTn id="38" dur="1" fill="hold">
                                          <p:stCondLst>
                                            <p:cond delay="0"/>
                                          </p:stCondLst>
                                        </p:cTn>
                                        <p:tgtEl>
                                          <p:spTgt spid="21"/>
                                        </p:tgtEl>
                                        <p:attrNameLst>
                                          <p:attrName>style.visibility</p:attrName>
                                        </p:attrNameLst>
                                      </p:cBhvr>
                                      <p:to>
                                        <p:strVal val="visible"/>
                                      </p:to>
                                    </p:set>
                                    <p:animScale>
                                      <p:cBhvr>
                                        <p:cTn id="39" dur="1000" decel="50000" fill="hold">
                                          <p:stCondLst>
                                            <p:cond delay="0"/>
                                          </p:stCondLst>
                                        </p:cTn>
                                        <p:tgtEl>
                                          <p:spTgt spid="2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0" dur="1000" decel="50000" fill="hold">
                                          <p:stCondLst>
                                            <p:cond delay="0"/>
                                          </p:stCondLst>
                                        </p:cTn>
                                        <p:tgtEl>
                                          <p:spTgt spid="21"/>
                                        </p:tgtEl>
                                        <p:attrNameLst>
                                          <p:attrName>ppt_x</p:attrName>
                                          <p:attrName>ppt_y</p:attrName>
                                        </p:attrNameLst>
                                      </p:cBhvr>
                                    </p:animMotion>
                                    <p:animEffect transition="in" filter="fade">
                                      <p:cBhvr>
                                        <p:cTn id="41" dur="1000"/>
                                        <p:tgtEl>
                                          <p:spTgt spid="21"/>
                                        </p:tgtEl>
                                      </p:cBhvr>
                                    </p:animEffect>
                                  </p:childTnLst>
                                </p:cTn>
                              </p:par>
                              <p:par>
                                <p:cTn id="42" presetID="52" presetClass="entr" presetSubtype="0" fill="hold" grpId="1" nodeType="withEffect">
                                  <p:stCondLst>
                                    <p:cond delay="0"/>
                                  </p:stCondLst>
                                  <p:childTnLst>
                                    <p:set>
                                      <p:cBhvr>
                                        <p:cTn id="43" dur="1" fill="hold">
                                          <p:stCondLst>
                                            <p:cond delay="0"/>
                                          </p:stCondLst>
                                        </p:cTn>
                                        <p:tgtEl>
                                          <p:spTgt spid="22"/>
                                        </p:tgtEl>
                                        <p:attrNameLst>
                                          <p:attrName>style.visibility</p:attrName>
                                        </p:attrNameLst>
                                      </p:cBhvr>
                                      <p:to>
                                        <p:strVal val="visible"/>
                                      </p:to>
                                    </p:set>
                                    <p:animScale>
                                      <p:cBhvr>
                                        <p:cTn id="44" dur="1000" decel="50000" fill="hold">
                                          <p:stCondLst>
                                            <p:cond delay="0"/>
                                          </p:stCondLst>
                                        </p:cTn>
                                        <p:tgtEl>
                                          <p:spTgt spid="2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5" dur="1000" decel="50000" fill="hold">
                                          <p:stCondLst>
                                            <p:cond delay="0"/>
                                          </p:stCondLst>
                                        </p:cTn>
                                        <p:tgtEl>
                                          <p:spTgt spid="22"/>
                                        </p:tgtEl>
                                        <p:attrNameLst>
                                          <p:attrName>ppt_x</p:attrName>
                                          <p:attrName>ppt_y</p:attrName>
                                        </p:attrNameLst>
                                      </p:cBhvr>
                                    </p:animMotion>
                                    <p:animEffect transition="in" filter="fade">
                                      <p:cBhvr>
                                        <p:cTn id="46" dur="1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9" grpId="1" animBg="1"/>
      <p:bldP spid="20" grpId="0" animBg="1"/>
      <p:bldP spid="20" grpId="1" animBg="1"/>
      <p:bldP spid="21" grpId="0" animBg="1"/>
      <p:bldP spid="21" grpId="1" animBg="1"/>
      <p:bldP spid="22" grpId="0" animBg="1"/>
      <p:bldP spid="22" grpId="1" animBg="1"/>
    </p:bldLst>
  </p:timing>
</p:sld>
</file>

<file path=ppt/slides/slide24.xml><?xml version="1.0" encoding="utf-8"?>
<p:sld xmlns:a="http://schemas.openxmlformats.org/drawingml/2006/main" xmlns:r="http://schemas.openxmlformats.org/officeDocument/2006/relationships" xmlns:p="http://schemas.openxmlformats.org/presentationml/2006/main">
  <p:cSld name="Slide 21">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Hyperthermia: A Toxicologic Emergency</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21</a:t>
            </a:r>
            <a:endParaRPr lang="en-US" sz="900" dirty="0"/>
          </a:p>
        </p:txBody>
      </p:sp>
      <p:sp>
        <p:nvSpPr>
          <p:cNvPr id="7" name="Shape 4"/>
          <p:cNvSpPr/>
          <p:nvPr/>
        </p:nvSpPr>
        <p:spPr>
          <a:xfrm>
            <a:off x="548640" y="1005840"/>
            <a:ext cx="4572000" cy="27432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8" name="Shape 5"/>
          <p:cNvSpPr/>
          <p:nvPr/>
        </p:nvSpPr>
        <p:spPr>
          <a:xfrm>
            <a:off x="548640" y="1005840"/>
            <a:ext cx="54864" cy="2743200"/>
          </a:xfrm>
          <a:prstGeom prst="rect">
            <a:avLst/>
          </a:prstGeom>
          <a:solidFill>
            <a:srgbClr val="D4783A"/>
          </a:solidFill>
          <a:ln/>
        </p:spPr>
        <p:txBody>
          <a:bodyPr/>
          <a:lstStyle/>
          <a:p>
            <a:endParaRPr lang="en-US"/>
          </a:p>
        </p:txBody>
      </p:sp>
      <p:sp>
        <p:nvSpPr>
          <p:cNvPr id="9" name="Text 6"/>
          <p:cNvSpPr/>
          <p:nvPr/>
        </p:nvSpPr>
        <p:spPr>
          <a:xfrm>
            <a:off x="777240" y="1097280"/>
            <a:ext cx="4114800" cy="274320"/>
          </a:xfrm>
          <a:prstGeom prst="rect">
            <a:avLst/>
          </a:prstGeom>
          <a:noFill/>
          <a:ln/>
        </p:spPr>
        <p:txBody>
          <a:bodyPr wrap="square" lIns="0" tIns="0" rIns="0" bIns="0" rtlCol="0" anchor="ctr"/>
          <a:lstStyle/>
          <a:p>
            <a:pPr marL="0" indent="0">
              <a:buNone/>
            </a:pPr>
            <a:r>
              <a:rPr lang="en-US" sz="1600" b="1" dirty="0">
                <a:solidFill>
                  <a:srgbClr val="D4783A"/>
                </a:solidFill>
                <a:latin typeface="Trebuchet MS" pitchFamily="34" charset="0"/>
                <a:ea typeface="Trebuchet MS" pitchFamily="34" charset="-122"/>
                <a:cs typeface="Trebuchet MS" pitchFamily="34" charset="-120"/>
              </a:rPr>
              <a:t>Differential Diagnosis</a:t>
            </a:r>
            <a:endParaRPr lang="en-US" sz="1600" dirty="0"/>
          </a:p>
        </p:txBody>
      </p:sp>
      <p:sp>
        <p:nvSpPr>
          <p:cNvPr id="10" name="Text 7"/>
          <p:cNvSpPr/>
          <p:nvPr/>
        </p:nvSpPr>
        <p:spPr>
          <a:xfrm>
            <a:off x="777240" y="1463040"/>
            <a:ext cx="4114800" cy="2194560"/>
          </a:xfrm>
          <a:prstGeom prst="rect">
            <a:avLst/>
          </a:prstGeom>
          <a:noFill/>
          <a:ln/>
        </p:spPr>
        <p:txBody>
          <a:bodyPr wrap="square" lIns="0" tIns="0" rIns="0" bIns="0" rtlCol="0" anchor="ctr"/>
          <a:lstStyle/>
          <a:p>
            <a:pPr marL="342900" indent="-342900">
              <a:spcAft>
                <a:spcPts val="300"/>
              </a:spcAft>
              <a:buSzPct val="100000"/>
              <a:buChar char="•"/>
            </a:pPr>
            <a:r>
              <a:rPr lang="en-US" sz="1150" dirty="0">
                <a:solidFill>
                  <a:srgbClr val="2C3E40"/>
                </a:solidFill>
                <a:latin typeface="Calibri" pitchFamily="34" charset="0"/>
                <a:ea typeface="Calibri" pitchFamily="34" charset="-122"/>
                <a:cs typeface="Calibri" pitchFamily="34" charset="-120"/>
              </a:rPr>
              <a:t>Cocaine or amphetamine psychosis</a:t>
            </a:r>
            <a:endParaRPr lang="en-US" sz="1150" dirty="0"/>
          </a:p>
          <a:p>
            <a:pPr marL="342900" indent="-342900">
              <a:spcAft>
                <a:spcPts val="300"/>
              </a:spcAft>
              <a:buSzPct val="100000"/>
              <a:buChar char="•"/>
            </a:pPr>
            <a:r>
              <a:rPr lang="en-US" sz="1150" dirty="0">
                <a:solidFill>
                  <a:srgbClr val="2C3E40"/>
                </a:solidFill>
                <a:latin typeface="Calibri" pitchFamily="34" charset="0"/>
                <a:ea typeface="Calibri" pitchFamily="34" charset="-122"/>
                <a:cs typeface="Calibri" pitchFamily="34" charset="-120"/>
              </a:rPr>
              <a:t>MDMA (ecstasy) ingestion</a:t>
            </a:r>
            <a:endParaRPr lang="en-US" sz="1150" dirty="0"/>
          </a:p>
          <a:p>
            <a:pPr marL="342900" indent="-342900">
              <a:spcAft>
                <a:spcPts val="300"/>
              </a:spcAft>
              <a:buSzPct val="100000"/>
              <a:buChar char="•"/>
            </a:pPr>
            <a:r>
              <a:rPr lang="en-US" sz="1150" dirty="0">
                <a:solidFill>
                  <a:srgbClr val="2C3E40"/>
                </a:solidFill>
                <a:latin typeface="Calibri" pitchFamily="34" charset="0"/>
                <a:ea typeface="Calibri" pitchFamily="34" charset="-122"/>
                <a:cs typeface="Calibri" pitchFamily="34" charset="-120"/>
              </a:rPr>
              <a:t>Alcohol or sedative withdrawal</a:t>
            </a:r>
            <a:endParaRPr lang="en-US" sz="1150" dirty="0"/>
          </a:p>
          <a:p>
            <a:pPr marL="342900" indent="-342900">
              <a:spcAft>
                <a:spcPts val="300"/>
              </a:spcAft>
              <a:buSzPct val="100000"/>
              <a:buChar char="•"/>
            </a:pPr>
            <a:r>
              <a:rPr lang="en-US" sz="1150" dirty="0">
                <a:solidFill>
                  <a:srgbClr val="2C3E40"/>
                </a:solidFill>
                <a:latin typeface="Calibri" pitchFamily="34" charset="0"/>
                <a:ea typeface="Calibri" pitchFamily="34" charset="-122"/>
                <a:cs typeface="Calibri" pitchFamily="34" charset="-120"/>
              </a:rPr>
              <a:t>Anticholinergic delirium</a:t>
            </a:r>
            <a:endParaRPr lang="en-US" sz="1150" dirty="0"/>
          </a:p>
          <a:p>
            <a:pPr marL="342900" indent="-342900">
              <a:spcAft>
                <a:spcPts val="300"/>
              </a:spcAft>
              <a:buSzPct val="100000"/>
              <a:buChar char="•"/>
            </a:pPr>
            <a:r>
              <a:rPr lang="en-US" sz="1150" dirty="0">
                <a:solidFill>
                  <a:srgbClr val="2C3E40"/>
                </a:solidFill>
                <a:latin typeface="Calibri" pitchFamily="34" charset="0"/>
                <a:ea typeface="Calibri" pitchFamily="34" charset="-122"/>
                <a:cs typeface="Calibri" pitchFamily="34" charset="-120"/>
              </a:rPr>
              <a:t>Serotonin syndrome</a:t>
            </a:r>
            <a:endParaRPr lang="en-US" sz="1150" dirty="0"/>
          </a:p>
          <a:p>
            <a:pPr marL="342900" indent="-342900">
              <a:spcAft>
                <a:spcPts val="300"/>
              </a:spcAft>
              <a:buSzPct val="100000"/>
              <a:buChar char="•"/>
            </a:pPr>
            <a:r>
              <a:rPr lang="en-US" sz="1150" dirty="0">
                <a:solidFill>
                  <a:srgbClr val="2C3E40"/>
                </a:solidFill>
                <a:latin typeface="Calibri" pitchFamily="34" charset="0"/>
                <a:ea typeface="Calibri" pitchFamily="34" charset="-122"/>
                <a:cs typeface="Calibri" pitchFamily="34" charset="-120"/>
              </a:rPr>
              <a:t>MAOI crisis / overdose</a:t>
            </a:r>
            <a:endParaRPr lang="en-US" sz="1150" dirty="0"/>
          </a:p>
          <a:p>
            <a:pPr marL="342900" indent="-342900">
              <a:spcAft>
                <a:spcPts val="300"/>
              </a:spcAft>
              <a:buSzPct val="100000"/>
              <a:buChar char="•"/>
            </a:pPr>
            <a:r>
              <a:rPr lang="en-US" sz="1150" dirty="0">
                <a:solidFill>
                  <a:srgbClr val="2C3E40"/>
                </a:solidFill>
                <a:latin typeface="Calibri" pitchFamily="34" charset="0"/>
                <a:ea typeface="Calibri" pitchFamily="34" charset="-122"/>
                <a:cs typeface="Calibri" pitchFamily="34" charset="-120"/>
              </a:rPr>
              <a:t>Malignant hyperthermia</a:t>
            </a:r>
            <a:endParaRPr lang="en-US" sz="1150" dirty="0"/>
          </a:p>
          <a:p>
            <a:pPr marL="342900" indent="-342900">
              <a:spcAft>
                <a:spcPts val="300"/>
              </a:spcAft>
              <a:buSzPct val="100000"/>
              <a:buChar char="•"/>
            </a:pPr>
            <a:r>
              <a:rPr lang="en-US" sz="1150" dirty="0">
                <a:solidFill>
                  <a:srgbClr val="2C3E40"/>
                </a:solidFill>
                <a:latin typeface="Calibri" pitchFamily="34" charset="0"/>
                <a:ea typeface="Calibri" pitchFamily="34" charset="-122"/>
                <a:cs typeface="Calibri" pitchFamily="34" charset="-120"/>
              </a:rPr>
              <a:t>Neuroleptic malignant syndrome (NMS)</a:t>
            </a:r>
            <a:endParaRPr lang="en-US" sz="1150" dirty="0"/>
          </a:p>
          <a:p>
            <a:pPr marL="342900" indent="-342900">
              <a:spcAft>
                <a:spcPts val="300"/>
              </a:spcAft>
              <a:buSzPct val="100000"/>
              <a:buChar char="•"/>
            </a:pPr>
            <a:r>
              <a:rPr lang="en-US" sz="1150" dirty="0">
                <a:solidFill>
                  <a:srgbClr val="2C3E40"/>
                </a:solidFill>
                <a:latin typeface="Calibri" pitchFamily="34" charset="0"/>
                <a:ea typeface="Calibri" pitchFamily="34" charset="-122"/>
                <a:cs typeface="Calibri" pitchFamily="34" charset="-120"/>
              </a:rPr>
              <a:t>Dinitro- &amp; pentachlorophenol</a:t>
            </a:r>
            <a:endParaRPr lang="en-US" sz="1150" dirty="0"/>
          </a:p>
          <a:p>
            <a:pPr marL="342900" indent="-342900">
              <a:spcAft>
                <a:spcPts val="300"/>
              </a:spcAft>
              <a:buSzPct val="100000"/>
              <a:buChar char="•"/>
            </a:pPr>
            <a:r>
              <a:rPr lang="en-US" sz="1150" dirty="0">
                <a:solidFill>
                  <a:srgbClr val="2C3E40"/>
                </a:solidFill>
                <a:latin typeface="Calibri" pitchFamily="34" charset="0"/>
                <a:ea typeface="Calibri" pitchFamily="34" charset="-122"/>
                <a:cs typeface="Calibri" pitchFamily="34" charset="-120"/>
              </a:rPr>
              <a:t>Infection (always rule out meningitis)</a:t>
            </a:r>
            <a:endParaRPr lang="en-US" sz="1150" dirty="0"/>
          </a:p>
        </p:txBody>
      </p:sp>
      <p:sp>
        <p:nvSpPr>
          <p:cNvPr id="11" name="Shape 8"/>
          <p:cNvSpPr/>
          <p:nvPr/>
        </p:nvSpPr>
        <p:spPr>
          <a:xfrm>
            <a:off x="5394960" y="1005840"/>
            <a:ext cx="3200400" cy="27432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2" name="Shape 9"/>
          <p:cNvSpPr/>
          <p:nvPr/>
        </p:nvSpPr>
        <p:spPr>
          <a:xfrm>
            <a:off x="5394960" y="1005840"/>
            <a:ext cx="54864" cy="2743200"/>
          </a:xfrm>
          <a:prstGeom prst="rect">
            <a:avLst/>
          </a:prstGeom>
          <a:solidFill>
            <a:srgbClr val="0B3D4C"/>
          </a:solidFill>
          <a:ln/>
        </p:spPr>
        <p:txBody>
          <a:bodyPr/>
          <a:lstStyle/>
          <a:p>
            <a:endParaRPr lang="en-US"/>
          </a:p>
        </p:txBody>
      </p:sp>
      <p:sp>
        <p:nvSpPr>
          <p:cNvPr id="13" name="Text 10"/>
          <p:cNvSpPr/>
          <p:nvPr/>
        </p:nvSpPr>
        <p:spPr>
          <a:xfrm>
            <a:off x="5623560" y="1011820"/>
            <a:ext cx="2743200" cy="274320"/>
          </a:xfrm>
          <a:prstGeom prst="rect">
            <a:avLst/>
          </a:prstGeom>
          <a:noFill/>
          <a:ln/>
        </p:spPr>
        <p:txBody>
          <a:bodyPr wrap="square" lIns="0" tIns="0" rIns="0" bIns="0" rtlCol="0" anchor="ctr"/>
          <a:lstStyle/>
          <a:p>
            <a:pPr marL="0" indent="0">
              <a:buNone/>
            </a:pPr>
            <a:r>
              <a:rPr lang="en-US" sz="1400" b="1" dirty="0">
                <a:solidFill>
                  <a:srgbClr val="0B3D4C"/>
                </a:solidFill>
                <a:latin typeface="Trebuchet MS" pitchFamily="34" charset="0"/>
                <a:ea typeface="Trebuchet MS" pitchFamily="34" charset="-122"/>
                <a:cs typeface="Trebuchet MS" pitchFamily="34" charset="-120"/>
              </a:rPr>
              <a:t>Treatment Priorities</a:t>
            </a:r>
            <a:endParaRPr lang="en-US" sz="1400" dirty="0"/>
          </a:p>
        </p:txBody>
      </p:sp>
      <p:sp>
        <p:nvSpPr>
          <p:cNvPr id="14" name="Text 11"/>
          <p:cNvSpPr/>
          <p:nvPr/>
        </p:nvSpPr>
        <p:spPr>
          <a:xfrm>
            <a:off x="5623560" y="1286141"/>
            <a:ext cx="2743200" cy="2462900"/>
          </a:xfrm>
          <a:prstGeom prst="rect">
            <a:avLst/>
          </a:prstGeom>
          <a:noFill/>
          <a:ln/>
        </p:spPr>
        <p:txBody>
          <a:bodyPr wrap="square" lIns="0" tIns="0" rIns="0" bIns="0" rtlCol="0" anchor="ctr"/>
          <a:lstStyle/>
          <a:p>
            <a:pPr marL="0" indent="0">
              <a:lnSpc>
                <a:spcPct val="120000"/>
              </a:lnSpc>
              <a:buNone/>
            </a:pPr>
            <a:r>
              <a:rPr lang="en-US" sz="1000" b="1" dirty="0">
                <a:solidFill>
                  <a:srgbClr val="0B3D4C"/>
                </a:solidFill>
                <a:latin typeface="Calibri" pitchFamily="34" charset="0"/>
                <a:ea typeface="Calibri" pitchFamily="34" charset="-122"/>
                <a:cs typeface="Calibri" pitchFamily="34" charset="-120"/>
              </a:rPr>
              <a:t>1. Aggressive cooling
</a:t>
            </a:r>
            <a:r>
              <a:rPr lang="en-US" sz="900" dirty="0">
                <a:solidFill>
                  <a:srgbClr val="2C3E40"/>
                </a:solidFill>
                <a:latin typeface="Calibri" pitchFamily="34" charset="0"/>
                <a:ea typeface="Calibri" pitchFamily="34" charset="-122"/>
                <a:cs typeface="Calibri" pitchFamily="34" charset="-120"/>
              </a:rPr>
              <a:t>Cold water immersion or evaporative cooling. Body bag ice bath if available.
</a:t>
            </a:r>
            <a:r>
              <a:rPr lang="en-US" sz="1000" b="1" dirty="0">
                <a:solidFill>
                  <a:srgbClr val="0B3D4C"/>
                </a:solidFill>
                <a:latin typeface="Calibri" pitchFamily="34" charset="0"/>
                <a:ea typeface="Calibri" pitchFamily="34" charset="-122"/>
                <a:cs typeface="Calibri" pitchFamily="34" charset="-120"/>
              </a:rPr>
              <a:t>2. Benzodiazepines
</a:t>
            </a:r>
            <a:r>
              <a:rPr lang="en-US" sz="900" dirty="0">
                <a:solidFill>
                  <a:srgbClr val="2C3E40"/>
                </a:solidFill>
                <a:latin typeface="Calibri" pitchFamily="34" charset="0"/>
                <a:ea typeface="Calibri" pitchFamily="34" charset="-122"/>
                <a:cs typeface="Calibri" pitchFamily="34" charset="-120"/>
              </a:rPr>
              <a:t>Stop muscle hyperactivity and agitation.
</a:t>
            </a:r>
            <a:r>
              <a:rPr lang="en-US" sz="1000" b="1" dirty="0">
                <a:solidFill>
                  <a:srgbClr val="0B3D4C"/>
                </a:solidFill>
                <a:latin typeface="Calibri" pitchFamily="34" charset="0"/>
                <a:ea typeface="Calibri" pitchFamily="34" charset="-122"/>
                <a:cs typeface="Calibri" pitchFamily="34" charset="-120"/>
              </a:rPr>
              <a:t>3. Paralysis if refractory
</a:t>
            </a:r>
            <a:r>
              <a:rPr lang="en-US" sz="900" dirty="0">
                <a:solidFill>
                  <a:srgbClr val="2C3E40"/>
                </a:solidFill>
                <a:latin typeface="Calibri" pitchFamily="34" charset="0"/>
                <a:ea typeface="Calibri" pitchFamily="34" charset="-122"/>
                <a:cs typeface="Calibri" pitchFamily="34" charset="-120"/>
              </a:rPr>
              <a:t>Rocuronium or vecuronium drip. Obtain EEG to monitor for ongoing seizures.
</a:t>
            </a:r>
            <a:r>
              <a:rPr lang="en-US" sz="1000" b="1" dirty="0">
                <a:solidFill>
                  <a:srgbClr val="0B3D4C"/>
                </a:solidFill>
                <a:latin typeface="Calibri" pitchFamily="34" charset="0"/>
                <a:ea typeface="Calibri" pitchFamily="34" charset="-122"/>
                <a:cs typeface="Calibri" pitchFamily="34" charset="-120"/>
              </a:rPr>
              <a:t>4. Treat underlying cause
</a:t>
            </a:r>
            <a:r>
              <a:rPr lang="en-US" sz="900" dirty="0">
                <a:solidFill>
                  <a:srgbClr val="2C3E40"/>
                </a:solidFill>
                <a:latin typeface="Calibri" pitchFamily="34" charset="0"/>
                <a:ea typeface="Calibri" pitchFamily="34" charset="-122"/>
                <a:cs typeface="Calibri" pitchFamily="34" charset="-120"/>
              </a:rPr>
              <a:t>Cyproheptadine (SS), bromocriptine (NMS), dantrolene (MH).</a:t>
            </a:r>
            <a:endParaRPr lang="en-US" sz="1000" dirty="0"/>
          </a:p>
        </p:txBody>
      </p:sp>
      <p:sp>
        <p:nvSpPr>
          <p:cNvPr id="15" name="Shape 12"/>
          <p:cNvSpPr/>
          <p:nvPr/>
        </p:nvSpPr>
        <p:spPr>
          <a:xfrm>
            <a:off x="548640" y="3977640"/>
            <a:ext cx="8046720" cy="10972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6" name="Shape 13"/>
          <p:cNvSpPr/>
          <p:nvPr/>
        </p:nvSpPr>
        <p:spPr>
          <a:xfrm>
            <a:off x="548640" y="3977640"/>
            <a:ext cx="54864" cy="1097280"/>
          </a:xfrm>
          <a:prstGeom prst="rect">
            <a:avLst/>
          </a:prstGeom>
          <a:solidFill>
            <a:srgbClr val="D4783A"/>
          </a:solidFill>
          <a:ln/>
        </p:spPr>
        <p:txBody>
          <a:bodyPr/>
          <a:lstStyle/>
          <a:p>
            <a:endParaRPr lang="en-US"/>
          </a:p>
        </p:txBody>
      </p:sp>
      <p:pic>
        <p:nvPicPr>
          <p:cNvPr id="17" name="Image 0" descr="preencoded.png"/>
          <p:cNvPicPr>
            <a:picLocks noChangeAspect="1"/>
          </p:cNvPicPr>
          <p:nvPr/>
        </p:nvPicPr>
        <p:blipFill>
          <a:blip r:embed="rId3"/>
          <a:stretch>
            <a:fillRect/>
          </a:stretch>
        </p:blipFill>
        <p:spPr>
          <a:xfrm>
            <a:off x="777240" y="4114799"/>
            <a:ext cx="320040" cy="451821"/>
          </a:xfrm>
          <a:prstGeom prst="rect">
            <a:avLst/>
          </a:prstGeom>
        </p:spPr>
      </p:pic>
      <p:sp>
        <p:nvSpPr>
          <p:cNvPr id="18" name="Text 14"/>
          <p:cNvSpPr/>
          <p:nvPr/>
        </p:nvSpPr>
        <p:spPr>
          <a:xfrm>
            <a:off x="1234440" y="4023360"/>
            <a:ext cx="7132320" cy="968188"/>
          </a:xfrm>
          <a:prstGeom prst="rect">
            <a:avLst/>
          </a:prstGeom>
          <a:noFill/>
          <a:ln/>
        </p:spPr>
        <p:txBody>
          <a:bodyPr wrap="square" lIns="0" tIns="0" rIns="0" bIns="0" rtlCol="0" anchor="ctr"/>
          <a:lstStyle/>
          <a:p>
            <a:pPr marL="0" indent="0" algn="ctr">
              <a:buNone/>
            </a:pPr>
            <a:r>
              <a:rPr lang="en-US" sz="1200" dirty="0">
                <a:solidFill>
                  <a:srgbClr val="2C3E40"/>
                </a:solidFill>
                <a:latin typeface="Calibri" pitchFamily="34" charset="0"/>
                <a:ea typeface="Calibri" pitchFamily="34" charset="-122"/>
                <a:cs typeface="Calibri" pitchFamily="34" charset="-120"/>
              </a:rPr>
              <a:t>Core temp &gt;101°F (38.3°C) with ongoing muscle rigidity = </a:t>
            </a:r>
            <a:r>
              <a:rPr lang="en-US" sz="1200" b="1" dirty="0">
                <a:solidFill>
                  <a:srgbClr val="2C3E40"/>
                </a:solidFill>
                <a:latin typeface="Calibri" pitchFamily="34" charset="0"/>
                <a:ea typeface="Calibri" pitchFamily="34" charset="-122"/>
                <a:cs typeface="Calibri" pitchFamily="34" charset="-120"/>
              </a:rPr>
              <a:t>Bad </a:t>
            </a:r>
            <a:r>
              <a:rPr lang="en-US" sz="1200" b="1" dirty="0">
                <a:solidFill>
                  <a:srgbClr val="2C3E40"/>
                </a:solidFill>
                <a:latin typeface="Calibri" pitchFamily="34" charset="0"/>
                <a:ea typeface="Calibri" pitchFamily="34" charset="-122"/>
                <a:cs typeface="Calibri" pitchFamily="34" charset="-120"/>
                <a:sym typeface="Wingdings" pitchFamily="2" charset="2"/>
              </a:rPr>
              <a:t></a:t>
            </a:r>
            <a:endParaRPr lang="en-US" sz="1200" b="1" dirty="0">
              <a:solidFill>
                <a:srgbClr val="2C3E40"/>
              </a:solidFill>
              <a:latin typeface="Calibri" pitchFamily="34" charset="0"/>
              <a:ea typeface="Calibri" pitchFamily="34" charset="-122"/>
              <a:cs typeface="Calibri" pitchFamily="34" charset="-120"/>
            </a:endParaRPr>
          </a:p>
          <a:p>
            <a:pPr algn="ctr"/>
            <a:r>
              <a:rPr lang="en-US" sz="1200" dirty="0">
                <a:solidFill>
                  <a:srgbClr val="2C3E40"/>
                </a:solidFill>
                <a:latin typeface="Calibri" pitchFamily="34" charset="0"/>
                <a:ea typeface="Calibri" pitchFamily="34" charset="-122"/>
                <a:cs typeface="Calibri" pitchFamily="34" charset="-120"/>
              </a:rPr>
              <a:t>Core temp &gt;104°F (40°C) = </a:t>
            </a:r>
            <a:r>
              <a:rPr lang="en-US" sz="1200" b="1" i="1" dirty="0">
                <a:solidFill>
                  <a:srgbClr val="2C3E40"/>
                </a:solidFill>
                <a:latin typeface="Calibri" pitchFamily="34" charset="0"/>
                <a:ea typeface="Calibri" pitchFamily="34" charset="-122"/>
                <a:cs typeface="Calibri" pitchFamily="34" charset="-120"/>
              </a:rPr>
              <a:t>Impending cardiac arrest</a:t>
            </a:r>
            <a:r>
              <a:rPr lang="en-US" sz="1200" i="1" dirty="0">
                <a:solidFill>
                  <a:srgbClr val="2C3E40"/>
                </a:solidFill>
                <a:latin typeface="Calibri" pitchFamily="34" charset="0"/>
                <a:ea typeface="Calibri" pitchFamily="34" charset="-122"/>
                <a:cs typeface="Calibri" pitchFamily="34" charset="-120"/>
              </a:rPr>
              <a:t>. </a:t>
            </a:r>
          </a:p>
          <a:p>
            <a:pPr marL="0" indent="0" algn="ctr">
              <a:buNone/>
            </a:pPr>
            <a:r>
              <a:rPr lang="en-US" sz="1200" dirty="0">
                <a:solidFill>
                  <a:srgbClr val="2C3E40"/>
                </a:solidFill>
                <a:latin typeface="Calibri" pitchFamily="34" charset="0"/>
                <a:ea typeface="Calibri" pitchFamily="34" charset="-122"/>
                <a:cs typeface="Calibri" pitchFamily="34" charset="-120"/>
              </a:rPr>
              <a:t>Cool first, diagnose second. </a:t>
            </a:r>
          </a:p>
          <a:p>
            <a:pPr marL="0" indent="0" algn="ctr">
              <a:buNone/>
            </a:pPr>
            <a:r>
              <a:rPr lang="en-US" sz="1200" dirty="0">
                <a:solidFill>
                  <a:srgbClr val="2C3E40"/>
                </a:solidFill>
                <a:latin typeface="Calibri" pitchFamily="34" charset="0"/>
                <a:ea typeface="Calibri" pitchFamily="34" charset="-122"/>
                <a:cs typeface="Calibri" pitchFamily="34" charset="-120"/>
              </a:rPr>
              <a:t>Antipyretics (acetaminophen, ibuprofen) do NOT work for drug-induced hyperthermia.</a:t>
            </a: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decel="50000" fill="hold">
                                          <p:stCondLst>
                                            <p:cond delay="0"/>
                                          </p:stCondLst>
                                        </p:cTn>
                                        <p:tgtEl>
                                          <p:spTgt spid="5"/>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5"/>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5"/>
                                        </p:tgtEl>
                                        <p:attrNameLst>
                                          <p:attrName>ppt_w</p:attrName>
                                        </p:attrNameLst>
                                      </p:cBhvr>
                                      <p:tavLst>
                                        <p:tav tm="0">
                                          <p:val>
                                            <p:strVal val="#ppt_w*.05"/>
                                          </p:val>
                                        </p:tav>
                                        <p:tav tm="100000">
                                          <p:val>
                                            <p:strVal val="#ppt_w"/>
                                          </p:val>
                                        </p:tav>
                                      </p:tavLst>
                                    </p:anim>
                                    <p:anim calcmode="lin" valueType="num">
                                      <p:cBhvr>
                                        <p:cTn id="10" dur="1000" fill="hold"/>
                                        <p:tgtEl>
                                          <p:spTgt spid="5"/>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5"/>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5"/>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5"/>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5"/>
                                        </p:tgtEl>
                                      </p:cBhvr>
                                    </p:animEffect>
                                  </p:childTnLst>
                                </p:cTn>
                              </p:par>
                              <p:par>
                                <p:cTn id="15" presetID="25"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anim calcmode="lin" valueType="num">
                                      <p:cBhvr>
                                        <p:cTn id="17" dur="500" decel="50000" fill="hold">
                                          <p:stCondLst>
                                            <p:cond delay="0"/>
                                          </p:stCondLst>
                                        </p:cTn>
                                        <p:tgtEl>
                                          <p:spTgt spid="15"/>
                                        </p:tgtEl>
                                        <p:attrNameLst>
                                          <p:attrName>style.rotation</p:attrName>
                                        </p:attrNameLst>
                                      </p:cBhvr>
                                      <p:tavLst>
                                        <p:tav tm="0">
                                          <p:val>
                                            <p:fltVal val="-90"/>
                                          </p:val>
                                        </p:tav>
                                        <p:tav tm="100000">
                                          <p:val>
                                            <p:fltVal val="0"/>
                                          </p:val>
                                        </p:tav>
                                      </p:tavLst>
                                    </p:anim>
                                    <p:anim calcmode="lin" valueType="num">
                                      <p:cBhvr>
                                        <p:cTn id="18" dur="500" decel="50000" fill="hold">
                                          <p:stCondLst>
                                            <p:cond delay="0"/>
                                          </p:stCondLst>
                                        </p:cTn>
                                        <p:tgtEl>
                                          <p:spTgt spid="15"/>
                                        </p:tgtEl>
                                        <p:attrNameLst>
                                          <p:attrName>ppt_w</p:attrName>
                                        </p:attrNameLst>
                                      </p:cBhvr>
                                      <p:tavLst>
                                        <p:tav tm="0">
                                          <p:val>
                                            <p:strVal val="#ppt_w"/>
                                          </p:val>
                                        </p:tav>
                                        <p:tav tm="100000">
                                          <p:val>
                                            <p:strVal val="#ppt_w*.05"/>
                                          </p:val>
                                        </p:tav>
                                      </p:tavLst>
                                    </p:anim>
                                    <p:anim calcmode="lin" valueType="num">
                                      <p:cBhvr>
                                        <p:cTn id="19" dur="500" accel="50000" fill="hold">
                                          <p:stCondLst>
                                            <p:cond delay="500"/>
                                          </p:stCondLst>
                                        </p:cTn>
                                        <p:tgtEl>
                                          <p:spTgt spid="15"/>
                                        </p:tgtEl>
                                        <p:attrNameLst>
                                          <p:attrName>ppt_w</p:attrName>
                                        </p:attrNameLst>
                                      </p:cBhvr>
                                      <p:tavLst>
                                        <p:tav tm="0">
                                          <p:val>
                                            <p:strVal val="#ppt_w*.05"/>
                                          </p:val>
                                        </p:tav>
                                        <p:tav tm="100000">
                                          <p:val>
                                            <p:strVal val="#ppt_w"/>
                                          </p:val>
                                        </p:tav>
                                      </p:tavLst>
                                    </p:anim>
                                    <p:anim calcmode="lin" valueType="num">
                                      <p:cBhvr>
                                        <p:cTn id="20" dur="1000" fill="hold"/>
                                        <p:tgtEl>
                                          <p:spTgt spid="15"/>
                                        </p:tgtEl>
                                        <p:attrNameLst>
                                          <p:attrName>ppt_h</p:attrName>
                                        </p:attrNameLst>
                                      </p:cBhvr>
                                      <p:tavLst>
                                        <p:tav tm="0">
                                          <p:val>
                                            <p:strVal val="#ppt_h"/>
                                          </p:val>
                                        </p:tav>
                                        <p:tav tm="100000">
                                          <p:val>
                                            <p:strVal val="#ppt_h"/>
                                          </p:val>
                                        </p:tav>
                                      </p:tavLst>
                                    </p:anim>
                                    <p:anim calcmode="lin" valueType="num">
                                      <p:cBhvr>
                                        <p:cTn id="21" dur="500" decel="50000" fill="hold">
                                          <p:stCondLst>
                                            <p:cond delay="0"/>
                                          </p:stCondLst>
                                        </p:cTn>
                                        <p:tgtEl>
                                          <p:spTgt spid="15"/>
                                        </p:tgtEl>
                                        <p:attrNameLst>
                                          <p:attrName>ppt_x</p:attrName>
                                        </p:attrNameLst>
                                      </p:cBhvr>
                                      <p:tavLst>
                                        <p:tav tm="0">
                                          <p:val>
                                            <p:strVal val="#ppt_x+.4"/>
                                          </p:val>
                                        </p:tav>
                                        <p:tav tm="100000">
                                          <p:val>
                                            <p:strVal val="#ppt_x"/>
                                          </p:val>
                                        </p:tav>
                                      </p:tavLst>
                                    </p:anim>
                                    <p:anim calcmode="lin" valueType="num">
                                      <p:cBhvr>
                                        <p:cTn id="22" dur="500" decel="50000" fill="hold">
                                          <p:stCondLst>
                                            <p:cond delay="0"/>
                                          </p:stCondLst>
                                        </p:cTn>
                                        <p:tgtEl>
                                          <p:spTgt spid="15"/>
                                        </p:tgtEl>
                                        <p:attrNameLst>
                                          <p:attrName>ppt_y</p:attrName>
                                        </p:attrNameLst>
                                      </p:cBhvr>
                                      <p:tavLst>
                                        <p:tav tm="0">
                                          <p:val>
                                            <p:strVal val="#ppt_y-.2"/>
                                          </p:val>
                                        </p:tav>
                                        <p:tav tm="100000">
                                          <p:val>
                                            <p:strVal val="#ppt_y+.1"/>
                                          </p:val>
                                        </p:tav>
                                      </p:tavLst>
                                    </p:anim>
                                    <p:anim calcmode="lin" valueType="num">
                                      <p:cBhvr>
                                        <p:cTn id="23" dur="500" accel="50000" fill="hold">
                                          <p:stCondLst>
                                            <p:cond delay="500"/>
                                          </p:stCondLst>
                                        </p:cTn>
                                        <p:tgtEl>
                                          <p:spTgt spid="15"/>
                                        </p:tgtEl>
                                        <p:attrNameLst>
                                          <p:attrName>ppt_y</p:attrName>
                                        </p:attrNameLst>
                                      </p:cBhvr>
                                      <p:tavLst>
                                        <p:tav tm="0">
                                          <p:val>
                                            <p:strVal val="#ppt_y+.1"/>
                                          </p:val>
                                        </p:tav>
                                        <p:tav tm="100000">
                                          <p:val>
                                            <p:strVal val="#ppt_y"/>
                                          </p:val>
                                        </p:tav>
                                      </p:tavLst>
                                    </p:anim>
                                    <p:animEffect transition="in" filter="fade">
                                      <p:cBhvr>
                                        <p:cTn id="24" dur="1000" decel="50000">
                                          <p:stCondLst>
                                            <p:cond delay="0"/>
                                          </p:stCondLst>
                                        </p:cTn>
                                        <p:tgtEl>
                                          <p:spTgt spid="15"/>
                                        </p:tgtEl>
                                      </p:cBhvr>
                                    </p:animEffect>
                                  </p:childTnLst>
                                </p:cTn>
                              </p:par>
                              <p:par>
                                <p:cTn id="25" presetID="25"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p:cTn id="27" dur="500" decel="50000" fill="hold">
                                          <p:stCondLst>
                                            <p:cond delay="0"/>
                                          </p:stCondLst>
                                        </p:cTn>
                                        <p:tgtEl>
                                          <p:spTgt spid="16"/>
                                        </p:tgtEl>
                                        <p:attrNameLst>
                                          <p:attrName>style.rotation</p:attrName>
                                        </p:attrNameLst>
                                      </p:cBhvr>
                                      <p:tavLst>
                                        <p:tav tm="0">
                                          <p:val>
                                            <p:fltVal val="-90"/>
                                          </p:val>
                                        </p:tav>
                                        <p:tav tm="100000">
                                          <p:val>
                                            <p:fltVal val="0"/>
                                          </p:val>
                                        </p:tav>
                                      </p:tavLst>
                                    </p:anim>
                                    <p:anim calcmode="lin" valueType="num">
                                      <p:cBhvr>
                                        <p:cTn id="28" dur="500" decel="50000" fill="hold">
                                          <p:stCondLst>
                                            <p:cond delay="0"/>
                                          </p:stCondLst>
                                        </p:cTn>
                                        <p:tgtEl>
                                          <p:spTgt spid="16"/>
                                        </p:tgtEl>
                                        <p:attrNameLst>
                                          <p:attrName>ppt_w</p:attrName>
                                        </p:attrNameLst>
                                      </p:cBhvr>
                                      <p:tavLst>
                                        <p:tav tm="0">
                                          <p:val>
                                            <p:strVal val="#ppt_w"/>
                                          </p:val>
                                        </p:tav>
                                        <p:tav tm="100000">
                                          <p:val>
                                            <p:strVal val="#ppt_w*.05"/>
                                          </p:val>
                                        </p:tav>
                                      </p:tavLst>
                                    </p:anim>
                                    <p:anim calcmode="lin" valueType="num">
                                      <p:cBhvr>
                                        <p:cTn id="29" dur="500" accel="50000" fill="hold">
                                          <p:stCondLst>
                                            <p:cond delay="500"/>
                                          </p:stCondLst>
                                        </p:cTn>
                                        <p:tgtEl>
                                          <p:spTgt spid="16"/>
                                        </p:tgtEl>
                                        <p:attrNameLst>
                                          <p:attrName>ppt_w</p:attrName>
                                        </p:attrNameLst>
                                      </p:cBhvr>
                                      <p:tavLst>
                                        <p:tav tm="0">
                                          <p:val>
                                            <p:strVal val="#ppt_w*.05"/>
                                          </p:val>
                                        </p:tav>
                                        <p:tav tm="100000">
                                          <p:val>
                                            <p:strVal val="#ppt_w"/>
                                          </p:val>
                                        </p:tav>
                                      </p:tavLst>
                                    </p:anim>
                                    <p:anim calcmode="lin" valueType="num">
                                      <p:cBhvr>
                                        <p:cTn id="30" dur="1000" fill="hold"/>
                                        <p:tgtEl>
                                          <p:spTgt spid="16"/>
                                        </p:tgtEl>
                                        <p:attrNameLst>
                                          <p:attrName>ppt_h</p:attrName>
                                        </p:attrNameLst>
                                      </p:cBhvr>
                                      <p:tavLst>
                                        <p:tav tm="0">
                                          <p:val>
                                            <p:strVal val="#ppt_h"/>
                                          </p:val>
                                        </p:tav>
                                        <p:tav tm="100000">
                                          <p:val>
                                            <p:strVal val="#ppt_h"/>
                                          </p:val>
                                        </p:tav>
                                      </p:tavLst>
                                    </p:anim>
                                    <p:anim calcmode="lin" valueType="num">
                                      <p:cBhvr>
                                        <p:cTn id="31" dur="500" decel="50000" fill="hold">
                                          <p:stCondLst>
                                            <p:cond delay="0"/>
                                          </p:stCondLst>
                                        </p:cTn>
                                        <p:tgtEl>
                                          <p:spTgt spid="16"/>
                                        </p:tgtEl>
                                        <p:attrNameLst>
                                          <p:attrName>ppt_x</p:attrName>
                                        </p:attrNameLst>
                                      </p:cBhvr>
                                      <p:tavLst>
                                        <p:tav tm="0">
                                          <p:val>
                                            <p:strVal val="#ppt_x+.4"/>
                                          </p:val>
                                        </p:tav>
                                        <p:tav tm="100000">
                                          <p:val>
                                            <p:strVal val="#ppt_x"/>
                                          </p:val>
                                        </p:tav>
                                      </p:tavLst>
                                    </p:anim>
                                    <p:anim calcmode="lin" valueType="num">
                                      <p:cBhvr>
                                        <p:cTn id="32" dur="500" decel="50000" fill="hold">
                                          <p:stCondLst>
                                            <p:cond delay="0"/>
                                          </p:stCondLst>
                                        </p:cTn>
                                        <p:tgtEl>
                                          <p:spTgt spid="16"/>
                                        </p:tgtEl>
                                        <p:attrNameLst>
                                          <p:attrName>ppt_y</p:attrName>
                                        </p:attrNameLst>
                                      </p:cBhvr>
                                      <p:tavLst>
                                        <p:tav tm="0">
                                          <p:val>
                                            <p:strVal val="#ppt_y-.2"/>
                                          </p:val>
                                        </p:tav>
                                        <p:tav tm="100000">
                                          <p:val>
                                            <p:strVal val="#ppt_y+.1"/>
                                          </p:val>
                                        </p:tav>
                                      </p:tavLst>
                                    </p:anim>
                                    <p:anim calcmode="lin" valueType="num">
                                      <p:cBhvr>
                                        <p:cTn id="33" dur="500" accel="50000" fill="hold">
                                          <p:stCondLst>
                                            <p:cond delay="500"/>
                                          </p:stCondLst>
                                        </p:cTn>
                                        <p:tgtEl>
                                          <p:spTgt spid="16"/>
                                        </p:tgtEl>
                                        <p:attrNameLst>
                                          <p:attrName>ppt_y</p:attrName>
                                        </p:attrNameLst>
                                      </p:cBhvr>
                                      <p:tavLst>
                                        <p:tav tm="0">
                                          <p:val>
                                            <p:strVal val="#ppt_y+.1"/>
                                          </p:val>
                                        </p:tav>
                                        <p:tav tm="100000">
                                          <p:val>
                                            <p:strVal val="#ppt_y"/>
                                          </p:val>
                                        </p:tav>
                                      </p:tavLst>
                                    </p:anim>
                                    <p:animEffect transition="in" filter="fade">
                                      <p:cBhvr>
                                        <p:cTn id="34" dur="1000" decel="50000">
                                          <p:stCondLst>
                                            <p:cond delay="0"/>
                                          </p:stCondLst>
                                        </p:cTn>
                                        <p:tgtEl>
                                          <p:spTgt spid="16"/>
                                        </p:tgtEl>
                                      </p:cBhvr>
                                    </p:animEffect>
                                  </p:childTnLst>
                                </p:cTn>
                              </p:par>
                              <p:par>
                                <p:cTn id="35" presetID="25" presetClass="entr" presetSubtype="0" fill="hold" nodeType="withEffect">
                                  <p:stCondLst>
                                    <p:cond delay="0"/>
                                  </p:stCondLst>
                                  <p:childTnLst>
                                    <p:set>
                                      <p:cBhvr>
                                        <p:cTn id="36" dur="1" fill="hold">
                                          <p:stCondLst>
                                            <p:cond delay="0"/>
                                          </p:stCondLst>
                                        </p:cTn>
                                        <p:tgtEl>
                                          <p:spTgt spid="17"/>
                                        </p:tgtEl>
                                        <p:attrNameLst>
                                          <p:attrName>style.visibility</p:attrName>
                                        </p:attrNameLst>
                                      </p:cBhvr>
                                      <p:to>
                                        <p:strVal val="visible"/>
                                      </p:to>
                                    </p:set>
                                    <p:anim calcmode="lin" valueType="num">
                                      <p:cBhvr>
                                        <p:cTn id="37" dur="500" decel="50000" fill="hold">
                                          <p:stCondLst>
                                            <p:cond delay="0"/>
                                          </p:stCondLst>
                                        </p:cTn>
                                        <p:tgtEl>
                                          <p:spTgt spid="17"/>
                                        </p:tgtEl>
                                        <p:attrNameLst>
                                          <p:attrName>style.rotation</p:attrName>
                                        </p:attrNameLst>
                                      </p:cBhvr>
                                      <p:tavLst>
                                        <p:tav tm="0">
                                          <p:val>
                                            <p:fltVal val="-90"/>
                                          </p:val>
                                        </p:tav>
                                        <p:tav tm="100000">
                                          <p:val>
                                            <p:fltVal val="0"/>
                                          </p:val>
                                        </p:tav>
                                      </p:tavLst>
                                    </p:anim>
                                    <p:anim calcmode="lin" valueType="num">
                                      <p:cBhvr>
                                        <p:cTn id="38" dur="500" decel="50000" fill="hold">
                                          <p:stCondLst>
                                            <p:cond delay="0"/>
                                          </p:stCondLst>
                                        </p:cTn>
                                        <p:tgtEl>
                                          <p:spTgt spid="17"/>
                                        </p:tgtEl>
                                        <p:attrNameLst>
                                          <p:attrName>ppt_w</p:attrName>
                                        </p:attrNameLst>
                                      </p:cBhvr>
                                      <p:tavLst>
                                        <p:tav tm="0">
                                          <p:val>
                                            <p:strVal val="#ppt_w"/>
                                          </p:val>
                                        </p:tav>
                                        <p:tav tm="100000">
                                          <p:val>
                                            <p:strVal val="#ppt_w*.05"/>
                                          </p:val>
                                        </p:tav>
                                      </p:tavLst>
                                    </p:anim>
                                    <p:anim calcmode="lin" valueType="num">
                                      <p:cBhvr>
                                        <p:cTn id="39" dur="500" accel="50000" fill="hold">
                                          <p:stCondLst>
                                            <p:cond delay="500"/>
                                          </p:stCondLst>
                                        </p:cTn>
                                        <p:tgtEl>
                                          <p:spTgt spid="17"/>
                                        </p:tgtEl>
                                        <p:attrNameLst>
                                          <p:attrName>ppt_w</p:attrName>
                                        </p:attrNameLst>
                                      </p:cBhvr>
                                      <p:tavLst>
                                        <p:tav tm="0">
                                          <p:val>
                                            <p:strVal val="#ppt_w*.05"/>
                                          </p:val>
                                        </p:tav>
                                        <p:tav tm="100000">
                                          <p:val>
                                            <p:strVal val="#ppt_w"/>
                                          </p:val>
                                        </p:tav>
                                      </p:tavLst>
                                    </p:anim>
                                    <p:anim calcmode="lin" valueType="num">
                                      <p:cBhvr>
                                        <p:cTn id="40" dur="1000" fill="hold"/>
                                        <p:tgtEl>
                                          <p:spTgt spid="17"/>
                                        </p:tgtEl>
                                        <p:attrNameLst>
                                          <p:attrName>ppt_h</p:attrName>
                                        </p:attrNameLst>
                                      </p:cBhvr>
                                      <p:tavLst>
                                        <p:tav tm="0">
                                          <p:val>
                                            <p:strVal val="#ppt_h"/>
                                          </p:val>
                                        </p:tav>
                                        <p:tav tm="100000">
                                          <p:val>
                                            <p:strVal val="#ppt_h"/>
                                          </p:val>
                                        </p:tav>
                                      </p:tavLst>
                                    </p:anim>
                                    <p:anim calcmode="lin" valueType="num">
                                      <p:cBhvr>
                                        <p:cTn id="41" dur="500" decel="50000" fill="hold">
                                          <p:stCondLst>
                                            <p:cond delay="0"/>
                                          </p:stCondLst>
                                        </p:cTn>
                                        <p:tgtEl>
                                          <p:spTgt spid="17"/>
                                        </p:tgtEl>
                                        <p:attrNameLst>
                                          <p:attrName>ppt_x</p:attrName>
                                        </p:attrNameLst>
                                      </p:cBhvr>
                                      <p:tavLst>
                                        <p:tav tm="0">
                                          <p:val>
                                            <p:strVal val="#ppt_x+.4"/>
                                          </p:val>
                                        </p:tav>
                                        <p:tav tm="100000">
                                          <p:val>
                                            <p:strVal val="#ppt_x"/>
                                          </p:val>
                                        </p:tav>
                                      </p:tavLst>
                                    </p:anim>
                                    <p:anim calcmode="lin" valueType="num">
                                      <p:cBhvr>
                                        <p:cTn id="42" dur="500" decel="50000" fill="hold">
                                          <p:stCondLst>
                                            <p:cond delay="0"/>
                                          </p:stCondLst>
                                        </p:cTn>
                                        <p:tgtEl>
                                          <p:spTgt spid="17"/>
                                        </p:tgtEl>
                                        <p:attrNameLst>
                                          <p:attrName>ppt_y</p:attrName>
                                        </p:attrNameLst>
                                      </p:cBhvr>
                                      <p:tavLst>
                                        <p:tav tm="0">
                                          <p:val>
                                            <p:strVal val="#ppt_y-.2"/>
                                          </p:val>
                                        </p:tav>
                                        <p:tav tm="100000">
                                          <p:val>
                                            <p:strVal val="#ppt_y+.1"/>
                                          </p:val>
                                        </p:tav>
                                      </p:tavLst>
                                    </p:anim>
                                    <p:anim calcmode="lin" valueType="num">
                                      <p:cBhvr>
                                        <p:cTn id="43" dur="500" accel="50000" fill="hold">
                                          <p:stCondLst>
                                            <p:cond delay="500"/>
                                          </p:stCondLst>
                                        </p:cTn>
                                        <p:tgtEl>
                                          <p:spTgt spid="17"/>
                                        </p:tgtEl>
                                        <p:attrNameLst>
                                          <p:attrName>ppt_y</p:attrName>
                                        </p:attrNameLst>
                                      </p:cBhvr>
                                      <p:tavLst>
                                        <p:tav tm="0">
                                          <p:val>
                                            <p:strVal val="#ppt_y+.1"/>
                                          </p:val>
                                        </p:tav>
                                        <p:tav tm="100000">
                                          <p:val>
                                            <p:strVal val="#ppt_y"/>
                                          </p:val>
                                        </p:tav>
                                      </p:tavLst>
                                    </p:anim>
                                    <p:animEffect transition="in" filter="fade">
                                      <p:cBhvr>
                                        <p:cTn id="44" dur="1000" decel="50000">
                                          <p:stCondLst>
                                            <p:cond delay="0"/>
                                          </p:stCondLst>
                                        </p:cTn>
                                        <p:tgtEl>
                                          <p:spTgt spid="17"/>
                                        </p:tgtEl>
                                      </p:cBhvr>
                                    </p:animEffect>
                                  </p:childTnLst>
                                </p:cTn>
                              </p:par>
                              <p:par>
                                <p:cTn id="45" presetID="25" presetClass="entr" presetSubtype="0" fill="hold" grpId="0" nodeType="withEffect">
                                  <p:stCondLst>
                                    <p:cond delay="0"/>
                                  </p:stCondLst>
                                  <p:childTnLst>
                                    <p:set>
                                      <p:cBhvr>
                                        <p:cTn id="46" dur="1" fill="hold">
                                          <p:stCondLst>
                                            <p:cond delay="0"/>
                                          </p:stCondLst>
                                        </p:cTn>
                                        <p:tgtEl>
                                          <p:spTgt spid="18"/>
                                        </p:tgtEl>
                                        <p:attrNameLst>
                                          <p:attrName>style.visibility</p:attrName>
                                        </p:attrNameLst>
                                      </p:cBhvr>
                                      <p:to>
                                        <p:strVal val="visible"/>
                                      </p:to>
                                    </p:set>
                                    <p:anim calcmode="lin" valueType="num">
                                      <p:cBhvr>
                                        <p:cTn id="47" dur="500" decel="50000" fill="hold">
                                          <p:stCondLst>
                                            <p:cond delay="0"/>
                                          </p:stCondLst>
                                        </p:cTn>
                                        <p:tgtEl>
                                          <p:spTgt spid="18"/>
                                        </p:tgtEl>
                                        <p:attrNameLst>
                                          <p:attrName>style.rotation</p:attrName>
                                        </p:attrNameLst>
                                      </p:cBhvr>
                                      <p:tavLst>
                                        <p:tav tm="0">
                                          <p:val>
                                            <p:fltVal val="-90"/>
                                          </p:val>
                                        </p:tav>
                                        <p:tav tm="100000">
                                          <p:val>
                                            <p:fltVal val="0"/>
                                          </p:val>
                                        </p:tav>
                                      </p:tavLst>
                                    </p:anim>
                                    <p:anim calcmode="lin" valueType="num">
                                      <p:cBhvr>
                                        <p:cTn id="48" dur="500" decel="50000" fill="hold">
                                          <p:stCondLst>
                                            <p:cond delay="0"/>
                                          </p:stCondLst>
                                        </p:cTn>
                                        <p:tgtEl>
                                          <p:spTgt spid="18"/>
                                        </p:tgtEl>
                                        <p:attrNameLst>
                                          <p:attrName>ppt_w</p:attrName>
                                        </p:attrNameLst>
                                      </p:cBhvr>
                                      <p:tavLst>
                                        <p:tav tm="0">
                                          <p:val>
                                            <p:strVal val="#ppt_w"/>
                                          </p:val>
                                        </p:tav>
                                        <p:tav tm="100000">
                                          <p:val>
                                            <p:strVal val="#ppt_w*.05"/>
                                          </p:val>
                                        </p:tav>
                                      </p:tavLst>
                                    </p:anim>
                                    <p:anim calcmode="lin" valueType="num">
                                      <p:cBhvr>
                                        <p:cTn id="49" dur="500" accel="50000" fill="hold">
                                          <p:stCondLst>
                                            <p:cond delay="500"/>
                                          </p:stCondLst>
                                        </p:cTn>
                                        <p:tgtEl>
                                          <p:spTgt spid="18"/>
                                        </p:tgtEl>
                                        <p:attrNameLst>
                                          <p:attrName>ppt_w</p:attrName>
                                        </p:attrNameLst>
                                      </p:cBhvr>
                                      <p:tavLst>
                                        <p:tav tm="0">
                                          <p:val>
                                            <p:strVal val="#ppt_w*.05"/>
                                          </p:val>
                                        </p:tav>
                                        <p:tav tm="100000">
                                          <p:val>
                                            <p:strVal val="#ppt_w"/>
                                          </p:val>
                                        </p:tav>
                                      </p:tavLst>
                                    </p:anim>
                                    <p:anim calcmode="lin" valueType="num">
                                      <p:cBhvr>
                                        <p:cTn id="50" dur="1000" fill="hold"/>
                                        <p:tgtEl>
                                          <p:spTgt spid="18"/>
                                        </p:tgtEl>
                                        <p:attrNameLst>
                                          <p:attrName>ppt_h</p:attrName>
                                        </p:attrNameLst>
                                      </p:cBhvr>
                                      <p:tavLst>
                                        <p:tav tm="0">
                                          <p:val>
                                            <p:strVal val="#ppt_h"/>
                                          </p:val>
                                        </p:tav>
                                        <p:tav tm="100000">
                                          <p:val>
                                            <p:strVal val="#ppt_h"/>
                                          </p:val>
                                        </p:tav>
                                      </p:tavLst>
                                    </p:anim>
                                    <p:anim calcmode="lin" valueType="num">
                                      <p:cBhvr>
                                        <p:cTn id="51" dur="500" decel="50000" fill="hold">
                                          <p:stCondLst>
                                            <p:cond delay="0"/>
                                          </p:stCondLst>
                                        </p:cTn>
                                        <p:tgtEl>
                                          <p:spTgt spid="18"/>
                                        </p:tgtEl>
                                        <p:attrNameLst>
                                          <p:attrName>ppt_x</p:attrName>
                                        </p:attrNameLst>
                                      </p:cBhvr>
                                      <p:tavLst>
                                        <p:tav tm="0">
                                          <p:val>
                                            <p:strVal val="#ppt_x+.4"/>
                                          </p:val>
                                        </p:tav>
                                        <p:tav tm="100000">
                                          <p:val>
                                            <p:strVal val="#ppt_x"/>
                                          </p:val>
                                        </p:tav>
                                      </p:tavLst>
                                    </p:anim>
                                    <p:anim calcmode="lin" valueType="num">
                                      <p:cBhvr>
                                        <p:cTn id="52" dur="500" decel="50000" fill="hold">
                                          <p:stCondLst>
                                            <p:cond delay="0"/>
                                          </p:stCondLst>
                                        </p:cTn>
                                        <p:tgtEl>
                                          <p:spTgt spid="18"/>
                                        </p:tgtEl>
                                        <p:attrNameLst>
                                          <p:attrName>ppt_y</p:attrName>
                                        </p:attrNameLst>
                                      </p:cBhvr>
                                      <p:tavLst>
                                        <p:tav tm="0">
                                          <p:val>
                                            <p:strVal val="#ppt_y-.2"/>
                                          </p:val>
                                        </p:tav>
                                        <p:tav tm="100000">
                                          <p:val>
                                            <p:strVal val="#ppt_y+.1"/>
                                          </p:val>
                                        </p:tav>
                                      </p:tavLst>
                                    </p:anim>
                                    <p:anim calcmode="lin" valueType="num">
                                      <p:cBhvr>
                                        <p:cTn id="53" dur="500" accel="50000" fill="hold">
                                          <p:stCondLst>
                                            <p:cond delay="500"/>
                                          </p:stCondLst>
                                        </p:cTn>
                                        <p:tgtEl>
                                          <p:spTgt spid="18"/>
                                        </p:tgtEl>
                                        <p:attrNameLst>
                                          <p:attrName>ppt_y</p:attrName>
                                        </p:attrNameLst>
                                      </p:cBhvr>
                                      <p:tavLst>
                                        <p:tav tm="0">
                                          <p:val>
                                            <p:strVal val="#ppt_y+.1"/>
                                          </p:val>
                                        </p:tav>
                                        <p:tav tm="100000">
                                          <p:val>
                                            <p:strVal val="#ppt_y"/>
                                          </p:val>
                                        </p:tav>
                                      </p:tavLst>
                                    </p:anim>
                                    <p:animEffect transition="in" filter="fade">
                                      <p:cBhvr>
                                        <p:cTn id="54" dur="1000" decel="50000">
                                          <p:stCondLst>
                                            <p:cond delay="0"/>
                                          </p:stCondLst>
                                        </p:cTn>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5" grpId="0" animBg="1"/>
      <p:bldP spid="16" grpId="0" animBg="1"/>
      <p:bldP spid="18"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name="Slide 22">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The Seizing Patient in Toxicology</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22</a:t>
            </a:r>
            <a:endParaRPr lang="en-US" sz="900" dirty="0"/>
          </a:p>
        </p:txBody>
      </p:sp>
      <p:sp>
        <p:nvSpPr>
          <p:cNvPr id="7" name="Shape 4"/>
          <p:cNvSpPr/>
          <p:nvPr/>
        </p:nvSpPr>
        <p:spPr>
          <a:xfrm>
            <a:off x="548640" y="1005840"/>
            <a:ext cx="8046720" cy="6400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8" name="Shape 5"/>
          <p:cNvSpPr/>
          <p:nvPr/>
        </p:nvSpPr>
        <p:spPr>
          <a:xfrm>
            <a:off x="548640" y="1005840"/>
            <a:ext cx="54864" cy="640080"/>
          </a:xfrm>
          <a:prstGeom prst="rect">
            <a:avLst/>
          </a:prstGeom>
          <a:solidFill>
            <a:srgbClr val="D4783A"/>
          </a:solidFill>
          <a:ln/>
        </p:spPr>
        <p:txBody>
          <a:bodyPr/>
          <a:lstStyle/>
          <a:p>
            <a:endParaRPr lang="en-US"/>
          </a:p>
        </p:txBody>
      </p:sp>
      <p:sp>
        <p:nvSpPr>
          <p:cNvPr id="9" name="Text 6"/>
          <p:cNvSpPr/>
          <p:nvPr/>
        </p:nvSpPr>
        <p:spPr>
          <a:xfrm>
            <a:off x="777240" y="1051560"/>
            <a:ext cx="7589520" cy="548640"/>
          </a:xfrm>
          <a:prstGeom prst="rect">
            <a:avLst/>
          </a:prstGeom>
          <a:noFill/>
          <a:ln/>
        </p:spPr>
        <p:txBody>
          <a:bodyPr wrap="square" lIns="0" tIns="0" rIns="0" bIns="0" rtlCol="0" anchor="ctr"/>
          <a:lstStyle/>
          <a:p>
            <a:pPr marL="0" indent="0" algn="ctr">
              <a:buNone/>
            </a:pPr>
            <a:r>
              <a:rPr lang="en-US" sz="1400" b="1" dirty="0">
                <a:solidFill>
                  <a:srgbClr val="D4783A"/>
                </a:solidFill>
                <a:latin typeface="Calibri" pitchFamily="34" charset="0"/>
                <a:ea typeface="Calibri" pitchFamily="34" charset="-122"/>
                <a:cs typeface="Calibri" pitchFamily="34" charset="-120"/>
              </a:rPr>
              <a:t>Goal: </a:t>
            </a:r>
          </a:p>
          <a:p>
            <a:pPr marL="0" indent="0" algn="ctr">
              <a:buNone/>
            </a:pPr>
            <a:r>
              <a:rPr lang="en-US" sz="1300" dirty="0">
                <a:solidFill>
                  <a:srgbClr val="2C3E40"/>
                </a:solidFill>
                <a:latin typeface="Calibri" pitchFamily="34" charset="0"/>
                <a:ea typeface="Calibri" pitchFamily="34" charset="-122"/>
                <a:cs typeface="Calibri" pitchFamily="34" charset="-120"/>
              </a:rPr>
              <a:t>Cessation of muscle activity. </a:t>
            </a:r>
          </a:p>
          <a:p>
            <a:pPr marL="0" indent="0" algn="ctr">
              <a:buNone/>
            </a:pPr>
            <a:r>
              <a:rPr lang="en-US" sz="1300" dirty="0">
                <a:solidFill>
                  <a:srgbClr val="2C3E40"/>
                </a:solidFill>
                <a:latin typeface="Calibri" pitchFamily="34" charset="0"/>
                <a:ea typeface="Calibri" pitchFamily="34" charset="-122"/>
                <a:cs typeface="Calibri" pitchFamily="34" charset="-120"/>
              </a:rPr>
              <a:t>Persistent muscle contraction → rhabdomyolysis → hyperthermia → cardiac arrest.</a:t>
            </a:r>
            <a:endParaRPr lang="en-US" sz="1400" dirty="0"/>
          </a:p>
        </p:txBody>
      </p:sp>
      <p:sp>
        <p:nvSpPr>
          <p:cNvPr id="10" name="Shape 7"/>
          <p:cNvSpPr/>
          <p:nvPr/>
        </p:nvSpPr>
        <p:spPr>
          <a:xfrm>
            <a:off x="548640" y="1751886"/>
            <a:ext cx="8046720" cy="54864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1" name="Shape 8"/>
          <p:cNvSpPr/>
          <p:nvPr/>
        </p:nvSpPr>
        <p:spPr>
          <a:xfrm>
            <a:off x="548640" y="1751886"/>
            <a:ext cx="54864" cy="548640"/>
          </a:xfrm>
          <a:prstGeom prst="rect">
            <a:avLst/>
          </a:prstGeom>
          <a:solidFill>
            <a:srgbClr val="1A8A6E"/>
          </a:solidFill>
          <a:ln/>
        </p:spPr>
        <p:txBody>
          <a:bodyPr/>
          <a:lstStyle/>
          <a:p>
            <a:endParaRPr lang="en-US"/>
          </a:p>
        </p:txBody>
      </p:sp>
      <p:sp>
        <p:nvSpPr>
          <p:cNvPr id="12" name="Text 9"/>
          <p:cNvSpPr/>
          <p:nvPr/>
        </p:nvSpPr>
        <p:spPr>
          <a:xfrm>
            <a:off x="777240" y="1779318"/>
            <a:ext cx="3200400" cy="228600"/>
          </a:xfrm>
          <a:prstGeom prst="rect">
            <a:avLst/>
          </a:prstGeom>
          <a:noFill/>
          <a:ln/>
        </p:spPr>
        <p:txBody>
          <a:bodyPr wrap="square" lIns="0" tIns="0" rIns="0" bIns="0" rtlCol="0" anchor="ctr"/>
          <a:lstStyle/>
          <a:p>
            <a:pPr marL="0" indent="0">
              <a:buNone/>
            </a:pPr>
            <a:r>
              <a:rPr lang="en-US" sz="1300" b="1" dirty="0">
                <a:solidFill>
                  <a:srgbClr val="0B3D4C"/>
                </a:solidFill>
                <a:latin typeface="Trebuchet MS" pitchFamily="34" charset="0"/>
                <a:ea typeface="Trebuchet MS" pitchFamily="34" charset="-122"/>
                <a:cs typeface="Trebuchet MS" pitchFamily="34" charset="-120"/>
              </a:rPr>
              <a:t>1st Line: Benzodiazepines</a:t>
            </a:r>
            <a:endParaRPr lang="en-US" sz="1300" dirty="0"/>
          </a:p>
        </p:txBody>
      </p:sp>
      <p:sp>
        <p:nvSpPr>
          <p:cNvPr id="13" name="Text 10"/>
          <p:cNvSpPr/>
          <p:nvPr/>
        </p:nvSpPr>
        <p:spPr>
          <a:xfrm>
            <a:off x="777240" y="2007918"/>
            <a:ext cx="7589520" cy="256032"/>
          </a:xfrm>
          <a:prstGeom prst="rect">
            <a:avLst/>
          </a:prstGeom>
          <a:noFill/>
          <a:ln/>
        </p:spPr>
        <p:txBody>
          <a:bodyPr wrap="square" lIns="0" tIns="0" rIns="0" bIns="0" rtlCol="0" anchor="ctr"/>
          <a:lstStyle/>
          <a:p>
            <a:pPr marL="0" indent="0">
              <a:buNone/>
            </a:pPr>
            <a:r>
              <a:rPr lang="en-US" sz="1150" dirty="0">
                <a:solidFill>
                  <a:srgbClr val="2C3E40"/>
                </a:solidFill>
                <a:latin typeface="Calibri" pitchFamily="34" charset="0"/>
                <a:ea typeface="Calibri" pitchFamily="34" charset="-122"/>
                <a:cs typeface="Calibri" pitchFamily="34" charset="-120"/>
              </a:rPr>
              <a:t>Diazepam 5–10 mg IV (may need 50–100 mg total). Midazolam or lorazepam also effective.</a:t>
            </a:r>
            <a:endParaRPr lang="en-US" sz="1150" dirty="0"/>
          </a:p>
        </p:txBody>
      </p:sp>
      <p:sp>
        <p:nvSpPr>
          <p:cNvPr id="14" name="Shape 11"/>
          <p:cNvSpPr/>
          <p:nvPr/>
        </p:nvSpPr>
        <p:spPr>
          <a:xfrm>
            <a:off x="548640" y="2410254"/>
            <a:ext cx="8046720" cy="54864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5" name="Shape 12"/>
          <p:cNvSpPr/>
          <p:nvPr/>
        </p:nvSpPr>
        <p:spPr>
          <a:xfrm>
            <a:off x="548640" y="2410254"/>
            <a:ext cx="54864" cy="548640"/>
          </a:xfrm>
          <a:prstGeom prst="rect">
            <a:avLst/>
          </a:prstGeom>
          <a:solidFill>
            <a:srgbClr val="14706E"/>
          </a:solidFill>
          <a:ln/>
        </p:spPr>
        <p:txBody>
          <a:bodyPr/>
          <a:lstStyle/>
          <a:p>
            <a:endParaRPr lang="en-US"/>
          </a:p>
        </p:txBody>
      </p:sp>
      <p:sp>
        <p:nvSpPr>
          <p:cNvPr id="16" name="Text 13"/>
          <p:cNvSpPr/>
          <p:nvPr/>
        </p:nvSpPr>
        <p:spPr>
          <a:xfrm>
            <a:off x="777240" y="2437686"/>
            <a:ext cx="3200400" cy="228600"/>
          </a:xfrm>
          <a:prstGeom prst="rect">
            <a:avLst/>
          </a:prstGeom>
          <a:noFill/>
          <a:ln/>
        </p:spPr>
        <p:txBody>
          <a:bodyPr wrap="square" lIns="0" tIns="0" rIns="0" bIns="0" rtlCol="0" anchor="ctr"/>
          <a:lstStyle/>
          <a:p>
            <a:pPr marL="0" indent="0">
              <a:buNone/>
            </a:pPr>
            <a:r>
              <a:rPr lang="en-US" sz="1300" b="1" dirty="0">
                <a:solidFill>
                  <a:srgbClr val="0B3D4C"/>
                </a:solidFill>
                <a:latin typeface="Trebuchet MS" pitchFamily="34" charset="0"/>
                <a:ea typeface="Trebuchet MS" pitchFamily="34" charset="-122"/>
                <a:cs typeface="Trebuchet MS" pitchFamily="34" charset="-120"/>
              </a:rPr>
              <a:t>2nd Line: Barbiturates</a:t>
            </a:r>
            <a:endParaRPr lang="en-US" sz="1300" dirty="0"/>
          </a:p>
        </p:txBody>
      </p:sp>
      <p:sp>
        <p:nvSpPr>
          <p:cNvPr id="17" name="Text 14"/>
          <p:cNvSpPr/>
          <p:nvPr/>
        </p:nvSpPr>
        <p:spPr>
          <a:xfrm>
            <a:off x="777240" y="2666286"/>
            <a:ext cx="7589520" cy="256032"/>
          </a:xfrm>
          <a:prstGeom prst="rect">
            <a:avLst/>
          </a:prstGeom>
          <a:noFill/>
          <a:ln/>
        </p:spPr>
        <p:txBody>
          <a:bodyPr wrap="square" lIns="0" tIns="0" rIns="0" bIns="0" rtlCol="0" anchor="ctr"/>
          <a:lstStyle/>
          <a:p>
            <a:pPr marL="0" indent="0">
              <a:buNone/>
            </a:pPr>
            <a:r>
              <a:rPr lang="en-US" sz="1150" dirty="0">
                <a:solidFill>
                  <a:srgbClr val="2C3E40"/>
                </a:solidFill>
                <a:latin typeface="Calibri" pitchFamily="34" charset="0"/>
                <a:ea typeface="Calibri" pitchFamily="34" charset="-122"/>
                <a:cs typeface="Calibri" pitchFamily="34" charset="-120"/>
              </a:rPr>
              <a:t>Phenobarbital 20 mg/kg IV. Highly effective for refractory toxic seizures.</a:t>
            </a:r>
            <a:endParaRPr lang="en-US" sz="1150" dirty="0"/>
          </a:p>
        </p:txBody>
      </p:sp>
      <p:sp>
        <p:nvSpPr>
          <p:cNvPr id="18" name="Shape 15"/>
          <p:cNvSpPr/>
          <p:nvPr/>
        </p:nvSpPr>
        <p:spPr>
          <a:xfrm>
            <a:off x="548640" y="3068622"/>
            <a:ext cx="8046720" cy="54864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9" name="Shape 16"/>
          <p:cNvSpPr/>
          <p:nvPr/>
        </p:nvSpPr>
        <p:spPr>
          <a:xfrm>
            <a:off x="548640" y="3068622"/>
            <a:ext cx="54864" cy="548640"/>
          </a:xfrm>
          <a:prstGeom prst="rect">
            <a:avLst/>
          </a:prstGeom>
          <a:solidFill>
            <a:srgbClr val="0B3D4C"/>
          </a:solidFill>
          <a:ln/>
        </p:spPr>
        <p:txBody>
          <a:bodyPr/>
          <a:lstStyle/>
          <a:p>
            <a:endParaRPr lang="en-US"/>
          </a:p>
        </p:txBody>
      </p:sp>
      <p:sp>
        <p:nvSpPr>
          <p:cNvPr id="20" name="Text 17"/>
          <p:cNvSpPr/>
          <p:nvPr/>
        </p:nvSpPr>
        <p:spPr>
          <a:xfrm>
            <a:off x="777240" y="3096054"/>
            <a:ext cx="3200400" cy="228600"/>
          </a:xfrm>
          <a:prstGeom prst="rect">
            <a:avLst/>
          </a:prstGeom>
          <a:noFill/>
          <a:ln/>
        </p:spPr>
        <p:txBody>
          <a:bodyPr wrap="square" lIns="0" tIns="0" rIns="0" bIns="0" rtlCol="0" anchor="ctr"/>
          <a:lstStyle/>
          <a:p>
            <a:pPr marL="0" indent="0">
              <a:buNone/>
            </a:pPr>
            <a:r>
              <a:rPr lang="en-US" sz="1300" b="1" dirty="0">
                <a:solidFill>
                  <a:srgbClr val="0B3D4C"/>
                </a:solidFill>
                <a:latin typeface="Trebuchet MS" pitchFamily="34" charset="0"/>
                <a:ea typeface="Trebuchet MS" pitchFamily="34" charset="-122"/>
                <a:cs typeface="Trebuchet MS" pitchFamily="34" charset="-120"/>
              </a:rPr>
              <a:t>3rd Line: Propofol or Ketamine</a:t>
            </a:r>
            <a:endParaRPr lang="en-US" sz="1300" dirty="0"/>
          </a:p>
        </p:txBody>
      </p:sp>
      <p:sp>
        <p:nvSpPr>
          <p:cNvPr id="21" name="Text 18"/>
          <p:cNvSpPr/>
          <p:nvPr/>
        </p:nvSpPr>
        <p:spPr>
          <a:xfrm>
            <a:off x="777240" y="3324654"/>
            <a:ext cx="7589520" cy="256032"/>
          </a:xfrm>
          <a:prstGeom prst="rect">
            <a:avLst/>
          </a:prstGeom>
          <a:noFill/>
          <a:ln/>
        </p:spPr>
        <p:txBody>
          <a:bodyPr wrap="square" lIns="0" tIns="0" rIns="0" bIns="0" rtlCol="0" anchor="ctr"/>
          <a:lstStyle/>
          <a:p>
            <a:pPr marL="0" indent="0">
              <a:buNone/>
            </a:pPr>
            <a:r>
              <a:rPr lang="en-US" sz="1150" dirty="0">
                <a:solidFill>
                  <a:srgbClr val="2C3E40"/>
                </a:solidFill>
                <a:latin typeface="Calibri" pitchFamily="34" charset="0"/>
                <a:ea typeface="Calibri" pitchFamily="34" charset="-122"/>
                <a:cs typeface="Calibri" pitchFamily="34" charset="-120"/>
              </a:rPr>
              <a:t>For status epilepticus unresponsive to benzos and barbs.</a:t>
            </a:r>
            <a:endParaRPr lang="en-US" sz="1150" dirty="0"/>
          </a:p>
        </p:txBody>
      </p:sp>
      <p:sp>
        <p:nvSpPr>
          <p:cNvPr id="22" name="Shape 19"/>
          <p:cNvSpPr/>
          <p:nvPr/>
        </p:nvSpPr>
        <p:spPr>
          <a:xfrm>
            <a:off x="548640" y="3726990"/>
            <a:ext cx="8046720" cy="54864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3" name="Shape 20"/>
          <p:cNvSpPr/>
          <p:nvPr/>
        </p:nvSpPr>
        <p:spPr>
          <a:xfrm>
            <a:off x="548640" y="3726990"/>
            <a:ext cx="54864" cy="548640"/>
          </a:xfrm>
          <a:prstGeom prst="rect">
            <a:avLst/>
          </a:prstGeom>
          <a:solidFill>
            <a:srgbClr val="D4783A"/>
          </a:solidFill>
          <a:ln/>
        </p:spPr>
        <p:txBody>
          <a:bodyPr/>
          <a:lstStyle/>
          <a:p>
            <a:endParaRPr lang="en-US"/>
          </a:p>
        </p:txBody>
      </p:sp>
      <p:sp>
        <p:nvSpPr>
          <p:cNvPr id="24" name="Text 21"/>
          <p:cNvSpPr/>
          <p:nvPr/>
        </p:nvSpPr>
        <p:spPr>
          <a:xfrm>
            <a:off x="777240" y="3754422"/>
            <a:ext cx="3200400" cy="228600"/>
          </a:xfrm>
          <a:prstGeom prst="rect">
            <a:avLst/>
          </a:prstGeom>
          <a:noFill/>
          <a:ln/>
        </p:spPr>
        <p:txBody>
          <a:bodyPr wrap="square" lIns="0" tIns="0" rIns="0" bIns="0" rtlCol="0" anchor="ctr"/>
          <a:lstStyle/>
          <a:p>
            <a:pPr marL="0" indent="0">
              <a:buNone/>
            </a:pPr>
            <a:r>
              <a:rPr lang="en-US" sz="1300" b="1" dirty="0">
                <a:solidFill>
                  <a:srgbClr val="0B3D4C"/>
                </a:solidFill>
                <a:latin typeface="Trebuchet MS" pitchFamily="34" charset="0"/>
                <a:ea typeface="Trebuchet MS" pitchFamily="34" charset="-122"/>
                <a:cs typeface="Trebuchet MS" pitchFamily="34" charset="-120"/>
              </a:rPr>
              <a:t>Last Resort: Intubate + Paralyze</a:t>
            </a:r>
            <a:endParaRPr lang="en-US" sz="1300" dirty="0"/>
          </a:p>
        </p:txBody>
      </p:sp>
      <p:sp>
        <p:nvSpPr>
          <p:cNvPr id="25" name="Text 22"/>
          <p:cNvSpPr/>
          <p:nvPr/>
        </p:nvSpPr>
        <p:spPr>
          <a:xfrm>
            <a:off x="777240" y="3983022"/>
            <a:ext cx="7589520" cy="256032"/>
          </a:xfrm>
          <a:prstGeom prst="rect">
            <a:avLst/>
          </a:prstGeom>
          <a:noFill/>
          <a:ln/>
        </p:spPr>
        <p:txBody>
          <a:bodyPr wrap="square" lIns="0" tIns="0" rIns="0" bIns="0" rtlCol="0" anchor="ctr"/>
          <a:lstStyle/>
          <a:p>
            <a:pPr marL="0" indent="0">
              <a:buNone/>
            </a:pPr>
            <a:r>
              <a:rPr lang="en-US" sz="1150" dirty="0">
                <a:solidFill>
                  <a:srgbClr val="2C3E40"/>
                </a:solidFill>
                <a:latin typeface="Calibri" pitchFamily="34" charset="0"/>
                <a:ea typeface="Calibri" pitchFamily="34" charset="-122"/>
                <a:cs typeface="Calibri" pitchFamily="34" charset="-120"/>
              </a:rPr>
              <a:t>If temp cannot be controlled — Intubate, paralyze (non-depolarizing agent), and get continuous EEG.</a:t>
            </a:r>
            <a:endParaRPr lang="en-US" sz="1150" dirty="0"/>
          </a:p>
        </p:txBody>
      </p:sp>
      <p:sp>
        <p:nvSpPr>
          <p:cNvPr id="26" name="Shape 23"/>
          <p:cNvSpPr/>
          <p:nvPr/>
        </p:nvSpPr>
        <p:spPr>
          <a:xfrm>
            <a:off x="548640" y="4449366"/>
            <a:ext cx="3931920" cy="5029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7" name="Shape 24"/>
          <p:cNvSpPr/>
          <p:nvPr/>
        </p:nvSpPr>
        <p:spPr>
          <a:xfrm>
            <a:off x="548640" y="4449366"/>
            <a:ext cx="54864" cy="502920"/>
          </a:xfrm>
          <a:prstGeom prst="rect">
            <a:avLst/>
          </a:prstGeom>
          <a:solidFill>
            <a:srgbClr val="1A8A6E"/>
          </a:solidFill>
          <a:ln/>
        </p:spPr>
        <p:txBody>
          <a:bodyPr/>
          <a:lstStyle/>
          <a:p>
            <a:endParaRPr lang="en-US"/>
          </a:p>
        </p:txBody>
      </p:sp>
      <p:sp>
        <p:nvSpPr>
          <p:cNvPr id="28" name="Text 25"/>
          <p:cNvSpPr/>
          <p:nvPr/>
        </p:nvSpPr>
        <p:spPr>
          <a:xfrm>
            <a:off x="777240" y="4476798"/>
            <a:ext cx="3474720" cy="457200"/>
          </a:xfrm>
          <a:prstGeom prst="rect">
            <a:avLst/>
          </a:prstGeom>
          <a:noFill/>
          <a:ln/>
        </p:spPr>
        <p:txBody>
          <a:bodyPr wrap="square" lIns="0" tIns="0" rIns="0" bIns="0" rtlCol="0" anchor="ctr"/>
          <a:lstStyle/>
          <a:p>
            <a:pPr marL="0" indent="0">
              <a:buNone/>
            </a:pPr>
            <a:r>
              <a:rPr lang="en-US" sz="1200" b="1" dirty="0">
                <a:solidFill>
                  <a:srgbClr val="1A8A6E"/>
                </a:solidFill>
                <a:latin typeface="Calibri" pitchFamily="34" charset="0"/>
                <a:ea typeface="Calibri" pitchFamily="34" charset="-122"/>
                <a:cs typeface="Calibri" pitchFamily="34" charset="-120"/>
              </a:rPr>
              <a:t>INH seizures: </a:t>
            </a:r>
          </a:p>
          <a:p>
            <a:pPr marL="0" indent="0">
              <a:buNone/>
            </a:pPr>
            <a:r>
              <a:rPr lang="en-US" sz="1100" dirty="0">
                <a:solidFill>
                  <a:srgbClr val="2C3E40"/>
                </a:solidFill>
                <a:latin typeface="Calibri" pitchFamily="34" charset="0"/>
                <a:ea typeface="Calibri" pitchFamily="34" charset="-122"/>
                <a:cs typeface="Calibri" pitchFamily="34" charset="-120"/>
              </a:rPr>
              <a:t>Pyridoxine (B6) gram-for-gram; 5g if dose unknown.</a:t>
            </a:r>
            <a:endParaRPr lang="en-US" sz="1200" dirty="0"/>
          </a:p>
        </p:txBody>
      </p:sp>
      <p:sp>
        <p:nvSpPr>
          <p:cNvPr id="29" name="Shape 26"/>
          <p:cNvSpPr/>
          <p:nvPr/>
        </p:nvSpPr>
        <p:spPr>
          <a:xfrm>
            <a:off x="4754880" y="4449366"/>
            <a:ext cx="3840480" cy="5029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30" name="Shape 27"/>
          <p:cNvSpPr/>
          <p:nvPr/>
        </p:nvSpPr>
        <p:spPr>
          <a:xfrm>
            <a:off x="4754880" y="4449366"/>
            <a:ext cx="54864" cy="502920"/>
          </a:xfrm>
          <a:prstGeom prst="rect">
            <a:avLst/>
          </a:prstGeom>
          <a:solidFill>
            <a:srgbClr val="D4783A"/>
          </a:solidFill>
          <a:ln/>
        </p:spPr>
        <p:txBody>
          <a:bodyPr/>
          <a:lstStyle/>
          <a:p>
            <a:endParaRPr lang="en-US"/>
          </a:p>
        </p:txBody>
      </p:sp>
      <p:sp>
        <p:nvSpPr>
          <p:cNvPr id="31" name="Text 28"/>
          <p:cNvSpPr/>
          <p:nvPr/>
        </p:nvSpPr>
        <p:spPr>
          <a:xfrm>
            <a:off x="4983480" y="4476798"/>
            <a:ext cx="3383280" cy="457200"/>
          </a:xfrm>
          <a:prstGeom prst="rect">
            <a:avLst/>
          </a:prstGeom>
          <a:noFill/>
          <a:ln/>
        </p:spPr>
        <p:txBody>
          <a:bodyPr wrap="square" lIns="0" tIns="0" rIns="0" bIns="0" rtlCol="0" anchor="ctr"/>
          <a:lstStyle/>
          <a:p>
            <a:pPr marL="0" indent="0">
              <a:buNone/>
            </a:pPr>
            <a:r>
              <a:rPr lang="en-US" sz="1200" b="1" dirty="0">
                <a:solidFill>
                  <a:srgbClr val="D4783A"/>
                </a:solidFill>
                <a:latin typeface="Calibri" pitchFamily="34" charset="0"/>
                <a:ea typeface="Calibri" pitchFamily="34" charset="-122"/>
                <a:cs typeface="Calibri" pitchFamily="34" charset="-120"/>
              </a:rPr>
              <a:t>AVOID: </a:t>
            </a:r>
          </a:p>
          <a:p>
            <a:pPr marL="0" indent="0">
              <a:buNone/>
            </a:pPr>
            <a:r>
              <a:rPr lang="en-US" sz="1100" dirty="0">
                <a:solidFill>
                  <a:srgbClr val="2C3E40"/>
                </a:solidFill>
                <a:latin typeface="Calibri" pitchFamily="34" charset="0"/>
                <a:ea typeface="Calibri" pitchFamily="34" charset="-122"/>
                <a:cs typeface="Calibri" pitchFamily="34" charset="-120"/>
              </a:rPr>
              <a:t>Phenytoin/fosphenytoin — often ineffective and may increase mortality.</a:t>
            </a: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Scale>
                                      <p:cBhvr>
                                        <p:cTn id="7" dur="1000" decel="50000" fill="hold">
                                          <p:stCondLst>
                                            <p:cond delay="0"/>
                                          </p:stCondLst>
                                        </p:cTn>
                                        <p:tgtEl>
                                          <p:spTgt spid="2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6"/>
                                        </p:tgtEl>
                                        <p:attrNameLst>
                                          <p:attrName>ppt_x</p:attrName>
                                          <p:attrName>ppt_y</p:attrName>
                                        </p:attrNameLst>
                                      </p:cBhvr>
                                    </p:animMotion>
                                    <p:animEffect transition="in" filter="fade">
                                      <p:cBhvr>
                                        <p:cTn id="9" dur="1000"/>
                                        <p:tgtEl>
                                          <p:spTgt spid="26"/>
                                        </p:tgtEl>
                                      </p:cBhvr>
                                    </p:animEffect>
                                  </p:childTnLst>
                                </p:cTn>
                              </p:par>
                              <p:par>
                                <p:cTn id="10" presetID="52" presetClass="entr" presetSubtype="0" fill="hold" grpId="0" nodeType="withEffect">
                                  <p:stCondLst>
                                    <p:cond delay="0"/>
                                  </p:stCondLst>
                                  <p:childTnLst>
                                    <p:set>
                                      <p:cBhvr>
                                        <p:cTn id="11" dur="1" fill="hold">
                                          <p:stCondLst>
                                            <p:cond delay="0"/>
                                          </p:stCondLst>
                                        </p:cTn>
                                        <p:tgtEl>
                                          <p:spTgt spid="27"/>
                                        </p:tgtEl>
                                        <p:attrNameLst>
                                          <p:attrName>style.visibility</p:attrName>
                                        </p:attrNameLst>
                                      </p:cBhvr>
                                      <p:to>
                                        <p:strVal val="visible"/>
                                      </p:to>
                                    </p:set>
                                    <p:animScale>
                                      <p:cBhvr>
                                        <p:cTn id="12" dur="1000" decel="50000" fill="hold">
                                          <p:stCondLst>
                                            <p:cond delay="0"/>
                                          </p:stCondLst>
                                        </p:cTn>
                                        <p:tgtEl>
                                          <p:spTgt spid="2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27"/>
                                        </p:tgtEl>
                                        <p:attrNameLst>
                                          <p:attrName>ppt_x</p:attrName>
                                          <p:attrName>ppt_y</p:attrName>
                                        </p:attrNameLst>
                                      </p:cBhvr>
                                    </p:animMotion>
                                    <p:animEffect transition="in" filter="fade">
                                      <p:cBhvr>
                                        <p:cTn id="14" dur="1000"/>
                                        <p:tgtEl>
                                          <p:spTgt spid="27"/>
                                        </p:tgtEl>
                                      </p:cBhvr>
                                    </p:animEffect>
                                  </p:childTnLst>
                                </p:cTn>
                              </p:par>
                              <p:par>
                                <p:cTn id="15" presetID="52" presetClass="entr" presetSubtype="0" fill="hold" grpId="0" nodeType="withEffect">
                                  <p:stCondLst>
                                    <p:cond delay="0"/>
                                  </p:stCondLst>
                                  <p:childTnLst>
                                    <p:set>
                                      <p:cBhvr>
                                        <p:cTn id="16" dur="1" fill="hold">
                                          <p:stCondLst>
                                            <p:cond delay="0"/>
                                          </p:stCondLst>
                                        </p:cTn>
                                        <p:tgtEl>
                                          <p:spTgt spid="28"/>
                                        </p:tgtEl>
                                        <p:attrNameLst>
                                          <p:attrName>style.visibility</p:attrName>
                                        </p:attrNameLst>
                                      </p:cBhvr>
                                      <p:to>
                                        <p:strVal val="visible"/>
                                      </p:to>
                                    </p:set>
                                    <p:animScale>
                                      <p:cBhvr>
                                        <p:cTn id="17" dur="1000" decel="50000" fill="hold">
                                          <p:stCondLst>
                                            <p:cond delay="0"/>
                                          </p:stCondLst>
                                        </p:cTn>
                                        <p:tgtEl>
                                          <p:spTgt spid="2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28"/>
                                        </p:tgtEl>
                                        <p:attrNameLst>
                                          <p:attrName>ppt_x</p:attrName>
                                          <p:attrName>ppt_y</p:attrName>
                                        </p:attrNameLst>
                                      </p:cBhvr>
                                    </p:animMotion>
                                    <p:animEffect transition="in" filter="fade">
                                      <p:cBhvr>
                                        <p:cTn id="19" dur="1000"/>
                                        <p:tgtEl>
                                          <p:spTgt spid="28"/>
                                        </p:tgtEl>
                                      </p:cBhvr>
                                    </p:animEffect>
                                  </p:childTnLst>
                                </p:cTn>
                              </p:par>
                            </p:childTnLst>
                          </p:cTn>
                        </p:par>
                      </p:childTnLst>
                    </p:cTn>
                  </p:par>
                  <p:par>
                    <p:cTn id="20" fill="hold">
                      <p:stCondLst>
                        <p:cond delay="indefinite"/>
                      </p:stCondLst>
                      <p:childTnLst>
                        <p:par>
                          <p:cTn id="21" fill="hold">
                            <p:stCondLst>
                              <p:cond delay="0"/>
                            </p:stCondLst>
                            <p:childTnLst>
                              <p:par>
                                <p:cTn id="22" presetID="52" presetClass="entr" presetSubtype="0" fill="hold" grpId="0" nodeType="clickEffect">
                                  <p:stCondLst>
                                    <p:cond delay="0"/>
                                  </p:stCondLst>
                                  <p:childTnLst>
                                    <p:set>
                                      <p:cBhvr>
                                        <p:cTn id="23" dur="1" fill="hold">
                                          <p:stCondLst>
                                            <p:cond delay="0"/>
                                          </p:stCondLst>
                                        </p:cTn>
                                        <p:tgtEl>
                                          <p:spTgt spid="29"/>
                                        </p:tgtEl>
                                        <p:attrNameLst>
                                          <p:attrName>style.visibility</p:attrName>
                                        </p:attrNameLst>
                                      </p:cBhvr>
                                      <p:to>
                                        <p:strVal val="visible"/>
                                      </p:to>
                                    </p:set>
                                    <p:animScale>
                                      <p:cBhvr>
                                        <p:cTn id="24" dur="1000" decel="50000" fill="hold">
                                          <p:stCondLst>
                                            <p:cond delay="0"/>
                                          </p:stCondLst>
                                        </p:cTn>
                                        <p:tgtEl>
                                          <p:spTgt spid="29"/>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5" dur="1000" decel="50000" fill="hold">
                                          <p:stCondLst>
                                            <p:cond delay="0"/>
                                          </p:stCondLst>
                                        </p:cTn>
                                        <p:tgtEl>
                                          <p:spTgt spid="29"/>
                                        </p:tgtEl>
                                        <p:attrNameLst>
                                          <p:attrName>ppt_x</p:attrName>
                                          <p:attrName>ppt_y</p:attrName>
                                        </p:attrNameLst>
                                      </p:cBhvr>
                                    </p:animMotion>
                                    <p:animEffect transition="in" filter="fade">
                                      <p:cBhvr>
                                        <p:cTn id="26" dur="1000"/>
                                        <p:tgtEl>
                                          <p:spTgt spid="29"/>
                                        </p:tgtEl>
                                      </p:cBhvr>
                                    </p:animEffect>
                                  </p:childTnLst>
                                </p:cTn>
                              </p:par>
                              <p:par>
                                <p:cTn id="27" presetID="52" presetClass="entr" presetSubtype="0" fill="hold" grpId="0" nodeType="withEffect">
                                  <p:stCondLst>
                                    <p:cond delay="0"/>
                                  </p:stCondLst>
                                  <p:childTnLst>
                                    <p:set>
                                      <p:cBhvr>
                                        <p:cTn id="28" dur="1" fill="hold">
                                          <p:stCondLst>
                                            <p:cond delay="0"/>
                                          </p:stCondLst>
                                        </p:cTn>
                                        <p:tgtEl>
                                          <p:spTgt spid="30"/>
                                        </p:tgtEl>
                                        <p:attrNameLst>
                                          <p:attrName>style.visibility</p:attrName>
                                        </p:attrNameLst>
                                      </p:cBhvr>
                                      <p:to>
                                        <p:strVal val="visible"/>
                                      </p:to>
                                    </p:set>
                                    <p:animScale>
                                      <p:cBhvr>
                                        <p:cTn id="29" dur="1000" decel="50000" fill="hold">
                                          <p:stCondLst>
                                            <p:cond delay="0"/>
                                          </p:stCondLst>
                                        </p:cTn>
                                        <p:tgtEl>
                                          <p:spTgt spid="30"/>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0" dur="1000" decel="50000" fill="hold">
                                          <p:stCondLst>
                                            <p:cond delay="0"/>
                                          </p:stCondLst>
                                        </p:cTn>
                                        <p:tgtEl>
                                          <p:spTgt spid="30"/>
                                        </p:tgtEl>
                                        <p:attrNameLst>
                                          <p:attrName>ppt_x</p:attrName>
                                          <p:attrName>ppt_y</p:attrName>
                                        </p:attrNameLst>
                                      </p:cBhvr>
                                    </p:animMotion>
                                    <p:animEffect transition="in" filter="fade">
                                      <p:cBhvr>
                                        <p:cTn id="31" dur="1000"/>
                                        <p:tgtEl>
                                          <p:spTgt spid="30"/>
                                        </p:tgtEl>
                                      </p:cBhvr>
                                    </p:animEffect>
                                  </p:childTnLst>
                                </p:cTn>
                              </p:par>
                              <p:par>
                                <p:cTn id="32" presetID="52" presetClass="entr" presetSubtype="0" fill="hold" grpId="0" nodeType="withEffect">
                                  <p:stCondLst>
                                    <p:cond delay="0"/>
                                  </p:stCondLst>
                                  <p:childTnLst>
                                    <p:set>
                                      <p:cBhvr>
                                        <p:cTn id="33" dur="1" fill="hold">
                                          <p:stCondLst>
                                            <p:cond delay="0"/>
                                          </p:stCondLst>
                                        </p:cTn>
                                        <p:tgtEl>
                                          <p:spTgt spid="31"/>
                                        </p:tgtEl>
                                        <p:attrNameLst>
                                          <p:attrName>style.visibility</p:attrName>
                                        </p:attrNameLst>
                                      </p:cBhvr>
                                      <p:to>
                                        <p:strVal val="visible"/>
                                      </p:to>
                                    </p:set>
                                    <p:animScale>
                                      <p:cBhvr>
                                        <p:cTn id="34" dur="1000" decel="50000" fill="hold">
                                          <p:stCondLst>
                                            <p:cond delay="0"/>
                                          </p:stCondLst>
                                        </p:cTn>
                                        <p:tgtEl>
                                          <p:spTgt spid="3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5" dur="1000" decel="50000" fill="hold">
                                          <p:stCondLst>
                                            <p:cond delay="0"/>
                                          </p:stCondLst>
                                        </p:cTn>
                                        <p:tgtEl>
                                          <p:spTgt spid="31"/>
                                        </p:tgtEl>
                                        <p:attrNameLst>
                                          <p:attrName>ppt_x</p:attrName>
                                          <p:attrName>ppt_y</p:attrName>
                                        </p:attrNameLst>
                                      </p:cBhvr>
                                    </p:animMotion>
                                    <p:animEffect transition="in" filter="fade">
                                      <p:cBhvr>
                                        <p:cTn id="36" dur="10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29" grpId="0" animBg="1"/>
      <p:bldP spid="30" grpId="0" animBg="1"/>
      <p:bldP spid="31"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The Comatose Patient</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6" name="Shape 3"/>
          <p:cNvSpPr/>
          <p:nvPr/>
        </p:nvSpPr>
        <p:spPr>
          <a:xfrm>
            <a:off x="457200" y="960120"/>
            <a:ext cx="8229600" cy="54864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7" name="Shape 4"/>
          <p:cNvSpPr/>
          <p:nvPr/>
        </p:nvSpPr>
        <p:spPr>
          <a:xfrm>
            <a:off x="457200" y="960120"/>
            <a:ext cx="54864" cy="548640"/>
          </a:xfrm>
          <a:prstGeom prst="rect">
            <a:avLst/>
          </a:prstGeom>
          <a:solidFill>
            <a:srgbClr val="0B3D4C"/>
          </a:solidFill>
          <a:ln/>
        </p:spPr>
        <p:txBody>
          <a:bodyPr/>
          <a:lstStyle/>
          <a:p>
            <a:endParaRPr lang="en-US"/>
          </a:p>
        </p:txBody>
      </p:sp>
      <p:sp>
        <p:nvSpPr>
          <p:cNvPr id="8" name="Text 5"/>
          <p:cNvSpPr/>
          <p:nvPr/>
        </p:nvSpPr>
        <p:spPr>
          <a:xfrm>
            <a:off x="685800" y="987552"/>
            <a:ext cx="7772400" cy="502920"/>
          </a:xfrm>
          <a:prstGeom prst="rect">
            <a:avLst/>
          </a:prstGeom>
          <a:noFill/>
          <a:ln/>
        </p:spPr>
        <p:txBody>
          <a:bodyPr wrap="square" lIns="0" tIns="0" rIns="0" bIns="0" rtlCol="0" anchor="ctr"/>
          <a:lstStyle/>
          <a:p>
            <a:pPr marL="0" indent="0">
              <a:buNone/>
            </a:pPr>
            <a:r>
              <a:rPr lang="en-US" sz="1300" b="1" dirty="0">
                <a:solidFill>
                  <a:srgbClr val="0B3D4C"/>
                </a:solidFill>
                <a:latin typeface="Calibri" pitchFamily="34" charset="0"/>
                <a:ea typeface="Calibri" pitchFamily="34" charset="-122"/>
                <a:cs typeface="Calibri" pitchFamily="34" charset="-120"/>
              </a:rPr>
              <a:t>Approach: </a:t>
            </a:r>
            <a:r>
              <a:rPr lang="en-US" sz="1200" dirty="0">
                <a:solidFill>
                  <a:srgbClr val="2C3E40"/>
                </a:solidFill>
                <a:latin typeface="Calibri" pitchFamily="34" charset="0"/>
                <a:ea typeface="Calibri" pitchFamily="34" charset="-122"/>
                <a:cs typeface="Calibri" pitchFamily="34" charset="-120"/>
              </a:rPr>
              <a:t>Stabilize (ABCDs), check glucose, examine pupils, give targeted empiric therapy, obtain ECG. The urine drug screen rarely changes acute management.</a:t>
            </a:r>
            <a:endParaRPr lang="en-US" sz="1300" dirty="0"/>
          </a:p>
        </p:txBody>
      </p:sp>
      <p:sp>
        <p:nvSpPr>
          <p:cNvPr id="9" name="Shape 6"/>
          <p:cNvSpPr/>
          <p:nvPr/>
        </p:nvSpPr>
        <p:spPr>
          <a:xfrm>
            <a:off x="457200" y="1691640"/>
            <a:ext cx="4023360" cy="20116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0" name="Shape 7"/>
          <p:cNvSpPr/>
          <p:nvPr/>
        </p:nvSpPr>
        <p:spPr>
          <a:xfrm>
            <a:off x="457200" y="1691640"/>
            <a:ext cx="54864" cy="2011680"/>
          </a:xfrm>
          <a:prstGeom prst="rect">
            <a:avLst/>
          </a:prstGeom>
          <a:solidFill>
            <a:srgbClr val="14706E"/>
          </a:solidFill>
          <a:ln/>
        </p:spPr>
        <p:txBody>
          <a:bodyPr/>
          <a:lstStyle/>
          <a:p>
            <a:endParaRPr lang="en-US"/>
          </a:p>
        </p:txBody>
      </p:sp>
      <p:sp>
        <p:nvSpPr>
          <p:cNvPr id="11" name="Text 8"/>
          <p:cNvSpPr/>
          <p:nvPr/>
        </p:nvSpPr>
        <p:spPr>
          <a:xfrm>
            <a:off x="685800" y="1755648"/>
            <a:ext cx="3566160" cy="274320"/>
          </a:xfrm>
          <a:prstGeom prst="rect">
            <a:avLst/>
          </a:prstGeom>
          <a:noFill/>
          <a:ln/>
        </p:spPr>
        <p:txBody>
          <a:bodyPr wrap="square" lIns="0" tIns="0" rIns="0" bIns="0" rtlCol="0" anchor="ctr"/>
          <a:lstStyle/>
          <a:p>
            <a:pPr marL="0" indent="0">
              <a:buNone/>
            </a:pPr>
            <a:r>
              <a:rPr lang="en-US" sz="1500" b="1" dirty="0">
                <a:solidFill>
                  <a:srgbClr val="14706E"/>
                </a:solidFill>
                <a:latin typeface="Trebuchet MS" pitchFamily="34" charset="0"/>
                <a:ea typeface="Trebuchet MS" pitchFamily="34" charset="-122"/>
                <a:cs typeface="Trebuchet MS" pitchFamily="34" charset="-120"/>
              </a:rPr>
              <a:t>Miosis + Coma</a:t>
            </a:r>
            <a:endParaRPr lang="en-US" sz="1500" dirty="0"/>
          </a:p>
        </p:txBody>
      </p:sp>
      <p:sp>
        <p:nvSpPr>
          <p:cNvPr id="12" name="Text 9"/>
          <p:cNvSpPr/>
          <p:nvPr/>
        </p:nvSpPr>
        <p:spPr>
          <a:xfrm>
            <a:off x="685800" y="2084832"/>
            <a:ext cx="3566160" cy="1554480"/>
          </a:xfrm>
          <a:prstGeom prst="rect">
            <a:avLst/>
          </a:prstGeom>
          <a:noFill/>
          <a:ln/>
        </p:spPr>
        <p:txBody>
          <a:bodyPr wrap="square" lIns="0" tIns="0" rIns="0" bIns="0" rtlCol="0" anchor="ctr"/>
          <a:lstStyle/>
          <a:p>
            <a:pPr marL="0" indent="0">
              <a:lnSpc>
                <a:spcPct val="125000"/>
              </a:lnSpc>
              <a:buNone/>
            </a:pPr>
            <a:r>
              <a:rPr lang="en-US" sz="1150" b="1" dirty="0">
                <a:solidFill>
                  <a:srgbClr val="0B3D4C"/>
                </a:solidFill>
                <a:latin typeface="Calibri" pitchFamily="34" charset="0"/>
                <a:ea typeface="Calibri" pitchFamily="34" charset="-122"/>
                <a:cs typeface="Calibri" pitchFamily="34" charset="-120"/>
              </a:rPr>
              <a:t>Opioids </a:t>
            </a:r>
            <a:r>
              <a:rPr lang="en-US" sz="1100" dirty="0">
                <a:solidFill>
                  <a:srgbClr val="2C3E40"/>
                </a:solidFill>
                <a:latin typeface="Calibri" pitchFamily="34" charset="0"/>
                <a:ea typeface="Calibri" pitchFamily="34" charset="-122"/>
                <a:cs typeface="Calibri" pitchFamily="34" charset="-120"/>
              </a:rPr>
              <a:t>(most common)
Clonidine / alpha-2 agonists
Organophosphates
Pontine hemorrhage </a:t>
            </a:r>
            <a:r>
              <a:rPr lang="en-US" sz="1000" i="1" dirty="0">
                <a:solidFill>
                  <a:srgbClr val="6B7B7D"/>
                </a:solidFill>
                <a:latin typeface="Calibri" pitchFamily="34" charset="0"/>
                <a:ea typeface="Calibri" pitchFamily="34" charset="-122"/>
                <a:cs typeface="Calibri" pitchFamily="34" charset="-120"/>
              </a:rPr>
              <a:t>(not a toxin, but in the DDx)
</a:t>
            </a:r>
            <a:r>
              <a:rPr lang="en-US" sz="1150" b="1" dirty="0">
                <a:solidFill>
                  <a:srgbClr val="0B3D4C"/>
                </a:solidFill>
                <a:latin typeface="Calibri" pitchFamily="34" charset="0"/>
                <a:ea typeface="Calibri" pitchFamily="34" charset="-122"/>
                <a:cs typeface="Calibri" pitchFamily="34" charset="-120"/>
              </a:rPr>
              <a:t>GHB/GBL </a:t>
            </a:r>
            <a:r>
              <a:rPr lang="en-US" sz="1100" dirty="0">
                <a:solidFill>
                  <a:srgbClr val="2C3E40"/>
                </a:solidFill>
                <a:latin typeface="Calibri" pitchFamily="34" charset="0"/>
                <a:ea typeface="Calibri" pitchFamily="34" charset="-122"/>
                <a:cs typeface="Calibri" pitchFamily="34" charset="-120"/>
              </a:rPr>
              <a:t>(variable pupils, bradycardia)
</a:t>
            </a:r>
            <a:r>
              <a:rPr lang="en-US" sz="1100" b="1" dirty="0">
                <a:solidFill>
                  <a:srgbClr val="14706E"/>
                </a:solidFill>
                <a:latin typeface="Calibri" pitchFamily="34" charset="0"/>
                <a:ea typeface="Calibri" pitchFamily="34" charset="-122"/>
                <a:cs typeface="Calibri" pitchFamily="34" charset="-120"/>
              </a:rPr>
              <a:t>Trial of naloxone </a:t>
            </a:r>
            <a:r>
              <a:rPr lang="en-US" sz="1050" dirty="0">
                <a:solidFill>
                  <a:srgbClr val="6B7B7D"/>
                </a:solidFill>
                <a:latin typeface="Calibri" pitchFamily="34" charset="0"/>
                <a:ea typeface="Calibri" pitchFamily="34" charset="-122"/>
                <a:cs typeface="Calibri" pitchFamily="34" charset="-120"/>
              </a:rPr>
              <a:t>if opioid suspected</a:t>
            </a:r>
            <a:endParaRPr lang="en-US" sz="1150" dirty="0"/>
          </a:p>
        </p:txBody>
      </p:sp>
      <p:sp>
        <p:nvSpPr>
          <p:cNvPr id="13" name="Shape 10"/>
          <p:cNvSpPr/>
          <p:nvPr/>
        </p:nvSpPr>
        <p:spPr>
          <a:xfrm>
            <a:off x="4663440" y="1691640"/>
            <a:ext cx="4023360" cy="20116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4" name="Shape 11"/>
          <p:cNvSpPr/>
          <p:nvPr/>
        </p:nvSpPr>
        <p:spPr>
          <a:xfrm>
            <a:off x="4663440" y="1691640"/>
            <a:ext cx="54864" cy="2011680"/>
          </a:xfrm>
          <a:prstGeom prst="rect">
            <a:avLst/>
          </a:prstGeom>
          <a:solidFill>
            <a:srgbClr val="D4783A"/>
          </a:solidFill>
          <a:ln/>
        </p:spPr>
        <p:txBody>
          <a:bodyPr/>
          <a:lstStyle/>
          <a:p>
            <a:endParaRPr lang="en-US"/>
          </a:p>
        </p:txBody>
      </p:sp>
      <p:sp>
        <p:nvSpPr>
          <p:cNvPr id="15" name="Text 12"/>
          <p:cNvSpPr/>
          <p:nvPr/>
        </p:nvSpPr>
        <p:spPr>
          <a:xfrm>
            <a:off x="4892040" y="1755648"/>
            <a:ext cx="3566160" cy="274320"/>
          </a:xfrm>
          <a:prstGeom prst="rect">
            <a:avLst/>
          </a:prstGeom>
          <a:noFill/>
          <a:ln/>
        </p:spPr>
        <p:txBody>
          <a:bodyPr wrap="square" lIns="0" tIns="0" rIns="0" bIns="0" rtlCol="0" anchor="ctr"/>
          <a:lstStyle/>
          <a:p>
            <a:pPr marL="0" indent="0">
              <a:buNone/>
            </a:pPr>
            <a:r>
              <a:rPr lang="en-US" sz="1500" b="1" dirty="0">
                <a:solidFill>
                  <a:srgbClr val="D4783A"/>
                </a:solidFill>
                <a:latin typeface="Trebuchet MS" pitchFamily="34" charset="0"/>
                <a:ea typeface="Trebuchet MS" pitchFamily="34" charset="-122"/>
                <a:cs typeface="Trebuchet MS" pitchFamily="34" charset="-120"/>
              </a:rPr>
              <a:t>Mydriasis + Coma</a:t>
            </a:r>
            <a:endParaRPr lang="en-US" sz="1500" dirty="0"/>
          </a:p>
        </p:txBody>
      </p:sp>
      <p:sp>
        <p:nvSpPr>
          <p:cNvPr id="16" name="Text 13"/>
          <p:cNvSpPr/>
          <p:nvPr/>
        </p:nvSpPr>
        <p:spPr>
          <a:xfrm>
            <a:off x="4892040" y="2084832"/>
            <a:ext cx="3566160" cy="1554480"/>
          </a:xfrm>
          <a:prstGeom prst="rect">
            <a:avLst/>
          </a:prstGeom>
          <a:noFill/>
          <a:ln/>
        </p:spPr>
        <p:txBody>
          <a:bodyPr wrap="square" lIns="0" tIns="0" rIns="0" bIns="0" rtlCol="0" anchor="ctr"/>
          <a:lstStyle/>
          <a:p>
            <a:pPr marL="0" indent="0">
              <a:lnSpc>
                <a:spcPct val="125000"/>
              </a:lnSpc>
              <a:buNone/>
            </a:pPr>
            <a:r>
              <a:rPr lang="en-US" sz="1100" dirty="0">
                <a:solidFill>
                  <a:srgbClr val="2C3E40"/>
                </a:solidFill>
                <a:latin typeface="Calibri" pitchFamily="34" charset="0"/>
                <a:ea typeface="Calibri" pitchFamily="34" charset="-122"/>
                <a:cs typeface="Calibri" pitchFamily="34" charset="-120"/>
              </a:rPr>
              <a:t>Anticholinergics / Antihistamines
Tricyclic antidepressants
Sympathomimetics </a:t>
            </a:r>
            <a:r>
              <a:rPr lang="en-US" sz="1000" i="1" dirty="0">
                <a:solidFill>
                  <a:srgbClr val="6B7B7D"/>
                </a:solidFill>
                <a:latin typeface="Calibri" pitchFamily="34" charset="0"/>
                <a:ea typeface="Calibri" pitchFamily="34" charset="-122"/>
                <a:cs typeface="Calibri" pitchFamily="34" charset="-120"/>
              </a:rPr>
              <a:t>(usually agitated, not comatose)
</a:t>
            </a:r>
            <a:r>
              <a:rPr lang="en-US" sz="1100" dirty="0">
                <a:solidFill>
                  <a:srgbClr val="2C3E40"/>
                </a:solidFill>
                <a:latin typeface="Calibri" pitchFamily="34" charset="0"/>
                <a:ea typeface="Calibri" pitchFamily="34" charset="-122"/>
                <a:cs typeface="Calibri" pitchFamily="34" charset="-120"/>
              </a:rPr>
              <a:t>CO₂ retention / Hypoxia
Meperidine / Glutethimide
Serotonin syndrome </a:t>
            </a:r>
            <a:r>
              <a:rPr lang="en-US" sz="1000" i="1" dirty="0">
                <a:solidFill>
                  <a:srgbClr val="6B7B7D"/>
                </a:solidFill>
                <a:latin typeface="Calibri" pitchFamily="34" charset="0"/>
                <a:ea typeface="Calibri" pitchFamily="34" charset="-122"/>
                <a:cs typeface="Calibri" pitchFamily="34" charset="-120"/>
              </a:rPr>
              <a:t>(severe)
</a:t>
            </a:r>
            <a:r>
              <a:rPr lang="en-US" sz="1100" b="1" dirty="0">
                <a:solidFill>
                  <a:srgbClr val="D4783A"/>
                </a:solidFill>
                <a:latin typeface="Calibri" pitchFamily="34" charset="0"/>
                <a:ea typeface="Calibri" pitchFamily="34" charset="-122"/>
                <a:cs typeface="Calibri" pitchFamily="34" charset="-120"/>
              </a:rPr>
              <a:t>Check ECG for sodium channel blockade</a:t>
            </a:r>
            <a:endParaRPr lang="en-US" sz="1100" dirty="0"/>
          </a:p>
        </p:txBody>
      </p:sp>
      <p:sp>
        <p:nvSpPr>
          <p:cNvPr id="17" name="Shape 14"/>
          <p:cNvSpPr/>
          <p:nvPr/>
        </p:nvSpPr>
        <p:spPr>
          <a:xfrm>
            <a:off x="457200" y="3886200"/>
            <a:ext cx="4023360" cy="1121636"/>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8" name="Shape 15"/>
          <p:cNvSpPr/>
          <p:nvPr/>
        </p:nvSpPr>
        <p:spPr>
          <a:xfrm>
            <a:off x="457200" y="3886200"/>
            <a:ext cx="54864" cy="1121636"/>
          </a:xfrm>
          <a:prstGeom prst="rect">
            <a:avLst/>
          </a:prstGeom>
          <a:solidFill>
            <a:srgbClr val="1A8A6E"/>
          </a:solidFill>
          <a:ln/>
        </p:spPr>
        <p:txBody>
          <a:bodyPr/>
          <a:lstStyle/>
          <a:p>
            <a:endParaRPr lang="en-US"/>
          </a:p>
        </p:txBody>
      </p:sp>
      <p:sp>
        <p:nvSpPr>
          <p:cNvPr id="19" name="Text 16"/>
          <p:cNvSpPr/>
          <p:nvPr/>
        </p:nvSpPr>
        <p:spPr>
          <a:xfrm>
            <a:off x="685800" y="3950207"/>
            <a:ext cx="3566160" cy="280409"/>
          </a:xfrm>
          <a:prstGeom prst="rect">
            <a:avLst/>
          </a:prstGeom>
          <a:noFill/>
          <a:ln/>
        </p:spPr>
        <p:txBody>
          <a:bodyPr wrap="square" lIns="0" tIns="0" rIns="0" bIns="0" rtlCol="0" anchor="ctr"/>
          <a:lstStyle/>
          <a:p>
            <a:pPr marL="0" indent="0">
              <a:buNone/>
            </a:pPr>
            <a:r>
              <a:rPr lang="en-US" sz="1200" b="1" dirty="0">
                <a:solidFill>
                  <a:srgbClr val="1A8A6E"/>
                </a:solidFill>
                <a:latin typeface="Trebuchet MS" pitchFamily="34" charset="0"/>
                <a:ea typeface="Trebuchet MS" pitchFamily="34" charset="-122"/>
                <a:cs typeface="Trebuchet MS" pitchFamily="34" charset="-120"/>
              </a:rPr>
              <a:t>GHB / GBL</a:t>
            </a:r>
            <a:endParaRPr lang="en-US" sz="1200" dirty="0"/>
          </a:p>
        </p:txBody>
      </p:sp>
      <p:sp>
        <p:nvSpPr>
          <p:cNvPr id="20" name="Text 17"/>
          <p:cNvSpPr/>
          <p:nvPr/>
        </p:nvSpPr>
        <p:spPr>
          <a:xfrm>
            <a:off x="685800" y="4206240"/>
            <a:ext cx="3566160" cy="616900"/>
          </a:xfrm>
          <a:prstGeom prst="rect">
            <a:avLst/>
          </a:prstGeom>
          <a:noFill/>
          <a:ln/>
        </p:spPr>
        <p:txBody>
          <a:bodyPr wrap="square" lIns="0" tIns="0" rIns="0" bIns="0" rtlCol="0" anchor="ctr"/>
          <a:lstStyle/>
          <a:p>
            <a:pPr marL="0" indent="0">
              <a:lnSpc>
                <a:spcPct val="120000"/>
              </a:lnSpc>
              <a:buNone/>
            </a:pPr>
            <a:r>
              <a:rPr lang="en-US" sz="1050" dirty="0">
                <a:solidFill>
                  <a:srgbClr val="2C3E40"/>
                </a:solidFill>
                <a:latin typeface="Calibri" pitchFamily="34" charset="0"/>
                <a:ea typeface="Calibri" pitchFamily="34" charset="-122"/>
                <a:cs typeface="Calibri" pitchFamily="34" charset="-120"/>
              </a:rPr>
              <a:t>Rapid-onset coma + bradycardia + apnea. </a:t>
            </a:r>
          </a:p>
          <a:p>
            <a:pPr marL="0" indent="0">
              <a:lnSpc>
                <a:spcPct val="120000"/>
              </a:lnSpc>
              <a:buNone/>
            </a:pPr>
            <a:r>
              <a:rPr lang="en-US" sz="1050" dirty="0">
                <a:solidFill>
                  <a:srgbClr val="2C3E40"/>
                </a:solidFill>
                <a:latin typeface="Calibri" pitchFamily="34" charset="0"/>
                <a:ea typeface="Calibri" pitchFamily="34" charset="-122"/>
                <a:cs typeface="Calibri" pitchFamily="34" charset="-120"/>
              </a:rPr>
              <a:t>Resolves in hours. </a:t>
            </a:r>
          </a:p>
          <a:p>
            <a:pPr marL="0" indent="0">
              <a:lnSpc>
                <a:spcPct val="120000"/>
              </a:lnSpc>
              <a:buNone/>
            </a:pPr>
            <a:r>
              <a:rPr lang="en-US" sz="1050" dirty="0">
                <a:solidFill>
                  <a:srgbClr val="2C3E40"/>
                </a:solidFill>
                <a:latin typeface="Calibri" pitchFamily="34" charset="0"/>
                <a:ea typeface="Calibri" pitchFamily="34" charset="-122"/>
                <a:cs typeface="Calibri" pitchFamily="34" charset="-120"/>
              </a:rPr>
              <a:t>Patient may self-extubate. </a:t>
            </a:r>
          </a:p>
          <a:p>
            <a:pPr marL="0" indent="0">
              <a:lnSpc>
                <a:spcPct val="120000"/>
              </a:lnSpc>
              <a:buNone/>
            </a:pPr>
            <a:r>
              <a:rPr lang="en-US" sz="1050" dirty="0">
                <a:solidFill>
                  <a:srgbClr val="2C3E40"/>
                </a:solidFill>
                <a:latin typeface="Calibri" pitchFamily="34" charset="0"/>
                <a:ea typeface="Calibri" pitchFamily="34" charset="-122"/>
                <a:cs typeface="Calibri" pitchFamily="34" charset="-120"/>
              </a:rPr>
              <a:t>No antidote, Supportive care only.</a:t>
            </a:r>
            <a:endParaRPr lang="en-US" sz="1050" dirty="0"/>
          </a:p>
        </p:txBody>
      </p:sp>
      <p:sp>
        <p:nvSpPr>
          <p:cNvPr id="21" name="Shape 18"/>
          <p:cNvSpPr/>
          <p:nvPr/>
        </p:nvSpPr>
        <p:spPr>
          <a:xfrm>
            <a:off x="4663440" y="3886200"/>
            <a:ext cx="4023360" cy="1121636"/>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2" name="Shape 19"/>
          <p:cNvSpPr/>
          <p:nvPr/>
        </p:nvSpPr>
        <p:spPr>
          <a:xfrm>
            <a:off x="4663440" y="3886200"/>
            <a:ext cx="54864" cy="1121636"/>
          </a:xfrm>
          <a:prstGeom prst="rect">
            <a:avLst/>
          </a:prstGeom>
          <a:solidFill>
            <a:srgbClr val="0B3D4C"/>
          </a:solidFill>
          <a:ln/>
        </p:spPr>
        <p:txBody>
          <a:bodyPr/>
          <a:lstStyle/>
          <a:p>
            <a:endParaRPr lang="en-US"/>
          </a:p>
        </p:txBody>
      </p:sp>
      <p:sp>
        <p:nvSpPr>
          <p:cNvPr id="23" name="Text 20"/>
          <p:cNvSpPr/>
          <p:nvPr/>
        </p:nvSpPr>
        <p:spPr>
          <a:xfrm>
            <a:off x="4892040" y="3950207"/>
            <a:ext cx="3566160" cy="280409"/>
          </a:xfrm>
          <a:prstGeom prst="rect">
            <a:avLst/>
          </a:prstGeom>
          <a:noFill/>
          <a:ln/>
        </p:spPr>
        <p:txBody>
          <a:bodyPr wrap="square" lIns="0" tIns="0" rIns="0" bIns="0" rtlCol="0" anchor="ctr"/>
          <a:lstStyle/>
          <a:p>
            <a:pPr marL="0" indent="0">
              <a:buNone/>
            </a:pPr>
            <a:r>
              <a:rPr lang="en-US" sz="1200" b="1" dirty="0">
                <a:solidFill>
                  <a:srgbClr val="0B3D4C"/>
                </a:solidFill>
                <a:latin typeface="Trebuchet MS" pitchFamily="34" charset="0"/>
                <a:ea typeface="Trebuchet MS" pitchFamily="34" charset="-122"/>
                <a:cs typeface="Trebuchet MS" pitchFamily="34" charset="-120"/>
              </a:rPr>
              <a:t>Empiric Therapy</a:t>
            </a:r>
            <a:endParaRPr lang="en-US" sz="1200" dirty="0"/>
          </a:p>
        </p:txBody>
      </p:sp>
      <p:sp>
        <p:nvSpPr>
          <p:cNvPr id="24" name="Text 21"/>
          <p:cNvSpPr/>
          <p:nvPr/>
        </p:nvSpPr>
        <p:spPr>
          <a:xfrm>
            <a:off x="4892040" y="4206240"/>
            <a:ext cx="3566160" cy="616900"/>
          </a:xfrm>
          <a:prstGeom prst="rect">
            <a:avLst/>
          </a:prstGeom>
          <a:noFill/>
          <a:ln/>
        </p:spPr>
        <p:txBody>
          <a:bodyPr wrap="square" lIns="0" tIns="0" rIns="0" bIns="0" rtlCol="0" anchor="ctr"/>
          <a:lstStyle/>
          <a:p>
            <a:pPr marL="0" indent="0">
              <a:lnSpc>
                <a:spcPct val="125000"/>
              </a:lnSpc>
              <a:buNone/>
            </a:pPr>
            <a:r>
              <a:rPr lang="en-US" sz="1050" b="1" dirty="0">
                <a:solidFill>
                  <a:srgbClr val="0B3D4C"/>
                </a:solidFill>
                <a:latin typeface="Calibri" pitchFamily="34" charset="0"/>
                <a:ea typeface="Calibri" pitchFamily="34" charset="-122"/>
                <a:cs typeface="Calibri" pitchFamily="34" charset="-120"/>
              </a:rPr>
              <a:t>Dextrose </a:t>
            </a:r>
            <a:r>
              <a:rPr lang="en-US" sz="1050" dirty="0">
                <a:solidFill>
                  <a:srgbClr val="2C3E40"/>
                </a:solidFill>
                <a:latin typeface="Calibri" pitchFamily="34" charset="0"/>
                <a:ea typeface="Calibri" pitchFamily="34" charset="-122"/>
                <a:cs typeface="Calibri" pitchFamily="34" charset="-120"/>
              </a:rPr>
              <a:t>If glucose low or unknown
</a:t>
            </a:r>
            <a:r>
              <a:rPr lang="en-US" sz="1050" b="1" dirty="0">
                <a:solidFill>
                  <a:srgbClr val="0B3D4C"/>
                </a:solidFill>
                <a:latin typeface="Calibri" pitchFamily="34" charset="0"/>
                <a:ea typeface="Calibri" pitchFamily="34" charset="-122"/>
                <a:cs typeface="Calibri" pitchFamily="34" charset="-120"/>
              </a:rPr>
              <a:t>Naloxone </a:t>
            </a:r>
            <a:r>
              <a:rPr lang="en-US" sz="1050" dirty="0">
                <a:solidFill>
                  <a:srgbClr val="2C3E40"/>
                </a:solidFill>
                <a:latin typeface="Calibri" pitchFamily="34" charset="0"/>
                <a:ea typeface="Calibri" pitchFamily="34" charset="-122"/>
                <a:cs typeface="Calibri" pitchFamily="34" charset="-120"/>
              </a:rPr>
              <a:t>If opioid toxidrome
</a:t>
            </a:r>
            <a:r>
              <a:rPr lang="en-US" sz="1050" b="1" dirty="0">
                <a:solidFill>
                  <a:srgbClr val="0B3D4C"/>
                </a:solidFill>
                <a:latin typeface="Calibri" pitchFamily="34" charset="0"/>
                <a:ea typeface="Calibri" pitchFamily="34" charset="-122"/>
                <a:cs typeface="Calibri" pitchFamily="34" charset="-120"/>
              </a:rPr>
              <a:t>Thiamine </a:t>
            </a:r>
            <a:r>
              <a:rPr lang="en-US" sz="1050" dirty="0">
                <a:solidFill>
                  <a:srgbClr val="2C3E40"/>
                </a:solidFill>
                <a:latin typeface="Calibri" pitchFamily="34" charset="0"/>
                <a:ea typeface="Calibri" pitchFamily="34" charset="-122"/>
                <a:cs typeface="Calibri" pitchFamily="34" charset="-120"/>
              </a:rPr>
              <a:t>before dextrose if malnourished (?)</a:t>
            </a:r>
            <a:endParaRPr lang="en-US" sz="105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anim calcmode="lin" valueType="num">
                                      <p:cBhvr>
                                        <p:cTn id="13" dur="1000" fill="hold"/>
                                        <p:tgtEl>
                                          <p:spTgt spid="10"/>
                                        </p:tgtEl>
                                        <p:attrNameLst>
                                          <p:attrName>ppt_x</p:attrName>
                                        </p:attrNameLst>
                                      </p:cBhvr>
                                      <p:tavLst>
                                        <p:tav tm="0">
                                          <p:val>
                                            <p:strVal val="#ppt_x"/>
                                          </p:val>
                                        </p:tav>
                                        <p:tav tm="100000">
                                          <p:val>
                                            <p:strVal val="#ppt_x"/>
                                          </p:val>
                                        </p:tav>
                                      </p:tavLst>
                                    </p:anim>
                                    <p:anim calcmode="lin" valueType="num">
                                      <p:cBhvr>
                                        <p:cTn id="14" dur="1000" fill="hold"/>
                                        <p:tgtEl>
                                          <p:spTgt spid="10"/>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1000"/>
                                        <p:tgtEl>
                                          <p:spTgt spid="11"/>
                                        </p:tgtEl>
                                      </p:cBhvr>
                                    </p:animEffect>
                                    <p:anim calcmode="lin" valueType="num">
                                      <p:cBhvr>
                                        <p:cTn id="18" dur="1000" fill="hold"/>
                                        <p:tgtEl>
                                          <p:spTgt spid="11"/>
                                        </p:tgtEl>
                                        <p:attrNameLst>
                                          <p:attrName>ppt_x</p:attrName>
                                        </p:attrNameLst>
                                      </p:cBhvr>
                                      <p:tavLst>
                                        <p:tav tm="0">
                                          <p:val>
                                            <p:strVal val="#ppt_x"/>
                                          </p:val>
                                        </p:tav>
                                        <p:tav tm="100000">
                                          <p:val>
                                            <p:strVal val="#ppt_x"/>
                                          </p:val>
                                        </p:tav>
                                      </p:tavLst>
                                    </p:anim>
                                    <p:anim calcmode="lin" valueType="num">
                                      <p:cBhvr>
                                        <p:cTn id="19" dur="1000" fill="hold"/>
                                        <p:tgtEl>
                                          <p:spTgt spid="11"/>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1000"/>
                                        <p:tgtEl>
                                          <p:spTgt spid="12"/>
                                        </p:tgtEl>
                                      </p:cBhvr>
                                    </p:animEffect>
                                    <p:anim calcmode="lin" valueType="num">
                                      <p:cBhvr>
                                        <p:cTn id="23" dur="1000" fill="hold"/>
                                        <p:tgtEl>
                                          <p:spTgt spid="12"/>
                                        </p:tgtEl>
                                        <p:attrNameLst>
                                          <p:attrName>ppt_x</p:attrName>
                                        </p:attrNameLst>
                                      </p:cBhvr>
                                      <p:tavLst>
                                        <p:tav tm="0">
                                          <p:val>
                                            <p:strVal val="#ppt_x"/>
                                          </p:val>
                                        </p:tav>
                                        <p:tav tm="100000">
                                          <p:val>
                                            <p:strVal val="#ppt_x"/>
                                          </p:val>
                                        </p:tav>
                                      </p:tavLst>
                                    </p:anim>
                                    <p:anim calcmode="lin" valueType="num">
                                      <p:cBhvr>
                                        <p:cTn id="2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fade">
                                      <p:cBhvr>
                                        <p:cTn id="29" dur="1000"/>
                                        <p:tgtEl>
                                          <p:spTgt spid="13"/>
                                        </p:tgtEl>
                                      </p:cBhvr>
                                    </p:animEffect>
                                    <p:anim calcmode="lin" valueType="num">
                                      <p:cBhvr>
                                        <p:cTn id="30" dur="1000" fill="hold"/>
                                        <p:tgtEl>
                                          <p:spTgt spid="13"/>
                                        </p:tgtEl>
                                        <p:attrNameLst>
                                          <p:attrName>ppt_x</p:attrName>
                                        </p:attrNameLst>
                                      </p:cBhvr>
                                      <p:tavLst>
                                        <p:tav tm="0">
                                          <p:val>
                                            <p:strVal val="#ppt_x"/>
                                          </p:val>
                                        </p:tav>
                                        <p:tav tm="100000">
                                          <p:val>
                                            <p:strVal val="#ppt_x"/>
                                          </p:val>
                                        </p:tav>
                                      </p:tavLst>
                                    </p:anim>
                                    <p:anim calcmode="lin" valueType="num">
                                      <p:cBhvr>
                                        <p:cTn id="31" dur="1000" fill="hold"/>
                                        <p:tgtEl>
                                          <p:spTgt spid="13"/>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fade">
                                      <p:cBhvr>
                                        <p:cTn id="34" dur="1000"/>
                                        <p:tgtEl>
                                          <p:spTgt spid="14"/>
                                        </p:tgtEl>
                                      </p:cBhvr>
                                    </p:animEffect>
                                    <p:anim calcmode="lin" valueType="num">
                                      <p:cBhvr>
                                        <p:cTn id="35" dur="1000" fill="hold"/>
                                        <p:tgtEl>
                                          <p:spTgt spid="14"/>
                                        </p:tgtEl>
                                        <p:attrNameLst>
                                          <p:attrName>ppt_x</p:attrName>
                                        </p:attrNameLst>
                                      </p:cBhvr>
                                      <p:tavLst>
                                        <p:tav tm="0">
                                          <p:val>
                                            <p:strVal val="#ppt_x"/>
                                          </p:val>
                                        </p:tav>
                                        <p:tav tm="100000">
                                          <p:val>
                                            <p:strVal val="#ppt_x"/>
                                          </p:val>
                                        </p:tav>
                                      </p:tavLst>
                                    </p:anim>
                                    <p:anim calcmode="lin" valueType="num">
                                      <p:cBhvr>
                                        <p:cTn id="36" dur="1000" fill="hold"/>
                                        <p:tgtEl>
                                          <p:spTgt spid="14"/>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fade">
                                      <p:cBhvr>
                                        <p:cTn id="39" dur="1000"/>
                                        <p:tgtEl>
                                          <p:spTgt spid="15"/>
                                        </p:tgtEl>
                                      </p:cBhvr>
                                    </p:animEffect>
                                    <p:anim calcmode="lin" valueType="num">
                                      <p:cBhvr>
                                        <p:cTn id="40" dur="1000" fill="hold"/>
                                        <p:tgtEl>
                                          <p:spTgt spid="15"/>
                                        </p:tgtEl>
                                        <p:attrNameLst>
                                          <p:attrName>ppt_x</p:attrName>
                                        </p:attrNameLst>
                                      </p:cBhvr>
                                      <p:tavLst>
                                        <p:tav tm="0">
                                          <p:val>
                                            <p:strVal val="#ppt_x"/>
                                          </p:val>
                                        </p:tav>
                                        <p:tav tm="100000">
                                          <p:val>
                                            <p:strVal val="#ppt_x"/>
                                          </p:val>
                                        </p:tav>
                                      </p:tavLst>
                                    </p:anim>
                                    <p:anim calcmode="lin" valueType="num">
                                      <p:cBhvr>
                                        <p:cTn id="41" dur="1000" fill="hold"/>
                                        <p:tgtEl>
                                          <p:spTgt spid="15"/>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0"/>
                                  </p:stCondLst>
                                  <p:childTnLst>
                                    <p:set>
                                      <p:cBhvr>
                                        <p:cTn id="43" dur="1" fill="hold">
                                          <p:stCondLst>
                                            <p:cond delay="0"/>
                                          </p:stCondLst>
                                        </p:cTn>
                                        <p:tgtEl>
                                          <p:spTgt spid="16"/>
                                        </p:tgtEl>
                                        <p:attrNameLst>
                                          <p:attrName>style.visibility</p:attrName>
                                        </p:attrNameLst>
                                      </p:cBhvr>
                                      <p:to>
                                        <p:strVal val="visible"/>
                                      </p:to>
                                    </p:set>
                                    <p:animEffect transition="in" filter="fade">
                                      <p:cBhvr>
                                        <p:cTn id="44" dur="1000"/>
                                        <p:tgtEl>
                                          <p:spTgt spid="16"/>
                                        </p:tgtEl>
                                      </p:cBhvr>
                                    </p:animEffect>
                                    <p:anim calcmode="lin" valueType="num">
                                      <p:cBhvr>
                                        <p:cTn id="45" dur="1000" fill="hold"/>
                                        <p:tgtEl>
                                          <p:spTgt spid="16"/>
                                        </p:tgtEl>
                                        <p:attrNameLst>
                                          <p:attrName>ppt_x</p:attrName>
                                        </p:attrNameLst>
                                      </p:cBhvr>
                                      <p:tavLst>
                                        <p:tav tm="0">
                                          <p:val>
                                            <p:strVal val="#ppt_x"/>
                                          </p:val>
                                        </p:tav>
                                        <p:tav tm="100000">
                                          <p:val>
                                            <p:strVal val="#ppt_x"/>
                                          </p:val>
                                        </p:tav>
                                      </p:tavLst>
                                    </p:anim>
                                    <p:anim calcmode="lin" valueType="num">
                                      <p:cBhvr>
                                        <p:cTn id="46"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3" presetClass="entr" presetSubtype="0" fill="hold" grpId="0" nodeType="clickEffect">
                                  <p:stCondLst>
                                    <p:cond delay="0"/>
                                  </p:stCondLst>
                                  <p:childTnLst>
                                    <p:set>
                                      <p:cBhvr>
                                        <p:cTn id="50" dur="1" fill="hold">
                                          <p:stCondLst>
                                            <p:cond delay="0"/>
                                          </p:stCondLst>
                                        </p:cTn>
                                        <p:tgtEl>
                                          <p:spTgt spid="17"/>
                                        </p:tgtEl>
                                        <p:attrNameLst>
                                          <p:attrName>style.visibility</p:attrName>
                                        </p:attrNameLst>
                                      </p:cBhvr>
                                      <p:to>
                                        <p:strVal val="visible"/>
                                      </p:to>
                                    </p:set>
                                    <p:animEffect transition="in" filter="fade">
                                      <p:cBhvr>
                                        <p:cTn id="51" dur="100"/>
                                        <p:tgtEl>
                                          <p:spTgt spid="17"/>
                                        </p:tgtEl>
                                      </p:cBhvr>
                                    </p:animEffect>
                                    <p:anim calcmode="lin" valueType="num">
                                      <p:cBhvr>
                                        <p:cTn id="52" dur="400" fill="hold"/>
                                        <p:tgtEl>
                                          <p:spTgt spid="17"/>
                                        </p:tgtEl>
                                        <p:attrNameLst>
                                          <p:attrName>ppt_x</p:attrName>
                                        </p:attrNameLst>
                                      </p:cBhvr>
                                      <p:tavLst>
                                        <p:tav tm="0">
                                          <p:val>
                                            <p:strVal val="#ppt_x"/>
                                          </p:val>
                                        </p:tav>
                                        <p:tav tm="100000">
                                          <p:val>
                                            <p:strVal val="#ppt_x"/>
                                          </p:val>
                                        </p:tav>
                                      </p:tavLst>
                                    </p:anim>
                                    <p:anim calcmode="lin" valueType="num">
                                      <p:cBhvr>
                                        <p:cTn id="53" dur="400" fill="hold"/>
                                        <p:tgtEl>
                                          <p:spTgt spid="17"/>
                                        </p:tgtEl>
                                        <p:attrNameLst>
                                          <p:attrName>ppt_y</p:attrName>
                                        </p:attrNameLst>
                                      </p:cBhvr>
                                      <p:tavLst>
                                        <p:tav tm="0">
                                          <p:val>
                                            <p:strVal val="#ppt_y+0.31"/>
                                          </p:val>
                                        </p:tav>
                                        <p:tav tm="100000">
                                          <p:val>
                                            <p:strVal val="#ppt_y+0.31"/>
                                          </p:val>
                                        </p:tav>
                                      </p:tavLst>
                                    </p:anim>
                                    <p:anim calcmode="lin" valueType="num">
                                      <p:cBhvr>
                                        <p:cTn id="54" dur="600" decel="50000" fill="hold">
                                          <p:stCondLst>
                                            <p:cond delay="400"/>
                                          </p:stCondLst>
                                        </p:cTn>
                                        <p:tgtEl>
                                          <p:spTgt spid="1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55" dur="600" decel="50000" fill="hold">
                                          <p:stCondLst>
                                            <p:cond delay="400"/>
                                          </p:stCondLst>
                                        </p:cTn>
                                        <p:tgtEl>
                                          <p:spTgt spid="1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56" presetID="43" presetClass="entr" presetSubtype="0" fill="hold" grpId="0" nodeType="withEffect">
                                  <p:stCondLst>
                                    <p:cond delay="0"/>
                                  </p:stCondLst>
                                  <p:childTnLst>
                                    <p:set>
                                      <p:cBhvr>
                                        <p:cTn id="57" dur="1" fill="hold">
                                          <p:stCondLst>
                                            <p:cond delay="0"/>
                                          </p:stCondLst>
                                        </p:cTn>
                                        <p:tgtEl>
                                          <p:spTgt spid="18"/>
                                        </p:tgtEl>
                                        <p:attrNameLst>
                                          <p:attrName>style.visibility</p:attrName>
                                        </p:attrNameLst>
                                      </p:cBhvr>
                                      <p:to>
                                        <p:strVal val="visible"/>
                                      </p:to>
                                    </p:set>
                                    <p:animEffect transition="in" filter="fade">
                                      <p:cBhvr>
                                        <p:cTn id="58" dur="100"/>
                                        <p:tgtEl>
                                          <p:spTgt spid="18"/>
                                        </p:tgtEl>
                                      </p:cBhvr>
                                    </p:animEffect>
                                    <p:anim calcmode="lin" valueType="num">
                                      <p:cBhvr>
                                        <p:cTn id="59" dur="400" fill="hold"/>
                                        <p:tgtEl>
                                          <p:spTgt spid="18"/>
                                        </p:tgtEl>
                                        <p:attrNameLst>
                                          <p:attrName>ppt_x</p:attrName>
                                        </p:attrNameLst>
                                      </p:cBhvr>
                                      <p:tavLst>
                                        <p:tav tm="0">
                                          <p:val>
                                            <p:strVal val="#ppt_x"/>
                                          </p:val>
                                        </p:tav>
                                        <p:tav tm="100000">
                                          <p:val>
                                            <p:strVal val="#ppt_x"/>
                                          </p:val>
                                        </p:tav>
                                      </p:tavLst>
                                    </p:anim>
                                    <p:anim calcmode="lin" valueType="num">
                                      <p:cBhvr>
                                        <p:cTn id="60" dur="400" fill="hold"/>
                                        <p:tgtEl>
                                          <p:spTgt spid="18"/>
                                        </p:tgtEl>
                                        <p:attrNameLst>
                                          <p:attrName>ppt_y</p:attrName>
                                        </p:attrNameLst>
                                      </p:cBhvr>
                                      <p:tavLst>
                                        <p:tav tm="0">
                                          <p:val>
                                            <p:strVal val="#ppt_y+0.31"/>
                                          </p:val>
                                        </p:tav>
                                        <p:tav tm="100000">
                                          <p:val>
                                            <p:strVal val="#ppt_y+0.31"/>
                                          </p:val>
                                        </p:tav>
                                      </p:tavLst>
                                    </p:anim>
                                    <p:anim calcmode="lin" valueType="num">
                                      <p:cBhvr>
                                        <p:cTn id="61" dur="600" decel="50000" fill="hold">
                                          <p:stCondLst>
                                            <p:cond delay="400"/>
                                          </p:stCondLst>
                                        </p:cTn>
                                        <p:tgtEl>
                                          <p:spTgt spid="18"/>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62" dur="600" decel="50000" fill="hold">
                                          <p:stCondLst>
                                            <p:cond delay="400"/>
                                          </p:stCondLst>
                                        </p:cTn>
                                        <p:tgtEl>
                                          <p:spTgt spid="18"/>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63" presetID="43" presetClass="entr" presetSubtype="0" fill="hold" grpId="0" nodeType="withEffect">
                                  <p:stCondLst>
                                    <p:cond delay="0"/>
                                  </p:stCondLst>
                                  <p:childTnLst>
                                    <p:set>
                                      <p:cBhvr>
                                        <p:cTn id="64" dur="1" fill="hold">
                                          <p:stCondLst>
                                            <p:cond delay="0"/>
                                          </p:stCondLst>
                                        </p:cTn>
                                        <p:tgtEl>
                                          <p:spTgt spid="19"/>
                                        </p:tgtEl>
                                        <p:attrNameLst>
                                          <p:attrName>style.visibility</p:attrName>
                                        </p:attrNameLst>
                                      </p:cBhvr>
                                      <p:to>
                                        <p:strVal val="visible"/>
                                      </p:to>
                                    </p:set>
                                    <p:animEffect transition="in" filter="fade">
                                      <p:cBhvr>
                                        <p:cTn id="65" dur="100"/>
                                        <p:tgtEl>
                                          <p:spTgt spid="19"/>
                                        </p:tgtEl>
                                      </p:cBhvr>
                                    </p:animEffect>
                                    <p:anim calcmode="lin" valueType="num">
                                      <p:cBhvr>
                                        <p:cTn id="66" dur="400" fill="hold"/>
                                        <p:tgtEl>
                                          <p:spTgt spid="19"/>
                                        </p:tgtEl>
                                        <p:attrNameLst>
                                          <p:attrName>ppt_x</p:attrName>
                                        </p:attrNameLst>
                                      </p:cBhvr>
                                      <p:tavLst>
                                        <p:tav tm="0">
                                          <p:val>
                                            <p:strVal val="#ppt_x"/>
                                          </p:val>
                                        </p:tav>
                                        <p:tav tm="100000">
                                          <p:val>
                                            <p:strVal val="#ppt_x"/>
                                          </p:val>
                                        </p:tav>
                                      </p:tavLst>
                                    </p:anim>
                                    <p:anim calcmode="lin" valueType="num">
                                      <p:cBhvr>
                                        <p:cTn id="67" dur="400" fill="hold"/>
                                        <p:tgtEl>
                                          <p:spTgt spid="19"/>
                                        </p:tgtEl>
                                        <p:attrNameLst>
                                          <p:attrName>ppt_y</p:attrName>
                                        </p:attrNameLst>
                                      </p:cBhvr>
                                      <p:tavLst>
                                        <p:tav tm="0">
                                          <p:val>
                                            <p:strVal val="#ppt_y+0.31"/>
                                          </p:val>
                                        </p:tav>
                                        <p:tav tm="100000">
                                          <p:val>
                                            <p:strVal val="#ppt_y+0.31"/>
                                          </p:val>
                                        </p:tav>
                                      </p:tavLst>
                                    </p:anim>
                                    <p:anim calcmode="lin" valueType="num">
                                      <p:cBhvr>
                                        <p:cTn id="68" dur="600" decel="50000" fill="hold">
                                          <p:stCondLst>
                                            <p:cond delay="400"/>
                                          </p:stCondLst>
                                        </p:cTn>
                                        <p:tgtEl>
                                          <p:spTgt spid="19"/>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69" dur="600" decel="50000" fill="hold">
                                          <p:stCondLst>
                                            <p:cond delay="400"/>
                                          </p:stCondLst>
                                        </p:cTn>
                                        <p:tgtEl>
                                          <p:spTgt spid="19"/>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70" presetID="43" presetClass="entr" presetSubtype="0" fill="hold" grpId="0" nodeType="withEffect">
                                  <p:stCondLst>
                                    <p:cond delay="0"/>
                                  </p:stCondLst>
                                  <p:childTnLst>
                                    <p:set>
                                      <p:cBhvr>
                                        <p:cTn id="71" dur="1" fill="hold">
                                          <p:stCondLst>
                                            <p:cond delay="0"/>
                                          </p:stCondLst>
                                        </p:cTn>
                                        <p:tgtEl>
                                          <p:spTgt spid="20"/>
                                        </p:tgtEl>
                                        <p:attrNameLst>
                                          <p:attrName>style.visibility</p:attrName>
                                        </p:attrNameLst>
                                      </p:cBhvr>
                                      <p:to>
                                        <p:strVal val="visible"/>
                                      </p:to>
                                    </p:set>
                                    <p:animEffect transition="in" filter="fade">
                                      <p:cBhvr>
                                        <p:cTn id="72" dur="100"/>
                                        <p:tgtEl>
                                          <p:spTgt spid="20"/>
                                        </p:tgtEl>
                                      </p:cBhvr>
                                    </p:animEffect>
                                    <p:anim calcmode="lin" valueType="num">
                                      <p:cBhvr>
                                        <p:cTn id="73" dur="400" fill="hold"/>
                                        <p:tgtEl>
                                          <p:spTgt spid="20"/>
                                        </p:tgtEl>
                                        <p:attrNameLst>
                                          <p:attrName>ppt_x</p:attrName>
                                        </p:attrNameLst>
                                      </p:cBhvr>
                                      <p:tavLst>
                                        <p:tav tm="0">
                                          <p:val>
                                            <p:strVal val="#ppt_x"/>
                                          </p:val>
                                        </p:tav>
                                        <p:tav tm="100000">
                                          <p:val>
                                            <p:strVal val="#ppt_x"/>
                                          </p:val>
                                        </p:tav>
                                      </p:tavLst>
                                    </p:anim>
                                    <p:anim calcmode="lin" valueType="num">
                                      <p:cBhvr>
                                        <p:cTn id="74" dur="400" fill="hold"/>
                                        <p:tgtEl>
                                          <p:spTgt spid="20"/>
                                        </p:tgtEl>
                                        <p:attrNameLst>
                                          <p:attrName>ppt_y</p:attrName>
                                        </p:attrNameLst>
                                      </p:cBhvr>
                                      <p:tavLst>
                                        <p:tav tm="0">
                                          <p:val>
                                            <p:strVal val="#ppt_y+0.31"/>
                                          </p:val>
                                        </p:tav>
                                        <p:tav tm="100000">
                                          <p:val>
                                            <p:strVal val="#ppt_y+0.31"/>
                                          </p:val>
                                        </p:tav>
                                      </p:tavLst>
                                    </p:anim>
                                    <p:anim calcmode="lin" valueType="num">
                                      <p:cBhvr>
                                        <p:cTn id="75" dur="600" decel="50000" fill="hold">
                                          <p:stCondLst>
                                            <p:cond delay="400"/>
                                          </p:stCondLst>
                                        </p:cTn>
                                        <p:tgtEl>
                                          <p:spTgt spid="20"/>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76" dur="600" decel="50000" fill="hold">
                                          <p:stCondLst>
                                            <p:cond delay="400"/>
                                          </p:stCondLst>
                                        </p:cTn>
                                        <p:tgtEl>
                                          <p:spTgt spid="20"/>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53" presetClass="entr" presetSubtype="16" fill="hold" grpId="0" nodeType="clickEffect">
                                  <p:stCondLst>
                                    <p:cond delay="0"/>
                                  </p:stCondLst>
                                  <p:childTnLst>
                                    <p:set>
                                      <p:cBhvr>
                                        <p:cTn id="80" dur="1" fill="hold">
                                          <p:stCondLst>
                                            <p:cond delay="0"/>
                                          </p:stCondLst>
                                        </p:cTn>
                                        <p:tgtEl>
                                          <p:spTgt spid="21"/>
                                        </p:tgtEl>
                                        <p:attrNameLst>
                                          <p:attrName>style.visibility</p:attrName>
                                        </p:attrNameLst>
                                      </p:cBhvr>
                                      <p:to>
                                        <p:strVal val="visible"/>
                                      </p:to>
                                    </p:set>
                                    <p:anim calcmode="lin" valueType="num">
                                      <p:cBhvr>
                                        <p:cTn id="81" dur="500" fill="hold"/>
                                        <p:tgtEl>
                                          <p:spTgt spid="21"/>
                                        </p:tgtEl>
                                        <p:attrNameLst>
                                          <p:attrName>ppt_w</p:attrName>
                                        </p:attrNameLst>
                                      </p:cBhvr>
                                      <p:tavLst>
                                        <p:tav tm="0">
                                          <p:val>
                                            <p:fltVal val="0"/>
                                          </p:val>
                                        </p:tav>
                                        <p:tav tm="100000">
                                          <p:val>
                                            <p:strVal val="#ppt_w"/>
                                          </p:val>
                                        </p:tav>
                                      </p:tavLst>
                                    </p:anim>
                                    <p:anim calcmode="lin" valueType="num">
                                      <p:cBhvr>
                                        <p:cTn id="82" dur="500" fill="hold"/>
                                        <p:tgtEl>
                                          <p:spTgt spid="21"/>
                                        </p:tgtEl>
                                        <p:attrNameLst>
                                          <p:attrName>ppt_h</p:attrName>
                                        </p:attrNameLst>
                                      </p:cBhvr>
                                      <p:tavLst>
                                        <p:tav tm="0">
                                          <p:val>
                                            <p:fltVal val="0"/>
                                          </p:val>
                                        </p:tav>
                                        <p:tav tm="100000">
                                          <p:val>
                                            <p:strVal val="#ppt_h"/>
                                          </p:val>
                                        </p:tav>
                                      </p:tavLst>
                                    </p:anim>
                                    <p:animEffect transition="in" filter="fade">
                                      <p:cBhvr>
                                        <p:cTn id="83" dur="500"/>
                                        <p:tgtEl>
                                          <p:spTgt spid="21"/>
                                        </p:tgtEl>
                                      </p:cBhvr>
                                    </p:animEffect>
                                  </p:childTnLst>
                                </p:cTn>
                              </p:par>
                              <p:par>
                                <p:cTn id="84" presetID="53" presetClass="entr" presetSubtype="16" fill="hold" grpId="0" nodeType="withEffect">
                                  <p:stCondLst>
                                    <p:cond delay="0"/>
                                  </p:stCondLst>
                                  <p:childTnLst>
                                    <p:set>
                                      <p:cBhvr>
                                        <p:cTn id="85" dur="1" fill="hold">
                                          <p:stCondLst>
                                            <p:cond delay="0"/>
                                          </p:stCondLst>
                                        </p:cTn>
                                        <p:tgtEl>
                                          <p:spTgt spid="22"/>
                                        </p:tgtEl>
                                        <p:attrNameLst>
                                          <p:attrName>style.visibility</p:attrName>
                                        </p:attrNameLst>
                                      </p:cBhvr>
                                      <p:to>
                                        <p:strVal val="visible"/>
                                      </p:to>
                                    </p:set>
                                    <p:anim calcmode="lin" valueType="num">
                                      <p:cBhvr>
                                        <p:cTn id="86" dur="500" fill="hold"/>
                                        <p:tgtEl>
                                          <p:spTgt spid="22"/>
                                        </p:tgtEl>
                                        <p:attrNameLst>
                                          <p:attrName>ppt_w</p:attrName>
                                        </p:attrNameLst>
                                      </p:cBhvr>
                                      <p:tavLst>
                                        <p:tav tm="0">
                                          <p:val>
                                            <p:fltVal val="0"/>
                                          </p:val>
                                        </p:tav>
                                        <p:tav tm="100000">
                                          <p:val>
                                            <p:strVal val="#ppt_w"/>
                                          </p:val>
                                        </p:tav>
                                      </p:tavLst>
                                    </p:anim>
                                    <p:anim calcmode="lin" valueType="num">
                                      <p:cBhvr>
                                        <p:cTn id="87" dur="500" fill="hold"/>
                                        <p:tgtEl>
                                          <p:spTgt spid="22"/>
                                        </p:tgtEl>
                                        <p:attrNameLst>
                                          <p:attrName>ppt_h</p:attrName>
                                        </p:attrNameLst>
                                      </p:cBhvr>
                                      <p:tavLst>
                                        <p:tav tm="0">
                                          <p:val>
                                            <p:fltVal val="0"/>
                                          </p:val>
                                        </p:tav>
                                        <p:tav tm="100000">
                                          <p:val>
                                            <p:strVal val="#ppt_h"/>
                                          </p:val>
                                        </p:tav>
                                      </p:tavLst>
                                    </p:anim>
                                    <p:animEffect transition="in" filter="fade">
                                      <p:cBhvr>
                                        <p:cTn id="88" dur="500"/>
                                        <p:tgtEl>
                                          <p:spTgt spid="22"/>
                                        </p:tgtEl>
                                      </p:cBhvr>
                                    </p:animEffect>
                                  </p:childTnLst>
                                </p:cTn>
                              </p:par>
                              <p:par>
                                <p:cTn id="89" presetID="53" presetClass="entr" presetSubtype="16" fill="hold" grpId="0" nodeType="withEffect">
                                  <p:stCondLst>
                                    <p:cond delay="0"/>
                                  </p:stCondLst>
                                  <p:childTnLst>
                                    <p:set>
                                      <p:cBhvr>
                                        <p:cTn id="90" dur="1" fill="hold">
                                          <p:stCondLst>
                                            <p:cond delay="0"/>
                                          </p:stCondLst>
                                        </p:cTn>
                                        <p:tgtEl>
                                          <p:spTgt spid="23"/>
                                        </p:tgtEl>
                                        <p:attrNameLst>
                                          <p:attrName>style.visibility</p:attrName>
                                        </p:attrNameLst>
                                      </p:cBhvr>
                                      <p:to>
                                        <p:strVal val="visible"/>
                                      </p:to>
                                    </p:set>
                                    <p:anim calcmode="lin" valueType="num">
                                      <p:cBhvr>
                                        <p:cTn id="91" dur="500" fill="hold"/>
                                        <p:tgtEl>
                                          <p:spTgt spid="23"/>
                                        </p:tgtEl>
                                        <p:attrNameLst>
                                          <p:attrName>ppt_w</p:attrName>
                                        </p:attrNameLst>
                                      </p:cBhvr>
                                      <p:tavLst>
                                        <p:tav tm="0">
                                          <p:val>
                                            <p:fltVal val="0"/>
                                          </p:val>
                                        </p:tav>
                                        <p:tav tm="100000">
                                          <p:val>
                                            <p:strVal val="#ppt_w"/>
                                          </p:val>
                                        </p:tav>
                                      </p:tavLst>
                                    </p:anim>
                                    <p:anim calcmode="lin" valueType="num">
                                      <p:cBhvr>
                                        <p:cTn id="92" dur="500" fill="hold"/>
                                        <p:tgtEl>
                                          <p:spTgt spid="23"/>
                                        </p:tgtEl>
                                        <p:attrNameLst>
                                          <p:attrName>ppt_h</p:attrName>
                                        </p:attrNameLst>
                                      </p:cBhvr>
                                      <p:tavLst>
                                        <p:tav tm="0">
                                          <p:val>
                                            <p:fltVal val="0"/>
                                          </p:val>
                                        </p:tav>
                                        <p:tav tm="100000">
                                          <p:val>
                                            <p:strVal val="#ppt_h"/>
                                          </p:val>
                                        </p:tav>
                                      </p:tavLst>
                                    </p:anim>
                                    <p:animEffect transition="in" filter="fade">
                                      <p:cBhvr>
                                        <p:cTn id="93" dur="500"/>
                                        <p:tgtEl>
                                          <p:spTgt spid="23"/>
                                        </p:tgtEl>
                                      </p:cBhvr>
                                    </p:animEffect>
                                  </p:childTnLst>
                                </p:cTn>
                              </p:par>
                              <p:par>
                                <p:cTn id="94" presetID="53" presetClass="entr" presetSubtype="16" fill="hold" grpId="0" nodeType="withEffect">
                                  <p:stCondLst>
                                    <p:cond delay="0"/>
                                  </p:stCondLst>
                                  <p:childTnLst>
                                    <p:set>
                                      <p:cBhvr>
                                        <p:cTn id="95" dur="1" fill="hold">
                                          <p:stCondLst>
                                            <p:cond delay="0"/>
                                          </p:stCondLst>
                                        </p:cTn>
                                        <p:tgtEl>
                                          <p:spTgt spid="24"/>
                                        </p:tgtEl>
                                        <p:attrNameLst>
                                          <p:attrName>style.visibility</p:attrName>
                                        </p:attrNameLst>
                                      </p:cBhvr>
                                      <p:to>
                                        <p:strVal val="visible"/>
                                      </p:to>
                                    </p:set>
                                    <p:anim calcmode="lin" valueType="num">
                                      <p:cBhvr>
                                        <p:cTn id="96" dur="500" fill="hold"/>
                                        <p:tgtEl>
                                          <p:spTgt spid="24"/>
                                        </p:tgtEl>
                                        <p:attrNameLst>
                                          <p:attrName>ppt_w</p:attrName>
                                        </p:attrNameLst>
                                      </p:cBhvr>
                                      <p:tavLst>
                                        <p:tav tm="0">
                                          <p:val>
                                            <p:fltVal val="0"/>
                                          </p:val>
                                        </p:tav>
                                        <p:tav tm="100000">
                                          <p:val>
                                            <p:strVal val="#ppt_w"/>
                                          </p:val>
                                        </p:tav>
                                      </p:tavLst>
                                    </p:anim>
                                    <p:anim calcmode="lin" valueType="num">
                                      <p:cBhvr>
                                        <p:cTn id="97" dur="500" fill="hold"/>
                                        <p:tgtEl>
                                          <p:spTgt spid="24"/>
                                        </p:tgtEl>
                                        <p:attrNameLst>
                                          <p:attrName>ppt_h</p:attrName>
                                        </p:attrNameLst>
                                      </p:cBhvr>
                                      <p:tavLst>
                                        <p:tav tm="0">
                                          <p:val>
                                            <p:fltVal val="0"/>
                                          </p:val>
                                        </p:tav>
                                        <p:tav tm="100000">
                                          <p:val>
                                            <p:strVal val="#ppt_h"/>
                                          </p:val>
                                        </p:tav>
                                      </p:tavLst>
                                    </p:anim>
                                    <p:animEffect transition="in" filter="fade">
                                      <p:cBhvr>
                                        <p:cTn id="98"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Shape 32">
            <a:extLst>
              <a:ext uri="{FF2B5EF4-FFF2-40B4-BE49-F238E27FC236}">
                <a16:creationId xmlns:a16="http://schemas.microsoft.com/office/drawing/2014/main" id="{34C4B5A7-80C0-3C53-C53A-1602CA9C1F09}"/>
              </a:ext>
            </a:extLst>
          </p:cNvPr>
          <p:cNvSpPr/>
          <p:nvPr/>
        </p:nvSpPr>
        <p:spPr>
          <a:xfrm>
            <a:off x="3942476" y="2286000"/>
            <a:ext cx="2861009" cy="26289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The Acidotic Patient: AGMA &amp; KULTS</a:t>
            </a:r>
            <a:endParaRPr lang="en-US" sz="2800" dirty="0"/>
          </a:p>
        </p:txBody>
      </p:sp>
      <p:sp>
        <p:nvSpPr>
          <p:cNvPr id="4" name="Shape 2"/>
          <p:cNvSpPr/>
          <p:nvPr/>
        </p:nvSpPr>
        <p:spPr>
          <a:xfrm>
            <a:off x="1172895" y="777240"/>
            <a:ext cx="1097280" cy="32004"/>
          </a:xfrm>
          <a:prstGeom prst="rect">
            <a:avLst/>
          </a:prstGeom>
          <a:solidFill>
            <a:srgbClr val="1A8A6E"/>
          </a:solidFill>
          <a:ln/>
        </p:spPr>
        <p:txBody>
          <a:bodyPr/>
          <a:lstStyle/>
          <a:p>
            <a:endParaRPr lang="en-US"/>
          </a:p>
        </p:txBody>
      </p:sp>
      <p:sp>
        <p:nvSpPr>
          <p:cNvPr id="6" name="Shape 3"/>
          <p:cNvSpPr/>
          <p:nvPr/>
        </p:nvSpPr>
        <p:spPr>
          <a:xfrm>
            <a:off x="1081455" y="960120"/>
            <a:ext cx="1536192" cy="457200"/>
          </a:xfrm>
          <a:prstGeom prst="rect">
            <a:avLst/>
          </a:prstGeom>
          <a:solidFill>
            <a:srgbClr val="D4783A"/>
          </a:solidFill>
          <a:ln/>
        </p:spPr>
        <p:txBody>
          <a:bodyPr/>
          <a:lstStyle/>
          <a:p>
            <a:endParaRPr lang="en-US"/>
          </a:p>
        </p:txBody>
      </p:sp>
      <p:sp>
        <p:nvSpPr>
          <p:cNvPr id="7" name="Text 4"/>
          <p:cNvSpPr/>
          <p:nvPr/>
        </p:nvSpPr>
        <p:spPr>
          <a:xfrm>
            <a:off x="1081455" y="960120"/>
            <a:ext cx="411480" cy="457200"/>
          </a:xfrm>
          <a:prstGeom prst="rect">
            <a:avLst/>
          </a:prstGeom>
          <a:noFill/>
          <a:ln/>
        </p:spPr>
        <p:txBody>
          <a:bodyPr wrap="square" lIns="0" tIns="0" rIns="0" bIns="0" rtlCol="0" anchor="ctr"/>
          <a:lstStyle/>
          <a:p>
            <a:pPr marL="0" indent="0" algn="ctr">
              <a:buNone/>
            </a:pPr>
            <a:r>
              <a:rPr lang="en-US" sz="2200" b="1" dirty="0">
                <a:solidFill>
                  <a:srgbClr val="FFFFFF"/>
                </a:solidFill>
                <a:latin typeface="Trebuchet MS" pitchFamily="34" charset="0"/>
                <a:ea typeface="Trebuchet MS" pitchFamily="34" charset="-122"/>
                <a:cs typeface="Trebuchet MS" pitchFamily="34" charset="-120"/>
              </a:rPr>
              <a:t>K</a:t>
            </a:r>
            <a:endParaRPr lang="en-US" sz="2200" dirty="0"/>
          </a:p>
        </p:txBody>
      </p:sp>
      <p:sp>
        <p:nvSpPr>
          <p:cNvPr id="8" name="Text 5"/>
          <p:cNvSpPr/>
          <p:nvPr/>
        </p:nvSpPr>
        <p:spPr>
          <a:xfrm>
            <a:off x="1447215" y="960120"/>
            <a:ext cx="1143000" cy="457200"/>
          </a:xfrm>
          <a:prstGeom prst="rect">
            <a:avLst/>
          </a:prstGeom>
          <a:noFill/>
          <a:ln/>
        </p:spPr>
        <p:txBody>
          <a:bodyPr wrap="square" lIns="0" tIns="0" rIns="0" bIns="0" rtlCol="0" anchor="ctr"/>
          <a:lstStyle/>
          <a:p>
            <a:pPr marL="0" indent="0">
              <a:buNone/>
            </a:pPr>
            <a:r>
              <a:rPr lang="en-US" sz="1100" b="1" dirty="0">
                <a:solidFill>
                  <a:srgbClr val="FFFFFF"/>
                </a:solidFill>
                <a:latin typeface="Trebuchet MS" pitchFamily="34" charset="0"/>
                <a:ea typeface="Trebuchet MS" pitchFamily="34" charset="-122"/>
                <a:cs typeface="Trebuchet MS" pitchFamily="34" charset="-120"/>
              </a:rPr>
              <a:t>Ketoacidosis</a:t>
            </a:r>
            <a:endParaRPr lang="en-US" sz="1100" dirty="0"/>
          </a:p>
        </p:txBody>
      </p:sp>
      <p:sp>
        <p:nvSpPr>
          <p:cNvPr id="9" name="Shape 6"/>
          <p:cNvSpPr/>
          <p:nvPr/>
        </p:nvSpPr>
        <p:spPr>
          <a:xfrm>
            <a:off x="1081455" y="1417320"/>
            <a:ext cx="1536192" cy="6400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0" name="Text 7"/>
          <p:cNvSpPr/>
          <p:nvPr/>
        </p:nvSpPr>
        <p:spPr>
          <a:xfrm>
            <a:off x="1172895" y="1444752"/>
            <a:ext cx="1353312" cy="594360"/>
          </a:xfrm>
          <a:prstGeom prst="rect">
            <a:avLst/>
          </a:prstGeom>
          <a:noFill/>
          <a:ln/>
        </p:spPr>
        <p:txBody>
          <a:bodyPr wrap="square" lIns="0" tIns="0" rIns="0" bIns="0" rtlCol="0" anchor="t"/>
          <a:lstStyle/>
          <a:p>
            <a:pPr marL="0" indent="0">
              <a:lnSpc>
                <a:spcPct val="120000"/>
              </a:lnSpc>
              <a:buNone/>
            </a:pPr>
            <a:r>
              <a:rPr lang="en-US" sz="950" dirty="0">
                <a:solidFill>
                  <a:srgbClr val="2C3E40"/>
                </a:solidFill>
                <a:latin typeface="Calibri" pitchFamily="34" charset="0"/>
                <a:ea typeface="Calibri" pitchFamily="34" charset="-122"/>
                <a:cs typeface="Calibri" pitchFamily="34" charset="-120"/>
              </a:rPr>
              <a:t>DKA, starvation, alcoholic ketoacidosis</a:t>
            </a:r>
            <a:endParaRPr lang="en-US" sz="950" dirty="0"/>
          </a:p>
        </p:txBody>
      </p:sp>
      <p:sp>
        <p:nvSpPr>
          <p:cNvPr id="11" name="Shape 8"/>
          <p:cNvSpPr/>
          <p:nvPr/>
        </p:nvSpPr>
        <p:spPr>
          <a:xfrm>
            <a:off x="2800527" y="960120"/>
            <a:ext cx="1536192" cy="457200"/>
          </a:xfrm>
          <a:prstGeom prst="rect">
            <a:avLst/>
          </a:prstGeom>
          <a:solidFill>
            <a:srgbClr val="14706E"/>
          </a:solidFill>
          <a:ln/>
        </p:spPr>
        <p:txBody>
          <a:bodyPr/>
          <a:lstStyle/>
          <a:p>
            <a:endParaRPr lang="en-US"/>
          </a:p>
        </p:txBody>
      </p:sp>
      <p:sp>
        <p:nvSpPr>
          <p:cNvPr id="12" name="Text 9"/>
          <p:cNvSpPr/>
          <p:nvPr/>
        </p:nvSpPr>
        <p:spPr>
          <a:xfrm>
            <a:off x="2800527" y="960120"/>
            <a:ext cx="411480" cy="457200"/>
          </a:xfrm>
          <a:prstGeom prst="rect">
            <a:avLst/>
          </a:prstGeom>
          <a:noFill/>
          <a:ln/>
        </p:spPr>
        <p:txBody>
          <a:bodyPr wrap="square" lIns="0" tIns="0" rIns="0" bIns="0" rtlCol="0" anchor="ctr"/>
          <a:lstStyle/>
          <a:p>
            <a:pPr marL="0" indent="0" algn="ctr">
              <a:buNone/>
            </a:pPr>
            <a:r>
              <a:rPr lang="en-US" sz="2200" b="1" dirty="0">
                <a:solidFill>
                  <a:srgbClr val="FFFFFF"/>
                </a:solidFill>
                <a:latin typeface="Trebuchet MS" pitchFamily="34" charset="0"/>
                <a:ea typeface="Trebuchet MS" pitchFamily="34" charset="-122"/>
                <a:cs typeface="Trebuchet MS" pitchFamily="34" charset="-120"/>
              </a:rPr>
              <a:t>U</a:t>
            </a:r>
            <a:endParaRPr lang="en-US" sz="2200" dirty="0"/>
          </a:p>
        </p:txBody>
      </p:sp>
      <p:sp>
        <p:nvSpPr>
          <p:cNvPr id="13" name="Text 10"/>
          <p:cNvSpPr/>
          <p:nvPr/>
        </p:nvSpPr>
        <p:spPr>
          <a:xfrm>
            <a:off x="3166287" y="960120"/>
            <a:ext cx="1143000" cy="457200"/>
          </a:xfrm>
          <a:prstGeom prst="rect">
            <a:avLst/>
          </a:prstGeom>
          <a:noFill/>
          <a:ln/>
        </p:spPr>
        <p:txBody>
          <a:bodyPr wrap="square" lIns="0" tIns="0" rIns="0" bIns="0" rtlCol="0" anchor="ctr"/>
          <a:lstStyle/>
          <a:p>
            <a:pPr marL="0" indent="0">
              <a:buNone/>
            </a:pPr>
            <a:r>
              <a:rPr lang="en-US" sz="1100" b="1" dirty="0">
                <a:solidFill>
                  <a:srgbClr val="FFFFFF"/>
                </a:solidFill>
                <a:latin typeface="Trebuchet MS" pitchFamily="34" charset="0"/>
                <a:ea typeface="Trebuchet MS" pitchFamily="34" charset="-122"/>
                <a:cs typeface="Trebuchet MS" pitchFamily="34" charset="-120"/>
              </a:rPr>
              <a:t>Uremia</a:t>
            </a:r>
            <a:endParaRPr lang="en-US" sz="1100" dirty="0"/>
          </a:p>
        </p:txBody>
      </p:sp>
      <p:sp>
        <p:nvSpPr>
          <p:cNvPr id="14" name="Shape 11"/>
          <p:cNvSpPr/>
          <p:nvPr/>
        </p:nvSpPr>
        <p:spPr>
          <a:xfrm>
            <a:off x="2800527" y="1417320"/>
            <a:ext cx="1536192" cy="6400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5" name="Text 12"/>
          <p:cNvSpPr/>
          <p:nvPr/>
        </p:nvSpPr>
        <p:spPr>
          <a:xfrm>
            <a:off x="2891967" y="1444752"/>
            <a:ext cx="1353312" cy="594360"/>
          </a:xfrm>
          <a:prstGeom prst="rect">
            <a:avLst/>
          </a:prstGeom>
          <a:noFill/>
          <a:ln/>
        </p:spPr>
        <p:txBody>
          <a:bodyPr wrap="square" lIns="0" tIns="0" rIns="0" bIns="0" rtlCol="0" anchor="t"/>
          <a:lstStyle/>
          <a:p>
            <a:pPr marL="0" indent="0">
              <a:lnSpc>
                <a:spcPct val="120000"/>
              </a:lnSpc>
              <a:buNone/>
            </a:pPr>
            <a:r>
              <a:rPr lang="en-US" sz="950" dirty="0">
                <a:solidFill>
                  <a:srgbClr val="2C3E40"/>
                </a:solidFill>
                <a:latin typeface="Calibri" pitchFamily="34" charset="0"/>
                <a:ea typeface="Calibri" pitchFamily="34" charset="-122"/>
                <a:cs typeface="Calibri" pitchFamily="34" charset="-120"/>
              </a:rPr>
              <a:t>Renal failure (check BUN/Cr)</a:t>
            </a:r>
            <a:endParaRPr lang="en-US" sz="950" dirty="0"/>
          </a:p>
        </p:txBody>
      </p:sp>
      <p:sp>
        <p:nvSpPr>
          <p:cNvPr id="16" name="Shape 13"/>
          <p:cNvSpPr/>
          <p:nvPr/>
        </p:nvSpPr>
        <p:spPr>
          <a:xfrm>
            <a:off x="4519599" y="960120"/>
            <a:ext cx="1536192" cy="457200"/>
          </a:xfrm>
          <a:prstGeom prst="rect">
            <a:avLst/>
          </a:prstGeom>
          <a:solidFill>
            <a:srgbClr val="0B3D4C"/>
          </a:solidFill>
          <a:ln/>
        </p:spPr>
        <p:txBody>
          <a:bodyPr/>
          <a:lstStyle/>
          <a:p>
            <a:endParaRPr lang="en-US"/>
          </a:p>
        </p:txBody>
      </p:sp>
      <p:sp>
        <p:nvSpPr>
          <p:cNvPr id="17" name="Text 14"/>
          <p:cNvSpPr/>
          <p:nvPr/>
        </p:nvSpPr>
        <p:spPr>
          <a:xfrm>
            <a:off x="4519599" y="960120"/>
            <a:ext cx="411480" cy="457200"/>
          </a:xfrm>
          <a:prstGeom prst="rect">
            <a:avLst/>
          </a:prstGeom>
          <a:noFill/>
          <a:ln/>
        </p:spPr>
        <p:txBody>
          <a:bodyPr wrap="square" lIns="0" tIns="0" rIns="0" bIns="0" rtlCol="0" anchor="ctr"/>
          <a:lstStyle/>
          <a:p>
            <a:pPr marL="0" indent="0" algn="ctr">
              <a:buNone/>
            </a:pPr>
            <a:r>
              <a:rPr lang="en-US" sz="2200" b="1" dirty="0">
                <a:solidFill>
                  <a:srgbClr val="FFFFFF"/>
                </a:solidFill>
                <a:latin typeface="Trebuchet MS" pitchFamily="34" charset="0"/>
                <a:ea typeface="Trebuchet MS" pitchFamily="34" charset="-122"/>
                <a:cs typeface="Trebuchet MS" pitchFamily="34" charset="-120"/>
              </a:rPr>
              <a:t>L</a:t>
            </a:r>
            <a:endParaRPr lang="en-US" sz="2200" dirty="0"/>
          </a:p>
        </p:txBody>
      </p:sp>
      <p:sp>
        <p:nvSpPr>
          <p:cNvPr id="18" name="Text 15"/>
          <p:cNvSpPr/>
          <p:nvPr/>
        </p:nvSpPr>
        <p:spPr>
          <a:xfrm>
            <a:off x="4885359" y="960120"/>
            <a:ext cx="1143000" cy="457200"/>
          </a:xfrm>
          <a:prstGeom prst="rect">
            <a:avLst/>
          </a:prstGeom>
          <a:noFill/>
          <a:ln/>
        </p:spPr>
        <p:txBody>
          <a:bodyPr wrap="square" lIns="0" tIns="0" rIns="0" bIns="0" rtlCol="0" anchor="ctr"/>
          <a:lstStyle/>
          <a:p>
            <a:pPr marL="0" indent="0">
              <a:buNone/>
            </a:pPr>
            <a:r>
              <a:rPr lang="en-US" sz="1100" b="1" dirty="0">
                <a:solidFill>
                  <a:srgbClr val="FFFFFF"/>
                </a:solidFill>
                <a:latin typeface="Trebuchet MS" pitchFamily="34" charset="0"/>
                <a:ea typeface="Trebuchet MS" pitchFamily="34" charset="-122"/>
                <a:cs typeface="Trebuchet MS" pitchFamily="34" charset="-120"/>
              </a:rPr>
              <a:t>Lactic Acidosis</a:t>
            </a:r>
            <a:endParaRPr lang="en-US" sz="1100" dirty="0"/>
          </a:p>
        </p:txBody>
      </p:sp>
      <p:sp>
        <p:nvSpPr>
          <p:cNvPr id="19" name="Shape 16"/>
          <p:cNvSpPr/>
          <p:nvPr/>
        </p:nvSpPr>
        <p:spPr>
          <a:xfrm>
            <a:off x="4519599" y="1417320"/>
            <a:ext cx="1536192" cy="6400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0" name="Text 17"/>
          <p:cNvSpPr/>
          <p:nvPr/>
        </p:nvSpPr>
        <p:spPr>
          <a:xfrm>
            <a:off x="4611039" y="1444752"/>
            <a:ext cx="1353312" cy="594360"/>
          </a:xfrm>
          <a:prstGeom prst="rect">
            <a:avLst/>
          </a:prstGeom>
          <a:noFill/>
          <a:ln/>
        </p:spPr>
        <p:txBody>
          <a:bodyPr wrap="square" lIns="0" tIns="0" rIns="0" bIns="0" rtlCol="0" anchor="t"/>
          <a:lstStyle/>
          <a:p>
            <a:pPr marL="0" indent="0">
              <a:lnSpc>
                <a:spcPct val="120000"/>
              </a:lnSpc>
              <a:buNone/>
            </a:pPr>
            <a:r>
              <a:rPr lang="en-US" sz="950" dirty="0">
                <a:solidFill>
                  <a:srgbClr val="2C3E40"/>
                </a:solidFill>
                <a:latin typeface="Calibri" pitchFamily="34" charset="0"/>
                <a:ea typeface="Calibri" pitchFamily="34" charset="-122"/>
                <a:cs typeface="Calibri" pitchFamily="34" charset="-120"/>
              </a:rPr>
              <a:t>Shock, seizures, cyanide, metformin, CO, iron, INH</a:t>
            </a:r>
            <a:endParaRPr lang="en-US" sz="950" dirty="0"/>
          </a:p>
        </p:txBody>
      </p:sp>
      <p:sp>
        <p:nvSpPr>
          <p:cNvPr id="21" name="Shape 18"/>
          <p:cNvSpPr/>
          <p:nvPr/>
        </p:nvSpPr>
        <p:spPr>
          <a:xfrm>
            <a:off x="6238671" y="960120"/>
            <a:ext cx="1536192" cy="457200"/>
          </a:xfrm>
          <a:prstGeom prst="rect">
            <a:avLst/>
          </a:prstGeom>
          <a:solidFill>
            <a:srgbClr val="D4783A"/>
          </a:solidFill>
          <a:ln/>
        </p:spPr>
        <p:txBody>
          <a:bodyPr/>
          <a:lstStyle/>
          <a:p>
            <a:endParaRPr lang="en-US"/>
          </a:p>
        </p:txBody>
      </p:sp>
      <p:sp>
        <p:nvSpPr>
          <p:cNvPr id="22" name="Text 19"/>
          <p:cNvSpPr/>
          <p:nvPr/>
        </p:nvSpPr>
        <p:spPr>
          <a:xfrm>
            <a:off x="6238671" y="960120"/>
            <a:ext cx="411480" cy="457200"/>
          </a:xfrm>
          <a:prstGeom prst="rect">
            <a:avLst/>
          </a:prstGeom>
          <a:noFill/>
          <a:ln/>
        </p:spPr>
        <p:txBody>
          <a:bodyPr wrap="square" lIns="0" tIns="0" rIns="0" bIns="0" rtlCol="0" anchor="ctr"/>
          <a:lstStyle/>
          <a:p>
            <a:pPr marL="0" indent="0" algn="ctr">
              <a:buNone/>
            </a:pPr>
            <a:r>
              <a:rPr lang="en-US" sz="2200" b="1" dirty="0">
                <a:solidFill>
                  <a:srgbClr val="FFFFFF"/>
                </a:solidFill>
                <a:latin typeface="Trebuchet MS" pitchFamily="34" charset="0"/>
                <a:ea typeface="Trebuchet MS" pitchFamily="34" charset="-122"/>
                <a:cs typeface="Trebuchet MS" pitchFamily="34" charset="-120"/>
              </a:rPr>
              <a:t>T</a:t>
            </a:r>
            <a:endParaRPr lang="en-US" sz="2200" dirty="0"/>
          </a:p>
        </p:txBody>
      </p:sp>
      <p:sp>
        <p:nvSpPr>
          <p:cNvPr id="23" name="Text 20"/>
          <p:cNvSpPr/>
          <p:nvPr/>
        </p:nvSpPr>
        <p:spPr>
          <a:xfrm>
            <a:off x="6604431" y="960120"/>
            <a:ext cx="1143000" cy="457200"/>
          </a:xfrm>
          <a:prstGeom prst="rect">
            <a:avLst/>
          </a:prstGeom>
          <a:noFill/>
          <a:ln/>
        </p:spPr>
        <p:txBody>
          <a:bodyPr wrap="square" lIns="0" tIns="0" rIns="0" bIns="0" rtlCol="0" anchor="ctr"/>
          <a:lstStyle/>
          <a:p>
            <a:pPr marL="0" indent="0">
              <a:buNone/>
            </a:pPr>
            <a:r>
              <a:rPr lang="en-US" sz="1100" b="1" dirty="0">
                <a:solidFill>
                  <a:srgbClr val="FFFFFF"/>
                </a:solidFill>
                <a:latin typeface="Trebuchet MS" pitchFamily="34" charset="0"/>
                <a:ea typeface="Trebuchet MS" pitchFamily="34" charset="-122"/>
                <a:cs typeface="Trebuchet MS" pitchFamily="34" charset="-120"/>
              </a:rPr>
              <a:t>Toxins </a:t>
            </a:r>
            <a:endParaRPr lang="en-US" sz="1100" dirty="0"/>
          </a:p>
        </p:txBody>
      </p:sp>
      <p:sp>
        <p:nvSpPr>
          <p:cNvPr id="24" name="Shape 21"/>
          <p:cNvSpPr/>
          <p:nvPr/>
        </p:nvSpPr>
        <p:spPr>
          <a:xfrm>
            <a:off x="6238671" y="1417320"/>
            <a:ext cx="1536192" cy="6400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5" name="Text 22"/>
          <p:cNvSpPr/>
          <p:nvPr/>
        </p:nvSpPr>
        <p:spPr>
          <a:xfrm>
            <a:off x="6330111" y="1444752"/>
            <a:ext cx="1444752" cy="594360"/>
          </a:xfrm>
          <a:prstGeom prst="rect">
            <a:avLst/>
          </a:prstGeom>
          <a:noFill/>
          <a:ln/>
        </p:spPr>
        <p:txBody>
          <a:bodyPr wrap="square" lIns="0" tIns="0" rIns="0" bIns="0" rtlCol="0" anchor="t"/>
          <a:lstStyle/>
          <a:p>
            <a:pPr marL="0" indent="0">
              <a:lnSpc>
                <a:spcPct val="120000"/>
              </a:lnSpc>
              <a:buNone/>
            </a:pPr>
            <a:r>
              <a:rPr lang="en-US" sz="950" dirty="0">
                <a:solidFill>
                  <a:srgbClr val="2C3E40"/>
                </a:solidFill>
                <a:latin typeface="Calibri" pitchFamily="34" charset="0"/>
                <a:ea typeface="Calibri" pitchFamily="34" charset="-122"/>
                <a:cs typeface="Calibri" pitchFamily="34" charset="-120"/>
              </a:rPr>
              <a:t>Methanol, ethylene glycol, propylene glycol, metformin, Lots of other toxins</a:t>
            </a:r>
            <a:endParaRPr lang="en-US" sz="950" dirty="0"/>
          </a:p>
        </p:txBody>
      </p:sp>
      <p:sp>
        <p:nvSpPr>
          <p:cNvPr id="31" name="Shape 28"/>
          <p:cNvSpPr/>
          <p:nvPr/>
        </p:nvSpPr>
        <p:spPr>
          <a:xfrm>
            <a:off x="8798" y="2286000"/>
            <a:ext cx="3877407" cy="26289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32" name="Shape 29"/>
          <p:cNvSpPr/>
          <p:nvPr/>
        </p:nvSpPr>
        <p:spPr>
          <a:xfrm>
            <a:off x="8798" y="2286000"/>
            <a:ext cx="45719" cy="2628900"/>
          </a:xfrm>
          <a:prstGeom prst="rect">
            <a:avLst/>
          </a:prstGeom>
          <a:solidFill>
            <a:srgbClr val="0B3D4C"/>
          </a:solidFill>
          <a:ln/>
        </p:spPr>
        <p:txBody>
          <a:bodyPr/>
          <a:lstStyle/>
          <a:p>
            <a:endParaRPr lang="en-US"/>
          </a:p>
        </p:txBody>
      </p:sp>
      <p:sp>
        <p:nvSpPr>
          <p:cNvPr id="33" name="Text 30"/>
          <p:cNvSpPr/>
          <p:nvPr/>
        </p:nvSpPr>
        <p:spPr>
          <a:xfrm>
            <a:off x="237398" y="2290186"/>
            <a:ext cx="3588860" cy="292100"/>
          </a:xfrm>
          <a:prstGeom prst="rect">
            <a:avLst/>
          </a:prstGeom>
          <a:noFill/>
          <a:ln/>
        </p:spPr>
        <p:txBody>
          <a:bodyPr wrap="square" lIns="0" tIns="0" rIns="0" bIns="0" rtlCol="0" anchor="ctr"/>
          <a:lstStyle/>
          <a:p>
            <a:pPr marL="0" indent="0">
              <a:buNone/>
            </a:pPr>
            <a:r>
              <a:rPr lang="en-US" sz="1400" b="1" dirty="0">
                <a:solidFill>
                  <a:srgbClr val="0B3D4C"/>
                </a:solidFill>
                <a:latin typeface="Trebuchet MS" pitchFamily="34" charset="0"/>
                <a:ea typeface="Trebuchet MS" pitchFamily="34" charset="-122"/>
                <a:cs typeface="Trebuchet MS" pitchFamily="34" charset="-120"/>
              </a:rPr>
              <a:t>Osmolar Gap vs. Anion Gap</a:t>
            </a:r>
            <a:endParaRPr lang="en-US" sz="1400" dirty="0"/>
          </a:p>
        </p:txBody>
      </p:sp>
      <p:graphicFrame>
        <p:nvGraphicFramePr>
          <p:cNvPr id="5" name="Table 0"/>
          <p:cNvGraphicFramePr>
            <a:graphicFrameLocks noGrp="1"/>
          </p:cNvGraphicFramePr>
          <p:nvPr>
            <p:extLst>
              <p:ext uri="{D42A27DB-BD31-4B8C-83A1-F6EECF244321}">
                <p14:modId xmlns:p14="http://schemas.microsoft.com/office/powerpoint/2010/main" val="728555667"/>
              </p:ext>
            </p:extLst>
          </p:nvPr>
        </p:nvGraphicFramePr>
        <p:xfrm>
          <a:off x="237398" y="2697479"/>
          <a:ext cx="3588860" cy="1337734"/>
        </p:xfrm>
        <a:graphic>
          <a:graphicData uri="http://schemas.openxmlformats.org/drawingml/2006/table">
            <a:tbl>
              <a:tblPr/>
              <a:tblGrid>
                <a:gridCol w="574218">
                  <a:extLst>
                    <a:ext uri="{9D8B030D-6E8A-4147-A177-3AD203B41FA5}">
                      <a16:colId xmlns:a16="http://schemas.microsoft.com/office/drawing/2014/main" val="20000"/>
                    </a:ext>
                  </a:extLst>
                </a:gridCol>
                <a:gridCol w="789549">
                  <a:extLst>
                    <a:ext uri="{9D8B030D-6E8A-4147-A177-3AD203B41FA5}">
                      <a16:colId xmlns:a16="http://schemas.microsoft.com/office/drawing/2014/main" val="20001"/>
                    </a:ext>
                  </a:extLst>
                </a:gridCol>
                <a:gridCol w="717772">
                  <a:extLst>
                    <a:ext uri="{9D8B030D-6E8A-4147-A177-3AD203B41FA5}">
                      <a16:colId xmlns:a16="http://schemas.microsoft.com/office/drawing/2014/main" val="20002"/>
                    </a:ext>
                  </a:extLst>
                </a:gridCol>
                <a:gridCol w="1507321">
                  <a:extLst>
                    <a:ext uri="{9D8B030D-6E8A-4147-A177-3AD203B41FA5}">
                      <a16:colId xmlns:a16="http://schemas.microsoft.com/office/drawing/2014/main" val="20003"/>
                    </a:ext>
                  </a:extLst>
                </a:gridCol>
              </a:tblGrid>
              <a:tr h="272627">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Timing</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solidFill>
                      <a:srgbClr val="0B3D4C"/>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Osmolar Gap</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solidFill>
                      <a:srgbClr val="0B3D4C"/>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Anion Gap</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solidFill>
                      <a:srgbClr val="0B3D4C"/>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Interpretation</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solidFill>
                      <a:srgbClr val="0B3D4C"/>
                    </a:solidFill>
                  </a:tcPr>
                </a:tc>
                <a:extLst>
                  <a:ext uri="{0D108BD9-81ED-4DB2-BD59-A6C34878D82A}">
                    <a16:rowId xmlns:a16="http://schemas.microsoft.com/office/drawing/2014/main" val="10000"/>
                  </a:ext>
                </a:extLst>
              </a:tr>
              <a:tr h="272627">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Early</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Normal</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Parent alcohol present</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1"/>
                  </a:ext>
                </a:extLst>
              </a:tr>
              <a:tr h="272627">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Middle</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Mixed: alcohol + metabolites</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2"/>
                  </a:ext>
                </a:extLst>
              </a:tr>
              <a:tr h="272627">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Late</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Normal</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Fully metabolized</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35" name="Text 31"/>
          <p:cNvSpPr/>
          <p:nvPr/>
        </p:nvSpPr>
        <p:spPr>
          <a:xfrm>
            <a:off x="237398" y="4139589"/>
            <a:ext cx="3588860" cy="584200"/>
          </a:xfrm>
          <a:prstGeom prst="rect">
            <a:avLst/>
          </a:prstGeom>
          <a:noFill/>
          <a:ln/>
        </p:spPr>
        <p:txBody>
          <a:bodyPr wrap="square" lIns="0" tIns="0" rIns="0" bIns="0" rtlCol="0" anchor="ctr"/>
          <a:lstStyle/>
          <a:p>
            <a:pPr marL="0" indent="0">
              <a:buNone/>
            </a:pPr>
            <a:r>
              <a:rPr lang="en-US" sz="1100" b="1" dirty="0">
                <a:solidFill>
                  <a:srgbClr val="D4783A"/>
                </a:solidFill>
                <a:latin typeface="Calibri" pitchFamily="34" charset="0"/>
                <a:ea typeface="Calibri" pitchFamily="34" charset="-122"/>
                <a:cs typeface="Calibri" pitchFamily="34" charset="-120"/>
              </a:rPr>
              <a:t>Key: </a:t>
            </a:r>
            <a:r>
              <a:rPr lang="en-US" sz="1050" dirty="0">
                <a:solidFill>
                  <a:srgbClr val="2C3E40"/>
                </a:solidFill>
                <a:latin typeface="Calibri" pitchFamily="34" charset="0"/>
                <a:ea typeface="Calibri" pitchFamily="34" charset="-122"/>
                <a:cs typeface="Calibri" pitchFamily="34" charset="-120"/>
              </a:rPr>
              <a:t>A normal osmolar gap does NOT rule out toxic alcohol ingestion if presentation is delayed (parent alcohol may already be metabolized).</a:t>
            </a:r>
            <a:endParaRPr lang="en-US" sz="1100" dirty="0"/>
          </a:p>
        </p:txBody>
      </p:sp>
      <p:sp>
        <p:nvSpPr>
          <p:cNvPr id="36" name="Shape 32"/>
          <p:cNvSpPr/>
          <p:nvPr/>
        </p:nvSpPr>
        <p:spPr>
          <a:xfrm>
            <a:off x="6847448" y="2303584"/>
            <a:ext cx="2227704" cy="26289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37" name="Shape 33"/>
          <p:cNvSpPr/>
          <p:nvPr/>
        </p:nvSpPr>
        <p:spPr>
          <a:xfrm>
            <a:off x="6847447" y="2303584"/>
            <a:ext cx="45719" cy="2628900"/>
          </a:xfrm>
          <a:prstGeom prst="rect">
            <a:avLst/>
          </a:prstGeom>
          <a:solidFill>
            <a:srgbClr val="D4783A"/>
          </a:solidFill>
          <a:ln/>
        </p:spPr>
        <p:txBody>
          <a:bodyPr/>
          <a:lstStyle/>
          <a:p>
            <a:endParaRPr lang="en-US"/>
          </a:p>
        </p:txBody>
      </p:sp>
      <p:sp>
        <p:nvSpPr>
          <p:cNvPr id="38" name="Text 34"/>
          <p:cNvSpPr/>
          <p:nvPr/>
        </p:nvSpPr>
        <p:spPr>
          <a:xfrm>
            <a:off x="7076047" y="2289481"/>
            <a:ext cx="1999105" cy="272627"/>
          </a:xfrm>
          <a:prstGeom prst="rect">
            <a:avLst/>
          </a:prstGeom>
          <a:noFill/>
          <a:ln/>
        </p:spPr>
        <p:txBody>
          <a:bodyPr wrap="square" lIns="0" tIns="0" rIns="0" bIns="0" rtlCol="0" anchor="ctr"/>
          <a:lstStyle/>
          <a:p>
            <a:pPr marL="0" indent="0">
              <a:buNone/>
            </a:pPr>
            <a:r>
              <a:rPr lang="en-US" sz="1300" b="1" dirty="0">
                <a:solidFill>
                  <a:srgbClr val="D4783A"/>
                </a:solidFill>
                <a:latin typeface="Trebuchet MS" pitchFamily="34" charset="0"/>
                <a:ea typeface="Trebuchet MS" pitchFamily="34" charset="-122"/>
                <a:cs typeface="Trebuchet MS" pitchFamily="34" charset="-120"/>
              </a:rPr>
              <a:t>Approach</a:t>
            </a:r>
            <a:endParaRPr lang="en-US" sz="1300" dirty="0"/>
          </a:p>
        </p:txBody>
      </p:sp>
      <p:sp>
        <p:nvSpPr>
          <p:cNvPr id="39" name="Text 35"/>
          <p:cNvSpPr/>
          <p:nvPr/>
        </p:nvSpPr>
        <p:spPr>
          <a:xfrm>
            <a:off x="7076047" y="2651055"/>
            <a:ext cx="1999105" cy="2142067"/>
          </a:xfrm>
          <a:prstGeom prst="rect">
            <a:avLst/>
          </a:prstGeom>
          <a:noFill/>
          <a:ln/>
        </p:spPr>
        <p:txBody>
          <a:bodyPr wrap="square" lIns="0" tIns="0" rIns="0" bIns="0" rtlCol="0" anchor="ctr"/>
          <a:lstStyle/>
          <a:p>
            <a:pPr marL="0" indent="0">
              <a:buNone/>
            </a:pPr>
            <a:r>
              <a:rPr lang="en-US" sz="1000" b="1" dirty="0">
                <a:solidFill>
                  <a:srgbClr val="0B3D4C"/>
                </a:solidFill>
                <a:latin typeface="Calibri" pitchFamily="34" charset="0"/>
                <a:ea typeface="Calibri" pitchFamily="34" charset="-122"/>
                <a:cs typeface="Calibri" pitchFamily="34" charset="-120"/>
              </a:rPr>
              <a:t>1. Confirm AG metabolic acidosis
</a:t>
            </a:r>
            <a:r>
              <a:rPr lang="en-US" sz="950" dirty="0">
                <a:solidFill>
                  <a:srgbClr val="2C3E40"/>
                </a:solidFill>
                <a:latin typeface="Calibri" pitchFamily="34" charset="0"/>
                <a:ea typeface="Calibri" pitchFamily="34" charset="-122"/>
                <a:cs typeface="Calibri" pitchFamily="34" charset="-120"/>
              </a:rPr>
              <a:t>Calculate AG (Na − [Cl + HCO₃])
</a:t>
            </a:r>
            <a:r>
              <a:rPr lang="en-US" sz="1000" b="1" dirty="0">
                <a:solidFill>
                  <a:srgbClr val="0B3D4C"/>
                </a:solidFill>
                <a:latin typeface="Calibri" pitchFamily="34" charset="0"/>
                <a:ea typeface="Calibri" pitchFamily="34" charset="-122"/>
                <a:cs typeface="Calibri" pitchFamily="34" charset="-120"/>
              </a:rPr>
              <a:t>2. Check osmolar gap
</a:t>
            </a:r>
            <a:r>
              <a:rPr lang="en-US" sz="950" dirty="0">
                <a:solidFill>
                  <a:srgbClr val="2C3E40"/>
                </a:solidFill>
                <a:latin typeface="Calibri" pitchFamily="34" charset="0"/>
                <a:ea typeface="Calibri" pitchFamily="34" charset="-122"/>
                <a:cs typeface="Calibri" pitchFamily="34" charset="-120"/>
              </a:rPr>
              <a:t>Measured − calculated osm (&gt;10 </a:t>
            </a:r>
            <a:r>
              <a:rPr lang="en-US" sz="950" dirty="0" err="1">
                <a:solidFill>
                  <a:srgbClr val="2C3E40"/>
                </a:solidFill>
                <a:latin typeface="Calibri" pitchFamily="34" charset="0"/>
                <a:ea typeface="Calibri" pitchFamily="34" charset="-122"/>
                <a:cs typeface="Calibri" pitchFamily="34" charset="-120"/>
              </a:rPr>
              <a:t>abnl</a:t>
            </a:r>
            <a:r>
              <a:rPr lang="en-US" sz="950" dirty="0">
                <a:solidFill>
                  <a:srgbClr val="2C3E40"/>
                </a:solidFill>
                <a:latin typeface="Calibri" pitchFamily="34" charset="0"/>
                <a:ea typeface="Calibri" pitchFamily="34" charset="-122"/>
                <a:cs typeface="Calibri" pitchFamily="34" charset="-120"/>
              </a:rPr>
              <a:t>)
</a:t>
            </a:r>
            <a:r>
              <a:rPr lang="en-US" sz="1000" b="1" dirty="0">
                <a:solidFill>
                  <a:srgbClr val="0B3D4C"/>
                </a:solidFill>
                <a:latin typeface="Calibri" pitchFamily="34" charset="0"/>
                <a:ea typeface="Calibri" pitchFamily="34" charset="-122"/>
                <a:cs typeface="Calibri" pitchFamily="34" charset="-120"/>
              </a:rPr>
              <a:t>3. Check lactate
</a:t>
            </a:r>
            <a:r>
              <a:rPr lang="en-US" sz="950" dirty="0">
                <a:solidFill>
                  <a:srgbClr val="2C3E40"/>
                </a:solidFill>
                <a:latin typeface="Calibri" pitchFamily="34" charset="0"/>
                <a:ea typeface="Calibri" pitchFamily="34" charset="-122"/>
                <a:cs typeface="Calibri" pitchFamily="34" charset="-120"/>
              </a:rPr>
              <a:t>Lactate gap? (POC vs lab)
</a:t>
            </a:r>
            <a:r>
              <a:rPr lang="en-US" sz="1000" b="1" dirty="0">
                <a:solidFill>
                  <a:srgbClr val="0B3D4C"/>
                </a:solidFill>
                <a:latin typeface="Calibri" pitchFamily="34" charset="0"/>
                <a:ea typeface="Calibri" pitchFamily="34" charset="-122"/>
                <a:cs typeface="Calibri" pitchFamily="34" charset="-120"/>
              </a:rPr>
              <a:t>4. Specific levels
</a:t>
            </a:r>
            <a:r>
              <a:rPr lang="en-US" sz="950" dirty="0">
                <a:solidFill>
                  <a:srgbClr val="2C3E40"/>
                </a:solidFill>
                <a:latin typeface="Calibri" pitchFamily="34" charset="0"/>
                <a:ea typeface="Calibri" pitchFamily="34" charset="-122"/>
                <a:cs typeface="Calibri" pitchFamily="34" charset="-120"/>
              </a:rPr>
              <a:t>Salicylate, APAP, EtOH, toxic alcohols
</a:t>
            </a:r>
            <a:r>
              <a:rPr lang="en-US" sz="1000" b="1" dirty="0">
                <a:solidFill>
                  <a:srgbClr val="0B3D4C"/>
                </a:solidFill>
                <a:latin typeface="Calibri" pitchFamily="34" charset="0"/>
                <a:ea typeface="Calibri" pitchFamily="34" charset="-122"/>
                <a:cs typeface="Calibri" pitchFamily="34" charset="-120"/>
              </a:rPr>
              <a:t>5. Treat empirically
</a:t>
            </a:r>
            <a:r>
              <a:rPr lang="en-US" sz="950" dirty="0">
                <a:solidFill>
                  <a:srgbClr val="2C3E40"/>
                </a:solidFill>
                <a:latin typeface="Calibri" pitchFamily="34" charset="0"/>
                <a:ea typeface="Calibri" pitchFamily="34" charset="-122"/>
                <a:cs typeface="Calibri" pitchFamily="34" charset="-120"/>
              </a:rPr>
              <a:t>Fomepizole if toxic alcohol suspected</a:t>
            </a:r>
            <a:endParaRPr lang="en-US" sz="1000" dirty="0"/>
          </a:p>
          <a:p>
            <a:pPr marL="0" indent="0">
              <a:buNone/>
            </a:pPr>
            <a:r>
              <a:rPr lang="en-US" sz="950" dirty="0">
                <a:solidFill>
                  <a:srgbClr val="2C3E40"/>
                </a:solidFill>
                <a:latin typeface="Calibri" pitchFamily="34" charset="0"/>
                <a:ea typeface="Calibri" pitchFamily="34" charset="-122"/>
                <a:cs typeface="Calibri" pitchFamily="34" charset="-120"/>
              </a:rPr>
              <a:t>(do not wait for levels)</a:t>
            </a:r>
            <a:endParaRPr lang="en-US" sz="1000" dirty="0"/>
          </a:p>
        </p:txBody>
      </p:sp>
      <p:pic>
        <p:nvPicPr>
          <p:cNvPr id="1026" name="Picture 2">
            <a:extLst>
              <a:ext uri="{FF2B5EF4-FFF2-40B4-BE49-F238E27FC236}">
                <a16:creationId xmlns:a16="http://schemas.microsoft.com/office/drawing/2014/main" id="{BD5CFBAC-0DA8-049B-7BB8-A31AC6F614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30168" y="2637850"/>
            <a:ext cx="2864526" cy="194805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52" presetClass="entr" presetSubtype="0" fill="hold" grpId="0" nodeType="clickEffect">
                                  <p:stCondLst>
                                    <p:cond delay="0"/>
                                  </p:stCondLst>
                                  <p:childTnLst>
                                    <p:set>
                                      <p:cBhvr>
                                        <p:cTn id="18" dur="1" fill="hold">
                                          <p:stCondLst>
                                            <p:cond delay="0"/>
                                          </p:stCondLst>
                                        </p:cTn>
                                        <p:tgtEl>
                                          <p:spTgt spid="34"/>
                                        </p:tgtEl>
                                        <p:attrNameLst>
                                          <p:attrName>style.visibility</p:attrName>
                                        </p:attrNameLst>
                                      </p:cBhvr>
                                      <p:to>
                                        <p:strVal val="visible"/>
                                      </p:to>
                                    </p:set>
                                    <p:animScale>
                                      <p:cBhvr>
                                        <p:cTn id="19" dur="1000" decel="50000" fill="hold">
                                          <p:stCondLst>
                                            <p:cond delay="0"/>
                                          </p:stCondLst>
                                        </p:cTn>
                                        <p:tgtEl>
                                          <p:spTgt spid="3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0" dur="1000" decel="50000" fill="hold">
                                          <p:stCondLst>
                                            <p:cond delay="0"/>
                                          </p:stCondLst>
                                        </p:cTn>
                                        <p:tgtEl>
                                          <p:spTgt spid="34"/>
                                        </p:tgtEl>
                                        <p:attrNameLst>
                                          <p:attrName>ppt_x</p:attrName>
                                          <p:attrName>ppt_y</p:attrName>
                                        </p:attrNameLst>
                                      </p:cBhvr>
                                    </p:animMotion>
                                    <p:animEffect transition="in" filter="fade">
                                      <p:cBhvr>
                                        <p:cTn id="21" dur="1000"/>
                                        <p:tgtEl>
                                          <p:spTgt spid="34"/>
                                        </p:tgtEl>
                                      </p:cBhvr>
                                    </p:animEffect>
                                  </p:childTnLst>
                                </p:cTn>
                              </p:par>
                              <p:par>
                                <p:cTn id="22" presetID="52" presetClass="entr" presetSubtype="0" fill="hold" grpId="0" nodeType="withEffect">
                                  <p:stCondLst>
                                    <p:cond delay="0"/>
                                  </p:stCondLst>
                                  <p:childTnLst>
                                    <p:set>
                                      <p:cBhvr>
                                        <p:cTn id="23" dur="1" fill="hold">
                                          <p:stCondLst>
                                            <p:cond delay="0"/>
                                          </p:stCondLst>
                                        </p:cTn>
                                        <p:tgtEl>
                                          <p:spTgt spid="37"/>
                                        </p:tgtEl>
                                        <p:attrNameLst>
                                          <p:attrName>style.visibility</p:attrName>
                                        </p:attrNameLst>
                                      </p:cBhvr>
                                      <p:to>
                                        <p:strVal val="visible"/>
                                      </p:to>
                                    </p:set>
                                    <p:animScale>
                                      <p:cBhvr>
                                        <p:cTn id="24" dur="1000" decel="50000" fill="hold">
                                          <p:stCondLst>
                                            <p:cond delay="0"/>
                                          </p:stCondLst>
                                        </p:cTn>
                                        <p:tgtEl>
                                          <p:spTgt spid="3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5" dur="1000" decel="50000" fill="hold">
                                          <p:stCondLst>
                                            <p:cond delay="0"/>
                                          </p:stCondLst>
                                        </p:cTn>
                                        <p:tgtEl>
                                          <p:spTgt spid="37"/>
                                        </p:tgtEl>
                                        <p:attrNameLst>
                                          <p:attrName>ppt_x</p:attrName>
                                          <p:attrName>ppt_y</p:attrName>
                                        </p:attrNameLst>
                                      </p:cBhvr>
                                    </p:animMotion>
                                    <p:animEffect transition="in" filter="fade">
                                      <p:cBhvr>
                                        <p:cTn id="26" dur="1000"/>
                                        <p:tgtEl>
                                          <p:spTgt spid="37"/>
                                        </p:tgtEl>
                                      </p:cBhvr>
                                    </p:animEffect>
                                  </p:childTnLst>
                                </p:cTn>
                              </p:par>
                              <p:par>
                                <p:cTn id="27" presetID="52" presetClass="entr" presetSubtype="0" fill="hold" nodeType="withEffect">
                                  <p:stCondLst>
                                    <p:cond delay="0"/>
                                  </p:stCondLst>
                                  <p:childTnLst>
                                    <p:set>
                                      <p:cBhvr>
                                        <p:cTn id="28" dur="1" fill="hold">
                                          <p:stCondLst>
                                            <p:cond delay="0"/>
                                          </p:stCondLst>
                                        </p:cTn>
                                        <p:tgtEl>
                                          <p:spTgt spid="1026"/>
                                        </p:tgtEl>
                                        <p:attrNameLst>
                                          <p:attrName>style.visibility</p:attrName>
                                        </p:attrNameLst>
                                      </p:cBhvr>
                                      <p:to>
                                        <p:strVal val="visible"/>
                                      </p:to>
                                    </p:set>
                                    <p:animScale>
                                      <p:cBhvr>
                                        <p:cTn id="29" dur="1000" decel="50000" fill="hold">
                                          <p:stCondLst>
                                            <p:cond delay="0"/>
                                          </p:stCondLst>
                                        </p:cTn>
                                        <p:tgtEl>
                                          <p:spTgt spid="102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0" dur="1000" decel="50000" fill="hold">
                                          <p:stCondLst>
                                            <p:cond delay="0"/>
                                          </p:stCondLst>
                                        </p:cTn>
                                        <p:tgtEl>
                                          <p:spTgt spid="1026"/>
                                        </p:tgtEl>
                                        <p:attrNameLst>
                                          <p:attrName>ppt_x</p:attrName>
                                          <p:attrName>ppt_y</p:attrName>
                                        </p:attrNameLst>
                                      </p:cBhvr>
                                    </p:animMotion>
                                    <p:animEffect transition="in" filter="fade">
                                      <p:cBhvr>
                                        <p:cTn id="31" dur="1000"/>
                                        <p:tgtEl>
                                          <p:spTgt spid="1026"/>
                                        </p:tgtEl>
                                      </p:cBhvr>
                                    </p:animEffect>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36"/>
                                        </p:tgtEl>
                                        <p:attrNameLst>
                                          <p:attrName>style.visibility</p:attrName>
                                        </p:attrNameLst>
                                      </p:cBhvr>
                                      <p:to>
                                        <p:strVal val="visible"/>
                                      </p:to>
                                    </p:set>
                                    <p:animEffect transition="in" filter="fade">
                                      <p:cBhvr>
                                        <p:cTn id="36" dur="1000"/>
                                        <p:tgtEl>
                                          <p:spTgt spid="36"/>
                                        </p:tgtEl>
                                      </p:cBhvr>
                                    </p:animEffect>
                                    <p:anim calcmode="lin" valueType="num">
                                      <p:cBhvr>
                                        <p:cTn id="37" dur="1000" fill="hold"/>
                                        <p:tgtEl>
                                          <p:spTgt spid="36"/>
                                        </p:tgtEl>
                                        <p:attrNameLst>
                                          <p:attrName>ppt_x</p:attrName>
                                        </p:attrNameLst>
                                      </p:cBhvr>
                                      <p:tavLst>
                                        <p:tav tm="0">
                                          <p:val>
                                            <p:strVal val="#ppt_x"/>
                                          </p:val>
                                        </p:tav>
                                        <p:tav tm="100000">
                                          <p:val>
                                            <p:strVal val="#ppt_x"/>
                                          </p:val>
                                        </p:tav>
                                      </p:tavLst>
                                    </p:anim>
                                    <p:anim calcmode="lin" valueType="num">
                                      <p:cBhvr>
                                        <p:cTn id="38" dur="1000" fill="hold"/>
                                        <p:tgtEl>
                                          <p:spTgt spid="36"/>
                                        </p:tgtEl>
                                        <p:attrNameLst>
                                          <p:attrName>ppt_y</p:attrName>
                                        </p:attrNameLst>
                                      </p:cBhvr>
                                      <p:tavLst>
                                        <p:tav tm="0">
                                          <p:val>
                                            <p:strVal val="#ppt_y+.1"/>
                                          </p:val>
                                        </p:tav>
                                        <p:tav tm="100000">
                                          <p:val>
                                            <p:strVal val="#ppt_y"/>
                                          </p:val>
                                        </p:tav>
                                      </p:tavLst>
                                    </p:anim>
                                  </p:childTnLst>
                                </p:cTn>
                              </p:par>
                              <p:par>
                                <p:cTn id="39" presetID="42" presetClass="entr" presetSubtype="0" fill="hold" grpId="1" nodeType="withEffect">
                                  <p:stCondLst>
                                    <p:cond delay="0"/>
                                  </p:stCondLst>
                                  <p:childTnLst>
                                    <p:set>
                                      <p:cBhvr>
                                        <p:cTn id="40" dur="1" fill="hold">
                                          <p:stCondLst>
                                            <p:cond delay="0"/>
                                          </p:stCondLst>
                                        </p:cTn>
                                        <p:tgtEl>
                                          <p:spTgt spid="37"/>
                                        </p:tgtEl>
                                        <p:attrNameLst>
                                          <p:attrName>style.visibility</p:attrName>
                                        </p:attrNameLst>
                                      </p:cBhvr>
                                      <p:to>
                                        <p:strVal val="visible"/>
                                      </p:to>
                                    </p:set>
                                    <p:animEffect transition="in" filter="fade">
                                      <p:cBhvr>
                                        <p:cTn id="41" dur="1000"/>
                                        <p:tgtEl>
                                          <p:spTgt spid="37"/>
                                        </p:tgtEl>
                                      </p:cBhvr>
                                    </p:animEffect>
                                    <p:anim calcmode="lin" valueType="num">
                                      <p:cBhvr>
                                        <p:cTn id="42" dur="1000" fill="hold"/>
                                        <p:tgtEl>
                                          <p:spTgt spid="37"/>
                                        </p:tgtEl>
                                        <p:attrNameLst>
                                          <p:attrName>ppt_x</p:attrName>
                                        </p:attrNameLst>
                                      </p:cBhvr>
                                      <p:tavLst>
                                        <p:tav tm="0">
                                          <p:val>
                                            <p:strVal val="#ppt_x"/>
                                          </p:val>
                                        </p:tav>
                                        <p:tav tm="100000">
                                          <p:val>
                                            <p:strVal val="#ppt_x"/>
                                          </p:val>
                                        </p:tav>
                                      </p:tavLst>
                                    </p:anim>
                                    <p:anim calcmode="lin" valueType="num">
                                      <p:cBhvr>
                                        <p:cTn id="43" dur="1000" fill="hold"/>
                                        <p:tgtEl>
                                          <p:spTgt spid="37"/>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38"/>
                                        </p:tgtEl>
                                        <p:attrNameLst>
                                          <p:attrName>style.visibility</p:attrName>
                                        </p:attrNameLst>
                                      </p:cBhvr>
                                      <p:to>
                                        <p:strVal val="visible"/>
                                      </p:to>
                                    </p:set>
                                    <p:animEffect transition="in" filter="fade">
                                      <p:cBhvr>
                                        <p:cTn id="46" dur="1000"/>
                                        <p:tgtEl>
                                          <p:spTgt spid="38"/>
                                        </p:tgtEl>
                                      </p:cBhvr>
                                    </p:animEffect>
                                    <p:anim calcmode="lin" valueType="num">
                                      <p:cBhvr>
                                        <p:cTn id="47" dur="1000" fill="hold"/>
                                        <p:tgtEl>
                                          <p:spTgt spid="38"/>
                                        </p:tgtEl>
                                        <p:attrNameLst>
                                          <p:attrName>ppt_x</p:attrName>
                                        </p:attrNameLst>
                                      </p:cBhvr>
                                      <p:tavLst>
                                        <p:tav tm="0">
                                          <p:val>
                                            <p:strVal val="#ppt_x"/>
                                          </p:val>
                                        </p:tav>
                                        <p:tav tm="100000">
                                          <p:val>
                                            <p:strVal val="#ppt_x"/>
                                          </p:val>
                                        </p:tav>
                                      </p:tavLst>
                                    </p:anim>
                                    <p:anim calcmode="lin" valueType="num">
                                      <p:cBhvr>
                                        <p:cTn id="48" dur="1000" fill="hold"/>
                                        <p:tgtEl>
                                          <p:spTgt spid="38"/>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39"/>
                                        </p:tgtEl>
                                        <p:attrNameLst>
                                          <p:attrName>style.visibility</p:attrName>
                                        </p:attrNameLst>
                                      </p:cBhvr>
                                      <p:to>
                                        <p:strVal val="visible"/>
                                      </p:to>
                                    </p:set>
                                    <p:animEffect transition="in" filter="fade">
                                      <p:cBhvr>
                                        <p:cTn id="51" dur="1000"/>
                                        <p:tgtEl>
                                          <p:spTgt spid="39"/>
                                        </p:tgtEl>
                                      </p:cBhvr>
                                    </p:animEffect>
                                    <p:anim calcmode="lin" valueType="num">
                                      <p:cBhvr>
                                        <p:cTn id="52" dur="1000" fill="hold"/>
                                        <p:tgtEl>
                                          <p:spTgt spid="39"/>
                                        </p:tgtEl>
                                        <p:attrNameLst>
                                          <p:attrName>ppt_x</p:attrName>
                                        </p:attrNameLst>
                                      </p:cBhvr>
                                      <p:tavLst>
                                        <p:tav tm="0">
                                          <p:val>
                                            <p:strVal val="#ppt_x"/>
                                          </p:val>
                                        </p:tav>
                                        <p:tav tm="100000">
                                          <p:val>
                                            <p:strVal val="#ppt_x"/>
                                          </p:val>
                                        </p:tav>
                                      </p:tavLst>
                                    </p:anim>
                                    <p:anim calcmode="lin" valueType="num">
                                      <p:cBhvr>
                                        <p:cTn id="53" dur="1000" fill="hold"/>
                                        <p:tgtEl>
                                          <p:spTgt spid="3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P spid="31" grpId="0" animBg="1"/>
      <p:bldP spid="32" grpId="0" animBg="1"/>
      <p:bldP spid="33" grpId="0" animBg="1"/>
      <p:bldP spid="35" grpId="0" animBg="1"/>
      <p:bldP spid="36" grpId="0" animBg="1"/>
      <p:bldP spid="37" grpId="0" animBg="1"/>
      <p:bldP spid="37" grpId="1" animBg="1"/>
      <p:bldP spid="38" grpId="0" animBg="1"/>
      <p:bldP spid="3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name="Slide 23">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Toxidrome Comparison: At a Glance</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23</a:t>
            </a:r>
            <a:endParaRPr lang="en-US" sz="900" dirty="0"/>
          </a:p>
        </p:txBody>
      </p:sp>
      <p:graphicFrame>
        <p:nvGraphicFramePr>
          <p:cNvPr id="24" name="Table 0"/>
          <p:cNvGraphicFramePr>
            <a:graphicFrameLocks noGrp="1"/>
          </p:cNvGraphicFramePr>
          <p:nvPr>
            <p:extLst>
              <p:ext uri="{D42A27DB-BD31-4B8C-83A1-F6EECF244321}">
                <p14:modId xmlns:p14="http://schemas.microsoft.com/office/powerpoint/2010/main" val="401348238"/>
              </p:ext>
            </p:extLst>
          </p:nvPr>
        </p:nvGraphicFramePr>
        <p:xfrm>
          <a:off x="548640" y="960120"/>
          <a:ext cx="8046723" cy="2953512"/>
        </p:xfrm>
        <a:graphic>
          <a:graphicData uri="http://schemas.openxmlformats.org/drawingml/2006/table">
            <a:tbl>
              <a:tblPr/>
              <a:tblGrid>
                <a:gridCol w="1586678">
                  <a:extLst>
                    <a:ext uri="{9D8B030D-6E8A-4147-A177-3AD203B41FA5}">
                      <a16:colId xmlns:a16="http://schemas.microsoft.com/office/drawing/2014/main" val="20000"/>
                    </a:ext>
                  </a:extLst>
                </a:gridCol>
                <a:gridCol w="680005">
                  <a:extLst>
                    <a:ext uri="{9D8B030D-6E8A-4147-A177-3AD203B41FA5}">
                      <a16:colId xmlns:a16="http://schemas.microsoft.com/office/drawing/2014/main" val="20001"/>
                    </a:ext>
                  </a:extLst>
                </a:gridCol>
                <a:gridCol w="793339">
                  <a:extLst>
                    <a:ext uri="{9D8B030D-6E8A-4147-A177-3AD203B41FA5}">
                      <a16:colId xmlns:a16="http://schemas.microsoft.com/office/drawing/2014/main" val="20002"/>
                    </a:ext>
                  </a:extLst>
                </a:gridCol>
                <a:gridCol w="680005">
                  <a:extLst>
                    <a:ext uri="{9D8B030D-6E8A-4147-A177-3AD203B41FA5}">
                      <a16:colId xmlns:a16="http://schemas.microsoft.com/office/drawing/2014/main" val="20003"/>
                    </a:ext>
                  </a:extLst>
                </a:gridCol>
                <a:gridCol w="680005">
                  <a:extLst>
                    <a:ext uri="{9D8B030D-6E8A-4147-A177-3AD203B41FA5}">
                      <a16:colId xmlns:a16="http://schemas.microsoft.com/office/drawing/2014/main" val="20004"/>
                    </a:ext>
                  </a:extLst>
                </a:gridCol>
                <a:gridCol w="1133341">
                  <a:extLst>
                    <a:ext uri="{9D8B030D-6E8A-4147-A177-3AD203B41FA5}">
                      <a16:colId xmlns:a16="http://schemas.microsoft.com/office/drawing/2014/main" val="20005"/>
                    </a:ext>
                  </a:extLst>
                </a:gridCol>
                <a:gridCol w="1246675">
                  <a:extLst>
                    <a:ext uri="{9D8B030D-6E8A-4147-A177-3AD203B41FA5}">
                      <a16:colId xmlns:a16="http://schemas.microsoft.com/office/drawing/2014/main" val="20006"/>
                    </a:ext>
                  </a:extLst>
                </a:gridCol>
                <a:gridCol w="1246675">
                  <a:extLst>
                    <a:ext uri="{9D8B030D-6E8A-4147-A177-3AD203B41FA5}">
                      <a16:colId xmlns:a16="http://schemas.microsoft.com/office/drawing/2014/main" val="20007"/>
                    </a:ext>
                  </a:extLst>
                </a:gridCol>
              </a:tblGrid>
              <a:tr h="320040">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Toxidrome</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solidFill>
                      <a:srgbClr val="0B3D4C"/>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HR</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solidFill>
                      <a:srgbClr val="0B3D4C"/>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BP</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solidFill>
                      <a:srgbClr val="0B3D4C"/>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RR</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solidFill>
                      <a:srgbClr val="0B3D4C"/>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Temp</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solidFill>
                      <a:srgbClr val="0B3D4C"/>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Pupils</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solidFill>
                      <a:srgbClr val="0B3D4C"/>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Skin</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solidFill>
                      <a:srgbClr val="0B3D4C"/>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Mental Status</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solidFill>
                      <a:srgbClr val="0B3D4C"/>
                    </a:solidFill>
                  </a:tcPr>
                </a:tc>
                <a:extLst>
                  <a:ext uri="{0D108BD9-81ED-4DB2-BD59-A6C34878D82A}">
                    <a16:rowId xmlns:a16="http://schemas.microsoft.com/office/drawing/2014/main" val="10000"/>
                  </a:ext>
                </a:extLst>
              </a:tr>
              <a:tr h="438912">
                <a:tc>
                  <a:txBody>
                    <a:bodyPr/>
                    <a:lstStyle/>
                    <a:p>
                      <a:pPr marL="0" indent="0" algn="l">
                        <a:buNone/>
                      </a:pPr>
                      <a:r>
                        <a:rPr lang="en-US" sz="1000" b="1" dirty="0">
                          <a:solidFill>
                            <a:srgbClr val="0B3D4C"/>
                          </a:solidFill>
                          <a:latin typeface="Calibri" pitchFamily="34" charset="0"/>
                          <a:ea typeface="Calibri" pitchFamily="34" charset="-122"/>
                          <a:cs typeface="Calibri" pitchFamily="34" charset="-120"/>
                        </a:rPr>
                        <a:t>Sympathomimetic</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Mydriasis</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b="1" dirty="0">
                          <a:solidFill>
                            <a:srgbClr val="D4783A"/>
                          </a:solidFill>
                          <a:latin typeface="Calibri" pitchFamily="34" charset="0"/>
                          <a:ea typeface="Calibri" pitchFamily="34" charset="-122"/>
                          <a:cs typeface="Calibri" pitchFamily="34" charset="-120"/>
                        </a:rPr>
                        <a:t>Warm, WET</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Agitation</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1"/>
                  </a:ext>
                </a:extLst>
              </a:tr>
              <a:tr h="438912">
                <a:tc>
                  <a:txBody>
                    <a:bodyPr/>
                    <a:lstStyle/>
                    <a:p>
                      <a:pPr marL="0" indent="0" algn="l">
                        <a:buNone/>
                      </a:pPr>
                      <a:r>
                        <a:rPr lang="en-US" sz="1000" b="1" dirty="0">
                          <a:solidFill>
                            <a:srgbClr val="0B3D4C"/>
                          </a:solidFill>
                          <a:latin typeface="Calibri" pitchFamily="34" charset="0"/>
                          <a:ea typeface="Calibri" pitchFamily="34" charset="-122"/>
                          <a:cs typeface="Calibri" pitchFamily="34" charset="-120"/>
                        </a:rPr>
                        <a:t>Antimuscarinic</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Nl/↑</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Mydriasis</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b="1" dirty="0">
                          <a:solidFill>
                            <a:srgbClr val="14706E"/>
                          </a:solidFill>
                          <a:latin typeface="Calibri" pitchFamily="34" charset="0"/>
                          <a:ea typeface="Calibri" pitchFamily="34" charset="-122"/>
                          <a:cs typeface="Calibri" pitchFamily="34" charset="-120"/>
                        </a:rPr>
                        <a:t>Warm, DRY</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Delirium</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2"/>
                  </a:ext>
                </a:extLst>
              </a:tr>
              <a:tr h="438912">
                <a:tc>
                  <a:txBody>
                    <a:bodyPr/>
                    <a:lstStyle/>
                    <a:p>
                      <a:pPr marL="0" indent="0" algn="l">
                        <a:buNone/>
                      </a:pPr>
                      <a:r>
                        <a:rPr lang="en-US" sz="1000" b="1" dirty="0">
                          <a:solidFill>
                            <a:srgbClr val="0B3D4C"/>
                          </a:solidFill>
                          <a:latin typeface="Calibri" pitchFamily="34" charset="0"/>
                          <a:ea typeface="Calibri" pitchFamily="34" charset="-122"/>
                          <a:cs typeface="Calibri" pitchFamily="34" charset="-120"/>
                        </a:rPr>
                        <a:t>Cholinergic</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Variable</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Nl</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Miosis</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Wet</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Confusion</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3"/>
                  </a:ext>
                </a:extLst>
              </a:tr>
              <a:tr h="438912">
                <a:tc>
                  <a:txBody>
                    <a:bodyPr/>
                    <a:lstStyle/>
                    <a:p>
                      <a:pPr marL="0" indent="0" algn="l">
                        <a:buNone/>
                      </a:pPr>
                      <a:r>
                        <a:rPr lang="en-US" sz="1000" b="1" dirty="0">
                          <a:solidFill>
                            <a:srgbClr val="0B3D4C"/>
                          </a:solidFill>
                          <a:latin typeface="Calibri" pitchFamily="34" charset="0"/>
                          <a:ea typeface="Calibri" pitchFamily="34" charset="-122"/>
                          <a:cs typeface="Calibri" pitchFamily="34" charset="-120"/>
                        </a:rPr>
                        <a:t>Opioid</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↓/Nl</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Miosis</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Normal</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Sedation</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4"/>
                  </a:ext>
                </a:extLst>
              </a:tr>
              <a:tr h="438912">
                <a:tc>
                  <a:txBody>
                    <a:bodyPr/>
                    <a:lstStyle/>
                    <a:p>
                      <a:pPr marL="0" indent="0" algn="l">
                        <a:buNone/>
                      </a:pPr>
                      <a:r>
                        <a:rPr lang="en-US" sz="1000" b="1" dirty="0">
                          <a:solidFill>
                            <a:srgbClr val="0B3D4C"/>
                          </a:solidFill>
                          <a:latin typeface="Calibri" pitchFamily="34" charset="0"/>
                          <a:ea typeface="Calibri" pitchFamily="34" charset="-122"/>
                          <a:cs typeface="Calibri" pitchFamily="34" charset="-120"/>
                        </a:rPr>
                        <a:t>Sedative Hypnotic</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↓/Nl</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Normal/sm</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Normal</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Sedation</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5"/>
                  </a:ext>
                </a:extLst>
              </a:tr>
              <a:tr h="438912">
                <a:tc>
                  <a:txBody>
                    <a:bodyPr/>
                    <a:lstStyle/>
                    <a:p>
                      <a:pPr marL="0" indent="0" algn="l">
                        <a:buNone/>
                      </a:pPr>
                      <a:r>
                        <a:rPr lang="en-US" sz="1000" b="1" dirty="0">
                          <a:solidFill>
                            <a:srgbClr val="0B3D4C"/>
                          </a:solidFill>
                          <a:latin typeface="Calibri" pitchFamily="34" charset="0"/>
                          <a:ea typeface="Calibri" pitchFamily="34" charset="-122"/>
                          <a:cs typeface="Calibri" pitchFamily="34" charset="-120"/>
                        </a:rPr>
                        <a:t>Cardiodepressive</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Nl/↓</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Nl</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Normal</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Cool, pale</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 LOC</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8" name="Shape 4"/>
          <p:cNvSpPr/>
          <p:nvPr/>
        </p:nvSpPr>
        <p:spPr>
          <a:xfrm>
            <a:off x="548640" y="4160520"/>
            <a:ext cx="8046720" cy="6400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9" name="Shape 5"/>
          <p:cNvSpPr/>
          <p:nvPr/>
        </p:nvSpPr>
        <p:spPr>
          <a:xfrm>
            <a:off x="548640" y="4160520"/>
            <a:ext cx="54864" cy="640080"/>
          </a:xfrm>
          <a:prstGeom prst="rect">
            <a:avLst/>
          </a:prstGeom>
          <a:solidFill>
            <a:srgbClr val="D4783A"/>
          </a:solidFill>
          <a:ln/>
        </p:spPr>
        <p:txBody>
          <a:bodyPr/>
          <a:lstStyle/>
          <a:p>
            <a:endParaRPr lang="en-US"/>
          </a:p>
        </p:txBody>
      </p:sp>
      <p:sp>
        <p:nvSpPr>
          <p:cNvPr id="10" name="Text 6"/>
          <p:cNvSpPr/>
          <p:nvPr/>
        </p:nvSpPr>
        <p:spPr>
          <a:xfrm>
            <a:off x="777240" y="4187952"/>
            <a:ext cx="7589520" cy="594360"/>
          </a:xfrm>
          <a:prstGeom prst="rect">
            <a:avLst/>
          </a:prstGeom>
          <a:noFill/>
          <a:ln/>
        </p:spPr>
        <p:txBody>
          <a:bodyPr wrap="square" lIns="0" tIns="0" rIns="0" bIns="0" rtlCol="0" anchor="ctr"/>
          <a:lstStyle/>
          <a:p>
            <a:pPr marL="0" indent="0" algn="ctr">
              <a:buNone/>
            </a:pPr>
            <a:r>
              <a:rPr lang="en-US" sz="1300" b="1" dirty="0">
                <a:solidFill>
                  <a:srgbClr val="D4783A"/>
                </a:solidFill>
                <a:latin typeface="Calibri" pitchFamily="34" charset="0"/>
                <a:ea typeface="Calibri" pitchFamily="34" charset="-122"/>
                <a:cs typeface="Calibri" pitchFamily="34" charset="-120"/>
              </a:rPr>
              <a:t>High-Yield Tip: </a:t>
            </a:r>
          </a:p>
          <a:p>
            <a:pPr marL="0" indent="0" algn="ctr">
              <a:buNone/>
            </a:pPr>
            <a:r>
              <a:rPr lang="en-US" sz="1200" dirty="0">
                <a:solidFill>
                  <a:srgbClr val="2C3E40"/>
                </a:solidFill>
                <a:latin typeface="Calibri" pitchFamily="34" charset="0"/>
                <a:ea typeface="Calibri" pitchFamily="34" charset="-122"/>
                <a:cs typeface="Calibri" pitchFamily="34" charset="-120"/>
              </a:rPr>
              <a:t>Wet vs. Dry skin and Pupil size are the fastest physical exam findings to differentiate toxidromes in an undifferentiated patient.</a:t>
            </a:r>
            <a:endParaRPr lang="en-US" sz="13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par>
                                <p:cTn id="10" presetID="52" presetClass="entr" presetSubtype="0" fill="hold" grpId="0" nodeType="withEffect">
                                  <p:stCondLst>
                                    <p:cond delay="0"/>
                                  </p:stCondLst>
                                  <p:childTnLst>
                                    <p:set>
                                      <p:cBhvr>
                                        <p:cTn id="11" dur="1" fill="hold">
                                          <p:stCondLst>
                                            <p:cond delay="0"/>
                                          </p:stCondLst>
                                        </p:cTn>
                                        <p:tgtEl>
                                          <p:spTgt spid="9"/>
                                        </p:tgtEl>
                                        <p:attrNameLst>
                                          <p:attrName>style.visibility</p:attrName>
                                        </p:attrNameLst>
                                      </p:cBhvr>
                                      <p:to>
                                        <p:strVal val="visible"/>
                                      </p:to>
                                    </p:set>
                                    <p:animScale>
                                      <p:cBhvr>
                                        <p:cTn id="12" dur="1000" decel="50000" fill="hold">
                                          <p:stCondLst>
                                            <p:cond delay="0"/>
                                          </p:stCondLst>
                                        </p:cTn>
                                        <p:tgtEl>
                                          <p:spTgt spid="9"/>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9"/>
                                        </p:tgtEl>
                                        <p:attrNameLst>
                                          <p:attrName>ppt_x</p:attrName>
                                          <p:attrName>ppt_y</p:attrName>
                                        </p:attrNameLst>
                                      </p:cBhvr>
                                    </p:animMotion>
                                    <p:animEffect transition="in" filter="fade">
                                      <p:cBhvr>
                                        <p:cTn id="14" dur="1000"/>
                                        <p:tgtEl>
                                          <p:spTgt spid="9"/>
                                        </p:tgtEl>
                                      </p:cBhvr>
                                    </p:animEffect>
                                  </p:childTnLst>
                                </p:cTn>
                              </p:par>
                              <p:par>
                                <p:cTn id="15" presetID="52"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animScale>
                                      <p:cBhvr>
                                        <p:cTn id="17" dur="1000" decel="50000" fill="hold">
                                          <p:stCondLst>
                                            <p:cond delay="0"/>
                                          </p:stCondLst>
                                        </p:cTn>
                                        <p:tgtEl>
                                          <p:spTgt spid="10"/>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10"/>
                                        </p:tgtEl>
                                        <p:attrNameLst>
                                          <p:attrName>ppt_x</p:attrName>
                                          <p:attrName>ppt_y</p:attrName>
                                        </p:attrNameLst>
                                      </p:cBhvr>
                                    </p:animMotion>
                                    <p:animEffect transition="in" filter="fade">
                                      <p:cBhvr>
                                        <p:cTn id="19"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name="Slide 24">
    <p:bg>
      <p:bgPr>
        <a:solidFill>
          <a:srgbClr val="0B3D4C"/>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4160520" y="1097280"/>
            <a:ext cx="822960" cy="822960"/>
          </a:xfrm>
          <a:prstGeom prst="rect">
            <a:avLst/>
          </a:prstGeom>
        </p:spPr>
      </p:pic>
      <p:sp>
        <p:nvSpPr>
          <p:cNvPr id="4" name="Text 1"/>
          <p:cNvSpPr/>
          <p:nvPr/>
        </p:nvSpPr>
        <p:spPr>
          <a:xfrm>
            <a:off x="457200" y="2011680"/>
            <a:ext cx="8229600" cy="731520"/>
          </a:xfrm>
          <a:prstGeom prst="rect">
            <a:avLst/>
          </a:prstGeom>
          <a:noFill/>
          <a:ln/>
        </p:spPr>
        <p:txBody>
          <a:bodyPr wrap="square" lIns="0" tIns="0" rIns="0" bIns="0" rtlCol="0" anchor="ctr"/>
          <a:lstStyle/>
          <a:p>
            <a:pPr marL="0" indent="0" algn="ctr">
              <a:buNone/>
            </a:pPr>
            <a:r>
              <a:rPr lang="en-US" sz="3600" b="1" dirty="0">
                <a:solidFill>
                  <a:srgbClr val="FFFFFF"/>
                </a:solidFill>
                <a:latin typeface="Trebuchet MS" pitchFamily="34" charset="0"/>
                <a:ea typeface="Trebuchet MS" pitchFamily="34" charset="-122"/>
                <a:cs typeface="Trebuchet MS" pitchFamily="34" charset="-120"/>
              </a:rPr>
              <a:t>GI Decontamination</a:t>
            </a:r>
            <a:endParaRPr lang="en-US" sz="3600" dirty="0"/>
          </a:p>
        </p:txBody>
      </p:sp>
      <p:sp>
        <p:nvSpPr>
          <p:cNvPr id="5" name="Text 2"/>
          <p:cNvSpPr/>
          <p:nvPr/>
        </p:nvSpPr>
        <p:spPr>
          <a:xfrm>
            <a:off x="914400" y="2834640"/>
            <a:ext cx="7315200" cy="457200"/>
          </a:xfrm>
          <a:prstGeom prst="rect">
            <a:avLst/>
          </a:prstGeom>
          <a:noFill/>
          <a:ln/>
        </p:spPr>
        <p:txBody>
          <a:bodyPr wrap="square" lIns="0" tIns="0" rIns="0" bIns="0" rtlCol="0" anchor="ctr"/>
          <a:lstStyle/>
          <a:p>
            <a:pPr marL="0" indent="0" algn="ctr">
              <a:buNone/>
            </a:pPr>
            <a:r>
              <a:rPr lang="en-US" sz="1600" i="1" dirty="0">
                <a:solidFill>
                  <a:srgbClr val="D0D5D4"/>
                </a:solidFill>
                <a:latin typeface="Calibri" pitchFamily="34" charset="0"/>
                <a:ea typeface="Calibri" pitchFamily="34" charset="-122"/>
                <a:cs typeface="Calibri" pitchFamily="34" charset="-120"/>
              </a:rPr>
              <a:t>Empty, Block, Decrease — strategies to limit absorption</a:t>
            </a:r>
            <a:endParaRPr lang="en-US" sz="1600" dirty="0"/>
          </a:p>
        </p:txBody>
      </p:sp>
      <p:sp>
        <p:nvSpPr>
          <p:cNvPr id="6" name="Shape 3"/>
          <p:cNvSpPr/>
          <p:nvPr/>
        </p:nvSpPr>
        <p:spPr>
          <a:xfrm>
            <a:off x="0" y="5088636"/>
            <a:ext cx="9144000" cy="54864"/>
          </a:xfrm>
          <a:prstGeom prst="rect">
            <a:avLst/>
          </a:prstGeom>
          <a:solidFill>
            <a:srgbClr val="D4783A"/>
          </a:solidFill>
          <a:ln/>
        </p:spPr>
        <p:txBody>
          <a:bodyPr/>
          <a:lstStyle/>
          <a:p>
            <a:endParaRPr lang="en-US"/>
          </a:p>
        </p:txBody>
      </p:sp>
      <p:sp>
        <p:nvSpPr>
          <p:cNvPr id="7" name="Text 4"/>
          <p:cNvSpPr/>
          <p:nvPr/>
        </p:nvSpPr>
        <p:spPr>
          <a:xfrm>
            <a:off x="8412480" y="4663440"/>
            <a:ext cx="457200" cy="274320"/>
          </a:xfrm>
          <a:prstGeom prst="rect">
            <a:avLst/>
          </a:prstGeom>
          <a:noFill/>
          <a:ln/>
        </p:spPr>
        <p:txBody>
          <a:bodyPr wrap="square" lIns="0" tIns="0" rIns="0" bIns="0" rtlCol="0" anchor="ctr"/>
          <a:lstStyle/>
          <a:p>
            <a:pPr marL="0" indent="0" algn="r">
              <a:buNone/>
            </a:pPr>
            <a:r>
              <a:rPr lang="en-US" sz="900" dirty="0">
                <a:solidFill>
                  <a:srgbClr val="D0D5D4"/>
                </a:solidFill>
                <a:latin typeface="Calibri" pitchFamily="34" charset="0"/>
                <a:ea typeface="Calibri" pitchFamily="34" charset="-122"/>
                <a:cs typeface="Calibri" pitchFamily="34" charset="-120"/>
              </a:rPr>
              <a:t>24</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3D4C"/>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4160520" y="1097280"/>
            <a:ext cx="822960" cy="822960"/>
          </a:xfrm>
          <a:prstGeom prst="rect">
            <a:avLst/>
          </a:prstGeom>
        </p:spPr>
      </p:pic>
      <p:sp>
        <p:nvSpPr>
          <p:cNvPr id="4" name="Text 1"/>
          <p:cNvSpPr/>
          <p:nvPr/>
        </p:nvSpPr>
        <p:spPr>
          <a:xfrm>
            <a:off x="457200" y="2011680"/>
            <a:ext cx="8229600" cy="731520"/>
          </a:xfrm>
          <a:prstGeom prst="rect">
            <a:avLst/>
          </a:prstGeom>
          <a:noFill/>
          <a:ln/>
        </p:spPr>
        <p:txBody>
          <a:bodyPr wrap="square" lIns="0" tIns="0" rIns="0" bIns="0" rtlCol="0" anchor="ctr"/>
          <a:lstStyle/>
          <a:p>
            <a:pPr marL="0" indent="0" algn="ctr">
              <a:buNone/>
            </a:pPr>
            <a:r>
              <a:rPr lang="en-US" sz="3600" b="1" dirty="0">
                <a:solidFill>
                  <a:srgbClr val="FFFFFF"/>
                </a:solidFill>
                <a:latin typeface="Trebuchet MS" pitchFamily="34" charset="0"/>
                <a:ea typeface="Trebuchet MS" pitchFamily="34" charset="-122"/>
                <a:cs typeface="Trebuchet MS" pitchFamily="34" charset="-120"/>
              </a:rPr>
              <a:t>What Is Medical Toxicology?</a:t>
            </a:r>
            <a:endParaRPr lang="en-US" sz="3600" dirty="0"/>
          </a:p>
        </p:txBody>
      </p:sp>
      <p:sp>
        <p:nvSpPr>
          <p:cNvPr id="5" name="Text 2"/>
          <p:cNvSpPr/>
          <p:nvPr/>
        </p:nvSpPr>
        <p:spPr>
          <a:xfrm>
            <a:off x="914400" y="2834640"/>
            <a:ext cx="7315200" cy="457200"/>
          </a:xfrm>
          <a:prstGeom prst="rect">
            <a:avLst/>
          </a:prstGeom>
          <a:noFill/>
          <a:ln/>
        </p:spPr>
        <p:txBody>
          <a:bodyPr wrap="square" lIns="0" tIns="0" rIns="0" bIns="0" rtlCol="0" anchor="ctr"/>
          <a:lstStyle/>
          <a:p>
            <a:pPr marL="0" indent="0" algn="ctr">
              <a:buNone/>
            </a:pPr>
            <a:r>
              <a:rPr lang="en-US" sz="1600" i="1" dirty="0">
                <a:solidFill>
                  <a:srgbClr val="D0D5D4"/>
                </a:solidFill>
                <a:latin typeface="Calibri" pitchFamily="34" charset="0"/>
                <a:ea typeface="Calibri" pitchFamily="34" charset="-122"/>
                <a:cs typeface="Calibri" pitchFamily="34" charset="-120"/>
              </a:rPr>
              <a:t>The science of poisons and their clinical management</a:t>
            </a:r>
            <a:endParaRPr lang="en-US" sz="1600" dirty="0"/>
          </a:p>
        </p:txBody>
      </p:sp>
      <p:sp>
        <p:nvSpPr>
          <p:cNvPr id="6" name="Shape 3"/>
          <p:cNvSpPr/>
          <p:nvPr/>
        </p:nvSpPr>
        <p:spPr>
          <a:xfrm>
            <a:off x="0" y="5088636"/>
            <a:ext cx="9144000" cy="54864"/>
          </a:xfrm>
          <a:prstGeom prst="rect">
            <a:avLst/>
          </a:prstGeom>
          <a:solidFill>
            <a:srgbClr val="D4783A"/>
          </a:solidFill>
          <a:ln/>
        </p:spPr>
        <p:txBody>
          <a:bodyPr/>
          <a:lstStyle/>
          <a:p>
            <a:endParaRPr lang="en-US"/>
          </a:p>
        </p:txBody>
      </p:sp>
      <p:sp>
        <p:nvSpPr>
          <p:cNvPr id="7" name="Text 4"/>
          <p:cNvSpPr/>
          <p:nvPr/>
        </p:nvSpPr>
        <p:spPr>
          <a:xfrm>
            <a:off x="8412480" y="4663440"/>
            <a:ext cx="457200" cy="274320"/>
          </a:xfrm>
          <a:prstGeom prst="rect">
            <a:avLst/>
          </a:prstGeom>
          <a:noFill/>
          <a:ln/>
        </p:spPr>
        <p:txBody>
          <a:bodyPr wrap="square" lIns="0" tIns="0" rIns="0" bIns="0" rtlCol="0" anchor="ctr"/>
          <a:lstStyle/>
          <a:p>
            <a:pPr marL="0" indent="0" algn="r">
              <a:buNone/>
            </a:pPr>
            <a:r>
              <a:rPr lang="en-US" sz="900" dirty="0">
                <a:solidFill>
                  <a:srgbClr val="D0D5D4"/>
                </a:solidFill>
                <a:latin typeface="Calibri" pitchFamily="34" charset="0"/>
                <a:ea typeface="Calibri" pitchFamily="34" charset="-122"/>
                <a:cs typeface="Calibri" pitchFamily="34" charset="-120"/>
              </a:rPr>
              <a:t>3</a:t>
            </a:r>
            <a:endParaRPr lang="en-US" sz="9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25">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GI Decontamination: The Framework</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25</a:t>
            </a:r>
            <a:endParaRPr lang="en-US" sz="900" dirty="0"/>
          </a:p>
        </p:txBody>
      </p:sp>
      <p:sp>
        <p:nvSpPr>
          <p:cNvPr id="7" name="Shape 4"/>
          <p:cNvSpPr/>
          <p:nvPr/>
        </p:nvSpPr>
        <p:spPr>
          <a:xfrm>
            <a:off x="548640" y="1005840"/>
            <a:ext cx="2651760" cy="457200"/>
          </a:xfrm>
          <a:prstGeom prst="rect">
            <a:avLst/>
          </a:prstGeom>
          <a:solidFill>
            <a:srgbClr val="D4783A"/>
          </a:solidFill>
          <a:ln/>
        </p:spPr>
        <p:txBody>
          <a:bodyPr/>
          <a:lstStyle/>
          <a:p>
            <a:endParaRPr lang="en-US"/>
          </a:p>
        </p:txBody>
      </p:sp>
      <p:sp>
        <p:nvSpPr>
          <p:cNvPr id="8" name="Text 5"/>
          <p:cNvSpPr/>
          <p:nvPr/>
        </p:nvSpPr>
        <p:spPr>
          <a:xfrm>
            <a:off x="548640" y="1005840"/>
            <a:ext cx="2651760" cy="457200"/>
          </a:xfrm>
          <a:prstGeom prst="rect">
            <a:avLst/>
          </a:prstGeom>
          <a:noFill/>
          <a:ln/>
        </p:spPr>
        <p:txBody>
          <a:bodyPr wrap="square" lIns="0" tIns="0" rIns="0" bIns="0" rtlCol="0" anchor="ctr"/>
          <a:lstStyle/>
          <a:p>
            <a:pPr marL="0" indent="0" algn="ctr">
              <a:buNone/>
            </a:pPr>
            <a:r>
              <a:rPr lang="en-US" sz="1400" b="1" dirty="0">
                <a:solidFill>
                  <a:srgbClr val="FFFFFF"/>
                </a:solidFill>
                <a:latin typeface="Trebuchet MS" pitchFamily="34" charset="0"/>
                <a:ea typeface="Trebuchet MS" pitchFamily="34" charset="-122"/>
                <a:cs typeface="Trebuchet MS" pitchFamily="34" charset="-120"/>
              </a:rPr>
              <a:t>EMPTY</a:t>
            </a:r>
            <a:endParaRPr lang="en-US" sz="1400" dirty="0"/>
          </a:p>
        </p:txBody>
      </p:sp>
      <p:sp>
        <p:nvSpPr>
          <p:cNvPr id="9" name="Shape 6"/>
          <p:cNvSpPr/>
          <p:nvPr/>
        </p:nvSpPr>
        <p:spPr>
          <a:xfrm>
            <a:off x="548640" y="1463040"/>
            <a:ext cx="2651760" cy="32004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0" name="Text 7"/>
          <p:cNvSpPr/>
          <p:nvPr/>
        </p:nvSpPr>
        <p:spPr>
          <a:xfrm>
            <a:off x="685800" y="1554480"/>
            <a:ext cx="2377440" cy="365760"/>
          </a:xfrm>
          <a:prstGeom prst="rect">
            <a:avLst/>
          </a:prstGeom>
          <a:noFill/>
          <a:ln/>
        </p:spPr>
        <p:txBody>
          <a:bodyPr wrap="square" lIns="0" tIns="0" rIns="0" bIns="0" rtlCol="0" anchor="ctr"/>
          <a:lstStyle/>
          <a:p>
            <a:pPr marL="0" indent="0">
              <a:buNone/>
            </a:pPr>
            <a:r>
              <a:rPr lang="en-US" sz="1400" b="1" dirty="0">
                <a:solidFill>
                  <a:srgbClr val="0B3D4C"/>
                </a:solidFill>
                <a:latin typeface="Trebuchet MS" pitchFamily="34" charset="0"/>
                <a:ea typeface="Trebuchet MS" pitchFamily="34" charset="-122"/>
                <a:cs typeface="Trebuchet MS" pitchFamily="34" charset="-120"/>
              </a:rPr>
              <a:t>Gastric Lavage</a:t>
            </a:r>
            <a:endParaRPr lang="en-US" sz="1400" dirty="0"/>
          </a:p>
        </p:txBody>
      </p:sp>
      <p:sp>
        <p:nvSpPr>
          <p:cNvPr id="11" name="Text 8"/>
          <p:cNvSpPr/>
          <p:nvPr/>
        </p:nvSpPr>
        <p:spPr>
          <a:xfrm>
            <a:off x="685800" y="1965960"/>
            <a:ext cx="2377440" cy="2560320"/>
          </a:xfrm>
          <a:prstGeom prst="rect">
            <a:avLst/>
          </a:prstGeom>
          <a:noFill/>
          <a:ln/>
        </p:spPr>
        <p:txBody>
          <a:bodyPr wrap="square" lIns="0" tIns="0" rIns="0" bIns="0" rtlCol="0" anchor="ctr"/>
          <a:lstStyle/>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Large bore OG tube</a:t>
            </a:r>
            <a:endParaRPr lang="en-US" sz="1100" dirty="0"/>
          </a:p>
          <a:p>
            <a:pPr marL="0" indent="0">
              <a:lnSpc>
                <a:spcPct val="130000"/>
              </a:lnSpc>
              <a:buNone/>
            </a:pPr>
            <a:endParaRPr lang="en-US" sz="1100" dirty="0"/>
          </a:p>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Rarely indicated now</a:t>
            </a:r>
            <a:endParaRPr lang="en-US" sz="1100" dirty="0"/>
          </a:p>
          <a:p>
            <a:pPr marL="0" indent="0">
              <a:lnSpc>
                <a:spcPct val="130000"/>
              </a:lnSpc>
              <a:buNone/>
            </a:pPr>
            <a:endParaRPr lang="en-US" sz="1100" dirty="0"/>
          </a:p>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Consider only within 1hr of life-threatening ingestion</a:t>
            </a:r>
            <a:endParaRPr lang="en-US" sz="1100" dirty="0"/>
          </a:p>
          <a:p>
            <a:pPr marL="0" indent="0">
              <a:lnSpc>
                <a:spcPct val="130000"/>
              </a:lnSpc>
              <a:buNone/>
            </a:pPr>
            <a:endParaRPr lang="en-US" sz="1100" dirty="0"/>
          </a:p>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Risks: aspiration, esophageal injury</a:t>
            </a:r>
            <a:endParaRPr lang="en-US" sz="1100" dirty="0"/>
          </a:p>
        </p:txBody>
      </p:sp>
      <p:sp>
        <p:nvSpPr>
          <p:cNvPr id="12" name="Shape 9"/>
          <p:cNvSpPr/>
          <p:nvPr/>
        </p:nvSpPr>
        <p:spPr>
          <a:xfrm>
            <a:off x="3429000" y="1005840"/>
            <a:ext cx="2651760" cy="457200"/>
          </a:xfrm>
          <a:prstGeom prst="rect">
            <a:avLst/>
          </a:prstGeom>
          <a:solidFill>
            <a:srgbClr val="1A8A6E"/>
          </a:solidFill>
          <a:ln/>
        </p:spPr>
        <p:txBody>
          <a:bodyPr/>
          <a:lstStyle/>
          <a:p>
            <a:endParaRPr lang="en-US"/>
          </a:p>
        </p:txBody>
      </p:sp>
      <p:sp>
        <p:nvSpPr>
          <p:cNvPr id="13" name="Text 10"/>
          <p:cNvSpPr/>
          <p:nvPr/>
        </p:nvSpPr>
        <p:spPr>
          <a:xfrm>
            <a:off x="3429000" y="1005840"/>
            <a:ext cx="2651760" cy="457200"/>
          </a:xfrm>
          <a:prstGeom prst="rect">
            <a:avLst/>
          </a:prstGeom>
          <a:noFill/>
          <a:ln/>
        </p:spPr>
        <p:txBody>
          <a:bodyPr wrap="square" lIns="0" tIns="0" rIns="0" bIns="0" rtlCol="0" anchor="ctr"/>
          <a:lstStyle/>
          <a:p>
            <a:pPr marL="0" indent="0" algn="ctr">
              <a:buNone/>
            </a:pPr>
            <a:r>
              <a:rPr lang="en-US" sz="1400" b="1" dirty="0">
                <a:solidFill>
                  <a:srgbClr val="FFFFFF"/>
                </a:solidFill>
                <a:latin typeface="Trebuchet MS" pitchFamily="34" charset="0"/>
                <a:ea typeface="Trebuchet MS" pitchFamily="34" charset="-122"/>
                <a:cs typeface="Trebuchet MS" pitchFamily="34" charset="-120"/>
              </a:rPr>
              <a:t>BLOCK</a:t>
            </a:r>
            <a:endParaRPr lang="en-US" sz="1400" dirty="0"/>
          </a:p>
        </p:txBody>
      </p:sp>
      <p:sp>
        <p:nvSpPr>
          <p:cNvPr id="14" name="Shape 11"/>
          <p:cNvSpPr/>
          <p:nvPr/>
        </p:nvSpPr>
        <p:spPr>
          <a:xfrm>
            <a:off x="3429000" y="1463040"/>
            <a:ext cx="2651760" cy="32004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5" name="Text 12"/>
          <p:cNvSpPr/>
          <p:nvPr/>
        </p:nvSpPr>
        <p:spPr>
          <a:xfrm>
            <a:off x="3566160" y="1554480"/>
            <a:ext cx="2377440" cy="365760"/>
          </a:xfrm>
          <a:prstGeom prst="rect">
            <a:avLst/>
          </a:prstGeom>
          <a:noFill/>
          <a:ln/>
        </p:spPr>
        <p:txBody>
          <a:bodyPr wrap="square" lIns="0" tIns="0" rIns="0" bIns="0" rtlCol="0" anchor="ctr"/>
          <a:lstStyle/>
          <a:p>
            <a:pPr marL="0" indent="0">
              <a:buNone/>
            </a:pPr>
            <a:r>
              <a:rPr lang="en-US" sz="1400" b="1" dirty="0">
                <a:solidFill>
                  <a:srgbClr val="0B3D4C"/>
                </a:solidFill>
                <a:latin typeface="Trebuchet MS" pitchFamily="34" charset="0"/>
                <a:ea typeface="Trebuchet MS" pitchFamily="34" charset="-122"/>
                <a:cs typeface="Trebuchet MS" pitchFamily="34" charset="-120"/>
              </a:rPr>
              <a:t>Activated Charcoal</a:t>
            </a:r>
            <a:endParaRPr lang="en-US" sz="1400" dirty="0"/>
          </a:p>
        </p:txBody>
      </p:sp>
      <p:sp>
        <p:nvSpPr>
          <p:cNvPr id="16" name="Text 13"/>
          <p:cNvSpPr/>
          <p:nvPr/>
        </p:nvSpPr>
        <p:spPr>
          <a:xfrm>
            <a:off x="3566160" y="1965960"/>
            <a:ext cx="2377440" cy="2560320"/>
          </a:xfrm>
          <a:prstGeom prst="rect">
            <a:avLst/>
          </a:prstGeom>
          <a:noFill/>
          <a:ln/>
        </p:spPr>
        <p:txBody>
          <a:bodyPr wrap="square" lIns="0" tIns="0" rIns="0" bIns="0" rtlCol="0" anchor="ctr"/>
          <a:lstStyle/>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1 g/kg PO (or 10:1 charcoal:drug)</a:t>
            </a:r>
            <a:endParaRPr lang="en-US" sz="1100" dirty="0"/>
          </a:p>
          <a:p>
            <a:pPr marL="0" indent="0">
              <a:lnSpc>
                <a:spcPct val="130000"/>
              </a:lnSpc>
              <a:buNone/>
            </a:pPr>
            <a:endParaRPr lang="en-US" sz="1100" dirty="0"/>
          </a:p>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Most useful strategy</a:t>
            </a:r>
            <a:endParaRPr lang="en-US" sz="1100" dirty="0"/>
          </a:p>
          <a:p>
            <a:pPr marL="0" indent="0">
              <a:lnSpc>
                <a:spcPct val="130000"/>
              </a:lnSpc>
              <a:buNone/>
            </a:pPr>
            <a:endParaRPr lang="en-US" sz="1100" dirty="0"/>
          </a:p>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Best within 1-2 hour of ingestion</a:t>
            </a:r>
            <a:endParaRPr lang="en-US" sz="1100" dirty="0"/>
          </a:p>
          <a:p>
            <a:pPr marL="0" indent="0">
              <a:lnSpc>
                <a:spcPct val="130000"/>
              </a:lnSpc>
              <a:buNone/>
            </a:pPr>
            <a:endParaRPr lang="en-US" sz="1100" dirty="0"/>
          </a:p>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Adsorbs drug in GI lumen</a:t>
            </a:r>
            <a:endParaRPr lang="en-US" sz="1100" dirty="0"/>
          </a:p>
        </p:txBody>
      </p:sp>
      <p:sp>
        <p:nvSpPr>
          <p:cNvPr id="17" name="Shape 14"/>
          <p:cNvSpPr/>
          <p:nvPr/>
        </p:nvSpPr>
        <p:spPr>
          <a:xfrm>
            <a:off x="6309360" y="1005840"/>
            <a:ext cx="2651760" cy="457200"/>
          </a:xfrm>
          <a:prstGeom prst="rect">
            <a:avLst/>
          </a:prstGeom>
          <a:solidFill>
            <a:srgbClr val="14706E"/>
          </a:solidFill>
          <a:ln/>
        </p:spPr>
        <p:txBody>
          <a:bodyPr/>
          <a:lstStyle/>
          <a:p>
            <a:endParaRPr lang="en-US"/>
          </a:p>
        </p:txBody>
      </p:sp>
      <p:sp>
        <p:nvSpPr>
          <p:cNvPr id="18" name="Text 15"/>
          <p:cNvSpPr/>
          <p:nvPr/>
        </p:nvSpPr>
        <p:spPr>
          <a:xfrm>
            <a:off x="6309360" y="1005840"/>
            <a:ext cx="2651760" cy="457200"/>
          </a:xfrm>
          <a:prstGeom prst="rect">
            <a:avLst/>
          </a:prstGeom>
          <a:noFill/>
          <a:ln/>
        </p:spPr>
        <p:txBody>
          <a:bodyPr wrap="square" lIns="0" tIns="0" rIns="0" bIns="0" rtlCol="0" anchor="ctr"/>
          <a:lstStyle/>
          <a:p>
            <a:pPr marL="0" indent="0" algn="ctr">
              <a:buNone/>
            </a:pPr>
            <a:r>
              <a:rPr lang="en-US" sz="1400" b="1" dirty="0">
                <a:solidFill>
                  <a:srgbClr val="FFFFFF"/>
                </a:solidFill>
                <a:latin typeface="Trebuchet MS" pitchFamily="34" charset="0"/>
                <a:ea typeface="Trebuchet MS" pitchFamily="34" charset="-122"/>
                <a:cs typeface="Trebuchet MS" pitchFamily="34" charset="-120"/>
              </a:rPr>
              <a:t>DECREASE</a:t>
            </a:r>
            <a:endParaRPr lang="en-US" sz="1400" dirty="0"/>
          </a:p>
          <a:p>
            <a:pPr marL="0" indent="0" algn="ctr">
              <a:buNone/>
            </a:pPr>
            <a:r>
              <a:rPr lang="en-US" sz="1400" b="1" dirty="0">
                <a:solidFill>
                  <a:srgbClr val="FFFFFF"/>
                </a:solidFill>
                <a:latin typeface="Trebuchet MS" pitchFamily="34" charset="0"/>
                <a:ea typeface="Trebuchet MS" pitchFamily="34" charset="-122"/>
                <a:cs typeface="Trebuchet MS" pitchFamily="34" charset="-120"/>
              </a:rPr>
              <a:t>TRANSIT</a:t>
            </a:r>
            <a:endParaRPr lang="en-US" sz="1400" dirty="0"/>
          </a:p>
        </p:txBody>
      </p:sp>
      <p:sp>
        <p:nvSpPr>
          <p:cNvPr id="19" name="Shape 16"/>
          <p:cNvSpPr/>
          <p:nvPr/>
        </p:nvSpPr>
        <p:spPr>
          <a:xfrm>
            <a:off x="6309360" y="1463040"/>
            <a:ext cx="2651760" cy="32004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0" name="Text 17"/>
          <p:cNvSpPr/>
          <p:nvPr/>
        </p:nvSpPr>
        <p:spPr>
          <a:xfrm>
            <a:off x="6446520" y="1554480"/>
            <a:ext cx="2377440" cy="365760"/>
          </a:xfrm>
          <a:prstGeom prst="rect">
            <a:avLst/>
          </a:prstGeom>
          <a:noFill/>
          <a:ln/>
        </p:spPr>
        <p:txBody>
          <a:bodyPr wrap="square" lIns="0" tIns="0" rIns="0" bIns="0" rtlCol="0" anchor="ctr"/>
          <a:lstStyle/>
          <a:p>
            <a:pPr marL="0" indent="0">
              <a:buNone/>
            </a:pPr>
            <a:r>
              <a:rPr lang="en-US" sz="1400" b="1" dirty="0">
                <a:solidFill>
                  <a:srgbClr val="0B3D4C"/>
                </a:solidFill>
                <a:latin typeface="Trebuchet MS" pitchFamily="34" charset="0"/>
                <a:ea typeface="Trebuchet MS" pitchFamily="34" charset="-122"/>
                <a:cs typeface="Trebuchet MS" pitchFamily="34" charset="-120"/>
              </a:rPr>
              <a:t>Whole Bowel Irrigation</a:t>
            </a:r>
            <a:endParaRPr lang="en-US" sz="1400" dirty="0"/>
          </a:p>
        </p:txBody>
      </p:sp>
      <p:sp>
        <p:nvSpPr>
          <p:cNvPr id="21" name="Text 18"/>
          <p:cNvSpPr/>
          <p:nvPr/>
        </p:nvSpPr>
        <p:spPr>
          <a:xfrm>
            <a:off x="6446520" y="1965960"/>
            <a:ext cx="2377440" cy="2560320"/>
          </a:xfrm>
          <a:prstGeom prst="rect">
            <a:avLst/>
          </a:prstGeom>
          <a:noFill/>
          <a:ln/>
        </p:spPr>
        <p:txBody>
          <a:bodyPr wrap="square" lIns="0" tIns="0" rIns="0" bIns="0" rtlCol="0" anchor="ctr"/>
          <a:lstStyle/>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PEG 3350 via NG (1–2 L/hr adult)</a:t>
            </a:r>
            <a:endParaRPr lang="en-US" sz="1100" dirty="0"/>
          </a:p>
          <a:p>
            <a:pPr marL="0" indent="0">
              <a:lnSpc>
                <a:spcPct val="130000"/>
              </a:lnSpc>
              <a:buNone/>
            </a:pPr>
            <a:endParaRPr lang="en-US" sz="1100" dirty="0"/>
          </a:p>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Run until clear effluent (poo)</a:t>
            </a:r>
            <a:endParaRPr lang="en-US" sz="1100" dirty="0"/>
          </a:p>
          <a:p>
            <a:pPr marL="0" indent="0">
              <a:lnSpc>
                <a:spcPct val="130000"/>
              </a:lnSpc>
              <a:buNone/>
            </a:pPr>
            <a:endParaRPr lang="en-US" sz="1100" dirty="0"/>
          </a:p>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For sustained-release, body packers, iron, lithium</a:t>
            </a:r>
            <a:endParaRPr lang="en-US" sz="11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26">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Activated Charcoal: In Depth</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26</a:t>
            </a:r>
            <a:endParaRPr lang="en-US" sz="900" dirty="0"/>
          </a:p>
        </p:txBody>
      </p:sp>
      <p:sp>
        <p:nvSpPr>
          <p:cNvPr id="7" name="Shape 4"/>
          <p:cNvSpPr/>
          <p:nvPr/>
        </p:nvSpPr>
        <p:spPr>
          <a:xfrm>
            <a:off x="548640" y="1005840"/>
            <a:ext cx="4114800" cy="21031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8" name="Shape 5"/>
          <p:cNvSpPr/>
          <p:nvPr/>
        </p:nvSpPr>
        <p:spPr>
          <a:xfrm>
            <a:off x="548640" y="1005840"/>
            <a:ext cx="54864" cy="2103120"/>
          </a:xfrm>
          <a:prstGeom prst="rect">
            <a:avLst/>
          </a:prstGeom>
          <a:solidFill>
            <a:srgbClr val="1A8A6E"/>
          </a:solidFill>
          <a:ln/>
        </p:spPr>
        <p:txBody>
          <a:bodyPr/>
          <a:lstStyle/>
          <a:p>
            <a:endParaRPr lang="en-US"/>
          </a:p>
        </p:txBody>
      </p:sp>
      <p:sp>
        <p:nvSpPr>
          <p:cNvPr id="9" name="Text 6"/>
          <p:cNvSpPr/>
          <p:nvPr/>
        </p:nvSpPr>
        <p:spPr>
          <a:xfrm>
            <a:off x="777240" y="1046945"/>
            <a:ext cx="3657600" cy="286789"/>
          </a:xfrm>
          <a:prstGeom prst="rect">
            <a:avLst/>
          </a:prstGeom>
          <a:noFill/>
          <a:ln/>
        </p:spPr>
        <p:txBody>
          <a:bodyPr wrap="square" lIns="0" tIns="0" rIns="0" bIns="0" rtlCol="0" anchor="ctr"/>
          <a:lstStyle/>
          <a:p>
            <a:pPr marL="0" indent="0">
              <a:buNone/>
            </a:pPr>
            <a:r>
              <a:rPr lang="en-US" sz="1500" b="1" dirty="0">
                <a:solidFill>
                  <a:srgbClr val="1A8A6E"/>
                </a:solidFill>
                <a:latin typeface="Trebuchet MS" pitchFamily="34" charset="0"/>
                <a:ea typeface="Trebuchet MS" pitchFamily="34" charset="-122"/>
                <a:cs typeface="Trebuchet MS" pitchFamily="34" charset="-120"/>
              </a:rPr>
              <a:t>How It Works</a:t>
            </a:r>
            <a:endParaRPr lang="en-US" sz="1500" dirty="0"/>
          </a:p>
        </p:txBody>
      </p:sp>
      <p:sp>
        <p:nvSpPr>
          <p:cNvPr id="10" name="Text 7"/>
          <p:cNvSpPr/>
          <p:nvPr/>
        </p:nvSpPr>
        <p:spPr>
          <a:xfrm>
            <a:off x="777240" y="1341819"/>
            <a:ext cx="3657600" cy="1625138"/>
          </a:xfrm>
          <a:prstGeom prst="rect">
            <a:avLst/>
          </a:prstGeom>
          <a:noFill/>
          <a:ln/>
        </p:spPr>
        <p:txBody>
          <a:bodyPr wrap="square" lIns="0" tIns="0" rIns="0" bIns="0" rtlCol="0" anchor="ctr"/>
          <a:lstStyle/>
          <a:p>
            <a:pPr marL="0" indent="0">
              <a:lnSpc>
                <a:spcPct val="130000"/>
              </a:lnSpc>
              <a:buNone/>
            </a:pPr>
            <a:r>
              <a:rPr lang="en-US" sz="1050" dirty="0">
                <a:solidFill>
                  <a:srgbClr val="2C3E40"/>
                </a:solidFill>
                <a:latin typeface="Calibri" pitchFamily="34" charset="0"/>
                <a:ea typeface="Calibri" pitchFamily="34" charset="-122"/>
                <a:cs typeface="Calibri" pitchFamily="34" charset="-120"/>
              </a:rPr>
              <a:t>Carbon ash "activated" with steam and CO₂ creates a massive porous surface area. </a:t>
            </a:r>
          </a:p>
          <a:p>
            <a:pPr marL="0" indent="0">
              <a:lnSpc>
                <a:spcPct val="130000"/>
              </a:lnSpc>
              <a:buNone/>
            </a:pPr>
            <a:endParaRPr lang="en-US" sz="1050" dirty="0">
              <a:solidFill>
                <a:srgbClr val="2C3E40"/>
              </a:solidFill>
              <a:latin typeface="Calibri" pitchFamily="34" charset="0"/>
              <a:ea typeface="Calibri" pitchFamily="34" charset="-122"/>
              <a:cs typeface="Calibri" pitchFamily="34" charset="-120"/>
            </a:endParaRPr>
          </a:p>
          <a:p>
            <a:pPr marL="0" indent="0">
              <a:lnSpc>
                <a:spcPct val="130000"/>
              </a:lnSpc>
              <a:buNone/>
            </a:pPr>
            <a:r>
              <a:rPr lang="en-US" sz="1050" dirty="0">
                <a:solidFill>
                  <a:srgbClr val="2C3E40"/>
                </a:solidFill>
                <a:latin typeface="Calibri" pitchFamily="34" charset="0"/>
                <a:ea typeface="Calibri" pitchFamily="34" charset="-122"/>
                <a:cs typeface="Calibri" pitchFamily="34" charset="-120"/>
              </a:rPr>
              <a:t>Drug molecules become adsorbed (not absorbed) onto the surface via weak intermolecular forces.</a:t>
            </a:r>
          </a:p>
          <a:p>
            <a:pPr marL="0" indent="0">
              <a:lnSpc>
                <a:spcPct val="130000"/>
              </a:lnSpc>
              <a:buNone/>
            </a:pPr>
            <a:endParaRPr lang="en-US" sz="1050" dirty="0"/>
          </a:p>
          <a:p>
            <a:pPr marL="0" indent="0">
              <a:lnSpc>
                <a:spcPct val="130000"/>
              </a:lnSpc>
              <a:buNone/>
            </a:pPr>
            <a:r>
              <a:rPr lang="en-US" sz="1050" dirty="0">
                <a:solidFill>
                  <a:srgbClr val="2C3E40"/>
                </a:solidFill>
                <a:latin typeface="Calibri" pitchFamily="34" charset="0"/>
                <a:ea typeface="Calibri" pitchFamily="34" charset="-122"/>
                <a:cs typeface="Calibri" pitchFamily="34" charset="-120"/>
              </a:rPr>
              <a:t>Most effective within 1 hour of ingestion</a:t>
            </a:r>
            <a:endParaRPr lang="en-US" sz="1050" dirty="0"/>
          </a:p>
          <a:p>
            <a:pPr marL="0" indent="0">
              <a:lnSpc>
                <a:spcPct val="130000"/>
              </a:lnSpc>
              <a:buNone/>
            </a:pPr>
            <a:r>
              <a:rPr lang="en-US" sz="1050" dirty="0">
                <a:solidFill>
                  <a:srgbClr val="2C3E40"/>
                </a:solidFill>
                <a:latin typeface="Calibri" pitchFamily="34" charset="0"/>
                <a:ea typeface="Calibri" pitchFamily="34" charset="-122"/>
                <a:cs typeface="Calibri" pitchFamily="34" charset="-120"/>
              </a:rPr>
              <a:t>Mean reduction in absorption: ~50% at 30 min</a:t>
            </a:r>
            <a:endParaRPr lang="en-US" sz="1050" dirty="0"/>
          </a:p>
        </p:txBody>
      </p:sp>
      <p:sp>
        <p:nvSpPr>
          <p:cNvPr id="11" name="Shape 8"/>
          <p:cNvSpPr/>
          <p:nvPr/>
        </p:nvSpPr>
        <p:spPr>
          <a:xfrm>
            <a:off x="4937760" y="1005840"/>
            <a:ext cx="3657600" cy="21031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2" name="Shape 9"/>
          <p:cNvSpPr/>
          <p:nvPr/>
        </p:nvSpPr>
        <p:spPr>
          <a:xfrm>
            <a:off x="4937760" y="1005840"/>
            <a:ext cx="54864" cy="2103120"/>
          </a:xfrm>
          <a:prstGeom prst="rect">
            <a:avLst/>
          </a:prstGeom>
          <a:solidFill>
            <a:srgbClr val="D4783A"/>
          </a:solidFill>
          <a:ln/>
        </p:spPr>
        <p:txBody>
          <a:bodyPr/>
          <a:lstStyle/>
          <a:p>
            <a:endParaRPr lang="en-US"/>
          </a:p>
        </p:txBody>
      </p:sp>
      <p:sp>
        <p:nvSpPr>
          <p:cNvPr id="13" name="Text 10"/>
          <p:cNvSpPr/>
          <p:nvPr/>
        </p:nvSpPr>
        <p:spPr>
          <a:xfrm>
            <a:off x="5166360" y="1038556"/>
            <a:ext cx="3200400" cy="286789"/>
          </a:xfrm>
          <a:prstGeom prst="rect">
            <a:avLst/>
          </a:prstGeom>
          <a:noFill/>
          <a:ln/>
        </p:spPr>
        <p:txBody>
          <a:bodyPr wrap="square" lIns="0" tIns="0" rIns="0" bIns="0" rtlCol="0" anchor="ctr"/>
          <a:lstStyle/>
          <a:p>
            <a:pPr marL="0" indent="0">
              <a:buNone/>
            </a:pPr>
            <a:r>
              <a:rPr lang="en-US" sz="1500" b="1" dirty="0">
                <a:solidFill>
                  <a:srgbClr val="D4783A"/>
                </a:solidFill>
                <a:latin typeface="Trebuchet MS" pitchFamily="34" charset="0"/>
                <a:ea typeface="Trebuchet MS" pitchFamily="34" charset="-122"/>
                <a:cs typeface="Trebuchet MS" pitchFamily="34" charset="-120"/>
              </a:rPr>
              <a:t>Does NOT Bind</a:t>
            </a:r>
            <a:endParaRPr lang="en-US" sz="1500" dirty="0"/>
          </a:p>
        </p:txBody>
      </p:sp>
      <p:sp>
        <p:nvSpPr>
          <p:cNvPr id="14" name="Text 11"/>
          <p:cNvSpPr/>
          <p:nvPr/>
        </p:nvSpPr>
        <p:spPr>
          <a:xfrm>
            <a:off x="5166360" y="1358597"/>
            <a:ext cx="3200400" cy="1625138"/>
          </a:xfrm>
          <a:prstGeom prst="rect">
            <a:avLst/>
          </a:prstGeom>
          <a:noFill/>
          <a:ln/>
        </p:spPr>
        <p:txBody>
          <a:bodyPr wrap="square" lIns="0" tIns="0" rIns="0" bIns="0" rtlCol="0" anchor="ctr"/>
          <a:lstStyle/>
          <a:p>
            <a:pPr marL="0" indent="0">
              <a:lnSpc>
                <a:spcPct val="135000"/>
              </a:lnSpc>
              <a:buNone/>
            </a:pPr>
            <a:r>
              <a:rPr lang="en-US" sz="1100" b="1" dirty="0">
                <a:solidFill>
                  <a:srgbClr val="2C3E40"/>
                </a:solidFill>
                <a:latin typeface="Calibri" pitchFamily="34" charset="0"/>
                <a:ea typeface="Calibri" pitchFamily="34" charset="-122"/>
                <a:cs typeface="Calibri" pitchFamily="34" charset="-120"/>
              </a:rPr>
              <a:t>Metals: </a:t>
            </a:r>
            <a:r>
              <a:rPr lang="en-US" sz="1100" dirty="0">
                <a:solidFill>
                  <a:srgbClr val="2C3E40"/>
                </a:solidFill>
                <a:latin typeface="Calibri" pitchFamily="34" charset="0"/>
                <a:ea typeface="Calibri" pitchFamily="34" charset="-122"/>
                <a:cs typeface="Calibri" pitchFamily="34" charset="-120"/>
              </a:rPr>
              <a:t>Iron, lithium, potassium</a:t>
            </a:r>
            <a:endParaRPr lang="en-US" sz="1100" dirty="0"/>
          </a:p>
          <a:p>
            <a:pPr marL="0" indent="0">
              <a:lnSpc>
                <a:spcPct val="135000"/>
              </a:lnSpc>
              <a:buNone/>
            </a:pPr>
            <a:r>
              <a:rPr lang="en-US" sz="1100" b="1" dirty="0">
                <a:solidFill>
                  <a:srgbClr val="2C3E40"/>
                </a:solidFill>
                <a:latin typeface="Calibri" pitchFamily="34" charset="0"/>
                <a:ea typeface="Calibri" pitchFamily="34" charset="-122"/>
                <a:cs typeface="Calibri" pitchFamily="34" charset="-120"/>
              </a:rPr>
              <a:t>Alcohols: </a:t>
            </a:r>
            <a:r>
              <a:rPr lang="en-US" sz="1100" dirty="0">
                <a:solidFill>
                  <a:srgbClr val="2C3E40"/>
                </a:solidFill>
                <a:latin typeface="Calibri" pitchFamily="34" charset="0"/>
                <a:ea typeface="Calibri" pitchFamily="34" charset="-122"/>
                <a:cs typeface="Calibri" pitchFamily="34" charset="-120"/>
              </a:rPr>
              <a:t>Ethanol, methanol, ethylene glycol</a:t>
            </a:r>
            <a:endParaRPr lang="en-US" sz="1100" dirty="0"/>
          </a:p>
          <a:p>
            <a:pPr marL="0" indent="0">
              <a:lnSpc>
                <a:spcPct val="135000"/>
              </a:lnSpc>
              <a:buNone/>
            </a:pPr>
            <a:r>
              <a:rPr lang="en-US" sz="1100" b="1" dirty="0">
                <a:solidFill>
                  <a:srgbClr val="2C3E40"/>
                </a:solidFill>
                <a:latin typeface="Calibri" pitchFamily="34" charset="0"/>
                <a:ea typeface="Calibri" pitchFamily="34" charset="-122"/>
                <a:cs typeface="Calibri" pitchFamily="34" charset="-120"/>
              </a:rPr>
              <a:t>Hydrocarbons: </a:t>
            </a:r>
            <a:r>
              <a:rPr lang="en-US" sz="1100" dirty="0">
                <a:solidFill>
                  <a:srgbClr val="2C3E40"/>
                </a:solidFill>
                <a:latin typeface="Calibri" pitchFamily="34" charset="0"/>
                <a:ea typeface="Calibri" pitchFamily="34" charset="-122"/>
                <a:cs typeface="Calibri" pitchFamily="34" charset="-120"/>
              </a:rPr>
              <a:t>Gasoline, kerosene</a:t>
            </a:r>
            <a:endParaRPr lang="en-US" sz="1100" dirty="0"/>
          </a:p>
          <a:p>
            <a:pPr marL="0" indent="0">
              <a:lnSpc>
                <a:spcPct val="135000"/>
              </a:lnSpc>
              <a:buNone/>
            </a:pPr>
            <a:r>
              <a:rPr lang="en-US" sz="1100" b="1" dirty="0">
                <a:solidFill>
                  <a:srgbClr val="2C3E40"/>
                </a:solidFill>
                <a:latin typeface="Calibri" pitchFamily="34" charset="0"/>
                <a:ea typeface="Calibri" pitchFamily="34" charset="-122"/>
                <a:cs typeface="Calibri" pitchFamily="34" charset="-120"/>
              </a:rPr>
              <a:t>Caustics: </a:t>
            </a:r>
            <a:r>
              <a:rPr lang="en-US" sz="1100" dirty="0">
                <a:solidFill>
                  <a:srgbClr val="2C3E40"/>
                </a:solidFill>
                <a:latin typeface="Calibri" pitchFamily="34" charset="0"/>
                <a:ea typeface="Calibri" pitchFamily="34" charset="-122"/>
                <a:cs typeface="Calibri" pitchFamily="34" charset="-120"/>
              </a:rPr>
              <a:t>Acids, alkalis</a:t>
            </a:r>
          </a:p>
          <a:p>
            <a:pPr marL="0" indent="0">
              <a:lnSpc>
                <a:spcPct val="135000"/>
              </a:lnSpc>
              <a:buNone/>
            </a:pPr>
            <a:endParaRPr lang="en-US" sz="1100" dirty="0"/>
          </a:p>
          <a:p>
            <a:pPr marL="0" indent="0">
              <a:lnSpc>
                <a:spcPct val="135000"/>
              </a:lnSpc>
              <a:buNone/>
            </a:pPr>
            <a:r>
              <a:rPr lang="en-US" sz="1100" b="1" dirty="0">
                <a:solidFill>
                  <a:srgbClr val="D4783A"/>
                </a:solidFill>
                <a:latin typeface="Calibri" pitchFamily="34" charset="0"/>
                <a:ea typeface="Calibri" pitchFamily="34" charset="-122"/>
                <a:cs typeface="Calibri" pitchFamily="34" charset="-120"/>
              </a:rPr>
              <a:t>Contraindications:</a:t>
            </a:r>
            <a:endParaRPr lang="en-US" sz="1100" dirty="0"/>
          </a:p>
          <a:p>
            <a:pPr marL="0" indent="0">
              <a:lnSpc>
                <a:spcPct val="135000"/>
              </a:lnSpc>
              <a:buNone/>
            </a:pPr>
            <a:r>
              <a:rPr lang="en-US" sz="1100" dirty="0">
                <a:solidFill>
                  <a:srgbClr val="2C3E40"/>
                </a:solidFill>
                <a:latin typeface="Calibri" pitchFamily="34" charset="0"/>
                <a:ea typeface="Calibri" pitchFamily="34" charset="-122"/>
                <a:cs typeface="Calibri" pitchFamily="34" charset="-120"/>
              </a:rPr>
              <a:t>Unprotected airway, caustic ingestion, GI perforation risk, bowel obstruction</a:t>
            </a:r>
            <a:endParaRPr lang="en-US" sz="1100" dirty="0"/>
          </a:p>
        </p:txBody>
      </p:sp>
      <p:sp>
        <p:nvSpPr>
          <p:cNvPr id="15" name="Shape 12"/>
          <p:cNvSpPr/>
          <p:nvPr/>
        </p:nvSpPr>
        <p:spPr>
          <a:xfrm>
            <a:off x="548640" y="3246120"/>
            <a:ext cx="8046720" cy="15087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6" name="Shape 13"/>
          <p:cNvSpPr/>
          <p:nvPr/>
        </p:nvSpPr>
        <p:spPr>
          <a:xfrm>
            <a:off x="548640" y="3246120"/>
            <a:ext cx="54864" cy="1508760"/>
          </a:xfrm>
          <a:prstGeom prst="rect">
            <a:avLst/>
          </a:prstGeom>
          <a:solidFill>
            <a:srgbClr val="14706E"/>
          </a:solidFill>
          <a:ln/>
        </p:spPr>
        <p:txBody>
          <a:bodyPr/>
          <a:lstStyle/>
          <a:p>
            <a:endParaRPr lang="en-US"/>
          </a:p>
        </p:txBody>
      </p:sp>
      <p:sp>
        <p:nvSpPr>
          <p:cNvPr id="17" name="Text 14"/>
          <p:cNvSpPr/>
          <p:nvPr/>
        </p:nvSpPr>
        <p:spPr>
          <a:xfrm>
            <a:off x="777240" y="3337560"/>
            <a:ext cx="7589520" cy="320040"/>
          </a:xfrm>
          <a:prstGeom prst="rect">
            <a:avLst/>
          </a:prstGeom>
          <a:noFill/>
          <a:ln/>
        </p:spPr>
        <p:txBody>
          <a:bodyPr wrap="square" lIns="0" tIns="0" rIns="0" bIns="0" rtlCol="0" anchor="ctr"/>
          <a:lstStyle/>
          <a:p>
            <a:pPr marL="0" indent="0" algn="ctr">
              <a:buNone/>
            </a:pPr>
            <a:r>
              <a:rPr lang="en-US" sz="1500" b="1" dirty="0">
                <a:solidFill>
                  <a:srgbClr val="14706E"/>
                </a:solidFill>
                <a:latin typeface="Trebuchet MS" pitchFamily="34" charset="0"/>
                <a:ea typeface="Trebuchet MS" pitchFamily="34" charset="-122"/>
                <a:cs typeface="Trebuchet MS" pitchFamily="34" charset="-120"/>
              </a:rPr>
              <a:t>Multi-Dose Activated Charcoal (MDAC)</a:t>
            </a:r>
            <a:endParaRPr lang="en-US" sz="1500" dirty="0"/>
          </a:p>
        </p:txBody>
      </p:sp>
      <p:sp>
        <p:nvSpPr>
          <p:cNvPr id="18" name="Text 15"/>
          <p:cNvSpPr/>
          <p:nvPr/>
        </p:nvSpPr>
        <p:spPr>
          <a:xfrm>
            <a:off x="777240" y="3703320"/>
            <a:ext cx="7589520" cy="914400"/>
          </a:xfrm>
          <a:prstGeom prst="rect">
            <a:avLst/>
          </a:prstGeom>
          <a:noFill/>
          <a:ln/>
        </p:spPr>
        <p:txBody>
          <a:bodyPr wrap="square" lIns="0" tIns="0" rIns="0" bIns="0" rtlCol="0" anchor="ctr"/>
          <a:lstStyle/>
          <a:p>
            <a:pPr marL="0" indent="0" algn="ctr">
              <a:lnSpc>
                <a:spcPct val="130000"/>
              </a:lnSpc>
              <a:buNone/>
            </a:pPr>
            <a:r>
              <a:rPr lang="en-US" sz="1150" dirty="0">
                <a:solidFill>
                  <a:srgbClr val="2C3E40"/>
                </a:solidFill>
                <a:latin typeface="Calibri" pitchFamily="34" charset="0"/>
                <a:ea typeface="Calibri" pitchFamily="34" charset="-122"/>
                <a:cs typeface="Calibri" pitchFamily="34" charset="-120"/>
              </a:rPr>
              <a:t>Enhances elimination via "gut dialysis" — repeated doses adsorb drug that recirculates into the GI lumen. </a:t>
            </a:r>
          </a:p>
          <a:p>
            <a:pPr marL="0" indent="0" algn="ctr">
              <a:lnSpc>
                <a:spcPct val="130000"/>
              </a:lnSpc>
              <a:buNone/>
            </a:pPr>
            <a:r>
              <a:rPr lang="en-US" sz="1150" dirty="0">
                <a:solidFill>
                  <a:srgbClr val="2C3E40"/>
                </a:solidFill>
                <a:latin typeface="Calibri" pitchFamily="34" charset="0"/>
                <a:ea typeface="Calibri" pitchFamily="34" charset="-122"/>
                <a:cs typeface="Calibri" pitchFamily="34" charset="-120"/>
              </a:rPr>
              <a:t>Recommended for life-threatening ingestions of specific agents.</a:t>
            </a:r>
            <a:endParaRPr lang="en-US" sz="1150" dirty="0"/>
          </a:p>
          <a:p>
            <a:pPr marL="0" indent="0" algn="ctr">
              <a:lnSpc>
                <a:spcPct val="130000"/>
              </a:lnSpc>
              <a:buNone/>
            </a:pPr>
            <a:r>
              <a:rPr lang="en-US" sz="1150" dirty="0">
                <a:solidFill>
                  <a:srgbClr val="2C3E40"/>
                </a:solidFill>
                <a:latin typeface="Calibri" pitchFamily="34" charset="0"/>
                <a:ea typeface="Calibri" pitchFamily="34" charset="-122"/>
                <a:cs typeface="Calibri" pitchFamily="34" charset="-120"/>
              </a:rPr>
              <a:t>Mnemonic: "These People Drink Many Activated Charcoal Very Quickly"</a:t>
            </a:r>
            <a:endParaRPr lang="en-US" sz="1150" dirty="0"/>
          </a:p>
          <a:p>
            <a:pPr marL="0" indent="0" algn="ctr">
              <a:lnSpc>
                <a:spcPct val="130000"/>
              </a:lnSpc>
              <a:buNone/>
            </a:pPr>
            <a:r>
              <a:rPr lang="en-US" sz="1150" dirty="0">
                <a:solidFill>
                  <a:srgbClr val="2C3E40"/>
                </a:solidFill>
                <a:latin typeface="Calibri" pitchFamily="34" charset="0"/>
                <a:ea typeface="Calibri" pitchFamily="34" charset="-122"/>
                <a:cs typeface="Calibri" pitchFamily="34" charset="-120"/>
              </a:rPr>
              <a:t>Theophylline, Phenobarbital/Phenytoin, Dapsone/Digoxin, Methotrexate, ASA/Amanita, Colchicine/Carbamazepine, Valproate, Quinine</a:t>
            </a:r>
            <a:endParaRPr lang="en-US" sz="115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checkerboard(across)">
                                      <p:cBhvr>
                                        <p:cTn id="10" dur="500"/>
                                        <p:tgtEl>
                                          <p:spTgt spid="16"/>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checkerboard(across)">
                                      <p:cBhvr>
                                        <p:cTn id="13" dur="500"/>
                                        <p:tgtEl>
                                          <p:spTgt spid="17"/>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checkerboard(across)">
                                      <p:cBhvr>
                                        <p:cTn id="16"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P spid="18"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name="Slide 29">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Enhanced Elimination Strategies</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69180"/>
            <a:ext cx="457200"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29</a:t>
            </a:r>
            <a:endParaRPr lang="en-US" sz="900" dirty="0"/>
          </a:p>
        </p:txBody>
      </p:sp>
      <p:sp>
        <p:nvSpPr>
          <p:cNvPr id="7" name="Shape 4"/>
          <p:cNvSpPr/>
          <p:nvPr/>
        </p:nvSpPr>
        <p:spPr>
          <a:xfrm>
            <a:off x="548640" y="960120"/>
            <a:ext cx="8046720" cy="10972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8" name="Shape 5"/>
          <p:cNvSpPr/>
          <p:nvPr/>
        </p:nvSpPr>
        <p:spPr>
          <a:xfrm>
            <a:off x="548640" y="960120"/>
            <a:ext cx="54864" cy="1097280"/>
          </a:xfrm>
          <a:prstGeom prst="rect">
            <a:avLst/>
          </a:prstGeom>
          <a:solidFill>
            <a:srgbClr val="1A8A6E"/>
          </a:solidFill>
          <a:ln/>
        </p:spPr>
        <p:txBody>
          <a:bodyPr/>
          <a:lstStyle/>
          <a:p>
            <a:endParaRPr lang="en-US"/>
          </a:p>
        </p:txBody>
      </p:sp>
      <p:sp>
        <p:nvSpPr>
          <p:cNvPr id="9" name="Text 6"/>
          <p:cNvSpPr/>
          <p:nvPr/>
        </p:nvSpPr>
        <p:spPr>
          <a:xfrm>
            <a:off x="777240" y="1051560"/>
            <a:ext cx="2286000" cy="914400"/>
          </a:xfrm>
          <a:prstGeom prst="rect">
            <a:avLst/>
          </a:prstGeom>
          <a:noFill/>
          <a:ln/>
        </p:spPr>
        <p:txBody>
          <a:bodyPr wrap="square" lIns="0" tIns="0" rIns="0" bIns="0" rtlCol="0" anchor="ctr"/>
          <a:lstStyle/>
          <a:p>
            <a:pPr marL="0" indent="0">
              <a:buNone/>
            </a:pPr>
            <a:r>
              <a:rPr lang="en-US" sz="1400" b="1" dirty="0">
                <a:solidFill>
                  <a:srgbClr val="0B3D4C"/>
                </a:solidFill>
                <a:latin typeface="Trebuchet MS" pitchFamily="34" charset="0"/>
                <a:ea typeface="Trebuchet MS" pitchFamily="34" charset="-122"/>
                <a:cs typeface="Trebuchet MS" pitchFamily="34" charset="-120"/>
              </a:rPr>
              <a:t>Urinary Alkalinization</a:t>
            </a:r>
            <a:endParaRPr lang="en-US" sz="1400" dirty="0"/>
          </a:p>
          <a:p>
            <a:pPr marL="0" indent="0">
              <a:buNone/>
            </a:pPr>
            <a:r>
              <a:rPr lang="en-US" sz="1400" b="1" dirty="0">
                <a:solidFill>
                  <a:srgbClr val="0B3D4C"/>
                </a:solidFill>
                <a:latin typeface="Trebuchet MS" pitchFamily="34" charset="0"/>
                <a:ea typeface="Trebuchet MS" pitchFamily="34" charset="-122"/>
                <a:cs typeface="Trebuchet MS" pitchFamily="34" charset="-120"/>
              </a:rPr>
              <a:t>(Ion Trapping)</a:t>
            </a:r>
            <a:endParaRPr lang="en-US" sz="1400" dirty="0"/>
          </a:p>
        </p:txBody>
      </p:sp>
      <p:sp>
        <p:nvSpPr>
          <p:cNvPr id="10" name="Text 7"/>
          <p:cNvSpPr/>
          <p:nvPr/>
        </p:nvSpPr>
        <p:spPr>
          <a:xfrm>
            <a:off x="3200400" y="1051560"/>
            <a:ext cx="5212080" cy="914400"/>
          </a:xfrm>
          <a:prstGeom prst="rect">
            <a:avLst/>
          </a:prstGeom>
          <a:noFill/>
          <a:ln/>
        </p:spPr>
        <p:txBody>
          <a:bodyPr wrap="square" lIns="0" tIns="0" rIns="0" bIns="0" rtlCol="0" anchor="ctr"/>
          <a:lstStyle/>
          <a:p>
            <a:pPr marL="0" indent="0">
              <a:lnSpc>
                <a:spcPct val="130000"/>
              </a:lnSpc>
              <a:buNone/>
            </a:pPr>
            <a:r>
              <a:rPr lang="en-US" sz="1200" dirty="0">
                <a:solidFill>
                  <a:srgbClr val="2C3E40"/>
                </a:solidFill>
                <a:latin typeface="Calibri" pitchFamily="34" charset="0"/>
                <a:ea typeface="Calibri" pitchFamily="34" charset="-122"/>
                <a:cs typeface="Calibri" pitchFamily="34" charset="-120"/>
              </a:rPr>
              <a:t>IV sodium bicarbonate infusion</a:t>
            </a:r>
            <a:endParaRPr lang="en-US" sz="1200" dirty="0"/>
          </a:p>
          <a:p>
            <a:pPr marL="0" indent="0">
              <a:lnSpc>
                <a:spcPct val="130000"/>
              </a:lnSpc>
              <a:buNone/>
            </a:pPr>
            <a:r>
              <a:rPr lang="en-US" sz="1200" dirty="0">
                <a:solidFill>
                  <a:srgbClr val="2C3E40"/>
                </a:solidFill>
                <a:latin typeface="Calibri" pitchFamily="34" charset="0"/>
                <a:ea typeface="Calibri" pitchFamily="34" charset="-122"/>
                <a:cs typeface="Calibri" pitchFamily="34" charset="-120"/>
              </a:rPr>
              <a:t>Target urine pH 7.5–8.0</a:t>
            </a:r>
            <a:endParaRPr lang="en-US" sz="1200" dirty="0"/>
          </a:p>
          <a:p>
            <a:pPr marL="0" indent="0">
              <a:lnSpc>
                <a:spcPct val="130000"/>
              </a:lnSpc>
              <a:buNone/>
            </a:pPr>
            <a:r>
              <a:rPr lang="en-US" sz="1200" dirty="0">
                <a:solidFill>
                  <a:srgbClr val="2C3E40"/>
                </a:solidFill>
                <a:latin typeface="Calibri" pitchFamily="34" charset="0"/>
                <a:ea typeface="Calibri" pitchFamily="34" charset="-122"/>
                <a:cs typeface="Calibri" pitchFamily="34" charset="-120"/>
              </a:rPr>
              <a:t>Traps ionized drug in renal tubule</a:t>
            </a:r>
            <a:endParaRPr lang="en-US" sz="1200" dirty="0"/>
          </a:p>
          <a:p>
            <a:pPr marL="0" indent="0">
              <a:lnSpc>
                <a:spcPct val="130000"/>
              </a:lnSpc>
              <a:buNone/>
            </a:pPr>
            <a:r>
              <a:rPr lang="en-US" sz="1200" dirty="0">
                <a:solidFill>
                  <a:srgbClr val="2C3E40"/>
                </a:solidFill>
                <a:latin typeface="Calibri" pitchFamily="34" charset="0"/>
                <a:ea typeface="Calibri" pitchFamily="34" charset="-122"/>
                <a:cs typeface="Calibri" pitchFamily="34" charset="-120"/>
              </a:rPr>
              <a:t>Best for: Salicylates</a:t>
            </a:r>
            <a:endParaRPr lang="en-US" sz="1200" dirty="0"/>
          </a:p>
        </p:txBody>
      </p:sp>
      <p:sp>
        <p:nvSpPr>
          <p:cNvPr id="6" name="Shape 12">
            <a:extLst>
              <a:ext uri="{FF2B5EF4-FFF2-40B4-BE49-F238E27FC236}">
                <a16:creationId xmlns:a16="http://schemas.microsoft.com/office/drawing/2014/main" id="{6F2FECCE-85A7-1D8F-FA38-483253446D59}"/>
              </a:ext>
            </a:extLst>
          </p:cNvPr>
          <p:cNvSpPr/>
          <p:nvPr/>
        </p:nvSpPr>
        <p:spPr>
          <a:xfrm>
            <a:off x="548640" y="2135622"/>
            <a:ext cx="8046720" cy="729234"/>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2" name="Shape 13">
            <a:extLst>
              <a:ext uri="{FF2B5EF4-FFF2-40B4-BE49-F238E27FC236}">
                <a16:creationId xmlns:a16="http://schemas.microsoft.com/office/drawing/2014/main" id="{5E12207B-BB78-2523-B009-4839C5441C34}"/>
              </a:ext>
            </a:extLst>
          </p:cNvPr>
          <p:cNvSpPr/>
          <p:nvPr/>
        </p:nvSpPr>
        <p:spPr>
          <a:xfrm>
            <a:off x="548640" y="2135622"/>
            <a:ext cx="45720" cy="729234"/>
          </a:xfrm>
          <a:prstGeom prst="rect">
            <a:avLst/>
          </a:prstGeom>
          <a:solidFill>
            <a:srgbClr val="0B3D4C"/>
          </a:solidFill>
          <a:ln/>
        </p:spPr>
        <p:txBody>
          <a:bodyPr/>
          <a:lstStyle/>
          <a:p>
            <a:endParaRPr lang="en-US"/>
          </a:p>
        </p:txBody>
      </p:sp>
      <p:sp>
        <p:nvSpPr>
          <p:cNvPr id="23" name="Text 14">
            <a:extLst>
              <a:ext uri="{FF2B5EF4-FFF2-40B4-BE49-F238E27FC236}">
                <a16:creationId xmlns:a16="http://schemas.microsoft.com/office/drawing/2014/main" id="{33BA48FD-F378-1A6A-2220-1C8700CA5424}"/>
              </a:ext>
            </a:extLst>
          </p:cNvPr>
          <p:cNvSpPr/>
          <p:nvPr/>
        </p:nvSpPr>
        <p:spPr>
          <a:xfrm>
            <a:off x="768096" y="1997319"/>
            <a:ext cx="2286000" cy="1005840"/>
          </a:xfrm>
          <a:prstGeom prst="rect">
            <a:avLst/>
          </a:prstGeom>
          <a:noFill/>
          <a:ln/>
        </p:spPr>
        <p:txBody>
          <a:bodyPr wrap="square" lIns="0" tIns="0" rIns="0" bIns="0" rtlCol="0" anchor="ctr"/>
          <a:lstStyle/>
          <a:p>
            <a:pPr marL="0" indent="0">
              <a:buNone/>
            </a:pPr>
            <a:r>
              <a:rPr lang="en-US" sz="1400" b="1" dirty="0">
                <a:solidFill>
                  <a:srgbClr val="0B3D4C"/>
                </a:solidFill>
                <a:latin typeface="Trebuchet MS" pitchFamily="34" charset="0"/>
                <a:ea typeface="Trebuchet MS" pitchFamily="34" charset="-122"/>
                <a:cs typeface="Trebuchet MS" pitchFamily="34" charset="-120"/>
              </a:rPr>
              <a:t>MDAC ("Gut Dialysis")</a:t>
            </a:r>
            <a:endParaRPr lang="en-US" sz="1400" dirty="0"/>
          </a:p>
        </p:txBody>
      </p:sp>
      <p:sp>
        <p:nvSpPr>
          <p:cNvPr id="24" name="Text 15">
            <a:extLst>
              <a:ext uri="{FF2B5EF4-FFF2-40B4-BE49-F238E27FC236}">
                <a16:creationId xmlns:a16="http://schemas.microsoft.com/office/drawing/2014/main" id="{714AD2B3-A16D-5D6C-70B6-E1A94E062DD3}"/>
              </a:ext>
            </a:extLst>
          </p:cNvPr>
          <p:cNvSpPr/>
          <p:nvPr/>
        </p:nvSpPr>
        <p:spPr>
          <a:xfrm>
            <a:off x="3200400" y="2137614"/>
            <a:ext cx="5212080" cy="685406"/>
          </a:xfrm>
          <a:prstGeom prst="rect">
            <a:avLst/>
          </a:prstGeom>
          <a:noFill/>
          <a:ln/>
        </p:spPr>
        <p:txBody>
          <a:bodyPr wrap="square" lIns="0" tIns="0" rIns="0" bIns="0" rtlCol="0" anchor="ctr"/>
          <a:lstStyle/>
          <a:p>
            <a:pPr marL="0" indent="0">
              <a:lnSpc>
                <a:spcPct val="130000"/>
              </a:lnSpc>
              <a:buNone/>
            </a:pPr>
            <a:r>
              <a:rPr lang="en-US" sz="1200" dirty="0">
                <a:solidFill>
                  <a:srgbClr val="2C3E40"/>
                </a:solidFill>
                <a:latin typeface="Calibri" pitchFamily="34" charset="0"/>
                <a:ea typeface="Calibri" pitchFamily="34" charset="-122"/>
                <a:cs typeface="Calibri" pitchFamily="34" charset="-120"/>
              </a:rPr>
              <a:t>Repeated activated charcoal doses</a:t>
            </a:r>
            <a:endParaRPr lang="en-US" sz="1200" dirty="0"/>
          </a:p>
          <a:p>
            <a:pPr marL="0" indent="0">
              <a:lnSpc>
                <a:spcPct val="130000"/>
              </a:lnSpc>
              <a:buNone/>
            </a:pPr>
            <a:r>
              <a:rPr lang="en-US" sz="1200" dirty="0">
                <a:solidFill>
                  <a:srgbClr val="2C3E40"/>
                </a:solidFill>
                <a:latin typeface="Calibri" pitchFamily="34" charset="0"/>
                <a:ea typeface="Calibri" pitchFamily="34" charset="-122"/>
                <a:cs typeface="Calibri" pitchFamily="34" charset="-120"/>
              </a:rPr>
              <a:t>Creates concentration gradient from blood to GI lumen</a:t>
            </a:r>
            <a:endParaRPr lang="en-US" sz="1200" dirty="0"/>
          </a:p>
          <a:p>
            <a:pPr marL="0" indent="0">
              <a:lnSpc>
                <a:spcPct val="130000"/>
              </a:lnSpc>
              <a:buNone/>
            </a:pPr>
            <a:r>
              <a:rPr lang="en-US" sz="1200" dirty="0">
                <a:solidFill>
                  <a:srgbClr val="2C3E40"/>
                </a:solidFill>
                <a:latin typeface="Calibri" pitchFamily="34" charset="0"/>
                <a:ea typeface="Calibri" pitchFamily="34" charset="-122"/>
                <a:cs typeface="Calibri" pitchFamily="34" charset="-120"/>
              </a:rPr>
              <a:t>See previous slide for indications</a:t>
            </a:r>
            <a:endParaRPr lang="en-US" sz="1200" dirty="0"/>
          </a:p>
        </p:txBody>
      </p:sp>
      <p:sp>
        <p:nvSpPr>
          <p:cNvPr id="25" name="Shape 8">
            <a:extLst>
              <a:ext uri="{FF2B5EF4-FFF2-40B4-BE49-F238E27FC236}">
                <a16:creationId xmlns:a16="http://schemas.microsoft.com/office/drawing/2014/main" id="{5FD351CF-30CC-CBF5-BBA9-8D0CEB7BA621}"/>
              </a:ext>
            </a:extLst>
          </p:cNvPr>
          <p:cNvSpPr/>
          <p:nvPr/>
        </p:nvSpPr>
        <p:spPr>
          <a:xfrm>
            <a:off x="548640" y="2915558"/>
            <a:ext cx="8046720" cy="10972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6" name="Shape 9">
            <a:extLst>
              <a:ext uri="{FF2B5EF4-FFF2-40B4-BE49-F238E27FC236}">
                <a16:creationId xmlns:a16="http://schemas.microsoft.com/office/drawing/2014/main" id="{9BC5086C-0F4F-967F-F96F-AEFADACF159E}"/>
              </a:ext>
            </a:extLst>
          </p:cNvPr>
          <p:cNvSpPr/>
          <p:nvPr/>
        </p:nvSpPr>
        <p:spPr>
          <a:xfrm>
            <a:off x="548640" y="2915558"/>
            <a:ext cx="54864" cy="1097280"/>
          </a:xfrm>
          <a:prstGeom prst="rect">
            <a:avLst/>
          </a:prstGeom>
          <a:solidFill>
            <a:srgbClr val="14706E"/>
          </a:solidFill>
          <a:ln/>
        </p:spPr>
        <p:txBody>
          <a:bodyPr/>
          <a:lstStyle/>
          <a:p>
            <a:endParaRPr lang="en-US"/>
          </a:p>
        </p:txBody>
      </p:sp>
      <p:sp>
        <p:nvSpPr>
          <p:cNvPr id="27" name="Text 10">
            <a:extLst>
              <a:ext uri="{FF2B5EF4-FFF2-40B4-BE49-F238E27FC236}">
                <a16:creationId xmlns:a16="http://schemas.microsoft.com/office/drawing/2014/main" id="{C1EA1711-EE5C-7AFB-B3AF-8C760B72404C}"/>
              </a:ext>
            </a:extLst>
          </p:cNvPr>
          <p:cNvSpPr/>
          <p:nvPr/>
        </p:nvSpPr>
        <p:spPr>
          <a:xfrm>
            <a:off x="777240" y="3006998"/>
            <a:ext cx="2286000" cy="914400"/>
          </a:xfrm>
          <a:prstGeom prst="rect">
            <a:avLst/>
          </a:prstGeom>
          <a:noFill/>
          <a:ln/>
        </p:spPr>
        <p:txBody>
          <a:bodyPr wrap="square" lIns="0" tIns="0" rIns="0" bIns="0" rtlCol="0" anchor="ctr"/>
          <a:lstStyle/>
          <a:p>
            <a:pPr marL="0" indent="0">
              <a:buNone/>
            </a:pPr>
            <a:r>
              <a:rPr lang="en-US" sz="1400" b="1" dirty="0">
                <a:solidFill>
                  <a:srgbClr val="0B3D4C"/>
                </a:solidFill>
                <a:latin typeface="Trebuchet MS" pitchFamily="34" charset="0"/>
                <a:ea typeface="Trebuchet MS" pitchFamily="34" charset="-122"/>
                <a:cs typeface="Trebuchet MS" pitchFamily="34" charset="-120"/>
              </a:rPr>
              <a:t>Hemodialysis</a:t>
            </a:r>
            <a:endParaRPr lang="en-US" sz="1400" dirty="0"/>
          </a:p>
        </p:txBody>
      </p:sp>
      <p:sp>
        <p:nvSpPr>
          <p:cNvPr id="28" name="Text 11">
            <a:extLst>
              <a:ext uri="{FF2B5EF4-FFF2-40B4-BE49-F238E27FC236}">
                <a16:creationId xmlns:a16="http://schemas.microsoft.com/office/drawing/2014/main" id="{270354D3-5065-E18D-F06D-4BFA8ED2D233}"/>
              </a:ext>
            </a:extLst>
          </p:cNvPr>
          <p:cNvSpPr/>
          <p:nvPr/>
        </p:nvSpPr>
        <p:spPr>
          <a:xfrm>
            <a:off x="3200400" y="3006998"/>
            <a:ext cx="5212080" cy="914400"/>
          </a:xfrm>
          <a:prstGeom prst="rect">
            <a:avLst/>
          </a:prstGeom>
          <a:noFill/>
          <a:ln/>
        </p:spPr>
        <p:txBody>
          <a:bodyPr wrap="square" lIns="0" tIns="0" rIns="0" bIns="0" rtlCol="0" anchor="ctr"/>
          <a:lstStyle/>
          <a:p>
            <a:pPr marL="0" indent="0">
              <a:lnSpc>
                <a:spcPct val="130000"/>
              </a:lnSpc>
              <a:buNone/>
            </a:pPr>
            <a:r>
              <a:rPr lang="en-US" sz="1200" dirty="0">
                <a:solidFill>
                  <a:srgbClr val="2C3E40"/>
                </a:solidFill>
                <a:latin typeface="Calibri" pitchFamily="34" charset="0"/>
                <a:ea typeface="Calibri" pitchFamily="34" charset="-122"/>
                <a:cs typeface="Calibri" pitchFamily="34" charset="-120"/>
              </a:rPr>
              <a:t>Removes drug directly from blood</a:t>
            </a:r>
            <a:endParaRPr lang="en-US" sz="1200" dirty="0"/>
          </a:p>
          <a:p>
            <a:pPr marL="0" indent="0">
              <a:lnSpc>
                <a:spcPct val="130000"/>
              </a:lnSpc>
              <a:buNone/>
            </a:pPr>
            <a:r>
              <a:rPr lang="en-US" sz="1200" dirty="0">
                <a:solidFill>
                  <a:srgbClr val="2C3E40"/>
                </a:solidFill>
                <a:latin typeface="Calibri" pitchFamily="34" charset="0"/>
                <a:ea typeface="Calibri" pitchFamily="34" charset="-122"/>
                <a:cs typeface="Calibri" pitchFamily="34" charset="-120"/>
              </a:rPr>
              <a:t>Ideal for small molecules with low Vd and low protein binding</a:t>
            </a:r>
            <a:endParaRPr lang="en-US" sz="1200" dirty="0"/>
          </a:p>
          <a:p>
            <a:pPr marL="0" indent="0">
              <a:lnSpc>
                <a:spcPct val="130000"/>
              </a:lnSpc>
              <a:buNone/>
            </a:pPr>
            <a:r>
              <a:rPr lang="en-US" sz="1200" dirty="0">
                <a:solidFill>
                  <a:srgbClr val="2C3E40"/>
                </a:solidFill>
                <a:latin typeface="Calibri" pitchFamily="34" charset="0"/>
                <a:ea typeface="Calibri" pitchFamily="34" charset="-122"/>
                <a:cs typeface="Calibri" pitchFamily="34" charset="-120"/>
              </a:rPr>
              <a:t>Examples: Salicylates, lithium, methanol, ethylene glycol, theophylline, valproic acid</a:t>
            </a:r>
            <a:endParaRPr lang="en-US" sz="1200" dirty="0"/>
          </a:p>
        </p:txBody>
      </p:sp>
      <p:sp>
        <p:nvSpPr>
          <p:cNvPr id="29" name="Shape 16">
            <a:extLst>
              <a:ext uri="{FF2B5EF4-FFF2-40B4-BE49-F238E27FC236}">
                <a16:creationId xmlns:a16="http://schemas.microsoft.com/office/drawing/2014/main" id="{F458C45D-0F3B-9284-D011-C4AC3AC29CED}"/>
              </a:ext>
            </a:extLst>
          </p:cNvPr>
          <p:cNvSpPr/>
          <p:nvPr/>
        </p:nvSpPr>
        <p:spPr>
          <a:xfrm>
            <a:off x="548640" y="4075150"/>
            <a:ext cx="8046720" cy="6400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30" name="Shape 17">
            <a:extLst>
              <a:ext uri="{FF2B5EF4-FFF2-40B4-BE49-F238E27FC236}">
                <a16:creationId xmlns:a16="http://schemas.microsoft.com/office/drawing/2014/main" id="{80509874-537F-0CAC-DBCB-C6246D14A9F0}"/>
              </a:ext>
            </a:extLst>
          </p:cNvPr>
          <p:cNvSpPr/>
          <p:nvPr/>
        </p:nvSpPr>
        <p:spPr>
          <a:xfrm>
            <a:off x="548640" y="4075150"/>
            <a:ext cx="54864" cy="640080"/>
          </a:xfrm>
          <a:prstGeom prst="rect">
            <a:avLst/>
          </a:prstGeom>
          <a:solidFill>
            <a:srgbClr val="D4783A"/>
          </a:solidFill>
          <a:ln/>
        </p:spPr>
        <p:txBody>
          <a:bodyPr/>
          <a:lstStyle/>
          <a:p>
            <a:endParaRPr lang="en-US"/>
          </a:p>
        </p:txBody>
      </p:sp>
      <p:sp>
        <p:nvSpPr>
          <p:cNvPr id="31" name="Text 18">
            <a:extLst>
              <a:ext uri="{FF2B5EF4-FFF2-40B4-BE49-F238E27FC236}">
                <a16:creationId xmlns:a16="http://schemas.microsoft.com/office/drawing/2014/main" id="{BF51E988-5CDC-2B0F-2482-F681721132D0}"/>
              </a:ext>
            </a:extLst>
          </p:cNvPr>
          <p:cNvSpPr/>
          <p:nvPr/>
        </p:nvSpPr>
        <p:spPr>
          <a:xfrm>
            <a:off x="777240" y="4102582"/>
            <a:ext cx="7589520" cy="594360"/>
          </a:xfrm>
          <a:prstGeom prst="rect">
            <a:avLst/>
          </a:prstGeom>
          <a:noFill/>
          <a:ln/>
        </p:spPr>
        <p:txBody>
          <a:bodyPr wrap="square" lIns="0" tIns="0" rIns="0" bIns="0" rtlCol="0" anchor="ctr"/>
          <a:lstStyle/>
          <a:p>
            <a:pPr marL="0" indent="0" algn="ctr">
              <a:buNone/>
            </a:pPr>
            <a:r>
              <a:rPr lang="en-US" sz="1200" b="1" dirty="0">
                <a:solidFill>
                  <a:srgbClr val="D4783A"/>
                </a:solidFill>
                <a:latin typeface="Calibri" pitchFamily="34" charset="0"/>
                <a:ea typeface="Calibri" pitchFamily="34" charset="-122"/>
                <a:cs typeface="Calibri" pitchFamily="34" charset="-120"/>
              </a:rPr>
              <a:t>HD Drug Criteria: </a:t>
            </a:r>
          </a:p>
          <a:p>
            <a:pPr marL="0" indent="0" algn="ctr">
              <a:buNone/>
            </a:pPr>
            <a:r>
              <a:rPr lang="en-US" sz="1200" dirty="0">
                <a:solidFill>
                  <a:srgbClr val="2C3E40"/>
                </a:solidFill>
                <a:latin typeface="Calibri" pitchFamily="34" charset="0"/>
                <a:ea typeface="Calibri" pitchFamily="34" charset="-122"/>
                <a:cs typeface="Calibri" pitchFamily="34" charset="-120"/>
              </a:rPr>
              <a:t>Low molecular weight (&lt;500 Da) + Low Vd (&lt;1 L/kg) + Low protein binding + Water solubility</a:t>
            </a: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ppt_x"/>
                                          </p:val>
                                        </p:tav>
                                        <p:tav tm="100000">
                                          <p:val>
                                            <p:strVal val="#ppt_x"/>
                                          </p:val>
                                        </p:tav>
                                      </p:tavLst>
                                    </p:anim>
                                    <p:anim calcmode="lin" valueType="num">
                                      <p:cBhvr additive="base">
                                        <p:cTn id="2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 calcmode="lin" valueType="num">
                                      <p:cBhvr additive="base">
                                        <p:cTn id="29" dur="500" fill="hold"/>
                                        <p:tgtEl>
                                          <p:spTgt spid="6"/>
                                        </p:tgtEl>
                                        <p:attrNameLst>
                                          <p:attrName>ppt_x</p:attrName>
                                        </p:attrNameLst>
                                      </p:cBhvr>
                                      <p:tavLst>
                                        <p:tav tm="0">
                                          <p:val>
                                            <p:strVal val="#ppt_x"/>
                                          </p:val>
                                        </p:tav>
                                        <p:tav tm="100000">
                                          <p:val>
                                            <p:strVal val="#ppt_x"/>
                                          </p:val>
                                        </p:tav>
                                      </p:tavLst>
                                    </p:anim>
                                    <p:anim calcmode="lin" valueType="num">
                                      <p:cBhvr additive="base">
                                        <p:cTn id="30" dur="500" fill="hold"/>
                                        <p:tgtEl>
                                          <p:spTgt spid="6"/>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2"/>
                                        </p:tgtEl>
                                        <p:attrNameLst>
                                          <p:attrName>style.visibility</p:attrName>
                                        </p:attrNameLst>
                                      </p:cBhvr>
                                      <p:to>
                                        <p:strVal val="visible"/>
                                      </p:to>
                                    </p:set>
                                    <p:anim calcmode="lin" valueType="num">
                                      <p:cBhvr additive="base">
                                        <p:cTn id="33" dur="500" fill="hold"/>
                                        <p:tgtEl>
                                          <p:spTgt spid="22"/>
                                        </p:tgtEl>
                                        <p:attrNameLst>
                                          <p:attrName>ppt_x</p:attrName>
                                        </p:attrNameLst>
                                      </p:cBhvr>
                                      <p:tavLst>
                                        <p:tav tm="0">
                                          <p:val>
                                            <p:strVal val="#ppt_x"/>
                                          </p:val>
                                        </p:tav>
                                        <p:tav tm="100000">
                                          <p:val>
                                            <p:strVal val="#ppt_x"/>
                                          </p:val>
                                        </p:tav>
                                      </p:tavLst>
                                    </p:anim>
                                    <p:anim calcmode="lin" valueType="num">
                                      <p:cBhvr additive="base">
                                        <p:cTn id="34" dur="500" fill="hold"/>
                                        <p:tgtEl>
                                          <p:spTgt spid="22"/>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3"/>
                                        </p:tgtEl>
                                        <p:attrNameLst>
                                          <p:attrName>style.visibility</p:attrName>
                                        </p:attrNameLst>
                                      </p:cBhvr>
                                      <p:to>
                                        <p:strVal val="visible"/>
                                      </p:to>
                                    </p:set>
                                    <p:anim calcmode="lin" valueType="num">
                                      <p:cBhvr additive="base">
                                        <p:cTn id="37" dur="500" fill="hold"/>
                                        <p:tgtEl>
                                          <p:spTgt spid="23"/>
                                        </p:tgtEl>
                                        <p:attrNameLst>
                                          <p:attrName>ppt_x</p:attrName>
                                        </p:attrNameLst>
                                      </p:cBhvr>
                                      <p:tavLst>
                                        <p:tav tm="0">
                                          <p:val>
                                            <p:strVal val="#ppt_x"/>
                                          </p:val>
                                        </p:tav>
                                        <p:tav tm="100000">
                                          <p:val>
                                            <p:strVal val="#ppt_x"/>
                                          </p:val>
                                        </p:tav>
                                      </p:tavLst>
                                    </p:anim>
                                    <p:anim calcmode="lin" valueType="num">
                                      <p:cBhvr additive="base">
                                        <p:cTn id="38" dur="500" fill="hold"/>
                                        <p:tgtEl>
                                          <p:spTgt spid="23"/>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4"/>
                                        </p:tgtEl>
                                        <p:attrNameLst>
                                          <p:attrName>style.visibility</p:attrName>
                                        </p:attrNameLst>
                                      </p:cBhvr>
                                      <p:to>
                                        <p:strVal val="visible"/>
                                      </p:to>
                                    </p:set>
                                    <p:anim calcmode="lin" valueType="num">
                                      <p:cBhvr additive="base">
                                        <p:cTn id="41" dur="500" fill="hold"/>
                                        <p:tgtEl>
                                          <p:spTgt spid="24"/>
                                        </p:tgtEl>
                                        <p:attrNameLst>
                                          <p:attrName>ppt_x</p:attrName>
                                        </p:attrNameLst>
                                      </p:cBhvr>
                                      <p:tavLst>
                                        <p:tav tm="0">
                                          <p:val>
                                            <p:strVal val="#ppt_x"/>
                                          </p:val>
                                        </p:tav>
                                        <p:tav tm="100000">
                                          <p:val>
                                            <p:strVal val="#ppt_x"/>
                                          </p:val>
                                        </p:tav>
                                      </p:tavLst>
                                    </p:anim>
                                    <p:anim calcmode="lin" valueType="num">
                                      <p:cBhvr additive="base">
                                        <p:cTn id="4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5"/>
                                        </p:tgtEl>
                                        <p:attrNameLst>
                                          <p:attrName>style.visibility</p:attrName>
                                        </p:attrNameLst>
                                      </p:cBhvr>
                                      <p:to>
                                        <p:strVal val="visible"/>
                                      </p:to>
                                    </p:set>
                                    <p:anim calcmode="lin" valueType="num">
                                      <p:cBhvr additive="base">
                                        <p:cTn id="47" dur="500" fill="hold"/>
                                        <p:tgtEl>
                                          <p:spTgt spid="25"/>
                                        </p:tgtEl>
                                        <p:attrNameLst>
                                          <p:attrName>ppt_x</p:attrName>
                                        </p:attrNameLst>
                                      </p:cBhvr>
                                      <p:tavLst>
                                        <p:tav tm="0">
                                          <p:val>
                                            <p:strVal val="#ppt_x"/>
                                          </p:val>
                                        </p:tav>
                                        <p:tav tm="100000">
                                          <p:val>
                                            <p:strVal val="#ppt_x"/>
                                          </p:val>
                                        </p:tav>
                                      </p:tavLst>
                                    </p:anim>
                                    <p:anim calcmode="lin" valueType="num">
                                      <p:cBhvr additive="base">
                                        <p:cTn id="48" dur="500" fill="hold"/>
                                        <p:tgtEl>
                                          <p:spTgt spid="25"/>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26"/>
                                        </p:tgtEl>
                                        <p:attrNameLst>
                                          <p:attrName>style.visibility</p:attrName>
                                        </p:attrNameLst>
                                      </p:cBhvr>
                                      <p:to>
                                        <p:strVal val="visible"/>
                                      </p:to>
                                    </p:set>
                                    <p:anim calcmode="lin" valueType="num">
                                      <p:cBhvr additive="base">
                                        <p:cTn id="51" dur="500" fill="hold"/>
                                        <p:tgtEl>
                                          <p:spTgt spid="26"/>
                                        </p:tgtEl>
                                        <p:attrNameLst>
                                          <p:attrName>ppt_x</p:attrName>
                                        </p:attrNameLst>
                                      </p:cBhvr>
                                      <p:tavLst>
                                        <p:tav tm="0">
                                          <p:val>
                                            <p:strVal val="#ppt_x"/>
                                          </p:val>
                                        </p:tav>
                                        <p:tav tm="100000">
                                          <p:val>
                                            <p:strVal val="#ppt_x"/>
                                          </p:val>
                                        </p:tav>
                                      </p:tavLst>
                                    </p:anim>
                                    <p:anim calcmode="lin" valueType="num">
                                      <p:cBhvr additive="base">
                                        <p:cTn id="52" dur="500" fill="hold"/>
                                        <p:tgtEl>
                                          <p:spTgt spid="26"/>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27"/>
                                        </p:tgtEl>
                                        <p:attrNameLst>
                                          <p:attrName>style.visibility</p:attrName>
                                        </p:attrNameLst>
                                      </p:cBhvr>
                                      <p:to>
                                        <p:strVal val="visible"/>
                                      </p:to>
                                    </p:set>
                                    <p:anim calcmode="lin" valueType="num">
                                      <p:cBhvr additive="base">
                                        <p:cTn id="55" dur="500" fill="hold"/>
                                        <p:tgtEl>
                                          <p:spTgt spid="27"/>
                                        </p:tgtEl>
                                        <p:attrNameLst>
                                          <p:attrName>ppt_x</p:attrName>
                                        </p:attrNameLst>
                                      </p:cBhvr>
                                      <p:tavLst>
                                        <p:tav tm="0">
                                          <p:val>
                                            <p:strVal val="#ppt_x"/>
                                          </p:val>
                                        </p:tav>
                                        <p:tav tm="100000">
                                          <p:val>
                                            <p:strVal val="#ppt_x"/>
                                          </p:val>
                                        </p:tav>
                                      </p:tavLst>
                                    </p:anim>
                                    <p:anim calcmode="lin" valueType="num">
                                      <p:cBhvr additive="base">
                                        <p:cTn id="56" dur="500" fill="hold"/>
                                        <p:tgtEl>
                                          <p:spTgt spid="27"/>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28"/>
                                        </p:tgtEl>
                                        <p:attrNameLst>
                                          <p:attrName>style.visibility</p:attrName>
                                        </p:attrNameLst>
                                      </p:cBhvr>
                                      <p:to>
                                        <p:strVal val="visible"/>
                                      </p:to>
                                    </p:set>
                                    <p:anim calcmode="lin" valueType="num">
                                      <p:cBhvr additive="base">
                                        <p:cTn id="59" dur="500" fill="hold"/>
                                        <p:tgtEl>
                                          <p:spTgt spid="28"/>
                                        </p:tgtEl>
                                        <p:attrNameLst>
                                          <p:attrName>ppt_x</p:attrName>
                                        </p:attrNameLst>
                                      </p:cBhvr>
                                      <p:tavLst>
                                        <p:tav tm="0">
                                          <p:val>
                                            <p:strVal val="#ppt_x"/>
                                          </p:val>
                                        </p:tav>
                                        <p:tav tm="100000">
                                          <p:val>
                                            <p:strVal val="#ppt_x"/>
                                          </p:val>
                                        </p:tav>
                                      </p:tavLst>
                                    </p:anim>
                                    <p:anim calcmode="lin" valueType="num">
                                      <p:cBhvr additive="base">
                                        <p:cTn id="60"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29"/>
                                        </p:tgtEl>
                                        <p:attrNameLst>
                                          <p:attrName>style.visibility</p:attrName>
                                        </p:attrNameLst>
                                      </p:cBhvr>
                                      <p:to>
                                        <p:strVal val="visible"/>
                                      </p:to>
                                    </p:set>
                                    <p:anim calcmode="lin" valueType="num">
                                      <p:cBhvr additive="base">
                                        <p:cTn id="65" dur="500" fill="hold"/>
                                        <p:tgtEl>
                                          <p:spTgt spid="29"/>
                                        </p:tgtEl>
                                        <p:attrNameLst>
                                          <p:attrName>ppt_x</p:attrName>
                                        </p:attrNameLst>
                                      </p:cBhvr>
                                      <p:tavLst>
                                        <p:tav tm="0">
                                          <p:val>
                                            <p:strVal val="#ppt_x"/>
                                          </p:val>
                                        </p:tav>
                                        <p:tav tm="100000">
                                          <p:val>
                                            <p:strVal val="#ppt_x"/>
                                          </p:val>
                                        </p:tav>
                                      </p:tavLst>
                                    </p:anim>
                                    <p:anim calcmode="lin" valueType="num">
                                      <p:cBhvr additive="base">
                                        <p:cTn id="66" dur="500" fill="hold"/>
                                        <p:tgtEl>
                                          <p:spTgt spid="29"/>
                                        </p:tgtEl>
                                        <p:attrNameLst>
                                          <p:attrName>ppt_y</p:attrName>
                                        </p:attrNameLst>
                                      </p:cBhvr>
                                      <p:tavLst>
                                        <p:tav tm="0">
                                          <p:val>
                                            <p:strVal val="1+#ppt_h/2"/>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30"/>
                                        </p:tgtEl>
                                        <p:attrNameLst>
                                          <p:attrName>style.visibility</p:attrName>
                                        </p:attrNameLst>
                                      </p:cBhvr>
                                      <p:to>
                                        <p:strVal val="visible"/>
                                      </p:to>
                                    </p:set>
                                    <p:anim calcmode="lin" valueType="num">
                                      <p:cBhvr additive="base">
                                        <p:cTn id="69" dur="500" fill="hold"/>
                                        <p:tgtEl>
                                          <p:spTgt spid="30"/>
                                        </p:tgtEl>
                                        <p:attrNameLst>
                                          <p:attrName>ppt_x</p:attrName>
                                        </p:attrNameLst>
                                      </p:cBhvr>
                                      <p:tavLst>
                                        <p:tav tm="0">
                                          <p:val>
                                            <p:strVal val="#ppt_x"/>
                                          </p:val>
                                        </p:tav>
                                        <p:tav tm="100000">
                                          <p:val>
                                            <p:strVal val="#ppt_x"/>
                                          </p:val>
                                        </p:tav>
                                      </p:tavLst>
                                    </p:anim>
                                    <p:anim calcmode="lin" valueType="num">
                                      <p:cBhvr additive="base">
                                        <p:cTn id="70" dur="500" fill="hold"/>
                                        <p:tgtEl>
                                          <p:spTgt spid="30"/>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31"/>
                                        </p:tgtEl>
                                        <p:attrNameLst>
                                          <p:attrName>style.visibility</p:attrName>
                                        </p:attrNameLst>
                                      </p:cBhvr>
                                      <p:to>
                                        <p:strVal val="visible"/>
                                      </p:to>
                                    </p:set>
                                    <p:anim calcmode="lin" valueType="num">
                                      <p:cBhvr additive="base">
                                        <p:cTn id="73" dur="500" fill="hold"/>
                                        <p:tgtEl>
                                          <p:spTgt spid="31"/>
                                        </p:tgtEl>
                                        <p:attrNameLst>
                                          <p:attrName>ppt_x</p:attrName>
                                        </p:attrNameLst>
                                      </p:cBhvr>
                                      <p:tavLst>
                                        <p:tav tm="0">
                                          <p:val>
                                            <p:strVal val="#ppt_x"/>
                                          </p:val>
                                        </p:tav>
                                        <p:tav tm="100000">
                                          <p:val>
                                            <p:strVal val="#ppt_x"/>
                                          </p:val>
                                        </p:tav>
                                      </p:tavLst>
                                    </p:anim>
                                    <p:anim calcmode="lin" valueType="num">
                                      <p:cBhvr additive="base">
                                        <p:cTn id="74"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8" grpId="0" animBg="1"/>
      <p:bldP spid="9" grpId="0" animBg="1"/>
      <p:bldP spid="10" grpId="0" animBg="1"/>
      <p:bldP spid="6"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name="Slide 27">
    <p:bg>
      <p:bgPr>
        <a:solidFill>
          <a:srgbClr val="0B3D4C"/>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4160520" y="1097280"/>
            <a:ext cx="822960" cy="822960"/>
          </a:xfrm>
          <a:prstGeom prst="rect">
            <a:avLst/>
          </a:prstGeom>
        </p:spPr>
      </p:pic>
      <p:sp>
        <p:nvSpPr>
          <p:cNvPr id="4" name="Text 1"/>
          <p:cNvSpPr/>
          <p:nvPr/>
        </p:nvSpPr>
        <p:spPr>
          <a:xfrm>
            <a:off x="457200" y="2011680"/>
            <a:ext cx="8229600" cy="731520"/>
          </a:xfrm>
          <a:prstGeom prst="rect">
            <a:avLst/>
          </a:prstGeom>
          <a:noFill/>
          <a:ln/>
        </p:spPr>
        <p:txBody>
          <a:bodyPr wrap="square" lIns="0" tIns="0" rIns="0" bIns="0" rtlCol="0" anchor="ctr"/>
          <a:lstStyle/>
          <a:p>
            <a:pPr marL="0" indent="0" algn="ctr">
              <a:buNone/>
            </a:pPr>
            <a:r>
              <a:rPr lang="en-US" sz="3600" b="1" dirty="0">
                <a:solidFill>
                  <a:srgbClr val="FFFFFF"/>
                </a:solidFill>
                <a:latin typeface="Trebuchet MS" pitchFamily="34" charset="0"/>
                <a:ea typeface="Trebuchet MS" pitchFamily="34" charset="-122"/>
                <a:cs typeface="Trebuchet MS" pitchFamily="34" charset="-120"/>
              </a:rPr>
              <a:t>Pharmacokinetics &amp; Toxicokinetics</a:t>
            </a:r>
            <a:endParaRPr lang="en-US" sz="3600" dirty="0"/>
          </a:p>
        </p:txBody>
      </p:sp>
      <p:sp>
        <p:nvSpPr>
          <p:cNvPr id="5" name="Text 2"/>
          <p:cNvSpPr/>
          <p:nvPr/>
        </p:nvSpPr>
        <p:spPr>
          <a:xfrm>
            <a:off x="914400" y="2834640"/>
            <a:ext cx="7315200" cy="457200"/>
          </a:xfrm>
          <a:prstGeom prst="rect">
            <a:avLst/>
          </a:prstGeom>
          <a:noFill/>
          <a:ln/>
        </p:spPr>
        <p:txBody>
          <a:bodyPr wrap="square" lIns="0" tIns="0" rIns="0" bIns="0" rtlCol="0" anchor="ctr"/>
          <a:lstStyle/>
          <a:p>
            <a:pPr marL="0" indent="0" algn="ctr">
              <a:buNone/>
            </a:pPr>
            <a:r>
              <a:rPr lang="en-US" sz="1600" i="1" dirty="0">
                <a:solidFill>
                  <a:srgbClr val="D0D5D4"/>
                </a:solidFill>
                <a:latin typeface="Calibri" pitchFamily="34" charset="0"/>
                <a:ea typeface="Calibri" pitchFamily="34" charset="-122"/>
                <a:cs typeface="Calibri" pitchFamily="34" charset="-120"/>
              </a:rPr>
              <a:t>What the body does to the drug — and how overdose changes the rules</a:t>
            </a:r>
            <a:endParaRPr lang="en-US" sz="1600" dirty="0"/>
          </a:p>
        </p:txBody>
      </p:sp>
      <p:sp>
        <p:nvSpPr>
          <p:cNvPr id="6" name="Shape 3"/>
          <p:cNvSpPr/>
          <p:nvPr/>
        </p:nvSpPr>
        <p:spPr>
          <a:xfrm>
            <a:off x="0" y="5088636"/>
            <a:ext cx="9144000" cy="54864"/>
          </a:xfrm>
          <a:prstGeom prst="rect">
            <a:avLst/>
          </a:prstGeom>
          <a:solidFill>
            <a:srgbClr val="D4783A"/>
          </a:solidFill>
          <a:ln/>
        </p:spPr>
        <p:txBody>
          <a:bodyPr/>
          <a:lstStyle/>
          <a:p>
            <a:endParaRPr lang="en-US"/>
          </a:p>
        </p:txBody>
      </p:sp>
      <p:sp>
        <p:nvSpPr>
          <p:cNvPr id="7" name="Text 4"/>
          <p:cNvSpPr/>
          <p:nvPr/>
        </p:nvSpPr>
        <p:spPr>
          <a:xfrm>
            <a:off x="8412480" y="4663440"/>
            <a:ext cx="457200" cy="274320"/>
          </a:xfrm>
          <a:prstGeom prst="rect">
            <a:avLst/>
          </a:prstGeom>
          <a:noFill/>
          <a:ln/>
        </p:spPr>
        <p:txBody>
          <a:bodyPr wrap="square" lIns="0" tIns="0" rIns="0" bIns="0" rtlCol="0" anchor="ctr"/>
          <a:lstStyle/>
          <a:p>
            <a:pPr marL="0" indent="0" algn="r">
              <a:buNone/>
            </a:pPr>
            <a:r>
              <a:rPr lang="en-US" sz="900" dirty="0">
                <a:solidFill>
                  <a:srgbClr val="D0D5D4"/>
                </a:solidFill>
                <a:latin typeface="Calibri" pitchFamily="34" charset="0"/>
                <a:ea typeface="Calibri" pitchFamily="34" charset="-122"/>
                <a:cs typeface="Calibri" pitchFamily="34" charset="-120"/>
              </a:rPr>
              <a:t>27</a:t>
            </a:r>
            <a:endParaRPr lang="en-US" sz="9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28">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Pharmacokinetics vs. Toxicokinetics</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28</a:t>
            </a:r>
            <a:endParaRPr lang="en-US" sz="900" dirty="0"/>
          </a:p>
        </p:txBody>
      </p:sp>
      <p:sp>
        <p:nvSpPr>
          <p:cNvPr id="7" name="Shape 4"/>
          <p:cNvSpPr/>
          <p:nvPr/>
        </p:nvSpPr>
        <p:spPr>
          <a:xfrm>
            <a:off x="548640" y="1005840"/>
            <a:ext cx="3931920" cy="22860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8" name="Shape 5"/>
          <p:cNvSpPr/>
          <p:nvPr/>
        </p:nvSpPr>
        <p:spPr>
          <a:xfrm>
            <a:off x="548640" y="1005840"/>
            <a:ext cx="54864" cy="2286000"/>
          </a:xfrm>
          <a:prstGeom prst="rect">
            <a:avLst/>
          </a:prstGeom>
          <a:solidFill>
            <a:srgbClr val="1A8A6E"/>
          </a:solidFill>
          <a:ln/>
        </p:spPr>
        <p:txBody>
          <a:bodyPr/>
          <a:lstStyle/>
          <a:p>
            <a:endParaRPr lang="en-US"/>
          </a:p>
        </p:txBody>
      </p:sp>
      <p:sp>
        <p:nvSpPr>
          <p:cNvPr id="9" name="Text 6"/>
          <p:cNvSpPr/>
          <p:nvPr/>
        </p:nvSpPr>
        <p:spPr>
          <a:xfrm>
            <a:off x="777240" y="1097280"/>
            <a:ext cx="3474720" cy="320040"/>
          </a:xfrm>
          <a:prstGeom prst="rect">
            <a:avLst/>
          </a:prstGeom>
          <a:noFill/>
          <a:ln/>
        </p:spPr>
        <p:txBody>
          <a:bodyPr wrap="square" lIns="0" tIns="0" rIns="0" bIns="0" rtlCol="0" anchor="ctr"/>
          <a:lstStyle/>
          <a:p>
            <a:pPr marL="0" indent="0">
              <a:buNone/>
            </a:pPr>
            <a:r>
              <a:rPr lang="en-US" sz="1600" b="1" dirty="0">
                <a:solidFill>
                  <a:srgbClr val="1A8A6E"/>
                </a:solidFill>
                <a:latin typeface="Trebuchet MS" pitchFamily="34" charset="0"/>
                <a:ea typeface="Trebuchet MS" pitchFamily="34" charset="-122"/>
                <a:cs typeface="Trebuchet MS" pitchFamily="34" charset="-120"/>
              </a:rPr>
              <a:t>Pharmacokinetics</a:t>
            </a:r>
            <a:endParaRPr lang="en-US" sz="1600" dirty="0"/>
          </a:p>
        </p:txBody>
      </p:sp>
      <p:sp>
        <p:nvSpPr>
          <p:cNvPr id="10" name="Text 7"/>
          <p:cNvSpPr/>
          <p:nvPr/>
        </p:nvSpPr>
        <p:spPr>
          <a:xfrm>
            <a:off x="777240" y="1417320"/>
            <a:ext cx="3474720" cy="365760"/>
          </a:xfrm>
          <a:prstGeom prst="rect">
            <a:avLst/>
          </a:prstGeom>
          <a:noFill/>
          <a:ln/>
        </p:spPr>
        <p:txBody>
          <a:bodyPr wrap="square" lIns="0" tIns="0" rIns="0" bIns="0" rtlCol="0" anchor="ctr"/>
          <a:lstStyle/>
          <a:p>
            <a:pPr marL="0" indent="0">
              <a:buNone/>
            </a:pPr>
            <a:r>
              <a:rPr lang="en-US" sz="1200" i="1" dirty="0">
                <a:solidFill>
                  <a:srgbClr val="6B7B7D"/>
                </a:solidFill>
                <a:latin typeface="Calibri" pitchFamily="34" charset="0"/>
                <a:ea typeface="Calibri" pitchFamily="34" charset="-122"/>
                <a:cs typeface="Calibri" pitchFamily="34" charset="-120"/>
              </a:rPr>
              <a:t>"What the body does to the drug"</a:t>
            </a:r>
            <a:endParaRPr lang="en-US" sz="1200" dirty="0"/>
          </a:p>
          <a:p>
            <a:pPr marL="0" indent="0">
              <a:buNone/>
            </a:pPr>
            <a:r>
              <a:rPr lang="en-US" sz="1200" i="1" dirty="0">
                <a:solidFill>
                  <a:srgbClr val="6B7B7D"/>
                </a:solidFill>
                <a:latin typeface="Calibri" pitchFamily="34" charset="0"/>
                <a:ea typeface="Calibri" pitchFamily="34" charset="-122"/>
                <a:cs typeface="Calibri" pitchFamily="34" charset="-120"/>
              </a:rPr>
              <a:t>at therapeutic doses</a:t>
            </a:r>
            <a:endParaRPr lang="en-US" sz="1200" dirty="0"/>
          </a:p>
        </p:txBody>
      </p:sp>
      <p:sp>
        <p:nvSpPr>
          <p:cNvPr id="11" name="Text 8"/>
          <p:cNvSpPr/>
          <p:nvPr/>
        </p:nvSpPr>
        <p:spPr>
          <a:xfrm>
            <a:off x="777240" y="1874520"/>
            <a:ext cx="3474720" cy="1280160"/>
          </a:xfrm>
          <a:prstGeom prst="rect">
            <a:avLst/>
          </a:prstGeom>
          <a:noFill/>
          <a:ln/>
        </p:spPr>
        <p:txBody>
          <a:bodyPr wrap="square" lIns="0" tIns="0" rIns="0" bIns="0" rtlCol="0" anchor="ctr"/>
          <a:lstStyle/>
          <a:p>
            <a:pPr marL="0" indent="0">
              <a:lnSpc>
                <a:spcPct val="140000"/>
              </a:lnSpc>
              <a:buNone/>
            </a:pPr>
            <a:r>
              <a:rPr lang="en-US" sz="1200" dirty="0">
                <a:solidFill>
                  <a:srgbClr val="2C3E40"/>
                </a:solidFill>
                <a:latin typeface="Calibri" pitchFamily="34" charset="0"/>
                <a:ea typeface="Calibri" pitchFamily="34" charset="-122"/>
                <a:cs typeface="Calibri" pitchFamily="34" charset="-120"/>
              </a:rPr>
              <a:t>Predictable absorption kinetics</a:t>
            </a:r>
            <a:endParaRPr lang="en-US" sz="1200" dirty="0"/>
          </a:p>
          <a:p>
            <a:pPr>
              <a:lnSpc>
                <a:spcPct val="140000"/>
              </a:lnSpc>
            </a:pPr>
            <a:r>
              <a:rPr lang="en-US" sz="1200" dirty="0">
                <a:solidFill>
                  <a:srgbClr val="2C3E40"/>
                </a:solidFill>
                <a:latin typeface="Calibri" pitchFamily="34" charset="0"/>
                <a:ea typeface="Calibri" pitchFamily="34" charset="-122"/>
                <a:cs typeface="Calibri" pitchFamily="34" charset="-120"/>
              </a:rPr>
              <a:t>First-order/ and Zero order elimination</a:t>
            </a:r>
            <a:endParaRPr lang="en-US" sz="1200" dirty="0"/>
          </a:p>
          <a:p>
            <a:pPr marL="0" indent="0">
              <a:lnSpc>
                <a:spcPct val="140000"/>
              </a:lnSpc>
              <a:buNone/>
            </a:pPr>
            <a:r>
              <a:rPr lang="en-US" sz="1200" dirty="0">
                <a:solidFill>
                  <a:srgbClr val="2C3E40"/>
                </a:solidFill>
                <a:latin typeface="Calibri" pitchFamily="34" charset="0"/>
                <a:ea typeface="Calibri" pitchFamily="34" charset="-122"/>
                <a:cs typeface="Calibri" pitchFamily="34" charset="-120"/>
              </a:rPr>
              <a:t>Normal protein binding capacity</a:t>
            </a:r>
            <a:endParaRPr lang="en-US" sz="1200" dirty="0"/>
          </a:p>
          <a:p>
            <a:pPr marL="0" indent="0">
              <a:lnSpc>
                <a:spcPct val="140000"/>
              </a:lnSpc>
              <a:buNone/>
            </a:pPr>
            <a:r>
              <a:rPr lang="en-US" sz="1200" dirty="0">
                <a:solidFill>
                  <a:srgbClr val="2C3E40"/>
                </a:solidFill>
                <a:latin typeface="Calibri" pitchFamily="34" charset="0"/>
                <a:ea typeface="Calibri" pitchFamily="34" charset="-122"/>
                <a:cs typeface="Calibri" pitchFamily="34" charset="-120"/>
              </a:rPr>
              <a:t>Standard volume of distribution</a:t>
            </a:r>
            <a:endParaRPr lang="en-US" sz="1200" dirty="0"/>
          </a:p>
          <a:p>
            <a:pPr marL="0" indent="0">
              <a:lnSpc>
                <a:spcPct val="140000"/>
              </a:lnSpc>
              <a:buNone/>
            </a:pPr>
            <a:r>
              <a:rPr lang="en-US" sz="1200" dirty="0">
                <a:solidFill>
                  <a:srgbClr val="2C3E40"/>
                </a:solidFill>
                <a:latin typeface="Calibri" pitchFamily="34" charset="0"/>
                <a:ea typeface="Calibri" pitchFamily="34" charset="-122"/>
                <a:cs typeface="Calibri" pitchFamily="34" charset="-120"/>
              </a:rPr>
              <a:t>Reliable half-life</a:t>
            </a:r>
            <a:endParaRPr lang="en-US" sz="1200" dirty="0"/>
          </a:p>
        </p:txBody>
      </p:sp>
      <p:sp>
        <p:nvSpPr>
          <p:cNvPr id="12" name="Shape 9"/>
          <p:cNvSpPr/>
          <p:nvPr/>
        </p:nvSpPr>
        <p:spPr>
          <a:xfrm>
            <a:off x="4754880" y="1005840"/>
            <a:ext cx="3840480" cy="22860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3" name="Shape 10"/>
          <p:cNvSpPr/>
          <p:nvPr/>
        </p:nvSpPr>
        <p:spPr>
          <a:xfrm>
            <a:off x="4754880" y="1005840"/>
            <a:ext cx="54864" cy="2286000"/>
          </a:xfrm>
          <a:prstGeom prst="rect">
            <a:avLst/>
          </a:prstGeom>
          <a:solidFill>
            <a:srgbClr val="D4783A"/>
          </a:solidFill>
          <a:ln/>
        </p:spPr>
        <p:txBody>
          <a:bodyPr/>
          <a:lstStyle/>
          <a:p>
            <a:endParaRPr lang="en-US"/>
          </a:p>
        </p:txBody>
      </p:sp>
      <p:sp>
        <p:nvSpPr>
          <p:cNvPr id="14" name="Text 11"/>
          <p:cNvSpPr/>
          <p:nvPr/>
        </p:nvSpPr>
        <p:spPr>
          <a:xfrm>
            <a:off x="4983480" y="1097280"/>
            <a:ext cx="3383280" cy="320040"/>
          </a:xfrm>
          <a:prstGeom prst="rect">
            <a:avLst/>
          </a:prstGeom>
          <a:noFill/>
          <a:ln/>
        </p:spPr>
        <p:txBody>
          <a:bodyPr wrap="square" lIns="0" tIns="0" rIns="0" bIns="0" rtlCol="0" anchor="ctr"/>
          <a:lstStyle/>
          <a:p>
            <a:pPr marL="0" indent="0">
              <a:buNone/>
            </a:pPr>
            <a:r>
              <a:rPr lang="en-US" sz="1600" b="1" dirty="0">
                <a:solidFill>
                  <a:srgbClr val="D4783A"/>
                </a:solidFill>
                <a:latin typeface="Trebuchet MS" pitchFamily="34" charset="0"/>
                <a:ea typeface="Trebuchet MS" pitchFamily="34" charset="-122"/>
                <a:cs typeface="Trebuchet MS" pitchFamily="34" charset="-120"/>
              </a:rPr>
              <a:t>Toxicokinetics</a:t>
            </a:r>
            <a:endParaRPr lang="en-US" sz="1600" dirty="0"/>
          </a:p>
        </p:txBody>
      </p:sp>
      <p:sp>
        <p:nvSpPr>
          <p:cNvPr id="15" name="Text 12"/>
          <p:cNvSpPr/>
          <p:nvPr/>
        </p:nvSpPr>
        <p:spPr>
          <a:xfrm>
            <a:off x="4983480" y="1417320"/>
            <a:ext cx="3429000" cy="365760"/>
          </a:xfrm>
          <a:prstGeom prst="rect">
            <a:avLst/>
          </a:prstGeom>
          <a:noFill/>
          <a:ln/>
        </p:spPr>
        <p:txBody>
          <a:bodyPr wrap="square" lIns="0" tIns="0" rIns="0" bIns="0" rtlCol="0" anchor="ctr"/>
          <a:lstStyle/>
          <a:p>
            <a:pPr marL="0" indent="0">
              <a:buNone/>
            </a:pPr>
            <a:r>
              <a:rPr lang="en-US" sz="1200" i="1" dirty="0">
                <a:solidFill>
                  <a:srgbClr val="6B7B7D"/>
                </a:solidFill>
                <a:latin typeface="Calibri" pitchFamily="34" charset="0"/>
                <a:ea typeface="Calibri" pitchFamily="34" charset="-122"/>
                <a:cs typeface="Calibri" pitchFamily="34" charset="-120"/>
              </a:rPr>
              <a:t>"PK under conditions of toxicity"</a:t>
            </a:r>
            <a:endParaRPr lang="en-US" sz="1200" dirty="0"/>
          </a:p>
          <a:p>
            <a:pPr marL="0" indent="0">
              <a:buNone/>
            </a:pPr>
            <a:r>
              <a:rPr lang="en-US" sz="1200" i="1" dirty="0">
                <a:solidFill>
                  <a:srgbClr val="6B7B7D"/>
                </a:solidFill>
                <a:latin typeface="Calibri" pitchFamily="34" charset="0"/>
                <a:ea typeface="Calibri" pitchFamily="34" charset="-122"/>
                <a:cs typeface="Calibri" pitchFamily="34" charset="-120"/>
              </a:rPr>
              <a:t>when normal processes are overwhelmed</a:t>
            </a:r>
            <a:endParaRPr lang="en-US" sz="1200" dirty="0"/>
          </a:p>
        </p:txBody>
      </p:sp>
      <p:sp>
        <p:nvSpPr>
          <p:cNvPr id="16" name="Text 13"/>
          <p:cNvSpPr/>
          <p:nvPr/>
        </p:nvSpPr>
        <p:spPr>
          <a:xfrm>
            <a:off x="4983480" y="1874520"/>
            <a:ext cx="3383280" cy="1280160"/>
          </a:xfrm>
          <a:prstGeom prst="rect">
            <a:avLst/>
          </a:prstGeom>
          <a:noFill/>
          <a:ln/>
        </p:spPr>
        <p:txBody>
          <a:bodyPr wrap="square" lIns="0" tIns="0" rIns="0" bIns="0" rtlCol="0" anchor="ctr"/>
          <a:lstStyle/>
          <a:p>
            <a:pPr marL="0" indent="0">
              <a:lnSpc>
                <a:spcPct val="140000"/>
              </a:lnSpc>
              <a:buNone/>
            </a:pPr>
            <a:r>
              <a:rPr lang="en-US" sz="1200" dirty="0">
                <a:solidFill>
                  <a:srgbClr val="2C3E40"/>
                </a:solidFill>
                <a:latin typeface="Calibri" pitchFamily="34" charset="0"/>
                <a:ea typeface="Calibri" pitchFamily="34" charset="-122"/>
                <a:cs typeface="Calibri" pitchFamily="34" charset="-120"/>
              </a:rPr>
              <a:t>Prolonged, erratic absorption</a:t>
            </a:r>
            <a:endParaRPr lang="en-US" sz="1200" dirty="0"/>
          </a:p>
          <a:p>
            <a:pPr>
              <a:lnSpc>
                <a:spcPct val="140000"/>
              </a:lnSpc>
            </a:pPr>
            <a:r>
              <a:rPr lang="en-US" sz="1200" dirty="0">
                <a:solidFill>
                  <a:srgbClr val="2C3E40"/>
                </a:solidFill>
                <a:latin typeface="Calibri" pitchFamily="34" charset="0"/>
                <a:ea typeface="Calibri" pitchFamily="34" charset="-122"/>
                <a:cs typeface="Calibri" pitchFamily="34" charset="-120"/>
              </a:rPr>
              <a:t>Saturation → zero-order kinetics (</a:t>
            </a:r>
            <a:r>
              <a:rPr lang="en-US" sz="1200" i="1" dirty="0">
                <a:solidFill>
                  <a:srgbClr val="2C3E40"/>
                </a:solidFill>
                <a:latin typeface="Calibri" pitchFamily="34" charset="0"/>
                <a:ea typeface="Calibri" pitchFamily="34" charset="-122"/>
                <a:cs typeface="Calibri" pitchFamily="34" charset="-120"/>
              </a:rPr>
              <a:t>Michaelis–Menten</a:t>
            </a:r>
            <a:r>
              <a:rPr lang="en-US" sz="1200" dirty="0">
                <a:solidFill>
                  <a:srgbClr val="2C3E40"/>
                </a:solidFill>
                <a:latin typeface="Calibri" pitchFamily="34" charset="0"/>
                <a:ea typeface="Calibri" pitchFamily="34" charset="-122"/>
                <a:cs typeface="Calibri" pitchFamily="34" charset="-120"/>
              </a:rPr>
              <a:t>)</a:t>
            </a:r>
            <a:endParaRPr lang="en-US" sz="1200" dirty="0"/>
          </a:p>
          <a:p>
            <a:pPr marL="0" indent="0">
              <a:lnSpc>
                <a:spcPct val="140000"/>
              </a:lnSpc>
              <a:buNone/>
            </a:pPr>
            <a:r>
              <a:rPr lang="en-US" sz="1200" dirty="0">
                <a:solidFill>
                  <a:srgbClr val="2C3E40"/>
                </a:solidFill>
                <a:latin typeface="Calibri" pitchFamily="34" charset="0"/>
                <a:ea typeface="Calibri" pitchFamily="34" charset="-122"/>
                <a:cs typeface="Calibri" pitchFamily="34" charset="-120"/>
              </a:rPr>
              <a:t>Protein binding overwhelmed</a:t>
            </a:r>
            <a:endParaRPr lang="en-US" sz="1200" dirty="0"/>
          </a:p>
          <a:p>
            <a:pPr marL="0" indent="0">
              <a:lnSpc>
                <a:spcPct val="140000"/>
              </a:lnSpc>
              <a:buNone/>
            </a:pPr>
            <a:r>
              <a:rPr lang="en-US" sz="1200" dirty="0">
                <a:solidFill>
                  <a:srgbClr val="2C3E40"/>
                </a:solidFill>
                <a:latin typeface="Calibri" pitchFamily="34" charset="0"/>
                <a:ea typeface="Calibri" pitchFamily="34" charset="-122"/>
                <a:cs typeface="Calibri" pitchFamily="34" charset="-120"/>
              </a:rPr>
              <a:t>Increased free (active) drug</a:t>
            </a:r>
            <a:endParaRPr lang="en-US" sz="1200" dirty="0"/>
          </a:p>
          <a:p>
            <a:pPr marL="0" indent="0">
              <a:lnSpc>
                <a:spcPct val="140000"/>
              </a:lnSpc>
              <a:buNone/>
            </a:pPr>
            <a:r>
              <a:rPr lang="en-US" sz="1200" dirty="0">
                <a:solidFill>
                  <a:srgbClr val="2C3E40"/>
                </a:solidFill>
                <a:latin typeface="Calibri" pitchFamily="34" charset="0"/>
                <a:ea typeface="Calibri" pitchFamily="34" charset="-122"/>
                <a:cs typeface="Calibri" pitchFamily="34" charset="-120"/>
              </a:rPr>
              <a:t>Extended, unpredictable half-life</a:t>
            </a:r>
            <a:endParaRPr lang="en-US" sz="1200" dirty="0"/>
          </a:p>
        </p:txBody>
      </p:sp>
      <p:sp>
        <p:nvSpPr>
          <p:cNvPr id="17" name="Shape 14"/>
          <p:cNvSpPr/>
          <p:nvPr/>
        </p:nvSpPr>
        <p:spPr>
          <a:xfrm>
            <a:off x="548640" y="3520440"/>
            <a:ext cx="8046720" cy="1554480"/>
          </a:xfrm>
          <a:prstGeom prst="rect">
            <a:avLst/>
          </a:prstGeom>
          <a:solidFill>
            <a:srgbClr val="FFFFFF"/>
          </a:solidFill>
          <a:ln/>
          <a:effectLst>
            <a:outerShdw blurRad="50800" dist="25400" dir="8100000" algn="bl" rotWithShape="0">
              <a:srgbClr val="000000">
                <a:alpha val="10000"/>
              </a:srgbClr>
            </a:outerShdw>
          </a:effectLst>
        </p:spPr>
        <p:txBody>
          <a:bodyPr/>
          <a:lstStyle/>
          <a:p>
            <a:pPr algn="ctr"/>
            <a:endParaRPr lang="en-US"/>
          </a:p>
        </p:txBody>
      </p:sp>
      <p:sp>
        <p:nvSpPr>
          <p:cNvPr id="18" name="Shape 15"/>
          <p:cNvSpPr/>
          <p:nvPr/>
        </p:nvSpPr>
        <p:spPr>
          <a:xfrm>
            <a:off x="548640" y="3520440"/>
            <a:ext cx="54864" cy="1554480"/>
          </a:xfrm>
          <a:prstGeom prst="rect">
            <a:avLst/>
          </a:prstGeom>
          <a:solidFill>
            <a:srgbClr val="0B3D4C"/>
          </a:solidFill>
          <a:ln/>
        </p:spPr>
        <p:txBody>
          <a:bodyPr/>
          <a:lstStyle/>
          <a:p>
            <a:pPr algn="ctr"/>
            <a:endParaRPr lang="en-US"/>
          </a:p>
        </p:txBody>
      </p:sp>
      <p:sp>
        <p:nvSpPr>
          <p:cNvPr id="19" name="Text 16"/>
          <p:cNvSpPr/>
          <p:nvPr/>
        </p:nvSpPr>
        <p:spPr>
          <a:xfrm>
            <a:off x="777240" y="3611880"/>
            <a:ext cx="7589520" cy="345440"/>
          </a:xfrm>
          <a:prstGeom prst="rect">
            <a:avLst/>
          </a:prstGeom>
          <a:noFill/>
          <a:ln/>
        </p:spPr>
        <p:txBody>
          <a:bodyPr wrap="square" lIns="0" tIns="0" rIns="0" bIns="0" rtlCol="0" anchor="ctr"/>
          <a:lstStyle/>
          <a:p>
            <a:pPr marL="0" indent="0" algn="ctr">
              <a:buNone/>
            </a:pPr>
            <a:r>
              <a:rPr lang="en-US" sz="1400" b="1" dirty="0">
                <a:solidFill>
                  <a:srgbClr val="0B3D4C"/>
                </a:solidFill>
                <a:latin typeface="Trebuchet MS" pitchFamily="34" charset="0"/>
                <a:ea typeface="Trebuchet MS" pitchFamily="34" charset="-122"/>
                <a:cs typeface="Trebuchet MS" pitchFamily="34" charset="-120"/>
              </a:rPr>
              <a:t>Why It Matters in Overdose</a:t>
            </a:r>
            <a:endParaRPr lang="en-US" sz="1400" dirty="0"/>
          </a:p>
        </p:txBody>
      </p:sp>
      <p:sp>
        <p:nvSpPr>
          <p:cNvPr id="20" name="Text 17"/>
          <p:cNvSpPr/>
          <p:nvPr/>
        </p:nvSpPr>
        <p:spPr>
          <a:xfrm>
            <a:off x="658368" y="3931919"/>
            <a:ext cx="7827264" cy="921173"/>
          </a:xfrm>
          <a:prstGeom prst="rect">
            <a:avLst/>
          </a:prstGeom>
          <a:noFill/>
          <a:ln/>
        </p:spPr>
        <p:txBody>
          <a:bodyPr wrap="square" lIns="0" tIns="0" rIns="0" bIns="0" rtlCol="0" anchor="ctr"/>
          <a:lstStyle/>
          <a:p>
            <a:pPr marL="0" indent="0" algn="ctr">
              <a:lnSpc>
                <a:spcPct val="130000"/>
              </a:lnSpc>
              <a:buNone/>
            </a:pPr>
            <a:r>
              <a:rPr lang="en-US" sz="1200" dirty="0">
                <a:solidFill>
                  <a:srgbClr val="2C3E40"/>
                </a:solidFill>
                <a:latin typeface="Calibri" pitchFamily="34" charset="0"/>
                <a:ea typeface="Calibri" pitchFamily="34" charset="-122"/>
                <a:cs typeface="Calibri" pitchFamily="34" charset="-120"/>
              </a:rPr>
              <a:t>In overdose, metabolic pathways saturate. </a:t>
            </a:r>
          </a:p>
          <a:p>
            <a:pPr marL="0" indent="0" algn="ctr">
              <a:lnSpc>
                <a:spcPct val="130000"/>
              </a:lnSpc>
              <a:buNone/>
            </a:pPr>
            <a:r>
              <a:rPr lang="en-US" sz="1200" dirty="0">
                <a:solidFill>
                  <a:srgbClr val="2C3E40"/>
                </a:solidFill>
                <a:latin typeface="Calibri" pitchFamily="34" charset="0"/>
                <a:ea typeface="Calibri" pitchFamily="34" charset="-122"/>
                <a:cs typeface="Calibri" pitchFamily="34" charset="-120"/>
              </a:rPr>
              <a:t>A drug with a 4-hour half-life at therapeutic doses may behave as if it has a 20+ hour half-life in massive overdose. </a:t>
            </a:r>
          </a:p>
          <a:p>
            <a:pPr marL="0" indent="0" algn="ctr">
              <a:lnSpc>
                <a:spcPct val="130000"/>
              </a:lnSpc>
              <a:buNone/>
            </a:pPr>
            <a:r>
              <a:rPr lang="en-US" sz="1200" dirty="0">
                <a:solidFill>
                  <a:srgbClr val="2C3E40"/>
                </a:solidFill>
                <a:latin typeface="Calibri" pitchFamily="34" charset="0"/>
                <a:ea typeface="Calibri" pitchFamily="34" charset="-122"/>
                <a:cs typeface="Calibri" pitchFamily="34" charset="-120"/>
              </a:rPr>
              <a:t>Sustained-release formulations further complicate the picture, patients may appear well initially, then deteriorate hours later. </a:t>
            </a:r>
          </a:p>
          <a:p>
            <a:pPr marL="0" indent="0" algn="ctr">
              <a:lnSpc>
                <a:spcPct val="130000"/>
              </a:lnSpc>
              <a:buNone/>
            </a:pPr>
            <a:r>
              <a:rPr lang="en-US" sz="1200" dirty="0">
                <a:solidFill>
                  <a:srgbClr val="2C3E40"/>
                </a:solidFill>
                <a:latin typeface="Calibri" pitchFamily="34" charset="0"/>
                <a:ea typeface="Calibri" pitchFamily="34" charset="-122"/>
                <a:cs typeface="Calibri" pitchFamily="34" charset="-120"/>
              </a:rPr>
              <a:t>Never discharge based on a single drug level.</a:t>
            </a: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2000"/>
                                        <p:tgtEl>
                                          <p:spTgt spid="17"/>
                                        </p:tgtEl>
                                      </p:cBhvr>
                                    </p:animEffect>
                                    <p:anim calcmode="lin" valueType="num">
                                      <p:cBhvr>
                                        <p:cTn id="8" dur="2000" fill="hold"/>
                                        <p:tgtEl>
                                          <p:spTgt spid="17"/>
                                        </p:tgtEl>
                                        <p:attrNameLst>
                                          <p:attrName>style.rotation</p:attrName>
                                        </p:attrNameLst>
                                      </p:cBhvr>
                                      <p:tavLst>
                                        <p:tav tm="0">
                                          <p:val>
                                            <p:fltVal val="720"/>
                                          </p:val>
                                        </p:tav>
                                        <p:tav tm="100000">
                                          <p:val>
                                            <p:fltVal val="0"/>
                                          </p:val>
                                        </p:tav>
                                      </p:tavLst>
                                    </p:anim>
                                    <p:anim calcmode="lin" valueType="num">
                                      <p:cBhvr>
                                        <p:cTn id="9" dur="2000" fill="hold"/>
                                        <p:tgtEl>
                                          <p:spTgt spid="17"/>
                                        </p:tgtEl>
                                        <p:attrNameLst>
                                          <p:attrName>ppt_h</p:attrName>
                                        </p:attrNameLst>
                                      </p:cBhvr>
                                      <p:tavLst>
                                        <p:tav tm="0">
                                          <p:val>
                                            <p:fltVal val="0"/>
                                          </p:val>
                                        </p:tav>
                                        <p:tav tm="100000">
                                          <p:val>
                                            <p:strVal val="#ppt_h"/>
                                          </p:val>
                                        </p:tav>
                                      </p:tavLst>
                                    </p:anim>
                                    <p:anim calcmode="lin" valueType="num">
                                      <p:cBhvr>
                                        <p:cTn id="10" dur="2000" fill="hold"/>
                                        <p:tgtEl>
                                          <p:spTgt spid="17"/>
                                        </p:tgtEl>
                                        <p:attrNameLst>
                                          <p:attrName>ppt_w</p:attrName>
                                        </p:attrNameLst>
                                      </p:cBhvr>
                                      <p:tavLst>
                                        <p:tav tm="0">
                                          <p:val>
                                            <p:fltVal val="0"/>
                                          </p:val>
                                        </p:tav>
                                        <p:tav tm="100000">
                                          <p:val>
                                            <p:strVal val="#ppt_w"/>
                                          </p:val>
                                        </p:tav>
                                      </p:tavLst>
                                    </p:anim>
                                  </p:childTnLst>
                                </p:cTn>
                              </p:par>
                              <p:par>
                                <p:cTn id="11" presetID="35" presetClass="entr" presetSubtype="0"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fade">
                                      <p:cBhvr>
                                        <p:cTn id="13" dur="2000"/>
                                        <p:tgtEl>
                                          <p:spTgt spid="18"/>
                                        </p:tgtEl>
                                      </p:cBhvr>
                                    </p:animEffect>
                                    <p:anim calcmode="lin" valueType="num">
                                      <p:cBhvr>
                                        <p:cTn id="14" dur="2000" fill="hold"/>
                                        <p:tgtEl>
                                          <p:spTgt spid="18"/>
                                        </p:tgtEl>
                                        <p:attrNameLst>
                                          <p:attrName>style.rotation</p:attrName>
                                        </p:attrNameLst>
                                      </p:cBhvr>
                                      <p:tavLst>
                                        <p:tav tm="0">
                                          <p:val>
                                            <p:fltVal val="720"/>
                                          </p:val>
                                        </p:tav>
                                        <p:tav tm="100000">
                                          <p:val>
                                            <p:fltVal val="0"/>
                                          </p:val>
                                        </p:tav>
                                      </p:tavLst>
                                    </p:anim>
                                    <p:anim calcmode="lin" valueType="num">
                                      <p:cBhvr>
                                        <p:cTn id="15" dur="2000" fill="hold"/>
                                        <p:tgtEl>
                                          <p:spTgt spid="18"/>
                                        </p:tgtEl>
                                        <p:attrNameLst>
                                          <p:attrName>ppt_h</p:attrName>
                                        </p:attrNameLst>
                                      </p:cBhvr>
                                      <p:tavLst>
                                        <p:tav tm="0">
                                          <p:val>
                                            <p:fltVal val="0"/>
                                          </p:val>
                                        </p:tav>
                                        <p:tav tm="100000">
                                          <p:val>
                                            <p:strVal val="#ppt_h"/>
                                          </p:val>
                                        </p:tav>
                                      </p:tavLst>
                                    </p:anim>
                                    <p:anim calcmode="lin" valueType="num">
                                      <p:cBhvr>
                                        <p:cTn id="16" dur="2000" fill="hold"/>
                                        <p:tgtEl>
                                          <p:spTgt spid="18"/>
                                        </p:tgtEl>
                                        <p:attrNameLst>
                                          <p:attrName>ppt_w</p:attrName>
                                        </p:attrNameLst>
                                      </p:cBhvr>
                                      <p:tavLst>
                                        <p:tav tm="0">
                                          <p:val>
                                            <p:fltVal val="0"/>
                                          </p:val>
                                        </p:tav>
                                        <p:tav tm="100000">
                                          <p:val>
                                            <p:strVal val="#ppt_w"/>
                                          </p:val>
                                        </p:tav>
                                      </p:tavLst>
                                    </p:anim>
                                  </p:childTnLst>
                                </p:cTn>
                              </p:par>
                              <p:par>
                                <p:cTn id="17" presetID="35" presetClass="entr" presetSubtype="0"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fade">
                                      <p:cBhvr>
                                        <p:cTn id="19" dur="2000"/>
                                        <p:tgtEl>
                                          <p:spTgt spid="19"/>
                                        </p:tgtEl>
                                      </p:cBhvr>
                                    </p:animEffect>
                                    <p:anim calcmode="lin" valueType="num">
                                      <p:cBhvr>
                                        <p:cTn id="20" dur="2000" fill="hold"/>
                                        <p:tgtEl>
                                          <p:spTgt spid="19"/>
                                        </p:tgtEl>
                                        <p:attrNameLst>
                                          <p:attrName>style.rotation</p:attrName>
                                        </p:attrNameLst>
                                      </p:cBhvr>
                                      <p:tavLst>
                                        <p:tav tm="0">
                                          <p:val>
                                            <p:fltVal val="720"/>
                                          </p:val>
                                        </p:tav>
                                        <p:tav tm="100000">
                                          <p:val>
                                            <p:fltVal val="0"/>
                                          </p:val>
                                        </p:tav>
                                      </p:tavLst>
                                    </p:anim>
                                    <p:anim calcmode="lin" valueType="num">
                                      <p:cBhvr>
                                        <p:cTn id="21" dur="2000" fill="hold"/>
                                        <p:tgtEl>
                                          <p:spTgt spid="19"/>
                                        </p:tgtEl>
                                        <p:attrNameLst>
                                          <p:attrName>ppt_h</p:attrName>
                                        </p:attrNameLst>
                                      </p:cBhvr>
                                      <p:tavLst>
                                        <p:tav tm="0">
                                          <p:val>
                                            <p:fltVal val="0"/>
                                          </p:val>
                                        </p:tav>
                                        <p:tav tm="100000">
                                          <p:val>
                                            <p:strVal val="#ppt_h"/>
                                          </p:val>
                                        </p:tav>
                                      </p:tavLst>
                                    </p:anim>
                                    <p:anim calcmode="lin" valueType="num">
                                      <p:cBhvr>
                                        <p:cTn id="22" dur="2000" fill="hold"/>
                                        <p:tgtEl>
                                          <p:spTgt spid="19"/>
                                        </p:tgtEl>
                                        <p:attrNameLst>
                                          <p:attrName>ppt_w</p:attrName>
                                        </p:attrNameLst>
                                      </p:cBhvr>
                                      <p:tavLst>
                                        <p:tav tm="0">
                                          <p:val>
                                            <p:fltVal val="0"/>
                                          </p:val>
                                        </p:tav>
                                        <p:tav tm="100000">
                                          <p:val>
                                            <p:strVal val="#ppt_w"/>
                                          </p:val>
                                        </p:tav>
                                      </p:tavLst>
                                    </p:anim>
                                  </p:childTnLst>
                                </p:cTn>
                              </p:par>
                              <p:par>
                                <p:cTn id="23" presetID="35" presetClass="entr" presetSubtype="0" fill="hold" grpId="0" nodeType="with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fade">
                                      <p:cBhvr>
                                        <p:cTn id="25" dur="2000"/>
                                        <p:tgtEl>
                                          <p:spTgt spid="20"/>
                                        </p:tgtEl>
                                      </p:cBhvr>
                                    </p:animEffect>
                                    <p:anim calcmode="lin" valueType="num">
                                      <p:cBhvr>
                                        <p:cTn id="26" dur="2000" fill="hold"/>
                                        <p:tgtEl>
                                          <p:spTgt spid="20"/>
                                        </p:tgtEl>
                                        <p:attrNameLst>
                                          <p:attrName>style.rotation</p:attrName>
                                        </p:attrNameLst>
                                      </p:cBhvr>
                                      <p:tavLst>
                                        <p:tav tm="0">
                                          <p:val>
                                            <p:fltVal val="720"/>
                                          </p:val>
                                        </p:tav>
                                        <p:tav tm="100000">
                                          <p:val>
                                            <p:fltVal val="0"/>
                                          </p:val>
                                        </p:tav>
                                      </p:tavLst>
                                    </p:anim>
                                    <p:anim calcmode="lin" valueType="num">
                                      <p:cBhvr>
                                        <p:cTn id="27" dur="2000" fill="hold"/>
                                        <p:tgtEl>
                                          <p:spTgt spid="20"/>
                                        </p:tgtEl>
                                        <p:attrNameLst>
                                          <p:attrName>ppt_h</p:attrName>
                                        </p:attrNameLst>
                                      </p:cBhvr>
                                      <p:tavLst>
                                        <p:tav tm="0">
                                          <p:val>
                                            <p:fltVal val="0"/>
                                          </p:val>
                                        </p:tav>
                                        <p:tav tm="100000">
                                          <p:val>
                                            <p:strVal val="#ppt_h"/>
                                          </p:val>
                                        </p:tav>
                                      </p:tavLst>
                                    </p:anim>
                                    <p:anim calcmode="lin" valueType="num">
                                      <p:cBhvr>
                                        <p:cTn id="28" dur="2000" fill="hold"/>
                                        <p:tgtEl>
                                          <p:spTgt spid="20"/>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P spid="20"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name="Slide 30">
    <p:bg>
      <p:bgPr>
        <a:solidFill>
          <a:srgbClr val="0B3D4C"/>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4160520" y="1097280"/>
            <a:ext cx="822960" cy="822960"/>
          </a:xfrm>
          <a:prstGeom prst="rect">
            <a:avLst/>
          </a:prstGeom>
        </p:spPr>
      </p:pic>
      <p:sp>
        <p:nvSpPr>
          <p:cNvPr id="4" name="Text 1"/>
          <p:cNvSpPr/>
          <p:nvPr/>
        </p:nvSpPr>
        <p:spPr>
          <a:xfrm>
            <a:off x="457200" y="2011680"/>
            <a:ext cx="8229600" cy="731520"/>
          </a:xfrm>
          <a:prstGeom prst="rect">
            <a:avLst/>
          </a:prstGeom>
          <a:noFill/>
          <a:ln/>
        </p:spPr>
        <p:txBody>
          <a:bodyPr wrap="square" lIns="0" tIns="0" rIns="0" bIns="0" rtlCol="0" anchor="ctr"/>
          <a:lstStyle/>
          <a:p>
            <a:pPr marL="0" indent="0" algn="ctr">
              <a:buNone/>
            </a:pPr>
            <a:r>
              <a:rPr lang="en-US" sz="3600" b="1" dirty="0">
                <a:solidFill>
                  <a:srgbClr val="FFFFFF"/>
                </a:solidFill>
                <a:latin typeface="Trebuchet MS" pitchFamily="34" charset="0"/>
                <a:ea typeface="Trebuchet MS" pitchFamily="34" charset="-122"/>
                <a:cs typeface="Trebuchet MS" pitchFamily="34" charset="-120"/>
              </a:rPr>
              <a:t>Antidotes</a:t>
            </a:r>
            <a:endParaRPr lang="en-US" sz="3600" dirty="0"/>
          </a:p>
        </p:txBody>
      </p:sp>
      <p:sp>
        <p:nvSpPr>
          <p:cNvPr id="5" name="Text 2"/>
          <p:cNvSpPr/>
          <p:nvPr/>
        </p:nvSpPr>
        <p:spPr>
          <a:xfrm>
            <a:off x="914400" y="2834640"/>
            <a:ext cx="7315200" cy="457200"/>
          </a:xfrm>
          <a:prstGeom prst="rect">
            <a:avLst/>
          </a:prstGeom>
          <a:noFill/>
          <a:ln/>
        </p:spPr>
        <p:txBody>
          <a:bodyPr wrap="square" lIns="0" tIns="0" rIns="0" bIns="0" rtlCol="0" anchor="ctr"/>
          <a:lstStyle/>
          <a:p>
            <a:pPr marL="0" indent="0" algn="ctr">
              <a:buNone/>
            </a:pPr>
            <a:r>
              <a:rPr lang="en-US" sz="1600" i="1" dirty="0">
                <a:solidFill>
                  <a:srgbClr val="D0D5D4"/>
                </a:solidFill>
                <a:latin typeface="Calibri" pitchFamily="34" charset="0"/>
                <a:ea typeface="Calibri" pitchFamily="34" charset="-122"/>
                <a:cs typeface="Calibri" pitchFamily="34" charset="-120"/>
              </a:rPr>
              <a:t>Targeted therapies for specific poisonings</a:t>
            </a:r>
            <a:endParaRPr lang="en-US" sz="1600" dirty="0"/>
          </a:p>
        </p:txBody>
      </p:sp>
      <p:sp>
        <p:nvSpPr>
          <p:cNvPr id="6" name="Shape 3"/>
          <p:cNvSpPr/>
          <p:nvPr/>
        </p:nvSpPr>
        <p:spPr>
          <a:xfrm>
            <a:off x="0" y="5088636"/>
            <a:ext cx="9144000" cy="54864"/>
          </a:xfrm>
          <a:prstGeom prst="rect">
            <a:avLst/>
          </a:prstGeom>
          <a:solidFill>
            <a:srgbClr val="D4783A"/>
          </a:solidFill>
          <a:ln/>
        </p:spPr>
        <p:txBody>
          <a:bodyPr/>
          <a:lstStyle/>
          <a:p>
            <a:endParaRPr lang="en-US"/>
          </a:p>
        </p:txBody>
      </p:sp>
      <p:sp>
        <p:nvSpPr>
          <p:cNvPr id="7" name="Text 4"/>
          <p:cNvSpPr/>
          <p:nvPr/>
        </p:nvSpPr>
        <p:spPr>
          <a:xfrm>
            <a:off x="8412480" y="4663440"/>
            <a:ext cx="457200" cy="274320"/>
          </a:xfrm>
          <a:prstGeom prst="rect">
            <a:avLst/>
          </a:prstGeom>
          <a:noFill/>
          <a:ln/>
        </p:spPr>
        <p:txBody>
          <a:bodyPr wrap="square" lIns="0" tIns="0" rIns="0" bIns="0" rtlCol="0" anchor="ctr"/>
          <a:lstStyle/>
          <a:p>
            <a:pPr marL="0" indent="0" algn="r">
              <a:buNone/>
            </a:pPr>
            <a:r>
              <a:rPr lang="en-US" sz="900" dirty="0">
                <a:solidFill>
                  <a:srgbClr val="D0D5D4"/>
                </a:solidFill>
                <a:latin typeface="Calibri" pitchFamily="34" charset="0"/>
                <a:ea typeface="Calibri" pitchFamily="34" charset="-122"/>
                <a:cs typeface="Calibri" pitchFamily="34" charset="-120"/>
              </a:rPr>
              <a:t>30</a:t>
            </a:r>
            <a:endParaRPr lang="en-US" sz="9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Slide 31">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Antidote Classification</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31</a:t>
            </a:r>
            <a:endParaRPr lang="en-US" sz="900" dirty="0"/>
          </a:p>
        </p:txBody>
      </p:sp>
      <p:sp>
        <p:nvSpPr>
          <p:cNvPr id="7" name="Shape 4"/>
          <p:cNvSpPr/>
          <p:nvPr/>
        </p:nvSpPr>
        <p:spPr>
          <a:xfrm>
            <a:off x="548640" y="1005840"/>
            <a:ext cx="3931920" cy="16459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8" name="Shape 5"/>
          <p:cNvSpPr/>
          <p:nvPr/>
        </p:nvSpPr>
        <p:spPr>
          <a:xfrm>
            <a:off x="548640" y="1005840"/>
            <a:ext cx="54864" cy="1645920"/>
          </a:xfrm>
          <a:prstGeom prst="rect">
            <a:avLst/>
          </a:prstGeom>
          <a:solidFill>
            <a:srgbClr val="1A8A6E"/>
          </a:solidFill>
          <a:ln/>
        </p:spPr>
        <p:txBody>
          <a:bodyPr/>
          <a:lstStyle/>
          <a:p>
            <a:endParaRPr lang="en-US"/>
          </a:p>
        </p:txBody>
      </p:sp>
      <p:sp>
        <p:nvSpPr>
          <p:cNvPr id="9" name="Text 6"/>
          <p:cNvSpPr/>
          <p:nvPr/>
        </p:nvSpPr>
        <p:spPr>
          <a:xfrm>
            <a:off x="731520" y="1097280"/>
            <a:ext cx="1828800" cy="502920"/>
          </a:xfrm>
          <a:prstGeom prst="rect">
            <a:avLst/>
          </a:prstGeom>
          <a:noFill/>
          <a:ln/>
        </p:spPr>
        <p:txBody>
          <a:bodyPr wrap="square" lIns="0" tIns="0" rIns="0" bIns="0" rtlCol="0" anchor="ctr"/>
          <a:lstStyle/>
          <a:p>
            <a:pPr marL="0" indent="0">
              <a:buNone/>
            </a:pPr>
            <a:r>
              <a:rPr lang="en-US" sz="1400" b="1" dirty="0">
                <a:solidFill>
                  <a:srgbClr val="1A8A6E"/>
                </a:solidFill>
                <a:latin typeface="Trebuchet MS" pitchFamily="34" charset="0"/>
                <a:ea typeface="Trebuchet MS" pitchFamily="34" charset="-122"/>
                <a:cs typeface="Trebuchet MS" pitchFamily="34" charset="-120"/>
              </a:rPr>
              <a:t>Receptor</a:t>
            </a:r>
            <a:endParaRPr lang="en-US" sz="1400" dirty="0"/>
          </a:p>
          <a:p>
            <a:pPr marL="0" indent="0">
              <a:buNone/>
            </a:pPr>
            <a:r>
              <a:rPr lang="en-US" sz="1400" b="1" dirty="0">
                <a:solidFill>
                  <a:srgbClr val="1A8A6E"/>
                </a:solidFill>
                <a:latin typeface="Trebuchet MS" pitchFamily="34" charset="0"/>
                <a:ea typeface="Trebuchet MS" pitchFamily="34" charset="-122"/>
                <a:cs typeface="Trebuchet MS" pitchFamily="34" charset="-120"/>
              </a:rPr>
              <a:t>Antagonist</a:t>
            </a:r>
            <a:endParaRPr lang="en-US" sz="1400" dirty="0"/>
          </a:p>
        </p:txBody>
      </p:sp>
      <p:sp>
        <p:nvSpPr>
          <p:cNvPr id="10" name="Text 7"/>
          <p:cNvSpPr/>
          <p:nvPr/>
        </p:nvSpPr>
        <p:spPr>
          <a:xfrm>
            <a:off x="731520" y="1600200"/>
            <a:ext cx="3566160" cy="274320"/>
          </a:xfrm>
          <a:prstGeom prst="rect">
            <a:avLst/>
          </a:prstGeom>
          <a:noFill/>
          <a:ln/>
        </p:spPr>
        <p:txBody>
          <a:bodyPr wrap="square" lIns="0" tIns="0" rIns="0" bIns="0" rtlCol="0" anchor="ctr"/>
          <a:lstStyle/>
          <a:p>
            <a:pPr marL="0" indent="0">
              <a:buNone/>
            </a:pPr>
            <a:r>
              <a:rPr lang="en-US" sz="1100" i="1" dirty="0">
                <a:solidFill>
                  <a:srgbClr val="6B7B7D"/>
                </a:solidFill>
                <a:latin typeface="Calibri" pitchFamily="34" charset="0"/>
                <a:ea typeface="Calibri" pitchFamily="34" charset="-122"/>
                <a:cs typeface="Calibri" pitchFamily="34" charset="-120"/>
              </a:rPr>
              <a:t>Competes with the toxin at the receptor binding site</a:t>
            </a:r>
            <a:endParaRPr lang="en-US" sz="1100" dirty="0"/>
          </a:p>
        </p:txBody>
      </p:sp>
      <p:sp>
        <p:nvSpPr>
          <p:cNvPr id="11" name="Text 8"/>
          <p:cNvSpPr/>
          <p:nvPr/>
        </p:nvSpPr>
        <p:spPr>
          <a:xfrm>
            <a:off x="731520" y="1920240"/>
            <a:ext cx="3566160" cy="640080"/>
          </a:xfrm>
          <a:prstGeom prst="rect">
            <a:avLst/>
          </a:prstGeom>
          <a:noFill/>
          <a:ln/>
        </p:spPr>
        <p:txBody>
          <a:bodyPr wrap="square" lIns="0" tIns="0" rIns="0" bIns="0" rtlCol="0" anchor="ctr"/>
          <a:lstStyle/>
          <a:p>
            <a:pPr marL="0" indent="0">
              <a:lnSpc>
                <a:spcPct val="130000"/>
              </a:lnSpc>
              <a:buNone/>
            </a:pPr>
            <a:r>
              <a:rPr lang="en-US" sz="1150" dirty="0">
                <a:solidFill>
                  <a:srgbClr val="2C3E40"/>
                </a:solidFill>
                <a:latin typeface="Calibri" pitchFamily="34" charset="0"/>
                <a:ea typeface="Calibri" pitchFamily="34" charset="-122"/>
                <a:cs typeface="Calibri" pitchFamily="34" charset="-120"/>
              </a:rPr>
              <a:t>Naloxone → opioid receptor</a:t>
            </a:r>
            <a:endParaRPr lang="en-US" sz="1150" dirty="0"/>
          </a:p>
          <a:p>
            <a:pPr marL="0" indent="0">
              <a:lnSpc>
                <a:spcPct val="130000"/>
              </a:lnSpc>
              <a:buNone/>
            </a:pPr>
            <a:r>
              <a:rPr lang="en-US" sz="1150" dirty="0">
                <a:solidFill>
                  <a:srgbClr val="2C3E40"/>
                </a:solidFill>
                <a:latin typeface="Calibri" pitchFamily="34" charset="0"/>
                <a:ea typeface="Calibri" pitchFamily="34" charset="-122"/>
                <a:cs typeface="Calibri" pitchFamily="34" charset="-120"/>
              </a:rPr>
              <a:t>Flumazenil → GABA receptor</a:t>
            </a:r>
            <a:endParaRPr lang="en-US" sz="1150" dirty="0"/>
          </a:p>
          <a:p>
            <a:pPr marL="0" indent="0">
              <a:lnSpc>
                <a:spcPct val="130000"/>
              </a:lnSpc>
              <a:buNone/>
            </a:pPr>
            <a:r>
              <a:rPr lang="en-US" sz="1150" dirty="0">
                <a:solidFill>
                  <a:srgbClr val="2C3E40"/>
                </a:solidFill>
                <a:latin typeface="Calibri" pitchFamily="34" charset="0"/>
                <a:ea typeface="Calibri" pitchFamily="34" charset="-122"/>
                <a:cs typeface="Calibri" pitchFamily="34" charset="-120"/>
              </a:rPr>
              <a:t>Atropine → muscarinic receptor</a:t>
            </a:r>
            <a:endParaRPr lang="en-US" sz="1150" dirty="0"/>
          </a:p>
        </p:txBody>
      </p:sp>
      <p:sp>
        <p:nvSpPr>
          <p:cNvPr id="12" name="Shape 9"/>
          <p:cNvSpPr/>
          <p:nvPr/>
        </p:nvSpPr>
        <p:spPr>
          <a:xfrm>
            <a:off x="4800600" y="1005840"/>
            <a:ext cx="3931920" cy="16459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3" name="Shape 10"/>
          <p:cNvSpPr/>
          <p:nvPr/>
        </p:nvSpPr>
        <p:spPr>
          <a:xfrm>
            <a:off x="4800600" y="1005840"/>
            <a:ext cx="54864" cy="1645920"/>
          </a:xfrm>
          <a:prstGeom prst="rect">
            <a:avLst/>
          </a:prstGeom>
          <a:solidFill>
            <a:srgbClr val="14706E"/>
          </a:solidFill>
          <a:ln/>
        </p:spPr>
        <p:txBody>
          <a:bodyPr/>
          <a:lstStyle/>
          <a:p>
            <a:endParaRPr lang="en-US"/>
          </a:p>
        </p:txBody>
      </p:sp>
      <p:sp>
        <p:nvSpPr>
          <p:cNvPr id="14" name="Text 11"/>
          <p:cNvSpPr/>
          <p:nvPr/>
        </p:nvSpPr>
        <p:spPr>
          <a:xfrm>
            <a:off x="4983480" y="1097280"/>
            <a:ext cx="1828800" cy="502920"/>
          </a:xfrm>
          <a:prstGeom prst="rect">
            <a:avLst/>
          </a:prstGeom>
          <a:noFill/>
          <a:ln/>
        </p:spPr>
        <p:txBody>
          <a:bodyPr wrap="square" lIns="0" tIns="0" rIns="0" bIns="0" rtlCol="0" anchor="ctr"/>
          <a:lstStyle/>
          <a:p>
            <a:pPr marL="0" indent="0">
              <a:buNone/>
            </a:pPr>
            <a:r>
              <a:rPr lang="en-US" sz="1400" b="1" dirty="0">
                <a:solidFill>
                  <a:srgbClr val="14706E"/>
                </a:solidFill>
                <a:latin typeface="Trebuchet MS" pitchFamily="34" charset="0"/>
                <a:ea typeface="Trebuchet MS" pitchFamily="34" charset="-122"/>
                <a:cs typeface="Trebuchet MS" pitchFamily="34" charset="-120"/>
              </a:rPr>
              <a:t>Chemical</a:t>
            </a:r>
            <a:endParaRPr lang="en-US" sz="1400" dirty="0"/>
          </a:p>
          <a:p>
            <a:pPr marL="0" indent="0">
              <a:buNone/>
            </a:pPr>
            <a:r>
              <a:rPr lang="en-US" sz="1400" b="1" dirty="0">
                <a:solidFill>
                  <a:srgbClr val="14706E"/>
                </a:solidFill>
                <a:latin typeface="Trebuchet MS" pitchFamily="34" charset="0"/>
                <a:ea typeface="Trebuchet MS" pitchFamily="34" charset="-122"/>
                <a:cs typeface="Trebuchet MS" pitchFamily="34" charset="-120"/>
              </a:rPr>
              <a:t>Antagonist</a:t>
            </a:r>
            <a:endParaRPr lang="en-US" sz="1400" dirty="0"/>
          </a:p>
        </p:txBody>
      </p:sp>
      <p:sp>
        <p:nvSpPr>
          <p:cNvPr id="15" name="Text 12"/>
          <p:cNvSpPr/>
          <p:nvPr/>
        </p:nvSpPr>
        <p:spPr>
          <a:xfrm>
            <a:off x="4983480" y="1551648"/>
            <a:ext cx="3566160" cy="274320"/>
          </a:xfrm>
          <a:prstGeom prst="rect">
            <a:avLst/>
          </a:prstGeom>
          <a:noFill/>
          <a:ln/>
        </p:spPr>
        <p:txBody>
          <a:bodyPr wrap="square" lIns="0" tIns="0" rIns="0" bIns="0" rtlCol="0" anchor="ctr"/>
          <a:lstStyle/>
          <a:p>
            <a:pPr marL="0" indent="0">
              <a:buNone/>
            </a:pPr>
            <a:r>
              <a:rPr lang="en-US" sz="1100" i="1" dirty="0">
                <a:solidFill>
                  <a:srgbClr val="6B7B7D"/>
                </a:solidFill>
                <a:latin typeface="Calibri" pitchFamily="34" charset="0"/>
                <a:ea typeface="Calibri" pitchFamily="34" charset="-122"/>
                <a:cs typeface="Calibri" pitchFamily="34" charset="-120"/>
              </a:rPr>
              <a:t>Directly binds and inactivates the toxin</a:t>
            </a:r>
            <a:endParaRPr lang="en-US" sz="1100" dirty="0"/>
          </a:p>
        </p:txBody>
      </p:sp>
      <p:sp>
        <p:nvSpPr>
          <p:cNvPr id="16" name="Text 13"/>
          <p:cNvSpPr/>
          <p:nvPr/>
        </p:nvSpPr>
        <p:spPr>
          <a:xfrm>
            <a:off x="4983480" y="1871688"/>
            <a:ext cx="3566160" cy="640080"/>
          </a:xfrm>
          <a:prstGeom prst="rect">
            <a:avLst/>
          </a:prstGeom>
          <a:noFill/>
          <a:ln/>
        </p:spPr>
        <p:txBody>
          <a:bodyPr wrap="square" lIns="0" tIns="0" rIns="0" bIns="0" rtlCol="0" anchor="ctr"/>
          <a:lstStyle/>
          <a:p>
            <a:pPr marL="0" indent="0">
              <a:lnSpc>
                <a:spcPct val="130000"/>
              </a:lnSpc>
              <a:buNone/>
            </a:pPr>
            <a:r>
              <a:rPr lang="en-US" sz="1150" dirty="0">
                <a:solidFill>
                  <a:srgbClr val="2C3E40"/>
                </a:solidFill>
                <a:latin typeface="Calibri" pitchFamily="34" charset="0"/>
                <a:ea typeface="Calibri" pitchFamily="34" charset="-122"/>
                <a:cs typeface="Calibri" pitchFamily="34" charset="-120"/>
              </a:rPr>
              <a:t>Digoxin Fab → digoxin</a:t>
            </a:r>
            <a:endParaRPr lang="en-US" sz="1150" dirty="0"/>
          </a:p>
          <a:p>
            <a:pPr marL="0" indent="0">
              <a:lnSpc>
                <a:spcPct val="130000"/>
              </a:lnSpc>
              <a:buNone/>
            </a:pPr>
            <a:r>
              <a:rPr lang="en-US" sz="1150" dirty="0">
                <a:solidFill>
                  <a:srgbClr val="2C3E40"/>
                </a:solidFill>
                <a:latin typeface="Calibri" pitchFamily="34" charset="0"/>
                <a:ea typeface="Calibri" pitchFamily="34" charset="-122"/>
                <a:cs typeface="Calibri" pitchFamily="34" charset="-120"/>
              </a:rPr>
              <a:t>Deferoxamine → iron</a:t>
            </a:r>
            <a:endParaRPr lang="en-US" sz="1150" dirty="0"/>
          </a:p>
          <a:p>
            <a:pPr marL="0" indent="0">
              <a:lnSpc>
                <a:spcPct val="130000"/>
              </a:lnSpc>
              <a:buNone/>
            </a:pPr>
            <a:r>
              <a:rPr lang="en-US" sz="1150" dirty="0">
                <a:solidFill>
                  <a:srgbClr val="2C3E40"/>
                </a:solidFill>
                <a:latin typeface="Calibri" pitchFamily="34" charset="0"/>
                <a:ea typeface="Calibri" pitchFamily="34" charset="-122"/>
                <a:cs typeface="Calibri" pitchFamily="34" charset="-120"/>
              </a:rPr>
              <a:t>Chelators → metals</a:t>
            </a:r>
            <a:endParaRPr lang="en-US" sz="1150" dirty="0"/>
          </a:p>
          <a:p>
            <a:pPr marL="0" indent="0">
              <a:lnSpc>
                <a:spcPct val="130000"/>
              </a:lnSpc>
              <a:buNone/>
            </a:pPr>
            <a:r>
              <a:rPr lang="en-US" sz="1150" dirty="0">
                <a:solidFill>
                  <a:srgbClr val="2C3E40"/>
                </a:solidFill>
                <a:latin typeface="Calibri" pitchFamily="34" charset="0"/>
                <a:ea typeface="Calibri" pitchFamily="34" charset="-122"/>
                <a:cs typeface="Calibri" pitchFamily="34" charset="-120"/>
              </a:rPr>
              <a:t>N-Acetylcysteine → NAPQI</a:t>
            </a:r>
            <a:endParaRPr lang="en-US" sz="1150" dirty="0"/>
          </a:p>
        </p:txBody>
      </p:sp>
      <p:sp>
        <p:nvSpPr>
          <p:cNvPr id="17" name="Shape 14"/>
          <p:cNvSpPr/>
          <p:nvPr/>
        </p:nvSpPr>
        <p:spPr>
          <a:xfrm>
            <a:off x="548640" y="2834640"/>
            <a:ext cx="3931920" cy="16459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8" name="Shape 15"/>
          <p:cNvSpPr/>
          <p:nvPr/>
        </p:nvSpPr>
        <p:spPr>
          <a:xfrm>
            <a:off x="548640" y="2834640"/>
            <a:ext cx="54864" cy="1645920"/>
          </a:xfrm>
          <a:prstGeom prst="rect">
            <a:avLst/>
          </a:prstGeom>
          <a:solidFill>
            <a:srgbClr val="0B3D4C"/>
          </a:solidFill>
          <a:ln/>
        </p:spPr>
        <p:txBody>
          <a:bodyPr/>
          <a:lstStyle/>
          <a:p>
            <a:endParaRPr lang="en-US"/>
          </a:p>
        </p:txBody>
      </p:sp>
      <p:sp>
        <p:nvSpPr>
          <p:cNvPr id="19" name="Text 16"/>
          <p:cNvSpPr/>
          <p:nvPr/>
        </p:nvSpPr>
        <p:spPr>
          <a:xfrm>
            <a:off x="731520" y="2926080"/>
            <a:ext cx="1828800" cy="502920"/>
          </a:xfrm>
          <a:prstGeom prst="rect">
            <a:avLst/>
          </a:prstGeom>
          <a:noFill/>
          <a:ln/>
        </p:spPr>
        <p:txBody>
          <a:bodyPr wrap="square" lIns="0" tIns="0" rIns="0" bIns="0" rtlCol="0" anchor="ctr"/>
          <a:lstStyle/>
          <a:p>
            <a:pPr marL="0" indent="0">
              <a:buNone/>
            </a:pPr>
            <a:r>
              <a:rPr lang="en-US" sz="1400" b="1" dirty="0">
                <a:solidFill>
                  <a:srgbClr val="0B3D4C"/>
                </a:solidFill>
                <a:latin typeface="Trebuchet MS" pitchFamily="34" charset="0"/>
                <a:ea typeface="Trebuchet MS" pitchFamily="34" charset="-122"/>
                <a:cs typeface="Trebuchet MS" pitchFamily="34" charset="-120"/>
              </a:rPr>
              <a:t>Functional</a:t>
            </a:r>
            <a:endParaRPr lang="en-US" sz="1400" dirty="0"/>
          </a:p>
          <a:p>
            <a:pPr marL="0" indent="0">
              <a:buNone/>
            </a:pPr>
            <a:r>
              <a:rPr lang="en-US" sz="1400" b="1" dirty="0">
                <a:solidFill>
                  <a:srgbClr val="0B3D4C"/>
                </a:solidFill>
                <a:latin typeface="Trebuchet MS" pitchFamily="34" charset="0"/>
                <a:ea typeface="Trebuchet MS" pitchFamily="34" charset="-122"/>
                <a:cs typeface="Trebuchet MS" pitchFamily="34" charset="-120"/>
              </a:rPr>
              <a:t>Antagonist</a:t>
            </a:r>
            <a:endParaRPr lang="en-US" sz="1400" dirty="0"/>
          </a:p>
        </p:txBody>
      </p:sp>
      <p:sp>
        <p:nvSpPr>
          <p:cNvPr id="20" name="Text 17"/>
          <p:cNvSpPr/>
          <p:nvPr/>
        </p:nvSpPr>
        <p:spPr>
          <a:xfrm>
            <a:off x="731520" y="3429000"/>
            <a:ext cx="3566160" cy="274320"/>
          </a:xfrm>
          <a:prstGeom prst="rect">
            <a:avLst/>
          </a:prstGeom>
          <a:noFill/>
          <a:ln/>
        </p:spPr>
        <p:txBody>
          <a:bodyPr wrap="square" lIns="0" tIns="0" rIns="0" bIns="0" rtlCol="0" anchor="ctr"/>
          <a:lstStyle/>
          <a:p>
            <a:pPr marL="0" indent="0">
              <a:buNone/>
            </a:pPr>
            <a:r>
              <a:rPr lang="en-US" sz="1100" i="1" dirty="0">
                <a:solidFill>
                  <a:srgbClr val="6B7B7D"/>
                </a:solidFill>
                <a:latin typeface="Calibri" pitchFamily="34" charset="0"/>
                <a:ea typeface="Calibri" pitchFamily="34" charset="-122"/>
                <a:cs typeface="Calibri" pitchFamily="34" charset="-120"/>
              </a:rPr>
              <a:t>Counteracts the toxic effect via a different mechanism</a:t>
            </a:r>
            <a:endParaRPr lang="en-US" sz="1100" dirty="0"/>
          </a:p>
        </p:txBody>
      </p:sp>
      <p:sp>
        <p:nvSpPr>
          <p:cNvPr id="21" name="Text 18"/>
          <p:cNvSpPr/>
          <p:nvPr/>
        </p:nvSpPr>
        <p:spPr>
          <a:xfrm>
            <a:off x="731520" y="3749040"/>
            <a:ext cx="3566160" cy="640080"/>
          </a:xfrm>
          <a:prstGeom prst="rect">
            <a:avLst/>
          </a:prstGeom>
          <a:noFill/>
          <a:ln/>
        </p:spPr>
        <p:txBody>
          <a:bodyPr wrap="square" lIns="0" tIns="0" rIns="0" bIns="0" rtlCol="0" anchor="ctr"/>
          <a:lstStyle/>
          <a:p>
            <a:pPr marL="0" indent="0">
              <a:lnSpc>
                <a:spcPct val="130000"/>
              </a:lnSpc>
              <a:buNone/>
            </a:pPr>
            <a:r>
              <a:rPr lang="en-US" sz="1150" dirty="0">
                <a:solidFill>
                  <a:srgbClr val="2C3E40"/>
                </a:solidFill>
                <a:latin typeface="Calibri" pitchFamily="34" charset="0"/>
                <a:ea typeface="Calibri" pitchFamily="34" charset="-122"/>
                <a:cs typeface="Calibri" pitchFamily="34" charset="-120"/>
              </a:rPr>
              <a:t>Dextrose → insulin-induced hypoglycemia</a:t>
            </a:r>
            <a:endParaRPr lang="en-US" sz="1150" dirty="0"/>
          </a:p>
          <a:p>
            <a:pPr marL="0" indent="0">
              <a:lnSpc>
                <a:spcPct val="130000"/>
              </a:lnSpc>
              <a:buNone/>
            </a:pPr>
            <a:r>
              <a:rPr lang="en-US" sz="1150" dirty="0">
                <a:solidFill>
                  <a:srgbClr val="2C3E40"/>
                </a:solidFill>
                <a:latin typeface="Calibri" pitchFamily="34" charset="0"/>
                <a:ea typeface="Calibri" pitchFamily="34" charset="-122"/>
                <a:cs typeface="Calibri" pitchFamily="34" charset="-120"/>
              </a:rPr>
              <a:t>Glucagon → beta-blocker toxicity</a:t>
            </a:r>
            <a:endParaRPr lang="en-US" sz="1150" dirty="0"/>
          </a:p>
          <a:p>
            <a:pPr marL="0" indent="0">
              <a:lnSpc>
                <a:spcPct val="130000"/>
              </a:lnSpc>
              <a:buNone/>
            </a:pPr>
            <a:r>
              <a:rPr lang="en-US" sz="1150" dirty="0">
                <a:solidFill>
                  <a:srgbClr val="2C3E40"/>
                </a:solidFill>
                <a:latin typeface="Calibri" pitchFamily="34" charset="0"/>
                <a:ea typeface="Calibri" pitchFamily="34" charset="-122"/>
                <a:cs typeface="Calibri" pitchFamily="34" charset="-120"/>
              </a:rPr>
              <a:t>Calcium → CCB toxicity</a:t>
            </a:r>
            <a:endParaRPr lang="en-US" sz="1150" dirty="0"/>
          </a:p>
        </p:txBody>
      </p:sp>
      <p:sp>
        <p:nvSpPr>
          <p:cNvPr id="22" name="Shape 19"/>
          <p:cNvSpPr/>
          <p:nvPr/>
        </p:nvSpPr>
        <p:spPr>
          <a:xfrm>
            <a:off x="4800600" y="2834640"/>
            <a:ext cx="3931920" cy="16459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3" name="Shape 20"/>
          <p:cNvSpPr/>
          <p:nvPr/>
        </p:nvSpPr>
        <p:spPr>
          <a:xfrm>
            <a:off x="4800600" y="2834640"/>
            <a:ext cx="54864" cy="1645920"/>
          </a:xfrm>
          <a:prstGeom prst="rect">
            <a:avLst/>
          </a:prstGeom>
          <a:solidFill>
            <a:srgbClr val="D4783A"/>
          </a:solidFill>
          <a:ln/>
        </p:spPr>
        <p:txBody>
          <a:bodyPr/>
          <a:lstStyle/>
          <a:p>
            <a:endParaRPr lang="en-US"/>
          </a:p>
        </p:txBody>
      </p:sp>
      <p:sp>
        <p:nvSpPr>
          <p:cNvPr id="24" name="Text 21"/>
          <p:cNvSpPr/>
          <p:nvPr/>
        </p:nvSpPr>
        <p:spPr>
          <a:xfrm>
            <a:off x="4983480" y="2926080"/>
            <a:ext cx="1828800" cy="502920"/>
          </a:xfrm>
          <a:prstGeom prst="rect">
            <a:avLst/>
          </a:prstGeom>
          <a:noFill/>
          <a:ln/>
        </p:spPr>
        <p:txBody>
          <a:bodyPr wrap="square" lIns="0" tIns="0" rIns="0" bIns="0" rtlCol="0" anchor="ctr"/>
          <a:lstStyle/>
          <a:p>
            <a:pPr marL="0" indent="0">
              <a:buNone/>
            </a:pPr>
            <a:r>
              <a:rPr lang="en-US" sz="1400" b="1" dirty="0">
                <a:solidFill>
                  <a:srgbClr val="D4783A"/>
                </a:solidFill>
                <a:latin typeface="Trebuchet MS" pitchFamily="34" charset="0"/>
                <a:ea typeface="Trebuchet MS" pitchFamily="34" charset="-122"/>
                <a:cs typeface="Trebuchet MS" pitchFamily="34" charset="-120"/>
              </a:rPr>
              <a:t>Dispositional</a:t>
            </a:r>
            <a:endParaRPr lang="en-US" sz="1400" dirty="0"/>
          </a:p>
          <a:p>
            <a:pPr marL="0" indent="0">
              <a:buNone/>
            </a:pPr>
            <a:r>
              <a:rPr lang="en-US" sz="1400" b="1" dirty="0">
                <a:solidFill>
                  <a:srgbClr val="D4783A"/>
                </a:solidFill>
                <a:latin typeface="Trebuchet MS" pitchFamily="34" charset="0"/>
                <a:ea typeface="Trebuchet MS" pitchFamily="34" charset="-122"/>
                <a:cs typeface="Trebuchet MS" pitchFamily="34" charset="-120"/>
              </a:rPr>
              <a:t>Antagonist</a:t>
            </a:r>
            <a:endParaRPr lang="en-US" sz="1400" dirty="0"/>
          </a:p>
        </p:txBody>
      </p:sp>
      <p:sp>
        <p:nvSpPr>
          <p:cNvPr id="25" name="Text 22"/>
          <p:cNvSpPr/>
          <p:nvPr/>
        </p:nvSpPr>
        <p:spPr>
          <a:xfrm>
            <a:off x="4983480" y="3429000"/>
            <a:ext cx="3566160" cy="274320"/>
          </a:xfrm>
          <a:prstGeom prst="rect">
            <a:avLst/>
          </a:prstGeom>
          <a:noFill/>
          <a:ln/>
        </p:spPr>
        <p:txBody>
          <a:bodyPr wrap="square" lIns="0" tIns="0" rIns="0" bIns="0" rtlCol="0" anchor="ctr"/>
          <a:lstStyle/>
          <a:p>
            <a:pPr marL="0" indent="0">
              <a:buNone/>
            </a:pPr>
            <a:r>
              <a:rPr lang="en-US" sz="1100" i="1" dirty="0">
                <a:solidFill>
                  <a:srgbClr val="6B7B7D"/>
                </a:solidFill>
                <a:latin typeface="Calibri" pitchFamily="34" charset="0"/>
                <a:ea typeface="Calibri" pitchFamily="34" charset="-122"/>
                <a:cs typeface="Calibri" pitchFamily="34" charset="-120"/>
              </a:rPr>
              <a:t>Alters the PK of the toxin (distribution, metabolism)</a:t>
            </a:r>
            <a:endParaRPr lang="en-US" sz="1100" dirty="0"/>
          </a:p>
        </p:txBody>
      </p:sp>
      <p:sp>
        <p:nvSpPr>
          <p:cNvPr id="26" name="Text 23"/>
          <p:cNvSpPr/>
          <p:nvPr/>
        </p:nvSpPr>
        <p:spPr>
          <a:xfrm>
            <a:off x="4983480" y="3749040"/>
            <a:ext cx="3566160" cy="640080"/>
          </a:xfrm>
          <a:prstGeom prst="rect">
            <a:avLst/>
          </a:prstGeom>
          <a:noFill/>
          <a:ln/>
        </p:spPr>
        <p:txBody>
          <a:bodyPr wrap="square" lIns="0" tIns="0" rIns="0" bIns="0" rtlCol="0" anchor="ctr"/>
          <a:lstStyle/>
          <a:p>
            <a:pPr marL="0" indent="0">
              <a:lnSpc>
                <a:spcPct val="130000"/>
              </a:lnSpc>
              <a:buNone/>
            </a:pPr>
            <a:r>
              <a:rPr lang="en-US" sz="1150" dirty="0">
                <a:solidFill>
                  <a:srgbClr val="2C3E40"/>
                </a:solidFill>
                <a:latin typeface="Calibri" pitchFamily="34" charset="0"/>
                <a:ea typeface="Calibri" pitchFamily="34" charset="-122"/>
                <a:cs typeface="Calibri" pitchFamily="34" charset="-120"/>
              </a:rPr>
              <a:t>Fomepizole → blocks toxic alcohol metabolism</a:t>
            </a:r>
            <a:endParaRPr lang="en-US" sz="1150" dirty="0"/>
          </a:p>
          <a:p>
            <a:pPr marL="0" indent="0">
              <a:lnSpc>
                <a:spcPct val="130000"/>
              </a:lnSpc>
              <a:buNone/>
            </a:pPr>
            <a:r>
              <a:rPr lang="en-US" sz="1150" dirty="0">
                <a:solidFill>
                  <a:srgbClr val="2C3E40"/>
                </a:solidFill>
                <a:latin typeface="Calibri" pitchFamily="34" charset="0"/>
                <a:ea typeface="Calibri" pitchFamily="34" charset="-122"/>
                <a:cs typeface="Calibri" pitchFamily="34" charset="-120"/>
              </a:rPr>
              <a:t>IV Lipid Emulsion → sequesters lipophilic drugs</a:t>
            </a:r>
            <a:endParaRPr lang="en-US" sz="115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 32">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Key Antidotes: Quick Reference</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32</a:t>
            </a:r>
            <a:endParaRPr lang="en-US" sz="900" dirty="0"/>
          </a:p>
        </p:txBody>
      </p:sp>
      <p:graphicFrame>
        <p:nvGraphicFramePr>
          <p:cNvPr id="33" name="Table 0"/>
          <p:cNvGraphicFramePr>
            <a:graphicFrameLocks noGrp="1"/>
          </p:cNvGraphicFramePr>
          <p:nvPr>
            <p:extLst>
              <p:ext uri="{D42A27DB-BD31-4B8C-83A1-F6EECF244321}">
                <p14:modId xmlns:p14="http://schemas.microsoft.com/office/powerpoint/2010/main" val="2527334320"/>
              </p:ext>
            </p:extLst>
          </p:nvPr>
        </p:nvGraphicFramePr>
        <p:xfrm>
          <a:off x="457200" y="914400"/>
          <a:ext cx="8229600" cy="3493008"/>
        </p:xfrm>
        <a:graphic>
          <a:graphicData uri="http://schemas.openxmlformats.org/drawingml/2006/table">
            <a:tbl>
              <a:tblPr/>
              <a:tblGrid>
                <a:gridCol w="1828800">
                  <a:extLst>
                    <a:ext uri="{9D8B030D-6E8A-4147-A177-3AD203B41FA5}">
                      <a16:colId xmlns:a16="http://schemas.microsoft.com/office/drawing/2014/main" val="20000"/>
                    </a:ext>
                  </a:extLst>
                </a:gridCol>
                <a:gridCol w="2560320">
                  <a:extLst>
                    <a:ext uri="{9D8B030D-6E8A-4147-A177-3AD203B41FA5}">
                      <a16:colId xmlns:a16="http://schemas.microsoft.com/office/drawing/2014/main" val="20001"/>
                    </a:ext>
                  </a:extLst>
                </a:gridCol>
                <a:gridCol w="3840480">
                  <a:extLst>
                    <a:ext uri="{9D8B030D-6E8A-4147-A177-3AD203B41FA5}">
                      <a16:colId xmlns:a16="http://schemas.microsoft.com/office/drawing/2014/main" val="20002"/>
                    </a:ext>
                  </a:extLst>
                </a:gridCol>
              </a:tblGrid>
              <a:tr h="274320">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Toxin</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solidFill>
                      <a:srgbClr val="0B3D4C"/>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Antidote</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solidFill>
                      <a:srgbClr val="0B3D4C"/>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Mechanism</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solidFill>
                      <a:srgbClr val="0B3D4C"/>
                    </a:solidFill>
                  </a:tcPr>
                </a:tc>
                <a:extLst>
                  <a:ext uri="{0D108BD9-81ED-4DB2-BD59-A6C34878D82A}">
                    <a16:rowId xmlns:a16="http://schemas.microsoft.com/office/drawing/2014/main" val="10000"/>
                  </a:ext>
                </a:extLst>
              </a:tr>
              <a:tr h="292608">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Acetaminophen</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N-Acetylcysteine (NAC)</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Glutathione precursor; detoxifies NAPQI</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1"/>
                  </a:ext>
                </a:extLst>
              </a:tr>
              <a:tr h="292608">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Opioids</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Naloxone</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Mu-receptor antagonist</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2"/>
                  </a:ext>
                </a:extLst>
              </a:tr>
              <a:tr h="292608">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Benzodiazepines</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Flumazenil</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GABA-A antagonist (use with caution)</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3"/>
                  </a:ext>
                </a:extLst>
              </a:tr>
              <a:tr h="292608">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Organophosphates</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Atropine + Pralidoxime</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Muscarinic blockade + AChE reactivation</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4"/>
                  </a:ext>
                </a:extLst>
              </a:tr>
              <a:tr h="292608">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Digoxin</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Digoxin-specific Fab</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Chemical inactivation of digoxin</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5"/>
                  </a:ext>
                </a:extLst>
              </a:tr>
              <a:tr h="292608">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Iron</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Deferoxamine</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Chelation (forms ferrioxamine)</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6"/>
                  </a:ext>
                </a:extLst>
              </a:tr>
              <a:tr h="292608">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Methanol / EG</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Fomepizole (or ethanol)</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ADH inhibitor; blocks toxic metabolites</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7"/>
                  </a:ext>
                </a:extLst>
              </a:tr>
              <a:tr h="292608">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Beta-blockers</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Glucagon / High-dose insulin</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Functional antagonism</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8"/>
                  </a:ext>
                </a:extLst>
              </a:tr>
              <a:tr h="292608">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CCBs</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Calcium / High-dose insulin</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Functional antagonism + inotropy</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09"/>
                  </a:ext>
                </a:extLst>
              </a:tr>
              <a:tr h="292608">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Methemoglobinemia</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Methylene blue</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Reduces Fe³⁺ → Fe²⁺ via G6PD</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10"/>
                  </a:ext>
                </a:extLst>
              </a:tr>
              <a:tr h="292608">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Carbon monoxide</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100% O₂ / HBO</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tc>
                  <a:txBody>
                    <a:bodyPr/>
                    <a:lstStyle/>
                    <a:p>
                      <a:pPr marL="0" indent="0" algn="ctr">
                        <a:buNone/>
                      </a:pPr>
                      <a:r>
                        <a:rPr lang="en-US" sz="1000" dirty="0">
                          <a:solidFill>
                            <a:srgbClr val="2C3E40"/>
                          </a:solidFill>
                          <a:latin typeface="Calibri" pitchFamily="34" charset="0"/>
                          <a:ea typeface="Calibri" pitchFamily="34" charset="-122"/>
                          <a:cs typeface="Calibri" pitchFamily="34" charset="-120"/>
                        </a:rPr>
                        <a:t>Competitive displacement from Hb</a:t>
                      </a:r>
                      <a:endParaRPr lang="en-US" sz="1000" dirty="0">
                        <a:latin typeface="Calibri" charset="0"/>
                        <a:ea typeface="Calibri" charset="0"/>
                        <a:cs typeface="Calibri" charset="0"/>
                      </a:endParaRPr>
                    </a:p>
                  </a:txBody>
                  <a:tcPr anchor="ctr">
                    <a:lnL w="6350" cap="flat" cmpd="sng" algn="ctr">
                      <a:solidFill>
                        <a:srgbClr val="D0D5D4"/>
                      </a:solidFill>
                      <a:prstDash val="solid"/>
                      <a:round/>
                      <a:headEnd type="none" w="med" len="med"/>
                      <a:tailEnd type="none" w="med" len="med"/>
                    </a:lnL>
                    <a:lnR w="6350" cap="flat" cmpd="sng" algn="ctr">
                      <a:solidFill>
                        <a:srgbClr val="D0D5D4"/>
                      </a:solidFill>
                      <a:prstDash val="solid"/>
                      <a:round/>
                      <a:headEnd type="none" w="med" len="med"/>
                      <a:tailEnd type="none" w="med" len="med"/>
                    </a:lnR>
                    <a:lnT w="6350" cap="flat" cmpd="sng" algn="ctr">
                      <a:solidFill>
                        <a:srgbClr val="D0D5D4"/>
                      </a:solidFill>
                      <a:prstDash val="solid"/>
                      <a:round/>
                      <a:headEnd type="none" w="med" len="med"/>
                      <a:tailEnd type="none" w="med" len="med"/>
                    </a:lnT>
                    <a:lnB w="6350" cap="flat" cmpd="sng" algn="ctr">
                      <a:solidFill>
                        <a:srgbClr val="D0D5D4"/>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Methylene Blue &amp; Hydroxocobalamin</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57067"/>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34</a:t>
            </a:r>
            <a:endParaRPr lang="en-US" sz="900" dirty="0"/>
          </a:p>
        </p:txBody>
      </p:sp>
      <p:sp>
        <p:nvSpPr>
          <p:cNvPr id="7" name="Shape 4"/>
          <p:cNvSpPr/>
          <p:nvPr/>
        </p:nvSpPr>
        <p:spPr>
          <a:xfrm>
            <a:off x="457200" y="960120"/>
            <a:ext cx="4023360" cy="510436"/>
          </a:xfrm>
          <a:prstGeom prst="rect">
            <a:avLst/>
          </a:prstGeom>
          <a:solidFill>
            <a:srgbClr val="14706E"/>
          </a:solidFill>
          <a:ln/>
        </p:spPr>
        <p:txBody>
          <a:bodyPr/>
          <a:lstStyle/>
          <a:p>
            <a:endParaRPr lang="en-US"/>
          </a:p>
        </p:txBody>
      </p:sp>
      <p:sp>
        <p:nvSpPr>
          <p:cNvPr id="8" name="Text 5"/>
          <p:cNvSpPr/>
          <p:nvPr/>
        </p:nvSpPr>
        <p:spPr>
          <a:xfrm>
            <a:off x="457200" y="960119"/>
            <a:ext cx="4023360" cy="306261"/>
          </a:xfrm>
          <a:prstGeom prst="rect">
            <a:avLst/>
          </a:prstGeom>
          <a:noFill/>
          <a:ln/>
        </p:spPr>
        <p:txBody>
          <a:bodyPr wrap="square" lIns="0" tIns="0" rIns="0" bIns="0"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Methylene Blue</a:t>
            </a:r>
            <a:endParaRPr lang="en-US" sz="1600" dirty="0"/>
          </a:p>
        </p:txBody>
      </p:sp>
      <p:sp>
        <p:nvSpPr>
          <p:cNvPr id="9" name="Text 6"/>
          <p:cNvSpPr/>
          <p:nvPr/>
        </p:nvSpPr>
        <p:spPr>
          <a:xfrm>
            <a:off x="457200" y="1207008"/>
            <a:ext cx="4023360" cy="224592"/>
          </a:xfrm>
          <a:prstGeom prst="rect">
            <a:avLst/>
          </a:prstGeom>
          <a:noFill/>
          <a:ln/>
        </p:spPr>
        <p:txBody>
          <a:bodyPr wrap="square" lIns="0" tIns="0" rIns="0" bIns="0" rtlCol="0" anchor="ctr"/>
          <a:lstStyle/>
          <a:p>
            <a:pPr marL="0" indent="0" algn="ctr">
              <a:buNone/>
            </a:pPr>
            <a:r>
              <a:rPr lang="en-US" sz="1000" i="1" dirty="0">
                <a:solidFill>
                  <a:srgbClr val="FFFFFF"/>
                </a:solidFill>
                <a:latin typeface="Calibri" pitchFamily="34" charset="0"/>
                <a:ea typeface="Calibri" pitchFamily="34" charset="-122"/>
                <a:cs typeface="Calibri" pitchFamily="34" charset="-120"/>
              </a:rPr>
              <a:t>Methemoglobinemia</a:t>
            </a:r>
            <a:endParaRPr lang="en-US" sz="1000" dirty="0"/>
          </a:p>
        </p:txBody>
      </p:sp>
      <p:sp>
        <p:nvSpPr>
          <p:cNvPr id="10" name="Shape 7"/>
          <p:cNvSpPr/>
          <p:nvPr/>
        </p:nvSpPr>
        <p:spPr>
          <a:xfrm>
            <a:off x="457200" y="1508264"/>
            <a:ext cx="4023360" cy="3380018"/>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sz="2800"/>
          </a:p>
        </p:txBody>
      </p:sp>
      <p:sp>
        <p:nvSpPr>
          <p:cNvPr id="11" name="Text 8"/>
          <p:cNvSpPr/>
          <p:nvPr/>
        </p:nvSpPr>
        <p:spPr>
          <a:xfrm>
            <a:off x="640080" y="1508760"/>
            <a:ext cx="3657600" cy="3379522"/>
          </a:xfrm>
          <a:prstGeom prst="rect">
            <a:avLst/>
          </a:prstGeom>
          <a:noFill/>
          <a:ln/>
        </p:spPr>
        <p:txBody>
          <a:bodyPr wrap="square" lIns="0" tIns="0" rIns="0" bIns="0" rtlCol="0" anchor="ctr"/>
          <a:lstStyle/>
          <a:p>
            <a:pPr>
              <a:lnSpc>
                <a:spcPct val="120000"/>
              </a:lnSpc>
            </a:pPr>
            <a:r>
              <a:rPr lang="en-US" sz="1200" b="1" dirty="0">
                <a:latin typeface="Calibri" panose="020F0502020204030204" pitchFamily="34" charset="0"/>
                <a:cs typeface="Calibri" panose="020F0502020204030204" pitchFamily="34" charset="0"/>
              </a:rPr>
              <a:t>Mechanism: </a:t>
            </a:r>
          </a:p>
          <a:p>
            <a:pPr marL="171450" indent="-171450">
              <a:lnSpc>
                <a:spcPct val="120000"/>
              </a:lnSpc>
              <a:buFont typeface="Arial" panose="020B0604020202020204" pitchFamily="34" charset="0"/>
              <a:buChar char="•"/>
            </a:pPr>
            <a:r>
              <a:rPr lang="en-US" sz="1200" dirty="0">
                <a:latin typeface="Calibri" panose="020F0502020204030204" pitchFamily="34" charset="0"/>
                <a:cs typeface="Calibri" panose="020F0502020204030204" pitchFamily="34" charset="0"/>
              </a:rPr>
              <a:t>Reduces Fe³⁺ (methemoglobin) back to Fe²⁺ via NADPH methemoglobin reductase. </a:t>
            </a:r>
          </a:p>
          <a:p>
            <a:pPr marL="171450" indent="-171450">
              <a:lnSpc>
                <a:spcPct val="120000"/>
              </a:lnSpc>
              <a:buFont typeface="Arial" panose="020B0604020202020204" pitchFamily="34" charset="0"/>
              <a:buChar char="•"/>
            </a:pPr>
            <a:r>
              <a:rPr lang="en-US" sz="1200" dirty="0">
                <a:latin typeface="Calibri" panose="020F0502020204030204" pitchFamily="34" charset="0"/>
                <a:cs typeface="Calibri" panose="020F0502020204030204" pitchFamily="34" charset="0"/>
              </a:rPr>
              <a:t>Requires G6PD.</a:t>
            </a:r>
          </a:p>
          <a:p>
            <a:pPr>
              <a:lnSpc>
                <a:spcPct val="120000"/>
              </a:lnSpc>
            </a:pPr>
            <a:r>
              <a:rPr lang="en-US" sz="1200" b="1" dirty="0">
                <a:latin typeface="Calibri" panose="020F0502020204030204" pitchFamily="34" charset="0"/>
                <a:cs typeface="Calibri" panose="020F0502020204030204" pitchFamily="34" charset="0"/>
              </a:rPr>
              <a:t>Common Causes of MetHb:</a:t>
            </a:r>
          </a:p>
          <a:p>
            <a:pPr marL="171450" indent="-171450">
              <a:lnSpc>
                <a:spcPct val="120000"/>
              </a:lnSpc>
              <a:buFont typeface="Arial" panose="020B0604020202020204" pitchFamily="34" charset="0"/>
              <a:buChar char="•"/>
            </a:pPr>
            <a:r>
              <a:rPr lang="en-US" sz="1200" dirty="0">
                <a:latin typeface="Calibri" panose="020F0502020204030204" pitchFamily="34" charset="0"/>
                <a:cs typeface="Calibri" panose="020F0502020204030204" pitchFamily="34" charset="0"/>
              </a:rPr>
              <a:t>Benzocaine, dapsone, nitrites/nitrates, phenazopyridine, prilocaine, sulfonamides</a:t>
            </a:r>
            <a:endParaRPr lang="en-US" sz="1200" b="1" dirty="0">
              <a:latin typeface="Calibri" panose="020F0502020204030204" pitchFamily="34" charset="0"/>
              <a:cs typeface="Calibri" panose="020F0502020204030204" pitchFamily="34" charset="0"/>
            </a:endParaRPr>
          </a:p>
          <a:p>
            <a:pPr>
              <a:lnSpc>
                <a:spcPct val="120000"/>
              </a:lnSpc>
            </a:pPr>
            <a:r>
              <a:rPr lang="en-US" sz="1200" b="1" dirty="0">
                <a:latin typeface="Calibri" panose="020F0502020204030204" pitchFamily="34" charset="0"/>
                <a:cs typeface="Calibri" panose="020F0502020204030204" pitchFamily="34" charset="0"/>
              </a:rPr>
              <a:t>Contraindications:</a:t>
            </a:r>
          </a:p>
          <a:p>
            <a:pPr marL="171450" indent="-171450">
              <a:lnSpc>
                <a:spcPct val="120000"/>
              </a:lnSpc>
              <a:buFont typeface="Arial" panose="020B0604020202020204" pitchFamily="34" charset="0"/>
              <a:buChar char="•"/>
            </a:pPr>
            <a:r>
              <a:rPr lang="en-US" sz="1200" dirty="0">
                <a:latin typeface="Calibri" panose="020F0502020204030204" pitchFamily="34" charset="0"/>
                <a:cs typeface="Calibri" panose="020F0502020204030204" pitchFamily="34" charset="0"/>
              </a:rPr>
              <a:t>G6PD deficiency (ineffective)
Can precipitate serotonin syndrome with serotonergic drugs</a:t>
            </a:r>
          </a:p>
          <a:p>
            <a:pPr>
              <a:lnSpc>
                <a:spcPct val="120000"/>
              </a:lnSpc>
            </a:pPr>
            <a:r>
              <a:rPr lang="en-US" sz="1200" b="1" dirty="0">
                <a:latin typeface="Calibri" panose="020F0502020204030204" pitchFamily="34" charset="0"/>
                <a:cs typeface="Calibri" panose="020F0502020204030204" pitchFamily="34" charset="0"/>
              </a:rPr>
              <a:t>Clinical Clue: </a:t>
            </a:r>
          </a:p>
          <a:p>
            <a:pPr marL="171450" indent="-171450">
              <a:lnSpc>
                <a:spcPct val="120000"/>
              </a:lnSpc>
              <a:buFont typeface="Arial" panose="020B0604020202020204" pitchFamily="34" charset="0"/>
              <a:buChar char="•"/>
            </a:pPr>
            <a:r>
              <a:rPr lang="en-US" sz="1200" dirty="0">
                <a:latin typeface="Calibri" panose="020F0502020204030204" pitchFamily="34" charset="0"/>
                <a:cs typeface="Calibri" panose="020F0502020204030204" pitchFamily="34" charset="0"/>
              </a:rPr>
              <a:t>SpO₂ reads ~85% on pulse ox regardless of true O₂ sat. </a:t>
            </a:r>
          </a:p>
          <a:p>
            <a:pPr marL="171450" indent="-171450">
              <a:lnSpc>
                <a:spcPct val="120000"/>
              </a:lnSpc>
              <a:buFont typeface="Arial" panose="020B0604020202020204" pitchFamily="34" charset="0"/>
              <a:buChar char="•"/>
            </a:pPr>
            <a:r>
              <a:rPr lang="en-US" sz="1200" dirty="0">
                <a:latin typeface="Calibri" panose="020F0502020204030204" pitchFamily="34" charset="0"/>
                <a:cs typeface="Calibri" panose="020F0502020204030204" pitchFamily="34" charset="0"/>
              </a:rPr>
              <a:t>Chocolate-brown colored blood.</a:t>
            </a:r>
          </a:p>
        </p:txBody>
      </p:sp>
      <p:sp>
        <p:nvSpPr>
          <p:cNvPr id="12" name="Shape 9"/>
          <p:cNvSpPr/>
          <p:nvPr/>
        </p:nvSpPr>
        <p:spPr>
          <a:xfrm>
            <a:off x="4663440" y="955832"/>
            <a:ext cx="4023360" cy="466344"/>
          </a:xfrm>
          <a:prstGeom prst="rect">
            <a:avLst/>
          </a:prstGeom>
          <a:solidFill>
            <a:srgbClr val="D4783A"/>
          </a:solidFill>
          <a:ln/>
        </p:spPr>
        <p:txBody>
          <a:bodyPr/>
          <a:lstStyle/>
          <a:p>
            <a:endParaRPr lang="en-US"/>
          </a:p>
        </p:txBody>
      </p:sp>
      <p:sp>
        <p:nvSpPr>
          <p:cNvPr id="13" name="Text 10"/>
          <p:cNvSpPr/>
          <p:nvPr/>
        </p:nvSpPr>
        <p:spPr>
          <a:xfrm>
            <a:off x="4663440" y="960119"/>
            <a:ext cx="4023360" cy="306261"/>
          </a:xfrm>
          <a:prstGeom prst="rect">
            <a:avLst/>
          </a:prstGeom>
          <a:noFill/>
          <a:ln/>
        </p:spPr>
        <p:txBody>
          <a:bodyPr wrap="square" lIns="0" tIns="0" rIns="0" bIns="0"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Hydroxocobalamin</a:t>
            </a:r>
            <a:endParaRPr lang="en-US" sz="1600" dirty="0"/>
          </a:p>
        </p:txBody>
      </p:sp>
      <p:sp>
        <p:nvSpPr>
          <p:cNvPr id="14" name="Text 11"/>
          <p:cNvSpPr/>
          <p:nvPr/>
        </p:nvSpPr>
        <p:spPr>
          <a:xfrm>
            <a:off x="4663440" y="1207008"/>
            <a:ext cx="4023360" cy="224592"/>
          </a:xfrm>
          <a:prstGeom prst="rect">
            <a:avLst/>
          </a:prstGeom>
          <a:noFill/>
          <a:ln/>
        </p:spPr>
        <p:txBody>
          <a:bodyPr wrap="square" lIns="0" tIns="0" rIns="0" bIns="0" rtlCol="0" anchor="ctr"/>
          <a:lstStyle/>
          <a:p>
            <a:pPr marL="0" indent="0" algn="ctr">
              <a:buNone/>
            </a:pPr>
            <a:r>
              <a:rPr lang="en-US" sz="1000" i="1" dirty="0">
                <a:solidFill>
                  <a:srgbClr val="FFFFFF"/>
                </a:solidFill>
                <a:latin typeface="Calibri" pitchFamily="34" charset="0"/>
                <a:ea typeface="Calibri" pitchFamily="34" charset="-122"/>
                <a:cs typeface="Calibri" pitchFamily="34" charset="-120"/>
              </a:rPr>
              <a:t>Cyanide Poisoning</a:t>
            </a:r>
            <a:endParaRPr lang="en-US" sz="1000" dirty="0"/>
          </a:p>
        </p:txBody>
      </p:sp>
      <p:sp>
        <p:nvSpPr>
          <p:cNvPr id="15" name="Shape 12"/>
          <p:cNvSpPr/>
          <p:nvPr/>
        </p:nvSpPr>
        <p:spPr>
          <a:xfrm>
            <a:off x="4709158" y="1508264"/>
            <a:ext cx="3977641" cy="3400885"/>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6" name="Text 13"/>
          <p:cNvSpPr/>
          <p:nvPr/>
        </p:nvSpPr>
        <p:spPr>
          <a:xfrm>
            <a:off x="4846320" y="1508760"/>
            <a:ext cx="3657600" cy="3406140"/>
          </a:xfrm>
          <a:prstGeom prst="rect">
            <a:avLst/>
          </a:prstGeom>
          <a:noFill/>
          <a:ln/>
        </p:spPr>
        <p:txBody>
          <a:bodyPr wrap="square" lIns="0" tIns="0" rIns="0" bIns="0" rtlCol="0" anchor="ctr"/>
          <a:lstStyle/>
          <a:p>
            <a:pPr marL="0" indent="0">
              <a:lnSpc>
                <a:spcPct val="120000"/>
              </a:lnSpc>
              <a:buNone/>
            </a:pPr>
            <a:r>
              <a:rPr lang="en-US" sz="1200" b="1" dirty="0">
                <a:latin typeface="Calibri" panose="020F0502020204030204" pitchFamily="34" charset="0"/>
                <a:cs typeface="Calibri" panose="020F0502020204030204" pitchFamily="34" charset="0"/>
              </a:rPr>
              <a:t>Mechanism</a:t>
            </a:r>
            <a:r>
              <a:rPr lang="en-US" sz="1200" dirty="0">
                <a:latin typeface="Calibri" panose="020F0502020204030204" pitchFamily="34" charset="0"/>
                <a:cs typeface="Calibri" panose="020F0502020204030204" pitchFamily="34" charset="0"/>
              </a:rPr>
              <a:t>: </a:t>
            </a:r>
          </a:p>
          <a:p>
            <a:pPr marL="171450" indent="-171450">
              <a:lnSpc>
                <a:spcPct val="120000"/>
              </a:lnSpc>
              <a:buFont typeface="Arial" panose="020B0604020202020204" pitchFamily="34" charset="0"/>
              <a:buChar char="•"/>
            </a:pPr>
            <a:r>
              <a:rPr lang="en-US" sz="1200" dirty="0">
                <a:latin typeface="Calibri" panose="020F0502020204030204" pitchFamily="34" charset="0"/>
                <a:cs typeface="Calibri" panose="020F0502020204030204" pitchFamily="34" charset="0"/>
              </a:rPr>
              <a:t>Binds cyanide directly to form cyanocobalamin (B12), renally excreted. </a:t>
            </a:r>
          </a:p>
          <a:p>
            <a:pPr>
              <a:lnSpc>
                <a:spcPct val="120000"/>
              </a:lnSpc>
            </a:pPr>
            <a:r>
              <a:rPr lang="en-US" sz="1200" b="1" dirty="0">
                <a:latin typeface="Calibri" panose="020F0502020204030204" pitchFamily="34" charset="0"/>
                <a:cs typeface="Calibri" panose="020F0502020204030204" pitchFamily="34" charset="0"/>
              </a:rPr>
              <a:t>Side Effects:</a:t>
            </a:r>
            <a:endParaRPr lang="en-US" sz="1200" dirty="0">
              <a:latin typeface="Calibri" panose="020F0502020204030204" pitchFamily="34" charset="0"/>
              <a:cs typeface="Calibri" panose="020F0502020204030204" pitchFamily="34" charset="0"/>
            </a:endParaRPr>
          </a:p>
          <a:p>
            <a:pPr marL="171450" indent="-171450">
              <a:lnSpc>
                <a:spcPct val="120000"/>
              </a:lnSpc>
              <a:buFont typeface="Arial" panose="020B0604020202020204" pitchFamily="34" charset="0"/>
              <a:buChar char="•"/>
            </a:pPr>
            <a:r>
              <a:rPr lang="en-US" sz="1200" dirty="0">
                <a:latin typeface="Calibri" panose="020F0502020204030204" pitchFamily="34" charset="0"/>
                <a:cs typeface="Calibri" panose="020F0502020204030204" pitchFamily="34" charset="0"/>
              </a:rPr>
              <a:t>Transient red discoloration of skin, urine, mucous membranes. </a:t>
            </a:r>
          </a:p>
          <a:p>
            <a:pPr marL="171450" indent="-171450">
              <a:lnSpc>
                <a:spcPct val="120000"/>
              </a:lnSpc>
              <a:buFont typeface="Arial" panose="020B0604020202020204" pitchFamily="34" charset="0"/>
              <a:buChar char="•"/>
            </a:pPr>
            <a:r>
              <a:rPr lang="en-US" sz="1200" dirty="0">
                <a:latin typeface="Calibri" panose="020F0502020204030204" pitchFamily="34" charset="0"/>
                <a:cs typeface="Calibri" panose="020F0502020204030204" pitchFamily="34" charset="0"/>
              </a:rPr>
              <a:t>Interferes with colorimetric lab assays (co-ox, creatinine, glucose).</a:t>
            </a:r>
          </a:p>
          <a:p>
            <a:pPr marL="0" indent="0">
              <a:lnSpc>
                <a:spcPct val="120000"/>
              </a:lnSpc>
              <a:buNone/>
            </a:pPr>
            <a:r>
              <a:rPr lang="en-US" sz="1200" b="1" dirty="0">
                <a:latin typeface="Calibri" panose="020F0502020204030204" pitchFamily="34" charset="0"/>
                <a:cs typeface="Calibri" panose="020F0502020204030204" pitchFamily="34" charset="0"/>
              </a:rPr>
              <a:t>Clinical Clue: </a:t>
            </a:r>
          </a:p>
          <a:p>
            <a:pPr marL="171450" indent="-171450">
              <a:lnSpc>
                <a:spcPct val="120000"/>
              </a:lnSpc>
              <a:buFont typeface="Arial" panose="020B0604020202020204" pitchFamily="34" charset="0"/>
              <a:buChar char="•"/>
            </a:pPr>
            <a:r>
              <a:rPr lang="en-US" sz="1200" dirty="0">
                <a:latin typeface="Calibri" panose="020F0502020204030204" pitchFamily="34" charset="0"/>
                <a:cs typeface="Calibri" panose="020F0502020204030204" pitchFamily="34" charset="0"/>
              </a:rPr>
              <a:t>Cherry-red skin is rare. </a:t>
            </a:r>
          </a:p>
          <a:p>
            <a:pPr marL="171450" indent="-171450">
              <a:lnSpc>
                <a:spcPct val="120000"/>
              </a:lnSpc>
              <a:buFont typeface="Arial" panose="020B0604020202020204" pitchFamily="34" charset="0"/>
              <a:buChar char="•"/>
            </a:pPr>
            <a:r>
              <a:rPr lang="en-US" sz="1200" dirty="0">
                <a:latin typeface="Calibri" panose="020F0502020204030204" pitchFamily="34" charset="0"/>
                <a:cs typeface="Calibri" panose="020F0502020204030204" pitchFamily="34" charset="0"/>
              </a:rPr>
              <a:t>Suspect CN in any fire victim with persistent LA acidosis despite O₂.</a:t>
            </a:r>
          </a:p>
          <a:p>
            <a:pPr marL="171450" indent="-171450">
              <a:lnSpc>
                <a:spcPct val="120000"/>
              </a:lnSpc>
              <a:buFont typeface="Arial" panose="020B0604020202020204" pitchFamily="34" charset="0"/>
              <a:buChar char="•"/>
            </a:pPr>
            <a:r>
              <a:rPr lang="en-US" sz="1200" dirty="0">
                <a:latin typeface="Calibri" panose="020F0502020204030204" pitchFamily="34" charset="0"/>
                <a:cs typeface="Calibri" panose="020F0502020204030204" pitchFamily="34" charset="0"/>
              </a:rPr>
              <a:t>Lactic acidosis + AMS after fire = treat empirically.</a:t>
            </a:r>
          </a:p>
          <a:p>
            <a:pPr marL="171450" indent="-171450">
              <a:lnSpc>
                <a:spcPct val="120000"/>
              </a:lnSpc>
              <a:buFont typeface="Arial" panose="020B0604020202020204" pitchFamily="34" charset="0"/>
              <a:buChar char="•"/>
            </a:pPr>
            <a:endParaRPr lang="en-US" sz="1200" dirty="0">
              <a:latin typeface="Calibri" panose="020F0502020204030204" pitchFamily="34" charset="0"/>
              <a:cs typeface="Calibri" panose="020F0502020204030204" pitchFamily="34" charset="0"/>
            </a:endParaRPr>
          </a:p>
        </p:txBody>
      </p:sp>
      <p:sp>
        <p:nvSpPr>
          <p:cNvPr id="6" name="Shape 12">
            <a:extLst>
              <a:ext uri="{FF2B5EF4-FFF2-40B4-BE49-F238E27FC236}">
                <a16:creationId xmlns:a16="http://schemas.microsoft.com/office/drawing/2014/main" id="{E0FD802E-E113-CD8D-43E7-F41AEF689201}"/>
              </a:ext>
            </a:extLst>
          </p:cNvPr>
          <p:cNvSpPr/>
          <p:nvPr/>
        </p:nvSpPr>
        <p:spPr>
          <a:xfrm>
            <a:off x="457200" y="1524448"/>
            <a:ext cx="45720" cy="3400885"/>
          </a:xfrm>
          <a:prstGeom prst="rect">
            <a:avLst/>
          </a:prstGeom>
          <a:solidFill>
            <a:srgbClr val="14706E"/>
          </a:solidFill>
          <a:ln/>
        </p:spPr>
        <p:txBody>
          <a:bodyPr/>
          <a:lstStyle/>
          <a:p>
            <a:endParaRPr lang="en-US"/>
          </a:p>
        </p:txBody>
      </p:sp>
      <p:sp>
        <p:nvSpPr>
          <p:cNvPr id="17" name="Shape 8">
            <a:extLst>
              <a:ext uri="{FF2B5EF4-FFF2-40B4-BE49-F238E27FC236}">
                <a16:creationId xmlns:a16="http://schemas.microsoft.com/office/drawing/2014/main" id="{9564633C-DA19-43FC-A97A-7578B96C70E0}"/>
              </a:ext>
            </a:extLst>
          </p:cNvPr>
          <p:cNvSpPr/>
          <p:nvPr/>
        </p:nvSpPr>
        <p:spPr>
          <a:xfrm>
            <a:off x="4663439" y="1508264"/>
            <a:ext cx="45719" cy="3380018"/>
          </a:xfrm>
          <a:prstGeom prst="rect">
            <a:avLst/>
          </a:prstGeom>
          <a:solidFill>
            <a:srgbClr val="D4783A"/>
          </a:solidFill>
          <a:ln/>
        </p:spPr>
        <p:txBody>
          <a:bodyPr/>
          <a:lstStyle/>
          <a:p>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NO Scavengers for Vasoplegic Shock</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34</a:t>
            </a:r>
            <a:endParaRPr lang="en-US" sz="900" dirty="0"/>
          </a:p>
        </p:txBody>
      </p:sp>
      <p:sp>
        <p:nvSpPr>
          <p:cNvPr id="7" name="Shape 4"/>
          <p:cNvSpPr/>
          <p:nvPr/>
        </p:nvSpPr>
        <p:spPr>
          <a:xfrm>
            <a:off x="457200" y="960120"/>
            <a:ext cx="8229600" cy="6858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8" name="Shape 5"/>
          <p:cNvSpPr/>
          <p:nvPr/>
        </p:nvSpPr>
        <p:spPr>
          <a:xfrm>
            <a:off x="457200" y="960120"/>
            <a:ext cx="54864" cy="685800"/>
          </a:xfrm>
          <a:prstGeom prst="rect">
            <a:avLst/>
          </a:prstGeom>
          <a:solidFill>
            <a:srgbClr val="0B3D4C"/>
          </a:solidFill>
          <a:ln/>
        </p:spPr>
        <p:txBody>
          <a:bodyPr/>
          <a:lstStyle/>
          <a:p>
            <a:endParaRPr lang="en-US"/>
          </a:p>
        </p:txBody>
      </p:sp>
      <p:sp>
        <p:nvSpPr>
          <p:cNvPr id="9" name="Text 6"/>
          <p:cNvSpPr/>
          <p:nvPr/>
        </p:nvSpPr>
        <p:spPr>
          <a:xfrm>
            <a:off x="685800" y="1005840"/>
            <a:ext cx="7772400" cy="594360"/>
          </a:xfrm>
          <a:prstGeom prst="rect">
            <a:avLst/>
          </a:prstGeom>
          <a:noFill/>
          <a:ln/>
        </p:spPr>
        <p:txBody>
          <a:bodyPr wrap="square" lIns="0" tIns="0" rIns="0" bIns="0" rtlCol="0" anchor="ctr"/>
          <a:lstStyle/>
          <a:p>
            <a:pPr marL="0" indent="0" algn="ctr">
              <a:buNone/>
            </a:pPr>
            <a:r>
              <a:rPr lang="en-US" sz="1250" dirty="0">
                <a:solidFill>
                  <a:srgbClr val="2C3E40"/>
                </a:solidFill>
                <a:latin typeface="Calibri" pitchFamily="34" charset="0"/>
                <a:ea typeface="Calibri" pitchFamily="34" charset="-122"/>
                <a:cs typeface="Calibri" pitchFamily="34" charset="-120"/>
              </a:rPr>
              <a:t>In refractory vasoplegic shock from CCB or beta-blocker overdose, </a:t>
            </a:r>
            <a:r>
              <a:rPr lang="en-US" sz="1250" b="1" dirty="0">
                <a:solidFill>
                  <a:srgbClr val="2C3E40"/>
                </a:solidFill>
                <a:latin typeface="Calibri" pitchFamily="34" charset="0"/>
                <a:ea typeface="Calibri" pitchFamily="34" charset="-122"/>
                <a:cs typeface="Calibri" pitchFamily="34" charset="-120"/>
              </a:rPr>
              <a:t>excessive nitric oxide causes vasoplegia resistant to catecholamines. </a:t>
            </a:r>
          </a:p>
          <a:p>
            <a:pPr marL="0" indent="0" algn="ctr">
              <a:buNone/>
            </a:pPr>
            <a:r>
              <a:rPr lang="en-US" sz="1250" dirty="0">
                <a:solidFill>
                  <a:srgbClr val="2C3E40"/>
                </a:solidFill>
                <a:latin typeface="Calibri" pitchFamily="34" charset="0"/>
                <a:ea typeface="Calibri" pitchFamily="34" charset="-122"/>
                <a:cs typeface="Calibri" pitchFamily="34" charset="-120"/>
              </a:rPr>
              <a:t>NO scavengers restore vascular tone by a mechanism independent of adrenergic receptors.</a:t>
            </a:r>
            <a:endParaRPr lang="en-US" sz="1250" dirty="0"/>
          </a:p>
        </p:txBody>
      </p:sp>
      <p:sp>
        <p:nvSpPr>
          <p:cNvPr id="10" name="Shape 7"/>
          <p:cNvSpPr/>
          <p:nvPr/>
        </p:nvSpPr>
        <p:spPr>
          <a:xfrm>
            <a:off x="457200" y="1709156"/>
            <a:ext cx="4023360" cy="452873"/>
          </a:xfrm>
          <a:prstGeom prst="rect">
            <a:avLst/>
          </a:prstGeom>
          <a:solidFill>
            <a:srgbClr val="14706E"/>
          </a:solidFill>
          <a:ln/>
        </p:spPr>
        <p:txBody>
          <a:bodyPr/>
          <a:lstStyle/>
          <a:p>
            <a:endParaRPr lang="en-US"/>
          </a:p>
        </p:txBody>
      </p:sp>
      <p:sp>
        <p:nvSpPr>
          <p:cNvPr id="11" name="Text 8"/>
          <p:cNvSpPr/>
          <p:nvPr/>
        </p:nvSpPr>
        <p:spPr>
          <a:xfrm>
            <a:off x="457200" y="1709157"/>
            <a:ext cx="4023360" cy="281788"/>
          </a:xfrm>
          <a:prstGeom prst="rect">
            <a:avLst/>
          </a:prstGeom>
          <a:noFill/>
          <a:ln/>
        </p:spPr>
        <p:txBody>
          <a:bodyPr wrap="square" lIns="0" tIns="0" rIns="0" bIns="0" rtlCol="0" anchor="ctr"/>
          <a:lstStyle/>
          <a:p>
            <a:pPr marL="0" indent="0" algn="ctr">
              <a:buNone/>
            </a:pPr>
            <a:r>
              <a:rPr lang="en-US" sz="1500" b="1" dirty="0">
                <a:solidFill>
                  <a:srgbClr val="FFFFFF"/>
                </a:solidFill>
                <a:latin typeface="Trebuchet MS" pitchFamily="34" charset="0"/>
                <a:ea typeface="Trebuchet MS" pitchFamily="34" charset="-122"/>
                <a:cs typeface="Trebuchet MS" pitchFamily="34" charset="-120"/>
              </a:rPr>
              <a:t>Methylene Blue</a:t>
            </a:r>
            <a:endParaRPr lang="en-US" sz="1500" dirty="0"/>
          </a:p>
        </p:txBody>
      </p:sp>
      <p:sp>
        <p:nvSpPr>
          <p:cNvPr id="12" name="Text 9"/>
          <p:cNvSpPr/>
          <p:nvPr/>
        </p:nvSpPr>
        <p:spPr>
          <a:xfrm>
            <a:off x="457200" y="1937756"/>
            <a:ext cx="4023360" cy="201277"/>
          </a:xfrm>
          <a:prstGeom prst="rect">
            <a:avLst/>
          </a:prstGeom>
          <a:noFill/>
          <a:ln/>
        </p:spPr>
        <p:txBody>
          <a:bodyPr wrap="square" lIns="0" tIns="0" rIns="0" bIns="0" rtlCol="0" anchor="ctr"/>
          <a:lstStyle/>
          <a:p>
            <a:pPr marL="0" indent="0" algn="ctr">
              <a:buNone/>
            </a:pPr>
            <a:r>
              <a:rPr lang="en-US" sz="900" i="1" dirty="0">
                <a:solidFill>
                  <a:srgbClr val="FFFFFF"/>
                </a:solidFill>
                <a:latin typeface="Calibri" pitchFamily="34" charset="0"/>
                <a:ea typeface="Calibri" pitchFamily="34" charset="-122"/>
                <a:cs typeface="Calibri" pitchFamily="34" charset="-120"/>
              </a:rPr>
              <a:t>NO Scavenger + Guanylyl Cyclase Inhibitor</a:t>
            </a:r>
            <a:endParaRPr lang="en-US" sz="900" dirty="0"/>
          </a:p>
        </p:txBody>
      </p:sp>
      <p:sp>
        <p:nvSpPr>
          <p:cNvPr id="13" name="Shape 10"/>
          <p:cNvSpPr/>
          <p:nvPr/>
        </p:nvSpPr>
        <p:spPr>
          <a:xfrm>
            <a:off x="457200" y="2120637"/>
            <a:ext cx="4023360" cy="2767556"/>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4" name="Text 11"/>
          <p:cNvSpPr/>
          <p:nvPr/>
        </p:nvSpPr>
        <p:spPr>
          <a:xfrm>
            <a:off x="640080" y="2212076"/>
            <a:ext cx="3657600" cy="2566279"/>
          </a:xfrm>
          <a:prstGeom prst="rect">
            <a:avLst/>
          </a:prstGeom>
          <a:noFill/>
          <a:ln/>
        </p:spPr>
        <p:txBody>
          <a:bodyPr wrap="square" lIns="0" tIns="0" rIns="0" bIns="0" rtlCol="0" anchor="ctr"/>
          <a:lstStyle/>
          <a:p>
            <a:pPr marL="0" indent="0">
              <a:lnSpc>
                <a:spcPct val="115000"/>
              </a:lnSpc>
              <a:buNone/>
            </a:pPr>
            <a:r>
              <a:rPr lang="en-US" sz="1100" b="1" dirty="0">
                <a:solidFill>
                  <a:srgbClr val="0B3D4C"/>
                </a:solidFill>
                <a:latin typeface="Calibri" pitchFamily="34" charset="0"/>
                <a:ea typeface="Calibri" pitchFamily="34" charset="-122"/>
                <a:cs typeface="Calibri" pitchFamily="34" charset="-120"/>
              </a:rPr>
              <a:t>MOA in Vasoplegia: </a:t>
            </a:r>
            <a:r>
              <a:rPr lang="en-US" sz="1050" dirty="0">
                <a:solidFill>
                  <a:srgbClr val="2C3E40"/>
                </a:solidFill>
                <a:latin typeface="Calibri" pitchFamily="34" charset="0"/>
                <a:ea typeface="Calibri" pitchFamily="34" charset="-122"/>
                <a:cs typeface="Calibri" pitchFamily="34" charset="-120"/>
              </a:rPr>
              <a:t>Inhibits guanylyl cyclase, blocking the NO → cGMP → vasodilation pathway. Also directly scavenges NO.
</a:t>
            </a:r>
            <a:r>
              <a:rPr lang="en-US" sz="1100" b="1" dirty="0">
                <a:solidFill>
                  <a:srgbClr val="0B3D4C"/>
                </a:solidFill>
                <a:latin typeface="Calibri" pitchFamily="34" charset="0"/>
                <a:ea typeface="Calibri" pitchFamily="34" charset="-122"/>
                <a:cs typeface="Calibri" pitchFamily="34" charset="-120"/>
              </a:rPr>
              <a:t>When to Use: </a:t>
            </a:r>
            <a:r>
              <a:rPr lang="en-US" sz="1050" dirty="0">
                <a:solidFill>
                  <a:srgbClr val="2C3E40"/>
                </a:solidFill>
                <a:latin typeface="Calibri" pitchFamily="34" charset="0"/>
                <a:ea typeface="Calibri" pitchFamily="34" charset="-122"/>
                <a:cs typeface="Calibri" pitchFamily="34" charset="-120"/>
              </a:rPr>
              <a:t>Refractory hypotension despite vasopressors, calcium, and high-dose insulin in CCB/BB toxicity.
</a:t>
            </a:r>
            <a:r>
              <a:rPr lang="en-US" sz="1100" b="1" dirty="0">
                <a:solidFill>
                  <a:srgbClr val="D4783A"/>
                </a:solidFill>
                <a:latin typeface="Calibri" pitchFamily="34" charset="0"/>
                <a:ea typeface="Calibri" pitchFamily="34" charset="-122"/>
                <a:cs typeface="Calibri" pitchFamily="34" charset="-120"/>
              </a:rPr>
              <a:t>Cautions:
</a:t>
            </a:r>
            <a:r>
              <a:rPr lang="en-US" sz="1050" dirty="0">
                <a:solidFill>
                  <a:srgbClr val="2C3E40"/>
                </a:solidFill>
                <a:latin typeface="Calibri" pitchFamily="34" charset="0"/>
                <a:ea typeface="Calibri" pitchFamily="34" charset="-122"/>
                <a:cs typeface="Calibri" pitchFamily="34" charset="-120"/>
              </a:rPr>
              <a:t>Contraindicated in G6PD deficiency
Can cause serotonin syndrome
</a:t>
            </a:r>
            <a:r>
              <a:rPr lang="en-US" sz="1000" b="1" dirty="0">
                <a:solidFill>
                  <a:srgbClr val="6B7B7D"/>
                </a:solidFill>
                <a:latin typeface="Calibri" pitchFamily="34" charset="0"/>
                <a:ea typeface="Calibri" pitchFamily="34" charset="-122"/>
                <a:cs typeface="Calibri" pitchFamily="34" charset="-120"/>
              </a:rPr>
              <a:t>Also treats: </a:t>
            </a:r>
            <a:r>
              <a:rPr lang="en-US" sz="1000" dirty="0">
                <a:solidFill>
                  <a:srgbClr val="6B7B7D"/>
                </a:solidFill>
                <a:latin typeface="Calibri" pitchFamily="34" charset="0"/>
                <a:ea typeface="Calibri" pitchFamily="34" charset="-122"/>
                <a:cs typeface="Calibri" pitchFamily="34" charset="-120"/>
              </a:rPr>
              <a:t>Methemoglobinemia (1 mg/kg IV, reduces Fe³⁺ → Fe²⁺)</a:t>
            </a:r>
            <a:endParaRPr lang="en-US" sz="1100" dirty="0"/>
          </a:p>
        </p:txBody>
      </p:sp>
      <p:sp>
        <p:nvSpPr>
          <p:cNvPr id="15" name="Shape 12"/>
          <p:cNvSpPr/>
          <p:nvPr/>
        </p:nvSpPr>
        <p:spPr>
          <a:xfrm>
            <a:off x="4663440" y="1709156"/>
            <a:ext cx="4023360" cy="452873"/>
          </a:xfrm>
          <a:prstGeom prst="rect">
            <a:avLst/>
          </a:prstGeom>
          <a:solidFill>
            <a:srgbClr val="D4783A"/>
          </a:solidFill>
          <a:ln/>
        </p:spPr>
        <p:txBody>
          <a:bodyPr/>
          <a:lstStyle/>
          <a:p>
            <a:endParaRPr lang="en-US"/>
          </a:p>
        </p:txBody>
      </p:sp>
      <p:sp>
        <p:nvSpPr>
          <p:cNvPr id="16" name="Text 13"/>
          <p:cNvSpPr/>
          <p:nvPr/>
        </p:nvSpPr>
        <p:spPr>
          <a:xfrm>
            <a:off x="4663440" y="1709157"/>
            <a:ext cx="4023360" cy="281788"/>
          </a:xfrm>
          <a:prstGeom prst="rect">
            <a:avLst/>
          </a:prstGeom>
          <a:noFill/>
          <a:ln/>
        </p:spPr>
        <p:txBody>
          <a:bodyPr wrap="square" lIns="0" tIns="0" rIns="0" bIns="0" rtlCol="0" anchor="ctr"/>
          <a:lstStyle/>
          <a:p>
            <a:pPr marL="0" indent="0" algn="ctr">
              <a:buNone/>
            </a:pPr>
            <a:r>
              <a:rPr lang="en-US" sz="1500" b="1" dirty="0">
                <a:solidFill>
                  <a:srgbClr val="FFFFFF"/>
                </a:solidFill>
                <a:latin typeface="Trebuchet MS" pitchFamily="34" charset="0"/>
                <a:ea typeface="Trebuchet MS" pitchFamily="34" charset="-122"/>
                <a:cs typeface="Trebuchet MS" pitchFamily="34" charset="-120"/>
              </a:rPr>
              <a:t>Hydroxocobalamin</a:t>
            </a:r>
            <a:endParaRPr lang="en-US" sz="1500" dirty="0"/>
          </a:p>
        </p:txBody>
      </p:sp>
      <p:sp>
        <p:nvSpPr>
          <p:cNvPr id="17" name="Text 14"/>
          <p:cNvSpPr/>
          <p:nvPr/>
        </p:nvSpPr>
        <p:spPr>
          <a:xfrm>
            <a:off x="4663440" y="1937756"/>
            <a:ext cx="4023360" cy="201277"/>
          </a:xfrm>
          <a:prstGeom prst="rect">
            <a:avLst/>
          </a:prstGeom>
          <a:noFill/>
          <a:ln/>
        </p:spPr>
        <p:txBody>
          <a:bodyPr wrap="square" lIns="0" tIns="0" rIns="0" bIns="0" rtlCol="0" anchor="ctr"/>
          <a:lstStyle/>
          <a:p>
            <a:pPr marL="0" indent="0" algn="ctr">
              <a:buNone/>
            </a:pPr>
            <a:r>
              <a:rPr lang="en-US" sz="900" i="1" dirty="0">
                <a:solidFill>
                  <a:srgbClr val="FFFFFF"/>
                </a:solidFill>
                <a:latin typeface="Calibri" pitchFamily="34" charset="0"/>
                <a:ea typeface="Calibri" pitchFamily="34" charset="-122"/>
                <a:cs typeface="Calibri" pitchFamily="34" charset="-120"/>
              </a:rPr>
              <a:t>Direct NO Scavenger (forms Nitrosocobalamin)</a:t>
            </a:r>
            <a:endParaRPr lang="en-US" sz="900" dirty="0"/>
          </a:p>
        </p:txBody>
      </p:sp>
      <p:sp>
        <p:nvSpPr>
          <p:cNvPr id="18" name="Shape 15"/>
          <p:cNvSpPr/>
          <p:nvPr/>
        </p:nvSpPr>
        <p:spPr>
          <a:xfrm>
            <a:off x="4663440" y="2120637"/>
            <a:ext cx="4023360" cy="2767556"/>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9" name="Text 16"/>
          <p:cNvSpPr/>
          <p:nvPr/>
        </p:nvSpPr>
        <p:spPr>
          <a:xfrm>
            <a:off x="4846320" y="2212076"/>
            <a:ext cx="3657600" cy="2566279"/>
          </a:xfrm>
          <a:prstGeom prst="rect">
            <a:avLst/>
          </a:prstGeom>
          <a:noFill/>
          <a:ln/>
        </p:spPr>
        <p:txBody>
          <a:bodyPr wrap="square" lIns="0" tIns="0" rIns="0" bIns="0" rtlCol="0" anchor="ctr"/>
          <a:lstStyle/>
          <a:p>
            <a:pPr marL="0" indent="0">
              <a:lnSpc>
                <a:spcPct val="115000"/>
              </a:lnSpc>
              <a:buNone/>
            </a:pPr>
            <a:r>
              <a:rPr lang="en-US" sz="1100" b="1" dirty="0">
                <a:solidFill>
                  <a:srgbClr val="0B3D4C"/>
                </a:solidFill>
                <a:latin typeface="Calibri" pitchFamily="34" charset="0"/>
                <a:ea typeface="Calibri" pitchFamily="34" charset="-122"/>
                <a:cs typeface="Calibri" pitchFamily="34" charset="-120"/>
              </a:rPr>
              <a:t>MOA in Vasoplegia: </a:t>
            </a:r>
            <a:r>
              <a:rPr lang="en-US" sz="1050" dirty="0">
                <a:solidFill>
                  <a:srgbClr val="2C3E40"/>
                </a:solidFill>
                <a:latin typeface="Calibri" pitchFamily="34" charset="0"/>
                <a:ea typeface="Calibri" pitchFamily="34" charset="-122"/>
                <a:cs typeface="Calibri" pitchFamily="34" charset="-120"/>
              </a:rPr>
              <a:t>Binds NO directly to form nitrosocobalamin, reducing NO-mediated vasodilation.
</a:t>
            </a:r>
            <a:r>
              <a:rPr lang="en-US" sz="1100" b="1" dirty="0">
                <a:solidFill>
                  <a:srgbClr val="0B3D4C"/>
                </a:solidFill>
                <a:latin typeface="Calibri" pitchFamily="34" charset="0"/>
                <a:ea typeface="Calibri" pitchFamily="34" charset="-122"/>
                <a:cs typeface="Calibri" pitchFamily="34" charset="-120"/>
              </a:rPr>
              <a:t>When to Use: </a:t>
            </a:r>
            <a:r>
              <a:rPr lang="en-US" sz="1050" dirty="0">
                <a:solidFill>
                  <a:srgbClr val="2C3E40"/>
                </a:solidFill>
                <a:latin typeface="Calibri" pitchFamily="34" charset="0"/>
                <a:ea typeface="Calibri" pitchFamily="34" charset="-122"/>
                <a:cs typeface="Calibri" pitchFamily="34" charset="-120"/>
              </a:rPr>
              <a:t>Refractory vasoplegia. </a:t>
            </a:r>
          </a:p>
          <a:p>
            <a:pPr marL="0" indent="0">
              <a:lnSpc>
                <a:spcPct val="115000"/>
              </a:lnSpc>
              <a:buNone/>
            </a:pPr>
            <a:endParaRPr lang="en-US" sz="1050" dirty="0">
              <a:solidFill>
                <a:srgbClr val="2C3E40"/>
              </a:solidFill>
              <a:latin typeface="Calibri" pitchFamily="34" charset="0"/>
              <a:ea typeface="Calibri" pitchFamily="34" charset="-122"/>
              <a:cs typeface="Calibri" pitchFamily="34" charset="-120"/>
            </a:endParaRPr>
          </a:p>
          <a:p>
            <a:pPr marL="0" indent="0">
              <a:lnSpc>
                <a:spcPct val="115000"/>
              </a:lnSpc>
              <a:buNone/>
            </a:pPr>
            <a:r>
              <a:rPr lang="en-US" sz="1050" dirty="0">
                <a:solidFill>
                  <a:srgbClr val="2C3E40"/>
                </a:solidFill>
                <a:latin typeface="Calibri" pitchFamily="34" charset="0"/>
                <a:ea typeface="Calibri" pitchFamily="34" charset="-122"/>
                <a:cs typeface="Calibri" pitchFamily="34" charset="-120"/>
              </a:rPr>
              <a:t>Well tolerated. Fewer drug interactions than methylene blue. Expensive.
</a:t>
            </a:r>
            <a:r>
              <a:rPr lang="en-US" sz="1100" b="1" dirty="0">
                <a:solidFill>
                  <a:srgbClr val="D4783A"/>
                </a:solidFill>
                <a:latin typeface="Calibri" pitchFamily="34" charset="0"/>
                <a:ea typeface="Calibri" pitchFamily="34" charset="-122"/>
                <a:cs typeface="Calibri" pitchFamily="34" charset="-120"/>
              </a:rPr>
              <a:t>Side Effects:
</a:t>
            </a:r>
            <a:r>
              <a:rPr lang="en-US" sz="1050" dirty="0">
                <a:solidFill>
                  <a:srgbClr val="2C3E40"/>
                </a:solidFill>
                <a:latin typeface="Calibri" pitchFamily="34" charset="0"/>
                <a:ea typeface="Calibri" pitchFamily="34" charset="-122"/>
                <a:cs typeface="Calibri" pitchFamily="34" charset="-120"/>
              </a:rPr>
              <a:t>Red discoloration (skin, urine, mucous membranes)
Interferes with colorimetric lab assays
</a:t>
            </a:r>
            <a:r>
              <a:rPr lang="en-US" sz="1000" b="1" dirty="0">
                <a:solidFill>
                  <a:srgbClr val="6B7B7D"/>
                </a:solidFill>
                <a:latin typeface="Calibri" pitchFamily="34" charset="0"/>
                <a:ea typeface="Calibri" pitchFamily="34" charset="-122"/>
                <a:cs typeface="Calibri" pitchFamily="34" charset="-120"/>
              </a:rPr>
              <a:t>Also treats: </a:t>
            </a:r>
            <a:r>
              <a:rPr lang="en-US" sz="1000" dirty="0">
                <a:solidFill>
                  <a:srgbClr val="6B7B7D"/>
                </a:solidFill>
                <a:latin typeface="Calibri" pitchFamily="34" charset="0"/>
                <a:ea typeface="Calibri" pitchFamily="34" charset="-122"/>
                <a:cs typeface="Calibri" pitchFamily="34" charset="-120"/>
              </a:rPr>
              <a:t>Cyanide poisoning (binds CN → cyanocobalamin → renally excreted)</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Scale>
                                      <p:cBhvr>
                                        <p:cTn id="7" dur="1000" decel="50000" fill="hold">
                                          <p:stCondLst>
                                            <p:cond delay="0"/>
                                          </p:stCondLst>
                                        </p:cTn>
                                        <p:tgtEl>
                                          <p:spTgt spid="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5"/>
                                        </p:tgtEl>
                                        <p:attrNameLst>
                                          <p:attrName>ppt_x</p:attrName>
                                          <p:attrName>ppt_y</p:attrName>
                                        </p:attrNameLst>
                                      </p:cBhvr>
                                    </p:animMotion>
                                    <p:animEffect transition="in" filter="fade">
                                      <p:cBhvr>
                                        <p:cTn id="9" dur="1000"/>
                                        <p:tgtEl>
                                          <p:spTgt spid="5"/>
                                        </p:tgtEl>
                                      </p:cBhvr>
                                    </p:animEffect>
                                  </p:childTnLst>
                                </p:cTn>
                              </p:par>
                              <p:par>
                                <p:cTn id="10" presetID="52"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Scale>
                                      <p:cBhvr>
                                        <p:cTn id="12" dur="1000" decel="50000" fill="hold">
                                          <p:stCondLst>
                                            <p:cond delay="0"/>
                                          </p:stCondLst>
                                        </p:cTn>
                                        <p:tgtEl>
                                          <p:spTgt spid="10"/>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10"/>
                                        </p:tgtEl>
                                        <p:attrNameLst>
                                          <p:attrName>ppt_x</p:attrName>
                                          <p:attrName>ppt_y</p:attrName>
                                        </p:attrNameLst>
                                      </p:cBhvr>
                                    </p:animMotion>
                                    <p:animEffect transition="in" filter="fade">
                                      <p:cBhvr>
                                        <p:cTn id="14" dur="1000"/>
                                        <p:tgtEl>
                                          <p:spTgt spid="10"/>
                                        </p:tgtEl>
                                      </p:cBhvr>
                                    </p:animEffect>
                                  </p:childTnLst>
                                </p:cTn>
                              </p:par>
                              <p:par>
                                <p:cTn id="15" presetID="52"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animScale>
                                      <p:cBhvr>
                                        <p:cTn id="17" dur="1000" decel="50000" fill="hold">
                                          <p:stCondLst>
                                            <p:cond delay="0"/>
                                          </p:stCondLst>
                                        </p:cTn>
                                        <p:tgtEl>
                                          <p:spTgt spid="1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11"/>
                                        </p:tgtEl>
                                        <p:attrNameLst>
                                          <p:attrName>ppt_x</p:attrName>
                                          <p:attrName>ppt_y</p:attrName>
                                        </p:attrNameLst>
                                      </p:cBhvr>
                                    </p:animMotion>
                                    <p:animEffect transition="in" filter="fade">
                                      <p:cBhvr>
                                        <p:cTn id="19" dur="1000"/>
                                        <p:tgtEl>
                                          <p:spTgt spid="11"/>
                                        </p:tgtEl>
                                      </p:cBhvr>
                                    </p:animEffect>
                                  </p:childTnLst>
                                </p:cTn>
                              </p:par>
                              <p:par>
                                <p:cTn id="20" presetID="52" presetClass="entr" presetSubtype="0" fill="hold" grpId="0" nodeType="withEffect">
                                  <p:stCondLst>
                                    <p:cond delay="0"/>
                                  </p:stCondLst>
                                  <p:childTnLst>
                                    <p:set>
                                      <p:cBhvr>
                                        <p:cTn id="21" dur="1" fill="hold">
                                          <p:stCondLst>
                                            <p:cond delay="0"/>
                                          </p:stCondLst>
                                        </p:cTn>
                                        <p:tgtEl>
                                          <p:spTgt spid="12"/>
                                        </p:tgtEl>
                                        <p:attrNameLst>
                                          <p:attrName>style.visibility</p:attrName>
                                        </p:attrNameLst>
                                      </p:cBhvr>
                                      <p:to>
                                        <p:strVal val="visible"/>
                                      </p:to>
                                    </p:set>
                                    <p:animScale>
                                      <p:cBhvr>
                                        <p:cTn id="22" dur="1000" decel="50000" fill="hold">
                                          <p:stCondLst>
                                            <p:cond delay="0"/>
                                          </p:stCondLst>
                                        </p:cTn>
                                        <p:tgtEl>
                                          <p:spTgt spid="1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3" dur="1000" decel="50000" fill="hold">
                                          <p:stCondLst>
                                            <p:cond delay="0"/>
                                          </p:stCondLst>
                                        </p:cTn>
                                        <p:tgtEl>
                                          <p:spTgt spid="12"/>
                                        </p:tgtEl>
                                        <p:attrNameLst>
                                          <p:attrName>ppt_x</p:attrName>
                                          <p:attrName>ppt_y</p:attrName>
                                        </p:attrNameLst>
                                      </p:cBhvr>
                                    </p:animMotion>
                                    <p:animEffect transition="in" filter="fade">
                                      <p:cBhvr>
                                        <p:cTn id="24" dur="1000"/>
                                        <p:tgtEl>
                                          <p:spTgt spid="12"/>
                                        </p:tgtEl>
                                      </p:cBhvr>
                                    </p:animEffect>
                                  </p:childTnLst>
                                </p:cTn>
                              </p:par>
                              <p:par>
                                <p:cTn id="25" presetID="52"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animScale>
                                      <p:cBhvr>
                                        <p:cTn id="27" dur="1000" decel="50000" fill="hold">
                                          <p:stCondLst>
                                            <p:cond delay="0"/>
                                          </p:stCondLst>
                                        </p:cTn>
                                        <p:tgtEl>
                                          <p:spTgt spid="1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8" dur="1000" decel="50000" fill="hold">
                                          <p:stCondLst>
                                            <p:cond delay="0"/>
                                          </p:stCondLst>
                                        </p:cTn>
                                        <p:tgtEl>
                                          <p:spTgt spid="13"/>
                                        </p:tgtEl>
                                        <p:attrNameLst>
                                          <p:attrName>ppt_x</p:attrName>
                                          <p:attrName>ppt_y</p:attrName>
                                        </p:attrNameLst>
                                      </p:cBhvr>
                                    </p:animMotion>
                                    <p:animEffect transition="in" filter="fade">
                                      <p:cBhvr>
                                        <p:cTn id="29" dur="1000"/>
                                        <p:tgtEl>
                                          <p:spTgt spid="13"/>
                                        </p:tgtEl>
                                      </p:cBhvr>
                                    </p:animEffect>
                                  </p:childTnLst>
                                </p:cTn>
                              </p:par>
                              <p:par>
                                <p:cTn id="30" presetID="52" presetClass="entr" presetSubtype="0" fill="hold" grpId="0" nodeType="withEffect">
                                  <p:stCondLst>
                                    <p:cond delay="0"/>
                                  </p:stCondLst>
                                  <p:childTnLst>
                                    <p:set>
                                      <p:cBhvr>
                                        <p:cTn id="31" dur="1" fill="hold">
                                          <p:stCondLst>
                                            <p:cond delay="0"/>
                                          </p:stCondLst>
                                        </p:cTn>
                                        <p:tgtEl>
                                          <p:spTgt spid="14"/>
                                        </p:tgtEl>
                                        <p:attrNameLst>
                                          <p:attrName>style.visibility</p:attrName>
                                        </p:attrNameLst>
                                      </p:cBhvr>
                                      <p:to>
                                        <p:strVal val="visible"/>
                                      </p:to>
                                    </p:set>
                                    <p:animScale>
                                      <p:cBhvr>
                                        <p:cTn id="32" dur="1000" decel="50000" fill="hold">
                                          <p:stCondLst>
                                            <p:cond delay="0"/>
                                          </p:stCondLst>
                                        </p:cTn>
                                        <p:tgtEl>
                                          <p:spTgt spid="1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3" dur="1000" decel="50000" fill="hold">
                                          <p:stCondLst>
                                            <p:cond delay="0"/>
                                          </p:stCondLst>
                                        </p:cTn>
                                        <p:tgtEl>
                                          <p:spTgt spid="14"/>
                                        </p:tgtEl>
                                        <p:attrNameLst>
                                          <p:attrName>ppt_x</p:attrName>
                                          <p:attrName>ppt_y</p:attrName>
                                        </p:attrNameLst>
                                      </p:cBhvr>
                                    </p:animMotion>
                                    <p:animEffect transition="in" filter="fade">
                                      <p:cBhvr>
                                        <p:cTn id="34" dur="1000"/>
                                        <p:tgtEl>
                                          <p:spTgt spid="14"/>
                                        </p:tgtEl>
                                      </p:cBhvr>
                                    </p:animEffect>
                                  </p:childTnLst>
                                </p:cTn>
                              </p:par>
                              <p:par>
                                <p:cTn id="35" presetID="52" presetClass="entr" presetSubtype="0" fill="hold" grpId="0" nodeType="withEffect">
                                  <p:stCondLst>
                                    <p:cond delay="0"/>
                                  </p:stCondLst>
                                  <p:childTnLst>
                                    <p:set>
                                      <p:cBhvr>
                                        <p:cTn id="36" dur="1" fill="hold">
                                          <p:stCondLst>
                                            <p:cond delay="0"/>
                                          </p:stCondLst>
                                        </p:cTn>
                                        <p:tgtEl>
                                          <p:spTgt spid="15"/>
                                        </p:tgtEl>
                                        <p:attrNameLst>
                                          <p:attrName>style.visibility</p:attrName>
                                        </p:attrNameLst>
                                      </p:cBhvr>
                                      <p:to>
                                        <p:strVal val="visible"/>
                                      </p:to>
                                    </p:set>
                                    <p:animScale>
                                      <p:cBhvr>
                                        <p:cTn id="37" dur="1000" decel="50000" fill="hold">
                                          <p:stCondLst>
                                            <p:cond delay="0"/>
                                          </p:stCondLst>
                                        </p:cTn>
                                        <p:tgtEl>
                                          <p:spTgt spid="1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8" dur="1000" decel="50000" fill="hold">
                                          <p:stCondLst>
                                            <p:cond delay="0"/>
                                          </p:stCondLst>
                                        </p:cTn>
                                        <p:tgtEl>
                                          <p:spTgt spid="15"/>
                                        </p:tgtEl>
                                        <p:attrNameLst>
                                          <p:attrName>ppt_x</p:attrName>
                                          <p:attrName>ppt_y</p:attrName>
                                        </p:attrNameLst>
                                      </p:cBhvr>
                                    </p:animMotion>
                                    <p:animEffect transition="in" filter="fade">
                                      <p:cBhvr>
                                        <p:cTn id="39" dur="1000"/>
                                        <p:tgtEl>
                                          <p:spTgt spid="15"/>
                                        </p:tgtEl>
                                      </p:cBhvr>
                                    </p:animEffect>
                                  </p:childTnLst>
                                </p:cTn>
                              </p:par>
                              <p:par>
                                <p:cTn id="40" presetID="52" presetClass="entr" presetSubtype="0" fill="hold" grpId="0" nodeType="withEffect">
                                  <p:stCondLst>
                                    <p:cond delay="0"/>
                                  </p:stCondLst>
                                  <p:childTnLst>
                                    <p:set>
                                      <p:cBhvr>
                                        <p:cTn id="41" dur="1" fill="hold">
                                          <p:stCondLst>
                                            <p:cond delay="0"/>
                                          </p:stCondLst>
                                        </p:cTn>
                                        <p:tgtEl>
                                          <p:spTgt spid="16"/>
                                        </p:tgtEl>
                                        <p:attrNameLst>
                                          <p:attrName>style.visibility</p:attrName>
                                        </p:attrNameLst>
                                      </p:cBhvr>
                                      <p:to>
                                        <p:strVal val="visible"/>
                                      </p:to>
                                    </p:set>
                                    <p:animScale>
                                      <p:cBhvr>
                                        <p:cTn id="42" dur="1000" decel="50000" fill="hold">
                                          <p:stCondLst>
                                            <p:cond delay="0"/>
                                          </p:stCondLst>
                                        </p:cTn>
                                        <p:tgtEl>
                                          <p:spTgt spid="1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16"/>
                                        </p:tgtEl>
                                        <p:attrNameLst>
                                          <p:attrName>ppt_x</p:attrName>
                                          <p:attrName>ppt_y</p:attrName>
                                        </p:attrNameLst>
                                      </p:cBhvr>
                                    </p:animMotion>
                                    <p:animEffect transition="in" filter="fade">
                                      <p:cBhvr>
                                        <p:cTn id="44" dur="1000"/>
                                        <p:tgtEl>
                                          <p:spTgt spid="16"/>
                                        </p:tgtEl>
                                      </p:cBhvr>
                                    </p:animEffect>
                                  </p:childTnLst>
                                </p:cTn>
                              </p:par>
                              <p:par>
                                <p:cTn id="45" presetID="52" presetClass="entr" presetSubtype="0" fill="hold" grpId="0" nodeType="withEffect">
                                  <p:stCondLst>
                                    <p:cond delay="0"/>
                                  </p:stCondLst>
                                  <p:childTnLst>
                                    <p:set>
                                      <p:cBhvr>
                                        <p:cTn id="46" dur="1" fill="hold">
                                          <p:stCondLst>
                                            <p:cond delay="0"/>
                                          </p:stCondLst>
                                        </p:cTn>
                                        <p:tgtEl>
                                          <p:spTgt spid="17"/>
                                        </p:tgtEl>
                                        <p:attrNameLst>
                                          <p:attrName>style.visibility</p:attrName>
                                        </p:attrNameLst>
                                      </p:cBhvr>
                                      <p:to>
                                        <p:strVal val="visible"/>
                                      </p:to>
                                    </p:set>
                                    <p:animScale>
                                      <p:cBhvr>
                                        <p:cTn id="47" dur="1000" decel="50000" fill="hold">
                                          <p:stCondLst>
                                            <p:cond delay="0"/>
                                          </p:stCondLst>
                                        </p:cTn>
                                        <p:tgtEl>
                                          <p:spTgt spid="1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8" dur="1000" decel="50000" fill="hold">
                                          <p:stCondLst>
                                            <p:cond delay="0"/>
                                          </p:stCondLst>
                                        </p:cTn>
                                        <p:tgtEl>
                                          <p:spTgt spid="17"/>
                                        </p:tgtEl>
                                        <p:attrNameLst>
                                          <p:attrName>ppt_x</p:attrName>
                                          <p:attrName>ppt_y</p:attrName>
                                        </p:attrNameLst>
                                      </p:cBhvr>
                                    </p:animMotion>
                                    <p:animEffect transition="in" filter="fade">
                                      <p:cBhvr>
                                        <p:cTn id="49" dur="1000"/>
                                        <p:tgtEl>
                                          <p:spTgt spid="17"/>
                                        </p:tgtEl>
                                      </p:cBhvr>
                                    </p:animEffect>
                                  </p:childTnLst>
                                </p:cTn>
                              </p:par>
                              <p:par>
                                <p:cTn id="50" presetID="52" presetClass="entr" presetSubtype="0" fill="hold" grpId="0" nodeType="withEffect">
                                  <p:stCondLst>
                                    <p:cond delay="0"/>
                                  </p:stCondLst>
                                  <p:childTnLst>
                                    <p:set>
                                      <p:cBhvr>
                                        <p:cTn id="51" dur="1" fill="hold">
                                          <p:stCondLst>
                                            <p:cond delay="0"/>
                                          </p:stCondLst>
                                        </p:cTn>
                                        <p:tgtEl>
                                          <p:spTgt spid="18"/>
                                        </p:tgtEl>
                                        <p:attrNameLst>
                                          <p:attrName>style.visibility</p:attrName>
                                        </p:attrNameLst>
                                      </p:cBhvr>
                                      <p:to>
                                        <p:strVal val="visible"/>
                                      </p:to>
                                    </p:set>
                                    <p:animScale>
                                      <p:cBhvr>
                                        <p:cTn id="52" dur="1000" decel="50000" fill="hold">
                                          <p:stCondLst>
                                            <p:cond delay="0"/>
                                          </p:stCondLst>
                                        </p:cTn>
                                        <p:tgtEl>
                                          <p:spTgt spid="1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3" dur="1000" decel="50000" fill="hold">
                                          <p:stCondLst>
                                            <p:cond delay="0"/>
                                          </p:stCondLst>
                                        </p:cTn>
                                        <p:tgtEl>
                                          <p:spTgt spid="18"/>
                                        </p:tgtEl>
                                        <p:attrNameLst>
                                          <p:attrName>ppt_x</p:attrName>
                                          <p:attrName>ppt_y</p:attrName>
                                        </p:attrNameLst>
                                      </p:cBhvr>
                                    </p:animMotion>
                                    <p:animEffect transition="in" filter="fade">
                                      <p:cBhvr>
                                        <p:cTn id="54" dur="1000"/>
                                        <p:tgtEl>
                                          <p:spTgt spid="18"/>
                                        </p:tgtEl>
                                      </p:cBhvr>
                                    </p:animEffect>
                                  </p:childTnLst>
                                </p:cTn>
                              </p:par>
                              <p:par>
                                <p:cTn id="55" presetID="52" presetClass="entr" presetSubtype="0" fill="hold" grpId="0" nodeType="withEffect">
                                  <p:stCondLst>
                                    <p:cond delay="0"/>
                                  </p:stCondLst>
                                  <p:childTnLst>
                                    <p:set>
                                      <p:cBhvr>
                                        <p:cTn id="56" dur="1" fill="hold">
                                          <p:stCondLst>
                                            <p:cond delay="0"/>
                                          </p:stCondLst>
                                        </p:cTn>
                                        <p:tgtEl>
                                          <p:spTgt spid="19"/>
                                        </p:tgtEl>
                                        <p:attrNameLst>
                                          <p:attrName>style.visibility</p:attrName>
                                        </p:attrNameLst>
                                      </p:cBhvr>
                                      <p:to>
                                        <p:strVal val="visible"/>
                                      </p:to>
                                    </p:set>
                                    <p:animScale>
                                      <p:cBhvr>
                                        <p:cTn id="57" dur="1000" decel="50000" fill="hold">
                                          <p:stCondLst>
                                            <p:cond delay="0"/>
                                          </p:stCondLst>
                                        </p:cTn>
                                        <p:tgtEl>
                                          <p:spTgt spid="19"/>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8" dur="1000" decel="50000" fill="hold">
                                          <p:stCondLst>
                                            <p:cond delay="0"/>
                                          </p:stCondLst>
                                        </p:cTn>
                                        <p:tgtEl>
                                          <p:spTgt spid="19"/>
                                        </p:tgtEl>
                                        <p:attrNameLst>
                                          <p:attrName>ppt_x</p:attrName>
                                          <p:attrName>ppt_y</p:attrName>
                                        </p:attrNameLst>
                                      </p:cBhvr>
                                    </p:animMotion>
                                    <p:animEffect transition="in" filter="fade">
                                      <p:cBhvr>
                                        <p:cTn id="59"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Defining Medical Toxicology</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4</a:t>
            </a:r>
            <a:endParaRPr lang="en-US" sz="900" dirty="0"/>
          </a:p>
        </p:txBody>
      </p:sp>
      <p:sp>
        <p:nvSpPr>
          <p:cNvPr id="6" name="Shape 4"/>
          <p:cNvSpPr/>
          <p:nvPr/>
        </p:nvSpPr>
        <p:spPr>
          <a:xfrm>
            <a:off x="548640" y="1005840"/>
            <a:ext cx="4754880" cy="18288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7" name="Shape 5"/>
          <p:cNvSpPr/>
          <p:nvPr/>
        </p:nvSpPr>
        <p:spPr>
          <a:xfrm>
            <a:off x="548640" y="1005840"/>
            <a:ext cx="54864" cy="1828800"/>
          </a:xfrm>
          <a:prstGeom prst="rect">
            <a:avLst/>
          </a:prstGeom>
          <a:solidFill>
            <a:srgbClr val="1A8A6E"/>
          </a:solidFill>
          <a:ln/>
        </p:spPr>
        <p:txBody>
          <a:bodyPr/>
          <a:lstStyle/>
          <a:p>
            <a:endParaRPr lang="en-US"/>
          </a:p>
        </p:txBody>
      </p:sp>
      <p:sp>
        <p:nvSpPr>
          <p:cNvPr id="8" name="Text 6"/>
          <p:cNvSpPr/>
          <p:nvPr/>
        </p:nvSpPr>
        <p:spPr>
          <a:xfrm>
            <a:off x="777240" y="1097280"/>
            <a:ext cx="4297680" cy="365760"/>
          </a:xfrm>
          <a:prstGeom prst="rect">
            <a:avLst/>
          </a:prstGeom>
          <a:noFill/>
          <a:ln/>
        </p:spPr>
        <p:txBody>
          <a:bodyPr wrap="square" lIns="0" tIns="0" rIns="0" bIns="0" rtlCol="0" anchor="ctr"/>
          <a:lstStyle/>
          <a:p>
            <a:pPr marL="0" indent="0">
              <a:buNone/>
            </a:pPr>
            <a:r>
              <a:rPr lang="en-US" sz="1600" b="1" dirty="0">
                <a:solidFill>
                  <a:srgbClr val="0B3D4C"/>
                </a:solidFill>
                <a:latin typeface="Trebuchet MS" pitchFamily="34" charset="0"/>
                <a:ea typeface="Trebuchet MS" pitchFamily="34" charset="-122"/>
                <a:cs typeface="Trebuchet MS" pitchFamily="34" charset="-120"/>
              </a:rPr>
              <a:t>Medical Toxicology</a:t>
            </a:r>
            <a:endParaRPr lang="en-US" sz="1600" dirty="0"/>
          </a:p>
        </p:txBody>
      </p:sp>
      <p:sp>
        <p:nvSpPr>
          <p:cNvPr id="9" name="Text 7"/>
          <p:cNvSpPr/>
          <p:nvPr/>
        </p:nvSpPr>
        <p:spPr>
          <a:xfrm>
            <a:off x="777240" y="1508760"/>
            <a:ext cx="4297680" cy="1188720"/>
          </a:xfrm>
          <a:prstGeom prst="rect">
            <a:avLst/>
          </a:prstGeom>
          <a:noFill/>
          <a:ln/>
        </p:spPr>
        <p:txBody>
          <a:bodyPr wrap="square" lIns="0" tIns="0" rIns="0" bIns="0" rtlCol="0" anchor="ctr"/>
          <a:lstStyle/>
          <a:p>
            <a:pPr marL="0" indent="0">
              <a:lnSpc>
                <a:spcPct val="130000"/>
              </a:lnSpc>
              <a:buNone/>
            </a:pPr>
            <a:r>
              <a:rPr lang="en-US" sz="1300" dirty="0">
                <a:solidFill>
                  <a:srgbClr val="2C3E40"/>
                </a:solidFill>
                <a:latin typeface="Calibri" pitchFamily="34" charset="0"/>
                <a:ea typeface="Calibri" pitchFamily="34" charset="-122"/>
                <a:cs typeface="Calibri" pitchFamily="34" charset="-120"/>
              </a:rPr>
              <a:t>A medical subspecialty focused on the diagnosis, management, and prevention of poisoning and other adverse effects of drugs, chemicals, occupational and environmental toxicants, and biological agents.</a:t>
            </a:r>
            <a:endParaRPr lang="en-US" sz="1300" dirty="0"/>
          </a:p>
        </p:txBody>
      </p:sp>
      <p:sp>
        <p:nvSpPr>
          <p:cNvPr id="10" name="Shape 8"/>
          <p:cNvSpPr/>
          <p:nvPr/>
        </p:nvSpPr>
        <p:spPr>
          <a:xfrm>
            <a:off x="5577840" y="1005840"/>
            <a:ext cx="3017520" cy="18288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1" name="Shape 9"/>
          <p:cNvSpPr/>
          <p:nvPr/>
        </p:nvSpPr>
        <p:spPr>
          <a:xfrm>
            <a:off x="5577840" y="1005840"/>
            <a:ext cx="54864" cy="1828800"/>
          </a:xfrm>
          <a:prstGeom prst="rect">
            <a:avLst/>
          </a:prstGeom>
          <a:solidFill>
            <a:srgbClr val="D4783A"/>
          </a:solidFill>
          <a:ln/>
        </p:spPr>
        <p:txBody>
          <a:bodyPr/>
          <a:lstStyle/>
          <a:p>
            <a:endParaRPr lang="en-US"/>
          </a:p>
        </p:txBody>
      </p:sp>
      <p:sp>
        <p:nvSpPr>
          <p:cNvPr id="12" name="Text 10"/>
          <p:cNvSpPr/>
          <p:nvPr/>
        </p:nvSpPr>
        <p:spPr>
          <a:xfrm>
            <a:off x="5806440" y="1097280"/>
            <a:ext cx="2560320" cy="1645920"/>
          </a:xfrm>
          <a:prstGeom prst="rect">
            <a:avLst/>
          </a:prstGeom>
          <a:noFill/>
          <a:ln/>
        </p:spPr>
        <p:txBody>
          <a:bodyPr wrap="square" lIns="0" tIns="0" rIns="0" bIns="0" rtlCol="0" anchor="ctr"/>
          <a:lstStyle/>
          <a:p>
            <a:pPr>
              <a:lnSpc>
                <a:spcPct val="130000"/>
              </a:lnSpc>
            </a:pPr>
            <a:r>
              <a:rPr lang="en-US" sz="1250" i="1" dirty="0">
                <a:solidFill>
                  <a:srgbClr val="2C3E40"/>
                </a:solidFill>
                <a:latin typeface="Calibri" pitchFamily="34" charset="0"/>
                <a:ea typeface="Calibri" pitchFamily="34" charset="-122"/>
                <a:cs typeface="Calibri" pitchFamily="34" charset="-120"/>
              </a:rPr>
              <a:t>"All things are poison, and nothing is without poison; solely the dose determines that a thing is not a poison."</a:t>
            </a:r>
            <a:endParaRPr lang="en-US" sz="1250" dirty="0"/>
          </a:p>
          <a:p>
            <a:pPr marL="0" indent="0">
              <a:lnSpc>
                <a:spcPct val="130000"/>
              </a:lnSpc>
              <a:buNone/>
            </a:pPr>
            <a:endParaRPr lang="en-US" sz="1250" dirty="0"/>
          </a:p>
          <a:p>
            <a:pPr marL="0" indent="0">
              <a:lnSpc>
                <a:spcPct val="130000"/>
              </a:lnSpc>
              <a:buNone/>
            </a:pPr>
            <a:r>
              <a:rPr lang="en-US" sz="1100" b="1" dirty="0">
                <a:solidFill>
                  <a:srgbClr val="6B7B7D"/>
                </a:solidFill>
                <a:latin typeface="Calibri" pitchFamily="34" charset="0"/>
                <a:ea typeface="Calibri" pitchFamily="34" charset="-122"/>
                <a:cs typeface="Calibri" pitchFamily="34" charset="-120"/>
              </a:rPr>
              <a:t>— Paracelsus (1493–1541)</a:t>
            </a:r>
            <a:endParaRPr lang="en-US" sz="1250" dirty="0"/>
          </a:p>
        </p:txBody>
      </p:sp>
      <p:sp>
        <p:nvSpPr>
          <p:cNvPr id="13" name="Shape 11"/>
          <p:cNvSpPr/>
          <p:nvPr/>
        </p:nvSpPr>
        <p:spPr>
          <a:xfrm>
            <a:off x="548640" y="3108960"/>
            <a:ext cx="1920240" cy="15544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4" name="Shape 12"/>
          <p:cNvSpPr/>
          <p:nvPr/>
        </p:nvSpPr>
        <p:spPr>
          <a:xfrm>
            <a:off x="548640" y="3108960"/>
            <a:ext cx="54864" cy="1554480"/>
          </a:xfrm>
          <a:prstGeom prst="rect">
            <a:avLst/>
          </a:prstGeom>
          <a:solidFill>
            <a:srgbClr val="1A8A6E"/>
          </a:solidFill>
          <a:ln/>
        </p:spPr>
        <p:txBody>
          <a:bodyPr/>
          <a:lstStyle/>
          <a:p>
            <a:endParaRPr lang="en-US"/>
          </a:p>
        </p:txBody>
      </p:sp>
      <p:sp>
        <p:nvSpPr>
          <p:cNvPr id="15" name="Text 13"/>
          <p:cNvSpPr/>
          <p:nvPr/>
        </p:nvSpPr>
        <p:spPr>
          <a:xfrm>
            <a:off x="685800" y="3200400"/>
            <a:ext cx="1645920" cy="502920"/>
          </a:xfrm>
          <a:prstGeom prst="rect">
            <a:avLst/>
          </a:prstGeom>
          <a:noFill/>
          <a:ln/>
        </p:spPr>
        <p:txBody>
          <a:bodyPr wrap="square" lIns="0" tIns="0" rIns="0" bIns="0" rtlCol="0" anchor="ctr"/>
          <a:lstStyle/>
          <a:p>
            <a:pPr marL="0" indent="0">
              <a:buNone/>
            </a:pPr>
            <a:r>
              <a:rPr lang="en-US" sz="1300" b="1" dirty="0">
                <a:solidFill>
                  <a:srgbClr val="0B3D4C"/>
                </a:solidFill>
                <a:latin typeface="Trebuchet MS" pitchFamily="34" charset="0"/>
                <a:ea typeface="Trebuchet MS" pitchFamily="34" charset="-122"/>
                <a:cs typeface="Trebuchet MS" pitchFamily="34" charset="-120"/>
              </a:rPr>
              <a:t>Acute Overdose</a:t>
            </a:r>
            <a:endParaRPr lang="en-US" sz="1300" dirty="0"/>
          </a:p>
        </p:txBody>
      </p:sp>
      <p:sp>
        <p:nvSpPr>
          <p:cNvPr id="16" name="Text 14"/>
          <p:cNvSpPr/>
          <p:nvPr/>
        </p:nvSpPr>
        <p:spPr>
          <a:xfrm>
            <a:off x="685800" y="3749040"/>
            <a:ext cx="1645920" cy="731520"/>
          </a:xfrm>
          <a:prstGeom prst="rect">
            <a:avLst/>
          </a:prstGeom>
          <a:noFill/>
          <a:ln/>
        </p:spPr>
        <p:txBody>
          <a:bodyPr wrap="square" lIns="0" tIns="0" rIns="0" bIns="0" rtlCol="0" anchor="ctr"/>
          <a:lstStyle/>
          <a:p>
            <a:pPr marL="0" indent="0">
              <a:lnSpc>
                <a:spcPct val="120000"/>
              </a:lnSpc>
              <a:buNone/>
            </a:pPr>
            <a:r>
              <a:rPr lang="en-US" sz="1100" dirty="0">
                <a:solidFill>
                  <a:srgbClr val="6B7B7D"/>
                </a:solidFill>
                <a:latin typeface="Calibri" pitchFamily="34" charset="0"/>
                <a:ea typeface="Calibri" pitchFamily="34" charset="-122"/>
                <a:cs typeface="Calibri" pitchFamily="34" charset="-120"/>
              </a:rPr>
              <a:t>Intentional &amp; accidental</a:t>
            </a:r>
            <a:endParaRPr lang="en-US" sz="1100" dirty="0"/>
          </a:p>
          <a:p>
            <a:pPr marL="0" indent="0">
              <a:lnSpc>
                <a:spcPct val="120000"/>
              </a:lnSpc>
              <a:buNone/>
            </a:pPr>
            <a:r>
              <a:rPr lang="en-US" sz="1100" dirty="0">
                <a:solidFill>
                  <a:srgbClr val="6B7B7D"/>
                </a:solidFill>
                <a:latin typeface="Calibri" pitchFamily="34" charset="0"/>
                <a:ea typeface="Calibri" pitchFamily="34" charset="-122"/>
                <a:cs typeface="Calibri" pitchFamily="34" charset="-120"/>
              </a:rPr>
              <a:t>poisoning emergencies</a:t>
            </a:r>
            <a:endParaRPr lang="en-US" sz="1100" dirty="0"/>
          </a:p>
        </p:txBody>
      </p:sp>
      <p:sp>
        <p:nvSpPr>
          <p:cNvPr id="17" name="Shape 15"/>
          <p:cNvSpPr/>
          <p:nvPr/>
        </p:nvSpPr>
        <p:spPr>
          <a:xfrm>
            <a:off x="2697480" y="3108960"/>
            <a:ext cx="1920240" cy="15544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8" name="Shape 16"/>
          <p:cNvSpPr/>
          <p:nvPr/>
        </p:nvSpPr>
        <p:spPr>
          <a:xfrm>
            <a:off x="2697480" y="3108960"/>
            <a:ext cx="54864" cy="1554480"/>
          </a:xfrm>
          <a:prstGeom prst="rect">
            <a:avLst/>
          </a:prstGeom>
          <a:solidFill>
            <a:srgbClr val="14706E"/>
          </a:solidFill>
          <a:ln/>
        </p:spPr>
        <p:txBody>
          <a:bodyPr/>
          <a:lstStyle/>
          <a:p>
            <a:endParaRPr lang="en-US"/>
          </a:p>
        </p:txBody>
      </p:sp>
      <p:sp>
        <p:nvSpPr>
          <p:cNvPr id="19" name="Text 17"/>
          <p:cNvSpPr/>
          <p:nvPr/>
        </p:nvSpPr>
        <p:spPr>
          <a:xfrm>
            <a:off x="2834640" y="3200400"/>
            <a:ext cx="1645920" cy="502920"/>
          </a:xfrm>
          <a:prstGeom prst="rect">
            <a:avLst/>
          </a:prstGeom>
          <a:noFill/>
          <a:ln/>
        </p:spPr>
        <p:txBody>
          <a:bodyPr wrap="square" lIns="0" tIns="0" rIns="0" bIns="0" rtlCol="0" anchor="ctr"/>
          <a:lstStyle/>
          <a:p>
            <a:pPr marL="0" indent="0">
              <a:buNone/>
            </a:pPr>
            <a:r>
              <a:rPr lang="en-US" sz="1300" b="1" dirty="0">
                <a:solidFill>
                  <a:srgbClr val="0B3D4C"/>
                </a:solidFill>
                <a:latin typeface="Trebuchet MS" pitchFamily="34" charset="0"/>
                <a:ea typeface="Trebuchet MS" pitchFamily="34" charset="-122"/>
                <a:cs typeface="Trebuchet MS" pitchFamily="34" charset="-120"/>
              </a:rPr>
              <a:t>Occupational</a:t>
            </a:r>
            <a:endParaRPr lang="en-US" sz="1300" dirty="0"/>
          </a:p>
          <a:p>
            <a:pPr marL="0" indent="0">
              <a:buNone/>
            </a:pPr>
            <a:r>
              <a:rPr lang="en-US" sz="1300" b="1" dirty="0">
                <a:solidFill>
                  <a:srgbClr val="0B3D4C"/>
                </a:solidFill>
                <a:latin typeface="Trebuchet MS" pitchFamily="34" charset="0"/>
                <a:ea typeface="Trebuchet MS" pitchFamily="34" charset="-122"/>
                <a:cs typeface="Trebuchet MS" pitchFamily="34" charset="-120"/>
              </a:rPr>
              <a:t>Exposure</a:t>
            </a:r>
            <a:endParaRPr lang="en-US" sz="1300" dirty="0"/>
          </a:p>
        </p:txBody>
      </p:sp>
      <p:sp>
        <p:nvSpPr>
          <p:cNvPr id="20" name="Text 18"/>
          <p:cNvSpPr/>
          <p:nvPr/>
        </p:nvSpPr>
        <p:spPr>
          <a:xfrm>
            <a:off x="2834640" y="3749040"/>
            <a:ext cx="1645920" cy="731520"/>
          </a:xfrm>
          <a:prstGeom prst="rect">
            <a:avLst/>
          </a:prstGeom>
          <a:noFill/>
          <a:ln/>
        </p:spPr>
        <p:txBody>
          <a:bodyPr wrap="square" lIns="0" tIns="0" rIns="0" bIns="0" rtlCol="0" anchor="ctr"/>
          <a:lstStyle/>
          <a:p>
            <a:pPr marL="0" indent="0">
              <a:lnSpc>
                <a:spcPct val="120000"/>
              </a:lnSpc>
              <a:buNone/>
            </a:pPr>
            <a:r>
              <a:rPr lang="en-US" sz="1100" dirty="0">
                <a:solidFill>
                  <a:srgbClr val="6B7B7D"/>
                </a:solidFill>
                <a:latin typeface="Calibri" pitchFamily="34" charset="0"/>
                <a:ea typeface="Calibri" pitchFamily="34" charset="-122"/>
                <a:cs typeface="Calibri" pitchFamily="34" charset="-120"/>
              </a:rPr>
              <a:t>Workplace chemical</a:t>
            </a:r>
            <a:endParaRPr lang="en-US" sz="1100" dirty="0"/>
          </a:p>
          <a:p>
            <a:pPr marL="0" indent="0">
              <a:lnSpc>
                <a:spcPct val="120000"/>
              </a:lnSpc>
              <a:buNone/>
            </a:pPr>
            <a:r>
              <a:rPr lang="en-US" sz="1100" dirty="0">
                <a:solidFill>
                  <a:srgbClr val="6B7B7D"/>
                </a:solidFill>
                <a:latin typeface="Calibri" pitchFamily="34" charset="0"/>
                <a:ea typeface="Calibri" pitchFamily="34" charset="-122"/>
                <a:cs typeface="Calibri" pitchFamily="34" charset="-120"/>
              </a:rPr>
              <a:t>and environmental hazards</a:t>
            </a:r>
            <a:endParaRPr lang="en-US" sz="1100" dirty="0"/>
          </a:p>
        </p:txBody>
      </p:sp>
      <p:sp>
        <p:nvSpPr>
          <p:cNvPr id="21" name="Shape 19"/>
          <p:cNvSpPr/>
          <p:nvPr/>
        </p:nvSpPr>
        <p:spPr>
          <a:xfrm>
            <a:off x="4846320" y="3108960"/>
            <a:ext cx="1920240" cy="15544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2" name="Shape 20"/>
          <p:cNvSpPr/>
          <p:nvPr/>
        </p:nvSpPr>
        <p:spPr>
          <a:xfrm>
            <a:off x="4846320" y="3108960"/>
            <a:ext cx="54864" cy="1554480"/>
          </a:xfrm>
          <a:prstGeom prst="rect">
            <a:avLst/>
          </a:prstGeom>
          <a:solidFill>
            <a:srgbClr val="D4783A"/>
          </a:solidFill>
          <a:ln/>
        </p:spPr>
        <p:txBody>
          <a:bodyPr/>
          <a:lstStyle/>
          <a:p>
            <a:endParaRPr lang="en-US"/>
          </a:p>
        </p:txBody>
      </p:sp>
      <p:sp>
        <p:nvSpPr>
          <p:cNvPr id="23" name="Text 21"/>
          <p:cNvSpPr/>
          <p:nvPr/>
        </p:nvSpPr>
        <p:spPr>
          <a:xfrm>
            <a:off x="4983480" y="3200400"/>
            <a:ext cx="1645920" cy="502920"/>
          </a:xfrm>
          <a:prstGeom prst="rect">
            <a:avLst/>
          </a:prstGeom>
          <a:noFill/>
          <a:ln/>
        </p:spPr>
        <p:txBody>
          <a:bodyPr wrap="square" lIns="0" tIns="0" rIns="0" bIns="0" rtlCol="0" anchor="ctr"/>
          <a:lstStyle/>
          <a:p>
            <a:pPr marL="0" indent="0">
              <a:buNone/>
            </a:pPr>
            <a:r>
              <a:rPr lang="en-US" sz="1300" b="1" dirty="0">
                <a:solidFill>
                  <a:srgbClr val="0B3D4C"/>
                </a:solidFill>
                <a:latin typeface="Trebuchet MS" pitchFamily="34" charset="0"/>
                <a:ea typeface="Trebuchet MS" pitchFamily="34" charset="-122"/>
                <a:cs typeface="Trebuchet MS" pitchFamily="34" charset="-120"/>
              </a:rPr>
              <a:t>Envenomation</a:t>
            </a:r>
            <a:endParaRPr lang="en-US" sz="1300" dirty="0"/>
          </a:p>
        </p:txBody>
      </p:sp>
      <p:sp>
        <p:nvSpPr>
          <p:cNvPr id="24" name="Text 22"/>
          <p:cNvSpPr/>
          <p:nvPr/>
        </p:nvSpPr>
        <p:spPr>
          <a:xfrm>
            <a:off x="4983480" y="3749040"/>
            <a:ext cx="1645920" cy="731520"/>
          </a:xfrm>
          <a:prstGeom prst="rect">
            <a:avLst/>
          </a:prstGeom>
          <a:noFill/>
          <a:ln/>
        </p:spPr>
        <p:txBody>
          <a:bodyPr wrap="square" lIns="0" tIns="0" rIns="0" bIns="0" rtlCol="0" anchor="ctr"/>
          <a:lstStyle/>
          <a:p>
            <a:pPr marL="0" indent="0">
              <a:lnSpc>
                <a:spcPct val="120000"/>
              </a:lnSpc>
              <a:buNone/>
            </a:pPr>
            <a:r>
              <a:rPr lang="en-US" sz="1100" dirty="0">
                <a:solidFill>
                  <a:srgbClr val="6B7B7D"/>
                </a:solidFill>
                <a:latin typeface="Calibri" pitchFamily="34" charset="0"/>
                <a:ea typeface="Calibri" pitchFamily="34" charset="-122"/>
                <a:cs typeface="Calibri" pitchFamily="34" charset="-120"/>
              </a:rPr>
              <a:t>Snakebite, scorpion</a:t>
            </a:r>
            <a:endParaRPr lang="en-US" sz="1100" dirty="0"/>
          </a:p>
          <a:p>
            <a:pPr marL="0" indent="0">
              <a:lnSpc>
                <a:spcPct val="120000"/>
              </a:lnSpc>
              <a:buNone/>
            </a:pPr>
            <a:r>
              <a:rPr lang="en-US" sz="1100" dirty="0">
                <a:solidFill>
                  <a:srgbClr val="6B7B7D"/>
                </a:solidFill>
                <a:latin typeface="Calibri" pitchFamily="34" charset="0"/>
                <a:ea typeface="Calibri" pitchFamily="34" charset="-122"/>
                <a:cs typeface="Calibri" pitchFamily="34" charset="-120"/>
              </a:rPr>
              <a:t>sting, marine toxins</a:t>
            </a:r>
            <a:endParaRPr lang="en-US" sz="1100" dirty="0"/>
          </a:p>
        </p:txBody>
      </p:sp>
      <p:sp>
        <p:nvSpPr>
          <p:cNvPr id="25" name="Shape 23"/>
          <p:cNvSpPr/>
          <p:nvPr/>
        </p:nvSpPr>
        <p:spPr>
          <a:xfrm>
            <a:off x="6995160" y="3108960"/>
            <a:ext cx="1920240" cy="15544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6" name="Shape 24"/>
          <p:cNvSpPr/>
          <p:nvPr/>
        </p:nvSpPr>
        <p:spPr>
          <a:xfrm>
            <a:off x="6995160" y="3108960"/>
            <a:ext cx="54864" cy="1554480"/>
          </a:xfrm>
          <a:prstGeom prst="rect">
            <a:avLst/>
          </a:prstGeom>
          <a:solidFill>
            <a:srgbClr val="1A8A6E"/>
          </a:solidFill>
          <a:ln/>
        </p:spPr>
        <p:txBody>
          <a:bodyPr/>
          <a:lstStyle/>
          <a:p>
            <a:endParaRPr lang="en-US"/>
          </a:p>
        </p:txBody>
      </p:sp>
      <p:sp>
        <p:nvSpPr>
          <p:cNvPr id="27" name="Text 25"/>
          <p:cNvSpPr/>
          <p:nvPr/>
        </p:nvSpPr>
        <p:spPr>
          <a:xfrm>
            <a:off x="7132320" y="3200400"/>
            <a:ext cx="1645920" cy="502920"/>
          </a:xfrm>
          <a:prstGeom prst="rect">
            <a:avLst/>
          </a:prstGeom>
          <a:noFill/>
          <a:ln/>
        </p:spPr>
        <p:txBody>
          <a:bodyPr wrap="square" lIns="0" tIns="0" rIns="0" bIns="0" rtlCol="0" anchor="ctr"/>
          <a:lstStyle/>
          <a:p>
            <a:pPr marL="0" indent="0">
              <a:buNone/>
            </a:pPr>
            <a:r>
              <a:rPr lang="en-US" sz="1300" b="1" dirty="0">
                <a:solidFill>
                  <a:srgbClr val="0B3D4C"/>
                </a:solidFill>
                <a:latin typeface="Trebuchet MS" pitchFamily="34" charset="0"/>
                <a:ea typeface="Trebuchet MS" pitchFamily="34" charset="-122"/>
                <a:cs typeface="Trebuchet MS" pitchFamily="34" charset="-120"/>
              </a:rPr>
              <a:t>Drug Adverse</a:t>
            </a:r>
            <a:endParaRPr lang="en-US" sz="1300" dirty="0"/>
          </a:p>
          <a:p>
            <a:pPr marL="0" indent="0">
              <a:buNone/>
            </a:pPr>
            <a:r>
              <a:rPr lang="en-US" sz="1300" b="1" dirty="0">
                <a:solidFill>
                  <a:srgbClr val="0B3D4C"/>
                </a:solidFill>
                <a:latin typeface="Trebuchet MS" pitchFamily="34" charset="0"/>
                <a:ea typeface="Trebuchet MS" pitchFamily="34" charset="-122"/>
                <a:cs typeface="Trebuchet MS" pitchFamily="34" charset="-120"/>
              </a:rPr>
              <a:t>Effects</a:t>
            </a:r>
            <a:endParaRPr lang="en-US" sz="1300" dirty="0"/>
          </a:p>
        </p:txBody>
      </p:sp>
      <p:sp>
        <p:nvSpPr>
          <p:cNvPr id="28" name="Text 26"/>
          <p:cNvSpPr/>
          <p:nvPr/>
        </p:nvSpPr>
        <p:spPr>
          <a:xfrm>
            <a:off x="7132320" y="3749040"/>
            <a:ext cx="1645920" cy="731520"/>
          </a:xfrm>
          <a:prstGeom prst="rect">
            <a:avLst/>
          </a:prstGeom>
          <a:noFill/>
          <a:ln/>
        </p:spPr>
        <p:txBody>
          <a:bodyPr wrap="square" lIns="0" tIns="0" rIns="0" bIns="0" rtlCol="0" anchor="ctr"/>
          <a:lstStyle/>
          <a:p>
            <a:pPr marL="0" indent="0">
              <a:lnSpc>
                <a:spcPct val="120000"/>
              </a:lnSpc>
              <a:buNone/>
            </a:pPr>
            <a:r>
              <a:rPr lang="en-US" sz="1100" dirty="0">
                <a:solidFill>
                  <a:srgbClr val="6B7B7D"/>
                </a:solidFill>
                <a:latin typeface="Calibri" pitchFamily="34" charset="0"/>
                <a:ea typeface="Calibri" pitchFamily="34" charset="-122"/>
                <a:cs typeface="Calibri" pitchFamily="34" charset="-120"/>
              </a:rPr>
              <a:t>Therapeutic misadventure</a:t>
            </a:r>
            <a:endParaRPr lang="en-US" sz="1100" dirty="0"/>
          </a:p>
          <a:p>
            <a:pPr marL="0" indent="0">
              <a:lnSpc>
                <a:spcPct val="120000"/>
              </a:lnSpc>
              <a:buNone/>
            </a:pPr>
            <a:r>
              <a:rPr lang="en-US" sz="1100" dirty="0">
                <a:solidFill>
                  <a:srgbClr val="6B7B7D"/>
                </a:solidFill>
                <a:latin typeface="Calibri" pitchFamily="34" charset="0"/>
                <a:ea typeface="Calibri" pitchFamily="34" charset="-122"/>
                <a:cs typeface="Calibri" pitchFamily="34" charset="-120"/>
              </a:rPr>
              <a:t>and drug interactions</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anim calcmode="lin" valueType="num">
                                      <p:cBhvr additive="base">
                                        <p:cTn id="29" dur="500" fill="hold"/>
                                        <p:tgtEl>
                                          <p:spTgt spid="14"/>
                                        </p:tgtEl>
                                        <p:attrNameLst>
                                          <p:attrName>ppt_x</p:attrName>
                                        </p:attrNameLst>
                                      </p:cBhvr>
                                      <p:tavLst>
                                        <p:tav tm="0">
                                          <p:val>
                                            <p:strVal val="#ppt_x"/>
                                          </p:val>
                                        </p:tav>
                                        <p:tav tm="100000">
                                          <p:val>
                                            <p:strVal val="#ppt_x"/>
                                          </p:val>
                                        </p:tav>
                                      </p:tavLst>
                                    </p:anim>
                                    <p:anim calcmode="lin" valueType="num">
                                      <p:cBhvr additive="base">
                                        <p:cTn id="30" dur="500" fill="hold"/>
                                        <p:tgtEl>
                                          <p:spTgt spid="14"/>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anim calcmode="lin" valueType="num">
                                      <p:cBhvr additive="base">
                                        <p:cTn id="33" dur="500" fill="hold"/>
                                        <p:tgtEl>
                                          <p:spTgt spid="15"/>
                                        </p:tgtEl>
                                        <p:attrNameLst>
                                          <p:attrName>ppt_x</p:attrName>
                                        </p:attrNameLst>
                                      </p:cBhvr>
                                      <p:tavLst>
                                        <p:tav tm="0">
                                          <p:val>
                                            <p:strVal val="#ppt_x"/>
                                          </p:val>
                                        </p:tav>
                                        <p:tav tm="100000">
                                          <p:val>
                                            <p:strVal val="#ppt_x"/>
                                          </p:val>
                                        </p:tav>
                                      </p:tavLst>
                                    </p:anim>
                                    <p:anim calcmode="lin" valueType="num">
                                      <p:cBhvr additive="base">
                                        <p:cTn id="34" dur="500" fill="hold"/>
                                        <p:tgtEl>
                                          <p:spTgt spid="15"/>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6"/>
                                        </p:tgtEl>
                                        <p:attrNameLst>
                                          <p:attrName>style.visibility</p:attrName>
                                        </p:attrNameLst>
                                      </p:cBhvr>
                                      <p:to>
                                        <p:strVal val="visible"/>
                                      </p:to>
                                    </p:set>
                                    <p:anim calcmode="lin" valueType="num">
                                      <p:cBhvr additive="base">
                                        <p:cTn id="37" dur="500" fill="hold"/>
                                        <p:tgtEl>
                                          <p:spTgt spid="16"/>
                                        </p:tgtEl>
                                        <p:attrNameLst>
                                          <p:attrName>ppt_x</p:attrName>
                                        </p:attrNameLst>
                                      </p:cBhvr>
                                      <p:tavLst>
                                        <p:tav tm="0">
                                          <p:val>
                                            <p:strVal val="#ppt_x"/>
                                          </p:val>
                                        </p:tav>
                                        <p:tav tm="100000">
                                          <p:val>
                                            <p:strVal val="#ppt_x"/>
                                          </p:val>
                                        </p:tav>
                                      </p:tavLst>
                                    </p:anim>
                                    <p:anim calcmode="lin" valueType="num">
                                      <p:cBhvr additive="base">
                                        <p:cTn id="3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anim calcmode="lin" valueType="num">
                                      <p:cBhvr additive="base">
                                        <p:cTn id="43" dur="500" fill="hold"/>
                                        <p:tgtEl>
                                          <p:spTgt spid="17"/>
                                        </p:tgtEl>
                                        <p:attrNameLst>
                                          <p:attrName>ppt_x</p:attrName>
                                        </p:attrNameLst>
                                      </p:cBhvr>
                                      <p:tavLst>
                                        <p:tav tm="0">
                                          <p:val>
                                            <p:strVal val="#ppt_x"/>
                                          </p:val>
                                        </p:tav>
                                        <p:tav tm="100000">
                                          <p:val>
                                            <p:strVal val="#ppt_x"/>
                                          </p:val>
                                        </p:tav>
                                      </p:tavLst>
                                    </p:anim>
                                    <p:anim calcmode="lin" valueType="num">
                                      <p:cBhvr additive="base">
                                        <p:cTn id="44" dur="500" fill="hold"/>
                                        <p:tgtEl>
                                          <p:spTgt spid="17"/>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8"/>
                                        </p:tgtEl>
                                        <p:attrNameLst>
                                          <p:attrName>style.visibility</p:attrName>
                                        </p:attrNameLst>
                                      </p:cBhvr>
                                      <p:to>
                                        <p:strVal val="visible"/>
                                      </p:to>
                                    </p:set>
                                    <p:anim calcmode="lin" valueType="num">
                                      <p:cBhvr additive="base">
                                        <p:cTn id="47" dur="500" fill="hold"/>
                                        <p:tgtEl>
                                          <p:spTgt spid="18"/>
                                        </p:tgtEl>
                                        <p:attrNameLst>
                                          <p:attrName>ppt_x</p:attrName>
                                        </p:attrNameLst>
                                      </p:cBhvr>
                                      <p:tavLst>
                                        <p:tav tm="0">
                                          <p:val>
                                            <p:strVal val="#ppt_x"/>
                                          </p:val>
                                        </p:tav>
                                        <p:tav tm="100000">
                                          <p:val>
                                            <p:strVal val="#ppt_x"/>
                                          </p:val>
                                        </p:tav>
                                      </p:tavLst>
                                    </p:anim>
                                    <p:anim calcmode="lin" valueType="num">
                                      <p:cBhvr additive="base">
                                        <p:cTn id="48" dur="500" fill="hold"/>
                                        <p:tgtEl>
                                          <p:spTgt spid="18"/>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19"/>
                                        </p:tgtEl>
                                        <p:attrNameLst>
                                          <p:attrName>style.visibility</p:attrName>
                                        </p:attrNameLst>
                                      </p:cBhvr>
                                      <p:to>
                                        <p:strVal val="visible"/>
                                      </p:to>
                                    </p:set>
                                    <p:anim calcmode="lin" valueType="num">
                                      <p:cBhvr additive="base">
                                        <p:cTn id="51" dur="500" fill="hold"/>
                                        <p:tgtEl>
                                          <p:spTgt spid="19"/>
                                        </p:tgtEl>
                                        <p:attrNameLst>
                                          <p:attrName>ppt_x</p:attrName>
                                        </p:attrNameLst>
                                      </p:cBhvr>
                                      <p:tavLst>
                                        <p:tav tm="0">
                                          <p:val>
                                            <p:strVal val="#ppt_x"/>
                                          </p:val>
                                        </p:tav>
                                        <p:tav tm="100000">
                                          <p:val>
                                            <p:strVal val="#ppt_x"/>
                                          </p:val>
                                        </p:tav>
                                      </p:tavLst>
                                    </p:anim>
                                    <p:anim calcmode="lin" valueType="num">
                                      <p:cBhvr additive="base">
                                        <p:cTn id="52" dur="500" fill="hold"/>
                                        <p:tgtEl>
                                          <p:spTgt spid="19"/>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20"/>
                                        </p:tgtEl>
                                        <p:attrNameLst>
                                          <p:attrName>style.visibility</p:attrName>
                                        </p:attrNameLst>
                                      </p:cBhvr>
                                      <p:to>
                                        <p:strVal val="visible"/>
                                      </p:to>
                                    </p:set>
                                    <p:anim calcmode="lin" valueType="num">
                                      <p:cBhvr additive="base">
                                        <p:cTn id="55" dur="500" fill="hold"/>
                                        <p:tgtEl>
                                          <p:spTgt spid="20"/>
                                        </p:tgtEl>
                                        <p:attrNameLst>
                                          <p:attrName>ppt_x</p:attrName>
                                        </p:attrNameLst>
                                      </p:cBhvr>
                                      <p:tavLst>
                                        <p:tav tm="0">
                                          <p:val>
                                            <p:strVal val="#ppt_x"/>
                                          </p:val>
                                        </p:tav>
                                        <p:tav tm="100000">
                                          <p:val>
                                            <p:strVal val="#ppt_x"/>
                                          </p:val>
                                        </p:tav>
                                      </p:tavLst>
                                    </p:anim>
                                    <p:anim calcmode="lin" valueType="num">
                                      <p:cBhvr additive="base">
                                        <p:cTn id="5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1"/>
                                        </p:tgtEl>
                                        <p:attrNameLst>
                                          <p:attrName>style.visibility</p:attrName>
                                        </p:attrNameLst>
                                      </p:cBhvr>
                                      <p:to>
                                        <p:strVal val="visible"/>
                                      </p:to>
                                    </p:set>
                                    <p:anim calcmode="lin" valueType="num">
                                      <p:cBhvr additive="base">
                                        <p:cTn id="61" dur="500" fill="hold"/>
                                        <p:tgtEl>
                                          <p:spTgt spid="21"/>
                                        </p:tgtEl>
                                        <p:attrNameLst>
                                          <p:attrName>ppt_x</p:attrName>
                                        </p:attrNameLst>
                                      </p:cBhvr>
                                      <p:tavLst>
                                        <p:tav tm="0">
                                          <p:val>
                                            <p:strVal val="#ppt_x"/>
                                          </p:val>
                                        </p:tav>
                                        <p:tav tm="100000">
                                          <p:val>
                                            <p:strVal val="#ppt_x"/>
                                          </p:val>
                                        </p:tav>
                                      </p:tavLst>
                                    </p:anim>
                                    <p:anim calcmode="lin" valueType="num">
                                      <p:cBhvr additive="base">
                                        <p:cTn id="62" dur="500" fill="hold"/>
                                        <p:tgtEl>
                                          <p:spTgt spid="21"/>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22"/>
                                        </p:tgtEl>
                                        <p:attrNameLst>
                                          <p:attrName>style.visibility</p:attrName>
                                        </p:attrNameLst>
                                      </p:cBhvr>
                                      <p:to>
                                        <p:strVal val="visible"/>
                                      </p:to>
                                    </p:set>
                                    <p:anim calcmode="lin" valueType="num">
                                      <p:cBhvr additive="base">
                                        <p:cTn id="65" dur="500" fill="hold"/>
                                        <p:tgtEl>
                                          <p:spTgt spid="22"/>
                                        </p:tgtEl>
                                        <p:attrNameLst>
                                          <p:attrName>ppt_x</p:attrName>
                                        </p:attrNameLst>
                                      </p:cBhvr>
                                      <p:tavLst>
                                        <p:tav tm="0">
                                          <p:val>
                                            <p:strVal val="#ppt_x"/>
                                          </p:val>
                                        </p:tav>
                                        <p:tav tm="100000">
                                          <p:val>
                                            <p:strVal val="#ppt_x"/>
                                          </p:val>
                                        </p:tav>
                                      </p:tavLst>
                                    </p:anim>
                                    <p:anim calcmode="lin" valueType="num">
                                      <p:cBhvr additive="base">
                                        <p:cTn id="66" dur="500" fill="hold"/>
                                        <p:tgtEl>
                                          <p:spTgt spid="22"/>
                                        </p:tgtEl>
                                        <p:attrNameLst>
                                          <p:attrName>ppt_y</p:attrName>
                                        </p:attrNameLst>
                                      </p:cBhvr>
                                      <p:tavLst>
                                        <p:tav tm="0">
                                          <p:val>
                                            <p:strVal val="1+#ppt_h/2"/>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23"/>
                                        </p:tgtEl>
                                        <p:attrNameLst>
                                          <p:attrName>style.visibility</p:attrName>
                                        </p:attrNameLst>
                                      </p:cBhvr>
                                      <p:to>
                                        <p:strVal val="visible"/>
                                      </p:to>
                                    </p:set>
                                    <p:anim calcmode="lin" valueType="num">
                                      <p:cBhvr additive="base">
                                        <p:cTn id="69" dur="500" fill="hold"/>
                                        <p:tgtEl>
                                          <p:spTgt spid="23"/>
                                        </p:tgtEl>
                                        <p:attrNameLst>
                                          <p:attrName>ppt_x</p:attrName>
                                        </p:attrNameLst>
                                      </p:cBhvr>
                                      <p:tavLst>
                                        <p:tav tm="0">
                                          <p:val>
                                            <p:strVal val="#ppt_x"/>
                                          </p:val>
                                        </p:tav>
                                        <p:tav tm="100000">
                                          <p:val>
                                            <p:strVal val="#ppt_x"/>
                                          </p:val>
                                        </p:tav>
                                      </p:tavLst>
                                    </p:anim>
                                    <p:anim calcmode="lin" valueType="num">
                                      <p:cBhvr additive="base">
                                        <p:cTn id="70" dur="500" fill="hold"/>
                                        <p:tgtEl>
                                          <p:spTgt spid="23"/>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24"/>
                                        </p:tgtEl>
                                        <p:attrNameLst>
                                          <p:attrName>style.visibility</p:attrName>
                                        </p:attrNameLst>
                                      </p:cBhvr>
                                      <p:to>
                                        <p:strVal val="visible"/>
                                      </p:to>
                                    </p:set>
                                    <p:anim calcmode="lin" valueType="num">
                                      <p:cBhvr additive="base">
                                        <p:cTn id="73" dur="500" fill="hold"/>
                                        <p:tgtEl>
                                          <p:spTgt spid="24"/>
                                        </p:tgtEl>
                                        <p:attrNameLst>
                                          <p:attrName>ppt_x</p:attrName>
                                        </p:attrNameLst>
                                      </p:cBhvr>
                                      <p:tavLst>
                                        <p:tav tm="0">
                                          <p:val>
                                            <p:strVal val="#ppt_x"/>
                                          </p:val>
                                        </p:tav>
                                        <p:tav tm="100000">
                                          <p:val>
                                            <p:strVal val="#ppt_x"/>
                                          </p:val>
                                        </p:tav>
                                      </p:tavLst>
                                    </p:anim>
                                    <p:anim calcmode="lin" valueType="num">
                                      <p:cBhvr additive="base">
                                        <p:cTn id="7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5"/>
                                        </p:tgtEl>
                                        <p:attrNameLst>
                                          <p:attrName>style.visibility</p:attrName>
                                        </p:attrNameLst>
                                      </p:cBhvr>
                                      <p:to>
                                        <p:strVal val="visible"/>
                                      </p:to>
                                    </p:set>
                                    <p:anim calcmode="lin" valueType="num">
                                      <p:cBhvr additive="base">
                                        <p:cTn id="79" dur="500" fill="hold"/>
                                        <p:tgtEl>
                                          <p:spTgt spid="25"/>
                                        </p:tgtEl>
                                        <p:attrNameLst>
                                          <p:attrName>ppt_x</p:attrName>
                                        </p:attrNameLst>
                                      </p:cBhvr>
                                      <p:tavLst>
                                        <p:tav tm="0">
                                          <p:val>
                                            <p:strVal val="#ppt_x"/>
                                          </p:val>
                                        </p:tav>
                                        <p:tav tm="100000">
                                          <p:val>
                                            <p:strVal val="#ppt_x"/>
                                          </p:val>
                                        </p:tav>
                                      </p:tavLst>
                                    </p:anim>
                                    <p:anim calcmode="lin" valueType="num">
                                      <p:cBhvr additive="base">
                                        <p:cTn id="80" dur="500" fill="hold"/>
                                        <p:tgtEl>
                                          <p:spTgt spid="25"/>
                                        </p:tgtEl>
                                        <p:attrNameLst>
                                          <p:attrName>ppt_y</p:attrName>
                                        </p:attrNameLst>
                                      </p:cBhvr>
                                      <p:tavLst>
                                        <p:tav tm="0">
                                          <p:val>
                                            <p:strVal val="1+#ppt_h/2"/>
                                          </p:val>
                                        </p:tav>
                                        <p:tav tm="100000">
                                          <p:val>
                                            <p:strVal val="#ppt_y"/>
                                          </p:val>
                                        </p:tav>
                                      </p:tavLst>
                                    </p:anim>
                                  </p:childTnLst>
                                </p:cTn>
                              </p:par>
                              <p:par>
                                <p:cTn id="81" presetID="2" presetClass="entr" presetSubtype="4" fill="hold" grpId="0" nodeType="withEffect">
                                  <p:stCondLst>
                                    <p:cond delay="0"/>
                                  </p:stCondLst>
                                  <p:childTnLst>
                                    <p:set>
                                      <p:cBhvr>
                                        <p:cTn id="82" dur="1" fill="hold">
                                          <p:stCondLst>
                                            <p:cond delay="0"/>
                                          </p:stCondLst>
                                        </p:cTn>
                                        <p:tgtEl>
                                          <p:spTgt spid="26"/>
                                        </p:tgtEl>
                                        <p:attrNameLst>
                                          <p:attrName>style.visibility</p:attrName>
                                        </p:attrNameLst>
                                      </p:cBhvr>
                                      <p:to>
                                        <p:strVal val="visible"/>
                                      </p:to>
                                    </p:set>
                                    <p:anim calcmode="lin" valueType="num">
                                      <p:cBhvr additive="base">
                                        <p:cTn id="83" dur="500" fill="hold"/>
                                        <p:tgtEl>
                                          <p:spTgt spid="26"/>
                                        </p:tgtEl>
                                        <p:attrNameLst>
                                          <p:attrName>ppt_x</p:attrName>
                                        </p:attrNameLst>
                                      </p:cBhvr>
                                      <p:tavLst>
                                        <p:tav tm="0">
                                          <p:val>
                                            <p:strVal val="#ppt_x"/>
                                          </p:val>
                                        </p:tav>
                                        <p:tav tm="100000">
                                          <p:val>
                                            <p:strVal val="#ppt_x"/>
                                          </p:val>
                                        </p:tav>
                                      </p:tavLst>
                                    </p:anim>
                                    <p:anim calcmode="lin" valueType="num">
                                      <p:cBhvr additive="base">
                                        <p:cTn id="84" dur="500" fill="hold"/>
                                        <p:tgtEl>
                                          <p:spTgt spid="26"/>
                                        </p:tgtEl>
                                        <p:attrNameLst>
                                          <p:attrName>ppt_y</p:attrName>
                                        </p:attrNameLst>
                                      </p:cBhvr>
                                      <p:tavLst>
                                        <p:tav tm="0">
                                          <p:val>
                                            <p:strVal val="1+#ppt_h/2"/>
                                          </p:val>
                                        </p:tav>
                                        <p:tav tm="100000">
                                          <p:val>
                                            <p:strVal val="#ppt_y"/>
                                          </p:val>
                                        </p:tav>
                                      </p:tavLst>
                                    </p:anim>
                                  </p:childTnLst>
                                </p:cTn>
                              </p:par>
                              <p:par>
                                <p:cTn id="85" presetID="2" presetClass="entr" presetSubtype="4" fill="hold" grpId="0" nodeType="withEffect">
                                  <p:stCondLst>
                                    <p:cond delay="0"/>
                                  </p:stCondLst>
                                  <p:childTnLst>
                                    <p:set>
                                      <p:cBhvr>
                                        <p:cTn id="86" dur="1" fill="hold">
                                          <p:stCondLst>
                                            <p:cond delay="0"/>
                                          </p:stCondLst>
                                        </p:cTn>
                                        <p:tgtEl>
                                          <p:spTgt spid="27"/>
                                        </p:tgtEl>
                                        <p:attrNameLst>
                                          <p:attrName>style.visibility</p:attrName>
                                        </p:attrNameLst>
                                      </p:cBhvr>
                                      <p:to>
                                        <p:strVal val="visible"/>
                                      </p:to>
                                    </p:set>
                                    <p:anim calcmode="lin" valueType="num">
                                      <p:cBhvr additive="base">
                                        <p:cTn id="87" dur="500" fill="hold"/>
                                        <p:tgtEl>
                                          <p:spTgt spid="27"/>
                                        </p:tgtEl>
                                        <p:attrNameLst>
                                          <p:attrName>ppt_x</p:attrName>
                                        </p:attrNameLst>
                                      </p:cBhvr>
                                      <p:tavLst>
                                        <p:tav tm="0">
                                          <p:val>
                                            <p:strVal val="#ppt_x"/>
                                          </p:val>
                                        </p:tav>
                                        <p:tav tm="100000">
                                          <p:val>
                                            <p:strVal val="#ppt_x"/>
                                          </p:val>
                                        </p:tav>
                                      </p:tavLst>
                                    </p:anim>
                                    <p:anim calcmode="lin" valueType="num">
                                      <p:cBhvr additive="base">
                                        <p:cTn id="88" dur="500" fill="hold"/>
                                        <p:tgtEl>
                                          <p:spTgt spid="27"/>
                                        </p:tgtEl>
                                        <p:attrNameLst>
                                          <p:attrName>ppt_y</p:attrName>
                                        </p:attrNameLst>
                                      </p:cBhvr>
                                      <p:tavLst>
                                        <p:tav tm="0">
                                          <p:val>
                                            <p:strVal val="1+#ppt_h/2"/>
                                          </p:val>
                                        </p:tav>
                                        <p:tav tm="100000">
                                          <p:val>
                                            <p:strVal val="#ppt_y"/>
                                          </p:val>
                                        </p:tav>
                                      </p:tavLst>
                                    </p:anim>
                                  </p:childTnLst>
                                </p:cTn>
                              </p:par>
                              <p:par>
                                <p:cTn id="89" presetID="2" presetClass="entr" presetSubtype="4" fill="hold" grpId="0" nodeType="withEffect">
                                  <p:stCondLst>
                                    <p:cond delay="0"/>
                                  </p:stCondLst>
                                  <p:childTnLst>
                                    <p:set>
                                      <p:cBhvr>
                                        <p:cTn id="90" dur="1" fill="hold">
                                          <p:stCondLst>
                                            <p:cond delay="0"/>
                                          </p:stCondLst>
                                        </p:cTn>
                                        <p:tgtEl>
                                          <p:spTgt spid="28"/>
                                        </p:tgtEl>
                                        <p:attrNameLst>
                                          <p:attrName>style.visibility</p:attrName>
                                        </p:attrNameLst>
                                      </p:cBhvr>
                                      <p:to>
                                        <p:strVal val="visible"/>
                                      </p:to>
                                    </p:set>
                                    <p:anim calcmode="lin" valueType="num">
                                      <p:cBhvr additive="base">
                                        <p:cTn id="91" dur="500" fill="hold"/>
                                        <p:tgtEl>
                                          <p:spTgt spid="28"/>
                                        </p:tgtEl>
                                        <p:attrNameLst>
                                          <p:attrName>ppt_x</p:attrName>
                                        </p:attrNameLst>
                                      </p:cBhvr>
                                      <p:tavLst>
                                        <p:tav tm="0">
                                          <p:val>
                                            <p:strVal val="#ppt_x"/>
                                          </p:val>
                                        </p:tav>
                                        <p:tav tm="100000">
                                          <p:val>
                                            <p:strVal val="#ppt_x"/>
                                          </p:val>
                                        </p:tav>
                                      </p:tavLst>
                                    </p:anim>
                                    <p:anim calcmode="lin" valueType="num">
                                      <p:cBhvr additive="base">
                                        <p:cTn id="92"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grpId="0" nodeType="clickEffect">
                                  <p:stCondLst>
                                    <p:cond delay="0"/>
                                  </p:stCondLst>
                                  <p:childTnLst>
                                    <p:set>
                                      <p:cBhvr>
                                        <p:cTn id="96" dur="1" fill="hold">
                                          <p:stCondLst>
                                            <p:cond delay="0"/>
                                          </p:stCondLst>
                                        </p:cTn>
                                        <p:tgtEl>
                                          <p:spTgt spid="10"/>
                                        </p:tgtEl>
                                        <p:attrNameLst>
                                          <p:attrName>style.visibility</p:attrName>
                                        </p:attrNameLst>
                                      </p:cBhvr>
                                      <p:to>
                                        <p:strVal val="visible"/>
                                      </p:to>
                                    </p:set>
                                    <p:animEffect transition="in" filter="blinds(horizontal)">
                                      <p:cBhvr>
                                        <p:cTn id="97" dur="500"/>
                                        <p:tgtEl>
                                          <p:spTgt spid="10"/>
                                        </p:tgtEl>
                                      </p:cBhvr>
                                    </p:animEffect>
                                  </p:childTnLst>
                                </p:cTn>
                              </p:par>
                              <p:par>
                                <p:cTn id="98" presetID="3" presetClass="entr" presetSubtype="10" fill="hold" grpId="0" nodeType="withEffect">
                                  <p:stCondLst>
                                    <p:cond delay="0"/>
                                  </p:stCondLst>
                                  <p:childTnLst>
                                    <p:set>
                                      <p:cBhvr>
                                        <p:cTn id="99" dur="1" fill="hold">
                                          <p:stCondLst>
                                            <p:cond delay="0"/>
                                          </p:stCondLst>
                                        </p:cTn>
                                        <p:tgtEl>
                                          <p:spTgt spid="11"/>
                                        </p:tgtEl>
                                        <p:attrNameLst>
                                          <p:attrName>style.visibility</p:attrName>
                                        </p:attrNameLst>
                                      </p:cBhvr>
                                      <p:to>
                                        <p:strVal val="visible"/>
                                      </p:to>
                                    </p:set>
                                    <p:animEffect transition="in" filter="blinds(horizontal)">
                                      <p:cBhvr>
                                        <p:cTn id="100" dur="500"/>
                                        <p:tgtEl>
                                          <p:spTgt spid="11"/>
                                        </p:tgtEl>
                                      </p:cBhvr>
                                    </p:animEffect>
                                  </p:childTnLst>
                                </p:cTn>
                              </p:par>
                              <p:par>
                                <p:cTn id="101" presetID="3" presetClass="entr" presetSubtype="10" fill="hold" grpId="0" nodeType="withEffect">
                                  <p:stCondLst>
                                    <p:cond delay="0"/>
                                  </p:stCondLst>
                                  <p:childTnLst>
                                    <p:set>
                                      <p:cBhvr>
                                        <p:cTn id="102" dur="1" fill="hold">
                                          <p:stCondLst>
                                            <p:cond delay="0"/>
                                          </p:stCondLst>
                                        </p:cTn>
                                        <p:tgtEl>
                                          <p:spTgt spid="12"/>
                                        </p:tgtEl>
                                        <p:attrNameLst>
                                          <p:attrName>style.visibility</p:attrName>
                                        </p:attrNameLst>
                                      </p:cBhvr>
                                      <p:to>
                                        <p:strVal val="visible"/>
                                      </p:to>
                                    </p:set>
                                    <p:animEffect transition="in" filter="blinds(horizontal)">
                                      <p:cBhvr>
                                        <p:cTn id="10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name="Slide 33">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Intravenous Lipid Emulsion (ILE)</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33</a:t>
            </a:r>
            <a:endParaRPr lang="en-US" sz="900" dirty="0"/>
          </a:p>
        </p:txBody>
      </p:sp>
      <p:sp>
        <p:nvSpPr>
          <p:cNvPr id="7" name="Shape 4"/>
          <p:cNvSpPr/>
          <p:nvPr/>
        </p:nvSpPr>
        <p:spPr>
          <a:xfrm>
            <a:off x="548640" y="1005840"/>
            <a:ext cx="4572000" cy="25603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8" name="Shape 5"/>
          <p:cNvSpPr/>
          <p:nvPr/>
        </p:nvSpPr>
        <p:spPr>
          <a:xfrm>
            <a:off x="548640" y="1005840"/>
            <a:ext cx="54864" cy="2560320"/>
          </a:xfrm>
          <a:prstGeom prst="rect">
            <a:avLst/>
          </a:prstGeom>
          <a:solidFill>
            <a:srgbClr val="1A8A6E"/>
          </a:solidFill>
          <a:ln/>
        </p:spPr>
        <p:txBody>
          <a:bodyPr/>
          <a:lstStyle/>
          <a:p>
            <a:endParaRPr lang="en-US"/>
          </a:p>
        </p:txBody>
      </p:sp>
      <p:sp>
        <p:nvSpPr>
          <p:cNvPr id="9" name="Text 6"/>
          <p:cNvSpPr/>
          <p:nvPr/>
        </p:nvSpPr>
        <p:spPr>
          <a:xfrm>
            <a:off x="777240" y="1097280"/>
            <a:ext cx="4114800" cy="320040"/>
          </a:xfrm>
          <a:prstGeom prst="rect">
            <a:avLst/>
          </a:prstGeom>
          <a:noFill/>
          <a:ln/>
        </p:spPr>
        <p:txBody>
          <a:bodyPr wrap="square" lIns="0" tIns="0" rIns="0" bIns="0" rtlCol="0" anchor="ctr"/>
          <a:lstStyle/>
          <a:p>
            <a:pPr marL="0" indent="0">
              <a:buNone/>
            </a:pPr>
            <a:r>
              <a:rPr lang="en-US" sz="1500" b="1" dirty="0">
                <a:solidFill>
                  <a:srgbClr val="1A8A6E"/>
                </a:solidFill>
                <a:latin typeface="Trebuchet MS" pitchFamily="34" charset="0"/>
                <a:ea typeface="Trebuchet MS" pitchFamily="34" charset="-122"/>
                <a:cs typeface="Trebuchet MS" pitchFamily="34" charset="-120"/>
              </a:rPr>
              <a:t>Mechanism &amp; Theory</a:t>
            </a:r>
            <a:endParaRPr lang="en-US" sz="1500" dirty="0"/>
          </a:p>
        </p:txBody>
      </p:sp>
      <p:sp>
        <p:nvSpPr>
          <p:cNvPr id="10" name="Text 7"/>
          <p:cNvSpPr/>
          <p:nvPr/>
        </p:nvSpPr>
        <p:spPr>
          <a:xfrm>
            <a:off x="777240" y="1463040"/>
            <a:ext cx="4114800" cy="2011680"/>
          </a:xfrm>
          <a:prstGeom prst="rect">
            <a:avLst/>
          </a:prstGeom>
          <a:noFill/>
          <a:ln/>
        </p:spPr>
        <p:txBody>
          <a:bodyPr wrap="square" lIns="0" tIns="0" rIns="0" bIns="0" rtlCol="0" anchor="ctr"/>
          <a:lstStyle/>
          <a:p>
            <a:pPr marL="0" indent="0">
              <a:lnSpc>
                <a:spcPct val="130000"/>
              </a:lnSpc>
              <a:buNone/>
            </a:pPr>
            <a:r>
              <a:rPr lang="en-US" sz="1200" b="1" dirty="0">
                <a:solidFill>
                  <a:srgbClr val="0B3D4C"/>
                </a:solidFill>
                <a:latin typeface="Calibri" pitchFamily="34" charset="0"/>
                <a:ea typeface="Calibri" pitchFamily="34" charset="-122"/>
                <a:cs typeface="Calibri" pitchFamily="34" charset="-120"/>
              </a:rPr>
              <a:t>Lipid Sink Theory: </a:t>
            </a:r>
            <a:r>
              <a:rPr lang="en-US" sz="1200" dirty="0">
                <a:solidFill>
                  <a:srgbClr val="2C3E40"/>
                </a:solidFill>
                <a:latin typeface="Calibri" pitchFamily="34" charset="0"/>
                <a:ea typeface="Calibri" pitchFamily="34" charset="-122"/>
                <a:cs typeface="Calibri" pitchFamily="34" charset="-120"/>
              </a:rPr>
              <a:t>IV lipid creates fat globules that sequester lipophilic drugs away from target organs
</a:t>
            </a:r>
            <a:r>
              <a:rPr lang="en-US" sz="1200" b="1" dirty="0">
                <a:solidFill>
                  <a:srgbClr val="0B3D4C"/>
                </a:solidFill>
                <a:latin typeface="Calibri" pitchFamily="34" charset="0"/>
                <a:ea typeface="Calibri" pitchFamily="34" charset="-122"/>
                <a:cs typeface="Calibri" pitchFamily="34" charset="-120"/>
              </a:rPr>
              <a:t>Metabolic Rescue: </a:t>
            </a:r>
            <a:r>
              <a:rPr lang="en-US" sz="1200" dirty="0">
                <a:solidFill>
                  <a:srgbClr val="2C3E40"/>
                </a:solidFill>
                <a:latin typeface="Calibri" pitchFamily="34" charset="0"/>
                <a:ea typeface="Calibri" pitchFamily="34" charset="-122"/>
                <a:cs typeface="Calibri" pitchFamily="34" charset="-120"/>
              </a:rPr>
              <a:t>Free fatty acids provide energy to an "energy-starved" myocardium
</a:t>
            </a:r>
            <a:r>
              <a:rPr lang="en-US" sz="1200" b="1" dirty="0">
                <a:solidFill>
                  <a:srgbClr val="0B3D4C"/>
                </a:solidFill>
                <a:latin typeface="Calibri" pitchFamily="34" charset="0"/>
                <a:ea typeface="Calibri" pitchFamily="34" charset="-122"/>
                <a:cs typeface="Calibri" pitchFamily="34" charset="-120"/>
              </a:rPr>
              <a:t>Ion Channel Activation: </a:t>
            </a:r>
            <a:r>
              <a:rPr lang="en-US" sz="1200" dirty="0">
                <a:solidFill>
                  <a:srgbClr val="2C3E40"/>
                </a:solidFill>
                <a:latin typeface="Calibri" pitchFamily="34" charset="0"/>
                <a:ea typeface="Calibri" pitchFamily="34" charset="-122"/>
                <a:cs typeface="Calibri" pitchFamily="34" charset="-120"/>
              </a:rPr>
              <a:t>May activate Ca²⁺ and Na⁺ channels</a:t>
            </a:r>
            <a:endParaRPr lang="en-US" sz="1200" dirty="0"/>
          </a:p>
        </p:txBody>
      </p:sp>
      <p:sp>
        <p:nvSpPr>
          <p:cNvPr id="11" name="Shape 8"/>
          <p:cNvSpPr/>
          <p:nvPr/>
        </p:nvSpPr>
        <p:spPr>
          <a:xfrm>
            <a:off x="5394960" y="1005840"/>
            <a:ext cx="3474720" cy="25603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2" name="Shape 9"/>
          <p:cNvSpPr/>
          <p:nvPr/>
        </p:nvSpPr>
        <p:spPr>
          <a:xfrm>
            <a:off x="5394960" y="1005840"/>
            <a:ext cx="54864" cy="2560320"/>
          </a:xfrm>
          <a:prstGeom prst="rect">
            <a:avLst/>
          </a:prstGeom>
          <a:solidFill>
            <a:srgbClr val="D4783A"/>
          </a:solidFill>
          <a:ln/>
        </p:spPr>
        <p:txBody>
          <a:bodyPr/>
          <a:lstStyle/>
          <a:p>
            <a:endParaRPr lang="en-US"/>
          </a:p>
        </p:txBody>
      </p:sp>
      <p:sp>
        <p:nvSpPr>
          <p:cNvPr id="13" name="Text 10"/>
          <p:cNvSpPr/>
          <p:nvPr/>
        </p:nvSpPr>
        <p:spPr>
          <a:xfrm>
            <a:off x="5623560" y="1097280"/>
            <a:ext cx="2743200" cy="320040"/>
          </a:xfrm>
          <a:prstGeom prst="rect">
            <a:avLst/>
          </a:prstGeom>
          <a:noFill/>
          <a:ln/>
        </p:spPr>
        <p:txBody>
          <a:bodyPr wrap="square" lIns="0" tIns="0" rIns="0" bIns="0" rtlCol="0" anchor="ctr"/>
          <a:lstStyle/>
          <a:p>
            <a:pPr marL="0" indent="0">
              <a:buNone/>
            </a:pPr>
            <a:r>
              <a:rPr lang="en-US" sz="1500" b="1" dirty="0">
                <a:solidFill>
                  <a:srgbClr val="D4783A"/>
                </a:solidFill>
                <a:latin typeface="Trebuchet MS" pitchFamily="34" charset="0"/>
                <a:ea typeface="Trebuchet MS" pitchFamily="34" charset="-122"/>
                <a:cs typeface="Trebuchet MS" pitchFamily="34" charset="-120"/>
              </a:rPr>
              <a:t>Dosing Protocol</a:t>
            </a:r>
            <a:endParaRPr lang="en-US" sz="1500" dirty="0"/>
          </a:p>
        </p:txBody>
      </p:sp>
      <p:sp>
        <p:nvSpPr>
          <p:cNvPr id="14" name="Text 11"/>
          <p:cNvSpPr/>
          <p:nvPr/>
        </p:nvSpPr>
        <p:spPr>
          <a:xfrm>
            <a:off x="5623559" y="1463040"/>
            <a:ext cx="3172483" cy="2011680"/>
          </a:xfrm>
          <a:prstGeom prst="rect">
            <a:avLst/>
          </a:prstGeom>
          <a:noFill/>
          <a:ln/>
        </p:spPr>
        <p:txBody>
          <a:bodyPr wrap="square" lIns="0" tIns="0" rIns="0" bIns="0" rtlCol="0" anchor="ctr"/>
          <a:lstStyle/>
          <a:p>
            <a:pPr marL="0" indent="0">
              <a:lnSpc>
                <a:spcPct val="130000"/>
              </a:lnSpc>
              <a:buNone/>
            </a:pPr>
            <a:r>
              <a:rPr lang="en-US" sz="1200" b="1" dirty="0">
                <a:solidFill>
                  <a:srgbClr val="0B3D4C"/>
                </a:solidFill>
                <a:latin typeface="Calibri" pitchFamily="34" charset="0"/>
                <a:ea typeface="Calibri" pitchFamily="34" charset="-122"/>
                <a:cs typeface="Calibri" pitchFamily="34" charset="-120"/>
              </a:rPr>
              <a:t>Bolus: </a:t>
            </a:r>
            <a:r>
              <a:rPr lang="en-US" sz="1200" dirty="0">
                <a:solidFill>
                  <a:srgbClr val="2C3E40"/>
                </a:solidFill>
                <a:latin typeface="Calibri" pitchFamily="34" charset="0"/>
                <a:ea typeface="Calibri" pitchFamily="34" charset="-122"/>
                <a:cs typeface="Calibri" pitchFamily="34" charset="-120"/>
              </a:rPr>
              <a:t>1.5 mL/kg of 20% lipid emulsion over 1 min</a:t>
            </a:r>
            <a:endParaRPr lang="en-US" sz="1200" dirty="0"/>
          </a:p>
          <a:p>
            <a:pPr marL="0" indent="0">
              <a:lnSpc>
                <a:spcPct val="130000"/>
              </a:lnSpc>
              <a:buNone/>
            </a:pPr>
            <a:r>
              <a:rPr lang="en-US" sz="1200" b="1" dirty="0">
                <a:solidFill>
                  <a:srgbClr val="0B3D4C"/>
                </a:solidFill>
                <a:latin typeface="Calibri" pitchFamily="34" charset="0"/>
                <a:ea typeface="Calibri" pitchFamily="34" charset="-122"/>
                <a:cs typeface="Calibri" pitchFamily="34" charset="-120"/>
              </a:rPr>
              <a:t>Infusion: </a:t>
            </a:r>
            <a:r>
              <a:rPr lang="en-US" sz="1200" dirty="0">
                <a:solidFill>
                  <a:srgbClr val="2C3E40"/>
                </a:solidFill>
                <a:latin typeface="Calibri" pitchFamily="34" charset="0"/>
                <a:ea typeface="Calibri" pitchFamily="34" charset="-122"/>
                <a:cs typeface="Calibri" pitchFamily="34" charset="-120"/>
              </a:rPr>
              <a:t>0.25 mL/kg/min</a:t>
            </a:r>
            <a:endParaRPr lang="en-US" sz="1200" dirty="0"/>
          </a:p>
        </p:txBody>
      </p:sp>
      <p:sp>
        <p:nvSpPr>
          <p:cNvPr id="15" name="Shape 12"/>
          <p:cNvSpPr/>
          <p:nvPr/>
        </p:nvSpPr>
        <p:spPr>
          <a:xfrm>
            <a:off x="548640" y="3794760"/>
            <a:ext cx="8321040" cy="1005840"/>
          </a:xfrm>
          <a:prstGeom prst="rect">
            <a:avLst/>
          </a:prstGeom>
          <a:solidFill>
            <a:srgbClr val="FFFFFF"/>
          </a:solidFill>
          <a:ln/>
          <a:effectLst>
            <a:outerShdw blurRad="50800" dist="25400" dir="8100000" algn="bl" rotWithShape="0">
              <a:srgbClr val="000000">
                <a:alpha val="10000"/>
              </a:srgbClr>
            </a:outerShdw>
          </a:effectLst>
        </p:spPr>
        <p:txBody>
          <a:bodyPr/>
          <a:lstStyle/>
          <a:p>
            <a:pPr algn="ctr"/>
            <a:endParaRPr lang="en-US" dirty="0"/>
          </a:p>
        </p:txBody>
      </p:sp>
      <p:sp>
        <p:nvSpPr>
          <p:cNvPr id="16" name="Shape 13"/>
          <p:cNvSpPr/>
          <p:nvPr/>
        </p:nvSpPr>
        <p:spPr>
          <a:xfrm>
            <a:off x="548640" y="3794760"/>
            <a:ext cx="54864" cy="1005840"/>
          </a:xfrm>
          <a:prstGeom prst="rect">
            <a:avLst/>
          </a:prstGeom>
          <a:solidFill>
            <a:srgbClr val="0B3D4C"/>
          </a:solidFill>
          <a:ln/>
        </p:spPr>
        <p:txBody>
          <a:bodyPr/>
          <a:lstStyle/>
          <a:p>
            <a:pPr algn="ctr"/>
            <a:endParaRPr lang="en-US"/>
          </a:p>
        </p:txBody>
      </p:sp>
      <p:sp>
        <p:nvSpPr>
          <p:cNvPr id="17" name="Text 14"/>
          <p:cNvSpPr/>
          <p:nvPr/>
        </p:nvSpPr>
        <p:spPr>
          <a:xfrm>
            <a:off x="777240" y="3886200"/>
            <a:ext cx="7589520" cy="274320"/>
          </a:xfrm>
          <a:prstGeom prst="rect">
            <a:avLst/>
          </a:prstGeom>
          <a:noFill/>
          <a:ln/>
        </p:spPr>
        <p:txBody>
          <a:bodyPr wrap="square" lIns="0" tIns="0" rIns="0" bIns="0" rtlCol="0" anchor="ctr"/>
          <a:lstStyle/>
          <a:p>
            <a:pPr marL="0" indent="0" algn="ctr">
              <a:buNone/>
            </a:pPr>
            <a:r>
              <a:rPr lang="en-US" sz="1400" b="1" dirty="0">
                <a:solidFill>
                  <a:srgbClr val="0B3D4C"/>
                </a:solidFill>
                <a:latin typeface="Trebuchet MS" pitchFamily="34" charset="0"/>
                <a:ea typeface="Trebuchet MS" pitchFamily="34" charset="-122"/>
                <a:cs typeface="Trebuchet MS" pitchFamily="34" charset="-120"/>
              </a:rPr>
              <a:t>Evidence &amp; Indications</a:t>
            </a:r>
            <a:endParaRPr lang="en-US" sz="1400" dirty="0"/>
          </a:p>
        </p:txBody>
      </p:sp>
      <p:sp>
        <p:nvSpPr>
          <p:cNvPr id="18" name="Text 15"/>
          <p:cNvSpPr/>
          <p:nvPr/>
        </p:nvSpPr>
        <p:spPr>
          <a:xfrm>
            <a:off x="777240" y="4206240"/>
            <a:ext cx="7589520" cy="502920"/>
          </a:xfrm>
          <a:prstGeom prst="rect">
            <a:avLst/>
          </a:prstGeom>
          <a:noFill/>
          <a:ln/>
        </p:spPr>
        <p:txBody>
          <a:bodyPr wrap="square" lIns="0" tIns="0" rIns="0" bIns="0" rtlCol="0" anchor="ctr"/>
          <a:lstStyle/>
          <a:p>
            <a:pPr marL="0" indent="0" algn="ctr">
              <a:lnSpc>
                <a:spcPct val="130000"/>
              </a:lnSpc>
              <a:buNone/>
            </a:pPr>
            <a:r>
              <a:rPr lang="en-US" sz="1200" dirty="0">
                <a:solidFill>
                  <a:srgbClr val="2C3E40"/>
                </a:solidFill>
                <a:latin typeface="Calibri" pitchFamily="34" charset="0"/>
                <a:ea typeface="Calibri" pitchFamily="34" charset="-122"/>
                <a:cs typeface="Calibri" pitchFamily="34" charset="-120"/>
              </a:rPr>
              <a:t>Strong evidence for local anesthetic systemic toxicity (LAST). </a:t>
            </a:r>
          </a:p>
          <a:p>
            <a:pPr marL="0" indent="0" algn="ctr">
              <a:lnSpc>
                <a:spcPct val="130000"/>
              </a:lnSpc>
              <a:buNone/>
            </a:pPr>
            <a:r>
              <a:rPr lang="en-US" sz="1200" dirty="0">
                <a:solidFill>
                  <a:srgbClr val="2C3E40"/>
                </a:solidFill>
                <a:latin typeface="Calibri" pitchFamily="34" charset="0"/>
                <a:ea typeface="Calibri" pitchFamily="34" charset="-122"/>
                <a:cs typeface="Calibri" pitchFamily="34" charset="-120"/>
              </a:rPr>
              <a:t>Emerging evidence for overdose of other lipophilic drugs (CCBs, beta-blockers, TCAs, bupropion). </a:t>
            </a:r>
          </a:p>
          <a:p>
            <a:pPr marL="0" indent="0" algn="ctr">
              <a:lnSpc>
                <a:spcPct val="130000"/>
              </a:lnSpc>
              <a:buNone/>
            </a:pPr>
            <a:r>
              <a:rPr lang="en-US" sz="1200" dirty="0">
                <a:solidFill>
                  <a:srgbClr val="2C3E40"/>
                </a:solidFill>
                <a:latin typeface="Calibri" pitchFamily="34" charset="0"/>
                <a:ea typeface="Calibri" pitchFamily="34" charset="-122"/>
                <a:cs typeface="Calibri" pitchFamily="34" charset="-120"/>
              </a:rPr>
              <a:t>Used on compassionate basis when conventional therapies fail. Definitive human RCTs are limited.</a:t>
            </a: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linds(horizontal)">
                                      <p:cBhvr>
                                        <p:cTn id="7" dur="500"/>
                                        <p:tgtEl>
                                          <p:spTgt spid="1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blinds(horizontal)">
                                      <p:cBhvr>
                                        <p:cTn id="10" dur="500"/>
                                        <p:tgtEl>
                                          <p:spTgt spid="16"/>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blinds(horizontal)">
                                      <p:cBhvr>
                                        <p:cTn id="13" dur="500"/>
                                        <p:tgtEl>
                                          <p:spTgt spid="17"/>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blinds(horizontal)">
                                      <p:cBhvr>
                                        <p:cTn id="16"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P spid="18"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ECMO as Rescue Therapy in Poisoning</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35</a:t>
            </a:r>
            <a:endParaRPr lang="en-US" sz="900" dirty="0"/>
          </a:p>
        </p:txBody>
      </p:sp>
      <p:sp>
        <p:nvSpPr>
          <p:cNvPr id="7" name="Shape 4"/>
          <p:cNvSpPr/>
          <p:nvPr/>
        </p:nvSpPr>
        <p:spPr>
          <a:xfrm>
            <a:off x="457200" y="883917"/>
            <a:ext cx="8229600" cy="731520"/>
          </a:xfrm>
          <a:prstGeom prst="rect">
            <a:avLst/>
          </a:prstGeom>
          <a:solidFill>
            <a:srgbClr val="FFFFFF"/>
          </a:solidFill>
          <a:ln/>
          <a:effectLst>
            <a:outerShdw blurRad="50800" dist="25400" dir="8100000" algn="bl" rotWithShape="0">
              <a:srgbClr val="000000">
                <a:alpha val="10000"/>
              </a:srgbClr>
            </a:outerShdw>
          </a:effectLst>
        </p:spPr>
        <p:txBody>
          <a:bodyPr/>
          <a:lstStyle/>
          <a:p>
            <a:pPr algn="ctr"/>
            <a:endParaRPr lang="en-US"/>
          </a:p>
        </p:txBody>
      </p:sp>
      <p:sp>
        <p:nvSpPr>
          <p:cNvPr id="8" name="Shape 5"/>
          <p:cNvSpPr/>
          <p:nvPr/>
        </p:nvSpPr>
        <p:spPr>
          <a:xfrm>
            <a:off x="457200" y="883917"/>
            <a:ext cx="54864" cy="731520"/>
          </a:xfrm>
          <a:prstGeom prst="rect">
            <a:avLst/>
          </a:prstGeom>
          <a:solidFill>
            <a:srgbClr val="0B3D4C"/>
          </a:solidFill>
          <a:ln/>
        </p:spPr>
        <p:txBody>
          <a:bodyPr/>
          <a:lstStyle/>
          <a:p>
            <a:pPr algn="ctr"/>
            <a:endParaRPr lang="en-US" dirty="0"/>
          </a:p>
        </p:txBody>
      </p:sp>
      <p:sp>
        <p:nvSpPr>
          <p:cNvPr id="9" name="Text 6"/>
          <p:cNvSpPr/>
          <p:nvPr/>
        </p:nvSpPr>
        <p:spPr>
          <a:xfrm>
            <a:off x="685800" y="900684"/>
            <a:ext cx="7772400" cy="714268"/>
          </a:xfrm>
          <a:prstGeom prst="rect">
            <a:avLst/>
          </a:prstGeom>
          <a:noFill/>
          <a:ln/>
        </p:spPr>
        <p:txBody>
          <a:bodyPr wrap="square" lIns="0" tIns="0" rIns="0" bIns="0" rtlCol="0" anchor="ctr"/>
          <a:lstStyle/>
          <a:p>
            <a:pPr marL="0" indent="0" algn="ctr">
              <a:buNone/>
            </a:pPr>
            <a:r>
              <a:rPr lang="en-US" sz="1300" b="1" u="sng" dirty="0">
                <a:solidFill>
                  <a:srgbClr val="0B3D4C"/>
                </a:solidFill>
                <a:latin typeface="Calibri" pitchFamily="34" charset="0"/>
                <a:ea typeface="Calibri" pitchFamily="34" charset="-122"/>
                <a:cs typeface="Calibri" pitchFamily="34" charset="-120"/>
              </a:rPr>
              <a:t>Core Concept: </a:t>
            </a:r>
          </a:p>
          <a:p>
            <a:pPr algn="ctr"/>
            <a:r>
              <a:rPr lang="en-US" sz="1250" dirty="0">
                <a:solidFill>
                  <a:srgbClr val="2C3E40"/>
                </a:solidFill>
                <a:latin typeface="Calibri" pitchFamily="34" charset="0"/>
                <a:ea typeface="Calibri" pitchFamily="34" charset="-122"/>
                <a:cs typeface="Calibri" pitchFamily="34" charset="-120"/>
              </a:rPr>
              <a:t>Most poisons have a finite duration of action. </a:t>
            </a:r>
          </a:p>
          <a:p>
            <a:pPr algn="ctr"/>
            <a:r>
              <a:rPr lang="en-US" sz="1250" dirty="0">
                <a:solidFill>
                  <a:srgbClr val="2C3E40"/>
                </a:solidFill>
                <a:latin typeface="Calibri" pitchFamily="34" charset="0"/>
                <a:ea typeface="Calibri" pitchFamily="34" charset="-122"/>
                <a:cs typeface="Calibri" pitchFamily="34" charset="-120"/>
              </a:rPr>
              <a:t>VA-ECMO provides temporary cardiopulmonary bypass to keep the patient alive while the toxin clears. </a:t>
            </a:r>
          </a:p>
          <a:p>
            <a:pPr algn="ctr"/>
            <a:r>
              <a:rPr lang="en-US" sz="1250" i="1" dirty="0">
                <a:solidFill>
                  <a:schemeClr val="bg1">
                    <a:lumMod val="50000"/>
                  </a:schemeClr>
                </a:solidFill>
                <a:latin typeface="Calibri" pitchFamily="34" charset="0"/>
                <a:ea typeface="Calibri" pitchFamily="34" charset="-122"/>
                <a:cs typeface="Calibri" pitchFamily="34" charset="-120"/>
              </a:rPr>
              <a:t>It is a bridge, not a destination.</a:t>
            </a:r>
            <a:endParaRPr lang="en-US" sz="1300" i="1" dirty="0">
              <a:solidFill>
                <a:schemeClr val="bg1">
                  <a:lumMod val="50000"/>
                </a:schemeClr>
              </a:solidFill>
            </a:endParaRPr>
          </a:p>
        </p:txBody>
      </p:sp>
      <p:sp>
        <p:nvSpPr>
          <p:cNvPr id="10" name="Shape 7"/>
          <p:cNvSpPr/>
          <p:nvPr/>
        </p:nvSpPr>
        <p:spPr>
          <a:xfrm>
            <a:off x="457200" y="1688248"/>
            <a:ext cx="4023360" cy="2776882"/>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1" name="Shape 8"/>
          <p:cNvSpPr/>
          <p:nvPr/>
        </p:nvSpPr>
        <p:spPr>
          <a:xfrm>
            <a:off x="457200" y="1678821"/>
            <a:ext cx="54864" cy="2776882"/>
          </a:xfrm>
          <a:prstGeom prst="rect">
            <a:avLst/>
          </a:prstGeom>
          <a:solidFill>
            <a:srgbClr val="D4783A"/>
          </a:solidFill>
          <a:ln/>
        </p:spPr>
        <p:txBody>
          <a:bodyPr/>
          <a:lstStyle/>
          <a:p>
            <a:endParaRPr lang="en-US"/>
          </a:p>
        </p:txBody>
      </p:sp>
      <p:sp>
        <p:nvSpPr>
          <p:cNvPr id="12" name="Text 9"/>
          <p:cNvSpPr/>
          <p:nvPr/>
        </p:nvSpPr>
        <p:spPr>
          <a:xfrm>
            <a:off x="685800" y="1650651"/>
            <a:ext cx="3566160" cy="320409"/>
          </a:xfrm>
          <a:prstGeom prst="rect">
            <a:avLst/>
          </a:prstGeom>
          <a:noFill/>
          <a:ln/>
        </p:spPr>
        <p:txBody>
          <a:bodyPr wrap="square" lIns="0" tIns="0" rIns="0" bIns="0" rtlCol="0" anchor="ctr"/>
          <a:lstStyle/>
          <a:p>
            <a:pPr marL="0" indent="0">
              <a:buNone/>
            </a:pPr>
            <a:r>
              <a:rPr lang="en-US" sz="1400" b="1" dirty="0">
                <a:solidFill>
                  <a:srgbClr val="D4783A"/>
                </a:solidFill>
                <a:latin typeface="Trebuchet MS" pitchFamily="34" charset="0"/>
                <a:ea typeface="Trebuchet MS" pitchFamily="34" charset="-122"/>
                <a:cs typeface="Trebuchet MS" pitchFamily="34" charset="-120"/>
              </a:rPr>
              <a:t>When to Consider ECMO</a:t>
            </a:r>
            <a:endParaRPr lang="en-US" sz="1400" dirty="0"/>
          </a:p>
        </p:txBody>
      </p:sp>
      <p:sp>
        <p:nvSpPr>
          <p:cNvPr id="13" name="Text 10"/>
          <p:cNvSpPr/>
          <p:nvPr/>
        </p:nvSpPr>
        <p:spPr>
          <a:xfrm>
            <a:off x="685800" y="1959652"/>
            <a:ext cx="3566160" cy="2495457"/>
          </a:xfrm>
          <a:prstGeom prst="rect">
            <a:avLst/>
          </a:prstGeom>
          <a:noFill/>
          <a:ln/>
        </p:spPr>
        <p:txBody>
          <a:bodyPr wrap="square" lIns="0" tIns="0" rIns="0" bIns="0" rtlCol="0" anchor="ctr"/>
          <a:lstStyle/>
          <a:p>
            <a:pPr>
              <a:lnSpc>
                <a:spcPct val="120000"/>
              </a:lnSpc>
            </a:pPr>
            <a:r>
              <a:rPr lang="en-US" sz="1100" b="1" dirty="0">
                <a:solidFill>
                  <a:srgbClr val="0B3D4C"/>
                </a:solidFill>
                <a:ea typeface="Calibri" pitchFamily="34" charset="-122"/>
                <a:cs typeface="Calibri" pitchFamily="34" charset="-120"/>
              </a:rPr>
              <a:t>Refractory cardiogenic shock despite:</a:t>
            </a:r>
          </a:p>
          <a:p>
            <a:pPr marL="171450" indent="-171450">
              <a:lnSpc>
                <a:spcPct val="120000"/>
              </a:lnSpc>
              <a:buFont typeface="Arial" panose="020B0604020202020204" pitchFamily="34" charset="0"/>
              <a:buChar char="•"/>
            </a:pPr>
            <a:r>
              <a:rPr lang="en-US" sz="1050" dirty="0">
                <a:solidFill>
                  <a:srgbClr val="2C3E40"/>
                </a:solidFill>
                <a:ea typeface="Calibri" pitchFamily="34" charset="-122"/>
                <a:cs typeface="Calibri" pitchFamily="34" charset="-120"/>
              </a:rPr>
              <a:t>Vasopressors, high-dose insulin, calcium, ILE, glucagon, and other conventional therapies</a:t>
            </a:r>
          </a:p>
          <a:p>
            <a:pPr marL="171450" indent="-171450">
              <a:lnSpc>
                <a:spcPct val="120000"/>
              </a:lnSpc>
              <a:buFont typeface="Arial" panose="020B0604020202020204" pitchFamily="34" charset="0"/>
              <a:buChar char="•"/>
            </a:pPr>
            <a:endParaRPr lang="en-US" sz="1050" dirty="0">
              <a:solidFill>
                <a:srgbClr val="2C3E40"/>
              </a:solidFill>
              <a:ea typeface="Calibri" pitchFamily="34" charset="-122"/>
              <a:cs typeface="Calibri" pitchFamily="34" charset="-120"/>
            </a:endParaRPr>
          </a:p>
          <a:p>
            <a:pPr>
              <a:lnSpc>
                <a:spcPct val="120000"/>
              </a:lnSpc>
            </a:pPr>
            <a:r>
              <a:rPr lang="en-US" sz="1100" b="1" dirty="0">
                <a:solidFill>
                  <a:srgbClr val="0B3D4C"/>
                </a:solidFill>
                <a:ea typeface="Calibri" pitchFamily="34" charset="-122"/>
                <a:cs typeface="Calibri" pitchFamily="34" charset="-120"/>
              </a:rPr>
              <a:t>Refractory cardiac arrest (</a:t>
            </a:r>
            <a:r>
              <a:rPr lang="en-US" sz="1100" b="1" dirty="0" err="1">
                <a:solidFill>
                  <a:srgbClr val="0B3D4C"/>
                </a:solidFill>
                <a:ea typeface="Calibri" pitchFamily="34" charset="-122"/>
                <a:cs typeface="Calibri" pitchFamily="34" charset="-120"/>
              </a:rPr>
              <a:t>eCPR</a:t>
            </a:r>
            <a:r>
              <a:rPr lang="en-US" sz="1100" b="1" dirty="0">
                <a:solidFill>
                  <a:srgbClr val="0B3D4C"/>
                </a:solidFill>
                <a:ea typeface="Calibri" pitchFamily="34" charset="-122"/>
                <a:cs typeface="Calibri" pitchFamily="34" charset="-120"/>
              </a:rPr>
              <a:t>)</a:t>
            </a:r>
          </a:p>
          <a:p>
            <a:pPr>
              <a:lnSpc>
                <a:spcPct val="120000"/>
              </a:lnSpc>
            </a:pPr>
            <a:r>
              <a:rPr lang="en-US" sz="1100" b="1" dirty="0">
                <a:solidFill>
                  <a:srgbClr val="0B3D4C"/>
                </a:solidFill>
                <a:ea typeface="Calibri" pitchFamily="34" charset="-122"/>
                <a:cs typeface="Calibri" pitchFamily="34" charset="-120"/>
              </a:rPr>
              <a:t>
Key Toxins:</a:t>
            </a:r>
          </a:p>
          <a:p>
            <a:pPr marL="171450" indent="-171450">
              <a:lnSpc>
                <a:spcPct val="120000"/>
              </a:lnSpc>
              <a:buFont typeface="Arial" panose="020B0604020202020204" pitchFamily="34" charset="0"/>
              <a:buChar char="•"/>
            </a:pPr>
            <a:r>
              <a:rPr lang="en-US" sz="1050" dirty="0">
                <a:solidFill>
                  <a:srgbClr val="2C3E40"/>
                </a:solidFill>
                <a:ea typeface="Calibri" pitchFamily="34" charset="-122"/>
                <a:cs typeface="Calibri" pitchFamily="34" charset="-120"/>
              </a:rPr>
              <a:t>Calcium channel blockers (especially verapamil)</a:t>
            </a:r>
            <a:endParaRPr lang="en-US" sz="1100" dirty="0"/>
          </a:p>
          <a:p>
            <a:pPr marL="171450" indent="-171450">
              <a:lnSpc>
                <a:spcPct val="120000"/>
              </a:lnSpc>
              <a:buFont typeface="Arial" panose="020B0604020202020204" pitchFamily="34" charset="0"/>
              <a:buChar char="•"/>
            </a:pPr>
            <a:r>
              <a:rPr lang="en-US" sz="1050" dirty="0">
                <a:solidFill>
                  <a:srgbClr val="2C3E40"/>
                </a:solidFill>
                <a:ea typeface="Calibri" pitchFamily="34" charset="-122"/>
                <a:cs typeface="Calibri" pitchFamily="34" charset="-120"/>
              </a:rPr>
              <a:t>Beta-blockers</a:t>
            </a:r>
            <a:endParaRPr lang="en-US" sz="1100" dirty="0"/>
          </a:p>
          <a:p>
            <a:pPr marL="171450" indent="-171450">
              <a:lnSpc>
                <a:spcPct val="120000"/>
              </a:lnSpc>
              <a:buFont typeface="Arial" panose="020B0604020202020204" pitchFamily="34" charset="0"/>
              <a:buChar char="•"/>
            </a:pPr>
            <a:r>
              <a:rPr lang="en-US" sz="1050" dirty="0">
                <a:solidFill>
                  <a:srgbClr val="2C3E40"/>
                </a:solidFill>
                <a:ea typeface="Calibri" pitchFamily="34" charset="-122"/>
                <a:cs typeface="Calibri" pitchFamily="34" charset="-120"/>
              </a:rPr>
              <a:t>Sodium channel blockers (TCAs, flecainide)</a:t>
            </a:r>
            <a:endParaRPr lang="en-US" sz="1100" dirty="0"/>
          </a:p>
          <a:p>
            <a:pPr marL="171450" indent="-171450">
              <a:lnSpc>
                <a:spcPct val="120000"/>
              </a:lnSpc>
              <a:buFont typeface="Arial" panose="020B0604020202020204" pitchFamily="34" charset="0"/>
              <a:buChar char="•"/>
            </a:pPr>
            <a:r>
              <a:rPr lang="en-US" sz="1050" dirty="0">
                <a:solidFill>
                  <a:srgbClr val="2C3E40"/>
                </a:solidFill>
                <a:ea typeface="Calibri" pitchFamily="34" charset="-122"/>
                <a:cs typeface="Calibri" pitchFamily="34" charset="-120"/>
              </a:rPr>
              <a:t>Cardiac glycosides (refractory to Fab)</a:t>
            </a:r>
            <a:endParaRPr lang="en-US" sz="1100" dirty="0"/>
          </a:p>
          <a:p>
            <a:pPr marL="171450" indent="-171450">
              <a:lnSpc>
                <a:spcPct val="120000"/>
              </a:lnSpc>
              <a:buFont typeface="Arial" panose="020B0604020202020204" pitchFamily="34" charset="0"/>
              <a:buChar char="•"/>
            </a:pPr>
            <a:r>
              <a:rPr lang="en-US" sz="1050" dirty="0">
                <a:solidFill>
                  <a:srgbClr val="2C3E40"/>
                </a:solidFill>
                <a:ea typeface="Calibri" pitchFamily="34" charset="-122"/>
                <a:cs typeface="Calibri" pitchFamily="34" charset="-120"/>
              </a:rPr>
              <a:t>Local anesthetic systemic toxicity (LAST)</a:t>
            </a:r>
            <a:endParaRPr lang="en-US" sz="1100" dirty="0"/>
          </a:p>
        </p:txBody>
      </p:sp>
      <p:sp>
        <p:nvSpPr>
          <p:cNvPr id="14" name="Shape 11"/>
          <p:cNvSpPr/>
          <p:nvPr/>
        </p:nvSpPr>
        <p:spPr>
          <a:xfrm>
            <a:off x="4663440" y="1688248"/>
            <a:ext cx="4023360" cy="2776882"/>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5" name="Shape 12"/>
          <p:cNvSpPr/>
          <p:nvPr/>
        </p:nvSpPr>
        <p:spPr>
          <a:xfrm>
            <a:off x="4663440" y="1688248"/>
            <a:ext cx="54864" cy="2776882"/>
          </a:xfrm>
          <a:prstGeom prst="rect">
            <a:avLst/>
          </a:prstGeom>
          <a:solidFill>
            <a:srgbClr val="14706E"/>
          </a:solidFill>
          <a:ln/>
        </p:spPr>
        <p:txBody>
          <a:bodyPr/>
          <a:lstStyle/>
          <a:p>
            <a:endParaRPr lang="en-US"/>
          </a:p>
        </p:txBody>
      </p:sp>
      <p:sp>
        <p:nvSpPr>
          <p:cNvPr id="16" name="Text 13"/>
          <p:cNvSpPr/>
          <p:nvPr/>
        </p:nvSpPr>
        <p:spPr>
          <a:xfrm>
            <a:off x="4892040" y="1650652"/>
            <a:ext cx="3566160" cy="320409"/>
          </a:xfrm>
          <a:prstGeom prst="rect">
            <a:avLst/>
          </a:prstGeom>
          <a:noFill/>
          <a:ln/>
        </p:spPr>
        <p:txBody>
          <a:bodyPr wrap="square" lIns="0" tIns="0" rIns="0" bIns="0" rtlCol="0" anchor="ctr"/>
          <a:lstStyle/>
          <a:p>
            <a:pPr marL="0" indent="0">
              <a:buNone/>
            </a:pPr>
            <a:r>
              <a:rPr lang="en-US" sz="1400" b="1" dirty="0">
                <a:solidFill>
                  <a:srgbClr val="14706E"/>
                </a:solidFill>
                <a:latin typeface="Trebuchet MS" pitchFamily="34" charset="0"/>
                <a:ea typeface="Trebuchet MS" pitchFamily="34" charset="-122"/>
                <a:cs typeface="Trebuchet MS" pitchFamily="34" charset="-120"/>
              </a:rPr>
              <a:t>Practical Considerations</a:t>
            </a:r>
            <a:endParaRPr lang="en-US" sz="1400" dirty="0"/>
          </a:p>
        </p:txBody>
      </p:sp>
      <p:sp>
        <p:nvSpPr>
          <p:cNvPr id="17" name="Text 14"/>
          <p:cNvSpPr/>
          <p:nvPr/>
        </p:nvSpPr>
        <p:spPr>
          <a:xfrm>
            <a:off x="4892040" y="1953765"/>
            <a:ext cx="3703320" cy="2501562"/>
          </a:xfrm>
          <a:prstGeom prst="rect">
            <a:avLst/>
          </a:prstGeom>
          <a:noFill/>
          <a:ln/>
        </p:spPr>
        <p:txBody>
          <a:bodyPr wrap="square" lIns="0" tIns="0" rIns="0" bIns="0" rtlCol="0" anchor="ctr"/>
          <a:lstStyle/>
          <a:p>
            <a:pPr marL="0" indent="0">
              <a:lnSpc>
                <a:spcPct val="120000"/>
              </a:lnSpc>
              <a:buNone/>
            </a:pPr>
            <a:r>
              <a:rPr lang="en-US" sz="1000" b="1" dirty="0">
                <a:solidFill>
                  <a:srgbClr val="0B3D4C"/>
                </a:solidFill>
                <a:ea typeface="Calibri" pitchFamily="34" charset="-122"/>
                <a:cs typeface="Calibri" pitchFamily="34" charset="-120"/>
              </a:rPr>
              <a:t>Type: </a:t>
            </a:r>
          </a:p>
          <a:p>
            <a:pPr marL="171450" indent="-171450">
              <a:lnSpc>
                <a:spcPct val="120000"/>
              </a:lnSpc>
              <a:buFont typeface="Arial" panose="020B0604020202020204" pitchFamily="34" charset="0"/>
              <a:buChar char="•"/>
            </a:pPr>
            <a:r>
              <a:rPr lang="en-US" sz="1000" dirty="0">
                <a:solidFill>
                  <a:srgbClr val="2C3E40"/>
                </a:solidFill>
                <a:ea typeface="Calibri" pitchFamily="34" charset="-122"/>
                <a:cs typeface="Calibri" pitchFamily="34" charset="-120"/>
              </a:rPr>
              <a:t>VA-ECMO for cardiogenic shock. </a:t>
            </a:r>
          </a:p>
          <a:p>
            <a:pPr marL="171450" indent="-171450">
              <a:lnSpc>
                <a:spcPct val="120000"/>
              </a:lnSpc>
              <a:buFont typeface="Arial" panose="020B0604020202020204" pitchFamily="34" charset="0"/>
              <a:buChar char="•"/>
            </a:pPr>
            <a:r>
              <a:rPr lang="en-US" sz="1000" dirty="0">
                <a:solidFill>
                  <a:srgbClr val="2C3E40"/>
                </a:solidFill>
                <a:ea typeface="Calibri" pitchFamily="34" charset="-122"/>
                <a:cs typeface="Calibri" pitchFamily="34" charset="-120"/>
              </a:rPr>
              <a:t>VV-ECMO does not provide hemodynamic support.</a:t>
            </a:r>
          </a:p>
          <a:p>
            <a:pPr>
              <a:lnSpc>
                <a:spcPct val="120000"/>
              </a:lnSpc>
            </a:pPr>
            <a:r>
              <a:rPr lang="en-US" sz="1000" b="1" dirty="0">
                <a:solidFill>
                  <a:srgbClr val="0B3D4C"/>
                </a:solidFill>
                <a:ea typeface="Calibri" pitchFamily="34" charset="-122"/>
                <a:cs typeface="Calibri" pitchFamily="34" charset="-120"/>
              </a:rPr>
              <a:t>Timing:</a:t>
            </a:r>
          </a:p>
          <a:p>
            <a:pPr marL="171450" indent="-171450">
              <a:lnSpc>
                <a:spcPct val="120000"/>
              </a:lnSpc>
              <a:buFont typeface="Arial" panose="020B0604020202020204" pitchFamily="34" charset="0"/>
              <a:buChar char="•"/>
            </a:pPr>
            <a:r>
              <a:rPr lang="en-US" sz="1000" dirty="0">
                <a:solidFill>
                  <a:srgbClr val="2C3E40"/>
                </a:solidFill>
                <a:ea typeface="Calibri" pitchFamily="34" charset="-122"/>
                <a:cs typeface="Calibri" pitchFamily="34" charset="-120"/>
              </a:rPr>
              <a:t>Discuss early. Cannulation takes time. </a:t>
            </a:r>
          </a:p>
          <a:p>
            <a:pPr marL="171450" indent="-171450">
              <a:lnSpc>
                <a:spcPct val="120000"/>
              </a:lnSpc>
              <a:buFont typeface="Arial" panose="020B0604020202020204" pitchFamily="34" charset="0"/>
              <a:buChar char="•"/>
            </a:pPr>
            <a:r>
              <a:rPr lang="en-US" sz="1000" dirty="0">
                <a:solidFill>
                  <a:srgbClr val="2C3E40"/>
                </a:solidFill>
                <a:ea typeface="Calibri" pitchFamily="34" charset="-122"/>
                <a:cs typeface="Calibri" pitchFamily="34" charset="-120"/>
              </a:rPr>
              <a:t>Do not wait until the patient arrests.</a:t>
            </a:r>
          </a:p>
          <a:p>
            <a:pPr>
              <a:lnSpc>
                <a:spcPct val="120000"/>
              </a:lnSpc>
            </a:pPr>
            <a:r>
              <a:rPr lang="en-US" sz="1000" b="1" dirty="0">
                <a:solidFill>
                  <a:srgbClr val="0B3D4C"/>
                </a:solidFill>
                <a:ea typeface="Calibri" pitchFamily="34" charset="-122"/>
                <a:cs typeface="Calibri" pitchFamily="34" charset="-120"/>
              </a:rPr>
              <a:t>Duration: </a:t>
            </a:r>
          </a:p>
          <a:p>
            <a:pPr marL="171450" indent="-171450">
              <a:lnSpc>
                <a:spcPct val="120000"/>
              </a:lnSpc>
              <a:buFont typeface="Arial" panose="020B0604020202020204" pitchFamily="34" charset="0"/>
              <a:buChar char="•"/>
            </a:pPr>
            <a:r>
              <a:rPr lang="en-US" sz="1000" dirty="0">
                <a:solidFill>
                  <a:srgbClr val="2C3E40"/>
                </a:solidFill>
                <a:ea typeface="Calibri" pitchFamily="34" charset="-122"/>
                <a:cs typeface="Calibri" pitchFamily="34" charset="-120"/>
              </a:rPr>
              <a:t>Typically 24–72 hours for most poisonings. </a:t>
            </a:r>
          </a:p>
          <a:p>
            <a:pPr marL="171450" indent="-171450">
              <a:lnSpc>
                <a:spcPct val="120000"/>
              </a:lnSpc>
              <a:buFont typeface="Arial" panose="020B0604020202020204" pitchFamily="34" charset="0"/>
              <a:buChar char="•"/>
            </a:pPr>
            <a:r>
              <a:rPr lang="en-US" sz="1000" dirty="0">
                <a:solidFill>
                  <a:srgbClr val="2C3E40"/>
                </a:solidFill>
                <a:ea typeface="Calibri" pitchFamily="34" charset="-122"/>
                <a:cs typeface="Calibri" pitchFamily="34" charset="-120"/>
              </a:rPr>
              <a:t>Longer for agents with slow elimination.</a:t>
            </a:r>
          </a:p>
          <a:p>
            <a:pPr>
              <a:lnSpc>
                <a:spcPct val="120000"/>
              </a:lnSpc>
            </a:pPr>
            <a:r>
              <a:rPr lang="en-US" sz="1000" b="1" dirty="0">
                <a:solidFill>
                  <a:srgbClr val="0B3D4C"/>
                </a:solidFill>
                <a:ea typeface="Calibri" pitchFamily="34" charset="-122"/>
                <a:cs typeface="Calibri" pitchFamily="34" charset="-120"/>
              </a:rPr>
              <a:t>Limitations: </a:t>
            </a:r>
          </a:p>
          <a:p>
            <a:pPr marL="171450" indent="-171450">
              <a:lnSpc>
                <a:spcPct val="120000"/>
              </a:lnSpc>
              <a:buFont typeface="Arial" panose="020B0604020202020204" pitchFamily="34" charset="0"/>
              <a:buChar char="•"/>
            </a:pPr>
            <a:r>
              <a:rPr lang="en-US" sz="1000" dirty="0">
                <a:solidFill>
                  <a:srgbClr val="2C3E40"/>
                </a:solidFill>
                <a:ea typeface="Calibri" pitchFamily="34" charset="-122"/>
                <a:cs typeface="Calibri" pitchFamily="34" charset="-120"/>
              </a:rPr>
              <a:t>Requires institutional capability, surgical team, and anticoagulation. </a:t>
            </a:r>
          </a:p>
          <a:p>
            <a:pPr>
              <a:lnSpc>
                <a:spcPct val="120000"/>
              </a:lnSpc>
            </a:pPr>
            <a:r>
              <a:rPr lang="en-US" sz="1000" b="1" dirty="0">
                <a:solidFill>
                  <a:srgbClr val="2C3E40"/>
                </a:solidFill>
                <a:ea typeface="Calibri" pitchFamily="34" charset="-122"/>
                <a:cs typeface="Calibri" pitchFamily="34" charset="-120"/>
              </a:rPr>
              <a:t>Complications</a:t>
            </a:r>
            <a:r>
              <a:rPr lang="en-US" sz="1000" dirty="0">
                <a:solidFill>
                  <a:srgbClr val="2C3E40"/>
                </a:solidFill>
                <a:ea typeface="Calibri" pitchFamily="34" charset="-122"/>
                <a:cs typeface="Calibri" pitchFamily="34" charset="-120"/>
              </a:rPr>
              <a:t>: </a:t>
            </a:r>
          </a:p>
          <a:p>
            <a:pPr marL="171450" indent="-171450">
              <a:lnSpc>
                <a:spcPct val="120000"/>
              </a:lnSpc>
              <a:buFont typeface="Arial" panose="020B0604020202020204" pitchFamily="34" charset="0"/>
              <a:buChar char="•"/>
            </a:pPr>
            <a:r>
              <a:rPr lang="en-US" sz="1000" dirty="0">
                <a:solidFill>
                  <a:srgbClr val="2C3E40"/>
                </a:solidFill>
                <a:ea typeface="Calibri" pitchFamily="34" charset="-122"/>
                <a:cs typeface="Calibri" pitchFamily="34" charset="-120"/>
              </a:rPr>
              <a:t>Bleeding, limb ischemia, infection.</a:t>
            </a:r>
            <a:endParaRPr lang="en-US" sz="1000" dirty="0"/>
          </a:p>
        </p:txBody>
      </p:sp>
      <p:sp>
        <p:nvSpPr>
          <p:cNvPr id="18" name="Shape 15"/>
          <p:cNvSpPr/>
          <p:nvPr/>
        </p:nvSpPr>
        <p:spPr>
          <a:xfrm>
            <a:off x="457200" y="4500829"/>
            <a:ext cx="8229600" cy="5943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9" name="Shape 16"/>
          <p:cNvSpPr/>
          <p:nvPr/>
        </p:nvSpPr>
        <p:spPr>
          <a:xfrm>
            <a:off x="457200" y="4500829"/>
            <a:ext cx="54864" cy="594360"/>
          </a:xfrm>
          <a:prstGeom prst="rect">
            <a:avLst/>
          </a:prstGeom>
          <a:solidFill>
            <a:srgbClr val="1A8A6E"/>
          </a:solidFill>
          <a:ln/>
        </p:spPr>
        <p:txBody>
          <a:bodyPr/>
          <a:lstStyle/>
          <a:p>
            <a:endParaRPr lang="en-US"/>
          </a:p>
        </p:txBody>
      </p:sp>
      <p:pic>
        <p:nvPicPr>
          <p:cNvPr id="20" name="Image 0" descr="preencoded.png"/>
          <p:cNvPicPr>
            <a:picLocks noChangeAspect="1"/>
          </p:cNvPicPr>
          <p:nvPr/>
        </p:nvPicPr>
        <p:blipFill>
          <a:blip r:embed="rId3"/>
          <a:stretch>
            <a:fillRect/>
          </a:stretch>
        </p:blipFill>
        <p:spPr>
          <a:xfrm>
            <a:off x="685800" y="4592269"/>
            <a:ext cx="274320" cy="274320"/>
          </a:xfrm>
          <a:prstGeom prst="rect">
            <a:avLst/>
          </a:prstGeom>
        </p:spPr>
      </p:pic>
      <p:sp>
        <p:nvSpPr>
          <p:cNvPr id="21" name="Text 17"/>
          <p:cNvSpPr/>
          <p:nvPr/>
        </p:nvSpPr>
        <p:spPr>
          <a:xfrm>
            <a:off x="1097280" y="4528261"/>
            <a:ext cx="7406640" cy="548640"/>
          </a:xfrm>
          <a:prstGeom prst="rect">
            <a:avLst/>
          </a:prstGeom>
          <a:noFill/>
          <a:ln/>
        </p:spPr>
        <p:txBody>
          <a:bodyPr wrap="square" lIns="0" tIns="0" rIns="0" bIns="0" rtlCol="0" anchor="ctr"/>
          <a:lstStyle/>
          <a:p>
            <a:pPr marL="0" indent="0" algn="ctr">
              <a:buNone/>
            </a:pPr>
            <a:r>
              <a:rPr lang="en-US" sz="1200" dirty="0">
                <a:solidFill>
                  <a:srgbClr val="2C3E40"/>
                </a:solidFill>
                <a:latin typeface="Calibri" pitchFamily="34" charset="0"/>
                <a:ea typeface="Calibri" pitchFamily="34" charset="-122"/>
                <a:cs typeface="Calibri" pitchFamily="34" charset="-120"/>
              </a:rPr>
              <a:t>Call your poison center and ECMO team early. </a:t>
            </a:r>
          </a:p>
          <a:p>
            <a:pPr marL="0" indent="0" algn="ctr">
              <a:buNone/>
            </a:pPr>
            <a:r>
              <a:rPr lang="en-US" sz="1200" dirty="0">
                <a:solidFill>
                  <a:srgbClr val="2C3E40"/>
                </a:solidFill>
                <a:latin typeface="Calibri" pitchFamily="34" charset="0"/>
                <a:ea typeface="Calibri" pitchFamily="34" charset="-122"/>
                <a:cs typeface="Calibri" pitchFamily="34" charset="-120"/>
              </a:rPr>
              <a:t>The best ECMO outcomes come from early activation, not last-resort cannulation during cardiac arrest.</a:t>
            </a:r>
            <a:endParaRPr lang="en-US" sz="1200" dirty="0"/>
          </a:p>
        </p:txBody>
      </p:sp>
      <p:sp>
        <p:nvSpPr>
          <p:cNvPr id="22" name="Shape 5">
            <a:extLst>
              <a:ext uri="{FF2B5EF4-FFF2-40B4-BE49-F238E27FC236}">
                <a16:creationId xmlns:a16="http://schemas.microsoft.com/office/drawing/2014/main" id="{400AE541-B780-E26D-1BB7-9EE8FD9A7716}"/>
              </a:ext>
            </a:extLst>
          </p:cNvPr>
          <p:cNvSpPr/>
          <p:nvPr/>
        </p:nvSpPr>
        <p:spPr>
          <a:xfrm>
            <a:off x="8586216" y="883917"/>
            <a:ext cx="54864" cy="731520"/>
          </a:xfrm>
          <a:prstGeom prst="rect">
            <a:avLst/>
          </a:prstGeom>
          <a:solidFill>
            <a:srgbClr val="0B3D4C"/>
          </a:solidFill>
          <a:ln/>
        </p:spPr>
        <p:txBody>
          <a:bodyPr/>
          <a:lstStyle/>
          <a:p>
            <a:pPr algn="ctr"/>
            <a:endParaRPr lang="en-US" dirty="0"/>
          </a:p>
        </p:txBody>
      </p:sp>
      <p:sp>
        <p:nvSpPr>
          <p:cNvPr id="26" name="Shape 16">
            <a:extLst>
              <a:ext uri="{FF2B5EF4-FFF2-40B4-BE49-F238E27FC236}">
                <a16:creationId xmlns:a16="http://schemas.microsoft.com/office/drawing/2014/main" id="{1436E62A-6EF6-C2DF-ED96-E8C22EE0E438}"/>
              </a:ext>
            </a:extLst>
          </p:cNvPr>
          <p:cNvSpPr/>
          <p:nvPr/>
        </p:nvSpPr>
        <p:spPr>
          <a:xfrm>
            <a:off x="8585556" y="4510022"/>
            <a:ext cx="54864" cy="594360"/>
          </a:xfrm>
          <a:prstGeom prst="rect">
            <a:avLst/>
          </a:prstGeom>
          <a:solidFill>
            <a:srgbClr val="1A8A6E"/>
          </a:solidFill>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Scale>
                                      <p:cBhvr>
                                        <p:cTn id="7" dur="1000" decel="50000" fill="hold">
                                          <p:stCondLst>
                                            <p:cond delay="0"/>
                                          </p:stCondLst>
                                        </p:cTn>
                                        <p:tgtEl>
                                          <p:spTgt spid="10"/>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10"/>
                                        </p:tgtEl>
                                        <p:attrNameLst>
                                          <p:attrName>ppt_x</p:attrName>
                                          <p:attrName>ppt_y</p:attrName>
                                        </p:attrNameLst>
                                      </p:cBhvr>
                                    </p:animMotion>
                                    <p:animEffect transition="in" filter="fade">
                                      <p:cBhvr>
                                        <p:cTn id="9" dur="1000"/>
                                        <p:tgtEl>
                                          <p:spTgt spid="10"/>
                                        </p:tgtEl>
                                      </p:cBhvr>
                                    </p:animEffect>
                                  </p:childTnLst>
                                </p:cTn>
                              </p:par>
                              <p:par>
                                <p:cTn id="10" presetID="52" presetClass="entr" presetSubtype="0" fill="hold" grpId="0" nodeType="withEffect">
                                  <p:stCondLst>
                                    <p:cond delay="0"/>
                                  </p:stCondLst>
                                  <p:childTnLst>
                                    <p:set>
                                      <p:cBhvr>
                                        <p:cTn id="11" dur="1" fill="hold">
                                          <p:stCondLst>
                                            <p:cond delay="0"/>
                                          </p:stCondLst>
                                        </p:cTn>
                                        <p:tgtEl>
                                          <p:spTgt spid="11"/>
                                        </p:tgtEl>
                                        <p:attrNameLst>
                                          <p:attrName>style.visibility</p:attrName>
                                        </p:attrNameLst>
                                      </p:cBhvr>
                                      <p:to>
                                        <p:strVal val="visible"/>
                                      </p:to>
                                    </p:set>
                                    <p:animScale>
                                      <p:cBhvr>
                                        <p:cTn id="12" dur="1000" decel="50000" fill="hold">
                                          <p:stCondLst>
                                            <p:cond delay="0"/>
                                          </p:stCondLst>
                                        </p:cTn>
                                        <p:tgtEl>
                                          <p:spTgt spid="1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11"/>
                                        </p:tgtEl>
                                        <p:attrNameLst>
                                          <p:attrName>ppt_x</p:attrName>
                                          <p:attrName>ppt_y</p:attrName>
                                        </p:attrNameLst>
                                      </p:cBhvr>
                                    </p:animMotion>
                                    <p:animEffect transition="in" filter="fade">
                                      <p:cBhvr>
                                        <p:cTn id="14" dur="1000"/>
                                        <p:tgtEl>
                                          <p:spTgt spid="11"/>
                                        </p:tgtEl>
                                      </p:cBhvr>
                                    </p:animEffect>
                                  </p:childTnLst>
                                </p:cTn>
                              </p:par>
                              <p:par>
                                <p:cTn id="15" presetID="52"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animScale>
                                      <p:cBhvr>
                                        <p:cTn id="17" dur="1000" decel="50000" fill="hold">
                                          <p:stCondLst>
                                            <p:cond delay="0"/>
                                          </p:stCondLst>
                                        </p:cTn>
                                        <p:tgtEl>
                                          <p:spTgt spid="1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12"/>
                                        </p:tgtEl>
                                        <p:attrNameLst>
                                          <p:attrName>ppt_x</p:attrName>
                                          <p:attrName>ppt_y</p:attrName>
                                        </p:attrNameLst>
                                      </p:cBhvr>
                                    </p:animMotion>
                                    <p:animEffect transition="in" filter="fade">
                                      <p:cBhvr>
                                        <p:cTn id="19" dur="1000"/>
                                        <p:tgtEl>
                                          <p:spTgt spid="12"/>
                                        </p:tgtEl>
                                      </p:cBhvr>
                                    </p:animEffect>
                                  </p:childTnLst>
                                </p:cTn>
                              </p:par>
                              <p:par>
                                <p:cTn id="20" presetID="52" presetClass="entr" presetSubtype="0" fill="hold" grpId="0" nodeType="withEffect">
                                  <p:stCondLst>
                                    <p:cond delay="0"/>
                                  </p:stCondLst>
                                  <p:childTnLst>
                                    <p:set>
                                      <p:cBhvr>
                                        <p:cTn id="21" dur="1" fill="hold">
                                          <p:stCondLst>
                                            <p:cond delay="0"/>
                                          </p:stCondLst>
                                        </p:cTn>
                                        <p:tgtEl>
                                          <p:spTgt spid="13"/>
                                        </p:tgtEl>
                                        <p:attrNameLst>
                                          <p:attrName>style.visibility</p:attrName>
                                        </p:attrNameLst>
                                      </p:cBhvr>
                                      <p:to>
                                        <p:strVal val="visible"/>
                                      </p:to>
                                    </p:set>
                                    <p:animScale>
                                      <p:cBhvr>
                                        <p:cTn id="22" dur="1000" decel="50000" fill="hold">
                                          <p:stCondLst>
                                            <p:cond delay="0"/>
                                          </p:stCondLst>
                                        </p:cTn>
                                        <p:tgtEl>
                                          <p:spTgt spid="1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3" dur="1000" decel="50000" fill="hold">
                                          <p:stCondLst>
                                            <p:cond delay="0"/>
                                          </p:stCondLst>
                                        </p:cTn>
                                        <p:tgtEl>
                                          <p:spTgt spid="13"/>
                                        </p:tgtEl>
                                        <p:attrNameLst>
                                          <p:attrName>ppt_x</p:attrName>
                                          <p:attrName>ppt_y</p:attrName>
                                        </p:attrNameLst>
                                      </p:cBhvr>
                                    </p:animMotion>
                                    <p:animEffect transition="in" filter="fade">
                                      <p:cBhvr>
                                        <p:cTn id="24" dur="1000"/>
                                        <p:tgtEl>
                                          <p:spTgt spid="13"/>
                                        </p:tgtEl>
                                      </p:cBhvr>
                                    </p:animEffect>
                                  </p:childTnLst>
                                </p:cTn>
                              </p:par>
                              <p:par>
                                <p:cTn id="25" presetID="52"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animScale>
                                      <p:cBhvr>
                                        <p:cTn id="27" dur="1000" decel="50000" fill="hold">
                                          <p:stCondLst>
                                            <p:cond delay="0"/>
                                          </p:stCondLst>
                                        </p:cTn>
                                        <p:tgtEl>
                                          <p:spTgt spid="1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8" dur="1000" decel="50000" fill="hold">
                                          <p:stCondLst>
                                            <p:cond delay="0"/>
                                          </p:stCondLst>
                                        </p:cTn>
                                        <p:tgtEl>
                                          <p:spTgt spid="14"/>
                                        </p:tgtEl>
                                        <p:attrNameLst>
                                          <p:attrName>ppt_x</p:attrName>
                                          <p:attrName>ppt_y</p:attrName>
                                        </p:attrNameLst>
                                      </p:cBhvr>
                                    </p:animMotion>
                                    <p:animEffect transition="in" filter="fade">
                                      <p:cBhvr>
                                        <p:cTn id="29" dur="1000"/>
                                        <p:tgtEl>
                                          <p:spTgt spid="14"/>
                                        </p:tgtEl>
                                      </p:cBhvr>
                                    </p:animEffect>
                                  </p:childTnLst>
                                </p:cTn>
                              </p:par>
                              <p:par>
                                <p:cTn id="30" presetID="52" presetClass="entr" presetSubtype="0" fill="hold" grpId="0" nodeType="withEffect">
                                  <p:stCondLst>
                                    <p:cond delay="0"/>
                                  </p:stCondLst>
                                  <p:childTnLst>
                                    <p:set>
                                      <p:cBhvr>
                                        <p:cTn id="31" dur="1" fill="hold">
                                          <p:stCondLst>
                                            <p:cond delay="0"/>
                                          </p:stCondLst>
                                        </p:cTn>
                                        <p:tgtEl>
                                          <p:spTgt spid="15"/>
                                        </p:tgtEl>
                                        <p:attrNameLst>
                                          <p:attrName>style.visibility</p:attrName>
                                        </p:attrNameLst>
                                      </p:cBhvr>
                                      <p:to>
                                        <p:strVal val="visible"/>
                                      </p:to>
                                    </p:set>
                                    <p:animScale>
                                      <p:cBhvr>
                                        <p:cTn id="32" dur="1000" decel="50000" fill="hold">
                                          <p:stCondLst>
                                            <p:cond delay="0"/>
                                          </p:stCondLst>
                                        </p:cTn>
                                        <p:tgtEl>
                                          <p:spTgt spid="1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3" dur="1000" decel="50000" fill="hold">
                                          <p:stCondLst>
                                            <p:cond delay="0"/>
                                          </p:stCondLst>
                                        </p:cTn>
                                        <p:tgtEl>
                                          <p:spTgt spid="15"/>
                                        </p:tgtEl>
                                        <p:attrNameLst>
                                          <p:attrName>ppt_x</p:attrName>
                                          <p:attrName>ppt_y</p:attrName>
                                        </p:attrNameLst>
                                      </p:cBhvr>
                                    </p:animMotion>
                                    <p:animEffect transition="in" filter="fade">
                                      <p:cBhvr>
                                        <p:cTn id="34" dur="1000"/>
                                        <p:tgtEl>
                                          <p:spTgt spid="15"/>
                                        </p:tgtEl>
                                      </p:cBhvr>
                                    </p:animEffect>
                                  </p:childTnLst>
                                </p:cTn>
                              </p:par>
                              <p:par>
                                <p:cTn id="35" presetID="52" presetClass="entr" presetSubtype="0" fill="hold" grpId="0" nodeType="withEffect">
                                  <p:stCondLst>
                                    <p:cond delay="0"/>
                                  </p:stCondLst>
                                  <p:childTnLst>
                                    <p:set>
                                      <p:cBhvr>
                                        <p:cTn id="36" dur="1" fill="hold">
                                          <p:stCondLst>
                                            <p:cond delay="0"/>
                                          </p:stCondLst>
                                        </p:cTn>
                                        <p:tgtEl>
                                          <p:spTgt spid="16"/>
                                        </p:tgtEl>
                                        <p:attrNameLst>
                                          <p:attrName>style.visibility</p:attrName>
                                        </p:attrNameLst>
                                      </p:cBhvr>
                                      <p:to>
                                        <p:strVal val="visible"/>
                                      </p:to>
                                    </p:set>
                                    <p:animScale>
                                      <p:cBhvr>
                                        <p:cTn id="37" dur="1000" decel="50000" fill="hold">
                                          <p:stCondLst>
                                            <p:cond delay="0"/>
                                          </p:stCondLst>
                                        </p:cTn>
                                        <p:tgtEl>
                                          <p:spTgt spid="1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8" dur="1000" decel="50000" fill="hold">
                                          <p:stCondLst>
                                            <p:cond delay="0"/>
                                          </p:stCondLst>
                                        </p:cTn>
                                        <p:tgtEl>
                                          <p:spTgt spid="16"/>
                                        </p:tgtEl>
                                        <p:attrNameLst>
                                          <p:attrName>ppt_x</p:attrName>
                                          <p:attrName>ppt_y</p:attrName>
                                        </p:attrNameLst>
                                      </p:cBhvr>
                                    </p:animMotion>
                                    <p:animEffect transition="in" filter="fade">
                                      <p:cBhvr>
                                        <p:cTn id="39" dur="1000"/>
                                        <p:tgtEl>
                                          <p:spTgt spid="16"/>
                                        </p:tgtEl>
                                      </p:cBhvr>
                                    </p:animEffect>
                                  </p:childTnLst>
                                </p:cTn>
                              </p:par>
                              <p:par>
                                <p:cTn id="40" presetID="52" presetClass="entr" presetSubtype="0" fill="hold" grpId="0" nodeType="withEffect">
                                  <p:stCondLst>
                                    <p:cond delay="0"/>
                                  </p:stCondLst>
                                  <p:childTnLst>
                                    <p:set>
                                      <p:cBhvr>
                                        <p:cTn id="41" dur="1" fill="hold">
                                          <p:stCondLst>
                                            <p:cond delay="0"/>
                                          </p:stCondLst>
                                        </p:cTn>
                                        <p:tgtEl>
                                          <p:spTgt spid="17"/>
                                        </p:tgtEl>
                                        <p:attrNameLst>
                                          <p:attrName>style.visibility</p:attrName>
                                        </p:attrNameLst>
                                      </p:cBhvr>
                                      <p:to>
                                        <p:strVal val="visible"/>
                                      </p:to>
                                    </p:set>
                                    <p:animScale>
                                      <p:cBhvr>
                                        <p:cTn id="42" dur="1000" decel="50000" fill="hold">
                                          <p:stCondLst>
                                            <p:cond delay="0"/>
                                          </p:stCondLst>
                                        </p:cTn>
                                        <p:tgtEl>
                                          <p:spTgt spid="1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17"/>
                                        </p:tgtEl>
                                        <p:attrNameLst>
                                          <p:attrName>ppt_x</p:attrName>
                                          <p:attrName>ppt_y</p:attrName>
                                        </p:attrNameLst>
                                      </p:cBhvr>
                                    </p:animMotion>
                                    <p:animEffect transition="in" filter="fade">
                                      <p:cBhvr>
                                        <p:cTn id="44" dur="1000"/>
                                        <p:tgtEl>
                                          <p:spTgt spid="17"/>
                                        </p:tgtEl>
                                      </p:cBhvr>
                                    </p:animEffect>
                                  </p:childTnLst>
                                </p:cTn>
                              </p:par>
                            </p:childTnLst>
                          </p:cTn>
                        </p:par>
                      </p:childTnLst>
                    </p:cTn>
                  </p:par>
                  <p:par>
                    <p:cTn id="45" fill="hold">
                      <p:stCondLst>
                        <p:cond delay="indefinite"/>
                      </p:stCondLst>
                      <p:childTnLst>
                        <p:par>
                          <p:cTn id="46" fill="hold">
                            <p:stCondLst>
                              <p:cond delay="0"/>
                            </p:stCondLst>
                            <p:childTnLst>
                              <p:par>
                                <p:cTn id="47" presetID="26" presetClass="entr" presetSubtype="0" fill="hold" grpId="0" nodeType="clickEffect">
                                  <p:stCondLst>
                                    <p:cond delay="0"/>
                                  </p:stCondLst>
                                  <p:childTnLst>
                                    <p:set>
                                      <p:cBhvr>
                                        <p:cTn id="48" dur="1" fill="hold">
                                          <p:stCondLst>
                                            <p:cond delay="0"/>
                                          </p:stCondLst>
                                        </p:cTn>
                                        <p:tgtEl>
                                          <p:spTgt spid="18"/>
                                        </p:tgtEl>
                                        <p:attrNameLst>
                                          <p:attrName>style.visibility</p:attrName>
                                        </p:attrNameLst>
                                      </p:cBhvr>
                                      <p:to>
                                        <p:strVal val="visible"/>
                                      </p:to>
                                    </p:set>
                                    <p:animEffect transition="in" filter="wipe(down)">
                                      <p:cBhvr>
                                        <p:cTn id="49" dur="580">
                                          <p:stCondLst>
                                            <p:cond delay="0"/>
                                          </p:stCondLst>
                                        </p:cTn>
                                        <p:tgtEl>
                                          <p:spTgt spid="18"/>
                                        </p:tgtEl>
                                      </p:cBhvr>
                                    </p:animEffect>
                                    <p:anim calcmode="lin" valueType="num">
                                      <p:cBhvr>
                                        <p:cTn id="50"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55" dur="26">
                                          <p:stCondLst>
                                            <p:cond delay="650"/>
                                          </p:stCondLst>
                                        </p:cTn>
                                        <p:tgtEl>
                                          <p:spTgt spid="18"/>
                                        </p:tgtEl>
                                      </p:cBhvr>
                                      <p:to x="100000" y="60000"/>
                                    </p:animScale>
                                    <p:animScale>
                                      <p:cBhvr>
                                        <p:cTn id="56" dur="166" decel="50000">
                                          <p:stCondLst>
                                            <p:cond delay="676"/>
                                          </p:stCondLst>
                                        </p:cTn>
                                        <p:tgtEl>
                                          <p:spTgt spid="18"/>
                                        </p:tgtEl>
                                      </p:cBhvr>
                                      <p:to x="100000" y="100000"/>
                                    </p:animScale>
                                    <p:animScale>
                                      <p:cBhvr>
                                        <p:cTn id="57" dur="26">
                                          <p:stCondLst>
                                            <p:cond delay="1312"/>
                                          </p:stCondLst>
                                        </p:cTn>
                                        <p:tgtEl>
                                          <p:spTgt spid="18"/>
                                        </p:tgtEl>
                                      </p:cBhvr>
                                      <p:to x="100000" y="80000"/>
                                    </p:animScale>
                                    <p:animScale>
                                      <p:cBhvr>
                                        <p:cTn id="58" dur="166" decel="50000">
                                          <p:stCondLst>
                                            <p:cond delay="1338"/>
                                          </p:stCondLst>
                                        </p:cTn>
                                        <p:tgtEl>
                                          <p:spTgt spid="18"/>
                                        </p:tgtEl>
                                      </p:cBhvr>
                                      <p:to x="100000" y="100000"/>
                                    </p:animScale>
                                    <p:animScale>
                                      <p:cBhvr>
                                        <p:cTn id="59" dur="26">
                                          <p:stCondLst>
                                            <p:cond delay="1642"/>
                                          </p:stCondLst>
                                        </p:cTn>
                                        <p:tgtEl>
                                          <p:spTgt spid="18"/>
                                        </p:tgtEl>
                                      </p:cBhvr>
                                      <p:to x="100000" y="90000"/>
                                    </p:animScale>
                                    <p:animScale>
                                      <p:cBhvr>
                                        <p:cTn id="60" dur="166" decel="50000">
                                          <p:stCondLst>
                                            <p:cond delay="1668"/>
                                          </p:stCondLst>
                                        </p:cTn>
                                        <p:tgtEl>
                                          <p:spTgt spid="18"/>
                                        </p:tgtEl>
                                      </p:cBhvr>
                                      <p:to x="100000" y="100000"/>
                                    </p:animScale>
                                    <p:animScale>
                                      <p:cBhvr>
                                        <p:cTn id="61" dur="26">
                                          <p:stCondLst>
                                            <p:cond delay="1808"/>
                                          </p:stCondLst>
                                        </p:cTn>
                                        <p:tgtEl>
                                          <p:spTgt spid="18"/>
                                        </p:tgtEl>
                                      </p:cBhvr>
                                      <p:to x="100000" y="95000"/>
                                    </p:animScale>
                                    <p:animScale>
                                      <p:cBhvr>
                                        <p:cTn id="62" dur="166" decel="50000">
                                          <p:stCondLst>
                                            <p:cond delay="1834"/>
                                          </p:stCondLst>
                                        </p:cTn>
                                        <p:tgtEl>
                                          <p:spTgt spid="18"/>
                                        </p:tgtEl>
                                      </p:cBhvr>
                                      <p:to x="100000" y="100000"/>
                                    </p:animScale>
                                  </p:childTnLst>
                                </p:cTn>
                              </p:par>
                              <p:par>
                                <p:cTn id="63" presetID="26" presetClass="entr" presetSubtype="0" fill="hold" grpId="0" nodeType="withEffect">
                                  <p:stCondLst>
                                    <p:cond delay="0"/>
                                  </p:stCondLst>
                                  <p:childTnLst>
                                    <p:set>
                                      <p:cBhvr>
                                        <p:cTn id="64" dur="1" fill="hold">
                                          <p:stCondLst>
                                            <p:cond delay="0"/>
                                          </p:stCondLst>
                                        </p:cTn>
                                        <p:tgtEl>
                                          <p:spTgt spid="19"/>
                                        </p:tgtEl>
                                        <p:attrNameLst>
                                          <p:attrName>style.visibility</p:attrName>
                                        </p:attrNameLst>
                                      </p:cBhvr>
                                      <p:to>
                                        <p:strVal val="visible"/>
                                      </p:to>
                                    </p:set>
                                    <p:animEffect transition="in" filter="wipe(down)">
                                      <p:cBhvr>
                                        <p:cTn id="65" dur="580">
                                          <p:stCondLst>
                                            <p:cond delay="0"/>
                                          </p:stCondLst>
                                        </p:cTn>
                                        <p:tgtEl>
                                          <p:spTgt spid="19"/>
                                        </p:tgtEl>
                                      </p:cBhvr>
                                    </p:animEffect>
                                    <p:anim calcmode="lin" valueType="num">
                                      <p:cBhvr>
                                        <p:cTn id="66"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67"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68"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69"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70"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71" dur="26">
                                          <p:stCondLst>
                                            <p:cond delay="650"/>
                                          </p:stCondLst>
                                        </p:cTn>
                                        <p:tgtEl>
                                          <p:spTgt spid="19"/>
                                        </p:tgtEl>
                                      </p:cBhvr>
                                      <p:to x="100000" y="60000"/>
                                    </p:animScale>
                                    <p:animScale>
                                      <p:cBhvr>
                                        <p:cTn id="72" dur="166" decel="50000">
                                          <p:stCondLst>
                                            <p:cond delay="676"/>
                                          </p:stCondLst>
                                        </p:cTn>
                                        <p:tgtEl>
                                          <p:spTgt spid="19"/>
                                        </p:tgtEl>
                                      </p:cBhvr>
                                      <p:to x="100000" y="100000"/>
                                    </p:animScale>
                                    <p:animScale>
                                      <p:cBhvr>
                                        <p:cTn id="73" dur="26">
                                          <p:stCondLst>
                                            <p:cond delay="1312"/>
                                          </p:stCondLst>
                                        </p:cTn>
                                        <p:tgtEl>
                                          <p:spTgt spid="19"/>
                                        </p:tgtEl>
                                      </p:cBhvr>
                                      <p:to x="100000" y="80000"/>
                                    </p:animScale>
                                    <p:animScale>
                                      <p:cBhvr>
                                        <p:cTn id="74" dur="166" decel="50000">
                                          <p:stCondLst>
                                            <p:cond delay="1338"/>
                                          </p:stCondLst>
                                        </p:cTn>
                                        <p:tgtEl>
                                          <p:spTgt spid="19"/>
                                        </p:tgtEl>
                                      </p:cBhvr>
                                      <p:to x="100000" y="100000"/>
                                    </p:animScale>
                                    <p:animScale>
                                      <p:cBhvr>
                                        <p:cTn id="75" dur="26">
                                          <p:stCondLst>
                                            <p:cond delay="1642"/>
                                          </p:stCondLst>
                                        </p:cTn>
                                        <p:tgtEl>
                                          <p:spTgt spid="19"/>
                                        </p:tgtEl>
                                      </p:cBhvr>
                                      <p:to x="100000" y="90000"/>
                                    </p:animScale>
                                    <p:animScale>
                                      <p:cBhvr>
                                        <p:cTn id="76" dur="166" decel="50000">
                                          <p:stCondLst>
                                            <p:cond delay="1668"/>
                                          </p:stCondLst>
                                        </p:cTn>
                                        <p:tgtEl>
                                          <p:spTgt spid="19"/>
                                        </p:tgtEl>
                                      </p:cBhvr>
                                      <p:to x="100000" y="100000"/>
                                    </p:animScale>
                                    <p:animScale>
                                      <p:cBhvr>
                                        <p:cTn id="77" dur="26">
                                          <p:stCondLst>
                                            <p:cond delay="1808"/>
                                          </p:stCondLst>
                                        </p:cTn>
                                        <p:tgtEl>
                                          <p:spTgt spid="19"/>
                                        </p:tgtEl>
                                      </p:cBhvr>
                                      <p:to x="100000" y="95000"/>
                                    </p:animScale>
                                    <p:animScale>
                                      <p:cBhvr>
                                        <p:cTn id="78" dur="166" decel="50000">
                                          <p:stCondLst>
                                            <p:cond delay="1834"/>
                                          </p:stCondLst>
                                        </p:cTn>
                                        <p:tgtEl>
                                          <p:spTgt spid="19"/>
                                        </p:tgtEl>
                                      </p:cBhvr>
                                      <p:to x="100000" y="100000"/>
                                    </p:animScale>
                                  </p:childTnLst>
                                </p:cTn>
                              </p:par>
                              <p:par>
                                <p:cTn id="79" presetID="26" presetClass="entr" presetSubtype="0" fill="hold" nodeType="withEffect">
                                  <p:stCondLst>
                                    <p:cond delay="0"/>
                                  </p:stCondLst>
                                  <p:childTnLst>
                                    <p:set>
                                      <p:cBhvr>
                                        <p:cTn id="80" dur="1" fill="hold">
                                          <p:stCondLst>
                                            <p:cond delay="0"/>
                                          </p:stCondLst>
                                        </p:cTn>
                                        <p:tgtEl>
                                          <p:spTgt spid="20"/>
                                        </p:tgtEl>
                                        <p:attrNameLst>
                                          <p:attrName>style.visibility</p:attrName>
                                        </p:attrNameLst>
                                      </p:cBhvr>
                                      <p:to>
                                        <p:strVal val="visible"/>
                                      </p:to>
                                    </p:set>
                                    <p:animEffect transition="in" filter="wipe(down)">
                                      <p:cBhvr>
                                        <p:cTn id="81" dur="580">
                                          <p:stCondLst>
                                            <p:cond delay="0"/>
                                          </p:stCondLst>
                                        </p:cTn>
                                        <p:tgtEl>
                                          <p:spTgt spid="20"/>
                                        </p:tgtEl>
                                      </p:cBhvr>
                                    </p:animEffect>
                                    <p:anim calcmode="lin" valueType="num">
                                      <p:cBhvr>
                                        <p:cTn id="82"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83"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84"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85"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86"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87" dur="26">
                                          <p:stCondLst>
                                            <p:cond delay="650"/>
                                          </p:stCondLst>
                                        </p:cTn>
                                        <p:tgtEl>
                                          <p:spTgt spid="20"/>
                                        </p:tgtEl>
                                      </p:cBhvr>
                                      <p:to x="100000" y="60000"/>
                                    </p:animScale>
                                    <p:animScale>
                                      <p:cBhvr>
                                        <p:cTn id="88" dur="166" decel="50000">
                                          <p:stCondLst>
                                            <p:cond delay="676"/>
                                          </p:stCondLst>
                                        </p:cTn>
                                        <p:tgtEl>
                                          <p:spTgt spid="20"/>
                                        </p:tgtEl>
                                      </p:cBhvr>
                                      <p:to x="100000" y="100000"/>
                                    </p:animScale>
                                    <p:animScale>
                                      <p:cBhvr>
                                        <p:cTn id="89" dur="26">
                                          <p:stCondLst>
                                            <p:cond delay="1312"/>
                                          </p:stCondLst>
                                        </p:cTn>
                                        <p:tgtEl>
                                          <p:spTgt spid="20"/>
                                        </p:tgtEl>
                                      </p:cBhvr>
                                      <p:to x="100000" y="80000"/>
                                    </p:animScale>
                                    <p:animScale>
                                      <p:cBhvr>
                                        <p:cTn id="90" dur="166" decel="50000">
                                          <p:stCondLst>
                                            <p:cond delay="1338"/>
                                          </p:stCondLst>
                                        </p:cTn>
                                        <p:tgtEl>
                                          <p:spTgt spid="20"/>
                                        </p:tgtEl>
                                      </p:cBhvr>
                                      <p:to x="100000" y="100000"/>
                                    </p:animScale>
                                    <p:animScale>
                                      <p:cBhvr>
                                        <p:cTn id="91" dur="26">
                                          <p:stCondLst>
                                            <p:cond delay="1642"/>
                                          </p:stCondLst>
                                        </p:cTn>
                                        <p:tgtEl>
                                          <p:spTgt spid="20"/>
                                        </p:tgtEl>
                                      </p:cBhvr>
                                      <p:to x="100000" y="90000"/>
                                    </p:animScale>
                                    <p:animScale>
                                      <p:cBhvr>
                                        <p:cTn id="92" dur="166" decel="50000">
                                          <p:stCondLst>
                                            <p:cond delay="1668"/>
                                          </p:stCondLst>
                                        </p:cTn>
                                        <p:tgtEl>
                                          <p:spTgt spid="20"/>
                                        </p:tgtEl>
                                      </p:cBhvr>
                                      <p:to x="100000" y="100000"/>
                                    </p:animScale>
                                    <p:animScale>
                                      <p:cBhvr>
                                        <p:cTn id="93" dur="26">
                                          <p:stCondLst>
                                            <p:cond delay="1808"/>
                                          </p:stCondLst>
                                        </p:cTn>
                                        <p:tgtEl>
                                          <p:spTgt spid="20"/>
                                        </p:tgtEl>
                                      </p:cBhvr>
                                      <p:to x="100000" y="95000"/>
                                    </p:animScale>
                                    <p:animScale>
                                      <p:cBhvr>
                                        <p:cTn id="94" dur="166" decel="50000">
                                          <p:stCondLst>
                                            <p:cond delay="1834"/>
                                          </p:stCondLst>
                                        </p:cTn>
                                        <p:tgtEl>
                                          <p:spTgt spid="20"/>
                                        </p:tgtEl>
                                      </p:cBhvr>
                                      <p:to x="100000" y="100000"/>
                                    </p:animScale>
                                  </p:childTnLst>
                                </p:cTn>
                              </p:par>
                              <p:par>
                                <p:cTn id="95" presetID="26" presetClass="entr" presetSubtype="0" fill="hold" grpId="0" nodeType="withEffect">
                                  <p:stCondLst>
                                    <p:cond delay="0"/>
                                  </p:stCondLst>
                                  <p:childTnLst>
                                    <p:set>
                                      <p:cBhvr>
                                        <p:cTn id="96" dur="1" fill="hold">
                                          <p:stCondLst>
                                            <p:cond delay="0"/>
                                          </p:stCondLst>
                                        </p:cTn>
                                        <p:tgtEl>
                                          <p:spTgt spid="21"/>
                                        </p:tgtEl>
                                        <p:attrNameLst>
                                          <p:attrName>style.visibility</p:attrName>
                                        </p:attrNameLst>
                                      </p:cBhvr>
                                      <p:to>
                                        <p:strVal val="visible"/>
                                      </p:to>
                                    </p:set>
                                    <p:animEffect transition="in" filter="wipe(down)">
                                      <p:cBhvr>
                                        <p:cTn id="97" dur="580">
                                          <p:stCondLst>
                                            <p:cond delay="0"/>
                                          </p:stCondLst>
                                        </p:cTn>
                                        <p:tgtEl>
                                          <p:spTgt spid="21"/>
                                        </p:tgtEl>
                                      </p:cBhvr>
                                    </p:animEffect>
                                    <p:anim calcmode="lin" valueType="num">
                                      <p:cBhvr>
                                        <p:cTn id="98"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103" dur="26">
                                          <p:stCondLst>
                                            <p:cond delay="650"/>
                                          </p:stCondLst>
                                        </p:cTn>
                                        <p:tgtEl>
                                          <p:spTgt spid="21"/>
                                        </p:tgtEl>
                                      </p:cBhvr>
                                      <p:to x="100000" y="60000"/>
                                    </p:animScale>
                                    <p:animScale>
                                      <p:cBhvr>
                                        <p:cTn id="104" dur="166" decel="50000">
                                          <p:stCondLst>
                                            <p:cond delay="676"/>
                                          </p:stCondLst>
                                        </p:cTn>
                                        <p:tgtEl>
                                          <p:spTgt spid="21"/>
                                        </p:tgtEl>
                                      </p:cBhvr>
                                      <p:to x="100000" y="100000"/>
                                    </p:animScale>
                                    <p:animScale>
                                      <p:cBhvr>
                                        <p:cTn id="105" dur="26">
                                          <p:stCondLst>
                                            <p:cond delay="1312"/>
                                          </p:stCondLst>
                                        </p:cTn>
                                        <p:tgtEl>
                                          <p:spTgt spid="21"/>
                                        </p:tgtEl>
                                      </p:cBhvr>
                                      <p:to x="100000" y="80000"/>
                                    </p:animScale>
                                    <p:animScale>
                                      <p:cBhvr>
                                        <p:cTn id="106" dur="166" decel="50000">
                                          <p:stCondLst>
                                            <p:cond delay="1338"/>
                                          </p:stCondLst>
                                        </p:cTn>
                                        <p:tgtEl>
                                          <p:spTgt spid="21"/>
                                        </p:tgtEl>
                                      </p:cBhvr>
                                      <p:to x="100000" y="100000"/>
                                    </p:animScale>
                                    <p:animScale>
                                      <p:cBhvr>
                                        <p:cTn id="107" dur="26">
                                          <p:stCondLst>
                                            <p:cond delay="1642"/>
                                          </p:stCondLst>
                                        </p:cTn>
                                        <p:tgtEl>
                                          <p:spTgt spid="21"/>
                                        </p:tgtEl>
                                      </p:cBhvr>
                                      <p:to x="100000" y="90000"/>
                                    </p:animScale>
                                    <p:animScale>
                                      <p:cBhvr>
                                        <p:cTn id="108" dur="166" decel="50000">
                                          <p:stCondLst>
                                            <p:cond delay="1668"/>
                                          </p:stCondLst>
                                        </p:cTn>
                                        <p:tgtEl>
                                          <p:spTgt spid="21"/>
                                        </p:tgtEl>
                                      </p:cBhvr>
                                      <p:to x="100000" y="100000"/>
                                    </p:animScale>
                                    <p:animScale>
                                      <p:cBhvr>
                                        <p:cTn id="109" dur="26">
                                          <p:stCondLst>
                                            <p:cond delay="1808"/>
                                          </p:stCondLst>
                                        </p:cTn>
                                        <p:tgtEl>
                                          <p:spTgt spid="21"/>
                                        </p:tgtEl>
                                      </p:cBhvr>
                                      <p:to x="100000" y="95000"/>
                                    </p:animScale>
                                    <p:animScale>
                                      <p:cBhvr>
                                        <p:cTn id="110" dur="166" decel="50000">
                                          <p:stCondLst>
                                            <p:cond delay="1834"/>
                                          </p:stCondLst>
                                        </p:cTn>
                                        <p:tgtEl>
                                          <p:spTgt spid="21"/>
                                        </p:tgtEl>
                                      </p:cBhvr>
                                      <p:to x="100000" y="100000"/>
                                    </p:animScale>
                                  </p:childTnLst>
                                </p:cTn>
                              </p:par>
                              <p:par>
                                <p:cTn id="111" presetID="26" presetClass="entr" presetSubtype="0" fill="hold" grpId="0" nodeType="withEffect">
                                  <p:stCondLst>
                                    <p:cond delay="0"/>
                                  </p:stCondLst>
                                  <p:childTnLst>
                                    <p:set>
                                      <p:cBhvr>
                                        <p:cTn id="112" dur="1" fill="hold">
                                          <p:stCondLst>
                                            <p:cond delay="0"/>
                                          </p:stCondLst>
                                        </p:cTn>
                                        <p:tgtEl>
                                          <p:spTgt spid="26"/>
                                        </p:tgtEl>
                                        <p:attrNameLst>
                                          <p:attrName>style.visibility</p:attrName>
                                        </p:attrNameLst>
                                      </p:cBhvr>
                                      <p:to>
                                        <p:strVal val="visible"/>
                                      </p:to>
                                    </p:set>
                                    <p:animEffect transition="in" filter="wipe(down)">
                                      <p:cBhvr>
                                        <p:cTn id="113" dur="580">
                                          <p:stCondLst>
                                            <p:cond delay="0"/>
                                          </p:stCondLst>
                                        </p:cTn>
                                        <p:tgtEl>
                                          <p:spTgt spid="26"/>
                                        </p:tgtEl>
                                      </p:cBhvr>
                                    </p:animEffect>
                                    <p:anim calcmode="lin" valueType="num">
                                      <p:cBhvr>
                                        <p:cTn id="114" dur="1822" tmFilter="0,0; 0.14,0.36; 0.43,0.73; 0.71,0.91; 1.0,1.0">
                                          <p:stCondLst>
                                            <p:cond delay="0"/>
                                          </p:stCondLst>
                                        </p:cTn>
                                        <p:tgtEl>
                                          <p:spTgt spid="26"/>
                                        </p:tgtEl>
                                        <p:attrNameLst>
                                          <p:attrName>ppt_x</p:attrName>
                                        </p:attrNameLst>
                                      </p:cBhvr>
                                      <p:tavLst>
                                        <p:tav tm="0">
                                          <p:val>
                                            <p:strVal val="#ppt_x-0.25"/>
                                          </p:val>
                                        </p:tav>
                                        <p:tav tm="100000">
                                          <p:val>
                                            <p:strVal val="#ppt_x"/>
                                          </p:val>
                                        </p:tav>
                                      </p:tavLst>
                                    </p:anim>
                                    <p:anim calcmode="lin" valueType="num">
                                      <p:cBhvr>
                                        <p:cTn id="115" dur="664" tmFilter="0.0,0.0; 0.25,0.07; 0.50,0.2; 0.75,0.467; 1.0,1.0">
                                          <p:stCondLst>
                                            <p:cond delay="0"/>
                                          </p:stCondLst>
                                        </p:cTn>
                                        <p:tgtEl>
                                          <p:spTgt spid="26"/>
                                        </p:tgtEl>
                                        <p:attrNameLst>
                                          <p:attrName>ppt_y</p:attrName>
                                        </p:attrNameLst>
                                      </p:cBhvr>
                                      <p:tavLst>
                                        <p:tav tm="0" fmla="#ppt_y-sin(pi*$)/3">
                                          <p:val>
                                            <p:fltVal val="0.5"/>
                                          </p:val>
                                        </p:tav>
                                        <p:tav tm="100000">
                                          <p:val>
                                            <p:fltVal val="1"/>
                                          </p:val>
                                        </p:tav>
                                      </p:tavLst>
                                    </p:anim>
                                    <p:anim calcmode="lin" valueType="num">
                                      <p:cBhvr>
                                        <p:cTn id="116" dur="664" tmFilter="0, 0; 0.125,0.2665; 0.25,0.4; 0.375,0.465; 0.5,0.5;  0.625,0.535; 0.75,0.6; 0.875,0.7335; 1,1">
                                          <p:stCondLst>
                                            <p:cond delay="664"/>
                                          </p:stCondLst>
                                        </p:cTn>
                                        <p:tgtEl>
                                          <p:spTgt spid="26"/>
                                        </p:tgtEl>
                                        <p:attrNameLst>
                                          <p:attrName>ppt_y</p:attrName>
                                        </p:attrNameLst>
                                      </p:cBhvr>
                                      <p:tavLst>
                                        <p:tav tm="0" fmla="#ppt_y-sin(pi*$)/9">
                                          <p:val>
                                            <p:fltVal val="0"/>
                                          </p:val>
                                        </p:tav>
                                        <p:tav tm="100000">
                                          <p:val>
                                            <p:fltVal val="1"/>
                                          </p:val>
                                        </p:tav>
                                      </p:tavLst>
                                    </p:anim>
                                    <p:anim calcmode="lin" valueType="num">
                                      <p:cBhvr>
                                        <p:cTn id="117" dur="332" tmFilter="0, 0; 0.125,0.2665; 0.25,0.4; 0.375,0.465; 0.5,0.5;  0.625,0.535; 0.75,0.6; 0.875,0.7335; 1,1">
                                          <p:stCondLst>
                                            <p:cond delay="1324"/>
                                          </p:stCondLst>
                                        </p:cTn>
                                        <p:tgtEl>
                                          <p:spTgt spid="26"/>
                                        </p:tgtEl>
                                        <p:attrNameLst>
                                          <p:attrName>ppt_y</p:attrName>
                                        </p:attrNameLst>
                                      </p:cBhvr>
                                      <p:tavLst>
                                        <p:tav tm="0" fmla="#ppt_y-sin(pi*$)/27">
                                          <p:val>
                                            <p:fltVal val="0"/>
                                          </p:val>
                                        </p:tav>
                                        <p:tav tm="100000">
                                          <p:val>
                                            <p:fltVal val="1"/>
                                          </p:val>
                                        </p:tav>
                                      </p:tavLst>
                                    </p:anim>
                                    <p:anim calcmode="lin" valueType="num">
                                      <p:cBhvr>
                                        <p:cTn id="118" dur="164" tmFilter="0, 0; 0.125,0.2665; 0.25,0.4; 0.375,0.465; 0.5,0.5;  0.625,0.535; 0.75,0.6; 0.875,0.7335; 1,1">
                                          <p:stCondLst>
                                            <p:cond delay="1656"/>
                                          </p:stCondLst>
                                        </p:cTn>
                                        <p:tgtEl>
                                          <p:spTgt spid="26"/>
                                        </p:tgtEl>
                                        <p:attrNameLst>
                                          <p:attrName>ppt_y</p:attrName>
                                        </p:attrNameLst>
                                      </p:cBhvr>
                                      <p:tavLst>
                                        <p:tav tm="0" fmla="#ppt_y-sin(pi*$)/81">
                                          <p:val>
                                            <p:fltVal val="0"/>
                                          </p:val>
                                        </p:tav>
                                        <p:tav tm="100000">
                                          <p:val>
                                            <p:fltVal val="1"/>
                                          </p:val>
                                        </p:tav>
                                      </p:tavLst>
                                    </p:anim>
                                    <p:animScale>
                                      <p:cBhvr>
                                        <p:cTn id="119" dur="26">
                                          <p:stCondLst>
                                            <p:cond delay="650"/>
                                          </p:stCondLst>
                                        </p:cTn>
                                        <p:tgtEl>
                                          <p:spTgt spid="26"/>
                                        </p:tgtEl>
                                      </p:cBhvr>
                                      <p:to x="100000" y="60000"/>
                                    </p:animScale>
                                    <p:animScale>
                                      <p:cBhvr>
                                        <p:cTn id="120" dur="166" decel="50000">
                                          <p:stCondLst>
                                            <p:cond delay="676"/>
                                          </p:stCondLst>
                                        </p:cTn>
                                        <p:tgtEl>
                                          <p:spTgt spid="26"/>
                                        </p:tgtEl>
                                      </p:cBhvr>
                                      <p:to x="100000" y="100000"/>
                                    </p:animScale>
                                    <p:animScale>
                                      <p:cBhvr>
                                        <p:cTn id="121" dur="26">
                                          <p:stCondLst>
                                            <p:cond delay="1312"/>
                                          </p:stCondLst>
                                        </p:cTn>
                                        <p:tgtEl>
                                          <p:spTgt spid="26"/>
                                        </p:tgtEl>
                                      </p:cBhvr>
                                      <p:to x="100000" y="80000"/>
                                    </p:animScale>
                                    <p:animScale>
                                      <p:cBhvr>
                                        <p:cTn id="122" dur="166" decel="50000">
                                          <p:stCondLst>
                                            <p:cond delay="1338"/>
                                          </p:stCondLst>
                                        </p:cTn>
                                        <p:tgtEl>
                                          <p:spTgt spid="26"/>
                                        </p:tgtEl>
                                      </p:cBhvr>
                                      <p:to x="100000" y="100000"/>
                                    </p:animScale>
                                    <p:animScale>
                                      <p:cBhvr>
                                        <p:cTn id="123" dur="26">
                                          <p:stCondLst>
                                            <p:cond delay="1642"/>
                                          </p:stCondLst>
                                        </p:cTn>
                                        <p:tgtEl>
                                          <p:spTgt spid="26"/>
                                        </p:tgtEl>
                                      </p:cBhvr>
                                      <p:to x="100000" y="90000"/>
                                    </p:animScale>
                                    <p:animScale>
                                      <p:cBhvr>
                                        <p:cTn id="124" dur="166" decel="50000">
                                          <p:stCondLst>
                                            <p:cond delay="1668"/>
                                          </p:stCondLst>
                                        </p:cTn>
                                        <p:tgtEl>
                                          <p:spTgt spid="26"/>
                                        </p:tgtEl>
                                      </p:cBhvr>
                                      <p:to x="100000" y="100000"/>
                                    </p:animScale>
                                    <p:animScale>
                                      <p:cBhvr>
                                        <p:cTn id="125" dur="26">
                                          <p:stCondLst>
                                            <p:cond delay="1808"/>
                                          </p:stCondLst>
                                        </p:cTn>
                                        <p:tgtEl>
                                          <p:spTgt spid="26"/>
                                        </p:tgtEl>
                                      </p:cBhvr>
                                      <p:to x="100000" y="95000"/>
                                    </p:animScale>
                                    <p:animScale>
                                      <p:cBhvr>
                                        <p:cTn id="126" dur="166" decel="50000">
                                          <p:stCondLst>
                                            <p:cond delay="1834"/>
                                          </p:stCondLst>
                                        </p:cTn>
                                        <p:tgtEl>
                                          <p:spTgt spid="2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1" grpId="0" animBg="1"/>
      <p:bldP spid="26"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name="Slide 34">
    <p:bg>
      <p:bgPr>
        <a:solidFill>
          <a:srgbClr val="0B3D4C"/>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4160520" y="1097280"/>
            <a:ext cx="822960" cy="822960"/>
          </a:xfrm>
          <a:prstGeom prst="rect">
            <a:avLst/>
          </a:prstGeom>
        </p:spPr>
      </p:pic>
      <p:sp>
        <p:nvSpPr>
          <p:cNvPr id="4" name="Text 1"/>
          <p:cNvSpPr/>
          <p:nvPr/>
        </p:nvSpPr>
        <p:spPr>
          <a:xfrm>
            <a:off x="457200" y="2011680"/>
            <a:ext cx="8229600" cy="731520"/>
          </a:xfrm>
          <a:prstGeom prst="rect">
            <a:avLst/>
          </a:prstGeom>
          <a:noFill/>
          <a:ln/>
        </p:spPr>
        <p:txBody>
          <a:bodyPr wrap="square" lIns="0" tIns="0" rIns="0" bIns="0" rtlCol="0" anchor="ctr"/>
          <a:lstStyle/>
          <a:p>
            <a:pPr marL="0" indent="0" algn="ctr">
              <a:buNone/>
            </a:pPr>
            <a:r>
              <a:rPr lang="en-US" sz="3600" b="1" dirty="0">
                <a:solidFill>
                  <a:srgbClr val="FFFFFF"/>
                </a:solidFill>
                <a:latin typeface="Trebuchet MS" pitchFamily="34" charset="0"/>
                <a:ea typeface="Trebuchet MS" pitchFamily="34" charset="-122"/>
                <a:cs typeface="Trebuchet MS" pitchFamily="34" charset="-120"/>
              </a:rPr>
              <a:t>The Poison Center</a:t>
            </a:r>
            <a:endParaRPr lang="en-US" sz="3600" dirty="0"/>
          </a:p>
        </p:txBody>
      </p:sp>
      <p:sp>
        <p:nvSpPr>
          <p:cNvPr id="5" name="Text 2"/>
          <p:cNvSpPr/>
          <p:nvPr/>
        </p:nvSpPr>
        <p:spPr>
          <a:xfrm>
            <a:off x="914400" y="2834640"/>
            <a:ext cx="7315200" cy="457200"/>
          </a:xfrm>
          <a:prstGeom prst="rect">
            <a:avLst/>
          </a:prstGeom>
          <a:noFill/>
          <a:ln/>
        </p:spPr>
        <p:txBody>
          <a:bodyPr wrap="square" lIns="0" tIns="0" rIns="0" bIns="0" rtlCol="0" anchor="ctr"/>
          <a:lstStyle/>
          <a:p>
            <a:pPr marL="0" indent="0" algn="ctr">
              <a:buNone/>
            </a:pPr>
            <a:r>
              <a:rPr lang="en-US" sz="1600" i="1" dirty="0">
                <a:solidFill>
                  <a:srgbClr val="D0D5D4"/>
                </a:solidFill>
                <a:latin typeface="Calibri" pitchFamily="34" charset="0"/>
                <a:ea typeface="Calibri" pitchFamily="34" charset="-122"/>
                <a:cs typeface="Calibri" pitchFamily="34" charset="-120"/>
              </a:rPr>
              <a:t>Your 24/7 expert resource</a:t>
            </a:r>
            <a:endParaRPr lang="en-US" sz="1600" dirty="0"/>
          </a:p>
        </p:txBody>
      </p:sp>
      <p:sp>
        <p:nvSpPr>
          <p:cNvPr id="6" name="Shape 3"/>
          <p:cNvSpPr/>
          <p:nvPr/>
        </p:nvSpPr>
        <p:spPr>
          <a:xfrm>
            <a:off x="0" y="5088636"/>
            <a:ext cx="9144000" cy="54864"/>
          </a:xfrm>
          <a:prstGeom prst="rect">
            <a:avLst/>
          </a:prstGeom>
          <a:solidFill>
            <a:srgbClr val="D4783A"/>
          </a:solidFill>
          <a:ln/>
        </p:spPr>
        <p:txBody>
          <a:bodyPr/>
          <a:lstStyle/>
          <a:p>
            <a:endParaRPr lang="en-US"/>
          </a:p>
        </p:txBody>
      </p:sp>
      <p:sp>
        <p:nvSpPr>
          <p:cNvPr id="7" name="Text 4"/>
          <p:cNvSpPr/>
          <p:nvPr/>
        </p:nvSpPr>
        <p:spPr>
          <a:xfrm>
            <a:off x="8412480" y="4663440"/>
            <a:ext cx="457200" cy="274320"/>
          </a:xfrm>
          <a:prstGeom prst="rect">
            <a:avLst/>
          </a:prstGeom>
          <a:noFill/>
          <a:ln/>
        </p:spPr>
        <p:txBody>
          <a:bodyPr wrap="square" lIns="0" tIns="0" rIns="0" bIns="0" rtlCol="0" anchor="ctr"/>
          <a:lstStyle/>
          <a:p>
            <a:pPr marL="0" indent="0" algn="r">
              <a:buNone/>
            </a:pPr>
            <a:r>
              <a:rPr lang="en-US" sz="900" dirty="0">
                <a:solidFill>
                  <a:srgbClr val="D0D5D4"/>
                </a:solidFill>
                <a:latin typeface="Calibri" pitchFamily="34" charset="0"/>
                <a:ea typeface="Calibri" pitchFamily="34" charset="-122"/>
                <a:cs typeface="Calibri" pitchFamily="34" charset="-120"/>
              </a:rPr>
              <a:t>34</a:t>
            </a:r>
            <a:endParaRPr lang="en-US" sz="9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name="Slide 35">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Poison Center Consultation</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35</a:t>
            </a:r>
            <a:endParaRPr lang="en-US" sz="900" dirty="0"/>
          </a:p>
        </p:txBody>
      </p:sp>
      <p:sp>
        <p:nvSpPr>
          <p:cNvPr id="7" name="Shape 4"/>
          <p:cNvSpPr/>
          <p:nvPr/>
        </p:nvSpPr>
        <p:spPr>
          <a:xfrm>
            <a:off x="1828800" y="1051560"/>
            <a:ext cx="5486400" cy="731520"/>
          </a:xfrm>
          <a:prstGeom prst="rect">
            <a:avLst/>
          </a:prstGeom>
          <a:solidFill>
            <a:srgbClr val="0B3D4C"/>
          </a:solidFill>
          <a:ln/>
          <a:effectLst>
            <a:outerShdw blurRad="50800" dist="25400" dir="8100000" algn="bl" rotWithShape="0">
              <a:srgbClr val="000000">
                <a:alpha val="10000"/>
              </a:srgbClr>
            </a:outerShdw>
          </a:effectLst>
        </p:spPr>
        <p:txBody>
          <a:bodyPr/>
          <a:lstStyle/>
          <a:p>
            <a:endParaRPr lang="en-US"/>
          </a:p>
        </p:txBody>
      </p:sp>
      <p:sp>
        <p:nvSpPr>
          <p:cNvPr id="8" name="Text 5"/>
          <p:cNvSpPr/>
          <p:nvPr/>
        </p:nvSpPr>
        <p:spPr>
          <a:xfrm>
            <a:off x="1828800" y="1051560"/>
            <a:ext cx="5486400" cy="731520"/>
          </a:xfrm>
          <a:prstGeom prst="rect">
            <a:avLst/>
          </a:prstGeom>
          <a:noFill/>
          <a:ln/>
        </p:spPr>
        <p:txBody>
          <a:bodyPr wrap="square" lIns="0" tIns="0" rIns="0" bIns="0" rtlCol="0" anchor="ctr"/>
          <a:lstStyle/>
          <a:p>
            <a:pPr marL="0" indent="0" algn="ctr">
              <a:buNone/>
            </a:pPr>
            <a:r>
              <a:rPr lang="en-US" sz="3200" b="1" dirty="0">
                <a:solidFill>
                  <a:srgbClr val="FFFFFF"/>
                </a:solidFill>
                <a:latin typeface="Trebuchet MS" pitchFamily="34" charset="0"/>
                <a:ea typeface="Trebuchet MS" pitchFamily="34" charset="-122"/>
                <a:cs typeface="Trebuchet MS" pitchFamily="34" charset="-120"/>
              </a:rPr>
              <a:t>1-800-222-1222</a:t>
            </a:r>
            <a:endParaRPr lang="en-US" sz="3200" dirty="0"/>
          </a:p>
        </p:txBody>
      </p:sp>
      <p:sp>
        <p:nvSpPr>
          <p:cNvPr id="9" name="Text 6"/>
          <p:cNvSpPr/>
          <p:nvPr/>
        </p:nvSpPr>
        <p:spPr>
          <a:xfrm>
            <a:off x="914400" y="1920240"/>
            <a:ext cx="7315200" cy="320040"/>
          </a:xfrm>
          <a:prstGeom prst="rect">
            <a:avLst/>
          </a:prstGeom>
          <a:noFill/>
          <a:ln/>
        </p:spPr>
        <p:txBody>
          <a:bodyPr wrap="square" lIns="0" tIns="0" rIns="0" bIns="0" rtlCol="0" anchor="ctr"/>
          <a:lstStyle/>
          <a:p>
            <a:pPr marL="0" indent="0" algn="ctr">
              <a:buNone/>
            </a:pPr>
            <a:r>
              <a:rPr lang="en-US" sz="1300" i="1" dirty="0">
                <a:solidFill>
                  <a:srgbClr val="6B7B7D"/>
                </a:solidFill>
                <a:latin typeface="Calibri" pitchFamily="34" charset="0"/>
                <a:ea typeface="Calibri" pitchFamily="34" charset="-122"/>
                <a:cs typeface="Calibri" pitchFamily="34" charset="-120"/>
              </a:rPr>
              <a:t>Free, confidential, 24/7 — staffed by poison specialists with toxicologist oversight</a:t>
            </a:r>
            <a:endParaRPr lang="en-US" sz="1300" dirty="0"/>
          </a:p>
        </p:txBody>
      </p:sp>
      <p:sp>
        <p:nvSpPr>
          <p:cNvPr id="10" name="Shape 7"/>
          <p:cNvSpPr/>
          <p:nvPr/>
        </p:nvSpPr>
        <p:spPr>
          <a:xfrm>
            <a:off x="548640" y="2468880"/>
            <a:ext cx="1920240" cy="15544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1" name="Shape 8"/>
          <p:cNvSpPr/>
          <p:nvPr/>
        </p:nvSpPr>
        <p:spPr>
          <a:xfrm>
            <a:off x="548640" y="2468880"/>
            <a:ext cx="54864" cy="1554480"/>
          </a:xfrm>
          <a:prstGeom prst="rect">
            <a:avLst/>
          </a:prstGeom>
          <a:solidFill>
            <a:srgbClr val="1A8A6E"/>
          </a:solidFill>
          <a:ln/>
        </p:spPr>
        <p:txBody>
          <a:bodyPr/>
          <a:lstStyle/>
          <a:p>
            <a:endParaRPr lang="en-US"/>
          </a:p>
        </p:txBody>
      </p:sp>
      <p:sp>
        <p:nvSpPr>
          <p:cNvPr id="12" name="Text 9"/>
          <p:cNvSpPr/>
          <p:nvPr/>
        </p:nvSpPr>
        <p:spPr>
          <a:xfrm>
            <a:off x="685800" y="2560320"/>
            <a:ext cx="1645920" cy="365760"/>
          </a:xfrm>
          <a:prstGeom prst="rect">
            <a:avLst/>
          </a:prstGeom>
          <a:noFill/>
          <a:ln/>
        </p:spPr>
        <p:txBody>
          <a:bodyPr wrap="square" lIns="0" tIns="0" rIns="0" bIns="0" rtlCol="0" anchor="ctr"/>
          <a:lstStyle/>
          <a:p>
            <a:pPr marL="0" indent="0">
              <a:buNone/>
            </a:pPr>
            <a:r>
              <a:rPr lang="en-US" sz="1300" b="1" dirty="0">
                <a:solidFill>
                  <a:srgbClr val="0B3D4C"/>
                </a:solidFill>
                <a:latin typeface="Trebuchet MS" pitchFamily="34" charset="0"/>
                <a:ea typeface="Trebuchet MS" pitchFamily="34" charset="-122"/>
                <a:cs typeface="Trebuchet MS" pitchFamily="34" charset="-120"/>
              </a:rPr>
              <a:t>Risk Assessment</a:t>
            </a:r>
            <a:endParaRPr lang="en-US" sz="1300" dirty="0"/>
          </a:p>
        </p:txBody>
      </p:sp>
      <p:sp>
        <p:nvSpPr>
          <p:cNvPr id="13" name="Text 10"/>
          <p:cNvSpPr/>
          <p:nvPr/>
        </p:nvSpPr>
        <p:spPr>
          <a:xfrm>
            <a:off x="685800" y="3017520"/>
            <a:ext cx="1645920" cy="731520"/>
          </a:xfrm>
          <a:prstGeom prst="rect">
            <a:avLst/>
          </a:prstGeom>
          <a:noFill/>
          <a:ln/>
        </p:spPr>
        <p:txBody>
          <a:bodyPr wrap="square" lIns="0" tIns="0" rIns="0" bIns="0" rtlCol="0" anchor="ctr"/>
          <a:lstStyle/>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Expert dose calculations</a:t>
            </a:r>
            <a:endParaRPr lang="en-US" sz="1100" dirty="0"/>
          </a:p>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and severity prediction</a:t>
            </a:r>
            <a:endParaRPr lang="en-US" sz="1100" dirty="0"/>
          </a:p>
        </p:txBody>
      </p:sp>
      <p:sp>
        <p:nvSpPr>
          <p:cNvPr id="14" name="Shape 11"/>
          <p:cNvSpPr/>
          <p:nvPr/>
        </p:nvSpPr>
        <p:spPr>
          <a:xfrm>
            <a:off x="2697480" y="2468880"/>
            <a:ext cx="1920240" cy="15544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5" name="Shape 12"/>
          <p:cNvSpPr/>
          <p:nvPr/>
        </p:nvSpPr>
        <p:spPr>
          <a:xfrm>
            <a:off x="2697480" y="2468880"/>
            <a:ext cx="54864" cy="1554480"/>
          </a:xfrm>
          <a:prstGeom prst="rect">
            <a:avLst/>
          </a:prstGeom>
          <a:solidFill>
            <a:srgbClr val="14706E"/>
          </a:solidFill>
          <a:ln/>
        </p:spPr>
        <p:txBody>
          <a:bodyPr/>
          <a:lstStyle/>
          <a:p>
            <a:endParaRPr lang="en-US"/>
          </a:p>
        </p:txBody>
      </p:sp>
      <p:sp>
        <p:nvSpPr>
          <p:cNvPr id="16" name="Text 13"/>
          <p:cNvSpPr/>
          <p:nvPr/>
        </p:nvSpPr>
        <p:spPr>
          <a:xfrm>
            <a:off x="2834640" y="2560320"/>
            <a:ext cx="1645920" cy="365760"/>
          </a:xfrm>
          <a:prstGeom prst="rect">
            <a:avLst/>
          </a:prstGeom>
          <a:noFill/>
          <a:ln/>
        </p:spPr>
        <p:txBody>
          <a:bodyPr wrap="square" lIns="0" tIns="0" rIns="0" bIns="0" rtlCol="0" anchor="ctr"/>
          <a:lstStyle/>
          <a:p>
            <a:pPr marL="0" indent="0">
              <a:buNone/>
            </a:pPr>
            <a:r>
              <a:rPr lang="en-US" sz="1300" b="1" dirty="0">
                <a:solidFill>
                  <a:srgbClr val="0B3D4C"/>
                </a:solidFill>
                <a:latin typeface="Trebuchet MS" pitchFamily="34" charset="0"/>
                <a:ea typeface="Trebuchet MS" pitchFamily="34" charset="-122"/>
                <a:cs typeface="Trebuchet MS" pitchFamily="34" charset="-120"/>
              </a:rPr>
              <a:t>Treatment Guidance</a:t>
            </a:r>
            <a:endParaRPr lang="en-US" sz="1300" dirty="0"/>
          </a:p>
        </p:txBody>
      </p:sp>
      <p:sp>
        <p:nvSpPr>
          <p:cNvPr id="17" name="Text 14"/>
          <p:cNvSpPr/>
          <p:nvPr/>
        </p:nvSpPr>
        <p:spPr>
          <a:xfrm>
            <a:off x="2834640" y="3017520"/>
            <a:ext cx="1645920" cy="731520"/>
          </a:xfrm>
          <a:prstGeom prst="rect">
            <a:avLst/>
          </a:prstGeom>
          <a:noFill/>
          <a:ln/>
        </p:spPr>
        <p:txBody>
          <a:bodyPr wrap="square" lIns="0" tIns="0" rIns="0" bIns="0" rtlCol="0" anchor="ctr"/>
          <a:lstStyle/>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Evidence-based management</a:t>
            </a:r>
            <a:endParaRPr lang="en-US" sz="1100" dirty="0"/>
          </a:p>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recommendations</a:t>
            </a:r>
            <a:endParaRPr lang="en-US" sz="1100" dirty="0"/>
          </a:p>
        </p:txBody>
      </p:sp>
      <p:sp>
        <p:nvSpPr>
          <p:cNvPr id="18" name="Shape 15"/>
          <p:cNvSpPr/>
          <p:nvPr/>
        </p:nvSpPr>
        <p:spPr>
          <a:xfrm>
            <a:off x="4846320" y="2468880"/>
            <a:ext cx="1920240" cy="15544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9" name="Shape 16"/>
          <p:cNvSpPr/>
          <p:nvPr/>
        </p:nvSpPr>
        <p:spPr>
          <a:xfrm>
            <a:off x="4846320" y="2468880"/>
            <a:ext cx="54864" cy="1554480"/>
          </a:xfrm>
          <a:prstGeom prst="rect">
            <a:avLst/>
          </a:prstGeom>
          <a:solidFill>
            <a:srgbClr val="0B3D4C"/>
          </a:solidFill>
          <a:ln/>
        </p:spPr>
        <p:txBody>
          <a:bodyPr/>
          <a:lstStyle/>
          <a:p>
            <a:endParaRPr lang="en-US"/>
          </a:p>
        </p:txBody>
      </p:sp>
      <p:sp>
        <p:nvSpPr>
          <p:cNvPr id="20" name="Text 17"/>
          <p:cNvSpPr/>
          <p:nvPr/>
        </p:nvSpPr>
        <p:spPr>
          <a:xfrm>
            <a:off x="4983480" y="2560320"/>
            <a:ext cx="1645920" cy="365760"/>
          </a:xfrm>
          <a:prstGeom prst="rect">
            <a:avLst/>
          </a:prstGeom>
          <a:noFill/>
          <a:ln/>
        </p:spPr>
        <p:txBody>
          <a:bodyPr wrap="square" lIns="0" tIns="0" rIns="0" bIns="0" rtlCol="0" anchor="ctr"/>
          <a:lstStyle/>
          <a:p>
            <a:pPr marL="0" indent="0">
              <a:buNone/>
            </a:pPr>
            <a:r>
              <a:rPr lang="en-US" sz="1300" b="1" dirty="0">
                <a:solidFill>
                  <a:srgbClr val="0B3D4C"/>
                </a:solidFill>
                <a:latin typeface="Trebuchet MS" pitchFamily="34" charset="0"/>
                <a:ea typeface="Trebuchet MS" pitchFamily="34" charset="-122"/>
                <a:cs typeface="Trebuchet MS" pitchFamily="34" charset="-120"/>
              </a:rPr>
              <a:t>Disposition Help</a:t>
            </a:r>
            <a:endParaRPr lang="en-US" sz="1300" dirty="0"/>
          </a:p>
        </p:txBody>
      </p:sp>
      <p:sp>
        <p:nvSpPr>
          <p:cNvPr id="21" name="Text 18"/>
          <p:cNvSpPr/>
          <p:nvPr/>
        </p:nvSpPr>
        <p:spPr>
          <a:xfrm>
            <a:off x="4983480" y="3017520"/>
            <a:ext cx="1645920" cy="731520"/>
          </a:xfrm>
          <a:prstGeom prst="rect">
            <a:avLst/>
          </a:prstGeom>
          <a:noFill/>
          <a:ln/>
        </p:spPr>
        <p:txBody>
          <a:bodyPr wrap="square" lIns="0" tIns="0" rIns="0" bIns="0" rtlCol="0" anchor="ctr"/>
          <a:lstStyle/>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Admission vs. observation</a:t>
            </a:r>
            <a:endParaRPr lang="en-US" sz="1100" dirty="0"/>
          </a:p>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vs. safe discharge</a:t>
            </a:r>
            <a:endParaRPr lang="en-US" sz="1100" dirty="0"/>
          </a:p>
        </p:txBody>
      </p:sp>
      <p:sp>
        <p:nvSpPr>
          <p:cNvPr id="22" name="Shape 19"/>
          <p:cNvSpPr/>
          <p:nvPr/>
        </p:nvSpPr>
        <p:spPr>
          <a:xfrm>
            <a:off x="6995160" y="2468880"/>
            <a:ext cx="1920240" cy="15544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3" name="Shape 20"/>
          <p:cNvSpPr/>
          <p:nvPr/>
        </p:nvSpPr>
        <p:spPr>
          <a:xfrm>
            <a:off x="6995160" y="2468880"/>
            <a:ext cx="54864" cy="1554480"/>
          </a:xfrm>
          <a:prstGeom prst="rect">
            <a:avLst/>
          </a:prstGeom>
          <a:solidFill>
            <a:srgbClr val="D4783A"/>
          </a:solidFill>
          <a:ln/>
        </p:spPr>
        <p:txBody>
          <a:bodyPr/>
          <a:lstStyle/>
          <a:p>
            <a:endParaRPr lang="en-US"/>
          </a:p>
        </p:txBody>
      </p:sp>
      <p:sp>
        <p:nvSpPr>
          <p:cNvPr id="24" name="Text 21"/>
          <p:cNvSpPr/>
          <p:nvPr/>
        </p:nvSpPr>
        <p:spPr>
          <a:xfrm>
            <a:off x="7132320" y="2560320"/>
            <a:ext cx="1645920" cy="365760"/>
          </a:xfrm>
          <a:prstGeom prst="rect">
            <a:avLst/>
          </a:prstGeom>
          <a:noFill/>
          <a:ln/>
        </p:spPr>
        <p:txBody>
          <a:bodyPr wrap="square" lIns="0" tIns="0" rIns="0" bIns="0" rtlCol="0" anchor="ctr"/>
          <a:lstStyle/>
          <a:p>
            <a:pPr marL="0" indent="0">
              <a:buNone/>
            </a:pPr>
            <a:r>
              <a:rPr lang="en-US" sz="1300" b="1" dirty="0">
                <a:solidFill>
                  <a:srgbClr val="0B3D4C"/>
                </a:solidFill>
                <a:latin typeface="Trebuchet MS" pitchFamily="34" charset="0"/>
                <a:ea typeface="Trebuchet MS" pitchFamily="34" charset="-122"/>
                <a:cs typeface="Trebuchet MS" pitchFamily="34" charset="-120"/>
              </a:rPr>
              <a:t>Follow-Up Calls</a:t>
            </a:r>
            <a:endParaRPr lang="en-US" sz="1300" dirty="0"/>
          </a:p>
        </p:txBody>
      </p:sp>
      <p:sp>
        <p:nvSpPr>
          <p:cNvPr id="25" name="Text 22"/>
          <p:cNvSpPr/>
          <p:nvPr/>
        </p:nvSpPr>
        <p:spPr>
          <a:xfrm>
            <a:off x="7132320" y="3017520"/>
            <a:ext cx="1645920" cy="731520"/>
          </a:xfrm>
          <a:prstGeom prst="rect">
            <a:avLst/>
          </a:prstGeom>
          <a:noFill/>
          <a:ln/>
        </p:spPr>
        <p:txBody>
          <a:bodyPr wrap="square" lIns="0" tIns="0" rIns="0" bIns="0" rtlCol="0" anchor="ctr"/>
          <a:lstStyle/>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Serial monitoring for</a:t>
            </a:r>
            <a:endParaRPr lang="en-US" sz="1100" dirty="0"/>
          </a:p>
          <a:p>
            <a:pPr marL="0" indent="0">
              <a:lnSpc>
                <a:spcPct val="130000"/>
              </a:lnSpc>
              <a:buNone/>
            </a:pPr>
            <a:r>
              <a:rPr lang="en-US" sz="1100" dirty="0">
                <a:solidFill>
                  <a:srgbClr val="2C3E40"/>
                </a:solidFill>
                <a:latin typeface="Calibri" pitchFamily="34" charset="0"/>
                <a:ea typeface="Calibri" pitchFamily="34" charset="-122"/>
                <a:cs typeface="Calibri" pitchFamily="34" charset="-120"/>
              </a:rPr>
              <a:t>delayed toxicity</a:t>
            </a:r>
            <a:endParaRPr lang="en-US" sz="1100" dirty="0"/>
          </a:p>
        </p:txBody>
      </p:sp>
      <p:sp>
        <p:nvSpPr>
          <p:cNvPr id="26" name="Shape 23"/>
          <p:cNvSpPr/>
          <p:nvPr/>
        </p:nvSpPr>
        <p:spPr>
          <a:xfrm>
            <a:off x="548640" y="4251960"/>
            <a:ext cx="8046720" cy="54864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7" name="Shape 24"/>
          <p:cNvSpPr/>
          <p:nvPr/>
        </p:nvSpPr>
        <p:spPr>
          <a:xfrm>
            <a:off x="548640" y="4251960"/>
            <a:ext cx="54864" cy="548640"/>
          </a:xfrm>
          <a:prstGeom prst="rect">
            <a:avLst/>
          </a:prstGeom>
          <a:solidFill>
            <a:srgbClr val="1A8A6E"/>
          </a:solidFill>
          <a:ln/>
        </p:spPr>
        <p:txBody>
          <a:bodyPr/>
          <a:lstStyle/>
          <a:p>
            <a:endParaRPr lang="en-US"/>
          </a:p>
        </p:txBody>
      </p:sp>
      <p:sp>
        <p:nvSpPr>
          <p:cNvPr id="28" name="Text 25"/>
          <p:cNvSpPr/>
          <p:nvPr/>
        </p:nvSpPr>
        <p:spPr>
          <a:xfrm>
            <a:off x="777240" y="4279392"/>
            <a:ext cx="7589520" cy="502920"/>
          </a:xfrm>
          <a:prstGeom prst="rect">
            <a:avLst/>
          </a:prstGeom>
          <a:noFill/>
          <a:ln/>
        </p:spPr>
        <p:txBody>
          <a:bodyPr wrap="square" lIns="0" tIns="0" rIns="0" bIns="0" rtlCol="0" anchor="ctr"/>
          <a:lstStyle/>
          <a:p>
            <a:pPr marL="0" indent="0" algn="ctr">
              <a:buNone/>
            </a:pPr>
            <a:r>
              <a:rPr lang="en-US" sz="1200" b="1" dirty="0">
                <a:solidFill>
                  <a:srgbClr val="1A8A6E"/>
                </a:solidFill>
                <a:latin typeface="Calibri" pitchFamily="34" charset="0"/>
                <a:ea typeface="Calibri" pitchFamily="34" charset="-122"/>
                <a:cs typeface="Calibri" pitchFamily="34" charset="-120"/>
              </a:rPr>
              <a:t>When in doubt, call. </a:t>
            </a:r>
          </a:p>
          <a:p>
            <a:pPr marL="0" indent="0" algn="ctr">
              <a:buNone/>
            </a:pPr>
            <a:r>
              <a:rPr lang="en-US" sz="1200" dirty="0">
                <a:solidFill>
                  <a:srgbClr val="2C3E40"/>
                </a:solidFill>
                <a:latin typeface="Calibri" pitchFamily="34" charset="0"/>
                <a:ea typeface="Calibri" pitchFamily="34" charset="-122"/>
                <a:cs typeface="Calibri" pitchFamily="34" charset="-120"/>
              </a:rPr>
              <a:t>Poison centers save lives and healthcare dollars. </a:t>
            </a:r>
          </a:p>
          <a:p>
            <a:pPr marL="0" indent="0" algn="ctr">
              <a:buNone/>
            </a:pPr>
            <a:r>
              <a:rPr lang="en-US" sz="1200" dirty="0">
                <a:solidFill>
                  <a:srgbClr val="2C3E40"/>
                </a:solidFill>
                <a:latin typeface="Calibri" pitchFamily="34" charset="0"/>
                <a:ea typeface="Calibri" pitchFamily="34" charset="-122"/>
                <a:cs typeface="Calibri" pitchFamily="34" charset="-120"/>
              </a:rPr>
              <a:t>They can prevent unnecessary ED visits and guide appropriate management for even the most complex exposures.</a:t>
            </a: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2000"/>
                                        <p:tgtEl>
                                          <p:spTgt spid="26"/>
                                        </p:tgtEl>
                                      </p:cBhvr>
                                    </p:animEffect>
                                    <p:anim calcmode="lin" valueType="num">
                                      <p:cBhvr>
                                        <p:cTn id="8" dur="2000" fill="hold"/>
                                        <p:tgtEl>
                                          <p:spTgt spid="26"/>
                                        </p:tgtEl>
                                        <p:attrNameLst>
                                          <p:attrName>style.rotation</p:attrName>
                                        </p:attrNameLst>
                                      </p:cBhvr>
                                      <p:tavLst>
                                        <p:tav tm="0">
                                          <p:val>
                                            <p:fltVal val="720"/>
                                          </p:val>
                                        </p:tav>
                                        <p:tav tm="100000">
                                          <p:val>
                                            <p:fltVal val="0"/>
                                          </p:val>
                                        </p:tav>
                                      </p:tavLst>
                                    </p:anim>
                                    <p:anim calcmode="lin" valueType="num">
                                      <p:cBhvr>
                                        <p:cTn id="9" dur="2000" fill="hold"/>
                                        <p:tgtEl>
                                          <p:spTgt spid="26"/>
                                        </p:tgtEl>
                                        <p:attrNameLst>
                                          <p:attrName>ppt_h</p:attrName>
                                        </p:attrNameLst>
                                      </p:cBhvr>
                                      <p:tavLst>
                                        <p:tav tm="0">
                                          <p:val>
                                            <p:fltVal val="0"/>
                                          </p:val>
                                        </p:tav>
                                        <p:tav tm="100000">
                                          <p:val>
                                            <p:strVal val="#ppt_h"/>
                                          </p:val>
                                        </p:tav>
                                      </p:tavLst>
                                    </p:anim>
                                    <p:anim calcmode="lin" valueType="num">
                                      <p:cBhvr>
                                        <p:cTn id="10" dur="2000" fill="hold"/>
                                        <p:tgtEl>
                                          <p:spTgt spid="26"/>
                                        </p:tgtEl>
                                        <p:attrNameLst>
                                          <p:attrName>ppt_w</p:attrName>
                                        </p:attrNameLst>
                                      </p:cBhvr>
                                      <p:tavLst>
                                        <p:tav tm="0">
                                          <p:val>
                                            <p:fltVal val="0"/>
                                          </p:val>
                                        </p:tav>
                                        <p:tav tm="100000">
                                          <p:val>
                                            <p:strVal val="#ppt_w"/>
                                          </p:val>
                                        </p:tav>
                                      </p:tavLst>
                                    </p:anim>
                                  </p:childTnLst>
                                </p:cTn>
                              </p:par>
                              <p:par>
                                <p:cTn id="11" presetID="35" presetClass="entr" presetSubtype="0" fill="hold" grpId="0" nodeType="withEffect">
                                  <p:stCondLst>
                                    <p:cond delay="0"/>
                                  </p:stCondLst>
                                  <p:childTnLst>
                                    <p:set>
                                      <p:cBhvr>
                                        <p:cTn id="12" dur="1" fill="hold">
                                          <p:stCondLst>
                                            <p:cond delay="0"/>
                                          </p:stCondLst>
                                        </p:cTn>
                                        <p:tgtEl>
                                          <p:spTgt spid="27"/>
                                        </p:tgtEl>
                                        <p:attrNameLst>
                                          <p:attrName>style.visibility</p:attrName>
                                        </p:attrNameLst>
                                      </p:cBhvr>
                                      <p:to>
                                        <p:strVal val="visible"/>
                                      </p:to>
                                    </p:set>
                                    <p:animEffect transition="in" filter="fade">
                                      <p:cBhvr>
                                        <p:cTn id="13" dur="2000"/>
                                        <p:tgtEl>
                                          <p:spTgt spid="27"/>
                                        </p:tgtEl>
                                      </p:cBhvr>
                                    </p:animEffect>
                                    <p:anim calcmode="lin" valueType="num">
                                      <p:cBhvr>
                                        <p:cTn id="14" dur="2000" fill="hold"/>
                                        <p:tgtEl>
                                          <p:spTgt spid="27"/>
                                        </p:tgtEl>
                                        <p:attrNameLst>
                                          <p:attrName>style.rotation</p:attrName>
                                        </p:attrNameLst>
                                      </p:cBhvr>
                                      <p:tavLst>
                                        <p:tav tm="0">
                                          <p:val>
                                            <p:fltVal val="720"/>
                                          </p:val>
                                        </p:tav>
                                        <p:tav tm="100000">
                                          <p:val>
                                            <p:fltVal val="0"/>
                                          </p:val>
                                        </p:tav>
                                      </p:tavLst>
                                    </p:anim>
                                    <p:anim calcmode="lin" valueType="num">
                                      <p:cBhvr>
                                        <p:cTn id="15" dur="2000" fill="hold"/>
                                        <p:tgtEl>
                                          <p:spTgt spid="27"/>
                                        </p:tgtEl>
                                        <p:attrNameLst>
                                          <p:attrName>ppt_h</p:attrName>
                                        </p:attrNameLst>
                                      </p:cBhvr>
                                      <p:tavLst>
                                        <p:tav tm="0">
                                          <p:val>
                                            <p:fltVal val="0"/>
                                          </p:val>
                                        </p:tav>
                                        <p:tav tm="100000">
                                          <p:val>
                                            <p:strVal val="#ppt_h"/>
                                          </p:val>
                                        </p:tav>
                                      </p:tavLst>
                                    </p:anim>
                                    <p:anim calcmode="lin" valueType="num">
                                      <p:cBhvr>
                                        <p:cTn id="16" dur="2000" fill="hold"/>
                                        <p:tgtEl>
                                          <p:spTgt spid="27"/>
                                        </p:tgtEl>
                                        <p:attrNameLst>
                                          <p:attrName>ppt_w</p:attrName>
                                        </p:attrNameLst>
                                      </p:cBhvr>
                                      <p:tavLst>
                                        <p:tav tm="0">
                                          <p:val>
                                            <p:fltVal val="0"/>
                                          </p:val>
                                        </p:tav>
                                        <p:tav tm="100000">
                                          <p:val>
                                            <p:strVal val="#ppt_w"/>
                                          </p:val>
                                        </p:tav>
                                      </p:tavLst>
                                    </p:anim>
                                  </p:childTnLst>
                                </p:cTn>
                              </p:par>
                              <p:par>
                                <p:cTn id="17" presetID="35" presetClass="entr" presetSubtype="0" fill="hold" grpId="0" nodeType="withEffect">
                                  <p:stCondLst>
                                    <p:cond delay="0"/>
                                  </p:stCondLst>
                                  <p:childTnLst>
                                    <p:set>
                                      <p:cBhvr>
                                        <p:cTn id="18" dur="1" fill="hold">
                                          <p:stCondLst>
                                            <p:cond delay="0"/>
                                          </p:stCondLst>
                                        </p:cTn>
                                        <p:tgtEl>
                                          <p:spTgt spid="28"/>
                                        </p:tgtEl>
                                        <p:attrNameLst>
                                          <p:attrName>style.visibility</p:attrName>
                                        </p:attrNameLst>
                                      </p:cBhvr>
                                      <p:to>
                                        <p:strVal val="visible"/>
                                      </p:to>
                                    </p:set>
                                    <p:animEffect transition="in" filter="fade">
                                      <p:cBhvr>
                                        <p:cTn id="19" dur="2000"/>
                                        <p:tgtEl>
                                          <p:spTgt spid="28"/>
                                        </p:tgtEl>
                                      </p:cBhvr>
                                    </p:animEffect>
                                    <p:anim calcmode="lin" valueType="num">
                                      <p:cBhvr>
                                        <p:cTn id="20" dur="2000" fill="hold"/>
                                        <p:tgtEl>
                                          <p:spTgt spid="28"/>
                                        </p:tgtEl>
                                        <p:attrNameLst>
                                          <p:attrName>style.rotation</p:attrName>
                                        </p:attrNameLst>
                                      </p:cBhvr>
                                      <p:tavLst>
                                        <p:tav tm="0">
                                          <p:val>
                                            <p:fltVal val="720"/>
                                          </p:val>
                                        </p:tav>
                                        <p:tav tm="100000">
                                          <p:val>
                                            <p:fltVal val="0"/>
                                          </p:val>
                                        </p:tav>
                                      </p:tavLst>
                                    </p:anim>
                                    <p:anim calcmode="lin" valueType="num">
                                      <p:cBhvr>
                                        <p:cTn id="21" dur="2000" fill="hold"/>
                                        <p:tgtEl>
                                          <p:spTgt spid="28"/>
                                        </p:tgtEl>
                                        <p:attrNameLst>
                                          <p:attrName>ppt_h</p:attrName>
                                        </p:attrNameLst>
                                      </p:cBhvr>
                                      <p:tavLst>
                                        <p:tav tm="0">
                                          <p:val>
                                            <p:fltVal val="0"/>
                                          </p:val>
                                        </p:tav>
                                        <p:tav tm="100000">
                                          <p:val>
                                            <p:strVal val="#ppt_h"/>
                                          </p:val>
                                        </p:tav>
                                      </p:tavLst>
                                    </p:anim>
                                    <p:anim calcmode="lin" valueType="num">
                                      <p:cBhvr>
                                        <p:cTn id="22" dur="2000" fill="hold"/>
                                        <p:tgtEl>
                                          <p:spTgt spid="28"/>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name="Slide 36">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Clinical Pearls &amp; Take-Home Points</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74320"/>
          </a:xfrm>
          <a:prstGeom prst="rect">
            <a:avLst/>
          </a:prstGeom>
          <a:noFill/>
          <a:ln/>
        </p:spPr>
        <p:txBody>
          <a:bodyPr wrap="square" lIns="0" tIns="0" rIns="0" bIns="0" rtlCol="0" anchor="ctr"/>
          <a:lstStyle/>
          <a:p>
            <a:pPr marL="0" indent="0" algn="ctr">
              <a:buNone/>
            </a:pPr>
            <a:r>
              <a:rPr lang="en-US" sz="900" dirty="0">
                <a:solidFill>
                  <a:srgbClr val="6B7B7D"/>
                </a:solidFill>
                <a:latin typeface="Calibri" pitchFamily="34" charset="0"/>
                <a:ea typeface="Calibri" pitchFamily="34" charset="-122"/>
                <a:cs typeface="Calibri" pitchFamily="34" charset="-120"/>
              </a:rPr>
              <a:t>36</a:t>
            </a:r>
            <a:endParaRPr lang="en-US" sz="900" dirty="0"/>
          </a:p>
        </p:txBody>
      </p:sp>
      <p:pic>
        <p:nvPicPr>
          <p:cNvPr id="6" name="Image 0" descr="preencoded.png"/>
          <p:cNvPicPr>
            <a:picLocks noChangeAspect="1"/>
          </p:cNvPicPr>
          <p:nvPr/>
        </p:nvPicPr>
        <p:blipFill>
          <a:blip r:embed="rId3"/>
          <a:stretch>
            <a:fillRect/>
          </a:stretch>
        </p:blipFill>
        <p:spPr>
          <a:xfrm>
            <a:off x="594360" y="1033272"/>
            <a:ext cx="274320" cy="274320"/>
          </a:xfrm>
          <a:prstGeom prst="rect">
            <a:avLst/>
          </a:prstGeom>
        </p:spPr>
      </p:pic>
      <p:sp>
        <p:nvSpPr>
          <p:cNvPr id="7" name="Text 4"/>
          <p:cNvSpPr/>
          <p:nvPr/>
        </p:nvSpPr>
        <p:spPr>
          <a:xfrm>
            <a:off x="1005840" y="960120"/>
            <a:ext cx="7589520" cy="475488"/>
          </a:xfrm>
          <a:prstGeom prst="rect">
            <a:avLst/>
          </a:prstGeom>
          <a:noFill/>
          <a:ln/>
        </p:spPr>
        <p:txBody>
          <a:bodyPr wrap="square" lIns="0" tIns="0" rIns="0" bIns="0" rtlCol="0" anchor="ctr"/>
          <a:lstStyle/>
          <a:p>
            <a:pPr marL="0" indent="0" algn="ctr">
              <a:buNone/>
            </a:pPr>
            <a:r>
              <a:rPr lang="en-US" sz="1250" dirty="0">
                <a:solidFill>
                  <a:srgbClr val="2C3E40"/>
                </a:solidFill>
                <a:latin typeface="Calibri" pitchFamily="34" charset="0"/>
                <a:ea typeface="Calibri" pitchFamily="34" charset="-122"/>
                <a:cs typeface="Calibri" pitchFamily="34" charset="-120"/>
              </a:rPr>
              <a:t>Treat the patient, not the lab value. Clinical status drives management.</a:t>
            </a:r>
            <a:endParaRPr lang="en-US" sz="1250" dirty="0"/>
          </a:p>
        </p:txBody>
      </p:sp>
      <p:sp>
        <p:nvSpPr>
          <p:cNvPr id="8" name="Shape 5"/>
          <p:cNvSpPr/>
          <p:nvPr/>
        </p:nvSpPr>
        <p:spPr>
          <a:xfrm>
            <a:off x="1005840" y="1463040"/>
            <a:ext cx="7589520" cy="0"/>
          </a:xfrm>
          <a:prstGeom prst="line">
            <a:avLst/>
          </a:prstGeom>
          <a:noFill/>
          <a:ln w="3810">
            <a:solidFill>
              <a:srgbClr val="D0D5D4"/>
            </a:solidFill>
            <a:prstDash val="solid"/>
          </a:ln>
        </p:spPr>
        <p:txBody>
          <a:bodyPr/>
          <a:lstStyle/>
          <a:p>
            <a:pPr algn="ctr"/>
            <a:endParaRPr lang="en-US"/>
          </a:p>
        </p:txBody>
      </p:sp>
      <p:pic>
        <p:nvPicPr>
          <p:cNvPr id="9" name="Image 1" descr="preencoded.png"/>
          <p:cNvPicPr>
            <a:picLocks noChangeAspect="1"/>
          </p:cNvPicPr>
          <p:nvPr/>
        </p:nvPicPr>
        <p:blipFill>
          <a:blip r:embed="rId3"/>
          <a:stretch>
            <a:fillRect/>
          </a:stretch>
        </p:blipFill>
        <p:spPr>
          <a:xfrm>
            <a:off x="594360" y="1581912"/>
            <a:ext cx="274320" cy="274320"/>
          </a:xfrm>
          <a:prstGeom prst="rect">
            <a:avLst/>
          </a:prstGeom>
        </p:spPr>
      </p:pic>
      <p:sp>
        <p:nvSpPr>
          <p:cNvPr id="10" name="Text 6"/>
          <p:cNvSpPr/>
          <p:nvPr/>
        </p:nvSpPr>
        <p:spPr>
          <a:xfrm>
            <a:off x="1005840" y="1508760"/>
            <a:ext cx="7589520" cy="475488"/>
          </a:xfrm>
          <a:prstGeom prst="rect">
            <a:avLst/>
          </a:prstGeom>
          <a:noFill/>
          <a:ln/>
        </p:spPr>
        <p:txBody>
          <a:bodyPr wrap="square" lIns="0" tIns="0" rIns="0" bIns="0" rtlCol="0" anchor="ctr"/>
          <a:lstStyle/>
          <a:p>
            <a:pPr marL="0" indent="0" algn="ctr">
              <a:buNone/>
            </a:pPr>
            <a:r>
              <a:rPr lang="en-US" sz="1250" dirty="0">
                <a:solidFill>
                  <a:srgbClr val="2C3E40"/>
                </a:solidFill>
                <a:latin typeface="Calibri" pitchFamily="34" charset="0"/>
                <a:ea typeface="Calibri" pitchFamily="34" charset="-122"/>
                <a:cs typeface="Calibri" pitchFamily="34" charset="-120"/>
              </a:rPr>
              <a:t>Activated charcoal is most useful within 1-2 hours </a:t>
            </a:r>
          </a:p>
          <a:p>
            <a:pPr marL="0" indent="0" algn="ctr">
              <a:buNone/>
            </a:pPr>
            <a:r>
              <a:rPr lang="en-US" sz="1250" dirty="0">
                <a:solidFill>
                  <a:srgbClr val="2C3E40"/>
                </a:solidFill>
                <a:latin typeface="Calibri" pitchFamily="34" charset="0"/>
                <a:ea typeface="Calibri" pitchFamily="34" charset="-122"/>
                <a:cs typeface="Calibri" pitchFamily="34" charset="-120"/>
              </a:rPr>
              <a:t>But consider benefit/risk beyond that window for serious ingestions.</a:t>
            </a:r>
            <a:endParaRPr lang="en-US" sz="1250" dirty="0"/>
          </a:p>
        </p:txBody>
      </p:sp>
      <p:sp>
        <p:nvSpPr>
          <p:cNvPr id="11" name="Shape 7"/>
          <p:cNvSpPr/>
          <p:nvPr/>
        </p:nvSpPr>
        <p:spPr>
          <a:xfrm>
            <a:off x="1005840" y="2011680"/>
            <a:ext cx="7589520" cy="0"/>
          </a:xfrm>
          <a:prstGeom prst="line">
            <a:avLst/>
          </a:prstGeom>
          <a:noFill/>
          <a:ln w="3810">
            <a:solidFill>
              <a:srgbClr val="D0D5D4"/>
            </a:solidFill>
            <a:prstDash val="solid"/>
          </a:ln>
        </p:spPr>
        <p:txBody>
          <a:bodyPr/>
          <a:lstStyle/>
          <a:p>
            <a:pPr algn="ctr"/>
            <a:endParaRPr lang="en-US"/>
          </a:p>
        </p:txBody>
      </p:sp>
      <p:pic>
        <p:nvPicPr>
          <p:cNvPr id="12" name="Image 2" descr="preencoded.png"/>
          <p:cNvPicPr>
            <a:picLocks noChangeAspect="1"/>
          </p:cNvPicPr>
          <p:nvPr/>
        </p:nvPicPr>
        <p:blipFill>
          <a:blip r:embed="rId3"/>
          <a:stretch>
            <a:fillRect/>
          </a:stretch>
        </p:blipFill>
        <p:spPr>
          <a:xfrm>
            <a:off x="594360" y="2130552"/>
            <a:ext cx="274320" cy="274320"/>
          </a:xfrm>
          <a:prstGeom prst="rect">
            <a:avLst/>
          </a:prstGeom>
        </p:spPr>
      </p:pic>
      <p:sp>
        <p:nvSpPr>
          <p:cNvPr id="13" name="Text 8"/>
          <p:cNvSpPr/>
          <p:nvPr/>
        </p:nvSpPr>
        <p:spPr>
          <a:xfrm>
            <a:off x="1005840" y="2057400"/>
            <a:ext cx="7589520" cy="475488"/>
          </a:xfrm>
          <a:prstGeom prst="rect">
            <a:avLst/>
          </a:prstGeom>
          <a:noFill/>
          <a:ln/>
        </p:spPr>
        <p:txBody>
          <a:bodyPr wrap="square" lIns="0" tIns="0" rIns="0" bIns="0" rtlCol="0" anchor="ctr"/>
          <a:lstStyle/>
          <a:p>
            <a:pPr marL="0" indent="0" algn="ctr">
              <a:buNone/>
            </a:pPr>
            <a:r>
              <a:rPr lang="en-US" sz="1250" dirty="0">
                <a:solidFill>
                  <a:srgbClr val="2C3E40"/>
                </a:solidFill>
                <a:latin typeface="Calibri" pitchFamily="34" charset="0"/>
                <a:ea typeface="Calibri" pitchFamily="34" charset="-122"/>
                <a:cs typeface="Calibri" pitchFamily="34" charset="-120"/>
              </a:rPr>
              <a:t>Toxidromes guide empiric therapy. </a:t>
            </a:r>
          </a:p>
          <a:p>
            <a:pPr marL="0" indent="0" algn="ctr">
              <a:buNone/>
            </a:pPr>
            <a:r>
              <a:rPr lang="en-US" sz="1250" dirty="0">
                <a:solidFill>
                  <a:srgbClr val="2C3E40"/>
                </a:solidFill>
                <a:latin typeface="Calibri" pitchFamily="34" charset="0"/>
                <a:ea typeface="Calibri" pitchFamily="34" charset="-122"/>
                <a:cs typeface="Calibri" pitchFamily="34" charset="-120"/>
              </a:rPr>
              <a:t>Pupils + skin + vitals = rapid triage.</a:t>
            </a:r>
            <a:endParaRPr lang="en-US" sz="1250" dirty="0"/>
          </a:p>
        </p:txBody>
      </p:sp>
      <p:sp>
        <p:nvSpPr>
          <p:cNvPr id="14" name="Shape 9"/>
          <p:cNvSpPr/>
          <p:nvPr/>
        </p:nvSpPr>
        <p:spPr>
          <a:xfrm>
            <a:off x="1005840" y="2560320"/>
            <a:ext cx="7589520" cy="0"/>
          </a:xfrm>
          <a:prstGeom prst="line">
            <a:avLst/>
          </a:prstGeom>
          <a:noFill/>
          <a:ln w="3810">
            <a:solidFill>
              <a:srgbClr val="D0D5D4"/>
            </a:solidFill>
            <a:prstDash val="solid"/>
          </a:ln>
        </p:spPr>
        <p:txBody>
          <a:bodyPr/>
          <a:lstStyle/>
          <a:p>
            <a:pPr algn="ctr"/>
            <a:endParaRPr lang="en-US"/>
          </a:p>
        </p:txBody>
      </p:sp>
      <p:pic>
        <p:nvPicPr>
          <p:cNvPr id="15" name="Image 3" descr="preencoded.png"/>
          <p:cNvPicPr>
            <a:picLocks noChangeAspect="1"/>
          </p:cNvPicPr>
          <p:nvPr/>
        </p:nvPicPr>
        <p:blipFill>
          <a:blip r:embed="rId3"/>
          <a:stretch>
            <a:fillRect/>
          </a:stretch>
        </p:blipFill>
        <p:spPr>
          <a:xfrm>
            <a:off x="594360" y="2679192"/>
            <a:ext cx="274320" cy="274320"/>
          </a:xfrm>
          <a:prstGeom prst="rect">
            <a:avLst/>
          </a:prstGeom>
        </p:spPr>
      </p:pic>
      <p:sp>
        <p:nvSpPr>
          <p:cNvPr id="16" name="Text 10"/>
          <p:cNvSpPr/>
          <p:nvPr/>
        </p:nvSpPr>
        <p:spPr>
          <a:xfrm>
            <a:off x="1005840" y="2606040"/>
            <a:ext cx="7589520" cy="475488"/>
          </a:xfrm>
          <a:prstGeom prst="rect">
            <a:avLst/>
          </a:prstGeom>
          <a:noFill/>
          <a:ln/>
        </p:spPr>
        <p:txBody>
          <a:bodyPr wrap="square" lIns="0" tIns="0" rIns="0" bIns="0" rtlCol="0" anchor="ctr"/>
          <a:lstStyle/>
          <a:p>
            <a:pPr marL="0" indent="0" algn="ctr">
              <a:buNone/>
            </a:pPr>
            <a:r>
              <a:rPr lang="en-US" sz="1250" dirty="0">
                <a:solidFill>
                  <a:srgbClr val="2C3E40"/>
                </a:solidFill>
                <a:latin typeface="Calibri" pitchFamily="34" charset="0"/>
                <a:ea typeface="Calibri" pitchFamily="34" charset="-122"/>
                <a:cs typeface="Calibri" pitchFamily="34" charset="-120"/>
              </a:rPr>
              <a:t>Avoid intubation in salicylate toxicity if possible</a:t>
            </a:r>
          </a:p>
          <a:p>
            <a:pPr marL="0" indent="0" algn="ctr">
              <a:buNone/>
            </a:pPr>
            <a:r>
              <a:rPr lang="en-US" sz="1250" dirty="0">
                <a:solidFill>
                  <a:srgbClr val="2C3E40"/>
                </a:solidFill>
                <a:latin typeface="Calibri" pitchFamily="34" charset="0"/>
                <a:ea typeface="Calibri" pitchFamily="34" charset="-122"/>
                <a:cs typeface="Calibri" pitchFamily="34" charset="-120"/>
              </a:rPr>
              <a:t>Loss of hyperventilation is can cause worsening acidosis and cardiac arrest.</a:t>
            </a:r>
            <a:endParaRPr lang="en-US" sz="1250" dirty="0"/>
          </a:p>
        </p:txBody>
      </p:sp>
      <p:sp>
        <p:nvSpPr>
          <p:cNvPr id="17" name="Shape 11"/>
          <p:cNvSpPr/>
          <p:nvPr/>
        </p:nvSpPr>
        <p:spPr>
          <a:xfrm>
            <a:off x="1005840" y="3108960"/>
            <a:ext cx="7589520" cy="0"/>
          </a:xfrm>
          <a:prstGeom prst="line">
            <a:avLst/>
          </a:prstGeom>
          <a:noFill/>
          <a:ln w="3810">
            <a:solidFill>
              <a:srgbClr val="D0D5D4"/>
            </a:solidFill>
            <a:prstDash val="solid"/>
          </a:ln>
        </p:spPr>
        <p:txBody>
          <a:bodyPr/>
          <a:lstStyle/>
          <a:p>
            <a:pPr algn="ctr"/>
            <a:endParaRPr lang="en-US"/>
          </a:p>
        </p:txBody>
      </p:sp>
      <p:pic>
        <p:nvPicPr>
          <p:cNvPr id="18" name="Image 4" descr="preencoded.png"/>
          <p:cNvPicPr>
            <a:picLocks noChangeAspect="1"/>
          </p:cNvPicPr>
          <p:nvPr/>
        </p:nvPicPr>
        <p:blipFill>
          <a:blip r:embed="rId3"/>
          <a:stretch>
            <a:fillRect/>
          </a:stretch>
        </p:blipFill>
        <p:spPr>
          <a:xfrm>
            <a:off x="594360" y="3227832"/>
            <a:ext cx="274320" cy="274320"/>
          </a:xfrm>
          <a:prstGeom prst="rect">
            <a:avLst/>
          </a:prstGeom>
        </p:spPr>
      </p:pic>
      <p:sp>
        <p:nvSpPr>
          <p:cNvPr id="19" name="Text 12"/>
          <p:cNvSpPr/>
          <p:nvPr/>
        </p:nvSpPr>
        <p:spPr>
          <a:xfrm>
            <a:off x="1005840" y="3154680"/>
            <a:ext cx="7589520" cy="475488"/>
          </a:xfrm>
          <a:prstGeom prst="rect">
            <a:avLst/>
          </a:prstGeom>
          <a:noFill/>
          <a:ln/>
        </p:spPr>
        <p:txBody>
          <a:bodyPr wrap="square" lIns="0" tIns="0" rIns="0" bIns="0" rtlCol="0" anchor="ctr"/>
          <a:lstStyle/>
          <a:p>
            <a:pPr marL="0" indent="0" algn="ctr">
              <a:buNone/>
            </a:pPr>
            <a:r>
              <a:rPr lang="en-US" sz="1250" dirty="0">
                <a:solidFill>
                  <a:srgbClr val="2C3E40"/>
                </a:solidFill>
                <a:latin typeface="Calibri" pitchFamily="34" charset="0"/>
                <a:ea typeface="Calibri" pitchFamily="34" charset="-122"/>
                <a:cs typeface="Calibri" pitchFamily="34" charset="-120"/>
              </a:rPr>
              <a:t>Naloxone: Titrate to adequate ventilation, not arousal. </a:t>
            </a:r>
          </a:p>
          <a:p>
            <a:pPr marL="0" indent="0" algn="ctr">
              <a:buNone/>
            </a:pPr>
            <a:r>
              <a:rPr lang="en-US" sz="1250" dirty="0">
                <a:solidFill>
                  <a:srgbClr val="2C3E40"/>
                </a:solidFill>
                <a:latin typeface="Calibri" pitchFamily="34" charset="0"/>
                <a:ea typeface="Calibri" pitchFamily="34" charset="-122"/>
                <a:cs typeface="Calibri" pitchFamily="34" charset="-120"/>
              </a:rPr>
              <a:t>Start low in dependent patients.</a:t>
            </a:r>
            <a:endParaRPr lang="en-US" sz="1250" dirty="0"/>
          </a:p>
        </p:txBody>
      </p:sp>
      <p:sp>
        <p:nvSpPr>
          <p:cNvPr id="20" name="Shape 13"/>
          <p:cNvSpPr/>
          <p:nvPr/>
        </p:nvSpPr>
        <p:spPr>
          <a:xfrm>
            <a:off x="1005840" y="3657600"/>
            <a:ext cx="7589520" cy="0"/>
          </a:xfrm>
          <a:prstGeom prst="line">
            <a:avLst/>
          </a:prstGeom>
          <a:noFill/>
          <a:ln w="3810">
            <a:solidFill>
              <a:srgbClr val="D0D5D4"/>
            </a:solidFill>
            <a:prstDash val="solid"/>
          </a:ln>
        </p:spPr>
        <p:txBody>
          <a:bodyPr/>
          <a:lstStyle/>
          <a:p>
            <a:pPr algn="ctr"/>
            <a:endParaRPr lang="en-US"/>
          </a:p>
        </p:txBody>
      </p:sp>
      <p:pic>
        <p:nvPicPr>
          <p:cNvPr id="21" name="Image 5" descr="preencoded.png"/>
          <p:cNvPicPr>
            <a:picLocks noChangeAspect="1"/>
          </p:cNvPicPr>
          <p:nvPr/>
        </p:nvPicPr>
        <p:blipFill>
          <a:blip r:embed="rId3"/>
          <a:stretch>
            <a:fillRect/>
          </a:stretch>
        </p:blipFill>
        <p:spPr>
          <a:xfrm>
            <a:off x="594360" y="3776472"/>
            <a:ext cx="274320" cy="274320"/>
          </a:xfrm>
          <a:prstGeom prst="rect">
            <a:avLst/>
          </a:prstGeom>
        </p:spPr>
      </p:pic>
      <p:sp>
        <p:nvSpPr>
          <p:cNvPr id="22" name="Text 14"/>
          <p:cNvSpPr/>
          <p:nvPr/>
        </p:nvSpPr>
        <p:spPr>
          <a:xfrm>
            <a:off x="1005840" y="3703320"/>
            <a:ext cx="7589520" cy="475488"/>
          </a:xfrm>
          <a:prstGeom prst="rect">
            <a:avLst/>
          </a:prstGeom>
          <a:noFill/>
          <a:ln/>
        </p:spPr>
        <p:txBody>
          <a:bodyPr wrap="square" lIns="0" tIns="0" rIns="0" bIns="0" rtlCol="0" anchor="ctr"/>
          <a:lstStyle/>
          <a:p>
            <a:pPr marL="0" indent="0" algn="ctr">
              <a:buNone/>
            </a:pPr>
            <a:r>
              <a:rPr lang="en-US" sz="1250" dirty="0">
                <a:solidFill>
                  <a:srgbClr val="2C3E40"/>
                </a:solidFill>
                <a:latin typeface="Calibri" pitchFamily="34" charset="0"/>
                <a:ea typeface="Calibri" pitchFamily="34" charset="-122"/>
                <a:cs typeface="Calibri" pitchFamily="34" charset="-120"/>
              </a:rPr>
              <a:t>Sustained-release formulations can cause delayed deterioration. </a:t>
            </a:r>
          </a:p>
          <a:p>
            <a:pPr marL="0" indent="0" algn="ctr">
              <a:buNone/>
            </a:pPr>
            <a:r>
              <a:rPr lang="en-US" sz="1250" dirty="0">
                <a:solidFill>
                  <a:srgbClr val="2C3E40"/>
                </a:solidFill>
                <a:latin typeface="Calibri" pitchFamily="34" charset="0"/>
                <a:ea typeface="Calibri" pitchFamily="34" charset="-122"/>
                <a:cs typeface="Calibri" pitchFamily="34" charset="-120"/>
              </a:rPr>
              <a:t>Observe longer.</a:t>
            </a:r>
            <a:endParaRPr lang="en-US" sz="1250" dirty="0"/>
          </a:p>
        </p:txBody>
      </p:sp>
      <p:sp>
        <p:nvSpPr>
          <p:cNvPr id="23" name="Shape 15"/>
          <p:cNvSpPr/>
          <p:nvPr/>
        </p:nvSpPr>
        <p:spPr>
          <a:xfrm>
            <a:off x="1005840" y="4206240"/>
            <a:ext cx="7589520" cy="0"/>
          </a:xfrm>
          <a:prstGeom prst="line">
            <a:avLst/>
          </a:prstGeom>
          <a:noFill/>
          <a:ln w="3810">
            <a:solidFill>
              <a:srgbClr val="D0D5D4"/>
            </a:solidFill>
            <a:prstDash val="solid"/>
          </a:ln>
        </p:spPr>
        <p:txBody>
          <a:bodyPr/>
          <a:lstStyle/>
          <a:p>
            <a:pPr algn="ctr"/>
            <a:endParaRPr lang="en-US"/>
          </a:p>
        </p:txBody>
      </p:sp>
      <p:pic>
        <p:nvPicPr>
          <p:cNvPr id="24" name="Image 6" descr="preencoded.png"/>
          <p:cNvPicPr>
            <a:picLocks noChangeAspect="1"/>
          </p:cNvPicPr>
          <p:nvPr/>
        </p:nvPicPr>
        <p:blipFill>
          <a:blip r:embed="rId3"/>
          <a:stretch>
            <a:fillRect/>
          </a:stretch>
        </p:blipFill>
        <p:spPr>
          <a:xfrm>
            <a:off x="594360" y="4325112"/>
            <a:ext cx="274320" cy="274320"/>
          </a:xfrm>
          <a:prstGeom prst="rect">
            <a:avLst/>
          </a:prstGeom>
        </p:spPr>
      </p:pic>
      <p:sp>
        <p:nvSpPr>
          <p:cNvPr id="25" name="Text 16"/>
          <p:cNvSpPr/>
          <p:nvPr/>
        </p:nvSpPr>
        <p:spPr>
          <a:xfrm>
            <a:off x="1005840" y="4251960"/>
            <a:ext cx="7589520" cy="475488"/>
          </a:xfrm>
          <a:prstGeom prst="rect">
            <a:avLst/>
          </a:prstGeom>
          <a:noFill/>
          <a:ln/>
        </p:spPr>
        <p:txBody>
          <a:bodyPr wrap="square" lIns="0" tIns="0" rIns="0" bIns="0" rtlCol="0" anchor="ctr"/>
          <a:lstStyle/>
          <a:p>
            <a:pPr marL="0" indent="0" algn="ctr">
              <a:buNone/>
            </a:pPr>
            <a:r>
              <a:rPr lang="en-US" sz="1250" dirty="0">
                <a:solidFill>
                  <a:srgbClr val="2C3E40"/>
                </a:solidFill>
                <a:latin typeface="Calibri" pitchFamily="34" charset="0"/>
                <a:ea typeface="Calibri" pitchFamily="34" charset="-122"/>
                <a:cs typeface="Calibri" pitchFamily="34" charset="-120"/>
              </a:rPr>
              <a:t>When in doubt, call your poison center: 1-800-222-1222.</a:t>
            </a:r>
            <a:endParaRPr lang="en-US" sz="125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dissolve">
                                      <p:cBhvr>
                                        <p:cTn id="10" dur="500"/>
                                        <p:tgtEl>
                                          <p:spTgt spid="7"/>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dissolve">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1"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dissolve">
                                      <p:cBhvr>
                                        <p:cTn id="18" dur="500"/>
                                        <p:tgtEl>
                                          <p:spTgt spid="8"/>
                                        </p:tgtEl>
                                      </p:cBhvr>
                                    </p:animEffect>
                                  </p:childTnLst>
                                </p:cTn>
                              </p:par>
                              <p:par>
                                <p:cTn id="19" presetID="9"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dissolve">
                                      <p:cBhvr>
                                        <p:cTn id="21" dur="500"/>
                                        <p:tgtEl>
                                          <p:spTgt spid="9"/>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dissolve">
                                      <p:cBhvr>
                                        <p:cTn id="24" dur="500"/>
                                        <p:tgtEl>
                                          <p:spTgt spid="10"/>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dissolv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1"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dissolve">
                                      <p:cBhvr>
                                        <p:cTn id="32" dur="500"/>
                                        <p:tgtEl>
                                          <p:spTgt spid="11"/>
                                        </p:tgtEl>
                                      </p:cBhvr>
                                    </p:animEffect>
                                  </p:childTnLst>
                                </p:cTn>
                              </p:par>
                              <p:par>
                                <p:cTn id="33" presetID="9" presetClass="entr" presetSubtype="0" fill="hold" nodeType="with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dissolve">
                                      <p:cBhvr>
                                        <p:cTn id="35" dur="500"/>
                                        <p:tgtEl>
                                          <p:spTgt spid="12"/>
                                        </p:tgtEl>
                                      </p:cBhvr>
                                    </p:animEffect>
                                  </p:childTnLst>
                                </p:cTn>
                              </p:par>
                              <p:par>
                                <p:cTn id="36" presetID="9" presetClass="entr" presetSubtype="0" fill="hold" grpId="0" nodeType="with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dissolve">
                                      <p:cBhvr>
                                        <p:cTn id="38" dur="500"/>
                                        <p:tgtEl>
                                          <p:spTgt spid="13"/>
                                        </p:tgtEl>
                                      </p:cBhvr>
                                    </p:animEffect>
                                  </p:childTnLst>
                                </p:cTn>
                              </p:par>
                              <p:par>
                                <p:cTn id="39" presetID="9" presetClass="entr" presetSubtype="0" fill="hold" grpId="0" nodeType="with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dissolve">
                                      <p:cBhvr>
                                        <p:cTn id="41" dur="500"/>
                                        <p:tgtEl>
                                          <p:spTgt spid="14"/>
                                        </p:tgtEl>
                                      </p:cBhvr>
                                    </p:animEffect>
                                  </p:childTnLst>
                                </p:cTn>
                              </p:par>
                            </p:childTnLst>
                          </p:cTn>
                        </p:par>
                      </p:childTnLst>
                    </p:cTn>
                  </p:par>
                  <p:par>
                    <p:cTn id="42" fill="hold">
                      <p:stCondLst>
                        <p:cond delay="indefinite"/>
                      </p:stCondLst>
                      <p:childTnLst>
                        <p:par>
                          <p:cTn id="43" fill="hold">
                            <p:stCondLst>
                              <p:cond delay="0"/>
                            </p:stCondLst>
                            <p:childTnLst>
                              <p:par>
                                <p:cTn id="44" presetID="9" presetClass="entr" presetSubtype="0" fill="hold" grpId="1" nodeType="clickEffect">
                                  <p:stCondLst>
                                    <p:cond delay="0"/>
                                  </p:stCondLst>
                                  <p:childTnLst>
                                    <p:set>
                                      <p:cBhvr>
                                        <p:cTn id="45" dur="1" fill="hold">
                                          <p:stCondLst>
                                            <p:cond delay="0"/>
                                          </p:stCondLst>
                                        </p:cTn>
                                        <p:tgtEl>
                                          <p:spTgt spid="14"/>
                                        </p:tgtEl>
                                        <p:attrNameLst>
                                          <p:attrName>style.visibility</p:attrName>
                                        </p:attrNameLst>
                                      </p:cBhvr>
                                      <p:to>
                                        <p:strVal val="visible"/>
                                      </p:to>
                                    </p:set>
                                    <p:animEffect transition="in" filter="dissolve">
                                      <p:cBhvr>
                                        <p:cTn id="46" dur="500"/>
                                        <p:tgtEl>
                                          <p:spTgt spid="14"/>
                                        </p:tgtEl>
                                      </p:cBhvr>
                                    </p:animEffect>
                                  </p:childTnLst>
                                </p:cTn>
                              </p:par>
                              <p:par>
                                <p:cTn id="47" presetID="9" presetClass="entr" presetSubtype="0" fill="hold" nodeType="withEffect">
                                  <p:stCondLst>
                                    <p:cond delay="0"/>
                                  </p:stCondLst>
                                  <p:childTnLst>
                                    <p:set>
                                      <p:cBhvr>
                                        <p:cTn id="48" dur="1" fill="hold">
                                          <p:stCondLst>
                                            <p:cond delay="0"/>
                                          </p:stCondLst>
                                        </p:cTn>
                                        <p:tgtEl>
                                          <p:spTgt spid="15"/>
                                        </p:tgtEl>
                                        <p:attrNameLst>
                                          <p:attrName>style.visibility</p:attrName>
                                        </p:attrNameLst>
                                      </p:cBhvr>
                                      <p:to>
                                        <p:strVal val="visible"/>
                                      </p:to>
                                    </p:set>
                                    <p:animEffect transition="in" filter="dissolve">
                                      <p:cBhvr>
                                        <p:cTn id="49" dur="500"/>
                                        <p:tgtEl>
                                          <p:spTgt spid="15"/>
                                        </p:tgtEl>
                                      </p:cBhvr>
                                    </p:animEffect>
                                  </p:childTnLst>
                                </p:cTn>
                              </p:par>
                              <p:par>
                                <p:cTn id="50" presetID="9" presetClass="entr" presetSubtype="0" fill="hold" grpId="0" nodeType="with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dissolve">
                                      <p:cBhvr>
                                        <p:cTn id="52" dur="500"/>
                                        <p:tgtEl>
                                          <p:spTgt spid="16"/>
                                        </p:tgtEl>
                                      </p:cBhvr>
                                    </p:animEffect>
                                  </p:childTnLst>
                                </p:cTn>
                              </p:par>
                              <p:par>
                                <p:cTn id="53" presetID="9" presetClass="entr" presetSubtype="0" fill="hold" grpId="0" nodeType="withEffect">
                                  <p:stCondLst>
                                    <p:cond delay="0"/>
                                  </p:stCondLst>
                                  <p:childTnLst>
                                    <p:set>
                                      <p:cBhvr>
                                        <p:cTn id="54" dur="1" fill="hold">
                                          <p:stCondLst>
                                            <p:cond delay="0"/>
                                          </p:stCondLst>
                                        </p:cTn>
                                        <p:tgtEl>
                                          <p:spTgt spid="17"/>
                                        </p:tgtEl>
                                        <p:attrNameLst>
                                          <p:attrName>style.visibility</p:attrName>
                                        </p:attrNameLst>
                                      </p:cBhvr>
                                      <p:to>
                                        <p:strVal val="visible"/>
                                      </p:to>
                                    </p:set>
                                    <p:animEffect transition="in" filter="dissolve">
                                      <p:cBhvr>
                                        <p:cTn id="55" dur="500"/>
                                        <p:tgtEl>
                                          <p:spTgt spid="17"/>
                                        </p:tgtEl>
                                      </p:cBhvr>
                                    </p:animEffect>
                                  </p:childTnLst>
                                </p:cTn>
                              </p:par>
                            </p:childTnLst>
                          </p:cTn>
                        </p:par>
                      </p:childTnLst>
                    </p:cTn>
                  </p:par>
                  <p:par>
                    <p:cTn id="56" fill="hold">
                      <p:stCondLst>
                        <p:cond delay="indefinite"/>
                      </p:stCondLst>
                      <p:childTnLst>
                        <p:par>
                          <p:cTn id="57" fill="hold">
                            <p:stCondLst>
                              <p:cond delay="0"/>
                            </p:stCondLst>
                            <p:childTnLst>
                              <p:par>
                                <p:cTn id="58" presetID="9" presetClass="entr" presetSubtype="0" fill="hold" grpId="1" nodeType="clickEffect">
                                  <p:stCondLst>
                                    <p:cond delay="0"/>
                                  </p:stCondLst>
                                  <p:childTnLst>
                                    <p:set>
                                      <p:cBhvr>
                                        <p:cTn id="59" dur="1" fill="hold">
                                          <p:stCondLst>
                                            <p:cond delay="0"/>
                                          </p:stCondLst>
                                        </p:cTn>
                                        <p:tgtEl>
                                          <p:spTgt spid="17"/>
                                        </p:tgtEl>
                                        <p:attrNameLst>
                                          <p:attrName>style.visibility</p:attrName>
                                        </p:attrNameLst>
                                      </p:cBhvr>
                                      <p:to>
                                        <p:strVal val="visible"/>
                                      </p:to>
                                    </p:set>
                                    <p:animEffect transition="in" filter="dissolve">
                                      <p:cBhvr>
                                        <p:cTn id="60" dur="500"/>
                                        <p:tgtEl>
                                          <p:spTgt spid="17"/>
                                        </p:tgtEl>
                                      </p:cBhvr>
                                    </p:animEffect>
                                  </p:childTnLst>
                                </p:cTn>
                              </p:par>
                              <p:par>
                                <p:cTn id="61" presetID="9" presetClass="entr" presetSubtype="0" fill="hold" nodeType="withEffect">
                                  <p:stCondLst>
                                    <p:cond delay="0"/>
                                  </p:stCondLst>
                                  <p:childTnLst>
                                    <p:set>
                                      <p:cBhvr>
                                        <p:cTn id="62" dur="1" fill="hold">
                                          <p:stCondLst>
                                            <p:cond delay="0"/>
                                          </p:stCondLst>
                                        </p:cTn>
                                        <p:tgtEl>
                                          <p:spTgt spid="18"/>
                                        </p:tgtEl>
                                        <p:attrNameLst>
                                          <p:attrName>style.visibility</p:attrName>
                                        </p:attrNameLst>
                                      </p:cBhvr>
                                      <p:to>
                                        <p:strVal val="visible"/>
                                      </p:to>
                                    </p:set>
                                    <p:animEffect transition="in" filter="dissolve">
                                      <p:cBhvr>
                                        <p:cTn id="63" dur="500"/>
                                        <p:tgtEl>
                                          <p:spTgt spid="18"/>
                                        </p:tgtEl>
                                      </p:cBhvr>
                                    </p:animEffect>
                                  </p:childTnLst>
                                </p:cTn>
                              </p:par>
                              <p:par>
                                <p:cTn id="64" presetID="9" presetClass="entr" presetSubtype="0" fill="hold" grpId="0" nodeType="withEffect">
                                  <p:stCondLst>
                                    <p:cond delay="0"/>
                                  </p:stCondLst>
                                  <p:childTnLst>
                                    <p:set>
                                      <p:cBhvr>
                                        <p:cTn id="65" dur="1" fill="hold">
                                          <p:stCondLst>
                                            <p:cond delay="0"/>
                                          </p:stCondLst>
                                        </p:cTn>
                                        <p:tgtEl>
                                          <p:spTgt spid="19"/>
                                        </p:tgtEl>
                                        <p:attrNameLst>
                                          <p:attrName>style.visibility</p:attrName>
                                        </p:attrNameLst>
                                      </p:cBhvr>
                                      <p:to>
                                        <p:strVal val="visible"/>
                                      </p:to>
                                    </p:set>
                                    <p:animEffect transition="in" filter="dissolve">
                                      <p:cBhvr>
                                        <p:cTn id="66" dur="500"/>
                                        <p:tgtEl>
                                          <p:spTgt spid="19"/>
                                        </p:tgtEl>
                                      </p:cBhvr>
                                    </p:animEffect>
                                  </p:childTnLst>
                                </p:cTn>
                              </p:par>
                              <p:par>
                                <p:cTn id="67" presetID="9" presetClass="entr" presetSubtype="0" fill="hold" grpId="0" nodeType="withEffect">
                                  <p:stCondLst>
                                    <p:cond delay="0"/>
                                  </p:stCondLst>
                                  <p:childTnLst>
                                    <p:set>
                                      <p:cBhvr>
                                        <p:cTn id="68" dur="1" fill="hold">
                                          <p:stCondLst>
                                            <p:cond delay="0"/>
                                          </p:stCondLst>
                                        </p:cTn>
                                        <p:tgtEl>
                                          <p:spTgt spid="20"/>
                                        </p:tgtEl>
                                        <p:attrNameLst>
                                          <p:attrName>style.visibility</p:attrName>
                                        </p:attrNameLst>
                                      </p:cBhvr>
                                      <p:to>
                                        <p:strVal val="visible"/>
                                      </p:to>
                                    </p:set>
                                    <p:animEffect transition="in" filter="dissolve">
                                      <p:cBhvr>
                                        <p:cTn id="69" dur="500"/>
                                        <p:tgtEl>
                                          <p:spTgt spid="20"/>
                                        </p:tgtEl>
                                      </p:cBhvr>
                                    </p:animEffect>
                                  </p:childTnLst>
                                </p:cTn>
                              </p:par>
                            </p:childTnLst>
                          </p:cTn>
                        </p:par>
                      </p:childTnLst>
                    </p:cTn>
                  </p:par>
                  <p:par>
                    <p:cTn id="70" fill="hold">
                      <p:stCondLst>
                        <p:cond delay="indefinite"/>
                      </p:stCondLst>
                      <p:childTnLst>
                        <p:par>
                          <p:cTn id="71" fill="hold">
                            <p:stCondLst>
                              <p:cond delay="0"/>
                            </p:stCondLst>
                            <p:childTnLst>
                              <p:par>
                                <p:cTn id="72" presetID="9" presetClass="entr" presetSubtype="0" fill="hold" grpId="1" nodeType="clickEffect">
                                  <p:stCondLst>
                                    <p:cond delay="0"/>
                                  </p:stCondLst>
                                  <p:childTnLst>
                                    <p:set>
                                      <p:cBhvr>
                                        <p:cTn id="73" dur="1" fill="hold">
                                          <p:stCondLst>
                                            <p:cond delay="0"/>
                                          </p:stCondLst>
                                        </p:cTn>
                                        <p:tgtEl>
                                          <p:spTgt spid="20"/>
                                        </p:tgtEl>
                                        <p:attrNameLst>
                                          <p:attrName>style.visibility</p:attrName>
                                        </p:attrNameLst>
                                      </p:cBhvr>
                                      <p:to>
                                        <p:strVal val="visible"/>
                                      </p:to>
                                    </p:set>
                                    <p:animEffect transition="in" filter="dissolve">
                                      <p:cBhvr>
                                        <p:cTn id="74" dur="500"/>
                                        <p:tgtEl>
                                          <p:spTgt spid="20"/>
                                        </p:tgtEl>
                                      </p:cBhvr>
                                    </p:animEffect>
                                  </p:childTnLst>
                                </p:cTn>
                              </p:par>
                              <p:par>
                                <p:cTn id="75" presetID="9" presetClass="entr" presetSubtype="0" fill="hold" nodeType="withEffect">
                                  <p:stCondLst>
                                    <p:cond delay="0"/>
                                  </p:stCondLst>
                                  <p:childTnLst>
                                    <p:set>
                                      <p:cBhvr>
                                        <p:cTn id="76" dur="1" fill="hold">
                                          <p:stCondLst>
                                            <p:cond delay="0"/>
                                          </p:stCondLst>
                                        </p:cTn>
                                        <p:tgtEl>
                                          <p:spTgt spid="21"/>
                                        </p:tgtEl>
                                        <p:attrNameLst>
                                          <p:attrName>style.visibility</p:attrName>
                                        </p:attrNameLst>
                                      </p:cBhvr>
                                      <p:to>
                                        <p:strVal val="visible"/>
                                      </p:to>
                                    </p:set>
                                    <p:animEffect transition="in" filter="dissolve">
                                      <p:cBhvr>
                                        <p:cTn id="77" dur="500"/>
                                        <p:tgtEl>
                                          <p:spTgt spid="21"/>
                                        </p:tgtEl>
                                      </p:cBhvr>
                                    </p:animEffect>
                                  </p:childTnLst>
                                </p:cTn>
                              </p:par>
                              <p:par>
                                <p:cTn id="78" presetID="9" presetClass="entr" presetSubtype="0" fill="hold" grpId="0" nodeType="withEffect">
                                  <p:stCondLst>
                                    <p:cond delay="0"/>
                                  </p:stCondLst>
                                  <p:childTnLst>
                                    <p:set>
                                      <p:cBhvr>
                                        <p:cTn id="79" dur="1" fill="hold">
                                          <p:stCondLst>
                                            <p:cond delay="0"/>
                                          </p:stCondLst>
                                        </p:cTn>
                                        <p:tgtEl>
                                          <p:spTgt spid="22"/>
                                        </p:tgtEl>
                                        <p:attrNameLst>
                                          <p:attrName>style.visibility</p:attrName>
                                        </p:attrNameLst>
                                      </p:cBhvr>
                                      <p:to>
                                        <p:strVal val="visible"/>
                                      </p:to>
                                    </p:set>
                                    <p:animEffect transition="in" filter="dissolve">
                                      <p:cBhvr>
                                        <p:cTn id="80" dur="500"/>
                                        <p:tgtEl>
                                          <p:spTgt spid="22"/>
                                        </p:tgtEl>
                                      </p:cBhvr>
                                    </p:animEffect>
                                  </p:childTnLst>
                                </p:cTn>
                              </p:par>
                              <p:par>
                                <p:cTn id="81" presetID="9" presetClass="entr" presetSubtype="0" fill="hold" grpId="0" nodeType="withEffect">
                                  <p:stCondLst>
                                    <p:cond delay="0"/>
                                  </p:stCondLst>
                                  <p:childTnLst>
                                    <p:set>
                                      <p:cBhvr>
                                        <p:cTn id="82" dur="1" fill="hold">
                                          <p:stCondLst>
                                            <p:cond delay="0"/>
                                          </p:stCondLst>
                                        </p:cTn>
                                        <p:tgtEl>
                                          <p:spTgt spid="23"/>
                                        </p:tgtEl>
                                        <p:attrNameLst>
                                          <p:attrName>style.visibility</p:attrName>
                                        </p:attrNameLst>
                                      </p:cBhvr>
                                      <p:to>
                                        <p:strVal val="visible"/>
                                      </p:to>
                                    </p:set>
                                    <p:animEffect transition="in" filter="dissolve">
                                      <p:cBhvr>
                                        <p:cTn id="83" dur="500"/>
                                        <p:tgtEl>
                                          <p:spTgt spid="23"/>
                                        </p:tgtEl>
                                      </p:cBhvr>
                                    </p:animEffect>
                                  </p:childTnLst>
                                </p:cTn>
                              </p:par>
                            </p:childTnLst>
                          </p:cTn>
                        </p:par>
                      </p:childTnLst>
                    </p:cTn>
                  </p:par>
                  <p:par>
                    <p:cTn id="84" fill="hold">
                      <p:stCondLst>
                        <p:cond delay="indefinite"/>
                      </p:stCondLst>
                      <p:childTnLst>
                        <p:par>
                          <p:cTn id="85" fill="hold">
                            <p:stCondLst>
                              <p:cond delay="0"/>
                            </p:stCondLst>
                            <p:childTnLst>
                              <p:par>
                                <p:cTn id="86" presetID="9" presetClass="entr" presetSubtype="0" fill="hold" grpId="1" nodeType="clickEffect">
                                  <p:stCondLst>
                                    <p:cond delay="0"/>
                                  </p:stCondLst>
                                  <p:childTnLst>
                                    <p:set>
                                      <p:cBhvr>
                                        <p:cTn id="87" dur="1" fill="hold">
                                          <p:stCondLst>
                                            <p:cond delay="0"/>
                                          </p:stCondLst>
                                        </p:cTn>
                                        <p:tgtEl>
                                          <p:spTgt spid="23"/>
                                        </p:tgtEl>
                                        <p:attrNameLst>
                                          <p:attrName>style.visibility</p:attrName>
                                        </p:attrNameLst>
                                      </p:cBhvr>
                                      <p:to>
                                        <p:strVal val="visible"/>
                                      </p:to>
                                    </p:set>
                                    <p:animEffect transition="in" filter="dissolve">
                                      <p:cBhvr>
                                        <p:cTn id="88" dur="500"/>
                                        <p:tgtEl>
                                          <p:spTgt spid="23"/>
                                        </p:tgtEl>
                                      </p:cBhvr>
                                    </p:animEffect>
                                  </p:childTnLst>
                                </p:cTn>
                              </p:par>
                              <p:par>
                                <p:cTn id="89" presetID="9" presetClass="entr" presetSubtype="0" fill="hold" nodeType="withEffect">
                                  <p:stCondLst>
                                    <p:cond delay="0"/>
                                  </p:stCondLst>
                                  <p:childTnLst>
                                    <p:set>
                                      <p:cBhvr>
                                        <p:cTn id="90" dur="1" fill="hold">
                                          <p:stCondLst>
                                            <p:cond delay="0"/>
                                          </p:stCondLst>
                                        </p:cTn>
                                        <p:tgtEl>
                                          <p:spTgt spid="24"/>
                                        </p:tgtEl>
                                        <p:attrNameLst>
                                          <p:attrName>style.visibility</p:attrName>
                                        </p:attrNameLst>
                                      </p:cBhvr>
                                      <p:to>
                                        <p:strVal val="visible"/>
                                      </p:to>
                                    </p:set>
                                    <p:animEffect transition="in" filter="dissolve">
                                      <p:cBhvr>
                                        <p:cTn id="91"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8" grpId="1" animBg="1"/>
      <p:bldP spid="10" grpId="0" animBg="1"/>
      <p:bldP spid="11" grpId="0" animBg="1"/>
      <p:bldP spid="11" grpId="1" animBg="1"/>
      <p:bldP spid="13" grpId="0" animBg="1"/>
      <p:bldP spid="14" grpId="0" animBg="1"/>
      <p:bldP spid="14" grpId="1" animBg="1"/>
      <p:bldP spid="16" grpId="0" animBg="1"/>
      <p:bldP spid="17" grpId="0" animBg="1"/>
      <p:bldP spid="17" grpId="1" animBg="1"/>
      <p:bldP spid="19" grpId="0" animBg="1"/>
      <p:bldP spid="20" grpId="0" animBg="1"/>
      <p:bldP spid="20" grpId="1" animBg="1"/>
      <p:bldP spid="22" grpId="0" animBg="1"/>
      <p:bldP spid="23" grpId="0" animBg="1"/>
      <p:bldP spid="23" grpId="1" animBg="1"/>
    </p:bldLst>
  </p:timing>
</p:sld>
</file>

<file path=ppt/slides/slide45.xml><?xml version="1.0" encoding="utf-8"?>
<p:sld xmlns:a="http://schemas.openxmlformats.org/drawingml/2006/main" xmlns:r="http://schemas.openxmlformats.org/officeDocument/2006/relationships" xmlns:p="http://schemas.openxmlformats.org/presentationml/2006/main">
  <p:cSld name="Slide 37">
    <p:bg>
      <p:bgPr>
        <a:solidFill>
          <a:srgbClr val="0B3D4C"/>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457200" y="457200"/>
            <a:ext cx="8229600" cy="548640"/>
          </a:xfrm>
          <a:prstGeom prst="rect">
            <a:avLst/>
          </a:prstGeom>
          <a:noFill/>
          <a:ln/>
        </p:spPr>
        <p:txBody>
          <a:bodyPr wrap="square" lIns="0" tIns="0" rIns="0" bIns="0" rtlCol="0" anchor="ctr"/>
          <a:lstStyle/>
          <a:p>
            <a:pPr marL="0" indent="0" algn="ctr">
              <a:buNone/>
            </a:pPr>
            <a:r>
              <a:rPr lang="en-US" sz="3200" b="1" dirty="0">
                <a:solidFill>
                  <a:srgbClr val="FFFFFF"/>
                </a:solidFill>
                <a:latin typeface="Trebuchet MS" pitchFamily="34" charset="0"/>
                <a:ea typeface="Trebuchet MS" pitchFamily="34" charset="-122"/>
                <a:cs typeface="Trebuchet MS" pitchFamily="34" charset="-120"/>
              </a:rPr>
              <a:t>Summary</a:t>
            </a:r>
            <a:endParaRPr lang="en-US" sz="3200" dirty="0"/>
          </a:p>
        </p:txBody>
      </p:sp>
      <p:pic>
        <p:nvPicPr>
          <p:cNvPr id="4" name="Image 0" descr="preencoded.png"/>
          <p:cNvPicPr>
            <a:picLocks noChangeAspect="1"/>
          </p:cNvPicPr>
          <p:nvPr/>
        </p:nvPicPr>
        <p:blipFill>
          <a:blip r:embed="rId3"/>
          <a:stretch>
            <a:fillRect/>
          </a:stretch>
        </p:blipFill>
        <p:spPr>
          <a:xfrm>
            <a:off x="731520" y="1280160"/>
            <a:ext cx="274320" cy="274320"/>
          </a:xfrm>
          <a:prstGeom prst="rect">
            <a:avLst/>
          </a:prstGeom>
        </p:spPr>
      </p:pic>
      <p:sp>
        <p:nvSpPr>
          <p:cNvPr id="5" name="Text 2"/>
          <p:cNvSpPr/>
          <p:nvPr/>
        </p:nvSpPr>
        <p:spPr>
          <a:xfrm>
            <a:off x="1188720" y="1188720"/>
            <a:ext cx="2743200" cy="457200"/>
          </a:xfrm>
          <a:prstGeom prst="rect">
            <a:avLst/>
          </a:prstGeom>
          <a:noFill/>
          <a:ln/>
        </p:spPr>
        <p:txBody>
          <a:bodyPr wrap="square" lIns="0" tIns="0" rIns="0" bIns="0" rtlCol="0" anchor="ctr"/>
          <a:lstStyle/>
          <a:p>
            <a:pPr marL="0" indent="0">
              <a:buNone/>
            </a:pPr>
            <a:r>
              <a:rPr lang="en-US" sz="1500" b="1" dirty="0">
                <a:solidFill>
                  <a:srgbClr val="1A8A6E"/>
                </a:solidFill>
                <a:latin typeface="Trebuchet MS" pitchFamily="34" charset="0"/>
                <a:ea typeface="Trebuchet MS" pitchFamily="34" charset="-122"/>
                <a:cs typeface="Trebuchet MS" pitchFamily="34" charset="-120"/>
              </a:rPr>
              <a:t>Recognize toxidromes</a:t>
            </a:r>
            <a:endParaRPr lang="en-US" sz="1500" dirty="0"/>
          </a:p>
        </p:txBody>
      </p:sp>
      <p:sp>
        <p:nvSpPr>
          <p:cNvPr id="6" name="Text 3"/>
          <p:cNvSpPr/>
          <p:nvPr/>
        </p:nvSpPr>
        <p:spPr>
          <a:xfrm>
            <a:off x="3931920" y="1188720"/>
            <a:ext cx="4572000" cy="457200"/>
          </a:xfrm>
          <a:prstGeom prst="rect">
            <a:avLst/>
          </a:prstGeom>
          <a:noFill/>
          <a:ln/>
        </p:spPr>
        <p:txBody>
          <a:bodyPr wrap="square" lIns="0" tIns="0" rIns="0" bIns="0" rtlCol="0" anchor="ctr"/>
          <a:lstStyle/>
          <a:p>
            <a:pPr marL="0" indent="0">
              <a:buNone/>
            </a:pPr>
            <a:r>
              <a:rPr lang="en-US" sz="1300" dirty="0">
                <a:solidFill>
                  <a:srgbClr val="D0D5D4"/>
                </a:solidFill>
                <a:latin typeface="Calibri" pitchFamily="34" charset="0"/>
                <a:ea typeface="Calibri" pitchFamily="34" charset="-122"/>
                <a:cs typeface="Calibri" pitchFamily="34" charset="-120"/>
              </a:rPr>
              <a:t>Pattern recognition is the fastest path to a working diagnosis</a:t>
            </a:r>
            <a:endParaRPr lang="en-US" sz="1300" dirty="0"/>
          </a:p>
        </p:txBody>
      </p:sp>
      <p:pic>
        <p:nvPicPr>
          <p:cNvPr id="7" name="Image 1" descr="preencoded.png"/>
          <p:cNvPicPr>
            <a:picLocks noChangeAspect="1"/>
          </p:cNvPicPr>
          <p:nvPr/>
        </p:nvPicPr>
        <p:blipFill>
          <a:blip r:embed="rId3"/>
          <a:stretch>
            <a:fillRect/>
          </a:stretch>
        </p:blipFill>
        <p:spPr>
          <a:xfrm>
            <a:off x="731520" y="2011680"/>
            <a:ext cx="274320" cy="274320"/>
          </a:xfrm>
          <a:prstGeom prst="rect">
            <a:avLst/>
          </a:prstGeom>
        </p:spPr>
      </p:pic>
      <p:sp>
        <p:nvSpPr>
          <p:cNvPr id="8" name="Text 4"/>
          <p:cNvSpPr/>
          <p:nvPr/>
        </p:nvSpPr>
        <p:spPr>
          <a:xfrm>
            <a:off x="1188720" y="1920240"/>
            <a:ext cx="2743200" cy="457200"/>
          </a:xfrm>
          <a:prstGeom prst="rect">
            <a:avLst/>
          </a:prstGeom>
          <a:noFill/>
          <a:ln/>
        </p:spPr>
        <p:txBody>
          <a:bodyPr wrap="square" lIns="0" tIns="0" rIns="0" bIns="0" rtlCol="0" anchor="ctr"/>
          <a:lstStyle/>
          <a:p>
            <a:pPr marL="0" indent="0">
              <a:buNone/>
            </a:pPr>
            <a:r>
              <a:rPr lang="en-US" sz="1500" b="1" dirty="0">
                <a:solidFill>
                  <a:srgbClr val="1A8A6E"/>
                </a:solidFill>
                <a:latin typeface="Trebuchet MS" pitchFamily="34" charset="0"/>
                <a:ea typeface="Trebuchet MS" pitchFamily="34" charset="-122"/>
                <a:cs typeface="Trebuchet MS" pitchFamily="34" charset="-120"/>
              </a:rPr>
              <a:t>Supportive care first</a:t>
            </a:r>
            <a:endParaRPr lang="en-US" sz="1500" dirty="0"/>
          </a:p>
        </p:txBody>
      </p:sp>
      <p:sp>
        <p:nvSpPr>
          <p:cNvPr id="9" name="Text 5"/>
          <p:cNvSpPr/>
          <p:nvPr/>
        </p:nvSpPr>
        <p:spPr>
          <a:xfrm>
            <a:off x="3931920" y="1920240"/>
            <a:ext cx="4572000" cy="457200"/>
          </a:xfrm>
          <a:prstGeom prst="rect">
            <a:avLst/>
          </a:prstGeom>
          <a:noFill/>
          <a:ln/>
        </p:spPr>
        <p:txBody>
          <a:bodyPr wrap="square" lIns="0" tIns="0" rIns="0" bIns="0" rtlCol="0" anchor="ctr"/>
          <a:lstStyle/>
          <a:p>
            <a:pPr marL="0" indent="0">
              <a:buNone/>
            </a:pPr>
            <a:r>
              <a:rPr lang="en-US" sz="1300" dirty="0">
                <a:solidFill>
                  <a:srgbClr val="D0D5D4"/>
                </a:solidFill>
                <a:latin typeface="Calibri" pitchFamily="34" charset="0"/>
                <a:ea typeface="Calibri" pitchFamily="34" charset="-122"/>
                <a:cs typeface="Calibri" pitchFamily="34" charset="-120"/>
              </a:rPr>
              <a:t>Good resuscitation &gt; specific antidotes for most patients</a:t>
            </a:r>
            <a:endParaRPr lang="en-US" sz="1300" dirty="0"/>
          </a:p>
        </p:txBody>
      </p:sp>
      <p:pic>
        <p:nvPicPr>
          <p:cNvPr id="10" name="Image 2" descr="preencoded.png"/>
          <p:cNvPicPr>
            <a:picLocks noChangeAspect="1"/>
          </p:cNvPicPr>
          <p:nvPr/>
        </p:nvPicPr>
        <p:blipFill>
          <a:blip r:embed="rId3"/>
          <a:stretch>
            <a:fillRect/>
          </a:stretch>
        </p:blipFill>
        <p:spPr>
          <a:xfrm>
            <a:off x="731520" y="2743200"/>
            <a:ext cx="274320" cy="274320"/>
          </a:xfrm>
          <a:prstGeom prst="rect">
            <a:avLst/>
          </a:prstGeom>
        </p:spPr>
      </p:pic>
      <p:sp>
        <p:nvSpPr>
          <p:cNvPr id="11" name="Text 6"/>
          <p:cNvSpPr/>
          <p:nvPr/>
        </p:nvSpPr>
        <p:spPr>
          <a:xfrm>
            <a:off x="1188720" y="2651760"/>
            <a:ext cx="2743200" cy="457200"/>
          </a:xfrm>
          <a:prstGeom prst="rect">
            <a:avLst/>
          </a:prstGeom>
          <a:noFill/>
          <a:ln/>
        </p:spPr>
        <p:txBody>
          <a:bodyPr wrap="square" lIns="0" tIns="0" rIns="0" bIns="0" rtlCol="0" anchor="ctr"/>
          <a:lstStyle/>
          <a:p>
            <a:pPr marL="0" indent="0">
              <a:buNone/>
            </a:pPr>
            <a:r>
              <a:rPr lang="en-US" sz="1500" b="1" dirty="0">
                <a:solidFill>
                  <a:srgbClr val="1A8A6E"/>
                </a:solidFill>
                <a:latin typeface="Trebuchet MS" pitchFamily="34" charset="0"/>
                <a:ea typeface="Trebuchet MS" pitchFamily="34" charset="-122"/>
                <a:cs typeface="Trebuchet MS" pitchFamily="34" charset="-120"/>
              </a:rPr>
              <a:t>Decontaminate wisely</a:t>
            </a:r>
            <a:endParaRPr lang="en-US" sz="1500" dirty="0"/>
          </a:p>
        </p:txBody>
      </p:sp>
      <p:sp>
        <p:nvSpPr>
          <p:cNvPr id="12" name="Text 7"/>
          <p:cNvSpPr/>
          <p:nvPr/>
        </p:nvSpPr>
        <p:spPr>
          <a:xfrm>
            <a:off x="3931920" y="2651760"/>
            <a:ext cx="4572000" cy="457200"/>
          </a:xfrm>
          <a:prstGeom prst="rect">
            <a:avLst/>
          </a:prstGeom>
          <a:noFill/>
          <a:ln/>
        </p:spPr>
        <p:txBody>
          <a:bodyPr wrap="square" lIns="0" tIns="0" rIns="0" bIns="0" rtlCol="0" anchor="ctr"/>
          <a:lstStyle/>
          <a:p>
            <a:pPr marL="0" indent="0">
              <a:buNone/>
            </a:pPr>
            <a:r>
              <a:rPr lang="en-US" sz="1300" dirty="0">
                <a:solidFill>
                  <a:srgbClr val="D0D5D4"/>
                </a:solidFill>
                <a:latin typeface="Calibri" pitchFamily="34" charset="0"/>
                <a:ea typeface="Calibri" pitchFamily="34" charset="-122"/>
                <a:cs typeface="Calibri" pitchFamily="34" charset="-120"/>
              </a:rPr>
              <a:t>Timing and appropriateness matter more than technique</a:t>
            </a:r>
            <a:endParaRPr lang="en-US" sz="1300" dirty="0"/>
          </a:p>
        </p:txBody>
      </p:sp>
      <p:pic>
        <p:nvPicPr>
          <p:cNvPr id="13" name="Image 3" descr="preencoded.png"/>
          <p:cNvPicPr>
            <a:picLocks noChangeAspect="1"/>
          </p:cNvPicPr>
          <p:nvPr/>
        </p:nvPicPr>
        <p:blipFill>
          <a:blip r:embed="rId3"/>
          <a:stretch>
            <a:fillRect/>
          </a:stretch>
        </p:blipFill>
        <p:spPr>
          <a:xfrm>
            <a:off x="731520" y="3474720"/>
            <a:ext cx="274320" cy="274320"/>
          </a:xfrm>
          <a:prstGeom prst="rect">
            <a:avLst/>
          </a:prstGeom>
        </p:spPr>
      </p:pic>
      <p:sp>
        <p:nvSpPr>
          <p:cNvPr id="14" name="Text 8"/>
          <p:cNvSpPr/>
          <p:nvPr/>
        </p:nvSpPr>
        <p:spPr>
          <a:xfrm>
            <a:off x="1188720" y="3383280"/>
            <a:ext cx="2743200" cy="457200"/>
          </a:xfrm>
          <a:prstGeom prst="rect">
            <a:avLst/>
          </a:prstGeom>
          <a:noFill/>
          <a:ln/>
        </p:spPr>
        <p:txBody>
          <a:bodyPr wrap="square" lIns="0" tIns="0" rIns="0" bIns="0" rtlCol="0" anchor="ctr"/>
          <a:lstStyle/>
          <a:p>
            <a:pPr marL="0" indent="0">
              <a:buNone/>
            </a:pPr>
            <a:r>
              <a:rPr lang="en-US" sz="1500" b="1" dirty="0">
                <a:solidFill>
                  <a:srgbClr val="1A8A6E"/>
                </a:solidFill>
                <a:latin typeface="Trebuchet MS" pitchFamily="34" charset="0"/>
                <a:ea typeface="Trebuchet MS" pitchFamily="34" charset="-122"/>
                <a:cs typeface="Trebuchet MS" pitchFamily="34" charset="-120"/>
              </a:rPr>
              <a:t>Know your antidotes</a:t>
            </a:r>
            <a:endParaRPr lang="en-US" sz="1500" dirty="0"/>
          </a:p>
        </p:txBody>
      </p:sp>
      <p:sp>
        <p:nvSpPr>
          <p:cNvPr id="15" name="Text 9"/>
          <p:cNvSpPr/>
          <p:nvPr/>
        </p:nvSpPr>
        <p:spPr>
          <a:xfrm>
            <a:off x="3931920" y="3383280"/>
            <a:ext cx="4572000" cy="457200"/>
          </a:xfrm>
          <a:prstGeom prst="rect">
            <a:avLst/>
          </a:prstGeom>
          <a:noFill/>
          <a:ln/>
        </p:spPr>
        <p:txBody>
          <a:bodyPr wrap="square" lIns="0" tIns="0" rIns="0" bIns="0" rtlCol="0" anchor="ctr"/>
          <a:lstStyle/>
          <a:p>
            <a:pPr marL="0" indent="0">
              <a:buNone/>
            </a:pPr>
            <a:r>
              <a:rPr lang="en-US" sz="1300" dirty="0">
                <a:solidFill>
                  <a:srgbClr val="D0D5D4"/>
                </a:solidFill>
                <a:latin typeface="Calibri" pitchFamily="34" charset="0"/>
                <a:ea typeface="Calibri" pitchFamily="34" charset="-122"/>
                <a:cs typeface="Calibri" pitchFamily="34" charset="-120"/>
              </a:rPr>
              <a:t>Understand mechanism, dosing, and limitations</a:t>
            </a:r>
            <a:endParaRPr lang="en-US" sz="1300" dirty="0"/>
          </a:p>
        </p:txBody>
      </p:sp>
      <p:pic>
        <p:nvPicPr>
          <p:cNvPr id="16" name="Image 4" descr="preencoded.png"/>
          <p:cNvPicPr>
            <a:picLocks noChangeAspect="1"/>
          </p:cNvPicPr>
          <p:nvPr/>
        </p:nvPicPr>
        <p:blipFill>
          <a:blip r:embed="rId3"/>
          <a:stretch>
            <a:fillRect/>
          </a:stretch>
        </p:blipFill>
        <p:spPr>
          <a:xfrm>
            <a:off x="731520" y="4206240"/>
            <a:ext cx="274320" cy="274320"/>
          </a:xfrm>
          <a:prstGeom prst="rect">
            <a:avLst/>
          </a:prstGeom>
        </p:spPr>
      </p:pic>
      <p:sp>
        <p:nvSpPr>
          <p:cNvPr id="17" name="Text 10"/>
          <p:cNvSpPr/>
          <p:nvPr/>
        </p:nvSpPr>
        <p:spPr>
          <a:xfrm>
            <a:off x="1188720" y="4114800"/>
            <a:ext cx="2743200" cy="457200"/>
          </a:xfrm>
          <a:prstGeom prst="rect">
            <a:avLst/>
          </a:prstGeom>
          <a:noFill/>
          <a:ln/>
        </p:spPr>
        <p:txBody>
          <a:bodyPr wrap="square" lIns="0" tIns="0" rIns="0" bIns="0" rtlCol="0" anchor="ctr"/>
          <a:lstStyle/>
          <a:p>
            <a:pPr marL="0" indent="0">
              <a:buNone/>
            </a:pPr>
            <a:r>
              <a:rPr lang="en-US" sz="1500" b="1" dirty="0">
                <a:solidFill>
                  <a:srgbClr val="1A8A6E"/>
                </a:solidFill>
                <a:latin typeface="Trebuchet MS" pitchFamily="34" charset="0"/>
                <a:ea typeface="Trebuchet MS" pitchFamily="34" charset="-122"/>
                <a:cs typeface="Trebuchet MS" pitchFamily="34" charset="-120"/>
              </a:rPr>
              <a:t>Consult early</a:t>
            </a:r>
            <a:endParaRPr lang="en-US" sz="1500" dirty="0"/>
          </a:p>
        </p:txBody>
      </p:sp>
      <p:sp>
        <p:nvSpPr>
          <p:cNvPr id="18" name="Text 11"/>
          <p:cNvSpPr/>
          <p:nvPr/>
        </p:nvSpPr>
        <p:spPr>
          <a:xfrm>
            <a:off x="3931920" y="4114800"/>
            <a:ext cx="4572000" cy="457200"/>
          </a:xfrm>
          <a:prstGeom prst="rect">
            <a:avLst/>
          </a:prstGeom>
          <a:noFill/>
          <a:ln/>
        </p:spPr>
        <p:txBody>
          <a:bodyPr wrap="square" lIns="0" tIns="0" rIns="0" bIns="0" rtlCol="0" anchor="ctr"/>
          <a:lstStyle/>
          <a:p>
            <a:pPr marL="0" indent="0">
              <a:buNone/>
            </a:pPr>
            <a:r>
              <a:rPr lang="en-US" sz="1300" dirty="0">
                <a:solidFill>
                  <a:srgbClr val="D0D5D4"/>
                </a:solidFill>
                <a:latin typeface="Calibri" pitchFamily="34" charset="0"/>
                <a:ea typeface="Calibri" pitchFamily="34" charset="-122"/>
                <a:cs typeface="Calibri" pitchFamily="34" charset="-120"/>
              </a:rPr>
              <a:t>Poison centers and toxicologists are your partners in patient care</a:t>
            </a:r>
            <a:endParaRPr lang="en-US" sz="1300" dirty="0"/>
          </a:p>
        </p:txBody>
      </p:sp>
      <p:sp>
        <p:nvSpPr>
          <p:cNvPr id="19" name="Shape 12"/>
          <p:cNvSpPr/>
          <p:nvPr/>
        </p:nvSpPr>
        <p:spPr>
          <a:xfrm>
            <a:off x="0" y="5088636"/>
            <a:ext cx="9144000" cy="54864"/>
          </a:xfrm>
          <a:prstGeom prst="rect">
            <a:avLst/>
          </a:prstGeom>
          <a:solidFill>
            <a:srgbClr val="D4783A"/>
          </a:solidFill>
          <a:ln/>
        </p:spPr>
        <p:txBody>
          <a:bodyPr/>
          <a:lstStyle/>
          <a:p>
            <a:endParaRPr lang="en-US"/>
          </a:p>
        </p:txBody>
      </p:sp>
      <p:sp>
        <p:nvSpPr>
          <p:cNvPr id="20" name="Text 13"/>
          <p:cNvSpPr/>
          <p:nvPr/>
        </p:nvSpPr>
        <p:spPr>
          <a:xfrm>
            <a:off x="8412480" y="4663440"/>
            <a:ext cx="457200" cy="274320"/>
          </a:xfrm>
          <a:prstGeom prst="rect">
            <a:avLst/>
          </a:prstGeom>
          <a:noFill/>
          <a:ln/>
        </p:spPr>
        <p:txBody>
          <a:bodyPr wrap="square" lIns="0" tIns="0" rIns="0" bIns="0" rtlCol="0" anchor="ctr"/>
          <a:lstStyle/>
          <a:p>
            <a:pPr marL="0" indent="0" algn="r">
              <a:buNone/>
            </a:pPr>
            <a:r>
              <a:rPr lang="en-US" sz="900" dirty="0">
                <a:solidFill>
                  <a:srgbClr val="D0D5D4"/>
                </a:solidFill>
                <a:latin typeface="Calibri" pitchFamily="34" charset="0"/>
                <a:ea typeface="Calibri" pitchFamily="34" charset="-122"/>
                <a:cs typeface="Calibri" pitchFamily="34" charset="-120"/>
              </a:rPr>
              <a:t>37</a:t>
            </a:r>
            <a:endParaRPr lang="en-US" sz="9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ppt_x"/>
                                          </p:val>
                                        </p:tav>
                                        <p:tav tm="100000">
                                          <p:val>
                                            <p:strVal val="#ppt_x"/>
                                          </p:val>
                                        </p:tav>
                                      </p:tavLst>
                                    </p:anim>
                                    <p:anim calcmode="lin" valueType="num">
                                      <p:cBhvr additive="base">
                                        <p:cTn id="3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additive="base">
                                        <p:cTn id="35" dur="500" fill="hold"/>
                                        <p:tgtEl>
                                          <p:spTgt spid="10"/>
                                        </p:tgtEl>
                                        <p:attrNameLst>
                                          <p:attrName>ppt_x</p:attrName>
                                        </p:attrNameLst>
                                      </p:cBhvr>
                                      <p:tavLst>
                                        <p:tav tm="0">
                                          <p:val>
                                            <p:strVal val="#ppt_x"/>
                                          </p:val>
                                        </p:tav>
                                        <p:tav tm="100000">
                                          <p:val>
                                            <p:strVal val="#ppt_x"/>
                                          </p:val>
                                        </p:tav>
                                      </p:tavLst>
                                    </p:anim>
                                    <p:anim calcmode="lin" valueType="num">
                                      <p:cBhvr additive="base">
                                        <p:cTn id="36" dur="500" fill="hold"/>
                                        <p:tgtEl>
                                          <p:spTgt spid="10"/>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1"/>
                                        </p:tgtEl>
                                        <p:attrNameLst>
                                          <p:attrName>style.visibility</p:attrName>
                                        </p:attrNameLst>
                                      </p:cBhvr>
                                      <p:to>
                                        <p:strVal val="visible"/>
                                      </p:to>
                                    </p:set>
                                    <p:anim calcmode="lin" valueType="num">
                                      <p:cBhvr additive="base">
                                        <p:cTn id="39" dur="500" fill="hold"/>
                                        <p:tgtEl>
                                          <p:spTgt spid="11"/>
                                        </p:tgtEl>
                                        <p:attrNameLst>
                                          <p:attrName>ppt_x</p:attrName>
                                        </p:attrNameLst>
                                      </p:cBhvr>
                                      <p:tavLst>
                                        <p:tav tm="0">
                                          <p:val>
                                            <p:strVal val="#ppt_x"/>
                                          </p:val>
                                        </p:tav>
                                        <p:tav tm="100000">
                                          <p:val>
                                            <p:strVal val="#ppt_x"/>
                                          </p:val>
                                        </p:tav>
                                      </p:tavLst>
                                    </p:anim>
                                    <p:anim calcmode="lin" valueType="num">
                                      <p:cBhvr additive="base">
                                        <p:cTn id="40" dur="500" fill="hold"/>
                                        <p:tgtEl>
                                          <p:spTgt spid="11"/>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14"/>
                                        </p:tgtEl>
                                        <p:attrNameLst>
                                          <p:attrName>style.visibility</p:attrName>
                                        </p:attrNameLst>
                                      </p:cBhvr>
                                      <p:to>
                                        <p:strVal val="visible"/>
                                      </p:to>
                                    </p:set>
                                    <p:anim calcmode="lin" valueType="num">
                                      <p:cBhvr additive="base">
                                        <p:cTn id="53" dur="500" fill="hold"/>
                                        <p:tgtEl>
                                          <p:spTgt spid="14"/>
                                        </p:tgtEl>
                                        <p:attrNameLst>
                                          <p:attrName>ppt_x</p:attrName>
                                        </p:attrNameLst>
                                      </p:cBhvr>
                                      <p:tavLst>
                                        <p:tav tm="0">
                                          <p:val>
                                            <p:strVal val="#ppt_x"/>
                                          </p:val>
                                        </p:tav>
                                        <p:tav tm="100000">
                                          <p:val>
                                            <p:strVal val="#ppt_x"/>
                                          </p:val>
                                        </p:tav>
                                      </p:tavLst>
                                    </p:anim>
                                    <p:anim calcmode="lin" valueType="num">
                                      <p:cBhvr additive="base">
                                        <p:cTn id="54" dur="500" fill="hold"/>
                                        <p:tgtEl>
                                          <p:spTgt spid="14"/>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15"/>
                                        </p:tgtEl>
                                        <p:attrNameLst>
                                          <p:attrName>style.visibility</p:attrName>
                                        </p:attrNameLst>
                                      </p:cBhvr>
                                      <p:to>
                                        <p:strVal val="visible"/>
                                      </p:to>
                                    </p:set>
                                    <p:anim calcmode="lin" valueType="num">
                                      <p:cBhvr additive="base">
                                        <p:cTn id="57" dur="500" fill="hold"/>
                                        <p:tgtEl>
                                          <p:spTgt spid="15"/>
                                        </p:tgtEl>
                                        <p:attrNameLst>
                                          <p:attrName>ppt_x</p:attrName>
                                        </p:attrNameLst>
                                      </p:cBhvr>
                                      <p:tavLst>
                                        <p:tav tm="0">
                                          <p:val>
                                            <p:strVal val="#ppt_x"/>
                                          </p:val>
                                        </p:tav>
                                        <p:tav tm="100000">
                                          <p:val>
                                            <p:strVal val="#ppt_x"/>
                                          </p:val>
                                        </p:tav>
                                      </p:tavLst>
                                    </p:anim>
                                    <p:anim calcmode="lin" valueType="num">
                                      <p:cBhvr additive="base">
                                        <p:cTn id="5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16"/>
                                        </p:tgtEl>
                                        <p:attrNameLst>
                                          <p:attrName>style.visibility</p:attrName>
                                        </p:attrNameLst>
                                      </p:cBhvr>
                                      <p:to>
                                        <p:strVal val="visible"/>
                                      </p:to>
                                    </p:set>
                                    <p:anim calcmode="lin" valueType="num">
                                      <p:cBhvr additive="base">
                                        <p:cTn id="63" dur="500" fill="hold"/>
                                        <p:tgtEl>
                                          <p:spTgt spid="16"/>
                                        </p:tgtEl>
                                        <p:attrNameLst>
                                          <p:attrName>ppt_x</p:attrName>
                                        </p:attrNameLst>
                                      </p:cBhvr>
                                      <p:tavLst>
                                        <p:tav tm="0">
                                          <p:val>
                                            <p:strVal val="#ppt_x"/>
                                          </p:val>
                                        </p:tav>
                                        <p:tav tm="100000">
                                          <p:val>
                                            <p:strVal val="#ppt_x"/>
                                          </p:val>
                                        </p:tav>
                                      </p:tavLst>
                                    </p:anim>
                                    <p:anim calcmode="lin" valueType="num">
                                      <p:cBhvr additive="base">
                                        <p:cTn id="64" dur="500" fill="hold"/>
                                        <p:tgtEl>
                                          <p:spTgt spid="16"/>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17"/>
                                        </p:tgtEl>
                                        <p:attrNameLst>
                                          <p:attrName>style.visibility</p:attrName>
                                        </p:attrNameLst>
                                      </p:cBhvr>
                                      <p:to>
                                        <p:strVal val="visible"/>
                                      </p:to>
                                    </p:set>
                                    <p:anim calcmode="lin" valueType="num">
                                      <p:cBhvr additive="base">
                                        <p:cTn id="67" dur="500" fill="hold"/>
                                        <p:tgtEl>
                                          <p:spTgt spid="17"/>
                                        </p:tgtEl>
                                        <p:attrNameLst>
                                          <p:attrName>ppt_x</p:attrName>
                                        </p:attrNameLst>
                                      </p:cBhvr>
                                      <p:tavLst>
                                        <p:tav tm="0">
                                          <p:val>
                                            <p:strVal val="#ppt_x"/>
                                          </p:val>
                                        </p:tav>
                                        <p:tav tm="100000">
                                          <p:val>
                                            <p:strVal val="#ppt_x"/>
                                          </p:val>
                                        </p:tav>
                                      </p:tavLst>
                                    </p:anim>
                                    <p:anim calcmode="lin" valueType="num">
                                      <p:cBhvr additive="base">
                                        <p:cTn id="68" dur="500" fill="hold"/>
                                        <p:tgtEl>
                                          <p:spTgt spid="17"/>
                                        </p:tgtEl>
                                        <p:attrNameLst>
                                          <p:attrName>ppt_y</p:attrName>
                                        </p:attrNameLst>
                                      </p:cBhvr>
                                      <p:tavLst>
                                        <p:tav tm="0">
                                          <p:val>
                                            <p:strVal val="1+#ppt_h/2"/>
                                          </p:val>
                                        </p:tav>
                                        <p:tav tm="100000">
                                          <p:val>
                                            <p:strVal val="#ppt_y"/>
                                          </p:val>
                                        </p:tav>
                                      </p:tavLst>
                                    </p:anim>
                                  </p:childTnLst>
                                </p:cTn>
                              </p:par>
                              <p:par>
                                <p:cTn id="69" presetID="2" presetClass="entr" presetSubtype="4" fill="hold" grpId="0" nodeType="withEffect">
                                  <p:stCondLst>
                                    <p:cond delay="0"/>
                                  </p:stCondLst>
                                  <p:childTnLst>
                                    <p:set>
                                      <p:cBhvr>
                                        <p:cTn id="70" dur="1" fill="hold">
                                          <p:stCondLst>
                                            <p:cond delay="0"/>
                                          </p:stCondLst>
                                        </p:cTn>
                                        <p:tgtEl>
                                          <p:spTgt spid="18"/>
                                        </p:tgtEl>
                                        <p:attrNameLst>
                                          <p:attrName>style.visibility</p:attrName>
                                        </p:attrNameLst>
                                      </p:cBhvr>
                                      <p:to>
                                        <p:strVal val="visible"/>
                                      </p:to>
                                    </p:set>
                                    <p:anim calcmode="lin" valueType="num">
                                      <p:cBhvr additive="base">
                                        <p:cTn id="71" dur="500" fill="hold"/>
                                        <p:tgtEl>
                                          <p:spTgt spid="18"/>
                                        </p:tgtEl>
                                        <p:attrNameLst>
                                          <p:attrName>ppt_x</p:attrName>
                                        </p:attrNameLst>
                                      </p:cBhvr>
                                      <p:tavLst>
                                        <p:tav tm="0">
                                          <p:val>
                                            <p:strVal val="#ppt_x"/>
                                          </p:val>
                                        </p:tav>
                                        <p:tav tm="100000">
                                          <p:val>
                                            <p:strVal val="#ppt_x"/>
                                          </p:val>
                                        </p:tav>
                                      </p:tavLst>
                                    </p:anim>
                                    <p:anim calcmode="lin" valueType="num">
                                      <p:cBhvr additive="base">
                                        <p:cTn id="7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9" grpId="0" animBg="1"/>
      <p:bldP spid="11" grpId="0" animBg="1"/>
      <p:bldP spid="12" grpId="0" animBg="1"/>
      <p:bldP spid="14" grpId="0" animBg="1"/>
      <p:bldP spid="15" grpId="0" animBg="1"/>
      <p:bldP spid="17" grpId="0" animBg="1"/>
      <p:bldP spid="18"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name="Slide 38">
    <p:bg>
      <p:bgPr>
        <a:solidFill>
          <a:srgbClr val="0B3D4C"/>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457200" y="1371600"/>
            <a:ext cx="8229600" cy="914400"/>
          </a:xfrm>
          <a:prstGeom prst="rect">
            <a:avLst/>
          </a:prstGeom>
          <a:noFill/>
          <a:ln/>
        </p:spPr>
        <p:txBody>
          <a:bodyPr wrap="square" lIns="0" tIns="0" rIns="0" bIns="0" rtlCol="0" anchor="ctr"/>
          <a:lstStyle/>
          <a:p>
            <a:pPr marL="0" indent="0" algn="ctr">
              <a:buNone/>
            </a:pPr>
            <a:r>
              <a:rPr lang="en-US" sz="4400" b="1" dirty="0">
                <a:solidFill>
                  <a:srgbClr val="FFFFFF"/>
                </a:solidFill>
                <a:latin typeface="Trebuchet MS" pitchFamily="34" charset="0"/>
                <a:ea typeface="Trebuchet MS" pitchFamily="34" charset="-122"/>
                <a:cs typeface="Trebuchet MS" pitchFamily="34" charset="-120"/>
              </a:rPr>
              <a:t>Questions?</a:t>
            </a:r>
            <a:endParaRPr lang="en-US" sz="4400" dirty="0"/>
          </a:p>
        </p:txBody>
      </p:sp>
      <p:sp>
        <p:nvSpPr>
          <p:cNvPr id="4" name="Shape 2"/>
          <p:cNvSpPr/>
          <p:nvPr/>
        </p:nvSpPr>
        <p:spPr>
          <a:xfrm>
            <a:off x="3200400" y="2423160"/>
            <a:ext cx="2743200" cy="36576"/>
          </a:xfrm>
          <a:prstGeom prst="rect">
            <a:avLst/>
          </a:prstGeom>
          <a:solidFill>
            <a:srgbClr val="1A8A6E"/>
          </a:solidFill>
          <a:ln/>
        </p:spPr>
        <p:txBody>
          <a:bodyPr/>
          <a:lstStyle/>
          <a:p>
            <a:endParaRPr lang="en-US"/>
          </a:p>
        </p:txBody>
      </p:sp>
      <p:sp>
        <p:nvSpPr>
          <p:cNvPr id="5" name="Text 3"/>
          <p:cNvSpPr/>
          <p:nvPr/>
        </p:nvSpPr>
        <p:spPr>
          <a:xfrm>
            <a:off x="914400" y="2743200"/>
            <a:ext cx="7315200" cy="365760"/>
          </a:xfrm>
          <a:prstGeom prst="rect">
            <a:avLst/>
          </a:prstGeom>
          <a:noFill/>
          <a:ln/>
        </p:spPr>
        <p:txBody>
          <a:bodyPr wrap="square" lIns="0" tIns="0" rIns="0" bIns="0" rtlCol="0" anchor="ctr"/>
          <a:lstStyle/>
          <a:p>
            <a:pPr marL="0" indent="0" algn="ctr">
              <a:buNone/>
            </a:pPr>
            <a:r>
              <a:rPr lang="en-US" sz="1600" dirty="0">
                <a:solidFill>
                  <a:srgbClr val="FFFFFF"/>
                </a:solidFill>
                <a:latin typeface="Calibri" pitchFamily="34" charset="0"/>
                <a:ea typeface="Calibri" pitchFamily="34" charset="-122"/>
                <a:cs typeface="Calibri" pitchFamily="34" charset="-120"/>
              </a:rPr>
              <a:t>Joseph Clemons, MD, MPH</a:t>
            </a:r>
            <a:endParaRPr lang="en-US" sz="1600" dirty="0"/>
          </a:p>
        </p:txBody>
      </p:sp>
      <p:sp>
        <p:nvSpPr>
          <p:cNvPr id="6" name="Text 4"/>
          <p:cNvSpPr/>
          <p:nvPr/>
        </p:nvSpPr>
        <p:spPr>
          <a:xfrm>
            <a:off x="914400" y="3200400"/>
            <a:ext cx="7315200" cy="548640"/>
          </a:xfrm>
          <a:prstGeom prst="rect">
            <a:avLst/>
          </a:prstGeom>
          <a:noFill/>
          <a:ln/>
        </p:spPr>
        <p:txBody>
          <a:bodyPr wrap="square" lIns="0" tIns="0" rIns="0" bIns="0" rtlCol="0" anchor="ctr"/>
          <a:lstStyle/>
          <a:p>
            <a:pPr marL="0" indent="0" algn="ctr">
              <a:lnSpc>
                <a:spcPct val="140000"/>
              </a:lnSpc>
              <a:buNone/>
            </a:pPr>
            <a:r>
              <a:rPr lang="en-US" sz="1300" dirty="0">
                <a:solidFill>
                  <a:srgbClr val="D0D5D4"/>
                </a:solidFill>
                <a:latin typeface="Calibri" pitchFamily="34" charset="0"/>
                <a:ea typeface="Calibri" pitchFamily="34" charset="-122"/>
                <a:cs typeface="Calibri" pitchFamily="34" charset="-120"/>
              </a:rPr>
              <a:t>Nebraska Regional Poison Center</a:t>
            </a:r>
            <a:endParaRPr lang="en-US" sz="1300" dirty="0"/>
          </a:p>
          <a:p>
            <a:pPr marL="0" indent="0" algn="ctr">
              <a:lnSpc>
                <a:spcPct val="140000"/>
              </a:lnSpc>
              <a:buNone/>
            </a:pPr>
            <a:r>
              <a:rPr lang="en-US" sz="1300" dirty="0">
                <a:solidFill>
                  <a:srgbClr val="D0D5D4"/>
                </a:solidFill>
                <a:latin typeface="Calibri" pitchFamily="34" charset="0"/>
                <a:ea typeface="Calibri" pitchFamily="34" charset="-122"/>
                <a:cs typeface="Calibri" pitchFamily="34" charset="-120"/>
              </a:rPr>
              <a:t>1-800-222-1222</a:t>
            </a:r>
            <a:endParaRPr lang="en-US" sz="1300" dirty="0"/>
          </a:p>
        </p:txBody>
      </p:sp>
      <p:sp>
        <p:nvSpPr>
          <p:cNvPr id="7" name="Shape 5"/>
          <p:cNvSpPr/>
          <p:nvPr/>
        </p:nvSpPr>
        <p:spPr>
          <a:xfrm>
            <a:off x="0" y="5088636"/>
            <a:ext cx="9144000" cy="54864"/>
          </a:xfrm>
          <a:prstGeom prst="rect">
            <a:avLst/>
          </a:prstGeom>
          <a:solidFill>
            <a:srgbClr val="D4783A"/>
          </a:solidFill>
          <a:ln/>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Core Principles of Toxicology</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5</a:t>
            </a:r>
            <a:endParaRPr lang="en-US" sz="900" dirty="0"/>
          </a:p>
        </p:txBody>
      </p:sp>
      <p:sp>
        <p:nvSpPr>
          <p:cNvPr id="6" name="Shape 4"/>
          <p:cNvSpPr/>
          <p:nvPr/>
        </p:nvSpPr>
        <p:spPr>
          <a:xfrm>
            <a:off x="548640" y="1005840"/>
            <a:ext cx="8046720" cy="8229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7" name="Shape 5"/>
          <p:cNvSpPr/>
          <p:nvPr/>
        </p:nvSpPr>
        <p:spPr>
          <a:xfrm>
            <a:off x="731520" y="1143000"/>
            <a:ext cx="502920" cy="502920"/>
          </a:xfrm>
          <a:prstGeom prst="ellipse">
            <a:avLst/>
          </a:prstGeom>
          <a:solidFill>
            <a:srgbClr val="1A8A6E"/>
          </a:solidFill>
          <a:ln/>
        </p:spPr>
        <p:txBody>
          <a:bodyPr/>
          <a:lstStyle/>
          <a:p>
            <a:endParaRPr lang="en-US"/>
          </a:p>
        </p:txBody>
      </p:sp>
      <p:sp>
        <p:nvSpPr>
          <p:cNvPr id="8" name="Text 6"/>
          <p:cNvSpPr/>
          <p:nvPr/>
        </p:nvSpPr>
        <p:spPr>
          <a:xfrm>
            <a:off x="731520" y="1143000"/>
            <a:ext cx="502920" cy="502920"/>
          </a:xfrm>
          <a:prstGeom prst="rect">
            <a:avLst/>
          </a:prstGeom>
          <a:noFill/>
          <a:ln/>
        </p:spPr>
        <p:txBody>
          <a:bodyPr wrap="square" lIns="0" tIns="0" rIns="0" bIns="0" rtlCol="0" anchor="ctr"/>
          <a:lstStyle/>
          <a:p>
            <a:pPr marL="0" indent="0" algn="ctr">
              <a:buNone/>
            </a:pPr>
            <a:r>
              <a:rPr lang="en-US" sz="1800" b="1" dirty="0">
                <a:solidFill>
                  <a:srgbClr val="FFFFFF"/>
                </a:solidFill>
                <a:latin typeface="Trebuchet MS" pitchFamily="34" charset="0"/>
                <a:ea typeface="Trebuchet MS" pitchFamily="34" charset="-122"/>
                <a:cs typeface="Trebuchet MS" pitchFamily="34" charset="-120"/>
              </a:rPr>
              <a:t>1</a:t>
            </a:r>
            <a:endParaRPr lang="en-US" sz="1800" dirty="0"/>
          </a:p>
        </p:txBody>
      </p:sp>
      <p:sp>
        <p:nvSpPr>
          <p:cNvPr id="9" name="Text 7"/>
          <p:cNvSpPr/>
          <p:nvPr/>
        </p:nvSpPr>
        <p:spPr>
          <a:xfrm>
            <a:off x="1417320" y="1051560"/>
            <a:ext cx="6858000" cy="320040"/>
          </a:xfrm>
          <a:prstGeom prst="rect">
            <a:avLst/>
          </a:prstGeom>
          <a:noFill/>
          <a:ln/>
        </p:spPr>
        <p:txBody>
          <a:bodyPr wrap="square" lIns="0" tIns="0" rIns="0" bIns="0" rtlCol="0" anchor="ctr"/>
          <a:lstStyle/>
          <a:p>
            <a:pPr marL="0" indent="0">
              <a:buNone/>
            </a:pPr>
            <a:r>
              <a:rPr lang="en-US" sz="1500" b="1" dirty="0">
                <a:solidFill>
                  <a:srgbClr val="0B3D4C"/>
                </a:solidFill>
                <a:latin typeface="Trebuchet MS" pitchFamily="34" charset="0"/>
                <a:ea typeface="Trebuchet MS" pitchFamily="34" charset="-122"/>
                <a:cs typeface="Trebuchet MS" pitchFamily="34" charset="-120"/>
              </a:rPr>
              <a:t>The Dose Makes the Poison</a:t>
            </a:r>
            <a:endParaRPr lang="en-US" sz="1500" dirty="0"/>
          </a:p>
        </p:txBody>
      </p:sp>
      <p:sp>
        <p:nvSpPr>
          <p:cNvPr id="10" name="Text 8"/>
          <p:cNvSpPr/>
          <p:nvPr/>
        </p:nvSpPr>
        <p:spPr>
          <a:xfrm>
            <a:off x="1417320" y="1371600"/>
            <a:ext cx="6858000" cy="411480"/>
          </a:xfrm>
          <a:prstGeom prst="rect">
            <a:avLst/>
          </a:prstGeom>
          <a:noFill/>
          <a:ln/>
        </p:spPr>
        <p:txBody>
          <a:bodyPr wrap="square" lIns="0" tIns="0" rIns="0" bIns="0" rtlCol="0" anchor="ctr"/>
          <a:lstStyle/>
          <a:p>
            <a:pPr marL="0" indent="0">
              <a:lnSpc>
                <a:spcPct val="120000"/>
              </a:lnSpc>
              <a:buNone/>
            </a:pPr>
            <a:r>
              <a:rPr lang="en-US" sz="1200" dirty="0">
                <a:solidFill>
                  <a:srgbClr val="6B7B7D"/>
                </a:solidFill>
                <a:latin typeface="Calibri" pitchFamily="34" charset="0"/>
                <a:ea typeface="Calibri" pitchFamily="34" charset="-122"/>
                <a:cs typeface="Calibri" pitchFamily="34" charset="-120"/>
              </a:rPr>
              <a:t>Toxicity is dose-dependent. Even water can be lethal at extreme doses. </a:t>
            </a:r>
          </a:p>
          <a:p>
            <a:pPr marL="0" indent="0">
              <a:lnSpc>
                <a:spcPct val="120000"/>
              </a:lnSpc>
              <a:buNone/>
            </a:pPr>
            <a:r>
              <a:rPr lang="en-US" sz="1200" dirty="0">
                <a:solidFill>
                  <a:srgbClr val="6B7B7D"/>
                </a:solidFill>
                <a:latin typeface="Calibri" pitchFamily="34" charset="0"/>
                <a:ea typeface="Calibri" pitchFamily="34" charset="-122"/>
                <a:cs typeface="Calibri" pitchFamily="34" charset="-120"/>
              </a:rPr>
              <a:t>The therapeutic index defines the margin between efficacy and toxicity.</a:t>
            </a:r>
            <a:endParaRPr lang="en-US" sz="1200" dirty="0"/>
          </a:p>
        </p:txBody>
      </p:sp>
      <p:sp>
        <p:nvSpPr>
          <p:cNvPr id="11" name="Shape 9"/>
          <p:cNvSpPr/>
          <p:nvPr/>
        </p:nvSpPr>
        <p:spPr>
          <a:xfrm>
            <a:off x="548640" y="1965960"/>
            <a:ext cx="8046720" cy="8229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731520" y="2103120"/>
            <a:ext cx="502920" cy="502920"/>
          </a:xfrm>
          <a:prstGeom prst="ellipse">
            <a:avLst/>
          </a:prstGeom>
          <a:solidFill>
            <a:srgbClr val="14706E"/>
          </a:solidFill>
          <a:ln/>
        </p:spPr>
        <p:txBody>
          <a:bodyPr/>
          <a:lstStyle/>
          <a:p>
            <a:endParaRPr lang="en-US"/>
          </a:p>
        </p:txBody>
      </p:sp>
      <p:sp>
        <p:nvSpPr>
          <p:cNvPr id="13" name="Text 11"/>
          <p:cNvSpPr/>
          <p:nvPr/>
        </p:nvSpPr>
        <p:spPr>
          <a:xfrm>
            <a:off x="731520" y="2103120"/>
            <a:ext cx="502920" cy="502920"/>
          </a:xfrm>
          <a:prstGeom prst="rect">
            <a:avLst/>
          </a:prstGeom>
          <a:noFill/>
          <a:ln/>
        </p:spPr>
        <p:txBody>
          <a:bodyPr wrap="square" lIns="0" tIns="0" rIns="0" bIns="0" rtlCol="0" anchor="ctr"/>
          <a:lstStyle/>
          <a:p>
            <a:pPr marL="0" indent="0" algn="ctr">
              <a:buNone/>
            </a:pPr>
            <a:r>
              <a:rPr lang="en-US" sz="1800" b="1" dirty="0">
                <a:solidFill>
                  <a:srgbClr val="FFFFFF"/>
                </a:solidFill>
                <a:latin typeface="Trebuchet MS" pitchFamily="34" charset="0"/>
                <a:ea typeface="Trebuchet MS" pitchFamily="34" charset="-122"/>
                <a:cs typeface="Trebuchet MS" pitchFamily="34" charset="-120"/>
              </a:rPr>
              <a:t>2</a:t>
            </a:r>
            <a:endParaRPr lang="en-US" sz="1800" dirty="0"/>
          </a:p>
        </p:txBody>
      </p:sp>
      <p:sp>
        <p:nvSpPr>
          <p:cNvPr id="14" name="Text 12"/>
          <p:cNvSpPr/>
          <p:nvPr/>
        </p:nvSpPr>
        <p:spPr>
          <a:xfrm>
            <a:off x="1417320" y="2011680"/>
            <a:ext cx="6858000" cy="320040"/>
          </a:xfrm>
          <a:prstGeom prst="rect">
            <a:avLst/>
          </a:prstGeom>
          <a:noFill/>
          <a:ln/>
        </p:spPr>
        <p:txBody>
          <a:bodyPr wrap="square" lIns="0" tIns="0" rIns="0" bIns="0" rtlCol="0" anchor="ctr"/>
          <a:lstStyle/>
          <a:p>
            <a:pPr marL="0" indent="0">
              <a:buNone/>
            </a:pPr>
            <a:r>
              <a:rPr lang="en-US" sz="1500" b="1" dirty="0">
                <a:solidFill>
                  <a:srgbClr val="0B3D4C"/>
                </a:solidFill>
                <a:latin typeface="Trebuchet MS" pitchFamily="34" charset="0"/>
                <a:ea typeface="Trebuchet MS" pitchFamily="34" charset="-122"/>
                <a:cs typeface="Trebuchet MS" pitchFamily="34" charset="-120"/>
              </a:rPr>
              <a:t>Time Is Tissue</a:t>
            </a:r>
            <a:endParaRPr lang="en-US" sz="1500" dirty="0"/>
          </a:p>
        </p:txBody>
      </p:sp>
      <p:sp>
        <p:nvSpPr>
          <p:cNvPr id="15" name="Text 13"/>
          <p:cNvSpPr/>
          <p:nvPr/>
        </p:nvSpPr>
        <p:spPr>
          <a:xfrm>
            <a:off x="1417320" y="2331720"/>
            <a:ext cx="6858000" cy="411480"/>
          </a:xfrm>
          <a:prstGeom prst="rect">
            <a:avLst/>
          </a:prstGeom>
          <a:noFill/>
          <a:ln/>
        </p:spPr>
        <p:txBody>
          <a:bodyPr wrap="square" lIns="0" tIns="0" rIns="0" bIns="0" rtlCol="0" anchor="ctr"/>
          <a:lstStyle/>
          <a:p>
            <a:pPr marL="0" indent="0">
              <a:lnSpc>
                <a:spcPct val="120000"/>
              </a:lnSpc>
              <a:buNone/>
            </a:pPr>
            <a:r>
              <a:rPr lang="en-US" sz="1200" dirty="0">
                <a:solidFill>
                  <a:srgbClr val="6B7B7D"/>
                </a:solidFill>
                <a:latin typeface="Calibri" pitchFamily="34" charset="0"/>
                <a:ea typeface="Calibri" pitchFamily="34" charset="-122"/>
                <a:cs typeface="Calibri" pitchFamily="34" charset="-120"/>
              </a:rPr>
              <a:t>The interval between exposure and treatment is critical. </a:t>
            </a:r>
          </a:p>
          <a:p>
            <a:pPr marL="0" indent="0">
              <a:lnSpc>
                <a:spcPct val="120000"/>
              </a:lnSpc>
              <a:buNone/>
            </a:pPr>
            <a:r>
              <a:rPr lang="en-US" sz="1200" dirty="0">
                <a:solidFill>
                  <a:srgbClr val="6B7B7D"/>
                </a:solidFill>
                <a:latin typeface="Calibri" pitchFamily="34" charset="0"/>
                <a:ea typeface="Calibri" pitchFamily="34" charset="-122"/>
                <a:cs typeface="Calibri" pitchFamily="34" charset="-120"/>
              </a:rPr>
              <a:t>Earlier intervention generally leads to better outcomes.</a:t>
            </a:r>
            <a:endParaRPr lang="en-US" sz="1200" dirty="0"/>
          </a:p>
        </p:txBody>
      </p:sp>
      <p:sp>
        <p:nvSpPr>
          <p:cNvPr id="16" name="Shape 14"/>
          <p:cNvSpPr/>
          <p:nvPr/>
        </p:nvSpPr>
        <p:spPr>
          <a:xfrm>
            <a:off x="548640" y="2926080"/>
            <a:ext cx="8046720" cy="8229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7" name="Shape 15"/>
          <p:cNvSpPr/>
          <p:nvPr/>
        </p:nvSpPr>
        <p:spPr>
          <a:xfrm>
            <a:off x="731520" y="3063240"/>
            <a:ext cx="502920" cy="502920"/>
          </a:xfrm>
          <a:prstGeom prst="ellipse">
            <a:avLst/>
          </a:prstGeom>
          <a:solidFill>
            <a:srgbClr val="0B3D4C"/>
          </a:solidFill>
          <a:ln/>
        </p:spPr>
        <p:txBody>
          <a:bodyPr/>
          <a:lstStyle/>
          <a:p>
            <a:endParaRPr lang="en-US"/>
          </a:p>
        </p:txBody>
      </p:sp>
      <p:sp>
        <p:nvSpPr>
          <p:cNvPr id="18" name="Text 16"/>
          <p:cNvSpPr/>
          <p:nvPr/>
        </p:nvSpPr>
        <p:spPr>
          <a:xfrm>
            <a:off x="731520" y="3063240"/>
            <a:ext cx="502920" cy="502920"/>
          </a:xfrm>
          <a:prstGeom prst="rect">
            <a:avLst/>
          </a:prstGeom>
          <a:noFill/>
          <a:ln/>
        </p:spPr>
        <p:txBody>
          <a:bodyPr wrap="square" lIns="0" tIns="0" rIns="0" bIns="0" rtlCol="0" anchor="ctr"/>
          <a:lstStyle/>
          <a:p>
            <a:pPr marL="0" indent="0" algn="ctr">
              <a:buNone/>
            </a:pPr>
            <a:r>
              <a:rPr lang="en-US" sz="1800" b="1" dirty="0">
                <a:solidFill>
                  <a:srgbClr val="FFFFFF"/>
                </a:solidFill>
                <a:latin typeface="Trebuchet MS" pitchFamily="34" charset="0"/>
                <a:ea typeface="Trebuchet MS" pitchFamily="34" charset="-122"/>
                <a:cs typeface="Trebuchet MS" pitchFamily="34" charset="-120"/>
              </a:rPr>
              <a:t>3</a:t>
            </a:r>
            <a:endParaRPr lang="en-US" sz="1800" dirty="0"/>
          </a:p>
        </p:txBody>
      </p:sp>
      <p:sp>
        <p:nvSpPr>
          <p:cNvPr id="19" name="Text 17"/>
          <p:cNvSpPr/>
          <p:nvPr/>
        </p:nvSpPr>
        <p:spPr>
          <a:xfrm>
            <a:off x="1417320" y="2971800"/>
            <a:ext cx="6858000" cy="320040"/>
          </a:xfrm>
          <a:prstGeom prst="rect">
            <a:avLst/>
          </a:prstGeom>
          <a:noFill/>
          <a:ln/>
        </p:spPr>
        <p:txBody>
          <a:bodyPr wrap="square" lIns="0" tIns="0" rIns="0" bIns="0" rtlCol="0" anchor="ctr"/>
          <a:lstStyle/>
          <a:p>
            <a:pPr marL="0" indent="0">
              <a:buNone/>
            </a:pPr>
            <a:r>
              <a:rPr lang="en-US" sz="1500" b="1" dirty="0">
                <a:solidFill>
                  <a:srgbClr val="0B3D4C"/>
                </a:solidFill>
                <a:latin typeface="Trebuchet MS" pitchFamily="34" charset="0"/>
                <a:ea typeface="Trebuchet MS" pitchFamily="34" charset="-122"/>
                <a:cs typeface="Trebuchet MS" pitchFamily="34" charset="-120"/>
              </a:rPr>
              <a:t>Treat the Patient, Not the Poison</a:t>
            </a:r>
            <a:endParaRPr lang="en-US" sz="1500" dirty="0"/>
          </a:p>
        </p:txBody>
      </p:sp>
      <p:sp>
        <p:nvSpPr>
          <p:cNvPr id="20" name="Text 18"/>
          <p:cNvSpPr/>
          <p:nvPr/>
        </p:nvSpPr>
        <p:spPr>
          <a:xfrm>
            <a:off x="1417320" y="3291840"/>
            <a:ext cx="6858000" cy="411480"/>
          </a:xfrm>
          <a:prstGeom prst="rect">
            <a:avLst/>
          </a:prstGeom>
          <a:noFill/>
          <a:ln/>
        </p:spPr>
        <p:txBody>
          <a:bodyPr wrap="square" lIns="0" tIns="0" rIns="0" bIns="0" rtlCol="0" anchor="ctr"/>
          <a:lstStyle/>
          <a:p>
            <a:pPr marL="0" indent="0">
              <a:lnSpc>
                <a:spcPct val="120000"/>
              </a:lnSpc>
              <a:buNone/>
            </a:pPr>
            <a:r>
              <a:rPr lang="en-US" sz="1200" dirty="0">
                <a:solidFill>
                  <a:srgbClr val="6B7B7D"/>
                </a:solidFill>
                <a:latin typeface="Calibri" pitchFamily="34" charset="0"/>
                <a:ea typeface="Calibri" pitchFamily="34" charset="-122"/>
                <a:cs typeface="Calibri" pitchFamily="34" charset="-120"/>
              </a:rPr>
              <a:t>Supportive care is the foundation. </a:t>
            </a:r>
          </a:p>
          <a:p>
            <a:pPr marL="0" indent="0">
              <a:lnSpc>
                <a:spcPct val="120000"/>
              </a:lnSpc>
              <a:buNone/>
            </a:pPr>
            <a:r>
              <a:rPr lang="en-US" sz="1200" dirty="0">
                <a:solidFill>
                  <a:srgbClr val="6B7B7D"/>
                </a:solidFill>
                <a:latin typeface="Calibri" pitchFamily="34" charset="0"/>
                <a:ea typeface="Calibri" pitchFamily="34" charset="-122"/>
                <a:cs typeface="Calibri" pitchFamily="34" charset="-120"/>
              </a:rPr>
              <a:t>Identify and manage the clinical syndrome first, then target the specific toxicant and possible antidote.</a:t>
            </a:r>
            <a:endParaRPr lang="en-US" sz="1200" dirty="0"/>
          </a:p>
        </p:txBody>
      </p:sp>
      <p:sp>
        <p:nvSpPr>
          <p:cNvPr id="21" name="Shape 19"/>
          <p:cNvSpPr/>
          <p:nvPr/>
        </p:nvSpPr>
        <p:spPr>
          <a:xfrm>
            <a:off x="548640" y="3886200"/>
            <a:ext cx="8046720" cy="8229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2" name="Shape 20"/>
          <p:cNvSpPr/>
          <p:nvPr/>
        </p:nvSpPr>
        <p:spPr>
          <a:xfrm>
            <a:off x="731520" y="4023360"/>
            <a:ext cx="502920" cy="502920"/>
          </a:xfrm>
          <a:prstGeom prst="ellipse">
            <a:avLst/>
          </a:prstGeom>
          <a:solidFill>
            <a:srgbClr val="D4783A"/>
          </a:solidFill>
          <a:ln/>
        </p:spPr>
        <p:txBody>
          <a:bodyPr/>
          <a:lstStyle/>
          <a:p>
            <a:endParaRPr lang="en-US"/>
          </a:p>
        </p:txBody>
      </p:sp>
      <p:sp>
        <p:nvSpPr>
          <p:cNvPr id="23" name="Text 21"/>
          <p:cNvSpPr/>
          <p:nvPr/>
        </p:nvSpPr>
        <p:spPr>
          <a:xfrm>
            <a:off x="731520" y="4023360"/>
            <a:ext cx="502920" cy="502920"/>
          </a:xfrm>
          <a:prstGeom prst="rect">
            <a:avLst/>
          </a:prstGeom>
          <a:noFill/>
          <a:ln/>
        </p:spPr>
        <p:txBody>
          <a:bodyPr wrap="square" lIns="0" tIns="0" rIns="0" bIns="0" rtlCol="0" anchor="ctr"/>
          <a:lstStyle/>
          <a:p>
            <a:pPr marL="0" indent="0" algn="ctr">
              <a:buNone/>
            </a:pPr>
            <a:r>
              <a:rPr lang="en-US" sz="1800" b="1" dirty="0">
                <a:solidFill>
                  <a:srgbClr val="FFFFFF"/>
                </a:solidFill>
                <a:latin typeface="Trebuchet MS" pitchFamily="34" charset="0"/>
                <a:ea typeface="Trebuchet MS" pitchFamily="34" charset="-122"/>
                <a:cs typeface="Trebuchet MS" pitchFamily="34" charset="-120"/>
              </a:rPr>
              <a:t>4</a:t>
            </a:r>
            <a:endParaRPr lang="en-US" sz="1800" dirty="0"/>
          </a:p>
        </p:txBody>
      </p:sp>
      <p:sp>
        <p:nvSpPr>
          <p:cNvPr id="24" name="Text 22"/>
          <p:cNvSpPr/>
          <p:nvPr/>
        </p:nvSpPr>
        <p:spPr>
          <a:xfrm>
            <a:off x="1417320" y="3931920"/>
            <a:ext cx="6858000" cy="320040"/>
          </a:xfrm>
          <a:prstGeom prst="rect">
            <a:avLst/>
          </a:prstGeom>
          <a:noFill/>
          <a:ln/>
        </p:spPr>
        <p:txBody>
          <a:bodyPr wrap="square" lIns="0" tIns="0" rIns="0" bIns="0" rtlCol="0" anchor="ctr"/>
          <a:lstStyle/>
          <a:p>
            <a:pPr marL="0" indent="0">
              <a:buNone/>
            </a:pPr>
            <a:r>
              <a:rPr lang="en-US" sz="1500" b="1" dirty="0">
                <a:solidFill>
                  <a:srgbClr val="0B3D4C"/>
                </a:solidFill>
                <a:latin typeface="Trebuchet MS" pitchFamily="34" charset="0"/>
                <a:ea typeface="Trebuchet MS" pitchFamily="34" charset="-122"/>
                <a:cs typeface="Trebuchet MS" pitchFamily="34" charset="-120"/>
              </a:rPr>
              <a:t>Know What You Don't Know</a:t>
            </a:r>
            <a:endParaRPr lang="en-US" sz="1500" dirty="0"/>
          </a:p>
        </p:txBody>
      </p:sp>
      <p:sp>
        <p:nvSpPr>
          <p:cNvPr id="25" name="Text 23"/>
          <p:cNvSpPr/>
          <p:nvPr/>
        </p:nvSpPr>
        <p:spPr>
          <a:xfrm>
            <a:off x="1417320" y="4251960"/>
            <a:ext cx="6858000" cy="411480"/>
          </a:xfrm>
          <a:prstGeom prst="rect">
            <a:avLst/>
          </a:prstGeom>
          <a:noFill/>
          <a:ln/>
        </p:spPr>
        <p:txBody>
          <a:bodyPr wrap="square" lIns="0" tIns="0" rIns="0" bIns="0" rtlCol="0" anchor="ctr"/>
          <a:lstStyle/>
          <a:p>
            <a:pPr marL="0" indent="0">
              <a:lnSpc>
                <a:spcPct val="120000"/>
              </a:lnSpc>
              <a:buNone/>
            </a:pPr>
            <a:r>
              <a:rPr lang="en-US" sz="1200" dirty="0">
                <a:solidFill>
                  <a:srgbClr val="6B7B7D"/>
                </a:solidFill>
                <a:latin typeface="Calibri" pitchFamily="34" charset="0"/>
                <a:ea typeface="Calibri" pitchFamily="34" charset="-122"/>
                <a:cs typeface="Calibri" pitchFamily="34" charset="-120"/>
              </a:rPr>
              <a:t>Call your Poison Center (1-800-222-1222). </a:t>
            </a:r>
          </a:p>
          <a:p>
            <a:pPr marL="0" indent="0">
              <a:lnSpc>
                <a:spcPct val="120000"/>
              </a:lnSpc>
              <a:buNone/>
            </a:pPr>
            <a:r>
              <a:rPr lang="en-US" sz="1200" dirty="0">
                <a:solidFill>
                  <a:srgbClr val="6B7B7D"/>
                </a:solidFill>
                <a:latin typeface="Calibri" pitchFamily="34" charset="0"/>
                <a:ea typeface="Calibri" pitchFamily="34" charset="-122"/>
                <a:cs typeface="Calibri" pitchFamily="34" charset="-120"/>
              </a:rPr>
              <a:t>Medical toxicologists are available 24/7 for expert guidance.</a:t>
            </a: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ppt_x"/>
                                          </p:val>
                                        </p:tav>
                                        <p:tav tm="100000">
                                          <p:val>
                                            <p:strVal val="#ppt_x"/>
                                          </p:val>
                                        </p:tav>
                                      </p:tavLst>
                                    </p:anim>
                                    <p:anim calcmode="lin" valueType="num">
                                      <p:cBhvr additive="base">
                                        <p:cTn id="2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additive="base">
                                        <p:cTn id="29" dur="500" fill="hold"/>
                                        <p:tgtEl>
                                          <p:spTgt spid="11"/>
                                        </p:tgtEl>
                                        <p:attrNameLst>
                                          <p:attrName>ppt_x</p:attrName>
                                        </p:attrNameLst>
                                      </p:cBhvr>
                                      <p:tavLst>
                                        <p:tav tm="0">
                                          <p:val>
                                            <p:strVal val="#ppt_x"/>
                                          </p:val>
                                        </p:tav>
                                        <p:tav tm="100000">
                                          <p:val>
                                            <p:strVal val="#ppt_x"/>
                                          </p:val>
                                        </p:tav>
                                      </p:tavLst>
                                    </p:anim>
                                    <p:anim calcmode="lin" valueType="num">
                                      <p:cBhvr additive="base">
                                        <p:cTn id="30" dur="500" fill="hold"/>
                                        <p:tgtEl>
                                          <p:spTgt spid="11"/>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anim calcmode="lin" valueType="num">
                                      <p:cBhvr additive="base">
                                        <p:cTn id="33" dur="500" fill="hold"/>
                                        <p:tgtEl>
                                          <p:spTgt spid="12"/>
                                        </p:tgtEl>
                                        <p:attrNameLst>
                                          <p:attrName>ppt_x</p:attrName>
                                        </p:attrNameLst>
                                      </p:cBhvr>
                                      <p:tavLst>
                                        <p:tav tm="0">
                                          <p:val>
                                            <p:strVal val="#ppt_x"/>
                                          </p:val>
                                        </p:tav>
                                        <p:tav tm="100000">
                                          <p:val>
                                            <p:strVal val="#ppt_x"/>
                                          </p:val>
                                        </p:tav>
                                      </p:tavLst>
                                    </p:anim>
                                    <p:anim calcmode="lin" valueType="num">
                                      <p:cBhvr additive="base">
                                        <p:cTn id="34" dur="500" fill="hold"/>
                                        <p:tgtEl>
                                          <p:spTgt spid="12"/>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4"/>
                                        </p:tgtEl>
                                        <p:attrNameLst>
                                          <p:attrName>style.visibility</p:attrName>
                                        </p:attrNameLst>
                                      </p:cBhvr>
                                      <p:to>
                                        <p:strVal val="visible"/>
                                      </p:to>
                                    </p:set>
                                    <p:anim calcmode="lin" valueType="num">
                                      <p:cBhvr additive="base">
                                        <p:cTn id="41" dur="500" fill="hold"/>
                                        <p:tgtEl>
                                          <p:spTgt spid="14"/>
                                        </p:tgtEl>
                                        <p:attrNameLst>
                                          <p:attrName>ppt_x</p:attrName>
                                        </p:attrNameLst>
                                      </p:cBhvr>
                                      <p:tavLst>
                                        <p:tav tm="0">
                                          <p:val>
                                            <p:strVal val="#ppt_x"/>
                                          </p:val>
                                        </p:tav>
                                        <p:tav tm="100000">
                                          <p:val>
                                            <p:strVal val="#ppt_x"/>
                                          </p:val>
                                        </p:tav>
                                      </p:tavLst>
                                    </p:anim>
                                    <p:anim calcmode="lin" valueType="num">
                                      <p:cBhvr additive="base">
                                        <p:cTn id="42" dur="500" fill="hold"/>
                                        <p:tgtEl>
                                          <p:spTgt spid="14"/>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15"/>
                                        </p:tgtEl>
                                        <p:attrNameLst>
                                          <p:attrName>style.visibility</p:attrName>
                                        </p:attrNameLst>
                                      </p:cBhvr>
                                      <p:to>
                                        <p:strVal val="visible"/>
                                      </p:to>
                                    </p:set>
                                    <p:anim calcmode="lin" valueType="num">
                                      <p:cBhvr additive="base">
                                        <p:cTn id="45" dur="500" fill="hold"/>
                                        <p:tgtEl>
                                          <p:spTgt spid="15"/>
                                        </p:tgtEl>
                                        <p:attrNameLst>
                                          <p:attrName>ppt_x</p:attrName>
                                        </p:attrNameLst>
                                      </p:cBhvr>
                                      <p:tavLst>
                                        <p:tav tm="0">
                                          <p:val>
                                            <p:strVal val="#ppt_x"/>
                                          </p:val>
                                        </p:tav>
                                        <p:tav tm="100000">
                                          <p:val>
                                            <p:strVal val="#ppt_x"/>
                                          </p:val>
                                        </p:tav>
                                      </p:tavLst>
                                    </p:anim>
                                    <p:anim calcmode="lin" valueType="num">
                                      <p:cBhvr additive="base">
                                        <p:cTn id="4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anim calcmode="lin" valueType="num">
                                      <p:cBhvr additive="base">
                                        <p:cTn id="51" dur="500" fill="hold"/>
                                        <p:tgtEl>
                                          <p:spTgt spid="16"/>
                                        </p:tgtEl>
                                        <p:attrNameLst>
                                          <p:attrName>ppt_x</p:attrName>
                                        </p:attrNameLst>
                                      </p:cBhvr>
                                      <p:tavLst>
                                        <p:tav tm="0">
                                          <p:val>
                                            <p:strVal val="#ppt_x"/>
                                          </p:val>
                                        </p:tav>
                                        <p:tav tm="100000">
                                          <p:val>
                                            <p:strVal val="#ppt_x"/>
                                          </p:val>
                                        </p:tav>
                                      </p:tavLst>
                                    </p:anim>
                                    <p:anim calcmode="lin" valueType="num">
                                      <p:cBhvr additive="base">
                                        <p:cTn id="52" dur="500" fill="hold"/>
                                        <p:tgtEl>
                                          <p:spTgt spid="16"/>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18"/>
                                        </p:tgtEl>
                                        <p:attrNameLst>
                                          <p:attrName>style.visibility</p:attrName>
                                        </p:attrNameLst>
                                      </p:cBhvr>
                                      <p:to>
                                        <p:strVal val="visible"/>
                                      </p:to>
                                    </p:set>
                                    <p:anim calcmode="lin" valueType="num">
                                      <p:cBhvr additive="base">
                                        <p:cTn id="59" dur="500" fill="hold"/>
                                        <p:tgtEl>
                                          <p:spTgt spid="18"/>
                                        </p:tgtEl>
                                        <p:attrNameLst>
                                          <p:attrName>ppt_x</p:attrName>
                                        </p:attrNameLst>
                                      </p:cBhvr>
                                      <p:tavLst>
                                        <p:tav tm="0">
                                          <p:val>
                                            <p:strVal val="#ppt_x"/>
                                          </p:val>
                                        </p:tav>
                                        <p:tav tm="100000">
                                          <p:val>
                                            <p:strVal val="#ppt_x"/>
                                          </p:val>
                                        </p:tav>
                                      </p:tavLst>
                                    </p:anim>
                                    <p:anim calcmode="lin" valueType="num">
                                      <p:cBhvr additive="base">
                                        <p:cTn id="60" dur="500" fill="hold"/>
                                        <p:tgtEl>
                                          <p:spTgt spid="18"/>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19"/>
                                        </p:tgtEl>
                                        <p:attrNameLst>
                                          <p:attrName>style.visibility</p:attrName>
                                        </p:attrNameLst>
                                      </p:cBhvr>
                                      <p:to>
                                        <p:strVal val="visible"/>
                                      </p:to>
                                    </p:set>
                                    <p:anim calcmode="lin" valueType="num">
                                      <p:cBhvr additive="base">
                                        <p:cTn id="63" dur="500" fill="hold"/>
                                        <p:tgtEl>
                                          <p:spTgt spid="19"/>
                                        </p:tgtEl>
                                        <p:attrNameLst>
                                          <p:attrName>ppt_x</p:attrName>
                                        </p:attrNameLst>
                                      </p:cBhvr>
                                      <p:tavLst>
                                        <p:tav tm="0">
                                          <p:val>
                                            <p:strVal val="#ppt_x"/>
                                          </p:val>
                                        </p:tav>
                                        <p:tav tm="100000">
                                          <p:val>
                                            <p:strVal val="#ppt_x"/>
                                          </p:val>
                                        </p:tav>
                                      </p:tavLst>
                                    </p:anim>
                                    <p:anim calcmode="lin" valueType="num">
                                      <p:cBhvr additive="base">
                                        <p:cTn id="64" dur="500" fill="hold"/>
                                        <p:tgtEl>
                                          <p:spTgt spid="19"/>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20"/>
                                        </p:tgtEl>
                                        <p:attrNameLst>
                                          <p:attrName>style.visibility</p:attrName>
                                        </p:attrNameLst>
                                      </p:cBhvr>
                                      <p:to>
                                        <p:strVal val="visible"/>
                                      </p:to>
                                    </p:set>
                                    <p:anim calcmode="lin" valueType="num">
                                      <p:cBhvr additive="base">
                                        <p:cTn id="67" dur="500" fill="hold"/>
                                        <p:tgtEl>
                                          <p:spTgt spid="20"/>
                                        </p:tgtEl>
                                        <p:attrNameLst>
                                          <p:attrName>ppt_x</p:attrName>
                                        </p:attrNameLst>
                                      </p:cBhvr>
                                      <p:tavLst>
                                        <p:tav tm="0">
                                          <p:val>
                                            <p:strVal val="#ppt_x"/>
                                          </p:val>
                                        </p:tav>
                                        <p:tav tm="100000">
                                          <p:val>
                                            <p:strVal val="#ppt_x"/>
                                          </p:val>
                                        </p:tav>
                                      </p:tavLst>
                                    </p:anim>
                                    <p:anim calcmode="lin" valueType="num">
                                      <p:cBhvr additive="base">
                                        <p:cTn id="6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1"/>
                                        </p:tgtEl>
                                        <p:attrNameLst>
                                          <p:attrName>style.visibility</p:attrName>
                                        </p:attrNameLst>
                                      </p:cBhvr>
                                      <p:to>
                                        <p:strVal val="visible"/>
                                      </p:to>
                                    </p:set>
                                    <p:anim calcmode="lin" valueType="num">
                                      <p:cBhvr additive="base">
                                        <p:cTn id="73" dur="500" fill="hold"/>
                                        <p:tgtEl>
                                          <p:spTgt spid="21"/>
                                        </p:tgtEl>
                                        <p:attrNameLst>
                                          <p:attrName>ppt_x</p:attrName>
                                        </p:attrNameLst>
                                      </p:cBhvr>
                                      <p:tavLst>
                                        <p:tav tm="0">
                                          <p:val>
                                            <p:strVal val="#ppt_x"/>
                                          </p:val>
                                        </p:tav>
                                        <p:tav tm="100000">
                                          <p:val>
                                            <p:strVal val="#ppt_x"/>
                                          </p:val>
                                        </p:tav>
                                      </p:tavLst>
                                    </p:anim>
                                    <p:anim calcmode="lin" valueType="num">
                                      <p:cBhvr additive="base">
                                        <p:cTn id="74" dur="500" fill="hold"/>
                                        <p:tgtEl>
                                          <p:spTgt spid="21"/>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22"/>
                                        </p:tgtEl>
                                        <p:attrNameLst>
                                          <p:attrName>style.visibility</p:attrName>
                                        </p:attrNameLst>
                                      </p:cBhvr>
                                      <p:to>
                                        <p:strVal val="visible"/>
                                      </p:to>
                                    </p:set>
                                    <p:anim calcmode="lin" valueType="num">
                                      <p:cBhvr additive="base">
                                        <p:cTn id="77" dur="500" fill="hold"/>
                                        <p:tgtEl>
                                          <p:spTgt spid="22"/>
                                        </p:tgtEl>
                                        <p:attrNameLst>
                                          <p:attrName>ppt_x</p:attrName>
                                        </p:attrNameLst>
                                      </p:cBhvr>
                                      <p:tavLst>
                                        <p:tav tm="0">
                                          <p:val>
                                            <p:strVal val="#ppt_x"/>
                                          </p:val>
                                        </p:tav>
                                        <p:tav tm="100000">
                                          <p:val>
                                            <p:strVal val="#ppt_x"/>
                                          </p:val>
                                        </p:tav>
                                      </p:tavLst>
                                    </p:anim>
                                    <p:anim calcmode="lin" valueType="num">
                                      <p:cBhvr additive="base">
                                        <p:cTn id="78" dur="500" fill="hold"/>
                                        <p:tgtEl>
                                          <p:spTgt spid="22"/>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23"/>
                                        </p:tgtEl>
                                        <p:attrNameLst>
                                          <p:attrName>style.visibility</p:attrName>
                                        </p:attrNameLst>
                                      </p:cBhvr>
                                      <p:to>
                                        <p:strVal val="visible"/>
                                      </p:to>
                                    </p:set>
                                    <p:anim calcmode="lin" valueType="num">
                                      <p:cBhvr additive="base">
                                        <p:cTn id="81" dur="500" fill="hold"/>
                                        <p:tgtEl>
                                          <p:spTgt spid="23"/>
                                        </p:tgtEl>
                                        <p:attrNameLst>
                                          <p:attrName>ppt_x</p:attrName>
                                        </p:attrNameLst>
                                      </p:cBhvr>
                                      <p:tavLst>
                                        <p:tav tm="0">
                                          <p:val>
                                            <p:strVal val="#ppt_x"/>
                                          </p:val>
                                        </p:tav>
                                        <p:tav tm="100000">
                                          <p:val>
                                            <p:strVal val="#ppt_x"/>
                                          </p:val>
                                        </p:tav>
                                      </p:tavLst>
                                    </p:anim>
                                    <p:anim calcmode="lin" valueType="num">
                                      <p:cBhvr additive="base">
                                        <p:cTn id="82" dur="500" fill="hold"/>
                                        <p:tgtEl>
                                          <p:spTgt spid="23"/>
                                        </p:tgtEl>
                                        <p:attrNameLst>
                                          <p:attrName>ppt_y</p:attrName>
                                        </p:attrNameLst>
                                      </p:cBhvr>
                                      <p:tavLst>
                                        <p:tav tm="0">
                                          <p:val>
                                            <p:strVal val="1+#ppt_h/2"/>
                                          </p:val>
                                        </p:tav>
                                        <p:tav tm="100000">
                                          <p:val>
                                            <p:strVal val="#ppt_y"/>
                                          </p:val>
                                        </p:tav>
                                      </p:tavLst>
                                    </p:anim>
                                  </p:childTnLst>
                                </p:cTn>
                              </p:par>
                              <p:par>
                                <p:cTn id="83" presetID="2" presetClass="entr" presetSubtype="4" fill="hold" grpId="0" nodeType="withEffect">
                                  <p:stCondLst>
                                    <p:cond delay="0"/>
                                  </p:stCondLst>
                                  <p:childTnLst>
                                    <p:set>
                                      <p:cBhvr>
                                        <p:cTn id="84" dur="1" fill="hold">
                                          <p:stCondLst>
                                            <p:cond delay="0"/>
                                          </p:stCondLst>
                                        </p:cTn>
                                        <p:tgtEl>
                                          <p:spTgt spid="24"/>
                                        </p:tgtEl>
                                        <p:attrNameLst>
                                          <p:attrName>style.visibility</p:attrName>
                                        </p:attrNameLst>
                                      </p:cBhvr>
                                      <p:to>
                                        <p:strVal val="visible"/>
                                      </p:to>
                                    </p:set>
                                    <p:anim calcmode="lin" valueType="num">
                                      <p:cBhvr additive="base">
                                        <p:cTn id="85" dur="500" fill="hold"/>
                                        <p:tgtEl>
                                          <p:spTgt spid="24"/>
                                        </p:tgtEl>
                                        <p:attrNameLst>
                                          <p:attrName>ppt_x</p:attrName>
                                        </p:attrNameLst>
                                      </p:cBhvr>
                                      <p:tavLst>
                                        <p:tav tm="0">
                                          <p:val>
                                            <p:strVal val="#ppt_x"/>
                                          </p:val>
                                        </p:tav>
                                        <p:tav tm="100000">
                                          <p:val>
                                            <p:strVal val="#ppt_x"/>
                                          </p:val>
                                        </p:tav>
                                      </p:tavLst>
                                    </p:anim>
                                    <p:anim calcmode="lin" valueType="num">
                                      <p:cBhvr additive="base">
                                        <p:cTn id="86" dur="500" fill="hold"/>
                                        <p:tgtEl>
                                          <p:spTgt spid="24"/>
                                        </p:tgtEl>
                                        <p:attrNameLst>
                                          <p:attrName>ppt_y</p:attrName>
                                        </p:attrNameLst>
                                      </p:cBhvr>
                                      <p:tavLst>
                                        <p:tav tm="0">
                                          <p:val>
                                            <p:strVal val="1+#ppt_h/2"/>
                                          </p:val>
                                        </p:tav>
                                        <p:tav tm="100000">
                                          <p:val>
                                            <p:strVal val="#ppt_y"/>
                                          </p:val>
                                        </p:tav>
                                      </p:tavLst>
                                    </p:anim>
                                  </p:childTnLst>
                                </p:cTn>
                              </p:par>
                              <p:par>
                                <p:cTn id="87" presetID="2" presetClass="entr" presetSubtype="4" fill="hold" grpId="0" nodeType="withEffect">
                                  <p:stCondLst>
                                    <p:cond delay="0"/>
                                  </p:stCondLst>
                                  <p:childTnLst>
                                    <p:set>
                                      <p:cBhvr>
                                        <p:cTn id="88" dur="1" fill="hold">
                                          <p:stCondLst>
                                            <p:cond delay="0"/>
                                          </p:stCondLst>
                                        </p:cTn>
                                        <p:tgtEl>
                                          <p:spTgt spid="25"/>
                                        </p:tgtEl>
                                        <p:attrNameLst>
                                          <p:attrName>style.visibility</p:attrName>
                                        </p:attrNameLst>
                                      </p:cBhvr>
                                      <p:to>
                                        <p:strVal val="visible"/>
                                      </p:to>
                                    </p:set>
                                    <p:anim calcmode="lin" valueType="num">
                                      <p:cBhvr additive="base">
                                        <p:cTn id="89" dur="500" fill="hold"/>
                                        <p:tgtEl>
                                          <p:spTgt spid="25"/>
                                        </p:tgtEl>
                                        <p:attrNameLst>
                                          <p:attrName>ppt_x</p:attrName>
                                        </p:attrNameLst>
                                      </p:cBhvr>
                                      <p:tavLst>
                                        <p:tav tm="0">
                                          <p:val>
                                            <p:strVal val="#ppt_x"/>
                                          </p:val>
                                        </p:tav>
                                        <p:tav tm="100000">
                                          <p:val>
                                            <p:strVal val="#ppt_x"/>
                                          </p:val>
                                        </p:tav>
                                      </p:tavLst>
                                    </p:anim>
                                    <p:anim calcmode="lin" valueType="num">
                                      <p:cBhvr additive="base">
                                        <p:cTn id="90"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The Dose-Response Relationship</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6</a:t>
            </a:r>
            <a:endParaRPr lang="en-US" sz="900" dirty="0"/>
          </a:p>
        </p:txBody>
      </p:sp>
      <p:sp>
        <p:nvSpPr>
          <p:cNvPr id="7" name="Shape 4"/>
          <p:cNvSpPr/>
          <p:nvPr/>
        </p:nvSpPr>
        <p:spPr>
          <a:xfrm>
            <a:off x="548640" y="1005840"/>
            <a:ext cx="4389120" cy="31089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8" name="Shape 5"/>
          <p:cNvSpPr/>
          <p:nvPr/>
        </p:nvSpPr>
        <p:spPr>
          <a:xfrm>
            <a:off x="548640" y="1005840"/>
            <a:ext cx="54864" cy="3108960"/>
          </a:xfrm>
          <a:prstGeom prst="rect">
            <a:avLst/>
          </a:prstGeom>
          <a:solidFill>
            <a:srgbClr val="1A8A6E"/>
          </a:solidFill>
          <a:ln/>
        </p:spPr>
        <p:txBody>
          <a:bodyPr/>
          <a:lstStyle/>
          <a:p>
            <a:endParaRPr lang="en-US"/>
          </a:p>
        </p:txBody>
      </p:sp>
      <p:sp>
        <p:nvSpPr>
          <p:cNvPr id="9" name="Text 6"/>
          <p:cNvSpPr/>
          <p:nvPr/>
        </p:nvSpPr>
        <p:spPr>
          <a:xfrm>
            <a:off x="777240" y="1097280"/>
            <a:ext cx="3931920" cy="320040"/>
          </a:xfrm>
          <a:prstGeom prst="rect">
            <a:avLst/>
          </a:prstGeom>
          <a:noFill/>
          <a:ln/>
        </p:spPr>
        <p:txBody>
          <a:bodyPr wrap="square" lIns="0" tIns="0" rIns="0" bIns="0" rtlCol="0" anchor="ctr"/>
          <a:lstStyle/>
          <a:p>
            <a:pPr marL="0" indent="0">
              <a:buNone/>
            </a:pPr>
            <a:r>
              <a:rPr lang="en-US" sz="1600" b="1" dirty="0">
                <a:solidFill>
                  <a:srgbClr val="0B3D4C"/>
                </a:solidFill>
                <a:latin typeface="Trebuchet MS" pitchFamily="34" charset="0"/>
                <a:ea typeface="Trebuchet MS" pitchFamily="34" charset="-122"/>
                <a:cs typeface="Trebuchet MS" pitchFamily="34" charset="-120"/>
              </a:rPr>
              <a:t>Key Concepts</a:t>
            </a:r>
            <a:endParaRPr lang="en-US" sz="1600" dirty="0"/>
          </a:p>
        </p:txBody>
      </p:sp>
      <p:sp>
        <p:nvSpPr>
          <p:cNvPr id="10" name="Text 7"/>
          <p:cNvSpPr/>
          <p:nvPr/>
        </p:nvSpPr>
        <p:spPr>
          <a:xfrm>
            <a:off x="777240" y="1508760"/>
            <a:ext cx="3931920" cy="2377440"/>
          </a:xfrm>
          <a:prstGeom prst="rect">
            <a:avLst/>
          </a:prstGeom>
          <a:noFill/>
          <a:ln/>
        </p:spPr>
        <p:txBody>
          <a:bodyPr wrap="square" lIns="0" tIns="0" rIns="0" bIns="0" rtlCol="0" anchor="t"/>
          <a:lstStyle/>
          <a:p>
            <a:pPr marL="0" indent="0">
              <a:lnSpc>
                <a:spcPct val="150000"/>
              </a:lnSpc>
              <a:buNone/>
            </a:pPr>
            <a:r>
              <a:rPr lang="en-US" sz="1200" b="1" dirty="0">
                <a:solidFill>
                  <a:srgbClr val="0B3D4C"/>
                </a:solidFill>
                <a:latin typeface="Calibri" pitchFamily="34" charset="0"/>
                <a:ea typeface="Calibri" pitchFamily="34" charset="-122"/>
                <a:cs typeface="Calibri" pitchFamily="34" charset="-120"/>
              </a:rPr>
              <a:t>NOAEL: </a:t>
            </a:r>
            <a:r>
              <a:rPr lang="en-US" sz="1200" dirty="0">
                <a:solidFill>
                  <a:srgbClr val="2C3E40"/>
                </a:solidFill>
                <a:latin typeface="Calibri" pitchFamily="34" charset="0"/>
                <a:ea typeface="Calibri" pitchFamily="34" charset="-122"/>
                <a:cs typeface="Calibri" pitchFamily="34" charset="-120"/>
              </a:rPr>
              <a:t>No Observable Adverse Effect Level — the highest dose with no detectable harm</a:t>
            </a:r>
            <a:endParaRPr lang="en-US" sz="1200" dirty="0"/>
          </a:p>
          <a:p>
            <a:pPr marL="0" indent="0">
              <a:lnSpc>
                <a:spcPct val="150000"/>
              </a:lnSpc>
              <a:buNone/>
            </a:pPr>
            <a:r>
              <a:rPr lang="en-US" sz="1200" b="1" dirty="0">
                <a:solidFill>
                  <a:srgbClr val="0B3D4C"/>
                </a:solidFill>
                <a:latin typeface="Calibri" pitchFamily="34" charset="0"/>
                <a:ea typeface="Calibri" pitchFamily="34" charset="-122"/>
                <a:cs typeface="Calibri" pitchFamily="34" charset="-120"/>
              </a:rPr>
              <a:t>LD₅₀: </a:t>
            </a:r>
            <a:r>
              <a:rPr lang="en-US" sz="1200" dirty="0">
                <a:solidFill>
                  <a:srgbClr val="2C3E40"/>
                </a:solidFill>
                <a:latin typeface="Calibri" pitchFamily="34" charset="0"/>
                <a:ea typeface="Calibri" pitchFamily="34" charset="-122"/>
                <a:cs typeface="Calibri" pitchFamily="34" charset="-120"/>
              </a:rPr>
              <a:t>Lethal Dose in 50% of the population — a benchmark for acute toxicity</a:t>
            </a:r>
            <a:endParaRPr lang="en-US" sz="1200" dirty="0"/>
          </a:p>
          <a:p>
            <a:pPr marL="0" indent="0">
              <a:lnSpc>
                <a:spcPct val="150000"/>
              </a:lnSpc>
              <a:buNone/>
            </a:pPr>
            <a:r>
              <a:rPr lang="en-US" sz="1200" b="1" dirty="0">
                <a:solidFill>
                  <a:srgbClr val="0B3D4C"/>
                </a:solidFill>
                <a:latin typeface="Calibri" pitchFamily="34" charset="0"/>
                <a:ea typeface="Calibri" pitchFamily="34" charset="-122"/>
                <a:cs typeface="Calibri" pitchFamily="34" charset="-120"/>
              </a:rPr>
              <a:t>Therapeutic Index: </a:t>
            </a:r>
            <a:r>
              <a:rPr lang="en-US" sz="1200" dirty="0">
                <a:solidFill>
                  <a:srgbClr val="2C3E40"/>
                </a:solidFill>
                <a:latin typeface="Calibri" pitchFamily="34" charset="0"/>
                <a:ea typeface="Calibri" pitchFamily="34" charset="-122"/>
                <a:cs typeface="Calibri" pitchFamily="34" charset="-120"/>
              </a:rPr>
              <a:t>TI = LD₅₀ / ED₅₀ — a wider index means a safer drug</a:t>
            </a:r>
            <a:endParaRPr lang="en-US" sz="1200" dirty="0"/>
          </a:p>
          <a:p>
            <a:pPr marL="0" indent="0">
              <a:lnSpc>
                <a:spcPct val="150000"/>
              </a:lnSpc>
              <a:buNone/>
            </a:pPr>
            <a:endParaRPr lang="en-US" sz="1200" dirty="0"/>
          </a:p>
          <a:p>
            <a:pPr marL="0" indent="0">
              <a:lnSpc>
                <a:spcPct val="150000"/>
              </a:lnSpc>
              <a:buNone/>
            </a:pPr>
            <a:r>
              <a:rPr lang="en-US" sz="1200" b="1" dirty="0">
                <a:solidFill>
                  <a:srgbClr val="D4783A"/>
                </a:solidFill>
                <a:latin typeface="Calibri" pitchFamily="34" charset="0"/>
                <a:ea typeface="Calibri" pitchFamily="34" charset="-122"/>
                <a:cs typeface="Calibri" pitchFamily="34" charset="-120"/>
              </a:rPr>
              <a:t>Narrow TI drugs: </a:t>
            </a:r>
            <a:endParaRPr lang="en-US" sz="1200" dirty="0"/>
          </a:p>
          <a:p>
            <a:pPr marL="0" indent="0">
              <a:lnSpc>
                <a:spcPct val="150000"/>
              </a:lnSpc>
              <a:buNone/>
            </a:pPr>
            <a:r>
              <a:rPr lang="en-US" sz="1200" dirty="0">
                <a:solidFill>
                  <a:srgbClr val="2C3E40"/>
                </a:solidFill>
                <a:latin typeface="Calibri" pitchFamily="34" charset="0"/>
                <a:ea typeface="Calibri" pitchFamily="34" charset="-122"/>
                <a:cs typeface="Calibri" pitchFamily="34" charset="-120"/>
              </a:rPr>
              <a:t>Digoxin, lithium, warfarin, theophylline, phenytoin</a:t>
            </a:r>
            <a:endParaRPr lang="en-US" sz="1200" dirty="0"/>
          </a:p>
        </p:txBody>
      </p:sp>
      <p:graphicFrame>
        <p:nvGraphicFramePr>
          <p:cNvPr id="11" name="Chart 0"/>
          <p:cNvGraphicFramePr/>
          <p:nvPr/>
        </p:nvGraphicFramePr>
        <p:xfrm>
          <a:off x="5212080" y="1005840"/>
          <a:ext cx="3474720" cy="2560320"/>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 8"/>
          <p:cNvSpPr/>
          <p:nvPr/>
        </p:nvSpPr>
        <p:spPr>
          <a:xfrm>
            <a:off x="6400800" y="3520440"/>
            <a:ext cx="1371600" cy="228600"/>
          </a:xfrm>
          <a:prstGeom prst="rect">
            <a:avLst/>
          </a:prstGeom>
          <a:noFill/>
          <a:ln/>
        </p:spPr>
        <p:txBody>
          <a:bodyPr wrap="square" lIns="0" tIns="0" rIns="0" bIns="0" rtlCol="0" anchor="ctr"/>
          <a:lstStyle/>
          <a:p>
            <a:pPr marL="0" indent="0">
              <a:buNone/>
            </a:pPr>
            <a:r>
              <a:rPr lang="en-US" sz="900" i="1" dirty="0">
                <a:solidFill>
                  <a:srgbClr val="6B7B7D"/>
                </a:solidFill>
                <a:latin typeface="Calibri" pitchFamily="34" charset="0"/>
                <a:ea typeface="Calibri" pitchFamily="34" charset="-122"/>
                <a:cs typeface="Calibri" pitchFamily="34" charset="-120"/>
              </a:rPr>
              <a:t>Dose →</a:t>
            </a:r>
            <a:endParaRPr lang="en-US" sz="900" dirty="0"/>
          </a:p>
        </p:txBody>
      </p:sp>
      <p:sp>
        <p:nvSpPr>
          <p:cNvPr id="13" name="Shape 9"/>
          <p:cNvSpPr/>
          <p:nvPr/>
        </p:nvSpPr>
        <p:spPr>
          <a:xfrm>
            <a:off x="548640" y="4251960"/>
            <a:ext cx="8046720" cy="54864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4" name="Shape 10"/>
          <p:cNvSpPr/>
          <p:nvPr/>
        </p:nvSpPr>
        <p:spPr>
          <a:xfrm>
            <a:off x="548640" y="4251960"/>
            <a:ext cx="54864" cy="548640"/>
          </a:xfrm>
          <a:prstGeom prst="rect">
            <a:avLst/>
          </a:prstGeom>
          <a:solidFill>
            <a:srgbClr val="D4783A"/>
          </a:solidFill>
          <a:ln/>
        </p:spPr>
        <p:txBody>
          <a:bodyPr/>
          <a:lstStyle/>
          <a:p>
            <a:endParaRPr lang="en-US"/>
          </a:p>
        </p:txBody>
      </p:sp>
      <p:pic>
        <p:nvPicPr>
          <p:cNvPr id="15" name="Image 0" descr="preencoded.png"/>
          <p:cNvPicPr>
            <a:picLocks noChangeAspect="1"/>
          </p:cNvPicPr>
          <p:nvPr/>
        </p:nvPicPr>
        <p:blipFill>
          <a:blip r:embed="rId4"/>
          <a:stretch>
            <a:fillRect/>
          </a:stretch>
        </p:blipFill>
        <p:spPr>
          <a:xfrm>
            <a:off x="777240" y="4343400"/>
            <a:ext cx="320040" cy="320040"/>
          </a:xfrm>
          <a:prstGeom prst="rect">
            <a:avLst/>
          </a:prstGeom>
        </p:spPr>
      </p:pic>
      <p:sp>
        <p:nvSpPr>
          <p:cNvPr id="16" name="Text 11"/>
          <p:cNvSpPr/>
          <p:nvPr/>
        </p:nvSpPr>
        <p:spPr>
          <a:xfrm>
            <a:off x="1234440" y="4279392"/>
            <a:ext cx="7132320" cy="502920"/>
          </a:xfrm>
          <a:prstGeom prst="rect">
            <a:avLst/>
          </a:prstGeom>
          <a:noFill/>
          <a:ln/>
        </p:spPr>
        <p:txBody>
          <a:bodyPr wrap="square" lIns="0" tIns="0" rIns="0" bIns="0" rtlCol="0" anchor="ctr"/>
          <a:lstStyle/>
          <a:p>
            <a:pPr marL="0" indent="0" algn="ctr">
              <a:buNone/>
            </a:pPr>
            <a:r>
              <a:rPr lang="en-US" sz="1200" b="1" dirty="0">
                <a:solidFill>
                  <a:srgbClr val="2C3E40"/>
                </a:solidFill>
                <a:latin typeface="Calibri" pitchFamily="34" charset="0"/>
                <a:ea typeface="Calibri" pitchFamily="34" charset="-122"/>
                <a:cs typeface="Calibri" pitchFamily="34" charset="-120"/>
              </a:rPr>
              <a:t>Clinical Pearl: </a:t>
            </a:r>
          </a:p>
          <a:p>
            <a:pPr marL="0" indent="0" algn="ctr">
              <a:buNone/>
            </a:pPr>
            <a:r>
              <a:rPr lang="en-US" sz="1200" dirty="0">
                <a:solidFill>
                  <a:srgbClr val="2C3E40"/>
                </a:solidFill>
                <a:latin typeface="Calibri" pitchFamily="34" charset="0"/>
                <a:ea typeface="Calibri" pitchFamily="34" charset="-122"/>
                <a:cs typeface="Calibri" pitchFamily="34" charset="-120"/>
              </a:rPr>
              <a:t>A rising dose does not always mean a linear rise in toxicity. </a:t>
            </a:r>
          </a:p>
          <a:p>
            <a:pPr marL="0" indent="0" algn="ctr">
              <a:buNone/>
            </a:pPr>
            <a:r>
              <a:rPr lang="en-US" sz="1200" dirty="0">
                <a:solidFill>
                  <a:srgbClr val="2C3E40"/>
                </a:solidFill>
                <a:latin typeface="Calibri" pitchFamily="34" charset="0"/>
                <a:ea typeface="Calibri" pitchFamily="34" charset="-122"/>
                <a:cs typeface="Calibri" pitchFamily="34" charset="-120"/>
              </a:rPr>
              <a:t>Saturation of metabolic pathways (e.g., acetaminophen) can cause abrupt shifts to toxic metabolites.</a:t>
            </a: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additive="base">
                                        <p:cTn id="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xEl>
                                              <p:pRg st="1" end="1"/>
                                            </p:txEl>
                                          </p:spTgt>
                                        </p:tgtEl>
                                        <p:attrNameLst>
                                          <p:attrName>style.visibility</p:attrName>
                                        </p:attrNameLst>
                                      </p:cBhvr>
                                      <p:to>
                                        <p:strVal val="visible"/>
                                      </p:to>
                                    </p:set>
                                    <p:anim calcmode="lin" valueType="num">
                                      <p:cBhvr additive="base">
                                        <p:cTn id="13"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
                                            <p:txEl>
                                              <p:pRg st="2" end="2"/>
                                            </p:txEl>
                                          </p:spTgt>
                                        </p:tgtEl>
                                        <p:attrNameLst>
                                          <p:attrName>style.visibility</p:attrName>
                                        </p:attrNameLst>
                                      </p:cBhvr>
                                      <p:to>
                                        <p:strVal val="visible"/>
                                      </p:to>
                                    </p:set>
                                    <p:anim calcmode="lin" valueType="num">
                                      <p:cBhvr additive="base">
                                        <p:cTn id="19"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
                                            <p:txEl>
                                              <p:pRg st="4" end="4"/>
                                            </p:txEl>
                                          </p:spTgt>
                                        </p:tgtEl>
                                        <p:attrNameLst>
                                          <p:attrName>style.visibility</p:attrName>
                                        </p:attrNameLst>
                                      </p:cBhvr>
                                      <p:to>
                                        <p:strVal val="visible"/>
                                      </p:to>
                                    </p:set>
                                    <p:anim calcmode="lin" valueType="num">
                                      <p:cBhvr additive="base">
                                        <p:cTn id="25"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0">
                                            <p:txEl>
                                              <p:pRg st="5" end="5"/>
                                            </p:txEl>
                                          </p:spTgt>
                                        </p:tgtEl>
                                        <p:attrNameLst>
                                          <p:attrName>style.visibility</p:attrName>
                                        </p:attrNameLst>
                                      </p:cBhvr>
                                      <p:to>
                                        <p:strVal val="visible"/>
                                      </p:to>
                                    </p:set>
                                    <p:anim calcmode="lin" valueType="num">
                                      <p:cBhvr additive="base">
                                        <p:cTn id="29"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p:cTn id="35" dur="500" fill="hold"/>
                                        <p:tgtEl>
                                          <p:spTgt spid="13"/>
                                        </p:tgtEl>
                                        <p:attrNameLst>
                                          <p:attrName>ppt_w</p:attrName>
                                        </p:attrNameLst>
                                      </p:cBhvr>
                                      <p:tavLst>
                                        <p:tav tm="0">
                                          <p:val>
                                            <p:fltVal val="0"/>
                                          </p:val>
                                        </p:tav>
                                        <p:tav tm="100000">
                                          <p:val>
                                            <p:strVal val="#ppt_w"/>
                                          </p:val>
                                        </p:tav>
                                      </p:tavLst>
                                    </p:anim>
                                    <p:anim calcmode="lin" valueType="num">
                                      <p:cBhvr>
                                        <p:cTn id="36" dur="500" fill="hold"/>
                                        <p:tgtEl>
                                          <p:spTgt spid="13"/>
                                        </p:tgtEl>
                                        <p:attrNameLst>
                                          <p:attrName>ppt_h</p:attrName>
                                        </p:attrNameLst>
                                      </p:cBhvr>
                                      <p:tavLst>
                                        <p:tav tm="0">
                                          <p:val>
                                            <p:fltVal val="0"/>
                                          </p:val>
                                        </p:tav>
                                        <p:tav tm="100000">
                                          <p:val>
                                            <p:strVal val="#ppt_h"/>
                                          </p:val>
                                        </p:tav>
                                      </p:tavLst>
                                    </p:anim>
                                    <p:animEffect transition="in" filter="fade">
                                      <p:cBhvr>
                                        <p:cTn id="37" dur="500"/>
                                        <p:tgtEl>
                                          <p:spTgt spid="13"/>
                                        </p:tgtEl>
                                      </p:cBhvr>
                                    </p:animEffect>
                                  </p:childTnLst>
                                </p:cTn>
                              </p:par>
                              <p:par>
                                <p:cTn id="38" presetID="53" presetClass="entr" presetSubtype="16" fill="hold" grpId="0" nodeType="withEffect">
                                  <p:stCondLst>
                                    <p:cond delay="0"/>
                                  </p:stCondLst>
                                  <p:childTnLst>
                                    <p:set>
                                      <p:cBhvr>
                                        <p:cTn id="39" dur="1" fill="hold">
                                          <p:stCondLst>
                                            <p:cond delay="0"/>
                                          </p:stCondLst>
                                        </p:cTn>
                                        <p:tgtEl>
                                          <p:spTgt spid="14"/>
                                        </p:tgtEl>
                                        <p:attrNameLst>
                                          <p:attrName>style.visibility</p:attrName>
                                        </p:attrNameLst>
                                      </p:cBhvr>
                                      <p:to>
                                        <p:strVal val="visible"/>
                                      </p:to>
                                    </p:set>
                                    <p:anim calcmode="lin" valueType="num">
                                      <p:cBhvr>
                                        <p:cTn id="40" dur="500" fill="hold"/>
                                        <p:tgtEl>
                                          <p:spTgt spid="14"/>
                                        </p:tgtEl>
                                        <p:attrNameLst>
                                          <p:attrName>ppt_w</p:attrName>
                                        </p:attrNameLst>
                                      </p:cBhvr>
                                      <p:tavLst>
                                        <p:tav tm="0">
                                          <p:val>
                                            <p:fltVal val="0"/>
                                          </p:val>
                                        </p:tav>
                                        <p:tav tm="100000">
                                          <p:val>
                                            <p:strVal val="#ppt_w"/>
                                          </p:val>
                                        </p:tav>
                                      </p:tavLst>
                                    </p:anim>
                                    <p:anim calcmode="lin" valueType="num">
                                      <p:cBhvr>
                                        <p:cTn id="41" dur="500" fill="hold"/>
                                        <p:tgtEl>
                                          <p:spTgt spid="14"/>
                                        </p:tgtEl>
                                        <p:attrNameLst>
                                          <p:attrName>ppt_h</p:attrName>
                                        </p:attrNameLst>
                                      </p:cBhvr>
                                      <p:tavLst>
                                        <p:tav tm="0">
                                          <p:val>
                                            <p:fltVal val="0"/>
                                          </p:val>
                                        </p:tav>
                                        <p:tav tm="100000">
                                          <p:val>
                                            <p:strVal val="#ppt_h"/>
                                          </p:val>
                                        </p:tav>
                                      </p:tavLst>
                                    </p:anim>
                                    <p:animEffect transition="in" filter="fade">
                                      <p:cBhvr>
                                        <p:cTn id="42" dur="500"/>
                                        <p:tgtEl>
                                          <p:spTgt spid="14"/>
                                        </p:tgtEl>
                                      </p:cBhvr>
                                    </p:animEffect>
                                  </p:childTnLst>
                                </p:cTn>
                              </p:par>
                              <p:par>
                                <p:cTn id="43" presetID="53" presetClass="entr" presetSubtype="16" fill="hold" nodeType="withEffect">
                                  <p:stCondLst>
                                    <p:cond delay="0"/>
                                  </p:stCondLst>
                                  <p:childTnLst>
                                    <p:set>
                                      <p:cBhvr>
                                        <p:cTn id="44" dur="1" fill="hold">
                                          <p:stCondLst>
                                            <p:cond delay="0"/>
                                          </p:stCondLst>
                                        </p:cTn>
                                        <p:tgtEl>
                                          <p:spTgt spid="15"/>
                                        </p:tgtEl>
                                        <p:attrNameLst>
                                          <p:attrName>style.visibility</p:attrName>
                                        </p:attrNameLst>
                                      </p:cBhvr>
                                      <p:to>
                                        <p:strVal val="visible"/>
                                      </p:to>
                                    </p:set>
                                    <p:anim calcmode="lin" valueType="num">
                                      <p:cBhvr>
                                        <p:cTn id="45" dur="500" fill="hold"/>
                                        <p:tgtEl>
                                          <p:spTgt spid="15"/>
                                        </p:tgtEl>
                                        <p:attrNameLst>
                                          <p:attrName>ppt_w</p:attrName>
                                        </p:attrNameLst>
                                      </p:cBhvr>
                                      <p:tavLst>
                                        <p:tav tm="0">
                                          <p:val>
                                            <p:fltVal val="0"/>
                                          </p:val>
                                        </p:tav>
                                        <p:tav tm="100000">
                                          <p:val>
                                            <p:strVal val="#ppt_w"/>
                                          </p:val>
                                        </p:tav>
                                      </p:tavLst>
                                    </p:anim>
                                    <p:anim calcmode="lin" valueType="num">
                                      <p:cBhvr>
                                        <p:cTn id="46" dur="500" fill="hold"/>
                                        <p:tgtEl>
                                          <p:spTgt spid="15"/>
                                        </p:tgtEl>
                                        <p:attrNameLst>
                                          <p:attrName>ppt_h</p:attrName>
                                        </p:attrNameLst>
                                      </p:cBhvr>
                                      <p:tavLst>
                                        <p:tav tm="0">
                                          <p:val>
                                            <p:fltVal val="0"/>
                                          </p:val>
                                        </p:tav>
                                        <p:tav tm="100000">
                                          <p:val>
                                            <p:strVal val="#ppt_h"/>
                                          </p:val>
                                        </p:tav>
                                      </p:tavLst>
                                    </p:anim>
                                    <p:animEffect transition="in" filter="fade">
                                      <p:cBhvr>
                                        <p:cTn id="47" dur="500"/>
                                        <p:tgtEl>
                                          <p:spTgt spid="15"/>
                                        </p:tgtEl>
                                      </p:cBhvr>
                                    </p:animEffect>
                                  </p:childTnLst>
                                </p:cTn>
                              </p:par>
                              <p:par>
                                <p:cTn id="48" presetID="53" presetClass="entr" presetSubtype="16" fill="hold" grpId="0" nodeType="withEffect">
                                  <p:stCondLst>
                                    <p:cond delay="0"/>
                                  </p:stCondLst>
                                  <p:childTnLst>
                                    <p:set>
                                      <p:cBhvr>
                                        <p:cTn id="49" dur="1" fill="hold">
                                          <p:stCondLst>
                                            <p:cond delay="0"/>
                                          </p:stCondLst>
                                        </p:cTn>
                                        <p:tgtEl>
                                          <p:spTgt spid="16"/>
                                        </p:tgtEl>
                                        <p:attrNameLst>
                                          <p:attrName>style.visibility</p:attrName>
                                        </p:attrNameLst>
                                      </p:cBhvr>
                                      <p:to>
                                        <p:strVal val="visible"/>
                                      </p:to>
                                    </p:set>
                                    <p:anim calcmode="lin" valueType="num">
                                      <p:cBhvr>
                                        <p:cTn id="50" dur="500" fill="hold"/>
                                        <p:tgtEl>
                                          <p:spTgt spid="16"/>
                                        </p:tgtEl>
                                        <p:attrNameLst>
                                          <p:attrName>ppt_w</p:attrName>
                                        </p:attrNameLst>
                                      </p:cBhvr>
                                      <p:tavLst>
                                        <p:tav tm="0">
                                          <p:val>
                                            <p:fltVal val="0"/>
                                          </p:val>
                                        </p:tav>
                                        <p:tav tm="100000">
                                          <p:val>
                                            <p:strVal val="#ppt_w"/>
                                          </p:val>
                                        </p:tav>
                                      </p:tavLst>
                                    </p:anim>
                                    <p:anim calcmode="lin" valueType="num">
                                      <p:cBhvr>
                                        <p:cTn id="51" dur="500" fill="hold"/>
                                        <p:tgtEl>
                                          <p:spTgt spid="16"/>
                                        </p:tgtEl>
                                        <p:attrNameLst>
                                          <p:attrName>ppt_h</p:attrName>
                                        </p:attrNameLst>
                                      </p:cBhvr>
                                      <p:tavLst>
                                        <p:tav tm="0">
                                          <p:val>
                                            <p:fltVal val="0"/>
                                          </p:val>
                                        </p:tav>
                                        <p:tav tm="100000">
                                          <p:val>
                                            <p:strVal val="#ppt_h"/>
                                          </p:val>
                                        </p:tav>
                                      </p:tavLst>
                                    </p:anim>
                                    <p:animEffect transition="in" filter="fade">
                                      <p:cBhvr>
                                        <p:cTn id="5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Routes of Exposure</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7</a:t>
            </a:r>
            <a:endParaRPr lang="en-US" sz="900" dirty="0"/>
          </a:p>
        </p:txBody>
      </p:sp>
      <p:sp>
        <p:nvSpPr>
          <p:cNvPr id="6" name="Shape 4"/>
          <p:cNvSpPr/>
          <p:nvPr/>
        </p:nvSpPr>
        <p:spPr>
          <a:xfrm>
            <a:off x="548640" y="960120"/>
            <a:ext cx="8046720" cy="658368"/>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7" name="Shape 5"/>
          <p:cNvSpPr/>
          <p:nvPr/>
        </p:nvSpPr>
        <p:spPr>
          <a:xfrm>
            <a:off x="548640" y="960120"/>
            <a:ext cx="54864" cy="658368"/>
          </a:xfrm>
          <a:prstGeom prst="rect">
            <a:avLst/>
          </a:prstGeom>
          <a:solidFill>
            <a:srgbClr val="1A8A6E"/>
          </a:solidFill>
          <a:ln/>
        </p:spPr>
        <p:txBody>
          <a:bodyPr/>
          <a:lstStyle/>
          <a:p>
            <a:endParaRPr lang="en-US"/>
          </a:p>
        </p:txBody>
      </p:sp>
      <p:sp>
        <p:nvSpPr>
          <p:cNvPr id="8" name="Text 6"/>
          <p:cNvSpPr/>
          <p:nvPr/>
        </p:nvSpPr>
        <p:spPr>
          <a:xfrm>
            <a:off x="777240" y="1005840"/>
            <a:ext cx="2103120" cy="548640"/>
          </a:xfrm>
          <a:prstGeom prst="rect">
            <a:avLst/>
          </a:prstGeom>
          <a:noFill/>
          <a:ln/>
        </p:spPr>
        <p:txBody>
          <a:bodyPr wrap="square" lIns="0" tIns="0" rIns="0" bIns="0" rtlCol="0" anchor="ctr"/>
          <a:lstStyle/>
          <a:p>
            <a:pPr marL="0" indent="0">
              <a:buNone/>
            </a:pPr>
            <a:r>
              <a:rPr lang="en-US" sz="1400" b="1" dirty="0">
                <a:solidFill>
                  <a:srgbClr val="0B3D4C"/>
                </a:solidFill>
                <a:latin typeface="Trebuchet MS" pitchFamily="34" charset="0"/>
                <a:ea typeface="Trebuchet MS" pitchFamily="34" charset="-122"/>
                <a:cs typeface="Trebuchet MS" pitchFamily="34" charset="-120"/>
              </a:rPr>
              <a:t>Oral / Ingestion</a:t>
            </a:r>
            <a:endParaRPr lang="en-US" sz="1400" dirty="0"/>
          </a:p>
        </p:txBody>
      </p:sp>
      <p:sp>
        <p:nvSpPr>
          <p:cNvPr id="9" name="Text 7"/>
          <p:cNvSpPr/>
          <p:nvPr/>
        </p:nvSpPr>
        <p:spPr>
          <a:xfrm>
            <a:off x="2926080" y="1005840"/>
            <a:ext cx="5486400" cy="548640"/>
          </a:xfrm>
          <a:prstGeom prst="rect">
            <a:avLst/>
          </a:prstGeom>
          <a:noFill/>
          <a:ln/>
        </p:spPr>
        <p:txBody>
          <a:bodyPr wrap="square" lIns="0" tIns="0" rIns="0" bIns="0" rtlCol="0" anchor="ctr"/>
          <a:lstStyle/>
          <a:p>
            <a:pPr marL="0" indent="0">
              <a:lnSpc>
                <a:spcPct val="120000"/>
              </a:lnSpc>
              <a:buNone/>
            </a:pPr>
            <a:r>
              <a:rPr lang="en-US" sz="1200" dirty="0">
                <a:solidFill>
                  <a:srgbClr val="2C3E40"/>
                </a:solidFill>
                <a:latin typeface="Calibri" pitchFamily="34" charset="0"/>
                <a:ea typeface="Calibri" pitchFamily="34" charset="-122"/>
                <a:cs typeface="Calibri" pitchFamily="34" charset="-120"/>
              </a:rPr>
              <a:t>Most common route in poisoning. </a:t>
            </a:r>
          </a:p>
          <a:p>
            <a:pPr marL="0" indent="0">
              <a:lnSpc>
                <a:spcPct val="120000"/>
              </a:lnSpc>
              <a:buNone/>
            </a:pPr>
            <a:r>
              <a:rPr lang="en-US" sz="1200" dirty="0">
                <a:solidFill>
                  <a:srgbClr val="2C3E40"/>
                </a:solidFill>
                <a:latin typeface="Calibri" pitchFamily="34" charset="0"/>
                <a:ea typeface="Calibri" pitchFamily="34" charset="-122"/>
                <a:cs typeface="Calibri" pitchFamily="34" charset="-120"/>
              </a:rPr>
              <a:t>Absorption via GI tract; onset varies with formulation (IR vs SR).</a:t>
            </a:r>
            <a:endParaRPr lang="en-US" sz="1200" dirty="0"/>
          </a:p>
        </p:txBody>
      </p:sp>
      <p:sp>
        <p:nvSpPr>
          <p:cNvPr id="10" name="Shape 8"/>
          <p:cNvSpPr/>
          <p:nvPr/>
        </p:nvSpPr>
        <p:spPr>
          <a:xfrm>
            <a:off x="548640" y="1737360"/>
            <a:ext cx="8046720" cy="658368"/>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1" name="Shape 9"/>
          <p:cNvSpPr/>
          <p:nvPr/>
        </p:nvSpPr>
        <p:spPr>
          <a:xfrm>
            <a:off x="548640" y="1737360"/>
            <a:ext cx="54864" cy="658368"/>
          </a:xfrm>
          <a:prstGeom prst="rect">
            <a:avLst/>
          </a:prstGeom>
          <a:solidFill>
            <a:srgbClr val="14706E"/>
          </a:solidFill>
          <a:ln/>
        </p:spPr>
        <p:txBody>
          <a:bodyPr/>
          <a:lstStyle/>
          <a:p>
            <a:endParaRPr lang="en-US"/>
          </a:p>
        </p:txBody>
      </p:sp>
      <p:sp>
        <p:nvSpPr>
          <p:cNvPr id="12" name="Text 10"/>
          <p:cNvSpPr/>
          <p:nvPr/>
        </p:nvSpPr>
        <p:spPr>
          <a:xfrm>
            <a:off x="777240" y="1783080"/>
            <a:ext cx="2103120" cy="548640"/>
          </a:xfrm>
          <a:prstGeom prst="rect">
            <a:avLst/>
          </a:prstGeom>
          <a:noFill/>
          <a:ln/>
        </p:spPr>
        <p:txBody>
          <a:bodyPr wrap="square" lIns="0" tIns="0" rIns="0" bIns="0" rtlCol="0" anchor="ctr"/>
          <a:lstStyle/>
          <a:p>
            <a:pPr marL="0" indent="0">
              <a:buNone/>
            </a:pPr>
            <a:r>
              <a:rPr lang="en-US" sz="1400" b="1" dirty="0">
                <a:solidFill>
                  <a:srgbClr val="0B3D4C"/>
                </a:solidFill>
                <a:latin typeface="Trebuchet MS" pitchFamily="34" charset="0"/>
                <a:ea typeface="Trebuchet MS" pitchFamily="34" charset="-122"/>
                <a:cs typeface="Trebuchet MS" pitchFamily="34" charset="-120"/>
              </a:rPr>
              <a:t>Inhalation</a:t>
            </a:r>
            <a:endParaRPr lang="en-US" sz="1400" dirty="0"/>
          </a:p>
        </p:txBody>
      </p:sp>
      <p:sp>
        <p:nvSpPr>
          <p:cNvPr id="13" name="Text 11"/>
          <p:cNvSpPr/>
          <p:nvPr/>
        </p:nvSpPr>
        <p:spPr>
          <a:xfrm>
            <a:off x="2926080" y="1783080"/>
            <a:ext cx="5486400" cy="548640"/>
          </a:xfrm>
          <a:prstGeom prst="rect">
            <a:avLst/>
          </a:prstGeom>
          <a:noFill/>
          <a:ln/>
        </p:spPr>
        <p:txBody>
          <a:bodyPr wrap="square" lIns="0" tIns="0" rIns="0" bIns="0" rtlCol="0" anchor="ctr"/>
          <a:lstStyle/>
          <a:p>
            <a:pPr marL="0" indent="0">
              <a:lnSpc>
                <a:spcPct val="120000"/>
              </a:lnSpc>
              <a:buNone/>
            </a:pPr>
            <a:r>
              <a:rPr lang="en-US" sz="1200" dirty="0">
                <a:solidFill>
                  <a:srgbClr val="2C3E40"/>
                </a:solidFill>
                <a:latin typeface="Calibri" pitchFamily="34" charset="0"/>
                <a:ea typeface="Calibri" pitchFamily="34" charset="-122"/>
                <a:cs typeface="Calibri" pitchFamily="34" charset="-120"/>
              </a:rPr>
              <a:t>Gases, vapors, and aerosols. </a:t>
            </a:r>
          </a:p>
          <a:p>
            <a:pPr marL="0" indent="0">
              <a:lnSpc>
                <a:spcPct val="120000"/>
              </a:lnSpc>
              <a:buNone/>
            </a:pPr>
            <a:r>
              <a:rPr lang="en-US" sz="1200" dirty="0">
                <a:solidFill>
                  <a:srgbClr val="2C3E40"/>
                </a:solidFill>
                <a:latin typeface="Calibri" pitchFamily="34" charset="0"/>
                <a:ea typeface="Calibri" pitchFamily="34" charset="-122"/>
                <a:cs typeface="Calibri" pitchFamily="34" charset="-120"/>
              </a:rPr>
              <a:t>Rapid systemic absorption via large alveolar surface area.</a:t>
            </a:r>
            <a:endParaRPr lang="en-US" sz="1200" dirty="0"/>
          </a:p>
        </p:txBody>
      </p:sp>
      <p:sp>
        <p:nvSpPr>
          <p:cNvPr id="14" name="Shape 12"/>
          <p:cNvSpPr/>
          <p:nvPr/>
        </p:nvSpPr>
        <p:spPr>
          <a:xfrm>
            <a:off x="548640" y="2514600"/>
            <a:ext cx="8046720" cy="658368"/>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5" name="Shape 13"/>
          <p:cNvSpPr/>
          <p:nvPr/>
        </p:nvSpPr>
        <p:spPr>
          <a:xfrm>
            <a:off x="548640" y="2514600"/>
            <a:ext cx="54864" cy="658368"/>
          </a:xfrm>
          <a:prstGeom prst="rect">
            <a:avLst/>
          </a:prstGeom>
          <a:solidFill>
            <a:srgbClr val="D4783A"/>
          </a:solidFill>
          <a:ln/>
        </p:spPr>
        <p:txBody>
          <a:bodyPr/>
          <a:lstStyle/>
          <a:p>
            <a:endParaRPr lang="en-US"/>
          </a:p>
        </p:txBody>
      </p:sp>
      <p:sp>
        <p:nvSpPr>
          <p:cNvPr id="16" name="Text 14"/>
          <p:cNvSpPr/>
          <p:nvPr/>
        </p:nvSpPr>
        <p:spPr>
          <a:xfrm>
            <a:off x="777240" y="2560320"/>
            <a:ext cx="2103120" cy="548640"/>
          </a:xfrm>
          <a:prstGeom prst="rect">
            <a:avLst/>
          </a:prstGeom>
          <a:noFill/>
          <a:ln/>
        </p:spPr>
        <p:txBody>
          <a:bodyPr wrap="square" lIns="0" tIns="0" rIns="0" bIns="0" rtlCol="0" anchor="ctr"/>
          <a:lstStyle/>
          <a:p>
            <a:pPr marL="0" indent="0">
              <a:buNone/>
            </a:pPr>
            <a:r>
              <a:rPr lang="en-US" sz="1400" b="1" dirty="0">
                <a:solidFill>
                  <a:srgbClr val="0B3D4C"/>
                </a:solidFill>
                <a:latin typeface="Trebuchet MS" pitchFamily="34" charset="0"/>
                <a:ea typeface="Trebuchet MS" pitchFamily="34" charset="-122"/>
                <a:cs typeface="Trebuchet MS" pitchFamily="34" charset="-120"/>
              </a:rPr>
              <a:t>Dermal / Transdermal</a:t>
            </a:r>
            <a:endParaRPr lang="en-US" sz="1400" dirty="0"/>
          </a:p>
        </p:txBody>
      </p:sp>
      <p:sp>
        <p:nvSpPr>
          <p:cNvPr id="17" name="Text 15"/>
          <p:cNvSpPr/>
          <p:nvPr/>
        </p:nvSpPr>
        <p:spPr>
          <a:xfrm>
            <a:off x="2926080" y="2560320"/>
            <a:ext cx="5486400" cy="548640"/>
          </a:xfrm>
          <a:prstGeom prst="rect">
            <a:avLst/>
          </a:prstGeom>
          <a:noFill/>
          <a:ln/>
        </p:spPr>
        <p:txBody>
          <a:bodyPr wrap="square" lIns="0" tIns="0" rIns="0" bIns="0" rtlCol="0" anchor="ctr"/>
          <a:lstStyle/>
          <a:p>
            <a:pPr marL="0" indent="0">
              <a:lnSpc>
                <a:spcPct val="120000"/>
              </a:lnSpc>
              <a:buNone/>
            </a:pPr>
            <a:r>
              <a:rPr lang="en-US" sz="1200" dirty="0">
                <a:solidFill>
                  <a:srgbClr val="2C3E40"/>
                </a:solidFill>
                <a:latin typeface="Calibri" pitchFamily="34" charset="0"/>
                <a:ea typeface="Calibri" pitchFamily="34" charset="-122"/>
                <a:cs typeface="Calibri" pitchFamily="34" charset="-120"/>
              </a:rPr>
              <a:t>Through intact skin. </a:t>
            </a:r>
          </a:p>
          <a:p>
            <a:pPr marL="0" indent="0">
              <a:lnSpc>
                <a:spcPct val="120000"/>
              </a:lnSpc>
              <a:buNone/>
            </a:pPr>
            <a:r>
              <a:rPr lang="en-US" sz="1200" dirty="0">
                <a:solidFill>
                  <a:srgbClr val="2C3E40"/>
                </a:solidFill>
                <a:latin typeface="Calibri" pitchFamily="34" charset="0"/>
                <a:ea typeface="Calibri" pitchFamily="34" charset="-122"/>
                <a:cs typeface="Calibri" pitchFamily="34" charset="-120"/>
              </a:rPr>
              <a:t>Important for organophosphates, fentanyl patches, and chemical burns.</a:t>
            </a:r>
            <a:endParaRPr lang="en-US" sz="1200" dirty="0"/>
          </a:p>
        </p:txBody>
      </p:sp>
      <p:sp>
        <p:nvSpPr>
          <p:cNvPr id="18" name="Shape 16"/>
          <p:cNvSpPr/>
          <p:nvPr/>
        </p:nvSpPr>
        <p:spPr>
          <a:xfrm>
            <a:off x="548640" y="3291840"/>
            <a:ext cx="8046720" cy="658368"/>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9" name="Shape 17"/>
          <p:cNvSpPr/>
          <p:nvPr/>
        </p:nvSpPr>
        <p:spPr>
          <a:xfrm>
            <a:off x="548640" y="3291840"/>
            <a:ext cx="54864" cy="658368"/>
          </a:xfrm>
          <a:prstGeom prst="rect">
            <a:avLst/>
          </a:prstGeom>
          <a:solidFill>
            <a:srgbClr val="0B3D4C"/>
          </a:solidFill>
          <a:ln/>
        </p:spPr>
        <p:txBody>
          <a:bodyPr/>
          <a:lstStyle/>
          <a:p>
            <a:endParaRPr lang="en-US"/>
          </a:p>
        </p:txBody>
      </p:sp>
      <p:sp>
        <p:nvSpPr>
          <p:cNvPr id="20" name="Text 18"/>
          <p:cNvSpPr/>
          <p:nvPr/>
        </p:nvSpPr>
        <p:spPr>
          <a:xfrm>
            <a:off x="777240" y="3337560"/>
            <a:ext cx="2103120" cy="548640"/>
          </a:xfrm>
          <a:prstGeom prst="rect">
            <a:avLst/>
          </a:prstGeom>
          <a:noFill/>
          <a:ln/>
        </p:spPr>
        <p:txBody>
          <a:bodyPr wrap="square" lIns="0" tIns="0" rIns="0" bIns="0" rtlCol="0" anchor="ctr"/>
          <a:lstStyle/>
          <a:p>
            <a:pPr marL="0" indent="0">
              <a:buNone/>
            </a:pPr>
            <a:r>
              <a:rPr lang="en-US" sz="1400" b="1" dirty="0">
                <a:solidFill>
                  <a:srgbClr val="0B3D4C"/>
                </a:solidFill>
                <a:latin typeface="Trebuchet MS" pitchFamily="34" charset="0"/>
                <a:ea typeface="Trebuchet MS" pitchFamily="34" charset="-122"/>
                <a:cs typeface="Trebuchet MS" pitchFamily="34" charset="-120"/>
              </a:rPr>
              <a:t>Parenteral (IV/IM/SC)</a:t>
            </a:r>
            <a:endParaRPr lang="en-US" sz="1400" dirty="0"/>
          </a:p>
        </p:txBody>
      </p:sp>
      <p:sp>
        <p:nvSpPr>
          <p:cNvPr id="21" name="Text 19"/>
          <p:cNvSpPr/>
          <p:nvPr/>
        </p:nvSpPr>
        <p:spPr>
          <a:xfrm>
            <a:off x="2926080" y="3337560"/>
            <a:ext cx="5486400" cy="548640"/>
          </a:xfrm>
          <a:prstGeom prst="rect">
            <a:avLst/>
          </a:prstGeom>
          <a:noFill/>
          <a:ln/>
        </p:spPr>
        <p:txBody>
          <a:bodyPr wrap="square" lIns="0" tIns="0" rIns="0" bIns="0" rtlCol="0" anchor="ctr"/>
          <a:lstStyle/>
          <a:p>
            <a:pPr marL="0" indent="0">
              <a:lnSpc>
                <a:spcPct val="120000"/>
              </a:lnSpc>
              <a:buNone/>
            </a:pPr>
            <a:r>
              <a:rPr lang="en-US" sz="1200" dirty="0">
                <a:solidFill>
                  <a:srgbClr val="2C3E40"/>
                </a:solidFill>
                <a:latin typeface="Calibri" pitchFamily="34" charset="0"/>
                <a:ea typeface="Calibri" pitchFamily="34" charset="-122"/>
                <a:cs typeface="Calibri" pitchFamily="34" charset="-120"/>
              </a:rPr>
              <a:t>Intravenous = immediate effect. </a:t>
            </a:r>
          </a:p>
          <a:p>
            <a:pPr marL="0" indent="0">
              <a:lnSpc>
                <a:spcPct val="120000"/>
              </a:lnSpc>
              <a:buNone/>
            </a:pPr>
            <a:r>
              <a:rPr lang="en-US" sz="1200" dirty="0">
                <a:solidFill>
                  <a:srgbClr val="2C3E40"/>
                </a:solidFill>
                <a:latin typeface="Calibri" pitchFamily="34" charset="0"/>
                <a:ea typeface="Calibri" pitchFamily="34" charset="-122"/>
                <a:cs typeface="Calibri" pitchFamily="34" charset="-120"/>
              </a:rPr>
              <a:t>No first-pass metabolism. </a:t>
            </a:r>
          </a:p>
          <a:p>
            <a:pPr marL="0" indent="0">
              <a:lnSpc>
                <a:spcPct val="120000"/>
              </a:lnSpc>
              <a:buNone/>
            </a:pPr>
            <a:r>
              <a:rPr lang="en-US" sz="1200" dirty="0">
                <a:solidFill>
                  <a:srgbClr val="2C3E40"/>
                </a:solidFill>
                <a:latin typeface="Calibri" pitchFamily="34" charset="0"/>
                <a:ea typeface="Calibri" pitchFamily="34" charset="-122"/>
                <a:cs typeface="Calibri" pitchFamily="34" charset="-120"/>
              </a:rPr>
              <a:t>Common with drugs of abuse.</a:t>
            </a:r>
            <a:endParaRPr lang="en-US" sz="1200" dirty="0"/>
          </a:p>
        </p:txBody>
      </p:sp>
      <p:sp>
        <p:nvSpPr>
          <p:cNvPr id="22" name="Shape 20"/>
          <p:cNvSpPr/>
          <p:nvPr/>
        </p:nvSpPr>
        <p:spPr>
          <a:xfrm>
            <a:off x="548640" y="4069080"/>
            <a:ext cx="8046720" cy="658368"/>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3" name="Shape 21"/>
          <p:cNvSpPr/>
          <p:nvPr/>
        </p:nvSpPr>
        <p:spPr>
          <a:xfrm>
            <a:off x="548640" y="4069080"/>
            <a:ext cx="54864" cy="658368"/>
          </a:xfrm>
          <a:prstGeom prst="rect">
            <a:avLst/>
          </a:prstGeom>
          <a:solidFill>
            <a:srgbClr val="1A8A6E"/>
          </a:solidFill>
          <a:ln/>
        </p:spPr>
        <p:txBody>
          <a:bodyPr/>
          <a:lstStyle/>
          <a:p>
            <a:endParaRPr lang="en-US"/>
          </a:p>
        </p:txBody>
      </p:sp>
      <p:sp>
        <p:nvSpPr>
          <p:cNvPr id="24" name="Text 22"/>
          <p:cNvSpPr/>
          <p:nvPr/>
        </p:nvSpPr>
        <p:spPr>
          <a:xfrm>
            <a:off x="777240" y="4114800"/>
            <a:ext cx="2103120" cy="548640"/>
          </a:xfrm>
          <a:prstGeom prst="rect">
            <a:avLst/>
          </a:prstGeom>
          <a:noFill/>
          <a:ln/>
        </p:spPr>
        <p:txBody>
          <a:bodyPr wrap="square" lIns="0" tIns="0" rIns="0" bIns="0" rtlCol="0" anchor="ctr"/>
          <a:lstStyle/>
          <a:p>
            <a:pPr marL="0" indent="0">
              <a:buNone/>
            </a:pPr>
            <a:r>
              <a:rPr lang="en-US" sz="1400" b="1" dirty="0">
                <a:solidFill>
                  <a:srgbClr val="0B3D4C"/>
                </a:solidFill>
                <a:latin typeface="Trebuchet MS" pitchFamily="34" charset="0"/>
                <a:ea typeface="Trebuchet MS" pitchFamily="34" charset="-122"/>
                <a:cs typeface="Trebuchet MS" pitchFamily="34" charset="-120"/>
              </a:rPr>
              <a:t>Ocular / Mucosal</a:t>
            </a:r>
            <a:endParaRPr lang="en-US" sz="1400" dirty="0"/>
          </a:p>
        </p:txBody>
      </p:sp>
      <p:sp>
        <p:nvSpPr>
          <p:cNvPr id="25" name="Text 23"/>
          <p:cNvSpPr/>
          <p:nvPr/>
        </p:nvSpPr>
        <p:spPr>
          <a:xfrm>
            <a:off x="2926080" y="4114800"/>
            <a:ext cx="5486400" cy="548640"/>
          </a:xfrm>
          <a:prstGeom prst="rect">
            <a:avLst/>
          </a:prstGeom>
          <a:noFill/>
          <a:ln/>
        </p:spPr>
        <p:txBody>
          <a:bodyPr wrap="square" lIns="0" tIns="0" rIns="0" bIns="0" rtlCol="0" anchor="ctr"/>
          <a:lstStyle/>
          <a:p>
            <a:pPr marL="0" indent="0">
              <a:lnSpc>
                <a:spcPct val="120000"/>
              </a:lnSpc>
              <a:buNone/>
            </a:pPr>
            <a:r>
              <a:rPr lang="en-US" sz="1200" dirty="0">
                <a:solidFill>
                  <a:srgbClr val="2C3E40"/>
                </a:solidFill>
                <a:latin typeface="Calibri" pitchFamily="34" charset="0"/>
                <a:ea typeface="Calibri" pitchFamily="34" charset="-122"/>
                <a:cs typeface="Calibri" pitchFamily="34" charset="-120"/>
              </a:rPr>
              <a:t>Eye splashes, nasal insufflation. </a:t>
            </a:r>
          </a:p>
          <a:p>
            <a:pPr marL="0" indent="0">
              <a:lnSpc>
                <a:spcPct val="120000"/>
              </a:lnSpc>
              <a:buNone/>
            </a:pPr>
            <a:r>
              <a:rPr lang="en-US" sz="1200" dirty="0">
                <a:solidFill>
                  <a:srgbClr val="2C3E40"/>
                </a:solidFill>
                <a:latin typeface="Calibri" pitchFamily="34" charset="0"/>
                <a:ea typeface="Calibri" pitchFamily="34" charset="-122"/>
                <a:cs typeface="Calibri" pitchFamily="34" charset="-120"/>
              </a:rPr>
              <a:t>Rapid absorption across mucous membranes.</a:t>
            </a: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additive="base">
                                        <p:cTn id="29" dur="500" fill="hold"/>
                                        <p:tgtEl>
                                          <p:spTgt spid="11"/>
                                        </p:tgtEl>
                                        <p:attrNameLst>
                                          <p:attrName>ppt_x</p:attrName>
                                        </p:attrNameLst>
                                      </p:cBhvr>
                                      <p:tavLst>
                                        <p:tav tm="0">
                                          <p:val>
                                            <p:strVal val="#ppt_x"/>
                                          </p:val>
                                        </p:tav>
                                        <p:tav tm="100000">
                                          <p:val>
                                            <p:strVal val="#ppt_x"/>
                                          </p:val>
                                        </p:tav>
                                      </p:tavLst>
                                    </p:anim>
                                    <p:anim calcmode="lin" valueType="num">
                                      <p:cBhvr additive="base">
                                        <p:cTn id="30" dur="500" fill="hold"/>
                                        <p:tgtEl>
                                          <p:spTgt spid="11"/>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anim calcmode="lin" valueType="num">
                                      <p:cBhvr additive="base">
                                        <p:cTn id="33" dur="500" fill="hold"/>
                                        <p:tgtEl>
                                          <p:spTgt spid="12"/>
                                        </p:tgtEl>
                                        <p:attrNameLst>
                                          <p:attrName>ppt_x</p:attrName>
                                        </p:attrNameLst>
                                      </p:cBhvr>
                                      <p:tavLst>
                                        <p:tav tm="0">
                                          <p:val>
                                            <p:strVal val="#ppt_x"/>
                                          </p:val>
                                        </p:tav>
                                        <p:tav tm="100000">
                                          <p:val>
                                            <p:strVal val="#ppt_x"/>
                                          </p:val>
                                        </p:tav>
                                      </p:tavLst>
                                    </p:anim>
                                    <p:anim calcmode="lin" valueType="num">
                                      <p:cBhvr additive="base">
                                        <p:cTn id="34" dur="500" fill="hold"/>
                                        <p:tgtEl>
                                          <p:spTgt spid="12"/>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additive="base">
                                        <p:cTn id="47" dur="500" fill="hold"/>
                                        <p:tgtEl>
                                          <p:spTgt spid="15"/>
                                        </p:tgtEl>
                                        <p:attrNameLst>
                                          <p:attrName>ppt_x</p:attrName>
                                        </p:attrNameLst>
                                      </p:cBhvr>
                                      <p:tavLst>
                                        <p:tav tm="0">
                                          <p:val>
                                            <p:strVal val="#ppt_x"/>
                                          </p:val>
                                        </p:tav>
                                        <p:tav tm="100000">
                                          <p:val>
                                            <p:strVal val="#ppt_x"/>
                                          </p:val>
                                        </p:tav>
                                      </p:tavLst>
                                    </p:anim>
                                    <p:anim calcmode="lin" valueType="num">
                                      <p:cBhvr additive="base">
                                        <p:cTn id="48" dur="500" fill="hold"/>
                                        <p:tgtEl>
                                          <p:spTgt spid="15"/>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16"/>
                                        </p:tgtEl>
                                        <p:attrNameLst>
                                          <p:attrName>style.visibility</p:attrName>
                                        </p:attrNameLst>
                                      </p:cBhvr>
                                      <p:to>
                                        <p:strVal val="visible"/>
                                      </p:to>
                                    </p:set>
                                    <p:anim calcmode="lin" valueType="num">
                                      <p:cBhvr additive="base">
                                        <p:cTn id="51" dur="500" fill="hold"/>
                                        <p:tgtEl>
                                          <p:spTgt spid="16"/>
                                        </p:tgtEl>
                                        <p:attrNameLst>
                                          <p:attrName>ppt_x</p:attrName>
                                        </p:attrNameLst>
                                      </p:cBhvr>
                                      <p:tavLst>
                                        <p:tav tm="0">
                                          <p:val>
                                            <p:strVal val="#ppt_x"/>
                                          </p:val>
                                        </p:tav>
                                        <p:tav tm="100000">
                                          <p:val>
                                            <p:strVal val="#ppt_x"/>
                                          </p:val>
                                        </p:tav>
                                      </p:tavLst>
                                    </p:anim>
                                    <p:anim calcmode="lin" valueType="num">
                                      <p:cBhvr additive="base">
                                        <p:cTn id="52" dur="500" fill="hold"/>
                                        <p:tgtEl>
                                          <p:spTgt spid="16"/>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8"/>
                                        </p:tgtEl>
                                        <p:attrNameLst>
                                          <p:attrName>style.visibility</p:attrName>
                                        </p:attrNameLst>
                                      </p:cBhvr>
                                      <p:to>
                                        <p:strVal val="visible"/>
                                      </p:to>
                                    </p:set>
                                    <p:anim calcmode="lin" valueType="num">
                                      <p:cBhvr additive="base">
                                        <p:cTn id="61" dur="500" fill="hold"/>
                                        <p:tgtEl>
                                          <p:spTgt spid="18"/>
                                        </p:tgtEl>
                                        <p:attrNameLst>
                                          <p:attrName>ppt_x</p:attrName>
                                        </p:attrNameLst>
                                      </p:cBhvr>
                                      <p:tavLst>
                                        <p:tav tm="0">
                                          <p:val>
                                            <p:strVal val="#ppt_x"/>
                                          </p:val>
                                        </p:tav>
                                        <p:tav tm="100000">
                                          <p:val>
                                            <p:strVal val="#ppt_x"/>
                                          </p:val>
                                        </p:tav>
                                      </p:tavLst>
                                    </p:anim>
                                    <p:anim calcmode="lin" valueType="num">
                                      <p:cBhvr additive="base">
                                        <p:cTn id="62" dur="500" fill="hold"/>
                                        <p:tgtEl>
                                          <p:spTgt spid="18"/>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19"/>
                                        </p:tgtEl>
                                        <p:attrNameLst>
                                          <p:attrName>style.visibility</p:attrName>
                                        </p:attrNameLst>
                                      </p:cBhvr>
                                      <p:to>
                                        <p:strVal val="visible"/>
                                      </p:to>
                                    </p:set>
                                    <p:anim calcmode="lin" valueType="num">
                                      <p:cBhvr additive="base">
                                        <p:cTn id="65" dur="500" fill="hold"/>
                                        <p:tgtEl>
                                          <p:spTgt spid="19"/>
                                        </p:tgtEl>
                                        <p:attrNameLst>
                                          <p:attrName>ppt_x</p:attrName>
                                        </p:attrNameLst>
                                      </p:cBhvr>
                                      <p:tavLst>
                                        <p:tav tm="0">
                                          <p:val>
                                            <p:strVal val="#ppt_x"/>
                                          </p:val>
                                        </p:tav>
                                        <p:tav tm="100000">
                                          <p:val>
                                            <p:strVal val="#ppt_x"/>
                                          </p:val>
                                        </p:tav>
                                      </p:tavLst>
                                    </p:anim>
                                    <p:anim calcmode="lin" valueType="num">
                                      <p:cBhvr additive="base">
                                        <p:cTn id="66" dur="500" fill="hold"/>
                                        <p:tgtEl>
                                          <p:spTgt spid="19"/>
                                        </p:tgtEl>
                                        <p:attrNameLst>
                                          <p:attrName>ppt_y</p:attrName>
                                        </p:attrNameLst>
                                      </p:cBhvr>
                                      <p:tavLst>
                                        <p:tav tm="0">
                                          <p:val>
                                            <p:strVal val="1+#ppt_h/2"/>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20"/>
                                        </p:tgtEl>
                                        <p:attrNameLst>
                                          <p:attrName>style.visibility</p:attrName>
                                        </p:attrNameLst>
                                      </p:cBhvr>
                                      <p:to>
                                        <p:strVal val="visible"/>
                                      </p:to>
                                    </p:set>
                                    <p:anim calcmode="lin" valueType="num">
                                      <p:cBhvr additive="base">
                                        <p:cTn id="69" dur="500" fill="hold"/>
                                        <p:tgtEl>
                                          <p:spTgt spid="20"/>
                                        </p:tgtEl>
                                        <p:attrNameLst>
                                          <p:attrName>ppt_x</p:attrName>
                                        </p:attrNameLst>
                                      </p:cBhvr>
                                      <p:tavLst>
                                        <p:tav tm="0">
                                          <p:val>
                                            <p:strVal val="#ppt_x"/>
                                          </p:val>
                                        </p:tav>
                                        <p:tav tm="100000">
                                          <p:val>
                                            <p:strVal val="#ppt_x"/>
                                          </p:val>
                                        </p:tav>
                                      </p:tavLst>
                                    </p:anim>
                                    <p:anim calcmode="lin" valueType="num">
                                      <p:cBhvr additive="base">
                                        <p:cTn id="70" dur="500" fill="hold"/>
                                        <p:tgtEl>
                                          <p:spTgt spid="20"/>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21"/>
                                        </p:tgtEl>
                                        <p:attrNameLst>
                                          <p:attrName>style.visibility</p:attrName>
                                        </p:attrNameLst>
                                      </p:cBhvr>
                                      <p:to>
                                        <p:strVal val="visible"/>
                                      </p:to>
                                    </p:set>
                                    <p:anim calcmode="lin" valueType="num">
                                      <p:cBhvr additive="base">
                                        <p:cTn id="73" dur="500" fill="hold"/>
                                        <p:tgtEl>
                                          <p:spTgt spid="21"/>
                                        </p:tgtEl>
                                        <p:attrNameLst>
                                          <p:attrName>ppt_x</p:attrName>
                                        </p:attrNameLst>
                                      </p:cBhvr>
                                      <p:tavLst>
                                        <p:tav tm="0">
                                          <p:val>
                                            <p:strVal val="#ppt_x"/>
                                          </p:val>
                                        </p:tav>
                                        <p:tav tm="100000">
                                          <p:val>
                                            <p:strVal val="#ppt_x"/>
                                          </p:val>
                                        </p:tav>
                                      </p:tavLst>
                                    </p:anim>
                                    <p:anim calcmode="lin" valueType="num">
                                      <p:cBhvr additive="base">
                                        <p:cTn id="7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2"/>
                                        </p:tgtEl>
                                        <p:attrNameLst>
                                          <p:attrName>style.visibility</p:attrName>
                                        </p:attrNameLst>
                                      </p:cBhvr>
                                      <p:to>
                                        <p:strVal val="visible"/>
                                      </p:to>
                                    </p:set>
                                    <p:anim calcmode="lin" valueType="num">
                                      <p:cBhvr additive="base">
                                        <p:cTn id="79" dur="500" fill="hold"/>
                                        <p:tgtEl>
                                          <p:spTgt spid="22"/>
                                        </p:tgtEl>
                                        <p:attrNameLst>
                                          <p:attrName>ppt_x</p:attrName>
                                        </p:attrNameLst>
                                      </p:cBhvr>
                                      <p:tavLst>
                                        <p:tav tm="0">
                                          <p:val>
                                            <p:strVal val="#ppt_x"/>
                                          </p:val>
                                        </p:tav>
                                        <p:tav tm="100000">
                                          <p:val>
                                            <p:strVal val="#ppt_x"/>
                                          </p:val>
                                        </p:tav>
                                      </p:tavLst>
                                    </p:anim>
                                    <p:anim calcmode="lin" valueType="num">
                                      <p:cBhvr additive="base">
                                        <p:cTn id="80" dur="500" fill="hold"/>
                                        <p:tgtEl>
                                          <p:spTgt spid="22"/>
                                        </p:tgtEl>
                                        <p:attrNameLst>
                                          <p:attrName>ppt_y</p:attrName>
                                        </p:attrNameLst>
                                      </p:cBhvr>
                                      <p:tavLst>
                                        <p:tav tm="0">
                                          <p:val>
                                            <p:strVal val="1+#ppt_h/2"/>
                                          </p:val>
                                        </p:tav>
                                        <p:tav tm="100000">
                                          <p:val>
                                            <p:strVal val="#ppt_y"/>
                                          </p:val>
                                        </p:tav>
                                      </p:tavLst>
                                    </p:anim>
                                  </p:childTnLst>
                                </p:cTn>
                              </p:par>
                              <p:par>
                                <p:cTn id="81" presetID="2" presetClass="entr" presetSubtype="4" fill="hold" grpId="0" nodeType="withEffect">
                                  <p:stCondLst>
                                    <p:cond delay="0"/>
                                  </p:stCondLst>
                                  <p:childTnLst>
                                    <p:set>
                                      <p:cBhvr>
                                        <p:cTn id="82" dur="1" fill="hold">
                                          <p:stCondLst>
                                            <p:cond delay="0"/>
                                          </p:stCondLst>
                                        </p:cTn>
                                        <p:tgtEl>
                                          <p:spTgt spid="23"/>
                                        </p:tgtEl>
                                        <p:attrNameLst>
                                          <p:attrName>style.visibility</p:attrName>
                                        </p:attrNameLst>
                                      </p:cBhvr>
                                      <p:to>
                                        <p:strVal val="visible"/>
                                      </p:to>
                                    </p:set>
                                    <p:anim calcmode="lin" valueType="num">
                                      <p:cBhvr additive="base">
                                        <p:cTn id="83" dur="500" fill="hold"/>
                                        <p:tgtEl>
                                          <p:spTgt spid="23"/>
                                        </p:tgtEl>
                                        <p:attrNameLst>
                                          <p:attrName>ppt_x</p:attrName>
                                        </p:attrNameLst>
                                      </p:cBhvr>
                                      <p:tavLst>
                                        <p:tav tm="0">
                                          <p:val>
                                            <p:strVal val="#ppt_x"/>
                                          </p:val>
                                        </p:tav>
                                        <p:tav tm="100000">
                                          <p:val>
                                            <p:strVal val="#ppt_x"/>
                                          </p:val>
                                        </p:tav>
                                      </p:tavLst>
                                    </p:anim>
                                    <p:anim calcmode="lin" valueType="num">
                                      <p:cBhvr additive="base">
                                        <p:cTn id="84" dur="500" fill="hold"/>
                                        <p:tgtEl>
                                          <p:spTgt spid="23"/>
                                        </p:tgtEl>
                                        <p:attrNameLst>
                                          <p:attrName>ppt_y</p:attrName>
                                        </p:attrNameLst>
                                      </p:cBhvr>
                                      <p:tavLst>
                                        <p:tav tm="0">
                                          <p:val>
                                            <p:strVal val="1+#ppt_h/2"/>
                                          </p:val>
                                        </p:tav>
                                        <p:tav tm="100000">
                                          <p:val>
                                            <p:strVal val="#ppt_y"/>
                                          </p:val>
                                        </p:tav>
                                      </p:tavLst>
                                    </p:anim>
                                  </p:childTnLst>
                                </p:cTn>
                              </p:par>
                              <p:par>
                                <p:cTn id="85" presetID="2" presetClass="entr" presetSubtype="4" fill="hold" grpId="0" nodeType="withEffect">
                                  <p:stCondLst>
                                    <p:cond delay="0"/>
                                  </p:stCondLst>
                                  <p:childTnLst>
                                    <p:set>
                                      <p:cBhvr>
                                        <p:cTn id="86" dur="1" fill="hold">
                                          <p:stCondLst>
                                            <p:cond delay="0"/>
                                          </p:stCondLst>
                                        </p:cTn>
                                        <p:tgtEl>
                                          <p:spTgt spid="24"/>
                                        </p:tgtEl>
                                        <p:attrNameLst>
                                          <p:attrName>style.visibility</p:attrName>
                                        </p:attrNameLst>
                                      </p:cBhvr>
                                      <p:to>
                                        <p:strVal val="visible"/>
                                      </p:to>
                                    </p:set>
                                    <p:anim calcmode="lin" valueType="num">
                                      <p:cBhvr additive="base">
                                        <p:cTn id="87" dur="500" fill="hold"/>
                                        <p:tgtEl>
                                          <p:spTgt spid="24"/>
                                        </p:tgtEl>
                                        <p:attrNameLst>
                                          <p:attrName>ppt_x</p:attrName>
                                        </p:attrNameLst>
                                      </p:cBhvr>
                                      <p:tavLst>
                                        <p:tav tm="0">
                                          <p:val>
                                            <p:strVal val="#ppt_x"/>
                                          </p:val>
                                        </p:tav>
                                        <p:tav tm="100000">
                                          <p:val>
                                            <p:strVal val="#ppt_x"/>
                                          </p:val>
                                        </p:tav>
                                      </p:tavLst>
                                    </p:anim>
                                    <p:anim calcmode="lin" valueType="num">
                                      <p:cBhvr additive="base">
                                        <p:cTn id="88" dur="500" fill="hold"/>
                                        <p:tgtEl>
                                          <p:spTgt spid="24"/>
                                        </p:tgtEl>
                                        <p:attrNameLst>
                                          <p:attrName>ppt_y</p:attrName>
                                        </p:attrNameLst>
                                      </p:cBhvr>
                                      <p:tavLst>
                                        <p:tav tm="0">
                                          <p:val>
                                            <p:strVal val="1+#ppt_h/2"/>
                                          </p:val>
                                        </p:tav>
                                        <p:tav tm="100000">
                                          <p:val>
                                            <p:strVal val="#ppt_y"/>
                                          </p:val>
                                        </p:tav>
                                      </p:tavLst>
                                    </p:anim>
                                  </p:childTnLst>
                                </p:cTn>
                              </p:par>
                              <p:par>
                                <p:cTn id="89" presetID="2" presetClass="entr" presetSubtype="4" fill="hold" grpId="0" nodeType="withEffect">
                                  <p:stCondLst>
                                    <p:cond delay="0"/>
                                  </p:stCondLst>
                                  <p:childTnLst>
                                    <p:set>
                                      <p:cBhvr>
                                        <p:cTn id="90" dur="1" fill="hold">
                                          <p:stCondLst>
                                            <p:cond delay="0"/>
                                          </p:stCondLst>
                                        </p:cTn>
                                        <p:tgtEl>
                                          <p:spTgt spid="25"/>
                                        </p:tgtEl>
                                        <p:attrNameLst>
                                          <p:attrName>style.visibility</p:attrName>
                                        </p:attrNameLst>
                                      </p:cBhvr>
                                      <p:to>
                                        <p:strVal val="visible"/>
                                      </p:to>
                                    </p:set>
                                    <p:anim calcmode="lin" valueType="num">
                                      <p:cBhvr additive="base">
                                        <p:cTn id="91" dur="500" fill="hold"/>
                                        <p:tgtEl>
                                          <p:spTgt spid="25"/>
                                        </p:tgtEl>
                                        <p:attrNameLst>
                                          <p:attrName>ppt_x</p:attrName>
                                        </p:attrNameLst>
                                      </p:cBhvr>
                                      <p:tavLst>
                                        <p:tav tm="0">
                                          <p:val>
                                            <p:strVal val="#ppt_x"/>
                                          </p:val>
                                        </p:tav>
                                        <p:tav tm="100000">
                                          <p:val>
                                            <p:strVal val="#ppt_x"/>
                                          </p:val>
                                        </p:tav>
                                      </p:tavLst>
                                    </p:anim>
                                    <p:anim calcmode="lin" valueType="num">
                                      <p:cBhvr additive="base">
                                        <p:cTn id="92"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B3D4C"/>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4160520" y="1097280"/>
            <a:ext cx="822960" cy="822960"/>
          </a:xfrm>
          <a:prstGeom prst="rect">
            <a:avLst/>
          </a:prstGeom>
        </p:spPr>
      </p:pic>
      <p:sp>
        <p:nvSpPr>
          <p:cNvPr id="4" name="Text 1"/>
          <p:cNvSpPr/>
          <p:nvPr/>
        </p:nvSpPr>
        <p:spPr>
          <a:xfrm>
            <a:off x="457200" y="2011680"/>
            <a:ext cx="8229600" cy="731520"/>
          </a:xfrm>
          <a:prstGeom prst="rect">
            <a:avLst/>
          </a:prstGeom>
          <a:noFill/>
          <a:ln/>
        </p:spPr>
        <p:txBody>
          <a:bodyPr wrap="square" lIns="0" tIns="0" rIns="0" bIns="0" rtlCol="0" anchor="ctr"/>
          <a:lstStyle/>
          <a:p>
            <a:pPr marL="0" indent="0" algn="ctr">
              <a:buNone/>
            </a:pPr>
            <a:r>
              <a:rPr lang="en-US" sz="3600" b="1" dirty="0">
                <a:solidFill>
                  <a:srgbClr val="FFFFFF"/>
                </a:solidFill>
                <a:latin typeface="Trebuchet MS" pitchFamily="34" charset="0"/>
                <a:ea typeface="Trebuchet MS" pitchFamily="34" charset="-122"/>
                <a:cs typeface="Trebuchet MS" pitchFamily="34" charset="-120"/>
              </a:rPr>
              <a:t>Approach to the Poisoned Patient</a:t>
            </a:r>
            <a:endParaRPr lang="en-US" sz="3600" dirty="0"/>
          </a:p>
        </p:txBody>
      </p:sp>
      <p:sp>
        <p:nvSpPr>
          <p:cNvPr id="5" name="Text 2"/>
          <p:cNvSpPr/>
          <p:nvPr/>
        </p:nvSpPr>
        <p:spPr>
          <a:xfrm>
            <a:off x="914400" y="2834640"/>
            <a:ext cx="7315200" cy="457200"/>
          </a:xfrm>
          <a:prstGeom prst="rect">
            <a:avLst/>
          </a:prstGeom>
          <a:noFill/>
          <a:ln/>
        </p:spPr>
        <p:txBody>
          <a:bodyPr wrap="square" lIns="0" tIns="0" rIns="0" bIns="0" rtlCol="0" anchor="ctr"/>
          <a:lstStyle/>
          <a:p>
            <a:pPr marL="0" indent="0" algn="ctr">
              <a:buNone/>
            </a:pPr>
            <a:r>
              <a:rPr lang="en-US" sz="1600" i="1" dirty="0">
                <a:solidFill>
                  <a:srgbClr val="D0D5D4"/>
                </a:solidFill>
                <a:latin typeface="Calibri" pitchFamily="34" charset="0"/>
                <a:ea typeface="Calibri" pitchFamily="34" charset="-122"/>
                <a:cs typeface="Calibri" pitchFamily="34" charset="-120"/>
              </a:rPr>
              <a:t>A systematic framework for evaluation and management</a:t>
            </a:r>
            <a:endParaRPr lang="en-US" sz="1600" dirty="0"/>
          </a:p>
        </p:txBody>
      </p:sp>
      <p:sp>
        <p:nvSpPr>
          <p:cNvPr id="6" name="Shape 3"/>
          <p:cNvSpPr/>
          <p:nvPr/>
        </p:nvSpPr>
        <p:spPr>
          <a:xfrm>
            <a:off x="0" y="5088636"/>
            <a:ext cx="9144000" cy="54864"/>
          </a:xfrm>
          <a:prstGeom prst="rect">
            <a:avLst/>
          </a:prstGeom>
          <a:solidFill>
            <a:srgbClr val="D4783A"/>
          </a:solidFill>
          <a:ln/>
        </p:spPr>
        <p:txBody>
          <a:bodyPr/>
          <a:lstStyle/>
          <a:p>
            <a:endParaRPr lang="en-US"/>
          </a:p>
        </p:txBody>
      </p:sp>
      <p:sp>
        <p:nvSpPr>
          <p:cNvPr id="7" name="Text 4"/>
          <p:cNvSpPr/>
          <p:nvPr/>
        </p:nvSpPr>
        <p:spPr>
          <a:xfrm>
            <a:off x="8412480" y="4663440"/>
            <a:ext cx="457200" cy="274320"/>
          </a:xfrm>
          <a:prstGeom prst="rect">
            <a:avLst/>
          </a:prstGeom>
          <a:noFill/>
          <a:ln/>
        </p:spPr>
        <p:txBody>
          <a:bodyPr wrap="square" lIns="0" tIns="0" rIns="0" bIns="0" rtlCol="0" anchor="ctr"/>
          <a:lstStyle/>
          <a:p>
            <a:pPr marL="0" indent="0" algn="r">
              <a:buNone/>
            </a:pPr>
            <a:r>
              <a:rPr lang="en-US" sz="900" dirty="0">
                <a:solidFill>
                  <a:srgbClr val="D0D5D4"/>
                </a:solidFill>
                <a:latin typeface="Calibri" pitchFamily="34" charset="0"/>
                <a:ea typeface="Calibri" pitchFamily="34" charset="-122"/>
                <a:cs typeface="Calibri" pitchFamily="34" charset="-120"/>
              </a:rPr>
              <a:t>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1A8A6E"/>
          </a:solidFill>
          <a:ln/>
        </p:spPr>
        <p:txBody>
          <a:bodyPr/>
          <a:lstStyle/>
          <a:p>
            <a:endParaRPr lang="en-US"/>
          </a:p>
        </p:txBody>
      </p:sp>
      <p:sp>
        <p:nvSpPr>
          <p:cNvPr id="3" name="Text 1"/>
          <p:cNvSpPr/>
          <p:nvPr/>
        </p:nvSpPr>
        <p:spPr>
          <a:xfrm>
            <a:off x="548640" y="228600"/>
            <a:ext cx="8046720" cy="502920"/>
          </a:xfrm>
          <a:prstGeom prst="rect">
            <a:avLst/>
          </a:prstGeom>
          <a:noFill/>
          <a:ln/>
        </p:spPr>
        <p:txBody>
          <a:bodyPr wrap="square" lIns="0" tIns="0" rIns="0" bIns="0" rtlCol="0" anchor="ctr"/>
          <a:lstStyle/>
          <a:p>
            <a:pPr marL="0" indent="0">
              <a:buNone/>
            </a:pPr>
            <a:r>
              <a:rPr lang="en-US" sz="2800" b="1" dirty="0">
                <a:solidFill>
                  <a:srgbClr val="0B3D4C"/>
                </a:solidFill>
                <a:latin typeface="Trebuchet MS" pitchFamily="34" charset="0"/>
                <a:ea typeface="Trebuchet MS" pitchFamily="34" charset="-122"/>
                <a:cs typeface="Trebuchet MS" pitchFamily="34" charset="-120"/>
              </a:rPr>
              <a:t>Approach to the Poisoned Patient</a:t>
            </a:r>
            <a:endParaRPr lang="en-US" sz="2800" dirty="0"/>
          </a:p>
        </p:txBody>
      </p:sp>
      <p:sp>
        <p:nvSpPr>
          <p:cNvPr id="4" name="Shape 2"/>
          <p:cNvSpPr/>
          <p:nvPr/>
        </p:nvSpPr>
        <p:spPr>
          <a:xfrm>
            <a:off x="548640" y="777240"/>
            <a:ext cx="1097280" cy="32004"/>
          </a:xfrm>
          <a:prstGeom prst="rect">
            <a:avLst/>
          </a:prstGeom>
          <a:solidFill>
            <a:srgbClr val="1A8A6E"/>
          </a:solidFill>
          <a:ln/>
        </p:spPr>
        <p:txBody>
          <a:bodyPr/>
          <a:lstStyle/>
          <a:p>
            <a:endParaRPr lang="en-US"/>
          </a:p>
        </p:txBody>
      </p:sp>
      <p:sp>
        <p:nvSpPr>
          <p:cNvPr id="5" name="Text 3"/>
          <p:cNvSpPr/>
          <p:nvPr/>
        </p:nvSpPr>
        <p:spPr>
          <a:xfrm>
            <a:off x="8412480" y="4800600"/>
            <a:ext cx="457200" cy="274320"/>
          </a:xfrm>
          <a:prstGeom prst="rect">
            <a:avLst/>
          </a:prstGeom>
          <a:noFill/>
          <a:ln/>
        </p:spPr>
        <p:txBody>
          <a:bodyPr wrap="square" lIns="0" tIns="0" rIns="0" bIns="0" rtlCol="0" anchor="ctr"/>
          <a:lstStyle/>
          <a:p>
            <a:pPr marL="0" indent="0" algn="r">
              <a:buNone/>
            </a:pPr>
            <a:r>
              <a:rPr lang="en-US" sz="900" dirty="0">
                <a:solidFill>
                  <a:srgbClr val="6B7B7D"/>
                </a:solidFill>
                <a:latin typeface="Calibri" pitchFamily="34" charset="0"/>
                <a:ea typeface="Calibri" pitchFamily="34" charset="-122"/>
                <a:cs typeface="Calibri" pitchFamily="34" charset="-120"/>
              </a:rPr>
              <a:t>9</a:t>
            </a:r>
            <a:endParaRPr lang="en-US" sz="900" dirty="0"/>
          </a:p>
        </p:txBody>
      </p:sp>
      <p:sp>
        <p:nvSpPr>
          <p:cNvPr id="7" name="Shape 4"/>
          <p:cNvSpPr/>
          <p:nvPr/>
        </p:nvSpPr>
        <p:spPr>
          <a:xfrm>
            <a:off x="457200" y="960120"/>
            <a:ext cx="2697480" cy="594360"/>
          </a:xfrm>
          <a:prstGeom prst="rect">
            <a:avLst/>
          </a:prstGeom>
          <a:solidFill>
            <a:srgbClr val="D4783A"/>
          </a:solidFill>
          <a:ln/>
        </p:spPr>
        <p:txBody>
          <a:bodyPr/>
          <a:lstStyle/>
          <a:p>
            <a:endParaRPr lang="en-US"/>
          </a:p>
        </p:txBody>
      </p:sp>
      <p:sp>
        <p:nvSpPr>
          <p:cNvPr id="8" name="Text 5"/>
          <p:cNvSpPr/>
          <p:nvPr/>
        </p:nvSpPr>
        <p:spPr>
          <a:xfrm>
            <a:off x="457200" y="960120"/>
            <a:ext cx="2697480" cy="365760"/>
          </a:xfrm>
          <a:prstGeom prst="rect">
            <a:avLst/>
          </a:prstGeom>
          <a:noFill/>
          <a:ln/>
        </p:spPr>
        <p:txBody>
          <a:bodyPr wrap="square" lIns="0" tIns="0" rIns="0" bIns="0"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IV, O2, Monitor</a:t>
            </a:r>
            <a:endParaRPr lang="en-US" sz="1600" dirty="0"/>
          </a:p>
        </p:txBody>
      </p:sp>
      <p:sp>
        <p:nvSpPr>
          <p:cNvPr id="9" name="Text 6"/>
          <p:cNvSpPr/>
          <p:nvPr/>
        </p:nvSpPr>
        <p:spPr>
          <a:xfrm>
            <a:off x="457200" y="1261872"/>
            <a:ext cx="2697480" cy="274320"/>
          </a:xfrm>
          <a:prstGeom prst="rect">
            <a:avLst/>
          </a:prstGeom>
          <a:noFill/>
          <a:ln/>
        </p:spPr>
        <p:txBody>
          <a:bodyPr wrap="square" lIns="0" tIns="0" rIns="0" bIns="0" rtlCol="0" anchor="t"/>
          <a:lstStyle/>
          <a:p>
            <a:pPr marL="0" indent="0" algn="ctr">
              <a:buNone/>
            </a:pPr>
            <a:r>
              <a:rPr lang="en-US" sz="1000" i="1" dirty="0">
                <a:solidFill>
                  <a:srgbClr val="FFFFFF"/>
                </a:solidFill>
                <a:latin typeface="Calibri" pitchFamily="34" charset="0"/>
                <a:ea typeface="Calibri" pitchFamily="34" charset="-122"/>
                <a:cs typeface="Calibri" pitchFamily="34" charset="-120"/>
              </a:rPr>
              <a:t>The Safety Net</a:t>
            </a:r>
            <a:endParaRPr lang="en-US" sz="1000" dirty="0"/>
          </a:p>
        </p:txBody>
      </p:sp>
      <p:sp>
        <p:nvSpPr>
          <p:cNvPr id="10" name="Shape 7"/>
          <p:cNvSpPr/>
          <p:nvPr/>
        </p:nvSpPr>
        <p:spPr>
          <a:xfrm>
            <a:off x="457200" y="1554480"/>
            <a:ext cx="2697480" cy="32461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1" name="Text 8"/>
          <p:cNvSpPr/>
          <p:nvPr/>
        </p:nvSpPr>
        <p:spPr>
          <a:xfrm>
            <a:off x="594360" y="1645920"/>
            <a:ext cx="2423160" cy="228600"/>
          </a:xfrm>
          <a:prstGeom prst="rect">
            <a:avLst/>
          </a:prstGeom>
          <a:noFill/>
          <a:ln/>
        </p:spPr>
        <p:txBody>
          <a:bodyPr wrap="square" lIns="0" tIns="0" rIns="0" bIns="0" rtlCol="0" anchor="ctr"/>
          <a:lstStyle/>
          <a:p>
            <a:pPr marL="0" indent="0">
              <a:buNone/>
            </a:pPr>
            <a:r>
              <a:rPr lang="en-US" sz="1200" b="1" dirty="0">
                <a:solidFill>
                  <a:srgbClr val="0B3D4C"/>
                </a:solidFill>
                <a:latin typeface="Trebuchet MS" pitchFamily="34" charset="0"/>
                <a:ea typeface="Trebuchet MS" pitchFamily="34" charset="-122"/>
                <a:cs typeface="Trebuchet MS" pitchFamily="34" charset="-120"/>
              </a:rPr>
              <a:t>Full vital signs</a:t>
            </a:r>
            <a:endParaRPr lang="en-US" sz="1200" dirty="0"/>
          </a:p>
        </p:txBody>
      </p:sp>
      <p:sp>
        <p:nvSpPr>
          <p:cNvPr id="12" name="Text 9"/>
          <p:cNvSpPr/>
          <p:nvPr/>
        </p:nvSpPr>
        <p:spPr>
          <a:xfrm>
            <a:off x="594360" y="1874520"/>
            <a:ext cx="2423160" cy="228600"/>
          </a:xfrm>
          <a:prstGeom prst="rect">
            <a:avLst/>
          </a:prstGeom>
          <a:noFill/>
          <a:ln/>
        </p:spPr>
        <p:txBody>
          <a:bodyPr wrap="square" lIns="0" tIns="0" rIns="0" bIns="0" rtlCol="0" anchor="ctr"/>
          <a:lstStyle/>
          <a:p>
            <a:pPr marL="0" indent="0">
              <a:buNone/>
            </a:pPr>
            <a:r>
              <a:rPr lang="en-US" sz="1050" dirty="0">
                <a:solidFill>
                  <a:srgbClr val="6B7B7D"/>
                </a:solidFill>
                <a:latin typeface="Calibri" pitchFamily="34" charset="0"/>
                <a:ea typeface="Calibri" pitchFamily="34" charset="-122"/>
                <a:cs typeface="Calibri" pitchFamily="34" charset="-120"/>
              </a:rPr>
              <a:t>Including core temperature</a:t>
            </a:r>
            <a:endParaRPr lang="en-US" sz="1050" dirty="0"/>
          </a:p>
        </p:txBody>
      </p:sp>
      <p:sp>
        <p:nvSpPr>
          <p:cNvPr id="13" name="Shape 10"/>
          <p:cNvSpPr/>
          <p:nvPr/>
        </p:nvSpPr>
        <p:spPr>
          <a:xfrm>
            <a:off x="594360" y="2176272"/>
            <a:ext cx="2423160" cy="0"/>
          </a:xfrm>
          <a:prstGeom prst="line">
            <a:avLst/>
          </a:prstGeom>
          <a:noFill/>
          <a:ln w="3810">
            <a:solidFill>
              <a:srgbClr val="D0D5D4"/>
            </a:solidFill>
            <a:prstDash val="solid"/>
          </a:ln>
        </p:spPr>
        <p:txBody>
          <a:bodyPr/>
          <a:lstStyle/>
          <a:p>
            <a:endParaRPr lang="en-US"/>
          </a:p>
        </p:txBody>
      </p:sp>
      <p:sp>
        <p:nvSpPr>
          <p:cNvPr id="14" name="Text 11"/>
          <p:cNvSpPr/>
          <p:nvPr/>
        </p:nvSpPr>
        <p:spPr>
          <a:xfrm>
            <a:off x="594360" y="2267712"/>
            <a:ext cx="2423160" cy="228600"/>
          </a:xfrm>
          <a:prstGeom prst="rect">
            <a:avLst/>
          </a:prstGeom>
          <a:noFill/>
          <a:ln/>
        </p:spPr>
        <p:txBody>
          <a:bodyPr wrap="square" lIns="0" tIns="0" rIns="0" bIns="0" rtlCol="0" anchor="ctr"/>
          <a:lstStyle/>
          <a:p>
            <a:pPr marL="0" indent="0">
              <a:buNone/>
            </a:pPr>
            <a:r>
              <a:rPr lang="en-US" sz="1200" b="1" dirty="0">
                <a:solidFill>
                  <a:srgbClr val="0B3D4C"/>
                </a:solidFill>
                <a:latin typeface="Trebuchet MS" pitchFamily="34" charset="0"/>
                <a:ea typeface="Trebuchet MS" pitchFamily="34" charset="-122"/>
                <a:cs typeface="Trebuchet MS" pitchFamily="34" charset="-120"/>
              </a:rPr>
              <a:t>Continuous monitoring</a:t>
            </a:r>
            <a:endParaRPr lang="en-US" sz="1200" dirty="0"/>
          </a:p>
        </p:txBody>
      </p:sp>
      <p:sp>
        <p:nvSpPr>
          <p:cNvPr id="15" name="Text 12"/>
          <p:cNvSpPr/>
          <p:nvPr/>
        </p:nvSpPr>
        <p:spPr>
          <a:xfrm>
            <a:off x="594360" y="2496312"/>
            <a:ext cx="2423160" cy="228600"/>
          </a:xfrm>
          <a:prstGeom prst="rect">
            <a:avLst/>
          </a:prstGeom>
          <a:noFill/>
          <a:ln/>
        </p:spPr>
        <p:txBody>
          <a:bodyPr wrap="square" lIns="0" tIns="0" rIns="0" bIns="0" rtlCol="0" anchor="ctr"/>
          <a:lstStyle/>
          <a:p>
            <a:pPr marL="0" indent="0">
              <a:buNone/>
            </a:pPr>
            <a:r>
              <a:rPr lang="en-US" sz="1050" dirty="0">
                <a:solidFill>
                  <a:srgbClr val="6B7B7D"/>
                </a:solidFill>
                <a:latin typeface="Calibri" pitchFamily="34" charset="0"/>
                <a:ea typeface="Calibri" pitchFamily="34" charset="-122"/>
                <a:cs typeface="Calibri" pitchFamily="34" charset="-120"/>
              </a:rPr>
              <a:t>Telemetry, pulse ox, capnography</a:t>
            </a:r>
            <a:endParaRPr lang="en-US" sz="1050" dirty="0"/>
          </a:p>
        </p:txBody>
      </p:sp>
      <p:sp>
        <p:nvSpPr>
          <p:cNvPr id="16" name="Shape 13"/>
          <p:cNvSpPr/>
          <p:nvPr/>
        </p:nvSpPr>
        <p:spPr>
          <a:xfrm>
            <a:off x="594360" y="2798064"/>
            <a:ext cx="2423160" cy="0"/>
          </a:xfrm>
          <a:prstGeom prst="line">
            <a:avLst/>
          </a:prstGeom>
          <a:noFill/>
          <a:ln w="3810">
            <a:solidFill>
              <a:srgbClr val="D0D5D4"/>
            </a:solidFill>
            <a:prstDash val="solid"/>
          </a:ln>
        </p:spPr>
        <p:txBody>
          <a:bodyPr/>
          <a:lstStyle/>
          <a:p>
            <a:endParaRPr lang="en-US"/>
          </a:p>
        </p:txBody>
      </p:sp>
      <p:sp>
        <p:nvSpPr>
          <p:cNvPr id="17" name="Text 14"/>
          <p:cNvSpPr/>
          <p:nvPr/>
        </p:nvSpPr>
        <p:spPr>
          <a:xfrm>
            <a:off x="594360" y="2889504"/>
            <a:ext cx="2423160" cy="228600"/>
          </a:xfrm>
          <a:prstGeom prst="rect">
            <a:avLst/>
          </a:prstGeom>
          <a:noFill/>
          <a:ln/>
        </p:spPr>
        <p:txBody>
          <a:bodyPr wrap="square" lIns="0" tIns="0" rIns="0" bIns="0" rtlCol="0" anchor="ctr"/>
          <a:lstStyle/>
          <a:p>
            <a:pPr marL="0" indent="0">
              <a:buNone/>
            </a:pPr>
            <a:r>
              <a:rPr lang="en-US" sz="1200" b="1" dirty="0">
                <a:solidFill>
                  <a:srgbClr val="0B3D4C"/>
                </a:solidFill>
                <a:latin typeface="Trebuchet MS" pitchFamily="34" charset="0"/>
                <a:ea typeface="Trebuchet MS" pitchFamily="34" charset="-122"/>
                <a:cs typeface="Trebuchet MS" pitchFamily="34" charset="-120"/>
              </a:rPr>
              <a:t>Vascular access</a:t>
            </a:r>
            <a:endParaRPr lang="en-US" sz="1200" dirty="0"/>
          </a:p>
        </p:txBody>
      </p:sp>
      <p:sp>
        <p:nvSpPr>
          <p:cNvPr id="18" name="Text 15"/>
          <p:cNvSpPr/>
          <p:nvPr/>
        </p:nvSpPr>
        <p:spPr>
          <a:xfrm>
            <a:off x="594360" y="3118104"/>
            <a:ext cx="2423160" cy="228600"/>
          </a:xfrm>
          <a:prstGeom prst="rect">
            <a:avLst/>
          </a:prstGeom>
          <a:noFill/>
          <a:ln/>
        </p:spPr>
        <p:txBody>
          <a:bodyPr wrap="square" lIns="0" tIns="0" rIns="0" bIns="0" rtlCol="0" anchor="ctr"/>
          <a:lstStyle/>
          <a:p>
            <a:pPr marL="0" indent="0">
              <a:buNone/>
            </a:pPr>
            <a:r>
              <a:rPr lang="en-US" sz="1050" dirty="0">
                <a:solidFill>
                  <a:srgbClr val="6B7B7D"/>
                </a:solidFill>
                <a:latin typeface="Calibri" pitchFamily="34" charset="0"/>
                <a:ea typeface="Calibri" pitchFamily="34" charset="-122"/>
                <a:cs typeface="Calibri" pitchFamily="34" charset="-120"/>
              </a:rPr>
              <a:t>At least one large-bore IV</a:t>
            </a:r>
            <a:endParaRPr lang="en-US" sz="1050" dirty="0"/>
          </a:p>
        </p:txBody>
      </p:sp>
      <p:sp>
        <p:nvSpPr>
          <p:cNvPr id="19" name="Shape 16"/>
          <p:cNvSpPr/>
          <p:nvPr/>
        </p:nvSpPr>
        <p:spPr>
          <a:xfrm>
            <a:off x="594360" y="3419856"/>
            <a:ext cx="2423160" cy="0"/>
          </a:xfrm>
          <a:prstGeom prst="line">
            <a:avLst/>
          </a:prstGeom>
          <a:noFill/>
          <a:ln w="3810">
            <a:solidFill>
              <a:srgbClr val="D0D5D4"/>
            </a:solidFill>
            <a:prstDash val="solid"/>
          </a:ln>
        </p:spPr>
        <p:txBody>
          <a:bodyPr/>
          <a:lstStyle/>
          <a:p>
            <a:endParaRPr lang="en-US"/>
          </a:p>
        </p:txBody>
      </p:sp>
      <p:sp>
        <p:nvSpPr>
          <p:cNvPr id="20" name="Text 17"/>
          <p:cNvSpPr/>
          <p:nvPr/>
        </p:nvSpPr>
        <p:spPr>
          <a:xfrm>
            <a:off x="594360" y="3511296"/>
            <a:ext cx="2423160" cy="228600"/>
          </a:xfrm>
          <a:prstGeom prst="rect">
            <a:avLst/>
          </a:prstGeom>
          <a:noFill/>
          <a:ln/>
        </p:spPr>
        <p:txBody>
          <a:bodyPr wrap="square" lIns="0" tIns="0" rIns="0" bIns="0" rtlCol="0" anchor="ctr"/>
          <a:lstStyle/>
          <a:p>
            <a:pPr marL="0" indent="0">
              <a:buNone/>
            </a:pPr>
            <a:r>
              <a:rPr lang="en-US" sz="1200" b="1" dirty="0">
                <a:solidFill>
                  <a:srgbClr val="0B3D4C"/>
                </a:solidFill>
                <a:latin typeface="Trebuchet MS" pitchFamily="34" charset="0"/>
                <a:ea typeface="Trebuchet MS" pitchFamily="34" charset="-122"/>
                <a:cs typeface="Trebuchet MS" pitchFamily="34" charset="-120"/>
              </a:rPr>
              <a:t>Supplemental O₂</a:t>
            </a:r>
            <a:endParaRPr lang="en-US" sz="1200" dirty="0"/>
          </a:p>
        </p:txBody>
      </p:sp>
      <p:sp>
        <p:nvSpPr>
          <p:cNvPr id="21" name="Text 18"/>
          <p:cNvSpPr/>
          <p:nvPr/>
        </p:nvSpPr>
        <p:spPr>
          <a:xfrm>
            <a:off x="594360" y="3739896"/>
            <a:ext cx="2423160" cy="228600"/>
          </a:xfrm>
          <a:prstGeom prst="rect">
            <a:avLst/>
          </a:prstGeom>
          <a:noFill/>
          <a:ln/>
        </p:spPr>
        <p:txBody>
          <a:bodyPr wrap="square" lIns="0" tIns="0" rIns="0" bIns="0" rtlCol="0" anchor="ctr"/>
          <a:lstStyle/>
          <a:p>
            <a:pPr marL="0" indent="0">
              <a:buNone/>
            </a:pPr>
            <a:r>
              <a:rPr lang="en-US" sz="1050" dirty="0">
                <a:solidFill>
                  <a:srgbClr val="6B7B7D"/>
                </a:solidFill>
                <a:latin typeface="Calibri" pitchFamily="34" charset="0"/>
                <a:ea typeface="Calibri" pitchFamily="34" charset="-122"/>
                <a:cs typeface="Calibri" pitchFamily="34" charset="-120"/>
              </a:rPr>
              <a:t>As needed</a:t>
            </a:r>
            <a:endParaRPr lang="en-US" sz="1050" dirty="0"/>
          </a:p>
        </p:txBody>
      </p:sp>
      <p:sp>
        <p:nvSpPr>
          <p:cNvPr id="22" name="Shape 19"/>
          <p:cNvSpPr/>
          <p:nvPr/>
        </p:nvSpPr>
        <p:spPr>
          <a:xfrm>
            <a:off x="594360" y="4041648"/>
            <a:ext cx="2423160" cy="0"/>
          </a:xfrm>
          <a:prstGeom prst="line">
            <a:avLst/>
          </a:prstGeom>
          <a:noFill/>
          <a:ln w="3810">
            <a:solidFill>
              <a:srgbClr val="D0D5D4"/>
            </a:solidFill>
            <a:prstDash val="solid"/>
          </a:ln>
        </p:spPr>
        <p:txBody>
          <a:bodyPr/>
          <a:lstStyle/>
          <a:p>
            <a:endParaRPr lang="en-US"/>
          </a:p>
        </p:txBody>
      </p:sp>
      <p:sp>
        <p:nvSpPr>
          <p:cNvPr id="23" name="Text 20"/>
          <p:cNvSpPr/>
          <p:nvPr/>
        </p:nvSpPr>
        <p:spPr>
          <a:xfrm>
            <a:off x="594360" y="4133088"/>
            <a:ext cx="2423160" cy="228600"/>
          </a:xfrm>
          <a:prstGeom prst="rect">
            <a:avLst/>
          </a:prstGeom>
          <a:noFill/>
          <a:ln/>
        </p:spPr>
        <p:txBody>
          <a:bodyPr wrap="square" lIns="0" tIns="0" rIns="0" bIns="0" rtlCol="0" anchor="ctr"/>
          <a:lstStyle/>
          <a:p>
            <a:pPr marL="0" indent="0">
              <a:buNone/>
            </a:pPr>
            <a:r>
              <a:rPr lang="en-US" sz="1200" b="1" dirty="0">
                <a:solidFill>
                  <a:srgbClr val="0B3D4C"/>
                </a:solidFill>
                <a:latin typeface="Trebuchet MS" pitchFamily="34" charset="0"/>
                <a:ea typeface="Trebuchet MS" pitchFamily="34" charset="-122"/>
                <a:cs typeface="Trebuchet MS" pitchFamily="34" charset="-120"/>
              </a:rPr>
              <a:t>POC glucose</a:t>
            </a:r>
            <a:endParaRPr lang="en-US" sz="1200" dirty="0"/>
          </a:p>
        </p:txBody>
      </p:sp>
      <p:sp>
        <p:nvSpPr>
          <p:cNvPr id="24" name="Text 21"/>
          <p:cNvSpPr/>
          <p:nvPr/>
        </p:nvSpPr>
        <p:spPr>
          <a:xfrm>
            <a:off x="594360" y="4361688"/>
            <a:ext cx="2423160" cy="228600"/>
          </a:xfrm>
          <a:prstGeom prst="rect">
            <a:avLst/>
          </a:prstGeom>
          <a:noFill/>
          <a:ln/>
        </p:spPr>
        <p:txBody>
          <a:bodyPr wrap="square" lIns="0" tIns="0" rIns="0" bIns="0" rtlCol="0" anchor="ctr"/>
          <a:lstStyle/>
          <a:p>
            <a:pPr marL="0" indent="0">
              <a:buNone/>
            </a:pPr>
            <a:r>
              <a:rPr lang="en-US" sz="1050" dirty="0">
                <a:solidFill>
                  <a:srgbClr val="6B7B7D"/>
                </a:solidFill>
                <a:latin typeface="Calibri" pitchFamily="34" charset="0"/>
                <a:ea typeface="Calibri" pitchFamily="34" charset="-122"/>
                <a:cs typeface="Calibri" pitchFamily="34" charset="-120"/>
              </a:rPr>
              <a:t>Immediate bedside check</a:t>
            </a:r>
            <a:endParaRPr lang="en-US" sz="1050" dirty="0"/>
          </a:p>
        </p:txBody>
      </p:sp>
      <p:sp>
        <p:nvSpPr>
          <p:cNvPr id="25" name="Shape 22"/>
          <p:cNvSpPr/>
          <p:nvPr/>
        </p:nvSpPr>
        <p:spPr>
          <a:xfrm>
            <a:off x="3337560" y="960120"/>
            <a:ext cx="2697480" cy="594360"/>
          </a:xfrm>
          <a:prstGeom prst="rect">
            <a:avLst/>
          </a:prstGeom>
          <a:solidFill>
            <a:srgbClr val="14706E"/>
          </a:solidFill>
          <a:ln/>
        </p:spPr>
        <p:txBody>
          <a:bodyPr/>
          <a:lstStyle/>
          <a:p>
            <a:endParaRPr lang="en-US"/>
          </a:p>
        </p:txBody>
      </p:sp>
      <p:sp>
        <p:nvSpPr>
          <p:cNvPr id="26" name="Text 23"/>
          <p:cNvSpPr/>
          <p:nvPr/>
        </p:nvSpPr>
        <p:spPr>
          <a:xfrm>
            <a:off x="3337560" y="960120"/>
            <a:ext cx="2697480" cy="365760"/>
          </a:xfrm>
          <a:prstGeom prst="rect">
            <a:avLst/>
          </a:prstGeom>
          <a:noFill/>
          <a:ln/>
        </p:spPr>
        <p:txBody>
          <a:bodyPr wrap="square" lIns="0" tIns="0" rIns="0" bIns="0"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ABCDs</a:t>
            </a:r>
            <a:endParaRPr lang="en-US" sz="1600" dirty="0"/>
          </a:p>
        </p:txBody>
      </p:sp>
      <p:sp>
        <p:nvSpPr>
          <p:cNvPr id="27" name="Text 24"/>
          <p:cNvSpPr/>
          <p:nvPr/>
        </p:nvSpPr>
        <p:spPr>
          <a:xfrm>
            <a:off x="3337560" y="1261872"/>
            <a:ext cx="2697480" cy="274320"/>
          </a:xfrm>
          <a:prstGeom prst="rect">
            <a:avLst/>
          </a:prstGeom>
          <a:noFill/>
          <a:ln/>
        </p:spPr>
        <p:txBody>
          <a:bodyPr wrap="square" lIns="0" tIns="0" rIns="0" bIns="0" rtlCol="0" anchor="t"/>
          <a:lstStyle/>
          <a:p>
            <a:pPr marL="0" indent="0" algn="ctr">
              <a:buNone/>
            </a:pPr>
            <a:r>
              <a:rPr lang="en-US" sz="1000" i="1" dirty="0">
                <a:solidFill>
                  <a:srgbClr val="FFFFFF"/>
                </a:solidFill>
                <a:latin typeface="Calibri" pitchFamily="34" charset="0"/>
                <a:ea typeface="Calibri" pitchFamily="34" charset="-122"/>
                <a:cs typeface="Calibri" pitchFamily="34" charset="-120"/>
              </a:rPr>
              <a:t>Stabilize &amp; Treat</a:t>
            </a:r>
            <a:endParaRPr lang="en-US" sz="1000" dirty="0"/>
          </a:p>
        </p:txBody>
      </p:sp>
      <p:sp>
        <p:nvSpPr>
          <p:cNvPr id="28" name="Shape 25"/>
          <p:cNvSpPr/>
          <p:nvPr/>
        </p:nvSpPr>
        <p:spPr>
          <a:xfrm>
            <a:off x="3337560" y="1554480"/>
            <a:ext cx="2697480" cy="32461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9" name="Text 26"/>
          <p:cNvSpPr/>
          <p:nvPr/>
        </p:nvSpPr>
        <p:spPr>
          <a:xfrm>
            <a:off x="3474720" y="1645920"/>
            <a:ext cx="2423160" cy="228600"/>
          </a:xfrm>
          <a:prstGeom prst="rect">
            <a:avLst/>
          </a:prstGeom>
          <a:noFill/>
          <a:ln/>
        </p:spPr>
        <p:txBody>
          <a:bodyPr wrap="square" lIns="0" tIns="0" rIns="0" bIns="0" rtlCol="0" anchor="ctr"/>
          <a:lstStyle/>
          <a:p>
            <a:pPr marL="0" indent="0">
              <a:buNone/>
            </a:pPr>
            <a:r>
              <a:rPr lang="en-US" sz="1200" b="1" dirty="0">
                <a:solidFill>
                  <a:srgbClr val="0B3D4C"/>
                </a:solidFill>
                <a:latin typeface="Trebuchet MS" pitchFamily="34" charset="0"/>
                <a:ea typeface="Trebuchet MS" pitchFamily="34" charset="-122"/>
                <a:cs typeface="Trebuchet MS" pitchFamily="34" charset="-120"/>
              </a:rPr>
              <a:t>Support oxygenation</a:t>
            </a:r>
            <a:endParaRPr lang="en-US" sz="1200" dirty="0"/>
          </a:p>
        </p:txBody>
      </p:sp>
      <p:sp>
        <p:nvSpPr>
          <p:cNvPr id="30" name="Text 27"/>
          <p:cNvSpPr/>
          <p:nvPr/>
        </p:nvSpPr>
        <p:spPr>
          <a:xfrm>
            <a:off x="3474720" y="1874520"/>
            <a:ext cx="2423160" cy="228600"/>
          </a:xfrm>
          <a:prstGeom prst="rect">
            <a:avLst/>
          </a:prstGeom>
          <a:noFill/>
          <a:ln/>
        </p:spPr>
        <p:txBody>
          <a:bodyPr wrap="square" lIns="0" tIns="0" rIns="0" bIns="0" rtlCol="0" anchor="ctr"/>
          <a:lstStyle/>
          <a:p>
            <a:pPr marL="0" indent="0">
              <a:buNone/>
            </a:pPr>
            <a:r>
              <a:rPr lang="en-US" sz="1050" dirty="0">
                <a:solidFill>
                  <a:srgbClr val="6B7B7D"/>
                </a:solidFill>
                <a:latin typeface="Calibri" pitchFamily="34" charset="0"/>
                <a:ea typeface="Calibri" pitchFamily="34" charset="-122"/>
                <a:cs typeface="Calibri" pitchFamily="34" charset="-120"/>
              </a:rPr>
              <a:t>Ventilation and perfusion; intubate if necessary</a:t>
            </a:r>
            <a:endParaRPr lang="en-US" sz="1050" dirty="0"/>
          </a:p>
        </p:txBody>
      </p:sp>
      <p:sp>
        <p:nvSpPr>
          <p:cNvPr id="31" name="Shape 28"/>
          <p:cNvSpPr/>
          <p:nvPr/>
        </p:nvSpPr>
        <p:spPr>
          <a:xfrm>
            <a:off x="3474720" y="2176272"/>
            <a:ext cx="2423160" cy="0"/>
          </a:xfrm>
          <a:prstGeom prst="line">
            <a:avLst/>
          </a:prstGeom>
          <a:noFill/>
          <a:ln w="3810">
            <a:solidFill>
              <a:srgbClr val="D0D5D4"/>
            </a:solidFill>
            <a:prstDash val="solid"/>
          </a:ln>
        </p:spPr>
        <p:txBody>
          <a:bodyPr/>
          <a:lstStyle/>
          <a:p>
            <a:endParaRPr lang="en-US"/>
          </a:p>
        </p:txBody>
      </p:sp>
      <p:sp>
        <p:nvSpPr>
          <p:cNvPr id="32" name="Text 29"/>
          <p:cNvSpPr/>
          <p:nvPr/>
        </p:nvSpPr>
        <p:spPr>
          <a:xfrm>
            <a:off x="3474720" y="2267712"/>
            <a:ext cx="2423160" cy="228600"/>
          </a:xfrm>
          <a:prstGeom prst="rect">
            <a:avLst/>
          </a:prstGeom>
          <a:noFill/>
          <a:ln/>
        </p:spPr>
        <p:txBody>
          <a:bodyPr wrap="square" lIns="0" tIns="0" rIns="0" bIns="0" rtlCol="0" anchor="ctr"/>
          <a:lstStyle/>
          <a:p>
            <a:pPr marL="0" indent="0">
              <a:buNone/>
            </a:pPr>
            <a:r>
              <a:rPr lang="en-US" sz="1200" b="1" dirty="0">
                <a:solidFill>
                  <a:srgbClr val="0B3D4C"/>
                </a:solidFill>
                <a:latin typeface="Trebuchet MS" pitchFamily="34" charset="0"/>
                <a:ea typeface="Trebuchet MS" pitchFamily="34" charset="-122"/>
                <a:cs typeface="Trebuchet MS" pitchFamily="34" charset="-120"/>
              </a:rPr>
              <a:t>Early antidotal therapy</a:t>
            </a:r>
            <a:endParaRPr lang="en-US" sz="1200" dirty="0"/>
          </a:p>
        </p:txBody>
      </p:sp>
      <p:sp>
        <p:nvSpPr>
          <p:cNvPr id="33" name="Text 30"/>
          <p:cNvSpPr/>
          <p:nvPr/>
        </p:nvSpPr>
        <p:spPr>
          <a:xfrm>
            <a:off x="3474720" y="2496312"/>
            <a:ext cx="2423160" cy="228600"/>
          </a:xfrm>
          <a:prstGeom prst="rect">
            <a:avLst/>
          </a:prstGeom>
          <a:noFill/>
          <a:ln/>
        </p:spPr>
        <p:txBody>
          <a:bodyPr wrap="square" lIns="0" tIns="0" rIns="0" bIns="0" rtlCol="0" anchor="ctr"/>
          <a:lstStyle/>
          <a:p>
            <a:pPr marL="0" indent="0">
              <a:buNone/>
            </a:pPr>
            <a:r>
              <a:rPr lang="en-US" sz="1050" b="1" dirty="0">
                <a:solidFill>
                  <a:srgbClr val="6B7B7D"/>
                </a:solidFill>
                <a:latin typeface="Calibri" pitchFamily="34" charset="0"/>
                <a:ea typeface="Calibri" pitchFamily="34" charset="-122"/>
                <a:cs typeface="Calibri" pitchFamily="34" charset="-120"/>
              </a:rPr>
              <a:t>Naloxone</a:t>
            </a:r>
            <a:r>
              <a:rPr lang="en-US" sz="1050" dirty="0">
                <a:solidFill>
                  <a:srgbClr val="6B7B7D"/>
                </a:solidFill>
                <a:latin typeface="Calibri" pitchFamily="34" charset="0"/>
                <a:ea typeface="Calibri" pitchFamily="34" charset="-122"/>
                <a:cs typeface="Calibri" pitchFamily="34" charset="-120"/>
              </a:rPr>
              <a:t>, </a:t>
            </a:r>
            <a:r>
              <a:rPr lang="en-US" sz="1050" b="1" dirty="0">
                <a:solidFill>
                  <a:srgbClr val="6B7B7D"/>
                </a:solidFill>
                <a:latin typeface="Calibri" pitchFamily="34" charset="0"/>
                <a:ea typeface="Calibri" pitchFamily="34" charset="-122"/>
                <a:cs typeface="Calibri" pitchFamily="34" charset="-120"/>
              </a:rPr>
              <a:t>dextrose</a:t>
            </a:r>
            <a:r>
              <a:rPr lang="en-US" sz="1050" dirty="0">
                <a:solidFill>
                  <a:srgbClr val="6B7B7D"/>
                </a:solidFill>
                <a:latin typeface="Calibri" pitchFamily="34" charset="0"/>
                <a:ea typeface="Calibri" pitchFamily="34" charset="-122"/>
                <a:cs typeface="Calibri" pitchFamily="34" charset="-120"/>
              </a:rPr>
              <a:t>, </a:t>
            </a:r>
            <a:r>
              <a:rPr lang="en-US" sz="1050" b="1" dirty="0">
                <a:solidFill>
                  <a:srgbClr val="6B7B7D"/>
                </a:solidFill>
                <a:latin typeface="Calibri" pitchFamily="34" charset="0"/>
                <a:ea typeface="Calibri" pitchFamily="34" charset="-122"/>
                <a:cs typeface="Calibri" pitchFamily="34" charset="-120"/>
              </a:rPr>
              <a:t>NaHCO₃</a:t>
            </a:r>
            <a:r>
              <a:rPr lang="en-US" sz="1050" dirty="0">
                <a:solidFill>
                  <a:srgbClr val="6B7B7D"/>
                </a:solidFill>
                <a:latin typeface="Calibri" pitchFamily="34" charset="0"/>
                <a:ea typeface="Calibri" pitchFamily="34" charset="-122"/>
                <a:cs typeface="Calibri" pitchFamily="34" charset="-120"/>
              </a:rPr>
              <a:t> as indicated</a:t>
            </a:r>
            <a:endParaRPr lang="en-US" sz="1050" dirty="0"/>
          </a:p>
        </p:txBody>
      </p:sp>
      <p:sp>
        <p:nvSpPr>
          <p:cNvPr id="34" name="Shape 31"/>
          <p:cNvSpPr/>
          <p:nvPr/>
        </p:nvSpPr>
        <p:spPr>
          <a:xfrm>
            <a:off x="3474720" y="2798064"/>
            <a:ext cx="2423160" cy="0"/>
          </a:xfrm>
          <a:prstGeom prst="line">
            <a:avLst/>
          </a:prstGeom>
          <a:noFill/>
          <a:ln w="3810">
            <a:solidFill>
              <a:srgbClr val="D0D5D4"/>
            </a:solidFill>
            <a:prstDash val="solid"/>
          </a:ln>
        </p:spPr>
        <p:txBody>
          <a:bodyPr/>
          <a:lstStyle/>
          <a:p>
            <a:endParaRPr lang="en-US"/>
          </a:p>
        </p:txBody>
      </p:sp>
      <p:sp>
        <p:nvSpPr>
          <p:cNvPr id="35" name="Text 32"/>
          <p:cNvSpPr/>
          <p:nvPr/>
        </p:nvSpPr>
        <p:spPr>
          <a:xfrm>
            <a:off x="3474720" y="2889504"/>
            <a:ext cx="2423160" cy="228600"/>
          </a:xfrm>
          <a:prstGeom prst="rect">
            <a:avLst/>
          </a:prstGeom>
          <a:noFill/>
          <a:ln/>
        </p:spPr>
        <p:txBody>
          <a:bodyPr wrap="square" lIns="0" tIns="0" rIns="0" bIns="0" rtlCol="0" anchor="ctr"/>
          <a:lstStyle/>
          <a:p>
            <a:pPr marL="0" indent="0">
              <a:buNone/>
            </a:pPr>
            <a:r>
              <a:rPr lang="en-US" sz="1200" b="1" dirty="0">
                <a:solidFill>
                  <a:srgbClr val="0B3D4C"/>
                </a:solidFill>
                <a:latin typeface="Trebuchet MS" pitchFamily="34" charset="0"/>
                <a:ea typeface="Trebuchet MS" pitchFamily="34" charset="-122"/>
                <a:cs typeface="Trebuchet MS" pitchFamily="34" charset="-120"/>
              </a:rPr>
              <a:t>Control agitation</a:t>
            </a:r>
            <a:endParaRPr lang="en-US" sz="1200" dirty="0"/>
          </a:p>
        </p:txBody>
      </p:sp>
      <p:sp>
        <p:nvSpPr>
          <p:cNvPr id="36" name="Text 33"/>
          <p:cNvSpPr/>
          <p:nvPr/>
        </p:nvSpPr>
        <p:spPr>
          <a:xfrm>
            <a:off x="3474720" y="3118104"/>
            <a:ext cx="2423160" cy="228600"/>
          </a:xfrm>
          <a:prstGeom prst="rect">
            <a:avLst/>
          </a:prstGeom>
          <a:noFill/>
          <a:ln/>
        </p:spPr>
        <p:txBody>
          <a:bodyPr wrap="square" lIns="0" tIns="0" rIns="0" bIns="0" rtlCol="0" anchor="ctr"/>
          <a:lstStyle/>
          <a:p>
            <a:pPr marL="0" indent="0">
              <a:buNone/>
            </a:pPr>
            <a:r>
              <a:rPr lang="en-US" sz="1050" dirty="0">
                <a:solidFill>
                  <a:srgbClr val="6B7B7D"/>
                </a:solidFill>
                <a:latin typeface="Calibri" pitchFamily="34" charset="0"/>
                <a:ea typeface="Calibri" pitchFamily="34" charset="-122"/>
                <a:cs typeface="Calibri" pitchFamily="34" charset="-120"/>
              </a:rPr>
              <a:t>Liberal use of benzodiazepines (first-line)</a:t>
            </a:r>
            <a:endParaRPr lang="en-US" sz="1050" dirty="0"/>
          </a:p>
        </p:txBody>
      </p:sp>
      <p:sp>
        <p:nvSpPr>
          <p:cNvPr id="37" name="Shape 34"/>
          <p:cNvSpPr/>
          <p:nvPr/>
        </p:nvSpPr>
        <p:spPr>
          <a:xfrm>
            <a:off x="3474720" y="3419856"/>
            <a:ext cx="2423160" cy="0"/>
          </a:xfrm>
          <a:prstGeom prst="line">
            <a:avLst/>
          </a:prstGeom>
          <a:noFill/>
          <a:ln w="3810">
            <a:solidFill>
              <a:srgbClr val="D0D5D4"/>
            </a:solidFill>
            <a:prstDash val="solid"/>
          </a:ln>
        </p:spPr>
        <p:txBody>
          <a:bodyPr/>
          <a:lstStyle/>
          <a:p>
            <a:endParaRPr lang="en-US"/>
          </a:p>
        </p:txBody>
      </p:sp>
      <p:sp>
        <p:nvSpPr>
          <p:cNvPr id="38" name="Text 35"/>
          <p:cNvSpPr/>
          <p:nvPr/>
        </p:nvSpPr>
        <p:spPr>
          <a:xfrm>
            <a:off x="3474720" y="3511296"/>
            <a:ext cx="2423160" cy="228600"/>
          </a:xfrm>
          <a:prstGeom prst="rect">
            <a:avLst/>
          </a:prstGeom>
          <a:noFill/>
          <a:ln/>
        </p:spPr>
        <p:txBody>
          <a:bodyPr wrap="square" lIns="0" tIns="0" rIns="0" bIns="0" rtlCol="0" anchor="ctr"/>
          <a:lstStyle/>
          <a:p>
            <a:pPr marL="0" indent="0">
              <a:buNone/>
            </a:pPr>
            <a:r>
              <a:rPr lang="en-US" sz="1200" b="1" dirty="0">
                <a:solidFill>
                  <a:srgbClr val="0B3D4C"/>
                </a:solidFill>
                <a:latin typeface="Trebuchet MS" pitchFamily="34" charset="0"/>
                <a:ea typeface="Trebuchet MS" pitchFamily="34" charset="-122"/>
                <a:cs typeface="Trebuchet MS" pitchFamily="34" charset="-120"/>
              </a:rPr>
              <a:t>Control seizures</a:t>
            </a:r>
            <a:endParaRPr lang="en-US" sz="1200" dirty="0"/>
          </a:p>
        </p:txBody>
      </p:sp>
      <p:sp>
        <p:nvSpPr>
          <p:cNvPr id="39" name="Text 36"/>
          <p:cNvSpPr/>
          <p:nvPr/>
        </p:nvSpPr>
        <p:spPr>
          <a:xfrm>
            <a:off x="3474720" y="3739896"/>
            <a:ext cx="2423160" cy="228600"/>
          </a:xfrm>
          <a:prstGeom prst="rect">
            <a:avLst/>
          </a:prstGeom>
          <a:noFill/>
          <a:ln/>
        </p:spPr>
        <p:txBody>
          <a:bodyPr wrap="square" lIns="0" tIns="0" rIns="0" bIns="0" rtlCol="0" anchor="ctr"/>
          <a:lstStyle/>
          <a:p>
            <a:pPr marL="0" indent="0">
              <a:buNone/>
            </a:pPr>
            <a:r>
              <a:rPr lang="en-US" sz="1050" dirty="0">
                <a:solidFill>
                  <a:srgbClr val="6B7B7D"/>
                </a:solidFill>
                <a:latin typeface="Calibri" pitchFamily="34" charset="0"/>
                <a:ea typeface="Calibri" pitchFamily="34" charset="-122"/>
                <a:cs typeface="Calibri" pitchFamily="34" charset="-120"/>
              </a:rPr>
              <a:t>Benzos, barbiturates (avoid phenytoin)</a:t>
            </a:r>
            <a:endParaRPr lang="en-US" sz="1050" dirty="0"/>
          </a:p>
        </p:txBody>
      </p:sp>
      <p:sp>
        <p:nvSpPr>
          <p:cNvPr id="40" name="Shape 37"/>
          <p:cNvSpPr/>
          <p:nvPr/>
        </p:nvSpPr>
        <p:spPr>
          <a:xfrm>
            <a:off x="6217920" y="960120"/>
            <a:ext cx="2697480" cy="594360"/>
          </a:xfrm>
          <a:prstGeom prst="rect">
            <a:avLst/>
          </a:prstGeom>
          <a:solidFill>
            <a:srgbClr val="0B3D4C"/>
          </a:solidFill>
          <a:ln/>
        </p:spPr>
        <p:txBody>
          <a:bodyPr/>
          <a:lstStyle/>
          <a:p>
            <a:endParaRPr lang="en-US"/>
          </a:p>
        </p:txBody>
      </p:sp>
      <p:sp>
        <p:nvSpPr>
          <p:cNvPr id="41" name="Text 38"/>
          <p:cNvSpPr/>
          <p:nvPr/>
        </p:nvSpPr>
        <p:spPr>
          <a:xfrm>
            <a:off x="6217920" y="960120"/>
            <a:ext cx="2697480" cy="365760"/>
          </a:xfrm>
          <a:prstGeom prst="rect">
            <a:avLst/>
          </a:prstGeom>
          <a:noFill/>
          <a:ln/>
        </p:spPr>
        <p:txBody>
          <a:bodyPr wrap="square" lIns="0" tIns="0" rIns="0" bIns="0"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Tox Risk Assessment</a:t>
            </a:r>
            <a:endParaRPr lang="en-US" sz="1600" dirty="0"/>
          </a:p>
        </p:txBody>
      </p:sp>
      <p:sp>
        <p:nvSpPr>
          <p:cNvPr id="42" name="Text 39"/>
          <p:cNvSpPr/>
          <p:nvPr/>
        </p:nvSpPr>
        <p:spPr>
          <a:xfrm>
            <a:off x="6217920" y="1261872"/>
            <a:ext cx="2697480" cy="274320"/>
          </a:xfrm>
          <a:prstGeom prst="rect">
            <a:avLst/>
          </a:prstGeom>
          <a:noFill/>
          <a:ln/>
        </p:spPr>
        <p:txBody>
          <a:bodyPr wrap="square" lIns="0" tIns="0" rIns="0" bIns="0" rtlCol="0" anchor="t"/>
          <a:lstStyle/>
          <a:p>
            <a:pPr marL="0" indent="0" algn="ctr">
              <a:buNone/>
            </a:pPr>
            <a:r>
              <a:rPr lang="en-US" sz="1000" i="1" dirty="0">
                <a:solidFill>
                  <a:srgbClr val="FFFFFF"/>
                </a:solidFill>
                <a:latin typeface="Calibri" pitchFamily="34" charset="0"/>
                <a:ea typeface="Calibri" pitchFamily="34" charset="-122"/>
                <a:cs typeface="Calibri" pitchFamily="34" charset="-120"/>
              </a:rPr>
              <a:t>Identify &amp; Plan</a:t>
            </a:r>
            <a:endParaRPr lang="en-US" sz="1000" dirty="0"/>
          </a:p>
        </p:txBody>
      </p:sp>
      <p:sp>
        <p:nvSpPr>
          <p:cNvPr id="43" name="Shape 40"/>
          <p:cNvSpPr/>
          <p:nvPr/>
        </p:nvSpPr>
        <p:spPr>
          <a:xfrm>
            <a:off x="6217920" y="1554480"/>
            <a:ext cx="2697480" cy="32461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44" name="Text 41"/>
          <p:cNvSpPr/>
          <p:nvPr/>
        </p:nvSpPr>
        <p:spPr>
          <a:xfrm>
            <a:off x="6355080" y="1645920"/>
            <a:ext cx="2423160" cy="228600"/>
          </a:xfrm>
          <a:prstGeom prst="rect">
            <a:avLst/>
          </a:prstGeom>
          <a:noFill/>
          <a:ln/>
        </p:spPr>
        <p:txBody>
          <a:bodyPr wrap="square" lIns="0" tIns="0" rIns="0" bIns="0" rtlCol="0" anchor="ctr"/>
          <a:lstStyle/>
          <a:p>
            <a:pPr marL="0" indent="0">
              <a:buNone/>
            </a:pPr>
            <a:r>
              <a:rPr lang="en-US" sz="1200" b="1" dirty="0">
                <a:solidFill>
                  <a:srgbClr val="0B3D4C"/>
                </a:solidFill>
                <a:latin typeface="Trebuchet MS" pitchFamily="34" charset="0"/>
                <a:ea typeface="Trebuchet MS" pitchFamily="34" charset="-122"/>
                <a:cs typeface="Trebuchet MS" pitchFamily="34" charset="-120"/>
              </a:rPr>
              <a:t>History &amp; physical exam</a:t>
            </a:r>
            <a:endParaRPr lang="en-US" sz="1200" dirty="0"/>
          </a:p>
        </p:txBody>
      </p:sp>
      <p:sp>
        <p:nvSpPr>
          <p:cNvPr id="45" name="Text 42"/>
          <p:cNvSpPr/>
          <p:nvPr/>
        </p:nvSpPr>
        <p:spPr>
          <a:xfrm>
            <a:off x="6355080" y="1874520"/>
            <a:ext cx="2423160" cy="228600"/>
          </a:xfrm>
          <a:prstGeom prst="rect">
            <a:avLst/>
          </a:prstGeom>
          <a:noFill/>
          <a:ln/>
        </p:spPr>
        <p:txBody>
          <a:bodyPr wrap="square" lIns="0" tIns="0" rIns="0" bIns="0" rtlCol="0" anchor="ctr"/>
          <a:lstStyle/>
          <a:p>
            <a:pPr marL="0" indent="0">
              <a:buNone/>
            </a:pPr>
            <a:r>
              <a:rPr lang="en-US" sz="1050" dirty="0">
                <a:solidFill>
                  <a:srgbClr val="6B7B7D"/>
                </a:solidFill>
                <a:latin typeface="Calibri" pitchFamily="34" charset="0"/>
                <a:ea typeface="Calibri" pitchFamily="34" charset="-122"/>
                <a:cs typeface="Calibri" pitchFamily="34" charset="-120"/>
              </a:rPr>
              <a:t>Identify toxidrome</a:t>
            </a:r>
            <a:endParaRPr lang="en-US" sz="1050" dirty="0"/>
          </a:p>
        </p:txBody>
      </p:sp>
      <p:sp>
        <p:nvSpPr>
          <p:cNvPr id="46" name="Shape 43"/>
          <p:cNvSpPr/>
          <p:nvPr/>
        </p:nvSpPr>
        <p:spPr>
          <a:xfrm>
            <a:off x="6355080" y="2176272"/>
            <a:ext cx="2423160" cy="0"/>
          </a:xfrm>
          <a:prstGeom prst="line">
            <a:avLst/>
          </a:prstGeom>
          <a:noFill/>
          <a:ln w="3810">
            <a:solidFill>
              <a:srgbClr val="D0D5D4"/>
            </a:solidFill>
            <a:prstDash val="solid"/>
          </a:ln>
        </p:spPr>
        <p:txBody>
          <a:bodyPr/>
          <a:lstStyle/>
          <a:p>
            <a:endParaRPr lang="en-US"/>
          </a:p>
        </p:txBody>
      </p:sp>
      <p:sp>
        <p:nvSpPr>
          <p:cNvPr id="47" name="Text 44"/>
          <p:cNvSpPr/>
          <p:nvPr/>
        </p:nvSpPr>
        <p:spPr>
          <a:xfrm>
            <a:off x="6355080" y="2267712"/>
            <a:ext cx="2423160" cy="228600"/>
          </a:xfrm>
          <a:prstGeom prst="rect">
            <a:avLst/>
          </a:prstGeom>
          <a:noFill/>
          <a:ln/>
        </p:spPr>
        <p:txBody>
          <a:bodyPr wrap="square" lIns="0" tIns="0" rIns="0" bIns="0" rtlCol="0" anchor="ctr"/>
          <a:lstStyle/>
          <a:p>
            <a:pPr marL="0" indent="0">
              <a:buNone/>
            </a:pPr>
            <a:r>
              <a:rPr lang="en-US" sz="1200" b="1" dirty="0">
                <a:solidFill>
                  <a:srgbClr val="0B3D4C"/>
                </a:solidFill>
                <a:latin typeface="Trebuchet MS" pitchFamily="34" charset="0"/>
                <a:ea typeface="Trebuchet MS" pitchFamily="34" charset="-122"/>
                <a:cs typeface="Trebuchet MS" pitchFamily="34" charset="-120"/>
              </a:rPr>
              <a:t>12-lead ECG</a:t>
            </a:r>
            <a:endParaRPr lang="en-US" sz="1200" dirty="0"/>
          </a:p>
        </p:txBody>
      </p:sp>
      <p:sp>
        <p:nvSpPr>
          <p:cNvPr id="48" name="Text 45"/>
          <p:cNvSpPr/>
          <p:nvPr/>
        </p:nvSpPr>
        <p:spPr>
          <a:xfrm>
            <a:off x="6355080" y="2496312"/>
            <a:ext cx="2423160" cy="228600"/>
          </a:xfrm>
          <a:prstGeom prst="rect">
            <a:avLst/>
          </a:prstGeom>
          <a:noFill/>
          <a:ln/>
        </p:spPr>
        <p:txBody>
          <a:bodyPr wrap="square" lIns="0" tIns="0" rIns="0" bIns="0" rtlCol="0" anchor="ctr"/>
          <a:lstStyle/>
          <a:p>
            <a:pPr marL="0" indent="0">
              <a:buNone/>
            </a:pPr>
            <a:r>
              <a:rPr lang="en-US" sz="1050" dirty="0">
                <a:solidFill>
                  <a:srgbClr val="6B7B7D"/>
                </a:solidFill>
                <a:latin typeface="Calibri" pitchFamily="34" charset="0"/>
                <a:ea typeface="Calibri" pitchFamily="34" charset="-122"/>
                <a:cs typeface="Calibri" pitchFamily="34" charset="-120"/>
              </a:rPr>
              <a:t>QRS, QTc, intervals</a:t>
            </a:r>
            <a:endParaRPr lang="en-US" sz="1050" dirty="0"/>
          </a:p>
        </p:txBody>
      </p:sp>
      <p:sp>
        <p:nvSpPr>
          <p:cNvPr id="49" name="Shape 46"/>
          <p:cNvSpPr/>
          <p:nvPr/>
        </p:nvSpPr>
        <p:spPr>
          <a:xfrm>
            <a:off x="6355080" y="2798064"/>
            <a:ext cx="2423160" cy="0"/>
          </a:xfrm>
          <a:prstGeom prst="line">
            <a:avLst/>
          </a:prstGeom>
          <a:noFill/>
          <a:ln w="3810">
            <a:solidFill>
              <a:srgbClr val="D0D5D4"/>
            </a:solidFill>
            <a:prstDash val="solid"/>
          </a:ln>
        </p:spPr>
        <p:txBody>
          <a:bodyPr/>
          <a:lstStyle/>
          <a:p>
            <a:endParaRPr lang="en-US"/>
          </a:p>
        </p:txBody>
      </p:sp>
      <p:sp>
        <p:nvSpPr>
          <p:cNvPr id="50" name="Text 47"/>
          <p:cNvSpPr/>
          <p:nvPr/>
        </p:nvSpPr>
        <p:spPr>
          <a:xfrm>
            <a:off x="6355080" y="2889504"/>
            <a:ext cx="2423160" cy="228600"/>
          </a:xfrm>
          <a:prstGeom prst="rect">
            <a:avLst/>
          </a:prstGeom>
          <a:noFill/>
          <a:ln/>
        </p:spPr>
        <p:txBody>
          <a:bodyPr wrap="square" lIns="0" tIns="0" rIns="0" bIns="0" rtlCol="0" anchor="ctr"/>
          <a:lstStyle/>
          <a:p>
            <a:pPr marL="0" indent="0">
              <a:buNone/>
            </a:pPr>
            <a:r>
              <a:rPr lang="en-US" sz="1200" b="1" dirty="0">
                <a:solidFill>
                  <a:srgbClr val="0B3D4C"/>
                </a:solidFill>
                <a:latin typeface="Trebuchet MS" pitchFamily="34" charset="0"/>
                <a:ea typeface="Trebuchet MS" pitchFamily="34" charset="-122"/>
                <a:cs typeface="Trebuchet MS" pitchFamily="34" charset="-120"/>
              </a:rPr>
              <a:t>Toxicology labs</a:t>
            </a:r>
            <a:endParaRPr lang="en-US" sz="1200" dirty="0"/>
          </a:p>
        </p:txBody>
      </p:sp>
      <p:sp>
        <p:nvSpPr>
          <p:cNvPr id="51" name="Text 48"/>
          <p:cNvSpPr/>
          <p:nvPr/>
        </p:nvSpPr>
        <p:spPr>
          <a:xfrm>
            <a:off x="6355080" y="3118104"/>
            <a:ext cx="2423160" cy="228600"/>
          </a:xfrm>
          <a:prstGeom prst="rect">
            <a:avLst/>
          </a:prstGeom>
          <a:noFill/>
          <a:ln/>
        </p:spPr>
        <p:txBody>
          <a:bodyPr wrap="square" lIns="0" tIns="0" rIns="0" bIns="0" rtlCol="0" anchor="ctr"/>
          <a:lstStyle/>
          <a:p>
            <a:pPr marL="0" indent="0">
              <a:buNone/>
            </a:pPr>
            <a:r>
              <a:rPr lang="en-US" sz="1050" dirty="0">
                <a:solidFill>
                  <a:srgbClr val="6B7B7D"/>
                </a:solidFill>
                <a:latin typeface="Calibri" pitchFamily="34" charset="0"/>
                <a:ea typeface="Calibri" pitchFamily="34" charset="-122"/>
                <a:cs typeface="Calibri" pitchFamily="34" charset="-120"/>
              </a:rPr>
              <a:t>Levels, UDS, metabolic panel</a:t>
            </a:r>
            <a:endParaRPr lang="en-US" sz="1050" dirty="0"/>
          </a:p>
        </p:txBody>
      </p:sp>
      <p:sp>
        <p:nvSpPr>
          <p:cNvPr id="52" name="Shape 49"/>
          <p:cNvSpPr/>
          <p:nvPr/>
        </p:nvSpPr>
        <p:spPr>
          <a:xfrm>
            <a:off x="6355080" y="3419856"/>
            <a:ext cx="2423160" cy="0"/>
          </a:xfrm>
          <a:prstGeom prst="line">
            <a:avLst/>
          </a:prstGeom>
          <a:noFill/>
          <a:ln w="3810">
            <a:solidFill>
              <a:srgbClr val="D0D5D4"/>
            </a:solidFill>
            <a:prstDash val="solid"/>
          </a:ln>
        </p:spPr>
        <p:txBody>
          <a:bodyPr/>
          <a:lstStyle/>
          <a:p>
            <a:endParaRPr lang="en-US"/>
          </a:p>
        </p:txBody>
      </p:sp>
      <p:sp>
        <p:nvSpPr>
          <p:cNvPr id="53" name="Text 50"/>
          <p:cNvSpPr/>
          <p:nvPr/>
        </p:nvSpPr>
        <p:spPr>
          <a:xfrm>
            <a:off x="6355080" y="3511296"/>
            <a:ext cx="2423160" cy="228600"/>
          </a:xfrm>
          <a:prstGeom prst="rect">
            <a:avLst/>
          </a:prstGeom>
          <a:noFill/>
          <a:ln/>
        </p:spPr>
        <p:txBody>
          <a:bodyPr wrap="square" lIns="0" tIns="0" rIns="0" bIns="0" rtlCol="0" anchor="ctr"/>
          <a:lstStyle/>
          <a:p>
            <a:pPr marL="0" indent="0">
              <a:buNone/>
            </a:pPr>
            <a:r>
              <a:rPr lang="en-US" sz="1200" b="1" dirty="0">
                <a:solidFill>
                  <a:srgbClr val="0B3D4C"/>
                </a:solidFill>
                <a:latin typeface="Trebuchet MS" pitchFamily="34" charset="0"/>
                <a:ea typeface="Trebuchet MS" pitchFamily="34" charset="-122"/>
                <a:cs typeface="Trebuchet MS" pitchFamily="34" charset="-120"/>
              </a:rPr>
              <a:t>Alter pharmacokinetics</a:t>
            </a:r>
            <a:endParaRPr lang="en-US" sz="1200" dirty="0"/>
          </a:p>
        </p:txBody>
      </p:sp>
      <p:sp>
        <p:nvSpPr>
          <p:cNvPr id="54" name="Text 51"/>
          <p:cNvSpPr/>
          <p:nvPr/>
        </p:nvSpPr>
        <p:spPr>
          <a:xfrm>
            <a:off x="6355080" y="3739896"/>
            <a:ext cx="2423160" cy="228600"/>
          </a:xfrm>
          <a:prstGeom prst="rect">
            <a:avLst/>
          </a:prstGeom>
          <a:noFill/>
          <a:ln/>
        </p:spPr>
        <p:txBody>
          <a:bodyPr wrap="square" lIns="0" tIns="0" rIns="0" bIns="0" rtlCol="0" anchor="ctr"/>
          <a:lstStyle/>
          <a:p>
            <a:pPr marL="0" indent="0">
              <a:buNone/>
            </a:pPr>
            <a:r>
              <a:rPr lang="en-US" sz="1050" dirty="0">
                <a:solidFill>
                  <a:srgbClr val="6B7B7D"/>
                </a:solidFill>
                <a:latin typeface="Calibri" pitchFamily="34" charset="0"/>
                <a:ea typeface="Calibri" pitchFamily="34" charset="-122"/>
                <a:cs typeface="Calibri" pitchFamily="34" charset="-120"/>
              </a:rPr>
              <a:t>AC, WBI, enhanced elimination</a:t>
            </a:r>
            <a:endParaRPr lang="en-US" sz="1050" dirty="0"/>
          </a:p>
        </p:txBody>
      </p:sp>
      <p:sp>
        <p:nvSpPr>
          <p:cNvPr id="55" name="Shape 52"/>
          <p:cNvSpPr/>
          <p:nvPr/>
        </p:nvSpPr>
        <p:spPr>
          <a:xfrm>
            <a:off x="6355080" y="4041648"/>
            <a:ext cx="2423160" cy="0"/>
          </a:xfrm>
          <a:prstGeom prst="line">
            <a:avLst/>
          </a:prstGeom>
          <a:noFill/>
          <a:ln w="3810">
            <a:solidFill>
              <a:srgbClr val="D0D5D4"/>
            </a:solidFill>
            <a:prstDash val="solid"/>
          </a:ln>
        </p:spPr>
        <p:txBody>
          <a:bodyPr/>
          <a:lstStyle/>
          <a:p>
            <a:endParaRPr lang="en-US"/>
          </a:p>
        </p:txBody>
      </p:sp>
      <p:sp>
        <p:nvSpPr>
          <p:cNvPr id="56" name="Text 53"/>
          <p:cNvSpPr/>
          <p:nvPr/>
        </p:nvSpPr>
        <p:spPr>
          <a:xfrm>
            <a:off x="6355080" y="4133088"/>
            <a:ext cx="2423160" cy="228600"/>
          </a:xfrm>
          <a:prstGeom prst="rect">
            <a:avLst/>
          </a:prstGeom>
          <a:noFill/>
          <a:ln/>
        </p:spPr>
        <p:txBody>
          <a:bodyPr wrap="square" lIns="0" tIns="0" rIns="0" bIns="0" rtlCol="0" anchor="ctr"/>
          <a:lstStyle/>
          <a:p>
            <a:pPr marL="0" indent="0">
              <a:buNone/>
            </a:pPr>
            <a:r>
              <a:rPr lang="en-US" sz="1200" b="1" dirty="0">
                <a:solidFill>
                  <a:srgbClr val="0B3D4C"/>
                </a:solidFill>
                <a:latin typeface="Trebuchet MS" pitchFamily="34" charset="0"/>
                <a:ea typeface="Trebuchet MS" pitchFamily="34" charset="-122"/>
                <a:cs typeface="Trebuchet MS" pitchFamily="34" charset="-120"/>
              </a:rPr>
              <a:t>Call Poison Center</a:t>
            </a:r>
            <a:endParaRPr lang="en-US" sz="1200" dirty="0"/>
          </a:p>
        </p:txBody>
      </p:sp>
      <p:sp>
        <p:nvSpPr>
          <p:cNvPr id="57" name="Text 54"/>
          <p:cNvSpPr/>
          <p:nvPr/>
        </p:nvSpPr>
        <p:spPr>
          <a:xfrm>
            <a:off x="6355080" y="4361688"/>
            <a:ext cx="2423160" cy="228600"/>
          </a:xfrm>
          <a:prstGeom prst="rect">
            <a:avLst/>
          </a:prstGeom>
          <a:noFill/>
          <a:ln/>
        </p:spPr>
        <p:txBody>
          <a:bodyPr wrap="square" lIns="0" tIns="0" rIns="0" bIns="0" rtlCol="0" anchor="ctr"/>
          <a:lstStyle/>
          <a:p>
            <a:pPr marL="0" indent="0">
              <a:buNone/>
            </a:pPr>
            <a:r>
              <a:rPr lang="en-US" sz="1050" dirty="0">
                <a:solidFill>
                  <a:srgbClr val="6B7B7D"/>
                </a:solidFill>
                <a:latin typeface="Calibri" pitchFamily="34" charset="0"/>
                <a:ea typeface="Calibri" pitchFamily="34" charset="-122"/>
                <a:cs typeface="Calibri" pitchFamily="34" charset="-120"/>
              </a:rPr>
              <a:t>1-800-222-1222</a:t>
            </a:r>
            <a:endParaRPr lang="en-US" sz="1050" dirty="0"/>
          </a:p>
        </p:txBody>
      </p:sp>
      <p:pic>
        <p:nvPicPr>
          <p:cNvPr id="58" name="Image 0" descr="preencoded.png"/>
          <p:cNvPicPr>
            <a:picLocks noChangeAspect="1"/>
          </p:cNvPicPr>
          <p:nvPr/>
        </p:nvPicPr>
        <p:blipFill>
          <a:blip r:embed="rId3"/>
          <a:stretch>
            <a:fillRect/>
          </a:stretch>
        </p:blipFill>
        <p:spPr>
          <a:xfrm>
            <a:off x="3081528" y="1078992"/>
            <a:ext cx="256032" cy="256032"/>
          </a:xfrm>
          <a:prstGeom prst="rect">
            <a:avLst/>
          </a:prstGeom>
        </p:spPr>
      </p:pic>
      <p:pic>
        <p:nvPicPr>
          <p:cNvPr id="59" name="Image 1" descr="preencoded.png"/>
          <p:cNvPicPr>
            <a:picLocks noChangeAspect="1"/>
          </p:cNvPicPr>
          <p:nvPr/>
        </p:nvPicPr>
        <p:blipFill>
          <a:blip r:embed="rId3"/>
          <a:stretch>
            <a:fillRect/>
          </a:stretch>
        </p:blipFill>
        <p:spPr>
          <a:xfrm>
            <a:off x="5961888" y="1078992"/>
            <a:ext cx="256032" cy="25603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900" decel="100000" fill="hold"/>
                                        <p:tgtEl>
                                          <p:spTgt spid="7"/>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1000"/>
                                        <p:tgtEl>
                                          <p:spTgt spid="8"/>
                                        </p:tgtEl>
                                      </p:cBhvr>
                                    </p:animEffect>
                                    <p:anim calcmode="lin" valueType="num">
                                      <p:cBhvr>
                                        <p:cTn id="14" dur="1000" fill="hold"/>
                                        <p:tgtEl>
                                          <p:spTgt spid="8"/>
                                        </p:tgtEl>
                                        <p:attrNameLst>
                                          <p:attrName>ppt_x</p:attrName>
                                        </p:attrNameLst>
                                      </p:cBhvr>
                                      <p:tavLst>
                                        <p:tav tm="0">
                                          <p:val>
                                            <p:strVal val="#ppt_x"/>
                                          </p:val>
                                        </p:tav>
                                        <p:tav tm="100000">
                                          <p:val>
                                            <p:strVal val="#ppt_x"/>
                                          </p:val>
                                        </p:tav>
                                      </p:tavLst>
                                    </p:anim>
                                    <p:anim calcmode="lin" valueType="num">
                                      <p:cBhvr>
                                        <p:cTn id="15" dur="900" decel="100000" fill="hold"/>
                                        <p:tgtEl>
                                          <p:spTgt spid="8"/>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8"/>
                                        </p:tgtEl>
                                        <p:attrNameLst>
                                          <p:attrName>ppt_y</p:attrName>
                                        </p:attrNameLst>
                                      </p:cBhvr>
                                      <p:tavLst>
                                        <p:tav tm="0">
                                          <p:val>
                                            <p:strVal val="#ppt_y-.03"/>
                                          </p:val>
                                        </p:tav>
                                        <p:tav tm="100000">
                                          <p:val>
                                            <p:strVal val="#ppt_y"/>
                                          </p:val>
                                        </p:tav>
                                      </p:tavLst>
                                    </p:anim>
                                  </p:childTnLst>
                                </p:cTn>
                              </p:par>
                              <p:par>
                                <p:cTn id="17" presetID="37"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anim calcmode="lin" valueType="num">
                                      <p:cBhvr>
                                        <p:cTn id="20" dur="1000" fill="hold"/>
                                        <p:tgtEl>
                                          <p:spTgt spid="9"/>
                                        </p:tgtEl>
                                        <p:attrNameLst>
                                          <p:attrName>ppt_x</p:attrName>
                                        </p:attrNameLst>
                                      </p:cBhvr>
                                      <p:tavLst>
                                        <p:tav tm="0">
                                          <p:val>
                                            <p:strVal val="#ppt_x"/>
                                          </p:val>
                                        </p:tav>
                                        <p:tav tm="100000">
                                          <p:val>
                                            <p:strVal val="#ppt_x"/>
                                          </p:val>
                                        </p:tav>
                                      </p:tavLst>
                                    </p:anim>
                                    <p:anim calcmode="lin" valueType="num">
                                      <p:cBhvr>
                                        <p:cTn id="21" dur="900" decel="100000" fill="hold"/>
                                        <p:tgtEl>
                                          <p:spTgt spid="9"/>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9"/>
                                        </p:tgtEl>
                                        <p:attrNameLst>
                                          <p:attrName>ppt_y</p:attrName>
                                        </p:attrNameLst>
                                      </p:cBhvr>
                                      <p:tavLst>
                                        <p:tav tm="0">
                                          <p:val>
                                            <p:strVal val="#ppt_y-.03"/>
                                          </p:val>
                                        </p:tav>
                                        <p:tav tm="100000">
                                          <p:val>
                                            <p:strVal val="#ppt_y"/>
                                          </p:val>
                                        </p:tav>
                                      </p:tavLst>
                                    </p:anim>
                                  </p:childTnLst>
                                </p:cTn>
                              </p:par>
                              <p:par>
                                <p:cTn id="23" presetID="37"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1000"/>
                                        <p:tgtEl>
                                          <p:spTgt spid="10"/>
                                        </p:tgtEl>
                                      </p:cBhvr>
                                    </p:animEffect>
                                    <p:anim calcmode="lin" valueType="num">
                                      <p:cBhvr>
                                        <p:cTn id="26" dur="1000" fill="hold"/>
                                        <p:tgtEl>
                                          <p:spTgt spid="10"/>
                                        </p:tgtEl>
                                        <p:attrNameLst>
                                          <p:attrName>ppt_x</p:attrName>
                                        </p:attrNameLst>
                                      </p:cBhvr>
                                      <p:tavLst>
                                        <p:tav tm="0">
                                          <p:val>
                                            <p:strVal val="#ppt_x"/>
                                          </p:val>
                                        </p:tav>
                                        <p:tav tm="100000">
                                          <p:val>
                                            <p:strVal val="#ppt_x"/>
                                          </p:val>
                                        </p:tav>
                                      </p:tavLst>
                                    </p:anim>
                                    <p:anim calcmode="lin" valueType="num">
                                      <p:cBhvr>
                                        <p:cTn id="27" dur="900" decel="100000" fill="hold"/>
                                        <p:tgtEl>
                                          <p:spTgt spid="10"/>
                                        </p:tgtEl>
                                        <p:attrNameLst>
                                          <p:attrName>ppt_y</p:attrName>
                                        </p:attrNameLst>
                                      </p:cBhvr>
                                      <p:tavLst>
                                        <p:tav tm="0">
                                          <p:val>
                                            <p:strVal val="#ppt_y+1"/>
                                          </p:val>
                                        </p:tav>
                                        <p:tav tm="100000">
                                          <p:val>
                                            <p:strVal val="#ppt_y-.03"/>
                                          </p:val>
                                        </p:tav>
                                      </p:tavLst>
                                    </p:anim>
                                    <p:anim calcmode="lin" valueType="num">
                                      <p:cBhvr>
                                        <p:cTn id="28" dur="100" accel="100000" fill="hold">
                                          <p:stCondLst>
                                            <p:cond delay="900"/>
                                          </p:stCondLst>
                                        </p:cTn>
                                        <p:tgtEl>
                                          <p:spTgt spid="10"/>
                                        </p:tgtEl>
                                        <p:attrNameLst>
                                          <p:attrName>ppt_y</p:attrName>
                                        </p:attrNameLst>
                                      </p:cBhvr>
                                      <p:tavLst>
                                        <p:tav tm="0">
                                          <p:val>
                                            <p:strVal val="#ppt_y-.03"/>
                                          </p:val>
                                        </p:tav>
                                        <p:tav tm="100000">
                                          <p:val>
                                            <p:strVal val="#ppt_y"/>
                                          </p:val>
                                        </p:tav>
                                      </p:tavLst>
                                    </p:anim>
                                  </p:childTnLst>
                                </p:cTn>
                              </p:par>
                              <p:par>
                                <p:cTn id="29" presetID="37" presetClass="entr" presetSubtype="0"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fade">
                                      <p:cBhvr>
                                        <p:cTn id="31" dur="1000"/>
                                        <p:tgtEl>
                                          <p:spTgt spid="11"/>
                                        </p:tgtEl>
                                      </p:cBhvr>
                                    </p:animEffect>
                                    <p:anim calcmode="lin" valueType="num">
                                      <p:cBhvr>
                                        <p:cTn id="32" dur="1000" fill="hold"/>
                                        <p:tgtEl>
                                          <p:spTgt spid="11"/>
                                        </p:tgtEl>
                                        <p:attrNameLst>
                                          <p:attrName>ppt_x</p:attrName>
                                        </p:attrNameLst>
                                      </p:cBhvr>
                                      <p:tavLst>
                                        <p:tav tm="0">
                                          <p:val>
                                            <p:strVal val="#ppt_x"/>
                                          </p:val>
                                        </p:tav>
                                        <p:tav tm="100000">
                                          <p:val>
                                            <p:strVal val="#ppt_x"/>
                                          </p:val>
                                        </p:tav>
                                      </p:tavLst>
                                    </p:anim>
                                    <p:anim calcmode="lin" valueType="num">
                                      <p:cBhvr>
                                        <p:cTn id="33" dur="900" decel="100000" fill="hold"/>
                                        <p:tgtEl>
                                          <p:spTgt spid="11"/>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11"/>
                                        </p:tgtEl>
                                        <p:attrNameLst>
                                          <p:attrName>ppt_y</p:attrName>
                                        </p:attrNameLst>
                                      </p:cBhvr>
                                      <p:tavLst>
                                        <p:tav tm="0">
                                          <p:val>
                                            <p:strVal val="#ppt_y-.03"/>
                                          </p:val>
                                        </p:tav>
                                        <p:tav tm="100000">
                                          <p:val>
                                            <p:strVal val="#ppt_y"/>
                                          </p:val>
                                        </p:tav>
                                      </p:tavLst>
                                    </p:anim>
                                  </p:childTnLst>
                                </p:cTn>
                              </p:par>
                              <p:par>
                                <p:cTn id="35" presetID="37" presetClass="entr" presetSubtype="0"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1000"/>
                                        <p:tgtEl>
                                          <p:spTgt spid="12"/>
                                        </p:tgtEl>
                                      </p:cBhvr>
                                    </p:animEffect>
                                    <p:anim calcmode="lin" valueType="num">
                                      <p:cBhvr>
                                        <p:cTn id="38" dur="1000" fill="hold"/>
                                        <p:tgtEl>
                                          <p:spTgt spid="12"/>
                                        </p:tgtEl>
                                        <p:attrNameLst>
                                          <p:attrName>ppt_x</p:attrName>
                                        </p:attrNameLst>
                                      </p:cBhvr>
                                      <p:tavLst>
                                        <p:tav tm="0">
                                          <p:val>
                                            <p:strVal val="#ppt_x"/>
                                          </p:val>
                                        </p:tav>
                                        <p:tav tm="100000">
                                          <p:val>
                                            <p:strVal val="#ppt_x"/>
                                          </p:val>
                                        </p:tav>
                                      </p:tavLst>
                                    </p:anim>
                                    <p:anim calcmode="lin" valueType="num">
                                      <p:cBhvr>
                                        <p:cTn id="39" dur="900" decel="100000" fill="hold"/>
                                        <p:tgtEl>
                                          <p:spTgt spid="12"/>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12"/>
                                        </p:tgtEl>
                                        <p:attrNameLst>
                                          <p:attrName>ppt_y</p:attrName>
                                        </p:attrNameLst>
                                      </p:cBhvr>
                                      <p:tavLst>
                                        <p:tav tm="0">
                                          <p:val>
                                            <p:strVal val="#ppt_y-.03"/>
                                          </p:val>
                                        </p:tav>
                                        <p:tav tm="100000">
                                          <p:val>
                                            <p:strVal val="#ppt_y"/>
                                          </p:val>
                                        </p:tav>
                                      </p:tavLst>
                                    </p:anim>
                                  </p:childTnLst>
                                </p:cTn>
                              </p:par>
                              <p:par>
                                <p:cTn id="41" presetID="37" presetClass="entr" presetSubtype="0" fill="hold" grpId="0" nodeType="withEffect">
                                  <p:stCondLst>
                                    <p:cond delay="0"/>
                                  </p:stCondLst>
                                  <p:childTnLst>
                                    <p:set>
                                      <p:cBhvr>
                                        <p:cTn id="42" dur="1" fill="hold">
                                          <p:stCondLst>
                                            <p:cond delay="0"/>
                                          </p:stCondLst>
                                        </p:cTn>
                                        <p:tgtEl>
                                          <p:spTgt spid="13"/>
                                        </p:tgtEl>
                                        <p:attrNameLst>
                                          <p:attrName>style.visibility</p:attrName>
                                        </p:attrNameLst>
                                      </p:cBhvr>
                                      <p:to>
                                        <p:strVal val="visible"/>
                                      </p:to>
                                    </p:set>
                                    <p:animEffect transition="in" filter="fade">
                                      <p:cBhvr>
                                        <p:cTn id="43" dur="1000"/>
                                        <p:tgtEl>
                                          <p:spTgt spid="13"/>
                                        </p:tgtEl>
                                      </p:cBhvr>
                                    </p:animEffect>
                                    <p:anim calcmode="lin" valueType="num">
                                      <p:cBhvr>
                                        <p:cTn id="44" dur="1000" fill="hold"/>
                                        <p:tgtEl>
                                          <p:spTgt spid="13"/>
                                        </p:tgtEl>
                                        <p:attrNameLst>
                                          <p:attrName>ppt_x</p:attrName>
                                        </p:attrNameLst>
                                      </p:cBhvr>
                                      <p:tavLst>
                                        <p:tav tm="0">
                                          <p:val>
                                            <p:strVal val="#ppt_x"/>
                                          </p:val>
                                        </p:tav>
                                        <p:tav tm="100000">
                                          <p:val>
                                            <p:strVal val="#ppt_x"/>
                                          </p:val>
                                        </p:tav>
                                      </p:tavLst>
                                    </p:anim>
                                    <p:anim calcmode="lin" valueType="num">
                                      <p:cBhvr>
                                        <p:cTn id="45" dur="900" decel="100000" fill="hold"/>
                                        <p:tgtEl>
                                          <p:spTgt spid="13"/>
                                        </p:tgtEl>
                                        <p:attrNameLst>
                                          <p:attrName>ppt_y</p:attrName>
                                        </p:attrNameLst>
                                      </p:cBhvr>
                                      <p:tavLst>
                                        <p:tav tm="0">
                                          <p:val>
                                            <p:strVal val="#ppt_y+1"/>
                                          </p:val>
                                        </p:tav>
                                        <p:tav tm="100000">
                                          <p:val>
                                            <p:strVal val="#ppt_y-.03"/>
                                          </p:val>
                                        </p:tav>
                                      </p:tavLst>
                                    </p:anim>
                                    <p:anim calcmode="lin" valueType="num">
                                      <p:cBhvr>
                                        <p:cTn id="46" dur="100" accel="100000" fill="hold">
                                          <p:stCondLst>
                                            <p:cond delay="900"/>
                                          </p:stCondLst>
                                        </p:cTn>
                                        <p:tgtEl>
                                          <p:spTgt spid="13"/>
                                        </p:tgtEl>
                                        <p:attrNameLst>
                                          <p:attrName>ppt_y</p:attrName>
                                        </p:attrNameLst>
                                      </p:cBhvr>
                                      <p:tavLst>
                                        <p:tav tm="0">
                                          <p:val>
                                            <p:strVal val="#ppt_y-.03"/>
                                          </p:val>
                                        </p:tav>
                                        <p:tav tm="100000">
                                          <p:val>
                                            <p:strVal val="#ppt_y"/>
                                          </p:val>
                                        </p:tav>
                                      </p:tavLst>
                                    </p:anim>
                                  </p:childTnLst>
                                </p:cTn>
                              </p:par>
                              <p:par>
                                <p:cTn id="47" presetID="37" presetClass="entr" presetSubtype="0" fill="hold" grpId="0" nodeType="withEffect">
                                  <p:stCondLst>
                                    <p:cond delay="0"/>
                                  </p:stCondLst>
                                  <p:childTnLst>
                                    <p:set>
                                      <p:cBhvr>
                                        <p:cTn id="48" dur="1" fill="hold">
                                          <p:stCondLst>
                                            <p:cond delay="0"/>
                                          </p:stCondLst>
                                        </p:cTn>
                                        <p:tgtEl>
                                          <p:spTgt spid="14"/>
                                        </p:tgtEl>
                                        <p:attrNameLst>
                                          <p:attrName>style.visibility</p:attrName>
                                        </p:attrNameLst>
                                      </p:cBhvr>
                                      <p:to>
                                        <p:strVal val="visible"/>
                                      </p:to>
                                    </p:set>
                                    <p:animEffect transition="in" filter="fade">
                                      <p:cBhvr>
                                        <p:cTn id="49" dur="1000"/>
                                        <p:tgtEl>
                                          <p:spTgt spid="14"/>
                                        </p:tgtEl>
                                      </p:cBhvr>
                                    </p:animEffect>
                                    <p:anim calcmode="lin" valueType="num">
                                      <p:cBhvr>
                                        <p:cTn id="50" dur="1000" fill="hold"/>
                                        <p:tgtEl>
                                          <p:spTgt spid="14"/>
                                        </p:tgtEl>
                                        <p:attrNameLst>
                                          <p:attrName>ppt_x</p:attrName>
                                        </p:attrNameLst>
                                      </p:cBhvr>
                                      <p:tavLst>
                                        <p:tav tm="0">
                                          <p:val>
                                            <p:strVal val="#ppt_x"/>
                                          </p:val>
                                        </p:tav>
                                        <p:tav tm="100000">
                                          <p:val>
                                            <p:strVal val="#ppt_x"/>
                                          </p:val>
                                        </p:tav>
                                      </p:tavLst>
                                    </p:anim>
                                    <p:anim calcmode="lin" valueType="num">
                                      <p:cBhvr>
                                        <p:cTn id="51" dur="900" decel="100000" fill="hold"/>
                                        <p:tgtEl>
                                          <p:spTgt spid="14"/>
                                        </p:tgtEl>
                                        <p:attrNameLst>
                                          <p:attrName>ppt_y</p:attrName>
                                        </p:attrNameLst>
                                      </p:cBhvr>
                                      <p:tavLst>
                                        <p:tav tm="0">
                                          <p:val>
                                            <p:strVal val="#ppt_y+1"/>
                                          </p:val>
                                        </p:tav>
                                        <p:tav tm="100000">
                                          <p:val>
                                            <p:strVal val="#ppt_y-.03"/>
                                          </p:val>
                                        </p:tav>
                                      </p:tavLst>
                                    </p:anim>
                                    <p:anim calcmode="lin" valueType="num">
                                      <p:cBhvr>
                                        <p:cTn id="52" dur="100" accel="100000" fill="hold">
                                          <p:stCondLst>
                                            <p:cond delay="900"/>
                                          </p:stCondLst>
                                        </p:cTn>
                                        <p:tgtEl>
                                          <p:spTgt spid="14"/>
                                        </p:tgtEl>
                                        <p:attrNameLst>
                                          <p:attrName>ppt_y</p:attrName>
                                        </p:attrNameLst>
                                      </p:cBhvr>
                                      <p:tavLst>
                                        <p:tav tm="0">
                                          <p:val>
                                            <p:strVal val="#ppt_y-.03"/>
                                          </p:val>
                                        </p:tav>
                                        <p:tav tm="100000">
                                          <p:val>
                                            <p:strVal val="#ppt_y"/>
                                          </p:val>
                                        </p:tav>
                                      </p:tavLst>
                                    </p:anim>
                                  </p:childTnLst>
                                </p:cTn>
                              </p:par>
                              <p:par>
                                <p:cTn id="53" presetID="37" presetClass="entr" presetSubtype="0" fill="hold" grpId="0" nodeType="with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fade">
                                      <p:cBhvr>
                                        <p:cTn id="55" dur="1000"/>
                                        <p:tgtEl>
                                          <p:spTgt spid="15"/>
                                        </p:tgtEl>
                                      </p:cBhvr>
                                    </p:animEffect>
                                    <p:anim calcmode="lin" valueType="num">
                                      <p:cBhvr>
                                        <p:cTn id="56" dur="1000" fill="hold"/>
                                        <p:tgtEl>
                                          <p:spTgt spid="15"/>
                                        </p:tgtEl>
                                        <p:attrNameLst>
                                          <p:attrName>ppt_x</p:attrName>
                                        </p:attrNameLst>
                                      </p:cBhvr>
                                      <p:tavLst>
                                        <p:tav tm="0">
                                          <p:val>
                                            <p:strVal val="#ppt_x"/>
                                          </p:val>
                                        </p:tav>
                                        <p:tav tm="100000">
                                          <p:val>
                                            <p:strVal val="#ppt_x"/>
                                          </p:val>
                                        </p:tav>
                                      </p:tavLst>
                                    </p:anim>
                                    <p:anim calcmode="lin" valueType="num">
                                      <p:cBhvr>
                                        <p:cTn id="57" dur="900" decel="100000" fill="hold"/>
                                        <p:tgtEl>
                                          <p:spTgt spid="15"/>
                                        </p:tgtEl>
                                        <p:attrNameLst>
                                          <p:attrName>ppt_y</p:attrName>
                                        </p:attrNameLst>
                                      </p:cBhvr>
                                      <p:tavLst>
                                        <p:tav tm="0">
                                          <p:val>
                                            <p:strVal val="#ppt_y+1"/>
                                          </p:val>
                                        </p:tav>
                                        <p:tav tm="100000">
                                          <p:val>
                                            <p:strVal val="#ppt_y-.03"/>
                                          </p:val>
                                        </p:tav>
                                      </p:tavLst>
                                    </p:anim>
                                    <p:anim calcmode="lin" valueType="num">
                                      <p:cBhvr>
                                        <p:cTn id="58" dur="100" accel="100000" fill="hold">
                                          <p:stCondLst>
                                            <p:cond delay="900"/>
                                          </p:stCondLst>
                                        </p:cTn>
                                        <p:tgtEl>
                                          <p:spTgt spid="15"/>
                                        </p:tgtEl>
                                        <p:attrNameLst>
                                          <p:attrName>ppt_y</p:attrName>
                                        </p:attrNameLst>
                                      </p:cBhvr>
                                      <p:tavLst>
                                        <p:tav tm="0">
                                          <p:val>
                                            <p:strVal val="#ppt_y-.03"/>
                                          </p:val>
                                        </p:tav>
                                        <p:tav tm="100000">
                                          <p:val>
                                            <p:strVal val="#ppt_y"/>
                                          </p:val>
                                        </p:tav>
                                      </p:tavLst>
                                    </p:anim>
                                  </p:childTnLst>
                                </p:cTn>
                              </p:par>
                              <p:par>
                                <p:cTn id="59" presetID="37" presetClass="entr" presetSubtype="0" fill="hold" grpId="0" nodeType="withEffect">
                                  <p:stCondLst>
                                    <p:cond delay="0"/>
                                  </p:stCondLst>
                                  <p:childTnLst>
                                    <p:set>
                                      <p:cBhvr>
                                        <p:cTn id="60" dur="1" fill="hold">
                                          <p:stCondLst>
                                            <p:cond delay="0"/>
                                          </p:stCondLst>
                                        </p:cTn>
                                        <p:tgtEl>
                                          <p:spTgt spid="16"/>
                                        </p:tgtEl>
                                        <p:attrNameLst>
                                          <p:attrName>style.visibility</p:attrName>
                                        </p:attrNameLst>
                                      </p:cBhvr>
                                      <p:to>
                                        <p:strVal val="visible"/>
                                      </p:to>
                                    </p:set>
                                    <p:animEffect transition="in" filter="fade">
                                      <p:cBhvr>
                                        <p:cTn id="61" dur="1000"/>
                                        <p:tgtEl>
                                          <p:spTgt spid="16"/>
                                        </p:tgtEl>
                                      </p:cBhvr>
                                    </p:animEffect>
                                    <p:anim calcmode="lin" valueType="num">
                                      <p:cBhvr>
                                        <p:cTn id="62" dur="1000" fill="hold"/>
                                        <p:tgtEl>
                                          <p:spTgt spid="16"/>
                                        </p:tgtEl>
                                        <p:attrNameLst>
                                          <p:attrName>ppt_x</p:attrName>
                                        </p:attrNameLst>
                                      </p:cBhvr>
                                      <p:tavLst>
                                        <p:tav tm="0">
                                          <p:val>
                                            <p:strVal val="#ppt_x"/>
                                          </p:val>
                                        </p:tav>
                                        <p:tav tm="100000">
                                          <p:val>
                                            <p:strVal val="#ppt_x"/>
                                          </p:val>
                                        </p:tav>
                                      </p:tavLst>
                                    </p:anim>
                                    <p:anim calcmode="lin" valueType="num">
                                      <p:cBhvr>
                                        <p:cTn id="63" dur="900" decel="100000" fill="hold"/>
                                        <p:tgtEl>
                                          <p:spTgt spid="16"/>
                                        </p:tgtEl>
                                        <p:attrNameLst>
                                          <p:attrName>ppt_y</p:attrName>
                                        </p:attrNameLst>
                                      </p:cBhvr>
                                      <p:tavLst>
                                        <p:tav tm="0">
                                          <p:val>
                                            <p:strVal val="#ppt_y+1"/>
                                          </p:val>
                                        </p:tav>
                                        <p:tav tm="100000">
                                          <p:val>
                                            <p:strVal val="#ppt_y-.03"/>
                                          </p:val>
                                        </p:tav>
                                      </p:tavLst>
                                    </p:anim>
                                    <p:anim calcmode="lin" valueType="num">
                                      <p:cBhvr>
                                        <p:cTn id="64" dur="100" accel="100000" fill="hold">
                                          <p:stCondLst>
                                            <p:cond delay="900"/>
                                          </p:stCondLst>
                                        </p:cTn>
                                        <p:tgtEl>
                                          <p:spTgt spid="16"/>
                                        </p:tgtEl>
                                        <p:attrNameLst>
                                          <p:attrName>ppt_y</p:attrName>
                                        </p:attrNameLst>
                                      </p:cBhvr>
                                      <p:tavLst>
                                        <p:tav tm="0">
                                          <p:val>
                                            <p:strVal val="#ppt_y-.03"/>
                                          </p:val>
                                        </p:tav>
                                        <p:tav tm="100000">
                                          <p:val>
                                            <p:strVal val="#ppt_y"/>
                                          </p:val>
                                        </p:tav>
                                      </p:tavLst>
                                    </p:anim>
                                  </p:childTnLst>
                                </p:cTn>
                              </p:par>
                              <p:par>
                                <p:cTn id="65" presetID="37" presetClass="entr" presetSubtype="0" fill="hold" grpId="0" nodeType="withEffect">
                                  <p:stCondLst>
                                    <p:cond delay="0"/>
                                  </p:stCondLst>
                                  <p:childTnLst>
                                    <p:set>
                                      <p:cBhvr>
                                        <p:cTn id="66" dur="1" fill="hold">
                                          <p:stCondLst>
                                            <p:cond delay="0"/>
                                          </p:stCondLst>
                                        </p:cTn>
                                        <p:tgtEl>
                                          <p:spTgt spid="17"/>
                                        </p:tgtEl>
                                        <p:attrNameLst>
                                          <p:attrName>style.visibility</p:attrName>
                                        </p:attrNameLst>
                                      </p:cBhvr>
                                      <p:to>
                                        <p:strVal val="visible"/>
                                      </p:to>
                                    </p:set>
                                    <p:animEffect transition="in" filter="fade">
                                      <p:cBhvr>
                                        <p:cTn id="67" dur="1000"/>
                                        <p:tgtEl>
                                          <p:spTgt spid="17"/>
                                        </p:tgtEl>
                                      </p:cBhvr>
                                    </p:animEffect>
                                    <p:anim calcmode="lin" valueType="num">
                                      <p:cBhvr>
                                        <p:cTn id="68" dur="1000" fill="hold"/>
                                        <p:tgtEl>
                                          <p:spTgt spid="17"/>
                                        </p:tgtEl>
                                        <p:attrNameLst>
                                          <p:attrName>ppt_x</p:attrName>
                                        </p:attrNameLst>
                                      </p:cBhvr>
                                      <p:tavLst>
                                        <p:tav tm="0">
                                          <p:val>
                                            <p:strVal val="#ppt_x"/>
                                          </p:val>
                                        </p:tav>
                                        <p:tav tm="100000">
                                          <p:val>
                                            <p:strVal val="#ppt_x"/>
                                          </p:val>
                                        </p:tav>
                                      </p:tavLst>
                                    </p:anim>
                                    <p:anim calcmode="lin" valueType="num">
                                      <p:cBhvr>
                                        <p:cTn id="69" dur="900" decel="100000" fill="hold"/>
                                        <p:tgtEl>
                                          <p:spTgt spid="17"/>
                                        </p:tgtEl>
                                        <p:attrNameLst>
                                          <p:attrName>ppt_y</p:attrName>
                                        </p:attrNameLst>
                                      </p:cBhvr>
                                      <p:tavLst>
                                        <p:tav tm="0">
                                          <p:val>
                                            <p:strVal val="#ppt_y+1"/>
                                          </p:val>
                                        </p:tav>
                                        <p:tav tm="100000">
                                          <p:val>
                                            <p:strVal val="#ppt_y-.03"/>
                                          </p:val>
                                        </p:tav>
                                      </p:tavLst>
                                    </p:anim>
                                    <p:anim calcmode="lin" valueType="num">
                                      <p:cBhvr>
                                        <p:cTn id="70" dur="100" accel="100000" fill="hold">
                                          <p:stCondLst>
                                            <p:cond delay="900"/>
                                          </p:stCondLst>
                                        </p:cTn>
                                        <p:tgtEl>
                                          <p:spTgt spid="17"/>
                                        </p:tgtEl>
                                        <p:attrNameLst>
                                          <p:attrName>ppt_y</p:attrName>
                                        </p:attrNameLst>
                                      </p:cBhvr>
                                      <p:tavLst>
                                        <p:tav tm="0">
                                          <p:val>
                                            <p:strVal val="#ppt_y-.03"/>
                                          </p:val>
                                        </p:tav>
                                        <p:tav tm="100000">
                                          <p:val>
                                            <p:strVal val="#ppt_y"/>
                                          </p:val>
                                        </p:tav>
                                      </p:tavLst>
                                    </p:anim>
                                  </p:childTnLst>
                                </p:cTn>
                              </p:par>
                              <p:par>
                                <p:cTn id="71" presetID="37" presetClass="entr" presetSubtype="0" fill="hold" grpId="0" nodeType="withEffect">
                                  <p:stCondLst>
                                    <p:cond delay="0"/>
                                  </p:stCondLst>
                                  <p:childTnLst>
                                    <p:set>
                                      <p:cBhvr>
                                        <p:cTn id="72" dur="1" fill="hold">
                                          <p:stCondLst>
                                            <p:cond delay="0"/>
                                          </p:stCondLst>
                                        </p:cTn>
                                        <p:tgtEl>
                                          <p:spTgt spid="18"/>
                                        </p:tgtEl>
                                        <p:attrNameLst>
                                          <p:attrName>style.visibility</p:attrName>
                                        </p:attrNameLst>
                                      </p:cBhvr>
                                      <p:to>
                                        <p:strVal val="visible"/>
                                      </p:to>
                                    </p:set>
                                    <p:animEffect transition="in" filter="fade">
                                      <p:cBhvr>
                                        <p:cTn id="73" dur="1000"/>
                                        <p:tgtEl>
                                          <p:spTgt spid="18"/>
                                        </p:tgtEl>
                                      </p:cBhvr>
                                    </p:animEffect>
                                    <p:anim calcmode="lin" valueType="num">
                                      <p:cBhvr>
                                        <p:cTn id="74" dur="1000" fill="hold"/>
                                        <p:tgtEl>
                                          <p:spTgt spid="18"/>
                                        </p:tgtEl>
                                        <p:attrNameLst>
                                          <p:attrName>ppt_x</p:attrName>
                                        </p:attrNameLst>
                                      </p:cBhvr>
                                      <p:tavLst>
                                        <p:tav tm="0">
                                          <p:val>
                                            <p:strVal val="#ppt_x"/>
                                          </p:val>
                                        </p:tav>
                                        <p:tav tm="100000">
                                          <p:val>
                                            <p:strVal val="#ppt_x"/>
                                          </p:val>
                                        </p:tav>
                                      </p:tavLst>
                                    </p:anim>
                                    <p:anim calcmode="lin" valueType="num">
                                      <p:cBhvr>
                                        <p:cTn id="75" dur="900" decel="100000" fill="hold"/>
                                        <p:tgtEl>
                                          <p:spTgt spid="18"/>
                                        </p:tgtEl>
                                        <p:attrNameLst>
                                          <p:attrName>ppt_y</p:attrName>
                                        </p:attrNameLst>
                                      </p:cBhvr>
                                      <p:tavLst>
                                        <p:tav tm="0">
                                          <p:val>
                                            <p:strVal val="#ppt_y+1"/>
                                          </p:val>
                                        </p:tav>
                                        <p:tav tm="100000">
                                          <p:val>
                                            <p:strVal val="#ppt_y-.03"/>
                                          </p:val>
                                        </p:tav>
                                      </p:tavLst>
                                    </p:anim>
                                    <p:anim calcmode="lin" valueType="num">
                                      <p:cBhvr>
                                        <p:cTn id="76" dur="100" accel="100000" fill="hold">
                                          <p:stCondLst>
                                            <p:cond delay="900"/>
                                          </p:stCondLst>
                                        </p:cTn>
                                        <p:tgtEl>
                                          <p:spTgt spid="18"/>
                                        </p:tgtEl>
                                        <p:attrNameLst>
                                          <p:attrName>ppt_y</p:attrName>
                                        </p:attrNameLst>
                                      </p:cBhvr>
                                      <p:tavLst>
                                        <p:tav tm="0">
                                          <p:val>
                                            <p:strVal val="#ppt_y-.03"/>
                                          </p:val>
                                        </p:tav>
                                        <p:tav tm="100000">
                                          <p:val>
                                            <p:strVal val="#ppt_y"/>
                                          </p:val>
                                        </p:tav>
                                      </p:tavLst>
                                    </p:anim>
                                  </p:childTnLst>
                                </p:cTn>
                              </p:par>
                              <p:par>
                                <p:cTn id="77" presetID="37" presetClass="entr" presetSubtype="0" fill="hold" grpId="0" nodeType="withEffect">
                                  <p:stCondLst>
                                    <p:cond delay="0"/>
                                  </p:stCondLst>
                                  <p:childTnLst>
                                    <p:set>
                                      <p:cBhvr>
                                        <p:cTn id="78" dur="1" fill="hold">
                                          <p:stCondLst>
                                            <p:cond delay="0"/>
                                          </p:stCondLst>
                                        </p:cTn>
                                        <p:tgtEl>
                                          <p:spTgt spid="19"/>
                                        </p:tgtEl>
                                        <p:attrNameLst>
                                          <p:attrName>style.visibility</p:attrName>
                                        </p:attrNameLst>
                                      </p:cBhvr>
                                      <p:to>
                                        <p:strVal val="visible"/>
                                      </p:to>
                                    </p:set>
                                    <p:animEffect transition="in" filter="fade">
                                      <p:cBhvr>
                                        <p:cTn id="79" dur="1000"/>
                                        <p:tgtEl>
                                          <p:spTgt spid="19"/>
                                        </p:tgtEl>
                                      </p:cBhvr>
                                    </p:animEffect>
                                    <p:anim calcmode="lin" valueType="num">
                                      <p:cBhvr>
                                        <p:cTn id="80" dur="1000" fill="hold"/>
                                        <p:tgtEl>
                                          <p:spTgt spid="19"/>
                                        </p:tgtEl>
                                        <p:attrNameLst>
                                          <p:attrName>ppt_x</p:attrName>
                                        </p:attrNameLst>
                                      </p:cBhvr>
                                      <p:tavLst>
                                        <p:tav tm="0">
                                          <p:val>
                                            <p:strVal val="#ppt_x"/>
                                          </p:val>
                                        </p:tav>
                                        <p:tav tm="100000">
                                          <p:val>
                                            <p:strVal val="#ppt_x"/>
                                          </p:val>
                                        </p:tav>
                                      </p:tavLst>
                                    </p:anim>
                                    <p:anim calcmode="lin" valueType="num">
                                      <p:cBhvr>
                                        <p:cTn id="81" dur="900" decel="100000" fill="hold"/>
                                        <p:tgtEl>
                                          <p:spTgt spid="19"/>
                                        </p:tgtEl>
                                        <p:attrNameLst>
                                          <p:attrName>ppt_y</p:attrName>
                                        </p:attrNameLst>
                                      </p:cBhvr>
                                      <p:tavLst>
                                        <p:tav tm="0">
                                          <p:val>
                                            <p:strVal val="#ppt_y+1"/>
                                          </p:val>
                                        </p:tav>
                                        <p:tav tm="100000">
                                          <p:val>
                                            <p:strVal val="#ppt_y-.03"/>
                                          </p:val>
                                        </p:tav>
                                      </p:tavLst>
                                    </p:anim>
                                    <p:anim calcmode="lin" valueType="num">
                                      <p:cBhvr>
                                        <p:cTn id="82" dur="100" accel="100000" fill="hold">
                                          <p:stCondLst>
                                            <p:cond delay="900"/>
                                          </p:stCondLst>
                                        </p:cTn>
                                        <p:tgtEl>
                                          <p:spTgt spid="19"/>
                                        </p:tgtEl>
                                        <p:attrNameLst>
                                          <p:attrName>ppt_y</p:attrName>
                                        </p:attrNameLst>
                                      </p:cBhvr>
                                      <p:tavLst>
                                        <p:tav tm="0">
                                          <p:val>
                                            <p:strVal val="#ppt_y-.03"/>
                                          </p:val>
                                        </p:tav>
                                        <p:tav tm="100000">
                                          <p:val>
                                            <p:strVal val="#ppt_y"/>
                                          </p:val>
                                        </p:tav>
                                      </p:tavLst>
                                    </p:anim>
                                  </p:childTnLst>
                                </p:cTn>
                              </p:par>
                              <p:par>
                                <p:cTn id="83" presetID="37" presetClass="entr" presetSubtype="0" fill="hold" grpId="0" nodeType="withEffect">
                                  <p:stCondLst>
                                    <p:cond delay="0"/>
                                  </p:stCondLst>
                                  <p:childTnLst>
                                    <p:set>
                                      <p:cBhvr>
                                        <p:cTn id="84" dur="1" fill="hold">
                                          <p:stCondLst>
                                            <p:cond delay="0"/>
                                          </p:stCondLst>
                                        </p:cTn>
                                        <p:tgtEl>
                                          <p:spTgt spid="20"/>
                                        </p:tgtEl>
                                        <p:attrNameLst>
                                          <p:attrName>style.visibility</p:attrName>
                                        </p:attrNameLst>
                                      </p:cBhvr>
                                      <p:to>
                                        <p:strVal val="visible"/>
                                      </p:to>
                                    </p:set>
                                    <p:animEffect transition="in" filter="fade">
                                      <p:cBhvr>
                                        <p:cTn id="85" dur="1000"/>
                                        <p:tgtEl>
                                          <p:spTgt spid="20"/>
                                        </p:tgtEl>
                                      </p:cBhvr>
                                    </p:animEffect>
                                    <p:anim calcmode="lin" valueType="num">
                                      <p:cBhvr>
                                        <p:cTn id="86" dur="1000" fill="hold"/>
                                        <p:tgtEl>
                                          <p:spTgt spid="20"/>
                                        </p:tgtEl>
                                        <p:attrNameLst>
                                          <p:attrName>ppt_x</p:attrName>
                                        </p:attrNameLst>
                                      </p:cBhvr>
                                      <p:tavLst>
                                        <p:tav tm="0">
                                          <p:val>
                                            <p:strVal val="#ppt_x"/>
                                          </p:val>
                                        </p:tav>
                                        <p:tav tm="100000">
                                          <p:val>
                                            <p:strVal val="#ppt_x"/>
                                          </p:val>
                                        </p:tav>
                                      </p:tavLst>
                                    </p:anim>
                                    <p:anim calcmode="lin" valueType="num">
                                      <p:cBhvr>
                                        <p:cTn id="87" dur="900" decel="100000" fill="hold"/>
                                        <p:tgtEl>
                                          <p:spTgt spid="20"/>
                                        </p:tgtEl>
                                        <p:attrNameLst>
                                          <p:attrName>ppt_y</p:attrName>
                                        </p:attrNameLst>
                                      </p:cBhvr>
                                      <p:tavLst>
                                        <p:tav tm="0">
                                          <p:val>
                                            <p:strVal val="#ppt_y+1"/>
                                          </p:val>
                                        </p:tav>
                                        <p:tav tm="100000">
                                          <p:val>
                                            <p:strVal val="#ppt_y-.03"/>
                                          </p:val>
                                        </p:tav>
                                      </p:tavLst>
                                    </p:anim>
                                    <p:anim calcmode="lin" valueType="num">
                                      <p:cBhvr>
                                        <p:cTn id="88" dur="100" accel="100000" fill="hold">
                                          <p:stCondLst>
                                            <p:cond delay="900"/>
                                          </p:stCondLst>
                                        </p:cTn>
                                        <p:tgtEl>
                                          <p:spTgt spid="20"/>
                                        </p:tgtEl>
                                        <p:attrNameLst>
                                          <p:attrName>ppt_y</p:attrName>
                                        </p:attrNameLst>
                                      </p:cBhvr>
                                      <p:tavLst>
                                        <p:tav tm="0">
                                          <p:val>
                                            <p:strVal val="#ppt_y-.03"/>
                                          </p:val>
                                        </p:tav>
                                        <p:tav tm="100000">
                                          <p:val>
                                            <p:strVal val="#ppt_y"/>
                                          </p:val>
                                        </p:tav>
                                      </p:tavLst>
                                    </p:anim>
                                  </p:childTnLst>
                                </p:cTn>
                              </p:par>
                              <p:par>
                                <p:cTn id="89" presetID="37" presetClass="entr" presetSubtype="0" fill="hold" grpId="0" nodeType="withEffect">
                                  <p:stCondLst>
                                    <p:cond delay="0"/>
                                  </p:stCondLst>
                                  <p:childTnLst>
                                    <p:set>
                                      <p:cBhvr>
                                        <p:cTn id="90" dur="1" fill="hold">
                                          <p:stCondLst>
                                            <p:cond delay="0"/>
                                          </p:stCondLst>
                                        </p:cTn>
                                        <p:tgtEl>
                                          <p:spTgt spid="21"/>
                                        </p:tgtEl>
                                        <p:attrNameLst>
                                          <p:attrName>style.visibility</p:attrName>
                                        </p:attrNameLst>
                                      </p:cBhvr>
                                      <p:to>
                                        <p:strVal val="visible"/>
                                      </p:to>
                                    </p:set>
                                    <p:animEffect transition="in" filter="fade">
                                      <p:cBhvr>
                                        <p:cTn id="91" dur="1000"/>
                                        <p:tgtEl>
                                          <p:spTgt spid="21"/>
                                        </p:tgtEl>
                                      </p:cBhvr>
                                    </p:animEffect>
                                    <p:anim calcmode="lin" valueType="num">
                                      <p:cBhvr>
                                        <p:cTn id="92" dur="1000" fill="hold"/>
                                        <p:tgtEl>
                                          <p:spTgt spid="21"/>
                                        </p:tgtEl>
                                        <p:attrNameLst>
                                          <p:attrName>ppt_x</p:attrName>
                                        </p:attrNameLst>
                                      </p:cBhvr>
                                      <p:tavLst>
                                        <p:tav tm="0">
                                          <p:val>
                                            <p:strVal val="#ppt_x"/>
                                          </p:val>
                                        </p:tav>
                                        <p:tav tm="100000">
                                          <p:val>
                                            <p:strVal val="#ppt_x"/>
                                          </p:val>
                                        </p:tav>
                                      </p:tavLst>
                                    </p:anim>
                                    <p:anim calcmode="lin" valueType="num">
                                      <p:cBhvr>
                                        <p:cTn id="93" dur="900" decel="100000" fill="hold"/>
                                        <p:tgtEl>
                                          <p:spTgt spid="21"/>
                                        </p:tgtEl>
                                        <p:attrNameLst>
                                          <p:attrName>ppt_y</p:attrName>
                                        </p:attrNameLst>
                                      </p:cBhvr>
                                      <p:tavLst>
                                        <p:tav tm="0">
                                          <p:val>
                                            <p:strVal val="#ppt_y+1"/>
                                          </p:val>
                                        </p:tav>
                                        <p:tav tm="100000">
                                          <p:val>
                                            <p:strVal val="#ppt_y-.03"/>
                                          </p:val>
                                        </p:tav>
                                      </p:tavLst>
                                    </p:anim>
                                    <p:anim calcmode="lin" valueType="num">
                                      <p:cBhvr>
                                        <p:cTn id="94" dur="100" accel="100000" fill="hold">
                                          <p:stCondLst>
                                            <p:cond delay="900"/>
                                          </p:stCondLst>
                                        </p:cTn>
                                        <p:tgtEl>
                                          <p:spTgt spid="21"/>
                                        </p:tgtEl>
                                        <p:attrNameLst>
                                          <p:attrName>ppt_y</p:attrName>
                                        </p:attrNameLst>
                                      </p:cBhvr>
                                      <p:tavLst>
                                        <p:tav tm="0">
                                          <p:val>
                                            <p:strVal val="#ppt_y-.03"/>
                                          </p:val>
                                        </p:tav>
                                        <p:tav tm="100000">
                                          <p:val>
                                            <p:strVal val="#ppt_y"/>
                                          </p:val>
                                        </p:tav>
                                      </p:tavLst>
                                    </p:anim>
                                  </p:childTnLst>
                                </p:cTn>
                              </p:par>
                              <p:par>
                                <p:cTn id="95" presetID="37" presetClass="entr" presetSubtype="0" fill="hold" grpId="0" nodeType="withEffect">
                                  <p:stCondLst>
                                    <p:cond delay="0"/>
                                  </p:stCondLst>
                                  <p:childTnLst>
                                    <p:set>
                                      <p:cBhvr>
                                        <p:cTn id="96" dur="1" fill="hold">
                                          <p:stCondLst>
                                            <p:cond delay="0"/>
                                          </p:stCondLst>
                                        </p:cTn>
                                        <p:tgtEl>
                                          <p:spTgt spid="22"/>
                                        </p:tgtEl>
                                        <p:attrNameLst>
                                          <p:attrName>style.visibility</p:attrName>
                                        </p:attrNameLst>
                                      </p:cBhvr>
                                      <p:to>
                                        <p:strVal val="visible"/>
                                      </p:to>
                                    </p:set>
                                    <p:animEffect transition="in" filter="fade">
                                      <p:cBhvr>
                                        <p:cTn id="97" dur="1000"/>
                                        <p:tgtEl>
                                          <p:spTgt spid="22"/>
                                        </p:tgtEl>
                                      </p:cBhvr>
                                    </p:animEffect>
                                    <p:anim calcmode="lin" valueType="num">
                                      <p:cBhvr>
                                        <p:cTn id="98" dur="1000" fill="hold"/>
                                        <p:tgtEl>
                                          <p:spTgt spid="22"/>
                                        </p:tgtEl>
                                        <p:attrNameLst>
                                          <p:attrName>ppt_x</p:attrName>
                                        </p:attrNameLst>
                                      </p:cBhvr>
                                      <p:tavLst>
                                        <p:tav tm="0">
                                          <p:val>
                                            <p:strVal val="#ppt_x"/>
                                          </p:val>
                                        </p:tav>
                                        <p:tav tm="100000">
                                          <p:val>
                                            <p:strVal val="#ppt_x"/>
                                          </p:val>
                                        </p:tav>
                                      </p:tavLst>
                                    </p:anim>
                                    <p:anim calcmode="lin" valueType="num">
                                      <p:cBhvr>
                                        <p:cTn id="99" dur="900" decel="100000" fill="hold"/>
                                        <p:tgtEl>
                                          <p:spTgt spid="22"/>
                                        </p:tgtEl>
                                        <p:attrNameLst>
                                          <p:attrName>ppt_y</p:attrName>
                                        </p:attrNameLst>
                                      </p:cBhvr>
                                      <p:tavLst>
                                        <p:tav tm="0">
                                          <p:val>
                                            <p:strVal val="#ppt_y+1"/>
                                          </p:val>
                                        </p:tav>
                                        <p:tav tm="100000">
                                          <p:val>
                                            <p:strVal val="#ppt_y-.03"/>
                                          </p:val>
                                        </p:tav>
                                      </p:tavLst>
                                    </p:anim>
                                    <p:anim calcmode="lin" valueType="num">
                                      <p:cBhvr>
                                        <p:cTn id="100" dur="100" accel="100000" fill="hold">
                                          <p:stCondLst>
                                            <p:cond delay="900"/>
                                          </p:stCondLst>
                                        </p:cTn>
                                        <p:tgtEl>
                                          <p:spTgt spid="22"/>
                                        </p:tgtEl>
                                        <p:attrNameLst>
                                          <p:attrName>ppt_y</p:attrName>
                                        </p:attrNameLst>
                                      </p:cBhvr>
                                      <p:tavLst>
                                        <p:tav tm="0">
                                          <p:val>
                                            <p:strVal val="#ppt_y-.03"/>
                                          </p:val>
                                        </p:tav>
                                        <p:tav tm="100000">
                                          <p:val>
                                            <p:strVal val="#ppt_y"/>
                                          </p:val>
                                        </p:tav>
                                      </p:tavLst>
                                    </p:anim>
                                  </p:childTnLst>
                                </p:cTn>
                              </p:par>
                              <p:par>
                                <p:cTn id="101" presetID="37" presetClass="entr" presetSubtype="0" fill="hold" grpId="0" nodeType="withEffect">
                                  <p:stCondLst>
                                    <p:cond delay="0"/>
                                  </p:stCondLst>
                                  <p:childTnLst>
                                    <p:set>
                                      <p:cBhvr>
                                        <p:cTn id="102" dur="1" fill="hold">
                                          <p:stCondLst>
                                            <p:cond delay="0"/>
                                          </p:stCondLst>
                                        </p:cTn>
                                        <p:tgtEl>
                                          <p:spTgt spid="23"/>
                                        </p:tgtEl>
                                        <p:attrNameLst>
                                          <p:attrName>style.visibility</p:attrName>
                                        </p:attrNameLst>
                                      </p:cBhvr>
                                      <p:to>
                                        <p:strVal val="visible"/>
                                      </p:to>
                                    </p:set>
                                    <p:animEffect transition="in" filter="fade">
                                      <p:cBhvr>
                                        <p:cTn id="103" dur="1000"/>
                                        <p:tgtEl>
                                          <p:spTgt spid="23"/>
                                        </p:tgtEl>
                                      </p:cBhvr>
                                    </p:animEffect>
                                    <p:anim calcmode="lin" valueType="num">
                                      <p:cBhvr>
                                        <p:cTn id="104" dur="1000" fill="hold"/>
                                        <p:tgtEl>
                                          <p:spTgt spid="23"/>
                                        </p:tgtEl>
                                        <p:attrNameLst>
                                          <p:attrName>ppt_x</p:attrName>
                                        </p:attrNameLst>
                                      </p:cBhvr>
                                      <p:tavLst>
                                        <p:tav tm="0">
                                          <p:val>
                                            <p:strVal val="#ppt_x"/>
                                          </p:val>
                                        </p:tav>
                                        <p:tav tm="100000">
                                          <p:val>
                                            <p:strVal val="#ppt_x"/>
                                          </p:val>
                                        </p:tav>
                                      </p:tavLst>
                                    </p:anim>
                                    <p:anim calcmode="lin" valueType="num">
                                      <p:cBhvr>
                                        <p:cTn id="105" dur="900" decel="100000" fill="hold"/>
                                        <p:tgtEl>
                                          <p:spTgt spid="23"/>
                                        </p:tgtEl>
                                        <p:attrNameLst>
                                          <p:attrName>ppt_y</p:attrName>
                                        </p:attrNameLst>
                                      </p:cBhvr>
                                      <p:tavLst>
                                        <p:tav tm="0">
                                          <p:val>
                                            <p:strVal val="#ppt_y+1"/>
                                          </p:val>
                                        </p:tav>
                                        <p:tav tm="100000">
                                          <p:val>
                                            <p:strVal val="#ppt_y-.03"/>
                                          </p:val>
                                        </p:tav>
                                      </p:tavLst>
                                    </p:anim>
                                    <p:anim calcmode="lin" valueType="num">
                                      <p:cBhvr>
                                        <p:cTn id="106" dur="100" accel="100000" fill="hold">
                                          <p:stCondLst>
                                            <p:cond delay="900"/>
                                          </p:stCondLst>
                                        </p:cTn>
                                        <p:tgtEl>
                                          <p:spTgt spid="23"/>
                                        </p:tgtEl>
                                        <p:attrNameLst>
                                          <p:attrName>ppt_y</p:attrName>
                                        </p:attrNameLst>
                                      </p:cBhvr>
                                      <p:tavLst>
                                        <p:tav tm="0">
                                          <p:val>
                                            <p:strVal val="#ppt_y-.03"/>
                                          </p:val>
                                        </p:tav>
                                        <p:tav tm="100000">
                                          <p:val>
                                            <p:strVal val="#ppt_y"/>
                                          </p:val>
                                        </p:tav>
                                      </p:tavLst>
                                    </p:anim>
                                  </p:childTnLst>
                                </p:cTn>
                              </p:par>
                              <p:par>
                                <p:cTn id="107" presetID="37" presetClass="entr" presetSubtype="0" fill="hold" grpId="0" nodeType="withEffect">
                                  <p:stCondLst>
                                    <p:cond delay="0"/>
                                  </p:stCondLst>
                                  <p:childTnLst>
                                    <p:set>
                                      <p:cBhvr>
                                        <p:cTn id="108" dur="1" fill="hold">
                                          <p:stCondLst>
                                            <p:cond delay="0"/>
                                          </p:stCondLst>
                                        </p:cTn>
                                        <p:tgtEl>
                                          <p:spTgt spid="24"/>
                                        </p:tgtEl>
                                        <p:attrNameLst>
                                          <p:attrName>style.visibility</p:attrName>
                                        </p:attrNameLst>
                                      </p:cBhvr>
                                      <p:to>
                                        <p:strVal val="visible"/>
                                      </p:to>
                                    </p:set>
                                    <p:animEffect transition="in" filter="fade">
                                      <p:cBhvr>
                                        <p:cTn id="109" dur="1000"/>
                                        <p:tgtEl>
                                          <p:spTgt spid="24"/>
                                        </p:tgtEl>
                                      </p:cBhvr>
                                    </p:animEffect>
                                    <p:anim calcmode="lin" valueType="num">
                                      <p:cBhvr>
                                        <p:cTn id="110" dur="1000" fill="hold"/>
                                        <p:tgtEl>
                                          <p:spTgt spid="24"/>
                                        </p:tgtEl>
                                        <p:attrNameLst>
                                          <p:attrName>ppt_x</p:attrName>
                                        </p:attrNameLst>
                                      </p:cBhvr>
                                      <p:tavLst>
                                        <p:tav tm="0">
                                          <p:val>
                                            <p:strVal val="#ppt_x"/>
                                          </p:val>
                                        </p:tav>
                                        <p:tav tm="100000">
                                          <p:val>
                                            <p:strVal val="#ppt_x"/>
                                          </p:val>
                                        </p:tav>
                                      </p:tavLst>
                                    </p:anim>
                                    <p:anim calcmode="lin" valueType="num">
                                      <p:cBhvr>
                                        <p:cTn id="111" dur="900" decel="100000" fill="hold"/>
                                        <p:tgtEl>
                                          <p:spTgt spid="24"/>
                                        </p:tgtEl>
                                        <p:attrNameLst>
                                          <p:attrName>ppt_y</p:attrName>
                                        </p:attrNameLst>
                                      </p:cBhvr>
                                      <p:tavLst>
                                        <p:tav tm="0">
                                          <p:val>
                                            <p:strVal val="#ppt_y+1"/>
                                          </p:val>
                                        </p:tav>
                                        <p:tav tm="100000">
                                          <p:val>
                                            <p:strVal val="#ppt_y-.03"/>
                                          </p:val>
                                        </p:tav>
                                      </p:tavLst>
                                    </p:anim>
                                    <p:anim calcmode="lin" valueType="num">
                                      <p:cBhvr>
                                        <p:cTn id="112" dur="100" accel="100000" fill="hold">
                                          <p:stCondLst>
                                            <p:cond delay="900"/>
                                          </p:stCondLst>
                                        </p:cTn>
                                        <p:tgtEl>
                                          <p:spTgt spid="24"/>
                                        </p:tgtEl>
                                        <p:attrNameLst>
                                          <p:attrName>ppt_y</p:attrName>
                                        </p:attrNameLst>
                                      </p:cBhvr>
                                      <p:tavLst>
                                        <p:tav tm="0">
                                          <p:val>
                                            <p:strVal val="#ppt_y-.03"/>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presetID="37" presetClass="entr" presetSubtype="0" fill="hold" grpId="0" nodeType="clickEffect">
                                  <p:stCondLst>
                                    <p:cond delay="0"/>
                                  </p:stCondLst>
                                  <p:childTnLst>
                                    <p:set>
                                      <p:cBhvr>
                                        <p:cTn id="116" dur="1" fill="hold">
                                          <p:stCondLst>
                                            <p:cond delay="0"/>
                                          </p:stCondLst>
                                        </p:cTn>
                                        <p:tgtEl>
                                          <p:spTgt spid="25"/>
                                        </p:tgtEl>
                                        <p:attrNameLst>
                                          <p:attrName>style.visibility</p:attrName>
                                        </p:attrNameLst>
                                      </p:cBhvr>
                                      <p:to>
                                        <p:strVal val="visible"/>
                                      </p:to>
                                    </p:set>
                                    <p:animEffect transition="in" filter="fade">
                                      <p:cBhvr>
                                        <p:cTn id="117" dur="1000"/>
                                        <p:tgtEl>
                                          <p:spTgt spid="25"/>
                                        </p:tgtEl>
                                      </p:cBhvr>
                                    </p:animEffect>
                                    <p:anim calcmode="lin" valueType="num">
                                      <p:cBhvr>
                                        <p:cTn id="118" dur="1000" fill="hold"/>
                                        <p:tgtEl>
                                          <p:spTgt spid="25"/>
                                        </p:tgtEl>
                                        <p:attrNameLst>
                                          <p:attrName>ppt_x</p:attrName>
                                        </p:attrNameLst>
                                      </p:cBhvr>
                                      <p:tavLst>
                                        <p:tav tm="0">
                                          <p:val>
                                            <p:strVal val="#ppt_x"/>
                                          </p:val>
                                        </p:tav>
                                        <p:tav tm="100000">
                                          <p:val>
                                            <p:strVal val="#ppt_x"/>
                                          </p:val>
                                        </p:tav>
                                      </p:tavLst>
                                    </p:anim>
                                    <p:anim calcmode="lin" valueType="num">
                                      <p:cBhvr>
                                        <p:cTn id="119" dur="900" decel="100000" fill="hold"/>
                                        <p:tgtEl>
                                          <p:spTgt spid="25"/>
                                        </p:tgtEl>
                                        <p:attrNameLst>
                                          <p:attrName>ppt_y</p:attrName>
                                        </p:attrNameLst>
                                      </p:cBhvr>
                                      <p:tavLst>
                                        <p:tav tm="0">
                                          <p:val>
                                            <p:strVal val="#ppt_y+1"/>
                                          </p:val>
                                        </p:tav>
                                        <p:tav tm="100000">
                                          <p:val>
                                            <p:strVal val="#ppt_y-.03"/>
                                          </p:val>
                                        </p:tav>
                                      </p:tavLst>
                                    </p:anim>
                                    <p:anim calcmode="lin" valueType="num">
                                      <p:cBhvr>
                                        <p:cTn id="120" dur="100" accel="100000" fill="hold">
                                          <p:stCondLst>
                                            <p:cond delay="900"/>
                                          </p:stCondLst>
                                        </p:cTn>
                                        <p:tgtEl>
                                          <p:spTgt spid="25"/>
                                        </p:tgtEl>
                                        <p:attrNameLst>
                                          <p:attrName>ppt_y</p:attrName>
                                        </p:attrNameLst>
                                      </p:cBhvr>
                                      <p:tavLst>
                                        <p:tav tm="0">
                                          <p:val>
                                            <p:strVal val="#ppt_y-.03"/>
                                          </p:val>
                                        </p:tav>
                                        <p:tav tm="100000">
                                          <p:val>
                                            <p:strVal val="#ppt_y"/>
                                          </p:val>
                                        </p:tav>
                                      </p:tavLst>
                                    </p:anim>
                                  </p:childTnLst>
                                </p:cTn>
                              </p:par>
                              <p:par>
                                <p:cTn id="121" presetID="37" presetClass="entr" presetSubtype="0" fill="hold" grpId="0" nodeType="withEffect">
                                  <p:stCondLst>
                                    <p:cond delay="0"/>
                                  </p:stCondLst>
                                  <p:childTnLst>
                                    <p:set>
                                      <p:cBhvr>
                                        <p:cTn id="122" dur="1" fill="hold">
                                          <p:stCondLst>
                                            <p:cond delay="0"/>
                                          </p:stCondLst>
                                        </p:cTn>
                                        <p:tgtEl>
                                          <p:spTgt spid="26"/>
                                        </p:tgtEl>
                                        <p:attrNameLst>
                                          <p:attrName>style.visibility</p:attrName>
                                        </p:attrNameLst>
                                      </p:cBhvr>
                                      <p:to>
                                        <p:strVal val="visible"/>
                                      </p:to>
                                    </p:set>
                                    <p:animEffect transition="in" filter="fade">
                                      <p:cBhvr>
                                        <p:cTn id="123" dur="1000"/>
                                        <p:tgtEl>
                                          <p:spTgt spid="26"/>
                                        </p:tgtEl>
                                      </p:cBhvr>
                                    </p:animEffect>
                                    <p:anim calcmode="lin" valueType="num">
                                      <p:cBhvr>
                                        <p:cTn id="124" dur="1000" fill="hold"/>
                                        <p:tgtEl>
                                          <p:spTgt spid="26"/>
                                        </p:tgtEl>
                                        <p:attrNameLst>
                                          <p:attrName>ppt_x</p:attrName>
                                        </p:attrNameLst>
                                      </p:cBhvr>
                                      <p:tavLst>
                                        <p:tav tm="0">
                                          <p:val>
                                            <p:strVal val="#ppt_x"/>
                                          </p:val>
                                        </p:tav>
                                        <p:tav tm="100000">
                                          <p:val>
                                            <p:strVal val="#ppt_x"/>
                                          </p:val>
                                        </p:tav>
                                      </p:tavLst>
                                    </p:anim>
                                    <p:anim calcmode="lin" valueType="num">
                                      <p:cBhvr>
                                        <p:cTn id="125" dur="900" decel="100000" fill="hold"/>
                                        <p:tgtEl>
                                          <p:spTgt spid="26"/>
                                        </p:tgtEl>
                                        <p:attrNameLst>
                                          <p:attrName>ppt_y</p:attrName>
                                        </p:attrNameLst>
                                      </p:cBhvr>
                                      <p:tavLst>
                                        <p:tav tm="0">
                                          <p:val>
                                            <p:strVal val="#ppt_y+1"/>
                                          </p:val>
                                        </p:tav>
                                        <p:tav tm="100000">
                                          <p:val>
                                            <p:strVal val="#ppt_y-.03"/>
                                          </p:val>
                                        </p:tav>
                                      </p:tavLst>
                                    </p:anim>
                                    <p:anim calcmode="lin" valueType="num">
                                      <p:cBhvr>
                                        <p:cTn id="126" dur="100" accel="100000" fill="hold">
                                          <p:stCondLst>
                                            <p:cond delay="900"/>
                                          </p:stCondLst>
                                        </p:cTn>
                                        <p:tgtEl>
                                          <p:spTgt spid="26"/>
                                        </p:tgtEl>
                                        <p:attrNameLst>
                                          <p:attrName>ppt_y</p:attrName>
                                        </p:attrNameLst>
                                      </p:cBhvr>
                                      <p:tavLst>
                                        <p:tav tm="0">
                                          <p:val>
                                            <p:strVal val="#ppt_y-.03"/>
                                          </p:val>
                                        </p:tav>
                                        <p:tav tm="100000">
                                          <p:val>
                                            <p:strVal val="#ppt_y"/>
                                          </p:val>
                                        </p:tav>
                                      </p:tavLst>
                                    </p:anim>
                                  </p:childTnLst>
                                </p:cTn>
                              </p:par>
                              <p:par>
                                <p:cTn id="127" presetID="37" presetClass="entr" presetSubtype="0" fill="hold" grpId="0" nodeType="withEffect">
                                  <p:stCondLst>
                                    <p:cond delay="0"/>
                                  </p:stCondLst>
                                  <p:childTnLst>
                                    <p:set>
                                      <p:cBhvr>
                                        <p:cTn id="128" dur="1" fill="hold">
                                          <p:stCondLst>
                                            <p:cond delay="0"/>
                                          </p:stCondLst>
                                        </p:cTn>
                                        <p:tgtEl>
                                          <p:spTgt spid="27"/>
                                        </p:tgtEl>
                                        <p:attrNameLst>
                                          <p:attrName>style.visibility</p:attrName>
                                        </p:attrNameLst>
                                      </p:cBhvr>
                                      <p:to>
                                        <p:strVal val="visible"/>
                                      </p:to>
                                    </p:set>
                                    <p:animEffect transition="in" filter="fade">
                                      <p:cBhvr>
                                        <p:cTn id="129" dur="1000"/>
                                        <p:tgtEl>
                                          <p:spTgt spid="27"/>
                                        </p:tgtEl>
                                      </p:cBhvr>
                                    </p:animEffect>
                                    <p:anim calcmode="lin" valueType="num">
                                      <p:cBhvr>
                                        <p:cTn id="130" dur="1000" fill="hold"/>
                                        <p:tgtEl>
                                          <p:spTgt spid="27"/>
                                        </p:tgtEl>
                                        <p:attrNameLst>
                                          <p:attrName>ppt_x</p:attrName>
                                        </p:attrNameLst>
                                      </p:cBhvr>
                                      <p:tavLst>
                                        <p:tav tm="0">
                                          <p:val>
                                            <p:strVal val="#ppt_x"/>
                                          </p:val>
                                        </p:tav>
                                        <p:tav tm="100000">
                                          <p:val>
                                            <p:strVal val="#ppt_x"/>
                                          </p:val>
                                        </p:tav>
                                      </p:tavLst>
                                    </p:anim>
                                    <p:anim calcmode="lin" valueType="num">
                                      <p:cBhvr>
                                        <p:cTn id="131" dur="900" decel="100000" fill="hold"/>
                                        <p:tgtEl>
                                          <p:spTgt spid="27"/>
                                        </p:tgtEl>
                                        <p:attrNameLst>
                                          <p:attrName>ppt_y</p:attrName>
                                        </p:attrNameLst>
                                      </p:cBhvr>
                                      <p:tavLst>
                                        <p:tav tm="0">
                                          <p:val>
                                            <p:strVal val="#ppt_y+1"/>
                                          </p:val>
                                        </p:tav>
                                        <p:tav tm="100000">
                                          <p:val>
                                            <p:strVal val="#ppt_y-.03"/>
                                          </p:val>
                                        </p:tav>
                                      </p:tavLst>
                                    </p:anim>
                                    <p:anim calcmode="lin" valueType="num">
                                      <p:cBhvr>
                                        <p:cTn id="132" dur="100" accel="100000" fill="hold">
                                          <p:stCondLst>
                                            <p:cond delay="900"/>
                                          </p:stCondLst>
                                        </p:cTn>
                                        <p:tgtEl>
                                          <p:spTgt spid="27"/>
                                        </p:tgtEl>
                                        <p:attrNameLst>
                                          <p:attrName>ppt_y</p:attrName>
                                        </p:attrNameLst>
                                      </p:cBhvr>
                                      <p:tavLst>
                                        <p:tav tm="0">
                                          <p:val>
                                            <p:strVal val="#ppt_y-.03"/>
                                          </p:val>
                                        </p:tav>
                                        <p:tav tm="100000">
                                          <p:val>
                                            <p:strVal val="#ppt_y"/>
                                          </p:val>
                                        </p:tav>
                                      </p:tavLst>
                                    </p:anim>
                                  </p:childTnLst>
                                </p:cTn>
                              </p:par>
                              <p:par>
                                <p:cTn id="133" presetID="37" presetClass="entr" presetSubtype="0" fill="hold" grpId="0" nodeType="withEffect">
                                  <p:stCondLst>
                                    <p:cond delay="0"/>
                                  </p:stCondLst>
                                  <p:childTnLst>
                                    <p:set>
                                      <p:cBhvr>
                                        <p:cTn id="134" dur="1" fill="hold">
                                          <p:stCondLst>
                                            <p:cond delay="0"/>
                                          </p:stCondLst>
                                        </p:cTn>
                                        <p:tgtEl>
                                          <p:spTgt spid="28"/>
                                        </p:tgtEl>
                                        <p:attrNameLst>
                                          <p:attrName>style.visibility</p:attrName>
                                        </p:attrNameLst>
                                      </p:cBhvr>
                                      <p:to>
                                        <p:strVal val="visible"/>
                                      </p:to>
                                    </p:set>
                                    <p:animEffect transition="in" filter="fade">
                                      <p:cBhvr>
                                        <p:cTn id="135" dur="1000"/>
                                        <p:tgtEl>
                                          <p:spTgt spid="28"/>
                                        </p:tgtEl>
                                      </p:cBhvr>
                                    </p:animEffect>
                                    <p:anim calcmode="lin" valueType="num">
                                      <p:cBhvr>
                                        <p:cTn id="136" dur="1000" fill="hold"/>
                                        <p:tgtEl>
                                          <p:spTgt spid="28"/>
                                        </p:tgtEl>
                                        <p:attrNameLst>
                                          <p:attrName>ppt_x</p:attrName>
                                        </p:attrNameLst>
                                      </p:cBhvr>
                                      <p:tavLst>
                                        <p:tav tm="0">
                                          <p:val>
                                            <p:strVal val="#ppt_x"/>
                                          </p:val>
                                        </p:tav>
                                        <p:tav tm="100000">
                                          <p:val>
                                            <p:strVal val="#ppt_x"/>
                                          </p:val>
                                        </p:tav>
                                      </p:tavLst>
                                    </p:anim>
                                    <p:anim calcmode="lin" valueType="num">
                                      <p:cBhvr>
                                        <p:cTn id="137" dur="900" decel="100000" fill="hold"/>
                                        <p:tgtEl>
                                          <p:spTgt spid="28"/>
                                        </p:tgtEl>
                                        <p:attrNameLst>
                                          <p:attrName>ppt_y</p:attrName>
                                        </p:attrNameLst>
                                      </p:cBhvr>
                                      <p:tavLst>
                                        <p:tav tm="0">
                                          <p:val>
                                            <p:strVal val="#ppt_y+1"/>
                                          </p:val>
                                        </p:tav>
                                        <p:tav tm="100000">
                                          <p:val>
                                            <p:strVal val="#ppt_y-.03"/>
                                          </p:val>
                                        </p:tav>
                                      </p:tavLst>
                                    </p:anim>
                                    <p:anim calcmode="lin" valueType="num">
                                      <p:cBhvr>
                                        <p:cTn id="138" dur="100" accel="100000" fill="hold">
                                          <p:stCondLst>
                                            <p:cond delay="900"/>
                                          </p:stCondLst>
                                        </p:cTn>
                                        <p:tgtEl>
                                          <p:spTgt spid="28"/>
                                        </p:tgtEl>
                                        <p:attrNameLst>
                                          <p:attrName>ppt_y</p:attrName>
                                        </p:attrNameLst>
                                      </p:cBhvr>
                                      <p:tavLst>
                                        <p:tav tm="0">
                                          <p:val>
                                            <p:strVal val="#ppt_y-.03"/>
                                          </p:val>
                                        </p:tav>
                                        <p:tav tm="100000">
                                          <p:val>
                                            <p:strVal val="#ppt_y"/>
                                          </p:val>
                                        </p:tav>
                                      </p:tavLst>
                                    </p:anim>
                                  </p:childTnLst>
                                </p:cTn>
                              </p:par>
                              <p:par>
                                <p:cTn id="139" presetID="37" presetClass="entr" presetSubtype="0" fill="hold" grpId="0" nodeType="withEffect">
                                  <p:stCondLst>
                                    <p:cond delay="0"/>
                                  </p:stCondLst>
                                  <p:childTnLst>
                                    <p:set>
                                      <p:cBhvr>
                                        <p:cTn id="140" dur="1" fill="hold">
                                          <p:stCondLst>
                                            <p:cond delay="0"/>
                                          </p:stCondLst>
                                        </p:cTn>
                                        <p:tgtEl>
                                          <p:spTgt spid="29"/>
                                        </p:tgtEl>
                                        <p:attrNameLst>
                                          <p:attrName>style.visibility</p:attrName>
                                        </p:attrNameLst>
                                      </p:cBhvr>
                                      <p:to>
                                        <p:strVal val="visible"/>
                                      </p:to>
                                    </p:set>
                                    <p:animEffect transition="in" filter="fade">
                                      <p:cBhvr>
                                        <p:cTn id="141" dur="1000"/>
                                        <p:tgtEl>
                                          <p:spTgt spid="29"/>
                                        </p:tgtEl>
                                      </p:cBhvr>
                                    </p:animEffect>
                                    <p:anim calcmode="lin" valueType="num">
                                      <p:cBhvr>
                                        <p:cTn id="142" dur="1000" fill="hold"/>
                                        <p:tgtEl>
                                          <p:spTgt spid="29"/>
                                        </p:tgtEl>
                                        <p:attrNameLst>
                                          <p:attrName>ppt_x</p:attrName>
                                        </p:attrNameLst>
                                      </p:cBhvr>
                                      <p:tavLst>
                                        <p:tav tm="0">
                                          <p:val>
                                            <p:strVal val="#ppt_x"/>
                                          </p:val>
                                        </p:tav>
                                        <p:tav tm="100000">
                                          <p:val>
                                            <p:strVal val="#ppt_x"/>
                                          </p:val>
                                        </p:tav>
                                      </p:tavLst>
                                    </p:anim>
                                    <p:anim calcmode="lin" valueType="num">
                                      <p:cBhvr>
                                        <p:cTn id="143" dur="900" decel="100000" fill="hold"/>
                                        <p:tgtEl>
                                          <p:spTgt spid="29"/>
                                        </p:tgtEl>
                                        <p:attrNameLst>
                                          <p:attrName>ppt_y</p:attrName>
                                        </p:attrNameLst>
                                      </p:cBhvr>
                                      <p:tavLst>
                                        <p:tav tm="0">
                                          <p:val>
                                            <p:strVal val="#ppt_y+1"/>
                                          </p:val>
                                        </p:tav>
                                        <p:tav tm="100000">
                                          <p:val>
                                            <p:strVal val="#ppt_y-.03"/>
                                          </p:val>
                                        </p:tav>
                                      </p:tavLst>
                                    </p:anim>
                                    <p:anim calcmode="lin" valueType="num">
                                      <p:cBhvr>
                                        <p:cTn id="144" dur="100" accel="100000" fill="hold">
                                          <p:stCondLst>
                                            <p:cond delay="900"/>
                                          </p:stCondLst>
                                        </p:cTn>
                                        <p:tgtEl>
                                          <p:spTgt spid="29"/>
                                        </p:tgtEl>
                                        <p:attrNameLst>
                                          <p:attrName>ppt_y</p:attrName>
                                        </p:attrNameLst>
                                      </p:cBhvr>
                                      <p:tavLst>
                                        <p:tav tm="0">
                                          <p:val>
                                            <p:strVal val="#ppt_y-.03"/>
                                          </p:val>
                                        </p:tav>
                                        <p:tav tm="100000">
                                          <p:val>
                                            <p:strVal val="#ppt_y"/>
                                          </p:val>
                                        </p:tav>
                                      </p:tavLst>
                                    </p:anim>
                                  </p:childTnLst>
                                </p:cTn>
                              </p:par>
                              <p:par>
                                <p:cTn id="145" presetID="37" presetClass="entr" presetSubtype="0" fill="hold" grpId="0" nodeType="withEffect">
                                  <p:stCondLst>
                                    <p:cond delay="0"/>
                                  </p:stCondLst>
                                  <p:childTnLst>
                                    <p:set>
                                      <p:cBhvr>
                                        <p:cTn id="146" dur="1" fill="hold">
                                          <p:stCondLst>
                                            <p:cond delay="0"/>
                                          </p:stCondLst>
                                        </p:cTn>
                                        <p:tgtEl>
                                          <p:spTgt spid="30"/>
                                        </p:tgtEl>
                                        <p:attrNameLst>
                                          <p:attrName>style.visibility</p:attrName>
                                        </p:attrNameLst>
                                      </p:cBhvr>
                                      <p:to>
                                        <p:strVal val="visible"/>
                                      </p:to>
                                    </p:set>
                                    <p:animEffect transition="in" filter="fade">
                                      <p:cBhvr>
                                        <p:cTn id="147" dur="1000"/>
                                        <p:tgtEl>
                                          <p:spTgt spid="30"/>
                                        </p:tgtEl>
                                      </p:cBhvr>
                                    </p:animEffect>
                                    <p:anim calcmode="lin" valueType="num">
                                      <p:cBhvr>
                                        <p:cTn id="148" dur="1000" fill="hold"/>
                                        <p:tgtEl>
                                          <p:spTgt spid="30"/>
                                        </p:tgtEl>
                                        <p:attrNameLst>
                                          <p:attrName>ppt_x</p:attrName>
                                        </p:attrNameLst>
                                      </p:cBhvr>
                                      <p:tavLst>
                                        <p:tav tm="0">
                                          <p:val>
                                            <p:strVal val="#ppt_x"/>
                                          </p:val>
                                        </p:tav>
                                        <p:tav tm="100000">
                                          <p:val>
                                            <p:strVal val="#ppt_x"/>
                                          </p:val>
                                        </p:tav>
                                      </p:tavLst>
                                    </p:anim>
                                    <p:anim calcmode="lin" valueType="num">
                                      <p:cBhvr>
                                        <p:cTn id="149" dur="900" decel="100000" fill="hold"/>
                                        <p:tgtEl>
                                          <p:spTgt spid="30"/>
                                        </p:tgtEl>
                                        <p:attrNameLst>
                                          <p:attrName>ppt_y</p:attrName>
                                        </p:attrNameLst>
                                      </p:cBhvr>
                                      <p:tavLst>
                                        <p:tav tm="0">
                                          <p:val>
                                            <p:strVal val="#ppt_y+1"/>
                                          </p:val>
                                        </p:tav>
                                        <p:tav tm="100000">
                                          <p:val>
                                            <p:strVal val="#ppt_y-.03"/>
                                          </p:val>
                                        </p:tav>
                                      </p:tavLst>
                                    </p:anim>
                                    <p:anim calcmode="lin" valueType="num">
                                      <p:cBhvr>
                                        <p:cTn id="150" dur="100" accel="100000" fill="hold">
                                          <p:stCondLst>
                                            <p:cond delay="900"/>
                                          </p:stCondLst>
                                        </p:cTn>
                                        <p:tgtEl>
                                          <p:spTgt spid="30"/>
                                        </p:tgtEl>
                                        <p:attrNameLst>
                                          <p:attrName>ppt_y</p:attrName>
                                        </p:attrNameLst>
                                      </p:cBhvr>
                                      <p:tavLst>
                                        <p:tav tm="0">
                                          <p:val>
                                            <p:strVal val="#ppt_y-.03"/>
                                          </p:val>
                                        </p:tav>
                                        <p:tav tm="100000">
                                          <p:val>
                                            <p:strVal val="#ppt_y"/>
                                          </p:val>
                                        </p:tav>
                                      </p:tavLst>
                                    </p:anim>
                                  </p:childTnLst>
                                </p:cTn>
                              </p:par>
                              <p:par>
                                <p:cTn id="151" presetID="37" presetClass="entr" presetSubtype="0" fill="hold" grpId="0" nodeType="withEffect">
                                  <p:stCondLst>
                                    <p:cond delay="0"/>
                                  </p:stCondLst>
                                  <p:childTnLst>
                                    <p:set>
                                      <p:cBhvr>
                                        <p:cTn id="152" dur="1" fill="hold">
                                          <p:stCondLst>
                                            <p:cond delay="0"/>
                                          </p:stCondLst>
                                        </p:cTn>
                                        <p:tgtEl>
                                          <p:spTgt spid="31"/>
                                        </p:tgtEl>
                                        <p:attrNameLst>
                                          <p:attrName>style.visibility</p:attrName>
                                        </p:attrNameLst>
                                      </p:cBhvr>
                                      <p:to>
                                        <p:strVal val="visible"/>
                                      </p:to>
                                    </p:set>
                                    <p:animEffect transition="in" filter="fade">
                                      <p:cBhvr>
                                        <p:cTn id="153" dur="1000"/>
                                        <p:tgtEl>
                                          <p:spTgt spid="31"/>
                                        </p:tgtEl>
                                      </p:cBhvr>
                                    </p:animEffect>
                                    <p:anim calcmode="lin" valueType="num">
                                      <p:cBhvr>
                                        <p:cTn id="154" dur="1000" fill="hold"/>
                                        <p:tgtEl>
                                          <p:spTgt spid="31"/>
                                        </p:tgtEl>
                                        <p:attrNameLst>
                                          <p:attrName>ppt_x</p:attrName>
                                        </p:attrNameLst>
                                      </p:cBhvr>
                                      <p:tavLst>
                                        <p:tav tm="0">
                                          <p:val>
                                            <p:strVal val="#ppt_x"/>
                                          </p:val>
                                        </p:tav>
                                        <p:tav tm="100000">
                                          <p:val>
                                            <p:strVal val="#ppt_x"/>
                                          </p:val>
                                        </p:tav>
                                      </p:tavLst>
                                    </p:anim>
                                    <p:anim calcmode="lin" valueType="num">
                                      <p:cBhvr>
                                        <p:cTn id="155" dur="900" decel="100000" fill="hold"/>
                                        <p:tgtEl>
                                          <p:spTgt spid="31"/>
                                        </p:tgtEl>
                                        <p:attrNameLst>
                                          <p:attrName>ppt_y</p:attrName>
                                        </p:attrNameLst>
                                      </p:cBhvr>
                                      <p:tavLst>
                                        <p:tav tm="0">
                                          <p:val>
                                            <p:strVal val="#ppt_y+1"/>
                                          </p:val>
                                        </p:tav>
                                        <p:tav tm="100000">
                                          <p:val>
                                            <p:strVal val="#ppt_y-.03"/>
                                          </p:val>
                                        </p:tav>
                                      </p:tavLst>
                                    </p:anim>
                                    <p:anim calcmode="lin" valueType="num">
                                      <p:cBhvr>
                                        <p:cTn id="156" dur="100" accel="100000" fill="hold">
                                          <p:stCondLst>
                                            <p:cond delay="900"/>
                                          </p:stCondLst>
                                        </p:cTn>
                                        <p:tgtEl>
                                          <p:spTgt spid="31"/>
                                        </p:tgtEl>
                                        <p:attrNameLst>
                                          <p:attrName>ppt_y</p:attrName>
                                        </p:attrNameLst>
                                      </p:cBhvr>
                                      <p:tavLst>
                                        <p:tav tm="0">
                                          <p:val>
                                            <p:strVal val="#ppt_y-.03"/>
                                          </p:val>
                                        </p:tav>
                                        <p:tav tm="100000">
                                          <p:val>
                                            <p:strVal val="#ppt_y"/>
                                          </p:val>
                                        </p:tav>
                                      </p:tavLst>
                                    </p:anim>
                                  </p:childTnLst>
                                </p:cTn>
                              </p:par>
                              <p:par>
                                <p:cTn id="157" presetID="37" presetClass="entr" presetSubtype="0" fill="hold" grpId="0" nodeType="withEffect">
                                  <p:stCondLst>
                                    <p:cond delay="0"/>
                                  </p:stCondLst>
                                  <p:childTnLst>
                                    <p:set>
                                      <p:cBhvr>
                                        <p:cTn id="158" dur="1" fill="hold">
                                          <p:stCondLst>
                                            <p:cond delay="0"/>
                                          </p:stCondLst>
                                        </p:cTn>
                                        <p:tgtEl>
                                          <p:spTgt spid="32"/>
                                        </p:tgtEl>
                                        <p:attrNameLst>
                                          <p:attrName>style.visibility</p:attrName>
                                        </p:attrNameLst>
                                      </p:cBhvr>
                                      <p:to>
                                        <p:strVal val="visible"/>
                                      </p:to>
                                    </p:set>
                                    <p:animEffect transition="in" filter="fade">
                                      <p:cBhvr>
                                        <p:cTn id="159" dur="1000"/>
                                        <p:tgtEl>
                                          <p:spTgt spid="32"/>
                                        </p:tgtEl>
                                      </p:cBhvr>
                                    </p:animEffect>
                                    <p:anim calcmode="lin" valueType="num">
                                      <p:cBhvr>
                                        <p:cTn id="160" dur="1000" fill="hold"/>
                                        <p:tgtEl>
                                          <p:spTgt spid="32"/>
                                        </p:tgtEl>
                                        <p:attrNameLst>
                                          <p:attrName>ppt_x</p:attrName>
                                        </p:attrNameLst>
                                      </p:cBhvr>
                                      <p:tavLst>
                                        <p:tav tm="0">
                                          <p:val>
                                            <p:strVal val="#ppt_x"/>
                                          </p:val>
                                        </p:tav>
                                        <p:tav tm="100000">
                                          <p:val>
                                            <p:strVal val="#ppt_x"/>
                                          </p:val>
                                        </p:tav>
                                      </p:tavLst>
                                    </p:anim>
                                    <p:anim calcmode="lin" valueType="num">
                                      <p:cBhvr>
                                        <p:cTn id="161" dur="900" decel="100000" fill="hold"/>
                                        <p:tgtEl>
                                          <p:spTgt spid="32"/>
                                        </p:tgtEl>
                                        <p:attrNameLst>
                                          <p:attrName>ppt_y</p:attrName>
                                        </p:attrNameLst>
                                      </p:cBhvr>
                                      <p:tavLst>
                                        <p:tav tm="0">
                                          <p:val>
                                            <p:strVal val="#ppt_y+1"/>
                                          </p:val>
                                        </p:tav>
                                        <p:tav tm="100000">
                                          <p:val>
                                            <p:strVal val="#ppt_y-.03"/>
                                          </p:val>
                                        </p:tav>
                                      </p:tavLst>
                                    </p:anim>
                                    <p:anim calcmode="lin" valueType="num">
                                      <p:cBhvr>
                                        <p:cTn id="162" dur="100" accel="100000" fill="hold">
                                          <p:stCondLst>
                                            <p:cond delay="900"/>
                                          </p:stCondLst>
                                        </p:cTn>
                                        <p:tgtEl>
                                          <p:spTgt spid="32"/>
                                        </p:tgtEl>
                                        <p:attrNameLst>
                                          <p:attrName>ppt_y</p:attrName>
                                        </p:attrNameLst>
                                      </p:cBhvr>
                                      <p:tavLst>
                                        <p:tav tm="0">
                                          <p:val>
                                            <p:strVal val="#ppt_y-.03"/>
                                          </p:val>
                                        </p:tav>
                                        <p:tav tm="100000">
                                          <p:val>
                                            <p:strVal val="#ppt_y"/>
                                          </p:val>
                                        </p:tav>
                                      </p:tavLst>
                                    </p:anim>
                                  </p:childTnLst>
                                </p:cTn>
                              </p:par>
                              <p:par>
                                <p:cTn id="163" presetID="37" presetClass="entr" presetSubtype="0" fill="hold" grpId="0" nodeType="withEffect">
                                  <p:stCondLst>
                                    <p:cond delay="0"/>
                                  </p:stCondLst>
                                  <p:childTnLst>
                                    <p:set>
                                      <p:cBhvr>
                                        <p:cTn id="164" dur="1" fill="hold">
                                          <p:stCondLst>
                                            <p:cond delay="0"/>
                                          </p:stCondLst>
                                        </p:cTn>
                                        <p:tgtEl>
                                          <p:spTgt spid="33"/>
                                        </p:tgtEl>
                                        <p:attrNameLst>
                                          <p:attrName>style.visibility</p:attrName>
                                        </p:attrNameLst>
                                      </p:cBhvr>
                                      <p:to>
                                        <p:strVal val="visible"/>
                                      </p:to>
                                    </p:set>
                                    <p:animEffect transition="in" filter="fade">
                                      <p:cBhvr>
                                        <p:cTn id="165" dur="1000"/>
                                        <p:tgtEl>
                                          <p:spTgt spid="33"/>
                                        </p:tgtEl>
                                      </p:cBhvr>
                                    </p:animEffect>
                                    <p:anim calcmode="lin" valueType="num">
                                      <p:cBhvr>
                                        <p:cTn id="166" dur="1000" fill="hold"/>
                                        <p:tgtEl>
                                          <p:spTgt spid="33"/>
                                        </p:tgtEl>
                                        <p:attrNameLst>
                                          <p:attrName>ppt_x</p:attrName>
                                        </p:attrNameLst>
                                      </p:cBhvr>
                                      <p:tavLst>
                                        <p:tav tm="0">
                                          <p:val>
                                            <p:strVal val="#ppt_x"/>
                                          </p:val>
                                        </p:tav>
                                        <p:tav tm="100000">
                                          <p:val>
                                            <p:strVal val="#ppt_x"/>
                                          </p:val>
                                        </p:tav>
                                      </p:tavLst>
                                    </p:anim>
                                    <p:anim calcmode="lin" valueType="num">
                                      <p:cBhvr>
                                        <p:cTn id="167" dur="900" decel="100000" fill="hold"/>
                                        <p:tgtEl>
                                          <p:spTgt spid="33"/>
                                        </p:tgtEl>
                                        <p:attrNameLst>
                                          <p:attrName>ppt_y</p:attrName>
                                        </p:attrNameLst>
                                      </p:cBhvr>
                                      <p:tavLst>
                                        <p:tav tm="0">
                                          <p:val>
                                            <p:strVal val="#ppt_y+1"/>
                                          </p:val>
                                        </p:tav>
                                        <p:tav tm="100000">
                                          <p:val>
                                            <p:strVal val="#ppt_y-.03"/>
                                          </p:val>
                                        </p:tav>
                                      </p:tavLst>
                                    </p:anim>
                                    <p:anim calcmode="lin" valueType="num">
                                      <p:cBhvr>
                                        <p:cTn id="168" dur="100" accel="100000" fill="hold">
                                          <p:stCondLst>
                                            <p:cond delay="900"/>
                                          </p:stCondLst>
                                        </p:cTn>
                                        <p:tgtEl>
                                          <p:spTgt spid="33"/>
                                        </p:tgtEl>
                                        <p:attrNameLst>
                                          <p:attrName>ppt_y</p:attrName>
                                        </p:attrNameLst>
                                      </p:cBhvr>
                                      <p:tavLst>
                                        <p:tav tm="0">
                                          <p:val>
                                            <p:strVal val="#ppt_y-.03"/>
                                          </p:val>
                                        </p:tav>
                                        <p:tav tm="100000">
                                          <p:val>
                                            <p:strVal val="#ppt_y"/>
                                          </p:val>
                                        </p:tav>
                                      </p:tavLst>
                                    </p:anim>
                                  </p:childTnLst>
                                </p:cTn>
                              </p:par>
                              <p:par>
                                <p:cTn id="169" presetID="37" presetClass="entr" presetSubtype="0" fill="hold" grpId="0" nodeType="withEffect">
                                  <p:stCondLst>
                                    <p:cond delay="0"/>
                                  </p:stCondLst>
                                  <p:childTnLst>
                                    <p:set>
                                      <p:cBhvr>
                                        <p:cTn id="170" dur="1" fill="hold">
                                          <p:stCondLst>
                                            <p:cond delay="0"/>
                                          </p:stCondLst>
                                        </p:cTn>
                                        <p:tgtEl>
                                          <p:spTgt spid="34"/>
                                        </p:tgtEl>
                                        <p:attrNameLst>
                                          <p:attrName>style.visibility</p:attrName>
                                        </p:attrNameLst>
                                      </p:cBhvr>
                                      <p:to>
                                        <p:strVal val="visible"/>
                                      </p:to>
                                    </p:set>
                                    <p:animEffect transition="in" filter="fade">
                                      <p:cBhvr>
                                        <p:cTn id="171" dur="1000"/>
                                        <p:tgtEl>
                                          <p:spTgt spid="34"/>
                                        </p:tgtEl>
                                      </p:cBhvr>
                                    </p:animEffect>
                                    <p:anim calcmode="lin" valueType="num">
                                      <p:cBhvr>
                                        <p:cTn id="172" dur="1000" fill="hold"/>
                                        <p:tgtEl>
                                          <p:spTgt spid="34"/>
                                        </p:tgtEl>
                                        <p:attrNameLst>
                                          <p:attrName>ppt_x</p:attrName>
                                        </p:attrNameLst>
                                      </p:cBhvr>
                                      <p:tavLst>
                                        <p:tav tm="0">
                                          <p:val>
                                            <p:strVal val="#ppt_x"/>
                                          </p:val>
                                        </p:tav>
                                        <p:tav tm="100000">
                                          <p:val>
                                            <p:strVal val="#ppt_x"/>
                                          </p:val>
                                        </p:tav>
                                      </p:tavLst>
                                    </p:anim>
                                    <p:anim calcmode="lin" valueType="num">
                                      <p:cBhvr>
                                        <p:cTn id="173" dur="900" decel="100000" fill="hold"/>
                                        <p:tgtEl>
                                          <p:spTgt spid="34"/>
                                        </p:tgtEl>
                                        <p:attrNameLst>
                                          <p:attrName>ppt_y</p:attrName>
                                        </p:attrNameLst>
                                      </p:cBhvr>
                                      <p:tavLst>
                                        <p:tav tm="0">
                                          <p:val>
                                            <p:strVal val="#ppt_y+1"/>
                                          </p:val>
                                        </p:tav>
                                        <p:tav tm="100000">
                                          <p:val>
                                            <p:strVal val="#ppt_y-.03"/>
                                          </p:val>
                                        </p:tav>
                                      </p:tavLst>
                                    </p:anim>
                                    <p:anim calcmode="lin" valueType="num">
                                      <p:cBhvr>
                                        <p:cTn id="174" dur="100" accel="100000" fill="hold">
                                          <p:stCondLst>
                                            <p:cond delay="900"/>
                                          </p:stCondLst>
                                        </p:cTn>
                                        <p:tgtEl>
                                          <p:spTgt spid="34"/>
                                        </p:tgtEl>
                                        <p:attrNameLst>
                                          <p:attrName>ppt_y</p:attrName>
                                        </p:attrNameLst>
                                      </p:cBhvr>
                                      <p:tavLst>
                                        <p:tav tm="0">
                                          <p:val>
                                            <p:strVal val="#ppt_y-.03"/>
                                          </p:val>
                                        </p:tav>
                                        <p:tav tm="100000">
                                          <p:val>
                                            <p:strVal val="#ppt_y"/>
                                          </p:val>
                                        </p:tav>
                                      </p:tavLst>
                                    </p:anim>
                                  </p:childTnLst>
                                </p:cTn>
                              </p:par>
                              <p:par>
                                <p:cTn id="175" presetID="37" presetClass="entr" presetSubtype="0" fill="hold" grpId="0" nodeType="withEffect">
                                  <p:stCondLst>
                                    <p:cond delay="0"/>
                                  </p:stCondLst>
                                  <p:childTnLst>
                                    <p:set>
                                      <p:cBhvr>
                                        <p:cTn id="176" dur="1" fill="hold">
                                          <p:stCondLst>
                                            <p:cond delay="0"/>
                                          </p:stCondLst>
                                        </p:cTn>
                                        <p:tgtEl>
                                          <p:spTgt spid="35"/>
                                        </p:tgtEl>
                                        <p:attrNameLst>
                                          <p:attrName>style.visibility</p:attrName>
                                        </p:attrNameLst>
                                      </p:cBhvr>
                                      <p:to>
                                        <p:strVal val="visible"/>
                                      </p:to>
                                    </p:set>
                                    <p:animEffect transition="in" filter="fade">
                                      <p:cBhvr>
                                        <p:cTn id="177" dur="1000"/>
                                        <p:tgtEl>
                                          <p:spTgt spid="35"/>
                                        </p:tgtEl>
                                      </p:cBhvr>
                                    </p:animEffect>
                                    <p:anim calcmode="lin" valueType="num">
                                      <p:cBhvr>
                                        <p:cTn id="178" dur="1000" fill="hold"/>
                                        <p:tgtEl>
                                          <p:spTgt spid="35"/>
                                        </p:tgtEl>
                                        <p:attrNameLst>
                                          <p:attrName>ppt_x</p:attrName>
                                        </p:attrNameLst>
                                      </p:cBhvr>
                                      <p:tavLst>
                                        <p:tav tm="0">
                                          <p:val>
                                            <p:strVal val="#ppt_x"/>
                                          </p:val>
                                        </p:tav>
                                        <p:tav tm="100000">
                                          <p:val>
                                            <p:strVal val="#ppt_x"/>
                                          </p:val>
                                        </p:tav>
                                      </p:tavLst>
                                    </p:anim>
                                    <p:anim calcmode="lin" valueType="num">
                                      <p:cBhvr>
                                        <p:cTn id="179" dur="900" decel="100000" fill="hold"/>
                                        <p:tgtEl>
                                          <p:spTgt spid="35"/>
                                        </p:tgtEl>
                                        <p:attrNameLst>
                                          <p:attrName>ppt_y</p:attrName>
                                        </p:attrNameLst>
                                      </p:cBhvr>
                                      <p:tavLst>
                                        <p:tav tm="0">
                                          <p:val>
                                            <p:strVal val="#ppt_y+1"/>
                                          </p:val>
                                        </p:tav>
                                        <p:tav tm="100000">
                                          <p:val>
                                            <p:strVal val="#ppt_y-.03"/>
                                          </p:val>
                                        </p:tav>
                                      </p:tavLst>
                                    </p:anim>
                                    <p:anim calcmode="lin" valueType="num">
                                      <p:cBhvr>
                                        <p:cTn id="180" dur="100" accel="100000" fill="hold">
                                          <p:stCondLst>
                                            <p:cond delay="900"/>
                                          </p:stCondLst>
                                        </p:cTn>
                                        <p:tgtEl>
                                          <p:spTgt spid="35"/>
                                        </p:tgtEl>
                                        <p:attrNameLst>
                                          <p:attrName>ppt_y</p:attrName>
                                        </p:attrNameLst>
                                      </p:cBhvr>
                                      <p:tavLst>
                                        <p:tav tm="0">
                                          <p:val>
                                            <p:strVal val="#ppt_y-.03"/>
                                          </p:val>
                                        </p:tav>
                                        <p:tav tm="100000">
                                          <p:val>
                                            <p:strVal val="#ppt_y"/>
                                          </p:val>
                                        </p:tav>
                                      </p:tavLst>
                                    </p:anim>
                                  </p:childTnLst>
                                </p:cTn>
                              </p:par>
                              <p:par>
                                <p:cTn id="181" presetID="37" presetClass="entr" presetSubtype="0" fill="hold" grpId="0" nodeType="withEffect">
                                  <p:stCondLst>
                                    <p:cond delay="0"/>
                                  </p:stCondLst>
                                  <p:childTnLst>
                                    <p:set>
                                      <p:cBhvr>
                                        <p:cTn id="182" dur="1" fill="hold">
                                          <p:stCondLst>
                                            <p:cond delay="0"/>
                                          </p:stCondLst>
                                        </p:cTn>
                                        <p:tgtEl>
                                          <p:spTgt spid="36"/>
                                        </p:tgtEl>
                                        <p:attrNameLst>
                                          <p:attrName>style.visibility</p:attrName>
                                        </p:attrNameLst>
                                      </p:cBhvr>
                                      <p:to>
                                        <p:strVal val="visible"/>
                                      </p:to>
                                    </p:set>
                                    <p:animEffect transition="in" filter="fade">
                                      <p:cBhvr>
                                        <p:cTn id="183" dur="1000"/>
                                        <p:tgtEl>
                                          <p:spTgt spid="36"/>
                                        </p:tgtEl>
                                      </p:cBhvr>
                                    </p:animEffect>
                                    <p:anim calcmode="lin" valueType="num">
                                      <p:cBhvr>
                                        <p:cTn id="184" dur="1000" fill="hold"/>
                                        <p:tgtEl>
                                          <p:spTgt spid="36"/>
                                        </p:tgtEl>
                                        <p:attrNameLst>
                                          <p:attrName>ppt_x</p:attrName>
                                        </p:attrNameLst>
                                      </p:cBhvr>
                                      <p:tavLst>
                                        <p:tav tm="0">
                                          <p:val>
                                            <p:strVal val="#ppt_x"/>
                                          </p:val>
                                        </p:tav>
                                        <p:tav tm="100000">
                                          <p:val>
                                            <p:strVal val="#ppt_x"/>
                                          </p:val>
                                        </p:tav>
                                      </p:tavLst>
                                    </p:anim>
                                    <p:anim calcmode="lin" valueType="num">
                                      <p:cBhvr>
                                        <p:cTn id="185" dur="900" decel="100000" fill="hold"/>
                                        <p:tgtEl>
                                          <p:spTgt spid="36"/>
                                        </p:tgtEl>
                                        <p:attrNameLst>
                                          <p:attrName>ppt_y</p:attrName>
                                        </p:attrNameLst>
                                      </p:cBhvr>
                                      <p:tavLst>
                                        <p:tav tm="0">
                                          <p:val>
                                            <p:strVal val="#ppt_y+1"/>
                                          </p:val>
                                        </p:tav>
                                        <p:tav tm="100000">
                                          <p:val>
                                            <p:strVal val="#ppt_y-.03"/>
                                          </p:val>
                                        </p:tav>
                                      </p:tavLst>
                                    </p:anim>
                                    <p:anim calcmode="lin" valueType="num">
                                      <p:cBhvr>
                                        <p:cTn id="186" dur="100" accel="100000" fill="hold">
                                          <p:stCondLst>
                                            <p:cond delay="900"/>
                                          </p:stCondLst>
                                        </p:cTn>
                                        <p:tgtEl>
                                          <p:spTgt spid="36"/>
                                        </p:tgtEl>
                                        <p:attrNameLst>
                                          <p:attrName>ppt_y</p:attrName>
                                        </p:attrNameLst>
                                      </p:cBhvr>
                                      <p:tavLst>
                                        <p:tav tm="0">
                                          <p:val>
                                            <p:strVal val="#ppt_y-.03"/>
                                          </p:val>
                                        </p:tav>
                                        <p:tav tm="100000">
                                          <p:val>
                                            <p:strVal val="#ppt_y"/>
                                          </p:val>
                                        </p:tav>
                                      </p:tavLst>
                                    </p:anim>
                                  </p:childTnLst>
                                </p:cTn>
                              </p:par>
                              <p:par>
                                <p:cTn id="187" presetID="37" presetClass="entr" presetSubtype="0" fill="hold" grpId="0" nodeType="withEffect">
                                  <p:stCondLst>
                                    <p:cond delay="0"/>
                                  </p:stCondLst>
                                  <p:childTnLst>
                                    <p:set>
                                      <p:cBhvr>
                                        <p:cTn id="188" dur="1" fill="hold">
                                          <p:stCondLst>
                                            <p:cond delay="0"/>
                                          </p:stCondLst>
                                        </p:cTn>
                                        <p:tgtEl>
                                          <p:spTgt spid="37"/>
                                        </p:tgtEl>
                                        <p:attrNameLst>
                                          <p:attrName>style.visibility</p:attrName>
                                        </p:attrNameLst>
                                      </p:cBhvr>
                                      <p:to>
                                        <p:strVal val="visible"/>
                                      </p:to>
                                    </p:set>
                                    <p:animEffect transition="in" filter="fade">
                                      <p:cBhvr>
                                        <p:cTn id="189" dur="1000"/>
                                        <p:tgtEl>
                                          <p:spTgt spid="37"/>
                                        </p:tgtEl>
                                      </p:cBhvr>
                                    </p:animEffect>
                                    <p:anim calcmode="lin" valueType="num">
                                      <p:cBhvr>
                                        <p:cTn id="190" dur="1000" fill="hold"/>
                                        <p:tgtEl>
                                          <p:spTgt spid="37"/>
                                        </p:tgtEl>
                                        <p:attrNameLst>
                                          <p:attrName>ppt_x</p:attrName>
                                        </p:attrNameLst>
                                      </p:cBhvr>
                                      <p:tavLst>
                                        <p:tav tm="0">
                                          <p:val>
                                            <p:strVal val="#ppt_x"/>
                                          </p:val>
                                        </p:tav>
                                        <p:tav tm="100000">
                                          <p:val>
                                            <p:strVal val="#ppt_x"/>
                                          </p:val>
                                        </p:tav>
                                      </p:tavLst>
                                    </p:anim>
                                    <p:anim calcmode="lin" valueType="num">
                                      <p:cBhvr>
                                        <p:cTn id="191" dur="900" decel="100000" fill="hold"/>
                                        <p:tgtEl>
                                          <p:spTgt spid="37"/>
                                        </p:tgtEl>
                                        <p:attrNameLst>
                                          <p:attrName>ppt_y</p:attrName>
                                        </p:attrNameLst>
                                      </p:cBhvr>
                                      <p:tavLst>
                                        <p:tav tm="0">
                                          <p:val>
                                            <p:strVal val="#ppt_y+1"/>
                                          </p:val>
                                        </p:tav>
                                        <p:tav tm="100000">
                                          <p:val>
                                            <p:strVal val="#ppt_y-.03"/>
                                          </p:val>
                                        </p:tav>
                                      </p:tavLst>
                                    </p:anim>
                                    <p:anim calcmode="lin" valueType="num">
                                      <p:cBhvr>
                                        <p:cTn id="192" dur="100" accel="100000" fill="hold">
                                          <p:stCondLst>
                                            <p:cond delay="900"/>
                                          </p:stCondLst>
                                        </p:cTn>
                                        <p:tgtEl>
                                          <p:spTgt spid="37"/>
                                        </p:tgtEl>
                                        <p:attrNameLst>
                                          <p:attrName>ppt_y</p:attrName>
                                        </p:attrNameLst>
                                      </p:cBhvr>
                                      <p:tavLst>
                                        <p:tav tm="0">
                                          <p:val>
                                            <p:strVal val="#ppt_y-.03"/>
                                          </p:val>
                                        </p:tav>
                                        <p:tav tm="100000">
                                          <p:val>
                                            <p:strVal val="#ppt_y"/>
                                          </p:val>
                                        </p:tav>
                                      </p:tavLst>
                                    </p:anim>
                                  </p:childTnLst>
                                </p:cTn>
                              </p:par>
                              <p:par>
                                <p:cTn id="193" presetID="37" presetClass="entr" presetSubtype="0" fill="hold" grpId="0" nodeType="withEffect">
                                  <p:stCondLst>
                                    <p:cond delay="0"/>
                                  </p:stCondLst>
                                  <p:childTnLst>
                                    <p:set>
                                      <p:cBhvr>
                                        <p:cTn id="194" dur="1" fill="hold">
                                          <p:stCondLst>
                                            <p:cond delay="0"/>
                                          </p:stCondLst>
                                        </p:cTn>
                                        <p:tgtEl>
                                          <p:spTgt spid="38"/>
                                        </p:tgtEl>
                                        <p:attrNameLst>
                                          <p:attrName>style.visibility</p:attrName>
                                        </p:attrNameLst>
                                      </p:cBhvr>
                                      <p:to>
                                        <p:strVal val="visible"/>
                                      </p:to>
                                    </p:set>
                                    <p:animEffect transition="in" filter="fade">
                                      <p:cBhvr>
                                        <p:cTn id="195" dur="1000"/>
                                        <p:tgtEl>
                                          <p:spTgt spid="38"/>
                                        </p:tgtEl>
                                      </p:cBhvr>
                                    </p:animEffect>
                                    <p:anim calcmode="lin" valueType="num">
                                      <p:cBhvr>
                                        <p:cTn id="196" dur="1000" fill="hold"/>
                                        <p:tgtEl>
                                          <p:spTgt spid="38"/>
                                        </p:tgtEl>
                                        <p:attrNameLst>
                                          <p:attrName>ppt_x</p:attrName>
                                        </p:attrNameLst>
                                      </p:cBhvr>
                                      <p:tavLst>
                                        <p:tav tm="0">
                                          <p:val>
                                            <p:strVal val="#ppt_x"/>
                                          </p:val>
                                        </p:tav>
                                        <p:tav tm="100000">
                                          <p:val>
                                            <p:strVal val="#ppt_x"/>
                                          </p:val>
                                        </p:tav>
                                      </p:tavLst>
                                    </p:anim>
                                    <p:anim calcmode="lin" valueType="num">
                                      <p:cBhvr>
                                        <p:cTn id="197" dur="900" decel="100000" fill="hold"/>
                                        <p:tgtEl>
                                          <p:spTgt spid="38"/>
                                        </p:tgtEl>
                                        <p:attrNameLst>
                                          <p:attrName>ppt_y</p:attrName>
                                        </p:attrNameLst>
                                      </p:cBhvr>
                                      <p:tavLst>
                                        <p:tav tm="0">
                                          <p:val>
                                            <p:strVal val="#ppt_y+1"/>
                                          </p:val>
                                        </p:tav>
                                        <p:tav tm="100000">
                                          <p:val>
                                            <p:strVal val="#ppt_y-.03"/>
                                          </p:val>
                                        </p:tav>
                                      </p:tavLst>
                                    </p:anim>
                                    <p:anim calcmode="lin" valueType="num">
                                      <p:cBhvr>
                                        <p:cTn id="198" dur="100" accel="100000" fill="hold">
                                          <p:stCondLst>
                                            <p:cond delay="900"/>
                                          </p:stCondLst>
                                        </p:cTn>
                                        <p:tgtEl>
                                          <p:spTgt spid="38"/>
                                        </p:tgtEl>
                                        <p:attrNameLst>
                                          <p:attrName>ppt_y</p:attrName>
                                        </p:attrNameLst>
                                      </p:cBhvr>
                                      <p:tavLst>
                                        <p:tav tm="0">
                                          <p:val>
                                            <p:strVal val="#ppt_y-.03"/>
                                          </p:val>
                                        </p:tav>
                                        <p:tav tm="100000">
                                          <p:val>
                                            <p:strVal val="#ppt_y"/>
                                          </p:val>
                                        </p:tav>
                                      </p:tavLst>
                                    </p:anim>
                                  </p:childTnLst>
                                </p:cTn>
                              </p:par>
                              <p:par>
                                <p:cTn id="199" presetID="37" presetClass="entr" presetSubtype="0" fill="hold" grpId="0" nodeType="withEffect">
                                  <p:stCondLst>
                                    <p:cond delay="0"/>
                                  </p:stCondLst>
                                  <p:childTnLst>
                                    <p:set>
                                      <p:cBhvr>
                                        <p:cTn id="200" dur="1" fill="hold">
                                          <p:stCondLst>
                                            <p:cond delay="0"/>
                                          </p:stCondLst>
                                        </p:cTn>
                                        <p:tgtEl>
                                          <p:spTgt spid="39"/>
                                        </p:tgtEl>
                                        <p:attrNameLst>
                                          <p:attrName>style.visibility</p:attrName>
                                        </p:attrNameLst>
                                      </p:cBhvr>
                                      <p:to>
                                        <p:strVal val="visible"/>
                                      </p:to>
                                    </p:set>
                                    <p:animEffect transition="in" filter="fade">
                                      <p:cBhvr>
                                        <p:cTn id="201" dur="1000"/>
                                        <p:tgtEl>
                                          <p:spTgt spid="39"/>
                                        </p:tgtEl>
                                      </p:cBhvr>
                                    </p:animEffect>
                                    <p:anim calcmode="lin" valueType="num">
                                      <p:cBhvr>
                                        <p:cTn id="202" dur="1000" fill="hold"/>
                                        <p:tgtEl>
                                          <p:spTgt spid="39"/>
                                        </p:tgtEl>
                                        <p:attrNameLst>
                                          <p:attrName>ppt_x</p:attrName>
                                        </p:attrNameLst>
                                      </p:cBhvr>
                                      <p:tavLst>
                                        <p:tav tm="0">
                                          <p:val>
                                            <p:strVal val="#ppt_x"/>
                                          </p:val>
                                        </p:tav>
                                        <p:tav tm="100000">
                                          <p:val>
                                            <p:strVal val="#ppt_x"/>
                                          </p:val>
                                        </p:tav>
                                      </p:tavLst>
                                    </p:anim>
                                    <p:anim calcmode="lin" valueType="num">
                                      <p:cBhvr>
                                        <p:cTn id="203" dur="900" decel="100000" fill="hold"/>
                                        <p:tgtEl>
                                          <p:spTgt spid="39"/>
                                        </p:tgtEl>
                                        <p:attrNameLst>
                                          <p:attrName>ppt_y</p:attrName>
                                        </p:attrNameLst>
                                      </p:cBhvr>
                                      <p:tavLst>
                                        <p:tav tm="0">
                                          <p:val>
                                            <p:strVal val="#ppt_y+1"/>
                                          </p:val>
                                        </p:tav>
                                        <p:tav tm="100000">
                                          <p:val>
                                            <p:strVal val="#ppt_y-.03"/>
                                          </p:val>
                                        </p:tav>
                                      </p:tavLst>
                                    </p:anim>
                                    <p:anim calcmode="lin" valueType="num">
                                      <p:cBhvr>
                                        <p:cTn id="204" dur="100" accel="100000" fill="hold">
                                          <p:stCondLst>
                                            <p:cond delay="900"/>
                                          </p:stCondLst>
                                        </p:cTn>
                                        <p:tgtEl>
                                          <p:spTgt spid="39"/>
                                        </p:tgtEl>
                                        <p:attrNameLst>
                                          <p:attrName>ppt_y</p:attrName>
                                        </p:attrNameLst>
                                      </p:cBhvr>
                                      <p:tavLst>
                                        <p:tav tm="0">
                                          <p:val>
                                            <p:strVal val="#ppt_y-.03"/>
                                          </p:val>
                                        </p:tav>
                                        <p:tav tm="100000">
                                          <p:val>
                                            <p:strVal val="#ppt_y"/>
                                          </p:val>
                                        </p:tav>
                                      </p:tavLst>
                                    </p:anim>
                                  </p:childTnLst>
                                </p:cTn>
                              </p:par>
                            </p:childTnLst>
                          </p:cTn>
                        </p:par>
                      </p:childTnLst>
                    </p:cTn>
                  </p:par>
                  <p:par>
                    <p:cTn id="205" fill="hold">
                      <p:stCondLst>
                        <p:cond delay="indefinite"/>
                      </p:stCondLst>
                      <p:childTnLst>
                        <p:par>
                          <p:cTn id="206" fill="hold">
                            <p:stCondLst>
                              <p:cond delay="0"/>
                            </p:stCondLst>
                            <p:childTnLst>
                              <p:par>
                                <p:cTn id="207" presetID="37" presetClass="entr" presetSubtype="0" fill="hold" grpId="0" nodeType="clickEffect">
                                  <p:stCondLst>
                                    <p:cond delay="0"/>
                                  </p:stCondLst>
                                  <p:childTnLst>
                                    <p:set>
                                      <p:cBhvr>
                                        <p:cTn id="208" dur="1" fill="hold">
                                          <p:stCondLst>
                                            <p:cond delay="0"/>
                                          </p:stCondLst>
                                        </p:cTn>
                                        <p:tgtEl>
                                          <p:spTgt spid="40"/>
                                        </p:tgtEl>
                                        <p:attrNameLst>
                                          <p:attrName>style.visibility</p:attrName>
                                        </p:attrNameLst>
                                      </p:cBhvr>
                                      <p:to>
                                        <p:strVal val="visible"/>
                                      </p:to>
                                    </p:set>
                                    <p:animEffect transition="in" filter="fade">
                                      <p:cBhvr>
                                        <p:cTn id="209" dur="1000"/>
                                        <p:tgtEl>
                                          <p:spTgt spid="40"/>
                                        </p:tgtEl>
                                      </p:cBhvr>
                                    </p:animEffect>
                                    <p:anim calcmode="lin" valueType="num">
                                      <p:cBhvr>
                                        <p:cTn id="210" dur="1000" fill="hold"/>
                                        <p:tgtEl>
                                          <p:spTgt spid="40"/>
                                        </p:tgtEl>
                                        <p:attrNameLst>
                                          <p:attrName>ppt_x</p:attrName>
                                        </p:attrNameLst>
                                      </p:cBhvr>
                                      <p:tavLst>
                                        <p:tav tm="0">
                                          <p:val>
                                            <p:strVal val="#ppt_x"/>
                                          </p:val>
                                        </p:tav>
                                        <p:tav tm="100000">
                                          <p:val>
                                            <p:strVal val="#ppt_x"/>
                                          </p:val>
                                        </p:tav>
                                      </p:tavLst>
                                    </p:anim>
                                    <p:anim calcmode="lin" valueType="num">
                                      <p:cBhvr>
                                        <p:cTn id="211" dur="900" decel="100000" fill="hold"/>
                                        <p:tgtEl>
                                          <p:spTgt spid="40"/>
                                        </p:tgtEl>
                                        <p:attrNameLst>
                                          <p:attrName>ppt_y</p:attrName>
                                        </p:attrNameLst>
                                      </p:cBhvr>
                                      <p:tavLst>
                                        <p:tav tm="0">
                                          <p:val>
                                            <p:strVal val="#ppt_y+1"/>
                                          </p:val>
                                        </p:tav>
                                        <p:tav tm="100000">
                                          <p:val>
                                            <p:strVal val="#ppt_y-.03"/>
                                          </p:val>
                                        </p:tav>
                                      </p:tavLst>
                                    </p:anim>
                                    <p:anim calcmode="lin" valueType="num">
                                      <p:cBhvr>
                                        <p:cTn id="212" dur="100" accel="100000" fill="hold">
                                          <p:stCondLst>
                                            <p:cond delay="900"/>
                                          </p:stCondLst>
                                        </p:cTn>
                                        <p:tgtEl>
                                          <p:spTgt spid="40"/>
                                        </p:tgtEl>
                                        <p:attrNameLst>
                                          <p:attrName>ppt_y</p:attrName>
                                        </p:attrNameLst>
                                      </p:cBhvr>
                                      <p:tavLst>
                                        <p:tav tm="0">
                                          <p:val>
                                            <p:strVal val="#ppt_y-.03"/>
                                          </p:val>
                                        </p:tav>
                                        <p:tav tm="100000">
                                          <p:val>
                                            <p:strVal val="#ppt_y"/>
                                          </p:val>
                                        </p:tav>
                                      </p:tavLst>
                                    </p:anim>
                                  </p:childTnLst>
                                </p:cTn>
                              </p:par>
                              <p:par>
                                <p:cTn id="213" presetID="37" presetClass="entr" presetSubtype="0" fill="hold" grpId="0" nodeType="withEffect">
                                  <p:stCondLst>
                                    <p:cond delay="0"/>
                                  </p:stCondLst>
                                  <p:childTnLst>
                                    <p:set>
                                      <p:cBhvr>
                                        <p:cTn id="214" dur="1" fill="hold">
                                          <p:stCondLst>
                                            <p:cond delay="0"/>
                                          </p:stCondLst>
                                        </p:cTn>
                                        <p:tgtEl>
                                          <p:spTgt spid="41"/>
                                        </p:tgtEl>
                                        <p:attrNameLst>
                                          <p:attrName>style.visibility</p:attrName>
                                        </p:attrNameLst>
                                      </p:cBhvr>
                                      <p:to>
                                        <p:strVal val="visible"/>
                                      </p:to>
                                    </p:set>
                                    <p:animEffect transition="in" filter="fade">
                                      <p:cBhvr>
                                        <p:cTn id="215" dur="1000"/>
                                        <p:tgtEl>
                                          <p:spTgt spid="41"/>
                                        </p:tgtEl>
                                      </p:cBhvr>
                                    </p:animEffect>
                                    <p:anim calcmode="lin" valueType="num">
                                      <p:cBhvr>
                                        <p:cTn id="216" dur="1000" fill="hold"/>
                                        <p:tgtEl>
                                          <p:spTgt spid="41"/>
                                        </p:tgtEl>
                                        <p:attrNameLst>
                                          <p:attrName>ppt_x</p:attrName>
                                        </p:attrNameLst>
                                      </p:cBhvr>
                                      <p:tavLst>
                                        <p:tav tm="0">
                                          <p:val>
                                            <p:strVal val="#ppt_x"/>
                                          </p:val>
                                        </p:tav>
                                        <p:tav tm="100000">
                                          <p:val>
                                            <p:strVal val="#ppt_x"/>
                                          </p:val>
                                        </p:tav>
                                      </p:tavLst>
                                    </p:anim>
                                    <p:anim calcmode="lin" valueType="num">
                                      <p:cBhvr>
                                        <p:cTn id="217" dur="900" decel="100000" fill="hold"/>
                                        <p:tgtEl>
                                          <p:spTgt spid="41"/>
                                        </p:tgtEl>
                                        <p:attrNameLst>
                                          <p:attrName>ppt_y</p:attrName>
                                        </p:attrNameLst>
                                      </p:cBhvr>
                                      <p:tavLst>
                                        <p:tav tm="0">
                                          <p:val>
                                            <p:strVal val="#ppt_y+1"/>
                                          </p:val>
                                        </p:tav>
                                        <p:tav tm="100000">
                                          <p:val>
                                            <p:strVal val="#ppt_y-.03"/>
                                          </p:val>
                                        </p:tav>
                                      </p:tavLst>
                                    </p:anim>
                                    <p:anim calcmode="lin" valueType="num">
                                      <p:cBhvr>
                                        <p:cTn id="218" dur="100" accel="100000" fill="hold">
                                          <p:stCondLst>
                                            <p:cond delay="900"/>
                                          </p:stCondLst>
                                        </p:cTn>
                                        <p:tgtEl>
                                          <p:spTgt spid="41"/>
                                        </p:tgtEl>
                                        <p:attrNameLst>
                                          <p:attrName>ppt_y</p:attrName>
                                        </p:attrNameLst>
                                      </p:cBhvr>
                                      <p:tavLst>
                                        <p:tav tm="0">
                                          <p:val>
                                            <p:strVal val="#ppt_y-.03"/>
                                          </p:val>
                                        </p:tav>
                                        <p:tav tm="100000">
                                          <p:val>
                                            <p:strVal val="#ppt_y"/>
                                          </p:val>
                                        </p:tav>
                                      </p:tavLst>
                                    </p:anim>
                                  </p:childTnLst>
                                </p:cTn>
                              </p:par>
                              <p:par>
                                <p:cTn id="219" presetID="37" presetClass="entr" presetSubtype="0" fill="hold" grpId="0" nodeType="withEffect">
                                  <p:stCondLst>
                                    <p:cond delay="0"/>
                                  </p:stCondLst>
                                  <p:childTnLst>
                                    <p:set>
                                      <p:cBhvr>
                                        <p:cTn id="220" dur="1" fill="hold">
                                          <p:stCondLst>
                                            <p:cond delay="0"/>
                                          </p:stCondLst>
                                        </p:cTn>
                                        <p:tgtEl>
                                          <p:spTgt spid="42"/>
                                        </p:tgtEl>
                                        <p:attrNameLst>
                                          <p:attrName>style.visibility</p:attrName>
                                        </p:attrNameLst>
                                      </p:cBhvr>
                                      <p:to>
                                        <p:strVal val="visible"/>
                                      </p:to>
                                    </p:set>
                                    <p:animEffect transition="in" filter="fade">
                                      <p:cBhvr>
                                        <p:cTn id="221" dur="1000"/>
                                        <p:tgtEl>
                                          <p:spTgt spid="42"/>
                                        </p:tgtEl>
                                      </p:cBhvr>
                                    </p:animEffect>
                                    <p:anim calcmode="lin" valueType="num">
                                      <p:cBhvr>
                                        <p:cTn id="222" dur="1000" fill="hold"/>
                                        <p:tgtEl>
                                          <p:spTgt spid="42"/>
                                        </p:tgtEl>
                                        <p:attrNameLst>
                                          <p:attrName>ppt_x</p:attrName>
                                        </p:attrNameLst>
                                      </p:cBhvr>
                                      <p:tavLst>
                                        <p:tav tm="0">
                                          <p:val>
                                            <p:strVal val="#ppt_x"/>
                                          </p:val>
                                        </p:tav>
                                        <p:tav tm="100000">
                                          <p:val>
                                            <p:strVal val="#ppt_x"/>
                                          </p:val>
                                        </p:tav>
                                      </p:tavLst>
                                    </p:anim>
                                    <p:anim calcmode="lin" valueType="num">
                                      <p:cBhvr>
                                        <p:cTn id="223" dur="900" decel="100000" fill="hold"/>
                                        <p:tgtEl>
                                          <p:spTgt spid="42"/>
                                        </p:tgtEl>
                                        <p:attrNameLst>
                                          <p:attrName>ppt_y</p:attrName>
                                        </p:attrNameLst>
                                      </p:cBhvr>
                                      <p:tavLst>
                                        <p:tav tm="0">
                                          <p:val>
                                            <p:strVal val="#ppt_y+1"/>
                                          </p:val>
                                        </p:tav>
                                        <p:tav tm="100000">
                                          <p:val>
                                            <p:strVal val="#ppt_y-.03"/>
                                          </p:val>
                                        </p:tav>
                                      </p:tavLst>
                                    </p:anim>
                                    <p:anim calcmode="lin" valueType="num">
                                      <p:cBhvr>
                                        <p:cTn id="224" dur="100" accel="100000" fill="hold">
                                          <p:stCondLst>
                                            <p:cond delay="900"/>
                                          </p:stCondLst>
                                        </p:cTn>
                                        <p:tgtEl>
                                          <p:spTgt spid="42"/>
                                        </p:tgtEl>
                                        <p:attrNameLst>
                                          <p:attrName>ppt_y</p:attrName>
                                        </p:attrNameLst>
                                      </p:cBhvr>
                                      <p:tavLst>
                                        <p:tav tm="0">
                                          <p:val>
                                            <p:strVal val="#ppt_y-.03"/>
                                          </p:val>
                                        </p:tav>
                                        <p:tav tm="100000">
                                          <p:val>
                                            <p:strVal val="#ppt_y"/>
                                          </p:val>
                                        </p:tav>
                                      </p:tavLst>
                                    </p:anim>
                                  </p:childTnLst>
                                </p:cTn>
                              </p:par>
                              <p:par>
                                <p:cTn id="225" presetID="37" presetClass="entr" presetSubtype="0" fill="hold" grpId="0" nodeType="withEffect">
                                  <p:stCondLst>
                                    <p:cond delay="0"/>
                                  </p:stCondLst>
                                  <p:childTnLst>
                                    <p:set>
                                      <p:cBhvr>
                                        <p:cTn id="226" dur="1" fill="hold">
                                          <p:stCondLst>
                                            <p:cond delay="0"/>
                                          </p:stCondLst>
                                        </p:cTn>
                                        <p:tgtEl>
                                          <p:spTgt spid="43"/>
                                        </p:tgtEl>
                                        <p:attrNameLst>
                                          <p:attrName>style.visibility</p:attrName>
                                        </p:attrNameLst>
                                      </p:cBhvr>
                                      <p:to>
                                        <p:strVal val="visible"/>
                                      </p:to>
                                    </p:set>
                                    <p:animEffect transition="in" filter="fade">
                                      <p:cBhvr>
                                        <p:cTn id="227" dur="1000"/>
                                        <p:tgtEl>
                                          <p:spTgt spid="43"/>
                                        </p:tgtEl>
                                      </p:cBhvr>
                                    </p:animEffect>
                                    <p:anim calcmode="lin" valueType="num">
                                      <p:cBhvr>
                                        <p:cTn id="228" dur="1000" fill="hold"/>
                                        <p:tgtEl>
                                          <p:spTgt spid="43"/>
                                        </p:tgtEl>
                                        <p:attrNameLst>
                                          <p:attrName>ppt_x</p:attrName>
                                        </p:attrNameLst>
                                      </p:cBhvr>
                                      <p:tavLst>
                                        <p:tav tm="0">
                                          <p:val>
                                            <p:strVal val="#ppt_x"/>
                                          </p:val>
                                        </p:tav>
                                        <p:tav tm="100000">
                                          <p:val>
                                            <p:strVal val="#ppt_x"/>
                                          </p:val>
                                        </p:tav>
                                      </p:tavLst>
                                    </p:anim>
                                    <p:anim calcmode="lin" valueType="num">
                                      <p:cBhvr>
                                        <p:cTn id="229" dur="900" decel="100000" fill="hold"/>
                                        <p:tgtEl>
                                          <p:spTgt spid="43"/>
                                        </p:tgtEl>
                                        <p:attrNameLst>
                                          <p:attrName>ppt_y</p:attrName>
                                        </p:attrNameLst>
                                      </p:cBhvr>
                                      <p:tavLst>
                                        <p:tav tm="0">
                                          <p:val>
                                            <p:strVal val="#ppt_y+1"/>
                                          </p:val>
                                        </p:tav>
                                        <p:tav tm="100000">
                                          <p:val>
                                            <p:strVal val="#ppt_y-.03"/>
                                          </p:val>
                                        </p:tav>
                                      </p:tavLst>
                                    </p:anim>
                                    <p:anim calcmode="lin" valueType="num">
                                      <p:cBhvr>
                                        <p:cTn id="230" dur="100" accel="100000" fill="hold">
                                          <p:stCondLst>
                                            <p:cond delay="900"/>
                                          </p:stCondLst>
                                        </p:cTn>
                                        <p:tgtEl>
                                          <p:spTgt spid="43"/>
                                        </p:tgtEl>
                                        <p:attrNameLst>
                                          <p:attrName>ppt_y</p:attrName>
                                        </p:attrNameLst>
                                      </p:cBhvr>
                                      <p:tavLst>
                                        <p:tav tm="0">
                                          <p:val>
                                            <p:strVal val="#ppt_y-.03"/>
                                          </p:val>
                                        </p:tav>
                                        <p:tav tm="100000">
                                          <p:val>
                                            <p:strVal val="#ppt_y"/>
                                          </p:val>
                                        </p:tav>
                                      </p:tavLst>
                                    </p:anim>
                                  </p:childTnLst>
                                </p:cTn>
                              </p:par>
                              <p:par>
                                <p:cTn id="231" presetID="37" presetClass="entr" presetSubtype="0" fill="hold" grpId="0" nodeType="withEffect">
                                  <p:stCondLst>
                                    <p:cond delay="0"/>
                                  </p:stCondLst>
                                  <p:childTnLst>
                                    <p:set>
                                      <p:cBhvr>
                                        <p:cTn id="232" dur="1" fill="hold">
                                          <p:stCondLst>
                                            <p:cond delay="0"/>
                                          </p:stCondLst>
                                        </p:cTn>
                                        <p:tgtEl>
                                          <p:spTgt spid="44"/>
                                        </p:tgtEl>
                                        <p:attrNameLst>
                                          <p:attrName>style.visibility</p:attrName>
                                        </p:attrNameLst>
                                      </p:cBhvr>
                                      <p:to>
                                        <p:strVal val="visible"/>
                                      </p:to>
                                    </p:set>
                                    <p:animEffect transition="in" filter="fade">
                                      <p:cBhvr>
                                        <p:cTn id="233" dur="1000"/>
                                        <p:tgtEl>
                                          <p:spTgt spid="44"/>
                                        </p:tgtEl>
                                      </p:cBhvr>
                                    </p:animEffect>
                                    <p:anim calcmode="lin" valueType="num">
                                      <p:cBhvr>
                                        <p:cTn id="234" dur="1000" fill="hold"/>
                                        <p:tgtEl>
                                          <p:spTgt spid="44"/>
                                        </p:tgtEl>
                                        <p:attrNameLst>
                                          <p:attrName>ppt_x</p:attrName>
                                        </p:attrNameLst>
                                      </p:cBhvr>
                                      <p:tavLst>
                                        <p:tav tm="0">
                                          <p:val>
                                            <p:strVal val="#ppt_x"/>
                                          </p:val>
                                        </p:tav>
                                        <p:tav tm="100000">
                                          <p:val>
                                            <p:strVal val="#ppt_x"/>
                                          </p:val>
                                        </p:tav>
                                      </p:tavLst>
                                    </p:anim>
                                    <p:anim calcmode="lin" valueType="num">
                                      <p:cBhvr>
                                        <p:cTn id="235" dur="900" decel="100000" fill="hold"/>
                                        <p:tgtEl>
                                          <p:spTgt spid="44"/>
                                        </p:tgtEl>
                                        <p:attrNameLst>
                                          <p:attrName>ppt_y</p:attrName>
                                        </p:attrNameLst>
                                      </p:cBhvr>
                                      <p:tavLst>
                                        <p:tav tm="0">
                                          <p:val>
                                            <p:strVal val="#ppt_y+1"/>
                                          </p:val>
                                        </p:tav>
                                        <p:tav tm="100000">
                                          <p:val>
                                            <p:strVal val="#ppt_y-.03"/>
                                          </p:val>
                                        </p:tav>
                                      </p:tavLst>
                                    </p:anim>
                                    <p:anim calcmode="lin" valueType="num">
                                      <p:cBhvr>
                                        <p:cTn id="236" dur="100" accel="100000" fill="hold">
                                          <p:stCondLst>
                                            <p:cond delay="900"/>
                                          </p:stCondLst>
                                        </p:cTn>
                                        <p:tgtEl>
                                          <p:spTgt spid="44"/>
                                        </p:tgtEl>
                                        <p:attrNameLst>
                                          <p:attrName>ppt_y</p:attrName>
                                        </p:attrNameLst>
                                      </p:cBhvr>
                                      <p:tavLst>
                                        <p:tav tm="0">
                                          <p:val>
                                            <p:strVal val="#ppt_y-.03"/>
                                          </p:val>
                                        </p:tav>
                                        <p:tav tm="100000">
                                          <p:val>
                                            <p:strVal val="#ppt_y"/>
                                          </p:val>
                                        </p:tav>
                                      </p:tavLst>
                                    </p:anim>
                                  </p:childTnLst>
                                </p:cTn>
                              </p:par>
                              <p:par>
                                <p:cTn id="237" presetID="37" presetClass="entr" presetSubtype="0" fill="hold" grpId="0" nodeType="withEffect">
                                  <p:stCondLst>
                                    <p:cond delay="0"/>
                                  </p:stCondLst>
                                  <p:childTnLst>
                                    <p:set>
                                      <p:cBhvr>
                                        <p:cTn id="238" dur="1" fill="hold">
                                          <p:stCondLst>
                                            <p:cond delay="0"/>
                                          </p:stCondLst>
                                        </p:cTn>
                                        <p:tgtEl>
                                          <p:spTgt spid="45"/>
                                        </p:tgtEl>
                                        <p:attrNameLst>
                                          <p:attrName>style.visibility</p:attrName>
                                        </p:attrNameLst>
                                      </p:cBhvr>
                                      <p:to>
                                        <p:strVal val="visible"/>
                                      </p:to>
                                    </p:set>
                                    <p:animEffect transition="in" filter="fade">
                                      <p:cBhvr>
                                        <p:cTn id="239" dur="1000"/>
                                        <p:tgtEl>
                                          <p:spTgt spid="45"/>
                                        </p:tgtEl>
                                      </p:cBhvr>
                                    </p:animEffect>
                                    <p:anim calcmode="lin" valueType="num">
                                      <p:cBhvr>
                                        <p:cTn id="240" dur="1000" fill="hold"/>
                                        <p:tgtEl>
                                          <p:spTgt spid="45"/>
                                        </p:tgtEl>
                                        <p:attrNameLst>
                                          <p:attrName>ppt_x</p:attrName>
                                        </p:attrNameLst>
                                      </p:cBhvr>
                                      <p:tavLst>
                                        <p:tav tm="0">
                                          <p:val>
                                            <p:strVal val="#ppt_x"/>
                                          </p:val>
                                        </p:tav>
                                        <p:tav tm="100000">
                                          <p:val>
                                            <p:strVal val="#ppt_x"/>
                                          </p:val>
                                        </p:tav>
                                      </p:tavLst>
                                    </p:anim>
                                    <p:anim calcmode="lin" valueType="num">
                                      <p:cBhvr>
                                        <p:cTn id="241" dur="900" decel="100000" fill="hold"/>
                                        <p:tgtEl>
                                          <p:spTgt spid="45"/>
                                        </p:tgtEl>
                                        <p:attrNameLst>
                                          <p:attrName>ppt_y</p:attrName>
                                        </p:attrNameLst>
                                      </p:cBhvr>
                                      <p:tavLst>
                                        <p:tav tm="0">
                                          <p:val>
                                            <p:strVal val="#ppt_y+1"/>
                                          </p:val>
                                        </p:tav>
                                        <p:tav tm="100000">
                                          <p:val>
                                            <p:strVal val="#ppt_y-.03"/>
                                          </p:val>
                                        </p:tav>
                                      </p:tavLst>
                                    </p:anim>
                                    <p:anim calcmode="lin" valueType="num">
                                      <p:cBhvr>
                                        <p:cTn id="242" dur="100" accel="100000" fill="hold">
                                          <p:stCondLst>
                                            <p:cond delay="900"/>
                                          </p:stCondLst>
                                        </p:cTn>
                                        <p:tgtEl>
                                          <p:spTgt spid="45"/>
                                        </p:tgtEl>
                                        <p:attrNameLst>
                                          <p:attrName>ppt_y</p:attrName>
                                        </p:attrNameLst>
                                      </p:cBhvr>
                                      <p:tavLst>
                                        <p:tav tm="0">
                                          <p:val>
                                            <p:strVal val="#ppt_y-.03"/>
                                          </p:val>
                                        </p:tav>
                                        <p:tav tm="100000">
                                          <p:val>
                                            <p:strVal val="#ppt_y"/>
                                          </p:val>
                                        </p:tav>
                                      </p:tavLst>
                                    </p:anim>
                                  </p:childTnLst>
                                </p:cTn>
                              </p:par>
                              <p:par>
                                <p:cTn id="243" presetID="37" presetClass="entr" presetSubtype="0" fill="hold" grpId="0" nodeType="withEffect">
                                  <p:stCondLst>
                                    <p:cond delay="0"/>
                                  </p:stCondLst>
                                  <p:childTnLst>
                                    <p:set>
                                      <p:cBhvr>
                                        <p:cTn id="244" dur="1" fill="hold">
                                          <p:stCondLst>
                                            <p:cond delay="0"/>
                                          </p:stCondLst>
                                        </p:cTn>
                                        <p:tgtEl>
                                          <p:spTgt spid="46"/>
                                        </p:tgtEl>
                                        <p:attrNameLst>
                                          <p:attrName>style.visibility</p:attrName>
                                        </p:attrNameLst>
                                      </p:cBhvr>
                                      <p:to>
                                        <p:strVal val="visible"/>
                                      </p:to>
                                    </p:set>
                                    <p:animEffect transition="in" filter="fade">
                                      <p:cBhvr>
                                        <p:cTn id="245" dur="1000"/>
                                        <p:tgtEl>
                                          <p:spTgt spid="46"/>
                                        </p:tgtEl>
                                      </p:cBhvr>
                                    </p:animEffect>
                                    <p:anim calcmode="lin" valueType="num">
                                      <p:cBhvr>
                                        <p:cTn id="246" dur="1000" fill="hold"/>
                                        <p:tgtEl>
                                          <p:spTgt spid="46"/>
                                        </p:tgtEl>
                                        <p:attrNameLst>
                                          <p:attrName>ppt_x</p:attrName>
                                        </p:attrNameLst>
                                      </p:cBhvr>
                                      <p:tavLst>
                                        <p:tav tm="0">
                                          <p:val>
                                            <p:strVal val="#ppt_x"/>
                                          </p:val>
                                        </p:tav>
                                        <p:tav tm="100000">
                                          <p:val>
                                            <p:strVal val="#ppt_x"/>
                                          </p:val>
                                        </p:tav>
                                      </p:tavLst>
                                    </p:anim>
                                    <p:anim calcmode="lin" valueType="num">
                                      <p:cBhvr>
                                        <p:cTn id="247" dur="900" decel="100000" fill="hold"/>
                                        <p:tgtEl>
                                          <p:spTgt spid="46"/>
                                        </p:tgtEl>
                                        <p:attrNameLst>
                                          <p:attrName>ppt_y</p:attrName>
                                        </p:attrNameLst>
                                      </p:cBhvr>
                                      <p:tavLst>
                                        <p:tav tm="0">
                                          <p:val>
                                            <p:strVal val="#ppt_y+1"/>
                                          </p:val>
                                        </p:tav>
                                        <p:tav tm="100000">
                                          <p:val>
                                            <p:strVal val="#ppt_y-.03"/>
                                          </p:val>
                                        </p:tav>
                                      </p:tavLst>
                                    </p:anim>
                                    <p:anim calcmode="lin" valueType="num">
                                      <p:cBhvr>
                                        <p:cTn id="248" dur="100" accel="100000" fill="hold">
                                          <p:stCondLst>
                                            <p:cond delay="900"/>
                                          </p:stCondLst>
                                        </p:cTn>
                                        <p:tgtEl>
                                          <p:spTgt spid="46"/>
                                        </p:tgtEl>
                                        <p:attrNameLst>
                                          <p:attrName>ppt_y</p:attrName>
                                        </p:attrNameLst>
                                      </p:cBhvr>
                                      <p:tavLst>
                                        <p:tav tm="0">
                                          <p:val>
                                            <p:strVal val="#ppt_y-.03"/>
                                          </p:val>
                                        </p:tav>
                                        <p:tav tm="100000">
                                          <p:val>
                                            <p:strVal val="#ppt_y"/>
                                          </p:val>
                                        </p:tav>
                                      </p:tavLst>
                                    </p:anim>
                                  </p:childTnLst>
                                </p:cTn>
                              </p:par>
                              <p:par>
                                <p:cTn id="249" presetID="37" presetClass="entr" presetSubtype="0" fill="hold" grpId="0" nodeType="withEffect">
                                  <p:stCondLst>
                                    <p:cond delay="0"/>
                                  </p:stCondLst>
                                  <p:childTnLst>
                                    <p:set>
                                      <p:cBhvr>
                                        <p:cTn id="250" dur="1" fill="hold">
                                          <p:stCondLst>
                                            <p:cond delay="0"/>
                                          </p:stCondLst>
                                        </p:cTn>
                                        <p:tgtEl>
                                          <p:spTgt spid="47"/>
                                        </p:tgtEl>
                                        <p:attrNameLst>
                                          <p:attrName>style.visibility</p:attrName>
                                        </p:attrNameLst>
                                      </p:cBhvr>
                                      <p:to>
                                        <p:strVal val="visible"/>
                                      </p:to>
                                    </p:set>
                                    <p:animEffect transition="in" filter="fade">
                                      <p:cBhvr>
                                        <p:cTn id="251" dur="1000"/>
                                        <p:tgtEl>
                                          <p:spTgt spid="47"/>
                                        </p:tgtEl>
                                      </p:cBhvr>
                                    </p:animEffect>
                                    <p:anim calcmode="lin" valueType="num">
                                      <p:cBhvr>
                                        <p:cTn id="252" dur="1000" fill="hold"/>
                                        <p:tgtEl>
                                          <p:spTgt spid="47"/>
                                        </p:tgtEl>
                                        <p:attrNameLst>
                                          <p:attrName>ppt_x</p:attrName>
                                        </p:attrNameLst>
                                      </p:cBhvr>
                                      <p:tavLst>
                                        <p:tav tm="0">
                                          <p:val>
                                            <p:strVal val="#ppt_x"/>
                                          </p:val>
                                        </p:tav>
                                        <p:tav tm="100000">
                                          <p:val>
                                            <p:strVal val="#ppt_x"/>
                                          </p:val>
                                        </p:tav>
                                      </p:tavLst>
                                    </p:anim>
                                    <p:anim calcmode="lin" valueType="num">
                                      <p:cBhvr>
                                        <p:cTn id="253" dur="900" decel="100000" fill="hold"/>
                                        <p:tgtEl>
                                          <p:spTgt spid="47"/>
                                        </p:tgtEl>
                                        <p:attrNameLst>
                                          <p:attrName>ppt_y</p:attrName>
                                        </p:attrNameLst>
                                      </p:cBhvr>
                                      <p:tavLst>
                                        <p:tav tm="0">
                                          <p:val>
                                            <p:strVal val="#ppt_y+1"/>
                                          </p:val>
                                        </p:tav>
                                        <p:tav tm="100000">
                                          <p:val>
                                            <p:strVal val="#ppt_y-.03"/>
                                          </p:val>
                                        </p:tav>
                                      </p:tavLst>
                                    </p:anim>
                                    <p:anim calcmode="lin" valueType="num">
                                      <p:cBhvr>
                                        <p:cTn id="254" dur="100" accel="100000" fill="hold">
                                          <p:stCondLst>
                                            <p:cond delay="900"/>
                                          </p:stCondLst>
                                        </p:cTn>
                                        <p:tgtEl>
                                          <p:spTgt spid="47"/>
                                        </p:tgtEl>
                                        <p:attrNameLst>
                                          <p:attrName>ppt_y</p:attrName>
                                        </p:attrNameLst>
                                      </p:cBhvr>
                                      <p:tavLst>
                                        <p:tav tm="0">
                                          <p:val>
                                            <p:strVal val="#ppt_y-.03"/>
                                          </p:val>
                                        </p:tav>
                                        <p:tav tm="100000">
                                          <p:val>
                                            <p:strVal val="#ppt_y"/>
                                          </p:val>
                                        </p:tav>
                                      </p:tavLst>
                                    </p:anim>
                                  </p:childTnLst>
                                </p:cTn>
                              </p:par>
                              <p:par>
                                <p:cTn id="255" presetID="37" presetClass="entr" presetSubtype="0" fill="hold" grpId="0" nodeType="withEffect">
                                  <p:stCondLst>
                                    <p:cond delay="0"/>
                                  </p:stCondLst>
                                  <p:childTnLst>
                                    <p:set>
                                      <p:cBhvr>
                                        <p:cTn id="256" dur="1" fill="hold">
                                          <p:stCondLst>
                                            <p:cond delay="0"/>
                                          </p:stCondLst>
                                        </p:cTn>
                                        <p:tgtEl>
                                          <p:spTgt spid="48"/>
                                        </p:tgtEl>
                                        <p:attrNameLst>
                                          <p:attrName>style.visibility</p:attrName>
                                        </p:attrNameLst>
                                      </p:cBhvr>
                                      <p:to>
                                        <p:strVal val="visible"/>
                                      </p:to>
                                    </p:set>
                                    <p:animEffect transition="in" filter="fade">
                                      <p:cBhvr>
                                        <p:cTn id="257" dur="1000"/>
                                        <p:tgtEl>
                                          <p:spTgt spid="48"/>
                                        </p:tgtEl>
                                      </p:cBhvr>
                                    </p:animEffect>
                                    <p:anim calcmode="lin" valueType="num">
                                      <p:cBhvr>
                                        <p:cTn id="258" dur="1000" fill="hold"/>
                                        <p:tgtEl>
                                          <p:spTgt spid="48"/>
                                        </p:tgtEl>
                                        <p:attrNameLst>
                                          <p:attrName>ppt_x</p:attrName>
                                        </p:attrNameLst>
                                      </p:cBhvr>
                                      <p:tavLst>
                                        <p:tav tm="0">
                                          <p:val>
                                            <p:strVal val="#ppt_x"/>
                                          </p:val>
                                        </p:tav>
                                        <p:tav tm="100000">
                                          <p:val>
                                            <p:strVal val="#ppt_x"/>
                                          </p:val>
                                        </p:tav>
                                      </p:tavLst>
                                    </p:anim>
                                    <p:anim calcmode="lin" valueType="num">
                                      <p:cBhvr>
                                        <p:cTn id="259" dur="900" decel="100000" fill="hold"/>
                                        <p:tgtEl>
                                          <p:spTgt spid="48"/>
                                        </p:tgtEl>
                                        <p:attrNameLst>
                                          <p:attrName>ppt_y</p:attrName>
                                        </p:attrNameLst>
                                      </p:cBhvr>
                                      <p:tavLst>
                                        <p:tav tm="0">
                                          <p:val>
                                            <p:strVal val="#ppt_y+1"/>
                                          </p:val>
                                        </p:tav>
                                        <p:tav tm="100000">
                                          <p:val>
                                            <p:strVal val="#ppt_y-.03"/>
                                          </p:val>
                                        </p:tav>
                                      </p:tavLst>
                                    </p:anim>
                                    <p:anim calcmode="lin" valueType="num">
                                      <p:cBhvr>
                                        <p:cTn id="260" dur="100" accel="100000" fill="hold">
                                          <p:stCondLst>
                                            <p:cond delay="900"/>
                                          </p:stCondLst>
                                        </p:cTn>
                                        <p:tgtEl>
                                          <p:spTgt spid="48"/>
                                        </p:tgtEl>
                                        <p:attrNameLst>
                                          <p:attrName>ppt_y</p:attrName>
                                        </p:attrNameLst>
                                      </p:cBhvr>
                                      <p:tavLst>
                                        <p:tav tm="0">
                                          <p:val>
                                            <p:strVal val="#ppt_y-.03"/>
                                          </p:val>
                                        </p:tav>
                                        <p:tav tm="100000">
                                          <p:val>
                                            <p:strVal val="#ppt_y"/>
                                          </p:val>
                                        </p:tav>
                                      </p:tavLst>
                                    </p:anim>
                                  </p:childTnLst>
                                </p:cTn>
                              </p:par>
                              <p:par>
                                <p:cTn id="261" presetID="37" presetClass="entr" presetSubtype="0" fill="hold" grpId="0" nodeType="withEffect">
                                  <p:stCondLst>
                                    <p:cond delay="0"/>
                                  </p:stCondLst>
                                  <p:childTnLst>
                                    <p:set>
                                      <p:cBhvr>
                                        <p:cTn id="262" dur="1" fill="hold">
                                          <p:stCondLst>
                                            <p:cond delay="0"/>
                                          </p:stCondLst>
                                        </p:cTn>
                                        <p:tgtEl>
                                          <p:spTgt spid="49"/>
                                        </p:tgtEl>
                                        <p:attrNameLst>
                                          <p:attrName>style.visibility</p:attrName>
                                        </p:attrNameLst>
                                      </p:cBhvr>
                                      <p:to>
                                        <p:strVal val="visible"/>
                                      </p:to>
                                    </p:set>
                                    <p:animEffect transition="in" filter="fade">
                                      <p:cBhvr>
                                        <p:cTn id="263" dur="1000"/>
                                        <p:tgtEl>
                                          <p:spTgt spid="49"/>
                                        </p:tgtEl>
                                      </p:cBhvr>
                                    </p:animEffect>
                                    <p:anim calcmode="lin" valueType="num">
                                      <p:cBhvr>
                                        <p:cTn id="264" dur="1000" fill="hold"/>
                                        <p:tgtEl>
                                          <p:spTgt spid="49"/>
                                        </p:tgtEl>
                                        <p:attrNameLst>
                                          <p:attrName>ppt_x</p:attrName>
                                        </p:attrNameLst>
                                      </p:cBhvr>
                                      <p:tavLst>
                                        <p:tav tm="0">
                                          <p:val>
                                            <p:strVal val="#ppt_x"/>
                                          </p:val>
                                        </p:tav>
                                        <p:tav tm="100000">
                                          <p:val>
                                            <p:strVal val="#ppt_x"/>
                                          </p:val>
                                        </p:tav>
                                      </p:tavLst>
                                    </p:anim>
                                    <p:anim calcmode="lin" valueType="num">
                                      <p:cBhvr>
                                        <p:cTn id="265" dur="900" decel="100000" fill="hold"/>
                                        <p:tgtEl>
                                          <p:spTgt spid="49"/>
                                        </p:tgtEl>
                                        <p:attrNameLst>
                                          <p:attrName>ppt_y</p:attrName>
                                        </p:attrNameLst>
                                      </p:cBhvr>
                                      <p:tavLst>
                                        <p:tav tm="0">
                                          <p:val>
                                            <p:strVal val="#ppt_y+1"/>
                                          </p:val>
                                        </p:tav>
                                        <p:tav tm="100000">
                                          <p:val>
                                            <p:strVal val="#ppt_y-.03"/>
                                          </p:val>
                                        </p:tav>
                                      </p:tavLst>
                                    </p:anim>
                                    <p:anim calcmode="lin" valueType="num">
                                      <p:cBhvr>
                                        <p:cTn id="266" dur="100" accel="100000" fill="hold">
                                          <p:stCondLst>
                                            <p:cond delay="900"/>
                                          </p:stCondLst>
                                        </p:cTn>
                                        <p:tgtEl>
                                          <p:spTgt spid="49"/>
                                        </p:tgtEl>
                                        <p:attrNameLst>
                                          <p:attrName>ppt_y</p:attrName>
                                        </p:attrNameLst>
                                      </p:cBhvr>
                                      <p:tavLst>
                                        <p:tav tm="0">
                                          <p:val>
                                            <p:strVal val="#ppt_y-.03"/>
                                          </p:val>
                                        </p:tav>
                                        <p:tav tm="100000">
                                          <p:val>
                                            <p:strVal val="#ppt_y"/>
                                          </p:val>
                                        </p:tav>
                                      </p:tavLst>
                                    </p:anim>
                                  </p:childTnLst>
                                </p:cTn>
                              </p:par>
                              <p:par>
                                <p:cTn id="267" presetID="37" presetClass="entr" presetSubtype="0" fill="hold" grpId="0" nodeType="withEffect">
                                  <p:stCondLst>
                                    <p:cond delay="0"/>
                                  </p:stCondLst>
                                  <p:childTnLst>
                                    <p:set>
                                      <p:cBhvr>
                                        <p:cTn id="268" dur="1" fill="hold">
                                          <p:stCondLst>
                                            <p:cond delay="0"/>
                                          </p:stCondLst>
                                        </p:cTn>
                                        <p:tgtEl>
                                          <p:spTgt spid="50"/>
                                        </p:tgtEl>
                                        <p:attrNameLst>
                                          <p:attrName>style.visibility</p:attrName>
                                        </p:attrNameLst>
                                      </p:cBhvr>
                                      <p:to>
                                        <p:strVal val="visible"/>
                                      </p:to>
                                    </p:set>
                                    <p:animEffect transition="in" filter="fade">
                                      <p:cBhvr>
                                        <p:cTn id="269" dur="1000"/>
                                        <p:tgtEl>
                                          <p:spTgt spid="50"/>
                                        </p:tgtEl>
                                      </p:cBhvr>
                                    </p:animEffect>
                                    <p:anim calcmode="lin" valueType="num">
                                      <p:cBhvr>
                                        <p:cTn id="270" dur="1000" fill="hold"/>
                                        <p:tgtEl>
                                          <p:spTgt spid="50"/>
                                        </p:tgtEl>
                                        <p:attrNameLst>
                                          <p:attrName>ppt_x</p:attrName>
                                        </p:attrNameLst>
                                      </p:cBhvr>
                                      <p:tavLst>
                                        <p:tav tm="0">
                                          <p:val>
                                            <p:strVal val="#ppt_x"/>
                                          </p:val>
                                        </p:tav>
                                        <p:tav tm="100000">
                                          <p:val>
                                            <p:strVal val="#ppt_x"/>
                                          </p:val>
                                        </p:tav>
                                      </p:tavLst>
                                    </p:anim>
                                    <p:anim calcmode="lin" valueType="num">
                                      <p:cBhvr>
                                        <p:cTn id="271" dur="900" decel="100000" fill="hold"/>
                                        <p:tgtEl>
                                          <p:spTgt spid="50"/>
                                        </p:tgtEl>
                                        <p:attrNameLst>
                                          <p:attrName>ppt_y</p:attrName>
                                        </p:attrNameLst>
                                      </p:cBhvr>
                                      <p:tavLst>
                                        <p:tav tm="0">
                                          <p:val>
                                            <p:strVal val="#ppt_y+1"/>
                                          </p:val>
                                        </p:tav>
                                        <p:tav tm="100000">
                                          <p:val>
                                            <p:strVal val="#ppt_y-.03"/>
                                          </p:val>
                                        </p:tav>
                                      </p:tavLst>
                                    </p:anim>
                                    <p:anim calcmode="lin" valueType="num">
                                      <p:cBhvr>
                                        <p:cTn id="272" dur="100" accel="100000" fill="hold">
                                          <p:stCondLst>
                                            <p:cond delay="900"/>
                                          </p:stCondLst>
                                        </p:cTn>
                                        <p:tgtEl>
                                          <p:spTgt spid="50"/>
                                        </p:tgtEl>
                                        <p:attrNameLst>
                                          <p:attrName>ppt_y</p:attrName>
                                        </p:attrNameLst>
                                      </p:cBhvr>
                                      <p:tavLst>
                                        <p:tav tm="0">
                                          <p:val>
                                            <p:strVal val="#ppt_y-.03"/>
                                          </p:val>
                                        </p:tav>
                                        <p:tav tm="100000">
                                          <p:val>
                                            <p:strVal val="#ppt_y"/>
                                          </p:val>
                                        </p:tav>
                                      </p:tavLst>
                                    </p:anim>
                                  </p:childTnLst>
                                </p:cTn>
                              </p:par>
                              <p:par>
                                <p:cTn id="273" presetID="37" presetClass="entr" presetSubtype="0" fill="hold" grpId="0" nodeType="withEffect">
                                  <p:stCondLst>
                                    <p:cond delay="0"/>
                                  </p:stCondLst>
                                  <p:childTnLst>
                                    <p:set>
                                      <p:cBhvr>
                                        <p:cTn id="274" dur="1" fill="hold">
                                          <p:stCondLst>
                                            <p:cond delay="0"/>
                                          </p:stCondLst>
                                        </p:cTn>
                                        <p:tgtEl>
                                          <p:spTgt spid="51"/>
                                        </p:tgtEl>
                                        <p:attrNameLst>
                                          <p:attrName>style.visibility</p:attrName>
                                        </p:attrNameLst>
                                      </p:cBhvr>
                                      <p:to>
                                        <p:strVal val="visible"/>
                                      </p:to>
                                    </p:set>
                                    <p:animEffect transition="in" filter="fade">
                                      <p:cBhvr>
                                        <p:cTn id="275" dur="1000"/>
                                        <p:tgtEl>
                                          <p:spTgt spid="51"/>
                                        </p:tgtEl>
                                      </p:cBhvr>
                                    </p:animEffect>
                                    <p:anim calcmode="lin" valueType="num">
                                      <p:cBhvr>
                                        <p:cTn id="276" dur="1000" fill="hold"/>
                                        <p:tgtEl>
                                          <p:spTgt spid="51"/>
                                        </p:tgtEl>
                                        <p:attrNameLst>
                                          <p:attrName>ppt_x</p:attrName>
                                        </p:attrNameLst>
                                      </p:cBhvr>
                                      <p:tavLst>
                                        <p:tav tm="0">
                                          <p:val>
                                            <p:strVal val="#ppt_x"/>
                                          </p:val>
                                        </p:tav>
                                        <p:tav tm="100000">
                                          <p:val>
                                            <p:strVal val="#ppt_x"/>
                                          </p:val>
                                        </p:tav>
                                      </p:tavLst>
                                    </p:anim>
                                    <p:anim calcmode="lin" valueType="num">
                                      <p:cBhvr>
                                        <p:cTn id="277" dur="900" decel="100000" fill="hold"/>
                                        <p:tgtEl>
                                          <p:spTgt spid="51"/>
                                        </p:tgtEl>
                                        <p:attrNameLst>
                                          <p:attrName>ppt_y</p:attrName>
                                        </p:attrNameLst>
                                      </p:cBhvr>
                                      <p:tavLst>
                                        <p:tav tm="0">
                                          <p:val>
                                            <p:strVal val="#ppt_y+1"/>
                                          </p:val>
                                        </p:tav>
                                        <p:tav tm="100000">
                                          <p:val>
                                            <p:strVal val="#ppt_y-.03"/>
                                          </p:val>
                                        </p:tav>
                                      </p:tavLst>
                                    </p:anim>
                                    <p:anim calcmode="lin" valueType="num">
                                      <p:cBhvr>
                                        <p:cTn id="278" dur="100" accel="100000" fill="hold">
                                          <p:stCondLst>
                                            <p:cond delay="900"/>
                                          </p:stCondLst>
                                        </p:cTn>
                                        <p:tgtEl>
                                          <p:spTgt spid="51"/>
                                        </p:tgtEl>
                                        <p:attrNameLst>
                                          <p:attrName>ppt_y</p:attrName>
                                        </p:attrNameLst>
                                      </p:cBhvr>
                                      <p:tavLst>
                                        <p:tav tm="0">
                                          <p:val>
                                            <p:strVal val="#ppt_y-.03"/>
                                          </p:val>
                                        </p:tav>
                                        <p:tav tm="100000">
                                          <p:val>
                                            <p:strVal val="#ppt_y"/>
                                          </p:val>
                                        </p:tav>
                                      </p:tavLst>
                                    </p:anim>
                                  </p:childTnLst>
                                </p:cTn>
                              </p:par>
                              <p:par>
                                <p:cTn id="279" presetID="37" presetClass="entr" presetSubtype="0" fill="hold" grpId="0" nodeType="withEffect">
                                  <p:stCondLst>
                                    <p:cond delay="0"/>
                                  </p:stCondLst>
                                  <p:childTnLst>
                                    <p:set>
                                      <p:cBhvr>
                                        <p:cTn id="280" dur="1" fill="hold">
                                          <p:stCondLst>
                                            <p:cond delay="0"/>
                                          </p:stCondLst>
                                        </p:cTn>
                                        <p:tgtEl>
                                          <p:spTgt spid="52"/>
                                        </p:tgtEl>
                                        <p:attrNameLst>
                                          <p:attrName>style.visibility</p:attrName>
                                        </p:attrNameLst>
                                      </p:cBhvr>
                                      <p:to>
                                        <p:strVal val="visible"/>
                                      </p:to>
                                    </p:set>
                                    <p:animEffect transition="in" filter="fade">
                                      <p:cBhvr>
                                        <p:cTn id="281" dur="1000"/>
                                        <p:tgtEl>
                                          <p:spTgt spid="52"/>
                                        </p:tgtEl>
                                      </p:cBhvr>
                                    </p:animEffect>
                                    <p:anim calcmode="lin" valueType="num">
                                      <p:cBhvr>
                                        <p:cTn id="282" dur="1000" fill="hold"/>
                                        <p:tgtEl>
                                          <p:spTgt spid="52"/>
                                        </p:tgtEl>
                                        <p:attrNameLst>
                                          <p:attrName>ppt_x</p:attrName>
                                        </p:attrNameLst>
                                      </p:cBhvr>
                                      <p:tavLst>
                                        <p:tav tm="0">
                                          <p:val>
                                            <p:strVal val="#ppt_x"/>
                                          </p:val>
                                        </p:tav>
                                        <p:tav tm="100000">
                                          <p:val>
                                            <p:strVal val="#ppt_x"/>
                                          </p:val>
                                        </p:tav>
                                      </p:tavLst>
                                    </p:anim>
                                    <p:anim calcmode="lin" valueType="num">
                                      <p:cBhvr>
                                        <p:cTn id="283" dur="900" decel="100000" fill="hold"/>
                                        <p:tgtEl>
                                          <p:spTgt spid="52"/>
                                        </p:tgtEl>
                                        <p:attrNameLst>
                                          <p:attrName>ppt_y</p:attrName>
                                        </p:attrNameLst>
                                      </p:cBhvr>
                                      <p:tavLst>
                                        <p:tav tm="0">
                                          <p:val>
                                            <p:strVal val="#ppt_y+1"/>
                                          </p:val>
                                        </p:tav>
                                        <p:tav tm="100000">
                                          <p:val>
                                            <p:strVal val="#ppt_y-.03"/>
                                          </p:val>
                                        </p:tav>
                                      </p:tavLst>
                                    </p:anim>
                                    <p:anim calcmode="lin" valueType="num">
                                      <p:cBhvr>
                                        <p:cTn id="284" dur="100" accel="100000" fill="hold">
                                          <p:stCondLst>
                                            <p:cond delay="900"/>
                                          </p:stCondLst>
                                        </p:cTn>
                                        <p:tgtEl>
                                          <p:spTgt spid="52"/>
                                        </p:tgtEl>
                                        <p:attrNameLst>
                                          <p:attrName>ppt_y</p:attrName>
                                        </p:attrNameLst>
                                      </p:cBhvr>
                                      <p:tavLst>
                                        <p:tav tm="0">
                                          <p:val>
                                            <p:strVal val="#ppt_y-.03"/>
                                          </p:val>
                                        </p:tav>
                                        <p:tav tm="100000">
                                          <p:val>
                                            <p:strVal val="#ppt_y"/>
                                          </p:val>
                                        </p:tav>
                                      </p:tavLst>
                                    </p:anim>
                                  </p:childTnLst>
                                </p:cTn>
                              </p:par>
                              <p:par>
                                <p:cTn id="285" presetID="37" presetClass="entr" presetSubtype="0" fill="hold" grpId="0" nodeType="withEffect">
                                  <p:stCondLst>
                                    <p:cond delay="0"/>
                                  </p:stCondLst>
                                  <p:childTnLst>
                                    <p:set>
                                      <p:cBhvr>
                                        <p:cTn id="286" dur="1" fill="hold">
                                          <p:stCondLst>
                                            <p:cond delay="0"/>
                                          </p:stCondLst>
                                        </p:cTn>
                                        <p:tgtEl>
                                          <p:spTgt spid="53"/>
                                        </p:tgtEl>
                                        <p:attrNameLst>
                                          <p:attrName>style.visibility</p:attrName>
                                        </p:attrNameLst>
                                      </p:cBhvr>
                                      <p:to>
                                        <p:strVal val="visible"/>
                                      </p:to>
                                    </p:set>
                                    <p:animEffect transition="in" filter="fade">
                                      <p:cBhvr>
                                        <p:cTn id="287" dur="1000"/>
                                        <p:tgtEl>
                                          <p:spTgt spid="53"/>
                                        </p:tgtEl>
                                      </p:cBhvr>
                                    </p:animEffect>
                                    <p:anim calcmode="lin" valueType="num">
                                      <p:cBhvr>
                                        <p:cTn id="288" dur="1000" fill="hold"/>
                                        <p:tgtEl>
                                          <p:spTgt spid="53"/>
                                        </p:tgtEl>
                                        <p:attrNameLst>
                                          <p:attrName>ppt_x</p:attrName>
                                        </p:attrNameLst>
                                      </p:cBhvr>
                                      <p:tavLst>
                                        <p:tav tm="0">
                                          <p:val>
                                            <p:strVal val="#ppt_x"/>
                                          </p:val>
                                        </p:tav>
                                        <p:tav tm="100000">
                                          <p:val>
                                            <p:strVal val="#ppt_x"/>
                                          </p:val>
                                        </p:tav>
                                      </p:tavLst>
                                    </p:anim>
                                    <p:anim calcmode="lin" valueType="num">
                                      <p:cBhvr>
                                        <p:cTn id="289" dur="900" decel="100000" fill="hold"/>
                                        <p:tgtEl>
                                          <p:spTgt spid="53"/>
                                        </p:tgtEl>
                                        <p:attrNameLst>
                                          <p:attrName>ppt_y</p:attrName>
                                        </p:attrNameLst>
                                      </p:cBhvr>
                                      <p:tavLst>
                                        <p:tav tm="0">
                                          <p:val>
                                            <p:strVal val="#ppt_y+1"/>
                                          </p:val>
                                        </p:tav>
                                        <p:tav tm="100000">
                                          <p:val>
                                            <p:strVal val="#ppt_y-.03"/>
                                          </p:val>
                                        </p:tav>
                                      </p:tavLst>
                                    </p:anim>
                                    <p:anim calcmode="lin" valueType="num">
                                      <p:cBhvr>
                                        <p:cTn id="290" dur="100" accel="100000" fill="hold">
                                          <p:stCondLst>
                                            <p:cond delay="900"/>
                                          </p:stCondLst>
                                        </p:cTn>
                                        <p:tgtEl>
                                          <p:spTgt spid="53"/>
                                        </p:tgtEl>
                                        <p:attrNameLst>
                                          <p:attrName>ppt_y</p:attrName>
                                        </p:attrNameLst>
                                      </p:cBhvr>
                                      <p:tavLst>
                                        <p:tav tm="0">
                                          <p:val>
                                            <p:strVal val="#ppt_y-.03"/>
                                          </p:val>
                                        </p:tav>
                                        <p:tav tm="100000">
                                          <p:val>
                                            <p:strVal val="#ppt_y"/>
                                          </p:val>
                                        </p:tav>
                                      </p:tavLst>
                                    </p:anim>
                                  </p:childTnLst>
                                </p:cTn>
                              </p:par>
                              <p:par>
                                <p:cTn id="291" presetID="37" presetClass="entr" presetSubtype="0" fill="hold" grpId="0" nodeType="withEffect">
                                  <p:stCondLst>
                                    <p:cond delay="0"/>
                                  </p:stCondLst>
                                  <p:childTnLst>
                                    <p:set>
                                      <p:cBhvr>
                                        <p:cTn id="292" dur="1" fill="hold">
                                          <p:stCondLst>
                                            <p:cond delay="0"/>
                                          </p:stCondLst>
                                        </p:cTn>
                                        <p:tgtEl>
                                          <p:spTgt spid="54"/>
                                        </p:tgtEl>
                                        <p:attrNameLst>
                                          <p:attrName>style.visibility</p:attrName>
                                        </p:attrNameLst>
                                      </p:cBhvr>
                                      <p:to>
                                        <p:strVal val="visible"/>
                                      </p:to>
                                    </p:set>
                                    <p:animEffect transition="in" filter="fade">
                                      <p:cBhvr>
                                        <p:cTn id="293" dur="1000"/>
                                        <p:tgtEl>
                                          <p:spTgt spid="54"/>
                                        </p:tgtEl>
                                      </p:cBhvr>
                                    </p:animEffect>
                                    <p:anim calcmode="lin" valueType="num">
                                      <p:cBhvr>
                                        <p:cTn id="294" dur="1000" fill="hold"/>
                                        <p:tgtEl>
                                          <p:spTgt spid="54"/>
                                        </p:tgtEl>
                                        <p:attrNameLst>
                                          <p:attrName>ppt_x</p:attrName>
                                        </p:attrNameLst>
                                      </p:cBhvr>
                                      <p:tavLst>
                                        <p:tav tm="0">
                                          <p:val>
                                            <p:strVal val="#ppt_x"/>
                                          </p:val>
                                        </p:tav>
                                        <p:tav tm="100000">
                                          <p:val>
                                            <p:strVal val="#ppt_x"/>
                                          </p:val>
                                        </p:tav>
                                      </p:tavLst>
                                    </p:anim>
                                    <p:anim calcmode="lin" valueType="num">
                                      <p:cBhvr>
                                        <p:cTn id="295" dur="900" decel="100000" fill="hold"/>
                                        <p:tgtEl>
                                          <p:spTgt spid="54"/>
                                        </p:tgtEl>
                                        <p:attrNameLst>
                                          <p:attrName>ppt_y</p:attrName>
                                        </p:attrNameLst>
                                      </p:cBhvr>
                                      <p:tavLst>
                                        <p:tav tm="0">
                                          <p:val>
                                            <p:strVal val="#ppt_y+1"/>
                                          </p:val>
                                        </p:tav>
                                        <p:tav tm="100000">
                                          <p:val>
                                            <p:strVal val="#ppt_y-.03"/>
                                          </p:val>
                                        </p:tav>
                                      </p:tavLst>
                                    </p:anim>
                                    <p:anim calcmode="lin" valueType="num">
                                      <p:cBhvr>
                                        <p:cTn id="296" dur="100" accel="100000" fill="hold">
                                          <p:stCondLst>
                                            <p:cond delay="900"/>
                                          </p:stCondLst>
                                        </p:cTn>
                                        <p:tgtEl>
                                          <p:spTgt spid="54"/>
                                        </p:tgtEl>
                                        <p:attrNameLst>
                                          <p:attrName>ppt_y</p:attrName>
                                        </p:attrNameLst>
                                      </p:cBhvr>
                                      <p:tavLst>
                                        <p:tav tm="0">
                                          <p:val>
                                            <p:strVal val="#ppt_y-.03"/>
                                          </p:val>
                                        </p:tav>
                                        <p:tav tm="100000">
                                          <p:val>
                                            <p:strVal val="#ppt_y"/>
                                          </p:val>
                                        </p:tav>
                                      </p:tavLst>
                                    </p:anim>
                                  </p:childTnLst>
                                </p:cTn>
                              </p:par>
                              <p:par>
                                <p:cTn id="297" presetID="37" presetClass="entr" presetSubtype="0" fill="hold" grpId="0" nodeType="withEffect">
                                  <p:stCondLst>
                                    <p:cond delay="0"/>
                                  </p:stCondLst>
                                  <p:childTnLst>
                                    <p:set>
                                      <p:cBhvr>
                                        <p:cTn id="298" dur="1" fill="hold">
                                          <p:stCondLst>
                                            <p:cond delay="0"/>
                                          </p:stCondLst>
                                        </p:cTn>
                                        <p:tgtEl>
                                          <p:spTgt spid="55"/>
                                        </p:tgtEl>
                                        <p:attrNameLst>
                                          <p:attrName>style.visibility</p:attrName>
                                        </p:attrNameLst>
                                      </p:cBhvr>
                                      <p:to>
                                        <p:strVal val="visible"/>
                                      </p:to>
                                    </p:set>
                                    <p:animEffect transition="in" filter="fade">
                                      <p:cBhvr>
                                        <p:cTn id="299" dur="1000"/>
                                        <p:tgtEl>
                                          <p:spTgt spid="55"/>
                                        </p:tgtEl>
                                      </p:cBhvr>
                                    </p:animEffect>
                                    <p:anim calcmode="lin" valueType="num">
                                      <p:cBhvr>
                                        <p:cTn id="300" dur="1000" fill="hold"/>
                                        <p:tgtEl>
                                          <p:spTgt spid="55"/>
                                        </p:tgtEl>
                                        <p:attrNameLst>
                                          <p:attrName>ppt_x</p:attrName>
                                        </p:attrNameLst>
                                      </p:cBhvr>
                                      <p:tavLst>
                                        <p:tav tm="0">
                                          <p:val>
                                            <p:strVal val="#ppt_x"/>
                                          </p:val>
                                        </p:tav>
                                        <p:tav tm="100000">
                                          <p:val>
                                            <p:strVal val="#ppt_x"/>
                                          </p:val>
                                        </p:tav>
                                      </p:tavLst>
                                    </p:anim>
                                    <p:anim calcmode="lin" valueType="num">
                                      <p:cBhvr>
                                        <p:cTn id="301" dur="900" decel="100000" fill="hold"/>
                                        <p:tgtEl>
                                          <p:spTgt spid="55"/>
                                        </p:tgtEl>
                                        <p:attrNameLst>
                                          <p:attrName>ppt_y</p:attrName>
                                        </p:attrNameLst>
                                      </p:cBhvr>
                                      <p:tavLst>
                                        <p:tav tm="0">
                                          <p:val>
                                            <p:strVal val="#ppt_y+1"/>
                                          </p:val>
                                        </p:tav>
                                        <p:tav tm="100000">
                                          <p:val>
                                            <p:strVal val="#ppt_y-.03"/>
                                          </p:val>
                                        </p:tav>
                                      </p:tavLst>
                                    </p:anim>
                                    <p:anim calcmode="lin" valueType="num">
                                      <p:cBhvr>
                                        <p:cTn id="302" dur="100" accel="100000" fill="hold">
                                          <p:stCondLst>
                                            <p:cond delay="900"/>
                                          </p:stCondLst>
                                        </p:cTn>
                                        <p:tgtEl>
                                          <p:spTgt spid="55"/>
                                        </p:tgtEl>
                                        <p:attrNameLst>
                                          <p:attrName>ppt_y</p:attrName>
                                        </p:attrNameLst>
                                      </p:cBhvr>
                                      <p:tavLst>
                                        <p:tav tm="0">
                                          <p:val>
                                            <p:strVal val="#ppt_y-.03"/>
                                          </p:val>
                                        </p:tav>
                                        <p:tav tm="100000">
                                          <p:val>
                                            <p:strVal val="#ppt_y"/>
                                          </p:val>
                                        </p:tav>
                                      </p:tavLst>
                                    </p:anim>
                                  </p:childTnLst>
                                </p:cTn>
                              </p:par>
                              <p:par>
                                <p:cTn id="303" presetID="37" presetClass="entr" presetSubtype="0" fill="hold" grpId="0" nodeType="withEffect">
                                  <p:stCondLst>
                                    <p:cond delay="0"/>
                                  </p:stCondLst>
                                  <p:childTnLst>
                                    <p:set>
                                      <p:cBhvr>
                                        <p:cTn id="304" dur="1" fill="hold">
                                          <p:stCondLst>
                                            <p:cond delay="0"/>
                                          </p:stCondLst>
                                        </p:cTn>
                                        <p:tgtEl>
                                          <p:spTgt spid="56"/>
                                        </p:tgtEl>
                                        <p:attrNameLst>
                                          <p:attrName>style.visibility</p:attrName>
                                        </p:attrNameLst>
                                      </p:cBhvr>
                                      <p:to>
                                        <p:strVal val="visible"/>
                                      </p:to>
                                    </p:set>
                                    <p:animEffect transition="in" filter="fade">
                                      <p:cBhvr>
                                        <p:cTn id="305" dur="1000"/>
                                        <p:tgtEl>
                                          <p:spTgt spid="56"/>
                                        </p:tgtEl>
                                      </p:cBhvr>
                                    </p:animEffect>
                                    <p:anim calcmode="lin" valueType="num">
                                      <p:cBhvr>
                                        <p:cTn id="306" dur="1000" fill="hold"/>
                                        <p:tgtEl>
                                          <p:spTgt spid="56"/>
                                        </p:tgtEl>
                                        <p:attrNameLst>
                                          <p:attrName>ppt_x</p:attrName>
                                        </p:attrNameLst>
                                      </p:cBhvr>
                                      <p:tavLst>
                                        <p:tav tm="0">
                                          <p:val>
                                            <p:strVal val="#ppt_x"/>
                                          </p:val>
                                        </p:tav>
                                        <p:tav tm="100000">
                                          <p:val>
                                            <p:strVal val="#ppt_x"/>
                                          </p:val>
                                        </p:tav>
                                      </p:tavLst>
                                    </p:anim>
                                    <p:anim calcmode="lin" valueType="num">
                                      <p:cBhvr>
                                        <p:cTn id="307" dur="900" decel="100000" fill="hold"/>
                                        <p:tgtEl>
                                          <p:spTgt spid="56"/>
                                        </p:tgtEl>
                                        <p:attrNameLst>
                                          <p:attrName>ppt_y</p:attrName>
                                        </p:attrNameLst>
                                      </p:cBhvr>
                                      <p:tavLst>
                                        <p:tav tm="0">
                                          <p:val>
                                            <p:strVal val="#ppt_y+1"/>
                                          </p:val>
                                        </p:tav>
                                        <p:tav tm="100000">
                                          <p:val>
                                            <p:strVal val="#ppt_y-.03"/>
                                          </p:val>
                                        </p:tav>
                                      </p:tavLst>
                                    </p:anim>
                                    <p:anim calcmode="lin" valueType="num">
                                      <p:cBhvr>
                                        <p:cTn id="308"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par>
                                <p:cTn id="309" presetID="37" presetClass="entr" presetSubtype="0" fill="hold" grpId="0" nodeType="withEffect">
                                  <p:stCondLst>
                                    <p:cond delay="0"/>
                                  </p:stCondLst>
                                  <p:childTnLst>
                                    <p:set>
                                      <p:cBhvr>
                                        <p:cTn id="310" dur="1" fill="hold">
                                          <p:stCondLst>
                                            <p:cond delay="0"/>
                                          </p:stCondLst>
                                        </p:cTn>
                                        <p:tgtEl>
                                          <p:spTgt spid="57"/>
                                        </p:tgtEl>
                                        <p:attrNameLst>
                                          <p:attrName>style.visibility</p:attrName>
                                        </p:attrNameLst>
                                      </p:cBhvr>
                                      <p:to>
                                        <p:strVal val="visible"/>
                                      </p:to>
                                    </p:set>
                                    <p:animEffect transition="in" filter="fade">
                                      <p:cBhvr>
                                        <p:cTn id="311" dur="1000"/>
                                        <p:tgtEl>
                                          <p:spTgt spid="57"/>
                                        </p:tgtEl>
                                      </p:cBhvr>
                                    </p:animEffect>
                                    <p:anim calcmode="lin" valueType="num">
                                      <p:cBhvr>
                                        <p:cTn id="312" dur="1000" fill="hold"/>
                                        <p:tgtEl>
                                          <p:spTgt spid="57"/>
                                        </p:tgtEl>
                                        <p:attrNameLst>
                                          <p:attrName>ppt_x</p:attrName>
                                        </p:attrNameLst>
                                      </p:cBhvr>
                                      <p:tavLst>
                                        <p:tav tm="0">
                                          <p:val>
                                            <p:strVal val="#ppt_x"/>
                                          </p:val>
                                        </p:tav>
                                        <p:tav tm="100000">
                                          <p:val>
                                            <p:strVal val="#ppt_x"/>
                                          </p:val>
                                        </p:tav>
                                      </p:tavLst>
                                    </p:anim>
                                    <p:anim calcmode="lin" valueType="num">
                                      <p:cBhvr>
                                        <p:cTn id="313" dur="900" decel="100000" fill="hold"/>
                                        <p:tgtEl>
                                          <p:spTgt spid="57"/>
                                        </p:tgtEl>
                                        <p:attrNameLst>
                                          <p:attrName>ppt_y</p:attrName>
                                        </p:attrNameLst>
                                      </p:cBhvr>
                                      <p:tavLst>
                                        <p:tav tm="0">
                                          <p:val>
                                            <p:strVal val="#ppt_y+1"/>
                                          </p:val>
                                        </p:tav>
                                        <p:tav tm="100000">
                                          <p:val>
                                            <p:strVal val="#ppt_y-.03"/>
                                          </p:val>
                                        </p:tav>
                                      </p:tavLst>
                                    </p:anim>
                                    <p:anim calcmode="lin" valueType="num">
                                      <p:cBhvr>
                                        <p:cTn id="314" dur="100" accel="100000" fill="hold">
                                          <p:stCondLst>
                                            <p:cond delay="900"/>
                                          </p:stCondLst>
                                        </p:cTn>
                                        <p:tgtEl>
                                          <p:spTgt spid="57"/>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47" grpId="0" animBg="1"/>
      <p:bldP spid="48" grpId="0" animBg="1"/>
      <p:bldP spid="49" grpId="0" animBg="1"/>
      <p:bldP spid="50" grpId="0" animBg="1"/>
      <p:bldP spid="51" grpId="0" animBg="1"/>
      <p:bldP spid="52" grpId="0" animBg="1"/>
      <p:bldP spid="53" grpId="0" animBg="1"/>
      <p:bldP spid="54" grpId="0" animBg="1"/>
      <p:bldP spid="55" grpId="0" animBg="1"/>
      <p:bldP spid="56" grpId="0" animBg="1"/>
      <p:bldP spid="5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C8C17D36B4012438796D9DF5AD9A42A" ma:contentTypeVersion="18" ma:contentTypeDescription="Create a new document." ma:contentTypeScope="" ma:versionID="ad79272f6da9cc15fc4150f471063d4f">
  <xsd:schema xmlns:xsd="http://www.w3.org/2001/XMLSchema" xmlns:xs="http://www.w3.org/2001/XMLSchema" xmlns:p="http://schemas.microsoft.com/office/2006/metadata/properties" xmlns:ns2="c91aa38d-d4a2-4784-9b60-efeafcc57812" xmlns:ns3="2ef7a74f-e3a3-4e84-940e-5a7ca14b834b" xmlns:ns4="2d6835cd-ddf9-41c0-b6a9-1a7ac78e0ff1" targetNamespace="http://schemas.microsoft.com/office/2006/metadata/properties" ma:root="true" ma:fieldsID="3b4711c620ea4bb82b391a990cc6d0c3" ns2:_="" ns3:_="" ns4:_="">
    <xsd:import namespace="c91aa38d-d4a2-4784-9b60-efeafcc57812"/>
    <xsd:import namespace="2ef7a74f-e3a3-4e84-940e-5a7ca14b834b"/>
    <xsd:import namespace="2d6835cd-ddf9-41c0-b6a9-1a7ac78e0ff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2:MediaServiceLocation" minOccurs="0"/>
                <xsd:element ref="ns2:MediaServiceAutoKeyPoints" minOccurs="0"/>
                <xsd:element ref="ns2:MediaServiceKeyPoints" minOccurs="0"/>
                <xsd:element ref="ns2:lcf76f155ced4ddcb4097134ff3c332f" minOccurs="0"/>
                <xsd:element ref="ns3:TaxCatchAll" minOccurs="0"/>
                <xsd:element ref="ns2:MediaServiceGenerationTime" minOccurs="0"/>
                <xsd:element ref="ns2:MediaServiceEventHashCode" minOccurs="0"/>
                <xsd:element ref="ns4:SharedWithUsers" minOccurs="0"/>
                <xsd:element ref="ns4: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1aa38d-d4a2-4784-9b60-efeafcc5781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a1d4a69-9812-4340-96bf-3c6024019028" ma:termSetId="09814cd3-568e-fe90-9814-8d621ff8fb84" ma:anchorId="fba54fb3-c3e1-fe81-a776-ca4b69148c4d" ma:open="true" ma:isKeyword="false">
      <xsd:complexType>
        <xsd:sequence>
          <xsd:element ref="pc:Terms" minOccurs="0" maxOccurs="1"/>
        </xsd:sequence>
      </xsd:complex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ef7a74f-e3a3-4e84-940e-5a7ca14b834b"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d5396857-c23a-4d59-bf62-1535634a5f7a}" ma:internalName="TaxCatchAll" ma:showField="CatchAllData" ma:web="2ef7a74f-e3a3-4e84-940e-5a7ca14b83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d6835cd-ddf9-41c0-b6a9-1a7ac78e0ff1" elementFormDefault="qualified">
    <xsd:import namespace="http://schemas.microsoft.com/office/2006/documentManagement/types"/>
    <xsd:import namespace="http://schemas.microsoft.com/office/infopath/2007/PartnerControls"/>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ef7a74f-e3a3-4e84-940e-5a7ca14b834b" xsi:nil="true"/>
    <lcf76f155ced4ddcb4097134ff3c332f xmlns="c91aa38d-d4a2-4784-9b60-efeafcc5781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23B1B80-B108-464A-A542-9F1E12834359}"/>
</file>

<file path=customXml/itemProps2.xml><?xml version="1.0" encoding="utf-8"?>
<ds:datastoreItem xmlns:ds="http://schemas.openxmlformats.org/officeDocument/2006/customXml" ds:itemID="{FCBC48B0-8547-4478-8716-E53AD257D525}"/>
</file>

<file path=customXml/itemProps3.xml><?xml version="1.0" encoding="utf-8"?>
<ds:datastoreItem xmlns:ds="http://schemas.openxmlformats.org/officeDocument/2006/customXml" ds:itemID="{58EF24E8-75C5-4132-95CE-57309CDC7F86}"/>
</file>

<file path=docProps/app.xml><?xml version="1.0" encoding="utf-8"?>
<Properties xmlns="http://schemas.openxmlformats.org/officeDocument/2006/extended-properties" xmlns:vt="http://schemas.openxmlformats.org/officeDocument/2006/docPropsVTypes">
  <TotalTime>2410</TotalTime>
  <Words>6603</Words>
  <Application>Microsoft Macintosh PowerPoint</Application>
  <PresentationFormat>On-screen Show (16:9)</PresentationFormat>
  <Paragraphs>952</Paragraphs>
  <Slides>46</Slides>
  <Notes>46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46</vt:i4>
      </vt:variant>
    </vt:vector>
  </HeadingPairs>
  <TitlesOfParts>
    <vt:vector size="51" baseType="lpstr">
      <vt:lpstr>Aptos</vt:lpstr>
      <vt:lpstr>Arial</vt:lpstr>
      <vt:lpstr>Calibri</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Medical Toxicology</dc:title>
  <dc:subject>PptxGenJS Presentation</dc:subject>
  <dc:creator>Joseph Clemons MD, MPH</dc:creator>
  <cp:lastModifiedBy>Clemons, Joseph Z</cp:lastModifiedBy>
  <cp:revision>4</cp:revision>
  <dcterms:created xsi:type="dcterms:W3CDTF">2026-03-31T19:56:22Z</dcterms:created>
  <dcterms:modified xsi:type="dcterms:W3CDTF">2026-04-02T12:08:33Z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0x010100FC8C17D36B4012438796D9DF5AD9A42A</vt:lpwstr>
  </property>
</Properties>
</file>