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ppt/tags/tag1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ppt/tags/tag3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304" r:id="rId3"/>
    <p:sldId id="267" r:id="rId4"/>
    <p:sldId id="302" r:id="rId5"/>
    <p:sldId id="321" r:id="rId6"/>
    <p:sldId id="301" r:id="rId7"/>
    <p:sldId id="305" r:id="rId8"/>
    <p:sldId id="306" r:id="rId9"/>
    <p:sldId id="318" r:id="rId10"/>
    <p:sldId id="290" r:id="rId11"/>
    <p:sldId id="289" r:id="rId12"/>
    <p:sldId id="307" r:id="rId13"/>
    <p:sldId id="308" r:id="rId14"/>
    <p:sldId id="310" r:id="rId15"/>
    <p:sldId id="296" r:id="rId16"/>
    <p:sldId id="298" r:id="rId17"/>
    <p:sldId id="317" r:id="rId18"/>
    <p:sldId id="270" r:id="rId19"/>
    <p:sldId id="257" r:id="rId20"/>
    <p:sldId id="319" r:id="rId21"/>
    <p:sldId id="272" r:id="rId22"/>
    <p:sldId id="320" r:id="rId23"/>
    <p:sldId id="278" r:id="rId24"/>
    <p:sldId id="287" r:id="rId25"/>
    <p:sldId id="280" r:id="rId26"/>
    <p:sldId id="311" r:id="rId27"/>
    <p:sldId id="312" r:id="rId28"/>
    <p:sldId id="313" r:id="rId29"/>
    <p:sldId id="314" r:id="rId30"/>
    <p:sldId id="315" r:id="rId31"/>
    <p:sldId id="262" r:id="rId32"/>
    <p:sldId id="316" r:id="rId33"/>
    <p:sldId id="26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521EA4-C2B4-4A44-BFE9-16CBE6E75BF3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E0A27FB1-0FD4-49C8-BB00-D9580CB52289}">
      <dgm:prSet/>
      <dgm:spPr/>
      <dgm:t>
        <a:bodyPr/>
        <a:lstStyle/>
        <a:p>
          <a:r>
            <a:rPr lang="en-US" b="1"/>
            <a:t>T</a:t>
          </a:r>
          <a:r>
            <a:rPr lang="en-US"/>
            <a:t>one</a:t>
          </a:r>
        </a:p>
      </dgm:t>
    </dgm:pt>
    <dgm:pt modelId="{72DCEF43-C58C-4880-BAAB-1CB429E75ED2}" type="parTrans" cxnId="{8A65805B-E23D-4CC4-AED7-728008416D1A}">
      <dgm:prSet/>
      <dgm:spPr/>
      <dgm:t>
        <a:bodyPr/>
        <a:lstStyle/>
        <a:p>
          <a:endParaRPr lang="en-US"/>
        </a:p>
      </dgm:t>
    </dgm:pt>
    <dgm:pt modelId="{7DC15027-0F3D-4A77-B21C-62052A2C698C}" type="sibTrans" cxnId="{8A65805B-E23D-4CC4-AED7-728008416D1A}">
      <dgm:prSet/>
      <dgm:spPr/>
      <dgm:t>
        <a:bodyPr/>
        <a:lstStyle/>
        <a:p>
          <a:endParaRPr lang="en-US"/>
        </a:p>
      </dgm:t>
    </dgm:pt>
    <dgm:pt modelId="{EAD90BC3-6D97-4A92-89BE-A32FEF19E36D}">
      <dgm:prSet/>
      <dgm:spPr/>
      <dgm:t>
        <a:bodyPr/>
        <a:lstStyle/>
        <a:p>
          <a:r>
            <a:rPr lang="en-US"/>
            <a:t>Uterine atony</a:t>
          </a:r>
        </a:p>
      </dgm:t>
    </dgm:pt>
    <dgm:pt modelId="{5928CB1C-D8A7-447A-A8A3-57E5514DB75F}" type="parTrans" cxnId="{8E987509-3487-4D2D-B1C2-32A4B6376A71}">
      <dgm:prSet/>
      <dgm:spPr/>
      <dgm:t>
        <a:bodyPr/>
        <a:lstStyle/>
        <a:p>
          <a:endParaRPr lang="en-US"/>
        </a:p>
      </dgm:t>
    </dgm:pt>
    <dgm:pt modelId="{5A0AC22B-3644-4DB4-913D-FC0C96E2893D}" type="sibTrans" cxnId="{8E987509-3487-4D2D-B1C2-32A4B6376A71}">
      <dgm:prSet/>
      <dgm:spPr/>
      <dgm:t>
        <a:bodyPr/>
        <a:lstStyle/>
        <a:p>
          <a:endParaRPr lang="en-US"/>
        </a:p>
      </dgm:t>
    </dgm:pt>
    <dgm:pt modelId="{19E632B2-B4DA-4171-8B7E-5905C41E2670}">
      <dgm:prSet/>
      <dgm:spPr/>
      <dgm:t>
        <a:bodyPr/>
        <a:lstStyle/>
        <a:p>
          <a:r>
            <a:rPr lang="en-US"/>
            <a:t>Suspected and treated first</a:t>
          </a:r>
        </a:p>
      </dgm:t>
    </dgm:pt>
    <dgm:pt modelId="{6B1B1437-0A3A-4498-AB94-061F85063CFE}" type="parTrans" cxnId="{8F933882-CF91-4A2C-8528-3689CCAF6D18}">
      <dgm:prSet/>
      <dgm:spPr/>
      <dgm:t>
        <a:bodyPr/>
        <a:lstStyle/>
        <a:p>
          <a:endParaRPr lang="en-US"/>
        </a:p>
      </dgm:t>
    </dgm:pt>
    <dgm:pt modelId="{60689F38-CA63-44BB-99F3-0F38A652EBC2}" type="sibTrans" cxnId="{8F933882-CF91-4A2C-8528-3689CCAF6D18}">
      <dgm:prSet/>
      <dgm:spPr/>
      <dgm:t>
        <a:bodyPr/>
        <a:lstStyle/>
        <a:p>
          <a:endParaRPr lang="en-US"/>
        </a:p>
      </dgm:t>
    </dgm:pt>
    <dgm:pt modelId="{6CDD7D6A-DABC-4290-B9A5-3C121776559E}">
      <dgm:prSet/>
      <dgm:spPr/>
      <dgm:t>
        <a:bodyPr/>
        <a:lstStyle/>
        <a:p>
          <a:r>
            <a:rPr lang="en-US" b="1"/>
            <a:t>T</a:t>
          </a:r>
          <a:r>
            <a:rPr lang="en-US"/>
            <a:t>rauma</a:t>
          </a:r>
        </a:p>
      </dgm:t>
    </dgm:pt>
    <dgm:pt modelId="{0CB66BDA-1C0F-4721-A3D0-18C741147D84}" type="parTrans" cxnId="{AA29768C-C40F-49C1-83D4-EC3616987786}">
      <dgm:prSet/>
      <dgm:spPr/>
      <dgm:t>
        <a:bodyPr/>
        <a:lstStyle/>
        <a:p>
          <a:endParaRPr lang="en-US"/>
        </a:p>
      </dgm:t>
    </dgm:pt>
    <dgm:pt modelId="{45F01AA4-D1CB-45D6-9FDE-33E78F264545}" type="sibTrans" cxnId="{AA29768C-C40F-49C1-83D4-EC3616987786}">
      <dgm:prSet/>
      <dgm:spPr/>
      <dgm:t>
        <a:bodyPr/>
        <a:lstStyle/>
        <a:p>
          <a:endParaRPr lang="en-US"/>
        </a:p>
      </dgm:t>
    </dgm:pt>
    <dgm:pt modelId="{1501D640-A945-47DA-9644-E669A0A96C65}">
      <dgm:prSet/>
      <dgm:spPr/>
      <dgm:t>
        <a:bodyPr/>
        <a:lstStyle/>
        <a:p>
          <a:r>
            <a:rPr lang="en-US"/>
            <a:t>Lacerations</a:t>
          </a:r>
        </a:p>
      </dgm:t>
    </dgm:pt>
    <dgm:pt modelId="{2F8275E1-FA5B-4717-9DAD-03DB5C0B15D1}" type="parTrans" cxnId="{476A84F5-E5CD-4466-A13F-927611C7DA6F}">
      <dgm:prSet/>
      <dgm:spPr/>
      <dgm:t>
        <a:bodyPr/>
        <a:lstStyle/>
        <a:p>
          <a:endParaRPr lang="en-US"/>
        </a:p>
      </dgm:t>
    </dgm:pt>
    <dgm:pt modelId="{40B57D6B-3126-409B-8C06-BDA64EADC2DF}" type="sibTrans" cxnId="{476A84F5-E5CD-4466-A13F-927611C7DA6F}">
      <dgm:prSet/>
      <dgm:spPr/>
      <dgm:t>
        <a:bodyPr/>
        <a:lstStyle/>
        <a:p>
          <a:endParaRPr lang="en-US"/>
        </a:p>
      </dgm:t>
    </dgm:pt>
    <dgm:pt modelId="{075CF656-1522-4D93-A44C-945539427119}">
      <dgm:prSet/>
      <dgm:spPr/>
      <dgm:t>
        <a:bodyPr/>
        <a:lstStyle/>
        <a:p>
          <a:r>
            <a:rPr lang="en-US"/>
            <a:t>Hematomas</a:t>
          </a:r>
        </a:p>
      </dgm:t>
    </dgm:pt>
    <dgm:pt modelId="{EC7E1B10-984E-47F5-8246-3DEF1EE116EF}" type="parTrans" cxnId="{1CB0BEDE-2ACA-48A0-AE42-2FA031DB3D26}">
      <dgm:prSet/>
      <dgm:spPr/>
      <dgm:t>
        <a:bodyPr/>
        <a:lstStyle/>
        <a:p>
          <a:endParaRPr lang="en-US"/>
        </a:p>
      </dgm:t>
    </dgm:pt>
    <dgm:pt modelId="{B08908D9-480B-4593-852A-707FB0605293}" type="sibTrans" cxnId="{1CB0BEDE-2ACA-48A0-AE42-2FA031DB3D26}">
      <dgm:prSet/>
      <dgm:spPr/>
      <dgm:t>
        <a:bodyPr/>
        <a:lstStyle/>
        <a:p>
          <a:endParaRPr lang="en-US"/>
        </a:p>
      </dgm:t>
    </dgm:pt>
    <dgm:pt modelId="{A3747E06-9CFE-4DBF-BDF6-76815B2419F6}">
      <dgm:prSet/>
      <dgm:spPr/>
      <dgm:t>
        <a:bodyPr/>
        <a:lstStyle/>
        <a:p>
          <a:r>
            <a:rPr lang="en-US" b="1"/>
            <a:t>T</a:t>
          </a:r>
          <a:r>
            <a:rPr lang="en-US"/>
            <a:t>issue</a:t>
          </a:r>
        </a:p>
      </dgm:t>
    </dgm:pt>
    <dgm:pt modelId="{3DD20933-6F9E-4604-A319-27FC3B83B47B}" type="parTrans" cxnId="{9F2A78AC-2C91-4067-85D8-A168DCE0233A}">
      <dgm:prSet/>
      <dgm:spPr/>
      <dgm:t>
        <a:bodyPr/>
        <a:lstStyle/>
        <a:p>
          <a:endParaRPr lang="en-US"/>
        </a:p>
      </dgm:t>
    </dgm:pt>
    <dgm:pt modelId="{77B4B692-F607-4BF3-B44F-A3E2836EE625}" type="sibTrans" cxnId="{9F2A78AC-2C91-4067-85D8-A168DCE0233A}">
      <dgm:prSet/>
      <dgm:spPr/>
      <dgm:t>
        <a:bodyPr/>
        <a:lstStyle/>
        <a:p>
          <a:endParaRPr lang="en-US"/>
        </a:p>
      </dgm:t>
    </dgm:pt>
    <dgm:pt modelId="{A722C881-EC81-4835-BCE0-FD58BE515294}">
      <dgm:prSet/>
      <dgm:spPr/>
      <dgm:t>
        <a:bodyPr/>
        <a:lstStyle/>
        <a:p>
          <a:r>
            <a:rPr lang="en-US"/>
            <a:t>Retained products of conception</a:t>
          </a:r>
        </a:p>
      </dgm:t>
    </dgm:pt>
    <dgm:pt modelId="{3360D0AA-FFDC-4FDF-92DD-36EE7DC63C58}" type="parTrans" cxnId="{10DAAA1D-111C-4D2E-A20F-63C835B89D7F}">
      <dgm:prSet/>
      <dgm:spPr/>
      <dgm:t>
        <a:bodyPr/>
        <a:lstStyle/>
        <a:p>
          <a:endParaRPr lang="en-US"/>
        </a:p>
      </dgm:t>
    </dgm:pt>
    <dgm:pt modelId="{3FFEF858-5F46-4BB1-AE22-5CB56A40752E}" type="sibTrans" cxnId="{10DAAA1D-111C-4D2E-A20F-63C835B89D7F}">
      <dgm:prSet/>
      <dgm:spPr/>
      <dgm:t>
        <a:bodyPr/>
        <a:lstStyle/>
        <a:p>
          <a:endParaRPr lang="en-US"/>
        </a:p>
      </dgm:t>
    </dgm:pt>
    <dgm:pt modelId="{AE85BC0B-43AD-4AAF-886B-ADB1E33BC959}">
      <dgm:prSet/>
      <dgm:spPr/>
      <dgm:t>
        <a:bodyPr/>
        <a:lstStyle/>
        <a:p>
          <a:r>
            <a:rPr lang="en-US" b="1"/>
            <a:t>T</a:t>
          </a:r>
          <a:r>
            <a:rPr lang="en-US"/>
            <a:t>hrombin</a:t>
          </a:r>
        </a:p>
      </dgm:t>
    </dgm:pt>
    <dgm:pt modelId="{8AE9A0F9-6A05-4244-80EC-1BDE2873E6A6}" type="parTrans" cxnId="{8EBCED4E-0AB8-42B9-B6CC-EFCE4AE8BF22}">
      <dgm:prSet/>
      <dgm:spPr/>
      <dgm:t>
        <a:bodyPr/>
        <a:lstStyle/>
        <a:p>
          <a:endParaRPr lang="en-US"/>
        </a:p>
      </dgm:t>
    </dgm:pt>
    <dgm:pt modelId="{95C290D7-0C69-4075-9C30-243E3C7764DC}" type="sibTrans" cxnId="{8EBCED4E-0AB8-42B9-B6CC-EFCE4AE8BF22}">
      <dgm:prSet/>
      <dgm:spPr/>
      <dgm:t>
        <a:bodyPr/>
        <a:lstStyle/>
        <a:p>
          <a:endParaRPr lang="en-US"/>
        </a:p>
      </dgm:t>
    </dgm:pt>
    <dgm:pt modelId="{221D563D-F8D8-4C41-9E83-C2756FCBA44C}">
      <dgm:prSet/>
      <dgm:spPr/>
      <dgm:t>
        <a:bodyPr/>
        <a:lstStyle/>
        <a:p>
          <a:r>
            <a:rPr lang="en-US"/>
            <a:t>Reminder to evaluate and correct coagulation status</a:t>
          </a:r>
        </a:p>
      </dgm:t>
    </dgm:pt>
    <dgm:pt modelId="{AC637BF3-708B-432C-B399-96B653383F94}" type="parTrans" cxnId="{8C9FA420-E7DD-41F4-9C8A-8EE3C3F64B39}">
      <dgm:prSet/>
      <dgm:spPr/>
      <dgm:t>
        <a:bodyPr/>
        <a:lstStyle/>
        <a:p>
          <a:endParaRPr lang="en-US"/>
        </a:p>
      </dgm:t>
    </dgm:pt>
    <dgm:pt modelId="{C793FFA0-9F27-4B19-A625-673EDB75AA93}" type="sibTrans" cxnId="{8C9FA420-E7DD-41F4-9C8A-8EE3C3F64B39}">
      <dgm:prSet/>
      <dgm:spPr/>
      <dgm:t>
        <a:bodyPr/>
        <a:lstStyle/>
        <a:p>
          <a:endParaRPr lang="en-US"/>
        </a:p>
      </dgm:t>
    </dgm:pt>
    <dgm:pt modelId="{8DCAD029-AC5E-43E9-A517-458F9B1398D6}" type="pres">
      <dgm:prSet presAssocID="{8D521EA4-C2B4-4A44-BFE9-16CBE6E75BF3}" presName="Name0" presStyleCnt="0">
        <dgm:presLayoutVars>
          <dgm:dir/>
          <dgm:animLvl val="lvl"/>
          <dgm:resizeHandles val="exact"/>
        </dgm:presLayoutVars>
      </dgm:prSet>
      <dgm:spPr/>
    </dgm:pt>
    <dgm:pt modelId="{7095F422-68EB-4975-89ED-2FDA9A3BA60B}" type="pres">
      <dgm:prSet presAssocID="{E0A27FB1-0FD4-49C8-BB00-D9580CB52289}" presName="composite" presStyleCnt="0"/>
      <dgm:spPr/>
    </dgm:pt>
    <dgm:pt modelId="{47E2E9AD-837A-450F-9C22-1AEE263AC19E}" type="pres">
      <dgm:prSet presAssocID="{E0A27FB1-0FD4-49C8-BB00-D9580CB52289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1DB32632-0819-4BAC-BA52-5FF8E73AF6B5}" type="pres">
      <dgm:prSet presAssocID="{E0A27FB1-0FD4-49C8-BB00-D9580CB52289}" presName="desTx" presStyleLbl="alignAccFollowNode1" presStyleIdx="0" presStyleCnt="4">
        <dgm:presLayoutVars>
          <dgm:bulletEnabled val="1"/>
        </dgm:presLayoutVars>
      </dgm:prSet>
      <dgm:spPr/>
    </dgm:pt>
    <dgm:pt modelId="{A0CA2B48-8487-482C-B526-0D5738746145}" type="pres">
      <dgm:prSet presAssocID="{7DC15027-0F3D-4A77-B21C-62052A2C698C}" presName="space" presStyleCnt="0"/>
      <dgm:spPr/>
    </dgm:pt>
    <dgm:pt modelId="{DAD18BB4-CC59-4D1A-89CD-9219847E89A8}" type="pres">
      <dgm:prSet presAssocID="{6CDD7D6A-DABC-4290-B9A5-3C121776559E}" presName="composite" presStyleCnt="0"/>
      <dgm:spPr/>
    </dgm:pt>
    <dgm:pt modelId="{3D7458F8-8036-4378-A533-539F5346C988}" type="pres">
      <dgm:prSet presAssocID="{6CDD7D6A-DABC-4290-B9A5-3C121776559E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341491B9-E690-40AE-A113-44EA83A59E6C}" type="pres">
      <dgm:prSet presAssocID="{6CDD7D6A-DABC-4290-B9A5-3C121776559E}" presName="desTx" presStyleLbl="alignAccFollowNode1" presStyleIdx="1" presStyleCnt="4">
        <dgm:presLayoutVars>
          <dgm:bulletEnabled val="1"/>
        </dgm:presLayoutVars>
      </dgm:prSet>
      <dgm:spPr/>
    </dgm:pt>
    <dgm:pt modelId="{3F14521D-A409-4FEE-8E37-1D596AA282EB}" type="pres">
      <dgm:prSet presAssocID="{45F01AA4-D1CB-45D6-9FDE-33E78F264545}" presName="space" presStyleCnt="0"/>
      <dgm:spPr/>
    </dgm:pt>
    <dgm:pt modelId="{18A75A03-07D2-4FCF-89B2-80D2BA5F0CB4}" type="pres">
      <dgm:prSet presAssocID="{A3747E06-9CFE-4DBF-BDF6-76815B2419F6}" presName="composite" presStyleCnt="0"/>
      <dgm:spPr/>
    </dgm:pt>
    <dgm:pt modelId="{C20830D0-0DE5-4D62-9394-78DCA7997EA4}" type="pres">
      <dgm:prSet presAssocID="{A3747E06-9CFE-4DBF-BDF6-76815B2419F6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90682E1F-CC1E-4643-8ECD-8443DE07D250}" type="pres">
      <dgm:prSet presAssocID="{A3747E06-9CFE-4DBF-BDF6-76815B2419F6}" presName="desTx" presStyleLbl="alignAccFollowNode1" presStyleIdx="2" presStyleCnt="4">
        <dgm:presLayoutVars>
          <dgm:bulletEnabled val="1"/>
        </dgm:presLayoutVars>
      </dgm:prSet>
      <dgm:spPr/>
    </dgm:pt>
    <dgm:pt modelId="{CA252558-B5AB-461E-8698-2C5B01749F12}" type="pres">
      <dgm:prSet presAssocID="{77B4B692-F607-4BF3-B44F-A3E2836EE625}" presName="space" presStyleCnt="0"/>
      <dgm:spPr/>
    </dgm:pt>
    <dgm:pt modelId="{3393B0A6-9EC5-4BD4-ACD5-A8503F5D71F9}" type="pres">
      <dgm:prSet presAssocID="{AE85BC0B-43AD-4AAF-886B-ADB1E33BC959}" presName="composite" presStyleCnt="0"/>
      <dgm:spPr/>
    </dgm:pt>
    <dgm:pt modelId="{A21C14F8-E83C-4236-9AFD-094B7625BFE9}" type="pres">
      <dgm:prSet presAssocID="{AE85BC0B-43AD-4AAF-886B-ADB1E33BC959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575F07AC-45A9-4DAE-859D-68B067302B55}" type="pres">
      <dgm:prSet presAssocID="{AE85BC0B-43AD-4AAF-886B-ADB1E33BC959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8E987509-3487-4D2D-B1C2-32A4B6376A71}" srcId="{E0A27FB1-0FD4-49C8-BB00-D9580CB52289}" destId="{EAD90BC3-6D97-4A92-89BE-A32FEF19E36D}" srcOrd="0" destOrd="0" parTransId="{5928CB1C-D8A7-447A-A8A3-57E5514DB75F}" sibTransId="{5A0AC22B-3644-4DB4-913D-FC0C96E2893D}"/>
    <dgm:cxn modelId="{10DAAA1D-111C-4D2E-A20F-63C835B89D7F}" srcId="{A3747E06-9CFE-4DBF-BDF6-76815B2419F6}" destId="{A722C881-EC81-4835-BCE0-FD58BE515294}" srcOrd="0" destOrd="0" parTransId="{3360D0AA-FFDC-4FDF-92DD-36EE7DC63C58}" sibTransId="{3FFEF858-5F46-4BB1-AE22-5CB56A40752E}"/>
    <dgm:cxn modelId="{8C9FA420-E7DD-41F4-9C8A-8EE3C3F64B39}" srcId="{AE85BC0B-43AD-4AAF-886B-ADB1E33BC959}" destId="{221D563D-F8D8-4C41-9E83-C2756FCBA44C}" srcOrd="0" destOrd="0" parTransId="{AC637BF3-708B-432C-B399-96B653383F94}" sibTransId="{C793FFA0-9F27-4B19-A625-673EDB75AA93}"/>
    <dgm:cxn modelId="{97B5D229-5052-447E-8641-94FB1D297C15}" type="presOf" srcId="{A3747E06-9CFE-4DBF-BDF6-76815B2419F6}" destId="{C20830D0-0DE5-4D62-9394-78DCA7997EA4}" srcOrd="0" destOrd="0" presId="urn:microsoft.com/office/officeart/2005/8/layout/hList1"/>
    <dgm:cxn modelId="{85DE503B-BC80-40D7-B3C4-DCFAF8D4E272}" type="presOf" srcId="{E0A27FB1-0FD4-49C8-BB00-D9580CB52289}" destId="{47E2E9AD-837A-450F-9C22-1AEE263AC19E}" srcOrd="0" destOrd="0" presId="urn:microsoft.com/office/officeart/2005/8/layout/hList1"/>
    <dgm:cxn modelId="{587D7E3B-A56F-41C7-A787-A547FE45DEE6}" type="presOf" srcId="{EAD90BC3-6D97-4A92-89BE-A32FEF19E36D}" destId="{1DB32632-0819-4BAC-BA52-5FF8E73AF6B5}" srcOrd="0" destOrd="0" presId="urn:microsoft.com/office/officeart/2005/8/layout/hList1"/>
    <dgm:cxn modelId="{8A65805B-E23D-4CC4-AED7-728008416D1A}" srcId="{8D521EA4-C2B4-4A44-BFE9-16CBE6E75BF3}" destId="{E0A27FB1-0FD4-49C8-BB00-D9580CB52289}" srcOrd="0" destOrd="0" parTransId="{72DCEF43-C58C-4880-BAAB-1CB429E75ED2}" sibTransId="{7DC15027-0F3D-4A77-B21C-62052A2C698C}"/>
    <dgm:cxn modelId="{8EBCED4E-0AB8-42B9-B6CC-EFCE4AE8BF22}" srcId="{8D521EA4-C2B4-4A44-BFE9-16CBE6E75BF3}" destId="{AE85BC0B-43AD-4AAF-886B-ADB1E33BC959}" srcOrd="3" destOrd="0" parTransId="{8AE9A0F9-6A05-4244-80EC-1BDE2873E6A6}" sibTransId="{95C290D7-0C69-4075-9C30-243E3C7764DC}"/>
    <dgm:cxn modelId="{5FC5A44F-B625-4DB2-8810-95DB9A81265E}" type="presOf" srcId="{19E632B2-B4DA-4171-8B7E-5905C41E2670}" destId="{1DB32632-0819-4BAC-BA52-5FF8E73AF6B5}" srcOrd="0" destOrd="1" presId="urn:microsoft.com/office/officeart/2005/8/layout/hList1"/>
    <dgm:cxn modelId="{31A5AE7C-57EB-422E-8008-FFCB69DEB521}" type="presOf" srcId="{8D521EA4-C2B4-4A44-BFE9-16CBE6E75BF3}" destId="{8DCAD029-AC5E-43E9-A517-458F9B1398D6}" srcOrd="0" destOrd="0" presId="urn:microsoft.com/office/officeart/2005/8/layout/hList1"/>
    <dgm:cxn modelId="{8F933882-CF91-4A2C-8528-3689CCAF6D18}" srcId="{E0A27FB1-0FD4-49C8-BB00-D9580CB52289}" destId="{19E632B2-B4DA-4171-8B7E-5905C41E2670}" srcOrd="1" destOrd="0" parTransId="{6B1B1437-0A3A-4498-AB94-061F85063CFE}" sibTransId="{60689F38-CA63-44BB-99F3-0F38A652EBC2}"/>
    <dgm:cxn modelId="{AA29768C-C40F-49C1-83D4-EC3616987786}" srcId="{8D521EA4-C2B4-4A44-BFE9-16CBE6E75BF3}" destId="{6CDD7D6A-DABC-4290-B9A5-3C121776559E}" srcOrd="1" destOrd="0" parTransId="{0CB66BDA-1C0F-4721-A3D0-18C741147D84}" sibTransId="{45F01AA4-D1CB-45D6-9FDE-33E78F264545}"/>
    <dgm:cxn modelId="{B5C071A1-9764-4A36-82F7-71F33C650254}" type="presOf" srcId="{1501D640-A945-47DA-9644-E669A0A96C65}" destId="{341491B9-E690-40AE-A113-44EA83A59E6C}" srcOrd="0" destOrd="0" presId="urn:microsoft.com/office/officeart/2005/8/layout/hList1"/>
    <dgm:cxn modelId="{CE6C14AC-B720-47A4-B3B7-CF0BFE6C3146}" type="presOf" srcId="{6CDD7D6A-DABC-4290-B9A5-3C121776559E}" destId="{3D7458F8-8036-4378-A533-539F5346C988}" srcOrd="0" destOrd="0" presId="urn:microsoft.com/office/officeart/2005/8/layout/hList1"/>
    <dgm:cxn modelId="{9F2A78AC-2C91-4067-85D8-A168DCE0233A}" srcId="{8D521EA4-C2B4-4A44-BFE9-16CBE6E75BF3}" destId="{A3747E06-9CFE-4DBF-BDF6-76815B2419F6}" srcOrd="2" destOrd="0" parTransId="{3DD20933-6F9E-4604-A319-27FC3B83B47B}" sibTransId="{77B4B692-F607-4BF3-B44F-A3E2836EE625}"/>
    <dgm:cxn modelId="{0AD00AB3-17D4-4D95-868B-CF89B00C256C}" type="presOf" srcId="{A722C881-EC81-4835-BCE0-FD58BE515294}" destId="{90682E1F-CC1E-4643-8ECD-8443DE07D250}" srcOrd="0" destOrd="0" presId="urn:microsoft.com/office/officeart/2005/8/layout/hList1"/>
    <dgm:cxn modelId="{8D4CF3C5-2515-47FB-9EA7-FA9D5AF20879}" type="presOf" srcId="{075CF656-1522-4D93-A44C-945539427119}" destId="{341491B9-E690-40AE-A113-44EA83A59E6C}" srcOrd="0" destOrd="1" presId="urn:microsoft.com/office/officeart/2005/8/layout/hList1"/>
    <dgm:cxn modelId="{1CB0BEDE-2ACA-48A0-AE42-2FA031DB3D26}" srcId="{6CDD7D6A-DABC-4290-B9A5-3C121776559E}" destId="{075CF656-1522-4D93-A44C-945539427119}" srcOrd="1" destOrd="0" parTransId="{EC7E1B10-984E-47F5-8246-3DEF1EE116EF}" sibTransId="{B08908D9-480B-4593-852A-707FB0605293}"/>
    <dgm:cxn modelId="{3D4E9AF1-0BFF-48BF-80CB-FDB576B03E53}" type="presOf" srcId="{221D563D-F8D8-4C41-9E83-C2756FCBA44C}" destId="{575F07AC-45A9-4DAE-859D-68B067302B55}" srcOrd="0" destOrd="0" presId="urn:microsoft.com/office/officeart/2005/8/layout/hList1"/>
    <dgm:cxn modelId="{476A84F5-E5CD-4466-A13F-927611C7DA6F}" srcId="{6CDD7D6A-DABC-4290-B9A5-3C121776559E}" destId="{1501D640-A945-47DA-9644-E669A0A96C65}" srcOrd="0" destOrd="0" parTransId="{2F8275E1-FA5B-4717-9DAD-03DB5C0B15D1}" sibTransId="{40B57D6B-3126-409B-8C06-BDA64EADC2DF}"/>
    <dgm:cxn modelId="{7C0074FF-F2C0-4517-9CD1-45E1EE513400}" type="presOf" srcId="{AE85BC0B-43AD-4AAF-886B-ADB1E33BC959}" destId="{A21C14F8-E83C-4236-9AFD-094B7625BFE9}" srcOrd="0" destOrd="0" presId="urn:microsoft.com/office/officeart/2005/8/layout/hList1"/>
    <dgm:cxn modelId="{CD37F384-F5EC-4CAF-B617-141424651CC9}" type="presParOf" srcId="{8DCAD029-AC5E-43E9-A517-458F9B1398D6}" destId="{7095F422-68EB-4975-89ED-2FDA9A3BA60B}" srcOrd="0" destOrd="0" presId="urn:microsoft.com/office/officeart/2005/8/layout/hList1"/>
    <dgm:cxn modelId="{CD2B4B01-D3B8-4DCB-9A16-5D5AE20CF29A}" type="presParOf" srcId="{7095F422-68EB-4975-89ED-2FDA9A3BA60B}" destId="{47E2E9AD-837A-450F-9C22-1AEE263AC19E}" srcOrd="0" destOrd="0" presId="urn:microsoft.com/office/officeart/2005/8/layout/hList1"/>
    <dgm:cxn modelId="{9A5A19EE-B975-4AB8-B3BD-01BEE1C95871}" type="presParOf" srcId="{7095F422-68EB-4975-89ED-2FDA9A3BA60B}" destId="{1DB32632-0819-4BAC-BA52-5FF8E73AF6B5}" srcOrd="1" destOrd="0" presId="urn:microsoft.com/office/officeart/2005/8/layout/hList1"/>
    <dgm:cxn modelId="{354464D9-C44E-41B3-AF45-06D6B2DE343B}" type="presParOf" srcId="{8DCAD029-AC5E-43E9-A517-458F9B1398D6}" destId="{A0CA2B48-8487-482C-B526-0D5738746145}" srcOrd="1" destOrd="0" presId="urn:microsoft.com/office/officeart/2005/8/layout/hList1"/>
    <dgm:cxn modelId="{C4DAF1E5-654C-414E-875C-C6DB2BA8C5A5}" type="presParOf" srcId="{8DCAD029-AC5E-43E9-A517-458F9B1398D6}" destId="{DAD18BB4-CC59-4D1A-89CD-9219847E89A8}" srcOrd="2" destOrd="0" presId="urn:microsoft.com/office/officeart/2005/8/layout/hList1"/>
    <dgm:cxn modelId="{A9059BE0-7A83-445A-B354-E86610AFAF83}" type="presParOf" srcId="{DAD18BB4-CC59-4D1A-89CD-9219847E89A8}" destId="{3D7458F8-8036-4378-A533-539F5346C988}" srcOrd="0" destOrd="0" presId="urn:microsoft.com/office/officeart/2005/8/layout/hList1"/>
    <dgm:cxn modelId="{12FC3E9B-86C2-4A19-B6AD-04A605BED40F}" type="presParOf" srcId="{DAD18BB4-CC59-4D1A-89CD-9219847E89A8}" destId="{341491B9-E690-40AE-A113-44EA83A59E6C}" srcOrd="1" destOrd="0" presId="urn:microsoft.com/office/officeart/2005/8/layout/hList1"/>
    <dgm:cxn modelId="{B8936ACB-0B46-4535-AC7C-68E36B0CA70E}" type="presParOf" srcId="{8DCAD029-AC5E-43E9-A517-458F9B1398D6}" destId="{3F14521D-A409-4FEE-8E37-1D596AA282EB}" srcOrd="3" destOrd="0" presId="urn:microsoft.com/office/officeart/2005/8/layout/hList1"/>
    <dgm:cxn modelId="{2E942197-C2FC-40B0-93BF-C06DF54974B1}" type="presParOf" srcId="{8DCAD029-AC5E-43E9-A517-458F9B1398D6}" destId="{18A75A03-07D2-4FCF-89B2-80D2BA5F0CB4}" srcOrd="4" destOrd="0" presId="urn:microsoft.com/office/officeart/2005/8/layout/hList1"/>
    <dgm:cxn modelId="{AD64B809-9045-4DAA-89DF-233403022C23}" type="presParOf" srcId="{18A75A03-07D2-4FCF-89B2-80D2BA5F0CB4}" destId="{C20830D0-0DE5-4D62-9394-78DCA7997EA4}" srcOrd="0" destOrd="0" presId="urn:microsoft.com/office/officeart/2005/8/layout/hList1"/>
    <dgm:cxn modelId="{3E8A5D7F-7AA2-4E78-981E-5376A01A6E02}" type="presParOf" srcId="{18A75A03-07D2-4FCF-89B2-80D2BA5F0CB4}" destId="{90682E1F-CC1E-4643-8ECD-8443DE07D250}" srcOrd="1" destOrd="0" presId="urn:microsoft.com/office/officeart/2005/8/layout/hList1"/>
    <dgm:cxn modelId="{1F70A5E5-3A79-48BD-B6C0-4D1968EC86A1}" type="presParOf" srcId="{8DCAD029-AC5E-43E9-A517-458F9B1398D6}" destId="{CA252558-B5AB-461E-8698-2C5B01749F12}" srcOrd="5" destOrd="0" presId="urn:microsoft.com/office/officeart/2005/8/layout/hList1"/>
    <dgm:cxn modelId="{E15BED01-65BE-420D-90EC-4EF2750026F8}" type="presParOf" srcId="{8DCAD029-AC5E-43E9-A517-458F9B1398D6}" destId="{3393B0A6-9EC5-4BD4-ACD5-A8503F5D71F9}" srcOrd="6" destOrd="0" presId="urn:microsoft.com/office/officeart/2005/8/layout/hList1"/>
    <dgm:cxn modelId="{46E077F9-FA29-4A91-9E9D-56EEC740A15A}" type="presParOf" srcId="{3393B0A6-9EC5-4BD4-ACD5-A8503F5D71F9}" destId="{A21C14F8-E83C-4236-9AFD-094B7625BFE9}" srcOrd="0" destOrd="0" presId="urn:microsoft.com/office/officeart/2005/8/layout/hList1"/>
    <dgm:cxn modelId="{F06F5098-A403-4F40-8D8D-5E8532E72E0B}" type="presParOf" srcId="{3393B0A6-9EC5-4BD4-ACD5-A8503F5D71F9}" destId="{575F07AC-45A9-4DAE-859D-68B067302B5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2E9AD-837A-450F-9C22-1AEE263AC19E}">
      <dsp:nvSpPr>
        <dsp:cNvPr id="0" name=""/>
        <dsp:cNvSpPr/>
      </dsp:nvSpPr>
      <dsp:spPr>
        <a:xfrm>
          <a:off x="4343" y="1943872"/>
          <a:ext cx="2611455" cy="547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T</a:t>
          </a:r>
          <a:r>
            <a:rPr lang="en-US" sz="1900" kern="1200"/>
            <a:t>one</a:t>
          </a:r>
        </a:p>
      </dsp:txBody>
      <dsp:txXfrm>
        <a:off x="4343" y="1943872"/>
        <a:ext cx="2611455" cy="547200"/>
      </dsp:txXfrm>
    </dsp:sp>
    <dsp:sp modelId="{1DB32632-0819-4BAC-BA52-5FF8E73AF6B5}">
      <dsp:nvSpPr>
        <dsp:cNvPr id="0" name=""/>
        <dsp:cNvSpPr/>
      </dsp:nvSpPr>
      <dsp:spPr>
        <a:xfrm>
          <a:off x="4343" y="2491072"/>
          <a:ext cx="2611455" cy="126964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Uterine atony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Suspected and treated first</a:t>
          </a:r>
        </a:p>
      </dsp:txBody>
      <dsp:txXfrm>
        <a:off x="4343" y="2491072"/>
        <a:ext cx="2611455" cy="1269648"/>
      </dsp:txXfrm>
    </dsp:sp>
    <dsp:sp modelId="{3D7458F8-8036-4378-A533-539F5346C988}">
      <dsp:nvSpPr>
        <dsp:cNvPr id="0" name=""/>
        <dsp:cNvSpPr/>
      </dsp:nvSpPr>
      <dsp:spPr>
        <a:xfrm>
          <a:off x="2981402" y="1943872"/>
          <a:ext cx="2611455" cy="547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T</a:t>
          </a:r>
          <a:r>
            <a:rPr lang="en-US" sz="1900" kern="1200"/>
            <a:t>rauma</a:t>
          </a:r>
        </a:p>
      </dsp:txBody>
      <dsp:txXfrm>
        <a:off x="2981402" y="1943872"/>
        <a:ext cx="2611455" cy="547200"/>
      </dsp:txXfrm>
    </dsp:sp>
    <dsp:sp modelId="{341491B9-E690-40AE-A113-44EA83A59E6C}">
      <dsp:nvSpPr>
        <dsp:cNvPr id="0" name=""/>
        <dsp:cNvSpPr/>
      </dsp:nvSpPr>
      <dsp:spPr>
        <a:xfrm>
          <a:off x="2981402" y="2491072"/>
          <a:ext cx="2611455" cy="126964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Lacerations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Hematomas</a:t>
          </a:r>
        </a:p>
      </dsp:txBody>
      <dsp:txXfrm>
        <a:off x="2981402" y="2491072"/>
        <a:ext cx="2611455" cy="1269648"/>
      </dsp:txXfrm>
    </dsp:sp>
    <dsp:sp modelId="{C20830D0-0DE5-4D62-9394-78DCA7997EA4}">
      <dsp:nvSpPr>
        <dsp:cNvPr id="0" name=""/>
        <dsp:cNvSpPr/>
      </dsp:nvSpPr>
      <dsp:spPr>
        <a:xfrm>
          <a:off x="5958461" y="1943872"/>
          <a:ext cx="2611455" cy="547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T</a:t>
          </a:r>
          <a:r>
            <a:rPr lang="en-US" sz="1900" kern="1200"/>
            <a:t>issue</a:t>
          </a:r>
        </a:p>
      </dsp:txBody>
      <dsp:txXfrm>
        <a:off x="5958461" y="1943872"/>
        <a:ext cx="2611455" cy="547200"/>
      </dsp:txXfrm>
    </dsp:sp>
    <dsp:sp modelId="{90682E1F-CC1E-4643-8ECD-8443DE07D250}">
      <dsp:nvSpPr>
        <dsp:cNvPr id="0" name=""/>
        <dsp:cNvSpPr/>
      </dsp:nvSpPr>
      <dsp:spPr>
        <a:xfrm>
          <a:off x="5958461" y="2491072"/>
          <a:ext cx="2611455" cy="126964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Retained products of conception</a:t>
          </a:r>
        </a:p>
      </dsp:txBody>
      <dsp:txXfrm>
        <a:off x="5958461" y="2491072"/>
        <a:ext cx="2611455" cy="1269648"/>
      </dsp:txXfrm>
    </dsp:sp>
    <dsp:sp modelId="{A21C14F8-E83C-4236-9AFD-094B7625BFE9}">
      <dsp:nvSpPr>
        <dsp:cNvPr id="0" name=""/>
        <dsp:cNvSpPr/>
      </dsp:nvSpPr>
      <dsp:spPr>
        <a:xfrm>
          <a:off x="8935521" y="1943872"/>
          <a:ext cx="2611455" cy="547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T</a:t>
          </a:r>
          <a:r>
            <a:rPr lang="en-US" sz="1900" kern="1200"/>
            <a:t>hrombin</a:t>
          </a:r>
        </a:p>
      </dsp:txBody>
      <dsp:txXfrm>
        <a:off x="8935521" y="1943872"/>
        <a:ext cx="2611455" cy="547200"/>
      </dsp:txXfrm>
    </dsp:sp>
    <dsp:sp modelId="{575F07AC-45A9-4DAE-859D-68B067302B55}">
      <dsp:nvSpPr>
        <dsp:cNvPr id="0" name=""/>
        <dsp:cNvSpPr/>
      </dsp:nvSpPr>
      <dsp:spPr>
        <a:xfrm>
          <a:off x="8935521" y="2491072"/>
          <a:ext cx="2611455" cy="126964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Reminder to evaluate and correct coagulation status</a:t>
          </a:r>
        </a:p>
      </dsp:txBody>
      <dsp:txXfrm>
        <a:off x="8935521" y="2491072"/>
        <a:ext cx="2611455" cy="1269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6F383A-F7D4-D44E-8DE0-B1702BB9EC5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5017" y="891637"/>
            <a:ext cx="9451091" cy="1872612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6400" b="1" i="0" baseline="0">
                <a:solidFill>
                  <a:schemeClr val="bg1"/>
                </a:solidFill>
                <a:latin typeface="Arial-BoldMT"/>
                <a:cs typeface="Arial-BoldMT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5017" y="3166633"/>
            <a:ext cx="9451091" cy="1721780"/>
          </a:xfrm>
        </p:spPr>
        <p:txBody>
          <a:bodyPr>
            <a:normAutofit/>
          </a:bodyPr>
          <a:lstStyle>
            <a:lvl1pPr marL="0" indent="0" algn="l">
              <a:buNone/>
              <a:defRPr sz="3733" b="0" i="0" baseline="0">
                <a:solidFill>
                  <a:srgbClr val="FDB713"/>
                </a:solidFill>
                <a:latin typeface="+mn-lt"/>
                <a:cs typeface="Arial-BoldM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Speaker Name</a:t>
            </a:r>
          </a:p>
          <a:p>
            <a:r>
              <a:rPr lang="en-US"/>
              <a:t>College or Department</a:t>
            </a:r>
          </a:p>
        </p:txBody>
      </p:sp>
    </p:spTree>
    <p:extLst>
      <p:ext uri="{BB962C8B-B14F-4D97-AF65-F5344CB8AC3E}">
        <p14:creationId xmlns:p14="http://schemas.microsoft.com/office/powerpoint/2010/main" val="1980852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40" y="229198"/>
            <a:ext cx="10516760" cy="1229801"/>
          </a:xfrm>
        </p:spPr>
        <p:txBody>
          <a:bodyPr tIns="0" bIns="0"/>
          <a:lstStyle>
            <a:lvl1pPr>
              <a:defRPr sz="4800">
                <a:solidFill>
                  <a:srgbClr val="AD122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039" y="1607424"/>
            <a:ext cx="11279923" cy="495303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 sz="32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3200"/>
            </a:lvl3pPr>
            <a:lvl4pPr>
              <a:lnSpc>
                <a:spcPct val="90000"/>
              </a:lnSpc>
              <a:defRPr sz="2667"/>
            </a:lvl4pPr>
            <a:lvl5pPr>
              <a:lnSpc>
                <a:spcPct val="90000"/>
              </a:lnSpc>
              <a:defRPr sz="26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309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–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037" y="1619037"/>
            <a:ext cx="5502140" cy="4941420"/>
          </a:xfrm>
        </p:spPr>
        <p:txBody>
          <a:bodyPr anchor="t"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6239794" y="1619037"/>
            <a:ext cx="5496164" cy="4941419"/>
          </a:xfrm>
        </p:spPr>
        <p:txBody>
          <a:bodyPr anchor="t"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6040" y="240810"/>
            <a:ext cx="10516760" cy="1229801"/>
          </a:xfrm>
        </p:spPr>
        <p:txBody>
          <a:bodyPr tIns="0" bIns="0"/>
          <a:lstStyle>
            <a:lvl1pPr>
              <a:defRPr sz="4800">
                <a:solidFill>
                  <a:srgbClr val="AD122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1001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37" y="217589"/>
            <a:ext cx="10516763" cy="1229803"/>
          </a:xfrm>
        </p:spPr>
        <p:txBody>
          <a:bodyPr/>
          <a:lstStyle>
            <a:lvl1pPr>
              <a:defRPr>
                <a:solidFill>
                  <a:srgbClr val="AD122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037" y="1619038"/>
            <a:ext cx="4261737" cy="4918197"/>
          </a:xfrm>
        </p:spPr>
        <p:txBody>
          <a:bodyPr anchor="t"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025224" y="1630559"/>
            <a:ext cx="6711693" cy="490667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30356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/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037" y="2348539"/>
            <a:ext cx="11279923" cy="4188696"/>
          </a:xfrm>
        </p:spPr>
        <p:txBody>
          <a:bodyPr anchor="t"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6040" y="217589"/>
            <a:ext cx="10516760" cy="1229801"/>
          </a:xfrm>
        </p:spPr>
        <p:txBody>
          <a:bodyPr tIns="0" bIns="0"/>
          <a:lstStyle>
            <a:lvl1pPr>
              <a:defRPr sz="4800">
                <a:solidFill>
                  <a:srgbClr val="AD122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5080" y="1579218"/>
            <a:ext cx="11280880" cy="642101"/>
          </a:xfrm>
        </p:spPr>
        <p:txBody>
          <a:bodyPr anchor="ctr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517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5017" y="2130753"/>
            <a:ext cx="10981967" cy="1609107"/>
          </a:xfrm>
        </p:spPr>
        <p:txBody>
          <a:bodyPr/>
          <a:lstStyle>
            <a:lvl1pPr algn="ctr">
              <a:defRPr baseline="0">
                <a:solidFill>
                  <a:srgbClr val="AD122A"/>
                </a:solidFill>
              </a:defRPr>
            </a:lvl1pPr>
          </a:lstStyle>
          <a:p>
            <a:r>
              <a:rPr lang="en-US"/>
              <a:t>Subhead/ </a:t>
            </a:r>
            <a:br>
              <a:rPr lang="en-US"/>
            </a:br>
            <a:r>
              <a:rPr lang="en-US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53836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A9DE690-5AD5-B54A-9B73-189293F340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41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FF268-FA46-4BC9-90DF-333AEBB20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E23E2-74DA-4A82-9635-155A76136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2CBEA-E8E3-406C-9BAE-52F716CB2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E0DA-9CBF-45D4-9A87-1E15BA1310E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F88CA-8F06-4286-95EC-C899AB122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96031-455C-44D6-84F9-7A45F4C82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C921-7CAD-4155-A020-76A47A08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E5A9A6-7B2F-6F42-8B4D-3B4A213219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6037" y="205977"/>
            <a:ext cx="10516763" cy="1229803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/>
          <a:p>
            <a:r>
              <a:rPr lang="en-US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038" y="1570712"/>
            <a:ext cx="11279924" cy="4908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254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609585" rtl="0" eaLnBrk="1" latinLnBrk="0" hangingPunct="1">
        <a:lnSpc>
          <a:spcPct val="90000"/>
        </a:lnSpc>
        <a:spcBef>
          <a:spcPct val="0"/>
        </a:spcBef>
        <a:buNone/>
        <a:defRPr sz="4800" b="1" i="0" kern="1200" baseline="0">
          <a:solidFill>
            <a:srgbClr val="AD122A"/>
          </a:solidFill>
          <a:latin typeface="Arial"/>
          <a:ea typeface="+mj-ea"/>
          <a:cs typeface="Arial"/>
        </a:defRPr>
      </a:lvl1pPr>
    </p:titleStyle>
    <p:bodyStyle>
      <a:lvl1pPr marL="0" indent="0" algn="l" defTabSz="609585" rtl="0" eaLnBrk="1" latinLnBrk="0" hangingPunct="1">
        <a:lnSpc>
          <a:spcPct val="90000"/>
        </a:lnSpc>
        <a:spcBef>
          <a:spcPct val="20000"/>
        </a:spcBef>
        <a:buFontTx/>
        <a:buNone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611702" indent="-383108" algn="l" defTabSz="609585" rtl="0" eaLnBrk="1" latinLnBrk="0" hangingPunct="1">
        <a:spcBef>
          <a:spcPct val="20000"/>
        </a:spcBef>
        <a:buFont typeface="Wingdings" charset="2"/>
        <a:buChar char="§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996926" indent="-302676" algn="l" defTabSz="609585" rtl="0" eaLnBrk="1" latinLnBrk="0" hangingPunct="1">
        <a:lnSpc>
          <a:spcPct val="90000"/>
        </a:lnSpc>
        <a:spcBef>
          <a:spcPct val="20000"/>
        </a:spcBef>
        <a:buFont typeface="Arial"/>
        <a:buChar char="•"/>
        <a:tabLst/>
        <a:defRPr sz="3200" kern="1200">
          <a:solidFill>
            <a:schemeClr val="tx1"/>
          </a:solidFill>
          <a:latin typeface="Arial"/>
          <a:ea typeface="+mn-ea"/>
          <a:cs typeface="Arial"/>
        </a:defRPr>
      </a:lvl3pPr>
      <a:lvl4pPr marL="1454114" indent="-311143" algn="l" defTabSz="609585" rtl="0" eaLnBrk="1" latinLnBrk="0" hangingPunct="1">
        <a:lnSpc>
          <a:spcPct val="90000"/>
        </a:lnSpc>
        <a:spcBef>
          <a:spcPct val="20000"/>
        </a:spcBef>
        <a:buFont typeface="Arial"/>
        <a:buChar char="–"/>
        <a:tabLst/>
        <a:defRPr sz="2667" kern="1200">
          <a:solidFill>
            <a:schemeClr val="tx1"/>
          </a:solidFill>
          <a:latin typeface="Arial"/>
          <a:ea typeface="+mn-ea"/>
          <a:cs typeface="Arial"/>
        </a:defRPr>
      </a:lvl4pPr>
      <a:lvl5pPr marL="1828754" indent="-338658" algn="l" defTabSz="609585" rtl="0" eaLnBrk="1" latinLnBrk="0" hangingPunct="1">
        <a:lnSpc>
          <a:spcPct val="90000"/>
        </a:lnSpc>
        <a:spcBef>
          <a:spcPct val="20000"/>
        </a:spcBef>
        <a:buFont typeface="Arial"/>
        <a:buChar char="»"/>
        <a:tabLst/>
        <a:defRPr sz="26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W8GfbFhtSQg?feature=oembed" TargetMode="External"/><Relationship Id="rId1" Type="http://schemas.openxmlformats.org/officeDocument/2006/relationships/tags" Target="../tags/tag5.xml"/><Relationship Id="rId6" Type="http://schemas.openxmlformats.org/officeDocument/2006/relationships/hyperlink" Target="https://www.thejadasystem.com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s%3A%2F%2Fwww.professionalradiology.com%2Fpages%2Fpatient%2Fimage%2Fufe_03a%2520copy%25203-183.jpg&amp;imgrefurl=https%3A%2F%2Fwww.professionalradiology.com%2Fpatient%2Ffaqs%253A-interventional-8%2Futerine-artery-embolization-40%2F&amp;tbnid=FEd4sGSQMVA4NM&amp;vet=12ahUKEwizhbKljMH1AhUBIDQIHT8IBBkQMygFegUIARDFAQ..i&amp;docid=CN6FQ_22NY9EpM&amp;w=980&amp;h=688&amp;itg=1&amp;q=uterine%20artery%20embolization%20for%20postpartum%20hemorrhage&amp;client=firefox-b-1-d&amp;ved=2ahUKEwizhbKljMH1AhUBIDQIHT8IBBkQMygFegUIARDFAQ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chrome-extension:/efaidnbmnnnibpcajpcglclefindmkaj/https:/www.acog.org/-/media/project/acog/acogorg/files/membership-and-community/districts/ii/smi/obstetric-hemorrhage-bundle_complete-slide-set.pdf?rev=e953b5603e2440d69101044f48408757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gdc.unicef.org/resource/maternal-health-around-world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hyperlink" Target="https://www.acog.org/-/media/project/acog/acogorg/files/membership-and-community/districts/ii/smi/obstetric-hemorrhage-bundle_complete-slide-set.pdf" TargetMode="External"/><Relationship Id="rId5" Type="http://schemas.openxmlformats.org/officeDocument/2006/relationships/hyperlink" Target="https://www.kff.org/affordable-care-act/access-to-ob-gyns-evaluating-workforce-supply-and-aca-marketplace-networks/" TargetMode="External"/><Relationship Id="rId4" Type="http://schemas.openxmlformats.org/officeDocument/2006/relationships/hyperlink" Target="https://www.acog.org/clinical/clinical-guidance/committee-opinion/articles/2014/02/health-disparities-in-rural-women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B6D49-11E9-43EE-8B4E-F9A71308E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505" y="1715741"/>
            <a:ext cx="8437774" cy="1872612"/>
          </a:xfrm>
        </p:spPr>
        <p:txBody>
          <a:bodyPr/>
          <a:lstStyle/>
          <a:p>
            <a:r>
              <a:rPr lang="en-US" sz="4400" dirty="0">
                <a:latin typeface="Calibri"/>
                <a:ea typeface="Calibri"/>
                <a:cs typeface="Calibri"/>
              </a:rPr>
              <a:t> </a:t>
            </a:r>
            <a:br>
              <a:rPr lang="en-US" sz="4400" dirty="0">
                <a:latin typeface="Calibri"/>
                <a:ea typeface="Calibri"/>
                <a:cs typeface="Calibri"/>
              </a:rPr>
            </a:br>
            <a:r>
              <a:rPr lang="en-US" sz="4400">
                <a:latin typeface="Calibri"/>
                <a:ea typeface="Calibri"/>
                <a:cs typeface="Calibri"/>
              </a:rPr>
              <a:t>Rural Emergency Medicine Course</a:t>
            </a:r>
            <a:br>
              <a:rPr lang="en-US" sz="4400" dirty="0">
                <a:latin typeface="Calibri"/>
                <a:ea typeface="Calibri"/>
                <a:cs typeface="Calibri"/>
              </a:rPr>
            </a:br>
            <a:r>
              <a:rPr lang="en-US" sz="4400">
                <a:latin typeface="Calibri"/>
                <a:ea typeface="Calibri"/>
                <a:cs typeface="Calibri"/>
              </a:rPr>
              <a:t>  Obstetrical Emergencies</a:t>
            </a:r>
            <a:endParaRPr lang="en-US" sz="44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054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5D952-2838-EB7F-694E-017437330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A close-up of a chart&#10;&#10;AI-generated content may be incorrect.">
            <a:extLst>
              <a:ext uri="{FF2B5EF4-FFF2-40B4-BE49-F238E27FC236}">
                <a16:creationId xmlns:a16="http://schemas.microsoft.com/office/drawing/2014/main" id="{069B1771-42FC-DF1B-2539-2839A6C3C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650" y="195117"/>
            <a:ext cx="6760571" cy="655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8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C8208-C5A1-2D30-A71B-878440775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C247F-42EF-66A4-B9D3-8D087C7F8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8287" y="229198"/>
            <a:ext cx="10516760" cy="1229801"/>
          </a:xfrm>
        </p:spPr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Background - Eclampsia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EA3CD-F685-C73B-D493-E32AE2D31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464" y="1711808"/>
            <a:ext cx="11279923" cy="495303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</a:rPr>
              <a:t>Eclampsia is defined as new-onset generalized seizures in a patient with preeclampsia that cannot be attributed to another neurologic cause. </a:t>
            </a:r>
            <a:endParaRPr lang="en-US" sz="2800" dirty="0">
              <a:latin typeface="Calibri"/>
              <a:ea typeface="Calibri"/>
              <a:cs typeface="Calibri"/>
            </a:endParaRPr>
          </a:p>
          <a:p>
            <a:pPr marL="457200" indent="-457200">
              <a:spcBef>
                <a:spcPts val="1000"/>
              </a:spcBef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</a:rPr>
              <a:t>Can occur during pregnancy, intrapartum, or postpartum, most commonly in the third trimester or within 48 hours after delivery. </a:t>
            </a:r>
            <a:endParaRPr lang="en-US" sz="2800" dirty="0">
              <a:latin typeface="Calibri"/>
              <a:ea typeface="Calibri"/>
              <a:cs typeface="Calibri"/>
            </a:endParaRPr>
          </a:p>
          <a:p>
            <a:pPr marL="457200" indent="-457200">
              <a:spcBef>
                <a:spcPts val="1000"/>
              </a:spcBef>
              <a:buFont typeface="Arial"/>
              <a:buChar char="•"/>
            </a:pPr>
            <a:r>
              <a:rPr lang="en-US" sz="2800" dirty="0">
                <a:latin typeface="Calibri"/>
                <a:ea typeface="Calibri"/>
                <a:cs typeface="Calibri"/>
              </a:rPr>
              <a:t>Seizures are typically generalized tonic–</a:t>
            </a:r>
            <a:r>
              <a:rPr lang="en-US" sz="2800" dirty="0" err="1">
                <a:latin typeface="Calibri"/>
                <a:ea typeface="Calibri"/>
                <a:cs typeface="Calibri"/>
              </a:rPr>
              <a:t>clonic</a:t>
            </a:r>
            <a:r>
              <a:rPr lang="en-US" sz="2800" dirty="0">
                <a:latin typeface="Calibri"/>
                <a:ea typeface="Calibri"/>
                <a:cs typeface="Calibri"/>
              </a:rPr>
              <a:t>. </a:t>
            </a:r>
          </a:p>
          <a:p>
            <a:pPr marL="457200" indent="-457200">
              <a:spcBef>
                <a:spcPts val="1000"/>
              </a:spcBef>
              <a:buFont typeface="Arial"/>
              <a:buChar char="•"/>
            </a:pPr>
            <a:r>
              <a:rPr lang="en-US" sz="2800" dirty="0">
                <a:latin typeface="Calibri"/>
                <a:ea typeface="Calibri"/>
                <a:cs typeface="Calibri"/>
              </a:rPr>
              <a:t>Represents the most common severe neurologic complication of pregnancy. </a:t>
            </a:r>
          </a:p>
          <a:p>
            <a:pPr marL="457200" indent="-457200">
              <a:spcBef>
                <a:spcPts val="1000"/>
              </a:spcBef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</a:rPr>
              <a:t>Associated with significant maternal morbidity and mortality, including hypoxic-ischemic brain injury and intracranial hemorrhage. </a:t>
            </a:r>
            <a:endParaRPr lang="en-US" sz="2800" dirty="0">
              <a:latin typeface="Calibri"/>
              <a:ea typeface="Calibri"/>
              <a:cs typeface="Calibri"/>
            </a:endParaRPr>
          </a:p>
          <a:p>
            <a:pPr marL="457200" indent="-457200">
              <a:spcBef>
                <a:spcPts val="1000"/>
              </a:spcBef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</a:rPr>
              <a:t>Early recognition and rapid management are critical.</a:t>
            </a:r>
          </a:p>
          <a:p>
            <a:pPr marL="457200" indent="-457200">
              <a:spcBef>
                <a:spcPts val="1000"/>
              </a:spcBef>
              <a:buFont typeface="Arial"/>
              <a:buChar char="•"/>
            </a:pPr>
            <a:endParaRPr lang="en-US" sz="2800" dirty="0">
              <a:latin typeface="Calibri"/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endParaRPr lang="en-US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5599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0CE5A-93E0-D10E-ECF9-C86D3B3F4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Eclampsia- Life Threatening Emergency 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F08E1-BB51-5FBE-97CB-DA25DE07F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313" y="1910136"/>
            <a:ext cx="11279923" cy="49530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</a:rPr>
              <a:t>Maternal complications</a:t>
            </a:r>
            <a:endParaRPr lang="en-US" sz="2800" dirty="0">
              <a:latin typeface="Calibri"/>
              <a:ea typeface="Calibri"/>
              <a:cs typeface="Calibri"/>
            </a:endParaRPr>
          </a:p>
          <a:p>
            <a:pPr marL="897255" lvl="1" indent="-285750">
              <a:buFont typeface="Courier New"/>
              <a:buChar char="o"/>
            </a:pPr>
            <a:r>
              <a:rPr lang="en-US" sz="2800">
                <a:latin typeface="Calibri"/>
                <a:ea typeface="Calibri"/>
                <a:cs typeface="Calibri"/>
              </a:rPr>
              <a:t>Stroke </a:t>
            </a:r>
            <a:endParaRPr lang="en-US" sz="2800" dirty="0">
              <a:latin typeface="Calibri"/>
              <a:ea typeface="Calibri"/>
              <a:cs typeface="Calibri"/>
            </a:endParaRPr>
          </a:p>
          <a:p>
            <a:pPr marL="897255" lvl="1" indent="-285750">
              <a:buFont typeface="Courier New"/>
              <a:buChar char="o"/>
            </a:pPr>
            <a:r>
              <a:rPr lang="en-US" sz="2800">
                <a:latin typeface="Calibri"/>
                <a:ea typeface="Calibri"/>
                <a:cs typeface="Calibri"/>
              </a:rPr>
              <a:t>HELLP syndrome </a:t>
            </a:r>
            <a:endParaRPr lang="en-US" sz="2800" dirty="0">
              <a:latin typeface="Calibri"/>
              <a:ea typeface="Calibri"/>
              <a:cs typeface="Calibri"/>
            </a:endParaRPr>
          </a:p>
          <a:p>
            <a:pPr marL="897255" lvl="1" indent="-285750">
              <a:buFont typeface="Courier New"/>
              <a:buChar char="o"/>
            </a:pPr>
            <a:r>
              <a:rPr lang="en-US" sz="2800">
                <a:latin typeface="Calibri"/>
                <a:ea typeface="Calibri"/>
                <a:cs typeface="Calibri"/>
              </a:rPr>
              <a:t>Pulmonary edema</a:t>
            </a:r>
            <a:endParaRPr lang="en-US" sz="2800" dirty="0">
              <a:latin typeface="Calibri"/>
              <a:ea typeface="Calibri"/>
              <a:cs typeface="Calibri"/>
            </a:endParaRPr>
          </a:p>
          <a:p>
            <a:pPr marL="897255" lvl="1" indent="-285750">
              <a:buFont typeface="Courier New"/>
              <a:buChar char="o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Posterior Reversible Encephalopathy Syndrome (PRES)</a:t>
            </a:r>
            <a:r>
              <a:rPr lang="en-US" sz="2800" dirty="0">
                <a:latin typeface="Calibri"/>
                <a:ea typeface="Calibri"/>
                <a:cs typeface="Calibri"/>
              </a:rPr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</a:rPr>
              <a:t>Fetal complications </a:t>
            </a:r>
            <a:endParaRPr lang="en-US" sz="2800" dirty="0">
              <a:latin typeface="Calibri"/>
              <a:ea typeface="Calibri"/>
              <a:cs typeface="Calibri"/>
            </a:endParaRPr>
          </a:p>
          <a:p>
            <a:pPr marL="897255" lvl="1" indent="-285750">
              <a:buFont typeface="Courier New"/>
              <a:buChar char="o"/>
            </a:pPr>
            <a:r>
              <a:rPr lang="en-US" sz="2800">
                <a:latin typeface="Calibri"/>
                <a:ea typeface="Calibri"/>
                <a:cs typeface="Calibri"/>
              </a:rPr>
              <a:t>Hypoxia </a:t>
            </a:r>
            <a:endParaRPr lang="en-US" sz="2800" dirty="0">
              <a:latin typeface="Calibri"/>
              <a:ea typeface="Calibri"/>
              <a:cs typeface="Calibri"/>
            </a:endParaRPr>
          </a:p>
          <a:p>
            <a:pPr marL="897255" lvl="1" indent="-285750">
              <a:buFont typeface="Courier New"/>
              <a:buChar char="o"/>
            </a:pPr>
            <a:r>
              <a:rPr lang="en-US" sz="2800">
                <a:latin typeface="Calibri"/>
                <a:ea typeface="Calibri"/>
                <a:cs typeface="Calibri"/>
              </a:rPr>
              <a:t>Preterm delivery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38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2920C-FA30-66DC-E601-C240AB439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807" y="103938"/>
            <a:ext cx="10516760" cy="1229801"/>
          </a:xfrm>
        </p:spPr>
        <p:txBody>
          <a:bodyPr/>
          <a:lstStyle/>
          <a:p>
            <a:r>
              <a:rPr lang="en-US" sz="4400" dirty="0"/>
              <a:t>Eclampsia Management </a:t>
            </a:r>
            <a:r>
              <a:rPr lang="en-US" sz="4400"/>
              <a:t>Principals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7F515-4C0A-96BF-5B9D-0A3D5094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066" y="1461287"/>
            <a:ext cx="11279923" cy="495303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>
                <a:latin typeface="Calibri"/>
                <a:ea typeface="Calibri"/>
                <a:cs typeface="Calibri"/>
              </a:rPr>
              <a:t>Stabilize airway and patient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</a:p>
          <a:p>
            <a:pPr marL="897255" lvl="1" indent="-285750">
              <a:buFont typeface="Courier New"/>
              <a:buChar char="o"/>
            </a:pPr>
            <a:r>
              <a:rPr lang="en-US" sz="2400">
                <a:latin typeface="Calibri"/>
                <a:ea typeface="Calibri"/>
                <a:cs typeface="Calibri"/>
              </a:rPr>
              <a:t>Left lateral decubitus position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897255" lvl="1" indent="-285750">
              <a:buFont typeface="Courier New"/>
              <a:buChar char="o"/>
            </a:pPr>
            <a:r>
              <a:rPr lang="en-US" sz="2400" dirty="0">
                <a:latin typeface="Calibri"/>
                <a:ea typeface="Calibri"/>
                <a:cs typeface="Calibri"/>
              </a:rPr>
              <a:t>Continuous fetal </a:t>
            </a:r>
            <a:r>
              <a:rPr lang="en-US" sz="2400">
                <a:latin typeface="Calibri"/>
                <a:ea typeface="Calibri"/>
                <a:cs typeface="Calibri"/>
              </a:rPr>
              <a:t>monitoring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897255" lvl="1" indent="-285750">
              <a:buFont typeface="Courier New"/>
              <a:buChar char="o"/>
            </a:pPr>
            <a:r>
              <a:rPr lang="en-US" sz="2400">
                <a:latin typeface="Calibri"/>
                <a:ea typeface="Calibri"/>
                <a:cs typeface="Calibri"/>
              </a:rPr>
              <a:t>Obtain IV access if possible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>
                <a:latin typeface="Calibri"/>
                <a:ea typeface="Calibri"/>
                <a:cs typeface="Calibri"/>
              </a:rPr>
              <a:t>Magnesium sulfate</a:t>
            </a:r>
            <a:r>
              <a:rPr lang="en-US" sz="2400">
                <a:latin typeface="Calibri"/>
                <a:ea typeface="Calibri"/>
                <a:cs typeface="Calibri"/>
              </a:rPr>
              <a:t> → first-line to prevent recurrent seizures 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897255" lvl="1" indent="-285750">
              <a:buFont typeface="Courier New"/>
              <a:buChar char="o"/>
            </a:pPr>
            <a:r>
              <a:rPr lang="en-US" sz="2400" dirty="0">
                <a:latin typeface="Calibri"/>
                <a:ea typeface="Calibri"/>
                <a:cs typeface="Calibri"/>
              </a:rPr>
              <a:t>4gm IV bolus over 15-20 mins then 2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gms</a:t>
            </a:r>
            <a:r>
              <a:rPr lang="en-US" sz="2400" dirty="0">
                <a:latin typeface="Calibri"/>
                <a:ea typeface="Calibri"/>
                <a:cs typeface="Calibri"/>
              </a:rPr>
              <a:t>/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hr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897255" lvl="1" indent="-285750">
              <a:buFont typeface="Courier New"/>
              <a:buChar char="o"/>
            </a:pPr>
            <a:r>
              <a:rPr lang="en-US" sz="2400">
                <a:latin typeface="Calibri"/>
                <a:ea typeface="Calibri"/>
                <a:cs typeface="Calibri"/>
              </a:rPr>
              <a:t> or 5mg IM in each buttock (10mg total)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897255" lvl="1" indent="-285750">
              <a:buFont typeface="Courier New"/>
              <a:buChar char="o"/>
            </a:pPr>
            <a:r>
              <a:rPr lang="en-US" sz="2400">
                <a:latin typeface="Calibri"/>
                <a:ea typeface="Calibri"/>
                <a:cs typeface="Calibri"/>
              </a:rPr>
              <a:t>4mg IV Ativan if refractory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611505" lvl="1" indent="0">
              <a:lnSpc>
                <a:spcPct val="70000"/>
              </a:lnSpc>
              <a:spcBef>
                <a:spcPts val="20"/>
              </a:spcBef>
              <a:buNone/>
            </a:pPr>
            <a:endParaRPr lang="en-US" sz="2400" dirty="0">
              <a:latin typeface="Calibri"/>
              <a:ea typeface="Calibri"/>
              <a:cs typeface="Calibri"/>
            </a:endParaRPr>
          </a:p>
          <a:p>
            <a:pPr marL="611505" lvl="1" indent="0">
              <a:buNone/>
            </a:pPr>
            <a:endParaRPr lang="en-US" sz="2400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>
                <a:latin typeface="Calibri"/>
                <a:ea typeface="Calibri"/>
                <a:cs typeface="Calibri"/>
              </a:rPr>
              <a:t>Control blood pressure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</a:p>
          <a:p>
            <a:pPr marL="897255" lvl="1" indent="-285750">
              <a:buFont typeface="Courier New"/>
              <a:buChar char="o"/>
            </a:pPr>
            <a:r>
              <a:rPr lang="en-US" sz="2400">
                <a:latin typeface="Calibri"/>
                <a:ea typeface="Calibri"/>
                <a:cs typeface="Calibri"/>
              </a:rPr>
              <a:t>Nifedipine, labetalol, hydralazine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>
                <a:latin typeface="Calibri"/>
                <a:ea typeface="Calibri"/>
                <a:cs typeface="Calibri"/>
              </a:rPr>
              <a:t>Delivery</a:t>
            </a:r>
            <a:r>
              <a:rPr lang="en-US" sz="2400">
                <a:latin typeface="Calibri"/>
                <a:ea typeface="Calibri"/>
                <a:cs typeface="Calibri"/>
              </a:rPr>
              <a:t> → definitive treatment once stable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897255" lvl="1" indent="-285750">
              <a:buFont typeface="Courier New"/>
              <a:buChar char="o"/>
            </a:pPr>
            <a:r>
              <a:rPr lang="en-US" sz="2400">
                <a:latin typeface="Calibri"/>
                <a:ea typeface="Calibri"/>
                <a:cs typeface="Calibri"/>
              </a:rPr>
              <a:t>STAT OB consult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58580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88F9C-A2A3-83B9-0029-7FBCF9AA2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615" y="218760"/>
            <a:ext cx="10516760" cy="1229801"/>
          </a:xfrm>
        </p:spPr>
        <p:txBody>
          <a:bodyPr/>
          <a:lstStyle/>
          <a:p>
            <a:r>
              <a:rPr lang="en-US"/>
              <a:t>Blood Pressure Control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F0728E-4F31-1166-B1BD-DA38DC1A3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14" y="1910137"/>
            <a:ext cx="11279923" cy="49530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</a:rPr>
              <a:t>Severe range (SR) blood pressure is ≥160/110 mmHg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</a:rPr>
              <a:t>If two consecutive SR BP, treat with one of the following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1068705" lvl="1" indent="-285750">
              <a:buFont typeface="Courier New"/>
              <a:buChar char="o"/>
            </a:pPr>
            <a:r>
              <a:rPr lang="en-US" sz="2400">
                <a:latin typeface="Calibri"/>
                <a:ea typeface="Calibri"/>
                <a:cs typeface="Calibri"/>
              </a:rPr>
              <a:t>Oral nifedipine 10mg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1068705" lvl="1" indent="-285750">
              <a:buFont typeface="Courier New"/>
              <a:buChar char="o"/>
            </a:pPr>
            <a:r>
              <a:rPr lang="en-US" sz="2400">
                <a:latin typeface="Calibri"/>
                <a:ea typeface="Calibri"/>
                <a:cs typeface="Calibri"/>
              </a:rPr>
              <a:t>IV Labetalol 20mg 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1068705" lvl="1" indent="-285750">
              <a:buFont typeface="Courier New"/>
              <a:buChar char="o"/>
            </a:pPr>
            <a:r>
              <a:rPr lang="en-US" sz="2400">
                <a:latin typeface="Calibri"/>
                <a:ea typeface="Calibri"/>
                <a:cs typeface="Calibri"/>
              </a:rPr>
              <a:t>IV Hydralazine 5mg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</a:rPr>
              <a:t>Repeat BP every 15-20 minutes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If continued severe range blood pressures, treat with the following </a:t>
            </a:r>
            <a:r>
              <a:rPr lang="en-US" sz="2400">
                <a:latin typeface="Calibri"/>
                <a:ea typeface="Calibri"/>
                <a:cs typeface="Calibri"/>
              </a:rPr>
              <a:t>algorithm</a:t>
            </a:r>
            <a:endParaRPr lang="en-US" sz="24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818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CB46DA-D342-9D26-7FBE-D8E3259E0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table of medication with different colors&#10;&#10;AI-generated content may be incorrect.">
            <a:extLst>
              <a:ext uri="{FF2B5EF4-FFF2-40B4-BE49-F238E27FC236}">
                <a16:creationId xmlns:a16="http://schemas.microsoft.com/office/drawing/2014/main" id="{22F8CC0F-3104-9935-2911-C575A5156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8" y="-268"/>
            <a:ext cx="11257771" cy="685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96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0DD83-7815-1FAD-B921-263A4163B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EAEAF-22EB-8FD8-8C14-9300FAE08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328" y="187445"/>
            <a:ext cx="10516760" cy="1229801"/>
          </a:xfrm>
        </p:spPr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Magnesium Toxicity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3471D-6C75-314C-04E0-0B2EC7417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902" y="1709984"/>
            <a:ext cx="10851951" cy="466076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b="1" dirty="0">
                <a:latin typeface="Calibri"/>
                <a:ea typeface="Calibri"/>
                <a:cs typeface="Calibri"/>
              </a:rPr>
              <a:t>4–7 </a:t>
            </a:r>
            <a:r>
              <a:rPr lang="en-US" sz="2000" b="1" dirty="0" err="1">
                <a:latin typeface="Calibri"/>
                <a:ea typeface="Calibri"/>
                <a:cs typeface="Calibri"/>
              </a:rPr>
              <a:t>mEq</a:t>
            </a:r>
            <a:r>
              <a:rPr lang="en-US" sz="2000" b="1" dirty="0">
                <a:latin typeface="Calibri"/>
                <a:ea typeface="Calibri"/>
                <a:cs typeface="Calibri"/>
              </a:rPr>
              <a:t>/L </a:t>
            </a:r>
            <a:r>
              <a:rPr lang="en-US" sz="2000" dirty="0">
                <a:latin typeface="Calibri"/>
                <a:ea typeface="Calibri"/>
                <a:cs typeface="Calibri"/>
              </a:rPr>
              <a:t>(therapeutic range) </a:t>
            </a:r>
          </a:p>
          <a:p>
            <a:pPr marL="897255" lvl="1" indent="-285750">
              <a:spcBef>
                <a:spcPts val="1000"/>
              </a:spcBef>
              <a:buFont typeface="Courier New,monospace"/>
              <a:buChar char="o"/>
            </a:pPr>
            <a:r>
              <a:rPr lang="en-US" sz="2000">
                <a:latin typeface="Calibri"/>
                <a:ea typeface="Calibri"/>
                <a:cs typeface="Calibri"/>
              </a:rPr>
              <a:t>Flushing, warmth, nausea, mildly decreased (but present) deep tendon reflexes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000" b="1" dirty="0">
                <a:latin typeface="Calibri"/>
                <a:ea typeface="Calibri"/>
                <a:cs typeface="Calibri"/>
              </a:rPr>
              <a:t>7–10 </a:t>
            </a:r>
            <a:r>
              <a:rPr lang="en-US" sz="2000" b="1" dirty="0" err="1">
                <a:latin typeface="Calibri"/>
                <a:ea typeface="Calibri"/>
                <a:cs typeface="Calibri"/>
              </a:rPr>
              <a:t>mEq</a:t>
            </a:r>
            <a:r>
              <a:rPr lang="en-US" sz="2000" b="1" dirty="0">
                <a:latin typeface="Calibri"/>
                <a:ea typeface="Calibri"/>
                <a:cs typeface="Calibri"/>
              </a:rPr>
              <a:t>/L </a:t>
            </a:r>
          </a:p>
          <a:p>
            <a:pPr marL="897255" lvl="1" indent="-285750">
              <a:spcBef>
                <a:spcPts val="1000"/>
              </a:spcBef>
              <a:buFont typeface="Courier New,monospace"/>
              <a:buChar char="o"/>
            </a:pPr>
            <a:r>
              <a:rPr lang="en-US" sz="2000">
                <a:latin typeface="Calibri"/>
                <a:ea typeface="Calibri"/>
                <a:cs typeface="Calibri"/>
              </a:rPr>
              <a:t>Loss of deep tendon reflexes, lethargy/somnolence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000" b="1" dirty="0">
                <a:latin typeface="Calibri"/>
                <a:ea typeface="Calibri"/>
                <a:cs typeface="Calibri"/>
              </a:rPr>
              <a:t>10–13 </a:t>
            </a:r>
            <a:r>
              <a:rPr lang="en-US" sz="2000" b="1" dirty="0" err="1">
                <a:latin typeface="Calibri"/>
                <a:ea typeface="Calibri"/>
                <a:cs typeface="Calibri"/>
              </a:rPr>
              <a:t>mEq</a:t>
            </a:r>
            <a:r>
              <a:rPr lang="en-US" sz="2000" b="1" dirty="0">
                <a:latin typeface="Calibri"/>
                <a:ea typeface="Calibri"/>
                <a:cs typeface="Calibri"/>
              </a:rPr>
              <a:t>/L </a:t>
            </a:r>
          </a:p>
          <a:p>
            <a:pPr marL="897255" lvl="1" indent="-285750">
              <a:spcBef>
                <a:spcPts val="1000"/>
              </a:spcBef>
              <a:buFont typeface="Courier New,monospace"/>
              <a:buChar char="o"/>
            </a:pPr>
            <a:r>
              <a:rPr lang="en-US" sz="2000">
                <a:latin typeface="Calibri"/>
                <a:ea typeface="Calibri"/>
                <a:cs typeface="Calibri"/>
              </a:rPr>
              <a:t>Respiratory depression, slurred speech, muscle weakness/paralysis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000" b="1" dirty="0">
                <a:latin typeface="Calibri"/>
                <a:ea typeface="Calibri"/>
                <a:cs typeface="Calibri"/>
              </a:rPr>
              <a:t>&gt;13 </a:t>
            </a:r>
            <a:r>
              <a:rPr lang="en-US" sz="2000" b="1" dirty="0" err="1">
                <a:latin typeface="Calibri"/>
                <a:ea typeface="Calibri"/>
                <a:cs typeface="Calibri"/>
              </a:rPr>
              <a:t>mEq</a:t>
            </a:r>
            <a:r>
              <a:rPr lang="en-US" sz="2000" b="1" dirty="0">
                <a:latin typeface="Calibri"/>
                <a:ea typeface="Calibri"/>
                <a:cs typeface="Calibri"/>
              </a:rPr>
              <a:t>/L </a:t>
            </a:r>
          </a:p>
          <a:p>
            <a:pPr marL="897255" lvl="1" indent="-285750">
              <a:spcBef>
                <a:spcPts val="1000"/>
              </a:spcBef>
              <a:buFont typeface="Courier New,monospace"/>
              <a:buChar char="o"/>
            </a:pPr>
            <a:r>
              <a:rPr lang="en-US" sz="2000" dirty="0">
                <a:latin typeface="Calibri"/>
                <a:ea typeface="Calibri"/>
                <a:cs typeface="Calibri"/>
              </a:rPr>
              <a:t>Respiratory arrest, cardiac conduction abnormalities (</a:t>
            </a:r>
            <a:r>
              <a:rPr lang="en-US" sz="2000" dirty="0" err="1">
                <a:latin typeface="Calibri"/>
                <a:ea typeface="Calibri"/>
                <a:cs typeface="Calibri"/>
              </a:rPr>
              <a:t>eg.</a:t>
            </a:r>
            <a:r>
              <a:rPr lang="en-US" sz="2000" dirty="0">
                <a:latin typeface="Calibri"/>
                <a:ea typeface="Calibri"/>
                <a:cs typeface="Calibri"/>
              </a:rPr>
              <a:t> heart block)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000" b="1" dirty="0">
                <a:latin typeface="Calibri"/>
                <a:ea typeface="Calibri"/>
                <a:cs typeface="Calibri"/>
              </a:rPr>
              <a:t>&gt;15 </a:t>
            </a:r>
            <a:r>
              <a:rPr lang="en-US" sz="2000" b="1" dirty="0" err="1">
                <a:latin typeface="Calibri"/>
                <a:ea typeface="Calibri"/>
                <a:cs typeface="Calibri"/>
              </a:rPr>
              <a:t>mEq</a:t>
            </a:r>
            <a:r>
              <a:rPr lang="en-US" sz="2000" b="1" dirty="0">
                <a:latin typeface="Calibri"/>
                <a:ea typeface="Calibri"/>
                <a:cs typeface="Calibri"/>
              </a:rPr>
              <a:t>/L </a:t>
            </a:r>
          </a:p>
          <a:p>
            <a:pPr marL="897255" lvl="1" indent="-285750">
              <a:spcBef>
                <a:spcPts val="1000"/>
              </a:spcBef>
              <a:buFont typeface="Courier New,monospace"/>
              <a:buChar char="o"/>
            </a:pPr>
            <a:r>
              <a:rPr lang="en-US" sz="2000">
                <a:latin typeface="Calibri"/>
                <a:ea typeface="Calibri"/>
                <a:cs typeface="Calibri"/>
              </a:rPr>
              <a:t>Cardiac arrest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pPr>
              <a:spcBef>
                <a:spcPts val="1000"/>
              </a:spcBef>
            </a:pPr>
            <a:endParaRPr lang="en-US" sz="2000" dirty="0">
              <a:latin typeface="Calibri"/>
              <a:ea typeface="Calibri"/>
              <a:cs typeface="Calibri"/>
            </a:endParaRPr>
          </a:p>
          <a:p>
            <a:pPr marL="285750" indent="-285750">
              <a:spcBef>
                <a:spcPts val="1000"/>
              </a:spcBef>
              <a:buFont typeface="Courier New,monospace"/>
              <a:buChar char="o"/>
            </a:pPr>
            <a:r>
              <a:rPr lang="en-US" sz="2000" b="1" u="sng">
                <a:latin typeface="Calibri"/>
                <a:ea typeface="Calibri"/>
                <a:cs typeface="Calibri"/>
              </a:rPr>
              <a:t>Antidote</a:t>
            </a:r>
            <a:r>
              <a:rPr lang="en-US" sz="2000">
                <a:latin typeface="Calibri"/>
                <a:ea typeface="Calibri"/>
                <a:cs typeface="Calibri"/>
              </a:rPr>
              <a:t>: IV Calcium Gluconate (1 g over 2–3 minutes)</a:t>
            </a:r>
          </a:p>
          <a:p>
            <a:pPr marL="285750" indent="-285750">
              <a:spcBef>
                <a:spcPts val="1000"/>
              </a:spcBef>
              <a:buFont typeface="Courier New,monospace"/>
              <a:buChar char="o"/>
            </a:pPr>
            <a:endParaRPr lang="en-US" sz="2000">
              <a:latin typeface="Aptos"/>
            </a:endParaRPr>
          </a:p>
          <a:p>
            <a:pPr marL="514350" indent="-514350">
              <a:buAutoNum type="arabicPeriod"/>
            </a:pPr>
            <a:endParaRPr lang="en-US" sz="2000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857090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2A560-26E8-788D-9841-0F4FAD85B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Postpartu</a:t>
            </a:r>
            <a:r>
              <a:rPr lang="en-US"/>
              <a:t>m Hemorrhage</a:t>
            </a:r>
          </a:p>
        </p:txBody>
      </p:sp>
    </p:spTree>
    <p:extLst>
      <p:ext uri="{BB962C8B-B14F-4D97-AF65-F5344CB8AC3E}">
        <p14:creationId xmlns:p14="http://schemas.microsoft.com/office/powerpoint/2010/main" val="1466116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B573D60-8CE9-3670-2D63-F57D7A42C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37" y="205977"/>
            <a:ext cx="10516763" cy="1229803"/>
          </a:xfrm>
        </p:spPr>
        <p:txBody>
          <a:bodyPr/>
          <a:lstStyle/>
          <a:p>
            <a:pPr algn="ctr"/>
            <a:r>
              <a:rPr lang="en-US"/>
              <a:t>Postpartum Hemorrhage (PPH)</a:t>
            </a:r>
            <a:br>
              <a:rPr lang="en-US" dirty="0"/>
            </a:br>
            <a:r>
              <a:rPr lang="en-US" sz="2800"/>
              <a:t>Maternal Morbidity and Mortality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B23BA7-FC72-2473-8E9A-6DD795DCA4C4}"/>
              </a:ext>
            </a:extLst>
          </p:cNvPr>
          <p:cNvSpPr txBox="1"/>
          <p:nvPr/>
        </p:nvSpPr>
        <p:spPr>
          <a:xfrm>
            <a:off x="259301" y="2652999"/>
            <a:ext cx="12113462" cy="32571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latin typeface="Calibri"/>
                <a:ea typeface="Calibri"/>
                <a:cs typeface="Calibri"/>
              </a:rPr>
              <a:t>Approximately 3-5% of OB patients will experience a postpartum hemorrhage</a:t>
            </a:r>
            <a:endParaRPr lang="en-US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</a:rPr>
              <a:t>PPH accounts for about 70,000 deaths worldwide annually </a:t>
            </a:r>
            <a:endParaRPr lang="en-US" sz="2800" dirty="0">
              <a:latin typeface="Calibri"/>
              <a:ea typeface="Calibri"/>
              <a:cs typeface="Calibri"/>
            </a:endParaRP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 sz="2800">
                <a:latin typeface="Calibri"/>
                <a:ea typeface="Calibri"/>
                <a:cs typeface="Calibri"/>
              </a:rPr>
              <a:t>27% of maternal deaths worldwide</a:t>
            </a: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 sz="2800">
                <a:latin typeface="Calibri"/>
                <a:ea typeface="Calibri"/>
                <a:cs typeface="Calibri"/>
              </a:rPr>
              <a:t>11.2% of US maternal deaths</a:t>
            </a:r>
            <a:endParaRPr lang="en-US" sz="2800" dirty="0"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</a:rPr>
              <a:t>Often</a:t>
            </a:r>
            <a:r>
              <a:rPr lang="en-US" sz="2800" dirty="0">
                <a:latin typeface="Calibri"/>
                <a:ea typeface="Calibri"/>
                <a:cs typeface="Calibri"/>
              </a:rPr>
              <a:t> preventable with early recognition and intervention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9720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3341B-A0F9-4FDE-A655-1DF34AEB8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Postpartum Hemorrhage (PPH)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74A14D-8F43-4A4E-B4C7-B992AA3CBA5D}"/>
              </a:ext>
            </a:extLst>
          </p:cNvPr>
          <p:cNvSpPr txBox="1"/>
          <p:nvPr/>
        </p:nvSpPr>
        <p:spPr>
          <a:xfrm>
            <a:off x="308784" y="2115397"/>
            <a:ext cx="8353940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C00000"/>
                </a:solidFill>
                <a:cs typeface="Arial"/>
              </a:rPr>
              <a:t>Definition of Postpartum Hemorrhage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>
                <a:cs typeface="Arial"/>
              </a:rPr>
              <a:t>Blood loss of 1,000 ml or more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>
                <a:cs typeface="Arial"/>
              </a:rPr>
              <a:t>Blood loss with signs or symptoms of hypovolemia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>
                <a:cs typeface="Arial"/>
              </a:rPr>
              <a:t>Occurs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2400">
                <a:cs typeface="Arial"/>
              </a:rPr>
              <a:t>During delivery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2400">
                <a:cs typeface="Arial"/>
              </a:rPr>
              <a:t>Within </a:t>
            </a:r>
            <a:r>
              <a:rPr lang="en-US" sz="2400" b="1">
                <a:cs typeface="Arial"/>
              </a:rPr>
              <a:t>24 hours</a:t>
            </a:r>
            <a:r>
              <a:rPr lang="en-US" sz="2400">
                <a:cs typeface="Arial"/>
              </a:rPr>
              <a:t> after delivery </a:t>
            </a:r>
          </a:p>
          <a:p>
            <a:endParaRPr lang="en-US">
              <a:cs typeface="Arial"/>
            </a:endParaRPr>
          </a:p>
        </p:txBody>
      </p:sp>
      <p:pic>
        <p:nvPicPr>
          <p:cNvPr id="4" name="Picture 3" descr="Postpartum Hemorrhage">
            <a:extLst>
              <a:ext uri="{FF2B5EF4-FFF2-40B4-BE49-F238E27FC236}">
                <a16:creationId xmlns:a16="http://schemas.microsoft.com/office/drawing/2014/main" id="{D7973D59-E7BB-E130-212E-3491A2DFA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707" y="2379945"/>
            <a:ext cx="4046092" cy="28601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9148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17FE6-66B7-9750-088A-E9774ABDA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Survey</a:t>
            </a:r>
          </a:p>
        </p:txBody>
      </p:sp>
      <p:pic>
        <p:nvPicPr>
          <p:cNvPr id="4" name="Content Placeholder 3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0E093E46-8728-F7CF-48E5-7606B917D0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7380" y="1716784"/>
            <a:ext cx="4114800" cy="41148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BE602AC-036E-8AB4-00B8-A2F39B015AE2}"/>
              </a:ext>
            </a:extLst>
          </p:cNvPr>
          <p:cNvSpPr txBox="1">
            <a:spLocks/>
          </p:cNvSpPr>
          <p:nvPr/>
        </p:nvSpPr>
        <p:spPr>
          <a:xfrm>
            <a:off x="456039" y="2146400"/>
            <a:ext cx="6237094" cy="3255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09585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11702" indent="-383108" algn="l" defTabSz="609585" rtl="0" eaLnBrk="1" latinLnBrk="0" hangingPunct="1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  <a:tabLst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96926" indent="-302676" algn="l" defTabSz="609585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tabLst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54114" indent="-311143" algn="l" defTabSz="609585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tabLst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754" indent="-338658" algn="l" defTabSz="609585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tabLst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</a:pPr>
            <a:r>
              <a:rPr lang="en-US">
                <a:latin typeface="Calibri"/>
                <a:ea typeface="Calibri"/>
                <a:cs typeface="Calibri"/>
              </a:rPr>
              <a:t>Please complete this survey BEFORE you review this PowerPoint. We will ask you to repeat the survey after the presentation/simulation so we can track learning objectives. </a:t>
            </a:r>
            <a:endParaRPr lang="en-US" dirty="0">
              <a:ea typeface="Calibri"/>
            </a:endParaRPr>
          </a:p>
          <a:p>
            <a:pPr>
              <a:spcBef>
                <a:spcPts val="1000"/>
              </a:spcBef>
            </a:pPr>
            <a:endParaRPr lang="en-US" dirty="0">
              <a:latin typeface="Calibri"/>
              <a:ea typeface="Calibri"/>
              <a:cs typeface="Calibri"/>
            </a:endParaRPr>
          </a:p>
          <a:p>
            <a:pPr>
              <a:spcBef>
                <a:spcPts val="1000"/>
              </a:spcBef>
            </a:pPr>
            <a:r>
              <a:rPr lang="en-US">
                <a:latin typeface="Calibri"/>
                <a:ea typeface="Calibri"/>
                <a:cs typeface="Calibri"/>
              </a:rPr>
              <a:t>Thank you!</a:t>
            </a:r>
            <a:endParaRPr lang="en-US"/>
          </a:p>
          <a:p>
            <a:pPr marL="514350" indent="-514350">
              <a:spcBef>
                <a:spcPts val="1000"/>
              </a:spcBef>
              <a:buFontTx/>
              <a:buAutoNum type="arabicPeriod"/>
            </a:pPr>
            <a:endParaRPr lang="en-US" sz="2800">
              <a:latin typeface="Calibri"/>
              <a:ea typeface="Calibri"/>
              <a:cs typeface="Calibri"/>
            </a:endParaRPr>
          </a:p>
          <a:p>
            <a:pPr marL="514350" indent="-514350">
              <a:spcBef>
                <a:spcPts val="1000"/>
              </a:spcBef>
              <a:buFontTx/>
              <a:buAutoNum type="arabicPeriod"/>
            </a:pPr>
            <a:endParaRPr lang="en-US" sz="2800">
              <a:latin typeface="Calibri"/>
              <a:ea typeface="Calibri"/>
              <a:cs typeface="Calibri"/>
            </a:endParaRPr>
          </a:p>
          <a:p>
            <a:pPr marL="514350" indent="-514350">
              <a:buFontTx/>
              <a:buAutoNum type="arabicPeriod"/>
            </a:pPr>
            <a:endParaRPr lang="en-US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9030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37F3D-220F-E55E-2DDD-41ABDE2EF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205" y="2088785"/>
            <a:ext cx="5289780" cy="4928929"/>
          </a:xfrm>
        </p:spPr>
        <p:txBody>
          <a:bodyPr/>
          <a:lstStyle/>
          <a:p>
            <a:r>
              <a:rPr lang="en-US" sz="2800" b="1" dirty="0">
                <a:latin typeface="Calibri"/>
                <a:ea typeface="Calibri"/>
                <a:cs typeface="Calibri"/>
              </a:rPr>
              <a:t>Primary PPH (&lt;24 </a:t>
            </a:r>
            <a:r>
              <a:rPr lang="en-US" sz="2800" b="1" dirty="0" err="1">
                <a:latin typeface="Calibri"/>
                <a:ea typeface="Calibri"/>
                <a:cs typeface="Calibri"/>
              </a:rPr>
              <a:t>hrs</a:t>
            </a:r>
            <a:r>
              <a:rPr lang="en-US" sz="2800" b="1" dirty="0">
                <a:latin typeface="Calibri"/>
                <a:ea typeface="Calibri"/>
                <a:cs typeface="Calibri"/>
              </a:rPr>
              <a:t>)</a:t>
            </a:r>
            <a:endParaRPr lang="en-US" sz="2800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</a:rPr>
              <a:t>Uterine atony</a:t>
            </a:r>
          </a:p>
          <a:p>
            <a:pPr marL="285750" indent="-285750"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</a:rPr>
              <a:t>Lacerations</a:t>
            </a:r>
          </a:p>
          <a:p>
            <a:pPr marL="285750" indent="-285750"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</a:rPr>
              <a:t>Retained placenta</a:t>
            </a:r>
          </a:p>
          <a:p>
            <a:pPr marL="285750" indent="-285750"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</a:rPr>
              <a:t>Coagulopathy</a:t>
            </a:r>
          </a:p>
          <a:p>
            <a:pPr marL="285750" indent="-285750"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</a:rPr>
              <a:t>Uterine inversion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4729D3-DF9F-F9E6-865C-600C8844DC8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727589" y="2091684"/>
            <a:ext cx="6299917" cy="4941419"/>
          </a:xfrm>
        </p:spPr>
        <p:txBody>
          <a:bodyPr/>
          <a:lstStyle/>
          <a:p>
            <a:r>
              <a:rPr lang="en-US" sz="2800" b="1" dirty="0">
                <a:latin typeface="Calibri"/>
                <a:ea typeface="Calibri"/>
                <a:cs typeface="Calibri"/>
              </a:rPr>
              <a:t>Delayed PPH (24 </a:t>
            </a:r>
            <a:r>
              <a:rPr lang="en-US" sz="2800" b="1" dirty="0" err="1">
                <a:latin typeface="Calibri"/>
                <a:ea typeface="Calibri"/>
                <a:cs typeface="Calibri"/>
              </a:rPr>
              <a:t>hrs</a:t>
            </a:r>
            <a:r>
              <a:rPr lang="en-US" sz="2800" b="1" dirty="0">
                <a:latin typeface="Calibri"/>
                <a:ea typeface="Calibri"/>
                <a:cs typeface="Calibri"/>
              </a:rPr>
              <a:t> → 12wks pp)</a:t>
            </a:r>
            <a:endParaRPr lang="en-US" sz="2800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</a:rPr>
              <a:t>Retained products</a:t>
            </a:r>
          </a:p>
          <a:p>
            <a:pPr marL="285750" indent="-285750"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</a:rPr>
              <a:t>Infection</a:t>
            </a:r>
          </a:p>
          <a:p>
            <a:pPr marL="285750" indent="-285750"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</a:rPr>
              <a:t>Subinvolution of the uterus</a:t>
            </a:r>
            <a:endParaRPr lang="en-US" sz="2800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latin typeface="Calibri"/>
                <a:ea typeface="Calibri"/>
                <a:cs typeface="Calibri"/>
              </a:rPr>
              <a:t>Inherited </a:t>
            </a:r>
            <a:r>
              <a:rPr lang="en-US" sz="2800" dirty="0" err="1">
                <a:latin typeface="Calibri"/>
                <a:ea typeface="Calibri"/>
                <a:cs typeface="Calibri"/>
              </a:rPr>
              <a:t>coagulop</a:t>
            </a:r>
            <a:r>
              <a:rPr lang="en-US" sz="2800" dirty="0">
                <a:latin typeface="Calibri"/>
                <a:ea typeface="Calibri"/>
                <a:cs typeface="Calibri"/>
              </a:rPr>
              <a:t>athy (e.g. </a:t>
            </a:r>
            <a:r>
              <a:rPr lang="en-US" sz="2800" dirty="0" err="1">
                <a:latin typeface="Calibri"/>
                <a:ea typeface="Calibri"/>
                <a:cs typeface="Calibri"/>
              </a:rPr>
              <a:t>vWD</a:t>
            </a:r>
            <a:r>
              <a:rPr lang="en-US" sz="2800" dirty="0">
                <a:latin typeface="Calibri"/>
                <a:ea typeface="Calibri"/>
                <a:cs typeface="Calibri"/>
              </a:rPr>
              <a:t>)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24559-0D74-EEB0-5B1A-1AEC9CA3E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232" y="157303"/>
            <a:ext cx="10516760" cy="1229801"/>
          </a:xfrm>
        </p:spPr>
        <p:txBody>
          <a:bodyPr/>
          <a:lstStyle/>
          <a:p>
            <a:r>
              <a:rPr lang="en-US"/>
              <a:t>Causes of PPH</a:t>
            </a:r>
          </a:p>
        </p:txBody>
      </p:sp>
    </p:spTree>
    <p:extLst>
      <p:ext uri="{BB962C8B-B14F-4D97-AF65-F5344CB8AC3E}">
        <p14:creationId xmlns:p14="http://schemas.microsoft.com/office/powerpoint/2010/main" val="465570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68BE1-AB94-4F92-B77A-20E44CEAA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43" y="354458"/>
            <a:ext cx="10516760" cy="1229801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/>
              <a:t>Evaluation of PPH</a:t>
            </a:r>
            <a:br>
              <a:rPr lang="en-US" dirty="0"/>
            </a:br>
            <a:r>
              <a:rPr lang="en-US"/>
              <a:t>The 4 T's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50BC0AC-B43A-0877-362E-35A3A41477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7950792"/>
              </p:ext>
            </p:extLst>
          </p:nvPr>
        </p:nvGraphicFramePr>
        <p:xfrm>
          <a:off x="184642" y="1155266"/>
          <a:ext cx="11551320" cy="5704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88293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D77C7-F60B-35D1-781A-23A08C3E6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40" y="-446"/>
            <a:ext cx="10516760" cy="1229801"/>
          </a:xfrm>
        </p:spPr>
        <p:txBody>
          <a:bodyPr/>
          <a:lstStyle/>
          <a:p>
            <a:r>
              <a:rPr lang="en-US"/>
              <a:t>Initial</a:t>
            </a:r>
            <a:r>
              <a:rPr lang="en-US" dirty="0"/>
              <a:t> Management of PPH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6839A-C27E-9AA0-4760-9E74E0810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217" y="1229613"/>
            <a:ext cx="6248636" cy="495303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</a:rPr>
              <a:t>Maintain hemodynamic </a:t>
            </a:r>
            <a:r>
              <a:rPr lang="en-US" sz="2000">
                <a:latin typeface="Calibri"/>
                <a:ea typeface="Calibri"/>
                <a:cs typeface="Calibri"/>
              </a:rPr>
              <a:t>stability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pPr marL="897255" lvl="1" indent="-285750"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</a:rPr>
              <a:t>Massive transfusion protocol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pPr marL="897255" lvl="1" indent="-285750"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</a:rPr>
              <a:t>Adequate IV access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pPr marL="897255" lvl="1" indent="-285750"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</a:rPr>
              <a:t>Call for help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</a:rPr>
              <a:t>Empty bladder (Foley)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</a:rPr>
              <a:t>Bimanual uterine massage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pPr marL="897255" lvl="1" indent="-285750"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</a:rPr>
              <a:t>Remove intrauterine clots/tissue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pPr marL="897255" lvl="1" indent="-285750"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</a:rPr>
              <a:t>Massage uterus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pPr marL="897255" lvl="1" indent="-285750"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</a:rPr>
              <a:t>Transabdominal ultrasound evaluation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</a:rPr>
              <a:t>Oxytocin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</a:rPr>
              <a:t>Additional uterotonics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</a:rPr>
              <a:t>IV TXA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</a:rPr>
              <a:t>Mechanical tamponade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pPr marL="897255" lvl="1" indent="-285750">
              <a:buFont typeface="Arial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</a:rPr>
              <a:t>Bakari </a:t>
            </a:r>
            <a:r>
              <a:rPr lang="en-US" sz="2000">
                <a:latin typeface="Calibri"/>
                <a:ea typeface="Calibri"/>
                <a:cs typeface="Calibri"/>
              </a:rPr>
              <a:t>balloon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pPr marL="897255" lvl="1" indent="-285750"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</a:rPr>
              <a:t>Jada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</a:rPr>
              <a:t>Uterine Artery Embolization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pPr marL="1068705" lvl="1" indent="-382905">
              <a:buFont typeface="Arial"/>
              <a:buChar char="•"/>
            </a:pPr>
            <a:endParaRPr lang="en-US" dirty="0"/>
          </a:p>
          <a:p>
            <a:pPr marL="1068705" lvl="1" indent="-382905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109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415CF-031E-45B4-A58C-3CB230AE9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328" y="218760"/>
            <a:ext cx="10516760" cy="1229801"/>
          </a:xfrm>
        </p:spPr>
        <p:txBody>
          <a:bodyPr/>
          <a:lstStyle/>
          <a:p>
            <a:r>
              <a:rPr lang="en-US"/>
              <a:t>Uterotonics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C8924-FC42-4096-BA47-CA4552887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086" y="1718032"/>
            <a:ext cx="11279923" cy="49530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</a:rPr>
              <a:t>Oxytocin</a:t>
            </a:r>
          </a:p>
          <a:p>
            <a:pPr marL="954405" lvl="1" indent="-342900"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</a:rPr>
              <a:t>10 units IM or 10-40 units in 1 L IV infusion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342900" indent="-342900">
              <a:buFont typeface="Arial,Sans-Serif"/>
              <a:buChar char="•"/>
            </a:pPr>
            <a:r>
              <a:rPr lang="en-US" sz="2400">
                <a:latin typeface="Calibri"/>
                <a:ea typeface="Calibri"/>
                <a:cs typeface="Calibri"/>
              </a:rPr>
              <a:t>Misoprostol (Cytotec)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954405" lvl="1" indent="-342900">
              <a:buFont typeface="Arial,Sans-Serif"/>
              <a:buChar char="•"/>
            </a:pPr>
            <a:r>
              <a:rPr lang="en-US" sz="2400">
                <a:latin typeface="Calibri"/>
                <a:ea typeface="Calibri"/>
                <a:cs typeface="Calibri"/>
              </a:rPr>
              <a:t>600-1000 mcg (rectal)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954405" lvl="1" indent="-342900">
              <a:buFont typeface="Arial,Sans-Serif"/>
              <a:buChar char="•"/>
            </a:pPr>
            <a:r>
              <a:rPr lang="en-US" sz="2400">
                <a:latin typeface="Calibri"/>
                <a:ea typeface="Calibri"/>
                <a:cs typeface="Calibri"/>
              </a:rPr>
              <a:t>May cause shivering and transient fever/headache</a:t>
            </a:r>
            <a:endParaRPr lang="en-US"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</a:rPr>
              <a:t>Methylergonovine (Methergine)</a:t>
            </a:r>
            <a:endParaRPr lang="en-US">
              <a:latin typeface="Calibri"/>
              <a:ea typeface="Calibri"/>
              <a:cs typeface="Calibri"/>
            </a:endParaRPr>
          </a:p>
          <a:p>
            <a:pPr marL="954405" lvl="1" indent="-342900">
              <a:buFont typeface="Arial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0.2 mg IM q2-4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hrs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954405" lvl="1" indent="-342900">
              <a:buFont typeface="Arial"/>
              <a:buChar char="•"/>
            </a:pPr>
            <a:r>
              <a:rPr lang="en-US" sz="2400" b="1">
                <a:latin typeface="Calibri"/>
                <a:ea typeface="Calibri"/>
                <a:cs typeface="Calibri"/>
              </a:rPr>
              <a:t>Avoid in hypertension/preeclampsia</a:t>
            </a:r>
            <a:endParaRPr lang="en-US" b="1"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err="1">
                <a:latin typeface="Calibri"/>
                <a:ea typeface="Calibri"/>
                <a:cs typeface="Calibri"/>
              </a:rPr>
              <a:t>Carboprost</a:t>
            </a:r>
            <a:r>
              <a:rPr lang="en-US" sz="2400" dirty="0">
                <a:latin typeface="Calibri"/>
                <a:ea typeface="Calibri"/>
                <a:cs typeface="Calibri"/>
              </a:rPr>
              <a:t> (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Hemabate</a:t>
            </a:r>
            <a:r>
              <a:rPr lang="en-US" sz="2400" dirty="0">
                <a:latin typeface="Calibri"/>
                <a:ea typeface="Calibri"/>
                <a:cs typeface="Calibri"/>
              </a:rPr>
              <a:t>)</a:t>
            </a:r>
          </a:p>
          <a:p>
            <a:pPr marL="954405" lvl="1" indent="-342900"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</a:rPr>
              <a:t>0.25 mg IM q 15-90 mins. Max 2 mg (8 doses). </a:t>
            </a:r>
          </a:p>
          <a:p>
            <a:pPr marL="954405" lvl="1" indent="-342900">
              <a:buFont typeface="Arial"/>
              <a:buChar char="•"/>
            </a:pPr>
            <a:r>
              <a:rPr lang="en-US" sz="2400" b="1">
                <a:latin typeface="Calibri"/>
                <a:ea typeface="Calibri"/>
                <a:cs typeface="Calibri"/>
              </a:rPr>
              <a:t>Avoid in asthma</a:t>
            </a:r>
            <a:r>
              <a:rPr lang="en-US" sz="2400">
                <a:latin typeface="Calibri"/>
                <a:ea typeface="Calibri"/>
                <a:cs typeface="Calibri"/>
              </a:rPr>
              <a:t>. Can cause diarrhea. </a:t>
            </a:r>
            <a:endParaRPr lang="en-US"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7554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CCEBB-CCE0-7646-4778-C5547574F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Jada System</a:t>
            </a:r>
          </a:p>
        </p:txBody>
      </p:sp>
      <p:pic>
        <p:nvPicPr>
          <p:cNvPr id="6" name="Online Media 5" title="JADA System animation">
            <a:hlinkClick r:id="" action="ppaction://media"/>
            <a:extLst>
              <a:ext uri="{FF2B5EF4-FFF2-40B4-BE49-F238E27FC236}">
                <a16:creationId xmlns:a16="http://schemas.microsoft.com/office/drawing/2014/main" id="{15B935F2-BCFA-85B8-8219-647801AF2805}"/>
              </a:ext>
            </a:extLst>
          </p:cNvPr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3806851" y="1789319"/>
            <a:ext cx="7775633" cy="43928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7F650F-4C4B-0811-5557-A466D1AD84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816" y="2540446"/>
            <a:ext cx="3294112" cy="22005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54DD76-9594-1291-8CDA-7689BE0DB9DF}"/>
              </a:ext>
            </a:extLst>
          </p:cNvPr>
          <p:cNvSpPr txBox="1"/>
          <p:nvPr/>
        </p:nvSpPr>
        <p:spPr>
          <a:xfrm>
            <a:off x="1540874" y="1274333"/>
            <a:ext cx="9110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“Fast control of abnormal postpartum uterine bleeding” </a:t>
            </a:r>
            <a:r>
              <a:rPr lang="en-US">
                <a:hlinkClick r:id="rId6"/>
              </a:rPr>
              <a:t>https://www.thejadasystem.com/</a:t>
            </a:r>
            <a:r>
              <a:rPr lang="en-US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775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rofessional Radiology - patient">
            <a:hlinkClick r:id="rId3"/>
            <a:extLst>
              <a:ext uri="{FF2B5EF4-FFF2-40B4-BE49-F238E27FC236}">
                <a16:creationId xmlns:a16="http://schemas.microsoft.com/office/drawing/2014/main" id="{C8ED2845-817F-4C6B-9CFF-A87B93E76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03" y="1865376"/>
            <a:ext cx="5030429" cy="352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2B4036A-2A2E-19CC-0E7D-4AE7578F7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201" y="200623"/>
            <a:ext cx="8501374" cy="1229801"/>
          </a:xfrm>
        </p:spPr>
        <p:txBody>
          <a:bodyPr/>
          <a:lstStyle/>
          <a:p>
            <a:r>
              <a:rPr lang="en-US" sz="4400"/>
              <a:t>Uterine Artery Embolization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25FB49-1FE8-3F06-F34E-D791FFED27F5}"/>
              </a:ext>
            </a:extLst>
          </p:cNvPr>
          <p:cNvSpPr txBox="1"/>
          <p:nvPr/>
        </p:nvSpPr>
        <p:spPr>
          <a:xfrm>
            <a:off x="1579" y="6123896"/>
            <a:ext cx="1160358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Arial"/>
              </a:rPr>
              <a:t>Not available in all facilities, need interventional radiology available to perform this procedure</a:t>
            </a:r>
            <a:endParaRPr lang="en-US"/>
          </a:p>
        </p:txBody>
      </p:sp>
      <p:pic>
        <p:nvPicPr>
          <p:cNvPr id="1026" name="Picture 2" descr="Uterine Fibroid Embolization (UFE)">
            <a:extLst>
              <a:ext uri="{FF2B5EF4-FFF2-40B4-BE49-F238E27FC236}">
                <a16:creationId xmlns:a16="http://schemas.microsoft.com/office/drawing/2014/main" id="{6D55103B-C31F-5799-B8D8-C0B9CE17F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285" y="1797226"/>
            <a:ext cx="4222051" cy="366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6169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8427D-0995-329F-FD31-1D4CF4237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Massive Transfusion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3BC91-A092-42E8-EEE8-A26315677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195" y="1563839"/>
            <a:ext cx="11259047" cy="50696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</a:rPr>
              <a:t>Recommendation for 1:1:1 ratio 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1068705" lvl="1" indent="-457200">
              <a:buFont typeface="Courier New"/>
              <a:buChar char="o"/>
            </a:pPr>
            <a:r>
              <a:rPr lang="en-US" sz="2400" dirty="0">
                <a:latin typeface="Calibri"/>
                <a:ea typeface="Calibri"/>
                <a:cs typeface="Calibri"/>
              </a:rPr>
              <a:t>1 unit RBCs</a:t>
            </a:r>
          </a:p>
          <a:p>
            <a:pPr marL="1068705" lvl="1" indent="-457200">
              <a:buFont typeface="Courier New"/>
              <a:buChar char="o"/>
            </a:pPr>
            <a:r>
              <a:rPr lang="en-US" sz="2400" dirty="0">
                <a:latin typeface="Calibri"/>
                <a:ea typeface="Calibri"/>
                <a:cs typeface="Calibri"/>
              </a:rPr>
              <a:t>1 unit FFP</a:t>
            </a:r>
          </a:p>
          <a:p>
            <a:pPr marL="1068705" lvl="1" indent="-457200">
              <a:buFont typeface="Courier New"/>
              <a:buChar char="o"/>
            </a:pPr>
            <a:r>
              <a:rPr lang="en-US" sz="2400" dirty="0">
                <a:latin typeface="Calibri"/>
                <a:ea typeface="Calibri"/>
                <a:cs typeface="Calibri"/>
              </a:rPr>
              <a:t>1 unit apheresis pack of </a:t>
            </a:r>
            <a:r>
              <a:rPr lang="en-US" sz="2400">
                <a:latin typeface="Calibri"/>
                <a:ea typeface="Calibri"/>
                <a:cs typeface="Calibri"/>
              </a:rPr>
              <a:t>platelets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</a:rPr>
              <a:t>Check fibrinogen early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1068705" lvl="1" indent="-457200">
              <a:buFont typeface="Courier New"/>
              <a:buChar char="o"/>
            </a:pPr>
            <a:r>
              <a:rPr lang="en-US" sz="2400">
                <a:latin typeface="Calibri"/>
                <a:ea typeface="Calibri"/>
                <a:cs typeface="Calibri"/>
              </a:rPr>
              <a:t>&lt; 200 mg/dL = severe hemorrhage (DIC)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1068705" lvl="1" indent="-457200">
              <a:buFont typeface="Courier New"/>
              <a:buChar char="o"/>
            </a:pPr>
            <a:r>
              <a:rPr lang="en-US" sz="2400">
                <a:latin typeface="Calibri"/>
                <a:ea typeface="Calibri"/>
                <a:cs typeface="Calibri"/>
              </a:rPr>
              <a:t>Treatment with FFP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</a:rPr>
              <a:t>Tranexamic Acid (TXA)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1068705" lvl="1" indent="-342900">
              <a:buFont typeface="Courier New"/>
              <a:buChar char="o"/>
            </a:pPr>
            <a:r>
              <a:rPr lang="en-US" sz="2400">
                <a:latin typeface="Calibri"/>
                <a:ea typeface="Calibri"/>
                <a:cs typeface="Calibri"/>
              </a:rPr>
              <a:t>1gram IV as soon as possible, can repeat once if bleeding persists after 30 minutes 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1068705" lvl="1" indent="-342900">
              <a:buFont typeface="Courier New"/>
              <a:buChar char="o"/>
            </a:pPr>
            <a:r>
              <a:rPr lang="en-US" sz="2400" dirty="0">
                <a:latin typeface="Calibri"/>
                <a:ea typeface="Calibri"/>
                <a:cs typeface="Calibri"/>
              </a:rPr>
              <a:t>Maximum dose 2 grams in 24 hours</a:t>
            </a:r>
          </a:p>
        </p:txBody>
      </p:sp>
    </p:spTree>
    <p:extLst>
      <p:ext uri="{BB962C8B-B14F-4D97-AF65-F5344CB8AC3E}">
        <p14:creationId xmlns:p14="http://schemas.microsoft.com/office/powerpoint/2010/main" val="297246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medical checklist with text&#10;&#10;AI-generated content may be incorrect.">
            <a:extLst>
              <a:ext uri="{FF2B5EF4-FFF2-40B4-BE49-F238E27FC236}">
                <a16:creationId xmlns:a16="http://schemas.microsoft.com/office/drawing/2014/main" id="{A118778C-B0FC-29DB-A959-76FB0A2A7F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8881" y="212821"/>
            <a:ext cx="6619861" cy="664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10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medical checklist&#10;&#10;AI-generated content may be incorrect.">
            <a:extLst>
              <a:ext uri="{FF2B5EF4-FFF2-40B4-BE49-F238E27FC236}">
                <a16:creationId xmlns:a16="http://schemas.microsoft.com/office/drawing/2014/main" id="{25CD69DA-A300-C8A6-9CFB-8F1441D0F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9380" y="163733"/>
            <a:ext cx="6597761" cy="652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68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medical report&#10;&#10;AI-generated content may be incorrect.">
            <a:extLst>
              <a:ext uri="{FF2B5EF4-FFF2-40B4-BE49-F238E27FC236}">
                <a16:creationId xmlns:a16="http://schemas.microsoft.com/office/drawing/2014/main" id="{663737DD-E73C-EBC4-06F0-AF327215D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6588" y="148739"/>
            <a:ext cx="7167939" cy="656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8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1893-594D-4950-8829-CD03850E2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9410" y="135253"/>
            <a:ext cx="5683802" cy="1229801"/>
          </a:xfrm>
        </p:spPr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46514-6497-4BB6-AD39-7476FD073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395" y="1711808"/>
            <a:ext cx="11749648" cy="495303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buAutoNum type="arabicPeriod"/>
            </a:pPr>
            <a:r>
              <a:rPr lang="en-US" sz="2400" dirty="0">
                <a:latin typeface="Calibri"/>
                <a:ea typeface="Calibri"/>
                <a:cs typeface="Calibri"/>
              </a:rPr>
              <a:t>Describe the scope and impact of maternal care deserts in Nebraska. </a:t>
            </a:r>
          </a:p>
          <a:p>
            <a:pPr marL="514350" indent="-514350">
              <a:spcBef>
                <a:spcPts val="1000"/>
              </a:spcBef>
              <a:buAutoNum type="arabicPeriod"/>
            </a:pPr>
            <a:r>
              <a:rPr lang="en-US" sz="2400" dirty="0">
                <a:latin typeface="Calibri"/>
                <a:ea typeface="Calibri"/>
                <a:cs typeface="Calibri"/>
              </a:rPr>
              <a:t>Identify clinical signs and diagnostic criteria for preeclampsia with severe features and eclampsia. </a:t>
            </a:r>
          </a:p>
          <a:p>
            <a:pPr marL="514350" indent="-514350">
              <a:spcBef>
                <a:spcPts val="1000"/>
              </a:spcBef>
              <a:buAutoNum type="arabicPeriod"/>
            </a:pPr>
            <a:r>
              <a:rPr lang="en-US" sz="2400">
                <a:latin typeface="Calibri"/>
                <a:ea typeface="Calibri"/>
                <a:cs typeface="Calibri"/>
              </a:rPr>
              <a:t>Initiate evidence-based first-line management of eclampsia, including magnesium sulfate therapy. 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514350" indent="-514350">
              <a:spcBef>
                <a:spcPts val="1000"/>
              </a:spcBef>
              <a:buAutoNum type="arabicPeriod"/>
            </a:pPr>
            <a:r>
              <a:rPr lang="en-US" sz="2400" dirty="0">
                <a:latin typeface="Calibri"/>
                <a:ea typeface="Calibri"/>
                <a:cs typeface="Calibri"/>
              </a:rPr>
              <a:t>Recognize early signs of magnesium toxicity and implement appropriate treatment. </a:t>
            </a:r>
          </a:p>
          <a:p>
            <a:pPr marL="514350" indent="-514350">
              <a:spcBef>
                <a:spcPts val="1000"/>
              </a:spcBef>
              <a:buAutoNum type="arabicPeriod"/>
            </a:pPr>
            <a:r>
              <a:rPr lang="en-US" sz="2400">
                <a:latin typeface="Calibri"/>
                <a:ea typeface="Calibri"/>
                <a:cs typeface="Calibri"/>
              </a:rPr>
              <a:t>Define diagnostic criteria and common etiologies of postpartum hemorrhage. 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514350" indent="-514350">
              <a:spcBef>
                <a:spcPts val="1000"/>
              </a:spcBef>
              <a:buAutoNum type="arabicPeriod"/>
            </a:pPr>
            <a:r>
              <a:rPr lang="en-US" sz="2400">
                <a:latin typeface="Calibri"/>
                <a:ea typeface="Calibri"/>
                <a:cs typeface="Calibri"/>
              </a:rPr>
              <a:t>Develop a systematic approach to the evaluation and management of postpartum hemorrhage.</a:t>
            </a:r>
            <a:endParaRPr lang="en-US" sz="2400">
              <a:latin typeface="Calibri"/>
              <a:cs typeface="Calibri"/>
            </a:endParaRPr>
          </a:p>
          <a:p>
            <a:pPr marL="514350" indent="-514350">
              <a:spcBef>
                <a:spcPts val="1000"/>
              </a:spcBef>
              <a:buAutoNum type="arabicPeriod"/>
            </a:pPr>
            <a:endParaRPr lang="en-US" sz="2800" dirty="0">
              <a:ea typeface="Calibri"/>
            </a:endParaRPr>
          </a:p>
          <a:p>
            <a:pPr marL="514350" indent="-514350">
              <a:spcBef>
                <a:spcPts val="1000"/>
              </a:spcBef>
              <a:buAutoNum type="arabicPeriod"/>
            </a:pPr>
            <a:endParaRPr lang="en-US" sz="2400">
              <a:latin typeface="Calibri"/>
              <a:ea typeface="Calibri"/>
              <a:cs typeface="Calibri"/>
            </a:endParaRPr>
          </a:p>
          <a:p>
            <a:pPr marL="514350" indent="-514350">
              <a:spcBef>
                <a:spcPts val="1000"/>
              </a:spcBef>
              <a:buAutoNum type="arabicPeriod"/>
            </a:pPr>
            <a:endParaRPr lang="en-US" sz="2400">
              <a:latin typeface="Calibri"/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endParaRPr lang="en-US" sz="28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8051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white and blue background with black text&#10;&#10;AI-generated content may be incorrect.">
            <a:extLst>
              <a:ext uri="{FF2B5EF4-FFF2-40B4-BE49-F238E27FC236}">
                <a16:creationId xmlns:a16="http://schemas.microsoft.com/office/drawing/2014/main" id="{BDAEE94B-2A49-9018-5468-B34FCCD22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1767" y="1052949"/>
            <a:ext cx="8957582" cy="475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83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542D4-6566-44DE-AF66-CBFD648DA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Obstetric Hemorrhage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24BAF-7BBB-414B-87F9-1B790A991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2" y="3512890"/>
            <a:ext cx="10013657" cy="7079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 u="sng" strike="noStrike" dirty="0">
                <a:solidFill>
                  <a:srgbClr val="A1B426"/>
                </a:solidFill>
                <a:effectLst/>
                <a:hlinkClick r:id="rId3"/>
              </a:rPr>
              <a:t>Click to access the ACOG OB Hemorrhage Checklist</a:t>
            </a:r>
            <a:r>
              <a:rPr lang="en-US" b="0" i="0">
                <a:solidFill>
                  <a:srgbClr val="000000"/>
                </a:solidFill>
                <a:effectLst/>
              </a:rPr>
              <a:t>​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38977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744A4DF-94FB-42C8-5ABB-A30D5B071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469" y="852292"/>
            <a:ext cx="10297693" cy="547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810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BA0DE-EC52-41B1-A2C0-2E4678E8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1F01A-3458-4FC1-B781-DB45E18C3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</a:rPr>
              <a:t>American College of Obstetricians and Gynecologists. </a:t>
            </a:r>
            <a:r>
              <a:rPr lang="en-US" sz="1600" b="0" i="1" u="none" strike="noStrike">
                <a:solidFill>
                  <a:srgbClr val="000000"/>
                </a:solidFill>
                <a:effectLst/>
              </a:rPr>
              <a:t>Practice Bulletin </a:t>
            </a:r>
            <a:r>
              <a:rPr lang="en-US" sz="1600" i="1">
                <a:solidFill>
                  <a:srgbClr val="000000"/>
                </a:solidFill>
              </a:rPr>
              <a:t>No. </a:t>
            </a:r>
            <a:r>
              <a:rPr lang="en-US" sz="1600" b="0" i="1" u="none" strike="noStrike">
                <a:solidFill>
                  <a:srgbClr val="000000"/>
                </a:solidFill>
                <a:effectLst/>
              </a:rPr>
              <a:t>183</a:t>
            </a:r>
            <a:r>
              <a:rPr lang="en-US" sz="1600" i="1">
                <a:solidFill>
                  <a:srgbClr val="000000"/>
                </a:solidFill>
              </a:rPr>
              <a:t>: </a:t>
            </a:r>
            <a:r>
              <a:rPr lang="en-US" sz="1600" b="0" i="1" u="none" strike="noStrike">
                <a:solidFill>
                  <a:srgbClr val="000000"/>
                </a:solidFill>
                <a:effectLst/>
              </a:rPr>
              <a:t>Postpartum </a:t>
            </a:r>
            <a:r>
              <a:rPr lang="en-US" sz="1600" i="1">
                <a:solidFill>
                  <a:srgbClr val="000000"/>
                </a:solidFill>
              </a:rPr>
              <a:t>Hemorrhage.</a:t>
            </a:r>
            <a:r>
              <a:rPr lang="en-US" sz="1600">
                <a:solidFill>
                  <a:srgbClr val="000000"/>
                </a:solidFill>
              </a:rPr>
              <a:t> Obstet Gynecol. 2017</a:t>
            </a:r>
            <a:r>
              <a:rPr lang="en-US" sz="1600" b="0" i="0" u="none" strike="noStrike">
                <a:solidFill>
                  <a:srgbClr val="000000"/>
                </a:solidFill>
                <a:effectLst/>
              </a:rPr>
              <a:t>.</a:t>
            </a:r>
            <a:r>
              <a:rPr lang="en-US" sz="1600">
                <a:solidFill>
                  <a:srgbClr val="000000"/>
                </a:solidFill>
              </a:rPr>
              <a:t> </a:t>
            </a:r>
            <a:endParaRPr lang="en-US" sz="1600" dirty="0"/>
          </a:p>
          <a:p>
            <a:pPr>
              <a:buFont typeface="Arial"/>
              <a:buChar char="•"/>
            </a:pPr>
            <a:r>
              <a:rPr lang="en-US" sz="1600"/>
              <a:t>Christopher B-Lynch, Andrew Coker, A. H. Lawal, et al. The B-Lynch surgical technique for the control of massive postpartum hemorrhage: An alternative to hysterectomy? </a:t>
            </a:r>
            <a:r>
              <a:rPr lang="en-US" sz="1600" i="1"/>
              <a:t>BJOG.</a:t>
            </a:r>
            <a:r>
              <a:rPr lang="en-US" sz="1600"/>
              <a:t> 1997;104:372–375.</a:t>
            </a:r>
            <a:br>
              <a:rPr lang="en-US" sz="1600" dirty="0"/>
            </a:br>
            <a:r>
              <a:rPr lang="en-US" sz="1600"/>
              <a:t> Adapted from: J. E. Ferguson, J. F. Bourgeois, P. B. Underwood. B-Lynch suture for postpartum hemorrhage. </a:t>
            </a:r>
            <a:r>
              <a:rPr lang="en-US" sz="1600" i="1"/>
              <a:t>Obstet Gynecol.</a:t>
            </a:r>
            <a:r>
              <a:rPr lang="en-US" sz="1600"/>
              <a:t> 2000;95:1020–1022. </a:t>
            </a:r>
            <a:endParaRPr lang="en-US"/>
          </a:p>
          <a:p>
            <a:pPr>
              <a:buFont typeface="Arial"/>
              <a:buChar char="•"/>
            </a:pPr>
            <a:r>
              <a:rPr lang="en-US" sz="1600" dirty="0" err="1"/>
              <a:t>Nursing@Georgetown</a:t>
            </a:r>
            <a:r>
              <a:rPr lang="en-US" sz="1600" dirty="0"/>
              <a:t>. Maternal health around the world. UNICEF Global Development Commons. Accessed [insert date]. </a:t>
            </a:r>
            <a:r>
              <a:rPr lang="en-US" sz="1600" dirty="0">
                <a:hlinkClick r:id="rId3"/>
              </a:rPr>
              <a:t>https://gdc.unicef.org/resource/maternal-health-around-world</a:t>
            </a:r>
            <a:r>
              <a:rPr lang="en-US" sz="1600" dirty="0"/>
              <a:t> 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sz="1600">
                <a:ea typeface="Calibri"/>
              </a:rPr>
              <a:t>American College of Obstetricians and Gynecologists. Health disparities in rural women. Committee Opinion No. 586. 2014. </a:t>
            </a:r>
            <a:r>
              <a:rPr lang="en-US" sz="1600" dirty="0">
                <a:ea typeface="Calibri"/>
                <a:hlinkClick r:id="rId4"/>
              </a:rPr>
              <a:t>https://www.acog.org/clinical/clinical-guidance/committee-opinion/articles/2014/02/health-disparities-in-rural-women</a:t>
            </a:r>
            <a:r>
              <a:rPr lang="en-US" sz="1600" dirty="0">
                <a:ea typeface="Calibri"/>
              </a:rPr>
              <a:t> 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sz="1600">
                <a:ea typeface="Calibri"/>
              </a:rPr>
              <a:t>Kaiser Family Foundation. Access to OB-GYNs: Evaluating workforce supply and ACA marketplace networks. </a:t>
            </a:r>
            <a:r>
              <a:rPr lang="en-US" sz="1600" dirty="0">
                <a:ea typeface="Calibri"/>
                <a:hlinkClick r:id="rId5"/>
              </a:rPr>
              <a:t>https://www.kff.org/affordable-care-act/access-to-ob-gyns-evaluating-workforce-supply-and-aca-marketplace-networks/</a:t>
            </a:r>
            <a:r>
              <a:rPr lang="en-US" sz="1600" dirty="0">
                <a:ea typeface="Calibri"/>
              </a:rPr>
              <a:t> 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sz="1600">
                <a:ea typeface="Calibri"/>
              </a:rPr>
              <a:t>American College of Obstetricians and Gynecologists. </a:t>
            </a:r>
            <a:r>
              <a:rPr lang="en-US" sz="1600" i="1">
                <a:ea typeface="Calibri"/>
              </a:rPr>
              <a:t>Obstetric Hemorrhage Bundle: Complete Slide Set.</a:t>
            </a:r>
            <a:r>
              <a:rPr lang="en-US" sz="1600" dirty="0">
                <a:ea typeface="Calibri"/>
              </a:rPr>
              <a:t> </a:t>
            </a:r>
            <a:r>
              <a:rPr lang="en-US" sz="1600" dirty="0">
                <a:ea typeface="Calibri"/>
                <a:hlinkClick r:id="rId6"/>
              </a:rPr>
              <a:t>https://www.acog.org/-/media/project/acog/acogorg/files/membership-and-community/districts/ii/smi/obstetric-hemorrhage-bundle_complete-slide-set.pdf</a:t>
            </a:r>
            <a:r>
              <a:rPr lang="en-US" sz="1600" dirty="0">
                <a:solidFill>
                  <a:srgbClr val="000000"/>
                </a:solidFill>
                <a:ea typeface="Calibri"/>
              </a:rPr>
              <a:t> 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ea typeface="Calibri"/>
              </a:rPr>
              <a:t>B. </a:t>
            </a:r>
            <a:r>
              <a:rPr lang="en-US" sz="1600" dirty="0" err="1">
                <a:solidFill>
                  <a:srgbClr val="000000"/>
                </a:solidFill>
                <a:ea typeface="Calibri"/>
              </a:rPr>
              <a:t>Ranchoff</a:t>
            </a:r>
            <a:r>
              <a:rPr lang="en-US" sz="1600" dirty="0">
                <a:solidFill>
                  <a:srgbClr val="000000"/>
                </a:solidFill>
                <a:ea typeface="Calibri"/>
              </a:rPr>
              <a:t>, A. </a:t>
            </a:r>
            <a:r>
              <a:rPr lang="en-US" sz="1600" dirty="0" err="1">
                <a:solidFill>
                  <a:srgbClr val="000000"/>
                </a:solidFill>
                <a:ea typeface="Calibri"/>
              </a:rPr>
              <a:t>Kofner</a:t>
            </a:r>
            <a:r>
              <a:rPr lang="en-US" sz="1600" dirty="0">
                <a:solidFill>
                  <a:srgbClr val="000000"/>
                </a:solidFill>
                <a:ea typeface="Calibri"/>
              </a:rPr>
              <a:t>, O. Baker, et al. Obstetric service availability and travel time to access obstetric services in the US, 2010–2021. </a:t>
            </a:r>
            <a:r>
              <a:rPr lang="en-US" sz="1600" i="1" dirty="0">
                <a:solidFill>
                  <a:srgbClr val="000000"/>
                </a:solidFill>
                <a:ea typeface="Calibri"/>
              </a:rPr>
              <a:t>Am J Prev Med.</a:t>
            </a:r>
            <a:r>
              <a:rPr lang="en-US" sz="1600" dirty="0">
                <a:solidFill>
                  <a:srgbClr val="000000"/>
                </a:solidFill>
                <a:ea typeface="Calibri"/>
              </a:rPr>
              <a:t> 2026</a:t>
            </a:r>
            <a:endParaRPr lang="en-US" dirty="0"/>
          </a:p>
          <a:p>
            <a:pPr marL="342900" indent="-342900">
              <a:buFontTx/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endParaRPr lang="en-US" sz="1600" dirty="0">
              <a:ea typeface="Calibri"/>
            </a:endParaRPr>
          </a:p>
          <a:p>
            <a:endParaRPr lang="en-US" sz="1600">
              <a:latin typeface="Calibri"/>
              <a:ea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7849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87259-99F0-16A2-42AD-70E1425D7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171" y="255249"/>
            <a:ext cx="10516760" cy="1229801"/>
          </a:xfrm>
        </p:spPr>
        <p:txBody>
          <a:bodyPr/>
          <a:lstStyle/>
          <a:p>
            <a:r>
              <a:rPr lang="en-US"/>
              <a:t>Rural Disparities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85E6C-25D7-B468-78F9-F480A1EC9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39" y="1924434"/>
            <a:ext cx="10868659" cy="50488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</a:rPr>
              <a:t>79% of rural counties lack OBGYNs</a:t>
            </a:r>
          </a:p>
          <a:p>
            <a:endParaRPr lang="en-US" sz="2400" dirty="0">
              <a:latin typeface="Calibri"/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</a:rPr>
              <a:t>~6% of all OBGYNs practice in rural communities</a:t>
            </a:r>
          </a:p>
          <a:p>
            <a:pPr marL="457200" indent="-457200">
              <a:buFont typeface="Arial"/>
              <a:buChar char="•"/>
            </a:pPr>
            <a:endParaRPr lang="en-US" sz="2400" dirty="0">
              <a:latin typeface="Calibri"/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</a:rPr>
              <a:t>The number of women of childbearing age who live within a half-hour drive of obstetric care fell from more than 90% in 2010 to about </a:t>
            </a:r>
            <a:r>
              <a:rPr lang="en-US" sz="2400" b="1">
                <a:latin typeface="Calibri"/>
                <a:ea typeface="Calibri"/>
                <a:cs typeface="Calibri"/>
              </a:rPr>
              <a:t>60% in 2021</a:t>
            </a:r>
          </a:p>
          <a:p>
            <a:pPr marL="457200" indent="-457200">
              <a:buFont typeface="Arial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80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map of the united states&#10;&#10;AI-generated content may be incorrect.">
            <a:extLst>
              <a:ext uri="{FF2B5EF4-FFF2-40B4-BE49-F238E27FC236}">
                <a16:creationId xmlns:a16="http://schemas.microsoft.com/office/drawing/2014/main" id="{A5C53ABC-5A66-5A29-DBE1-8DF234F2B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9075" y="82464"/>
            <a:ext cx="7293850" cy="668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28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red rectangles with white text&#10;&#10;AI-generated content may be incorrect.">
            <a:extLst>
              <a:ext uri="{FF2B5EF4-FFF2-40B4-BE49-F238E27FC236}">
                <a16:creationId xmlns:a16="http://schemas.microsoft.com/office/drawing/2014/main" id="{BECB50BC-D81D-CF82-EE52-3AE4B4E2FC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149" y="1710511"/>
            <a:ext cx="11279923" cy="420445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6207B0E-3C94-1FDD-819E-AFE363677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40" y="229198"/>
            <a:ext cx="10516760" cy="1229801"/>
          </a:xfrm>
        </p:spPr>
        <p:txBody>
          <a:bodyPr/>
          <a:lstStyle/>
          <a:p>
            <a:r>
              <a:rPr lang="en-US"/>
              <a:t>Rural Disparities</a:t>
            </a:r>
          </a:p>
        </p:txBody>
      </p:sp>
    </p:spTree>
    <p:extLst>
      <p:ext uri="{BB962C8B-B14F-4D97-AF65-F5344CB8AC3E}">
        <p14:creationId xmlns:p14="http://schemas.microsoft.com/office/powerpoint/2010/main" val="1455172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BBD31-CA3F-96AB-0BDD-2AE25146E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601" y="317121"/>
            <a:ext cx="8136815" cy="1229801"/>
          </a:xfrm>
        </p:spPr>
        <p:txBody>
          <a:bodyPr/>
          <a:lstStyle/>
          <a:p>
            <a:r>
              <a:rPr lang="en-US"/>
              <a:t>Nebraska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DBC09-525C-CAE9-585E-A8A044B4F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39" y="1910136"/>
            <a:ext cx="11279923" cy="49530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</a:rPr>
              <a:t>51.6% of Nebraska counties are classified as maternity care deserts, compared with 32.6% nationally. </a:t>
            </a:r>
            <a:endParaRPr lang="en-US" sz="2800" dirty="0">
              <a:latin typeface="Calibri"/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US" sz="2800" dirty="0">
              <a:latin typeface="Calibri"/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</a:rPr>
              <a:t>15.9% of women in Nebraska lack access to a birthing hospital within a 30-minute drive. </a:t>
            </a:r>
            <a:endParaRPr lang="en-US" sz="2800" dirty="0">
              <a:latin typeface="Calibri"/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US" sz="2800" dirty="0">
              <a:latin typeface="Calibri"/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</a:rPr>
              <a:t>Limited access to obstetric and reproductive health services places Nebraska women at increased risk for adverse maternal outcomes.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19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map of the state of minnesota&#10;&#10;AI-generated content may be incorrect.">
            <a:extLst>
              <a:ext uri="{FF2B5EF4-FFF2-40B4-BE49-F238E27FC236}">
                <a16:creationId xmlns:a16="http://schemas.microsoft.com/office/drawing/2014/main" id="{22CE4697-CCD9-ED8F-50B6-60AF6899F0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110" y="763152"/>
            <a:ext cx="6496050" cy="2981325"/>
          </a:xfrm>
          <a:prstGeom prst="rect">
            <a:avLst/>
          </a:prstGeom>
        </p:spPr>
      </p:pic>
      <p:pic>
        <p:nvPicPr>
          <p:cNvPr id="5" name="Picture 4" descr="A close up of words&#10;&#10;AI-generated content may be incorrect.">
            <a:extLst>
              <a:ext uri="{FF2B5EF4-FFF2-40B4-BE49-F238E27FC236}">
                <a16:creationId xmlns:a16="http://schemas.microsoft.com/office/drawing/2014/main" id="{84982A04-052A-7B4D-7FE3-EA2308093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16" y="3738752"/>
            <a:ext cx="6438900" cy="128587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6C30454-6055-411A-D217-5DB68A6501EE}"/>
              </a:ext>
            </a:extLst>
          </p:cNvPr>
          <p:cNvSpPr txBox="1">
            <a:spLocks/>
          </p:cNvSpPr>
          <p:nvPr/>
        </p:nvSpPr>
        <p:spPr>
          <a:xfrm>
            <a:off x="7272482" y="1518203"/>
            <a:ext cx="4535367" cy="44557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09585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11702" indent="-383108" algn="l" defTabSz="609585" rtl="0" eaLnBrk="1" latinLnBrk="0" hangingPunct="1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  <a:tabLst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96926" indent="-302676" algn="l" defTabSz="609585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tabLst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54114" indent="-311143" algn="l" defTabSz="609585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tabLst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754" indent="-338658" algn="l" defTabSz="609585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tabLst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</a:rPr>
              <a:t>In NE, there was an 8% decrease in the number of birthing hospitals between 2020 and 2019. </a:t>
            </a:r>
            <a:endParaRPr lang="en-US" sz="2800" dirty="0">
              <a:latin typeface="Calibri"/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US" sz="2800" dirty="0">
              <a:latin typeface="Calibri"/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</a:rPr>
              <a:t>In NE, there were 2,073 babies born in maternity care deserts, 8.4% of all births. </a:t>
            </a:r>
          </a:p>
          <a:p>
            <a:pPr marL="457200" indent="-457200">
              <a:buFont typeface="Arial"/>
              <a:buChar char="•"/>
            </a:pPr>
            <a:endParaRPr lang="en-US"/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170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F13D-F911-B9C7-56A7-1AEBA35CF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Hypertensive Disorders of </a:t>
            </a:r>
            <a:r>
              <a:rPr lang="en-US"/>
              <a:t>Pregnancy</a:t>
            </a:r>
          </a:p>
        </p:txBody>
      </p:sp>
    </p:spTree>
    <p:extLst>
      <p:ext uri="{BB962C8B-B14F-4D97-AF65-F5344CB8AC3E}">
        <p14:creationId xmlns:p14="http://schemas.microsoft.com/office/powerpoint/2010/main" val="40652809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UNMC Theme">
  <a:themeElements>
    <a:clrScheme name="UNMC">
      <a:dk1>
        <a:srgbClr val="000000"/>
      </a:dk1>
      <a:lt1>
        <a:srgbClr val="FFFFFF"/>
      </a:lt1>
      <a:dk2>
        <a:srgbClr val="2F3A41"/>
      </a:dk2>
      <a:lt2>
        <a:srgbClr val="DCDDDF"/>
      </a:lt2>
      <a:accent1>
        <a:srgbClr val="AD122A"/>
      </a:accent1>
      <a:accent2>
        <a:srgbClr val="005E63"/>
      </a:accent2>
      <a:accent3>
        <a:srgbClr val="00B2B9"/>
      </a:accent3>
      <a:accent4>
        <a:srgbClr val="129DBF"/>
      </a:accent4>
      <a:accent5>
        <a:srgbClr val="F26721"/>
      </a:accent5>
      <a:accent6>
        <a:srgbClr val="FCB614"/>
      </a:accent6>
      <a:hlink>
        <a:srgbClr val="A1B426"/>
      </a:hlink>
      <a:folHlink>
        <a:srgbClr val="129D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8C17D36B4012438796D9DF5AD9A42A" ma:contentTypeVersion="18" ma:contentTypeDescription="Create a new document." ma:contentTypeScope="" ma:versionID="ad79272f6da9cc15fc4150f471063d4f">
  <xsd:schema xmlns:xsd="http://www.w3.org/2001/XMLSchema" xmlns:xs="http://www.w3.org/2001/XMLSchema" xmlns:p="http://schemas.microsoft.com/office/2006/metadata/properties" xmlns:ns2="c91aa38d-d4a2-4784-9b60-efeafcc57812" xmlns:ns3="2ef7a74f-e3a3-4e84-940e-5a7ca14b834b" xmlns:ns4="2d6835cd-ddf9-41c0-b6a9-1a7ac78e0ff1" targetNamespace="http://schemas.microsoft.com/office/2006/metadata/properties" ma:root="true" ma:fieldsID="3b4711c620ea4bb82b391a990cc6d0c3" ns2:_="" ns3:_="" ns4:_="">
    <xsd:import namespace="c91aa38d-d4a2-4784-9b60-efeafcc57812"/>
    <xsd:import namespace="2ef7a74f-e3a3-4e84-940e-5a7ca14b834b"/>
    <xsd:import namespace="2d6835cd-ddf9-41c0-b6a9-1a7ac78e0f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1aa38d-d4a2-4784-9b60-efeafcc578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a1d4a69-9812-4340-96bf-3c60240190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f7a74f-e3a3-4e84-940e-5a7ca14b834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5396857-c23a-4d59-bf62-1535634a5f7a}" ma:internalName="TaxCatchAll" ma:showField="CatchAllData" ma:web="2ef7a74f-e3a3-4e84-940e-5a7ca14b83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6835cd-ddf9-41c0-b6a9-1a7ac78e0ff1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f7a74f-e3a3-4e84-940e-5a7ca14b834b" xsi:nil="true"/>
    <lcf76f155ced4ddcb4097134ff3c332f xmlns="c91aa38d-d4a2-4784-9b60-efeafcc5781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DB56AF-D3E8-40A1-9F0E-1C8C79ADB417}"/>
</file>

<file path=customXml/itemProps2.xml><?xml version="1.0" encoding="utf-8"?>
<ds:datastoreItem xmlns:ds="http://schemas.openxmlformats.org/officeDocument/2006/customXml" ds:itemID="{BE9EB6C0-955F-4890-ADE1-85AE50821C27}"/>
</file>

<file path=customXml/itemProps3.xml><?xml version="1.0" encoding="utf-8"?>
<ds:datastoreItem xmlns:ds="http://schemas.openxmlformats.org/officeDocument/2006/customXml" ds:itemID="{E7E6B028-47C0-46F2-8FF8-8BDE0F5C3D8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1247</Words>
  <Application>Microsoft Office PowerPoint</Application>
  <PresentationFormat>Widescreen</PresentationFormat>
  <Paragraphs>179</Paragraphs>
  <Slides>33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Aptos</vt:lpstr>
      <vt:lpstr>Arial</vt:lpstr>
      <vt:lpstr>Arial,Sans-Serif</vt:lpstr>
      <vt:lpstr>Arial-BoldMT</vt:lpstr>
      <vt:lpstr>Calibri</vt:lpstr>
      <vt:lpstr>Courier New</vt:lpstr>
      <vt:lpstr>Courier New,monospace</vt:lpstr>
      <vt:lpstr>Wingdings</vt:lpstr>
      <vt:lpstr>UNMC Theme</vt:lpstr>
      <vt:lpstr>  Rural Emergency Medicine Course   Obstetrical Emergencies</vt:lpstr>
      <vt:lpstr>Survey</vt:lpstr>
      <vt:lpstr>Learning Objectives</vt:lpstr>
      <vt:lpstr>Rural Disparities</vt:lpstr>
      <vt:lpstr>PowerPoint Presentation</vt:lpstr>
      <vt:lpstr>Rural Disparities</vt:lpstr>
      <vt:lpstr>Nebraska</vt:lpstr>
      <vt:lpstr>PowerPoint Presentation</vt:lpstr>
      <vt:lpstr>Hypertensive Disorders of Pregnancy</vt:lpstr>
      <vt:lpstr>PowerPoint Presentation</vt:lpstr>
      <vt:lpstr>Background - Eclampsia</vt:lpstr>
      <vt:lpstr>Eclampsia- Life Threatening Emergency </vt:lpstr>
      <vt:lpstr>Eclampsia Management Principals</vt:lpstr>
      <vt:lpstr>Blood Pressure Control</vt:lpstr>
      <vt:lpstr>PowerPoint Presentation</vt:lpstr>
      <vt:lpstr>Magnesium Toxicity</vt:lpstr>
      <vt:lpstr>Postpartum Hemorrhage</vt:lpstr>
      <vt:lpstr>Postpartum Hemorrhage (PPH) Maternal Morbidity and Mortality</vt:lpstr>
      <vt:lpstr>Postpartum Hemorrhage (PPH)</vt:lpstr>
      <vt:lpstr>Causes of PPH</vt:lpstr>
      <vt:lpstr>Evaluation of PPH The 4 T's</vt:lpstr>
      <vt:lpstr>Initial Management of PPH</vt:lpstr>
      <vt:lpstr>Uterotonics</vt:lpstr>
      <vt:lpstr>Jada System</vt:lpstr>
      <vt:lpstr>Uterine Artery Embolization</vt:lpstr>
      <vt:lpstr>Massive Transfusion Protocol</vt:lpstr>
      <vt:lpstr>PowerPoint Presentation</vt:lpstr>
      <vt:lpstr>PowerPoint Presentation</vt:lpstr>
      <vt:lpstr>PowerPoint Presentation</vt:lpstr>
      <vt:lpstr>PowerPoint Presentation</vt:lpstr>
      <vt:lpstr>Obstetric Hemorrhage Checklist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Rebecca Anderson</dc:creator>
  <cp:lastModifiedBy>Anderson, Rebecca L</cp:lastModifiedBy>
  <cp:revision>589</cp:revision>
  <dcterms:created xsi:type="dcterms:W3CDTF">2026-02-05T16:27:55Z</dcterms:created>
  <dcterms:modified xsi:type="dcterms:W3CDTF">2026-04-14T15:31:32Z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0x010100FC8C17D36B4012438796D9DF5AD9A42A</vt:lpwstr>
  </property>
</Properties>
</file>