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50"/>
  </p:notesMasterIdLst>
  <p:sldIdLst>
    <p:sldId id="262" r:id="rId2"/>
    <p:sldId id="263" r:id="rId3"/>
    <p:sldId id="260" r:id="rId4"/>
    <p:sldId id="265" r:id="rId5"/>
    <p:sldId id="27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99" r:id="rId46"/>
    <p:sldId id="297" r:id="rId47"/>
    <p:sldId id="298" r:id="rId48"/>
    <p:sldId id="258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 autoAdjust="0"/>
    <p:restoredTop sz="94468" autoAdjust="0"/>
  </p:normalViewPr>
  <p:slideViewPr>
    <p:cSldViewPr snapToGrid="0" snapToObjects="1">
      <p:cViewPr varScale="1">
        <p:scale>
          <a:sx n="152" d="100"/>
          <a:sy n="152" d="100"/>
        </p:scale>
        <p:origin x="8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94C0C-3385-4467-9D29-6765C92C0D6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4FC96E-4BAD-4D45-9053-BD849530C3D2}">
      <dgm:prSet/>
      <dgm:spPr/>
      <dgm:t>
        <a:bodyPr/>
        <a:lstStyle/>
        <a:p>
          <a:pPr>
            <a:defRPr cap="all"/>
          </a:pPr>
          <a:r>
            <a:rPr lang="en-US"/>
            <a:t>Defined as systolic &gt;160 or diastolic &gt;110 mm Hg.  </a:t>
          </a:r>
        </a:p>
      </dgm:t>
    </dgm:pt>
    <dgm:pt modelId="{F714CD30-F154-416B-8EB0-B1B1BAE07B09}" type="parTrans" cxnId="{D73061A2-A3E9-4992-AB65-FD38376E9A51}">
      <dgm:prSet/>
      <dgm:spPr/>
      <dgm:t>
        <a:bodyPr/>
        <a:lstStyle/>
        <a:p>
          <a:endParaRPr lang="en-US"/>
        </a:p>
      </dgm:t>
    </dgm:pt>
    <dgm:pt modelId="{94C58198-3879-43EE-A8F2-DDDC92897D6A}" type="sibTrans" cxnId="{D73061A2-A3E9-4992-AB65-FD38376E9A51}">
      <dgm:prSet/>
      <dgm:spPr/>
      <dgm:t>
        <a:bodyPr/>
        <a:lstStyle/>
        <a:p>
          <a:endParaRPr lang="en-US"/>
        </a:p>
      </dgm:t>
    </dgm:pt>
    <dgm:pt modelId="{CE187B24-6130-4DE9-A859-59E9B4E7A9A6}">
      <dgm:prSet/>
      <dgm:spPr/>
      <dgm:t>
        <a:bodyPr/>
        <a:lstStyle/>
        <a:p>
          <a:pPr>
            <a:defRPr cap="all"/>
          </a:pPr>
          <a:r>
            <a:rPr lang="en-US"/>
            <a:t>Risk of stroke, eclampsia</a:t>
          </a:r>
        </a:p>
      </dgm:t>
    </dgm:pt>
    <dgm:pt modelId="{69E0C5EC-ED0F-4DAA-92C7-859156BDEBE3}" type="parTrans" cxnId="{7419B435-6875-4E30-AC04-655F3E8632B0}">
      <dgm:prSet/>
      <dgm:spPr/>
      <dgm:t>
        <a:bodyPr/>
        <a:lstStyle/>
        <a:p>
          <a:endParaRPr lang="en-US"/>
        </a:p>
      </dgm:t>
    </dgm:pt>
    <dgm:pt modelId="{17659F58-5170-4A61-852A-1395D9BFE7CA}" type="sibTrans" cxnId="{7419B435-6875-4E30-AC04-655F3E8632B0}">
      <dgm:prSet/>
      <dgm:spPr/>
      <dgm:t>
        <a:bodyPr/>
        <a:lstStyle/>
        <a:p>
          <a:endParaRPr lang="en-US"/>
        </a:p>
      </dgm:t>
    </dgm:pt>
    <dgm:pt modelId="{75C3CA84-F704-4F82-AA92-149D4A807881}">
      <dgm:prSet/>
      <dgm:spPr/>
      <dgm:t>
        <a:bodyPr/>
        <a:lstStyle/>
        <a:p>
          <a:pPr>
            <a:defRPr cap="all"/>
          </a:pPr>
          <a:r>
            <a:rPr lang="en-US"/>
            <a:t>Treatment within 30 min is critical.  </a:t>
          </a:r>
        </a:p>
      </dgm:t>
    </dgm:pt>
    <dgm:pt modelId="{AFB6BEF0-D658-4144-840E-E023684BF8DD}" type="parTrans" cxnId="{0D6EFC01-5565-448D-B8F1-475FC6280A95}">
      <dgm:prSet/>
      <dgm:spPr/>
      <dgm:t>
        <a:bodyPr/>
        <a:lstStyle/>
        <a:p>
          <a:endParaRPr lang="en-US"/>
        </a:p>
      </dgm:t>
    </dgm:pt>
    <dgm:pt modelId="{AFF53F88-8717-48CC-84B9-72D0720A19F2}" type="sibTrans" cxnId="{0D6EFC01-5565-448D-B8F1-475FC6280A95}">
      <dgm:prSet/>
      <dgm:spPr/>
      <dgm:t>
        <a:bodyPr/>
        <a:lstStyle/>
        <a:p>
          <a:endParaRPr lang="en-US"/>
        </a:p>
      </dgm:t>
    </dgm:pt>
    <dgm:pt modelId="{F6151D6D-3FF4-4C70-842D-9F6B6B230765}" type="pres">
      <dgm:prSet presAssocID="{57D94C0C-3385-4467-9D29-6765C92C0D6D}" presName="root" presStyleCnt="0">
        <dgm:presLayoutVars>
          <dgm:dir/>
          <dgm:resizeHandles val="exact"/>
        </dgm:presLayoutVars>
      </dgm:prSet>
      <dgm:spPr/>
    </dgm:pt>
    <dgm:pt modelId="{35F01F60-30D4-4CAF-AC01-36FA514DFB80}" type="pres">
      <dgm:prSet presAssocID="{6C4FC96E-4BAD-4D45-9053-BD849530C3D2}" presName="compNode" presStyleCnt="0"/>
      <dgm:spPr/>
    </dgm:pt>
    <dgm:pt modelId="{00B916CF-421B-48E4-98F3-3AFAED9D461F}" type="pres">
      <dgm:prSet presAssocID="{6C4FC96E-4BAD-4D45-9053-BD849530C3D2}" presName="iconBgRect" presStyleLbl="bgShp" presStyleIdx="0" presStyleCnt="3"/>
      <dgm:spPr/>
    </dgm:pt>
    <dgm:pt modelId="{1A225C5F-F7A4-4D9A-9EA9-7B0DA1D54131}" type="pres">
      <dgm:prSet presAssocID="{6C4FC96E-4BAD-4D45-9053-BD849530C3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CA31745-7D28-4414-B142-52AC0B7AD292}" type="pres">
      <dgm:prSet presAssocID="{6C4FC96E-4BAD-4D45-9053-BD849530C3D2}" presName="spaceRect" presStyleCnt="0"/>
      <dgm:spPr/>
    </dgm:pt>
    <dgm:pt modelId="{AAEF9486-8C86-4582-A664-84ACF258C209}" type="pres">
      <dgm:prSet presAssocID="{6C4FC96E-4BAD-4D45-9053-BD849530C3D2}" presName="textRect" presStyleLbl="revTx" presStyleIdx="0" presStyleCnt="3">
        <dgm:presLayoutVars>
          <dgm:chMax val="1"/>
          <dgm:chPref val="1"/>
        </dgm:presLayoutVars>
      </dgm:prSet>
      <dgm:spPr/>
    </dgm:pt>
    <dgm:pt modelId="{92CEC59D-9957-466C-AD59-40059DC86802}" type="pres">
      <dgm:prSet presAssocID="{94C58198-3879-43EE-A8F2-DDDC92897D6A}" presName="sibTrans" presStyleCnt="0"/>
      <dgm:spPr/>
    </dgm:pt>
    <dgm:pt modelId="{AE157734-DCB9-4C88-8933-2D62D27DB797}" type="pres">
      <dgm:prSet presAssocID="{CE187B24-6130-4DE9-A859-59E9B4E7A9A6}" presName="compNode" presStyleCnt="0"/>
      <dgm:spPr/>
    </dgm:pt>
    <dgm:pt modelId="{C4B7A028-4233-4A39-89C6-3E3B9027DD96}" type="pres">
      <dgm:prSet presAssocID="{CE187B24-6130-4DE9-A859-59E9B4E7A9A6}" presName="iconBgRect" presStyleLbl="bgShp" presStyleIdx="1" presStyleCnt="3"/>
      <dgm:spPr/>
    </dgm:pt>
    <dgm:pt modelId="{DFE7E192-C767-4C3A-A2D8-8B0776E25CE0}" type="pres">
      <dgm:prSet presAssocID="{CE187B24-6130-4DE9-A859-59E9B4E7A9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BAB5DAE-AE36-4C5B-A779-82EE6BBA82BA}" type="pres">
      <dgm:prSet presAssocID="{CE187B24-6130-4DE9-A859-59E9B4E7A9A6}" presName="spaceRect" presStyleCnt="0"/>
      <dgm:spPr/>
    </dgm:pt>
    <dgm:pt modelId="{27DAD0E2-108D-49FF-BD2F-5793AD94C676}" type="pres">
      <dgm:prSet presAssocID="{CE187B24-6130-4DE9-A859-59E9B4E7A9A6}" presName="textRect" presStyleLbl="revTx" presStyleIdx="1" presStyleCnt="3">
        <dgm:presLayoutVars>
          <dgm:chMax val="1"/>
          <dgm:chPref val="1"/>
        </dgm:presLayoutVars>
      </dgm:prSet>
      <dgm:spPr/>
    </dgm:pt>
    <dgm:pt modelId="{A541EC93-03E2-404D-BA3C-FDC2FA513A4D}" type="pres">
      <dgm:prSet presAssocID="{17659F58-5170-4A61-852A-1395D9BFE7CA}" presName="sibTrans" presStyleCnt="0"/>
      <dgm:spPr/>
    </dgm:pt>
    <dgm:pt modelId="{CFA50B15-6A5B-44B0-AE0A-1E8897780F47}" type="pres">
      <dgm:prSet presAssocID="{75C3CA84-F704-4F82-AA92-149D4A807881}" presName="compNode" presStyleCnt="0"/>
      <dgm:spPr/>
    </dgm:pt>
    <dgm:pt modelId="{C057B91F-506F-4FEB-B651-2841ABA0AC4D}" type="pres">
      <dgm:prSet presAssocID="{75C3CA84-F704-4F82-AA92-149D4A807881}" presName="iconBgRect" presStyleLbl="bgShp" presStyleIdx="2" presStyleCnt="3"/>
      <dgm:spPr/>
    </dgm:pt>
    <dgm:pt modelId="{68DC7B52-BC4A-457A-8A41-E2F5E7A07691}" type="pres">
      <dgm:prSet presAssocID="{75C3CA84-F704-4F82-AA92-149D4A8078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C7A4F89-C62A-4AC1-B54D-89B51BEB70F8}" type="pres">
      <dgm:prSet presAssocID="{75C3CA84-F704-4F82-AA92-149D4A807881}" presName="spaceRect" presStyleCnt="0"/>
      <dgm:spPr/>
    </dgm:pt>
    <dgm:pt modelId="{9882E705-F57B-41B2-9CC1-90A4E38F285D}" type="pres">
      <dgm:prSet presAssocID="{75C3CA84-F704-4F82-AA92-149D4A8078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6EFC01-5565-448D-B8F1-475FC6280A95}" srcId="{57D94C0C-3385-4467-9D29-6765C92C0D6D}" destId="{75C3CA84-F704-4F82-AA92-149D4A807881}" srcOrd="2" destOrd="0" parTransId="{AFB6BEF0-D658-4144-840E-E023684BF8DD}" sibTransId="{AFF53F88-8717-48CC-84B9-72D0720A19F2}"/>
    <dgm:cxn modelId="{7419B435-6875-4E30-AC04-655F3E8632B0}" srcId="{57D94C0C-3385-4467-9D29-6765C92C0D6D}" destId="{CE187B24-6130-4DE9-A859-59E9B4E7A9A6}" srcOrd="1" destOrd="0" parTransId="{69E0C5EC-ED0F-4DAA-92C7-859156BDEBE3}" sibTransId="{17659F58-5170-4A61-852A-1395D9BFE7CA}"/>
    <dgm:cxn modelId="{BE77BE5E-5B21-4131-8718-9BE5A3446D10}" type="presOf" srcId="{57D94C0C-3385-4467-9D29-6765C92C0D6D}" destId="{F6151D6D-3FF4-4C70-842D-9F6B6B230765}" srcOrd="0" destOrd="0" presId="urn:microsoft.com/office/officeart/2018/5/layout/IconCircleLabelList"/>
    <dgm:cxn modelId="{D73061A2-A3E9-4992-AB65-FD38376E9A51}" srcId="{57D94C0C-3385-4467-9D29-6765C92C0D6D}" destId="{6C4FC96E-4BAD-4D45-9053-BD849530C3D2}" srcOrd="0" destOrd="0" parTransId="{F714CD30-F154-416B-8EB0-B1B1BAE07B09}" sibTransId="{94C58198-3879-43EE-A8F2-DDDC92897D6A}"/>
    <dgm:cxn modelId="{0893EEAB-97A4-4431-AF88-48D0B11124EC}" type="presOf" srcId="{75C3CA84-F704-4F82-AA92-149D4A807881}" destId="{9882E705-F57B-41B2-9CC1-90A4E38F285D}" srcOrd="0" destOrd="0" presId="urn:microsoft.com/office/officeart/2018/5/layout/IconCircleLabelList"/>
    <dgm:cxn modelId="{C0E532AD-9EE8-4A77-8AAE-98A6347B64A7}" type="presOf" srcId="{6C4FC96E-4BAD-4D45-9053-BD849530C3D2}" destId="{AAEF9486-8C86-4582-A664-84ACF258C209}" srcOrd="0" destOrd="0" presId="urn:microsoft.com/office/officeart/2018/5/layout/IconCircleLabelList"/>
    <dgm:cxn modelId="{0818B8AE-08AD-4CD1-8073-778575CCA5DE}" type="presOf" srcId="{CE187B24-6130-4DE9-A859-59E9B4E7A9A6}" destId="{27DAD0E2-108D-49FF-BD2F-5793AD94C676}" srcOrd="0" destOrd="0" presId="urn:microsoft.com/office/officeart/2018/5/layout/IconCircleLabelList"/>
    <dgm:cxn modelId="{22CE414E-A84E-435D-8DEB-C78CF0E07A18}" type="presParOf" srcId="{F6151D6D-3FF4-4C70-842D-9F6B6B230765}" destId="{35F01F60-30D4-4CAF-AC01-36FA514DFB80}" srcOrd="0" destOrd="0" presId="urn:microsoft.com/office/officeart/2018/5/layout/IconCircleLabelList"/>
    <dgm:cxn modelId="{BFB4358D-C844-4EA5-B51B-A33318EE53DB}" type="presParOf" srcId="{35F01F60-30D4-4CAF-AC01-36FA514DFB80}" destId="{00B916CF-421B-48E4-98F3-3AFAED9D461F}" srcOrd="0" destOrd="0" presId="urn:microsoft.com/office/officeart/2018/5/layout/IconCircleLabelList"/>
    <dgm:cxn modelId="{3D6B78D2-5E6C-4DD4-8399-3F47C8443730}" type="presParOf" srcId="{35F01F60-30D4-4CAF-AC01-36FA514DFB80}" destId="{1A225C5F-F7A4-4D9A-9EA9-7B0DA1D54131}" srcOrd="1" destOrd="0" presId="urn:microsoft.com/office/officeart/2018/5/layout/IconCircleLabelList"/>
    <dgm:cxn modelId="{0C10F833-E7B3-4548-91C3-63FD07E5B51E}" type="presParOf" srcId="{35F01F60-30D4-4CAF-AC01-36FA514DFB80}" destId="{8CA31745-7D28-4414-B142-52AC0B7AD292}" srcOrd="2" destOrd="0" presId="urn:microsoft.com/office/officeart/2018/5/layout/IconCircleLabelList"/>
    <dgm:cxn modelId="{707820B6-1A27-4F7B-86FF-A72CB954B6DE}" type="presParOf" srcId="{35F01F60-30D4-4CAF-AC01-36FA514DFB80}" destId="{AAEF9486-8C86-4582-A664-84ACF258C209}" srcOrd="3" destOrd="0" presId="urn:microsoft.com/office/officeart/2018/5/layout/IconCircleLabelList"/>
    <dgm:cxn modelId="{38007824-28F2-43D9-B3E1-7A2CFF020910}" type="presParOf" srcId="{F6151D6D-3FF4-4C70-842D-9F6B6B230765}" destId="{92CEC59D-9957-466C-AD59-40059DC86802}" srcOrd="1" destOrd="0" presId="urn:microsoft.com/office/officeart/2018/5/layout/IconCircleLabelList"/>
    <dgm:cxn modelId="{3E67E141-8E45-45F5-90DA-A020A0CB8F0E}" type="presParOf" srcId="{F6151D6D-3FF4-4C70-842D-9F6B6B230765}" destId="{AE157734-DCB9-4C88-8933-2D62D27DB797}" srcOrd="2" destOrd="0" presId="urn:microsoft.com/office/officeart/2018/5/layout/IconCircleLabelList"/>
    <dgm:cxn modelId="{FEAC76B4-2805-414E-BA7B-281A60838C14}" type="presParOf" srcId="{AE157734-DCB9-4C88-8933-2D62D27DB797}" destId="{C4B7A028-4233-4A39-89C6-3E3B9027DD96}" srcOrd="0" destOrd="0" presId="urn:microsoft.com/office/officeart/2018/5/layout/IconCircleLabelList"/>
    <dgm:cxn modelId="{1D2FC14C-D1D5-409F-A05B-4431EC898C48}" type="presParOf" srcId="{AE157734-DCB9-4C88-8933-2D62D27DB797}" destId="{DFE7E192-C767-4C3A-A2D8-8B0776E25CE0}" srcOrd="1" destOrd="0" presId="urn:microsoft.com/office/officeart/2018/5/layout/IconCircleLabelList"/>
    <dgm:cxn modelId="{CFF844B4-0C94-4F53-8A03-18569EE30A82}" type="presParOf" srcId="{AE157734-DCB9-4C88-8933-2D62D27DB797}" destId="{0BAB5DAE-AE36-4C5B-A779-82EE6BBA82BA}" srcOrd="2" destOrd="0" presId="urn:microsoft.com/office/officeart/2018/5/layout/IconCircleLabelList"/>
    <dgm:cxn modelId="{F743685A-2679-4E6C-A9BD-7B5B1B9BC3F9}" type="presParOf" srcId="{AE157734-DCB9-4C88-8933-2D62D27DB797}" destId="{27DAD0E2-108D-49FF-BD2F-5793AD94C676}" srcOrd="3" destOrd="0" presId="urn:microsoft.com/office/officeart/2018/5/layout/IconCircleLabelList"/>
    <dgm:cxn modelId="{30875C0D-A564-48FE-A978-4C4F6CB1E671}" type="presParOf" srcId="{F6151D6D-3FF4-4C70-842D-9F6B6B230765}" destId="{A541EC93-03E2-404D-BA3C-FDC2FA513A4D}" srcOrd="3" destOrd="0" presId="urn:microsoft.com/office/officeart/2018/5/layout/IconCircleLabelList"/>
    <dgm:cxn modelId="{079E6742-84F6-4599-B4D0-C854CD568974}" type="presParOf" srcId="{F6151D6D-3FF4-4C70-842D-9F6B6B230765}" destId="{CFA50B15-6A5B-44B0-AE0A-1E8897780F47}" srcOrd="4" destOrd="0" presId="urn:microsoft.com/office/officeart/2018/5/layout/IconCircleLabelList"/>
    <dgm:cxn modelId="{3DF2F856-F8A0-48DE-9C17-B2020045D5DA}" type="presParOf" srcId="{CFA50B15-6A5B-44B0-AE0A-1E8897780F47}" destId="{C057B91F-506F-4FEB-B651-2841ABA0AC4D}" srcOrd="0" destOrd="0" presId="urn:microsoft.com/office/officeart/2018/5/layout/IconCircleLabelList"/>
    <dgm:cxn modelId="{43224D53-F3F2-4B67-84DC-FB171710756B}" type="presParOf" srcId="{CFA50B15-6A5B-44B0-AE0A-1E8897780F47}" destId="{68DC7B52-BC4A-457A-8A41-E2F5E7A07691}" srcOrd="1" destOrd="0" presId="urn:microsoft.com/office/officeart/2018/5/layout/IconCircleLabelList"/>
    <dgm:cxn modelId="{6F2D17AC-34FE-4B81-AEEC-0ED9906E6EA2}" type="presParOf" srcId="{CFA50B15-6A5B-44B0-AE0A-1E8897780F47}" destId="{3C7A4F89-C62A-4AC1-B54D-89B51BEB70F8}" srcOrd="2" destOrd="0" presId="urn:microsoft.com/office/officeart/2018/5/layout/IconCircleLabelList"/>
    <dgm:cxn modelId="{4569DBA4-DD6B-4E8B-8716-E00A17AA7597}" type="presParOf" srcId="{CFA50B15-6A5B-44B0-AE0A-1E8897780F47}" destId="{9882E705-F57B-41B2-9CC1-90A4E38F28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96D3F-6F9D-4453-86AA-B18A9E0732D8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5D75B99-FEF7-405F-AC71-E39A0F38B715}">
      <dgm:prSet/>
      <dgm:spPr/>
      <dgm:t>
        <a:bodyPr/>
        <a:lstStyle/>
        <a:p>
          <a:r>
            <a:rPr lang="en-US"/>
            <a:t>Word catheter should NOT be placed for other vulvar or perianal abscesses.  (Creates a fistula.)</a:t>
          </a:r>
        </a:p>
      </dgm:t>
    </dgm:pt>
    <dgm:pt modelId="{098BEFB3-6C0E-47C1-8A97-10911E5450B9}" type="parTrans" cxnId="{58A21965-D2C8-4DFB-BEF4-AFD0B1B73311}">
      <dgm:prSet/>
      <dgm:spPr/>
      <dgm:t>
        <a:bodyPr/>
        <a:lstStyle/>
        <a:p>
          <a:endParaRPr lang="en-US"/>
        </a:p>
      </dgm:t>
    </dgm:pt>
    <dgm:pt modelId="{B34769C7-0AD3-4EC3-93C9-043966517DD0}" type="sibTrans" cxnId="{58A21965-D2C8-4DFB-BEF4-AFD0B1B73311}">
      <dgm:prSet/>
      <dgm:spPr/>
      <dgm:t>
        <a:bodyPr/>
        <a:lstStyle/>
        <a:p>
          <a:endParaRPr lang="en-US"/>
        </a:p>
      </dgm:t>
    </dgm:pt>
    <dgm:pt modelId="{E9596D91-71D7-4F56-BAA4-E1081141145F}">
      <dgm:prSet/>
      <dgm:spPr/>
      <dgm:t>
        <a:bodyPr/>
        <a:lstStyle/>
        <a:p>
          <a:r>
            <a:rPr lang="en-US" dirty="0"/>
            <a:t>If a cyst is present that is NOT infected, would recommend conservative management (sitz baths in warm water.)</a:t>
          </a:r>
        </a:p>
      </dgm:t>
    </dgm:pt>
    <dgm:pt modelId="{7A35A619-1F9B-4253-AEA4-DF53C179B13E}" type="parTrans" cxnId="{F8424507-148C-4F0B-B3D8-7383A9F8E3BC}">
      <dgm:prSet/>
      <dgm:spPr/>
      <dgm:t>
        <a:bodyPr/>
        <a:lstStyle/>
        <a:p>
          <a:endParaRPr lang="en-US"/>
        </a:p>
      </dgm:t>
    </dgm:pt>
    <dgm:pt modelId="{2CF4C6C9-0616-43AB-B576-F62819BC7BE8}" type="sibTrans" cxnId="{F8424507-148C-4F0B-B3D8-7383A9F8E3BC}">
      <dgm:prSet/>
      <dgm:spPr/>
      <dgm:t>
        <a:bodyPr/>
        <a:lstStyle/>
        <a:p>
          <a:endParaRPr lang="en-US"/>
        </a:p>
      </dgm:t>
    </dgm:pt>
    <dgm:pt modelId="{A44FD18E-1773-094E-BF60-07A4CC9736BD}" type="pres">
      <dgm:prSet presAssocID="{23D96D3F-6F9D-4453-86AA-B18A9E0732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CEC36D-CC63-CD4E-90E4-F02E679082A0}" type="pres">
      <dgm:prSet presAssocID="{45D75B99-FEF7-405F-AC71-E39A0F38B715}" presName="hierRoot1" presStyleCnt="0"/>
      <dgm:spPr/>
    </dgm:pt>
    <dgm:pt modelId="{FB1E1C85-1BD1-8B46-B15A-5FFDE0B65FBF}" type="pres">
      <dgm:prSet presAssocID="{45D75B99-FEF7-405F-AC71-E39A0F38B715}" presName="composite" presStyleCnt="0"/>
      <dgm:spPr/>
    </dgm:pt>
    <dgm:pt modelId="{36E57CB1-82FA-5742-BD65-D43F3F99352C}" type="pres">
      <dgm:prSet presAssocID="{45D75B99-FEF7-405F-AC71-E39A0F38B715}" presName="background" presStyleLbl="node0" presStyleIdx="0" presStyleCnt="2"/>
      <dgm:spPr/>
    </dgm:pt>
    <dgm:pt modelId="{52D33D2B-71D7-1B4C-924C-D89FACF83AD2}" type="pres">
      <dgm:prSet presAssocID="{45D75B99-FEF7-405F-AC71-E39A0F38B715}" presName="text" presStyleLbl="fgAcc0" presStyleIdx="0" presStyleCnt="2">
        <dgm:presLayoutVars>
          <dgm:chPref val="3"/>
        </dgm:presLayoutVars>
      </dgm:prSet>
      <dgm:spPr/>
    </dgm:pt>
    <dgm:pt modelId="{3A79DD1D-06DB-704A-931F-02D5F7CCF3C7}" type="pres">
      <dgm:prSet presAssocID="{45D75B99-FEF7-405F-AC71-E39A0F38B715}" presName="hierChild2" presStyleCnt="0"/>
      <dgm:spPr/>
    </dgm:pt>
    <dgm:pt modelId="{D043295A-54BE-7E4B-806F-E97F37C7FA33}" type="pres">
      <dgm:prSet presAssocID="{E9596D91-71D7-4F56-BAA4-E1081141145F}" presName="hierRoot1" presStyleCnt="0"/>
      <dgm:spPr/>
    </dgm:pt>
    <dgm:pt modelId="{A6DDBF5A-DCCC-414C-B641-7C1532D4E6C9}" type="pres">
      <dgm:prSet presAssocID="{E9596D91-71D7-4F56-BAA4-E1081141145F}" presName="composite" presStyleCnt="0"/>
      <dgm:spPr/>
    </dgm:pt>
    <dgm:pt modelId="{7B88383C-F41D-5B4B-B954-F3CB9309704D}" type="pres">
      <dgm:prSet presAssocID="{E9596D91-71D7-4F56-BAA4-E1081141145F}" presName="background" presStyleLbl="node0" presStyleIdx="1" presStyleCnt="2"/>
      <dgm:spPr/>
    </dgm:pt>
    <dgm:pt modelId="{4BFE5E27-A6B5-9243-891A-DBCF5780ADEF}" type="pres">
      <dgm:prSet presAssocID="{E9596D91-71D7-4F56-BAA4-E1081141145F}" presName="text" presStyleLbl="fgAcc0" presStyleIdx="1" presStyleCnt="2">
        <dgm:presLayoutVars>
          <dgm:chPref val="3"/>
        </dgm:presLayoutVars>
      </dgm:prSet>
      <dgm:spPr/>
    </dgm:pt>
    <dgm:pt modelId="{98A58C08-64CF-AD4E-AA1D-04D346122813}" type="pres">
      <dgm:prSet presAssocID="{E9596D91-71D7-4F56-BAA4-E1081141145F}" presName="hierChild2" presStyleCnt="0"/>
      <dgm:spPr/>
    </dgm:pt>
  </dgm:ptLst>
  <dgm:cxnLst>
    <dgm:cxn modelId="{F8424507-148C-4F0B-B3D8-7383A9F8E3BC}" srcId="{23D96D3F-6F9D-4453-86AA-B18A9E0732D8}" destId="{E9596D91-71D7-4F56-BAA4-E1081141145F}" srcOrd="1" destOrd="0" parTransId="{7A35A619-1F9B-4253-AEA4-DF53C179B13E}" sibTransId="{2CF4C6C9-0616-43AB-B576-F62819BC7BE8}"/>
    <dgm:cxn modelId="{58A21965-D2C8-4DFB-BEF4-AFD0B1B73311}" srcId="{23D96D3F-6F9D-4453-86AA-B18A9E0732D8}" destId="{45D75B99-FEF7-405F-AC71-E39A0F38B715}" srcOrd="0" destOrd="0" parTransId="{098BEFB3-6C0E-47C1-8A97-10911E5450B9}" sibTransId="{B34769C7-0AD3-4EC3-93C9-043966517DD0}"/>
    <dgm:cxn modelId="{9A153288-DC8B-9142-8991-14794727C073}" type="presOf" srcId="{E9596D91-71D7-4F56-BAA4-E1081141145F}" destId="{4BFE5E27-A6B5-9243-891A-DBCF5780ADEF}" srcOrd="0" destOrd="0" presId="urn:microsoft.com/office/officeart/2005/8/layout/hierarchy1"/>
    <dgm:cxn modelId="{A0093CE6-3250-4E4D-9D1B-4C03916B5CD5}" type="presOf" srcId="{45D75B99-FEF7-405F-AC71-E39A0F38B715}" destId="{52D33D2B-71D7-1B4C-924C-D89FACF83AD2}" srcOrd="0" destOrd="0" presId="urn:microsoft.com/office/officeart/2005/8/layout/hierarchy1"/>
    <dgm:cxn modelId="{B052BBFB-860B-DD4D-9AE0-9743EFF959B2}" type="presOf" srcId="{23D96D3F-6F9D-4453-86AA-B18A9E0732D8}" destId="{A44FD18E-1773-094E-BF60-07A4CC9736BD}" srcOrd="0" destOrd="0" presId="urn:microsoft.com/office/officeart/2005/8/layout/hierarchy1"/>
    <dgm:cxn modelId="{32CB67D3-8F8D-7C48-9E8F-1B881EE3E018}" type="presParOf" srcId="{A44FD18E-1773-094E-BF60-07A4CC9736BD}" destId="{19CEC36D-CC63-CD4E-90E4-F02E679082A0}" srcOrd="0" destOrd="0" presId="urn:microsoft.com/office/officeart/2005/8/layout/hierarchy1"/>
    <dgm:cxn modelId="{DE35D38B-A899-AC4F-BF40-F09FED003E5E}" type="presParOf" srcId="{19CEC36D-CC63-CD4E-90E4-F02E679082A0}" destId="{FB1E1C85-1BD1-8B46-B15A-5FFDE0B65FBF}" srcOrd="0" destOrd="0" presId="urn:microsoft.com/office/officeart/2005/8/layout/hierarchy1"/>
    <dgm:cxn modelId="{240BBB61-ED3F-AE49-8047-4600B97205E0}" type="presParOf" srcId="{FB1E1C85-1BD1-8B46-B15A-5FFDE0B65FBF}" destId="{36E57CB1-82FA-5742-BD65-D43F3F99352C}" srcOrd="0" destOrd="0" presId="urn:microsoft.com/office/officeart/2005/8/layout/hierarchy1"/>
    <dgm:cxn modelId="{ECF141B6-B33C-1C4D-8887-C7F5A65C112C}" type="presParOf" srcId="{FB1E1C85-1BD1-8B46-B15A-5FFDE0B65FBF}" destId="{52D33D2B-71D7-1B4C-924C-D89FACF83AD2}" srcOrd="1" destOrd="0" presId="urn:microsoft.com/office/officeart/2005/8/layout/hierarchy1"/>
    <dgm:cxn modelId="{D42B6303-FB9B-1A4F-9511-A37236ECAACA}" type="presParOf" srcId="{19CEC36D-CC63-CD4E-90E4-F02E679082A0}" destId="{3A79DD1D-06DB-704A-931F-02D5F7CCF3C7}" srcOrd="1" destOrd="0" presId="urn:microsoft.com/office/officeart/2005/8/layout/hierarchy1"/>
    <dgm:cxn modelId="{F51AE785-4919-5941-8262-943579AB7CED}" type="presParOf" srcId="{A44FD18E-1773-094E-BF60-07A4CC9736BD}" destId="{D043295A-54BE-7E4B-806F-E97F37C7FA33}" srcOrd="1" destOrd="0" presId="urn:microsoft.com/office/officeart/2005/8/layout/hierarchy1"/>
    <dgm:cxn modelId="{CC2A584F-8AD2-EE4A-A656-2B2C2DE823FD}" type="presParOf" srcId="{D043295A-54BE-7E4B-806F-E97F37C7FA33}" destId="{A6DDBF5A-DCCC-414C-B641-7C1532D4E6C9}" srcOrd="0" destOrd="0" presId="urn:microsoft.com/office/officeart/2005/8/layout/hierarchy1"/>
    <dgm:cxn modelId="{DA628393-0FE7-0D4D-AA7B-9B596BD968C7}" type="presParOf" srcId="{A6DDBF5A-DCCC-414C-B641-7C1532D4E6C9}" destId="{7B88383C-F41D-5B4B-B954-F3CB9309704D}" srcOrd="0" destOrd="0" presId="urn:microsoft.com/office/officeart/2005/8/layout/hierarchy1"/>
    <dgm:cxn modelId="{5F2692A9-65B5-0445-AE70-A7EDEF38DFAE}" type="presParOf" srcId="{A6DDBF5A-DCCC-414C-B641-7C1532D4E6C9}" destId="{4BFE5E27-A6B5-9243-891A-DBCF5780ADEF}" srcOrd="1" destOrd="0" presId="urn:microsoft.com/office/officeart/2005/8/layout/hierarchy1"/>
    <dgm:cxn modelId="{653FBC7E-FC78-D644-9DA0-F59F6702C24E}" type="presParOf" srcId="{D043295A-54BE-7E4B-806F-E97F37C7FA33}" destId="{98A58C08-64CF-AD4E-AA1D-04D3461228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16CF-421B-48E4-98F3-3AFAED9D461F}">
      <dsp:nvSpPr>
        <dsp:cNvPr id="0" name=""/>
        <dsp:cNvSpPr/>
      </dsp:nvSpPr>
      <dsp:spPr>
        <a:xfrm>
          <a:off x="566970" y="507387"/>
          <a:ext cx="1509750" cy="150975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25C5F-F7A4-4D9A-9EA9-7B0DA1D54131}">
      <dsp:nvSpPr>
        <dsp:cNvPr id="0" name=""/>
        <dsp:cNvSpPr/>
      </dsp:nvSpPr>
      <dsp:spPr>
        <a:xfrm>
          <a:off x="888720" y="829137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F9486-8C86-4582-A664-84ACF258C209}">
      <dsp:nvSpPr>
        <dsp:cNvPr id="0" name=""/>
        <dsp:cNvSpPr/>
      </dsp:nvSpPr>
      <dsp:spPr>
        <a:xfrm>
          <a:off x="84345" y="2487387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Defined as systolic &gt;160 or diastolic &gt;110 mm Hg.  </a:t>
          </a:r>
        </a:p>
      </dsp:txBody>
      <dsp:txXfrm>
        <a:off x="84345" y="2487387"/>
        <a:ext cx="2475000" cy="720000"/>
      </dsp:txXfrm>
    </dsp:sp>
    <dsp:sp modelId="{C4B7A028-4233-4A39-89C6-3E3B9027DD96}">
      <dsp:nvSpPr>
        <dsp:cNvPr id="0" name=""/>
        <dsp:cNvSpPr/>
      </dsp:nvSpPr>
      <dsp:spPr>
        <a:xfrm>
          <a:off x="3475096" y="507387"/>
          <a:ext cx="1509750" cy="150975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7E192-C767-4C3A-A2D8-8B0776E25CE0}">
      <dsp:nvSpPr>
        <dsp:cNvPr id="0" name=""/>
        <dsp:cNvSpPr/>
      </dsp:nvSpPr>
      <dsp:spPr>
        <a:xfrm>
          <a:off x="3796846" y="829137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AD0E2-108D-49FF-BD2F-5793AD94C676}">
      <dsp:nvSpPr>
        <dsp:cNvPr id="0" name=""/>
        <dsp:cNvSpPr/>
      </dsp:nvSpPr>
      <dsp:spPr>
        <a:xfrm>
          <a:off x="2992471" y="2487387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Risk of stroke, eclampsia</a:t>
          </a:r>
        </a:p>
      </dsp:txBody>
      <dsp:txXfrm>
        <a:off x="2992471" y="2487387"/>
        <a:ext cx="2475000" cy="720000"/>
      </dsp:txXfrm>
    </dsp:sp>
    <dsp:sp modelId="{C057B91F-506F-4FEB-B651-2841ABA0AC4D}">
      <dsp:nvSpPr>
        <dsp:cNvPr id="0" name=""/>
        <dsp:cNvSpPr/>
      </dsp:nvSpPr>
      <dsp:spPr>
        <a:xfrm>
          <a:off x="6383221" y="507387"/>
          <a:ext cx="1509750" cy="150975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C7B52-BC4A-457A-8A41-E2F5E7A07691}">
      <dsp:nvSpPr>
        <dsp:cNvPr id="0" name=""/>
        <dsp:cNvSpPr/>
      </dsp:nvSpPr>
      <dsp:spPr>
        <a:xfrm>
          <a:off x="6704971" y="829137"/>
          <a:ext cx="866250" cy="866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2E705-F57B-41B2-9CC1-90A4E38F285D}">
      <dsp:nvSpPr>
        <dsp:cNvPr id="0" name=""/>
        <dsp:cNvSpPr/>
      </dsp:nvSpPr>
      <dsp:spPr>
        <a:xfrm>
          <a:off x="5900596" y="2487387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Treatment within 30 min is critical.  </a:t>
          </a:r>
        </a:p>
      </dsp:txBody>
      <dsp:txXfrm>
        <a:off x="5900596" y="2487387"/>
        <a:ext cx="247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57CB1-82FA-5742-BD65-D43F3F99352C}">
      <dsp:nvSpPr>
        <dsp:cNvPr id="0" name=""/>
        <dsp:cNvSpPr/>
      </dsp:nvSpPr>
      <dsp:spPr>
        <a:xfrm>
          <a:off x="1032" y="515203"/>
          <a:ext cx="3624804" cy="2301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33D2B-71D7-1B4C-924C-D89FACF83AD2}">
      <dsp:nvSpPr>
        <dsp:cNvPr id="0" name=""/>
        <dsp:cNvSpPr/>
      </dsp:nvSpPr>
      <dsp:spPr>
        <a:xfrm>
          <a:off x="403788" y="897821"/>
          <a:ext cx="3624804" cy="2301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Word catheter should NOT be placed for other vulvar or perianal abscesses.  (Creates a fistula.)</a:t>
          </a:r>
        </a:p>
      </dsp:txBody>
      <dsp:txXfrm>
        <a:off x="471204" y="965237"/>
        <a:ext cx="3489972" cy="2166918"/>
      </dsp:txXfrm>
    </dsp:sp>
    <dsp:sp modelId="{7B88383C-F41D-5B4B-B954-F3CB9309704D}">
      <dsp:nvSpPr>
        <dsp:cNvPr id="0" name=""/>
        <dsp:cNvSpPr/>
      </dsp:nvSpPr>
      <dsp:spPr>
        <a:xfrm>
          <a:off x="4431349" y="515203"/>
          <a:ext cx="3624804" cy="2301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E5E27-A6B5-9243-891A-DBCF5780ADEF}">
      <dsp:nvSpPr>
        <dsp:cNvPr id="0" name=""/>
        <dsp:cNvSpPr/>
      </dsp:nvSpPr>
      <dsp:spPr>
        <a:xfrm>
          <a:off x="4834105" y="897821"/>
          <a:ext cx="3624804" cy="2301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a cyst is present that is NOT infected, would recommend conservative management (sitz baths in warm water.)</a:t>
          </a:r>
        </a:p>
      </dsp:txBody>
      <dsp:txXfrm>
        <a:off x="4901521" y="965237"/>
        <a:ext cx="3489972" cy="216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110D0A8-4735-3746-BE47-42BC0E8AF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668727"/>
            <a:ext cx="7088318" cy="140445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2374974"/>
            <a:ext cx="7088318" cy="12913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71477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ECB389-276E-F14B-A9B1-050154E8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7"/>
            <a:ext cx="4126605" cy="3706065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5" y="1214278"/>
            <a:ext cx="4122123" cy="370606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2727C2-1766-5341-93EF-4196EF95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163192"/>
            <a:ext cx="7887572" cy="922352"/>
          </a:xfrm>
        </p:spPr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8"/>
            <a:ext cx="3196303" cy="3688648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222919"/>
            <a:ext cx="5033770" cy="36800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761404"/>
            <a:ext cx="8459942" cy="314152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184413"/>
            <a:ext cx="8460660" cy="481576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2" y="1598065"/>
            <a:ext cx="8236475" cy="1206830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A513E64-711D-A249-93E0-CC4B6293F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E5A9A6-7B2F-6F42-8B4D-3B4A213219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154483"/>
            <a:ext cx="7887572" cy="92235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178033"/>
            <a:ext cx="8459943" cy="368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87338" algn="l" defTabSz="457200" rtl="0" eaLnBrk="1" latinLnBrk="0" hangingPunct="1">
        <a:spcBef>
          <a:spcPct val="20000"/>
        </a:spcBef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47713" indent="-22701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090613" indent="-23336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540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Ob/Gyn Emergencies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Jennifer Griffin Miller, MD, MPH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Department of Obstetrics and Gynecology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402A2-E15A-FD76-E96F-F863A7DDA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member should be standing on a stool or with bed lowered for proper angle.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Pressure should be applied down and to rotate toward fetal abdomen above pubic symphysis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 should again attempt to deliver anterior shoulder with downward traction.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27B50-6338-7EF6-1BAD-B5DFF040577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51E18C-2157-F8B7-83D9-E4AC4E8B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Suprapubic Pressure</a:t>
            </a:r>
          </a:p>
        </p:txBody>
      </p:sp>
      <p:pic>
        <p:nvPicPr>
          <p:cNvPr id="6" name="Picture 5" descr="A baby in the womb&#10;">
            <a:extLst>
              <a:ext uri="{FF2B5EF4-FFF2-40B4-BE49-F238E27FC236}">
                <a16:creationId xmlns:a16="http://schemas.microsoft.com/office/drawing/2014/main" id="{0B41B136-9D66-7A4A-2CAF-2A349F27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70" y="1140968"/>
            <a:ext cx="4219040" cy="38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E11371-EC4F-256F-3812-406452829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Posterior arm delivery has success ~85%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put entire hand in vagina to access posterior 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Rotate arm across chest to deliver arm.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2FCA9-C5DD-8A61-BB49-6F6EAABBCB6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9E0431-1326-FB27-7B5B-C6EA3ABB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of Posterior Arm</a:t>
            </a:r>
          </a:p>
        </p:txBody>
      </p:sp>
      <p:pic>
        <p:nvPicPr>
          <p:cNvPr id="6" name="Picture 5" descr="A diagram of a baby in a womb&#10;&#10;AI-generated content may be incorrect.">
            <a:extLst>
              <a:ext uri="{FF2B5EF4-FFF2-40B4-BE49-F238E27FC236}">
                <a16:creationId xmlns:a16="http://schemas.microsoft.com/office/drawing/2014/main" id="{58BFD78A-C099-969A-13D5-D4C13692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02" y="939145"/>
            <a:ext cx="4638408" cy="42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377BF-AB54-F0B0-4FD2-2CAF9EBE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30" y="903192"/>
            <a:ext cx="4126605" cy="37060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unable to place hand in vagina, this is good alternative.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finger/thumb or a rubber catheter to create sling under posterior axilla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4F6CE-16CD-5797-6151-4100540A60E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Traction to deliver posterior shoulder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80F8D1-2ED5-54F1-6346-CE57B198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Shrug </a:t>
            </a:r>
            <a:r>
              <a:rPr lang="en-US" dirty="0" err="1"/>
              <a:t>Manuever</a:t>
            </a:r>
            <a:endParaRPr lang="en-US" dirty="0"/>
          </a:p>
        </p:txBody>
      </p:sp>
      <p:pic>
        <p:nvPicPr>
          <p:cNvPr id="6" name="Picture 5" descr="A diagram of a baby in a womb&#10;&#10;AI-generated content may be incorrect.">
            <a:extLst>
              <a:ext uri="{FF2B5EF4-FFF2-40B4-BE49-F238E27FC236}">
                <a16:creationId xmlns:a16="http://schemas.microsoft.com/office/drawing/2014/main" id="{E86B022E-7F9D-22B7-57DD-E2A87027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93" y="3067310"/>
            <a:ext cx="5945646" cy="19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1B75D12-16BA-D084-D578-C7806EA6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71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shoulder dystocia persists, consider the following steps: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Repeat all </a:t>
            </a:r>
            <a:r>
              <a:rPr lang="en-US" dirty="0" err="1"/>
              <a:t>manuevers</a:t>
            </a:r>
            <a:r>
              <a:rPr lang="en-US" dirty="0"/>
              <a:t> again from the beginning.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Consider repositioning to all fours.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Consider rotational </a:t>
            </a:r>
            <a:r>
              <a:rPr lang="en-US" dirty="0" err="1"/>
              <a:t>manuevers</a:t>
            </a:r>
            <a:r>
              <a:rPr lang="en-US" dirty="0"/>
              <a:t>.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Switch delivering provider to go through </a:t>
            </a:r>
            <a:r>
              <a:rPr lang="en-US" dirty="0" err="1"/>
              <a:t>manuevers</a:t>
            </a:r>
            <a:r>
              <a:rPr lang="en-US" dirty="0"/>
              <a:t> again. 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3A81327-5AB6-A6CE-DC02-4950501C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7712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F0455-6CB1-4E2B-3C8E-98ECEE05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Hemorrhage</a:t>
            </a:r>
          </a:p>
        </p:txBody>
      </p:sp>
    </p:spTree>
    <p:extLst>
      <p:ext uri="{BB962C8B-B14F-4D97-AF65-F5344CB8AC3E}">
        <p14:creationId xmlns:p14="http://schemas.microsoft.com/office/powerpoint/2010/main" val="273170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B8577-68B3-A605-463B-58447CAB0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Definition: blood loss of &gt;500 mL within 24 </a:t>
            </a:r>
            <a:r>
              <a:rPr lang="en-US" dirty="0" err="1"/>
              <a:t>hrs</a:t>
            </a:r>
            <a:r>
              <a:rPr lang="en-US" dirty="0"/>
              <a:t> of birth (&gt;1000 mL = severe)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Cause of 27% of maternal death 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Identification and communication are important first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Uterine atony is most common cause.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Routine administration of oxytocin after delivery of fetus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206EEC-D8DA-4F18-ED82-C5D5DD3B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Hemorrhage</a:t>
            </a:r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98B712-A66F-9758-3FB6-55E18ABA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Obtain adequate IV access and IV fluids.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Positioning and lighting to perform proper exam.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Fundal massage to identify and treat atony.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 for perineal, vaginal, and cervical lacerations.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bimanual massage and manual exploration of uterine cavity to evacuate clots and any retained POC.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activation of massive transfusion protocol for severe hemorrhage.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A7BF3A-67FF-E602-87E0-33335E90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Hemorrhage—Steps	</a:t>
            </a:r>
          </a:p>
        </p:txBody>
      </p:sp>
    </p:spTree>
    <p:extLst>
      <p:ext uri="{BB962C8B-B14F-4D97-AF65-F5344CB8AC3E}">
        <p14:creationId xmlns:p14="http://schemas.microsoft.com/office/powerpoint/2010/main" val="426954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58A37-79DD-C467-72C1-66F91B92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999241"/>
            <a:ext cx="8459942" cy="392110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Oxytocin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2000" dirty="0"/>
              <a:t>IM 5-10 Units, up to 4 doses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2000" dirty="0"/>
              <a:t>IV 10-40 IU/liter LR bolus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Methylergonovine maleate (Methergine)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0.2 mg IM every 2-4 hours up to 5 doses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Contraindications:  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Carboprost</a:t>
            </a:r>
            <a:r>
              <a:rPr lang="en-US" dirty="0"/>
              <a:t> tromethamine (</a:t>
            </a:r>
            <a:r>
              <a:rPr lang="en-US" dirty="0" err="1"/>
              <a:t>Hemabate</a:t>
            </a:r>
            <a:r>
              <a:rPr lang="en-US" dirty="0"/>
              <a:t>)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250 mcg IM every 15-90 min up to 8 doses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Contraindications:  Asthma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Tranexamic acid (TXA)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1g IV over 10 min, may give 2</a:t>
            </a:r>
            <a:r>
              <a:rPr lang="en-US" sz="1900" baseline="30000" dirty="0"/>
              <a:t>nd</a:t>
            </a:r>
            <a:r>
              <a:rPr lang="en-US" sz="1900" dirty="0"/>
              <a:t> dose after 30 min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Recombinant factor </a:t>
            </a:r>
            <a:r>
              <a:rPr lang="en-US" dirty="0" err="1"/>
              <a:t>VIIa</a:t>
            </a:r>
            <a:endParaRPr lang="en-US" dirty="0"/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50-100 mcg/kg in single dose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Misoprostol 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sz="1900" dirty="0"/>
              <a:t>800 mcg sublingual or rectal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E9A4F-861D-2E28-094D-E6097D11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9" y="0"/>
            <a:ext cx="7887570" cy="922351"/>
          </a:xfrm>
        </p:spPr>
        <p:txBody>
          <a:bodyPr/>
          <a:lstStyle/>
          <a:p>
            <a:r>
              <a:rPr lang="en-US" dirty="0"/>
              <a:t>Medications for PPH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7BA43-51A5-9B6F-D379-86C2B54FF533}"/>
              </a:ext>
            </a:extLst>
          </p:cNvPr>
          <p:cNvSpPr txBox="1"/>
          <p:nvPr/>
        </p:nvSpPr>
        <p:spPr>
          <a:xfrm>
            <a:off x="4072380" y="4735676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Postpartum Hemorrhage</a:t>
            </a:r>
            <a:r>
              <a:rPr lang="en-US" dirty="0"/>
              <a:t> NEJM April 28, 2021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8029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12ABF-A444-F31C-F964-17BF297C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Manual exploration of uterine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Bedside curettage if appropriate; may be facilitated by ultrasound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Placement of Bakri or Jada balloon for tamponade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Transition to OR for surgical evaluation, hysterectomy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Interventional radiology—uterine artery embolization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32E7B-CB53-D5E4-66A5-6EA34972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Interventions--PPH</a:t>
            </a:r>
          </a:p>
        </p:txBody>
      </p:sp>
    </p:spTree>
    <p:extLst>
      <p:ext uri="{BB962C8B-B14F-4D97-AF65-F5344CB8AC3E}">
        <p14:creationId xmlns:p14="http://schemas.microsoft.com/office/powerpoint/2010/main" val="424444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59499EB4-1B62-527A-0487-C3507B3A0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744" y="1085542"/>
            <a:ext cx="6042141" cy="3714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C0BFE9-8F0B-F556-AF32-C06C1FD5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PPH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5A018-CDA3-340D-7B90-C0465258E705}"/>
              </a:ext>
            </a:extLst>
          </p:cNvPr>
          <p:cNvSpPr txBox="1"/>
          <p:nvPr/>
        </p:nvSpPr>
        <p:spPr>
          <a:xfrm>
            <a:off x="2026763" y="4800292"/>
            <a:ext cx="6996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Randomized Trial of Early Detection and Treatment of Postpartum Hemorrhage.  NEJM May 9, 2023</a:t>
            </a:r>
          </a:p>
        </p:txBody>
      </p:sp>
    </p:spTree>
    <p:extLst>
      <p:ext uri="{BB962C8B-B14F-4D97-AF65-F5344CB8AC3E}">
        <p14:creationId xmlns:p14="http://schemas.microsoft.com/office/powerpoint/2010/main" val="282105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171898"/>
            <a:ext cx="7887570" cy="922351"/>
          </a:xfrm>
        </p:spPr>
        <p:txBody>
          <a:bodyPr/>
          <a:lstStyle/>
          <a:p>
            <a:r>
              <a:rPr lang="en-US" dirty="0"/>
              <a:t>Objectives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015069"/>
            <a:ext cx="8459942" cy="39052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Discuss emergent obstetrical deliveries, including post partum hemorrhage, shoulder dystocia, severe hypertension, and eclampsia.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Consider etiologies of bleeding in early pregnancy, including miscarriage, septic abortion, and ectopic pregnancy.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presentation and diagnosis of ovarian torsion.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Discuss evaluation and management of abnormal uterine bleeding and heavy menstrual bleeding.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treatment of Bartholin abscess.</a:t>
            </a:r>
          </a:p>
        </p:txBody>
      </p: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E6F8C-E6C4-53B1-6700-3FC35AF8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Hypertension in Pregnancy</a:t>
            </a:r>
          </a:p>
        </p:txBody>
      </p:sp>
    </p:spTree>
    <p:extLst>
      <p:ext uri="{BB962C8B-B14F-4D97-AF65-F5344CB8AC3E}">
        <p14:creationId xmlns:p14="http://schemas.microsoft.com/office/powerpoint/2010/main" val="423604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27D400-1662-D210-BE8F-AA16D04F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Severe Hypertension in Pregnant and Postpartum Women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DA58EFF-5065-5271-173F-E6D66B090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901121"/>
              </p:ext>
            </p:extLst>
          </p:nvPr>
        </p:nvGraphicFramePr>
        <p:xfrm>
          <a:off x="342029" y="1205567"/>
          <a:ext cx="8459942" cy="37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83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EC727-A1AE-03DB-87B6-3F1AD52B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Urgent treatment of hypertension with antihypertensive agents (see next slide)</a:t>
            </a:r>
          </a:p>
          <a:p>
            <a:pPr marL="457200" indent="-457200">
              <a:buAutoNum type="arabicPeriod"/>
            </a:pPr>
            <a:r>
              <a:rPr lang="en-US" dirty="0"/>
              <a:t>Continue treatment until BP &lt;160/110</a:t>
            </a:r>
          </a:p>
          <a:p>
            <a:pPr marL="457200" indent="-457200">
              <a:buAutoNum type="arabicPeriod"/>
            </a:pPr>
            <a:r>
              <a:rPr lang="en-US" dirty="0"/>
              <a:t>Administration of Magnesium Sulfate for seizure prevention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dirty="0"/>
              <a:t>IV:  4 g bolus then 2 g/hour infusion</a:t>
            </a:r>
          </a:p>
          <a:p>
            <a:pPr marL="915988" lvl="1" indent="-457200">
              <a:buFont typeface="+mj-lt"/>
              <a:buAutoNum type="alphaLcPeriod"/>
            </a:pPr>
            <a:r>
              <a:rPr lang="en-US" dirty="0"/>
              <a:t>IM:  10 g IM and 5 g every 4 hours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A9ADED-5FBD-C762-038E-310CF857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Hypertension</a:t>
            </a:r>
          </a:p>
        </p:txBody>
      </p:sp>
    </p:spTree>
    <p:extLst>
      <p:ext uri="{BB962C8B-B14F-4D97-AF65-F5344CB8AC3E}">
        <p14:creationId xmlns:p14="http://schemas.microsoft.com/office/powerpoint/2010/main" val="30671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2601FE-FBAF-3B19-D01A-8B84E0DD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Antihypertensive Therapy</a:t>
            </a:r>
          </a:p>
        </p:txBody>
      </p:sp>
      <p:pic>
        <p:nvPicPr>
          <p:cNvPr id="9" name="Content Placeholder 8" descr="A table of medication with red and white text&#10;&#10;AI-generated content may be incorrect.">
            <a:extLst>
              <a:ext uri="{FF2B5EF4-FFF2-40B4-BE49-F238E27FC236}">
                <a16:creationId xmlns:a16="http://schemas.microsoft.com/office/drawing/2014/main" id="{9DC785F8-C2FB-F4CF-8F72-6D17251B6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36" y="926659"/>
            <a:ext cx="8220728" cy="4006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0C42F-37B8-BD3A-2EA9-5AE027E17788}"/>
              </a:ext>
            </a:extLst>
          </p:cNvPr>
          <p:cNvSpPr txBox="1"/>
          <p:nvPr/>
        </p:nvSpPr>
        <p:spPr>
          <a:xfrm>
            <a:off x="5295959" y="4774168"/>
            <a:ext cx="38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Preeclampsia.  NEJM May 11, 2022</a:t>
            </a:r>
          </a:p>
        </p:txBody>
      </p:sp>
    </p:spTree>
    <p:extLst>
      <p:ext uri="{BB962C8B-B14F-4D97-AF65-F5344CB8AC3E}">
        <p14:creationId xmlns:p14="http://schemas.microsoft.com/office/powerpoint/2010/main" val="25238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9B1EE-2AD8-1BCF-85CE-3F6CB46E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tonic-</a:t>
            </a:r>
            <a:r>
              <a:rPr lang="en-US" dirty="0" err="1"/>
              <a:t>clonic</a:t>
            </a:r>
            <a:r>
              <a:rPr lang="en-US" dirty="0"/>
              <a:t> seizure in a patient with preeclampsia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Incidence 1.6-10/10000 births in developing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Management with Magnesium Sulfate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4 g bolus then 2 g/hour IV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10 g IM and then 5 g every 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use diazepam or phenytoin if refractory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Treat 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Imaging if neurologic deficits persist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C67C0-A37A-38AD-BB2C-61E682CC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Eclampsia</a:t>
            </a:r>
          </a:p>
        </p:txBody>
      </p:sp>
    </p:spTree>
    <p:extLst>
      <p:ext uri="{BB962C8B-B14F-4D97-AF65-F5344CB8AC3E}">
        <p14:creationId xmlns:p14="http://schemas.microsoft.com/office/powerpoint/2010/main" val="1777021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F9646-0A98-F008-6856-D3ADC3D9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 in Early Pregnancy</a:t>
            </a:r>
          </a:p>
        </p:txBody>
      </p:sp>
    </p:spTree>
    <p:extLst>
      <p:ext uri="{BB962C8B-B14F-4D97-AF65-F5344CB8AC3E}">
        <p14:creationId xmlns:p14="http://schemas.microsoft.com/office/powerpoint/2010/main" val="168741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953D-9019-3D3D-E544-EC13350F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" y="1085543"/>
            <a:ext cx="9021451" cy="38348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Threatened Miscarriage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Bleeding in IUP with no passage of tissue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Inevitable </a:t>
            </a:r>
            <a:r>
              <a:rPr lang="en-US" dirty="0" err="1"/>
              <a:t>Miscarraige</a:t>
            </a:r>
            <a:endParaRPr lang="en-US" dirty="0"/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Bleeding in IUP with open cervical </a:t>
            </a:r>
            <a:r>
              <a:rPr lang="en-US" dirty="0" err="1"/>
              <a:t>os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Incomplete Miscarriage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Incomplete passage of POC resulting in ongoing bleeding/cramping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Miscarriage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Complete passage of POC with resolving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Ectopic Pregnancy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Pregnancy outside of the uterus (fallopian tube most common)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Pregnancy of Unknown Location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Bleeding in early pregnancy without adequate evidence to determine location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7B61E-606D-FDC6-D54A-E3A987CA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327906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9983A-B7AF-3F23-50C6-DF0817282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EDC by LMP if known.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 an ultrasound been done to determine dating/viability in this pregnancy?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yes and patient had viable IUP, may proceed to ultrasound.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no or PUL on prior ultrasound, order quantitative </a:t>
            </a:r>
            <a:r>
              <a:rPr lang="en-US" dirty="0" err="1"/>
              <a:t>hCG</a:t>
            </a:r>
            <a:r>
              <a:rPr lang="en-US" dirty="0"/>
              <a:t> and ultrasound.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patient, noting amount of bleeding, cervical </a:t>
            </a:r>
            <a:r>
              <a:rPr lang="en-US" dirty="0" err="1"/>
              <a:t>os</a:t>
            </a:r>
            <a:r>
              <a:rPr lang="en-US" dirty="0"/>
              <a:t> open or closed, pain, abdominal findings, vitals.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C2354-A8AB-FE0A-8A7E-2FB6A886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Evaluation</a:t>
            </a:r>
          </a:p>
        </p:txBody>
      </p:sp>
    </p:spTree>
    <p:extLst>
      <p:ext uri="{BB962C8B-B14F-4D97-AF65-F5344CB8AC3E}">
        <p14:creationId xmlns:p14="http://schemas.microsoft.com/office/powerpoint/2010/main" val="697389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0E5B615-64B9-36C8-408B-4EBC8A7B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30" y="878151"/>
            <a:ext cx="8459942" cy="3894767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 is to avoid intervention (medical or surgical) in cases without a clear diagnosis.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hCG</a:t>
            </a:r>
            <a:r>
              <a:rPr lang="en-US" sz="2000" dirty="0"/>
              <a:t> discrimination zone between 1500-3000 </a:t>
            </a:r>
            <a:r>
              <a:rPr lang="en-US" sz="2000" dirty="0" err="1"/>
              <a:t>mIU</a:t>
            </a:r>
            <a:r>
              <a:rPr lang="en-US" sz="2000" dirty="0"/>
              <a:t>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err="1"/>
              <a:t>hGC</a:t>
            </a:r>
            <a:r>
              <a:rPr lang="en-US" sz="2000" dirty="0"/>
              <a:t> less than discrimination zone, in otherwise stable patient with no concerning ultrasound findings, would recommend repeating </a:t>
            </a:r>
            <a:r>
              <a:rPr lang="en-US" sz="2000" dirty="0" err="1"/>
              <a:t>hCG</a:t>
            </a:r>
            <a:r>
              <a:rPr lang="en-US" sz="2000" dirty="0"/>
              <a:t> every 48 hours until above zone. (this is a Pregnancy of Unknown Location, PUL)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2F51F-CA40-A26F-87D4-F8532A15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anchor="ctr">
            <a:normAutofit/>
          </a:bodyPr>
          <a:lstStyle/>
          <a:p>
            <a:r>
              <a:rPr lang="en-US" dirty="0"/>
              <a:t>Determining Location/Viability</a:t>
            </a:r>
          </a:p>
        </p:txBody>
      </p:sp>
    </p:spTree>
    <p:extLst>
      <p:ext uri="{BB962C8B-B14F-4D97-AF65-F5344CB8AC3E}">
        <p14:creationId xmlns:p14="http://schemas.microsoft.com/office/powerpoint/2010/main" val="3686184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6741FE-9E37-2CEB-4DCB-C66359DE2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 err="1"/>
              <a:t>hCG</a:t>
            </a:r>
            <a:r>
              <a:rPr lang="en-US" dirty="0"/>
              <a:t> above discrimination zone with IUP, use radiologic criteria to determine viability.  (gestational sac diameter, fetal pole CRL, presence of cardiac motion). 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GSC &gt;25 mm without fetal pole– non-viable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Fetal pole crown rump length 7+ mm without cardiac motion– non viable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repeat ultrasound in 7-10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 err="1"/>
              <a:t>hCG</a:t>
            </a:r>
            <a:r>
              <a:rPr lang="en-US" dirty="0"/>
              <a:t> above zone with no IUP, options for treatment of ectopic versus curettage to r/o miscarriage of IUP.  Expectant management may be considered in appropriate patient.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A80F73-1A54-DDB8-880B-089A5822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Location/Viability</a:t>
            </a:r>
          </a:p>
        </p:txBody>
      </p:sp>
    </p:spTree>
    <p:extLst>
      <p:ext uri="{BB962C8B-B14F-4D97-AF65-F5344CB8AC3E}">
        <p14:creationId xmlns:p14="http://schemas.microsoft.com/office/powerpoint/2010/main" val="42932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Obstetrical Emergencies</a:t>
            </a:r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56378-F1FB-A56C-C0A7-6A33C2B9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7" y="1265534"/>
            <a:ext cx="8933946" cy="371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non-viable IUP, options include: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Expectant management (stable patient)—66-91% effective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Medical management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 err="1"/>
              <a:t>Misoprostal</a:t>
            </a:r>
            <a:r>
              <a:rPr lang="en-US" dirty="0"/>
              <a:t> 800 mcg vaginally, may repeat in 24 hours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Mifepristone 200 mg oral improves efficacy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Efficacy of 81-95% with combined approach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Surgical management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MVA or suction D&amp;C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CA610-A682-FD9B-7FFA-BAEC480D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Miscarraige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4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047E9A-EA3E-401C-C068-D876A4B9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Medical: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Methotrexate 50 mg/m2 in single or multidose protocol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 err="1"/>
              <a:t>hCG</a:t>
            </a:r>
            <a:r>
              <a:rPr lang="en-US" dirty="0"/>
              <a:t> monitoring days 4 and 7, follow to zero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Contraindications: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Inability to get reliable follow up care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Kidney/liver disease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Hemodynamic instability/ rupture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Relative:  </a:t>
            </a:r>
            <a:r>
              <a:rPr lang="en-US" dirty="0" err="1"/>
              <a:t>hCG</a:t>
            </a:r>
            <a:r>
              <a:rPr lang="en-US" dirty="0"/>
              <a:t> above 10,000, cardiac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Surgical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Salpingectomy or salpingostomy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045DE-DB13-9304-19E8-CA731564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Ectopic Pregnancy</a:t>
            </a:r>
          </a:p>
        </p:txBody>
      </p:sp>
    </p:spTree>
    <p:extLst>
      <p:ext uri="{BB962C8B-B14F-4D97-AF65-F5344CB8AC3E}">
        <p14:creationId xmlns:p14="http://schemas.microsoft.com/office/powerpoint/2010/main" val="386317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DADCB-487C-28E6-94AD-73428EF5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IUP or abortion with signs of infection including fever, abdominal pain, tachycardia, leukocytosis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Fluid resuscitation and empiric antibiotic therapy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Ampicillin, gentamycin, metronidazole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Piperacillin-tazobactam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Clindamycin, gentamycin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Prompt uterine evacuation is required, regardless of fetal viability.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650273-7E88-D47A-6583-03190CE5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Abortion	</a:t>
            </a:r>
          </a:p>
        </p:txBody>
      </p:sp>
    </p:spTree>
    <p:extLst>
      <p:ext uri="{BB962C8B-B14F-4D97-AF65-F5344CB8AC3E}">
        <p14:creationId xmlns:p14="http://schemas.microsoft.com/office/powerpoint/2010/main" val="1563915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69C2D-1CC3-3071-B038-2B78B2E9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Pelvic Pain</a:t>
            </a:r>
          </a:p>
        </p:txBody>
      </p:sp>
    </p:spTree>
    <p:extLst>
      <p:ext uri="{BB962C8B-B14F-4D97-AF65-F5344CB8AC3E}">
        <p14:creationId xmlns:p14="http://schemas.microsoft.com/office/powerpoint/2010/main" val="2163140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EC286-C1FA-9249-E6A6-F347B28D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causes for pelvic pain may have overlapping or non-specific symptoms. </a:t>
            </a:r>
            <a:r>
              <a:rPr lang="en-US" u="sng" dirty="0"/>
              <a:t>Ovarian torsion </a:t>
            </a:r>
            <a:r>
              <a:rPr lang="en-US" dirty="0"/>
              <a:t>should be considered: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Pain of acute, sudden nature.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Severe pain.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Nausea, vomiting.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Presence of cyst or mass on imaging.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40295-2535-F88C-3640-8618C25D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Pelvic Pain</a:t>
            </a:r>
          </a:p>
        </p:txBody>
      </p:sp>
    </p:spTree>
    <p:extLst>
      <p:ext uri="{BB962C8B-B14F-4D97-AF65-F5344CB8AC3E}">
        <p14:creationId xmlns:p14="http://schemas.microsoft.com/office/powerpoint/2010/main" val="62703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9AF945-904C-E169-B8B0-17DBC51C8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Hemorrhagic/ruptured ovarian cyst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Appendicitis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Nephrolithiasis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Ectopic Pregnancy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87B1A-D917-80B4-0316-4630D55B50E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138367" y="1214278"/>
            <a:ext cx="4663601" cy="370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Evaluation needed: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Urine </a:t>
            </a:r>
            <a:r>
              <a:rPr lang="en-US" dirty="0" err="1"/>
              <a:t>hCG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Pelvic ultrasound for eval of ovaries and dopplers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CT for stone, </a:t>
            </a:r>
            <a:r>
              <a:rPr lang="en-US" dirty="0" err="1"/>
              <a:t>appy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Urinalysis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Abd and pelvic exam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E18DD7-C40E-7138-F7B6-B652E79C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	</a:t>
            </a:r>
          </a:p>
        </p:txBody>
      </p:sp>
    </p:spTree>
    <p:extLst>
      <p:ext uri="{BB962C8B-B14F-4D97-AF65-F5344CB8AC3E}">
        <p14:creationId xmlns:p14="http://schemas.microsoft.com/office/powerpoint/2010/main" val="339942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5CC6A2-CE22-A679-0533-B3A6A28F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7" y="942681"/>
            <a:ext cx="4126605" cy="3977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/>
              <a:t>Cyst Rupture/Hemorrhagic Cyst: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Expect normal doppler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or may not have cyst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Abdominal pain, usually without peritoneal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have free 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be mid-cycle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Conservative management most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2A602-9F81-F9D1-AC02-9189A1E19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79845" y="942680"/>
            <a:ext cx="4122123" cy="3977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Ovarian Torsion: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Absent doppler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Mass often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Pain with peritoneal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or may not have free 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Surgical management required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39291-0B3E-DC9C-B168-53F23724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 Consult</a:t>
            </a:r>
          </a:p>
        </p:txBody>
      </p:sp>
    </p:spTree>
    <p:extLst>
      <p:ext uri="{BB962C8B-B14F-4D97-AF65-F5344CB8AC3E}">
        <p14:creationId xmlns:p14="http://schemas.microsoft.com/office/powerpoint/2010/main" val="3757213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73BBAE-6CD2-BDF0-6C45-0251CC1D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Non-specific pelvic pain with cervical motion or uterine/adnexal tenderness.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have vaginal discharge, fever, GI symptoms.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be considered if no other apparent cause for pelvic pain.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 CDC treatment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unable to tolerate </a:t>
            </a:r>
            <a:r>
              <a:rPr lang="en-US" dirty="0" err="1"/>
              <a:t>p.o.</a:t>
            </a:r>
            <a:r>
              <a:rPr lang="en-US" dirty="0"/>
              <a:t> or with imaging concerning for abscess, inpatient management with IV </a:t>
            </a:r>
            <a:r>
              <a:rPr lang="en-US" dirty="0" err="1"/>
              <a:t>abx</a:t>
            </a:r>
            <a:r>
              <a:rPr lang="en-US"/>
              <a:t> indicated.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EC7257-0E46-73BE-854C-6B4321FA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Inflammatory Disease</a:t>
            </a:r>
          </a:p>
        </p:txBody>
      </p:sp>
    </p:spTree>
    <p:extLst>
      <p:ext uri="{BB962C8B-B14F-4D97-AF65-F5344CB8AC3E}">
        <p14:creationId xmlns:p14="http://schemas.microsoft.com/office/powerpoint/2010/main" val="2216214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CB989-51C9-70E5-994A-18F4ABA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 Vaginal Bleeding</a:t>
            </a:r>
          </a:p>
        </p:txBody>
      </p:sp>
    </p:spTree>
    <p:extLst>
      <p:ext uri="{BB962C8B-B14F-4D97-AF65-F5344CB8AC3E}">
        <p14:creationId xmlns:p14="http://schemas.microsoft.com/office/powerpoint/2010/main" val="2713016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BFAEF-8495-2F36-D0F8-E00FECE8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1006679"/>
            <a:ext cx="8459942" cy="3913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possible etiologies: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Pregnancy—always rule out!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Heavy menstrual bleeding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Is this occurring at the time of their normal menses?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Is this typical for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Non-cyclic abnormal bleeding (pre/post menopausal)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Uterine etiology most likely cause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Consider alternatives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Cervical mass</a:t>
            </a:r>
          </a:p>
          <a:p>
            <a:pPr marL="1090613" lvl="2" indent="-342900">
              <a:buFont typeface="Arial" panose="020B0604020202020204" pitchFamily="34" charset="0"/>
              <a:buChar char="•"/>
            </a:pPr>
            <a:r>
              <a:rPr lang="en-US" dirty="0"/>
              <a:t>Vaginal laceration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PALM-COEIN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92745-33CE-5110-D4F7-4B0A37E5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Vaginal Bleeding</a:t>
            </a:r>
          </a:p>
        </p:txBody>
      </p:sp>
    </p:spTree>
    <p:extLst>
      <p:ext uri="{BB962C8B-B14F-4D97-AF65-F5344CB8AC3E}">
        <p14:creationId xmlns:p14="http://schemas.microsoft.com/office/powerpoint/2010/main" val="365185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C599E-EC2D-575D-0A45-213C21FA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CD92-A2C1-5CD2-E54B-C6C603B7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71898"/>
            <a:ext cx="7887570" cy="922351"/>
          </a:xfrm>
        </p:spPr>
        <p:txBody>
          <a:bodyPr/>
          <a:lstStyle/>
          <a:p>
            <a:r>
              <a:rPr lang="en-US" sz="2500" dirty="0"/>
              <a:t>Frequency of Common Delivery Complications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86D2-C85D-C8A6-84D0-7B6FA17A2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Shoulder Dystocia ~1-2% of births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Postpartum Hemorrhage 2.7-4.3%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Obstetrical Anal Sphincter Injury (OASIS) 2.9-4.9%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Eclampsia 0.19% (~50% occur postpartum)</a:t>
            </a:r>
          </a:p>
        </p:txBody>
      </p:sp>
    </p:spTree>
    <p:extLst>
      <p:ext uri="{BB962C8B-B14F-4D97-AF65-F5344CB8AC3E}">
        <p14:creationId xmlns:p14="http://schemas.microsoft.com/office/powerpoint/2010/main" val="3506290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6CE43-7022-91BC-2083-695B6035B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922789"/>
            <a:ext cx="8459942" cy="39975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Prompt assessment for hypovolemia/hemodynamic instability!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Vitals—IVF, order blood products if indicated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Quantification of ongoing blood loss with pad weights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Determine if vagina and cervix are normal in appearance.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Visualize amount of active bleeding from </a:t>
            </a:r>
            <a:r>
              <a:rPr lang="en-US" dirty="0" err="1"/>
              <a:t>os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6DEDFD-40B2-6D08-9E78-73FC0290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Vaginal Bleeding</a:t>
            </a:r>
          </a:p>
        </p:txBody>
      </p:sp>
    </p:spTree>
    <p:extLst>
      <p:ext uri="{BB962C8B-B14F-4D97-AF65-F5344CB8AC3E}">
        <p14:creationId xmlns:p14="http://schemas.microsoft.com/office/powerpoint/2010/main" val="3403278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3DE4C-FE30-B255-9B37-7E9E7127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Labs: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CBC (</a:t>
            </a:r>
            <a:r>
              <a:rPr lang="en-US" dirty="0" err="1"/>
              <a:t>coags</a:t>
            </a:r>
            <a:r>
              <a:rPr lang="en-US" dirty="0"/>
              <a:t> if bleeding is extreme, low </a:t>
            </a:r>
            <a:r>
              <a:rPr lang="en-US" dirty="0" err="1"/>
              <a:t>hgb</a:t>
            </a:r>
            <a:r>
              <a:rPr lang="en-US" dirty="0"/>
              <a:t>)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Plan to transfuse for </a:t>
            </a:r>
            <a:r>
              <a:rPr lang="en-US" dirty="0" err="1"/>
              <a:t>hgb</a:t>
            </a:r>
            <a:r>
              <a:rPr lang="en-US" dirty="0"/>
              <a:t> &lt;7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Imaging: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Pelvic ultrasound will be used in eventual workup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Evaluates for anatomic causes like fibroids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In active bleeding setting, evaluation of endometrium may be limited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327587-B009-9A01-50A9-CE09DB4D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Vaginal Bleeding</a:t>
            </a:r>
          </a:p>
        </p:txBody>
      </p:sp>
    </p:spTree>
    <p:extLst>
      <p:ext uri="{BB962C8B-B14F-4D97-AF65-F5344CB8AC3E}">
        <p14:creationId xmlns:p14="http://schemas.microsoft.com/office/powerpoint/2010/main" val="2696625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AB4932-85DA-922E-C022-266AF95AC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1085543"/>
            <a:ext cx="8459942" cy="383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Medical 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</a:t>
            </a:r>
            <a:r>
              <a:rPr lang="en-US" dirty="0" err="1"/>
              <a:t>tx</a:t>
            </a:r>
            <a:r>
              <a:rPr lang="en-US" dirty="0"/>
              <a:t> for hemodynamically stable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IV Estrogen (CEE)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25 mg every 4-6 </a:t>
            </a:r>
            <a:r>
              <a:rPr lang="en-US" dirty="0" err="1"/>
              <a:t>hrs</a:t>
            </a:r>
            <a:endParaRPr lang="en-US" dirty="0"/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Limited data for use in pts with CV risk factors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Add oral progestin (medroxyprogesterone 10 mg daily) or COC at discharge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Tranexamic acid (IV or oral)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10 mg/kg slow IV infusion or IM q 8 hours </a:t>
            </a:r>
            <a:r>
              <a:rPr lang="en-US" sz="1600" dirty="0"/>
              <a:t>(*renal dosing)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1300 mg oral tablets q 8 hours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1688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73E4E-32AA-7E82-5155-BCC164DB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VB—Management</a:t>
            </a:r>
          </a:p>
        </p:txBody>
      </p:sp>
    </p:spTree>
    <p:extLst>
      <p:ext uri="{BB962C8B-B14F-4D97-AF65-F5344CB8AC3E}">
        <p14:creationId xmlns:p14="http://schemas.microsoft.com/office/powerpoint/2010/main" val="3021489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5B28FF-81DA-EE0E-544C-F6076F9DB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Combined oral contraceptives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Three tablets daily for up to one week, then taper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Stops bleeding in 88% within 3 days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Follow CDC MEC guidelines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Medroxyprogesterone acetate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10 mg three times daily for one week, then taper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Stops bleeding in 76% within 3 days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85E16-F394-A9F9-1BB3-2196676B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VB—Management</a:t>
            </a:r>
          </a:p>
        </p:txBody>
      </p:sp>
    </p:spTree>
    <p:extLst>
      <p:ext uri="{BB962C8B-B14F-4D97-AF65-F5344CB8AC3E}">
        <p14:creationId xmlns:p14="http://schemas.microsoft.com/office/powerpoint/2010/main" val="2054789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7D4AA-6E57-EEE5-DDAA-BF2484C8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Management Considerations: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Intrauterine tamponade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26F foley with 30 mL saline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Surgical intervention may be needed especially if hemodynamically unstable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IR uterine artery embolization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bleeding is vaginal/cervical: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Tightly packing vagina to await consult/transport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dirty="0"/>
              <a:t>Patient needs foley in place!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D33C2-38D0-4E11-0926-FB1D6CEB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VB—Management</a:t>
            </a:r>
          </a:p>
        </p:txBody>
      </p:sp>
    </p:spTree>
    <p:extLst>
      <p:ext uri="{BB962C8B-B14F-4D97-AF65-F5344CB8AC3E}">
        <p14:creationId xmlns:p14="http://schemas.microsoft.com/office/powerpoint/2010/main" val="3186286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288DB-D950-CC53-46A0-376E5041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Bartholin Abscess</a:t>
            </a:r>
          </a:p>
        </p:txBody>
      </p:sp>
    </p:spTree>
    <p:extLst>
      <p:ext uri="{BB962C8B-B14F-4D97-AF65-F5344CB8AC3E}">
        <p14:creationId xmlns:p14="http://schemas.microsoft.com/office/powerpoint/2010/main" val="1446732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B4F404-C139-56CB-BE33-F9E8D864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163192"/>
            <a:ext cx="7887572" cy="922352"/>
          </a:xfrm>
        </p:spPr>
        <p:txBody>
          <a:bodyPr anchor="ctr">
            <a:normAutofit/>
          </a:bodyPr>
          <a:lstStyle/>
          <a:p>
            <a:r>
              <a:rPr lang="en-US" dirty="0"/>
              <a:t>Bartholin Abscess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4075F1-3D50-4D0B-F12B-4EBCDB27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7" y="980388"/>
            <a:ext cx="3673792" cy="3922538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Due to obstruction of duct draining the gland, with subsequent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Polymicrobial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Acutely—needle aspiration vs I&amp;D with Word Catheter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antibiotics for surrounding cellulitis or high risk patient. </a:t>
            </a:r>
          </a:p>
        </p:txBody>
      </p:sp>
      <p:pic>
        <p:nvPicPr>
          <p:cNvPr id="8" name="Content Placeholder 7" descr="A diagram of a person's buttocks&#10;&#10;AI-generated content may be incorrect.">
            <a:extLst>
              <a:ext uri="{FF2B5EF4-FFF2-40B4-BE49-F238E27FC236}">
                <a16:creationId xmlns:a16="http://schemas.microsoft.com/office/drawing/2014/main" id="{362B2EDB-80F7-5614-F9B9-2B5F6A5DFF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983" r="4" b="1462"/>
          <a:stretch>
            <a:fillRect/>
          </a:stretch>
        </p:blipFill>
        <p:spPr>
          <a:xfrm>
            <a:off x="3912124" y="1222919"/>
            <a:ext cx="4890564" cy="3680007"/>
          </a:xfrm>
          <a:noFill/>
        </p:spPr>
      </p:pic>
    </p:spTree>
    <p:extLst>
      <p:ext uri="{BB962C8B-B14F-4D97-AF65-F5344CB8AC3E}">
        <p14:creationId xmlns:p14="http://schemas.microsoft.com/office/powerpoint/2010/main" val="2855363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D83A-DBFB-2954-0324-29168EDF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anchor="ctr">
            <a:normAutofit/>
          </a:bodyPr>
          <a:lstStyle/>
          <a:p>
            <a:r>
              <a:rPr lang="en-US" dirty="0"/>
              <a:t>Other Tips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F91D2BA-2AA8-E427-3B0F-906B236F3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86"/>
              </p:ext>
            </p:extLst>
          </p:nvPr>
        </p:nvGraphicFramePr>
        <p:xfrm>
          <a:off x="342029" y="1205567"/>
          <a:ext cx="8459942" cy="37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068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928B6-A794-BFA4-2BD4-0876D888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Dystocia</a:t>
            </a:r>
          </a:p>
        </p:txBody>
      </p:sp>
    </p:spTree>
    <p:extLst>
      <p:ext uri="{BB962C8B-B14F-4D97-AF65-F5344CB8AC3E}">
        <p14:creationId xmlns:p14="http://schemas.microsoft.com/office/powerpoint/2010/main" val="377438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7B817-2EB3-F920-89DF-B31FE562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Occurs when normal traction on the fetal head does not lead to delivery of the shoulders.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factors include macrosomia, prior shoulder dystocia, and diabetes/GDM.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cases have no risk factor.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common in term versus preterm deliveries.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Recognition of dystocia and getting help are first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training and simulation to prepare for SD are key.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EAF93-0543-6427-5D0E-6F7870C5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Dystocia</a:t>
            </a:r>
          </a:p>
        </p:txBody>
      </p:sp>
    </p:spTree>
    <p:extLst>
      <p:ext uri="{BB962C8B-B14F-4D97-AF65-F5344CB8AC3E}">
        <p14:creationId xmlns:p14="http://schemas.microsoft.com/office/powerpoint/2010/main" val="401085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D05EEF-747F-A8FB-57E4-17C97297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163192"/>
            <a:ext cx="7887572" cy="922352"/>
          </a:xfrm>
        </p:spPr>
        <p:txBody>
          <a:bodyPr anchor="ctr">
            <a:normAutofit/>
          </a:bodyPr>
          <a:lstStyle/>
          <a:p>
            <a:r>
              <a:rPr lang="en-US" dirty="0"/>
              <a:t>Identifying Shoulder Dystocia	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932D21-E037-D408-3C40-EE895556E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7" y="1214278"/>
            <a:ext cx="3654938" cy="3688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head delivers and restitutes to side, gentle downward pressure is applied to fetal head.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anterior shoulder does not deliver with this </a:t>
            </a:r>
            <a:r>
              <a:rPr lang="en-US" dirty="0" err="1"/>
              <a:t>manuever</a:t>
            </a:r>
            <a:r>
              <a:rPr lang="en-US" dirty="0"/>
              <a:t>, shoulder dystocia is identified.  </a:t>
            </a:r>
          </a:p>
        </p:txBody>
      </p:sp>
      <p:pic>
        <p:nvPicPr>
          <p:cNvPr id="9" name="Content Placeholder 8" descr="A diagram of a baby&#10;&#10;AI-generated content may be incorrect.">
            <a:extLst>
              <a:ext uri="{FF2B5EF4-FFF2-40B4-BE49-F238E27FC236}">
                <a16:creationId xmlns:a16="http://schemas.microsoft.com/office/drawing/2014/main" id="{A51F4E58-A84E-875B-925F-9B789294E1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4110230" y="1265322"/>
            <a:ext cx="5033770" cy="3586560"/>
          </a:xfrm>
          <a:noFill/>
        </p:spPr>
      </p:pic>
    </p:spTree>
    <p:extLst>
      <p:ext uri="{BB962C8B-B14F-4D97-AF65-F5344CB8AC3E}">
        <p14:creationId xmlns:p14="http://schemas.microsoft.com/office/powerpoint/2010/main" val="2908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7644E06-7F13-1360-3249-E2F6FD61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714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identified, the provider should alert team and get additional help in room.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member of team should mark start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 should communicate clearly to patient; she should stop pushing.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members should assist patient into knee-chest position (McRobert’s </a:t>
            </a:r>
            <a:r>
              <a:rPr lang="en-US" dirty="0" err="1"/>
              <a:t>Manuever</a:t>
            </a:r>
            <a:r>
              <a:rPr lang="en-US" dirty="0"/>
              <a:t>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C9F90-82FE-E900-5435-13ACC019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anchor="ctr">
            <a:normAutofit/>
          </a:bodyPr>
          <a:lstStyle/>
          <a:p>
            <a:r>
              <a:rPr lang="en-US" dirty="0"/>
              <a:t>Steps in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841EC-709E-70FE-FF42-1778B5A29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4048027"/>
            <a:ext cx="7226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AF2750-DD11-6CC9-28CF-755689819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3" y="1154406"/>
            <a:ext cx="4126605" cy="37060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should be assisted in flexion of 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 of flexion until maternal buttocks are coming off table.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9EEE63-31A6-6671-8B82-DEC8FE2168B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26D99-6F07-8DFD-5F62-B625CCA6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McRoberts </a:t>
            </a:r>
            <a:r>
              <a:rPr lang="en-US" dirty="0" err="1"/>
              <a:t>Manuever</a:t>
            </a:r>
            <a:endParaRPr lang="en-US" dirty="0"/>
          </a:p>
        </p:txBody>
      </p:sp>
      <p:pic>
        <p:nvPicPr>
          <p:cNvPr id="5" name="Content Placeholder 4" descr="A diagram of a person holding a baby&#10;&#10;AI-generated content may be incorrect.">
            <a:extLst>
              <a:ext uri="{FF2B5EF4-FFF2-40B4-BE49-F238E27FC236}">
                <a16:creationId xmlns:a16="http://schemas.microsoft.com/office/drawing/2014/main" id="{0015ABE1-7F76-AB9B-9F43-2FE5CB0AC3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54488" y="1085850"/>
            <a:ext cx="4989512" cy="3714750"/>
          </a:xfrm>
        </p:spPr>
      </p:pic>
    </p:spTree>
    <p:extLst>
      <p:ext uri="{BB962C8B-B14F-4D97-AF65-F5344CB8AC3E}">
        <p14:creationId xmlns:p14="http://schemas.microsoft.com/office/powerpoint/2010/main" val="759139541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C17D36B4012438796D9DF5AD9A42A" ma:contentTypeVersion="18" ma:contentTypeDescription="Create a new document." ma:contentTypeScope="" ma:versionID="ad79272f6da9cc15fc4150f471063d4f">
  <xsd:schema xmlns:xsd="http://www.w3.org/2001/XMLSchema" xmlns:xs="http://www.w3.org/2001/XMLSchema" xmlns:p="http://schemas.microsoft.com/office/2006/metadata/properties" xmlns:ns2="c91aa38d-d4a2-4784-9b60-efeafcc57812" xmlns:ns3="2ef7a74f-e3a3-4e84-940e-5a7ca14b834b" xmlns:ns4="2d6835cd-ddf9-41c0-b6a9-1a7ac78e0ff1" targetNamespace="http://schemas.microsoft.com/office/2006/metadata/properties" ma:root="true" ma:fieldsID="3b4711c620ea4bb82b391a990cc6d0c3" ns2:_="" ns3:_="" ns4:_="">
    <xsd:import namespace="c91aa38d-d4a2-4784-9b60-efeafcc57812"/>
    <xsd:import namespace="2ef7a74f-e3a3-4e84-940e-5a7ca14b834b"/>
    <xsd:import namespace="2d6835cd-ddf9-41c0-b6a9-1a7ac78e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a38d-d4a2-4784-9b60-efeafcc57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7a74f-e3a3-4e84-940e-5a7ca14b834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5396857-c23a-4d59-bf62-1535634a5f7a}" ma:internalName="TaxCatchAll" ma:showField="CatchAllData" ma:web="2ef7a74f-e3a3-4e84-940e-5a7ca14b8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835cd-ddf9-41c0-b6a9-1a7ac78e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f7a74f-e3a3-4e84-940e-5a7ca14b834b" xsi:nil="true"/>
    <lcf76f155ced4ddcb4097134ff3c332f xmlns="c91aa38d-d4a2-4784-9b60-efeafcc578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0289AF-360E-4A5A-B99A-F09967B241B6}"/>
</file>

<file path=customXml/itemProps2.xml><?xml version="1.0" encoding="utf-8"?>
<ds:datastoreItem xmlns:ds="http://schemas.openxmlformats.org/officeDocument/2006/customXml" ds:itemID="{76309D35-8121-4BC0-A49B-27FF309398A2}"/>
</file>

<file path=customXml/itemProps3.xml><?xml version="1.0" encoding="utf-8"?>
<ds:datastoreItem xmlns:ds="http://schemas.openxmlformats.org/officeDocument/2006/customXml" ds:itemID="{C4FA2458-DF44-44B6-A327-07F814EB11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1948</Words>
  <Application>Microsoft Macintosh PowerPoint</Application>
  <PresentationFormat>On-screen Show (16:9)</PresentationFormat>
  <Paragraphs>284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Arial-BoldMT</vt:lpstr>
      <vt:lpstr>Calibri</vt:lpstr>
      <vt:lpstr>Wingdings</vt:lpstr>
      <vt:lpstr>UNMC Theme</vt:lpstr>
      <vt:lpstr>Ob/Gyn Emergencies</vt:lpstr>
      <vt:lpstr>Objectives </vt:lpstr>
      <vt:lpstr>Obstetrical Emergencies</vt:lpstr>
      <vt:lpstr>Frequency of Common Delivery Complications </vt:lpstr>
      <vt:lpstr>Shoulder Dystocia</vt:lpstr>
      <vt:lpstr>Shoulder Dystocia</vt:lpstr>
      <vt:lpstr>Identifying Shoulder Dystocia </vt:lpstr>
      <vt:lpstr>Steps in Management</vt:lpstr>
      <vt:lpstr>McRoberts Manuever</vt:lpstr>
      <vt:lpstr>Suprapubic Pressure</vt:lpstr>
      <vt:lpstr>Delivery of Posterior Arm</vt:lpstr>
      <vt:lpstr>Shoulder Shrug Manuever</vt:lpstr>
      <vt:lpstr>Next Steps</vt:lpstr>
      <vt:lpstr>Postpartum Hemorrhage</vt:lpstr>
      <vt:lpstr>Postpartum Hemorrhage</vt:lpstr>
      <vt:lpstr>Postpartum Hemorrhage—Steps </vt:lpstr>
      <vt:lpstr>Medications for PPH </vt:lpstr>
      <vt:lpstr>Surgical Interventions--PPH</vt:lpstr>
      <vt:lpstr>PPH Protocol</vt:lpstr>
      <vt:lpstr>Severe Hypertension in Pregnancy</vt:lpstr>
      <vt:lpstr>Severe Hypertension in Pregnant and Postpartum Women</vt:lpstr>
      <vt:lpstr>Management of Hypertension</vt:lpstr>
      <vt:lpstr>Antihypertensive Therapy</vt:lpstr>
      <vt:lpstr>Eclampsia</vt:lpstr>
      <vt:lpstr>Bleeding in Early Pregnancy</vt:lpstr>
      <vt:lpstr>Definitions</vt:lpstr>
      <vt:lpstr>Steps in Evaluation</vt:lpstr>
      <vt:lpstr>Determining Location/Viability</vt:lpstr>
      <vt:lpstr>Determining Location/Viability</vt:lpstr>
      <vt:lpstr>Management of Miscarraige</vt:lpstr>
      <vt:lpstr>Management of Ectopic Pregnancy</vt:lpstr>
      <vt:lpstr>Septic Abortion </vt:lpstr>
      <vt:lpstr>Acute Pelvic Pain</vt:lpstr>
      <vt:lpstr>Acute Pelvic Pain</vt:lpstr>
      <vt:lpstr>Differential diagnosis </vt:lpstr>
      <vt:lpstr>Gyn Consult</vt:lpstr>
      <vt:lpstr>Pelvic Inflammatory Disease</vt:lpstr>
      <vt:lpstr>Abnormal Vaginal Bleeding</vt:lpstr>
      <vt:lpstr>Vaginal Bleeding</vt:lpstr>
      <vt:lpstr>Vaginal Bleeding</vt:lpstr>
      <vt:lpstr>Vaginal Bleeding</vt:lpstr>
      <vt:lpstr>VB—Management</vt:lpstr>
      <vt:lpstr>VB—Management</vt:lpstr>
      <vt:lpstr>VB—Management</vt:lpstr>
      <vt:lpstr>Bartholin Abscess</vt:lpstr>
      <vt:lpstr>Bartholin Abscess</vt:lpstr>
      <vt:lpstr>Other Tips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Griffin Miller, Jennifer L</cp:lastModifiedBy>
  <cp:revision>69</cp:revision>
  <dcterms:created xsi:type="dcterms:W3CDTF">2014-09-17T15:14:42Z</dcterms:created>
  <dcterms:modified xsi:type="dcterms:W3CDTF">2026-04-20T18:09:29Z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0x010100FC8C17D36B4012438796D9DF5AD9A42A</vt:lpwstr>
  </property>
</Properties>
</file>