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301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93" r:id="rId23"/>
    <p:sldId id="295" r:id="rId24"/>
    <p:sldId id="302" r:id="rId25"/>
    <p:sldId id="303" r:id="rId26"/>
    <p:sldId id="263" r:id="rId27"/>
    <p:sldId id="264" r:id="rId28"/>
    <p:sldId id="317" r:id="rId29"/>
    <p:sldId id="318" r:id="rId30"/>
    <p:sldId id="316" r:id="rId31"/>
    <p:sldId id="325" r:id="rId32"/>
    <p:sldId id="327" r:id="rId33"/>
    <p:sldId id="326" r:id="rId34"/>
    <p:sldId id="270" r:id="rId35"/>
    <p:sldId id="328" r:id="rId36"/>
    <p:sldId id="319" r:id="rId37"/>
    <p:sldId id="329" r:id="rId38"/>
    <p:sldId id="330" r:id="rId39"/>
    <p:sldId id="331" r:id="rId40"/>
    <p:sldId id="321" r:id="rId41"/>
    <p:sldId id="322" r:id="rId42"/>
    <p:sldId id="323" r:id="rId43"/>
    <p:sldId id="300" r:id="rId44"/>
    <p:sldId id="304" r:id="rId45"/>
    <p:sldId id="332" r:id="rId46"/>
    <p:sldId id="324" r:id="rId47"/>
    <p:sldId id="305" r:id="rId48"/>
    <p:sldId id="333" r:id="rId49"/>
    <p:sldId id="306" r:id="rId50"/>
    <p:sldId id="307" r:id="rId51"/>
    <p:sldId id="308" r:id="rId52"/>
    <p:sldId id="311" r:id="rId53"/>
    <p:sldId id="273" r:id="rId54"/>
    <p:sldId id="309" r:id="rId55"/>
    <p:sldId id="312" r:id="rId56"/>
    <p:sldId id="314" r:id="rId57"/>
    <p:sldId id="287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7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0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4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386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4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0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5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0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7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5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7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E4C73-E505-480D-800B-5DC2010A881A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E5612-6E4F-48DB-86AC-6A6580EE1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8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/url?sa=i&amp;rct=j&amp;q=&amp;esrc=s&amp;source=images&amp;cd=&amp;cad=rja&amp;uact=8&amp;ved=0ahUKEwiQiJ2tne7VAhUH6IMKHRsuDFsQjRwIBw&amp;url=http%3A%2F%2Fwww.medical-artist.com%2Fchildrens-respiratory-illustrations.html&amp;psig=AFQjCNGOeedDgxbrJqaJbTKfugdwQ5cuvw&amp;ust=1503607625668745" TargetMode="Externa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hcreglow@childrensnebraska.or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9B06-BCFB-1D0B-27BE-DBEC39D6BE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Pediatric Respiratory Emergencies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5D916-0286-BF1A-C553-D4FA95164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Hunter Creglow, MD</a:t>
            </a:r>
          </a:p>
          <a:p>
            <a:r>
              <a:rPr lang="en-US" dirty="0"/>
              <a:t>PEM Fellow</a:t>
            </a:r>
            <a:r>
              <a:rPr lang="en-US"/>
              <a:t>, PGY-5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9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FFC737-3DC6-C627-BBD3-94B93CACA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divide them up   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066FC-B2B6-33E8-748E-1E2A8894E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85248"/>
            <a:ext cx="4448580" cy="37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5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3C4E-812F-0C2E-33E3-9A0191B1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Airway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Nose</a:t>
            </a:r>
          </a:p>
          <a:p>
            <a:endParaRPr lang="en-US" dirty="0"/>
          </a:p>
          <a:p>
            <a:r>
              <a:rPr lang="en-US" dirty="0"/>
              <a:t>Pharynx</a:t>
            </a:r>
          </a:p>
          <a:p>
            <a:endParaRPr lang="en-US" dirty="0"/>
          </a:p>
          <a:p>
            <a:r>
              <a:rPr lang="en-US" dirty="0"/>
              <a:t>Larynx</a:t>
            </a:r>
          </a:p>
          <a:p>
            <a:endParaRPr lang="en-US" dirty="0"/>
          </a:p>
          <a:p>
            <a:r>
              <a:rPr lang="en-US" dirty="0"/>
              <a:t>Noisy during inspiration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40198"/>
            <a:ext cx="53054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3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278A-E158-E55F-5539-3EF9F683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2186" y="274201"/>
            <a:ext cx="3638681" cy="269067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>
              <a:buFontTx/>
              <a:buChar char="-"/>
            </a:pPr>
            <a:r>
              <a:rPr lang="en-US" dirty="0"/>
              <a:t>Laryngotracheobronchitis</a:t>
            </a:r>
          </a:p>
          <a:p>
            <a:pPr>
              <a:buFontTx/>
              <a:buChar char="-"/>
            </a:pPr>
            <a:r>
              <a:rPr lang="en-US" dirty="0"/>
              <a:t>Viral illness</a:t>
            </a:r>
          </a:p>
          <a:p>
            <a:pPr>
              <a:buFontTx/>
              <a:buChar char="-"/>
            </a:pPr>
            <a:r>
              <a:rPr lang="en-US" dirty="0"/>
              <a:t>Narrowing of upper airway due to inflammation</a:t>
            </a:r>
          </a:p>
          <a:p>
            <a:pPr>
              <a:buFontTx/>
              <a:buChar char="-"/>
            </a:pPr>
            <a:r>
              <a:rPr lang="en-US" dirty="0"/>
              <a:t>Steroids fix inflammation</a:t>
            </a:r>
          </a:p>
          <a:p>
            <a:pPr>
              <a:buFontTx/>
              <a:buChar char="-"/>
            </a:pPr>
            <a:r>
              <a:rPr lang="en-US" dirty="0" err="1"/>
              <a:t>Rac</a:t>
            </a:r>
            <a:r>
              <a:rPr lang="en-US" dirty="0"/>
              <a:t> epi to buy time</a:t>
            </a:r>
          </a:p>
          <a:p>
            <a:pPr>
              <a:buFontTx/>
              <a:buChar char="-"/>
            </a:pPr>
            <a:r>
              <a:rPr lang="en-US" dirty="0" err="1"/>
              <a:t>Heliox</a:t>
            </a:r>
            <a:r>
              <a:rPr lang="en-US" dirty="0"/>
              <a:t>? HHF?</a:t>
            </a:r>
          </a:p>
          <a:p>
            <a:pPr>
              <a:buFontTx/>
              <a:buChar char="-"/>
            </a:pPr>
            <a:r>
              <a:rPr lang="en-US" dirty="0"/>
              <a:t>Difficult tube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709" y="3304247"/>
            <a:ext cx="3195781" cy="319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E227-BC01-E407-885F-1479E63E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epiglotittis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>
              <a:buFontTx/>
              <a:buChar char="-"/>
            </a:pPr>
            <a:r>
              <a:rPr lang="en-US" dirty="0"/>
              <a:t>Bacterial Infection (most commonly)</a:t>
            </a:r>
          </a:p>
          <a:p>
            <a:pPr>
              <a:buFontTx/>
              <a:buChar char="-"/>
            </a:pPr>
            <a:r>
              <a:rPr lang="en-US" dirty="0"/>
              <a:t>Inflammation of epiglottis </a:t>
            </a:r>
          </a:p>
          <a:p>
            <a:pPr>
              <a:buFontTx/>
              <a:buChar char="-"/>
            </a:pPr>
            <a:r>
              <a:rPr lang="en-US" dirty="0"/>
              <a:t>Stridulous, febrile, very ill-appearing</a:t>
            </a:r>
          </a:p>
          <a:p>
            <a:pPr>
              <a:buFontTx/>
              <a:buChar char="-"/>
            </a:pPr>
            <a:r>
              <a:rPr lang="en-US" dirty="0"/>
              <a:t>The traditional tri-pod presentation</a:t>
            </a:r>
          </a:p>
          <a:p>
            <a:pPr>
              <a:buFontTx/>
              <a:buChar char="-"/>
            </a:pPr>
            <a:r>
              <a:rPr lang="en-US" dirty="0"/>
              <a:t>Vaccines no making rare</a:t>
            </a:r>
          </a:p>
          <a:p>
            <a:pPr>
              <a:buFontTx/>
              <a:buChar char="-"/>
            </a:pPr>
            <a:r>
              <a:rPr lang="en-US" dirty="0"/>
              <a:t>Very difficult tube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527" y="764373"/>
            <a:ext cx="5334000" cy="2673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B7EB7-2B86-7122-6CB4-A58B34B5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27" y="3482270"/>
            <a:ext cx="5334000" cy="30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A8DA3-416B-27A7-13A5-C08B378A1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airway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Noisy during expiration (typically)</a:t>
            </a:r>
          </a:p>
          <a:p>
            <a:endParaRPr lang="en-US" dirty="0"/>
          </a:p>
          <a:p>
            <a:r>
              <a:rPr lang="en-US" dirty="0"/>
              <a:t>Trachea</a:t>
            </a:r>
          </a:p>
          <a:p>
            <a:endParaRPr lang="en-US" dirty="0"/>
          </a:p>
          <a:p>
            <a:r>
              <a:rPr lang="en-US" dirty="0"/>
              <a:t>Bronchi</a:t>
            </a:r>
          </a:p>
          <a:p>
            <a:endParaRPr lang="en-US" dirty="0"/>
          </a:p>
          <a:p>
            <a:r>
              <a:rPr lang="en-US" dirty="0"/>
              <a:t>Peripheral Airways</a:t>
            </a:r>
          </a:p>
        </p:txBody>
      </p:sp>
      <p:pic>
        <p:nvPicPr>
          <p:cNvPr id="4098" name="Picture 2" descr="Lower Respiratory System | Respiratory 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0" y="1529485"/>
            <a:ext cx="5745100" cy="40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88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4BC6-01ED-DC95-1698-C231ABAB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0A43926-8C7C-31B9-0FF7-EE671D5E57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813" y="292241"/>
            <a:ext cx="5333999" cy="33635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>
              <a:buFontTx/>
              <a:buChar char="-"/>
            </a:pPr>
            <a:r>
              <a:rPr lang="en-US" dirty="0"/>
              <a:t>Chronic inflammation of the small airways</a:t>
            </a:r>
          </a:p>
          <a:p>
            <a:pPr>
              <a:buFontTx/>
              <a:buChar char="-"/>
            </a:pPr>
            <a:r>
              <a:rPr lang="en-US" dirty="0"/>
              <a:t>Characterized by intermittent obstructive airflow</a:t>
            </a:r>
          </a:p>
          <a:p>
            <a:pPr>
              <a:buFontTx/>
              <a:buChar char="-"/>
            </a:pPr>
            <a:r>
              <a:rPr lang="en-US" dirty="0"/>
              <a:t>Steroids fix inflammation</a:t>
            </a:r>
          </a:p>
          <a:p>
            <a:pPr>
              <a:buFontTx/>
              <a:buChar char="-"/>
            </a:pPr>
            <a:r>
              <a:rPr lang="en-US" dirty="0"/>
              <a:t>Albuterol to buy time</a:t>
            </a:r>
          </a:p>
          <a:p>
            <a:pPr>
              <a:buFontTx/>
              <a:buChar char="-"/>
            </a:pPr>
            <a:r>
              <a:rPr lang="en-US" dirty="0"/>
              <a:t>Will review further management</a:t>
            </a:r>
          </a:p>
          <a:p>
            <a:pPr>
              <a:buFontTx/>
              <a:buChar char="-"/>
            </a:pPr>
            <a:r>
              <a:rPr lang="en-US" dirty="0"/>
              <a:t>INTUBATION IS LAST RESORT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4E151-C606-2CCB-1693-A3037BE46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13" y="3753293"/>
            <a:ext cx="5333998" cy="29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9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F97F-0E29-2798-9697-CA14CD90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bronchiolitis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FEE398C-2029-6444-ED63-31BBD8D446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410887"/>
            <a:ext cx="4994313" cy="38147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  <a:p>
            <a:pPr>
              <a:buFontTx/>
              <a:buChar char="-"/>
            </a:pPr>
            <a:r>
              <a:rPr lang="en-US" dirty="0"/>
              <a:t>Viral illness</a:t>
            </a:r>
          </a:p>
          <a:p>
            <a:pPr>
              <a:buFontTx/>
              <a:buChar char="-"/>
            </a:pPr>
            <a:r>
              <a:rPr lang="en-US" dirty="0"/>
              <a:t>Starts with 2-3 days cough and congestion</a:t>
            </a:r>
          </a:p>
          <a:p>
            <a:pPr>
              <a:buFontTx/>
              <a:buChar char="-"/>
            </a:pPr>
            <a:r>
              <a:rPr lang="en-US" dirty="0"/>
              <a:t>Inflammation and mucous in small airways</a:t>
            </a:r>
          </a:p>
          <a:p>
            <a:pPr>
              <a:buFontTx/>
              <a:buChar char="-"/>
            </a:pPr>
            <a:r>
              <a:rPr lang="en-US" dirty="0"/>
              <a:t>Suction, suction, suction</a:t>
            </a:r>
          </a:p>
          <a:p>
            <a:pPr>
              <a:buFontTx/>
              <a:buChar char="-"/>
            </a:pPr>
            <a:r>
              <a:rPr lang="en-US" dirty="0"/>
              <a:t>Supplemental O2 as needed</a:t>
            </a:r>
          </a:p>
          <a:p>
            <a:pPr>
              <a:buFontTx/>
              <a:buChar char="-"/>
            </a:pPr>
            <a:r>
              <a:rPr lang="en-US" dirty="0"/>
              <a:t>Can consider bronchodilator trial in certain scenarios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8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1D2C-9CCD-3811-FA0E-2EF9ADFB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Foreign body (could be either)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B93F2-88D6-B6F7-5956-A5CAC86CF0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Upper Airway</a:t>
            </a:r>
          </a:p>
          <a:p>
            <a:pPr>
              <a:buFontTx/>
              <a:buChar char="-"/>
            </a:pPr>
            <a:r>
              <a:rPr lang="en-US" dirty="0"/>
              <a:t>Can be partial or complete obstruction</a:t>
            </a:r>
          </a:p>
          <a:p>
            <a:pPr>
              <a:buFontTx/>
              <a:buChar char="-"/>
            </a:pPr>
            <a:r>
              <a:rPr lang="en-US" dirty="0"/>
              <a:t>Partial &gt;&gt; keep calm and get to bronchoscopy</a:t>
            </a:r>
          </a:p>
          <a:p>
            <a:pPr>
              <a:buFontTx/>
              <a:buChar char="-"/>
            </a:pPr>
            <a:r>
              <a:rPr lang="en-US" dirty="0"/>
              <a:t>Complete  &gt;&gt; BLS techniques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719F2-C417-75D5-CA7A-DEB62ACC8F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Lower Airway</a:t>
            </a:r>
          </a:p>
          <a:p>
            <a:pPr>
              <a:buFontTx/>
              <a:buChar char="-"/>
            </a:pPr>
            <a:r>
              <a:rPr lang="en-US" dirty="0"/>
              <a:t>Can be as proximal as main bronchus &gt;&gt;ball valve effect (unilateral hyperinflation)</a:t>
            </a:r>
          </a:p>
          <a:p>
            <a:pPr>
              <a:buFontTx/>
              <a:buChar char="-"/>
            </a:pPr>
            <a:r>
              <a:rPr lang="en-US" dirty="0"/>
              <a:t>Can be all the way out to small airways &gt;&gt; recurrent </a:t>
            </a:r>
            <a:r>
              <a:rPr lang="en-US" dirty="0" err="1"/>
              <a:t>pna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Standard supp. O2 and keep comfy</a:t>
            </a:r>
          </a:p>
          <a:p>
            <a:pPr>
              <a:buFontTx/>
              <a:buChar char="-"/>
            </a:pPr>
            <a:r>
              <a:rPr lang="en-US" dirty="0"/>
              <a:t>Needs bronchoscopy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6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E1D4-B659-24E9-C2A3-77C302DF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non-traumatic respiratory </a:t>
            </a:r>
            <a:r>
              <a:rPr lang="en-US" dirty="0" err="1"/>
              <a:t>emergencis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D35C-6B87-815C-D825-3CF9E418E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Ingestion</a:t>
            </a:r>
          </a:p>
          <a:p>
            <a:endParaRPr lang="en-US" dirty="0"/>
          </a:p>
          <a:p>
            <a:r>
              <a:rPr lang="en-US" dirty="0"/>
              <a:t>Shock</a:t>
            </a:r>
          </a:p>
          <a:p>
            <a:endParaRPr lang="en-US" dirty="0"/>
          </a:p>
          <a:p>
            <a:r>
              <a:rPr lang="en-US" dirty="0"/>
              <a:t>Anaphylaxis</a:t>
            </a:r>
          </a:p>
          <a:p>
            <a:endParaRPr lang="en-US" dirty="0"/>
          </a:p>
          <a:p>
            <a:r>
              <a:rPr lang="en-US" dirty="0"/>
              <a:t>Seizures</a:t>
            </a:r>
          </a:p>
        </p:txBody>
      </p:sp>
    </p:spTree>
    <p:extLst>
      <p:ext uri="{BB962C8B-B14F-4D97-AF65-F5344CB8AC3E}">
        <p14:creationId xmlns:p14="http://schemas.microsoft.com/office/powerpoint/2010/main" val="3372460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seizures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1FF2C8-E1DE-FE28-DB36-C6710E1809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3894" y="418288"/>
            <a:ext cx="5313569" cy="549341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59BA2-EDFF-0D5D-9850-F8F54E3941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Highlight &gt;&gt; treat the seizures!</a:t>
            </a:r>
          </a:p>
          <a:p>
            <a:endParaRPr lang="en-US" dirty="0"/>
          </a:p>
          <a:p>
            <a:r>
              <a:rPr lang="en-US" dirty="0"/>
              <a:t>Control airway as needed</a:t>
            </a:r>
          </a:p>
          <a:p>
            <a:endParaRPr lang="en-US" dirty="0"/>
          </a:p>
          <a:p>
            <a:r>
              <a:rPr lang="en-US" dirty="0"/>
              <a:t>Can bag through it</a:t>
            </a:r>
          </a:p>
          <a:p>
            <a:endParaRPr lang="en-US" dirty="0"/>
          </a:p>
          <a:p>
            <a:r>
              <a:rPr lang="en-US" dirty="0"/>
              <a:t>Can use LMA</a:t>
            </a:r>
          </a:p>
          <a:p>
            <a:endParaRPr lang="en-US" dirty="0"/>
          </a:p>
          <a:p>
            <a:r>
              <a:rPr lang="en-US" dirty="0"/>
              <a:t>Tube if all else fails</a:t>
            </a:r>
          </a:p>
        </p:txBody>
      </p:sp>
    </p:spTree>
    <p:extLst>
      <p:ext uri="{BB962C8B-B14F-4D97-AF65-F5344CB8AC3E}">
        <p14:creationId xmlns:p14="http://schemas.microsoft.com/office/powerpoint/2010/main" val="45442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3E26-34AC-5EFD-6216-3811E0EA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1643-ED61-42C8-22C9-2F5A1C938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Review similarities and differences between adult and pediatric respiratory anatomy and physiology</a:t>
            </a:r>
          </a:p>
          <a:p>
            <a:endParaRPr lang="en-US" dirty="0"/>
          </a:p>
          <a:p>
            <a:r>
              <a:rPr lang="en-US" dirty="0"/>
              <a:t>Review different types of pediatric respiratory emergencies</a:t>
            </a:r>
          </a:p>
          <a:p>
            <a:endParaRPr lang="en-US" dirty="0"/>
          </a:p>
          <a:p>
            <a:r>
              <a:rPr lang="en-US" dirty="0"/>
              <a:t>Review equipment and medication needed for managing pediatric airways</a:t>
            </a:r>
          </a:p>
          <a:p>
            <a:endParaRPr lang="en-US" dirty="0"/>
          </a:p>
          <a:p>
            <a:r>
              <a:rPr lang="en-US" dirty="0"/>
              <a:t>Discuss the approach to managing pediatric respiratory emergencies</a:t>
            </a:r>
          </a:p>
          <a:p>
            <a:endParaRPr lang="en-US" dirty="0"/>
          </a:p>
          <a:p>
            <a:r>
              <a:rPr lang="en-US" dirty="0"/>
              <a:t>Practice some cases (if there’s time)</a:t>
            </a:r>
          </a:p>
        </p:txBody>
      </p:sp>
    </p:spTree>
    <p:extLst>
      <p:ext uri="{BB962C8B-B14F-4D97-AF65-F5344CB8AC3E}">
        <p14:creationId xmlns:p14="http://schemas.microsoft.com/office/powerpoint/2010/main" val="2255228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could easily be it’s own course</a:t>
            </a:r>
          </a:p>
          <a:p>
            <a:endParaRPr lang="en-US" dirty="0"/>
          </a:p>
          <a:p>
            <a:r>
              <a:rPr lang="en-US" dirty="0"/>
              <a:t>All boils down to the ABCD’s we learn in ATLS</a:t>
            </a:r>
          </a:p>
          <a:p>
            <a:endParaRPr lang="en-US" dirty="0"/>
          </a:p>
          <a:p>
            <a:r>
              <a:rPr lang="en-US" dirty="0"/>
              <a:t>Will highlight special considerations in airway section</a:t>
            </a:r>
          </a:p>
          <a:p>
            <a:endParaRPr lang="en-US" dirty="0"/>
          </a:p>
          <a:p>
            <a:r>
              <a:rPr lang="en-US" dirty="0"/>
              <a:t>When in doubt, if you are truly worried and have no support, secure the airway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6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566" y="2057401"/>
            <a:ext cx="56673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Enough info bombardment, let’s get to the good stuff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know how to approach a kid in respiratory distress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need to know the warning signs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need to know what to do when things are going wrong</a:t>
            </a:r>
          </a:p>
        </p:txBody>
      </p:sp>
    </p:spTree>
    <p:extLst>
      <p:ext uri="{BB962C8B-B14F-4D97-AF65-F5344CB8AC3E}">
        <p14:creationId xmlns:p14="http://schemas.microsoft.com/office/powerpoint/2010/main" val="2185038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1B68A4-B903-7653-A83F-90CDFA9F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can be scary, how do we prepare ourselves??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F1936-3C75-5EAF-0A5C-C4B34FA5F0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58750"/>
            <a:ext cx="2457450" cy="186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" y="3574731"/>
            <a:ext cx="3962689" cy="2956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117" y="4664394"/>
            <a:ext cx="2628900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945" y="3554950"/>
            <a:ext cx="3288434" cy="33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837BB8-9DCC-4542-419F-20880F45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0477A1-4E24-7D9A-4554-26EE529A90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Always remember our ABCDE’s!!! (see there is overlap)</a:t>
            </a:r>
          </a:p>
          <a:p>
            <a:endParaRPr lang="en-US" dirty="0"/>
          </a:p>
          <a:p>
            <a:r>
              <a:rPr lang="en-US" dirty="0"/>
              <a:t>Have the right equipment</a:t>
            </a:r>
          </a:p>
          <a:p>
            <a:endParaRPr lang="en-US" dirty="0"/>
          </a:p>
          <a:p>
            <a:r>
              <a:rPr lang="en-US" dirty="0"/>
              <a:t>Know when to use the equipment</a:t>
            </a:r>
          </a:p>
          <a:p>
            <a:endParaRPr lang="en-US" dirty="0"/>
          </a:p>
          <a:p>
            <a:r>
              <a:rPr lang="en-US" dirty="0"/>
              <a:t>Utilize expertise when available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8032" y="2057401"/>
            <a:ext cx="4470409" cy="27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8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a kid in respiratory distress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EB9D34-AB4A-3100-D9FD-597E5260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Immediately establish sick vs not sick</a:t>
            </a:r>
          </a:p>
          <a:p>
            <a:r>
              <a:rPr lang="en-US" dirty="0"/>
              <a:t>If sick, start with standard ABCD evaluation</a:t>
            </a:r>
          </a:p>
          <a:p>
            <a:r>
              <a:rPr lang="en-US" dirty="0"/>
              <a:t>Otherwise, move to history and physical</a:t>
            </a:r>
          </a:p>
          <a:p>
            <a:r>
              <a:rPr lang="en-US" dirty="0"/>
              <a:t>Upper vs Lower airway</a:t>
            </a:r>
          </a:p>
          <a:p>
            <a:r>
              <a:rPr lang="en-US" dirty="0"/>
              <a:t>Retractions </a:t>
            </a:r>
          </a:p>
          <a:p>
            <a:r>
              <a:rPr lang="en-US" dirty="0"/>
              <a:t>O2 saturations (&gt;90% doesn’t always mean they’re fine)</a:t>
            </a:r>
          </a:p>
          <a:p>
            <a:r>
              <a:rPr lang="en-US" dirty="0"/>
              <a:t>Remainder of vitals just as important</a:t>
            </a:r>
          </a:p>
          <a:p>
            <a:r>
              <a:rPr lang="en-US" dirty="0"/>
              <a:t>Remember, make the kid comfortable, it can really change their exam</a:t>
            </a:r>
          </a:p>
          <a:p>
            <a:r>
              <a:rPr lang="en-US" dirty="0"/>
              <a:t>DO NOT immediately take them from their parents! Could be dangerous</a:t>
            </a:r>
          </a:p>
        </p:txBody>
      </p:sp>
    </p:spTree>
    <p:extLst>
      <p:ext uri="{BB962C8B-B14F-4D97-AF65-F5344CB8AC3E}">
        <p14:creationId xmlns:p14="http://schemas.microsoft.com/office/powerpoint/2010/main" val="4110620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E703-3014-7CF3-02CA-5F47F3A4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Retractions, Our Warning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5412B-3B13-ED3C-EED7-84E613D55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Natural progression </a:t>
            </a:r>
          </a:p>
          <a:p>
            <a:endParaRPr lang="en-US" dirty="0"/>
          </a:p>
          <a:p>
            <a:r>
              <a:rPr lang="en-US" dirty="0"/>
              <a:t>From the bottom up</a:t>
            </a:r>
          </a:p>
          <a:p>
            <a:endParaRPr lang="en-US" dirty="0"/>
          </a:p>
          <a:p>
            <a:r>
              <a:rPr lang="en-US" dirty="0"/>
              <a:t>Subcostal &gt; intercostal &gt; suprasternal &gt; nasal flaring &gt; grunting/head bobbing</a:t>
            </a:r>
          </a:p>
          <a:p>
            <a:endParaRPr lang="en-US" dirty="0"/>
          </a:p>
          <a:p>
            <a:r>
              <a:rPr lang="en-US" dirty="0"/>
              <a:t>Grunting is </a:t>
            </a:r>
            <a:r>
              <a:rPr lang="en-US" dirty="0" err="1"/>
              <a:t>AutoPEEP</a:t>
            </a:r>
            <a:r>
              <a:rPr lang="en-US" dirty="0"/>
              <a:t> &gt; BAD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E57F7-FD37-366A-CAD7-8E26E20B72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BE4F7-6896-A676-9876-2D995989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441" y="2057401"/>
            <a:ext cx="6177517" cy="457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2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BA558C-ED1C-EC48-6B62-951F8FCB6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18168"/>
            <a:ext cx="10820400" cy="4400518"/>
          </a:xfrm>
        </p:spPr>
        <p:txBody>
          <a:bodyPr>
            <a:normAutofit fontScale="92500"/>
          </a:bodyPr>
          <a:lstStyle/>
          <a:p>
            <a:r>
              <a:rPr lang="en-US" dirty="0"/>
              <a:t>Complex medical kids might have different progression of retractions</a:t>
            </a:r>
          </a:p>
          <a:p>
            <a:endParaRPr lang="en-US" dirty="0"/>
          </a:p>
          <a:p>
            <a:r>
              <a:rPr lang="en-US" dirty="0"/>
              <a:t>Neuromuscular kids might not have retractions</a:t>
            </a:r>
          </a:p>
          <a:p>
            <a:endParaRPr lang="en-US" dirty="0"/>
          </a:p>
          <a:p>
            <a:r>
              <a:rPr lang="en-US" dirty="0"/>
              <a:t>Ask parents for history</a:t>
            </a:r>
          </a:p>
          <a:p>
            <a:endParaRPr lang="en-US" dirty="0"/>
          </a:p>
          <a:p>
            <a:r>
              <a:rPr lang="en-US" dirty="0"/>
              <a:t>If a neuromuscular kid is working &gt; they absolutely need support</a:t>
            </a:r>
          </a:p>
          <a:p>
            <a:endParaRPr lang="en-US" dirty="0"/>
          </a:p>
          <a:p>
            <a:r>
              <a:rPr lang="en-US" dirty="0"/>
              <a:t>Consider a blood gas</a:t>
            </a:r>
          </a:p>
          <a:p>
            <a:endParaRPr lang="en-US" dirty="0"/>
          </a:p>
          <a:p>
            <a:r>
              <a:rPr lang="en-US" dirty="0"/>
              <a:t>Also, if they are tachypneic without abnormal breath sounds, may not be respiratory</a:t>
            </a:r>
          </a:p>
        </p:txBody>
      </p:sp>
    </p:spTree>
    <p:extLst>
      <p:ext uri="{BB962C8B-B14F-4D97-AF65-F5344CB8AC3E}">
        <p14:creationId xmlns:p14="http://schemas.microsoft.com/office/powerpoint/2010/main" val="238057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0262-6BED-703A-CDB4-EBA37F34A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D12CC3-6538-1149-021E-91C568F20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0094" y="3461072"/>
            <a:ext cx="3381375" cy="293972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129C2-76D5-E023-632D-CD1F15B1BA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  <a:p>
            <a:pPr>
              <a:buFontTx/>
              <a:buChar char="-"/>
            </a:pPr>
            <a:r>
              <a:rPr lang="en-US" dirty="0"/>
              <a:t>Can be useful</a:t>
            </a:r>
          </a:p>
          <a:p>
            <a:pPr>
              <a:buFontTx/>
              <a:buChar char="-"/>
            </a:pPr>
            <a:r>
              <a:rPr lang="en-US" dirty="0"/>
              <a:t>Not always needed</a:t>
            </a:r>
          </a:p>
          <a:p>
            <a:pPr>
              <a:buFontTx/>
              <a:buChar char="-"/>
            </a:pPr>
            <a:r>
              <a:rPr lang="en-US" dirty="0"/>
              <a:t>Not necessary for asthma or bronchiolitis</a:t>
            </a:r>
          </a:p>
          <a:p>
            <a:pPr>
              <a:buFontTx/>
              <a:buChar char="-"/>
            </a:pPr>
            <a:r>
              <a:rPr lang="en-US" dirty="0"/>
              <a:t>Helpful when asthmatics or </a:t>
            </a:r>
            <a:r>
              <a:rPr lang="en-US" dirty="0" err="1"/>
              <a:t>bronchiolytics</a:t>
            </a:r>
            <a:r>
              <a:rPr lang="en-US" dirty="0"/>
              <a:t> aren’t acting quite like they should</a:t>
            </a:r>
          </a:p>
          <a:p>
            <a:pPr>
              <a:buFontTx/>
              <a:buChar char="-"/>
            </a:pPr>
            <a:r>
              <a:rPr lang="en-US" dirty="0"/>
              <a:t>Helpful screen for effusions (POCUS helpful too)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D40D9-7534-7845-B863-88893649D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54" y="129221"/>
            <a:ext cx="3699909" cy="32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2CC7-D172-E641-DFF2-5FDC6A5C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Imaging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A3DF09-2690-B4D9-48FC-967AEFCC67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492176"/>
            <a:ext cx="4769298" cy="40243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1A6CC-9807-AED2-DF83-272E8AEC03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CT Chest</a:t>
            </a:r>
          </a:p>
          <a:p>
            <a:pPr>
              <a:buFontTx/>
              <a:buChar char="-"/>
            </a:pPr>
            <a:r>
              <a:rPr lang="en-US" dirty="0"/>
              <a:t>Less commonly needed in peds</a:t>
            </a:r>
          </a:p>
          <a:p>
            <a:pPr>
              <a:buFontTx/>
              <a:buChar char="-"/>
            </a:pPr>
            <a:r>
              <a:rPr lang="en-US" dirty="0"/>
              <a:t>Complex kids with known pathology</a:t>
            </a:r>
          </a:p>
          <a:p>
            <a:pPr>
              <a:buFontTx/>
              <a:buChar char="-"/>
            </a:pPr>
            <a:r>
              <a:rPr lang="en-US" dirty="0"/>
              <a:t>Airway foreign body if no one there to </a:t>
            </a:r>
            <a:r>
              <a:rPr lang="en-US" dirty="0" err="1"/>
              <a:t>bronch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Sick kids whose CXR isn’t giving a definitive answer</a:t>
            </a:r>
          </a:p>
          <a:p>
            <a:pPr>
              <a:buFontTx/>
              <a:buChar char="-"/>
            </a:pPr>
            <a:r>
              <a:rPr lang="en-US" dirty="0"/>
              <a:t>Have to be stable before they go</a:t>
            </a:r>
          </a:p>
        </p:txBody>
      </p:sp>
    </p:spTree>
    <p:extLst>
      <p:ext uri="{BB962C8B-B14F-4D97-AF65-F5344CB8AC3E}">
        <p14:creationId xmlns:p14="http://schemas.microsoft.com/office/powerpoint/2010/main" val="123306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0853-B8A4-FF74-9374-70DE921B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Distress/Failure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0163B-7138-C07E-88D1-EA24D6421F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Why do we harp on this so much in the world of Pediatrics?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#2 Leading Cause of Pediatric ED visits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#1 Leading Cause of Pediatric Cardiac Arrest is Respiratory Failure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9" t="38885" r="9538" b="18077"/>
          <a:stretch>
            <a:fillRect/>
          </a:stretch>
        </p:blipFill>
        <p:spPr bwMode="auto">
          <a:xfrm>
            <a:off x="6172200" y="2194559"/>
            <a:ext cx="5857162" cy="360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159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3BE7-4605-1EB2-95AB-4179DCBE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gasses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37A84-383C-A104-016D-11105804D3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Different Types</a:t>
            </a:r>
          </a:p>
          <a:p>
            <a:pPr>
              <a:buFontTx/>
              <a:buChar char="-"/>
            </a:pPr>
            <a:r>
              <a:rPr lang="en-US" dirty="0"/>
              <a:t>Capillary &gt; Quick, good for pCO2, not great for oxygenation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Venous &gt; Quick and easy, get with other venous labs, good for pH and pCO2 (adjust ranges)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Arterial &gt; only for accurate measure of oxygenation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39133-3967-5309-2197-206ECC5C77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When to get them</a:t>
            </a:r>
          </a:p>
          <a:p>
            <a:pPr>
              <a:buFontTx/>
              <a:buChar char="-"/>
            </a:pPr>
            <a:r>
              <a:rPr lang="en-US" dirty="0"/>
              <a:t>Help decide when to escalate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Helps see if escalation was effective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Consider in kids that seem sicker than they should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Strongly consider in complex kids with new O2 requirement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48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CD5D-CB7D-C4D7-A992-B062B8F4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equipment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5C0414-171B-DD38-EC52-7D7889C636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816711"/>
            <a:ext cx="2466975" cy="189016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DAE43F-003E-2658-A959-7EADF4EA78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Basics</a:t>
            </a:r>
          </a:p>
          <a:p>
            <a:pPr>
              <a:buFontTx/>
              <a:buChar char="-"/>
            </a:pPr>
            <a:r>
              <a:rPr lang="en-US" dirty="0"/>
              <a:t>Suction: NA vs NP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Low Flow O2: NC vs </a:t>
            </a:r>
            <a:r>
              <a:rPr lang="en-US" dirty="0" err="1"/>
              <a:t>Oxymask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Higher (but not HHF) Flow  O2:</a:t>
            </a:r>
          </a:p>
          <a:p>
            <a:pPr marL="0" indent="0">
              <a:buNone/>
            </a:pPr>
            <a:r>
              <a:rPr lang="en-US" dirty="0"/>
              <a:t>  Simple Face Mask vs Non-rebreather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2029A-B6DF-38B2-8B7A-BE7126A7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688"/>
            <a:ext cx="2466975" cy="1995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7C3C2-1F3B-EBF9-C5CD-5D50B074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052" y="2816711"/>
            <a:ext cx="2616052" cy="189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6DD93-F3F8-59F4-4593-9185E69A9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052" y="616688"/>
            <a:ext cx="2605999" cy="1995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F1C2F-6DA4-D101-52F3-FE6A71CBC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11358"/>
            <a:ext cx="2466975" cy="1712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1E424C-8F39-636D-4943-D8DB41807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143" y="4911358"/>
            <a:ext cx="2530908" cy="17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5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8CCB-108A-F776-D842-0F1E2DC4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Equipment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7D3B8E-75EC-44CB-00D9-3D628861D9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28600"/>
            <a:ext cx="3800673" cy="224878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933BF0-4FD6-2F73-0956-9E195E91E8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Advanced</a:t>
            </a:r>
          </a:p>
          <a:p>
            <a:pPr>
              <a:buFontTx/>
              <a:buChar char="-"/>
            </a:pPr>
            <a:r>
              <a:rPr lang="en-US" dirty="0"/>
              <a:t>High Flow O2: Various Forms of HHF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Pressure Delivery: CPAP vs BiPAP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Old Reliable (Manual PPV):</a:t>
            </a:r>
          </a:p>
          <a:p>
            <a:pPr marL="0" indent="0">
              <a:buNone/>
            </a:pPr>
            <a:r>
              <a:rPr lang="en-US" dirty="0"/>
              <a:t>   Anesthesia vs BVM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03B82-71F3-2CBB-77C1-A51D98AE4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477385"/>
            <a:ext cx="3804749" cy="211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95A5C-56CB-045F-FAD5-EC455910D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136" y="4593264"/>
            <a:ext cx="1900337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01B69-5262-9844-C669-DB6ABD3C6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24" y="4593264"/>
            <a:ext cx="190033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84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36DB-6C43-D57E-E622-6374565B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Escalating Therapy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73F0F-0D99-6FA8-E8E7-11B6E228D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wise approach</a:t>
            </a:r>
          </a:p>
          <a:p>
            <a:pPr>
              <a:buFontTx/>
              <a:buChar char="-"/>
            </a:pPr>
            <a:r>
              <a:rPr lang="en-US" dirty="0"/>
              <a:t>If patient mildly ill &gt; start simple and move up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If worried &gt; ok to skip steps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Always reassess after interventions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Varies based on illness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354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2F110-B054-821D-E2B9-73FFF9A0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Escalating by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0B483-0B94-C9C1-1F21-C995073755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Bronchiolitis </a:t>
            </a:r>
          </a:p>
          <a:p>
            <a:pPr marL="457200" indent="-457200">
              <a:buAutoNum type="arabicParenR"/>
            </a:pPr>
            <a:r>
              <a:rPr lang="en-US" dirty="0"/>
              <a:t>Assess retractions and SpO2</a:t>
            </a:r>
          </a:p>
          <a:p>
            <a:pPr marL="457200" indent="-457200">
              <a:buAutoNum type="arabicParenR"/>
            </a:pPr>
            <a:r>
              <a:rPr lang="en-US" dirty="0"/>
              <a:t>Suction</a:t>
            </a:r>
          </a:p>
          <a:p>
            <a:pPr marL="457200" indent="-457200">
              <a:buAutoNum type="arabicParenR"/>
            </a:pPr>
            <a:r>
              <a:rPr lang="en-US" dirty="0"/>
              <a:t>Reassess &gt; start O2 if needed</a:t>
            </a:r>
          </a:p>
          <a:p>
            <a:pPr marL="457200" indent="-457200">
              <a:buAutoNum type="arabicParenR"/>
            </a:pPr>
            <a:r>
              <a:rPr lang="en-US" dirty="0"/>
              <a:t>HFNC for those working hard or needing more O2 than LFNC </a:t>
            </a:r>
          </a:p>
          <a:p>
            <a:pPr marL="457200" indent="-457200">
              <a:buAutoNum type="arabicParenR"/>
            </a:pPr>
            <a:r>
              <a:rPr lang="en-US" dirty="0"/>
              <a:t>Reassess &gt; if still really working consider blood gas vs BiPAP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46117-DC53-F03A-87FF-D18C5DB608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Croup</a:t>
            </a:r>
          </a:p>
          <a:p>
            <a:pPr marL="457200" indent="-457200">
              <a:buAutoNum type="arabicParenR"/>
            </a:pPr>
            <a:r>
              <a:rPr lang="en-US" dirty="0"/>
              <a:t>Decadron 0.6mg/kg</a:t>
            </a:r>
          </a:p>
          <a:p>
            <a:pPr marL="457200" indent="-457200">
              <a:buAutoNum type="arabicParenR"/>
            </a:pPr>
            <a:r>
              <a:rPr lang="en-US" dirty="0" err="1"/>
              <a:t>Rac</a:t>
            </a:r>
            <a:r>
              <a:rPr lang="en-US" dirty="0"/>
              <a:t> epi for stridor at rest</a:t>
            </a:r>
          </a:p>
          <a:p>
            <a:pPr marL="457200" indent="-457200">
              <a:buAutoNum type="arabicParenR"/>
            </a:pPr>
            <a:r>
              <a:rPr lang="en-US" dirty="0"/>
              <a:t>Can give as many times as needed</a:t>
            </a:r>
          </a:p>
          <a:p>
            <a:pPr marL="457200" indent="-457200">
              <a:buAutoNum type="arabicParenR"/>
            </a:pPr>
            <a:r>
              <a:rPr lang="en-US" dirty="0"/>
              <a:t>If </a:t>
            </a:r>
            <a:r>
              <a:rPr lang="en-US" dirty="0" err="1"/>
              <a:t>rac</a:t>
            </a:r>
            <a:r>
              <a:rPr lang="en-US" dirty="0"/>
              <a:t> epi not helping &gt; HFNC</a:t>
            </a:r>
          </a:p>
          <a:p>
            <a:pPr marL="457200" indent="-457200">
              <a:buAutoNum type="arabicParenR"/>
            </a:pPr>
            <a:r>
              <a:rPr lang="en-US" dirty="0"/>
              <a:t>Consider </a:t>
            </a:r>
            <a:r>
              <a:rPr lang="en-US" dirty="0" err="1"/>
              <a:t>Heliox</a:t>
            </a:r>
            <a:r>
              <a:rPr lang="en-US" dirty="0"/>
              <a:t> if available</a:t>
            </a:r>
          </a:p>
        </p:txBody>
      </p:sp>
    </p:spTree>
    <p:extLst>
      <p:ext uri="{BB962C8B-B14F-4D97-AF65-F5344CB8AC3E}">
        <p14:creationId xmlns:p14="http://schemas.microsoft.com/office/powerpoint/2010/main" val="948003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E186-84CA-35FA-4786-6DAFE305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Escalating by illness (Asthma)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6FCD-6C84-BE04-1CCE-420EDDE25A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Standard</a:t>
            </a:r>
          </a:p>
          <a:p>
            <a:pPr marL="457200" indent="-457200">
              <a:buAutoNum type="arabicParenR"/>
            </a:pPr>
            <a:r>
              <a:rPr lang="en-US" dirty="0"/>
              <a:t>Assess wheezes and retractions</a:t>
            </a:r>
          </a:p>
          <a:p>
            <a:pPr marL="457200" indent="-457200">
              <a:buAutoNum type="arabicParenR"/>
            </a:pPr>
            <a:r>
              <a:rPr lang="en-US" dirty="0"/>
              <a:t>No wheeze is not good</a:t>
            </a:r>
          </a:p>
          <a:p>
            <a:pPr marL="457200" indent="-457200">
              <a:buAutoNum type="arabicParenR"/>
            </a:pPr>
            <a:r>
              <a:rPr lang="en-US" dirty="0" err="1"/>
              <a:t>Duoneb</a:t>
            </a:r>
            <a:r>
              <a:rPr lang="en-US" dirty="0"/>
              <a:t> + steroids (IV/IM/PO)</a:t>
            </a:r>
          </a:p>
          <a:p>
            <a:pPr marL="457200" indent="-457200">
              <a:buAutoNum type="arabicParenR"/>
            </a:pPr>
            <a:r>
              <a:rPr lang="en-US" dirty="0" err="1"/>
              <a:t>Reasses</a:t>
            </a:r>
            <a:r>
              <a:rPr lang="en-US" dirty="0"/>
              <a:t> &gt; Atrovent worthless after 2 doses</a:t>
            </a:r>
          </a:p>
          <a:p>
            <a:pPr marL="457200" indent="-457200">
              <a:buAutoNum type="arabicParenR"/>
            </a:pPr>
            <a:r>
              <a:rPr lang="en-US" dirty="0"/>
              <a:t>Continuous Albuterol</a:t>
            </a:r>
          </a:p>
          <a:p>
            <a:pPr marL="457200" indent="-457200">
              <a:buAutoNum type="arabicParenR"/>
            </a:pPr>
            <a:r>
              <a:rPr lang="en-US" dirty="0"/>
              <a:t>IV mag + Bolus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F7ADD-BEE8-3DB2-AD51-2133A81E4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Advanced</a:t>
            </a:r>
          </a:p>
          <a:p>
            <a:pPr marL="457200" indent="-457200">
              <a:buAutoNum type="arabicParenR"/>
            </a:pPr>
            <a:r>
              <a:rPr lang="en-US" dirty="0"/>
              <a:t>IM Epi can save you (and them)</a:t>
            </a:r>
          </a:p>
          <a:p>
            <a:pPr marL="457200" indent="-457200">
              <a:buAutoNum type="arabicParenR"/>
            </a:pPr>
            <a:r>
              <a:rPr lang="en-US" dirty="0"/>
              <a:t>IM terbutaline helpful (don’t give continuously if hypoxic)</a:t>
            </a:r>
          </a:p>
          <a:p>
            <a:pPr marL="457200" indent="-457200">
              <a:buAutoNum type="arabicParenR"/>
            </a:pPr>
            <a:r>
              <a:rPr lang="en-US" dirty="0"/>
              <a:t>If things aren’t working or acting right &gt; use your adjunct evals</a:t>
            </a:r>
          </a:p>
          <a:p>
            <a:pPr>
              <a:buFontTx/>
              <a:buChar char="-"/>
            </a:pPr>
            <a:r>
              <a:rPr lang="en-US" dirty="0"/>
              <a:t>Consider CXR for unexplained hypoxia or increased WOB after wheezes gone</a:t>
            </a:r>
          </a:p>
          <a:p>
            <a:pPr>
              <a:buFontTx/>
              <a:buChar char="-"/>
            </a:pPr>
            <a:r>
              <a:rPr lang="en-US" dirty="0"/>
              <a:t>Blood gas before escalating</a:t>
            </a:r>
          </a:p>
          <a:p>
            <a:pPr marL="0" indent="0">
              <a:buNone/>
            </a:pPr>
            <a:r>
              <a:rPr lang="en-US" dirty="0"/>
              <a:t>4) BiPAP for really sick kiddos (consider conscious sedation)</a:t>
            </a:r>
          </a:p>
          <a:p>
            <a:pPr marL="0" indent="0">
              <a:buNone/>
            </a:pPr>
            <a:r>
              <a:rPr lang="en-US" dirty="0"/>
              <a:t>5) Intubation last ditch effort</a:t>
            </a:r>
          </a:p>
        </p:txBody>
      </p:sp>
    </p:spTree>
    <p:extLst>
      <p:ext uri="{BB962C8B-B14F-4D97-AF65-F5344CB8AC3E}">
        <p14:creationId xmlns:p14="http://schemas.microsoft.com/office/powerpoint/2010/main" val="89822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DB6040-598A-52FF-5D01-FFB5C061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Escalation Cases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8523FE-840B-649D-E332-4F3EE6EAF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Discussions</a:t>
            </a:r>
          </a:p>
        </p:txBody>
      </p:sp>
    </p:spTree>
    <p:extLst>
      <p:ext uri="{BB962C8B-B14F-4D97-AF65-F5344CB8AC3E}">
        <p14:creationId xmlns:p14="http://schemas.microsoft.com/office/powerpoint/2010/main" val="3128963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09F2C-02BF-5433-72FC-9E0EF93E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it continues to go wrong?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D16A4-04BC-10D2-E5CA-1D63106DE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3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948450-D15B-8FC3-801D-12FA26EE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Deciding to Intubate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415FF-0095-512E-C253-9A5403C88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certain scenarios where this becomes the only option.</a:t>
            </a:r>
          </a:p>
          <a:p>
            <a:endParaRPr lang="en-US" dirty="0"/>
          </a:p>
          <a:p>
            <a:r>
              <a:rPr lang="en-US" dirty="0"/>
              <a:t>There are also times when this is most appropriate to start</a:t>
            </a:r>
          </a:p>
          <a:p>
            <a:endParaRPr lang="en-US" dirty="0"/>
          </a:p>
          <a:p>
            <a:r>
              <a:rPr lang="en-US" dirty="0"/>
              <a:t>If this is the case, the best we can do is be prepared.</a:t>
            </a:r>
          </a:p>
        </p:txBody>
      </p:sp>
    </p:spTree>
    <p:extLst>
      <p:ext uri="{BB962C8B-B14F-4D97-AF65-F5344CB8AC3E}">
        <p14:creationId xmlns:p14="http://schemas.microsoft.com/office/powerpoint/2010/main" val="1028567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C6BF-7B9D-7C52-E840-42D30E76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intubation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7023A-E467-A5EB-746D-CA32717F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Altered mental status (GCS &lt;8)</a:t>
            </a:r>
          </a:p>
          <a:p>
            <a:endParaRPr lang="en-US" dirty="0"/>
          </a:p>
          <a:p>
            <a:r>
              <a:rPr lang="en-US" dirty="0"/>
              <a:t>Hypercapnia not responding to BiPAP/hypercapnia causing AMS</a:t>
            </a:r>
          </a:p>
          <a:p>
            <a:endParaRPr lang="en-US" dirty="0"/>
          </a:p>
          <a:p>
            <a:r>
              <a:rPr lang="en-US" dirty="0"/>
              <a:t>Hypoxia not responding to BiPAP</a:t>
            </a:r>
          </a:p>
          <a:p>
            <a:endParaRPr lang="en-US" dirty="0"/>
          </a:p>
          <a:p>
            <a:r>
              <a:rPr lang="en-US" dirty="0"/>
              <a:t>Impending airway failure (burns/epiglottitis)</a:t>
            </a:r>
          </a:p>
          <a:p>
            <a:endParaRPr lang="en-US" dirty="0"/>
          </a:p>
          <a:p>
            <a:r>
              <a:rPr lang="en-US" dirty="0"/>
              <a:t>Complex/Very ill children who need to reduce metabolic demand</a:t>
            </a:r>
          </a:p>
        </p:txBody>
      </p:sp>
    </p:spTree>
    <p:extLst>
      <p:ext uri="{BB962C8B-B14F-4D97-AF65-F5344CB8AC3E}">
        <p14:creationId xmlns:p14="http://schemas.microsoft.com/office/powerpoint/2010/main" val="362312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06C4-CE14-E4C6-EB73-33B541D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are not little adults!!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FDB22-9CF2-98CD-EC9B-5DD5E308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phrase you’re probably tired of hearing us pediatricians say</a:t>
            </a:r>
          </a:p>
          <a:p>
            <a:endParaRPr lang="en-US" dirty="0"/>
          </a:p>
          <a:p>
            <a:r>
              <a:rPr lang="en-US" dirty="0"/>
              <a:t>Is it always true?</a:t>
            </a:r>
          </a:p>
          <a:p>
            <a:endParaRPr lang="en-US" dirty="0"/>
          </a:p>
          <a:p>
            <a:r>
              <a:rPr lang="en-US" dirty="0"/>
              <a:t>Can there be overlap?</a:t>
            </a:r>
          </a:p>
          <a:p>
            <a:endParaRPr lang="en-US" dirty="0"/>
          </a:p>
          <a:p>
            <a:r>
              <a:rPr lang="en-US" dirty="0"/>
              <a:t>Can we use that overlap to our advantage?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130" y="2798618"/>
            <a:ext cx="5137870" cy="25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82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you’ll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Make a check list and follow it</a:t>
            </a:r>
          </a:p>
          <a:p>
            <a:r>
              <a:rPr lang="en-US" dirty="0"/>
              <a:t>Intubation equipment</a:t>
            </a:r>
          </a:p>
          <a:p>
            <a:r>
              <a:rPr lang="en-US" dirty="0"/>
              <a:t>Adjuncts/Backups</a:t>
            </a:r>
          </a:p>
          <a:p>
            <a:r>
              <a:rPr lang="en-US" dirty="0"/>
              <a:t>Meds</a:t>
            </a:r>
          </a:p>
          <a:p>
            <a:r>
              <a:rPr lang="en-US" dirty="0"/>
              <a:t>RT</a:t>
            </a:r>
          </a:p>
          <a:p>
            <a:r>
              <a:rPr lang="en-US" dirty="0"/>
              <a:t>Vent for after</a:t>
            </a:r>
          </a:p>
          <a:p>
            <a:r>
              <a:rPr lang="en-US" dirty="0"/>
              <a:t>Meds for after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8D0CA2-77BB-5A6F-DD39-E2A127F47F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22054"/>
            <a:ext cx="5334000" cy="37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084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E480E-28D3-8996-9AD3-A22A9ABE7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Analgesia/Adjunct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29B7B-B778-C717-33E5-02A5228E634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Fentanyl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Morphine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Atropine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Lidocaine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6917CF-A89C-6C80-E17B-1A5187631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793FEA-4E80-8FD7-E81F-DA741EEA6B5C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Etomidate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Ketamine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Propofol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34152-C69B-0B22-D0DB-4FE2DC1FC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Paralytic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4BB622-2EC8-6B68-11C2-425E800D121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Rocuronium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Vecuronium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Succinylcholine</a:t>
            </a:r>
          </a:p>
        </p:txBody>
      </p:sp>
    </p:spTree>
    <p:extLst>
      <p:ext uri="{BB962C8B-B14F-4D97-AF65-F5344CB8AC3E}">
        <p14:creationId xmlns:p14="http://schemas.microsoft.com/office/powerpoint/2010/main" val="1710103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250E-CF7E-286C-E0C5-E19CD555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B8242-B7FB-3E8C-EDEF-97F47F0BB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4EA4B-B1A8-7D31-4638-238F1FEBDF3E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B7E3C-2D83-5340-4483-7ECC3866E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7EF427-9E9E-F87C-79D1-FB3F436A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662" y="485775"/>
            <a:ext cx="6924675" cy="588645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766F72-4C4B-2451-819B-4D02404A7F89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11E751-208E-34E6-F90F-8AC17F2D2D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E75662-A8E7-6515-69A0-434E7C3D1BC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30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B26E-9E04-0FE9-F54A-8F80A962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Meds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8111E-330A-2D87-6EEB-ECE40202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peds is weight based, just find what is comfortable and stick to it</a:t>
            </a:r>
          </a:p>
          <a:p>
            <a:r>
              <a:rPr lang="en-US" dirty="0"/>
              <a:t>Can’t really go wrong with Ketamine + Roc (2/kg and 1/kg)</a:t>
            </a:r>
          </a:p>
          <a:p>
            <a:r>
              <a:rPr lang="en-US" dirty="0"/>
              <a:t>Data now shows Roc is fine with head trauma </a:t>
            </a:r>
          </a:p>
          <a:p>
            <a:r>
              <a:rPr lang="en-US" dirty="0"/>
              <a:t>Etomidate not advised for septic or AI patients</a:t>
            </a:r>
          </a:p>
          <a:p>
            <a:r>
              <a:rPr lang="en-US" dirty="0" err="1"/>
              <a:t>Succ</a:t>
            </a:r>
            <a:r>
              <a:rPr lang="en-US" dirty="0"/>
              <a:t> really does </a:t>
            </a:r>
            <a:r>
              <a:rPr lang="en-US" dirty="0" err="1"/>
              <a:t>kinda</a:t>
            </a:r>
            <a:r>
              <a:rPr lang="en-US" dirty="0"/>
              <a:t> suck now</a:t>
            </a:r>
          </a:p>
          <a:p>
            <a:r>
              <a:rPr lang="en-US" dirty="0"/>
              <a:t>Lido recommended for increased ICP</a:t>
            </a:r>
          </a:p>
          <a:p>
            <a:r>
              <a:rPr lang="en-US" dirty="0"/>
              <a:t>Atropine pre med for little kids (varied by provider)</a:t>
            </a:r>
          </a:p>
        </p:txBody>
      </p:sp>
    </p:spTree>
    <p:extLst>
      <p:ext uri="{BB962C8B-B14F-4D97-AF65-F5344CB8AC3E}">
        <p14:creationId xmlns:p14="http://schemas.microsoft.com/office/powerpoint/2010/main" val="892326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Equipment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5909E-33B9-9758-C33A-5D149F4619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Make a checklist for every intubation</a:t>
            </a:r>
          </a:p>
          <a:p>
            <a:r>
              <a:rPr lang="en-US" dirty="0"/>
              <a:t>Consult the </a:t>
            </a:r>
            <a:r>
              <a:rPr lang="en-US" dirty="0" err="1"/>
              <a:t>Broselow’s</a:t>
            </a:r>
            <a:r>
              <a:rPr lang="en-US" dirty="0"/>
              <a:t> Tape for sizes</a:t>
            </a:r>
          </a:p>
          <a:p>
            <a:r>
              <a:rPr lang="en-US" dirty="0"/>
              <a:t>BVM/NC for preoxygenation</a:t>
            </a:r>
          </a:p>
          <a:p>
            <a:r>
              <a:rPr lang="en-US" dirty="0"/>
              <a:t>Laryngoscope</a:t>
            </a:r>
          </a:p>
          <a:p>
            <a:r>
              <a:rPr lang="en-US" dirty="0"/>
              <a:t>ETT</a:t>
            </a:r>
          </a:p>
          <a:p>
            <a:r>
              <a:rPr lang="en-US" dirty="0"/>
              <a:t>Suction</a:t>
            </a:r>
          </a:p>
          <a:p>
            <a:r>
              <a:rPr lang="en-US" dirty="0"/>
              <a:t>EtCO2</a:t>
            </a:r>
          </a:p>
          <a:p>
            <a:r>
              <a:rPr lang="en-US" dirty="0"/>
              <a:t>Adjuncts</a:t>
            </a:r>
          </a:p>
          <a:p>
            <a:r>
              <a:rPr lang="en-US" dirty="0"/>
              <a:t>Plans B and C!!!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31332C-E1A0-C633-75D7-C82AADC7B5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2" y="2194559"/>
            <a:ext cx="2609850" cy="330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7F742-2533-B288-7B78-693527575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4" y="2268986"/>
            <a:ext cx="3156319" cy="315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4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C81D9-DF41-3A82-8ADA-B7F3013D0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CA2E9-3DFB-C4EF-038F-72B848FDD5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4595" y="764373"/>
            <a:ext cx="3988428" cy="240133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652DC-B585-5B89-B887-010EEE49CF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Know the right tube and blade size</a:t>
            </a:r>
          </a:p>
          <a:p>
            <a:endParaRPr lang="en-US" dirty="0"/>
          </a:p>
          <a:p>
            <a:r>
              <a:rPr lang="en-US" dirty="0"/>
              <a:t>Again, when in doubt, consult our friend </a:t>
            </a:r>
            <a:r>
              <a:rPr lang="en-US" dirty="0" err="1"/>
              <a:t>Broselow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07A49A-1031-5AF4-9BB6-D54A99A4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5" y="3428999"/>
            <a:ext cx="3988428" cy="22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0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Adjuncts/Back ups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06225-28A5-D738-91D7-65D647CD40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Visual Guidance when able</a:t>
            </a:r>
          </a:p>
          <a:p>
            <a:endParaRPr lang="en-US" dirty="0"/>
          </a:p>
          <a:p>
            <a:r>
              <a:rPr lang="en-US" dirty="0"/>
              <a:t>Bougies are our friends</a:t>
            </a:r>
          </a:p>
          <a:p>
            <a:endParaRPr lang="en-US" dirty="0"/>
          </a:p>
          <a:p>
            <a:r>
              <a:rPr lang="en-US" dirty="0"/>
              <a:t>There’s Nothing Wrong with an LMA</a:t>
            </a:r>
          </a:p>
          <a:p>
            <a:endParaRPr lang="en-US" dirty="0"/>
          </a:p>
          <a:p>
            <a:r>
              <a:rPr lang="en-US" dirty="0"/>
              <a:t>These should be out and ready</a:t>
            </a:r>
          </a:p>
          <a:p>
            <a:endParaRPr lang="en-US" dirty="0"/>
          </a:p>
          <a:p>
            <a:r>
              <a:rPr lang="en-US" dirty="0"/>
              <a:t>When in doubt &gt; pull out and bag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09EE7B-33F5-CCAF-FAF7-90B0A6AF6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5475" y="2194559"/>
            <a:ext cx="4786976" cy="318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72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considerations for special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 guidance strongly recommended for any known difficult airways</a:t>
            </a:r>
          </a:p>
          <a:p>
            <a:endParaRPr lang="en-US" dirty="0"/>
          </a:p>
          <a:p>
            <a:r>
              <a:rPr lang="en-US" dirty="0"/>
              <a:t>Cardiac kids and very small children can code during these</a:t>
            </a:r>
          </a:p>
          <a:p>
            <a:endParaRPr lang="en-US" dirty="0"/>
          </a:p>
          <a:p>
            <a:r>
              <a:rPr lang="en-US" dirty="0"/>
              <a:t>Have Epi and compression board at the ready</a:t>
            </a:r>
          </a:p>
          <a:p>
            <a:endParaRPr lang="en-US" dirty="0"/>
          </a:p>
          <a:p>
            <a:r>
              <a:rPr lang="en-US" dirty="0"/>
              <a:t>NEVER EVER PARALYZE A CHILD YOU CAN’T BAG!!!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84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Oh S**T moments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do you do when ETT won’/ can’t go in.</a:t>
            </a:r>
          </a:p>
          <a:p>
            <a:r>
              <a:rPr lang="en-US" dirty="0"/>
              <a:t>Try BVM if able/appropriate</a:t>
            </a:r>
          </a:p>
          <a:p>
            <a:r>
              <a:rPr lang="en-US" dirty="0"/>
              <a:t>Try LMA if able/appropriate</a:t>
            </a:r>
          </a:p>
          <a:p>
            <a:r>
              <a:rPr lang="en-US" dirty="0"/>
              <a:t>Last ditch is cricothyrotomy</a:t>
            </a:r>
          </a:p>
          <a:p>
            <a:r>
              <a:rPr lang="en-US" dirty="0"/>
              <a:t>Surgical &gt;/= 12 (10 if big kid)</a:t>
            </a:r>
          </a:p>
          <a:p>
            <a:r>
              <a:rPr lang="en-US" dirty="0"/>
              <a:t>Needle w/ Jet insufflation &lt;12</a:t>
            </a:r>
          </a:p>
          <a:p>
            <a:r>
              <a:rPr lang="en-US" dirty="0"/>
              <a:t>Insufflation cannot provide ventilation!!!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9CF1EF-3CFB-419B-6277-516DA8C925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8633" y="2194559"/>
            <a:ext cx="4082901" cy="37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Mcgyver</a:t>
            </a:r>
            <a:r>
              <a:rPr lang="en-US" dirty="0"/>
              <a:t> Insufflation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D1DC6-8091-5364-3884-082CF936C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Can make your own jet insufflation if needed</a:t>
            </a:r>
          </a:p>
          <a:p>
            <a:r>
              <a:rPr lang="en-US" dirty="0"/>
              <a:t>Hold onto this as tight as you can</a:t>
            </a:r>
          </a:p>
          <a:p>
            <a:r>
              <a:rPr lang="en-US" dirty="0"/>
              <a:t>It’s high pressure</a:t>
            </a:r>
          </a:p>
          <a:p>
            <a:r>
              <a:rPr lang="en-US" dirty="0"/>
              <a:t>Things pop off</a:t>
            </a:r>
          </a:p>
          <a:p>
            <a:r>
              <a:rPr lang="en-US" dirty="0"/>
              <a:t>Call ENT immediately!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15662F-8F43-0B34-BAE4-2F77BA79C5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0083" y="2193925"/>
            <a:ext cx="3018234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5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5F70-D1A2-8AB3-2A54-7437BF0F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Pediatric vs adult: </a:t>
            </a:r>
            <a:r>
              <a:rPr lang="en-US" sz="3600" dirty="0" err="1"/>
              <a:t>HeaD</a:t>
            </a:r>
            <a:r>
              <a:rPr lang="en-US" sz="3600" dirty="0"/>
              <a:t> &amp; Neck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Nose:</a:t>
            </a:r>
          </a:p>
          <a:p>
            <a:endParaRPr lang="en-US" dirty="0"/>
          </a:p>
          <a:p>
            <a:r>
              <a:rPr lang="en-US" dirty="0"/>
              <a:t>Vocal Cords:</a:t>
            </a:r>
          </a:p>
          <a:p>
            <a:endParaRPr lang="en-US" dirty="0"/>
          </a:p>
          <a:p>
            <a:r>
              <a:rPr lang="en-US" dirty="0"/>
              <a:t>Diameter:</a:t>
            </a:r>
          </a:p>
          <a:p>
            <a:endParaRPr lang="en-US" dirty="0"/>
          </a:p>
          <a:p>
            <a:r>
              <a:rPr lang="en-US" dirty="0"/>
              <a:t>Smooth Muscle:</a:t>
            </a:r>
          </a:p>
          <a:p>
            <a:endParaRPr lang="en-US" dirty="0"/>
          </a:p>
          <a:p>
            <a:r>
              <a:rPr lang="en-US" dirty="0"/>
              <a:t>Head-to-Body Ratio:</a:t>
            </a:r>
          </a:p>
        </p:txBody>
      </p:sp>
      <p:pic>
        <p:nvPicPr>
          <p:cNvPr id="6" name="Picture 3" descr="Image result for child upper airway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54" y="1824471"/>
            <a:ext cx="2656046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885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F497-A490-0EBB-EAB6-3B53DE2C4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Expertise (if available)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FA90A-A629-8721-685D-57A484398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your friends when you 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610" y="2576946"/>
            <a:ext cx="3388453" cy="3169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5" y="1410887"/>
            <a:ext cx="4091709" cy="40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36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Tube or Not to tube?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should be asked every time</a:t>
            </a:r>
          </a:p>
          <a:p>
            <a:r>
              <a:rPr lang="en-US" dirty="0"/>
              <a:t>Some will be worse with intubation</a:t>
            </a:r>
          </a:p>
          <a:p>
            <a:r>
              <a:rPr lang="en-US" dirty="0"/>
              <a:t>Kids breathe faster than our vents </a:t>
            </a:r>
          </a:p>
          <a:p>
            <a:r>
              <a:rPr lang="en-US" dirty="0"/>
              <a:t>Kids more likely to code during intubation</a:t>
            </a:r>
          </a:p>
          <a:p>
            <a:r>
              <a:rPr lang="en-US" dirty="0"/>
              <a:t>Asthmatics struggle on vents</a:t>
            </a:r>
          </a:p>
          <a:p>
            <a:r>
              <a:rPr lang="en-US" dirty="0"/>
              <a:t>When in doubt, just bag and call us ….. We will absolutely never ever </a:t>
            </a:r>
            <a:r>
              <a:rPr lang="en-US" dirty="0" err="1"/>
              <a:t>ever</a:t>
            </a:r>
            <a:r>
              <a:rPr lang="en-US" dirty="0"/>
              <a:t> judge you when you ask us about intubation</a:t>
            </a:r>
          </a:p>
        </p:txBody>
      </p:sp>
    </p:spTree>
    <p:extLst>
      <p:ext uri="{BB962C8B-B14F-4D97-AF65-F5344CB8AC3E}">
        <p14:creationId xmlns:p14="http://schemas.microsoft.com/office/powerpoint/2010/main" val="3575220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Post-Intubation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long term sedation</a:t>
            </a:r>
          </a:p>
          <a:p>
            <a:pPr>
              <a:buFontTx/>
              <a:buChar char="-"/>
            </a:pPr>
            <a:r>
              <a:rPr lang="en-US" dirty="0"/>
              <a:t>Our 2 most common are Fentanyl and </a:t>
            </a:r>
            <a:r>
              <a:rPr lang="en-US" dirty="0" err="1"/>
              <a:t>Precedex</a:t>
            </a:r>
            <a:r>
              <a:rPr lang="en-US" dirty="0"/>
              <a:t> </a:t>
            </a:r>
            <a:r>
              <a:rPr lang="en-US" dirty="0" err="1"/>
              <a:t>gtts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Know standard ventilator starting points</a:t>
            </a:r>
          </a:p>
          <a:p>
            <a:pPr>
              <a:buFontTx/>
              <a:buChar char="-"/>
            </a:pPr>
            <a:r>
              <a:rPr lang="en-US" dirty="0"/>
              <a:t>SIMV-PRVC is always a good starting mode</a:t>
            </a:r>
          </a:p>
          <a:p>
            <a:pPr>
              <a:buFontTx/>
              <a:buChar char="-"/>
            </a:pPr>
            <a:r>
              <a:rPr lang="en-US" dirty="0"/>
              <a:t>TV 6-8mL/kg standard, 4-6mL/kg for ARDS</a:t>
            </a:r>
          </a:p>
          <a:p>
            <a:pPr>
              <a:buFontTx/>
              <a:buChar char="-"/>
            </a:pPr>
            <a:r>
              <a:rPr lang="en-US" dirty="0"/>
              <a:t>Starting PEEP 5-6,  go up as needed to maintain O2</a:t>
            </a:r>
          </a:p>
          <a:p>
            <a:pPr>
              <a:buFontTx/>
              <a:buChar char="-"/>
            </a:pPr>
            <a:r>
              <a:rPr lang="en-US" dirty="0"/>
              <a:t>If FiO2 &gt; 50%, consider increasing PEEP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1177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Summarize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Kids can seem scary</a:t>
            </a:r>
          </a:p>
          <a:p>
            <a:r>
              <a:rPr lang="en-US" dirty="0"/>
              <a:t>The biggest thing we can do is be prepared and be calm</a:t>
            </a:r>
          </a:p>
          <a:p>
            <a:r>
              <a:rPr lang="en-US" dirty="0"/>
              <a:t>They may not be little adults, but the process can be similar</a:t>
            </a:r>
          </a:p>
          <a:p>
            <a:r>
              <a:rPr lang="en-US" dirty="0"/>
              <a:t>Understand progression of retractions</a:t>
            </a:r>
          </a:p>
          <a:p>
            <a:r>
              <a:rPr lang="en-US" dirty="0"/>
              <a:t>Recognize the warning signs</a:t>
            </a:r>
          </a:p>
          <a:p>
            <a:r>
              <a:rPr lang="en-US" dirty="0"/>
              <a:t>Step wise progression for therapy</a:t>
            </a:r>
          </a:p>
          <a:p>
            <a:r>
              <a:rPr lang="en-US" dirty="0"/>
              <a:t>Weigh risks and benefits of intubation</a:t>
            </a:r>
          </a:p>
          <a:p>
            <a:r>
              <a:rPr lang="en-US" dirty="0"/>
              <a:t>Have an intubation checklist with plans B and C</a:t>
            </a:r>
          </a:p>
          <a:p>
            <a:r>
              <a:rPr lang="en-US" dirty="0"/>
              <a:t>Ketamine and Roc are always great for intubation</a:t>
            </a:r>
          </a:p>
          <a:p>
            <a:r>
              <a:rPr lang="en-US" dirty="0"/>
              <a:t>Never feel bad phoning a pediatric trained friend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96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D16A-C21B-48B3-83B0-6FED2164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4957" y="764373"/>
            <a:ext cx="5734844" cy="57348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848F9-2C5E-1B4F-639F-626561FBBD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Thanks for listening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hcreglow@childrensnebraska.org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reach out with any questions or suggestions</a:t>
            </a:r>
          </a:p>
        </p:txBody>
      </p:sp>
    </p:spTree>
    <p:extLst>
      <p:ext uri="{BB962C8B-B14F-4D97-AF65-F5344CB8AC3E}">
        <p14:creationId xmlns:p14="http://schemas.microsoft.com/office/powerpoint/2010/main" val="59222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FB680-9645-E27B-039F-0A12DD0C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vs adult: Chest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Horizontal ribs 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Flatter Diaphragm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Ribs &amp; Sternum are cartilage 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Less pulmonary reserve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Heart takes up more thoracic space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Poor accessory muscle development</a:t>
            </a:r>
          </a:p>
          <a:p>
            <a:pPr>
              <a:lnSpc>
                <a:spcPct val="100000"/>
              </a:lnSpc>
              <a:spcBef>
                <a:spcPts val="350"/>
              </a:spcBef>
              <a:buClr>
                <a:srgbClr val="FFFFFF"/>
              </a:buClr>
              <a:buFont typeface="ArialMT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Larger abdominal organs - pushes up diaphragm</a:t>
            </a:r>
          </a:p>
          <a:p>
            <a:endParaRPr lang="en-US" dirty="0"/>
          </a:p>
        </p:txBody>
      </p:sp>
      <p:pic>
        <p:nvPicPr>
          <p:cNvPr id="1026" name="Picture 2" descr="Paediatric Anatomy and Physiology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99" y="2057400"/>
            <a:ext cx="4966333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88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8A35-D400-8E44-DAB4-8F2E6055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Distress leads to Failure, failure leads to arrest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43576-A135-5EA7-57C1-52E184788D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Respiratory Care in </a:t>
            </a:r>
            <a:r>
              <a:rPr lang="en-US" dirty="0" err="1"/>
              <a:t>Peds</a:t>
            </a:r>
            <a:r>
              <a:rPr lang="en-US" dirty="0"/>
              <a:t> is important!</a:t>
            </a:r>
          </a:p>
          <a:p>
            <a:endParaRPr lang="en-US" dirty="0"/>
          </a:p>
          <a:p>
            <a:r>
              <a:rPr lang="en-US" dirty="0"/>
              <a:t>Some kids will just stay in distress</a:t>
            </a:r>
          </a:p>
          <a:p>
            <a:endParaRPr lang="en-US" dirty="0"/>
          </a:p>
          <a:p>
            <a:r>
              <a:rPr lang="en-US" dirty="0"/>
              <a:t>Some may get worse</a:t>
            </a:r>
          </a:p>
          <a:p>
            <a:endParaRPr lang="en-US" dirty="0"/>
          </a:p>
          <a:p>
            <a:r>
              <a:rPr lang="en-US" dirty="0"/>
              <a:t>The key is recognizing and intervening early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782999"/>
            <a:ext cx="5334000" cy="28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0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respiratory disorders in pediatrics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93F7-9BC5-ADFE-8C1E-243D23AA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5 most common non-traumatic peds respiratory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58D50-56A1-B3D1-02C1-DD295370C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Asthma</a:t>
            </a:r>
          </a:p>
          <a:p>
            <a:endParaRPr lang="en-US" dirty="0"/>
          </a:p>
          <a:p>
            <a:r>
              <a:rPr lang="en-US" dirty="0"/>
              <a:t>Croup</a:t>
            </a:r>
          </a:p>
          <a:p>
            <a:endParaRPr lang="en-US" dirty="0"/>
          </a:p>
          <a:p>
            <a:r>
              <a:rPr lang="en-US" dirty="0"/>
              <a:t>Bronchiolitis</a:t>
            </a:r>
          </a:p>
          <a:p>
            <a:endParaRPr lang="en-US" dirty="0"/>
          </a:p>
          <a:p>
            <a:r>
              <a:rPr lang="en-US" dirty="0"/>
              <a:t>Epiglottitis</a:t>
            </a:r>
          </a:p>
          <a:p>
            <a:endParaRPr lang="en-US" dirty="0"/>
          </a:p>
          <a:p>
            <a:r>
              <a:rPr lang="en-US" dirty="0"/>
              <a:t>Foreign Body</a:t>
            </a:r>
          </a:p>
        </p:txBody>
      </p:sp>
    </p:spTree>
    <p:extLst>
      <p:ext uri="{BB962C8B-B14F-4D97-AF65-F5344CB8AC3E}">
        <p14:creationId xmlns:p14="http://schemas.microsoft.com/office/powerpoint/2010/main" val="195366555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f7a74f-e3a3-4e84-940e-5a7ca14b834b" xsi:nil="true"/>
    <lcf76f155ced4ddcb4097134ff3c332f xmlns="c91aa38d-d4a2-4784-9b60-efeafcc5781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17D36B4012438796D9DF5AD9A42A" ma:contentTypeVersion="19" ma:contentTypeDescription="Create a new document." ma:contentTypeScope="" ma:versionID="1dd5ee3291f9a9e601039ff4836f1fb7">
  <xsd:schema xmlns:xsd="http://www.w3.org/2001/XMLSchema" xmlns:xs="http://www.w3.org/2001/XMLSchema" xmlns:p="http://schemas.microsoft.com/office/2006/metadata/properties" xmlns:ns2="c91aa38d-d4a2-4784-9b60-efeafcc57812" xmlns:ns3="2ef7a74f-e3a3-4e84-940e-5a7ca14b834b" xmlns:ns4="2d6835cd-ddf9-41c0-b6a9-1a7ac78e0ff1" targetNamespace="http://schemas.microsoft.com/office/2006/metadata/properties" ma:root="true" ma:fieldsID="5d6b71cfa3497cc1deffacd30f64c849" ns2:_="" ns3:_="" ns4:_="">
    <xsd:import namespace="c91aa38d-d4a2-4784-9b60-efeafcc57812"/>
    <xsd:import namespace="2ef7a74f-e3a3-4e84-940e-5a7ca14b834b"/>
    <xsd:import namespace="2d6835cd-ddf9-41c0-b6a9-1a7ac78e0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a38d-d4a2-4784-9b60-efeafcc57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7a74f-e3a3-4e84-940e-5a7ca14b834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5396857-c23a-4d59-bf62-1535634a5f7a}" ma:internalName="TaxCatchAll" ma:showField="CatchAllData" ma:web="2ef7a74f-e3a3-4e84-940e-5a7ca14b8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835cd-ddf9-41c0-b6a9-1a7ac78e0ff1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EA2479-102D-4379-B2B5-4B0478C285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9CE294-CCE6-4A40-A84F-2544846A16B2}">
  <ds:schemaRefs>
    <ds:schemaRef ds:uri="http://schemas.microsoft.com/office/2006/metadata/properties"/>
    <ds:schemaRef ds:uri="http://schemas.microsoft.com/office/infopath/2007/PartnerControls"/>
    <ds:schemaRef ds:uri="2ef7a74f-e3a3-4e84-940e-5a7ca14b834b"/>
    <ds:schemaRef ds:uri="c91aa38d-d4a2-4784-9b60-efeafcc57812"/>
  </ds:schemaRefs>
</ds:datastoreItem>
</file>

<file path=customXml/itemProps3.xml><?xml version="1.0" encoding="utf-8"?>
<ds:datastoreItem xmlns:ds="http://schemas.openxmlformats.org/officeDocument/2006/customXml" ds:itemID="{F6D8596B-3C0F-42F9-8819-9FBCFAE54E67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8489</TotalTime>
  <Words>1800</Words>
  <Application>Microsoft Office PowerPoint</Application>
  <PresentationFormat>Widescreen</PresentationFormat>
  <Paragraphs>421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ArialMT</vt:lpstr>
      <vt:lpstr>Century Gothic</vt:lpstr>
      <vt:lpstr>Vapor Trail</vt:lpstr>
      <vt:lpstr>Pediatric Respiratory Emergencies</vt:lpstr>
      <vt:lpstr>objectives</vt:lpstr>
      <vt:lpstr>Respiratory Distress/Failure</vt:lpstr>
      <vt:lpstr>Kids are not little adults!!</vt:lpstr>
      <vt:lpstr>Pediatric vs adult: HeaD &amp; Neck</vt:lpstr>
      <vt:lpstr>Pediatric vs adult: Chest</vt:lpstr>
      <vt:lpstr>Distress leads to Failure, failure leads to arrest</vt:lpstr>
      <vt:lpstr>Common respiratory disorders in pediatrics</vt:lpstr>
      <vt:lpstr>5 most common non-traumatic peds respiratory </vt:lpstr>
      <vt:lpstr>Let’s divide them up      </vt:lpstr>
      <vt:lpstr>Upper Airway</vt:lpstr>
      <vt:lpstr>Croup</vt:lpstr>
      <vt:lpstr>epiglotittis</vt:lpstr>
      <vt:lpstr>Lower airway</vt:lpstr>
      <vt:lpstr>asthma</vt:lpstr>
      <vt:lpstr>bronchiolitis</vt:lpstr>
      <vt:lpstr>Foreign body (could be either)</vt:lpstr>
      <vt:lpstr>Other non-traumatic respiratory emergencis</vt:lpstr>
      <vt:lpstr>seizures</vt:lpstr>
      <vt:lpstr>Pediatric trauma</vt:lpstr>
      <vt:lpstr>PowerPoint Presentation</vt:lpstr>
      <vt:lpstr>Enough info bombardment, let’s get to the good stuff </vt:lpstr>
      <vt:lpstr>Children can be scary, how do we prepare ourselves??</vt:lpstr>
      <vt:lpstr>General approach</vt:lpstr>
      <vt:lpstr>Evaluating a kid in respiratory distress</vt:lpstr>
      <vt:lpstr>Retractions, Our Warning Signs</vt:lpstr>
      <vt:lpstr>Special Considerations</vt:lpstr>
      <vt:lpstr>Imaging</vt:lpstr>
      <vt:lpstr>Other Imaging</vt:lpstr>
      <vt:lpstr>Blood gasses</vt:lpstr>
      <vt:lpstr>Respiratory equipment</vt:lpstr>
      <vt:lpstr>Respiratory Equipment</vt:lpstr>
      <vt:lpstr>Escalating Therapy</vt:lpstr>
      <vt:lpstr>Escalating by illness</vt:lpstr>
      <vt:lpstr>Escalating by illness (Asthma)</vt:lpstr>
      <vt:lpstr>Escalation Cases</vt:lpstr>
      <vt:lpstr>What if it continues to go wrong?</vt:lpstr>
      <vt:lpstr>Deciding to Intubate</vt:lpstr>
      <vt:lpstr>Indications for intubation</vt:lpstr>
      <vt:lpstr>What you’ll need</vt:lpstr>
      <vt:lpstr>Meds</vt:lpstr>
      <vt:lpstr>PowerPoint Presentation</vt:lpstr>
      <vt:lpstr>Meds considerations</vt:lpstr>
      <vt:lpstr>Standard Equipment</vt:lpstr>
      <vt:lpstr>Equipment</vt:lpstr>
      <vt:lpstr>Adjuncts/Back ups</vt:lpstr>
      <vt:lpstr>Special considerations for special populations</vt:lpstr>
      <vt:lpstr>The Oh S**T moments</vt:lpstr>
      <vt:lpstr>Mcgyver Insufflation</vt:lpstr>
      <vt:lpstr>Expertise (if available)</vt:lpstr>
      <vt:lpstr>To Tube or Not to tube?</vt:lpstr>
      <vt:lpstr>Post-Intubation considerations</vt:lpstr>
      <vt:lpstr>Let’s Summarize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Respiratory Emergencies</dc:title>
  <dc:creator>Creglow, Hunter</dc:creator>
  <cp:lastModifiedBy>Dougherty, Kaitlin</cp:lastModifiedBy>
  <cp:revision>22</cp:revision>
  <dcterms:created xsi:type="dcterms:W3CDTF">2024-05-01T19:23:06Z</dcterms:created>
  <dcterms:modified xsi:type="dcterms:W3CDTF">2025-05-22T12:25:35Z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0x010100FC8C17D36B4012438796D9DF5AD9A42A</vt:lpwstr>
  </property>
  <property fmtid="{D5CDD505-2E9C-101B-9397-08002B2CF9AE}" pid="3" name="MediaServiceImageTags">
    <vt:lpwstr/>
  </property>
</Properties>
</file>