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03"/>
  </p:notesMasterIdLst>
  <p:sldIdLst>
    <p:sldId id="380" r:id="rId5"/>
    <p:sldId id="381" r:id="rId6"/>
    <p:sldId id="382" r:id="rId7"/>
    <p:sldId id="297" r:id="rId8"/>
    <p:sldId id="393" r:id="rId9"/>
    <p:sldId id="296" r:id="rId10"/>
    <p:sldId id="263" r:id="rId11"/>
    <p:sldId id="360" r:id="rId12"/>
    <p:sldId id="358" r:id="rId13"/>
    <p:sldId id="289" r:id="rId14"/>
    <p:sldId id="386" r:id="rId15"/>
    <p:sldId id="264" r:id="rId16"/>
    <p:sldId id="354" r:id="rId17"/>
    <p:sldId id="266" r:id="rId18"/>
    <p:sldId id="355" r:id="rId19"/>
    <p:sldId id="265" r:id="rId20"/>
    <p:sldId id="356" r:id="rId21"/>
    <p:sldId id="267" r:id="rId22"/>
    <p:sldId id="357" r:id="rId23"/>
    <p:sldId id="268" r:id="rId24"/>
    <p:sldId id="295" r:id="rId25"/>
    <p:sldId id="258" r:id="rId26"/>
    <p:sldId id="259" r:id="rId27"/>
    <p:sldId id="260" r:id="rId28"/>
    <p:sldId id="290" r:id="rId29"/>
    <p:sldId id="294" r:id="rId30"/>
    <p:sldId id="387" r:id="rId31"/>
    <p:sldId id="321" r:id="rId32"/>
    <p:sldId id="291" r:id="rId33"/>
    <p:sldId id="261" r:id="rId34"/>
    <p:sldId id="292" r:id="rId35"/>
    <p:sldId id="320" r:id="rId36"/>
    <p:sldId id="346" r:id="rId37"/>
    <p:sldId id="262" r:id="rId38"/>
    <p:sldId id="300" r:id="rId39"/>
    <p:sldId id="345" r:id="rId40"/>
    <p:sldId id="322" r:id="rId41"/>
    <p:sldId id="323" r:id="rId42"/>
    <p:sldId id="324" r:id="rId43"/>
    <p:sldId id="396" r:id="rId44"/>
    <p:sldId id="395" r:id="rId45"/>
    <p:sldId id="397" r:id="rId46"/>
    <p:sldId id="398" r:id="rId47"/>
    <p:sldId id="408" r:id="rId48"/>
    <p:sldId id="409" r:id="rId49"/>
    <p:sldId id="336" r:id="rId50"/>
    <p:sldId id="410" r:id="rId51"/>
    <p:sldId id="411" r:id="rId52"/>
    <p:sldId id="344" r:id="rId53"/>
    <p:sldId id="489" r:id="rId54"/>
    <p:sldId id="404" r:id="rId55"/>
    <p:sldId id="402" r:id="rId56"/>
    <p:sldId id="407" r:id="rId57"/>
    <p:sldId id="412" r:id="rId58"/>
    <p:sldId id="401" r:id="rId59"/>
    <p:sldId id="413" r:id="rId60"/>
    <p:sldId id="414" r:id="rId61"/>
    <p:sldId id="433" r:id="rId62"/>
    <p:sldId id="415" r:id="rId63"/>
    <p:sldId id="422" r:id="rId64"/>
    <p:sldId id="421" r:id="rId65"/>
    <p:sldId id="420" r:id="rId66"/>
    <p:sldId id="423" r:id="rId67"/>
    <p:sldId id="425" r:id="rId68"/>
    <p:sldId id="424" r:id="rId69"/>
    <p:sldId id="427" r:id="rId70"/>
    <p:sldId id="434" r:id="rId71"/>
    <p:sldId id="428" r:id="rId72"/>
    <p:sldId id="430" r:id="rId73"/>
    <p:sldId id="435" r:id="rId74"/>
    <p:sldId id="438" r:id="rId75"/>
    <p:sldId id="436" r:id="rId76"/>
    <p:sldId id="429" r:id="rId77"/>
    <p:sldId id="431" r:id="rId78"/>
    <p:sldId id="437" r:id="rId79"/>
    <p:sldId id="416" r:id="rId80"/>
    <p:sldId id="417" r:id="rId81"/>
    <p:sldId id="418" r:id="rId82"/>
    <p:sldId id="419" r:id="rId83"/>
    <p:sldId id="439" r:id="rId84"/>
    <p:sldId id="440" r:id="rId85"/>
    <p:sldId id="330" r:id="rId86"/>
    <p:sldId id="441" r:id="rId87"/>
    <p:sldId id="442" r:id="rId88"/>
    <p:sldId id="452" r:id="rId89"/>
    <p:sldId id="456" r:id="rId90"/>
    <p:sldId id="458" r:id="rId91"/>
    <p:sldId id="457" r:id="rId92"/>
    <p:sldId id="460" r:id="rId93"/>
    <p:sldId id="459" r:id="rId94"/>
    <p:sldId id="332" r:id="rId95"/>
    <p:sldId id="455" r:id="rId96"/>
    <p:sldId id="454" r:id="rId97"/>
    <p:sldId id="453" r:id="rId98"/>
    <p:sldId id="333" r:id="rId99"/>
    <p:sldId id="334" r:id="rId100"/>
    <p:sldId id="335" r:id="rId101"/>
    <p:sldId id="445" r:id="rId102"/>
    <p:sldId id="481" r:id="rId103"/>
    <p:sldId id="348" r:id="rId104"/>
    <p:sldId id="447" r:id="rId105"/>
    <p:sldId id="448" r:id="rId106"/>
    <p:sldId id="462" r:id="rId107"/>
    <p:sldId id="463" r:id="rId108"/>
    <p:sldId id="464" r:id="rId109"/>
    <p:sldId id="476" r:id="rId110"/>
    <p:sldId id="477" r:id="rId111"/>
    <p:sldId id="449" r:id="rId112"/>
    <p:sldId id="450" r:id="rId113"/>
    <p:sldId id="468" r:id="rId114"/>
    <p:sldId id="469" r:id="rId115"/>
    <p:sldId id="467" r:id="rId116"/>
    <p:sldId id="474" r:id="rId117"/>
    <p:sldId id="473" r:id="rId118"/>
    <p:sldId id="475" r:id="rId119"/>
    <p:sldId id="470" r:id="rId120"/>
    <p:sldId id="478" r:id="rId121"/>
    <p:sldId id="479" r:id="rId122"/>
    <p:sldId id="480" r:id="rId123"/>
    <p:sldId id="347" r:id="rId124"/>
    <p:sldId id="490" r:id="rId125"/>
    <p:sldId id="482" r:id="rId126"/>
    <p:sldId id="483" r:id="rId127"/>
    <p:sldId id="484" r:id="rId128"/>
    <p:sldId id="485" r:id="rId129"/>
    <p:sldId id="486" r:id="rId130"/>
    <p:sldId id="487" r:id="rId131"/>
    <p:sldId id="488" r:id="rId132"/>
    <p:sldId id="491" r:id="rId133"/>
    <p:sldId id="293" r:id="rId134"/>
    <p:sldId id="280" r:id="rId135"/>
    <p:sldId id="365" r:id="rId136"/>
    <p:sldId id="394" r:id="rId137"/>
    <p:sldId id="318" r:id="rId138"/>
    <p:sldId id="283" r:id="rId139"/>
    <p:sldId id="366" r:id="rId140"/>
    <p:sldId id="367" r:id="rId141"/>
    <p:sldId id="368" r:id="rId142"/>
    <p:sldId id="281" r:id="rId143"/>
    <p:sldId id="285" r:id="rId144"/>
    <p:sldId id="388" r:id="rId145"/>
    <p:sldId id="315" r:id="rId146"/>
    <p:sldId id="314" r:id="rId147"/>
    <p:sldId id="399" r:id="rId148"/>
    <p:sldId id="389" r:id="rId149"/>
    <p:sldId id="270" r:id="rId150"/>
    <p:sldId id="375" r:id="rId151"/>
    <p:sldId id="363" r:id="rId152"/>
    <p:sldId id="370" r:id="rId153"/>
    <p:sldId id="371" r:id="rId154"/>
    <p:sldId id="284" r:id="rId155"/>
    <p:sldId id="369" r:id="rId156"/>
    <p:sldId id="287" r:id="rId157"/>
    <p:sldId id="372" r:id="rId158"/>
    <p:sldId id="373" r:id="rId159"/>
    <p:sldId id="374" r:id="rId160"/>
    <p:sldId id="286" r:id="rId161"/>
    <p:sldId id="317" r:id="rId162"/>
    <p:sldId id="299" r:id="rId163"/>
    <p:sldId id="376" r:id="rId164"/>
    <p:sldId id="302" r:id="rId165"/>
    <p:sldId id="342" r:id="rId166"/>
    <p:sldId id="303" r:id="rId167"/>
    <p:sldId id="392" r:id="rId168"/>
    <p:sldId id="390" r:id="rId169"/>
    <p:sldId id="391" r:id="rId170"/>
    <p:sldId id="461" r:id="rId171"/>
    <p:sldId id="304" r:id="rId172"/>
    <p:sldId id="305" r:id="rId173"/>
    <p:sldId id="275" r:id="rId174"/>
    <p:sldId id="276" r:id="rId175"/>
    <p:sldId id="273" r:id="rId176"/>
    <p:sldId id="377" r:id="rId177"/>
    <p:sldId id="378" r:id="rId178"/>
    <p:sldId id="274" r:id="rId179"/>
    <p:sldId id="277" r:id="rId180"/>
    <p:sldId id="278" r:id="rId181"/>
    <p:sldId id="343" r:id="rId182"/>
    <p:sldId id="306" r:id="rId183"/>
    <p:sldId id="307" r:id="rId184"/>
    <p:sldId id="308" r:id="rId185"/>
    <p:sldId id="379" r:id="rId186"/>
    <p:sldId id="309" r:id="rId187"/>
    <p:sldId id="350" r:id="rId188"/>
    <p:sldId id="310" r:id="rId189"/>
    <p:sldId id="351" r:id="rId190"/>
    <p:sldId id="352" r:id="rId191"/>
    <p:sldId id="311" r:id="rId192"/>
    <p:sldId id="312" r:id="rId193"/>
    <p:sldId id="313" r:id="rId194"/>
    <p:sldId id="353" r:id="rId195"/>
    <p:sldId id="337" r:id="rId196"/>
    <p:sldId id="338" r:id="rId197"/>
    <p:sldId id="384" r:id="rId198"/>
    <p:sldId id="272" r:id="rId199"/>
    <p:sldId id="400" r:id="rId200"/>
    <p:sldId id="359" r:id="rId201"/>
    <p:sldId id="339" r:id="rId2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271998-1281-4F60-ABBF-1CACCD675C1F}" v="255" dt="2026-05-05T04:56:57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viewProps" Target="viewProps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theme" Target="theme/theme1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tableStyles" Target="tableStyles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notesMaster" Target="notesMasters/notesMaster1.xml"/><Relationship Id="rId208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190" Type="http://schemas.openxmlformats.org/officeDocument/2006/relationships/slide" Target="slides/slide186.xml"/><Relationship Id="rId204" Type="http://schemas.openxmlformats.org/officeDocument/2006/relationships/presProps" Target="pres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B0AD3-8B9B-4A71-99DB-ED0B70524976}" type="datetimeFigureOut"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21785-0ADD-492B-83F8-39F478140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0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Intracellular calcium: make sure to replete if low, may see increase in BP with calcium pushes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21785-0ADD-492B-83F8-39F478140373}" type="slidenum"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0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Active hormone that acts on the ATII receptors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21785-0ADD-492B-83F8-39F478140373}" type="slidenum"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87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Minute Ventilation = RR x tidal volume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21785-0ADD-492B-83F8-39F478140373}" type="slidenum"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0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Removed “Bystander” Wording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21785-0ADD-492B-83F8-39F478140373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1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1D54062-522A-0046-9EF3-3D9FC88948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52417" y="1280961"/>
            <a:ext cx="9451091" cy="187261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400" b="1" i="0" baseline="0">
                <a:solidFill>
                  <a:schemeClr val="bg1"/>
                </a:solidFill>
                <a:latin typeface="Arial-BoldMT"/>
                <a:cs typeface="Arial-BoldMT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52417" y="3545711"/>
            <a:ext cx="9451091" cy="1721780"/>
          </a:xfrm>
        </p:spPr>
        <p:txBody>
          <a:bodyPr>
            <a:normAutofit/>
          </a:bodyPr>
          <a:lstStyle>
            <a:lvl1pPr marL="0" indent="0" algn="l">
              <a:buNone/>
              <a:defRPr sz="3733" b="0" i="0" baseline="0">
                <a:solidFill>
                  <a:schemeClr val="bg2"/>
                </a:solidFill>
                <a:latin typeface="+mn-lt"/>
                <a:cs typeface="Arial-BoldM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</a:t>
            </a:r>
          </a:p>
          <a:p>
            <a:r>
              <a:rPr lang="en-US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417164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B2CDB40-1DE8-0647-91E5-194B1A482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30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039" y="1607424"/>
            <a:ext cx="11279923" cy="495303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32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3200"/>
            </a:lvl3pPr>
            <a:lvl4pPr>
              <a:lnSpc>
                <a:spcPct val="90000"/>
              </a:lnSpc>
              <a:defRPr sz="2667"/>
            </a:lvl4pPr>
            <a:lvl5pPr>
              <a:lnSpc>
                <a:spcPct val="90000"/>
              </a:lnSpc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EC772F-B9BF-784F-AD7D-9FE977C6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40" y="240810"/>
            <a:ext cx="11279917" cy="1229801"/>
          </a:xfrm>
        </p:spPr>
        <p:txBody>
          <a:bodyPr tIns="0" bIns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144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–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037" y="1619037"/>
            <a:ext cx="5502140" cy="4941420"/>
          </a:xfrm>
        </p:spPr>
        <p:txBody>
          <a:bodyPr anchor="t">
            <a:norm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6239794" y="1619037"/>
            <a:ext cx="5496164" cy="4941419"/>
          </a:xfrm>
        </p:spPr>
        <p:txBody>
          <a:bodyPr anchor="t">
            <a:norm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6040" y="240810"/>
            <a:ext cx="11279917" cy="1229801"/>
          </a:xfrm>
        </p:spPr>
        <p:txBody>
          <a:bodyPr tIns="0" bIns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7513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037" y="1619038"/>
            <a:ext cx="4261737" cy="4918197"/>
          </a:xfrm>
        </p:spPr>
        <p:txBody>
          <a:bodyPr anchor="t">
            <a:norm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025224" y="1630559"/>
            <a:ext cx="6711693" cy="49066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6ADC21-0F1B-6648-BD92-F0B0872D4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40" y="240810"/>
            <a:ext cx="11279917" cy="1229801"/>
          </a:xfrm>
        </p:spPr>
        <p:txBody>
          <a:bodyPr tIns="0" bIns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797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/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037" y="2348539"/>
            <a:ext cx="11279923" cy="4188696"/>
          </a:xfrm>
        </p:spPr>
        <p:txBody>
          <a:bodyPr anchor="t">
            <a:norm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080" y="1579218"/>
            <a:ext cx="11280880" cy="642101"/>
          </a:xfrm>
        </p:spPr>
        <p:txBody>
          <a:bodyPr anchor="ctr"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C42F36-D154-634A-8A87-7819C3A1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40" y="240810"/>
            <a:ext cx="11279917" cy="1229801"/>
          </a:xfrm>
        </p:spPr>
        <p:txBody>
          <a:bodyPr tIns="0" bIns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708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017" y="2130753"/>
            <a:ext cx="10981967" cy="1609107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Subhead/ </a:t>
            </a:r>
            <a:br>
              <a:rPr lang="en-US"/>
            </a:br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86069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outdoor, sky, tree&#10;&#10;Description automatically generated">
            <a:extLst>
              <a:ext uri="{FF2B5EF4-FFF2-40B4-BE49-F238E27FC236}">
                <a16:creationId xmlns:a16="http://schemas.microsoft.com/office/drawing/2014/main" id="{7374A255-603B-B348-B600-065028B83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3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422C98-27C9-BA4C-BA57-56914C5840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53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FC8DC5DE-96D4-1440-BE3D-42C628C55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5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89F8E8-2928-A649-B252-96252DB41CF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037" y="205977"/>
            <a:ext cx="11279923" cy="1229803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/>
          <a:p>
            <a:r>
              <a:rPr lang="en-US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038" y="1570712"/>
            <a:ext cx="11279924" cy="4908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567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4800" b="1" i="0" kern="1200" baseline="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lnSpc>
          <a:spcPct val="90000"/>
        </a:lnSpc>
        <a:spcBef>
          <a:spcPct val="20000"/>
        </a:spcBef>
        <a:buFontTx/>
        <a:buNone/>
        <a:defRPr sz="3200" kern="1200">
          <a:solidFill>
            <a:schemeClr val="bg1"/>
          </a:solidFill>
          <a:latin typeface="Arial"/>
          <a:ea typeface="+mn-ea"/>
          <a:cs typeface="Arial"/>
        </a:defRPr>
      </a:lvl1pPr>
      <a:lvl2pPr marL="611702" indent="-383108" algn="l" defTabSz="609585" rtl="0" eaLnBrk="1" latinLnBrk="0" hangingPunct="1">
        <a:spcBef>
          <a:spcPct val="20000"/>
        </a:spcBef>
        <a:buFont typeface="Wingdings" charset="2"/>
        <a:buChar char="§"/>
        <a:tabLst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996926" indent="-302676" algn="l" defTabSz="609585" rtl="0" eaLnBrk="1" latinLnBrk="0" hangingPunct="1">
        <a:lnSpc>
          <a:spcPct val="90000"/>
        </a:lnSpc>
        <a:spcBef>
          <a:spcPct val="20000"/>
        </a:spcBef>
        <a:buFont typeface="Arial"/>
        <a:buChar char="•"/>
        <a:tabLst/>
        <a:defRPr sz="3200" kern="1200">
          <a:solidFill>
            <a:schemeClr val="bg1"/>
          </a:solidFill>
          <a:latin typeface="Arial"/>
          <a:ea typeface="+mn-ea"/>
          <a:cs typeface="Arial"/>
        </a:defRPr>
      </a:lvl3pPr>
      <a:lvl4pPr marL="1454114" indent="-311143" algn="l" defTabSz="609585" rtl="0" eaLnBrk="1" latinLnBrk="0" hangingPunct="1">
        <a:lnSpc>
          <a:spcPct val="90000"/>
        </a:lnSpc>
        <a:spcBef>
          <a:spcPct val="20000"/>
        </a:spcBef>
        <a:buFont typeface="Arial"/>
        <a:buChar char="–"/>
        <a:tabLst/>
        <a:defRPr sz="2667" kern="1200">
          <a:solidFill>
            <a:schemeClr val="bg1"/>
          </a:solidFill>
          <a:latin typeface="Arial"/>
          <a:ea typeface="+mn-ea"/>
          <a:cs typeface="Arial"/>
        </a:defRPr>
      </a:lvl4pPr>
      <a:lvl5pPr marL="1828754" indent="-338658" algn="l" defTabSz="609585" rtl="0" eaLnBrk="1" latinLnBrk="0" hangingPunct="1">
        <a:lnSpc>
          <a:spcPct val="90000"/>
        </a:lnSpc>
        <a:spcBef>
          <a:spcPct val="20000"/>
        </a:spcBef>
        <a:buFont typeface="Arial"/>
        <a:buChar char="»"/>
        <a:tabLst/>
        <a:defRPr sz="2667" kern="1200">
          <a:solidFill>
            <a:schemeClr val="bg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echocardiography-2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echocardiography-2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pulmonary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pulmonary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echocardiography-2" TargetMode="Externa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echocardiography-2" TargetMode="Externa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echocardiography-2" TargetMode="Externa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pocusatlas.com/pulmonary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pocusatlas.com/pulmonary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pulmonary" TargetMode="Externa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hyperlink" Target="https://www.pocus101.com/measuring-cardiac-output-with-echocardiography-made-easy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pocus101.com/measuring-cardiac-output-with-echocardiography-made-easy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gi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pocus101.com/measuring-cardiac-output-with-echocardiography-made-easy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www.pocus101.com/measuring-cardiac-output-with-echocardiography-made-easy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pocus101.com/measuring-cardiac-output-with-echocardiography-made-easy/" TargetMode="External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pocus101.com/measuring-cardiac-output-with-echocardiography-made-easy/" TargetMode="External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cpr.heart.org/en/resuscitation-science/cpr-and-ecc-guidelines/algorithms" TargetMode="External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cpr.heart.org/en/resuscitation-science/cpr-and-ecc-guidelines/algorithms" TargetMode="External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s://cpr.heart.org/en/resuscitation-science/cpr-and-ecc-guidelines/algorithm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s://cpr.heart.org/en/resuscitation-science/cpr-and-ecc-guidelines/algorithms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books/NBK539905/" TargetMode="Externa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hyperlink" Target="https://cpr.heart.org/en/resuscitation-science/cpr-and-ecc-guidelines/algorithms" TargetMode="External"/><Relationship Id="rId13" Type="http://schemas.openxmlformats.org/officeDocument/2006/relationships/hyperlink" Target="https://onepagericu.com/running-a-code" TargetMode="External"/><Relationship Id="rId3" Type="http://schemas.openxmlformats.org/officeDocument/2006/relationships/hyperlink" Target="https://en.wikipedia.org/wiki/Cardiac_output" TargetMode="External"/><Relationship Id="rId7" Type="http://schemas.openxmlformats.org/officeDocument/2006/relationships/hyperlink" Target="https://en.wikipedia.org/wiki/Inotrope" TargetMode="External"/><Relationship Id="rId12" Type="http://schemas.openxmlformats.org/officeDocument/2006/relationships/hyperlink" Target="https://onepagericu.com/vent-basics" TargetMode="External"/><Relationship Id="rId17" Type="http://schemas.openxmlformats.org/officeDocument/2006/relationships/hyperlink" Target="https://www.pocus101.com/measuring-cardiac-output-with-echocardiography-made-easy/" TargetMode="External"/><Relationship Id="rId2" Type="http://schemas.openxmlformats.org/officeDocument/2006/relationships/hyperlink" Target="https://www.uptodate.com/contents/definition-classification-etiology-and-pathophysiology-of-shock-in-adults?search=shock&amp;source=search_result&amp;selectedTitle=1%7E150&amp;usage_type=default&amp;display_rank=1" TargetMode="External"/><Relationship Id="rId16" Type="http://schemas.openxmlformats.org/officeDocument/2006/relationships/hyperlink" Target="https://www.acep.org/sonoguide/advanced/rus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ulmonary_wedge_pressure" TargetMode="External"/><Relationship Id="rId11" Type="http://schemas.openxmlformats.org/officeDocument/2006/relationships/hyperlink" Target="https://onepagericu.com/vasopressors" TargetMode="External"/><Relationship Id="rId5" Type="http://schemas.openxmlformats.org/officeDocument/2006/relationships/hyperlink" Target="https://en.wikipedia.org/wiki/Central_venous_pressure" TargetMode="External"/><Relationship Id="rId15" Type="http://schemas.openxmlformats.org/officeDocument/2006/relationships/hyperlink" Target="https://wikem.org/wiki/Predicting_the_difficult_airway" TargetMode="External"/><Relationship Id="rId10" Type="http://schemas.openxmlformats.org/officeDocument/2006/relationships/hyperlink" Target="https://onepagericu.com/undifferentiated-shock" TargetMode="External"/><Relationship Id="rId4" Type="http://schemas.openxmlformats.org/officeDocument/2006/relationships/hyperlink" Target="https://en.wikipedia.org/wiki/Vascular_resistance" TargetMode="External"/><Relationship Id="rId9" Type="http://schemas.openxmlformats.org/officeDocument/2006/relationships/hyperlink" Target="https://onepagericu.com" TargetMode="External"/><Relationship Id="rId14" Type="http://schemas.openxmlformats.org/officeDocument/2006/relationships/hyperlink" Target="https://www.uptodate.com/contents/image?topicKey=ANEST%2F115472&amp;view=machineLearning&amp;search=vasoplegia&amp;sectionRank=1&amp;usage_type=default&amp;imageKey=ANEST%2F126194&amp;rank=1~26&amp;source=machineLearning&amp;display_rank=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p.org/sonoguide/advanced/rush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echocardiography-2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vascular" TargetMode="Externa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vascular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trauma-atlas" TargetMode="Externa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vascular" TargetMode="Externa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vascular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pulmonary" TargetMode="Externa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pulmonary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pulmonary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pulmonary" TargetMode="Externa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p.org/sonoguide/advanced/rush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pocusatlas.com/echocardiography-2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echocardiography-2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https://www.thepocusatlas.com/vascula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pocusatlas.com/trauma-atlas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pocusatlas.com/trauma-atlas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pocusatlas.com/vascular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pocusatlas.com/vascular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pocusatlas.com/vascular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pocusatlas.com/echocardiography-2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echocardiography-2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https://www.thepocusatlas.com/vascula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ocusatlas.com/echocardiography-2" TargetMode="Externa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https://www.thepocusatlas.com/echocardiography-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8000">
                <a:latin typeface="Calibri"/>
                <a:cs typeface="Calibri"/>
              </a:rPr>
              <a:t>Critical Care in the ED</a:t>
            </a:r>
            <a:endParaRPr lang="en-US" sz="7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2417" y="3972431"/>
            <a:ext cx="9451091" cy="1721780"/>
          </a:xfrm>
        </p:spPr>
        <p:txBody>
          <a:bodyPr>
            <a:normAutofit fontScale="55000" lnSpcReduction="20000"/>
          </a:bodyPr>
          <a:lstStyle/>
          <a:p>
            <a:r>
              <a:rPr lang="en-US" sz="5400" b="1">
                <a:cs typeface="Calibri"/>
              </a:rPr>
              <a:t>Thomas Perry, DO, MS</a:t>
            </a:r>
          </a:p>
          <a:p>
            <a:endParaRPr lang="en-US" sz="4000">
              <a:cs typeface="Calibri"/>
            </a:endParaRPr>
          </a:p>
          <a:p>
            <a:r>
              <a:rPr lang="en-US" sz="4000">
                <a:cs typeface="Calibri"/>
              </a:rPr>
              <a:t>Assistant Professor</a:t>
            </a:r>
            <a:endParaRPr lang="en-US"/>
          </a:p>
          <a:p>
            <a:r>
              <a:rPr lang="en-US" sz="4000">
                <a:cs typeface="Calibri"/>
              </a:rPr>
              <a:t>Department of Emergency Medicine</a:t>
            </a:r>
          </a:p>
          <a:p>
            <a:r>
              <a:rPr lang="en-US" sz="4000">
                <a:cs typeface="Calibri"/>
              </a:rPr>
              <a:t>University of Nebraska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1807328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AC9E0-F6B7-FC78-6401-7B9D90195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Hypovolemic Shock</a:t>
            </a:r>
            <a:endParaRPr lang="en-US">
              <a:solidFill>
                <a:srgbClr val="C00000"/>
              </a:solidFill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 Reduced intravascular </a:t>
            </a:r>
            <a:r>
              <a:rPr lang="en-US" b="1">
                <a:solidFill>
                  <a:srgbClr val="FFC000"/>
                </a:solidFill>
                <a:cs typeface="Calibri"/>
              </a:rPr>
              <a:t>volume</a:t>
            </a:r>
          </a:p>
          <a:p>
            <a:pPr marL="1068705" lvl="1" indent="-382905">
              <a:buFont typeface="Courier New"/>
              <a:buChar char="o"/>
            </a:pPr>
            <a:r>
              <a:rPr lang="en-US" b="1" i="1">
                <a:cs typeface="Calibri"/>
              </a:rPr>
              <a:t> </a:t>
            </a:r>
            <a:r>
              <a:rPr lang="en-US" b="1" i="1">
                <a:solidFill>
                  <a:srgbClr val="0070C0"/>
                </a:solidFill>
                <a:cs typeface="Calibri"/>
              </a:rPr>
              <a:t>"Empty tank"</a:t>
            </a:r>
          </a:p>
          <a:p>
            <a:pPr marL="1068705" lvl="1" indent="-382905">
              <a:buFont typeface="Courier New"/>
              <a:buChar char="o"/>
            </a:pPr>
            <a:endParaRPr lang="en-US" i="1">
              <a:solidFill>
                <a:srgbClr val="FFFFFF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Distributive Shock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 Severe </a:t>
            </a:r>
            <a:r>
              <a:rPr lang="en-US" b="1">
                <a:solidFill>
                  <a:srgbClr val="FFC000"/>
                </a:solidFill>
                <a:cs typeface="Calibri"/>
              </a:rPr>
              <a:t>peripheral vasodilation</a:t>
            </a:r>
          </a:p>
          <a:p>
            <a:pPr marL="1068705" lvl="1" indent="-382905">
              <a:buFont typeface="Courier New"/>
              <a:buChar char="o"/>
            </a:pPr>
            <a:r>
              <a:rPr lang="en-US" b="1" i="1">
                <a:cs typeface="Calibri"/>
              </a:rPr>
              <a:t> </a:t>
            </a:r>
            <a:r>
              <a:rPr lang="en-US" b="1" i="1">
                <a:solidFill>
                  <a:srgbClr val="0070C0"/>
                </a:solidFill>
                <a:cs typeface="Calibri"/>
              </a:rPr>
              <a:t>"Leaky pipes"</a:t>
            </a:r>
            <a:endParaRPr lang="en-US" b="1" i="1">
              <a:solidFill>
                <a:srgbClr val="0070C0"/>
              </a:solidFill>
            </a:endParaRPr>
          </a:p>
          <a:p>
            <a:pPr marL="1068705" lvl="1" indent="-382905">
              <a:buFont typeface="Courier New"/>
              <a:buChar char="o"/>
            </a:pPr>
            <a:endParaRPr lang="en-US" i="1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Cardiogenic Shock</a:t>
            </a:r>
            <a:endParaRPr lang="en-US">
              <a:solidFill>
                <a:srgbClr val="C00000"/>
              </a:solidFill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FFC000"/>
                </a:solidFill>
                <a:cs typeface="Calibri"/>
              </a:rPr>
              <a:t>Intracardiac</a:t>
            </a:r>
            <a:r>
              <a:rPr lang="en-US">
                <a:cs typeface="Calibri"/>
              </a:rPr>
              <a:t> failure</a:t>
            </a:r>
            <a:endParaRPr lang="en-US"/>
          </a:p>
          <a:p>
            <a:pPr marL="1068705" lvl="1" indent="-382905">
              <a:buFont typeface="Courier New"/>
              <a:buChar char="o"/>
            </a:pPr>
            <a:r>
              <a:rPr lang="en-US" b="1" i="1">
                <a:cs typeface="Calibri"/>
              </a:rPr>
              <a:t> </a:t>
            </a:r>
            <a:r>
              <a:rPr lang="en-US" b="1" i="1">
                <a:solidFill>
                  <a:srgbClr val="0070C0"/>
                </a:solidFill>
                <a:cs typeface="Calibri"/>
              </a:rPr>
              <a:t>"Pump failure"</a:t>
            </a:r>
            <a:endParaRPr lang="en-US" b="1" i="1">
              <a:solidFill>
                <a:srgbClr val="0070C0"/>
              </a:solidFill>
            </a:endParaRPr>
          </a:p>
          <a:p>
            <a:pPr marL="1068705" lvl="1" indent="-382905">
              <a:buFont typeface="Courier New"/>
              <a:buChar char="o"/>
            </a:pPr>
            <a:endParaRPr lang="en-US" i="1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Obstructive Shock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FFC000"/>
                </a:solidFill>
                <a:cs typeface="Calibri"/>
              </a:rPr>
              <a:t>Extracardiac</a:t>
            </a:r>
            <a:r>
              <a:rPr lang="en-US">
                <a:cs typeface="Calibri"/>
              </a:rPr>
              <a:t> pump failure</a:t>
            </a:r>
            <a:endParaRPr lang="en-US"/>
          </a:p>
          <a:p>
            <a:pPr marL="1068705" lvl="1" indent="-382905">
              <a:buFont typeface="Courier New"/>
              <a:buChar char="o"/>
            </a:pPr>
            <a:r>
              <a:rPr lang="en-US" b="1" i="1">
                <a:cs typeface="Calibri"/>
              </a:rPr>
              <a:t> </a:t>
            </a:r>
            <a:r>
              <a:rPr lang="en-US" b="1" i="1">
                <a:solidFill>
                  <a:srgbClr val="0070C0"/>
                </a:solidFill>
                <a:cs typeface="Calibri"/>
              </a:rPr>
              <a:t>"Clogged pipes/Pump failure"</a:t>
            </a:r>
            <a:endParaRPr lang="en-US" b="1" i="1">
              <a:solidFill>
                <a:srgbClr val="0070C0"/>
              </a:solidFill>
            </a:endParaRPr>
          </a:p>
          <a:p>
            <a:pPr marL="1068705" lvl="1" indent="-382905">
              <a:buFont typeface="Courier New"/>
              <a:buChar char="o"/>
            </a:pPr>
            <a:endParaRPr lang="en-US" i="1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Mixed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7E802-CA5E-BE1E-373B-1DB0E55DD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A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848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0CDBD-73D7-207C-0BC0-EE3B6474E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ea typeface="Calibri"/>
                <a:cs typeface="Calibri"/>
              </a:rPr>
              <a:t>Cardiogenic Shock</a:t>
            </a:r>
            <a:endParaRPr lang="en-US" b="1">
              <a:solidFill>
                <a:srgbClr val="FFFFFF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i="1">
                <a:ea typeface="Calibri"/>
                <a:cs typeface="Calibri"/>
              </a:rPr>
              <a:t> </a:t>
            </a:r>
            <a:r>
              <a:rPr lang="en-US" i="1" u="sng">
                <a:solidFill>
                  <a:srgbClr val="0070C0"/>
                </a:solidFill>
                <a:ea typeface="Calibri"/>
                <a:cs typeface="Calibri"/>
              </a:rPr>
              <a:t>Left-sided</a:t>
            </a:r>
            <a:endParaRPr lang="en-US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i="1">
                <a:ea typeface="Calibri"/>
                <a:cs typeface="Calibri"/>
              </a:rPr>
              <a:t> </a:t>
            </a:r>
            <a:r>
              <a:rPr lang="en-US" i="1">
                <a:solidFill>
                  <a:srgbClr val="FFC000"/>
                </a:solidFill>
                <a:ea typeface="Calibri"/>
                <a:cs typeface="Calibri"/>
              </a:rPr>
              <a:t>Improve the Pump</a:t>
            </a:r>
            <a:endParaRPr lang="en-US" i="1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Initial: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Cautious IV fluids</a:t>
            </a:r>
            <a:endParaRPr lang="en-US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First-line: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Dobutamine</a:t>
            </a:r>
            <a:r>
              <a:rPr lang="en-US">
                <a:ea typeface="Calibri"/>
                <a:cs typeface="Calibri"/>
              </a:rPr>
              <a:t> (if normotensive)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Norepinephrine</a:t>
            </a:r>
            <a:r>
              <a:rPr lang="en-US">
                <a:ea typeface="Calibri"/>
                <a:cs typeface="Calibri"/>
              </a:rPr>
              <a:t> (if hypotensive)</a:t>
            </a:r>
            <a:endParaRPr lang="en-US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Second-line: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Dobutamine + Norepinephrine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Epinephrine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Milrinone (severe CHF or RV infarct)</a:t>
            </a:r>
            <a:endParaRPr lang="en-US">
              <a:ea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B0864-6758-68D7-D0F3-0F86D028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Treatment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722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AC78C1-36D9-8A4C-9070-D3698FAAD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8" y="1923015"/>
            <a:ext cx="4833880" cy="29728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2F43A5-25B9-ACB8-E7A5-11487604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78FC6-4D99-3672-06B7-2BC27AD71581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3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4EE3A5-7ABF-FAB9-2919-B0C1D9BDE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60" y="1923013"/>
            <a:ext cx="4833879" cy="29776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547201-4EFC-6034-CDEC-D4AA4F114389}"/>
              </a:ext>
            </a:extLst>
          </p:cNvPr>
          <p:cNvSpPr txBox="1"/>
          <p:nvPr/>
        </p:nvSpPr>
        <p:spPr>
          <a:xfrm>
            <a:off x="1197785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9B9F21-888F-8A96-2238-035E916FD03D}"/>
              </a:ext>
            </a:extLst>
          </p:cNvPr>
          <p:cNvSpPr txBox="1"/>
          <p:nvPr/>
        </p:nvSpPr>
        <p:spPr>
          <a:xfrm>
            <a:off x="8206968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Reduced LVEF</a:t>
            </a:r>
          </a:p>
        </p:txBody>
      </p:sp>
    </p:spTree>
    <p:extLst>
      <p:ext uri="{BB962C8B-B14F-4D97-AF65-F5344CB8AC3E}">
        <p14:creationId xmlns:p14="http://schemas.microsoft.com/office/powerpoint/2010/main" val="4905213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AD2A3C6-4833-7C0F-CD80-D4E2CF37F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433" y="1929213"/>
            <a:ext cx="3757061" cy="28177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141BBB-8CFC-8CB5-2E19-CADEF0F0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4A525F-EFCB-436C-F2AA-AA5C0D6B21B1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3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155E2-00C6-D40E-FF25-2B9D21269994}"/>
              </a:ext>
            </a:extLst>
          </p:cNvPr>
          <p:cNvSpPr txBox="1"/>
          <p:nvPr/>
        </p:nvSpPr>
        <p:spPr>
          <a:xfrm>
            <a:off x="1197785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42845-C0A9-EEC7-E119-F5F8159A1356}"/>
              </a:ext>
            </a:extLst>
          </p:cNvPr>
          <p:cNvSpPr txBox="1"/>
          <p:nvPr/>
        </p:nvSpPr>
        <p:spPr>
          <a:xfrm>
            <a:off x="8206968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Reduced LVEF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7E457D-77A7-7106-FFD6-2127E057F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66" y="1929213"/>
            <a:ext cx="3924903" cy="281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483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83A86-6D97-7E3F-BCA7-4E657CD44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A661FF-8CA7-A10B-D634-D210543BE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BABE1-CDAE-5386-FC7F-CDD6E3E67E25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D0CF5-82A1-F4D2-08DC-879F09725BF7}"/>
              </a:ext>
            </a:extLst>
          </p:cNvPr>
          <p:cNvSpPr txBox="1"/>
          <p:nvPr/>
        </p:nvSpPr>
        <p:spPr>
          <a:xfrm>
            <a:off x="1197785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43912-820D-97EA-D90D-F3D48048D4D1}"/>
              </a:ext>
            </a:extLst>
          </p:cNvPr>
          <p:cNvSpPr txBox="1"/>
          <p:nvPr/>
        </p:nvSpPr>
        <p:spPr>
          <a:xfrm>
            <a:off x="8206968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Reduced LVEF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A79DE1B-E1C5-150C-A221-AF3E656F1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67" y="1985211"/>
            <a:ext cx="3850102" cy="2887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558CED-150C-59BB-6C3C-90335D701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976" y="1985211"/>
            <a:ext cx="3850102" cy="28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409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B39B9-F524-7F7F-9CD7-54FED27B3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CDFB8A-A070-2B76-C446-A62D1FEA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82ACB-F0EB-A941-4C92-9F1BB098A447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28565-96EC-69B2-FE66-9BA3E5C7AC13}"/>
              </a:ext>
            </a:extLst>
          </p:cNvPr>
          <p:cNvSpPr txBox="1"/>
          <p:nvPr/>
        </p:nvSpPr>
        <p:spPr>
          <a:xfrm>
            <a:off x="1197785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3639C-DFAA-6C42-5371-DDA52FC74FA6}"/>
              </a:ext>
            </a:extLst>
          </p:cNvPr>
          <p:cNvSpPr txBox="1"/>
          <p:nvPr/>
        </p:nvSpPr>
        <p:spPr>
          <a:xfrm>
            <a:off x="8206968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Reduced LVEF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04E6DB-C260-337D-AE59-CC414312F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75" y="1554394"/>
            <a:ext cx="3288436" cy="3211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69A9B5-EC10-A6A1-8F6B-78ED3B2F5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85" y="1923726"/>
            <a:ext cx="3640666" cy="2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343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E5C68-8837-B398-15A0-FC99ED945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8CA58B-AF2C-872F-CCFA-362428A04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>
                <a:solidFill>
                  <a:srgbClr val="C00000"/>
                </a:solidFill>
              </a:rPr>
              <a:t>I</a:t>
            </a:r>
            <a:r>
              <a:rPr lang="en-US" dirty="0"/>
              <a:t>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C5DEA-3D08-B66A-0F95-90C5C61B4C72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94E88-37DF-ACE2-D074-899C8295F9D6}"/>
              </a:ext>
            </a:extLst>
          </p:cNvPr>
          <p:cNvSpPr txBox="1"/>
          <p:nvPr/>
        </p:nvSpPr>
        <p:spPr>
          <a:xfrm>
            <a:off x="1344089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D335D-20CF-0E1C-567D-D53308E2F2AB}"/>
              </a:ext>
            </a:extLst>
          </p:cNvPr>
          <p:cNvSpPr txBox="1"/>
          <p:nvPr/>
        </p:nvSpPr>
        <p:spPr>
          <a:xfrm>
            <a:off x="7738023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Plethoric IVC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2DEEAC-315C-E3EA-521D-1A29AA432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72" y="2109787"/>
            <a:ext cx="2857500" cy="2638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69842-9DFF-110A-993A-D79A1192C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37" y="2109787"/>
            <a:ext cx="3517899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055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8D258-2526-F0E5-C865-01FC8D335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67419C-306E-9829-D465-768636A5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HI-MA</a:t>
            </a:r>
            <a:r>
              <a:rPr lang="en-US" dirty="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57851-FEBE-1427-0399-5D03658979C3}"/>
              </a:ext>
            </a:extLst>
          </p:cNvPr>
          <p:cNvSpPr txBox="1"/>
          <p:nvPr/>
        </p:nvSpPr>
        <p:spPr>
          <a:xfrm>
            <a:off x="1344089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03047-0F64-8F0C-DE04-0E4E936C06B6}"/>
              </a:ext>
            </a:extLst>
          </p:cNvPr>
          <p:cNvSpPr txBox="1"/>
          <p:nvPr/>
        </p:nvSpPr>
        <p:spPr>
          <a:xfrm>
            <a:off x="7738023" y="4934274"/>
            <a:ext cx="20734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Pulmonary Edema</a:t>
            </a:r>
          </a:p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“B-Lines”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B49DAC-08A3-2143-20CE-6C5845C5D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1"/>
          <a:stretch>
            <a:fillRect/>
          </a:stretch>
        </p:blipFill>
        <p:spPr>
          <a:xfrm>
            <a:off x="1303491" y="1571949"/>
            <a:ext cx="3721861" cy="3362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1FBF4E-295F-9A62-C8C0-FCB6A3AD6E8E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https://www.thepocusatlas.com/pulmonary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77EE21-CEA4-5B99-D7D1-D879B20D0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94" y="1799480"/>
            <a:ext cx="4001262" cy="300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282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FAE7B-1BF4-B2DD-1393-EEDA4FD58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3E8246-D080-0EA9-83E2-2B6A8703F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HI-MA</a:t>
            </a:r>
            <a:r>
              <a:rPr lang="en-US" dirty="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560F31-D507-4D2A-CF88-F756CA29B794}"/>
              </a:ext>
            </a:extLst>
          </p:cNvPr>
          <p:cNvSpPr txBox="1"/>
          <p:nvPr/>
        </p:nvSpPr>
        <p:spPr>
          <a:xfrm>
            <a:off x="1344089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AF293-2642-2798-3593-F05345ADF888}"/>
              </a:ext>
            </a:extLst>
          </p:cNvPr>
          <p:cNvSpPr txBox="1"/>
          <p:nvPr/>
        </p:nvSpPr>
        <p:spPr>
          <a:xfrm>
            <a:off x="7625481" y="4934274"/>
            <a:ext cx="22910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Pulmonary Edema</a:t>
            </a:r>
          </a:p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“B-Lines”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0012A6-248A-7BC2-ED0A-24FB28DA1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1"/>
          <a:stretch>
            <a:fillRect/>
          </a:stretch>
        </p:blipFill>
        <p:spPr>
          <a:xfrm>
            <a:off x="1303491" y="1571949"/>
            <a:ext cx="3721861" cy="3362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B734AE-985B-73E2-B48F-008A408D499A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https://www.thepocusatlas.com/pulmonary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C4E653-6E12-C7C9-937C-49FAE4D2A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058" y="1745685"/>
            <a:ext cx="4056126" cy="304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264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D566F-05F8-8DC4-A067-74CBFE02D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D7EA9-24CC-4231-04F6-01599D609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 </a:t>
            </a:r>
            <a:r>
              <a:rPr lang="en-US" b="1" dirty="0">
                <a:solidFill>
                  <a:srgbClr val="C00000"/>
                </a:solidFill>
                <a:ea typeface="Calibri"/>
                <a:cs typeface="Calibri"/>
              </a:rPr>
              <a:t>Obstructive Shock</a:t>
            </a:r>
            <a:endParaRPr lang="en-US" b="1" dirty="0">
              <a:solidFill>
                <a:srgbClr val="FFFFFF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i="1" dirty="0">
                <a:ea typeface="Calibri"/>
                <a:cs typeface="Calibri"/>
              </a:rPr>
              <a:t> </a:t>
            </a:r>
            <a:r>
              <a:rPr lang="en-US" i="1" u="sng" dirty="0">
                <a:solidFill>
                  <a:srgbClr val="0070C0"/>
                </a:solidFill>
                <a:ea typeface="Calibri"/>
                <a:cs typeface="Calibri"/>
              </a:rPr>
              <a:t>Left-sided vs Right-sided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i="1" dirty="0">
                <a:solidFill>
                  <a:srgbClr val="FFFFFF"/>
                </a:solidFill>
                <a:ea typeface="Calibri"/>
                <a:cs typeface="Calibri"/>
              </a:rPr>
              <a:t> </a:t>
            </a:r>
            <a:r>
              <a:rPr lang="en-US" i="1" dirty="0">
                <a:solidFill>
                  <a:srgbClr val="FFC000"/>
                </a:solidFill>
                <a:ea typeface="Calibri"/>
                <a:cs typeface="Calibri"/>
              </a:rPr>
              <a:t>***Get rid of the obstruction***</a:t>
            </a:r>
            <a:endParaRPr lang="en-US" i="1" dirty="0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 Initial:</a:t>
            </a:r>
            <a:endParaRPr lang="en-US" dirty="0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>
                <a:solidFill>
                  <a:srgbClr val="00B050"/>
                </a:solidFill>
                <a:ea typeface="Calibri"/>
                <a:cs typeface="Calibri"/>
              </a:rPr>
              <a:t>IV fluids</a:t>
            </a:r>
            <a:endParaRPr lang="en-US" dirty="0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 First-line:</a:t>
            </a:r>
            <a:endParaRPr lang="en-US" dirty="0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>
                <a:solidFill>
                  <a:srgbClr val="0070C0"/>
                </a:solidFill>
                <a:ea typeface="Calibri"/>
                <a:cs typeface="Calibri"/>
              </a:rPr>
              <a:t>Norepinephrine</a:t>
            </a:r>
            <a:r>
              <a:rPr lang="en-US" dirty="0">
                <a:ea typeface="Calibri"/>
                <a:cs typeface="Calibri"/>
              </a:rPr>
              <a:t> (if hypotensive)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 Second-line:</a:t>
            </a:r>
            <a:endParaRPr lang="en-US" dirty="0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ea typeface="Calibri"/>
                <a:cs typeface="Calibri"/>
              </a:rPr>
              <a:t> Epinephrine</a:t>
            </a:r>
            <a:endParaRPr lang="en-US" dirty="0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ea typeface="Calibri"/>
                <a:cs typeface="Calibri"/>
              </a:rPr>
              <a:t>Vasopressin</a:t>
            </a:r>
          </a:p>
          <a:p>
            <a:pPr marL="996315" lvl="2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CB800-0DA8-9F50-69C2-7861D8B46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Treatment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927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63DC9B-7E85-99D7-EDCA-863194187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04" y="1847088"/>
            <a:ext cx="4519033" cy="28650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6F298D-0503-D979-A866-26C5BE3FE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E96C4-0C71-F922-799D-330FCD952CD5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3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DD3E18-1331-9800-7756-51D8E15660BF}"/>
              </a:ext>
            </a:extLst>
          </p:cNvPr>
          <p:cNvSpPr txBox="1"/>
          <p:nvPr/>
        </p:nvSpPr>
        <p:spPr>
          <a:xfrm>
            <a:off x="1344089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50C56-D762-7E4E-84BB-3572BE9781AE}"/>
              </a:ext>
            </a:extLst>
          </p:cNvPr>
          <p:cNvSpPr txBox="1"/>
          <p:nvPr/>
        </p:nvSpPr>
        <p:spPr>
          <a:xfrm>
            <a:off x="7738023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Dilated RV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7DDAA3-846E-28FA-6C47-AF42BBB09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" y="1856232"/>
            <a:ext cx="4673514" cy="28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76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9A835B-6ED7-91C6-D8BB-ED48905D2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091" y="4983"/>
            <a:ext cx="9014613" cy="684682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77BBD1-4F4E-ADCE-24DF-2B6D73414FD1}"/>
              </a:ext>
            </a:extLst>
          </p:cNvPr>
          <p:cNvSpPr/>
          <p:nvPr/>
        </p:nvSpPr>
        <p:spPr>
          <a:xfrm>
            <a:off x="7894320" y="-66040"/>
            <a:ext cx="2804160" cy="589280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0F0E4-1B50-E5C9-9D0C-3A674B3C6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53C97A-17A1-EC07-CB81-5C302B965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78" y="1923726"/>
            <a:ext cx="4518989" cy="28560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42A586-4DA8-61D8-3A6D-FB366879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1F0CE7-2C4C-61CC-4AC3-C47B66812C5E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3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88CE4-F402-3E2B-9C4D-780630474DB2}"/>
              </a:ext>
            </a:extLst>
          </p:cNvPr>
          <p:cNvSpPr txBox="1"/>
          <p:nvPr/>
        </p:nvSpPr>
        <p:spPr>
          <a:xfrm>
            <a:off x="1070335" y="492164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A7575-2D2B-928C-C812-8E9BFCDA7809}"/>
              </a:ext>
            </a:extLst>
          </p:cNvPr>
          <p:cNvSpPr txBox="1"/>
          <p:nvPr/>
        </p:nvSpPr>
        <p:spPr>
          <a:xfrm>
            <a:off x="8167791" y="492164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Dilated RV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D9BA97-0D6A-F273-0FA5-050BE2532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15" y="1923726"/>
            <a:ext cx="3985118" cy="28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2214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689A5-5F1C-AB80-37F2-5D6FCA3AD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454D99-BD13-699C-4652-433B4792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528D95-91B9-64DD-9609-8A88ED9FE74F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0320C6-507D-E3CE-BBE1-603B5C4A5B6A}"/>
              </a:ext>
            </a:extLst>
          </p:cNvPr>
          <p:cNvSpPr txBox="1"/>
          <p:nvPr/>
        </p:nvSpPr>
        <p:spPr>
          <a:xfrm>
            <a:off x="1518391" y="492164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D67A8-555F-8922-4D5E-EB787B82829F}"/>
              </a:ext>
            </a:extLst>
          </p:cNvPr>
          <p:cNvSpPr txBox="1"/>
          <p:nvPr/>
        </p:nvSpPr>
        <p:spPr>
          <a:xfrm>
            <a:off x="7692303" y="492164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Dilated RV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419B05-0232-A2C7-21C2-B4A913386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71" y="1923726"/>
            <a:ext cx="3985118" cy="2856001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466ED09-A6B6-E09B-5D6E-057C72781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81" y="1909319"/>
            <a:ext cx="3182874" cy="288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505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909B9-11DA-DA2C-8CAB-E5E765775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94CA03-9337-12F3-E7B7-6D12C0329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83"/>
          <a:stretch>
            <a:fillRect/>
          </a:stretch>
        </p:blipFill>
        <p:spPr>
          <a:xfrm>
            <a:off x="6720840" y="1923726"/>
            <a:ext cx="3799973" cy="28178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1DC993-2EAE-54FB-CC65-BF3CB020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BD971-FA39-634E-329A-448D69F09AE0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3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7136AF-0BAB-4F41-098B-7736F1A7CED4}"/>
              </a:ext>
            </a:extLst>
          </p:cNvPr>
          <p:cNvSpPr txBox="1"/>
          <p:nvPr/>
        </p:nvSpPr>
        <p:spPr>
          <a:xfrm>
            <a:off x="1344089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5228F-C8B9-CD61-AFBA-4159A78355BC}"/>
              </a:ext>
            </a:extLst>
          </p:cNvPr>
          <p:cNvSpPr txBox="1"/>
          <p:nvPr/>
        </p:nvSpPr>
        <p:spPr>
          <a:xfrm>
            <a:off x="7738023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Dilated RV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4323E0-D279-9F9B-C0E2-89A7EE461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22" y="1891619"/>
            <a:ext cx="3799973" cy="28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017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44E13-320D-3CA1-BB80-497CFA6D7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8A23BE-B50B-FA94-AE20-CA12173DE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2116F-6343-4744-FED3-D2EA072BA983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ABFBF-4823-0F1F-620D-113AE3694EC7}"/>
              </a:ext>
            </a:extLst>
          </p:cNvPr>
          <p:cNvSpPr txBox="1"/>
          <p:nvPr/>
        </p:nvSpPr>
        <p:spPr>
          <a:xfrm>
            <a:off x="1344089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ED1B2-5DBA-D973-0981-8FAF27980DC3}"/>
              </a:ext>
            </a:extLst>
          </p:cNvPr>
          <p:cNvSpPr txBox="1"/>
          <p:nvPr/>
        </p:nvSpPr>
        <p:spPr>
          <a:xfrm>
            <a:off x="7500279" y="4934274"/>
            <a:ext cx="23295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Cardiac </a:t>
            </a:r>
          </a:p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Tamponade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51F0AB-58CA-3152-58E0-37EA163A0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" y="1856232"/>
            <a:ext cx="4673514" cy="287421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AB7C23E-84E9-791F-6D5A-30420305F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122" y="1649867"/>
            <a:ext cx="28575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1069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EDD21-25EA-E228-7FAB-37B8C1D47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E40478-BECB-B4FD-1814-C8A42568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A1A8F-BB23-F03C-0792-C32A66F47BE7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E1159-F3AD-E314-F5EB-0F5F43045DF2}"/>
              </a:ext>
            </a:extLst>
          </p:cNvPr>
          <p:cNvSpPr txBox="1"/>
          <p:nvPr/>
        </p:nvSpPr>
        <p:spPr>
          <a:xfrm>
            <a:off x="2543687" y="492164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4BD2A3-E91B-3DD9-7F28-EFB48944D286}"/>
              </a:ext>
            </a:extLst>
          </p:cNvPr>
          <p:cNvSpPr txBox="1"/>
          <p:nvPr/>
        </p:nvSpPr>
        <p:spPr>
          <a:xfrm>
            <a:off x="7472846" y="4921644"/>
            <a:ext cx="18203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Cardiac Tamponade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D78A44A-5DA6-14DF-83AD-727858EC5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4263" y="1876048"/>
            <a:ext cx="2857500" cy="2914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20F6-E163-5FA3-C333-F012FCDDD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70" y="2067302"/>
            <a:ext cx="3567768" cy="272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406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0EC90-A35B-A583-9BD8-FB5FBC708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822C88-42D9-9325-3F4A-42F6CECD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85FDE-AFE7-889F-966E-A41F4EE33F45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8477B-7EB0-EEDE-9F00-D46BA3D375D6}"/>
              </a:ext>
            </a:extLst>
          </p:cNvPr>
          <p:cNvSpPr txBox="1"/>
          <p:nvPr/>
        </p:nvSpPr>
        <p:spPr>
          <a:xfrm>
            <a:off x="1344089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F9321-FA31-E26B-0A39-A01CE33975EF}"/>
              </a:ext>
            </a:extLst>
          </p:cNvPr>
          <p:cNvSpPr txBox="1"/>
          <p:nvPr/>
        </p:nvSpPr>
        <p:spPr>
          <a:xfrm>
            <a:off x="7738023" y="4934274"/>
            <a:ext cx="18203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Cardiac Tamponade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31B2CD-0609-C7F9-D333-C3050E167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22" y="1891619"/>
            <a:ext cx="3799973" cy="284998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C80CF41-7E2E-8F24-AEC4-91112278B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13" y="1923727"/>
            <a:ext cx="3799972" cy="284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523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0C250-3D2D-7C9C-9FE7-64F727B4A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55CEA7-D683-CF38-4094-30919510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>
                <a:solidFill>
                  <a:srgbClr val="C00000"/>
                </a:solidFill>
              </a:rPr>
              <a:t>I</a:t>
            </a:r>
            <a:r>
              <a:rPr lang="en-US" dirty="0"/>
              <a:t>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45E0B-D3B0-AEC7-D29E-281A09789D02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32D22-724C-0625-F32E-DD72F749CFC8}"/>
              </a:ext>
            </a:extLst>
          </p:cNvPr>
          <p:cNvSpPr txBox="1"/>
          <p:nvPr/>
        </p:nvSpPr>
        <p:spPr>
          <a:xfrm>
            <a:off x="1344089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D199B-4D3E-7FF8-55C3-39355CFECFC3}"/>
              </a:ext>
            </a:extLst>
          </p:cNvPr>
          <p:cNvSpPr txBox="1"/>
          <p:nvPr/>
        </p:nvSpPr>
        <p:spPr>
          <a:xfrm>
            <a:off x="7738023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Plethoric IVC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6C338-AAF8-C2F7-1D29-2E1C505CD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72" y="2109787"/>
            <a:ext cx="2857500" cy="2638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B05FEC-0E89-70DE-A1C2-EF10A1F7A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37" y="2109787"/>
            <a:ext cx="3517899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123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06748-74FA-93A4-8365-8713DE636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CCA989-5E71-0421-7722-07A8B8D8E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HI-MA</a:t>
            </a:r>
            <a:r>
              <a:rPr lang="en-US" dirty="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E310A-C597-11F5-407A-CAE583F0DFE4}"/>
              </a:ext>
            </a:extLst>
          </p:cNvPr>
          <p:cNvSpPr txBox="1"/>
          <p:nvPr/>
        </p:nvSpPr>
        <p:spPr>
          <a:xfrm>
            <a:off x="1344089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8355B-5881-D459-59A5-23A2A4220133}"/>
              </a:ext>
            </a:extLst>
          </p:cNvPr>
          <p:cNvSpPr txBox="1"/>
          <p:nvPr/>
        </p:nvSpPr>
        <p:spPr>
          <a:xfrm>
            <a:off x="7738023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No Lung Sliding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07F04-5A3D-D5DA-2D31-81929247C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725472"/>
            <a:ext cx="3840731" cy="2880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2A025C-CA7C-387A-523B-6CA310D17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1"/>
          <a:stretch>
            <a:fillRect/>
          </a:stretch>
        </p:blipFill>
        <p:spPr>
          <a:xfrm>
            <a:off x="1303491" y="1571949"/>
            <a:ext cx="3721861" cy="3362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BB906A-8990-B482-B086-0B12D1F30A97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4"/>
              </a:rPr>
              <a:t>https://www.thepocusatlas.com/pulmonary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9597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AB975-FCD6-5EA3-061F-C855F0BC8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B2A19E-DEF8-617D-339C-9A6626DC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HI-MA</a:t>
            </a:r>
            <a:r>
              <a:rPr lang="en-US" dirty="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572AAA-73D2-41B9-A260-25F13EC26EE6}"/>
              </a:ext>
            </a:extLst>
          </p:cNvPr>
          <p:cNvSpPr txBox="1"/>
          <p:nvPr/>
        </p:nvSpPr>
        <p:spPr>
          <a:xfrm>
            <a:off x="1344089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EB7D5-557E-2D77-A826-46046D9C003C}"/>
              </a:ext>
            </a:extLst>
          </p:cNvPr>
          <p:cNvSpPr txBox="1"/>
          <p:nvPr/>
        </p:nvSpPr>
        <p:spPr>
          <a:xfrm>
            <a:off x="7738023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Lung Point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8E8AC-2A3B-76A1-C080-EAEEE2FF4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1"/>
          <a:stretch>
            <a:fillRect/>
          </a:stretch>
        </p:blipFill>
        <p:spPr>
          <a:xfrm>
            <a:off x="1303491" y="1571949"/>
            <a:ext cx="3721861" cy="3362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85DFC-0037-1D5E-AE9B-22B7319FD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06" y="1562805"/>
            <a:ext cx="4410006" cy="3362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069269-425E-162D-2104-655AE78F6AFE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4"/>
              </a:rPr>
              <a:t>https://www.thepocusatlas.com/pulmonary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2221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E9173-C12A-3F13-E284-004C2D1CA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AC143D-94B5-3D6D-B3A3-CBB50A90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HI-MA</a:t>
            </a:r>
            <a:r>
              <a:rPr lang="en-US" dirty="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888BA-CB4A-8E30-8022-1F068EDE018D}"/>
              </a:ext>
            </a:extLst>
          </p:cNvPr>
          <p:cNvSpPr txBox="1"/>
          <p:nvPr/>
        </p:nvSpPr>
        <p:spPr>
          <a:xfrm>
            <a:off x="2843705" y="4749608"/>
            <a:ext cx="36406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“Waves on Sandy Beach”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A7FB2-2E71-6226-3A2D-FBF0CE8BBBD9}"/>
              </a:ext>
            </a:extLst>
          </p:cNvPr>
          <p:cNvSpPr txBox="1"/>
          <p:nvPr/>
        </p:nvSpPr>
        <p:spPr>
          <a:xfrm>
            <a:off x="6375567" y="4763249"/>
            <a:ext cx="18203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Abnormal</a:t>
            </a:r>
          </a:p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“Barcode”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6D8AB-DAFA-A8FF-15A9-FF0A323FB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02" y="1239393"/>
            <a:ext cx="4762500" cy="3409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BF3D25-F547-2256-89F3-74737DBCA60D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https://www.thepocusatlas.com/pulmonary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27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054CF-A2C7-C3ED-71B2-A0E2D9B91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Hemodynamics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CVP 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PCWP</a:t>
            </a: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cs typeface="Calibri"/>
              </a:rPr>
              <a:t>CO</a:t>
            </a: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cs typeface="Calibri"/>
              </a:rPr>
              <a:t>SVR</a:t>
            </a: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POCUS</a:t>
            </a: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Cardiac Function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IVC Size</a:t>
            </a: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Free Fluid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Exam:</a:t>
            </a: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 Usually </a:t>
            </a:r>
            <a:r>
              <a:rPr lang="en-US" dirty="0">
                <a:solidFill>
                  <a:srgbClr val="C00000"/>
                </a:solidFill>
                <a:ea typeface="Calibri"/>
                <a:cs typeface="Calibri"/>
              </a:rPr>
              <a:t>cool skin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>
                <a:solidFill>
                  <a:srgbClr val="C00000"/>
                </a:solidFill>
                <a:ea typeface="Calibri"/>
                <a:cs typeface="Calibri"/>
              </a:rPr>
              <a:t>delayed capillary refill</a:t>
            </a: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 Flat neck veins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 Weak pulses (</a:t>
            </a:r>
            <a:r>
              <a:rPr lang="en-US" dirty="0">
                <a:solidFill>
                  <a:srgbClr val="00B050"/>
                </a:solidFill>
                <a:ea typeface="Calibri"/>
                <a:cs typeface="Calibri"/>
              </a:rPr>
              <a:t>narrow pulse pressure</a:t>
            </a:r>
            <a:r>
              <a:rPr lang="en-US" dirty="0">
                <a:ea typeface="Calibri"/>
                <a:cs typeface="Calibri"/>
              </a:rPr>
              <a:t>)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 Pallor</a:t>
            </a:r>
            <a:endParaRPr lang="en-US" dirty="0">
              <a:ea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8140C-57FC-14B4-D58C-EE9E82DA6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Hypovolemic </a:t>
            </a:r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I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A8D05F79-DE33-12E4-0BCC-4B81AF52BCE6}"/>
              </a:ext>
            </a:extLst>
          </p:cNvPr>
          <p:cNvSpPr/>
          <p:nvPr/>
        </p:nvSpPr>
        <p:spPr>
          <a:xfrm>
            <a:off x="2373225" y="2977186"/>
            <a:ext cx="117913" cy="164553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A1BEFFFE-768D-AD69-A1B3-5581CCB657C5}"/>
              </a:ext>
            </a:extLst>
          </p:cNvPr>
          <p:cNvSpPr/>
          <p:nvPr/>
        </p:nvSpPr>
        <p:spPr>
          <a:xfrm rot="10800000">
            <a:off x="2372642" y="1986317"/>
            <a:ext cx="117913" cy="164553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1A54DFC1-D2A4-84A9-5C09-E224E3E2C680}"/>
              </a:ext>
            </a:extLst>
          </p:cNvPr>
          <p:cNvSpPr/>
          <p:nvPr/>
        </p:nvSpPr>
        <p:spPr>
          <a:xfrm rot="10800000">
            <a:off x="2674421" y="2307318"/>
            <a:ext cx="117913" cy="164553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2E7BBDA1-E38D-5E66-B19C-BFB9DFD81A9B}"/>
              </a:ext>
            </a:extLst>
          </p:cNvPr>
          <p:cNvSpPr/>
          <p:nvPr/>
        </p:nvSpPr>
        <p:spPr>
          <a:xfrm>
            <a:off x="2212315" y="2671805"/>
            <a:ext cx="219675" cy="130432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317F1B-9CC8-66DA-0298-944AC28CD40B}"/>
              </a:ext>
            </a:extLst>
          </p:cNvPr>
          <p:cNvSpPr txBox="1"/>
          <p:nvPr/>
        </p:nvSpPr>
        <p:spPr>
          <a:xfrm>
            <a:off x="4490720" y="2306320"/>
            <a:ext cx="37693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cs typeface="Arial"/>
              </a:rPr>
              <a:t>"Volume" Issue</a:t>
            </a:r>
            <a:endParaRPr lang="en-US" sz="36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1D2B-66EA-09F6-4779-BE4978D3F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Refractory Shock</a:t>
            </a:r>
            <a:endParaRPr lang="en-US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 Reconsider differential diagnosis of shock</a:t>
            </a:r>
            <a:endParaRPr lang="en-US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 Correct </a:t>
            </a:r>
            <a:r>
              <a:rPr lang="en-US">
                <a:solidFill>
                  <a:srgbClr val="FFC000"/>
                </a:solidFill>
                <a:ea typeface="Calibri"/>
                <a:cs typeface="Calibri"/>
              </a:rPr>
              <a:t>acidosis</a:t>
            </a:r>
            <a:endParaRPr lang="en-US">
              <a:solidFill>
                <a:srgbClr val="FFC000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Acidosis decreases efficacy of vasopressors</a:t>
            </a:r>
            <a:endParaRPr lang="en-US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 No true maximum dosage of vasopressors</a:t>
            </a:r>
            <a:endParaRPr lang="en-US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 Stress dose </a:t>
            </a:r>
            <a:r>
              <a:rPr lang="en-US">
                <a:solidFill>
                  <a:srgbClr val="C00000"/>
                </a:solidFill>
                <a:ea typeface="Calibri"/>
                <a:cs typeface="Calibri"/>
              </a:rPr>
              <a:t>steroids</a:t>
            </a:r>
            <a:endParaRPr lang="en-US">
              <a:solidFill>
                <a:srgbClr val="C00000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Hydrocortisone 50 mg</a:t>
            </a:r>
            <a:r>
              <a:rPr lang="en-US">
                <a:ea typeface="Calibri"/>
                <a:cs typeface="Calibri"/>
              </a:rPr>
              <a:t> q 6 hours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 Profound </a:t>
            </a:r>
            <a:r>
              <a:rPr lang="en-US" err="1">
                <a:ea typeface="Calibri"/>
                <a:cs typeface="Calibri"/>
              </a:rPr>
              <a:t>Vasoplegia</a:t>
            </a:r>
            <a:endParaRPr lang="en-US">
              <a:ea typeface="Calibri"/>
              <a:cs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Methylene Blue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Hydroxocobalamin</a:t>
            </a:r>
            <a:endParaRPr lang="en-US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 Angiotensin II (</a:t>
            </a:r>
            <a:r>
              <a:rPr lang="en-US" err="1">
                <a:ea typeface="Calibri"/>
                <a:cs typeface="Calibri"/>
              </a:rPr>
              <a:t>Giapreza</a:t>
            </a:r>
            <a:r>
              <a:rPr lang="en-US">
                <a:ea typeface="Calibri"/>
                <a:cs typeface="Calibri"/>
              </a:rPr>
              <a:t>)</a:t>
            </a:r>
            <a:endParaRPr lang="en-US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 </a:t>
            </a:r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Mechanical Circulatory Support</a:t>
            </a:r>
            <a:endParaRPr lang="en-US">
              <a:solidFill>
                <a:srgbClr val="00B050"/>
              </a:solidFill>
              <a:ea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EA4E93-F181-E9ED-59B6-BCB76CA07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Treatment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1044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99EF3-97B6-98EF-0D6F-29521D684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927CD-99CA-CB55-B0D6-10EF6305E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2600" dirty="0">
                <a:ea typeface="Calibri"/>
                <a:cs typeface="Calibri"/>
              </a:rPr>
              <a:t>Terms</a:t>
            </a:r>
            <a:endParaRPr lang="en-US" sz="2600" dirty="0">
              <a:ea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 dirty="0">
                <a:ea typeface="Calibri"/>
                <a:cs typeface="Calibri"/>
              </a:rPr>
              <a:t>Central Venous Pressure (</a:t>
            </a:r>
            <a:r>
              <a:rPr lang="en-US" sz="1700" b="1" dirty="0">
                <a:solidFill>
                  <a:srgbClr val="C00000"/>
                </a:solidFill>
                <a:ea typeface="Calibri"/>
                <a:cs typeface="Calibri"/>
              </a:rPr>
              <a:t>CVP</a:t>
            </a:r>
            <a:r>
              <a:rPr lang="en-US" sz="1700" b="1" dirty="0">
                <a:ea typeface="Calibri"/>
                <a:cs typeface="Calibri"/>
              </a:rPr>
              <a:t>)</a:t>
            </a:r>
            <a:r>
              <a:rPr lang="en-US" sz="1700" b="1" baseline="30000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D</a:t>
            </a:r>
            <a:endParaRPr lang="en-US" sz="1700" b="1" baseline="30000" dirty="0">
              <a:solidFill>
                <a:schemeClr val="bg1">
                  <a:lumMod val="85000"/>
                </a:schemeClr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 dirty="0">
                <a:ea typeface="Calibri"/>
                <a:cs typeface="Calibri"/>
              </a:rPr>
              <a:t> CVP = Amount of blood returning to the heart, approximates </a:t>
            </a:r>
            <a:r>
              <a:rPr lang="en-US" sz="1700" b="1" dirty="0">
                <a:solidFill>
                  <a:srgbClr val="0070C0"/>
                </a:solidFill>
                <a:ea typeface="Calibri"/>
                <a:cs typeface="Calibri"/>
              </a:rPr>
              <a:t>RA pressure</a:t>
            </a:r>
            <a:endParaRPr lang="en-US" sz="1700" b="1" dirty="0">
              <a:solidFill>
                <a:srgbClr val="0070C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 dirty="0">
                <a:ea typeface="Calibri"/>
                <a:cs typeface="Calibri"/>
              </a:rPr>
              <a:t> Normal: </a:t>
            </a:r>
            <a:r>
              <a:rPr lang="en-US" sz="1700" b="1" dirty="0">
                <a:solidFill>
                  <a:srgbClr val="00B050"/>
                </a:solidFill>
                <a:ea typeface="Calibri"/>
                <a:cs typeface="Calibri"/>
              </a:rPr>
              <a:t>3-8 mmHg</a:t>
            </a:r>
            <a:endParaRPr lang="en-US" sz="1700" b="1" dirty="0">
              <a:solidFill>
                <a:srgbClr val="00B050"/>
              </a:solidFill>
              <a:ea typeface="Calibri"/>
            </a:endParaRPr>
          </a:p>
          <a:p>
            <a:pPr marL="457200" indent="-457200">
              <a:buFont typeface="Arial"/>
              <a:buChar char="•"/>
            </a:pPr>
            <a:endParaRPr lang="en-US" sz="1700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 dirty="0">
                <a:ea typeface="Calibri"/>
                <a:cs typeface="Calibri"/>
              </a:rPr>
              <a:t>Pulmonary Capillary Wedge Pressure (</a:t>
            </a:r>
            <a:r>
              <a:rPr lang="en-US" sz="1700" b="1" dirty="0">
                <a:solidFill>
                  <a:srgbClr val="C00000"/>
                </a:solidFill>
                <a:ea typeface="Calibri"/>
                <a:cs typeface="Calibri"/>
              </a:rPr>
              <a:t>PCWP</a:t>
            </a:r>
            <a:r>
              <a:rPr lang="en-US" sz="1700" b="1" dirty="0">
                <a:ea typeface="Calibri"/>
                <a:cs typeface="Calibri"/>
              </a:rPr>
              <a:t>)</a:t>
            </a:r>
            <a:r>
              <a:rPr lang="en-US" sz="1700" b="1" baseline="30000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E</a:t>
            </a:r>
            <a:endParaRPr lang="en-US" sz="1700" b="1" baseline="30000" dirty="0">
              <a:solidFill>
                <a:schemeClr val="bg1">
                  <a:lumMod val="85000"/>
                </a:schemeClr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 dirty="0">
                <a:ea typeface="Calibri"/>
                <a:cs typeface="Calibri"/>
              </a:rPr>
              <a:t> PCWP = balloon wedged in pulmonary artery, approximates </a:t>
            </a:r>
            <a:r>
              <a:rPr lang="en-US" sz="1700" b="1" dirty="0">
                <a:solidFill>
                  <a:srgbClr val="0070C0"/>
                </a:solidFill>
                <a:ea typeface="Calibri"/>
                <a:cs typeface="Calibri"/>
              </a:rPr>
              <a:t>LA pressure</a:t>
            </a:r>
            <a:endParaRPr lang="en-US" sz="1700" b="1" dirty="0">
              <a:solidFill>
                <a:srgbClr val="0070C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 dirty="0">
                <a:ea typeface="Calibri"/>
                <a:cs typeface="Calibri"/>
              </a:rPr>
              <a:t> Normal: </a:t>
            </a:r>
            <a:r>
              <a:rPr lang="en-US" sz="1700" b="1" dirty="0">
                <a:solidFill>
                  <a:srgbClr val="00B050"/>
                </a:solidFill>
                <a:ea typeface="Calibri"/>
                <a:cs typeface="Calibri"/>
              </a:rPr>
              <a:t>2-15 mmHg</a:t>
            </a:r>
            <a:endParaRPr lang="en-US" sz="1700" b="1" dirty="0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endParaRPr lang="en-US" sz="1700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 dirty="0">
                <a:ea typeface="Calibri"/>
                <a:cs typeface="Calibri"/>
              </a:rPr>
              <a:t>Cardiac Output (</a:t>
            </a:r>
            <a:r>
              <a:rPr lang="en-US" sz="1700" b="1" dirty="0">
                <a:solidFill>
                  <a:srgbClr val="C00000"/>
                </a:solidFill>
                <a:ea typeface="Calibri"/>
                <a:cs typeface="Calibri"/>
              </a:rPr>
              <a:t>CO</a:t>
            </a:r>
            <a:r>
              <a:rPr lang="en-US" sz="1700" b="1" dirty="0">
                <a:ea typeface="Calibri"/>
                <a:cs typeface="Calibri"/>
              </a:rPr>
              <a:t>)</a:t>
            </a:r>
            <a:r>
              <a:rPr lang="en-US" sz="1700" b="1" baseline="30000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B</a:t>
            </a:r>
          </a:p>
          <a:p>
            <a:pPr marL="1068705" lvl="1" indent="-382905">
              <a:buFont typeface="Courier New"/>
              <a:buChar char="o"/>
            </a:pPr>
            <a:r>
              <a:rPr lang="en-US" sz="1700" dirty="0">
                <a:ea typeface="Calibri"/>
                <a:cs typeface="Calibri"/>
              </a:rPr>
              <a:t> Volume of blood being pumped from the LV</a:t>
            </a:r>
            <a:endParaRPr lang="en-US" sz="1700" dirty="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 dirty="0">
                <a:ea typeface="Calibri"/>
                <a:cs typeface="Calibri"/>
              </a:rPr>
              <a:t> </a:t>
            </a:r>
            <a:r>
              <a:rPr lang="en-US" sz="1700" dirty="0">
                <a:solidFill>
                  <a:srgbClr val="FFC000"/>
                </a:solidFill>
                <a:ea typeface="Calibri"/>
                <a:cs typeface="Calibri"/>
              </a:rPr>
              <a:t>CO = HR x Stroke Volume</a:t>
            </a:r>
            <a:endParaRPr lang="en-US" sz="1700" dirty="0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 dirty="0">
                <a:ea typeface="Calibri"/>
                <a:cs typeface="Calibri"/>
              </a:rPr>
              <a:t> Normal: </a:t>
            </a:r>
            <a:r>
              <a:rPr lang="en-US" sz="1700" b="1" dirty="0">
                <a:solidFill>
                  <a:srgbClr val="00B050"/>
                </a:solidFill>
                <a:ea typeface="Calibri"/>
                <a:cs typeface="Calibri"/>
              </a:rPr>
              <a:t>4-8 L/min</a:t>
            </a:r>
            <a:endParaRPr lang="en-US" sz="1700" b="1" dirty="0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endParaRPr lang="en-US" sz="1700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 dirty="0">
                <a:ea typeface="Calibri"/>
                <a:cs typeface="Calibri"/>
              </a:rPr>
              <a:t>Cardiac Index (</a:t>
            </a:r>
            <a:r>
              <a:rPr lang="en-US" sz="1700" b="1" dirty="0">
                <a:solidFill>
                  <a:srgbClr val="C00000"/>
                </a:solidFill>
                <a:ea typeface="Calibri"/>
                <a:cs typeface="Calibri"/>
              </a:rPr>
              <a:t>CI</a:t>
            </a:r>
            <a:r>
              <a:rPr lang="en-US" sz="1700" b="1" dirty="0">
                <a:ea typeface="Calibri"/>
                <a:cs typeface="Calibri"/>
              </a:rPr>
              <a:t>)</a:t>
            </a:r>
          </a:p>
          <a:p>
            <a:pPr marL="1068705" lvl="1" indent="-382905">
              <a:buFont typeface="Courier New"/>
              <a:buChar char="o"/>
            </a:pPr>
            <a:r>
              <a:rPr lang="en-US" sz="1700" dirty="0">
                <a:ea typeface="Calibri"/>
                <a:cs typeface="Calibri"/>
              </a:rPr>
              <a:t> </a:t>
            </a:r>
            <a:r>
              <a:rPr lang="en-US" sz="1700" dirty="0">
                <a:solidFill>
                  <a:srgbClr val="FFC000"/>
                </a:solidFill>
                <a:ea typeface="Calibri"/>
                <a:cs typeface="Calibri"/>
              </a:rPr>
              <a:t>CI = CO / BSA</a:t>
            </a:r>
            <a:endParaRPr lang="en-US" sz="1700" dirty="0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 dirty="0">
                <a:ea typeface="Calibri"/>
                <a:cs typeface="Calibri"/>
              </a:rPr>
              <a:t> Normal: </a:t>
            </a:r>
            <a:r>
              <a:rPr lang="en-US" sz="1700" b="1" dirty="0">
                <a:solidFill>
                  <a:srgbClr val="00B050"/>
                </a:solidFill>
                <a:ea typeface="Calibri"/>
                <a:cs typeface="Calibri"/>
              </a:rPr>
              <a:t>2.5-4 L/min/m</a:t>
            </a:r>
            <a:r>
              <a:rPr lang="en-US" sz="1700" b="1" baseline="30000" dirty="0">
                <a:solidFill>
                  <a:srgbClr val="00B050"/>
                </a:solidFill>
                <a:ea typeface="Calibri"/>
                <a:cs typeface="Calibri"/>
              </a:rPr>
              <a:t>2</a:t>
            </a:r>
            <a:endParaRPr lang="en-US" sz="1700" b="1" dirty="0">
              <a:solidFill>
                <a:srgbClr val="00B050"/>
              </a:solidFill>
              <a:ea typeface="Calibri"/>
              <a:cs typeface="Calibri"/>
            </a:endParaRPr>
          </a:p>
          <a:p>
            <a:pPr marL="1068705" lvl="1" indent="-382905">
              <a:buFont typeface="Courier New"/>
              <a:buChar char="o"/>
            </a:pPr>
            <a:endParaRPr lang="en-US" sz="1700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 dirty="0">
                <a:ea typeface="Calibri"/>
                <a:cs typeface="Calibri"/>
              </a:rPr>
              <a:t>Systemic Vascular Resistance (</a:t>
            </a:r>
            <a:r>
              <a:rPr lang="en-US" sz="1700" b="1" dirty="0">
                <a:solidFill>
                  <a:srgbClr val="C00000"/>
                </a:solidFill>
                <a:ea typeface="Calibri"/>
                <a:cs typeface="Calibri"/>
              </a:rPr>
              <a:t>SVR</a:t>
            </a:r>
            <a:r>
              <a:rPr lang="en-US" sz="1700" b="1" dirty="0">
                <a:ea typeface="Calibri"/>
                <a:cs typeface="Calibri"/>
              </a:rPr>
              <a:t>)</a:t>
            </a:r>
            <a:r>
              <a:rPr lang="en-US" sz="1700" b="1" baseline="30000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C</a:t>
            </a:r>
          </a:p>
          <a:p>
            <a:pPr marL="1068705" lvl="1" indent="-382905">
              <a:buFont typeface="Courier New"/>
              <a:buChar char="o"/>
            </a:pPr>
            <a:r>
              <a:rPr lang="en-US" sz="1700" dirty="0">
                <a:ea typeface="Calibri"/>
                <a:cs typeface="Calibri"/>
              </a:rPr>
              <a:t> Resistance of the systemic circulation</a:t>
            </a:r>
            <a:endParaRPr lang="en-US" sz="1700" dirty="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 dirty="0">
                <a:solidFill>
                  <a:srgbClr val="FFFFFF"/>
                </a:solidFill>
                <a:ea typeface="Calibri"/>
                <a:cs typeface="Calibri"/>
              </a:rPr>
              <a:t> </a:t>
            </a:r>
            <a:r>
              <a:rPr lang="en-US" sz="1700" dirty="0">
                <a:solidFill>
                  <a:srgbClr val="FFC000"/>
                </a:solidFill>
                <a:ea typeface="Calibri"/>
                <a:cs typeface="Calibri"/>
              </a:rPr>
              <a:t>SVR = 80 x (MAP-CVP)/CO</a:t>
            </a:r>
            <a:endParaRPr lang="en-US" sz="1700" dirty="0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 dirty="0">
                <a:ea typeface="Calibri"/>
                <a:cs typeface="Calibri"/>
              </a:rPr>
              <a:t> Normal: </a:t>
            </a:r>
            <a:r>
              <a:rPr lang="en-US" sz="1700" b="1" dirty="0">
                <a:solidFill>
                  <a:srgbClr val="00B050"/>
                </a:solidFill>
                <a:ea typeface="Calibri"/>
                <a:cs typeface="Calibri"/>
              </a:rPr>
              <a:t>800-1600 </a:t>
            </a:r>
            <a:r>
              <a:rPr lang="en-US" sz="1700" b="1" dirty="0" err="1">
                <a:solidFill>
                  <a:srgbClr val="00B050"/>
                </a:solidFill>
                <a:ea typeface="Calibri"/>
                <a:cs typeface="Calibri"/>
              </a:rPr>
              <a:t>dyn</a:t>
            </a:r>
            <a:r>
              <a:rPr lang="en-US" sz="1700" b="1" dirty="0">
                <a:solidFill>
                  <a:srgbClr val="00B050"/>
                </a:solidFill>
                <a:ea typeface="Calibri"/>
                <a:cs typeface="Calibri"/>
              </a:rPr>
              <a:t>/cm/sec</a:t>
            </a:r>
            <a:r>
              <a:rPr lang="en-US" sz="1700" b="1" baseline="30000" dirty="0">
                <a:solidFill>
                  <a:srgbClr val="00B050"/>
                </a:solidFill>
                <a:ea typeface="Calibri"/>
                <a:cs typeface="Calibri"/>
              </a:rPr>
              <a:t>-5</a:t>
            </a:r>
            <a:endParaRPr lang="en-US" sz="1700" b="1" dirty="0">
              <a:solidFill>
                <a:srgbClr val="00B050"/>
              </a:solidFill>
              <a:ea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EAE468-DDAB-A673-012D-A01EA44F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Shock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4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allout: Left Arrow 3">
            <a:extLst>
              <a:ext uri="{FF2B5EF4-FFF2-40B4-BE49-F238E27FC236}">
                <a16:creationId xmlns:a16="http://schemas.microsoft.com/office/drawing/2014/main" id="{BBB92467-A5B5-455F-136E-76C30C6D82E6}"/>
              </a:ext>
            </a:extLst>
          </p:cNvPr>
          <p:cNvSpPr/>
          <p:nvPr/>
        </p:nvSpPr>
        <p:spPr>
          <a:xfrm>
            <a:off x="5313680" y="3865880"/>
            <a:ext cx="1717040" cy="447040"/>
          </a:xfrm>
          <a:prstGeom prst="left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>
                <a:solidFill>
                  <a:schemeClr val="bg1"/>
                </a:solidFill>
                <a:cs typeface="Arial"/>
              </a:rPr>
              <a:t>POCUS</a:t>
            </a:r>
            <a:endParaRPr lang="en-US" b="1" u="sng">
              <a:solidFill>
                <a:schemeClr val="bg1"/>
              </a:solidFill>
            </a:endParaRPr>
          </a:p>
        </p:txBody>
      </p:sp>
      <p:sp>
        <p:nvSpPr>
          <p:cNvPr id="5" name="Callout: Left Arrow 4">
            <a:extLst>
              <a:ext uri="{FF2B5EF4-FFF2-40B4-BE49-F238E27FC236}">
                <a16:creationId xmlns:a16="http://schemas.microsoft.com/office/drawing/2014/main" id="{FC048691-182B-4A91-4173-BF116618F724}"/>
              </a:ext>
            </a:extLst>
          </p:cNvPr>
          <p:cNvSpPr/>
          <p:nvPr/>
        </p:nvSpPr>
        <p:spPr>
          <a:xfrm>
            <a:off x="4907279" y="5735320"/>
            <a:ext cx="1717040" cy="447040"/>
          </a:xfrm>
          <a:prstGeom prst="left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cs typeface="Arial"/>
              </a:rPr>
              <a:t>POCUS*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Callout: Left Arrow 5">
            <a:extLst>
              <a:ext uri="{FF2B5EF4-FFF2-40B4-BE49-F238E27FC236}">
                <a16:creationId xmlns:a16="http://schemas.microsoft.com/office/drawing/2014/main" id="{50E0E9A7-7E68-5138-EE1E-29B0F58CA32C}"/>
              </a:ext>
            </a:extLst>
          </p:cNvPr>
          <p:cNvSpPr/>
          <p:nvPr/>
        </p:nvSpPr>
        <p:spPr>
          <a:xfrm>
            <a:off x="3596638" y="4678679"/>
            <a:ext cx="1717040" cy="447040"/>
          </a:xfrm>
          <a:prstGeom prst="left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cs typeface="Arial"/>
              </a:rPr>
              <a:t>POCUS*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424AA6EE-1F81-AF43-9A18-40B44FBA4681}"/>
              </a:ext>
            </a:extLst>
          </p:cNvPr>
          <p:cNvSpPr/>
          <p:nvPr/>
        </p:nvSpPr>
        <p:spPr>
          <a:xfrm>
            <a:off x="7853677" y="1945638"/>
            <a:ext cx="1717040" cy="447040"/>
          </a:xfrm>
          <a:prstGeom prst="left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cs typeface="Arial"/>
              </a:rPr>
              <a:t>POCUS*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8EE2D2-2A2B-AF63-F7B3-38DF3E9DF1C1}"/>
              </a:ext>
            </a:extLst>
          </p:cNvPr>
          <p:cNvSpPr/>
          <p:nvPr/>
        </p:nvSpPr>
        <p:spPr>
          <a:xfrm>
            <a:off x="109728" y="3243941"/>
            <a:ext cx="4251960" cy="1520083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CCFE3D-E2FC-963F-6440-B442BFB1127C}"/>
              </a:ext>
            </a:extLst>
          </p:cNvPr>
          <p:cNvSpPr/>
          <p:nvPr/>
        </p:nvSpPr>
        <p:spPr>
          <a:xfrm>
            <a:off x="2523744" y="4003982"/>
            <a:ext cx="1271016" cy="308938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0E4A-11BF-5634-54D1-4E75650F0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Cardiac Output</a:t>
            </a:r>
          </a:p>
        </p:txBody>
      </p:sp>
    </p:spTree>
    <p:extLst>
      <p:ext uri="{BB962C8B-B14F-4D97-AF65-F5344CB8AC3E}">
        <p14:creationId xmlns:p14="http://schemas.microsoft.com/office/powerpoint/2010/main" val="74031738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207902-B1D9-CA24-97AA-55375556F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037" y="1761423"/>
            <a:ext cx="11279923" cy="47758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F266EB-EFEB-A04B-B02F-86A45A170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888742-BD24-6F9F-1F71-9FD66B7A8A94}"/>
              </a:ext>
            </a:extLst>
          </p:cNvPr>
          <p:cNvSpPr txBox="1"/>
          <p:nvPr/>
        </p:nvSpPr>
        <p:spPr>
          <a:xfrm>
            <a:off x="1434536" y="6167903"/>
            <a:ext cx="932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https://www.pocus101.com/measuring-cardiac-output-with-echocardiography-made-easy/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8BE34-E6FB-6344-F08E-871BB27A8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728" y="1736384"/>
            <a:ext cx="5319396" cy="4014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545BD-0F61-34EB-49EC-DA38EE24D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7" y="1696350"/>
            <a:ext cx="5565445" cy="40146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7F9AAC1-5825-9325-2913-6DA21BC12209}"/>
              </a:ext>
            </a:extLst>
          </p:cNvPr>
          <p:cNvGrpSpPr/>
          <p:nvPr/>
        </p:nvGrpSpPr>
        <p:grpSpPr>
          <a:xfrm>
            <a:off x="4147617" y="2341777"/>
            <a:ext cx="7416507" cy="2803852"/>
            <a:chOff x="2491922" y="1696350"/>
            <a:chExt cx="7416507" cy="28038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DCBE78-6A50-4808-CC83-BB85A3981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199"/>
            <a:stretch>
              <a:fillRect/>
            </a:stretch>
          </p:blipFill>
          <p:spPr>
            <a:xfrm>
              <a:off x="4342984" y="1696350"/>
              <a:ext cx="5565445" cy="2803852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FBCA3BF-F606-4BC9-882E-3A7DC2402F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91922" y="3252805"/>
              <a:ext cx="4871404" cy="176195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9EEDEB8-378C-820A-1445-12E3263081A9}"/>
              </a:ext>
            </a:extLst>
          </p:cNvPr>
          <p:cNvSpPr txBox="1"/>
          <p:nvPr/>
        </p:nvSpPr>
        <p:spPr>
          <a:xfrm>
            <a:off x="5049009" y="1106977"/>
            <a:ext cx="209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STEP 1</a:t>
            </a:r>
          </a:p>
        </p:txBody>
      </p:sp>
    </p:spTree>
    <p:extLst>
      <p:ext uri="{BB962C8B-B14F-4D97-AF65-F5344CB8AC3E}">
        <p14:creationId xmlns:p14="http://schemas.microsoft.com/office/powerpoint/2010/main" val="320273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D01BA-6AB6-CEA0-6D24-DB8679D03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22D640-9014-1B6E-BC35-7DBC7182A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737" y="2060485"/>
            <a:ext cx="10693223" cy="4476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C05674-91C4-8DA6-51F8-59AA8B32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F4135-96D7-7DBF-BF45-112476387086}"/>
              </a:ext>
            </a:extLst>
          </p:cNvPr>
          <p:cNvSpPr txBox="1"/>
          <p:nvPr/>
        </p:nvSpPr>
        <p:spPr>
          <a:xfrm>
            <a:off x="1434536" y="6167903"/>
            <a:ext cx="932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https://www.pocus101.com/measuring-cardiac-output-with-echocardiography-made-easy/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4F8972-0F3C-6BB3-05A3-4F7A4538D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8" y="1602109"/>
            <a:ext cx="5812669" cy="4476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49A5F7-7BAF-422B-AB17-7767850D4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22" y="1602109"/>
            <a:ext cx="5695950" cy="4476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DF1CB6-C7C8-8A9C-F425-AA0C400DD8DF}"/>
              </a:ext>
            </a:extLst>
          </p:cNvPr>
          <p:cNvSpPr txBox="1"/>
          <p:nvPr/>
        </p:nvSpPr>
        <p:spPr>
          <a:xfrm>
            <a:off x="5049009" y="1042969"/>
            <a:ext cx="209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STEP 2</a:t>
            </a:r>
          </a:p>
        </p:txBody>
      </p:sp>
    </p:spTree>
    <p:extLst>
      <p:ext uri="{BB962C8B-B14F-4D97-AF65-F5344CB8AC3E}">
        <p14:creationId xmlns:p14="http://schemas.microsoft.com/office/powerpoint/2010/main" val="113665361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FC67-3362-5481-E03B-83776135C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E02E8C-B5E4-38A4-AB95-C6BA10682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737" y="2060485"/>
            <a:ext cx="10693223" cy="4476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60E267-59C4-4652-4B3C-DEA8B529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8F779-CAF7-E276-9E4B-4E148400018D}"/>
              </a:ext>
            </a:extLst>
          </p:cNvPr>
          <p:cNvSpPr txBox="1"/>
          <p:nvPr/>
        </p:nvSpPr>
        <p:spPr>
          <a:xfrm>
            <a:off x="1434536" y="6167903"/>
            <a:ext cx="932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https://www.pocus101.com/measuring-cardiac-output-with-echocardiography-made-easy/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82D91E-6CB3-E0A3-1B6F-34190B3AB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2" y="1596144"/>
            <a:ext cx="5162953" cy="3976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3413BD-5CBA-DB3C-6081-84D8B13D3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05" y="1596144"/>
            <a:ext cx="5658059" cy="3976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0448D8-1347-863A-2F02-7895FE5272AD}"/>
              </a:ext>
            </a:extLst>
          </p:cNvPr>
          <p:cNvSpPr txBox="1"/>
          <p:nvPr/>
        </p:nvSpPr>
        <p:spPr>
          <a:xfrm>
            <a:off x="5049009" y="1024681"/>
            <a:ext cx="209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STEP 3</a:t>
            </a:r>
          </a:p>
        </p:txBody>
      </p:sp>
    </p:spTree>
    <p:extLst>
      <p:ext uri="{BB962C8B-B14F-4D97-AF65-F5344CB8AC3E}">
        <p14:creationId xmlns:p14="http://schemas.microsoft.com/office/powerpoint/2010/main" val="270893952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027F0-F899-0EE1-ACD6-5BC0D0B33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0B6AE2-5F7B-87CE-9DA9-50AE2419E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737" y="2060485"/>
            <a:ext cx="10693223" cy="4476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B94866-829E-1380-4F54-CC1F0D3DB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A33CF-117A-C37E-FE7A-4B56A1792D51}"/>
              </a:ext>
            </a:extLst>
          </p:cNvPr>
          <p:cNvSpPr txBox="1"/>
          <p:nvPr/>
        </p:nvSpPr>
        <p:spPr>
          <a:xfrm>
            <a:off x="1434536" y="6167903"/>
            <a:ext cx="932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https://www.pocus101.com/measuring-cardiac-output-with-echocardiography-made-easy/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42030C-D9A3-7D56-48D8-3DD9EECE3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48" y="1445584"/>
            <a:ext cx="5032901" cy="4556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60A8D-472B-9532-E448-1911BA283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0" y="1445585"/>
            <a:ext cx="5420780" cy="45567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F2DD1B-5F91-3EB5-5106-9F6F2FE4C237}"/>
              </a:ext>
            </a:extLst>
          </p:cNvPr>
          <p:cNvSpPr txBox="1"/>
          <p:nvPr/>
        </p:nvSpPr>
        <p:spPr>
          <a:xfrm>
            <a:off x="5049009" y="914953"/>
            <a:ext cx="209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STEP 4</a:t>
            </a:r>
          </a:p>
        </p:txBody>
      </p:sp>
    </p:spTree>
    <p:extLst>
      <p:ext uri="{BB962C8B-B14F-4D97-AF65-F5344CB8AC3E}">
        <p14:creationId xmlns:p14="http://schemas.microsoft.com/office/powerpoint/2010/main" val="46630042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8DD90-FE3F-5567-1EAC-35D1CE97F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06D879-4D3E-AF06-5912-A830DEC19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737" y="2060485"/>
            <a:ext cx="10693223" cy="4476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D0AF58-9B7A-3CFC-5DCC-A621AA87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C36F3-221B-8A8E-15A1-88C12BDC458B}"/>
              </a:ext>
            </a:extLst>
          </p:cNvPr>
          <p:cNvSpPr txBox="1"/>
          <p:nvPr/>
        </p:nvSpPr>
        <p:spPr>
          <a:xfrm>
            <a:off x="1434536" y="6167903"/>
            <a:ext cx="932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https://www.pocus101.com/measuring-cardiac-output-with-echocardiography-made-easy/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84B18A-E0DF-812F-BF3D-16D1E2566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65" y="1691153"/>
            <a:ext cx="5204566" cy="4476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32A447-5F3E-D7B0-FBEF-3BF797ECE0E2}"/>
              </a:ext>
            </a:extLst>
          </p:cNvPr>
          <p:cNvSpPr txBox="1"/>
          <p:nvPr/>
        </p:nvSpPr>
        <p:spPr>
          <a:xfrm>
            <a:off x="5049009" y="1106977"/>
            <a:ext cx="209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STEP 4</a:t>
            </a:r>
          </a:p>
        </p:txBody>
      </p:sp>
    </p:spTree>
    <p:extLst>
      <p:ext uri="{BB962C8B-B14F-4D97-AF65-F5344CB8AC3E}">
        <p14:creationId xmlns:p14="http://schemas.microsoft.com/office/powerpoint/2010/main" val="370119813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5C489-7440-39C9-CDA4-5D5F28633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393A7F-FC1B-E8ED-0343-494D54FAD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737" y="2060485"/>
            <a:ext cx="10693223" cy="4476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355DBB-D286-4F27-A2A7-256657503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88CBB8-7074-B4D4-C69F-7C94DEFD580E}"/>
              </a:ext>
            </a:extLst>
          </p:cNvPr>
          <p:cNvSpPr txBox="1"/>
          <p:nvPr/>
        </p:nvSpPr>
        <p:spPr>
          <a:xfrm>
            <a:off x="1434536" y="6167903"/>
            <a:ext cx="932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https://www.pocus101.com/measuring-cardiac-output-with-echocardiography-made-easy/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8CC46-4C4E-C1D1-9EB9-35654DCC6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39" y="1359862"/>
            <a:ext cx="6224316" cy="480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765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E140B0-5A67-0D19-1E00-CFC53AFF8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78" y="113837"/>
            <a:ext cx="8735644" cy="6630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D1845-D8F6-7DAB-9C6B-A6C0C8CD7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05" y="1568967"/>
            <a:ext cx="180975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12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054CF-A2C7-C3ED-71B2-A0E2D9B91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Causes:</a:t>
            </a:r>
            <a:endParaRPr lang="en-US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Hemorrhage</a:t>
            </a:r>
            <a:endParaRPr lang="en-US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Skin Losses - Burn, exposure</a:t>
            </a:r>
            <a:endParaRPr lang="en-US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GI Losses</a:t>
            </a:r>
            <a:endParaRPr lang="en-US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Third-spacing</a:t>
            </a:r>
            <a:endParaRPr lang="en-US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Renal Losses</a:t>
            </a:r>
            <a:endParaRPr lang="en-US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Poor PO intake</a:t>
            </a:r>
            <a:endParaRPr lang="en-US">
              <a:ea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8140C-57FC-14B4-D58C-EE9E82DA6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Hypovolemic </a:t>
            </a:r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I</a:t>
            </a:r>
            <a:endParaRPr lang="en-US" sz="3200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0218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CF649-CC38-2764-0022-C8B97E0E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ea typeface="Calibri Light"/>
                <a:cs typeface="Calibri Light"/>
              </a:rPr>
              <a:t>Mechanical Ventilation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8357379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866B-4889-2D62-2418-B11E759DE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cs typeface="Calibri"/>
              </a:rPr>
              <a:t>Maintains respiratory and metabolic functions of lungs</a:t>
            </a:r>
            <a:endParaRPr lang="en-US" sz="4000">
              <a:cs typeface="Calibri"/>
            </a:endParaRPr>
          </a:p>
          <a:p>
            <a:pPr marL="954405" lvl="1" indent="-382905">
              <a:buFont typeface="Courier New"/>
              <a:buChar char="o"/>
            </a:pPr>
            <a:r>
              <a:rPr lang="en-US" sz="2800">
                <a:cs typeface="Calibri"/>
              </a:rPr>
              <a:t>Tool to support patient until recovery</a:t>
            </a:r>
            <a:endParaRPr lang="en-US" sz="4000">
              <a:cs typeface="Calibri"/>
            </a:endParaRPr>
          </a:p>
          <a:p>
            <a:pPr marL="954405" lvl="1" indent="-382905">
              <a:buFont typeface="Courier New"/>
              <a:buChar char="o"/>
            </a:pPr>
            <a:r>
              <a:rPr lang="en-US" sz="2800">
                <a:cs typeface="Calibri"/>
              </a:rPr>
              <a:t>Not curative</a:t>
            </a:r>
            <a:endParaRPr lang="en-US" sz="4000">
              <a:cs typeface="Calibri"/>
            </a:endParaRPr>
          </a:p>
          <a:p>
            <a:pPr indent="-382905">
              <a:buFont typeface="Arial" panose="020B0604020202020204" pitchFamily="34" charset="0"/>
              <a:buChar char="•"/>
            </a:pPr>
            <a:endParaRPr lang="en-US" sz="2800">
              <a:cs typeface="Calibri"/>
            </a:endParaRPr>
          </a:p>
          <a:p>
            <a:pPr indent="-382905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Non-invasive vs invasive</a:t>
            </a:r>
            <a:endParaRPr lang="en-US"/>
          </a:p>
          <a:p>
            <a:endParaRPr lang="en-US" sz="4000">
              <a:cs typeface="Calibri"/>
            </a:endParaRPr>
          </a:p>
          <a:p>
            <a:endParaRPr lang="en-US" sz="4000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C036B-5899-8C7A-1C3D-CA5107D0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Mechanical Ventilators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</a:p>
        </p:txBody>
      </p:sp>
    </p:spTree>
    <p:extLst>
      <p:ext uri="{BB962C8B-B14F-4D97-AF65-F5344CB8AC3E}">
        <p14:creationId xmlns:p14="http://schemas.microsoft.com/office/powerpoint/2010/main" val="185942458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A4E42-B9D0-4C65-BC14-0A65CF22A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Indications</a:t>
            </a:r>
            <a:endParaRPr lang="en-US"/>
          </a:p>
          <a:p>
            <a:pPr marL="1068705" lvl="1" indent="-382905">
              <a:buFont typeface="Courier New"/>
              <a:buChar char="o"/>
            </a:pPr>
            <a:r>
              <a:rPr lang="en-US" sz="2800">
                <a:cs typeface="Calibri"/>
              </a:rPr>
              <a:t> </a:t>
            </a:r>
            <a:r>
              <a:rPr lang="en-US" sz="2800">
                <a:solidFill>
                  <a:srgbClr val="C00000"/>
                </a:solidFill>
                <a:cs typeface="Calibri"/>
              </a:rPr>
              <a:t>Respiratory Failure</a:t>
            </a:r>
          </a:p>
          <a:p>
            <a:pPr marL="1453515" lvl="2" indent="-302260">
              <a:buFont typeface="Wingdings"/>
              <a:buChar char="§"/>
            </a:pPr>
            <a:r>
              <a:rPr lang="en-US" sz="2000">
                <a:cs typeface="Calibri"/>
              </a:rPr>
              <a:t>Hypoxic</a:t>
            </a:r>
          </a:p>
          <a:p>
            <a:pPr marL="1453515" lvl="2" indent="-302260">
              <a:buFont typeface="Wingdings"/>
              <a:buChar char="§"/>
            </a:pPr>
            <a:r>
              <a:rPr lang="en-US" sz="2000">
                <a:cs typeface="Calibri"/>
              </a:rPr>
              <a:t>Hypercapnic</a:t>
            </a:r>
          </a:p>
          <a:p>
            <a:pPr marL="1453515" lvl="2" indent="-302260">
              <a:buFont typeface="Wingdings"/>
              <a:buChar char="§"/>
            </a:pPr>
            <a:r>
              <a:rPr lang="en-US" sz="2000">
                <a:cs typeface="Calibri"/>
              </a:rPr>
              <a:t>Hypoxic and Hypercapnic</a:t>
            </a:r>
          </a:p>
          <a:p>
            <a:pPr marL="1068705" lvl="1" indent="-382905">
              <a:buFont typeface="Courier New"/>
              <a:buChar char="o"/>
            </a:pPr>
            <a:r>
              <a:rPr lang="en-US" sz="2800">
                <a:cs typeface="Calibri"/>
              </a:rPr>
              <a:t> </a:t>
            </a:r>
            <a:r>
              <a:rPr lang="en-US" sz="2800">
                <a:solidFill>
                  <a:srgbClr val="FFC000"/>
                </a:solidFill>
                <a:cs typeface="Calibri"/>
              </a:rPr>
              <a:t>Airway Compromise</a:t>
            </a:r>
          </a:p>
          <a:p>
            <a:pPr marL="1453515" lvl="2" indent="-302260">
              <a:buFont typeface="Wingdings"/>
              <a:buChar char="§"/>
            </a:pPr>
            <a:r>
              <a:rPr lang="en-US" sz="2000">
                <a:cs typeface="Calibri"/>
              </a:rPr>
              <a:t>Angioedema</a:t>
            </a:r>
          </a:p>
          <a:p>
            <a:pPr marL="1453515" lvl="2" indent="-302260">
              <a:buFont typeface="Wingdings"/>
              <a:buChar char="§"/>
            </a:pPr>
            <a:r>
              <a:rPr lang="en-US" sz="2000">
                <a:cs typeface="Calibri"/>
              </a:rPr>
              <a:t>Massive GI Bleed</a:t>
            </a:r>
          </a:p>
          <a:p>
            <a:pPr marL="1453515" lvl="2" indent="-302260">
              <a:buFont typeface="Wingdings"/>
              <a:buChar char="§"/>
            </a:pPr>
            <a:r>
              <a:rPr lang="en-US" sz="2000">
                <a:cs typeface="Calibri"/>
              </a:rPr>
              <a:t>Aspiration risk due to AMS or intoxication</a:t>
            </a:r>
          </a:p>
          <a:p>
            <a:pPr marL="1068705" lvl="1" indent="-382905">
              <a:buFont typeface="Courier New"/>
              <a:buChar char="o"/>
            </a:pPr>
            <a:r>
              <a:rPr lang="en-US" sz="2800">
                <a:cs typeface="Calibri"/>
              </a:rPr>
              <a:t> </a:t>
            </a:r>
            <a:r>
              <a:rPr lang="en-US" sz="2800">
                <a:solidFill>
                  <a:srgbClr val="00B050"/>
                </a:solidFill>
                <a:cs typeface="Calibri"/>
              </a:rPr>
              <a:t>Expected Clinical Course</a:t>
            </a:r>
            <a:endParaRPr lang="en-US" sz="2800">
              <a:solidFill>
                <a:srgbClr val="00B050"/>
              </a:solidFill>
            </a:endParaRPr>
          </a:p>
          <a:p>
            <a:pPr marL="1453515" lvl="2" indent="-302260">
              <a:buFont typeface="Wingdings"/>
              <a:buChar char="§"/>
            </a:pPr>
            <a:r>
              <a:rPr lang="en-US" sz="2000">
                <a:cs typeface="Calibri"/>
              </a:rPr>
              <a:t>Needing procedure: bronchoscopy, endoscopy</a:t>
            </a:r>
          </a:p>
          <a:p>
            <a:pPr marL="1453515" lvl="2" indent="-302260">
              <a:buFont typeface="Wingdings"/>
              <a:buChar char="§"/>
            </a:pPr>
            <a:r>
              <a:rPr lang="en-US" sz="2000">
                <a:cs typeface="Calibri"/>
              </a:rPr>
              <a:t>Rapid clinical deterioration</a:t>
            </a:r>
          </a:p>
          <a:p>
            <a:pPr marL="1453515" lvl="2" indent="-302260">
              <a:buFont typeface="Wingdings"/>
              <a:buChar char="§"/>
            </a:pPr>
            <a:r>
              <a:rPr lang="en-US" sz="2000">
                <a:cs typeface="Calibri"/>
              </a:rPr>
              <a:t>Transportation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B218EB-E0E7-A8BA-BB28-56EDE436E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Mechanical Ventilation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8382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9505D-A28F-4A0C-19F6-1883029B3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cs typeface="Calibri"/>
              </a:rPr>
              <a:t>Requires spontaneously breathing patient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Indications: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Airway obstruction diseases </a:t>
            </a:r>
          </a:p>
          <a:p>
            <a:pPr marL="1453515" lvl="2" indent="-302260">
              <a:buFont typeface="Wingdings"/>
              <a:buChar char="§"/>
            </a:pPr>
            <a:r>
              <a:rPr lang="en-US">
                <a:cs typeface="Calibri"/>
              </a:rPr>
              <a:t>Asthma, COPD, OSA</a:t>
            </a:r>
            <a:endParaRPr lang="en-US"/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Hypoxic Respiratory Failure </a:t>
            </a:r>
          </a:p>
          <a:p>
            <a:pPr marL="1453515" lvl="2" indent="-382905">
              <a:buFont typeface="Wingdings"/>
              <a:buChar char="§"/>
            </a:pPr>
            <a:r>
              <a:rPr lang="en-US">
                <a:cs typeface="Calibri"/>
              </a:rPr>
              <a:t>Pneumonia, Pulmonary edema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Contraindications: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Uncooperative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Recent upper GI or airway surgery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Unable to protect airway</a:t>
            </a:r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GI bleed, Obtundation, Active vomiting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4B53D2-85E4-4E25-0DE1-1319D1682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NIPPV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9388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9505D-A28F-4A0C-19F6-1883029B3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 b="1" u="sng">
                <a:solidFill>
                  <a:srgbClr val="C00000"/>
                </a:solidFill>
                <a:cs typeface="Calibri"/>
              </a:rPr>
              <a:t>CPAP</a:t>
            </a:r>
            <a:endParaRPr lang="en-US" b="1" u="sng"/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Provides PEEP</a:t>
            </a:r>
            <a:endParaRPr lang="en-US"/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Assists with </a:t>
            </a:r>
            <a:r>
              <a:rPr lang="en-US">
                <a:solidFill>
                  <a:srgbClr val="FFC000"/>
                </a:solidFill>
                <a:cs typeface="Calibri"/>
              </a:rPr>
              <a:t>oxygenation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Initial settings: </a:t>
            </a:r>
            <a:r>
              <a:rPr lang="en-US">
                <a:solidFill>
                  <a:srgbClr val="00B050"/>
                </a:solidFill>
                <a:cs typeface="Calibri"/>
              </a:rPr>
              <a:t>5 cm H</a:t>
            </a:r>
            <a:r>
              <a:rPr lang="en-US" baseline="-25000">
                <a:solidFill>
                  <a:srgbClr val="00B050"/>
                </a:solidFill>
                <a:cs typeface="Calibri"/>
              </a:rPr>
              <a:t>2</a:t>
            </a:r>
            <a:r>
              <a:rPr lang="en-US">
                <a:solidFill>
                  <a:srgbClr val="00B050"/>
                </a:solidFill>
                <a:cs typeface="Calibri"/>
              </a:rPr>
              <a:t>O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Bilevel (aka </a:t>
            </a:r>
            <a:r>
              <a:rPr lang="en-US" b="1" u="sng">
                <a:solidFill>
                  <a:srgbClr val="C00000"/>
                </a:solidFill>
                <a:cs typeface="Calibri"/>
              </a:rPr>
              <a:t>BiPAP</a:t>
            </a:r>
            <a:r>
              <a:rPr lang="en-US">
                <a:cs typeface="Calibri"/>
              </a:rPr>
              <a:t>)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Provides IPAP and EPAP (PEEP)</a:t>
            </a:r>
            <a:endParaRPr lang="en-US"/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Assists with </a:t>
            </a:r>
            <a:r>
              <a:rPr lang="en-US">
                <a:solidFill>
                  <a:srgbClr val="FFC000"/>
                </a:solidFill>
                <a:cs typeface="Calibri"/>
              </a:rPr>
              <a:t>oxygenation</a:t>
            </a:r>
            <a:r>
              <a:rPr lang="en-US">
                <a:cs typeface="Calibri"/>
              </a:rPr>
              <a:t> and </a:t>
            </a:r>
            <a:r>
              <a:rPr lang="en-US">
                <a:solidFill>
                  <a:srgbClr val="FFC000"/>
                </a:solidFill>
                <a:cs typeface="Calibri"/>
              </a:rPr>
              <a:t>ventilation</a:t>
            </a:r>
            <a:endParaRPr lang="en-US">
              <a:solidFill>
                <a:srgbClr val="FFC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Initial settings: </a:t>
            </a:r>
            <a:r>
              <a:rPr lang="en-US">
                <a:solidFill>
                  <a:srgbClr val="00B050"/>
                </a:solidFill>
                <a:cs typeface="Calibri"/>
              </a:rPr>
              <a:t>IPAP – 10 cm H</a:t>
            </a:r>
            <a:r>
              <a:rPr lang="en-US" baseline="-25000">
                <a:solidFill>
                  <a:srgbClr val="00B050"/>
                </a:solidFill>
                <a:cs typeface="Calibri"/>
              </a:rPr>
              <a:t>2</a:t>
            </a:r>
            <a:r>
              <a:rPr lang="en-US">
                <a:solidFill>
                  <a:srgbClr val="00B050"/>
                </a:solidFill>
                <a:cs typeface="Calibri"/>
              </a:rPr>
              <a:t>O, EPAP – 5 cm H</a:t>
            </a:r>
            <a:r>
              <a:rPr lang="en-US" baseline="-25000">
                <a:solidFill>
                  <a:srgbClr val="00B050"/>
                </a:solidFill>
                <a:cs typeface="Calibri"/>
              </a:rPr>
              <a:t>2</a:t>
            </a:r>
            <a:r>
              <a:rPr lang="en-US">
                <a:solidFill>
                  <a:srgbClr val="00B050"/>
                </a:solidFill>
                <a:cs typeface="Calibri"/>
              </a:rPr>
              <a:t>O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4B53D2-85E4-4E25-0DE1-1319D1682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NIPPV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5865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35AAE-3610-2D06-037B-C61D70855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cs typeface="Calibri"/>
              </a:rPr>
              <a:t>Assist Control</a:t>
            </a:r>
            <a:endParaRPr lang="en-US">
              <a:solidFill>
                <a:srgbClr val="FFFFFF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 Requires least effort from patient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 Delivers set number of breaths per minute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 Allows patient to spontaneously trigger</a:t>
            </a:r>
            <a:endParaRPr lang="en-US"/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 All breaths are supported (assisted)</a:t>
            </a:r>
          </a:p>
          <a:p>
            <a:pPr marL="1453515" lvl="2" indent="-302260">
              <a:buFont typeface="Wingdings"/>
              <a:buChar char="§"/>
            </a:pPr>
            <a:r>
              <a:rPr lang="en-US">
                <a:cs typeface="Calibri"/>
              </a:rPr>
              <a:t>Volume assist-control</a:t>
            </a:r>
          </a:p>
          <a:p>
            <a:pPr marL="1910715" lvl="3" indent="-302260"/>
            <a:r>
              <a:rPr lang="en-US" sz="2650">
                <a:cs typeface="Calibri"/>
              </a:rPr>
              <a:t>Each breath receives set Vt</a:t>
            </a:r>
          </a:p>
          <a:p>
            <a:pPr marL="1453515" lvl="2" indent="-302260">
              <a:buFont typeface="Wingdings"/>
              <a:buChar char="§"/>
            </a:pPr>
            <a:r>
              <a:rPr lang="en-US">
                <a:cs typeface="Calibri"/>
              </a:rPr>
              <a:t>Pressure assist-control</a:t>
            </a:r>
          </a:p>
          <a:p>
            <a:pPr marL="1910715" lvl="3" indent="-302260"/>
            <a:r>
              <a:rPr lang="en-US" sz="2650">
                <a:cs typeface="Calibri"/>
              </a:rPr>
              <a:t>Each breath reaches a set pressure </a:t>
            </a:r>
          </a:p>
          <a:p>
            <a:pPr marL="1453515" lvl="2" indent="-302260">
              <a:buFont typeface="Wingdings"/>
              <a:buChar char="§"/>
            </a:pPr>
            <a:r>
              <a:rPr lang="en-US">
                <a:cs typeface="Calibri"/>
              </a:rPr>
              <a:t>Dual-control Mode</a:t>
            </a:r>
          </a:p>
          <a:p>
            <a:pPr marL="1910715" lvl="3" indent="-302260"/>
            <a:r>
              <a:rPr lang="en-US" sz="2650">
                <a:solidFill>
                  <a:srgbClr val="00B050"/>
                </a:solidFill>
                <a:cs typeface="Calibri"/>
              </a:rPr>
              <a:t>PRVC</a:t>
            </a:r>
            <a:r>
              <a:rPr lang="en-US" sz="2650">
                <a:cs typeface="Calibri"/>
              </a:rPr>
              <a:t>, CMV with Autoflow, VC+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Uses:</a:t>
            </a:r>
          </a:p>
          <a:p>
            <a:pPr marL="1453515" lvl="2" indent="-302260">
              <a:buFont typeface="Wingdings"/>
              <a:buChar char="§"/>
            </a:pPr>
            <a:r>
              <a:rPr lang="en-US">
                <a:cs typeface="Calibri"/>
              </a:rPr>
              <a:t>ARDS, Shock, Multisystem Trauma, Pulmonary Edema</a:t>
            </a:r>
            <a:endParaRPr lang="en-US"/>
          </a:p>
          <a:p>
            <a:pPr marL="1453515" lvl="2" indent="-302260">
              <a:buFont typeface="Wingdings"/>
              <a:buChar char="§"/>
            </a:pPr>
            <a:r>
              <a:rPr lang="en-US">
                <a:cs typeface="Calibri"/>
              </a:rPr>
              <a:t>Settings: </a:t>
            </a:r>
            <a:r>
              <a:rPr lang="en-US">
                <a:solidFill>
                  <a:srgbClr val="FFC000"/>
                </a:solidFill>
                <a:cs typeface="Calibri"/>
              </a:rPr>
              <a:t>Rate, Vt, PEEP, FiO</a:t>
            </a:r>
            <a:r>
              <a:rPr lang="en-US" baseline="-25000">
                <a:solidFill>
                  <a:srgbClr val="FFC000"/>
                </a:solidFill>
                <a:cs typeface="Calibri"/>
              </a:rPr>
              <a:t>2</a:t>
            </a:r>
            <a:endParaRPr lang="en-US" baseline="-2500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220B3-3098-0485-E6AA-28FF8586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Ventilator Modes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r>
              <a:rPr lang="en-US">
                <a:cs typeface="Calibri Light"/>
              </a:rPr>
              <a:t> 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9109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72BCE-010E-9FAF-53EF-A17E84BC5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 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IMV</a:t>
            </a:r>
            <a:endParaRPr lang="en-US">
              <a:solidFill>
                <a:srgbClr val="FFFFFF"/>
              </a:solidFill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+mn-lt"/>
                <a:cs typeface="+mn-lt"/>
              </a:rPr>
              <a:t>Delivers a set number of breaths per minute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+mn-lt"/>
                <a:cs typeface="+mn-lt"/>
              </a:rPr>
              <a:t>Delivered breaths are usually volume-controlled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 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SIMV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+mn-lt"/>
                <a:cs typeface="+mn-lt"/>
              </a:rPr>
              <a:t>Allows spontaneous breaths</a:t>
            </a:r>
          </a:p>
          <a:p>
            <a:pPr marL="1453515" lvl="2" indent="-302260">
              <a:buFont typeface="Wingdings"/>
              <a:buChar char="§"/>
            </a:pPr>
            <a:r>
              <a:rPr lang="en-US" sz="2000">
                <a:ea typeface="+mn-lt"/>
                <a:cs typeface="+mn-lt"/>
              </a:rPr>
              <a:t>Unsupported breaths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+mn-lt"/>
                <a:cs typeface="+mn-lt"/>
              </a:rPr>
              <a:t>Adjusts timing of mandatory breaths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 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SIMV-PS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+mn-lt"/>
                <a:cs typeface="+mn-lt"/>
              </a:rPr>
              <a:t>Pressure-supported spontaneous breaths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+mn-lt"/>
                <a:cs typeface="+mn-lt"/>
              </a:rPr>
              <a:t>Settings: </a:t>
            </a:r>
            <a:r>
              <a:rPr lang="en-US">
                <a:solidFill>
                  <a:srgbClr val="FFC000"/>
                </a:solidFill>
                <a:ea typeface="+mn-lt"/>
                <a:cs typeface="+mn-lt"/>
              </a:rPr>
              <a:t>Rate, Vt, PEEP, FiO</a:t>
            </a:r>
            <a:r>
              <a:rPr lang="en-US" baseline="-25000">
                <a:solidFill>
                  <a:srgbClr val="FFC000"/>
                </a:solidFill>
                <a:ea typeface="+mn-lt"/>
                <a:cs typeface="+mn-lt"/>
              </a:rPr>
              <a:t>2</a:t>
            </a:r>
            <a:endParaRPr lang="en-US" baseline="-250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38841-B89D-08DD-BCB1-7716657B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Ventilator Modes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0067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60354-838A-2DC5-B52E-43EF9A669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 </a:t>
            </a:r>
            <a:r>
              <a:rPr lang="en-US" b="1">
                <a:solidFill>
                  <a:srgbClr val="C00000"/>
                </a:solidFill>
                <a:ea typeface="+mn-lt"/>
                <a:cs typeface="+mn-lt"/>
              </a:rPr>
              <a:t>Pressure Support Ventilation</a:t>
            </a:r>
            <a:endParaRPr lang="en-US">
              <a:solidFill>
                <a:srgbClr val="FFFFFF"/>
              </a:solidFill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+mn-lt"/>
                <a:cs typeface="+mn-lt"/>
              </a:rPr>
              <a:t>Augments </a:t>
            </a:r>
            <a:r>
              <a:rPr lang="en-US">
                <a:solidFill>
                  <a:srgbClr val="00B050"/>
                </a:solidFill>
                <a:ea typeface="+mn-lt"/>
                <a:cs typeface="+mn-lt"/>
              </a:rPr>
              <a:t>spontaneous</a:t>
            </a:r>
            <a:r>
              <a:rPr lang="en-US">
                <a:ea typeface="+mn-lt"/>
                <a:cs typeface="+mn-lt"/>
              </a:rPr>
              <a:t> breathing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+mn-lt"/>
                <a:cs typeface="+mn-lt"/>
              </a:rPr>
              <a:t>Patient determines rate and volume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+mn-lt"/>
                <a:cs typeface="+mn-lt"/>
              </a:rPr>
              <a:t>Settings: IPAP, PEEP/EPAP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+mn-lt"/>
                <a:cs typeface="+mn-lt"/>
              </a:rPr>
              <a:t>Normal IPAP: </a:t>
            </a:r>
            <a:r>
              <a:rPr lang="en-US">
                <a:solidFill>
                  <a:srgbClr val="FFC000"/>
                </a:solidFill>
                <a:ea typeface="+mn-lt"/>
                <a:cs typeface="+mn-lt"/>
              </a:rPr>
              <a:t>0-35 cm H</a:t>
            </a:r>
            <a:r>
              <a:rPr lang="en-US" baseline="-25000">
                <a:solidFill>
                  <a:srgbClr val="FFC000"/>
                </a:solidFill>
                <a:ea typeface="+mn-lt"/>
                <a:cs typeface="+mn-lt"/>
              </a:rPr>
              <a:t>2</a:t>
            </a:r>
            <a:r>
              <a:rPr lang="en-US">
                <a:solidFill>
                  <a:srgbClr val="FFC000"/>
                </a:solidFill>
                <a:ea typeface="+mn-lt"/>
                <a:cs typeface="+mn-lt"/>
              </a:rPr>
              <a:t>O</a:t>
            </a:r>
            <a:r>
              <a:rPr lang="en-US">
                <a:ea typeface="+mn-lt"/>
                <a:cs typeface="+mn-lt"/>
              </a:rPr>
              <a:t> (avg 5-10)</a:t>
            </a:r>
            <a:endParaRPr lang="en-US"/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Normal PEEP: </a:t>
            </a:r>
            <a:r>
              <a:rPr lang="en-US">
                <a:solidFill>
                  <a:srgbClr val="FFC000"/>
                </a:solidFill>
                <a:cs typeface="Calibri"/>
              </a:rPr>
              <a:t>5 cm H</a:t>
            </a:r>
            <a:r>
              <a:rPr lang="en-US" baseline="-25000">
                <a:solidFill>
                  <a:srgbClr val="FFC000"/>
                </a:solidFill>
                <a:cs typeface="Calibri"/>
              </a:rPr>
              <a:t>2</a:t>
            </a:r>
            <a:r>
              <a:rPr lang="en-US">
                <a:solidFill>
                  <a:srgbClr val="FFC000"/>
                </a:solidFill>
                <a:cs typeface="Calibri"/>
              </a:rPr>
              <a:t>O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Calibri"/>
            </a:endParaRPr>
          </a:p>
          <a:p>
            <a:pPr marL="1453515" lvl="2" indent="-302260"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*</a:t>
            </a:r>
            <a:r>
              <a:rPr lang="en-US" b="1">
                <a:solidFill>
                  <a:srgbClr val="C00000"/>
                </a:solidFill>
                <a:ea typeface="+mn-lt"/>
                <a:cs typeface="+mn-lt"/>
              </a:rPr>
              <a:t>NO</a:t>
            </a:r>
            <a:r>
              <a:rPr lang="en-US">
                <a:ea typeface="+mn-lt"/>
                <a:cs typeface="+mn-lt"/>
              </a:rPr>
              <a:t> guaranteed minute ventilation</a:t>
            </a:r>
          </a:p>
          <a:p>
            <a:pPr marL="1453515" lvl="2" indent="-302260"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*Set </a:t>
            </a:r>
            <a:r>
              <a:rPr lang="en-US" i="1" u="sng">
                <a:ea typeface="+mn-lt"/>
                <a:cs typeface="+mn-lt"/>
              </a:rPr>
              <a:t>rate alarm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+mn-lt"/>
                <a:cs typeface="+mn-lt"/>
              </a:rPr>
              <a:t>Can be combined in other vent modes to support spontaneous breathing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35958-73D0-65E1-051A-B74C262CC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Ventilator Modes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1558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AF2F8-EEDB-0FE4-8CC3-B698F0A8D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CPAP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US" dirty="0">
                <a:solidFill>
                  <a:srgbClr val="00B050"/>
                </a:solidFill>
                <a:ea typeface="+mn-lt"/>
                <a:cs typeface="+mn-lt"/>
              </a:rPr>
              <a:t>Spontaneous</a:t>
            </a:r>
            <a:r>
              <a:rPr lang="en-US" dirty="0">
                <a:ea typeface="+mn-lt"/>
                <a:cs typeface="+mn-lt"/>
              </a:rPr>
              <a:t> breathing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 dirty="0">
                <a:ea typeface="+mn-lt"/>
                <a:cs typeface="+mn-lt"/>
              </a:rPr>
              <a:t> Often used for SBT (ventilator weaning)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 dirty="0">
                <a:ea typeface="+mn-lt"/>
                <a:cs typeface="+mn-lt"/>
              </a:rPr>
              <a:t> Can help reduce work of breathing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 dirty="0">
                <a:ea typeface="+mn-lt"/>
                <a:cs typeface="+mn-lt"/>
              </a:rPr>
              <a:t> Settings</a:t>
            </a: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ea typeface="+mn-lt"/>
                <a:cs typeface="+mn-lt"/>
              </a:rPr>
              <a:t>Amount of PEEP to prevent:</a:t>
            </a:r>
          </a:p>
          <a:p>
            <a:pPr marL="1910715" lvl="3" indent="-302260"/>
            <a:r>
              <a:rPr lang="en-US" sz="2650" dirty="0">
                <a:ea typeface="+mn-lt"/>
                <a:cs typeface="+mn-lt"/>
              </a:rPr>
              <a:t>Alveolar de-recruitment</a:t>
            </a:r>
          </a:p>
          <a:p>
            <a:pPr marL="1910715" lvl="3" indent="-302260"/>
            <a:r>
              <a:rPr lang="en-US" sz="2650" dirty="0">
                <a:ea typeface="+mn-lt"/>
                <a:cs typeface="+mn-lt"/>
              </a:rPr>
              <a:t>Atelectasis</a:t>
            </a:r>
            <a:endParaRPr lang="en-US" sz="2650" dirty="0">
              <a:ea typeface="+mn-lt"/>
              <a:cs typeface="Calibri"/>
            </a:endParaRPr>
          </a:p>
          <a:p>
            <a:pPr marL="1910715" lvl="3" indent="-302260"/>
            <a:r>
              <a:rPr lang="en-US" sz="2650" dirty="0">
                <a:ea typeface="+mn-lt"/>
                <a:cs typeface="+mn-lt"/>
              </a:rPr>
              <a:t>Hypoxia</a:t>
            </a:r>
            <a:endParaRPr lang="en-US" sz="2650" dirty="0">
              <a:ea typeface="+mn-lt"/>
              <a:cs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ea typeface="+mn-lt"/>
                <a:cs typeface="+mn-lt"/>
              </a:rPr>
              <a:t>Normal CPAP = </a:t>
            </a:r>
            <a:r>
              <a:rPr lang="en-US" dirty="0">
                <a:solidFill>
                  <a:srgbClr val="FFC000"/>
                </a:solidFill>
                <a:ea typeface="+mn-lt"/>
                <a:cs typeface="+mn-lt"/>
              </a:rPr>
              <a:t>5-10 cm H</a:t>
            </a:r>
            <a:r>
              <a:rPr lang="en-US" baseline="-25000" dirty="0">
                <a:solidFill>
                  <a:srgbClr val="FFC000"/>
                </a:solidFill>
                <a:ea typeface="+mn-lt"/>
                <a:cs typeface="+mn-lt"/>
              </a:rPr>
              <a:t>2</a:t>
            </a:r>
            <a:r>
              <a:rPr lang="en-US" dirty="0">
                <a:solidFill>
                  <a:srgbClr val="FFC000"/>
                </a:solidFill>
                <a:ea typeface="+mn-lt"/>
                <a:cs typeface="+mn-lt"/>
              </a:rPr>
              <a:t>O</a:t>
            </a:r>
            <a:endParaRPr lang="en-US" dirty="0">
              <a:solidFill>
                <a:srgbClr val="FFFFFF"/>
              </a:solidFill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98FA26-24D4-398A-C916-A6EEE749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Ventilator Modes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4078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82984-182C-3416-0F41-047B8B310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cs typeface="Calibri"/>
              </a:rPr>
              <a:t>Minute Ventilation</a:t>
            </a:r>
            <a:endParaRPr lang="en-US" dirty="0"/>
          </a:p>
          <a:p>
            <a:pPr marL="1068705" lvl="1" indent="-457200">
              <a:buFont typeface="Courier New"/>
              <a:buChar char="o"/>
            </a:pPr>
            <a:r>
              <a:rPr lang="en-US" b="1" dirty="0">
                <a:cs typeface="Calibri"/>
              </a:rPr>
              <a:t> </a:t>
            </a:r>
            <a:r>
              <a:rPr lang="en-US" b="1" dirty="0">
                <a:solidFill>
                  <a:srgbClr val="0070C0"/>
                </a:solidFill>
                <a:cs typeface="Calibri"/>
              </a:rPr>
              <a:t>Normal 4-7 L/min</a:t>
            </a:r>
            <a:endParaRPr lang="en-US" b="1" dirty="0">
              <a:solidFill>
                <a:srgbClr val="0070C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 CO</a:t>
            </a:r>
            <a:r>
              <a:rPr lang="en-US" baseline="-25000" dirty="0">
                <a:cs typeface="Calibri"/>
              </a:rPr>
              <a:t>2</a:t>
            </a:r>
            <a:r>
              <a:rPr lang="en-US" dirty="0">
                <a:cs typeface="Calibri"/>
              </a:rPr>
              <a:t> elimination</a:t>
            </a: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>
                <a:cs typeface="Calibri"/>
              </a:rPr>
              <a:t>PBW</a:t>
            </a:r>
            <a:endParaRPr lang="en-US" dirty="0"/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M: 50 + (2.3 x [</a:t>
            </a:r>
            <a:r>
              <a:rPr lang="en-US" dirty="0" err="1">
                <a:cs typeface="Calibri"/>
              </a:rPr>
              <a:t>ht</a:t>
            </a:r>
            <a:r>
              <a:rPr lang="en-US" dirty="0">
                <a:cs typeface="Calibri"/>
              </a:rPr>
              <a:t> in inches – 60])</a:t>
            </a:r>
            <a:endParaRPr lang="en-US" dirty="0"/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F: 45.5 + (2.3 x [</a:t>
            </a:r>
            <a:r>
              <a:rPr lang="en-US" dirty="0" err="1">
                <a:cs typeface="Calibri"/>
              </a:rPr>
              <a:t>ht</a:t>
            </a:r>
            <a:r>
              <a:rPr lang="en-US" dirty="0">
                <a:cs typeface="Calibri"/>
              </a:rPr>
              <a:t> in inches – 60]</a:t>
            </a: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>
                <a:cs typeface="Calibri"/>
              </a:rPr>
              <a:t>PIP (peak inspiratory pressures)</a:t>
            </a:r>
            <a:endParaRPr lang="en-US" dirty="0"/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Upper Limit: </a:t>
            </a:r>
            <a:r>
              <a:rPr lang="en-US" dirty="0">
                <a:solidFill>
                  <a:srgbClr val="FFC000"/>
                </a:solidFill>
                <a:cs typeface="Calibri"/>
              </a:rPr>
              <a:t>35</a:t>
            </a:r>
          </a:p>
          <a:p>
            <a:pPr marL="457200" indent="-457200">
              <a:buFont typeface="Arial"/>
              <a:buChar char="•"/>
            </a:pPr>
            <a:r>
              <a:rPr lang="en-US" dirty="0" err="1">
                <a:cs typeface="Calibri"/>
              </a:rPr>
              <a:t>P</a:t>
            </a:r>
            <a:r>
              <a:rPr lang="en-US" baseline="-25000" dirty="0" err="1">
                <a:cs typeface="Calibri"/>
              </a:rPr>
              <a:t>plat</a:t>
            </a:r>
            <a:r>
              <a:rPr lang="en-US" dirty="0">
                <a:cs typeface="Calibri"/>
              </a:rPr>
              <a:t> (plateau pressure)</a:t>
            </a:r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 </a:t>
            </a:r>
            <a:r>
              <a:rPr lang="en-US" dirty="0">
                <a:solidFill>
                  <a:srgbClr val="00B050"/>
                </a:solidFill>
                <a:cs typeface="Calibri"/>
              </a:rPr>
              <a:t>Goal &lt; 30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7C5F8-BCBA-5B33-1E73-C0F701F6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Ventilator Settings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9,10,K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16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E4392-CCAC-3AC3-6035-97950DCD7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Hemodynamics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CVP 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PCWP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CO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SVR</a:t>
            </a:r>
            <a:endParaRPr lang="en-US" dirty="0">
              <a:ea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POCUS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Cardiac Function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IVC </a:t>
            </a:r>
            <a:r>
              <a:rPr lang="en-US" dirty="0" err="1">
                <a:ea typeface="Calibri"/>
                <a:cs typeface="Calibri"/>
              </a:rPr>
              <a:t>Variablity</a:t>
            </a:r>
            <a:r>
              <a:rPr lang="en-US" dirty="0">
                <a:ea typeface="Calibri"/>
                <a:cs typeface="Calibri"/>
              </a:rPr>
              <a:t> </a:t>
            </a:r>
            <a:endParaRPr lang="en-US" dirty="0">
              <a:ea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Exam: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>
                <a:solidFill>
                  <a:srgbClr val="C00000"/>
                </a:solidFill>
                <a:ea typeface="Calibri"/>
                <a:cs typeface="Calibri"/>
              </a:rPr>
              <a:t>Warm, flushed skin</a:t>
            </a:r>
            <a:endParaRPr lang="en-US" dirty="0">
              <a:solidFill>
                <a:srgbClr val="C00000"/>
              </a:solidFill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Brisk capillary refill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Variable neck veins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Bounding pulses (</a:t>
            </a:r>
            <a:r>
              <a:rPr lang="en-US" dirty="0">
                <a:solidFill>
                  <a:srgbClr val="00B050"/>
                </a:solidFill>
                <a:ea typeface="Calibri"/>
                <a:cs typeface="Calibri"/>
              </a:rPr>
              <a:t>wide pulse pressure</a:t>
            </a:r>
            <a:r>
              <a:rPr lang="en-US" dirty="0">
                <a:ea typeface="Calibri"/>
                <a:cs typeface="Calibri"/>
              </a:rPr>
              <a:t>)</a:t>
            </a:r>
            <a:endParaRPr lang="en-US" dirty="0">
              <a:ea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E70A6-9BFA-80E3-410F-B7489F00E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Distributive </a:t>
            </a:r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I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22ECA80-3B8C-392F-242C-D59CAF2684EA}"/>
              </a:ext>
            </a:extLst>
          </p:cNvPr>
          <p:cNvSpPr/>
          <p:nvPr/>
        </p:nvSpPr>
        <p:spPr>
          <a:xfrm rot="10800000">
            <a:off x="2418704" y="3136823"/>
            <a:ext cx="117913" cy="164553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7B1E1BD2-A139-2459-F327-4F044D9AB4C8}"/>
              </a:ext>
            </a:extLst>
          </p:cNvPr>
          <p:cNvSpPr/>
          <p:nvPr/>
        </p:nvSpPr>
        <p:spPr>
          <a:xfrm>
            <a:off x="2424440" y="2026851"/>
            <a:ext cx="219675" cy="130432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82CE4015-B8F2-61D8-EDAE-B5C3FF8541BC}"/>
              </a:ext>
            </a:extLst>
          </p:cNvPr>
          <p:cNvSpPr/>
          <p:nvPr/>
        </p:nvSpPr>
        <p:spPr>
          <a:xfrm>
            <a:off x="2739365" y="2413572"/>
            <a:ext cx="219675" cy="130432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B2F10E79-E107-0F4D-2FF8-24668DD2D472}"/>
              </a:ext>
            </a:extLst>
          </p:cNvPr>
          <p:cNvSpPr/>
          <p:nvPr/>
        </p:nvSpPr>
        <p:spPr>
          <a:xfrm>
            <a:off x="2203477" y="2779126"/>
            <a:ext cx="219675" cy="130432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D728E-95E6-2F7D-3612-0FCD924C0DD1}"/>
              </a:ext>
            </a:extLst>
          </p:cNvPr>
          <p:cNvSpPr txBox="1"/>
          <p:nvPr/>
        </p:nvSpPr>
        <p:spPr>
          <a:xfrm>
            <a:off x="4490720" y="2306320"/>
            <a:ext cx="33731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cs typeface="Arial"/>
              </a:rPr>
              <a:t>"Tone" Issue</a:t>
            </a:r>
            <a:endParaRPr lang="en-US" sz="36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CD372-E7A3-E13E-2510-C89EB3CC2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I:E ratio</a:t>
            </a:r>
            <a:endParaRPr lang="en-US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1:3 = normal</a:t>
            </a:r>
            <a:endParaRPr lang="en-US"/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Vented patient: 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between 1:2 and 1:4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Trigger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Flow: Sensing Inspiratory Effort by Patient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Range: 1-6 L/min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Usual 2 L/min</a:t>
            </a:r>
            <a:endParaRPr lang="en-US"/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Pressure: Sensing decreased airway pressure = patient breathing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Usual 1 – 4 cm H2O 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Respiratory Rate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Normal: </a:t>
            </a:r>
            <a:r>
              <a:rPr lang="en-US">
                <a:solidFill>
                  <a:srgbClr val="00B050"/>
                </a:solidFill>
                <a:cs typeface="Calibri"/>
              </a:rPr>
              <a:t>12 – 18 breaths/min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757DE-4986-9387-62E3-9815F6B5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Ventilator Settings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9,10,K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770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diagram&#10;&#10;Description automatically generated">
            <a:extLst>
              <a:ext uri="{FF2B5EF4-FFF2-40B4-BE49-F238E27FC236}">
                <a16:creationId xmlns:a16="http://schemas.microsoft.com/office/drawing/2014/main" id="{574F4509-EEC8-D86D-6BA5-BE6324CA0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679" y="4983"/>
            <a:ext cx="9059437" cy="684682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CF009B-A638-6703-0BAF-EC15A150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0671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DD847-E6A3-8CB4-4E62-EDC43F3D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cs typeface="Calibri Light"/>
              </a:rPr>
              <a:t>Peri-Intubation Optimization</a:t>
            </a:r>
          </a:p>
        </p:txBody>
      </p:sp>
    </p:spTree>
    <p:extLst>
      <p:ext uri="{BB962C8B-B14F-4D97-AF65-F5344CB8AC3E}">
        <p14:creationId xmlns:p14="http://schemas.microsoft.com/office/powerpoint/2010/main" val="322656574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B9CB5-5D24-69A5-EA25-6734206E1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Know your 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Assessment</a:t>
            </a:r>
            <a:endParaRPr lang="en-US"/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Plan for difficult airway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Positioning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Patient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Proceduralist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Pre-oxygenation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Pre-medicate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IV Fluids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Vasopressors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Push dose pressors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Have backups and adjuncts ready/available</a:t>
            </a: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Have sedation ready</a:t>
            </a: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B0DF0-74B0-A748-4A7C-71B0BFCE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Pre-intubation Optimization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782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352FD-4070-2E46-93E6-EA0E89B47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68FEF-06C0-61A0-8AD3-AB65B4717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 Predicting a </a:t>
            </a:r>
            <a:r>
              <a:rPr lang="en-US" b="1" u="sng">
                <a:solidFill>
                  <a:srgbClr val="C00000"/>
                </a:solidFill>
                <a:cs typeface="Calibri"/>
              </a:rPr>
              <a:t>Difficult Airway</a:t>
            </a:r>
            <a:endParaRPr lang="en-US" b="1" u="sng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b="1">
                <a:solidFill>
                  <a:srgbClr val="FFC000"/>
                </a:solidFill>
                <a:cs typeface="Calibri"/>
              </a:rPr>
              <a:t>LEMON</a:t>
            </a:r>
          </a:p>
          <a:p>
            <a:pPr marL="1068705" lvl="1" indent="-38290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b="1">
                <a:solidFill>
                  <a:srgbClr val="00B050"/>
                </a:solidFill>
                <a:cs typeface="Calibri"/>
              </a:rPr>
              <a:t>Look</a:t>
            </a: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>
                <a:cs typeface="Calibri"/>
              </a:rPr>
              <a:t>Trauma, short neck, micrognathia, surgery/scars, beard, edentulous/dentures</a:t>
            </a:r>
          </a:p>
          <a:p>
            <a:pPr marL="1068705" lvl="1" indent="-382905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00B050"/>
                </a:solidFill>
                <a:cs typeface="Calibri"/>
              </a:rPr>
              <a:t>Evaluate</a:t>
            </a:r>
            <a:r>
              <a:rPr lang="en-US">
                <a:cs typeface="Calibri"/>
              </a:rPr>
              <a:t> (3-3-2-1)</a:t>
            </a:r>
          </a:p>
          <a:p>
            <a:pPr marL="1068705" lvl="1" indent="-382905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00B050"/>
                </a:solidFill>
                <a:cs typeface="Calibri"/>
              </a:rPr>
              <a:t>Mallampati</a:t>
            </a:r>
          </a:p>
          <a:p>
            <a:pPr marL="1068705" lvl="1" indent="-382905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00B050"/>
                </a:solidFill>
                <a:cs typeface="Calibri"/>
              </a:rPr>
              <a:t>Obstruction</a:t>
            </a: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>
                <a:cs typeface="Calibri"/>
              </a:rPr>
              <a:t>Peritonsillar abscess, epiglottitis</a:t>
            </a:r>
          </a:p>
          <a:p>
            <a:pPr marL="1068705" lvl="1" indent="-382905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00B050"/>
                </a:solidFill>
                <a:cs typeface="Calibri"/>
              </a:rPr>
              <a:t>Neck Mobility</a:t>
            </a:r>
          </a:p>
          <a:p>
            <a:pPr marL="1068705" lvl="1" indent="-382905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E9F15-E436-1A0D-9AF0-C2F289A71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Pre-intubation </a:t>
            </a:r>
            <a:r>
              <a:rPr lang="en-US" err="1">
                <a:cs typeface="Calibri Light"/>
              </a:rPr>
              <a:t>Optimization</a:t>
            </a:r>
            <a:r>
              <a:rPr lang="en-US" baseline="30000" err="1">
                <a:solidFill>
                  <a:schemeClr val="bg1">
                    <a:lumMod val="65000"/>
                  </a:schemeClr>
                </a:solidFill>
                <a:cs typeface="Calibri Light"/>
              </a:rPr>
              <a:t>N</a:t>
            </a:r>
            <a:endParaRPr lang="en-US" sz="3200" baseline="30000" err="1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2303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C68BD5-44F1-37FD-D5C3-37D2C8C4D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/>
              <a:t>Anticipated Ventilator Settings</a:t>
            </a:r>
          </a:p>
          <a:p>
            <a:pPr marL="1068705" lvl="1" indent="-457200">
              <a:buFont typeface="Courier New"/>
              <a:buChar char="o"/>
            </a:pPr>
            <a:r>
              <a:rPr lang="en-US"/>
              <a:t>RR = </a:t>
            </a:r>
            <a:r>
              <a:rPr lang="en-US">
                <a:solidFill>
                  <a:srgbClr val="FFC000"/>
                </a:solidFill>
              </a:rPr>
              <a:t>12 – 18 bpm</a:t>
            </a:r>
          </a:p>
          <a:p>
            <a:pPr marL="1068705" lvl="1" indent="-457200">
              <a:buFont typeface="Courier New"/>
              <a:buChar char="o"/>
            </a:pPr>
            <a:r>
              <a:rPr lang="en-US"/>
              <a:t>Vt = </a:t>
            </a:r>
            <a:r>
              <a:rPr lang="en-US">
                <a:solidFill>
                  <a:srgbClr val="00B050"/>
                </a:solidFill>
              </a:rPr>
              <a:t>6 – 8 ml/kg PBW</a:t>
            </a:r>
          </a:p>
          <a:p>
            <a:pPr marL="1068705" lvl="1" indent="-457200">
              <a:buFont typeface="Courier New"/>
              <a:buChar char="o"/>
            </a:pPr>
            <a:r>
              <a:rPr lang="en-US"/>
              <a:t>PEEP = </a:t>
            </a:r>
            <a:r>
              <a:rPr lang="en-US">
                <a:solidFill>
                  <a:srgbClr val="0070C0"/>
                </a:solidFill>
              </a:rPr>
              <a:t>5 cm H</a:t>
            </a:r>
            <a:r>
              <a:rPr lang="en-US" baseline="-25000">
                <a:solidFill>
                  <a:srgbClr val="0070C0"/>
                </a:solidFill>
              </a:rPr>
              <a:t>2</a:t>
            </a:r>
            <a:r>
              <a:rPr lang="en-US">
                <a:solidFill>
                  <a:srgbClr val="0070C0"/>
                </a:solidFill>
              </a:rPr>
              <a:t>O</a:t>
            </a:r>
          </a:p>
          <a:p>
            <a:pPr marL="1068705" lvl="1" indent="-457200">
              <a:buFont typeface="Courier New"/>
              <a:buChar char="o"/>
            </a:pPr>
            <a:r>
              <a:rPr lang="en-US"/>
              <a:t>FiO</a:t>
            </a:r>
            <a:r>
              <a:rPr lang="en-US" baseline="-25000"/>
              <a:t>2</a:t>
            </a:r>
            <a:r>
              <a:rPr lang="en-US"/>
              <a:t>  = </a:t>
            </a:r>
            <a:r>
              <a:rPr lang="en-US">
                <a:solidFill>
                  <a:srgbClr val="C00000"/>
                </a:solidFill>
              </a:rPr>
              <a:t>100%</a:t>
            </a:r>
          </a:p>
          <a:p>
            <a:pPr marL="1068705" lvl="1" indent="-457200">
              <a:buFont typeface="Courier New"/>
              <a:buChar char="o"/>
            </a:pPr>
            <a:endParaRPr lang="en-US"/>
          </a:p>
          <a:p>
            <a:pPr marL="1068705" lvl="1" indent="-457200">
              <a:buFont typeface="Courier New"/>
              <a:buChar char="o"/>
            </a:pPr>
            <a:r>
              <a:rPr lang="en-US"/>
              <a:t>PRVC </a:t>
            </a:r>
            <a:r>
              <a:rPr lang="en-US">
                <a:solidFill>
                  <a:srgbClr val="FFC000"/>
                </a:solidFill>
              </a:rPr>
              <a:t>14</a:t>
            </a:r>
            <a:r>
              <a:rPr lang="en-US"/>
              <a:t>/</a:t>
            </a:r>
            <a:r>
              <a:rPr lang="en-US">
                <a:solidFill>
                  <a:srgbClr val="00B050"/>
                </a:solidFill>
              </a:rPr>
              <a:t>450</a:t>
            </a:r>
            <a:r>
              <a:rPr lang="en-US"/>
              <a:t>/</a:t>
            </a:r>
            <a:r>
              <a:rPr lang="en-US">
                <a:solidFill>
                  <a:srgbClr val="0070C0"/>
                </a:solidFill>
              </a:rPr>
              <a:t>5</a:t>
            </a:r>
            <a:r>
              <a:rPr lang="en-US"/>
              <a:t>/</a:t>
            </a:r>
            <a:r>
              <a:rPr lang="en-US">
                <a:solidFill>
                  <a:srgbClr val="C00000"/>
                </a:solidFill>
              </a:rPr>
              <a:t>100%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3F339B-FD6A-69B3-4531-60679723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Pre-intubation Optimization</a:t>
            </a:r>
          </a:p>
        </p:txBody>
      </p:sp>
    </p:spTree>
    <p:extLst>
      <p:ext uri="{BB962C8B-B14F-4D97-AF65-F5344CB8AC3E}">
        <p14:creationId xmlns:p14="http://schemas.microsoft.com/office/powerpoint/2010/main" val="124353053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D2DAC-8C42-2CFE-6B34-4275CE407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Check EtCO</a:t>
            </a:r>
            <a:r>
              <a:rPr lang="en-US" baseline="-25000" dirty="0">
                <a:cs typeface="Calibri"/>
              </a:rPr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Auscultate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Secure ETT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Chest X-ray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NG/OG insertion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Foley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Sedation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Restraints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Blood gas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Labs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71599-9BD1-F7D6-D5B0-77267DAA7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Post-Intubation Optimization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8432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D2DAC-8C42-2CFE-6B34-4275CE407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Blood gas</a:t>
            </a:r>
            <a:endParaRPr lang="en-US"/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Always check a blood gas after making ventilator changes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00B050"/>
                </a:solidFill>
                <a:cs typeface="Calibri"/>
              </a:rPr>
              <a:t>30-60 min</a:t>
            </a:r>
            <a:r>
              <a:rPr lang="en-US">
                <a:cs typeface="Calibri"/>
              </a:rPr>
              <a:t> after ventilator changes</a:t>
            </a:r>
            <a:endParaRPr lang="en-US"/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ABG vs VBG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If SpO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 is adequate, VBG is ok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If SpO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 unreliable, ABG is needed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71599-9BD1-F7D6-D5B0-77267DAA7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Post-Intubation Optimization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8139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90F62-7087-6E0D-FE76-9657FC1E5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Hypoxemia</a:t>
            </a:r>
            <a:endParaRPr lang="en-US">
              <a:solidFill>
                <a:srgbClr val="C00000"/>
              </a:solidFill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 PaO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 or SpO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 too low</a:t>
            </a:r>
            <a:endParaRPr lang="en-US"/>
          </a:p>
          <a:p>
            <a:pPr marL="611505" lvl="1" indent="-382905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0070C0"/>
                </a:solidFill>
                <a:cs typeface="Calibri"/>
              </a:rPr>
              <a:t>Solution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Increase </a:t>
            </a:r>
            <a:r>
              <a:rPr lang="en-US">
                <a:solidFill>
                  <a:srgbClr val="00B050"/>
                </a:solidFill>
                <a:cs typeface="Calibri"/>
              </a:rPr>
              <a:t>FiO</a:t>
            </a:r>
            <a:r>
              <a:rPr lang="en-US" baseline="-25000">
                <a:solidFill>
                  <a:srgbClr val="00B050"/>
                </a:solidFill>
                <a:cs typeface="Calibri"/>
              </a:rPr>
              <a:t>2</a:t>
            </a:r>
            <a:endParaRPr lang="en-US" baseline="-25000">
              <a:solidFill>
                <a:srgbClr val="00B050"/>
              </a:solidFill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Increase </a:t>
            </a:r>
            <a:r>
              <a:rPr lang="en-US">
                <a:solidFill>
                  <a:srgbClr val="00B050"/>
                </a:solidFill>
                <a:cs typeface="Calibri"/>
              </a:rPr>
              <a:t>PEEP</a:t>
            </a:r>
            <a:endParaRPr lang="en-US" baseline="-25000">
              <a:solidFill>
                <a:srgbClr val="00B050"/>
              </a:solidFill>
            </a:endParaRPr>
          </a:p>
          <a:p>
            <a:pPr marL="1453515" lvl="2" indent="-457200">
              <a:buFont typeface="Wingdings,Sans-Serif"/>
              <a:buChar char="§"/>
            </a:pPr>
            <a:r>
              <a:rPr lang="en-US">
                <a:solidFill>
                  <a:srgbClr val="FFFFFF"/>
                </a:solidFill>
                <a:cs typeface="Calibri"/>
              </a:rPr>
              <a:t>Set</a:t>
            </a:r>
            <a:r>
              <a:rPr lang="en-US">
                <a:cs typeface="Calibri"/>
              </a:rPr>
              <a:t> FiO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 100%</a:t>
            </a:r>
            <a:endParaRPr lang="en-US" baseline="-25000">
              <a:solidFill>
                <a:srgbClr val="00B050"/>
              </a:solidFill>
            </a:endParaRPr>
          </a:p>
          <a:p>
            <a:pPr marL="1453515" lvl="2" indent="-457200">
              <a:buFont typeface="Wingdings,Sans-Serif"/>
              <a:buChar char="§"/>
            </a:pPr>
            <a:r>
              <a:rPr lang="en-US">
                <a:cs typeface="Calibri"/>
              </a:rPr>
              <a:t>Increase PEEP 2-3 cm H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O every 10-15 min</a:t>
            </a:r>
            <a:endParaRPr lang="en-US" baseline="-25000">
              <a:solidFill>
                <a:srgbClr val="00B050"/>
              </a:solidFill>
            </a:endParaRPr>
          </a:p>
          <a:p>
            <a:pPr marL="1453515" lvl="2" indent="-457200">
              <a:buFont typeface="Wingdings,Sans-Serif"/>
              <a:buChar char="§"/>
            </a:pPr>
            <a:r>
              <a:rPr lang="en-US">
                <a:cs typeface="Calibri"/>
              </a:rPr>
              <a:t>Then, decrease FiO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 </a:t>
            </a:r>
            <a:endParaRPr lang="en-US" baseline="-25000">
              <a:solidFill>
                <a:srgbClr val="00B050"/>
              </a:solidFill>
            </a:endParaRPr>
          </a:p>
          <a:p>
            <a:pPr marL="1910715" lvl="3" indent="-302260">
              <a:buFont typeface="Arial"/>
              <a:buChar char="•"/>
            </a:pPr>
            <a:r>
              <a:rPr lang="en-US" sz="2650">
                <a:cs typeface="Calibri"/>
              </a:rPr>
              <a:t>MAX 60%</a:t>
            </a:r>
            <a:endParaRPr lang="en-US" sz="2650"/>
          </a:p>
          <a:p>
            <a:pPr marL="1453515" lvl="2" indent="-457200">
              <a:buFont typeface="Wingdings,Sans-Serif"/>
              <a:buChar char="§"/>
            </a:pPr>
            <a:r>
              <a:rPr lang="en-US">
                <a:cs typeface="Calibri"/>
              </a:rPr>
              <a:t>Target PaO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 &gt; 60 or SpO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 &gt;92% (aka </a:t>
            </a:r>
            <a:r>
              <a:rPr lang="en-US" err="1">
                <a:cs typeface="Calibri"/>
              </a:rPr>
              <a:t>normoxia</a:t>
            </a:r>
            <a:r>
              <a:rPr lang="en-US">
                <a:cs typeface="Calibri"/>
              </a:rPr>
              <a:t>)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11C42E-E84E-4C58-DAE9-9001A0BF3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Post-Intubation Optimization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271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90F62-7087-6E0D-FE76-9657FC1E5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Hypercarbia</a:t>
            </a:r>
            <a:r>
              <a:rPr lang="en-US">
                <a:cs typeface="Calibri"/>
              </a:rPr>
              <a:t> (Acidemia)</a:t>
            </a:r>
            <a:endParaRPr lang="en-US"/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PaCO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 too high</a:t>
            </a:r>
            <a:endParaRPr lang="en-US"/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0070C0"/>
                </a:solidFill>
                <a:cs typeface="Calibri"/>
              </a:rPr>
              <a:t>Solution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Increase </a:t>
            </a:r>
            <a:r>
              <a:rPr lang="en-US">
                <a:solidFill>
                  <a:srgbClr val="00B050"/>
                </a:solidFill>
                <a:cs typeface="Calibri"/>
              </a:rPr>
              <a:t>Respiratory Rate</a:t>
            </a:r>
            <a:endParaRPr lang="en-US">
              <a:solidFill>
                <a:srgbClr val="00B050"/>
              </a:solidFill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Increase </a:t>
            </a:r>
            <a:r>
              <a:rPr lang="en-US">
                <a:solidFill>
                  <a:srgbClr val="00B050"/>
                </a:solidFill>
                <a:cs typeface="Calibri"/>
              </a:rPr>
              <a:t>Vt (tidal volume)</a:t>
            </a:r>
            <a:endParaRPr lang="en-US">
              <a:solidFill>
                <a:srgbClr val="00B050"/>
              </a:solidFill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pH correction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Rate</a:t>
            </a:r>
            <a:r>
              <a:rPr lang="en-US">
                <a:cs typeface="Calibri"/>
              </a:rPr>
              <a:t> is better than Vt</a:t>
            </a:r>
            <a:endParaRPr lang="en-US" err="1"/>
          </a:p>
          <a:p>
            <a:pPr marL="1068705" lvl="1" indent="-457200">
              <a:buFont typeface="Courier New,monospace"/>
              <a:buChar char="o"/>
            </a:pPr>
            <a:r>
              <a:rPr lang="en-US" i="1" err="1">
                <a:cs typeface="Calibri"/>
              </a:rPr>
              <a:t>P</a:t>
            </a:r>
            <a:r>
              <a:rPr lang="en-US" i="1" baseline="-25000" err="1">
                <a:cs typeface="Calibri"/>
              </a:rPr>
              <a:t>plat</a:t>
            </a:r>
            <a:r>
              <a:rPr lang="en-US" i="1">
                <a:cs typeface="Calibri"/>
              </a:rPr>
              <a:t> &lt; 30 cm H</a:t>
            </a:r>
            <a:r>
              <a:rPr lang="en-US" i="1" baseline="-25000">
                <a:cs typeface="Calibri"/>
              </a:rPr>
              <a:t>2</a:t>
            </a:r>
            <a:r>
              <a:rPr lang="en-US" i="1">
                <a:cs typeface="Calibri"/>
              </a:rPr>
              <a:t>O</a:t>
            </a:r>
            <a:r>
              <a:rPr lang="en-US">
                <a:cs typeface="Calibri"/>
              </a:rPr>
              <a:t>, and minimize </a:t>
            </a:r>
            <a:r>
              <a:rPr lang="en-US" err="1">
                <a:cs typeface="Calibri"/>
              </a:rPr>
              <a:t>AutoPEEP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11C42E-E84E-4C58-DAE9-9001A0BF3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Post-Intubation Optimization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85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E4392-CCAC-3AC3-6035-97950DCD7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Causes:</a:t>
            </a:r>
            <a:endParaRPr lang="en-US"/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SIRS</a:t>
            </a: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>
                <a:cs typeface="Calibri"/>
              </a:rPr>
              <a:t>Pancreatitis</a:t>
            </a:r>
            <a:r>
              <a:rPr lang="en-US">
                <a:ea typeface="Calibri"/>
                <a:cs typeface="Calibri"/>
              </a:rPr>
              <a:t>, burns, trauma, air embolism, amniotic fluid embolism, fat embolism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Sepsis</a:t>
            </a:r>
            <a:endParaRPr lang="en-US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Anaphylaxis</a:t>
            </a:r>
            <a:endParaRPr lang="en-US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Neurogenic</a:t>
            </a:r>
            <a:endParaRPr lang="en-US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Inflammatory</a:t>
            </a:r>
            <a:endParaRPr lang="en-US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Liver Failure</a:t>
            </a:r>
            <a:endParaRPr lang="en-US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Endocrine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Medications/Vasoplegia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E70A6-9BFA-80E3-410F-B7489F00E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Distributive </a:t>
            </a:r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I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8495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90F62-7087-6E0D-FE76-9657FC1E5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Hypocarbia </a:t>
            </a:r>
            <a:r>
              <a:rPr lang="en-US">
                <a:cs typeface="Calibri"/>
              </a:rPr>
              <a:t>(Alkalemia)</a:t>
            </a:r>
            <a:endParaRPr lang="en-US"/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PaCO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 too low</a:t>
            </a:r>
            <a:endParaRPr lang="en-US"/>
          </a:p>
          <a:p>
            <a:pPr marL="611505" lvl="1" indent="-382905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0070C0"/>
                </a:solidFill>
                <a:cs typeface="Calibri"/>
              </a:rPr>
              <a:t>Solution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Decrease </a:t>
            </a:r>
            <a:r>
              <a:rPr lang="en-US">
                <a:solidFill>
                  <a:srgbClr val="00B050"/>
                </a:solidFill>
                <a:cs typeface="Calibri"/>
              </a:rPr>
              <a:t>Respiratory Rate</a:t>
            </a:r>
            <a:endParaRPr lang="en-US">
              <a:solidFill>
                <a:srgbClr val="00B050"/>
              </a:solidFill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Decrease </a:t>
            </a:r>
            <a:r>
              <a:rPr lang="en-US">
                <a:solidFill>
                  <a:srgbClr val="00B050"/>
                </a:solidFill>
                <a:cs typeface="Calibri"/>
              </a:rPr>
              <a:t>Vt</a:t>
            </a:r>
            <a:r>
              <a:rPr lang="en-US">
                <a:cs typeface="Calibri"/>
              </a:rPr>
              <a:t> </a:t>
            </a:r>
            <a:endParaRPr lang="en-US"/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pH correction</a:t>
            </a:r>
            <a:endParaRPr lang="en-US"/>
          </a:p>
          <a:p>
            <a:pPr marL="1453515" lvl="2" indent="-457200">
              <a:buFont typeface="Wingdings,Sans-Serif"/>
              <a:buChar char="§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Rate</a:t>
            </a:r>
            <a:r>
              <a:rPr lang="en-US">
                <a:cs typeface="Calibri"/>
              </a:rPr>
              <a:t> is better than Vt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11C42E-E84E-4C58-DAE9-9001A0BF3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Post-Intubation Optimization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8004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25DD2-58C3-D138-7028-71B62390E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HIGH PEEP (</a:t>
            </a:r>
            <a:r>
              <a:rPr lang="en-US" i="1">
                <a:solidFill>
                  <a:srgbClr val="FFC000"/>
                </a:solidFill>
                <a:cs typeface="Calibri"/>
              </a:rPr>
              <a:t>Soft</a:t>
            </a:r>
            <a:r>
              <a:rPr lang="en-US">
                <a:cs typeface="Calibri"/>
              </a:rPr>
              <a:t> MAX PEEP = 10)</a:t>
            </a:r>
            <a:endParaRPr lang="en-US"/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Increased Intra-Thoracic Pressure 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decreased venous return and preload</a:t>
            </a:r>
            <a:endParaRPr lang="en-US"/>
          </a:p>
          <a:p>
            <a:pPr marL="611505" lvl="1" indent="-382905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0070C0"/>
                </a:solidFill>
                <a:cs typeface="Calibri"/>
              </a:rPr>
              <a:t>Solution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Decrease </a:t>
            </a:r>
            <a:r>
              <a:rPr lang="en-US">
                <a:solidFill>
                  <a:srgbClr val="00B050"/>
                </a:solidFill>
                <a:cs typeface="Calibri"/>
              </a:rPr>
              <a:t>PEEP</a:t>
            </a:r>
            <a:endParaRPr lang="en-US">
              <a:solidFill>
                <a:srgbClr val="00B05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Increase </a:t>
            </a:r>
            <a:r>
              <a:rPr lang="en-US">
                <a:solidFill>
                  <a:srgbClr val="00B050"/>
                </a:solidFill>
                <a:cs typeface="Calibri"/>
              </a:rPr>
              <a:t>FiO</a:t>
            </a:r>
            <a:r>
              <a:rPr lang="en-US" baseline="-25000">
                <a:solidFill>
                  <a:srgbClr val="00B050"/>
                </a:solidFill>
                <a:cs typeface="Calibri"/>
              </a:rPr>
              <a:t>2</a:t>
            </a:r>
            <a:endParaRPr lang="en-US" baseline="-250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6CED6-874B-2C49-77DF-74608947E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Post-Intubation Optimization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5046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6BC82-2AB1-7A6D-6ED0-F0CABD630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High Airway Pressures</a:t>
            </a:r>
            <a:endParaRPr lang="en-US">
              <a:solidFill>
                <a:srgbClr val="FFFFFF"/>
              </a:solidFill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High Peak Pressures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PIP alarms</a:t>
            </a:r>
            <a:endParaRPr lang="en-US"/>
          </a:p>
          <a:p>
            <a:pPr marL="1068705" lvl="1" indent="-457200">
              <a:buFont typeface="Courier New,monospace"/>
              <a:buChar char="o"/>
            </a:pPr>
            <a:endParaRPr lang="en-US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0070C0"/>
                </a:solidFill>
                <a:cs typeface="Calibri"/>
              </a:rPr>
              <a:t>Solution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Decrease </a:t>
            </a:r>
            <a:r>
              <a:rPr lang="en-US">
                <a:solidFill>
                  <a:srgbClr val="00B050"/>
                </a:solidFill>
                <a:cs typeface="Calibri"/>
              </a:rPr>
              <a:t>RR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Decrease </a:t>
            </a:r>
            <a:r>
              <a:rPr lang="en-US">
                <a:solidFill>
                  <a:srgbClr val="00B050"/>
                </a:solidFill>
                <a:cs typeface="Calibri"/>
              </a:rPr>
              <a:t>Vt</a:t>
            </a:r>
          </a:p>
          <a:p>
            <a:pPr marL="457200" indent="-457200">
              <a:buFont typeface="Arial"/>
              <a:buChar char="•"/>
            </a:pPr>
            <a:endParaRPr lang="en-US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Unable to decrease RR or Vt</a:t>
            </a:r>
            <a:endParaRPr lang="en-US"/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FFC000"/>
                </a:solidFill>
                <a:cs typeface="Calibri"/>
              </a:rPr>
              <a:t>Permissive Hypercarbia</a:t>
            </a:r>
            <a:endParaRPr lang="en-US">
              <a:solidFill>
                <a:srgbClr val="FFC000"/>
              </a:solidFill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 Goal: </a:t>
            </a:r>
            <a:r>
              <a:rPr lang="en-US">
                <a:solidFill>
                  <a:srgbClr val="00B050"/>
                </a:solidFill>
                <a:cs typeface="Calibri"/>
              </a:rPr>
              <a:t>pH &gt; 7.2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40D59F-05FA-9BF3-DD04-4E27811C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Post-Intubation Optimization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3162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F0204-1F8C-DFA3-FD8F-30B800B30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cs typeface="Calibri"/>
              </a:rPr>
              <a:t>High Pressure Alarms</a:t>
            </a:r>
            <a:endParaRPr lang="en-US" baseline="-25000">
              <a:solidFill>
                <a:srgbClr val="FFFFFF"/>
              </a:solidFill>
              <a:cs typeface="Calibri"/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00B050"/>
                </a:solidFill>
                <a:cs typeface="Calibri"/>
              </a:rPr>
              <a:t>Check </a:t>
            </a:r>
            <a:r>
              <a:rPr lang="en-US" err="1">
                <a:solidFill>
                  <a:srgbClr val="00B050"/>
                </a:solidFill>
                <a:cs typeface="Calibri"/>
              </a:rPr>
              <a:t>P</a:t>
            </a:r>
            <a:r>
              <a:rPr lang="en-US" baseline="-25000" err="1">
                <a:solidFill>
                  <a:srgbClr val="00B050"/>
                </a:solidFill>
                <a:cs typeface="Calibri"/>
              </a:rPr>
              <a:t>plat</a:t>
            </a:r>
            <a:endParaRPr lang="en-US" baseline="-25000">
              <a:solidFill>
                <a:srgbClr val="00B050"/>
              </a:solidFill>
              <a:cs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Safe </a:t>
            </a:r>
            <a:r>
              <a:rPr lang="en-US" err="1">
                <a:cs typeface="Calibri"/>
              </a:rPr>
              <a:t>P</a:t>
            </a:r>
            <a:r>
              <a:rPr lang="en-US" baseline="-25000" err="1">
                <a:cs typeface="Calibri"/>
              </a:rPr>
              <a:t>plat</a:t>
            </a:r>
            <a:r>
              <a:rPr lang="en-US">
                <a:cs typeface="Calibri"/>
              </a:rPr>
              <a:t> 30-35 cm H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O</a:t>
            </a:r>
            <a:endParaRPr lang="en-US" baseline="-25000">
              <a:cs typeface="Calibri"/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High </a:t>
            </a:r>
            <a:r>
              <a:rPr lang="en-US" err="1">
                <a:cs typeface="Calibri"/>
              </a:rPr>
              <a:t>P</a:t>
            </a:r>
            <a:r>
              <a:rPr lang="en-US" baseline="-25000" err="1">
                <a:cs typeface="Calibri"/>
              </a:rPr>
              <a:t>airway</a:t>
            </a:r>
            <a:r>
              <a:rPr lang="en-US">
                <a:cs typeface="Calibri"/>
              </a:rPr>
              <a:t>, Low </a:t>
            </a:r>
            <a:r>
              <a:rPr lang="en-US" err="1">
                <a:cs typeface="Calibri"/>
              </a:rPr>
              <a:t>P</a:t>
            </a:r>
            <a:r>
              <a:rPr lang="en-US" baseline="-25000" err="1">
                <a:cs typeface="Calibri"/>
              </a:rPr>
              <a:t>plat</a:t>
            </a:r>
            <a:r>
              <a:rPr lang="en-US">
                <a:cs typeface="Calibri"/>
              </a:rPr>
              <a:t> </a:t>
            </a:r>
            <a:endParaRPr lang="en-US" baseline="-25000">
              <a:cs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High airway resistance</a:t>
            </a:r>
            <a:endParaRPr lang="en-US" baseline="-25000">
              <a:solidFill>
                <a:srgbClr val="FFFFFF"/>
              </a:solidFill>
              <a:cs typeface="Calibri"/>
            </a:endParaRPr>
          </a:p>
          <a:p>
            <a:pPr marL="1910715" lvl="3" indent="-302260"/>
            <a:r>
              <a:rPr lang="en-US" sz="2650">
                <a:cs typeface="Calibri"/>
              </a:rPr>
              <a:t>Check ETT for kinking?</a:t>
            </a:r>
            <a:endParaRPr lang="en-US" sz="2650" baseline="-25000">
              <a:cs typeface="Calibri"/>
            </a:endParaRPr>
          </a:p>
          <a:p>
            <a:pPr marL="1910715" lvl="3" indent="-302260"/>
            <a:r>
              <a:rPr lang="en-US" sz="2650">
                <a:cs typeface="Calibri"/>
              </a:rPr>
              <a:t>Mucus plugging?</a:t>
            </a:r>
            <a:endParaRPr lang="en-US" sz="2650" baseline="-25000">
              <a:cs typeface="Calibri"/>
            </a:endParaRPr>
          </a:p>
          <a:p>
            <a:pPr marL="1910715" lvl="3" indent="-302260"/>
            <a:r>
              <a:rPr lang="en-US" sz="2650">
                <a:cs typeface="Calibri"/>
              </a:rPr>
              <a:t>Bronchospasm?</a:t>
            </a:r>
            <a:endParaRPr lang="en-US" sz="2650" baseline="-25000">
              <a:cs typeface="Calibri"/>
            </a:endParaRPr>
          </a:p>
          <a:p>
            <a:pPr marL="1910715" lvl="3" indent="-302260"/>
            <a:r>
              <a:rPr lang="en-US" sz="2650">
                <a:cs typeface="Calibri"/>
              </a:rPr>
              <a:t>ETT too small?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High </a:t>
            </a:r>
            <a:r>
              <a:rPr lang="en-US" err="1">
                <a:cs typeface="Calibri"/>
              </a:rPr>
              <a:t>P</a:t>
            </a:r>
            <a:r>
              <a:rPr lang="en-US" baseline="-25000" err="1">
                <a:cs typeface="Calibri"/>
              </a:rPr>
              <a:t>airway</a:t>
            </a:r>
            <a:r>
              <a:rPr lang="en-US">
                <a:cs typeface="Calibri"/>
              </a:rPr>
              <a:t>, High </a:t>
            </a:r>
            <a:r>
              <a:rPr lang="en-US" err="1">
                <a:cs typeface="Calibri"/>
              </a:rPr>
              <a:t>P</a:t>
            </a:r>
            <a:r>
              <a:rPr lang="en-US" baseline="-25000" err="1">
                <a:cs typeface="Calibri"/>
              </a:rPr>
              <a:t>plat</a:t>
            </a:r>
            <a:endParaRPr lang="en-US" baseline="-25000">
              <a:cs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Lung problem</a:t>
            </a:r>
            <a:endParaRPr lang="en-US" baseline="-25000">
              <a:solidFill>
                <a:srgbClr val="FFFFFF"/>
              </a:solidFill>
              <a:cs typeface="Calibri"/>
            </a:endParaRPr>
          </a:p>
          <a:p>
            <a:pPr marL="1910715" lvl="3" indent="-302260"/>
            <a:r>
              <a:rPr lang="en-US" sz="2650">
                <a:cs typeface="Calibri"/>
              </a:rPr>
              <a:t>Mainstem intubation?</a:t>
            </a:r>
            <a:endParaRPr lang="en-US" sz="2650" baseline="-25000">
              <a:cs typeface="Calibri"/>
            </a:endParaRPr>
          </a:p>
          <a:p>
            <a:pPr marL="1910715" lvl="3" indent="-302260"/>
            <a:r>
              <a:rPr lang="en-US" sz="2650">
                <a:cs typeface="Calibri"/>
              </a:rPr>
              <a:t>Atelectasis or lobar collapse?</a:t>
            </a:r>
            <a:endParaRPr lang="en-US" sz="2650" baseline="-25000">
              <a:cs typeface="Calibri"/>
            </a:endParaRPr>
          </a:p>
          <a:p>
            <a:pPr marL="1910715" lvl="3" indent="-302260"/>
            <a:r>
              <a:rPr lang="en-US" sz="2650">
                <a:cs typeface="Calibri"/>
              </a:rPr>
              <a:t>Pulmonary Edema?</a:t>
            </a:r>
            <a:endParaRPr lang="en-US" sz="2650" baseline="-25000">
              <a:cs typeface="Calibri"/>
            </a:endParaRPr>
          </a:p>
          <a:p>
            <a:pPr marL="1910715" lvl="3" indent="-302260"/>
            <a:r>
              <a:rPr lang="en-US" sz="2650">
                <a:cs typeface="Calibri"/>
              </a:rPr>
              <a:t>ARDS?</a:t>
            </a:r>
            <a:endParaRPr lang="en-US" sz="2650" baseline="-25000">
              <a:cs typeface="Calibri"/>
            </a:endParaRPr>
          </a:p>
          <a:p>
            <a:pPr marL="1910715" lvl="3" indent="-302260"/>
            <a:r>
              <a:rPr lang="en-US" sz="2650">
                <a:cs typeface="Calibri"/>
              </a:rPr>
              <a:t>Pneumothorax?</a:t>
            </a:r>
            <a:endParaRPr lang="en-US" sz="2650" baseline="-25000">
              <a:cs typeface="Calibri"/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If </a:t>
            </a:r>
            <a:r>
              <a:rPr lang="en-US" err="1">
                <a:cs typeface="Calibri"/>
              </a:rPr>
              <a:t>P</a:t>
            </a:r>
            <a:r>
              <a:rPr lang="en-US" baseline="-25000" err="1">
                <a:cs typeface="Calibri"/>
              </a:rPr>
              <a:t>plat</a:t>
            </a:r>
            <a:r>
              <a:rPr lang="en-US">
                <a:cs typeface="Calibri"/>
              </a:rPr>
              <a:t> &gt; 35 cm H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O, decrease Vt (lowest = </a:t>
            </a:r>
            <a:r>
              <a:rPr lang="en-US">
                <a:solidFill>
                  <a:srgbClr val="C00000"/>
                </a:solidFill>
                <a:cs typeface="Calibri"/>
              </a:rPr>
              <a:t>4 ml/kg PBW</a:t>
            </a:r>
            <a:r>
              <a:rPr lang="en-US">
                <a:cs typeface="Calibri"/>
              </a:rPr>
              <a:t>)</a:t>
            </a:r>
            <a:endParaRPr lang="en-US" baseline="-25000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65A12-E1CA-BB06-A7F6-F796B90FE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Ventilator Problems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5798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F0204-1F8C-DFA3-FD8F-30B800B30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cs typeface="Calibri"/>
              </a:rPr>
              <a:t> </a:t>
            </a:r>
            <a:r>
              <a:rPr lang="en-US" dirty="0">
                <a:solidFill>
                  <a:srgbClr val="C00000"/>
                </a:solidFill>
                <a:cs typeface="Calibri"/>
              </a:rPr>
              <a:t>Sudden Drop in SpO</a:t>
            </a:r>
            <a:r>
              <a:rPr lang="en-US" baseline="-25000" dirty="0">
                <a:solidFill>
                  <a:srgbClr val="C00000"/>
                </a:solidFill>
                <a:cs typeface="Calibri"/>
              </a:rPr>
              <a:t>2</a:t>
            </a:r>
            <a:endParaRPr lang="en-US" baseline="-25000" dirty="0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Disconnect Vent</a:t>
            </a:r>
            <a:endParaRPr lang="en-US" dirty="0"/>
          </a:p>
          <a:p>
            <a:pPr marL="1453515" lvl="2" indent="-457200">
              <a:buFont typeface="Wingdings,Sans-Serif"/>
              <a:buChar char="§"/>
            </a:pPr>
            <a:r>
              <a:rPr lang="en-US" dirty="0">
                <a:cs typeface="Calibri"/>
              </a:rPr>
              <a:t>BVM</a:t>
            </a:r>
            <a:endParaRPr lang="en-US" dirty="0"/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Check ETT position</a:t>
            </a:r>
            <a:endParaRPr lang="en-US" dirty="0"/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CXR</a:t>
            </a:r>
            <a:endParaRPr lang="en-US" dirty="0"/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Auscultate</a:t>
            </a:r>
            <a:endParaRPr lang="en-US" dirty="0"/>
          </a:p>
          <a:p>
            <a:pPr marL="1453515" lvl="2" indent="-457200">
              <a:buFont typeface="Wingdings,Sans-Serif"/>
              <a:buChar char="§"/>
            </a:pPr>
            <a:r>
              <a:rPr lang="en-US" dirty="0">
                <a:cs typeface="Calibri"/>
              </a:rPr>
              <a:t>Bilateral breath sounds? Equal?</a:t>
            </a:r>
          </a:p>
          <a:p>
            <a:pPr marL="1068291" lvl="1" indent="-457200">
              <a:buFont typeface="Courier New" panose="02070309020205020404" pitchFamily="49" charset="0"/>
              <a:buChar char="o"/>
            </a:pPr>
            <a:r>
              <a:rPr lang="en-US" dirty="0">
                <a:cs typeface="Calibri"/>
              </a:rPr>
              <a:t>Suction</a:t>
            </a:r>
            <a:endParaRPr lang="en-US" dirty="0"/>
          </a:p>
          <a:p>
            <a:pPr marL="611505" lvl="1" indent="-382905">
              <a:buFont typeface="Courier New" panose="020B0604020202020204" pitchFamily="34" charset="0"/>
              <a:buChar char="o"/>
            </a:pPr>
            <a:endParaRPr lang="en-US" dirty="0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65A12-E1CA-BB06-A7F6-F796B90FE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Ventilator Problems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3745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F0204-1F8C-DFA3-FD8F-30B800B30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600">
                <a:cs typeface="Calibri"/>
              </a:rPr>
              <a:t> </a:t>
            </a:r>
            <a:r>
              <a:rPr lang="en-US" sz="3600">
                <a:solidFill>
                  <a:srgbClr val="C00000"/>
                </a:solidFill>
                <a:cs typeface="Calibri"/>
              </a:rPr>
              <a:t>Hypotension</a:t>
            </a:r>
            <a:endParaRPr lang="en-US" sz="4400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Reduce </a:t>
            </a:r>
            <a:r>
              <a:rPr lang="en-US">
                <a:solidFill>
                  <a:srgbClr val="FFC000"/>
                </a:solidFill>
                <a:cs typeface="Calibri"/>
              </a:rPr>
              <a:t>sedation</a:t>
            </a:r>
            <a:endParaRPr lang="en-US" sz="4400">
              <a:solidFill>
                <a:srgbClr val="FFFFFF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Reduce </a:t>
            </a:r>
            <a:r>
              <a:rPr lang="en-US">
                <a:solidFill>
                  <a:srgbClr val="00B050"/>
                </a:solidFill>
                <a:cs typeface="Calibri"/>
              </a:rPr>
              <a:t>PEEP</a:t>
            </a:r>
            <a:endParaRPr lang="en-US" sz="4400">
              <a:solidFill>
                <a:srgbClr val="FFFFFF"/>
              </a:solidFill>
            </a:endParaRPr>
          </a:p>
          <a:p>
            <a:pPr marL="1453515" lvl="2" indent="-457200">
              <a:buFont typeface="Wingdings,Sans-Serif"/>
              <a:buChar char="§"/>
            </a:pPr>
            <a:r>
              <a:rPr lang="en-US" sz="2800">
                <a:cs typeface="Calibri"/>
              </a:rPr>
              <a:t>Overdistension of alveoli causing decreased venous return</a:t>
            </a:r>
            <a:endParaRPr lang="en-US" sz="4400"/>
          </a:p>
          <a:p>
            <a:pPr marL="611505" lvl="1" indent="-382905">
              <a:buFont typeface="Courier New" panose="020B0604020202020204" pitchFamily="34" charset="0"/>
              <a:buChar char="o"/>
            </a:pPr>
            <a:endParaRPr lang="en-US" sz="4400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65A12-E1CA-BB06-A7F6-F796B90FE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Ventilator Problems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3706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F0204-1F8C-DFA3-FD8F-30B800B30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cs typeface="Calibri"/>
              </a:rPr>
              <a:t> </a:t>
            </a:r>
            <a:r>
              <a:rPr lang="en-US" dirty="0">
                <a:solidFill>
                  <a:srgbClr val="C00000"/>
                </a:solidFill>
                <a:cs typeface="Calibri"/>
              </a:rPr>
              <a:t>Ventilator </a:t>
            </a:r>
            <a:r>
              <a:rPr lang="en-US" dirty="0" err="1">
                <a:solidFill>
                  <a:srgbClr val="C00000"/>
                </a:solidFill>
                <a:cs typeface="Calibri"/>
              </a:rPr>
              <a:t>dyssynchrony</a:t>
            </a:r>
            <a:endParaRPr lang="en-US" dirty="0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sz="2800" dirty="0">
                <a:cs typeface="Calibri"/>
              </a:rPr>
              <a:t>Check for Auto-PEEP</a:t>
            </a:r>
            <a:endParaRPr lang="en-US" sz="2800" dirty="0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sz="2800" dirty="0">
                <a:cs typeface="Calibri"/>
              </a:rPr>
              <a:t>Untreated </a:t>
            </a:r>
            <a:r>
              <a:rPr lang="en-US" sz="2800" dirty="0">
                <a:solidFill>
                  <a:srgbClr val="FFC000"/>
                </a:solidFill>
                <a:cs typeface="Calibri"/>
              </a:rPr>
              <a:t>pain</a:t>
            </a:r>
            <a:endParaRPr lang="en-US" sz="2800" dirty="0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sz="2800" dirty="0">
                <a:cs typeface="Calibri"/>
              </a:rPr>
              <a:t>Not meeting </a:t>
            </a:r>
            <a:r>
              <a:rPr lang="en-US" sz="2800" dirty="0">
                <a:solidFill>
                  <a:srgbClr val="FFC000"/>
                </a:solidFill>
                <a:cs typeface="Calibri"/>
              </a:rPr>
              <a:t>respiratory demands</a:t>
            </a:r>
            <a:endParaRPr lang="en-US" sz="2800" dirty="0">
              <a:solidFill>
                <a:srgbClr val="C00000"/>
              </a:solidFill>
            </a:endParaRPr>
          </a:p>
          <a:p>
            <a:pPr marL="1453515" lvl="2" indent="-457200">
              <a:buFont typeface="Wingdings,Sans-Serif"/>
              <a:buChar char="§"/>
            </a:pPr>
            <a:r>
              <a:rPr lang="en-US" sz="2400" dirty="0">
                <a:cs typeface="Calibri"/>
              </a:rPr>
              <a:t>Check RR and Vt to make sure they are adequate for patient</a:t>
            </a:r>
            <a:endParaRPr lang="en-US" sz="2400" dirty="0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sz="2800" dirty="0">
                <a:cs typeface="Calibri"/>
              </a:rPr>
              <a:t>Consider changing ventilator mode</a:t>
            </a:r>
            <a:endParaRPr lang="en-US" sz="2800" dirty="0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sz="2800" dirty="0">
                <a:cs typeface="Calibri"/>
              </a:rPr>
              <a:t>Check for </a:t>
            </a:r>
            <a:r>
              <a:rPr lang="en-US" sz="2800" dirty="0">
                <a:solidFill>
                  <a:srgbClr val="FFC000"/>
                </a:solidFill>
                <a:cs typeface="Calibri"/>
              </a:rPr>
              <a:t>other causes</a:t>
            </a:r>
            <a:r>
              <a:rPr lang="en-US" sz="2800" dirty="0">
                <a:cs typeface="Calibri"/>
              </a:rPr>
              <a:t> of distress</a:t>
            </a:r>
            <a:endParaRPr lang="en-US" sz="2800" dirty="0">
              <a:solidFill>
                <a:srgbClr val="C00000"/>
              </a:solidFill>
            </a:endParaRPr>
          </a:p>
          <a:p>
            <a:pPr marL="1453515" lvl="2" indent="-457200">
              <a:buFont typeface="Wingdings,Sans-Serif"/>
              <a:buChar char="§"/>
            </a:pPr>
            <a:r>
              <a:rPr lang="en-US" sz="2400" dirty="0">
                <a:cs typeface="Calibri"/>
              </a:rPr>
              <a:t>Cardiac ischemia, fever, abdominal distension, neurological deterioration</a:t>
            </a:r>
            <a:endParaRPr lang="en-US" sz="2400" dirty="0"/>
          </a:p>
          <a:p>
            <a:pPr marL="1068705" lvl="1" indent="-457200">
              <a:buFont typeface="Courier New"/>
              <a:buChar char="o"/>
            </a:pPr>
            <a:r>
              <a:rPr lang="en-US" sz="2800" dirty="0">
                <a:cs typeface="Calibri"/>
              </a:rPr>
              <a:t>Caution in deep sedation/paralytics</a:t>
            </a:r>
            <a:endParaRPr lang="en-US" sz="2800" dirty="0"/>
          </a:p>
          <a:p>
            <a:pPr marL="1453515" lvl="2" indent="-457200">
              <a:buFont typeface="Wingdings,Sans-Serif"/>
              <a:buChar char="§"/>
            </a:pPr>
            <a:r>
              <a:rPr lang="en-US" sz="2400" dirty="0">
                <a:cs typeface="Calibri"/>
              </a:rPr>
              <a:t>Can be preterminal if not optimized</a:t>
            </a:r>
            <a:endParaRPr lang="en-US" sz="2400" dirty="0"/>
          </a:p>
          <a:p>
            <a:pPr marL="611505" lvl="1" indent="-382905">
              <a:buFont typeface="Courier New,monospace" panose="020B0604020202020204" pitchFamily="34" charset="0"/>
              <a:buChar char="o"/>
            </a:pPr>
            <a:endParaRPr lang="en-US" sz="2200" dirty="0">
              <a:cs typeface="Calibri"/>
            </a:endParaRPr>
          </a:p>
          <a:p>
            <a:pPr marL="611505" lvl="1" indent="-382905">
              <a:buFont typeface="Courier New" panose="020B0604020202020204" pitchFamily="34" charset="0"/>
              <a:buChar char="o"/>
            </a:pPr>
            <a:endParaRPr lang="en-US" dirty="0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65A12-E1CA-BB06-A7F6-F796B90FE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Ventilator Problems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555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68F9-A991-377B-9459-3C8601E58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Breath Stacking</a:t>
            </a:r>
            <a:endParaRPr lang="en-US">
              <a:solidFill>
                <a:srgbClr val="FFFFFF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Prevention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Lower RR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Increased Flow Rate (80-100 L/min)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Lower Tidal Volumes (5-7 mL/kg PBW)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Better I:E ratio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Hypercarbia = Acidemia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Increased cerebral blood flow (increased ICP)</a:t>
            </a:r>
            <a:endParaRPr lang="en-US"/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Myocardial depression and arrhythmias</a:t>
            </a:r>
            <a:endParaRPr lang="en-US"/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Abnormal cellular metabolism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Hyperventilation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No longer routinely recommended in head injuries, associated with deleterious effects</a:t>
            </a:r>
            <a:endParaRPr lang="en-US"/>
          </a:p>
          <a:p>
            <a:pPr marL="1453515" lvl="2" indent="-457200">
              <a:buFont typeface="Wingdings"/>
              <a:buChar char="§"/>
            </a:pPr>
            <a:r>
              <a:rPr lang="en-US">
                <a:cs typeface="Calibri"/>
              </a:rPr>
              <a:t>Can be used until other therapies take effect, </a:t>
            </a:r>
            <a:r>
              <a:rPr lang="en-US">
                <a:solidFill>
                  <a:srgbClr val="FFC000"/>
                </a:solidFill>
                <a:cs typeface="Calibri"/>
              </a:rPr>
              <a:t>MAX 1-2 </a:t>
            </a:r>
            <a:r>
              <a:rPr lang="en-US" err="1">
                <a:solidFill>
                  <a:srgbClr val="FFC000"/>
                </a:solidFill>
                <a:cs typeface="Calibri"/>
              </a:rPr>
              <a:t>hrs</a:t>
            </a:r>
            <a:r>
              <a:rPr lang="en-US">
                <a:cs typeface="Calibri"/>
              </a:rPr>
              <a:t> in duration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38621-58D0-B3D5-D894-18DC50A3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Ventilator Problems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2061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49A18-DCC7-C09F-BF25-36C3E58A2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 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Auto-Peep/Intrinsic Peep</a:t>
            </a:r>
            <a:endParaRPr lang="en-US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sz="2800">
                <a:cs typeface="Calibri"/>
              </a:rPr>
              <a:t>"Gas trapping" or dynamic hyperinflation</a:t>
            </a:r>
            <a:endParaRPr lang="en-US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sz="2800">
                <a:cs typeface="Calibri"/>
              </a:rPr>
              <a:t>Can impair venous return to the heart</a:t>
            </a:r>
            <a:endParaRPr lang="en-US">
              <a:solidFill>
                <a:srgbClr val="C00000"/>
              </a:solidFill>
            </a:endParaRPr>
          </a:p>
          <a:p>
            <a:pPr marL="1453515" lvl="2" indent="-457200">
              <a:buFont typeface="Wingdings"/>
              <a:buChar char="§"/>
            </a:pPr>
            <a:r>
              <a:rPr lang="en-US" sz="2600">
                <a:cs typeface="Calibri"/>
              </a:rPr>
              <a:t>Hypotension</a:t>
            </a:r>
            <a:endParaRPr lang="en-US" sz="2600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sz="2800">
                <a:cs typeface="Calibri"/>
              </a:rPr>
              <a:t>Abdominal muscle contraction to help exhale</a:t>
            </a:r>
            <a:endParaRPr lang="en-US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sz="2800">
                <a:cs typeface="Calibri"/>
              </a:rPr>
              <a:t>Distended neck veins</a:t>
            </a:r>
            <a:endParaRPr lang="en-US">
              <a:solidFill>
                <a:srgbClr val="C0000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sz="2800">
                <a:cs typeface="Calibri"/>
              </a:rPr>
              <a:t>Perform expiratory hold</a:t>
            </a:r>
            <a:endParaRPr lang="en-US">
              <a:solidFill>
                <a:srgbClr val="C00000"/>
              </a:solidFill>
            </a:endParaRPr>
          </a:p>
          <a:p>
            <a:pPr marL="1453515" lvl="2" indent="-457200">
              <a:buFont typeface="Wingdings"/>
              <a:buChar char="§"/>
            </a:pPr>
            <a:r>
              <a:rPr lang="en-US" sz="2600">
                <a:cs typeface="Calibri"/>
              </a:rPr>
              <a:t>If alveolar end-expiratory pressure &gt; PEEP</a:t>
            </a:r>
            <a:endParaRPr lang="en-US" sz="2600">
              <a:solidFill>
                <a:srgbClr val="C00000"/>
              </a:solidFill>
            </a:endParaRPr>
          </a:p>
          <a:p>
            <a:pPr marL="1910715" lvl="3" indent="-302260"/>
            <a:r>
              <a:rPr lang="en-US" sz="2200">
                <a:cs typeface="Calibri"/>
              </a:rPr>
              <a:t>Auto-peep is present</a:t>
            </a:r>
            <a:endParaRPr lang="en-US" sz="2200">
              <a:solidFill>
                <a:srgbClr val="C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350">
                <a:cs typeface="Calibri"/>
              </a:rPr>
              <a:t> </a:t>
            </a:r>
            <a:r>
              <a:rPr lang="en-US" sz="3350">
                <a:solidFill>
                  <a:srgbClr val="0070C0"/>
                </a:solidFill>
                <a:cs typeface="Calibri"/>
              </a:rPr>
              <a:t>Solution</a:t>
            </a:r>
            <a:endParaRPr lang="en-US">
              <a:solidFill>
                <a:srgbClr val="0070C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sz="2600">
                <a:cs typeface="Calibri"/>
              </a:rPr>
              <a:t>Decrease inspiratory time</a:t>
            </a:r>
            <a:endParaRPr lang="en-US" sz="2600"/>
          </a:p>
          <a:p>
            <a:pPr marL="1068705" lvl="1" indent="-457200">
              <a:buFont typeface="Courier New"/>
              <a:buChar char="o"/>
            </a:pPr>
            <a:r>
              <a:rPr lang="en-US" sz="2600">
                <a:cs typeface="Calibri"/>
              </a:rPr>
              <a:t>Decrease RR</a:t>
            </a:r>
            <a:endParaRPr lang="en-US" sz="2600"/>
          </a:p>
          <a:p>
            <a:pPr marL="1068705" lvl="1" indent="-457200">
              <a:buFont typeface="Courier New"/>
              <a:buChar char="o"/>
            </a:pPr>
            <a:r>
              <a:rPr lang="en-US" sz="2600">
                <a:cs typeface="Calibri"/>
              </a:rPr>
              <a:t>Meds: bronchodilators, steroids, sedation</a:t>
            </a:r>
            <a:endParaRPr lang="en-US" sz="2600"/>
          </a:p>
          <a:p>
            <a:pPr marL="1068705" lvl="1" indent="-457200">
              <a:buFont typeface="Courier New"/>
              <a:buChar char="o"/>
            </a:pPr>
            <a:r>
              <a:rPr lang="en-US" sz="2600">
                <a:cs typeface="Calibri"/>
              </a:rPr>
              <a:t>Adjust PEEP to 75-85% of measured Auto-PEEP</a:t>
            </a:r>
            <a:endParaRPr lang="en-US" sz="2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31458-A62A-5CE0-9B8C-9275D847F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Ventilator Problems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9,10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3367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270DE-75FD-338B-B36F-A0D9E4022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ea typeface="Calibri Light"/>
                <a:cs typeface="Calibri Light"/>
              </a:rPr>
              <a:t>Out-of-Hospital</a:t>
            </a:r>
            <a:br>
              <a:rPr lang="en-US" sz="7200">
                <a:ea typeface="Calibri Light"/>
                <a:cs typeface="Calibri Light"/>
              </a:rPr>
            </a:br>
            <a:r>
              <a:rPr lang="en-US" sz="7200">
                <a:ea typeface="Calibri Light"/>
                <a:cs typeface="Calibri Light"/>
              </a:rPr>
              <a:t>Cardiac Arrest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2120576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A3ED5-F6E6-739E-E8A1-DE5A62B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Hemodynamics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CVP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PCWP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CO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SVR</a:t>
            </a:r>
            <a:endParaRPr lang="en-US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POCUS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Cardiac Function, Valves, RV/LV Size, WMA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IVC Size = plethoric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B-lines, pleural effusions</a:t>
            </a:r>
            <a:endParaRPr lang="en-US" dirty="0">
              <a:ea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Exam: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Usually </a:t>
            </a:r>
            <a:r>
              <a:rPr lang="en-US" dirty="0">
                <a:solidFill>
                  <a:srgbClr val="C00000"/>
                </a:solidFill>
                <a:ea typeface="Calibri"/>
                <a:cs typeface="Calibri"/>
              </a:rPr>
              <a:t>cool skin</a:t>
            </a:r>
            <a:endParaRPr lang="en-US" dirty="0">
              <a:solidFill>
                <a:srgbClr val="C00000"/>
              </a:solidFill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>
                <a:solidFill>
                  <a:srgbClr val="C00000"/>
                </a:solidFill>
                <a:ea typeface="Calibri"/>
                <a:cs typeface="Calibri"/>
              </a:rPr>
              <a:t>Delayed capillary refill</a:t>
            </a:r>
            <a:endParaRPr lang="en-US" dirty="0">
              <a:solidFill>
                <a:srgbClr val="C00000"/>
              </a:solidFill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Increased JVP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Weak pulses (</a:t>
            </a:r>
            <a:r>
              <a:rPr lang="en-US" dirty="0">
                <a:solidFill>
                  <a:srgbClr val="00B050"/>
                </a:solidFill>
                <a:ea typeface="Calibri"/>
                <a:cs typeface="Calibri"/>
              </a:rPr>
              <a:t>narrow pulse pressure</a:t>
            </a:r>
            <a:r>
              <a:rPr lang="en-US" dirty="0">
                <a:ea typeface="Calibri"/>
                <a:cs typeface="Calibri"/>
              </a:rPr>
              <a:t>)</a:t>
            </a:r>
            <a:endParaRPr lang="en-US" dirty="0">
              <a:ea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9BB21-185B-7705-F403-CF2F1E8A6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Cardiogenic </a:t>
            </a:r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I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6AFA126B-1658-4590-2378-85A743F07039}"/>
              </a:ext>
            </a:extLst>
          </p:cNvPr>
          <p:cNvSpPr/>
          <p:nvPr/>
        </p:nvSpPr>
        <p:spPr>
          <a:xfrm>
            <a:off x="2678712" y="2291558"/>
            <a:ext cx="117913" cy="164553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DB3715F8-1A06-8332-5C58-7D8BE91F8F9F}"/>
              </a:ext>
            </a:extLst>
          </p:cNvPr>
          <p:cNvSpPr/>
          <p:nvPr/>
        </p:nvSpPr>
        <p:spPr>
          <a:xfrm rot="10800000">
            <a:off x="2200460" y="2659715"/>
            <a:ext cx="117913" cy="164553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5D2F079B-DBF3-846C-CEF4-FD7909F7AC34}"/>
              </a:ext>
            </a:extLst>
          </p:cNvPr>
          <p:cNvSpPr/>
          <p:nvPr/>
        </p:nvSpPr>
        <p:spPr>
          <a:xfrm>
            <a:off x="2403973" y="1939160"/>
            <a:ext cx="117913" cy="164553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6AD36574-AB4E-E7B8-9223-FA113CC6A6F9}"/>
              </a:ext>
            </a:extLst>
          </p:cNvPr>
          <p:cNvSpPr/>
          <p:nvPr/>
        </p:nvSpPr>
        <p:spPr>
          <a:xfrm>
            <a:off x="2403974" y="3005790"/>
            <a:ext cx="117913" cy="164553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1EAE3-8194-F4E8-B593-E7ED4F1061BC}"/>
              </a:ext>
            </a:extLst>
          </p:cNvPr>
          <p:cNvSpPr txBox="1"/>
          <p:nvPr/>
        </p:nvSpPr>
        <p:spPr>
          <a:xfrm>
            <a:off x="4490720" y="2306320"/>
            <a:ext cx="33731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cs typeface="Arial"/>
              </a:rPr>
              <a:t>"Pump" Issue</a:t>
            </a:r>
            <a:endParaRPr lang="en-US" sz="36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E4A8D-12B0-C219-29B2-936541F8C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Assign Roles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Code Leader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Proceduralist/POCUS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Medication Administration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Defibrillator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Recorder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Family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Gather Supplies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Brief Handoff from EMS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Duration of downtime?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Witnessed?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Initial Rhythm?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Comorbidities?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E3620-A539-3750-BC66-6FBF2597A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OHCA Preparation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6006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07C484-EE3E-173F-5990-BA3B0863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35EC9-1972-DE1E-B275-AF216945A7B7}"/>
              </a:ext>
            </a:extLst>
          </p:cNvPr>
          <p:cNvSpPr txBox="1"/>
          <p:nvPr/>
        </p:nvSpPr>
        <p:spPr>
          <a:xfrm>
            <a:off x="1979084" y="6487583"/>
            <a:ext cx="8223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2"/>
              </a:rPr>
              <a:t>https://cpr.heart.org/en/resuscitation-science/cpr-and-ecc-guidelines/algorithms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BB307-BA7D-51C7-7712-85F75F5FC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93" y="237396"/>
            <a:ext cx="4662613" cy="60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5035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3EF854-37CC-B731-9F3F-E5160E6C8D4F}"/>
              </a:ext>
            </a:extLst>
          </p:cNvPr>
          <p:cNvSpPr txBox="1"/>
          <p:nvPr/>
        </p:nvSpPr>
        <p:spPr>
          <a:xfrm>
            <a:off x="1979084" y="6487583"/>
            <a:ext cx="8223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2"/>
              </a:rPr>
              <a:t>https://cpr.heart.org/en/resuscitation-science/cpr-and-ecc-guidelines/algorithms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75F6A-A004-C654-43F7-65D1DA4A7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521" y="749808"/>
            <a:ext cx="6462373" cy="53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9594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248241-0A32-7C6C-A757-EC969FAA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Key points: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Compressions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Mechanical &gt; Manual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Minimize interruptions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Watch for fatigue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Efficacy</a:t>
            </a:r>
          </a:p>
          <a:p>
            <a:pPr marL="1910715" lvl="3" indent="-457200">
              <a:buFont typeface="Arial" panose="020B0604020202020204" pitchFamily="34" charset="0"/>
              <a:buChar char="•"/>
            </a:pPr>
            <a:r>
              <a:rPr lang="en-US" sz="2650">
                <a:cs typeface="Calibri"/>
              </a:rPr>
              <a:t> </a:t>
            </a:r>
            <a:r>
              <a:rPr lang="en-US" sz="2650" b="1">
                <a:solidFill>
                  <a:srgbClr val="00B050"/>
                </a:solidFill>
                <a:cs typeface="Calibri"/>
              </a:rPr>
              <a:t>EtCO</a:t>
            </a:r>
            <a:r>
              <a:rPr lang="en-US" sz="2650" b="1" baseline="-25000">
                <a:solidFill>
                  <a:srgbClr val="00B050"/>
                </a:solidFill>
                <a:cs typeface="Calibri"/>
              </a:rPr>
              <a:t>2</a:t>
            </a:r>
            <a:r>
              <a:rPr lang="en-US" sz="2650" b="1">
                <a:solidFill>
                  <a:srgbClr val="00B050"/>
                </a:solidFill>
                <a:cs typeface="Calibri"/>
              </a:rPr>
              <a:t> &gt;20 mmHg</a:t>
            </a:r>
            <a:r>
              <a:rPr lang="en-US" sz="2650">
                <a:cs typeface="Calibri"/>
              </a:rPr>
              <a:t>, DBP &gt; 20 mmHg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Communication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Clear and concise directions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Encourage or correct helpers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Closed loop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Use team member names</a:t>
            </a:r>
          </a:p>
          <a:p>
            <a:pPr marL="694055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9FFD8-1C33-CCA4-565C-1A9B335F2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OHCA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L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2009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248241-0A32-7C6C-A757-EC969FAA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Key points: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Airway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Do not stop compressions for ETT, place a </a:t>
            </a:r>
            <a:r>
              <a:rPr lang="en-US" dirty="0">
                <a:solidFill>
                  <a:srgbClr val="0070C0"/>
                </a:solidFill>
                <a:cs typeface="Calibri"/>
              </a:rPr>
              <a:t>supraglottic airway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Adjuncts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Arterial line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Ultrasound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H's and T’s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Defibrillator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Charge before pulse check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A/P position of pads may be more likely to achieve ROSC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Change location of pads for </a:t>
            </a:r>
            <a:r>
              <a:rPr lang="en-US" dirty="0">
                <a:solidFill>
                  <a:srgbClr val="FFC000"/>
                </a:solidFill>
                <a:cs typeface="Calibri"/>
              </a:rPr>
              <a:t>refractory VT/VF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Family Presence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Initially removed from room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May be of some benefit to return if willing</a:t>
            </a:r>
          </a:p>
          <a:p>
            <a:pPr marL="1910703" lvl="3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Can reduce incidence of anxiety and depression</a:t>
            </a:r>
          </a:p>
          <a:p>
            <a:pPr marL="996315" lvl="2" indent="-302260">
              <a:buFont typeface="Wingdings" panose="020B0604020202020204" pitchFamily="34" charset="0"/>
              <a:buChar char="§"/>
            </a:pPr>
            <a:endParaRPr lang="en-US" dirty="0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9FFD8-1C33-CCA4-565C-1A9B335F2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OHCA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L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0307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D5B938-46D9-A362-4879-CF0DE150B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347" y="4983"/>
            <a:ext cx="9114895" cy="6858032"/>
          </a:xfrm>
        </p:spPr>
      </p:pic>
    </p:spTree>
    <p:extLst>
      <p:ext uri="{BB962C8B-B14F-4D97-AF65-F5344CB8AC3E}">
        <p14:creationId xmlns:p14="http://schemas.microsoft.com/office/powerpoint/2010/main" val="87827758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C0DD5C-CB01-B378-C262-6E7D19664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C8FD9E-789A-6997-9669-57CA77B99E79}"/>
              </a:ext>
            </a:extLst>
          </p:cNvPr>
          <p:cNvSpPr txBox="1"/>
          <p:nvPr/>
        </p:nvSpPr>
        <p:spPr>
          <a:xfrm>
            <a:off x="1979084" y="6487583"/>
            <a:ext cx="8223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3"/>
              </a:rPr>
              <a:t>https://cpr.heart.org/en/resuscitation-science/cpr-and-ecc-guidelines/algorithms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95491F-5AB7-116D-3C3D-3F9CFDAF1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21" y="1953928"/>
            <a:ext cx="6199373" cy="33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8089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patient&amp;#39;s flowchart&#10;&#10;AI-generated content may be incorrect.">
            <a:extLst>
              <a:ext uri="{FF2B5EF4-FFF2-40B4-BE49-F238E27FC236}">
                <a16:creationId xmlns:a16="http://schemas.microsoft.com/office/drawing/2014/main" id="{3BF8B1ED-FDAE-AFB2-8F2A-9936F22BD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9723" y="1120768"/>
            <a:ext cx="5952555" cy="52218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3135B9-BD22-3E10-5C74-9A2412DF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78A28-E3C7-40C6-2101-FBAC87016E8C}"/>
              </a:ext>
            </a:extLst>
          </p:cNvPr>
          <p:cNvSpPr txBox="1"/>
          <p:nvPr/>
        </p:nvSpPr>
        <p:spPr>
          <a:xfrm>
            <a:off x="1979084" y="6487583"/>
            <a:ext cx="8223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3"/>
              </a:rPr>
              <a:t>https://cpr.heart.org/en/resuscitation-science/cpr-and-ecc-guidelines/algorithms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43049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149E6-F2E2-F62E-1254-14DF2760B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Termination of Efforts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EtCO2 &lt; 10 mmHg after &gt;20 min CPR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Duration of arrest &gt;30 min without ROSC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Severe Acidosis </a:t>
            </a:r>
            <a:r>
              <a:rPr lang="en-US" b="1">
                <a:solidFill>
                  <a:srgbClr val="00B050"/>
                </a:solidFill>
                <a:cs typeface="Calibri"/>
              </a:rPr>
              <a:t>pH &lt; 6.8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Severe Hyperkalemia </a:t>
            </a:r>
            <a:r>
              <a:rPr lang="en-US" b="1">
                <a:solidFill>
                  <a:srgbClr val="FFC000"/>
                </a:solidFill>
                <a:cs typeface="Calibri"/>
              </a:rPr>
              <a:t>K &gt; 10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Lack of </a:t>
            </a:r>
            <a:r>
              <a:rPr lang="en-US" b="1">
                <a:solidFill>
                  <a:srgbClr val="C00000"/>
                </a:solidFill>
                <a:cs typeface="Calibri"/>
              </a:rPr>
              <a:t>cardiac motion</a:t>
            </a:r>
            <a:r>
              <a:rPr lang="en-US">
                <a:cs typeface="Calibri"/>
              </a:rPr>
              <a:t> on POCUS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3C49F9-F695-9455-A4D8-1713E05D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OHCA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L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7008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9CAEB-91DF-7D1B-3666-5F7EFF7D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ea typeface="Calibri Light"/>
                <a:cs typeface="Calibri Light"/>
              </a:rPr>
              <a:t>Post-ROSC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34894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A3ED5-F6E6-739E-E8A1-DE5A62B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Causes: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Arrythmias: Bradycardia, Tachycardia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u="sng" dirty="0">
                <a:ea typeface="Calibri"/>
                <a:cs typeface="Calibri"/>
              </a:rPr>
              <a:t>Pulmonary Embolism </a:t>
            </a:r>
            <a:r>
              <a:rPr lang="en-US" dirty="0">
                <a:ea typeface="Calibri"/>
                <a:cs typeface="Calibri"/>
              </a:rPr>
              <a:t>(right-sided failure)*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Pulmonary Hypertension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ACS/AMI (left-sided failure)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Myocarditis (left-sided failure)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 err="1">
                <a:ea typeface="Calibri"/>
                <a:cs typeface="Calibri"/>
              </a:rPr>
              <a:t>Valvulopathy</a:t>
            </a:r>
            <a:endParaRPr lang="en-US" dirty="0">
              <a:ea typeface="Calibri"/>
              <a:cs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Toxins/Overdose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Trauma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Sepsis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Lung Disease (right-sided failure)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9BB21-185B-7705-F403-CF2F1E8A6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Cardiogenic </a:t>
            </a:r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I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1200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2BB8-7A8C-5A35-AF7D-CEEE107FA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Early Post-ROSC Priorities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Adequate oxygenation and ventilation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Stabilize hemodynamics and reverse shock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Treat inciting cause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Neuroprotective strategies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Correct Metabolic Derangements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A6B28-2520-3E10-DFC8-CB9A4271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Post-ROSC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0521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064B6-0D62-3A59-69DE-F3F54297D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Resuscitation Goals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Preload</a:t>
            </a: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>
                <a:cs typeface="Calibri"/>
              </a:rPr>
              <a:t>IV fluid resuscitation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Perfusion Pressure</a:t>
            </a: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>
                <a:cs typeface="Calibri"/>
              </a:rPr>
              <a:t> MAP &gt; 65</a:t>
            </a:r>
          </a:p>
          <a:p>
            <a:pPr marL="1910715" lvl="3" indent="-310515">
              <a:buFont typeface="Arial" panose="020B0604020202020204" pitchFamily="34" charset="0"/>
              <a:buChar char="•"/>
            </a:pPr>
            <a:r>
              <a:rPr lang="en-US" sz="2650">
                <a:cs typeface="Calibri"/>
              </a:rPr>
              <a:t>Vasopressors</a:t>
            </a: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cs typeface="Calibri"/>
              </a:rPr>
              <a:t>Avoid hypotension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Perfusion Optimization</a:t>
            </a: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>
                <a:cs typeface="Calibri"/>
              </a:rPr>
              <a:t>Urine output &gt; </a:t>
            </a:r>
            <a:r>
              <a:rPr lang="en-US">
                <a:solidFill>
                  <a:srgbClr val="FFC000"/>
                </a:solidFill>
                <a:cs typeface="Calibri"/>
              </a:rPr>
              <a:t>0.5 ml/kg/</a:t>
            </a:r>
            <a:r>
              <a:rPr lang="en-US" err="1">
                <a:solidFill>
                  <a:srgbClr val="FFC000"/>
                </a:solidFill>
                <a:cs typeface="Calibri"/>
              </a:rPr>
              <a:t>hr</a:t>
            </a:r>
            <a:endParaRPr lang="en-US">
              <a:solidFill>
                <a:srgbClr val="FFC000"/>
              </a:solidFill>
              <a:cs typeface="Calibri"/>
            </a:endParaRP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>
                <a:cs typeface="Calibri"/>
              </a:rPr>
              <a:t>Inotropes</a:t>
            </a: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>
                <a:cs typeface="Calibri"/>
              </a:rPr>
              <a:t>Lactate Clearance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83B40-6C9B-A8CD-1AC2-1CB395B09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Post-ROSC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8146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B260F-84C7-530C-6A7F-60166B00B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Post-cardiac arrest syndrome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Complex immunologic response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Cytokines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Coagulopathy 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Endothelial dysfunction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Microvascular and macrovascular dysfunction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Hemodynamic instability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Organ dysfunction</a:t>
            </a:r>
          </a:p>
          <a:p>
            <a:pPr marL="611505" lvl="1" indent="-382905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546D0-38AC-D5BE-E856-3B4C997DD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Post-ROSC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7,8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8400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D05E2-9A77-2295-CD89-EC862BC0F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Myocardial Dysfunction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Global systolic and diastolic </a:t>
            </a:r>
            <a:r>
              <a:rPr lang="en-US">
                <a:solidFill>
                  <a:srgbClr val="0070C0"/>
                </a:solidFill>
                <a:cs typeface="Calibri"/>
              </a:rPr>
              <a:t>stunning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Nadir </a:t>
            </a:r>
            <a:r>
              <a:rPr lang="en-US">
                <a:solidFill>
                  <a:srgbClr val="00B050"/>
                </a:solidFill>
                <a:cs typeface="Calibri"/>
              </a:rPr>
              <a:t>6-8 </a:t>
            </a:r>
            <a:r>
              <a:rPr lang="en-US" err="1">
                <a:solidFill>
                  <a:srgbClr val="00B050"/>
                </a:solidFill>
                <a:cs typeface="Calibri"/>
              </a:rPr>
              <a:t>hrs</a:t>
            </a:r>
            <a:r>
              <a:rPr lang="en-US">
                <a:solidFill>
                  <a:srgbClr val="00B050"/>
                </a:solidFill>
                <a:cs typeface="Calibri"/>
              </a:rPr>
              <a:t> post-ROSC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Reversible in </a:t>
            </a:r>
            <a:r>
              <a:rPr lang="en-US">
                <a:solidFill>
                  <a:srgbClr val="FFC000"/>
                </a:solidFill>
                <a:cs typeface="Calibri"/>
              </a:rPr>
              <a:t>48-72 </a:t>
            </a:r>
            <a:r>
              <a:rPr lang="en-US" err="1">
                <a:solidFill>
                  <a:srgbClr val="FFC000"/>
                </a:solidFill>
                <a:cs typeface="Calibri"/>
              </a:rPr>
              <a:t>hrs</a:t>
            </a:r>
            <a:endParaRPr lang="en-US">
              <a:solidFill>
                <a:srgbClr val="FFC000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Presence of shock despite optimization of preload and pressors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Suggests presence of cardiac dysfunction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Consider inotropes or MCS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MCS = IABP or ECLS</a:t>
            </a:r>
          </a:p>
          <a:p>
            <a:pPr marL="996315" lvl="2" indent="-30226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C0237-F321-849E-A444-95CCEE75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Post-ROSC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7,8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064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D05E2-9A77-2295-CD89-EC862BC0F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Cerebral Injury</a:t>
            </a:r>
            <a:endParaRPr lang="en-US"/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Ischemia-reperfusion injury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Focus on neuroprotective strategies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Neurologic prognosis difficult immediate post-ROSC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Extent of injury unable to be determined by exam or imaging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Delay neurologic prognostication for &gt; 72 </a:t>
            </a:r>
            <a:r>
              <a:rPr lang="en-US" err="1">
                <a:cs typeface="Calibri"/>
              </a:rPr>
              <a:t>hrs</a:t>
            </a:r>
            <a:endParaRPr lang="en-US">
              <a:cs typeface="Calibri"/>
            </a:endParaRP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Consider </a:t>
            </a:r>
            <a:r>
              <a:rPr lang="en-US" b="1">
                <a:solidFill>
                  <a:srgbClr val="C00000"/>
                </a:solidFill>
                <a:cs typeface="Calibri"/>
              </a:rPr>
              <a:t>TTM</a:t>
            </a:r>
            <a:endParaRPr lang="en-US" b="1">
              <a:solidFill>
                <a:srgbClr val="C00000"/>
              </a:solidFill>
            </a:endParaRPr>
          </a:p>
          <a:p>
            <a:pPr marL="996315" lvl="2" indent="-30226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C0237-F321-849E-A444-95CCEE75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Post-ROSC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7,8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1633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B260F-84C7-530C-6A7F-60166B00B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C00000"/>
                </a:solidFill>
                <a:cs typeface="Calibri"/>
              </a:rPr>
              <a:t>Targeted Temperature Management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Neuroprotective therapy with neurologic and survival benefit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Modulates neuronal reperfusion injury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Greatest benefit when started early</a:t>
            </a:r>
          </a:p>
          <a:p>
            <a:pPr marL="1910715" lvl="3" indent="-457200">
              <a:buFont typeface="Arial" panose="020B0604020202020204" pitchFamily="34" charset="0"/>
              <a:buChar char="•"/>
            </a:pPr>
            <a:r>
              <a:rPr lang="en-US" sz="2650">
                <a:cs typeface="Calibri"/>
              </a:rPr>
              <a:t>Within </a:t>
            </a:r>
            <a:r>
              <a:rPr lang="en-US" sz="2650">
                <a:solidFill>
                  <a:srgbClr val="FFC000"/>
                </a:solidFill>
                <a:cs typeface="Calibri"/>
              </a:rPr>
              <a:t>6hrs of ROSC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Ideal temperature = unknown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32-34°C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36°C, comparable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 </a:t>
            </a:r>
            <a:r>
              <a:rPr lang="en-US">
                <a:solidFill>
                  <a:srgbClr val="00B050"/>
                </a:solidFill>
                <a:cs typeface="Calibri" panose="020F0502020204030204"/>
              </a:rPr>
              <a:t>Active temperature control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 panose="020F0502020204030204"/>
              </a:rPr>
              <a:t>Prevent </a:t>
            </a:r>
            <a:r>
              <a:rPr lang="en-US">
                <a:solidFill>
                  <a:srgbClr val="FFC000"/>
                </a:solidFill>
                <a:cs typeface="Calibri" panose="020F0502020204030204"/>
              </a:rPr>
              <a:t>hyperthermia</a:t>
            </a:r>
          </a:p>
          <a:p>
            <a:pPr marL="611505" lvl="1" indent="-382905">
              <a:buFont typeface="Courier New" panose="020B0604020202020204" pitchFamily="34" charset="0"/>
              <a:buChar char="o"/>
            </a:pPr>
            <a:endParaRPr lang="en-US"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546D0-38AC-D5BE-E856-3B4C997DD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Post-ROSC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7,8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1642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B260F-84C7-530C-6A7F-60166B00B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Seizures (or myoclonus)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Post-ROSC patients monitored for seizures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Can worsen cerebral injury</a:t>
            </a:r>
            <a:endParaRPr lang="en-US"/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 panose="020F0502020204030204"/>
              </a:rPr>
              <a:t>Medication management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 panose="020F0502020204030204"/>
              </a:rPr>
              <a:t>Benzodiazepines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 panose="020F0502020204030204"/>
              </a:rPr>
              <a:t>Levetiracetam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 panose="020F0502020204030204"/>
              </a:rPr>
              <a:t>Phenytoin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 panose="020F0502020204030204"/>
              </a:rPr>
              <a:t>Barbiturates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546D0-38AC-D5BE-E856-3B4C997DD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Post-ROSC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7,8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8807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B260F-84C7-530C-6A7F-60166B00B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Evidence-based Support Therapies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cs typeface="Calibri"/>
              </a:rPr>
              <a:t> </a:t>
            </a:r>
            <a:r>
              <a:rPr lang="en-US" b="1">
                <a:solidFill>
                  <a:srgbClr val="00B050"/>
                </a:solidFill>
                <a:cs typeface="Calibri"/>
              </a:rPr>
              <a:t>Sterile precautions</a:t>
            </a:r>
            <a:r>
              <a:rPr lang="en-US">
                <a:cs typeface="Calibri"/>
              </a:rPr>
              <a:t> for all procedures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cs typeface="Calibri"/>
              </a:rPr>
              <a:t> Safe mechanical ventilation</a:t>
            </a:r>
          </a:p>
          <a:p>
            <a:pPr marL="1299210" lvl="2" indent="-457200"/>
            <a:r>
              <a:rPr lang="en-US">
                <a:cs typeface="Calibri"/>
              </a:rPr>
              <a:t>Low Vt, </a:t>
            </a:r>
            <a:r>
              <a:rPr lang="en-US" err="1">
                <a:cs typeface="Calibri"/>
              </a:rPr>
              <a:t>P</a:t>
            </a:r>
            <a:r>
              <a:rPr lang="en-US" baseline="-25000" err="1">
                <a:cs typeface="Calibri"/>
              </a:rPr>
              <a:t>plat</a:t>
            </a:r>
            <a:r>
              <a:rPr lang="en-US">
                <a:cs typeface="Calibri"/>
              </a:rPr>
              <a:t> &lt; 30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cs typeface="Calibri"/>
              </a:rPr>
              <a:t>Aspiration precautions</a:t>
            </a:r>
          </a:p>
          <a:p>
            <a:pPr marL="1299210" lvl="2" indent="-457200"/>
            <a:r>
              <a:rPr lang="en-US">
                <a:cs typeface="Calibri"/>
              </a:rPr>
              <a:t>Elevate head of bed 30-45</a:t>
            </a:r>
          </a:p>
          <a:p>
            <a:pPr marL="1299210" lvl="2" indent="-457200"/>
            <a:r>
              <a:rPr lang="en-US">
                <a:cs typeface="Calibri"/>
              </a:rPr>
              <a:t>OG/NG placement</a:t>
            </a:r>
          </a:p>
          <a:p>
            <a:pPr marL="1299210" lvl="2" indent="-457200"/>
            <a:r>
              <a:rPr lang="en-US">
                <a:cs typeface="Calibri"/>
              </a:rPr>
              <a:t>Oral Cares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cs typeface="Calibri"/>
              </a:rPr>
              <a:t>Blood sugar control</a:t>
            </a:r>
          </a:p>
          <a:p>
            <a:pPr marL="1299210" lvl="2" indent="-457200"/>
            <a:r>
              <a:rPr lang="en-US">
                <a:cs typeface="Calibri"/>
              </a:rPr>
              <a:t>Goal: </a:t>
            </a:r>
            <a:r>
              <a:rPr lang="en-US">
                <a:solidFill>
                  <a:srgbClr val="FFC000"/>
                </a:solidFill>
                <a:cs typeface="Calibri"/>
              </a:rPr>
              <a:t>120-180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>
                <a:cs typeface="Calibri"/>
              </a:rPr>
              <a:t>Prophylaxis</a:t>
            </a:r>
          </a:p>
          <a:p>
            <a:pPr marL="1299210" lvl="2" indent="-457200"/>
            <a:r>
              <a:rPr lang="en-US">
                <a:cs typeface="Calibri"/>
              </a:rPr>
              <a:t>GI stress ulcer prophylaxis</a:t>
            </a:r>
          </a:p>
          <a:p>
            <a:pPr marL="1299210" lvl="2" indent="-457200"/>
            <a:r>
              <a:rPr lang="en-US">
                <a:cs typeface="Calibri"/>
              </a:rPr>
              <a:t>DVT prophylaxis</a:t>
            </a:r>
          </a:p>
          <a:p>
            <a:pPr marL="914400" lvl="1" indent="-457200">
              <a:buFont typeface="Arial" panose="020B0604020202020204" pitchFamily="34" charset="0"/>
              <a:buAutoNum type="arabicPeriod"/>
            </a:pPr>
            <a:endParaRPr lang="en-US">
              <a:cs typeface="Calibri"/>
            </a:endParaRPr>
          </a:p>
          <a:p>
            <a:pPr marL="1371600" lvl="2" indent="-457200">
              <a:buFont typeface="Wingdings"/>
              <a:buChar char="§"/>
            </a:pPr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546D0-38AC-D5BE-E856-3B4C997DD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Post-ROSC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7,8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9066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833472-AB9C-2CA0-C38E-E802F2CBC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9BA1B-4FC1-3DAB-E310-9DF988177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62" y="205740"/>
            <a:ext cx="4927276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7295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E6DD-BE47-6C09-5374-30E6ADB51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ea typeface="Calibri Light"/>
                <a:cs typeface="Calibri Light"/>
              </a:rPr>
              <a:t>Mechanical Circulatory Support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664072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99C46-D6B1-807A-705D-75F5A4768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Hemodynamics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CVP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PCWP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CO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SVR</a:t>
            </a:r>
            <a:endParaRPr lang="en-US" dirty="0">
              <a:ea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POCUS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Cardiac Function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Lung Sliding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IVC Size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Thrombus/Embolus</a:t>
            </a:r>
            <a:endParaRPr lang="en-US" dirty="0">
              <a:ea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Exam: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Usually </a:t>
            </a:r>
            <a:r>
              <a:rPr lang="en-US" dirty="0">
                <a:solidFill>
                  <a:srgbClr val="C00000"/>
                </a:solidFill>
                <a:ea typeface="Calibri"/>
                <a:cs typeface="Calibri"/>
              </a:rPr>
              <a:t>cool skin</a:t>
            </a:r>
            <a:endParaRPr lang="en-US" dirty="0">
              <a:solidFill>
                <a:srgbClr val="C00000"/>
              </a:solidFill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Poor capillary refill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Increased JVP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Weak pulses (</a:t>
            </a:r>
            <a:r>
              <a:rPr lang="en-US" dirty="0">
                <a:solidFill>
                  <a:srgbClr val="00B050"/>
                </a:solidFill>
                <a:ea typeface="Calibri"/>
                <a:cs typeface="Calibri"/>
              </a:rPr>
              <a:t>narrow pulse pressure</a:t>
            </a:r>
            <a:r>
              <a:rPr lang="en-US" dirty="0">
                <a:ea typeface="Calibri"/>
                <a:cs typeface="Calibri"/>
              </a:rPr>
              <a:t>)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 Diminished lung or heart sounds on auscultation</a:t>
            </a:r>
            <a:endParaRPr lang="en-US" dirty="0">
              <a:ea typeface="Calibri"/>
            </a:endParaRP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 dirty="0">
                <a:ea typeface="Calibri"/>
                <a:cs typeface="Calibri"/>
              </a:rPr>
              <a:t>Unreliable to rule out presence/absence</a:t>
            </a:r>
            <a:endParaRPr lang="en-US" dirty="0">
              <a:ea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81D48-40C8-3EF9-038C-5CC2F883E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Obstructive </a:t>
            </a:r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I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F97A1639-6985-42BE-1ACE-8856F4ECF9F4}"/>
              </a:ext>
            </a:extLst>
          </p:cNvPr>
          <p:cNvSpPr/>
          <p:nvPr/>
        </p:nvSpPr>
        <p:spPr>
          <a:xfrm>
            <a:off x="2257095" y="2713747"/>
            <a:ext cx="117913" cy="164553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EC8FE048-027C-0F94-B676-4049973DAE8D}"/>
              </a:ext>
            </a:extLst>
          </p:cNvPr>
          <p:cNvSpPr/>
          <p:nvPr/>
        </p:nvSpPr>
        <p:spPr>
          <a:xfrm>
            <a:off x="2257094" y="1866350"/>
            <a:ext cx="117913" cy="164553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1605B681-F6B0-4AAB-B633-4C2D3BC1021F}"/>
              </a:ext>
            </a:extLst>
          </p:cNvPr>
          <p:cNvSpPr/>
          <p:nvPr/>
        </p:nvSpPr>
        <p:spPr>
          <a:xfrm rot="10800000">
            <a:off x="2140678" y="2461207"/>
            <a:ext cx="117913" cy="164553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A2A358C8-A896-EBC7-1BDA-5DC4A6BAD100}"/>
              </a:ext>
            </a:extLst>
          </p:cNvPr>
          <p:cNvSpPr/>
          <p:nvPr/>
        </p:nvSpPr>
        <p:spPr>
          <a:xfrm>
            <a:off x="2472921" y="2140056"/>
            <a:ext cx="117913" cy="164553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988D6-FD68-7CC9-9841-63F984517678}"/>
              </a:ext>
            </a:extLst>
          </p:cNvPr>
          <p:cNvSpPr txBox="1"/>
          <p:nvPr/>
        </p:nvSpPr>
        <p:spPr>
          <a:xfrm>
            <a:off x="4490720" y="2306320"/>
            <a:ext cx="43078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cs typeface="Arial"/>
              </a:rPr>
              <a:t>"Pump/Pipe" Issue</a:t>
            </a:r>
            <a:endParaRPr lang="en-US" sz="36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2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033AC-E7E2-E56E-FC92-95B366248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Flow pumps that </a:t>
            </a:r>
            <a:r>
              <a:rPr lang="en-US" b="1">
                <a:solidFill>
                  <a:srgbClr val="0070C0"/>
                </a:solidFill>
                <a:cs typeface="Calibri"/>
              </a:rPr>
              <a:t>augments function</a:t>
            </a:r>
            <a:r>
              <a:rPr lang="en-US">
                <a:cs typeface="Calibri"/>
              </a:rPr>
              <a:t> of a failing heart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Purpose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Restore perfusion to meet metabolic demands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Reduce workload of heart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LV unloading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Decreased afterload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Maintains adequate CPP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Bridge therapy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Decision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Recovery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Transplantation</a:t>
            </a:r>
          </a:p>
          <a:p>
            <a:pPr marL="611505" lvl="1" indent="-382905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70571-CF3C-8EF0-4D7C-EE366496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Mechanical Circulatory Support</a:t>
            </a:r>
            <a:r>
              <a:rPr lang="en-US" baseline="30000">
                <a:solidFill>
                  <a:schemeClr val="bg2">
                    <a:lumMod val="90000"/>
                  </a:schemeClr>
                </a:solidFill>
                <a:cs typeface="Calibri Light"/>
              </a:rPr>
              <a:t>6,7</a:t>
            </a:r>
            <a:endParaRPr lang="en-US">
              <a:solidFill>
                <a:schemeClr val="bg2">
                  <a:lumMod val="90000"/>
                </a:schemeClr>
              </a:solidFill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05529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B9843-216D-13EA-5A9F-7753677F6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Devices: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cs typeface="Calibri"/>
              </a:rPr>
              <a:t>IABP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Diastole – balloon inflation leads to increased DBP and increases coronary perfusion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Systole – balloon deflation leads to decrease afterload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cs typeface="Calibri"/>
              </a:rPr>
              <a:t>Percutaneous VAD (</a:t>
            </a:r>
            <a:r>
              <a:rPr lang="en-US" b="1" err="1">
                <a:solidFill>
                  <a:srgbClr val="C00000"/>
                </a:solidFill>
                <a:cs typeface="Calibri"/>
              </a:rPr>
              <a:t>Impella</a:t>
            </a:r>
            <a:r>
              <a:rPr lang="en-US" b="1">
                <a:solidFill>
                  <a:srgbClr val="C00000"/>
                </a:solidFill>
                <a:cs typeface="Calibri"/>
              </a:rPr>
              <a:t> CP and RP)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Catheter-mounted MCS device</a:t>
            </a:r>
          </a:p>
          <a:p>
            <a:pPr marL="1910715" lvl="3" indent="-457200">
              <a:buFont typeface="Arial" panose="020B0604020202020204" pitchFamily="34" charset="0"/>
              <a:buChar char="•"/>
            </a:pPr>
            <a:r>
              <a:rPr lang="en-US" sz="2650" err="1">
                <a:cs typeface="Calibri"/>
              </a:rPr>
              <a:t>Microaxial</a:t>
            </a:r>
            <a:r>
              <a:rPr lang="en-US" sz="2650">
                <a:cs typeface="Calibri"/>
              </a:rPr>
              <a:t> flow pump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Augments systemic perfusion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Unloads LV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cs typeface="Calibri"/>
              </a:rPr>
              <a:t>ECLS (aka ECMO)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Mechanical Pump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Membrane Lung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VA – hemodynamic support and respiratory support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VV – respiratory support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A19F7-73DA-CDD5-192F-32265EEB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Mechanical Circulatory Support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6,7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303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0C187-0554-3F01-3EA7-7AD71AD36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Indications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/>
              <a:t>Soft Inclusion</a:t>
            </a:r>
          </a:p>
          <a:p>
            <a:pPr marL="1454126" lvl="2" indent="-457200">
              <a:buFont typeface="Arial" panose="020B0604020202020204" pitchFamily="34" charset="0"/>
              <a:buChar char="•"/>
            </a:pPr>
            <a:r>
              <a:rPr lang="en-US"/>
              <a:t>SBP &lt; 90 mmHg for prolonged period of time</a:t>
            </a:r>
          </a:p>
          <a:p>
            <a:pPr marL="1454126" lvl="2" indent="-457200">
              <a:buFont typeface="Arial" panose="020B0604020202020204" pitchFamily="34" charset="0"/>
              <a:buChar char="•"/>
            </a:pPr>
            <a:r>
              <a:rPr lang="en-US"/>
              <a:t>Vasopressors needed to achieve SBP &gt; 90 mmHg + signs of end-organ hypoperfusion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/>
              <a:t>Cardiac index ≤ 2.2 L/min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/>
              <a:t>Elevated PCWP ≥ 15 mmHg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/>
              <a:t>Lactate &gt; 2.0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5452F-17C9-6EE5-3C4E-65FAABA4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Circulatory Support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</a:rPr>
              <a:t>6,7,8</a:t>
            </a:r>
          </a:p>
        </p:txBody>
      </p:sp>
    </p:spTree>
    <p:extLst>
      <p:ext uri="{BB962C8B-B14F-4D97-AF65-F5344CB8AC3E}">
        <p14:creationId xmlns:p14="http://schemas.microsoft.com/office/powerpoint/2010/main" val="110765526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9DC42-9729-4CFA-AFCA-4D87C89E7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ea typeface="Calibri Light"/>
                <a:cs typeface="Calibri Light"/>
              </a:rPr>
              <a:t>Delayed Transport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267651762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08570-A787-37A5-D62D-ED0C09AC2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Interventions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Insert Foley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Insert OG/NG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Restraints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Sedation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Cooling/Warming blanket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Arterial Line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Central Line vs PICC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55058-DF91-6F7F-DB05-712DBC2F0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Delayed Transport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1926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D70B9-5627-ABF6-2D33-F30BD2DE7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Imaging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Chest X-ray</a:t>
            </a:r>
          </a:p>
          <a:p>
            <a:pPr marL="1454126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Daily</a:t>
            </a:r>
          </a:p>
          <a:p>
            <a:pPr marL="1911314" lvl="3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Line/tube positioning</a:t>
            </a:r>
          </a:p>
          <a:p>
            <a:pPr marL="1911314" lvl="3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Clinical status</a:t>
            </a:r>
          </a:p>
          <a:p>
            <a:pPr marL="1454126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PRN</a:t>
            </a:r>
          </a:p>
          <a:p>
            <a:pPr marL="1911314" lvl="3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Changes in oxygenation, ventilator alarms</a:t>
            </a:r>
          </a:p>
          <a:p>
            <a:pPr marL="1911314" lvl="3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Adjustments of line and tubes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Abdominal X-ray</a:t>
            </a:r>
          </a:p>
          <a:p>
            <a:pPr marL="1454126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PRN</a:t>
            </a:r>
          </a:p>
          <a:p>
            <a:pPr marL="1911314" lvl="3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Line/tube positioning</a:t>
            </a:r>
          </a:p>
          <a:p>
            <a:pPr marL="914400" lvl="2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FC791-BC6B-DF42-4923-EDB3EEBA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Delayed Transport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8824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D70B9-5627-ABF6-2D33-F30BD2DE7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Imaging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CT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Head</a:t>
            </a:r>
          </a:p>
          <a:p>
            <a:pPr marL="1910715" lvl="3" indent="-457200">
              <a:buFont typeface="Arial" panose="020B0604020202020204" pitchFamily="34" charset="0"/>
              <a:buChar char="•"/>
            </a:pPr>
            <a:r>
              <a:rPr lang="en-US" sz="2650">
                <a:ea typeface="Calibri"/>
                <a:cs typeface="Calibri"/>
              </a:rPr>
              <a:t>After </a:t>
            </a:r>
            <a:r>
              <a:rPr lang="en-US" sz="2650">
                <a:solidFill>
                  <a:srgbClr val="C00000"/>
                </a:solidFill>
                <a:ea typeface="Calibri"/>
                <a:cs typeface="Calibri"/>
              </a:rPr>
              <a:t>prolonged codes</a:t>
            </a:r>
          </a:p>
          <a:p>
            <a:pPr marL="1910715" lvl="3" indent="-457200">
              <a:buFont typeface="Arial" panose="020B0604020202020204" pitchFamily="34" charset="0"/>
              <a:buChar char="•"/>
            </a:pPr>
            <a:r>
              <a:rPr lang="en-US" sz="2650">
                <a:ea typeface="Calibri"/>
                <a:cs typeface="Calibri"/>
              </a:rPr>
              <a:t>Repeat @ 24hrs for known ICH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Chest</a:t>
            </a:r>
          </a:p>
          <a:p>
            <a:pPr marL="1910715" lvl="3" indent="-310515">
              <a:buFont typeface="Arial" panose="020B0604020202020204" pitchFamily="34" charset="0"/>
              <a:buChar char="•"/>
            </a:pPr>
            <a:r>
              <a:rPr lang="en-US" sz="2650">
                <a:ea typeface="Calibri"/>
                <a:cs typeface="Calibri"/>
              </a:rPr>
              <a:t>Chest trauma from CPR</a:t>
            </a:r>
          </a:p>
          <a:p>
            <a:pPr marL="1910715" lvl="3" indent="-310515">
              <a:buFont typeface="Arial" panose="020B0604020202020204" pitchFamily="34" charset="0"/>
              <a:buChar char="•"/>
            </a:pPr>
            <a:r>
              <a:rPr lang="en-US" sz="2650">
                <a:ea typeface="Calibri"/>
                <a:cs typeface="Calibri"/>
              </a:rPr>
              <a:t>Rib/Sternal Fractures</a:t>
            </a:r>
            <a:endParaRPr lang="en-US">
              <a:ea typeface="Calibri"/>
            </a:endParaRPr>
          </a:p>
          <a:p>
            <a:pPr marL="1910715" lvl="3" indent="-310515">
              <a:buFont typeface="Arial" panose="020B0604020202020204" pitchFamily="34" charset="0"/>
              <a:buChar char="•"/>
            </a:pPr>
            <a:r>
              <a:rPr lang="en-US" sz="2650">
                <a:ea typeface="Calibri"/>
                <a:cs typeface="Calibri"/>
              </a:rPr>
              <a:t>Concern for bleeding</a:t>
            </a:r>
            <a:endParaRPr lang="en-US" sz="2650">
              <a:ea typeface="Calibri"/>
            </a:endParaRP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Abdomen/Pelvis</a:t>
            </a:r>
          </a:p>
          <a:p>
            <a:pPr marL="1910715" lvl="3" indent="-457200">
              <a:buFont typeface="Arial" panose="020B0604020202020204" pitchFamily="34" charset="0"/>
              <a:buChar char="•"/>
            </a:pPr>
            <a:r>
              <a:rPr lang="en-US" sz="2650">
                <a:ea typeface="Calibri"/>
                <a:cs typeface="Calibri"/>
              </a:rPr>
              <a:t>Concern for bleeding</a:t>
            </a:r>
          </a:p>
          <a:p>
            <a:pPr marL="914400" lvl="2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FC791-BC6B-DF42-4923-EDB3EEBA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Delayed Transport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3578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D70B9-5627-ABF6-2D33-F30BD2DE7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Imaging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/>
              <a:t>MRI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/>
              <a:t>Brain</a:t>
            </a:r>
          </a:p>
          <a:p>
            <a:pPr marL="1910715" lvl="3" indent="-457200">
              <a:buFont typeface="Arial" panose="020B0604020202020204" pitchFamily="34" charset="0"/>
              <a:buChar char="•"/>
            </a:pPr>
            <a:r>
              <a:rPr lang="en-US" sz="2650"/>
              <a:t>Prognostication</a:t>
            </a:r>
          </a:p>
          <a:p>
            <a:pPr marL="2285365" lvl="4" indent="-457200">
              <a:buFont typeface="Arial" panose="020B0604020202020204" pitchFamily="34" charset="0"/>
              <a:buChar char="•"/>
            </a:pPr>
            <a:r>
              <a:rPr lang="en-US" sz="2650"/>
              <a:t>Delay until </a:t>
            </a:r>
            <a:r>
              <a:rPr lang="en-US" sz="2650" b="1">
                <a:solidFill>
                  <a:srgbClr val="FFC000"/>
                </a:solidFill>
              </a:rPr>
              <a:t>&gt;72hrs</a:t>
            </a:r>
          </a:p>
          <a:p>
            <a:pPr marL="996315" lvl="2" indent="-30226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FC791-BC6B-DF42-4923-EDB3EEBA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Delayed Transport</a:t>
            </a:r>
          </a:p>
        </p:txBody>
      </p:sp>
    </p:spTree>
    <p:extLst>
      <p:ext uri="{BB962C8B-B14F-4D97-AF65-F5344CB8AC3E}">
        <p14:creationId xmlns:p14="http://schemas.microsoft.com/office/powerpoint/2010/main" val="173864114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2F559-690A-19A0-ECB8-591A39B7F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Labs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CBC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CMP/BMP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Magnesium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Phosphorus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Ionized Calcium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ABG/VBG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Troponin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Procalcitonin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Lactic Acid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POC Glucose</a:t>
            </a:r>
          </a:p>
          <a:p>
            <a:pPr marL="1454126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Goal: 120-180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E921F-37DB-388B-F3F6-B7F7B3A58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Delayed Transport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4374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AFFDB-6CA4-5EB4-D0BD-0E495A5CF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Medications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GI prophylaxis</a:t>
            </a:r>
          </a:p>
          <a:p>
            <a:pPr marL="1454126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H2 blocker vs PPI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Sedation</a:t>
            </a:r>
          </a:p>
          <a:p>
            <a:pPr marL="1454126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Target RASS -2 – 0 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Dosing frequency</a:t>
            </a:r>
          </a:p>
          <a:p>
            <a:pPr marL="1454126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Order meds per recommended scheduling</a:t>
            </a:r>
          </a:p>
          <a:p>
            <a:pPr marL="1068902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Home meds</a:t>
            </a:r>
          </a:p>
          <a:p>
            <a:pPr marL="1454126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Order important home medications</a:t>
            </a:r>
          </a:p>
          <a:p>
            <a:pPr marL="1911314" lvl="3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Immune suppression</a:t>
            </a:r>
          </a:p>
          <a:p>
            <a:pPr marL="1911314" lvl="3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Anti-platelet agents</a:t>
            </a:r>
          </a:p>
          <a:p>
            <a:pPr marL="1911314" lvl="3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Anticoagulation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5A64B-21E0-6FE1-711A-0331BCCF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Delayed Transport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01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99C46-D6B1-807A-705D-75F5A4768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Causes:</a:t>
            </a:r>
            <a:endParaRPr lang="en-US" sz="2800" dirty="0">
              <a:ea typeface="Calibri"/>
              <a:cs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Cardiac Tamponade</a:t>
            </a:r>
            <a:endParaRPr lang="en-US" sz="2800" dirty="0">
              <a:ea typeface="Calibri"/>
              <a:cs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Tension Pneumothorax</a:t>
            </a:r>
            <a:endParaRPr lang="en-US" sz="2800" dirty="0">
              <a:ea typeface="Calibri"/>
              <a:cs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u="sng" dirty="0">
                <a:ea typeface="Calibri"/>
                <a:cs typeface="Calibri"/>
              </a:rPr>
              <a:t>Pulmonary Embolism*</a:t>
            </a:r>
            <a:endParaRPr lang="en-US" sz="2800" u="sng" dirty="0">
              <a:ea typeface="Calibri"/>
              <a:cs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LV Outflow Obstruction</a:t>
            </a:r>
            <a:endParaRPr lang="en-US" sz="2800" dirty="0">
              <a:ea typeface="Calibri"/>
              <a:cs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Dynamic Hyperinflation (Auto-PEEP)</a:t>
            </a:r>
            <a:endParaRPr lang="en-US" sz="2800" dirty="0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81D48-40C8-3EF9-038C-5CC2F883E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Obstructive </a:t>
            </a:r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I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8111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6551-8609-5376-5B2E-2A5C638FD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Monitoring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HR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Goal: </a:t>
            </a:r>
            <a:r>
              <a:rPr lang="en-US" b="1">
                <a:solidFill>
                  <a:srgbClr val="00B050"/>
                </a:solidFill>
                <a:ea typeface="Calibri"/>
                <a:cs typeface="Calibri"/>
              </a:rPr>
              <a:t>60-100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Treat arrhythmias, optimize electrolytes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BP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 SBP &gt; 90 mmHg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 </a:t>
            </a:r>
            <a:r>
              <a:rPr lang="en-US" b="1">
                <a:solidFill>
                  <a:srgbClr val="00B050"/>
                </a:solidFill>
                <a:ea typeface="Calibri"/>
                <a:cs typeface="Calibri"/>
              </a:rPr>
              <a:t>MAP &gt; 65 mmHg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SpO</a:t>
            </a:r>
            <a:r>
              <a:rPr lang="en-US" baseline="-25000">
                <a:ea typeface="Calibri"/>
                <a:cs typeface="Calibri"/>
              </a:rPr>
              <a:t>2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Sats </a:t>
            </a:r>
            <a:r>
              <a:rPr lang="en-US" b="1">
                <a:solidFill>
                  <a:srgbClr val="00B050"/>
                </a:solidFill>
                <a:ea typeface="Calibri"/>
                <a:cs typeface="Calibri"/>
              </a:rPr>
              <a:t>&gt; 90% 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Pulse oximetry, unless poor perfusion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UOP</a:t>
            </a:r>
          </a:p>
          <a:p>
            <a:pPr marL="1453515" lvl="2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Goal: </a:t>
            </a:r>
            <a:r>
              <a:rPr lang="en-US" b="1">
                <a:solidFill>
                  <a:srgbClr val="FFC000"/>
                </a:solidFill>
                <a:ea typeface="Calibri"/>
                <a:cs typeface="Calibri"/>
              </a:rPr>
              <a:t>0.5 ml/kg/</a:t>
            </a:r>
            <a:r>
              <a:rPr lang="en-US" b="1" err="1">
                <a:solidFill>
                  <a:srgbClr val="FFC000"/>
                </a:solidFill>
                <a:ea typeface="Calibri"/>
                <a:cs typeface="Calibri"/>
              </a:rPr>
              <a:t>hr</a:t>
            </a:r>
            <a:endParaRPr lang="en-US">
              <a:solidFill>
                <a:srgbClr val="FFC000"/>
              </a:solidFill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8CD2A3-78F7-468F-3494-E73DA9756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Delayed Transport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2465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DF4E5-6A16-5E77-D4F0-FD2C59AD1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Re-engage with accepting facility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Clinical deterioration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Difficulty maintaining hemodynamic goals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Changes in level of care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Patient demise</a:t>
            </a:r>
          </a:p>
          <a:p>
            <a:pPr marL="106870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Recommendations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03733-627A-0CDA-92F4-EAA337020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Delayed Transport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4306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9FFD-ACA9-F2B3-3493-FDBFD9D4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ea typeface="Calibri Light"/>
                <a:cs typeface="Calibri Light"/>
              </a:rPr>
              <a:t>Summary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76280598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CC9E2D-0FA4-848B-8C0F-D8C42103B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/>
              <a:t>ICU care is becoming more common in the ED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Have a plan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Communication is key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Get familiar with your tools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Norepinephrine is often a good first choice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Lung protective settings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When you make changes, check your work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Prevent hyperthermia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Call for help</a:t>
            </a:r>
          </a:p>
          <a:p>
            <a:pPr marL="457200" indent="-457200">
              <a:buFont typeface="Arial"/>
              <a:buChar char="•"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6F0D8E-4469-26F7-EBA4-3D73BCBE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9509165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68512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493E4-5090-0401-33B3-437A15575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ea typeface="Calibri" panose="020F0502020204030204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4617C-85C9-711E-F0DC-50D85AF1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Resources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131E9-AA99-E03C-1317-58BBAC1B9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39" y="1467971"/>
            <a:ext cx="4762500" cy="114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0E01BC-6D2B-F106-6BB7-4A975F98A43A}"/>
              </a:ext>
            </a:extLst>
          </p:cNvPr>
          <p:cNvSpPr/>
          <p:nvPr/>
        </p:nvSpPr>
        <p:spPr>
          <a:xfrm>
            <a:off x="7734300" y="1470211"/>
            <a:ext cx="2191870" cy="970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2EE654-AA4E-AF31-25BA-8594D2C8D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341" y="1718702"/>
            <a:ext cx="1600200" cy="462241"/>
          </a:xfrm>
          <a:prstGeom prst="rect">
            <a:avLst/>
          </a:prstGeom>
        </p:spPr>
      </p:pic>
      <p:pic>
        <p:nvPicPr>
          <p:cNvPr id="8" name="Picture 7" descr="A book cover with text and images&#10;&#10;Description automatically generated">
            <a:extLst>
              <a:ext uri="{FF2B5EF4-FFF2-40B4-BE49-F238E27FC236}">
                <a16:creationId xmlns:a16="http://schemas.microsoft.com/office/drawing/2014/main" id="{182A531C-69F1-D534-8CE2-432B9BCFB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78" y="2984687"/>
            <a:ext cx="2581275" cy="3230655"/>
          </a:xfrm>
          <a:prstGeom prst="rect">
            <a:avLst/>
          </a:prstGeom>
        </p:spPr>
      </p:pic>
      <p:pic>
        <p:nvPicPr>
          <p:cNvPr id="9" name="Picture 8" descr="A book cover of a medical emergency medicine&#10;&#10;Description automatically generated">
            <a:extLst>
              <a:ext uri="{FF2B5EF4-FFF2-40B4-BE49-F238E27FC236}">
                <a16:creationId xmlns:a16="http://schemas.microsoft.com/office/drawing/2014/main" id="{C02BE736-884F-084A-905B-CEFAA9BA8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115" y="2973481"/>
            <a:ext cx="2579594" cy="3241861"/>
          </a:xfrm>
          <a:prstGeom prst="rect">
            <a:avLst/>
          </a:prstGeom>
        </p:spPr>
      </p:pic>
      <p:pic>
        <p:nvPicPr>
          <p:cNvPr id="10" name="Picture 9" descr="A green cover with white text&#10;&#10;Description automatically generated">
            <a:extLst>
              <a:ext uri="{FF2B5EF4-FFF2-40B4-BE49-F238E27FC236}">
                <a16:creationId xmlns:a16="http://schemas.microsoft.com/office/drawing/2014/main" id="{CE925EA8-252E-1C89-3B75-089CD4FC7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967" y="3843231"/>
            <a:ext cx="1381125" cy="2076450"/>
          </a:xfrm>
          <a:prstGeom prst="rect">
            <a:avLst/>
          </a:prstGeom>
        </p:spPr>
      </p:pic>
      <p:pic>
        <p:nvPicPr>
          <p:cNvPr id="11" name="Picture 10" descr="A green sign with white text&#10;&#10;Description automatically generated">
            <a:extLst>
              <a:ext uri="{FF2B5EF4-FFF2-40B4-BE49-F238E27FC236}">
                <a16:creationId xmlns:a16="http://schemas.microsoft.com/office/drawing/2014/main" id="{CDF8515D-2B53-0C75-DD8B-AEB484B29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4637" y="3843230"/>
            <a:ext cx="1352550" cy="207645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82C8DD0-DED3-8B90-5E92-CB6B5C1A3F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0033" y="2747475"/>
            <a:ext cx="2434736" cy="5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582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F3F45B-2BF1-4A30-307A-3A3971B39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24070E-482D-B1B9-BA8F-F36C7E453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in Medicine</a:t>
            </a: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F1F51916-B9D5-4A88-0235-4B27D756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620" y="4080933"/>
            <a:ext cx="2352675" cy="2156883"/>
          </a:xfrm>
          <a:prstGeom prst="rect">
            <a:avLst/>
          </a:prstGeom>
        </p:spPr>
      </p:pic>
      <p:pic>
        <p:nvPicPr>
          <p:cNvPr id="5" name="Picture 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A30FFFBC-A4A2-6EEE-3A0A-953223020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104" y="4087284"/>
            <a:ext cx="2143125" cy="2133600"/>
          </a:xfrm>
          <a:prstGeom prst="rect">
            <a:avLst/>
          </a:prstGeom>
        </p:spPr>
      </p:pic>
      <p:pic>
        <p:nvPicPr>
          <p:cNvPr id="6" name="Picture 5" descr="A logo with black text&#10;&#10;AI-generated content may be incorrect.">
            <a:extLst>
              <a:ext uri="{FF2B5EF4-FFF2-40B4-BE49-F238E27FC236}">
                <a16:creationId xmlns:a16="http://schemas.microsoft.com/office/drawing/2014/main" id="{87A96AAA-036A-8AF9-0204-318E96FEA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042" y="2102380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9942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F2F0B-DF00-CB08-5994-83F814309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400">
                <a:latin typeface="+mn-lt"/>
                <a:ea typeface="+mn-lt"/>
                <a:cs typeface="+mn-lt"/>
              </a:rPr>
              <a:t>Tian DH, Smyth C, </a:t>
            </a:r>
            <a:r>
              <a:rPr lang="en-US" sz="1400" err="1">
                <a:latin typeface="+mn-lt"/>
                <a:ea typeface="+mn-lt"/>
                <a:cs typeface="+mn-lt"/>
              </a:rPr>
              <a:t>Keijzers</a:t>
            </a:r>
            <a:r>
              <a:rPr lang="en-US" sz="1400">
                <a:latin typeface="+mn-lt"/>
                <a:ea typeface="+mn-lt"/>
                <a:cs typeface="+mn-lt"/>
              </a:rPr>
              <a:t> G, Macdonald SP, Peake S, Udy A, Delaney A. Safety of peripheral administration of vasopressor medications: A systematic review. Emerg Med </a:t>
            </a:r>
            <a:r>
              <a:rPr lang="en-US" sz="1400" err="1">
                <a:latin typeface="+mn-lt"/>
                <a:ea typeface="+mn-lt"/>
                <a:cs typeface="+mn-lt"/>
              </a:rPr>
              <a:t>Australas</a:t>
            </a:r>
            <a:r>
              <a:rPr lang="en-US" sz="1400">
                <a:latin typeface="+mn-lt"/>
                <a:ea typeface="+mn-lt"/>
                <a:cs typeface="+mn-lt"/>
              </a:rPr>
              <a:t>. 2020 Apr;32(2):220-227. </a:t>
            </a:r>
            <a:r>
              <a:rPr lang="en-US" sz="1400" err="1">
                <a:latin typeface="+mn-lt"/>
                <a:ea typeface="+mn-lt"/>
                <a:cs typeface="+mn-lt"/>
              </a:rPr>
              <a:t>doi</a:t>
            </a:r>
            <a:r>
              <a:rPr lang="en-US" sz="1400">
                <a:latin typeface="+mn-lt"/>
                <a:ea typeface="+mn-lt"/>
                <a:cs typeface="+mn-lt"/>
              </a:rPr>
              <a:t>: 10.1111/1742-6723.13406. </a:t>
            </a:r>
            <a:r>
              <a:rPr lang="en-US" sz="1400" err="1">
                <a:latin typeface="+mn-lt"/>
                <a:ea typeface="+mn-lt"/>
                <a:cs typeface="+mn-lt"/>
              </a:rPr>
              <a:t>Epub</a:t>
            </a:r>
            <a:r>
              <a:rPr lang="en-US" sz="1400">
                <a:latin typeface="+mn-lt"/>
                <a:ea typeface="+mn-lt"/>
                <a:cs typeface="+mn-lt"/>
              </a:rPr>
              <a:t> 2019 Nov 7. PMID: 31698544.</a:t>
            </a:r>
            <a:endParaRPr lang="en-US" sz="1400">
              <a:latin typeface="+mn-lt"/>
              <a:cs typeface="Calibri" panose="020F0502020204030204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>
                <a:latin typeface="+mn-lt"/>
                <a:ea typeface="+mn-lt"/>
                <a:cs typeface="+mn-lt"/>
              </a:rPr>
              <a:t>Yerke JR, Mireles-</a:t>
            </a:r>
            <a:r>
              <a:rPr lang="en-US" sz="1400" err="1">
                <a:latin typeface="+mn-lt"/>
                <a:ea typeface="+mn-lt"/>
                <a:cs typeface="+mn-lt"/>
              </a:rPr>
              <a:t>Cabodevila</a:t>
            </a:r>
            <a:r>
              <a:rPr lang="en-US" sz="1400">
                <a:latin typeface="+mn-lt"/>
                <a:ea typeface="+mn-lt"/>
                <a:cs typeface="+mn-lt"/>
              </a:rPr>
              <a:t> E, Chen AY, Bass SN, Reddy AJ, Bauer SR, </a:t>
            </a:r>
            <a:r>
              <a:rPr lang="en-US" sz="1400" err="1">
                <a:latin typeface="+mn-lt"/>
                <a:ea typeface="+mn-lt"/>
                <a:cs typeface="+mn-lt"/>
              </a:rPr>
              <a:t>Kokoczka</a:t>
            </a:r>
            <a:r>
              <a:rPr lang="en-US" sz="1400">
                <a:latin typeface="+mn-lt"/>
                <a:ea typeface="+mn-lt"/>
                <a:cs typeface="+mn-lt"/>
              </a:rPr>
              <a:t> L, Dugar S, </a:t>
            </a:r>
            <a:r>
              <a:rPr lang="en-US" sz="1400" err="1">
                <a:latin typeface="+mn-lt"/>
                <a:ea typeface="+mn-lt"/>
                <a:cs typeface="+mn-lt"/>
              </a:rPr>
              <a:t>Moghekar</a:t>
            </a:r>
            <a:r>
              <a:rPr lang="en-US" sz="1400">
                <a:latin typeface="+mn-lt"/>
                <a:ea typeface="+mn-lt"/>
                <a:cs typeface="+mn-lt"/>
              </a:rPr>
              <a:t> A. Peripheral Administration of Norepinephrine: A Prospective Observational Study. Chest. 2024 Feb;165(2):348-355. </a:t>
            </a:r>
            <a:r>
              <a:rPr lang="en-US" sz="1400" err="1">
                <a:latin typeface="+mn-lt"/>
                <a:ea typeface="+mn-lt"/>
                <a:cs typeface="+mn-lt"/>
              </a:rPr>
              <a:t>doi</a:t>
            </a:r>
            <a:r>
              <a:rPr lang="en-US" sz="1400">
                <a:latin typeface="+mn-lt"/>
                <a:ea typeface="+mn-lt"/>
                <a:cs typeface="+mn-lt"/>
              </a:rPr>
              <a:t>: 10.1016/j.chest.2023.08.019. </a:t>
            </a:r>
            <a:r>
              <a:rPr lang="en-US" sz="1400" err="1">
                <a:latin typeface="+mn-lt"/>
                <a:ea typeface="+mn-lt"/>
                <a:cs typeface="+mn-lt"/>
              </a:rPr>
              <a:t>Epub</a:t>
            </a:r>
            <a:r>
              <a:rPr lang="en-US" sz="1400">
                <a:latin typeface="+mn-lt"/>
                <a:ea typeface="+mn-lt"/>
                <a:cs typeface="+mn-lt"/>
              </a:rPr>
              <a:t> 2023 Aug 21. PMID: 37611862; PMCID: PMC10851275.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>
                <a:latin typeface="+mn-lt"/>
                <a:ea typeface="+mn-lt"/>
                <a:cs typeface="+mn-lt"/>
              </a:rPr>
              <a:t>Cardenas-Garcia J, Schaub KF, </a:t>
            </a:r>
            <a:r>
              <a:rPr lang="en-US" sz="1400" err="1">
                <a:latin typeface="+mn-lt"/>
                <a:ea typeface="+mn-lt"/>
                <a:cs typeface="+mn-lt"/>
              </a:rPr>
              <a:t>Belchikov</a:t>
            </a:r>
            <a:r>
              <a:rPr lang="en-US" sz="1400">
                <a:latin typeface="+mn-lt"/>
                <a:ea typeface="+mn-lt"/>
                <a:cs typeface="+mn-lt"/>
              </a:rPr>
              <a:t> YG, Narasimhan M, Koenig SJ, Mayo PH. Safety of peripheral intravenous administration of vasoactive medication. J Hosp Med. 2015 Sep;10(9):581-5. </a:t>
            </a:r>
            <a:r>
              <a:rPr lang="en-US" sz="1400" err="1">
                <a:latin typeface="+mn-lt"/>
                <a:ea typeface="+mn-lt"/>
                <a:cs typeface="+mn-lt"/>
              </a:rPr>
              <a:t>doi</a:t>
            </a:r>
            <a:r>
              <a:rPr lang="en-US" sz="1400">
                <a:latin typeface="+mn-lt"/>
                <a:ea typeface="+mn-lt"/>
                <a:cs typeface="+mn-lt"/>
              </a:rPr>
              <a:t>: 10.1002/jhm.2394. </a:t>
            </a:r>
            <a:r>
              <a:rPr lang="en-US" sz="1400" err="1">
                <a:latin typeface="+mn-lt"/>
                <a:ea typeface="+mn-lt"/>
                <a:cs typeface="+mn-lt"/>
              </a:rPr>
              <a:t>Epub</a:t>
            </a:r>
            <a:r>
              <a:rPr lang="en-US" sz="1400">
                <a:latin typeface="+mn-lt"/>
                <a:ea typeface="+mn-lt"/>
                <a:cs typeface="+mn-lt"/>
              </a:rPr>
              <a:t> 2015 May 26. PMID: 26014852.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>
                <a:latin typeface="+mn-lt"/>
                <a:ea typeface="+mn-lt"/>
                <a:cs typeface="+mn-lt"/>
              </a:rPr>
              <a:t>Patel N, Durland J, </a:t>
            </a:r>
            <a:r>
              <a:rPr lang="en-US" sz="1400" err="1">
                <a:latin typeface="+mn-lt"/>
                <a:ea typeface="+mn-lt"/>
                <a:cs typeface="+mn-lt"/>
              </a:rPr>
              <a:t>Makaryus</a:t>
            </a:r>
            <a:r>
              <a:rPr lang="en-US" sz="1400">
                <a:latin typeface="+mn-lt"/>
                <a:ea typeface="+mn-lt"/>
                <a:cs typeface="+mn-lt"/>
              </a:rPr>
              <a:t> AN. Physiology, Cardiac Index. [Updated 2022 Sep 26]. In: </a:t>
            </a:r>
            <a:r>
              <a:rPr lang="en-US" sz="1400" err="1">
                <a:latin typeface="+mn-lt"/>
                <a:ea typeface="+mn-lt"/>
                <a:cs typeface="+mn-lt"/>
              </a:rPr>
              <a:t>StatPearls</a:t>
            </a:r>
            <a:r>
              <a:rPr lang="en-US" sz="1400">
                <a:latin typeface="+mn-lt"/>
                <a:ea typeface="+mn-lt"/>
                <a:cs typeface="+mn-lt"/>
              </a:rPr>
              <a:t> [Internet]. Treasure Island (FL): </a:t>
            </a:r>
            <a:r>
              <a:rPr lang="en-US" sz="1400" err="1">
                <a:latin typeface="+mn-lt"/>
                <a:ea typeface="+mn-lt"/>
                <a:cs typeface="+mn-lt"/>
              </a:rPr>
              <a:t>StatPearls</a:t>
            </a:r>
            <a:r>
              <a:rPr lang="en-US" sz="1400">
                <a:latin typeface="+mn-lt"/>
                <a:ea typeface="+mn-lt"/>
                <a:cs typeface="+mn-lt"/>
              </a:rPr>
              <a:t> Publishing; 2024 Jan-. Available from: </a:t>
            </a:r>
            <a:r>
              <a:rPr lang="en-US" sz="1400">
                <a:latin typeface="+mn-lt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https://www.ncbi.nlm.nih.gov/books/NBK539905/</a:t>
            </a:r>
            <a:endParaRPr lang="en-US" sz="1400">
              <a:latin typeface="+mn-lt"/>
              <a:ea typeface="+mn-lt"/>
              <a:cs typeface="+mn-lt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>
                <a:latin typeface="+mn-lt"/>
                <a:ea typeface="+mn-lt"/>
                <a:cs typeface="+mn-lt"/>
              </a:rPr>
              <a:t>Tanja A. </a:t>
            </a:r>
            <a:r>
              <a:rPr lang="en-US" sz="1400" err="1">
                <a:latin typeface="+mn-lt"/>
                <a:ea typeface="+mn-lt"/>
                <a:cs typeface="+mn-lt"/>
              </a:rPr>
              <a:t>Treschan</a:t>
            </a:r>
            <a:r>
              <a:rPr lang="en-US" sz="1400">
                <a:latin typeface="+mn-lt"/>
                <a:ea typeface="+mn-lt"/>
                <a:cs typeface="+mn-lt"/>
              </a:rPr>
              <a:t>, Jürgen Peters, David C. </a:t>
            </a:r>
            <a:r>
              <a:rPr lang="en-US" sz="1400" err="1">
                <a:latin typeface="+mn-lt"/>
                <a:ea typeface="+mn-lt"/>
                <a:cs typeface="+mn-lt"/>
              </a:rPr>
              <a:t>Warltier</a:t>
            </a:r>
            <a:r>
              <a:rPr lang="en-US" sz="1400">
                <a:latin typeface="+mn-lt"/>
                <a:ea typeface="+mn-lt"/>
                <a:cs typeface="+mn-lt"/>
              </a:rPr>
              <a:t>; The Vasopressin System: </a:t>
            </a:r>
            <a:r>
              <a:rPr lang="en-US" sz="1400" b="1">
                <a:latin typeface="+mn-lt"/>
                <a:ea typeface="+mn-lt"/>
                <a:cs typeface="+mn-lt"/>
              </a:rPr>
              <a:t>Physiology and Clinical Strategies</a:t>
            </a:r>
            <a:r>
              <a:rPr lang="en-US" sz="1400">
                <a:latin typeface="+mn-lt"/>
                <a:ea typeface="+mn-lt"/>
                <a:cs typeface="+mn-lt"/>
              </a:rPr>
              <a:t>. </a:t>
            </a:r>
            <a:r>
              <a:rPr lang="en-US" sz="1400" i="1">
                <a:latin typeface="+mn-lt"/>
                <a:ea typeface="+mn-lt"/>
                <a:cs typeface="+mn-lt"/>
              </a:rPr>
              <a:t>Anesthesiology</a:t>
            </a:r>
            <a:r>
              <a:rPr lang="en-US" sz="1400">
                <a:latin typeface="+mn-lt"/>
                <a:ea typeface="+mn-lt"/>
                <a:cs typeface="+mn-lt"/>
              </a:rPr>
              <a:t> 2006; 105:599–612 </a:t>
            </a:r>
            <a:r>
              <a:rPr lang="en-US" sz="1400" err="1">
                <a:latin typeface="+mn-lt"/>
                <a:ea typeface="+mn-lt"/>
                <a:cs typeface="+mn-lt"/>
              </a:rPr>
              <a:t>doi</a:t>
            </a:r>
            <a:r>
              <a:rPr lang="en-US" sz="1400">
                <a:latin typeface="+mn-lt"/>
                <a:ea typeface="+mn-lt"/>
                <a:cs typeface="+mn-lt"/>
              </a:rPr>
              <a:t>: https://doi.org/10.1097/00000542-200609000-00026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err="1">
                <a:latin typeface="+mn-lt"/>
                <a:ea typeface="Roboto"/>
                <a:cs typeface="Roboto"/>
              </a:rPr>
              <a:t>Szyguła</a:t>
            </a:r>
            <a:r>
              <a:rPr lang="en-US" sz="1400">
                <a:latin typeface="+mn-lt"/>
                <a:ea typeface="Roboto"/>
                <a:cs typeface="Roboto"/>
              </a:rPr>
              <a:t>-Jurkiewicz B, Szczurek W, </a:t>
            </a:r>
            <a:r>
              <a:rPr lang="en-US" sz="1400" err="1">
                <a:latin typeface="+mn-lt"/>
                <a:ea typeface="Roboto"/>
                <a:cs typeface="Roboto"/>
              </a:rPr>
              <a:t>Suliga</a:t>
            </a:r>
            <a:r>
              <a:rPr lang="en-US" sz="1400">
                <a:latin typeface="+mn-lt"/>
                <a:ea typeface="Roboto"/>
                <a:cs typeface="Roboto"/>
              </a:rPr>
              <a:t> K, </a:t>
            </a:r>
            <a:r>
              <a:rPr lang="en-US" sz="1400" err="1">
                <a:latin typeface="+mn-lt"/>
                <a:ea typeface="Roboto"/>
                <a:cs typeface="Roboto"/>
              </a:rPr>
              <a:t>Rempega</a:t>
            </a:r>
            <a:r>
              <a:rPr lang="en-US" sz="1400">
                <a:latin typeface="+mn-lt"/>
                <a:ea typeface="Roboto"/>
                <a:cs typeface="Roboto"/>
              </a:rPr>
              <a:t> G, Rajwa P. Mechanical circulatory support in heart failure. </a:t>
            </a:r>
            <a:r>
              <a:rPr lang="en-US" sz="1400" err="1">
                <a:latin typeface="+mn-lt"/>
                <a:ea typeface="Roboto"/>
                <a:cs typeface="Roboto"/>
              </a:rPr>
              <a:t>Kardiochir</a:t>
            </a:r>
            <a:r>
              <a:rPr lang="en-US" sz="1400">
                <a:latin typeface="+mn-lt"/>
                <a:ea typeface="Roboto"/>
                <a:cs typeface="Roboto"/>
              </a:rPr>
              <a:t> </a:t>
            </a:r>
            <a:r>
              <a:rPr lang="en-US" sz="1400" err="1">
                <a:latin typeface="+mn-lt"/>
                <a:ea typeface="Roboto"/>
                <a:cs typeface="Roboto"/>
              </a:rPr>
              <a:t>Torakochirurgia</a:t>
            </a:r>
            <a:r>
              <a:rPr lang="en-US" sz="1400">
                <a:latin typeface="+mn-lt"/>
                <a:ea typeface="Roboto"/>
                <a:cs typeface="Roboto"/>
              </a:rPr>
              <a:t> Pol. 2016 Jun;13(2):130-4. </a:t>
            </a:r>
            <a:r>
              <a:rPr lang="en-US" sz="1400" err="1">
                <a:latin typeface="+mn-lt"/>
                <a:ea typeface="Roboto"/>
                <a:cs typeface="Roboto"/>
              </a:rPr>
              <a:t>doi</a:t>
            </a:r>
            <a:r>
              <a:rPr lang="en-US" sz="1400">
                <a:latin typeface="+mn-lt"/>
                <a:ea typeface="Roboto"/>
                <a:cs typeface="Roboto"/>
              </a:rPr>
              <a:t>: 10.5114/kitp.2016.61046. </a:t>
            </a:r>
            <a:r>
              <a:rPr lang="en-US" sz="1400" err="1">
                <a:latin typeface="+mn-lt"/>
                <a:ea typeface="Roboto"/>
                <a:cs typeface="Roboto"/>
              </a:rPr>
              <a:t>Epub</a:t>
            </a:r>
            <a:r>
              <a:rPr lang="en-US" sz="1400">
                <a:latin typeface="+mn-lt"/>
                <a:ea typeface="Roboto"/>
                <a:cs typeface="Roboto"/>
              </a:rPr>
              <a:t> 2016 Jun 30. PMID: 27516785; PMCID: PMC4971267.</a:t>
            </a:r>
          </a:p>
          <a:p>
            <a:pPr marL="228600" indent="-228600">
              <a:buAutoNum type="arabicPeriod"/>
            </a:pPr>
            <a:r>
              <a:rPr lang="en-US" sz="1400">
                <a:latin typeface="+mn-lt"/>
                <a:ea typeface="Roboto"/>
                <a:cs typeface="Roboto"/>
              </a:rPr>
              <a:t>Farcy DA, Chiu WC, Marshall JP, Osborn TM. </a:t>
            </a:r>
            <a:r>
              <a:rPr lang="en-US" sz="1400" i="1">
                <a:latin typeface="+mn-lt"/>
                <a:ea typeface="Roboto"/>
                <a:cs typeface="Roboto"/>
              </a:rPr>
              <a:t>Critical Care: Emergency Medicine</a:t>
            </a:r>
            <a:r>
              <a:rPr lang="en-US" sz="1400">
                <a:latin typeface="+mn-lt"/>
                <a:ea typeface="Roboto"/>
                <a:cs typeface="Roboto"/>
              </a:rPr>
              <a:t>. 2nd edition. McGraw Hill Education; 2017.</a:t>
            </a:r>
          </a:p>
          <a:p>
            <a:pPr marL="228600" indent="-228600">
              <a:buAutoNum type="arabicPeriod"/>
            </a:pPr>
            <a:r>
              <a:rPr lang="en-US" sz="1400">
                <a:latin typeface="+mn-lt"/>
                <a:ea typeface="Roboto"/>
                <a:cs typeface="Roboto"/>
              </a:rPr>
              <a:t>Vincent JL, Abraham E, Moore FA, Kochanek PM, Fink MP. </a:t>
            </a:r>
            <a:r>
              <a:rPr lang="en-US" sz="1400" i="1">
                <a:latin typeface="+mn-lt"/>
                <a:ea typeface="Roboto"/>
                <a:cs typeface="Roboto"/>
              </a:rPr>
              <a:t>Textbook of Critical Care</a:t>
            </a:r>
            <a:r>
              <a:rPr lang="en-US" sz="1400">
                <a:latin typeface="+mn-lt"/>
                <a:ea typeface="Roboto"/>
                <a:cs typeface="Roboto"/>
              </a:rPr>
              <a:t>. 7th edition. Elsevier; 2017.</a:t>
            </a:r>
          </a:p>
          <a:p>
            <a:pPr marL="228600" indent="-228600">
              <a:buAutoNum type="arabicPeriod"/>
            </a:pPr>
            <a:r>
              <a:rPr lang="en-US" sz="1400">
                <a:latin typeface="+mn-lt"/>
                <a:ea typeface="Roboto"/>
                <a:cs typeface="Roboto"/>
              </a:rPr>
              <a:t>Owens W. </a:t>
            </a:r>
            <a:r>
              <a:rPr lang="en-US" sz="1400" i="1">
                <a:latin typeface="+mn-lt"/>
                <a:ea typeface="Roboto"/>
                <a:cs typeface="Roboto"/>
              </a:rPr>
              <a:t>The Ventilator Book</a:t>
            </a:r>
            <a:r>
              <a:rPr lang="en-US" sz="1400">
                <a:latin typeface="+mn-lt"/>
                <a:ea typeface="Roboto"/>
                <a:cs typeface="Roboto"/>
              </a:rPr>
              <a:t>. 2nd edition. First Draught Press; 2018.</a:t>
            </a:r>
          </a:p>
          <a:p>
            <a:pPr marL="228600" indent="-228600">
              <a:buAutoNum type="arabicPeriod"/>
            </a:pPr>
            <a:r>
              <a:rPr lang="en-US" sz="1400">
                <a:latin typeface="+mn-lt"/>
                <a:ea typeface="Roboto"/>
                <a:cs typeface="Roboto"/>
              </a:rPr>
              <a:t>Owens W. </a:t>
            </a:r>
            <a:r>
              <a:rPr lang="en-US" sz="1400" i="1">
                <a:latin typeface="+mn-lt"/>
                <a:ea typeface="Roboto"/>
                <a:cs typeface="Roboto"/>
              </a:rPr>
              <a:t>The Advanced Ventilator Book</a:t>
            </a:r>
            <a:r>
              <a:rPr lang="en-US" sz="1400">
                <a:latin typeface="+mn-lt"/>
                <a:ea typeface="Roboto"/>
                <a:cs typeface="Roboto"/>
              </a:rPr>
              <a:t>. 1st edition. First Draught Press; 2017.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EEE4BF-7FD2-BEF9-5F2E-20DAF8686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113022067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9ED75-1F63-5E19-F6ED-BC98C97AB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1600" dirty="0">
                <a:ea typeface="+mn-lt"/>
                <a:cs typeface="+mn-lt"/>
                <a:hlinkClick r:id="rId2"/>
              </a:rPr>
              <a:t>https://www.uptodate.com/contents/definition-classification-etiology-and-pathophysiology-of-shock-in-adults?search=shock&amp;source=search_result&amp;selectedTitle=1%7E150&amp;usage_type=default&amp;display_rank=1</a:t>
            </a:r>
            <a:r>
              <a:rPr lang="en-US" sz="1600" dirty="0">
                <a:ea typeface="+mn-lt"/>
                <a:cs typeface="+mn-lt"/>
              </a:rPr>
              <a:t> 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600" dirty="0">
                <a:ea typeface="+mn-lt"/>
                <a:cs typeface="+mn-lt"/>
                <a:hlinkClick r:id="rId3"/>
              </a:rPr>
              <a:t>https://en.wikipedia.org/wiki/Cardiac_output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en-US" sz="1600" dirty="0"/>
          </a:p>
          <a:p>
            <a:pPr marL="514350" indent="-514350">
              <a:buFont typeface="+mj-lt"/>
              <a:buAutoNum type="alphaUcPeriod"/>
            </a:pPr>
            <a:r>
              <a:rPr lang="en-US" sz="1600" dirty="0">
                <a:ea typeface="+mn-lt"/>
                <a:cs typeface="+mn-lt"/>
                <a:hlinkClick r:id="rId4"/>
              </a:rPr>
              <a:t>https://en.wikipedia.org/wiki/Vascular_resistance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en-US" sz="1600" dirty="0"/>
          </a:p>
          <a:p>
            <a:pPr marL="514350" indent="-514350">
              <a:buFont typeface="+mj-lt"/>
              <a:buAutoNum type="alphaUcPeriod"/>
            </a:pPr>
            <a:r>
              <a:rPr lang="en-US" sz="1600" dirty="0">
                <a:ea typeface="+mn-lt"/>
                <a:cs typeface="+mn-lt"/>
                <a:hlinkClick r:id="rId5"/>
              </a:rPr>
              <a:t>https://en.wikipedia.org/wiki/Central_venous_pressure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en-US" sz="1600" dirty="0"/>
          </a:p>
          <a:p>
            <a:pPr marL="514350" indent="-514350">
              <a:buFont typeface="+mj-lt"/>
              <a:buAutoNum type="alphaUcPeriod"/>
            </a:pPr>
            <a:r>
              <a:rPr lang="en-US" sz="1600" dirty="0">
                <a:ea typeface="+mn-lt"/>
                <a:cs typeface="+mn-lt"/>
                <a:hlinkClick r:id="rId6"/>
              </a:rPr>
              <a:t>https://en.wikipedia.org/wiki/Pulmonary_wedge_pressure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en-US" sz="1600" dirty="0"/>
          </a:p>
          <a:p>
            <a:pPr marL="514350" indent="-514350">
              <a:buFont typeface="+mj-lt"/>
              <a:buAutoNum type="alphaUcPeriod"/>
            </a:pPr>
            <a:r>
              <a:rPr lang="en-US" sz="1600" dirty="0">
                <a:ea typeface="+mn-lt"/>
                <a:cs typeface="+mn-lt"/>
                <a:hlinkClick r:id="rId7"/>
              </a:rPr>
              <a:t>https://en.wikipedia.org/wiki/Inotrope</a:t>
            </a:r>
            <a:r>
              <a:rPr lang="en-US" sz="1600" dirty="0">
                <a:ea typeface="+mn-lt"/>
                <a:cs typeface="+mn-lt"/>
              </a:rPr>
              <a:t> </a:t>
            </a:r>
          </a:p>
          <a:p>
            <a:pPr marL="514350" indent="-514350">
              <a:buAutoNum type="alphaUcPeriod"/>
            </a:pPr>
            <a:r>
              <a:rPr lang="en-US" sz="1600" dirty="0">
                <a:ea typeface="+mn-lt"/>
                <a:cs typeface="+mn-lt"/>
                <a:hlinkClick r:id="rId8"/>
              </a:rPr>
              <a:t>https://cpr.heart.org/en/resuscitation-science/cpr-and-ecc-guidelines/algorithms</a:t>
            </a:r>
            <a:r>
              <a:rPr lang="en-US" sz="1600" dirty="0">
                <a:ea typeface="+mn-lt"/>
                <a:cs typeface="+mn-lt"/>
              </a:rPr>
              <a:t>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600" dirty="0">
                <a:ea typeface="+mn-lt"/>
                <a:cs typeface="+mn-lt"/>
                <a:hlinkClick r:id="rId9"/>
              </a:rPr>
              <a:t>https://onepagericu.com</a:t>
            </a:r>
            <a:endParaRPr lang="en-US" sz="1600" dirty="0">
              <a:ea typeface="Calibri"/>
            </a:endParaRPr>
          </a:p>
          <a:p>
            <a:pPr marL="514350" indent="-514350">
              <a:buAutoNum type="alphaUcPeriod"/>
            </a:pPr>
            <a:r>
              <a:rPr lang="en-US" sz="1600" dirty="0">
                <a:ea typeface="Calibri"/>
                <a:hlinkClick r:id="rId10"/>
              </a:rPr>
              <a:t>https://onepagericu.com/undifferentiated-shock</a:t>
            </a:r>
          </a:p>
          <a:p>
            <a:pPr marL="514350" indent="-514350">
              <a:buAutoNum type="alphaUcPeriod"/>
            </a:pPr>
            <a:r>
              <a:rPr lang="en-US" sz="1600" dirty="0">
                <a:ea typeface="Calibri"/>
                <a:hlinkClick r:id="rId11"/>
              </a:rPr>
              <a:t>https://onepagericu.com/vasopressors</a:t>
            </a:r>
          </a:p>
          <a:p>
            <a:pPr marL="514350" indent="-514350">
              <a:buAutoNum type="alphaUcPeriod"/>
            </a:pPr>
            <a:r>
              <a:rPr lang="en-US" sz="1600" dirty="0">
                <a:ea typeface="Calibri"/>
                <a:hlinkClick r:id="rId12"/>
              </a:rPr>
              <a:t>https://onepagericu.com/vent-basics</a:t>
            </a:r>
            <a:endParaRPr lang="en-US" sz="1600" dirty="0">
              <a:ea typeface="Calibri"/>
            </a:endParaRPr>
          </a:p>
          <a:p>
            <a:pPr marL="514350" indent="-514350">
              <a:buAutoNum type="alphaUcPeriod"/>
            </a:pPr>
            <a:r>
              <a:rPr lang="en-US" sz="1600" dirty="0">
                <a:ea typeface="Calibri"/>
                <a:hlinkClick r:id="rId13"/>
              </a:rPr>
              <a:t>https://onepagericu.com/running-a-code</a:t>
            </a:r>
          </a:p>
          <a:p>
            <a:pPr marL="514350" indent="-514350">
              <a:buAutoNum type="alphaUcPeriod"/>
            </a:pPr>
            <a:r>
              <a:rPr lang="en-US" sz="1600" dirty="0">
                <a:ea typeface="Calibri"/>
                <a:hlinkClick r:id="rId14"/>
              </a:rPr>
              <a:t>https://www.uptodate.com/contents/image?topicKey=ANEST%2F115472&amp;view=machineLearning&amp;search=vasoplegia&amp;sectionRank=1&amp;usage_type=default&amp;imageKey=ANEST%2F126194&amp;rank=1~26&amp;source=machineLearning&amp;display_rank=1</a:t>
            </a:r>
          </a:p>
          <a:p>
            <a:pPr marL="514350" indent="-514350">
              <a:buAutoNum type="alphaUcPeriod"/>
            </a:pPr>
            <a:r>
              <a:rPr lang="en-US" sz="1600" dirty="0">
                <a:ea typeface="Calibri"/>
                <a:hlinkClick r:id="rId15"/>
              </a:rPr>
              <a:t>https://wikem.org/wiki/Predicting_the_difficult_airway</a:t>
            </a:r>
          </a:p>
          <a:p>
            <a:pPr marL="514350" indent="-514350">
              <a:buAutoNum type="alphaUcPeriod"/>
            </a:pPr>
            <a:r>
              <a:rPr lang="en-US" sz="1600" dirty="0">
                <a:ea typeface="Calibri"/>
                <a:hlinkClick r:id="rId16"/>
              </a:rPr>
              <a:t>https://www.acep.org/sonoguide/advanced/rush</a:t>
            </a:r>
            <a:r>
              <a:rPr lang="en-US" sz="1600" dirty="0">
                <a:ea typeface="Calibri"/>
              </a:rPr>
              <a:t> </a:t>
            </a:r>
          </a:p>
          <a:p>
            <a:pPr marL="514350" indent="-514350">
              <a:buAutoNum type="alphaUcPeriod"/>
            </a:pPr>
            <a:r>
              <a:rPr lang="en-US" sz="1600" dirty="0">
                <a:ea typeface="Calibri"/>
                <a:hlinkClick r:id="rId17"/>
              </a:rPr>
              <a:t>https://www.pocus101.com/measuring-cardiac-output-with-echocardiography-made-easy/</a:t>
            </a:r>
            <a:r>
              <a:rPr lang="en-US" sz="1600" dirty="0">
                <a:ea typeface="Calibri"/>
              </a:rPr>
              <a:t> </a:t>
            </a:r>
          </a:p>
          <a:p>
            <a:endParaRPr lang="en-US" sz="4400" dirty="0"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DC169-4937-5A66-17C5-FBECDC6F8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Websites</a:t>
            </a:r>
          </a:p>
        </p:txBody>
      </p:sp>
    </p:spTree>
    <p:extLst>
      <p:ext uri="{BB962C8B-B14F-4D97-AF65-F5344CB8AC3E}">
        <p14:creationId xmlns:p14="http://schemas.microsoft.com/office/powerpoint/2010/main" val="1279215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40" y="229198"/>
            <a:ext cx="11279921" cy="1229801"/>
          </a:xfrm>
        </p:spPr>
        <p:txBody>
          <a:bodyPr/>
          <a:lstStyle/>
          <a:p>
            <a:r>
              <a:rPr lang="en-US">
                <a:cs typeface="Calibri Light"/>
              </a:rPr>
              <a:t>Disclosures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None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23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CD51A-C6FF-30D0-EDAC-74860BE0B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More than one type may be present: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Septic – </a:t>
            </a:r>
            <a:r>
              <a:rPr lang="en-US" b="1" dirty="0">
                <a:solidFill>
                  <a:srgbClr val="C00000"/>
                </a:solidFill>
                <a:ea typeface="Calibri"/>
                <a:cs typeface="Calibri"/>
              </a:rPr>
              <a:t>distributive</a:t>
            </a:r>
            <a:r>
              <a:rPr lang="en-US" dirty="0">
                <a:ea typeface="Calibri"/>
                <a:cs typeface="Calibri"/>
              </a:rPr>
              <a:t> + </a:t>
            </a:r>
            <a:r>
              <a:rPr lang="en-US" b="1" dirty="0">
                <a:solidFill>
                  <a:srgbClr val="00B050"/>
                </a:solidFill>
                <a:ea typeface="Calibri"/>
                <a:cs typeface="Calibri"/>
              </a:rPr>
              <a:t>hypovolemic</a:t>
            </a:r>
            <a:r>
              <a:rPr lang="en-US" dirty="0">
                <a:ea typeface="Calibri"/>
                <a:cs typeface="Calibri"/>
              </a:rPr>
              <a:t> + </a:t>
            </a:r>
            <a:r>
              <a:rPr lang="en-US" b="1" dirty="0">
                <a:solidFill>
                  <a:srgbClr val="0070C0"/>
                </a:solidFill>
                <a:ea typeface="Calibri"/>
                <a:cs typeface="Calibri"/>
              </a:rPr>
              <a:t>cardiogenic</a:t>
            </a:r>
            <a:r>
              <a:rPr lang="en-US" dirty="0">
                <a:ea typeface="Calibri"/>
                <a:cs typeface="Calibri"/>
              </a:rPr>
              <a:t> (myocardial depression)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Spinal Cord Injury – </a:t>
            </a:r>
            <a:r>
              <a:rPr lang="en-US" b="1" dirty="0">
                <a:solidFill>
                  <a:srgbClr val="C00000"/>
                </a:solidFill>
                <a:ea typeface="Calibri"/>
                <a:cs typeface="Calibri"/>
              </a:rPr>
              <a:t>distributive</a:t>
            </a:r>
            <a:r>
              <a:rPr lang="en-US" dirty="0">
                <a:ea typeface="Calibri"/>
                <a:cs typeface="Calibri"/>
              </a:rPr>
              <a:t> + </a:t>
            </a:r>
            <a:r>
              <a:rPr lang="en-US" b="1" dirty="0">
                <a:solidFill>
                  <a:srgbClr val="0070C0"/>
                </a:solidFill>
                <a:ea typeface="Calibri"/>
                <a:cs typeface="Calibri"/>
              </a:rPr>
              <a:t>cardiogenic</a:t>
            </a:r>
            <a:r>
              <a:rPr lang="en-US" dirty="0">
                <a:ea typeface="Calibri"/>
                <a:cs typeface="Calibri"/>
              </a:rPr>
              <a:t> (myocardial depression)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LV Rupture – </a:t>
            </a:r>
            <a:r>
              <a:rPr lang="en-US" dirty="0">
                <a:solidFill>
                  <a:srgbClr val="0070C0"/>
                </a:solidFill>
                <a:ea typeface="Calibri"/>
                <a:cs typeface="Calibri"/>
              </a:rPr>
              <a:t>cardiogenic</a:t>
            </a:r>
            <a:r>
              <a:rPr lang="en-US" dirty="0">
                <a:ea typeface="Calibri"/>
                <a:cs typeface="Calibri"/>
              </a:rPr>
              <a:t> + </a:t>
            </a:r>
            <a:r>
              <a:rPr lang="en-US" b="1" dirty="0">
                <a:solidFill>
                  <a:srgbClr val="FFC000"/>
                </a:solidFill>
                <a:ea typeface="Calibri"/>
                <a:cs typeface="Calibri"/>
              </a:rPr>
              <a:t>obstructive</a:t>
            </a:r>
            <a:r>
              <a:rPr lang="en-US" dirty="0">
                <a:ea typeface="Calibri"/>
                <a:cs typeface="Calibri"/>
              </a:rPr>
              <a:t> (tamponade)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Trauma – </a:t>
            </a:r>
            <a:r>
              <a:rPr lang="en-US" b="1" dirty="0">
                <a:solidFill>
                  <a:srgbClr val="00B050"/>
                </a:solidFill>
                <a:ea typeface="Calibri"/>
                <a:cs typeface="Calibri"/>
              </a:rPr>
              <a:t>hypovolemic</a:t>
            </a:r>
            <a:r>
              <a:rPr lang="en-US" dirty="0">
                <a:ea typeface="Calibri"/>
                <a:cs typeface="Calibri"/>
              </a:rPr>
              <a:t> + </a:t>
            </a:r>
            <a:r>
              <a:rPr lang="en-US" b="1" dirty="0">
                <a:solidFill>
                  <a:srgbClr val="C00000"/>
                </a:solidFill>
                <a:ea typeface="Calibri"/>
                <a:cs typeface="Calibri"/>
              </a:rPr>
              <a:t>distributive</a:t>
            </a:r>
            <a:r>
              <a:rPr lang="en-US" dirty="0">
                <a:ea typeface="Calibri"/>
                <a:cs typeface="Calibri"/>
              </a:rPr>
              <a:t> (fat embolism)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endParaRPr lang="en-US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Other contributing factors: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Endocrine</a:t>
            </a:r>
            <a:endParaRPr lang="en-US" dirty="0">
              <a:ea typeface="Calibri"/>
            </a:endParaRP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 dirty="0">
                <a:ea typeface="Calibri"/>
                <a:cs typeface="Calibri"/>
              </a:rPr>
              <a:t>Adrenal Insufficiency</a:t>
            </a:r>
            <a:endParaRPr lang="en-US" dirty="0">
              <a:ea typeface="Calibri"/>
            </a:endParaRP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 dirty="0">
                <a:ea typeface="Calibri"/>
                <a:cs typeface="Calibri"/>
              </a:rPr>
              <a:t>Myxedema</a:t>
            </a:r>
            <a:endParaRPr lang="en-US" dirty="0">
              <a:ea typeface="Calibri"/>
            </a:endParaRP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 dirty="0">
                <a:ea typeface="Calibri"/>
                <a:cs typeface="Calibri"/>
              </a:rPr>
              <a:t>Thyrotoxicosis</a:t>
            </a:r>
            <a:endParaRPr lang="en-US" dirty="0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Metabolic</a:t>
            </a:r>
            <a:endParaRPr lang="en-US" dirty="0">
              <a:ea typeface="Calibri"/>
            </a:endParaRP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 dirty="0">
                <a:ea typeface="Calibri"/>
                <a:cs typeface="Calibri"/>
              </a:rPr>
              <a:t>Hypothermia</a:t>
            </a:r>
            <a:endParaRPr lang="en-US" dirty="0">
              <a:ea typeface="Calibri"/>
            </a:endParaRP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 dirty="0">
                <a:ea typeface="Calibri"/>
                <a:cs typeface="Calibri"/>
              </a:rPr>
              <a:t>Severe Acidosis</a:t>
            </a:r>
            <a:endParaRPr lang="en-US" sz="3750" dirty="0">
              <a:ea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2079A-2ECD-46C3-082B-BEA7BCC2A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Mixed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I,A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58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2B9E7-06AB-D2FC-CE23-D83CCC509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ea typeface="Calibri Light"/>
                <a:cs typeface="Calibri Light"/>
              </a:rPr>
              <a:t>Receptors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2555479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3B90D-885A-3445-7ED1-0BCD3973C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Where: </a:t>
            </a:r>
            <a:r>
              <a:rPr lang="en-US">
                <a:solidFill>
                  <a:srgbClr val="FFC000"/>
                </a:solidFill>
                <a:cs typeface="Calibri"/>
              </a:rPr>
              <a:t>vascular walls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Action: </a:t>
            </a:r>
            <a:r>
              <a:rPr lang="en-US" b="1" u="sng">
                <a:solidFill>
                  <a:srgbClr val="00B050"/>
                </a:solidFill>
                <a:cs typeface="Calibri"/>
              </a:rPr>
              <a:t>Vasoconstriction</a:t>
            </a:r>
            <a:endParaRPr lang="en-US" b="1" u="sng" err="1">
              <a:solidFill>
                <a:srgbClr val="00B050"/>
              </a:solidFill>
              <a:cs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α</a:t>
            </a:r>
            <a:r>
              <a:rPr lang="en-US" baseline="-25000">
                <a:cs typeface="Calibri"/>
              </a:rPr>
              <a:t>1</a:t>
            </a:r>
            <a:r>
              <a:rPr lang="en-US">
                <a:cs typeface="Calibri"/>
              </a:rPr>
              <a:t> - stimulation of venous smooth muscle </a:t>
            </a:r>
            <a:r>
              <a:rPr lang="en-US" b="1" u="sng">
                <a:solidFill>
                  <a:srgbClr val="00B050"/>
                </a:solidFill>
                <a:cs typeface="Calibri"/>
              </a:rPr>
              <a:t>vasoconstriction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α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ea typeface="Calibri"/>
                <a:cs typeface="Calibri"/>
              </a:rPr>
              <a:t> – vasodilation of arteries and vasoconstriction of veins</a:t>
            </a:r>
            <a:endParaRPr lang="en-US" b="1" u="sng">
              <a:ea typeface="Calibri"/>
              <a:cs typeface="Calibri"/>
            </a:endParaRP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 i="1">
                <a:ea typeface="Calibri"/>
                <a:cs typeface="Calibri"/>
              </a:rPr>
              <a:t>Negligible, not considered clinically significant</a:t>
            </a:r>
            <a:endParaRPr lang="en-US" b="1" i="1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85623-E0AA-B2AC-CF6F-D1562931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Alpha (α) receptors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38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23CA4-2FFA-BA46-0438-AE92C874F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10340-8AF1-1B20-36CA-5B94D2FAF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Where: </a:t>
            </a:r>
            <a:r>
              <a:rPr lang="en-US" b="1">
                <a:solidFill>
                  <a:srgbClr val="C00000"/>
                </a:solidFill>
                <a:cs typeface="Calibri"/>
              </a:rPr>
              <a:t>β</a:t>
            </a:r>
            <a:r>
              <a:rPr lang="en-US" b="1" baseline="-25000">
                <a:solidFill>
                  <a:srgbClr val="C00000"/>
                </a:solidFill>
                <a:cs typeface="Calibri"/>
              </a:rPr>
              <a:t>1</a:t>
            </a:r>
            <a:r>
              <a:rPr lang="en-US">
                <a:cs typeface="Calibri"/>
              </a:rPr>
              <a:t> – heart, β</a:t>
            </a:r>
            <a:r>
              <a:rPr lang="en-US" baseline="-25000">
                <a:cs typeface="Calibri"/>
              </a:rPr>
              <a:t>2</a:t>
            </a:r>
            <a:r>
              <a:rPr lang="en-US">
                <a:cs typeface="Calibri"/>
              </a:rPr>
              <a:t> – blood vessels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Action: </a:t>
            </a: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C00000"/>
                </a:solidFill>
                <a:ea typeface="Calibri"/>
                <a:cs typeface="Calibri"/>
              </a:rPr>
              <a:t>β</a:t>
            </a:r>
            <a:r>
              <a:rPr lang="en-US" baseline="-25000">
                <a:solidFill>
                  <a:srgbClr val="C00000"/>
                </a:solidFill>
                <a:ea typeface="Calibri"/>
                <a:cs typeface="Calibri"/>
              </a:rPr>
              <a:t>1</a:t>
            </a:r>
            <a:r>
              <a:rPr lang="en-US">
                <a:ea typeface="Calibri"/>
                <a:cs typeface="Calibri"/>
              </a:rPr>
              <a:t>:</a:t>
            </a:r>
            <a:endParaRPr lang="en-US">
              <a:ea typeface="Calibri"/>
            </a:endParaRP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>
                <a:ea typeface="Calibri"/>
                <a:cs typeface="Calibri"/>
              </a:rPr>
              <a:t>increase cardiac contractility (</a:t>
            </a:r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inotropic</a:t>
            </a:r>
            <a:r>
              <a:rPr lang="en-US">
                <a:ea typeface="Calibri"/>
                <a:cs typeface="Calibri"/>
              </a:rPr>
              <a:t>)</a:t>
            </a:r>
            <a:endParaRPr lang="en-US">
              <a:ea typeface="Calibri"/>
            </a:endParaRP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>
                <a:ea typeface="Calibri"/>
                <a:cs typeface="Calibri"/>
              </a:rPr>
              <a:t>increased heart rate (</a:t>
            </a:r>
            <a:r>
              <a:rPr lang="en-US">
                <a:solidFill>
                  <a:srgbClr val="FFC000"/>
                </a:solidFill>
                <a:ea typeface="Calibri"/>
                <a:cs typeface="Calibri"/>
              </a:rPr>
              <a:t>chronotropic</a:t>
            </a:r>
            <a:r>
              <a:rPr lang="en-US">
                <a:ea typeface="Calibri"/>
                <a:cs typeface="Calibri"/>
              </a:rPr>
              <a:t>)</a:t>
            </a:r>
            <a:endParaRPr lang="en-US">
              <a:ea typeface="Calibri"/>
            </a:endParaRPr>
          </a:p>
          <a:p>
            <a:pPr marL="1453515" lvl="2" indent="-302260">
              <a:buFont typeface="Wingdings" panose="020B0604020202020204" pitchFamily="34" charset="0"/>
              <a:buChar char="§"/>
            </a:pPr>
            <a:r>
              <a:rPr lang="en-US">
                <a:ea typeface="Calibri"/>
                <a:cs typeface="Calibri"/>
              </a:rPr>
              <a:t>increased atrial conduction (</a:t>
            </a:r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dromotropic</a:t>
            </a:r>
            <a:r>
              <a:rPr lang="en-US">
                <a:ea typeface="Calibri"/>
                <a:cs typeface="Calibri"/>
              </a:rPr>
              <a:t>)</a:t>
            </a:r>
            <a:endParaRPr lang="en-US">
              <a:ea typeface="Calibri"/>
            </a:endParaRPr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 β</a:t>
            </a:r>
            <a:r>
              <a:rPr lang="en-US" baseline="-25000">
                <a:ea typeface="Calibri"/>
                <a:cs typeface="Calibri"/>
              </a:rPr>
              <a:t>2</a:t>
            </a:r>
            <a:r>
              <a:rPr lang="en-US">
                <a:ea typeface="Calibri"/>
                <a:cs typeface="Calibri"/>
              </a:rPr>
              <a:t> – relaxation of </a:t>
            </a:r>
            <a:r>
              <a:rPr lang="en-US" i="1" u="sng">
                <a:ea typeface="Calibri"/>
                <a:cs typeface="Calibri"/>
              </a:rPr>
              <a:t>smooth muscle of coronary</a:t>
            </a:r>
            <a:r>
              <a:rPr lang="en-US">
                <a:ea typeface="Calibri"/>
                <a:cs typeface="Calibri"/>
              </a:rPr>
              <a:t> and skeletal muscle arteries resulting in vasodilation. </a:t>
            </a:r>
            <a:r>
              <a:rPr lang="en-US" i="1">
                <a:ea typeface="Calibri"/>
                <a:cs typeface="Calibri"/>
              </a:rPr>
              <a:t>Bronchiolar dilation</a:t>
            </a:r>
            <a:r>
              <a:rPr lang="en-US">
                <a:ea typeface="Calibri"/>
                <a:cs typeface="Calibri"/>
              </a:rPr>
              <a:t>. </a:t>
            </a:r>
            <a:endParaRPr lang="en-US">
              <a:ea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7E66E-6B21-7ABC-26A2-ADE95CF4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Beta (β) receptors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21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73606-942A-06B9-467C-C26DC9FE5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DEE1D-5979-F554-61A5-A12A9ED4E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Where:</a:t>
            </a:r>
            <a:endParaRPr lang="en-US"/>
          </a:p>
          <a:p>
            <a:pPr marL="611505" lvl="1" indent="-382905"/>
            <a:r>
              <a:rPr lang="en-US">
                <a:ea typeface="Calibri"/>
                <a:cs typeface="Calibri"/>
              </a:rPr>
              <a:t> </a:t>
            </a:r>
            <a:r>
              <a:rPr lang="en-US" b="1">
                <a:solidFill>
                  <a:srgbClr val="C00000"/>
                </a:solidFill>
                <a:ea typeface="Calibri"/>
                <a:cs typeface="Calibri"/>
              </a:rPr>
              <a:t>V</a:t>
            </a:r>
            <a:r>
              <a:rPr lang="en-US" b="1" baseline="-25000">
                <a:solidFill>
                  <a:srgbClr val="C00000"/>
                </a:solidFill>
                <a:ea typeface="Calibri"/>
                <a:cs typeface="Calibri"/>
              </a:rPr>
              <a:t>1</a:t>
            </a:r>
            <a:r>
              <a:rPr lang="en-US">
                <a:ea typeface="Calibri"/>
                <a:cs typeface="Calibri"/>
              </a:rPr>
              <a:t> – Vascular smooth muscle, V</a:t>
            </a:r>
            <a:r>
              <a:rPr lang="en-US" baseline="-25000">
                <a:ea typeface="Calibri"/>
                <a:cs typeface="Calibri"/>
              </a:rPr>
              <a:t>2</a:t>
            </a:r>
            <a:r>
              <a:rPr lang="en-US">
                <a:ea typeface="Calibri"/>
                <a:cs typeface="Calibri"/>
              </a:rPr>
              <a:t> – Kidney collecting ducts, V</a:t>
            </a:r>
            <a:r>
              <a:rPr lang="en-US" baseline="-25000">
                <a:ea typeface="Calibri"/>
                <a:cs typeface="Calibri"/>
              </a:rPr>
              <a:t>3</a:t>
            </a:r>
            <a:r>
              <a:rPr lang="en-US">
                <a:ea typeface="Calibri"/>
                <a:cs typeface="Calibri"/>
              </a:rPr>
              <a:t> – CNS </a:t>
            </a:r>
          </a:p>
          <a:p>
            <a:pPr marL="611505" lvl="1" indent="-382905"/>
            <a:r>
              <a:rPr lang="en-US">
                <a:ea typeface="Calibri"/>
                <a:cs typeface="Calibri"/>
              </a:rPr>
              <a:t>*No V receptors in </a:t>
            </a:r>
            <a:r>
              <a:rPr lang="en-US">
                <a:solidFill>
                  <a:srgbClr val="FFC000"/>
                </a:solidFill>
                <a:ea typeface="Calibri"/>
                <a:cs typeface="Calibri"/>
              </a:rPr>
              <a:t>pulmonary vasculature</a:t>
            </a:r>
          </a:p>
          <a:p>
            <a:pPr marL="996315" lvl="2" indent="-302260">
              <a:buFont typeface="Wingdings" charset="2"/>
              <a:buChar char="§"/>
            </a:pPr>
            <a:r>
              <a:rPr lang="en-US">
                <a:ea typeface="Calibri"/>
                <a:cs typeface="Calibri"/>
              </a:rPr>
              <a:t> </a:t>
            </a:r>
            <a:r>
              <a:rPr lang="en-US" i="1">
                <a:ea typeface="Calibri"/>
                <a:cs typeface="Calibri"/>
              </a:rPr>
              <a:t>no effect of </a:t>
            </a:r>
            <a:r>
              <a:rPr lang="en-US" b="1" i="1">
                <a:solidFill>
                  <a:srgbClr val="FFC000"/>
                </a:solidFill>
                <a:ea typeface="Calibri"/>
                <a:cs typeface="Calibri"/>
              </a:rPr>
              <a:t>PVR</a:t>
            </a:r>
            <a:endParaRPr lang="en-US" b="1" i="1">
              <a:solidFill>
                <a:srgbClr val="FFC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Action: </a:t>
            </a:r>
            <a:r>
              <a:rPr lang="en-US" b="1" u="sng">
                <a:solidFill>
                  <a:srgbClr val="00B050"/>
                </a:solidFill>
                <a:cs typeface="Calibri"/>
              </a:rPr>
              <a:t>Vasoconstriction</a:t>
            </a:r>
            <a:endParaRPr lang="en-US" b="1" u="sng">
              <a:solidFill>
                <a:srgbClr val="00B050"/>
              </a:solidFill>
              <a:ea typeface="Calibri"/>
              <a:cs typeface="Calibri"/>
            </a:endParaRPr>
          </a:p>
          <a:p>
            <a:pPr marL="611505" lvl="1" indent="-382905"/>
            <a:r>
              <a:rPr lang="en-US">
                <a:ea typeface="Calibri"/>
                <a:cs typeface="Calibri"/>
              </a:rPr>
              <a:t> </a:t>
            </a:r>
            <a:r>
              <a:rPr lang="en-US" b="1">
                <a:solidFill>
                  <a:srgbClr val="C00000"/>
                </a:solidFill>
                <a:ea typeface="Calibri"/>
                <a:cs typeface="Calibri"/>
              </a:rPr>
              <a:t>V</a:t>
            </a:r>
            <a:r>
              <a:rPr lang="en-US" b="1" baseline="-25000">
                <a:solidFill>
                  <a:srgbClr val="C00000"/>
                </a:solidFill>
                <a:ea typeface="Calibri"/>
                <a:cs typeface="Calibri"/>
              </a:rPr>
              <a:t>1</a:t>
            </a:r>
            <a:r>
              <a:rPr lang="en-US">
                <a:ea typeface="Calibri"/>
                <a:cs typeface="Calibri"/>
              </a:rPr>
              <a:t> - </a:t>
            </a:r>
            <a:r>
              <a:rPr lang="en-US" b="1" u="sng">
                <a:solidFill>
                  <a:srgbClr val="00B050"/>
                </a:solidFill>
                <a:ea typeface="Calibri"/>
                <a:cs typeface="Calibri"/>
              </a:rPr>
              <a:t>Vasoconstriction</a:t>
            </a:r>
          </a:p>
          <a:p>
            <a:pPr marL="611505" lvl="1" indent="-382905"/>
            <a:r>
              <a:rPr lang="en-US">
                <a:ea typeface="Calibri" panose="020F0502020204030204"/>
                <a:cs typeface="Calibri"/>
              </a:rPr>
              <a:t> V</a:t>
            </a:r>
            <a:r>
              <a:rPr lang="en-US" baseline="-25000">
                <a:ea typeface="Calibri" panose="020F0502020204030204"/>
                <a:cs typeface="Calibri"/>
              </a:rPr>
              <a:t>2</a:t>
            </a:r>
            <a:r>
              <a:rPr lang="en-US">
                <a:ea typeface="Calibri" panose="020F0502020204030204"/>
                <a:cs typeface="Calibri"/>
              </a:rPr>
              <a:t> – Water retention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C80D1B-C457-9F31-9492-773AC7240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V receptors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5</a:t>
            </a:r>
            <a:endParaRPr lang="en-US" sz="2900" baseline="30000">
              <a:solidFill>
                <a:schemeClr val="bg1">
                  <a:lumMod val="85000"/>
                </a:schemeClr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18075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B43E7-A126-65C9-146F-D318ABD75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Where: renal, splanchnic, coronary, and cerebral vascular beds</a:t>
            </a: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Action:</a:t>
            </a: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>
                <a:ea typeface="Calibri" panose="020F0502020204030204"/>
                <a:cs typeface="Calibri"/>
              </a:rPr>
              <a:t>Increased </a:t>
            </a:r>
            <a:r>
              <a:rPr lang="en-US">
                <a:solidFill>
                  <a:srgbClr val="00B050"/>
                </a:solidFill>
                <a:ea typeface="Calibri" panose="020F0502020204030204"/>
                <a:cs typeface="Calibri"/>
              </a:rPr>
              <a:t>contractility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FFFFFF"/>
                </a:solidFill>
                <a:ea typeface="Calibri" panose="020F0502020204030204"/>
                <a:cs typeface="Calibri"/>
              </a:rPr>
              <a:t>Increased</a:t>
            </a:r>
            <a:r>
              <a:rPr lang="en-US">
                <a:ea typeface="Calibri" panose="020F0502020204030204"/>
                <a:cs typeface="Calibri"/>
              </a:rPr>
              <a:t> </a:t>
            </a:r>
            <a:r>
              <a:rPr lang="en-US">
                <a:solidFill>
                  <a:srgbClr val="00B050"/>
                </a:solidFill>
                <a:ea typeface="Calibri" panose="020F0502020204030204"/>
                <a:cs typeface="Calibri"/>
              </a:rPr>
              <a:t>HR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i="1">
                <a:solidFill>
                  <a:srgbClr val="FFFFFF"/>
                </a:solidFill>
                <a:ea typeface="Calibri" panose="020F0502020204030204"/>
                <a:cs typeface="Calibri"/>
              </a:rPr>
              <a:t>Diuresis</a:t>
            </a:r>
            <a:r>
              <a:rPr lang="en-US" i="1">
                <a:ea typeface="Calibri" panose="020F0502020204030204"/>
                <a:cs typeface="Calibri"/>
              </a:rPr>
              <a:t> and natriuresis</a:t>
            </a:r>
            <a:endParaRPr lang="en-US">
              <a:ea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4FBEC-A572-6E87-75A8-585005BB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Dopamine (DA) Receptors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12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EFB2-07BA-2D4F-94A9-D426F99A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ea typeface="Calibri Light"/>
                <a:cs typeface="Calibri Light"/>
              </a:rPr>
              <a:t>Vasopressors</a:t>
            </a:r>
          </a:p>
        </p:txBody>
      </p:sp>
    </p:spTree>
    <p:extLst>
      <p:ext uri="{BB962C8B-B14F-4D97-AF65-F5344CB8AC3E}">
        <p14:creationId xmlns:p14="http://schemas.microsoft.com/office/powerpoint/2010/main" val="711021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pressure gauge&#10;&#10;Description automatically generated">
            <a:extLst>
              <a:ext uri="{FF2B5EF4-FFF2-40B4-BE49-F238E27FC236}">
                <a16:creationId xmlns:a16="http://schemas.microsoft.com/office/drawing/2014/main" id="{AF3A30DE-CE7A-E588-748D-108AF25CA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092" y="4983"/>
            <a:ext cx="9003406" cy="684682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733E09-CDFD-EDE2-71D2-66B27BFFA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39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EDA47-E681-EF78-D9CA-08131FB98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 </a:t>
            </a:r>
            <a:r>
              <a:rPr lang="en-US" b="1" u="sng">
                <a:solidFill>
                  <a:srgbClr val="C00000"/>
                </a:solidFill>
                <a:cs typeface="Calibri"/>
              </a:rPr>
              <a:t>Phenylephrine</a:t>
            </a: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b="1">
                <a:solidFill>
                  <a:srgbClr val="0070C0"/>
                </a:solidFill>
                <a:cs typeface="Calibri"/>
              </a:rPr>
              <a:t>α</a:t>
            </a:r>
            <a:r>
              <a:rPr lang="en-US" b="1" baseline="-25000">
                <a:solidFill>
                  <a:srgbClr val="0070C0"/>
                </a:solidFill>
                <a:cs typeface="Calibri"/>
              </a:rPr>
              <a:t>1</a:t>
            </a:r>
            <a:endParaRPr lang="en-US" b="1" u="sng">
              <a:solidFill>
                <a:srgbClr val="0070C0"/>
              </a:solidFill>
              <a:ea typeface="Calibri" panose="020F0502020204030204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/>
              </a:rPr>
              <a:t> Dosing: 50-300 mcg/min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/>
              </a:rPr>
              <a:t> Effect:</a:t>
            </a:r>
            <a:endParaRPr lang="en-US">
              <a:solidFill>
                <a:srgbClr val="005E63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ea typeface="Calibri" panose="020F0502020204030204"/>
                <a:cs typeface="Calibri"/>
              </a:rPr>
              <a:t> HR: </a:t>
            </a:r>
            <a:r>
              <a:rPr lang="en-US" b="1">
                <a:solidFill>
                  <a:srgbClr val="FFC000"/>
                </a:solidFill>
                <a:ea typeface="Calibri" panose="020F0502020204030204"/>
                <a:cs typeface="Calibri"/>
              </a:rPr>
              <a:t>Variable</a:t>
            </a:r>
            <a:endParaRPr lang="en-US">
              <a:solidFill>
                <a:srgbClr val="FFC000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MAP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>
              <a:solidFill>
                <a:srgbClr val="005E63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SVR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CO</a:t>
            </a:r>
            <a:r>
              <a:rPr lang="en-US" b="1">
                <a:ea typeface="Calibri" panose="020F0502020204030204"/>
                <a:cs typeface="Calibri"/>
              </a:rPr>
              <a:t>: n/a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463FA-4DB6-306D-C731-5521E28B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Vasopressors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J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DF0A0CE-16C4-F857-264C-10C5FDE2B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932" y="5239266"/>
            <a:ext cx="2001931" cy="1600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E1D6C2-2068-71D0-2E9D-555E45E5A499}"/>
              </a:ext>
            </a:extLst>
          </p:cNvPr>
          <p:cNvSpPr/>
          <p:nvPr/>
        </p:nvSpPr>
        <p:spPr>
          <a:xfrm>
            <a:off x="10113329" y="5245324"/>
            <a:ext cx="590910" cy="170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3056E-2F8A-2F75-CF69-56946EA91B49}"/>
              </a:ext>
            </a:extLst>
          </p:cNvPr>
          <p:cNvSpPr/>
          <p:nvPr/>
        </p:nvSpPr>
        <p:spPr>
          <a:xfrm>
            <a:off x="8714232" y="6577926"/>
            <a:ext cx="227882" cy="249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68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EDA47-E681-EF78-D9CA-08131FB98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>
                <a:cs typeface="Calibri"/>
              </a:rPr>
              <a:t> </a:t>
            </a:r>
            <a:r>
              <a:rPr lang="en-US" b="1" u="sng">
                <a:solidFill>
                  <a:srgbClr val="C00000"/>
                </a:solidFill>
                <a:cs typeface="Calibri"/>
              </a:rPr>
              <a:t>Norepinephrine</a:t>
            </a: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>
                <a:cs typeface="Calibri"/>
              </a:rPr>
              <a:t>Strong</a:t>
            </a:r>
            <a:r>
              <a:rPr lang="en-US">
                <a:ea typeface="Calibri" panose="020F0502020204030204"/>
                <a:cs typeface="Calibri"/>
              </a:rPr>
              <a:t> </a:t>
            </a:r>
            <a:r>
              <a:rPr lang="en-US" b="1">
                <a:solidFill>
                  <a:srgbClr val="0070C0"/>
                </a:solidFill>
                <a:ea typeface="Calibri" panose="020F0502020204030204"/>
                <a:cs typeface="Calibri"/>
              </a:rPr>
              <a:t>α</a:t>
            </a:r>
            <a:r>
              <a:rPr lang="en-US">
                <a:ea typeface="Calibri" panose="020F0502020204030204"/>
                <a:cs typeface="Calibri"/>
              </a:rPr>
              <a:t>, moderate β</a:t>
            </a:r>
            <a:r>
              <a:rPr lang="en-US" baseline="-25000">
                <a:ea typeface="Calibri" panose="020F0502020204030204"/>
                <a:cs typeface="Calibri"/>
              </a:rPr>
              <a:t>1</a:t>
            </a:r>
            <a:r>
              <a:rPr lang="en-US">
                <a:ea typeface="Calibri" panose="020F0502020204030204"/>
                <a:cs typeface="Calibri"/>
              </a:rPr>
              <a:t>&gt;β</a:t>
            </a:r>
            <a:r>
              <a:rPr lang="en-US" baseline="-25000">
                <a:ea typeface="Calibri" panose="020F0502020204030204"/>
                <a:cs typeface="Calibri"/>
              </a:rPr>
              <a:t>2</a:t>
            </a:r>
            <a:endParaRPr lang="en-US">
              <a:ea typeface="Calibri" panose="020F0502020204030204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/>
              </a:rPr>
              <a:t> Dosing: 1-30 mcg/min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/>
              </a:rPr>
              <a:t> Effect:</a:t>
            </a: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ea typeface="Calibri" panose="020F0502020204030204"/>
                <a:cs typeface="Calibri"/>
              </a:rPr>
              <a:t>HR: </a:t>
            </a:r>
            <a:r>
              <a:rPr lang="en-US" b="1">
                <a:solidFill>
                  <a:srgbClr val="FFC000"/>
                </a:solidFill>
                <a:ea typeface="Calibri" panose="020F0502020204030204"/>
                <a:cs typeface="Calibri"/>
              </a:rPr>
              <a:t>Variable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MAP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SVR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CO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463FA-4DB6-306D-C731-5521E28B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Vasopressors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J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083C9678-2E6A-06BD-9F4A-6AF1C0568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932" y="5239266"/>
            <a:ext cx="2001931" cy="1600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4B7BF4-C8B1-13B4-B6A1-20420538DEA9}"/>
              </a:ext>
            </a:extLst>
          </p:cNvPr>
          <p:cNvSpPr/>
          <p:nvPr/>
        </p:nvSpPr>
        <p:spPr>
          <a:xfrm>
            <a:off x="10113329" y="5245324"/>
            <a:ext cx="590910" cy="170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AA79DA-A371-F581-0F94-9AFC96385AD1}"/>
              </a:ext>
            </a:extLst>
          </p:cNvPr>
          <p:cNvSpPr/>
          <p:nvPr/>
        </p:nvSpPr>
        <p:spPr>
          <a:xfrm>
            <a:off x="8714232" y="6577926"/>
            <a:ext cx="227882" cy="249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0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40" y="229198"/>
            <a:ext cx="11279921" cy="1229801"/>
          </a:xfrm>
        </p:spPr>
        <p:txBody>
          <a:bodyPr/>
          <a:lstStyle/>
          <a:p>
            <a:r>
              <a:rPr lang="en-US">
                <a:cs typeface="Calibri Light"/>
              </a:rPr>
              <a:t>Objectives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Differentiate between types of vasopressors and optimize utilization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Develop standardized approach to the undifferentiated shock patient</a:t>
            </a:r>
            <a:endParaRPr lang="en-US" sz="40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Manage shock depending on the underlying etiology </a:t>
            </a:r>
            <a:endParaRPr lang="en-US" sz="40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Develop strategies in caring for post-ROSC patients</a:t>
            </a:r>
          </a:p>
          <a:p>
            <a:pPr marL="954405" lvl="1" indent="-34290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Ventilator management</a:t>
            </a:r>
          </a:p>
          <a:p>
            <a:pPr marL="954405" lvl="1" indent="-34290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Medication management </a:t>
            </a:r>
            <a:endParaRPr lang="en-US"/>
          </a:p>
          <a:p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257839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015F1-EAD8-D171-69AF-B638E6066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>
                <a:cs typeface="Calibri"/>
              </a:rPr>
              <a:t> </a:t>
            </a:r>
            <a:r>
              <a:rPr lang="en-US" b="1" u="sng">
                <a:solidFill>
                  <a:srgbClr val="C00000"/>
                </a:solidFill>
                <a:cs typeface="Calibri"/>
              </a:rPr>
              <a:t>Epinephrine</a:t>
            </a:r>
            <a:endParaRPr lang="en-US" b="1" u="sng">
              <a:solidFill>
                <a:srgbClr val="C00000"/>
              </a:solidFill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sz="2800"/>
              <a:t> </a:t>
            </a:r>
            <a:r>
              <a:rPr lang="en-US" sz="2800" b="1">
                <a:solidFill>
                  <a:srgbClr val="0070C0"/>
                </a:solidFill>
              </a:rPr>
              <a:t>α</a:t>
            </a:r>
            <a:r>
              <a:rPr lang="en-US" sz="2800">
                <a:ea typeface="+mn-lt"/>
                <a:cs typeface="+mn-lt"/>
              </a:rPr>
              <a:t>&gt;</a:t>
            </a:r>
            <a:r>
              <a:rPr lang="en-US" sz="2800" b="1">
                <a:solidFill>
                  <a:srgbClr val="0070C0"/>
                </a:solidFill>
                <a:ea typeface="Calibri" panose="020F0502020204030204"/>
                <a:cs typeface="Calibri"/>
              </a:rPr>
              <a:t>β</a:t>
            </a:r>
            <a:r>
              <a:rPr lang="en-US" sz="2800" b="1" baseline="-25000">
                <a:solidFill>
                  <a:srgbClr val="0070C0"/>
                </a:solidFill>
                <a:ea typeface="Calibri" panose="020F0502020204030204"/>
                <a:cs typeface="Calibri"/>
              </a:rPr>
              <a:t>1</a:t>
            </a:r>
            <a:r>
              <a:rPr lang="en-US" sz="2800">
                <a:ea typeface="Calibri" panose="020F0502020204030204"/>
                <a:cs typeface="Calibri"/>
              </a:rPr>
              <a:t>=β</a:t>
            </a:r>
            <a:r>
              <a:rPr lang="en-US" sz="2800" baseline="-25000">
                <a:ea typeface="Calibri" panose="020F0502020204030204"/>
                <a:cs typeface="Calibri"/>
              </a:rPr>
              <a:t>2</a:t>
            </a:r>
            <a:r>
              <a:rPr lang="en-US" sz="2800">
                <a:ea typeface="Calibri" panose="020F0502020204030204"/>
                <a:cs typeface="Calibri"/>
              </a:rPr>
              <a:t>, β</a:t>
            </a:r>
            <a:r>
              <a:rPr lang="en-US" sz="2800" baseline="-25000">
                <a:ea typeface="Calibri" panose="020F0502020204030204"/>
                <a:cs typeface="Calibri"/>
              </a:rPr>
              <a:t>3</a:t>
            </a:r>
            <a:endParaRPr lang="en-US"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sz="2800">
                <a:ea typeface="Calibri" panose="020F0502020204030204"/>
                <a:cs typeface="Calibri"/>
              </a:rPr>
              <a:t> Predominantly β effects at lower doses</a:t>
            </a:r>
            <a:endParaRPr lang="en-US">
              <a:ea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/>
              </a:rPr>
              <a:t> Dosing: 1-10 mcg/min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/>
              </a:rPr>
              <a:t> Effect:</a:t>
            </a:r>
            <a:endParaRPr lang="en-US"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ea typeface="Calibri" panose="020F0502020204030204"/>
                <a:cs typeface="Calibri"/>
              </a:rPr>
              <a:t> HR: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MAP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FFC000"/>
                </a:solidFill>
                <a:ea typeface="Calibri" panose="020F0502020204030204"/>
                <a:cs typeface="Calibri"/>
              </a:rPr>
              <a:t>Variable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SVR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CO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5316B-EA9D-27FA-BB02-D710E9D4B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Vasopressors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J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8D31A25-9722-A0C0-C0E7-1ABB12E8B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932" y="5239266"/>
            <a:ext cx="2001931" cy="1600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1FA764-819E-B60A-E9A4-96DD4E557F00}"/>
              </a:ext>
            </a:extLst>
          </p:cNvPr>
          <p:cNvSpPr/>
          <p:nvPr/>
        </p:nvSpPr>
        <p:spPr>
          <a:xfrm>
            <a:off x="10113329" y="5245324"/>
            <a:ext cx="590910" cy="170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DF0D60-27AA-CD28-E8C7-095907A8C0D0}"/>
              </a:ext>
            </a:extLst>
          </p:cNvPr>
          <p:cNvSpPr/>
          <p:nvPr/>
        </p:nvSpPr>
        <p:spPr>
          <a:xfrm>
            <a:off x="8714232" y="6577926"/>
            <a:ext cx="227882" cy="249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43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EDA47-E681-EF78-D9CA-08131FB98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>
                <a:cs typeface="Calibri"/>
              </a:rPr>
              <a:t> </a:t>
            </a:r>
            <a:r>
              <a:rPr lang="en-US" b="1" u="sng">
                <a:solidFill>
                  <a:srgbClr val="C00000"/>
                </a:solidFill>
                <a:cs typeface="Calibri"/>
              </a:rPr>
              <a:t>Dopamine</a:t>
            </a: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>
                <a:cs typeface="Calibri"/>
              </a:rPr>
              <a:t>DA</a:t>
            </a:r>
            <a:r>
              <a:rPr lang="en-US">
                <a:ea typeface="Calibri" panose="020F0502020204030204"/>
                <a:cs typeface="Calibri"/>
              </a:rPr>
              <a:t>, </a:t>
            </a:r>
            <a:r>
              <a:rPr lang="en-US" b="1">
                <a:solidFill>
                  <a:srgbClr val="0070C0"/>
                </a:solidFill>
                <a:ea typeface="Calibri" panose="020F0502020204030204"/>
                <a:cs typeface="Calibri"/>
              </a:rPr>
              <a:t>α</a:t>
            </a:r>
            <a:r>
              <a:rPr lang="en-US" b="1" baseline="-25000">
                <a:solidFill>
                  <a:srgbClr val="0070C0"/>
                </a:solidFill>
                <a:ea typeface="Calibri" panose="020F0502020204030204"/>
                <a:cs typeface="Calibri"/>
              </a:rPr>
              <a:t>1</a:t>
            </a:r>
            <a:r>
              <a:rPr lang="en-US" sz="1600">
                <a:ea typeface="Calibri" panose="020F0502020204030204"/>
                <a:cs typeface="Calibri"/>
              </a:rPr>
              <a:t>&gt;</a:t>
            </a:r>
            <a:r>
              <a:rPr lang="en-US" b="1">
                <a:solidFill>
                  <a:srgbClr val="0070C0"/>
                </a:solidFill>
                <a:ea typeface="Calibri" panose="020F0502020204030204"/>
                <a:cs typeface="Calibri"/>
              </a:rPr>
              <a:t>β</a:t>
            </a:r>
            <a:r>
              <a:rPr lang="en-US" b="1" baseline="-25000">
                <a:solidFill>
                  <a:srgbClr val="0070C0"/>
                </a:solidFill>
                <a:ea typeface="Calibri" panose="020F0502020204030204"/>
                <a:cs typeface="Calibri"/>
              </a:rPr>
              <a:t>1</a:t>
            </a:r>
            <a:r>
              <a:rPr lang="en-US">
                <a:ea typeface="Calibri" panose="020F0502020204030204"/>
                <a:cs typeface="Calibri"/>
              </a:rPr>
              <a:t>, β</a:t>
            </a:r>
            <a:r>
              <a:rPr lang="en-US" baseline="-25000">
                <a:ea typeface="Calibri" panose="020F0502020204030204"/>
                <a:cs typeface="Calibri"/>
              </a:rPr>
              <a:t>2</a:t>
            </a:r>
            <a:endParaRPr lang="en-US">
              <a:ea typeface="Calibri" panose="020F0502020204030204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/>
              </a:rPr>
              <a:t> Dosing: 1-20 mcg/kg/min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/>
              </a:rPr>
              <a:t> Effect:</a:t>
            </a:r>
            <a:endParaRPr lang="en-US"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ea typeface="Calibri" panose="020F0502020204030204"/>
                <a:cs typeface="Calibri"/>
              </a:rPr>
              <a:t>HR: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MAP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SVR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 b="1">
              <a:solidFill>
                <a:srgbClr val="00B050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CO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463FA-4DB6-306D-C731-5521E28B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Vasopressors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J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D861AA5-6926-5C6B-7417-EC6A51317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932" y="5239266"/>
            <a:ext cx="2001931" cy="1600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3FDBE2-57E3-4718-5B10-791BE10A0660}"/>
              </a:ext>
            </a:extLst>
          </p:cNvPr>
          <p:cNvSpPr/>
          <p:nvPr/>
        </p:nvSpPr>
        <p:spPr>
          <a:xfrm>
            <a:off x="10113329" y="5245324"/>
            <a:ext cx="590910" cy="170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D9CA79-1D45-56A6-92A5-C0D9CBE5FAAC}"/>
              </a:ext>
            </a:extLst>
          </p:cNvPr>
          <p:cNvSpPr/>
          <p:nvPr/>
        </p:nvSpPr>
        <p:spPr>
          <a:xfrm>
            <a:off x="8714232" y="6577926"/>
            <a:ext cx="227882" cy="249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63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EDA47-E681-EF78-D9CA-08131FB98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 </a:t>
            </a:r>
            <a:r>
              <a:rPr lang="en-US" b="1" u="sng">
                <a:solidFill>
                  <a:srgbClr val="C00000"/>
                </a:solidFill>
                <a:cs typeface="Calibri"/>
              </a:rPr>
              <a:t>Vasopressin</a:t>
            </a:r>
            <a:endParaRPr lang="en-US" b="1" u="sng">
              <a:solidFill>
                <a:srgbClr val="C00000"/>
              </a:solidFill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b="1">
                <a:solidFill>
                  <a:srgbClr val="0070C0"/>
                </a:solidFill>
                <a:cs typeface="Calibri"/>
              </a:rPr>
              <a:t>V</a:t>
            </a:r>
            <a:r>
              <a:rPr lang="en-US" b="1" baseline="-25000">
                <a:solidFill>
                  <a:srgbClr val="0070C0"/>
                </a:solidFill>
                <a:cs typeface="Calibri"/>
              </a:rPr>
              <a:t>1</a:t>
            </a:r>
            <a:r>
              <a:rPr lang="en-US">
                <a:ea typeface="Calibri" panose="020F0502020204030204"/>
                <a:cs typeface="Calibri"/>
              </a:rPr>
              <a:t> and V</a:t>
            </a:r>
            <a:r>
              <a:rPr lang="en-US" baseline="-25000">
                <a:ea typeface="Calibri" panose="020F0502020204030204"/>
                <a:cs typeface="Calibri"/>
              </a:rPr>
              <a:t>2</a:t>
            </a:r>
            <a:endParaRPr lang="en-US" b="1" u="sng">
              <a:solidFill>
                <a:srgbClr val="C00000"/>
              </a:solidFill>
              <a:ea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/>
              </a:rPr>
              <a:t> Dosing: 0.03 units/min (</a:t>
            </a:r>
            <a:r>
              <a:rPr lang="en-US" i="1">
                <a:ea typeface="Calibri" panose="020F0502020204030204"/>
                <a:cs typeface="Calibri"/>
              </a:rPr>
              <a:t>0.04 units/min</a:t>
            </a:r>
            <a:r>
              <a:rPr lang="en-US">
                <a:ea typeface="Calibri" panose="020F0502020204030204"/>
                <a:cs typeface="Calibri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/>
              </a:rPr>
              <a:t> Effect:</a:t>
            </a:r>
            <a:endParaRPr lang="en-US" b="1" u="sng">
              <a:solidFill>
                <a:srgbClr val="00B050"/>
              </a:solidFill>
              <a:ea typeface="Calibri" panose="020F0502020204030204"/>
              <a:cs typeface="Calibri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ea typeface="Calibri" panose="020F0502020204030204"/>
                <a:cs typeface="Calibri"/>
              </a:rPr>
              <a:t> HR: n/a</a:t>
            </a:r>
            <a:endParaRPr lang="en-US"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ea typeface="Calibri" panose="020F0502020204030204"/>
                <a:cs typeface="Calibri"/>
              </a:rPr>
              <a:t> MAP: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SVR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</a:p>
          <a:p>
            <a:pPr marL="1068705" lvl="1" indent="-382905">
              <a:buFont typeface="Wingdings" panose="020B0604020202020204" pitchFamily="34" charset="0"/>
              <a:buChar char="§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CO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463FA-4DB6-306D-C731-5521E28B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Vasopressors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J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989E6F1-A5B4-36D9-39A0-89384574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932" y="5239266"/>
            <a:ext cx="2001931" cy="1600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3560DA-6B17-7701-E615-F8F8A325325D}"/>
              </a:ext>
            </a:extLst>
          </p:cNvPr>
          <p:cNvSpPr/>
          <p:nvPr/>
        </p:nvSpPr>
        <p:spPr>
          <a:xfrm>
            <a:off x="10113329" y="5245324"/>
            <a:ext cx="590910" cy="170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180FC-547F-295C-8EEE-D33B4799277A}"/>
              </a:ext>
            </a:extLst>
          </p:cNvPr>
          <p:cNvSpPr/>
          <p:nvPr/>
        </p:nvSpPr>
        <p:spPr>
          <a:xfrm>
            <a:off x="8714232" y="6577926"/>
            <a:ext cx="227882" cy="249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46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FB72F-2624-483D-0D3D-04430ECC5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Push-dose Pressors</a:t>
            </a:r>
            <a:endParaRPr lang="en-US" dirty="0">
              <a:ea typeface="Calibri"/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>
                <a:solidFill>
                  <a:srgbClr val="C00000"/>
                </a:solidFill>
                <a:ea typeface="Calibri"/>
                <a:cs typeface="Calibri"/>
              </a:rPr>
              <a:t>Phenylephrine</a:t>
            </a:r>
            <a:endParaRPr lang="en-US" dirty="0">
              <a:solidFill>
                <a:srgbClr val="C00000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i="1" dirty="0">
                <a:ea typeface="Calibri"/>
                <a:cs typeface="Calibri"/>
              </a:rPr>
              <a:t>Pre-mixed syringe</a:t>
            </a:r>
            <a:endParaRPr lang="en-US" dirty="0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ea typeface="Calibri"/>
                <a:cs typeface="Calibri"/>
              </a:rPr>
              <a:t>Dosing: </a:t>
            </a:r>
            <a:r>
              <a:rPr lang="en-US" b="1" dirty="0">
                <a:solidFill>
                  <a:srgbClr val="0070C0"/>
                </a:solidFill>
                <a:ea typeface="Calibri"/>
                <a:cs typeface="Calibri"/>
              </a:rPr>
              <a:t>100-200 mcg</a:t>
            </a:r>
            <a:r>
              <a:rPr lang="en-US" dirty="0">
                <a:ea typeface="Calibri"/>
                <a:cs typeface="Calibri"/>
              </a:rPr>
              <a:t> (1-2 mL)</a:t>
            </a:r>
            <a:endParaRPr lang="en-US" dirty="0"/>
          </a:p>
          <a:p>
            <a:pPr marL="1068705" lvl="1" indent="-457200">
              <a:buFont typeface="Courier New"/>
              <a:buChar char="o"/>
            </a:pPr>
            <a:endParaRPr lang="en-US" dirty="0">
              <a:cs typeface="Calibri"/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 </a:t>
            </a:r>
            <a:r>
              <a:rPr lang="en-US" dirty="0">
                <a:solidFill>
                  <a:srgbClr val="C00000"/>
                </a:solidFill>
                <a:cs typeface="Calibri"/>
              </a:rPr>
              <a:t>E</a:t>
            </a:r>
            <a:r>
              <a:rPr lang="en-US" dirty="0">
                <a:solidFill>
                  <a:srgbClr val="C00000"/>
                </a:solidFill>
                <a:ea typeface="Calibri"/>
                <a:cs typeface="Calibri"/>
              </a:rPr>
              <a:t>pinephrine</a:t>
            </a:r>
            <a:endParaRPr lang="en-US" dirty="0">
              <a:solidFill>
                <a:srgbClr val="C00000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ea typeface="Calibri"/>
                <a:cs typeface="Calibri"/>
              </a:rPr>
              <a:t>1 mL (0.1 mg) Epinephrine + 9 mL flush = 10 mcg/mL</a:t>
            </a:r>
            <a:endParaRPr lang="en-US" dirty="0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ea typeface="Calibri"/>
                <a:cs typeface="Calibri"/>
              </a:rPr>
              <a:t>Dosing: </a:t>
            </a:r>
            <a:r>
              <a:rPr lang="en-US" b="1" dirty="0">
                <a:solidFill>
                  <a:srgbClr val="0070C0"/>
                </a:solidFill>
                <a:ea typeface="Calibri"/>
                <a:cs typeface="Calibri"/>
              </a:rPr>
              <a:t>10-20 mcg</a:t>
            </a:r>
            <a:r>
              <a:rPr lang="en-US" dirty="0">
                <a:ea typeface="Calibri"/>
                <a:cs typeface="Calibri"/>
              </a:rPr>
              <a:t> (1-2 mL)</a:t>
            </a:r>
            <a:endParaRPr lang="en-US" dirty="0">
              <a:ea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75650-CED6-42C9-1619-42F9EEDE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Vasopressors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J</a:t>
            </a:r>
            <a:endParaRPr lang="en-US" baseline="30000">
              <a:solidFill>
                <a:schemeClr val="bg1">
                  <a:lumMod val="85000"/>
                </a:schemeClr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21161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B1C48-E59E-B1D8-119A-537BB7360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cs typeface="Calibri"/>
              </a:rPr>
              <a:t>Can be safe</a:t>
            </a:r>
            <a:endParaRPr lang="en-US" dirty="0"/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 Duration: </a:t>
            </a:r>
            <a:r>
              <a:rPr lang="en-US" dirty="0">
                <a:solidFill>
                  <a:srgbClr val="FFC000"/>
                </a:solidFill>
                <a:cs typeface="Calibri"/>
              </a:rPr>
              <a:t>24hrs</a:t>
            </a:r>
            <a:endParaRPr lang="en-US" sz="2400" dirty="0">
              <a:solidFill>
                <a:srgbClr val="FFC000"/>
              </a:solidFill>
              <a:cs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cs typeface="Calibri"/>
              </a:rPr>
              <a:t>MAX: 48-72 </a:t>
            </a:r>
            <a:r>
              <a:rPr lang="en-US" dirty="0" err="1">
                <a:cs typeface="Calibri"/>
              </a:rPr>
              <a:t>hrs</a:t>
            </a:r>
            <a:endParaRPr lang="en-US" dirty="0">
              <a:cs typeface="Calibri"/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 Single pressor per PIV</a:t>
            </a:r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 </a:t>
            </a:r>
            <a:r>
              <a:rPr lang="en-US" b="1" dirty="0">
                <a:solidFill>
                  <a:srgbClr val="00B050"/>
                </a:solidFill>
                <a:cs typeface="Calibri"/>
              </a:rPr>
              <a:t>MAX</a:t>
            </a:r>
            <a:r>
              <a:rPr lang="en-US" dirty="0">
                <a:cs typeface="Calibri"/>
              </a:rPr>
              <a:t> dosage</a:t>
            </a:r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 Vasopressors studied: </a:t>
            </a:r>
            <a:r>
              <a:rPr lang="en-US" b="1" dirty="0">
                <a:solidFill>
                  <a:srgbClr val="0070C0"/>
                </a:solidFill>
                <a:cs typeface="Calibri"/>
              </a:rPr>
              <a:t>norepinephrine</a:t>
            </a:r>
            <a:r>
              <a:rPr lang="en-US" dirty="0">
                <a:cs typeface="Calibri"/>
              </a:rPr>
              <a:t>, dopamine, </a:t>
            </a:r>
            <a:r>
              <a:rPr lang="en-US" b="1" dirty="0">
                <a:solidFill>
                  <a:srgbClr val="0070C0"/>
                </a:solidFill>
                <a:cs typeface="Calibri"/>
              </a:rPr>
              <a:t>phenylephrine</a:t>
            </a:r>
            <a:r>
              <a:rPr lang="en-US" dirty="0">
                <a:cs typeface="Calibri"/>
              </a:rPr>
              <a:t>, epinephrine</a:t>
            </a:r>
          </a:p>
          <a:p>
            <a:pPr marL="1068705" lvl="1" indent="-457200">
              <a:buFont typeface="Courier New"/>
              <a:buChar char="o"/>
            </a:pPr>
            <a:endParaRPr lang="en-US" dirty="0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cs typeface="Calibri"/>
              </a:rPr>
              <a:t>Policy and procedures</a:t>
            </a:r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 IV site</a:t>
            </a:r>
            <a:endParaRPr lang="en-US" sz="2400" dirty="0">
              <a:cs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cs typeface="Calibri"/>
              </a:rPr>
              <a:t>Frequency of IV site checks</a:t>
            </a:r>
            <a:endParaRPr lang="en-US" sz="2400" dirty="0">
              <a:cs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cs typeface="Calibri"/>
              </a:rPr>
              <a:t>Large Peripheral IV 20-18g</a:t>
            </a: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cs typeface="Calibri"/>
              </a:rPr>
              <a:t>Avoid wrist and AC fossa</a:t>
            </a:r>
            <a:endParaRPr lang="en-US" sz="2400" dirty="0">
              <a:cs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dirty="0">
                <a:cs typeface="Calibri"/>
              </a:rPr>
              <a:t>Ultrasound-guided, deeper/bigger vein</a:t>
            </a:r>
            <a:endParaRPr lang="en-US" sz="2400" dirty="0">
              <a:cs typeface="Calibri"/>
            </a:endParaRPr>
          </a:p>
          <a:p>
            <a:pPr marL="1068705" lvl="1" indent="-457200">
              <a:buFont typeface="Courier New"/>
              <a:buChar char="o"/>
            </a:pPr>
            <a:r>
              <a:rPr lang="en-US" dirty="0">
                <a:cs typeface="Calibri"/>
              </a:rPr>
              <a:t> </a:t>
            </a:r>
            <a:r>
              <a:rPr lang="en-US" b="1" dirty="0">
                <a:solidFill>
                  <a:srgbClr val="C00000"/>
                </a:solidFill>
                <a:cs typeface="Calibri"/>
              </a:rPr>
              <a:t>Extravasation</a:t>
            </a:r>
            <a:endParaRPr lang="en-US" sz="2400" b="1" dirty="0">
              <a:solidFill>
                <a:srgbClr val="C00000"/>
              </a:solidFill>
              <a:cs typeface="Calibri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5C869-14B0-162B-2E4C-87FEF45D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Peripheral Vasopressors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</a:rPr>
              <a:t>1,2,3</a:t>
            </a:r>
          </a:p>
        </p:txBody>
      </p:sp>
    </p:spTree>
    <p:extLst>
      <p:ext uri="{BB962C8B-B14F-4D97-AF65-F5344CB8AC3E}">
        <p14:creationId xmlns:p14="http://schemas.microsoft.com/office/powerpoint/2010/main" val="4216165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179C-8B36-189B-FF42-17762073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ea typeface="Calibri Light"/>
                <a:cs typeface="Calibri Light"/>
              </a:rPr>
              <a:t>Inotropes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2351131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30487-2102-A3D8-192C-6C0531635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Increase </a:t>
            </a:r>
            <a:r>
              <a:rPr lang="en-US" b="1">
                <a:solidFill>
                  <a:srgbClr val="00B050"/>
                </a:solidFill>
                <a:cs typeface="Calibri"/>
              </a:rPr>
              <a:t>cardiac contractility</a:t>
            </a:r>
            <a:endParaRPr lang="en-US" b="1">
              <a:solidFill>
                <a:srgbClr val="00B050"/>
              </a:solidFill>
            </a:endParaRP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Alters force or energy of muscular contraction</a:t>
            </a:r>
          </a:p>
          <a:p>
            <a:pPr marL="1068705" lvl="1" indent="-457200">
              <a:buFont typeface="Courier New"/>
              <a:buChar char="o"/>
            </a:pPr>
            <a:r>
              <a:rPr lang="en-US">
                <a:cs typeface="Calibri"/>
              </a:rPr>
              <a:t>Increases intracellular calcium concentration or sensitivity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797D4-8EFA-FBF0-7D0A-3AD6C3E48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Inotropes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7,8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91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EDA47-E681-EF78-D9CA-08131FB98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 b="1" u="sng">
                <a:solidFill>
                  <a:srgbClr val="C00000"/>
                </a:solidFill>
                <a:cs typeface="Calibri"/>
              </a:rPr>
              <a:t>Dobutamine</a:t>
            </a:r>
            <a:endParaRPr lang="en-US" b="1" u="sng">
              <a:solidFill>
                <a:srgbClr val="C00000"/>
              </a:solidFill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solidFill>
                  <a:srgbClr val="FFFFFF"/>
                </a:solidFill>
                <a:cs typeface="Calibri"/>
              </a:rPr>
              <a:t> </a:t>
            </a:r>
            <a:r>
              <a:rPr lang="en-US" b="1">
                <a:solidFill>
                  <a:srgbClr val="0070C0"/>
                </a:solidFill>
                <a:cs typeface="Calibri"/>
              </a:rPr>
              <a:t>β</a:t>
            </a:r>
            <a:r>
              <a:rPr lang="en-US" b="1" baseline="-25000">
                <a:solidFill>
                  <a:srgbClr val="0070C0"/>
                </a:solidFill>
                <a:cs typeface="Calibri"/>
              </a:rPr>
              <a:t>1</a:t>
            </a:r>
            <a:r>
              <a:rPr lang="en-US">
                <a:ea typeface="Calibri" panose="020F0502020204030204"/>
                <a:cs typeface="Calibri"/>
              </a:rPr>
              <a:t> &gt; β</a:t>
            </a:r>
            <a:r>
              <a:rPr lang="en-US" baseline="-25000">
                <a:ea typeface="Calibri" panose="020F0502020204030204"/>
                <a:cs typeface="Calibri"/>
              </a:rPr>
              <a:t>2</a:t>
            </a:r>
            <a:endParaRPr lang="en-US" b="1" u="sng">
              <a:solidFill>
                <a:srgbClr val="C00000"/>
              </a:solidFill>
              <a:ea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Calibri" panose="020F0502020204030204"/>
                <a:cs typeface="Calibri"/>
              </a:rPr>
              <a:t> Dosing: 2-20 mcg/kg/min (</a:t>
            </a:r>
            <a:r>
              <a:rPr lang="en-US" i="1">
                <a:ea typeface="Calibri" panose="020F0502020204030204"/>
                <a:cs typeface="Calibri"/>
              </a:rPr>
              <a:t>2.5-5 mcg/kg/min</a:t>
            </a:r>
            <a:r>
              <a:rPr lang="en-US">
                <a:ea typeface="Calibri" panose="020F0502020204030204"/>
                <a:cs typeface="Calibri"/>
              </a:rPr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Calibri" panose="020F0502020204030204"/>
                <a:cs typeface="Calibri"/>
              </a:rPr>
              <a:t> Effect: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 b="1">
                <a:ea typeface="Calibri" panose="020F0502020204030204"/>
                <a:cs typeface="Calibri"/>
              </a:rPr>
              <a:t> HR: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>
              <a:solidFill>
                <a:srgbClr val="005E63"/>
              </a:solidFill>
              <a:ea typeface="Calibri" panose="020F0502020204030204"/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MAP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FFC000"/>
                </a:solidFill>
                <a:ea typeface="Calibri" panose="020F0502020204030204"/>
                <a:cs typeface="Calibri"/>
              </a:rPr>
              <a:t>Variable</a:t>
            </a:r>
            <a:endParaRPr lang="en-US">
              <a:solidFill>
                <a:srgbClr val="FFC000"/>
              </a:solidFill>
              <a:ea typeface="Calibri" panose="020F0502020204030204"/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SVR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C00000"/>
                </a:solidFill>
                <a:ea typeface="Calibri" panose="020F0502020204030204"/>
                <a:cs typeface="Calibri"/>
              </a:rPr>
              <a:t>Decreased</a:t>
            </a:r>
            <a:endParaRPr lang="en-US" b="1">
              <a:solidFill>
                <a:srgbClr val="00B050"/>
              </a:solidFill>
              <a:ea typeface="Calibri" panose="020F0502020204030204"/>
              <a:cs typeface="Calibri"/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CO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463FA-4DB6-306D-C731-5521E28B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Inotropes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J,7,8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57B21EF-4693-FE15-90A0-A47ACAAEA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932" y="5239266"/>
            <a:ext cx="2001931" cy="1600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C2202F-20E0-2A5F-C47B-5C3BDBE4156B}"/>
              </a:ext>
            </a:extLst>
          </p:cNvPr>
          <p:cNvSpPr/>
          <p:nvPr/>
        </p:nvSpPr>
        <p:spPr>
          <a:xfrm>
            <a:off x="10113329" y="5245324"/>
            <a:ext cx="590910" cy="170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14BB23-1294-BFC0-54D6-C92ADBB5B2B4}"/>
              </a:ext>
            </a:extLst>
          </p:cNvPr>
          <p:cNvSpPr/>
          <p:nvPr/>
        </p:nvSpPr>
        <p:spPr>
          <a:xfrm>
            <a:off x="8714232" y="6577926"/>
            <a:ext cx="227882" cy="249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A59C2D-2489-A5E8-D025-BC0CB76DD2E5}"/>
              </a:ext>
            </a:extLst>
          </p:cNvPr>
          <p:cNvGrpSpPr/>
          <p:nvPr/>
        </p:nvGrpSpPr>
        <p:grpSpPr>
          <a:xfrm>
            <a:off x="4968875" y="4429759"/>
            <a:ext cx="3626483" cy="655956"/>
            <a:chOff x="4785995" y="4419599"/>
            <a:chExt cx="3626483" cy="6559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DE1B29-8DC4-2B9D-D4F5-9A7F7A3E93DF}"/>
                </a:ext>
              </a:extLst>
            </p:cNvPr>
            <p:cNvSpPr txBox="1"/>
            <p:nvPr/>
          </p:nvSpPr>
          <p:spPr>
            <a:xfrm>
              <a:off x="5943599" y="4419599"/>
              <a:ext cx="2468879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>
                  <a:solidFill>
                    <a:srgbClr val="FFC000"/>
                  </a:solidFill>
                  <a:cs typeface="Arial"/>
                </a:rPr>
                <a:t>Hypotension</a:t>
              </a:r>
              <a:endParaRPr lang="en-US" sz="2800" b="1">
                <a:solidFill>
                  <a:srgbClr val="FFC000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7726A99-FD05-B261-1353-4E1B320072C9}"/>
                </a:ext>
              </a:extLst>
            </p:cNvPr>
            <p:cNvCxnSpPr/>
            <p:nvPr/>
          </p:nvCxnSpPr>
          <p:spPr>
            <a:xfrm flipH="1">
              <a:off x="4785995" y="4679315"/>
              <a:ext cx="1198880" cy="39624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19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EDA47-E681-EF78-D9CA-08131FB98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 b="1" u="sng">
                <a:solidFill>
                  <a:srgbClr val="C00000"/>
                </a:solidFill>
                <a:cs typeface="Calibri"/>
              </a:rPr>
              <a:t>Milrinone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cs typeface="Calibri"/>
              </a:rPr>
              <a:t>PDE3</a:t>
            </a:r>
            <a:r>
              <a:rPr lang="en-US">
                <a:ea typeface="Calibri" panose="020F0502020204030204"/>
                <a:cs typeface="Calibri"/>
              </a:rPr>
              <a:t> inhibitor --&gt; increases cAMP --&gt; </a:t>
            </a:r>
            <a:r>
              <a:rPr lang="en-US" b="1">
                <a:solidFill>
                  <a:srgbClr val="0070C0"/>
                </a:solidFill>
                <a:ea typeface="Calibri" panose="020F0502020204030204"/>
                <a:cs typeface="Calibri"/>
              </a:rPr>
              <a:t>β</a:t>
            </a:r>
            <a:r>
              <a:rPr lang="en-US" b="1" baseline="-25000">
                <a:solidFill>
                  <a:srgbClr val="0070C0"/>
                </a:solidFill>
                <a:ea typeface="Calibri" panose="020F0502020204030204"/>
                <a:cs typeface="Calibri"/>
              </a:rPr>
              <a:t>1</a:t>
            </a:r>
            <a:r>
              <a:rPr lang="en-US">
                <a:ea typeface="Calibri" panose="020F0502020204030204"/>
                <a:cs typeface="Calibri"/>
              </a:rPr>
              <a:t> &amp; </a:t>
            </a:r>
            <a:r>
              <a:rPr lang="en-US" b="1">
                <a:solidFill>
                  <a:srgbClr val="0070C0"/>
                </a:solidFill>
                <a:ea typeface="Calibri" panose="020F0502020204030204"/>
                <a:cs typeface="Calibri"/>
              </a:rPr>
              <a:t>β</a:t>
            </a:r>
            <a:r>
              <a:rPr lang="en-US" b="1" baseline="-25000">
                <a:solidFill>
                  <a:srgbClr val="0070C0"/>
                </a:solidFill>
                <a:ea typeface="Calibri" panose="020F0502020204030204"/>
                <a:cs typeface="Calibri"/>
              </a:rPr>
              <a:t>2</a:t>
            </a:r>
            <a:endParaRPr lang="en-US">
              <a:solidFill>
                <a:srgbClr val="FFFFFF"/>
              </a:solidFill>
              <a:ea typeface="Calibri" panose="020F0502020204030204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Calibri" panose="020F0502020204030204"/>
                <a:cs typeface="Calibri"/>
              </a:rPr>
              <a:t> Dosing</a:t>
            </a:r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Calibri" panose="020F0502020204030204"/>
                <a:cs typeface="Calibri"/>
              </a:rPr>
              <a:t>Bolus: 50 mcg/kg</a:t>
            </a:r>
            <a:endParaRPr lang="en-US"/>
          </a:p>
          <a:p>
            <a:pPr marL="1068705" lvl="1" indent="-457200">
              <a:buFont typeface="Courier New,monospace"/>
              <a:buChar char="o"/>
            </a:pPr>
            <a:r>
              <a:rPr lang="en-US">
                <a:ea typeface="Calibri" panose="020F0502020204030204"/>
                <a:cs typeface="Calibri"/>
              </a:rPr>
              <a:t>Maintenance: 0.25 - 1 mcg/kg/min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>
                <a:ea typeface="Calibri" panose="020F0502020204030204"/>
                <a:cs typeface="Calibri"/>
              </a:rPr>
              <a:t> Effect:</a:t>
            </a:r>
            <a:endParaRPr lang="en-US">
              <a:ea typeface="Calibri" panose="020F0502020204030204"/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 b="1">
                <a:ea typeface="Calibri" panose="020F0502020204030204"/>
                <a:cs typeface="Calibri"/>
              </a:rPr>
              <a:t>HR: n/a</a:t>
            </a:r>
            <a:endParaRPr lang="en-US">
              <a:solidFill>
                <a:srgbClr val="005E63"/>
              </a:solidFill>
              <a:ea typeface="Calibri" panose="020F0502020204030204"/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 b="1">
                <a:ea typeface="Calibri" panose="020F0502020204030204"/>
                <a:cs typeface="Calibri"/>
              </a:rPr>
              <a:t>MAP: </a:t>
            </a:r>
            <a:r>
              <a:rPr lang="en-US" b="1">
                <a:solidFill>
                  <a:srgbClr val="FFC000"/>
                </a:solidFill>
                <a:ea typeface="Calibri" panose="020F0502020204030204"/>
                <a:cs typeface="Calibri"/>
              </a:rPr>
              <a:t>Variable</a:t>
            </a:r>
            <a:endParaRPr lang="en-US">
              <a:solidFill>
                <a:srgbClr val="FFC000"/>
              </a:solidFill>
              <a:ea typeface="Calibri" panose="020F0502020204030204"/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SVR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C00000"/>
                </a:solidFill>
                <a:ea typeface="Calibri" panose="020F0502020204030204"/>
                <a:cs typeface="Calibri"/>
              </a:rPr>
              <a:t>Decreased</a:t>
            </a:r>
            <a:endParaRPr lang="en-US" b="1">
              <a:solidFill>
                <a:srgbClr val="00B050"/>
              </a:solidFill>
              <a:ea typeface="Calibri" panose="020F0502020204030204"/>
            </a:endParaRPr>
          </a:p>
          <a:p>
            <a:pPr marL="1068705" lvl="1" indent="-457200">
              <a:buFont typeface="Courier New,monospace"/>
              <a:buChar char="o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CO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463FA-4DB6-306D-C731-5521E28B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Inotropes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J,7,8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08458BA-AAD9-1C5C-F206-438C76AB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932" y="5239266"/>
            <a:ext cx="2001931" cy="1600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29FA41-D505-59EC-5E04-F03F854457CD}"/>
              </a:ext>
            </a:extLst>
          </p:cNvPr>
          <p:cNvSpPr/>
          <p:nvPr/>
        </p:nvSpPr>
        <p:spPr>
          <a:xfrm>
            <a:off x="10113329" y="5245324"/>
            <a:ext cx="590910" cy="170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C0D1D3-473D-2C4C-06CE-3DE72AF5EA31}"/>
              </a:ext>
            </a:extLst>
          </p:cNvPr>
          <p:cNvSpPr/>
          <p:nvPr/>
        </p:nvSpPr>
        <p:spPr>
          <a:xfrm>
            <a:off x="8714232" y="6577926"/>
            <a:ext cx="227882" cy="249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22550B-0854-A160-E269-EAC58CFB7A34}"/>
              </a:ext>
            </a:extLst>
          </p:cNvPr>
          <p:cNvGrpSpPr/>
          <p:nvPr/>
        </p:nvGrpSpPr>
        <p:grpSpPr>
          <a:xfrm>
            <a:off x="4785995" y="5027270"/>
            <a:ext cx="3626483" cy="655956"/>
            <a:chOff x="4785995" y="4419599"/>
            <a:chExt cx="3626483" cy="65595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888C54-1606-B78C-58EE-5BEEA62C7A32}"/>
                </a:ext>
              </a:extLst>
            </p:cNvPr>
            <p:cNvSpPr txBox="1"/>
            <p:nvPr/>
          </p:nvSpPr>
          <p:spPr>
            <a:xfrm>
              <a:off x="5943599" y="4419599"/>
              <a:ext cx="2468879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>
                  <a:solidFill>
                    <a:srgbClr val="FFC000"/>
                  </a:solidFill>
                  <a:cs typeface="Arial"/>
                </a:rPr>
                <a:t>Hypotension</a:t>
              </a:r>
              <a:endParaRPr lang="en-US" sz="2800" b="1">
                <a:solidFill>
                  <a:srgbClr val="FFC000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391BB91-8DEF-F6FF-9F6B-5C9907D613C9}"/>
                </a:ext>
              </a:extLst>
            </p:cNvPr>
            <p:cNvCxnSpPr/>
            <p:nvPr/>
          </p:nvCxnSpPr>
          <p:spPr>
            <a:xfrm flipH="1">
              <a:off x="4785995" y="4679315"/>
              <a:ext cx="1198880" cy="39624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23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EDA47-E681-EF78-D9CA-08131FB98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 b="1" u="sng">
                <a:solidFill>
                  <a:srgbClr val="C00000"/>
                </a:solidFill>
                <a:cs typeface="Calibri"/>
              </a:rPr>
              <a:t>Isoproterenol</a:t>
            </a:r>
          </a:p>
          <a:p>
            <a:pPr marL="1068705" lvl="1" indent="-382905">
              <a:buFont typeface="Courier New,monospace"/>
              <a:buChar char="o"/>
            </a:pP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1">
                <a:solidFill>
                  <a:srgbClr val="0070C0"/>
                </a:solidFill>
              </a:rPr>
              <a:t>β</a:t>
            </a:r>
            <a:r>
              <a:rPr lang="en-US" b="1" baseline="-25000">
                <a:solidFill>
                  <a:srgbClr val="0070C0"/>
                </a:solidFill>
                <a:cs typeface="Calibri"/>
              </a:rPr>
              <a:t>1</a:t>
            </a:r>
            <a:r>
              <a:rPr lang="en-US">
                <a:ea typeface="Calibri" panose="020F0502020204030204"/>
                <a:cs typeface="Calibri"/>
              </a:rPr>
              <a:t> &amp; </a:t>
            </a:r>
            <a:r>
              <a:rPr lang="en-US" b="1">
                <a:solidFill>
                  <a:srgbClr val="0070C0"/>
                </a:solidFill>
                <a:ea typeface="Calibri" panose="020F0502020204030204"/>
                <a:cs typeface="Calibri"/>
              </a:rPr>
              <a:t>β</a:t>
            </a:r>
            <a:r>
              <a:rPr lang="en-US" b="1" baseline="-25000">
                <a:solidFill>
                  <a:srgbClr val="0070C0"/>
                </a:solidFill>
                <a:ea typeface="Calibri" panose="020F0502020204030204"/>
                <a:cs typeface="Calibri"/>
              </a:rPr>
              <a:t>2</a:t>
            </a:r>
            <a:endParaRPr lang="en-US" b="1" u="sng">
              <a:solidFill>
                <a:srgbClr val="0070C0"/>
              </a:solidFill>
              <a:ea typeface="Calibri" panose="020F0502020204030204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Calibri" panose="020F0502020204030204"/>
                <a:cs typeface="Calibri"/>
              </a:rPr>
              <a:t>Dosing: 2-10 mcg/min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Calibri" panose="020F0502020204030204"/>
                <a:cs typeface="Calibri"/>
              </a:rPr>
              <a:t>Effect:</a:t>
            </a:r>
            <a:endParaRPr lang="en-US">
              <a:ea typeface="Calibri" panose="020F0502020204030204"/>
            </a:endParaRPr>
          </a:p>
          <a:p>
            <a:pPr marL="1068705" lvl="1" indent="-382905">
              <a:buFont typeface="Courier New,monospace"/>
              <a:buChar char="o"/>
            </a:pPr>
            <a:r>
              <a:rPr lang="en-US" b="1">
                <a:ea typeface="Calibri" panose="020F0502020204030204"/>
                <a:cs typeface="Calibri"/>
              </a:rPr>
              <a:t> HR: </a:t>
            </a:r>
            <a:r>
              <a:rPr lang="en-US" b="1">
                <a:solidFill>
                  <a:srgbClr val="00B050"/>
                </a:solidFill>
                <a:ea typeface="Calibri" panose="020F0502020204030204"/>
                <a:cs typeface="Calibri"/>
              </a:rPr>
              <a:t>Increased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Courier New,monospace"/>
              <a:buChar char="o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MAP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C00000"/>
                </a:solidFill>
                <a:ea typeface="Calibri" panose="020F0502020204030204"/>
                <a:cs typeface="Calibri"/>
              </a:rPr>
              <a:t>Decreased</a:t>
            </a:r>
            <a:endParaRPr lang="en-US">
              <a:solidFill>
                <a:srgbClr val="FFFFFF"/>
              </a:solidFill>
              <a:ea typeface="Calibri" panose="020F0502020204030204"/>
            </a:endParaRPr>
          </a:p>
          <a:p>
            <a:pPr marL="1068705" lvl="1" indent="-382905">
              <a:buFont typeface="Courier New,monospace"/>
              <a:buChar char="o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SVR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C00000"/>
                </a:solidFill>
                <a:ea typeface="Calibri" panose="020F0502020204030204"/>
                <a:cs typeface="Calibri"/>
              </a:rPr>
              <a:t>Decreased</a:t>
            </a:r>
            <a:endParaRPr lang="en-US" b="1">
              <a:solidFill>
                <a:srgbClr val="005E63"/>
              </a:solidFill>
              <a:ea typeface="Calibri" panose="020F0502020204030204"/>
              <a:cs typeface="Calibri"/>
            </a:endParaRPr>
          </a:p>
          <a:p>
            <a:pPr marL="1068705" lvl="1" indent="-382905">
              <a:buFont typeface="Courier New,monospace"/>
              <a:buChar char="o"/>
            </a:pPr>
            <a:r>
              <a:rPr lang="en-US" b="1">
                <a:solidFill>
                  <a:srgbClr val="FFFFFF"/>
                </a:solidFill>
                <a:ea typeface="Calibri" panose="020F0502020204030204"/>
                <a:cs typeface="Calibri"/>
              </a:rPr>
              <a:t> CO</a:t>
            </a:r>
            <a:r>
              <a:rPr lang="en-US" b="1">
                <a:ea typeface="Calibri" panose="020F0502020204030204"/>
                <a:cs typeface="Calibri"/>
              </a:rPr>
              <a:t>: </a:t>
            </a:r>
            <a:r>
              <a:rPr lang="en-US" b="1">
                <a:solidFill>
                  <a:srgbClr val="FFC000"/>
                </a:solidFill>
                <a:ea typeface="Calibri" panose="020F0502020204030204"/>
                <a:cs typeface="Calibri"/>
              </a:rPr>
              <a:t>Variable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463FA-4DB6-306D-C731-5521E28B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Inotropes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J,7,8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ED27129-EDBD-43CC-EF17-55A9ED35E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932" y="5239266"/>
            <a:ext cx="2001931" cy="1600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0A1026-7751-C266-44A3-68CE8AE50B1A}"/>
              </a:ext>
            </a:extLst>
          </p:cNvPr>
          <p:cNvSpPr/>
          <p:nvPr/>
        </p:nvSpPr>
        <p:spPr>
          <a:xfrm>
            <a:off x="10113329" y="5245324"/>
            <a:ext cx="590910" cy="170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F18DED-7552-231F-1FAF-E04BEAACC4C1}"/>
              </a:ext>
            </a:extLst>
          </p:cNvPr>
          <p:cNvSpPr/>
          <p:nvPr/>
        </p:nvSpPr>
        <p:spPr>
          <a:xfrm>
            <a:off x="8714232" y="6577926"/>
            <a:ext cx="227882" cy="249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23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06BA5-5FA5-79E9-BD93-EC335B7DB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Shock</a:t>
            </a:r>
          </a:p>
          <a:p>
            <a:pPr marL="106616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Types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Receptors</a:t>
            </a:r>
          </a:p>
          <a:p>
            <a:pPr marL="106616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Types</a:t>
            </a:r>
          </a:p>
          <a:p>
            <a:pPr marL="106616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Vasopressors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Inotropes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Other Agents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Approach to Shock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Mechanical Ventilation</a:t>
            </a:r>
          </a:p>
          <a:p>
            <a:pPr marL="106616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NIPPV</a:t>
            </a:r>
          </a:p>
          <a:p>
            <a:pPr marL="106616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Modes</a:t>
            </a:r>
          </a:p>
          <a:p>
            <a:pPr marL="106616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Settings</a:t>
            </a:r>
          </a:p>
          <a:p>
            <a:pPr marL="1066165" lvl="1" indent="-45720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Modifications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960069-6939-2695-122D-C1B5CF7451A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958177" y="1619037"/>
            <a:ext cx="5777781" cy="4941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>
                <a:ea typeface="Calibri"/>
                <a:cs typeface="Calibri"/>
              </a:rPr>
              <a:t>Peri-Intubation Optimization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>
                <a:ea typeface="Calibri"/>
                <a:cs typeface="Calibri"/>
              </a:rPr>
              <a:t>OHCA</a:t>
            </a:r>
            <a:endParaRPr lang="en-US" sz="27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>
                <a:ea typeface="Calibri"/>
                <a:cs typeface="Calibri"/>
              </a:rPr>
              <a:t>Post-ROSC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>
                <a:ea typeface="Calibri"/>
                <a:cs typeface="Calibri"/>
              </a:rPr>
              <a:t>Mechanical Circulatory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>
                <a:ea typeface="Calibri"/>
                <a:cs typeface="Calibri"/>
              </a:rPr>
              <a:t>Delayed Transport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>
                <a:ea typeface="Calibri"/>
                <a:cs typeface="Calibri"/>
              </a:rPr>
              <a:t>Summary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>
                <a:ea typeface="Calibri"/>
                <a:cs typeface="Calibri"/>
              </a:rPr>
              <a:t>Resources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CB5DCD-6727-7AF5-031E-BA8DDC7BF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66090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ED9FBF-388A-F809-7A3F-25ACDD489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4DEA-FC78-2575-F715-C8F927040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ea typeface="Calibri Light"/>
                <a:cs typeface="Calibri Light"/>
              </a:rPr>
              <a:t>Other Agents</a:t>
            </a:r>
          </a:p>
        </p:txBody>
      </p:sp>
    </p:spTree>
    <p:extLst>
      <p:ext uri="{BB962C8B-B14F-4D97-AF65-F5344CB8AC3E}">
        <p14:creationId xmlns:p14="http://schemas.microsoft.com/office/powerpoint/2010/main" val="622372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B5397-F547-5947-1037-FE9C99589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CB94D-4BFC-4C74-23CE-BB76D1C9C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00B050"/>
                </a:solidFill>
                <a:cs typeface="Calibri"/>
              </a:rPr>
              <a:t>Methylene Blue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cs typeface="Calibri"/>
              </a:rPr>
              <a:t>MOA: Inhibits nitric oxide synthase and guanylyl cyclase activation</a:t>
            </a:r>
          </a:p>
          <a:p>
            <a:pPr marL="1453515" lvl="2" indent="-302260">
              <a:buFont typeface="Wingdings"/>
              <a:buChar char="§"/>
            </a:pPr>
            <a:r>
              <a:rPr lang="en-US">
                <a:solidFill>
                  <a:srgbClr val="FFFFFF"/>
                </a:solidFill>
                <a:cs typeface="Calibri"/>
              </a:rPr>
              <a:t>Inhibits </a:t>
            </a:r>
            <a:r>
              <a:rPr lang="en-US">
                <a:solidFill>
                  <a:srgbClr val="FFC000"/>
                </a:solidFill>
                <a:cs typeface="Calibri"/>
              </a:rPr>
              <a:t>vascular smooth muscle</a:t>
            </a:r>
            <a:r>
              <a:rPr lang="en-US">
                <a:solidFill>
                  <a:srgbClr val="FFFFFF"/>
                </a:solidFill>
                <a:cs typeface="Calibri"/>
              </a:rPr>
              <a:t> relaxation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cs typeface="Calibri"/>
              </a:rPr>
              <a:t>Dosing: </a:t>
            </a:r>
            <a:r>
              <a:rPr lang="en-US">
                <a:solidFill>
                  <a:srgbClr val="0070C0"/>
                </a:solidFill>
                <a:cs typeface="Calibri"/>
              </a:rPr>
              <a:t>1-2 mg/kg</a:t>
            </a:r>
            <a:r>
              <a:rPr lang="en-US">
                <a:solidFill>
                  <a:srgbClr val="FFFFFF"/>
                </a:solidFill>
                <a:cs typeface="Calibri"/>
              </a:rPr>
              <a:t> over 10-20 minutes</a:t>
            </a:r>
          </a:p>
          <a:p>
            <a:pPr marL="1453515" lvl="2" indent="-302260">
              <a:buFont typeface="Wingdings"/>
              <a:buChar char="§"/>
            </a:pPr>
            <a:r>
              <a:rPr lang="en-US">
                <a:solidFill>
                  <a:srgbClr val="FFFFFF"/>
                </a:solidFill>
                <a:cs typeface="Calibri"/>
              </a:rPr>
              <a:t>Infusion: </a:t>
            </a:r>
            <a:r>
              <a:rPr lang="en-US">
                <a:solidFill>
                  <a:srgbClr val="0070C0"/>
                </a:solidFill>
                <a:cs typeface="Calibri"/>
              </a:rPr>
              <a:t>0.5-1 mg/kg/</a:t>
            </a:r>
            <a:r>
              <a:rPr lang="en-US" err="1">
                <a:solidFill>
                  <a:srgbClr val="0070C0"/>
                </a:solidFill>
                <a:cs typeface="Calibri"/>
              </a:rPr>
              <a:t>hr</a:t>
            </a:r>
            <a:endParaRPr lang="en-US">
              <a:solidFill>
                <a:srgbClr val="0070C0"/>
              </a:solidFill>
              <a:cs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cs typeface="Calibri"/>
              </a:rPr>
              <a:t>Adverse: Serotonin Syndrome, hemolysis, </a:t>
            </a:r>
            <a:r>
              <a:rPr lang="en-US" b="1">
                <a:solidFill>
                  <a:srgbClr val="C00000"/>
                </a:solidFill>
                <a:cs typeface="Calibri"/>
              </a:rPr>
              <a:t>methemoglobinemia</a:t>
            </a:r>
            <a:r>
              <a:rPr lang="en-US">
                <a:solidFill>
                  <a:srgbClr val="C00000"/>
                </a:solidFill>
                <a:cs typeface="Calibri"/>
              </a:rPr>
              <a:t> </a:t>
            </a:r>
            <a:r>
              <a:rPr lang="en-US">
                <a:cs typeface="Calibri"/>
              </a:rPr>
              <a:t>(high concentrations</a:t>
            </a:r>
            <a:r>
              <a:rPr lang="en-US">
                <a:solidFill>
                  <a:srgbClr val="FFFFFF"/>
                </a:solidFill>
                <a:cs typeface="Calibri"/>
              </a:rPr>
              <a:t>), anaphylaxis, tachycardia, poor </a:t>
            </a:r>
            <a:r>
              <a:rPr lang="en-US" b="1">
                <a:solidFill>
                  <a:srgbClr val="C00000"/>
                </a:solidFill>
                <a:cs typeface="Calibri"/>
              </a:rPr>
              <a:t>SpO</a:t>
            </a:r>
            <a:r>
              <a:rPr lang="en-US" b="1" baseline="-25000">
                <a:solidFill>
                  <a:srgbClr val="C00000"/>
                </a:solidFill>
                <a:cs typeface="Calibri"/>
              </a:rPr>
              <a:t>2</a:t>
            </a:r>
            <a:r>
              <a:rPr lang="en-US" b="1">
                <a:solidFill>
                  <a:srgbClr val="C00000"/>
                </a:solidFill>
                <a:cs typeface="Calibri"/>
              </a:rPr>
              <a:t> reading</a:t>
            </a:r>
            <a:r>
              <a:rPr lang="en-US">
                <a:solidFill>
                  <a:srgbClr val="FFFFFF"/>
                </a:solidFill>
                <a:cs typeface="Calibri"/>
              </a:rPr>
              <a:t>, headache, myalgia, myoclonus</a:t>
            </a:r>
          </a:p>
          <a:p>
            <a:pPr marL="457200" indent="-457200">
              <a:buChar char="•"/>
            </a:pP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CC60B-04D8-4D8D-5816-10241009E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Other </a:t>
            </a:r>
            <a:r>
              <a:rPr lang="en-US" err="1">
                <a:solidFill>
                  <a:srgbClr val="FFFFFF"/>
                </a:solidFill>
                <a:cs typeface="Calibri Light"/>
              </a:rPr>
              <a:t>Agents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99102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9141C-01E6-211E-3FD5-9BF313316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4C6B-39B8-6178-15F1-BB956AFF5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00B050"/>
                </a:solidFill>
                <a:cs typeface="Calibri"/>
              </a:rPr>
              <a:t>Hydroxocobalamin (</a:t>
            </a:r>
            <a:r>
              <a:rPr lang="en-US" b="1" err="1">
                <a:solidFill>
                  <a:srgbClr val="00B050"/>
                </a:solidFill>
                <a:cs typeface="Calibri"/>
              </a:rPr>
              <a:t>CyanoKit</a:t>
            </a:r>
            <a:r>
              <a:rPr lang="en-US" b="1">
                <a:solidFill>
                  <a:srgbClr val="00B050"/>
                </a:solidFill>
                <a:cs typeface="Calibri"/>
              </a:rPr>
              <a:t>)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cs typeface="Calibri"/>
              </a:rPr>
              <a:t>MOA: Direct binding of nitric oxide, inhibitory of nitric oxide synthase and guanylyl cyclase</a:t>
            </a:r>
          </a:p>
          <a:p>
            <a:pPr marL="1453515" lvl="2" indent="-302260">
              <a:buFont typeface="Wingdings"/>
              <a:buChar char="§"/>
            </a:pPr>
            <a:r>
              <a:rPr lang="en-US">
                <a:solidFill>
                  <a:srgbClr val="FFFFFF"/>
                </a:solidFill>
                <a:cs typeface="Calibri"/>
              </a:rPr>
              <a:t>Inhibits </a:t>
            </a:r>
            <a:r>
              <a:rPr lang="en-US">
                <a:solidFill>
                  <a:srgbClr val="FFC000"/>
                </a:solidFill>
                <a:cs typeface="Calibri"/>
              </a:rPr>
              <a:t>vascular smooth muscle</a:t>
            </a:r>
            <a:r>
              <a:rPr lang="en-US">
                <a:solidFill>
                  <a:srgbClr val="FFFFFF"/>
                </a:solidFill>
                <a:cs typeface="Calibri"/>
              </a:rPr>
              <a:t> relaxation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cs typeface="Calibri"/>
              </a:rPr>
              <a:t>Dosing: </a:t>
            </a:r>
            <a:r>
              <a:rPr lang="en-US">
                <a:solidFill>
                  <a:srgbClr val="0070C0"/>
                </a:solidFill>
                <a:cs typeface="Calibri"/>
              </a:rPr>
              <a:t>5g IV</a:t>
            </a:r>
            <a:r>
              <a:rPr lang="en-US">
                <a:solidFill>
                  <a:srgbClr val="FFFFFF"/>
                </a:solidFill>
                <a:cs typeface="Calibri"/>
              </a:rPr>
              <a:t> over 5-10 minutes</a:t>
            </a:r>
          </a:p>
          <a:p>
            <a:pPr marL="1453515" lvl="2" indent="-302260">
              <a:buFont typeface="Wingdings"/>
              <a:buChar char="§"/>
            </a:pPr>
            <a:r>
              <a:rPr lang="en-US">
                <a:solidFill>
                  <a:srgbClr val="FFFFFF"/>
                </a:solidFill>
                <a:cs typeface="Calibri"/>
              </a:rPr>
              <a:t>Long Infusion: </a:t>
            </a:r>
            <a:r>
              <a:rPr lang="en-US">
                <a:solidFill>
                  <a:srgbClr val="0070C0"/>
                </a:solidFill>
                <a:cs typeface="Calibri"/>
              </a:rPr>
              <a:t>2.5g</a:t>
            </a:r>
            <a:r>
              <a:rPr lang="en-US">
                <a:solidFill>
                  <a:srgbClr val="FFFFFF"/>
                </a:solidFill>
                <a:cs typeface="Calibri"/>
              </a:rPr>
              <a:t> over 5-10min, then </a:t>
            </a:r>
            <a:r>
              <a:rPr lang="en-US">
                <a:solidFill>
                  <a:srgbClr val="0070C0"/>
                </a:solidFill>
                <a:cs typeface="Calibri"/>
              </a:rPr>
              <a:t>2.5g</a:t>
            </a:r>
            <a:r>
              <a:rPr lang="en-US">
                <a:solidFill>
                  <a:srgbClr val="FFFFFF"/>
                </a:solidFill>
                <a:cs typeface="Calibri"/>
              </a:rPr>
              <a:t> over 6 </a:t>
            </a:r>
            <a:r>
              <a:rPr lang="en-US" err="1">
                <a:solidFill>
                  <a:srgbClr val="FFFFFF"/>
                </a:solidFill>
                <a:cs typeface="Calibri"/>
              </a:rPr>
              <a:t>hr</a:t>
            </a:r>
            <a:endParaRPr lang="en-US">
              <a:solidFill>
                <a:srgbClr val="FFFFFF"/>
              </a:solidFill>
              <a:cs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cs typeface="Calibri"/>
              </a:rPr>
              <a:t>Adverse: diarrhea, anaphylaxis, headache, nephrolithiasis, pruritus, angioedema, AKI</a:t>
            </a:r>
          </a:p>
          <a:p>
            <a:pPr marL="457200" indent="-457200">
              <a:buFont typeface="Arial"/>
              <a:buChar char="•"/>
            </a:pP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7D74C-6B9F-3423-08BF-BE47049AC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Other </a:t>
            </a:r>
            <a:r>
              <a:rPr lang="en-US" err="1">
                <a:solidFill>
                  <a:srgbClr val="FFFFFF"/>
                </a:solidFill>
                <a:cs typeface="Calibri Light"/>
              </a:rPr>
              <a:t>Agents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47282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912DF-5634-DC6A-6B69-9F0A0334C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CDEB-690F-9B30-5DF4-501B3B72E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00B050"/>
                </a:solidFill>
                <a:cs typeface="Calibri"/>
              </a:rPr>
              <a:t>Angiotensin II (</a:t>
            </a:r>
            <a:r>
              <a:rPr lang="en-US" b="1" err="1">
                <a:solidFill>
                  <a:srgbClr val="00B050"/>
                </a:solidFill>
                <a:cs typeface="Calibri"/>
              </a:rPr>
              <a:t>Giapreza</a:t>
            </a:r>
            <a:r>
              <a:rPr lang="en-US" b="1">
                <a:solidFill>
                  <a:srgbClr val="00B050"/>
                </a:solidFill>
                <a:cs typeface="Calibri"/>
              </a:rPr>
              <a:t>)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cs typeface="Calibri"/>
              </a:rPr>
              <a:t>MOA: Octapeptide causes venous and arterial smooth muscle </a:t>
            </a:r>
            <a:r>
              <a:rPr lang="en-US">
                <a:solidFill>
                  <a:srgbClr val="FFC000"/>
                </a:solidFill>
                <a:cs typeface="Calibri"/>
              </a:rPr>
              <a:t>vasoconstriction</a:t>
            </a:r>
            <a:r>
              <a:rPr lang="en-US">
                <a:solidFill>
                  <a:srgbClr val="FFFFFF"/>
                </a:solidFill>
                <a:cs typeface="Calibri"/>
              </a:rPr>
              <a:t>; acts on CNS to increase </a:t>
            </a:r>
            <a:r>
              <a:rPr lang="en-US">
                <a:solidFill>
                  <a:srgbClr val="FFC000"/>
                </a:solidFill>
                <a:cs typeface="Calibri"/>
              </a:rPr>
              <a:t>vasopressin production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cs typeface="Calibri"/>
              </a:rPr>
              <a:t>Dosing: </a:t>
            </a:r>
            <a:r>
              <a:rPr lang="en-US">
                <a:solidFill>
                  <a:srgbClr val="0070C0"/>
                </a:solidFill>
                <a:cs typeface="Calibri"/>
              </a:rPr>
              <a:t>10-20 ng/kg/min</a:t>
            </a:r>
            <a:r>
              <a:rPr lang="en-US">
                <a:solidFill>
                  <a:srgbClr val="FFFFFF"/>
                </a:solidFill>
                <a:cs typeface="Calibri"/>
              </a:rPr>
              <a:t>, increase 10ng/kg/min every 5min up to </a:t>
            </a:r>
            <a:r>
              <a:rPr lang="en-US" u="sng">
                <a:solidFill>
                  <a:srgbClr val="C00000"/>
                </a:solidFill>
                <a:cs typeface="Calibri"/>
              </a:rPr>
              <a:t>max</a:t>
            </a:r>
            <a:r>
              <a:rPr lang="en-US">
                <a:solidFill>
                  <a:srgbClr val="FFFFFF"/>
                </a:solidFill>
                <a:cs typeface="Calibri"/>
              </a:rPr>
              <a:t> of </a:t>
            </a:r>
            <a:r>
              <a:rPr lang="en-US">
                <a:solidFill>
                  <a:srgbClr val="0070C0"/>
                </a:solidFill>
                <a:cs typeface="Calibri"/>
              </a:rPr>
              <a:t>80 ng/kg/min</a:t>
            </a:r>
            <a:r>
              <a:rPr lang="en-US">
                <a:solidFill>
                  <a:srgbClr val="FFFFFF"/>
                </a:solidFill>
                <a:cs typeface="Calibri"/>
              </a:rPr>
              <a:t> for first 3 hours</a:t>
            </a:r>
          </a:p>
          <a:p>
            <a:pPr marL="1453515" lvl="2" indent="-302260">
              <a:buFont typeface="Wingdings"/>
              <a:buChar char="§"/>
            </a:pPr>
            <a:r>
              <a:rPr lang="en-US">
                <a:solidFill>
                  <a:srgbClr val="FFFFFF"/>
                </a:solidFill>
                <a:cs typeface="Calibri"/>
              </a:rPr>
              <a:t>Maintenance dose should not exceed </a:t>
            </a:r>
            <a:r>
              <a:rPr lang="en-US">
                <a:solidFill>
                  <a:srgbClr val="0070C0"/>
                </a:solidFill>
                <a:cs typeface="Calibri"/>
              </a:rPr>
              <a:t>40 ng/kg/min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cs typeface="Calibri"/>
              </a:rPr>
              <a:t>Adverse: </a:t>
            </a:r>
            <a:r>
              <a:rPr lang="en-US" b="1">
                <a:solidFill>
                  <a:srgbClr val="C00000"/>
                </a:solidFill>
                <a:cs typeface="Calibri"/>
              </a:rPr>
              <a:t>VTE</a:t>
            </a:r>
            <a:r>
              <a:rPr lang="en-US">
                <a:solidFill>
                  <a:srgbClr val="FFFFFF"/>
                </a:solidFill>
                <a:cs typeface="Calibri"/>
              </a:rPr>
              <a:t>, thrombocytopenia, arrhythmia, mesenteric ischemia, headache</a:t>
            </a:r>
          </a:p>
          <a:p>
            <a:pPr marL="457200" indent="-457200">
              <a:buFont typeface="Arial"/>
              <a:buChar char="•"/>
            </a:pP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25A6E-0B8A-807E-1169-A9B39842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Other </a:t>
            </a:r>
            <a:r>
              <a:rPr lang="en-US" err="1">
                <a:solidFill>
                  <a:srgbClr val="FFFFFF"/>
                </a:solidFill>
                <a:cs typeface="Calibri Light"/>
              </a:rPr>
              <a:t>Agents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432785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0B7C-EC27-09D2-0C10-183C235D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93" y="2937576"/>
            <a:ext cx="10981967" cy="1609107"/>
          </a:xfrm>
        </p:spPr>
        <p:txBody>
          <a:bodyPr/>
          <a:lstStyle/>
          <a:p>
            <a:r>
              <a:rPr lang="en-US" sz="6600" i="1">
                <a:solidFill>
                  <a:srgbClr val="00B050"/>
                </a:solidFill>
              </a:rPr>
              <a:t>Break (~15min)</a:t>
            </a:r>
          </a:p>
        </p:txBody>
      </p:sp>
    </p:spTree>
    <p:extLst>
      <p:ext uri="{BB962C8B-B14F-4D97-AF65-F5344CB8AC3E}">
        <p14:creationId xmlns:p14="http://schemas.microsoft.com/office/powerpoint/2010/main" val="2222950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ACF45-D6E7-AD93-1DBE-63503509D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54A12-35E4-22B7-E9A6-2B63F0A0DD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8000">
                <a:latin typeface="Calibri"/>
                <a:cs typeface="Calibri"/>
              </a:rPr>
              <a:t>Critical Care in the ED</a:t>
            </a:r>
            <a:endParaRPr lang="en-US" sz="7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9FC6EE-D1F0-0666-A877-5B9A34746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417" y="3972431"/>
            <a:ext cx="9451091" cy="1721780"/>
          </a:xfrm>
        </p:spPr>
        <p:txBody>
          <a:bodyPr>
            <a:normAutofit fontScale="55000" lnSpcReduction="20000"/>
          </a:bodyPr>
          <a:lstStyle/>
          <a:p>
            <a:r>
              <a:rPr lang="en-US" sz="5400" b="1">
                <a:cs typeface="Calibri"/>
              </a:rPr>
              <a:t>Thomas Perry, DO, MS</a:t>
            </a:r>
          </a:p>
          <a:p>
            <a:endParaRPr lang="en-US" sz="4000">
              <a:cs typeface="Calibri"/>
            </a:endParaRPr>
          </a:p>
          <a:p>
            <a:r>
              <a:rPr lang="en-US" sz="4000">
                <a:cs typeface="Calibri"/>
              </a:rPr>
              <a:t>Assistant Professor</a:t>
            </a:r>
            <a:endParaRPr lang="en-US"/>
          </a:p>
          <a:p>
            <a:r>
              <a:rPr lang="en-US" sz="4000">
                <a:cs typeface="Calibri"/>
              </a:rPr>
              <a:t>Department of Emergency Medicine</a:t>
            </a:r>
          </a:p>
          <a:p>
            <a:r>
              <a:rPr lang="en-US" sz="4000">
                <a:cs typeface="Calibri"/>
              </a:rPr>
              <a:t>University of Nebraska Medical Center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F2CAB-2218-A4D3-F6C8-66AF8961061B}"/>
              </a:ext>
            </a:extLst>
          </p:cNvPr>
          <p:cNvSpPr txBox="1"/>
          <p:nvPr/>
        </p:nvSpPr>
        <p:spPr>
          <a:xfrm>
            <a:off x="8732521" y="3256601"/>
            <a:ext cx="23957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cs typeface="Arial"/>
              </a:rPr>
              <a:t>Part II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0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06296-A79D-AD34-45DC-ED61FF864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ea typeface="Calibri Light"/>
                <a:cs typeface="Calibri Light"/>
              </a:rPr>
              <a:t>Approach to Shock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7176603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B9A2A-7594-AEDE-3119-1B3980A1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CB725-7E2A-7B97-5963-D2B69CEDE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"State of cellular and tissue hypoxia due to either reduced oxygen delivery, increased oxygen consumption, inadequate oxygen utilization, or a combination of these processes." -Uptodate.com</a:t>
            </a:r>
            <a:endParaRPr lang="en-US"/>
          </a:p>
          <a:p>
            <a:endParaRPr lang="en-US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Can occur with </a:t>
            </a:r>
            <a:r>
              <a:rPr lang="en-US">
                <a:solidFill>
                  <a:srgbClr val="C00000"/>
                </a:solidFill>
                <a:cs typeface="Calibri"/>
              </a:rPr>
              <a:t>hypotension</a:t>
            </a:r>
            <a:r>
              <a:rPr lang="en-US">
                <a:cs typeface="Calibri"/>
              </a:rPr>
              <a:t>, </a:t>
            </a:r>
            <a:r>
              <a:rPr lang="en-US">
                <a:solidFill>
                  <a:srgbClr val="0070C0"/>
                </a:solidFill>
                <a:cs typeface="Calibri"/>
              </a:rPr>
              <a:t>normotension</a:t>
            </a:r>
            <a:r>
              <a:rPr lang="en-US">
                <a:cs typeface="Calibri"/>
              </a:rPr>
              <a:t>, or </a:t>
            </a:r>
            <a:r>
              <a:rPr lang="en-US">
                <a:solidFill>
                  <a:srgbClr val="FFC000"/>
                </a:solidFill>
                <a:cs typeface="Calibri"/>
              </a:rPr>
              <a:t>hypertension</a:t>
            </a:r>
          </a:p>
          <a:p>
            <a:endParaRPr lang="en-US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Cellular </a:t>
            </a:r>
            <a:r>
              <a:rPr lang="en-US" b="1">
                <a:solidFill>
                  <a:srgbClr val="00B050"/>
                </a:solidFill>
                <a:cs typeface="Calibri"/>
              </a:rPr>
              <a:t>oxygen demand &gt; oxygen delivery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01AEF-0C20-70B1-D857-C6B03500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A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1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1A4C1-DEEC-7C5D-E447-1F1802545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B1C12-4E14-BF44-D1DB-5238CDF91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Hypovolemic Shock</a:t>
            </a:r>
            <a:endParaRPr lang="en-US">
              <a:solidFill>
                <a:srgbClr val="C00000"/>
              </a:solidFill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 Reduced intravascular </a:t>
            </a:r>
            <a:r>
              <a:rPr lang="en-US" b="1">
                <a:solidFill>
                  <a:srgbClr val="FFC000"/>
                </a:solidFill>
                <a:cs typeface="Calibri"/>
              </a:rPr>
              <a:t>volume</a:t>
            </a:r>
          </a:p>
          <a:p>
            <a:pPr marL="1068705" lvl="1" indent="-382905">
              <a:buFont typeface="Courier New"/>
              <a:buChar char="o"/>
            </a:pPr>
            <a:r>
              <a:rPr lang="en-US" b="1" i="1">
                <a:cs typeface="Calibri"/>
              </a:rPr>
              <a:t> </a:t>
            </a:r>
            <a:r>
              <a:rPr lang="en-US" b="1" i="1">
                <a:solidFill>
                  <a:srgbClr val="0070C0"/>
                </a:solidFill>
                <a:cs typeface="Calibri"/>
              </a:rPr>
              <a:t>"Empty tank"</a:t>
            </a:r>
          </a:p>
          <a:p>
            <a:pPr marL="1068705" lvl="1" indent="-382905">
              <a:buFont typeface="Courier New"/>
              <a:buChar char="o"/>
            </a:pPr>
            <a:endParaRPr lang="en-US" i="1">
              <a:solidFill>
                <a:srgbClr val="FFFFFF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Distributive Shock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 Severe </a:t>
            </a:r>
            <a:r>
              <a:rPr lang="en-US" b="1">
                <a:solidFill>
                  <a:srgbClr val="FFC000"/>
                </a:solidFill>
                <a:cs typeface="Calibri"/>
              </a:rPr>
              <a:t>peripheral vasodilation</a:t>
            </a:r>
          </a:p>
          <a:p>
            <a:pPr marL="1068705" lvl="1" indent="-382905">
              <a:buFont typeface="Courier New"/>
              <a:buChar char="o"/>
            </a:pPr>
            <a:r>
              <a:rPr lang="en-US" b="1" i="1">
                <a:cs typeface="Calibri"/>
              </a:rPr>
              <a:t> </a:t>
            </a:r>
            <a:r>
              <a:rPr lang="en-US" b="1" i="1">
                <a:solidFill>
                  <a:srgbClr val="0070C0"/>
                </a:solidFill>
                <a:cs typeface="Calibri"/>
              </a:rPr>
              <a:t>"Leaky pipes"</a:t>
            </a:r>
            <a:endParaRPr lang="en-US" b="1" i="1">
              <a:solidFill>
                <a:srgbClr val="0070C0"/>
              </a:solidFill>
            </a:endParaRPr>
          </a:p>
          <a:p>
            <a:pPr marL="1068705" lvl="1" indent="-382905">
              <a:buFont typeface="Courier New"/>
              <a:buChar char="o"/>
            </a:pPr>
            <a:endParaRPr lang="en-US" i="1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Cardiogenic Shock</a:t>
            </a:r>
            <a:endParaRPr lang="en-US">
              <a:solidFill>
                <a:srgbClr val="C00000"/>
              </a:solidFill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FFC000"/>
                </a:solidFill>
                <a:cs typeface="Calibri"/>
              </a:rPr>
              <a:t>Intracardiac</a:t>
            </a:r>
            <a:r>
              <a:rPr lang="en-US">
                <a:cs typeface="Calibri"/>
              </a:rPr>
              <a:t> failure</a:t>
            </a:r>
            <a:endParaRPr lang="en-US"/>
          </a:p>
          <a:p>
            <a:pPr marL="1068705" lvl="1" indent="-382905">
              <a:buFont typeface="Courier New"/>
              <a:buChar char="o"/>
            </a:pPr>
            <a:r>
              <a:rPr lang="en-US" b="1" i="1">
                <a:cs typeface="Calibri"/>
              </a:rPr>
              <a:t> </a:t>
            </a:r>
            <a:r>
              <a:rPr lang="en-US" b="1" i="1">
                <a:solidFill>
                  <a:srgbClr val="0070C0"/>
                </a:solidFill>
                <a:cs typeface="Calibri"/>
              </a:rPr>
              <a:t>"Pump failure"</a:t>
            </a:r>
            <a:endParaRPr lang="en-US" b="1" i="1">
              <a:solidFill>
                <a:srgbClr val="0070C0"/>
              </a:solidFill>
            </a:endParaRPr>
          </a:p>
          <a:p>
            <a:pPr marL="1068705" lvl="1" indent="-382905">
              <a:buFont typeface="Courier New"/>
              <a:buChar char="o"/>
            </a:pPr>
            <a:endParaRPr lang="en-US" i="1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Obstructive Shock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FFC000"/>
                </a:solidFill>
                <a:cs typeface="Calibri"/>
              </a:rPr>
              <a:t>Extracardiac</a:t>
            </a:r>
            <a:r>
              <a:rPr lang="en-US">
                <a:cs typeface="Calibri"/>
              </a:rPr>
              <a:t> pump failure</a:t>
            </a:r>
            <a:endParaRPr lang="en-US"/>
          </a:p>
          <a:p>
            <a:pPr marL="1068705" lvl="1" indent="-382905">
              <a:buFont typeface="Courier New"/>
              <a:buChar char="o"/>
            </a:pPr>
            <a:r>
              <a:rPr lang="en-US" b="1" i="1">
                <a:cs typeface="Calibri"/>
              </a:rPr>
              <a:t> </a:t>
            </a:r>
            <a:r>
              <a:rPr lang="en-US" b="1" i="1">
                <a:solidFill>
                  <a:srgbClr val="0070C0"/>
                </a:solidFill>
                <a:cs typeface="Calibri"/>
              </a:rPr>
              <a:t>"Clogged pipes/Pump failure"</a:t>
            </a:r>
            <a:endParaRPr lang="en-US" b="1" i="1">
              <a:solidFill>
                <a:srgbClr val="0070C0"/>
              </a:solidFill>
            </a:endParaRPr>
          </a:p>
          <a:p>
            <a:pPr marL="1068705" lvl="1" indent="-382905">
              <a:buFont typeface="Courier New"/>
              <a:buChar char="o"/>
            </a:pPr>
            <a:endParaRPr lang="en-US" i="1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Mixed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10526-6D54-A003-A73D-D700273D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A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29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C4B74-0286-6702-A582-EEEBB522D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 Shock is present</a:t>
            </a:r>
            <a:endParaRPr lang="en-US"/>
          </a:p>
          <a:p>
            <a:pPr marL="1068705" lvl="1" indent="-382905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Uncertain of etiology</a:t>
            </a:r>
            <a:endParaRPr lang="en-US"/>
          </a:p>
          <a:p>
            <a:pPr marL="457200" indent="-382905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00B050"/>
                </a:solidFill>
                <a:cs typeface="Calibri"/>
              </a:rPr>
              <a:t>Oxygen demand &gt; oxygen delivery</a:t>
            </a:r>
          </a:p>
          <a:p>
            <a:pPr marL="1068705" lvl="1" indent="-457200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 </a:t>
            </a:r>
            <a:r>
              <a:rPr lang="en-US" b="1">
                <a:solidFill>
                  <a:srgbClr val="FFC000"/>
                </a:solidFill>
                <a:cs typeface="Calibri"/>
              </a:rPr>
              <a:t>Hypoperfusion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 +/- Hypotension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36124-66B9-68A6-98B2-FE7B161A9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Undifferentiated Shock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78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FBAA58-D672-CC91-830F-D9D66F4AD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971202" y="5432059"/>
            <a:ext cx="2434736" cy="575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4617C-85C9-711E-F0DC-50D85AF1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Resources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131E9-AA99-E03C-1317-58BBAC1B9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01" y="5150580"/>
            <a:ext cx="4762500" cy="114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0E01BC-6D2B-F106-6BB7-4A975F98A43A}"/>
              </a:ext>
            </a:extLst>
          </p:cNvPr>
          <p:cNvSpPr/>
          <p:nvPr/>
        </p:nvSpPr>
        <p:spPr>
          <a:xfrm>
            <a:off x="8400171" y="3903922"/>
            <a:ext cx="2191870" cy="970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2EE654-AA4E-AF31-25BA-8594D2C8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212" y="4152413"/>
            <a:ext cx="1600200" cy="462241"/>
          </a:xfrm>
          <a:prstGeom prst="rect">
            <a:avLst/>
          </a:prstGeom>
        </p:spPr>
      </p:pic>
      <p:pic>
        <p:nvPicPr>
          <p:cNvPr id="8" name="Picture 7" descr="A book cover with text and images&#10;&#10;Description automatically generated">
            <a:extLst>
              <a:ext uri="{FF2B5EF4-FFF2-40B4-BE49-F238E27FC236}">
                <a16:creationId xmlns:a16="http://schemas.microsoft.com/office/drawing/2014/main" id="{182A531C-69F1-D534-8CE2-432B9BCFB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958" y="1602927"/>
            <a:ext cx="1819275" cy="2275615"/>
          </a:xfrm>
          <a:prstGeom prst="rect">
            <a:avLst/>
          </a:prstGeom>
        </p:spPr>
      </p:pic>
      <p:pic>
        <p:nvPicPr>
          <p:cNvPr id="9" name="Picture 8" descr="A book cover of a medical emergency medicine&#10;&#10;Description automatically generated">
            <a:extLst>
              <a:ext uri="{FF2B5EF4-FFF2-40B4-BE49-F238E27FC236}">
                <a16:creationId xmlns:a16="http://schemas.microsoft.com/office/drawing/2014/main" id="{C02BE736-884F-084A-905B-CEFAA9BA8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764" y="1015727"/>
            <a:ext cx="1817594" cy="2266501"/>
          </a:xfrm>
          <a:prstGeom prst="rect">
            <a:avLst/>
          </a:prstGeom>
        </p:spPr>
      </p:pic>
      <p:pic>
        <p:nvPicPr>
          <p:cNvPr id="10" name="Picture 9" descr="A green cover with white text&#10;&#10;Description automatically generated">
            <a:extLst>
              <a:ext uri="{FF2B5EF4-FFF2-40B4-BE49-F238E27FC236}">
                <a16:creationId xmlns:a16="http://schemas.microsoft.com/office/drawing/2014/main" id="{CE925EA8-252E-1C89-3B75-089CD4FC7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050" y="2362215"/>
            <a:ext cx="1381125" cy="2076450"/>
          </a:xfrm>
          <a:prstGeom prst="rect">
            <a:avLst/>
          </a:prstGeom>
        </p:spPr>
      </p:pic>
      <p:pic>
        <p:nvPicPr>
          <p:cNvPr id="11" name="Picture 10" descr="A green sign with white text&#10;&#10;Description automatically generated">
            <a:extLst>
              <a:ext uri="{FF2B5EF4-FFF2-40B4-BE49-F238E27FC236}">
                <a16:creationId xmlns:a16="http://schemas.microsoft.com/office/drawing/2014/main" id="{CDF8515D-2B53-0C75-DD8B-AEB484B29E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9382" y="2362214"/>
            <a:ext cx="135255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98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D4484-8B1D-F7F5-A1AF-BED7010C8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01BD4A-9F6F-DAD5-148E-AA9E55733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091" y="4983"/>
            <a:ext cx="9014613" cy="684682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EF9828-B2F8-299C-8F02-03E40540CB8A}"/>
              </a:ext>
            </a:extLst>
          </p:cNvPr>
          <p:cNvSpPr/>
          <p:nvPr/>
        </p:nvSpPr>
        <p:spPr>
          <a:xfrm>
            <a:off x="1673352" y="3099816"/>
            <a:ext cx="9171432" cy="40233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27FBF07-764D-0CE8-AEA4-1BB2B671E2B5}"/>
              </a:ext>
            </a:extLst>
          </p:cNvPr>
          <p:cNvCxnSpPr/>
          <p:nvPr/>
        </p:nvCxnSpPr>
        <p:spPr>
          <a:xfrm flipV="1">
            <a:off x="3273552" y="2724912"/>
            <a:ext cx="0" cy="777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D9436C-014F-CD09-4705-82702FE8D8ED}"/>
              </a:ext>
            </a:extLst>
          </p:cNvPr>
          <p:cNvCxnSpPr/>
          <p:nvPr/>
        </p:nvCxnSpPr>
        <p:spPr>
          <a:xfrm flipV="1">
            <a:off x="5391912" y="2711196"/>
            <a:ext cx="0" cy="777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A88BB1-9840-AC14-5EC1-7DE7AF562144}"/>
              </a:ext>
            </a:extLst>
          </p:cNvPr>
          <p:cNvCxnSpPr/>
          <p:nvPr/>
        </p:nvCxnSpPr>
        <p:spPr>
          <a:xfrm flipV="1">
            <a:off x="7455408" y="2724912"/>
            <a:ext cx="0" cy="777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0666AC-0270-915F-556A-46D9A5224F27}"/>
              </a:ext>
            </a:extLst>
          </p:cNvPr>
          <p:cNvCxnSpPr/>
          <p:nvPr/>
        </p:nvCxnSpPr>
        <p:spPr>
          <a:xfrm flipV="1">
            <a:off x="9540240" y="2724912"/>
            <a:ext cx="0" cy="777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1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AA17-DFEF-1F4D-2230-858A70A9F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Pulmonary Artery Catheter</a:t>
            </a:r>
            <a:br>
              <a:rPr lang="en-US" sz="3600" dirty="0"/>
            </a:br>
            <a:br>
              <a:rPr lang="en-US" sz="3600" dirty="0"/>
            </a:br>
            <a:r>
              <a:rPr lang="en-US" sz="3600"/>
              <a:t>AKA Swan-Ganz</a:t>
            </a:r>
          </a:p>
        </p:txBody>
      </p:sp>
    </p:spTree>
    <p:extLst>
      <p:ext uri="{BB962C8B-B14F-4D97-AF65-F5344CB8AC3E}">
        <p14:creationId xmlns:p14="http://schemas.microsoft.com/office/powerpoint/2010/main" val="754767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7EC831-6144-CC1D-0DBF-62FD1F1D8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Insertion</a:t>
            </a:r>
          </a:p>
          <a:p>
            <a:pPr marL="514350" indent="-514350">
              <a:buAutoNum type="arabicPeriod"/>
            </a:pPr>
            <a:r>
              <a:rPr lang="en-US"/>
              <a:t>Preparation and Setup</a:t>
            </a:r>
          </a:p>
          <a:p>
            <a:pPr marL="1125855" lvl="1" indent="-514350">
              <a:buFont typeface="Courier New"/>
              <a:buChar char="o"/>
            </a:pPr>
            <a:r>
              <a:rPr lang="en-US"/>
              <a:t>Obtain Consent</a:t>
            </a:r>
            <a:endParaRPr lang="en-US" dirty="0"/>
          </a:p>
          <a:p>
            <a:pPr marL="1125855" lvl="1" indent="-514350">
              <a:buFont typeface="Courier New"/>
              <a:buChar char="o"/>
            </a:pPr>
            <a:r>
              <a:rPr lang="en-US"/>
              <a:t>Position patient in supine position</a:t>
            </a:r>
          </a:p>
          <a:p>
            <a:pPr marL="1125855" lvl="1" indent="-514350">
              <a:buFont typeface="Courier New"/>
              <a:buChar char="o"/>
            </a:pPr>
            <a:r>
              <a:rPr lang="en-US"/>
              <a:t>Site Selection</a:t>
            </a:r>
          </a:p>
          <a:p>
            <a:pPr marL="1510665" lvl="2" indent="-514350">
              <a:buFont typeface="Wingdings"/>
              <a:buChar char="§"/>
            </a:pPr>
            <a:r>
              <a:rPr lang="en-US"/>
              <a:t>Right IJ is usually preferred vessel</a:t>
            </a:r>
          </a:p>
          <a:p>
            <a:pPr marL="1510665" lvl="2" indent="-514350">
              <a:buFont typeface="Wingdings"/>
              <a:buChar char="§"/>
            </a:pPr>
            <a:r>
              <a:rPr lang="en-US"/>
              <a:t>Scan with ultrasound to look at patency and anatomy</a:t>
            </a:r>
          </a:p>
          <a:p>
            <a:pPr marL="1125855" lvl="1" indent="-514350">
              <a:buFont typeface="Courier New"/>
              <a:buChar char="o"/>
            </a:pPr>
            <a:r>
              <a:rPr lang="en-US"/>
              <a:t>Sterility</a:t>
            </a:r>
            <a:endParaRPr lang="en-US" dirty="0"/>
          </a:p>
          <a:p>
            <a:pPr marL="1510665" lvl="2" indent="-514350">
              <a:buFont typeface="Wingdings"/>
              <a:buChar char="§"/>
            </a:pPr>
            <a:r>
              <a:rPr lang="en-US"/>
              <a:t>Full drape, gown, hat, mask, gloves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BAF298-D5CE-C7D8-E11C-8BE30914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Pulmonary Artery Catheter</a:t>
            </a:r>
          </a:p>
        </p:txBody>
      </p:sp>
    </p:spTree>
    <p:extLst>
      <p:ext uri="{BB962C8B-B14F-4D97-AF65-F5344CB8AC3E}">
        <p14:creationId xmlns:p14="http://schemas.microsoft.com/office/powerpoint/2010/main" val="3745430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60B0F-CD9B-7905-52C7-BDCF040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B1A06-FBC3-0EFF-1196-1E61C213C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2. Venous Access and Sheath Placement</a:t>
            </a:r>
            <a:endParaRPr lang="en-US" dirty="0"/>
          </a:p>
          <a:p>
            <a:pPr marL="1068705" lvl="1" indent="-457200">
              <a:buFont typeface="Courier New"/>
              <a:buChar char="o"/>
            </a:pPr>
            <a:r>
              <a:rPr lang="en-US"/>
              <a:t>Access</a:t>
            </a:r>
          </a:p>
          <a:p>
            <a:pPr marL="1453515" lvl="2" indent="-457200">
              <a:buFont typeface="Wingdings"/>
              <a:buChar char="§"/>
            </a:pPr>
            <a:r>
              <a:rPr lang="en-US" dirty="0"/>
              <a:t>Usually obtained using </a:t>
            </a:r>
            <a:r>
              <a:rPr lang="en-US" dirty="0" err="1"/>
              <a:t>Seldinger</a:t>
            </a:r>
            <a:r>
              <a:rPr lang="en-US" dirty="0"/>
              <a:t> technique</a:t>
            </a:r>
          </a:p>
          <a:p>
            <a:pPr marL="1910715" lvl="3" indent="-457200">
              <a:buFont typeface="Arial"/>
              <a:buChar char="•"/>
            </a:pPr>
            <a:r>
              <a:rPr lang="en-US" sz="2650" dirty="0"/>
              <a:t>Needle inser</a:t>
            </a:r>
            <a:r>
              <a:rPr lang="en-US" sz="2650"/>
              <a:t>ted using ultrasound guidance into the RIJ</a:t>
            </a:r>
            <a:endParaRPr lang="en-US" sz="2650" dirty="0"/>
          </a:p>
          <a:p>
            <a:pPr marL="1910715" lvl="3" indent="-457200">
              <a:buFont typeface="Arial"/>
              <a:buChar char="•"/>
            </a:pPr>
            <a:r>
              <a:rPr lang="en-US" sz="2650"/>
              <a:t>Guidewire threaded through needle</a:t>
            </a:r>
          </a:p>
          <a:p>
            <a:pPr marL="1910715" lvl="3" indent="-457200">
              <a:buFont typeface="Arial"/>
              <a:buChar char="•"/>
            </a:pPr>
            <a:r>
              <a:rPr lang="en-US" sz="2650" dirty="0"/>
              <a:t>Dilator inserted to facilitate placement of introducer sheath</a:t>
            </a:r>
          </a:p>
          <a:p>
            <a:pPr marL="1910715" lvl="3" indent="-457200">
              <a:buFont typeface="Arial"/>
              <a:buChar char="•"/>
            </a:pPr>
            <a:r>
              <a:rPr lang="en-US" sz="2650"/>
              <a:t>Venous confirmation of placement</a:t>
            </a:r>
            <a:endParaRPr lang="en-US" sz="2650" dirty="0"/>
          </a:p>
          <a:p>
            <a:pPr marL="2285365" lvl="4" indent="-457200">
              <a:buFont typeface="Courier New"/>
              <a:buChar char="o"/>
            </a:pPr>
            <a:r>
              <a:rPr lang="en-US" sz="2650"/>
              <a:t>Transduce</a:t>
            </a:r>
          </a:p>
          <a:p>
            <a:pPr marL="2285365" lvl="4" indent="-457200">
              <a:buFont typeface="Courier New"/>
              <a:buChar char="o"/>
            </a:pPr>
            <a:r>
              <a:rPr lang="en-US" sz="2650"/>
              <a:t>Manometry</a:t>
            </a:r>
          </a:p>
          <a:p>
            <a:pPr marL="2285365" lvl="4" indent="-457200">
              <a:buFont typeface="Courier New"/>
              <a:buChar char="o"/>
            </a:pPr>
            <a:r>
              <a:rPr lang="en-US" sz="2650" dirty="0"/>
              <a:t>Ultrasound </a:t>
            </a:r>
            <a:r>
              <a:rPr lang="en-US" sz="2650"/>
              <a:t>vessel</a:t>
            </a:r>
            <a:r>
              <a:rPr lang="en-US" sz="2650" dirty="0"/>
              <a:t> showing guidewire</a:t>
            </a:r>
          </a:p>
          <a:p>
            <a:pPr marL="3809365" lvl="5" indent="-457200">
              <a:lnSpc>
                <a:spcPct val="90000"/>
              </a:lnSpc>
              <a:buFont typeface="Wingdings"/>
              <a:buChar char="§"/>
            </a:pPr>
            <a:r>
              <a:rPr lang="en-US" sz="2650">
                <a:solidFill>
                  <a:srgbClr val="FFFFFF"/>
                </a:solidFill>
                <a:cs typeface="Arial"/>
              </a:rPr>
              <a:t>Short and long axis</a:t>
            </a:r>
            <a:endParaRPr lang="en-US" sz="265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B329A2-EE6D-E8B4-97E8-CB16808D1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Pulmonary Artery Catheter</a:t>
            </a:r>
          </a:p>
        </p:txBody>
      </p:sp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AFD37076-9767-2021-196B-E85EEF82EA42}"/>
              </a:ext>
            </a:extLst>
          </p:cNvPr>
          <p:cNvSpPr/>
          <p:nvPr/>
        </p:nvSpPr>
        <p:spPr>
          <a:xfrm>
            <a:off x="2702859" y="2242"/>
            <a:ext cx="2785781" cy="2427193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593FAA-7816-BE1C-512D-8187ED950368}"/>
              </a:ext>
            </a:extLst>
          </p:cNvPr>
          <p:cNvSpPr txBox="1">
            <a:spLocks/>
          </p:cNvSpPr>
          <p:nvPr/>
        </p:nvSpPr>
        <p:spPr>
          <a:xfrm>
            <a:off x="1840139" y="3719360"/>
            <a:ext cx="8498591" cy="1771759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400" b="1" i="0" kern="1200" baseline="0">
                <a:solidFill>
                  <a:schemeClr val="bg1"/>
                </a:solidFill>
                <a:latin typeface="Arial-BoldMT"/>
                <a:ea typeface="+mj-ea"/>
                <a:cs typeface="Arial-Bold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>
                <a:latin typeface="Arial"/>
                <a:cs typeface="Arial"/>
              </a:rPr>
              <a:t>Bedside </a:t>
            </a:r>
            <a:r>
              <a:rPr lang="en-US" sz="6600">
                <a:solidFill>
                  <a:srgbClr val="00B050"/>
                </a:solidFill>
                <a:latin typeface="Arial"/>
                <a:cs typeface="Arial"/>
              </a:rPr>
              <a:t>Ultrasound</a:t>
            </a:r>
            <a:endParaRPr lang="en-US" sz="8000">
              <a:solidFill>
                <a:srgbClr val="00B050"/>
              </a:solidFill>
            </a:endParaRPr>
          </a:p>
          <a:p>
            <a:r>
              <a:rPr lang="en-US" sz="6600">
                <a:latin typeface="Arial"/>
                <a:cs typeface="Arial"/>
              </a:rPr>
              <a:t>+ Physical Exam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256099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CC858-43AB-D9C8-8F31-892035C5F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E7FC5-D2F1-1A22-F3D9-9830FD484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2600">
                <a:ea typeface="Calibri"/>
                <a:cs typeface="Calibri"/>
              </a:rPr>
              <a:t>Terms</a:t>
            </a:r>
            <a:endParaRPr lang="en-US" sz="2600">
              <a:ea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>
                <a:ea typeface="Calibri"/>
                <a:cs typeface="Calibri"/>
              </a:rPr>
              <a:t>Central Venous Pressure (</a:t>
            </a:r>
            <a:r>
              <a:rPr lang="en-US" sz="1700" b="1">
                <a:solidFill>
                  <a:srgbClr val="C00000"/>
                </a:solidFill>
                <a:ea typeface="Calibri"/>
                <a:cs typeface="Calibri"/>
              </a:rPr>
              <a:t>CVP</a:t>
            </a:r>
            <a:r>
              <a:rPr lang="en-US" sz="1700" b="1">
                <a:ea typeface="Calibri"/>
                <a:cs typeface="Calibri"/>
              </a:rPr>
              <a:t>)</a:t>
            </a:r>
            <a:r>
              <a:rPr lang="en-US" sz="1700" b="1" baseline="3000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D</a:t>
            </a:r>
            <a:endParaRPr lang="en-US" sz="1700" b="1" baseline="30000">
              <a:solidFill>
                <a:schemeClr val="bg1">
                  <a:lumMod val="85000"/>
                </a:schemeClr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 CVP = Amount of blood returning to the heart, approximates </a:t>
            </a:r>
            <a:r>
              <a:rPr lang="en-US" sz="1700" b="1">
                <a:solidFill>
                  <a:srgbClr val="0070C0"/>
                </a:solidFill>
                <a:ea typeface="Calibri"/>
                <a:cs typeface="Calibri"/>
              </a:rPr>
              <a:t>RA pressure</a:t>
            </a:r>
            <a:endParaRPr lang="en-US" sz="1700" b="1">
              <a:solidFill>
                <a:srgbClr val="0070C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 Normal: </a:t>
            </a:r>
            <a:r>
              <a:rPr lang="en-US" sz="1700" b="1">
                <a:solidFill>
                  <a:srgbClr val="00B050"/>
                </a:solidFill>
                <a:ea typeface="Calibri"/>
                <a:cs typeface="Calibri"/>
              </a:rPr>
              <a:t>3-8 mmHg</a:t>
            </a:r>
            <a:endParaRPr lang="en-US" sz="1700" b="1">
              <a:solidFill>
                <a:srgbClr val="00B050"/>
              </a:solidFill>
              <a:ea typeface="Calibri"/>
            </a:endParaRPr>
          </a:p>
          <a:p>
            <a:pPr marL="457200" indent="-457200">
              <a:buFont typeface="Arial"/>
              <a:buChar char="•"/>
            </a:pPr>
            <a:endParaRPr lang="en-US" sz="17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>
                <a:ea typeface="Calibri"/>
                <a:cs typeface="Calibri"/>
              </a:rPr>
              <a:t>Pulmonary Capillary Wedge Pressure (</a:t>
            </a:r>
            <a:r>
              <a:rPr lang="en-US" sz="1700" b="1">
                <a:solidFill>
                  <a:srgbClr val="C00000"/>
                </a:solidFill>
                <a:ea typeface="Calibri"/>
                <a:cs typeface="Calibri"/>
              </a:rPr>
              <a:t>PCWP</a:t>
            </a:r>
            <a:r>
              <a:rPr lang="en-US" sz="1700" b="1">
                <a:ea typeface="Calibri"/>
                <a:cs typeface="Calibri"/>
              </a:rPr>
              <a:t>)</a:t>
            </a:r>
            <a:r>
              <a:rPr lang="en-US" sz="1700" b="1" baseline="3000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E</a:t>
            </a:r>
            <a:endParaRPr lang="en-US" sz="1700" b="1" baseline="30000">
              <a:solidFill>
                <a:schemeClr val="bg1">
                  <a:lumMod val="85000"/>
                </a:schemeClr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 PCWP = balloon wedged in pulmonary artery, approximates </a:t>
            </a:r>
            <a:r>
              <a:rPr lang="en-US" sz="1700" b="1">
                <a:solidFill>
                  <a:srgbClr val="0070C0"/>
                </a:solidFill>
                <a:ea typeface="Calibri"/>
                <a:cs typeface="Calibri"/>
              </a:rPr>
              <a:t>LA pressure</a:t>
            </a:r>
            <a:endParaRPr lang="en-US" sz="1700" b="1">
              <a:solidFill>
                <a:srgbClr val="0070C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 Normal: </a:t>
            </a:r>
            <a:r>
              <a:rPr lang="en-US" sz="1700" b="1">
                <a:solidFill>
                  <a:srgbClr val="00B050"/>
                </a:solidFill>
                <a:ea typeface="Calibri"/>
                <a:cs typeface="Calibri"/>
              </a:rPr>
              <a:t>2-15 mmHg</a:t>
            </a:r>
            <a:endParaRPr lang="en-US" sz="1700" b="1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endParaRPr lang="en-US" sz="17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>
                <a:ea typeface="Calibri"/>
                <a:cs typeface="Calibri"/>
              </a:rPr>
              <a:t>Cardiac Output (</a:t>
            </a:r>
            <a:r>
              <a:rPr lang="en-US" sz="1700" b="1">
                <a:solidFill>
                  <a:srgbClr val="C00000"/>
                </a:solidFill>
                <a:ea typeface="Calibri"/>
                <a:cs typeface="Calibri"/>
              </a:rPr>
              <a:t>CO</a:t>
            </a:r>
            <a:r>
              <a:rPr lang="en-US" sz="1700" b="1">
                <a:ea typeface="Calibri"/>
                <a:cs typeface="Calibri"/>
              </a:rPr>
              <a:t>)</a:t>
            </a:r>
            <a:r>
              <a:rPr lang="en-US" sz="1700" b="1" baseline="3000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B</a:t>
            </a: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 Volume of blood being pumped from the LV</a:t>
            </a:r>
            <a:endParaRPr lang="en-US" sz="170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 </a:t>
            </a:r>
            <a:r>
              <a:rPr lang="en-US" sz="1700">
                <a:solidFill>
                  <a:srgbClr val="FFC000"/>
                </a:solidFill>
                <a:ea typeface="Calibri"/>
                <a:cs typeface="Calibri"/>
              </a:rPr>
              <a:t>CO = HR x Stroke Volume</a:t>
            </a:r>
            <a:endParaRPr lang="en-US" sz="1700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 Normal: </a:t>
            </a:r>
            <a:r>
              <a:rPr lang="en-US" sz="1700" b="1">
                <a:solidFill>
                  <a:srgbClr val="00B050"/>
                </a:solidFill>
                <a:ea typeface="Calibri"/>
                <a:cs typeface="Calibri"/>
              </a:rPr>
              <a:t>4-8 L/min</a:t>
            </a:r>
            <a:endParaRPr lang="en-US" sz="1700" b="1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endParaRPr lang="en-US" sz="17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>
                <a:ea typeface="Calibri"/>
                <a:cs typeface="Calibri"/>
              </a:rPr>
              <a:t>Cardiac Index (</a:t>
            </a:r>
            <a:r>
              <a:rPr lang="en-US" sz="1700" b="1">
                <a:solidFill>
                  <a:srgbClr val="C00000"/>
                </a:solidFill>
                <a:ea typeface="Calibri"/>
                <a:cs typeface="Calibri"/>
              </a:rPr>
              <a:t>CI</a:t>
            </a:r>
            <a:r>
              <a:rPr lang="en-US" sz="1700" b="1">
                <a:ea typeface="Calibri"/>
                <a:cs typeface="Calibri"/>
              </a:rPr>
              <a:t>)</a:t>
            </a: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 </a:t>
            </a:r>
            <a:r>
              <a:rPr lang="en-US" sz="1700">
                <a:solidFill>
                  <a:srgbClr val="FFC000"/>
                </a:solidFill>
                <a:ea typeface="Calibri"/>
                <a:cs typeface="Calibri"/>
              </a:rPr>
              <a:t>CI = CO / BSA</a:t>
            </a:r>
            <a:endParaRPr lang="en-US" sz="1700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 Normal: </a:t>
            </a:r>
            <a:r>
              <a:rPr lang="en-US" sz="1700" b="1">
                <a:solidFill>
                  <a:srgbClr val="00B050"/>
                </a:solidFill>
                <a:ea typeface="Calibri"/>
                <a:cs typeface="Calibri"/>
              </a:rPr>
              <a:t>2.5-4 L/min/m</a:t>
            </a:r>
            <a:r>
              <a:rPr lang="en-US" sz="1700" b="1" baseline="30000">
                <a:solidFill>
                  <a:srgbClr val="00B050"/>
                </a:solidFill>
                <a:ea typeface="Calibri"/>
                <a:cs typeface="Calibri"/>
              </a:rPr>
              <a:t>2</a:t>
            </a:r>
            <a:endParaRPr lang="en-US" sz="1700" b="1">
              <a:solidFill>
                <a:srgbClr val="00B050"/>
              </a:solidFill>
              <a:ea typeface="Calibri"/>
              <a:cs typeface="Calibri"/>
            </a:endParaRPr>
          </a:p>
          <a:p>
            <a:pPr marL="1068705" lvl="1" indent="-382905">
              <a:buFont typeface="Courier New"/>
              <a:buChar char="o"/>
            </a:pPr>
            <a:endParaRPr lang="en-US" sz="17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>
                <a:ea typeface="Calibri"/>
                <a:cs typeface="Calibri"/>
              </a:rPr>
              <a:t>Systemic Vascular Resistance (</a:t>
            </a:r>
            <a:r>
              <a:rPr lang="en-US" sz="1700" b="1">
                <a:solidFill>
                  <a:srgbClr val="C00000"/>
                </a:solidFill>
                <a:ea typeface="Calibri"/>
                <a:cs typeface="Calibri"/>
              </a:rPr>
              <a:t>SVR</a:t>
            </a:r>
            <a:r>
              <a:rPr lang="en-US" sz="1700" b="1">
                <a:ea typeface="Calibri"/>
                <a:cs typeface="Calibri"/>
              </a:rPr>
              <a:t>)</a:t>
            </a:r>
            <a:r>
              <a:rPr lang="en-US" sz="1700" b="1" baseline="3000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C</a:t>
            </a: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 Resistance of the systemic circulation</a:t>
            </a:r>
            <a:endParaRPr lang="en-US" sz="170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solidFill>
                  <a:srgbClr val="FFFFFF"/>
                </a:solidFill>
                <a:ea typeface="Calibri"/>
                <a:cs typeface="Calibri"/>
              </a:rPr>
              <a:t> </a:t>
            </a:r>
            <a:r>
              <a:rPr lang="en-US" sz="1700">
                <a:solidFill>
                  <a:srgbClr val="FFC000"/>
                </a:solidFill>
                <a:ea typeface="Calibri"/>
                <a:cs typeface="Calibri"/>
              </a:rPr>
              <a:t>SVR = 80 x (MAP-CVP)/CO</a:t>
            </a:r>
            <a:endParaRPr lang="en-US" sz="1700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 Normal: </a:t>
            </a:r>
            <a:r>
              <a:rPr lang="en-US" sz="1700" b="1">
                <a:solidFill>
                  <a:srgbClr val="00B050"/>
                </a:solidFill>
                <a:ea typeface="Calibri"/>
                <a:cs typeface="Calibri"/>
              </a:rPr>
              <a:t>800-1600 </a:t>
            </a:r>
            <a:r>
              <a:rPr lang="en-US" sz="1700" b="1" err="1">
                <a:solidFill>
                  <a:srgbClr val="00B050"/>
                </a:solidFill>
                <a:ea typeface="Calibri"/>
                <a:cs typeface="Calibri"/>
              </a:rPr>
              <a:t>dyn</a:t>
            </a:r>
            <a:r>
              <a:rPr lang="en-US" sz="1700" b="1">
                <a:solidFill>
                  <a:srgbClr val="00B050"/>
                </a:solidFill>
                <a:ea typeface="Calibri"/>
                <a:cs typeface="Calibri"/>
              </a:rPr>
              <a:t>/cm/sec</a:t>
            </a:r>
            <a:r>
              <a:rPr lang="en-US" sz="1700" b="1" baseline="30000">
                <a:solidFill>
                  <a:srgbClr val="00B050"/>
                </a:solidFill>
                <a:ea typeface="Calibri"/>
                <a:cs typeface="Calibri"/>
              </a:rPr>
              <a:t>-5</a:t>
            </a:r>
            <a:endParaRPr lang="en-US" sz="1700" b="1">
              <a:solidFill>
                <a:srgbClr val="00B050"/>
              </a:solidFill>
              <a:ea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065F6-5C14-107D-5B08-5158CD8B9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Shock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4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allout: Left Arrow 3">
            <a:extLst>
              <a:ext uri="{FF2B5EF4-FFF2-40B4-BE49-F238E27FC236}">
                <a16:creationId xmlns:a16="http://schemas.microsoft.com/office/drawing/2014/main" id="{BD4EB5A5-FAF5-0F94-6952-A6A35844A169}"/>
              </a:ext>
            </a:extLst>
          </p:cNvPr>
          <p:cNvSpPr/>
          <p:nvPr/>
        </p:nvSpPr>
        <p:spPr>
          <a:xfrm>
            <a:off x="5313680" y="3865880"/>
            <a:ext cx="1717040" cy="447040"/>
          </a:xfrm>
          <a:prstGeom prst="left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>
                <a:solidFill>
                  <a:schemeClr val="bg1"/>
                </a:solidFill>
                <a:cs typeface="Arial"/>
              </a:rPr>
              <a:t>POCUS</a:t>
            </a:r>
            <a:endParaRPr lang="en-US" b="1" u="sng">
              <a:solidFill>
                <a:schemeClr val="bg1"/>
              </a:solidFill>
            </a:endParaRPr>
          </a:p>
        </p:txBody>
      </p:sp>
      <p:sp>
        <p:nvSpPr>
          <p:cNvPr id="5" name="Callout: Left Arrow 4">
            <a:extLst>
              <a:ext uri="{FF2B5EF4-FFF2-40B4-BE49-F238E27FC236}">
                <a16:creationId xmlns:a16="http://schemas.microsoft.com/office/drawing/2014/main" id="{C1D31757-3DD4-B010-DAD6-D01B2D564761}"/>
              </a:ext>
            </a:extLst>
          </p:cNvPr>
          <p:cNvSpPr/>
          <p:nvPr/>
        </p:nvSpPr>
        <p:spPr>
          <a:xfrm>
            <a:off x="4907279" y="5735320"/>
            <a:ext cx="1717040" cy="447040"/>
          </a:xfrm>
          <a:prstGeom prst="left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cs typeface="Arial"/>
              </a:rPr>
              <a:t>POCUS*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Callout: Left Arrow 5">
            <a:extLst>
              <a:ext uri="{FF2B5EF4-FFF2-40B4-BE49-F238E27FC236}">
                <a16:creationId xmlns:a16="http://schemas.microsoft.com/office/drawing/2014/main" id="{7CA9EA05-7403-6727-8CDC-900E70B62C62}"/>
              </a:ext>
            </a:extLst>
          </p:cNvPr>
          <p:cNvSpPr/>
          <p:nvPr/>
        </p:nvSpPr>
        <p:spPr>
          <a:xfrm>
            <a:off x="3596638" y="4678679"/>
            <a:ext cx="1717040" cy="447040"/>
          </a:xfrm>
          <a:prstGeom prst="left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cs typeface="Arial"/>
              </a:rPr>
              <a:t>POCUS*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03BB2CAE-9A94-E406-6B9A-A1368CF6F66F}"/>
              </a:ext>
            </a:extLst>
          </p:cNvPr>
          <p:cNvSpPr/>
          <p:nvPr/>
        </p:nvSpPr>
        <p:spPr>
          <a:xfrm>
            <a:off x="7853677" y="1945638"/>
            <a:ext cx="1717040" cy="447040"/>
          </a:xfrm>
          <a:prstGeom prst="left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cs typeface="Arial"/>
              </a:rPr>
              <a:t>POCUS*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997461-375B-5EE4-3AB3-FCA382C5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Guidance</a:t>
            </a:r>
          </a:p>
        </p:txBody>
      </p:sp>
      <p:pic>
        <p:nvPicPr>
          <p:cNvPr id="10" name="Content Placeholder 9" descr="A chart of different types of liquid&#10;&#10;AI-generated content may be incorrect.">
            <a:extLst>
              <a:ext uri="{FF2B5EF4-FFF2-40B4-BE49-F238E27FC236}">
                <a16:creationId xmlns:a16="http://schemas.microsoft.com/office/drawing/2014/main" id="{1A21A1CA-0734-90F6-102D-90837CD58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039" y="1457742"/>
            <a:ext cx="11279923" cy="4243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B3AA57-3125-8B80-8C62-D32C8A31C783}"/>
              </a:ext>
            </a:extLst>
          </p:cNvPr>
          <p:cNvSpPr txBox="1"/>
          <p:nvPr/>
        </p:nvSpPr>
        <p:spPr>
          <a:xfrm>
            <a:off x="5730408" y="6538631"/>
            <a:ext cx="50993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  <a:ea typeface="+mn-lt"/>
                <a:cs typeface="+mn-lt"/>
                <a:hlinkClick r:id="rId3"/>
              </a:rPr>
              <a:t>https://www.acep.org/sonoguide/advanced/rush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AF356-222E-257B-E1DA-7BBAC1E0F5CB}"/>
              </a:ext>
            </a:extLst>
          </p:cNvPr>
          <p:cNvSpPr txBox="1"/>
          <p:nvPr/>
        </p:nvSpPr>
        <p:spPr>
          <a:xfrm>
            <a:off x="455940" y="5971172"/>
            <a:ext cx="99417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cs typeface="Arial"/>
              </a:rPr>
              <a:t>*Rapid Ultrasound for Shock and Hypotension (RUSH)</a:t>
            </a:r>
            <a:endParaRPr lang="en-US" sz="24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65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56C65-9AC0-8550-49A2-3CB5B2F06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171450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2BE083-AA95-649E-F01D-CAF1549616B4}"/>
              </a:ext>
            </a:extLst>
          </p:cNvPr>
          <p:cNvSpPr txBox="1"/>
          <p:nvPr/>
        </p:nvSpPr>
        <p:spPr>
          <a:xfrm>
            <a:off x="4381500" y="5587999"/>
            <a:ext cx="3429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</a:t>
            </a: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86866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CCC4-E05A-517D-13A9-72C6B908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/>
              <a:t>Ultrasound Normals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912494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32262-E8C6-BD53-6444-91C99CA9B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17" y="2619214"/>
            <a:ext cx="10981967" cy="1609107"/>
          </a:xfrm>
        </p:spPr>
        <p:txBody>
          <a:bodyPr/>
          <a:lstStyle/>
          <a:p>
            <a:r>
              <a:rPr lang="en-US" sz="6600"/>
              <a:t>Cardiac</a:t>
            </a:r>
            <a:br>
              <a:rPr lang="en-US" dirty="0"/>
            </a:br>
            <a:r>
              <a:rPr lang="en-US"/>
              <a:t>(Heart)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96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F018D3-991A-A1F6-70ED-93734D676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F95D5F-0D09-58FC-CA6E-576B39E5F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H</a:t>
            </a:r>
            <a:r>
              <a:rPr lang="en-US"/>
              <a:t>I-MAP</a:t>
            </a:r>
          </a:p>
        </p:txBody>
      </p:sp>
      <p:pic>
        <p:nvPicPr>
          <p:cNvPr id="3" name="Picture 2" descr="A close-up of an ultrasound&#10;&#10;AI-generated content may be incorrect.">
            <a:extLst>
              <a:ext uri="{FF2B5EF4-FFF2-40B4-BE49-F238E27FC236}">
                <a16:creationId xmlns:a16="http://schemas.microsoft.com/office/drawing/2014/main" id="{8A19F30D-FB24-88E8-27F2-114E45C3C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834" y="875242"/>
            <a:ext cx="4095750" cy="5107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B796C-3700-C64A-7E12-D26DE10A7D86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3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59974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9280-1C25-A58D-B806-CD85D8C7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ea typeface="Calibri Light"/>
                <a:cs typeface="Calibri Light"/>
              </a:rPr>
              <a:t>Shock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3127673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3EB21-275F-3B15-8AF2-D0498C1B8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B4283224-F1D1-FCA1-F7A9-B3871B5A9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DCC09-7DF5-4F2E-9DF3-59BFC5AC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H</a:t>
            </a:r>
            <a:r>
              <a:rPr lang="en-US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7711E1-C689-F536-D59E-596CFB7794A1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4" name="Picture 3" descr="A sonogram of a baby&#10;&#10;AI-generated content may be incorrect.">
            <a:extLst>
              <a:ext uri="{FF2B5EF4-FFF2-40B4-BE49-F238E27FC236}">
                <a16:creationId xmlns:a16="http://schemas.microsoft.com/office/drawing/2014/main" id="{C770B669-5241-E12C-49E4-F4E56DBAF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71638"/>
            <a:ext cx="57150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600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078CC-4067-8680-20B5-2C29FECE4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3EB72-A726-1E92-3654-0C4661167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6C547-2A3D-106D-6698-78DAEEF6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H</a:t>
            </a:r>
            <a:r>
              <a:rPr lang="en-US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96CBB3-B1AE-7631-60E5-06A34787DFE7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428F3-8348-B411-52AC-678D3624F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705" y="1408642"/>
            <a:ext cx="6109758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085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E644B-9A73-0BF8-93D1-BC578E4D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9B0B1-6C5C-719B-CC1B-72F7ECB34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54D96-B518-0B5E-0B71-25A208567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H</a:t>
            </a:r>
            <a:r>
              <a:rPr lang="en-US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1FB998-376A-7C3D-79E1-5F9BAEAA0567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4" name="Picture 3" descr="An ultrasound of a baby&#10;&#10;AI-generated content may be incorrect.">
            <a:extLst>
              <a:ext uri="{FF2B5EF4-FFF2-40B4-BE49-F238E27FC236}">
                <a16:creationId xmlns:a16="http://schemas.microsoft.com/office/drawing/2014/main" id="{F24E454A-1E8B-ACBD-5EDC-4CD469B9B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583" y="1399646"/>
            <a:ext cx="5566833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58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B2E6A-BF38-F46D-89D6-74C78190E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7DE0B-E587-DFF1-39A6-204557365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6E5FFA-941F-CEEE-41CA-32C3C6B4E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H</a:t>
            </a:r>
            <a:r>
              <a:rPr lang="en-US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214149-940C-278C-BEC8-32B421A7F653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F39682-9ABA-CD7A-62CB-8BA07774D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62592"/>
            <a:ext cx="6106583" cy="43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400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438E9-53FE-D8CD-5971-7180A9DCC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87C68-84DE-6681-33E9-67E024C9B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AA4C8-404E-F6DD-97E4-487734B4C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H</a:t>
            </a:r>
            <a:r>
              <a:rPr lang="en-US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CDD9F-74BF-2931-DDA7-5E2E16095C33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3" name="Picture 2" descr="A close-up of an ultrasound&#10;&#10;AI-generated content may be incorrect.">
            <a:extLst>
              <a:ext uri="{FF2B5EF4-FFF2-40B4-BE49-F238E27FC236}">
                <a16:creationId xmlns:a16="http://schemas.microsoft.com/office/drawing/2014/main" id="{DA30733E-5DAD-DBF9-DE32-8A1F64F75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17" y="1426105"/>
            <a:ext cx="5355166" cy="40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26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16C65-DCA5-D5CF-1AF0-D83B1A41A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562DB3-EFCE-DB44-B3BF-308007AF3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2263CF-0B66-922D-BBA0-52723F0D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H</a:t>
            </a:r>
            <a:r>
              <a:rPr lang="en-US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01470-B6EF-B962-AEFE-EC24EC21E3E4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49E64-4C97-8BF9-B947-0534BB05E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248305"/>
            <a:ext cx="5715000" cy="43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292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6E08E-C865-B96A-02D7-1C3B5C2CD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EAC64-03BE-0315-C95E-B31351EB4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16428F-A3E2-A1E3-5CF9-C902594D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H</a:t>
            </a:r>
            <a:r>
              <a:rPr lang="en-US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48255-244D-E908-8123-9C21A4E39C8D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6F8120-AF0A-7E5B-4A46-87DBD0E21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417" y="1330855"/>
            <a:ext cx="5619750" cy="42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12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6028E-14DB-85DB-160B-2D00023ED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A151A-5824-E0E0-46D1-EC7DFDE7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17" y="2619214"/>
            <a:ext cx="10981967" cy="1609107"/>
          </a:xfrm>
        </p:spPr>
        <p:txBody>
          <a:bodyPr/>
          <a:lstStyle/>
          <a:p>
            <a:r>
              <a:rPr lang="en-US" sz="6600"/>
              <a:t>Inferior Vena Cava</a:t>
            </a:r>
          </a:p>
        </p:txBody>
      </p:sp>
    </p:spTree>
    <p:extLst>
      <p:ext uri="{BB962C8B-B14F-4D97-AF65-F5344CB8AC3E}">
        <p14:creationId xmlns:p14="http://schemas.microsoft.com/office/powerpoint/2010/main" val="17725468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B6F69-D151-62FE-14BB-85C1CDE04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B6AA59-F999-B402-A52A-40B143F21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8E1D3-048D-135E-26C4-C83C7102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</a:t>
            </a:r>
            <a:r>
              <a:rPr lang="en-US">
                <a:solidFill>
                  <a:srgbClr val="C00000"/>
                </a:solidFill>
              </a:rPr>
              <a:t>I</a:t>
            </a:r>
            <a:r>
              <a:rPr lang="en-US"/>
              <a:t>-MAP</a:t>
            </a:r>
          </a:p>
        </p:txBody>
      </p:sp>
      <p:pic>
        <p:nvPicPr>
          <p:cNvPr id="3" name="Picture 2" descr="A close-up of an ultrasound&#10;&#10;AI-generated content may be incorrect.">
            <a:extLst>
              <a:ext uri="{FF2B5EF4-FFF2-40B4-BE49-F238E27FC236}">
                <a16:creationId xmlns:a16="http://schemas.microsoft.com/office/drawing/2014/main" id="{F489939E-07E4-6ACF-8DF4-93EDAEC6A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417" y="1330855"/>
            <a:ext cx="5619750" cy="4206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76089-B62D-8F5C-A33E-FA1089C76468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https://www.thepocusatlas.com/vascular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062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F2440-24FA-240E-9A1E-26601750D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ultrasound of a baby&#10;&#10;AI-generated content may be incorrect.">
            <a:extLst>
              <a:ext uri="{FF2B5EF4-FFF2-40B4-BE49-F238E27FC236}">
                <a16:creationId xmlns:a16="http://schemas.microsoft.com/office/drawing/2014/main" id="{E0B90DD0-D71A-2726-ED72-86F0FEE11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0" y="1386865"/>
            <a:ext cx="4645269" cy="4289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DB29C8-F737-D27A-0DF7-5E31F54D4FF2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https://www.thepocusatlas.com/vascular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8F2FA2-5FF9-071B-B3E9-CFEB2E15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C37E59-BC22-E174-1DA5-B8557EBC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</a:t>
            </a:r>
            <a:r>
              <a:rPr lang="en-US">
                <a:solidFill>
                  <a:srgbClr val="C00000"/>
                </a:solidFill>
              </a:rPr>
              <a:t>I</a:t>
            </a:r>
            <a:r>
              <a:rPr lang="en-US"/>
              <a:t>-MAP</a:t>
            </a:r>
          </a:p>
        </p:txBody>
      </p:sp>
    </p:spTree>
    <p:extLst>
      <p:ext uri="{BB962C8B-B14F-4D97-AF65-F5344CB8AC3E}">
        <p14:creationId xmlns:p14="http://schemas.microsoft.com/office/powerpoint/2010/main" val="19155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AC9E0-F6B7-FC78-6401-7B9D90195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"State of cellular and tissue hypoxia due to either reduced oxygen delivery, increased oxygen consumption, inadequate oxygen utilization, or a combination of these processes." -Uptodate.com</a:t>
            </a:r>
            <a:endParaRPr lang="en-US"/>
          </a:p>
          <a:p>
            <a:endParaRPr lang="en-US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Can occur with </a:t>
            </a:r>
            <a:r>
              <a:rPr lang="en-US">
                <a:solidFill>
                  <a:srgbClr val="C00000"/>
                </a:solidFill>
                <a:cs typeface="Calibri"/>
              </a:rPr>
              <a:t>hypotension</a:t>
            </a:r>
            <a:r>
              <a:rPr lang="en-US">
                <a:cs typeface="Calibri"/>
              </a:rPr>
              <a:t>, </a:t>
            </a:r>
            <a:r>
              <a:rPr lang="en-US">
                <a:solidFill>
                  <a:srgbClr val="0070C0"/>
                </a:solidFill>
                <a:cs typeface="Calibri"/>
              </a:rPr>
              <a:t>normotension</a:t>
            </a:r>
            <a:r>
              <a:rPr lang="en-US">
                <a:cs typeface="Calibri"/>
              </a:rPr>
              <a:t>, or </a:t>
            </a:r>
            <a:r>
              <a:rPr lang="en-US">
                <a:solidFill>
                  <a:srgbClr val="FFC000"/>
                </a:solidFill>
                <a:cs typeface="Calibri"/>
              </a:rPr>
              <a:t>hypertension</a:t>
            </a:r>
          </a:p>
          <a:p>
            <a:endParaRPr lang="en-US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Cellular </a:t>
            </a:r>
            <a:r>
              <a:rPr lang="en-US" b="1">
                <a:solidFill>
                  <a:srgbClr val="00B050"/>
                </a:solidFill>
                <a:cs typeface="Calibri"/>
              </a:rPr>
              <a:t>oxygen demand &gt; oxygen delivery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7E802-CA5E-BE1E-373B-1DB0E55DD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A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594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6028E-14DB-85DB-160B-2D00023ED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A151A-5824-E0E0-46D1-EC7DFDE7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17" y="2619214"/>
            <a:ext cx="10981967" cy="1609107"/>
          </a:xfrm>
        </p:spPr>
        <p:txBody>
          <a:bodyPr/>
          <a:lstStyle/>
          <a:p>
            <a:r>
              <a:rPr lang="en-US" sz="6600"/>
              <a:t>Abdomen</a:t>
            </a:r>
            <a:br>
              <a:rPr lang="en-US" sz="6600" dirty="0"/>
            </a:br>
            <a:r>
              <a:rPr lang="en-US"/>
              <a:t>(Morison's Pouch)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030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50737B-1C4E-8EEE-8F36-5249052A1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84C700-81C0-4332-D8D6-9ADF6CD08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</a:t>
            </a:r>
            <a:r>
              <a:rPr lang="en-US">
                <a:solidFill>
                  <a:srgbClr val="FFC000"/>
                </a:solidFill>
              </a:rPr>
              <a:t>M</a:t>
            </a:r>
            <a:r>
              <a:rPr lang="en-US"/>
              <a:t>AP</a:t>
            </a:r>
          </a:p>
        </p:txBody>
      </p:sp>
      <p:pic>
        <p:nvPicPr>
          <p:cNvPr id="3" name="Picture 2" descr="An ultrasound of a baby&#10;&#10;AI-generated content may be incorrect.">
            <a:extLst>
              <a:ext uri="{FF2B5EF4-FFF2-40B4-BE49-F238E27FC236}">
                <a16:creationId xmlns:a16="http://schemas.microsoft.com/office/drawing/2014/main" id="{3702284B-F9A4-1DDA-3C36-1B407CEB8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789" y="1409823"/>
            <a:ext cx="5358423" cy="4028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6ABDE5-E041-AE9E-0C2C-9563B1E8E17C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https://www.thepocusatlas.com/trauma-atlas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296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D7008-150B-2020-23F1-F3FAA61A6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36A61-7E2A-FB2D-ECA2-4A3A7402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17" y="2619214"/>
            <a:ext cx="10981967" cy="1609107"/>
          </a:xfrm>
        </p:spPr>
        <p:txBody>
          <a:bodyPr/>
          <a:lstStyle/>
          <a:p>
            <a:r>
              <a:rPr lang="en-US" sz="6600" dirty="0"/>
              <a:t>Abdominal Aorta</a:t>
            </a:r>
            <a:br>
              <a:rPr lang="en-US" sz="6600" dirty="0"/>
            </a:br>
            <a:r>
              <a:rPr lang="en-US" dirty="0"/>
              <a:t>(</a:t>
            </a:r>
            <a:r>
              <a:rPr lang="en-US"/>
              <a:t>Aneurysm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20752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1CB9F-6D3D-C0E4-7DD4-9EFE7E337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E8532-D94A-C335-932A-2103C8FD3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63770-E398-FC6E-7D3B-241FDD92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HIM</a:t>
            </a:r>
            <a:r>
              <a:rPr lang="en-US">
                <a:solidFill>
                  <a:srgbClr val="0070C0"/>
                </a:solidFill>
              </a:rPr>
              <a:t>A</a:t>
            </a:r>
            <a:r>
              <a:rPr lang="en-US"/>
              <a:t>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2907C-753D-44F5-7D06-1AA363ADD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834" y="887942"/>
            <a:ext cx="5122333" cy="5082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6E535-BD34-C112-E8A3-C238113FF85F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https://www.thepocusatlas.com/vascular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561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3F1FD-0AAF-F96A-37AF-B55273BF1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D9171-C897-F7A6-9B33-B18B54DEC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3DCAB-B7A9-2BDE-8F0C-F4F688CA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HI-M</a:t>
            </a:r>
            <a:r>
              <a:rPr lang="en-US">
                <a:solidFill>
                  <a:srgbClr val="0070C0"/>
                </a:solidFill>
              </a:rPr>
              <a:t>A</a:t>
            </a:r>
            <a:r>
              <a:rPr lang="en-US" dirty="0"/>
              <a:t>P</a:t>
            </a:r>
            <a:endParaRPr lang="en-US"/>
          </a:p>
        </p:txBody>
      </p:sp>
      <p:pic>
        <p:nvPicPr>
          <p:cNvPr id="3" name="Picture 2" descr="An ultrasound of a baby&#10;&#10;AI-generated content may be incorrect.">
            <a:extLst>
              <a:ext uri="{FF2B5EF4-FFF2-40B4-BE49-F238E27FC236}">
                <a16:creationId xmlns:a16="http://schemas.microsoft.com/office/drawing/2014/main" id="{38D3E8AE-29CC-50C5-942E-A025B0BB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67" y="1352021"/>
            <a:ext cx="5556250" cy="41645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328DC8-A7B0-B011-1439-C5336EF3262A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https://www.thepocusatlas.com/vascular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591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BF5A6-F132-2762-3A8A-96783C24E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79106-9FDD-8077-D671-49029991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17" y="2619214"/>
            <a:ext cx="10981967" cy="1609107"/>
          </a:xfrm>
        </p:spPr>
        <p:txBody>
          <a:bodyPr/>
          <a:lstStyle/>
          <a:p>
            <a:r>
              <a:rPr lang="en-US" sz="6600"/>
              <a:t>Pulmonary</a:t>
            </a:r>
            <a:br>
              <a:rPr lang="en-US" sz="6600" dirty="0"/>
            </a:br>
            <a:r>
              <a:rPr lang="en-US"/>
              <a:t>(Pneumothorax)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248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CFDCDA-E255-7FD6-BB25-A3EDC9E91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C813F3-8C9E-3AB1-D173-A356ACE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HI-MA</a:t>
            </a:r>
            <a:r>
              <a:rPr lang="en-US" dirty="0">
                <a:solidFill>
                  <a:srgbClr val="FFFF00"/>
                </a:solidFill>
              </a:rPr>
              <a:t>P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F5291C-6F47-89F6-4D00-B65FA7B0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417" y="1005417"/>
            <a:ext cx="4847166" cy="4857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6986B2-908E-DA93-48A6-AA58A85D188A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https://www.thepocusatlas.com/pulmonary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747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51064-DCA9-148E-A29B-62F35E929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6277C-28FF-A7DE-2DF0-9B3F254D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HIMA</a:t>
            </a:r>
            <a:r>
              <a:rPr lang="en-US">
                <a:solidFill>
                  <a:srgbClr val="FFFF00"/>
                </a:solidFill>
              </a:rPr>
              <a:t>P</a:t>
            </a:r>
            <a:endParaRPr lang="en-US"/>
          </a:p>
        </p:txBody>
      </p:sp>
      <p:pic>
        <p:nvPicPr>
          <p:cNvPr id="3" name="Picture 2" descr="A close-up of an ultrasound&#10;&#10;AI-generated content may be incorrect.">
            <a:extLst>
              <a:ext uri="{FF2B5EF4-FFF2-40B4-BE49-F238E27FC236}">
                <a16:creationId xmlns:a16="http://schemas.microsoft.com/office/drawing/2014/main" id="{423E7EC2-9719-864E-952F-07C0A874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989"/>
          <a:stretch>
            <a:fillRect/>
          </a:stretch>
        </p:blipFill>
        <p:spPr>
          <a:xfrm>
            <a:off x="3526872" y="1607424"/>
            <a:ext cx="5138251" cy="4420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0C7548-0791-2641-9D0F-4305EC18E06E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https://www.thepocusatlas.com/pulmonary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8667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53905-AF20-7910-29E3-114F04B5C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96" y="1470513"/>
            <a:ext cx="6950807" cy="39169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AD7F15-CCCC-5559-DFA3-62EFF8558C7A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https://www.thepocusatlas.com/pulmonary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799AEA-2818-8518-80B2-66F62F328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D375B5-1899-35DC-08DE-137DB217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HI-MA</a:t>
            </a:r>
            <a:r>
              <a:rPr lang="en-US" dirty="0">
                <a:solidFill>
                  <a:srgbClr val="FFFF00"/>
                </a:solidFill>
              </a:rPr>
              <a:t>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852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5CBFF0-EC2B-C0E9-D6CD-7643E5B4D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7C6E1-C6D6-9838-490B-FC933BD0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HI-MA</a:t>
            </a:r>
            <a:r>
              <a:rPr lang="en-US" dirty="0">
                <a:solidFill>
                  <a:srgbClr val="FFFF00"/>
                </a:solidFill>
              </a:rPr>
              <a:t>P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29819-73E5-9350-4C97-9488E9149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788" y="1312130"/>
            <a:ext cx="5622192" cy="4223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A966A-214C-703D-805A-BF86915955F2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https://www.thepocusatlas.com/pulmonary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08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39F1D-D26A-BEE7-001B-EC2DF884F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 sz="4400">
                <a:cs typeface="Calibri"/>
              </a:rPr>
              <a:t>Stages</a:t>
            </a:r>
            <a:endParaRPr lang="en-US" sz="4400"/>
          </a:p>
          <a:p>
            <a:pPr marL="1068705" lvl="1" indent="-457200">
              <a:buFont typeface="Courier New"/>
              <a:buChar char="o"/>
            </a:pPr>
            <a:r>
              <a:rPr lang="en-US" sz="4400">
                <a:cs typeface="Calibri"/>
              </a:rPr>
              <a:t> </a:t>
            </a:r>
            <a:r>
              <a:rPr lang="en-US" sz="4400" b="1">
                <a:solidFill>
                  <a:srgbClr val="C00000"/>
                </a:solidFill>
                <a:cs typeface="Calibri"/>
              </a:rPr>
              <a:t>Pre-shock</a:t>
            </a:r>
          </a:p>
          <a:p>
            <a:pPr marL="1453515" lvl="2" indent="-382905">
              <a:buFont typeface="Wingdings"/>
              <a:buChar char="§"/>
            </a:pPr>
            <a:r>
              <a:rPr lang="en-US">
                <a:solidFill>
                  <a:srgbClr val="FFFFFF"/>
                </a:solidFill>
                <a:cs typeface="Calibri"/>
              </a:rPr>
              <a:t> </a:t>
            </a:r>
            <a:r>
              <a:rPr lang="en-US" b="1">
                <a:solidFill>
                  <a:srgbClr val="0070C0"/>
                </a:solidFill>
                <a:cs typeface="Calibri"/>
              </a:rPr>
              <a:t>Compensated</a:t>
            </a:r>
            <a:r>
              <a:rPr lang="en-US">
                <a:cs typeface="Calibri"/>
              </a:rPr>
              <a:t> or </a:t>
            </a:r>
            <a:r>
              <a:rPr lang="en-US" b="1">
                <a:solidFill>
                  <a:srgbClr val="00B050"/>
                </a:solidFill>
                <a:cs typeface="Calibri"/>
              </a:rPr>
              <a:t>cryptic shock</a:t>
            </a:r>
          </a:p>
          <a:p>
            <a:pPr marL="1453515" lvl="2" indent="-382905">
              <a:buFont typeface="Wingdings"/>
              <a:buChar char="§"/>
            </a:pPr>
            <a:r>
              <a:rPr lang="en-US">
                <a:cs typeface="Calibri"/>
              </a:rPr>
              <a:t> Signs</a:t>
            </a:r>
          </a:p>
          <a:p>
            <a:pPr marL="1910715" lvl="3" indent="-310515">
              <a:buFont typeface="Arial"/>
              <a:buChar char="•"/>
            </a:pPr>
            <a:r>
              <a:rPr lang="en-US" sz="2900">
                <a:cs typeface="Calibri"/>
              </a:rPr>
              <a:t>Abnormal Vital Signs</a:t>
            </a:r>
          </a:p>
          <a:p>
            <a:pPr marL="2285365" lvl="4" indent="-338455">
              <a:buFont typeface="Courier New"/>
              <a:buChar char="o"/>
            </a:pPr>
            <a:r>
              <a:rPr lang="en-US" sz="2900">
                <a:cs typeface="Calibri"/>
              </a:rPr>
              <a:t>Tachycardia</a:t>
            </a:r>
            <a:endParaRPr lang="en-US" sz="2900"/>
          </a:p>
          <a:p>
            <a:pPr marL="2285365" lvl="4" indent="-338455">
              <a:buFont typeface="Courier New"/>
              <a:buChar char="o"/>
            </a:pPr>
            <a:r>
              <a:rPr lang="en-US" sz="2900">
                <a:cs typeface="Calibri"/>
              </a:rPr>
              <a:t>Tachypnea</a:t>
            </a:r>
          </a:p>
          <a:p>
            <a:pPr marL="1910715" lvl="3" indent="-310515">
              <a:buFont typeface="Arial"/>
              <a:buChar char="•"/>
            </a:pPr>
            <a:r>
              <a:rPr lang="en-US" sz="2900">
                <a:cs typeface="Calibri"/>
              </a:rPr>
              <a:t>Elevated lactic acid</a:t>
            </a:r>
          </a:p>
          <a:p>
            <a:pPr marL="1068705" lvl="1" indent="-457200">
              <a:buFont typeface="Courier New"/>
              <a:buChar char="o"/>
            </a:pPr>
            <a:r>
              <a:rPr lang="en-US" sz="4400">
                <a:cs typeface="Calibri"/>
              </a:rPr>
              <a:t> </a:t>
            </a:r>
            <a:r>
              <a:rPr lang="en-US" sz="4400" b="1">
                <a:solidFill>
                  <a:srgbClr val="C00000"/>
                </a:solidFill>
                <a:cs typeface="Calibri"/>
              </a:rPr>
              <a:t>Shock</a:t>
            </a:r>
          </a:p>
          <a:p>
            <a:pPr marL="1453515" lvl="2" indent="-382905">
              <a:buFont typeface="Wingdings"/>
              <a:buChar char="§"/>
            </a:pPr>
            <a:r>
              <a:rPr lang="en-US">
                <a:cs typeface="Calibri"/>
              </a:rPr>
              <a:t>Compensatory mechanisms </a:t>
            </a:r>
            <a:r>
              <a:rPr lang="en-US">
                <a:solidFill>
                  <a:srgbClr val="FFC000"/>
                </a:solidFill>
                <a:cs typeface="Calibri"/>
              </a:rPr>
              <a:t>overwhelmed</a:t>
            </a:r>
          </a:p>
          <a:p>
            <a:pPr marL="1910715" lvl="3" indent="-382905">
              <a:buFont typeface="Arial"/>
              <a:buChar char="•"/>
            </a:pPr>
            <a:r>
              <a:rPr lang="en-US" sz="2900">
                <a:cs typeface="Calibri"/>
              </a:rPr>
              <a:t>Signs</a:t>
            </a:r>
          </a:p>
          <a:p>
            <a:pPr marL="2285365" lvl="4" indent="-338455">
              <a:buFont typeface="Courier New"/>
              <a:buChar char="o"/>
            </a:pPr>
            <a:r>
              <a:rPr lang="en-US" sz="2900">
                <a:cs typeface="Calibri"/>
              </a:rPr>
              <a:t>Tachycardia, dyspnea, restlessness, diaphoresis, metabolic acidosis, hypotension, oliguria, cool and clammy skin</a:t>
            </a:r>
          </a:p>
          <a:p>
            <a:pPr marL="1068705" lvl="1" indent="-457200">
              <a:buFont typeface="Courier New"/>
              <a:buChar char="o"/>
            </a:pPr>
            <a:r>
              <a:rPr lang="en-US" sz="4400">
                <a:cs typeface="Calibri"/>
              </a:rPr>
              <a:t> </a:t>
            </a:r>
            <a:r>
              <a:rPr lang="en-US" sz="4400" b="1">
                <a:solidFill>
                  <a:srgbClr val="C00000"/>
                </a:solidFill>
                <a:cs typeface="Calibri"/>
              </a:rPr>
              <a:t>End-organ dysfunction</a:t>
            </a:r>
          </a:p>
          <a:p>
            <a:pPr marL="1453515" lvl="2" indent="-382905">
              <a:buFont typeface="Wingdings"/>
              <a:buChar char="§"/>
            </a:pPr>
            <a:r>
              <a:rPr lang="en-US">
                <a:cs typeface="Calibri"/>
              </a:rPr>
              <a:t>Irreversible organ damage</a:t>
            </a:r>
          </a:p>
          <a:p>
            <a:pPr marL="1453515" lvl="2" indent="-382905">
              <a:buFont typeface="Wingdings"/>
              <a:buChar char="§"/>
            </a:pPr>
            <a:r>
              <a:rPr lang="en-US">
                <a:cs typeface="Calibri"/>
              </a:rPr>
              <a:t>Multiorgan failure</a:t>
            </a:r>
            <a:endParaRPr lang="en-US"/>
          </a:p>
          <a:p>
            <a:pPr marL="1453515" lvl="2" indent="-382905">
              <a:buFont typeface="Wingdings"/>
              <a:buChar char="§"/>
            </a:pPr>
            <a:r>
              <a:rPr lang="en-US">
                <a:cs typeface="Calibri"/>
              </a:rPr>
              <a:t>Death</a:t>
            </a:r>
            <a:endParaRPr lang="en-US"/>
          </a:p>
          <a:p>
            <a:pPr marL="1453515" lvl="2" indent="-382905">
              <a:buFont typeface="Wingdings"/>
              <a:buChar char="§"/>
            </a:pPr>
            <a:r>
              <a:rPr lang="en-US">
                <a:cs typeface="Calibri"/>
              </a:rPr>
              <a:t>Signs</a:t>
            </a:r>
          </a:p>
          <a:p>
            <a:pPr marL="1910715" lvl="3" indent="-310515">
              <a:buFont typeface="Arial"/>
              <a:buChar char="•"/>
            </a:pPr>
            <a:r>
              <a:rPr lang="en-US" sz="2900">
                <a:cs typeface="Calibri"/>
              </a:rPr>
              <a:t>Anuria, acidemia, depressed CO, refractory hypotension, lactic acidosis, altered mental status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732DA-7A0B-DAE1-2195-A93872C6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A</a:t>
            </a:r>
            <a:endParaRPr lang="en-US" sz="3200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925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F3B5E-CBF5-DF6C-9EC4-DCD4EDF91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1775A-8EFA-4BF4-ACA5-A3A56667A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Guidance</a:t>
            </a:r>
          </a:p>
        </p:txBody>
      </p:sp>
      <p:pic>
        <p:nvPicPr>
          <p:cNvPr id="10" name="Content Placeholder 9" descr="A chart of different types of liquid&#10;&#10;AI-generated content may be incorrect.">
            <a:extLst>
              <a:ext uri="{FF2B5EF4-FFF2-40B4-BE49-F238E27FC236}">
                <a16:creationId xmlns:a16="http://schemas.microsoft.com/office/drawing/2014/main" id="{A6D9501A-D8DC-5539-A461-A33FACCA5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039" y="1457742"/>
            <a:ext cx="11279923" cy="4243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2B8FB7-2837-A835-8FBA-61C969A1757B}"/>
              </a:ext>
            </a:extLst>
          </p:cNvPr>
          <p:cNvSpPr txBox="1"/>
          <p:nvPr/>
        </p:nvSpPr>
        <p:spPr>
          <a:xfrm>
            <a:off x="5730408" y="6538631"/>
            <a:ext cx="50993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  <a:ea typeface="+mn-lt"/>
                <a:cs typeface="+mn-lt"/>
                <a:hlinkClick r:id="rId3"/>
              </a:rPr>
              <a:t>https://www.acep.org/sonoguide/advanced/rush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98C88E-4E36-FA20-D325-C98819C02DDE}"/>
              </a:ext>
            </a:extLst>
          </p:cNvPr>
          <p:cNvSpPr txBox="1"/>
          <p:nvPr/>
        </p:nvSpPr>
        <p:spPr>
          <a:xfrm>
            <a:off x="455940" y="5971172"/>
            <a:ext cx="99417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cs typeface="Arial"/>
              </a:rPr>
              <a:t>*Rapid Ultrasound for Shock and Hypotension (RUSH)</a:t>
            </a:r>
            <a:endParaRPr lang="en-US" sz="24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194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0692C-CB89-877F-7311-67DD48E80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A8AC3-5167-DBBF-8800-D82530D67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Hypovolemic Shock</a:t>
            </a:r>
            <a:endParaRPr lang="en-US">
              <a:solidFill>
                <a:srgbClr val="C00000"/>
              </a:solidFill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 Reduced intravascular </a:t>
            </a:r>
            <a:r>
              <a:rPr lang="en-US" b="1">
                <a:solidFill>
                  <a:srgbClr val="FFC000"/>
                </a:solidFill>
                <a:cs typeface="Calibri"/>
              </a:rPr>
              <a:t>volume</a:t>
            </a:r>
          </a:p>
          <a:p>
            <a:pPr marL="1068705" lvl="1" indent="-382905">
              <a:buFont typeface="Courier New"/>
              <a:buChar char="o"/>
            </a:pPr>
            <a:r>
              <a:rPr lang="en-US" b="1" i="1">
                <a:cs typeface="Calibri"/>
              </a:rPr>
              <a:t> </a:t>
            </a:r>
            <a:r>
              <a:rPr lang="en-US" b="1" i="1">
                <a:solidFill>
                  <a:srgbClr val="0070C0"/>
                </a:solidFill>
                <a:cs typeface="Calibri"/>
              </a:rPr>
              <a:t>"Empty tank"</a:t>
            </a:r>
          </a:p>
          <a:p>
            <a:pPr marL="1068705" lvl="1" indent="-382905">
              <a:buFont typeface="Courier New"/>
              <a:buChar char="o"/>
            </a:pPr>
            <a:endParaRPr lang="en-US" i="1">
              <a:solidFill>
                <a:srgbClr val="FFFFFF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Distributive Shock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 Severe </a:t>
            </a:r>
            <a:r>
              <a:rPr lang="en-US" b="1">
                <a:solidFill>
                  <a:srgbClr val="FFC000"/>
                </a:solidFill>
                <a:cs typeface="Calibri"/>
              </a:rPr>
              <a:t>peripheral vasodilation</a:t>
            </a:r>
          </a:p>
          <a:p>
            <a:pPr marL="1068705" lvl="1" indent="-382905">
              <a:buFont typeface="Courier New"/>
              <a:buChar char="o"/>
            </a:pPr>
            <a:r>
              <a:rPr lang="en-US" b="1" i="1">
                <a:cs typeface="Calibri"/>
              </a:rPr>
              <a:t> </a:t>
            </a:r>
            <a:r>
              <a:rPr lang="en-US" b="1" i="1">
                <a:solidFill>
                  <a:srgbClr val="0070C0"/>
                </a:solidFill>
                <a:cs typeface="Calibri"/>
              </a:rPr>
              <a:t>"Leaky pipes"</a:t>
            </a:r>
            <a:endParaRPr lang="en-US" b="1" i="1">
              <a:solidFill>
                <a:srgbClr val="0070C0"/>
              </a:solidFill>
            </a:endParaRPr>
          </a:p>
          <a:p>
            <a:pPr marL="1068705" lvl="1" indent="-382905">
              <a:buFont typeface="Courier New"/>
              <a:buChar char="o"/>
            </a:pPr>
            <a:endParaRPr lang="en-US" i="1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Cardiogenic Shock</a:t>
            </a:r>
            <a:endParaRPr lang="en-US">
              <a:solidFill>
                <a:srgbClr val="C00000"/>
              </a:solidFill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FFC000"/>
                </a:solidFill>
                <a:cs typeface="Calibri"/>
              </a:rPr>
              <a:t>Intracardiac</a:t>
            </a:r>
            <a:r>
              <a:rPr lang="en-US">
                <a:cs typeface="Calibri"/>
              </a:rPr>
              <a:t> failure</a:t>
            </a:r>
            <a:endParaRPr lang="en-US"/>
          </a:p>
          <a:p>
            <a:pPr marL="1068705" lvl="1" indent="-382905">
              <a:buFont typeface="Courier New"/>
              <a:buChar char="o"/>
            </a:pPr>
            <a:r>
              <a:rPr lang="en-US" b="1" i="1">
                <a:cs typeface="Calibri"/>
              </a:rPr>
              <a:t> </a:t>
            </a:r>
            <a:r>
              <a:rPr lang="en-US" b="1" i="1">
                <a:solidFill>
                  <a:srgbClr val="0070C0"/>
                </a:solidFill>
                <a:cs typeface="Calibri"/>
              </a:rPr>
              <a:t>"Pump failure"</a:t>
            </a:r>
            <a:endParaRPr lang="en-US" b="1" i="1">
              <a:solidFill>
                <a:srgbClr val="0070C0"/>
              </a:solidFill>
            </a:endParaRPr>
          </a:p>
          <a:p>
            <a:pPr marL="1068705" lvl="1" indent="-382905">
              <a:buFont typeface="Courier New"/>
              <a:buChar char="o"/>
            </a:pPr>
            <a:endParaRPr lang="en-US" i="1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Obstructive Shock</a:t>
            </a:r>
          </a:p>
          <a:p>
            <a:pPr marL="1068705" lvl="1" indent="-382905">
              <a:buFont typeface="Courier New"/>
              <a:buChar char="o"/>
            </a:pPr>
            <a:r>
              <a:rPr lang="en-US">
                <a:cs typeface="Calibri"/>
              </a:rPr>
              <a:t> </a:t>
            </a:r>
            <a:r>
              <a:rPr lang="en-US" b="1">
                <a:solidFill>
                  <a:srgbClr val="FFC000"/>
                </a:solidFill>
                <a:cs typeface="Calibri"/>
              </a:rPr>
              <a:t>Extracardiac</a:t>
            </a:r>
            <a:r>
              <a:rPr lang="en-US">
                <a:cs typeface="Calibri"/>
              </a:rPr>
              <a:t> pump failure</a:t>
            </a:r>
            <a:endParaRPr lang="en-US"/>
          </a:p>
          <a:p>
            <a:pPr marL="1068705" lvl="1" indent="-382905">
              <a:buFont typeface="Courier New"/>
              <a:buChar char="o"/>
            </a:pPr>
            <a:r>
              <a:rPr lang="en-US" b="1" i="1">
                <a:cs typeface="Calibri"/>
              </a:rPr>
              <a:t> </a:t>
            </a:r>
            <a:r>
              <a:rPr lang="en-US" b="1" i="1">
                <a:solidFill>
                  <a:srgbClr val="0070C0"/>
                </a:solidFill>
                <a:cs typeface="Calibri"/>
              </a:rPr>
              <a:t>"Clogged pipes/Pump failure"</a:t>
            </a:r>
            <a:endParaRPr lang="en-US" b="1" i="1">
              <a:solidFill>
                <a:srgbClr val="0070C0"/>
              </a:solidFill>
            </a:endParaRPr>
          </a:p>
          <a:p>
            <a:pPr marL="1068705" lvl="1" indent="-382905">
              <a:buFont typeface="Courier New"/>
              <a:buChar char="o"/>
            </a:pPr>
            <a:endParaRPr lang="en-US" i="1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cs typeface="Calibri"/>
              </a:rPr>
              <a:t> </a:t>
            </a:r>
            <a:r>
              <a:rPr lang="en-US">
                <a:solidFill>
                  <a:srgbClr val="C00000"/>
                </a:solidFill>
                <a:cs typeface="Calibri"/>
              </a:rPr>
              <a:t>Mixed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3DD7B0-5293-92FA-E4C1-9C4170268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Shock</a:t>
            </a:r>
            <a:r>
              <a:rPr lang="en-US" baseline="30000" err="1">
                <a:solidFill>
                  <a:schemeClr val="bg1">
                    <a:lumMod val="85000"/>
                  </a:schemeClr>
                </a:solidFill>
                <a:cs typeface="Calibri Light"/>
              </a:rPr>
              <a:t>A</a:t>
            </a:r>
            <a:endParaRPr lang="en-US" baseline="30000" err="1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124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0CDBD-73D7-207C-0BC0-EE3B6474E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ea typeface="Calibri"/>
                <a:cs typeface="Calibri"/>
              </a:rPr>
              <a:t>Hypovolemic Shock</a:t>
            </a:r>
            <a:endParaRPr lang="en-US" b="1">
              <a:solidFill>
                <a:srgbClr val="C00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i="1">
                <a:ea typeface="Calibri"/>
                <a:cs typeface="Calibri"/>
              </a:rPr>
              <a:t> </a:t>
            </a:r>
            <a:r>
              <a:rPr lang="en-US" i="1">
                <a:solidFill>
                  <a:srgbClr val="FFC000"/>
                </a:solidFill>
                <a:ea typeface="Calibri"/>
                <a:cs typeface="Calibri"/>
              </a:rPr>
              <a:t>Fill the tank</a:t>
            </a:r>
            <a:endParaRPr lang="en-US" i="1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Initial: 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2L Crystalloid</a:t>
            </a:r>
            <a:endParaRPr lang="en-US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First-line:</a:t>
            </a:r>
            <a:endParaRPr lang="en-US" sz="1800">
              <a:ea typeface="Calibri"/>
              <a:cs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Blood products/fluids as indicated</a:t>
            </a:r>
            <a:endParaRPr lang="en-US" sz="1800">
              <a:solidFill>
                <a:srgbClr val="0070C0"/>
              </a:solidFill>
              <a:ea typeface="Calibri"/>
              <a:cs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Second-line:</a:t>
            </a:r>
            <a:endParaRPr lang="en-US" sz="1800">
              <a:ea typeface="Calibri"/>
              <a:cs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Norepinephrine, Epinephrine</a:t>
            </a:r>
            <a:endParaRPr lang="en-US" sz="1800">
              <a:ea typeface="Calibri"/>
              <a:cs typeface="Calibri"/>
            </a:endParaRPr>
          </a:p>
          <a:p>
            <a:pPr marL="996315" lvl="2" indent="-302260">
              <a:buFont typeface="Wingdings" panose="020B0604020202020204" pitchFamily="34" charset="0"/>
              <a:buChar char="§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B0864-6758-68D7-D0F3-0F86D028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Treatment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931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-up of an ultrasound&#10;&#10;AI-generated content may be incorrect.">
            <a:extLst>
              <a:ext uri="{FF2B5EF4-FFF2-40B4-BE49-F238E27FC236}">
                <a16:creationId xmlns:a16="http://schemas.microsoft.com/office/drawing/2014/main" id="{F8968B8A-7483-4E79-3767-8AD40F8DB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501" y="2176295"/>
            <a:ext cx="4381500" cy="32861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749CA6-FA0A-E42B-669F-68C983981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H</a:t>
            </a:r>
            <a:r>
              <a:rPr lang="en-US"/>
              <a:t>I-MAP</a:t>
            </a:r>
          </a:p>
        </p:txBody>
      </p:sp>
      <p:pic>
        <p:nvPicPr>
          <p:cNvPr id="5" name="Picture 4" descr="A close-up of an ultrasound&#10;&#10;AI-generated content may be incorrect.">
            <a:extLst>
              <a:ext uri="{FF2B5EF4-FFF2-40B4-BE49-F238E27FC236}">
                <a16:creationId xmlns:a16="http://schemas.microsoft.com/office/drawing/2014/main" id="{FDA08715-F1A8-10D8-F68A-2396A1D06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667" y="2177521"/>
            <a:ext cx="4381500" cy="3286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C9EF3C-73CE-62FD-3E1F-14A614E8EC26}"/>
              </a:ext>
            </a:extLst>
          </p:cNvPr>
          <p:cNvSpPr txBox="1"/>
          <p:nvPr/>
        </p:nvSpPr>
        <p:spPr>
          <a:xfrm>
            <a:off x="1270000" y="5598583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FF45EC-2CB0-9C2F-3112-3C189D3A558C}"/>
              </a:ext>
            </a:extLst>
          </p:cNvPr>
          <p:cNvSpPr txBox="1"/>
          <p:nvPr/>
        </p:nvSpPr>
        <p:spPr>
          <a:xfrm>
            <a:off x="7059083" y="5598582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cs typeface="Arial"/>
              </a:rPr>
              <a:t>Hyperdynamic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17352-7891-D9C0-9170-65D99ED621EF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4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237875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n ultrasound of a baby&#10;&#10;AI-generated content may be incorrect.">
            <a:extLst>
              <a:ext uri="{FF2B5EF4-FFF2-40B4-BE49-F238E27FC236}">
                <a16:creationId xmlns:a16="http://schemas.microsoft.com/office/drawing/2014/main" id="{F978262C-C614-C059-8B79-9A8969DE0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6943" y="1673994"/>
            <a:ext cx="4186115" cy="30712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13AE11-FF89-00E7-4C85-4F580778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H</a:t>
            </a:r>
            <a:r>
              <a:rPr lang="en-US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DFAA1-4DD0-661F-D960-6FBDC7591ECA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3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8" name="Picture 7" descr="A sonogram of a baby&#10;&#10;AI-generated content may be incorrect.">
            <a:extLst>
              <a:ext uri="{FF2B5EF4-FFF2-40B4-BE49-F238E27FC236}">
                <a16:creationId xmlns:a16="http://schemas.microsoft.com/office/drawing/2014/main" id="{6E2A1A6A-B673-F129-4C86-BEAE125D3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46" y="1671638"/>
            <a:ext cx="5001847" cy="30751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FCD212-02AF-361D-9CE3-9548A75C717C}"/>
              </a:ext>
            </a:extLst>
          </p:cNvPr>
          <p:cNvSpPr txBox="1"/>
          <p:nvPr/>
        </p:nvSpPr>
        <p:spPr>
          <a:xfrm>
            <a:off x="1680308" y="4934275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BBF7F6-2893-FC20-4F01-C7B9E26AB8DD}"/>
              </a:ext>
            </a:extLst>
          </p:cNvPr>
          <p:cNvSpPr txBox="1"/>
          <p:nvPr/>
        </p:nvSpPr>
        <p:spPr>
          <a:xfrm>
            <a:off x="7254468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cs typeface="Arial"/>
              </a:rPr>
              <a:t>Hyperdynamic</a:t>
            </a:r>
          </a:p>
        </p:txBody>
      </p:sp>
    </p:spTree>
    <p:extLst>
      <p:ext uri="{BB962C8B-B14F-4D97-AF65-F5344CB8AC3E}">
        <p14:creationId xmlns:p14="http://schemas.microsoft.com/office/powerpoint/2010/main" val="32533950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3D70A-988A-8DC8-E5CA-445AD170B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1F07D2-CB19-EEB5-BC7B-59D1A1B2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</a:t>
            </a:r>
            <a:r>
              <a:rPr lang="en-US">
                <a:solidFill>
                  <a:srgbClr val="C00000"/>
                </a:solidFill>
              </a:rPr>
              <a:t>I</a:t>
            </a:r>
            <a:r>
              <a:rPr lang="en-US"/>
              <a:t>-MAP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F17402-0D62-9D5C-5922-EB3C45271D2C}"/>
              </a:ext>
            </a:extLst>
          </p:cNvPr>
          <p:cNvSpPr txBox="1"/>
          <p:nvPr/>
        </p:nvSpPr>
        <p:spPr>
          <a:xfrm>
            <a:off x="1680308" y="4934275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2CEC8F-FD21-34BB-4CE8-F42F50DBA717}"/>
              </a:ext>
            </a:extLst>
          </p:cNvPr>
          <p:cNvSpPr txBox="1"/>
          <p:nvPr/>
        </p:nvSpPr>
        <p:spPr>
          <a:xfrm>
            <a:off x="8206968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cs typeface="Arial"/>
              </a:rPr>
              <a:t>Hypovolemic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369365-83AC-D01A-D22D-F552462744D0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2"/>
              </a:rPr>
              <a:t>https://www.thepocusatlas.com/vascular</a:t>
            </a:r>
            <a:endParaRPr lang="en-US"/>
          </a:p>
        </p:txBody>
      </p:sp>
      <p:pic>
        <p:nvPicPr>
          <p:cNvPr id="11" name="Content Placeholder 10" descr="A ultrasound of a baby&#10;&#10;AI-generated content may be incorrect.">
            <a:extLst>
              <a:ext uri="{FF2B5EF4-FFF2-40B4-BE49-F238E27FC236}">
                <a16:creationId xmlns:a16="http://schemas.microsoft.com/office/drawing/2014/main" id="{8E248CEF-F9F5-46D9-63C2-0470CE06B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1500" y="1653478"/>
            <a:ext cx="3312583" cy="3061758"/>
          </a:xfrm>
          <a:prstGeom prst="rect">
            <a:avLst/>
          </a:prstGeom>
        </p:spPr>
      </p:pic>
      <p:pic>
        <p:nvPicPr>
          <p:cNvPr id="13" name="Picture 12" descr="A close-up of an ultrasound&#10;&#10;AI-generated content may be incorrect.">
            <a:extLst>
              <a:ext uri="{FF2B5EF4-FFF2-40B4-BE49-F238E27FC236}">
                <a16:creationId xmlns:a16="http://schemas.microsoft.com/office/drawing/2014/main" id="{4D4FACCB-B838-773B-C7D1-49857BDEE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417" y="1648354"/>
            <a:ext cx="4148666" cy="30744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926093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 ultrasound of a baby&#10;&#10;AI-generated content may be incorrect.">
            <a:extLst>
              <a:ext uri="{FF2B5EF4-FFF2-40B4-BE49-F238E27FC236}">
                <a16:creationId xmlns:a16="http://schemas.microsoft.com/office/drawing/2014/main" id="{4930DD84-D68B-C966-AB00-71A6F243E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084" y="1848211"/>
            <a:ext cx="4233333" cy="31697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F88DE7-6C77-73D0-0937-56023D2B1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HI-</a:t>
            </a:r>
            <a:r>
              <a:rPr lang="en-US">
                <a:solidFill>
                  <a:srgbClr val="FFC000"/>
                </a:solidFill>
              </a:rPr>
              <a:t>M</a:t>
            </a:r>
            <a:r>
              <a:rPr lang="en-US"/>
              <a:t>AP</a:t>
            </a:r>
          </a:p>
        </p:txBody>
      </p:sp>
      <p:pic>
        <p:nvPicPr>
          <p:cNvPr id="5" name="Picture 4" descr="An ultrasound of a baby&#10;&#10;AI-generated content may be incorrect.">
            <a:extLst>
              <a:ext uri="{FF2B5EF4-FFF2-40B4-BE49-F238E27FC236}">
                <a16:creationId xmlns:a16="http://schemas.microsoft.com/office/drawing/2014/main" id="{E67E3064-B39C-B087-59FB-6A5D65873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820" y="1842559"/>
            <a:ext cx="4454525" cy="316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466200-6047-7305-87BC-98A74CCF9B16}"/>
              </a:ext>
            </a:extLst>
          </p:cNvPr>
          <p:cNvSpPr txBox="1"/>
          <p:nvPr/>
        </p:nvSpPr>
        <p:spPr>
          <a:xfrm>
            <a:off x="2579891" y="5177692"/>
            <a:ext cx="15028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D1017B-C2C7-C8CB-15DF-7FB96245868F}"/>
              </a:ext>
            </a:extLst>
          </p:cNvPr>
          <p:cNvSpPr txBox="1"/>
          <p:nvPr/>
        </p:nvSpPr>
        <p:spPr>
          <a:xfrm>
            <a:off x="8143468" y="5177691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cs typeface="Arial"/>
              </a:rPr>
              <a:t>Positive FAST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C3B3D7-09E0-5BAE-AC61-655C0790DA95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4"/>
              </a:rPr>
              <a:t>https://www.thepocusatlas.com/trauma-atlas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590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DFC94-336D-A6EF-DAE3-BC59BEE34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 ultrasound of a baby&#10;&#10;AI-generated content may be incorrect.">
            <a:extLst>
              <a:ext uri="{FF2B5EF4-FFF2-40B4-BE49-F238E27FC236}">
                <a16:creationId xmlns:a16="http://schemas.microsoft.com/office/drawing/2014/main" id="{3B9365E8-77A8-57C3-3275-8235AC039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084" y="1848211"/>
            <a:ext cx="4233333" cy="31697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02B824-0B65-8DEE-0EBE-7C1A461C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HI-</a:t>
            </a:r>
            <a:r>
              <a:rPr lang="en-US">
                <a:solidFill>
                  <a:srgbClr val="FFC000"/>
                </a:solidFill>
              </a:rPr>
              <a:t>M</a:t>
            </a:r>
            <a:r>
              <a:rPr lang="en-US"/>
              <a:t>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DDEB9A-686D-B8FD-6B72-35205B2B6941}"/>
              </a:ext>
            </a:extLst>
          </p:cNvPr>
          <p:cNvSpPr txBox="1"/>
          <p:nvPr/>
        </p:nvSpPr>
        <p:spPr>
          <a:xfrm>
            <a:off x="2579891" y="5177692"/>
            <a:ext cx="15028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488C60-2264-4CB1-8A3A-D925D83CAA51}"/>
              </a:ext>
            </a:extLst>
          </p:cNvPr>
          <p:cNvSpPr txBox="1"/>
          <p:nvPr/>
        </p:nvSpPr>
        <p:spPr>
          <a:xfrm>
            <a:off x="8143468" y="5177691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cs typeface="Arial"/>
              </a:rPr>
              <a:t>Positive FAST</a:t>
            </a:r>
          </a:p>
        </p:txBody>
      </p:sp>
      <p:pic>
        <p:nvPicPr>
          <p:cNvPr id="2" name="Picture 1" descr="A ultrasound of a baby&#10;&#10;AI-generated content may be incorrect.">
            <a:extLst>
              <a:ext uri="{FF2B5EF4-FFF2-40B4-BE49-F238E27FC236}">
                <a16:creationId xmlns:a16="http://schemas.microsoft.com/office/drawing/2014/main" id="{CDAC4FD4-0AC8-7EF9-59BD-1F9D6D346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166" y="1853142"/>
            <a:ext cx="4360332" cy="31622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24255C-1D00-8E5C-115A-AC1E84F06F68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4"/>
              </a:rPr>
              <a:t>https://www.thepocusatlas.com/trauma-atlas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564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ultrasound of a baby&#10;&#10;AI-generated content may be incorrect.">
            <a:extLst>
              <a:ext uri="{FF2B5EF4-FFF2-40B4-BE49-F238E27FC236}">
                <a16:creationId xmlns:a16="http://schemas.microsoft.com/office/drawing/2014/main" id="{94CF0A95-56B4-A2CB-5D2A-C589A81E0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3944" y="1937763"/>
            <a:ext cx="4078653" cy="30614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AE9659-B302-BAAB-2A90-4AB9B18D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HI-M</a:t>
            </a:r>
            <a:r>
              <a:rPr lang="en-US">
                <a:solidFill>
                  <a:srgbClr val="0070C0"/>
                </a:solidFill>
              </a:rPr>
              <a:t>A</a:t>
            </a:r>
            <a:r>
              <a:rPr lang="en-US"/>
              <a:t>P</a:t>
            </a:r>
          </a:p>
        </p:txBody>
      </p:sp>
      <p:pic>
        <p:nvPicPr>
          <p:cNvPr id="5" name="Picture 4" descr="An ultrasound of a baby&#10;&#10;AI-generated content may be incorrect.">
            <a:extLst>
              <a:ext uri="{FF2B5EF4-FFF2-40B4-BE49-F238E27FC236}">
                <a16:creationId xmlns:a16="http://schemas.microsoft.com/office/drawing/2014/main" id="{04759321-B565-7B0C-2651-530F54DB0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05" y="1937361"/>
            <a:ext cx="4186114" cy="3061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330EEE-258A-7729-5EC7-7A5DB10639A6}"/>
              </a:ext>
            </a:extLst>
          </p:cNvPr>
          <p:cNvSpPr txBox="1"/>
          <p:nvPr/>
        </p:nvSpPr>
        <p:spPr>
          <a:xfrm>
            <a:off x="2404045" y="5177692"/>
            <a:ext cx="15028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FE094C-08A7-C2D6-56DA-37E91F9465D1}"/>
              </a:ext>
            </a:extLst>
          </p:cNvPr>
          <p:cNvSpPr txBox="1"/>
          <p:nvPr/>
        </p:nvSpPr>
        <p:spPr>
          <a:xfrm>
            <a:off x="8270468" y="5177691"/>
            <a:ext cx="19766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cs typeface="Arial"/>
              </a:rPr>
              <a:t>Abdominal</a:t>
            </a:r>
            <a:r>
              <a:rPr lang="en-US" dirty="0">
                <a:solidFill>
                  <a:srgbClr val="C00000"/>
                </a:solidFill>
                <a:cs typeface="Arial"/>
              </a:rPr>
              <a:t> Aortic Aneurysm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16ABDA-F542-3204-CEFA-13137188ABCC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4"/>
              </a:rPr>
              <a:t>https://www.thepocusatlas.com/vascular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65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54FE2-33BF-79E7-9E8F-CD6E5AC64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27CC45-3835-FBF4-0B45-75A08936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HI-M</a:t>
            </a:r>
            <a:r>
              <a:rPr lang="en-US">
                <a:solidFill>
                  <a:srgbClr val="0070C0"/>
                </a:solidFill>
              </a:rPr>
              <a:t>A</a:t>
            </a:r>
            <a:r>
              <a:rPr lang="en-US"/>
              <a:t>P</a:t>
            </a:r>
          </a:p>
        </p:txBody>
      </p:sp>
      <p:pic>
        <p:nvPicPr>
          <p:cNvPr id="5" name="Picture 4" descr="An ultrasound of a baby&#10;&#10;AI-generated content may be incorrect.">
            <a:extLst>
              <a:ext uri="{FF2B5EF4-FFF2-40B4-BE49-F238E27FC236}">
                <a16:creationId xmlns:a16="http://schemas.microsoft.com/office/drawing/2014/main" id="{A6C0D258-790B-3417-9972-BE0F26ECC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05" y="1937361"/>
            <a:ext cx="4186114" cy="3061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D8C38B-A6C4-7837-5851-56680C17F837}"/>
              </a:ext>
            </a:extLst>
          </p:cNvPr>
          <p:cNvSpPr txBox="1"/>
          <p:nvPr/>
        </p:nvSpPr>
        <p:spPr>
          <a:xfrm>
            <a:off x="2404045" y="5177692"/>
            <a:ext cx="15028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092FB-DF7F-253D-DF9F-2A7080643426}"/>
              </a:ext>
            </a:extLst>
          </p:cNvPr>
          <p:cNvSpPr txBox="1"/>
          <p:nvPr/>
        </p:nvSpPr>
        <p:spPr>
          <a:xfrm>
            <a:off x="8270468" y="5177691"/>
            <a:ext cx="19766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cs typeface="Arial"/>
              </a:rPr>
              <a:t>Abdominal</a:t>
            </a:r>
            <a:r>
              <a:rPr lang="en-US" dirty="0">
                <a:solidFill>
                  <a:srgbClr val="C00000"/>
                </a:solidFill>
                <a:cs typeface="Arial"/>
              </a:rPr>
              <a:t> Aortic Aneurysm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E9A9F22-1752-03D6-BF9D-77DED1B57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47220" y="883540"/>
            <a:ext cx="2774022" cy="4114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1B77E2-3CEC-2B71-D05E-384D5CB19361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4"/>
              </a:rPr>
              <a:t>https://www.thepocusatlas.com/vascular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27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D3CE9-4C55-8676-0D1C-9A16985BA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2600">
                <a:ea typeface="Calibri"/>
                <a:cs typeface="Calibri"/>
              </a:rPr>
              <a:t>Terms</a:t>
            </a:r>
            <a:endParaRPr lang="en-US" sz="2600">
              <a:ea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>
                <a:ea typeface="Calibri"/>
                <a:cs typeface="Calibri"/>
              </a:rPr>
              <a:t>Central Venous Pressure (</a:t>
            </a:r>
            <a:r>
              <a:rPr lang="en-US" sz="1700" b="1">
                <a:solidFill>
                  <a:srgbClr val="C00000"/>
                </a:solidFill>
                <a:ea typeface="Calibri"/>
                <a:cs typeface="Calibri"/>
              </a:rPr>
              <a:t>CVP</a:t>
            </a:r>
            <a:r>
              <a:rPr lang="en-US" sz="1700" b="1">
                <a:ea typeface="Calibri"/>
                <a:cs typeface="Calibri"/>
              </a:rPr>
              <a:t>)</a:t>
            </a:r>
            <a:r>
              <a:rPr lang="en-US" sz="1700" b="1" baseline="3000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D</a:t>
            </a:r>
            <a:endParaRPr lang="en-US" sz="1700" b="1" baseline="30000">
              <a:solidFill>
                <a:schemeClr val="bg1">
                  <a:lumMod val="85000"/>
                </a:schemeClr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 CVP = Amount of blood returning to the heart, approximates </a:t>
            </a:r>
            <a:r>
              <a:rPr lang="en-US" sz="1700" b="1">
                <a:solidFill>
                  <a:srgbClr val="0070C0"/>
                </a:solidFill>
                <a:ea typeface="Calibri"/>
                <a:cs typeface="Calibri"/>
              </a:rPr>
              <a:t>RA pressure</a:t>
            </a:r>
            <a:endParaRPr lang="en-US" sz="1700" b="1">
              <a:solidFill>
                <a:srgbClr val="0070C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 Normal: </a:t>
            </a:r>
            <a:r>
              <a:rPr lang="en-US" sz="1700" b="1">
                <a:solidFill>
                  <a:srgbClr val="00B050"/>
                </a:solidFill>
                <a:ea typeface="Calibri"/>
                <a:cs typeface="Calibri"/>
              </a:rPr>
              <a:t>3-8 mmHg</a:t>
            </a:r>
            <a:endParaRPr lang="en-US" sz="1700" b="1">
              <a:solidFill>
                <a:srgbClr val="00B050"/>
              </a:solidFill>
              <a:ea typeface="Calibri"/>
            </a:endParaRPr>
          </a:p>
          <a:p>
            <a:pPr marL="457200" indent="-457200">
              <a:buFont typeface="Arial"/>
              <a:buChar char="•"/>
            </a:pPr>
            <a:endParaRPr lang="en-US" sz="17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>
                <a:ea typeface="Calibri"/>
                <a:cs typeface="Calibri"/>
              </a:rPr>
              <a:t>Pulmonary Capillary Wedge Pressure (</a:t>
            </a:r>
            <a:r>
              <a:rPr lang="en-US" sz="1700" b="1">
                <a:solidFill>
                  <a:srgbClr val="C00000"/>
                </a:solidFill>
                <a:ea typeface="Calibri"/>
                <a:cs typeface="Calibri"/>
              </a:rPr>
              <a:t>PCWP</a:t>
            </a:r>
            <a:r>
              <a:rPr lang="en-US" sz="1700" b="1">
                <a:ea typeface="Calibri"/>
                <a:cs typeface="Calibri"/>
              </a:rPr>
              <a:t>)</a:t>
            </a:r>
            <a:r>
              <a:rPr lang="en-US" sz="1700" b="1" baseline="3000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E</a:t>
            </a:r>
            <a:endParaRPr lang="en-US" sz="1700" b="1" baseline="30000">
              <a:solidFill>
                <a:schemeClr val="bg1">
                  <a:lumMod val="85000"/>
                </a:schemeClr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 PCWP = balloon wedged in pulmonary artery, approximates </a:t>
            </a:r>
            <a:r>
              <a:rPr lang="en-US" sz="1700" b="1">
                <a:solidFill>
                  <a:srgbClr val="0070C0"/>
                </a:solidFill>
                <a:ea typeface="Calibri"/>
                <a:cs typeface="Calibri"/>
              </a:rPr>
              <a:t>LA pressure</a:t>
            </a:r>
            <a:endParaRPr lang="en-US" sz="1700" b="1">
              <a:solidFill>
                <a:srgbClr val="0070C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 Normal: </a:t>
            </a:r>
            <a:r>
              <a:rPr lang="en-US" sz="1700" b="1">
                <a:solidFill>
                  <a:srgbClr val="00B050"/>
                </a:solidFill>
                <a:ea typeface="Calibri"/>
                <a:cs typeface="Calibri"/>
              </a:rPr>
              <a:t>2-15 mmHg</a:t>
            </a:r>
            <a:endParaRPr lang="en-US" sz="1700" b="1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endParaRPr lang="en-US" sz="17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>
                <a:ea typeface="Calibri"/>
                <a:cs typeface="Calibri"/>
              </a:rPr>
              <a:t>Cardiac Output (</a:t>
            </a:r>
            <a:r>
              <a:rPr lang="en-US" sz="1700" b="1">
                <a:solidFill>
                  <a:srgbClr val="C00000"/>
                </a:solidFill>
                <a:ea typeface="Calibri"/>
                <a:cs typeface="Calibri"/>
              </a:rPr>
              <a:t>CO</a:t>
            </a:r>
            <a:r>
              <a:rPr lang="en-US" sz="1700" b="1">
                <a:ea typeface="Calibri"/>
                <a:cs typeface="Calibri"/>
              </a:rPr>
              <a:t>)</a:t>
            </a:r>
            <a:r>
              <a:rPr lang="en-US" sz="1700" b="1" baseline="3000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B</a:t>
            </a: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 Volume of blood being pumped from the LV</a:t>
            </a:r>
            <a:endParaRPr lang="en-US" sz="170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 </a:t>
            </a:r>
            <a:r>
              <a:rPr lang="en-US" sz="1700">
                <a:solidFill>
                  <a:srgbClr val="FFC000"/>
                </a:solidFill>
                <a:ea typeface="Calibri"/>
                <a:cs typeface="Calibri"/>
              </a:rPr>
              <a:t>CO = HR x Stroke Volume</a:t>
            </a:r>
            <a:endParaRPr lang="en-US" sz="1700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 Normal: </a:t>
            </a:r>
            <a:r>
              <a:rPr lang="en-US" sz="1700" b="1">
                <a:solidFill>
                  <a:srgbClr val="00B050"/>
                </a:solidFill>
                <a:ea typeface="Calibri"/>
                <a:cs typeface="Calibri"/>
              </a:rPr>
              <a:t>4-8 L/min</a:t>
            </a:r>
            <a:endParaRPr lang="en-US" sz="1700" b="1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endParaRPr lang="en-US" sz="17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>
                <a:ea typeface="Calibri"/>
                <a:cs typeface="Calibri"/>
              </a:rPr>
              <a:t>Cardiac Index (</a:t>
            </a:r>
            <a:r>
              <a:rPr lang="en-US" sz="1700" b="1">
                <a:solidFill>
                  <a:srgbClr val="C00000"/>
                </a:solidFill>
                <a:ea typeface="Calibri"/>
                <a:cs typeface="Calibri"/>
              </a:rPr>
              <a:t>CI</a:t>
            </a:r>
            <a:r>
              <a:rPr lang="en-US" sz="1700" b="1">
                <a:ea typeface="Calibri"/>
                <a:cs typeface="Calibri"/>
              </a:rPr>
              <a:t>)</a:t>
            </a: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 </a:t>
            </a:r>
            <a:r>
              <a:rPr lang="en-US" sz="1700">
                <a:solidFill>
                  <a:srgbClr val="FFC000"/>
                </a:solidFill>
                <a:ea typeface="Calibri"/>
                <a:cs typeface="Calibri"/>
              </a:rPr>
              <a:t>CI = CO / BSA</a:t>
            </a:r>
            <a:endParaRPr lang="en-US" sz="1700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 Normal: </a:t>
            </a:r>
            <a:r>
              <a:rPr lang="en-US" sz="1700" b="1">
                <a:solidFill>
                  <a:srgbClr val="00B050"/>
                </a:solidFill>
                <a:ea typeface="Calibri"/>
                <a:cs typeface="Calibri"/>
              </a:rPr>
              <a:t>2.5-4 L/min/m</a:t>
            </a:r>
            <a:r>
              <a:rPr lang="en-US" sz="1700" b="1" baseline="30000">
                <a:solidFill>
                  <a:srgbClr val="00B050"/>
                </a:solidFill>
                <a:ea typeface="Calibri"/>
                <a:cs typeface="Calibri"/>
              </a:rPr>
              <a:t>2</a:t>
            </a:r>
            <a:endParaRPr lang="en-US" sz="1700" b="1">
              <a:solidFill>
                <a:srgbClr val="00B050"/>
              </a:solidFill>
              <a:ea typeface="Calibri"/>
              <a:cs typeface="Calibri"/>
            </a:endParaRPr>
          </a:p>
          <a:p>
            <a:pPr marL="1068705" lvl="1" indent="-382905">
              <a:buFont typeface="Courier New"/>
              <a:buChar char="o"/>
            </a:pPr>
            <a:endParaRPr lang="en-US" sz="17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700" b="1">
                <a:ea typeface="Calibri"/>
                <a:cs typeface="Calibri"/>
              </a:rPr>
              <a:t>Systemic Vascular Resistance (</a:t>
            </a:r>
            <a:r>
              <a:rPr lang="en-US" sz="1700" b="1">
                <a:solidFill>
                  <a:srgbClr val="C00000"/>
                </a:solidFill>
                <a:ea typeface="Calibri"/>
                <a:cs typeface="Calibri"/>
              </a:rPr>
              <a:t>SVR</a:t>
            </a:r>
            <a:r>
              <a:rPr lang="en-US" sz="1700" b="1">
                <a:ea typeface="Calibri"/>
                <a:cs typeface="Calibri"/>
              </a:rPr>
              <a:t>)</a:t>
            </a:r>
            <a:r>
              <a:rPr lang="en-US" sz="1700" b="1" baseline="3000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C</a:t>
            </a: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 Resistance of the systemic circulation</a:t>
            </a:r>
            <a:endParaRPr lang="en-US" sz="1700"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solidFill>
                  <a:srgbClr val="FFFFFF"/>
                </a:solidFill>
                <a:ea typeface="Calibri"/>
                <a:cs typeface="Calibri"/>
              </a:rPr>
              <a:t> </a:t>
            </a:r>
            <a:r>
              <a:rPr lang="en-US" sz="1700">
                <a:solidFill>
                  <a:srgbClr val="FFC000"/>
                </a:solidFill>
                <a:ea typeface="Calibri"/>
                <a:cs typeface="Calibri"/>
              </a:rPr>
              <a:t>SVR = 80 x (MAP-CVP)/CO</a:t>
            </a:r>
            <a:endParaRPr lang="en-US" sz="1700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sz="1700">
                <a:ea typeface="Calibri"/>
                <a:cs typeface="Calibri"/>
              </a:rPr>
              <a:t> Normal: </a:t>
            </a:r>
            <a:r>
              <a:rPr lang="en-US" sz="1700" b="1">
                <a:solidFill>
                  <a:srgbClr val="00B050"/>
                </a:solidFill>
                <a:ea typeface="Calibri"/>
                <a:cs typeface="Calibri"/>
              </a:rPr>
              <a:t>800-1600 </a:t>
            </a:r>
            <a:r>
              <a:rPr lang="en-US" sz="1700" b="1" err="1">
                <a:solidFill>
                  <a:srgbClr val="00B050"/>
                </a:solidFill>
                <a:ea typeface="Calibri"/>
                <a:cs typeface="Calibri"/>
              </a:rPr>
              <a:t>dyn</a:t>
            </a:r>
            <a:r>
              <a:rPr lang="en-US" sz="1700" b="1">
                <a:solidFill>
                  <a:srgbClr val="00B050"/>
                </a:solidFill>
                <a:ea typeface="Calibri"/>
                <a:cs typeface="Calibri"/>
              </a:rPr>
              <a:t>/cm/sec</a:t>
            </a:r>
            <a:r>
              <a:rPr lang="en-US" sz="1700" b="1" baseline="30000">
                <a:solidFill>
                  <a:srgbClr val="00B050"/>
                </a:solidFill>
                <a:ea typeface="Calibri"/>
                <a:cs typeface="Calibri"/>
              </a:rPr>
              <a:t>-5</a:t>
            </a:r>
            <a:endParaRPr lang="en-US" sz="1700" b="1">
              <a:solidFill>
                <a:srgbClr val="00B050"/>
              </a:solidFill>
              <a:ea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66C5C-CA47-D057-3BEF-10A48E0D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Shock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4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allout: Left Arrow 3">
            <a:extLst>
              <a:ext uri="{FF2B5EF4-FFF2-40B4-BE49-F238E27FC236}">
                <a16:creationId xmlns:a16="http://schemas.microsoft.com/office/drawing/2014/main" id="{E1F272C7-6BC1-0574-44BE-EFDDB6CC205C}"/>
              </a:ext>
            </a:extLst>
          </p:cNvPr>
          <p:cNvSpPr/>
          <p:nvPr/>
        </p:nvSpPr>
        <p:spPr>
          <a:xfrm>
            <a:off x="5313680" y="3865880"/>
            <a:ext cx="1717040" cy="447040"/>
          </a:xfrm>
          <a:prstGeom prst="left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>
                <a:solidFill>
                  <a:schemeClr val="bg1"/>
                </a:solidFill>
                <a:cs typeface="Arial"/>
              </a:rPr>
              <a:t>POCUS</a:t>
            </a:r>
            <a:endParaRPr lang="en-US" b="1" u="sng">
              <a:solidFill>
                <a:schemeClr val="bg1"/>
              </a:solidFill>
            </a:endParaRPr>
          </a:p>
        </p:txBody>
      </p:sp>
      <p:sp>
        <p:nvSpPr>
          <p:cNvPr id="5" name="Callout: Left Arrow 4">
            <a:extLst>
              <a:ext uri="{FF2B5EF4-FFF2-40B4-BE49-F238E27FC236}">
                <a16:creationId xmlns:a16="http://schemas.microsoft.com/office/drawing/2014/main" id="{15E66D2A-987D-E472-9865-3E96CC68BA86}"/>
              </a:ext>
            </a:extLst>
          </p:cNvPr>
          <p:cNvSpPr/>
          <p:nvPr/>
        </p:nvSpPr>
        <p:spPr>
          <a:xfrm>
            <a:off x="4907279" y="5735320"/>
            <a:ext cx="1717040" cy="447040"/>
          </a:xfrm>
          <a:prstGeom prst="left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cs typeface="Arial"/>
              </a:rPr>
              <a:t>POCUS*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Callout: Left Arrow 5">
            <a:extLst>
              <a:ext uri="{FF2B5EF4-FFF2-40B4-BE49-F238E27FC236}">
                <a16:creationId xmlns:a16="http://schemas.microsoft.com/office/drawing/2014/main" id="{8DAD3F85-A7BE-94C9-52FB-8C026ECE7365}"/>
              </a:ext>
            </a:extLst>
          </p:cNvPr>
          <p:cNvSpPr/>
          <p:nvPr/>
        </p:nvSpPr>
        <p:spPr>
          <a:xfrm>
            <a:off x="3596638" y="4678679"/>
            <a:ext cx="1717040" cy="447040"/>
          </a:xfrm>
          <a:prstGeom prst="left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cs typeface="Arial"/>
              </a:rPr>
              <a:t>POCUS*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780613FD-186D-0FEC-257D-3D4910F7ABDD}"/>
              </a:ext>
            </a:extLst>
          </p:cNvPr>
          <p:cNvSpPr/>
          <p:nvPr/>
        </p:nvSpPr>
        <p:spPr>
          <a:xfrm>
            <a:off x="7853677" y="1945638"/>
            <a:ext cx="1717040" cy="447040"/>
          </a:xfrm>
          <a:prstGeom prst="leftArrowCallout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cs typeface="Arial"/>
              </a:rPr>
              <a:t>POCUS*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0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B3BCB-87DE-3F76-7241-1CDD78719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3F17B9-47E8-2A3A-D164-A0BC600F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HI-M</a:t>
            </a:r>
            <a:r>
              <a:rPr lang="en-US">
                <a:solidFill>
                  <a:srgbClr val="0070C0"/>
                </a:solidFill>
              </a:rPr>
              <a:t>A</a:t>
            </a:r>
            <a:r>
              <a:rPr lang="en-US"/>
              <a:t>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3E577-26A2-944E-3885-0C4561611D97}"/>
              </a:ext>
            </a:extLst>
          </p:cNvPr>
          <p:cNvSpPr txBox="1"/>
          <p:nvPr/>
        </p:nvSpPr>
        <p:spPr>
          <a:xfrm>
            <a:off x="2404045" y="5177692"/>
            <a:ext cx="15028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656CA-8201-991F-75D9-4172BAA13B85}"/>
              </a:ext>
            </a:extLst>
          </p:cNvPr>
          <p:cNvSpPr txBox="1"/>
          <p:nvPr/>
        </p:nvSpPr>
        <p:spPr>
          <a:xfrm>
            <a:off x="8270468" y="5177691"/>
            <a:ext cx="19766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cs typeface="Arial"/>
              </a:rPr>
              <a:t>Abdominal</a:t>
            </a:r>
            <a:r>
              <a:rPr lang="en-US" dirty="0">
                <a:solidFill>
                  <a:srgbClr val="C00000"/>
                </a:solidFill>
                <a:cs typeface="Arial"/>
              </a:rPr>
              <a:t> Aortic Aneurysm</a:t>
            </a:r>
          </a:p>
        </p:txBody>
      </p:sp>
      <p:pic>
        <p:nvPicPr>
          <p:cNvPr id="10" name="Content Placeholder 9" descr="A ultrasound of a baby&#10;&#10;AI-generated content may be incorrect.">
            <a:extLst>
              <a:ext uri="{FF2B5EF4-FFF2-40B4-BE49-F238E27FC236}">
                <a16:creationId xmlns:a16="http://schemas.microsoft.com/office/drawing/2014/main" id="{65D46D9C-FDBF-E1A2-8504-613B40291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7417" y="1713274"/>
            <a:ext cx="4519083" cy="3280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F8027C-1810-459C-6F0D-ECE17EED8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1575858"/>
            <a:ext cx="3386666" cy="34205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AA548F-A6CD-EF0A-BBE4-94AA6779E88C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4"/>
              </a:rPr>
              <a:t>https://www.thepocusatlas.com/vascular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474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0CDBD-73D7-207C-0BC0-EE3B6474E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ea typeface="Calibri"/>
                <a:cs typeface="Calibri"/>
              </a:rPr>
              <a:t>Septic Shock</a:t>
            </a:r>
            <a:endParaRPr lang="en-US" b="1">
              <a:solidFill>
                <a:srgbClr val="C00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i="1">
                <a:ea typeface="Calibri"/>
                <a:cs typeface="Calibri"/>
              </a:rPr>
              <a:t> </a:t>
            </a:r>
            <a:r>
              <a:rPr lang="en-US" i="1">
                <a:solidFill>
                  <a:srgbClr val="FFC000"/>
                </a:solidFill>
                <a:ea typeface="Calibri"/>
                <a:cs typeface="Calibri"/>
              </a:rPr>
              <a:t>Fix the pipes</a:t>
            </a:r>
            <a:endParaRPr lang="en-US" b="1" i="1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 Initial</a:t>
            </a:r>
            <a:r>
              <a:rPr lang="en-US">
                <a:ea typeface="Calibri"/>
                <a:cs typeface="Calibri"/>
              </a:rPr>
              <a:t> Treatment</a:t>
            </a:r>
            <a:endParaRPr lang="en-US" b="1" i="1">
              <a:solidFill>
                <a:srgbClr val="C00000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 2L Crystalloid</a:t>
            </a:r>
            <a:endParaRPr lang="en-US" b="1" i="1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 First-line</a:t>
            </a:r>
            <a:r>
              <a:rPr lang="en-US">
                <a:ea typeface="Calibri"/>
                <a:cs typeface="Calibri"/>
              </a:rPr>
              <a:t>:</a:t>
            </a:r>
            <a:endParaRPr lang="en-US" b="1" i="1">
              <a:solidFill>
                <a:srgbClr val="00B050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Norepinephrine</a:t>
            </a:r>
            <a:endParaRPr lang="en-US" b="1" i="1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Second-line:</a:t>
            </a:r>
            <a:endParaRPr lang="en-US" b="1" i="1">
              <a:solidFill>
                <a:srgbClr val="00B050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Epinephrine</a:t>
            </a:r>
            <a:endParaRPr lang="en-US" b="1" i="1">
              <a:solidFill>
                <a:srgbClr val="00B050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Vasopressin</a:t>
            </a:r>
            <a:endParaRPr lang="en-US" b="1" i="1">
              <a:solidFill>
                <a:srgbClr val="00B050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sz="3000">
                <a:ea typeface="Calibri"/>
              </a:rPr>
              <a:t> Phenylephrine</a:t>
            </a:r>
            <a:endParaRPr lang="en-US" b="1" i="1">
              <a:solidFill>
                <a:srgbClr val="00B050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 Dopamine</a:t>
            </a:r>
            <a:endParaRPr lang="en-US" b="1" i="1">
              <a:solidFill>
                <a:srgbClr val="00B050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endParaRPr lang="en-US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B0864-6758-68D7-D0F3-0F86D028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Treatment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476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A04FC-482C-69DD-C4E3-E4A526E00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-up of an ultrasound&#10;&#10;AI-generated content may be incorrect.">
            <a:extLst>
              <a:ext uri="{FF2B5EF4-FFF2-40B4-BE49-F238E27FC236}">
                <a16:creationId xmlns:a16="http://schemas.microsoft.com/office/drawing/2014/main" id="{5A918AD9-FCFC-EE30-F8CE-CE6F4FB24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501" y="2176295"/>
            <a:ext cx="4381500" cy="32861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D72A16-807B-4147-C792-CEA53FF7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H</a:t>
            </a:r>
            <a:r>
              <a:rPr lang="en-US"/>
              <a:t>I-MAP</a:t>
            </a:r>
          </a:p>
        </p:txBody>
      </p:sp>
      <p:pic>
        <p:nvPicPr>
          <p:cNvPr id="5" name="Picture 4" descr="A close-up of an ultrasound&#10;&#10;AI-generated content may be incorrect.">
            <a:extLst>
              <a:ext uri="{FF2B5EF4-FFF2-40B4-BE49-F238E27FC236}">
                <a16:creationId xmlns:a16="http://schemas.microsoft.com/office/drawing/2014/main" id="{6BEB1EF6-0EC5-9411-37AE-D35FC9D27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667" y="2177521"/>
            <a:ext cx="4381500" cy="3286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FB17BD-502D-D960-7E2E-87E0FCF5BC0A}"/>
              </a:ext>
            </a:extLst>
          </p:cNvPr>
          <p:cNvSpPr txBox="1"/>
          <p:nvPr/>
        </p:nvSpPr>
        <p:spPr>
          <a:xfrm>
            <a:off x="1270000" y="5598583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71B292-87BB-4530-530A-3D610090B183}"/>
              </a:ext>
            </a:extLst>
          </p:cNvPr>
          <p:cNvSpPr txBox="1"/>
          <p:nvPr/>
        </p:nvSpPr>
        <p:spPr>
          <a:xfrm>
            <a:off x="7059083" y="5598582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cs typeface="Arial"/>
              </a:rPr>
              <a:t>Hyperdynamic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7954F1-560E-ACF4-8A2C-C8BC9F5FA735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4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96436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26461-302F-757E-FF78-08B90D886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n ultrasound of a baby&#10;&#10;AI-generated content may be incorrect.">
            <a:extLst>
              <a:ext uri="{FF2B5EF4-FFF2-40B4-BE49-F238E27FC236}">
                <a16:creationId xmlns:a16="http://schemas.microsoft.com/office/drawing/2014/main" id="{D8E086C7-AA93-D724-6363-F60093E7C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6943" y="1673994"/>
            <a:ext cx="4186115" cy="30712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D35A50-CB23-4DB2-7D06-E41FC1ECA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H</a:t>
            </a:r>
            <a:r>
              <a:rPr lang="en-US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EE95C-DA13-DF23-E7CD-9A771D6E5F36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3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8" name="Picture 7" descr="A sonogram of a baby&#10;&#10;AI-generated content may be incorrect.">
            <a:extLst>
              <a:ext uri="{FF2B5EF4-FFF2-40B4-BE49-F238E27FC236}">
                <a16:creationId xmlns:a16="http://schemas.microsoft.com/office/drawing/2014/main" id="{A2B6D314-F4C8-CBFF-3BDB-0A0CBF439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46" y="1671638"/>
            <a:ext cx="5001847" cy="30751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314A6D-827C-263C-ABA6-7B62ED07ED54}"/>
              </a:ext>
            </a:extLst>
          </p:cNvPr>
          <p:cNvSpPr txBox="1"/>
          <p:nvPr/>
        </p:nvSpPr>
        <p:spPr>
          <a:xfrm>
            <a:off x="1680308" y="4934275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0BC315-D639-8DBA-F59D-B3566A024DDC}"/>
              </a:ext>
            </a:extLst>
          </p:cNvPr>
          <p:cNvSpPr txBox="1"/>
          <p:nvPr/>
        </p:nvSpPr>
        <p:spPr>
          <a:xfrm>
            <a:off x="7254468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cs typeface="Arial"/>
              </a:rPr>
              <a:t>Hyperdynamic</a:t>
            </a:r>
          </a:p>
        </p:txBody>
      </p:sp>
    </p:spTree>
    <p:extLst>
      <p:ext uri="{BB962C8B-B14F-4D97-AF65-F5344CB8AC3E}">
        <p14:creationId xmlns:p14="http://schemas.microsoft.com/office/powerpoint/2010/main" val="5480892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77816-DCCA-9B5D-45B0-61000404B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C0D78B-8803-A661-B0A7-9C281DB8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</a:t>
            </a:r>
            <a:r>
              <a:rPr lang="en-US">
                <a:solidFill>
                  <a:srgbClr val="C00000"/>
                </a:solidFill>
              </a:rPr>
              <a:t>I</a:t>
            </a:r>
            <a:r>
              <a:rPr lang="en-US"/>
              <a:t>-MAP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027FE8-D3BE-418F-A793-33DC3C06B06E}"/>
              </a:ext>
            </a:extLst>
          </p:cNvPr>
          <p:cNvSpPr txBox="1"/>
          <p:nvPr/>
        </p:nvSpPr>
        <p:spPr>
          <a:xfrm>
            <a:off x="1680308" y="4934275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9798F9-73B1-121A-259A-A460D1333FFE}"/>
              </a:ext>
            </a:extLst>
          </p:cNvPr>
          <p:cNvSpPr txBox="1"/>
          <p:nvPr/>
        </p:nvSpPr>
        <p:spPr>
          <a:xfrm>
            <a:off x="8206968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cs typeface="Arial"/>
              </a:rPr>
              <a:t>Hypovolemic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B775B-2EF0-527F-5F3F-92A2DEB66ED8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2"/>
              </a:rPr>
              <a:t>https://www.thepocusatlas.com/vascular</a:t>
            </a:r>
            <a:endParaRPr lang="en-US"/>
          </a:p>
        </p:txBody>
      </p:sp>
      <p:pic>
        <p:nvPicPr>
          <p:cNvPr id="11" name="Content Placeholder 10" descr="A ultrasound of a baby&#10;&#10;AI-generated content may be incorrect.">
            <a:extLst>
              <a:ext uri="{FF2B5EF4-FFF2-40B4-BE49-F238E27FC236}">
                <a16:creationId xmlns:a16="http://schemas.microsoft.com/office/drawing/2014/main" id="{CF7A299A-8294-DBC3-D590-998116802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1500" y="1653478"/>
            <a:ext cx="3312583" cy="3061758"/>
          </a:xfrm>
          <a:prstGeom prst="rect">
            <a:avLst/>
          </a:prstGeom>
        </p:spPr>
      </p:pic>
      <p:pic>
        <p:nvPicPr>
          <p:cNvPr id="13" name="Picture 12" descr="A close-up of an ultrasound&#10;&#10;AI-generated content may be incorrect.">
            <a:extLst>
              <a:ext uri="{FF2B5EF4-FFF2-40B4-BE49-F238E27FC236}">
                <a16:creationId xmlns:a16="http://schemas.microsoft.com/office/drawing/2014/main" id="{63E3C10D-7170-938B-C22B-9D592F195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417" y="1648354"/>
            <a:ext cx="4148666" cy="30744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345732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0CDBD-73D7-207C-0BC0-EE3B6474E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ea typeface="Calibri"/>
                <a:cs typeface="Calibri"/>
              </a:rPr>
              <a:t>Anaphylactic Shock</a:t>
            </a:r>
            <a:endParaRPr lang="en-US" b="1">
              <a:solidFill>
                <a:srgbClr val="FFFFFF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i="1">
                <a:ea typeface="Calibri"/>
                <a:cs typeface="Calibri"/>
              </a:rPr>
              <a:t> </a:t>
            </a:r>
            <a:r>
              <a:rPr lang="en-US" i="1">
                <a:solidFill>
                  <a:srgbClr val="FFC000"/>
                </a:solidFill>
                <a:ea typeface="Calibri"/>
                <a:cs typeface="Calibri"/>
              </a:rPr>
              <a:t>Fix the pipes</a:t>
            </a:r>
            <a:endParaRPr lang="en-US" b="1" i="1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Initial:</a:t>
            </a:r>
            <a:endParaRPr lang="en-US" b="1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2L Crystalloid</a:t>
            </a:r>
            <a:endParaRPr lang="en-US" b="1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First-line:</a:t>
            </a:r>
            <a:endParaRPr lang="en-US" b="1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 b="1" i="1">
                <a:ea typeface="Calibri"/>
                <a:cs typeface="Calibri"/>
              </a:rPr>
              <a:t> </a:t>
            </a:r>
            <a:r>
              <a:rPr lang="en-US" b="1" i="1" u="sng">
                <a:solidFill>
                  <a:srgbClr val="C00000"/>
                </a:solidFill>
                <a:ea typeface="Calibri"/>
                <a:cs typeface="Calibri"/>
              </a:rPr>
              <a:t>Epinephrine</a:t>
            </a:r>
            <a:endParaRPr lang="en-US" b="1" i="1" u="sng">
              <a:solidFill>
                <a:srgbClr val="C00000"/>
              </a:solidFill>
              <a:ea typeface="Calibri"/>
            </a:endParaRPr>
          </a:p>
          <a:p>
            <a:pPr marL="457200" lvl="1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B0864-6758-68D7-D0F3-0F86D028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Treatment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912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0CDBD-73D7-207C-0BC0-EE3B6474E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ea typeface="Calibri"/>
                <a:cs typeface="Calibri"/>
              </a:rPr>
              <a:t>Neurogenic</a:t>
            </a:r>
            <a:endParaRPr lang="en-US" b="1">
              <a:solidFill>
                <a:srgbClr val="C00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FFC000"/>
                </a:solidFill>
                <a:ea typeface="Calibri"/>
                <a:cs typeface="Calibri"/>
              </a:rPr>
              <a:t>Fix the pipes</a:t>
            </a:r>
            <a:endParaRPr lang="en-US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Initial: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2L Crystalloid</a:t>
            </a:r>
            <a:endParaRPr lang="en-US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First-line: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Norepinephrine</a:t>
            </a:r>
            <a:endParaRPr lang="en-US">
              <a:solidFill>
                <a:srgbClr val="0070C0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Vasopressin</a:t>
            </a:r>
            <a:endParaRPr lang="en-US">
              <a:solidFill>
                <a:srgbClr val="0070C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Second-line: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Phenylephrine </a:t>
            </a:r>
            <a:endParaRPr lang="en-US">
              <a:ea typeface="Calibri"/>
            </a:endParaRPr>
          </a:p>
          <a:p>
            <a:pPr marL="1910715" lvl="3" indent="-457200"/>
            <a:r>
              <a:rPr lang="en-US" sz="2650">
                <a:ea typeface="Calibri"/>
                <a:cs typeface="Calibri"/>
              </a:rPr>
              <a:t>Monitor for </a:t>
            </a:r>
            <a:r>
              <a:rPr lang="en-US" sz="2650">
                <a:solidFill>
                  <a:srgbClr val="0070C0"/>
                </a:solidFill>
                <a:ea typeface="Calibri"/>
                <a:cs typeface="Calibri"/>
              </a:rPr>
              <a:t>bradycardia</a:t>
            </a:r>
            <a:endParaRPr lang="en-US" sz="2650">
              <a:solidFill>
                <a:srgbClr val="0070C0"/>
              </a:solidFill>
              <a:ea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B0864-6758-68D7-D0F3-0F86D028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Treatment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94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0CDBD-73D7-207C-0BC0-EE3B6474E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 </a:t>
            </a:r>
            <a:r>
              <a:rPr lang="en-US" b="1">
                <a:solidFill>
                  <a:srgbClr val="C00000"/>
                </a:solidFill>
                <a:ea typeface="Calibri"/>
                <a:cs typeface="Calibri"/>
              </a:rPr>
              <a:t>Cardiogenic Shock</a:t>
            </a:r>
            <a:endParaRPr lang="en-US" b="1">
              <a:solidFill>
                <a:srgbClr val="C00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i="1">
                <a:ea typeface="Calibri"/>
                <a:cs typeface="Calibri"/>
              </a:rPr>
              <a:t> </a:t>
            </a:r>
            <a:r>
              <a:rPr lang="en-US" i="1" u="sng">
                <a:solidFill>
                  <a:srgbClr val="0070C0"/>
                </a:solidFill>
                <a:ea typeface="Calibri"/>
                <a:cs typeface="Calibri"/>
              </a:rPr>
              <a:t>Right-sided</a:t>
            </a:r>
            <a:endParaRPr lang="en-US">
              <a:solidFill>
                <a:srgbClr val="0070C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 i="1">
                <a:ea typeface="Calibri"/>
                <a:cs typeface="Calibri"/>
              </a:rPr>
              <a:t> </a:t>
            </a:r>
            <a:r>
              <a:rPr lang="en-US" i="1">
                <a:solidFill>
                  <a:srgbClr val="FFC000"/>
                </a:solidFill>
                <a:ea typeface="Calibri"/>
                <a:cs typeface="Calibri"/>
              </a:rPr>
              <a:t>Improve the Pump</a:t>
            </a:r>
            <a:endParaRPr lang="en-US" i="1">
              <a:solidFill>
                <a:srgbClr val="FFC00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Initial: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20 ml/kg Crystalloid</a:t>
            </a:r>
            <a:endParaRPr lang="en-US">
              <a:solidFill>
                <a:srgbClr val="00B050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First-line: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Dopamine (if hypotensive)</a:t>
            </a:r>
            <a:endParaRPr lang="en-US">
              <a:solidFill>
                <a:srgbClr val="FFFFFF"/>
              </a:solidFill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Dobutamine (if normotensive)</a:t>
            </a:r>
            <a:endParaRPr lang="en-US">
              <a:solidFill>
                <a:srgbClr val="FFFFFF"/>
              </a:solidFill>
              <a:ea typeface="Calibri"/>
            </a:endParaRPr>
          </a:p>
          <a:p>
            <a:pPr marL="1068705" lvl="1" indent="-38290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 Second-line: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Epinephrine</a:t>
            </a:r>
            <a:endParaRPr lang="en-US">
              <a:ea typeface="Calibri"/>
            </a:endParaRPr>
          </a:p>
          <a:p>
            <a:pPr marL="1453515" lvl="2" indent="-457200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 Milrinone (severe CHF or RV infarct)</a:t>
            </a:r>
            <a:endParaRPr lang="en-US">
              <a:ea typeface="Calibri"/>
            </a:endParaRPr>
          </a:p>
          <a:p>
            <a:pPr marL="611505" lvl="1" indent="-382905">
              <a:buFont typeface="Courier New" panose="020B0604020202020204" pitchFamily="34" charset="0"/>
              <a:buChar char="o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B0864-6758-68D7-D0F3-0F86D028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Treatment</a:t>
            </a:r>
            <a:r>
              <a:rPr lang="en-US" baseline="30000">
                <a:solidFill>
                  <a:schemeClr val="bg1">
                    <a:lumMod val="85000"/>
                  </a:schemeClr>
                </a:solidFill>
                <a:cs typeface="Calibri Light"/>
              </a:rPr>
              <a:t>7</a:t>
            </a:r>
            <a:endParaRPr lang="en-US" baseline="30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025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C9B69B-BF3F-6A45-EEBB-635B68188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50" y="1975104"/>
            <a:ext cx="4515811" cy="28630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5D89DC-B062-5F5C-2D6F-6173FE86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I-MAP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5985C9-6BA7-1F56-DD5C-B35D601BE4DF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3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803391-82FC-2EAB-11E5-B4BE2C3C4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2" y="2056638"/>
            <a:ext cx="4522748" cy="2781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0C5A95-AF4C-26AB-67DB-D3294929DA0D}"/>
              </a:ext>
            </a:extLst>
          </p:cNvPr>
          <p:cNvSpPr txBox="1"/>
          <p:nvPr/>
        </p:nvSpPr>
        <p:spPr>
          <a:xfrm>
            <a:off x="1397073" y="4944350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E18EE7-FC5D-F75C-ED35-53EE3F13B26C}"/>
              </a:ext>
            </a:extLst>
          </p:cNvPr>
          <p:cNvSpPr txBox="1"/>
          <p:nvPr/>
        </p:nvSpPr>
        <p:spPr>
          <a:xfrm>
            <a:off x="7886928" y="4944350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Dilated RV</a:t>
            </a:r>
          </a:p>
        </p:txBody>
      </p:sp>
    </p:spTree>
    <p:extLst>
      <p:ext uri="{BB962C8B-B14F-4D97-AF65-F5344CB8AC3E}">
        <p14:creationId xmlns:p14="http://schemas.microsoft.com/office/powerpoint/2010/main" val="6533424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41D83-AF52-D4C7-436B-E932651E8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B8CC9A-0210-07D0-A58B-4D313251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>
                <a:solidFill>
                  <a:srgbClr val="C00000"/>
                </a:solidFill>
              </a:rPr>
              <a:t>I</a:t>
            </a:r>
            <a:r>
              <a:rPr lang="en-US" dirty="0"/>
              <a:t>-MAP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4F7B2F-5F01-A62F-78B0-8D60A1280E00}"/>
              </a:ext>
            </a:extLst>
          </p:cNvPr>
          <p:cNvSpPr txBox="1"/>
          <p:nvPr/>
        </p:nvSpPr>
        <p:spPr>
          <a:xfrm>
            <a:off x="2751666" y="6085416"/>
            <a:ext cx="6688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2"/>
              </a:rPr>
              <a:t>https://www.thepocusatlas.com/echocardiography-2</a:t>
            </a:r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328703-0498-4968-7D19-284050D90DC7}"/>
              </a:ext>
            </a:extLst>
          </p:cNvPr>
          <p:cNvSpPr txBox="1"/>
          <p:nvPr/>
        </p:nvSpPr>
        <p:spPr>
          <a:xfrm>
            <a:off x="1344089" y="4934274"/>
            <a:ext cx="364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cs typeface="Arial"/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C08CF-6CC0-47D2-4632-AA1AD05069CB}"/>
              </a:ext>
            </a:extLst>
          </p:cNvPr>
          <p:cNvSpPr txBox="1"/>
          <p:nvPr/>
        </p:nvSpPr>
        <p:spPr>
          <a:xfrm>
            <a:off x="7738023" y="4934274"/>
            <a:ext cx="182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cs typeface="Arial"/>
              </a:rPr>
              <a:t>Plethoric IVC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41AAB-B6DC-40C6-B64C-CFDF889C6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72" y="2109787"/>
            <a:ext cx="2857500" cy="2638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FDC305-7614-DA73-8273-3AD59E67E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37" y="2109787"/>
            <a:ext cx="3517899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19326"/>
      </p:ext>
    </p:extLst>
  </p:cSld>
  <p:clrMapOvr>
    <a:masterClrMapping/>
  </p:clrMapOvr>
</p:sld>
</file>

<file path=ppt/theme/theme1.xml><?xml version="1.0" encoding="utf-8"?>
<a:theme xmlns:a="http://schemas.openxmlformats.org/drawingml/2006/main" name="UNMC Theme">
  <a:themeElements>
    <a:clrScheme name="UNMC">
      <a:dk1>
        <a:srgbClr val="000000"/>
      </a:dk1>
      <a:lt1>
        <a:srgbClr val="FFFFFF"/>
      </a:lt1>
      <a:dk2>
        <a:srgbClr val="2F3A41"/>
      </a:dk2>
      <a:lt2>
        <a:srgbClr val="DCDDDF"/>
      </a:lt2>
      <a:accent1>
        <a:srgbClr val="AD122A"/>
      </a:accent1>
      <a:accent2>
        <a:srgbClr val="005E63"/>
      </a:accent2>
      <a:accent3>
        <a:srgbClr val="00B2B9"/>
      </a:accent3>
      <a:accent4>
        <a:srgbClr val="129DBF"/>
      </a:accent4>
      <a:accent5>
        <a:srgbClr val="F26721"/>
      </a:accent5>
      <a:accent6>
        <a:srgbClr val="FCB614"/>
      </a:accent6>
      <a:hlink>
        <a:srgbClr val="A1B426"/>
      </a:hlink>
      <a:folHlink>
        <a:srgbClr val="129D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bf4bc829-c426-4d16-8fdf-db2123eb993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8D4068183EE043B4888862E967CADA" ma:contentTypeVersion="19" ma:contentTypeDescription="Create a new document." ma:contentTypeScope="" ma:versionID="f73a61cad0b7e976eac6ba7aa2d609fc">
  <xsd:schema xmlns:xsd="http://www.w3.org/2001/XMLSchema" xmlns:xs="http://www.w3.org/2001/XMLSchema" xmlns:p="http://schemas.microsoft.com/office/2006/metadata/properties" xmlns:ns1="http://schemas.microsoft.com/sharepoint/v3" xmlns:ns3="9c9e112d-5cd6-44c8-8ada-767d4e753743" xmlns:ns4="bf4bc829-c426-4d16-8fdf-db2123eb993b" targetNamespace="http://schemas.microsoft.com/office/2006/metadata/properties" ma:root="true" ma:fieldsID="8d0c6501c7128ddf035c930179c73dec" ns1:_="" ns3:_="" ns4:_="">
    <xsd:import namespace="http://schemas.microsoft.com/sharepoint/v3"/>
    <xsd:import namespace="9c9e112d-5cd6-44c8-8ada-767d4e753743"/>
    <xsd:import namespace="bf4bc829-c426-4d16-8fdf-db2123eb993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1:_ip_UnifiedCompliancePolicyProperties" minOccurs="0"/>
                <xsd:element ref="ns1:_ip_UnifiedCompliancePolicyUIAction" minOccurs="0"/>
                <xsd:element ref="ns4:MediaServiceSystemTags" minOccurs="0"/>
                <xsd:element ref="ns4:MediaServiceSearchPropertie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e112d-5cd6-44c8-8ada-767d4e75374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4bc829-c426-4d16-8fdf-db2123eb99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5FE527-0145-4061-A5C7-4669DA17C1E6}">
  <ds:schemaRefs>
    <ds:schemaRef ds:uri="http://purl.org/dc/terms/"/>
    <ds:schemaRef ds:uri="http://purl.org/dc/dcmitype/"/>
    <ds:schemaRef ds:uri="bf4bc829-c426-4d16-8fdf-db2123eb993b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9c9e112d-5cd6-44c8-8ada-767d4e753743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C4558AD6-6C92-4AED-AF49-400E8BE8C3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c9e112d-5cd6-44c8-8ada-767d4e753743"/>
    <ds:schemaRef ds:uri="bf4bc829-c426-4d16-8fdf-db2123eb99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4F19C6-D7B7-473C-A043-29806E6B7E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</TotalTime>
  <Words>5975</Words>
  <Application>Microsoft Office PowerPoint</Application>
  <PresentationFormat>Widescreen</PresentationFormat>
  <Paragraphs>1398</Paragraphs>
  <Slides>198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198</vt:i4>
      </vt:variant>
    </vt:vector>
  </HeadingPairs>
  <TitlesOfParts>
    <vt:vector size="199" baseType="lpstr">
      <vt:lpstr>UNMC Theme</vt:lpstr>
      <vt:lpstr>Critical Care in the ED</vt:lpstr>
      <vt:lpstr>Disclosures</vt:lpstr>
      <vt:lpstr>Objectives</vt:lpstr>
      <vt:lpstr>Outline</vt:lpstr>
      <vt:lpstr>Resources</vt:lpstr>
      <vt:lpstr>Shock</vt:lpstr>
      <vt:lpstr>ShockA</vt:lpstr>
      <vt:lpstr>ShockA</vt:lpstr>
      <vt:lpstr>Shock4</vt:lpstr>
      <vt:lpstr>ShockA</vt:lpstr>
      <vt:lpstr>PowerPoint Presentation</vt:lpstr>
      <vt:lpstr>Hypovolemic ShockI</vt:lpstr>
      <vt:lpstr>Hypovolemic ShockI</vt:lpstr>
      <vt:lpstr>Distributive ShockI</vt:lpstr>
      <vt:lpstr>Distributive ShockI</vt:lpstr>
      <vt:lpstr>Cardiogenic ShockI</vt:lpstr>
      <vt:lpstr>Cardiogenic ShockI</vt:lpstr>
      <vt:lpstr>Obstructive ShockI</vt:lpstr>
      <vt:lpstr>Obstructive ShockI</vt:lpstr>
      <vt:lpstr>MixedI,A</vt:lpstr>
      <vt:lpstr>Receptors</vt:lpstr>
      <vt:lpstr>Alpha (α) receptors7</vt:lpstr>
      <vt:lpstr>Beta (β) receptors7</vt:lpstr>
      <vt:lpstr>V receptors5</vt:lpstr>
      <vt:lpstr>Dopamine (DA) Receptors7</vt:lpstr>
      <vt:lpstr>Vasopressors</vt:lpstr>
      <vt:lpstr>PowerPoint Presentation</vt:lpstr>
      <vt:lpstr>VasopressorsJ</vt:lpstr>
      <vt:lpstr>VasopressorsJ</vt:lpstr>
      <vt:lpstr>VasopressorsJ</vt:lpstr>
      <vt:lpstr>VasopressorsJ</vt:lpstr>
      <vt:lpstr>VasopressorsJ</vt:lpstr>
      <vt:lpstr>VasopressorsJ</vt:lpstr>
      <vt:lpstr>Peripheral Vasopressors1,2,3</vt:lpstr>
      <vt:lpstr>Inotropes</vt:lpstr>
      <vt:lpstr>Inotropes7,8</vt:lpstr>
      <vt:lpstr>InotropesJ,7,8</vt:lpstr>
      <vt:lpstr>InotropesJ,7,8</vt:lpstr>
      <vt:lpstr>InotropesJ,7,8</vt:lpstr>
      <vt:lpstr>Other Agents</vt:lpstr>
      <vt:lpstr>Other AgentsM</vt:lpstr>
      <vt:lpstr>Other AgentsM</vt:lpstr>
      <vt:lpstr>Other AgentsM</vt:lpstr>
      <vt:lpstr>Break (~15min)</vt:lpstr>
      <vt:lpstr>Critical Care in the ED</vt:lpstr>
      <vt:lpstr>Approach to Shock</vt:lpstr>
      <vt:lpstr>ShockA</vt:lpstr>
      <vt:lpstr>ShockA</vt:lpstr>
      <vt:lpstr>Undifferentiated Shock</vt:lpstr>
      <vt:lpstr>PowerPoint Presentation</vt:lpstr>
      <vt:lpstr>Pulmonary Artery Catheter  AKA Swan-Ganz</vt:lpstr>
      <vt:lpstr>Pulmonary Artery Catheter</vt:lpstr>
      <vt:lpstr>Pulmonary Artery Catheter</vt:lpstr>
      <vt:lpstr>Shock4</vt:lpstr>
      <vt:lpstr>Ultrasound Guidance</vt:lpstr>
      <vt:lpstr>PowerPoint Presentation</vt:lpstr>
      <vt:lpstr>Ultrasound Normals</vt:lpstr>
      <vt:lpstr>Cardiac (Heart)</vt:lpstr>
      <vt:lpstr>HI-MAP</vt:lpstr>
      <vt:lpstr>HI-MAP</vt:lpstr>
      <vt:lpstr>HI-MAP</vt:lpstr>
      <vt:lpstr>HI-MAP</vt:lpstr>
      <vt:lpstr>HI-MAP</vt:lpstr>
      <vt:lpstr>HI-MAP</vt:lpstr>
      <vt:lpstr>HI-MAP</vt:lpstr>
      <vt:lpstr>HI-MAP</vt:lpstr>
      <vt:lpstr>Inferior Vena Cava</vt:lpstr>
      <vt:lpstr>HI-MAP</vt:lpstr>
      <vt:lpstr>HI-MAP</vt:lpstr>
      <vt:lpstr>Abdomen (Morison's Pouch)</vt:lpstr>
      <vt:lpstr>HIMAP</vt:lpstr>
      <vt:lpstr>Abdominal Aorta (Aneurysm)</vt:lpstr>
      <vt:lpstr>HIMAP</vt:lpstr>
      <vt:lpstr>HI-MAP</vt:lpstr>
      <vt:lpstr>Pulmonary (Pneumothorax)</vt:lpstr>
      <vt:lpstr>HI-MAP</vt:lpstr>
      <vt:lpstr>HIMAP</vt:lpstr>
      <vt:lpstr>HI-MAP</vt:lpstr>
      <vt:lpstr>HI-MAP</vt:lpstr>
      <vt:lpstr>Ultrasound Guidance</vt:lpstr>
      <vt:lpstr>ShockA</vt:lpstr>
      <vt:lpstr>Treatment7</vt:lpstr>
      <vt:lpstr>HI-MAP</vt:lpstr>
      <vt:lpstr>HI-MAP</vt:lpstr>
      <vt:lpstr>HI-MAP</vt:lpstr>
      <vt:lpstr>HI-MAP</vt:lpstr>
      <vt:lpstr>HI-MAP</vt:lpstr>
      <vt:lpstr>HI-MAP</vt:lpstr>
      <vt:lpstr>HI-MAP</vt:lpstr>
      <vt:lpstr>HI-MAP</vt:lpstr>
      <vt:lpstr>Treatment7</vt:lpstr>
      <vt:lpstr>HI-MAP</vt:lpstr>
      <vt:lpstr>HI-MAP</vt:lpstr>
      <vt:lpstr>HI-MAP</vt:lpstr>
      <vt:lpstr>Treatment7</vt:lpstr>
      <vt:lpstr>Treatment7</vt:lpstr>
      <vt:lpstr>Treatment7</vt:lpstr>
      <vt:lpstr>HI-MAP</vt:lpstr>
      <vt:lpstr>HI-MAP</vt:lpstr>
      <vt:lpstr>Treatment7</vt:lpstr>
      <vt:lpstr>HI-MAP</vt:lpstr>
      <vt:lpstr>HI-MAP</vt:lpstr>
      <vt:lpstr>HI-MAP</vt:lpstr>
      <vt:lpstr>HI-MAP</vt:lpstr>
      <vt:lpstr>HI-MAP</vt:lpstr>
      <vt:lpstr>HI-MAP</vt:lpstr>
      <vt:lpstr>HI-MAP</vt:lpstr>
      <vt:lpstr>Treatment7</vt:lpstr>
      <vt:lpstr>HI-MAP</vt:lpstr>
      <vt:lpstr>HI-MAP</vt:lpstr>
      <vt:lpstr>HI-MAP</vt:lpstr>
      <vt:lpstr>HI-MAP</vt:lpstr>
      <vt:lpstr>HI-MAP</vt:lpstr>
      <vt:lpstr>HI-MAP</vt:lpstr>
      <vt:lpstr>HI-MAP</vt:lpstr>
      <vt:lpstr>HI-MAP</vt:lpstr>
      <vt:lpstr>HI-MAP</vt:lpstr>
      <vt:lpstr>HI-MAP</vt:lpstr>
      <vt:lpstr>HI-MAP</vt:lpstr>
      <vt:lpstr>Treatment</vt:lpstr>
      <vt:lpstr>Shock4</vt:lpstr>
      <vt:lpstr>Cardiac Output</vt:lpstr>
      <vt:lpstr>Cardiac Output</vt:lpstr>
      <vt:lpstr>Cardiac Output</vt:lpstr>
      <vt:lpstr>Cardiac Output</vt:lpstr>
      <vt:lpstr>Cardiac Output</vt:lpstr>
      <vt:lpstr>Cardiac Output</vt:lpstr>
      <vt:lpstr>Cardiac Output</vt:lpstr>
      <vt:lpstr>PowerPoint Presentation</vt:lpstr>
      <vt:lpstr>Mechanical Ventilation</vt:lpstr>
      <vt:lpstr>Mechanical Ventilators9,10</vt:lpstr>
      <vt:lpstr>Mechanical Ventilation9,10</vt:lpstr>
      <vt:lpstr>NIPPV9,10</vt:lpstr>
      <vt:lpstr>NIPPV9,10</vt:lpstr>
      <vt:lpstr>Ventilator Modes9,10 </vt:lpstr>
      <vt:lpstr>Ventilator Modes9,10</vt:lpstr>
      <vt:lpstr>Ventilator Modes9,10</vt:lpstr>
      <vt:lpstr>Ventilator Modes9,10</vt:lpstr>
      <vt:lpstr>Ventilator Settings9,10,K</vt:lpstr>
      <vt:lpstr>Ventilator Settings9,10,K</vt:lpstr>
      <vt:lpstr>PowerPoint Presentation</vt:lpstr>
      <vt:lpstr>Peri-Intubation Optimization</vt:lpstr>
      <vt:lpstr>Pre-intubation Optimization</vt:lpstr>
      <vt:lpstr>Pre-intubation OptimizationN</vt:lpstr>
      <vt:lpstr>Pre-intubation Optimization</vt:lpstr>
      <vt:lpstr>Post-Intubation Optimization</vt:lpstr>
      <vt:lpstr>Post-Intubation Optimization</vt:lpstr>
      <vt:lpstr>Post-Intubation Optimization9,10</vt:lpstr>
      <vt:lpstr>Post-Intubation Optimization9,10</vt:lpstr>
      <vt:lpstr>Post-Intubation Optimization9,10</vt:lpstr>
      <vt:lpstr>Post-Intubation Optimization9,10</vt:lpstr>
      <vt:lpstr>Post-Intubation Optimization9,10</vt:lpstr>
      <vt:lpstr>Ventilator Problems9,10</vt:lpstr>
      <vt:lpstr>Ventilator Problems9,10</vt:lpstr>
      <vt:lpstr>Ventilator Problems9,10</vt:lpstr>
      <vt:lpstr>Ventilator Problems9,10</vt:lpstr>
      <vt:lpstr>Ventilator Problems9,10</vt:lpstr>
      <vt:lpstr>Ventilator Problems9,10</vt:lpstr>
      <vt:lpstr>Out-of-Hospital Cardiac Arrest</vt:lpstr>
      <vt:lpstr>OHCA Preparation</vt:lpstr>
      <vt:lpstr>PowerPoint Presentation</vt:lpstr>
      <vt:lpstr>PowerPoint Presentation</vt:lpstr>
      <vt:lpstr>OHCAL</vt:lpstr>
      <vt:lpstr>OHCAL</vt:lpstr>
      <vt:lpstr>PowerPoint Presentation</vt:lpstr>
      <vt:lpstr>PowerPoint Presentation</vt:lpstr>
      <vt:lpstr>PowerPoint Presentation</vt:lpstr>
      <vt:lpstr>OHCAL</vt:lpstr>
      <vt:lpstr>Post-ROSC</vt:lpstr>
      <vt:lpstr>Post-ROSC7</vt:lpstr>
      <vt:lpstr>Post-ROSC7</vt:lpstr>
      <vt:lpstr>Post-ROSC7,8</vt:lpstr>
      <vt:lpstr>Post-ROSC7,8</vt:lpstr>
      <vt:lpstr>Post-ROSC7,8</vt:lpstr>
      <vt:lpstr>Post-ROSC7,8</vt:lpstr>
      <vt:lpstr>Post-ROSC7,8</vt:lpstr>
      <vt:lpstr>Post-ROSC7,8</vt:lpstr>
      <vt:lpstr>PowerPoint Presentation</vt:lpstr>
      <vt:lpstr>Mechanical Circulatory Support</vt:lpstr>
      <vt:lpstr>Mechanical Circulatory Support6,7</vt:lpstr>
      <vt:lpstr>Mechanical Circulatory Support6,7</vt:lpstr>
      <vt:lpstr>Mechanical Circulatory Support6,7,8</vt:lpstr>
      <vt:lpstr>Delayed Transport</vt:lpstr>
      <vt:lpstr>Delayed Transport</vt:lpstr>
      <vt:lpstr>Delayed Transport</vt:lpstr>
      <vt:lpstr>Delayed Transport</vt:lpstr>
      <vt:lpstr>Delayed Transport</vt:lpstr>
      <vt:lpstr>Delayed Transport</vt:lpstr>
      <vt:lpstr>Delayed Transport</vt:lpstr>
      <vt:lpstr>Delayed Transport</vt:lpstr>
      <vt:lpstr>Delayed Transport</vt:lpstr>
      <vt:lpstr>Summary</vt:lpstr>
      <vt:lpstr>Summary</vt:lpstr>
      <vt:lpstr>PowerPoint Presentation</vt:lpstr>
      <vt:lpstr>Resources</vt:lpstr>
      <vt:lpstr>AI in Medicine</vt:lpstr>
      <vt:lpstr>Publications</vt:lpstr>
      <vt:lpstr>Websites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Thomas Perry</cp:lastModifiedBy>
  <cp:revision>541</cp:revision>
  <dcterms:created xsi:type="dcterms:W3CDTF">2024-01-25T22:04:52Z</dcterms:created>
  <dcterms:modified xsi:type="dcterms:W3CDTF">2026-05-06T15:16:36Z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0x010100668D4068183EE043B4888862E967CADA</vt:lpwstr>
  </property>
</Properties>
</file>