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91"/>
  </p:notesMasterIdLst>
  <p:sldIdLst>
    <p:sldId id="256" r:id="rId6"/>
    <p:sldId id="277" r:id="rId7"/>
    <p:sldId id="361" r:id="rId8"/>
    <p:sldId id="362" r:id="rId9"/>
    <p:sldId id="280" r:id="rId10"/>
    <p:sldId id="363" r:id="rId11"/>
    <p:sldId id="364" r:id="rId12"/>
    <p:sldId id="283" r:id="rId13"/>
    <p:sldId id="365" r:id="rId14"/>
    <p:sldId id="366" r:id="rId15"/>
    <p:sldId id="286" r:id="rId16"/>
    <p:sldId id="367" r:id="rId17"/>
    <p:sldId id="368" r:id="rId18"/>
    <p:sldId id="289" r:id="rId19"/>
    <p:sldId id="290" r:id="rId20"/>
    <p:sldId id="369" r:id="rId21"/>
    <p:sldId id="370" r:id="rId22"/>
    <p:sldId id="294" r:id="rId23"/>
    <p:sldId id="295" r:id="rId24"/>
    <p:sldId id="296" r:id="rId25"/>
    <p:sldId id="371" r:id="rId26"/>
    <p:sldId id="372" r:id="rId27"/>
    <p:sldId id="299" r:id="rId28"/>
    <p:sldId id="384" r:id="rId29"/>
    <p:sldId id="385" r:id="rId30"/>
    <p:sldId id="302" r:id="rId31"/>
    <p:sldId id="303" r:id="rId32"/>
    <p:sldId id="304" r:id="rId33"/>
    <p:sldId id="305" r:id="rId34"/>
    <p:sldId id="306" r:id="rId35"/>
    <p:sldId id="376" r:id="rId36"/>
    <p:sldId id="377" r:id="rId37"/>
    <p:sldId id="309" r:id="rId38"/>
    <p:sldId id="310" r:id="rId39"/>
    <p:sldId id="311" r:id="rId40"/>
    <p:sldId id="378" r:id="rId41"/>
    <p:sldId id="379" r:id="rId42"/>
    <p:sldId id="314"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80" r:id="rId62"/>
    <p:sldId id="381" r:id="rId63"/>
    <p:sldId id="336" r:id="rId64"/>
    <p:sldId id="337" r:id="rId65"/>
    <p:sldId id="338" r:id="rId66"/>
    <p:sldId id="339" r:id="rId67"/>
    <p:sldId id="340" r:id="rId68"/>
    <p:sldId id="342" r:id="rId69"/>
    <p:sldId id="343" r:id="rId70"/>
    <p:sldId id="344" r:id="rId71"/>
    <p:sldId id="345" r:id="rId72"/>
    <p:sldId id="346" r:id="rId73"/>
    <p:sldId id="348" r:id="rId74"/>
    <p:sldId id="349" r:id="rId75"/>
    <p:sldId id="382" r:id="rId76"/>
    <p:sldId id="359" r:id="rId77"/>
    <p:sldId id="360" r:id="rId78"/>
    <p:sldId id="387" r:id="rId79"/>
    <p:sldId id="388" r:id="rId80"/>
    <p:sldId id="389" r:id="rId81"/>
    <p:sldId id="390" r:id="rId82"/>
    <p:sldId id="391" r:id="rId83"/>
    <p:sldId id="358" r:id="rId84"/>
    <p:sldId id="395" r:id="rId85"/>
    <p:sldId id="396" r:id="rId86"/>
    <p:sldId id="397" r:id="rId87"/>
    <p:sldId id="398" r:id="rId88"/>
    <p:sldId id="399" r:id="rId89"/>
    <p:sldId id="400"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1176" y="3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98614-96E3-4567-8B24-C5C17E33A43A}" type="doc">
      <dgm:prSet loTypeId="urn:microsoft.com/office/officeart/2008/layout/LinedList" loCatId="list" qsTypeId="urn:microsoft.com/office/officeart/2005/8/quickstyle/3d2" qsCatId="3D" csTypeId="urn:microsoft.com/office/officeart/2005/8/colors/accent0_2" csCatId="mainScheme" phldr="1"/>
      <dgm:spPr/>
      <dgm:t>
        <a:bodyPr/>
        <a:lstStyle/>
        <a:p>
          <a:endParaRPr lang="en-US"/>
        </a:p>
      </dgm:t>
    </dgm:pt>
    <dgm:pt modelId="{2F76348E-C728-44A4-BDE3-F17D6BC0554E}">
      <dgm:prSet phldrT="[Text]" custT="1"/>
      <dgm:spPr/>
      <dgm:t>
        <a:bodyPr/>
        <a:lstStyle/>
        <a:p>
          <a:r>
            <a:rPr lang="en-US" sz="2800" dirty="0">
              <a:latin typeface="Calibri" pitchFamily="34" charset="0"/>
              <a:cs typeface="Calibri" pitchFamily="34" charset="0"/>
            </a:rPr>
            <a:t>2011</a:t>
          </a:r>
        </a:p>
      </dgm:t>
    </dgm:pt>
    <dgm:pt modelId="{95D9BD1C-F8F1-497A-BFF4-A0EC2A5457C5}" type="parTrans" cxnId="{96C9ACF2-D0C9-4C0F-8397-6314DB443287}">
      <dgm:prSet/>
      <dgm:spPr/>
      <dgm:t>
        <a:bodyPr/>
        <a:lstStyle/>
        <a:p>
          <a:endParaRPr lang="en-US"/>
        </a:p>
      </dgm:t>
    </dgm:pt>
    <dgm:pt modelId="{44DAA0C4-0530-43A1-B066-0C2E6B28118B}" type="sibTrans" cxnId="{96C9ACF2-D0C9-4C0F-8397-6314DB443287}">
      <dgm:prSet/>
      <dgm:spPr/>
      <dgm:t>
        <a:bodyPr/>
        <a:lstStyle/>
        <a:p>
          <a:endParaRPr lang="en-US"/>
        </a:p>
      </dgm:t>
    </dgm:pt>
    <dgm:pt modelId="{5EB17A37-CCE3-428F-A5B4-17AB5B82DD3C}">
      <dgm:prSet phldrT="[Text]" custT="1"/>
      <dgm:spPr/>
      <dgm:t>
        <a:bodyPr/>
        <a:lstStyle/>
        <a:p>
          <a:pPr marL="285750" indent="-285750" algn="l">
            <a:spcAft>
              <a:spcPct val="35000"/>
            </a:spcAft>
          </a:pPr>
          <a:r>
            <a:rPr lang="en-US" sz="2000" dirty="0">
              <a:latin typeface="Calibri" pitchFamily="34" charset="0"/>
              <a:cs typeface="Calibri" pitchFamily="34" charset="0"/>
            </a:rPr>
            <a:t>● Began as a project with the AAP’s Section on Emergency Medicine, Committee on Quality Transformation</a:t>
          </a:r>
        </a:p>
        <a:p>
          <a:pPr marL="285750" indent="-285750" algn="l">
            <a:spcAft>
              <a:spcPts val="0"/>
            </a:spcAft>
          </a:pPr>
          <a:r>
            <a:rPr lang="en-US" sz="2000" dirty="0">
              <a:latin typeface="Calibri" pitchFamily="34" charset="0"/>
              <a:cs typeface="Calibri" pitchFamily="34" charset="0"/>
            </a:rPr>
            <a:t>● 47 hospitals </a:t>
          </a:r>
        </a:p>
      </dgm:t>
    </dgm:pt>
    <dgm:pt modelId="{FE931701-449D-4D7E-AABB-1ED2A81C4102}" type="parTrans" cxnId="{C32BEF07-8081-44CD-90C2-133CB86C2B3F}">
      <dgm:prSet/>
      <dgm:spPr/>
      <dgm:t>
        <a:bodyPr/>
        <a:lstStyle/>
        <a:p>
          <a:endParaRPr lang="en-US"/>
        </a:p>
      </dgm:t>
    </dgm:pt>
    <dgm:pt modelId="{C85D87E7-D98B-4A61-9283-525016488C99}" type="sibTrans" cxnId="{C32BEF07-8081-44CD-90C2-133CB86C2B3F}">
      <dgm:prSet/>
      <dgm:spPr/>
      <dgm:t>
        <a:bodyPr/>
        <a:lstStyle/>
        <a:p>
          <a:endParaRPr lang="en-US"/>
        </a:p>
      </dgm:t>
    </dgm:pt>
    <dgm:pt modelId="{C1A5F443-A532-42C5-BA33-AD9E5EDFFD96}">
      <dgm:prSet phldrT="[Text]" custT="1"/>
      <dgm:spPr/>
      <dgm:t>
        <a:bodyPr/>
        <a:lstStyle/>
        <a:p>
          <a:r>
            <a:rPr lang="en-US" sz="2800" dirty="0">
              <a:latin typeface="Calibri" pitchFamily="34" charset="0"/>
              <a:cs typeface="Calibri" pitchFamily="34" charset="0"/>
            </a:rPr>
            <a:t>2012</a:t>
          </a:r>
        </a:p>
      </dgm:t>
    </dgm:pt>
    <dgm:pt modelId="{4259BBD9-2E0A-44AB-81F5-25DAF442DF06}" type="parTrans" cxnId="{641B3758-5D4A-4E36-84C5-01C04033E3BD}">
      <dgm:prSet/>
      <dgm:spPr/>
      <dgm:t>
        <a:bodyPr/>
        <a:lstStyle/>
        <a:p>
          <a:endParaRPr lang="en-US"/>
        </a:p>
      </dgm:t>
    </dgm:pt>
    <dgm:pt modelId="{52F8D6E9-C6A9-4997-AA65-6A98A8648CB6}" type="sibTrans" cxnId="{641B3758-5D4A-4E36-84C5-01C04033E3BD}">
      <dgm:prSet/>
      <dgm:spPr/>
      <dgm:t>
        <a:bodyPr/>
        <a:lstStyle/>
        <a:p>
          <a:endParaRPr lang="en-US"/>
        </a:p>
      </dgm:t>
    </dgm:pt>
    <dgm:pt modelId="{88408021-BE4F-4B19-B8DF-C3172A62B05D}">
      <dgm:prSet phldrT="[Text]" custT="1"/>
      <dgm:spPr/>
      <dgm:t>
        <a:bodyPr/>
        <a:lstStyle/>
        <a:p>
          <a:pPr marL="227013" indent="-227013" algn="l">
            <a:spcAft>
              <a:spcPct val="35000"/>
            </a:spcAft>
          </a:pPr>
          <a:r>
            <a:rPr lang="en-US" sz="2000" dirty="0">
              <a:latin typeface="Calibri" pitchFamily="34" charset="0"/>
              <a:cs typeface="Calibri" pitchFamily="34" charset="0"/>
            </a:rPr>
            <a:t>● Partnered with Children’s Hospital Association (CHA)</a:t>
          </a:r>
        </a:p>
        <a:p>
          <a:pPr marL="227013" indent="-227013" algn="just">
            <a:spcAft>
              <a:spcPct val="35000"/>
            </a:spcAft>
          </a:pPr>
          <a:r>
            <a:rPr lang="en-US" sz="2000" dirty="0">
              <a:latin typeface="Calibri" pitchFamily="34" charset="0"/>
              <a:cs typeface="Calibri" pitchFamily="34" charset="0"/>
            </a:rPr>
            <a:t>● Associated costs</a:t>
          </a:r>
        </a:p>
        <a:p>
          <a:pPr marL="227013" indent="-227013" algn="just">
            <a:spcAft>
              <a:spcPct val="35000"/>
            </a:spcAft>
          </a:pPr>
          <a:r>
            <a:rPr lang="en-US" sz="2000" dirty="0">
              <a:latin typeface="Calibri" pitchFamily="34" charset="0"/>
              <a:cs typeface="Calibri" pitchFamily="34" charset="0"/>
            </a:rPr>
            <a:t>● 15 hospitals</a:t>
          </a:r>
        </a:p>
        <a:p>
          <a:pPr marL="227013" indent="-227013" algn="just">
            <a:spcAft>
              <a:spcPts val="0"/>
            </a:spcAft>
          </a:pPr>
          <a:r>
            <a:rPr lang="en-US" sz="2000" dirty="0">
              <a:latin typeface="Calibri" pitchFamily="34" charset="0"/>
              <a:cs typeface="Calibri" pitchFamily="34" charset="0"/>
            </a:rPr>
            <a:t>● Tenure: June 2012 – June 2013</a:t>
          </a:r>
        </a:p>
        <a:p>
          <a:pPr marL="227013" indent="-227013" algn="just">
            <a:spcAft>
              <a:spcPts val="0"/>
            </a:spcAft>
          </a:pPr>
          <a:endParaRPr lang="en-US" sz="2000" dirty="0">
            <a:latin typeface="Calibri" pitchFamily="34" charset="0"/>
            <a:cs typeface="Calibri" pitchFamily="34" charset="0"/>
          </a:endParaRPr>
        </a:p>
      </dgm:t>
    </dgm:pt>
    <dgm:pt modelId="{55D2064E-40E4-4AE0-A8D3-8073C21A7B4E}" type="parTrans" cxnId="{B7E27AD0-3031-4C12-BC46-6AE20F4AD142}">
      <dgm:prSet/>
      <dgm:spPr/>
      <dgm:t>
        <a:bodyPr/>
        <a:lstStyle/>
        <a:p>
          <a:endParaRPr lang="en-US"/>
        </a:p>
      </dgm:t>
    </dgm:pt>
    <dgm:pt modelId="{3FADAA13-0C61-49F5-822E-4B67D2A748EB}" type="sibTrans" cxnId="{B7E27AD0-3031-4C12-BC46-6AE20F4AD142}">
      <dgm:prSet/>
      <dgm:spPr/>
      <dgm:t>
        <a:bodyPr/>
        <a:lstStyle/>
        <a:p>
          <a:endParaRPr lang="en-US"/>
        </a:p>
      </dgm:t>
    </dgm:pt>
    <dgm:pt modelId="{D3CB8B01-8592-41DE-B9E4-18F922B866AC}">
      <dgm:prSet phldrT="[Text]" custT="1"/>
      <dgm:spPr/>
      <dgm:t>
        <a:bodyPr/>
        <a:lstStyle/>
        <a:p>
          <a:r>
            <a:rPr lang="en-US" sz="2800" dirty="0">
              <a:latin typeface="Calibri" pitchFamily="34" charset="0"/>
              <a:cs typeface="Calibri" pitchFamily="34" charset="0"/>
            </a:rPr>
            <a:t>CHA Package</a:t>
          </a:r>
        </a:p>
      </dgm:t>
    </dgm:pt>
    <dgm:pt modelId="{AA842A52-533E-45EB-8D3D-BD73AC2D4632}" type="parTrans" cxnId="{AEBF63AD-13BE-4CCB-BBB9-75FB105105FB}">
      <dgm:prSet/>
      <dgm:spPr/>
      <dgm:t>
        <a:bodyPr/>
        <a:lstStyle/>
        <a:p>
          <a:endParaRPr lang="en-US"/>
        </a:p>
      </dgm:t>
    </dgm:pt>
    <dgm:pt modelId="{F191A584-40BE-4C7E-823A-EC088307F133}" type="sibTrans" cxnId="{AEBF63AD-13BE-4CCB-BBB9-75FB105105FB}">
      <dgm:prSet/>
      <dgm:spPr/>
      <dgm:t>
        <a:bodyPr/>
        <a:lstStyle/>
        <a:p>
          <a:endParaRPr lang="en-US"/>
        </a:p>
      </dgm:t>
    </dgm:pt>
    <dgm:pt modelId="{B65B98A0-13FC-4916-9F5F-D0A4AE1B4708}">
      <dgm:prSet phldrT="[Text]" custT="1"/>
      <dgm:spPr/>
      <dgm:t>
        <a:bodyPr/>
        <a:lstStyle/>
        <a:p>
          <a:pPr marL="227013" indent="-227013" algn="l"/>
          <a:r>
            <a:rPr lang="en-US" sz="2000" dirty="0">
              <a:latin typeface="Calibri" pitchFamily="34" charset="0"/>
              <a:cs typeface="Calibri" pitchFamily="34" charset="0"/>
            </a:rPr>
            <a:t>● Advisory board members in both initiatives</a:t>
          </a:r>
        </a:p>
        <a:p>
          <a:pPr marL="227013" indent="-227013" algn="l"/>
          <a:r>
            <a:rPr lang="en-US" sz="2000" dirty="0">
              <a:latin typeface="Calibri" pitchFamily="34" charset="0"/>
              <a:cs typeface="Calibri" pitchFamily="34" charset="0"/>
            </a:rPr>
            <a:t>● Fundamental principles: inclusion to current focus on early diagnosis and escalation</a:t>
          </a:r>
        </a:p>
      </dgm:t>
    </dgm:pt>
    <dgm:pt modelId="{301BC2CA-0450-4DE1-AB6A-7C2FC2991BBB}" type="parTrans" cxnId="{1C9E6C73-05D5-43D9-B8EF-3C3B55683392}">
      <dgm:prSet/>
      <dgm:spPr/>
      <dgm:t>
        <a:bodyPr/>
        <a:lstStyle/>
        <a:p>
          <a:endParaRPr lang="en-US"/>
        </a:p>
      </dgm:t>
    </dgm:pt>
    <dgm:pt modelId="{2B594D7A-0940-488C-9A0D-A2F1E4E9DB2E}" type="sibTrans" cxnId="{1C9E6C73-05D5-43D9-B8EF-3C3B55683392}">
      <dgm:prSet/>
      <dgm:spPr/>
      <dgm:t>
        <a:bodyPr/>
        <a:lstStyle/>
        <a:p>
          <a:endParaRPr lang="en-US"/>
        </a:p>
      </dgm:t>
    </dgm:pt>
    <dgm:pt modelId="{9158D610-0A0A-47D5-9444-3C0D33B41C05}" type="pres">
      <dgm:prSet presAssocID="{49798614-96E3-4567-8B24-C5C17E33A43A}" presName="vert0" presStyleCnt="0">
        <dgm:presLayoutVars>
          <dgm:dir/>
          <dgm:animOne val="branch"/>
          <dgm:animLvl val="lvl"/>
        </dgm:presLayoutVars>
      </dgm:prSet>
      <dgm:spPr/>
    </dgm:pt>
    <dgm:pt modelId="{EF8DEBF9-113A-46FB-A395-C50191F6A64F}" type="pres">
      <dgm:prSet presAssocID="{2F76348E-C728-44A4-BDE3-F17D6BC0554E}" presName="thickLine" presStyleLbl="alignNode1" presStyleIdx="0" presStyleCnt="3"/>
      <dgm:spPr/>
    </dgm:pt>
    <dgm:pt modelId="{D5ACF64F-4315-4A81-B25E-128B1BBFD777}" type="pres">
      <dgm:prSet presAssocID="{2F76348E-C728-44A4-BDE3-F17D6BC0554E}" presName="horz1" presStyleCnt="0"/>
      <dgm:spPr/>
    </dgm:pt>
    <dgm:pt modelId="{E3CBC189-E579-4D6B-9914-C44B6A7AFD23}" type="pres">
      <dgm:prSet presAssocID="{2F76348E-C728-44A4-BDE3-F17D6BC0554E}" presName="tx1" presStyleLbl="revTx" presStyleIdx="0" presStyleCnt="6"/>
      <dgm:spPr/>
    </dgm:pt>
    <dgm:pt modelId="{D9747341-A2D6-4014-A368-D97E39C259D9}" type="pres">
      <dgm:prSet presAssocID="{2F76348E-C728-44A4-BDE3-F17D6BC0554E}" presName="vert1" presStyleCnt="0"/>
      <dgm:spPr/>
    </dgm:pt>
    <dgm:pt modelId="{21FE3F24-5075-40BC-B8B8-E8918355E842}" type="pres">
      <dgm:prSet presAssocID="{5EB17A37-CCE3-428F-A5B4-17AB5B82DD3C}" presName="vertSpace2a" presStyleCnt="0"/>
      <dgm:spPr/>
    </dgm:pt>
    <dgm:pt modelId="{9DB9CCDC-6325-400E-AA7A-6367FBA1D666}" type="pres">
      <dgm:prSet presAssocID="{5EB17A37-CCE3-428F-A5B4-17AB5B82DD3C}" presName="horz2" presStyleCnt="0"/>
      <dgm:spPr/>
    </dgm:pt>
    <dgm:pt modelId="{F1554592-04DA-43DF-807D-3CD052D53AB5}" type="pres">
      <dgm:prSet presAssocID="{5EB17A37-CCE3-428F-A5B4-17AB5B82DD3C}" presName="horzSpace2" presStyleCnt="0"/>
      <dgm:spPr/>
    </dgm:pt>
    <dgm:pt modelId="{E46C78D2-BB0F-41C3-83A0-AE8C8E46D8D4}" type="pres">
      <dgm:prSet presAssocID="{5EB17A37-CCE3-428F-A5B4-17AB5B82DD3C}" presName="tx2" presStyleLbl="revTx" presStyleIdx="1" presStyleCnt="6"/>
      <dgm:spPr/>
    </dgm:pt>
    <dgm:pt modelId="{5162C64C-47F6-4EDF-AC4D-7735E712FCEE}" type="pres">
      <dgm:prSet presAssocID="{5EB17A37-CCE3-428F-A5B4-17AB5B82DD3C}" presName="vert2" presStyleCnt="0"/>
      <dgm:spPr/>
    </dgm:pt>
    <dgm:pt modelId="{5FD3D41A-A070-4239-A79C-9DEB6839D7BC}" type="pres">
      <dgm:prSet presAssocID="{5EB17A37-CCE3-428F-A5B4-17AB5B82DD3C}" presName="thinLine2b" presStyleLbl="callout" presStyleIdx="0" presStyleCnt="3" custLinFactY="-65101" custLinFactNeighborX="-216" custLinFactNeighborY="-100000"/>
      <dgm:spPr/>
    </dgm:pt>
    <dgm:pt modelId="{35C590F8-7AC2-4A31-8A5A-54FEF8893D4F}" type="pres">
      <dgm:prSet presAssocID="{5EB17A37-CCE3-428F-A5B4-17AB5B82DD3C}" presName="vertSpace2b" presStyleCnt="0"/>
      <dgm:spPr/>
    </dgm:pt>
    <dgm:pt modelId="{8E898D51-D53C-4B9C-9E4D-39E3AE7AA11C}" type="pres">
      <dgm:prSet presAssocID="{C1A5F443-A532-42C5-BA33-AD9E5EDFFD96}" presName="thickLine" presStyleLbl="alignNode1" presStyleIdx="1" presStyleCnt="3"/>
      <dgm:spPr/>
    </dgm:pt>
    <dgm:pt modelId="{73F5FB53-DEA0-499A-ADEF-15BFBD61C976}" type="pres">
      <dgm:prSet presAssocID="{C1A5F443-A532-42C5-BA33-AD9E5EDFFD96}" presName="horz1" presStyleCnt="0"/>
      <dgm:spPr/>
    </dgm:pt>
    <dgm:pt modelId="{6C7ADC73-2804-4ABA-AA2B-5E1749735744}" type="pres">
      <dgm:prSet presAssocID="{C1A5F443-A532-42C5-BA33-AD9E5EDFFD96}" presName="tx1" presStyleLbl="revTx" presStyleIdx="2" presStyleCnt="6"/>
      <dgm:spPr/>
    </dgm:pt>
    <dgm:pt modelId="{360CA080-7E40-4B15-96B3-292110B933FD}" type="pres">
      <dgm:prSet presAssocID="{C1A5F443-A532-42C5-BA33-AD9E5EDFFD96}" presName="vert1" presStyleCnt="0"/>
      <dgm:spPr/>
    </dgm:pt>
    <dgm:pt modelId="{0295F611-818D-455A-99AD-6BC4F192BD37}" type="pres">
      <dgm:prSet presAssocID="{88408021-BE4F-4B19-B8DF-C3172A62B05D}" presName="vertSpace2a" presStyleCnt="0"/>
      <dgm:spPr/>
    </dgm:pt>
    <dgm:pt modelId="{7453AA4B-00D9-40EC-997C-6AF65CB69C5A}" type="pres">
      <dgm:prSet presAssocID="{88408021-BE4F-4B19-B8DF-C3172A62B05D}" presName="horz2" presStyleCnt="0"/>
      <dgm:spPr/>
    </dgm:pt>
    <dgm:pt modelId="{DA2A34FA-01D0-403D-85FE-8113195FA9E7}" type="pres">
      <dgm:prSet presAssocID="{88408021-BE4F-4B19-B8DF-C3172A62B05D}" presName="horzSpace2" presStyleCnt="0"/>
      <dgm:spPr/>
    </dgm:pt>
    <dgm:pt modelId="{9EC44D5B-4E7F-4CD6-8D22-AC42ABC84020}" type="pres">
      <dgm:prSet presAssocID="{88408021-BE4F-4B19-B8DF-C3172A62B05D}" presName="tx2" presStyleLbl="revTx" presStyleIdx="3" presStyleCnt="6" custLinFactNeighborX="66" custLinFactNeighborY="-16997"/>
      <dgm:spPr/>
    </dgm:pt>
    <dgm:pt modelId="{815AE3C0-6261-4A71-9521-E0F7FF45B008}" type="pres">
      <dgm:prSet presAssocID="{88408021-BE4F-4B19-B8DF-C3172A62B05D}" presName="vert2" presStyleCnt="0"/>
      <dgm:spPr/>
    </dgm:pt>
    <dgm:pt modelId="{31911170-6030-4F6B-A307-802F6AF9B1C3}" type="pres">
      <dgm:prSet presAssocID="{88408021-BE4F-4B19-B8DF-C3172A62B05D}" presName="thinLine2b" presStyleLbl="callout" presStyleIdx="1" presStyleCnt="3" custLinFactY="29081" custLinFactNeighborX="-216" custLinFactNeighborY="100000"/>
      <dgm:spPr/>
    </dgm:pt>
    <dgm:pt modelId="{105E3FB9-DC16-47B1-8C71-E175310E518A}" type="pres">
      <dgm:prSet presAssocID="{88408021-BE4F-4B19-B8DF-C3172A62B05D}" presName="vertSpace2b" presStyleCnt="0"/>
      <dgm:spPr/>
    </dgm:pt>
    <dgm:pt modelId="{C57776A3-630C-48FF-B225-FA03B52E3208}" type="pres">
      <dgm:prSet presAssocID="{D3CB8B01-8592-41DE-B9E4-18F922B866AC}" presName="thickLine" presStyleLbl="alignNode1" presStyleIdx="2" presStyleCnt="3"/>
      <dgm:spPr/>
    </dgm:pt>
    <dgm:pt modelId="{C0A92712-1590-4915-9555-1D792600D741}" type="pres">
      <dgm:prSet presAssocID="{D3CB8B01-8592-41DE-B9E4-18F922B866AC}" presName="horz1" presStyleCnt="0"/>
      <dgm:spPr/>
    </dgm:pt>
    <dgm:pt modelId="{ED55EAF1-D049-4A1F-8148-39969F7CD9D2}" type="pres">
      <dgm:prSet presAssocID="{D3CB8B01-8592-41DE-B9E4-18F922B866AC}" presName="tx1" presStyleLbl="revTx" presStyleIdx="4" presStyleCnt="6"/>
      <dgm:spPr/>
    </dgm:pt>
    <dgm:pt modelId="{F0684223-6EF6-470F-914E-33CD8DA1F048}" type="pres">
      <dgm:prSet presAssocID="{D3CB8B01-8592-41DE-B9E4-18F922B866AC}" presName="vert1" presStyleCnt="0"/>
      <dgm:spPr/>
    </dgm:pt>
    <dgm:pt modelId="{E5215D5D-7045-4B76-A6B2-0864C2EC5A47}" type="pres">
      <dgm:prSet presAssocID="{B65B98A0-13FC-4916-9F5F-D0A4AE1B4708}" presName="vertSpace2a" presStyleCnt="0"/>
      <dgm:spPr/>
    </dgm:pt>
    <dgm:pt modelId="{DABAACE8-75EF-4585-9828-F7BA31F54429}" type="pres">
      <dgm:prSet presAssocID="{B65B98A0-13FC-4916-9F5F-D0A4AE1B4708}" presName="horz2" presStyleCnt="0"/>
      <dgm:spPr/>
    </dgm:pt>
    <dgm:pt modelId="{0F91E58F-619C-433F-A667-CCD34F1F506D}" type="pres">
      <dgm:prSet presAssocID="{B65B98A0-13FC-4916-9F5F-D0A4AE1B4708}" presName="horzSpace2" presStyleCnt="0"/>
      <dgm:spPr/>
    </dgm:pt>
    <dgm:pt modelId="{B1AA42CC-5C58-4809-92CA-C58D576EAAA2}" type="pres">
      <dgm:prSet presAssocID="{B65B98A0-13FC-4916-9F5F-D0A4AE1B4708}" presName="tx2" presStyleLbl="revTx" presStyleIdx="5" presStyleCnt="6"/>
      <dgm:spPr/>
    </dgm:pt>
    <dgm:pt modelId="{E8B614B5-2325-4A9D-BE06-0897817E03CF}" type="pres">
      <dgm:prSet presAssocID="{B65B98A0-13FC-4916-9F5F-D0A4AE1B4708}" presName="vert2" presStyleCnt="0"/>
      <dgm:spPr/>
    </dgm:pt>
    <dgm:pt modelId="{AC7D4470-F726-4BBA-96DA-1C764E2BA4DB}" type="pres">
      <dgm:prSet presAssocID="{B65B98A0-13FC-4916-9F5F-D0A4AE1B4708}" presName="thinLine2b" presStyleLbl="callout" presStyleIdx="2" presStyleCnt="3"/>
      <dgm:spPr/>
    </dgm:pt>
    <dgm:pt modelId="{1201A546-9523-4941-8F06-D4561F161FDB}" type="pres">
      <dgm:prSet presAssocID="{B65B98A0-13FC-4916-9F5F-D0A4AE1B4708}" presName="vertSpace2b" presStyleCnt="0"/>
      <dgm:spPr/>
    </dgm:pt>
  </dgm:ptLst>
  <dgm:cxnLst>
    <dgm:cxn modelId="{6CFC4402-E361-634D-9253-A1F65078A50F}" type="presOf" srcId="{C1A5F443-A532-42C5-BA33-AD9E5EDFFD96}" destId="{6C7ADC73-2804-4ABA-AA2B-5E1749735744}" srcOrd="0" destOrd="0" presId="urn:microsoft.com/office/officeart/2008/layout/LinedList"/>
    <dgm:cxn modelId="{C32BEF07-8081-44CD-90C2-133CB86C2B3F}" srcId="{2F76348E-C728-44A4-BDE3-F17D6BC0554E}" destId="{5EB17A37-CCE3-428F-A5B4-17AB5B82DD3C}" srcOrd="0" destOrd="0" parTransId="{FE931701-449D-4D7E-AABB-1ED2A81C4102}" sibTransId="{C85D87E7-D98B-4A61-9283-525016488C99}"/>
    <dgm:cxn modelId="{25514F40-4CD1-F64E-9615-73BC1EE9C101}" type="presOf" srcId="{B65B98A0-13FC-4916-9F5F-D0A4AE1B4708}" destId="{B1AA42CC-5C58-4809-92CA-C58D576EAAA2}" srcOrd="0" destOrd="0" presId="urn:microsoft.com/office/officeart/2008/layout/LinedList"/>
    <dgm:cxn modelId="{1C9E6C73-05D5-43D9-B8EF-3C3B55683392}" srcId="{D3CB8B01-8592-41DE-B9E4-18F922B866AC}" destId="{B65B98A0-13FC-4916-9F5F-D0A4AE1B4708}" srcOrd="0" destOrd="0" parTransId="{301BC2CA-0450-4DE1-AB6A-7C2FC2991BBB}" sibTransId="{2B594D7A-0940-488C-9A0D-A2F1E4E9DB2E}"/>
    <dgm:cxn modelId="{641B3758-5D4A-4E36-84C5-01C04033E3BD}" srcId="{49798614-96E3-4567-8B24-C5C17E33A43A}" destId="{C1A5F443-A532-42C5-BA33-AD9E5EDFFD96}" srcOrd="1" destOrd="0" parTransId="{4259BBD9-2E0A-44AB-81F5-25DAF442DF06}" sibTransId="{52F8D6E9-C6A9-4997-AA65-6A98A8648CB6}"/>
    <dgm:cxn modelId="{1A3DF77B-CEEB-EC46-9E01-ED6F7EB2B334}" type="presOf" srcId="{88408021-BE4F-4B19-B8DF-C3172A62B05D}" destId="{9EC44D5B-4E7F-4CD6-8D22-AC42ABC84020}" srcOrd="0" destOrd="0" presId="urn:microsoft.com/office/officeart/2008/layout/LinedList"/>
    <dgm:cxn modelId="{D6FAF88A-CC57-774D-8AA6-FDBD2B0D4822}" type="presOf" srcId="{5EB17A37-CCE3-428F-A5B4-17AB5B82DD3C}" destId="{E46C78D2-BB0F-41C3-83A0-AE8C8E46D8D4}" srcOrd="0" destOrd="0" presId="urn:microsoft.com/office/officeart/2008/layout/LinedList"/>
    <dgm:cxn modelId="{AEBF63AD-13BE-4CCB-BBB9-75FB105105FB}" srcId="{49798614-96E3-4567-8B24-C5C17E33A43A}" destId="{D3CB8B01-8592-41DE-B9E4-18F922B866AC}" srcOrd="2" destOrd="0" parTransId="{AA842A52-533E-45EB-8D3D-BD73AC2D4632}" sibTransId="{F191A584-40BE-4C7E-823A-EC088307F133}"/>
    <dgm:cxn modelId="{B7E27AD0-3031-4C12-BC46-6AE20F4AD142}" srcId="{C1A5F443-A532-42C5-BA33-AD9E5EDFFD96}" destId="{88408021-BE4F-4B19-B8DF-C3172A62B05D}" srcOrd="0" destOrd="0" parTransId="{55D2064E-40E4-4AE0-A8D3-8073C21A7B4E}" sibTransId="{3FADAA13-0C61-49F5-822E-4B67D2A748EB}"/>
    <dgm:cxn modelId="{0DF996DE-74DC-A447-BCBC-73C077BFC8DE}" type="presOf" srcId="{D3CB8B01-8592-41DE-B9E4-18F922B866AC}" destId="{ED55EAF1-D049-4A1F-8148-39969F7CD9D2}" srcOrd="0" destOrd="0" presId="urn:microsoft.com/office/officeart/2008/layout/LinedList"/>
    <dgm:cxn modelId="{6EB286E9-398A-D742-A7F8-EA0C0A865534}" type="presOf" srcId="{49798614-96E3-4567-8B24-C5C17E33A43A}" destId="{9158D610-0A0A-47D5-9444-3C0D33B41C05}" srcOrd="0" destOrd="0" presId="urn:microsoft.com/office/officeart/2008/layout/LinedList"/>
    <dgm:cxn modelId="{FAE11DF2-2F05-364D-8E0F-8C88BEB23491}" type="presOf" srcId="{2F76348E-C728-44A4-BDE3-F17D6BC0554E}" destId="{E3CBC189-E579-4D6B-9914-C44B6A7AFD23}" srcOrd="0" destOrd="0" presId="urn:microsoft.com/office/officeart/2008/layout/LinedList"/>
    <dgm:cxn modelId="{96C9ACF2-D0C9-4C0F-8397-6314DB443287}" srcId="{49798614-96E3-4567-8B24-C5C17E33A43A}" destId="{2F76348E-C728-44A4-BDE3-F17D6BC0554E}" srcOrd="0" destOrd="0" parTransId="{95D9BD1C-F8F1-497A-BFF4-A0EC2A5457C5}" sibTransId="{44DAA0C4-0530-43A1-B066-0C2E6B28118B}"/>
    <dgm:cxn modelId="{897F9572-B48D-5D4E-9A12-7B501528CA62}" type="presParOf" srcId="{9158D610-0A0A-47D5-9444-3C0D33B41C05}" destId="{EF8DEBF9-113A-46FB-A395-C50191F6A64F}" srcOrd="0" destOrd="0" presId="urn:microsoft.com/office/officeart/2008/layout/LinedList"/>
    <dgm:cxn modelId="{2FAFAC81-7C57-E642-B1DF-FD54D3A857BA}" type="presParOf" srcId="{9158D610-0A0A-47D5-9444-3C0D33B41C05}" destId="{D5ACF64F-4315-4A81-B25E-128B1BBFD777}" srcOrd="1" destOrd="0" presId="urn:microsoft.com/office/officeart/2008/layout/LinedList"/>
    <dgm:cxn modelId="{D951A0E8-43E4-7945-9185-05E8381718BC}" type="presParOf" srcId="{D5ACF64F-4315-4A81-B25E-128B1BBFD777}" destId="{E3CBC189-E579-4D6B-9914-C44B6A7AFD23}" srcOrd="0" destOrd="0" presId="urn:microsoft.com/office/officeart/2008/layout/LinedList"/>
    <dgm:cxn modelId="{8D11216F-7C64-544D-9120-C6FB052D8EF1}" type="presParOf" srcId="{D5ACF64F-4315-4A81-B25E-128B1BBFD777}" destId="{D9747341-A2D6-4014-A368-D97E39C259D9}" srcOrd="1" destOrd="0" presId="urn:microsoft.com/office/officeart/2008/layout/LinedList"/>
    <dgm:cxn modelId="{3D02146D-BC0A-A44E-B3B8-434C46B6FD31}" type="presParOf" srcId="{D9747341-A2D6-4014-A368-D97E39C259D9}" destId="{21FE3F24-5075-40BC-B8B8-E8918355E842}" srcOrd="0" destOrd="0" presId="urn:microsoft.com/office/officeart/2008/layout/LinedList"/>
    <dgm:cxn modelId="{3E42DBBB-9F29-F24A-A927-A48C6CE686A6}" type="presParOf" srcId="{D9747341-A2D6-4014-A368-D97E39C259D9}" destId="{9DB9CCDC-6325-400E-AA7A-6367FBA1D666}" srcOrd="1" destOrd="0" presId="urn:microsoft.com/office/officeart/2008/layout/LinedList"/>
    <dgm:cxn modelId="{C948A858-34BA-0140-9D6A-07BCF1683582}" type="presParOf" srcId="{9DB9CCDC-6325-400E-AA7A-6367FBA1D666}" destId="{F1554592-04DA-43DF-807D-3CD052D53AB5}" srcOrd="0" destOrd="0" presId="urn:microsoft.com/office/officeart/2008/layout/LinedList"/>
    <dgm:cxn modelId="{654A4FBA-1D6C-1F42-80AC-B1B05DFA66D5}" type="presParOf" srcId="{9DB9CCDC-6325-400E-AA7A-6367FBA1D666}" destId="{E46C78D2-BB0F-41C3-83A0-AE8C8E46D8D4}" srcOrd="1" destOrd="0" presId="urn:microsoft.com/office/officeart/2008/layout/LinedList"/>
    <dgm:cxn modelId="{454D6CC1-3C0F-7E4F-85A3-E729EBDCB53C}" type="presParOf" srcId="{9DB9CCDC-6325-400E-AA7A-6367FBA1D666}" destId="{5162C64C-47F6-4EDF-AC4D-7735E712FCEE}" srcOrd="2" destOrd="0" presId="urn:microsoft.com/office/officeart/2008/layout/LinedList"/>
    <dgm:cxn modelId="{FA32B252-16DD-7043-BAF3-97195F7896C4}" type="presParOf" srcId="{D9747341-A2D6-4014-A368-D97E39C259D9}" destId="{5FD3D41A-A070-4239-A79C-9DEB6839D7BC}" srcOrd="2" destOrd="0" presId="urn:microsoft.com/office/officeart/2008/layout/LinedList"/>
    <dgm:cxn modelId="{CE1FEF4B-DE0E-2D49-97BB-51D63F8A9978}" type="presParOf" srcId="{D9747341-A2D6-4014-A368-D97E39C259D9}" destId="{35C590F8-7AC2-4A31-8A5A-54FEF8893D4F}" srcOrd="3" destOrd="0" presId="urn:microsoft.com/office/officeart/2008/layout/LinedList"/>
    <dgm:cxn modelId="{BB044B99-5213-B646-9B73-EC81A1EE840B}" type="presParOf" srcId="{9158D610-0A0A-47D5-9444-3C0D33B41C05}" destId="{8E898D51-D53C-4B9C-9E4D-39E3AE7AA11C}" srcOrd="2" destOrd="0" presId="urn:microsoft.com/office/officeart/2008/layout/LinedList"/>
    <dgm:cxn modelId="{2248C598-A1DD-D549-B55E-C9C5F04143CE}" type="presParOf" srcId="{9158D610-0A0A-47D5-9444-3C0D33B41C05}" destId="{73F5FB53-DEA0-499A-ADEF-15BFBD61C976}" srcOrd="3" destOrd="0" presId="urn:microsoft.com/office/officeart/2008/layout/LinedList"/>
    <dgm:cxn modelId="{4B56C585-6ECD-5240-A756-AD3063F63634}" type="presParOf" srcId="{73F5FB53-DEA0-499A-ADEF-15BFBD61C976}" destId="{6C7ADC73-2804-4ABA-AA2B-5E1749735744}" srcOrd="0" destOrd="0" presId="urn:microsoft.com/office/officeart/2008/layout/LinedList"/>
    <dgm:cxn modelId="{8329A9CA-9D65-4E4B-9306-3BB50169CE88}" type="presParOf" srcId="{73F5FB53-DEA0-499A-ADEF-15BFBD61C976}" destId="{360CA080-7E40-4B15-96B3-292110B933FD}" srcOrd="1" destOrd="0" presId="urn:microsoft.com/office/officeart/2008/layout/LinedList"/>
    <dgm:cxn modelId="{C2B9F09D-3C77-6F4E-9FE8-F1C0593687E9}" type="presParOf" srcId="{360CA080-7E40-4B15-96B3-292110B933FD}" destId="{0295F611-818D-455A-99AD-6BC4F192BD37}" srcOrd="0" destOrd="0" presId="urn:microsoft.com/office/officeart/2008/layout/LinedList"/>
    <dgm:cxn modelId="{E7AA8A27-854E-5D44-AA16-3FDFFB9E2812}" type="presParOf" srcId="{360CA080-7E40-4B15-96B3-292110B933FD}" destId="{7453AA4B-00D9-40EC-997C-6AF65CB69C5A}" srcOrd="1" destOrd="0" presId="urn:microsoft.com/office/officeart/2008/layout/LinedList"/>
    <dgm:cxn modelId="{30009699-4EE9-844E-8FFD-21E5A4EAC35F}" type="presParOf" srcId="{7453AA4B-00D9-40EC-997C-6AF65CB69C5A}" destId="{DA2A34FA-01D0-403D-85FE-8113195FA9E7}" srcOrd="0" destOrd="0" presId="urn:microsoft.com/office/officeart/2008/layout/LinedList"/>
    <dgm:cxn modelId="{A46DC79E-4BAB-2145-8534-4D3E65DA5949}" type="presParOf" srcId="{7453AA4B-00D9-40EC-997C-6AF65CB69C5A}" destId="{9EC44D5B-4E7F-4CD6-8D22-AC42ABC84020}" srcOrd="1" destOrd="0" presId="urn:microsoft.com/office/officeart/2008/layout/LinedList"/>
    <dgm:cxn modelId="{6976E999-D5D2-A94A-9061-6CDDBC1E731D}" type="presParOf" srcId="{7453AA4B-00D9-40EC-997C-6AF65CB69C5A}" destId="{815AE3C0-6261-4A71-9521-E0F7FF45B008}" srcOrd="2" destOrd="0" presId="urn:microsoft.com/office/officeart/2008/layout/LinedList"/>
    <dgm:cxn modelId="{F1C50DF0-86A9-CD46-8B27-10EC3D004730}" type="presParOf" srcId="{360CA080-7E40-4B15-96B3-292110B933FD}" destId="{31911170-6030-4F6B-A307-802F6AF9B1C3}" srcOrd="2" destOrd="0" presId="urn:microsoft.com/office/officeart/2008/layout/LinedList"/>
    <dgm:cxn modelId="{DF8E989B-EBB0-DE49-8D66-890BC4E422A9}" type="presParOf" srcId="{360CA080-7E40-4B15-96B3-292110B933FD}" destId="{105E3FB9-DC16-47B1-8C71-E175310E518A}" srcOrd="3" destOrd="0" presId="urn:microsoft.com/office/officeart/2008/layout/LinedList"/>
    <dgm:cxn modelId="{EB520C1E-10E8-EE4A-A2D8-B0990BDAA40C}" type="presParOf" srcId="{9158D610-0A0A-47D5-9444-3C0D33B41C05}" destId="{C57776A3-630C-48FF-B225-FA03B52E3208}" srcOrd="4" destOrd="0" presId="urn:microsoft.com/office/officeart/2008/layout/LinedList"/>
    <dgm:cxn modelId="{5E1FABAF-0733-D04F-8329-BED2BF5EA022}" type="presParOf" srcId="{9158D610-0A0A-47D5-9444-3C0D33B41C05}" destId="{C0A92712-1590-4915-9555-1D792600D741}" srcOrd="5" destOrd="0" presId="urn:microsoft.com/office/officeart/2008/layout/LinedList"/>
    <dgm:cxn modelId="{1474006E-EA85-674C-8EB5-CB2F46FAB10D}" type="presParOf" srcId="{C0A92712-1590-4915-9555-1D792600D741}" destId="{ED55EAF1-D049-4A1F-8148-39969F7CD9D2}" srcOrd="0" destOrd="0" presId="urn:microsoft.com/office/officeart/2008/layout/LinedList"/>
    <dgm:cxn modelId="{1F8D6678-AFF5-9747-9E2A-8358700C5286}" type="presParOf" srcId="{C0A92712-1590-4915-9555-1D792600D741}" destId="{F0684223-6EF6-470F-914E-33CD8DA1F048}" srcOrd="1" destOrd="0" presId="urn:microsoft.com/office/officeart/2008/layout/LinedList"/>
    <dgm:cxn modelId="{C2AD6C4A-761A-FE4A-AA3B-902A86893881}" type="presParOf" srcId="{F0684223-6EF6-470F-914E-33CD8DA1F048}" destId="{E5215D5D-7045-4B76-A6B2-0864C2EC5A47}" srcOrd="0" destOrd="0" presId="urn:microsoft.com/office/officeart/2008/layout/LinedList"/>
    <dgm:cxn modelId="{46A37C6E-02C3-654A-BA66-7A05B10FF343}" type="presParOf" srcId="{F0684223-6EF6-470F-914E-33CD8DA1F048}" destId="{DABAACE8-75EF-4585-9828-F7BA31F54429}" srcOrd="1" destOrd="0" presId="urn:microsoft.com/office/officeart/2008/layout/LinedList"/>
    <dgm:cxn modelId="{32D6F120-774E-1342-8884-0136E642B114}" type="presParOf" srcId="{DABAACE8-75EF-4585-9828-F7BA31F54429}" destId="{0F91E58F-619C-433F-A667-CCD34F1F506D}" srcOrd="0" destOrd="0" presId="urn:microsoft.com/office/officeart/2008/layout/LinedList"/>
    <dgm:cxn modelId="{3DED8BD9-FDDF-8847-9DCA-A18AB97D35DE}" type="presParOf" srcId="{DABAACE8-75EF-4585-9828-F7BA31F54429}" destId="{B1AA42CC-5C58-4809-92CA-C58D576EAAA2}" srcOrd="1" destOrd="0" presId="urn:microsoft.com/office/officeart/2008/layout/LinedList"/>
    <dgm:cxn modelId="{824AF151-3BF2-BF42-AC3B-FD2EB3020A12}" type="presParOf" srcId="{DABAACE8-75EF-4585-9828-F7BA31F54429}" destId="{E8B614B5-2325-4A9D-BE06-0897817E03CF}" srcOrd="2" destOrd="0" presId="urn:microsoft.com/office/officeart/2008/layout/LinedList"/>
    <dgm:cxn modelId="{ED89D9CE-2959-784E-BEE1-5066F3FC0028}" type="presParOf" srcId="{F0684223-6EF6-470F-914E-33CD8DA1F048}" destId="{AC7D4470-F726-4BBA-96DA-1C764E2BA4DB}" srcOrd="2" destOrd="0" presId="urn:microsoft.com/office/officeart/2008/layout/LinedList"/>
    <dgm:cxn modelId="{993FE6D5-4629-AD45-B62E-BA2AB80A8DB0}" type="presParOf" srcId="{F0684223-6EF6-470F-914E-33CD8DA1F048}" destId="{1201A546-9523-4941-8F06-D4561F161FDB}"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DEBF9-113A-46FB-A395-C50191F6A64F}">
      <dsp:nvSpPr>
        <dsp:cNvPr id="0" name=""/>
        <dsp:cNvSpPr/>
      </dsp:nvSpPr>
      <dsp:spPr>
        <a:xfrm>
          <a:off x="0" y="2002"/>
          <a:ext cx="8839200" cy="0"/>
        </a:xfrm>
        <a:prstGeom prst="line">
          <a:avLst/>
        </a:prstGeom>
        <a:solidFill>
          <a:schemeClr val="lt1">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3CBC189-E579-4D6B-9914-C44B6A7AFD23}">
      <dsp:nvSpPr>
        <dsp:cNvPr id="0" name=""/>
        <dsp:cNvSpPr/>
      </dsp:nvSpPr>
      <dsp:spPr>
        <a:xfrm>
          <a:off x="0" y="2002"/>
          <a:ext cx="1767840" cy="136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itchFamily="34" charset="0"/>
              <a:cs typeface="Calibri" pitchFamily="34" charset="0"/>
            </a:rPr>
            <a:t>2011</a:t>
          </a:r>
        </a:p>
      </dsp:txBody>
      <dsp:txXfrm>
        <a:off x="0" y="2002"/>
        <a:ext cx="1767840" cy="1366031"/>
      </dsp:txXfrm>
    </dsp:sp>
    <dsp:sp modelId="{E46C78D2-BB0F-41C3-83A0-AE8C8E46D8D4}">
      <dsp:nvSpPr>
        <dsp:cNvPr id="0" name=""/>
        <dsp:cNvSpPr/>
      </dsp:nvSpPr>
      <dsp:spPr>
        <a:xfrm>
          <a:off x="1900427" y="64034"/>
          <a:ext cx="6938772" cy="1240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85750" lvl="0" indent="-285750" algn="l" defTabSz="889000">
            <a:lnSpc>
              <a:spcPct val="90000"/>
            </a:lnSpc>
            <a:spcBef>
              <a:spcPct val="0"/>
            </a:spcBef>
            <a:spcAft>
              <a:spcPct val="35000"/>
            </a:spcAft>
            <a:buNone/>
          </a:pPr>
          <a:r>
            <a:rPr lang="en-US" sz="2000" kern="1200" dirty="0">
              <a:latin typeface="Calibri" pitchFamily="34" charset="0"/>
              <a:cs typeface="Calibri" pitchFamily="34" charset="0"/>
            </a:rPr>
            <a:t>● Began as a project with the AAP’s Section on Emergency Medicine, Committee on Quality Transformation</a:t>
          </a:r>
        </a:p>
        <a:p>
          <a:pPr marL="285750" lvl="0" indent="-285750" algn="l" defTabSz="889000">
            <a:lnSpc>
              <a:spcPct val="90000"/>
            </a:lnSpc>
            <a:spcBef>
              <a:spcPct val="0"/>
            </a:spcBef>
            <a:spcAft>
              <a:spcPts val="0"/>
            </a:spcAft>
            <a:buNone/>
          </a:pPr>
          <a:r>
            <a:rPr lang="en-US" sz="2000" kern="1200" dirty="0">
              <a:latin typeface="Calibri" pitchFamily="34" charset="0"/>
              <a:cs typeface="Calibri" pitchFamily="34" charset="0"/>
            </a:rPr>
            <a:t>● 47 hospitals </a:t>
          </a:r>
        </a:p>
      </dsp:txBody>
      <dsp:txXfrm>
        <a:off x="1900427" y="64034"/>
        <a:ext cx="6938772" cy="1240633"/>
      </dsp:txXfrm>
    </dsp:sp>
    <dsp:sp modelId="{5FD3D41A-A070-4239-A79C-9DEB6839D7BC}">
      <dsp:nvSpPr>
        <dsp:cNvPr id="0" name=""/>
        <dsp:cNvSpPr/>
      </dsp:nvSpPr>
      <dsp:spPr>
        <a:xfrm>
          <a:off x="1752565" y="1219200"/>
          <a:ext cx="7071360" cy="0"/>
        </a:xfrm>
        <a:prstGeom prst="line">
          <a:avLst/>
        </a:prstGeom>
        <a:solidFill>
          <a:schemeClr val="dk2">
            <a:hueOff val="0"/>
            <a:satOff val="0"/>
            <a:lumOff val="0"/>
            <a:alphaOff val="0"/>
          </a:schemeClr>
        </a:solidFill>
        <a:ln w="11429" cap="flat" cmpd="sng" algn="ctr">
          <a:solidFill>
            <a:schemeClr val="dk2">
              <a:hueOff val="0"/>
              <a:satOff val="0"/>
              <a:lumOff val="0"/>
              <a:alphaOff val="0"/>
            </a:schemeClr>
          </a:solidFill>
          <a:prstDash val="sysDash"/>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E898D51-D53C-4B9C-9E4D-39E3AE7AA11C}">
      <dsp:nvSpPr>
        <dsp:cNvPr id="0" name=""/>
        <dsp:cNvSpPr/>
      </dsp:nvSpPr>
      <dsp:spPr>
        <a:xfrm>
          <a:off x="0" y="1368034"/>
          <a:ext cx="8839200" cy="0"/>
        </a:xfrm>
        <a:prstGeom prst="line">
          <a:avLst/>
        </a:prstGeom>
        <a:solidFill>
          <a:schemeClr val="lt1">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7ADC73-2804-4ABA-AA2B-5E1749735744}">
      <dsp:nvSpPr>
        <dsp:cNvPr id="0" name=""/>
        <dsp:cNvSpPr/>
      </dsp:nvSpPr>
      <dsp:spPr>
        <a:xfrm>
          <a:off x="0" y="1368034"/>
          <a:ext cx="1767840" cy="136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itchFamily="34" charset="0"/>
              <a:cs typeface="Calibri" pitchFamily="34" charset="0"/>
            </a:rPr>
            <a:t>2012</a:t>
          </a:r>
        </a:p>
      </dsp:txBody>
      <dsp:txXfrm>
        <a:off x="0" y="1368034"/>
        <a:ext cx="1767840" cy="1366031"/>
      </dsp:txXfrm>
    </dsp:sp>
    <dsp:sp modelId="{9EC44D5B-4E7F-4CD6-8D22-AC42ABC84020}">
      <dsp:nvSpPr>
        <dsp:cNvPr id="0" name=""/>
        <dsp:cNvSpPr/>
      </dsp:nvSpPr>
      <dsp:spPr>
        <a:xfrm>
          <a:off x="1900427" y="1219195"/>
          <a:ext cx="6938772" cy="1240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27013" lvl="0" indent="-227013" algn="l" defTabSz="889000">
            <a:lnSpc>
              <a:spcPct val="90000"/>
            </a:lnSpc>
            <a:spcBef>
              <a:spcPct val="0"/>
            </a:spcBef>
            <a:spcAft>
              <a:spcPct val="35000"/>
            </a:spcAft>
            <a:buNone/>
          </a:pPr>
          <a:r>
            <a:rPr lang="en-US" sz="2000" kern="1200" dirty="0">
              <a:latin typeface="Calibri" pitchFamily="34" charset="0"/>
              <a:cs typeface="Calibri" pitchFamily="34" charset="0"/>
            </a:rPr>
            <a:t>● Partnered with Children’s Hospital Association (CHA)</a:t>
          </a:r>
        </a:p>
        <a:p>
          <a:pPr marL="227013" lvl="0" indent="-227013" algn="just" defTabSz="889000">
            <a:lnSpc>
              <a:spcPct val="90000"/>
            </a:lnSpc>
            <a:spcBef>
              <a:spcPct val="0"/>
            </a:spcBef>
            <a:spcAft>
              <a:spcPct val="35000"/>
            </a:spcAft>
            <a:buNone/>
          </a:pPr>
          <a:r>
            <a:rPr lang="en-US" sz="2000" kern="1200" dirty="0">
              <a:latin typeface="Calibri" pitchFamily="34" charset="0"/>
              <a:cs typeface="Calibri" pitchFamily="34" charset="0"/>
            </a:rPr>
            <a:t>● Associated costs</a:t>
          </a:r>
        </a:p>
        <a:p>
          <a:pPr marL="227013" lvl="0" indent="-227013" algn="just" defTabSz="889000">
            <a:lnSpc>
              <a:spcPct val="90000"/>
            </a:lnSpc>
            <a:spcBef>
              <a:spcPct val="0"/>
            </a:spcBef>
            <a:spcAft>
              <a:spcPct val="35000"/>
            </a:spcAft>
            <a:buNone/>
          </a:pPr>
          <a:r>
            <a:rPr lang="en-US" sz="2000" kern="1200" dirty="0">
              <a:latin typeface="Calibri" pitchFamily="34" charset="0"/>
              <a:cs typeface="Calibri" pitchFamily="34" charset="0"/>
            </a:rPr>
            <a:t>● 15 hospitals</a:t>
          </a:r>
        </a:p>
        <a:p>
          <a:pPr marL="227013" lvl="0" indent="-227013" algn="just" defTabSz="889000">
            <a:lnSpc>
              <a:spcPct val="90000"/>
            </a:lnSpc>
            <a:spcBef>
              <a:spcPct val="0"/>
            </a:spcBef>
            <a:spcAft>
              <a:spcPts val="0"/>
            </a:spcAft>
            <a:buNone/>
          </a:pPr>
          <a:r>
            <a:rPr lang="en-US" sz="2000" kern="1200" dirty="0">
              <a:latin typeface="Calibri" pitchFamily="34" charset="0"/>
              <a:cs typeface="Calibri" pitchFamily="34" charset="0"/>
            </a:rPr>
            <a:t>● Tenure: June 2012 – June 2013</a:t>
          </a:r>
        </a:p>
        <a:p>
          <a:pPr marL="227013" lvl="0" indent="-227013" algn="just" defTabSz="889000">
            <a:lnSpc>
              <a:spcPct val="90000"/>
            </a:lnSpc>
            <a:spcBef>
              <a:spcPct val="0"/>
            </a:spcBef>
            <a:spcAft>
              <a:spcPts val="0"/>
            </a:spcAft>
            <a:buNone/>
          </a:pPr>
          <a:endParaRPr lang="en-US" sz="2000" kern="1200" dirty="0">
            <a:latin typeface="Calibri" pitchFamily="34" charset="0"/>
            <a:cs typeface="Calibri" pitchFamily="34" charset="0"/>
          </a:endParaRPr>
        </a:p>
      </dsp:txBody>
      <dsp:txXfrm>
        <a:off x="1900427" y="1219195"/>
        <a:ext cx="6938772" cy="1240633"/>
      </dsp:txXfrm>
    </dsp:sp>
    <dsp:sp modelId="{31911170-6030-4F6B-A307-802F6AF9B1C3}">
      <dsp:nvSpPr>
        <dsp:cNvPr id="0" name=""/>
        <dsp:cNvSpPr/>
      </dsp:nvSpPr>
      <dsp:spPr>
        <a:xfrm>
          <a:off x="1752565" y="2743200"/>
          <a:ext cx="7071360" cy="0"/>
        </a:xfrm>
        <a:prstGeom prst="line">
          <a:avLst/>
        </a:prstGeom>
        <a:solidFill>
          <a:schemeClr val="dk2">
            <a:hueOff val="0"/>
            <a:satOff val="0"/>
            <a:lumOff val="0"/>
            <a:alphaOff val="0"/>
          </a:schemeClr>
        </a:solidFill>
        <a:ln w="11429" cap="flat" cmpd="sng" algn="ctr">
          <a:solidFill>
            <a:schemeClr val="dk2">
              <a:hueOff val="0"/>
              <a:satOff val="0"/>
              <a:lumOff val="0"/>
              <a:alphaOff val="0"/>
            </a:schemeClr>
          </a:solidFill>
          <a:prstDash val="sysDash"/>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57776A3-630C-48FF-B225-FA03B52E3208}">
      <dsp:nvSpPr>
        <dsp:cNvPr id="0" name=""/>
        <dsp:cNvSpPr/>
      </dsp:nvSpPr>
      <dsp:spPr>
        <a:xfrm>
          <a:off x="0" y="2734065"/>
          <a:ext cx="8839200" cy="0"/>
        </a:xfrm>
        <a:prstGeom prst="line">
          <a:avLst/>
        </a:prstGeom>
        <a:solidFill>
          <a:schemeClr val="lt1">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D55EAF1-D049-4A1F-8148-39969F7CD9D2}">
      <dsp:nvSpPr>
        <dsp:cNvPr id="0" name=""/>
        <dsp:cNvSpPr/>
      </dsp:nvSpPr>
      <dsp:spPr>
        <a:xfrm>
          <a:off x="0" y="2734065"/>
          <a:ext cx="1767840" cy="136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itchFamily="34" charset="0"/>
              <a:cs typeface="Calibri" pitchFamily="34" charset="0"/>
            </a:rPr>
            <a:t>CHA Package</a:t>
          </a:r>
        </a:p>
      </dsp:txBody>
      <dsp:txXfrm>
        <a:off x="0" y="2734065"/>
        <a:ext cx="1767840" cy="1366031"/>
      </dsp:txXfrm>
    </dsp:sp>
    <dsp:sp modelId="{B1AA42CC-5C58-4809-92CA-C58D576EAAA2}">
      <dsp:nvSpPr>
        <dsp:cNvPr id="0" name=""/>
        <dsp:cNvSpPr/>
      </dsp:nvSpPr>
      <dsp:spPr>
        <a:xfrm>
          <a:off x="1900427" y="2796097"/>
          <a:ext cx="6938772" cy="1240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27013" lvl="0" indent="-227013" algn="l" defTabSz="889000">
            <a:lnSpc>
              <a:spcPct val="90000"/>
            </a:lnSpc>
            <a:spcBef>
              <a:spcPct val="0"/>
            </a:spcBef>
            <a:spcAft>
              <a:spcPct val="35000"/>
            </a:spcAft>
            <a:buNone/>
          </a:pPr>
          <a:r>
            <a:rPr lang="en-US" sz="2000" kern="1200" dirty="0">
              <a:latin typeface="Calibri" pitchFamily="34" charset="0"/>
              <a:cs typeface="Calibri" pitchFamily="34" charset="0"/>
            </a:rPr>
            <a:t>● Advisory board members in both initiatives</a:t>
          </a:r>
        </a:p>
        <a:p>
          <a:pPr marL="227013" lvl="0" indent="-227013" algn="l" defTabSz="889000">
            <a:lnSpc>
              <a:spcPct val="90000"/>
            </a:lnSpc>
            <a:spcBef>
              <a:spcPct val="0"/>
            </a:spcBef>
            <a:spcAft>
              <a:spcPct val="35000"/>
            </a:spcAft>
            <a:buNone/>
          </a:pPr>
          <a:r>
            <a:rPr lang="en-US" sz="2000" kern="1200" dirty="0">
              <a:latin typeface="Calibri" pitchFamily="34" charset="0"/>
              <a:cs typeface="Calibri" pitchFamily="34" charset="0"/>
            </a:rPr>
            <a:t>● Fundamental principles: inclusion to current focus on early diagnosis and escalation</a:t>
          </a:r>
        </a:p>
      </dsp:txBody>
      <dsp:txXfrm>
        <a:off x="1900427" y="2796097"/>
        <a:ext cx="6938772" cy="1240633"/>
      </dsp:txXfrm>
    </dsp:sp>
    <dsp:sp modelId="{AC7D4470-F726-4BBA-96DA-1C764E2BA4DB}">
      <dsp:nvSpPr>
        <dsp:cNvPr id="0" name=""/>
        <dsp:cNvSpPr/>
      </dsp:nvSpPr>
      <dsp:spPr>
        <a:xfrm>
          <a:off x="1767839" y="4036731"/>
          <a:ext cx="7071360" cy="0"/>
        </a:xfrm>
        <a:prstGeom prst="line">
          <a:avLst/>
        </a:prstGeom>
        <a:solidFill>
          <a:schemeClr val="dk2">
            <a:hueOff val="0"/>
            <a:satOff val="0"/>
            <a:lumOff val="0"/>
            <a:alphaOff val="0"/>
          </a:schemeClr>
        </a:solidFill>
        <a:ln w="11429" cap="flat" cmpd="sng" algn="ctr">
          <a:solidFill>
            <a:schemeClr val="dk2">
              <a:hueOff val="0"/>
              <a:satOff val="0"/>
              <a:lumOff val="0"/>
              <a:alphaOff val="0"/>
            </a:schemeClr>
          </a:solidFill>
          <a:prstDash val="sysDash"/>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7379A-BA75-4500-BDBA-58B5C3E655B8}" type="datetimeFigureOut">
              <a:rPr lang="en-US" smtClean="0"/>
              <a:t>5/4/2026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FD43A-AB96-4A43-9514-B09D8C78A874}" type="slidenum">
              <a:rPr lang="en-US" smtClean="0"/>
              <a:t>‹#›</a:t>
            </a:fld>
            <a:endParaRPr lang="en-US"/>
          </a:p>
        </p:txBody>
      </p:sp>
    </p:spTree>
    <p:extLst>
      <p:ext uri="{BB962C8B-B14F-4D97-AF65-F5344CB8AC3E}">
        <p14:creationId xmlns:p14="http://schemas.microsoft.com/office/powerpoint/2010/main" val="495723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xfrm>
            <a:off x="6343709" y="8973159"/>
            <a:ext cx="49708" cy="119844"/>
          </a:xfrm>
          <a:ln/>
        </p:spPr>
        <p:txBody>
          <a:bodyPr/>
          <a:lstStyle/>
          <a:p>
            <a:fld id="{6DE2D0D2-51F6-44FC-9471-7D4693940348}" type="slidenum">
              <a:rPr lang="en-US"/>
              <a:pPr/>
              <a:t>30</a:t>
            </a:fld>
            <a:endParaRPr lang="en-US" dirty="0"/>
          </a:p>
        </p:txBody>
      </p:sp>
      <p:sp>
        <p:nvSpPr>
          <p:cNvPr id="6533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0" tIns="45710" rIns="91420" bIns="45710" anchor="b"/>
          <a:lstStyle/>
          <a:p>
            <a:pPr algn="r"/>
            <a:fld id="{B4C00B22-5E1E-49E3-B791-C215FEBCF590}" type="slidenum">
              <a:rPr lang="en-US" sz="1200">
                <a:latin typeface="Times New Roman" pitchFamily="18" charset="0"/>
              </a:rPr>
              <a:pPr algn="r"/>
              <a:t>30</a:t>
            </a:fld>
            <a:endParaRPr lang="en-US" sz="1200" dirty="0">
              <a:latin typeface="Times New Roman" pitchFamily="18" charset="0"/>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xfrm>
            <a:off x="914400" y="4343402"/>
            <a:ext cx="5029200" cy="209727"/>
          </a:xfrm>
        </p:spPr>
        <p:txBody>
          <a:bodyPr>
            <a:normAutofit fontScale="25000" lnSpcReduction="20000"/>
          </a:bodyPr>
          <a:lstStyle/>
          <a:p>
            <a:r>
              <a:rPr lang="en-US" sz="1400" b="1" dirty="0">
                <a:latin typeface="Gill Sans MT" pitchFamily="-68" charset="-18"/>
                <a:ea typeface="Geneva" charset="0"/>
                <a:cs typeface="Geneva" charset="0"/>
              </a:rPr>
              <a:t>The ACCM guidelines have been incorporated into the PALS algorithm.  However, one major difference exists between the two.  While ACCM guidelines call for 60 cc/kg within 15 minutes, PALS recommends 60 cc/kg within 60 minutes.</a:t>
            </a:r>
          </a:p>
        </p:txBody>
      </p:sp>
    </p:spTree>
    <p:extLst>
      <p:ext uri="{BB962C8B-B14F-4D97-AF65-F5344CB8AC3E}">
        <p14:creationId xmlns:p14="http://schemas.microsoft.com/office/powerpoint/2010/main" val="548118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95070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6651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6946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recommend</a:t>
            </a:r>
            <a:r>
              <a:rPr lang="en-US" baseline="0" dirty="0"/>
              <a:t> a robust electronic screening tool and systematic plan for resuscitation.  </a:t>
            </a:r>
            <a:endParaRPr lang="en-US" dirty="0"/>
          </a:p>
        </p:txBody>
      </p:sp>
      <p:sp>
        <p:nvSpPr>
          <p:cNvPr id="4" name="Slide Number Placeholder 3"/>
          <p:cNvSpPr>
            <a:spLocks noGrp="1"/>
          </p:cNvSpPr>
          <p:nvPr>
            <p:ph type="sldNum" sz="quarter" idx="10"/>
          </p:nvPr>
        </p:nvSpPr>
        <p:spPr/>
        <p:txBody>
          <a:bodyPr/>
          <a:lstStyle/>
          <a:p>
            <a:fld id="{9B4540D5-5E20-AA4C-A412-3113AF1E1CC0}" type="slidenum">
              <a:rPr lang="en-US" smtClean="0"/>
              <a:t>75</a:t>
            </a:fld>
            <a:endParaRPr lang="en-US"/>
          </a:p>
        </p:txBody>
      </p:sp>
    </p:spTree>
    <p:extLst>
      <p:ext uri="{BB962C8B-B14F-4D97-AF65-F5344CB8AC3E}">
        <p14:creationId xmlns:p14="http://schemas.microsoft.com/office/powerpoint/2010/main" val="3295762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recommendation</a:t>
            </a:r>
            <a:r>
              <a:rPr lang="en-US" baseline="0" dirty="0"/>
              <a:t> that patients at outlying hospitals without an ICU DO NOT administer fluid bolus unless the patient is hypotensive.  In settings with an ICU give 40-60mL/kg over the first hour.  </a:t>
            </a:r>
            <a:endParaRPr lang="en-US" dirty="0"/>
          </a:p>
        </p:txBody>
      </p:sp>
      <p:sp>
        <p:nvSpPr>
          <p:cNvPr id="4" name="Slide Number Placeholder 3"/>
          <p:cNvSpPr>
            <a:spLocks noGrp="1"/>
          </p:cNvSpPr>
          <p:nvPr>
            <p:ph type="sldNum" sz="quarter" idx="10"/>
          </p:nvPr>
        </p:nvSpPr>
        <p:spPr/>
        <p:txBody>
          <a:bodyPr/>
          <a:lstStyle/>
          <a:p>
            <a:fld id="{9B4540D5-5E20-AA4C-A412-3113AF1E1CC0}" type="slidenum">
              <a:rPr lang="en-US" smtClean="0"/>
              <a:t>76</a:t>
            </a:fld>
            <a:endParaRPr lang="en-US"/>
          </a:p>
        </p:txBody>
      </p:sp>
    </p:spTree>
    <p:extLst>
      <p:ext uri="{BB962C8B-B14F-4D97-AF65-F5344CB8AC3E}">
        <p14:creationId xmlns:p14="http://schemas.microsoft.com/office/powerpoint/2010/main" val="329576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Balanced fluid resuscitation (weak evidence,</a:t>
            </a:r>
            <a:r>
              <a:rPr lang="en-US" baseline="0" dirty="0"/>
              <a:t> low rec)</a:t>
            </a:r>
            <a:endParaRPr lang="en-US" dirty="0"/>
          </a:p>
        </p:txBody>
      </p:sp>
      <p:sp>
        <p:nvSpPr>
          <p:cNvPr id="4" name="Slide Number Placeholder 3"/>
          <p:cNvSpPr>
            <a:spLocks noGrp="1"/>
          </p:cNvSpPr>
          <p:nvPr>
            <p:ph type="sldNum" sz="quarter" idx="10"/>
          </p:nvPr>
        </p:nvSpPr>
        <p:spPr/>
        <p:txBody>
          <a:bodyPr/>
          <a:lstStyle/>
          <a:p>
            <a:fld id="{9B4540D5-5E20-AA4C-A412-3113AF1E1CC0}" type="slidenum">
              <a:rPr lang="en-US" smtClean="0"/>
              <a:t>77</a:t>
            </a:fld>
            <a:endParaRPr lang="en-US"/>
          </a:p>
        </p:txBody>
      </p:sp>
    </p:spTree>
    <p:extLst>
      <p:ext uri="{BB962C8B-B14F-4D97-AF65-F5344CB8AC3E}">
        <p14:creationId xmlns:p14="http://schemas.microsoft.com/office/powerpoint/2010/main" val="329576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459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6959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06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1850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3776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90020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042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75961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2348539"/>
            <a:ext cx="8459942" cy="3337647"/>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342030" y="217589"/>
            <a:ext cx="8459940" cy="1229801"/>
          </a:xfrm>
        </p:spPr>
        <p:txBody>
          <a:bodyPr tIns="0" bIns="0"/>
          <a:lstStyle>
            <a:lvl1pPr>
              <a:defRPr sz="3600">
                <a:solidFill>
                  <a:srgbClr val="AD122A"/>
                </a:solidFill>
              </a:defRPr>
            </a:lvl1pPr>
          </a:lstStyle>
          <a:p>
            <a:r>
              <a:rPr lang="en-US" dirty="0"/>
              <a:t>Click to edit Master title style</a:t>
            </a:r>
          </a:p>
        </p:txBody>
      </p:sp>
      <p:sp>
        <p:nvSpPr>
          <p:cNvPr id="4" name="Text Placeholder 3"/>
          <p:cNvSpPr>
            <a:spLocks noGrp="1"/>
          </p:cNvSpPr>
          <p:nvPr>
            <p:ph type="body" sz="quarter" idx="10"/>
          </p:nvPr>
        </p:nvSpPr>
        <p:spPr>
          <a:xfrm>
            <a:off x="341310" y="1579218"/>
            <a:ext cx="8460660" cy="642101"/>
          </a:xfrm>
        </p:spPr>
        <p:txBody>
          <a:bodyPr anchor="ctr"/>
          <a:lstStyle>
            <a:lvl1pPr>
              <a:defRPr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21564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Shape, arrow&#10;&#10;Description automatically generated">
            <a:extLst>
              <a:ext uri="{FF2B5EF4-FFF2-40B4-BE49-F238E27FC236}">
                <a16:creationId xmlns:a16="http://schemas.microsoft.com/office/drawing/2014/main" id="{16DDDF96-1BF8-FA4F-A29C-9BCBFDE9385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3763" y="891637"/>
            <a:ext cx="7088318" cy="1872612"/>
          </a:xfrm>
        </p:spPr>
        <p:txBody>
          <a:bodyPr anchor="b">
            <a:noAutofit/>
          </a:bodyPr>
          <a:lstStyle>
            <a:lvl1pPr algn="l">
              <a:lnSpc>
                <a:spcPct val="80000"/>
              </a:lnSpc>
              <a:defRPr sz="4800" b="1" i="0" baseline="0">
                <a:solidFill>
                  <a:schemeClr val="bg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453763" y="3166633"/>
            <a:ext cx="7088318" cy="1721780"/>
          </a:xfrm>
        </p:spPr>
        <p:txBody>
          <a:bodyPr>
            <a:normAutofit/>
          </a:bodyPr>
          <a:lstStyle>
            <a:lvl1pPr marL="0" indent="0" algn="l">
              <a:buNone/>
              <a:defRPr sz="2800" b="0" i="0" baseline="0">
                <a:solidFill>
                  <a:srgbClr val="FDB713"/>
                </a:solidFill>
                <a:latin typeface="+mn-l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941101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42030" y="229198"/>
            <a:ext cx="8459941" cy="1229801"/>
          </a:xfrm>
        </p:spPr>
        <p:txBody>
          <a:bodyPr tIns="0" bIns="0"/>
          <a:lstStyle>
            <a:lvl1pPr>
              <a:defRPr sz="3600">
                <a:solidFill>
                  <a:srgbClr val="AD122A"/>
                </a:solidFill>
              </a:defRPr>
            </a:lvl1pPr>
          </a:lstStyle>
          <a:p>
            <a:r>
              <a:rPr lang="en-US" dirty="0"/>
              <a:t>Click to edit Master title style</a:t>
            </a:r>
          </a:p>
        </p:txBody>
      </p:sp>
      <p:sp>
        <p:nvSpPr>
          <p:cNvPr id="3" name="Content Placeholder 2"/>
          <p:cNvSpPr>
            <a:spLocks noGrp="1"/>
          </p:cNvSpPr>
          <p:nvPr>
            <p:ph idx="1"/>
          </p:nvPr>
        </p:nvSpPr>
        <p:spPr>
          <a:xfrm>
            <a:off x="342029" y="1607424"/>
            <a:ext cx="8459942" cy="4140235"/>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2774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1619037"/>
            <a:ext cx="4126605" cy="4941420"/>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4679846" y="1619038"/>
            <a:ext cx="4122123" cy="4036412"/>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342030" y="240810"/>
            <a:ext cx="8459938" cy="1229801"/>
          </a:xfrm>
        </p:spPr>
        <p:txBody>
          <a:bodyPr tIns="0" bIns="0"/>
          <a:lstStyle>
            <a:lvl1pPr>
              <a:defRPr sz="3600">
                <a:solidFill>
                  <a:srgbClr val="AD122A"/>
                </a:solidFill>
              </a:defRPr>
            </a:lvl1pPr>
          </a:lstStyle>
          <a:p>
            <a:r>
              <a:rPr lang="en-US" dirty="0"/>
              <a:t>Click to edit Master title style</a:t>
            </a:r>
          </a:p>
        </p:txBody>
      </p:sp>
    </p:spTree>
    <p:extLst>
      <p:ext uri="{BB962C8B-B14F-4D97-AF65-F5344CB8AC3E}">
        <p14:creationId xmlns:p14="http://schemas.microsoft.com/office/powerpoint/2010/main" val="3918571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2" name="Title 1"/>
          <p:cNvSpPr>
            <a:spLocks noGrp="1"/>
          </p:cNvSpPr>
          <p:nvPr>
            <p:ph type="title"/>
          </p:nvPr>
        </p:nvSpPr>
        <p:spPr>
          <a:xfrm>
            <a:off x="342028" y="217589"/>
            <a:ext cx="8460660" cy="1229803"/>
          </a:xfrm>
        </p:spPr>
        <p:txBody>
          <a:bodyPr/>
          <a:lstStyle>
            <a:lvl1pPr>
              <a:defRPr>
                <a:solidFill>
                  <a:srgbClr val="AD122A"/>
                </a:solidFill>
              </a:defRPr>
            </a:lvl1pPr>
          </a:lstStyle>
          <a:p>
            <a:r>
              <a:rPr lang="en-US" dirty="0"/>
              <a:t>Click to edit Master title style</a:t>
            </a:r>
          </a:p>
        </p:txBody>
      </p:sp>
      <p:sp>
        <p:nvSpPr>
          <p:cNvPr id="3" name="Text Placeholder 2"/>
          <p:cNvSpPr>
            <a:spLocks noGrp="1"/>
          </p:cNvSpPr>
          <p:nvPr>
            <p:ph type="body" idx="1"/>
          </p:nvPr>
        </p:nvSpPr>
        <p:spPr>
          <a:xfrm>
            <a:off x="342028" y="1619038"/>
            <a:ext cx="3196303" cy="4918197"/>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3768918" y="1630560"/>
            <a:ext cx="5033770" cy="4045381"/>
          </a:xfrm>
        </p:spPr>
        <p:txBody>
          <a:bodyPr/>
          <a:lstStyle/>
          <a:p>
            <a:endParaRPr lang="en-US"/>
          </a:p>
        </p:txBody>
      </p:sp>
    </p:spTree>
    <p:extLst>
      <p:ext uri="{BB962C8B-B14F-4D97-AF65-F5344CB8AC3E}">
        <p14:creationId xmlns:p14="http://schemas.microsoft.com/office/powerpoint/2010/main" val="3774213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2348539"/>
            <a:ext cx="8459942" cy="3337647"/>
          </a:xfrm>
        </p:spPr>
        <p:txBody>
          <a:bodyPr anchor="t">
            <a:normAutofit/>
          </a:bodyP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342030" y="217589"/>
            <a:ext cx="8459940" cy="1229801"/>
          </a:xfrm>
        </p:spPr>
        <p:txBody>
          <a:bodyPr tIns="0" bIns="0"/>
          <a:lstStyle>
            <a:lvl1pPr>
              <a:defRPr sz="3600">
                <a:solidFill>
                  <a:srgbClr val="AD122A"/>
                </a:solidFill>
              </a:defRPr>
            </a:lvl1pPr>
          </a:lstStyle>
          <a:p>
            <a:r>
              <a:rPr lang="en-US" dirty="0"/>
              <a:t>Click to edit Master title style</a:t>
            </a:r>
          </a:p>
        </p:txBody>
      </p:sp>
      <p:sp>
        <p:nvSpPr>
          <p:cNvPr id="4" name="Text Placeholder 3"/>
          <p:cNvSpPr>
            <a:spLocks noGrp="1"/>
          </p:cNvSpPr>
          <p:nvPr>
            <p:ph type="body" sz="quarter" idx="10"/>
          </p:nvPr>
        </p:nvSpPr>
        <p:spPr>
          <a:xfrm>
            <a:off x="341310" y="1579218"/>
            <a:ext cx="8460660" cy="642101"/>
          </a:xfrm>
        </p:spPr>
        <p:txBody>
          <a:bodyPr anchor="ctr"/>
          <a:lstStyle>
            <a:lvl1pPr>
              <a:defRPr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823199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763" y="2130753"/>
            <a:ext cx="8236475" cy="1609107"/>
          </a:xfrm>
        </p:spPr>
        <p:txBody>
          <a:bodyPr/>
          <a:lstStyle>
            <a:lvl1pPr algn="ctr">
              <a:defRPr baseline="0">
                <a:solidFill>
                  <a:srgbClr val="AD122A"/>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676323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4" name="Picture 3" descr="A picture containing text, outdoor, sign&#10;&#10;Description automatically generated">
            <a:extLst>
              <a:ext uri="{FF2B5EF4-FFF2-40B4-BE49-F238E27FC236}">
                <a16:creationId xmlns:a16="http://schemas.microsoft.com/office/drawing/2014/main" id="{36CEA230-E11C-F549-9F31-22D983074C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351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0" name="Picture 2" descr="J:\Forms\PPT Template\Option1 page2.jpg"/>
          <p:cNvPicPr>
            <a:picLocks noChangeAspect="1" noChangeArrowheads="1"/>
          </p:cNvPicPr>
          <p:nvPr userDrawn="1"/>
        </p:nvPicPr>
        <p:blipFill>
          <a:blip r:embed="rId2" cstate="print"/>
          <a:srcRect/>
          <a:stretch>
            <a:fillRect/>
          </a:stretch>
        </p:blipFill>
        <p:spPr bwMode="auto">
          <a:xfrm>
            <a:off x="0" y="5761184"/>
            <a:ext cx="9144000" cy="1096819"/>
          </a:xfrm>
          <a:prstGeom prst="rect">
            <a:avLst/>
          </a:prstGeom>
          <a:noFill/>
        </p:spPr>
      </p:pic>
    </p:spTree>
    <p:extLst>
      <p:ext uri="{BB962C8B-B14F-4D97-AF65-F5344CB8AC3E}">
        <p14:creationId xmlns:p14="http://schemas.microsoft.com/office/powerpoint/2010/main" val="991196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pic>
        <p:nvPicPr>
          <p:cNvPr id="6" name="Picture 2" descr="J:\Forms\PPT Template\Option1 page2.jpg"/>
          <p:cNvPicPr>
            <a:picLocks noChangeAspect="1" noChangeArrowheads="1"/>
          </p:cNvPicPr>
          <p:nvPr userDrawn="1"/>
        </p:nvPicPr>
        <p:blipFill>
          <a:blip r:embed="rId2" cstate="print"/>
          <a:srcRect/>
          <a:stretch>
            <a:fillRect/>
          </a:stretch>
        </p:blipFill>
        <p:spPr bwMode="auto">
          <a:xfrm>
            <a:off x="0" y="5761184"/>
            <a:ext cx="9144000" cy="1096819"/>
          </a:xfrm>
          <a:prstGeom prst="rect">
            <a:avLst/>
          </a:prstGeom>
          <a:noFill/>
        </p:spPr>
      </p:pic>
    </p:spTree>
    <p:extLst>
      <p:ext uri="{BB962C8B-B14F-4D97-AF65-F5344CB8AC3E}">
        <p14:creationId xmlns:p14="http://schemas.microsoft.com/office/powerpoint/2010/main" val="233968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9D21D778-B565-4D7E-94D7-64010A445B68}" type="datetimeFigureOut">
              <a:rPr lang="en-US" smtClean="0"/>
              <a:pPr eaLnBrk="1" latinLnBrk="0" hangingPunct="1"/>
              <a:t>5/4/2026</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kumimoji="0"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5/4/2026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eaLnBrk="1" latinLnBrk="0" hangingPunct="1"/>
            <a:fld id="{9D21D778-B565-4D7E-94D7-64010A445B68}" type="datetimeFigureOut">
              <a:rPr lang="en-US" smtClean="0"/>
              <a:pPr eaLnBrk="1" latinLnBrk="0" hangingPunct="1"/>
              <a:t>5/4/2026</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5/4/2026</a:t>
            </a:fld>
            <a:endParaRPr lang="en-US" sz="1400" dirty="0">
              <a:solidFill>
                <a:srgbClr val="FFFFFF"/>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86A3C8-1169-944B-83D0-EB6259922DFE}"/>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342028" y="205977"/>
            <a:ext cx="8459942" cy="1229803"/>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342029" y="1570712"/>
            <a:ext cx="8459943" cy="4166701"/>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7796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xStyles>
    <p:titleStyle>
      <a:lvl1pPr algn="l" defTabSz="457200" rtl="0" eaLnBrk="1" latinLnBrk="0" hangingPunct="1">
        <a:lnSpc>
          <a:spcPct val="90000"/>
        </a:lnSpc>
        <a:spcBef>
          <a:spcPct val="0"/>
        </a:spcBef>
        <a:buNone/>
        <a:defRPr sz="36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400" kern="1200">
          <a:solidFill>
            <a:schemeClr val="tx1"/>
          </a:solidFill>
          <a:latin typeface="Arial"/>
          <a:ea typeface="+mn-ea"/>
          <a:cs typeface="Arial"/>
        </a:defRPr>
      </a:lvl1pPr>
      <a:lvl2pPr marL="458788" indent="-287338" algn="l" defTabSz="457200" rtl="0" eaLnBrk="1" latinLnBrk="0" hangingPunct="1">
        <a:spcBef>
          <a:spcPct val="20000"/>
        </a:spcBef>
        <a:buFont typeface="Wingdings" charset="2"/>
        <a:buChar char="§"/>
        <a:tabLst/>
        <a:defRPr sz="2400" kern="1200">
          <a:solidFill>
            <a:schemeClr val="tx1"/>
          </a:solidFill>
          <a:latin typeface="+mn-lt"/>
          <a:ea typeface="+mn-ea"/>
          <a:cs typeface="+mn-cs"/>
        </a:defRPr>
      </a:lvl2pPr>
      <a:lvl3pPr marL="747713" indent="-227013" algn="l" defTabSz="457200"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3pPr>
      <a:lvl4pPr marL="1090613" indent="-233363"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4pPr>
      <a:lvl5pPr marL="1371600" indent="-254000" algn="l" defTabSz="457200" rtl="0" eaLnBrk="1" latinLnBrk="0" hangingPunct="1">
        <a:lnSpc>
          <a:spcPct val="90000"/>
        </a:lnSpc>
        <a:spcBef>
          <a:spcPct val="20000"/>
        </a:spcBef>
        <a:buFont typeface="Arial"/>
        <a:buChar char="»"/>
        <a:tabLst/>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hyperlink" Target="http://www.ncbi.nlm.nih.gov/pubmed/?term=Sevransky%20JE%5BAuthor%5D&amp;cauthor=true&amp;cauthor_uid=23361625" TargetMode="External"/><Relationship Id="rId13" Type="http://schemas.openxmlformats.org/officeDocument/2006/relationships/hyperlink" Target="http://www.ncbi.nlm.nih.gov/pubmed/?term=Nunnally%20ME%5BAuthor%5D&amp;cauthor=true&amp;cauthor_uid=23361625" TargetMode="External"/><Relationship Id="rId18" Type="http://schemas.openxmlformats.org/officeDocument/2006/relationships/hyperlink" Target="http://www.ncbi.nlm.nih.gov/pubmed/?term=Deutschman%20CS%5BAuthor%5D&amp;cauthor=true&amp;cauthor_uid=23361625" TargetMode="External"/><Relationship Id="rId26" Type="http://schemas.openxmlformats.org/officeDocument/2006/relationships/image" Target="../media/image23.jpeg"/><Relationship Id="rId3" Type="http://schemas.openxmlformats.org/officeDocument/2006/relationships/hyperlink" Target="http://www.ncbi.nlm.nih.gov/pubmed/?term=Levy%20MM%5BAuthor%5D&amp;cauthor=true&amp;cauthor_uid=23361625" TargetMode="External"/><Relationship Id="rId21" Type="http://schemas.openxmlformats.org/officeDocument/2006/relationships/hyperlink" Target="http://www.ncbi.nlm.nih.gov/pubmed/?term=Webb%20S%5BAuthor%5D&amp;cauthor=true&amp;cauthor_uid=23361625" TargetMode="External"/><Relationship Id="rId7" Type="http://schemas.openxmlformats.org/officeDocument/2006/relationships/hyperlink" Target="http://www.ncbi.nlm.nih.gov/pubmed/?term=Opal%20SM%5BAuthor%5D&amp;cauthor=true&amp;cauthor_uid=23361625" TargetMode="External"/><Relationship Id="rId12" Type="http://schemas.openxmlformats.org/officeDocument/2006/relationships/hyperlink" Target="http://www.ncbi.nlm.nih.gov/pubmed/?term=Osborn%20TM%5BAuthor%5D&amp;cauthor=true&amp;cauthor_uid=23361625" TargetMode="External"/><Relationship Id="rId17" Type="http://schemas.openxmlformats.org/officeDocument/2006/relationships/hyperlink" Target="http://www.ncbi.nlm.nih.gov/pubmed/?term=Angus%20DC%5BAuthor%5D&amp;cauthor=true&amp;cauthor_uid=23361625" TargetMode="External"/><Relationship Id="rId25" Type="http://schemas.openxmlformats.org/officeDocument/2006/relationships/hyperlink" Target="http://www.ncbi.nlm.nih.gov/pubmed/?term=Surviving%20Sepsis%20Campaign%20Guidelines%20Committee%20including%20The%20Pediatric%20Subgroup%5BCorporate%20Author%5D" TargetMode="External"/><Relationship Id="rId2" Type="http://schemas.openxmlformats.org/officeDocument/2006/relationships/hyperlink" Target="http://www.ncbi.nlm.nih.gov/pubmed/?term=Dellinger%20RP%5BAuthor%5D&amp;cauthor=true&amp;cauthor_uid=23361625" TargetMode="External"/><Relationship Id="rId16" Type="http://schemas.openxmlformats.org/officeDocument/2006/relationships/hyperlink" Target="http://www.ncbi.nlm.nih.gov/pubmed/?term=Kleinpell%20RM%5BAuthor%5D&amp;cauthor=true&amp;cauthor_uid=23361625" TargetMode="External"/><Relationship Id="rId20" Type="http://schemas.openxmlformats.org/officeDocument/2006/relationships/hyperlink" Target="http://www.ncbi.nlm.nih.gov/pubmed/?term=Rubenfeld%20GD%5BAuthor%5D&amp;cauthor=true&amp;cauthor_uid=23361625" TargetMode="External"/><Relationship Id="rId1" Type="http://schemas.openxmlformats.org/officeDocument/2006/relationships/slideLayout" Target="../slideLayouts/slideLayout6.xml"/><Relationship Id="rId6" Type="http://schemas.openxmlformats.org/officeDocument/2006/relationships/hyperlink" Target="http://www.ncbi.nlm.nih.gov/pubmed/?term=Gerlach%20H%5BAuthor%5D&amp;cauthor=true&amp;cauthor_uid=23361625" TargetMode="External"/><Relationship Id="rId11" Type="http://schemas.openxmlformats.org/officeDocument/2006/relationships/hyperlink" Target="http://www.ncbi.nlm.nih.gov/pubmed/?term=Jaeschke%20R%5BAuthor%5D&amp;cauthor=true&amp;cauthor_uid=23361625" TargetMode="External"/><Relationship Id="rId24" Type="http://schemas.openxmlformats.org/officeDocument/2006/relationships/hyperlink" Target="http://www.ncbi.nlm.nih.gov/pubmed/?term=Moreno%20R%5BAuthor%5D&amp;cauthor=true&amp;cauthor_uid=23361625" TargetMode="External"/><Relationship Id="rId5" Type="http://schemas.openxmlformats.org/officeDocument/2006/relationships/hyperlink" Target="http://www.ncbi.nlm.nih.gov/pubmed/?term=Annane%20D%5BAuthor%5D&amp;cauthor=true&amp;cauthor_uid=23361625" TargetMode="External"/><Relationship Id="rId15" Type="http://schemas.openxmlformats.org/officeDocument/2006/relationships/hyperlink" Target="http://www.ncbi.nlm.nih.gov/pubmed/?term=Reinhart%20K%5BAuthor%5D&amp;cauthor=true&amp;cauthor_uid=23361625" TargetMode="External"/><Relationship Id="rId23" Type="http://schemas.openxmlformats.org/officeDocument/2006/relationships/hyperlink" Target="http://www.ncbi.nlm.nih.gov/pubmed/?term=Vincent%20JL%5BAuthor%5D&amp;cauthor=true&amp;cauthor_uid=23361625" TargetMode="External"/><Relationship Id="rId10" Type="http://schemas.openxmlformats.org/officeDocument/2006/relationships/hyperlink" Target="http://www.ncbi.nlm.nih.gov/pubmed/?term=Douglas%20IS%5BAuthor%5D&amp;cauthor=true&amp;cauthor_uid=23361625" TargetMode="External"/><Relationship Id="rId19" Type="http://schemas.openxmlformats.org/officeDocument/2006/relationships/hyperlink" Target="http://www.ncbi.nlm.nih.gov/pubmed/?term=Machado%20FR%5BAuthor%5D&amp;cauthor=true&amp;cauthor_uid=23361625" TargetMode="External"/><Relationship Id="rId4" Type="http://schemas.openxmlformats.org/officeDocument/2006/relationships/hyperlink" Target="http://www.ncbi.nlm.nih.gov/pubmed/?term=Rhodes%20A%5BAuthor%5D&amp;cauthor=true&amp;cauthor_uid=23361625" TargetMode="External"/><Relationship Id="rId9" Type="http://schemas.openxmlformats.org/officeDocument/2006/relationships/hyperlink" Target="http://www.ncbi.nlm.nih.gov/pubmed/?term=Sprung%20CL%5BAuthor%5D&amp;cauthor=true&amp;cauthor_uid=23361625" TargetMode="External"/><Relationship Id="rId14" Type="http://schemas.openxmlformats.org/officeDocument/2006/relationships/hyperlink" Target="http://www.ncbi.nlm.nih.gov/pubmed/?term=Townsend%20SR%5BAuthor%5D&amp;cauthor=true&amp;cauthor_uid=23361625" TargetMode="External"/><Relationship Id="rId22" Type="http://schemas.openxmlformats.org/officeDocument/2006/relationships/hyperlink" Target="http://www.ncbi.nlm.nih.gov/pubmed/?term=Beale%20RJ%5BAuthor%5D&amp;cauthor=true&amp;cauthor_uid=2336162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jp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200" dirty="0"/>
              <a:t>Pediatric Sepsis</a:t>
            </a:r>
            <a:br>
              <a:rPr lang="en-US" sz="3200" dirty="0"/>
            </a:br>
            <a:r>
              <a:rPr lang="en-US" sz="3200" dirty="0"/>
              <a:t>A Timeline</a:t>
            </a:r>
            <a:br>
              <a:rPr lang="en-US" sz="3200" dirty="0"/>
            </a:b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985846"/>
            <a:ext cx="3810000" cy="2219325"/>
          </a:xfrm>
          <a:prstGeom prst="rect">
            <a:avLst/>
          </a:prstGeom>
        </p:spPr>
      </p:pic>
    </p:spTree>
    <p:extLst>
      <p:ext uri="{BB962C8B-B14F-4D97-AF65-F5344CB8AC3E}">
        <p14:creationId xmlns:p14="http://schemas.microsoft.com/office/powerpoint/2010/main" val="786560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Tree>
    <p:extLst>
      <p:ext uri="{BB962C8B-B14F-4D97-AF65-F5344CB8AC3E}">
        <p14:creationId xmlns:p14="http://schemas.microsoft.com/office/powerpoint/2010/main" val="253997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5508"/>
            <a:ext cx="8229600" cy="1143000"/>
          </a:xfrm>
        </p:spPr>
        <p:txBody>
          <a:bodyPr/>
          <a:lstStyle/>
          <a:p>
            <a:r>
              <a:rPr lang="en-US" sz="3600" dirty="0" err="1"/>
              <a:t>Ceneviva</a:t>
            </a:r>
            <a:r>
              <a:rPr lang="en-US" sz="3600" dirty="0"/>
              <a:t> et al </a:t>
            </a:r>
            <a:r>
              <a:rPr lang="en-US" sz="3600" i="1" dirty="0"/>
              <a:t>Pediatrics </a:t>
            </a:r>
            <a:r>
              <a:rPr lang="en-US" sz="3600" dirty="0"/>
              <a:t>102:2 1998</a:t>
            </a:r>
          </a:p>
        </p:txBody>
      </p:sp>
      <p:sp>
        <p:nvSpPr>
          <p:cNvPr id="3" name="TextBox 2"/>
          <p:cNvSpPr txBox="1"/>
          <p:nvPr/>
        </p:nvSpPr>
        <p:spPr>
          <a:xfrm>
            <a:off x="605497" y="1805354"/>
            <a:ext cx="8382000" cy="4401205"/>
          </a:xfrm>
          <a:prstGeom prst="rect">
            <a:avLst/>
          </a:prstGeom>
          <a:noFill/>
        </p:spPr>
        <p:txBody>
          <a:bodyPr wrap="square" rtlCol="0">
            <a:spAutoFit/>
          </a:bodyPr>
          <a:lstStyle/>
          <a:p>
            <a:r>
              <a:rPr lang="en-US" sz="2800" b="1" dirty="0"/>
              <a:t>Hemodynamic Support in </a:t>
            </a:r>
          </a:p>
          <a:p>
            <a:r>
              <a:rPr lang="en-US" sz="2800" b="1" dirty="0"/>
              <a:t>Fluid-Refractory Pediatric Septic Shock</a:t>
            </a:r>
          </a:p>
          <a:p>
            <a:endParaRPr lang="en-US" sz="2800" dirty="0"/>
          </a:p>
          <a:p>
            <a:r>
              <a:rPr lang="en-US" sz="2800" dirty="0"/>
              <a:t>“Unlike adults, children with fluid-refractory shock are frequently </a:t>
            </a:r>
            <a:r>
              <a:rPr lang="en-US" sz="2800" dirty="0" err="1"/>
              <a:t>hypodynamic</a:t>
            </a:r>
            <a:r>
              <a:rPr lang="en-US" sz="2800" dirty="0"/>
              <a:t> and respond to inotrope therapy.  Attention to maintenance of cardiac output may be of greater importance to improved survival in children with fluid-refractory septic shock.”</a:t>
            </a:r>
            <a:br>
              <a:rPr lang="en-US" sz="2800" dirty="0"/>
            </a:br>
            <a:endParaRPr lang="en-US" sz="2800" dirty="0"/>
          </a:p>
        </p:txBody>
      </p:sp>
      <p:pic>
        <p:nvPicPr>
          <p:cNvPr id="5" name="Picture 4" descr="Pediatric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43800" y="381000"/>
            <a:ext cx="1297394" cy="1747157"/>
          </a:xfrm>
          <a:prstGeom prst="rect">
            <a:avLst/>
          </a:prstGeom>
        </p:spPr>
      </p:pic>
    </p:spTree>
    <p:extLst>
      <p:ext uri="{BB962C8B-B14F-4D97-AF65-F5344CB8AC3E}">
        <p14:creationId xmlns:p14="http://schemas.microsoft.com/office/powerpoint/2010/main" val="135547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Tree>
    <p:extLst>
      <p:ext uri="{BB962C8B-B14F-4D97-AF65-F5344CB8AC3E}">
        <p14:creationId xmlns:p14="http://schemas.microsoft.com/office/powerpoint/2010/main" val="379344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Tree>
    <p:extLst>
      <p:ext uri="{BB962C8B-B14F-4D97-AF65-F5344CB8AC3E}">
        <p14:creationId xmlns:p14="http://schemas.microsoft.com/office/powerpoint/2010/main" val="227923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err="1"/>
              <a:t>Carcillo</a:t>
            </a:r>
            <a:r>
              <a:rPr lang="en-US" sz="4000" dirty="0"/>
              <a:t> et al </a:t>
            </a:r>
            <a:r>
              <a:rPr lang="en-US" sz="4000" i="1" dirty="0" err="1"/>
              <a:t>Crit</a:t>
            </a:r>
            <a:r>
              <a:rPr lang="en-US" sz="4000" i="1" dirty="0"/>
              <a:t> Care Med </a:t>
            </a:r>
            <a:r>
              <a:rPr lang="en-US" sz="4000" dirty="0"/>
              <a:t>30:6 2002</a:t>
            </a:r>
          </a:p>
        </p:txBody>
      </p:sp>
      <p:sp>
        <p:nvSpPr>
          <p:cNvPr id="3" name="TextBox 2"/>
          <p:cNvSpPr txBox="1"/>
          <p:nvPr/>
        </p:nvSpPr>
        <p:spPr>
          <a:xfrm>
            <a:off x="480060" y="1108710"/>
            <a:ext cx="8382000" cy="954107"/>
          </a:xfrm>
          <a:prstGeom prst="rect">
            <a:avLst/>
          </a:prstGeom>
          <a:noFill/>
        </p:spPr>
        <p:txBody>
          <a:bodyPr wrap="square" rtlCol="0">
            <a:spAutoFit/>
          </a:bodyPr>
          <a:lstStyle/>
          <a:p>
            <a:br>
              <a:rPr lang="en-US" sz="2800" dirty="0"/>
            </a:br>
            <a:endParaRPr lang="en-US" sz="2800" dirty="0"/>
          </a:p>
        </p:txBody>
      </p:sp>
      <p:sp>
        <p:nvSpPr>
          <p:cNvPr id="4" name="TextBox 3"/>
          <p:cNvSpPr txBox="1"/>
          <p:nvPr/>
        </p:nvSpPr>
        <p:spPr>
          <a:xfrm>
            <a:off x="480060" y="1295400"/>
            <a:ext cx="8382000" cy="2246769"/>
          </a:xfrm>
          <a:prstGeom prst="rect">
            <a:avLst/>
          </a:prstGeom>
          <a:noFill/>
        </p:spPr>
        <p:txBody>
          <a:bodyPr wrap="square" rtlCol="0">
            <a:spAutoFit/>
          </a:bodyPr>
          <a:lstStyle/>
          <a:p>
            <a:r>
              <a:rPr lang="en-US" sz="2800" b="1" dirty="0"/>
              <a:t>Clinical practice parameters for hemodynamic support of pediatric and neonatal patients in septic shock</a:t>
            </a:r>
          </a:p>
          <a:p>
            <a:endParaRPr lang="en-US" sz="2800" dirty="0"/>
          </a:p>
          <a:p>
            <a:r>
              <a:rPr lang="en-US" sz="2800" dirty="0"/>
              <a:t>Defined septic shock and outlined resuscitation interventions that had been proven clinically effective</a:t>
            </a:r>
          </a:p>
        </p:txBody>
      </p:sp>
      <p:pic>
        <p:nvPicPr>
          <p:cNvPr id="5" name="Picture 4" descr="ACCM-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038600"/>
            <a:ext cx="1450011" cy="1237343"/>
          </a:xfrm>
          <a:prstGeom prst="rect">
            <a:avLst/>
          </a:prstGeom>
        </p:spPr>
      </p:pic>
      <p:pic>
        <p:nvPicPr>
          <p:cNvPr id="6" name="Picture 5" descr="PAL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43600" y="4038600"/>
            <a:ext cx="1524000" cy="1524000"/>
          </a:xfrm>
          <a:prstGeom prst="rect">
            <a:avLst/>
          </a:prstGeom>
        </p:spPr>
      </p:pic>
    </p:spTree>
    <p:extLst>
      <p:ext uri="{BB962C8B-B14F-4D97-AF65-F5344CB8AC3E}">
        <p14:creationId xmlns:p14="http://schemas.microsoft.com/office/powerpoint/2010/main" val="1217263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39107" y="609600"/>
            <a:ext cx="4657725" cy="5645727"/>
          </a:xfrm>
          <a:prstGeom prst="rect">
            <a:avLst/>
          </a:prstGeom>
        </p:spPr>
      </p:pic>
    </p:spTree>
    <p:extLst>
      <p:ext uri="{BB962C8B-B14F-4D97-AF65-F5344CB8AC3E}">
        <p14:creationId xmlns:p14="http://schemas.microsoft.com/office/powerpoint/2010/main" val="422959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Tree>
    <p:extLst>
      <p:ext uri="{BB962C8B-B14F-4D97-AF65-F5344CB8AC3E}">
        <p14:creationId xmlns:p14="http://schemas.microsoft.com/office/powerpoint/2010/main" val="222427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Tree>
    <p:extLst>
      <p:ext uri="{BB962C8B-B14F-4D97-AF65-F5344CB8AC3E}">
        <p14:creationId xmlns:p14="http://schemas.microsoft.com/office/powerpoint/2010/main" val="3306256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 et al., </a:t>
            </a:r>
            <a:r>
              <a:rPr lang="en-US" i="1" dirty="0"/>
              <a:t>Pediatrics </a:t>
            </a:r>
            <a:r>
              <a:rPr lang="en-US" dirty="0"/>
              <a:t>112: 2003</a:t>
            </a:r>
          </a:p>
        </p:txBody>
      </p:sp>
      <p:sp>
        <p:nvSpPr>
          <p:cNvPr id="3" name="TextBox 2"/>
          <p:cNvSpPr txBox="1"/>
          <p:nvPr/>
        </p:nvSpPr>
        <p:spPr>
          <a:xfrm>
            <a:off x="464820" y="1518138"/>
            <a:ext cx="8382000" cy="3539430"/>
          </a:xfrm>
          <a:prstGeom prst="rect">
            <a:avLst/>
          </a:prstGeom>
          <a:noFill/>
        </p:spPr>
        <p:txBody>
          <a:bodyPr wrap="square" rtlCol="0">
            <a:spAutoFit/>
          </a:bodyPr>
          <a:lstStyle/>
          <a:p>
            <a:r>
              <a:rPr lang="en-US" sz="2800" b="1" dirty="0"/>
              <a:t>Early reversal of pediatric-neonatal septic shock by community physicians is associated with improved outcome</a:t>
            </a:r>
          </a:p>
          <a:p>
            <a:endParaRPr lang="en-US" sz="2800" dirty="0"/>
          </a:p>
          <a:p>
            <a:r>
              <a:rPr lang="en-US" sz="2800" dirty="0"/>
              <a:t>A 9 year retrospective study of patients initially seen in a community hospital and then transferred to Children’s Hospital of Pittsburgh for septic shock</a:t>
            </a:r>
            <a:br>
              <a:rPr lang="en-US" sz="2800" dirty="0"/>
            </a:br>
            <a:endParaRPr lang="en-US" sz="2800" dirty="0"/>
          </a:p>
        </p:txBody>
      </p:sp>
      <p:pic>
        <p:nvPicPr>
          <p:cNvPr id="5" name="Picture 4" descr="Pediatric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03123" y="4837878"/>
            <a:ext cx="1060279" cy="1427843"/>
          </a:xfrm>
          <a:prstGeom prst="rect">
            <a:avLst/>
          </a:prstGeom>
        </p:spPr>
      </p:pic>
    </p:spTree>
    <p:extLst>
      <p:ext uri="{BB962C8B-B14F-4D97-AF65-F5344CB8AC3E}">
        <p14:creationId xmlns:p14="http://schemas.microsoft.com/office/powerpoint/2010/main" val="2746018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 et al., </a:t>
            </a:r>
            <a:r>
              <a:rPr lang="en-US" i="1" dirty="0"/>
              <a:t>Pediatrics </a:t>
            </a:r>
            <a:r>
              <a:rPr lang="en-US" dirty="0"/>
              <a:t>112: 2003</a:t>
            </a:r>
          </a:p>
        </p:txBody>
      </p:sp>
      <p:sp>
        <p:nvSpPr>
          <p:cNvPr id="3" name="TextBox 2"/>
          <p:cNvSpPr txBox="1"/>
          <p:nvPr/>
        </p:nvSpPr>
        <p:spPr>
          <a:xfrm>
            <a:off x="464820" y="1447800"/>
            <a:ext cx="8382000" cy="3970318"/>
          </a:xfrm>
          <a:prstGeom prst="rect">
            <a:avLst/>
          </a:prstGeom>
          <a:noFill/>
        </p:spPr>
        <p:txBody>
          <a:bodyPr wrap="square" rtlCol="0">
            <a:spAutoFit/>
          </a:bodyPr>
          <a:lstStyle/>
          <a:p>
            <a:r>
              <a:rPr lang="en-US" sz="2800" dirty="0"/>
              <a:t>Overall 29% of study patients died</a:t>
            </a:r>
          </a:p>
          <a:p>
            <a:endParaRPr lang="en-US" sz="2800" dirty="0"/>
          </a:p>
          <a:p>
            <a:r>
              <a:rPr lang="en-US" sz="2800" dirty="0"/>
              <a:t>When septic shock was reversed in the community setting it was associated with 96% survival and &gt;9-fold increased odds of survival</a:t>
            </a:r>
          </a:p>
          <a:p>
            <a:endParaRPr lang="en-US" sz="2800" dirty="0"/>
          </a:p>
          <a:p>
            <a:r>
              <a:rPr lang="en-US" sz="2800" dirty="0"/>
              <a:t>Each additional hour of persistent shock was associated with &gt;2-fold increased odds of mortality </a:t>
            </a:r>
          </a:p>
          <a:p>
            <a:endParaRPr lang="en-US" sz="2800" dirty="0"/>
          </a:p>
        </p:txBody>
      </p:sp>
      <p:pic>
        <p:nvPicPr>
          <p:cNvPr id="4" name="Picture 3" descr="SepsisLogoFinal.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04390" y="5132009"/>
            <a:ext cx="1981200" cy="1158451"/>
          </a:xfrm>
          <a:prstGeom prst="rect">
            <a:avLst/>
          </a:prstGeom>
        </p:spPr>
      </p:pic>
    </p:spTree>
    <p:extLst>
      <p:ext uri="{BB962C8B-B14F-4D97-AF65-F5344CB8AC3E}">
        <p14:creationId xmlns:p14="http://schemas.microsoft.com/office/powerpoint/2010/main" val="3915087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Sepsis is a problem . . .</a:t>
            </a:r>
          </a:p>
        </p:txBody>
      </p:sp>
      <p:sp>
        <p:nvSpPr>
          <p:cNvPr id="3" name="Content Placeholder 2"/>
          <p:cNvSpPr>
            <a:spLocks noGrp="1"/>
          </p:cNvSpPr>
          <p:nvPr>
            <p:ph idx="1"/>
          </p:nvPr>
        </p:nvSpPr>
        <p:spPr>
          <a:xfrm>
            <a:off x="492369" y="1758461"/>
            <a:ext cx="8229600" cy="4525963"/>
          </a:xfrm>
        </p:spPr>
        <p:txBody>
          <a:bodyPr/>
          <a:lstStyle/>
          <a:p>
            <a:r>
              <a:rPr lang="en-US" sz="2400" dirty="0"/>
              <a:t>Sepsis is the </a:t>
            </a:r>
            <a:r>
              <a:rPr lang="en-US" sz="2400" b="1" dirty="0"/>
              <a:t>leading</a:t>
            </a:r>
            <a:r>
              <a:rPr lang="en-US" sz="2400" dirty="0"/>
              <a:t> cause of death in hospitalized children, killing almost 5,000 children annually in the U.S., more than cancer</a:t>
            </a:r>
          </a:p>
          <a:p>
            <a:r>
              <a:rPr lang="en-US" sz="2400" dirty="0"/>
              <a:t>Sepsis is expensive; costs to treat severe sepsis range from $65k-$85k. It accounts for 16% of all pediatric health care spending – around $5 billion</a:t>
            </a:r>
          </a:p>
          <a:p>
            <a:r>
              <a:rPr lang="en-US" sz="2400" dirty="0"/>
              <a:t>As many as 80,000 children are hospitalized annually for sepsis </a:t>
            </a:r>
          </a:p>
          <a:p>
            <a:r>
              <a:rPr lang="en-US" sz="2400" dirty="0"/>
              <a:t>Sepsis is treatable, sepsis deaths are preventable and the high costs of advanced treatment are avoidable </a:t>
            </a:r>
          </a:p>
        </p:txBody>
      </p:sp>
    </p:spTree>
    <p:extLst>
      <p:ext uri="{BB962C8B-B14F-4D97-AF65-F5344CB8AC3E}">
        <p14:creationId xmlns:p14="http://schemas.microsoft.com/office/powerpoint/2010/main" val="19426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 et al., </a:t>
            </a:r>
            <a:r>
              <a:rPr lang="en-US" i="1" dirty="0"/>
              <a:t>Pediatrics </a:t>
            </a:r>
            <a:r>
              <a:rPr lang="en-US" dirty="0"/>
              <a:t>112: 2003</a:t>
            </a:r>
          </a:p>
        </p:txBody>
      </p:sp>
      <p:sp>
        <p:nvSpPr>
          <p:cNvPr id="3" name="TextBox 2"/>
          <p:cNvSpPr txBox="1"/>
          <p:nvPr/>
        </p:nvSpPr>
        <p:spPr>
          <a:xfrm>
            <a:off x="304800" y="1676400"/>
            <a:ext cx="8534400" cy="2954655"/>
          </a:xfrm>
          <a:prstGeom prst="rect">
            <a:avLst/>
          </a:prstGeom>
          <a:noFill/>
        </p:spPr>
        <p:txBody>
          <a:bodyPr wrap="square" rtlCol="0">
            <a:spAutoFit/>
          </a:bodyPr>
          <a:lstStyle/>
          <a:p>
            <a:r>
              <a:rPr lang="en-US" sz="2800" dirty="0"/>
              <a:t>Resuscitation practice was consistent with ACCM-PALS Guidelines in only 27 (30%) patients</a:t>
            </a:r>
          </a:p>
          <a:p>
            <a:endParaRPr lang="en-US" sz="2800" dirty="0"/>
          </a:p>
          <a:p>
            <a:r>
              <a:rPr lang="en-US" sz="2800" dirty="0"/>
              <a:t>However, when practice was in agreement with guideline recommendations, a lower mortality was observed </a:t>
            </a:r>
          </a:p>
          <a:p>
            <a:r>
              <a:rPr lang="en-US" sz="2800" dirty="0"/>
              <a:t>(8% vs 38%)</a:t>
            </a:r>
          </a:p>
          <a:p>
            <a:endParaRPr lang="en-US" dirty="0"/>
          </a:p>
        </p:txBody>
      </p:sp>
    </p:spTree>
    <p:extLst>
      <p:ext uri="{BB962C8B-B14F-4D97-AF65-F5344CB8AC3E}">
        <p14:creationId xmlns:p14="http://schemas.microsoft.com/office/powerpoint/2010/main" val="31955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Tree>
    <p:extLst>
      <p:ext uri="{BB962C8B-B14F-4D97-AF65-F5344CB8AC3E}">
        <p14:creationId xmlns:p14="http://schemas.microsoft.com/office/powerpoint/2010/main" val="2198552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Tree>
    <p:extLst>
      <p:ext uri="{BB962C8B-B14F-4D97-AF65-F5344CB8AC3E}">
        <p14:creationId xmlns:p14="http://schemas.microsoft.com/office/powerpoint/2010/main" val="168325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9255"/>
            <a:ext cx="8534400" cy="1143000"/>
          </a:xfrm>
        </p:spPr>
        <p:txBody>
          <a:bodyPr/>
          <a:lstStyle/>
          <a:p>
            <a:r>
              <a:rPr lang="en-US" sz="4000" dirty="0"/>
              <a:t>Kumar et al, </a:t>
            </a:r>
            <a:r>
              <a:rPr lang="en-US" sz="4000" i="1" dirty="0" err="1"/>
              <a:t>Crit</a:t>
            </a:r>
            <a:r>
              <a:rPr lang="en-US" sz="4000" i="1" dirty="0"/>
              <a:t> Care Med 34:</a:t>
            </a:r>
            <a:r>
              <a:rPr lang="en-US" sz="4000" dirty="0"/>
              <a:t> 2006 </a:t>
            </a:r>
          </a:p>
        </p:txBody>
      </p:sp>
      <p:sp>
        <p:nvSpPr>
          <p:cNvPr id="4" name="TextBox 3"/>
          <p:cNvSpPr txBox="1"/>
          <p:nvPr/>
        </p:nvSpPr>
        <p:spPr>
          <a:xfrm>
            <a:off x="297180" y="1204466"/>
            <a:ext cx="8241030" cy="1569660"/>
          </a:xfrm>
          <a:prstGeom prst="rect">
            <a:avLst/>
          </a:prstGeom>
          <a:noFill/>
        </p:spPr>
        <p:txBody>
          <a:bodyPr wrap="square" rtlCol="0">
            <a:spAutoFit/>
          </a:bodyPr>
          <a:lstStyle/>
          <a:p>
            <a:r>
              <a:rPr lang="en-US" sz="3200" b="1" dirty="0"/>
              <a:t>Duration of hypotension before initiation of effective antimicrobial therapy is the critical determinant of survival in human septic shock.</a:t>
            </a:r>
            <a:endParaRPr lang="en-US" sz="3200" dirty="0"/>
          </a:p>
        </p:txBody>
      </p:sp>
      <p:sp>
        <p:nvSpPr>
          <p:cNvPr id="5" name="TextBox 4"/>
          <p:cNvSpPr txBox="1"/>
          <p:nvPr/>
        </p:nvSpPr>
        <p:spPr>
          <a:xfrm>
            <a:off x="297180" y="3381256"/>
            <a:ext cx="8081010" cy="523220"/>
          </a:xfrm>
          <a:prstGeom prst="rect">
            <a:avLst/>
          </a:prstGeom>
          <a:noFill/>
        </p:spPr>
        <p:txBody>
          <a:bodyPr wrap="square" rtlCol="0">
            <a:spAutoFit/>
          </a:bodyPr>
          <a:lstStyle/>
          <a:p>
            <a:endParaRPr lang="en-US" sz="2800" dirty="0"/>
          </a:p>
        </p:txBody>
      </p:sp>
      <p:pic>
        <p:nvPicPr>
          <p:cNvPr id="6" name="Picture 3"/>
          <p:cNvPicPr>
            <a:picLocks noChangeAspect="1" noChangeArrowheads="1"/>
          </p:cNvPicPr>
          <p:nvPr/>
        </p:nvPicPr>
        <p:blipFill>
          <a:blip r:embed="rId2" cstate="print"/>
          <a:srcRect/>
          <a:stretch>
            <a:fillRect/>
          </a:stretch>
        </p:blipFill>
        <p:spPr bwMode="auto">
          <a:xfrm>
            <a:off x="228600" y="3235569"/>
            <a:ext cx="4848225" cy="3093697"/>
          </a:xfrm>
          <a:prstGeom prst="rect">
            <a:avLst/>
          </a:prstGeom>
          <a:noFill/>
          <a:ln w="12700">
            <a:noFill/>
            <a:miter lim="800000"/>
            <a:headEnd/>
            <a:tailEnd/>
          </a:ln>
        </p:spPr>
      </p:pic>
      <p:sp>
        <p:nvSpPr>
          <p:cNvPr id="7" name="Rectangle 2"/>
          <p:cNvSpPr txBox="1">
            <a:spLocks noChangeArrowheads="1"/>
          </p:cNvSpPr>
          <p:nvPr/>
        </p:nvSpPr>
        <p:spPr>
          <a:xfrm>
            <a:off x="5145405" y="3642866"/>
            <a:ext cx="3810000" cy="2438400"/>
          </a:xfrm>
          <a:prstGeom prst="rect">
            <a:avLst/>
          </a:prstGeom>
          <a:solidFill>
            <a:srgbClr val="FFFFFF"/>
          </a:solidFill>
        </p:spPr>
        <p:txBody>
          <a:bodyPr lIns="90488" tIns="44450" rIns="90488" bIns="4445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latin typeface="Arial" charset="0"/>
                <a:ea typeface="Geneva" pitchFamily="-112" charset="0"/>
                <a:cs typeface="Geneva" pitchFamily="-112" charset="0"/>
              </a:rPr>
              <a:t>Every hour delay in receiving effective antibiotics is associated with a 7.6% decrease in survival in adults with septic shock</a:t>
            </a:r>
          </a:p>
        </p:txBody>
      </p:sp>
    </p:spTree>
    <p:extLst>
      <p:ext uri="{BB962C8B-B14F-4D97-AF65-F5344CB8AC3E}">
        <p14:creationId xmlns:p14="http://schemas.microsoft.com/office/powerpoint/2010/main" val="2847141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Tree>
    <p:extLst>
      <p:ext uri="{BB962C8B-B14F-4D97-AF65-F5344CB8AC3E}">
        <p14:creationId xmlns:p14="http://schemas.microsoft.com/office/powerpoint/2010/main" val="1599181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Tree>
    <p:extLst>
      <p:ext uri="{BB962C8B-B14F-4D97-AF65-F5344CB8AC3E}">
        <p14:creationId xmlns:p14="http://schemas.microsoft.com/office/powerpoint/2010/main" val="3640939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 y="-61852"/>
            <a:ext cx="8534400" cy="1143000"/>
          </a:xfrm>
        </p:spPr>
        <p:txBody>
          <a:bodyPr>
            <a:normAutofit fontScale="90000"/>
          </a:bodyPr>
          <a:lstStyle/>
          <a:p>
            <a:pPr algn="l"/>
            <a:r>
              <a:rPr lang="en-US" sz="4000" dirty="0"/>
              <a:t>Brierley et al., </a:t>
            </a:r>
            <a:r>
              <a:rPr lang="en-US" sz="4000" i="1" dirty="0" err="1"/>
              <a:t>Crit</a:t>
            </a:r>
            <a:r>
              <a:rPr lang="en-US" sz="4000" i="1" dirty="0"/>
              <a:t> Care Med </a:t>
            </a:r>
            <a:r>
              <a:rPr lang="en-US" sz="4000" dirty="0"/>
              <a:t>37:2 2009</a:t>
            </a:r>
          </a:p>
        </p:txBody>
      </p:sp>
      <p:sp>
        <p:nvSpPr>
          <p:cNvPr id="4" name="TextBox 3"/>
          <p:cNvSpPr txBox="1"/>
          <p:nvPr/>
        </p:nvSpPr>
        <p:spPr>
          <a:xfrm>
            <a:off x="440055" y="1518139"/>
            <a:ext cx="8241030" cy="2062103"/>
          </a:xfrm>
          <a:prstGeom prst="rect">
            <a:avLst/>
          </a:prstGeom>
          <a:noFill/>
        </p:spPr>
        <p:txBody>
          <a:bodyPr wrap="square" rtlCol="0">
            <a:spAutoFit/>
          </a:bodyPr>
          <a:lstStyle/>
          <a:p>
            <a:r>
              <a:rPr lang="en-US" sz="3200" b="1" dirty="0"/>
              <a:t>Clinical practice parameters for hemodynamic support of pediatric and neonatal septic shock: 2007 update from the American College of Critical Care Medicine.</a:t>
            </a:r>
            <a:endParaRPr lang="en-US" sz="3200" dirty="0"/>
          </a:p>
        </p:txBody>
      </p:sp>
      <p:sp>
        <p:nvSpPr>
          <p:cNvPr id="5" name="TextBox 4"/>
          <p:cNvSpPr txBox="1"/>
          <p:nvPr/>
        </p:nvSpPr>
        <p:spPr>
          <a:xfrm>
            <a:off x="377190" y="4577010"/>
            <a:ext cx="8081010" cy="954107"/>
          </a:xfrm>
          <a:prstGeom prst="rect">
            <a:avLst/>
          </a:prstGeom>
          <a:noFill/>
        </p:spPr>
        <p:txBody>
          <a:bodyPr wrap="square" rtlCol="0">
            <a:spAutoFit/>
          </a:bodyPr>
          <a:lstStyle/>
          <a:p>
            <a:r>
              <a:rPr lang="en-US" sz="2800" dirty="0"/>
              <a:t>Reviewed the implementation of the 2002 guidelines and initial data</a:t>
            </a:r>
          </a:p>
        </p:txBody>
      </p:sp>
    </p:spTree>
    <p:extLst>
      <p:ext uri="{BB962C8B-B14F-4D97-AF65-F5344CB8AC3E}">
        <p14:creationId xmlns:p14="http://schemas.microsoft.com/office/powerpoint/2010/main" val="103976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87854"/>
            <a:ext cx="8534400" cy="1143000"/>
          </a:xfrm>
        </p:spPr>
        <p:txBody>
          <a:bodyPr>
            <a:normAutofit fontScale="90000"/>
          </a:bodyPr>
          <a:lstStyle/>
          <a:p>
            <a:pPr algn="l"/>
            <a:r>
              <a:rPr lang="en-US" sz="4000" dirty="0"/>
              <a:t>Brierley et al., </a:t>
            </a:r>
            <a:r>
              <a:rPr lang="en-US" sz="4000" i="1" dirty="0" err="1"/>
              <a:t>Crit</a:t>
            </a:r>
            <a:r>
              <a:rPr lang="en-US" sz="4000" i="1" dirty="0"/>
              <a:t> Care Med </a:t>
            </a:r>
            <a:r>
              <a:rPr lang="en-US" sz="4000" dirty="0"/>
              <a:t>37:2 2009</a:t>
            </a:r>
          </a:p>
        </p:txBody>
      </p:sp>
      <p:sp>
        <p:nvSpPr>
          <p:cNvPr id="4" name="TextBox 3"/>
          <p:cNvSpPr txBox="1"/>
          <p:nvPr/>
        </p:nvSpPr>
        <p:spPr>
          <a:xfrm>
            <a:off x="297180" y="1500484"/>
            <a:ext cx="8241030" cy="4154984"/>
          </a:xfrm>
          <a:prstGeom prst="rect">
            <a:avLst/>
          </a:prstGeom>
          <a:noFill/>
        </p:spPr>
        <p:txBody>
          <a:bodyPr wrap="square" rtlCol="0">
            <a:spAutoFit/>
          </a:bodyPr>
          <a:lstStyle/>
          <a:p>
            <a:r>
              <a:rPr lang="en-US" sz="2400" dirty="0"/>
              <a:t>Centers that implemented the 2002 guidelines reported best practice outcomes (hospital mortality 1%-3% in previously healthy, and 7%-10% in chronically ill children)</a:t>
            </a:r>
          </a:p>
          <a:p>
            <a:endParaRPr lang="en-US" sz="2400" dirty="0"/>
          </a:p>
          <a:p>
            <a:r>
              <a:rPr lang="en-US" sz="2400" dirty="0"/>
              <a:t>Early use of 2002 guidelines was associated with improved outcome in the community hospital emergency department (number needed to treat = 3.3) and tertiary pediatric intensive care setting (number needed to treat = 3.6)</a:t>
            </a:r>
          </a:p>
          <a:p>
            <a:endParaRPr lang="en-US" sz="2400" dirty="0"/>
          </a:p>
          <a:p>
            <a:r>
              <a:rPr lang="en-US" sz="2400" dirty="0"/>
              <a:t>Every hour that went by without guideline adherence </a:t>
            </a:r>
          </a:p>
          <a:p>
            <a:r>
              <a:rPr lang="en-US" sz="2400" dirty="0"/>
              <a:t>was associated with a 1.4-fold increased mortality risk</a:t>
            </a:r>
          </a:p>
        </p:txBody>
      </p:sp>
      <p:pic>
        <p:nvPicPr>
          <p:cNvPr id="3" name="Picture 2" descr="How_Improv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46043" y="5655468"/>
            <a:ext cx="1797957" cy="1118638"/>
          </a:xfrm>
          <a:prstGeom prst="rect">
            <a:avLst/>
          </a:prstGeom>
        </p:spPr>
      </p:pic>
    </p:spTree>
    <p:extLst>
      <p:ext uri="{BB962C8B-B14F-4D97-AF65-F5344CB8AC3E}">
        <p14:creationId xmlns:p14="http://schemas.microsoft.com/office/powerpoint/2010/main" val="2272419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 y="-146538"/>
            <a:ext cx="8534400" cy="1143000"/>
          </a:xfrm>
        </p:spPr>
        <p:txBody>
          <a:bodyPr>
            <a:normAutofit fontScale="90000"/>
          </a:bodyPr>
          <a:lstStyle/>
          <a:p>
            <a:pPr algn="l"/>
            <a:r>
              <a:rPr lang="en-US" sz="4000" dirty="0"/>
              <a:t>Brierley et al., </a:t>
            </a:r>
            <a:r>
              <a:rPr lang="en-US" sz="4000" i="1" dirty="0" err="1"/>
              <a:t>Crit</a:t>
            </a:r>
            <a:r>
              <a:rPr lang="en-US" sz="4000" i="1" dirty="0"/>
              <a:t> Care Med </a:t>
            </a:r>
            <a:r>
              <a:rPr lang="en-US" sz="4000" dirty="0"/>
              <a:t>37:2 2009</a:t>
            </a:r>
          </a:p>
        </p:txBody>
      </p:sp>
      <p:sp>
        <p:nvSpPr>
          <p:cNvPr id="4" name="TextBox 3"/>
          <p:cNvSpPr txBox="1"/>
          <p:nvPr/>
        </p:nvSpPr>
        <p:spPr>
          <a:xfrm>
            <a:off x="278130" y="1371600"/>
            <a:ext cx="8241030" cy="3108543"/>
          </a:xfrm>
          <a:prstGeom prst="rect">
            <a:avLst/>
          </a:prstGeom>
          <a:noFill/>
        </p:spPr>
        <p:txBody>
          <a:bodyPr wrap="square" rtlCol="0">
            <a:spAutoFit/>
          </a:bodyPr>
          <a:lstStyle/>
          <a:p>
            <a:r>
              <a:rPr lang="en-US" sz="2800" dirty="0"/>
              <a:t>The updated 2009 guidelines continue to recognize an increased likelihood that children with septic shock, compared with adults, require: </a:t>
            </a:r>
          </a:p>
          <a:p>
            <a:pPr marL="457200" indent="-457200">
              <a:buAutoNum type="arabicParenR"/>
            </a:pPr>
            <a:r>
              <a:rPr lang="en-US" sz="2800" dirty="0"/>
              <a:t>Proportionally larger quantities of fluid</a:t>
            </a:r>
          </a:p>
          <a:p>
            <a:pPr marL="457200" indent="-457200">
              <a:buAutoNum type="arabicParenR"/>
            </a:pPr>
            <a:r>
              <a:rPr lang="en-US" sz="2800" dirty="0"/>
              <a:t>Inotrope and vasodilator therapies</a:t>
            </a:r>
          </a:p>
          <a:p>
            <a:pPr marL="457200" indent="-457200">
              <a:buAutoNum type="arabicParenR"/>
            </a:pPr>
            <a:r>
              <a:rPr lang="en-US" sz="2800" dirty="0"/>
              <a:t>Hydrocortisone adrenal insufficiency</a:t>
            </a:r>
          </a:p>
          <a:p>
            <a:pPr marL="457200" indent="-457200">
              <a:buAutoNum type="arabicParenR"/>
            </a:pPr>
            <a:r>
              <a:rPr lang="en-US" sz="2800" dirty="0"/>
              <a:t>ECMO for refractory shock</a:t>
            </a:r>
          </a:p>
        </p:txBody>
      </p:sp>
      <p:pic>
        <p:nvPicPr>
          <p:cNvPr id="3" name="Picture 2" descr="kids are little adults ad000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50191" y="4396154"/>
            <a:ext cx="2277579" cy="1854803"/>
          </a:xfrm>
          <a:prstGeom prst="rect">
            <a:avLst/>
          </a:prstGeom>
        </p:spPr>
      </p:pic>
    </p:spTree>
    <p:extLst>
      <p:ext uri="{BB962C8B-B14F-4D97-AF65-F5344CB8AC3E}">
        <p14:creationId xmlns:p14="http://schemas.microsoft.com/office/powerpoint/2010/main" val="3304688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87924"/>
            <a:ext cx="8534400" cy="1143000"/>
          </a:xfrm>
        </p:spPr>
        <p:txBody>
          <a:bodyPr>
            <a:normAutofit fontScale="90000"/>
          </a:bodyPr>
          <a:lstStyle/>
          <a:p>
            <a:pPr algn="l"/>
            <a:r>
              <a:rPr lang="en-US" sz="4000" dirty="0"/>
              <a:t>Brierley et al., </a:t>
            </a:r>
            <a:r>
              <a:rPr lang="en-US" sz="4000" i="1" dirty="0" err="1"/>
              <a:t>Crit</a:t>
            </a:r>
            <a:r>
              <a:rPr lang="en-US" sz="4000" i="1" dirty="0"/>
              <a:t> Care Med </a:t>
            </a:r>
            <a:r>
              <a:rPr lang="en-US" sz="4000" dirty="0"/>
              <a:t>37:2 2009</a:t>
            </a:r>
          </a:p>
        </p:txBody>
      </p:sp>
      <p:sp>
        <p:nvSpPr>
          <p:cNvPr id="4" name="TextBox 3"/>
          <p:cNvSpPr txBox="1"/>
          <p:nvPr/>
        </p:nvSpPr>
        <p:spPr>
          <a:xfrm>
            <a:off x="285750" y="1905000"/>
            <a:ext cx="8241030" cy="2677656"/>
          </a:xfrm>
          <a:prstGeom prst="rect">
            <a:avLst/>
          </a:prstGeom>
          <a:noFill/>
        </p:spPr>
        <p:txBody>
          <a:bodyPr wrap="square" rtlCol="0">
            <a:spAutoFit/>
          </a:bodyPr>
          <a:lstStyle/>
          <a:p>
            <a:r>
              <a:rPr lang="en-US" sz="2800" dirty="0"/>
              <a:t>The major new recommendation in the 2009 update: </a:t>
            </a:r>
          </a:p>
          <a:p>
            <a:pPr marL="457200" indent="-457200">
              <a:buAutoNum type="arabicParenR"/>
            </a:pPr>
            <a:r>
              <a:rPr lang="en-US" sz="2800" dirty="0"/>
              <a:t>Earlier use of inotrope support through peripheral access until central access is attained</a:t>
            </a:r>
          </a:p>
          <a:p>
            <a:pPr marL="457200" indent="-457200">
              <a:buAutoNum type="arabicParenR"/>
            </a:pPr>
            <a:r>
              <a:rPr lang="en-US" sz="2800" dirty="0"/>
              <a:t>Subsequent intensive care unit hemodynamic support directed to goals of central venous oxygen saturation &gt;70%</a:t>
            </a:r>
          </a:p>
        </p:txBody>
      </p:sp>
    </p:spTree>
    <p:extLst>
      <p:ext uri="{BB962C8B-B14F-4D97-AF65-F5344CB8AC3E}">
        <p14:creationId xmlns:p14="http://schemas.microsoft.com/office/powerpoint/2010/main" val="3087992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031193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descr="ACCM infant &amp; children algorithm"/>
          <p:cNvPicPr>
            <a:picLocks noChangeAspect="1" noChangeArrowheads="1"/>
          </p:cNvPicPr>
          <p:nvPr/>
        </p:nvPicPr>
        <p:blipFill>
          <a:blip r:embed="rId3" cstate="print"/>
          <a:srcRect/>
          <a:stretch>
            <a:fillRect/>
          </a:stretch>
        </p:blipFill>
        <p:spPr bwMode="auto">
          <a:xfrm>
            <a:off x="457200" y="1070549"/>
            <a:ext cx="3791608" cy="5734635"/>
          </a:xfrm>
          <a:prstGeom prst="rect">
            <a:avLst/>
          </a:prstGeom>
          <a:noFill/>
          <a:ln w="9525">
            <a:noFill/>
            <a:miter lim="800000"/>
            <a:headEnd/>
            <a:tailEnd/>
          </a:ln>
        </p:spPr>
      </p:pic>
      <p:pic>
        <p:nvPicPr>
          <p:cNvPr id="9" name="Picture 10" descr="pals"/>
          <p:cNvPicPr>
            <a:picLocks noChangeAspect="1" noChangeArrowheads="1"/>
          </p:cNvPicPr>
          <p:nvPr/>
        </p:nvPicPr>
        <p:blipFill>
          <a:blip r:embed="rId4" cstate="print"/>
          <a:srcRect l="2361" t="1460" r="2361" b="2922"/>
          <a:stretch>
            <a:fillRect/>
          </a:stretch>
        </p:blipFill>
        <p:spPr bwMode="auto">
          <a:xfrm>
            <a:off x="5410200" y="1083677"/>
            <a:ext cx="3468414" cy="5721507"/>
          </a:xfrm>
          <a:prstGeom prst="rect">
            <a:avLst/>
          </a:prstGeom>
          <a:noFill/>
          <a:ln w="9525">
            <a:noFill/>
            <a:miter lim="800000"/>
            <a:headEnd/>
            <a:tailEnd/>
          </a:ln>
        </p:spPr>
      </p:pic>
      <p:sp>
        <p:nvSpPr>
          <p:cNvPr id="4" name="TextBox 3"/>
          <p:cNvSpPr txBox="1"/>
          <p:nvPr/>
        </p:nvSpPr>
        <p:spPr>
          <a:xfrm>
            <a:off x="109605" y="437346"/>
            <a:ext cx="4462395" cy="646331"/>
          </a:xfrm>
          <a:prstGeom prst="rect">
            <a:avLst/>
          </a:prstGeom>
          <a:noFill/>
        </p:spPr>
        <p:txBody>
          <a:bodyPr wrap="square" rtlCol="0">
            <a:spAutoFit/>
          </a:bodyPr>
          <a:lstStyle/>
          <a:p>
            <a:pPr algn="ctr"/>
            <a:r>
              <a:rPr lang="en-US" b="1" dirty="0"/>
              <a:t>ACCM Guidelines:  </a:t>
            </a:r>
          </a:p>
          <a:p>
            <a:pPr algn="ctr"/>
            <a:r>
              <a:rPr lang="en-US" b="1" u="sng" dirty="0"/>
              <a:t>60 cc/kg in 15 minutes</a:t>
            </a:r>
          </a:p>
        </p:txBody>
      </p:sp>
      <p:sp>
        <p:nvSpPr>
          <p:cNvPr id="5" name="TextBox 4"/>
          <p:cNvSpPr txBox="1"/>
          <p:nvPr/>
        </p:nvSpPr>
        <p:spPr>
          <a:xfrm>
            <a:off x="5562600" y="437346"/>
            <a:ext cx="2707793" cy="646331"/>
          </a:xfrm>
          <a:prstGeom prst="rect">
            <a:avLst/>
          </a:prstGeom>
          <a:noFill/>
        </p:spPr>
        <p:txBody>
          <a:bodyPr wrap="none" rtlCol="0">
            <a:spAutoFit/>
          </a:bodyPr>
          <a:lstStyle/>
          <a:p>
            <a:pPr algn="ctr"/>
            <a:r>
              <a:rPr lang="en-US" b="1" dirty="0"/>
              <a:t>PALS Guidelines:  </a:t>
            </a:r>
          </a:p>
          <a:p>
            <a:pPr algn="ctr"/>
            <a:r>
              <a:rPr lang="en-US" b="1" u="sng" dirty="0"/>
              <a:t>60 cc/kg in 60 minutes</a:t>
            </a:r>
          </a:p>
        </p:txBody>
      </p:sp>
    </p:spTree>
    <p:extLst>
      <p:ext uri="{BB962C8B-B14F-4D97-AF65-F5344CB8AC3E}">
        <p14:creationId xmlns:p14="http://schemas.microsoft.com/office/powerpoint/2010/main" val="18276935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Tree>
    <p:extLst>
      <p:ext uri="{BB962C8B-B14F-4D97-AF65-F5344CB8AC3E}">
        <p14:creationId xmlns:p14="http://schemas.microsoft.com/office/powerpoint/2010/main" val="668540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
        <p:nvSpPr>
          <p:cNvPr id="18" name="Down Arrow 17"/>
          <p:cNvSpPr/>
          <p:nvPr/>
        </p:nvSpPr>
        <p:spPr>
          <a:xfrm rot="10800000">
            <a:off x="5170932" y="37513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9" name="TextBox 18"/>
          <p:cNvSpPr txBox="1"/>
          <p:nvPr/>
        </p:nvSpPr>
        <p:spPr>
          <a:xfrm>
            <a:off x="4408932" y="4894385"/>
            <a:ext cx="1828800" cy="584775"/>
          </a:xfrm>
          <a:prstGeom prst="rect">
            <a:avLst/>
          </a:prstGeom>
          <a:noFill/>
        </p:spPr>
        <p:txBody>
          <a:bodyPr wrap="square" rtlCol="0">
            <a:spAutoFit/>
          </a:bodyPr>
          <a:lstStyle/>
          <a:p>
            <a:pPr algn="ctr"/>
            <a:r>
              <a:rPr lang="en-US" sz="1600" dirty="0"/>
              <a:t>Implementation and QI</a:t>
            </a:r>
          </a:p>
        </p:txBody>
      </p:sp>
    </p:spTree>
    <p:extLst>
      <p:ext uri="{BB962C8B-B14F-4D97-AF65-F5344CB8AC3E}">
        <p14:creationId xmlns:p14="http://schemas.microsoft.com/office/powerpoint/2010/main" val="3364628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 y="-152400"/>
            <a:ext cx="8534400" cy="1143000"/>
          </a:xfrm>
        </p:spPr>
        <p:txBody>
          <a:bodyPr/>
          <a:lstStyle/>
          <a:p>
            <a:pPr algn="l"/>
            <a:r>
              <a:rPr lang="hu-HU" sz="4000" dirty="0"/>
              <a:t>Cruz et al., Pediatrics 127:e758 2011</a:t>
            </a:r>
            <a:endParaRPr lang="en-US" sz="4000" dirty="0"/>
          </a:p>
        </p:txBody>
      </p:sp>
      <p:sp>
        <p:nvSpPr>
          <p:cNvPr id="4" name="TextBox 3"/>
          <p:cNvSpPr txBox="1"/>
          <p:nvPr/>
        </p:nvSpPr>
        <p:spPr>
          <a:xfrm>
            <a:off x="297180" y="1495308"/>
            <a:ext cx="8241030" cy="2062103"/>
          </a:xfrm>
          <a:prstGeom prst="rect">
            <a:avLst/>
          </a:prstGeom>
          <a:noFill/>
        </p:spPr>
        <p:txBody>
          <a:bodyPr wrap="square" rtlCol="0">
            <a:spAutoFit/>
          </a:bodyPr>
          <a:lstStyle/>
          <a:p>
            <a:r>
              <a:rPr lang="en-US" sz="3200" b="1" dirty="0"/>
              <a:t>Implementation of goal-directed therapy for children with </a:t>
            </a:r>
          </a:p>
          <a:p>
            <a:r>
              <a:rPr lang="en-US" sz="3200" b="1" dirty="0"/>
              <a:t>suspected sepsis in the emergency department.</a:t>
            </a:r>
            <a:endParaRPr lang="en-US" sz="3200" dirty="0"/>
          </a:p>
        </p:txBody>
      </p:sp>
      <p:sp>
        <p:nvSpPr>
          <p:cNvPr id="5" name="TextBox 4"/>
          <p:cNvSpPr txBox="1"/>
          <p:nvPr/>
        </p:nvSpPr>
        <p:spPr>
          <a:xfrm>
            <a:off x="293370" y="3604846"/>
            <a:ext cx="8081010" cy="2554545"/>
          </a:xfrm>
          <a:prstGeom prst="rect">
            <a:avLst/>
          </a:prstGeom>
          <a:noFill/>
        </p:spPr>
        <p:txBody>
          <a:bodyPr wrap="square" rtlCol="0">
            <a:spAutoFit/>
          </a:bodyPr>
          <a:lstStyle/>
          <a:p>
            <a:r>
              <a:rPr lang="en-US" sz="2000" dirty="0"/>
              <a:t>Implementation of an emergency department protocol for the recognition of septic shock and facilitate adherence to national treatment guidelines</a:t>
            </a:r>
          </a:p>
          <a:p>
            <a:endParaRPr lang="en-US" sz="2000" dirty="0"/>
          </a:p>
          <a:p>
            <a:r>
              <a:rPr lang="en-US" sz="2000" dirty="0"/>
              <a:t>When compared with children seen before the protocol, time from triage to first bolus decreased from a median of 56 to 22 minutes (P &lt; .001) and triage to first antibiotics decreased from a median of 130 to 38 minutes (P &lt; .001).</a:t>
            </a:r>
          </a:p>
        </p:txBody>
      </p:sp>
      <p:pic>
        <p:nvPicPr>
          <p:cNvPr id="6" name="Picture 5" descr="Pediatric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00" y="990600"/>
            <a:ext cx="1060279" cy="1427843"/>
          </a:xfrm>
          <a:prstGeom prst="rect">
            <a:avLst/>
          </a:prstGeom>
        </p:spPr>
      </p:pic>
    </p:spTree>
    <p:extLst>
      <p:ext uri="{BB962C8B-B14F-4D97-AF65-F5344CB8AC3E}">
        <p14:creationId xmlns:p14="http://schemas.microsoft.com/office/powerpoint/2010/main" val="2024485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9985"/>
            <a:ext cx="8534400" cy="1143000"/>
          </a:xfrm>
        </p:spPr>
        <p:txBody>
          <a:bodyPr>
            <a:normAutofit fontScale="90000"/>
          </a:bodyPr>
          <a:lstStyle/>
          <a:p>
            <a:pPr algn="l"/>
            <a:r>
              <a:rPr lang="en-US" sz="4000" dirty="0"/>
              <a:t>Larsen et al., Pediatrics 127:e1585 2011</a:t>
            </a:r>
          </a:p>
        </p:txBody>
      </p:sp>
      <p:sp>
        <p:nvSpPr>
          <p:cNvPr id="4" name="TextBox 3"/>
          <p:cNvSpPr txBox="1"/>
          <p:nvPr/>
        </p:nvSpPr>
        <p:spPr>
          <a:xfrm>
            <a:off x="217170" y="1553308"/>
            <a:ext cx="8241030" cy="1569660"/>
          </a:xfrm>
          <a:prstGeom prst="rect">
            <a:avLst/>
          </a:prstGeom>
          <a:noFill/>
        </p:spPr>
        <p:txBody>
          <a:bodyPr wrap="square" rtlCol="0">
            <a:spAutoFit/>
          </a:bodyPr>
          <a:lstStyle/>
          <a:p>
            <a:r>
              <a:rPr lang="en-US" sz="3200" b="1" dirty="0"/>
              <a:t>An emergency department septic shock protocol and care guideline </a:t>
            </a:r>
          </a:p>
          <a:p>
            <a:r>
              <a:rPr lang="en-US" sz="3200" b="1" dirty="0"/>
              <a:t>for children initiated at triage.</a:t>
            </a:r>
            <a:endParaRPr lang="en-US" sz="3200" dirty="0"/>
          </a:p>
        </p:txBody>
      </p:sp>
      <p:sp>
        <p:nvSpPr>
          <p:cNvPr id="5" name="TextBox 4"/>
          <p:cNvSpPr txBox="1"/>
          <p:nvPr/>
        </p:nvSpPr>
        <p:spPr>
          <a:xfrm>
            <a:off x="297180" y="3346939"/>
            <a:ext cx="8081010" cy="2862322"/>
          </a:xfrm>
          <a:prstGeom prst="rect">
            <a:avLst/>
          </a:prstGeom>
          <a:noFill/>
        </p:spPr>
        <p:txBody>
          <a:bodyPr wrap="square" rtlCol="0">
            <a:spAutoFit/>
          </a:bodyPr>
          <a:lstStyle/>
          <a:p>
            <a:r>
              <a:rPr lang="en-US" sz="2000" dirty="0"/>
              <a:t>Septic shock protocol and care guideline to expedite identification of septic shock and increase compliance with recommended therapy</a:t>
            </a:r>
          </a:p>
          <a:p>
            <a:endParaRPr lang="en-US" sz="2000" dirty="0"/>
          </a:p>
          <a:p>
            <a:r>
              <a:rPr lang="en-US" sz="2000" dirty="0"/>
              <a:t>Gains in care included more complete recording of triage vital signs, timely fluid resuscitation and antibiotic administration, and serum lactate determination</a:t>
            </a:r>
          </a:p>
          <a:p>
            <a:endParaRPr lang="en-US" sz="2000" dirty="0"/>
          </a:p>
          <a:p>
            <a:r>
              <a:rPr lang="en-US" sz="2000" dirty="0"/>
              <a:t>The median hospital length of stay declined over the study period (median: 181-140 hours; P &lt; .05)</a:t>
            </a:r>
          </a:p>
        </p:txBody>
      </p:sp>
      <p:pic>
        <p:nvPicPr>
          <p:cNvPr id="6" name="Picture 5" descr="Pediatric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91352" y="1695125"/>
            <a:ext cx="1060279" cy="1427843"/>
          </a:xfrm>
          <a:prstGeom prst="rect">
            <a:avLst/>
          </a:prstGeom>
        </p:spPr>
      </p:pic>
    </p:spTree>
    <p:extLst>
      <p:ext uri="{BB962C8B-B14F-4D97-AF65-F5344CB8AC3E}">
        <p14:creationId xmlns:p14="http://schemas.microsoft.com/office/powerpoint/2010/main" val="219886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95" y="-185291"/>
            <a:ext cx="8534400" cy="1143000"/>
          </a:xfrm>
        </p:spPr>
        <p:txBody>
          <a:bodyPr/>
          <a:lstStyle/>
          <a:p>
            <a:pPr algn="l"/>
            <a:r>
              <a:rPr lang="fr-FR" sz="4000" dirty="0"/>
              <a:t>Paul et al., </a:t>
            </a:r>
            <a:r>
              <a:rPr lang="fr-FR" sz="4000" dirty="0" err="1"/>
              <a:t>Pediatrics</a:t>
            </a:r>
            <a:r>
              <a:rPr lang="fr-FR" sz="4000" dirty="0"/>
              <a:t> 130:e273 2012</a:t>
            </a:r>
            <a:endParaRPr lang="en-US" sz="4000" dirty="0"/>
          </a:p>
        </p:txBody>
      </p:sp>
      <p:sp>
        <p:nvSpPr>
          <p:cNvPr id="4" name="TextBox 3"/>
          <p:cNvSpPr txBox="1"/>
          <p:nvPr/>
        </p:nvSpPr>
        <p:spPr>
          <a:xfrm>
            <a:off x="224790" y="1291694"/>
            <a:ext cx="8241030" cy="1569660"/>
          </a:xfrm>
          <a:prstGeom prst="rect">
            <a:avLst/>
          </a:prstGeom>
          <a:noFill/>
        </p:spPr>
        <p:txBody>
          <a:bodyPr wrap="square" rtlCol="0">
            <a:spAutoFit/>
          </a:bodyPr>
          <a:lstStyle/>
          <a:p>
            <a:r>
              <a:rPr lang="en-US" sz="3200" b="1" dirty="0"/>
              <a:t>Adherence to PALS Sepsis </a:t>
            </a:r>
          </a:p>
          <a:p>
            <a:r>
              <a:rPr lang="en-US" sz="3200" b="1" dirty="0"/>
              <a:t>Guidelines and Hospital </a:t>
            </a:r>
          </a:p>
          <a:p>
            <a:r>
              <a:rPr lang="en-US" sz="3200" b="1" dirty="0"/>
              <a:t>Length of Stay.</a:t>
            </a:r>
            <a:endParaRPr lang="en-US" sz="3200" dirty="0"/>
          </a:p>
        </p:txBody>
      </p:sp>
      <p:sp>
        <p:nvSpPr>
          <p:cNvPr id="5" name="TextBox 4"/>
          <p:cNvSpPr txBox="1"/>
          <p:nvPr/>
        </p:nvSpPr>
        <p:spPr>
          <a:xfrm>
            <a:off x="384810" y="2927479"/>
            <a:ext cx="8081010" cy="2554545"/>
          </a:xfrm>
          <a:prstGeom prst="rect">
            <a:avLst/>
          </a:prstGeom>
          <a:noFill/>
        </p:spPr>
        <p:txBody>
          <a:bodyPr wrap="square" rtlCol="0">
            <a:spAutoFit/>
          </a:bodyPr>
          <a:lstStyle/>
          <a:p>
            <a:endParaRPr lang="en-US" sz="2000" dirty="0"/>
          </a:p>
          <a:p>
            <a:r>
              <a:rPr lang="en-US" sz="2000" dirty="0"/>
              <a:t>Examined a hospital’s adherence to 2006 Pediatric Advanced Life Support guidelines for severe sepsis and septic shock </a:t>
            </a:r>
          </a:p>
          <a:p>
            <a:endParaRPr lang="en-US" sz="2000" dirty="0"/>
          </a:p>
          <a:p>
            <a:r>
              <a:rPr lang="en-US" sz="2000" dirty="0"/>
              <a:t>Complete PALS adherence resulted in a 57% shorter hospital LOS (P = .009)</a:t>
            </a:r>
          </a:p>
          <a:p>
            <a:endParaRPr lang="en-US" sz="2000" dirty="0"/>
          </a:p>
          <a:p>
            <a:endParaRPr lang="en-US" sz="2000" dirty="0"/>
          </a:p>
        </p:txBody>
      </p:sp>
      <p:pic>
        <p:nvPicPr>
          <p:cNvPr id="6" name="Picture 5" descr="Pediatric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75231" y="1357819"/>
            <a:ext cx="1060279" cy="1427843"/>
          </a:xfrm>
          <a:prstGeom prst="rect">
            <a:avLst/>
          </a:prstGeom>
        </p:spPr>
      </p:pic>
    </p:spTree>
    <p:extLst>
      <p:ext uri="{BB962C8B-B14F-4D97-AF65-F5344CB8AC3E}">
        <p14:creationId xmlns:p14="http://schemas.microsoft.com/office/powerpoint/2010/main" val="620068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
        <p:nvSpPr>
          <p:cNvPr id="18" name="Down Arrow 17"/>
          <p:cNvSpPr/>
          <p:nvPr/>
        </p:nvSpPr>
        <p:spPr>
          <a:xfrm rot="10800000">
            <a:off x="5170932" y="37513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9" name="TextBox 18"/>
          <p:cNvSpPr txBox="1"/>
          <p:nvPr/>
        </p:nvSpPr>
        <p:spPr>
          <a:xfrm>
            <a:off x="4408932" y="4894385"/>
            <a:ext cx="1828800" cy="584775"/>
          </a:xfrm>
          <a:prstGeom prst="rect">
            <a:avLst/>
          </a:prstGeom>
          <a:noFill/>
        </p:spPr>
        <p:txBody>
          <a:bodyPr wrap="square" rtlCol="0">
            <a:spAutoFit/>
          </a:bodyPr>
          <a:lstStyle/>
          <a:p>
            <a:pPr algn="ctr"/>
            <a:r>
              <a:rPr lang="en-US" sz="1600" dirty="0"/>
              <a:t>Implementation and QI</a:t>
            </a:r>
          </a:p>
        </p:txBody>
      </p:sp>
    </p:spTree>
    <p:extLst>
      <p:ext uri="{BB962C8B-B14F-4D97-AF65-F5344CB8AC3E}">
        <p14:creationId xmlns:p14="http://schemas.microsoft.com/office/powerpoint/2010/main" val="2262749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
        <p:nvSpPr>
          <p:cNvPr id="18" name="Down Arrow 17"/>
          <p:cNvSpPr/>
          <p:nvPr/>
        </p:nvSpPr>
        <p:spPr>
          <a:xfrm rot="10800000">
            <a:off x="5170932" y="37513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9" name="TextBox 18"/>
          <p:cNvSpPr txBox="1"/>
          <p:nvPr/>
        </p:nvSpPr>
        <p:spPr>
          <a:xfrm>
            <a:off x="4408932" y="4894385"/>
            <a:ext cx="1828800" cy="584775"/>
          </a:xfrm>
          <a:prstGeom prst="rect">
            <a:avLst/>
          </a:prstGeom>
          <a:noFill/>
        </p:spPr>
        <p:txBody>
          <a:bodyPr wrap="square" rtlCol="0">
            <a:spAutoFit/>
          </a:bodyPr>
          <a:lstStyle/>
          <a:p>
            <a:pPr algn="ctr"/>
            <a:r>
              <a:rPr lang="en-US" sz="1600" dirty="0"/>
              <a:t>Implementation and QI</a:t>
            </a:r>
          </a:p>
        </p:txBody>
      </p:sp>
      <p:sp>
        <p:nvSpPr>
          <p:cNvPr id="20" name="Down Arrow 19"/>
          <p:cNvSpPr/>
          <p:nvPr/>
        </p:nvSpPr>
        <p:spPr>
          <a:xfrm>
            <a:off x="5551932" y="24559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21" name="TextBox 20"/>
          <p:cNvSpPr txBox="1"/>
          <p:nvPr/>
        </p:nvSpPr>
        <p:spPr>
          <a:xfrm>
            <a:off x="5094732" y="1541585"/>
            <a:ext cx="1219200" cy="830997"/>
          </a:xfrm>
          <a:prstGeom prst="rect">
            <a:avLst/>
          </a:prstGeom>
          <a:noFill/>
        </p:spPr>
        <p:txBody>
          <a:bodyPr wrap="square" rtlCol="0">
            <a:spAutoFit/>
          </a:bodyPr>
          <a:lstStyle/>
          <a:p>
            <a:pPr algn="ctr"/>
            <a:r>
              <a:rPr lang="en-US" sz="1600" dirty="0"/>
              <a:t>Surviving Sepsis Campaign</a:t>
            </a:r>
          </a:p>
        </p:txBody>
      </p:sp>
    </p:spTree>
    <p:extLst>
      <p:ext uri="{BB962C8B-B14F-4D97-AF65-F5344CB8AC3E}">
        <p14:creationId xmlns:p14="http://schemas.microsoft.com/office/powerpoint/2010/main" val="1595763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6932"/>
            <a:ext cx="8839200" cy="1143000"/>
          </a:xfrm>
        </p:spPr>
        <p:txBody>
          <a:bodyPr>
            <a:normAutofit fontScale="90000"/>
          </a:bodyPr>
          <a:lstStyle/>
          <a:p>
            <a:pPr algn="l"/>
            <a:r>
              <a:rPr lang="fr-FR" sz="3600" dirty="0" err="1"/>
              <a:t>Dellinger</a:t>
            </a:r>
            <a:r>
              <a:rPr lang="fr-FR" sz="3600" dirty="0"/>
              <a:t> et al., </a:t>
            </a:r>
            <a:r>
              <a:rPr lang="en-US" sz="3600" dirty="0" err="1"/>
              <a:t>Int</a:t>
            </a:r>
            <a:r>
              <a:rPr lang="en-US" sz="3600" dirty="0"/>
              <a:t> Care MedFeb165-228 2013</a:t>
            </a:r>
          </a:p>
        </p:txBody>
      </p:sp>
      <p:sp>
        <p:nvSpPr>
          <p:cNvPr id="4" name="TextBox 3"/>
          <p:cNvSpPr txBox="1"/>
          <p:nvPr/>
        </p:nvSpPr>
        <p:spPr>
          <a:xfrm>
            <a:off x="220980" y="1266092"/>
            <a:ext cx="8241030" cy="1569660"/>
          </a:xfrm>
          <a:prstGeom prst="rect">
            <a:avLst/>
          </a:prstGeom>
          <a:noFill/>
        </p:spPr>
        <p:txBody>
          <a:bodyPr wrap="square" rtlCol="0">
            <a:spAutoFit/>
          </a:bodyPr>
          <a:lstStyle/>
          <a:p>
            <a:r>
              <a:rPr lang="en-US" sz="3200" b="1" dirty="0"/>
              <a:t>Surviving Sepsis Campaign: international guidelines for management of severe sepsis and septic shock, 2012.</a:t>
            </a:r>
            <a:endParaRPr lang="en-US" sz="3200" dirty="0"/>
          </a:p>
        </p:txBody>
      </p:sp>
      <p:sp>
        <p:nvSpPr>
          <p:cNvPr id="5" name="TextBox 4"/>
          <p:cNvSpPr txBox="1"/>
          <p:nvPr/>
        </p:nvSpPr>
        <p:spPr>
          <a:xfrm>
            <a:off x="300990" y="3305218"/>
            <a:ext cx="8081010" cy="2554545"/>
          </a:xfrm>
          <a:prstGeom prst="rect">
            <a:avLst/>
          </a:prstGeom>
          <a:noFill/>
        </p:spPr>
        <p:txBody>
          <a:bodyPr wrap="square" rtlCol="0">
            <a:spAutoFit/>
          </a:bodyPr>
          <a:lstStyle/>
          <a:p>
            <a:r>
              <a:rPr lang="en-US" sz="2000" dirty="0">
                <a:hlinkClick r:id="rId2"/>
              </a:rPr>
              <a:t>Dellinger RP, </a:t>
            </a:r>
            <a:r>
              <a:rPr lang="en-US" sz="2000" dirty="0">
                <a:hlinkClick r:id="rId3"/>
              </a:rPr>
              <a:t>Levy MM, </a:t>
            </a:r>
            <a:r>
              <a:rPr lang="en-US" sz="2000" dirty="0">
                <a:hlinkClick r:id="rId4"/>
              </a:rPr>
              <a:t>Rhodes A, </a:t>
            </a:r>
            <a:r>
              <a:rPr lang="en-US" sz="2000" dirty="0">
                <a:hlinkClick r:id="rId5"/>
              </a:rPr>
              <a:t>Annane D, </a:t>
            </a:r>
            <a:r>
              <a:rPr lang="en-US" sz="2000" dirty="0">
                <a:hlinkClick r:id="rId6"/>
              </a:rPr>
              <a:t>Gerlach H, </a:t>
            </a:r>
            <a:r>
              <a:rPr lang="en-US" sz="2000" dirty="0">
                <a:hlinkClick r:id="rId7"/>
              </a:rPr>
              <a:t>Opal SM, </a:t>
            </a:r>
            <a:r>
              <a:rPr lang="en-US" sz="2000" dirty="0">
                <a:hlinkClick r:id="rId8"/>
              </a:rPr>
              <a:t>Sevransky JE, </a:t>
            </a:r>
            <a:r>
              <a:rPr lang="en-US" sz="2000" dirty="0">
                <a:hlinkClick r:id="rId9"/>
              </a:rPr>
              <a:t>Sprung </a:t>
            </a:r>
            <a:r>
              <a:rPr lang="en-US" sz="2000" u="sng" dirty="0">
                <a:hlinkClick r:id="rId9"/>
              </a:rPr>
              <a:t>CL, </a:t>
            </a:r>
            <a:r>
              <a:rPr lang="en-US" sz="2000" dirty="0">
                <a:hlinkClick r:id="rId10"/>
              </a:rPr>
              <a:t>Douglas IS, </a:t>
            </a:r>
            <a:r>
              <a:rPr lang="en-US" sz="2000" dirty="0">
                <a:hlinkClick r:id="rId11"/>
              </a:rPr>
              <a:t>Jaeschke R, </a:t>
            </a:r>
            <a:r>
              <a:rPr lang="en-US" sz="2000" dirty="0">
                <a:hlinkClick r:id="rId12"/>
              </a:rPr>
              <a:t>Osborn TM, </a:t>
            </a:r>
            <a:r>
              <a:rPr lang="en-US" sz="2000" dirty="0">
                <a:hlinkClick r:id="rId13"/>
              </a:rPr>
              <a:t>Nunnally ME, </a:t>
            </a:r>
            <a:r>
              <a:rPr lang="en-US" sz="2000" dirty="0">
                <a:hlinkClick r:id="rId14"/>
              </a:rPr>
              <a:t>Townsend SR, </a:t>
            </a:r>
            <a:r>
              <a:rPr lang="en-US" sz="2000" dirty="0">
                <a:hlinkClick r:id="rId15"/>
              </a:rPr>
              <a:t>Reinhart K, </a:t>
            </a:r>
            <a:r>
              <a:rPr lang="en-US" sz="2000" dirty="0">
                <a:hlinkClick r:id="rId16"/>
              </a:rPr>
              <a:t>Kleinpell RM, </a:t>
            </a:r>
            <a:r>
              <a:rPr lang="en-US" sz="2000" dirty="0">
                <a:hlinkClick r:id="rId17"/>
              </a:rPr>
              <a:t>Angus DC, </a:t>
            </a:r>
            <a:r>
              <a:rPr lang="en-US" sz="2000" dirty="0">
                <a:hlinkClick r:id="rId18"/>
              </a:rPr>
              <a:t>Deutschman CS, </a:t>
            </a:r>
            <a:r>
              <a:rPr lang="en-US" sz="2000" dirty="0">
                <a:hlinkClick r:id="rId19"/>
              </a:rPr>
              <a:t>Machado FR, </a:t>
            </a:r>
            <a:r>
              <a:rPr lang="en-US" sz="2000" dirty="0">
                <a:hlinkClick r:id="rId20"/>
              </a:rPr>
              <a:t>Rubenfeld GD, </a:t>
            </a:r>
            <a:r>
              <a:rPr lang="en-US" sz="2000" dirty="0">
                <a:hlinkClick r:id="rId21"/>
              </a:rPr>
              <a:t>Webb S, </a:t>
            </a:r>
            <a:r>
              <a:rPr lang="en-US" sz="2000" dirty="0">
                <a:hlinkClick r:id="rId22"/>
              </a:rPr>
              <a:t>Beale RJ, </a:t>
            </a:r>
            <a:r>
              <a:rPr lang="en-US" sz="2000" dirty="0">
                <a:hlinkClick r:id="rId23"/>
              </a:rPr>
              <a:t>Vincent JL, </a:t>
            </a:r>
            <a:r>
              <a:rPr lang="en-US" sz="2000" dirty="0">
                <a:hlinkClick r:id="rId24"/>
              </a:rPr>
              <a:t>Moreno R; </a:t>
            </a:r>
            <a:r>
              <a:rPr lang="en-US" sz="2000" dirty="0">
                <a:hlinkClick r:id="rId25"/>
              </a:rPr>
              <a:t>Surviving Sepsis Campaign Guidelines Committee </a:t>
            </a:r>
            <a:r>
              <a:rPr lang="en-US" sz="2000" b="1" dirty="0">
                <a:hlinkClick r:id="rId25"/>
              </a:rPr>
              <a:t>including The Pediatric Subgroup</a:t>
            </a:r>
            <a:r>
              <a:rPr lang="en-US" sz="2000" dirty="0">
                <a:hlinkClick r:id="rId25"/>
              </a:rPr>
              <a:t>.</a:t>
            </a:r>
            <a:endParaRPr lang="en-US" sz="2000" dirty="0"/>
          </a:p>
          <a:p>
            <a:endParaRPr lang="en-US" sz="2000" dirty="0"/>
          </a:p>
          <a:p>
            <a:r>
              <a:rPr lang="en-US" sz="2000" dirty="0"/>
              <a:t>A consensus committee of 68 international experts representing 30 international organizations </a:t>
            </a:r>
          </a:p>
        </p:txBody>
      </p:sp>
      <p:pic>
        <p:nvPicPr>
          <p:cNvPr id="3" name="Picture 2" descr="SSCLogo.jpg"/>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7250723" y="1435534"/>
            <a:ext cx="1451429" cy="762000"/>
          </a:xfrm>
          <a:prstGeom prst="rect">
            <a:avLst/>
          </a:prstGeom>
        </p:spPr>
      </p:pic>
    </p:spTree>
    <p:extLst>
      <p:ext uri="{BB962C8B-B14F-4D97-AF65-F5344CB8AC3E}">
        <p14:creationId xmlns:p14="http://schemas.microsoft.com/office/powerpoint/2010/main" val="771793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839200" cy="1143000"/>
          </a:xfrm>
        </p:spPr>
        <p:txBody>
          <a:bodyPr/>
          <a:lstStyle/>
          <a:p>
            <a:r>
              <a:rPr lang="en-US" sz="3600" dirty="0"/>
              <a:t>Surviving Sepsis Campaign</a:t>
            </a:r>
          </a:p>
        </p:txBody>
      </p:sp>
      <p:pic>
        <p:nvPicPr>
          <p:cNvPr id="3" name="Picture 2" descr="Screen Shot 2016-02-17 at 9.26.34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0277" y="1667608"/>
            <a:ext cx="7848600" cy="4452430"/>
          </a:xfrm>
          <a:prstGeom prst="rect">
            <a:avLst/>
          </a:prstGeom>
        </p:spPr>
      </p:pic>
      <p:pic>
        <p:nvPicPr>
          <p:cNvPr id="4" name="Picture 3" descr="SSCLog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5200" y="342900"/>
            <a:ext cx="1451429" cy="762000"/>
          </a:xfrm>
          <a:prstGeom prst="rect">
            <a:avLst/>
          </a:prstGeom>
        </p:spPr>
      </p:pic>
    </p:spTree>
    <p:extLst>
      <p:ext uri="{BB962C8B-B14F-4D97-AF65-F5344CB8AC3E}">
        <p14:creationId xmlns:p14="http://schemas.microsoft.com/office/powerpoint/2010/main" val="341336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Tree>
    <p:extLst>
      <p:ext uri="{BB962C8B-B14F-4D97-AF65-F5344CB8AC3E}">
        <p14:creationId xmlns:p14="http://schemas.microsoft.com/office/powerpoint/2010/main" val="3207724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3" y="-152400"/>
            <a:ext cx="8839200" cy="1143000"/>
          </a:xfrm>
        </p:spPr>
        <p:txBody>
          <a:bodyPr/>
          <a:lstStyle/>
          <a:p>
            <a:r>
              <a:rPr lang="en-US" sz="3600" dirty="0"/>
              <a:t>Surviving Sepsis Campaign</a:t>
            </a:r>
          </a:p>
        </p:txBody>
      </p:sp>
      <p:pic>
        <p:nvPicPr>
          <p:cNvPr id="4" name="Picture 3" descr="Screen Shot 2016-02-17 at 9.27.09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143" y="1676400"/>
            <a:ext cx="9144000" cy="3030279"/>
          </a:xfrm>
          <a:prstGeom prst="rect">
            <a:avLst/>
          </a:prstGeom>
        </p:spPr>
      </p:pic>
      <p:pic>
        <p:nvPicPr>
          <p:cNvPr id="5" name="Picture 4" descr="SSCLog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5200" y="228600"/>
            <a:ext cx="1451429" cy="762000"/>
          </a:xfrm>
          <a:prstGeom prst="rect">
            <a:avLst/>
          </a:prstGeom>
        </p:spPr>
      </p:pic>
    </p:spTree>
    <p:extLst>
      <p:ext uri="{BB962C8B-B14F-4D97-AF65-F5344CB8AC3E}">
        <p14:creationId xmlns:p14="http://schemas.microsoft.com/office/powerpoint/2010/main" val="3677844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 2012</a:t>
            </a:r>
          </a:p>
        </p:txBody>
      </p:sp>
      <p:sp>
        <p:nvSpPr>
          <p:cNvPr id="4" name="TextBox 3"/>
          <p:cNvSpPr txBox="1"/>
          <p:nvPr/>
        </p:nvSpPr>
        <p:spPr>
          <a:xfrm>
            <a:off x="381000" y="1371600"/>
            <a:ext cx="8534400" cy="523220"/>
          </a:xfrm>
          <a:prstGeom prst="rect">
            <a:avLst/>
          </a:prstGeom>
          <a:noFill/>
        </p:spPr>
        <p:txBody>
          <a:bodyPr wrap="square" rtlCol="0">
            <a:spAutoFit/>
          </a:bodyPr>
          <a:lstStyle/>
          <a:p>
            <a:pPr algn="ctr"/>
            <a:r>
              <a:rPr lang="en-US" sz="2800" dirty="0"/>
              <a:t>Rory Staunton</a:t>
            </a:r>
          </a:p>
        </p:txBody>
      </p:sp>
      <p:pic>
        <p:nvPicPr>
          <p:cNvPr id="5" name="Picture 4" descr="Rory+Staun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981200"/>
            <a:ext cx="5080000" cy="3810000"/>
          </a:xfrm>
          <a:prstGeom prst="rect">
            <a:avLst/>
          </a:prstGeom>
        </p:spPr>
      </p:pic>
    </p:spTree>
    <p:extLst>
      <p:ext uri="{BB962C8B-B14F-4D97-AF65-F5344CB8AC3E}">
        <p14:creationId xmlns:p14="http://schemas.microsoft.com/office/powerpoint/2010/main" val="3564625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1815882"/>
          </a:xfrm>
          <a:prstGeom prst="rect">
            <a:avLst/>
          </a:prstGeom>
          <a:noFill/>
        </p:spPr>
        <p:txBody>
          <a:bodyPr wrap="square" rtlCol="0">
            <a:spAutoFit/>
          </a:bodyPr>
          <a:lstStyle/>
          <a:p>
            <a:r>
              <a:rPr lang="en-US" sz="2800" dirty="0"/>
              <a:t>12y/o M with no significant PMH, while playing basketball suffered a small laceration to his arm and an abrasion to his knee</a:t>
            </a:r>
          </a:p>
          <a:p>
            <a:endParaRPr lang="en-US" sz="2800" dirty="0"/>
          </a:p>
        </p:txBody>
      </p:sp>
      <p:pic>
        <p:nvPicPr>
          <p:cNvPr id="3" name="Picture 2" descr="Arm.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71600" y="3429000"/>
            <a:ext cx="1752830" cy="1604554"/>
          </a:xfrm>
          <a:prstGeom prst="rect">
            <a:avLst/>
          </a:prstGeom>
        </p:spPr>
      </p:pic>
      <p:pic>
        <p:nvPicPr>
          <p:cNvPr id="5" name="Picture 4" descr="kne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4400" y="3429000"/>
            <a:ext cx="1257300" cy="1676400"/>
          </a:xfrm>
          <a:prstGeom prst="rect">
            <a:avLst/>
          </a:prstGeom>
        </p:spPr>
      </p:pic>
    </p:spTree>
    <p:extLst>
      <p:ext uri="{BB962C8B-B14F-4D97-AF65-F5344CB8AC3E}">
        <p14:creationId xmlns:p14="http://schemas.microsoft.com/office/powerpoint/2010/main" val="51679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2677656"/>
          </a:xfrm>
          <a:prstGeom prst="rect">
            <a:avLst/>
          </a:prstGeom>
          <a:noFill/>
        </p:spPr>
        <p:txBody>
          <a:bodyPr wrap="square" rtlCol="0">
            <a:spAutoFit/>
          </a:bodyPr>
          <a:lstStyle/>
          <a:p>
            <a:r>
              <a:rPr lang="en-US" sz="2800" dirty="0"/>
              <a:t>12y/o M with no significant PMH, while playing basketball suffered a small laceration to his arm and an abrasion to his knee</a:t>
            </a:r>
          </a:p>
          <a:p>
            <a:endParaRPr lang="en-US" sz="2800" dirty="0"/>
          </a:p>
          <a:p>
            <a:r>
              <a:rPr lang="en-US" sz="2800" dirty="0"/>
              <a:t>The following day he developed high fever (104), shaking chills, and vomiting</a:t>
            </a:r>
          </a:p>
        </p:txBody>
      </p:sp>
    </p:spTree>
    <p:extLst>
      <p:ext uri="{BB962C8B-B14F-4D97-AF65-F5344CB8AC3E}">
        <p14:creationId xmlns:p14="http://schemas.microsoft.com/office/powerpoint/2010/main" val="3900208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4401205"/>
          </a:xfrm>
          <a:prstGeom prst="rect">
            <a:avLst/>
          </a:prstGeom>
          <a:noFill/>
        </p:spPr>
        <p:txBody>
          <a:bodyPr wrap="square" rtlCol="0">
            <a:spAutoFit/>
          </a:bodyPr>
          <a:lstStyle/>
          <a:p>
            <a:r>
              <a:rPr lang="en-US" sz="2800" dirty="0"/>
              <a:t>12y/o M with no significant PMH, while playing basketball suffered a small laceration to his arm and an abrasion to his knee</a:t>
            </a:r>
          </a:p>
          <a:p>
            <a:endParaRPr lang="en-US" sz="2800" dirty="0"/>
          </a:p>
          <a:p>
            <a:r>
              <a:rPr lang="en-US" sz="2800" dirty="0"/>
              <a:t>The following day he developed fever, shaking chills, and vomiting</a:t>
            </a:r>
          </a:p>
          <a:p>
            <a:endParaRPr lang="en-US" sz="2800" dirty="0"/>
          </a:p>
          <a:p>
            <a:r>
              <a:rPr lang="en-US" sz="2800" dirty="0"/>
              <a:t>He saw his PCP where his clinic vitals were T 102, HR 140, RR 36 she felt he was dehydrated and referred him to New York University Medical Center</a:t>
            </a:r>
          </a:p>
        </p:txBody>
      </p:sp>
    </p:spTree>
    <p:extLst>
      <p:ext uri="{BB962C8B-B14F-4D97-AF65-F5344CB8AC3E}">
        <p14:creationId xmlns:p14="http://schemas.microsoft.com/office/powerpoint/2010/main" val="588545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1384995"/>
          </a:xfrm>
          <a:prstGeom prst="rect">
            <a:avLst/>
          </a:prstGeom>
          <a:noFill/>
        </p:spPr>
        <p:txBody>
          <a:bodyPr wrap="square" rtlCol="0">
            <a:spAutoFit/>
          </a:bodyPr>
          <a:lstStyle/>
          <a:p>
            <a:r>
              <a:rPr lang="en-US" sz="2800" dirty="0"/>
              <a:t>At presentation to the ED he had a RR of 20, HR of 143, and a normal temp (he received antipyretics at PCP)</a:t>
            </a:r>
          </a:p>
          <a:p>
            <a:r>
              <a:rPr lang="en-US" sz="2800" dirty="0"/>
              <a:t> </a:t>
            </a:r>
          </a:p>
        </p:txBody>
      </p:sp>
      <p:pic>
        <p:nvPicPr>
          <p:cNvPr id="5" name="Picture 4" descr="NYULMC.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0" y="2895600"/>
            <a:ext cx="3505200" cy="2339517"/>
          </a:xfrm>
          <a:prstGeom prst="rect">
            <a:avLst/>
          </a:prstGeom>
        </p:spPr>
      </p:pic>
    </p:spTree>
    <p:extLst>
      <p:ext uri="{BB962C8B-B14F-4D97-AF65-F5344CB8AC3E}">
        <p14:creationId xmlns:p14="http://schemas.microsoft.com/office/powerpoint/2010/main" val="2777374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2246769"/>
          </a:xfrm>
          <a:prstGeom prst="rect">
            <a:avLst/>
          </a:prstGeom>
          <a:noFill/>
        </p:spPr>
        <p:txBody>
          <a:bodyPr wrap="square" rtlCol="0">
            <a:spAutoFit/>
          </a:bodyPr>
          <a:lstStyle/>
          <a:p>
            <a:r>
              <a:rPr lang="en-US" sz="2800" dirty="0"/>
              <a:t>At presentation to the ED he had a RR of 20, HR of 143, and a normal temp (he received antipyretics at PCP)</a:t>
            </a:r>
          </a:p>
          <a:p>
            <a:endParaRPr lang="en-US" sz="2800" dirty="0"/>
          </a:p>
          <a:p>
            <a:r>
              <a:rPr lang="en-US" sz="2800" dirty="0"/>
              <a:t>An IV was placed and basic labs drawn</a:t>
            </a:r>
          </a:p>
          <a:p>
            <a:r>
              <a:rPr lang="en-US" sz="2800" dirty="0"/>
              <a:t> </a:t>
            </a:r>
          </a:p>
        </p:txBody>
      </p:sp>
    </p:spTree>
    <p:extLst>
      <p:ext uri="{BB962C8B-B14F-4D97-AF65-F5344CB8AC3E}">
        <p14:creationId xmlns:p14="http://schemas.microsoft.com/office/powerpoint/2010/main" val="506379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3108544"/>
          </a:xfrm>
          <a:prstGeom prst="rect">
            <a:avLst/>
          </a:prstGeom>
          <a:noFill/>
        </p:spPr>
        <p:txBody>
          <a:bodyPr wrap="square" rtlCol="0">
            <a:spAutoFit/>
          </a:bodyPr>
          <a:lstStyle/>
          <a:p>
            <a:r>
              <a:rPr lang="en-US" sz="2800" dirty="0"/>
              <a:t>At presentation to the ED he had a RR of 20, HR of 143, and a normal temp (he received antipyretics at PCP)</a:t>
            </a:r>
          </a:p>
          <a:p>
            <a:endParaRPr lang="en-US" sz="2800" dirty="0"/>
          </a:p>
          <a:p>
            <a:r>
              <a:rPr lang="en-US" sz="2800" dirty="0"/>
              <a:t>An IV was placed and basic labs drawn</a:t>
            </a:r>
          </a:p>
          <a:p>
            <a:endParaRPr lang="en-US" sz="2800" dirty="0"/>
          </a:p>
          <a:p>
            <a:r>
              <a:rPr lang="en-US" sz="2800" dirty="0"/>
              <a:t>He was given a bolus of fluid and Zofran</a:t>
            </a:r>
          </a:p>
          <a:p>
            <a:r>
              <a:rPr lang="en-US" sz="2800" dirty="0"/>
              <a:t> </a:t>
            </a:r>
          </a:p>
        </p:txBody>
      </p:sp>
    </p:spTree>
    <p:extLst>
      <p:ext uri="{BB962C8B-B14F-4D97-AF65-F5344CB8AC3E}">
        <p14:creationId xmlns:p14="http://schemas.microsoft.com/office/powerpoint/2010/main" val="1744258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4401205"/>
          </a:xfrm>
          <a:prstGeom prst="rect">
            <a:avLst/>
          </a:prstGeom>
          <a:noFill/>
        </p:spPr>
        <p:txBody>
          <a:bodyPr wrap="square" rtlCol="0">
            <a:spAutoFit/>
          </a:bodyPr>
          <a:lstStyle/>
          <a:p>
            <a:r>
              <a:rPr lang="en-US" sz="2800" dirty="0"/>
              <a:t>At presentation to the ED he had a RR of 20, HR of 143, and a normal temp (he received antipyretics at PCP)</a:t>
            </a:r>
          </a:p>
          <a:p>
            <a:endParaRPr lang="en-US" sz="2800" dirty="0"/>
          </a:p>
          <a:p>
            <a:r>
              <a:rPr lang="en-US" sz="2800" dirty="0"/>
              <a:t>An IV was placed and basic labs drawn</a:t>
            </a:r>
          </a:p>
          <a:p>
            <a:endParaRPr lang="en-US" sz="2800" dirty="0"/>
          </a:p>
          <a:p>
            <a:r>
              <a:rPr lang="en-US" sz="2800" dirty="0"/>
              <a:t>He was given a bolus of fluid and Zofran</a:t>
            </a:r>
          </a:p>
          <a:p>
            <a:endParaRPr lang="en-US" sz="2800" dirty="0"/>
          </a:p>
          <a:p>
            <a:r>
              <a:rPr lang="en-US" sz="2800" dirty="0"/>
              <a:t>The treating physician thought the fluids had made Rory better and discharged him as having Gastroenteritis</a:t>
            </a:r>
          </a:p>
          <a:p>
            <a:r>
              <a:rPr lang="en-US" sz="2800" dirty="0"/>
              <a:t> </a:t>
            </a:r>
          </a:p>
        </p:txBody>
      </p:sp>
    </p:spTree>
    <p:extLst>
      <p:ext uri="{BB962C8B-B14F-4D97-AF65-F5344CB8AC3E}">
        <p14:creationId xmlns:p14="http://schemas.microsoft.com/office/powerpoint/2010/main" val="2072708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954107"/>
          </a:xfrm>
          <a:prstGeom prst="rect">
            <a:avLst/>
          </a:prstGeom>
          <a:noFill/>
        </p:spPr>
        <p:txBody>
          <a:bodyPr wrap="square" rtlCol="0">
            <a:spAutoFit/>
          </a:bodyPr>
          <a:lstStyle/>
          <a:p>
            <a:r>
              <a:rPr lang="en-US" sz="2800" dirty="0"/>
              <a:t>Discharge order was placed before labs were resulted  </a:t>
            </a:r>
          </a:p>
          <a:p>
            <a:r>
              <a:rPr lang="en-US" sz="2800" dirty="0"/>
              <a:t> </a:t>
            </a:r>
          </a:p>
        </p:txBody>
      </p:sp>
    </p:spTree>
    <p:extLst>
      <p:ext uri="{BB962C8B-B14F-4D97-AF65-F5344CB8AC3E}">
        <p14:creationId xmlns:p14="http://schemas.microsoft.com/office/powerpoint/2010/main" val="4103230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6700"/>
            <a:ext cx="6858000" cy="1143000"/>
          </a:xfrm>
        </p:spPr>
        <p:txBody>
          <a:bodyPr>
            <a:normAutofit/>
          </a:bodyPr>
          <a:lstStyle/>
          <a:p>
            <a:r>
              <a:rPr lang="en-US" sz="2800" dirty="0" err="1"/>
              <a:t>Carcillo</a:t>
            </a:r>
            <a:r>
              <a:rPr lang="en-US" sz="2800" dirty="0"/>
              <a:t> et al </a:t>
            </a:r>
            <a:r>
              <a:rPr lang="en-US" sz="2800" i="1" dirty="0" err="1"/>
              <a:t>Crit</a:t>
            </a:r>
            <a:r>
              <a:rPr lang="en-US" sz="2800" i="1" dirty="0"/>
              <a:t> Care Med </a:t>
            </a:r>
            <a:r>
              <a:rPr lang="en-US" sz="2800" dirty="0"/>
              <a:t>17:1 1989</a:t>
            </a:r>
          </a:p>
        </p:txBody>
      </p:sp>
      <p:sp>
        <p:nvSpPr>
          <p:cNvPr id="3" name="TextBox 2"/>
          <p:cNvSpPr txBox="1"/>
          <p:nvPr/>
        </p:nvSpPr>
        <p:spPr>
          <a:xfrm>
            <a:off x="152400" y="1210516"/>
            <a:ext cx="8382000" cy="1815882"/>
          </a:xfrm>
          <a:prstGeom prst="rect">
            <a:avLst/>
          </a:prstGeom>
          <a:noFill/>
        </p:spPr>
        <p:txBody>
          <a:bodyPr wrap="square" rtlCol="0">
            <a:spAutoFit/>
          </a:bodyPr>
          <a:lstStyle/>
          <a:p>
            <a:r>
              <a:rPr lang="en-US" sz="2800" b="1" dirty="0"/>
              <a:t>Sequential physiologic interactions </a:t>
            </a:r>
          </a:p>
          <a:p>
            <a:r>
              <a:rPr lang="en-US" sz="2800" b="1" dirty="0"/>
              <a:t>in pediatric cardiogenic and septic </a:t>
            </a:r>
          </a:p>
          <a:p>
            <a:r>
              <a:rPr lang="en-US" sz="2800" b="1" dirty="0"/>
              <a:t>shock</a:t>
            </a:r>
            <a:endParaRPr lang="en-US" sz="2800" dirty="0"/>
          </a:p>
          <a:p>
            <a:endParaRPr lang="en-US" sz="2800" dirty="0"/>
          </a:p>
        </p:txBody>
      </p:sp>
      <p:pic>
        <p:nvPicPr>
          <p:cNvPr id="4" name="Picture 3" descr="Crit_Care_Med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304800"/>
            <a:ext cx="1524000" cy="2038350"/>
          </a:xfrm>
          <a:prstGeom prst="rect">
            <a:avLst/>
          </a:prstGeom>
        </p:spPr>
      </p:pic>
      <p:pic>
        <p:nvPicPr>
          <p:cNvPr id="5" name="Picture 4"/>
          <p:cNvPicPr>
            <a:picLocks noChangeAspect="1"/>
          </p:cNvPicPr>
          <p:nvPr/>
        </p:nvPicPr>
        <p:blipFill>
          <a:blip r:embed="rId3"/>
          <a:stretch>
            <a:fillRect/>
          </a:stretch>
        </p:blipFill>
        <p:spPr>
          <a:xfrm>
            <a:off x="2412367" y="2701300"/>
            <a:ext cx="4536980" cy="3402735"/>
          </a:xfrm>
          <a:prstGeom prst="rect">
            <a:avLst/>
          </a:prstGeom>
        </p:spPr>
      </p:pic>
    </p:spTree>
    <p:extLst>
      <p:ext uri="{BB962C8B-B14F-4D97-AF65-F5344CB8AC3E}">
        <p14:creationId xmlns:p14="http://schemas.microsoft.com/office/powerpoint/2010/main" val="667822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3539431"/>
          </a:xfrm>
          <a:prstGeom prst="rect">
            <a:avLst/>
          </a:prstGeom>
          <a:noFill/>
        </p:spPr>
        <p:txBody>
          <a:bodyPr wrap="square" rtlCol="0">
            <a:spAutoFit/>
          </a:bodyPr>
          <a:lstStyle/>
          <a:p>
            <a:r>
              <a:rPr lang="en-US" sz="2800" dirty="0"/>
              <a:t>Discharge order was placed before labs were resulted</a:t>
            </a:r>
          </a:p>
          <a:p>
            <a:endParaRPr lang="en-US" sz="2800" dirty="0"/>
          </a:p>
          <a:p>
            <a:r>
              <a:rPr lang="en-US" sz="2800" dirty="0"/>
              <a:t>Last set of vitals (after discharge)</a:t>
            </a:r>
          </a:p>
          <a:p>
            <a:endParaRPr lang="en-US" sz="2800" dirty="0"/>
          </a:p>
          <a:p>
            <a:r>
              <a:rPr lang="en-US" sz="2800" dirty="0"/>
              <a:t>T 102, HR 131</a:t>
            </a:r>
          </a:p>
          <a:p>
            <a:endParaRPr lang="en-US" sz="2800" dirty="0"/>
          </a:p>
          <a:p>
            <a:r>
              <a:rPr lang="en-US" sz="2800" dirty="0"/>
              <a:t>  </a:t>
            </a:r>
          </a:p>
          <a:p>
            <a:r>
              <a:rPr lang="en-US" sz="2800" dirty="0"/>
              <a:t> </a:t>
            </a:r>
          </a:p>
        </p:txBody>
      </p:sp>
    </p:spTree>
    <p:extLst>
      <p:ext uri="{BB962C8B-B14F-4D97-AF65-F5344CB8AC3E}">
        <p14:creationId xmlns:p14="http://schemas.microsoft.com/office/powerpoint/2010/main" val="2290135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852246"/>
            <a:ext cx="8534400" cy="1815882"/>
          </a:xfrm>
          <a:prstGeom prst="rect">
            <a:avLst/>
          </a:prstGeom>
          <a:noFill/>
        </p:spPr>
        <p:txBody>
          <a:bodyPr wrap="square" rtlCol="0">
            <a:spAutoFit/>
          </a:bodyPr>
          <a:lstStyle/>
          <a:p>
            <a:r>
              <a:rPr lang="en-US" sz="2800" dirty="0"/>
              <a:t>Rory continued to vomit all night and had progressive weakness </a:t>
            </a:r>
          </a:p>
          <a:p>
            <a:r>
              <a:rPr lang="en-US" sz="2800" dirty="0"/>
              <a:t>  </a:t>
            </a:r>
          </a:p>
          <a:p>
            <a:r>
              <a:rPr lang="en-US" sz="2800" dirty="0"/>
              <a:t> </a:t>
            </a:r>
          </a:p>
        </p:txBody>
      </p:sp>
    </p:spTree>
    <p:extLst>
      <p:ext uri="{BB962C8B-B14F-4D97-AF65-F5344CB8AC3E}">
        <p14:creationId xmlns:p14="http://schemas.microsoft.com/office/powerpoint/2010/main" val="4023688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711569"/>
            <a:ext cx="8534400" cy="3539431"/>
          </a:xfrm>
          <a:prstGeom prst="rect">
            <a:avLst/>
          </a:prstGeom>
          <a:noFill/>
        </p:spPr>
        <p:txBody>
          <a:bodyPr wrap="square" rtlCol="0">
            <a:spAutoFit/>
          </a:bodyPr>
          <a:lstStyle/>
          <a:p>
            <a:r>
              <a:rPr lang="en-US" sz="2800" dirty="0"/>
              <a:t>Rory continued to vomit all night and had progressive weakness </a:t>
            </a:r>
          </a:p>
          <a:p>
            <a:endParaRPr lang="en-US" sz="2800" dirty="0"/>
          </a:p>
          <a:p>
            <a:r>
              <a:rPr lang="en-US" sz="2800" dirty="0"/>
              <a:t>He returned to the hospital the next day diagnosed with septic shock and admitted to the PICU</a:t>
            </a:r>
          </a:p>
          <a:p>
            <a:endParaRPr lang="en-US" sz="2800" dirty="0"/>
          </a:p>
          <a:p>
            <a:r>
              <a:rPr lang="en-US" sz="2800" dirty="0"/>
              <a:t>  </a:t>
            </a:r>
          </a:p>
          <a:p>
            <a:r>
              <a:rPr lang="en-US" sz="2800" dirty="0"/>
              <a:t> </a:t>
            </a:r>
          </a:p>
        </p:txBody>
      </p:sp>
    </p:spTree>
    <p:extLst>
      <p:ext uri="{BB962C8B-B14F-4D97-AF65-F5344CB8AC3E}">
        <p14:creationId xmlns:p14="http://schemas.microsoft.com/office/powerpoint/2010/main" val="3091614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875692"/>
            <a:ext cx="8534400" cy="4401205"/>
          </a:xfrm>
          <a:prstGeom prst="rect">
            <a:avLst/>
          </a:prstGeom>
          <a:noFill/>
        </p:spPr>
        <p:txBody>
          <a:bodyPr wrap="square" rtlCol="0">
            <a:spAutoFit/>
          </a:bodyPr>
          <a:lstStyle/>
          <a:p>
            <a:r>
              <a:rPr lang="en-US" sz="2800" dirty="0"/>
              <a:t>Rory continued to vomit all night and had progressive weakness </a:t>
            </a:r>
          </a:p>
          <a:p>
            <a:endParaRPr lang="en-US" sz="2800" dirty="0"/>
          </a:p>
          <a:p>
            <a:r>
              <a:rPr lang="en-US" sz="2800" dirty="0"/>
              <a:t>He returned to the hospital the next day diagnosed with septic shock and admitted to the PICU</a:t>
            </a:r>
          </a:p>
          <a:p>
            <a:endParaRPr lang="en-US" sz="2800" dirty="0"/>
          </a:p>
          <a:p>
            <a:r>
              <a:rPr lang="en-US" sz="2800" dirty="0"/>
              <a:t>He died two days later of multi-system organ failure</a:t>
            </a:r>
          </a:p>
          <a:p>
            <a:endParaRPr lang="en-US" sz="2800" dirty="0"/>
          </a:p>
          <a:p>
            <a:r>
              <a:rPr lang="en-US" sz="2800" dirty="0"/>
              <a:t>  </a:t>
            </a:r>
          </a:p>
          <a:p>
            <a:r>
              <a:rPr lang="en-US" sz="2800" dirty="0"/>
              <a:t> </a:t>
            </a:r>
          </a:p>
        </p:txBody>
      </p:sp>
    </p:spTree>
    <p:extLst>
      <p:ext uri="{BB962C8B-B14F-4D97-AF65-F5344CB8AC3E}">
        <p14:creationId xmlns:p14="http://schemas.microsoft.com/office/powerpoint/2010/main" val="1311695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sp>
        <p:nvSpPr>
          <p:cNvPr id="4" name="TextBox 3"/>
          <p:cNvSpPr txBox="1"/>
          <p:nvPr/>
        </p:nvSpPr>
        <p:spPr>
          <a:xfrm>
            <a:off x="381000" y="1371600"/>
            <a:ext cx="8534400" cy="1815882"/>
          </a:xfrm>
          <a:prstGeom prst="rect">
            <a:avLst/>
          </a:prstGeom>
          <a:noFill/>
        </p:spPr>
        <p:txBody>
          <a:bodyPr wrap="square" rtlCol="0">
            <a:spAutoFit/>
          </a:bodyPr>
          <a:lstStyle/>
          <a:p>
            <a:endParaRPr lang="en-US" sz="2800" dirty="0"/>
          </a:p>
          <a:p>
            <a:r>
              <a:rPr lang="en-US" sz="2800" dirty="0"/>
              <a:t>M.E. diagnosis:  Group A Streptococcus Septicemia </a:t>
            </a:r>
          </a:p>
          <a:p>
            <a:r>
              <a:rPr lang="en-US" sz="2800" dirty="0"/>
              <a:t>  </a:t>
            </a:r>
          </a:p>
          <a:p>
            <a:r>
              <a:rPr lang="en-US" sz="2800" dirty="0"/>
              <a:t> </a:t>
            </a:r>
          </a:p>
        </p:txBody>
      </p:sp>
    </p:spTree>
    <p:extLst>
      <p:ext uri="{BB962C8B-B14F-4D97-AF65-F5344CB8AC3E}">
        <p14:creationId xmlns:p14="http://schemas.microsoft.com/office/powerpoint/2010/main" val="2437721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NYC case</a:t>
            </a:r>
          </a:p>
        </p:txBody>
      </p:sp>
      <p:pic>
        <p:nvPicPr>
          <p:cNvPr id="3" name="Picture 2" descr="RSF-Slider-Image-1080x480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 y="1676400"/>
            <a:ext cx="8572500" cy="3810000"/>
          </a:xfrm>
          <a:prstGeom prst="rect">
            <a:avLst/>
          </a:prstGeom>
        </p:spPr>
      </p:pic>
      <p:pic>
        <p:nvPicPr>
          <p:cNvPr id="5" name="Picture 4" descr="Cuomobi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24600" y="76200"/>
            <a:ext cx="1143000" cy="1500188"/>
          </a:xfrm>
          <a:prstGeom prst="rect">
            <a:avLst/>
          </a:prstGeom>
        </p:spPr>
      </p:pic>
    </p:spTree>
    <p:extLst>
      <p:ext uri="{BB962C8B-B14F-4D97-AF65-F5344CB8AC3E}">
        <p14:creationId xmlns:p14="http://schemas.microsoft.com/office/powerpoint/2010/main" val="1977851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Regulations</a:t>
            </a:r>
          </a:p>
        </p:txBody>
      </p:sp>
      <p:sp>
        <p:nvSpPr>
          <p:cNvPr id="3" name="TextBox 2"/>
          <p:cNvSpPr txBox="1"/>
          <p:nvPr/>
        </p:nvSpPr>
        <p:spPr>
          <a:xfrm>
            <a:off x="454152" y="4097215"/>
            <a:ext cx="8229600" cy="923330"/>
          </a:xfrm>
          <a:prstGeom prst="rect">
            <a:avLst/>
          </a:prstGeom>
          <a:noFill/>
        </p:spPr>
        <p:txBody>
          <a:bodyPr wrap="square" rtlCol="0">
            <a:spAutoFit/>
          </a:bodyPr>
          <a:lstStyle/>
          <a:p>
            <a:r>
              <a:rPr lang="en-US" dirty="0"/>
              <a:t>“The medical staff shall be responsible for the collection, use, and reporting of quality measures related to the recognition and treatment of severe sepsis for purposes of internal quality improvement and hospital reporting to the Department”</a:t>
            </a:r>
          </a:p>
        </p:txBody>
      </p:sp>
      <p:pic>
        <p:nvPicPr>
          <p:cNvPr id="4" name="Picture 3" descr="swf+Kathleen+Ciaran+Staunton+Fergus+Washington.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89402" y="1922584"/>
            <a:ext cx="2959100" cy="1970379"/>
          </a:xfrm>
          <a:prstGeom prst="rect">
            <a:avLst/>
          </a:prstGeom>
        </p:spPr>
      </p:pic>
    </p:spTree>
    <p:extLst>
      <p:ext uri="{BB962C8B-B14F-4D97-AF65-F5344CB8AC3E}">
        <p14:creationId xmlns:p14="http://schemas.microsoft.com/office/powerpoint/2010/main" val="1358492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
        <p:nvSpPr>
          <p:cNvPr id="18" name="Down Arrow 17"/>
          <p:cNvSpPr/>
          <p:nvPr/>
        </p:nvSpPr>
        <p:spPr>
          <a:xfrm rot="10800000">
            <a:off x="5170932" y="37513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9" name="TextBox 18"/>
          <p:cNvSpPr txBox="1"/>
          <p:nvPr/>
        </p:nvSpPr>
        <p:spPr>
          <a:xfrm>
            <a:off x="4408932" y="4894385"/>
            <a:ext cx="1828800" cy="584775"/>
          </a:xfrm>
          <a:prstGeom prst="rect">
            <a:avLst/>
          </a:prstGeom>
          <a:noFill/>
        </p:spPr>
        <p:txBody>
          <a:bodyPr wrap="square" rtlCol="0">
            <a:spAutoFit/>
          </a:bodyPr>
          <a:lstStyle/>
          <a:p>
            <a:pPr algn="ctr"/>
            <a:r>
              <a:rPr lang="en-US" sz="1600" dirty="0"/>
              <a:t>Implementation and QI</a:t>
            </a:r>
          </a:p>
        </p:txBody>
      </p:sp>
      <p:sp>
        <p:nvSpPr>
          <p:cNvPr id="20" name="Down Arrow 19"/>
          <p:cNvSpPr/>
          <p:nvPr/>
        </p:nvSpPr>
        <p:spPr>
          <a:xfrm>
            <a:off x="5551932" y="24559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21" name="TextBox 20"/>
          <p:cNvSpPr txBox="1"/>
          <p:nvPr/>
        </p:nvSpPr>
        <p:spPr>
          <a:xfrm>
            <a:off x="5094732" y="1541585"/>
            <a:ext cx="1219200" cy="830997"/>
          </a:xfrm>
          <a:prstGeom prst="rect">
            <a:avLst/>
          </a:prstGeom>
          <a:noFill/>
        </p:spPr>
        <p:txBody>
          <a:bodyPr wrap="square" rtlCol="0">
            <a:spAutoFit/>
          </a:bodyPr>
          <a:lstStyle/>
          <a:p>
            <a:pPr algn="ctr"/>
            <a:r>
              <a:rPr lang="en-US" sz="1600" dirty="0"/>
              <a:t>Surviving Sepsis Campaign</a:t>
            </a:r>
          </a:p>
        </p:txBody>
      </p:sp>
    </p:spTree>
    <p:extLst>
      <p:ext uri="{BB962C8B-B14F-4D97-AF65-F5344CB8AC3E}">
        <p14:creationId xmlns:p14="http://schemas.microsoft.com/office/powerpoint/2010/main" val="601796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
        <p:nvSpPr>
          <p:cNvPr id="18" name="Down Arrow 17"/>
          <p:cNvSpPr/>
          <p:nvPr/>
        </p:nvSpPr>
        <p:spPr>
          <a:xfrm rot="10800000">
            <a:off x="5170932" y="37513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9" name="TextBox 18"/>
          <p:cNvSpPr txBox="1"/>
          <p:nvPr/>
        </p:nvSpPr>
        <p:spPr>
          <a:xfrm>
            <a:off x="4408932" y="4894385"/>
            <a:ext cx="1828800" cy="584775"/>
          </a:xfrm>
          <a:prstGeom prst="rect">
            <a:avLst/>
          </a:prstGeom>
          <a:noFill/>
        </p:spPr>
        <p:txBody>
          <a:bodyPr wrap="square" rtlCol="0">
            <a:spAutoFit/>
          </a:bodyPr>
          <a:lstStyle/>
          <a:p>
            <a:pPr algn="ctr"/>
            <a:r>
              <a:rPr lang="en-US" sz="1600" dirty="0"/>
              <a:t>Implementation and QI</a:t>
            </a:r>
          </a:p>
        </p:txBody>
      </p:sp>
      <p:sp>
        <p:nvSpPr>
          <p:cNvPr id="20" name="Down Arrow 19"/>
          <p:cNvSpPr/>
          <p:nvPr/>
        </p:nvSpPr>
        <p:spPr>
          <a:xfrm>
            <a:off x="5551932" y="24559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21" name="TextBox 20"/>
          <p:cNvSpPr txBox="1"/>
          <p:nvPr/>
        </p:nvSpPr>
        <p:spPr>
          <a:xfrm>
            <a:off x="5094732" y="1541585"/>
            <a:ext cx="1219200" cy="830997"/>
          </a:xfrm>
          <a:prstGeom prst="rect">
            <a:avLst/>
          </a:prstGeom>
          <a:noFill/>
        </p:spPr>
        <p:txBody>
          <a:bodyPr wrap="square" rtlCol="0">
            <a:spAutoFit/>
          </a:bodyPr>
          <a:lstStyle/>
          <a:p>
            <a:pPr algn="ctr"/>
            <a:r>
              <a:rPr lang="en-US" sz="1600" dirty="0"/>
              <a:t>Surviving Sepsis Campaign</a:t>
            </a:r>
          </a:p>
        </p:txBody>
      </p:sp>
      <p:sp>
        <p:nvSpPr>
          <p:cNvPr id="22" name="TextBox 21"/>
          <p:cNvSpPr txBox="1"/>
          <p:nvPr/>
        </p:nvSpPr>
        <p:spPr>
          <a:xfrm>
            <a:off x="6075894" y="4880482"/>
            <a:ext cx="1634314" cy="830997"/>
          </a:xfrm>
          <a:prstGeom prst="rect">
            <a:avLst/>
          </a:prstGeom>
          <a:noFill/>
        </p:spPr>
        <p:txBody>
          <a:bodyPr wrap="square" rtlCol="0">
            <a:spAutoFit/>
          </a:bodyPr>
          <a:lstStyle/>
          <a:p>
            <a:pPr algn="ctr"/>
            <a:r>
              <a:rPr lang="en-US" sz="1600" b="1" dirty="0"/>
              <a:t>Pediatric Septic Shock Collaborative</a:t>
            </a:r>
          </a:p>
        </p:txBody>
      </p:sp>
      <p:sp>
        <p:nvSpPr>
          <p:cNvPr id="23" name="Down Arrow 22"/>
          <p:cNvSpPr/>
          <p:nvPr/>
        </p:nvSpPr>
        <p:spPr>
          <a:xfrm rot="10800000">
            <a:off x="6782562" y="3836515"/>
            <a:ext cx="220980" cy="90547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Tree>
    <p:extLst>
      <p:ext uri="{BB962C8B-B14F-4D97-AF65-F5344CB8AC3E}">
        <p14:creationId xmlns:p14="http://schemas.microsoft.com/office/powerpoint/2010/main" val="390485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76200"/>
            <a:ext cx="1485899"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 name="Content Placeholder 3"/>
          <p:cNvGraphicFramePr>
            <a:graphicFrameLocks/>
          </p:cNvGraphicFramePr>
          <p:nvPr/>
        </p:nvGraphicFramePr>
        <p:xfrm>
          <a:off x="228600" y="1676400"/>
          <a:ext cx="8839200" cy="4102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057400" y="381000"/>
            <a:ext cx="6324600" cy="769441"/>
          </a:xfrm>
          <a:prstGeom prst="rect">
            <a:avLst/>
          </a:prstGeom>
          <a:noFill/>
        </p:spPr>
        <p:txBody>
          <a:bodyPr wrap="square" rtlCol="0">
            <a:spAutoFit/>
          </a:bodyPr>
          <a:lstStyle/>
          <a:p>
            <a:r>
              <a:rPr lang="en-US" sz="4400" dirty="0"/>
              <a:t>Historical Overview</a:t>
            </a:r>
          </a:p>
        </p:txBody>
      </p:sp>
    </p:spTree>
    <p:extLst>
      <p:ext uri="{BB962C8B-B14F-4D97-AF65-F5344CB8AC3E}">
        <p14:creationId xmlns:p14="http://schemas.microsoft.com/office/powerpoint/2010/main" val="123643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Tree>
    <p:extLst>
      <p:ext uri="{BB962C8B-B14F-4D97-AF65-F5344CB8AC3E}">
        <p14:creationId xmlns:p14="http://schemas.microsoft.com/office/powerpoint/2010/main" val="1516663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1"/>
          <p:cNvSpPr>
            <a:spLocks noGrp="1"/>
          </p:cNvSpPr>
          <p:nvPr>
            <p:ph type="sldNum" sz="quarter" idx="12"/>
          </p:nvPr>
        </p:nvSpPr>
        <p:spPr/>
        <p:txBody>
          <a:bodyPr lIns="101882" tIns="50941" rIns="101882" bIns="50941"/>
          <a:lstStyle/>
          <a:p>
            <a:pPr>
              <a:defRPr/>
            </a:pPr>
            <a:fld id="{95ECB391-ABF3-4D45-8D55-B4E59D33E465}" type="slidenum">
              <a:rPr lang="en-US" smtClean="0"/>
              <a:pPr>
                <a:defRPr/>
              </a:pPr>
              <a:t>60</a:t>
            </a:fld>
            <a:endParaRPr lang="en-US" dirty="0"/>
          </a:p>
        </p:txBody>
      </p:sp>
      <p:sp>
        <p:nvSpPr>
          <p:cNvPr id="36866" name="TextBox 29"/>
          <p:cNvSpPr txBox="1">
            <a:spLocks noChangeArrowheads="1"/>
          </p:cNvSpPr>
          <p:nvPr/>
        </p:nvSpPr>
        <p:spPr bwMode="auto">
          <a:xfrm>
            <a:off x="398964" y="2743200"/>
            <a:ext cx="2078181" cy="341631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lIns="91429" tIns="45715" rIns="91429" bIns="45715">
            <a:spAutoFit/>
          </a:bodyP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r>
              <a:rPr lang="en-US" dirty="0"/>
              <a:t>Aims:</a:t>
            </a:r>
          </a:p>
          <a:p>
            <a:r>
              <a:rPr lang="en-US" dirty="0"/>
              <a:t>•To decrease the relative rate of mortality in septic shock by 20%.</a:t>
            </a:r>
          </a:p>
          <a:p>
            <a:endParaRPr lang="en-US" dirty="0"/>
          </a:p>
          <a:p>
            <a:r>
              <a:rPr lang="en-US" dirty="0"/>
              <a:t>•To increase the number of patients who receive first IV fluid bolus in 20 minutes by 20% in year one.</a:t>
            </a:r>
          </a:p>
        </p:txBody>
      </p:sp>
      <p:sp>
        <p:nvSpPr>
          <p:cNvPr id="31" name="TextBox 30"/>
          <p:cNvSpPr txBox="1"/>
          <p:nvPr/>
        </p:nvSpPr>
        <p:spPr>
          <a:xfrm>
            <a:off x="3248871" y="2524128"/>
            <a:ext cx="2078182" cy="371475"/>
          </a:xfrm>
          <a:prstGeom prst="rect">
            <a:avLst/>
          </a:prstGeom>
          <a:solidFill>
            <a:schemeClr val="accent3">
              <a:lumMod val="60000"/>
              <a:lumOff val="40000"/>
            </a:schemeClr>
          </a:solidFill>
          <a:ln>
            <a:solidFill>
              <a:schemeClr val="tx1"/>
            </a:solidFill>
          </a:ln>
        </p:spPr>
        <p:txBody>
          <a:bodyPr wrap="none" lIns="91429" tIns="45715" rIns="91429" bIns="45715"/>
          <a:lstStyle/>
          <a:p>
            <a:pPr algn="ctr" fontAlgn="auto">
              <a:spcBef>
                <a:spcPts val="0"/>
              </a:spcBef>
              <a:spcAft>
                <a:spcPts val="0"/>
              </a:spcAft>
              <a:defRPr/>
            </a:pPr>
            <a:r>
              <a:rPr lang="en-US" b="1" dirty="0">
                <a:solidFill>
                  <a:srgbClr val="FF0000"/>
                </a:solidFill>
                <a:latin typeface="+mn-lt"/>
                <a:cs typeface="+mn-cs"/>
              </a:rPr>
              <a:t>Recognition</a:t>
            </a:r>
          </a:p>
        </p:txBody>
      </p:sp>
      <p:sp>
        <p:nvSpPr>
          <p:cNvPr id="32" name="TextBox 31"/>
          <p:cNvSpPr txBox="1"/>
          <p:nvPr/>
        </p:nvSpPr>
        <p:spPr>
          <a:xfrm>
            <a:off x="3248871" y="3076578"/>
            <a:ext cx="2078182" cy="352425"/>
          </a:xfrm>
          <a:prstGeom prst="rect">
            <a:avLst/>
          </a:prstGeom>
          <a:solidFill>
            <a:schemeClr val="accent3">
              <a:lumMod val="60000"/>
              <a:lumOff val="40000"/>
            </a:schemeClr>
          </a:solidFill>
          <a:ln>
            <a:solidFill>
              <a:schemeClr val="tx1"/>
            </a:solidFill>
          </a:ln>
        </p:spPr>
        <p:txBody>
          <a:bodyPr wrap="none" lIns="91429" tIns="45715" rIns="91429" bIns="45715"/>
          <a:lstStyle/>
          <a:p>
            <a:pPr algn="ctr" fontAlgn="auto">
              <a:spcBef>
                <a:spcPts val="0"/>
              </a:spcBef>
              <a:spcAft>
                <a:spcPts val="0"/>
              </a:spcAft>
              <a:defRPr/>
            </a:pPr>
            <a:r>
              <a:rPr lang="en-US" b="1" dirty="0">
                <a:solidFill>
                  <a:srgbClr val="FF0000"/>
                </a:solidFill>
                <a:latin typeface="+mn-lt"/>
                <a:cs typeface="+mn-cs"/>
              </a:rPr>
              <a:t>Escalation</a:t>
            </a:r>
          </a:p>
        </p:txBody>
      </p:sp>
      <p:sp>
        <p:nvSpPr>
          <p:cNvPr id="33" name="TextBox 32"/>
          <p:cNvSpPr txBox="1"/>
          <p:nvPr/>
        </p:nvSpPr>
        <p:spPr>
          <a:xfrm>
            <a:off x="3248871" y="3600453"/>
            <a:ext cx="2078182" cy="625475"/>
          </a:xfrm>
          <a:prstGeom prst="rect">
            <a:avLst/>
          </a:prstGeom>
          <a:solidFill>
            <a:schemeClr val="accent3">
              <a:lumMod val="60000"/>
              <a:lumOff val="40000"/>
            </a:schemeClr>
          </a:solidFill>
          <a:ln>
            <a:solidFill>
              <a:schemeClr val="tx1"/>
            </a:solidFill>
          </a:ln>
        </p:spPr>
        <p:txBody>
          <a:bodyPr lIns="91429" tIns="45715" rIns="91429" bIns="45715"/>
          <a:lstStyle/>
          <a:p>
            <a:pPr algn="ctr" fontAlgn="auto">
              <a:spcBef>
                <a:spcPts val="0"/>
              </a:spcBef>
              <a:spcAft>
                <a:spcPts val="0"/>
              </a:spcAft>
              <a:defRPr/>
            </a:pPr>
            <a:r>
              <a:rPr lang="en-US" dirty="0">
                <a:latin typeface="+mn-lt"/>
                <a:cs typeface="+mn-cs"/>
              </a:rPr>
              <a:t>1</a:t>
            </a:r>
            <a:r>
              <a:rPr lang="en-US" baseline="30000" dirty="0">
                <a:latin typeface="+mn-lt"/>
                <a:cs typeface="+mn-cs"/>
              </a:rPr>
              <a:t>st</a:t>
            </a:r>
            <a:r>
              <a:rPr lang="en-US" dirty="0">
                <a:latin typeface="+mn-lt"/>
                <a:cs typeface="+mn-cs"/>
              </a:rPr>
              <a:t> hour of Resuscitation</a:t>
            </a:r>
          </a:p>
        </p:txBody>
      </p:sp>
      <p:sp>
        <p:nvSpPr>
          <p:cNvPr id="35" name="TextBox 34"/>
          <p:cNvSpPr txBox="1"/>
          <p:nvPr/>
        </p:nvSpPr>
        <p:spPr>
          <a:xfrm>
            <a:off x="3248871" y="4419603"/>
            <a:ext cx="2078182" cy="352425"/>
          </a:xfrm>
          <a:prstGeom prst="rect">
            <a:avLst/>
          </a:prstGeom>
          <a:solidFill>
            <a:schemeClr val="accent3">
              <a:lumMod val="60000"/>
              <a:lumOff val="40000"/>
            </a:schemeClr>
          </a:solidFill>
          <a:ln>
            <a:solidFill>
              <a:schemeClr val="tx1"/>
            </a:solidFill>
          </a:ln>
        </p:spPr>
        <p:txBody>
          <a:bodyPr wrap="none" lIns="91429" tIns="45715" rIns="91429" bIns="45715"/>
          <a:lstStyle/>
          <a:p>
            <a:pPr algn="ctr" fontAlgn="auto">
              <a:spcBef>
                <a:spcPts val="0"/>
              </a:spcBef>
              <a:spcAft>
                <a:spcPts val="0"/>
              </a:spcAft>
              <a:defRPr/>
            </a:pPr>
            <a:r>
              <a:rPr lang="en-US" dirty="0">
                <a:latin typeface="+mn-lt"/>
                <a:cs typeface="+mn-cs"/>
              </a:rPr>
              <a:t>Transfer</a:t>
            </a:r>
          </a:p>
        </p:txBody>
      </p:sp>
      <p:sp>
        <p:nvSpPr>
          <p:cNvPr id="36" name="TextBox 35"/>
          <p:cNvSpPr txBox="1"/>
          <p:nvPr/>
        </p:nvSpPr>
        <p:spPr>
          <a:xfrm>
            <a:off x="3248871" y="4953000"/>
            <a:ext cx="2078182" cy="623888"/>
          </a:xfrm>
          <a:prstGeom prst="rect">
            <a:avLst/>
          </a:prstGeom>
          <a:solidFill>
            <a:schemeClr val="accent3">
              <a:lumMod val="60000"/>
              <a:lumOff val="40000"/>
            </a:schemeClr>
          </a:solidFill>
          <a:ln>
            <a:solidFill>
              <a:schemeClr val="tx1"/>
            </a:solidFill>
          </a:ln>
        </p:spPr>
        <p:txBody>
          <a:bodyPr lIns="91429" tIns="45715" rIns="91429" bIns="45715"/>
          <a:lstStyle/>
          <a:p>
            <a:pPr algn="ctr" fontAlgn="auto">
              <a:spcBef>
                <a:spcPts val="0"/>
              </a:spcBef>
              <a:spcAft>
                <a:spcPts val="0"/>
              </a:spcAft>
              <a:defRPr/>
            </a:pPr>
            <a:r>
              <a:rPr lang="en-US" dirty="0">
                <a:latin typeface="+mn-lt"/>
                <a:cs typeface="+mn-cs"/>
              </a:rPr>
              <a:t>Ongoing Management</a:t>
            </a:r>
          </a:p>
        </p:txBody>
      </p:sp>
      <p:sp>
        <p:nvSpPr>
          <p:cNvPr id="37" name="TextBox 36"/>
          <p:cNvSpPr txBox="1"/>
          <p:nvPr/>
        </p:nvSpPr>
        <p:spPr>
          <a:xfrm>
            <a:off x="5959440" y="1044578"/>
            <a:ext cx="3005920" cy="1169541"/>
          </a:xfrm>
          <a:prstGeom prst="rect">
            <a:avLst/>
          </a:prstGeom>
          <a:solidFill>
            <a:schemeClr val="tx2">
              <a:lumMod val="20000"/>
              <a:lumOff val="80000"/>
            </a:schemeClr>
          </a:solidFill>
          <a:ln>
            <a:solidFill>
              <a:schemeClr val="tx1"/>
            </a:solidFill>
          </a:ln>
        </p:spPr>
        <p:txBody>
          <a:bodyPr lIns="91429" tIns="45715" rIns="91429" bIns="45715">
            <a:spAutoFit/>
          </a:bodyPr>
          <a:lstStyle/>
          <a:p>
            <a:pPr marL="171430" indent="-171430" fontAlgn="auto">
              <a:spcBef>
                <a:spcPts val="0"/>
              </a:spcBef>
              <a:spcAft>
                <a:spcPts val="0"/>
              </a:spcAft>
              <a:buFont typeface="Arial" pitchFamily="34" charset="0"/>
              <a:buChar char="•"/>
              <a:defRPr/>
            </a:pPr>
            <a:r>
              <a:rPr lang="en-US" sz="1000" dirty="0">
                <a:latin typeface="+mn-lt"/>
                <a:cs typeface="+mn-cs"/>
              </a:rPr>
              <a:t>Rapidly evaluate patients with who appear ill, have abnormal vital signs, shows signs of mental status change</a:t>
            </a:r>
          </a:p>
          <a:p>
            <a:pPr marL="171430" indent="-171430" fontAlgn="auto">
              <a:spcBef>
                <a:spcPts val="0"/>
              </a:spcBef>
              <a:spcAft>
                <a:spcPts val="0"/>
              </a:spcAft>
              <a:buFont typeface="Arial" pitchFamily="34" charset="0"/>
              <a:buChar char="•"/>
              <a:defRPr/>
            </a:pPr>
            <a:r>
              <a:rPr lang="en-US" sz="1000" dirty="0">
                <a:latin typeface="+mn-lt"/>
                <a:cs typeface="+mn-cs"/>
              </a:rPr>
              <a:t>Identify patients who are at high risk for sepsis</a:t>
            </a:r>
          </a:p>
          <a:p>
            <a:pPr marL="171430" indent="-171430" fontAlgn="auto">
              <a:spcBef>
                <a:spcPts val="0"/>
              </a:spcBef>
              <a:spcAft>
                <a:spcPts val="0"/>
              </a:spcAft>
              <a:buFont typeface="Arial" pitchFamily="34" charset="0"/>
              <a:buChar char="•"/>
              <a:defRPr/>
            </a:pPr>
            <a:r>
              <a:rPr lang="en-US" sz="1000" dirty="0">
                <a:latin typeface="+mn-lt"/>
                <a:cs typeface="+mn-cs"/>
              </a:rPr>
              <a:t>Use standardized studies (lab, microbiology, rad)</a:t>
            </a:r>
          </a:p>
          <a:p>
            <a:pPr marL="171430" indent="-171430" fontAlgn="auto">
              <a:spcBef>
                <a:spcPts val="0"/>
              </a:spcBef>
              <a:spcAft>
                <a:spcPts val="0"/>
              </a:spcAft>
              <a:buFont typeface="Arial" pitchFamily="34" charset="0"/>
              <a:buChar char="•"/>
              <a:defRPr/>
            </a:pPr>
            <a:r>
              <a:rPr lang="en-US" sz="1000" dirty="0">
                <a:latin typeface="+mn-lt"/>
                <a:cs typeface="+mn-cs"/>
              </a:rPr>
              <a:t>Understand difference between compensated and uncompensated shock</a:t>
            </a:r>
          </a:p>
        </p:txBody>
      </p:sp>
      <p:cxnSp>
        <p:nvCxnSpPr>
          <p:cNvPr id="39" name="Straight Connector 38"/>
          <p:cNvCxnSpPr>
            <a:stCxn id="31" idx="3"/>
            <a:endCxn id="37" idx="1"/>
          </p:cNvCxnSpPr>
          <p:nvPr/>
        </p:nvCxnSpPr>
        <p:spPr>
          <a:xfrm flipV="1">
            <a:off x="5327053" y="1629349"/>
            <a:ext cx="632387" cy="1080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1"/>
            <a:endCxn id="36866" idx="3"/>
          </p:cNvCxnSpPr>
          <p:nvPr/>
        </p:nvCxnSpPr>
        <p:spPr>
          <a:xfrm flipH="1">
            <a:off x="2477145" y="2709866"/>
            <a:ext cx="771726" cy="17414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2" idx="1"/>
            <a:endCxn id="36866" idx="3"/>
          </p:cNvCxnSpPr>
          <p:nvPr/>
        </p:nvCxnSpPr>
        <p:spPr>
          <a:xfrm flipH="1">
            <a:off x="2477145" y="3252791"/>
            <a:ext cx="771726" cy="11985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3" idx="1"/>
            <a:endCxn id="36866" idx="3"/>
          </p:cNvCxnSpPr>
          <p:nvPr/>
        </p:nvCxnSpPr>
        <p:spPr>
          <a:xfrm flipH="1">
            <a:off x="2477145" y="3913191"/>
            <a:ext cx="771726" cy="5381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5" idx="1"/>
            <a:endCxn id="36866" idx="3"/>
          </p:cNvCxnSpPr>
          <p:nvPr/>
        </p:nvCxnSpPr>
        <p:spPr>
          <a:xfrm flipH="1" flipV="1">
            <a:off x="2477145" y="4451355"/>
            <a:ext cx="771726" cy="1444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6" idx="1"/>
            <a:endCxn id="36866" idx="3"/>
          </p:cNvCxnSpPr>
          <p:nvPr/>
        </p:nvCxnSpPr>
        <p:spPr>
          <a:xfrm flipH="1" flipV="1">
            <a:off x="2477145" y="4451355"/>
            <a:ext cx="771726" cy="8135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959440" y="2057402"/>
            <a:ext cx="3005920" cy="1169541"/>
          </a:xfrm>
          <a:prstGeom prst="rect">
            <a:avLst/>
          </a:prstGeom>
          <a:solidFill>
            <a:schemeClr val="tx2">
              <a:lumMod val="20000"/>
              <a:lumOff val="80000"/>
            </a:schemeClr>
          </a:solidFill>
          <a:ln>
            <a:solidFill>
              <a:schemeClr val="tx1"/>
            </a:solidFill>
          </a:ln>
        </p:spPr>
        <p:txBody>
          <a:bodyPr lIns="91429" tIns="45715" rIns="91429" bIns="45715">
            <a:spAutoFit/>
          </a:bodyPr>
          <a:lstStyle/>
          <a:p>
            <a:pPr marL="171430" indent="-171430" fontAlgn="auto">
              <a:spcBef>
                <a:spcPts val="0"/>
              </a:spcBef>
              <a:spcAft>
                <a:spcPts val="0"/>
              </a:spcAft>
              <a:buFont typeface="Arial" pitchFamily="34" charset="0"/>
              <a:buChar char="•"/>
              <a:defRPr/>
            </a:pPr>
            <a:r>
              <a:rPr lang="en-US" sz="1000" dirty="0">
                <a:latin typeface="+mn-lt"/>
                <a:cs typeface="+mn-cs"/>
              </a:rPr>
              <a:t>Rapidly escalate to senior physician</a:t>
            </a:r>
          </a:p>
          <a:p>
            <a:pPr marL="171430" indent="-171430" fontAlgn="auto">
              <a:spcBef>
                <a:spcPts val="0"/>
              </a:spcBef>
              <a:spcAft>
                <a:spcPts val="0"/>
              </a:spcAft>
              <a:buFont typeface="Arial" pitchFamily="34" charset="0"/>
              <a:buChar char="•"/>
              <a:defRPr/>
            </a:pPr>
            <a:r>
              <a:rPr lang="en-US" sz="1000" dirty="0">
                <a:latin typeface="+mn-lt"/>
                <a:cs typeface="+mn-cs"/>
              </a:rPr>
              <a:t>Assign adequate personnel</a:t>
            </a:r>
          </a:p>
          <a:p>
            <a:pPr marL="171430" indent="-171430" fontAlgn="auto">
              <a:spcBef>
                <a:spcPts val="0"/>
              </a:spcBef>
              <a:spcAft>
                <a:spcPts val="0"/>
              </a:spcAft>
              <a:buFont typeface="Arial" pitchFamily="34" charset="0"/>
              <a:buChar char="•"/>
              <a:defRPr/>
            </a:pPr>
            <a:r>
              <a:rPr lang="en-US" sz="1000" dirty="0">
                <a:latin typeface="+mn-lt"/>
                <a:cs typeface="+mn-cs"/>
              </a:rPr>
              <a:t>Preplanned strategy for location of care and resources to care for patient</a:t>
            </a:r>
          </a:p>
          <a:p>
            <a:pPr marL="171430" indent="-171430" fontAlgn="auto">
              <a:spcBef>
                <a:spcPts val="0"/>
              </a:spcBef>
              <a:spcAft>
                <a:spcPts val="0"/>
              </a:spcAft>
              <a:buFont typeface="Arial" pitchFamily="34" charset="0"/>
              <a:buChar char="•"/>
              <a:defRPr/>
            </a:pPr>
            <a:r>
              <a:rPr lang="en-US" sz="1000" dirty="0">
                <a:latin typeface="+mn-lt"/>
                <a:cs typeface="+mn-cs"/>
              </a:rPr>
              <a:t>Written protocol to delineate how resources external to ED can be activated if ED reaches capacity </a:t>
            </a:r>
          </a:p>
        </p:txBody>
      </p:sp>
      <p:cxnSp>
        <p:nvCxnSpPr>
          <p:cNvPr id="53" name="Straight Connector 52"/>
          <p:cNvCxnSpPr>
            <a:stCxn id="32" idx="3"/>
            <a:endCxn id="51" idx="1"/>
          </p:cNvCxnSpPr>
          <p:nvPr/>
        </p:nvCxnSpPr>
        <p:spPr>
          <a:xfrm flipV="1">
            <a:off x="5327053" y="2642173"/>
            <a:ext cx="632387" cy="61061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959440" y="3048000"/>
            <a:ext cx="3005920" cy="1477963"/>
          </a:xfrm>
          <a:prstGeom prst="rect">
            <a:avLst/>
          </a:prstGeom>
          <a:solidFill>
            <a:schemeClr val="tx2">
              <a:lumMod val="20000"/>
              <a:lumOff val="80000"/>
            </a:schemeClr>
          </a:solidFill>
          <a:ln>
            <a:solidFill>
              <a:schemeClr val="tx1"/>
            </a:solidFill>
          </a:ln>
        </p:spPr>
        <p:txBody>
          <a:bodyPr lIns="91429" tIns="45715" rIns="91429" bIns="45715">
            <a:spAutoFit/>
          </a:bodyPr>
          <a:lstStyle/>
          <a:p>
            <a:pPr marL="171430" indent="-171430" fontAlgn="auto">
              <a:spcBef>
                <a:spcPts val="0"/>
              </a:spcBef>
              <a:spcAft>
                <a:spcPts val="0"/>
              </a:spcAft>
              <a:buFont typeface="Arial" pitchFamily="34" charset="0"/>
              <a:buChar char="•"/>
              <a:defRPr/>
            </a:pPr>
            <a:r>
              <a:rPr lang="en-US" sz="1000" dirty="0">
                <a:latin typeface="+mn-lt"/>
                <a:cs typeface="+mn-cs"/>
              </a:rPr>
              <a:t>Maintain  or restore airway</a:t>
            </a:r>
          </a:p>
          <a:p>
            <a:pPr marL="171430" indent="-171430" fontAlgn="auto">
              <a:spcBef>
                <a:spcPts val="0"/>
              </a:spcBef>
              <a:spcAft>
                <a:spcPts val="0"/>
              </a:spcAft>
              <a:buFont typeface="Arial" pitchFamily="34" charset="0"/>
              <a:buChar char="•"/>
              <a:defRPr/>
            </a:pPr>
            <a:r>
              <a:rPr lang="en-US" sz="1000" dirty="0">
                <a:latin typeface="+mn-lt"/>
                <a:cs typeface="+mn-cs"/>
              </a:rPr>
              <a:t>Obtain vascular access quickly</a:t>
            </a:r>
          </a:p>
          <a:p>
            <a:pPr marL="171430" indent="-171430" fontAlgn="auto">
              <a:spcBef>
                <a:spcPts val="0"/>
              </a:spcBef>
              <a:spcAft>
                <a:spcPts val="0"/>
              </a:spcAft>
              <a:buFont typeface="Arial" pitchFamily="34" charset="0"/>
              <a:buChar char="•"/>
              <a:defRPr/>
            </a:pPr>
            <a:r>
              <a:rPr lang="en-US" sz="1000" dirty="0">
                <a:latin typeface="+mn-lt"/>
                <a:cs typeface="+mn-cs"/>
              </a:rPr>
              <a:t>Maintain or restore circulation and heart rate</a:t>
            </a:r>
          </a:p>
          <a:p>
            <a:pPr marL="171430" indent="-171430" fontAlgn="auto">
              <a:spcBef>
                <a:spcPts val="0"/>
              </a:spcBef>
              <a:spcAft>
                <a:spcPts val="0"/>
              </a:spcAft>
              <a:buFont typeface="Arial" pitchFamily="34" charset="0"/>
              <a:buChar char="•"/>
              <a:defRPr/>
            </a:pPr>
            <a:r>
              <a:rPr lang="en-US" sz="1000" dirty="0">
                <a:latin typeface="+mn-lt"/>
                <a:cs typeface="+mn-cs"/>
              </a:rPr>
              <a:t>Ongoing vital signs monitoring</a:t>
            </a:r>
          </a:p>
          <a:p>
            <a:pPr marL="171430" indent="-171430" fontAlgn="auto">
              <a:spcBef>
                <a:spcPts val="0"/>
              </a:spcBef>
              <a:spcAft>
                <a:spcPts val="0"/>
              </a:spcAft>
              <a:buFont typeface="Arial" pitchFamily="34" charset="0"/>
              <a:buChar char="•"/>
              <a:defRPr/>
            </a:pPr>
            <a:r>
              <a:rPr lang="en-US" sz="1000" dirty="0">
                <a:latin typeface="+mn-lt"/>
                <a:cs typeface="+mn-cs"/>
              </a:rPr>
              <a:t>Maintain metabolic control and urine output</a:t>
            </a:r>
          </a:p>
          <a:p>
            <a:pPr marL="171430" indent="-171430" fontAlgn="auto">
              <a:spcBef>
                <a:spcPts val="0"/>
              </a:spcBef>
              <a:spcAft>
                <a:spcPts val="0"/>
              </a:spcAft>
              <a:buFont typeface="Arial" pitchFamily="34" charset="0"/>
              <a:buChar char="•"/>
              <a:defRPr/>
            </a:pPr>
            <a:r>
              <a:rPr lang="en-US" sz="1000" dirty="0">
                <a:latin typeface="+mn-lt"/>
                <a:cs typeface="+mn-cs"/>
              </a:rPr>
              <a:t>Use standardized empiric antibiotic protocols</a:t>
            </a:r>
          </a:p>
          <a:p>
            <a:pPr marL="171430" indent="-171430" fontAlgn="auto">
              <a:spcBef>
                <a:spcPts val="0"/>
              </a:spcBef>
              <a:spcAft>
                <a:spcPts val="0"/>
              </a:spcAft>
              <a:buFont typeface="Arial" pitchFamily="34" charset="0"/>
              <a:buChar char="•"/>
              <a:defRPr/>
            </a:pPr>
            <a:r>
              <a:rPr lang="en-US" sz="1000" dirty="0">
                <a:latin typeface="+mn-lt"/>
                <a:cs typeface="+mn-cs"/>
              </a:rPr>
              <a:t>Diagnose infection</a:t>
            </a:r>
          </a:p>
          <a:p>
            <a:pPr marL="171430" indent="-171430" fontAlgn="auto">
              <a:spcBef>
                <a:spcPts val="0"/>
              </a:spcBef>
              <a:spcAft>
                <a:spcPts val="0"/>
              </a:spcAft>
              <a:buFont typeface="Arial" pitchFamily="34" charset="0"/>
              <a:buChar char="•"/>
              <a:defRPr/>
            </a:pPr>
            <a:r>
              <a:rPr lang="en-US" sz="1000" dirty="0">
                <a:latin typeface="+mn-lt"/>
                <a:cs typeface="+mn-cs"/>
              </a:rPr>
              <a:t>Rapid  medication delivery</a:t>
            </a:r>
          </a:p>
          <a:p>
            <a:pPr marL="171430" indent="-171430" fontAlgn="auto">
              <a:spcBef>
                <a:spcPts val="0"/>
              </a:spcBef>
              <a:spcAft>
                <a:spcPts val="0"/>
              </a:spcAft>
              <a:buFont typeface="Arial" pitchFamily="34" charset="0"/>
              <a:buChar char="•"/>
              <a:defRPr/>
            </a:pPr>
            <a:r>
              <a:rPr lang="en-US" sz="1000" dirty="0">
                <a:latin typeface="+mn-lt"/>
                <a:cs typeface="+mn-cs"/>
              </a:rPr>
              <a:t>Rapid physician notification of study results</a:t>
            </a:r>
          </a:p>
        </p:txBody>
      </p:sp>
      <p:sp>
        <p:nvSpPr>
          <p:cNvPr id="57" name="TextBox 56"/>
          <p:cNvSpPr txBox="1"/>
          <p:nvPr/>
        </p:nvSpPr>
        <p:spPr>
          <a:xfrm>
            <a:off x="5959440" y="4495802"/>
            <a:ext cx="3005920" cy="1169541"/>
          </a:xfrm>
          <a:prstGeom prst="rect">
            <a:avLst/>
          </a:prstGeom>
          <a:solidFill>
            <a:schemeClr val="tx2">
              <a:lumMod val="20000"/>
              <a:lumOff val="80000"/>
            </a:schemeClr>
          </a:solidFill>
          <a:ln>
            <a:solidFill>
              <a:schemeClr val="tx1"/>
            </a:solidFill>
          </a:ln>
        </p:spPr>
        <p:txBody>
          <a:bodyPr lIns="91429" tIns="45715" rIns="91429" bIns="45715">
            <a:spAutoFit/>
          </a:bodyPr>
          <a:lstStyle/>
          <a:p>
            <a:pPr marL="171430" indent="-171430" fontAlgn="auto">
              <a:spcBef>
                <a:spcPts val="0"/>
              </a:spcBef>
              <a:spcAft>
                <a:spcPts val="0"/>
              </a:spcAft>
              <a:buFont typeface="Arial" pitchFamily="34" charset="0"/>
              <a:buChar char="•"/>
              <a:defRPr/>
            </a:pPr>
            <a:r>
              <a:rPr lang="en-US" sz="1000" dirty="0">
                <a:latin typeface="+mn-lt"/>
                <a:cs typeface="+mn-cs"/>
              </a:rPr>
              <a:t>Ensure patient is stable for transfer</a:t>
            </a:r>
          </a:p>
          <a:p>
            <a:pPr marL="171430" indent="-171430" fontAlgn="auto">
              <a:spcBef>
                <a:spcPts val="0"/>
              </a:spcBef>
              <a:spcAft>
                <a:spcPts val="0"/>
              </a:spcAft>
              <a:buFont typeface="Arial" pitchFamily="34" charset="0"/>
              <a:buChar char="•"/>
              <a:defRPr/>
            </a:pPr>
            <a:r>
              <a:rPr lang="en-US" sz="1000" dirty="0">
                <a:latin typeface="+mn-lt"/>
                <a:cs typeface="+mn-cs"/>
              </a:rPr>
              <a:t>Consider admitting lower acuity children to non-critical care unit for monitoring</a:t>
            </a:r>
          </a:p>
          <a:p>
            <a:pPr marL="171430" indent="-171430" fontAlgn="auto">
              <a:spcBef>
                <a:spcPts val="0"/>
              </a:spcBef>
              <a:spcAft>
                <a:spcPts val="0"/>
              </a:spcAft>
              <a:buFont typeface="Arial" pitchFamily="34" charset="0"/>
              <a:buChar char="•"/>
              <a:defRPr/>
            </a:pPr>
            <a:r>
              <a:rPr lang="en-US" sz="1000" dirty="0">
                <a:latin typeface="+mn-lt"/>
                <a:cs typeface="+mn-cs"/>
              </a:rPr>
              <a:t>Alert ICU and transport team of potential admission</a:t>
            </a:r>
          </a:p>
          <a:p>
            <a:pPr marL="171430" indent="-171430" fontAlgn="auto">
              <a:spcBef>
                <a:spcPts val="0"/>
              </a:spcBef>
              <a:spcAft>
                <a:spcPts val="0"/>
              </a:spcAft>
              <a:buFont typeface="Arial" pitchFamily="34" charset="0"/>
              <a:buChar char="•"/>
              <a:defRPr/>
            </a:pPr>
            <a:r>
              <a:rPr lang="en-US" sz="1000" dirty="0">
                <a:latin typeface="+mn-lt"/>
                <a:cs typeface="+mn-cs"/>
              </a:rPr>
              <a:t>Use a standardized system for transferring patients</a:t>
            </a:r>
          </a:p>
          <a:p>
            <a:pPr marL="171430" indent="-171430" fontAlgn="auto">
              <a:spcBef>
                <a:spcPts val="0"/>
              </a:spcBef>
              <a:spcAft>
                <a:spcPts val="0"/>
              </a:spcAft>
              <a:buFont typeface="Arial" pitchFamily="34" charset="0"/>
              <a:buChar char="•"/>
              <a:defRPr/>
            </a:pPr>
            <a:r>
              <a:rPr lang="en-US" sz="1000" dirty="0">
                <a:latin typeface="+mn-lt"/>
                <a:cs typeface="+mn-cs"/>
              </a:rPr>
              <a:t>Use standardized handoff communication tools</a:t>
            </a:r>
          </a:p>
        </p:txBody>
      </p:sp>
      <p:sp>
        <p:nvSpPr>
          <p:cNvPr id="58" name="TextBox 57"/>
          <p:cNvSpPr txBox="1"/>
          <p:nvPr/>
        </p:nvSpPr>
        <p:spPr>
          <a:xfrm>
            <a:off x="5959440" y="5486402"/>
            <a:ext cx="3005920" cy="1323429"/>
          </a:xfrm>
          <a:prstGeom prst="rect">
            <a:avLst/>
          </a:prstGeom>
          <a:solidFill>
            <a:schemeClr val="tx2">
              <a:lumMod val="20000"/>
              <a:lumOff val="80000"/>
            </a:schemeClr>
          </a:solidFill>
          <a:ln>
            <a:solidFill>
              <a:schemeClr val="tx1"/>
            </a:solidFill>
          </a:ln>
        </p:spPr>
        <p:txBody>
          <a:bodyPr lIns="91429" tIns="45715" rIns="91429" bIns="45715">
            <a:spAutoFit/>
          </a:bodyPr>
          <a:lstStyle/>
          <a:p>
            <a:pPr marL="171430" indent="-171430" fontAlgn="auto">
              <a:spcBef>
                <a:spcPts val="0"/>
              </a:spcBef>
              <a:spcAft>
                <a:spcPts val="0"/>
              </a:spcAft>
              <a:buFont typeface="Arial" pitchFamily="34" charset="0"/>
              <a:buChar char="•"/>
              <a:defRPr/>
            </a:pPr>
            <a:r>
              <a:rPr lang="en-US" sz="1000" dirty="0">
                <a:latin typeface="+mn-lt"/>
                <a:cs typeface="+mn-cs"/>
              </a:rPr>
              <a:t>Continue vital signs monitoring</a:t>
            </a:r>
          </a:p>
          <a:p>
            <a:pPr marL="171430" indent="-171430" fontAlgn="auto">
              <a:spcBef>
                <a:spcPts val="0"/>
              </a:spcBef>
              <a:spcAft>
                <a:spcPts val="0"/>
              </a:spcAft>
              <a:buFont typeface="Arial" pitchFamily="34" charset="0"/>
              <a:buChar char="•"/>
              <a:defRPr/>
            </a:pPr>
            <a:r>
              <a:rPr lang="en-US" sz="1000" dirty="0">
                <a:latin typeface="+mn-lt"/>
                <a:cs typeface="+mn-cs"/>
              </a:rPr>
              <a:t>Use standardized guidelines/protocols/algorithms</a:t>
            </a:r>
          </a:p>
          <a:p>
            <a:pPr marL="171430" indent="-171430" fontAlgn="auto">
              <a:spcBef>
                <a:spcPts val="0"/>
              </a:spcBef>
              <a:spcAft>
                <a:spcPts val="0"/>
              </a:spcAft>
              <a:buFont typeface="Arial" pitchFamily="34" charset="0"/>
              <a:buChar char="•"/>
              <a:defRPr/>
            </a:pPr>
            <a:r>
              <a:rPr lang="en-US" sz="1000" dirty="0">
                <a:latin typeface="+mn-lt"/>
                <a:cs typeface="+mn-cs"/>
              </a:rPr>
              <a:t>Adjust treatments according to physiologic response</a:t>
            </a:r>
          </a:p>
          <a:p>
            <a:pPr marL="171430" indent="-171430" fontAlgn="auto">
              <a:spcBef>
                <a:spcPts val="0"/>
              </a:spcBef>
              <a:spcAft>
                <a:spcPts val="0"/>
              </a:spcAft>
              <a:buFont typeface="Arial" pitchFamily="34" charset="0"/>
              <a:buChar char="•"/>
              <a:defRPr/>
            </a:pPr>
            <a:r>
              <a:rPr lang="en-US" sz="1000" dirty="0">
                <a:latin typeface="+mn-lt"/>
                <a:cs typeface="+mn-cs"/>
              </a:rPr>
              <a:t>Identify and control infection source</a:t>
            </a:r>
          </a:p>
          <a:p>
            <a:pPr marL="171430" indent="-171430" fontAlgn="auto">
              <a:spcBef>
                <a:spcPts val="0"/>
              </a:spcBef>
              <a:spcAft>
                <a:spcPts val="0"/>
              </a:spcAft>
              <a:buFont typeface="Arial" pitchFamily="34" charset="0"/>
              <a:buChar char="•"/>
              <a:defRPr/>
            </a:pPr>
            <a:r>
              <a:rPr lang="en-US" sz="1000" dirty="0">
                <a:latin typeface="+mn-lt"/>
                <a:cs typeface="+mn-cs"/>
              </a:rPr>
              <a:t>Address potentially reversible morbidities</a:t>
            </a:r>
          </a:p>
          <a:p>
            <a:pPr marL="171430" indent="-171430" fontAlgn="auto">
              <a:spcBef>
                <a:spcPts val="0"/>
              </a:spcBef>
              <a:spcAft>
                <a:spcPts val="0"/>
              </a:spcAft>
              <a:buFont typeface="Arial" pitchFamily="34" charset="0"/>
              <a:buChar char="•"/>
              <a:defRPr/>
            </a:pPr>
            <a:r>
              <a:rPr lang="en-US" sz="1000" dirty="0">
                <a:latin typeface="+mn-lt"/>
                <a:cs typeface="+mn-cs"/>
              </a:rPr>
              <a:t>Consider ECMO only  when conventional therapies cannot  support patient</a:t>
            </a:r>
          </a:p>
        </p:txBody>
      </p:sp>
      <p:cxnSp>
        <p:nvCxnSpPr>
          <p:cNvPr id="59" name="Straight Connector 58"/>
          <p:cNvCxnSpPr>
            <a:stCxn id="33" idx="3"/>
            <a:endCxn id="55" idx="1"/>
          </p:cNvCxnSpPr>
          <p:nvPr/>
        </p:nvCxnSpPr>
        <p:spPr>
          <a:xfrm flipV="1">
            <a:off x="5327053" y="3786188"/>
            <a:ext cx="632386" cy="12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35" idx="3"/>
            <a:endCxn id="57" idx="1"/>
          </p:cNvCxnSpPr>
          <p:nvPr/>
        </p:nvCxnSpPr>
        <p:spPr>
          <a:xfrm>
            <a:off x="5327053" y="4595816"/>
            <a:ext cx="632387" cy="484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6" idx="3"/>
            <a:endCxn id="58" idx="1"/>
          </p:cNvCxnSpPr>
          <p:nvPr/>
        </p:nvCxnSpPr>
        <p:spPr>
          <a:xfrm>
            <a:off x="5327053" y="5264944"/>
            <a:ext cx="632387" cy="883173"/>
          </a:xfrm>
          <a:prstGeom prst="line">
            <a:avLst/>
          </a:prstGeom>
        </p:spPr>
        <p:style>
          <a:lnRef idx="1">
            <a:schemeClr val="accent1"/>
          </a:lnRef>
          <a:fillRef idx="0">
            <a:schemeClr val="accent1"/>
          </a:fillRef>
          <a:effectRef idx="0">
            <a:schemeClr val="accent1"/>
          </a:effectRef>
          <a:fontRef idx="minor">
            <a:schemeClr val="tx1"/>
          </a:fontRef>
        </p:style>
      </p:cxnSp>
      <p:sp>
        <p:nvSpPr>
          <p:cNvPr id="36887" name="TextBox 61"/>
          <p:cNvSpPr txBox="1">
            <a:spLocks noChangeArrowheads="1"/>
          </p:cNvSpPr>
          <p:nvPr/>
        </p:nvSpPr>
        <p:spPr bwMode="auto">
          <a:xfrm>
            <a:off x="3242917" y="2066928"/>
            <a:ext cx="2078181" cy="37147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5" rIns="91429" bIns="45715"/>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gn="ctr"/>
            <a:r>
              <a:rPr lang="en-US" b="1" dirty="0"/>
              <a:t>KEY DRIVERS</a:t>
            </a:r>
          </a:p>
        </p:txBody>
      </p:sp>
      <p:sp>
        <p:nvSpPr>
          <p:cNvPr id="36888" name="TextBox 62"/>
          <p:cNvSpPr txBox="1">
            <a:spLocks noChangeArrowheads="1"/>
          </p:cNvSpPr>
          <p:nvPr/>
        </p:nvSpPr>
        <p:spPr bwMode="auto">
          <a:xfrm>
            <a:off x="5959440" y="533400"/>
            <a:ext cx="3005920" cy="420688"/>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101802" tIns="50899" rIns="101802" bIns="50899"/>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gn="ctr"/>
            <a:r>
              <a:rPr lang="en-US" b="1" dirty="0"/>
              <a:t>CHANGE STRATEGIES</a:t>
            </a:r>
          </a:p>
        </p:txBody>
      </p:sp>
      <p:sp>
        <p:nvSpPr>
          <p:cNvPr id="36889" name="Title 12"/>
          <p:cNvSpPr txBox="1">
            <a:spLocks/>
          </p:cNvSpPr>
          <p:nvPr/>
        </p:nvSpPr>
        <p:spPr bwMode="auto">
          <a:xfrm>
            <a:off x="1066800" y="0"/>
            <a:ext cx="7338542"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nSpc>
                <a:spcPct val="90000"/>
              </a:lnSpc>
            </a:pPr>
            <a:r>
              <a:rPr lang="en-US" sz="3200" dirty="0">
                <a:solidFill>
                  <a:srgbClr val="353537"/>
                </a:solidFill>
              </a:rPr>
              <a:t> </a:t>
            </a:r>
            <a:r>
              <a:rPr lang="en-US" sz="2400" dirty="0">
                <a:solidFill>
                  <a:srgbClr val="353537"/>
                </a:solidFill>
              </a:rPr>
              <a:t>INTERVENTION KEY DRIVERS</a:t>
            </a:r>
          </a:p>
        </p:txBody>
      </p:sp>
      <p:pic>
        <p:nvPicPr>
          <p:cNvPr id="3689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274" y="203200"/>
            <a:ext cx="112392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8" name="Straight Connector 37"/>
          <p:cNvCxnSpPr/>
          <p:nvPr/>
        </p:nvCxnSpPr>
        <p:spPr>
          <a:xfrm>
            <a:off x="1295400" y="914400"/>
            <a:ext cx="449578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8403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2"/>
          <p:cNvSpPr txBox="1">
            <a:spLocks/>
          </p:cNvSpPr>
          <p:nvPr/>
        </p:nvSpPr>
        <p:spPr bwMode="auto">
          <a:xfrm>
            <a:off x="1219200" y="0"/>
            <a:ext cx="7338542"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nSpc>
                <a:spcPct val="90000"/>
              </a:lnSpc>
            </a:pPr>
            <a:r>
              <a:rPr lang="en-US" sz="3200" dirty="0">
                <a:solidFill>
                  <a:srgbClr val="353537"/>
                </a:solidFill>
              </a:rPr>
              <a:t> </a:t>
            </a:r>
            <a:r>
              <a:rPr lang="en-US" sz="2800" dirty="0">
                <a:solidFill>
                  <a:srgbClr val="353537"/>
                </a:solidFill>
              </a:rPr>
              <a:t>EDUCATION KEY DRIVERS</a:t>
            </a:r>
          </a:p>
        </p:txBody>
      </p:sp>
      <p:pic>
        <p:nvPicPr>
          <p:cNvPr id="532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6286"/>
            <a:ext cx="120012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8" name="Straight Connector 37"/>
          <p:cNvCxnSpPr/>
          <p:nvPr/>
        </p:nvCxnSpPr>
        <p:spPr>
          <a:xfrm>
            <a:off x="1295400" y="914400"/>
            <a:ext cx="4648200" cy="0"/>
          </a:xfrm>
          <a:prstGeom prst="line">
            <a:avLst/>
          </a:prstGeom>
        </p:spPr>
        <p:style>
          <a:lnRef idx="3">
            <a:schemeClr val="accent1"/>
          </a:lnRef>
          <a:fillRef idx="0">
            <a:schemeClr val="accent1"/>
          </a:fillRef>
          <a:effectRef idx="2">
            <a:schemeClr val="accent1"/>
          </a:effectRef>
          <a:fontRef idx="minor">
            <a:schemeClr val="tx1"/>
          </a:fontRef>
        </p:style>
      </p:cxnSp>
      <p:sp>
        <p:nvSpPr>
          <p:cNvPr id="53252" name="TextBox 40"/>
          <p:cNvSpPr txBox="1">
            <a:spLocks noChangeArrowheads="1"/>
          </p:cNvSpPr>
          <p:nvPr/>
        </p:nvSpPr>
        <p:spPr bwMode="auto">
          <a:xfrm>
            <a:off x="913448" y="2805113"/>
            <a:ext cx="2229431" cy="3293122"/>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square" lIns="91358" tIns="45677" rIns="91358" bIns="45677">
            <a:spAutoFit/>
          </a:bodyP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r>
              <a:rPr lang="en-US" sz="1600" dirty="0"/>
              <a:t>Aims:</a:t>
            </a:r>
          </a:p>
          <a:p>
            <a:pPr marL="285750" indent="-285750">
              <a:buFont typeface="Arial" pitchFamily="34" charset="0"/>
              <a:buChar char="•"/>
            </a:pPr>
            <a:r>
              <a:rPr lang="en-US" sz="1600" dirty="0"/>
              <a:t>To insure key ED providers possess core knowledge with regard to sepsis and care of the sepsis patient.</a:t>
            </a:r>
          </a:p>
          <a:p>
            <a:endParaRPr lang="en-US" sz="1600" dirty="0"/>
          </a:p>
          <a:p>
            <a:pPr marL="285750" indent="-285750">
              <a:buFont typeface="Arial" pitchFamily="34" charset="0"/>
              <a:buChar char="•"/>
            </a:pPr>
            <a:r>
              <a:rPr lang="en-US" sz="1600" dirty="0"/>
              <a:t>To train 90% of ED providers in months 1-3 on intervention bundle strategies and QI.</a:t>
            </a:r>
          </a:p>
        </p:txBody>
      </p:sp>
      <p:sp>
        <p:nvSpPr>
          <p:cNvPr id="43" name="TextBox 42"/>
          <p:cNvSpPr txBox="1"/>
          <p:nvPr/>
        </p:nvSpPr>
        <p:spPr>
          <a:xfrm>
            <a:off x="3913414" y="1905000"/>
            <a:ext cx="1916215" cy="838200"/>
          </a:xfrm>
          <a:prstGeom prst="rect">
            <a:avLst/>
          </a:prstGeom>
          <a:solidFill>
            <a:schemeClr val="accent3">
              <a:lumMod val="60000"/>
              <a:lumOff val="40000"/>
            </a:schemeClr>
          </a:solidFill>
          <a:ln>
            <a:solidFill>
              <a:schemeClr val="tx1"/>
            </a:solidFill>
          </a:ln>
        </p:spPr>
        <p:txBody>
          <a:bodyPr wrap="none" lIns="91358" tIns="45677" rIns="91358" bIns="45677"/>
          <a:lstStyle/>
          <a:p>
            <a:pPr algn="ctr" fontAlgn="auto">
              <a:spcBef>
                <a:spcPts val="0"/>
              </a:spcBef>
              <a:spcAft>
                <a:spcPts val="0"/>
              </a:spcAft>
              <a:defRPr/>
            </a:pPr>
            <a:r>
              <a:rPr lang="en-US" sz="1400" dirty="0">
                <a:latin typeface="+mn-lt"/>
                <a:cs typeface="+mn-cs"/>
              </a:rPr>
              <a:t>Identify Core Knowledge</a:t>
            </a:r>
          </a:p>
          <a:p>
            <a:pPr algn="ctr" fontAlgn="auto">
              <a:spcBef>
                <a:spcPts val="0"/>
              </a:spcBef>
              <a:spcAft>
                <a:spcPts val="0"/>
              </a:spcAft>
              <a:defRPr/>
            </a:pPr>
            <a:r>
              <a:rPr lang="en-US" sz="1400" dirty="0">
                <a:latin typeface="+mn-lt"/>
                <a:cs typeface="+mn-cs"/>
              </a:rPr>
              <a:t>For Education and Key </a:t>
            </a:r>
          </a:p>
          <a:p>
            <a:pPr algn="ctr" fontAlgn="auto">
              <a:spcBef>
                <a:spcPts val="0"/>
              </a:spcBef>
              <a:spcAft>
                <a:spcPts val="0"/>
              </a:spcAft>
              <a:defRPr/>
            </a:pPr>
            <a:r>
              <a:rPr lang="en-US" sz="1400" dirty="0">
                <a:latin typeface="+mn-lt"/>
                <a:cs typeface="+mn-cs"/>
              </a:rPr>
              <a:t>Learning Objectives</a:t>
            </a:r>
          </a:p>
        </p:txBody>
      </p:sp>
      <p:sp>
        <p:nvSpPr>
          <p:cNvPr id="45" name="TextBox 44"/>
          <p:cNvSpPr txBox="1"/>
          <p:nvPr/>
        </p:nvSpPr>
        <p:spPr>
          <a:xfrm>
            <a:off x="3913414" y="2895603"/>
            <a:ext cx="1916215" cy="885825"/>
          </a:xfrm>
          <a:prstGeom prst="rect">
            <a:avLst/>
          </a:prstGeom>
          <a:solidFill>
            <a:schemeClr val="accent3">
              <a:lumMod val="60000"/>
              <a:lumOff val="40000"/>
            </a:schemeClr>
          </a:solidFill>
          <a:ln>
            <a:solidFill>
              <a:schemeClr val="tx1"/>
            </a:solidFill>
          </a:ln>
        </p:spPr>
        <p:txBody>
          <a:bodyPr wrap="none" lIns="91358" tIns="45677" rIns="91358" bIns="45677"/>
          <a:lstStyle/>
          <a:p>
            <a:pPr algn="ctr" fontAlgn="auto">
              <a:spcBef>
                <a:spcPts val="0"/>
              </a:spcBef>
              <a:spcAft>
                <a:spcPts val="0"/>
              </a:spcAft>
              <a:defRPr/>
            </a:pPr>
            <a:r>
              <a:rPr lang="en-US" sz="1400" dirty="0">
                <a:latin typeface="+mn-lt"/>
                <a:cs typeface="+mn-cs"/>
              </a:rPr>
              <a:t>Identify Appropriate Staff </a:t>
            </a:r>
          </a:p>
          <a:p>
            <a:pPr algn="ctr" fontAlgn="auto">
              <a:spcBef>
                <a:spcPts val="0"/>
              </a:spcBef>
              <a:spcAft>
                <a:spcPts val="0"/>
              </a:spcAft>
              <a:defRPr/>
            </a:pPr>
            <a:r>
              <a:rPr lang="en-US" sz="1400" dirty="0">
                <a:latin typeface="+mn-lt"/>
                <a:cs typeface="+mn-cs"/>
              </a:rPr>
              <a:t>To Receive Education</a:t>
            </a:r>
          </a:p>
          <a:p>
            <a:pPr algn="ctr" fontAlgn="auto">
              <a:spcBef>
                <a:spcPts val="0"/>
              </a:spcBef>
              <a:spcAft>
                <a:spcPts val="0"/>
              </a:spcAft>
              <a:defRPr/>
            </a:pPr>
            <a:r>
              <a:rPr lang="en-US" sz="1400" dirty="0">
                <a:latin typeface="+mn-lt"/>
                <a:cs typeface="+mn-cs"/>
              </a:rPr>
              <a:t>And Customize </a:t>
            </a:r>
          </a:p>
          <a:p>
            <a:pPr algn="ctr" fontAlgn="auto">
              <a:spcBef>
                <a:spcPts val="0"/>
              </a:spcBef>
              <a:spcAft>
                <a:spcPts val="0"/>
              </a:spcAft>
              <a:defRPr/>
            </a:pPr>
            <a:r>
              <a:rPr lang="en-US" sz="1400" dirty="0">
                <a:latin typeface="+mn-lt"/>
                <a:cs typeface="+mn-cs"/>
              </a:rPr>
              <a:t>If Necessary</a:t>
            </a:r>
          </a:p>
          <a:p>
            <a:pPr algn="ctr" fontAlgn="auto">
              <a:spcBef>
                <a:spcPts val="0"/>
              </a:spcBef>
              <a:spcAft>
                <a:spcPts val="0"/>
              </a:spcAft>
              <a:defRPr/>
            </a:pPr>
            <a:endParaRPr lang="en-US" sz="1600" dirty="0">
              <a:latin typeface="+mn-lt"/>
              <a:cs typeface="+mn-cs"/>
            </a:endParaRPr>
          </a:p>
        </p:txBody>
      </p:sp>
      <p:sp>
        <p:nvSpPr>
          <p:cNvPr id="47" name="TextBox 46"/>
          <p:cNvSpPr txBox="1"/>
          <p:nvPr/>
        </p:nvSpPr>
        <p:spPr>
          <a:xfrm>
            <a:off x="3913414" y="4953000"/>
            <a:ext cx="1916215" cy="673100"/>
          </a:xfrm>
          <a:prstGeom prst="rect">
            <a:avLst/>
          </a:prstGeom>
          <a:solidFill>
            <a:schemeClr val="accent3">
              <a:lumMod val="60000"/>
              <a:lumOff val="40000"/>
            </a:schemeClr>
          </a:solidFill>
          <a:ln>
            <a:solidFill>
              <a:schemeClr val="tx1"/>
            </a:solidFill>
          </a:ln>
        </p:spPr>
        <p:txBody>
          <a:bodyPr lIns="91358" tIns="45677" rIns="91358" bIns="45677"/>
          <a:lstStyle/>
          <a:p>
            <a:pPr algn="ctr" fontAlgn="auto">
              <a:spcBef>
                <a:spcPts val="0"/>
              </a:spcBef>
              <a:spcAft>
                <a:spcPts val="0"/>
              </a:spcAft>
              <a:defRPr/>
            </a:pPr>
            <a:r>
              <a:rPr lang="en-US" sz="1600" dirty="0">
                <a:latin typeface="+mn-lt"/>
                <a:cs typeface="+mn-cs"/>
              </a:rPr>
              <a:t>Expose Providers to Repeated Education</a:t>
            </a:r>
          </a:p>
        </p:txBody>
      </p:sp>
      <p:sp>
        <p:nvSpPr>
          <p:cNvPr id="49" name="TextBox 48"/>
          <p:cNvSpPr txBox="1"/>
          <p:nvPr/>
        </p:nvSpPr>
        <p:spPr>
          <a:xfrm>
            <a:off x="3913414" y="3886203"/>
            <a:ext cx="1916215" cy="874713"/>
          </a:xfrm>
          <a:prstGeom prst="rect">
            <a:avLst/>
          </a:prstGeom>
          <a:solidFill>
            <a:schemeClr val="accent3">
              <a:lumMod val="60000"/>
              <a:lumOff val="40000"/>
            </a:schemeClr>
          </a:solidFill>
          <a:ln>
            <a:solidFill>
              <a:schemeClr val="tx1"/>
            </a:solidFill>
          </a:ln>
        </p:spPr>
        <p:txBody>
          <a:bodyPr lIns="91358" tIns="45677" rIns="91358" bIns="45677"/>
          <a:lstStyle/>
          <a:p>
            <a:pPr algn="ctr" fontAlgn="auto">
              <a:spcBef>
                <a:spcPts val="0"/>
              </a:spcBef>
              <a:spcAft>
                <a:spcPts val="0"/>
              </a:spcAft>
              <a:defRPr/>
            </a:pPr>
            <a:r>
              <a:rPr lang="en-US" sz="1600" dirty="0">
                <a:latin typeface="+mn-lt"/>
                <a:cs typeface="+mn-cs"/>
              </a:rPr>
              <a:t>Provide Appropriate</a:t>
            </a:r>
          </a:p>
          <a:p>
            <a:pPr algn="ctr" fontAlgn="auto">
              <a:spcBef>
                <a:spcPts val="0"/>
              </a:spcBef>
              <a:spcAft>
                <a:spcPts val="0"/>
              </a:spcAft>
              <a:defRPr/>
            </a:pPr>
            <a:r>
              <a:rPr lang="en-US" sz="1600" dirty="0">
                <a:latin typeface="+mn-lt"/>
                <a:cs typeface="+mn-cs"/>
              </a:rPr>
              <a:t>Methods for</a:t>
            </a:r>
          </a:p>
          <a:p>
            <a:pPr algn="ctr" fontAlgn="auto">
              <a:spcBef>
                <a:spcPts val="0"/>
              </a:spcBef>
              <a:spcAft>
                <a:spcPts val="0"/>
              </a:spcAft>
              <a:defRPr/>
            </a:pPr>
            <a:r>
              <a:rPr lang="en-US" sz="1600" dirty="0">
                <a:latin typeface="+mn-lt"/>
                <a:cs typeface="+mn-cs"/>
              </a:rPr>
              <a:t>Education Delivery</a:t>
            </a:r>
          </a:p>
        </p:txBody>
      </p:sp>
      <p:sp>
        <p:nvSpPr>
          <p:cNvPr id="50" name="TextBox 49"/>
          <p:cNvSpPr txBox="1"/>
          <p:nvPr/>
        </p:nvSpPr>
        <p:spPr>
          <a:xfrm>
            <a:off x="6400800" y="685800"/>
            <a:ext cx="2480718" cy="1785017"/>
          </a:xfrm>
          <a:prstGeom prst="rect">
            <a:avLst/>
          </a:prstGeom>
          <a:solidFill>
            <a:schemeClr val="tx2">
              <a:lumMod val="20000"/>
              <a:lumOff val="80000"/>
            </a:schemeClr>
          </a:solidFill>
          <a:ln>
            <a:solidFill>
              <a:schemeClr val="tx1"/>
            </a:solidFill>
          </a:ln>
        </p:spPr>
        <p:txBody>
          <a:bodyPr lIns="91358" tIns="45677" rIns="91358" bIns="45677">
            <a:spAutoFit/>
          </a:bodyPr>
          <a:lstStyle/>
          <a:p>
            <a:pPr marL="171289" indent="-171289" fontAlgn="auto">
              <a:spcBef>
                <a:spcPts val="0"/>
              </a:spcBef>
              <a:spcAft>
                <a:spcPts val="0"/>
              </a:spcAft>
              <a:buFont typeface="Arial" pitchFamily="34" charset="0"/>
              <a:buChar char="•"/>
              <a:defRPr/>
            </a:pPr>
            <a:r>
              <a:rPr lang="en-US" sz="1000" dirty="0">
                <a:latin typeface="+mn-lt"/>
                <a:cs typeface="+mn-cs"/>
              </a:rPr>
              <a:t>Core knowledge will include</a:t>
            </a:r>
          </a:p>
          <a:p>
            <a:pPr marL="680227" lvl="1" indent="-171289" fontAlgn="auto">
              <a:spcBef>
                <a:spcPts val="0"/>
              </a:spcBef>
              <a:spcAft>
                <a:spcPts val="0"/>
              </a:spcAft>
              <a:buFont typeface="Arial" pitchFamily="34" charset="0"/>
              <a:buChar char="•"/>
              <a:defRPr/>
            </a:pPr>
            <a:r>
              <a:rPr lang="en-US" sz="1000" dirty="0">
                <a:latin typeface="+mn-lt"/>
                <a:cs typeface="+mn-cs"/>
              </a:rPr>
              <a:t>Understand compensated vs. uncompensated shock</a:t>
            </a:r>
          </a:p>
          <a:p>
            <a:pPr marL="680227" lvl="1" indent="-171289" fontAlgn="auto">
              <a:spcBef>
                <a:spcPts val="0"/>
              </a:spcBef>
              <a:spcAft>
                <a:spcPts val="0"/>
              </a:spcAft>
              <a:buFont typeface="Arial" pitchFamily="34" charset="0"/>
              <a:buChar char="•"/>
              <a:defRPr/>
            </a:pPr>
            <a:r>
              <a:rPr lang="en-US" sz="1000" dirty="0">
                <a:latin typeface="+mn-lt"/>
                <a:cs typeface="+mn-cs"/>
              </a:rPr>
              <a:t>Recognize shock based on vital signs and physical exam</a:t>
            </a:r>
          </a:p>
          <a:p>
            <a:pPr marL="680227" lvl="1" indent="-171289" fontAlgn="auto">
              <a:spcBef>
                <a:spcPts val="0"/>
              </a:spcBef>
              <a:spcAft>
                <a:spcPts val="0"/>
              </a:spcAft>
              <a:buFont typeface="Arial" pitchFamily="34" charset="0"/>
              <a:buChar char="•"/>
              <a:defRPr/>
            </a:pPr>
            <a:r>
              <a:rPr lang="en-US" sz="1000" dirty="0">
                <a:latin typeface="+mn-lt"/>
                <a:cs typeface="+mn-cs"/>
              </a:rPr>
              <a:t>Initiate interventions rapidly, i.e.</a:t>
            </a:r>
          </a:p>
          <a:p>
            <a:pPr marL="1189160" lvl="2" indent="-171289" fontAlgn="auto">
              <a:spcBef>
                <a:spcPts val="0"/>
              </a:spcBef>
              <a:spcAft>
                <a:spcPts val="0"/>
              </a:spcAft>
              <a:buFont typeface="Arial" pitchFamily="34" charset="0"/>
              <a:buChar char="•"/>
              <a:defRPr/>
            </a:pPr>
            <a:r>
              <a:rPr lang="en-US" sz="1000" dirty="0">
                <a:latin typeface="+mn-lt"/>
                <a:cs typeface="+mn-cs"/>
              </a:rPr>
              <a:t>Up to 60 cc/kg of IVF in the first hour</a:t>
            </a:r>
          </a:p>
          <a:p>
            <a:pPr marL="1189160" lvl="2" indent="-171289" fontAlgn="auto">
              <a:spcBef>
                <a:spcPts val="0"/>
              </a:spcBef>
              <a:spcAft>
                <a:spcPts val="0"/>
              </a:spcAft>
              <a:buFont typeface="Arial" pitchFamily="34" charset="0"/>
              <a:buChar char="•"/>
              <a:defRPr/>
            </a:pPr>
            <a:r>
              <a:rPr lang="en-US" sz="1000" dirty="0">
                <a:latin typeface="+mn-lt"/>
                <a:cs typeface="+mn-cs"/>
              </a:rPr>
              <a:t>Rapid administration of antibiotics</a:t>
            </a:r>
          </a:p>
        </p:txBody>
      </p:sp>
      <p:cxnSp>
        <p:nvCxnSpPr>
          <p:cNvPr id="52" name="Straight Connector 51"/>
          <p:cNvCxnSpPr>
            <a:stCxn id="43" idx="3"/>
            <a:endCxn id="50" idx="1"/>
          </p:cNvCxnSpPr>
          <p:nvPr/>
        </p:nvCxnSpPr>
        <p:spPr>
          <a:xfrm flipV="1">
            <a:off x="5829629" y="1578309"/>
            <a:ext cx="571171" cy="745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1"/>
            <a:endCxn id="53252" idx="3"/>
          </p:cNvCxnSpPr>
          <p:nvPr/>
        </p:nvCxnSpPr>
        <p:spPr>
          <a:xfrm flipH="1">
            <a:off x="3142879" y="2324100"/>
            <a:ext cx="770535" cy="21275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5" idx="1"/>
            <a:endCxn id="53252" idx="3"/>
          </p:cNvCxnSpPr>
          <p:nvPr/>
        </p:nvCxnSpPr>
        <p:spPr>
          <a:xfrm flipH="1">
            <a:off x="3142879" y="3338516"/>
            <a:ext cx="770535" cy="1113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47" idx="1"/>
            <a:endCxn id="53252" idx="3"/>
          </p:cNvCxnSpPr>
          <p:nvPr/>
        </p:nvCxnSpPr>
        <p:spPr>
          <a:xfrm flipH="1" flipV="1">
            <a:off x="3142879" y="4451674"/>
            <a:ext cx="770535" cy="837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cxnSpLocks noChangeShapeType="1"/>
            <a:stCxn id="49" idx="1"/>
            <a:endCxn id="53252" idx="3"/>
          </p:cNvCxnSpPr>
          <p:nvPr/>
        </p:nvCxnSpPr>
        <p:spPr bwMode="auto">
          <a:xfrm flipH="1">
            <a:off x="3142879" y="4323560"/>
            <a:ext cx="770535" cy="128114"/>
          </a:xfrm>
          <a:prstGeom prst="straightConnector1">
            <a:avLst/>
          </a:prstGeom>
          <a:noFill/>
          <a:ln w="6350" algn="ctr">
            <a:solidFill>
              <a:schemeClr val="accent1"/>
            </a:solidFill>
            <a:miter lim="800000"/>
            <a:headEnd/>
            <a:tailEnd type="arrow" w="med" len="med"/>
          </a:ln>
          <a:extLst>
            <a:ext uri="{909E8E84-426E-40dd-AFC4-6F175D3DCCD1}">
              <a14:hiddenFill xmlns:a14="http://schemas.microsoft.com/office/drawing/2010/main" xmlns="">
                <a:noFill/>
              </a14:hiddenFill>
            </a:ext>
          </a:extLst>
        </p:spPr>
      </p:cxnSp>
      <p:sp>
        <p:nvSpPr>
          <p:cNvPr id="66" name="TextBox 65"/>
          <p:cNvSpPr txBox="1"/>
          <p:nvPr/>
        </p:nvSpPr>
        <p:spPr>
          <a:xfrm>
            <a:off x="6400800" y="2438400"/>
            <a:ext cx="2480718" cy="1169464"/>
          </a:xfrm>
          <a:prstGeom prst="rect">
            <a:avLst/>
          </a:prstGeom>
          <a:solidFill>
            <a:schemeClr val="tx2">
              <a:lumMod val="20000"/>
              <a:lumOff val="80000"/>
            </a:schemeClr>
          </a:solidFill>
          <a:ln>
            <a:solidFill>
              <a:schemeClr val="tx1"/>
            </a:solidFill>
          </a:ln>
        </p:spPr>
        <p:txBody>
          <a:bodyPr lIns="91358" tIns="45677" rIns="91358" bIns="45677">
            <a:spAutoFit/>
          </a:bodyPr>
          <a:lstStyle/>
          <a:p>
            <a:pPr marL="171289" indent="-171289" fontAlgn="auto">
              <a:spcBef>
                <a:spcPts val="0"/>
              </a:spcBef>
              <a:spcAft>
                <a:spcPts val="0"/>
              </a:spcAft>
              <a:buFont typeface="Arial" pitchFamily="34" charset="0"/>
              <a:buChar char="•"/>
              <a:defRPr/>
            </a:pPr>
            <a:r>
              <a:rPr lang="en-US" sz="1000" dirty="0">
                <a:latin typeface="+mn-lt"/>
                <a:cs typeface="+mn-cs"/>
              </a:rPr>
              <a:t>All persons involved in the care of children in the ED including, RNs, attendings, fellows, residents, techs, mid-level providers, clerks and transport teams</a:t>
            </a:r>
          </a:p>
          <a:p>
            <a:pPr marL="171289" indent="-171289" fontAlgn="auto">
              <a:spcBef>
                <a:spcPts val="0"/>
              </a:spcBef>
              <a:spcAft>
                <a:spcPts val="0"/>
              </a:spcAft>
              <a:buFont typeface="Arial" pitchFamily="34" charset="0"/>
              <a:buChar char="•"/>
              <a:defRPr/>
            </a:pPr>
            <a:r>
              <a:rPr lang="en-US" sz="1000" dirty="0">
                <a:latin typeface="+mn-lt"/>
                <a:cs typeface="+mn-cs"/>
              </a:rPr>
              <a:t>Ensure completion of modules and questions</a:t>
            </a:r>
          </a:p>
        </p:txBody>
      </p:sp>
      <p:cxnSp>
        <p:nvCxnSpPr>
          <p:cNvPr id="67" name="Straight Connector 66"/>
          <p:cNvCxnSpPr>
            <a:stCxn id="45" idx="3"/>
            <a:endCxn id="66" idx="1"/>
          </p:cNvCxnSpPr>
          <p:nvPr/>
        </p:nvCxnSpPr>
        <p:spPr>
          <a:xfrm flipV="1">
            <a:off x="5829629" y="3023132"/>
            <a:ext cx="571171" cy="315384"/>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400800" y="3581400"/>
            <a:ext cx="2480718" cy="3170012"/>
          </a:xfrm>
          <a:prstGeom prst="rect">
            <a:avLst/>
          </a:prstGeom>
          <a:solidFill>
            <a:schemeClr val="tx2">
              <a:lumMod val="20000"/>
              <a:lumOff val="80000"/>
            </a:schemeClr>
          </a:solidFill>
          <a:ln>
            <a:solidFill>
              <a:schemeClr val="tx1"/>
            </a:solidFill>
          </a:ln>
        </p:spPr>
        <p:txBody>
          <a:bodyPr lIns="91358" tIns="45677" rIns="91358" bIns="45677">
            <a:spAutoFit/>
          </a:bodyPr>
          <a:lstStyle/>
          <a:p>
            <a:pPr marL="171289" indent="-171289" fontAlgn="auto">
              <a:spcBef>
                <a:spcPts val="0"/>
              </a:spcBef>
              <a:spcAft>
                <a:spcPts val="0"/>
              </a:spcAft>
              <a:buFont typeface="Arial" pitchFamily="34" charset="0"/>
              <a:buChar char="•"/>
              <a:defRPr/>
            </a:pPr>
            <a:r>
              <a:rPr lang="en-US" sz="1000" dirty="0">
                <a:latin typeface="+mn-lt"/>
                <a:cs typeface="+mn-cs"/>
              </a:rPr>
              <a:t>Education will occur throughout the year</a:t>
            </a:r>
          </a:p>
          <a:p>
            <a:pPr marL="171289" indent="-171289" fontAlgn="auto">
              <a:spcBef>
                <a:spcPts val="0"/>
              </a:spcBef>
              <a:spcAft>
                <a:spcPts val="0"/>
              </a:spcAft>
              <a:buFont typeface="Arial" pitchFamily="34" charset="0"/>
              <a:buChar char="•"/>
              <a:defRPr/>
            </a:pPr>
            <a:r>
              <a:rPr lang="en-US" sz="1000" dirty="0">
                <a:latin typeface="+mn-lt"/>
                <a:cs typeface="+mn-cs"/>
              </a:rPr>
              <a:t>More than one delivery method should be used for the education and might include (but not limited to)</a:t>
            </a:r>
          </a:p>
          <a:p>
            <a:pPr marL="680227" lvl="1" indent="-171289" fontAlgn="auto">
              <a:spcBef>
                <a:spcPts val="0"/>
              </a:spcBef>
              <a:spcAft>
                <a:spcPts val="0"/>
              </a:spcAft>
              <a:buFont typeface="Arial" pitchFamily="34" charset="0"/>
              <a:buChar char="•"/>
              <a:defRPr/>
            </a:pPr>
            <a:r>
              <a:rPr lang="en-US" sz="1000" dirty="0">
                <a:latin typeface="+mn-lt"/>
                <a:cs typeface="+mn-cs"/>
              </a:rPr>
              <a:t>Individual (case review) and aggregate</a:t>
            </a:r>
          </a:p>
          <a:p>
            <a:pPr marL="680227" lvl="1" indent="-171289" fontAlgn="auto">
              <a:spcBef>
                <a:spcPts val="0"/>
              </a:spcBef>
              <a:spcAft>
                <a:spcPts val="0"/>
              </a:spcAft>
              <a:buFont typeface="Arial" pitchFamily="34" charset="0"/>
              <a:buChar char="•"/>
              <a:defRPr/>
            </a:pPr>
            <a:r>
              <a:rPr lang="en-US" sz="1000" dirty="0">
                <a:latin typeface="+mn-lt"/>
                <a:cs typeface="+mn-cs"/>
              </a:rPr>
              <a:t>Learning modules, pathways accessible via the web +/- relevant hyperlinks, newsletters, email updates, PowerPoint presentations, AAP MOC Sepsis program,  Simulation Lab, bulletin board postings</a:t>
            </a:r>
          </a:p>
          <a:p>
            <a:pPr marL="680227" lvl="1" indent="-171289" fontAlgn="auto">
              <a:spcBef>
                <a:spcPts val="0"/>
              </a:spcBef>
              <a:spcAft>
                <a:spcPts val="0"/>
              </a:spcAft>
              <a:buFont typeface="Arial" pitchFamily="34" charset="0"/>
              <a:buChar char="•"/>
              <a:defRPr/>
            </a:pPr>
            <a:r>
              <a:rPr lang="en-US" sz="1000" dirty="0">
                <a:latin typeface="+mn-lt"/>
                <a:cs typeface="+mn-cs"/>
              </a:rPr>
              <a:t>Meetings:  divisional (educational conference), resident (noon conference) and departmental (Grand Rounds)</a:t>
            </a:r>
          </a:p>
          <a:p>
            <a:pPr marL="680227" lvl="1" indent="-171289" fontAlgn="auto">
              <a:spcBef>
                <a:spcPts val="0"/>
              </a:spcBef>
              <a:spcAft>
                <a:spcPts val="0"/>
              </a:spcAft>
              <a:buFont typeface="Arial" pitchFamily="34" charset="0"/>
              <a:buChar char="•"/>
              <a:defRPr/>
            </a:pPr>
            <a:r>
              <a:rPr lang="en-US" sz="1000" dirty="0">
                <a:latin typeface="+mn-lt"/>
                <a:cs typeface="+mn-cs"/>
              </a:rPr>
              <a:t>Celebrate successes</a:t>
            </a:r>
          </a:p>
        </p:txBody>
      </p:sp>
      <p:cxnSp>
        <p:nvCxnSpPr>
          <p:cNvPr id="70" name="Straight Connector 69"/>
          <p:cNvCxnSpPr>
            <a:stCxn id="47" idx="3"/>
          </p:cNvCxnSpPr>
          <p:nvPr/>
        </p:nvCxnSpPr>
        <p:spPr>
          <a:xfrm>
            <a:off x="5829629" y="5289550"/>
            <a:ext cx="571171" cy="425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49" idx="3"/>
            <a:endCxn id="69" idx="1"/>
          </p:cNvCxnSpPr>
          <p:nvPr/>
        </p:nvCxnSpPr>
        <p:spPr>
          <a:xfrm>
            <a:off x="5829629" y="4323560"/>
            <a:ext cx="571171" cy="842846"/>
          </a:xfrm>
          <a:prstGeom prst="line">
            <a:avLst/>
          </a:prstGeom>
        </p:spPr>
        <p:style>
          <a:lnRef idx="1">
            <a:schemeClr val="accent1"/>
          </a:lnRef>
          <a:fillRef idx="0">
            <a:schemeClr val="accent1"/>
          </a:fillRef>
          <a:effectRef idx="0">
            <a:schemeClr val="accent1"/>
          </a:effectRef>
          <a:fontRef idx="minor">
            <a:schemeClr val="tx1"/>
          </a:fontRef>
        </p:style>
      </p:cxnSp>
      <p:sp>
        <p:nvSpPr>
          <p:cNvPr id="53269" name="TextBox 71"/>
          <p:cNvSpPr txBox="1">
            <a:spLocks noChangeArrowheads="1"/>
          </p:cNvSpPr>
          <p:nvPr/>
        </p:nvSpPr>
        <p:spPr bwMode="auto">
          <a:xfrm>
            <a:off x="3913414" y="1287466"/>
            <a:ext cx="1916215" cy="541337"/>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58" tIns="45677" rIns="91358" bIns="45677"/>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gn="ctr"/>
            <a:r>
              <a:rPr lang="en-US" b="1" dirty="0"/>
              <a:t>KEY DRIVERS</a:t>
            </a:r>
          </a:p>
        </p:txBody>
      </p:sp>
      <p:sp>
        <p:nvSpPr>
          <p:cNvPr id="53270" name="TextBox 72"/>
          <p:cNvSpPr txBox="1">
            <a:spLocks noChangeArrowheads="1"/>
          </p:cNvSpPr>
          <p:nvPr/>
        </p:nvSpPr>
        <p:spPr bwMode="auto">
          <a:xfrm>
            <a:off x="6400800" y="152400"/>
            <a:ext cx="2480718" cy="541338"/>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58" tIns="45677" rIns="91358" bIns="45677"/>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gn="ctr"/>
            <a:r>
              <a:rPr lang="en-US" b="1" dirty="0"/>
              <a:t>CHANGE STRATEGIES</a:t>
            </a:r>
          </a:p>
        </p:txBody>
      </p:sp>
    </p:spTree>
    <p:extLst>
      <p:ext uri="{BB962C8B-B14F-4D97-AF65-F5344CB8AC3E}">
        <p14:creationId xmlns:p14="http://schemas.microsoft.com/office/powerpoint/2010/main" val="2794070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267200" y="119063"/>
          <a:ext cx="4820827" cy="1709736"/>
        </p:xfrm>
        <a:graphic>
          <a:graphicData uri="http://schemas.openxmlformats.org/drawingml/2006/table">
            <a:tbl>
              <a:tblPr>
                <a:tableStyleId>{5C22544A-7EE6-4342-B048-85BDC9FD1C3A}</a:tableStyleId>
              </a:tblPr>
              <a:tblGrid>
                <a:gridCol w="4820827">
                  <a:extLst>
                    <a:ext uri="{9D8B030D-6E8A-4147-A177-3AD203B41FA5}">
                      <a16:colId xmlns:a16="http://schemas.microsoft.com/office/drawing/2014/main" val="20000"/>
                    </a:ext>
                  </a:extLst>
                </a:gridCol>
              </a:tblGrid>
              <a:tr h="213717">
                <a:tc>
                  <a:txBody>
                    <a:bodyPr/>
                    <a:lstStyle/>
                    <a:p>
                      <a:pPr algn="ctr" fontAlgn="b"/>
                      <a:r>
                        <a:rPr lang="en-US" sz="1000" b="1" u="none" strike="noStrike" dirty="0">
                          <a:solidFill>
                            <a:srgbClr val="FFFFFF"/>
                          </a:solidFill>
                          <a:effectLst/>
                        </a:rPr>
                        <a:t>Table 1. High Risk Conditions</a:t>
                      </a:r>
                      <a:endParaRPr lang="en-US" sz="1000" b="1" i="0" u="none" strike="noStrike" dirty="0">
                        <a:solidFill>
                          <a:srgbClr val="FFFFFF"/>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13717">
                <a:tc>
                  <a:txBody>
                    <a:bodyPr/>
                    <a:lstStyle/>
                    <a:p>
                      <a:pPr algn="l" fontAlgn="b"/>
                      <a:r>
                        <a:rPr lang="en-US" sz="1000" u="none" strike="noStrike" dirty="0">
                          <a:effectLst/>
                        </a:rPr>
                        <a:t>•     Malignancy</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3717">
                <a:tc>
                  <a:txBody>
                    <a:bodyPr/>
                    <a:lstStyle/>
                    <a:p>
                      <a:pPr algn="l" fontAlgn="b"/>
                      <a:r>
                        <a:rPr lang="en-US" sz="1000" u="none" strike="noStrike" dirty="0">
                          <a:effectLst/>
                        </a:rPr>
                        <a:t>•     Asplenia (including SCD)</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3717">
                <a:tc>
                  <a:txBody>
                    <a:bodyPr/>
                    <a:lstStyle/>
                    <a:p>
                      <a:pPr algn="l" fontAlgn="b"/>
                      <a:r>
                        <a:rPr lang="en-US" sz="1000" u="none" strike="noStrike" dirty="0">
                          <a:effectLst/>
                        </a:rPr>
                        <a:t>•     Bone marrow transplant</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3717">
                <a:tc>
                  <a:txBody>
                    <a:bodyPr/>
                    <a:lstStyle/>
                    <a:p>
                      <a:pPr algn="l" fontAlgn="b"/>
                      <a:r>
                        <a:rPr lang="en-US" sz="1000" u="none" strike="noStrike" dirty="0">
                          <a:effectLst/>
                        </a:rPr>
                        <a:t>•     Central or indwelling line/catheter</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13717">
                <a:tc>
                  <a:txBody>
                    <a:bodyPr/>
                    <a:lstStyle/>
                    <a:p>
                      <a:pPr algn="l" fontAlgn="b"/>
                      <a:r>
                        <a:rPr lang="en-US" sz="1000" u="none" strike="noStrike" dirty="0">
                          <a:effectLst/>
                        </a:rPr>
                        <a:t>•     Solid organ transplant</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3717">
                <a:tc>
                  <a:txBody>
                    <a:bodyPr/>
                    <a:lstStyle/>
                    <a:p>
                      <a:pPr algn="l" fontAlgn="b"/>
                      <a:r>
                        <a:rPr lang="en-US" sz="1000" u="none" strike="noStrike" dirty="0">
                          <a:effectLst/>
                        </a:rPr>
                        <a:t>•     Severe MR/CP</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3717">
                <a:tc>
                  <a:txBody>
                    <a:bodyPr/>
                    <a:lstStyle/>
                    <a:p>
                      <a:pPr algn="l" fontAlgn="b"/>
                      <a:r>
                        <a:rPr lang="en-US" sz="1000" u="none" strike="noStrike" dirty="0">
                          <a:effectLst/>
                        </a:rPr>
                        <a:t>•     Immunodeficiency, immunocompromised or immunosuppression</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nvGraphicFramePr>
        <p:xfrm>
          <a:off x="4267201" y="4325938"/>
          <a:ext cx="4820826" cy="2744812"/>
        </p:xfrm>
        <a:graphic>
          <a:graphicData uri="http://schemas.openxmlformats.org/drawingml/2006/table">
            <a:tbl>
              <a:tblPr>
                <a:tableStyleId>{5C22544A-7EE6-4342-B048-85BDC9FD1C3A}</a:tableStyleId>
              </a:tblPr>
              <a:tblGrid>
                <a:gridCol w="1169114">
                  <a:extLst>
                    <a:ext uri="{9D8B030D-6E8A-4147-A177-3AD203B41FA5}">
                      <a16:colId xmlns:a16="http://schemas.microsoft.com/office/drawing/2014/main" val="20000"/>
                    </a:ext>
                  </a:extLst>
                </a:gridCol>
                <a:gridCol w="894296">
                  <a:extLst>
                    <a:ext uri="{9D8B030D-6E8A-4147-A177-3AD203B41FA5}">
                      <a16:colId xmlns:a16="http://schemas.microsoft.com/office/drawing/2014/main" val="20001"/>
                    </a:ext>
                  </a:extLst>
                </a:gridCol>
                <a:gridCol w="1117871">
                  <a:extLst>
                    <a:ext uri="{9D8B030D-6E8A-4147-A177-3AD203B41FA5}">
                      <a16:colId xmlns:a16="http://schemas.microsoft.com/office/drawing/2014/main" val="20002"/>
                    </a:ext>
                  </a:extLst>
                </a:gridCol>
                <a:gridCol w="1639545">
                  <a:extLst>
                    <a:ext uri="{9D8B030D-6E8A-4147-A177-3AD203B41FA5}">
                      <a16:colId xmlns:a16="http://schemas.microsoft.com/office/drawing/2014/main" val="20003"/>
                    </a:ext>
                  </a:extLst>
                </a:gridCol>
              </a:tblGrid>
              <a:tr h="138495">
                <a:tc gridSpan="4">
                  <a:txBody>
                    <a:bodyPr/>
                    <a:lstStyle/>
                    <a:p>
                      <a:pPr algn="ctr" fontAlgn="b"/>
                      <a:r>
                        <a:rPr lang="en-US" sz="1000" b="1" u="none" strike="noStrike" dirty="0">
                          <a:solidFill>
                            <a:srgbClr val="FFFFFF"/>
                          </a:solidFill>
                          <a:effectLst/>
                        </a:rPr>
                        <a:t>Table 3. Exam Abnormalities</a:t>
                      </a:r>
                      <a:endParaRPr lang="en-US" sz="1000" b="1" i="0" u="none" strike="noStrike" dirty="0">
                        <a:solidFill>
                          <a:srgbClr val="FFFFFF"/>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8495">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000" b="1" u="none" strike="noStrike" dirty="0">
                          <a:effectLst/>
                        </a:rPr>
                        <a:t>Cold Shock</a:t>
                      </a:r>
                      <a:endParaRPr lang="en-US" sz="1000" b="1"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000" b="1" u="none" strike="noStrike" dirty="0">
                          <a:effectLst/>
                        </a:rPr>
                        <a:t>Warm Shock</a:t>
                      </a:r>
                      <a:endParaRPr lang="en-US" sz="1000" b="1"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000" b="1" u="none" strike="noStrike" dirty="0">
                          <a:effectLst/>
                        </a:rPr>
                        <a:t>Non-specific</a:t>
                      </a:r>
                      <a:endParaRPr lang="en-US" sz="1000" b="1"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9830">
                <a:tc>
                  <a:txBody>
                    <a:bodyPr/>
                    <a:lstStyle/>
                    <a:p>
                      <a:pPr algn="l" fontAlgn="t"/>
                      <a:r>
                        <a:rPr lang="en-US" sz="1000" u="none" strike="noStrike" dirty="0">
                          <a:effectLst/>
                        </a:rPr>
                        <a:t>Pulses (central vs. peripheral)</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Decreased or Weak</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Bounding</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04746">
                <a:tc>
                  <a:txBody>
                    <a:bodyPr/>
                    <a:lstStyle/>
                    <a:p>
                      <a:pPr algn="l" fontAlgn="t"/>
                      <a:r>
                        <a:rPr lang="en-US" sz="1000" u="none" strike="noStrike" dirty="0">
                          <a:effectLst/>
                        </a:rPr>
                        <a:t>Capillary refill (central vs. peripheral)</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 3 sec</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Flash (&lt; 1 sec)</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88974">
                <a:tc>
                  <a:txBody>
                    <a:bodyPr/>
                    <a:lstStyle/>
                    <a:p>
                      <a:pPr algn="l" fontAlgn="t"/>
                      <a:r>
                        <a:rPr lang="en-US" sz="1000" u="none" strike="noStrike" dirty="0">
                          <a:effectLst/>
                        </a:rPr>
                        <a:t>Skin</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Mottled, Cool</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Flushed, ruddy, erthyroderma (other than face)</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Petechiae below the nipple, any purpura</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50950">
                <a:tc>
                  <a:txBody>
                    <a:bodyPr/>
                    <a:lstStyle/>
                    <a:p>
                      <a:pPr algn="l" fontAlgn="t"/>
                      <a:r>
                        <a:rPr lang="en-US" sz="1000" u="none" strike="noStrike" dirty="0">
                          <a:effectLst/>
                        </a:rPr>
                        <a:t>Mental Status</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Decreased, irritability, confusion, </a:t>
                      </a:r>
                      <a:r>
                        <a:rPr lang="en-US" sz="1000" u="sng" strike="noStrike" dirty="0">
                          <a:effectLst/>
                        </a:rPr>
                        <a:t>inappropriate</a:t>
                      </a:r>
                      <a:r>
                        <a:rPr lang="en-US" sz="1000" u="none" strike="noStrike" dirty="0">
                          <a:effectLst/>
                        </a:rPr>
                        <a:t> crying or drowsiness, poor interaction with parents, lethargy, diminished arousability, obtunded</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8" name="Table 7"/>
          <p:cNvGraphicFramePr>
            <a:graphicFrameLocks noGrp="1"/>
          </p:cNvGraphicFramePr>
          <p:nvPr/>
        </p:nvGraphicFramePr>
        <p:xfrm>
          <a:off x="4267200" y="1828800"/>
          <a:ext cx="4820827" cy="2459038"/>
        </p:xfrm>
        <a:graphic>
          <a:graphicData uri="http://schemas.openxmlformats.org/drawingml/2006/table">
            <a:tbl>
              <a:tblPr>
                <a:tableStyleId>{5C22544A-7EE6-4342-B048-85BDC9FD1C3A}</a:tableStyleId>
              </a:tblPr>
              <a:tblGrid>
                <a:gridCol w="820932">
                  <a:extLst>
                    <a:ext uri="{9D8B030D-6E8A-4147-A177-3AD203B41FA5}">
                      <a16:colId xmlns:a16="http://schemas.microsoft.com/office/drawing/2014/main" val="20000"/>
                    </a:ext>
                  </a:extLst>
                </a:gridCol>
                <a:gridCol w="820932">
                  <a:extLst>
                    <a:ext uri="{9D8B030D-6E8A-4147-A177-3AD203B41FA5}">
                      <a16:colId xmlns:a16="http://schemas.microsoft.com/office/drawing/2014/main" val="20001"/>
                    </a:ext>
                  </a:extLst>
                </a:gridCol>
                <a:gridCol w="729719">
                  <a:extLst>
                    <a:ext uri="{9D8B030D-6E8A-4147-A177-3AD203B41FA5}">
                      <a16:colId xmlns:a16="http://schemas.microsoft.com/office/drawing/2014/main" val="20002"/>
                    </a:ext>
                  </a:extLst>
                </a:gridCol>
                <a:gridCol w="1505043">
                  <a:extLst>
                    <a:ext uri="{9D8B030D-6E8A-4147-A177-3AD203B41FA5}">
                      <a16:colId xmlns:a16="http://schemas.microsoft.com/office/drawing/2014/main" val="20003"/>
                    </a:ext>
                  </a:extLst>
                </a:gridCol>
                <a:gridCol w="944201">
                  <a:extLst>
                    <a:ext uri="{9D8B030D-6E8A-4147-A177-3AD203B41FA5}">
                      <a16:colId xmlns:a16="http://schemas.microsoft.com/office/drawing/2014/main" val="20004"/>
                    </a:ext>
                  </a:extLst>
                </a:gridCol>
              </a:tblGrid>
              <a:tr h="162176">
                <a:tc gridSpan="5">
                  <a:txBody>
                    <a:bodyPr/>
                    <a:lstStyle/>
                    <a:p>
                      <a:pPr algn="ctr" fontAlgn="b"/>
                      <a:r>
                        <a:rPr lang="en-US" sz="1000" b="1" u="none" strike="noStrike" dirty="0">
                          <a:solidFill>
                            <a:srgbClr val="FFFFFF"/>
                          </a:solidFill>
                          <a:effectLst/>
                        </a:rPr>
                        <a:t>Table 2. Vital Signs (PALS)</a:t>
                      </a:r>
                      <a:endParaRPr lang="en-US" sz="1000" b="1" i="0" u="none" strike="noStrike" dirty="0">
                        <a:solidFill>
                          <a:srgbClr val="FFFFFF"/>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6563">
                <a:tc>
                  <a:txBody>
                    <a:bodyPr/>
                    <a:lstStyle/>
                    <a:p>
                      <a:pPr algn="ctr" fontAlgn="b"/>
                      <a:r>
                        <a:rPr lang="en-US" sz="1000" b="1" u="none" strike="noStrike" dirty="0">
                          <a:effectLst/>
                        </a:rPr>
                        <a:t>Age</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Heart Rate</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Resp Rate</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Systolic BP</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Temp (°C)</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7811">
                <a:tc>
                  <a:txBody>
                    <a:bodyPr/>
                    <a:lstStyle/>
                    <a:p>
                      <a:pPr algn="ctr" fontAlgn="b"/>
                      <a:r>
                        <a:rPr lang="en-US" sz="1000" u="none" strike="noStrike" dirty="0">
                          <a:effectLst/>
                        </a:rPr>
                        <a:t>0d - 1m</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205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7811">
                <a:tc>
                  <a:txBody>
                    <a:bodyPr/>
                    <a:lstStyle/>
                    <a:p>
                      <a:pPr algn="ctr" fontAlgn="b"/>
                      <a:r>
                        <a:rPr lang="en-US" sz="1000" u="none" strike="noStrike" dirty="0">
                          <a:effectLst/>
                        </a:rPr>
                        <a:t>≥ 1m - 3m</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205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7811">
                <a:tc>
                  <a:txBody>
                    <a:bodyPr/>
                    <a:lstStyle/>
                    <a:p>
                      <a:pPr algn="ctr" fontAlgn="b"/>
                      <a:r>
                        <a:rPr lang="en-US" sz="1000" u="none" strike="noStrike" dirty="0">
                          <a:effectLst/>
                        </a:rPr>
                        <a:t>≥ 3m - 1y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27811">
                <a:tc>
                  <a:txBody>
                    <a:bodyPr/>
                    <a:lstStyle/>
                    <a:p>
                      <a:pPr algn="ctr" fontAlgn="b"/>
                      <a:r>
                        <a:rPr lang="en-US" sz="1000" u="none" strike="noStrike" dirty="0">
                          <a:effectLst/>
                        </a:rPr>
                        <a:t>≥ 1y - 2y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7811">
                <a:tc>
                  <a:txBody>
                    <a:bodyPr/>
                    <a:lstStyle/>
                    <a:p>
                      <a:pPr algn="ctr" fontAlgn="b"/>
                      <a:r>
                        <a:rPr lang="en-US" sz="1000" u="none" strike="noStrike" dirty="0">
                          <a:effectLst/>
                        </a:rPr>
                        <a:t>≥ 2y - 4y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27811">
                <a:tc>
                  <a:txBody>
                    <a:bodyPr/>
                    <a:lstStyle/>
                    <a:p>
                      <a:pPr algn="ctr" fontAlgn="b"/>
                      <a:r>
                        <a:rPr lang="en-US" sz="1000" u="none" strike="noStrike" dirty="0">
                          <a:effectLst/>
                        </a:rPr>
                        <a:t>≥ 4y - 6y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34</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27811">
                <a:tc>
                  <a:txBody>
                    <a:bodyPr/>
                    <a:lstStyle/>
                    <a:p>
                      <a:pPr algn="ctr" fontAlgn="b"/>
                      <a:r>
                        <a:rPr lang="en-US" sz="1000" u="none" strike="noStrike" dirty="0">
                          <a:effectLst/>
                        </a:rPr>
                        <a:t>≥ 6y - 10y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30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27811">
                <a:tc>
                  <a:txBody>
                    <a:bodyPr/>
                    <a:lstStyle/>
                    <a:p>
                      <a:pPr algn="ctr" fontAlgn="b"/>
                      <a:r>
                        <a:rPr lang="en-US" sz="1000" u="none" strike="noStrike" dirty="0">
                          <a:effectLst/>
                        </a:rPr>
                        <a:t>≥ 10y - 13y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100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30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27811">
                <a:tc>
                  <a:txBody>
                    <a:bodyPr/>
                    <a:lstStyle/>
                    <a:p>
                      <a:pPr algn="ctr" fontAlgn="b"/>
                      <a:r>
                        <a:rPr lang="en-US" sz="1000" u="none" strike="noStrike" dirty="0">
                          <a:effectLst/>
                        </a:rPr>
                        <a:t>≥ 13y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100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16</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pic>
        <p:nvPicPr>
          <p:cNvPr id="4006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1" y="120650"/>
            <a:ext cx="4114799" cy="67373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635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76200"/>
            <a:ext cx="1485899"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2057400" y="381000"/>
            <a:ext cx="6324600" cy="769441"/>
          </a:xfrm>
          <a:prstGeom prst="rect">
            <a:avLst/>
          </a:prstGeom>
          <a:noFill/>
        </p:spPr>
        <p:txBody>
          <a:bodyPr wrap="square" rtlCol="0">
            <a:spAutoFit/>
          </a:bodyPr>
          <a:lstStyle/>
          <a:p>
            <a:endParaRPr lang="en-US" sz="4400"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00" y="0"/>
            <a:ext cx="6018212"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2989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2"/>
          <p:cNvSpPr txBox="1">
            <a:spLocks/>
          </p:cNvSpPr>
          <p:nvPr/>
        </p:nvSpPr>
        <p:spPr bwMode="auto">
          <a:xfrm>
            <a:off x="1510493" y="177800"/>
            <a:ext cx="7023748"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nSpc>
                <a:spcPct val="90000"/>
              </a:lnSpc>
            </a:pPr>
            <a:r>
              <a:rPr lang="en-US" sz="3600" dirty="0">
                <a:solidFill>
                  <a:srgbClr val="353537"/>
                </a:solidFill>
              </a:rPr>
              <a:t>Patient FT</a:t>
            </a:r>
          </a:p>
        </p:txBody>
      </p:sp>
      <p:pic>
        <p:nvPicPr>
          <p:cNvPr id="430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116235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a:off x="1162354" y="1143000"/>
            <a:ext cx="7411190"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256436" y="1417638"/>
            <a:ext cx="7506563" cy="4247317"/>
          </a:xfrm>
          <a:prstGeom prst="rect">
            <a:avLst/>
          </a:prstGeom>
          <a:noFill/>
        </p:spPr>
        <p:txBody>
          <a:bodyPr wrap="square">
            <a:spAutoFit/>
          </a:bodyPr>
          <a:lstStyle/>
          <a:p>
            <a:pPr fontAlgn="auto">
              <a:spcBef>
                <a:spcPts val="0"/>
              </a:spcBef>
              <a:spcAft>
                <a:spcPts val="0"/>
              </a:spcAft>
              <a:defRPr/>
            </a:pPr>
            <a:r>
              <a:rPr lang="en-US" dirty="0"/>
              <a:t>-   17 </a:t>
            </a:r>
            <a:r>
              <a:rPr lang="en-US" dirty="0" err="1"/>
              <a:t>yo</a:t>
            </a:r>
            <a:r>
              <a:rPr lang="en-US" dirty="0"/>
              <a:t> M with hx of CP, ID, severe scoliosis s/p spinal fusion, nonverbal and J-tube dependent who presented with difficulty breathing and fever x 2 days. Home health RN noted tachycardia, tachypnea with 55/min, and O2 sat of 88% requiring O2. Patient transferred to PCH ED by ambulance</a:t>
            </a:r>
          </a:p>
          <a:p>
            <a:pPr fontAlgn="auto">
              <a:spcBef>
                <a:spcPts val="0"/>
              </a:spcBef>
              <a:spcAft>
                <a:spcPts val="0"/>
              </a:spcAft>
              <a:defRPr/>
            </a:pPr>
            <a:endParaRPr lang="en-US" dirty="0"/>
          </a:p>
          <a:p>
            <a:pPr fontAlgn="auto">
              <a:spcBef>
                <a:spcPts val="0"/>
              </a:spcBef>
              <a:spcAft>
                <a:spcPts val="0"/>
              </a:spcAft>
              <a:defRPr/>
            </a:pPr>
            <a:r>
              <a:rPr lang="en-US" dirty="0"/>
              <a:t>     At triage patient’s vitals were</a:t>
            </a:r>
          </a:p>
          <a:p>
            <a:pPr fontAlgn="auto">
              <a:spcBef>
                <a:spcPts val="0"/>
              </a:spcBef>
              <a:spcAft>
                <a:spcPts val="0"/>
              </a:spcAft>
              <a:defRPr/>
            </a:pPr>
            <a:r>
              <a:rPr lang="en-US" dirty="0"/>
              <a:t>	Temp:	38.6	HR:	165</a:t>
            </a:r>
          </a:p>
          <a:p>
            <a:pPr fontAlgn="auto">
              <a:spcBef>
                <a:spcPts val="0"/>
              </a:spcBef>
              <a:spcAft>
                <a:spcPts val="0"/>
              </a:spcAft>
              <a:defRPr/>
            </a:pPr>
            <a:r>
              <a:rPr lang="en-US" dirty="0"/>
              <a:t>	RR:	26      	BP:	122/86</a:t>
            </a:r>
          </a:p>
          <a:p>
            <a:pPr fontAlgn="auto">
              <a:spcBef>
                <a:spcPts val="0"/>
              </a:spcBef>
              <a:spcAft>
                <a:spcPts val="0"/>
              </a:spcAft>
              <a:defRPr/>
            </a:pPr>
            <a:r>
              <a:rPr lang="en-US" dirty="0"/>
              <a:t>	SaO2:	95% (RA)   </a:t>
            </a:r>
          </a:p>
          <a:p>
            <a:pPr fontAlgn="auto">
              <a:spcBef>
                <a:spcPts val="0"/>
              </a:spcBef>
              <a:spcAft>
                <a:spcPts val="0"/>
              </a:spcAft>
              <a:defRPr/>
            </a:pPr>
            <a:endParaRPr lang="en-US" dirty="0"/>
          </a:p>
          <a:p>
            <a:pPr fontAlgn="auto">
              <a:spcBef>
                <a:spcPts val="0"/>
              </a:spcBef>
              <a:spcAft>
                <a:spcPts val="0"/>
              </a:spcAft>
              <a:defRPr/>
            </a:pPr>
            <a:r>
              <a:rPr lang="en-US" dirty="0"/>
              <a:t>     Triaged “Yellow” on a busy night with multiple traumas.  </a:t>
            </a:r>
          </a:p>
          <a:p>
            <a:pPr fontAlgn="auto">
              <a:spcBef>
                <a:spcPts val="0"/>
              </a:spcBef>
              <a:spcAft>
                <a:spcPts val="0"/>
              </a:spcAft>
              <a:defRPr/>
            </a:pPr>
            <a:r>
              <a:rPr lang="en-US" dirty="0"/>
              <a:t>	Triage Time: 2106 (given Motrin at 2130)</a:t>
            </a:r>
          </a:p>
          <a:p>
            <a:pPr fontAlgn="auto">
              <a:spcBef>
                <a:spcPts val="0"/>
              </a:spcBef>
              <a:spcAft>
                <a:spcPts val="0"/>
              </a:spcAft>
              <a:defRPr/>
            </a:pPr>
            <a:r>
              <a:rPr lang="en-US" dirty="0"/>
              <a:t>	First seen by resident: 2200</a:t>
            </a:r>
          </a:p>
          <a:p>
            <a:pPr fontAlgn="auto">
              <a:spcBef>
                <a:spcPts val="0"/>
              </a:spcBef>
              <a:spcAft>
                <a:spcPts val="0"/>
              </a:spcAft>
              <a:defRPr/>
            </a:pPr>
            <a:r>
              <a:rPr lang="en-US" dirty="0"/>
              <a:t>	First seen by attending:  2230  (1 our 24 minutes from arrival)</a:t>
            </a:r>
          </a:p>
        </p:txBody>
      </p:sp>
      <p:sp>
        <p:nvSpPr>
          <p:cNvPr id="2" name="Right Arrow 1"/>
          <p:cNvSpPr/>
          <p:nvPr/>
        </p:nvSpPr>
        <p:spPr>
          <a:xfrm>
            <a:off x="1281835" y="1485900"/>
            <a:ext cx="22865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282945" y="3163185"/>
            <a:ext cx="22865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295400" y="5638800"/>
            <a:ext cx="22865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00200" y="5562600"/>
            <a:ext cx="6400800" cy="923330"/>
          </a:xfrm>
          <a:prstGeom prst="rect">
            <a:avLst/>
          </a:prstGeom>
          <a:noFill/>
        </p:spPr>
        <p:txBody>
          <a:bodyPr wrap="square" rtlCol="0">
            <a:spAutoFit/>
          </a:bodyPr>
          <a:lstStyle/>
          <a:p>
            <a:r>
              <a:rPr lang="en-US" dirty="0"/>
              <a:t>On attending exam patient found to be responding to painful stimuli only.  Diaphoretic, </a:t>
            </a:r>
            <a:r>
              <a:rPr lang="en-US" dirty="0" err="1"/>
              <a:t>tachycardic</a:t>
            </a:r>
            <a:r>
              <a:rPr lang="en-US" dirty="0"/>
              <a:t> (185), with bounding pulses.</a:t>
            </a:r>
          </a:p>
          <a:p>
            <a:endParaRPr lang="en-US" dirty="0"/>
          </a:p>
        </p:txBody>
      </p:sp>
    </p:spTree>
    <p:extLst>
      <p:ext uri="{BB962C8B-B14F-4D97-AF65-F5344CB8AC3E}">
        <p14:creationId xmlns:p14="http://schemas.microsoft.com/office/powerpoint/2010/main" val="4230695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267200" y="119063"/>
          <a:ext cx="4820827" cy="1709736"/>
        </p:xfrm>
        <a:graphic>
          <a:graphicData uri="http://schemas.openxmlformats.org/drawingml/2006/table">
            <a:tbl>
              <a:tblPr>
                <a:tableStyleId>{5C22544A-7EE6-4342-B048-85BDC9FD1C3A}</a:tableStyleId>
              </a:tblPr>
              <a:tblGrid>
                <a:gridCol w="4820827">
                  <a:extLst>
                    <a:ext uri="{9D8B030D-6E8A-4147-A177-3AD203B41FA5}">
                      <a16:colId xmlns:a16="http://schemas.microsoft.com/office/drawing/2014/main" val="20000"/>
                    </a:ext>
                  </a:extLst>
                </a:gridCol>
              </a:tblGrid>
              <a:tr h="213717">
                <a:tc>
                  <a:txBody>
                    <a:bodyPr/>
                    <a:lstStyle/>
                    <a:p>
                      <a:pPr algn="ctr" fontAlgn="b"/>
                      <a:r>
                        <a:rPr lang="en-US" sz="1000" b="1" u="none" strike="noStrike" dirty="0">
                          <a:solidFill>
                            <a:srgbClr val="FFFFFF"/>
                          </a:solidFill>
                          <a:effectLst/>
                        </a:rPr>
                        <a:t>Table 1. High Risk Conditions</a:t>
                      </a:r>
                      <a:endParaRPr lang="en-US" sz="1000" b="1" i="0" u="none" strike="noStrike" dirty="0">
                        <a:solidFill>
                          <a:srgbClr val="FFFFFF"/>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13717">
                <a:tc>
                  <a:txBody>
                    <a:bodyPr/>
                    <a:lstStyle/>
                    <a:p>
                      <a:pPr algn="l" fontAlgn="b"/>
                      <a:r>
                        <a:rPr lang="en-US" sz="1000" u="none" strike="noStrike" dirty="0">
                          <a:effectLst/>
                        </a:rPr>
                        <a:t>•     Malignancy</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3717">
                <a:tc>
                  <a:txBody>
                    <a:bodyPr/>
                    <a:lstStyle/>
                    <a:p>
                      <a:pPr algn="l" fontAlgn="b"/>
                      <a:r>
                        <a:rPr lang="en-US" sz="1000" u="none" strike="noStrike" dirty="0">
                          <a:effectLst/>
                        </a:rPr>
                        <a:t>•     Asplenia (including SCD)</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3717">
                <a:tc>
                  <a:txBody>
                    <a:bodyPr/>
                    <a:lstStyle/>
                    <a:p>
                      <a:pPr algn="l" fontAlgn="b"/>
                      <a:r>
                        <a:rPr lang="en-US" sz="1000" u="none" strike="noStrike" dirty="0">
                          <a:effectLst/>
                        </a:rPr>
                        <a:t>•     Bone marrow transplant</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3717">
                <a:tc>
                  <a:txBody>
                    <a:bodyPr/>
                    <a:lstStyle/>
                    <a:p>
                      <a:pPr algn="l" fontAlgn="b"/>
                      <a:r>
                        <a:rPr lang="en-US" sz="1000" u="none" strike="noStrike" dirty="0">
                          <a:effectLst/>
                        </a:rPr>
                        <a:t>•     Central or indwelling line/catheter</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13717">
                <a:tc>
                  <a:txBody>
                    <a:bodyPr/>
                    <a:lstStyle/>
                    <a:p>
                      <a:pPr algn="l" fontAlgn="b"/>
                      <a:r>
                        <a:rPr lang="en-US" sz="1000" u="none" strike="noStrike" dirty="0">
                          <a:effectLst/>
                        </a:rPr>
                        <a:t>•     Solid organ transplant</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3717">
                <a:tc>
                  <a:txBody>
                    <a:bodyPr/>
                    <a:lstStyle/>
                    <a:p>
                      <a:pPr algn="l" fontAlgn="b"/>
                      <a:r>
                        <a:rPr lang="en-US" sz="1000" u="none" strike="noStrike" dirty="0">
                          <a:effectLst/>
                        </a:rPr>
                        <a:t>•     Severe MR/CP</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3717">
                <a:tc>
                  <a:txBody>
                    <a:bodyPr/>
                    <a:lstStyle/>
                    <a:p>
                      <a:pPr algn="l" fontAlgn="b"/>
                      <a:r>
                        <a:rPr lang="en-US" sz="1000" u="none" strike="noStrike" dirty="0">
                          <a:effectLst/>
                        </a:rPr>
                        <a:t>•     Immunodeficiency, immunocompromised or immunosuppression</a:t>
                      </a:r>
                      <a:endParaRPr lang="en-US" sz="1000" b="0" i="0" u="none" strike="noStrike" dirty="0">
                        <a:solidFill>
                          <a:srgbClr val="000000"/>
                        </a:solidFill>
                        <a:effectLst/>
                        <a:latin typeface="Calibri"/>
                      </a:endParaRPr>
                    </a:p>
                  </a:txBody>
                  <a:tcPr marL="7145" marR="7145" marT="952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nvGraphicFramePr>
        <p:xfrm>
          <a:off x="4267201" y="4325938"/>
          <a:ext cx="4820826" cy="2744812"/>
        </p:xfrm>
        <a:graphic>
          <a:graphicData uri="http://schemas.openxmlformats.org/drawingml/2006/table">
            <a:tbl>
              <a:tblPr>
                <a:tableStyleId>{5C22544A-7EE6-4342-B048-85BDC9FD1C3A}</a:tableStyleId>
              </a:tblPr>
              <a:tblGrid>
                <a:gridCol w="1169114">
                  <a:extLst>
                    <a:ext uri="{9D8B030D-6E8A-4147-A177-3AD203B41FA5}">
                      <a16:colId xmlns:a16="http://schemas.microsoft.com/office/drawing/2014/main" val="20000"/>
                    </a:ext>
                  </a:extLst>
                </a:gridCol>
                <a:gridCol w="894296">
                  <a:extLst>
                    <a:ext uri="{9D8B030D-6E8A-4147-A177-3AD203B41FA5}">
                      <a16:colId xmlns:a16="http://schemas.microsoft.com/office/drawing/2014/main" val="20001"/>
                    </a:ext>
                  </a:extLst>
                </a:gridCol>
                <a:gridCol w="1117871">
                  <a:extLst>
                    <a:ext uri="{9D8B030D-6E8A-4147-A177-3AD203B41FA5}">
                      <a16:colId xmlns:a16="http://schemas.microsoft.com/office/drawing/2014/main" val="20002"/>
                    </a:ext>
                  </a:extLst>
                </a:gridCol>
                <a:gridCol w="1639545">
                  <a:extLst>
                    <a:ext uri="{9D8B030D-6E8A-4147-A177-3AD203B41FA5}">
                      <a16:colId xmlns:a16="http://schemas.microsoft.com/office/drawing/2014/main" val="20003"/>
                    </a:ext>
                  </a:extLst>
                </a:gridCol>
              </a:tblGrid>
              <a:tr h="138495">
                <a:tc gridSpan="4">
                  <a:txBody>
                    <a:bodyPr/>
                    <a:lstStyle/>
                    <a:p>
                      <a:pPr algn="ctr" fontAlgn="b"/>
                      <a:r>
                        <a:rPr lang="en-US" sz="1000" b="1" u="none" strike="noStrike" dirty="0">
                          <a:solidFill>
                            <a:srgbClr val="FFFFFF"/>
                          </a:solidFill>
                          <a:effectLst/>
                        </a:rPr>
                        <a:t>Table 3. Exam Abnormalities</a:t>
                      </a:r>
                      <a:endParaRPr lang="en-US" sz="1000" b="1" i="0" u="none" strike="noStrike" dirty="0">
                        <a:solidFill>
                          <a:srgbClr val="FFFFFF"/>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8495">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000" b="1" u="none" strike="noStrike" dirty="0">
                          <a:effectLst/>
                        </a:rPr>
                        <a:t>Cold Shock</a:t>
                      </a:r>
                      <a:endParaRPr lang="en-US" sz="1000" b="1"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000" b="1" u="none" strike="noStrike" dirty="0">
                          <a:effectLst/>
                        </a:rPr>
                        <a:t>Warm Shock</a:t>
                      </a:r>
                      <a:endParaRPr lang="en-US" sz="1000" b="1"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000" b="1" u="none" strike="noStrike" dirty="0">
                          <a:effectLst/>
                        </a:rPr>
                        <a:t>Non-specific</a:t>
                      </a:r>
                      <a:endParaRPr lang="en-US" sz="1000" b="1" i="0" u="none" strike="noStrike" dirty="0">
                        <a:solidFill>
                          <a:srgbClr val="000000"/>
                        </a:solidFill>
                        <a:effectLst/>
                        <a:latin typeface="Calibri"/>
                      </a:endParaRPr>
                    </a:p>
                  </a:txBody>
                  <a:tcPr marL="7145" marR="7145" marT="952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9830">
                <a:tc>
                  <a:txBody>
                    <a:bodyPr/>
                    <a:lstStyle/>
                    <a:p>
                      <a:pPr algn="l" fontAlgn="t"/>
                      <a:r>
                        <a:rPr lang="en-US" sz="1000" u="none" strike="noStrike" dirty="0">
                          <a:effectLst/>
                        </a:rPr>
                        <a:t>Pulses (central vs. peripheral)</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Decreased or Weak</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Bounding</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04746">
                <a:tc>
                  <a:txBody>
                    <a:bodyPr/>
                    <a:lstStyle/>
                    <a:p>
                      <a:pPr algn="l" fontAlgn="t"/>
                      <a:r>
                        <a:rPr lang="en-US" sz="1000" u="none" strike="noStrike" dirty="0">
                          <a:effectLst/>
                        </a:rPr>
                        <a:t>Capillary refill (central vs. peripheral)</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 3 sec</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Flash (&lt; 1 sec)</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88974">
                <a:tc>
                  <a:txBody>
                    <a:bodyPr/>
                    <a:lstStyle/>
                    <a:p>
                      <a:pPr algn="l" fontAlgn="t"/>
                      <a:r>
                        <a:rPr lang="en-US" sz="1000" u="none" strike="noStrike" dirty="0">
                          <a:effectLst/>
                        </a:rPr>
                        <a:t>Skin</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Mottled, Cool</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Flushed, ruddy, erthyroderma (other than face)</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Petechiae below the nipple, any purpura</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50950">
                <a:tc>
                  <a:txBody>
                    <a:bodyPr/>
                    <a:lstStyle/>
                    <a:p>
                      <a:pPr algn="l" fontAlgn="t"/>
                      <a:r>
                        <a:rPr lang="en-US" sz="1000" u="none" strike="noStrike" dirty="0">
                          <a:effectLst/>
                        </a:rPr>
                        <a:t>Mental Status</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 </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u="none" strike="noStrike" dirty="0">
                          <a:effectLst/>
                        </a:rPr>
                        <a:t>Decreased, irritability, confusion, </a:t>
                      </a:r>
                      <a:r>
                        <a:rPr lang="en-US" sz="1000" u="sng" strike="noStrike" dirty="0">
                          <a:effectLst/>
                        </a:rPr>
                        <a:t>inappropriate</a:t>
                      </a:r>
                      <a:r>
                        <a:rPr lang="en-US" sz="1000" u="none" strike="noStrike" dirty="0">
                          <a:effectLst/>
                        </a:rPr>
                        <a:t> crying or drowsiness, poor interaction with parents, lethargy, diminished arousability, obtunded</a:t>
                      </a:r>
                      <a:endParaRPr lang="en-US" sz="1000" b="0" i="0" u="none" strike="noStrike" dirty="0">
                        <a:solidFill>
                          <a:srgbClr val="000000"/>
                        </a:solidFill>
                        <a:effectLst/>
                        <a:latin typeface="Calibri"/>
                      </a:endParaRPr>
                    </a:p>
                  </a:txBody>
                  <a:tcPr marL="7145" marR="7145" marT="9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8" name="Table 7"/>
          <p:cNvGraphicFramePr>
            <a:graphicFrameLocks noGrp="1"/>
          </p:cNvGraphicFramePr>
          <p:nvPr/>
        </p:nvGraphicFramePr>
        <p:xfrm>
          <a:off x="4267200" y="1828800"/>
          <a:ext cx="4820827" cy="2459038"/>
        </p:xfrm>
        <a:graphic>
          <a:graphicData uri="http://schemas.openxmlformats.org/drawingml/2006/table">
            <a:tbl>
              <a:tblPr>
                <a:tableStyleId>{5C22544A-7EE6-4342-B048-85BDC9FD1C3A}</a:tableStyleId>
              </a:tblPr>
              <a:tblGrid>
                <a:gridCol w="820932">
                  <a:extLst>
                    <a:ext uri="{9D8B030D-6E8A-4147-A177-3AD203B41FA5}">
                      <a16:colId xmlns:a16="http://schemas.microsoft.com/office/drawing/2014/main" val="20000"/>
                    </a:ext>
                  </a:extLst>
                </a:gridCol>
                <a:gridCol w="820932">
                  <a:extLst>
                    <a:ext uri="{9D8B030D-6E8A-4147-A177-3AD203B41FA5}">
                      <a16:colId xmlns:a16="http://schemas.microsoft.com/office/drawing/2014/main" val="20001"/>
                    </a:ext>
                  </a:extLst>
                </a:gridCol>
                <a:gridCol w="729719">
                  <a:extLst>
                    <a:ext uri="{9D8B030D-6E8A-4147-A177-3AD203B41FA5}">
                      <a16:colId xmlns:a16="http://schemas.microsoft.com/office/drawing/2014/main" val="20002"/>
                    </a:ext>
                  </a:extLst>
                </a:gridCol>
                <a:gridCol w="1505043">
                  <a:extLst>
                    <a:ext uri="{9D8B030D-6E8A-4147-A177-3AD203B41FA5}">
                      <a16:colId xmlns:a16="http://schemas.microsoft.com/office/drawing/2014/main" val="20003"/>
                    </a:ext>
                  </a:extLst>
                </a:gridCol>
                <a:gridCol w="944201">
                  <a:extLst>
                    <a:ext uri="{9D8B030D-6E8A-4147-A177-3AD203B41FA5}">
                      <a16:colId xmlns:a16="http://schemas.microsoft.com/office/drawing/2014/main" val="20004"/>
                    </a:ext>
                  </a:extLst>
                </a:gridCol>
              </a:tblGrid>
              <a:tr h="162176">
                <a:tc gridSpan="5">
                  <a:txBody>
                    <a:bodyPr/>
                    <a:lstStyle/>
                    <a:p>
                      <a:pPr algn="ctr" fontAlgn="b"/>
                      <a:r>
                        <a:rPr lang="en-US" sz="1000" b="1" u="none" strike="noStrike" dirty="0">
                          <a:solidFill>
                            <a:srgbClr val="FFFFFF"/>
                          </a:solidFill>
                          <a:effectLst/>
                        </a:rPr>
                        <a:t>Table 2. Vital Signs (PALS)</a:t>
                      </a:r>
                      <a:endParaRPr lang="en-US" sz="1000" b="1" i="0" u="none" strike="noStrike" dirty="0">
                        <a:solidFill>
                          <a:srgbClr val="FFFFFF"/>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6563">
                <a:tc>
                  <a:txBody>
                    <a:bodyPr/>
                    <a:lstStyle/>
                    <a:p>
                      <a:pPr algn="ctr" fontAlgn="b"/>
                      <a:r>
                        <a:rPr lang="en-US" sz="1000" b="1" u="none" strike="noStrike" dirty="0">
                          <a:effectLst/>
                        </a:rPr>
                        <a:t>Age</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Heart Rate</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Resp Rate</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Systolic BP</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000" b="1" u="none" strike="noStrike" dirty="0">
                          <a:effectLst/>
                        </a:rPr>
                        <a:t>Temp (°C)</a:t>
                      </a:r>
                      <a:endParaRPr lang="en-US" sz="1000" b="1"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7811">
                <a:tc>
                  <a:txBody>
                    <a:bodyPr/>
                    <a:lstStyle/>
                    <a:p>
                      <a:pPr algn="ctr" fontAlgn="b"/>
                      <a:r>
                        <a:rPr lang="en-US" sz="1000" u="none" strike="noStrike" dirty="0">
                          <a:effectLst/>
                        </a:rPr>
                        <a:t>0d - 1m</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205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7811">
                <a:tc>
                  <a:txBody>
                    <a:bodyPr/>
                    <a:lstStyle/>
                    <a:p>
                      <a:pPr algn="ctr" fontAlgn="b"/>
                      <a:r>
                        <a:rPr lang="en-US" sz="1000" u="none" strike="noStrike" dirty="0">
                          <a:effectLst/>
                        </a:rPr>
                        <a:t>≥ 1m - 3m</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205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7811">
                <a:tc>
                  <a:txBody>
                    <a:bodyPr/>
                    <a:lstStyle/>
                    <a:p>
                      <a:pPr algn="ctr" fontAlgn="b"/>
                      <a:r>
                        <a:rPr lang="en-US" sz="1000" u="none" strike="noStrike" dirty="0">
                          <a:effectLst/>
                        </a:rPr>
                        <a:t>≥ 3m - 1y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60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27811">
                <a:tc>
                  <a:txBody>
                    <a:bodyPr/>
                    <a:lstStyle/>
                    <a:p>
                      <a:pPr algn="ctr" fontAlgn="b"/>
                      <a:r>
                        <a:rPr lang="en-US" sz="1000" u="none" strike="noStrike" dirty="0">
                          <a:effectLst/>
                        </a:rPr>
                        <a:t>≥ 1y - 2y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7811">
                <a:tc>
                  <a:txBody>
                    <a:bodyPr/>
                    <a:lstStyle/>
                    <a:p>
                      <a:pPr algn="ctr" fontAlgn="b"/>
                      <a:r>
                        <a:rPr lang="en-US" sz="1000" u="none" strike="noStrike" dirty="0">
                          <a:effectLst/>
                        </a:rPr>
                        <a:t>≥ 2y - 4y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27811">
                <a:tc>
                  <a:txBody>
                    <a:bodyPr/>
                    <a:lstStyle/>
                    <a:p>
                      <a:pPr algn="ctr" fontAlgn="b"/>
                      <a:r>
                        <a:rPr lang="en-US" sz="1000" u="none" strike="noStrike" dirty="0">
                          <a:effectLst/>
                        </a:rPr>
                        <a:t>≥ 4y - 6y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34</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27811">
                <a:tc>
                  <a:txBody>
                    <a:bodyPr/>
                    <a:lstStyle/>
                    <a:p>
                      <a:pPr algn="ctr" fontAlgn="b"/>
                      <a:r>
                        <a:rPr lang="en-US" sz="1000" u="none" strike="noStrike" dirty="0">
                          <a:effectLst/>
                        </a:rPr>
                        <a:t>≥ 6y - 10y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140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30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70 + (age in yr × x2)</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27811">
                <a:tc>
                  <a:txBody>
                    <a:bodyPr/>
                    <a:lstStyle/>
                    <a:p>
                      <a:pPr algn="ctr" fontAlgn="b"/>
                      <a:r>
                        <a:rPr lang="en-US" sz="1000" u="none" strike="noStrike" dirty="0">
                          <a:effectLst/>
                        </a:rPr>
                        <a:t>≥ 10y - 13y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100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30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27811">
                <a:tc>
                  <a:txBody>
                    <a:bodyPr/>
                    <a:lstStyle/>
                    <a:p>
                      <a:pPr algn="ctr" fontAlgn="b"/>
                      <a:r>
                        <a:rPr lang="en-US" sz="1000" u="none" strike="noStrike" dirty="0">
                          <a:effectLst/>
                        </a:rPr>
                        <a:t>≥ 13y</a:t>
                      </a:r>
                      <a:endParaRPr lang="en-US" sz="1000" b="0" i="0" u="none" strike="noStrike" dirty="0">
                        <a:solidFill>
                          <a:srgbClr val="000000"/>
                        </a:solidFill>
                        <a:effectLst/>
                        <a:latin typeface="Calibri"/>
                      </a:endParaRPr>
                    </a:p>
                  </a:txBody>
                  <a:tcPr marL="7147" marR="7147"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solidFill>
                            <a:srgbClr val="FF0000"/>
                          </a:solidFill>
                          <a:effectLst/>
                        </a:rPr>
                        <a:t>&gt; 100</a:t>
                      </a:r>
                      <a:endParaRPr lang="en-US" sz="1000" b="0" i="0" u="none" strike="noStrike" dirty="0">
                        <a:solidFill>
                          <a:srgbClr val="FF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&gt; 16</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 90</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000" u="none" strike="noStrike" dirty="0">
                          <a:effectLst/>
                        </a:rPr>
                        <a:t>&lt;36 or &gt;38.5</a:t>
                      </a:r>
                      <a:endParaRPr lang="en-US" sz="1000" b="0" i="0" u="none" strike="noStrike" dirty="0">
                        <a:solidFill>
                          <a:srgbClr val="000000"/>
                        </a:solidFill>
                        <a:effectLst/>
                        <a:latin typeface="Calibri"/>
                      </a:endParaRPr>
                    </a:p>
                  </a:txBody>
                  <a:tcPr marL="7147" marR="7147"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pic>
        <p:nvPicPr>
          <p:cNvPr id="4006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1" y="120650"/>
            <a:ext cx="4114799" cy="67373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105400" y="4038600"/>
            <a:ext cx="762000" cy="228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67400" y="4038600"/>
            <a:ext cx="762000" cy="228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153400" y="4038600"/>
            <a:ext cx="914400" cy="228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267200" y="1447800"/>
            <a:ext cx="1066800" cy="228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324600" y="4648200"/>
            <a:ext cx="11430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391400" y="6477000"/>
            <a:ext cx="1371600" cy="228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097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2"/>
          <p:cNvSpPr txBox="1">
            <a:spLocks/>
          </p:cNvSpPr>
          <p:nvPr/>
        </p:nvSpPr>
        <p:spPr bwMode="auto">
          <a:xfrm>
            <a:off x="1447800" y="152400"/>
            <a:ext cx="7338542"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nSpc>
                <a:spcPct val="90000"/>
              </a:lnSpc>
            </a:pPr>
            <a:r>
              <a:rPr lang="en-US" sz="3600" dirty="0">
                <a:solidFill>
                  <a:srgbClr val="353537"/>
                </a:solidFill>
              </a:rPr>
              <a:t>Patient FT</a:t>
            </a:r>
          </a:p>
        </p:txBody>
      </p:sp>
      <p:pic>
        <p:nvPicPr>
          <p:cNvPr id="430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52400"/>
            <a:ext cx="1143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a:off x="1447800" y="1143000"/>
            <a:ext cx="7411190"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256436" y="1417639"/>
            <a:ext cx="7354163" cy="4801314"/>
          </a:xfrm>
          <a:prstGeom prst="rect">
            <a:avLst/>
          </a:prstGeom>
          <a:noFill/>
        </p:spPr>
        <p:txBody>
          <a:bodyPr wrap="square">
            <a:spAutoFit/>
          </a:bodyPr>
          <a:lstStyle/>
          <a:p>
            <a:pPr fontAlgn="auto">
              <a:spcBef>
                <a:spcPts val="0"/>
              </a:spcBef>
              <a:spcAft>
                <a:spcPts val="0"/>
              </a:spcAft>
              <a:defRPr/>
            </a:pPr>
            <a:r>
              <a:rPr lang="en-US" dirty="0"/>
              <a:t>Patient moved to </a:t>
            </a:r>
            <a:r>
              <a:rPr lang="en-US" dirty="0" err="1"/>
              <a:t>resus</a:t>
            </a:r>
            <a:r>
              <a:rPr lang="en-US" dirty="0"/>
              <a:t> room and Aggressive Sepsis management initiated:</a:t>
            </a:r>
          </a:p>
          <a:p>
            <a:pPr fontAlgn="auto">
              <a:spcBef>
                <a:spcPts val="0"/>
              </a:spcBef>
              <a:spcAft>
                <a:spcPts val="0"/>
              </a:spcAft>
              <a:defRPr/>
            </a:pPr>
            <a:endParaRPr lang="en-US" dirty="0"/>
          </a:p>
          <a:p>
            <a:pPr fontAlgn="auto">
              <a:spcBef>
                <a:spcPts val="0"/>
              </a:spcBef>
              <a:spcAft>
                <a:spcPts val="0"/>
              </a:spcAft>
              <a:defRPr/>
            </a:pPr>
            <a:r>
              <a:rPr lang="en-US" dirty="0"/>
              <a:t>	Time to completion of 1</a:t>
            </a:r>
            <a:r>
              <a:rPr lang="en-US" baseline="30000" dirty="0"/>
              <a:t>st</a:t>
            </a:r>
            <a:r>
              <a:rPr lang="en-US" dirty="0"/>
              <a:t> bolus: </a:t>
            </a:r>
            <a:r>
              <a:rPr lang="en-US" dirty="0">
                <a:solidFill>
                  <a:srgbClr val="FF0000"/>
                </a:solidFill>
              </a:rPr>
              <a:t>1hr and 35 minutes </a:t>
            </a:r>
            <a:r>
              <a:rPr lang="en-US" dirty="0"/>
              <a:t>from 	presentation and </a:t>
            </a:r>
            <a:r>
              <a:rPr lang="en-US" dirty="0">
                <a:solidFill>
                  <a:srgbClr val="008000"/>
                </a:solidFill>
              </a:rPr>
              <a:t>10 minutes </a:t>
            </a:r>
            <a:r>
              <a:rPr lang="en-US" dirty="0"/>
              <a:t>from sepsis recognition  	</a:t>
            </a:r>
          </a:p>
          <a:p>
            <a:pPr fontAlgn="auto">
              <a:spcBef>
                <a:spcPts val="0"/>
              </a:spcBef>
              <a:spcAft>
                <a:spcPts val="0"/>
              </a:spcAft>
              <a:defRPr/>
            </a:pPr>
            <a:r>
              <a:rPr lang="en-US" dirty="0"/>
              <a:t>	(PALS goal 20 minutes)</a:t>
            </a:r>
            <a:br>
              <a:rPr lang="en-US" dirty="0"/>
            </a:br>
            <a:endParaRPr lang="en-US" dirty="0"/>
          </a:p>
          <a:p>
            <a:pPr fontAlgn="auto">
              <a:spcBef>
                <a:spcPts val="0"/>
              </a:spcBef>
              <a:spcAft>
                <a:spcPts val="0"/>
              </a:spcAft>
              <a:defRPr/>
            </a:pPr>
            <a:r>
              <a:rPr lang="en-US" dirty="0"/>
              <a:t>	Time to completion of 3</a:t>
            </a:r>
            <a:r>
              <a:rPr lang="en-US" baseline="30000" dirty="0"/>
              <a:t>rd</a:t>
            </a:r>
            <a:r>
              <a:rPr lang="en-US" dirty="0"/>
              <a:t> bolus: </a:t>
            </a:r>
            <a:r>
              <a:rPr lang="en-US" dirty="0">
                <a:solidFill>
                  <a:srgbClr val="FF0000"/>
                </a:solidFill>
              </a:rPr>
              <a:t>2hr and 10 minutes </a:t>
            </a:r>
            <a:r>
              <a:rPr lang="en-US" dirty="0"/>
              <a:t>from 	presentation and </a:t>
            </a:r>
            <a:r>
              <a:rPr lang="en-US" dirty="0">
                <a:solidFill>
                  <a:srgbClr val="008000"/>
                </a:solidFill>
              </a:rPr>
              <a:t>45 minutes </a:t>
            </a:r>
            <a:r>
              <a:rPr lang="en-US" dirty="0"/>
              <a:t>from sepsis recognition 	</a:t>
            </a:r>
          </a:p>
          <a:p>
            <a:pPr fontAlgn="auto">
              <a:spcBef>
                <a:spcPts val="0"/>
              </a:spcBef>
              <a:spcAft>
                <a:spcPts val="0"/>
              </a:spcAft>
              <a:defRPr/>
            </a:pPr>
            <a:r>
              <a:rPr lang="en-US" dirty="0"/>
              <a:t>	(PALS goal 60 minutes)</a:t>
            </a:r>
          </a:p>
          <a:p>
            <a:pPr fontAlgn="auto">
              <a:spcBef>
                <a:spcPts val="0"/>
              </a:spcBef>
              <a:spcAft>
                <a:spcPts val="0"/>
              </a:spcAft>
              <a:defRPr/>
            </a:pPr>
            <a:endParaRPr lang="en-US" dirty="0"/>
          </a:p>
          <a:p>
            <a:pPr fontAlgn="auto">
              <a:spcBef>
                <a:spcPts val="0"/>
              </a:spcBef>
              <a:spcAft>
                <a:spcPts val="0"/>
              </a:spcAft>
              <a:defRPr/>
            </a:pPr>
            <a:r>
              <a:rPr lang="en-US" dirty="0"/>
              <a:t>	Time to administration of antibiotics: </a:t>
            </a:r>
            <a:r>
              <a:rPr lang="en-US" dirty="0">
                <a:solidFill>
                  <a:srgbClr val="FF0000"/>
                </a:solidFill>
              </a:rPr>
              <a:t>1hr and 55 minutes 	</a:t>
            </a:r>
            <a:r>
              <a:rPr lang="en-US" dirty="0"/>
              <a:t>from presentation and </a:t>
            </a:r>
            <a:r>
              <a:rPr lang="en-US" dirty="0">
                <a:solidFill>
                  <a:srgbClr val="008000"/>
                </a:solidFill>
              </a:rPr>
              <a:t>30 minutes </a:t>
            </a:r>
            <a:r>
              <a:rPr lang="en-US" dirty="0"/>
              <a:t>from sepsis recognition </a:t>
            </a:r>
          </a:p>
          <a:p>
            <a:pPr fontAlgn="auto">
              <a:spcBef>
                <a:spcPts val="0"/>
              </a:spcBef>
              <a:spcAft>
                <a:spcPts val="0"/>
              </a:spcAft>
              <a:defRPr/>
            </a:pPr>
            <a:r>
              <a:rPr lang="en-US" dirty="0"/>
              <a:t>	(PALS goal 60 minutes)</a:t>
            </a:r>
          </a:p>
          <a:p>
            <a:pPr fontAlgn="auto">
              <a:spcBef>
                <a:spcPts val="0"/>
              </a:spcBef>
              <a:spcAft>
                <a:spcPts val="0"/>
              </a:spcAft>
              <a:defRPr/>
            </a:pPr>
            <a:endParaRPr lang="en-US" dirty="0"/>
          </a:p>
          <a:p>
            <a:pPr fontAlgn="auto">
              <a:spcBef>
                <a:spcPts val="0"/>
              </a:spcBef>
              <a:spcAft>
                <a:spcPts val="0"/>
              </a:spcAft>
              <a:defRPr/>
            </a:pPr>
            <a:r>
              <a:rPr lang="en-US" dirty="0"/>
              <a:t>       	Patient briefly required Norepinephrine in the PICU, spent 11 	days in the hospital.  Discharged in his usual state of health. </a:t>
            </a:r>
          </a:p>
        </p:txBody>
      </p:sp>
      <p:sp>
        <p:nvSpPr>
          <p:cNvPr id="8" name="Right Arrow 7"/>
          <p:cNvSpPr/>
          <p:nvPr/>
        </p:nvSpPr>
        <p:spPr>
          <a:xfrm>
            <a:off x="1905000" y="2268538"/>
            <a:ext cx="22865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05000" y="5562600"/>
            <a:ext cx="22865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312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4294967295"/>
          </p:nvPr>
        </p:nvSpPr>
        <p:spPr>
          <a:xfrm>
            <a:off x="1981200" y="1524000"/>
            <a:ext cx="7162800" cy="3200400"/>
          </a:xfrm>
        </p:spPr>
        <p:txBody>
          <a:bodyPr rtlCol="0">
            <a:normAutofit fontScale="92500" lnSpcReduction="20000"/>
          </a:bodyPr>
          <a:lstStyle/>
          <a:p>
            <a:pPr marL="0" indent="0">
              <a:buNone/>
            </a:pPr>
            <a:endParaRPr lang="en-US" dirty="0"/>
          </a:p>
          <a:p>
            <a:pPr>
              <a:buAutoNum type="arabicPeriod"/>
            </a:pPr>
            <a:r>
              <a:rPr lang="en-US" dirty="0"/>
              <a:t>When sepsis was recognized, and care was rapidly escalated, the PCH ED was capable of meeting PALS standards for optimal Sepsis management</a:t>
            </a:r>
          </a:p>
          <a:p>
            <a:pPr>
              <a:buAutoNum type="arabicPeriod"/>
            </a:pPr>
            <a:endParaRPr lang="en-US" dirty="0"/>
          </a:p>
          <a:p>
            <a:pPr>
              <a:buAutoNum type="arabicPeriod"/>
            </a:pPr>
            <a:endParaRPr lang="en-US" dirty="0"/>
          </a:p>
          <a:p>
            <a:pPr>
              <a:buAutoNum type="arabicPeriod"/>
            </a:pPr>
            <a:r>
              <a:rPr lang="en-US" dirty="0"/>
              <a:t>Our triage process was suboptimal at recognizing sepsis</a:t>
            </a:r>
          </a:p>
          <a:p>
            <a:pPr marL="0" indent="0" fontAlgn="auto">
              <a:spcAft>
                <a:spcPts val="0"/>
              </a:spcAft>
              <a:buNone/>
              <a:defRPr/>
            </a:pPr>
            <a:endParaRPr lang="en-US" dirty="0">
              <a:latin typeface="Calibri" pitchFamily="34" charset="0"/>
              <a:cs typeface="Calibri" pitchFamily="34" charset="0"/>
            </a:endParaRPr>
          </a:p>
          <a:p>
            <a:pPr marL="0" indent="0" fontAlgn="auto">
              <a:spcAft>
                <a:spcPts val="0"/>
              </a:spcAft>
              <a:buFont typeface="Euphemia" pitchFamily="34" charset="0"/>
              <a:buNone/>
              <a:defRPr/>
            </a:pPr>
            <a:endParaRPr lang="en-US" dirty="0">
              <a:latin typeface="Calibri" pitchFamily="34" charset="0"/>
              <a:cs typeface="Calibri" pitchFamily="34" charset="0"/>
            </a:endParaRPr>
          </a:p>
        </p:txBody>
      </p:sp>
      <p:sp>
        <p:nvSpPr>
          <p:cNvPr id="44034" name="Title 12"/>
          <p:cNvSpPr txBox="1">
            <a:spLocks/>
          </p:cNvSpPr>
          <p:nvPr/>
        </p:nvSpPr>
        <p:spPr bwMode="auto">
          <a:xfrm>
            <a:off x="1447800" y="152400"/>
            <a:ext cx="7338542"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r>
              <a:rPr lang="en-US" sz="3600" dirty="0"/>
              <a:t>What did this teach us?</a:t>
            </a:r>
          </a:p>
        </p:txBody>
      </p:sp>
      <p:pic>
        <p:nvPicPr>
          <p:cNvPr id="4403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152400"/>
            <a:ext cx="1296531"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a:off x="1524000" y="1143000"/>
            <a:ext cx="741119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4486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p:cNvSpPr>
            <a:spLocks noGrp="1"/>
          </p:cNvSpPr>
          <p:nvPr>
            <p:ph idx="4294967295"/>
          </p:nvPr>
        </p:nvSpPr>
        <p:spPr>
          <a:xfrm>
            <a:off x="0" y="1600200"/>
            <a:ext cx="8229600" cy="5029200"/>
          </a:xfrm>
        </p:spPr>
        <p:txBody>
          <a:bodyPr>
            <a:normAutofit/>
          </a:bodyPr>
          <a:lstStyle/>
          <a:p>
            <a:r>
              <a:rPr lang="en-US" dirty="0">
                <a:solidFill>
                  <a:schemeClr val="tx2"/>
                </a:solidFill>
                <a:latin typeface="Calibri" pitchFamily="34" charset="0"/>
                <a:cs typeface="Calibri" pitchFamily="34" charset="0"/>
              </a:rPr>
              <a:t>In order for triage sepsis recognition to work we needed two things:</a:t>
            </a:r>
          </a:p>
          <a:p>
            <a:pPr lvl="1"/>
            <a:r>
              <a:rPr lang="en-US" dirty="0">
                <a:solidFill>
                  <a:schemeClr val="tx2"/>
                </a:solidFill>
                <a:latin typeface="Calibri" pitchFamily="34" charset="0"/>
                <a:cs typeface="Calibri" pitchFamily="34" charset="0"/>
              </a:rPr>
              <a:t>A Best Practice Triage Alert (BPA) built into the EMR</a:t>
            </a:r>
          </a:p>
          <a:p>
            <a:pPr lvl="1"/>
            <a:r>
              <a:rPr lang="en-US" dirty="0">
                <a:solidFill>
                  <a:schemeClr val="tx2"/>
                </a:solidFill>
                <a:latin typeface="Calibri" pitchFamily="34" charset="0"/>
                <a:cs typeface="Calibri" pitchFamily="34" charset="0"/>
              </a:rPr>
              <a:t>An electronic system to identify all patients eventually diagnosed with sepsis so that we know if we are missing cases</a:t>
            </a:r>
          </a:p>
          <a:p>
            <a:pPr marL="0" indent="0">
              <a:buNone/>
            </a:pPr>
            <a:endParaRPr lang="en-US" dirty="0">
              <a:solidFill>
                <a:schemeClr val="tx2"/>
              </a:solidFill>
              <a:latin typeface="Calibri" pitchFamily="34" charset="0"/>
              <a:cs typeface="Calibri" pitchFamily="34" charset="0"/>
            </a:endParaRPr>
          </a:p>
        </p:txBody>
      </p:sp>
      <p:sp>
        <p:nvSpPr>
          <p:cNvPr id="48130" name="Title 12"/>
          <p:cNvSpPr txBox="1">
            <a:spLocks/>
          </p:cNvSpPr>
          <p:nvPr/>
        </p:nvSpPr>
        <p:spPr bwMode="auto">
          <a:xfrm>
            <a:off x="1195699" y="177800"/>
            <a:ext cx="7338542"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nSpc>
                <a:spcPct val="90000"/>
              </a:lnSpc>
            </a:pPr>
            <a:r>
              <a:rPr lang="en-US" sz="3600" dirty="0">
                <a:solidFill>
                  <a:srgbClr val="353537"/>
                </a:solidFill>
              </a:rPr>
              <a:t>PCH IT Department</a:t>
            </a:r>
          </a:p>
        </p:txBody>
      </p:sp>
      <p:pic>
        <p:nvPicPr>
          <p:cNvPr id="4813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7469" y="381000"/>
            <a:ext cx="934884"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a:off x="1162354" y="1143000"/>
            <a:ext cx="741119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2605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p:cNvSpPr>
            <a:spLocks noGrp="1"/>
          </p:cNvSpPr>
          <p:nvPr>
            <p:ph idx="1"/>
          </p:nvPr>
        </p:nvSpPr>
        <p:spPr>
          <a:xfrm>
            <a:off x="457200" y="1600204"/>
            <a:ext cx="8229600" cy="3809997"/>
          </a:xfrm>
        </p:spPr>
        <p:txBody>
          <a:bodyPr>
            <a:normAutofit/>
          </a:bodyPr>
          <a:lstStyle/>
          <a:p>
            <a:endParaRPr lang="en-US" dirty="0"/>
          </a:p>
          <a:p>
            <a:endParaRPr lang="en-US" dirty="0">
              <a:solidFill>
                <a:schemeClr val="tx2"/>
              </a:solidFill>
              <a:latin typeface="Calibri" pitchFamily="34" charset="0"/>
              <a:cs typeface="Calibri" pitchFamily="34" charset="0"/>
            </a:endParaRPr>
          </a:p>
          <a:p>
            <a:endParaRPr lang="en-US" dirty="0">
              <a:solidFill>
                <a:schemeClr val="tx2"/>
              </a:solidFill>
              <a:latin typeface="Calibri" pitchFamily="34" charset="0"/>
              <a:cs typeface="Calibri" pitchFamily="34" charset="0"/>
            </a:endParaRPr>
          </a:p>
          <a:p>
            <a:pPr marL="0" indent="0">
              <a:buNone/>
            </a:pPr>
            <a:r>
              <a:rPr lang="en-US" dirty="0">
                <a:solidFill>
                  <a:schemeClr val="tx2"/>
                </a:solidFill>
                <a:latin typeface="Calibri" pitchFamily="34" charset="0"/>
                <a:cs typeface="Calibri" pitchFamily="34" charset="0"/>
              </a:rPr>
              <a:t>                                    </a:t>
            </a:r>
            <a:endParaRPr lang="en-US" sz="6000" dirty="0">
              <a:solidFill>
                <a:schemeClr val="tx2"/>
              </a:solidFill>
              <a:latin typeface="Calibri" pitchFamily="34" charset="0"/>
              <a:cs typeface="Calibri" pitchFamily="34" charset="0"/>
            </a:endParaRPr>
          </a:p>
        </p:txBody>
      </p:sp>
      <p:sp>
        <p:nvSpPr>
          <p:cNvPr id="48130" name="Title 12"/>
          <p:cNvSpPr txBox="1">
            <a:spLocks/>
          </p:cNvSpPr>
          <p:nvPr/>
        </p:nvSpPr>
        <p:spPr bwMode="auto">
          <a:xfrm>
            <a:off x="1447800" y="152400"/>
            <a:ext cx="7338542"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nSpc>
                <a:spcPct val="90000"/>
              </a:lnSpc>
            </a:pPr>
            <a:r>
              <a:rPr lang="en-US" sz="3600" dirty="0">
                <a:solidFill>
                  <a:srgbClr val="353537"/>
                </a:solidFill>
              </a:rPr>
              <a:t>Example of alert</a:t>
            </a:r>
          </a:p>
        </p:txBody>
      </p:sp>
      <p:pic>
        <p:nvPicPr>
          <p:cNvPr id="4813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52" y="0"/>
            <a:ext cx="1219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a:off x="1524000" y="1143000"/>
            <a:ext cx="741119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p:cNvPicPr/>
          <p:nvPr/>
        </p:nvPicPr>
        <p:blipFill>
          <a:blip r:embed="rId4" cstate="email">
            <a:extLst>
              <a:ext uri="{28A0092B-C50C-407E-A947-70E740481C1C}">
                <a14:useLocalDpi xmlns:a14="http://schemas.microsoft.com/office/drawing/2010/main" val="0"/>
              </a:ext>
            </a:extLst>
          </a:blip>
          <a:stretch>
            <a:fillRect/>
          </a:stretch>
        </p:blipFill>
        <p:spPr>
          <a:xfrm>
            <a:off x="1371600" y="1711993"/>
            <a:ext cx="6382599" cy="4572000"/>
          </a:xfrm>
          <a:prstGeom prst="rect">
            <a:avLst/>
          </a:prstGeom>
        </p:spPr>
      </p:pic>
      <p:sp>
        <p:nvSpPr>
          <p:cNvPr id="8" name="Left Arrow 7"/>
          <p:cNvSpPr/>
          <p:nvPr/>
        </p:nvSpPr>
        <p:spPr>
          <a:xfrm rot="2853253">
            <a:off x="3596962" y="3488054"/>
            <a:ext cx="877570" cy="222285"/>
          </a:xfrm>
          <a:prstGeom prst="leftArrow">
            <a:avLst/>
          </a:prstGeom>
          <a:solidFill>
            <a:srgbClr val="FF0000"/>
          </a:solidFill>
          <a:ln/>
        </p:spPr>
        <p:style>
          <a:lnRef idx="1">
            <a:schemeClr val="accent2"/>
          </a:lnRef>
          <a:fillRef idx="3">
            <a:schemeClr val="accent2"/>
          </a:fillRef>
          <a:effectRef idx="2">
            <a:schemeClr val="accent2"/>
          </a:effectRef>
          <a:fontRef idx="minor">
            <a:schemeClr val="lt1"/>
          </a:fontRef>
        </p:style>
        <p:txBody>
          <a:bodyPr/>
          <a:lstStyle/>
          <a:p>
            <a:endParaRPr lang="en-US">
              <a:solidFill>
                <a:srgbClr val="FF0000"/>
              </a:solidFill>
            </a:endParaRPr>
          </a:p>
        </p:txBody>
      </p:sp>
    </p:spTree>
    <p:extLst>
      <p:ext uri="{BB962C8B-B14F-4D97-AF65-F5344CB8AC3E}">
        <p14:creationId xmlns:p14="http://schemas.microsoft.com/office/powerpoint/2010/main" val="1272849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Tree>
    <p:extLst>
      <p:ext uri="{BB962C8B-B14F-4D97-AF65-F5344CB8AC3E}">
        <p14:creationId xmlns:p14="http://schemas.microsoft.com/office/powerpoint/2010/main" val="2331584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p:cNvSpPr>
            <a:spLocks noGrp="1"/>
          </p:cNvSpPr>
          <p:nvPr>
            <p:ph idx="4294967295"/>
          </p:nvPr>
        </p:nvSpPr>
        <p:spPr>
          <a:xfrm>
            <a:off x="0" y="1600200"/>
            <a:ext cx="8229600" cy="4267200"/>
          </a:xfrm>
        </p:spPr>
        <p:txBody>
          <a:bodyPr>
            <a:normAutofit fontScale="92500" lnSpcReduction="20000"/>
          </a:bodyPr>
          <a:lstStyle/>
          <a:p>
            <a:r>
              <a:rPr lang="en-US" dirty="0">
                <a:solidFill>
                  <a:schemeClr val="tx2"/>
                </a:solidFill>
                <a:latin typeface="Calibri" pitchFamily="34" charset="0"/>
                <a:cs typeface="Calibri" pitchFamily="34" charset="0"/>
              </a:rPr>
              <a:t>When a patient fires the alert they are triaged high acuity and brought immediately back to a room</a:t>
            </a:r>
          </a:p>
          <a:p>
            <a:r>
              <a:rPr lang="en-US" dirty="0">
                <a:solidFill>
                  <a:schemeClr val="tx2"/>
                </a:solidFill>
                <a:latin typeface="Calibri" pitchFamily="34" charset="0"/>
                <a:cs typeface="Calibri" pitchFamily="34" charset="0"/>
              </a:rPr>
              <a:t>An attending or fellow must see the patient within 10 minutes</a:t>
            </a:r>
          </a:p>
          <a:p>
            <a:r>
              <a:rPr lang="en-US" dirty="0">
                <a:solidFill>
                  <a:schemeClr val="tx2"/>
                </a:solidFill>
                <a:latin typeface="Calibri" pitchFamily="34" charset="0"/>
                <a:cs typeface="Calibri" pitchFamily="34" charset="0"/>
              </a:rPr>
              <a:t>They then decide whether to </a:t>
            </a:r>
            <a:r>
              <a:rPr lang="en-US">
                <a:solidFill>
                  <a:schemeClr val="tx2"/>
                </a:solidFill>
                <a:latin typeface="Calibri" pitchFamily="34" charset="0"/>
                <a:cs typeface="Calibri" pitchFamily="34" charset="0"/>
              </a:rPr>
              <a:t>use (green </a:t>
            </a:r>
            <a:r>
              <a:rPr lang="en-US" dirty="0">
                <a:solidFill>
                  <a:schemeClr val="tx2"/>
                </a:solidFill>
                <a:latin typeface="Calibri" pitchFamily="34" charset="0"/>
                <a:cs typeface="Calibri" pitchFamily="34" charset="0"/>
              </a:rPr>
              <a:t>light) or not use (red light) the package</a:t>
            </a:r>
          </a:p>
          <a:p>
            <a:r>
              <a:rPr lang="en-US" dirty="0">
                <a:solidFill>
                  <a:schemeClr val="tx2"/>
                </a:solidFill>
                <a:latin typeface="Calibri" pitchFamily="34" charset="0"/>
                <a:cs typeface="Calibri" pitchFamily="34" charset="0"/>
              </a:rPr>
              <a:t>The IT department created an EMR order bundle for sepsis </a:t>
            </a:r>
          </a:p>
          <a:p>
            <a:r>
              <a:rPr lang="en-US" dirty="0">
                <a:solidFill>
                  <a:schemeClr val="tx2"/>
                </a:solidFill>
                <a:latin typeface="Calibri" pitchFamily="34" charset="0"/>
                <a:cs typeface="Calibri" pitchFamily="34" charset="0"/>
              </a:rPr>
              <a:t>When activated the patient receives:</a:t>
            </a:r>
          </a:p>
          <a:p>
            <a:pPr lvl="1"/>
            <a:r>
              <a:rPr lang="en-US" dirty="0">
                <a:solidFill>
                  <a:schemeClr val="tx2"/>
                </a:solidFill>
                <a:latin typeface="Calibri" pitchFamily="34" charset="0"/>
                <a:cs typeface="Calibri" pitchFamily="34" charset="0"/>
              </a:rPr>
              <a:t>20cc/kg of fluids in 20 minutes</a:t>
            </a:r>
          </a:p>
          <a:p>
            <a:pPr lvl="1"/>
            <a:r>
              <a:rPr lang="en-US" dirty="0">
                <a:solidFill>
                  <a:schemeClr val="tx2"/>
                </a:solidFill>
                <a:latin typeface="Calibri" pitchFamily="34" charset="0"/>
                <a:cs typeface="Calibri" pitchFamily="34" charset="0"/>
              </a:rPr>
              <a:t>60cc/kg of fluids in 60 minutes</a:t>
            </a:r>
          </a:p>
          <a:p>
            <a:pPr lvl="1"/>
            <a:r>
              <a:rPr lang="en-US" dirty="0">
                <a:solidFill>
                  <a:schemeClr val="tx2"/>
                </a:solidFill>
                <a:latin typeface="Calibri" pitchFamily="34" charset="0"/>
                <a:cs typeface="Calibri" pitchFamily="34" charset="0"/>
              </a:rPr>
              <a:t>Antibiotics given STAT</a:t>
            </a:r>
          </a:p>
          <a:p>
            <a:pPr lvl="1"/>
            <a:r>
              <a:rPr lang="en-US" dirty="0">
                <a:solidFill>
                  <a:schemeClr val="tx2"/>
                </a:solidFill>
                <a:latin typeface="Calibri" pitchFamily="34" charset="0"/>
                <a:cs typeface="Calibri" pitchFamily="34" charset="0"/>
              </a:rPr>
              <a:t>Options for inotropes and hydrocortisone                </a:t>
            </a:r>
            <a:endParaRPr lang="en-US" sz="6000" dirty="0">
              <a:solidFill>
                <a:schemeClr val="tx2"/>
              </a:solidFill>
              <a:latin typeface="Calibri" pitchFamily="34" charset="0"/>
              <a:cs typeface="Calibri" pitchFamily="34" charset="0"/>
            </a:endParaRPr>
          </a:p>
        </p:txBody>
      </p:sp>
      <p:sp>
        <p:nvSpPr>
          <p:cNvPr id="48130" name="Title 12"/>
          <p:cNvSpPr txBox="1">
            <a:spLocks/>
          </p:cNvSpPr>
          <p:nvPr/>
        </p:nvSpPr>
        <p:spPr bwMode="auto">
          <a:xfrm>
            <a:off x="1195699" y="177800"/>
            <a:ext cx="7338542" cy="123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Euphemia" pitchFamily="34" charset="0"/>
                <a:cs typeface="Arial" charset="0"/>
              </a:defRPr>
            </a:lvl1pPr>
            <a:lvl2pPr marL="742950" indent="-285750">
              <a:defRPr>
                <a:solidFill>
                  <a:schemeClr val="tx1"/>
                </a:solidFill>
                <a:latin typeface="Euphemia" pitchFamily="34" charset="0"/>
                <a:cs typeface="Arial" charset="0"/>
              </a:defRPr>
            </a:lvl2pPr>
            <a:lvl3pPr marL="1143000" indent="-228600">
              <a:defRPr>
                <a:solidFill>
                  <a:schemeClr val="tx1"/>
                </a:solidFill>
                <a:latin typeface="Euphemia" pitchFamily="34" charset="0"/>
                <a:cs typeface="Arial" charset="0"/>
              </a:defRPr>
            </a:lvl3pPr>
            <a:lvl4pPr marL="1600200" indent="-228600">
              <a:defRPr>
                <a:solidFill>
                  <a:schemeClr val="tx1"/>
                </a:solidFill>
                <a:latin typeface="Euphemia" pitchFamily="34" charset="0"/>
                <a:cs typeface="Arial" charset="0"/>
              </a:defRPr>
            </a:lvl4pPr>
            <a:lvl5pPr marL="2057400" indent="-228600">
              <a:defRPr>
                <a:solidFill>
                  <a:schemeClr val="tx1"/>
                </a:solidFill>
                <a:latin typeface="Euphemia" pitchFamily="34" charset="0"/>
                <a:cs typeface="Arial" charset="0"/>
              </a:defRPr>
            </a:lvl5pPr>
            <a:lvl6pPr marL="2514600" indent="-228600" fontAlgn="base">
              <a:spcBef>
                <a:spcPct val="0"/>
              </a:spcBef>
              <a:spcAft>
                <a:spcPct val="0"/>
              </a:spcAft>
              <a:defRPr>
                <a:solidFill>
                  <a:schemeClr val="tx1"/>
                </a:solidFill>
                <a:latin typeface="Euphemia" pitchFamily="34" charset="0"/>
                <a:cs typeface="Arial" charset="0"/>
              </a:defRPr>
            </a:lvl6pPr>
            <a:lvl7pPr marL="2971800" indent="-228600" fontAlgn="base">
              <a:spcBef>
                <a:spcPct val="0"/>
              </a:spcBef>
              <a:spcAft>
                <a:spcPct val="0"/>
              </a:spcAft>
              <a:defRPr>
                <a:solidFill>
                  <a:schemeClr val="tx1"/>
                </a:solidFill>
                <a:latin typeface="Euphemia" pitchFamily="34" charset="0"/>
                <a:cs typeface="Arial" charset="0"/>
              </a:defRPr>
            </a:lvl7pPr>
            <a:lvl8pPr marL="3429000" indent="-228600" fontAlgn="base">
              <a:spcBef>
                <a:spcPct val="0"/>
              </a:spcBef>
              <a:spcAft>
                <a:spcPct val="0"/>
              </a:spcAft>
              <a:defRPr>
                <a:solidFill>
                  <a:schemeClr val="tx1"/>
                </a:solidFill>
                <a:latin typeface="Euphemia" pitchFamily="34" charset="0"/>
                <a:cs typeface="Arial" charset="0"/>
              </a:defRPr>
            </a:lvl8pPr>
            <a:lvl9pPr marL="3886200" indent="-228600" fontAlgn="base">
              <a:spcBef>
                <a:spcPct val="0"/>
              </a:spcBef>
              <a:spcAft>
                <a:spcPct val="0"/>
              </a:spcAft>
              <a:defRPr>
                <a:solidFill>
                  <a:schemeClr val="tx1"/>
                </a:solidFill>
                <a:latin typeface="Euphemia" pitchFamily="34" charset="0"/>
                <a:cs typeface="Arial" charset="0"/>
              </a:defRPr>
            </a:lvl9pPr>
          </a:lstStyle>
          <a:p>
            <a:pPr>
              <a:lnSpc>
                <a:spcPct val="90000"/>
              </a:lnSpc>
            </a:pPr>
            <a:r>
              <a:rPr lang="en-US" sz="3600" dirty="0">
                <a:solidFill>
                  <a:srgbClr val="353537"/>
                </a:solidFill>
              </a:rPr>
              <a:t>Sepsis intervention</a:t>
            </a:r>
          </a:p>
        </p:txBody>
      </p:sp>
      <p:pic>
        <p:nvPicPr>
          <p:cNvPr id="4813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630" y="0"/>
            <a:ext cx="1123051"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a:off x="1162354" y="1143000"/>
            <a:ext cx="741119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04283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
        <p:nvSpPr>
          <p:cNvPr id="9" name="Down Arrow 8"/>
          <p:cNvSpPr/>
          <p:nvPr/>
        </p:nvSpPr>
        <p:spPr>
          <a:xfrm>
            <a:off x="16009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3" name="TextBox 2"/>
          <p:cNvSpPr txBox="1"/>
          <p:nvPr/>
        </p:nvSpPr>
        <p:spPr>
          <a:xfrm>
            <a:off x="1284732" y="1553670"/>
            <a:ext cx="1371600" cy="830997"/>
          </a:xfrm>
          <a:prstGeom prst="rect">
            <a:avLst/>
          </a:prstGeom>
          <a:noFill/>
        </p:spPr>
        <p:txBody>
          <a:bodyPr wrap="square" rtlCol="0">
            <a:spAutoFit/>
          </a:bodyPr>
          <a:lstStyle/>
          <a:p>
            <a:r>
              <a:rPr lang="en-US" sz="1600" dirty="0"/>
              <a:t>Fluid-Refractory</a:t>
            </a:r>
          </a:p>
          <a:p>
            <a:r>
              <a:rPr lang="en-US" sz="1600" dirty="0"/>
              <a:t>Sepsis</a:t>
            </a:r>
          </a:p>
        </p:txBody>
      </p:sp>
      <p:sp>
        <p:nvSpPr>
          <p:cNvPr id="10" name="Rectangle 9"/>
          <p:cNvSpPr/>
          <p:nvPr/>
        </p:nvSpPr>
        <p:spPr>
          <a:xfrm>
            <a:off x="1821942" y="4741985"/>
            <a:ext cx="1485898" cy="830997"/>
          </a:xfrm>
          <a:prstGeom prst="rect">
            <a:avLst/>
          </a:prstGeom>
        </p:spPr>
        <p:txBody>
          <a:bodyPr wrap="square">
            <a:spAutoFit/>
          </a:bodyPr>
          <a:lstStyle/>
          <a:p>
            <a:pPr algn="ctr"/>
            <a:r>
              <a:rPr lang="en-US" sz="1600" dirty="0"/>
              <a:t>ACCM/PALS</a:t>
            </a:r>
          </a:p>
          <a:p>
            <a:pPr algn="ctr"/>
            <a:r>
              <a:rPr lang="en-US" sz="1600" dirty="0"/>
              <a:t>Guideline</a:t>
            </a:r>
          </a:p>
          <a:p>
            <a:pPr algn="ctr"/>
            <a:r>
              <a:rPr lang="en-US" sz="1600" dirty="0"/>
              <a:t>2002</a:t>
            </a:r>
          </a:p>
        </p:txBody>
      </p:sp>
      <p:sp>
        <p:nvSpPr>
          <p:cNvPr id="11" name="Down Arrow 10"/>
          <p:cNvSpPr/>
          <p:nvPr/>
        </p:nvSpPr>
        <p:spPr>
          <a:xfrm rot="10800000">
            <a:off x="243535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2" name="Down Arrow 11"/>
          <p:cNvSpPr/>
          <p:nvPr/>
        </p:nvSpPr>
        <p:spPr>
          <a:xfrm>
            <a:off x="2732532" y="245545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3" name="TextBox 12"/>
          <p:cNvSpPr txBox="1"/>
          <p:nvPr/>
        </p:nvSpPr>
        <p:spPr>
          <a:xfrm>
            <a:off x="2435351" y="1692169"/>
            <a:ext cx="1101091" cy="584775"/>
          </a:xfrm>
          <a:prstGeom prst="rect">
            <a:avLst/>
          </a:prstGeom>
          <a:noFill/>
        </p:spPr>
        <p:txBody>
          <a:bodyPr wrap="square" rtlCol="0">
            <a:spAutoFit/>
          </a:bodyPr>
          <a:lstStyle/>
          <a:p>
            <a:r>
              <a:rPr lang="en-US" sz="1600" dirty="0"/>
              <a:t>Study the Guideline</a:t>
            </a:r>
          </a:p>
        </p:txBody>
      </p:sp>
      <p:sp>
        <p:nvSpPr>
          <p:cNvPr id="14" name="Down Arrow 13"/>
          <p:cNvSpPr/>
          <p:nvPr/>
        </p:nvSpPr>
        <p:spPr>
          <a:xfrm rot="10800000">
            <a:off x="387553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5" name="TextBox 14"/>
          <p:cNvSpPr txBox="1"/>
          <p:nvPr/>
        </p:nvSpPr>
        <p:spPr>
          <a:xfrm>
            <a:off x="3376420" y="4880482"/>
            <a:ext cx="1219202" cy="584775"/>
          </a:xfrm>
          <a:prstGeom prst="rect">
            <a:avLst/>
          </a:prstGeom>
          <a:noFill/>
        </p:spPr>
        <p:txBody>
          <a:bodyPr wrap="square" rtlCol="0">
            <a:spAutoFit/>
          </a:bodyPr>
          <a:lstStyle/>
          <a:p>
            <a:pPr algn="ctr"/>
            <a:r>
              <a:rPr lang="en-US" sz="1600" dirty="0"/>
              <a:t>Early Antibiotics</a:t>
            </a:r>
          </a:p>
        </p:txBody>
      </p:sp>
      <p:sp>
        <p:nvSpPr>
          <p:cNvPr id="16" name="Down Arrow 15"/>
          <p:cNvSpPr/>
          <p:nvPr/>
        </p:nvSpPr>
        <p:spPr>
          <a:xfrm>
            <a:off x="41536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7" name="TextBox 16"/>
          <p:cNvSpPr txBox="1"/>
          <p:nvPr/>
        </p:nvSpPr>
        <p:spPr>
          <a:xfrm>
            <a:off x="3595496" y="1532120"/>
            <a:ext cx="1423036" cy="830997"/>
          </a:xfrm>
          <a:prstGeom prst="rect">
            <a:avLst/>
          </a:prstGeom>
          <a:noFill/>
        </p:spPr>
        <p:txBody>
          <a:bodyPr wrap="square" rtlCol="0">
            <a:spAutoFit/>
          </a:bodyPr>
          <a:lstStyle/>
          <a:p>
            <a:pPr algn="ctr"/>
            <a:r>
              <a:rPr lang="en-US" sz="1600" dirty="0"/>
              <a:t>ACCM/PALS</a:t>
            </a:r>
          </a:p>
          <a:p>
            <a:pPr algn="ctr"/>
            <a:r>
              <a:rPr lang="en-US" sz="1600" dirty="0"/>
              <a:t>Guideline</a:t>
            </a:r>
          </a:p>
          <a:p>
            <a:pPr algn="ctr"/>
            <a:r>
              <a:rPr lang="en-US" sz="1600" dirty="0"/>
              <a:t>Update 2009</a:t>
            </a:r>
          </a:p>
        </p:txBody>
      </p:sp>
      <p:sp>
        <p:nvSpPr>
          <p:cNvPr id="18" name="Down Arrow 17"/>
          <p:cNvSpPr/>
          <p:nvPr/>
        </p:nvSpPr>
        <p:spPr>
          <a:xfrm rot="10800000">
            <a:off x="5170932" y="37513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19" name="TextBox 18"/>
          <p:cNvSpPr txBox="1"/>
          <p:nvPr/>
        </p:nvSpPr>
        <p:spPr>
          <a:xfrm>
            <a:off x="4408932" y="4894385"/>
            <a:ext cx="1828800" cy="584775"/>
          </a:xfrm>
          <a:prstGeom prst="rect">
            <a:avLst/>
          </a:prstGeom>
          <a:noFill/>
        </p:spPr>
        <p:txBody>
          <a:bodyPr wrap="square" rtlCol="0">
            <a:spAutoFit/>
          </a:bodyPr>
          <a:lstStyle/>
          <a:p>
            <a:pPr algn="ctr"/>
            <a:r>
              <a:rPr lang="en-US" sz="1600" dirty="0"/>
              <a:t>Implementation and QI</a:t>
            </a:r>
          </a:p>
        </p:txBody>
      </p:sp>
      <p:sp>
        <p:nvSpPr>
          <p:cNvPr id="20" name="Down Arrow 19"/>
          <p:cNvSpPr/>
          <p:nvPr/>
        </p:nvSpPr>
        <p:spPr>
          <a:xfrm>
            <a:off x="5551932" y="24559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21" name="TextBox 20"/>
          <p:cNvSpPr txBox="1"/>
          <p:nvPr/>
        </p:nvSpPr>
        <p:spPr>
          <a:xfrm>
            <a:off x="5094732" y="1541585"/>
            <a:ext cx="1219200" cy="830997"/>
          </a:xfrm>
          <a:prstGeom prst="rect">
            <a:avLst/>
          </a:prstGeom>
          <a:noFill/>
        </p:spPr>
        <p:txBody>
          <a:bodyPr wrap="square" rtlCol="0">
            <a:spAutoFit/>
          </a:bodyPr>
          <a:lstStyle/>
          <a:p>
            <a:pPr algn="ctr"/>
            <a:r>
              <a:rPr lang="en-US" sz="1600" dirty="0"/>
              <a:t>Surviving Sepsis Campaign</a:t>
            </a:r>
          </a:p>
        </p:txBody>
      </p:sp>
      <p:sp>
        <p:nvSpPr>
          <p:cNvPr id="22" name="TextBox 21"/>
          <p:cNvSpPr txBox="1"/>
          <p:nvPr/>
        </p:nvSpPr>
        <p:spPr>
          <a:xfrm>
            <a:off x="6075894" y="4880482"/>
            <a:ext cx="1634314" cy="830997"/>
          </a:xfrm>
          <a:prstGeom prst="rect">
            <a:avLst/>
          </a:prstGeom>
          <a:noFill/>
        </p:spPr>
        <p:txBody>
          <a:bodyPr wrap="square" rtlCol="0">
            <a:spAutoFit/>
          </a:bodyPr>
          <a:lstStyle/>
          <a:p>
            <a:pPr algn="ctr"/>
            <a:r>
              <a:rPr lang="en-US" sz="1600" b="1" dirty="0"/>
              <a:t>Pediatric Septic Shock Collaborative</a:t>
            </a:r>
          </a:p>
        </p:txBody>
      </p:sp>
      <p:sp>
        <p:nvSpPr>
          <p:cNvPr id="23" name="Down Arrow 22"/>
          <p:cNvSpPr/>
          <p:nvPr/>
        </p:nvSpPr>
        <p:spPr>
          <a:xfrm rot="10800000">
            <a:off x="6782562" y="3836515"/>
            <a:ext cx="220980" cy="90547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24" name="Down Arrow 23"/>
          <p:cNvSpPr/>
          <p:nvPr/>
        </p:nvSpPr>
        <p:spPr>
          <a:xfrm>
            <a:off x="7087655" y="2455985"/>
            <a:ext cx="220980" cy="90547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26" name="TextBox 25"/>
          <p:cNvSpPr txBox="1"/>
          <p:nvPr/>
        </p:nvSpPr>
        <p:spPr>
          <a:xfrm>
            <a:off x="6588544" y="1389185"/>
            <a:ext cx="1312809" cy="1077218"/>
          </a:xfrm>
          <a:prstGeom prst="rect">
            <a:avLst/>
          </a:prstGeom>
          <a:noFill/>
        </p:spPr>
        <p:txBody>
          <a:bodyPr wrap="square" rtlCol="0">
            <a:spAutoFit/>
          </a:bodyPr>
          <a:lstStyle/>
          <a:p>
            <a:pPr algn="ctr"/>
            <a:r>
              <a:rPr lang="en-US" sz="1600" b="1" dirty="0"/>
              <a:t>Improving Pediatric Sepsis Outcomes</a:t>
            </a:r>
          </a:p>
        </p:txBody>
      </p:sp>
    </p:spTree>
    <p:extLst>
      <p:ext uri="{BB962C8B-B14F-4D97-AF65-F5344CB8AC3E}">
        <p14:creationId xmlns:p14="http://schemas.microsoft.com/office/powerpoint/2010/main" val="1672135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955" y="-363973"/>
            <a:ext cx="7886700" cy="1325563"/>
          </a:xfrm>
        </p:spPr>
        <p:txBody>
          <a:bodyPr>
            <a:normAutofit/>
          </a:bodyPr>
          <a:lstStyle/>
          <a:p>
            <a:r>
              <a:rPr lang="en-US" sz="4800" dirty="0"/>
              <a:t>PSSC-&gt;IPSO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71" y="1444395"/>
            <a:ext cx="2753032" cy="3097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000" y="1444395"/>
            <a:ext cx="3097161" cy="3097161"/>
          </a:xfrm>
          <a:prstGeom prst="rect">
            <a:avLst/>
          </a:prstGeom>
        </p:spPr>
      </p:pic>
    </p:spTree>
    <p:extLst>
      <p:ext uri="{BB962C8B-B14F-4D97-AF65-F5344CB8AC3E}">
        <p14:creationId xmlns:p14="http://schemas.microsoft.com/office/powerpoint/2010/main" val="2102834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6-02-18 at 12.08.40 AM.png"/>
          <p:cNvPicPr>
            <a:picLocks noGrp="1" noChangeAspect="1"/>
          </p:cNvPicPr>
          <p:nvPr>
            <p:ph idx="1"/>
          </p:nvPr>
        </p:nvPicPr>
        <p:blipFill>
          <a:blip r:embed="rId3" cstate="email">
            <a:extLst>
              <a:ext uri="{28A0092B-C50C-407E-A947-70E740481C1C}">
                <a14:useLocalDpi xmlns:a14="http://schemas.microsoft.com/office/drawing/2010/main" val="0"/>
              </a:ext>
            </a:extLst>
          </a:blip>
          <a:srcRect t="1161" b="1161"/>
          <a:stretch>
            <a:fillRect/>
          </a:stretch>
        </p:blipFill>
        <p:spPr>
          <a:xfrm>
            <a:off x="304800" y="228600"/>
            <a:ext cx="8590420" cy="4724400"/>
          </a:xfrm>
        </p:spPr>
      </p:pic>
    </p:spTree>
    <p:extLst>
      <p:ext uri="{BB962C8B-B14F-4D97-AF65-F5344CB8AC3E}">
        <p14:creationId xmlns:p14="http://schemas.microsoft.com/office/powerpoint/2010/main" val="29663208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17220" y="2819400"/>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990600"/>
            <a:ext cx="914400" cy="923330"/>
          </a:xfrm>
          <a:prstGeom prst="rect">
            <a:avLst/>
          </a:prstGeom>
          <a:noFill/>
        </p:spPr>
        <p:txBody>
          <a:bodyPr wrap="square" rtlCol="0">
            <a:spAutoFit/>
          </a:bodyPr>
          <a:lstStyle/>
          <a:p>
            <a:r>
              <a:rPr lang="en-US" dirty="0"/>
              <a:t>DO2</a:t>
            </a:r>
          </a:p>
          <a:p>
            <a:r>
              <a:rPr lang="en-US" dirty="0"/>
              <a:t>and </a:t>
            </a:r>
          </a:p>
          <a:p>
            <a:r>
              <a:rPr lang="en-US" dirty="0"/>
              <a:t>VO2</a:t>
            </a:r>
          </a:p>
        </p:txBody>
      </p:sp>
      <p:sp>
        <p:nvSpPr>
          <p:cNvPr id="8" name="Down Arrow 7"/>
          <p:cNvSpPr/>
          <p:nvPr/>
        </p:nvSpPr>
        <p:spPr>
          <a:xfrm>
            <a:off x="506730" y="19145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Down Arrow 6"/>
          <p:cNvSpPr/>
          <p:nvPr/>
        </p:nvSpPr>
        <p:spPr>
          <a:xfrm rot="10800000">
            <a:off x="891540" y="321879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 name="TextBox 5"/>
          <p:cNvSpPr txBox="1"/>
          <p:nvPr/>
        </p:nvSpPr>
        <p:spPr>
          <a:xfrm>
            <a:off x="346710" y="4191000"/>
            <a:ext cx="1440180" cy="646331"/>
          </a:xfrm>
          <a:prstGeom prst="rect">
            <a:avLst/>
          </a:prstGeom>
          <a:noFill/>
        </p:spPr>
        <p:txBody>
          <a:bodyPr wrap="square" rtlCol="0">
            <a:spAutoFit/>
          </a:bodyPr>
          <a:lstStyle/>
          <a:p>
            <a:r>
              <a:rPr lang="en-US" dirty="0"/>
              <a:t>Early Fluid Resuscitation </a:t>
            </a:r>
          </a:p>
        </p:txBody>
      </p:sp>
      <p:sp>
        <p:nvSpPr>
          <p:cNvPr id="9" name="Down Arrow 8"/>
          <p:cNvSpPr/>
          <p:nvPr/>
        </p:nvSpPr>
        <p:spPr>
          <a:xfrm>
            <a:off x="1535430" y="19145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TextBox 2"/>
          <p:cNvSpPr txBox="1"/>
          <p:nvPr/>
        </p:nvSpPr>
        <p:spPr>
          <a:xfrm>
            <a:off x="1219200" y="1002685"/>
            <a:ext cx="1371600" cy="923330"/>
          </a:xfrm>
          <a:prstGeom prst="rect">
            <a:avLst/>
          </a:prstGeom>
          <a:noFill/>
        </p:spPr>
        <p:txBody>
          <a:bodyPr wrap="square" rtlCol="0">
            <a:spAutoFit/>
          </a:bodyPr>
          <a:lstStyle/>
          <a:p>
            <a:r>
              <a:rPr lang="en-US" dirty="0"/>
              <a:t>Fluid-Refractory</a:t>
            </a:r>
          </a:p>
          <a:p>
            <a:r>
              <a:rPr lang="en-US" dirty="0"/>
              <a:t>Sepsis</a:t>
            </a:r>
          </a:p>
        </p:txBody>
      </p:sp>
      <p:sp>
        <p:nvSpPr>
          <p:cNvPr id="10" name="Rectangle 9"/>
          <p:cNvSpPr/>
          <p:nvPr/>
        </p:nvSpPr>
        <p:spPr>
          <a:xfrm>
            <a:off x="1824990" y="4191000"/>
            <a:ext cx="1333501" cy="923330"/>
          </a:xfrm>
          <a:prstGeom prst="rect">
            <a:avLst/>
          </a:prstGeom>
        </p:spPr>
        <p:txBody>
          <a:bodyPr wrap="square">
            <a:spAutoFit/>
          </a:bodyPr>
          <a:lstStyle/>
          <a:p>
            <a:pPr algn="ctr"/>
            <a:r>
              <a:rPr lang="en-US" dirty="0"/>
              <a:t>ACCM/PALS</a:t>
            </a:r>
          </a:p>
          <a:p>
            <a:pPr algn="ctr"/>
            <a:r>
              <a:rPr lang="en-US" dirty="0"/>
              <a:t>Guideline</a:t>
            </a:r>
          </a:p>
          <a:p>
            <a:pPr algn="ctr"/>
            <a:r>
              <a:rPr lang="en-US" dirty="0"/>
              <a:t>2002</a:t>
            </a:r>
          </a:p>
        </p:txBody>
      </p:sp>
      <p:sp>
        <p:nvSpPr>
          <p:cNvPr id="11" name="Down Arrow 10"/>
          <p:cNvSpPr/>
          <p:nvPr/>
        </p:nvSpPr>
        <p:spPr>
          <a:xfrm rot="10800000">
            <a:off x="2369820" y="321879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Down Arrow 11"/>
          <p:cNvSpPr/>
          <p:nvPr/>
        </p:nvSpPr>
        <p:spPr>
          <a:xfrm>
            <a:off x="2667000" y="190446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TextBox 12"/>
          <p:cNvSpPr txBox="1"/>
          <p:nvPr/>
        </p:nvSpPr>
        <p:spPr>
          <a:xfrm>
            <a:off x="2369819" y="1141184"/>
            <a:ext cx="1282943" cy="646331"/>
          </a:xfrm>
          <a:prstGeom prst="rect">
            <a:avLst/>
          </a:prstGeom>
          <a:noFill/>
        </p:spPr>
        <p:txBody>
          <a:bodyPr wrap="square" rtlCol="0">
            <a:spAutoFit/>
          </a:bodyPr>
          <a:lstStyle/>
          <a:p>
            <a:r>
              <a:rPr lang="en-US" dirty="0"/>
              <a:t>Study the Guideline</a:t>
            </a:r>
          </a:p>
        </p:txBody>
      </p:sp>
      <p:sp>
        <p:nvSpPr>
          <p:cNvPr id="14" name="Down Arrow 13"/>
          <p:cNvSpPr/>
          <p:nvPr/>
        </p:nvSpPr>
        <p:spPr>
          <a:xfrm rot="10800000">
            <a:off x="3810000" y="321879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5" name="TextBox 14"/>
          <p:cNvSpPr txBox="1"/>
          <p:nvPr/>
        </p:nvSpPr>
        <p:spPr>
          <a:xfrm>
            <a:off x="3310888" y="4329497"/>
            <a:ext cx="1219202" cy="646331"/>
          </a:xfrm>
          <a:prstGeom prst="rect">
            <a:avLst/>
          </a:prstGeom>
          <a:noFill/>
        </p:spPr>
        <p:txBody>
          <a:bodyPr wrap="square" rtlCol="0">
            <a:spAutoFit/>
          </a:bodyPr>
          <a:lstStyle/>
          <a:p>
            <a:pPr algn="ctr"/>
            <a:r>
              <a:rPr lang="en-US" dirty="0"/>
              <a:t>Early Antibiotics</a:t>
            </a:r>
          </a:p>
        </p:txBody>
      </p:sp>
      <p:sp>
        <p:nvSpPr>
          <p:cNvPr id="16" name="Down Arrow 15"/>
          <p:cNvSpPr/>
          <p:nvPr/>
        </p:nvSpPr>
        <p:spPr>
          <a:xfrm>
            <a:off x="4088130" y="19145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7" name="TextBox 16"/>
          <p:cNvSpPr txBox="1"/>
          <p:nvPr/>
        </p:nvSpPr>
        <p:spPr>
          <a:xfrm>
            <a:off x="3529964" y="679519"/>
            <a:ext cx="1423036" cy="923330"/>
          </a:xfrm>
          <a:prstGeom prst="rect">
            <a:avLst/>
          </a:prstGeom>
          <a:noFill/>
        </p:spPr>
        <p:txBody>
          <a:bodyPr wrap="square" rtlCol="0">
            <a:spAutoFit/>
          </a:bodyPr>
          <a:lstStyle/>
          <a:p>
            <a:pPr algn="ctr"/>
            <a:r>
              <a:rPr lang="en-US" dirty="0"/>
              <a:t>ACCM/PALS</a:t>
            </a:r>
          </a:p>
          <a:p>
            <a:pPr algn="ctr"/>
            <a:r>
              <a:rPr lang="en-US" dirty="0"/>
              <a:t>Guideline</a:t>
            </a:r>
          </a:p>
          <a:p>
            <a:pPr algn="ctr"/>
            <a:r>
              <a:rPr lang="en-US" dirty="0"/>
              <a:t>Update 2009</a:t>
            </a:r>
          </a:p>
        </p:txBody>
      </p:sp>
      <p:sp>
        <p:nvSpPr>
          <p:cNvPr id="18" name="Down Arrow 17"/>
          <p:cNvSpPr/>
          <p:nvPr/>
        </p:nvSpPr>
        <p:spPr>
          <a:xfrm rot="10800000">
            <a:off x="5105400" y="320040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9" name="TextBox 18"/>
          <p:cNvSpPr txBox="1"/>
          <p:nvPr/>
        </p:nvSpPr>
        <p:spPr>
          <a:xfrm>
            <a:off x="4343400" y="4343400"/>
            <a:ext cx="1828800" cy="646331"/>
          </a:xfrm>
          <a:prstGeom prst="rect">
            <a:avLst/>
          </a:prstGeom>
          <a:noFill/>
        </p:spPr>
        <p:txBody>
          <a:bodyPr wrap="square" rtlCol="0">
            <a:spAutoFit/>
          </a:bodyPr>
          <a:lstStyle/>
          <a:p>
            <a:pPr algn="ctr"/>
            <a:r>
              <a:rPr lang="en-US" dirty="0"/>
              <a:t>Implementation and QI</a:t>
            </a:r>
          </a:p>
        </p:txBody>
      </p:sp>
      <p:sp>
        <p:nvSpPr>
          <p:cNvPr id="20" name="Down Arrow 19"/>
          <p:cNvSpPr/>
          <p:nvPr/>
        </p:nvSpPr>
        <p:spPr>
          <a:xfrm>
            <a:off x="5486400" y="190500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1" name="TextBox 20"/>
          <p:cNvSpPr txBox="1"/>
          <p:nvPr/>
        </p:nvSpPr>
        <p:spPr>
          <a:xfrm>
            <a:off x="5029200" y="990600"/>
            <a:ext cx="1219200" cy="923330"/>
          </a:xfrm>
          <a:prstGeom prst="rect">
            <a:avLst/>
          </a:prstGeom>
          <a:noFill/>
        </p:spPr>
        <p:txBody>
          <a:bodyPr wrap="square" rtlCol="0">
            <a:spAutoFit/>
          </a:bodyPr>
          <a:lstStyle/>
          <a:p>
            <a:pPr algn="ctr"/>
            <a:r>
              <a:rPr lang="en-US" dirty="0"/>
              <a:t>Surviving Sepsis Campaign</a:t>
            </a:r>
          </a:p>
        </p:txBody>
      </p:sp>
      <p:sp>
        <p:nvSpPr>
          <p:cNvPr id="22" name="TextBox 21"/>
          <p:cNvSpPr txBox="1"/>
          <p:nvPr/>
        </p:nvSpPr>
        <p:spPr>
          <a:xfrm>
            <a:off x="6012180" y="4343400"/>
            <a:ext cx="1524000" cy="923330"/>
          </a:xfrm>
          <a:prstGeom prst="rect">
            <a:avLst/>
          </a:prstGeom>
          <a:noFill/>
        </p:spPr>
        <p:txBody>
          <a:bodyPr wrap="square" rtlCol="0">
            <a:spAutoFit/>
          </a:bodyPr>
          <a:lstStyle/>
          <a:p>
            <a:pPr algn="ctr"/>
            <a:r>
              <a:rPr lang="en-US" dirty="0"/>
              <a:t>Pediatric Septic Shock Collaborative</a:t>
            </a:r>
          </a:p>
        </p:txBody>
      </p:sp>
      <p:sp>
        <p:nvSpPr>
          <p:cNvPr id="23" name="Down Arrow 22"/>
          <p:cNvSpPr/>
          <p:nvPr/>
        </p:nvSpPr>
        <p:spPr>
          <a:xfrm rot="10800000">
            <a:off x="6663690" y="328553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4" name="Down Arrow 23"/>
          <p:cNvSpPr/>
          <p:nvPr/>
        </p:nvSpPr>
        <p:spPr>
          <a:xfrm>
            <a:off x="7126882" y="192601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5" name="TextBox 24"/>
          <p:cNvSpPr txBox="1"/>
          <p:nvPr/>
        </p:nvSpPr>
        <p:spPr>
          <a:xfrm>
            <a:off x="6615664" y="1418183"/>
            <a:ext cx="1219200" cy="369332"/>
          </a:xfrm>
          <a:prstGeom prst="rect">
            <a:avLst/>
          </a:prstGeom>
          <a:noFill/>
        </p:spPr>
        <p:txBody>
          <a:bodyPr wrap="square" rtlCol="0">
            <a:spAutoFit/>
          </a:bodyPr>
          <a:lstStyle/>
          <a:p>
            <a:pPr algn="ctr"/>
            <a:r>
              <a:rPr lang="en-US" dirty="0"/>
              <a:t>IPSO</a:t>
            </a:r>
          </a:p>
        </p:txBody>
      </p:sp>
      <p:sp>
        <p:nvSpPr>
          <p:cNvPr id="26" name="Down Arrow 25"/>
          <p:cNvSpPr/>
          <p:nvPr/>
        </p:nvSpPr>
        <p:spPr>
          <a:xfrm rot="10800000">
            <a:off x="8084462" y="327660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7" name="TextBox 26"/>
          <p:cNvSpPr txBox="1"/>
          <p:nvPr/>
        </p:nvSpPr>
        <p:spPr>
          <a:xfrm>
            <a:off x="7432952" y="4343400"/>
            <a:ext cx="1524000" cy="646331"/>
          </a:xfrm>
          <a:prstGeom prst="rect">
            <a:avLst/>
          </a:prstGeom>
          <a:noFill/>
        </p:spPr>
        <p:txBody>
          <a:bodyPr wrap="square" rtlCol="0">
            <a:spAutoFit/>
          </a:bodyPr>
          <a:lstStyle/>
          <a:p>
            <a:pPr algn="ctr"/>
            <a:r>
              <a:rPr lang="en-US" dirty="0"/>
              <a:t>Surviving Sepsis 2021</a:t>
            </a:r>
          </a:p>
        </p:txBody>
      </p:sp>
    </p:spTree>
    <p:extLst>
      <p:ext uri="{BB962C8B-B14F-4D97-AF65-F5344CB8AC3E}">
        <p14:creationId xmlns:p14="http://schemas.microsoft.com/office/powerpoint/2010/main" val="2896939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10-10 at 10.26.17 PM.png"/>
          <p:cNvPicPr>
            <a:picLocks noChangeAspect="1"/>
          </p:cNvPicPr>
          <p:nvPr/>
        </p:nvPicPr>
        <p:blipFill rotWithShape="1">
          <a:blip r:embed="rId3">
            <a:extLst>
              <a:ext uri="{28A0092B-C50C-407E-A947-70E740481C1C}">
                <a14:useLocalDpi xmlns:a14="http://schemas.microsoft.com/office/drawing/2010/main" val="0"/>
              </a:ext>
            </a:extLst>
          </a:blip>
          <a:srcRect b="13548"/>
          <a:stretch/>
        </p:blipFill>
        <p:spPr>
          <a:xfrm>
            <a:off x="2418478" y="214073"/>
            <a:ext cx="4461731" cy="1308111"/>
          </a:xfrm>
          <a:prstGeom prst="rect">
            <a:avLst/>
          </a:prstGeom>
        </p:spPr>
      </p:pic>
      <p:pic>
        <p:nvPicPr>
          <p:cNvPr id="3" name="Picture 2" descr="Screen Shot 2021-10-10 at 10.27.26 PM.png"/>
          <p:cNvPicPr>
            <a:picLocks noChangeAspect="1"/>
          </p:cNvPicPr>
          <p:nvPr/>
        </p:nvPicPr>
        <p:blipFill rotWithShape="1">
          <a:blip r:embed="rId4">
            <a:extLst>
              <a:ext uri="{28A0092B-C50C-407E-A947-70E740481C1C}">
                <a14:useLocalDpi xmlns:a14="http://schemas.microsoft.com/office/drawing/2010/main" val="0"/>
              </a:ext>
            </a:extLst>
          </a:blip>
          <a:srcRect t="4632"/>
          <a:stretch/>
        </p:blipFill>
        <p:spPr>
          <a:xfrm>
            <a:off x="0" y="2110513"/>
            <a:ext cx="9144000" cy="3847598"/>
          </a:xfrm>
          <a:prstGeom prst="rect">
            <a:avLst/>
          </a:prstGeom>
        </p:spPr>
      </p:pic>
    </p:spTree>
    <p:extLst>
      <p:ext uri="{BB962C8B-B14F-4D97-AF65-F5344CB8AC3E}">
        <p14:creationId xmlns:p14="http://schemas.microsoft.com/office/powerpoint/2010/main" val="352920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10-10 at 10.26.17 PM.png"/>
          <p:cNvPicPr>
            <a:picLocks noChangeAspect="1"/>
          </p:cNvPicPr>
          <p:nvPr/>
        </p:nvPicPr>
        <p:blipFill rotWithShape="1">
          <a:blip r:embed="rId3">
            <a:extLst>
              <a:ext uri="{28A0092B-C50C-407E-A947-70E740481C1C}">
                <a14:useLocalDpi xmlns:a14="http://schemas.microsoft.com/office/drawing/2010/main" val="0"/>
              </a:ext>
            </a:extLst>
          </a:blip>
          <a:srcRect b="13548"/>
          <a:stretch/>
        </p:blipFill>
        <p:spPr>
          <a:xfrm>
            <a:off x="2418478" y="214073"/>
            <a:ext cx="4461731" cy="1308111"/>
          </a:xfrm>
          <a:prstGeom prst="rect">
            <a:avLst/>
          </a:prstGeom>
        </p:spPr>
      </p:pic>
      <p:pic>
        <p:nvPicPr>
          <p:cNvPr id="4" name="Picture 3"/>
          <p:cNvPicPr>
            <a:picLocks noChangeAspect="1"/>
          </p:cNvPicPr>
          <p:nvPr/>
        </p:nvPicPr>
        <p:blipFill>
          <a:blip r:embed="rId4"/>
          <a:stretch>
            <a:fillRect/>
          </a:stretch>
        </p:blipFill>
        <p:spPr>
          <a:xfrm>
            <a:off x="1778720" y="2166544"/>
            <a:ext cx="6057993" cy="3407621"/>
          </a:xfrm>
          <a:prstGeom prst="rect">
            <a:avLst/>
          </a:prstGeom>
        </p:spPr>
      </p:pic>
    </p:spTree>
    <p:extLst>
      <p:ext uri="{BB962C8B-B14F-4D97-AF65-F5344CB8AC3E}">
        <p14:creationId xmlns:p14="http://schemas.microsoft.com/office/powerpoint/2010/main" val="33715985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10-10 at 10.26.17 PM.png"/>
          <p:cNvPicPr>
            <a:picLocks noChangeAspect="1"/>
          </p:cNvPicPr>
          <p:nvPr/>
        </p:nvPicPr>
        <p:blipFill rotWithShape="1">
          <a:blip r:embed="rId3">
            <a:extLst>
              <a:ext uri="{28A0092B-C50C-407E-A947-70E740481C1C}">
                <a14:useLocalDpi xmlns:a14="http://schemas.microsoft.com/office/drawing/2010/main" val="0"/>
              </a:ext>
            </a:extLst>
          </a:blip>
          <a:srcRect b="13548"/>
          <a:stretch/>
        </p:blipFill>
        <p:spPr>
          <a:xfrm>
            <a:off x="2418478" y="214073"/>
            <a:ext cx="4461731" cy="1308111"/>
          </a:xfrm>
          <a:prstGeom prst="rect">
            <a:avLst/>
          </a:prstGeom>
        </p:spPr>
      </p:pic>
      <p:pic>
        <p:nvPicPr>
          <p:cNvPr id="3" name="Picture 2" descr="0409-7953-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735" y="1856166"/>
            <a:ext cx="3494825" cy="3494825"/>
          </a:xfrm>
          <a:prstGeom prst="rect">
            <a:avLst/>
          </a:prstGeom>
        </p:spPr>
      </p:pic>
      <p:pic>
        <p:nvPicPr>
          <p:cNvPr id="5" name="Picture 4"/>
          <p:cNvPicPr>
            <a:picLocks noChangeAspect="1"/>
          </p:cNvPicPr>
          <p:nvPr/>
        </p:nvPicPr>
        <p:blipFill>
          <a:blip r:embed="rId5"/>
          <a:stretch>
            <a:fillRect/>
          </a:stretch>
        </p:blipFill>
        <p:spPr>
          <a:xfrm>
            <a:off x="4752333" y="1643715"/>
            <a:ext cx="2857500" cy="3810000"/>
          </a:xfrm>
          <a:prstGeom prst="rect">
            <a:avLst/>
          </a:prstGeom>
        </p:spPr>
      </p:pic>
    </p:spTree>
    <p:extLst>
      <p:ext uri="{BB962C8B-B14F-4D97-AF65-F5344CB8AC3E}">
        <p14:creationId xmlns:p14="http://schemas.microsoft.com/office/powerpoint/2010/main" val="1264826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17220" y="2819400"/>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990600"/>
            <a:ext cx="914400" cy="923330"/>
          </a:xfrm>
          <a:prstGeom prst="rect">
            <a:avLst/>
          </a:prstGeom>
          <a:noFill/>
        </p:spPr>
        <p:txBody>
          <a:bodyPr wrap="square" rtlCol="0">
            <a:spAutoFit/>
          </a:bodyPr>
          <a:lstStyle/>
          <a:p>
            <a:r>
              <a:rPr lang="en-US" dirty="0"/>
              <a:t>DO2</a:t>
            </a:r>
          </a:p>
          <a:p>
            <a:r>
              <a:rPr lang="en-US" dirty="0"/>
              <a:t>and </a:t>
            </a:r>
          </a:p>
          <a:p>
            <a:r>
              <a:rPr lang="en-US" dirty="0"/>
              <a:t>VO2</a:t>
            </a:r>
          </a:p>
        </p:txBody>
      </p:sp>
      <p:sp>
        <p:nvSpPr>
          <p:cNvPr id="8" name="Down Arrow 7"/>
          <p:cNvSpPr/>
          <p:nvPr/>
        </p:nvSpPr>
        <p:spPr>
          <a:xfrm>
            <a:off x="506730" y="19145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Down Arrow 6"/>
          <p:cNvSpPr/>
          <p:nvPr/>
        </p:nvSpPr>
        <p:spPr>
          <a:xfrm rot="10800000">
            <a:off x="891540" y="321879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 name="TextBox 5"/>
          <p:cNvSpPr txBox="1"/>
          <p:nvPr/>
        </p:nvSpPr>
        <p:spPr>
          <a:xfrm>
            <a:off x="346710" y="4191000"/>
            <a:ext cx="1440180" cy="646331"/>
          </a:xfrm>
          <a:prstGeom prst="rect">
            <a:avLst/>
          </a:prstGeom>
          <a:noFill/>
        </p:spPr>
        <p:txBody>
          <a:bodyPr wrap="square" rtlCol="0">
            <a:spAutoFit/>
          </a:bodyPr>
          <a:lstStyle/>
          <a:p>
            <a:r>
              <a:rPr lang="en-US" dirty="0"/>
              <a:t>Early Fluid Resuscitation </a:t>
            </a:r>
          </a:p>
        </p:txBody>
      </p:sp>
      <p:sp>
        <p:nvSpPr>
          <p:cNvPr id="9" name="Down Arrow 8"/>
          <p:cNvSpPr/>
          <p:nvPr/>
        </p:nvSpPr>
        <p:spPr>
          <a:xfrm>
            <a:off x="1535430" y="19145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TextBox 2"/>
          <p:cNvSpPr txBox="1"/>
          <p:nvPr/>
        </p:nvSpPr>
        <p:spPr>
          <a:xfrm>
            <a:off x="1219200" y="1002685"/>
            <a:ext cx="1371600" cy="923330"/>
          </a:xfrm>
          <a:prstGeom prst="rect">
            <a:avLst/>
          </a:prstGeom>
          <a:noFill/>
        </p:spPr>
        <p:txBody>
          <a:bodyPr wrap="square" rtlCol="0">
            <a:spAutoFit/>
          </a:bodyPr>
          <a:lstStyle/>
          <a:p>
            <a:r>
              <a:rPr lang="en-US" dirty="0"/>
              <a:t>Fluid-Refractory</a:t>
            </a:r>
          </a:p>
          <a:p>
            <a:r>
              <a:rPr lang="en-US" dirty="0"/>
              <a:t>Sepsis</a:t>
            </a:r>
          </a:p>
        </p:txBody>
      </p:sp>
      <p:sp>
        <p:nvSpPr>
          <p:cNvPr id="10" name="Rectangle 9"/>
          <p:cNvSpPr/>
          <p:nvPr/>
        </p:nvSpPr>
        <p:spPr>
          <a:xfrm>
            <a:off x="1824990" y="4191000"/>
            <a:ext cx="1333501" cy="923330"/>
          </a:xfrm>
          <a:prstGeom prst="rect">
            <a:avLst/>
          </a:prstGeom>
        </p:spPr>
        <p:txBody>
          <a:bodyPr wrap="square">
            <a:spAutoFit/>
          </a:bodyPr>
          <a:lstStyle/>
          <a:p>
            <a:pPr algn="ctr"/>
            <a:r>
              <a:rPr lang="en-US" dirty="0"/>
              <a:t>ACCM/PALS</a:t>
            </a:r>
          </a:p>
          <a:p>
            <a:pPr algn="ctr"/>
            <a:r>
              <a:rPr lang="en-US" dirty="0"/>
              <a:t>Guideline</a:t>
            </a:r>
          </a:p>
          <a:p>
            <a:pPr algn="ctr"/>
            <a:r>
              <a:rPr lang="en-US" dirty="0"/>
              <a:t>2002</a:t>
            </a:r>
          </a:p>
        </p:txBody>
      </p:sp>
      <p:sp>
        <p:nvSpPr>
          <p:cNvPr id="11" name="Down Arrow 10"/>
          <p:cNvSpPr/>
          <p:nvPr/>
        </p:nvSpPr>
        <p:spPr>
          <a:xfrm rot="10800000">
            <a:off x="2369820" y="321879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Down Arrow 11"/>
          <p:cNvSpPr/>
          <p:nvPr/>
        </p:nvSpPr>
        <p:spPr>
          <a:xfrm>
            <a:off x="2667000" y="190446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TextBox 12"/>
          <p:cNvSpPr txBox="1"/>
          <p:nvPr/>
        </p:nvSpPr>
        <p:spPr>
          <a:xfrm>
            <a:off x="2369819" y="1141184"/>
            <a:ext cx="1246657" cy="646331"/>
          </a:xfrm>
          <a:prstGeom prst="rect">
            <a:avLst/>
          </a:prstGeom>
          <a:noFill/>
        </p:spPr>
        <p:txBody>
          <a:bodyPr wrap="square" rtlCol="0">
            <a:spAutoFit/>
          </a:bodyPr>
          <a:lstStyle/>
          <a:p>
            <a:r>
              <a:rPr lang="en-US" dirty="0"/>
              <a:t>Study the Guideline</a:t>
            </a:r>
          </a:p>
        </p:txBody>
      </p:sp>
      <p:sp>
        <p:nvSpPr>
          <p:cNvPr id="14" name="Down Arrow 13"/>
          <p:cNvSpPr/>
          <p:nvPr/>
        </p:nvSpPr>
        <p:spPr>
          <a:xfrm rot="10800000">
            <a:off x="3810000" y="321879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5" name="TextBox 14"/>
          <p:cNvSpPr txBox="1"/>
          <p:nvPr/>
        </p:nvSpPr>
        <p:spPr>
          <a:xfrm>
            <a:off x="3310888" y="4329497"/>
            <a:ext cx="1219202" cy="646331"/>
          </a:xfrm>
          <a:prstGeom prst="rect">
            <a:avLst/>
          </a:prstGeom>
          <a:noFill/>
        </p:spPr>
        <p:txBody>
          <a:bodyPr wrap="square" rtlCol="0">
            <a:spAutoFit/>
          </a:bodyPr>
          <a:lstStyle/>
          <a:p>
            <a:pPr algn="ctr"/>
            <a:r>
              <a:rPr lang="en-US" dirty="0"/>
              <a:t>Early Antibiotics</a:t>
            </a:r>
          </a:p>
        </p:txBody>
      </p:sp>
      <p:sp>
        <p:nvSpPr>
          <p:cNvPr id="16" name="Down Arrow 15"/>
          <p:cNvSpPr/>
          <p:nvPr/>
        </p:nvSpPr>
        <p:spPr>
          <a:xfrm>
            <a:off x="4088130" y="191458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7" name="TextBox 16"/>
          <p:cNvSpPr txBox="1"/>
          <p:nvPr/>
        </p:nvSpPr>
        <p:spPr>
          <a:xfrm>
            <a:off x="3529964" y="679519"/>
            <a:ext cx="1423036" cy="923330"/>
          </a:xfrm>
          <a:prstGeom prst="rect">
            <a:avLst/>
          </a:prstGeom>
          <a:noFill/>
        </p:spPr>
        <p:txBody>
          <a:bodyPr wrap="square" rtlCol="0">
            <a:spAutoFit/>
          </a:bodyPr>
          <a:lstStyle/>
          <a:p>
            <a:pPr algn="ctr"/>
            <a:r>
              <a:rPr lang="en-US" dirty="0"/>
              <a:t>ACCM/PALS</a:t>
            </a:r>
          </a:p>
          <a:p>
            <a:pPr algn="ctr"/>
            <a:r>
              <a:rPr lang="en-US" dirty="0"/>
              <a:t>Guideline</a:t>
            </a:r>
          </a:p>
          <a:p>
            <a:pPr algn="ctr"/>
            <a:r>
              <a:rPr lang="en-US" dirty="0"/>
              <a:t>Update 2009</a:t>
            </a:r>
          </a:p>
        </p:txBody>
      </p:sp>
      <p:sp>
        <p:nvSpPr>
          <p:cNvPr id="18" name="Down Arrow 17"/>
          <p:cNvSpPr/>
          <p:nvPr/>
        </p:nvSpPr>
        <p:spPr>
          <a:xfrm rot="10800000">
            <a:off x="5105400" y="320040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9" name="TextBox 18"/>
          <p:cNvSpPr txBox="1"/>
          <p:nvPr/>
        </p:nvSpPr>
        <p:spPr>
          <a:xfrm>
            <a:off x="4343400" y="4343400"/>
            <a:ext cx="1828800" cy="646331"/>
          </a:xfrm>
          <a:prstGeom prst="rect">
            <a:avLst/>
          </a:prstGeom>
          <a:noFill/>
        </p:spPr>
        <p:txBody>
          <a:bodyPr wrap="square" rtlCol="0">
            <a:spAutoFit/>
          </a:bodyPr>
          <a:lstStyle/>
          <a:p>
            <a:pPr algn="ctr"/>
            <a:r>
              <a:rPr lang="en-US" dirty="0"/>
              <a:t>Implementation and QI</a:t>
            </a:r>
          </a:p>
        </p:txBody>
      </p:sp>
      <p:sp>
        <p:nvSpPr>
          <p:cNvPr id="20" name="Down Arrow 19"/>
          <p:cNvSpPr/>
          <p:nvPr/>
        </p:nvSpPr>
        <p:spPr>
          <a:xfrm>
            <a:off x="5486400" y="190500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1" name="TextBox 20"/>
          <p:cNvSpPr txBox="1"/>
          <p:nvPr/>
        </p:nvSpPr>
        <p:spPr>
          <a:xfrm>
            <a:off x="5029200" y="990600"/>
            <a:ext cx="1219200" cy="923330"/>
          </a:xfrm>
          <a:prstGeom prst="rect">
            <a:avLst/>
          </a:prstGeom>
          <a:noFill/>
        </p:spPr>
        <p:txBody>
          <a:bodyPr wrap="square" rtlCol="0">
            <a:spAutoFit/>
          </a:bodyPr>
          <a:lstStyle/>
          <a:p>
            <a:pPr algn="ctr"/>
            <a:r>
              <a:rPr lang="en-US" dirty="0"/>
              <a:t>Surviving Sepsis Campaign</a:t>
            </a:r>
          </a:p>
        </p:txBody>
      </p:sp>
      <p:sp>
        <p:nvSpPr>
          <p:cNvPr id="22" name="TextBox 21"/>
          <p:cNvSpPr txBox="1"/>
          <p:nvPr/>
        </p:nvSpPr>
        <p:spPr>
          <a:xfrm>
            <a:off x="6012180" y="4343400"/>
            <a:ext cx="1524000" cy="923330"/>
          </a:xfrm>
          <a:prstGeom prst="rect">
            <a:avLst/>
          </a:prstGeom>
          <a:noFill/>
        </p:spPr>
        <p:txBody>
          <a:bodyPr wrap="square" rtlCol="0">
            <a:spAutoFit/>
          </a:bodyPr>
          <a:lstStyle/>
          <a:p>
            <a:pPr algn="ctr"/>
            <a:r>
              <a:rPr lang="en-US" dirty="0"/>
              <a:t>Pediatric Septic Shock Collaborative</a:t>
            </a:r>
          </a:p>
        </p:txBody>
      </p:sp>
      <p:sp>
        <p:nvSpPr>
          <p:cNvPr id="23" name="Down Arrow 22"/>
          <p:cNvSpPr/>
          <p:nvPr/>
        </p:nvSpPr>
        <p:spPr>
          <a:xfrm rot="10800000">
            <a:off x="6663690" y="328553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4" name="Down Arrow 23"/>
          <p:cNvSpPr/>
          <p:nvPr/>
        </p:nvSpPr>
        <p:spPr>
          <a:xfrm>
            <a:off x="7126882" y="192601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5" name="TextBox 24"/>
          <p:cNvSpPr txBox="1"/>
          <p:nvPr/>
        </p:nvSpPr>
        <p:spPr>
          <a:xfrm>
            <a:off x="6615664" y="1418183"/>
            <a:ext cx="1219200" cy="369332"/>
          </a:xfrm>
          <a:prstGeom prst="rect">
            <a:avLst/>
          </a:prstGeom>
          <a:noFill/>
        </p:spPr>
        <p:txBody>
          <a:bodyPr wrap="square" rtlCol="0">
            <a:spAutoFit/>
          </a:bodyPr>
          <a:lstStyle/>
          <a:p>
            <a:pPr algn="ctr"/>
            <a:r>
              <a:rPr lang="en-US" dirty="0"/>
              <a:t>IPSO</a:t>
            </a:r>
          </a:p>
        </p:txBody>
      </p:sp>
      <p:sp>
        <p:nvSpPr>
          <p:cNvPr id="26" name="Down Arrow 25"/>
          <p:cNvSpPr/>
          <p:nvPr/>
        </p:nvSpPr>
        <p:spPr>
          <a:xfrm rot="10800000">
            <a:off x="8084462" y="327660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7" name="TextBox 26"/>
          <p:cNvSpPr txBox="1"/>
          <p:nvPr/>
        </p:nvSpPr>
        <p:spPr>
          <a:xfrm>
            <a:off x="7432952" y="4343400"/>
            <a:ext cx="1524000" cy="646331"/>
          </a:xfrm>
          <a:prstGeom prst="rect">
            <a:avLst/>
          </a:prstGeom>
          <a:noFill/>
        </p:spPr>
        <p:txBody>
          <a:bodyPr wrap="square" rtlCol="0">
            <a:spAutoFit/>
          </a:bodyPr>
          <a:lstStyle/>
          <a:p>
            <a:pPr algn="ctr"/>
            <a:r>
              <a:rPr lang="en-US" dirty="0"/>
              <a:t>Surviving Sepsis 2021</a:t>
            </a:r>
          </a:p>
        </p:txBody>
      </p:sp>
      <p:sp>
        <p:nvSpPr>
          <p:cNvPr id="28" name="Down Arrow 27"/>
          <p:cNvSpPr/>
          <p:nvPr/>
        </p:nvSpPr>
        <p:spPr>
          <a:xfrm>
            <a:off x="8549640" y="1926015"/>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9" name="TextBox 28"/>
          <p:cNvSpPr txBox="1"/>
          <p:nvPr/>
        </p:nvSpPr>
        <p:spPr>
          <a:xfrm>
            <a:off x="8050530" y="1535133"/>
            <a:ext cx="1219200" cy="369332"/>
          </a:xfrm>
          <a:prstGeom prst="rect">
            <a:avLst/>
          </a:prstGeom>
          <a:noFill/>
        </p:spPr>
        <p:txBody>
          <a:bodyPr wrap="square" rtlCol="0">
            <a:spAutoFit/>
          </a:bodyPr>
          <a:lstStyle/>
          <a:p>
            <a:pPr algn="ctr"/>
            <a:r>
              <a:rPr lang="en-US" dirty="0"/>
              <a:t>FUTURE</a:t>
            </a:r>
          </a:p>
        </p:txBody>
      </p:sp>
    </p:spTree>
    <p:extLst>
      <p:ext uri="{BB962C8B-B14F-4D97-AF65-F5344CB8AC3E}">
        <p14:creationId xmlns:p14="http://schemas.microsoft.com/office/powerpoint/2010/main" val="28975410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6237"/>
            <a:ext cx="8229600" cy="4525963"/>
          </a:xfrm>
        </p:spPr>
        <p:txBody>
          <a:bodyPr/>
          <a:lstStyle/>
          <a:p>
            <a:pPr marL="0" indent="0">
              <a:buNone/>
            </a:pPr>
            <a:r>
              <a:rPr lang="en-US" dirty="0"/>
              <a:t>So what can my rural hospital do???</a:t>
            </a:r>
          </a:p>
        </p:txBody>
      </p:sp>
      <p:pic>
        <p:nvPicPr>
          <p:cNvPr id="4" name="Picture 3" descr="RSF-Thumbs-Up-Rory.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0" y="1676400"/>
            <a:ext cx="4114800" cy="4114800"/>
          </a:xfrm>
          <a:prstGeom prst="rect">
            <a:avLst/>
          </a:prstGeom>
        </p:spPr>
      </p:pic>
    </p:spTree>
    <p:extLst>
      <p:ext uri="{BB962C8B-B14F-4D97-AF65-F5344CB8AC3E}">
        <p14:creationId xmlns:p14="http://schemas.microsoft.com/office/powerpoint/2010/main" val="197848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677"/>
            <a:ext cx="8229600" cy="1143000"/>
          </a:xfrm>
        </p:spPr>
        <p:txBody>
          <a:bodyPr/>
          <a:lstStyle/>
          <a:p>
            <a:r>
              <a:rPr lang="en-US" dirty="0" err="1"/>
              <a:t>Carcillo</a:t>
            </a:r>
            <a:r>
              <a:rPr lang="en-US" dirty="0"/>
              <a:t> et al </a:t>
            </a:r>
            <a:r>
              <a:rPr lang="en-US" i="1" dirty="0"/>
              <a:t>JAMA </a:t>
            </a:r>
            <a:r>
              <a:rPr lang="en-US" dirty="0"/>
              <a:t>266:9 1991</a:t>
            </a:r>
          </a:p>
        </p:txBody>
      </p:sp>
      <p:sp>
        <p:nvSpPr>
          <p:cNvPr id="3" name="TextBox 2"/>
          <p:cNvSpPr txBox="1"/>
          <p:nvPr/>
        </p:nvSpPr>
        <p:spPr>
          <a:xfrm>
            <a:off x="464820" y="1295400"/>
            <a:ext cx="8382000" cy="3108543"/>
          </a:xfrm>
          <a:prstGeom prst="rect">
            <a:avLst/>
          </a:prstGeom>
          <a:noFill/>
        </p:spPr>
        <p:txBody>
          <a:bodyPr wrap="square" rtlCol="0">
            <a:spAutoFit/>
          </a:bodyPr>
          <a:lstStyle/>
          <a:p>
            <a:r>
              <a:rPr lang="en-US" sz="2800" b="1" dirty="0"/>
              <a:t>Role of Early Fluid Resuscitation in </a:t>
            </a:r>
          </a:p>
          <a:p>
            <a:r>
              <a:rPr lang="en-US" sz="2800" b="1" dirty="0"/>
              <a:t>Pediatric Septic Shock</a:t>
            </a:r>
            <a:endParaRPr lang="en-US" sz="2800" dirty="0"/>
          </a:p>
          <a:p>
            <a:br>
              <a:rPr lang="en-US" sz="2800" dirty="0"/>
            </a:br>
            <a:r>
              <a:rPr lang="en-US" sz="2800" dirty="0"/>
              <a:t>They discovered that rapid resuscitation with fluids in excess of 40ml/kg in the first hour from presentation to the emergency department improved outcomes in pediatric septic shock</a:t>
            </a:r>
          </a:p>
        </p:txBody>
      </p:sp>
      <p:pic>
        <p:nvPicPr>
          <p:cNvPr id="4" name="Picture 3" descr="s_jama_266_9_cover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304800"/>
            <a:ext cx="1284674" cy="1747157"/>
          </a:xfrm>
          <a:prstGeom prst="rect">
            <a:avLst/>
          </a:prstGeom>
        </p:spPr>
      </p:pic>
      <p:pic>
        <p:nvPicPr>
          <p:cNvPr id="5" name="Picture 4"/>
          <p:cNvPicPr>
            <a:picLocks noChangeAspect="1"/>
          </p:cNvPicPr>
          <p:nvPr/>
        </p:nvPicPr>
        <p:blipFill>
          <a:blip r:embed="rId3"/>
          <a:stretch>
            <a:fillRect/>
          </a:stretch>
        </p:blipFill>
        <p:spPr>
          <a:xfrm>
            <a:off x="2394856" y="4640556"/>
            <a:ext cx="3493397" cy="2119925"/>
          </a:xfrm>
          <a:prstGeom prst="rect">
            <a:avLst/>
          </a:prstGeom>
        </p:spPr>
      </p:pic>
    </p:spTree>
    <p:extLst>
      <p:ext uri="{BB962C8B-B14F-4D97-AF65-F5344CB8AC3E}">
        <p14:creationId xmlns:p14="http://schemas.microsoft.com/office/powerpoint/2010/main" val="37563900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a:t>
            </a:r>
          </a:p>
        </p:txBody>
      </p:sp>
      <p:sp>
        <p:nvSpPr>
          <p:cNvPr id="3" name="Content Placeholder 2"/>
          <p:cNvSpPr>
            <a:spLocks noGrp="1"/>
          </p:cNvSpPr>
          <p:nvPr>
            <p:ph sz="quarter" idx="1"/>
          </p:nvPr>
        </p:nvSpPr>
        <p:spPr>
          <a:xfrm>
            <a:off x="332232" y="1527047"/>
            <a:ext cx="8503920" cy="5061077"/>
          </a:xfrm>
        </p:spPr>
        <p:txBody>
          <a:bodyPr>
            <a:normAutofit fontScale="85000" lnSpcReduction="20000"/>
          </a:bodyPr>
          <a:lstStyle/>
          <a:p>
            <a:r>
              <a:rPr lang="en-US" dirty="0"/>
              <a:t>Half the battle in sepsis is RECOGNITION</a:t>
            </a:r>
          </a:p>
          <a:p>
            <a:pPr lvl="1"/>
            <a:r>
              <a:rPr lang="en-US" dirty="0"/>
              <a:t>40% of all pediatric visits are for fever</a:t>
            </a:r>
          </a:p>
          <a:p>
            <a:pPr lvl="2"/>
            <a:r>
              <a:rPr lang="en-US" dirty="0"/>
              <a:t>25% of sepsis patients have NO fever</a:t>
            </a:r>
          </a:p>
          <a:p>
            <a:pPr lvl="1"/>
            <a:r>
              <a:rPr lang="en-US" dirty="0"/>
              <a:t>65%+ are diagnosed with some infectious process</a:t>
            </a:r>
          </a:p>
          <a:p>
            <a:pPr lvl="1"/>
            <a:r>
              <a:rPr lang="en-US" dirty="0"/>
              <a:t>Hypotension is a LATE finding in kids and can’t be relied on</a:t>
            </a:r>
          </a:p>
          <a:p>
            <a:pPr lvl="2"/>
            <a:r>
              <a:rPr lang="en-US" dirty="0"/>
              <a:t>Fever increases HR and RR</a:t>
            </a:r>
          </a:p>
          <a:p>
            <a:pPr lvl="1"/>
            <a:r>
              <a:rPr lang="en-US" dirty="0"/>
              <a:t>How do you find the needle in the haystack?</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274320" lvl="1" indent="0" algn="ctr">
              <a:buNone/>
            </a:pPr>
            <a:endParaRPr lang="en-US" dirty="0"/>
          </a:p>
          <a:p>
            <a:pPr marL="274320" lvl="1" indent="0" algn="ctr">
              <a:buNone/>
            </a:pPr>
            <a:endParaRPr lang="en-US" dirty="0">
              <a:solidFill>
                <a:srgbClr val="FF0000"/>
              </a:solidFill>
            </a:endParaRPr>
          </a:p>
          <a:p>
            <a:pPr marL="274320" lvl="1" indent="0" algn="ctr">
              <a:buNone/>
            </a:pPr>
            <a:r>
              <a:rPr lang="en-US" dirty="0">
                <a:solidFill>
                  <a:srgbClr val="FF0000"/>
                </a:solidFill>
              </a:rPr>
              <a:t>MAKE the Needle Bigger</a:t>
            </a:r>
          </a:p>
        </p:txBody>
      </p:sp>
      <p:pic>
        <p:nvPicPr>
          <p:cNvPr id="5" name="Picture 4" descr="finding-a-needle-in-a-hayst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044" y="3617470"/>
            <a:ext cx="3563937" cy="2486468"/>
          </a:xfrm>
          <a:prstGeom prst="rect">
            <a:avLst/>
          </a:prstGeom>
        </p:spPr>
      </p:pic>
    </p:spTree>
    <p:extLst>
      <p:ext uri="{BB962C8B-B14F-4D97-AF65-F5344CB8AC3E}">
        <p14:creationId xmlns:p14="http://schemas.microsoft.com/office/powerpoint/2010/main" val="351456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a:t>
            </a:r>
          </a:p>
        </p:txBody>
      </p:sp>
      <p:sp>
        <p:nvSpPr>
          <p:cNvPr id="3" name="Content Placeholder 2"/>
          <p:cNvSpPr>
            <a:spLocks noGrp="1"/>
          </p:cNvSpPr>
          <p:nvPr>
            <p:ph sz="quarter" idx="1"/>
          </p:nvPr>
        </p:nvSpPr>
        <p:spPr/>
        <p:txBody>
          <a:bodyPr/>
          <a:lstStyle/>
          <a:p>
            <a:r>
              <a:rPr lang="en-US" dirty="0"/>
              <a:t>Train your team to look for sepsis red flags in kids</a:t>
            </a:r>
          </a:p>
          <a:p>
            <a:pPr lvl="1"/>
            <a:r>
              <a:rPr lang="en-US" dirty="0"/>
              <a:t>High risk patient</a:t>
            </a:r>
          </a:p>
          <a:p>
            <a:pPr lvl="1"/>
            <a:r>
              <a:rPr lang="en-US" dirty="0"/>
              <a:t>Altered Mental Status</a:t>
            </a:r>
          </a:p>
          <a:p>
            <a:pPr lvl="1"/>
            <a:r>
              <a:rPr lang="en-US" dirty="0"/>
              <a:t>Poor perfusion</a:t>
            </a:r>
          </a:p>
          <a:p>
            <a:pPr lvl="1"/>
            <a:r>
              <a:rPr lang="en-US" dirty="0"/>
              <a:t>Persistent tachycardia after fever gone</a:t>
            </a:r>
          </a:p>
        </p:txBody>
      </p:sp>
      <p:pic>
        <p:nvPicPr>
          <p:cNvPr id="4" name="Picture 3" descr="Fight-Against-Pediatric-Cancer.p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2331" y="3895725"/>
            <a:ext cx="3360091" cy="1543050"/>
          </a:xfrm>
          <a:prstGeom prst="rect">
            <a:avLst/>
          </a:prstGeom>
        </p:spPr>
      </p:pic>
      <p:pic>
        <p:nvPicPr>
          <p:cNvPr id="5" name="Picture 4" descr="Trach-patient-476x3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07" y="3895725"/>
            <a:ext cx="3089345" cy="1543050"/>
          </a:xfrm>
          <a:prstGeom prst="rect">
            <a:avLst/>
          </a:prstGeom>
        </p:spPr>
      </p:pic>
      <p:pic>
        <p:nvPicPr>
          <p:cNvPr id="6" name="Picture 5" descr="712-acute-kidney-injury-dmitriy-zverev-eng-40-6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082" y="3895725"/>
            <a:ext cx="2740337" cy="1543050"/>
          </a:xfrm>
          <a:prstGeom prst="rect">
            <a:avLst/>
          </a:prstGeom>
        </p:spPr>
      </p:pic>
      <p:pic>
        <p:nvPicPr>
          <p:cNvPr id="7" name="Picture 6" descr="2014-feb-sickle-headlin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997" y="3895725"/>
            <a:ext cx="3380883" cy="1629881"/>
          </a:xfrm>
          <a:prstGeom prst="rect">
            <a:avLst/>
          </a:prstGeom>
        </p:spPr>
      </p:pic>
      <p:pic>
        <p:nvPicPr>
          <p:cNvPr id="8" name="Picture 7" descr="3e5e93151154f60d18723a65bdad2a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3975" y="4154778"/>
            <a:ext cx="2922177" cy="1012535"/>
          </a:xfrm>
          <a:prstGeom prst="rect">
            <a:avLst/>
          </a:prstGeom>
        </p:spPr>
      </p:pic>
      <p:pic>
        <p:nvPicPr>
          <p:cNvPr id="9" name="Picture 8" descr="cerebral-palsy-Smal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5080" y="3895725"/>
            <a:ext cx="3225800" cy="1611116"/>
          </a:xfrm>
          <a:prstGeom prst="rect">
            <a:avLst/>
          </a:prstGeom>
        </p:spPr>
      </p:pic>
      <p:pic>
        <p:nvPicPr>
          <p:cNvPr id="10" name="Picture 9" descr="756148-781961-190.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3163" y="4086177"/>
            <a:ext cx="2590800" cy="1420664"/>
          </a:xfrm>
          <a:prstGeom prst="rect">
            <a:avLst/>
          </a:prstGeom>
        </p:spPr>
      </p:pic>
    </p:spTree>
    <p:extLst>
      <p:ext uri="{BB962C8B-B14F-4D97-AF65-F5344CB8AC3E}">
        <p14:creationId xmlns:p14="http://schemas.microsoft.com/office/powerpoint/2010/main" val="63687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a:t>
            </a:r>
          </a:p>
        </p:txBody>
      </p:sp>
      <p:sp>
        <p:nvSpPr>
          <p:cNvPr id="3" name="Content Placeholder 2"/>
          <p:cNvSpPr>
            <a:spLocks noGrp="1"/>
          </p:cNvSpPr>
          <p:nvPr>
            <p:ph sz="quarter" idx="1"/>
          </p:nvPr>
        </p:nvSpPr>
        <p:spPr/>
        <p:txBody>
          <a:bodyPr/>
          <a:lstStyle/>
          <a:p>
            <a:r>
              <a:rPr lang="en-US" dirty="0"/>
              <a:t>Let your EMR help!</a:t>
            </a:r>
          </a:p>
          <a:p>
            <a:pPr lvl="1"/>
            <a:r>
              <a:rPr lang="en-US" dirty="0"/>
              <a:t>If you think about sepsis when risk factors are present you are more likely to identify it</a:t>
            </a:r>
          </a:p>
          <a:p>
            <a:pPr lvl="1"/>
            <a:r>
              <a:rPr lang="en-US" dirty="0"/>
              <a:t>Build EMR alerts</a:t>
            </a:r>
          </a:p>
          <a:p>
            <a:pPr lvl="2"/>
            <a:r>
              <a:rPr lang="en-US" dirty="0"/>
              <a:t>Borrow from existing models from your EMR vendor</a:t>
            </a:r>
          </a:p>
          <a:p>
            <a:pPr lvl="2"/>
            <a:r>
              <a:rPr lang="en-US" dirty="0"/>
              <a:t>Lean on your referral center for pediatrics</a:t>
            </a:r>
          </a:p>
        </p:txBody>
      </p:sp>
      <p:pic>
        <p:nvPicPr>
          <p:cNvPr id="5" name="Picture 4" descr="d6457ab5dea5d7364dccffd3c44c72d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40" y="4714874"/>
            <a:ext cx="2482585" cy="1920875"/>
          </a:xfrm>
          <a:prstGeom prst="rect">
            <a:avLst/>
          </a:prstGeom>
        </p:spPr>
      </p:pic>
      <p:pic>
        <p:nvPicPr>
          <p:cNvPr id="6" name="Picture 5" descr="laptop-alert-warning-for-computer-virus-Graphics-543826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1811" y="4774343"/>
            <a:ext cx="2739771" cy="1861406"/>
          </a:xfrm>
          <a:prstGeom prst="rect">
            <a:avLst/>
          </a:prstGeom>
        </p:spPr>
      </p:pic>
      <p:pic>
        <p:nvPicPr>
          <p:cNvPr id="9" name="Picture 8" descr="2017-05-17-epic-systems-public-doma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125" y="5133261"/>
            <a:ext cx="1936750" cy="1192926"/>
          </a:xfrm>
          <a:prstGeom prst="rect">
            <a:avLst/>
          </a:prstGeom>
        </p:spPr>
      </p:pic>
      <p:pic>
        <p:nvPicPr>
          <p:cNvPr id="10" name="Picture 9" descr="031023 Childrens Hospital Omaha 12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499" y="4193777"/>
            <a:ext cx="4651375" cy="2441972"/>
          </a:xfrm>
          <a:prstGeom prst="rect">
            <a:avLst/>
          </a:prstGeom>
        </p:spPr>
      </p:pic>
    </p:spTree>
    <p:extLst>
      <p:ext uri="{BB962C8B-B14F-4D97-AF65-F5344CB8AC3E}">
        <p14:creationId xmlns:p14="http://schemas.microsoft.com/office/powerpoint/2010/main" val="29461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Escalation of Care</a:t>
            </a:r>
          </a:p>
        </p:txBody>
      </p:sp>
      <p:pic>
        <p:nvPicPr>
          <p:cNvPr id="4" name="Content Placeholder 3"/>
          <p:cNvPicPr>
            <a:picLocks noGrp="1" noChangeAspect="1"/>
          </p:cNvPicPr>
          <p:nvPr>
            <p:ph sz="quarter" idx="1"/>
          </p:nvPr>
        </p:nvPicPr>
        <p:blipFill>
          <a:blip r:embed="rId2"/>
          <a:srcRect t="3919" b="3919"/>
          <a:stretch>
            <a:fillRect/>
          </a:stretch>
        </p:blipFill>
        <p:spPr>
          <a:xfrm>
            <a:off x="230964" y="1476883"/>
            <a:ext cx="2936097" cy="1578547"/>
          </a:xfrm>
        </p:spPr>
      </p:pic>
      <p:pic>
        <p:nvPicPr>
          <p:cNvPr id="5" name="Picture 4"/>
          <p:cNvPicPr>
            <a:picLocks noChangeAspect="1"/>
          </p:cNvPicPr>
          <p:nvPr/>
        </p:nvPicPr>
        <p:blipFill>
          <a:blip r:embed="rId3"/>
          <a:stretch>
            <a:fillRect/>
          </a:stretch>
        </p:blipFill>
        <p:spPr>
          <a:xfrm>
            <a:off x="301752" y="3286822"/>
            <a:ext cx="2730499" cy="1952307"/>
          </a:xfrm>
          <a:prstGeom prst="rect">
            <a:avLst/>
          </a:prstGeom>
        </p:spPr>
      </p:pic>
      <p:pic>
        <p:nvPicPr>
          <p:cNvPr id="8" name="Picture 7"/>
          <p:cNvPicPr>
            <a:picLocks noChangeAspect="1"/>
          </p:cNvPicPr>
          <p:nvPr/>
        </p:nvPicPr>
        <p:blipFill>
          <a:blip r:embed="rId4"/>
          <a:stretch>
            <a:fillRect/>
          </a:stretch>
        </p:blipFill>
        <p:spPr>
          <a:xfrm>
            <a:off x="3304029" y="3850703"/>
            <a:ext cx="2499297" cy="2499297"/>
          </a:xfrm>
          <a:prstGeom prst="rect">
            <a:avLst/>
          </a:prstGeom>
        </p:spPr>
      </p:pic>
      <p:pic>
        <p:nvPicPr>
          <p:cNvPr id="9" name="Picture 8"/>
          <p:cNvPicPr>
            <a:picLocks noChangeAspect="1"/>
          </p:cNvPicPr>
          <p:nvPr/>
        </p:nvPicPr>
        <p:blipFill>
          <a:blip r:embed="rId5"/>
          <a:stretch>
            <a:fillRect/>
          </a:stretch>
        </p:blipFill>
        <p:spPr>
          <a:xfrm>
            <a:off x="6500811" y="4667447"/>
            <a:ext cx="1963737" cy="1472803"/>
          </a:xfrm>
          <a:prstGeom prst="rect">
            <a:avLst/>
          </a:prstGeom>
        </p:spPr>
      </p:pic>
      <p:pic>
        <p:nvPicPr>
          <p:cNvPr id="10" name="Picture 9"/>
          <p:cNvPicPr>
            <a:picLocks noChangeAspect="1"/>
          </p:cNvPicPr>
          <p:nvPr/>
        </p:nvPicPr>
        <p:blipFill>
          <a:blip r:embed="rId6"/>
          <a:stretch>
            <a:fillRect/>
          </a:stretch>
        </p:blipFill>
        <p:spPr>
          <a:xfrm>
            <a:off x="6556375" y="2956719"/>
            <a:ext cx="1971675" cy="1478756"/>
          </a:xfrm>
          <a:prstGeom prst="rect">
            <a:avLst/>
          </a:prstGeom>
        </p:spPr>
      </p:pic>
      <p:pic>
        <p:nvPicPr>
          <p:cNvPr id="11" name="Picture 10" descr="151249420816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3988" y="1591518"/>
            <a:ext cx="4343400" cy="1833465"/>
          </a:xfrm>
          <a:prstGeom prst="rect">
            <a:avLst/>
          </a:prstGeom>
        </p:spPr>
      </p:pic>
      <p:pic>
        <p:nvPicPr>
          <p:cNvPr id="13" name="Picture 12" descr="7kc1w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8376" y="2110949"/>
            <a:ext cx="4634704" cy="3479508"/>
          </a:xfrm>
          <a:prstGeom prst="rect">
            <a:avLst/>
          </a:prstGeom>
        </p:spPr>
      </p:pic>
    </p:spTree>
    <p:extLst>
      <p:ext uri="{BB962C8B-B14F-4D97-AF65-F5344CB8AC3E}">
        <p14:creationId xmlns:p14="http://schemas.microsoft.com/office/powerpoint/2010/main" val="9824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19063" y="1846463"/>
            <a:ext cx="8882062" cy="3337647"/>
          </a:xfrm>
        </p:spPr>
        <p:txBody>
          <a:bodyPr/>
          <a:lstStyle/>
          <a:p>
            <a:r>
              <a:rPr lang="en-US" dirty="0"/>
              <a:t>Quick Recognition and escalation of care in sepsis SAVES LIVES</a:t>
            </a:r>
          </a:p>
          <a:p>
            <a:endParaRPr lang="en-US" b="1" dirty="0"/>
          </a:p>
          <a:p>
            <a:r>
              <a:rPr lang="en-US" b="1" dirty="0"/>
              <a:t>You</a:t>
            </a:r>
            <a:r>
              <a:rPr lang="en-US" dirty="0"/>
              <a:t> are our front line defense against this disease</a:t>
            </a:r>
          </a:p>
        </p:txBody>
      </p:sp>
      <p:sp>
        <p:nvSpPr>
          <p:cNvPr id="2" name="Title 1"/>
          <p:cNvSpPr>
            <a:spLocks noGrp="1"/>
          </p:cNvSpPr>
          <p:nvPr>
            <p:ph type="title"/>
          </p:nvPr>
        </p:nvSpPr>
        <p:spPr>
          <a:xfrm>
            <a:off x="342032" y="-171348"/>
            <a:ext cx="8459940" cy="1229801"/>
          </a:xfrm>
        </p:spPr>
        <p:txBody>
          <a:bodyPr/>
          <a:lstStyle/>
          <a:p>
            <a:r>
              <a:rPr lang="en-US" dirty="0"/>
              <a:t>Remember</a:t>
            </a:r>
          </a:p>
        </p:txBody>
      </p:sp>
      <p:pic>
        <p:nvPicPr>
          <p:cNvPr id="4" name="Picture 3" descr="wall-defense-180283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962401"/>
            <a:ext cx="2895600" cy="1936433"/>
          </a:xfrm>
          <a:prstGeom prst="rect">
            <a:avLst/>
          </a:prstGeom>
        </p:spPr>
      </p:pic>
    </p:spTree>
    <p:extLst>
      <p:ext uri="{BB962C8B-B14F-4D97-AF65-F5344CB8AC3E}">
        <p14:creationId xmlns:p14="http://schemas.microsoft.com/office/powerpoint/2010/main" val="27849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87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Timeline</a:t>
            </a:r>
          </a:p>
        </p:txBody>
      </p:sp>
      <p:sp>
        <p:nvSpPr>
          <p:cNvPr id="4" name="Right Arrow 3"/>
          <p:cNvSpPr/>
          <p:nvPr/>
        </p:nvSpPr>
        <p:spPr>
          <a:xfrm>
            <a:off x="682752" y="3370385"/>
            <a:ext cx="815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446532" y="1541585"/>
            <a:ext cx="914400" cy="830997"/>
          </a:xfrm>
          <a:prstGeom prst="rect">
            <a:avLst/>
          </a:prstGeom>
          <a:noFill/>
        </p:spPr>
        <p:txBody>
          <a:bodyPr wrap="square" rtlCol="0">
            <a:spAutoFit/>
          </a:bodyPr>
          <a:lstStyle/>
          <a:p>
            <a:r>
              <a:rPr lang="en-US" sz="1600" dirty="0"/>
              <a:t>DO2</a:t>
            </a:r>
          </a:p>
          <a:p>
            <a:r>
              <a:rPr lang="en-US" sz="1600" dirty="0"/>
              <a:t>and </a:t>
            </a:r>
          </a:p>
          <a:p>
            <a:r>
              <a:rPr lang="en-US" sz="1600" dirty="0"/>
              <a:t>VO2</a:t>
            </a:r>
          </a:p>
        </p:txBody>
      </p:sp>
      <p:sp>
        <p:nvSpPr>
          <p:cNvPr id="8" name="Down Arrow 7"/>
          <p:cNvSpPr/>
          <p:nvPr/>
        </p:nvSpPr>
        <p:spPr>
          <a:xfrm>
            <a:off x="572262" y="246557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7" name="Down Arrow 6"/>
          <p:cNvSpPr/>
          <p:nvPr/>
        </p:nvSpPr>
        <p:spPr>
          <a:xfrm rot="10800000">
            <a:off x="957072" y="3769780"/>
            <a:ext cx="220980" cy="9054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sp>
        <p:nvSpPr>
          <p:cNvPr id="6" name="TextBox 5"/>
          <p:cNvSpPr txBox="1"/>
          <p:nvPr/>
        </p:nvSpPr>
        <p:spPr>
          <a:xfrm>
            <a:off x="412242" y="4741985"/>
            <a:ext cx="1440180" cy="584775"/>
          </a:xfrm>
          <a:prstGeom prst="rect">
            <a:avLst/>
          </a:prstGeom>
          <a:noFill/>
        </p:spPr>
        <p:txBody>
          <a:bodyPr wrap="square" rtlCol="0">
            <a:spAutoFit/>
          </a:bodyPr>
          <a:lstStyle/>
          <a:p>
            <a:r>
              <a:rPr lang="en-US" sz="1600" dirty="0"/>
              <a:t>Early Fluid Resuscitation </a:t>
            </a:r>
          </a:p>
        </p:txBody>
      </p:sp>
    </p:spTree>
    <p:extLst>
      <p:ext uri="{BB962C8B-B14F-4D97-AF65-F5344CB8AC3E}">
        <p14:creationId xmlns:p14="http://schemas.microsoft.com/office/powerpoint/2010/main" val="35212351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C17D36B4012438796D9DF5AD9A42A" ma:contentTypeVersion="18" ma:contentTypeDescription="Create a new document." ma:contentTypeScope="" ma:versionID="ad79272f6da9cc15fc4150f471063d4f">
  <xsd:schema xmlns:xsd="http://www.w3.org/2001/XMLSchema" xmlns:xs="http://www.w3.org/2001/XMLSchema" xmlns:p="http://schemas.microsoft.com/office/2006/metadata/properties" xmlns:ns2="c91aa38d-d4a2-4784-9b60-efeafcc57812" xmlns:ns3="2ef7a74f-e3a3-4e84-940e-5a7ca14b834b" xmlns:ns4="2d6835cd-ddf9-41c0-b6a9-1a7ac78e0ff1" targetNamespace="http://schemas.microsoft.com/office/2006/metadata/properties" ma:root="true" ma:fieldsID="3b4711c620ea4bb82b391a990cc6d0c3" ns2:_="" ns3:_="" ns4:_="">
    <xsd:import namespace="c91aa38d-d4a2-4784-9b60-efeafcc57812"/>
    <xsd:import namespace="2ef7a74f-e3a3-4e84-940e-5a7ca14b834b"/>
    <xsd:import namespace="2d6835cd-ddf9-41c0-b6a9-1a7ac78e0f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1aa38d-d4a2-4784-9b60-efeafcc578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f7a74f-e3a3-4e84-940e-5a7ca14b834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5396857-c23a-4d59-bf62-1535634a5f7a}" ma:internalName="TaxCatchAll" ma:showField="CatchAllData" ma:web="2ef7a74f-e3a3-4e84-940e-5a7ca14b83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d6835cd-ddf9-41c0-b6a9-1a7ac78e0ff1"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f7a74f-e3a3-4e84-940e-5a7ca14b834b" xsi:nil="true"/>
    <lcf76f155ced4ddcb4097134ff3c332f xmlns="c91aa38d-d4a2-4784-9b60-efeafcc578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A59DB4-4838-4452-B764-450FF9E77B70}"/>
</file>

<file path=customXml/itemProps2.xml><?xml version="1.0" encoding="utf-8"?>
<ds:datastoreItem xmlns:ds="http://schemas.openxmlformats.org/officeDocument/2006/customXml" ds:itemID="{D23B8EA5-0D22-436E-80D7-2197E2B8B1E9}">
  <ds:schemaRefs>
    <ds:schemaRef ds:uri="http://schemas.microsoft.com/sharepoint/v3/contenttype/forms"/>
  </ds:schemaRefs>
</ds:datastoreItem>
</file>

<file path=customXml/itemProps3.xml><?xml version="1.0" encoding="utf-8"?>
<ds:datastoreItem xmlns:ds="http://schemas.openxmlformats.org/officeDocument/2006/customXml" ds:itemID="{AB1608BE-11EB-4D4D-8D0F-31FC1DC217CD}">
  <ds:schemaRef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2ef7a74f-e3a3-4e84-940e-5a7ca14b834b"/>
    <ds:schemaRef ds:uri="http://www.w3.org/XML/1998/namespace"/>
    <ds:schemaRef ds:uri="http://purl.org/dc/terms/"/>
    <ds:schemaRef ds:uri="http://purl.org/dc/elements/1.1/"/>
    <ds:schemaRef ds:uri="http://schemas.microsoft.com/office/infopath/2007/PartnerControls"/>
    <ds:schemaRef ds:uri="2d6835cd-ddf9-41c0-b6a9-1a7ac78e0ff1"/>
    <ds:schemaRef ds:uri="c91aa38d-d4a2-4784-9b60-efeafcc57812"/>
  </ds:schemaRefs>
</ds:datastoreItem>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otalTime>1</TotalTime>
  <Words>3935</Words>
  <Application>Microsoft Office PowerPoint</Application>
  <PresentationFormat>On-screen Show (4:3)</PresentationFormat>
  <Paragraphs>785</Paragraphs>
  <Slides>85</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85</vt:i4>
      </vt:variant>
    </vt:vector>
  </HeadingPairs>
  <TitlesOfParts>
    <vt:vector size="96" baseType="lpstr">
      <vt:lpstr>Arial</vt:lpstr>
      <vt:lpstr>Arial-BoldMT</vt:lpstr>
      <vt:lpstr>Calibri</vt:lpstr>
      <vt:lpstr>Euphemia</vt:lpstr>
      <vt:lpstr>Georgia</vt:lpstr>
      <vt:lpstr>Gill Sans MT</vt:lpstr>
      <vt:lpstr>Times New Roman</vt:lpstr>
      <vt:lpstr>Wingdings</vt:lpstr>
      <vt:lpstr>Wingdings 2</vt:lpstr>
      <vt:lpstr>Civic</vt:lpstr>
      <vt:lpstr>UNMC Theme</vt:lpstr>
      <vt:lpstr>Pediatric Sepsis A Timeline </vt:lpstr>
      <vt:lpstr>Pediatric Sepsis is a problem . . .</vt:lpstr>
      <vt:lpstr>Timeline</vt:lpstr>
      <vt:lpstr>Timeline</vt:lpstr>
      <vt:lpstr>Carcillo et al Crit Care Med 17:1 1989</vt:lpstr>
      <vt:lpstr>Timeline</vt:lpstr>
      <vt:lpstr>Timeline</vt:lpstr>
      <vt:lpstr>Carcillo et al JAMA 266:9 1991</vt:lpstr>
      <vt:lpstr>Timeline</vt:lpstr>
      <vt:lpstr>Timeline</vt:lpstr>
      <vt:lpstr>Ceneviva et al Pediatrics 102:2 1998</vt:lpstr>
      <vt:lpstr>Timeline</vt:lpstr>
      <vt:lpstr>Timeline</vt:lpstr>
      <vt:lpstr>Carcillo et al Crit Care Med 30:6 2002</vt:lpstr>
      <vt:lpstr>PowerPoint Presentation</vt:lpstr>
      <vt:lpstr>Timeline</vt:lpstr>
      <vt:lpstr>Timeline</vt:lpstr>
      <vt:lpstr>Han et al., Pediatrics 112: 2003</vt:lpstr>
      <vt:lpstr>Han et al., Pediatrics 112: 2003</vt:lpstr>
      <vt:lpstr>Han et al., Pediatrics 112: 2003</vt:lpstr>
      <vt:lpstr>Timeline</vt:lpstr>
      <vt:lpstr>Timeline</vt:lpstr>
      <vt:lpstr>Kumar et al, Crit Care Med 34: 2006 </vt:lpstr>
      <vt:lpstr>Timeline</vt:lpstr>
      <vt:lpstr>Timeline</vt:lpstr>
      <vt:lpstr>Brierley et al., Crit Care Med 37:2 2009</vt:lpstr>
      <vt:lpstr>Brierley et al., Crit Care Med 37:2 2009</vt:lpstr>
      <vt:lpstr>Brierley et al., Crit Care Med 37:2 2009</vt:lpstr>
      <vt:lpstr>Brierley et al., Crit Care Med 37:2 2009</vt:lpstr>
      <vt:lpstr>PowerPoint Presentation</vt:lpstr>
      <vt:lpstr>Timeline</vt:lpstr>
      <vt:lpstr>Timeline</vt:lpstr>
      <vt:lpstr>Cruz et al., Pediatrics 127:e758 2011</vt:lpstr>
      <vt:lpstr>Larsen et al., Pediatrics 127:e1585 2011</vt:lpstr>
      <vt:lpstr>Paul et al., Pediatrics 130:e273 2012</vt:lpstr>
      <vt:lpstr>Timeline</vt:lpstr>
      <vt:lpstr>Timeline</vt:lpstr>
      <vt:lpstr>Dellinger et al., Int Care MedFeb165-228 2013</vt:lpstr>
      <vt:lpstr>Surviving Sepsis Campaign</vt:lpstr>
      <vt:lpstr>Surviving Sepsis Campaign</vt:lpstr>
      <vt:lpstr>NYC case 2012</vt:lpstr>
      <vt:lpstr>NYC case</vt:lpstr>
      <vt:lpstr>NYC case</vt:lpstr>
      <vt:lpstr>NYC case</vt:lpstr>
      <vt:lpstr>NYC case</vt:lpstr>
      <vt:lpstr>NYC case</vt:lpstr>
      <vt:lpstr>NYC case</vt:lpstr>
      <vt:lpstr>NYC case</vt:lpstr>
      <vt:lpstr>NYC case</vt:lpstr>
      <vt:lpstr>NYC case</vt:lpstr>
      <vt:lpstr>NYC case</vt:lpstr>
      <vt:lpstr>NYC case</vt:lpstr>
      <vt:lpstr>NYC case</vt:lpstr>
      <vt:lpstr>NYC case</vt:lpstr>
      <vt:lpstr>NYC case</vt:lpstr>
      <vt:lpstr>New Regulations</vt:lpstr>
      <vt:lpstr>Timeline</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lpstr>PSSC-&gt;IPSO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Recognition</vt:lpstr>
      <vt:lpstr>Recognition</vt:lpstr>
      <vt:lpstr>Recognition</vt:lpstr>
      <vt:lpstr>Escalation of Care</vt:lpstr>
      <vt:lpstr>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Owens, Shauna N</cp:lastModifiedBy>
  <cp:revision>1</cp:revision>
  <dcterms:modified xsi:type="dcterms:W3CDTF">2026-05-04T18:43:14Z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0x010100FC8C17D36B4012438796D9DF5AD9A42A</vt:lpwstr>
  </property>
  <property fmtid="{D5CDD505-2E9C-101B-9397-08002B2CF9AE}" pid="3" name="MediaServiceImageTags">
    <vt:lpwstr/>
  </property>
</Properties>
</file>