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7" r:id="rId4"/>
  </p:sldMasterIdLst>
  <p:notesMasterIdLst>
    <p:notesMasterId r:id="rId52"/>
  </p:notesMasterIdLst>
  <p:sldIdLst>
    <p:sldId id="262" r:id="rId5"/>
    <p:sldId id="306" r:id="rId6"/>
    <p:sldId id="280" r:id="rId7"/>
    <p:sldId id="282" r:id="rId8"/>
    <p:sldId id="281" r:id="rId9"/>
    <p:sldId id="283" r:id="rId10"/>
    <p:sldId id="284" r:id="rId11"/>
    <p:sldId id="287" r:id="rId12"/>
    <p:sldId id="301" r:id="rId13"/>
    <p:sldId id="304" r:id="rId14"/>
    <p:sldId id="305" r:id="rId15"/>
    <p:sldId id="296" r:id="rId16"/>
    <p:sldId id="298" r:id="rId17"/>
    <p:sldId id="302" r:id="rId18"/>
    <p:sldId id="286" r:id="rId19"/>
    <p:sldId id="303" r:id="rId20"/>
    <p:sldId id="299" r:id="rId21"/>
    <p:sldId id="289" r:id="rId22"/>
    <p:sldId id="288" r:id="rId23"/>
    <p:sldId id="290" r:id="rId24"/>
    <p:sldId id="291" r:id="rId25"/>
    <p:sldId id="293" r:id="rId26"/>
    <p:sldId id="300" r:id="rId27"/>
    <p:sldId id="294" r:id="rId28"/>
    <p:sldId id="279" r:id="rId29"/>
    <p:sldId id="307" r:id="rId30"/>
    <p:sldId id="265" r:id="rId31"/>
    <p:sldId id="267" r:id="rId32"/>
    <p:sldId id="268" r:id="rId33"/>
    <p:sldId id="308" r:id="rId34"/>
    <p:sldId id="309" r:id="rId35"/>
    <p:sldId id="317" r:id="rId36"/>
    <p:sldId id="310" r:id="rId37"/>
    <p:sldId id="311" r:id="rId38"/>
    <p:sldId id="277" r:id="rId39"/>
    <p:sldId id="274" r:id="rId40"/>
    <p:sldId id="312" r:id="rId41"/>
    <p:sldId id="276" r:id="rId42"/>
    <p:sldId id="278" r:id="rId43"/>
    <p:sldId id="313" r:id="rId44"/>
    <p:sldId id="314" r:id="rId45"/>
    <p:sldId id="271" r:id="rId46"/>
    <p:sldId id="260" r:id="rId47"/>
    <p:sldId id="315" r:id="rId48"/>
    <p:sldId id="285" r:id="rId49"/>
    <p:sldId id="316" r:id="rId50"/>
    <p:sldId id="258" r:id="rId5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9CA"/>
    <a:srgbClr val="FDB713"/>
    <a:srgbClr val="AD122A"/>
    <a:srgbClr val="A2B526"/>
    <a:srgbClr val="303B42"/>
    <a:srgbClr val="989EA3"/>
    <a:srgbClr val="AC1F2D"/>
    <a:srgbClr val="C3CD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51" autoAdjust="0"/>
    <p:restoredTop sz="82194" autoAdjust="0"/>
  </p:normalViewPr>
  <p:slideViewPr>
    <p:cSldViewPr snapToGrid="0" snapToObjects="1">
      <p:cViewPr varScale="1">
        <p:scale>
          <a:sx n="66" d="100"/>
          <a:sy n="66" d="100"/>
        </p:scale>
        <p:origin x="821" y="3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73A9C3-438C-BE4C-9B47-00447DA1FF7D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4B9F7B-6D2C-D847-BDB0-B95DB96DAE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332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4B9F7B-6D2C-D847-BDB0-B95DB96DAEE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1243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Highly reliable – Likely a stroke</a:t>
            </a:r>
          </a:p>
          <a:p>
            <a:r>
              <a:rPr lang="en-US" dirty="0"/>
              <a:t>PCA, MCA</a:t>
            </a:r>
          </a:p>
          <a:p>
            <a:r>
              <a:rPr lang="en-US" dirty="0"/>
              <a:t>Patient may not even be aware – concurrent neglect.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4B9F7B-6D2C-D847-BDB0-B95DB96DAEE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165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be monocular or binocular but monocular can be many things and not as reliable (retinal, glaucoma)</a:t>
            </a:r>
          </a:p>
          <a:p>
            <a:r>
              <a:rPr lang="en-US" dirty="0"/>
              <a:t>Concerning for imminent carotid occlusion.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4B9F7B-6D2C-D847-BDB0-B95DB96DAEE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5176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Sensitive for 3 locations.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4B9F7B-6D2C-D847-BDB0-B95DB96DAEE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1392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Prevost (prey </a:t>
            </a:r>
            <a:r>
              <a:rPr lang="en-US" dirty="0" err="1"/>
              <a:t>voh</a:t>
            </a:r>
            <a:r>
              <a:rPr lang="en-US" dirty="0"/>
              <a:t>) sign or </a:t>
            </a:r>
            <a:r>
              <a:rPr lang="en-US" dirty="0" err="1"/>
              <a:t>Vulpian</a:t>
            </a:r>
            <a:r>
              <a:rPr lang="en-US" dirty="0"/>
              <a:t> sign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4B9F7B-6D2C-D847-BDB0-B95DB96DAEE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9855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Picture illustrates the entire network and why often people present with mixed or global aphasia.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4B9F7B-6D2C-D847-BDB0-B95DB96DAEE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4901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 suspected in the young, masked by too many other things in the old.</a:t>
            </a:r>
          </a:p>
          <a:p>
            <a:r>
              <a:rPr lang="en-US" dirty="0"/>
              <a:t>NIHSS is biased towards anterior circulation strokes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(headache, LOC, loss of hearing)	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4B9F7B-6D2C-D847-BDB0-B95DB96DAEE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4485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Kerber et al 2006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4B9F7B-6D2C-D847-BDB0-B95DB96DAEE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6610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47% “dizziness” whatever that means</a:t>
            </a:r>
          </a:p>
          <a:p>
            <a:r>
              <a:rPr lang="en-US" dirty="0"/>
              <a:t>Unilateral weakness or numbness is easy to interpret but the rest are very vague and subjective especially for a triage nurse.</a:t>
            </a:r>
          </a:p>
          <a:p>
            <a:endParaRPr lang="en-US" dirty="0"/>
          </a:p>
          <a:p>
            <a:r>
              <a:rPr lang="en-US" dirty="0"/>
              <a:t>The majority of these </a:t>
            </a:r>
            <a:r>
              <a:rPr lang="en-US" dirty="0" err="1"/>
              <a:t>symptroms</a:t>
            </a:r>
            <a:r>
              <a:rPr lang="en-US" dirty="0"/>
              <a:t> are not picked up by FAST, RACE, or Cincinnati stroke scale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4B9F7B-6D2C-D847-BDB0-B95DB96DAEE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1751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Really be sure there is no ataxia (discuss tips to </a:t>
            </a:r>
            <a:r>
              <a:rPr lang="en-US" dirty="0" err="1"/>
              <a:t>identifu</a:t>
            </a:r>
            <a:r>
              <a:rPr lang="en-US" dirty="0"/>
              <a:t> it), disconjugate eyes, nystagmus, Babinski, facial palsy, choking on saliva (my sign)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4B9F7B-6D2C-D847-BDB0-B95DB96DAEE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3233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4B9F7B-6D2C-D847-BDB0-B95DB96DAEE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36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Evolving, nuanced, always exceptions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4B9F7B-6D2C-D847-BDB0-B95DB96DAEE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9492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Worsens = fast component worse when looking away from lesioned ear.  Bad ear draws slow deviation towards it.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4B9F7B-6D2C-D847-BDB0-B95DB96DAEE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3211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Move the target.  Hold for 2 secs.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4B9F7B-6D2C-D847-BDB0-B95DB96DAEE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2769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Warn the patient what you are going to do.</a:t>
            </a:r>
          </a:p>
          <a:p>
            <a:r>
              <a:rPr lang="en-US" dirty="0" err="1"/>
              <a:t>Abnomal</a:t>
            </a:r>
            <a:r>
              <a:rPr lang="en-US" dirty="0"/>
              <a:t> ear is the the one that needs a corrective saccade when you turn the head that way.  EG turn head to right -&gt; get saccade = right vestibulopathy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4B9F7B-6D2C-D847-BDB0-B95DB96DAEE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3534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Tsang et all 2017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4B9F7B-6D2C-D847-BDB0-B95DB96DAEE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2971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Wake up and extended window thrombolysis</a:t>
            </a:r>
          </a:p>
          <a:p>
            <a:r>
              <a:rPr lang="en-US" dirty="0"/>
              <a:t>AD infusions contraindication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4B9F7B-6D2C-D847-BDB0-B95DB96DAEE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1435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4B9F7B-6D2C-D847-BDB0-B95DB96DAEE8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6822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4B9F7B-6D2C-D847-BDB0-B95DB96DAEE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127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4B9F7B-6D2C-D847-BDB0-B95DB96DAEE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2404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single lesion.</a:t>
            </a:r>
          </a:p>
          <a:p>
            <a:r>
              <a:rPr lang="en-US" dirty="0"/>
              <a:t>Asymmetry is the theme.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4B9F7B-6D2C-D847-BDB0-B95DB96DAEE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2300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Half of all ischemic strokes will be MCA or </a:t>
            </a:r>
            <a:r>
              <a:rPr lang="en-US" dirty="0" err="1"/>
              <a:t>thalamocapsular</a:t>
            </a:r>
            <a:r>
              <a:rPr lang="en-US" dirty="0"/>
              <a:t> lacunes.</a:t>
            </a:r>
          </a:p>
          <a:p>
            <a:r>
              <a:rPr lang="en-US" dirty="0"/>
              <a:t>26% are posterior circulation</a:t>
            </a:r>
          </a:p>
          <a:p>
            <a:r>
              <a:rPr lang="en-US" dirty="0"/>
              <a:t>We will go through the common signs.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4B9F7B-6D2C-D847-BDB0-B95DB96DAEE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6742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Unique anatomy</a:t>
            </a:r>
          </a:p>
          <a:p>
            <a:r>
              <a:rPr lang="en-US" dirty="0"/>
              <a:t>Large to small vessel transition</a:t>
            </a:r>
          </a:p>
          <a:p>
            <a:r>
              <a:rPr lang="en-US" dirty="0"/>
              <a:t>Non-anastomotic</a:t>
            </a:r>
          </a:p>
          <a:p>
            <a:r>
              <a:rPr lang="en-US" dirty="0"/>
              <a:t>Condensed tracts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4B9F7B-6D2C-D847-BDB0-B95DB96DAEE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7536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Total hemi-body involvement.</a:t>
            </a:r>
          </a:p>
          <a:p>
            <a:r>
              <a:rPr lang="en-US" dirty="0"/>
              <a:t>Face </a:t>
            </a:r>
            <a:r>
              <a:rPr lang="en-US" dirty="0" err="1"/>
              <a:t>amr</a:t>
            </a:r>
            <a:r>
              <a:rPr lang="en-US" dirty="0"/>
              <a:t> and leg equally affected.</a:t>
            </a:r>
          </a:p>
          <a:p>
            <a:r>
              <a:rPr lang="en-US" dirty="0"/>
              <a:t>Usually includes torso.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4B9F7B-6D2C-D847-BDB0-B95DB96DAEE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6318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Gaze deviation</a:t>
            </a:r>
          </a:p>
          <a:p>
            <a:r>
              <a:rPr lang="en-US" dirty="0"/>
              <a:t>Neglect</a:t>
            </a:r>
          </a:p>
          <a:p>
            <a:r>
              <a:rPr lang="en-US" dirty="0"/>
              <a:t>Aphasia</a:t>
            </a:r>
          </a:p>
          <a:p>
            <a:r>
              <a:rPr lang="en-US" dirty="0"/>
              <a:t>Asymmetric deficits</a:t>
            </a:r>
          </a:p>
          <a:p>
            <a:r>
              <a:rPr lang="en-US" dirty="0"/>
              <a:t>Crossed deficits at the neck</a:t>
            </a:r>
          </a:p>
          <a:p>
            <a:endParaRPr lang="en-US" dirty="0"/>
          </a:p>
          <a:p>
            <a:r>
              <a:rPr lang="en-US" dirty="0"/>
              <a:t>Not always present but very strongly associated with large infarcts.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4B9F7B-6D2C-D847-BDB0-B95DB96DAEE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793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59FE1A1F-E636-2E45-A1C0-6418A55428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89313" y="960720"/>
            <a:ext cx="7088318" cy="1404459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4800" b="1" i="0" baseline="0">
                <a:solidFill>
                  <a:schemeClr val="bg1"/>
                </a:solidFill>
                <a:latin typeface="Arial-BoldMT"/>
                <a:cs typeface="Arial-BoldMT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89313" y="2659283"/>
            <a:ext cx="7088318" cy="1291335"/>
          </a:xfrm>
        </p:spPr>
        <p:txBody>
          <a:bodyPr>
            <a:normAutofit/>
          </a:bodyPr>
          <a:lstStyle>
            <a:lvl1pPr marL="0" indent="0" algn="l">
              <a:buNone/>
              <a:defRPr sz="2800" b="0" i="0" baseline="0">
                <a:solidFill>
                  <a:schemeClr val="bg2"/>
                </a:solidFill>
                <a:latin typeface="+mn-lt"/>
                <a:cs typeface="Arial-BoldM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Speaker Name</a:t>
            </a:r>
          </a:p>
          <a:p>
            <a:r>
              <a:rPr lang="en-US" dirty="0"/>
              <a:t>College or Department</a:t>
            </a:r>
          </a:p>
        </p:txBody>
      </p:sp>
    </p:spTree>
    <p:extLst>
      <p:ext uri="{BB962C8B-B14F-4D97-AF65-F5344CB8AC3E}">
        <p14:creationId xmlns:p14="http://schemas.microsoft.com/office/powerpoint/2010/main" val="1008552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029" y="1205567"/>
            <a:ext cx="8459942" cy="3714775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 sz="2400">
                <a:latin typeface="Arial"/>
                <a:cs typeface="Arial"/>
              </a:defRPr>
            </a:lvl2pPr>
            <a:lvl3pPr>
              <a:lnSpc>
                <a:spcPct val="90000"/>
              </a:lnSpc>
              <a:defRPr sz="2400"/>
            </a:lvl3pPr>
            <a:lvl4pPr>
              <a:lnSpc>
                <a:spcPct val="90000"/>
              </a:lnSpc>
              <a:defRPr sz="2000"/>
            </a:lvl4pPr>
            <a:lvl5pPr>
              <a:lnSpc>
                <a:spcPct val="90000"/>
              </a:lnSpc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6EC772F-B9BF-784F-AD7D-9FE977C6E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30" y="180607"/>
            <a:ext cx="8459938" cy="922351"/>
          </a:xfrm>
        </p:spPr>
        <p:txBody>
          <a:bodyPr tIns="0" bIns="0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33275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–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027" y="1214277"/>
            <a:ext cx="4126605" cy="3706065"/>
          </a:xfrm>
        </p:spPr>
        <p:txBody>
          <a:bodyPr anchor="t">
            <a:norm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4"/>
          </p:nvPr>
        </p:nvSpPr>
        <p:spPr>
          <a:xfrm>
            <a:off x="4679845" y="1214278"/>
            <a:ext cx="4122123" cy="3706064"/>
          </a:xfrm>
        </p:spPr>
        <p:txBody>
          <a:bodyPr anchor="t">
            <a:norm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42030" y="180607"/>
            <a:ext cx="8459938" cy="922351"/>
          </a:xfrm>
        </p:spPr>
        <p:txBody>
          <a:bodyPr tIns="0" bIns="0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503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027" y="1214278"/>
            <a:ext cx="3196303" cy="3688648"/>
          </a:xfrm>
        </p:spPr>
        <p:txBody>
          <a:bodyPr anchor="t">
            <a:norm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768918" y="1222919"/>
            <a:ext cx="5033770" cy="3680007"/>
          </a:xfrm>
        </p:spPr>
        <p:txBody>
          <a:bodyPr/>
          <a:lstStyle/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B6ADC21-0F1B-6648-BD92-F0B0872D4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30" y="180607"/>
            <a:ext cx="8459938" cy="922351"/>
          </a:xfrm>
        </p:spPr>
        <p:txBody>
          <a:bodyPr tIns="0" bIns="0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54125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/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028" y="1761404"/>
            <a:ext cx="8459942" cy="3141522"/>
          </a:xfrm>
        </p:spPr>
        <p:txBody>
          <a:bodyPr anchor="t">
            <a:norm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1310" y="1184413"/>
            <a:ext cx="8460660" cy="481576"/>
          </a:xfrm>
        </p:spPr>
        <p:txBody>
          <a:bodyPr anchor="ctr"/>
          <a:lstStyle>
            <a:lvl1pPr>
              <a:defRPr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AC42F36-D154-634A-8A87-7819C3A15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30" y="180607"/>
            <a:ext cx="8459938" cy="922351"/>
          </a:xfrm>
        </p:spPr>
        <p:txBody>
          <a:bodyPr tIns="0" bIns="0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503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3762" y="1598065"/>
            <a:ext cx="8236475" cy="1206830"/>
          </a:xfrm>
        </p:spPr>
        <p:txBody>
          <a:bodyPr/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Subhead/ </a:t>
            </a:r>
            <a:br>
              <a:rPr lang="en-US" dirty="0"/>
            </a:br>
            <a:r>
              <a:rPr lang="en-US" dirty="0"/>
              <a:t>Section Header</a:t>
            </a:r>
          </a:p>
        </p:txBody>
      </p:sp>
    </p:spTree>
    <p:extLst>
      <p:ext uri="{BB962C8B-B14F-4D97-AF65-F5344CB8AC3E}">
        <p14:creationId xmlns:p14="http://schemas.microsoft.com/office/powerpoint/2010/main" val="1055448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E4FADDED-01D1-8C4A-8059-D7479B4AFE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191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FF89F8E8-2928-A649-B252-96252DB41CF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028" y="154483"/>
            <a:ext cx="8459942" cy="922352"/>
          </a:xfrm>
          <a:prstGeom prst="rect">
            <a:avLst/>
          </a:prstGeom>
        </p:spPr>
        <p:txBody>
          <a:bodyPr vert="horz" lIns="91440" tIns="0" rIns="91440" bIns="0" rtlCol="0" anchor="ctr">
            <a:noAutofit/>
          </a:bodyPr>
          <a:lstStyle/>
          <a:p>
            <a:r>
              <a:rPr lang="en-US" dirty="0"/>
              <a:t>Headline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028" y="1178033"/>
            <a:ext cx="8459943" cy="36813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1905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1" r:id="rId3"/>
    <p:sldLayoutId id="2147483745" r:id="rId4"/>
    <p:sldLayoutId id="2147483728" r:id="rId5"/>
    <p:sldLayoutId id="2147483744" r:id="rId6"/>
    <p:sldLayoutId id="2147483743" r:id="rId7"/>
  </p:sldLayoutIdLst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3600" b="1" i="0" kern="1200" baseline="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0" indent="0" algn="l" defTabSz="457200" rtl="0" eaLnBrk="1" latinLnBrk="0" hangingPunct="1">
        <a:lnSpc>
          <a:spcPct val="90000"/>
        </a:lnSpc>
        <a:spcBef>
          <a:spcPct val="20000"/>
        </a:spcBef>
        <a:buFontTx/>
        <a:buNone/>
        <a:defRPr sz="2400" kern="1200">
          <a:solidFill>
            <a:schemeClr val="bg1"/>
          </a:solidFill>
          <a:latin typeface="Arial"/>
          <a:ea typeface="+mn-ea"/>
          <a:cs typeface="Arial"/>
        </a:defRPr>
      </a:lvl1pPr>
      <a:lvl2pPr marL="458788" indent="-287338" algn="l" defTabSz="457200" rtl="0" eaLnBrk="1" latinLnBrk="0" hangingPunct="1">
        <a:spcBef>
          <a:spcPct val="20000"/>
        </a:spcBef>
        <a:buFont typeface="Wingdings" charset="2"/>
        <a:buChar char="§"/>
        <a:tabLst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747713" indent="-227013" algn="l" defTabSz="457200" rtl="0" eaLnBrk="1" latinLnBrk="0" hangingPunct="1">
        <a:lnSpc>
          <a:spcPct val="90000"/>
        </a:lnSpc>
        <a:spcBef>
          <a:spcPct val="20000"/>
        </a:spcBef>
        <a:buFont typeface="Arial"/>
        <a:buChar char="•"/>
        <a:tabLst/>
        <a:defRPr sz="2400" kern="1200">
          <a:solidFill>
            <a:schemeClr val="bg1"/>
          </a:solidFill>
          <a:latin typeface="Arial"/>
          <a:ea typeface="+mn-ea"/>
          <a:cs typeface="Arial"/>
        </a:defRPr>
      </a:lvl3pPr>
      <a:lvl4pPr marL="1090613" indent="-233363" algn="l" defTabSz="457200" rtl="0" eaLnBrk="1" latinLnBrk="0" hangingPunct="1">
        <a:lnSpc>
          <a:spcPct val="90000"/>
        </a:lnSpc>
        <a:spcBef>
          <a:spcPct val="20000"/>
        </a:spcBef>
        <a:buFont typeface="Arial"/>
        <a:buChar char="–"/>
        <a:tabLst/>
        <a:defRPr sz="2000" kern="1200">
          <a:solidFill>
            <a:schemeClr val="bg1"/>
          </a:solidFill>
          <a:latin typeface="Arial"/>
          <a:ea typeface="+mn-ea"/>
          <a:cs typeface="Arial"/>
        </a:defRPr>
      </a:lvl4pPr>
      <a:lvl5pPr marL="1371600" indent="-254000" algn="l" defTabSz="457200" rtl="0" eaLnBrk="1" latinLnBrk="0" hangingPunct="1">
        <a:lnSpc>
          <a:spcPct val="90000"/>
        </a:lnSpc>
        <a:spcBef>
          <a:spcPct val="20000"/>
        </a:spcBef>
        <a:buFont typeface="Arial"/>
        <a:buChar char="»"/>
        <a:tabLst/>
        <a:defRPr sz="2000" kern="1200">
          <a:solidFill>
            <a:schemeClr val="bg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308" y="1375762"/>
            <a:ext cx="8899384" cy="1404459"/>
          </a:xfrm>
        </p:spPr>
        <p:txBody>
          <a:bodyPr/>
          <a:lstStyle/>
          <a:p>
            <a:pPr algn="ctr"/>
            <a:r>
              <a:rPr lang="en-US" dirty="0"/>
              <a:t>Signs of Stroke</a:t>
            </a:r>
            <a:br>
              <a:rPr lang="en-US" dirty="0"/>
            </a:br>
            <a:r>
              <a:rPr lang="en-US" dirty="0"/>
              <a:t> </a:t>
            </a:r>
            <a:r>
              <a:rPr lang="en-US" sz="9600" dirty="0"/>
              <a:t>Big</a:t>
            </a:r>
            <a:r>
              <a:rPr lang="en-US" dirty="0"/>
              <a:t> &amp; </a:t>
            </a:r>
            <a:r>
              <a:rPr lang="en-US" sz="2800" dirty="0"/>
              <a:t>Small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67005" y="2929745"/>
            <a:ext cx="7088318" cy="2267993"/>
          </a:xfrm>
        </p:spPr>
        <p:txBody>
          <a:bodyPr>
            <a:normAutofit/>
          </a:bodyPr>
          <a:lstStyle/>
          <a:p>
            <a:r>
              <a:rPr lang="en-US" sz="3300" b="1" dirty="0"/>
              <a:t>T. Scott Diesing, M.D. FHM</a:t>
            </a:r>
            <a:endParaRPr lang="en-US" b="1" dirty="0"/>
          </a:p>
          <a:p>
            <a:endParaRPr lang="en-US" sz="1400" dirty="0"/>
          </a:p>
          <a:p>
            <a:r>
              <a:rPr lang="en-US" sz="1400" dirty="0"/>
              <a:t>Neurohospitalist</a:t>
            </a:r>
          </a:p>
          <a:p>
            <a:r>
              <a:rPr lang="en-US" sz="1400" dirty="0"/>
              <a:t>Medical Director of Inpatient Neurology</a:t>
            </a:r>
          </a:p>
          <a:p>
            <a:r>
              <a:rPr lang="en-US" sz="1400" dirty="0"/>
              <a:t>Division Chief of Neurohospital Medicine</a:t>
            </a:r>
          </a:p>
          <a:p>
            <a:r>
              <a:rPr lang="en-US" sz="1400" dirty="0"/>
              <a:t>Associate Professor</a:t>
            </a:r>
          </a:p>
          <a:p>
            <a:r>
              <a:rPr lang="en-US" sz="1400" dirty="0"/>
              <a:t>Dept. Neurological Sciences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3283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CF53363-32F5-AAC4-2792-7EC44DFB15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487" y="1081552"/>
            <a:ext cx="4836355" cy="382023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8D4D2CE-40FA-4337-9465-096C8AEDD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30" y="180607"/>
            <a:ext cx="8642944" cy="922351"/>
          </a:xfrm>
        </p:spPr>
        <p:txBody>
          <a:bodyPr/>
          <a:lstStyle/>
          <a:p>
            <a:r>
              <a:rPr lang="en-US" dirty="0"/>
              <a:t>Lacunar Syndromes: </a:t>
            </a:r>
            <a:r>
              <a:rPr lang="en-US" dirty="0" err="1"/>
              <a:t>Thalamocapsular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8C3CE9-F5D8-1D64-8914-8C3638208B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9894" y="1068401"/>
            <a:ext cx="4027027" cy="3894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0378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B5AEF94-F7DA-B15C-54B8-80867B03CA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One side of body completely affected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Complete unilateral weakness &amp; numbness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Pure motor hemiparesis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Pure sensory hemi-numbness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Ataxic hemiparesis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*Dysarthria-clumsy </a:t>
            </a:r>
            <a:r>
              <a:rPr lang="en-US" dirty="0"/>
              <a:t>hand syndrome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398BB5C-D7BB-14CE-CA17-347C169CE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Lacunar Syndromes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783BB9-8612-3D6A-13F8-CBAD87831F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2689" y="0"/>
            <a:ext cx="223131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4256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9886DB-1007-DE71-7480-E13598DC8B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8157" y="1205567"/>
            <a:ext cx="4853814" cy="3714775"/>
          </a:xfrm>
        </p:spPr>
        <p:txBody>
          <a:bodyPr/>
          <a:lstStyle/>
          <a:p>
            <a:r>
              <a:rPr lang="en-US" dirty="0"/>
              <a:t>Small subcortical lacune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Face = arm = leg</a:t>
            </a:r>
          </a:p>
          <a:p>
            <a:endParaRPr lang="en-US" dirty="0"/>
          </a:p>
          <a:p>
            <a:r>
              <a:rPr lang="en-US" dirty="0"/>
              <a:t>Large cortical infarct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Face ≠ arm ≠ leg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Often face &amp; arm affected and distal leg spared.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Can be very focal such has “Hand-Knob” stroke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05BFDBB-15EE-2E8C-FF00-D3091AF56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Weakness Patterns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F2938B-8764-29CC-1857-DB9E259C8A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013" y="1205567"/>
            <a:ext cx="3349950" cy="3319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1206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EE67BD1-D41C-782A-7712-2384260489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Pronator drift</a:t>
            </a:r>
          </a:p>
          <a:p>
            <a:pPr marL="801688" lvl="1" indent="-342900">
              <a:buFont typeface="Arial" panose="020B0604020202020204" pitchFamily="34" charset="0"/>
              <a:buChar char="•"/>
            </a:pPr>
            <a:r>
              <a:rPr lang="en-US" dirty="0"/>
              <a:t>Elbows straight and elevated, thumbs out to sides.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Asymmetric finger (or toe) taps (aka </a:t>
            </a:r>
            <a:r>
              <a:rPr lang="en-US" dirty="0" err="1"/>
              <a:t>dysiadochokinesia</a:t>
            </a:r>
            <a:r>
              <a:rPr lang="en-US" dirty="0"/>
              <a:t>)</a:t>
            </a:r>
          </a:p>
          <a:p>
            <a:pPr marL="801688" lvl="1" indent="-342900">
              <a:buFont typeface="Arial" panose="020B0604020202020204" pitchFamily="34" charset="0"/>
              <a:buChar char="•"/>
            </a:pPr>
            <a:r>
              <a:rPr lang="en-US" dirty="0"/>
              <a:t>Should still be asymmetric while testing both sides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Satellite sign -&gt;</a:t>
            </a:r>
          </a:p>
          <a:p>
            <a:pPr marL="801688" lvl="1" indent="-342900">
              <a:buFont typeface="Arial" panose="020B0604020202020204" pitchFamily="34" charset="0"/>
              <a:buChar char="•"/>
            </a:pPr>
            <a:r>
              <a:rPr lang="en-US" dirty="0"/>
              <a:t>Good arm rotates around weak arm like a satellite.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7C37218-569C-3672-1BE5-19F65C47A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Weakness: Subtle Signs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5B034D-502C-899E-2348-7FA867BC5A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0866" y="3337169"/>
            <a:ext cx="2375864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2413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FAD25F-6DC5-1849-BC7D-B1654EBB9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614" y="1205567"/>
            <a:ext cx="5600104" cy="3714775"/>
          </a:xfrm>
        </p:spPr>
        <p:txBody>
          <a:bodyPr/>
          <a:lstStyle/>
          <a:p>
            <a:r>
              <a:rPr lang="en-US" dirty="0"/>
              <a:t>Unilateral weakness &amp; numbness of arm, face, proximal leg.</a:t>
            </a:r>
          </a:p>
          <a:p>
            <a:endParaRPr lang="en-US" sz="2000" dirty="0">
              <a:solidFill>
                <a:schemeClr val="accent2">
                  <a:lumMod val="50000"/>
                  <a:lumOff val="50000"/>
                </a:schemeClr>
              </a:solidFill>
            </a:endParaRPr>
          </a:p>
          <a:p>
            <a:r>
              <a:rPr lang="en-US" sz="2000" dirty="0">
                <a:solidFill>
                  <a:schemeClr val="accent2">
                    <a:lumMod val="50000"/>
                    <a:lumOff val="50000"/>
                  </a:schemeClr>
                </a:solidFill>
              </a:rPr>
              <a:t>+/- Gaze deviation away from weak side.</a:t>
            </a:r>
          </a:p>
          <a:p>
            <a:endParaRPr lang="en-US" sz="20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r>
              <a:rPr lang="en-US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+/- Aphasia</a:t>
            </a:r>
          </a:p>
          <a:p>
            <a:endParaRPr lang="en-US" sz="2000" dirty="0">
              <a:solidFill>
                <a:srgbClr val="92D050"/>
              </a:solidFill>
            </a:endParaRPr>
          </a:p>
          <a:p>
            <a:r>
              <a:rPr lang="en-US" sz="2000" dirty="0">
                <a:solidFill>
                  <a:srgbClr val="92D050"/>
                </a:solidFill>
              </a:rPr>
              <a:t>+/- Hemi-neglect</a:t>
            </a:r>
          </a:p>
          <a:p>
            <a:endParaRPr lang="en-US" sz="2000" dirty="0">
              <a:solidFill>
                <a:srgbClr val="92D050"/>
              </a:solidFill>
            </a:endParaRPr>
          </a:p>
          <a:p>
            <a:r>
              <a:rPr lang="en-US" sz="2000" dirty="0">
                <a:solidFill>
                  <a:srgbClr val="FF0000"/>
                </a:solidFill>
              </a:rPr>
              <a:t>+/- Vision loss to weak side, affecting both eyes</a:t>
            </a:r>
            <a:endParaRPr lang="en-US" sz="2000" dirty="0">
              <a:solidFill>
                <a:srgbClr val="92D05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1C8F5CD-251E-66F0-3CF3-7A1A234C2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Middle Cerebral Artery Strokes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774E68-E8E7-A9DF-49DF-E1A9AA62C6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5718" y="1069054"/>
            <a:ext cx="3441700" cy="39878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4BE9E5A5-50A1-CB5B-F258-8E73B595DDD5}"/>
              </a:ext>
            </a:extLst>
          </p:cNvPr>
          <p:cNvSpPr/>
          <p:nvPr/>
        </p:nvSpPr>
        <p:spPr>
          <a:xfrm>
            <a:off x="7914708" y="3796879"/>
            <a:ext cx="605563" cy="640904"/>
          </a:xfrm>
          <a:prstGeom prst="ellipse">
            <a:avLst/>
          </a:prstGeom>
          <a:solidFill>
            <a:schemeClr val="accent1">
              <a:alpha val="26065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AF51F02-C6E5-64BD-9C7A-4F8AF957A3E3}"/>
              </a:ext>
            </a:extLst>
          </p:cNvPr>
          <p:cNvSpPr/>
          <p:nvPr/>
        </p:nvSpPr>
        <p:spPr>
          <a:xfrm>
            <a:off x="8059551" y="1670953"/>
            <a:ext cx="605563" cy="640904"/>
          </a:xfrm>
          <a:prstGeom prst="ellipse">
            <a:avLst/>
          </a:prstGeom>
          <a:solidFill>
            <a:schemeClr val="accent2">
              <a:lumMod val="50000"/>
              <a:lumOff val="50000"/>
              <a:alpha val="36647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BE71278-24E7-8E86-B150-1A7756835673}"/>
              </a:ext>
            </a:extLst>
          </p:cNvPr>
          <p:cNvSpPr/>
          <p:nvPr/>
        </p:nvSpPr>
        <p:spPr>
          <a:xfrm>
            <a:off x="8102927" y="2405349"/>
            <a:ext cx="908344" cy="949006"/>
          </a:xfrm>
          <a:prstGeom prst="ellipse">
            <a:avLst/>
          </a:prstGeom>
          <a:solidFill>
            <a:schemeClr val="accent6">
              <a:lumMod val="60000"/>
              <a:lumOff val="40000"/>
              <a:alpha val="42591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598059D-25B6-606C-2787-505D86709CE6}"/>
              </a:ext>
            </a:extLst>
          </p:cNvPr>
          <p:cNvSpPr/>
          <p:nvPr/>
        </p:nvSpPr>
        <p:spPr>
          <a:xfrm>
            <a:off x="8206000" y="3354355"/>
            <a:ext cx="605563" cy="640904"/>
          </a:xfrm>
          <a:prstGeom prst="ellipse">
            <a:avLst/>
          </a:prstGeom>
          <a:solidFill>
            <a:srgbClr val="92D050">
              <a:alpha val="58804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1497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BA6CC1E-6B31-30FB-7476-62074E3F7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High-Reliability Stroke Signs</a:t>
            </a:r>
          </a:p>
        </p:txBody>
      </p:sp>
    </p:spTree>
    <p:extLst>
      <p:ext uri="{BB962C8B-B14F-4D97-AF65-F5344CB8AC3E}">
        <p14:creationId xmlns:p14="http://schemas.microsoft.com/office/powerpoint/2010/main" val="8970373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2615AA-F560-A6BD-3E81-22C27A29B8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553BA03-8097-4EB6-18E1-9C4C3267D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8093" y="3446394"/>
            <a:ext cx="3573985" cy="922351"/>
          </a:xfrm>
        </p:spPr>
        <p:txBody>
          <a:bodyPr/>
          <a:lstStyle/>
          <a:p>
            <a:r>
              <a:rPr lang="en-US" dirty="0"/>
              <a:t>Painless Binocular Loss of Vision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1811BE-7601-1271-729F-E1DA8F44FC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75" y="1848679"/>
            <a:ext cx="4590028" cy="3195430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14BE04B-C863-0DEE-F177-8C4F85B783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046537" y="0"/>
            <a:ext cx="6023113" cy="3022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0983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9471900-0A19-25BD-3C9B-247BEDEB9D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2579" y="1129340"/>
            <a:ext cx="4008675" cy="383530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6274A1C-88FA-EABC-37ED-9EC560EDD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579" y="215177"/>
            <a:ext cx="8459938" cy="922351"/>
          </a:xfrm>
        </p:spPr>
        <p:txBody>
          <a:bodyPr/>
          <a:lstStyle/>
          <a:p>
            <a:r>
              <a:rPr lang="en-US" dirty="0"/>
              <a:t>Painless Monocular Loss of Vision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2F304B-6B7A-4084-E4F4-0EA831673D4E}"/>
              </a:ext>
            </a:extLst>
          </p:cNvPr>
          <p:cNvSpPr txBox="1"/>
          <p:nvPr/>
        </p:nvSpPr>
        <p:spPr>
          <a:xfrm>
            <a:off x="4402350" y="1447435"/>
            <a:ext cx="46367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Less specific to stroke, but still a reliable sign.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ABA8F9-811B-E283-215D-14F35CD702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2350" y="2960352"/>
            <a:ext cx="4561769" cy="2004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0677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0CB543-13CC-E8B9-ED25-DEFDF3BB73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326270-5AAA-62D5-1E73-106AB3E8B2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029" y="2682312"/>
            <a:ext cx="8459942" cy="1891343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 an awake patient, both eyes looking to 1 side and can't voluntarily cross midline.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Not much else will cause this acutely except an ongoing seizure.</a:t>
            </a:r>
          </a:p>
          <a:p>
            <a:pPr marL="801688" lvl="1" indent="-342900">
              <a:buFont typeface="Arial" panose="020B0604020202020204" pitchFamily="34" charset="0"/>
              <a:buChar char="•"/>
            </a:pPr>
            <a:r>
              <a:rPr lang="en-US" b="1" i="1" dirty="0"/>
              <a:t>Look toward the stroke, away from the seizure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ED980C2-18B3-7642-AFEB-BBA7DC8FF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29" y="924091"/>
            <a:ext cx="3443757" cy="922351"/>
          </a:xfrm>
        </p:spPr>
        <p:txBody>
          <a:bodyPr/>
          <a:lstStyle/>
          <a:p>
            <a:r>
              <a:rPr lang="en-US" dirty="0"/>
              <a:t>Conjugate Gaze Deviation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B2CA76-CED0-2AB1-6518-763C9524D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0987" y="0"/>
            <a:ext cx="5105658" cy="2461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7812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138715-7211-9EF5-7DFF-F9DCAFF3B0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3615" y="1205567"/>
            <a:ext cx="5858355" cy="3714775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Can be: </a:t>
            </a:r>
          </a:p>
          <a:p>
            <a:pPr marL="801688" lvl="1" indent="-342900">
              <a:buFont typeface="Arial" panose="020B0604020202020204" pitchFamily="34" charset="0"/>
              <a:buChar char="•"/>
            </a:pPr>
            <a:r>
              <a:rPr lang="en-US" dirty="0"/>
              <a:t>Anterior hemisphere (frontal eye fields)</a:t>
            </a:r>
          </a:p>
          <a:p>
            <a:pPr marL="801688" lvl="1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801688" lvl="1" indent="-342900">
              <a:buFont typeface="Arial" panose="020B0604020202020204" pitchFamily="34" charset="0"/>
              <a:buChar char="•"/>
            </a:pPr>
            <a:r>
              <a:rPr lang="en-US" dirty="0"/>
              <a:t>Posterior hemisphere (neglect)</a:t>
            </a:r>
          </a:p>
          <a:p>
            <a:pPr marL="801688" lvl="1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801688" lvl="1" indent="-342900">
              <a:buFont typeface="Arial" panose="020B0604020202020204" pitchFamily="34" charset="0"/>
              <a:buChar char="•"/>
            </a:pPr>
            <a:r>
              <a:rPr lang="en-US" dirty="0"/>
              <a:t>Brainstem (can't even cross midline involuntarily with Doll’s Eyes maneuver)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244B76D-EA3B-227A-54C5-35D26F9F0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3612" y="180607"/>
            <a:ext cx="5858356" cy="922351"/>
          </a:xfrm>
        </p:spPr>
        <p:txBody>
          <a:bodyPr/>
          <a:lstStyle/>
          <a:p>
            <a:r>
              <a:rPr lang="en-US" dirty="0"/>
              <a:t>Conjugate Gaze Deviation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7BF061-0F67-0123-0652-95ACF901A9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2617"/>
          <a:stretch>
            <a:fillRect/>
          </a:stretch>
        </p:blipFill>
        <p:spPr>
          <a:xfrm>
            <a:off x="0" y="0"/>
            <a:ext cx="272169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8525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1ED3E6-8DF5-D44B-C764-F81C8DA423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C8F80-F03C-E52F-D745-5D13AEF24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29" y="171898"/>
            <a:ext cx="8459941" cy="922351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F2EF52-8FE6-11D1-4460-38B386D516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Update on the current state of hyperacute intervention options for ischemic stroke.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Review classic and common stroke syndromes.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Tips on identifying high-reliability stroke signs.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Posterior circulation strokes: differentiating dizzy from deadly.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The latest literature. What's on the horizon?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80268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DDBA338-C562-73C7-C03B-D7653B1361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9050" y="88900"/>
            <a:ext cx="4025900" cy="496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6767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AC71D1-986B-CBF9-B342-6FF780F6B1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026" y="3283447"/>
            <a:ext cx="8459942" cy="167944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Patient is unaware or unable to recognize that there is a left (or right) side of themselves, the room, the world….</a:t>
            </a:r>
          </a:p>
          <a:p>
            <a:pPr marL="801688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&amp; may not think that’s wrong (anosognosia)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Often neglectful of the paretic side.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5A04DF3-0F65-967B-54ED-F4EE5438A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Hemi-Neglect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81623B-040C-222B-3830-C00899EBE6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6515" y="30222"/>
            <a:ext cx="5340667" cy="28372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B7CBEA-52DC-2CE9-8F09-C16539EF0F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736" y="959282"/>
            <a:ext cx="2518746" cy="187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5865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24238DF-C067-B330-672B-530D01B5AD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029" y="1205567"/>
            <a:ext cx="8459942" cy="3714775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If called or stimulated from the neglected side, they will look the opposite way for the source.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If asked to raise both arms together, only the unaffected will raise, and the patient will believe they followed the command.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You may see intact sub-conscious movements of the neglected limb.</a:t>
            </a:r>
          </a:p>
          <a:p>
            <a:pPr marL="801688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Movement with yawning, startle reactions, withdrawal, etc.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4AD80A6-5CF3-C76A-01CC-2E8B23EF6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30" y="180607"/>
            <a:ext cx="8459938" cy="922351"/>
          </a:xfrm>
        </p:spPr>
        <p:txBody>
          <a:bodyPr anchor="ctr">
            <a:normAutofit/>
          </a:bodyPr>
          <a:lstStyle/>
          <a:p>
            <a:r>
              <a:rPr lang="en-US" dirty="0"/>
              <a:t>Hemi-Neglect</a:t>
            </a:r>
          </a:p>
        </p:txBody>
      </p:sp>
    </p:spTree>
    <p:extLst>
      <p:ext uri="{BB962C8B-B14F-4D97-AF65-F5344CB8AC3E}">
        <p14:creationId xmlns:p14="http://schemas.microsoft.com/office/powerpoint/2010/main" val="5228485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B0AAC2E-D9A3-D3E1-6D06-4B626241A6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939" y="702804"/>
            <a:ext cx="8740225" cy="4240210"/>
          </a:xfrm>
        </p:spPr>
        <p:txBody>
          <a:bodyPr/>
          <a:lstStyle/>
          <a:p>
            <a:r>
              <a:rPr lang="en-US" u="sng" dirty="0"/>
              <a:t>Broca’s</a:t>
            </a:r>
            <a:r>
              <a:rPr lang="en-US" dirty="0"/>
              <a:t> (aka motor, expressive, anterior)</a:t>
            </a:r>
          </a:p>
          <a:p>
            <a:pPr marL="801688" lvl="1" indent="-342900">
              <a:buFont typeface="Arial" panose="020B0604020202020204" pitchFamily="34" charset="0"/>
              <a:buChar char="•"/>
            </a:pPr>
            <a:r>
              <a:rPr lang="en-US" dirty="0"/>
              <a:t>Can’t make the sounds but understands.</a:t>
            </a:r>
          </a:p>
          <a:p>
            <a:r>
              <a:rPr lang="en-US" u="sng" dirty="0"/>
              <a:t>Wernicke's</a:t>
            </a:r>
            <a:r>
              <a:rPr lang="en-US" dirty="0"/>
              <a:t> (aka sensory, receptive, posterior)</a:t>
            </a:r>
          </a:p>
          <a:p>
            <a:pPr marL="801688" lvl="1" indent="-342900">
              <a:buFont typeface="Arial" panose="020B0604020202020204" pitchFamily="34" charset="0"/>
              <a:buChar char="•"/>
            </a:pPr>
            <a:r>
              <a:rPr lang="en-US" dirty="0"/>
              <a:t>Makes sounds but the wrong ones. Doesn’t understand.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u="sng" dirty="0"/>
              <a:t>Mixed</a:t>
            </a:r>
            <a:r>
              <a:rPr lang="en-US" dirty="0"/>
              <a:t> – Some of both.</a:t>
            </a:r>
          </a:p>
          <a:p>
            <a:r>
              <a:rPr lang="en-US" u="sng" dirty="0"/>
              <a:t>Global</a:t>
            </a:r>
            <a:r>
              <a:rPr lang="en-US" dirty="0"/>
              <a:t> – No language at all. Often mute.</a:t>
            </a:r>
          </a:p>
          <a:p>
            <a:endParaRPr lang="en-US" dirty="0"/>
          </a:p>
          <a:p>
            <a:r>
              <a:rPr lang="en-US" i="1" dirty="0"/>
              <a:t>			</a:t>
            </a:r>
            <a:r>
              <a:rPr lang="en-US" b="1" i="1" dirty="0"/>
              <a:t>…or are they just confused?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4164B8D-E33E-1E9B-C626-2F2F9767D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5686" y="82265"/>
            <a:ext cx="2676673" cy="1104188"/>
          </a:xfrm>
        </p:spPr>
        <p:txBody>
          <a:bodyPr/>
          <a:lstStyle/>
          <a:p>
            <a:r>
              <a:rPr lang="en-US" dirty="0"/>
              <a:t>Aphasias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AE721C-46B9-7C8F-3C03-656ECDA421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0050" y="2387054"/>
            <a:ext cx="3092309" cy="2674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9252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5D69ED4-A258-9632-ECDB-C7CDBA4FC8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Using the same word in place of most others.</a:t>
            </a:r>
          </a:p>
          <a:p>
            <a:pPr marL="801688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“</a:t>
            </a:r>
            <a:r>
              <a:rPr lang="en-US" sz="2000" i="1" dirty="0"/>
              <a:t>My my my my oh no oh no oh no my my oh no…</a:t>
            </a:r>
            <a:r>
              <a:rPr lang="en-US" sz="2000" dirty="0"/>
              <a:t>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Using the wrong words or names.</a:t>
            </a:r>
          </a:p>
          <a:p>
            <a:pPr marL="801688" lvl="1" indent="-342900">
              <a:buFont typeface="Arial" panose="020B0604020202020204" pitchFamily="34" charset="0"/>
              <a:buChar char="•"/>
            </a:pPr>
            <a:r>
              <a:rPr lang="en-US" dirty="0"/>
              <a:t>“</a:t>
            </a:r>
            <a:r>
              <a:rPr lang="en-US" sz="2000" i="1" dirty="0"/>
              <a:t>Tall my wife, mine, tall my wine</a:t>
            </a:r>
            <a:r>
              <a:rPr lang="en-US" sz="2000" dirty="0"/>
              <a:t>”“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Using words that are not real words.</a:t>
            </a:r>
          </a:p>
          <a:p>
            <a:pPr marL="801688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“</a:t>
            </a:r>
            <a:r>
              <a:rPr lang="en-US" sz="2000" i="1" dirty="0" err="1"/>
              <a:t>Borl</a:t>
            </a:r>
            <a:r>
              <a:rPr lang="en-US" sz="2000" i="1" dirty="0"/>
              <a:t> </a:t>
            </a:r>
            <a:r>
              <a:rPr lang="en-US" sz="2000" i="1" dirty="0" err="1"/>
              <a:t>youd</a:t>
            </a:r>
            <a:r>
              <a:rPr lang="en-US" sz="2000" i="1" dirty="0"/>
              <a:t> nor </a:t>
            </a:r>
            <a:r>
              <a:rPr lang="en-US" sz="2000" i="1" dirty="0" err="1"/>
              <a:t>meed</a:t>
            </a:r>
            <a:r>
              <a:rPr lang="en-US" sz="2000" i="1" dirty="0"/>
              <a:t> ming</a:t>
            </a:r>
            <a:r>
              <a:rPr lang="en-US" sz="2000" dirty="0"/>
              <a:t>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Disproportionately intact common social responses or swearing.</a:t>
            </a:r>
            <a:r>
              <a:rPr lang="en-US" i="1" dirty="0"/>
              <a:t>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A335812-FDE5-B359-AB66-74954E135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likely aphasic if …</a:t>
            </a:r>
          </a:p>
        </p:txBody>
      </p:sp>
    </p:spTree>
    <p:extLst>
      <p:ext uri="{BB962C8B-B14F-4D97-AF65-F5344CB8AC3E}">
        <p14:creationId xmlns:p14="http://schemas.microsoft.com/office/powerpoint/2010/main" val="34945447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427242B-BC72-B87C-2B69-F6567E64A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Posterior Circulation Strokes (PCS):</a:t>
            </a:r>
            <a:br>
              <a:rPr lang="en-US" dirty="0"/>
            </a:br>
            <a:r>
              <a:rPr lang="en-US" dirty="0"/>
              <a:t>Differentiating Dizzy from Deadly?</a:t>
            </a:r>
          </a:p>
        </p:txBody>
      </p:sp>
    </p:spTree>
    <p:extLst>
      <p:ext uri="{BB962C8B-B14F-4D97-AF65-F5344CB8AC3E}">
        <p14:creationId xmlns:p14="http://schemas.microsoft.com/office/powerpoint/2010/main" val="23442632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5A1BFB-1C70-7E6A-2240-F24185A48C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Posterior Circulation Strokes (PCS)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~ 20% of all ischemic strokes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3X more likely to be misdiagnosed.</a:t>
            </a:r>
          </a:p>
          <a:p>
            <a:pPr marL="801688" lvl="1" indent="-342900">
              <a:buFont typeface="Arial" panose="020B0604020202020204" pitchFamily="34" charset="0"/>
              <a:buChar char="•"/>
            </a:pPr>
            <a:r>
              <a:rPr lang="en-US" dirty="0"/>
              <a:t>Relatively higher incidences in young &amp; very old.</a:t>
            </a:r>
          </a:p>
          <a:p>
            <a:pPr marL="801688" lvl="1" indent="-342900">
              <a:buFont typeface="Arial" panose="020B0604020202020204" pitchFamily="34" charset="0"/>
              <a:buChar char="•"/>
            </a:pPr>
            <a:r>
              <a:rPr lang="en-US" dirty="0"/>
              <a:t>Can have very low and very high NIHSS.</a:t>
            </a:r>
          </a:p>
          <a:p>
            <a:pPr marL="801688" lvl="1" indent="-342900">
              <a:buFont typeface="Arial" panose="020B0604020202020204" pitchFamily="34" charset="0"/>
              <a:buChar char="•"/>
            </a:pPr>
            <a:r>
              <a:rPr lang="en-US" dirty="0"/>
              <a:t>Presentations are more often vague or non-specific.</a:t>
            </a:r>
          </a:p>
          <a:p>
            <a:pPr marL="801688" lvl="1" indent="-342900">
              <a:buFont typeface="Arial" panose="020B0604020202020204" pitchFamily="34" charset="0"/>
              <a:buChar char="•"/>
            </a:pPr>
            <a:r>
              <a:rPr lang="en-US" dirty="0"/>
              <a:t>Presentations more often point away from stroke. </a:t>
            </a:r>
          </a:p>
          <a:p>
            <a:pPr marL="801688" lvl="1" indent="-342900">
              <a:buFont typeface="Arial" panose="020B0604020202020204" pitchFamily="34" charset="0"/>
              <a:buChar char="•"/>
            </a:pPr>
            <a:r>
              <a:rPr lang="en-US" dirty="0"/>
              <a:t>CT is less sensitive in the brainstem.</a:t>
            </a:r>
          </a:p>
          <a:p>
            <a:pPr marL="801688" lvl="1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2FD81BA-9DCC-922C-17FC-67979A815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Dizzy, Deadly, or Defendant?</a:t>
            </a:r>
          </a:p>
        </p:txBody>
      </p:sp>
    </p:spTree>
    <p:extLst>
      <p:ext uri="{BB962C8B-B14F-4D97-AF65-F5344CB8AC3E}">
        <p14:creationId xmlns:p14="http://schemas.microsoft.com/office/powerpoint/2010/main" val="14438388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F694D3A-5AA5-D956-C3C4-2BDC9F3131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Dizziness is the most common (~50-75%) symptom of PCS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4% of all ED CCs are “dizzy”</a:t>
            </a:r>
          </a:p>
          <a:p>
            <a:pPr marL="801688" lvl="1" indent="-342900">
              <a:buFont typeface="Arial" panose="020B0604020202020204" pitchFamily="34" charset="0"/>
              <a:buChar char="•"/>
            </a:pPr>
            <a:r>
              <a:rPr lang="en-US" dirty="0"/>
              <a:t>3.2% of ED patients with dizziness are having a stroke/TIA.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algn="ctr"/>
            <a:r>
              <a:rPr lang="en-US" dirty="0"/>
              <a:t>Yet dizziness by itself is uncommon. </a:t>
            </a:r>
          </a:p>
          <a:p>
            <a:pPr lvl="1" indent="0" algn="ctr">
              <a:buNone/>
            </a:pPr>
            <a:r>
              <a:rPr lang="en-US" dirty="0"/>
              <a:t>Only 0.7% isolated dizzy patients are stroke/TIA</a:t>
            </a:r>
          </a:p>
          <a:p>
            <a:pPr marL="801688" lvl="1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					</a:t>
            </a:r>
            <a:r>
              <a:rPr lang="en-US" sz="5800" dirty="0"/>
              <a:t>🤔</a:t>
            </a:r>
            <a:r>
              <a:rPr lang="en-US" dirty="0"/>
              <a:t>…</a:t>
            </a:r>
            <a:r>
              <a:rPr lang="en-US" i="1" dirty="0"/>
              <a:t>	But is it really isolated?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1723CAE-BD1B-F036-0562-DEDB1ED23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30" y="180607"/>
            <a:ext cx="8459938" cy="800405"/>
          </a:xfrm>
        </p:spPr>
        <p:txBody>
          <a:bodyPr/>
          <a:lstStyle/>
          <a:p>
            <a:r>
              <a:rPr lang="en-US" dirty="0"/>
              <a:t>“76yo CC: dizzy/unsteady”.  </a:t>
            </a:r>
            <a:r>
              <a:rPr lang="en-US" sz="6000" dirty="0"/>
              <a:t>😱</a:t>
            </a:r>
          </a:p>
        </p:txBody>
      </p:sp>
    </p:spTree>
    <p:extLst>
      <p:ext uri="{BB962C8B-B14F-4D97-AF65-F5344CB8AC3E}">
        <p14:creationId xmlns:p14="http://schemas.microsoft.com/office/powerpoint/2010/main" val="16942998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aph of various symptoms&#10;&#10;AI-generated content may be incorrect.">
            <a:extLst>
              <a:ext uri="{FF2B5EF4-FFF2-40B4-BE49-F238E27FC236}">
                <a16:creationId xmlns:a16="http://schemas.microsoft.com/office/drawing/2014/main" id="{7B1455EA-85DB-7DEB-3979-622DEC0428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4084" y="945428"/>
            <a:ext cx="3585657" cy="408197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7EE7C40-FE10-B50B-33C5-1B0E845A1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Presenting Symptoms of PCS: Triage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EFBDF5-4F6A-8EFD-34E5-4498A69F7189}"/>
              </a:ext>
            </a:extLst>
          </p:cNvPr>
          <p:cNvSpPr txBox="1"/>
          <p:nvPr/>
        </p:nvSpPr>
        <p:spPr>
          <a:xfrm>
            <a:off x="3966437" y="1229293"/>
            <a:ext cx="4993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chemeClr val="bg1"/>
                </a:solidFill>
              </a:rPr>
              <a:t>Pre-hospital</a:t>
            </a:r>
            <a:r>
              <a:rPr lang="en-US" dirty="0">
                <a:solidFill>
                  <a:schemeClr val="bg1"/>
                </a:solidFill>
              </a:rPr>
              <a:t> - Most of these symptoms are not picked up by </a:t>
            </a:r>
            <a:r>
              <a:rPr lang="en-US" b="1" dirty="0">
                <a:solidFill>
                  <a:schemeClr val="bg1"/>
                </a:solidFill>
              </a:rPr>
              <a:t>FAST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b="1" dirty="0">
                <a:solidFill>
                  <a:schemeClr val="bg1"/>
                </a:solidFill>
              </a:rPr>
              <a:t>RACE</a:t>
            </a:r>
            <a:r>
              <a:rPr lang="en-US" dirty="0">
                <a:solidFill>
                  <a:schemeClr val="bg1"/>
                </a:solidFill>
              </a:rPr>
              <a:t>, or </a:t>
            </a:r>
            <a:r>
              <a:rPr lang="en-US" b="1" dirty="0">
                <a:solidFill>
                  <a:schemeClr val="bg1"/>
                </a:solidFill>
              </a:rPr>
              <a:t>CSS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4AB0FF-E934-3493-9C8D-C9EF4AE8C7B2}"/>
              </a:ext>
            </a:extLst>
          </p:cNvPr>
          <p:cNvSpPr txBox="1"/>
          <p:nvPr/>
        </p:nvSpPr>
        <p:spPr>
          <a:xfrm>
            <a:off x="3875603" y="2202418"/>
            <a:ext cx="5084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chemeClr val="bg1"/>
                </a:solidFill>
              </a:rPr>
              <a:t>ED Triage </a:t>
            </a:r>
            <a:r>
              <a:rPr lang="en-US" dirty="0">
                <a:solidFill>
                  <a:schemeClr val="bg1"/>
                </a:solidFill>
              </a:rPr>
              <a:t>– Can make up for it using “</a:t>
            </a:r>
            <a:r>
              <a:rPr lang="en-US" b="1" dirty="0">
                <a:solidFill>
                  <a:schemeClr val="bg1"/>
                </a:solidFill>
              </a:rPr>
              <a:t>3N5D</a:t>
            </a:r>
            <a:r>
              <a:rPr lang="en-US" dirty="0">
                <a:solidFill>
                  <a:schemeClr val="bg1"/>
                </a:solidFill>
              </a:rPr>
              <a:t>”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438199-2F2A-D9A5-CEBA-CA4C75A791E0}"/>
              </a:ext>
            </a:extLst>
          </p:cNvPr>
          <p:cNvSpPr txBox="1"/>
          <p:nvPr/>
        </p:nvSpPr>
        <p:spPr>
          <a:xfrm>
            <a:off x="4164818" y="2749701"/>
            <a:ext cx="19685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Nausea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Numbness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Nystagmus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352981-6823-99C8-22F8-67139854AFA8}"/>
              </a:ext>
            </a:extLst>
          </p:cNvPr>
          <p:cNvSpPr txBox="1"/>
          <p:nvPr/>
        </p:nvSpPr>
        <p:spPr>
          <a:xfrm>
            <a:off x="6239261" y="2749701"/>
            <a:ext cx="19685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Dizziness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Diplopia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Dysarthria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Dysphagia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Drop attacks</a:t>
            </a:r>
          </a:p>
        </p:txBody>
      </p:sp>
    </p:spTree>
    <p:extLst>
      <p:ext uri="{BB962C8B-B14F-4D97-AF65-F5344CB8AC3E}">
        <p14:creationId xmlns:p14="http://schemas.microsoft.com/office/powerpoint/2010/main" val="3587650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aph of signs and words&#10;&#10;AI-generated content may be incorrect.">
            <a:extLst>
              <a:ext uri="{FF2B5EF4-FFF2-40B4-BE49-F238E27FC236}">
                <a16:creationId xmlns:a16="http://schemas.microsoft.com/office/drawing/2014/main" id="{FE813184-4811-3181-9969-90E07E5F1E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676252" y="113902"/>
            <a:ext cx="3395081" cy="491569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50F01AC-7193-9FE4-2339-A7C2B8803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 Findings in PCS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310BA8-263A-388C-0034-3C18F1988ECA}"/>
              </a:ext>
            </a:extLst>
          </p:cNvPr>
          <p:cNvSpPr txBox="1"/>
          <p:nvPr/>
        </p:nvSpPr>
        <p:spPr>
          <a:xfrm>
            <a:off x="145336" y="1530425"/>
            <a:ext cx="5431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Be confident that your exam is normal.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069D1D-439E-2754-03CB-35AF2EA8A7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4951" y="2407448"/>
            <a:ext cx="2476500" cy="1625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DBBF6A2-EE23-A41D-5ACB-39F4D2F13E30}"/>
              </a:ext>
            </a:extLst>
          </p:cNvPr>
          <p:cNvSpPr txBox="1"/>
          <p:nvPr/>
        </p:nvSpPr>
        <p:spPr>
          <a:xfrm>
            <a:off x="244353" y="4175448"/>
            <a:ext cx="54318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Tips on picking up subtle signs of ataxia, nystagmus, oculomotor dysfunction, &amp; skew.</a:t>
            </a:r>
          </a:p>
        </p:txBody>
      </p:sp>
    </p:spTree>
    <p:extLst>
      <p:ext uri="{BB962C8B-B14F-4D97-AF65-F5344CB8AC3E}">
        <p14:creationId xmlns:p14="http://schemas.microsoft.com/office/powerpoint/2010/main" val="14745164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780F018-F9E3-8474-71B6-6FFBA79D2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Hyper-Acute Stroke Interventions</a:t>
            </a:r>
          </a:p>
        </p:txBody>
      </p:sp>
    </p:spTree>
    <p:extLst>
      <p:ext uri="{BB962C8B-B14F-4D97-AF65-F5344CB8AC3E}">
        <p14:creationId xmlns:p14="http://schemas.microsoft.com/office/powerpoint/2010/main" val="12128617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87BF401-9EB0-D57C-B1FE-0BC7741203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Finger-chase &gt;&gt; than finger-to-nose test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Both require a target that moves in all 3 planes.</a:t>
            </a:r>
          </a:p>
          <a:p>
            <a:endParaRPr lang="en-US" dirty="0"/>
          </a:p>
          <a:p>
            <a:r>
              <a:rPr lang="en-US" dirty="0"/>
              <a:t>Finger-chase test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Examiner holds index finger out &amp; moves it to new position every few seconds.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Patient tries to keep their index finger </a:t>
            </a:r>
            <a:r>
              <a:rPr lang="en-US" sz="2000" u="sng" dirty="0"/>
              <a:t>as close as possible </a:t>
            </a:r>
            <a:r>
              <a:rPr lang="en-US" sz="2000" dirty="0"/>
              <a:t>to examiner’s index finger </a:t>
            </a:r>
            <a:r>
              <a:rPr lang="en-US" sz="2000" u="sng" dirty="0"/>
              <a:t>without touching</a:t>
            </a:r>
            <a:r>
              <a:rPr lang="en-US" sz="20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Anything worse than 5 cm off or touching fingers = abnormal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801688" lvl="1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851A59C-0AEE-4348-D4B8-146637911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Finger-Chase for Upper Limb Ataxia</a:t>
            </a:r>
          </a:p>
        </p:txBody>
      </p:sp>
    </p:spTree>
    <p:extLst>
      <p:ext uri="{BB962C8B-B14F-4D97-AF65-F5344CB8AC3E}">
        <p14:creationId xmlns:p14="http://schemas.microsoft.com/office/powerpoint/2010/main" val="25506586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4A5099-5440-3BD9-99B4-8BF3EBADC6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0DA6203-56B7-5270-64A4-D9C61F8A62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All testing techniques must have elbow elevated.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If significant shoulder problems:</a:t>
            </a:r>
          </a:p>
          <a:p>
            <a:pPr marL="801688" lvl="1" indent="-342900">
              <a:buFont typeface="Arial" panose="020B0604020202020204" pitchFamily="34" charset="0"/>
              <a:buChar char="•"/>
            </a:pPr>
            <a:r>
              <a:rPr lang="en-US" dirty="0"/>
              <a:t>Finger-tap test is best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1" dirty="0"/>
              <a:t>You don’t have to be an expert.  Just look for asymmetry!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33FCDB0-7B5A-5E3B-EBD3-5C2F4D2DF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Tips for Identifying Upper Limb Ataxia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4C9CA0-EDE7-27D0-29A2-0AEE71B353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599610" y="2147012"/>
            <a:ext cx="2593875" cy="169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0448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39A4718-F1A8-0F59-3FE9-3C1A2D1DF5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50000"/>
          <a:stretch>
            <a:fillRect/>
          </a:stretch>
        </p:blipFill>
        <p:spPr>
          <a:xfrm>
            <a:off x="6574971" y="90578"/>
            <a:ext cx="2497736" cy="282352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D4273AB-8F5F-E824-0B78-80D45CD53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30" y="180607"/>
            <a:ext cx="5936850" cy="922351"/>
          </a:xfrm>
        </p:spPr>
        <p:txBody>
          <a:bodyPr/>
          <a:lstStyle/>
          <a:p>
            <a:r>
              <a:rPr lang="en-US" dirty="0"/>
              <a:t>Tips for Identifying Lower Limb Ataxia</a:t>
            </a: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4CC6DDBB-7992-B536-6BCD-1D120EE6BD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000"/>
          <a:stretch>
            <a:fillRect/>
          </a:stretch>
        </p:blipFill>
        <p:spPr>
          <a:xfrm>
            <a:off x="6574971" y="2319972"/>
            <a:ext cx="2497736" cy="28235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46EE26-672A-BD91-2D58-4B5D7C15F3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030" y="1411764"/>
            <a:ext cx="5706396" cy="3131457"/>
          </a:xfrm>
          <a:prstGeom prst="rect">
            <a:avLst/>
          </a:prstGeom>
        </p:spPr>
      </p:pic>
      <p:sp>
        <p:nvSpPr>
          <p:cNvPr id="11" name="Up-Down Arrow 10">
            <a:extLst>
              <a:ext uri="{FF2B5EF4-FFF2-40B4-BE49-F238E27FC236}">
                <a16:creationId xmlns:a16="http://schemas.microsoft.com/office/drawing/2014/main" id="{BE6BF8BD-52A2-E83D-20FB-92F4BB25C37F}"/>
              </a:ext>
            </a:extLst>
          </p:cNvPr>
          <p:cNvSpPr/>
          <p:nvPr/>
        </p:nvSpPr>
        <p:spPr>
          <a:xfrm>
            <a:off x="2943498" y="3535680"/>
            <a:ext cx="211182" cy="879566"/>
          </a:xfrm>
          <a:prstGeom prst="upDownArrow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2132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222D013-7C48-62A9-FC37-3E66DE5671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Initial exam tips: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Move your finger slowly and stay within shoulders.</a:t>
            </a:r>
          </a:p>
          <a:p>
            <a:endParaRPr lang="en-US" dirty="0"/>
          </a:p>
          <a:p>
            <a:r>
              <a:rPr lang="en-US" dirty="0"/>
              <a:t>Focused exam tip: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Eliminate visual fixation.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/>
              <a:t>$1,000 Frenzel goggles </a:t>
            </a:r>
          </a:p>
          <a:p>
            <a:r>
              <a:rPr lang="en-US" sz="2000" i="1" dirty="0"/>
              <a:t>		not needed.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3FF054A-1D70-F7B1-4F2F-A02F0335F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Tips on Eliciting Subtle Nystagmus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41BD26-6F48-C2EE-758F-CA78A20FE6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6982" y="2310625"/>
            <a:ext cx="4894986" cy="239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2655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608910E-FD7C-FFA3-EA78-B0F9697AE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799" y="5465"/>
            <a:ext cx="8459938" cy="922351"/>
          </a:xfrm>
        </p:spPr>
        <p:txBody>
          <a:bodyPr/>
          <a:lstStyle/>
          <a:p>
            <a:r>
              <a:rPr lang="en-US" dirty="0"/>
              <a:t>Poor Man’s Frenzel Goggles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A6902F5-5716-B25B-17B5-6882CA5DA1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17" y="2571750"/>
            <a:ext cx="1422400" cy="1181100"/>
          </a:xfrm>
          <a:prstGeom prst="rect">
            <a:avLst/>
          </a:prstGeom>
        </p:spPr>
      </p:pic>
      <p:pic>
        <p:nvPicPr>
          <p:cNvPr id="28" name="Content Placeholder 27">
            <a:extLst>
              <a:ext uri="{FF2B5EF4-FFF2-40B4-BE49-F238E27FC236}">
                <a16:creationId xmlns:a16="http://schemas.microsoft.com/office/drawing/2014/main" id="{644E38E5-2B2E-6EBA-0C81-878D24F482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13995" y="998435"/>
            <a:ext cx="2150644" cy="371475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AC532A8-C792-9668-1850-739FD68BA8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8761" y="998435"/>
            <a:ext cx="2254046" cy="371475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224C8BD-6703-8288-75DC-82EC301B2F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1837" y="998435"/>
            <a:ext cx="2254046" cy="37147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</p:pic>
      <p:pic>
        <p:nvPicPr>
          <p:cNvPr id="19" name="Graphic 18" descr="Hand with solid fill">
            <a:extLst>
              <a:ext uri="{FF2B5EF4-FFF2-40B4-BE49-F238E27FC236}">
                <a16:creationId xmlns:a16="http://schemas.microsoft.com/office/drawing/2014/main" id="{660570BA-5ED8-4DC7-668B-213C99C75FE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0361847">
            <a:off x="4095514" y="201597"/>
            <a:ext cx="4272212" cy="5308426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05BBAD27-D81D-BD1B-5AE0-D133492D9853}"/>
              </a:ext>
            </a:extLst>
          </p:cNvPr>
          <p:cNvSpPr/>
          <p:nvPr/>
        </p:nvSpPr>
        <p:spPr>
          <a:xfrm>
            <a:off x="6231620" y="998435"/>
            <a:ext cx="2245808" cy="3714750"/>
          </a:xfrm>
          <a:prstGeom prst="rect">
            <a:avLst/>
          </a:prstGeom>
          <a:solidFill>
            <a:schemeClr val="tx1">
              <a:lumMod val="85000"/>
              <a:lumOff val="15000"/>
              <a:alpha val="85865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7D86BE0D-C4A8-97B8-B831-F87B9FC7B3A5}"/>
              </a:ext>
            </a:extLst>
          </p:cNvPr>
          <p:cNvSpPr/>
          <p:nvPr/>
        </p:nvSpPr>
        <p:spPr>
          <a:xfrm>
            <a:off x="7263925" y="1358781"/>
            <a:ext cx="1229993" cy="1290415"/>
          </a:xfrm>
          <a:prstGeom prst="ellipse">
            <a:avLst/>
          </a:prstGeom>
          <a:solidFill>
            <a:srgbClr val="FFF9C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E55913B1-8ECF-822E-87B5-8D03679988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3925" y="109851"/>
            <a:ext cx="900030" cy="747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3615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A7E83F8-7503-A267-FA1A-CAA3057CFB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Peripheral cause (vestibulopathy)</a:t>
            </a:r>
          </a:p>
          <a:p>
            <a:pPr marL="801688" lvl="1" indent="-342900">
              <a:buFont typeface="Arial" panose="020B0604020202020204" pitchFamily="34" charset="0"/>
              <a:buChar char="•"/>
            </a:pPr>
            <a:r>
              <a:rPr lang="en-US" dirty="0"/>
              <a:t>Horizontal (+/- torsional) unidirectional</a:t>
            </a:r>
          </a:p>
          <a:p>
            <a:pPr marL="801688" lvl="1" indent="-34290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Central cause (brainstem)</a:t>
            </a:r>
          </a:p>
          <a:p>
            <a:pPr marL="801688" lvl="1" indent="-342900">
              <a:buFont typeface="Arial" panose="020B0604020202020204" pitchFamily="34" charset="0"/>
              <a:buChar char="•"/>
            </a:pPr>
            <a:r>
              <a:rPr lang="en-US" dirty="0"/>
              <a:t>Any vertical, or multidirectional nystagmus.</a:t>
            </a:r>
          </a:p>
          <a:p>
            <a:pPr marL="801688" lvl="1" indent="-342900">
              <a:buFont typeface="Arial" panose="020B0604020202020204" pitchFamily="34" charset="0"/>
              <a:buChar char="•"/>
            </a:pPr>
            <a:r>
              <a:rPr lang="en-US" dirty="0"/>
              <a:t>Worsens when looking to the side.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C7333DD-B194-1936-E983-B35ACE8C4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Nystagmus: Nerdy Neurology Extras</a:t>
            </a:r>
          </a:p>
        </p:txBody>
      </p:sp>
    </p:spTree>
    <p:extLst>
      <p:ext uri="{BB962C8B-B14F-4D97-AF65-F5344CB8AC3E}">
        <p14:creationId xmlns:p14="http://schemas.microsoft.com/office/powerpoint/2010/main" val="25280801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5E4B34-30CE-01C0-2815-6A78C7021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28" y="154483"/>
            <a:ext cx="8459942" cy="922352"/>
          </a:xfrm>
        </p:spPr>
        <p:txBody>
          <a:bodyPr anchor="ctr">
            <a:normAutofit/>
          </a:bodyPr>
          <a:lstStyle/>
          <a:p>
            <a:r>
              <a:rPr lang="en-US" dirty="0"/>
              <a:t>Oculomotor Dysfunction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F57AA17-0624-C176-ABA2-ABA045655E1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42028" y="1267335"/>
            <a:ext cx="8459942" cy="3264408"/>
          </a:xfrm>
        </p:spPr>
        <p:txBody>
          <a:bodyPr anchor="t">
            <a:normAutofit/>
          </a:bodyPr>
          <a:lstStyle/>
          <a:p>
            <a:pPr algn="ctr"/>
            <a:r>
              <a:rPr lang="en-US" sz="3200" kern="1200" dirty="0"/>
              <a:t>Test of Skew</a:t>
            </a:r>
          </a:p>
          <a:p>
            <a:pPr indent="-342900">
              <a:buFont typeface="Arial" panose="020B0604020202020204" pitchFamily="34" charset="0"/>
              <a:buChar char="•"/>
            </a:pPr>
            <a:r>
              <a:rPr lang="en-US" kern="1200" dirty="0"/>
              <a:t>Any correction upon uncovering is abnormal.</a:t>
            </a:r>
          </a:p>
          <a:p>
            <a:pPr indent="-342900">
              <a:buFont typeface="Arial" panose="020B0604020202020204" pitchFamily="34" charset="0"/>
              <a:buChar char="•"/>
            </a:pPr>
            <a:r>
              <a:rPr lang="en-US" dirty="0"/>
              <a:t>Vertical corrections are from the brainstem dysfunction.</a:t>
            </a:r>
            <a:endParaRPr lang="en-US" kern="1200" dirty="0"/>
          </a:p>
        </p:txBody>
      </p:sp>
      <p:pic>
        <p:nvPicPr>
          <p:cNvPr id="5" name="Picture 4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3B44C0E3-19EE-C005-40B7-CF034AF93D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401" t="60888" r="3565" b="2122"/>
          <a:stretch>
            <a:fillRect/>
          </a:stretch>
        </p:blipFill>
        <p:spPr>
          <a:xfrm>
            <a:off x="1219202" y="2659963"/>
            <a:ext cx="6290858" cy="22084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326886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C77617-9904-4C26-63B3-20D455B92E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028" y="1205567"/>
            <a:ext cx="8801971" cy="3714775"/>
          </a:xfrm>
        </p:spPr>
        <p:txBody>
          <a:bodyPr/>
          <a:lstStyle/>
          <a:p>
            <a:pPr algn="ctr"/>
            <a:r>
              <a:rPr lang="en-US" i="1" dirty="0"/>
              <a:t>“I can’t tell if there is misalignment, but something looks off.”</a:t>
            </a:r>
          </a:p>
          <a:p>
            <a:endParaRPr lang="en-US" dirty="0"/>
          </a:p>
          <a:p>
            <a:r>
              <a:rPr lang="en-US" dirty="0"/>
              <a:t>Pen-light reflection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Look at the where a focused light reflects off the pupil or iris.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BA1D762-71AF-BF95-27E2-7AA239721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Tips: Subtle Oculomotor Dysfunction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6C6C15-69A3-375A-C826-60DE232DD3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5508" y="2773620"/>
            <a:ext cx="6128458" cy="232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227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3916AE-837C-465C-D33F-4E446D99A5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9198" y="941226"/>
            <a:ext cx="8249523" cy="1759676"/>
          </a:xfrm>
        </p:spPr>
        <p:txBody>
          <a:bodyPr anchor="t">
            <a:normAutofit/>
          </a:bodyPr>
          <a:lstStyle/>
          <a:p>
            <a:r>
              <a:rPr lang="en-US" dirty="0"/>
              <a:t>Head Impulse test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Quick but gentle 15 degrees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Catch up saccade to midline suggests peripheral cause</a:t>
            </a:r>
          </a:p>
        </p:txBody>
      </p:sp>
      <p:pic>
        <p:nvPicPr>
          <p:cNvPr id="6" name="Picture 5" descr="A person's face with arrows pointing at the same direction&#10;&#10;AI-generated content may be incorrect.">
            <a:extLst>
              <a:ext uri="{FF2B5EF4-FFF2-40B4-BE49-F238E27FC236}">
                <a16:creationId xmlns:a16="http://schemas.microsoft.com/office/drawing/2014/main" id="{C1DD096A-EAB1-914A-E461-65B3D6CDDB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282" y="2210938"/>
            <a:ext cx="7011354" cy="2751955"/>
          </a:xfrm>
          <a:prstGeom prst="rect">
            <a:avLst/>
          </a:prstGeom>
          <a:noFill/>
        </p:spPr>
      </p:pic>
      <p:sp>
        <p:nvSpPr>
          <p:cNvPr id="2" name="Title 2">
            <a:extLst>
              <a:ext uri="{FF2B5EF4-FFF2-40B4-BE49-F238E27FC236}">
                <a16:creationId xmlns:a16="http://schemas.microsoft.com/office/drawing/2014/main" id="{48FC5989-4B4E-0AF6-902B-B85F017A7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902" y="180607"/>
            <a:ext cx="8466066" cy="671589"/>
          </a:xfrm>
        </p:spPr>
        <p:txBody>
          <a:bodyPr/>
          <a:lstStyle/>
          <a:p>
            <a:r>
              <a:rPr lang="en-US" dirty="0"/>
              <a:t>Tips: Subtle Oculomotor Dysfunction</a:t>
            </a:r>
          </a:p>
        </p:txBody>
      </p:sp>
    </p:spTree>
    <p:extLst>
      <p:ext uri="{BB962C8B-B14F-4D97-AF65-F5344CB8AC3E}">
        <p14:creationId xmlns:p14="http://schemas.microsoft.com/office/powerpoint/2010/main" val="11064306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j13552-sup-0001-videos1">
            <a:hlinkClick r:id="" action="ppaction://media"/>
            <a:extLst>
              <a:ext uri="{FF2B5EF4-FFF2-40B4-BE49-F238E27FC236}">
                <a16:creationId xmlns:a16="http://schemas.microsoft.com/office/drawing/2014/main" id="{FC48A059-6B47-14AA-A483-45A723A5256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3763" y="66773"/>
            <a:ext cx="8071220" cy="4540061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A77D2A0-A220-32E4-75C7-714916A75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Head Impulse Test</a:t>
            </a:r>
          </a:p>
        </p:txBody>
      </p:sp>
    </p:spTree>
    <p:extLst>
      <p:ext uri="{BB962C8B-B14F-4D97-AF65-F5344CB8AC3E}">
        <p14:creationId xmlns:p14="http://schemas.microsoft.com/office/powerpoint/2010/main" val="2103755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D0C69D-3649-C7CB-6049-4F1B94E07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" y="180607"/>
            <a:ext cx="8926992" cy="922351"/>
          </a:xfrm>
        </p:spPr>
        <p:txBody>
          <a:bodyPr/>
          <a:lstStyle/>
          <a:p>
            <a:r>
              <a:rPr lang="en-US" dirty="0"/>
              <a:t>Thrombolytic Contraindications…</a:t>
            </a:r>
            <a:r>
              <a:rPr lang="en-US" i="1" dirty="0" err="1"/>
              <a:t>sorta</a:t>
            </a:r>
            <a:endParaRPr lang="en-US" i="1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BF9FF5C-D988-5993-5B0A-131C391451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9408" y="1209600"/>
            <a:ext cx="4022326" cy="34209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A5AEF0-AD6E-0042-D305-0F6523E652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5194" y="1209600"/>
            <a:ext cx="4699798" cy="315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8662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B780F56-2AB6-A34C-21C7-5860BA0126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H</a:t>
            </a:r>
            <a:r>
              <a:rPr lang="en-US" dirty="0"/>
              <a:t>ead </a:t>
            </a:r>
            <a:r>
              <a:rPr lang="en-US" b="1" dirty="0"/>
              <a:t>I</a:t>
            </a:r>
            <a:r>
              <a:rPr lang="en-US" dirty="0"/>
              <a:t>mpulse </a:t>
            </a:r>
            <a:r>
              <a:rPr lang="en-US" b="1" dirty="0"/>
              <a:t>N</a:t>
            </a:r>
            <a:r>
              <a:rPr lang="en-US" dirty="0"/>
              <a:t>ystagmus </a:t>
            </a:r>
            <a:r>
              <a:rPr lang="en-US" b="1" dirty="0"/>
              <a:t>T</a:t>
            </a:r>
            <a:r>
              <a:rPr lang="en-US" dirty="0"/>
              <a:t>est of </a:t>
            </a:r>
            <a:r>
              <a:rPr lang="en-US" b="1" dirty="0"/>
              <a:t>S</a:t>
            </a:r>
            <a:r>
              <a:rPr lang="en-US" dirty="0"/>
              <a:t>kew</a:t>
            </a:r>
          </a:p>
          <a:p>
            <a:r>
              <a:rPr lang="en-US" dirty="0"/>
              <a:t>+HINTS Test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Normal horizontal head impulse test (no catch up)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Gaze directed nystagmus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Skew deviation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algn="ctr"/>
            <a:r>
              <a:rPr lang="en-US" dirty="0"/>
              <a:t>In patients with acute vestibular syndromes (AVS)</a:t>
            </a:r>
          </a:p>
          <a:p>
            <a:pPr algn="ctr"/>
            <a:r>
              <a:rPr lang="en-US" b="1" dirty="0"/>
              <a:t>NPV 97% &amp; PPV 60%</a:t>
            </a:r>
          </a:p>
          <a:p>
            <a:pPr algn="ctr"/>
            <a:r>
              <a:rPr lang="en-US" dirty="0"/>
              <a:t>For posterior circulation strokes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7C5A941-1E11-402A-DC0B-8425E2C6C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HINTS: Really helpful in AVS</a:t>
            </a:r>
          </a:p>
        </p:txBody>
      </p:sp>
    </p:spTree>
    <p:extLst>
      <p:ext uri="{BB962C8B-B14F-4D97-AF65-F5344CB8AC3E}">
        <p14:creationId xmlns:p14="http://schemas.microsoft.com/office/powerpoint/2010/main" val="16054551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C9DBC15-9074-9078-BAEE-2F8AE568AF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029" y="1639703"/>
            <a:ext cx="8459942" cy="3280639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Real world retrospective reviews &amp; meta-analyses not as good.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Only applicable in acute vestibular syndromes (AVS)</a:t>
            </a:r>
          </a:p>
          <a:p>
            <a:pPr marL="801688" lvl="1" indent="-342900">
              <a:buFont typeface="Arial" panose="020B0604020202020204" pitchFamily="34" charset="0"/>
              <a:buChar char="•"/>
            </a:pPr>
            <a:r>
              <a:rPr lang="en-US" dirty="0"/>
              <a:t>Ongoing vertigo, unsteady, nausea, &amp; nystagmus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Not applicable for episodic or positional vertigo.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Many patients get “dizzy meds” prior to focused exam.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4BF6B2F-E332-9945-BDB6-D87E89998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30" y="180607"/>
            <a:ext cx="8459938" cy="1373994"/>
          </a:xfrm>
        </p:spPr>
        <p:txBody>
          <a:bodyPr/>
          <a:lstStyle/>
          <a:p>
            <a:r>
              <a:rPr lang="en-US" sz="4800" dirty="0"/>
              <a:t>Hints on HINTS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257D3B-F15F-3918-445F-CFB1DF3765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3527" y="223158"/>
            <a:ext cx="2119021" cy="137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4572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B19FFB2-3D79-1B17-D66C-DDC5491577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Specific situations where PCS can be missed.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Found down with disconjugate eyes or nystagmus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The obtunded “drunk”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Acute painless unilateral deafness and dizziness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Hiccups &amp; soft neurologic symptoms.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037DE0E-38CC-D1D1-9AF3-12ECEB72C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Hints on Sneaky PCS Presentations</a:t>
            </a:r>
          </a:p>
        </p:txBody>
      </p:sp>
    </p:spTree>
    <p:extLst>
      <p:ext uri="{BB962C8B-B14F-4D97-AF65-F5344CB8AC3E}">
        <p14:creationId xmlns:p14="http://schemas.microsoft.com/office/powerpoint/2010/main" val="23694289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46DE76-1CC0-2389-F402-4AAAC4ABA0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/>
              <a:t>Anti-amyloid infusion therapies for Alzheimer’s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dirty="0" err="1"/>
              <a:t>Lecanemab</a:t>
            </a:r>
            <a:r>
              <a:rPr lang="en-US" dirty="0"/>
              <a:t> (</a:t>
            </a:r>
            <a:r>
              <a:rPr lang="en-US" dirty="0" err="1"/>
              <a:t>Leqembi</a:t>
            </a:r>
            <a:r>
              <a:rPr lang="en-US" dirty="0"/>
              <a:t>)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dirty="0"/>
              <a:t>Donanemab (</a:t>
            </a:r>
            <a:r>
              <a:rPr lang="en-US" dirty="0" err="1"/>
              <a:t>Kinsula</a:t>
            </a:r>
            <a:r>
              <a:rPr lang="en-US" dirty="0"/>
              <a:t>)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Are new contraindications to thrombolysis due to high risk of intracranial hemorrhage.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32F0503-4130-3336-E5FD-A1D337D00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Latest Literature on Thrombolytics</a:t>
            </a:r>
          </a:p>
        </p:txBody>
      </p:sp>
    </p:spTree>
    <p:extLst>
      <p:ext uri="{BB962C8B-B14F-4D97-AF65-F5344CB8AC3E}">
        <p14:creationId xmlns:p14="http://schemas.microsoft.com/office/powerpoint/2010/main" val="21116255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CE1993A-B08F-905A-4FF6-828CEBF59E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Late window thrombolysis may be on the horizon?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Thrombolytics for LTKW </a:t>
            </a:r>
            <a:r>
              <a:rPr lang="en-US" u="sng" dirty="0"/>
              <a:t>4.5-24 hours</a:t>
            </a:r>
          </a:p>
          <a:p>
            <a:pPr marL="801688" lvl="1" indent="-342900">
              <a:buFont typeface="Arial" panose="020B0604020202020204" pitchFamily="34" charset="0"/>
              <a:buChar char="•"/>
            </a:pPr>
            <a:r>
              <a:rPr lang="en-US" u="sng" dirty="0"/>
              <a:t>Using CT perfusion or MRI DWI/FLAIR mismatch</a:t>
            </a:r>
          </a:p>
          <a:p>
            <a:pPr marL="1433513" lvl="3" indent="-342900">
              <a:buFont typeface="Arial" panose="020B0604020202020204" pitchFamily="34" charset="0"/>
              <a:buChar char="•"/>
            </a:pPr>
            <a:r>
              <a:rPr lang="en-US" dirty="0"/>
              <a:t>Showed benefit (~ 10% more people normal or nearly so at 90 days)</a:t>
            </a:r>
          </a:p>
          <a:p>
            <a:pPr marL="1433513" lvl="3" indent="-342900">
              <a:buFont typeface="Arial" panose="020B0604020202020204" pitchFamily="34" charset="0"/>
              <a:buChar char="•"/>
            </a:pPr>
            <a:r>
              <a:rPr lang="en-US" dirty="0"/>
              <a:t>With no additional risk of ICH compared to standard 0-4.5hr window.</a:t>
            </a:r>
          </a:p>
          <a:p>
            <a:pPr marL="801688" lvl="1" indent="-342900">
              <a:buFont typeface="Arial" panose="020B0604020202020204" pitchFamily="34" charset="0"/>
              <a:buChar char="•"/>
            </a:pPr>
            <a:r>
              <a:rPr lang="en-US" dirty="0"/>
              <a:t>Mostly Chinese trials </a:t>
            </a:r>
          </a:p>
          <a:p>
            <a:pPr marL="1090613" lvl="2" indent="-342900">
              <a:buFont typeface="Arial" panose="020B0604020202020204" pitchFamily="34" charset="0"/>
              <a:buChar char="•"/>
            </a:pPr>
            <a:r>
              <a:rPr lang="en-US" dirty="0"/>
              <a:t>OPTION </a:t>
            </a:r>
            <a:r>
              <a:rPr lang="en-US" sz="1200" dirty="0"/>
              <a:t>(NEJM, Feb 2026, Ma et al)</a:t>
            </a:r>
          </a:p>
          <a:p>
            <a:pPr marL="1090613" lvl="2" indent="-342900">
              <a:buFont typeface="Arial" panose="020B0604020202020204" pitchFamily="34" charset="0"/>
              <a:buChar char="•"/>
            </a:pPr>
            <a:r>
              <a:rPr lang="en-US" dirty="0"/>
              <a:t>EXPECTS </a:t>
            </a:r>
            <a:r>
              <a:rPr lang="en-US" sz="1200" dirty="0"/>
              <a:t>(EXPECTS, NEJM Apr 2025, Yan et al)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3B9498-0B13-3E59-1B77-C6AA0913F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Latest Literature on Thrombolytics</a:t>
            </a:r>
          </a:p>
        </p:txBody>
      </p:sp>
    </p:spTree>
    <p:extLst>
      <p:ext uri="{BB962C8B-B14F-4D97-AF65-F5344CB8AC3E}">
        <p14:creationId xmlns:p14="http://schemas.microsoft.com/office/powerpoint/2010/main" val="20254916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952F9D6-9C87-F4A0-3CEA-230CF98302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MeVO</a:t>
            </a:r>
            <a:r>
              <a:rPr lang="en-US" dirty="0"/>
              <a:t> (Medium Vessel Occlusions) trials</a:t>
            </a:r>
          </a:p>
          <a:p>
            <a:pPr marL="801688" lvl="1" indent="-342900">
              <a:buFont typeface="Arial" panose="020B0604020202020204" pitchFamily="34" charset="0"/>
              <a:buChar char="•"/>
            </a:pPr>
            <a:r>
              <a:rPr lang="en-US" dirty="0"/>
              <a:t>Going after anything other than proximal MCA occlusion (M1s and proximal M2s) may not be helpful?</a:t>
            </a:r>
          </a:p>
          <a:p>
            <a:pPr marL="801688" lvl="1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Large Core trials</a:t>
            </a:r>
          </a:p>
          <a:p>
            <a:pPr marL="801688" lvl="1" indent="-342900">
              <a:buFont typeface="Arial" panose="020B0604020202020204" pitchFamily="34" charset="0"/>
              <a:buChar char="•"/>
            </a:pPr>
            <a:r>
              <a:rPr lang="en-US" dirty="0"/>
              <a:t>Attempting thrombectomy despite a large infarct core may be beneficial in selected cases.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FBE2934-66D0-D68D-AE98-0D97696C4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Latest Literature on Thrombectomy</a:t>
            </a:r>
          </a:p>
        </p:txBody>
      </p:sp>
    </p:spTree>
    <p:extLst>
      <p:ext uri="{BB962C8B-B14F-4D97-AF65-F5344CB8AC3E}">
        <p14:creationId xmlns:p14="http://schemas.microsoft.com/office/powerpoint/2010/main" val="10417570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F30EE0-2335-4001-9F2A-D41D186A0B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56413-B920-C5BC-5AB7-0E4230199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29" y="171898"/>
            <a:ext cx="8459941" cy="922351"/>
          </a:xfrm>
        </p:spPr>
        <p:txBody>
          <a:bodyPr/>
          <a:lstStyle/>
          <a:p>
            <a:r>
              <a:rPr lang="en-US"/>
              <a:t>Agenda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950635-1E0D-90B8-8900-7307B533CE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Update on the current state of hyperacute intervention options for ischemic stroke.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Review classic and common stroke syndromes.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Tips on identifying high-reliability stroke signs.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Posterior circulation strokes: differentiating dizzy from deadly.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The latest literature. What's on the horizon?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272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066C89-B739-3C64-4D8C-4EDCE40A500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8473" b="8474"/>
          <a:stretch>
            <a:fillRect/>
          </a:stretch>
        </p:blipFill>
        <p:spPr>
          <a:xfrm>
            <a:off x="538538" y="-293370"/>
            <a:ext cx="7718156" cy="47434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0581AF5-DE2B-7FB7-74AA-B7A2586324D0}"/>
              </a:ext>
            </a:extLst>
          </p:cNvPr>
          <p:cNvSpPr txBox="1"/>
          <p:nvPr/>
        </p:nvSpPr>
        <p:spPr>
          <a:xfrm>
            <a:off x="715617" y="4554961"/>
            <a:ext cx="5827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T. Scott Diesing   </a:t>
            </a:r>
            <a:r>
              <a:rPr lang="en-US" dirty="0" err="1">
                <a:solidFill>
                  <a:schemeClr val="bg1"/>
                </a:solidFill>
              </a:rPr>
              <a:t>tdiesing@unmc.edu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6851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7271A6-8727-37E4-5DBF-5745A9DF5A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" y="888275"/>
            <a:ext cx="8839199" cy="4255226"/>
          </a:xfrm>
        </p:spPr>
        <p:txBody>
          <a:bodyPr>
            <a:normAutofit/>
          </a:bodyPr>
          <a:lstStyle/>
          <a:p>
            <a:r>
              <a:rPr lang="en-US" u="sng" dirty="0"/>
              <a:t>High-yield</a:t>
            </a:r>
            <a:r>
              <a:rPr lang="en-US" dirty="0"/>
              <a:t> tips on contraindications: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Should have disabling or potentially disabling deficits</a:t>
            </a:r>
          </a:p>
          <a:p>
            <a:pPr marL="801688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“Minor” strokes may be better off with DAPT</a:t>
            </a:r>
          </a:p>
          <a:p>
            <a:pPr marL="801688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Low NIHSS ≠ non-disabling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No similar transient symptoms in past few days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No DOACs or LMWH &lt;48hrs, or warfarin and INR &gt;1.7</a:t>
            </a:r>
          </a:p>
          <a:p>
            <a:pPr marL="801688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DVT prophylactic doses are OK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BP must be &lt; 185/110 immediately before administration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NEW -&gt; anti-amyloid infusion therapy (</a:t>
            </a:r>
            <a:r>
              <a:rPr lang="en-US" dirty="0" err="1"/>
              <a:t>lecanemab</a:t>
            </a:r>
            <a:r>
              <a:rPr lang="en-US" dirty="0"/>
              <a:t>, donanemab)</a:t>
            </a:r>
          </a:p>
          <a:p>
            <a:pPr marL="801688" lvl="1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2563787-63BB-44C1-89EE-1C1588F3B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510" y="0"/>
            <a:ext cx="8459938" cy="922351"/>
          </a:xfrm>
        </p:spPr>
        <p:txBody>
          <a:bodyPr/>
          <a:lstStyle/>
          <a:p>
            <a:r>
              <a:rPr lang="en-US" dirty="0"/>
              <a:t>Thrombolysis if LTKW &lt; 4.5hrs</a:t>
            </a:r>
          </a:p>
        </p:txBody>
      </p:sp>
    </p:spTree>
    <p:extLst>
      <p:ext uri="{BB962C8B-B14F-4D97-AF65-F5344CB8AC3E}">
        <p14:creationId xmlns:p14="http://schemas.microsoft.com/office/powerpoint/2010/main" val="964705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E1757BF-199A-833E-7F42-6FA8D0AC6A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029" y="1205567"/>
            <a:ext cx="8671342" cy="3714775"/>
          </a:xfrm>
        </p:spPr>
        <p:txBody>
          <a:bodyPr>
            <a:normAutofit fontScale="925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Must have an occlusion!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Disabling or potentially disabling deficits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Must be a large vessel occlusion (LVO)</a:t>
            </a:r>
          </a:p>
          <a:p>
            <a:pPr marL="801688" lvl="1" indent="-342900">
              <a:buFont typeface="Arial" panose="020B0604020202020204" pitchFamily="34" charset="0"/>
              <a:buChar char="•"/>
            </a:pPr>
            <a:r>
              <a:rPr lang="en-US" sz="1900" dirty="0"/>
              <a:t>Carotids, vertebrobasilar, circle of Willis, M1/2</a:t>
            </a:r>
          </a:p>
          <a:p>
            <a:endParaRPr lang="en-US" dirty="0"/>
          </a:p>
          <a:p>
            <a:r>
              <a:rPr lang="en-US" dirty="0"/>
              <a:t>If LTKW &lt;4.5hrs and + LVO -&gt;can get </a:t>
            </a:r>
            <a:r>
              <a:rPr lang="en-US" b="1" i="1" dirty="0"/>
              <a:t>both</a:t>
            </a:r>
            <a:r>
              <a:rPr lang="en-US" dirty="0"/>
              <a:t> TNK and thrombectomy</a:t>
            </a:r>
          </a:p>
          <a:p>
            <a:endParaRPr lang="en-US" dirty="0"/>
          </a:p>
          <a:p>
            <a:r>
              <a:rPr lang="en-US" dirty="0"/>
              <a:t>If LTKW &gt;4.5 hours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&amp; no LVO -&gt; medical management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+</a:t>
            </a:r>
            <a:r>
              <a:rPr lang="en-US" dirty="0"/>
              <a:t> LVO -&gt; can get thrombectomy </a:t>
            </a:r>
            <a:r>
              <a:rPr lang="en-US" b="1" u="sng" dirty="0"/>
              <a:t>if perfusion scan good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EA6A09A-1745-F6EF-84E6-661DB34AE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Thrombectomy if LTKW 0-24hrs</a:t>
            </a:r>
          </a:p>
        </p:txBody>
      </p:sp>
    </p:spTree>
    <p:extLst>
      <p:ext uri="{BB962C8B-B14F-4D97-AF65-F5344CB8AC3E}">
        <p14:creationId xmlns:p14="http://schemas.microsoft.com/office/powerpoint/2010/main" val="14452593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EF5C071-E46F-FC13-3142-DC38A9C8AF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3377" y="940341"/>
            <a:ext cx="3088593" cy="3980002"/>
          </a:xfrm>
        </p:spPr>
        <p:txBody>
          <a:bodyPr/>
          <a:lstStyle/>
          <a:p>
            <a:r>
              <a:rPr lang="en-US" dirty="0"/>
              <a:t>&lt;- </a:t>
            </a:r>
            <a:r>
              <a:rPr lang="en-US" u="sng" dirty="0"/>
              <a:t>Favorable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Large penumbra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Small core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&lt;- </a:t>
            </a:r>
            <a:r>
              <a:rPr lang="en-US" u="sng" dirty="0"/>
              <a:t>Unfavorable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Large core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Small volume of salvageable brain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2E5B15B-A99E-9506-2339-6BDBEE233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0357" y="63875"/>
            <a:ext cx="3088589" cy="922351"/>
          </a:xfrm>
        </p:spPr>
        <p:txBody>
          <a:bodyPr/>
          <a:lstStyle/>
          <a:p>
            <a:r>
              <a:rPr lang="en-US" dirty="0"/>
              <a:t>CT Perfusion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17EB34-745B-CD50-0D51-CA4F3F7A70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1814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1150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E7418D-B02C-2554-93FA-0FBA05F52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Classic Stroke Syndromes</a:t>
            </a:r>
          </a:p>
        </p:txBody>
      </p:sp>
    </p:spTree>
    <p:extLst>
      <p:ext uri="{BB962C8B-B14F-4D97-AF65-F5344CB8AC3E}">
        <p14:creationId xmlns:p14="http://schemas.microsoft.com/office/powerpoint/2010/main" val="7786103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408613-3C92-7FDC-0E95-68CD441475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i="1" dirty="0"/>
              <a:t>24% Middle cerebral artery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i="1" dirty="0"/>
              <a:t>23% Internal capsule or thalamic lacune</a:t>
            </a:r>
            <a:endParaRPr lang="en-US" sz="2000" dirty="0"/>
          </a:p>
          <a:p>
            <a:pPr lvl="5" indent="0">
              <a:buNone/>
            </a:pPr>
            <a:r>
              <a:rPr lang="en-US" dirty="0">
                <a:solidFill>
                  <a:schemeClr val="bg1"/>
                </a:solidFill>
              </a:rPr>
              <a:t>8% Brainstem lacune</a:t>
            </a:r>
          </a:p>
          <a:p>
            <a:pPr lvl="5" indent="0">
              <a:buNone/>
            </a:pPr>
            <a:r>
              <a:rPr lang="en-US" dirty="0">
                <a:solidFill>
                  <a:schemeClr val="bg1"/>
                </a:solidFill>
              </a:rPr>
              <a:t>7% Posterior cerebral artery</a:t>
            </a:r>
          </a:p>
          <a:p>
            <a:pPr lvl="5" indent="0">
              <a:buNone/>
            </a:pPr>
            <a:r>
              <a:rPr lang="en-US" dirty="0">
                <a:solidFill>
                  <a:schemeClr val="bg1"/>
                </a:solidFill>
              </a:rPr>
              <a:t>6% Cerebellar or other brainstem</a:t>
            </a:r>
          </a:p>
          <a:p>
            <a:pPr lvl="5" indent="0">
              <a:buNone/>
            </a:pPr>
            <a:r>
              <a:rPr lang="en-US" dirty="0">
                <a:solidFill>
                  <a:schemeClr val="bg1"/>
                </a:solidFill>
              </a:rPr>
              <a:t>5% Basilar artery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~11% Multifocal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4% Anterior cerebral artery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6173C48-8412-835A-FEB8-2B3DA9500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Most common Strokes</a:t>
            </a:r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77ED3132-12CC-BA1B-CF74-FBDFA620CDEA}"/>
              </a:ext>
            </a:extLst>
          </p:cNvPr>
          <p:cNvSpPr/>
          <p:nvPr/>
        </p:nvSpPr>
        <p:spPr>
          <a:xfrm>
            <a:off x="2325189" y="2072641"/>
            <a:ext cx="505097" cy="1349828"/>
          </a:xfrm>
          <a:prstGeom prst="leftBrac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55121F-AC70-F994-7A83-82A5A2224DB0}"/>
              </a:ext>
            </a:extLst>
          </p:cNvPr>
          <p:cNvSpPr txBox="1"/>
          <p:nvPr/>
        </p:nvSpPr>
        <p:spPr>
          <a:xfrm>
            <a:off x="342029" y="2332056"/>
            <a:ext cx="21399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26% post. circulation</a:t>
            </a:r>
          </a:p>
        </p:txBody>
      </p:sp>
    </p:spTree>
    <p:extLst>
      <p:ext uri="{BB962C8B-B14F-4D97-AF65-F5344CB8AC3E}">
        <p14:creationId xmlns:p14="http://schemas.microsoft.com/office/powerpoint/2010/main" val="15059840"/>
      </p:ext>
    </p:extLst>
  </p:cSld>
  <p:clrMapOvr>
    <a:masterClrMapping/>
  </p:clrMapOvr>
</p:sld>
</file>

<file path=ppt/theme/theme1.xml><?xml version="1.0" encoding="utf-8"?>
<a:theme xmlns:a="http://schemas.openxmlformats.org/drawingml/2006/main" name="UNMC Theme">
  <a:themeElements>
    <a:clrScheme name="UNMC">
      <a:dk1>
        <a:srgbClr val="000000"/>
      </a:dk1>
      <a:lt1>
        <a:srgbClr val="FFFFFF"/>
      </a:lt1>
      <a:dk2>
        <a:srgbClr val="2F3A41"/>
      </a:dk2>
      <a:lt2>
        <a:srgbClr val="DCDDDF"/>
      </a:lt2>
      <a:accent1>
        <a:srgbClr val="AD122A"/>
      </a:accent1>
      <a:accent2>
        <a:srgbClr val="005E63"/>
      </a:accent2>
      <a:accent3>
        <a:srgbClr val="00B2B9"/>
      </a:accent3>
      <a:accent4>
        <a:srgbClr val="129DBF"/>
      </a:accent4>
      <a:accent5>
        <a:srgbClr val="F26721"/>
      </a:accent5>
      <a:accent6>
        <a:srgbClr val="FCB614"/>
      </a:accent6>
      <a:hlink>
        <a:srgbClr val="A1B426"/>
      </a:hlink>
      <a:folHlink>
        <a:srgbClr val="129D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8C17D36B4012438796D9DF5AD9A42A" ma:contentTypeVersion="19" ma:contentTypeDescription="Create a new document." ma:contentTypeScope="" ma:versionID="1dd5ee3291f9a9e601039ff4836f1fb7">
  <xsd:schema xmlns:xsd="http://www.w3.org/2001/XMLSchema" xmlns:xs="http://www.w3.org/2001/XMLSchema" xmlns:p="http://schemas.microsoft.com/office/2006/metadata/properties" xmlns:ns2="c91aa38d-d4a2-4784-9b60-efeafcc57812" xmlns:ns3="2ef7a74f-e3a3-4e84-940e-5a7ca14b834b" xmlns:ns4="2d6835cd-ddf9-41c0-b6a9-1a7ac78e0ff1" targetNamespace="http://schemas.microsoft.com/office/2006/metadata/properties" ma:root="true" ma:fieldsID="5d6b71cfa3497cc1deffacd30f64c849" ns2:_="" ns3:_="" ns4:_="">
    <xsd:import namespace="c91aa38d-d4a2-4784-9b60-efeafcc57812"/>
    <xsd:import namespace="2ef7a74f-e3a3-4e84-940e-5a7ca14b834b"/>
    <xsd:import namespace="2d6835cd-ddf9-41c0-b6a9-1a7ac78e0ff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4:SharedWithUsers" minOccurs="0"/>
                <xsd:element ref="ns4:SharedWithDetails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1aa38d-d4a2-4784-9b60-efeafcc5781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ea1d4a69-9812-4340-96bf-3c602401902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LengthInSeconds" ma:index="26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f7a74f-e3a3-4e84-940e-5a7ca14b834b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d5396857-c23a-4d59-bf62-1535634a5f7a}" ma:internalName="TaxCatchAll" ma:showField="CatchAllData" ma:web="2ef7a74f-e3a3-4e84-940e-5a7ca14b834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6835cd-ddf9-41c0-b6a9-1a7ac78e0ff1" elementFormDefault="qualified">
    <xsd:import namespace="http://schemas.microsoft.com/office/2006/documentManagement/types"/>
    <xsd:import namespace="http://schemas.microsoft.com/office/infopath/2007/PartnerControls"/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ef7a74f-e3a3-4e84-940e-5a7ca14b834b" xsi:nil="true"/>
    <lcf76f155ced4ddcb4097134ff3c332f xmlns="c91aa38d-d4a2-4784-9b60-efeafcc57812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AAAC367-5646-4B9F-868D-87C54F7EF4E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91aa38d-d4a2-4784-9b60-efeafcc57812"/>
    <ds:schemaRef ds:uri="2ef7a74f-e3a3-4e84-940e-5a7ca14b834b"/>
    <ds:schemaRef ds:uri="2d6835cd-ddf9-41c0-b6a9-1a7ac78e0ff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7DC6DD3-680E-4922-8B67-7695CBBE4B8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21FAACD-49F5-4D3A-9C56-0A100CC0A2FE}">
  <ds:schemaRefs>
    <ds:schemaRef ds:uri="http://schemas.microsoft.com/office/2006/metadata/properties"/>
    <ds:schemaRef ds:uri="2ef7a74f-e3a3-4e84-940e-5a7ca14b834b"/>
    <ds:schemaRef ds:uri="http://schemas.microsoft.com/office/2006/documentManagement/types"/>
    <ds:schemaRef ds:uri="c91aa38d-d4a2-4784-9b60-efeafcc57812"/>
    <ds:schemaRef ds:uri="2d6835cd-ddf9-41c0-b6a9-1a7ac78e0ff1"/>
    <ds:schemaRef ds:uri="http://schemas.openxmlformats.org/package/2006/metadata/core-properties"/>
    <ds:schemaRef ds:uri="http://www.w3.org/XML/1998/namespace"/>
    <ds:schemaRef ds:uri="http://schemas.microsoft.com/office/infopath/2007/PartnerControls"/>
    <ds:schemaRef ds:uri="http://purl.org/dc/elements/1.1/"/>
    <ds:schemaRef ds:uri="http://purl.org/dc/dcmitype/"/>
    <ds:schemaRef ds:uri="http://purl.org/dc/terms/"/>
  </ds:schemaRefs>
</ds:datastoreItem>
</file>

<file path=docMetadata/LabelInfo.xml><?xml version="1.0" encoding="utf-8"?>
<clbl:labelList xmlns:clbl="http://schemas.microsoft.com/office/2020/mipLabelMetadata">
  <clbl:label id="{84a28940-b464-41c3-ba3b-b4fa6665bc05}" enabled="0" method="" siteId="{84a28940-b464-41c3-ba3b-b4fa6665bc05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4957</TotalTime>
  <Words>2014</Words>
  <Application>Microsoft Office PowerPoint</Application>
  <PresentationFormat>On-screen Show (16:9)</PresentationFormat>
  <Paragraphs>350</Paragraphs>
  <Slides>47</Slides>
  <Notes>25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2" baseType="lpstr">
      <vt:lpstr>Arial</vt:lpstr>
      <vt:lpstr>Arial-BoldMT</vt:lpstr>
      <vt:lpstr>Calibri</vt:lpstr>
      <vt:lpstr>Wingdings</vt:lpstr>
      <vt:lpstr>UNMC Theme</vt:lpstr>
      <vt:lpstr>Signs of Stroke  Big &amp; Small</vt:lpstr>
      <vt:lpstr>Agenda</vt:lpstr>
      <vt:lpstr>Hyper-Acute Stroke Interventions</vt:lpstr>
      <vt:lpstr>Thrombolytic Contraindications…sorta</vt:lpstr>
      <vt:lpstr>Thrombolysis if LTKW &lt; 4.5hrs</vt:lpstr>
      <vt:lpstr>Thrombectomy if LTKW 0-24hrs</vt:lpstr>
      <vt:lpstr>CT Perfusion</vt:lpstr>
      <vt:lpstr>Classic Stroke Syndromes</vt:lpstr>
      <vt:lpstr>Most common Strokes</vt:lpstr>
      <vt:lpstr>Lacunar Syndromes: Thalamocapsular</vt:lpstr>
      <vt:lpstr>Lacunar Syndromes</vt:lpstr>
      <vt:lpstr>Weakness Patterns</vt:lpstr>
      <vt:lpstr>Weakness: Subtle Signs</vt:lpstr>
      <vt:lpstr>Middle Cerebral Artery Strokes</vt:lpstr>
      <vt:lpstr>High-Reliability Stroke Signs</vt:lpstr>
      <vt:lpstr>Painless Binocular Loss of Vision</vt:lpstr>
      <vt:lpstr>Painless Monocular Loss of Vision</vt:lpstr>
      <vt:lpstr>Conjugate Gaze Deviation</vt:lpstr>
      <vt:lpstr>Conjugate Gaze Deviation</vt:lpstr>
      <vt:lpstr>PowerPoint Presentation</vt:lpstr>
      <vt:lpstr>Hemi-Neglect</vt:lpstr>
      <vt:lpstr>Hemi-Neglect</vt:lpstr>
      <vt:lpstr>Aphasias</vt:lpstr>
      <vt:lpstr>More likely aphasic if …</vt:lpstr>
      <vt:lpstr>Posterior Circulation Strokes (PCS): Differentiating Dizzy from Deadly?</vt:lpstr>
      <vt:lpstr>Dizzy, Deadly, or Defendant?</vt:lpstr>
      <vt:lpstr>“76yo CC: dizzy/unsteady”.  😱</vt:lpstr>
      <vt:lpstr>Presenting Symptoms of PCS: Triage</vt:lpstr>
      <vt:lpstr>Exam Findings in PCS</vt:lpstr>
      <vt:lpstr>Finger-Chase for Upper Limb Ataxia</vt:lpstr>
      <vt:lpstr>Tips for Identifying Upper Limb Ataxia</vt:lpstr>
      <vt:lpstr>Tips for Identifying Lower Limb Ataxia</vt:lpstr>
      <vt:lpstr>Tips on Eliciting Subtle Nystagmus</vt:lpstr>
      <vt:lpstr>Poor Man’s Frenzel Goggles</vt:lpstr>
      <vt:lpstr>Nystagmus: Nerdy Neurology Extras</vt:lpstr>
      <vt:lpstr>Oculomotor Dysfunction</vt:lpstr>
      <vt:lpstr>Tips: Subtle Oculomotor Dysfunction</vt:lpstr>
      <vt:lpstr>Tips: Subtle Oculomotor Dysfunction</vt:lpstr>
      <vt:lpstr>Head Impulse Test</vt:lpstr>
      <vt:lpstr>HINTS: Really helpful in AVS</vt:lpstr>
      <vt:lpstr>Hints on HINTS</vt:lpstr>
      <vt:lpstr>Hints on Sneaky PCS Presentations</vt:lpstr>
      <vt:lpstr>Latest Literature on Thrombolytics</vt:lpstr>
      <vt:lpstr>Latest Literature on Thrombolytics</vt:lpstr>
      <vt:lpstr>Latest Literature on Thrombectomy</vt:lpstr>
      <vt:lpstr>Agenda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Greg</dc:creator>
  <cp:lastModifiedBy>Owens, Shauna N</cp:lastModifiedBy>
  <cp:revision>98</cp:revision>
  <dcterms:created xsi:type="dcterms:W3CDTF">2014-09-17T15:14:42Z</dcterms:created>
  <dcterms:modified xsi:type="dcterms:W3CDTF">2026-05-05T14:58:04Z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0x010100FC8C17D36B4012438796D9DF5AD9A42A</vt:lpwstr>
  </property>
  <property fmtid="{D5CDD505-2E9C-101B-9397-08002B2CF9AE}" pid="3" name="MediaServiceImageTags">
    <vt:lpwstr/>
  </property>
</Properties>
</file>