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1.xml" ContentType="application/vnd.openxmlformats-officedocument.presentationml.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737" r:id="rId1"/>
  </p:sldMasterIdLst>
  <p:notesMasterIdLst>
    <p:notesMasterId r:id="rId62"/>
  </p:notesMasterIdLst>
  <p:sldIdLst>
    <p:sldId id="256" r:id="rId2"/>
    <p:sldId id="309" r:id="rId3"/>
    <p:sldId id="259" r:id="rId4"/>
    <p:sldId id="303" r:id="rId5"/>
    <p:sldId id="310" r:id="rId6"/>
    <p:sldId id="304" r:id="rId7"/>
    <p:sldId id="305" r:id="rId8"/>
    <p:sldId id="306" r:id="rId9"/>
    <p:sldId id="294" r:id="rId10"/>
    <p:sldId id="295" r:id="rId11"/>
    <p:sldId id="311" r:id="rId12"/>
    <p:sldId id="320" r:id="rId13"/>
    <p:sldId id="307" r:id="rId14"/>
    <p:sldId id="297" r:id="rId15"/>
    <p:sldId id="299" r:id="rId16"/>
    <p:sldId id="313" r:id="rId17"/>
    <p:sldId id="314" r:id="rId18"/>
    <p:sldId id="312" r:id="rId19"/>
    <p:sldId id="300" r:id="rId20"/>
    <p:sldId id="280" r:id="rId21"/>
    <p:sldId id="281" r:id="rId22"/>
    <p:sldId id="282" r:id="rId23"/>
    <p:sldId id="283" r:id="rId24"/>
    <p:sldId id="322" r:id="rId25"/>
    <p:sldId id="284" r:id="rId26"/>
    <p:sldId id="334" r:id="rId27"/>
    <p:sldId id="412" r:id="rId28"/>
    <p:sldId id="391" r:id="rId29"/>
    <p:sldId id="413" r:id="rId30"/>
    <p:sldId id="411" r:id="rId31"/>
    <p:sldId id="408" r:id="rId32"/>
    <p:sldId id="346" r:id="rId33"/>
    <p:sldId id="402" r:id="rId34"/>
    <p:sldId id="348" r:id="rId35"/>
    <p:sldId id="416" r:id="rId36"/>
    <p:sldId id="418" r:id="rId37"/>
    <p:sldId id="403" r:id="rId38"/>
    <p:sldId id="404" r:id="rId39"/>
    <p:sldId id="285" r:id="rId40"/>
    <p:sldId id="286" r:id="rId41"/>
    <p:sldId id="316" r:id="rId42"/>
    <p:sldId id="287" r:id="rId43"/>
    <p:sldId id="288" r:id="rId44"/>
    <p:sldId id="289" r:id="rId45"/>
    <p:sldId id="290" r:id="rId46"/>
    <p:sldId id="318" r:id="rId47"/>
    <p:sldId id="291" r:id="rId48"/>
    <p:sldId id="292" r:id="rId49"/>
    <p:sldId id="301" r:id="rId50"/>
    <p:sldId id="319" r:id="rId51"/>
    <p:sldId id="327" r:id="rId52"/>
    <p:sldId id="323" r:id="rId53"/>
    <p:sldId id="324" r:id="rId54"/>
    <p:sldId id="325" r:id="rId55"/>
    <p:sldId id="326" r:id="rId56"/>
    <p:sldId id="328" r:id="rId57"/>
    <p:sldId id="329" r:id="rId58"/>
    <p:sldId id="302" r:id="rId59"/>
    <p:sldId id="330" r:id="rId60"/>
    <p:sldId id="258" r:id="rId6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85"/>
    <p:restoredTop sz="77279"/>
  </p:normalViewPr>
  <p:slideViewPr>
    <p:cSldViewPr snapToGrid="0" snapToObjects="1">
      <p:cViewPr varScale="1">
        <p:scale>
          <a:sx n="97" d="100"/>
          <a:sy n="97" d="100"/>
        </p:scale>
        <p:origin x="239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presProps" Target="presProps.xml"/><Relationship Id="rId68"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69"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C5A181-1376-B5B2-A631-4A950E5F73D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A983A58D-6504-BDC2-8803-B1BCDFFE786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CD531DFC-20D7-704A-BFFA-6AF55739630A}" type="datetimeFigureOut">
              <a:rPr lang="en-US" altLang="en-US"/>
              <a:pPr>
                <a:defRPr/>
              </a:pPr>
              <a:t>5/4/26</a:t>
            </a:fld>
            <a:endParaRPr lang="en-US" altLang="en-US"/>
          </a:p>
        </p:txBody>
      </p:sp>
      <p:sp>
        <p:nvSpPr>
          <p:cNvPr id="4" name="Slide Image Placeholder 3">
            <a:extLst>
              <a:ext uri="{FF2B5EF4-FFF2-40B4-BE49-F238E27FC236}">
                <a16:creationId xmlns:a16="http://schemas.microsoft.com/office/drawing/2014/main" id="{54103D0B-53A6-2BB4-1EC8-2DF38A046B8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02DEBFC-EDD1-F4CE-77FC-5F143D945E3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304F7BF-8416-43B7-86D4-3B0341EAE30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B7370931-BD0F-AA68-3ED6-E290C44531F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98A303B-456F-7E4A-B4F3-2C10878749D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937384A5-3490-F461-88F5-79DD825725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Notes Placeholder 2">
            <a:extLst>
              <a:ext uri="{FF2B5EF4-FFF2-40B4-BE49-F238E27FC236}">
                <a16:creationId xmlns:a16="http://schemas.microsoft.com/office/drawing/2014/main" id="{8FD00F56-C817-1020-DA95-EB87C220FC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10243" name="Slide Number Placeholder 3">
            <a:extLst>
              <a:ext uri="{FF2B5EF4-FFF2-40B4-BE49-F238E27FC236}">
                <a16:creationId xmlns:a16="http://schemas.microsoft.com/office/drawing/2014/main" id="{6D1A58BD-8A15-4169-DB9A-7492ACC4D2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4DA3A019-54B2-5D49-9261-83CD75212485}"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65D0708B-6687-D400-8E00-B771801051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A7276075-F535-645B-2243-CF17393303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42974566-DA4F-F3FF-92B1-A84E899578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28A61C01-6946-A540-9C89-4D903C2B1C46}" type="slidenum">
              <a:rPr lang="en-US" altLang="en-US">
                <a:latin typeface="Arial Unicode MS" panose="020B0604020202020204" pitchFamily="34" charset="-128"/>
              </a:rPr>
              <a:pPr/>
              <a:t>19</a:t>
            </a:fld>
            <a:endParaRPr lang="en-US" altLang="en-US">
              <a:latin typeface="Arial Unicode MS" panose="020B060402020202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C4114EC0-4041-1678-A4DC-1A153F8B0F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B8F23322-CEA2-C98F-4EE4-0D78BBC3BF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CE413719-4183-4193-CA66-B1264C58BF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D946CAAE-0DAC-0246-8463-A2CB5834E789}" type="slidenum">
              <a:rPr lang="en-US" altLang="en-US"/>
              <a:pPr/>
              <a:t>25</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D9134258-DB3A-AC91-B108-E332226A2C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2F2A1632-19DC-0369-0928-B0D6C6F3AA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9155" name="Slide Number Placeholder 3">
            <a:extLst>
              <a:ext uri="{FF2B5EF4-FFF2-40B4-BE49-F238E27FC236}">
                <a16:creationId xmlns:a16="http://schemas.microsoft.com/office/drawing/2014/main" id="{A9438F51-1B17-205A-E5D1-924E2F69E9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234800FF-BFF1-6E46-B5F5-D4FE23F805F0}" type="slidenum">
              <a:rPr lang="en-US" altLang="en-US"/>
              <a:pPr/>
              <a:t>29</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CE86262D-D6BF-FC42-8F01-F2E8DD0D43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87739702-CD51-D1A6-9FAD-ECD63617D9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2227" name="Slide Number Placeholder 3">
            <a:extLst>
              <a:ext uri="{FF2B5EF4-FFF2-40B4-BE49-F238E27FC236}">
                <a16:creationId xmlns:a16="http://schemas.microsoft.com/office/drawing/2014/main" id="{8C030F28-BF9C-1C30-560B-D861A678DC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9BE48920-3006-6F42-B171-F2C6E7CEF96C}" type="slidenum">
              <a:rPr lang="en-US" altLang="en-US"/>
              <a:pPr/>
              <a:t>31</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89B7DD5C-B3BA-9E60-4C9F-BD7997453C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6C8B47F7-0235-725C-B99A-87B238012B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9395" name="Slide Number Placeholder 3">
            <a:extLst>
              <a:ext uri="{FF2B5EF4-FFF2-40B4-BE49-F238E27FC236}">
                <a16:creationId xmlns:a16="http://schemas.microsoft.com/office/drawing/2014/main" id="{90DD3550-93CD-EEBB-B2AF-18A0B21AFF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DE230DE4-FD03-4A40-AAF8-B0FD3D9BC675}" type="slidenum">
              <a:rPr lang="en-US" altLang="en-US"/>
              <a:pPr/>
              <a:t>37</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F0AD12A0-D095-1281-15BA-6CE69B2396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E7E48A6C-6C8D-B7AB-CC2B-8023A50378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63491" name="Slide Number Placeholder 3">
            <a:extLst>
              <a:ext uri="{FF2B5EF4-FFF2-40B4-BE49-F238E27FC236}">
                <a16:creationId xmlns:a16="http://schemas.microsoft.com/office/drawing/2014/main" id="{6E35F8E9-96FE-70E8-8B29-4878DDBB02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4C561B21-A9FA-AF47-807E-000D99066E77}" type="slidenum">
              <a:rPr lang="en-US" altLang="en-US"/>
              <a:pPr/>
              <a:t>40</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3BAF7851-C939-B7BF-0822-39E13A8301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F872DA92-87CE-8D65-BD64-A58194FC6B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65539" name="Slide Number Placeholder 3">
            <a:extLst>
              <a:ext uri="{FF2B5EF4-FFF2-40B4-BE49-F238E27FC236}">
                <a16:creationId xmlns:a16="http://schemas.microsoft.com/office/drawing/2014/main" id="{A0172FB2-FD44-B4B0-4380-052C18E66C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A8C42CD3-E24B-6B41-95F4-C7C9FFF04D21}" type="slidenum">
              <a:rPr lang="en-US" altLang="en-US"/>
              <a:pPr/>
              <a:t>41</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534FEC5F-2B59-A05D-7E0C-43EABDDF3A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8F2793A1-7C74-88A2-1DF1-970DEC8222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73731" name="Slide Number Placeholder 3">
            <a:extLst>
              <a:ext uri="{FF2B5EF4-FFF2-40B4-BE49-F238E27FC236}">
                <a16:creationId xmlns:a16="http://schemas.microsoft.com/office/drawing/2014/main" id="{1A28243A-9E65-EE97-DE02-9D97EA1406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F9587A78-D149-B64A-A3DA-9656CCD870D5}" type="slidenum">
              <a:rPr lang="en-US" altLang="en-US"/>
              <a:pPr/>
              <a:t>48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02D7B8E6-8B43-150E-7BE1-60D522F3F8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CD15C7E2-4409-C964-1B20-597F312D4B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971C8E7E-F597-BF84-4790-54B3CEFF33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D7DB5ADD-AE20-1612-915B-BEDC83A27A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7FDDE445-28B7-B989-2101-EF03043145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78C93E53-4B14-7CA2-4710-823AE66434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a:ea typeface="ＭＳ Ｐゴシック" panose="020B0600070205080204" pitchFamily="34" charset="-128"/>
              </a:rPr>
              <a:t>Within first hour:  lacerations/penetrating injury to brain, brainstem, aorta, spinal cord, heart.</a:t>
            </a:r>
          </a:p>
          <a:p>
            <a:pPr marL="171450" indent="-171450" eaLnBrk="1" hangingPunct="1">
              <a:spcBef>
                <a:spcPct val="0"/>
              </a:spcBef>
              <a:buFontTx/>
              <a:buChar char="•"/>
            </a:pPr>
            <a:endParaRPr lang="en-US" altLang="en-US">
              <a:ea typeface="ＭＳ Ｐゴシック" panose="020B0600070205080204" pitchFamily="34" charset="-128"/>
            </a:endParaRPr>
          </a:p>
          <a:p>
            <a:pPr marL="171450" indent="-171450" eaLnBrk="1" hangingPunct="1">
              <a:spcBef>
                <a:spcPct val="0"/>
              </a:spcBef>
              <a:buFontTx/>
              <a:buChar char="•"/>
            </a:pPr>
            <a:r>
              <a:rPr lang="en-US" altLang="en-US">
                <a:ea typeface="ＭＳ Ｐゴシック" panose="020B0600070205080204" pitchFamily="34" charset="-128"/>
              </a:rPr>
              <a:t>Within 3 hours:  epidural, subdural, hemopneumothorax, pelvic fractures, long bone fractures, abdominal injuries.</a:t>
            </a:r>
          </a:p>
          <a:p>
            <a:pPr marL="171450" indent="-171450" eaLnBrk="1" hangingPunct="1">
              <a:spcBef>
                <a:spcPct val="0"/>
              </a:spcBef>
              <a:buFontTx/>
              <a:buChar char="•"/>
            </a:pPr>
            <a:endParaRPr lang="en-US" altLang="en-US">
              <a:ea typeface="ＭＳ Ｐゴシック" panose="020B0600070205080204" pitchFamily="34" charset="-128"/>
            </a:endParaRPr>
          </a:p>
          <a:p>
            <a:pPr marL="171450" indent="-171450" eaLnBrk="1" hangingPunct="1">
              <a:spcBef>
                <a:spcPct val="0"/>
              </a:spcBef>
              <a:buFontTx/>
              <a:buChar char="•"/>
            </a:pPr>
            <a:r>
              <a:rPr lang="en-US" altLang="en-US">
                <a:ea typeface="ＭＳ Ｐゴシック" panose="020B0600070205080204" pitchFamily="34" charset="-128"/>
              </a:rPr>
              <a:t>Within days to weeks:  sepsis, MSOF</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C0D336D5-BB3C-CE37-510C-B8BA32323E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a:extLst>
              <a:ext uri="{FF2B5EF4-FFF2-40B4-BE49-F238E27FC236}">
                <a16:creationId xmlns:a16="http://schemas.microsoft.com/office/drawing/2014/main" id="{83887D99-94E9-D5F5-9609-88155657EF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FF8BBC91-0B26-0D41-6F2D-87799497FC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632437E5-12C6-2409-B110-088C0CB4B3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Nebraska, 1976</a:t>
            </a:r>
          </a:p>
          <a:p>
            <a:pPr eaLnBrk="1" hangingPunct="1">
              <a:spcBef>
                <a:spcPct val="0"/>
              </a:spcBef>
            </a:pPr>
            <a:r>
              <a:rPr lang="en-US" altLang="en-US">
                <a:ea typeface="ＭＳ Ｐゴシック" panose="020B0600070205080204" pitchFamily="34" charset="-128"/>
              </a:rPr>
              <a:t> - Orthopedic surgeon piloting a plane</a:t>
            </a:r>
          </a:p>
          <a:p>
            <a:pPr eaLnBrk="1" hangingPunct="1">
              <a:spcBef>
                <a:spcPct val="0"/>
              </a:spcBef>
            </a:pPr>
            <a:r>
              <a:rPr lang="en-US" altLang="en-US">
                <a:ea typeface="ＭＳ Ｐゴシック" panose="020B0600070205080204" pitchFamily="34" charset="-128"/>
              </a:rPr>
              <a:t> - Crashed into a rural Nebraska Cornfield</a:t>
            </a:r>
          </a:p>
          <a:p>
            <a:pPr eaLnBrk="1" hangingPunct="1">
              <a:spcBef>
                <a:spcPct val="0"/>
              </a:spcBef>
            </a:pPr>
            <a:r>
              <a:rPr lang="en-US" altLang="en-US">
                <a:ea typeface="ＭＳ Ｐゴシック" panose="020B0600070205080204" pitchFamily="34" charset="-128"/>
              </a:rPr>
              <a:t> - Surgeon sustained serious injuries, 3 children sustained critical injuries, wife killed instantly</a:t>
            </a:r>
          </a:p>
          <a:p>
            <a:pPr eaLnBrk="1" hangingPunct="1">
              <a:spcBef>
                <a:spcPct val="0"/>
              </a:spcBef>
            </a:pPr>
            <a:r>
              <a:rPr lang="en-US" altLang="en-US">
                <a:ea typeface="ＭＳ Ｐゴシック" panose="020B0600070205080204" pitchFamily="34" charset="-128"/>
              </a:rPr>
              <a:t> - Care delivered on scene and at initial facility was inadequate</a:t>
            </a:r>
          </a:p>
          <a:p>
            <a:pPr eaLnBrk="1" hangingPunct="1">
              <a:spcBef>
                <a:spcPct val="0"/>
              </a:spcBef>
            </a:pPr>
            <a:r>
              <a:rPr lang="en-US" altLang="en-US">
                <a:ea typeface="ＭＳ Ｐゴシック" panose="020B0600070205080204" pitchFamily="34" charset="-128"/>
              </a:rPr>
              <a:t> - Lead to development of ATLS Course in 1978</a:t>
            </a:r>
          </a:p>
          <a:p>
            <a:pPr eaLnBrk="1" hangingPunct="1">
              <a:spcBef>
                <a:spcPct val="0"/>
              </a:spcBef>
            </a:pPr>
            <a:endParaRPr lang="en-US" altLang="en-US">
              <a:ea typeface="ＭＳ Ｐゴシック" panose="020B0600070205080204" pitchFamily="34" charset="-128"/>
            </a:endParaRPr>
          </a:p>
        </p:txBody>
      </p:sp>
      <p:sp>
        <p:nvSpPr>
          <p:cNvPr id="20483" name="Slide Number Placeholder 3">
            <a:extLst>
              <a:ext uri="{FF2B5EF4-FFF2-40B4-BE49-F238E27FC236}">
                <a16:creationId xmlns:a16="http://schemas.microsoft.com/office/drawing/2014/main" id="{2BD39D88-DB1D-23F3-D198-9712BFDEDE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6CC1C3F1-33F3-DD4F-8617-9F8DC42E7219}" type="slidenum">
              <a:rPr lang="en-US" altLang="en-US"/>
              <a:pPr/>
              <a:t>10</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1C64EC56-6BA5-6002-8A9F-F096169970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E40CE5A5-E0E4-F3C3-F4CC-6B2F7FAD8A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Nebraska, 1976</a:t>
            </a:r>
          </a:p>
          <a:p>
            <a:pPr eaLnBrk="1" hangingPunct="1">
              <a:spcBef>
                <a:spcPct val="0"/>
              </a:spcBef>
            </a:pPr>
            <a:r>
              <a:rPr lang="en-US" altLang="en-US">
                <a:ea typeface="ＭＳ Ｐゴシック" panose="020B0600070205080204" pitchFamily="34" charset="-128"/>
              </a:rPr>
              <a:t> - Orthopedic surgeon piloting a plane</a:t>
            </a:r>
          </a:p>
          <a:p>
            <a:pPr eaLnBrk="1" hangingPunct="1">
              <a:spcBef>
                <a:spcPct val="0"/>
              </a:spcBef>
            </a:pPr>
            <a:r>
              <a:rPr lang="en-US" altLang="en-US">
                <a:ea typeface="ＭＳ Ｐゴシック" panose="020B0600070205080204" pitchFamily="34" charset="-128"/>
              </a:rPr>
              <a:t> - Crashed into a rural Nebraska Cornfield</a:t>
            </a:r>
          </a:p>
          <a:p>
            <a:pPr eaLnBrk="1" hangingPunct="1">
              <a:spcBef>
                <a:spcPct val="0"/>
              </a:spcBef>
            </a:pPr>
            <a:r>
              <a:rPr lang="en-US" altLang="en-US">
                <a:ea typeface="ＭＳ Ｐゴシック" panose="020B0600070205080204" pitchFamily="34" charset="-128"/>
              </a:rPr>
              <a:t> - Surgeon sustained serious injuries, 3 children sustained critical injuries, wife killed instantly</a:t>
            </a:r>
          </a:p>
          <a:p>
            <a:pPr eaLnBrk="1" hangingPunct="1">
              <a:spcBef>
                <a:spcPct val="0"/>
              </a:spcBef>
            </a:pPr>
            <a:r>
              <a:rPr lang="en-US" altLang="en-US">
                <a:ea typeface="ＭＳ Ｐゴシック" panose="020B0600070205080204" pitchFamily="34" charset="-128"/>
              </a:rPr>
              <a:t> - Care delivered on scene and at initial facility was inadequate</a:t>
            </a:r>
          </a:p>
          <a:p>
            <a:pPr eaLnBrk="1" hangingPunct="1">
              <a:spcBef>
                <a:spcPct val="0"/>
              </a:spcBef>
            </a:pPr>
            <a:r>
              <a:rPr lang="en-US" altLang="en-US">
                <a:ea typeface="ＭＳ Ｐゴシック" panose="020B0600070205080204" pitchFamily="34" charset="-128"/>
              </a:rPr>
              <a:t> - Lead to development of ATLS Course in 1978</a:t>
            </a:r>
          </a:p>
          <a:p>
            <a:pPr eaLnBrk="1" hangingPunct="1">
              <a:spcBef>
                <a:spcPct val="0"/>
              </a:spcBef>
            </a:pPr>
            <a:endParaRPr lang="en-US" altLang="en-US">
              <a:ea typeface="ＭＳ Ｐゴシック" panose="020B0600070205080204" pitchFamily="34" charset="-128"/>
            </a:endParaRPr>
          </a:p>
        </p:txBody>
      </p:sp>
      <p:sp>
        <p:nvSpPr>
          <p:cNvPr id="22531" name="Slide Number Placeholder 3">
            <a:extLst>
              <a:ext uri="{FF2B5EF4-FFF2-40B4-BE49-F238E27FC236}">
                <a16:creationId xmlns:a16="http://schemas.microsoft.com/office/drawing/2014/main" id="{1927571A-097D-D9AA-6CC7-B36B30C928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6C69350-4076-9F4F-9EEA-04080F09C0F1}" type="slidenum">
              <a:rPr lang="en-US" altLang="en-US"/>
              <a:pPr/>
              <a:t>11</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43837238-6C40-F569-8136-DBD35D9736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1DCD3E69-868A-8D4B-2687-1C451D379D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lnSpc>
                <a:spcPct val="90000"/>
              </a:lnSpc>
              <a:spcBef>
                <a:spcPct val="0"/>
              </a:spcBef>
            </a:pPr>
            <a:r>
              <a:rPr lang="en-US" altLang="en-US">
                <a:ea typeface="ＭＳ Ｐゴシック" panose="020B0600070205080204" pitchFamily="34" charset="-128"/>
              </a:rPr>
              <a:t>Mechanisms of Traumatic Injury</a:t>
            </a:r>
          </a:p>
          <a:p>
            <a:pPr defTabSz="912813" eaLnBrk="1" hangingPunct="1">
              <a:lnSpc>
                <a:spcPct val="90000"/>
              </a:lnSpc>
              <a:spcBef>
                <a:spcPct val="0"/>
              </a:spcBef>
            </a:pPr>
            <a:endParaRPr lang="en-US" altLang="en-US">
              <a:ea typeface="ＭＳ Ｐゴシック" panose="020B0600070205080204" pitchFamily="34" charset="-128"/>
            </a:endParaRPr>
          </a:p>
          <a:p>
            <a:pPr defTabSz="912813" eaLnBrk="1" hangingPunct="1">
              <a:lnSpc>
                <a:spcPct val="90000"/>
              </a:lnSpc>
              <a:spcBef>
                <a:spcPct val="0"/>
              </a:spcBef>
              <a:buFontTx/>
              <a:buAutoNum type="arabicPeriod"/>
            </a:pPr>
            <a:r>
              <a:rPr lang="en-US" altLang="en-US">
                <a:ea typeface="ＭＳ Ｐゴシック" panose="020B0600070205080204" pitchFamily="34" charset="-128"/>
              </a:rPr>
              <a:t>Blunt Trauma</a:t>
            </a:r>
          </a:p>
          <a:p>
            <a:pPr marL="685800" lvl="1" indent="-228600" defTabSz="912813" eaLnBrk="1" hangingPunct="1">
              <a:lnSpc>
                <a:spcPct val="90000"/>
              </a:lnSpc>
              <a:spcBef>
                <a:spcPct val="0"/>
              </a:spcBef>
              <a:buFontTx/>
              <a:buAutoNum type="alphaLcPeriod"/>
            </a:pPr>
            <a:r>
              <a:rPr lang="en-US" altLang="en-US">
                <a:ea typeface="ＭＳ Ｐゴシック" panose="020B0600070205080204" pitchFamily="34" charset="-128"/>
              </a:rPr>
              <a:t>Three separate types of forces involved in blunt traumatic injury that produce injury to the body and internal organs</a:t>
            </a:r>
          </a:p>
          <a:p>
            <a:pPr marL="685800" lvl="1" indent="-228600" defTabSz="912813" eaLnBrk="1" hangingPunct="1">
              <a:lnSpc>
                <a:spcPct val="90000"/>
              </a:lnSpc>
              <a:spcBef>
                <a:spcPct val="0"/>
              </a:spcBef>
              <a:buFontTx/>
              <a:buAutoNum type="alphaLcPeriod"/>
            </a:pPr>
            <a:r>
              <a:rPr lang="en-US" altLang="en-US">
                <a:ea typeface="ＭＳ Ｐゴシック" panose="020B0600070205080204" pitchFamily="34" charset="-128"/>
              </a:rPr>
              <a:t>Compression</a:t>
            </a:r>
          </a:p>
          <a:p>
            <a:pPr marL="1143000" lvl="2" indent="-228600" defTabSz="912813" eaLnBrk="1" hangingPunct="1">
              <a:lnSpc>
                <a:spcPct val="90000"/>
              </a:lnSpc>
              <a:spcBef>
                <a:spcPct val="0"/>
              </a:spcBef>
              <a:buFontTx/>
              <a:buAutoNum type="alphaLcPeriod"/>
            </a:pPr>
            <a:r>
              <a:rPr lang="en-US" altLang="en-US">
                <a:ea typeface="ＭＳ Ｐゴシック" panose="020B0600070205080204" pitchFamily="34" charset="-128"/>
              </a:rPr>
              <a:t>Compression forces occur when cells in tissues are compressed and crushed similar to placing an organ (spleen) on a table and hitting it repeatedly with a hammer</a:t>
            </a:r>
          </a:p>
          <a:p>
            <a:pPr marL="685800" lvl="1" indent="-228600" defTabSz="912813" eaLnBrk="1" hangingPunct="1">
              <a:lnSpc>
                <a:spcPct val="90000"/>
              </a:lnSpc>
              <a:spcBef>
                <a:spcPct val="0"/>
              </a:spcBef>
              <a:buFontTx/>
              <a:buAutoNum type="alphaLcPeriod"/>
            </a:pPr>
            <a:r>
              <a:rPr lang="en-US" altLang="en-US">
                <a:ea typeface="ＭＳ Ｐゴシック" panose="020B0600070205080204" pitchFamily="34" charset="-128"/>
              </a:rPr>
              <a:t>Shear</a:t>
            </a:r>
          </a:p>
          <a:p>
            <a:pPr marL="1143000" lvl="2" indent="-228600" defTabSz="912813" eaLnBrk="1" hangingPunct="1">
              <a:lnSpc>
                <a:spcPct val="90000"/>
              </a:lnSpc>
              <a:spcBef>
                <a:spcPct val="0"/>
              </a:spcBef>
              <a:buFontTx/>
              <a:buAutoNum type="alphaLcPeriod"/>
            </a:pPr>
            <a:r>
              <a:rPr lang="en-US" altLang="en-US">
                <a:ea typeface="ＭＳ Ｐゴシック" panose="020B0600070205080204" pitchFamily="34" charset="-128"/>
              </a:rPr>
              <a:t>Shear forces occur when an organ and the organ</a:t>
            </a:r>
            <a:r>
              <a:rPr lang="ja-JP" altLang="en-US">
                <a:ea typeface="ＭＳ Ｐゴシック" panose="020B0600070205080204" pitchFamily="34" charset="-128"/>
              </a:rPr>
              <a:t>’</a:t>
            </a:r>
            <a:r>
              <a:rPr lang="en-US" altLang="ja-JP">
                <a:ea typeface="ＭＳ Ｐゴシック" panose="020B0600070205080204" pitchFamily="34" charset="-128"/>
              </a:rPr>
              <a:t>s attachment do not accelerate or decelerate at the same time or same rate of speed.</a:t>
            </a:r>
          </a:p>
          <a:p>
            <a:pPr marL="1143000" lvl="2" indent="-228600" defTabSz="912813" eaLnBrk="1" hangingPunct="1">
              <a:lnSpc>
                <a:spcPct val="90000"/>
              </a:lnSpc>
              <a:spcBef>
                <a:spcPct val="0"/>
              </a:spcBef>
              <a:buFontTx/>
              <a:buAutoNum type="alphaLcPeriod"/>
            </a:pPr>
            <a:r>
              <a:rPr lang="en-US" altLang="en-US">
                <a:ea typeface="ＭＳ Ｐゴシック" panose="020B0600070205080204" pitchFamily="34" charset="-128"/>
              </a:rPr>
              <a:t>Prime example is the aorta, the large blood artery that leaves the heart and carries blood to the body. The aorta is attached by branching vessels to the spine along the majority of the descending portion but is not attached by the same mechanism at the arch of the aorta.</a:t>
            </a:r>
          </a:p>
          <a:p>
            <a:pPr marL="1143000" lvl="2" indent="-228600" defTabSz="912813" eaLnBrk="1" hangingPunct="1">
              <a:lnSpc>
                <a:spcPct val="90000"/>
              </a:lnSpc>
              <a:spcBef>
                <a:spcPct val="0"/>
              </a:spcBef>
              <a:buFontTx/>
              <a:buAutoNum type="alphaLcPeriod"/>
            </a:pPr>
            <a:r>
              <a:rPr lang="en-US" altLang="en-US">
                <a:ea typeface="ＭＳ Ｐゴシック" panose="020B0600070205080204" pitchFamily="34" charset="-128"/>
              </a:rPr>
              <a:t>So if a rapid decelerating mechanism is encountered the arch may move more freely than the descending aorta and the result is a shearing force or tearing that results in a full thickness tear in the aorta or disruption leading to immediate exsanguination or less extensive tear resulting in a pseudoaneurysm.</a:t>
            </a:r>
          </a:p>
          <a:p>
            <a:pPr marL="1143000" lvl="2" indent="-228600" defTabSz="912813" eaLnBrk="1" hangingPunct="1">
              <a:lnSpc>
                <a:spcPct val="90000"/>
              </a:lnSpc>
              <a:spcBef>
                <a:spcPct val="0"/>
              </a:spcBef>
              <a:buFontTx/>
              <a:buAutoNum type="alphaLcPeriod"/>
            </a:pPr>
            <a:r>
              <a:rPr lang="en-US" altLang="en-US">
                <a:ea typeface="ＭＳ Ｐゴシック" panose="020B0600070205080204" pitchFamily="34" charset="-128"/>
              </a:rPr>
              <a:t>Similar shear forces work on other organs such as the spleen, kidney, etc.</a:t>
            </a:r>
          </a:p>
          <a:p>
            <a:pPr marL="685800" lvl="1" indent="-228600" defTabSz="912813" eaLnBrk="1" hangingPunct="1">
              <a:lnSpc>
                <a:spcPct val="90000"/>
              </a:lnSpc>
              <a:spcBef>
                <a:spcPct val="0"/>
              </a:spcBef>
              <a:buFontTx/>
              <a:buAutoNum type="alphaLcPeriod"/>
            </a:pPr>
            <a:r>
              <a:rPr lang="en-US" altLang="en-US">
                <a:ea typeface="ＭＳ Ｐゴシック" panose="020B0600070205080204" pitchFamily="34" charset="-128"/>
              </a:rPr>
              <a:t>Overpressure</a:t>
            </a:r>
          </a:p>
          <a:p>
            <a:pPr marL="1143000" lvl="2" indent="-228600" defTabSz="912813" eaLnBrk="1" hangingPunct="1">
              <a:lnSpc>
                <a:spcPct val="90000"/>
              </a:lnSpc>
              <a:spcBef>
                <a:spcPct val="0"/>
              </a:spcBef>
              <a:buFontTx/>
              <a:buAutoNum type="alphaLcPeriod"/>
            </a:pPr>
            <a:r>
              <a:rPr lang="en-US" altLang="en-US">
                <a:ea typeface="ＭＳ Ｐゴシック" panose="020B0600070205080204" pitchFamily="34" charset="-128"/>
              </a:rPr>
              <a:t>Overpressure occurs when a body cavity is compressed at a rate faster than the tissue around it, resulting in overpressure and rupture of the closed space.</a:t>
            </a:r>
          </a:p>
          <a:p>
            <a:pPr marL="1143000" lvl="2" indent="-228600" defTabSz="912813" eaLnBrk="1" hangingPunct="1">
              <a:lnSpc>
                <a:spcPct val="90000"/>
              </a:lnSpc>
              <a:spcBef>
                <a:spcPct val="0"/>
              </a:spcBef>
              <a:buFontTx/>
              <a:buAutoNum type="alphaLcPeriod"/>
            </a:pPr>
            <a:r>
              <a:rPr lang="en-US" altLang="en-US">
                <a:ea typeface="ＭＳ Ｐゴシック" panose="020B0600070205080204" pitchFamily="34" charset="-128"/>
              </a:rPr>
              <a:t>Example is a plastic bag filled with air that is then punched rapidly and results in high enough pressure to rupture the bag.</a:t>
            </a:r>
          </a:p>
          <a:p>
            <a:pPr marL="1143000" lvl="2" indent="-228600" defTabSz="912813" eaLnBrk="1" hangingPunct="1">
              <a:lnSpc>
                <a:spcPct val="90000"/>
              </a:lnSpc>
              <a:spcBef>
                <a:spcPct val="0"/>
              </a:spcBef>
              <a:buFontTx/>
              <a:buAutoNum type="alphaLcPeriod"/>
            </a:pPr>
            <a:r>
              <a:rPr lang="en-US" altLang="en-US">
                <a:ea typeface="ＭＳ Ｐゴシック" panose="020B0600070205080204" pitchFamily="34" charset="-128"/>
              </a:rPr>
              <a:t>Similar mechanisms involved in abdominal cavity when compressed against the steering column of a car resulting in diaphragmatic rupture into the thoracic cavity. Also mechanisms involved in other organs with similar contained pressures, eg bladder, bowels, lungs.</a:t>
            </a:r>
          </a:p>
          <a:p>
            <a:pPr defTabSz="912813" eaLnBrk="1" hangingPunct="1">
              <a:lnSpc>
                <a:spcPct val="90000"/>
              </a:lnSpc>
              <a:spcBef>
                <a:spcPct val="0"/>
              </a:spcBef>
              <a:buFontTx/>
              <a:buAutoNum type="arabicPeriod"/>
            </a:pPr>
            <a:r>
              <a:rPr lang="en-US" altLang="en-US">
                <a:ea typeface="ＭＳ Ｐゴシック" panose="020B0600070205080204" pitchFamily="34" charset="-128"/>
              </a:rPr>
              <a:t>Vehicular Collisions</a:t>
            </a:r>
          </a:p>
          <a:p>
            <a:pPr marL="685800" lvl="1" indent="-228600" defTabSz="912813" eaLnBrk="1" hangingPunct="1">
              <a:lnSpc>
                <a:spcPct val="90000"/>
              </a:lnSpc>
              <a:spcBef>
                <a:spcPct val="0"/>
              </a:spcBef>
              <a:buFontTx/>
              <a:buAutoNum type="arabicPeriod"/>
            </a:pPr>
            <a:r>
              <a:rPr lang="en-US" altLang="en-US">
                <a:ea typeface="ＭＳ Ｐゴシック" panose="020B0600070205080204" pitchFamily="34" charset="-128"/>
              </a:rPr>
              <a:t>Frontal Impact Collisions – A vehicle traveling at a higher rate of speed hits another vehicle that is moving at a slower rate of speed or is not moving at all and the vehicles are oriented with the passengers towards each other</a:t>
            </a:r>
          </a:p>
          <a:p>
            <a:pPr marL="1143000" lvl="2" indent="-228600" defTabSz="912813" eaLnBrk="1" hangingPunct="1">
              <a:lnSpc>
                <a:spcPct val="90000"/>
              </a:lnSpc>
              <a:spcBef>
                <a:spcPct val="0"/>
              </a:spcBef>
              <a:buFontTx/>
              <a:buAutoNum type="arabicPeriod"/>
            </a:pPr>
            <a:r>
              <a:rPr lang="en-US" altLang="en-US">
                <a:ea typeface="ＭＳ Ｐゴシック" panose="020B0600070205080204" pitchFamily="34" charset="-128"/>
              </a:rPr>
              <a:t>The occupants of the vehicle traveling faster will continue to move forward even after the car has been stopped by the collision until they have impacted against another structure (steering wheel, windshield)</a:t>
            </a:r>
          </a:p>
          <a:p>
            <a:pPr marL="685800" lvl="1" indent="-228600" defTabSz="912813" eaLnBrk="1" hangingPunct="1">
              <a:lnSpc>
                <a:spcPct val="90000"/>
              </a:lnSpc>
              <a:spcBef>
                <a:spcPct val="0"/>
              </a:spcBef>
              <a:buFontTx/>
              <a:buAutoNum type="arabicPeriod"/>
            </a:pPr>
            <a:r>
              <a:rPr lang="en-US" altLang="en-US">
                <a:ea typeface="ＭＳ Ｐゴシック" panose="020B0600070205080204" pitchFamily="34" charset="-128"/>
              </a:rPr>
              <a:t>Lateral Impact Collisions</a:t>
            </a:r>
          </a:p>
          <a:p>
            <a:pPr marL="685800" lvl="1" indent="-228600" defTabSz="912813" eaLnBrk="1" hangingPunct="1">
              <a:lnSpc>
                <a:spcPct val="90000"/>
              </a:lnSpc>
              <a:spcBef>
                <a:spcPct val="0"/>
              </a:spcBef>
              <a:buFontTx/>
              <a:buAutoNum type="arabicPeriod"/>
            </a:pPr>
            <a:r>
              <a:rPr lang="en-US" altLang="en-US">
                <a:ea typeface="ＭＳ Ｐゴシック" panose="020B0600070205080204" pitchFamily="34" charset="-128"/>
              </a:rPr>
              <a:t>Rear Impact Collisions</a:t>
            </a:r>
          </a:p>
          <a:p>
            <a:pPr marL="685800" lvl="1" indent="-228600" defTabSz="912813" eaLnBrk="1" hangingPunct="1">
              <a:lnSpc>
                <a:spcPct val="90000"/>
              </a:lnSpc>
              <a:spcBef>
                <a:spcPct val="0"/>
              </a:spcBef>
              <a:buFontTx/>
              <a:buAutoNum type="arabicPeriod"/>
            </a:pPr>
            <a:r>
              <a:rPr lang="en-US" altLang="en-US">
                <a:ea typeface="ＭＳ Ｐゴシック" panose="020B0600070205080204" pitchFamily="34" charset="-128"/>
              </a:rPr>
              <a:t>Off-Center or Rotational Collisions</a:t>
            </a:r>
          </a:p>
          <a:p>
            <a:pPr marL="685800" lvl="1" indent="-228600" defTabSz="912813" eaLnBrk="1" hangingPunct="1">
              <a:lnSpc>
                <a:spcPct val="90000"/>
              </a:lnSpc>
              <a:spcBef>
                <a:spcPct val="0"/>
              </a:spcBef>
              <a:buFontTx/>
              <a:buAutoNum type="arabicPeriod"/>
            </a:pPr>
            <a:r>
              <a:rPr lang="en-US" altLang="en-US">
                <a:ea typeface="ＭＳ Ｐゴシック" panose="020B0600070205080204" pitchFamily="34" charset="-128"/>
              </a:rPr>
              <a:t>Rollover</a:t>
            </a:r>
          </a:p>
          <a:p>
            <a:pPr marL="685800" lvl="1" indent="-228600" defTabSz="912813" eaLnBrk="1" hangingPunct="1">
              <a:lnSpc>
                <a:spcPct val="90000"/>
              </a:lnSpc>
              <a:spcBef>
                <a:spcPct val="0"/>
              </a:spcBef>
              <a:buFontTx/>
              <a:buAutoNum type="arabicPeriod"/>
            </a:pPr>
            <a:r>
              <a:rPr lang="en-US" altLang="en-US">
                <a:ea typeface="ＭＳ Ｐゴシック" panose="020B0600070205080204" pitchFamily="34" charset="-128"/>
              </a:rPr>
              <a:t>Occupant Protection</a:t>
            </a:r>
          </a:p>
          <a:p>
            <a:pPr defTabSz="912813" eaLnBrk="1" hangingPunct="1">
              <a:lnSpc>
                <a:spcPct val="90000"/>
              </a:lnSpc>
              <a:spcBef>
                <a:spcPct val="0"/>
              </a:spcBef>
              <a:buFontTx/>
              <a:buAutoNum type="arabicPeriod"/>
            </a:pPr>
            <a:r>
              <a:rPr lang="en-US" altLang="en-US">
                <a:ea typeface="ＭＳ Ｐゴシック" panose="020B0600070205080204" pitchFamily="34" charset="-128"/>
              </a:rPr>
              <a:t>Open Vehicles</a:t>
            </a:r>
          </a:p>
        </p:txBody>
      </p:sp>
      <p:sp>
        <p:nvSpPr>
          <p:cNvPr id="26627" name="Slide Number Placeholder 3">
            <a:extLst>
              <a:ext uri="{FF2B5EF4-FFF2-40B4-BE49-F238E27FC236}">
                <a16:creationId xmlns:a16="http://schemas.microsoft.com/office/drawing/2014/main" id="{59CDBDCB-0CF6-6082-BA98-7A87C5DC71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FEEC58ED-690A-4841-923F-7410EA0208F5}" type="slidenum">
              <a:rPr lang="en-US" altLang="en-US">
                <a:latin typeface="Arial Unicode MS" panose="020B0604020202020204" pitchFamily="34" charset="-128"/>
              </a:rPr>
              <a:pPr/>
              <a:t>14</a:t>
            </a:fld>
            <a:endParaRPr lang="en-US" altLang="en-US">
              <a:latin typeface="Arial Unicode MS" panose="020B060402020202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1F8031E5-8AD7-9067-99F5-6262312162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E772B0DD-BF7E-E18E-2D85-83DD7928DC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a:ea typeface="ＭＳ Ｐゴシック" panose="020B0600070205080204" pitchFamily="34" charset="-128"/>
              </a:rPr>
              <a:t>Basics of Trauma Assessment</a:t>
            </a:r>
          </a:p>
          <a:p>
            <a:pPr defTabSz="912813" eaLnBrk="1" hangingPunct="1">
              <a:spcBef>
                <a:spcPct val="0"/>
              </a:spcBef>
            </a:pPr>
            <a:endParaRPr lang="en-US" altLang="en-US">
              <a:ea typeface="ＭＳ Ｐゴシック" panose="020B0600070205080204" pitchFamily="34" charset="-128"/>
            </a:endParaRPr>
          </a:p>
          <a:p>
            <a:pPr defTabSz="912813" eaLnBrk="1" hangingPunct="1">
              <a:spcBef>
                <a:spcPct val="0"/>
              </a:spcBef>
              <a:buFontTx/>
              <a:buAutoNum type="arabicPeriod"/>
            </a:pPr>
            <a:r>
              <a:rPr lang="en-US" altLang="en-US">
                <a:ea typeface="ＭＳ Ｐゴシック" panose="020B0600070205080204" pitchFamily="34" charset="-128"/>
              </a:rPr>
              <a:t>The trauma assessment is comprised of several steps designed to construct a standardized method for trauma assessment to ultimately decrease trauma morbidity and mortality. It is comprised of several steps:</a:t>
            </a:r>
          </a:p>
          <a:p>
            <a:pPr marL="685800" lvl="1" indent="-228600" defTabSz="912813" eaLnBrk="1" hangingPunct="1">
              <a:spcBef>
                <a:spcPct val="0"/>
              </a:spcBef>
              <a:buFontTx/>
              <a:buAutoNum type="arabicPeriod"/>
            </a:pPr>
            <a:r>
              <a:rPr lang="en-US" altLang="en-US">
                <a:ea typeface="ＭＳ Ｐゴシック" panose="020B0600070205080204" pitchFamily="34" charset="-128"/>
              </a:rPr>
              <a:t>Preparation</a:t>
            </a:r>
          </a:p>
          <a:p>
            <a:pPr marL="685800" lvl="1" indent="-228600" defTabSz="912813" eaLnBrk="1" hangingPunct="1">
              <a:spcBef>
                <a:spcPct val="0"/>
              </a:spcBef>
              <a:buFontTx/>
              <a:buAutoNum type="arabicPeriod"/>
            </a:pPr>
            <a:r>
              <a:rPr lang="en-US" altLang="en-US">
                <a:ea typeface="ＭＳ Ｐゴシック" panose="020B0600070205080204" pitchFamily="34" charset="-128"/>
              </a:rPr>
              <a:t>Triage</a:t>
            </a:r>
          </a:p>
          <a:p>
            <a:pPr marL="685800" lvl="1" indent="-228600" defTabSz="912813" eaLnBrk="1" hangingPunct="1">
              <a:spcBef>
                <a:spcPct val="0"/>
              </a:spcBef>
              <a:buFontTx/>
              <a:buAutoNum type="arabicPeriod"/>
            </a:pPr>
            <a:r>
              <a:rPr lang="en-US" altLang="en-US">
                <a:ea typeface="ＭＳ Ｐゴシック" panose="020B0600070205080204" pitchFamily="34" charset="-128"/>
              </a:rPr>
              <a:t>Primary Survey</a:t>
            </a:r>
          </a:p>
          <a:p>
            <a:pPr marL="685800" lvl="1" indent="-228600" defTabSz="912813" eaLnBrk="1" hangingPunct="1">
              <a:spcBef>
                <a:spcPct val="0"/>
              </a:spcBef>
              <a:buFontTx/>
              <a:buAutoNum type="arabicPeriod"/>
            </a:pPr>
            <a:r>
              <a:rPr lang="en-US" altLang="en-US">
                <a:ea typeface="ＭＳ Ｐゴシック" panose="020B0600070205080204" pitchFamily="34" charset="-128"/>
              </a:rPr>
              <a:t>Resuscitation</a:t>
            </a:r>
          </a:p>
          <a:p>
            <a:pPr marL="685800" lvl="1" indent="-228600" defTabSz="912813" eaLnBrk="1" hangingPunct="1">
              <a:spcBef>
                <a:spcPct val="0"/>
              </a:spcBef>
              <a:buFontTx/>
              <a:buAutoNum type="arabicPeriod"/>
            </a:pPr>
            <a:r>
              <a:rPr lang="en-US" altLang="en-US">
                <a:ea typeface="ＭＳ Ｐゴシック" panose="020B0600070205080204" pitchFamily="34" charset="-128"/>
              </a:rPr>
              <a:t>Secondary Survey</a:t>
            </a:r>
          </a:p>
          <a:p>
            <a:pPr marL="685800" lvl="1" indent="-228600" defTabSz="912813" eaLnBrk="1" hangingPunct="1">
              <a:spcBef>
                <a:spcPct val="0"/>
              </a:spcBef>
              <a:buFontTx/>
              <a:buAutoNum type="arabicPeriod"/>
            </a:pPr>
            <a:r>
              <a:rPr lang="en-US" altLang="en-US">
                <a:ea typeface="ＭＳ Ｐゴシック" panose="020B0600070205080204" pitchFamily="34" charset="-128"/>
              </a:rPr>
              <a:t>Monitoring and Evaluation</a:t>
            </a:r>
          </a:p>
          <a:p>
            <a:pPr marL="685800" lvl="1" indent="-228600" defTabSz="912813" eaLnBrk="1" hangingPunct="1">
              <a:spcBef>
                <a:spcPct val="0"/>
              </a:spcBef>
              <a:buFontTx/>
              <a:buAutoNum type="arabicPeriod"/>
            </a:pPr>
            <a:r>
              <a:rPr lang="en-US" altLang="en-US">
                <a:ea typeface="ＭＳ Ｐゴシック" panose="020B0600070205080204" pitchFamily="34" charset="-128"/>
              </a:rPr>
              <a:t>Transfer to definitive care</a:t>
            </a:r>
          </a:p>
          <a:p>
            <a:pPr defTabSz="912813" eaLnBrk="1" hangingPunct="1">
              <a:spcBef>
                <a:spcPct val="0"/>
              </a:spcBef>
              <a:buFontTx/>
              <a:buAutoNum type="arabicPeriod"/>
            </a:pPr>
            <a:r>
              <a:rPr lang="en-US" altLang="en-US">
                <a:ea typeface="ＭＳ Ｐゴシック" panose="020B0600070205080204" pitchFamily="34" charset="-128"/>
              </a:rPr>
              <a:t>saf</a:t>
            </a:r>
          </a:p>
          <a:p>
            <a:pPr defTabSz="912813" eaLnBrk="1" hangingPunct="1">
              <a:spcBef>
                <a:spcPct val="0"/>
              </a:spcBef>
              <a:buFontTx/>
              <a:buAutoNum type="arabicPeriod"/>
            </a:pPr>
            <a:endParaRPr lang="en-US" altLang="en-US">
              <a:ea typeface="ＭＳ Ｐゴシック" panose="020B0600070205080204" pitchFamily="34" charset="-128"/>
            </a:endParaRPr>
          </a:p>
        </p:txBody>
      </p:sp>
      <p:sp>
        <p:nvSpPr>
          <p:cNvPr id="28675" name="Slide Number Placeholder 3">
            <a:extLst>
              <a:ext uri="{FF2B5EF4-FFF2-40B4-BE49-F238E27FC236}">
                <a16:creationId xmlns:a16="http://schemas.microsoft.com/office/drawing/2014/main" id="{7F21D71E-A5CE-A508-076A-BA3C9A7A16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2D3D0B6-0EB3-BB4F-954A-A6BB907094C8}" type="slidenum">
              <a:rPr lang="en-US" altLang="en-US">
                <a:latin typeface="Arial Unicode MS" panose="020B0604020202020204" pitchFamily="34" charset="-128"/>
              </a:rPr>
              <a:pPr/>
              <a:t>15</a:t>
            </a:fld>
            <a:endParaRPr lang="en-US" altLang="en-US">
              <a:latin typeface="Arial Unicode MS" panose="020B060402020202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F4842B66-0A2A-3523-70EA-997E148EDC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2843DAB0-3AB6-BD49-B42B-01FC6D6733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a:ea typeface="ＭＳ Ｐゴシック" panose="020B0600070205080204" pitchFamily="34" charset="-128"/>
              </a:rPr>
              <a:t>Basics of Trauma Assessment</a:t>
            </a:r>
          </a:p>
          <a:p>
            <a:pPr defTabSz="912813" eaLnBrk="1" hangingPunct="1">
              <a:spcBef>
                <a:spcPct val="0"/>
              </a:spcBef>
            </a:pPr>
            <a:endParaRPr lang="en-US" altLang="en-US">
              <a:ea typeface="ＭＳ Ｐゴシック" panose="020B0600070205080204" pitchFamily="34" charset="-128"/>
            </a:endParaRPr>
          </a:p>
          <a:p>
            <a:pPr defTabSz="912813" eaLnBrk="1" hangingPunct="1">
              <a:spcBef>
                <a:spcPct val="0"/>
              </a:spcBef>
              <a:buFontTx/>
              <a:buAutoNum type="arabicPeriod"/>
            </a:pPr>
            <a:r>
              <a:rPr lang="en-US" altLang="en-US">
                <a:ea typeface="ＭＳ Ｐゴシック" panose="020B0600070205080204" pitchFamily="34" charset="-128"/>
              </a:rPr>
              <a:t>The trauma assessment is comprised of several steps designed to construct a standardized method for trauma assessment to ultimately decrease trauma morbidity and mortality. It is comprised of several steps:</a:t>
            </a:r>
          </a:p>
          <a:p>
            <a:pPr marL="685800" lvl="1" indent="-228600" defTabSz="912813" eaLnBrk="1" hangingPunct="1">
              <a:spcBef>
                <a:spcPct val="0"/>
              </a:spcBef>
              <a:buFontTx/>
              <a:buAutoNum type="arabicPeriod"/>
            </a:pPr>
            <a:r>
              <a:rPr lang="en-US" altLang="en-US">
                <a:ea typeface="ＭＳ Ｐゴシック" panose="020B0600070205080204" pitchFamily="34" charset="-128"/>
              </a:rPr>
              <a:t>Preparation</a:t>
            </a:r>
          </a:p>
          <a:p>
            <a:pPr marL="685800" lvl="1" indent="-228600" defTabSz="912813" eaLnBrk="1" hangingPunct="1">
              <a:spcBef>
                <a:spcPct val="0"/>
              </a:spcBef>
              <a:buFontTx/>
              <a:buAutoNum type="arabicPeriod"/>
            </a:pPr>
            <a:r>
              <a:rPr lang="en-US" altLang="en-US">
                <a:ea typeface="ＭＳ Ｐゴシック" panose="020B0600070205080204" pitchFamily="34" charset="-128"/>
              </a:rPr>
              <a:t>Triage</a:t>
            </a:r>
          </a:p>
          <a:p>
            <a:pPr marL="685800" lvl="1" indent="-228600" defTabSz="912813" eaLnBrk="1" hangingPunct="1">
              <a:spcBef>
                <a:spcPct val="0"/>
              </a:spcBef>
              <a:buFontTx/>
              <a:buAutoNum type="arabicPeriod"/>
            </a:pPr>
            <a:r>
              <a:rPr lang="en-US" altLang="en-US">
                <a:ea typeface="ＭＳ Ｐゴシック" panose="020B0600070205080204" pitchFamily="34" charset="-128"/>
              </a:rPr>
              <a:t>Primary Survey</a:t>
            </a:r>
          </a:p>
          <a:p>
            <a:pPr marL="685800" lvl="1" indent="-228600" defTabSz="912813" eaLnBrk="1" hangingPunct="1">
              <a:spcBef>
                <a:spcPct val="0"/>
              </a:spcBef>
              <a:buFontTx/>
              <a:buAutoNum type="arabicPeriod"/>
            </a:pPr>
            <a:r>
              <a:rPr lang="en-US" altLang="en-US">
                <a:ea typeface="ＭＳ Ｐゴシック" panose="020B0600070205080204" pitchFamily="34" charset="-128"/>
              </a:rPr>
              <a:t>Resuscitation</a:t>
            </a:r>
          </a:p>
          <a:p>
            <a:pPr marL="685800" lvl="1" indent="-228600" defTabSz="912813" eaLnBrk="1" hangingPunct="1">
              <a:spcBef>
                <a:spcPct val="0"/>
              </a:spcBef>
              <a:buFontTx/>
              <a:buAutoNum type="arabicPeriod"/>
            </a:pPr>
            <a:r>
              <a:rPr lang="en-US" altLang="en-US">
                <a:ea typeface="ＭＳ Ｐゴシック" panose="020B0600070205080204" pitchFamily="34" charset="-128"/>
              </a:rPr>
              <a:t>Secondary Survey</a:t>
            </a:r>
          </a:p>
          <a:p>
            <a:pPr marL="685800" lvl="1" indent="-228600" defTabSz="912813" eaLnBrk="1" hangingPunct="1">
              <a:spcBef>
                <a:spcPct val="0"/>
              </a:spcBef>
              <a:buFontTx/>
              <a:buAutoNum type="arabicPeriod"/>
            </a:pPr>
            <a:r>
              <a:rPr lang="en-US" altLang="en-US">
                <a:ea typeface="ＭＳ Ｐゴシック" panose="020B0600070205080204" pitchFamily="34" charset="-128"/>
              </a:rPr>
              <a:t>Monitoring and Evaluation</a:t>
            </a:r>
          </a:p>
          <a:p>
            <a:pPr marL="685800" lvl="1" indent="-228600" defTabSz="912813" eaLnBrk="1" hangingPunct="1">
              <a:spcBef>
                <a:spcPct val="0"/>
              </a:spcBef>
              <a:buFontTx/>
              <a:buAutoNum type="arabicPeriod"/>
            </a:pPr>
            <a:r>
              <a:rPr lang="en-US" altLang="en-US">
                <a:ea typeface="ＭＳ Ｐゴシック" panose="020B0600070205080204" pitchFamily="34" charset="-128"/>
              </a:rPr>
              <a:t>Transfer to definitive care</a:t>
            </a:r>
          </a:p>
          <a:p>
            <a:pPr defTabSz="912813" eaLnBrk="1" hangingPunct="1">
              <a:spcBef>
                <a:spcPct val="0"/>
              </a:spcBef>
              <a:buFontTx/>
              <a:buAutoNum type="arabicPeriod"/>
            </a:pPr>
            <a:r>
              <a:rPr lang="en-US" altLang="en-US">
                <a:ea typeface="ＭＳ Ｐゴシック" panose="020B0600070205080204" pitchFamily="34" charset="-128"/>
              </a:rPr>
              <a:t>saf</a:t>
            </a:r>
          </a:p>
          <a:p>
            <a:pPr defTabSz="912813" eaLnBrk="1" hangingPunct="1">
              <a:spcBef>
                <a:spcPct val="0"/>
              </a:spcBef>
              <a:buFontTx/>
              <a:buAutoNum type="arabicPeriod"/>
            </a:pPr>
            <a:endParaRPr lang="en-US" altLang="en-US">
              <a:ea typeface="ＭＳ Ｐゴシック" panose="020B0600070205080204" pitchFamily="34" charset="-128"/>
            </a:endParaRPr>
          </a:p>
        </p:txBody>
      </p:sp>
      <p:sp>
        <p:nvSpPr>
          <p:cNvPr id="30723" name="Slide Number Placeholder 3">
            <a:extLst>
              <a:ext uri="{FF2B5EF4-FFF2-40B4-BE49-F238E27FC236}">
                <a16:creationId xmlns:a16="http://schemas.microsoft.com/office/drawing/2014/main" id="{A74106CD-DD99-AB11-D3BD-577F203BA5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49971E25-40BE-3B47-B251-3CE26E1D9C5D}" type="slidenum">
              <a:rPr lang="en-US" altLang="en-US">
                <a:latin typeface="Arial Unicode MS" panose="020B0604020202020204" pitchFamily="34" charset="-128"/>
              </a:rPr>
              <a:pPr/>
              <a:t>16</a:t>
            </a:fld>
            <a:endParaRPr lang="en-US" altLang="en-US">
              <a:latin typeface="Arial Unicode MS" panose="020B060402020202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D9248F87-1118-EFF8-CD1F-54663F89E9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E452262E-8380-C2C9-75A2-811FE32134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a:ea typeface="ＭＳ Ｐゴシック" panose="020B0600070205080204" pitchFamily="34" charset="-128"/>
              </a:rPr>
              <a:t>Basics of Trauma Assessment</a:t>
            </a:r>
          </a:p>
          <a:p>
            <a:pPr defTabSz="912813" eaLnBrk="1" hangingPunct="1">
              <a:spcBef>
                <a:spcPct val="0"/>
              </a:spcBef>
            </a:pPr>
            <a:endParaRPr lang="en-US" altLang="en-US">
              <a:ea typeface="ＭＳ Ｐゴシック" panose="020B0600070205080204" pitchFamily="34" charset="-128"/>
            </a:endParaRPr>
          </a:p>
          <a:p>
            <a:pPr defTabSz="912813" eaLnBrk="1" hangingPunct="1">
              <a:spcBef>
                <a:spcPct val="0"/>
              </a:spcBef>
              <a:buFontTx/>
              <a:buAutoNum type="arabicPeriod"/>
            </a:pPr>
            <a:r>
              <a:rPr lang="en-US" altLang="en-US">
                <a:ea typeface="ＭＳ Ｐゴシック" panose="020B0600070205080204" pitchFamily="34" charset="-128"/>
              </a:rPr>
              <a:t>The trauma assessment is comprised of several steps designed to construct a standardized method for trauma assessment to ultimately decrease trauma morbidity and mortality. It is comprised of several steps:</a:t>
            </a:r>
          </a:p>
          <a:p>
            <a:pPr marL="685800" lvl="1" indent="-228600" defTabSz="912813" eaLnBrk="1" hangingPunct="1">
              <a:spcBef>
                <a:spcPct val="0"/>
              </a:spcBef>
              <a:buFontTx/>
              <a:buAutoNum type="arabicPeriod"/>
            </a:pPr>
            <a:r>
              <a:rPr lang="en-US" altLang="en-US">
                <a:ea typeface="ＭＳ Ｐゴシック" panose="020B0600070205080204" pitchFamily="34" charset="-128"/>
              </a:rPr>
              <a:t>Preparation</a:t>
            </a:r>
          </a:p>
          <a:p>
            <a:pPr marL="685800" lvl="1" indent="-228600" defTabSz="912813" eaLnBrk="1" hangingPunct="1">
              <a:spcBef>
                <a:spcPct val="0"/>
              </a:spcBef>
              <a:buFontTx/>
              <a:buAutoNum type="arabicPeriod"/>
            </a:pPr>
            <a:r>
              <a:rPr lang="en-US" altLang="en-US">
                <a:ea typeface="ＭＳ Ｐゴシック" panose="020B0600070205080204" pitchFamily="34" charset="-128"/>
              </a:rPr>
              <a:t>Triage</a:t>
            </a:r>
          </a:p>
          <a:p>
            <a:pPr marL="685800" lvl="1" indent="-228600" defTabSz="912813" eaLnBrk="1" hangingPunct="1">
              <a:spcBef>
                <a:spcPct val="0"/>
              </a:spcBef>
              <a:buFontTx/>
              <a:buAutoNum type="arabicPeriod"/>
            </a:pPr>
            <a:r>
              <a:rPr lang="en-US" altLang="en-US">
                <a:ea typeface="ＭＳ Ｐゴシック" panose="020B0600070205080204" pitchFamily="34" charset="-128"/>
              </a:rPr>
              <a:t>Primary Survey</a:t>
            </a:r>
          </a:p>
          <a:p>
            <a:pPr marL="685800" lvl="1" indent="-228600" defTabSz="912813" eaLnBrk="1" hangingPunct="1">
              <a:spcBef>
                <a:spcPct val="0"/>
              </a:spcBef>
              <a:buFontTx/>
              <a:buAutoNum type="arabicPeriod"/>
            </a:pPr>
            <a:r>
              <a:rPr lang="en-US" altLang="en-US">
                <a:ea typeface="ＭＳ Ｐゴシック" panose="020B0600070205080204" pitchFamily="34" charset="-128"/>
              </a:rPr>
              <a:t>Resuscitation</a:t>
            </a:r>
          </a:p>
          <a:p>
            <a:pPr marL="685800" lvl="1" indent="-228600" defTabSz="912813" eaLnBrk="1" hangingPunct="1">
              <a:spcBef>
                <a:spcPct val="0"/>
              </a:spcBef>
              <a:buFontTx/>
              <a:buAutoNum type="arabicPeriod"/>
            </a:pPr>
            <a:r>
              <a:rPr lang="en-US" altLang="en-US">
                <a:ea typeface="ＭＳ Ｐゴシック" panose="020B0600070205080204" pitchFamily="34" charset="-128"/>
              </a:rPr>
              <a:t>Secondary Survey</a:t>
            </a:r>
          </a:p>
          <a:p>
            <a:pPr marL="685800" lvl="1" indent="-228600" defTabSz="912813" eaLnBrk="1" hangingPunct="1">
              <a:spcBef>
                <a:spcPct val="0"/>
              </a:spcBef>
              <a:buFontTx/>
              <a:buAutoNum type="arabicPeriod"/>
            </a:pPr>
            <a:r>
              <a:rPr lang="en-US" altLang="en-US">
                <a:ea typeface="ＭＳ Ｐゴシック" panose="020B0600070205080204" pitchFamily="34" charset="-128"/>
              </a:rPr>
              <a:t>Monitoring and Evaluation</a:t>
            </a:r>
          </a:p>
          <a:p>
            <a:pPr marL="685800" lvl="1" indent="-228600" defTabSz="912813" eaLnBrk="1" hangingPunct="1">
              <a:spcBef>
                <a:spcPct val="0"/>
              </a:spcBef>
              <a:buFontTx/>
              <a:buAutoNum type="arabicPeriod"/>
            </a:pPr>
            <a:r>
              <a:rPr lang="en-US" altLang="en-US">
                <a:ea typeface="ＭＳ Ｐゴシック" panose="020B0600070205080204" pitchFamily="34" charset="-128"/>
              </a:rPr>
              <a:t>Transfer to definitive care</a:t>
            </a:r>
          </a:p>
          <a:p>
            <a:pPr defTabSz="912813" eaLnBrk="1" hangingPunct="1">
              <a:spcBef>
                <a:spcPct val="0"/>
              </a:spcBef>
              <a:buFontTx/>
              <a:buAutoNum type="arabicPeriod"/>
            </a:pPr>
            <a:r>
              <a:rPr lang="en-US" altLang="en-US">
                <a:ea typeface="ＭＳ Ｐゴシック" panose="020B0600070205080204" pitchFamily="34" charset="-128"/>
              </a:rPr>
              <a:t>saf</a:t>
            </a:r>
          </a:p>
          <a:p>
            <a:pPr defTabSz="912813" eaLnBrk="1" hangingPunct="1">
              <a:spcBef>
                <a:spcPct val="0"/>
              </a:spcBef>
              <a:buFontTx/>
              <a:buAutoNum type="arabicPeriod"/>
            </a:pPr>
            <a:endParaRPr lang="en-US" altLang="en-US">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22FAFB2E-6EC8-95B4-9FC9-7A002396C7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0F42527-F2FA-E14B-83C3-1F81756AA5FF}" type="slidenum">
              <a:rPr lang="en-US" altLang="en-US">
                <a:latin typeface="Arial Unicode MS" panose="020B0604020202020204" pitchFamily="34" charset="-128"/>
              </a:rPr>
              <a:pPr/>
              <a:t>17</a:t>
            </a:fld>
            <a:endParaRPr lang="en-US" altLang="en-US">
              <a:latin typeface="Arial Unicode MS" panose="020B060402020202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0BCE78C7-3908-1EE6-7BE5-8E532AC7F4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BF9ADCF1-17C6-5DA0-77D7-D2272F126C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4819" name="Slide Number Placeholder 3">
            <a:extLst>
              <a:ext uri="{FF2B5EF4-FFF2-40B4-BE49-F238E27FC236}">
                <a16:creationId xmlns:a16="http://schemas.microsoft.com/office/drawing/2014/main" id="{8B85CD24-F5E2-264F-29B2-2AF7293223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29586E00-0148-C940-B2E3-ACAE600D2B31}" type="slidenum">
              <a:rPr lang="en-US" altLang="en-US"/>
              <a:pPr/>
              <a:t>18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Cover_bkg_FullName.jpg">
            <a:extLst>
              <a:ext uri="{FF2B5EF4-FFF2-40B4-BE49-F238E27FC236}">
                <a16:creationId xmlns:a16="http://schemas.microsoft.com/office/drawing/2014/main" id="{4DE6BBFF-DAA4-2053-9928-07549C677D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6720" y="657321"/>
            <a:ext cx="6480951" cy="3167843"/>
          </a:xfrm>
        </p:spPr>
        <p:txBody>
          <a:bodyPr>
            <a:normAutofit/>
          </a:bodyPr>
          <a:lstStyle>
            <a:lvl1pPr algn="l">
              <a:lnSpc>
                <a:spcPct val="80000"/>
              </a:lnSpc>
              <a:defRPr sz="4500" b="1" i="0" baseline="0">
                <a:solidFill>
                  <a:schemeClr val="bg1"/>
                </a:solidFill>
                <a:latin typeface="Arial-BoldMT"/>
                <a:cs typeface="Arial-BoldMT"/>
              </a:defRPr>
            </a:lvl1pPr>
          </a:lstStyle>
          <a:p>
            <a:r>
              <a:rPr lang="en-US"/>
              <a:t>Click to edit Master title style</a:t>
            </a:r>
            <a:endParaRPr lang="en-US" dirty="0"/>
          </a:p>
        </p:txBody>
      </p:sp>
      <p:sp>
        <p:nvSpPr>
          <p:cNvPr id="3" name="Subtitle 2"/>
          <p:cNvSpPr>
            <a:spLocks noGrp="1"/>
          </p:cNvSpPr>
          <p:nvPr>
            <p:ph type="subTitle" idx="1"/>
          </p:nvPr>
        </p:nvSpPr>
        <p:spPr>
          <a:xfrm>
            <a:off x="916720" y="3825164"/>
            <a:ext cx="6400800" cy="688511"/>
          </a:xfrm>
        </p:spPr>
        <p:txBody>
          <a:bodyPr>
            <a:normAutofit/>
          </a:bodyPr>
          <a:lstStyle>
            <a:lvl1pPr marL="0" indent="0" algn="l">
              <a:buNone/>
              <a:defRPr sz="1600" b="1" i="0" baseline="0">
                <a:solidFill>
                  <a:srgbClr val="FDB713"/>
                </a:solidFill>
                <a:latin typeface="Arial-BoldM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43189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defRPr sz="2000">
                <a:latin typeface="Arial"/>
                <a:cs typeface="Arial"/>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0"/>
          </p:nvPr>
        </p:nvSpPr>
        <p:spPr>
          <a:xfrm>
            <a:off x="956667" y="2282646"/>
            <a:ext cx="7282213" cy="457200"/>
          </a:xfrm>
        </p:spPr>
        <p:txBody>
          <a:bodyPr tIns="0" bIns="0"/>
          <a:lstStyle>
            <a:lvl1pPr>
              <a:defRPr b="1">
                <a:solidFill>
                  <a:srgbClr val="A2B526"/>
                </a:solidFill>
              </a:defRPr>
            </a:lvl1pPr>
          </a:lstStyle>
          <a:p>
            <a:pPr lvl="0"/>
            <a:r>
              <a:rPr lang="en-US" dirty="0"/>
              <a:t>Click to edit Master text styles</a:t>
            </a:r>
          </a:p>
        </p:txBody>
      </p:sp>
    </p:spTree>
    <p:extLst>
      <p:ext uri="{BB962C8B-B14F-4D97-AF65-F5344CB8AC3E}">
        <p14:creationId xmlns:p14="http://schemas.microsoft.com/office/powerpoint/2010/main" val="1476776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defRPr sz="2000">
                <a:latin typeface="Arial"/>
                <a:cs typeface="Arial"/>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0"/>
          </p:nvPr>
        </p:nvSpPr>
        <p:spPr>
          <a:xfrm>
            <a:off x="956667" y="2282646"/>
            <a:ext cx="7282213" cy="457200"/>
          </a:xfrm>
        </p:spPr>
        <p:txBody>
          <a:bodyPr tIns="0" bIns="0"/>
          <a:lstStyle>
            <a:lvl1pPr>
              <a:defRPr b="1">
                <a:solidFill>
                  <a:srgbClr val="A2B526"/>
                </a:solidFill>
              </a:defRPr>
            </a:lvl1pPr>
          </a:lstStyle>
          <a:p>
            <a:pPr lvl="0"/>
            <a:r>
              <a:rPr lang="en-US" dirty="0"/>
              <a:t>Click to edit Master text styles</a:t>
            </a:r>
          </a:p>
        </p:txBody>
      </p:sp>
    </p:spTree>
    <p:extLst>
      <p:ext uri="{BB962C8B-B14F-4D97-AF65-F5344CB8AC3E}">
        <p14:creationId xmlns:p14="http://schemas.microsoft.com/office/powerpoint/2010/main" val="387910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defRPr sz="2000">
                <a:latin typeface="Arial"/>
                <a:cs typeface="Arial"/>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0"/>
          </p:nvPr>
        </p:nvSpPr>
        <p:spPr>
          <a:xfrm>
            <a:off x="956667" y="2282646"/>
            <a:ext cx="7282213" cy="457200"/>
          </a:xfrm>
        </p:spPr>
        <p:txBody>
          <a:bodyPr tIns="0" bIns="0"/>
          <a:lstStyle>
            <a:lvl1pPr>
              <a:defRPr b="1">
                <a:solidFill>
                  <a:srgbClr val="A2B526"/>
                </a:solidFill>
              </a:defRPr>
            </a:lvl1pPr>
          </a:lstStyle>
          <a:p>
            <a:pPr lvl="0"/>
            <a:r>
              <a:rPr lang="en-US" dirty="0"/>
              <a:t>Click to edit Master text styles</a:t>
            </a:r>
          </a:p>
        </p:txBody>
      </p:sp>
    </p:spTree>
    <p:extLst>
      <p:ext uri="{BB962C8B-B14F-4D97-AF65-F5344CB8AC3E}">
        <p14:creationId xmlns:p14="http://schemas.microsoft.com/office/powerpoint/2010/main" val="478357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defRPr sz="2000">
                <a:latin typeface="Arial"/>
                <a:cs typeface="Arial"/>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0"/>
          </p:nvPr>
        </p:nvSpPr>
        <p:spPr>
          <a:xfrm>
            <a:off x="956667" y="2282646"/>
            <a:ext cx="7282213" cy="457200"/>
          </a:xfrm>
        </p:spPr>
        <p:txBody>
          <a:bodyPr tIns="0" bIns="0"/>
          <a:lstStyle>
            <a:lvl1pPr>
              <a:defRPr b="1">
                <a:solidFill>
                  <a:srgbClr val="A2B526"/>
                </a:solidFill>
              </a:defRPr>
            </a:lvl1pPr>
          </a:lstStyle>
          <a:p>
            <a:pPr lvl="0"/>
            <a:r>
              <a:rPr lang="en-US" dirty="0"/>
              <a:t>Click to edit Master text styles</a:t>
            </a:r>
          </a:p>
        </p:txBody>
      </p:sp>
    </p:spTree>
    <p:extLst>
      <p:ext uri="{BB962C8B-B14F-4D97-AF65-F5344CB8AC3E}">
        <p14:creationId xmlns:p14="http://schemas.microsoft.com/office/powerpoint/2010/main" val="1150684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defRPr sz="2000">
                <a:latin typeface="Arial"/>
                <a:cs typeface="Arial"/>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0"/>
          </p:nvPr>
        </p:nvSpPr>
        <p:spPr>
          <a:xfrm>
            <a:off x="956667" y="2282646"/>
            <a:ext cx="7282213" cy="457200"/>
          </a:xfrm>
        </p:spPr>
        <p:txBody>
          <a:bodyPr tIns="0" bIns="0"/>
          <a:lstStyle>
            <a:lvl1pPr>
              <a:defRPr b="1">
                <a:solidFill>
                  <a:srgbClr val="A2B526"/>
                </a:solidFill>
              </a:defRPr>
            </a:lvl1pPr>
          </a:lstStyle>
          <a:p>
            <a:pPr lvl="0"/>
            <a:r>
              <a:rPr lang="en-US" dirty="0"/>
              <a:t>Click to edit Master text styles</a:t>
            </a:r>
          </a:p>
        </p:txBody>
      </p:sp>
    </p:spTree>
    <p:extLst>
      <p:ext uri="{BB962C8B-B14F-4D97-AF65-F5344CB8AC3E}">
        <p14:creationId xmlns:p14="http://schemas.microsoft.com/office/powerpoint/2010/main" val="119362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defRPr sz="2000">
                <a:latin typeface="Arial"/>
                <a:cs typeface="Arial"/>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0"/>
          </p:nvPr>
        </p:nvSpPr>
        <p:spPr>
          <a:xfrm>
            <a:off x="956667" y="2282646"/>
            <a:ext cx="7282213" cy="457200"/>
          </a:xfrm>
        </p:spPr>
        <p:txBody>
          <a:bodyPr tIns="0" bIns="0"/>
          <a:lstStyle>
            <a:lvl1pPr>
              <a:defRPr b="1">
                <a:solidFill>
                  <a:srgbClr val="A2B526"/>
                </a:solidFill>
              </a:defRPr>
            </a:lvl1pPr>
          </a:lstStyle>
          <a:p>
            <a:pPr lvl="0"/>
            <a:r>
              <a:rPr lang="en-US" dirty="0"/>
              <a:t>Click to edit Master text styles</a:t>
            </a:r>
          </a:p>
        </p:txBody>
      </p:sp>
    </p:spTree>
    <p:extLst>
      <p:ext uri="{BB962C8B-B14F-4D97-AF65-F5344CB8AC3E}">
        <p14:creationId xmlns:p14="http://schemas.microsoft.com/office/powerpoint/2010/main" val="2676968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defRPr sz="2000">
                <a:latin typeface="Arial"/>
                <a:cs typeface="Arial"/>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0"/>
          </p:nvPr>
        </p:nvSpPr>
        <p:spPr>
          <a:xfrm>
            <a:off x="956667" y="2282646"/>
            <a:ext cx="7282213" cy="457200"/>
          </a:xfrm>
        </p:spPr>
        <p:txBody>
          <a:bodyPr tIns="0" bIns="0"/>
          <a:lstStyle>
            <a:lvl1pPr>
              <a:defRPr b="1">
                <a:solidFill>
                  <a:srgbClr val="A2B526"/>
                </a:solidFill>
              </a:defRPr>
            </a:lvl1pPr>
          </a:lstStyle>
          <a:p>
            <a:pPr lvl="0"/>
            <a:r>
              <a:rPr lang="en-US" dirty="0"/>
              <a:t>Click to edit Master text styles</a:t>
            </a:r>
          </a:p>
        </p:txBody>
      </p:sp>
    </p:spTree>
    <p:extLst>
      <p:ext uri="{BB962C8B-B14F-4D97-AF65-F5344CB8AC3E}">
        <p14:creationId xmlns:p14="http://schemas.microsoft.com/office/powerpoint/2010/main" val="863354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defRPr sz="2000">
                <a:latin typeface="Arial"/>
                <a:cs typeface="Arial"/>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0"/>
          </p:nvPr>
        </p:nvSpPr>
        <p:spPr>
          <a:xfrm>
            <a:off x="956667" y="2282646"/>
            <a:ext cx="7282213" cy="457200"/>
          </a:xfrm>
        </p:spPr>
        <p:txBody>
          <a:bodyPr tIns="0" bIns="0"/>
          <a:lstStyle>
            <a:lvl1pPr>
              <a:defRPr b="1">
                <a:solidFill>
                  <a:srgbClr val="A2B526"/>
                </a:solidFill>
              </a:defRPr>
            </a:lvl1pPr>
          </a:lstStyle>
          <a:p>
            <a:pPr lvl="0"/>
            <a:r>
              <a:rPr lang="en-US" dirty="0"/>
              <a:t>Click to edit Master text styles</a:t>
            </a:r>
          </a:p>
        </p:txBody>
      </p:sp>
    </p:spTree>
    <p:extLst>
      <p:ext uri="{BB962C8B-B14F-4D97-AF65-F5344CB8AC3E}">
        <p14:creationId xmlns:p14="http://schemas.microsoft.com/office/powerpoint/2010/main" val="1034417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defRPr sz="2000">
                <a:latin typeface="Arial"/>
                <a:cs typeface="Arial"/>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0"/>
          </p:nvPr>
        </p:nvSpPr>
        <p:spPr>
          <a:xfrm>
            <a:off x="956667" y="2282646"/>
            <a:ext cx="7282213" cy="457200"/>
          </a:xfrm>
        </p:spPr>
        <p:txBody>
          <a:bodyPr tIns="0" bIns="0"/>
          <a:lstStyle>
            <a:lvl1pPr>
              <a:defRPr b="1">
                <a:solidFill>
                  <a:srgbClr val="A2B526"/>
                </a:solidFill>
              </a:defRPr>
            </a:lvl1pPr>
          </a:lstStyle>
          <a:p>
            <a:pPr lvl="0"/>
            <a:r>
              <a:rPr lang="en-US" dirty="0"/>
              <a:t>Click to edit Master text styles</a:t>
            </a:r>
          </a:p>
        </p:txBody>
      </p:sp>
    </p:spTree>
    <p:extLst>
      <p:ext uri="{BB962C8B-B14F-4D97-AF65-F5344CB8AC3E}">
        <p14:creationId xmlns:p14="http://schemas.microsoft.com/office/powerpoint/2010/main" val="3493831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956666" y="395831"/>
            <a:ext cx="7606427" cy="1359153"/>
          </a:xfrm>
        </p:spPr>
        <p:txBody>
          <a:bodyPr/>
          <a:lstStyle/>
          <a:p>
            <a:r>
              <a:rPr lang="en-US"/>
              <a:t>Click to edit Master title style</a:t>
            </a:r>
            <a:endParaRPr lang="en-US" dirty="0"/>
          </a:p>
        </p:txBody>
      </p:sp>
      <p:sp>
        <p:nvSpPr>
          <p:cNvPr id="10" name="Content Placeholder 2"/>
          <p:cNvSpPr>
            <a:spLocks noGrp="1"/>
          </p:cNvSpPr>
          <p:nvPr>
            <p:ph idx="1"/>
          </p:nvPr>
        </p:nvSpPr>
        <p:spPr>
          <a:xfrm>
            <a:off x="956667" y="1882620"/>
            <a:ext cx="7282212" cy="3950310"/>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9F77668B-7A8A-4317-97CB-031883387314}"/>
              </a:ext>
            </a:extLst>
          </p:cNvPr>
          <p:cNvSpPr>
            <a:spLocks noGrp="1"/>
          </p:cNvSpPr>
          <p:nvPr>
            <p:ph type="dt" sz="half" idx="10"/>
          </p:nvPr>
        </p:nvSpPr>
        <p:spPr>
          <a:xfrm>
            <a:off x="955675" y="5935663"/>
            <a:ext cx="1293813"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989EA3"/>
                </a:solidFill>
                <a:latin typeface="Calibri" charset="0"/>
                <a:ea typeface="ＭＳ Ｐゴシック" charset="-128"/>
              </a:defRPr>
            </a:lvl1pPr>
          </a:lstStyle>
          <a:p>
            <a:pPr>
              <a:defRPr/>
            </a:pPr>
            <a:fld id="{6CB542AC-EB18-4D4E-A503-449E9D10A5EB}" type="datetimeFigureOut">
              <a:rPr lang="en-US" altLang="en-US"/>
              <a:pPr>
                <a:defRPr/>
              </a:pPr>
              <a:t>5/4/26</a:t>
            </a:fld>
            <a:endParaRPr lang="en-US" altLang="en-US"/>
          </a:p>
        </p:txBody>
      </p:sp>
      <p:sp>
        <p:nvSpPr>
          <p:cNvPr id="3" name="Footer Placeholder 4">
            <a:extLst>
              <a:ext uri="{FF2B5EF4-FFF2-40B4-BE49-F238E27FC236}">
                <a16:creationId xmlns:a16="http://schemas.microsoft.com/office/drawing/2014/main" id="{840F4D11-DFAF-9DF6-6374-A048949EA182}"/>
              </a:ext>
            </a:extLst>
          </p:cNvPr>
          <p:cNvSpPr>
            <a:spLocks noGrp="1"/>
          </p:cNvSpPr>
          <p:nvPr>
            <p:ph type="ftr" sz="quarter" idx="11"/>
          </p:nvPr>
        </p:nvSpPr>
        <p:spPr>
          <a:xfrm>
            <a:off x="2265363" y="5935663"/>
            <a:ext cx="3355975" cy="365125"/>
          </a:xfrm>
          <a:prstGeom prst="rect">
            <a:avLst/>
          </a:prstGeom>
        </p:spPr>
        <p:txBody>
          <a:bodyPr/>
          <a:lstStyle>
            <a:lvl1pPr algn="ctr" eaLnBrk="1" fontAlgn="auto" hangingPunct="1">
              <a:spcBef>
                <a:spcPts val="0"/>
              </a:spcBef>
              <a:spcAft>
                <a:spcPts val="0"/>
              </a:spcAft>
              <a:defRPr>
                <a:solidFill>
                  <a:srgbClr val="989EA3"/>
                </a:solidFill>
                <a:latin typeface="+mn-lt"/>
                <a:ea typeface="+mn-ea"/>
              </a:defRPr>
            </a:lvl1pPr>
          </a:lstStyle>
          <a:p>
            <a:pPr>
              <a:defRPr/>
            </a:pPr>
            <a:endParaRPr lang="en-US"/>
          </a:p>
        </p:txBody>
      </p:sp>
      <p:sp>
        <p:nvSpPr>
          <p:cNvPr id="4" name="Slide Number Placeholder 5">
            <a:extLst>
              <a:ext uri="{FF2B5EF4-FFF2-40B4-BE49-F238E27FC236}">
                <a16:creationId xmlns:a16="http://schemas.microsoft.com/office/drawing/2014/main" id="{A116DFC7-D5C2-E1EA-D54C-BB07CCAF65CF}"/>
              </a:ext>
            </a:extLst>
          </p:cNvPr>
          <p:cNvSpPr>
            <a:spLocks noGrp="1"/>
          </p:cNvSpPr>
          <p:nvPr>
            <p:ph type="sldNum" sz="quarter" idx="12"/>
          </p:nvPr>
        </p:nvSpPr>
        <p:spPr>
          <a:xfrm>
            <a:off x="5621338" y="5935663"/>
            <a:ext cx="1262062"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mtClean="0">
                <a:solidFill>
                  <a:srgbClr val="989EA3"/>
                </a:solidFill>
              </a:defRPr>
            </a:lvl1pPr>
          </a:lstStyle>
          <a:p>
            <a:pPr>
              <a:defRPr/>
            </a:pPr>
            <a:fld id="{075522B5-BA28-744F-8611-F2FCC8C0309A}" type="slidenum">
              <a:rPr lang="en-US" altLang="en-US"/>
              <a:pPr>
                <a:defRPr/>
              </a:pPr>
              <a:t>‹#›</a:t>
            </a:fld>
            <a:endParaRPr lang="en-US" altLang="en-US"/>
          </a:p>
        </p:txBody>
      </p:sp>
    </p:spTree>
    <p:extLst>
      <p:ext uri="{BB962C8B-B14F-4D97-AF65-F5344CB8AC3E}">
        <p14:creationId xmlns:p14="http://schemas.microsoft.com/office/powerpoint/2010/main" val="947483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4679846" y="1882621"/>
            <a:ext cx="3465576" cy="3895426"/>
          </a:xfrm>
        </p:spPr>
        <p:txBody>
          <a:bodyPr>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956439" y="1882620"/>
            <a:ext cx="3465137" cy="3895427"/>
          </a:xfrm>
        </p:spPr>
        <p:txBody>
          <a:bodyPr>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Date Placeholder 3">
            <a:extLst>
              <a:ext uri="{FF2B5EF4-FFF2-40B4-BE49-F238E27FC236}">
                <a16:creationId xmlns:a16="http://schemas.microsoft.com/office/drawing/2014/main" id="{7D9748B2-6F98-108C-DF5E-E67A2C76DE7A}"/>
              </a:ext>
            </a:extLst>
          </p:cNvPr>
          <p:cNvSpPr>
            <a:spLocks noGrp="1"/>
          </p:cNvSpPr>
          <p:nvPr>
            <p:ph type="dt" sz="half" idx="15"/>
          </p:nvPr>
        </p:nvSpPr>
        <p:spPr>
          <a:xfrm>
            <a:off x="955675" y="5935663"/>
            <a:ext cx="1293813"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989EA3"/>
                </a:solidFill>
                <a:latin typeface="Calibri" charset="0"/>
                <a:ea typeface="ＭＳ Ｐゴシック" charset="-128"/>
              </a:defRPr>
            </a:lvl1pPr>
          </a:lstStyle>
          <a:p>
            <a:pPr>
              <a:defRPr/>
            </a:pPr>
            <a:fld id="{B2E26297-0076-4245-9B0F-C548649E669D}" type="datetimeFigureOut">
              <a:rPr lang="en-US" altLang="en-US"/>
              <a:pPr>
                <a:defRPr/>
              </a:pPr>
              <a:t>5/4/26</a:t>
            </a:fld>
            <a:endParaRPr lang="en-US" altLang="en-US"/>
          </a:p>
        </p:txBody>
      </p:sp>
      <p:sp>
        <p:nvSpPr>
          <p:cNvPr id="4" name="Footer Placeholder 4">
            <a:extLst>
              <a:ext uri="{FF2B5EF4-FFF2-40B4-BE49-F238E27FC236}">
                <a16:creationId xmlns:a16="http://schemas.microsoft.com/office/drawing/2014/main" id="{445FA925-A73D-57DC-954E-666DEAFAD4E1}"/>
              </a:ext>
            </a:extLst>
          </p:cNvPr>
          <p:cNvSpPr>
            <a:spLocks noGrp="1"/>
          </p:cNvSpPr>
          <p:nvPr>
            <p:ph type="ftr" sz="quarter" idx="16"/>
          </p:nvPr>
        </p:nvSpPr>
        <p:spPr>
          <a:xfrm>
            <a:off x="2265363" y="5935663"/>
            <a:ext cx="3355975" cy="365125"/>
          </a:xfrm>
          <a:prstGeom prst="rect">
            <a:avLst/>
          </a:prstGeom>
        </p:spPr>
        <p:txBody>
          <a:bodyPr/>
          <a:lstStyle>
            <a:lvl1pPr algn="ctr" eaLnBrk="1" fontAlgn="auto" hangingPunct="1">
              <a:spcBef>
                <a:spcPts val="0"/>
              </a:spcBef>
              <a:spcAft>
                <a:spcPts val="0"/>
              </a:spcAft>
              <a:defRPr>
                <a:solidFill>
                  <a:srgbClr val="989EA3"/>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C97B995B-6A12-0795-E587-2F910FD701D1}"/>
              </a:ext>
            </a:extLst>
          </p:cNvPr>
          <p:cNvSpPr>
            <a:spLocks noGrp="1"/>
          </p:cNvSpPr>
          <p:nvPr>
            <p:ph type="sldNum" sz="quarter" idx="17"/>
          </p:nvPr>
        </p:nvSpPr>
        <p:spPr>
          <a:xfrm>
            <a:off x="5621338" y="5935663"/>
            <a:ext cx="1262062"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mtClean="0">
                <a:solidFill>
                  <a:srgbClr val="989EA3"/>
                </a:solidFill>
              </a:defRPr>
            </a:lvl1pPr>
          </a:lstStyle>
          <a:p>
            <a:pPr>
              <a:defRPr/>
            </a:pPr>
            <a:fld id="{FC967099-B547-F046-946F-546FC5E244C3}" type="slidenum">
              <a:rPr lang="en-US" altLang="en-US"/>
              <a:pPr>
                <a:defRPr/>
              </a:pPr>
              <a:t>‹#›</a:t>
            </a:fld>
            <a:endParaRPr lang="en-US" altLang="en-US"/>
          </a:p>
        </p:txBody>
      </p:sp>
    </p:spTree>
    <p:extLst>
      <p:ext uri="{BB962C8B-B14F-4D97-AF65-F5344CB8AC3E}">
        <p14:creationId xmlns:p14="http://schemas.microsoft.com/office/powerpoint/2010/main" val="662640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descr="Closing_bkg_FullName.jpg">
            <a:extLst>
              <a:ext uri="{FF2B5EF4-FFF2-40B4-BE49-F238E27FC236}">
                <a16:creationId xmlns:a16="http://schemas.microsoft.com/office/drawing/2014/main" id="{BFEAF7FA-307A-A9F6-E14A-2CF4807D6B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484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ED419-4392-27DC-7293-8982BDF894AB}"/>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charset="0"/>
                <a:ea typeface="ＭＳ Ｐゴシック" charset="-128"/>
              </a:defRPr>
            </a:lvl1pPr>
          </a:lstStyle>
          <a:p>
            <a:pPr>
              <a:defRPr/>
            </a:pPr>
            <a:fld id="{C72B0821-533B-E14E-9FE0-9F532299B56E}" type="datetime1">
              <a:rPr lang="en-US" altLang="en-US"/>
              <a:pPr>
                <a:defRPr/>
              </a:pPr>
              <a:t>5/4/26</a:t>
            </a:fld>
            <a:endParaRPr lang="en-US" altLang="en-US"/>
          </a:p>
        </p:txBody>
      </p:sp>
      <p:sp>
        <p:nvSpPr>
          <p:cNvPr id="5" name="Footer Placeholder 4">
            <a:extLst>
              <a:ext uri="{FF2B5EF4-FFF2-40B4-BE49-F238E27FC236}">
                <a16:creationId xmlns:a16="http://schemas.microsoft.com/office/drawing/2014/main" id="{C1C670D8-6142-1021-9688-DAE9A25C4337}"/>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r>
              <a:rPr lang="en-US"/>
              <a:t>Ghana Emergency Medicine Collaborative Medical Student Rotation</a:t>
            </a:r>
            <a:endParaRPr lang="en-US" sz="1000"/>
          </a:p>
        </p:txBody>
      </p:sp>
      <p:sp>
        <p:nvSpPr>
          <p:cNvPr id="6" name="Slide Number Placeholder 5">
            <a:extLst>
              <a:ext uri="{FF2B5EF4-FFF2-40B4-BE49-F238E27FC236}">
                <a16:creationId xmlns:a16="http://schemas.microsoft.com/office/drawing/2014/main" id="{9A14379F-224F-8CC0-61DA-DC3006778A1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F8082D34-3FE9-EF47-8538-90AE6B11D550}" type="slidenum">
              <a:rPr lang="en-US" altLang="en-US"/>
              <a:pPr>
                <a:defRPr/>
              </a:pPr>
              <a:t>‹#›</a:t>
            </a:fld>
            <a:endParaRPr lang="en-US" altLang="en-US"/>
          </a:p>
        </p:txBody>
      </p:sp>
    </p:spTree>
    <p:extLst>
      <p:ext uri="{BB962C8B-B14F-4D97-AF65-F5344CB8AC3E}">
        <p14:creationId xmlns:p14="http://schemas.microsoft.com/office/powerpoint/2010/main" val="1565224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defRPr sz="2000">
                <a:latin typeface="Arial"/>
                <a:cs typeface="Arial"/>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0"/>
          </p:nvPr>
        </p:nvSpPr>
        <p:spPr>
          <a:xfrm>
            <a:off x="956667" y="2282646"/>
            <a:ext cx="7282213" cy="457200"/>
          </a:xfrm>
        </p:spPr>
        <p:txBody>
          <a:bodyPr tIns="0" bIns="0"/>
          <a:lstStyle>
            <a:lvl1pPr>
              <a:defRPr b="1">
                <a:solidFill>
                  <a:srgbClr val="A2B526"/>
                </a:solidFill>
              </a:defRPr>
            </a:lvl1pPr>
          </a:lstStyle>
          <a:p>
            <a:pPr lvl="0"/>
            <a:r>
              <a:rPr lang="en-US" dirty="0"/>
              <a:t>Click to edit Master text styles</a:t>
            </a:r>
          </a:p>
        </p:txBody>
      </p:sp>
    </p:spTree>
    <p:extLst>
      <p:ext uri="{BB962C8B-B14F-4D97-AF65-F5344CB8AC3E}">
        <p14:creationId xmlns:p14="http://schemas.microsoft.com/office/powerpoint/2010/main" val="172072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defRPr sz="2000">
                <a:latin typeface="Arial"/>
                <a:cs typeface="Arial"/>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0"/>
          </p:nvPr>
        </p:nvSpPr>
        <p:spPr>
          <a:xfrm>
            <a:off x="956667" y="2282646"/>
            <a:ext cx="7282213" cy="457200"/>
          </a:xfrm>
        </p:spPr>
        <p:txBody>
          <a:bodyPr tIns="0" bIns="0"/>
          <a:lstStyle>
            <a:lvl1pPr>
              <a:defRPr b="1">
                <a:solidFill>
                  <a:srgbClr val="A2B526"/>
                </a:solidFill>
              </a:defRPr>
            </a:lvl1pPr>
          </a:lstStyle>
          <a:p>
            <a:pPr lvl="0"/>
            <a:r>
              <a:rPr lang="en-US" dirty="0"/>
              <a:t>Click to edit Master text styles</a:t>
            </a:r>
          </a:p>
        </p:txBody>
      </p:sp>
    </p:spTree>
    <p:extLst>
      <p:ext uri="{BB962C8B-B14F-4D97-AF65-F5344CB8AC3E}">
        <p14:creationId xmlns:p14="http://schemas.microsoft.com/office/powerpoint/2010/main" val="329334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956439" y="2818245"/>
            <a:ext cx="3465137" cy="3118100"/>
          </a:xfrm>
        </p:spPr>
        <p:txBody>
          <a:bodyPr/>
          <a:lstStyle>
            <a:lvl1pPr marL="0" indent="0">
              <a:buNone/>
              <a:defRPr sz="20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Content Placeholder 7"/>
          <p:cNvSpPr>
            <a:spLocks noGrp="1"/>
          </p:cNvSpPr>
          <p:nvPr>
            <p:ph sz="quarter" idx="13"/>
          </p:nvPr>
        </p:nvSpPr>
        <p:spPr>
          <a:xfrm>
            <a:off x="956440" y="2282646"/>
            <a:ext cx="7188982" cy="457200"/>
          </a:xfrm>
        </p:spPr>
        <p:txBody>
          <a:bodyPr tIns="0" bIns="0"/>
          <a:lstStyle>
            <a:lvl1pPr>
              <a:defRPr b="1">
                <a:solidFill>
                  <a:srgbClr val="A2B526"/>
                </a:solidFill>
              </a:defRPr>
            </a:lvl1pPr>
          </a:lstStyle>
          <a:p>
            <a:pPr lvl="0"/>
            <a:r>
              <a:rPr lang="en-US" dirty="0"/>
              <a:t>Click to edit Master text styles</a:t>
            </a:r>
          </a:p>
        </p:txBody>
      </p:sp>
      <p:sp>
        <p:nvSpPr>
          <p:cNvPr id="5" name="Text Placeholder 2"/>
          <p:cNvSpPr>
            <a:spLocks noGrp="1"/>
          </p:cNvSpPr>
          <p:nvPr>
            <p:ph type="body" idx="14"/>
          </p:nvPr>
        </p:nvSpPr>
        <p:spPr>
          <a:xfrm>
            <a:off x="4679846" y="2825387"/>
            <a:ext cx="3465576" cy="3118100"/>
          </a:xfrm>
        </p:spPr>
        <p:txBody>
          <a:bodyPr/>
          <a:lstStyle>
            <a:lvl1pPr marL="0" indent="0">
              <a:buNone/>
              <a:defRPr sz="20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50369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defRPr sz="2000">
                <a:latin typeface="Arial"/>
                <a:cs typeface="Arial"/>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0"/>
          </p:nvPr>
        </p:nvSpPr>
        <p:spPr>
          <a:xfrm>
            <a:off x="956667" y="2282646"/>
            <a:ext cx="7282213" cy="457200"/>
          </a:xfrm>
        </p:spPr>
        <p:txBody>
          <a:bodyPr tIns="0" bIns="0"/>
          <a:lstStyle>
            <a:lvl1pPr>
              <a:defRPr b="1">
                <a:solidFill>
                  <a:srgbClr val="A2B526"/>
                </a:solidFill>
              </a:defRPr>
            </a:lvl1pPr>
          </a:lstStyle>
          <a:p>
            <a:pPr lvl="0"/>
            <a:r>
              <a:rPr lang="en-US" dirty="0"/>
              <a:t>Click to edit Master text styles</a:t>
            </a:r>
          </a:p>
        </p:txBody>
      </p:sp>
    </p:spTree>
    <p:extLst>
      <p:ext uri="{BB962C8B-B14F-4D97-AF65-F5344CB8AC3E}">
        <p14:creationId xmlns:p14="http://schemas.microsoft.com/office/powerpoint/2010/main" val="3395592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Content_bkg.jpg">
            <a:extLst>
              <a:ext uri="{FF2B5EF4-FFF2-40B4-BE49-F238E27FC236}">
                <a16:creationId xmlns:a16="http://schemas.microsoft.com/office/drawing/2014/main" id="{E05CCAE8-79F6-FAA8-F907-4194871B5625}"/>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0CDBB670-9106-C651-77AF-60D2AC1FF206}"/>
              </a:ext>
            </a:extLst>
          </p:cNvPr>
          <p:cNvSpPr>
            <a:spLocks noGrp="1"/>
          </p:cNvSpPr>
          <p:nvPr>
            <p:ph type="title"/>
          </p:nvPr>
        </p:nvSpPr>
        <p:spPr bwMode="auto">
          <a:xfrm>
            <a:off x="957263" y="395288"/>
            <a:ext cx="7605712"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b" anchorCtr="0" compatLnSpc="1">
            <a:prstTxWarp prst="textNoShape">
              <a:avLst/>
            </a:prstTxWarp>
          </a:bodyPr>
          <a:lstStyle/>
          <a:p>
            <a:pPr lvl="0"/>
            <a:r>
              <a:rPr lang="en-US" altLang="en-US"/>
              <a:t>Headline</a:t>
            </a:r>
          </a:p>
        </p:txBody>
      </p:sp>
      <p:sp>
        <p:nvSpPr>
          <p:cNvPr id="1028" name="Text Placeholder 2">
            <a:extLst>
              <a:ext uri="{FF2B5EF4-FFF2-40B4-BE49-F238E27FC236}">
                <a16:creationId xmlns:a16="http://schemas.microsoft.com/office/drawing/2014/main" id="{C1663EB0-B608-9778-660C-53D1D9C382BD}"/>
              </a:ext>
            </a:extLst>
          </p:cNvPr>
          <p:cNvSpPr>
            <a:spLocks noGrp="1"/>
          </p:cNvSpPr>
          <p:nvPr>
            <p:ph type="body" idx="1"/>
          </p:nvPr>
        </p:nvSpPr>
        <p:spPr bwMode="auto">
          <a:xfrm>
            <a:off x="957263" y="1882775"/>
            <a:ext cx="7281862"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Lst>
  <p:txStyles>
    <p:titleStyle>
      <a:lvl1pPr algn="l" defTabSz="457200" rtl="0" eaLnBrk="0" fontAlgn="base" hangingPunct="0">
        <a:lnSpc>
          <a:spcPct val="90000"/>
        </a:lnSpc>
        <a:spcBef>
          <a:spcPct val="0"/>
        </a:spcBef>
        <a:spcAft>
          <a:spcPct val="0"/>
        </a:spcAft>
        <a:defRPr sz="4500" b="1" kern="1200">
          <a:solidFill>
            <a:srgbClr val="AC1F2D"/>
          </a:solidFill>
          <a:latin typeface="Arial"/>
          <a:ea typeface="ＭＳ Ｐゴシック" charset="-128"/>
          <a:cs typeface="Arial"/>
        </a:defRPr>
      </a:lvl1pPr>
      <a:lvl2pPr algn="l" defTabSz="457200" rtl="0" eaLnBrk="0" fontAlgn="base" hangingPunct="0">
        <a:lnSpc>
          <a:spcPct val="90000"/>
        </a:lnSpc>
        <a:spcBef>
          <a:spcPct val="0"/>
        </a:spcBef>
        <a:spcAft>
          <a:spcPct val="0"/>
        </a:spcAft>
        <a:defRPr sz="4500" b="1">
          <a:solidFill>
            <a:srgbClr val="AC1F2D"/>
          </a:solidFill>
          <a:latin typeface="Arial" charset="0"/>
          <a:ea typeface="ＭＳ Ｐゴシック" charset="-128"/>
          <a:cs typeface="Arial" charset="0"/>
        </a:defRPr>
      </a:lvl2pPr>
      <a:lvl3pPr algn="l" defTabSz="457200" rtl="0" eaLnBrk="0" fontAlgn="base" hangingPunct="0">
        <a:lnSpc>
          <a:spcPct val="90000"/>
        </a:lnSpc>
        <a:spcBef>
          <a:spcPct val="0"/>
        </a:spcBef>
        <a:spcAft>
          <a:spcPct val="0"/>
        </a:spcAft>
        <a:defRPr sz="4500" b="1">
          <a:solidFill>
            <a:srgbClr val="AC1F2D"/>
          </a:solidFill>
          <a:latin typeface="Arial" charset="0"/>
          <a:ea typeface="ＭＳ Ｐゴシック" charset="-128"/>
          <a:cs typeface="Arial" charset="0"/>
        </a:defRPr>
      </a:lvl3pPr>
      <a:lvl4pPr algn="l" defTabSz="457200" rtl="0" eaLnBrk="0" fontAlgn="base" hangingPunct="0">
        <a:lnSpc>
          <a:spcPct val="90000"/>
        </a:lnSpc>
        <a:spcBef>
          <a:spcPct val="0"/>
        </a:spcBef>
        <a:spcAft>
          <a:spcPct val="0"/>
        </a:spcAft>
        <a:defRPr sz="4500" b="1">
          <a:solidFill>
            <a:srgbClr val="AC1F2D"/>
          </a:solidFill>
          <a:latin typeface="Arial" charset="0"/>
          <a:ea typeface="ＭＳ Ｐゴシック" charset="-128"/>
          <a:cs typeface="Arial" charset="0"/>
        </a:defRPr>
      </a:lvl4pPr>
      <a:lvl5pPr algn="l" defTabSz="457200" rtl="0" eaLnBrk="0" fontAlgn="base" hangingPunct="0">
        <a:lnSpc>
          <a:spcPct val="90000"/>
        </a:lnSpc>
        <a:spcBef>
          <a:spcPct val="0"/>
        </a:spcBef>
        <a:spcAft>
          <a:spcPct val="0"/>
        </a:spcAft>
        <a:defRPr sz="4500" b="1">
          <a:solidFill>
            <a:srgbClr val="AC1F2D"/>
          </a:solidFill>
          <a:latin typeface="Arial" charset="0"/>
          <a:ea typeface="ＭＳ Ｐゴシック" charset="-128"/>
          <a:cs typeface="Arial" charset="0"/>
        </a:defRPr>
      </a:lvl5pPr>
      <a:lvl6pPr marL="457200" algn="l" defTabSz="457200" rtl="0" fontAlgn="base">
        <a:lnSpc>
          <a:spcPct val="90000"/>
        </a:lnSpc>
        <a:spcBef>
          <a:spcPct val="0"/>
        </a:spcBef>
        <a:spcAft>
          <a:spcPct val="0"/>
        </a:spcAft>
        <a:defRPr sz="4500" b="1">
          <a:solidFill>
            <a:srgbClr val="AC1F2D"/>
          </a:solidFill>
          <a:latin typeface="Arial" charset="0"/>
          <a:ea typeface="ＭＳ Ｐゴシック" charset="-128"/>
        </a:defRPr>
      </a:lvl6pPr>
      <a:lvl7pPr marL="914400" algn="l" defTabSz="457200" rtl="0" fontAlgn="base">
        <a:lnSpc>
          <a:spcPct val="90000"/>
        </a:lnSpc>
        <a:spcBef>
          <a:spcPct val="0"/>
        </a:spcBef>
        <a:spcAft>
          <a:spcPct val="0"/>
        </a:spcAft>
        <a:defRPr sz="4500" b="1">
          <a:solidFill>
            <a:srgbClr val="AC1F2D"/>
          </a:solidFill>
          <a:latin typeface="Arial" charset="0"/>
          <a:ea typeface="ＭＳ Ｐゴシック" charset="-128"/>
        </a:defRPr>
      </a:lvl7pPr>
      <a:lvl8pPr marL="1371600" algn="l" defTabSz="457200" rtl="0" fontAlgn="base">
        <a:lnSpc>
          <a:spcPct val="90000"/>
        </a:lnSpc>
        <a:spcBef>
          <a:spcPct val="0"/>
        </a:spcBef>
        <a:spcAft>
          <a:spcPct val="0"/>
        </a:spcAft>
        <a:defRPr sz="4500" b="1">
          <a:solidFill>
            <a:srgbClr val="AC1F2D"/>
          </a:solidFill>
          <a:latin typeface="Arial" charset="0"/>
          <a:ea typeface="ＭＳ Ｐゴシック" charset="-128"/>
        </a:defRPr>
      </a:lvl8pPr>
      <a:lvl9pPr marL="1828800" algn="l" defTabSz="457200" rtl="0" fontAlgn="base">
        <a:lnSpc>
          <a:spcPct val="90000"/>
        </a:lnSpc>
        <a:spcBef>
          <a:spcPct val="0"/>
        </a:spcBef>
        <a:spcAft>
          <a:spcPct val="0"/>
        </a:spcAft>
        <a:defRPr sz="4500" b="1">
          <a:solidFill>
            <a:srgbClr val="AC1F2D"/>
          </a:solidFill>
          <a:latin typeface="Arial" charset="0"/>
          <a:ea typeface="ＭＳ Ｐゴシック" charset="-128"/>
        </a:defRPr>
      </a:lvl9pPr>
    </p:titleStyle>
    <p:bodyStyle>
      <a:lvl1pPr algn="l" defTabSz="457200" rtl="0" eaLnBrk="0" fontAlgn="base" hangingPunct="0">
        <a:lnSpc>
          <a:spcPct val="90000"/>
        </a:lnSpc>
        <a:spcBef>
          <a:spcPct val="20000"/>
        </a:spcBef>
        <a:spcAft>
          <a:spcPct val="0"/>
        </a:spcAft>
        <a:defRPr sz="1600" kern="1200">
          <a:solidFill>
            <a:schemeClr val="tx1"/>
          </a:solidFill>
          <a:latin typeface="Arial"/>
          <a:ea typeface="ＭＳ Ｐゴシック"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ＭＳ Ｐゴシック" charset="-128"/>
          <a:cs typeface="+mn-cs"/>
        </a:defRPr>
      </a:lvl2pPr>
      <a:lvl3pPr marL="1143000" indent="-228600" algn="l" defTabSz="457200" rtl="0" eaLnBrk="0" fontAlgn="base" hangingPunct="0">
        <a:lnSpc>
          <a:spcPct val="90000"/>
        </a:lnSpc>
        <a:spcBef>
          <a:spcPct val="20000"/>
        </a:spcBef>
        <a:spcAft>
          <a:spcPct val="0"/>
        </a:spcAft>
        <a:buFont typeface="Arial" panose="020B0604020202020204" pitchFamily="34" charset="0"/>
        <a:buChar char="•"/>
        <a:defRPr sz="1600" kern="1200">
          <a:solidFill>
            <a:schemeClr val="tx1"/>
          </a:solidFill>
          <a:latin typeface="Arial"/>
          <a:ea typeface="ＭＳ Ｐゴシック" charset="-128"/>
          <a:cs typeface="Arial"/>
        </a:defRPr>
      </a:lvl3pPr>
      <a:lvl4pPr marL="1600200" indent="-228600" algn="l" defTabSz="457200" rtl="0" eaLnBrk="0" fontAlgn="base" hangingPunct="0">
        <a:lnSpc>
          <a:spcPct val="90000"/>
        </a:lnSpc>
        <a:spcBef>
          <a:spcPct val="20000"/>
        </a:spcBef>
        <a:spcAft>
          <a:spcPct val="0"/>
        </a:spcAft>
        <a:buFont typeface="Arial" panose="020B0604020202020204" pitchFamily="34" charset="0"/>
        <a:buChar char="–"/>
        <a:defRPr sz="1600" kern="1200">
          <a:solidFill>
            <a:schemeClr val="tx1"/>
          </a:solidFill>
          <a:latin typeface="Arial"/>
          <a:ea typeface="ＭＳ Ｐゴシック" charset="-128"/>
          <a:cs typeface="Arial"/>
        </a:defRPr>
      </a:lvl4pPr>
      <a:lvl5pPr marL="2057400" indent="-228600" algn="l" defTabSz="457200" rtl="0" eaLnBrk="0" fontAlgn="base" hangingPunct="0">
        <a:lnSpc>
          <a:spcPct val="90000"/>
        </a:lnSpc>
        <a:spcBef>
          <a:spcPct val="20000"/>
        </a:spcBef>
        <a:spcAft>
          <a:spcPct val="0"/>
        </a:spcAft>
        <a:buFont typeface="Arial" panose="020B0604020202020204" pitchFamily="34" charset="0"/>
        <a:buChar char="»"/>
        <a:defRPr sz="16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websters-online-dictionary.com/clipart.asp?q=Intubation&amp;w=c"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1.bp.blogspot.com/-0gDlp7cwyes/UBDhKLkS_cI/AAAAAAAAECA/tdPf5xNPU1s/s1600/Tourniquet%252525252Bon%252525252Bbilat%252525252BBKAs-%252525252Bfrom%252525252Bmyspace%252525252Bdot%252525252Bcom.jp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hyperlink" Target="mailto:zachary.bauman@unmc.edu"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61834150-731E-7140-D3AF-137A6FAE5D88}"/>
              </a:ext>
            </a:extLst>
          </p:cNvPr>
          <p:cNvSpPr>
            <a:spLocks noGrp="1"/>
          </p:cNvSpPr>
          <p:nvPr>
            <p:ph type="ctrTitle"/>
          </p:nvPr>
        </p:nvSpPr>
        <p:spPr>
          <a:xfrm>
            <a:off x="365125" y="920750"/>
            <a:ext cx="7872413" cy="1682750"/>
          </a:xfrm>
        </p:spPr>
        <p:txBody>
          <a:bodyPr/>
          <a:lstStyle/>
          <a:p>
            <a:pPr eaLnBrk="1" hangingPunct="1"/>
            <a:r>
              <a:rPr lang="en-US" altLang="en-US" sz="5400">
                <a:latin typeface="Arial-BoldMT" charset="0"/>
                <a:ea typeface="ＭＳ Ｐゴシック" panose="020B0600070205080204" pitchFamily="34" charset="-128"/>
                <a:cs typeface="Arial" panose="020B0604020202020204" pitchFamily="34" charset="0"/>
              </a:rPr>
              <a:t>Initial Assessment </a:t>
            </a:r>
            <a:br>
              <a:rPr lang="en-US" altLang="en-US" sz="5400">
                <a:latin typeface="Arial-BoldMT" charset="0"/>
                <a:ea typeface="ＭＳ Ｐゴシック" panose="020B0600070205080204" pitchFamily="34" charset="-128"/>
                <a:cs typeface="Arial" panose="020B0604020202020204" pitchFamily="34" charset="0"/>
              </a:rPr>
            </a:br>
            <a:r>
              <a:rPr lang="en-US" altLang="en-US" sz="5400">
                <a:latin typeface="Arial-BoldMT" charset="0"/>
                <a:ea typeface="ＭＳ Ｐゴシック" panose="020B0600070205080204" pitchFamily="34" charset="-128"/>
                <a:cs typeface="Arial" panose="020B0604020202020204" pitchFamily="34" charset="0"/>
              </a:rPr>
              <a:t>of the Trauma Patient</a:t>
            </a:r>
          </a:p>
        </p:txBody>
      </p:sp>
      <p:sp>
        <p:nvSpPr>
          <p:cNvPr id="3" name="Subtitle 2">
            <a:extLst>
              <a:ext uri="{FF2B5EF4-FFF2-40B4-BE49-F238E27FC236}">
                <a16:creationId xmlns:a16="http://schemas.microsoft.com/office/drawing/2014/main" id="{AB634EB7-DF62-66BE-3D73-F222375C452D}"/>
              </a:ext>
            </a:extLst>
          </p:cNvPr>
          <p:cNvSpPr>
            <a:spLocks noGrp="1"/>
          </p:cNvSpPr>
          <p:nvPr>
            <p:ph type="subTitle" idx="1"/>
          </p:nvPr>
        </p:nvSpPr>
        <p:spPr>
          <a:xfrm>
            <a:off x="365758" y="3537444"/>
            <a:ext cx="7762242" cy="1966597"/>
          </a:xfrm>
        </p:spPr>
        <p:txBody>
          <a:bodyPr rtlCol="0">
            <a:noAutofit/>
            <a:scene3d>
              <a:camera prst="orthographicFront"/>
              <a:lightRig rig="soft" dir="t">
                <a:rot lat="0" lon="0" rev="10800000"/>
              </a:lightRig>
            </a:scene3d>
            <a:sp3d>
              <a:bevelT w="27940" h="12700"/>
              <a:contourClr>
                <a:srgbClr val="DDDDDD"/>
              </a:contourClr>
            </a:sp3d>
          </a:bodyPr>
          <a:lstStyle/>
          <a:p>
            <a:pPr eaLnBrk="1" fontAlgn="auto" hangingPunct="1">
              <a:lnSpc>
                <a:spcPct val="100000"/>
              </a:lnSpc>
              <a:spcBef>
                <a:spcPts val="0"/>
              </a:spcBef>
              <a:spcAft>
                <a:spcPts val="0"/>
              </a:spcAft>
              <a:defRPr/>
            </a:pPr>
            <a:r>
              <a:rPr lang="en-US" sz="2400" spc="150" dirty="0">
                <a:ln w="11430"/>
                <a:solidFill>
                  <a:srgbClr val="F8F8F8"/>
                </a:solidFill>
                <a:effectLst>
                  <a:outerShdw blurRad="25400" algn="tl" rotWithShape="0">
                    <a:srgbClr val="000000">
                      <a:alpha val="43000"/>
                    </a:srgbClr>
                  </a:outerShdw>
                </a:effectLst>
                <a:ea typeface="+mn-ea"/>
              </a:rPr>
              <a:t>Zachary M. Bauman, DO, MHA, FACOS, FACS</a:t>
            </a:r>
          </a:p>
          <a:p>
            <a:pPr eaLnBrk="1" fontAlgn="auto" hangingPunct="1">
              <a:lnSpc>
                <a:spcPct val="100000"/>
              </a:lnSpc>
              <a:spcBef>
                <a:spcPts val="0"/>
              </a:spcBef>
              <a:spcAft>
                <a:spcPts val="0"/>
              </a:spcAft>
              <a:defRPr/>
            </a:pPr>
            <a:r>
              <a:rPr lang="en-US" sz="1800" spc="150" dirty="0">
                <a:ln w="11430"/>
                <a:solidFill>
                  <a:srgbClr val="F8F8F8"/>
                </a:solidFill>
                <a:effectLst>
                  <a:outerShdw blurRad="25400" algn="tl" rotWithShape="0">
                    <a:srgbClr val="000000">
                      <a:alpha val="43000"/>
                    </a:srgbClr>
                  </a:outerShdw>
                </a:effectLst>
                <a:ea typeface="+mn-ea"/>
              </a:rPr>
              <a:t>Professor of Surgery</a:t>
            </a:r>
          </a:p>
          <a:p>
            <a:pPr eaLnBrk="1" fontAlgn="auto" hangingPunct="1">
              <a:lnSpc>
                <a:spcPct val="100000"/>
              </a:lnSpc>
              <a:spcBef>
                <a:spcPts val="0"/>
              </a:spcBef>
              <a:spcAft>
                <a:spcPts val="0"/>
              </a:spcAft>
              <a:defRPr/>
            </a:pPr>
            <a:r>
              <a:rPr lang="en-US" sz="1800" spc="150" dirty="0">
                <a:ln w="11430"/>
                <a:solidFill>
                  <a:srgbClr val="F8F8F8"/>
                </a:solidFill>
                <a:effectLst>
                  <a:outerShdw blurRad="25400" algn="tl" rotWithShape="0">
                    <a:srgbClr val="000000">
                      <a:alpha val="43000"/>
                    </a:srgbClr>
                  </a:outerShdw>
                </a:effectLst>
                <a:ea typeface="+mn-ea"/>
              </a:rPr>
              <a:t>Medical Director of Surgical Safety</a:t>
            </a:r>
          </a:p>
          <a:p>
            <a:pPr eaLnBrk="1" fontAlgn="auto" hangingPunct="1">
              <a:lnSpc>
                <a:spcPct val="100000"/>
              </a:lnSpc>
              <a:spcBef>
                <a:spcPts val="0"/>
              </a:spcBef>
              <a:spcAft>
                <a:spcPts val="0"/>
              </a:spcAft>
              <a:defRPr/>
            </a:pPr>
            <a:r>
              <a:rPr lang="en-US" sz="1800" spc="150" dirty="0">
                <a:ln w="11430"/>
                <a:solidFill>
                  <a:srgbClr val="F8F8F8"/>
                </a:solidFill>
                <a:effectLst>
                  <a:outerShdw blurRad="25400" algn="tl" rotWithShape="0">
                    <a:srgbClr val="000000">
                      <a:alpha val="43000"/>
                    </a:srgbClr>
                  </a:outerShdw>
                </a:effectLst>
                <a:ea typeface="+mn-ea"/>
              </a:rPr>
              <a:t>Medical Director of the Chest Wall Injury Program</a:t>
            </a:r>
          </a:p>
          <a:p>
            <a:pPr eaLnBrk="1" fontAlgn="auto" hangingPunct="1">
              <a:lnSpc>
                <a:spcPct val="100000"/>
              </a:lnSpc>
              <a:spcBef>
                <a:spcPts val="0"/>
              </a:spcBef>
              <a:spcAft>
                <a:spcPts val="0"/>
              </a:spcAft>
              <a:defRPr/>
            </a:pPr>
            <a:endParaRPr lang="en-US" sz="1800" spc="150" dirty="0">
              <a:ln w="11430"/>
              <a:solidFill>
                <a:srgbClr val="F8F8F8"/>
              </a:solidFill>
              <a:effectLst>
                <a:outerShdw blurRad="25400" algn="tl" rotWithShape="0">
                  <a:srgbClr val="000000">
                    <a:alpha val="43000"/>
                  </a:srgbClr>
                </a:outerShdw>
              </a:effectLst>
              <a:ea typeface="+mn-ea"/>
            </a:endParaRPr>
          </a:p>
          <a:p>
            <a:pPr eaLnBrk="1" fontAlgn="auto" hangingPunct="1">
              <a:lnSpc>
                <a:spcPct val="100000"/>
              </a:lnSpc>
              <a:spcBef>
                <a:spcPts val="0"/>
              </a:spcBef>
              <a:spcAft>
                <a:spcPts val="0"/>
              </a:spcAft>
              <a:defRPr/>
            </a:pPr>
            <a:r>
              <a:rPr lang="en-US" sz="1800" spc="150" dirty="0">
                <a:ln w="11430"/>
                <a:solidFill>
                  <a:srgbClr val="F8F8F8"/>
                </a:solidFill>
                <a:effectLst>
                  <a:outerShdw blurRad="25400" algn="tl" rotWithShape="0">
                    <a:srgbClr val="000000">
                      <a:alpha val="43000"/>
                    </a:srgbClr>
                  </a:outerShdw>
                </a:effectLst>
                <a:ea typeface="+mn-ea"/>
              </a:rPr>
              <a:t>Nebraska Medical Center, Omaha, 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F12209D-772E-11BF-1985-4B12445A0965}"/>
              </a:ext>
            </a:extLst>
          </p:cNvPr>
          <p:cNvSpPr>
            <a:spLocks noGrp="1"/>
          </p:cNvSpPr>
          <p:nvPr>
            <p:ph type="title"/>
          </p:nvPr>
        </p:nvSpPr>
        <p:spPr>
          <a:xfrm>
            <a:off x="957263" y="327025"/>
            <a:ext cx="7605712" cy="714375"/>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History of ATLS</a:t>
            </a:r>
          </a:p>
        </p:txBody>
      </p:sp>
      <p:sp>
        <p:nvSpPr>
          <p:cNvPr id="19458" name="Content Placeholder 2">
            <a:extLst>
              <a:ext uri="{FF2B5EF4-FFF2-40B4-BE49-F238E27FC236}">
                <a16:creationId xmlns:a16="http://schemas.microsoft.com/office/drawing/2014/main" id="{DD77E503-5880-6548-BDEC-E642AF83D844}"/>
              </a:ext>
            </a:extLst>
          </p:cNvPr>
          <p:cNvSpPr>
            <a:spLocks noGrp="1"/>
          </p:cNvSpPr>
          <p:nvPr>
            <p:ph idx="1"/>
          </p:nvPr>
        </p:nvSpPr>
        <p:spPr>
          <a:xfrm>
            <a:off x="957263" y="1270000"/>
            <a:ext cx="5930900" cy="5099050"/>
          </a:xfrm>
        </p:spPr>
        <p:txBody>
          <a:bodyPr/>
          <a:lstStyle/>
          <a:p>
            <a:pPr marL="342900" indent="-342900" eaLnBrk="1" hangingPunct="1">
              <a:lnSpc>
                <a:spcPct val="80000"/>
              </a:lnSpc>
              <a:buFontTx/>
              <a:buChar char="•"/>
            </a:pPr>
            <a:r>
              <a:rPr lang="en-US" altLang="en-US" sz="2400" b="1">
                <a:latin typeface="Arial" panose="020B0604020202020204" pitchFamily="34" charset="0"/>
                <a:ea typeface="ＭＳ Ｐゴシック" panose="020B0600070205080204" pitchFamily="34" charset="-128"/>
                <a:cs typeface="Arial" panose="020B0604020202020204" pitchFamily="34" charset="0"/>
              </a:rPr>
              <a:t>Standardized Trauma Assessment</a:t>
            </a:r>
          </a:p>
          <a:p>
            <a:pPr marL="342900" indent="-342900" eaLnBrk="1" hangingPunct="1">
              <a:lnSpc>
                <a:spcPct val="80000"/>
              </a:lnSpc>
              <a:buFontTx/>
              <a:buChar char="•"/>
            </a:pPr>
            <a:endParaRPr lang="en-US" altLang="en-US" sz="800" b="1">
              <a:latin typeface="Arial" panose="020B0604020202020204" pitchFamily="34" charset="0"/>
              <a:ea typeface="ＭＳ Ｐゴシック" panose="020B0600070205080204" pitchFamily="34" charset="-128"/>
              <a:cs typeface="Arial" panose="020B0604020202020204" pitchFamily="34" charset="0"/>
            </a:endParaRPr>
          </a:p>
          <a:p>
            <a:pPr marL="741363" lvl="1" indent="-284163" eaLnBrk="1" hangingPunct="1">
              <a:lnSpc>
                <a:spcPct val="80000"/>
              </a:lnSpc>
            </a:pPr>
            <a:r>
              <a:rPr lang="en-US" altLang="en-US" sz="2400" b="1">
                <a:latin typeface="Arial" panose="020B0604020202020204" pitchFamily="34" charset="0"/>
                <a:ea typeface="ＭＳ Ｐゴシック" panose="020B0600070205080204" pitchFamily="34" charset="-128"/>
                <a:cs typeface="Arial" panose="020B0604020202020204" pitchFamily="34" charset="0"/>
              </a:rPr>
              <a:t>Nebraska Cornfield, 1976</a:t>
            </a:r>
          </a:p>
          <a:p>
            <a:pPr marL="741363" lvl="1" indent="-284163" eaLnBrk="1" hangingPunct="1">
              <a:lnSpc>
                <a:spcPct val="80000"/>
              </a:lnSpc>
            </a:pPr>
            <a:endParaRPr lang="en-US" altLang="en-US" sz="800" b="1">
              <a:latin typeface="Arial" panose="020B0604020202020204" pitchFamily="34" charset="0"/>
              <a:ea typeface="ＭＳ Ｐゴシック" panose="020B0600070205080204" pitchFamily="34" charset="-128"/>
              <a:cs typeface="Arial" panose="020B0604020202020204" pitchFamily="34" charset="0"/>
            </a:endParaRPr>
          </a:p>
          <a:p>
            <a:pPr marL="741363" lvl="1" indent="-284163" eaLnBrk="1" hangingPunct="1">
              <a:lnSpc>
                <a:spcPct val="80000"/>
              </a:lnSpc>
            </a:pPr>
            <a:r>
              <a:rPr lang="en-US" altLang="en-US" sz="2400" b="1">
                <a:latin typeface="Arial" panose="020B0604020202020204" pitchFamily="34" charset="0"/>
                <a:ea typeface="ＭＳ Ｐゴシック" panose="020B0600070205080204" pitchFamily="34" charset="-128"/>
                <a:cs typeface="Arial" panose="020B0604020202020204" pitchFamily="34" charset="0"/>
              </a:rPr>
              <a:t>Dr. James Styner</a:t>
            </a:r>
          </a:p>
          <a:p>
            <a:pPr marL="741363" lvl="1" indent="-284163" eaLnBrk="1" hangingPunct="1">
              <a:lnSpc>
                <a:spcPct val="80000"/>
              </a:lnSpc>
            </a:pPr>
            <a:endParaRPr lang="en-US" altLang="en-US" sz="800" b="1">
              <a:latin typeface="Arial" panose="020B0604020202020204" pitchFamily="34" charset="0"/>
              <a:ea typeface="ＭＳ Ｐゴシック" panose="020B0600070205080204" pitchFamily="34" charset="-128"/>
              <a:cs typeface="Arial" panose="020B0604020202020204" pitchFamily="34" charset="0"/>
            </a:endParaRPr>
          </a:p>
          <a:p>
            <a:pPr marL="741363" lvl="1" indent="-284163" eaLnBrk="1" hangingPunct="1">
              <a:lnSpc>
                <a:spcPct val="80000"/>
              </a:lnSpc>
            </a:pPr>
            <a:r>
              <a:rPr lang="en-US" altLang="en-US" sz="2400" b="1">
                <a:latin typeface="Arial" panose="020B0604020202020204" pitchFamily="34" charset="0"/>
                <a:ea typeface="ＭＳ Ｐゴシック" panose="020B0600070205080204" pitchFamily="34" charset="-128"/>
                <a:cs typeface="Arial" panose="020B0604020202020204" pitchFamily="34" charset="0"/>
              </a:rPr>
              <a:t>Lead to development of ATLS</a:t>
            </a:r>
          </a:p>
        </p:txBody>
      </p:sp>
      <p:pic>
        <p:nvPicPr>
          <p:cNvPr id="19459" name="Picture 11">
            <a:extLst>
              <a:ext uri="{FF2B5EF4-FFF2-40B4-BE49-F238E27FC236}">
                <a16:creationId xmlns:a16="http://schemas.microsoft.com/office/drawing/2014/main" id="{40350BDA-9DFD-3BB0-DC9E-339F2B6BE3EE}"/>
              </a:ext>
            </a:extLst>
          </p:cNvPr>
          <p:cNvPicPr>
            <a:picLocks noChangeAspect="1"/>
          </p:cNvPicPr>
          <p:nvPr/>
        </p:nvPicPr>
        <p:blipFill>
          <a:blip r:embed="rId3">
            <a:extLst>
              <a:ext uri="{28A0092B-C50C-407E-A947-70E740481C1C}">
                <a14:useLocalDpi xmlns:a14="http://schemas.microsoft.com/office/drawing/2010/main" val="0"/>
              </a:ext>
            </a:extLst>
          </a:blip>
          <a:srcRect t="9386" r="16924" b="-14240"/>
          <a:stretch>
            <a:fillRect/>
          </a:stretch>
        </p:blipFill>
        <p:spPr bwMode="auto">
          <a:xfrm>
            <a:off x="6369050" y="2049463"/>
            <a:ext cx="21939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2">
            <a:extLst>
              <a:ext uri="{FF2B5EF4-FFF2-40B4-BE49-F238E27FC236}">
                <a16:creationId xmlns:a16="http://schemas.microsoft.com/office/drawing/2014/main" id="{91A6814B-7966-1222-1164-EA80E5B008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8350" y="3351213"/>
            <a:ext cx="50673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B22D5035-CC94-A140-C318-9C975591A999}"/>
              </a:ext>
            </a:extLst>
          </p:cNvPr>
          <p:cNvSpPr>
            <a:spLocks noGrp="1"/>
          </p:cNvSpPr>
          <p:nvPr>
            <p:ph type="title"/>
          </p:nvPr>
        </p:nvSpPr>
        <p:spPr>
          <a:xfrm>
            <a:off x="957263" y="327025"/>
            <a:ext cx="7605712" cy="714375"/>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History of Trauma Systems</a:t>
            </a:r>
          </a:p>
        </p:txBody>
      </p:sp>
      <p:sp>
        <p:nvSpPr>
          <p:cNvPr id="18434" name="Content Placeholder 2">
            <a:extLst>
              <a:ext uri="{FF2B5EF4-FFF2-40B4-BE49-F238E27FC236}">
                <a16:creationId xmlns:a16="http://schemas.microsoft.com/office/drawing/2014/main" id="{B05E169F-686F-281F-A7F4-B16FFE9F277F}"/>
              </a:ext>
            </a:extLst>
          </p:cNvPr>
          <p:cNvSpPr>
            <a:spLocks noGrp="1"/>
          </p:cNvSpPr>
          <p:nvPr>
            <p:ph idx="1"/>
          </p:nvPr>
        </p:nvSpPr>
        <p:spPr>
          <a:xfrm>
            <a:off x="957263" y="1270000"/>
            <a:ext cx="7281862" cy="5099050"/>
          </a:xfrm>
        </p:spPr>
        <p:txBody>
          <a:bodyPr>
            <a:normAutofit lnSpcReduction="10000"/>
          </a:bodyPr>
          <a:lstStyle/>
          <a:p>
            <a:pPr marL="342900" indent="-342900" eaLnBrk="1" hangingPunct="1">
              <a:lnSpc>
                <a:spcPct val="80000"/>
              </a:lnSpc>
              <a:buFont typeface="Wingdings" charset="2"/>
              <a:buChar char="n"/>
              <a:defRPr/>
            </a:pPr>
            <a:endParaRPr lang="en-US" altLang="en-US" sz="2000" b="1" dirty="0">
              <a:latin typeface="Arial" charset="0"/>
              <a:cs typeface="Arial" charset="0"/>
            </a:endParaRPr>
          </a:p>
          <a:p>
            <a:pPr marL="741363" lvl="1" indent="-284163" eaLnBrk="1" hangingPunct="1">
              <a:lnSpc>
                <a:spcPct val="80000"/>
              </a:lnSpc>
              <a:buFont typeface="Arial" charset="0"/>
              <a:buChar char="–"/>
              <a:defRPr/>
            </a:pPr>
            <a:r>
              <a:rPr lang="en-US" altLang="en-US" sz="2000" b="1" dirty="0">
                <a:latin typeface="Arial" charset="0"/>
              </a:rPr>
              <a:t>First developed by military in wartime</a:t>
            </a:r>
          </a:p>
          <a:p>
            <a:pPr lvl="2" eaLnBrk="1" hangingPunct="1">
              <a:lnSpc>
                <a:spcPct val="80000"/>
              </a:lnSpc>
              <a:buFont typeface="Arial" charset="0"/>
              <a:buChar char="•"/>
              <a:defRPr/>
            </a:pPr>
            <a:r>
              <a:rPr lang="en-US" altLang="en-US" sz="2000" b="1" dirty="0">
                <a:latin typeface="Arial" charset="0"/>
                <a:cs typeface="Arial" charset="0"/>
              </a:rPr>
              <a:t>MASH Units</a:t>
            </a:r>
          </a:p>
          <a:p>
            <a:pPr lvl="2" eaLnBrk="1" hangingPunct="1">
              <a:lnSpc>
                <a:spcPct val="80000"/>
              </a:lnSpc>
              <a:buFont typeface="Arial" charset="0"/>
              <a:buChar char="•"/>
              <a:defRPr/>
            </a:pPr>
            <a:endParaRPr lang="en-US" altLang="en-US" sz="2000" b="1" dirty="0">
              <a:latin typeface="Arial" charset="0"/>
              <a:cs typeface="Arial" charset="0"/>
            </a:endParaRPr>
          </a:p>
          <a:p>
            <a:pPr marL="741363" lvl="1" indent="-284163" eaLnBrk="1" hangingPunct="1">
              <a:lnSpc>
                <a:spcPct val="80000"/>
              </a:lnSpc>
              <a:buFont typeface="Arial" charset="0"/>
              <a:buChar char="–"/>
              <a:defRPr/>
            </a:pPr>
            <a:r>
              <a:rPr lang="en-US" altLang="en-US" sz="2000" b="1" dirty="0">
                <a:latin typeface="Arial" charset="0"/>
              </a:rPr>
              <a:t>Expanded in US to Level 1, 2, 3 Trauma Centers</a:t>
            </a:r>
          </a:p>
          <a:p>
            <a:pPr marL="741363" lvl="1" indent="-284163" eaLnBrk="1" hangingPunct="1">
              <a:lnSpc>
                <a:spcPct val="80000"/>
              </a:lnSpc>
              <a:buFont typeface="Arial" charset="0"/>
              <a:buChar char="–"/>
              <a:defRPr/>
            </a:pPr>
            <a:endParaRPr lang="en-US" altLang="en-US" sz="2000" b="1" dirty="0">
              <a:latin typeface="Arial" charset="0"/>
            </a:endParaRPr>
          </a:p>
          <a:p>
            <a:pPr lvl="2" eaLnBrk="1" hangingPunct="1">
              <a:lnSpc>
                <a:spcPct val="80000"/>
              </a:lnSpc>
              <a:buFont typeface="Arial" charset="0"/>
              <a:buChar char="•"/>
              <a:defRPr/>
            </a:pPr>
            <a:r>
              <a:rPr lang="en-US" altLang="en-US" sz="2000" b="1" dirty="0">
                <a:latin typeface="Arial" charset="0"/>
                <a:cs typeface="Arial" charset="0"/>
              </a:rPr>
              <a:t>Level 1 – Highest level of care, leaders in research, clinical care and education</a:t>
            </a:r>
          </a:p>
          <a:p>
            <a:pPr lvl="2" eaLnBrk="1" hangingPunct="1">
              <a:lnSpc>
                <a:spcPct val="80000"/>
              </a:lnSpc>
              <a:buFont typeface="Arial" charset="0"/>
              <a:buChar char="•"/>
              <a:defRPr/>
            </a:pPr>
            <a:endParaRPr lang="en-US" altLang="en-US" sz="2000" b="1" dirty="0">
              <a:latin typeface="Arial" charset="0"/>
              <a:cs typeface="Arial" charset="0"/>
            </a:endParaRPr>
          </a:p>
          <a:p>
            <a:pPr lvl="2" eaLnBrk="1" hangingPunct="1">
              <a:lnSpc>
                <a:spcPct val="80000"/>
              </a:lnSpc>
              <a:buFont typeface="Arial" charset="0"/>
              <a:buChar char="•"/>
              <a:defRPr/>
            </a:pPr>
            <a:r>
              <a:rPr lang="en-US" altLang="en-US" sz="2000" b="1" dirty="0">
                <a:latin typeface="Arial" charset="0"/>
                <a:cs typeface="Arial" charset="0"/>
              </a:rPr>
              <a:t>Level 2 – Provides definitive care in wide range of complex traumatic patients</a:t>
            </a:r>
          </a:p>
          <a:p>
            <a:pPr lvl="2" eaLnBrk="1" hangingPunct="1">
              <a:lnSpc>
                <a:spcPct val="80000"/>
              </a:lnSpc>
              <a:buFont typeface="Arial" charset="0"/>
              <a:buChar char="•"/>
              <a:defRPr/>
            </a:pPr>
            <a:endParaRPr lang="en-US" altLang="en-US" sz="2000" b="1" dirty="0">
              <a:latin typeface="Arial" charset="0"/>
              <a:cs typeface="Arial" charset="0"/>
            </a:endParaRPr>
          </a:p>
          <a:p>
            <a:pPr lvl="2" eaLnBrk="1" hangingPunct="1">
              <a:lnSpc>
                <a:spcPct val="80000"/>
              </a:lnSpc>
              <a:buFont typeface="Arial" charset="0"/>
              <a:buChar char="•"/>
              <a:defRPr/>
            </a:pPr>
            <a:r>
              <a:rPr lang="en-US" altLang="en-US" sz="2000" b="1" dirty="0">
                <a:latin typeface="Arial" charset="0"/>
                <a:cs typeface="Arial" charset="0"/>
              </a:rPr>
              <a:t>Level 3 – Provides initial stabilization and treatment. May care for uncomplicated trauma patients</a:t>
            </a:r>
          </a:p>
          <a:p>
            <a:pPr lvl="2" eaLnBrk="1" hangingPunct="1">
              <a:lnSpc>
                <a:spcPct val="80000"/>
              </a:lnSpc>
              <a:buFont typeface="Arial" charset="0"/>
              <a:buChar char="•"/>
              <a:defRPr/>
            </a:pPr>
            <a:endParaRPr lang="en-US" altLang="en-US" sz="2000" b="1" dirty="0">
              <a:latin typeface="Arial" charset="0"/>
              <a:cs typeface="Arial" charset="0"/>
            </a:endParaRPr>
          </a:p>
          <a:p>
            <a:pPr lvl="2" eaLnBrk="1" hangingPunct="1">
              <a:lnSpc>
                <a:spcPct val="80000"/>
              </a:lnSpc>
              <a:buFont typeface="Arial" charset="0"/>
              <a:buChar char="•"/>
              <a:defRPr/>
            </a:pPr>
            <a:r>
              <a:rPr lang="en-US" altLang="en-US" sz="2000" b="1" dirty="0">
                <a:latin typeface="Arial" charset="0"/>
                <a:cs typeface="Arial" charset="0"/>
              </a:rPr>
              <a:t>Level 4 – Provides initial stabilization and transfers all trauma patients for definitive care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50EE6A41-589A-2564-8046-69A28F534ACB}"/>
              </a:ext>
            </a:extLst>
          </p:cNvPr>
          <p:cNvSpPr>
            <a:spLocks noGrp="1"/>
          </p:cNvSpPr>
          <p:nvPr>
            <p:ph type="title"/>
          </p:nvPr>
        </p:nvSpPr>
        <p:spPr>
          <a:xfrm>
            <a:off x="957263" y="395288"/>
            <a:ext cx="7605712" cy="1360487"/>
          </a:xfrm>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History of Trauma Systems</a:t>
            </a:r>
          </a:p>
        </p:txBody>
      </p:sp>
      <p:sp>
        <p:nvSpPr>
          <p:cNvPr id="3" name="Content Placeholder 2">
            <a:extLst>
              <a:ext uri="{FF2B5EF4-FFF2-40B4-BE49-F238E27FC236}">
                <a16:creationId xmlns:a16="http://schemas.microsoft.com/office/drawing/2014/main" id="{0A38C0BE-BEA6-03DA-E7E7-03AC91F1F879}"/>
              </a:ext>
            </a:extLst>
          </p:cNvPr>
          <p:cNvSpPr>
            <a:spLocks noGrp="1"/>
          </p:cNvSpPr>
          <p:nvPr>
            <p:ph idx="1"/>
          </p:nvPr>
        </p:nvSpPr>
        <p:spPr>
          <a:xfrm>
            <a:off x="957263" y="1882775"/>
            <a:ext cx="7281862" cy="3949700"/>
          </a:xfrm>
        </p:spPr>
        <p:txBody>
          <a:bodyPr/>
          <a:lstStyle/>
          <a:p>
            <a:pPr marL="285750" indent="-285750">
              <a:buFont typeface="Arial" charset="0"/>
              <a:buChar char="•"/>
              <a:defRPr/>
            </a:pPr>
            <a:r>
              <a:rPr lang="en-US" sz="2000" b="1" u="sng" dirty="0"/>
              <a:t>Worldwide</a:t>
            </a:r>
            <a:r>
              <a:rPr lang="en-US" sz="2000" dirty="0"/>
              <a:t>, injuries are a leading public health problem accounting for 10% of global mortality!!!</a:t>
            </a:r>
          </a:p>
          <a:p>
            <a:pPr marL="285750" indent="-285750">
              <a:buFont typeface="Arial" charset="0"/>
              <a:buChar char="•"/>
              <a:defRPr/>
            </a:pPr>
            <a:endParaRPr lang="en-US" sz="2000" dirty="0"/>
          </a:p>
          <a:p>
            <a:pPr marL="285750" indent="-285750">
              <a:buFont typeface="Arial" charset="0"/>
              <a:buChar char="•"/>
              <a:defRPr/>
            </a:pPr>
            <a:r>
              <a:rPr lang="en-US" sz="2000" dirty="0"/>
              <a:t>23 </a:t>
            </a:r>
            <a:r>
              <a:rPr lang="mr-IN" sz="2000" dirty="0"/>
              <a:t>–</a:t>
            </a:r>
            <a:r>
              <a:rPr lang="en-US" sz="2000" dirty="0"/>
              <a:t> 25% of the US population lives in rural America, however </a:t>
            </a:r>
            <a:r>
              <a:rPr lang="en-US" sz="2000" b="1" u="sng" dirty="0"/>
              <a:t>56.9% of all deaths</a:t>
            </a:r>
            <a:r>
              <a:rPr lang="en-US" sz="2000" b="1" dirty="0"/>
              <a:t> </a:t>
            </a:r>
            <a:r>
              <a:rPr lang="en-US" sz="2000" dirty="0"/>
              <a:t>caused by motor vehicle crashes occur in this setting!!!!</a:t>
            </a:r>
          </a:p>
          <a:p>
            <a:pPr marL="285750" indent="-285750">
              <a:buFont typeface="Arial" charset="0"/>
              <a:buChar char="•"/>
              <a:defRPr/>
            </a:pPr>
            <a:endParaRPr lang="en-US" sz="2000" dirty="0"/>
          </a:p>
          <a:p>
            <a:pPr marL="285750" indent="-285750">
              <a:buFont typeface="Arial" charset="0"/>
              <a:buChar char="•"/>
              <a:defRPr/>
            </a:pPr>
            <a:r>
              <a:rPr lang="en-US" sz="2000" dirty="0"/>
              <a:t>&gt; 600 people die or sustain long-term disability from traumatic injury each day in the US</a:t>
            </a:r>
            <a:r>
              <a:rPr lang="mr-IN" sz="2000" dirty="0"/>
              <a:t>…</a:t>
            </a:r>
            <a:r>
              <a:rPr lang="en-US" sz="2000" dirty="0"/>
              <a:t>.</a:t>
            </a:r>
          </a:p>
          <a:p>
            <a:pPr>
              <a:defRPr/>
            </a:pPr>
            <a:r>
              <a:rPr lang="en-US" sz="2000" b="1" dirty="0">
                <a:sym typeface="Wingdings"/>
              </a:rPr>
              <a:t>	 </a:t>
            </a:r>
            <a:r>
              <a:rPr lang="en-US" sz="2000" b="1" u="sng" dirty="0"/>
              <a:t>40% of these deaths are preventable </a:t>
            </a:r>
            <a:r>
              <a:rPr lang="en-US" sz="2000" dirty="0"/>
              <a:t>if availability to</a:t>
            </a:r>
          </a:p>
          <a:p>
            <a:pPr>
              <a:defRPr/>
            </a:pPr>
            <a:r>
              <a:rPr lang="en-US" sz="2000" dirty="0"/>
              <a:t>           a well-organized trauma system!!!</a:t>
            </a:r>
          </a:p>
          <a:p>
            <a:pPr>
              <a:defRPr/>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39FAF5A4-BB76-92B6-BE16-ECABB4644E98}"/>
              </a:ext>
            </a:extLst>
          </p:cNvPr>
          <p:cNvSpPr>
            <a:spLocks noGrp="1"/>
          </p:cNvSpPr>
          <p:nvPr>
            <p:ph type="title"/>
          </p:nvPr>
        </p:nvSpPr>
        <p:spPr>
          <a:xfrm>
            <a:off x="957263" y="219075"/>
            <a:ext cx="7605712" cy="1358900"/>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Number of Incidents by Mechanism of Injury</a:t>
            </a:r>
          </a:p>
        </p:txBody>
      </p:sp>
      <p:pic>
        <p:nvPicPr>
          <p:cNvPr id="24578" name="Picture 3">
            <a:extLst>
              <a:ext uri="{FF2B5EF4-FFF2-40B4-BE49-F238E27FC236}">
                <a16:creationId xmlns:a16="http://schemas.microsoft.com/office/drawing/2014/main" id="{D50A3E8C-1589-740C-653B-C260775E4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676400"/>
            <a:ext cx="7262812"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5196F363-20C9-2134-BF11-0CDB5389C0B2}"/>
              </a:ext>
            </a:extLst>
          </p:cNvPr>
          <p:cNvSpPr>
            <a:spLocks noGrp="1"/>
          </p:cNvSpPr>
          <p:nvPr>
            <p:ph type="title"/>
          </p:nvPr>
        </p:nvSpPr>
        <p:spPr>
          <a:xfrm>
            <a:off x="914400" y="279400"/>
            <a:ext cx="8229600" cy="674688"/>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Mechanisms of Blunt Injury</a:t>
            </a:r>
          </a:p>
        </p:txBody>
      </p:sp>
      <p:sp>
        <p:nvSpPr>
          <p:cNvPr id="8194" name="Content Placeholder 2">
            <a:extLst>
              <a:ext uri="{FF2B5EF4-FFF2-40B4-BE49-F238E27FC236}">
                <a16:creationId xmlns:a16="http://schemas.microsoft.com/office/drawing/2014/main" id="{F865FD99-82AC-965E-B36D-6B55E216ED4D}"/>
              </a:ext>
            </a:extLst>
          </p:cNvPr>
          <p:cNvSpPr>
            <a:spLocks noGrp="1"/>
          </p:cNvSpPr>
          <p:nvPr>
            <p:ph idx="1"/>
          </p:nvPr>
        </p:nvSpPr>
        <p:spPr>
          <a:xfrm>
            <a:off x="312738" y="1292225"/>
            <a:ext cx="8229600" cy="5105400"/>
          </a:xfrm>
        </p:spPr>
        <p:txBody>
          <a:bodyPr/>
          <a:lstStyle/>
          <a:p>
            <a:pPr marL="971550" lvl="1" indent="-514350" eaLnBrk="1" hangingPunct="1">
              <a:lnSpc>
                <a:spcPct val="80000"/>
              </a:lnSpc>
              <a:buFont typeface="+mj-lt"/>
              <a:buAutoNum type="arabicPeriod"/>
              <a:defRPr/>
            </a:pPr>
            <a:r>
              <a:rPr lang="en-US" altLang="en-US" sz="2800" b="1" dirty="0">
                <a:latin typeface="Arial" charset="0"/>
              </a:rPr>
              <a:t>Compression Forces</a:t>
            </a:r>
          </a:p>
          <a:p>
            <a:pPr marL="971550" lvl="1" indent="-514350" eaLnBrk="1" hangingPunct="1">
              <a:lnSpc>
                <a:spcPct val="80000"/>
              </a:lnSpc>
              <a:buFont typeface="+mj-lt"/>
              <a:buAutoNum type="arabicPeriod"/>
              <a:defRPr/>
            </a:pPr>
            <a:endParaRPr lang="en-US" altLang="en-US" sz="1200" b="1" dirty="0">
              <a:latin typeface="Arial" charset="0"/>
            </a:endParaRPr>
          </a:p>
          <a:p>
            <a:pPr marL="971550" lvl="1" indent="-514350" eaLnBrk="1" hangingPunct="1">
              <a:lnSpc>
                <a:spcPct val="80000"/>
              </a:lnSpc>
              <a:buFont typeface="+mj-lt"/>
              <a:buAutoNum type="arabicPeriod"/>
              <a:defRPr/>
            </a:pPr>
            <a:r>
              <a:rPr lang="en-US" altLang="en-US" sz="2800" b="1" dirty="0">
                <a:latin typeface="Arial" charset="0"/>
              </a:rPr>
              <a:t>Shear Forces</a:t>
            </a:r>
          </a:p>
          <a:p>
            <a:pPr lvl="2" eaLnBrk="1" hangingPunct="1">
              <a:lnSpc>
                <a:spcPct val="80000"/>
              </a:lnSpc>
              <a:buFont typeface="Arial" charset="0"/>
              <a:buChar char="•"/>
              <a:defRPr/>
            </a:pPr>
            <a:r>
              <a:rPr lang="en-US" altLang="en-US" sz="2800" b="1" dirty="0">
                <a:latin typeface="Arial" charset="0"/>
              </a:rPr>
              <a:t>Acceleration/Deceleration Injury</a:t>
            </a:r>
          </a:p>
          <a:p>
            <a:pPr lvl="2" eaLnBrk="1" hangingPunct="1">
              <a:lnSpc>
                <a:spcPct val="80000"/>
              </a:lnSpc>
              <a:buFont typeface="Arial" charset="0"/>
              <a:buChar char="•"/>
              <a:defRPr/>
            </a:pPr>
            <a:r>
              <a:rPr lang="en-US" altLang="en-US" sz="2800" b="1" dirty="0">
                <a:latin typeface="Arial" charset="0"/>
              </a:rPr>
              <a:t>Aorta</a:t>
            </a:r>
          </a:p>
          <a:p>
            <a:pPr marL="1598613" lvl="3" indent="-227013" eaLnBrk="1" hangingPunct="1">
              <a:lnSpc>
                <a:spcPct val="80000"/>
              </a:lnSpc>
              <a:buFont typeface="Arial" charset="0"/>
              <a:buChar char="–"/>
              <a:defRPr/>
            </a:pPr>
            <a:r>
              <a:rPr lang="en-US" altLang="en-US" sz="2800" b="1" dirty="0">
                <a:latin typeface="Arial" charset="0"/>
              </a:rPr>
              <a:t>Shearing force = Spectrum from full thickness tear (exsanguination) to partial tear (pseudoaneurysm)</a:t>
            </a:r>
          </a:p>
          <a:p>
            <a:pPr marL="1598613" lvl="3" indent="-227013" eaLnBrk="1" hangingPunct="1">
              <a:lnSpc>
                <a:spcPct val="80000"/>
              </a:lnSpc>
              <a:buFont typeface="Arial" charset="0"/>
              <a:buChar char="–"/>
              <a:defRPr/>
            </a:pPr>
            <a:endParaRPr lang="en-US" altLang="en-US" sz="1200" b="1" dirty="0">
              <a:latin typeface="Arial" charset="0"/>
            </a:endParaRPr>
          </a:p>
          <a:p>
            <a:pPr marL="1028700" lvl="1" indent="-514350" eaLnBrk="1" hangingPunct="1">
              <a:lnSpc>
                <a:spcPct val="80000"/>
              </a:lnSpc>
              <a:buFont typeface="+mj-lt"/>
              <a:buAutoNum type="arabicPeriod"/>
              <a:defRPr/>
            </a:pPr>
            <a:r>
              <a:rPr lang="en-US" altLang="en-US" sz="2800" b="1" dirty="0">
                <a:latin typeface="Arial" charset="0"/>
              </a:rPr>
              <a:t>Overpressure</a:t>
            </a:r>
          </a:p>
          <a:p>
            <a:pPr lvl="2" eaLnBrk="1" hangingPunct="1">
              <a:lnSpc>
                <a:spcPct val="80000"/>
              </a:lnSpc>
              <a:buFont typeface="Arial" charset="0"/>
              <a:buChar char="•"/>
              <a:defRPr/>
            </a:pPr>
            <a:r>
              <a:rPr lang="en-US" altLang="en-US" sz="2800" b="1" dirty="0">
                <a:latin typeface="Arial" charset="0"/>
              </a:rPr>
              <a:t>Body cavity compressed at a rate faster than the tissue around it, resulting in rupture of the closed space</a:t>
            </a:r>
          </a:p>
          <a:p>
            <a:pPr lvl="2" eaLnBrk="1" hangingPunct="1">
              <a:lnSpc>
                <a:spcPct val="80000"/>
              </a:lnSpc>
              <a:buFont typeface="Arial" charset="0"/>
              <a:buChar char="•"/>
              <a:defRPr/>
            </a:pPr>
            <a:r>
              <a:rPr lang="en-US" altLang="en-US" sz="2800" b="1" dirty="0">
                <a:latin typeface="Arial" charset="0"/>
              </a:rPr>
              <a:t>Diaphragmatic rupture, bladder injury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3C3C6F1B-2F08-0D5F-E06A-99433ED422B3}"/>
              </a:ext>
            </a:extLst>
          </p:cNvPr>
          <p:cNvSpPr>
            <a:spLocks noGrp="1"/>
          </p:cNvSpPr>
          <p:nvPr>
            <p:ph type="title"/>
          </p:nvPr>
        </p:nvSpPr>
        <p:spPr>
          <a:xfrm>
            <a:off x="914400" y="334963"/>
            <a:ext cx="8229600" cy="663575"/>
          </a:xfrm>
        </p:spPr>
        <p:txBody>
          <a:bodyPr rtlCol="0">
            <a:normAutofit fontScale="90000"/>
          </a:bodyPr>
          <a:lstStyle/>
          <a:p>
            <a:pPr eaLnBrk="1" fontAlgn="auto" hangingPunct="1">
              <a:spcAft>
                <a:spcPts val="0"/>
              </a:spcAft>
              <a:defRPr/>
            </a:pPr>
            <a:r>
              <a:rPr lang="en-US" dirty="0">
                <a:ea typeface="+mj-ea"/>
              </a:rPr>
              <a:t>Basics of Trauma Assessment</a:t>
            </a:r>
          </a:p>
        </p:txBody>
      </p:sp>
      <p:sp>
        <p:nvSpPr>
          <p:cNvPr id="38914" name="Content Placeholder 2">
            <a:extLst>
              <a:ext uri="{FF2B5EF4-FFF2-40B4-BE49-F238E27FC236}">
                <a16:creationId xmlns:a16="http://schemas.microsoft.com/office/drawing/2014/main" id="{5D757B20-C832-3552-9D76-FE9E61771778}"/>
              </a:ext>
            </a:extLst>
          </p:cNvPr>
          <p:cNvSpPr>
            <a:spLocks noGrp="1"/>
          </p:cNvSpPr>
          <p:nvPr>
            <p:ph idx="1"/>
          </p:nvPr>
        </p:nvSpPr>
        <p:spPr>
          <a:xfrm>
            <a:off x="846138" y="1146175"/>
            <a:ext cx="7916862" cy="5711825"/>
          </a:xfrm>
        </p:spPr>
        <p:txBody>
          <a:bodyPr rtlCol="0">
            <a:normAutofit/>
          </a:bodyPr>
          <a:lstStyle/>
          <a:p>
            <a:pPr eaLnBrk="1" fontAlgn="auto" hangingPunct="1">
              <a:spcBef>
                <a:spcPts val="200"/>
              </a:spcBef>
              <a:spcAft>
                <a:spcPts val="0"/>
              </a:spcAft>
              <a:defRPr/>
            </a:pPr>
            <a:r>
              <a:rPr lang="en-US" sz="2400" b="1" i="1" u="sng" dirty="0">
                <a:ea typeface="+mn-ea"/>
              </a:rPr>
              <a:t>Preparation</a:t>
            </a:r>
          </a:p>
          <a:p>
            <a:pPr marL="741363" lvl="1" indent="-284163" eaLnBrk="1" fontAlgn="auto" hangingPunct="1">
              <a:spcBef>
                <a:spcPts val="200"/>
              </a:spcBef>
              <a:spcAft>
                <a:spcPts val="0"/>
              </a:spcAft>
              <a:buFont typeface="Arial"/>
              <a:buChar char="–"/>
              <a:defRPr/>
            </a:pPr>
            <a:r>
              <a:rPr lang="en-US" sz="2400" b="1" dirty="0">
                <a:latin typeface="Arial"/>
                <a:ea typeface="+mn-ea"/>
                <a:cs typeface="Arial"/>
              </a:rPr>
              <a:t>Team assembly</a:t>
            </a:r>
          </a:p>
          <a:p>
            <a:pPr marL="741363" lvl="1" indent="-284163" eaLnBrk="1" fontAlgn="auto" hangingPunct="1">
              <a:spcBef>
                <a:spcPts val="200"/>
              </a:spcBef>
              <a:spcAft>
                <a:spcPts val="0"/>
              </a:spcAft>
              <a:buFont typeface="Arial"/>
              <a:buChar char="–"/>
              <a:defRPr/>
            </a:pPr>
            <a:r>
              <a:rPr lang="en-US" sz="2400" b="1" dirty="0">
                <a:latin typeface="Arial"/>
                <a:ea typeface="+mn-ea"/>
                <a:cs typeface="Arial"/>
              </a:rPr>
              <a:t>Room preparation</a:t>
            </a:r>
          </a:p>
          <a:p>
            <a:pPr marL="741363" lvl="1" indent="-284163" eaLnBrk="1" fontAlgn="auto" hangingPunct="1">
              <a:spcBef>
                <a:spcPts val="200"/>
              </a:spcBef>
              <a:spcAft>
                <a:spcPts val="0"/>
              </a:spcAft>
              <a:buFont typeface="Arial"/>
              <a:buChar char="–"/>
              <a:defRPr/>
            </a:pPr>
            <a:r>
              <a:rPr lang="en-US" sz="2400" b="1" dirty="0">
                <a:latin typeface="Arial"/>
                <a:ea typeface="+mn-ea"/>
                <a:cs typeface="Arial"/>
              </a:rPr>
              <a:t>Equipment check</a:t>
            </a:r>
          </a:p>
          <a:p>
            <a:pPr marL="741363" lvl="1" indent="-284163" eaLnBrk="1" fontAlgn="auto" hangingPunct="1">
              <a:spcBef>
                <a:spcPts val="200"/>
              </a:spcBef>
              <a:spcAft>
                <a:spcPts val="0"/>
              </a:spcAft>
              <a:buFont typeface="Arial"/>
              <a:buChar char="–"/>
              <a:defRPr/>
            </a:pPr>
            <a:endParaRPr lang="en-US" sz="2400" b="1" dirty="0">
              <a:latin typeface="Arial"/>
              <a:ea typeface="+mn-ea"/>
              <a:cs typeface="Arial"/>
            </a:endParaRPr>
          </a:p>
          <a:p>
            <a:pPr eaLnBrk="1" fontAlgn="auto" hangingPunct="1">
              <a:spcBef>
                <a:spcPts val="200"/>
              </a:spcBef>
              <a:spcAft>
                <a:spcPts val="0"/>
              </a:spcAft>
              <a:defRPr/>
            </a:pPr>
            <a:r>
              <a:rPr lang="en-US" sz="2400" b="1" i="1" u="sng" dirty="0">
                <a:ea typeface="+mn-ea"/>
              </a:rPr>
              <a:t>Triage</a:t>
            </a:r>
          </a:p>
          <a:p>
            <a:pPr marL="741363" lvl="1" indent="-284163" eaLnBrk="1" fontAlgn="auto" hangingPunct="1">
              <a:spcBef>
                <a:spcPts val="200"/>
              </a:spcBef>
              <a:spcAft>
                <a:spcPts val="0"/>
              </a:spcAft>
              <a:buFont typeface="Arial"/>
              <a:buChar char="–"/>
              <a:defRPr/>
            </a:pPr>
            <a:r>
              <a:rPr lang="en-US" sz="2400" b="1" dirty="0">
                <a:latin typeface="Arial"/>
                <a:ea typeface="+mn-ea"/>
                <a:cs typeface="Arial"/>
              </a:rPr>
              <a:t>Sort patients by level of acuity</a:t>
            </a:r>
          </a:p>
          <a:p>
            <a:pPr marL="741363" lvl="1" indent="-284163" eaLnBrk="1" fontAlgn="auto" hangingPunct="1">
              <a:spcBef>
                <a:spcPts val="200"/>
              </a:spcBef>
              <a:spcAft>
                <a:spcPts val="0"/>
              </a:spcAft>
              <a:buFont typeface="Arial"/>
              <a:buChar char="–"/>
              <a:defRPr/>
            </a:pPr>
            <a:r>
              <a:rPr lang="en-US" sz="2400" b="1" dirty="0">
                <a:latin typeface="Arial"/>
                <a:ea typeface="+mn-ea"/>
                <a:cs typeface="Arial"/>
              </a:rPr>
              <a:t>Not exceed your ability/resources:</a:t>
            </a:r>
          </a:p>
          <a:p>
            <a:pPr marL="457200" lvl="1" indent="0" eaLnBrk="1" fontAlgn="auto" hangingPunct="1">
              <a:spcBef>
                <a:spcPts val="200"/>
              </a:spcBef>
              <a:spcAft>
                <a:spcPts val="0"/>
              </a:spcAft>
              <a:buFont typeface="Arial" charset="0"/>
              <a:buNone/>
              <a:defRPr/>
            </a:pPr>
            <a:r>
              <a:rPr lang="en-US" sz="2400" b="1" dirty="0">
                <a:latin typeface="Arial"/>
                <a:ea typeface="+mn-ea"/>
                <a:cs typeface="Arial"/>
              </a:rPr>
              <a:t>	treat life-threatening injuries/patients first</a:t>
            </a:r>
          </a:p>
          <a:p>
            <a:pPr marL="741363" lvl="1" indent="-284163" eaLnBrk="1" fontAlgn="auto" hangingPunct="1">
              <a:spcBef>
                <a:spcPts val="200"/>
              </a:spcBef>
              <a:spcAft>
                <a:spcPts val="0"/>
              </a:spcAft>
              <a:buFont typeface="Arial"/>
              <a:buChar char="–"/>
              <a:defRPr/>
            </a:pPr>
            <a:r>
              <a:rPr lang="en-US" sz="2400" b="1" dirty="0">
                <a:latin typeface="Arial"/>
                <a:ea typeface="+mn-ea"/>
                <a:cs typeface="Arial"/>
              </a:rPr>
              <a:t>Will exceed your capacity/resources:  </a:t>
            </a:r>
          </a:p>
          <a:p>
            <a:pPr marL="457200" lvl="1" indent="0" eaLnBrk="1" fontAlgn="auto" hangingPunct="1">
              <a:spcBef>
                <a:spcPts val="200"/>
              </a:spcBef>
              <a:spcAft>
                <a:spcPts val="0"/>
              </a:spcAft>
              <a:buFont typeface="Arial" charset="0"/>
              <a:buNone/>
              <a:defRPr/>
            </a:pPr>
            <a:r>
              <a:rPr lang="en-US" sz="2400" b="1" dirty="0">
                <a:latin typeface="Arial"/>
                <a:ea typeface="+mn-ea"/>
                <a:cs typeface="Arial"/>
              </a:rPr>
              <a:t>	treat the greatest chance of survival, with the 	least time, equipment, and personnel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6BD253B5-6B2F-FA19-CF6C-98FBC6B29AFD}"/>
              </a:ext>
            </a:extLst>
          </p:cNvPr>
          <p:cNvSpPr>
            <a:spLocks noGrp="1"/>
          </p:cNvSpPr>
          <p:nvPr>
            <p:ph type="title"/>
          </p:nvPr>
        </p:nvSpPr>
        <p:spPr>
          <a:xfrm>
            <a:off x="914400" y="334963"/>
            <a:ext cx="8229600" cy="663575"/>
          </a:xfrm>
        </p:spPr>
        <p:txBody>
          <a:bodyPr rtlCol="0">
            <a:normAutofit fontScale="90000"/>
          </a:bodyPr>
          <a:lstStyle/>
          <a:p>
            <a:pPr eaLnBrk="1" fontAlgn="auto" hangingPunct="1">
              <a:spcAft>
                <a:spcPts val="0"/>
              </a:spcAft>
              <a:defRPr/>
            </a:pPr>
            <a:r>
              <a:rPr lang="en-US" dirty="0">
                <a:ea typeface="+mj-ea"/>
              </a:rPr>
              <a:t>Basics of Trauma Assessment</a:t>
            </a:r>
          </a:p>
        </p:txBody>
      </p:sp>
      <p:sp>
        <p:nvSpPr>
          <p:cNvPr id="38914" name="Content Placeholder 2">
            <a:extLst>
              <a:ext uri="{FF2B5EF4-FFF2-40B4-BE49-F238E27FC236}">
                <a16:creationId xmlns:a16="http://schemas.microsoft.com/office/drawing/2014/main" id="{4E7DEC8D-7D6B-1508-7EEF-A8DA9B7D29F6}"/>
              </a:ext>
            </a:extLst>
          </p:cNvPr>
          <p:cNvSpPr>
            <a:spLocks noGrp="1"/>
          </p:cNvSpPr>
          <p:nvPr>
            <p:ph idx="1"/>
          </p:nvPr>
        </p:nvSpPr>
        <p:spPr>
          <a:xfrm>
            <a:off x="846138" y="1328738"/>
            <a:ext cx="5448300" cy="5132387"/>
          </a:xfrm>
        </p:spPr>
        <p:txBody>
          <a:bodyPr rtlCol="0">
            <a:normAutofit/>
          </a:bodyPr>
          <a:lstStyle/>
          <a:p>
            <a:pPr eaLnBrk="1" fontAlgn="auto" hangingPunct="1">
              <a:spcBef>
                <a:spcPts val="200"/>
              </a:spcBef>
              <a:spcAft>
                <a:spcPts val="0"/>
              </a:spcAft>
              <a:defRPr/>
            </a:pPr>
            <a:r>
              <a:rPr lang="en-US" sz="2400" b="1" i="1" u="sng" dirty="0">
                <a:ea typeface="+mn-ea"/>
              </a:rPr>
              <a:t>Primary survey</a:t>
            </a:r>
          </a:p>
          <a:p>
            <a:pPr marL="741363" lvl="1" indent="-284163" eaLnBrk="1" fontAlgn="auto" hangingPunct="1">
              <a:spcBef>
                <a:spcPts val="200"/>
              </a:spcBef>
              <a:spcAft>
                <a:spcPts val="0"/>
              </a:spcAft>
              <a:buFont typeface="Arial"/>
              <a:buChar char="–"/>
              <a:defRPr/>
            </a:pPr>
            <a:r>
              <a:rPr lang="en-US" sz="2400" b="1" dirty="0">
                <a:latin typeface="Arial"/>
                <a:ea typeface="+mn-ea"/>
                <a:cs typeface="Arial"/>
              </a:rPr>
              <a:t>Designed to identify injuries that are immediately life threatening and to treat them as they are identified</a:t>
            </a:r>
          </a:p>
          <a:p>
            <a:pPr eaLnBrk="1" fontAlgn="auto" hangingPunct="1">
              <a:spcBef>
                <a:spcPts val="200"/>
              </a:spcBef>
              <a:spcAft>
                <a:spcPts val="0"/>
              </a:spcAft>
              <a:defRPr/>
            </a:pPr>
            <a:endParaRPr lang="en-US" sz="2400" b="1" i="1" u="sng" dirty="0">
              <a:ea typeface="+mn-ea"/>
            </a:endParaRPr>
          </a:p>
          <a:p>
            <a:pPr eaLnBrk="1" fontAlgn="auto" hangingPunct="1">
              <a:spcBef>
                <a:spcPts val="200"/>
              </a:spcBef>
              <a:spcAft>
                <a:spcPts val="0"/>
              </a:spcAft>
              <a:defRPr/>
            </a:pPr>
            <a:r>
              <a:rPr lang="en-US" sz="2400" b="1" i="1" u="sng" dirty="0">
                <a:ea typeface="+mn-ea"/>
              </a:rPr>
              <a:t>Resuscitation</a:t>
            </a:r>
          </a:p>
          <a:p>
            <a:pPr marL="741363" lvl="1" indent="-284163" eaLnBrk="1" fontAlgn="auto" hangingPunct="1">
              <a:spcBef>
                <a:spcPts val="200"/>
              </a:spcBef>
              <a:spcAft>
                <a:spcPts val="0"/>
              </a:spcAft>
              <a:buFont typeface="Arial"/>
              <a:buChar char="–"/>
              <a:defRPr/>
            </a:pPr>
            <a:r>
              <a:rPr lang="en-US" sz="2400" b="1" dirty="0">
                <a:latin typeface="Arial"/>
                <a:ea typeface="+mn-ea"/>
                <a:cs typeface="Arial"/>
              </a:rPr>
              <a:t>Rapid procedures and adjuncts to treat injuries found in primary survey before completing the secondary survey</a:t>
            </a:r>
          </a:p>
        </p:txBody>
      </p:sp>
      <p:pic>
        <p:nvPicPr>
          <p:cNvPr id="29699" name="Picture 3">
            <a:extLst>
              <a:ext uri="{FF2B5EF4-FFF2-40B4-BE49-F238E27FC236}">
                <a16:creationId xmlns:a16="http://schemas.microsoft.com/office/drawing/2014/main" id="{73EBA81F-3AB8-65D8-6CD0-7BE2D1C9138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438" y="1981200"/>
            <a:ext cx="2620962"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EC3CE576-C5D9-4E23-7854-80ACDDAD0A09}"/>
              </a:ext>
            </a:extLst>
          </p:cNvPr>
          <p:cNvSpPr>
            <a:spLocks noGrp="1"/>
          </p:cNvSpPr>
          <p:nvPr>
            <p:ph type="title"/>
          </p:nvPr>
        </p:nvSpPr>
        <p:spPr>
          <a:xfrm>
            <a:off x="914400" y="334963"/>
            <a:ext cx="8229600" cy="663575"/>
          </a:xfrm>
        </p:spPr>
        <p:txBody>
          <a:bodyPr rtlCol="0">
            <a:normAutofit fontScale="90000"/>
          </a:bodyPr>
          <a:lstStyle/>
          <a:p>
            <a:pPr eaLnBrk="1" fontAlgn="auto" hangingPunct="1">
              <a:spcAft>
                <a:spcPts val="0"/>
              </a:spcAft>
              <a:defRPr/>
            </a:pPr>
            <a:r>
              <a:rPr lang="en-US" dirty="0">
                <a:ea typeface="+mj-ea"/>
              </a:rPr>
              <a:t>Basics of Trauma Assessment</a:t>
            </a:r>
          </a:p>
        </p:txBody>
      </p:sp>
      <p:sp>
        <p:nvSpPr>
          <p:cNvPr id="38914" name="Content Placeholder 2">
            <a:extLst>
              <a:ext uri="{FF2B5EF4-FFF2-40B4-BE49-F238E27FC236}">
                <a16:creationId xmlns:a16="http://schemas.microsoft.com/office/drawing/2014/main" id="{E35ADA2A-47B8-6135-6213-967801F4465B}"/>
              </a:ext>
            </a:extLst>
          </p:cNvPr>
          <p:cNvSpPr>
            <a:spLocks noGrp="1"/>
          </p:cNvSpPr>
          <p:nvPr>
            <p:ph idx="1"/>
          </p:nvPr>
        </p:nvSpPr>
        <p:spPr>
          <a:xfrm>
            <a:off x="846138" y="1146175"/>
            <a:ext cx="7200900" cy="5711825"/>
          </a:xfrm>
        </p:spPr>
        <p:txBody>
          <a:bodyPr rtlCol="0">
            <a:normAutofit/>
          </a:bodyPr>
          <a:lstStyle/>
          <a:p>
            <a:pPr eaLnBrk="1" fontAlgn="auto" hangingPunct="1">
              <a:spcBef>
                <a:spcPts val="200"/>
              </a:spcBef>
              <a:spcAft>
                <a:spcPts val="0"/>
              </a:spcAft>
              <a:defRPr/>
            </a:pPr>
            <a:r>
              <a:rPr lang="en-US" sz="2400" b="1" i="1" u="sng" dirty="0">
                <a:ea typeface="+mn-ea"/>
              </a:rPr>
              <a:t>Secondary survey</a:t>
            </a:r>
          </a:p>
          <a:p>
            <a:pPr marL="741363" lvl="1" indent="-284163" eaLnBrk="1" fontAlgn="auto" hangingPunct="1">
              <a:spcBef>
                <a:spcPts val="200"/>
              </a:spcBef>
              <a:spcAft>
                <a:spcPts val="0"/>
              </a:spcAft>
              <a:buFont typeface="Arial"/>
              <a:buChar char="–"/>
              <a:defRPr/>
            </a:pPr>
            <a:r>
              <a:rPr lang="en-US" sz="2400" b="1" dirty="0">
                <a:latin typeface="Arial"/>
                <a:ea typeface="+mn-ea"/>
                <a:cs typeface="Arial"/>
              </a:rPr>
              <a:t>Full history and physical exam to evaluate for other traumatic injuries</a:t>
            </a:r>
          </a:p>
          <a:p>
            <a:pPr eaLnBrk="1" fontAlgn="auto" hangingPunct="1">
              <a:spcBef>
                <a:spcPts val="200"/>
              </a:spcBef>
              <a:spcAft>
                <a:spcPts val="0"/>
              </a:spcAft>
              <a:defRPr/>
            </a:pPr>
            <a:endParaRPr lang="en-US" sz="2400" b="1" dirty="0">
              <a:ea typeface="+mn-ea"/>
            </a:endParaRPr>
          </a:p>
          <a:p>
            <a:pPr eaLnBrk="1" fontAlgn="auto" hangingPunct="1">
              <a:spcBef>
                <a:spcPts val="200"/>
              </a:spcBef>
              <a:spcAft>
                <a:spcPts val="0"/>
              </a:spcAft>
              <a:defRPr/>
            </a:pPr>
            <a:r>
              <a:rPr lang="en-US" sz="2400" b="1" i="1" u="sng" dirty="0">
                <a:ea typeface="+mn-ea"/>
              </a:rPr>
              <a:t>Monitoring and evaluation, secondary adjuncts</a:t>
            </a:r>
          </a:p>
          <a:p>
            <a:pPr eaLnBrk="1" fontAlgn="auto" hangingPunct="1">
              <a:spcBef>
                <a:spcPts val="200"/>
              </a:spcBef>
              <a:spcAft>
                <a:spcPts val="0"/>
              </a:spcAft>
              <a:defRPr/>
            </a:pPr>
            <a:endParaRPr lang="en-US" sz="2400" b="1" dirty="0">
              <a:ea typeface="+mn-ea"/>
            </a:endParaRPr>
          </a:p>
          <a:p>
            <a:pPr eaLnBrk="1" fontAlgn="auto" hangingPunct="1">
              <a:spcBef>
                <a:spcPts val="200"/>
              </a:spcBef>
              <a:spcAft>
                <a:spcPts val="0"/>
              </a:spcAft>
              <a:defRPr/>
            </a:pPr>
            <a:r>
              <a:rPr lang="en-US" sz="2400" b="1" i="1" u="sng" dirty="0">
                <a:ea typeface="+mn-ea"/>
              </a:rPr>
              <a:t>Transfer to definitive care</a:t>
            </a:r>
          </a:p>
          <a:p>
            <a:pPr marL="741363" lvl="1" indent="-284163" eaLnBrk="1" fontAlgn="auto" hangingPunct="1">
              <a:spcBef>
                <a:spcPts val="200"/>
              </a:spcBef>
              <a:spcAft>
                <a:spcPts val="0"/>
              </a:spcAft>
              <a:buFont typeface="Arial"/>
              <a:buChar char="–"/>
              <a:defRPr/>
            </a:pPr>
            <a:r>
              <a:rPr lang="en-US" sz="2400" b="1" dirty="0">
                <a:latin typeface="Arial"/>
                <a:ea typeface="+mn-ea"/>
                <a:cs typeface="Arial"/>
              </a:rPr>
              <a:t>Floor, ICU, OR, IR, another facility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0D3B5A8C-28FD-7432-8096-1937918A9EA6}"/>
              </a:ext>
            </a:extLst>
          </p:cNvPr>
          <p:cNvSpPr>
            <a:spLocks noGrp="1"/>
          </p:cNvSpPr>
          <p:nvPr>
            <p:ph type="title"/>
          </p:nvPr>
        </p:nvSpPr>
        <p:spPr>
          <a:xfrm>
            <a:off x="957263" y="0"/>
            <a:ext cx="7605712" cy="1360488"/>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PPE</a:t>
            </a:r>
          </a:p>
        </p:txBody>
      </p:sp>
      <p:sp>
        <p:nvSpPr>
          <p:cNvPr id="33794" name="Rectangle 2">
            <a:extLst>
              <a:ext uri="{FF2B5EF4-FFF2-40B4-BE49-F238E27FC236}">
                <a16:creationId xmlns:a16="http://schemas.microsoft.com/office/drawing/2014/main" id="{915D328C-E897-12D8-DC9D-E3473CC9AF8F}"/>
              </a:ext>
            </a:extLst>
          </p:cNvPr>
          <p:cNvSpPr>
            <a:spLocks noGrp="1"/>
          </p:cNvSpPr>
          <p:nvPr>
            <p:ph idx="1"/>
          </p:nvPr>
        </p:nvSpPr>
        <p:spPr>
          <a:xfrm>
            <a:off x="957263" y="1562100"/>
            <a:ext cx="4132262" cy="4689475"/>
          </a:xfrm>
        </p:spPr>
        <p:txBody>
          <a:bodyPr/>
          <a:lstStyle/>
          <a:p>
            <a:pPr marL="457200" indent="-457200" eaLnBrk="1" hangingPunct="1">
              <a:spcBef>
                <a:spcPct val="0"/>
              </a:spcBef>
              <a:buClr>
                <a:schemeClr val="tx1"/>
              </a:buClr>
              <a:buFont typeface="Wingdings" pitchFamily="2" charset="2"/>
              <a:buChar char="ü"/>
            </a:pPr>
            <a:r>
              <a:rPr lang="en-US" altLang="en-US" sz="2800" b="1">
                <a:latin typeface="Arial" panose="020B0604020202020204" pitchFamily="34" charset="0"/>
                <a:ea typeface="ＭＳ Ｐゴシック" panose="020B0600070205080204" pitchFamily="34" charset="-128"/>
                <a:cs typeface="Arial" panose="020B0604020202020204" pitchFamily="34" charset="0"/>
              </a:rPr>
              <a:t>Cap</a:t>
            </a:r>
          </a:p>
          <a:p>
            <a:pPr marL="457200" indent="-457200" eaLnBrk="1" hangingPunct="1">
              <a:spcBef>
                <a:spcPct val="0"/>
              </a:spcBef>
              <a:buClr>
                <a:schemeClr val="tx1"/>
              </a:buClr>
              <a:buFont typeface="Wingdings" pitchFamily="2" charset="2"/>
              <a:buChar char="ü"/>
            </a:pPr>
            <a:endParaRPr lang="en-US" altLang="en-US" sz="12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spcBef>
                <a:spcPts val="700"/>
              </a:spcBef>
              <a:buClr>
                <a:schemeClr val="tx1"/>
              </a:buClr>
              <a:buFont typeface="Wingdings" pitchFamily="2" charset="2"/>
              <a:buChar char="ü"/>
            </a:pPr>
            <a:r>
              <a:rPr lang="en-US" altLang="en-US" sz="2800" b="1">
                <a:latin typeface="Arial" panose="020B0604020202020204" pitchFamily="34" charset="0"/>
                <a:ea typeface="ＭＳ Ｐゴシック" panose="020B0600070205080204" pitchFamily="34" charset="-128"/>
                <a:cs typeface="Arial" panose="020B0604020202020204" pitchFamily="34" charset="0"/>
              </a:rPr>
              <a:t>Gown</a:t>
            </a:r>
          </a:p>
          <a:p>
            <a:pPr marL="457200" indent="-457200" eaLnBrk="1" hangingPunct="1">
              <a:spcBef>
                <a:spcPts val="700"/>
              </a:spcBef>
              <a:buClr>
                <a:schemeClr val="tx1"/>
              </a:buClr>
              <a:buFont typeface="Wingdings" pitchFamily="2" charset="2"/>
              <a:buChar char="ü"/>
            </a:pPr>
            <a:endParaRPr lang="en-US" altLang="en-US" sz="12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spcBef>
                <a:spcPts val="700"/>
              </a:spcBef>
              <a:buClr>
                <a:schemeClr val="tx1"/>
              </a:buClr>
              <a:buFont typeface="Wingdings" pitchFamily="2" charset="2"/>
              <a:buChar char="ü"/>
            </a:pPr>
            <a:r>
              <a:rPr lang="en-US" altLang="en-US" sz="2800" b="1">
                <a:latin typeface="Arial" panose="020B0604020202020204" pitchFamily="34" charset="0"/>
                <a:ea typeface="ＭＳ Ｐゴシック" panose="020B0600070205080204" pitchFamily="34" charset="-128"/>
                <a:cs typeface="Arial" panose="020B0604020202020204" pitchFamily="34" charset="0"/>
              </a:rPr>
              <a:t>Gloves</a:t>
            </a:r>
          </a:p>
          <a:p>
            <a:pPr marL="457200" indent="-457200" eaLnBrk="1" hangingPunct="1">
              <a:spcBef>
                <a:spcPts val="700"/>
              </a:spcBef>
              <a:buClr>
                <a:schemeClr val="tx1"/>
              </a:buClr>
              <a:buFont typeface="Wingdings" pitchFamily="2" charset="2"/>
              <a:buChar char="ü"/>
            </a:pPr>
            <a:endParaRPr lang="en-US" altLang="en-US" sz="12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spcBef>
                <a:spcPts val="700"/>
              </a:spcBef>
              <a:buClr>
                <a:schemeClr val="tx1"/>
              </a:buClr>
              <a:buFont typeface="Wingdings" pitchFamily="2" charset="2"/>
              <a:buChar char="ü"/>
            </a:pPr>
            <a:r>
              <a:rPr lang="en-US" altLang="en-US" sz="2800" b="1">
                <a:latin typeface="Arial" panose="020B0604020202020204" pitchFamily="34" charset="0"/>
                <a:ea typeface="ＭＳ Ｐゴシック" panose="020B0600070205080204" pitchFamily="34" charset="-128"/>
                <a:cs typeface="Arial" panose="020B0604020202020204" pitchFamily="34" charset="0"/>
              </a:rPr>
              <a:t>Mask</a:t>
            </a:r>
          </a:p>
          <a:p>
            <a:pPr marL="457200" indent="-457200" eaLnBrk="1" hangingPunct="1">
              <a:spcBef>
                <a:spcPts val="700"/>
              </a:spcBef>
              <a:buClr>
                <a:schemeClr val="tx1"/>
              </a:buClr>
              <a:buFont typeface="Wingdings" pitchFamily="2" charset="2"/>
              <a:buChar char="ü"/>
            </a:pPr>
            <a:endParaRPr lang="en-US" altLang="en-US" sz="12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spcBef>
                <a:spcPts val="700"/>
              </a:spcBef>
              <a:buClr>
                <a:schemeClr val="tx1"/>
              </a:buClr>
              <a:buFont typeface="Wingdings" pitchFamily="2" charset="2"/>
              <a:buChar char="ü"/>
            </a:pPr>
            <a:r>
              <a:rPr lang="en-US" altLang="en-US" sz="2800" b="1">
                <a:latin typeface="Arial" panose="020B0604020202020204" pitchFamily="34" charset="0"/>
                <a:ea typeface="ＭＳ Ｐゴシック" panose="020B0600070205080204" pitchFamily="34" charset="-128"/>
                <a:cs typeface="Arial" panose="020B0604020202020204" pitchFamily="34" charset="0"/>
              </a:rPr>
              <a:t>Goggles/face Shield</a:t>
            </a:r>
          </a:p>
          <a:p>
            <a:pPr marL="457200" indent="-457200" eaLnBrk="1" hangingPunct="1">
              <a:spcBef>
                <a:spcPts val="700"/>
              </a:spcBef>
              <a:buClr>
                <a:schemeClr val="tx1"/>
              </a:buClr>
              <a:buFont typeface="Wingdings" pitchFamily="2" charset="2"/>
              <a:buChar char="ü"/>
            </a:pPr>
            <a:endParaRPr lang="en-US" altLang="en-US" sz="12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spcBef>
                <a:spcPts val="700"/>
              </a:spcBef>
              <a:buClr>
                <a:schemeClr val="tx1"/>
              </a:buClr>
              <a:buFont typeface="Wingdings" pitchFamily="2" charset="2"/>
              <a:buChar char="ü"/>
            </a:pPr>
            <a:r>
              <a:rPr lang="en-US" altLang="en-US" sz="2800" b="1">
                <a:latin typeface="Arial" panose="020B0604020202020204" pitchFamily="34" charset="0"/>
                <a:ea typeface="ＭＳ Ｐゴシック" panose="020B0600070205080204" pitchFamily="34" charset="-128"/>
                <a:cs typeface="Arial" panose="020B0604020202020204" pitchFamily="34" charset="0"/>
              </a:rPr>
              <a:t>Lead apron</a:t>
            </a:r>
          </a:p>
          <a:p>
            <a:pPr marL="457200" indent="-457200" eaLnBrk="1" hangingPunct="1">
              <a:spcBef>
                <a:spcPts val="700"/>
              </a:spcBef>
              <a:buClr>
                <a:schemeClr val="tx1"/>
              </a:buClr>
              <a:buFont typeface="Wingdings" pitchFamily="2" charset="2"/>
              <a:buChar char="ü"/>
            </a:pPr>
            <a:endParaRPr lang="en-US" altLang="en-US" sz="12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spcBef>
                <a:spcPts val="700"/>
              </a:spcBef>
              <a:buClr>
                <a:schemeClr val="tx1"/>
              </a:buClr>
              <a:buFont typeface="Wingdings" pitchFamily="2" charset="2"/>
              <a:buChar char="ü"/>
            </a:pPr>
            <a:r>
              <a:rPr lang="en-US" altLang="en-US" sz="2800" b="1">
                <a:latin typeface="Arial" panose="020B0604020202020204" pitchFamily="34" charset="0"/>
                <a:ea typeface="ＭＳ Ｐゴシック" panose="020B0600070205080204" pitchFamily="34" charset="-128"/>
                <a:cs typeface="Arial" panose="020B0604020202020204" pitchFamily="34" charset="0"/>
              </a:rPr>
              <a:t>Shoe covers</a:t>
            </a:r>
          </a:p>
        </p:txBody>
      </p:sp>
      <p:pic>
        <p:nvPicPr>
          <p:cNvPr id="33795" name="Picture 4">
            <a:extLst>
              <a:ext uri="{FF2B5EF4-FFF2-40B4-BE49-F238E27FC236}">
                <a16:creationId xmlns:a16="http://schemas.microsoft.com/office/drawing/2014/main" id="{9CA2B159-DDA7-F666-9A4E-96819F8F66F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963" y="679450"/>
            <a:ext cx="4694237"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5A80DC85-AF2E-7CD9-B541-0576A1E861B8}"/>
              </a:ext>
            </a:extLst>
          </p:cNvPr>
          <p:cNvSpPr>
            <a:spLocks noGrp="1"/>
          </p:cNvSpPr>
          <p:nvPr>
            <p:ph type="title"/>
          </p:nvPr>
        </p:nvSpPr>
        <p:spPr>
          <a:xfrm>
            <a:off x="914400" y="200025"/>
            <a:ext cx="8229600" cy="728663"/>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Primary Survey</a:t>
            </a:r>
          </a:p>
        </p:txBody>
      </p:sp>
      <p:sp>
        <p:nvSpPr>
          <p:cNvPr id="35842" name="Content Placeholder 2">
            <a:extLst>
              <a:ext uri="{FF2B5EF4-FFF2-40B4-BE49-F238E27FC236}">
                <a16:creationId xmlns:a16="http://schemas.microsoft.com/office/drawing/2014/main" id="{94B0BC4E-BE9E-7A95-BDED-046A09F034FC}"/>
              </a:ext>
            </a:extLst>
          </p:cNvPr>
          <p:cNvSpPr>
            <a:spLocks noGrp="1"/>
          </p:cNvSpPr>
          <p:nvPr>
            <p:ph idx="1"/>
          </p:nvPr>
        </p:nvSpPr>
        <p:spPr>
          <a:xfrm>
            <a:off x="762000" y="1751013"/>
            <a:ext cx="8153400" cy="3487737"/>
          </a:xfrm>
        </p:spPr>
        <p:txBody>
          <a:bodyPr/>
          <a:lstStyle/>
          <a:p>
            <a:pPr eaLnBrk="1" hangingPunct="1"/>
            <a:r>
              <a:rPr lang="en-US" altLang="en-US" sz="2800" b="1">
                <a:latin typeface="Arial" panose="020B0604020202020204" pitchFamily="34" charset="0"/>
                <a:ea typeface="ＭＳ Ｐゴシック" panose="020B0600070205080204" pitchFamily="34" charset="-128"/>
                <a:cs typeface="Arial" panose="020B0604020202020204" pitchFamily="34" charset="0"/>
              </a:rPr>
              <a:t>Key Principles</a:t>
            </a:r>
          </a:p>
          <a:p>
            <a:pPr marL="741363" lvl="1" indent="-284163" eaLnBrk="1" hangingPunct="1"/>
            <a:endParaRPr lang="en-US" altLang="en-US" sz="2800" b="1">
              <a:latin typeface="Arial" panose="020B0604020202020204" pitchFamily="34" charset="0"/>
              <a:ea typeface="ＭＳ Ｐゴシック" panose="020B0600070205080204" pitchFamily="34" charset="-128"/>
            </a:endParaRPr>
          </a:p>
          <a:p>
            <a:pPr marL="741363" lvl="1" indent="-284163" eaLnBrk="1" hangingPunct="1"/>
            <a:r>
              <a:rPr lang="en-US" altLang="en-US" sz="2800" b="1">
                <a:latin typeface="Arial" panose="020B0604020202020204" pitchFamily="34" charset="0"/>
                <a:ea typeface="ＭＳ Ｐゴシック" panose="020B0600070205080204" pitchFamily="34" charset="-128"/>
              </a:rPr>
              <a:t>When you find a problem during the primary survey, FIX IT!</a:t>
            </a:r>
          </a:p>
          <a:p>
            <a:pPr marL="741363" lvl="1" indent="-284163" eaLnBrk="1" hangingPunct="1"/>
            <a:endParaRPr lang="en-US" altLang="en-US" sz="2800" b="1">
              <a:latin typeface="Arial" panose="020B0604020202020204" pitchFamily="34" charset="0"/>
              <a:ea typeface="ＭＳ Ｐゴシック" panose="020B0600070205080204" pitchFamily="34" charset="-128"/>
            </a:endParaRPr>
          </a:p>
          <a:p>
            <a:pPr marL="741363" lvl="1" indent="-284163" eaLnBrk="1" hangingPunct="1"/>
            <a:r>
              <a:rPr lang="en-US" altLang="en-US" sz="2800" b="1">
                <a:latin typeface="Arial" panose="020B0604020202020204" pitchFamily="34" charset="0"/>
                <a:ea typeface="ＭＳ Ｐゴシック" panose="020B0600070205080204" pitchFamily="34" charset="-128"/>
              </a:rPr>
              <a:t>If the patient gets worse, restart from the beginning of the primary survey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F70F7A93-ACAF-A70D-2D08-13352B52D717}"/>
              </a:ext>
            </a:extLst>
          </p:cNvPr>
          <p:cNvSpPr>
            <a:spLocks noGrp="1"/>
          </p:cNvSpPr>
          <p:nvPr>
            <p:ph type="title"/>
          </p:nvPr>
        </p:nvSpPr>
        <p:spPr>
          <a:xfrm>
            <a:off x="957263" y="-141288"/>
            <a:ext cx="7605712" cy="1360488"/>
          </a:xfrm>
        </p:spPr>
        <p:txBody>
          <a:bodyPr/>
          <a:lstStyle/>
          <a:p>
            <a:pPr eaLnBrk="1" hangingPunct="1"/>
            <a:r>
              <a:rPr lang="en-US" altLang="en-US" u="sng">
                <a:latin typeface="Arial" panose="020B0604020202020204" pitchFamily="34" charset="0"/>
                <a:ea typeface="ＭＳ Ｐゴシック" panose="020B0600070205080204" pitchFamily="34" charset="-128"/>
                <a:cs typeface="Arial" panose="020B0604020202020204" pitchFamily="34" charset="0"/>
              </a:rPr>
              <a:t>Disclosures</a:t>
            </a:r>
          </a:p>
        </p:txBody>
      </p:sp>
      <p:sp>
        <p:nvSpPr>
          <p:cNvPr id="9218" name="Content Placeholder 1">
            <a:extLst>
              <a:ext uri="{FF2B5EF4-FFF2-40B4-BE49-F238E27FC236}">
                <a16:creationId xmlns:a16="http://schemas.microsoft.com/office/drawing/2014/main" id="{BF1D8FB5-50C1-2894-B470-1A3B851E8839}"/>
              </a:ext>
            </a:extLst>
          </p:cNvPr>
          <p:cNvSpPr>
            <a:spLocks noGrp="1"/>
          </p:cNvSpPr>
          <p:nvPr>
            <p:ph idx="1"/>
          </p:nvPr>
        </p:nvSpPr>
        <p:spPr>
          <a:xfrm>
            <a:off x="957263" y="1882775"/>
            <a:ext cx="7281862" cy="3949700"/>
          </a:xfrm>
        </p:spPr>
        <p:txBody>
          <a:bodyPr/>
          <a:lstStyle/>
          <a:p>
            <a:r>
              <a:rPr lang="en-US" altLang="en-US" sz="2800">
                <a:latin typeface="Arial" panose="020B0604020202020204" pitchFamily="34" charset="0"/>
                <a:ea typeface="ＭＳ Ｐゴシック" panose="020B0600070205080204" pitchFamily="34" charset="-128"/>
                <a:cs typeface="Arial" panose="020B0604020202020204" pitchFamily="34" charset="0"/>
              </a:rPr>
              <a:t>Paid educational consultant for Zimmer-Biomet, KLS-Martin, AtriCure, Smith and Nephew</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49D73BB0-5BCB-C4E4-13FA-F9C377E11367}"/>
              </a:ext>
            </a:extLst>
          </p:cNvPr>
          <p:cNvSpPr>
            <a:spLocks noGrp="1"/>
          </p:cNvSpPr>
          <p:nvPr>
            <p:ph type="title"/>
          </p:nvPr>
        </p:nvSpPr>
        <p:spPr>
          <a:xfrm>
            <a:off x="957263" y="153988"/>
            <a:ext cx="7605712" cy="714375"/>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Primary Survey</a:t>
            </a:r>
          </a:p>
        </p:txBody>
      </p:sp>
      <p:sp>
        <p:nvSpPr>
          <p:cNvPr id="32770" name="Content Placeholder 2">
            <a:extLst>
              <a:ext uri="{FF2B5EF4-FFF2-40B4-BE49-F238E27FC236}">
                <a16:creationId xmlns:a16="http://schemas.microsoft.com/office/drawing/2014/main" id="{44CD3916-39B6-345E-50AF-AC5400336EFB}"/>
              </a:ext>
            </a:extLst>
          </p:cNvPr>
          <p:cNvSpPr>
            <a:spLocks noGrp="1"/>
          </p:cNvSpPr>
          <p:nvPr>
            <p:ph idx="1"/>
          </p:nvPr>
        </p:nvSpPr>
        <p:spPr>
          <a:xfrm>
            <a:off x="957263" y="1079500"/>
            <a:ext cx="7281862" cy="3949700"/>
          </a:xfrm>
        </p:spPr>
        <p:txBody>
          <a:bodyPr>
            <a:normAutofit fontScale="92500"/>
          </a:bodyPr>
          <a:lstStyle/>
          <a:p>
            <a:pPr marL="457200" indent="-457200" eaLnBrk="1" hangingPunct="1">
              <a:buFontTx/>
              <a:buChar char="•"/>
              <a:defRPr/>
            </a:pPr>
            <a:r>
              <a:rPr lang="en-US" altLang="en-US" sz="3600" b="1" u="sng">
                <a:latin typeface="Arial" charset="0"/>
                <a:cs typeface="Arial" charset="0"/>
              </a:rPr>
              <a:t>A</a:t>
            </a:r>
            <a:r>
              <a:rPr lang="en-US" altLang="en-US" sz="3600">
                <a:latin typeface="Arial" charset="0"/>
                <a:cs typeface="Arial" charset="0"/>
              </a:rPr>
              <a:t>irway with c-spine protection</a:t>
            </a:r>
          </a:p>
          <a:p>
            <a:pPr marL="457200" indent="-457200" eaLnBrk="1" hangingPunct="1">
              <a:buFontTx/>
              <a:buChar char="•"/>
              <a:defRPr/>
            </a:pPr>
            <a:endParaRPr lang="en-US" altLang="en-US" sz="1200">
              <a:latin typeface="Arial" charset="0"/>
              <a:cs typeface="Arial" charset="0"/>
            </a:endParaRPr>
          </a:p>
          <a:p>
            <a:pPr marL="457200" indent="-457200" eaLnBrk="1" hangingPunct="1">
              <a:buFontTx/>
              <a:buChar char="•"/>
              <a:defRPr/>
            </a:pPr>
            <a:r>
              <a:rPr lang="en-US" altLang="en-US" sz="3600" b="1" u="sng">
                <a:latin typeface="Arial" charset="0"/>
                <a:cs typeface="Arial" charset="0"/>
              </a:rPr>
              <a:t>B</a:t>
            </a:r>
            <a:r>
              <a:rPr lang="en-US" altLang="en-US" sz="3600">
                <a:latin typeface="Arial" charset="0"/>
                <a:cs typeface="Arial" charset="0"/>
              </a:rPr>
              <a:t>reathing with adequate oxygenation</a:t>
            </a:r>
          </a:p>
          <a:p>
            <a:pPr marL="457200" indent="-457200" eaLnBrk="1" hangingPunct="1">
              <a:buFontTx/>
              <a:buChar char="•"/>
              <a:defRPr/>
            </a:pPr>
            <a:endParaRPr lang="en-US" altLang="en-US" sz="1200">
              <a:latin typeface="Arial" charset="0"/>
              <a:cs typeface="Arial" charset="0"/>
            </a:endParaRPr>
          </a:p>
          <a:p>
            <a:pPr marL="457200" indent="-457200" eaLnBrk="1" hangingPunct="1">
              <a:buFontTx/>
              <a:buChar char="•"/>
              <a:defRPr/>
            </a:pPr>
            <a:r>
              <a:rPr lang="en-US" altLang="en-US" sz="3600" b="1" u="sng">
                <a:latin typeface="Arial" charset="0"/>
                <a:cs typeface="Arial" charset="0"/>
              </a:rPr>
              <a:t>C</a:t>
            </a:r>
            <a:r>
              <a:rPr lang="en-US" altLang="en-US" sz="3600">
                <a:latin typeface="Arial" charset="0"/>
                <a:cs typeface="Arial" charset="0"/>
              </a:rPr>
              <a:t>irculation with hemorrhage control</a:t>
            </a:r>
          </a:p>
          <a:p>
            <a:pPr marL="457200" indent="-457200" eaLnBrk="1" hangingPunct="1">
              <a:buFontTx/>
              <a:buChar char="•"/>
              <a:defRPr/>
            </a:pPr>
            <a:endParaRPr lang="en-US" altLang="en-US" sz="1200">
              <a:latin typeface="Arial" charset="0"/>
              <a:cs typeface="Arial" charset="0"/>
            </a:endParaRPr>
          </a:p>
          <a:p>
            <a:pPr marL="457200" indent="-457200" eaLnBrk="1" hangingPunct="1">
              <a:buFontTx/>
              <a:buChar char="•"/>
              <a:defRPr/>
            </a:pPr>
            <a:r>
              <a:rPr lang="en-US" altLang="en-US" sz="3600" b="1" u="sng">
                <a:latin typeface="Arial" charset="0"/>
                <a:cs typeface="Arial" charset="0"/>
              </a:rPr>
              <a:t>D</a:t>
            </a:r>
            <a:r>
              <a:rPr lang="en-US" altLang="en-US" sz="3600">
                <a:latin typeface="Arial" charset="0"/>
                <a:cs typeface="Arial" charset="0"/>
              </a:rPr>
              <a:t>isability and brief neurologic exam</a:t>
            </a:r>
          </a:p>
          <a:p>
            <a:pPr marL="457200" indent="-457200" eaLnBrk="1" hangingPunct="1">
              <a:buFontTx/>
              <a:buChar char="•"/>
              <a:defRPr/>
            </a:pPr>
            <a:endParaRPr lang="en-US" altLang="en-US" sz="1200">
              <a:latin typeface="Arial" charset="0"/>
              <a:cs typeface="Arial" charset="0"/>
            </a:endParaRPr>
          </a:p>
          <a:p>
            <a:pPr marL="457200" indent="-457200" eaLnBrk="1" hangingPunct="1">
              <a:buFontTx/>
              <a:buChar char="•"/>
              <a:defRPr/>
            </a:pPr>
            <a:r>
              <a:rPr lang="en-US" altLang="en-US" sz="3600" b="1" u="sng">
                <a:latin typeface="Arial" charset="0"/>
                <a:cs typeface="Arial" charset="0"/>
              </a:rPr>
              <a:t>E</a:t>
            </a:r>
            <a:r>
              <a:rPr lang="en-US" altLang="en-US" sz="3600">
                <a:latin typeface="Arial" charset="0"/>
                <a:cs typeface="Arial" charset="0"/>
              </a:rPr>
              <a:t>xposure/</a:t>
            </a:r>
            <a:r>
              <a:rPr lang="en-US" altLang="en-US" sz="3600" b="1" u="sng">
                <a:latin typeface="Arial" charset="0"/>
                <a:cs typeface="Arial" charset="0"/>
              </a:rPr>
              <a:t>E</a:t>
            </a:r>
            <a:r>
              <a:rPr lang="en-US" altLang="en-US" sz="3600">
                <a:latin typeface="Arial" charset="0"/>
                <a:cs typeface="Arial" charset="0"/>
              </a:rPr>
              <a:t>nvironment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A883D0A4-97E1-6E5E-FB7D-0D6A4EB319CD}"/>
              </a:ext>
            </a:extLst>
          </p:cNvPr>
          <p:cNvSpPr>
            <a:spLocks noGrp="1"/>
          </p:cNvSpPr>
          <p:nvPr>
            <p:ph type="title"/>
          </p:nvPr>
        </p:nvSpPr>
        <p:spPr>
          <a:xfrm>
            <a:off x="957263" y="431800"/>
            <a:ext cx="7605712" cy="661988"/>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Primary Survey</a:t>
            </a:r>
          </a:p>
        </p:txBody>
      </p:sp>
      <p:sp>
        <p:nvSpPr>
          <p:cNvPr id="31746" name="Content Placeholder 2">
            <a:extLst>
              <a:ext uri="{FF2B5EF4-FFF2-40B4-BE49-F238E27FC236}">
                <a16:creationId xmlns:a16="http://schemas.microsoft.com/office/drawing/2014/main" id="{8628E549-F6CA-5682-61D5-696098FD6FFE}"/>
              </a:ext>
            </a:extLst>
          </p:cNvPr>
          <p:cNvSpPr>
            <a:spLocks noGrp="1"/>
          </p:cNvSpPr>
          <p:nvPr>
            <p:ph idx="1"/>
          </p:nvPr>
        </p:nvSpPr>
        <p:spPr>
          <a:xfrm>
            <a:off x="957263" y="1882775"/>
            <a:ext cx="7281862" cy="3949700"/>
          </a:xfrm>
        </p:spPr>
        <p:txBody>
          <a:bodyPr/>
          <a:lstStyle/>
          <a:p>
            <a:pPr eaLnBrk="1" hangingPunct="1">
              <a:defRPr/>
            </a:pPr>
            <a:r>
              <a:rPr lang="en-US" altLang="en-US" sz="2800" b="1" dirty="0">
                <a:latin typeface="Arial" charset="0"/>
              </a:rPr>
              <a:t>Same </a:t>
            </a:r>
            <a:r>
              <a:rPr lang="en-US" altLang="en-US" sz="2800" b="1" i="1" u="sng" dirty="0">
                <a:latin typeface="Arial" charset="0"/>
              </a:rPr>
              <a:t>priorities</a:t>
            </a:r>
            <a:r>
              <a:rPr lang="en-US" altLang="en-US" sz="2800" b="1" dirty="0">
                <a:latin typeface="Arial" charset="0"/>
              </a:rPr>
              <a:t> for all patients</a:t>
            </a:r>
          </a:p>
          <a:p>
            <a:pPr marL="457200" indent="-457200" eaLnBrk="1" hangingPunct="1">
              <a:buFontTx/>
              <a:buChar char="•"/>
              <a:defRPr/>
            </a:pPr>
            <a:endParaRPr lang="en-US" altLang="en-US" sz="2800" b="1" dirty="0">
              <a:latin typeface="Arial" charset="0"/>
            </a:endParaRPr>
          </a:p>
          <a:p>
            <a:pPr eaLnBrk="1" hangingPunct="1">
              <a:defRPr/>
            </a:pPr>
            <a:r>
              <a:rPr lang="en-US" altLang="en-US" sz="2800" b="1" dirty="0">
                <a:latin typeface="Arial" charset="0"/>
              </a:rPr>
              <a:t>Special consideration:</a:t>
            </a:r>
          </a:p>
          <a:p>
            <a:pPr marL="1200150" lvl="1" indent="-457200" eaLnBrk="1" hangingPunct="1">
              <a:buFont typeface="Arial" charset="0"/>
              <a:buChar char="•"/>
              <a:defRPr/>
            </a:pPr>
            <a:r>
              <a:rPr lang="en-US" altLang="en-US" sz="2800" b="1" dirty="0">
                <a:latin typeface="Arial" charset="0"/>
              </a:rPr>
              <a:t>Elderly</a:t>
            </a:r>
          </a:p>
          <a:p>
            <a:pPr marL="1200150" lvl="1" indent="-457200" eaLnBrk="1" hangingPunct="1">
              <a:buFont typeface="Arial" charset="0"/>
              <a:buChar char="•"/>
              <a:defRPr/>
            </a:pPr>
            <a:r>
              <a:rPr lang="en-US" altLang="en-US" sz="2800" b="1" dirty="0">
                <a:latin typeface="Arial" charset="0"/>
              </a:rPr>
              <a:t>Pediatrics</a:t>
            </a:r>
          </a:p>
          <a:p>
            <a:pPr marL="1200150" lvl="1" indent="-457200" eaLnBrk="1" hangingPunct="1">
              <a:buFont typeface="Arial" charset="0"/>
              <a:buChar char="•"/>
              <a:defRPr/>
            </a:pPr>
            <a:r>
              <a:rPr lang="en-US" altLang="en-US" sz="2800" b="1" dirty="0">
                <a:latin typeface="Arial" charset="0"/>
              </a:rPr>
              <a:t>Pregnancy</a:t>
            </a:r>
          </a:p>
        </p:txBody>
      </p:sp>
      <p:pic>
        <p:nvPicPr>
          <p:cNvPr id="38915" name="Picture 3" descr="Screen Shot 2012-08-17 at 3.26.06 PM.png">
            <a:extLst>
              <a:ext uri="{FF2B5EF4-FFF2-40B4-BE49-F238E27FC236}">
                <a16:creationId xmlns:a16="http://schemas.microsoft.com/office/drawing/2014/main" id="{C354E09B-F292-BF77-ED5E-C739DF358E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6850" y="2536825"/>
            <a:ext cx="2840038"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80CC625E-8CCE-D701-E3A0-61AF3645399E}"/>
              </a:ext>
            </a:extLst>
          </p:cNvPr>
          <p:cNvSpPr>
            <a:spLocks noGrp="1"/>
          </p:cNvSpPr>
          <p:nvPr>
            <p:ph type="title"/>
          </p:nvPr>
        </p:nvSpPr>
        <p:spPr>
          <a:xfrm>
            <a:off x="957263" y="898525"/>
            <a:ext cx="7605712" cy="855663"/>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Primary Survey: </a:t>
            </a:r>
            <a:br>
              <a:rPr lang="en-US" altLang="en-US">
                <a:latin typeface="Arial" panose="020B0604020202020204" pitchFamily="34" charset="0"/>
                <a:ea typeface="ＭＳ Ｐゴシック" panose="020B0600070205080204" pitchFamily="34" charset="-128"/>
                <a:cs typeface="Arial" panose="020B0604020202020204" pitchFamily="34" charset="0"/>
              </a:rPr>
            </a:br>
            <a:r>
              <a:rPr lang="en-US" altLang="en-US">
                <a:latin typeface="Arial" panose="020B0604020202020204" pitchFamily="34" charset="0"/>
                <a:ea typeface="ＭＳ Ｐゴシック" panose="020B0600070205080204" pitchFamily="34" charset="-128"/>
                <a:cs typeface="Arial" panose="020B0604020202020204" pitchFamily="34" charset="0"/>
              </a:rPr>
              <a:t>Airway</a:t>
            </a:r>
          </a:p>
        </p:txBody>
      </p:sp>
      <p:sp>
        <p:nvSpPr>
          <p:cNvPr id="3" name="Content Placeholder 2">
            <a:extLst>
              <a:ext uri="{FF2B5EF4-FFF2-40B4-BE49-F238E27FC236}">
                <a16:creationId xmlns:a16="http://schemas.microsoft.com/office/drawing/2014/main" id="{9F7C42C8-286B-AAA5-D7C2-3D56F1D6747F}"/>
              </a:ext>
            </a:extLst>
          </p:cNvPr>
          <p:cNvSpPr>
            <a:spLocks noGrp="1"/>
          </p:cNvSpPr>
          <p:nvPr>
            <p:ph idx="1"/>
          </p:nvPr>
        </p:nvSpPr>
        <p:spPr>
          <a:xfrm>
            <a:off x="3605213" y="1981200"/>
            <a:ext cx="4957762" cy="3949700"/>
          </a:xfrm>
        </p:spPr>
        <p:txBody>
          <a:bodyPr rtlCol="0">
            <a:noAutofit/>
          </a:bodyPr>
          <a:lstStyle/>
          <a:p>
            <a:pPr eaLnBrk="1" fontAlgn="auto" hangingPunct="1">
              <a:spcAft>
                <a:spcPts val="0"/>
              </a:spcAft>
              <a:defRPr/>
            </a:pPr>
            <a:r>
              <a:rPr lang="en-US" sz="2400" b="1" i="1" u="sng" dirty="0">
                <a:ea typeface="+mn-ea"/>
              </a:rPr>
              <a:t>Assess for patency</a:t>
            </a:r>
          </a:p>
          <a:p>
            <a:pPr marL="457200" indent="-457200" eaLnBrk="1" fontAlgn="auto" hangingPunct="1">
              <a:spcAft>
                <a:spcPts val="0"/>
              </a:spcAft>
              <a:buFont typeface="Arial"/>
              <a:buChar char="•"/>
              <a:defRPr/>
            </a:pPr>
            <a:r>
              <a:rPr lang="en-US" sz="2400" b="1" dirty="0">
                <a:ea typeface="+mn-ea"/>
              </a:rPr>
              <a:t>Establish patent airway</a:t>
            </a:r>
          </a:p>
          <a:p>
            <a:pPr marL="457200" indent="-457200" eaLnBrk="1" fontAlgn="auto" hangingPunct="1">
              <a:spcAft>
                <a:spcPts val="0"/>
              </a:spcAft>
              <a:buFont typeface="Arial"/>
              <a:buChar char="•"/>
              <a:defRPr/>
            </a:pPr>
            <a:r>
              <a:rPr lang="en-US" sz="2400" b="1" dirty="0">
                <a:ea typeface="+mn-ea"/>
              </a:rPr>
              <a:t>Maintain patent airway</a:t>
            </a:r>
          </a:p>
          <a:p>
            <a:pPr marL="457200" indent="-457200" eaLnBrk="1" fontAlgn="auto" hangingPunct="1">
              <a:spcAft>
                <a:spcPts val="0"/>
              </a:spcAft>
              <a:buFont typeface="Arial"/>
              <a:buChar char="•"/>
              <a:defRPr/>
            </a:pPr>
            <a:r>
              <a:rPr lang="en-US" sz="2400" b="1" dirty="0">
                <a:ea typeface="+mn-ea"/>
              </a:rPr>
              <a:t>Protect c-spine</a:t>
            </a:r>
          </a:p>
          <a:p>
            <a:pPr marL="457200" indent="-457200" eaLnBrk="1" fontAlgn="auto" hangingPunct="1">
              <a:spcAft>
                <a:spcPts val="0"/>
              </a:spcAft>
              <a:buFont typeface="Arial"/>
              <a:buChar char="•"/>
              <a:defRPr/>
            </a:pPr>
            <a:endParaRPr lang="en-US" sz="2400" b="1" dirty="0">
              <a:ea typeface="+mn-ea"/>
            </a:endParaRPr>
          </a:p>
          <a:p>
            <a:pPr eaLnBrk="1" fontAlgn="auto" hangingPunct="1">
              <a:spcAft>
                <a:spcPts val="0"/>
              </a:spcAft>
              <a:defRPr/>
            </a:pPr>
            <a:r>
              <a:rPr lang="en-US" sz="2400" b="1" i="1" u="sng" dirty="0">
                <a:solidFill>
                  <a:srgbClr val="AC1F2D"/>
                </a:solidFill>
                <a:ea typeface="+mn-ea"/>
              </a:rPr>
              <a:t>Pitfalls</a:t>
            </a:r>
          </a:p>
          <a:p>
            <a:pPr marL="457200" indent="-457200" eaLnBrk="1" fontAlgn="auto" hangingPunct="1">
              <a:spcAft>
                <a:spcPts val="0"/>
              </a:spcAft>
              <a:buFont typeface="Arial"/>
              <a:buChar char="•"/>
              <a:defRPr/>
            </a:pPr>
            <a:r>
              <a:rPr lang="en-US" sz="2400" b="1" dirty="0">
                <a:ea typeface="+mn-ea"/>
              </a:rPr>
              <a:t>Progressive loss of airway</a:t>
            </a:r>
          </a:p>
          <a:p>
            <a:pPr marL="457200" indent="-457200" eaLnBrk="1" fontAlgn="auto" hangingPunct="1">
              <a:spcAft>
                <a:spcPts val="0"/>
              </a:spcAft>
              <a:buFont typeface="Arial"/>
              <a:buChar char="•"/>
              <a:defRPr/>
            </a:pPr>
            <a:r>
              <a:rPr lang="en-US" sz="2400" b="1" dirty="0">
                <a:ea typeface="+mn-ea"/>
              </a:rPr>
              <a:t>Difficult airway &amp; need for surgical airway</a:t>
            </a:r>
          </a:p>
          <a:p>
            <a:pPr marL="457200" indent="-457200" eaLnBrk="1" fontAlgn="auto" hangingPunct="1">
              <a:spcAft>
                <a:spcPts val="0"/>
              </a:spcAft>
              <a:buFont typeface="Arial"/>
              <a:buChar char="•"/>
              <a:defRPr/>
            </a:pPr>
            <a:r>
              <a:rPr lang="en-US" sz="2400" b="1" dirty="0">
                <a:ea typeface="+mn-ea"/>
              </a:rPr>
              <a:t>Severe facial/airway trauma</a:t>
            </a:r>
          </a:p>
          <a:p>
            <a:pPr marL="457200" indent="-457200" eaLnBrk="1" fontAlgn="auto" hangingPunct="1">
              <a:spcAft>
                <a:spcPts val="0"/>
              </a:spcAft>
              <a:buFont typeface="Arial"/>
              <a:buChar char="•"/>
              <a:defRPr/>
            </a:pPr>
            <a:r>
              <a:rPr lang="en-US" sz="2400" b="1" dirty="0">
                <a:ea typeface="+mn-ea"/>
              </a:rPr>
              <a:t>Equipment failure</a:t>
            </a:r>
          </a:p>
        </p:txBody>
      </p:sp>
      <p:pic>
        <p:nvPicPr>
          <p:cNvPr id="39939" name="Picture 7">
            <a:hlinkClick r:id="rId2"/>
            <a:extLst>
              <a:ext uri="{FF2B5EF4-FFF2-40B4-BE49-F238E27FC236}">
                <a16:creationId xmlns:a16="http://schemas.microsoft.com/office/drawing/2014/main" id="{2CFA6BEE-7B8A-84DD-9E25-6FE8B0FE394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2346325"/>
            <a:ext cx="23241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2A73C55E-5E0B-9CA4-B8FF-2E05D49A0AB6}"/>
              </a:ext>
            </a:extLst>
          </p:cNvPr>
          <p:cNvSpPr>
            <a:spLocks noGrp="1"/>
          </p:cNvSpPr>
          <p:nvPr>
            <p:ph type="title"/>
          </p:nvPr>
        </p:nvSpPr>
        <p:spPr>
          <a:xfrm>
            <a:off x="957263" y="647700"/>
            <a:ext cx="7605712" cy="838200"/>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Primary Survey:</a:t>
            </a:r>
            <a:br>
              <a:rPr lang="en-US" altLang="en-US">
                <a:latin typeface="Arial" panose="020B0604020202020204" pitchFamily="34" charset="0"/>
                <a:ea typeface="ＭＳ Ｐゴシック" panose="020B0600070205080204" pitchFamily="34" charset="-128"/>
                <a:cs typeface="Arial" panose="020B0604020202020204" pitchFamily="34" charset="0"/>
              </a:rPr>
            </a:br>
            <a:r>
              <a:rPr lang="en-US" altLang="en-US">
                <a:latin typeface="Arial" panose="020B0604020202020204" pitchFamily="34" charset="0"/>
                <a:ea typeface="ＭＳ Ｐゴシック" panose="020B0600070205080204" pitchFamily="34" charset="-128"/>
                <a:cs typeface="Arial" panose="020B0604020202020204" pitchFamily="34" charset="0"/>
              </a:rPr>
              <a:t>Breathing</a:t>
            </a:r>
          </a:p>
        </p:txBody>
      </p:sp>
      <p:sp>
        <p:nvSpPr>
          <p:cNvPr id="33794" name="Content Placeholder 2">
            <a:extLst>
              <a:ext uri="{FF2B5EF4-FFF2-40B4-BE49-F238E27FC236}">
                <a16:creationId xmlns:a16="http://schemas.microsoft.com/office/drawing/2014/main" id="{AEBECFB6-8B66-B39F-2582-0BACEB4F6BE5}"/>
              </a:ext>
            </a:extLst>
          </p:cNvPr>
          <p:cNvSpPr>
            <a:spLocks noGrp="1"/>
          </p:cNvSpPr>
          <p:nvPr>
            <p:ph idx="1"/>
          </p:nvPr>
        </p:nvSpPr>
        <p:spPr>
          <a:xfrm>
            <a:off x="957263" y="1882775"/>
            <a:ext cx="4194175" cy="4518025"/>
          </a:xfrm>
        </p:spPr>
        <p:txBody>
          <a:bodyPr/>
          <a:lstStyle/>
          <a:p>
            <a:pPr eaLnBrk="1" hangingPunct="1">
              <a:defRPr/>
            </a:pPr>
            <a:r>
              <a:rPr lang="en-US" altLang="en-US" sz="2400" b="1" i="1" u="sng" dirty="0">
                <a:latin typeface="Arial" charset="0"/>
              </a:rPr>
              <a:t>Assess and ensure adequate oxygenation and ventilation</a:t>
            </a:r>
          </a:p>
          <a:p>
            <a:pPr marL="457200" indent="-457200" eaLnBrk="1" hangingPunct="1">
              <a:buFont typeface="Arial" charset="0"/>
              <a:buChar char="•"/>
              <a:defRPr/>
            </a:pPr>
            <a:r>
              <a:rPr lang="en-US" altLang="en-US" sz="2400" b="1" dirty="0">
                <a:latin typeface="Arial" charset="0"/>
              </a:rPr>
              <a:t>Respiratory rate</a:t>
            </a:r>
          </a:p>
          <a:p>
            <a:pPr marL="457200" indent="-457200" eaLnBrk="1" hangingPunct="1">
              <a:buFont typeface="Arial" charset="0"/>
              <a:buChar char="•"/>
              <a:defRPr/>
            </a:pPr>
            <a:r>
              <a:rPr lang="en-US" altLang="en-US" sz="2400" b="1" dirty="0">
                <a:latin typeface="Arial" charset="0"/>
              </a:rPr>
              <a:t>Chest movement</a:t>
            </a:r>
          </a:p>
          <a:p>
            <a:pPr marL="457200" indent="-457200" eaLnBrk="1" hangingPunct="1">
              <a:buFont typeface="Arial" charset="0"/>
              <a:buChar char="•"/>
              <a:defRPr/>
            </a:pPr>
            <a:r>
              <a:rPr lang="en-US" altLang="en-US" sz="2400" b="1" dirty="0">
                <a:latin typeface="Arial" charset="0"/>
              </a:rPr>
              <a:t>Air entry/breath sounds</a:t>
            </a:r>
          </a:p>
          <a:p>
            <a:pPr marL="457200" indent="-457200" eaLnBrk="1" hangingPunct="1">
              <a:buFont typeface="Arial" charset="0"/>
              <a:buChar char="•"/>
              <a:defRPr/>
            </a:pPr>
            <a:r>
              <a:rPr lang="en-US" altLang="en-US" sz="2400" b="1" dirty="0">
                <a:latin typeface="Arial" charset="0"/>
              </a:rPr>
              <a:t>Oxygen saturation</a:t>
            </a:r>
          </a:p>
        </p:txBody>
      </p:sp>
      <p:pic>
        <p:nvPicPr>
          <p:cNvPr id="40963" name="Picture 5">
            <a:extLst>
              <a:ext uri="{FF2B5EF4-FFF2-40B4-BE49-F238E27FC236}">
                <a16:creationId xmlns:a16="http://schemas.microsoft.com/office/drawing/2014/main" id="{E710790F-DE8E-BF78-04C4-DD06753D68D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2925" y="647700"/>
            <a:ext cx="3232150" cy="3070225"/>
          </a:xfrm>
          <a:prstGeom prst="rect">
            <a:avLst/>
          </a:prstGeom>
          <a:noFill/>
          <a:ln w="57150">
            <a:solidFill>
              <a:srgbClr val="EEECE1"/>
            </a:solidFill>
            <a:miter lim="800000"/>
            <a:headEnd/>
            <a:tailEnd/>
          </a:ln>
          <a:extLst>
            <a:ext uri="{909E8E84-426E-40DD-AFC4-6F175D3DCCD1}">
              <a14:hiddenFill xmlns:a14="http://schemas.microsoft.com/office/drawing/2010/main">
                <a:solidFill>
                  <a:srgbClr val="FFFFFF"/>
                </a:solidFill>
              </a14:hiddenFill>
            </a:ext>
          </a:extLst>
        </p:spPr>
      </p:pic>
      <p:pic>
        <p:nvPicPr>
          <p:cNvPr id="40964" name="Picture 3">
            <a:extLst>
              <a:ext uri="{FF2B5EF4-FFF2-40B4-BE49-F238E27FC236}">
                <a16:creationId xmlns:a16="http://schemas.microsoft.com/office/drawing/2014/main" id="{50DBC4B1-EAEB-BDE9-0E0C-1FA1D13A377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2925" y="4008438"/>
            <a:ext cx="33401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F7ADF3E8-B8A5-49FC-AA8E-88D59FDE23F3}"/>
              </a:ext>
            </a:extLst>
          </p:cNvPr>
          <p:cNvSpPr>
            <a:spLocks noGrp="1"/>
          </p:cNvSpPr>
          <p:nvPr>
            <p:ph type="title"/>
          </p:nvPr>
        </p:nvSpPr>
        <p:spPr>
          <a:xfrm>
            <a:off x="957263" y="647700"/>
            <a:ext cx="7605712" cy="838200"/>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Primary Survey:</a:t>
            </a:r>
            <a:br>
              <a:rPr lang="en-US" altLang="en-US">
                <a:latin typeface="Arial" panose="020B0604020202020204" pitchFamily="34" charset="0"/>
                <a:ea typeface="ＭＳ Ｐゴシック" panose="020B0600070205080204" pitchFamily="34" charset="-128"/>
                <a:cs typeface="Arial" panose="020B0604020202020204" pitchFamily="34" charset="0"/>
              </a:rPr>
            </a:br>
            <a:r>
              <a:rPr lang="en-US" altLang="en-US">
                <a:latin typeface="Arial" panose="020B0604020202020204" pitchFamily="34" charset="0"/>
                <a:ea typeface="ＭＳ Ｐゴシック" panose="020B0600070205080204" pitchFamily="34" charset="-128"/>
                <a:cs typeface="Arial" panose="020B0604020202020204" pitchFamily="34" charset="0"/>
              </a:rPr>
              <a:t>Breathing</a:t>
            </a:r>
          </a:p>
        </p:txBody>
      </p:sp>
      <p:sp>
        <p:nvSpPr>
          <p:cNvPr id="41986" name="Content Placeholder 2">
            <a:extLst>
              <a:ext uri="{FF2B5EF4-FFF2-40B4-BE49-F238E27FC236}">
                <a16:creationId xmlns:a16="http://schemas.microsoft.com/office/drawing/2014/main" id="{BE4198DE-7546-E951-3897-5BE99FEA25D6}"/>
              </a:ext>
            </a:extLst>
          </p:cNvPr>
          <p:cNvSpPr>
            <a:spLocks noGrp="1"/>
          </p:cNvSpPr>
          <p:nvPr>
            <p:ph idx="1"/>
          </p:nvPr>
        </p:nvSpPr>
        <p:spPr>
          <a:xfrm>
            <a:off x="957263" y="1882775"/>
            <a:ext cx="4194175" cy="4518025"/>
          </a:xfrm>
        </p:spPr>
        <p:txBody>
          <a:bodyPr/>
          <a:lstStyle/>
          <a:p>
            <a:pPr eaLnBrk="1" hangingPunct="1"/>
            <a:r>
              <a:rPr lang="en-US" altLang="en-US" sz="2400" b="1">
                <a:latin typeface="Arial" panose="020B0604020202020204" pitchFamily="34" charset="0"/>
                <a:ea typeface="ＭＳ Ｐゴシック" panose="020B0600070205080204" pitchFamily="34" charset="-128"/>
                <a:cs typeface="Arial" panose="020B0604020202020204" pitchFamily="34" charset="0"/>
              </a:rPr>
              <a:t>14Fr Pigtail Catheters have been shown to be just as good as large bore catheters at draining PTX and HTX.</a:t>
            </a:r>
          </a:p>
        </p:txBody>
      </p:sp>
      <p:pic>
        <p:nvPicPr>
          <p:cNvPr id="41987" name="Picture 5" descr="F:\Pig-tailed chest tube\1.PC-PTX Retrospective study\photo 1.JPG">
            <a:extLst>
              <a:ext uri="{FF2B5EF4-FFF2-40B4-BE49-F238E27FC236}">
                <a16:creationId xmlns:a16="http://schemas.microsoft.com/office/drawing/2014/main" id="{5DB149D8-0A1B-296F-0B20-F174A7AE0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450" y="876300"/>
            <a:ext cx="34575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descr="F:\Pig-tailed chest tube\Picture-Video\pigtail.JPG">
            <a:extLst>
              <a:ext uri="{FF2B5EF4-FFF2-40B4-BE49-F238E27FC236}">
                <a16:creationId xmlns:a16="http://schemas.microsoft.com/office/drawing/2014/main" id="{E7A8BB7E-6654-BC90-6D6C-02F873E38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559175"/>
            <a:ext cx="48990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CEEA62F0-60DA-89B6-81FE-EDC2037431CA}"/>
              </a:ext>
            </a:extLst>
          </p:cNvPr>
          <p:cNvSpPr>
            <a:spLocks noGrp="1"/>
          </p:cNvSpPr>
          <p:nvPr>
            <p:ph type="title"/>
          </p:nvPr>
        </p:nvSpPr>
        <p:spPr>
          <a:xfrm>
            <a:off x="957263" y="879475"/>
            <a:ext cx="7605712" cy="784225"/>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Primary Survey: </a:t>
            </a:r>
            <a:br>
              <a:rPr lang="en-US" altLang="en-US">
                <a:latin typeface="Arial" panose="020B0604020202020204" pitchFamily="34" charset="0"/>
                <a:ea typeface="ＭＳ Ｐゴシック" panose="020B0600070205080204" pitchFamily="34" charset="-128"/>
                <a:cs typeface="Arial" panose="020B0604020202020204" pitchFamily="34" charset="0"/>
              </a:rPr>
            </a:br>
            <a:r>
              <a:rPr lang="en-US" altLang="en-US">
                <a:latin typeface="Arial" panose="020B0604020202020204" pitchFamily="34" charset="0"/>
                <a:ea typeface="ＭＳ Ｐゴシック" panose="020B0600070205080204" pitchFamily="34" charset="-128"/>
                <a:cs typeface="Arial" panose="020B0604020202020204" pitchFamily="34" charset="0"/>
              </a:rPr>
              <a:t>Breathing</a:t>
            </a:r>
          </a:p>
        </p:txBody>
      </p:sp>
      <p:sp>
        <p:nvSpPr>
          <p:cNvPr id="43010" name="Content Placeholder 2">
            <a:extLst>
              <a:ext uri="{FF2B5EF4-FFF2-40B4-BE49-F238E27FC236}">
                <a16:creationId xmlns:a16="http://schemas.microsoft.com/office/drawing/2014/main" id="{97AEA71A-F56F-5CC2-54E3-40C949AB4A99}"/>
              </a:ext>
            </a:extLst>
          </p:cNvPr>
          <p:cNvSpPr>
            <a:spLocks noGrp="1"/>
          </p:cNvSpPr>
          <p:nvPr>
            <p:ph idx="1"/>
          </p:nvPr>
        </p:nvSpPr>
        <p:spPr>
          <a:xfrm>
            <a:off x="677863" y="1865313"/>
            <a:ext cx="5456237" cy="3949700"/>
          </a:xfrm>
        </p:spPr>
        <p:txBody>
          <a:bodyPr/>
          <a:lstStyle/>
          <a:p>
            <a:pPr eaLnBrk="1" hangingPunct="1">
              <a:defRPr/>
            </a:pPr>
            <a:r>
              <a:rPr lang="en-US" altLang="en-US" sz="2800" b="1" i="1" u="sng" dirty="0">
                <a:latin typeface="Arial" charset="0"/>
                <a:cs typeface="Arial" charset="0"/>
              </a:rPr>
              <a:t>Life threatening chest injuries</a:t>
            </a:r>
          </a:p>
          <a:p>
            <a:pPr marL="1200150" lvl="1" indent="-457200" eaLnBrk="1" hangingPunct="1">
              <a:buFont typeface="Arial" charset="0"/>
              <a:buChar char="•"/>
              <a:defRPr/>
            </a:pPr>
            <a:r>
              <a:rPr lang="en-US" altLang="en-US" sz="2800" b="1" dirty="0">
                <a:latin typeface="Arial" charset="0"/>
              </a:rPr>
              <a:t>Tension pneumothorax</a:t>
            </a:r>
          </a:p>
          <a:p>
            <a:pPr marL="1200150" lvl="1" indent="-457200" eaLnBrk="1" hangingPunct="1">
              <a:buFont typeface="Arial" charset="0"/>
              <a:buChar char="•"/>
              <a:defRPr/>
            </a:pPr>
            <a:r>
              <a:rPr lang="en-US" altLang="en-US" sz="2800" b="1" dirty="0">
                <a:latin typeface="Arial" charset="0"/>
              </a:rPr>
              <a:t>Massive </a:t>
            </a:r>
            <a:r>
              <a:rPr lang="en-US" altLang="en-US" sz="2800" b="1" dirty="0" err="1">
                <a:latin typeface="Arial" charset="0"/>
              </a:rPr>
              <a:t>hemothorax</a:t>
            </a:r>
            <a:endParaRPr lang="en-US" altLang="en-US" sz="2800" b="1" dirty="0">
              <a:latin typeface="Arial" charset="0"/>
            </a:endParaRPr>
          </a:p>
          <a:p>
            <a:pPr marL="1200150" lvl="1" indent="-457200" eaLnBrk="1" hangingPunct="1">
              <a:buFont typeface="Arial" charset="0"/>
              <a:buChar char="•"/>
              <a:defRPr/>
            </a:pPr>
            <a:r>
              <a:rPr lang="en-US" altLang="en-US" sz="2800" b="1" dirty="0">
                <a:latin typeface="Arial" charset="0"/>
              </a:rPr>
              <a:t>Pneumothorax</a:t>
            </a:r>
          </a:p>
          <a:p>
            <a:pPr marL="1600200" lvl="2" indent="-457200" eaLnBrk="1" hangingPunct="1">
              <a:buFont typeface="Arial" charset="0"/>
              <a:buChar char="•"/>
              <a:defRPr/>
            </a:pPr>
            <a:r>
              <a:rPr lang="en-US" altLang="en-US" sz="2000" b="1" dirty="0">
                <a:latin typeface="Arial" charset="0"/>
                <a:cs typeface="Arial" charset="0"/>
              </a:rPr>
              <a:t>Chest tube for transfer</a:t>
            </a:r>
          </a:p>
          <a:p>
            <a:pPr marL="1200150" lvl="1" indent="-457200" eaLnBrk="1" hangingPunct="1">
              <a:buFont typeface="Arial" charset="0"/>
              <a:buChar char="•"/>
              <a:defRPr/>
            </a:pPr>
            <a:r>
              <a:rPr lang="en-US" altLang="en-US" sz="2800" b="1" dirty="0">
                <a:latin typeface="Arial" charset="0"/>
              </a:rPr>
              <a:t>Flail chest</a:t>
            </a:r>
          </a:p>
          <a:p>
            <a:pPr lvl="1" indent="0" eaLnBrk="1" hangingPunct="1">
              <a:buFont typeface="Arial" charset="0"/>
              <a:buNone/>
              <a:defRPr/>
            </a:pPr>
            <a:r>
              <a:rPr lang="en-US" altLang="en-US" sz="2800" b="1" dirty="0">
                <a:latin typeface="Arial" charset="0"/>
                <a:cs typeface="Arial" charset="0"/>
              </a:rPr>
              <a:t>        </a:t>
            </a:r>
            <a:endParaRPr lang="en-US" altLang="en-US" sz="2000" b="1" dirty="0">
              <a:latin typeface="Arial" charset="0"/>
              <a:cs typeface="Arial" charset="0"/>
            </a:endParaRPr>
          </a:p>
        </p:txBody>
      </p:sp>
      <p:pic>
        <p:nvPicPr>
          <p:cNvPr id="43011" name="Picture 2">
            <a:extLst>
              <a:ext uri="{FF2B5EF4-FFF2-40B4-BE49-F238E27FC236}">
                <a16:creationId xmlns:a16="http://schemas.microsoft.com/office/drawing/2014/main" id="{342E6EC1-AA05-858E-FFBF-7B590B1F2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3363" y="3436938"/>
            <a:ext cx="3830637"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Content Placeholder 6">
            <a:extLst>
              <a:ext uri="{FF2B5EF4-FFF2-40B4-BE49-F238E27FC236}">
                <a16:creationId xmlns:a16="http://schemas.microsoft.com/office/drawing/2014/main" id="{BE58BB22-6042-7BDE-D79D-FD40F3CF8D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22975" y="100013"/>
            <a:ext cx="3121025"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53C4F66B-0001-5F6D-C206-58ABE8F61FD8}"/>
              </a:ext>
            </a:extLst>
          </p:cNvPr>
          <p:cNvSpPr>
            <a:spLocks noGrp="1"/>
          </p:cNvSpPr>
          <p:nvPr>
            <p:ph type="title"/>
          </p:nvPr>
        </p:nvSpPr>
        <p:spPr>
          <a:xfrm>
            <a:off x="957263" y="103188"/>
            <a:ext cx="7605712" cy="1670050"/>
          </a:xfrm>
        </p:spPr>
        <p:txBody>
          <a:bodyPr/>
          <a:lstStyle/>
          <a:p>
            <a:r>
              <a:rPr lang="en-US" altLang="en-US" sz="4000">
                <a:latin typeface="Arial" panose="020B0604020202020204" pitchFamily="34" charset="0"/>
                <a:ea typeface="ＭＳ Ｐゴシック" panose="020B0600070205080204" pitchFamily="34" charset="-128"/>
                <a:cs typeface="Arial" panose="020B0604020202020204" pitchFamily="34" charset="0"/>
              </a:rPr>
              <a:t>Early VATS for Retained Hemothorax</a:t>
            </a:r>
          </a:p>
        </p:txBody>
      </p:sp>
      <p:sp>
        <p:nvSpPr>
          <p:cNvPr id="3" name="Content Placeholder 2">
            <a:extLst>
              <a:ext uri="{FF2B5EF4-FFF2-40B4-BE49-F238E27FC236}">
                <a16:creationId xmlns:a16="http://schemas.microsoft.com/office/drawing/2014/main" id="{EF76ABDC-ABF4-5C03-7666-AD8E4D21E325}"/>
              </a:ext>
            </a:extLst>
          </p:cNvPr>
          <p:cNvSpPr>
            <a:spLocks noGrp="1"/>
          </p:cNvSpPr>
          <p:nvPr>
            <p:ph idx="1"/>
          </p:nvPr>
        </p:nvSpPr>
        <p:spPr>
          <a:xfrm>
            <a:off x="957263" y="2230438"/>
            <a:ext cx="7802562" cy="4918075"/>
          </a:xfrm>
        </p:spPr>
        <p:txBody>
          <a:bodyPr>
            <a:normAutofit/>
          </a:bodyPr>
          <a:lstStyle/>
          <a:p>
            <a:pPr marL="342900" indent="-342900">
              <a:buFont typeface="Arial" charset="0"/>
              <a:buChar char="•"/>
              <a:defRPr/>
            </a:pPr>
            <a:r>
              <a:rPr lang="en-US" sz="2400" b="1" dirty="0">
                <a:sym typeface="Wingdings"/>
              </a:rPr>
              <a:t>Radiographically apparent </a:t>
            </a:r>
            <a:r>
              <a:rPr lang="en-US" sz="2400" b="1" dirty="0" err="1">
                <a:sym typeface="Wingdings"/>
              </a:rPr>
              <a:t>hemothorax</a:t>
            </a:r>
            <a:r>
              <a:rPr lang="en-US" sz="2400" b="1" dirty="0">
                <a:sym typeface="Wingdings"/>
              </a:rPr>
              <a:t> after tube </a:t>
            </a:r>
            <a:r>
              <a:rPr lang="en-US" sz="2400" b="1" dirty="0" err="1">
                <a:sym typeface="Wingdings"/>
              </a:rPr>
              <a:t>thoracostomy</a:t>
            </a:r>
            <a:endParaRPr lang="en-US" sz="2400" b="1" dirty="0">
              <a:sym typeface="Wingdings"/>
            </a:endParaRPr>
          </a:p>
          <a:p>
            <a:pPr>
              <a:defRPr/>
            </a:pPr>
            <a:r>
              <a:rPr lang="en-US" sz="2400" b="1" dirty="0">
                <a:sym typeface="Wingdings"/>
              </a:rPr>
              <a:t>		 33% rate of empyema </a:t>
            </a:r>
            <a:r>
              <a:rPr lang="en-US" sz="1200" dirty="0">
                <a:sym typeface="Wingdings"/>
              </a:rPr>
              <a:t>(</a:t>
            </a:r>
            <a:r>
              <a:rPr lang="en-US" sz="1200" dirty="0" err="1">
                <a:sym typeface="Wingdings"/>
              </a:rPr>
              <a:t>Karmy</a:t>
            </a:r>
            <a:r>
              <a:rPr lang="en-US" sz="1200" dirty="0">
                <a:sym typeface="Wingdings"/>
              </a:rPr>
              <a:t>-Jones R et al.  </a:t>
            </a:r>
            <a:r>
              <a:rPr lang="en-US" sz="1200" i="1" dirty="0">
                <a:sym typeface="Wingdings"/>
              </a:rPr>
              <a:t>Can </a:t>
            </a:r>
            <a:r>
              <a:rPr lang="en-US" sz="1200" i="1" dirty="0" err="1">
                <a:sym typeface="Wingdings"/>
              </a:rPr>
              <a:t>Respir</a:t>
            </a:r>
            <a:r>
              <a:rPr lang="en-US" sz="1200" i="1" dirty="0">
                <a:sym typeface="Wingdings"/>
              </a:rPr>
              <a:t> J.</a:t>
            </a:r>
            <a:r>
              <a:rPr lang="en-US" sz="1200" dirty="0">
                <a:sym typeface="Wingdings"/>
              </a:rPr>
              <a:t>)</a:t>
            </a:r>
          </a:p>
          <a:p>
            <a:pPr>
              <a:defRPr/>
            </a:pPr>
            <a:endParaRPr lang="en-US" sz="1200" dirty="0">
              <a:sym typeface="Wingdings"/>
            </a:endParaRPr>
          </a:p>
          <a:p>
            <a:pPr marL="342900" indent="-342900">
              <a:buFont typeface="Arial" charset="0"/>
              <a:buChar char="•"/>
              <a:defRPr/>
            </a:pPr>
            <a:r>
              <a:rPr lang="en-US" sz="2400" b="1" dirty="0">
                <a:sym typeface="Wingdings"/>
              </a:rPr>
              <a:t>If retained </a:t>
            </a:r>
            <a:r>
              <a:rPr lang="en-US" sz="2400" b="1" dirty="0" err="1">
                <a:sym typeface="Wingdings"/>
              </a:rPr>
              <a:t>hemothorax</a:t>
            </a:r>
            <a:r>
              <a:rPr lang="en-US" sz="2400" b="1" dirty="0">
                <a:sym typeface="Wingdings"/>
              </a:rPr>
              <a:t> within 72 hours of initial chest tube placement</a:t>
            </a:r>
          </a:p>
          <a:p>
            <a:pPr>
              <a:defRPr/>
            </a:pPr>
            <a:r>
              <a:rPr lang="en-US" sz="2400" b="1" dirty="0">
                <a:sym typeface="Wingdings"/>
              </a:rPr>
              <a:t>		 Patients benefited from early VATS (3-7 </a:t>
            </a:r>
          </a:p>
          <a:p>
            <a:pPr>
              <a:defRPr/>
            </a:pPr>
            <a:r>
              <a:rPr lang="en-US" sz="2400" b="1" dirty="0">
                <a:sym typeface="Wingdings"/>
              </a:rPr>
              <a:t>			days) as opposed to second chest tube</a:t>
            </a:r>
          </a:p>
          <a:p>
            <a:pPr>
              <a:defRPr/>
            </a:pPr>
            <a:r>
              <a:rPr lang="en-US" sz="2400" b="1" dirty="0">
                <a:sym typeface="Wingdings"/>
              </a:rPr>
              <a:t>			</a:t>
            </a:r>
            <a:r>
              <a:rPr lang="en-US" sz="1800" b="1" dirty="0">
                <a:sym typeface="Wingdings"/>
              </a:rPr>
              <a:t>-  Shorter duration of chest tube drainage</a:t>
            </a:r>
          </a:p>
          <a:p>
            <a:pPr>
              <a:defRPr/>
            </a:pPr>
            <a:r>
              <a:rPr lang="en-US" sz="1800" b="1" dirty="0">
                <a:sym typeface="Wingdings"/>
              </a:rPr>
              <a:t>			-  Shorter duration in hospital stay </a:t>
            </a:r>
          </a:p>
          <a:p>
            <a:pPr>
              <a:defRPr/>
            </a:pPr>
            <a:r>
              <a:rPr lang="en-US" sz="1800" b="1" dirty="0">
                <a:sym typeface="Wingdings"/>
              </a:rPr>
              <a:t>			-  Significantly less hospital costs</a:t>
            </a:r>
          </a:p>
          <a:p>
            <a:pPr>
              <a:defRPr/>
            </a:pPr>
            <a:r>
              <a:rPr lang="en-US" sz="1800" b="1" dirty="0">
                <a:sym typeface="Wingdings"/>
              </a:rPr>
              <a:t>			-  Almost half the patients that had a second chest </a:t>
            </a:r>
          </a:p>
          <a:p>
            <a:pPr>
              <a:defRPr/>
            </a:pPr>
            <a:r>
              <a:rPr lang="en-US" sz="1800" b="1" dirty="0">
                <a:sym typeface="Wingdings"/>
              </a:rPr>
              <a:t>			   tube still required surgery </a:t>
            </a:r>
            <a:r>
              <a:rPr lang="en-US" sz="1200" dirty="0">
                <a:sym typeface="Wingdings"/>
              </a:rPr>
              <a:t>(Meyer DM et al.  </a:t>
            </a:r>
            <a:r>
              <a:rPr lang="en-US" sz="1200" i="1" dirty="0">
                <a:sym typeface="Wingdings"/>
              </a:rPr>
              <a:t>Ann Thoracic Surg.</a:t>
            </a:r>
            <a:r>
              <a:rPr lang="en-US" sz="1200" dirty="0">
                <a:sym typeface="Wingdings"/>
              </a:rPr>
              <a:t>)</a:t>
            </a:r>
            <a:endParaRPr lang="en-US" sz="2400" b="1" dirty="0">
              <a:sym typeface="Wingding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691432F6-4ACF-712E-D2BF-E7D5F058E4F5}"/>
              </a:ext>
            </a:extLst>
          </p:cNvPr>
          <p:cNvSpPr>
            <a:spLocks noGrp="1"/>
          </p:cNvSpPr>
          <p:nvPr>
            <p:ph type="title"/>
          </p:nvPr>
        </p:nvSpPr>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46082" name="Content Placeholder 5">
            <a:extLst>
              <a:ext uri="{FF2B5EF4-FFF2-40B4-BE49-F238E27FC236}">
                <a16:creationId xmlns:a16="http://schemas.microsoft.com/office/drawing/2014/main" id="{BF135581-C620-53F5-8922-B108A174AD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6613" y="144463"/>
            <a:ext cx="7912100" cy="6454775"/>
          </a:xfrm>
        </p:spPr>
      </p:pic>
      <p:sp>
        <p:nvSpPr>
          <p:cNvPr id="46083" name="Content Placeholder 3">
            <a:extLst>
              <a:ext uri="{FF2B5EF4-FFF2-40B4-BE49-F238E27FC236}">
                <a16:creationId xmlns:a16="http://schemas.microsoft.com/office/drawing/2014/main" id="{7E1C2F8E-7534-6D3C-10F7-419134408C61}"/>
              </a:ext>
            </a:extLst>
          </p:cNvPr>
          <p:cNvSpPr>
            <a:spLocks noGrp="1"/>
          </p:cNvSpPr>
          <p:nvPr>
            <p:ph sz="quarter" idx="10"/>
          </p:nvPr>
        </p:nvSpPr>
        <p:spPr>
          <a:xfrm>
            <a:off x="957263" y="2282825"/>
            <a:ext cx="7281862" cy="457200"/>
          </a:xfrm>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38D49EB2-4C78-EBF3-EF94-5F9F0F589CDF}"/>
              </a:ext>
            </a:extLst>
          </p:cNvPr>
          <p:cNvSpPr>
            <a:spLocks noGrp="1"/>
          </p:cNvSpPr>
          <p:nvPr>
            <p:ph type="title"/>
          </p:nvPr>
        </p:nvSpPr>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47106" name="Text Placeholder 2">
            <a:extLst>
              <a:ext uri="{FF2B5EF4-FFF2-40B4-BE49-F238E27FC236}">
                <a16:creationId xmlns:a16="http://schemas.microsoft.com/office/drawing/2014/main" id="{712B6651-3585-4451-D3E8-B62ED9CE9099}"/>
              </a:ext>
            </a:extLst>
          </p:cNvPr>
          <p:cNvSpPr>
            <a:spLocks noGrp="1"/>
          </p:cNvSpPr>
          <p:nvPr>
            <p:ph type="body" idx="1"/>
          </p:nvPr>
        </p:nvSpPr>
        <p:spPr>
          <a:xfrm>
            <a:off x="955675" y="2817813"/>
            <a:ext cx="3465513" cy="3117850"/>
          </a:xfrm>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47107" name="Content Placeholder 3">
            <a:extLst>
              <a:ext uri="{FF2B5EF4-FFF2-40B4-BE49-F238E27FC236}">
                <a16:creationId xmlns:a16="http://schemas.microsoft.com/office/drawing/2014/main" id="{D814933C-0242-A72B-7F35-05DFDE546402}"/>
              </a:ext>
            </a:extLst>
          </p:cNvPr>
          <p:cNvSpPr>
            <a:spLocks noGrp="1"/>
          </p:cNvSpPr>
          <p:nvPr>
            <p:ph sz="quarter" idx="13"/>
          </p:nvPr>
        </p:nvSpPr>
        <p:spPr>
          <a:xfrm>
            <a:off x="955675" y="2282825"/>
            <a:ext cx="7189788" cy="457200"/>
          </a:xfrm>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47108" name="Text Placeholder 4">
            <a:extLst>
              <a:ext uri="{FF2B5EF4-FFF2-40B4-BE49-F238E27FC236}">
                <a16:creationId xmlns:a16="http://schemas.microsoft.com/office/drawing/2014/main" id="{127222F7-7655-CE95-0D06-F999C0737350}"/>
              </a:ext>
            </a:extLst>
          </p:cNvPr>
          <p:cNvSpPr>
            <a:spLocks noGrp="1"/>
          </p:cNvSpPr>
          <p:nvPr>
            <p:ph type="body" idx="14"/>
          </p:nvPr>
        </p:nvSpPr>
        <p:spPr>
          <a:xfrm>
            <a:off x="4679950" y="2825750"/>
            <a:ext cx="3465513" cy="3117850"/>
          </a:xfrm>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47109" name="Picture 5">
            <a:extLst>
              <a:ext uri="{FF2B5EF4-FFF2-40B4-BE49-F238E27FC236}">
                <a16:creationId xmlns:a16="http://schemas.microsoft.com/office/drawing/2014/main" id="{F234B0FD-6ADE-0FE0-8493-F998D4061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820738"/>
            <a:ext cx="77851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8807088A-BEA1-57AF-1192-94B0A4C4CCFB}"/>
              </a:ext>
            </a:extLst>
          </p:cNvPr>
          <p:cNvSpPr>
            <a:spLocks noGrp="1"/>
          </p:cNvSpPr>
          <p:nvPr>
            <p:ph type="title"/>
          </p:nvPr>
        </p:nvSpPr>
        <p:spPr>
          <a:xfrm>
            <a:off x="957263" y="1588"/>
            <a:ext cx="7605712" cy="1158875"/>
          </a:xfrm>
        </p:spPr>
        <p:txBody>
          <a:bodyPr/>
          <a:lstStyle/>
          <a:p>
            <a:r>
              <a:rPr lang="en-US" altLang="en-US" sz="4000">
                <a:latin typeface="Arial" panose="020B0604020202020204" pitchFamily="34" charset="0"/>
                <a:ea typeface="ＭＳ Ｐゴシック" panose="020B0600070205080204" pitchFamily="34" charset="-128"/>
                <a:cs typeface="Arial" panose="020B0604020202020204" pitchFamily="34" charset="0"/>
              </a:rPr>
              <a:t>Chest Wall Trauma</a:t>
            </a:r>
          </a:p>
        </p:txBody>
      </p:sp>
      <p:sp>
        <p:nvSpPr>
          <p:cNvPr id="3" name="Content Placeholder 2">
            <a:extLst>
              <a:ext uri="{FF2B5EF4-FFF2-40B4-BE49-F238E27FC236}">
                <a16:creationId xmlns:a16="http://schemas.microsoft.com/office/drawing/2014/main" id="{4D2F3D1E-730C-1812-79B2-3A8DC6A41F05}"/>
              </a:ext>
            </a:extLst>
          </p:cNvPr>
          <p:cNvSpPr>
            <a:spLocks noGrp="1"/>
          </p:cNvSpPr>
          <p:nvPr>
            <p:ph idx="1"/>
          </p:nvPr>
        </p:nvSpPr>
        <p:spPr>
          <a:xfrm>
            <a:off x="957263" y="1346200"/>
            <a:ext cx="7458075" cy="5326063"/>
          </a:xfrm>
        </p:spPr>
        <p:txBody>
          <a:bodyPr/>
          <a:lstStyle/>
          <a:p>
            <a:pPr marL="457200" indent="-457200">
              <a:lnSpc>
                <a:spcPct val="70000"/>
              </a:lnSpc>
              <a:buFontTx/>
              <a:buChar char="•"/>
            </a:pPr>
            <a:r>
              <a:rPr lang="en-US" altLang="en-US" sz="22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39% of patients with blunt thoracic trauma will have multiple rib fractures.</a:t>
            </a:r>
          </a:p>
          <a:p>
            <a:pPr marL="457200" indent="-457200">
              <a:lnSpc>
                <a:spcPct val="70000"/>
              </a:lnSpc>
              <a:buFontTx/>
              <a:buChar char="•"/>
            </a:pPr>
            <a:endParaRPr lang="en-US" altLang="en-US" sz="220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marL="457200" indent="-457200">
              <a:lnSpc>
                <a:spcPct val="70000"/>
              </a:lnSpc>
              <a:buFontTx/>
              <a:buChar char="•"/>
            </a:pPr>
            <a:r>
              <a:rPr lang="en-US" altLang="en-US" sz="22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National Trauma Database Study 1994-2003</a:t>
            </a:r>
          </a:p>
          <a:p>
            <a:pPr marL="457200" indent="-457200">
              <a:lnSpc>
                <a:spcPct val="70000"/>
              </a:lnSpc>
            </a:pPr>
            <a:r>
              <a:rPr lang="en-US" altLang="en-US" sz="22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a:t>
            </a:r>
            <a:r>
              <a:rPr lang="en-US" altLang="en-US" sz="17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1 Rib Fracture = 5.8% Mortality</a:t>
            </a:r>
          </a:p>
          <a:p>
            <a:pPr marL="457200" indent="-457200">
              <a:lnSpc>
                <a:spcPct val="70000"/>
              </a:lnSpc>
            </a:pPr>
            <a:r>
              <a:rPr lang="en-US" altLang="en-US" sz="17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5 Rib Fractures = 10% Mortality</a:t>
            </a:r>
          </a:p>
          <a:p>
            <a:pPr marL="457200" indent="-457200">
              <a:lnSpc>
                <a:spcPct val="70000"/>
              </a:lnSpc>
            </a:pPr>
            <a:r>
              <a:rPr lang="en-US" altLang="en-US" sz="17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7 Rib Fractures = 15% Mortality </a:t>
            </a:r>
          </a:p>
          <a:p>
            <a:pPr marL="457200" indent="-457200">
              <a:lnSpc>
                <a:spcPct val="70000"/>
              </a:lnSpc>
            </a:pPr>
            <a:r>
              <a:rPr lang="en-US" altLang="en-US" sz="17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8 or More Rib Fractures = </a:t>
            </a:r>
            <a:r>
              <a:rPr lang="en-US" altLang="en-US" sz="1700" b="1" u="sng">
                <a:latin typeface="Arial" panose="020B0604020202020204" pitchFamily="34" charset="0"/>
                <a:ea typeface="ＭＳ Ｐゴシック" panose="020B0600070205080204" pitchFamily="34" charset="-128"/>
                <a:cs typeface="Arial" panose="020B0604020202020204" pitchFamily="34" charset="0"/>
                <a:sym typeface="Wingdings" pitchFamily="2" charset="2"/>
              </a:rPr>
              <a:t>34.4% Mortality</a:t>
            </a:r>
          </a:p>
          <a:p>
            <a:pPr marL="457200" indent="-457200">
              <a:lnSpc>
                <a:spcPct val="70000"/>
              </a:lnSpc>
            </a:pPr>
            <a:endParaRPr lang="en-US" altLang="en-US" sz="170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marL="457200" indent="-457200">
              <a:lnSpc>
                <a:spcPct val="70000"/>
              </a:lnSpc>
            </a:pPr>
            <a:r>
              <a:rPr lang="en-US" altLang="en-US" sz="17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Flail Chest Alone = 17% Mortality</a:t>
            </a:r>
          </a:p>
          <a:p>
            <a:pPr marL="457200" indent="-457200">
              <a:lnSpc>
                <a:spcPct val="70000"/>
              </a:lnSpc>
            </a:pPr>
            <a:r>
              <a:rPr lang="en-US" altLang="en-US" sz="17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Flail chest + Pulmonary Contusions = </a:t>
            </a:r>
            <a:r>
              <a:rPr lang="en-US" altLang="en-US" sz="1700" b="1" u="sng">
                <a:latin typeface="Arial" panose="020B0604020202020204" pitchFamily="34" charset="0"/>
                <a:ea typeface="ＭＳ Ｐゴシック" panose="020B0600070205080204" pitchFamily="34" charset="-128"/>
                <a:cs typeface="Arial" panose="020B0604020202020204" pitchFamily="34" charset="0"/>
                <a:sym typeface="Wingdings" pitchFamily="2" charset="2"/>
              </a:rPr>
              <a:t>42% Mortality</a:t>
            </a:r>
          </a:p>
          <a:p>
            <a:pPr marL="457200" indent="-457200">
              <a:lnSpc>
                <a:spcPct val="70000"/>
              </a:lnSpc>
            </a:pPr>
            <a:endParaRPr lang="en-US" altLang="en-US" sz="170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marL="457200" indent="-457200">
              <a:lnSpc>
                <a:spcPct val="70000"/>
              </a:lnSpc>
            </a:pPr>
            <a:r>
              <a:rPr lang="en-US" altLang="en-US" sz="17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Presence of 1</a:t>
            </a:r>
            <a:r>
              <a:rPr lang="en-US" altLang="en-US" sz="1700" baseline="300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st</a:t>
            </a:r>
            <a:r>
              <a:rPr lang="en-US" altLang="en-US" sz="17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Rib Fracture = 36% Mortality</a:t>
            </a:r>
          </a:p>
          <a:p>
            <a:pPr marL="457200" indent="-457200">
              <a:lnSpc>
                <a:spcPct val="70000"/>
              </a:lnSpc>
            </a:pPr>
            <a:endParaRPr lang="en-US" altLang="en-US" sz="170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marL="457200" indent="-457200">
              <a:lnSpc>
                <a:spcPct val="80000"/>
              </a:lnSpc>
              <a:spcBef>
                <a:spcPct val="0"/>
              </a:spcBef>
              <a:buFontTx/>
              <a:buChar char="•"/>
            </a:pPr>
            <a:r>
              <a:rPr lang="en-US" altLang="en-US" sz="22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70% of patients with rib fractures are still not back to full work capacity at 6 months</a:t>
            </a:r>
          </a:p>
          <a:p>
            <a:pPr marL="457200" indent="-457200">
              <a:lnSpc>
                <a:spcPct val="80000"/>
              </a:lnSpc>
              <a:spcBef>
                <a:spcPct val="0"/>
              </a:spcBef>
              <a:buFont typeface="Calibri" panose="020F0502020204030204" pitchFamily="34" charset="0"/>
              <a:buAutoNum type="arabicPeriod"/>
            </a:pPr>
            <a:endParaRPr lang="en-US" altLang="en-US" sz="220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marL="457200" indent="-457200">
              <a:lnSpc>
                <a:spcPct val="80000"/>
              </a:lnSpc>
              <a:spcBef>
                <a:spcPct val="0"/>
              </a:spcBef>
              <a:buFontTx/>
              <a:buChar char="•"/>
            </a:pPr>
            <a:r>
              <a:rPr lang="en-US" altLang="en-US" sz="22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60% of patients with ribs fractures are still having pain at 1 year from injury</a:t>
            </a:r>
          </a:p>
          <a:p>
            <a:pPr marL="457200" indent="-457200">
              <a:lnSpc>
                <a:spcPct val="70000"/>
              </a:lnSpc>
            </a:pPr>
            <a:endParaRPr lang="en-US" altLang="en-US" sz="170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p:txBody>
      </p:sp>
      <p:sp>
        <p:nvSpPr>
          <p:cNvPr id="48131" name="TextBox 3">
            <a:extLst>
              <a:ext uri="{FF2B5EF4-FFF2-40B4-BE49-F238E27FC236}">
                <a16:creationId xmlns:a16="http://schemas.microsoft.com/office/drawing/2014/main" id="{53D5A27C-5CF5-EA76-09EB-BCA742EBBE70}"/>
              </a:ext>
            </a:extLst>
          </p:cNvPr>
          <p:cNvSpPr txBox="1">
            <a:spLocks noChangeArrowheads="1"/>
          </p:cNvSpPr>
          <p:nvPr/>
        </p:nvSpPr>
        <p:spPr bwMode="auto">
          <a:xfrm>
            <a:off x="5461000" y="6388100"/>
            <a:ext cx="2533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nSpc>
                <a:spcPct val="100000"/>
              </a:lnSpc>
              <a:spcBef>
                <a:spcPct val="0"/>
              </a:spcBef>
            </a:pPr>
            <a:r>
              <a:rPr lang="en-US" altLang="en-US" sz="1800">
                <a:latin typeface="Calibri" panose="020F0502020204030204" pitchFamily="34" charset="0"/>
              </a:rPr>
              <a:t>Witt et al.  </a:t>
            </a:r>
            <a:r>
              <a:rPr lang="en-US" altLang="en-US" sz="1800" i="1">
                <a:latin typeface="Calibri" panose="020F0502020204030204" pitchFamily="34" charset="0"/>
              </a:rPr>
              <a:t>TSACO.  </a:t>
            </a:r>
            <a:r>
              <a:rPr lang="en-US" altLang="en-US" sz="1800">
                <a:latin typeface="Calibri" panose="020F0502020204030204" pitchFamily="34" charset="0"/>
              </a:rPr>
              <a:t>2017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4DB7B6E4-ED17-BE68-8E19-18830A2C91DF}"/>
              </a:ext>
            </a:extLst>
          </p:cNvPr>
          <p:cNvSpPr>
            <a:spLocks noGrp="1"/>
          </p:cNvSpPr>
          <p:nvPr>
            <p:ph type="title"/>
          </p:nvPr>
        </p:nvSpPr>
        <p:spPr>
          <a:xfrm>
            <a:off x="957263" y="233363"/>
            <a:ext cx="7605712" cy="838200"/>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Objectives</a:t>
            </a:r>
          </a:p>
        </p:txBody>
      </p:sp>
      <p:sp>
        <p:nvSpPr>
          <p:cNvPr id="9218" name="Content Placeholder 2">
            <a:extLst>
              <a:ext uri="{FF2B5EF4-FFF2-40B4-BE49-F238E27FC236}">
                <a16:creationId xmlns:a16="http://schemas.microsoft.com/office/drawing/2014/main" id="{7824C5C4-BBC0-B65C-9ACA-15F268B74C17}"/>
              </a:ext>
            </a:extLst>
          </p:cNvPr>
          <p:cNvSpPr>
            <a:spLocks noGrp="1"/>
          </p:cNvSpPr>
          <p:nvPr>
            <p:ph idx="1"/>
          </p:nvPr>
        </p:nvSpPr>
        <p:spPr>
          <a:xfrm>
            <a:off x="957263" y="1463675"/>
            <a:ext cx="7770812" cy="4710113"/>
          </a:xfrm>
        </p:spPr>
        <p:txBody>
          <a:bodyPr>
            <a:normAutofit fontScale="92500" lnSpcReduction="10000"/>
          </a:bodyPr>
          <a:lstStyle/>
          <a:p>
            <a:pPr marL="342900" indent="-342900" eaLnBrk="1" hangingPunct="1">
              <a:buFontTx/>
              <a:buChar char="•"/>
              <a:defRPr/>
            </a:pPr>
            <a:r>
              <a:rPr lang="en-US" altLang="en-US" sz="2800" b="1" dirty="0">
                <a:latin typeface="Arial" charset="0"/>
                <a:cs typeface="Arial" charset="0"/>
              </a:rPr>
              <a:t>Overview of trauma epidemiology</a:t>
            </a:r>
          </a:p>
          <a:p>
            <a:pPr marL="342900" indent="-342900" eaLnBrk="1" hangingPunct="1">
              <a:buFontTx/>
              <a:buChar char="•"/>
              <a:defRPr/>
            </a:pPr>
            <a:endParaRPr lang="en-US" altLang="en-US" sz="1300" b="1" dirty="0">
              <a:latin typeface="Arial" charset="0"/>
              <a:cs typeface="Arial" charset="0"/>
            </a:endParaRPr>
          </a:p>
          <a:p>
            <a:pPr marL="342900" indent="-342900" eaLnBrk="1" hangingPunct="1">
              <a:buFontTx/>
              <a:buChar char="•"/>
              <a:defRPr/>
            </a:pPr>
            <a:r>
              <a:rPr lang="en-US" altLang="en-US" sz="2800" b="1" dirty="0">
                <a:latin typeface="Arial" charset="0"/>
                <a:cs typeface="Arial" charset="0"/>
              </a:rPr>
              <a:t>Apply principles of primary and secondary surveys</a:t>
            </a:r>
          </a:p>
          <a:p>
            <a:pPr marL="342900" indent="-342900" eaLnBrk="1" hangingPunct="1">
              <a:buFontTx/>
              <a:buChar char="•"/>
              <a:defRPr/>
            </a:pPr>
            <a:endParaRPr lang="en-US" altLang="en-US" sz="1300" b="1" dirty="0">
              <a:latin typeface="Arial" charset="0"/>
              <a:cs typeface="Arial" charset="0"/>
            </a:endParaRPr>
          </a:p>
          <a:p>
            <a:pPr marL="342900" indent="-342900" eaLnBrk="1" hangingPunct="1">
              <a:buFontTx/>
              <a:buChar char="•"/>
              <a:defRPr/>
            </a:pPr>
            <a:r>
              <a:rPr lang="en-US" altLang="en-US" sz="2800" b="1" dirty="0">
                <a:latin typeface="Arial" charset="0"/>
                <a:cs typeface="Arial" charset="0"/>
              </a:rPr>
              <a:t>Identify management priorities</a:t>
            </a:r>
          </a:p>
          <a:p>
            <a:pPr marL="342900" indent="-342900" eaLnBrk="1" hangingPunct="1">
              <a:buFontTx/>
              <a:buChar char="•"/>
              <a:defRPr/>
            </a:pPr>
            <a:endParaRPr lang="en-US" altLang="en-US" sz="1200" b="1" dirty="0">
              <a:latin typeface="Arial" charset="0"/>
              <a:cs typeface="Arial" charset="0"/>
            </a:endParaRPr>
          </a:p>
          <a:p>
            <a:pPr marL="342900" indent="-342900" eaLnBrk="1" hangingPunct="1">
              <a:buFontTx/>
              <a:buChar char="•"/>
              <a:defRPr/>
            </a:pPr>
            <a:r>
              <a:rPr lang="en-US" altLang="en-US" sz="2800" b="1" dirty="0">
                <a:latin typeface="Arial" charset="0"/>
                <a:cs typeface="Arial" charset="0"/>
              </a:rPr>
              <a:t>Institute appropriate resuscitation and monitoring procedures</a:t>
            </a:r>
          </a:p>
          <a:p>
            <a:pPr marL="342900" indent="-342900" eaLnBrk="1" hangingPunct="1">
              <a:buFontTx/>
              <a:buChar char="•"/>
              <a:defRPr/>
            </a:pPr>
            <a:endParaRPr lang="en-US" altLang="en-US" sz="1200" b="1" dirty="0">
              <a:latin typeface="Arial" charset="0"/>
              <a:cs typeface="Arial" charset="0"/>
            </a:endParaRPr>
          </a:p>
          <a:p>
            <a:pPr marL="342900" indent="-342900" eaLnBrk="1" hangingPunct="1">
              <a:buFontTx/>
              <a:buChar char="•"/>
              <a:defRPr/>
            </a:pPr>
            <a:r>
              <a:rPr lang="en-US" altLang="en-US" sz="2800" b="1" dirty="0">
                <a:latin typeface="Arial" charset="0"/>
                <a:cs typeface="Arial" charset="0"/>
              </a:rPr>
              <a:t>Pinpoint reasons to initiate early transfer to another facility</a:t>
            </a:r>
          </a:p>
          <a:p>
            <a:pPr marL="342900" indent="-342900" eaLnBrk="1" hangingPunct="1">
              <a:buFontTx/>
              <a:buChar char="•"/>
              <a:defRPr/>
            </a:pPr>
            <a:endParaRPr lang="en-US" altLang="en-US" sz="2800" b="1" dirty="0">
              <a:latin typeface="Arial" charset="0"/>
              <a:cs typeface="Arial" charset="0"/>
            </a:endParaRPr>
          </a:p>
          <a:p>
            <a:pPr marL="342900" indent="-342900" eaLnBrk="1" hangingPunct="1">
              <a:buFontTx/>
              <a:buChar char="•"/>
              <a:defRPr/>
            </a:pPr>
            <a:r>
              <a:rPr lang="en-US" altLang="en-US" sz="2800" b="1" dirty="0" err="1">
                <a:latin typeface="Arial" charset="0"/>
                <a:cs typeface="Arial" charset="0"/>
              </a:rPr>
              <a:t>Teletrauma</a:t>
            </a:r>
            <a:r>
              <a:rPr lang="en-US" altLang="en-US" sz="2800" b="1" dirty="0">
                <a:latin typeface="Arial" charset="0"/>
                <a:cs typeface="Arial" charset="0"/>
              </a:rPr>
              <a:t>/RTTDC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872ADCEC-6886-A4BE-86CD-04490D2A14E8}"/>
              </a:ext>
            </a:extLst>
          </p:cNvPr>
          <p:cNvSpPr>
            <a:spLocks noGrp="1"/>
          </p:cNvSpPr>
          <p:nvPr>
            <p:ph type="title"/>
          </p:nvPr>
        </p:nvSpPr>
        <p:spPr>
          <a:xfrm>
            <a:off x="957263" y="1588"/>
            <a:ext cx="7605712" cy="1158875"/>
          </a:xfrm>
        </p:spPr>
        <p:txBody>
          <a:bodyPr/>
          <a:lstStyle/>
          <a:p>
            <a:r>
              <a:rPr lang="en-US" altLang="en-US" sz="4000">
                <a:latin typeface="Arial" panose="020B0604020202020204" pitchFamily="34" charset="0"/>
                <a:ea typeface="ＭＳ Ｐゴシック" panose="020B0600070205080204" pitchFamily="34" charset="-128"/>
                <a:cs typeface="Arial" panose="020B0604020202020204" pitchFamily="34" charset="0"/>
              </a:rPr>
              <a:t>Chest Wall Trauma</a:t>
            </a:r>
          </a:p>
        </p:txBody>
      </p:sp>
      <p:sp>
        <p:nvSpPr>
          <p:cNvPr id="3" name="Content Placeholder 2">
            <a:extLst>
              <a:ext uri="{FF2B5EF4-FFF2-40B4-BE49-F238E27FC236}">
                <a16:creationId xmlns:a16="http://schemas.microsoft.com/office/drawing/2014/main" id="{B5204322-200E-D05D-22C3-84BD392FC3A2}"/>
              </a:ext>
            </a:extLst>
          </p:cNvPr>
          <p:cNvSpPr>
            <a:spLocks noGrp="1"/>
          </p:cNvSpPr>
          <p:nvPr>
            <p:ph idx="1"/>
          </p:nvPr>
        </p:nvSpPr>
        <p:spPr>
          <a:xfrm>
            <a:off x="957263" y="1755775"/>
            <a:ext cx="7605712" cy="4916488"/>
          </a:xfrm>
        </p:spPr>
        <p:txBody>
          <a:bodyPr/>
          <a:lstStyle/>
          <a:p>
            <a:pPr marL="457200" indent="-457200">
              <a:buFontTx/>
              <a:buChar char="•"/>
            </a:pPr>
            <a:r>
              <a:rPr lang="en-US" altLang="en-US" sz="24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Over the age of 65…</a:t>
            </a:r>
          </a:p>
          <a:p>
            <a:pPr marL="457200" indent="-457200">
              <a:buFontTx/>
              <a:buChar char="•"/>
            </a:pPr>
            <a:endParaRPr lang="en-US" altLang="en-US" sz="240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marL="1028700" lvl="1">
              <a:buFont typeface="Arial" panose="020B0604020202020204" pitchFamily="34" charset="0"/>
              <a:buChar char="•"/>
            </a:pPr>
            <a:r>
              <a:rPr lang="en-US" altLang="en-US" sz="18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The risk of pneumonia </a:t>
            </a:r>
            <a:r>
              <a:rPr lang="en-US" altLang="en-US" sz="1800" b="1" u="sng">
                <a:latin typeface="Arial" panose="020B0604020202020204" pitchFamily="34" charset="0"/>
                <a:ea typeface="ＭＳ Ｐゴシック" panose="020B0600070205080204" pitchFamily="34" charset="-128"/>
                <a:cs typeface="Arial" panose="020B0604020202020204" pitchFamily="34" charset="0"/>
                <a:sym typeface="Wingdings" pitchFamily="2" charset="2"/>
              </a:rPr>
              <a:t>increases by 27% </a:t>
            </a:r>
            <a:r>
              <a:rPr lang="en-US" altLang="en-US" sz="18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with each rib fracture!!</a:t>
            </a:r>
          </a:p>
          <a:p>
            <a:pPr marL="1028700" lvl="1">
              <a:buFont typeface="Arial" panose="020B0604020202020204" pitchFamily="34" charset="0"/>
              <a:buChar char="•"/>
            </a:pPr>
            <a:endParaRPr lang="en-US" altLang="en-US" sz="180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marL="1028700" lvl="1">
              <a:buFont typeface="Arial" panose="020B0604020202020204" pitchFamily="34" charset="0"/>
              <a:buChar char="•"/>
            </a:pPr>
            <a:r>
              <a:rPr lang="en-US" altLang="en-US" sz="18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Mortality </a:t>
            </a:r>
            <a:r>
              <a:rPr lang="en-US" altLang="en-US" sz="1800" b="1" u="sng">
                <a:latin typeface="Arial" panose="020B0604020202020204" pitchFamily="34" charset="0"/>
                <a:ea typeface="ＭＳ Ｐゴシック" panose="020B0600070205080204" pitchFamily="34" charset="-128"/>
                <a:cs typeface="Arial" panose="020B0604020202020204" pitchFamily="34" charset="0"/>
                <a:sym typeface="Wingdings" pitchFamily="2" charset="2"/>
              </a:rPr>
              <a:t>increases by 19% </a:t>
            </a:r>
            <a:r>
              <a:rPr lang="en-US" altLang="en-US" sz="18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for each rib fractured!!</a:t>
            </a:r>
          </a:p>
          <a:p>
            <a:pPr marL="1028700" lvl="1">
              <a:buFont typeface="Arial" panose="020B0604020202020204" pitchFamily="34" charset="0"/>
              <a:buChar char="•"/>
            </a:pPr>
            <a:endParaRPr lang="en-US" altLang="en-US" sz="180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marL="1028700" lvl="1">
              <a:buFont typeface="Arial" panose="020B0604020202020204" pitchFamily="34" charset="0"/>
              <a:buChar char="•"/>
            </a:pPr>
            <a:r>
              <a:rPr lang="en-US" altLang="en-US" sz="18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Mortality for patient’s with blunt chest trauma is </a:t>
            </a:r>
            <a:r>
              <a:rPr lang="en-US" altLang="en-US" sz="1800" b="1" u="sng">
                <a:latin typeface="Arial" panose="020B0604020202020204" pitchFamily="34" charset="0"/>
                <a:ea typeface="ＭＳ Ｐゴシック" panose="020B0600070205080204" pitchFamily="34" charset="-128"/>
                <a:cs typeface="Arial" panose="020B0604020202020204" pitchFamily="34" charset="0"/>
                <a:sym typeface="Wingdings" pitchFamily="2" charset="2"/>
              </a:rPr>
              <a:t>nearly double</a:t>
            </a:r>
            <a:r>
              <a:rPr lang="en-US" altLang="en-US" sz="18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for those over 65 years of age compared with those under 65 even when the Injury Severity Score is the same or less!!!</a:t>
            </a:r>
          </a:p>
          <a:p>
            <a:pPr marL="1028700" lvl="1">
              <a:buFont typeface="Arial" panose="020B0604020202020204" pitchFamily="34" charset="0"/>
              <a:buChar char="•"/>
            </a:pPr>
            <a:endParaRPr lang="en-US" altLang="en-US" sz="180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marL="1028700" lvl="1">
              <a:buFont typeface="Arial" panose="020B0604020202020204" pitchFamily="34" charset="0"/>
              <a:buChar char="•"/>
            </a:pPr>
            <a:r>
              <a:rPr lang="en-US" altLang="en-US" sz="18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Morbidity, Hospital LOS and ICU Length of Stay is higher for those &gt;65 y/o after sustaining 3 rib fractures</a:t>
            </a:r>
          </a:p>
          <a:p>
            <a:pPr marL="1028700" lvl="1">
              <a:buFont typeface="Arial" panose="020B0604020202020204" pitchFamily="34" charset="0"/>
              <a:buChar char="•"/>
            </a:pPr>
            <a:endParaRPr lang="en-US" altLang="en-US" sz="180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marL="1028700" lvl="1">
              <a:buFont typeface="Arial" panose="020B0604020202020204" pitchFamily="34" charset="0"/>
              <a:buChar char="•"/>
            </a:pPr>
            <a:endParaRPr lang="en-US" altLang="en-US" sz="180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p:txBody>
      </p:sp>
      <p:sp>
        <p:nvSpPr>
          <p:cNvPr id="50179" name="TextBox 3">
            <a:extLst>
              <a:ext uri="{FF2B5EF4-FFF2-40B4-BE49-F238E27FC236}">
                <a16:creationId xmlns:a16="http://schemas.microsoft.com/office/drawing/2014/main" id="{BE432706-A027-78E0-57FD-BE0683D5A371}"/>
              </a:ext>
            </a:extLst>
          </p:cNvPr>
          <p:cNvSpPr txBox="1">
            <a:spLocks noChangeArrowheads="1"/>
          </p:cNvSpPr>
          <p:nvPr/>
        </p:nvSpPr>
        <p:spPr bwMode="auto">
          <a:xfrm>
            <a:off x="5461000" y="6388100"/>
            <a:ext cx="2843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nSpc>
                <a:spcPct val="100000"/>
              </a:lnSpc>
              <a:spcBef>
                <a:spcPct val="0"/>
              </a:spcBef>
            </a:pPr>
            <a:r>
              <a:rPr lang="en-US" altLang="en-US" sz="1800">
                <a:latin typeface="Calibri" panose="020F0502020204030204" pitchFamily="34" charset="0"/>
              </a:rPr>
              <a:t>Kane ED et al.  </a:t>
            </a:r>
            <a:r>
              <a:rPr lang="en-US" altLang="en-US" sz="1800" i="1">
                <a:latin typeface="Calibri" panose="020F0502020204030204" pitchFamily="34" charset="0"/>
              </a:rPr>
              <a:t>JACS.  </a:t>
            </a:r>
            <a:r>
              <a:rPr lang="en-US" altLang="en-US" sz="1800">
                <a:latin typeface="Calibri" panose="020F0502020204030204" pitchFamily="34" charset="0"/>
              </a:rPr>
              <a:t>2018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0E7267C9-5451-A404-3E81-656498D8842E}"/>
              </a:ext>
            </a:extLst>
          </p:cNvPr>
          <p:cNvSpPr>
            <a:spLocks noGrp="1"/>
          </p:cNvSpPr>
          <p:nvPr>
            <p:ph type="title"/>
          </p:nvPr>
        </p:nvSpPr>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51202" name="Content Placeholder 4" descr="Screen Shot 2018-01-30 at 9.22.36 PM.png">
            <a:extLst>
              <a:ext uri="{FF2B5EF4-FFF2-40B4-BE49-F238E27FC236}">
                <a16:creationId xmlns:a16="http://schemas.microsoft.com/office/drawing/2014/main" id="{3E01F5B6-57F7-4476-0B18-5BFEFBDD766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03384" r="-103384"/>
          <a:stretch>
            <a:fillRect/>
          </a:stretch>
        </p:blipFill>
        <p:spPr>
          <a:xfrm rot="5400000">
            <a:off x="-1198563" y="-292100"/>
            <a:ext cx="12312651" cy="6353175"/>
          </a:xfrm>
        </p:spPr>
      </p:pic>
      <p:sp>
        <p:nvSpPr>
          <p:cNvPr id="51203" name="Content Placeholder 3">
            <a:extLst>
              <a:ext uri="{FF2B5EF4-FFF2-40B4-BE49-F238E27FC236}">
                <a16:creationId xmlns:a16="http://schemas.microsoft.com/office/drawing/2014/main" id="{BB9404E8-589D-6E28-A8D2-2116FD3D4955}"/>
              </a:ext>
            </a:extLst>
          </p:cNvPr>
          <p:cNvSpPr>
            <a:spLocks noGrp="1"/>
          </p:cNvSpPr>
          <p:nvPr>
            <p:ph sz="quarter" idx="10"/>
          </p:nvPr>
        </p:nvSpPr>
        <p:spPr>
          <a:xfrm>
            <a:off x="957263" y="2282825"/>
            <a:ext cx="7281862" cy="457200"/>
          </a:xfrm>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B5A0A83C-7A4F-3B4E-452F-44C736F9D4B4}"/>
              </a:ext>
            </a:extLst>
          </p:cNvPr>
          <p:cNvSpPr>
            <a:spLocks noGrp="1"/>
          </p:cNvSpPr>
          <p:nvPr>
            <p:ph type="title"/>
          </p:nvPr>
        </p:nvSpPr>
        <p:spPr>
          <a:xfrm>
            <a:off x="957263" y="-473075"/>
            <a:ext cx="7605712" cy="1670050"/>
          </a:xfrm>
        </p:spPr>
        <p:txBody>
          <a:bodyPr/>
          <a:lstStyle/>
          <a:p>
            <a:pPr marL="342900" indent="-342900" defTabSz="914400">
              <a:lnSpc>
                <a:spcPct val="100000"/>
              </a:lnSpc>
            </a:pPr>
            <a:r>
              <a:rPr lang="en-US" altLang="en-US" sz="32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Surgical Stabilization of Rib Fractures</a:t>
            </a:r>
          </a:p>
        </p:txBody>
      </p:sp>
      <p:sp>
        <p:nvSpPr>
          <p:cNvPr id="3" name="Content Placeholder 2">
            <a:extLst>
              <a:ext uri="{FF2B5EF4-FFF2-40B4-BE49-F238E27FC236}">
                <a16:creationId xmlns:a16="http://schemas.microsoft.com/office/drawing/2014/main" id="{F95B38A0-BC59-CDFD-34CF-DA160A768E7C}"/>
              </a:ext>
            </a:extLst>
          </p:cNvPr>
          <p:cNvSpPr>
            <a:spLocks noGrp="1"/>
          </p:cNvSpPr>
          <p:nvPr>
            <p:ph idx="1"/>
          </p:nvPr>
        </p:nvSpPr>
        <p:spPr>
          <a:xfrm>
            <a:off x="957263" y="1508125"/>
            <a:ext cx="7802562" cy="5718175"/>
          </a:xfrm>
        </p:spPr>
        <p:txBody>
          <a:bodyPr/>
          <a:lstStyle/>
          <a:p>
            <a:pPr marL="342900" indent="-342900" defTabSz="914400" eaLnBrk="1" hangingPunct="1">
              <a:lnSpc>
                <a:spcPct val="100000"/>
              </a:lnSpc>
              <a:spcBef>
                <a:spcPct val="0"/>
              </a:spcBef>
              <a:buFontTx/>
              <a:buChar char="•"/>
            </a:pPr>
            <a:r>
              <a:rPr lang="en-US" altLang="en-US" sz="2400" b="1">
                <a:latin typeface="Arial" panose="020B0604020202020204" pitchFamily="34" charset="0"/>
                <a:ea typeface="ＭＳ Ｐゴシック" panose="020B0600070205080204" pitchFamily="34" charset="-128"/>
                <a:cs typeface="Arial" panose="020B0604020202020204" pitchFamily="34" charset="0"/>
                <a:sym typeface="Wingdings" pitchFamily="2" charset="2"/>
              </a:rPr>
              <a:t>Still a very new procedure</a:t>
            </a:r>
          </a:p>
          <a:p>
            <a:pPr marL="342900" indent="-342900" defTabSz="914400" eaLnBrk="1" hangingPunct="1">
              <a:lnSpc>
                <a:spcPct val="100000"/>
              </a:lnSpc>
              <a:spcBef>
                <a:spcPct val="0"/>
              </a:spcBef>
              <a:buFontTx/>
              <a:buChar char="•"/>
            </a:pPr>
            <a:endParaRPr lang="en-US" altLang="en-US" sz="2400" b="1">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marL="342900" indent="-342900" defTabSz="914400" eaLnBrk="1" hangingPunct="1">
              <a:lnSpc>
                <a:spcPct val="100000"/>
              </a:lnSpc>
              <a:spcBef>
                <a:spcPct val="0"/>
              </a:spcBef>
              <a:buFontTx/>
              <a:buChar char="•"/>
            </a:pPr>
            <a:r>
              <a:rPr lang="en-US" altLang="en-US" sz="2400" b="1">
                <a:latin typeface="Arial" panose="020B0604020202020204" pitchFamily="34" charset="0"/>
                <a:ea typeface="ＭＳ Ｐゴシック" panose="020B0600070205080204" pitchFamily="34" charset="-128"/>
                <a:cs typeface="Arial" panose="020B0604020202020204" pitchFamily="34" charset="0"/>
                <a:sym typeface="Wingdings" pitchFamily="2" charset="2"/>
              </a:rPr>
              <a:t>Still a lot of controversy sounding it</a:t>
            </a:r>
          </a:p>
          <a:p>
            <a:pPr marL="342900" indent="-342900" defTabSz="914400" eaLnBrk="1" hangingPunct="1">
              <a:lnSpc>
                <a:spcPct val="100000"/>
              </a:lnSpc>
              <a:spcBef>
                <a:spcPct val="0"/>
              </a:spcBef>
              <a:buFontTx/>
              <a:buChar char="•"/>
            </a:pPr>
            <a:endParaRPr lang="en-US" altLang="en-US" sz="2400" b="1">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marL="342900" indent="-342900" defTabSz="914400" eaLnBrk="1" hangingPunct="1">
              <a:lnSpc>
                <a:spcPct val="100000"/>
              </a:lnSpc>
              <a:spcBef>
                <a:spcPct val="0"/>
              </a:spcBef>
              <a:buFontTx/>
              <a:buChar char="•"/>
            </a:pPr>
            <a:r>
              <a:rPr lang="en-US" altLang="en-US" sz="2400" b="1">
                <a:latin typeface="Arial" panose="020B0604020202020204" pitchFamily="34" charset="0"/>
                <a:ea typeface="ＭＳ Ｐゴシック" panose="020B0600070205080204" pitchFamily="34" charset="-128"/>
                <a:cs typeface="Arial" panose="020B0604020202020204" pitchFamily="34" charset="0"/>
                <a:sym typeface="Wingdings" pitchFamily="2" charset="2"/>
              </a:rPr>
              <a:t>Time to fixation?</a:t>
            </a:r>
          </a:p>
          <a:p>
            <a:pPr marL="1085850" lvl="1" indent="-342900" defTabSz="914400">
              <a:lnSpc>
                <a:spcPct val="100000"/>
              </a:lnSpc>
              <a:spcBef>
                <a:spcPct val="0"/>
              </a:spcBef>
              <a:buFont typeface="Arial" panose="020B0604020202020204" pitchFamily="34" charset="0"/>
              <a:buChar char="•"/>
            </a:pPr>
            <a:r>
              <a:rPr lang="en-US" altLang="en-US" sz="1800" b="1">
                <a:latin typeface="Arial" panose="020B0604020202020204" pitchFamily="34" charset="0"/>
                <a:ea typeface="ＭＳ Ｐゴシック" panose="020B0600070205080204" pitchFamily="34" charset="-128"/>
                <a:cs typeface="Arial" panose="020B0604020202020204" pitchFamily="34" charset="0"/>
                <a:sym typeface="Wingdings" pitchFamily="2" charset="2"/>
              </a:rPr>
              <a:t>Most studies would argue within the first 24-72 hours of injury</a:t>
            </a:r>
          </a:p>
          <a:p>
            <a:pPr marL="1085850" lvl="1" indent="-342900" defTabSz="914400">
              <a:lnSpc>
                <a:spcPct val="100000"/>
              </a:lnSpc>
              <a:spcBef>
                <a:spcPct val="0"/>
              </a:spcBef>
              <a:buFont typeface="Arial" panose="020B0604020202020204" pitchFamily="34" charset="0"/>
              <a:buChar char="•"/>
            </a:pPr>
            <a:endParaRPr lang="en-US" altLang="en-US" sz="1800" b="1">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marL="342900" indent="-342900" defTabSz="914400">
              <a:lnSpc>
                <a:spcPct val="100000"/>
              </a:lnSpc>
              <a:spcBef>
                <a:spcPct val="0"/>
              </a:spcBef>
              <a:buFontTx/>
              <a:buChar char="•"/>
            </a:pPr>
            <a:r>
              <a:rPr lang="en-US" altLang="en-US" sz="2400" b="1">
                <a:latin typeface="Arial" panose="020B0604020202020204" pitchFamily="34" charset="0"/>
                <a:ea typeface="ＭＳ Ｐゴシック" panose="020B0600070205080204" pitchFamily="34" charset="-128"/>
                <a:cs typeface="Arial" panose="020B0604020202020204" pitchFamily="34" charset="0"/>
                <a:sym typeface="Wingdings" pitchFamily="2" charset="2"/>
              </a:rPr>
              <a:t>Who do we offer surgical stabilization?</a:t>
            </a:r>
          </a:p>
          <a:p>
            <a:pPr marL="342900" indent="-342900" defTabSz="914400">
              <a:lnSpc>
                <a:spcPct val="100000"/>
              </a:lnSpc>
              <a:spcBef>
                <a:spcPct val="0"/>
              </a:spcBef>
              <a:buFontTx/>
              <a:buChar char="•"/>
            </a:pPr>
            <a:endParaRPr lang="en-US" altLang="en-US" sz="2400" b="1">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marL="342900" indent="-342900" defTabSz="914400">
              <a:lnSpc>
                <a:spcPct val="100000"/>
              </a:lnSpc>
              <a:spcBef>
                <a:spcPct val="0"/>
              </a:spcBef>
              <a:buFontTx/>
              <a:buChar char="•"/>
            </a:pPr>
            <a:r>
              <a:rPr lang="en-US" altLang="en-US" sz="2400" b="1">
                <a:latin typeface="Arial" panose="020B0604020202020204" pitchFamily="34" charset="0"/>
                <a:ea typeface="ＭＳ Ｐゴシック" panose="020B0600070205080204" pitchFamily="34" charset="-128"/>
                <a:cs typeface="Arial" panose="020B0604020202020204" pitchFamily="34" charset="0"/>
                <a:sym typeface="Wingdings" pitchFamily="2" charset="2"/>
              </a:rPr>
              <a:t>Traumatic brain injured patients?</a:t>
            </a:r>
          </a:p>
          <a:p>
            <a:pPr marL="1085850" lvl="1" indent="-342900" defTabSz="914400">
              <a:lnSpc>
                <a:spcPct val="100000"/>
              </a:lnSpc>
              <a:spcBef>
                <a:spcPct val="0"/>
              </a:spcBef>
              <a:buFont typeface="Arial" panose="020B0604020202020204" pitchFamily="34" charset="0"/>
              <a:buChar char="•"/>
            </a:pPr>
            <a:endParaRPr lang="en-US" altLang="en-US" sz="1800" b="1">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marL="342900" indent="-342900" defTabSz="914400" eaLnBrk="1" hangingPunct="1">
              <a:lnSpc>
                <a:spcPct val="100000"/>
              </a:lnSpc>
              <a:spcBef>
                <a:spcPct val="0"/>
              </a:spcBef>
            </a:pPr>
            <a:endParaRPr lang="en-US" altLang="en-US" sz="2400" b="1">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marL="342900" indent="-342900" defTabSz="914400" eaLnBrk="1" hangingPunct="1">
              <a:lnSpc>
                <a:spcPct val="100000"/>
              </a:lnSpc>
              <a:spcBef>
                <a:spcPct val="0"/>
              </a:spcBef>
            </a:pPr>
            <a:r>
              <a:rPr lang="en-US" altLang="en-US" sz="2400" b="1">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a:t>
            </a:r>
            <a:endParaRPr lang="en-US" altLang="en-US" sz="180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A0811FC3-DB28-3BA9-DF30-44417C58AAA6}"/>
              </a:ext>
            </a:extLst>
          </p:cNvPr>
          <p:cNvSpPr>
            <a:spLocks noGrp="1"/>
          </p:cNvSpPr>
          <p:nvPr>
            <p:ph type="title"/>
          </p:nvPr>
        </p:nvSpPr>
        <p:spPr>
          <a:xfrm>
            <a:off x="957263" y="-473075"/>
            <a:ext cx="7605712" cy="1670050"/>
          </a:xfrm>
        </p:spPr>
        <p:txBody>
          <a:bodyPr/>
          <a:lstStyle/>
          <a:p>
            <a:pPr marL="342900" indent="-342900" defTabSz="914400">
              <a:lnSpc>
                <a:spcPct val="100000"/>
              </a:lnSpc>
            </a:pPr>
            <a:r>
              <a:rPr lang="en-US" altLang="en-US" sz="32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Surgical Stabilization of Rib Fractures</a:t>
            </a:r>
          </a:p>
        </p:txBody>
      </p:sp>
      <p:sp>
        <p:nvSpPr>
          <p:cNvPr id="3" name="Content Placeholder 2">
            <a:extLst>
              <a:ext uri="{FF2B5EF4-FFF2-40B4-BE49-F238E27FC236}">
                <a16:creationId xmlns:a16="http://schemas.microsoft.com/office/drawing/2014/main" id="{4886839D-2168-CF69-1CFD-93D8B25874EE}"/>
              </a:ext>
            </a:extLst>
          </p:cNvPr>
          <p:cNvSpPr>
            <a:spLocks noGrp="1"/>
          </p:cNvSpPr>
          <p:nvPr>
            <p:ph idx="1"/>
          </p:nvPr>
        </p:nvSpPr>
        <p:spPr>
          <a:xfrm>
            <a:off x="957263" y="1347788"/>
            <a:ext cx="7294562" cy="5718175"/>
          </a:xfrm>
        </p:spPr>
        <p:txBody>
          <a:bodyPr>
            <a:normAutofit/>
          </a:bodyPr>
          <a:lstStyle/>
          <a:p>
            <a:pPr defTabSz="914400">
              <a:lnSpc>
                <a:spcPct val="100000"/>
              </a:lnSpc>
              <a:spcBef>
                <a:spcPts val="0"/>
              </a:spcBef>
              <a:defRPr/>
            </a:pPr>
            <a:r>
              <a:rPr lang="en-US" sz="2400" b="1" dirty="0">
                <a:sym typeface="Wingdings"/>
              </a:rPr>
              <a:t>Flail chest patients should be given strong consideration for rib fixation:</a:t>
            </a:r>
          </a:p>
          <a:p>
            <a:pPr marL="1200150" lvl="1" indent="-457200" defTabSz="914400">
              <a:lnSpc>
                <a:spcPct val="100000"/>
              </a:lnSpc>
              <a:spcBef>
                <a:spcPts val="0"/>
              </a:spcBef>
              <a:defRPr/>
            </a:pPr>
            <a:endParaRPr lang="en-US" sz="1800" b="1" dirty="0">
              <a:sym typeface="Wingdings"/>
            </a:endParaRPr>
          </a:p>
          <a:p>
            <a:pPr marL="1200150" lvl="1" indent="-457200" defTabSz="914400">
              <a:lnSpc>
                <a:spcPct val="100000"/>
              </a:lnSpc>
              <a:spcBef>
                <a:spcPts val="0"/>
              </a:spcBef>
              <a:defRPr/>
            </a:pPr>
            <a:r>
              <a:rPr lang="en-US" sz="1800" b="1" dirty="0">
                <a:sym typeface="Wingdings"/>
              </a:rPr>
              <a:t>Improved mortality (OR 0.3)</a:t>
            </a:r>
          </a:p>
          <a:p>
            <a:pPr marL="1200150" lvl="1" indent="-457200" defTabSz="914400">
              <a:lnSpc>
                <a:spcPct val="100000"/>
              </a:lnSpc>
              <a:spcBef>
                <a:spcPts val="0"/>
              </a:spcBef>
              <a:defRPr/>
            </a:pPr>
            <a:endParaRPr lang="en-US" sz="1800" b="1" dirty="0">
              <a:sym typeface="Wingdings"/>
            </a:endParaRPr>
          </a:p>
          <a:p>
            <a:pPr marL="1200150" lvl="1" indent="-457200" defTabSz="914400">
              <a:lnSpc>
                <a:spcPct val="100000"/>
              </a:lnSpc>
              <a:spcBef>
                <a:spcPts val="0"/>
              </a:spcBef>
              <a:defRPr/>
            </a:pPr>
            <a:r>
              <a:rPr lang="en-US" sz="1800" b="1" dirty="0">
                <a:sym typeface="Wingdings"/>
              </a:rPr>
              <a:t>Decreased ventilator days (6.07 days)</a:t>
            </a:r>
          </a:p>
          <a:p>
            <a:pPr marL="1200150" lvl="1" indent="-457200" defTabSz="914400">
              <a:lnSpc>
                <a:spcPct val="100000"/>
              </a:lnSpc>
              <a:spcBef>
                <a:spcPts val="0"/>
              </a:spcBef>
              <a:defRPr/>
            </a:pPr>
            <a:endParaRPr lang="en-US" sz="1800" b="1" dirty="0">
              <a:sym typeface="Wingdings"/>
            </a:endParaRPr>
          </a:p>
          <a:p>
            <a:pPr marL="1200150" lvl="1" indent="-457200" defTabSz="914400">
              <a:lnSpc>
                <a:spcPct val="100000"/>
              </a:lnSpc>
              <a:spcBef>
                <a:spcPts val="0"/>
              </a:spcBef>
              <a:defRPr/>
            </a:pPr>
            <a:r>
              <a:rPr lang="en-US" sz="1800" b="1" dirty="0">
                <a:sym typeface="Wingdings"/>
              </a:rPr>
              <a:t>Decreased ICU LOS (4.21 days)</a:t>
            </a:r>
          </a:p>
          <a:p>
            <a:pPr marL="1200150" lvl="1" indent="-457200" defTabSz="914400">
              <a:lnSpc>
                <a:spcPct val="100000"/>
              </a:lnSpc>
              <a:spcBef>
                <a:spcPts val="0"/>
              </a:spcBef>
              <a:defRPr/>
            </a:pPr>
            <a:endParaRPr lang="en-US" sz="1800" b="1" dirty="0">
              <a:sym typeface="Wingdings"/>
            </a:endParaRPr>
          </a:p>
          <a:p>
            <a:pPr marL="1200150" lvl="1" indent="-457200" defTabSz="914400">
              <a:lnSpc>
                <a:spcPct val="100000"/>
              </a:lnSpc>
              <a:spcBef>
                <a:spcPts val="0"/>
              </a:spcBef>
              <a:defRPr/>
            </a:pPr>
            <a:r>
              <a:rPr lang="en-US" sz="1800" b="1" dirty="0">
                <a:sym typeface="Wingdings"/>
              </a:rPr>
              <a:t>Decreased hospital LOS (7.63 days)</a:t>
            </a:r>
          </a:p>
          <a:p>
            <a:pPr marL="1200150" lvl="1" indent="-457200" defTabSz="914400">
              <a:lnSpc>
                <a:spcPct val="100000"/>
              </a:lnSpc>
              <a:spcBef>
                <a:spcPts val="0"/>
              </a:spcBef>
              <a:defRPr/>
            </a:pPr>
            <a:endParaRPr lang="en-US" sz="1800" b="1" dirty="0">
              <a:sym typeface="Wingdings"/>
            </a:endParaRPr>
          </a:p>
          <a:p>
            <a:pPr marL="1200150" lvl="1" indent="-457200" defTabSz="914400">
              <a:lnSpc>
                <a:spcPct val="100000"/>
              </a:lnSpc>
              <a:spcBef>
                <a:spcPts val="0"/>
              </a:spcBef>
              <a:defRPr/>
            </a:pPr>
            <a:r>
              <a:rPr lang="en-US" sz="1800" b="1" dirty="0">
                <a:sym typeface="Wingdings"/>
              </a:rPr>
              <a:t>Decreased incidence of pneumonia (OR 0.24)</a:t>
            </a:r>
          </a:p>
          <a:p>
            <a:pPr marL="1200150" lvl="1" indent="-457200" defTabSz="914400">
              <a:lnSpc>
                <a:spcPct val="100000"/>
              </a:lnSpc>
              <a:spcBef>
                <a:spcPts val="0"/>
              </a:spcBef>
              <a:defRPr/>
            </a:pPr>
            <a:endParaRPr lang="en-US" sz="1800" b="1" dirty="0">
              <a:sym typeface="Wingdings"/>
            </a:endParaRPr>
          </a:p>
          <a:p>
            <a:pPr marL="1200150" lvl="1" indent="-457200" defTabSz="914400">
              <a:lnSpc>
                <a:spcPct val="100000"/>
              </a:lnSpc>
              <a:spcBef>
                <a:spcPts val="0"/>
              </a:spcBef>
              <a:defRPr/>
            </a:pPr>
            <a:r>
              <a:rPr lang="en-US" sz="1800" b="1" dirty="0">
                <a:sym typeface="Wingdings"/>
              </a:rPr>
              <a:t>Decreased need for tracheostomy (OR 0.24)</a:t>
            </a:r>
          </a:p>
          <a:p>
            <a:pPr marL="1200150" lvl="1" indent="-457200" defTabSz="914400">
              <a:lnSpc>
                <a:spcPct val="100000"/>
              </a:lnSpc>
              <a:spcBef>
                <a:spcPts val="0"/>
              </a:spcBef>
              <a:defRPr/>
            </a:pPr>
            <a:endParaRPr lang="en-US" sz="1800" b="1" dirty="0">
              <a:sym typeface="Wingdings"/>
            </a:endParaRPr>
          </a:p>
          <a:p>
            <a:pPr marL="1200150" lvl="1" indent="-457200" defTabSz="914400">
              <a:lnSpc>
                <a:spcPct val="100000"/>
              </a:lnSpc>
              <a:spcBef>
                <a:spcPts val="0"/>
              </a:spcBef>
              <a:defRPr/>
            </a:pPr>
            <a:r>
              <a:rPr lang="en-US" sz="1800" b="1" dirty="0">
                <a:sym typeface="Wingdings"/>
              </a:rPr>
              <a:t>Increase in inspiratory volume and peak flows by 71%</a:t>
            </a:r>
          </a:p>
          <a:p>
            <a:pPr marL="1085850" lvl="1" indent="-342900" defTabSz="914400">
              <a:lnSpc>
                <a:spcPct val="100000"/>
              </a:lnSpc>
              <a:spcBef>
                <a:spcPts val="0"/>
              </a:spcBef>
              <a:buFont typeface="Arial" charset="0"/>
              <a:buChar char="•"/>
              <a:defRPr/>
            </a:pPr>
            <a:endParaRPr lang="en-US" sz="1800" b="1" dirty="0">
              <a:sym typeface="Wingdings"/>
            </a:endParaRPr>
          </a:p>
          <a:p>
            <a:pPr marL="342900" indent="-342900" defTabSz="914400" eaLnBrk="1" fontAlgn="auto" hangingPunct="1">
              <a:lnSpc>
                <a:spcPct val="100000"/>
              </a:lnSpc>
              <a:spcBef>
                <a:spcPts val="0"/>
              </a:spcBef>
              <a:spcAft>
                <a:spcPts val="0"/>
              </a:spcAft>
              <a:buFont typeface="Arial" charset="0"/>
              <a:buNone/>
              <a:defRPr/>
            </a:pPr>
            <a:endParaRPr lang="en-US" sz="2400" b="1" dirty="0">
              <a:sym typeface="Wingdings"/>
            </a:endParaRPr>
          </a:p>
          <a:p>
            <a:pPr marL="342900" indent="-342900" defTabSz="914400" eaLnBrk="1" fontAlgn="auto" hangingPunct="1">
              <a:lnSpc>
                <a:spcPct val="100000"/>
              </a:lnSpc>
              <a:spcBef>
                <a:spcPts val="0"/>
              </a:spcBef>
              <a:spcAft>
                <a:spcPts val="0"/>
              </a:spcAft>
              <a:buFont typeface="Arial" charset="0"/>
              <a:buNone/>
              <a:defRPr/>
            </a:pPr>
            <a:r>
              <a:rPr lang="en-US" sz="2400" b="1" dirty="0">
                <a:sym typeface="Wingdings"/>
              </a:rPr>
              <a:t>	</a:t>
            </a:r>
            <a:endParaRPr lang="en-US" sz="1800" dirty="0">
              <a:sym typeface="Wingdings"/>
            </a:endParaRPr>
          </a:p>
        </p:txBody>
      </p:sp>
      <p:sp>
        <p:nvSpPr>
          <p:cNvPr id="54275" name="TextBox 3">
            <a:extLst>
              <a:ext uri="{FF2B5EF4-FFF2-40B4-BE49-F238E27FC236}">
                <a16:creationId xmlns:a16="http://schemas.microsoft.com/office/drawing/2014/main" id="{91D01390-804A-07F9-67DA-4E26601718A1}"/>
              </a:ext>
            </a:extLst>
          </p:cNvPr>
          <p:cNvSpPr txBox="1">
            <a:spLocks noChangeArrowheads="1"/>
          </p:cNvSpPr>
          <p:nvPr/>
        </p:nvSpPr>
        <p:spPr bwMode="auto">
          <a:xfrm>
            <a:off x="4360863" y="6181725"/>
            <a:ext cx="38909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nSpc>
                <a:spcPct val="100000"/>
              </a:lnSpc>
              <a:spcBef>
                <a:spcPct val="0"/>
              </a:spcBef>
            </a:pPr>
            <a:r>
              <a:rPr lang="en-US" altLang="en-US" sz="1200">
                <a:latin typeface="Calibri" panose="020F0502020204030204" pitchFamily="34" charset="0"/>
              </a:rPr>
              <a:t>Kasotakis G et al.  </a:t>
            </a:r>
            <a:r>
              <a:rPr lang="en-US" altLang="en-US" sz="1200" i="1">
                <a:latin typeface="Calibri" panose="020F0502020204030204" pitchFamily="34" charset="0"/>
              </a:rPr>
              <a:t>J Trauma.  </a:t>
            </a:r>
            <a:r>
              <a:rPr lang="en-US" altLang="en-US" sz="1200">
                <a:latin typeface="Calibri" panose="020F0502020204030204" pitchFamily="34" charset="0"/>
              </a:rPr>
              <a:t>2017</a:t>
            </a:r>
          </a:p>
          <a:p>
            <a:pPr>
              <a:lnSpc>
                <a:spcPct val="100000"/>
              </a:lnSpc>
              <a:spcBef>
                <a:spcPct val="0"/>
              </a:spcBef>
            </a:pPr>
            <a:r>
              <a:rPr lang="en-US" altLang="en-US" sz="1200">
                <a:latin typeface="Calibri" panose="020F0502020204030204" pitchFamily="34" charset="0"/>
              </a:rPr>
              <a:t>Pieracci FM et al.  </a:t>
            </a:r>
            <a:r>
              <a:rPr lang="en-US" altLang="en-US" sz="1200" i="1">
                <a:latin typeface="Calibri" panose="020F0502020204030204" pitchFamily="34" charset="0"/>
              </a:rPr>
              <a:t>J Trauma.  </a:t>
            </a:r>
            <a:r>
              <a:rPr lang="en-US" altLang="en-US" sz="1200">
                <a:latin typeface="Calibri" panose="020F0502020204030204" pitchFamily="34" charset="0"/>
              </a:rPr>
              <a:t>2015</a:t>
            </a:r>
          </a:p>
          <a:p>
            <a:pPr>
              <a:lnSpc>
                <a:spcPct val="100000"/>
              </a:lnSpc>
              <a:spcBef>
                <a:spcPct val="0"/>
              </a:spcBef>
            </a:pPr>
            <a:r>
              <a:rPr lang="en-US" altLang="en-US" sz="1200">
                <a:latin typeface="Calibri" panose="020F0502020204030204" pitchFamily="34" charset="0"/>
              </a:rPr>
              <a:t>Slobogean GP et al.  </a:t>
            </a:r>
            <a:r>
              <a:rPr lang="en-US" altLang="en-US" sz="1200" i="1">
                <a:latin typeface="Calibri" panose="020F0502020204030204" pitchFamily="34" charset="0"/>
              </a:rPr>
              <a:t>Arch Trauma Res.  </a:t>
            </a:r>
            <a:r>
              <a:rPr lang="en-US" altLang="en-US" sz="1200">
                <a:latin typeface="Calibri" panose="020F0502020204030204" pitchFamily="34" charset="0"/>
              </a:rPr>
              <a:t>2015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F1B7D57C-636C-EC4F-8863-6185E5C68321}"/>
              </a:ext>
            </a:extLst>
          </p:cNvPr>
          <p:cNvSpPr>
            <a:spLocks noGrp="1"/>
          </p:cNvSpPr>
          <p:nvPr>
            <p:ph type="title"/>
          </p:nvPr>
        </p:nvSpPr>
        <p:spPr>
          <a:xfrm>
            <a:off x="957263" y="-473075"/>
            <a:ext cx="7605712" cy="1670050"/>
          </a:xfrm>
        </p:spPr>
        <p:txBody>
          <a:bodyPr/>
          <a:lstStyle/>
          <a:p>
            <a:pPr marL="342900" indent="-342900" defTabSz="914400">
              <a:lnSpc>
                <a:spcPct val="100000"/>
              </a:lnSpc>
            </a:pPr>
            <a:r>
              <a:rPr lang="en-US" altLang="en-US" sz="32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Surgical Stabilization of Rib Fractures</a:t>
            </a:r>
          </a:p>
        </p:txBody>
      </p:sp>
      <p:sp>
        <p:nvSpPr>
          <p:cNvPr id="3" name="Content Placeholder 2">
            <a:extLst>
              <a:ext uri="{FF2B5EF4-FFF2-40B4-BE49-F238E27FC236}">
                <a16:creationId xmlns:a16="http://schemas.microsoft.com/office/drawing/2014/main" id="{9688B6BD-A7EF-A61A-CD95-2400E0098593}"/>
              </a:ext>
            </a:extLst>
          </p:cNvPr>
          <p:cNvSpPr>
            <a:spLocks noGrp="1"/>
          </p:cNvSpPr>
          <p:nvPr>
            <p:ph idx="1"/>
          </p:nvPr>
        </p:nvSpPr>
        <p:spPr>
          <a:xfrm>
            <a:off x="957263" y="1393825"/>
            <a:ext cx="7458075" cy="6153150"/>
          </a:xfrm>
        </p:spPr>
        <p:txBody>
          <a:bodyPr>
            <a:normAutofit/>
          </a:bodyPr>
          <a:lstStyle/>
          <a:p>
            <a:pPr defTabSz="914400" eaLnBrk="1" fontAlgn="auto" hangingPunct="1">
              <a:lnSpc>
                <a:spcPct val="100000"/>
              </a:lnSpc>
              <a:spcBef>
                <a:spcPts val="0"/>
              </a:spcBef>
              <a:spcAft>
                <a:spcPts val="0"/>
              </a:spcAft>
              <a:defRPr/>
            </a:pPr>
            <a:r>
              <a:rPr lang="en-US" sz="3027" b="1" dirty="0">
                <a:sym typeface="Wingdings"/>
              </a:rPr>
              <a:t>What do we know?</a:t>
            </a:r>
          </a:p>
          <a:p>
            <a:pPr marL="457200" indent="-457200" defTabSz="914400" eaLnBrk="1" fontAlgn="auto" hangingPunct="1">
              <a:lnSpc>
                <a:spcPct val="100000"/>
              </a:lnSpc>
              <a:spcBef>
                <a:spcPts val="0"/>
              </a:spcBef>
              <a:spcAft>
                <a:spcPts val="0"/>
              </a:spcAft>
              <a:buFont typeface="Arial" panose="020B0604020202020204" pitchFamily="34" charset="0"/>
              <a:buChar char="•"/>
              <a:defRPr/>
            </a:pPr>
            <a:endParaRPr lang="en-US" sz="3027" b="1" dirty="0">
              <a:sym typeface="Wingdings"/>
            </a:endParaRPr>
          </a:p>
          <a:p>
            <a:pPr marL="1200150" lvl="1" indent="-457200" defTabSz="914400">
              <a:lnSpc>
                <a:spcPct val="100000"/>
              </a:lnSpc>
              <a:spcBef>
                <a:spcPts val="0"/>
              </a:spcBef>
              <a:buFont typeface="Arial" panose="020B0604020202020204" pitchFamily="34" charset="0"/>
              <a:buChar char="•"/>
              <a:defRPr/>
            </a:pPr>
            <a:r>
              <a:rPr lang="en-US" sz="2400" b="1" dirty="0">
                <a:sym typeface="Wingdings"/>
              </a:rPr>
              <a:t>Patients with 3 or more rib fractures benefit from surgical fixation compared to those who are managed non-operatively.</a:t>
            </a:r>
          </a:p>
          <a:p>
            <a:pPr marL="1200150" lvl="1" indent="-457200" defTabSz="914400">
              <a:lnSpc>
                <a:spcPct val="100000"/>
              </a:lnSpc>
              <a:spcBef>
                <a:spcPts val="0"/>
              </a:spcBef>
              <a:buFont typeface="Arial" panose="020B0604020202020204" pitchFamily="34" charset="0"/>
              <a:buChar char="•"/>
              <a:defRPr/>
            </a:pPr>
            <a:endParaRPr lang="en-US" sz="2400" b="1" dirty="0">
              <a:sym typeface="Wingdings"/>
            </a:endParaRPr>
          </a:p>
          <a:p>
            <a:pPr marL="1200150" lvl="1" indent="-457200" defTabSz="914400">
              <a:lnSpc>
                <a:spcPct val="100000"/>
              </a:lnSpc>
              <a:spcBef>
                <a:spcPts val="0"/>
              </a:spcBef>
              <a:buFont typeface="Arial" panose="020B0604020202020204" pitchFamily="34" charset="0"/>
              <a:buChar char="•"/>
              <a:defRPr/>
            </a:pPr>
            <a:r>
              <a:rPr lang="en-US" sz="2400" b="1" dirty="0">
                <a:sym typeface="Wingdings"/>
              </a:rPr>
              <a:t>Patients 65 years or older, benefit more from surgical fixation than those younger than 65. </a:t>
            </a:r>
          </a:p>
          <a:p>
            <a:pPr marL="1028700" lvl="1" defTabSz="914400">
              <a:lnSpc>
                <a:spcPct val="100000"/>
              </a:lnSpc>
              <a:spcBef>
                <a:spcPts val="0"/>
              </a:spcBef>
              <a:buFont typeface="Arial" panose="020B0604020202020204" pitchFamily="34" charset="0"/>
              <a:buChar char="•"/>
              <a:defRPr/>
            </a:pPr>
            <a:endParaRPr lang="en-US" sz="2400" b="1" dirty="0">
              <a:sym typeface="Wingdings"/>
            </a:endParaRPr>
          </a:p>
          <a:p>
            <a:pPr lvl="1" indent="0" defTabSz="914400">
              <a:lnSpc>
                <a:spcPct val="100000"/>
              </a:lnSpc>
              <a:spcBef>
                <a:spcPts val="0"/>
              </a:spcBef>
              <a:buFont typeface="Arial" panose="020B0604020202020204" pitchFamily="34" charset="0"/>
              <a:buNone/>
              <a:defRPr/>
            </a:pPr>
            <a:endParaRPr lang="en-US" sz="1800" b="1" dirty="0">
              <a:sym typeface="Wingdings"/>
            </a:endParaRPr>
          </a:p>
          <a:p>
            <a:pPr marL="342900" indent="-342900" defTabSz="914400" eaLnBrk="1" fontAlgn="auto" hangingPunct="1">
              <a:lnSpc>
                <a:spcPct val="100000"/>
              </a:lnSpc>
              <a:spcBef>
                <a:spcPts val="0"/>
              </a:spcBef>
              <a:spcAft>
                <a:spcPts val="0"/>
              </a:spcAft>
              <a:buFont typeface="Arial" charset="0"/>
              <a:buNone/>
              <a:defRPr/>
            </a:pPr>
            <a:endParaRPr lang="en-US" sz="2400" b="1" dirty="0">
              <a:sym typeface="Wingdings"/>
            </a:endParaRPr>
          </a:p>
          <a:p>
            <a:pPr marL="342900" indent="-342900" defTabSz="914400" eaLnBrk="1" fontAlgn="auto" hangingPunct="1">
              <a:lnSpc>
                <a:spcPct val="100000"/>
              </a:lnSpc>
              <a:spcBef>
                <a:spcPts val="0"/>
              </a:spcBef>
              <a:spcAft>
                <a:spcPts val="0"/>
              </a:spcAft>
              <a:buFont typeface="Arial" charset="0"/>
              <a:buNone/>
              <a:defRPr/>
            </a:pPr>
            <a:r>
              <a:rPr lang="en-US" sz="2400" b="1" dirty="0">
                <a:sym typeface="Wingdings"/>
              </a:rPr>
              <a:t>	</a:t>
            </a:r>
            <a:endParaRPr lang="en-US" sz="1800" dirty="0">
              <a:sym typeface="Wingdings"/>
            </a:endParaRPr>
          </a:p>
        </p:txBody>
      </p:sp>
      <p:sp>
        <p:nvSpPr>
          <p:cNvPr id="55299" name="TextBox 5">
            <a:extLst>
              <a:ext uri="{FF2B5EF4-FFF2-40B4-BE49-F238E27FC236}">
                <a16:creationId xmlns:a16="http://schemas.microsoft.com/office/drawing/2014/main" id="{C4B303EF-32AA-F580-1E4A-6D4733C950F1}"/>
              </a:ext>
            </a:extLst>
          </p:cNvPr>
          <p:cNvSpPr txBox="1">
            <a:spLocks noChangeArrowheads="1"/>
          </p:cNvSpPr>
          <p:nvPr/>
        </p:nvSpPr>
        <p:spPr bwMode="auto">
          <a:xfrm>
            <a:off x="5546725" y="6273800"/>
            <a:ext cx="3890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just">
              <a:lnSpc>
                <a:spcPct val="100000"/>
              </a:lnSpc>
              <a:spcBef>
                <a:spcPct val="0"/>
              </a:spcBef>
            </a:pPr>
            <a:r>
              <a:rPr lang="en-US" altLang="en-US" sz="1400">
                <a:latin typeface="Calibri" panose="020F0502020204030204" pitchFamily="34" charset="0"/>
              </a:rPr>
              <a:t>Kane et al.  </a:t>
            </a:r>
            <a:r>
              <a:rPr lang="en-US" altLang="en-US" sz="1400" i="1">
                <a:latin typeface="Calibri" panose="020F0502020204030204" pitchFamily="34" charset="0"/>
              </a:rPr>
              <a:t>JACS.  </a:t>
            </a:r>
            <a:r>
              <a:rPr lang="en-US" altLang="en-US" sz="1400">
                <a:latin typeface="Calibri" panose="020F0502020204030204" pitchFamily="34" charset="0"/>
              </a:rPr>
              <a:t>2018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060B664E-02A7-A8E7-9FD5-28A248F2569F}"/>
              </a:ext>
            </a:extLst>
          </p:cNvPr>
          <p:cNvSpPr>
            <a:spLocks noGrp="1"/>
          </p:cNvSpPr>
          <p:nvPr>
            <p:ph type="title"/>
          </p:nvPr>
        </p:nvSpPr>
        <p:spPr>
          <a:xfrm>
            <a:off x="957263" y="-473075"/>
            <a:ext cx="7605712" cy="1670050"/>
          </a:xfrm>
        </p:spPr>
        <p:txBody>
          <a:bodyPr/>
          <a:lstStyle/>
          <a:p>
            <a:pPr marL="342900" indent="-342900" defTabSz="914400">
              <a:lnSpc>
                <a:spcPct val="100000"/>
              </a:lnSpc>
            </a:pPr>
            <a:r>
              <a:rPr lang="en-US" altLang="en-US" sz="320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Surgical Stabilization of Rib Fractures</a:t>
            </a:r>
          </a:p>
        </p:txBody>
      </p:sp>
      <p:sp>
        <p:nvSpPr>
          <p:cNvPr id="3" name="Content Placeholder 2">
            <a:extLst>
              <a:ext uri="{FF2B5EF4-FFF2-40B4-BE49-F238E27FC236}">
                <a16:creationId xmlns:a16="http://schemas.microsoft.com/office/drawing/2014/main" id="{2C0460F6-4672-8C5D-8489-5A0B266D1A32}"/>
              </a:ext>
            </a:extLst>
          </p:cNvPr>
          <p:cNvSpPr>
            <a:spLocks noGrp="1"/>
          </p:cNvSpPr>
          <p:nvPr>
            <p:ph idx="1"/>
          </p:nvPr>
        </p:nvSpPr>
        <p:spPr>
          <a:xfrm>
            <a:off x="957263" y="1370013"/>
            <a:ext cx="7458075" cy="6151562"/>
          </a:xfrm>
        </p:spPr>
        <p:txBody>
          <a:bodyPr>
            <a:normAutofit/>
          </a:bodyPr>
          <a:lstStyle/>
          <a:p>
            <a:pPr defTabSz="914400" eaLnBrk="1" fontAlgn="auto" hangingPunct="1">
              <a:lnSpc>
                <a:spcPct val="100000"/>
              </a:lnSpc>
              <a:spcBef>
                <a:spcPts val="0"/>
              </a:spcBef>
              <a:spcAft>
                <a:spcPts val="0"/>
              </a:spcAft>
              <a:defRPr/>
            </a:pPr>
            <a:r>
              <a:rPr lang="en-US" sz="3027" b="1" dirty="0">
                <a:sym typeface="Wingdings"/>
              </a:rPr>
              <a:t>What do we know?  </a:t>
            </a:r>
            <a:r>
              <a:rPr lang="en-US" sz="1800" dirty="0">
                <a:sym typeface="Wingdings"/>
              </a:rPr>
              <a:t>(</a:t>
            </a:r>
            <a:r>
              <a:rPr lang="en-US" sz="1800" dirty="0" err="1">
                <a:sym typeface="Wingdings"/>
              </a:rPr>
              <a:t>Pieracci</a:t>
            </a:r>
            <a:r>
              <a:rPr lang="en-US" sz="1800" dirty="0">
                <a:sym typeface="Wingdings"/>
              </a:rPr>
              <a:t> et al.  </a:t>
            </a:r>
            <a:r>
              <a:rPr lang="en-US" sz="1800" i="1" dirty="0">
                <a:sym typeface="Wingdings"/>
              </a:rPr>
              <a:t>J Trauma.  </a:t>
            </a:r>
            <a:r>
              <a:rPr lang="en-US" sz="1800" dirty="0">
                <a:sym typeface="Wingdings"/>
              </a:rPr>
              <a:t>2018)</a:t>
            </a:r>
          </a:p>
          <a:p>
            <a:pPr defTabSz="914400" eaLnBrk="1" fontAlgn="auto" hangingPunct="1">
              <a:lnSpc>
                <a:spcPct val="100000"/>
              </a:lnSpc>
              <a:spcBef>
                <a:spcPts val="0"/>
              </a:spcBef>
              <a:spcAft>
                <a:spcPts val="0"/>
              </a:spcAft>
              <a:defRPr/>
            </a:pPr>
            <a:endParaRPr lang="en-US" sz="1800" dirty="0">
              <a:sym typeface="Wingdings"/>
            </a:endParaRPr>
          </a:p>
          <a:p>
            <a:pPr marL="1085850" lvl="1" indent="-342900" defTabSz="914400">
              <a:lnSpc>
                <a:spcPct val="100000"/>
              </a:lnSpc>
              <a:spcBef>
                <a:spcPts val="0"/>
              </a:spcBef>
              <a:buFont typeface="Arial" panose="020B0604020202020204" pitchFamily="34" charset="0"/>
              <a:buChar char="•"/>
              <a:defRPr/>
            </a:pPr>
            <a:r>
              <a:rPr lang="en-US" sz="2400" dirty="0">
                <a:sym typeface="Wingdings"/>
              </a:rPr>
              <a:t>Early surgical fixation results in decrease in operative time by 68 minutes</a:t>
            </a:r>
          </a:p>
          <a:p>
            <a:pPr marL="1085850" lvl="1" indent="-342900" defTabSz="914400">
              <a:lnSpc>
                <a:spcPct val="100000"/>
              </a:lnSpc>
              <a:spcBef>
                <a:spcPts val="0"/>
              </a:spcBef>
              <a:buFont typeface="Arial" panose="020B0604020202020204" pitchFamily="34" charset="0"/>
              <a:buChar char="•"/>
              <a:defRPr/>
            </a:pPr>
            <a:endParaRPr lang="en-US" sz="2400" dirty="0">
              <a:sym typeface="Wingdings"/>
            </a:endParaRPr>
          </a:p>
          <a:p>
            <a:pPr marL="1085850" lvl="1" indent="-342900" defTabSz="914400">
              <a:lnSpc>
                <a:spcPct val="100000"/>
              </a:lnSpc>
              <a:spcBef>
                <a:spcPts val="0"/>
              </a:spcBef>
              <a:buFont typeface="Arial" panose="020B0604020202020204" pitchFamily="34" charset="0"/>
              <a:buChar char="•"/>
              <a:defRPr/>
            </a:pPr>
            <a:r>
              <a:rPr lang="en-US" sz="2400" dirty="0">
                <a:sym typeface="Wingdings"/>
              </a:rPr>
              <a:t>Each additional hospital day before surgical fixation was independently associated with:</a:t>
            </a:r>
          </a:p>
          <a:p>
            <a:pPr marL="1485900" lvl="2" indent="-342900" defTabSz="914400">
              <a:lnSpc>
                <a:spcPct val="100000"/>
              </a:lnSpc>
              <a:spcBef>
                <a:spcPts val="0"/>
              </a:spcBef>
              <a:buFontTx/>
              <a:buChar char="-"/>
              <a:defRPr/>
            </a:pPr>
            <a:r>
              <a:rPr lang="en-US" sz="2400" dirty="0">
                <a:sym typeface="Wingdings"/>
              </a:rPr>
              <a:t>31% increased likelihood of pneumonia</a:t>
            </a:r>
          </a:p>
          <a:p>
            <a:pPr marL="1485900" lvl="2" indent="-342900" defTabSz="914400">
              <a:lnSpc>
                <a:spcPct val="100000"/>
              </a:lnSpc>
              <a:spcBef>
                <a:spcPts val="0"/>
              </a:spcBef>
              <a:buFontTx/>
              <a:buChar char="-"/>
              <a:defRPr/>
            </a:pPr>
            <a:r>
              <a:rPr lang="en-US" sz="2400" dirty="0">
                <a:sym typeface="Wingdings"/>
              </a:rPr>
              <a:t>27% increased likelihood of prolonged ventilation</a:t>
            </a:r>
          </a:p>
          <a:p>
            <a:pPr marL="1485900" lvl="2" indent="-342900" defTabSz="914400">
              <a:lnSpc>
                <a:spcPct val="100000"/>
              </a:lnSpc>
              <a:spcBef>
                <a:spcPts val="0"/>
              </a:spcBef>
              <a:buFontTx/>
              <a:buChar char="-"/>
              <a:defRPr/>
            </a:pPr>
            <a:r>
              <a:rPr lang="en-US" sz="2400" dirty="0">
                <a:sym typeface="Wingdings"/>
              </a:rPr>
              <a:t>26% increased likelihood of tracheostomy</a:t>
            </a:r>
          </a:p>
          <a:p>
            <a:pPr marL="457200" indent="-457200" defTabSz="914400" eaLnBrk="1" fontAlgn="auto" hangingPunct="1">
              <a:lnSpc>
                <a:spcPct val="100000"/>
              </a:lnSpc>
              <a:spcBef>
                <a:spcPts val="0"/>
              </a:spcBef>
              <a:spcAft>
                <a:spcPts val="0"/>
              </a:spcAft>
              <a:buFont typeface="Arial" panose="020B0604020202020204" pitchFamily="34" charset="0"/>
              <a:buChar char="•"/>
              <a:defRPr/>
            </a:pPr>
            <a:endParaRPr lang="en-US" sz="3027" b="1" dirty="0">
              <a:sym typeface="Wingdings"/>
            </a:endParaRPr>
          </a:p>
          <a:p>
            <a:pPr lvl="1" indent="0" defTabSz="914400">
              <a:lnSpc>
                <a:spcPct val="100000"/>
              </a:lnSpc>
              <a:spcBef>
                <a:spcPts val="0"/>
              </a:spcBef>
              <a:buFont typeface="Arial" panose="020B0604020202020204" pitchFamily="34" charset="0"/>
              <a:buNone/>
              <a:defRPr/>
            </a:pPr>
            <a:endParaRPr lang="en-US" sz="2400" b="1" dirty="0">
              <a:sym typeface="Wingdings"/>
            </a:endParaRPr>
          </a:p>
          <a:p>
            <a:pPr lvl="1" indent="0" defTabSz="914400">
              <a:lnSpc>
                <a:spcPct val="100000"/>
              </a:lnSpc>
              <a:spcBef>
                <a:spcPts val="0"/>
              </a:spcBef>
              <a:buFont typeface="Arial" panose="020B0604020202020204" pitchFamily="34" charset="0"/>
              <a:buNone/>
              <a:defRPr/>
            </a:pPr>
            <a:endParaRPr lang="en-US" sz="1800" b="1" dirty="0">
              <a:sym typeface="Wingdings"/>
            </a:endParaRPr>
          </a:p>
          <a:p>
            <a:pPr marL="342900" indent="-342900" defTabSz="914400" eaLnBrk="1" fontAlgn="auto" hangingPunct="1">
              <a:lnSpc>
                <a:spcPct val="100000"/>
              </a:lnSpc>
              <a:spcBef>
                <a:spcPts val="0"/>
              </a:spcBef>
              <a:spcAft>
                <a:spcPts val="0"/>
              </a:spcAft>
              <a:buFont typeface="Arial" charset="0"/>
              <a:buNone/>
              <a:defRPr/>
            </a:pPr>
            <a:endParaRPr lang="en-US" sz="2400" b="1" dirty="0">
              <a:sym typeface="Wingdings"/>
            </a:endParaRPr>
          </a:p>
          <a:p>
            <a:pPr marL="342900" indent="-342900" defTabSz="914400" eaLnBrk="1" fontAlgn="auto" hangingPunct="1">
              <a:lnSpc>
                <a:spcPct val="100000"/>
              </a:lnSpc>
              <a:spcBef>
                <a:spcPts val="0"/>
              </a:spcBef>
              <a:spcAft>
                <a:spcPts val="0"/>
              </a:spcAft>
              <a:buFont typeface="Arial" charset="0"/>
              <a:buNone/>
              <a:defRPr/>
            </a:pPr>
            <a:r>
              <a:rPr lang="en-US" sz="2400" b="1" dirty="0">
                <a:sym typeface="Wingdings"/>
              </a:rPr>
              <a:t>	</a:t>
            </a:r>
            <a:endParaRPr lang="en-US" sz="1800" dirty="0">
              <a:sym typeface="Wingding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E25B7B66-5E56-B347-B9D3-6B1BC7CCD081}"/>
              </a:ext>
            </a:extLst>
          </p:cNvPr>
          <p:cNvSpPr>
            <a:spLocks noGrp="1"/>
          </p:cNvSpPr>
          <p:nvPr>
            <p:ph type="title"/>
          </p:nvPr>
        </p:nvSpPr>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57346" name="Content Placeholder 5">
            <a:extLst>
              <a:ext uri="{FF2B5EF4-FFF2-40B4-BE49-F238E27FC236}">
                <a16:creationId xmlns:a16="http://schemas.microsoft.com/office/drawing/2014/main" id="{89823546-0247-4F24-81B8-99636532B9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0650" y="1125538"/>
            <a:ext cx="8955088" cy="5324475"/>
          </a:xfrm>
        </p:spPr>
      </p:pic>
      <p:sp>
        <p:nvSpPr>
          <p:cNvPr id="57347" name="Content Placeholder 3">
            <a:extLst>
              <a:ext uri="{FF2B5EF4-FFF2-40B4-BE49-F238E27FC236}">
                <a16:creationId xmlns:a16="http://schemas.microsoft.com/office/drawing/2014/main" id="{79ECEF4B-ABF8-9A86-35EC-8EB0005E845B}"/>
              </a:ext>
            </a:extLst>
          </p:cNvPr>
          <p:cNvSpPr>
            <a:spLocks noGrp="1"/>
          </p:cNvSpPr>
          <p:nvPr>
            <p:ph sz="quarter" idx="10"/>
          </p:nvPr>
        </p:nvSpPr>
        <p:spPr>
          <a:xfrm>
            <a:off x="957263" y="2282825"/>
            <a:ext cx="7281862" cy="457200"/>
          </a:xfrm>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16D0A62C-990A-6760-5724-7BC6B01301EF}"/>
              </a:ext>
            </a:extLst>
          </p:cNvPr>
          <p:cNvSpPr>
            <a:spLocks noGrp="1"/>
          </p:cNvSpPr>
          <p:nvPr>
            <p:ph type="title"/>
          </p:nvPr>
        </p:nvSpPr>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58370" name="Content Placeholder 3">
            <a:extLst>
              <a:ext uri="{FF2B5EF4-FFF2-40B4-BE49-F238E27FC236}">
                <a16:creationId xmlns:a16="http://schemas.microsoft.com/office/drawing/2014/main" id="{4A4B7CD7-ABE8-9893-341C-223549816973}"/>
              </a:ext>
            </a:extLst>
          </p:cNvPr>
          <p:cNvSpPr>
            <a:spLocks noGrp="1"/>
          </p:cNvSpPr>
          <p:nvPr>
            <p:ph sz="quarter" idx="10"/>
          </p:nvPr>
        </p:nvSpPr>
        <p:spPr>
          <a:xfrm>
            <a:off x="957263" y="2282825"/>
            <a:ext cx="7281862" cy="457200"/>
          </a:xfrm>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5" name="Content Placeholder 4">
            <a:extLst>
              <a:ext uri="{FF2B5EF4-FFF2-40B4-BE49-F238E27FC236}">
                <a16:creationId xmlns:a16="http://schemas.microsoft.com/office/drawing/2014/main" id="{370F5FB6-213F-BAAD-0DC7-2543CBCEBB11}"/>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21488"/>
          </a:xfrm>
        </p:spPr>
      </p:pic>
      <p:pic>
        <p:nvPicPr>
          <p:cNvPr id="6" name="Picture 5">
            <a:extLst>
              <a:ext uri="{FF2B5EF4-FFF2-40B4-BE49-F238E27FC236}">
                <a16:creationId xmlns:a16="http://schemas.microsoft.com/office/drawing/2014/main" id="{F3F3DFF9-E540-774B-CBEA-D2C4675BE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665EAC18-E4BF-9545-1BE4-F0061E9DCD2B}"/>
              </a:ext>
            </a:extLst>
          </p:cNvPr>
          <p:cNvSpPr>
            <a:spLocks noGrp="1"/>
          </p:cNvSpPr>
          <p:nvPr>
            <p:ph type="title"/>
          </p:nvPr>
        </p:nvSpPr>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60418" name="Content Placeholder 3">
            <a:extLst>
              <a:ext uri="{FF2B5EF4-FFF2-40B4-BE49-F238E27FC236}">
                <a16:creationId xmlns:a16="http://schemas.microsoft.com/office/drawing/2014/main" id="{ADBBACCE-8A37-33D1-FE2D-99D23315D2AB}"/>
              </a:ext>
            </a:extLst>
          </p:cNvPr>
          <p:cNvSpPr>
            <a:spLocks noGrp="1"/>
          </p:cNvSpPr>
          <p:nvPr>
            <p:ph sz="quarter" idx="10"/>
          </p:nvPr>
        </p:nvSpPr>
        <p:spPr>
          <a:xfrm>
            <a:off x="957263" y="2282825"/>
            <a:ext cx="7281862" cy="457200"/>
          </a:xfrm>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60419" name="Content Placeholder 8">
            <a:extLst>
              <a:ext uri="{FF2B5EF4-FFF2-40B4-BE49-F238E27FC236}">
                <a16:creationId xmlns:a16="http://schemas.microsoft.com/office/drawing/2014/main" id="{21C84AEA-3C36-5C20-D2D0-26E001E558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032875" cy="706755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D3902F80-A3F3-423B-4863-1FEF06541A88}"/>
              </a:ext>
            </a:extLst>
          </p:cNvPr>
          <p:cNvSpPr>
            <a:spLocks noGrp="1"/>
          </p:cNvSpPr>
          <p:nvPr>
            <p:ph type="title"/>
          </p:nvPr>
        </p:nvSpPr>
        <p:spPr>
          <a:xfrm>
            <a:off x="957263" y="395288"/>
            <a:ext cx="7605712" cy="1360487"/>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Primary Survey: Circulation</a:t>
            </a:r>
          </a:p>
        </p:txBody>
      </p:sp>
      <p:sp>
        <p:nvSpPr>
          <p:cNvPr id="61442" name="Content Placeholder 2">
            <a:extLst>
              <a:ext uri="{FF2B5EF4-FFF2-40B4-BE49-F238E27FC236}">
                <a16:creationId xmlns:a16="http://schemas.microsoft.com/office/drawing/2014/main" id="{07CBC2DD-A982-3021-CA12-9C3027FF1094}"/>
              </a:ext>
            </a:extLst>
          </p:cNvPr>
          <p:cNvSpPr>
            <a:spLocks noGrp="1"/>
          </p:cNvSpPr>
          <p:nvPr>
            <p:ph idx="1"/>
          </p:nvPr>
        </p:nvSpPr>
        <p:spPr>
          <a:xfrm>
            <a:off x="957263" y="2000250"/>
            <a:ext cx="7281862" cy="3949700"/>
          </a:xfrm>
        </p:spPr>
        <p:txBody>
          <a:bodyPr/>
          <a:lstStyle/>
          <a:p>
            <a:pPr eaLnBrk="1" hangingPunct="1"/>
            <a:r>
              <a:rPr lang="en-US" altLang="en-US" sz="2800" b="1" i="1" u="sng">
                <a:latin typeface="Arial" panose="020B0604020202020204" pitchFamily="34" charset="0"/>
                <a:ea typeface="ＭＳ Ｐゴシック" panose="020B0600070205080204" pitchFamily="34" charset="-128"/>
                <a:cs typeface="Arial" panose="020B0604020202020204" pitchFamily="34" charset="0"/>
              </a:rPr>
              <a:t>Assess for end organ perfusion</a:t>
            </a:r>
          </a:p>
          <a:p>
            <a:pPr marL="1200150" lvl="1" indent="-457200" eaLnBrk="1" hangingPunct="1">
              <a:buFont typeface="Arial" panose="020B0604020202020204" pitchFamily="34" charset="0"/>
              <a:buChar char="•"/>
            </a:pPr>
            <a:r>
              <a:rPr lang="en-US" altLang="en-US" sz="2800" b="1">
                <a:latin typeface="Arial" panose="020B0604020202020204" pitchFamily="34" charset="0"/>
                <a:ea typeface="ＭＳ Ｐゴシック" panose="020B0600070205080204" pitchFamily="34" charset="-128"/>
                <a:cs typeface="Arial" panose="020B0604020202020204" pitchFamily="34" charset="0"/>
              </a:rPr>
              <a:t>Level of consciousness</a:t>
            </a:r>
          </a:p>
          <a:p>
            <a:pPr marL="1200150" lvl="1" indent="-457200" eaLnBrk="1" hangingPunct="1">
              <a:buFont typeface="Arial" panose="020B0604020202020204" pitchFamily="34" charset="0"/>
              <a:buChar char="•"/>
            </a:pPr>
            <a:r>
              <a:rPr lang="en-US" altLang="en-US" sz="2800" b="1">
                <a:latin typeface="Arial" panose="020B0604020202020204" pitchFamily="34" charset="0"/>
                <a:ea typeface="ＭＳ Ｐゴシック" panose="020B0600070205080204" pitchFamily="34" charset="-128"/>
                <a:cs typeface="Arial" panose="020B0604020202020204" pitchFamily="34" charset="0"/>
              </a:rPr>
              <a:t>Skin color, temperature</a:t>
            </a:r>
          </a:p>
          <a:p>
            <a:pPr marL="1200150" lvl="1" indent="-457200" eaLnBrk="1" hangingPunct="1">
              <a:buFont typeface="Arial" panose="020B0604020202020204" pitchFamily="34" charset="0"/>
              <a:buChar char="•"/>
            </a:pPr>
            <a:r>
              <a:rPr lang="en-US" altLang="en-US" sz="2800" b="1">
                <a:latin typeface="Arial" panose="020B0604020202020204" pitchFamily="34" charset="0"/>
                <a:ea typeface="ＭＳ Ｐゴシック" panose="020B0600070205080204" pitchFamily="34" charset="-128"/>
                <a:cs typeface="Arial" panose="020B0604020202020204" pitchFamily="34" charset="0"/>
              </a:rPr>
              <a:t>Pulse rate, character</a:t>
            </a:r>
          </a:p>
          <a:p>
            <a:pPr marL="1200150" lvl="1" indent="-457200" eaLnBrk="1" hangingPunct="1">
              <a:buFont typeface="Arial" panose="020B0604020202020204" pitchFamily="34" charset="0"/>
              <a:buChar char="•"/>
            </a:pPr>
            <a:r>
              <a:rPr lang="en-US" altLang="en-US" sz="2800" b="1">
                <a:latin typeface="Arial" panose="020B0604020202020204" pitchFamily="34" charset="0"/>
                <a:ea typeface="ＭＳ Ｐゴシック" panose="020B0600070205080204" pitchFamily="34" charset="-128"/>
                <a:cs typeface="Arial" panose="020B0604020202020204" pitchFamily="34" charset="0"/>
              </a:rPr>
              <a:t>Shock Index</a:t>
            </a:r>
          </a:p>
          <a:p>
            <a:pPr marL="1600200" lvl="2" indent="-457200" eaLnBrk="1" hangingPunct="1"/>
            <a:r>
              <a:rPr lang="en-US" altLang="en-US" sz="2000" b="1">
                <a:latin typeface="Arial" panose="020B0604020202020204" pitchFamily="34" charset="0"/>
                <a:ea typeface="ＭＳ Ｐゴシック" panose="020B0600070205080204" pitchFamily="34" charset="-128"/>
                <a:cs typeface="Arial" panose="020B0604020202020204" pitchFamily="34" charset="0"/>
              </a:rPr>
              <a:t>HR/SBP</a:t>
            </a:r>
          </a:p>
        </p:txBody>
      </p:sp>
      <p:pic>
        <p:nvPicPr>
          <p:cNvPr id="61443" name="Picture 4" descr="Screen Shot 2012-08-17 at 3.21.05 PM.png">
            <a:extLst>
              <a:ext uri="{FF2B5EF4-FFF2-40B4-BE49-F238E27FC236}">
                <a16:creationId xmlns:a16="http://schemas.microsoft.com/office/drawing/2014/main" id="{268D4ADC-1A67-EBA4-3B2B-CA21037BCE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3825" y="3975100"/>
            <a:ext cx="264795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3">
            <a:extLst>
              <a:ext uri="{FF2B5EF4-FFF2-40B4-BE49-F238E27FC236}">
                <a16:creationId xmlns:a16="http://schemas.microsoft.com/office/drawing/2014/main" id="{5EA18FAC-6BB5-D189-B2FE-C75D0E0065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0775" y="2990850"/>
            <a:ext cx="4738688"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le 1">
            <a:extLst>
              <a:ext uri="{FF2B5EF4-FFF2-40B4-BE49-F238E27FC236}">
                <a16:creationId xmlns:a16="http://schemas.microsoft.com/office/drawing/2014/main" id="{7B3EC065-5A62-D3AB-0588-AC539B733545}"/>
              </a:ext>
            </a:extLst>
          </p:cNvPr>
          <p:cNvSpPr>
            <a:spLocks noGrp="1"/>
          </p:cNvSpPr>
          <p:nvPr>
            <p:ph type="title"/>
          </p:nvPr>
        </p:nvSpPr>
        <p:spPr>
          <a:xfrm>
            <a:off x="957263" y="33338"/>
            <a:ext cx="7605712" cy="1071562"/>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Trauma in the U.S.</a:t>
            </a:r>
          </a:p>
        </p:txBody>
      </p:sp>
      <p:sp>
        <p:nvSpPr>
          <p:cNvPr id="12291" name="Content Placeholder 2">
            <a:extLst>
              <a:ext uri="{FF2B5EF4-FFF2-40B4-BE49-F238E27FC236}">
                <a16:creationId xmlns:a16="http://schemas.microsoft.com/office/drawing/2014/main" id="{9DC1BC5C-5FE0-7257-B2F2-4E56E3E8FF72}"/>
              </a:ext>
            </a:extLst>
          </p:cNvPr>
          <p:cNvSpPr>
            <a:spLocks noGrp="1"/>
          </p:cNvSpPr>
          <p:nvPr>
            <p:ph idx="1"/>
          </p:nvPr>
        </p:nvSpPr>
        <p:spPr>
          <a:xfrm>
            <a:off x="957263" y="1273175"/>
            <a:ext cx="7281862" cy="4833938"/>
          </a:xfrm>
        </p:spPr>
        <p:txBody>
          <a:bodyPr/>
          <a:lstStyle/>
          <a:p>
            <a:pPr marL="457200" indent="-457200" eaLnBrk="1" hangingPunct="1">
              <a:buFontTx/>
              <a:buChar char="•"/>
            </a:pPr>
            <a:r>
              <a:rPr lang="en-US" altLang="en-US" sz="2800" b="1">
                <a:latin typeface="Arial" panose="020B0604020202020204" pitchFamily="34" charset="0"/>
                <a:ea typeface="ＭＳ Ｐゴシック" panose="020B0600070205080204" pitchFamily="34" charset="-128"/>
                <a:cs typeface="Arial" panose="020B0604020202020204" pitchFamily="34" charset="0"/>
              </a:rPr>
              <a:t>2.7 million hospital admissions/year</a:t>
            </a:r>
          </a:p>
          <a:p>
            <a:pPr marL="457200" indent="-457200" eaLnBrk="1" hangingPunct="1">
              <a:buFontTx/>
              <a:buChar char="•"/>
            </a:pPr>
            <a:endParaRPr lang="en-US" altLang="en-US" sz="12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buFontTx/>
              <a:buChar char="•"/>
            </a:pPr>
            <a:r>
              <a:rPr lang="en-US" altLang="en-US" sz="2800" b="1">
                <a:latin typeface="Arial" panose="020B0604020202020204" pitchFamily="34" charset="0"/>
                <a:ea typeface="ＭＳ Ｐゴシック" panose="020B0600070205080204" pitchFamily="34" charset="-128"/>
                <a:cs typeface="Arial" panose="020B0604020202020204" pitchFamily="34" charset="0"/>
              </a:rPr>
              <a:t>Leading cause of death for ages 1-44</a:t>
            </a:r>
          </a:p>
          <a:p>
            <a:pPr marL="457200" indent="-457200" eaLnBrk="1" hangingPunct="1">
              <a:buFontTx/>
              <a:buChar char="•"/>
            </a:pPr>
            <a:endParaRPr lang="en-US" altLang="en-US" sz="12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buFontTx/>
              <a:buChar char="•"/>
            </a:pPr>
            <a:r>
              <a:rPr lang="en-US" altLang="en-US" sz="2800" b="1">
                <a:latin typeface="Arial" panose="020B0604020202020204" pitchFamily="34" charset="0"/>
                <a:ea typeface="ＭＳ Ｐゴシック" panose="020B0600070205080204" pitchFamily="34" charset="-128"/>
                <a:cs typeface="Arial" panose="020B0604020202020204" pitchFamily="34" charset="0"/>
              </a:rPr>
              <a:t>100,000 deaths per year from traumatic injuries</a:t>
            </a:r>
          </a:p>
          <a:p>
            <a:pPr lvl="1" indent="0" eaLnBrk="1" hangingPunct="1">
              <a:buFont typeface="Arial" panose="020B0604020202020204" pitchFamily="34" charset="0"/>
              <a:buNone/>
            </a:pPr>
            <a:r>
              <a:rPr lang="en-US" altLang="en-US" sz="2800" b="1" i="1" u="sng">
                <a:solidFill>
                  <a:srgbClr val="AC1F2D"/>
                </a:solidFill>
                <a:latin typeface="Arial" panose="020B0604020202020204" pitchFamily="34" charset="0"/>
                <a:ea typeface="ＭＳ Ｐゴシック" panose="020B0600070205080204" pitchFamily="34" charset="-128"/>
                <a:cs typeface="Arial" panose="020B0604020202020204" pitchFamily="34" charset="0"/>
              </a:rPr>
              <a:t>½ die before they reach medical care</a:t>
            </a:r>
            <a:endParaRPr lang="en-US" altLang="en-US" sz="2800" b="1">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44398A58-F508-0FFD-26B1-1C5C4B551F38}"/>
              </a:ext>
            </a:extLst>
          </p:cNvPr>
          <p:cNvSpPr>
            <a:spLocks noGrp="1"/>
          </p:cNvSpPr>
          <p:nvPr>
            <p:ph type="title"/>
          </p:nvPr>
        </p:nvSpPr>
        <p:spPr>
          <a:xfrm>
            <a:off x="957263" y="395288"/>
            <a:ext cx="7605712" cy="1360487"/>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Primary survey: Circulation</a:t>
            </a:r>
          </a:p>
        </p:txBody>
      </p:sp>
      <p:sp>
        <p:nvSpPr>
          <p:cNvPr id="3" name="Content Placeholder 2">
            <a:extLst>
              <a:ext uri="{FF2B5EF4-FFF2-40B4-BE49-F238E27FC236}">
                <a16:creationId xmlns:a16="http://schemas.microsoft.com/office/drawing/2014/main" id="{3BC3A7EA-1F6D-360D-C7E4-A08443675F3E}"/>
              </a:ext>
            </a:extLst>
          </p:cNvPr>
          <p:cNvSpPr>
            <a:spLocks noGrp="1"/>
          </p:cNvSpPr>
          <p:nvPr>
            <p:ph idx="1"/>
          </p:nvPr>
        </p:nvSpPr>
        <p:spPr>
          <a:xfrm>
            <a:off x="957263" y="1882775"/>
            <a:ext cx="4284662" cy="3949700"/>
          </a:xfrm>
        </p:spPr>
        <p:txBody>
          <a:bodyPr rtlCol="0"/>
          <a:lstStyle/>
          <a:p>
            <a:pPr eaLnBrk="1" fontAlgn="auto" hangingPunct="1">
              <a:spcAft>
                <a:spcPts val="0"/>
              </a:spcAft>
              <a:defRPr/>
            </a:pPr>
            <a:r>
              <a:rPr lang="en-US" sz="2800" b="1" i="1" u="sng" dirty="0">
                <a:ea typeface="+mn-ea"/>
              </a:rPr>
              <a:t>Control hemorrhage</a:t>
            </a:r>
          </a:p>
          <a:p>
            <a:pPr eaLnBrk="1" fontAlgn="auto" hangingPunct="1">
              <a:spcAft>
                <a:spcPts val="0"/>
              </a:spcAft>
              <a:defRPr/>
            </a:pPr>
            <a:endParaRPr lang="en-US" sz="1200" b="1" i="1" u="sng" dirty="0">
              <a:ea typeface="+mn-ea"/>
            </a:endParaRPr>
          </a:p>
          <a:p>
            <a:pPr marL="457200" indent="-457200" eaLnBrk="1" fontAlgn="auto" hangingPunct="1">
              <a:spcAft>
                <a:spcPts val="0"/>
              </a:spcAft>
              <a:buFont typeface="Arial"/>
              <a:buChar char="•"/>
              <a:defRPr/>
            </a:pPr>
            <a:r>
              <a:rPr lang="en-US" sz="2800" b="1" dirty="0">
                <a:ea typeface="+mn-ea"/>
              </a:rPr>
              <a:t>Direct pressure</a:t>
            </a:r>
          </a:p>
          <a:p>
            <a:pPr marL="457200" indent="-457200" eaLnBrk="1" fontAlgn="auto" hangingPunct="1">
              <a:spcAft>
                <a:spcPts val="0"/>
              </a:spcAft>
              <a:buFont typeface="Arial"/>
              <a:buChar char="•"/>
              <a:defRPr/>
            </a:pPr>
            <a:endParaRPr lang="en-US" sz="1200" b="1" dirty="0">
              <a:ea typeface="+mn-ea"/>
            </a:endParaRPr>
          </a:p>
          <a:p>
            <a:pPr marL="457200" indent="-457200" eaLnBrk="1" fontAlgn="auto" hangingPunct="1">
              <a:spcAft>
                <a:spcPts val="0"/>
              </a:spcAft>
              <a:buFont typeface="Arial"/>
              <a:buChar char="•"/>
              <a:defRPr/>
            </a:pPr>
            <a:r>
              <a:rPr lang="en-US" sz="2800" b="1" dirty="0">
                <a:ea typeface="+mn-ea"/>
              </a:rPr>
              <a:t>Tourniquet</a:t>
            </a:r>
          </a:p>
          <a:p>
            <a:pPr marL="457200" indent="-457200" eaLnBrk="1" fontAlgn="auto" hangingPunct="1">
              <a:spcAft>
                <a:spcPts val="0"/>
              </a:spcAft>
              <a:buFont typeface="Arial"/>
              <a:buChar char="•"/>
              <a:defRPr/>
            </a:pPr>
            <a:endParaRPr lang="en-US" sz="1200" b="1" dirty="0">
              <a:ea typeface="+mn-ea"/>
            </a:endParaRPr>
          </a:p>
          <a:p>
            <a:pPr marL="457200" indent="-457200" eaLnBrk="1" fontAlgn="auto" hangingPunct="1">
              <a:spcAft>
                <a:spcPts val="0"/>
              </a:spcAft>
              <a:buFont typeface="Arial"/>
              <a:buChar char="•"/>
              <a:defRPr/>
            </a:pPr>
            <a:r>
              <a:rPr lang="en-US" sz="2800" b="1" u="sng" dirty="0">
                <a:ea typeface="+mn-ea"/>
              </a:rPr>
              <a:t>Pelvic binder</a:t>
            </a:r>
          </a:p>
          <a:p>
            <a:pPr lvl="1" indent="0" eaLnBrk="1" fontAlgn="auto" hangingPunct="1">
              <a:spcAft>
                <a:spcPts val="0"/>
              </a:spcAft>
              <a:buFont typeface="Arial"/>
              <a:buNone/>
              <a:defRPr/>
            </a:pPr>
            <a:endParaRPr lang="en-US" sz="2800" b="1" dirty="0">
              <a:ea typeface="+mn-ea"/>
            </a:endParaRPr>
          </a:p>
        </p:txBody>
      </p:sp>
      <p:pic>
        <p:nvPicPr>
          <p:cNvPr id="62467" name="Picture 3">
            <a:hlinkClick r:id="rId3"/>
            <a:extLst>
              <a:ext uri="{FF2B5EF4-FFF2-40B4-BE49-F238E27FC236}">
                <a16:creationId xmlns:a16="http://schemas.microsoft.com/office/drawing/2014/main" id="{5C9074C3-2261-9953-5C79-D20388FE216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363" y="395288"/>
            <a:ext cx="344328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62468" name="Picture 5">
            <a:extLst>
              <a:ext uri="{FF2B5EF4-FFF2-40B4-BE49-F238E27FC236}">
                <a16:creationId xmlns:a16="http://schemas.microsoft.com/office/drawing/2014/main" id="{CE7582E7-CFC9-D2D7-F6A0-9A46184C45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6025" y="3200400"/>
            <a:ext cx="385762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64A7421-F3AF-8FE0-114F-699945B5AC28}"/>
              </a:ext>
            </a:extLst>
          </p:cNvPr>
          <p:cNvSpPr>
            <a:spLocks noChangeArrowheads="1"/>
          </p:cNvSpPr>
          <p:nvPr/>
        </p:nvSpPr>
        <p:spPr bwMode="auto">
          <a:xfrm>
            <a:off x="6716713" y="5219700"/>
            <a:ext cx="498475" cy="433388"/>
          </a:xfrm>
          <a:prstGeom prst="rect">
            <a:avLst/>
          </a:prstGeom>
          <a:solidFill>
            <a:schemeClr val="tx1"/>
          </a:solidFill>
          <a:ln>
            <a:noFill/>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D48B91FD-4577-2A48-6987-887EE98AE12C}"/>
              </a:ext>
            </a:extLst>
          </p:cNvPr>
          <p:cNvSpPr>
            <a:spLocks noGrp="1"/>
          </p:cNvSpPr>
          <p:nvPr>
            <p:ph type="title"/>
          </p:nvPr>
        </p:nvSpPr>
        <p:spPr>
          <a:xfrm>
            <a:off x="957263" y="395288"/>
            <a:ext cx="7605712" cy="1360487"/>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Primary survey: Circulation</a:t>
            </a:r>
          </a:p>
        </p:txBody>
      </p:sp>
      <p:sp>
        <p:nvSpPr>
          <p:cNvPr id="3" name="Content Placeholder 2">
            <a:extLst>
              <a:ext uri="{FF2B5EF4-FFF2-40B4-BE49-F238E27FC236}">
                <a16:creationId xmlns:a16="http://schemas.microsoft.com/office/drawing/2014/main" id="{A8C7361B-9C94-1583-0C3A-5C054A82350D}"/>
              </a:ext>
            </a:extLst>
          </p:cNvPr>
          <p:cNvSpPr>
            <a:spLocks noGrp="1"/>
          </p:cNvSpPr>
          <p:nvPr>
            <p:ph idx="1"/>
          </p:nvPr>
        </p:nvSpPr>
        <p:spPr>
          <a:xfrm>
            <a:off x="823913" y="2149475"/>
            <a:ext cx="4911725" cy="3949700"/>
          </a:xfrm>
        </p:spPr>
        <p:txBody>
          <a:bodyPr rtlCol="0">
            <a:normAutofit fontScale="92500" lnSpcReduction="10000"/>
          </a:bodyPr>
          <a:lstStyle/>
          <a:p>
            <a:pPr eaLnBrk="1" fontAlgn="auto" hangingPunct="1">
              <a:spcAft>
                <a:spcPts val="0"/>
              </a:spcAft>
              <a:defRPr/>
            </a:pPr>
            <a:r>
              <a:rPr lang="en-US" sz="2800" b="1" i="1" u="sng" dirty="0">
                <a:ea typeface="+mn-ea"/>
              </a:rPr>
              <a:t>Restore volume</a:t>
            </a:r>
          </a:p>
          <a:p>
            <a:pPr eaLnBrk="1" fontAlgn="auto" hangingPunct="1">
              <a:spcAft>
                <a:spcPts val="0"/>
              </a:spcAft>
              <a:defRPr/>
            </a:pPr>
            <a:endParaRPr lang="en-US" sz="1300" b="1" i="1" u="sng" dirty="0">
              <a:ea typeface="+mn-ea"/>
            </a:endParaRPr>
          </a:p>
          <a:p>
            <a:pPr marL="457200" indent="-457200" eaLnBrk="1" fontAlgn="auto" hangingPunct="1">
              <a:spcAft>
                <a:spcPts val="0"/>
              </a:spcAft>
              <a:buFont typeface="Arial"/>
              <a:buChar char="•"/>
              <a:defRPr/>
            </a:pPr>
            <a:r>
              <a:rPr lang="en-US" sz="2800" b="1" dirty="0">
                <a:ea typeface="+mn-ea"/>
              </a:rPr>
              <a:t>Large bore IVs or central access</a:t>
            </a:r>
          </a:p>
          <a:p>
            <a:pPr marL="457200" indent="-457200" eaLnBrk="1" fontAlgn="auto" hangingPunct="1">
              <a:spcAft>
                <a:spcPts val="0"/>
              </a:spcAft>
              <a:buFont typeface="Arial"/>
              <a:buChar char="•"/>
              <a:defRPr/>
            </a:pPr>
            <a:endParaRPr lang="en-US" sz="1300" b="1" dirty="0">
              <a:ea typeface="+mn-ea"/>
            </a:endParaRPr>
          </a:p>
          <a:p>
            <a:pPr marL="457200" indent="-457200" eaLnBrk="1" fontAlgn="auto" hangingPunct="1">
              <a:spcAft>
                <a:spcPts val="0"/>
              </a:spcAft>
              <a:buFont typeface="Arial"/>
              <a:buChar char="•"/>
              <a:defRPr/>
            </a:pPr>
            <a:r>
              <a:rPr lang="en-US" sz="2800" b="1" dirty="0">
                <a:ea typeface="+mn-ea"/>
              </a:rPr>
              <a:t>Crystalloid (2 L)</a:t>
            </a:r>
          </a:p>
          <a:p>
            <a:pPr marL="457200" indent="-457200" eaLnBrk="1" fontAlgn="auto" hangingPunct="1">
              <a:spcAft>
                <a:spcPts val="0"/>
              </a:spcAft>
              <a:buFont typeface="Arial"/>
              <a:buChar char="•"/>
              <a:defRPr/>
            </a:pPr>
            <a:endParaRPr lang="en-US" sz="1300" b="1" dirty="0">
              <a:ea typeface="+mn-ea"/>
            </a:endParaRPr>
          </a:p>
          <a:p>
            <a:pPr marL="457200" indent="-457200" eaLnBrk="1" fontAlgn="auto" hangingPunct="1">
              <a:spcAft>
                <a:spcPts val="0"/>
              </a:spcAft>
              <a:buFont typeface="Arial"/>
              <a:buChar char="•"/>
              <a:defRPr/>
            </a:pPr>
            <a:r>
              <a:rPr lang="en-US" sz="2800" b="1" dirty="0">
                <a:ea typeface="+mn-ea"/>
              </a:rPr>
              <a:t>Blood products 	</a:t>
            </a:r>
            <a:r>
              <a:rPr lang="en-US" sz="2200" b="1" dirty="0">
                <a:ea typeface="+mn-ea"/>
              </a:rPr>
              <a:t>(</a:t>
            </a:r>
            <a:r>
              <a:rPr lang="en-US" sz="2200" b="1" dirty="0" err="1">
                <a:ea typeface="+mn-ea"/>
              </a:rPr>
              <a:t>FFP:platelets:RBC</a:t>
            </a:r>
            <a:r>
              <a:rPr lang="en-US" sz="2200" b="1" dirty="0">
                <a:ea typeface="+mn-ea"/>
              </a:rPr>
              <a:t>)</a:t>
            </a:r>
          </a:p>
          <a:p>
            <a:pPr eaLnBrk="1" fontAlgn="auto" hangingPunct="1">
              <a:spcAft>
                <a:spcPts val="0"/>
              </a:spcAft>
              <a:defRPr/>
            </a:pPr>
            <a:r>
              <a:rPr lang="en-US" sz="2200" b="1" dirty="0">
                <a:ea typeface="+mn-ea"/>
              </a:rPr>
              <a:t>		Ratio 1:1:1 or 1:1:2 </a:t>
            </a:r>
          </a:p>
          <a:p>
            <a:pPr lvl="1" indent="0" eaLnBrk="1" fontAlgn="auto" hangingPunct="1">
              <a:spcAft>
                <a:spcPts val="0"/>
              </a:spcAft>
              <a:buFont typeface="Arial" charset="0"/>
              <a:buNone/>
              <a:defRPr/>
            </a:pPr>
            <a:endParaRPr lang="en-US" sz="2200" b="1" dirty="0">
              <a:ea typeface="+mn-ea"/>
            </a:endParaRPr>
          </a:p>
          <a:p>
            <a:pPr eaLnBrk="1" fontAlgn="auto" hangingPunct="1">
              <a:spcAft>
                <a:spcPts val="0"/>
              </a:spcAft>
              <a:defRPr/>
            </a:pPr>
            <a:r>
              <a:rPr lang="en-US" sz="3600" b="1" i="1" u="sng" dirty="0">
                <a:solidFill>
                  <a:srgbClr val="AC1F2D"/>
                </a:solidFill>
                <a:ea typeface="+mn-ea"/>
              </a:rPr>
              <a:t>Continually reassess!</a:t>
            </a:r>
          </a:p>
        </p:txBody>
      </p:sp>
      <p:pic>
        <p:nvPicPr>
          <p:cNvPr id="64515" name="Picture 6">
            <a:extLst>
              <a:ext uri="{FF2B5EF4-FFF2-40B4-BE49-F238E27FC236}">
                <a16:creationId xmlns:a16="http://schemas.microsoft.com/office/drawing/2014/main" id="{AA6355F1-27DF-A71C-0094-97CA45412BE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3171825"/>
            <a:ext cx="163353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64516" name="Picture 4">
            <a:extLst>
              <a:ext uri="{FF2B5EF4-FFF2-40B4-BE49-F238E27FC236}">
                <a16:creationId xmlns:a16="http://schemas.microsoft.com/office/drawing/2014/main" id="{DE11531B-A5BD-3506-ED99-9F935C401D0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6788" y="395288"/>
            <a:ext cx="28575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64517" name="Picture 1">
            <a:extLst>
              <a:ext uri="{FF2B5EF4-FFF2-40B4-BE49-F238E27FC236}">
                <a16:creationId xmlns:a16="http://schemas.microsoft.com/office/drawing/2014/main" id="{BE89899F-8C2D-4243-F218-B8BB873C84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34150" y="2492375"/>
            <a:ext cx="2370138"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5">
            <a:extLst>
              <a:ext uri="{FF2B5EF4-FFF2-40B4-BE49-F238E27FC236}">
                <a16:creationId xmlns:a16="http://schemas.microsoft.com/office/drawing/2014/main" id="{0B4A0834-82F7-1B7E-79C7-CA99B333D1F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3638" y="968375"/>
            <a:ext cx="4170362"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itle 1">
            <a:extLst>
              <a:ext uri="{FF2B5EF4-FFF2-40B4-BE49-F238E27FC236}">
                <a16:creationId xmlns:a16="http://schemas.microsoft.com/office/drawing/2014/main" id="{980A3B49-3391-61A8-80EE-E27AE08009F8}"/>
              </a:ext>
            </a:extLst>
          </p:cNvPr>
          <p:cNvSpPr>
            <a:spLocks noGrp="1"/>
          </p:cNvSpPr>
          <p:nvPr>
            <p:ph type="title"/>
          </p:nvPr>
        </p:nvSpPr>
        <p:spPr>
          <a:xfrm>
            <a:off x="957263" y="968375"/>
            <a:ext cx="7605712" cy="784225"/>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Primary Survey: </a:t>
            </a:r>
            <a:br>
              <a:rPr lang="en-US" altLang="en-US">
                <a:latin typeface="Arial" panose="020B0604020202020204" pitchFamily="34" charset="0"/>
                <a:ea typeface="ＭＳ Ｐゴシック" panose="020B0600070205080204" pitchFamily="34" charset="-128"/>
                <a:cs typeface="Arial" panose="020B0604020202020204" pitchFamily="34" charset="0"/>
              </a:rPr>
            </a:br>
            <a:r>
              <a:rPr lang="en-US" altLang="en-US">
                <a:latin typeface="Arial" panose="020B0604020202020204" pitchFamily="34" charset="0"/>
                <a:ea typeface="ＭＳ Ｐゴシック" panose="020B0600070205080204" pitchFamily="34" charset="-128"/>
                <a:cs typeface="Arial" panose="020B0604020202020204" pitchFamily="34" charset="0"/>
              </a:rPr>
              <a:t>Disability</a:t>
            </a:r>
          </a:p>
        </p:txBody>
      </p:sp>
      <p:sp>
        <p:nvSpPr>
          <p:cNvPr id="66563" name="Content Placeholder 2">
            <a:extLst>
              <a:ext uri="{FF2B5EF4-FFF2-40B4-BE49-F238E27FC236}">
                <a16:creationId xmlns:a16="http://schemas.microsoft.com/office/drawing/2014/main" id="{8402E649-1A34-A442-64BB-020C06BC51CE}"/>
              </a:ext>
            </a:extLst>
          </p:cNvPr>
          <p:cNvSpPr>
            <a:spLocks noGrp="1"/>
          </p:cNvSpPr>
          <p:nvPr>
            <p:ph idx="1"/>
          </p:nvPr>
        </p:nvSpPr>
        <p:spPr>
          <a:xfrm>
            <a:off x="739775" y="1998663"/>
            <a:ext cx="4700588" cy="4151312"/>
          </a:xfrm>
        </p:spPr>
        <p:txBody>
          <a:bodyPr/>
          <a:lstStyle/>
          <a:p>
            <a:pPr marL="457200" indent="-457200" eaLnBrk="1" hangingPunct="1">
              <a:buFontTx/>
              <a:buChar char="•"/>
            </a:pPr>
            <a:r>
              <a:rPr lang="en-US" altLang="en-US" sz="3200" b="1">
                <a:latin typeface="Arial" panose="020B0604020202020204" pitchFamily="34" charset="0"/>
                <a:ea typeface="ＭＳ Ｐゴシック" panose="020B0600070205080204" pitchFamily="34" charset="-128"/>
                <a:cs typeface="Arial" panose="020B0604020202020204" pitchFamily="34" charset="0"/>
              </a:rPr>
              <a:t>GCS</a:t>
            </a:r>
          </a:p>
          <a:p>
            <a:pPr marL="457200" indent="-457200" eaLnBrk="1" hangingPunct="1">
              <a:buFontTx/>
              <a:buChar char="•"/>
            </a:pPr>
            <a:endParaRPr lang="en-US" altLang="en-US" sz="12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buFontTx/>
              <a:buChar char="•"/>
            </a:pPr>
            <a:r>
              <a:rPr lang="en-US" altLang="en-US" sz="3200" b="1">
                <a:latin typeface="Arial" panose="020B0604020202020204" pitchFamily="34" charset="0"/>
                <a:ea typeface="ＭＳ Ｐゴシック" panose="020B0600070205080204" pitchFamily="34" charset="-128"/>
                <a:cs typeface="Arial" panose="020B0604020202020204" pitchFamily="34" charset="0"/>
              </a:rPr>
              <a:t>Pupillary response</a:t>
            </a:r>
          </a:p>
          <a:p>
            <a:pPr marL="457200" indent="-457200" eaLnBrk="1" hangingPunct="1">
              <a:buFontTx/>
              <a:buChar char="•"/>
            </a:pPr>
            <a:endParaRPr lang="en-US" altLang="en-US" sz="12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buFontTx/>
              <a:buChar char="•"/>
            </a:pPr>
            <a:r>
              <a:rPr lang="en-US" altLang="en-US" sz="3200" b="1">
                <a:latin typeface="Arial" panose="020B0604020202020204" pitchFamily="34" charset="0"/>
                <a:ea typeface="ＭＳ Ｐゴシック" panose="020B0600070205080204" pitchFamily="34" charset="-128"/>
                <a:cs typeface="Arial" panose="020B0604020202020204" pitchFamily="34" charset="0"/>
              </a:rPr>
              <a:t>Extremity motion</a:t>
            </a:r>
          </a:p>
          <a:p>
            <a:pPr marL="457200" indent="-457200" eaLnBrk="1" hangingPunct="1">
              <a:buFontTx/>
              <a:buChar char="•"/>
            </a:pPr>
            <a:endParaRPr lang="en-US" altLang="en-US" sz="12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buFontTx/>
              <a:buChar char="•"/>
            </a:pPr>
            <a:r>
              <a:rPr lang="en-US" altLang="en-US" sz="3200" b="1">
                <a:latin typeface="Arial" panose="020B0604020202020204" pitchFamily="34" charset="0"/>
                <a:ea typeface="ＭＳ Ｐゴシック" panose="020B0600070205080204" pitchFamily="34" charset="-128"/>
                <a:cs typeface="Arial" panose="020B0604020202020204" pitchFamily="34" charset="0"/>
              </a:rPr>
              <a:t>Continually observe for deterioration</a:t>
            </a:r>
          </a:p>
          <a:p>
            <a:pPr marL="457200" indent="-457200" eaLnBrk="1" hangingPunct="1">
              <a:buFontTx/>
              <a:buChar char="•"/>
            </a:pPr>
            <a:endParaRPr lang="en-US" altLang="en-US" sz="12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buFontTx/>
              <a:buChar char="•"/>
            </a:pPr>
            <a:r>
              <a:rPr lang="en-US" altLang="en-US" sz="3200" b="1">
                <a:latin typeface="Arial" panose="020B0604020202020204" pitchFamily="34" charset="0"/>
                <a:ea typeface="ＭＳ Ｐゴシック" panose="020B0600070205080204" pitchFamily="34" charset="-128"/>
                <a:cs typeface="Arial" panose="020B0604020202020204" pitchFamily="34" charset="0"/>
              </a:rPr>
              <a:t>GCS &lt;8: intubation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36FF1BAD-350F-A30F-7A08-86B59A624597}"/>
              </a:ext>
            </a:extLst>
          </p:cNvPr>
          <p:cNvSpPr>
            <a:spLocks noGrp="1"/>
          </p:cNvSpPr>
          <p:nvPr>
            <p:ph type="title"/>
          </p:nvPr>
        </p:nvSpPr>
        <p:spPr>
          <a:xfrm>
            <a:off x="957263" y="395288"/>
            <a:ext cx="7605712" cy="1360487"/>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Primary Survey: Exposure/Environment</a:t>
            </a:r>
          </a:p>
        </p:txBody>
      </p:sp>
      <p:sp>
        <p:nvSpPr>
          <p:cNvPr id="3" name="Content Placeholder 2">
            <a:extLst>
              <a:ext uri="{FF2B5EF4-FFF2-40B4-BE49-F238E27FC236}">
                <a16:creationId xmlns:a16="http://schemas.microsoft.com/office/drawing/2014/main" id="{3E47C6B2-273D-D236-D01C-B8D7D7589094}"/>
              </a:ext>
            </a:extLst>
          </p:cNvPr>
          <p:cNvSpPr>
            <a:spLocks noGrp="1"/>
          </p:cNvSpPr>
          <p:nvPr>
            <p:ph idx="1"/>
          </p:nvPr>
        </p:nvSpPr>
        <p:spPr>
          <a:xfrm>
            <a:off x="957263" y="2081213"/>
            <a:ext cx="7605712" cy="3949700"/>
          </a:xfrm>
        </p:spPr>
        <p:txBody>
          <a:bodyPr/>
          <a:lstStyle/>
          <a:p>
            <a:pPr eaLnBrk="1" hangingPunct="1">
              <a:lnSpc>
                <a:spcPct val="80000"/>
              </a:lnSpc>
              <a:defRPr/>
            </a:pPr>
            <a:r>
              <a:rPr lang="en-US" altLang="en-US" sz="2800" b="1" i="1" u="sng" dirty="0">
                <a:latin typeface="Arial" charset="0"/>
              </a:rPr>
              <a:t>Exposure</a:t>
            </a:r>
          </a:p>
          <a:p>
            <a:pPr marL="457200" indent="-457200" eaLnBrk="1" hangingPunct="1">
              <a:lnSpc>
                <a:spcPct val="80000"/>
              </a:lnSpc>
              <a:buFont typeface="Arial" charset="0"/>
              <a:buChar char="•"/>
              <a:defRPr/>
            </a:pPr>
            <a:r>
              <a:rPr lang="en-US" altLang="en-US" sz="2800" b="1" dirty="0">
                <a:latin typeface="Arial" charset="0"/>
              </a:rPr>
              <a:t>Complete removal of clothing</a:t>
            </a:r>
          </a:p>
          <a:p>
            <a:pPr marL="457200" indent="-457200" eaLnBrk="1" hangingPunct="1">
              <a:lnSpc>
                <a:spcPct val="80000"/>
              </a:lnSpc>
              <a:buFont typeface="Arial" charset="0"/>
              <a:buChar char="•"/>
              <a:defRPr/>
            </a:pPr>
            <a:r>
              <a:rPr lang="en-US" altLang="en-US" sz="2800" b="1" dirty="0">
                <a:latin typeface="Arial" charset="0"/>
              </a:rPr>
              <a:t>360º logroll</a:t>
            </a:r>
          </a:p>
          <a:p>
            <a:pPr marL="457200" indent="-457200" eaLnBrk="1" hangingPunct="1">
              <a:lnSpc>
                <a:spcPct val="80000"/>
              </a:lnSpc>
              <a:buFont typeface="Arial" charset="0"/>
              <a:buChar char="•"/>
              <a:defRPr/>
            </a:pPr>
            <a:r>
              <a:rPr lang="en-US" altLang="en-US" sz="2800" b="1" dirty="0">
                <a:latin typeface="Arial" charset="0"/>
              </a:rPr>
              <a:t>Check hiding spots: axilla, perineum, rectal</a:t>
            </a:r>
          </a:p>
          <a:p>
            <a:pPr marL="457200" indent="-457200" eaLnBrk="1" hangingPunct="1">
              <a:lnSpc>
                <a:spcPct val="80000"/>
              </a:lnSpc>
              <a:buFontTx/>
              <a:buChar char="•"/>
              <a:defRPr/>
            </a:pPr>
            <a:endParaRPr lang="en-US" altLang="en-US" sz="2800" b="1" dirty="0">
              <a:latin typeface="Arial" charset="0"/>
            </a:endParaRPr>
          </a:p>
          <a:p>
            <a:pPr eaLnBrk="1" hangingPunct="1">
              <a:lnSpc>
                <a:spcPct val="80000"/>
              </a:lnSpc>
              <a:defRPr/>
            </a:pPr>
            <a:r>
              <a:rPr lang="en-US" altLang="en-US" sz="2800" b="1" i="1" u="sng" dirty="0">
                <a:latin typeface="Arial" charset="0"/>
              </a:rPr>
              <a:t>Environment</a:t>
            </a:r>
          </a:p>
          <a:p>
            <a:pPr marL="457200" indent="-457200" eaLnBrk="1" hangingPunct="1">
              <a:lnSpc>
                <a:spcPct val="80000"/>
              </a:lnSpc>
              <a:buFont typeface="Arial" charset="0"/>
              <a:buChar char="•"/>
              <a:defRPr/>
            </a:pPr>
            <a:r>
              <a:rPr lang="en-US" altLang="en-US" sz="2800" b="1" dirty="0">
                <a:latin typeface="Arial" charset="0"/>
              </a:rPr>
              <a:t>Room temperature</a:t>
            </a:r>
          </a:p>
          <a:p>
            <a:pPr marL="457200" indent="-457200" eaLnBrk="1" hangingPunct="1">
              <a:lnSpc>
                <a:spcPct val="80000"/>
              </a:lnSpc>
              <a:buFont typeface="Arial" charset="0"/>
              <a:buChar char="•"/>
              <a:defRPr/>
            </a:pPr>
            <a:r>
              <a:rPr lang="en-US" altLang="en-US" sz="2800" b="1" dirty="0">
                <a:latin typeface="Arial" charset="0"/>
              </a:rPr>
              <a:t>Cover patient ASAP</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5">
            <a:extLst>
              <a:ext uri="{FF2B5EF4-FFF2-40B4-BE49-F238E27FC236}">
                <a16:creationId xmlns:a16="http://schemas.microsoft.com/office/drawing/2014/main" id="{5260D387-3AA1-F2E0-5626-85ECC4F27E4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688" y="4495800"/>
            <a:ext cx="3440112"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8610" name="Title 1">
            <a:extLst>
              <a:ext uri="{FF2B5EF4-FFF2-40B4-BE49-F238E27FC236}">
                <a16:creationId xmlns:a16="http://schemas.microsoft.com/office/drawing/2014/main" id="{035CFF59-2D69-529D-D54B-8FFCF6189373}"/>
              </a:ext>
            </a:extLst>
          </p:cNvPr>
          <p:cNvSpPr>
            <a:spLocks noGrp="1"/>
          </p:cNvSpPr>
          <p:nvPr>
            <p:ph type="title"/>
          </p:nvPr>
        </p:nvSpPr>
        <p:spPr>
          <a:xfrm>
            <a:off x="957263" y="406400"/>
            <a:ext cx="7605712" cy="766763"/>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Adjuncts: F, G . . .</a:t>
            </a:r>
          </a:p>
        </p:txBody>
      </p:sp>
      <p:sp>
        <p:nvSpPr>
          <p:cNvPr id="39938" name="Content Placeholder 2">
            <a:extLst>
              <a:ext uri="{FF2B5EF4-FFF2-40B4-BE49-F238E27FC236}">
                <a16:creationId xmlns:a16="http://schemas.microsoft.com/office/drawing/2014/main" id="{C80F8583-A067-ECD7-FE1C-F0176CD7D787}"/>
              </a:ext>
            </a:extLst>
          </p:cNvPr>
          <p:cNvSpPr>
            <a:spLocks noGrp="1"/>
          </p:cNvSpPr>
          <p:nvPr>
            <p:ph idx="1"/>
          </p:nvPr>
        </p:nvSpPr>
        <p:spPr>
          <a:xfrm>
            <a:off x="4025900" y="1316038"/>
            <a:ext cx="4813300" cy="3949700"/>
          </a:xfrm>
        </p:spPr>
        <p:txBody>
          <a:bodyPr>
            <a:normAutofit fontScale="92500" lnSpcReduction="10000"/>
          </a:bodyPr>
          <a:lstStyle/>
          <a:p>
            <a:pPr marL="457200" indent="-457200" eaLnBrk="1" hangingPunct="1">
              <a:buFontTx/>
              <a:buChar char="•"/>
              <a:defRPr/>
            </a:pPr>
            <a:r>
              <a:rPr lang="en-US" altLang="en-US" sz="2800" b="1" dirty="0">
                <a:latin typeface="Arial" charset="0"/>
              </a:rPr>
              <a:t>FAST</a:t>
            </a:r>
          </a:p>
          <a:p>
            <a:pPr marL="457200" indent="-457200" eaLnBrk="1" hangingPunct="1">
              <a:buFontTx/>
              <a:buChar char="•"/>
              <a:defRPr/>
            </a:pPr>
            <a:r>
              <a:rPr lang="en-US" altLang="en-US" sz="2800" b="1" dirty="0">
                <a:latin typeface="Arial" charset="0"/>
              </a:rPr>
              <a:t>Foley</a:t>
            </a:r>
          </a:p>
          <a:p>
            <a:pPr marL="457200" indent="-457200" eaLnBrk="1" hangingPunct="1">
              <a:buFontTx/>
              <a:buChar char="•"/>
              <a:defRPr/>
            </a:pPr>
            <a:r>
              <a:rPr lang="en-US" altLang="en-US" sz="2800" b="1" dirty="0">
                <a:latin typeface="Arial" charset="0"/>
              </a:rPr>
              <a:t>Gastric Tube (NG or OG)</a:t>
            </a:r>
          </a:p>
          <a:p>
            <a:pPr marL="457200" indent="-457200" eaLnBrk="1" hangingPunct="1">
              <a:buFontTx/>
              <a:buChar char="•"/>
              <a:defRPr/>
            </a:pPr>
            <a:r>
              <a:rPr lang="en-US" altLang="en-US" sz="2800" b="1" dirty="0">
                <a:latin typeface="Arial" charset="0"/>
              </a:rPr>
              <a:t>Vital signs (HR, rhythm, BP, RR, Pulse ox)</a:t>
            </a:r>
          </a:p>
          <a:p>
            <a:pPr marL="457200" indent="-457200" eaLnBrk="1" hangingPunct="1">
              <a:buFontTx/>
              <a:buChar char="•"/>
              <a:defRPr/>
            </a:pPr>
            <a:r>
              <a:rPr lang="en-US" altLang="en-US" sz="2800" b="1" dirty="0">
                <a:latin typeface="Arial" charset="0"/>
              </a:rPr>
              <a:t>ECG</a:t>
            </a:r>
          </a:p>
          <a:p>
            <a:pPr marL="457200" indent="-457200" eaLnBrk="1" hangingPunct="1">
              <a:buFontTx/>
              <a:buChar char="•"/>
              <a:defRPr/>
            </a:pPr>
            <a:r>
              <a:rPr lang="en-US" altLang="en-US" sz="2800" b="1" dirty="0">
                <a:latin typeface="Arial" charset="0"/>
              </a:rPr>
              <a:t>Labs (ABG, VBG, Lactate, CBC, BMP, INR, HCG, UDS)</a:t>
            </a:r>
          </a:p>
          <a:p>
            <a:pPr marL="457200" indent="-457200" eaLnBrk="1" hangingPunct="1">
              <a:buFontTx/>
              <a:buChar char="•"/>
              <a:defRPr/>
            </a:pPr>
            <a:r>
              <a:rPr lang="en-US" altLang="en-US" sz="2800" b="1" dirty="0">
                <a:latin typeface="Arial" charset="0"/>
              </a:rPr>
              <a:t>CXR/PXR</a:t>
            </a:r>
          </a:p>
        </p:txBody>
      </p:sp>
      <p:pic>
        <p:nvPicPr>
          <p:cNvPr id="68612" name="Picture 3">
            <a:extLst>
              <a:ext uri="{FF2B5EF4-FFF2-40B4-BE49-F238E27FC236}">
                <a16:creationId xmlns:a16="http://schemas.microsoft.com/office/drawing/2014/main" id="{33C9534A-A1D1-26A5-564F-49D245DBCC4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1666875"/>
            <a:ext cx="2944812"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5">
            <a:extLst>
              <a:ext uri="{FF2B5EF4-FFF2-40B4-BE49-F238E27FC236}">
                <a16:creationId xmlns:a16="http://schemas.microsoft.com/office/drawing/2014/main" id="{BE7EC64F-76BE-BC49-DC26-36E20A7E1C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6488" y="4632325"/>
            <a:ext cx="4246562"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4">
            <a:extLst>
              <a:ext uri="{FF2B5EF4-FFF2-40B4-BE49-F238E27FC236}">
                <a16:creationId xmlns:a16="http://schemas.microsoft.com/office/drawing/2014/main" id="{C8FE2F56-D0DC-B86E-3FC0-F768E01CD1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713288"/>
            <a:ext cx="425926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itle 1">
            <a:extLst>
              <a:ext uri="{FF2B5EF4-FFF2-40B4-BE49-F238E27FC236}">
                <a16:creationId xmlns:a16="http://schemas.microsoft.com/office/drawing/2014/main" id="{D43CB4F2-2A11-E734-F3C2-543F32590731}"/>
              </a:ext>
            </a:extLst>
          </p:cNvPr>
          <p:cNvSpPr>
            <a:spLocks noGrp="1"/>
          </p:cNvSpPr>
          <p:nvPr>
            <p:ph type="title"/>
          </p:nvPr>
        </p:nvSpPr>
        <p:spPr>
          <a:xfrm>
            <a:off x="957263" y="125413"/>
            <a:ext cx="7605712" cy="741362"/>
          </a:xfrm>
        </p:spPr>
        <p:txBody>
          <a:bodyPr/>
          <a:lstStyle/>
          <a:p>
            <a:pPr eaLnBrk="1" hangingPunct="1"/>
            <a:r>
              <a:rPr lang="en-US" altLang="en-US" i="1" u="sng">
                <a:latin typeface="Arial" panose="020B0604020202020204" pitchFamily="34" charset="0"/>
                <a:ea typeface="ＭＳ Ｐゴシック" panose="020B0600070205080204" pitchFamily="34" charset="-128"/>
                <a:cs typeface="Arial" panose="020B0604020202020204" pitchFamily="34" charset="0"/>
              </a:rPr>
              <a:t>FAST</a:t>
            </a:r>
            <a:r>
              <a:rPr lang="en-US" altLang="en-US" i="1">
                <a:latin typeface="Arial" panose="020B0604020202020204" pitchFamily="34" charset="0"/>
                <a:ea typeface="ＭＳ Ｐゴシック" panose="020B0600070205080204" pitchFamily="34" charset="-128"/>
                <a:cs typeface="Arial" panose="020B0604020202020204" pitchFamily="34" charset="0"/>
              </a:rPr>
              <a:t> </a:t>
            </a:r>
            <a:r>
              <a:rPr lang="en-US" altLang="en-US" sz="1800" i="1">
                <a:latin typeface="Arial" panose="020B0604020202020204" pitchFamily="34" charset="0"/>
                <a:ea typeface="ＭＳ Ｐゴシック" panose="020B0600070205080204" pitchFamily="34" charset="-128"/>
                <a:cs typeface="Arial" panose="020B0604020202020204" pitchFamily="34" charset="0"/>
              </a:rPr>
              <a:t>(Focused Assessment with Sonography for Trauma)</a:t>
            </a:r>
            <a:endParaRPr lang="en-US" altLang="en-US" sz="1800" i="1" u="sng">
              <a:latin typeface="Arial" panose="020B0604020202020204" pitchFamily="34" charset="0"/>
              <a:ea typeface="ＭＳ Ｐゴシック" panose="020B0600070205080204" pitchFamily="34" charset="-128"/>
              <a:cs typeface="Arial" panose="020B0604020202020204" pitchFamily="34" charset="0"/>
            </a:endParaRPr>
          </a:p>
        </p:txBody>
      </p:sp>
      <p:sp>
        <p:nvSpPr>
          <p:cNvPr id="69636" name="Content Placeholder 2">
            <a:extLst>
              <a:ext uri="{FF2B5EF4-FFF2-40B4-BE49-F238E27FC236}">
                <a16:creationId xmlns:a16="http://schemas.microsoft.com/office/drawing/2014/main" id="{60DD4D8D-2DA6-5415-3710-B8596C62D149}"/>
              </a:ext>
            </a:extLst>
          </p:cNvPr>
          <p:cNvSpPr>
            <a:spLocks noGrp="1"/>
          </p:cNvSpPr>
          <p:nvPr>
            <p:ph idx="1"/>
          </p:nvPr>
        </p:nvSpPr>
        <p:spPr>
          <a:xfrm>
            <a:off x="865188" y="950913"/>
            <a:ext cx="7559675" cy="4437062"/>
          </a:xfrm>
        </p:spPr>
        <p:txBody>
          <a:bodyPr/>
          <a:lstStyle/>
          <a:p>
            <a:pPr eaLnBrk="1" hangingPunct="1">
              <a:lnSpc>
                <a:spcPct val="120000"/>
              </a:lnSpc>
              <a:spcBef>
                <a:spcPct val="0"/>
              </a:spcBef>
            </a:pPr>
            <a:endParaRPr lang="en-US" altLang="en-US" sz="800" b="1">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120000"/>
              </a:lnSpc>
              <a:spcBef>
                <a:spcPct val="0"/>
              </a:spcBef>
            </a:pPr>
            <a:r>
              <a:rPr lang="en-US" altLang="en-US" sz="2800" b="1">
                <a:latin typeface="Arial" panose="020B0604020202020204" pitchFamily="34" charset="0"/>
                <a:ea typeface="ＭＳ Ｐゴシック" panose="020B0600070205080204" pitchFamily="34" charset="-128"/>
                <a:cs typeface="Arial" panose="020B0604020202020204" pitchFamily="34" charset="0"/>
              </a:rPr>
              <a:t>Identifies significant pericardial and intraperitoneal fluid</a:t>
            </a:r>
          </a:p>
          <a:p>
            <a:pPr eaLnBrk="1" hangingPunct="1">
              <a:lnSpc>
                <a:spcPct val="120000"/>
              </a:lnSpc>
              <a:spcBef>
                <a:spcPct val="0"/>
              </a:spcBef>
            </a:pPr>
            <a:endParaRPr lang="en-US" altLang="en-US" sz="800" b="1">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120000"/>
              </a:lnSpc>
              <a:spcBef>
                <a:spcPct val="0"/>
              </a:spcBef>
            </a:pPr>
            <a:r>
              <a:rPr lang="en-US" altLang="en-US" sz="2800" b="1">
                <a:latin typeface="Arial" panose="020B0604020202020204" pitchFamily="34" charset="0"/>
                <a:ea typeface="ＭＳ Ｐゴシック" panose="020B0600070205080204" pitchFamily="34" charset="-128"/>
                <a:cs typeface="Arial" panose="020B0604020202020204" pitchFamily="34" charset="0"/>
              </a:rPr>
              <a:t>No amount or characterization</a:t>
            </a:r>
          </a:p>
          <a:p>
            <a:pPr eaLnBrk="1" hangingPunct="1">
              <a:lnSpc>
                <a:spcPct val="120000"/>
              </a:lnSpc>
              <a:spcBef>
                <a:spcPct val="0"/>
              </a:spcBef>
            </a:pPr>
            <a:endParaRPr lang="en-US" altLang="en-US" sz="800" b="1">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120000"/>
              </a:lnSpc>
              <a:spcBef>
                <a:spcPct val="0"/>
              </a:spcBef>
            </a:pPr>
            <a:r>
              <a:rPr lang="en-US" altLang="en-US" sz="2800" b="1">
                <a:latin typeface="Arial" panose="020B0604020202020204" pitchFamily="34" charset="0"/>
                <a:ea typeface="ＭＳ Ｐゴシック" panose="020B0600070205080204" pitchFamily="34" charset="-128"/>
                <a:cs typeface="Arial" panose="020B0604020202020204" pitchFamily="34" charset="0"/>
              </a:rPr>
              <a:t>No retroperitoneum</a:t>
            </a:r>
          </a:p>
          <a:p>
            <a:pPr eaLnBrk="1" hangingPunct="1">
              <a:lnSpc>
                <a:spcPct val="120000"/>
              </a:lnSpc>
              <a:spcBef>
                <a:spcPct val="0"/>
              </a:spcBef>
            </a:pPr>
            <a:endParaRPr lang="en-US" altLang="en-US" sz="800" b="1">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120000"/>
              </a:lnSpc>
              <a:spcBef>
                <a:spcPct val="0"/>
              </a:spcBef>
            </a:pPr>
            <a:r>
              <a:rPr lang="en-US" altLang="en-US" sz="2800" b="1">
                <a:latin typeface="Arial" panose="020B0604020202020204" pitchFamily="34" charset="0"/>
                <a:ea typeface="ＭＳ Ｐゴシック" panose="020B0600070205080204" pitchFamily="34" charset="-128"/>
                <a:cs typeface="Arial" panose="020B0604020202020204" pitchFamily="34" charset="0"/>
              </a:rPr>
              <a:t>Most useful in Blunt Mechanism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3">
            <a:extLst>
              <a:ext uri="{FF2B5EF4-FFF2-40B4-BE49-F238E27FC236}">
                <a16:creationId xmlns:a16="http://schemas.microsoft.com/office/drawing/2014/main" id="{354FE354-35D4-3E2C-4BE5-8A246E6DB9D3}"/>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nSpc>
                <a:spcPct val="100000"/>
              </a:lnSpc>
              <a:spcBef>
                <a:spcPct val="0"/>
              </a:spcBef>
            </a:pPr>
            <a:fld id="{E2D61399-07DC-B34C-BC82-CE4946C6F5B9}" type="slidenum">
              <a:rPr lang="en-US" altLang="en-US" sz="1800">
                <a:latin typeface="Calibri" panose="020F0502020204030204" pitchFamily="34" charset="0"/>
              </a:rPr>
              <a:pPr>
                <a:lnSpc>
                  <a:spcPct val="100000"/>
                </a:lnSpc>
                <a:spcBef>
                  <a:spcPct val="0"/>
                </a:spcBef>
              </a:pPr>
              <a:t>46</a:t>
            </a:fld>
            <a:endParaRPr lang="en-US" altLang="en-US" sz="1800">
              <a:latin typeface="Calibri" panose="020F0502020204030204" pitchFamily="34" charset="0"/>
            </a:endParaRPr>
          </a:p>
        </p:txBody>
      </p:sp>
      <p:pic>
        <p:nvPicPr>
          <p:cNvPr id="70658" name="Picture 2">
            <a:extLst>
              <a:ext uri="{FF2B5EF4-FFF2-40B4-BE49-F238E27FC236}">
                <a16:creationId xmlns:a16="http://schemas.microsoft.com/office/drawing/2014/main" id="{4F1E046A-B0F9-C2BF-A98D-3F9FAFD601D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662238"/>
            <a:ext cx="28844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0659" name="Picture 3">
            <a:extLst>
              <a:ext uri="{FF2B5EF4-FFF2-40B4-BE49-F238E27FC236}">
                <a16:creationId xmlns:a16="http://schemas.microsoft.com/office/drawing/2014/main" id="{03C87D44-BAF7-A548-F427-6D66759D568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1041400"/>
            <a:ext cx="18859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0660" name="Picture 4">
            <a:extLst>
              <a:ext uri="{FF2B5EF4-FFF2-40B4-BE49-F238E27FC236}">
                <a16:creationId xmlns:a16="http://schemas.microsoft.com/office/drawing/2014/main" id="{83E2A458-5590-5E6B-731D-CC92984C747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5" y="3921125"/>
            <a:ext cx="2403475"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0661" name="Picture 5">
            <a:extLst>
              <a:ext uri="{FF2B5EF4-FFF2-40B4-BE49-F238E27FC236}">
                <a16:creationId xmlns:a16="http://schemas.microsoft.com/office/drawing/2014/main" id="{D55C7E70-7945-A7C2-B210-0719F7EB8C0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7700" y="787400"/>
            <a:ext cx="2020888"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0662" name="Picture 6">
            <a:extLst>
              <a:ext uri="{FF2B5EF4-FFF2-40B4-BE49-F238E27FC236}">
                <a16:creationId xmlns:a16="http://schemas.microsoft.com/office/drawing/2014/main" id="{B4DC6355-1597-32FB-2961-547E1611A6F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0225" y="4470400"/>
            <a:ext cx="2138363"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0663" name="Line 7">
            <a:extLst>
              <a:ext uri="{FF2B5EF4-FFF2-40B4-BE49-F238E27FC236}">
                <a16:creationId xmlns:a16="http://schemas.microsoft.com/office/drawing/2014/main" id="{345439FE-0484-298F-24A4-E6EDFED6DAAA}"/>
              </a:ext>
            </a:extLst>
          </p:cNvPr>
          <p:cNvSpPr>
            <a:spLocks noChangeShapeType="1"/>
          </p:cNvSpPr>
          <p:nvPr/>
        </p:nvSpPr>
        <p:spPr bwMode="auto">
          <a:xfrm rot="10800000">
            <a:off x="2036763" y="2408238"/>
            <a:ext cx="1905000" cy="198120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0664" name="Line 8">
            <a:extLst>
              <a:ext uri="{FF2B5EF4-FFF2-40B4-BE49-F238E27FC236}">
                <a16:creationId xmlns:a16="http://schemas.microsoft.com/office/drawing/2014/main" id="{391113DB-B11D-82B2-99FA-70F8B3104544}"/>
              </a:ext>
            </a:extLst>
          </p:cNvPr>
          <p:cNvSpPr>
            <a:spLocks noChangeShapeType="1"/>
          </p:cNvSpPr>
          <p:nvPr/>
        </p:nvSpPr>
        <p:spPr bwMode="auto">
          <a:xfrm flipH="1">
            <a:off x="2286000" y="3752850"/>
            <a:ext cx="2046288" cy="142875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0665" name="Line 9">
            <a:extLst>
              <a:ext uri="{FF2B5EF4-FFF2-40B4-BE49-F238E27FC236}">
                <a16:creationId xmlns:a16="http://schemas.microsoft.com/office/drawing/2014/main" id="{5C2108F4-AB16-8D8B-68E6-0CE5FE3EFBB9}"/>
              </a:ext>
            </a:extLst>
          </p:cNvPr>
          <p:cNvSpPr>
            <a:spLocks noChangeShapeType="1"/>
          </p:cNvSpPr>
          <p:nvPr/>
        </p:nvSpPr>
        <p:spPr bwMode="auto">
          <a:xfrm rot="10800000" flipH="1">
            <a:off x="5334000" y="2247900"/>
            <a:ext cx="1600200" cy="1839913"/>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0666" name="Line 10">
            <a:extLst>
              <a:ext uri="{FF2B5EF4-FFF2-40B4-BE49-F238E27FC236}">
                <a16:creationId xmlns:a16="http://schemas.microsoft.com/office/drawing/2014/main" id="{6344DAE9-0CF4-ACB2-5230-B4238104BB7A}"/>
              </a:ext>
            </a:extLst>
          </p:cNvPr>
          <p:cNvSpPr>
            <a:spLocks noChangeShapeType="1"/>
          </p:cNvSpPr>
          <p:nvPr/>
        </p:nvSpPr>
        <p:spPr bwMode="auto">
          <a:xfrm rot="10800000" flipH="1">
            <a:off x="4648200" y="4953000"/>
            <a:ext cx="2362200" cy="7620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0667" name="Rectangle 13">
            <a:extLst>
              <a:ext uri="{FF2B5EF4-FFF2-40B4-BE49-F238E27FC236}">
                <a16:creationId xmlns:a16="http://schemas.microsoft.com/office/drawing/2014/main" id="{13D6ED6E-1B2F-E93E-9AFA-3F17C263C09A}"/>
              </a:ext>
            </a:extLst>
          </p:cNvPr>
          <p:cNvSpPr>
            <a:spLocks/>
          </p:cNvSpPr>
          <p:nvPr/>
        </p:nvSpPr>
        <p:spPr bwMode="auto">
          <a:xfrm>
            <a:off x="3327400" y="6270625"/>
            <a:ext cx="2444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nSpc>
                <a:spcPct val="90000"/>
              </a:lnSpc>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lnSpc>
                <a:spcPct val="100000"/>
              </a:lnSpc>
              <a:spcBef>
                <a:spcPct val="0"/>
              </a:spcBef>
            </a:pPr>
            <a:r>
              <a:rPr lang="en-US" altLang="en-US" sz="2400">
                <a:solidFill>
                  <a:srgbClr val="000000"/>
                </a:solidFill>
                <a:latin typeface="Lucida Grande" panose="020B0600040502020204" pitchFamily="34" charset="0"/>
                <a:ea typeface="Lucida Grande" panose="020B0600040502020204" pitchFamily="34" charset="0"/>
                <a:cs typeface="Lucida Grande" panose="020B0600040502020204" pitchFamily="34" charset="0"/>
                <a:sym typeface="Lucida Grande" panose="020B0600040502020204" pitchFamily="34" charset="0"/>
              </a:rPr>
              <a:t>BLACK = </a:t>
            </a:r>
            <a:r>
              <a:rPr lang="en-US" altLang="en-US" sz="2400">
                <a:solidFill>
                  <a:srgbClr val="FF0000"/>
                </a:solidFill>
                <a:latin typeface="Lucida Grande" panose="020B0600040502020204" pitchFamily="34" charset="0"/>
                <a:ea typeface="Lucida Grande" panose="020B0600040502020204" pitchFamily="34" charset="0"/>
                <a:cs typeface="Lucida Grande" panose="020B0600040502020204" pitchFamily="34" charset="0"/>
                <a:sym typeface="Lucida Grande" panose="020B0600040502020204" pitchFamily="34" charset="0"/>
              </a:rPr>
              <a:t>BLOOD</a:t>
            </a:r>
          </a:p>
        </p:txBody>
      </p:sp>
      <p:sp>
        <p:nvSpPr>
          <p:cNvPr id="70668" name="Content Placeholder 2">
            <a:extLst>
              <a:ext uri="{FF2B5EF4-FFF2-40B4-BE49-F238E27FC236}">
                <a16:creationId xmlns:a16="http://schemas.microsoft.com/office/drawing/2014/main" id="{339D8DE2-D46A-0210-50D3-02B846EBAE7B}"/>
              </a:ext>
            </a:extLst>
          </p:cNvPr>
          <p:cNvSpPr>
            <a:spLocks noGrp="1"/>
          </p:cNvSpPr>
          <p:nvPr>
            <p:ph idx="1"/>
          </p:nvPr>
        </p:nvSpPr>
        <p:spPr>
          <a:xfrm>
            <a:off x="2209800" y="-47625"/>
            <a:ext cx="5094288" cy="2130425"/>
          </a:xfrm>
        </p:spPr>
        <p:txBody>
          <a:bodyPr/>
          <a:lstStyle/>
          <a:p>
            <a:pPr eaLnBrk="1" hangingPunct="1">
              <a:lnSpc>
                <a:spcPct val="120000"/>
              </a:lnSpc>
            </a:pPr>
            <a:r>
              <a:rPr lang="en-US" altLang="en-US" sz="2400" b="1">
                <a:latin typeface="Arial" panose="020B0604020202020204" pitchFamily="34" charset="0"/>
                <a:ea typeface="ＭＳ Ｐゴシック" panose="020B0600070205080204" pitchFamily="34" charset="-128"/>
                <a:cs typeface="Arial" panose="020B0604020202020204" pitchFamily="34" charset="0"/>
              </a:rPr>
              <a:t>RUQ: Morrison’s pouch</a:t>
            </a:r>
          </a:p>
          <a:p>
            <a:pPr eaLnBrk="1" hangingPunct="1">
              <a:lnSpc>
                <a:spcPct val="120000"/>
              </a:lnSpc>
            </a:pPr>
            <a:r>
              <a:rPr lang="en-US" altLang="en-US" sz="2400" b="1">
                <a:latin typeface="Arial" panose="020B0604020202020204" pitchFamily="34" charset="0"/>
                <a:ea typeface="ＭＳ Ｐゴシック" panose="020B0600070205080204" pitchFamily="34" charset="-128"/>
                <a:cs typeface="Arial" panose="020B0604020202020204" pitchFamily="34" charset="0"/>
              </a:rPr>
              <a:t>LUQ: peri-splenic and peri-renal views</a:t>
            </a:r>
          </a:p>
          <a:p>
            <a:pPr eaLnBrk="1" hangingPunct="1">
              <a:lnSpc>
                <a:spcPct val="120000"/>
              </a:lnSpc>
            </a:pPr>
            <a:r>
              <a:rPr lang="en-US" altLang="en-US" sz="2400" b="1">
                <a:latin typeface="Arial" panose="020B0604020202020204" pitchFamily="34" charset="0"/>
                <a:ea typeface="ＭＳ Ｐゴシック" panose="020B0600070205080204" pitchFamily="34" charset="-128"/>
                <a:cs typeface="Arial" panose="020B0604020202020204" pitchFamily="34" charset="0"/>
              </a:rPr>
              <a:t>Pelvic: pouch of Douglas</a:t>
            </a:r>
          </a:p>
          <a:p>
            <a:pPr eaLnBrk="1" hangingPunct="1">
              <a:lnSpc>
                <a:spcPct val="120000"/>
              </a:lnSpc>
            </a:pPr>
            <a:r>
              <a:rPr lang="en-US" altLang="en-US" sz="2400" b="1">
                <a:latin typeface="Arial" panose="020B0604020202020204" pitchFamily="34" charset="0"/>
                <a:ea typeface="ＭＳ Ｐゴシック" panose="020B0600070205080204" pitchFamily="34" charset="-128"/>
                <a:cs typeface="Arial" panose="020B0604020202020204" pitchFamily="34" charset="0"/>
              </a:rPr>
              <a:t>Pericardial window</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AAB7D05E-A7F0-D80F-F700-F8726BF05B3F}"/>
              </a:ext>
            </a:extLst>
          </p:cNvPr>
          <p:cNvSpPr>
            <a:spLocks noGrp="1"/>
          </p:cNvSpPr>
          <p:nvPr>
            <p:ph type="title"/>
          </p:nvPr>
        </p:nvSpPr>
        <p:spPr>
          <a:xfrm>
            <a:off x="957263" y="209550"/>
            <a:ext cx="7605712" cy="855663"/>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Ideal Situations for FAST</a:t>
            </a:r>
          </a:p>
        </p:txBody>
      </p:sp>
      <p:sp>
        <p:nvSpPr>
          <p:cNvPr id="71682" name="Content Placeholder 2">
            <a:extLst>
              <a:ext uri="{FF2B5EF4-FFF2-40B4-BE49-F238E27FC236}">
                <a16:creationId xmlns:a16="http://schemas.microsoft.com/office/drawing/2014/main" id="{C8679049-C6AA-85F4-B0ED-C45419E9EE85}"/>
              </a:ext>
            </a:extLst>
          </p:cNvPr>
          <p:cNvSpPr>
            <a:spLocks noGrp="1"/>
          </p:cNvSpPr>
          <p:nvPr>
            <p:ph idx="1"/>
          </p:nvPr>
        </p:nvSpPr>
        <p:spPr>
          <a:xfrm>
            <a:off x="822325" y="1098550"/>
            <a:ext cx="7875588" cy="5286375"/>
          </a:xfrm>
        </p:spPr>
        <p:txBody>
          <a:bodyPr/>
          <a:lstStyle/>
          <a:p>
            <a:pPr marL="457200" indent="-457200" eaLnBrk="1" hangingPunct="1">
              <a:lnSpc>
                <a:spcPct val="80000"/>
              </a:lnSpc>
              <a:buFontTx/>
              <a:buChar char="•"/>
            </a:pPr>
            <a:r>
              <a:rPr lang="en-US" altLang="en-US" sz="2800" b="1">
                <a:latin typeface="Arial" panose="020B0604020202020204" pitchFamily="34" charset="0"/>
                <a:ea typeface="ＭＳ Ｐゴシック" panose="020B0600070205080204" pitchFamily="34" charset="-128"/>
                <a:cs typeface="Arial" panose="020B0604020202020204" pitchFamily="34" charset="0"/>
              </a:rPr>
              <a:t>Unclear cause of hypotension</a:t>
            </a:r>
          </a:p>
          <a:p>
            <a:pPr marL="457200" indent="-457200" eaLnBrk="1" hangingPunct="1">
              <a:lnSpc>
                <a:spcPct val="80000"/>
              </a:lnSpc>
              <a:buFontTx/>
              <a:buChar char="•"/>
            </a:pPr>
            <a:endParaRPr lang="en-US" altLang="en-US" sz="13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lnSpc>
                <a:spcPct val="80000"/>
              </a:lnSpc>
              <a:buFontTx/>
              <a:buChar char="•"/>
            </a:pPr>
            <a:r>
              <a:rPr lang="en-US" altLang="en-US" sz="2800" b="1">
                <a:latin typeface="Arial" panose="020B0604020202020204" pitchFamily="34" charset="0"/>
                <a:ea typeface="ＭＳ Ｐゴシック" panose="020B0600070205080204" pitchFamily="34" charset="-128"/>
                <a:cs typeface="Arial" panose="020B0604020202020204" pitchFamily="34" charset="0"/>
              </a:rPr>
              <a:t>Identify need for emergent bedside procedure (eFAST)</a:t>
            </a:r>
          </a:p>
          <a:p>
            <a:pPr marL="457200" indent="-457200" eaLnBrk="1" hangingPunct="1">
              <a:lnSpc>
                <a:spcPct val="80000"/>
              </a:lnSpc>
              <a:buFontTx/>
              <a:buChar char="•"/>
            </a:pPr>
            <a:endParaRPr lang="en-US" altLang="en-US" sz="12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lnSpc>
                <a:spcPct val="80000"/>
              </a:lnSpc>
              <a:buFontTx/>
              <a:buChar char="•"/>
            </a:pPr>
            <a:r>
              <a:rPr lang="en-US" altLang="en-US" sz="2800" b="1">
                <a:latin typeface="Arial" panose="020B0604020202020204" pitchFamily="34" charset="0"/>
                <a:ea typeface="ＭＳ Ｐゴシック" panose="020B0600070205080204" pitchFamily="34" charset="-128"/>
                <a:cs typeface="Arial" panose="020B0604020202020204" pitchFamily="34" charset="0"/>
              </a:rPr>
              <a:t>Prep for transfer to a trauma center</a:t>
            </a:r>
          </a:p>
          <a:p>
            <a:pPr marL="457200" indent="-457200" eaLnBrk="1" hangingPunct="1">
              <a:lnSpc>
                <a:spcPct val="80000"/>
              </a:lnSpc>
              <a:buFontTx/>
              <a:buChar char="•"/>
            </a:pPr>
            <a:endParaRPr lang="en-US" altLang="en-US" sz="12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lnSpc>
                <a:spcPct val="80000"/>
              </a:lnSpc>
              <a:buFontTx/>
              <a:buChar char="•"/>
            </a:pPr>
            <a:r>
              <a:rPr lang="en-US" altLang="en-US" sz="2800" b="1">
                <a:latin typeface="Arial" panose="020B0604020202020204" pitchFamily="34" charset="0"/>
                <a:ea typeface="ＭＳ Ｐゴシック" panose="020B0600070205080204" pitchFamily="34" charset="-128"/>
                <a:cs typeface="Arial" panose="020B0604020202020204" pitchFamily="34" charset="0"/>
              </a:rPr>
              <a:t>Intoxicated patients who can be observed and re-examined</a:t>
            </a:r>
          </a:p>
          <a:p>
            <a:pPr marL="457200" indent="-457200" eaLnBrk="1" hangingPunct="1">
              <a:lnSpc>
                <a:spcPct val="80000"/>
              </a:lnSpc>
              <a:buFontTx/>
              <a:buChar char="•"/>
            </a:pPr>
            <a:endParaRPr lang="en-US" altLang="en-US" sz="12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lnSpc>
                <a:spcPct val="80000"/>
              </a:lnSpc>
              <a:buFontTx/>
              <a:buChar char="•"/>
            </a:pPr>
            <a:r>
              <a:rPr lang="en-US" altLang="en-US" sz="2800" b="1">
                <a:latin typeface="Arial" panose="020B0604020202020204" pitchFamily="34" charset="0"/>
                <a:ea typeface="ＭＳ Ｐゴシック" panose="020B0600070205080204" pitchFamily="34" charset="-128"/>
                <a:cs typeface="Arial" panose="020B0604020202020204" pitchFamily="34" charset="0"/>
              </a:rPr>
              <a:t>Multiple wounds/unclear trajectory – especially upper abdomen and lower chest</a:t>
            </a:r>
          </a:p>
          <a:p>
            <a:pPr marL="457200" indent="-457200" eaLnBrk="1" hangingPunct="1">
              <a:lnSpc>
                <a:spcPct val="80000"/>
              </a:lnSpc>
              <a:buFontTx/>
              <a:buChar char="•"/>
            </a:pPr>
            <a:endParaRPr lang="en-US" altLang="en-US" sz="12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lnSpc>
                <a:spcPct val="80000"/>
              </a:lnSpc>
              <a:buFontTx/>
              <a:buChar char="•"/>
            </a:pPr>
            <a:r>
              <a:rPr lang="en-US" altLang="en-US" sz="2800" b="1">
                <a:latin typeface="Arial" panose="020B0604020202020204" pitchFamily="34" charset="0"/>
                <a:ea typeface="ＭＳ Ｐゴシック" panose="020B0600070205080204" pitchFamily="34" charset="-128"/>
                <a:cs typeface="Arial" panose="020B0604020202020204" pitchFamily="34" charset="0"/>
              </a:rPr>
              <a:t>Concerning MOI, but no indication for CT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936F27DD-CFF7-F622-0CC1-02CACAF5910B}"/>
              </a:ext>
            </a:extLst>
          </p:cNvPr>
          <p:cNvSpPr>
            <a:spLocks noGrp="1"/>
          </p:cNvSpPr>
          <p:nvPr>
            <p:ph type="title"/>
          </p:nvPr>
        </p:nvSpPr>
        <p:spPr>
          <a:xfrm>
            <a:off x="957263" y="327025"/>
            <a:ext cx="7605712" cy="714375"/>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Secondary Survey</a:t>
            </a:r>
          </a:p>
        </p:txBody>
      </p:sp>
      <p:sp>
        <p:nvSpPr>
          <p:cNvPr id="3" name="Content Placeholder 2">
            <a:extLst>
              <a:ext uri="{FF2B5EF4-FFF2-40B4-BE49-F238E27FC236}">
                <a16:creationId xmlns:a16="http://schemas.microsoft.com/office/drawing/2014/main" id="{01F13009-D40D-CEFD-A91D-AD6414F1238A}"/>
              </a:ext>
            </a:extLst>
          </p:cNvPr>
          <p:cNvSpPr>
            <a:spLocks noGrp="1"/>
          </p:cNvSpPr>
          <p:nvPr>
            <p:ph idx="1"/>
          </p:nvPr>
        </p:nvSpPr>
        <p:spPr>
          <a:xfrm>
            <a:off x="957263" y="1428750"/>
            <a:ext cx="7281862" cy="5429250"/>
          </a:xfrm>
        </p:spPr>
        <p:txBody>
          <a:bodyPr rtlCol="0">
            <a:normAutofit fontScale="70000" lnSpcReduction="20000"/>
          </a:bodyPr>
          <a:lstStyle/>
          <a:p>
            <a:pPr eaLnBrk="1" fontAlgn="auto" hangingPunct="1">
              <a:spcAft>
                <a:spcPts val="0"/>
              </a:spcAft>
              <a:defRPr/>
            </a:pPr>
            <a:r>
              <a:rPr lang="en-US" sz="4100" b="1" i="1" u="sng" dirty="0">
                <a:solidFill>
                  <a:srgbClr val="AC1F2D"/>
                </a:solidFill>
                <a:ea typeface="+mn-ea"/>
              </a:rPr>
              <a:t>No patient with abnormal/unaddressed primary survey should proceed through a secondary survey.</a:t>
            </a:r>
          </a:p>
          <a:p>
            <a:pPr marL="457200" indent="-457200" eaLnBrk="1" fontAlgn="auto" hangingPunct="1">
              <a:spcAft>
                <a:spcPts val="0"/>
              </a:spcAft>
              <a:buFont typeface="Arial"/>
              <a:buChar char="•"/>
              <a:defRPr/>
            </a:pPr>
            <a:endParaRPr lang="en-US" sz="2800" dirty="0">
              <a:ea typeface="+mn-ea"/>
            </a:endParaRPr>
          </a:p>
          <a:p>
            <a:pPr eaLnBrk="1" fontAlgn="auto" hangingPunct="1">
              <a:spcAft>
                <a:spcPts val="0"/>
              </a:spcAft>
              <a:defRPr/>
            </a:pPr>
            <a:r>
              <a:rPr lang="en-US" sz="4000" b="1" i="1" u="sng" dirty="0">
                <a:ea typeface="+mn-ea"/>
              </a:rPr>
              <a:t>AMPLE history</a:t>
            </a:r>
          </a:p>
          <a:p>
            <a:pPr marL="1200150" lvl="1" indent="-457200" eaLnBrk="1" fontAlgn="auto" hangingPunct="1">
              <a:spcAft>
                <a:spcPts val="0"/>
              </a:spcAft>
              <a:buFont typeface="Arial"/>
              <a:buChar char="•"/>
              <a:defRPr/>
            </a:pPr>
            <a:r>
              <a:rPr lang="en-US" sz="4000" b="1" dirty="0">
                <a:ea typeface="+mn-ea"/>
              </a:rPr>
              <a:t>Allergies</a:t>
            </a:r>
          </a:p>
          <a:p>
            <a:pPr marL="1200150" lvl="1" indent="-457200" eaLnBrk="1" fontAlgn="auto" hangingPunct="1">
              <a:spcAft>
                <a:spcPts val="0"/>
              </a:spcAft>
              <a:buFont typeface="Arial"/>
              <a:buChar char="•"/>
              <a:defRPr/>
            </a:pPr>
            <a:r>
              <a:rPr lang="en-US" sz="4000" b="1" dirty="0">
                <a:ea typeface="+mn-ea"/>
              </a:rPr>
              <a:t>Meds</a:t>
            </a:r>
          </a:p>
          <a:p>
            <a:pPr marL="1200150" lvl="1" indent="-457200" eaLnBrk="1" fontAlgn="auto" hangingPunct="1">
              <a:spcAft>
                <a:spcPts val="0"/>
              </a:spcAft>
              <a:buFont typeface="Arial"/>
              <a:buChar char="•"/>
              <a:defRPr/>
            </a:pPr>
            <a:r>
              <a:rPr lang="en-US" sz="4000" b="1" dirty="0">
                <a:ea typeface="+mn-ea"/>
              </a:rPr>
              <a:t>Past illness</a:t>
            </a:r>
          </a:p>
          <a:p>
            <a:pPr marL="1200150" lvl="1" indent="-457200" eaLnBrk="1" fontAlgn="auto" hangingPunct="1">
              <a:spcAft>
                <a:spcPts val="0"/>
              </a:spcAft>
              <a:buFont typeface="Arial"/>
              <a:buChar char="•"/>
              <a:defRPr/>
            </a:pPr>
            <a:r>
              <a:rPr lang="en-US" sz="4000" b="1" dirty="0">
                <a:ea typeface="+mn-ea"/>
              </a:rPr>
              <a:t>Last meal</a:t>
            </a:r>
          </a:p>
          <a:p>
            <a:pPr marL="1200150" lvl="1" indent="-457200" eaLnBrk="1" fontAlgn="auto" hangingPunct="1">
              <a:spcAft>
                <a:spcPts val="0"/>
              </a:spcAft>
              <a:buFont typeface="Arial"/>
              <a:buChar char="•"/>
              <a:defRPr/>
            </a:pPr>
            <a:r>
              <a:rPr lang="en-US" sz="4000" b="1" dirty="0">
                <a:ea typeface="+mn-ea"/>
              </a:rPr>
              <a:t>Events/Environment</a:t>
            </a:r>
          </a:p>
          <a:p>
            <a:pPr marL="457200" indent="-457200" eaLnBrk="1" fontAlgn="auto" hangingPunct="1">
              <a:spcAft>
                <a:spcPts val="0"/>
              </a:spcAft>
              <a:buFont typeface="Arial"/>
              <a:buChar char="•"/>
              <a:defRPr/>
            </a:pPr>
            <a:endParaRPr lang="en-US" sz="4000" b="1" dirty="0">
              <a:ea typeface="+mn-ea"/>
            </a:endParaRPr>
          </a:p>
          <a:p>
            <a:pPr eaLnBrk="1" fontAlgn="auto" hangingPunct="1">
              <a:spcAft>
                <a:spcPts val="0"/>
              </a:spcAft>
              <a:defRPr/>
            </a:pPr>
            <a:r>
              <a:rPr lang="en-US" sz="4000" b="1" i="1" u="sng" dirty="0">
                <a:ea typeface="+mn-ea"/>
              </a:rPr>
              <a:t>Head to toe physical exam</a:t>
            </a:r>
          </a:p>
          <a:p>
            <a:pPr marL="1200150" lvl="1" indent="-457200" eaLnBrk="1" fontAlgn="auto" hangingPunct="1">
              <a:spcAft>
                <a:spcPts val="0"/>
              </a:spcAft>
              <a:buFont typeface="Arial"/>
              <a:buChar char="•"/>
              <a:defRPr/>
            </a:pPr>
            <a:r>
              <a:rPr lang="en-US" sz="4000" b="1" dirty="0">
                <a:ea typeface="+mn-ea"/>
              </a:rPr>
              <a:t>Complete </a:t>
            </a:r>
            <a:r>
              <a:rPr lang="en-US" sz="4000" b="1" dirty="0" err="1">
                <a:ea typeface="+mn-ea"/>
              </a:rPr>
              <a:t>neuro</a:t>
            </a:r>
            <a:r>
              <a:rPr lang="en-US" sz="4000" b="1" dirty="0">
                <a:ea typeface="+mn-ea"/>
              </a:rPr>
              <a:t> exam</a:t>
            </a:r>
          </a:p>
          <a:p>
            <a:pPr marL="1200150" lvl="1" indent="-457200" eaLnBrk="1" fontAlgn="auto" hangingPunct="1">
              <a:spcAft>
                <a:spcPts val="0"/>
              </a:spcAft>
              <a:buFont typeface="Arial"/>
              <a:buChar char="•"/>
              <a:defRPr/>
            </a:pPr>
            <a:r>
              <a:rPr lang="en-US" sz="4000" b="1" dirty="0">
                <a:ea typeface="+mn-ea"/>
              </a:rPr>
              <a:t>Detailed extremity exam</a:t>
            </a:r>
          </a:p>
          <a:p>
            <a:pPr marL="457200" indent="-457200" eaLnBrk="1" fontAlgn="auto" hangingPunct="1">
              <a:spcAft>
                <a:spcPts val="0"/>
              </a:spcAft>
              <a:buFont typeface="Arial"/>
              <a:buChar char="•"/>
              <a:defRPr/>
            </a:pPr>
            <a:endParaRPr lang="en-US" sz="2800" dirty="0">
              <a:ea typeface="+mn-e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64666551-FF3C-8B95-C0AA-DA7A3C5775E4}"/>
              </a:ext>
            </a:extLst>
          </p:cNvPr>
          <p:cNvSpPr>
            <a:spLocks noGrp="1"/>
          </p:cNvSpPr>
          <p:nvPr>
            <p:ph type="title"/>
          </p:nvPr>
        </p:nvSpPr>
        <p:spPr>
          <a:xfrm>
            <a:off x="963613" y="542925"/>
            <a:ext cx="8229600" cy="728663"/>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Definitive Care</a:t>
            </a:r>
          </a:p>
        </p:txBody>
      </p:sp>
      <p:sp>
        <p:nvSpPr>
          <p:cNvPr id="74754" name="Content Placeholder 2">
            <a:extLst>
              <a:ext uri="{FF2B5EF4-FFF2-40B4-BE49-F238E27FC236}">
                <a16:creationId xmlns:a16="http://schemas.microsoft.com/office/drawing/2014/main" id="{78658C0D-30BE-A4C3-DBC1-A11799996723}"/>
              </a:ext>
            </a:extLst>
          </p:cNvPr>
          <p:cNvSpPr>
            <a:spLocks noGrp="1"/>
          </p:cNvSpPr>
          <p:nvPr>
            <p:ph idx="1"/>
          </p:nvPr>
        </p:nvSpPr>
        <p:spPr>
          <a:xfrm>
            <a:off x="963613" y="1549400"/>
            <a:ext cx="4930775" cy="4876800"/>
          </a:xfrm>
        </p:spPr>
        <p:txBody>
          <a:bodyPr/>
          <a:lstStyle/>
          <a:p>
            <a:pPr eaLnBrk="1" hangingPunct="1"/>
            <a:r>
              <a:rPr lang="en-US" altLang="en-US" sz="2800" b="1" i="1" u="sng">
                <a:latin typeface="Arial" panose="020B0604020202020204" pitchFamily="34" charset="0"/>
                <a:ea typeface="ＭＳ Ｐゴシック" panose="020B0600070205080204" pitchFamily="34" charset="-128"/>
                <a:cs typeface="Arial" panose="020B0604020202020204" pitchFamily="34" charset="0"/>
              </a:rPr>
              <a:t>Secondary Survey followed by radiographic evaluation</a:t>
            </a:r>
          </a:p>
          <a:p>
            <a:pPr marL="741363" lvl="1" indent="-284163" eaLnBrk="1" hangingPunct="1">
              <a:lnSpc>
                <a:spcPct val="90000"/>
              </a:lnSpc>
            </a:pPr>
            <a:r>
              <a:rPr lang="en-US" altLang="en-US" sz="2800" b="1">
                <a:latin typeface="Arial" panose="020B0604020202020204" pitchFamily="34" charset="0"/>
                <a:ea typeface="ＭＳ Ｐゴシック" panose="020B0600070205080204" pitchFamily="34" charset="-128"/>
              </a:rPr>
              <a:t>CT</a:t>
            </a:r>
          </a:p>
          <a:p>
            <a:pPr marL="741363" lvl="1" indent="-284163" eaLnBrk="1" hangingPunct="1">
              <a:lnSpc>
                <a:spcPct val="90000"/>
              </a:lnSpc>
            </a:pPr>
            <a:r>
              <a:rPr lang="en-US" altLang="en-US" sz="2800" b="1">
                <a:latin typeface="Arial" panose="020B0604020202020204" pitchFamily="34" charset="0"/>
                <a:ea typeface="ＭＳ Ｐゴシック" panose="020B0600070205080204" pitchFamily="34" charset="-128"/>
              </a:rPr>
              <a:t>Consultation</a:t>
            </a:r>
          </a:p>
          <a:p>
            <a:pPr lvl="2" eaLnBrk="1" hangingPunct="1"/>
            <a:r>
              <a:rPr lang="en-US" altLang="en-US" sz="2800" b="1">
                <a:latin typeface="Arial" panose="020B0604020202020204" pitchFamily="34" charset="0"/>
                <a:ea typeface="ＭＳ Ｐゴシック" panose="020B0600070205080204" pitchFamily="34" charset="-128"/>
                <a:cs typeface="Arial" panose="020B0604020202020204" pitchFamily="34" charset="0"/>
              </a:rPr>
              <a:t>Neurosurgery</a:t>
            </a:r>
          </a:p>
          <a:p>
            <a:pPr lvl="2" eaLnBrk="1" hangingPunct="1"/>
            <a:r>
              <a:rPr lang="en-US" altLang="en-US" sz="2800" b="1">
                <a:latin typeface="Arial" panose="020B0604020202020204" pitchFamily="34" charset="0"/>
                <a:ea typeface="ＭＳ Ｐゴシック" panose="020B0600070205080204" pitchFamily="34" charset="-128"/>
                <a:cs typeface="Arial" panose="020B0604020202020204" pitchFamily="34" charset="0"/>
              </a:rPr>
              <a:t>Orthopedic Surgery</a:t>
            </a:r>
          </a:p>
          <a:p>
            <a:pPr lvl="2" eaLnBrk="1" hangingPunct="1"/>
            <a:r>
              <a:rPr lang="en-US" altLang="en-US" sz="2800" b="1">
                <a:latin typeface="Arial" panose="020B0604020202020204" pitchFamily="34" charset="0"/>
                <a:ea typeface="ＭＳ Ｐゴシック" panose="020B0600070205080204" pitchFamily="34" charset="-128"/>
                <a:cs typeface="Arial" panose="020B0604020202020204" pitchFamily="34" charset="0"/>
              </a:rPr>
              <a:t>Vascular Surgery</a:t>
            </a:r>
          </a:p>
          <a:p>
            <a:pPr lvl="2" eaLnBrk="1" hangingPunct="1"/>
            <a:r>
              <a:rPr lang="en-US" altLang="en-US" sz="2800" b="1">
                <a:latin typeface="Arial" panose="020B0604020202020204" pitchFamily="34" charset="0"/>
                <a:ea typeface="ＭＳ Ｐゴシック" panose="020B0600070205080204" pitchFamily="34" charset="-128"/>
                <a:cs typeface="Arial" panose="020B0604020202020204" pitchFamily="34" charset="0"/>
              </a:rPr>
              <a:t>Interventional Radiology</a:t>
            </a:r>
          </a:p>
        </p:txBody>
      </p:sp>
      <p:pic>
        <p:nvPicPr>
          <p:cNvPr id="74755" name="Picture 1">
            <a:extLst>
              <a:ext uri="{FF2B5EF4-FFF2-40B4-BE49-F238E27FC236}">
                <a16:creationId xmlns:a16="http://schemas.microsoft.com/office/drawing/2014/main" id="{645615FF-BA3F-C332-BDA3-4D54B3A4E6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7463" y="200025"/>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2">
            <a:extLst>
              <a:ext uri="{FF2B5EF4-FFF2-40B4-BE49-F238E27FC236}">
                <a16:creationId xmlns:a16="http://schemas.microsoft.com/office/drawing/2014/main" id="{DA4D77FF-44AC-9C1B-D783-4205ED8507EA}"/>
              </a:ext>
            </a:extLst>
          </p:cNvPr>
          <p:cNvPicPr>
            <a:picLocks noChangeAspect="1"/>
          </p:cNvPicPr>
          <p:nvPr/>
        </p:nvPicPr>
        <p:blipFill>
          <a:blip r:embed="rId4">
            <a:extLst>
              <a:ext uri="{28A0092B-C50C-407E-A947-70E740481C1C}">
                <a14:useLocalDpi xmlns:a14="http://schemas.microsoft.com/office/drawing/2010/main" val="0"/>
              </a:ext>
            </a:extLst>
          </a:blip>
          <a:srcRect l="10320" t="20007" r="9256" b="16660"/>
          <a:stretch>
            <a:fillRect/>
          </a:stretch>
        </p:blipFill>
        <p:spPr bwMode="auto">
          <a:xfrm>
            <a:off x="5756275" y="2917825"/>
            <a:ext cx="3201988"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a:extLst>
              <a:ext uri="{FF2B5EF4-FFF2-40B4-BE49-F238E27FC236}">
                <a16:creationId xmlns:a16="http://schemas.microsoft.com/office/drawing/2014/main" id="{F42AE980-5059-446F-921F-60A026677C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4025" y="-1041400"/>
            <a:ext cx="5924550" cy="789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A7C687E9-9751-EEA2-DAA7-71D24FAE18B6}"/>
              </a:ext>
            </a:extLst>
          </p:cNvPr>
          <p:cNvSpPr>
            <a:spLocks noGrp="1"/>
          </p:cNvSpPr>
          <p:nvPr>
            <p:ph idx="1"/>
          </p:nvPr>
        </p:nvSpPr>
        <p:spPr>
          <a:xfrm>
            <a:off x="1274763" y="785813"/>
            <a:ext cx="6832600" cy="2706687"/>
          </a:xfrm>
          <a:solidFill>
            <a:schemeClr val="bg1"/>
          </a:solidFill>
          <a:ln w="63500">
            <a:solidFill>
              <a:srgbClr val="BB0000"/>
            </a:solidFill>
            <a:miter lim="800000"/>
            <a:headEnd/>
            <a:tailEnd/>
          </a:ln>
        </p:spPr>
        <p:txBody>
          <a:bodyPr/>
          <a:lstStyle/>
          <a:p>
            <a:pPr algn="ctr" eaLnBrk="1" hangingPunct="1"/>
            <a:r>
              <a:rPr lang="en-US" altLang="en-US" sz="4500" b="1">
                <a:solidFill>
                  <a:srgbClr val="BB0000"/>
                </a:solidFill>
                <a:latin typeface="Arial" panose="020B0604020202020204" pitchFamily="34" charset="0"/>
                <a:ea typeface="ＭＳ Ｐゴシック" panose="020B0600070205080204" pitchFamily="34" charset="-128"/>
                <a:cs typeface="Arial" panose="020B0604020202020204" pitchFamily="34" charset="0"/>
              </a:rPr>
              <a:t>Hemorrhage is the       leading cause of death       in civilian and military trauma.</a:t>
            </a:r>
          </a:p>
          <a:p>
            <a:pPr algn="ctr" eaLnBrk="1" hangingPunct="1"/>
            <a:endParaRPr lang="en-US" altLang="en-US" sz="4000" b="1">
              <a:solidFill>
                <a:srgbClr val="BB0000"/>
              </a:solidFill>
              <a:latin typeface="Arial" panose="020B0604020202020204" pitchFamily="34" charset="0"/>
              <a:ea typeface="ＭＳ Ｐゴシック" panose="020B0600070205080204" pitchFamily="34" charset="-128"/>
              <a:cs typeface="Arial" panose="020B0604020202020204" pitchFamily="34" charset="0"/>
            </a:endParaRPr>
          </a:p>
          <a:p>
            <a:pPr algn="ctr" eaLnBrk="1" hangingPunct="1"/>
            <a:endParaRPr lang="en-US" altLang="en-US">
              <a:solidFill>
                <a:srgbClr val="BB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315" name="TextBox 3">
            <a:extLst>
              <a:ext uri="{FF2B5EF4-FFF2-40B4-BE49-F238E27FC236}">
                <a16:creationId xmlns:a16="http://schemas.microsoft.com/office/drawing/2014/main" id="{42DAC9E7-80E0-41E1-9A6D-EE9C11620210}"/>
              </a:ext>
            </a:extLst>
          </p:cNvPr>
          <p:cNvSpPr txBox="1">
            <a:spLocks noChangeArrowheads="1"/>
          </p:cNvSpPr>
          <p:nvPr/>
        </p:nvSpPr>
        <p:spPr bwMode="auto">
          <a:xfrm>
            <a:off x="4578350" y="5568950"/>
            <a:ext cx="4479925" cy="1201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lnSpc>
                <a:spcPct val="100000"/>
              </a:lnSpc>
              <a:spcBef>
                <a:spcPct val="0"/>
              </a:spcBef>
            </a:pPr>
            <a:r>
              <a:rPr lang="en-US" altLang="en-US" sz="1200" b="1"/>
              <a:t>Eastridge, </a:t>
            </a:r>
            <a:r>
              <a:rPr lang="en-US" altLang="en-US" sz="1200" b="1" i="1"/>
              <a:t>et al</a:t>
            </a:r>
            <a:r>
              <a:rPr lang="en-US" altLang="en-US" sz="1200" b="1"/>
              <a:t>., J Trauma 2011;71:S4-8.</a:t>
            </a:r>
          </a:p>
          <a:p>
            <a:pPr eaLnBrk="1" hangingPunct="1">
              <a:lnSpc>
                <a:spcPct val="100000"/>
              </a:lnSpc>
              <a:spcBef>
                <a:spcPct val="0"/>
              </a:spcBef>
            </a:pPr>
            <a:r>
              <a:rPr lang="en-US" altLang="en-US" sz="1200" b="1"/>
              <a:t>Kelly, </a:t>
            </a:r>
            <a:r>
              <a:rPr lang="en-US" altLang="en-US" sz="1200" b="1" i="1"/>
              <a:t>et al</a:t>
            </a:r>
            <a:r>
              <a:rPr lang="en-US" altLang="en-US" sz="1200" b="1"/>
              <a:t>., J Trauma 2008;64:S21-26.</a:t>
            </a:r>
          </a:p>
          <a:p>
            <a:pPr eaLnBrk="1" hangingPunct="1">
              <a:lnSpc>
                <a:spcPct val="100000"/>
              </a:lnSpc>
              <a:spcBef>
                <a:spcPct val="0"/>
              </a:spcBef>
            </a:pPr>
            <a:r>
              <a:rPr lang="en-US" altLang="en-US" sz="1200" b="1"/>
              <a:t>Holcomb, </a:t>
            </a:r>
            <a:r>
              <a:rPr lang="en-US" altLang="en-US" sz="1200" b="1" i="1"/>
              <a:t>et al</a:t>
            </a:r>
            <a:r>
              <a:rPr lang="en-US" altLang="en-US" sz="1200" b="1"/>
              <a:t>., Ann Surg 2007;245:986-91.</a:t>
            </a:r>
          </a:p>
          <a:p>
            <a:pPr eaLnBrk="1" hangingPunct="1">
              <a:lnSpc>
                <a:spcPct val="100000"/>
              </a:lnSpc>
              <a:spcBef>
                <a:spcPct val="0"/>
              </a:spcBef>
            </a:pPr>
            <a:r>
              <a:rPr lang="en-US" altLang="en-US" sz="1200" b="1"/>
              <a:t>Eastridge, </a:t>
            </a:r>
            <a:r>
              <a:rPr lang="en-US" altLang="en-US" sz="1200" b="1" i="1"/>
              <a:t>et al</a:t>
            </a:r>
            <a:r>
              <a:rPr lang="en-US" altLang="en-US" sz="1200" b="1"/>
              <a:t>., J Trauma Acute Care Surg 2012;73:S431-7.</a:t>
            </a:r>
          </a:p>
          <a:p>
            <a:pPr eaLnBrk="1" hangingPunct="1">
              <a:lnSpc>
                <a:spcPct val="100000"/>
              </a:lnSpc>
              <a:spcBef>
                <a:spcPct val="0"/>
              </a:spcBef>
            </a:pPr>
            <a:r>
              <a:rPr lang="en-US" altLang="en-US" sz="1200" b="1"/>
              <a:t>Tien, </a:t>
            </a:r>
            <a:r>
              <a:rPr lang="en-US" altLang="en-US" sz="1200" b="1" i="1"/>
              <a:t>et al</a:t>
            </a:r>
            <a:r>
              <a:rPr lang="en-US" altLang="en-US" sz="1200" b="1"/>
              <a:t>., J Trauma 2007;62:142-6.</a:t>
            </a:r>
          </a:p>
          <a:p>
            <a:pPr eaLnBrk="1" hangingPunct="1">
              <a:lnSpc>
                <a:spcPct val="100000"/>
              </a:lnSpc>
              <a:spcBef>
                <a:spcPct val="0"/>
              </a:spcBef>
            </a:pPr>
            <a:r>
              <a:rPr lang="en-US" altLang="en-US" sz="1200" b="1"/>
              <a:t>Teixeira, </a:t>
            </a:r>
            <a:r>
              <a:rPr lang="en-US" altLang="en-US" sz="1200" b="1" i="1"/>
              <a:t>et al</a:t>
            </a:r>
            <a:r>
              <a:rPr lang="en-US" altLang="en-US" sz="1200" b="1"/>
              <a:t>., J Trauma 2007;63:1338-47.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a:extLst>
              <a:ext uri="{FF2B5EF4-FFF2-40B4-BE49-F238E27FC236}">
                <a16:creationId xmlns:a16="http://schemas.microsoft.com/office/drawing/2014/main" id="{9D085B10-2A98-8397-0439-0D85609EC7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3400" y="2098675"/>
            <a:ext cx="3279775"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itle 1">
            <a:extLst>
              <a:ext uri="{FF2B5EF4-FFF2-40B4-BE49-F238E27FC236}">
                <a16:creationId xmlns:a16="http://schemas.microsoft.com/office/drawing/2014/main" id="{030FDA5E-221A-DACF-7DA1-CB86C60A8BB9}"/>
              </a:ext>
            </a:extLst>
          </p:cNvPr>
          <p:cNvSpPr>
            <a:spLocks noGrp="1"/>
          </p:cNvSpPr>
          <p:nvPr>
            <p:ph type="title"/>
          </p:nvPr>
        </p:nvSpPr>
        <p:spPr>
          <a:xfrm>
            <a:off x="963613" y="200025"/>
            <a:ext cx="8229600" cy="728663"/>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Definitive Care</a:t>
            </a:r>
          </a:p>
        </p:txBody>
      </p:sp>
      <p:sp>
        <p:nvSpPr>
          <p:cNvPr id="76803" name="Content Placeholder 2">
            <a:extLst>
              <a:ext uri="{FF2B5EF4-FFF2-40B4-BE49-F238E27FC236}">
                <a16:creationId xmlns:a16="http://schemas.microsoft.com/office/drawing/2014/main" id="{B06E0245-E770-9744-5FA6-49298CEFEE3A}"/>
              </a:ext>
            </a:extLst>
          </p:cNvPr>
          <p:cNvSpPr>
            <a:spLocks noGrp="1"/>
          </p:cNvSpPr>
          <p:nvPr>
            <p:ph idx="1"/>
          </p:nvPr>
        </p:nvSpPr>
        <p:spPr>
          <a:xfrm>
            <a:off x="1044575" y="1143000"/>
            <a:ext cx="7848600" cy="4876800"/>
          </a:xfrm>
        </p:spPr>
        <p:txBody>
          <a:bodyPr/>
          <a:lstStyle/>
          <a:p>
            <a:pPr algn="ctr" eaLnBrk="1" hangingPunct="1"/>
            <a:r>
              <a:rPr lang="en-US" altLang="en-US" sz="4000" b="1" i="1" u="sng">
                <a:solidFill>
                  <a:srgbClr val="AC1F2D"/>
                </a:solidFill>
                <a:latin typeface="Arial" panose="020B0604020202020204" pitchFamily="34" charset="0"/>
                <a:ea typeface="ＭＳ Ｐゴシック" panose="020B0600070205080204" pitchFamily="34" charset="-128"/>
                <a:cs typeface="Arial" panose="020B0604020202020204" pitchFamily="34" charset="0"/>
              </a:rPr>
              <a:t>IMAGING SHOULD NEVER DELAY TRANSFER</a:t>
            </a:r>
          </a:p>
          <a:p>
            <a:pPr eaLnBrk="1" hangingPunct="1"/>
            <a:endParaRPr lang="en-US" altLang="en-US" sz="2400" b="1">
              <a:solidFill>
                <a:srgbClr val="AC1F2D"/>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2800" b="1">
                <a:solidFill>
                  <a:srgbClr val="AC1F2D"/>
                </a:solidFill>
                <a:latin typeface="Arial" panose="020B0604020202020204" pitchFamily="34" charset="0"/>
                <a:ea typeface="ＭＳ Ｐゴシック" panose="020B0600070205080204" pitchFamily="34" charset="-128"/>
                <a:cs typeface="Arial" panose="020B0604020202020204" pitchFamily="34" charset="0"/>
              </a:rPr>
              <a:t>VOMIT: Victim of </a:t>
            </a:r>
          </a:p>
          <a:p>
            <a:pPr eaLnBrk="1" hangingPunct="1"/>
            <a:r>
              <a:rPr lang="en-US" altLang="en-US" sz="2800" b="1">
                <a:solidFill>
                  <a:srgbClr val="AC1F2D"/>
                </a:solidFill>
                <a:latin typeface="Arial" panose="020B0604020202020204" pitchFamily="34" charset="0"/>
                <a:ea typeface="ＭＳ Ｐゴシック" panose="020B0600070205080204" pitchFamily="34" charset="-128"/>
                <a:cs typeface="Arial" panose="020B0604020202020204" pitchFamily="34" charset="0"/>
              </a:rPr>
              <a:t>Modern Imaging Technology</a:t>
            </a:r>
          </a:p>
          <a:p>
            <a:pPr eaLnBrk="1" hangingPunct="1"/>
            <a:endParaRPr lang="en-US" altLang="en-US" sz="2800" b="1" i="1" u="sng">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sz="2800" b="1" i="1" u="sng">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2800" b="1" i="1">
                <a:latin typeface="Arial" panose="020B0604020202020204" pitchFamily="34" charset="0"/>
                <a:ea typeface="ＭＳ Ｐゴシック" panose="020B0600070205080204" pitchFamily="34" charset="-128"/>
                <a:cs typeface="Arial" panose="020B0604020202020204" pitchFamily="34" charset="0"/>
              </a:rPr>
              <a:t>						</a:t>
            </a:r>
            <a:r>
              <a:rPr lang="en-US" altLang="en-US" sz="2800" b="1" i="1" u="sng">
                <a:latin typeface="Arial" panose="020B0604020202020204" pitchFamily="34" charset="0"/>
                <a:ea typeface="ＭＳ Ｐゴシック" panose="020B0600070205080204" pitchFamily="34" charset="-128"/>
                <a:cs typeface="Arial" panose="020B0604020202020204" pitchFamily="34" charset="0"/>
              </a:rPr>
              <a:t>Transfer to definitive care</a:t>
            </a:r>
          </a:p>
          <a:p>
            <a:pPr eaLnBrk="1" hangingPunct="1"/>
            <a:r>
              <a:rPr lang="en-US" altLang="en-US" sz="2800" b="1" i="1">
                <a:latin typeface="Arial" panose="020B0604020202020204" pitchFamily="34" charset="0"/>
                <a:ea typeface="ＭＳ Ｐゴシック" panose="020B0600070205080204" pitchFamily="34" charset="-128"/>
                <a:cs typeface="Arial" panose="020B0604020202020204" pitchFamily="34" charset="0"/>
              </a:rPr>
              <a:t>							</a:t>
            </a:r>
            <a:r>
              <a:rPr lang="en-US" altLang="en-US" sz="2800" b="1">
                <a:latin typeface="Arial" panose="020B0604020202020204" pitchFamily="34" charset="0"/>
                <a:ea typeface="ＭＳ Ｐゴシック" panose="020B0600070205080204" pitchFamily="34" charset="-128"/>
                <a:cs typeface="Arial" panose="020B0604020202020204" pitchFamily="34" charset="0"/>
              </a:rPr>
              <a:t>OR</a:t>
            </a:r>
          </a:p>
          <a:p>
            <a:pPr marL="457200" lvl="1" indent="0" eaLnBrk="1" hangingPunct="1">
              <a:lnSpc>
                <a:spcPct val="90000"/>
              </a:lnSpc>
              <a:buFont typeface="Arial" panose="020B0604020202020204" pitchFamily="34" charset="0"/>
              <a:buNone/>
            </a:pPr>
            <a:r>
              <a:rPr lang="en-US" altLang="en-US" sz="2800" b="1">
                <a:latin typeface="Arial" panose="020B0604020202020204" pitchFamily="34" charset="0"/>
                <a:ea typeface="ＭＳ Ｐゴシック" panose="020B0600070205080204" pitchFamily="34" charset="-128"/>
              </a:rPr>
              <a:t>						ICU/floor</a:t>
            </a:r>
          </a:p>
          <a:p>
            <a:pPr marL="457200" lvl="1" indent="0" eaLnBrk="1" hangingPunct="1">
              <a:lnSpc>
                <a:spcPct val="90000"/>
              </a:lnSpc>
              <a:buFont typeface="Arial" panose="020B0604020202020204" pitchFamily="34" charset="0"/>
              <a:buNone/>
            </a:pPr>
            <a:r>
              <a:rPr lang="en-US" altLang="en-US" sz="2800" b="1">
                <a:latin typeface="Arial" panose="020B0604020202020204" pitchFamily="34" charset="0"/>
                <a:ea typeface="ＭＳ Ｐゴシック" panose="020B0600070205080204" pitchFamily="34" charset="-128"/>
              </a:rPr>
              <a:t>						Higher level facility</a:t>
            </a:r>
          </a:p>
        </p:txBody>
      </p:sp>
      <p:pic>
        <p:nvPicPr>
          <p:cNvPr id="76804" name="Picture 3">
            <a:extLst>
              <a:ext uri="{FF2B5EF4-FFF2-40B4-BE49-F238E27FC236}">
                <a16:creationId xmlns:a16="http://schemas.microsoft.com/office/drawing/2014/main" id="{2AA2E5B7-819C-42D7-2472-BA158132D9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3613" y="4583113"/>
            <a:ext cx="2857500"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BD1A7FA5-5AAF-56B3-15FE-CC7FC8338756}"/>
              </a:ext>
            </a:extLst>
          </p:cNvPr>
          <p:cNvSpPr>
            <a:spLocks noGrp="1"/>
          </p:cNvSpPr>
          <p:nvPr>
            <p:ph type="ctrTitle"/>
          </p:nvPr>
        </p:nvSpPr>
        <p:spPr>
          <a:xfrm>
            <a:off x="915988" y="657225"/>
            <a:ext cx="6481762" cy="3168650"/>
          </a:xfrm>
        </p:spPr>
        <p:txBody>
          <a:bodyPr/>
          <a:lstStyle/>
          <a:p>
            <a:r>
              <a:rPr lang="en-US" altLang="en-US">
                <a:latin typeface="Arial-BoldMT" charset="0"/>
                <a:ea typeface="ＭＳ Ｐゴシック" panose="020B0600070205080204" pitchFamily="34" charset="-128"/>
                <a:cs typeface="Arial" panose="020B0604020202020204" pitchFamily="34" charset="0"/>
              </a:rPr>
              <a:t>Additional Resources</a:t>
            </a:r>
          </a:p>
        </p:txBody>
      </p:sp>
      <p:sp>
        <p:nvSpPr>
          <p:cNvPr id="78850" name="Subtitle 2">
            <a:extLst>
              <a:ext uri="{FF2B5EF4-FFF2-40B4-BE49-F238E27FC236}">
                <a16:creationId xmlns:a16="http://schemas.microsoft.com/office/drawing/2014/main" id="{CDC7B233-F6AD-2456-8CC4-7F40C846DB21}"/>
              </a:ext>
            </a:extLst>
          </p:cNvPr>
          <p:cNvSpPr>
            <a:spLocks noGrp="1"/>
          </p:cNvSpPr>
          <p:nvPr>
            <p:ph type="subTitle" idx="1"/>
          </p:nvPr>
        </p:nvSpPr>
        <p:spPr>
          <a:xfrm>
            <a:off x="915988" y="3825875"/>
            <a:ext cx="6400800" cy="687388"/>
          </a:xfrm>
        </p:spPr>
        <p:txBody>
          <a:bodyPr/>
          <a:lstStyle/>
          <a:p>
            <a:endParaRPr lang="en-US" altLang="en-US">
              <a:latin typeface="Arial-BoldMT" charset="0"/>
              <a:ea typeface="ＭＳ Ｐゴシック" panose="020B0600070205080204" pitchFamily="34" charset="-128"/>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7EBE880D-DB24-0CE4-FF7B-491C7507D880}"/>
              </a:ext>
            </a:extLst>
          </p:cNvPr>
          <p:cNvSpPr>
            <a:spLocks noGrp="1"/>
          </p:cNvSpPr>
          <p:nvPr>
            <p:ph type="title"/>
          </p:nvPr>
        </p:nvSpPr>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Need for Teletrauma</a:t>
            </a:r>
          </a:p>
        </p:txBody>
      </p:sp>
      <p:sp>
        <p:nvSpPr>
          <p:cNvPr id="79874" name="Content Placeholder 2">
            <a:extLst>
              <a:ext uri="{FF2B5EF4-FFF2-40B4-BE49-F238E27FC236}">
                <a16:creationId xmlns:a16="http://schemas.microsoft.com/office/drawing/2014/main" id="{B5777BF2-23A8-9914-5934-7A84FA97A8B4}"/>
              </a:ext>
            </a:extLst>
          </p:cNvPr>
          <p:cNvSpPr>
            <a:spLocks noGrp="1"/>
          </p:cNvSpPr>
          <p:nvPr>
            <p:ph idx="1"/>
          </p:nvPr>
        </p:nvSpPr>
        <p:spPr/>
        <p:txBody>
          <a:bodyPr/>
          <a:lstStyle/>
          <a:p>
            <a:pPr marL="457200" indent="-457200" defTabSz="914400" eaLnBrk="1" hangingPunct="1">
              <a:lnSpc>
                <a:spcPct val="100000"/>
              </a:lnSpc>
              <a:spcBef>
                <a:spcPct val="0"/>
              </a:spcBef>
              <a:buFontTx/>
              <a:buAutoNum type="arabicPeriod"/>
            </a:pPr>
            <a:r>
              <a:rPr lang="en-US" altLang="en-US" sz="2400">
                <a:latin typeface="Arial" panose="020B0604020202020204" pitchFamily="34" charset="0"/>
                <a:ea typeface="ＭＳ Ｐゴシック" panose="020B0600070205080204" pitchFamily="34" charset="-128"/>
                <a:cs typeface="Arial" panose="020B0604020202020204" pitchFamily="34" charset="0"/>
              </a:rPr>
              <a:t>Low volume trauma hospitals often have very limited staff.</a:t>
            </a:r>
          </a:p>
          <a:p>
            <a:pPr marL="1085850" lvl="1" indent="-342900" defTabSz="914400">
              <a:spcBef>
                <a:spcPct val="0"/>
              </a:spcBef>
              <a:buFont typeface="Arial" panose="020B0604020202020204" pitchFamily="34" charset="0"/>
              <a:buChar char="•"/>
            </a:pPr>
            <a:r>
              <a:rPr lang="en-US" altLang="en-US" sz="1800">
                <a:ea typeface="ＭＳ Ｐゴシック" panose="020B0600070205080204" pitchFamily="34" charset="-128"/>
              </a:rPr>
              <a:t>Management errors</a:t>
            </a:r>
          </a:p>
          <a:p>
            <a:pPr marL="1085850" lvl="1" indent="-342900" defTabSz="914400">
              <a:spcBef>
                <a:spcPct val="0"/>
              </a:spcBef>
              <a:buFont typeface="Arial" panose="020B0604020202020204" pitchFamily="34" charset="0"/>
              <a:buChar char="•"/>
            </a:pPr>
            <a:r>
              <a:rPr lang="en-US" altLang="en-US" sz="1800">
                <a:ea typeface="ＭＳ Ｐゴシック" panose="020B0600070205080204" pitchFamily="34" charset="-128"/>
              </a:rPr>
              <a:t>Deviation from standard of care</a:t>
            </a:r>
          </a:p>
          <a:p>
            <a:pPr marL="1085850" lvl="1" indent="-342900" defTabSz="914400">
              <a:spcBef>
                <a:spcPct val="0"/>
              </a:spcBef>
              <a:buFont typeface="Arial" panose="020B0604020202020204" pitchFamily="34" charset="0"/>
              <a:buChar char="•"/>
            </a:pPr>
            <a:r>
              <a:rPr lang="en-US" altLang="en-US" sz="1800">
                <a:ea typeface="ＭＳ Ｐゴシック" panose="020B0600070205080204" pitchFamily="34" charset="-128"/>
              </a:rPr>
              <a:t>Lack of training</a:t>
            </a:r>
          </a:p>
          <a:p>
            <a:pPr marL="1085850" lvl="1" indent="-342900" defTabSz="914400">
              <a:spcBef>
                <a:spcPct val="0"/>
              </a:spcBef>
              <a:buFont typeface="Arial" panose="020B0604020202020204" pitchFamily="34" charset="0"/>
              <a:buChar char="•"/>
            </a:pPr>
            <a:r>
              <a:rPr lang="en-US" altLang="en-US" sz="1800">
                <a:ea typeface="ＭＳ Ｐゴシック" panose="020B0600070205080204" pitchFamily="34" charset="-128"/>
              </a:rPr>
              <a:t>Lack of continuous medical education</a:t>
            </a:r>
          </a:p>
          <a:p>
            <a:pPr marL="457200" indent="-457200" defTabSz="914400">
              <a:lnSpc>
                <a:spcPct val="100000"/>
              </a:lnSpc>
              <a:spcBef>
                <a:spcPct val="0"/>
              </a:spcBef>
              <a:buFontTx/>
              <a:buChar char="•"/>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a:p>
            <a:pPr marL="457200" indent="-457200" defTabSz="914400">
              <a:lnSpc>
                <a:spcPct val="100000"/>
              </a:lnSpc>
              <a:spcBef>
                <a:spcPct val="0"/>
              </a:spcBef>
              <a:buFontTx/>
              <a:buAutoNum type="arabicPeriod" startAt="2"/>
            </a:pPr>
            <a:r>
              <a:rPr lang="en-US" altLang="en-US" sz="2400">
                <a:latin typeface="Arial" panose="020B0604020202020204" pitchFamily="34" charset="0"/>
                <a:ea typeface="ＭＳ Ｐゴシック" panose="020B0600070205080204" pitchFamily="34" charset="-128"/>
                <a:cs typeface="Arial" panose="020B0604020202020204" pitchFamily="34" charset="0"/>
              </a:rPr>
              <a:t>Lack of access to immediate subspecialty care.</a:t>
            </a:r>
          </a:p>
          <a:p>
            <a:pPr marL="1085850" lvl="1" indent="-342900" defTabSz="914400">
              <a:spcBef>
                <a:spcPct val="0"/>
              </a:spcBef>
              <a:buFont typeface="Arial" panose="020B0604020202020204" pitchFamily="34" charset="0"/>
              <a:buChar char="•"/>
            </a:pPr>
            <a:r>
              <a:rPr lang="en-US" altLang="en-US" sz="1800">
                <a:ea typeface="ＭＳ Ｐゴシック" panose="020B0600070205080204" pitchFamily="34" charset="-128"/>
              </a:rPr>
              <a:t>Trauma surgeon</a:t>
            </a:r>
          </a:p>
          <a:p>
            <a:pPr marL="1085850" lvl="1" indent="-342900" defTabSz="914400">
              <a:spcBef>
                <a:spcPct val="0"/>
              </a:spcBef>
              <a:buFont typeface="Arial" panose="020B0604020202020204" pitchFamily="34" charset="0"/>
              <a:buChar char="•"/>
            </a:pPr>
            <a:r>
              <a:rPr lang="en-US" altLang="en-US" sz="1800">
                <a:ea typeface="ＭＳ Ｐゴシック" panose="020B0600070205080204" pitchFamily="34" charset="-128"/>
              </a:rPr>
              <a:t>Neurosurgeon</a:t>
            </a:r>
          </a:p>
          <a:p>
            <a:pPr marL="1085850" lvl="1" indent="-342900" defTabSz="914400">
              <a:spcBef>
                <a:spcPct val="0"/>
              </a:spcBef>
              <a:buFont typeface="Arial" panose="020B0604020202020204" pitchFamily="34" charset="0"/>
              <a:buChar char="•"/>
            </a:pPr>
            <a:r>
              <a:rPr lang="en-US" altLang="en-US" sz="1800">
                <a:ea typeface="ＭＳ Ｐゴシック" panose="020B0600070205080204" pitchFamily="34" charset="-128"/>
              </a:rPr>
              <a:t>Orthopedic surgeon</a:t>
            </a:r>
          </a:p>
          <a:p>
            <a:pPr marL="457200" indent="-457200" defTabSz="914400"/>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07F1BEE8-297B-6287-E1FD-F23C54908B25}"/>
              </a:ext>
            </a:extLst>
          </p:cNvPr>
          <p:cNvSpPr>
            <a:spLocks noGrp="1"/>
          </p:cNvSpPr>
          <p:nvPr>
            <p:ph type="title"/>
          </p:nvPr>
        </p:nvSpPr>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Benefits of Teletrauma</a:t>
            </a:r>
          </a:p>
        </p:txBody>
      </p:sp>
      <p:sp>
        <p:nvSpPr>
          <p:cNvPr id="3" name="Content Placeholder 2">
            <a:extLst>
              <a:ext uri="{FF2B5EF4-FFF2-40B4-BE49-F238E27FC236}">
                <a16:creationId xmlns:a16="http://schemas.microsoft.com/office/drawing/2014/main" id="{8A6CDA59-D2BB-29BF-5C77-5D4E0700815D}"/>
              </a:ext>
            </a:extLst>
          </p:cNvPr>
          <p:cNvSpPr>
            <a:spLocks noGrp="1"/>
          </p:cNvSpPr>
          <p:nvPr>
            <p:ph idx="1"/>
          </p:nvPr>
        </p:nvSpPr>
        <p:spPr/>
        <p:txBody>
          <a:bodyPr/>
          <a:lstStyle/>
          <a:p>
            <a:pPr marL="514350" lvl="1" indent="-514350">
              <a:lnSpc>
                <a:spcPct val="90000"/>
              </a:lnSpc>
              <a:buFont typeface="Arial" charset="0"/>
              <a:buAutoNum type="arabicPeriod"/>
              <a:defRPr/>
            </a:pPr>
            <a:r>
              <a:rPr lang="en-US" sz="2800" dirty="0"/>
              <a:t>Help calm the team and make sure management errors or deviation from standard of care does not occur.</a:t>
            </a:r>
          </a:p>
          <a:p>
            <a:pPr marL="857250" lvl="3" indent="0">
              <a:buFont typeface="Arial" charset="0"/>
              <a:buNone/>
              <a:defRPr/>
            </a:pPr>
            <a:r>
              <a:rPr lang="en-US" sz="2000" b="1" dirty="0"/>
              <a:t>****   First Do No Harm   ***</a:t>
            </a:r>
          </a:p>
          <a:p>
            <a:pPr marL="0" lvl="1" indent="0">
              <a:buFont typeface="Arial" charset="0"/>
              <a:buNone/>
              <a:defRPr/>
            </a:pPr>
            <a:endParaRPr lang="en-US" sz="2000" b="1" dirty="0"/>
          </a:p>
          <a:p>
            <a:pPr marL="0" lvl="1" indent="0">
              <a:buFont typeface="Arial" charset="0"/>
              <a:buNone/>
              <a:defRPr/>
            </a:pPr>
            <a:r>
              <a:rPr lang="en-US" sz="2800" dirty="0"/>
              <a:t>2. 	During the initial assessment phase, the  	virtual trauma surgeon may be able to defer 	time-consuming procedures and expedite 	transfer to the trauma center.</a:t>
            </a:r>
          </a:p>
          <a:p>
            <a:pPr marL="0" lvl="1" indent="0">
              <a:buFont typeface="Arial" charset="0"/>
              <a:buNone/>
              <a:defRPr/>
            </a:pPr>
            <a:endParaRPr lang="en-US" sz="2800" dirty="0"/>
          </a:p>
          <a:p>
            <a:pPr marL="0" lvl="1" indent="0">
              <a:buFont typeface="Arial" charset="0"/>
              <a:buNone/>
              <a:defRPr/>
            </a:pPr>
            <a:endParaRPr lang="en-US" sz="2800" dirty="0"/>
          </a:p>
          <a:p>
            <a:pPr marL="0" lvl="1" indent="0">
              <a:buFont typeface="Arial" charset="0"/>
              <a:buNone/>
              <a:defRPr/>
            </a:pPr>
            <a:endParaRPr lang="en-US" sz="2800" dirty="0"/>
          </a:p>
          <a:p>
            <a:pPr marL="0" lvl="1" indent="0">
              <a:buFont typeface="Arial" charset="0"/>
              <a:buNone/>
              <a:defRPr/>
            </a:pPr>
            <a:endParaRPr lang="en-US" sz="2800" dirty="0"/>
          </a:p>
          <a:p>
            <a:pPr marL="0" lvl="1" indent="0">
              <a:buFont typeface="Arial" charset="0"/>
              <a:buNone/>
              <a:defRPr/>
            </a:pPr>
            <a:endParaRPr lang="en-US" sz="2800" dirty="0"/>
          </a:p>
          <a:p>
            <a:pPr marL="1371600" lvl="3" indent="-514350">
              <a:buFont typeface="Arial" charset="0"/>
              <a:buChar char="–"/>
              <a:defRPr/>
            </a:pPr>
            <a:endParaRPr lang="en-US" sz="2800" dirty="0"/>
          </a:p>
          <a:p>
            <a:pPr marL="514350" lvl="1" indent="-514350">
              <a:lnSpc>
                <a:spcPct val="90000"/>
              </a:lnSpc>
              <a:buFont typeface="Arial" charset="0"/>
              <a:buAutoNum type="arabicPeriod"/>
              <a:defRPr/>
            </a:pPr>
            <a:endParaRPr lang="en-US" sz="2800" dirty="0"/>
          </a:p>
          <a:p>
            <a:pPr>
              <a:defRPr/>
            </a:pP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A5BE7C19-6FD4-CC39-C412-252F8BA004D2}"/>
              </a:ext>
            </a:extLst>
          </p:cNvPr>
          <p:cNvSpPr>
            <a:spLocks noGrp="1"/>
          </p:cNvSpPr>
          <p:nvPr>
            <p:ph type="title"/>
          </p:nvPr>
        </p:nvSpPr>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Benefits of Teletrauma</a:t>
            </a:r>
          </a:p>
        </p:txBody>
      </p:sp>
      <p:sp>
        <p:nvSpPr>
          <p:cNvPr id="3" name="Content Placeholder 2">
            <a:extLst>
              <a:ext uri="{FF2B5EF4-FFF2-40B4-BE49-F238E27FC236}">
                <a16:creationId xmlns:a16="http://schemas.microsoft.com/office/drawing/2014/main" id="{29EA7107-6E6B-3B1E-823E-0ABD9D664F65}"/>
              </a:ext>
            </a:extLst>
          </p:cNvPr>
          <p:cNvSpPr>
            <a:spLocks noGrp="1"/>
          </p:cNvSpPr>
          <p:nvPr>
            <p:ph idx="1"/>
          </p:nvPr>
        </p:nvSpPr>
        <p:spPr/>
        <p:txBody>
          <a:bodyPr/>
          <a:lstStyle/>
          <a:p>
            <a:pPr marL="514350" lvl="1" indent="-514350">
              <a:lnSpc>
                <a:spcPct val="90000"/>
              </a:lnSpc>
              <a:buFont typeface="Arial" charset="0"/>
              <a:buAutoNum type="arabicPeriod" startAt="3"/>
              <a:defRPr/>
            </a:pPr>
            <a:r>
              <a:rPr lang="en-US" sz="2800" dirty="0"/>
              <a:t>The consulting trauma surgeon can answer questions directly, providing immediate feedback such as early administration of blood products, reversal of therapeutic anticoagulation, airway management, etc.</a:t>
            </a:r>
          </a:p>
          <a:p>
            <a:pPr marL="514350" lvl="1" indent="-514350">
              <a:lnSpc>
                <a:spcPct val="90000"/>
              </a:lnSpc>
              <a:buFont typeface="Arial" charset="0"/>
              <a:buAutoNum type="arabicPeriod" startAt="3"/>
              <a:defRPr/>
            </a:pPr>
            <a:endParaRPr lang="en-US" sz="2800" dirty="0"/>
          </a:p>
          <a:p>
            <a:pPr marL="514350" lvl="1" indent="-514350">
              <a:lnSpc>
                <a:spcPct val="90000"/>
              </a:lnSpc>
              <a:buFont typeface="Arial" charset="0"/>
              <a:buAutoNum type="arabicPeriod" startAt="3"/>
              <a:defRPr/>
            </a:pPr>
            <a:r>
              <a:rPr lang="en-US" sz="2800" dirty="0"/>
              <a:t>Providing continual medical education.</a:t>
            </a:r>
          </a:p>
          <a:p>
            <a:pPr lvl="2">
              <a:buFont typeface="Arial" charset="0"/>
              <a:buChar char="•"/>
              <a:defRPr/>
            </a:pPr>
            <a:r>
              <a:rPr lang="en-US" sz="2000" dirty="0"/>
              <a:t>Debriefing after all trauma experiences</a:t>
            </a:r>
          </a:p>
          <a:p>
            <a:pPr lvl="2">
              <a:buFont typeface="Arial" charset="0"/>
              <a:buChar char="•"/>
              <a:defRPr/>
            </a:pPr>
            <a:r>
              <a:rPr lang="en-US" sz="2000" dirty="0"/>
              <a:t>Hosting extracurricular </a:t>
            </a:r>
            <a:r>
              <a:rPr lang="en-US" sz="2000" dirty="0" err="1"/>
              <a:t>teletrauma</a:t>
            </a:r>
            <a:r>
              <a:rPr lang="en-US" sz="2000" dirty="0"/>
              <a:t> conferences</a:t>
            </a:r>
          </a:p>
          <a:p>
            <a:pPr lvl="2">
              <a:buFont typeface="Arial" charset="0"/>
              <a:buChar char="•"/>
              <a:defRPr/>
            </a:pPr>
            <a:r>
              <a:rPr lang="en-US" sz="2000" dirty="0"/>
              <a:t>Providing specific patient care feedback</a:t>
            </a:r>
          </a:p>
          <a:p>
            <a:pPr marL="914400" lvl="2" indent="0">
              <a:buFont typeface="Arial" charset="0"/>
              <a:buNone/>
              <a:defRPr/>
            </a:pPr>
            <a:r>
              <a:rPr lang="en-US" sz="2000" b="1" dirty="0"/>
              <a:t>***   Relationship Building   ***</a:t>
            </a:r>
          </a:p>
          <a:p>
            <a:pPr lvl="2">
              <a:buFont typeface="Arial" charset="0"/>
              <a:buChar char="•"/>
              <a:defRPr/>
            </a:pPr>
            <a:endParaRPr lang="en-US" sz="2800" dirty="0"/>
          </a:p>
          <a:p>
            <a:pPr>
              <a:defRPr/>
            </a:pP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C1D1763C-8B13-E8CA-BF0F-D9E1EAA30F03}"/>
              </a:ext>
            </a:extLst>
          </p:cNvPr>
          <p:cNvSpPr>
            <a:spLocks noGrp="1"/>
          </p:cNvSpPr>
          <p:nvPr>
            <p:ph type="title"/>
          </p:nvPr>
        </p:nvSpPr>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Benefits of Teletrauma</a:t>
            </a:r>
          </a:p>
        </p:txBody>
      </p:sp>
      <p:sp>
        <p:nvSpPr>
          <p:cNvPr id="3" name="Content Placeholder 2">
            <a:extLst>
              <a:ext uri="{FF2B5EF4-FFF2-40B4-BE49-F238E27FC236}">
                <a16:creationId xmlns:a16="http://schemas.microsoft.com/office/drawing/2014/main" id="{97A64111-28FA-9F4D-BD99-8891E188526B}"/>
              </a:ext>
            </a:extLst>
          </p:cNvPr>
          <p:cNvSpPr>
            <a:spLocks noGrp="1"/>
          </p:cNvSpPr>
          <p:nvPr>
            <p:ph idx="1"/>
          </p:nvPr>
        </p:nvSpPr>
        <p:spPr/>
        <p:txBody>
          <a:bodyPr/>
          <a:lstStyle/>
          <a:p>
            <a:pPr marL="228600" indent="-514350">
              <a:buFontTx/>
              <a:buAutoNum type="arabicPeriod" startAt="5"/>
              <a:defRPr/>
            </a:pPr>
            <a:r>
              <a:rPr lang="en-US" sz="2800" dirty="0"/>
              <a:t>Decreases costs to all parties involved, 		 </a:t>
            </a:r>
            <a:r>
              <a:rPr lang="en-US" sz="2800" u="sng" dirty="0"/>
              <a:t>including the patient</a:t>
            </a:r>
            <a:r>
              <a:rPr lang="en-US" sz="2800" dirty="0"/>
              <a:t>.</a:t>
            </a:r>
          </a:p>
          <a:p>
            <a:pPr lvl="1">
              <a:buFont typeface="Arial"/>
              <a:buChar char="•"/>
              <a:defRPr/>
            </a:pPr>
            <a:endParaRPr lang="en-US" sz="2000" dirty="0"/>
          </a:p>
          <a:p>
            <a:pPr lvl="2">
              <a:buFont typeface="Arial" charset="0"/>
              <a:buChar char="•"/>
              <a:defRPr/>
            </a:pPr>
            <a:r>
              <a:rPr lang="en-US" sz="2000" dirty="0"/>
              <a:t>Often, patients are transferred to the trauma center when they could actually be managed at the remote hospital with the virtual presence of a trauma surgeon or specialist.</a:t>
            </a:r>
          </a:p>
          <a:p>
            <a:pPr lvl="2">
              <a:buFont typeface="Arial" charset="0"/>
              <a:buChar char="•"/>
              <a:defRPr/>
            </a:pPr>
            <a:r>
              <a:rPr lang="en-US" sz="2000" dirty="0"/>
              <a:t>Improves resource utilization.</a:t>
            </a:r>
          </a:p>
          <a:p>
            <a:pPr>
              <a:defRPr/>
            </a:pP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33650C26-570F-2CCA-C762-85B81732A555}"/>
              </a:ext>
            </a:extLst>
          </p:cNvPr>
          <p:cNvSpPr>
            <a:spLocks noGrp="1"/>
          </p:cNvSpPr>
          <p:nvPr>
            <p:ph type="title"/>
          </p:nvPr>
        </p:nvSpPr>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Benefits of Teletrauma</a:t>
            </a:r>
          </a:p>
        </p:txBody>
      </p:sp>
      <p:sp>
        <p:nvSpPr>
          <p:cNvPr id="3" name="Content Placeholder 2">
            <a:extLst>
              <a:ext uri="{FF2B5EF4-FFF2-40B4-BE49-F238E27FC236}">
                <a16:creationId xmlns:a16="http://schemas.microsoft.com/office/drawing/2014/main" id="{47D6DCA0-80EA-C124-EAC5-C9BFAD8990E8}"/>
              </a:ext>
            </a:extLst>
          </p:cNvPr>
          <p:cNvSpPr>
            <a:spLocks noGrp="1"/>
          </p:cNvSpPr>
          <p:nvPr>
            <p:ph idx="1"/>
          </p:nvPr>
        </p:nvSpPr>
        <p:spPr>
          <a:xfrm>
            <a:off x="957263" y="1882775"/>
            <a:ext cx="7932737" cy="4689475"/>
          </a:xfrm>
        </p:spPr>
        <p:txBody>
          <a:bodyPr/>
          <a:lstStyle/>
          <a:p>
            <a:pPr marL="285750" indent="-285750">
              <a:buFont typeface="Arial" charset="0"/>
              <a:buChar char="•"/>
              <a:defRPr/>
            </a:pPr>
            <a:r>
              <a:rPr lang="en-US" sz="2000" dirty="0"/>
              <a:t>Study out of Mississippi </a:t>
            </a:r>
            <a:r>
              <a:rPr lang="en-US" sz="1000" dirty="0"/>
              <a:t>(Duchesne et al.  Impact of telemedicine upon rural trauma care.  </a:t>
            </a:r>
            <a:r>
              <a:rPr lang="en-US" sz="1000" i="1" dirty="0"/>
              <a:t>J Trauma.  </a:t>
            </a:r>
            <a:r>
              <a:rPr lang="en-US" sz="1000" dirty="0"/>
              <a:t>2008)</a:t>
            </a:r>
          </a:p>
          <a:p>
            <a:pPr marL="285750" indent="-285750">
              <a:buFont typeface="Arial" charset="0"/>
              <a:buChar char="•"/>
              <a:defRPr/>
            </a:pPr>
            <a:endParaRPr lang="en-US" sz="1000" dirty="0"/>
          </a:p>
          <a:p>
            <a:pPr marL="1028700" lvl="1">
              <a:buFont typeface="Arial" charset="0"/>
              <a:buChar char="•"/>
              <a:defRPr/>
            </a:pPr>
            <a:r>
              <a:rPr lang="en-US" sz="1800" dirty="0"/>
              <a:t>315 patients before </a:t>
            </a:r>
            <a:r>
              <a:rPr lang="en-US" sz="1800" dirty="0" err="1"/>
              <a:t>teletrauma</a:t>
            </a:r>
            <a:r>
              <a:rPr lang="en-US" sz="1800" dirty="0"/>
              <a:t> and 463 patients after </a:t>
            </a:r>
            <a:r>
              <a:rPr lang="en-US" sz="1800" dirty="0" err="1"/>
              <a:t>teletrauma</a:t>
            </a:r>
            <a:endParaRPr lang="en-US" sz="1800" dirty="0"/>
          </a:p>
          <a:p>
            <a:pPr marL="1028700" lvl="1">
              <a:buFont typeface="Arial" charset="0"/>
              <a:buChar char="•"/>
              <a:defRPr/>
            </a:pPr>
            <a:r>
              <a:rPr lang="en-US" sz="1800" dirty="0"/>
              <a:t>All 315 patients were transferred before implementation</a:t>
            </a:r>
          </a:p>
          <a:p>
            <a:pPr marL="1028700" lvl="1">
              <a:buFont typeface="Arial" charset="0"/>
              <a:buChar char="•"/>
              <a:defRPr/>
            </a:pPr>
            <a:r>
              <a:rPr lang="en-US" sz="1800" dirty="0"/>
              <a:t>After implementation, all 463 patients had a virtual consult</a:t>
            </a:r>
          </a:p>
          <a:p>
            <a:pPr marL="1028700" lvl="1">
              <a:buFont typeface="Arial" charset="0"/>
              <a:buChar char="•"/>
              <a:defRPr/>
            </a:pPr>
            <a:r>
              <a:rPr lang="en-US" sz="1800" dirty="0"/>
              <a:t>Results:</a:t>
            </a:r>
          </a:p>
          <a:p>
            <a:pPr marL="1428750" lvl="2">
              <a:buFont typeface="Arial" charset="0"/>
              <a:buChar char="•"/>
              <a:defRPr/>
            </a:pPr>
            <a:r>
              <a:rPr lang="en-US" sz="2400" b="1" dirty="0"/>
              <a:t>Only 51 patients were transferred</a:t>
            </a:r>
          </a:p>
          <a:p>
            <a:pPr marL="1428750" lvl="2">
              <a:buFont typeface="Arial" charset="0"/>
              <a:buChar char="•"/>
              <a:defRPr/>
            </a:pPr>
            <a:r>
              <a:rPr lang="en-US" sz="2400" b="1" dirty="0"/>
              <a:t>Total cost savings </a:t>
            </a:r>
            <a:r>
              <a:rPr lang="en-US" sz="2400" b="1" dirty="0">
                <a:sym typeface="Wingdings"/>
              </a:rPr>
              <a:t> $6,505,941</a:t>
            </a:r>
          </a:p>
          <a:p>
            <a:pPr marL="1428750" lvl="2">
              <a:buFont typeface="Arial" charset="0"/>
              <a:buChar char="•"/>
              <a:defRPr/>
            </a:pPr>
            <a:r>
              <a:rPr lang="en-US" sz="2400" b="1" dirty="0">
                <a:sym typeface="Wingdings"/>
              </a:rPr>
              <a:t>Decreased length of stay at community hospital by 45.5h</a:t>
            </a:r>
          </a:p>
          <a:p>
            <a:pPr marL="1428750" lvl="2">
              <a:buFont typeface="Arial" charset="0"/>
              <a:buChar char="•"/>
              <a:defRPr/>
            </a:pPr>
            <a:r>
              <a:rPr lang="en-US" sz="2400" b="1" dirty="0">
                <a:sym typeface="Wingdings"/>
              </a:rPr>
              <a:t>Decrease in time to transfer by 11.3h</a:t>
            </a:r>
            <a:endParaRPr lang="en-US" sz="2400" b="1" dirty="0"/>
          </a:p>
          <a:p>
            <a:pPr>
              <a:defRPr/>
            </a:pP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2CC976CD-831D-54CE-8010-D3ABD5F1C8CA}"/>
              </a:ext>
            </a:extLst>
          </p:cNvPr>
          <p:cNvSpPr>
            <a:spLocks noGrp="1"/>
          </p:cNvSpPr>
          <p:nvPr>
            <p:ph type="title"/>
          </p:nvPr>
        </p:nvSpPr>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Rural Trauma Team Development Course </a:t>
            </a:r>
          </a:p>
        </p:txBody>
      </p:sp>
      <p:sp>
        <p:nvSpPr>
          <p:cNvPr id="3" name="Content Placeholder 2">
            <a:extLst>
              <a:ext uri="{FF2B5EF4-FFF2-40B4-BE49-F238E27FC236}">
                <a16:creationId xmlns:a16="http://schemas.microsoft.com/office/drawing/2014/main" id="{7E382FA0-E34B-EF5B-9D69-FC95CACADB80}"/>
              </a:ext>
            </a:extLst>
          </p:cNvPr>
          <p:cNvSpPr>
            <a:spLocks noGrp="1"/>
          </p:cNvSpPr>
          <p:nvPr>
            <p:ph idx="1"/>
          </p:nvPr>
        </p:nvSpPr>
        <p:spPr>
          <a:xfrm>
            <a:off x="957263" y="1819275"/>
            <a:ext cx="7281862" cy="4689475"/>
          </a:xfrm>
        </p:spPr>
        <p:txBody>
          <a:bodyPr/>
          <a:lstStyle/>
          <a:p>
            <a:pPr marL="1085850" lvl="1" indent="-342900">
              <a:buFont typeface="Arial" charset="0"/>
              <a:buChar char="•"/>
              <a:defRPr/>
            </a:pPr>
            <a:r>
              <a:rPr lang="en-US" sz="2000" dirty="0"/>
              <a:t>Come to your institution for a day.  Course is paid for by Nebraska Medicine and promoted by the American College of Surgeons </a:t>
            </a:r>
          </a:p>
          <a:p>
            <a:pPr lvl="1" indent="0">
              <a:buFont typeface="Arial" charset="0"/>
              <a:buNone/>
              <a:defRPr/>
            </a:pPr>
            <a:endParaRPr lang="en-US" sz="2000" dirty="0"/>
          </a:p>
          <a:p>
            <a:pPr marL="1085850" lvl="1" indent="-342900">
              <a:buFont typeface="Arial" charset="0"/>
              <a:buChar char="•"/>
              <a:defRPr/>
            </a:pPr>
            <a:r>
              <a:rPr lang="en-US" sz="2000" dirty="0"/>
              <a:t>8 CME credit course</a:t>
            </a:r>
          </a:p>
          <a:p>
            <a:pPr lvl="1" indent="0">
              <a:buFont typeface="Arial" charset="0"/>
              <a:buNone/>
              <a:defRPr/>
            </a:pPr>
            <a:endParaRPr lang="en-US" sz="2000" dirty="0"/>
          </a:p>
          <a:p>
            <a:pPr marL="1085850" lvl="1" indent="-342900">
              <a:buFont typeface="Arial" charset="0"/>
              <a:buChar char="•"/>
              <a:defRPr/>
            </a:pPr>
            <a:r>
              <a:rPr lang="en-US" sz="2000" dirty="0"/>
              <a:t>Provide education on how to most effectively manage trauma patients based on the resources at your hospital.</a:t>
            </a:r>
          </a:p>
          <a:p>
            <a:pPr lvl="1" indent="0">
              <a:buFont typeface="Arial" charset="0"/>
              <a:buNone/>
              <a:defRPr/>
            </a:pPr>
            <a:endParaRPr lang="en-US" sz="2000" dirty="0"/>
          </a:p>
          <a:p>
            <a:pPr marL="1085850" lvl="1" indent="-342900">
              <a:buFont typeface="Arial" charset="0"/>
              <a:buChar char="•"/>
              <a:defRPr/>
            </a:pPr>
            <a:r>
              <a:rPr lang="en-US" sz="2000" dirty="0"/>
              <a:t>Also encourage and educate on how you can utilize your </a:t>
            </a:r>
            <a:r>
              <a:rPr lang="en-US" sz="2000" dirty="0" err="1"/>
              <a:t>teletrauma</a:t>
            </a:r>
            <a:r>
              <a:rPr lang="en-US" sz="2000" dirty="0"/>
              <a:t> system for better patient care.</a:t>
            </a:r>
          </a:p>
          <a:p>
            <a:pPr marL="1085850" lvl="1" indent="-342900">
              <a:buFont typeface="Arial" charset="0"/>
              <a:buChar char="•"/>
              <a:defRPr/>
            </a:pPr>
            <a:endParaRPr lang="en-US" sz="2000" dirty="0"/>
          </a:p>
          <a:p>
            <a:pPr marL="1085850" lvl="1" indent="-342900">
              <a:buFont typeface="Arial" charset="0"/>
              <a:buChar char="•"/>
              <a:defRPr/>
            </a:pPr>
            <a:r>
              <a:rPr lang="en-US" sz="2000" dirty="0"/>
              <a:t>Stop the Bleed Program</a:t>
            </a:r>
          </a:p>
          <a:p>
            <a:pPr>
              <a:defRPr/>
            </a:pP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9D32A162-73AF-AF14-282C-BBC54B4EC780}"/>
              </a:ext>
            </a:extLst>
          </p:cNvPr>
          <p:cNvSpPr>
            <a:spLocks noGrp="1"/>
          </p:cNvSpPr>
          <p:nvPr>
            <p:ph type="title"/>
          </p:nvPr>
        </p:nvSpPr>
        <p:spPr>
          <a:xfrm>
            <a:off x="914400" y="571500"/>
            <a:ext cx="8229600" cy="787400"/>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Conclusion</a:t>
            </a:r>
          </a:p>
        </p:txBody>
      </p:sp>
      <p:sp>
        <p:nvSpPr>
          <p:cNvPr id="86018" name="Content Placeholder 2">
            <a:extLst>
              <a:ext uri="{FF2B5EF4-FFF2-40B4-BE49-F238E27FC236}">
                <a16:creationId xmlns:a16="http://schemas.microsoft.com/office/drawing/2014/main" id="{36CFB1FF-3C81-3299-169B-184898231426}"/>
              </a:ext>
            </a:extLst>
          </p:cNvPr>
          <p:cNvSpPr>
            <a:spLocks noGrp="1"/>
          </p:cNvSpPr>
          <p:nvPr>
            <p:ph idx="1"/>
          </p:nvPr>
        </p:nvSpPr>
        <p:spPr>
          <a:xfrm>
            <a:off x="914400" y="1766888"/>
            <a:ext cx="8229600" cy="3590925"/>
          </a:xfrm>
        </p:spPr>
        <p:txBody>
          <a:bodyPr/>
          <a:lstStyle/>
          <a:p>
            <a:pPr marL="457200" indent="-457200" eaLnBrk="1" hangingPunct="1">
              <a:buFontTx/>
              <a:buChar char="•"/>
            </a:pPr>
            <a:r>
              <a:rPr lang="en-US" altLang="en-US" sz="2800" b="1">
                <a:latin typeface="Arial" panose="020B0604020202020204" pitchFamily="34" charset="0"/>
                <a:ea typeface="ＭＳ Ｐゴシック" panose="020B0600070205080204" pitchFamily="34" charset="-128"/>
                <a:cs typeface="Arial" panose="020B0604020202020204" pitchFamily="34" charset="0"/>
              </a:rPr>
              <a:t>Assessment of the trauma patient is a standard algorithm designed to ensure life threatening injuries are addressed rapidly and do not get missed</a:t>
            </a:r>
          </a:p>
          <a:p>
            <a:pPr marL="457200" indent="-457200" eaLnBrk="1" hangingPunct="1">
              <a:buFontTx/>
              <a:buChar char="•"/>
            </a:pPr>
            <a:endParaRPr lang="en-US" altLang="en-US" sz="2800" b="1">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buFontTx/>
              <a:buChar char="•"/>
            </a:pPr>
            <a:r>
              <a:rPr lang="en-US" altLang="en-US" sz="2800" b="1">
                <a:latin typeface="Arial" panose="020B0604020202020204" pitchFamily="34" charset="0"/>
                <a:ea typeface="ＭＳ Ｐゴシック" panose="020B0600070205080204" pitchFamily="34" charset="-128"/>
                <a:cs typeface="Arial" panose="020B0604020202020204" pitchFamily="34" charset="0"/>
              </a:rPr>
              <a:t>Definitive care is one of the most important steps in successful resuscitation of a trauma patient!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60F4A5FC-EC8A-3D27-0EFD-7294537C6533}"/>
              </a:ext>
            </a:extLst>
          </p:cNvPr>
          <p:cNvSpPr>
            <a:spLocks noGrp="1"/>
          </p:cNvSpPr>
          <p:nvPr>
            <p:ph type="title"/>
          </p:nvPr>
        </p:nvSpPr>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Contacts</a:t>
            </a:r>
          </a:p>
        </p:txBody>
      </p:sp>
      <p:sp>
        <p:nvSpPr>
          <p:cNvPr id="88066" name="Content Placeholder 2">
            <a:extLst>
              <a:ext uri="{FF2B5EF4-FFF2-40B4-BE49-F238E27FC236}">
                <a16:creationId xmlns:a16="http://schemas.microsoft.com/office/drawing/2014/main" id="{A3DA82B9-518F-505D-9784-2DF1575712A9}"/>
              </a:ext>
            </a:extLst>
          </p:cNvPr>
          <p:cNvSpPr>
            <a:spLocks noGrp="1"/>
          </p:cNvSpPr>
          <p:nvPr>
            <p:ph idx="1"/>
          </p:nvPr>
        </p:nvSpPr>
        <p:spPr/>
        <p:txBody>
          <a:bodyPr/>
          <a:lstStyle/>
          <a:p>
            <a:r>
              <a:rPr lang="en-US" altLang="en-US" sz="2000" dirty="0">
                <a:latin typeface="Arial" panose="020B0604020202020204" pitchFamily="34" charset="0"/>
                <a:ea typeface="ＭＳ Ｐゴシック" panose="020B0600070205080204" pitchFamily="34" charset="-128"/>
                <a:cs typeface="Arial" panose="020B0604020202020204" pitchFamily="34" charset="0"/>
              </a:rPr>
              <a:t>Dr. Zachary Bauman, DO, MHA</a:t>
            </a:r>
          </a:p>
          <a:p>
            <a:r>
              <a:rPr lang="en-US" altLang="en-US">
                <a:latin typeface="Arial" panose="020B0604020202020204" pitchFamily="34" charset="0"/>
                <a:ea typeface="ＭＳ Ｐゴシック" panose="020B0600070205080204" pitchFamily="34" charset="-128"/>
                <a:cs typeface="Arial" panose="020B0604020202020204" pitchFamily="34" charset="0"/>
              </a:rPr>
              <a:t>Professor </a:t>
            </a:r>
            <a:r>
              <a:rPr lang="en-US" altLang="en-US" dirty="0">
                <a:latin typeface="Arial" panose="020B0604020202020204" pitchFamily="34" charset="0"/>
                <a:ea typeface="ＭＳ Ｐゴシック" panose="020B0600070205080204" pitchFamily="34" charset="-128"/>
                <a:cs typeface="Arial" panose="020B0604020202020204" pitchFamily="34" charset="0"/>
              </a:rPr>
              <a:t>of Surgery</a:t>
            </a:r>
          </a:p>
          <a:p>
            <a:r>
              <a:rPr lang="en-US" altLang="en-US" dirty="0">
                <a:latin typeface="Arial" panose="020B0604020202020204" pitchFamily="34" charset="0"/>
                <a:ea typeface="ＭＳ Ｐゴシック" panose="020B0600070205080204" pitchFamily="34" charset="-128"/>
                <a:cs typeface="Arial" panose="020B0604020202020204" pitchFamily="34" charset="0"/>
              </a:rPr>
              <a:t>Department of Emergency General Surgery, Trauma and Critical Care Surgery</a:t>
            </a:r>
          </a:p>
          <a:p>
            <a:r>
              <a:rPr lang="en-US" altLang="en-US" dirty="0">
                <a:latin typeface="Arial" panose="020B0604020202020204" pitchFamily="34" charset="0"/>
                <a:ea typeface="ＭＳ Ｐゴシック" panose="020B0600070205080204" pitchFamily="34" charset="-128"/>
                <a:cs typeface="Arial" panose="020B0604020202020204" pitchFamily="34" charset="0"/>
                <a:hlinkClick r:id="rId2"/>
              </a:rPr>
              <a:t>zachary.bauman@unmc.edu</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402-559-9696</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F0392DA6-3CCE-3612-E84B-E336D3D834A4}"/>
              </a:ext>
            </a:extLst>
          </p:cNvPr>
          <p:cNvSpPr>
            <a:spLocks noGrp="1"/>
          </p:cNvSpPr>
          <p:nvPr>
            <p:ph type="title"/>
          </p:nvPr>
        </p:nvSpPr>
        <p:spPr>
          <a:xfrm>
            <a:off x="957263" y="219075"/>
            <a:ext cx="7605712" cy="1358900"/>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Number of Incidents by Age</a:t>
            </a:r>
          </a:p>
        </p:txBody>
      </p:sp>
      <p:pic>
        <p:nvPicPr>
          <p:cNvPr id="14338" name="Picture 3">
            <a:extLst>
              <a:ext uri="{FF2B5EF4-FFF2-40B4-BE49-F238E27FC236}">
                <a16:creationId xmlns:a16="http://schemas.microsoft.com/office/drawing/2014/main" id="{D7651BCF-179A-F54C-FDF2-7BFE84333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755775"/>
            <a:ext cx="7138987"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DE9C3628-7669-D4C5-2350-59D8768D9BF1}"/>
              </a:ext>
            </a:extLst>
          </p:cNvPr>
          <p:cNvSpPr>
            <a:spLocks noGrp="1"/>
          </p:cNvSpPr>
          <p:nvPr>
            <p:ph type="title"/>
          </p:nvPr>
        </p:nvSpPr>
        <p:spPr>
          <a:xfrm>
            <a:off x="957263" y="219075"/>
            <a:ext cx="7605712" cy="1358900"/>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Number of Incidents by Age and Gender</a:t>
            </a:r>
          </a:p>
        </p:txBody>
      </p:sp>
      <p:pic>
        <p:nvPicPr>
          <p:cNvPr id="15362" name="Picture 3">
            <a:extLst>
              <a:ext uri="{FF2B5EF4-FFF2-40B4-BE49-F238E27FC236}">
                <a16:creationId xmlns:a16="http://schemas.microsoft.com/office/drawing/2014/main" id="{73F4AA37-EFF1-880C-C9F7-162D46481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755775"/>
            <a:ext cx="7173912"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D1D3426F-5796-9907-797A-7DDCA24FA663}"/>
              </a:ext>
            </a:extLst>
          </p:cNvPr>
          <p:cNvSpPr>
            <a:spLocks noGrp="1"/>
          </p:cNvSpPr>
          <p:nvPr>
            <p:ph type="title"/>
          </p:nvPr>
        </p:nvSpPr>
        <p:spPr>
          <a:xfrm>
            <a:off x="957263" y="387350"/>
            <a:ext cx="7605712" cy="750888"/>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Fatality Rate by Age</a:t>
            </a:r>
          </a:p>
        </p:txBody>
      </p:sp>
      <p:pic>
        <p:nvPicPr>
          <p:cNvPr id="16386" name="Picture 3">
            <a:extLst>
              <a:ext uri="{FF2B5EF4-FFF2-40B4-BE49-F238E27FC236}">
                <a16:creationId xmlns:a16="http://schemas.microsoft.com/office/drawing/2014/main" id="{D7CBD255-C762-9BCC-71C5-614B083D5B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57263" y="1755775"/>
            <a:ext cx="7192962" cy="489426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91BD6C4D-6A91-70C9-D2DA-F4EF2F62D104}"/>
              </a:ext>
            </a:extLst>
          </p:cNvPr>
          <p:cNvSpPr>
            <a:spLocks noGrp="1"/>
          </p:cNvSpPr>
          <p:nvPr>
            <p:ph idx="1"/>
          </p:nvPr>
        </p:nvSpPr>
        <p:spPr>
          <a:xfrm>
            <a:off x="4900613" y="1257300"/>
            <a:ext cx="4038600" cy="2971800"/>
          </a:xfrm>
        </p:spPr>
        <p:txBody>
          <a:bodyPr>
            <a:noAutofit/>
          </a:bodyPr>
          <a:lstStyle/>
          <a:p>
            <a:pPr marL="342900" indent="-342900" eaLnBrk="1" hangingPunct="1">
              <a:buFontTx/>
              <a:buChar char="•"/>
              <a:defRPr/>
            </a:pPr>
            <a:r>
              <a:rPr lang="en-US" altLang="en-US" sz="2200" b="1" dirty="0" err="1">
                <a:solidFill>
                  <a:srgbClr val="000000"/>
                </a:solidFill>
                <a:effectLst>
                  <a:outerShdw blurRad="38100" dist="38100" dir="2700000" algn="tl">
                    <a:srgbClr val="C0C0C0"/>
                  </a:outerShdw>
                </a:effectLst>
                <a:latin typeface="Arial" charset="0"/>
              </a:rPr>
              <a:t>Trimodal</a:t>
            </a:r>
            <a:r>
              <a:rPr lang="en-US" altLang="en-US" sz="2200" b="1" dirty="0">
                <a:solidFill>
                  <a:srgbClr val="000000"/>
                </a:solidFill>
                <a:effectLst>
                  <a:outerShdw blurRad="38100" dist="38100" dir="2700000" algn="tl">
                    <a:srgbClr val="C0C0C0"/>
                  </a:outerShdw>
                </a:effectLst>
                <a:latin typeface="Arial" charset="0"/>
              </a:rPr>
              <a:t> distribution of mortality</a:t>
            </a:r>
          </a:p>
          <a:p>
            <a:pPr marL="342900" indent="-342900" eaLnBrk="1" hangingPunct="1">
              <a:buFontTx/>
              <a:buChar char="•"/>
              <a:defRPr/>
            </a:pPr>
            <a:r>
              <a:rPr lang="en-US" altLang="en-US" sz="2200" b="1" dirty="0">
                <a:solidFill>
                  <a:srgbClr val="000000"/>
                </a:solidFill>
                <a:effectLst>
                  <a:outerShdw blurRad="38100" dist="38100" dir="2700000" algn="tl">
                    <a:srgbClr val="C0C0C0"/>
                  </a:outerShdw>
                </a:effectLst>
                <a:latin typeface="Arial" charset="0"/>
              </a:rPr>
              <a:t>Golden Hour = 80% of trauma deaths in first hour after injury</a:t>
            </a:r>
          </a:p>
          <a:p>
            <a:pPr marL="342900" indent="-342900" eaLnBrk="1" hangingPunct="1">
              <a:buFontTx/>
              <a:buChar char="•"/>
              <a:defRPr/>
            </a:pPr>
            <a:r>
              <a:rPr lang="en-US" altLang="en-US" sz="2200" b="1" dirty="0">
                <a:solidFill>
                  <a:srgbClr val="000000"/>
                </a:solidFill>
                <a:effectLst>
                  <a:outerShdw blurRad="38100" dist="38100" dir="2700000" algn="tl">
                    <a:srgbClr val="C0C0C0"/>
                  </a:outerShdw>
                </a:effectLst>
                <a:latin typeface="Arial" charset="0"/>
              </a:rPr>
              <a:t>Rapid trauma care has greatest level of impact in these patients</a:t>
            </a:r>
          </a:p>
        </p:txBody>
      </p:sp>
      <p:cxnSp>
        <p:nvCxnSpPr>
          <p:cNvPr id="5" name="Straight Connector 4">
            <a:extLst>
              <a:ext uri="{FF2B5EF4-FFF2-40B4-BE49-F238E27FC236}">
                <a16:creationId xmlns:a16="http://schemas.microsoft.com/office/drawing/2014/main" id="{8B4CDFAD-6305-B2CA-012D-B7C5D7116ECB}"/>
              </a:ext>
            </a:extLst>
          </p:cNvPr>
          <p:cNvCxnSpPr/>
          <p:nvPr/>
        </p:nvCxnSpPr>
        <p:spPr>
          <a:xfrm rot="5400000">
            <a:off x="-419099" y="3924300"/>
            <a:ext cx="3429000" cy="31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939FB1-72E7-8B56-04A7-176448F50FDB}"/>
              </a:ext>
            </a:extLst>
          </p:cNvPr>
          <p:cNvCxnSpPr/>
          <p:nvPr/>
        </p:nvCxnSpPr>
        <p:spPr>
          <a:xfrm>
            <a:off x="1295400" y="5638800"/>
            <a:ext cx="5791200"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412" name="TextBox 12">
            <a:extLst>
              <a:ext uri="{FF2B5EF4-FFF2-40B4-BE49-F238E27FC236}">
                <a16:creationId xmlns:a16="http://schemas.microsoft.com/office/drawing/2014/main" id="{297000F3-CA1E-9A57-BE9C-C3AC8112EE47}"/>
              </a:ext>
            </a:extLst>
          </p:cNvPr>
          <p:cNvSpPr txBox="1">
            <a:spLocks noChangeArrowheads="1"/>
          </p:cNvSpPr>
          <p:nvPr/>
        </p:nvSpPr>
        <p:spPr bwMode="auto">
          <a:xfrm>
            <a:off x="1524000" y="5715000"/>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lnSpc>
                <a:spcPct val="90000"/>
              </a:lnSpc>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lnSpc>
                <a:spcPct val="100000"/>
              </a:lnSpc>
              <a:spcBef>
                <a:spcPct val="0"/>
              </a:spcBef>
            </a:pPr>
            <a:r>
              <a:rPr lang="en-US" altLang="en-US" sz="1800" b="1">
                <a:solidFill>
                  <a:srgbClr val="000000"/>
                </a:solidFill>
                <a:latin typeface="Arial Unicode MS" panose="020B0604020202020204" pitchFamily="34" charset="-128"/>
              </a:rPr>
              <a:t>Immediately</a:t>
            </a:r>
          </a:p>
        </p:txBody>
      </p:sp>
      <p:sp>
        <p:nvSpPr>
          <p:cNvPr id="17413" name="TextBox 13">
            <a:extLst>
              <a:ext uri="{FF2B5EF4-FFF2-40B4-BE49-F238E27FC236}">
                <a16:creationId xmlns:a16="http://schemas.microsoft.com/office/drawing/2014/main" id="{CDC7C57F-0E42-7409-D4EA-7354AAD210BB}"/>
              </a:ext>
            </a:extLst>
          </p:cNvPr>
          <p:cNvSpPr txBox="1">
            <a:spLocks noChangeArrowheads="1"/>
          </p:cNvSpPr>
          <p:nvPr/>
        </p:nvSpPr>
        <p:spPr bwMode="auto">
          <a:xfrm>
            <a:off x="3581400" y="5715000"/>
            <a:ext cx="80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lnSpc>
                <a:spcPct val="90000"/>
              </a:lnSpc>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lnSpc>
                <a:spcPct val="100000"/>
              </a:lnSpc>
              <a:spcBef>
                <a:spcPct val="0"/>
              </a:spcBef>
            </a:pPr>
            <a:r>
              <a:rPr lang="en-US" altLang="en-US" sz="1800" b="1">
                <a:solidFill>
                  <a:srgbClr val="000000"/>
                </a:solidFill>
                <a:latin typeface="Arial Unicode MS" panose="020B0604020202020204" pitchFamily="34" charset="-128"/>
              </a:rPr>
              <a:t>Hours</a:t>
            </a:r>
          </a:p>
        </p:txBody>
      </p:sp>
      <p:sp>
        <p:nvSpPr>
          <p:cNvPr id="17414" name="TextBox 14">
            <a:extLst>
              <a:ext uri="{FF2B5EF4-FFF2-40B4-BE49-F238E27FC236}">
                <a16:creationId xmlns:a16="http://schemas.microsoft.com/office/drawing/2014/main" id="{DA0A3E20-6606-4147-6280-EC2E413AA118}"/>
              </a:ext>
            </a:extLst>
          </p:cNvPr>
          <p:cNvSpPr txBox="1">
            <a:spLocks noChangeArrowheads="1"/>
          </p:cNvSpPr>
          <p:nvPr/>
        </p:nvSpPr>
        <p:spPr bwMode="auto">
          <a:xfrm>
            <a:off x="5181600" y="5715000"/>
            <a:ext cx="147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lnSpc>
                <a:spcPct val="90000"/>
              </a:lnSpc>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lnSpc>
                <a:spcPct val="100000"/>
              </a:lnSpc>
              <a:spcBef>
                <a:spcPct val="0"/>
              </a:spcBef>
            </a:pPr>
            <a:r>
              <a:rPr lang="en-US" altLang="en-US" sz="1800" b="1">
                <a:solidFill>
                  <a:srgbClr val="000000"/>
                </a:solidFill>
                <a:latin typeface="Arial Unicode MS" panose="020B0604020202020204" pitchFamily="34" charset="-128"/>
              </a:rPr>
              <a:t>Days/Weeks</a:t>
            </a:r>
          </a:p>
        </p:txBody>
      </p:sp>
      <p:sp>
        <p:nvSpPr>
          <p:cNvPr id="17415" name="TextBox 15">
            <a:extLst>
              <a:ext uri="{FF2B5EF4-FFF2-40B4-BE49-F238E27FC236}">
                <a16:creationId xmlns:a16="http://schemas.microsoft.com/office/drawing/2014/main" id="{412FA600-AB31-4E97-DF18-F4E524F884C5}"/>
              </a:ext>
            </a:extLst>
          </p:cNvPr>
          <p:cNvSpPr txBox="1">
            <a:spLocks noChangeArrowheads="1"/>
          </p:cNvSpPr>
          <p:nvPr/>
        </p:nvSpPr>
        <p:spPr bwMode="auto">
          <a:xfrm>
            <a:off x="1828800" y="2743200"/>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lnSpc>
                <a:spcPct val="90000"/>
              </a:lnSpc>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lnSpc>
                <a:spcPct val="100000"/>
              </a:lnSpc>
              <a:spcBef>
                <a:spcPct val="0"/>
              </a:spcBef>
            </a:pPr>
            <a:r>
              <a:rPr lang="en-US" altLang="en-US" sz="1800" b="1">
                <a:solidFill>
                  <a:srgbClr val="000000"/>
                </a:solidFill>
                <a:latin typeface="Arial Unicode MS" panose="020B0604020202020204" pitchFamily="34" charset="-128"/>
              </a:rPr>
              <a:t>50%</a:t>
            </a:r>
          </a:p>
        </p:txBody>
      </p:sp>
      <p:sp>
        <p:nvSpPr>
          <p:cNvPr id="17416" name="TextBox 16">
            <a:extLst>
              <a:ext uri="{FF2B5EF4-FFF2-40B4-BE49-F238E27FC236}">
                <a16:creationId xmlns:a16="http://schemas.microsoft.com/office/drawing/2014/main" id="{EE4899F5-5A33-0174-4839-44A0247F8198}"/>
              </a:ext>
            </a:extLst>
          </p:cNvPr>
          <p:cNvSpPr txBox="1">
            <a:spLocks noChangeArrowheads="1"/>
          </p:cNvSpPr>
          <p:nvPr/>
        </p:nvSpPr>
        <p:spPr bwMode="auto">
          <a:xfrm>
            <a:off x="3733800" y="3733800"/>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lnSpc>
                <a:spcPct val="90000"/>
              </a:lnSpc>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lnSpc>
                <a:spcPct val="100000"/>
              </a:lnSpc>
              <a:spcBef>
                <a:spcPct val="0"/>
              </a:spcBef>
            </a:pPr>
            <a:r>
              <a:rPr lang="en-US" altLang="en-US" sz="1800" b="1">
                <a:solidFill>
                  <a:srgbClr val="000000"/>
                </a:solidFill>
                <a:latin typeface="Arial Unicode MS" panose="020B0604020202020204" pitchFamily="34" charset="-128"/>
              </a:rPr>
              <a:t>30%</a:t>
            </a:r>
          </a:p>
        </p:txBody>
      </p:sp>
      <p:sp>
        <p:nvSpPr>
          <p:cNvPr id="17417" name="TextBox 17">
            <a:extLst>
              <a:ext uri="{FF2B5EF4-FFF2-40B4-BE49-F238E27FC236}">
                <a16:creationId xmlns:a16="http://schemas.microsoft.com/office/drawing/2014/main" id="{ACDA6CA5-1B72-6631-FEE6-A6D690D19EFC}"/>
              </a:ext>
            </a:extLst>
          </p:cNvPr>
          <p:cNvSpPr txBox="1">
            <a:spLocks noChangeArrowheads="1"/>
          </p:cNvSpPr>
          <p:nvPr/>
        </p:nvSpPr>
        <p:spPr bwMode="auto">
          <a:xfrm>
            <a:off x="5562600" y="4114800"/>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lnSpc>
                <a:spcPct val="90000"/>
              </a:lnSpc>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nSpc>
                <a:spcPct val="90000"/>
              </a:lnSpc>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lnSpc>
                <a:spcPct val="90000"/>
              </a:lnSpc>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lnSpc>
                <a:spcPct val="100000"/>
              </a:lnSpc>
              <a:spcBef>
                <a:spcPct val="0"/>
              </a:spcBef>
            </a:pPr>
            <a:r>
              <a:rPr lang="en-US" altLang="en-US" sz="1800" b="1">
                <a:solidFill>
                  <a:srgbClr val="000000"/>
                </a:solidFill>
                <a:latin typeface="Arial Unicode MS" panose="020B0604020202020204" pitchFamily="34" charset="-128"/>
              </a:rPr>
              <a:t>20%</a:t>
            </a:r>
          </a:p>
        </p:txBody>
      </p:sp>
      <p:sp>
        <p:nvSpPr>
          <p:cNvPr id="20" name="Rectangle 19">
            <a:extLst>
              <a:ext uri="{FF2B5EF4-FFF2-40B4-BE49-F238E27FC236}">
                <a16:creationId xmlns:a16="http://schemas.microsoft.com/office/drawing/2014/main" id="{81AF35BA-770C-A0AA-A654-0C6AD41CA98D}"/>
              </a:ext>
            </a:extLst>
          </p:cNvPr>
          <p:cNvSpPr/>
          <p:nvPr/>
        </p:nvSpPr>
        <p:spPr>
          <a:xfrm>
            <a:off x="1524000" y="2590800"/>
            <a:ext cx="3048000" cy="28956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algn="ctr" eaLnBrk="1" hangingPunct="1">
              <a:defRPr/>
            </a:pPr>
            <a:endParaRPr lang="en-US" altLang="en-US">
              <a:solidFill>
                <a:srgbClr val="000000"/>
              </a:solidFill>
            </a:endParaRPr>
          </a:p>
        </p:txBody>
      </p:sp>
      <p:sp>
        <p:nvSpPr>
          <p:cNvPr id="17" name="Freeform 16">
            <a:extLst>
              <a:ext uri="{FF2B5EF4-FFF2-40B4-BE49-F238E27FC236}">
                <a16:creationId xmlns:a16="http://schemas.microsoft.com/office/drawing/2014/main" id="{D2A062CA-3F21-A90F-CC5F-2C87AB011AEA}"/>
              </a:ext>
            </a:extLst>
          </p:cNvPr>
          <p:cNvSpPr/>
          <p:nvPr/>
        </p:nvSpPr>
        <p:spPr>
          <a:xfrm>
            <a:off x="1574800" y="3114675"/>
            <a:ext cx="5345113" cy="2600325"/>
          </a:xfrm>
          <a:custGeom>
            <a:avLst/>
            <a:gdLst>
              <a:gd name="connsiteX0" fmla="*/ 0 w 5344583"/>
              <a:gd name="connsiteY0" fmla="*/ 2512483 h 2599266"/>
              <a:gd name="connsiteX1" fmla="*/ 711200 w 5344583"/>
              <a:gd name="connsiteY1" fmla="*/ 124883 h 2599266"/>
              <a:gd name="connsiteX2" fmla="*/ 1727200 w 5344583"/>
              <a:gd name="connsiteY2" fmla="*/ 1763183 h 2599266"/>
              <a:gd name="connsiteX3" fmla="*/ 2578100 w 5344583"/>
              <a:gd name="connsiteY3" fmla="*/ 1166283 h 2599266"/>
              <a:gd name="connsiteX4" fmla="*/ 3454400 w 5344583"/>
              <a:gd name="connsiteY4" fmla="*/ 2207683 h 2599266"/>
              <a:gd name="connsiteX5" fmla="*/ 4368800 w 5344583"/>
              <a:gd name="connsiteY5" fmla="*/ 1521883 h 2599266"/>
              <a:gd name="connsiteX6" fmla="*/ 5207000 w 5344583"/>
              <a:gd name="connsiteY6" fmla="*/ 2448983 h 2599266"/>
              <a:gd name="connsiteX7" fmla="*/ 5194300 w 5344583"/>
              <a:gd name="connsiteY7" fmla="*/ 2423583 h 259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4583" h="2599266">
                <a:moveTo>
                  <a:pt x="0" y="2512483"/>
                </a:moveTo>
                <a:cubicBezTo>
                  <a:pt x="211666" y="1381124"/>
                  <a:pt x="423333" y="249766"/>
                  <a:pt x="711200" y="124883"/>
                </a:cubicBezTo>
                <a:cubicBezTo>
                  <a:pt x="999067" y="0"/>
                  <a:pt x="1416050" y="1589616"/>
                  <a:pt x="1727200" y="1763183"/>
                </a:cubicBezTo>
                <a:cubicBezTo>
                  <a:pt x="2038350" y="1936750"/>
                  <a:pt x="2290233" y="1092200"/>
                  <a:pt x="2578100" y="1166283"/>
                </a:cubicBezTo>
                <a:cubicBezTo>
                  <a:pt x="2865967" y="1240366"/>
                  <a:pt x="3155950" y="2148416"/>
                  <a:pt x="3454400" y="2207683"/>
                </a:cubicBezTo>
                <a:cubicBezTo>
                  <a:pt x="3752850" y="2266950"/>
                  <a:pt x="4076700" y="1481666"/>
                  <a:pt x="4368800" y="1521883"/>
                </a:cubicBezTo>
                <a:cubicBezTo>
                  <a:pt x="4660900" y="1562100"/>
                  <a:pt x="5069417" y="2298700"/>
                  <a:pt x="5207000" y="2448983"/>
                </a:cubicBezTo>
                <a:cubicBezTo>
                  <a:pt x="5344583" y="2599266"/>
                  <a:pt x="5269441" y="2511424"/>
                  <a:pt x="5194300" y="2423583"/>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lIns="91420" tIns="45711" rIns="91420" bIns="45711" anchor="ctr"/>
          <a:lstStyle/>
          <a:p>
            <a:pPr algn="ctr" eaLnBrk="1" fontAlgn="auto" hangingPunct="1">
              <a:spcBef>
                <a:spcPts val="0"/>
              </a:spcBef>
              <a:spcAft>
                <a:spcPts val="0"/>
              </a:spcAft>
              <a:defRPr/>
            </a:pPr>
            <a:endParaRPr lang="en-US">
              <a:ln>
                <a:solidFill>
                  <a:srgbClr val="000000"/>
                </a:solidFill>
              </a:ln>
              <a:ea typeface="Arial" charset="0"/>
            </a:endParaRPr>
          </a:p>
        </p:txBody>
      </p:sp>
      <p:sp>
        <p:nvSpPr>
          <p:cNvPr id="17420" name="Title 1">
            <a:extLst>
              <a:ext uri="{FF2B5EF4-FFF2-40B4-BE49-F238E27FC236}">
                <a16:creationId xmlns:a16="http://schemas.microsoft.com/office/drawing/2014/main" id="{2EE2A479-5AD5-2DCD-DB37-B23D283D369D}"/>
              </a:ext>
            </a:extLst>
          </p:cNvPr>
          <p:cNvSpPr>
            <a:spLocks noGrp="1"/>
          </p:cNvSpPr>
          <p:nvPr>
            <p:ph type="title"/>
          </p:nvPr>
        </p:nvSpPr>
        <p:spPr>
          <a:xfrm>
            <a:off x="957263" y="300038"/>
            <a:ext cx="7605712" cy="801687"/>
          </a:xfrm>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Epidemiology</a:t>
            </a:r>
          </a:p>
        </p:txBody>
      </p:sp>
    </p:spTree>
  </p:cSld>
  <p:clrMapOvr>
    <a:masterClrMapping/>
  </p:clrMapOvr>
</p:sld>
</file>

<file path=ppt/theme/theme1.xml><?xml version="1.0" encoding="utf-8"?>
<a:theme xmlns:a="http://schemas.openxmlformats.org/drawingml/2006/main" name="NeMed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8C17D36B4012438796D9DF5AD9A42A" ma:contentTypeVersion="18" ma:contentTypeDescription="Create a new document." ma:contentTypeScope="" ma:versionID="ad79272f6da9cc15fc4150f471063d4f">
  <xsd:schema xmlns:xsd="http://www.w3.org/2001/XMLSchema" xmlns:xs="http://www.w3.org/2001/XMLSchema" xmlns:p="http://schemas.microsoft.com/office/2006/metadata/properties" xmlns:ns2="c91aa38d-d4a2-4784-9b60-efeafcc57812" xmlns:ns3="2ef7a74f-e3a3-4e84-940e-5a7ca14b834b" xmlns:ns4="2d6835cd-ddf9-41c0-b6a9-1a7ac78e0ff1" targetNamespace="http://schemas.microsoft.com/office/2006/metadata/properties" ma:root="true" ma:fieldsID="3b4711c620ea4bb82b391a990cc6d0c3" ns2:_="" ns3:_="" ns4:_="">
    <xsd:import namespace="c91aa38d-d4a2-4784-9b60-efeafcc57812"/>
    <xsd:import namespace="2ef7a74f-e3a3-4e84-940e-5a7ca14b834b"/>
    <xsd:import namespace="2d6835cd-ddf9-41c0-b6a9-1a7ac78e0f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1aa38d-d4a2-4784-9b60-efeafcc578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a1d4a69-9812-4340-96bf-3c6024019028"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f7a74f-e3a3-4e84-940e-5a7ca14b834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5396857-c23a-4d59-bf62-1535634a5f7a}" ma:internalName="TaxCatchAll" ma:showField="CatchAllData" ma:web="2ef7a74f-e3a3-4e84-940e-5a7ca14b834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d6835cd-ddf9-41c0-b6a9-1a7ac78e0ff1"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f7a74f-e3a3-4e84-940e-5a7ca14b834b" xsi:nil="true"/>
    <lcf76f155ced4ddcb4097134ff3c332f xmlns="c91aa38d-d4a2-4784-9b60-efeafcc578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58DDB50-799B-4C87-BD65-CA6B5529C0ED}"/>
</file>

<file path=customXml/itemProps2.xml><?xml version="1.0" encoding="utf-8"?>
<ds:datastoreItem xmlns:ds="http://schemas.openxmlformats.org/officeDocument/2006/customXml" ds:itemID="{1765CA5F-82D4-49CF-8C9A-3F5F954F5424}"/>
</file>

<file path=customXml/itemProps3.xml><?xml version="1.0" encoding="utf-8"?>
<ds:datastoreItem xmlns:ds="http://schemas.openxmlformats.org/officeDocument/2006/customXml" ds:itemID="{1280C506-D6E3-4D66-8D29-86BC854EECD5}"/>
</file>

<file path=docProps/app.xml><?xml version="1.0" encoding="utf-8"?>
<Properties xmlns="http://schemas.openxmlformats.org/officeDocument/2006/extended-properties" xmlns:vt="http://schemas.openxmlformats.org/officeDocument/2006/docPropsVTypes">
  <Template/>
  <TotalTime>3954</TotalTime>
  <Words>2964</Words>
  <Application>Microsoft Macintosh PowerPoint</Application>
  <PresentationFormat>On-screen Show (4:3)</PresentationFormat>
  <Paragraphs>553</Paragraphs>
  <Slides>60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Calibri</vt:lpstr>
      <vt:lpstr>ＭＳ Ｐゴシック</vt:lpstr>
      <vt:lpstr>Arial</vt:lpstr>
      <vt:lpstr>Arial-BoldMT</vt:lpstr>
      <vt:lpstr>Arial Unicode MS</vt:lpstr>
      <vt:lpstr>Wingdings</vt:lpstr>
      <vt:lpstr>Lucida Grande</vt:lpstr>
      <vt:lpstr>NeMed_Presentation</vt:lpstr>
      <vt:lpstr>Initial Assessment  of the Trauma Patient</vt:lpstr>
      <vt:lpstr>Disclosures</vt:lpstr>
      <vt:lpstr>Objectives</vt:lpstr>
      <vt:lpstr>Trauma in the U.S.</vt:lpstr>
      <vt:lpstr>PowerPoint Presentation</vt:lpstr>
      <vt:lpstr>Number of Incidents by Age</vt:lpstr>
      <vt:lpstr>Number of Incidents by Age and Gender</vt:lpstr>
      <vt:lpstr>Fatality Rate by Age</vt:lpstr>
      <vt:lpstr>Epidemiology</vt:lpstr>
      <vt:lpstr>History of ATLS</vt:lpstr>
      <vt:lpstr>History of Trauma Systems</vt:lpstr>
      <vt:lpstr>History of Trauma Systems</vt:lpstr>
      <vt:lpstr>Number of Incidents by Mechanism of Injury</vt:lpstr>
      <vt:lpstr>Mechanisms of Blunt Injury</vt:lpstr>
      <vt:lpstr>Basics of Trauma Assessment</vt:lpstr>
      <vt:lpstr>Basics of Trauma Assessment</vt:lpstr>
      <vt:lpstr>Basics of Trauma Assessment</vt:lpstr>
      <vt:lpstr>PPE</vt:lpstr>
      <vt:lpstr>Primary Survey</vt:lpstr>
      <vt:lpstr>Primary Survey</vt:lpstr>
      <vt:lpstr>Primary Survey</vt:lpstr>
      <vt:lpstr>Primary Survey:  Airway</vt:lpstr>
      <vt:lpstr>Primary Survey: Breathing</vt:lpstr>
      <vt:lpstr>Primary Survey: Breathing</vt:lpstr>
      <vt:lpstr>Primary Survey:  Breathing</vt:lpstr>
      <vt:lpstr>Early VATS for Retained Hemothorax</vt:lpstr>
      <vt:lpstr>PowerPoint Presentation</vt:lpstr>
      <vt:lpstr>PowerPoint Presentation</vt:lpstr>
      <vt:lpstr>Chest Wall Trauma</vt:lpstr>
      <vt:lpstr>Chest Wall Trauma</vt:lpstr>
      <vt:lpstr>PowerPoint Presentation</vt:lpstr>
      <vt:lpstr>Surgical Stabilization of Rib Fractures</vt:lpstr>
      <vt:lpstr>Surgical Stabilization of Rib Fractures</vt:lpstr>
      <vt:lpstr>Surgical Stabilization of Rib Fractures</vt:lpstr>
      <vt:lpstr>Surgical Stabilization of Rib Fractures</vt:lpstr>
      <vt:lpstr>PowerPoint Presentation</vt:lpstr>
      <vt:lpstr>PowerPoint Presentation</vt:lpstr>
      <vt:lpstr>PowerPoint Presentation</vt:lpstr>
      <vt:lpstr>Primary Survey: Circulation</vt:lpstr>
      <vt:lpstr>Primary survey: Circulation</vt:lpstr>
      <vt:lpstr>Primary survey: Circulation</vt:lpstr>
      <vt:lpstr>Primary Survey:  Disability</vt:lpstr>
      <vt:lpstr>Primary Survey: Exposure/Environment</vt:lpstr>
      <vt:lpstr>Adjuncts: F, G . . .</vt:lpstr>
      <vt:lpstr>FAST (Focused Assessment with Sonography for Trauma)</vt:lpstr>
      <vt:lpstr>PowerPoint Presentation</vt:lpstr>
      <vt:lpstr>Ideal Situations for FAST</vt:lpstr>
      <vt:lpstr>Secondary Survey</vt:lpstr>
      <vt:lpstr>Definitive Care</vt:lpstr>
      <vt:lpstr>Definitive Care</vt:lpstr>
      <vt:lpstr>Additional Resources</vt:lpstr>
      <vt:lpstr>Need for Teletrauma</vt:lpstr>
      <vt:lpstr>Benefits of Teletrauma</vt:lpstr>
      <vt:lpstr>Benefits of Teletrauma</vt:lpstr>
      <vt:lpstr>Benefits of Teletrauma</vt:lpstr>
      <vt:lpstr>Benefits of Teletrauma</vt:lpstr>
      <vt:lpstr>Rural Trauma Team Development Course </vt:lpstr>
      <vt:lpstr>Conclusion</vt:lpstr>
      <vt:lpstr>Contacts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Bauman, Zachary M</cp:lastModifiedBy>
  <cp:revision>127</cp:revision>
  <dcterms:created xsi:type="dcterms:W3CDTF">2014-09-17T15:14:42Z</dcterms:created>
  <dcterms:modified xsi:type="dcterms:W3CDTF">2026-05-04T12:43:27Z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0x010100FC8C17D36B4012438796D9DF5AD9A42A</vt:lpwstr>
  </property>
</Properties>
</file>