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3"/>
  </p:notesMasterIdLst>
  <p:sldIdLst>
    <p:sldId id="262" r:id="rId2"/>
    <p:sldId id="260" r:id="rId3"/>
    <p:sldId id="281" r:id="rId4"/>
    <p:sldId id="278" r:id="rId5"/>
    <p:sldId id="264" r:id="rId6"/>
    <p:sldId id="274" r:id="rId7"/>
    <p:sldId id="279" r:id="rId8"/>
    <p:sldId id="269" r:id="rId9"/>
    <p:sldId id="265" r:id="rId10"/>
    <p:sldId id="266" r:id="rId11"/>
    <p:sldId id="280" r:id="rId12"/>
    <p:sldId id="275" r:id="rId13"/>
    <p:sldId id="276" r:id="rId14"/>
    <p:sldId id="282" r:id="rId15"/>
    <p:sldId id="271" r:id="rId16"/>
    <p:sldId id="263" r:id="rId17"/>
    <p:sldId id="272" r:id="rId18"/>
    <p:sldId id="277" r:id="rId19"/>
    <p:sldId id="267" r:id="rId20"/>
    <p:sldId id="26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293B7-64EA-2898-1866-485BB53DC845}" v="147" dt="2024-09-17T20:05:45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8" autoAdjust="0"/>
    <p:restoredTop sz="94482" autoAdjust="0"/>
  </p:normalViewPr>
  <p:slideViewPr>
    <p:cSldViewPr snapToGrid="0" snapToObjects="1">
      <p:cViewPr varScale="1">
        <p:scale>
          <a:sx n="120" d="100"/>
          <a:sy n="120" d="100"/>
        </p:scale>
        <p:origin x="1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&#10;&#10;Description automatically generated with medium confidence">
            <a:extLst>
              <a:ext uri="{FF2B5EF4-FFF2-40B4-BE49-F238E27FC236}">
                <a16:creationId xmlns:a16="http://schemas.microsoft.com/office/drawing/2014/main" id="{34BD5AF2-400A-5240-AABA-D6CE5637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1247237"/>
            <a:ext cx="7088318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3522233"/>
            <a:ext cx="7088318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rgbClr val="FDB713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607424"/>
            <a:ext cx="8459942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B13011-AA5D-AA4E-9553-48EF469C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4126605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619037"/>
            <a:ext cx="4122123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0A6634-4E88-514E-BD64-C5356495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196303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630559"/>
            <a:ext cx="5033770" cy="49066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2348539"/>
            <a:ext cx="8459942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217589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579218"/>
            <a:ext cx="8460660" cy="64210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3" y="2130753"/>
            <a:ext cx="8236475" cy="1609107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CFDC8858-18B7-1D43-AD85-51F545BB3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utside of a building&#10;&#10;Description automatically generated with medium confidence">
            <a:extLst>
              <a:ext uri="{FF2B5EF4-FFF2-40B4-BE49-F238E27FC236}">
                <a16:creationId xmlns:a16="http://schemas.microsoft.com/office/drawing/2014/main" id="{737C489D-D648-9045-BED4-14CDA661B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0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7BEB1872-EF51-3C4B-A292-04ACAB8FB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9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5BD8D7-FA60-BF4A-94AA-B6B7A72E0CD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205977"/>
            <a:ext cx="7887572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9" y="1570712"/>
            <a:ext cx="8459943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  <p:sldLayoutId id="2147483746" r:id="rId8"/>
    <p:sldLayoutId id="2147483747" r:id="rId9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orbes.com/advisor/banking/savings/types-of-savings-account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c.edu/student-success/financial-aid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udents-residents.aamc.org/financial-aid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vestor.gov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jmccleod" TargetMode="External"/><Relationship Id="rId2" Type="http://schemas.openxmlformats.org/officeDocument/2006/relationships/hyperlink" Target="mailto:jmccleod@unmc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-proxyweb.mcas.ms/certificate-checker?login=false&amp;originalUrl=http%3A%2F%2Fwww.unmc.edu.mcas.ms%2Ffinancialaid%3FMcasTsid%3D20892&amp;McasCSRF=0e718eeec6bbf3aa125ec48e28f0a067664e5bcbf66e24c54ee2541663d4e947" TargetMode="External"/><Relationship Id="rId2" Type="http://schemas.openxmlformats.org/officeDocument/2006/relationships/hyperlink" Target="mailto:finaid@unmc.edu&#8203;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Wellness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63" y="3522233"/>
            <a:ext cx="7088318" cy="2322386"/>
          </a:xfrm>
        </p:spPr>
        <p:txBody>
          <a:bodyPr>
            <a:normAutofit/>
          </a:bodyPr>
          <a:lstStyle/>
          <a:p>
            <a:r>
              <a:rPr lang="en-US" sz="3200" b="1" dirty="0"/>
              <a:t>Jonnisha McCleod</a:t>
            </a:r>
          </a:p>
          <a:p>
            <a:r>
              <a:rPr lang="en-US" sz="3200" dirty="0"/>
              <a:t>Student Financial Wellness Counselor</a:t>
            </a:r>
          </a:p>
          <a:p>
            <a:r>
              <a:rPr lang="en-US" sz="3200" dirty="0"/>
              <a:t>Office of Financial Aid</a:t>
            </a:r>
          </a:p>
          <a:p>
            <a:r>
              <a:rPr lang="en-US" sz="3200" dirty="0"/>
              <a:t>jmccleod@unmc.edu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0858FD-E47C-43A7-9B29-1BB5F4A8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 anchor="ctr">
            <a:normAutofit/>
          </a:bodyPr>
          <a:lstStyle/>
          <a:p>
            <a:r>
              <a:rPr lang="en-US" dirty="0"/>
              <a:t>Check Your Credit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16093-9923-87AC-0498-6C191523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4437362" cy="4918197"/>
          </a:xfrm>
        </p:spPr>
        <p:txBody>
          <a:bodyPr anchor="t">
            <a:norm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 dirty="0"/>
              <a:t>V</a:t>
            </a:r>
            <a:r>
              <a:rPr lang="en-US" sz="2800" b="0" i="0" u="none" strike="noStrike" dirty="0">
                <a:effectLst/>
              </a:rPr>
              <a:t>iew your credit report at Annualcreditreport.com</a:t>
            </a:r>
            <a:r>
              <a:rPr lang="en-US" sz="2800" b="0" i="0" dirty="0">
                <a:effectLst/>
              </a:rPr>
              <a:t>​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800" b="0" i="0" dirty="0">
              <a:effectLst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</a:rPr>
              <a:t>Scan the QR Code to be directed to the website</a:t>
            </a:r>
            <a:endParaRPr lang="en-US" sz="2800" b="0" i="0" dirty="0">
              <a:effectLst/>
            </a:endParaRP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B256987-88BE-55B2-5A4E-EEFA22C17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2" r="-3" b="1259"/>
          <a:stretch/>
        </p:blipFill>
        <p:spPr>
          <a:xfrm>
            <a:off x="4892512" y="1630559"/>
            <a:ext cx="3910176" cy="4412022"/>
          </a:xfrm>
          <a:noFill/>
        </p:spPr>
      </p:pic>
    </p:spTree>
    <p:extLst>
      <p:ext uri="{BB962C8B-B14F-4D97-AF65-F5344CB8AC3E}">
        <p14:creationId xmlns:p14="http://schemas.microsoft.com/office/powerpoint/2010/main" val="92232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59F15E-35D7-8EC6-3137-C3D9F542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3" y="1677971"/>
            <a:ext cx="8236475" cy="2799761"/>
          </a:xfrm>
        </p:spPr>
        <p:txBody>
          <a:bodyPr/>
          <a:lstStyle/>
          <a:p>
            <a:r>
              <a:rPr lang="en-US" sz="6000" dirty="0"/>
              <a:t>Savings and Investments</a:t>
            </a:r>
          </a:p>
        </p:txBody>
      </p:sp>
    </p:spTree>
    <p:extLst>
      <p:ext uri="{BB962C8B-B14F-4D97-AF65-F5344CB8AC3E}">
        <p14:creationId xmlns:p14="http://schemas.microsoft.com/office/powerpoint/2010/main" val="149546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18AAE-A995-A161-E915-7CB63CDA3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Traditional Savings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Yield Savings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Money Market Account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5118FA-E301-6200-3C36-DEC18CC9691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0" y="1619037"/>
            <a:ext cx="4297923" cy="49414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https://www.forbes.com/advisor/banking/savings/types-of-savings-accounts/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819D8-F658-3B30-3492-9525B22C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Tools</a:t>
            </a:r>
          </a:p>
        </p:txBody>
      </p:sp>
      <p:pic>
        <p:nvPicPr>
          <p:cNvPr id="6" name="Picture Placeholder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CBE08AB8-DE17-28CA-C2A8-3DCB23DA12B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1261" b="1261"/>
          <a:stretch>
            <a:fillRect/>
          </a:stretch>
        </p:blipFill>
        <p:spPr>
          <a:xfrm>
            <a:off x="4675367" y="2300141"/>
            <a:ext cx="4297923" cy="4044098"/>
          </a:xfrm>
        </p:spPr>
      </p:pic>
    </p:spTree>
    <p:extLst>
      <p:ext uri="{BB962C8B-B14F-4D97-AF65-F5344CB8AC3E}">
        <p14:creationId xmlns:p14="http://schemas.microsoft.com/office/powerpoint/2010/main" val="415443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B9842AD-D48B-C321-F97D-E3DC00812D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r="-3" b="2522"/>
          <a:stretch/>
        </p:blipFill>
        <p:spPr>
          <a:xfrm>
            <a:off x="5590095" y="1630559"/>
            <a:ext cx="3365369" cy="3818134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E18766-8662-2A8F-6C38-C1F9BAF2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 anchor="ctr">
            <a:normAutofit/>
          </a:bodyPr>
          <a:lstStyle/>
          <a:p>
            <a:r>
              <a:rPr lang="en-US" dirty="0"/>
              <a:t>Common Investing Instruments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44C40-0E02-EFCF-4F6E-34435A30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9" y="1619038"/>
            <a:ext cx="5144372" cy="4918197"/>
          </a:xfrm>
        </p:spPr>
        <p:txBody>
          <a:bodyPr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Mutual Funds: </a:t>
            </a:r>
            <a:r>
              <a:rPr lang="en-US" sz="2000" dirty="0"/>
              <a:t>Mutual funds are companies that pool money from investors and invests in securities.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Bonds: </a:t>
            </a:r>
            <a:r>
              <a:rPr lang="en-US" sz="2000" dirty="0"/>
              <a:t>Bonds are financial instruments representing a debt issued by an entity, either a company or government.</a:t>
            </a: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Stocks: </a:t>
            </a:r>
            <a:r>
              <a:rPr lang="en-US" sz="2000" dirty="0"/>
              <a:t>Stocks are a type of security that gives stockholders a share of ownership in a company.</a:t>
            </a:r>
            <a:endParaRPr lang="en-US" sz="2000" b="1" dirty="0"/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Certificate of Deposit </a:t>
            </a:r>
            <a:r>
              <a:rPr lang="en-US" sz="2000" dirty="0"/>
              <a:t>(CD): A certificate of deposit is a savings account that holds an amount of money for a fixed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48340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D6E4B4-1CB1-BC75-2E2C-0741BBCD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 anchor="ctr">
            <a:normAutofit/>
          </a:bodyPr>
          <a:lstStyle/>
          <a:p>
            <a:r>
              <a:rPr lang="en-US" dirty="0"/>
              <a:t>Compounding Interest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8B06C-A8AB-DEBC-2355-2A024042C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095598" cy="4918197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</a:rPr>
              <a:t>Compound </a:t>
            </a:r>
            <a:r>
              <a:rPr lang="en-US" sz="2200" dirty="0"/>
              <a:t>interest is when you earn interest on both the money you've saved and the interest you earn.</a:t>
            </a:r>
            <a:endParaRPr lang="en-US" sz="2200" b="0" i="0" u="none" strike="noStrike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If you would like to calculate compound interest, there are free online compound interest calculators.</a:t>
            </a:r>
          </a:p>
        </p:txBody>
      </p:sp>
      <p:pic>
        <p:nvPicPr>
          <p:cNvPr id="17" name="Picture 16" descr="A graph of compounding&#10;&#10;Description automatically generated">
            <a:extLst>
              <a:ext uri="{FF2B5EF4-FFF2-40B4-BE49-F238E27FC236}">
                <a16:creationId xmlns:a16="http://schemas.microsoft.com/office/drawing/2014/main" id="{EA435D8D-4EE7-5D62-929A-B12D66F2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440" y="1730434"/>
            <a:ext cx="5285530" cy="4132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14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2736D-475E-6D87-E4A0-530ECF81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3" y="1508289"/>
            <a:ext cx="8236475" cy="3280527"/>
          </a:xfrm>
        </p:spPr>
        <p:txBody>
          <a:bodyPr/>
          <a:lstStyle/>
          <a:p>
            <a:r>
              <a:rPr lang="en-US" sz="6000" dirty="0"/>
              <a:t>Financial Wellness Resources</a:t>
            </a:r>
          </a:p>
        </p:txBody>
      </p:sp>
    </p:spTree>
    <p:extLst>
      <p:ext uri="{BB962C8B-B14F-4D97-AF65-F5344CB8AC3E}">
        <p14:creationId xmlns:p14="http://schemas.microsoft.com/office/powerpoint/2010/main" val="9129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42029" y="1619037"/>
            <a:ext cx="3812532" cy="49414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 of 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 of 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Literacy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Loan Repayment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 Accounts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139CD-E96B-22DA-AF71-443F07B1496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42062" y="1619037"/>
            <a:ext cx="4741682" cy="4941419"/>
          </a:xfrm>
        </p:spPr>
        <p:txBody>
          <a:bodyPr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https://www.unmc.edu/student-success/financial-aid/index.html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UNMC Financial Aid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755AD65-28F5-EFB3-78DE-1C110D017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082" y="2224727"/>
            <a:ext cx="4465642" cy="42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FF62B-9B1A-F4DB-D3E3-4DA77FF0C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Loan Simulator</a:t>
            </a:r>
          </a:p>
          <a:p>
            <a:endParaRPr lang="en-US" dirty="0"/>
          </a:p>
          <a:p>
            <a:r>
              <a:rPr lang="en-US" dirty="0"/>
              <a:t>Financial Aid resources</a:t>
            </a:r>
          </a:p>
          <a:p>
            <a:endParaRPr lang="en-US" dirty="0"/>
          </a:p>
          <a:p>
            <a:r>
              <a:rPr lang="en-US" dirty="0"/>
              <a:t>Financial wellness resources</a:t>
            </a:r>
          </a:p>
          <a:p>
            <a:endParaRPr lang="en-US" dirty="0"/>
          </a:p>
          <a:p>
            <a:r>
              <a:rPr lang="en-US" dirty="0"/>
              <a:t>Free for any student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D6935-8ABD-49A1-CDAC-0234D8F8A78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https://students-residents.aamc.org/financial-aid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0CBF98-0480-3EBA-099A-C6B39907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Association of American Medical Colleges (AAMC)</a:t>
            </a:r>
          </a:p>
        </p:txBody>
      </p:sp>
      <p:pic>
        <p:nvPicPr>
          <p:cNvPr id="7" name="Picture Placeholder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02F33FA-ACFD-B70C-835F-7DC30D1C6FB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345" r="-3" b="2177"/>
          <a:stretch/>
        </p:blipFill>
        <p:spPr>
          <a:xfrm>
            <a:off x="4571999" y="2290713"/>
            <a:ext cx="4392891" cy="4118914"/>
          </a:xfrm>
          <a:noFill/>
        </p:spPr>
      </p:pic>
    </p:spTree>
    <p:extLst>
      <p:ext uri="{BB962C8B-B14F-4D97-AF65-F5344CB8AC3E}">
        <p14:creationId xmlns:p14="http://schemas.microsoft.com/office/powerpoint/2010/main" val="95282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25AA-D2C9-B697-78CB-D842ABB13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Retirement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Financial Planning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Compound Interest Calculator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Savings Goal Calculator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Retirement Calculator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6F885-5570-DE99-DE51-0BACC8B0BDD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https://www.investor.gov/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0648F-BD0E-2016-9E17-3626E3BE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Investor.gov</a:t>
            </a:r>
          </a:p>
        </p:txBody>
      </p:sp>
      <p:pic>
        <p:nvPicPr>
          <p:cNvPr id="6" name="Picture Placeholder 5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0805B9BA-3762-4204-B53C-21092A7C6C5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1261" b="1261"/>
          <a:stretch>
            <a:fillRect/>
          </a:stretch>
        </p:blipFill>
        <p:spPr>
          <a:xfrm>
            <a:off x="4555814" y="2017336"/>
            <a:ext cx="4361943" cy="4462819"/>
          </a:xfrm>
        </p:spPr>
      </p:pic>
    </p:spTree>
    <p:extLst>
      <p:ext uri="{BB962C8B-B14F-4D97-AF65-F5344CB8AC3E}">
        <p14:creationId xmlns:p14="http://schemas.microsoft.com/office/powerpoint/2010/main" val="237912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6B2E8-92F8-920C-DA8D-F722526B5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8" y="1607424"/>
            <a:ext cx="8632289" cy="4953033"/>
          </a:xfrm>
        </p:spPr>
        <p:txBody>
          <a:bodyPr>
            <a:normAutofit/>
          </a:bodyPr>
          <a:lstStyle/>
          <a:p>
            <a:pPr algn="ctr" rtl="0" fontAlgn="base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START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preparing for your financial future!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ctr" rtl="0" fontAlgn="base"/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Always “Fact Check” financial advice!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Media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may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 helpful but may not "Fact Check“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the information presented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ctr" rtl="0" fontAlgn="base"/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Always check with your institution, employers, and loan servicers for any official information.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it sounds too good to be true, it probably is!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148A86-1987-E758-0902-E5FF12E7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Financial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5552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9491F-2CD7-AD8A-B80D-D2884B96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1607424"/>
            <a:ext cx="8654826" cy="4953033"/>
          </a:xfrm>
        </p:spPr>
        <p:txBody>
          <a:bodyPr>
            <a:normAutofit/>
          </a:bodyPr>
          <a:lstStyle/>
          <a:p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Goal: </a:t>
            </a:r>
          </a:p>
          <a:p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foster a community of financially capable students that are empowered with the knowledge needed to make sound financial decisions before, during and after graduate school. </a:t>
            </a:r>
            <a:endParaRPr lang="en-US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66A4A-6125-12F4-D941-2D7AE2FF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Wellness at UNMC</a:t>
            </a:r>
          </a:p>
        </p:txBody>
      </p:sp>
    </p:spTree>
    <p:extLst>
      <p:ext uri="{BB962C8B-B14F-4D97-AF65-F5344CB8AC3E}">
        <p14:creationId xmlns:p14="http://schemas.microsoft.com/office/powerpoint/2010/main" val="211162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0CEDC-33C2-5014-8E61-AF00CB1F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Wellness Counselor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28C6C7-C2E3-5A73-DA3D-88DC2328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7" y="1619038"/>
            <a:ext cx="5182079" cy="4918197"/>
          </a:xfrm>
        </p:spPr>
        <p:txBody>
          <a:bodyPr>
            <a:normAutofit/>
          </a:bodyPr>
          <a:lstStyle/>
          <a:p>
            <a:r>
              <a:rPr lang="en-US" sz="3200" dirty="0"/>
              <a:t>Contact Information: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jmccleod@unmc.edu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Office: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WSH 2.0.103</a:t>
            </a:r>
          </a:p>
          <a:p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Meetings: </a:t>
            </a:r>
            <a:r>
              <a:rPr lang="en-US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https://calendly.com/jmccleod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" name="Picture Placeholder 1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58BCB203-DBAB-19CF-6853-A44FE4C0E0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261" b="1261"/>
          <a:stretch>
            <a:fillRect/>
          </a:stretch>
        </p:blipFill>
        <p:spPr>
          <a:xfrm>
            <a:off x="4788816" y="1715399"/>
            <a:ext cx="4147794" cy="4044378"/>
          </a:xfrm>
        </p:spPr>
      </p:pic>
    </p:spTree>
    <p:extLst>
      <p:ext uri="{BB962C8B-B14F-4D97-AF65-F5344CB8AC3E}">
        <p14:creationId xmlns:p14="http://schemas.microsoft.com/office/powerpoint/2010/main" val="256778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1C5176-23CE-784F-A39E-0BD82FAF6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8" y="1704028"/>
            <a:ext cx="8459942" cy="4833207"/>
          </a:xfrm>
        </p:spPr>
        <p:txBody>
          <a:bodyPr anchor="t">
            <a:normAutofit/>
          </a:bodyPr>
          <a:lstStyle/>
          <a:p>
            <a:pPr rtl="0" fontAlgn="base"/>
            <a:r>
              <a:rPr lang="en-US" sz="3600" b="0" i="0" u="none" strike="noStrike">
                <a:effectLst/>
              </a:rPr>
              <a:t>Email: </a:t>
            </a:r>
            <a:r>
              <a:rPr lang="en-US" sz="3600" b="0" i="0" u="sng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finaid@unmc.edu</a:t>
            </a:r>
            <a:r>
              <a:rPr lang="en-US" sz="3600" b="0" i="0" dirty="0">
                <a:effectLst/>
                <a:hlinkClick r:id="rId2"/>
              </a:rPr>
              <a:t>​</a:t>
            </a:r>
            <a:endParaRPr lang="en-US" sz="3600" dirty="0"/>
          </a:p>
          <a:p>
            <a:endParaRPr lang="en-US" sz="3600" dirty="0"/>
          </a:p>
          <a:p>
            <a:pPr rtl="0" fontAlgn="base"/>
            <a:r>
              <a:rPr lang="en-US" sz="3600" b="0" i="0" u="none" strike="noStrike" dirty="0">
                <a:effectLst/>
              </a:rPr>
              <a:t>Phone: 402-559-4199</a:t>
            </a:r>
            <a:r>
              <a:rPr lang="en-US" sz="3600" b="0" i="0" dirty="0">
                <a:effectLst/>
              </a:rPr>
              <a:t>​</a:t>
            </a:r>
          </a:p>
          <a:p>
            <a:pPr rtl="0" fontAlgn="base"/>
            <a:r>
              <a:rPr lang="en-US" sz="3600" b="0" i="0" dirty="0">
                <a:effectLst/>
              </a:rPr>
              <a:t>​</a:t>
            </a:r>
          </a:p>
          <a:p>
            <a:pPr rtl="0" fontAlgn="base"/>
            <a:r>
              <a:rPr lang="en-US" sz="3600" b="0" i="0" u="sng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www.unmc.edu/financialaid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dirty="0">
                <a:effectLst/>
              </a:rPr>
              <a:t>​</a:t>
            </a:r>
          </a:p>
          <a:p>
            <a:pPr rtl="0" fontAlgn="base"/>
            <a:r>
              <a:rPr lang="en-US" b="0" i="0" dirty="0">
                <a:effectLst/>
              </a:rPr>
              <a:t>​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ED6B7-6A26-040F-4722-D02DDED5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217589"/>
            <a:ext cx="7887570" cy="1229801"/>
          </a:xfrm>
        </p:spPr>
        <p:txBody>
          <a:bodyPr anchor="ctr">
            <a:normAutofit/>
          </a:bodyPr>
          <a:lstStyle/>
          <a:p>
            <a:r>
              <a:rPr lang="en-US" dirty="0"/>
              <a:t>Contact Financial Aid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47C4CA-5A25-655A-0F3A-5F93BDF3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8" y="1607424"/>
            <a:ext cx="8575729" cy="495303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Money Worship: </a:t>
            </a:r>
            <a:r>
              <a:rPr lang="en-US" sz="2000" dirty="0"/>
              <a:t>Money worshippers believe more money will solve their problems. They are more likely to overspend and carry debt.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Money Avoidance: </a:t>
            </a:r>
            <a:r>
              <a:rPr lang="en-US" sz="2000" dirty="0"/>
              <a:t>Money avoiders believe that money is bad. They are more likely to ignore their finances and avoid talking about money.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Money Status: </a:t>
            </a:r>
            <a:r>
              <a:rPr lang="en-US" sz="2000" dirty="0"/>
              <a:t>People who are money status tend to seek more money to gain higher status. They are more likely to make risky financial decisions and buy expensive items.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Money Vigilance: </a:t>
            </a:r>
            <a:r>
              <a:rPr lang="en-US" sz="2000" dirty="0"/>
              <a:t>Money </a:t>
            </a:r>
            <a:r>
              <a:rPr lang="en-US" sz="2000" dirty="0" err="1"/>
              <a:t>vigilants</a:t>
            </a:r>
            <a:r>
              <a:rPr lang="en-US" sz="2000" dirty="0"/>
              <a:t> are more likely to save money instead of spending it. They tend to make better financial choices. However, they may be uncomfortable discussing financial matters.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B7788C-3548-8C5B-934D-269E49F9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Money Personality?</a:t>
            </a:r>
          </a:p>
        </p:txBody>
      </p:sp>
    </p:spTree>
    <p:extLst>
      <p:ext uri="{BB962C8B-B14F-4D97-AF65-F5344CB8AC3E}">
        <p14:creationId xmlns:p14="http://schemas.microsoft.com/office/powerpoint/2010/main" val="313032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01C274-A179-84F3-E681-0C6BD9D2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3" y="1640264"/>
            <a:ext cx="8236475" cy="2667785"/>
          </a:xfrm>
        </p:spPr>
        <p:txBody>
          <a:bodyPr/>
          <a:lstStyle/>
          <a:p>
            <a:r>
              <a:rPr lang="en-US" sz="6000" dirty="0"/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170692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B47DD5-01A1-B4FE-8D00-B0EA7294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Budgeting: Step-By-Step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CDE951-2550-F2ED-7E5B-7BA74A48D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7" y="1619038"/>
            <a:ext cx="4680072" cy="4918197"/>
          </a:xfrm>
        </p:spPr>
        <p:txBody>
          <a:bodyPr>
            <a:norm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One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Determine your income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Two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List your expenses​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Step Three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Find a budgeting method​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SoFi</a:t>
            </a:r>
            <a:r>
              <a:rPr lang="en-US" sz="2400" dirty="0">
                <a:solidFill>
                  <a:srgbClr val="000000"/>
                </a:solidFill>
              </a:rPr>
              <a:t> article)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 Four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Track your expenses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Step Five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Modify as needed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13" name="Picture Placeholder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5C35DB9-78D7-077A-36DB-3AA7E655C5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1" b="1261"/>
          <a:stretch>
            <a:fillRect/>
          </a:stretch>
        </p:blipFill>
        <p:spPr>
          <a:xfrm>
            <a:off x="5193296" y="1721244"/>
            <a:ext cx="3781022" cy="4113948"/>
          </a:xfrm>
        </p:spPr>
      </p:pic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916C9-2639-019E-6F54-9F663141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8" y="1447392"/>
            <a:ext cx="8707703" cy="511306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YNAB</a:t>
            </a:r>
            <a:r>
              <a:rPr lang="en-US" sz="2400" dirty="0"/>
              <a:t> (You Need A Budget) (Paid App but students may be able to get one year free)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Money Manager Expense &amp; Budget </a:t>
            </a:r>
            <a:r>
              <a:rPr lang="en-US" sz="2000" dirty="0"/>
              <a:t>(Free version)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Goodbudget</a:t>
            </a:r>
            <a:r>
              <a:rPr lang="en-US" sz="2400" b="1" dirty="0"/>
              <a:t> </a:t>
            </a:r>
            <a:r>
              <a:rPr lang="en-US" sz="2000" dirty="0"/>
              <a:t>(Free version)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Spendee</a:t>
            </a:r>
            <a:r>
              <a:rPr lang="en-US" sz="2400" b="1" dirty="0"/>
              <a:t>: Money Manager &amp; Budget Planner</a:t>
            </a:r>
            <a:r>
              <a:rPr lang="en-US" sz="2400" dirty="0"/>
              <a:t> </a:t>
            </a:r>
            <a:r>
              <a:rPr lang="en-US" sz="2000" dirty="0"/>
              <a:t>(Free version)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Honeydue</a:t>
            </a:r>
            <a:r>
              <a:rPr lang="en-US" sz="2400" dirty="0"/>
              <a:t> (Budgeting App for Couples) </a:t>
            </a:r>
            <a:r>
              <a:rPr lang="en-US" sz="2000" dirty="0"/>
              <a:t>(Free version)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Everydollar</a:t>
            </a:r>
            <a:r>
              <a:rPr lang="en-US" sz="2400" b="1" dirty="0"/>
              <a:t> </a:t>
            </a:r>
            <a:r>
              <a:rPr lang="en-US" sz="2000" dirty="0"/>
              <a:t>(Free Version)</a:t>
            </a:r>
            <a:endParaRPr lang="en-US" sz="2000" b="1" u="sn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9B39E-3E97-2396-98CD-7A4AA1BC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Apps</a:t>
            </a:r>
          </a:p>
        </p:txBody>
      </p:sp>
    </p:spTree>
    <p:extLst>
      <p:ext uri="{BB962C8B-B14F-4D97-AF65-F5344CB8AC3E}">
        <p14:creationId xmlns:p14="http://schemas.microsoft.com/office/powerpoint/2010/main" val="6940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C012B0-2A2D-C60E-E547-5C5311E2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3" y="1611985"/>
            <a:ext cx="8236475" cy="2818614"/>
          </a:xfrm>
        </p:spPr>
        <p:txBody>
          <a:bodyPr/>
          <a:lstStyle/>
          <a:p>
            <a:r>
              <a:rPr lang="en-US" sz="6000" dirty="0"/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156231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A411-15EB-0817-C61A-B40361A0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 anchor="ctr">
            <a:normAutofit/>
          </a:bodyPr>
          <a:lstStyle/>
          <a:p>
            <a:r>
              <a:rPr lang="en-US" dirty="0"/>
              <a:t>Credit Report and Credit Score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9839D7-9F88-07A4-18D7-0F0A93636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730351" cy="4918197"/>
          </a:xfrm>
        </p:spPr>
        <p:txBody>
          <a:bodyPr anchor="t">
            <a:norm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A credit report is a report that includes your full credit history.</a:t>
            </a:r>
            <a:r>
              <a:rPr lang="en-US" sz="2000" b="0" i="0" dirty="0">
                <a:effectLst/>
              </a:rPr>
              <a:t>​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Items that appear on a credit report are addresses, loans, payments</a:t>
            </a:r>
          </a:p>
          <a:p>
            <a:pPr rtl="0" fontAlgn="base"/>
            <a:endParaRPr lang="en-US" sz="2000" b="0" i="0" dirty="0">
              <a:effectLst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Credit scores are three-digit numbers designed to represent credit risk.</a:t>
            </a:r>
            <a:r>
              <a:rPr lang="en-US" sz="2000" b="0" i="0" dirty="0">
                <a:effectLst/>
              </a:rPr>
              <a:t>​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Credit scores range from 300 (poor) to 850 (excellent).</a:t>
            </a:r>
            <a:endParaRPr lang="en-US" sz="2000" b="0" i="0" dirty="0">
              <a:effectLst/>
            </a:endParaRPr>
          </a:p>
          <a:p>
            <a:endParaRPr lang="en-US" sz="2000" dirty="0"/>
          </a:p>
        </p:txBody>
      </p:sp>
      <p:pic>
        <p:nvPicPr>
          <p:cNvPr id="4" name="Picture 3" descr="A close-up of a credit score&#10;&#10;Description automatically generated">
            <a:extLst>
              <a:ext uri="{FF2B5EF4-FFF2-40B4-BE49-F238E27FC236}">
                <a16:creationId xmlns:a16="http://schemas.microsoft.com/office/drawing/2014/main" id="{6428B9E3-50D6-CCDC-C776-E46BD37F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209" y="2205872"/>
            <a:ext cx="4760536" cy="3214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40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F4688-D907-9002-2BEE-1F38433C7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Pay your bills on time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Get a secured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credit card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Keep your credit utilization rate lower than 30%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Become an authorized credit card user</a:t>
            </a: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Take out a credit-building loan​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your credit report for inaccuracies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an app or website to monitor credit activity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7BFFE4-C4BD-74A7-16D4-0C7CAEE2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and Maintaining Your Credit</a:t>
            </a:r>
          </a:p>
        </p:txBody>
      </p:sp>
    </p:spTree>
    <p:extLst>
      <p:ext uri="{BB962C8B-B14F-4D97-AF65-F5344CB8AC3E}">
        <p14:creationId xmlns:p14="http://schemas.microsoft.com/office/powerpoint/2010/main" val="4280143617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757</Words>
  <Application>Microsoft Macintosh PowerPoint</Application>
  <PresentationFormat>On-screen Show (4:3)</PresentationFormat>
  <Paragraphs>146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Arial-BoldMT</vt:lpstr>
      <vt:lpstr>Calibri</vt:lpstr>
      <vt:lpstr>proxima nova</vt:lpstr>
      <vt:lpstr>Segoe UI</vt:lpstr>
      <vt:lpstr>Wingdings</vt:lpstr>
      <vt:lpstr>UNMC Theme</vt:lpstr>
      <vt:lpstr>Financial Wellness</vt:lpstr>
      <vt:lpstr>Financial Wellness at UNMC</vt:lpstr>
      <vt:lpstr>What’s Your Money Personality?</vt:lpstr>
      <vt:lpstr>Budgeting</vt:lpstr>
      <vt:lpstr>Budgeting: Step-By-Step</vt:lpstr>
      <vt:lpstr>Budgeting Apps</vt:lpstr>
      <vt:lpstr>Credit</vt:lpstr>
      <vt:lpstr>Credit Report and Credit Score</vt:lpstr>
      <vt:lpstr>Building and Maintaining Your Credit</vt:lpstr>
      <vt:lpstr>Check Your Credit Report</vt:lpstr>
      <vt:lpstr>Savings and Investments</vt:lpstr>
      <vt:lpstr>Savings Tools</vt:lpstr>
      <vt:lpstr>Common Investing Instruments</vt:lpstr>
      <vt:lpstr>Compounding Interest</vt:lpstr>
      <vt:lpstr>Financial Wellness Resources</vt:lpstr>
      <vt:lpstr>UNMC Financial Aid</vt:lpstr>
      <vt:lpstr>Association of American Medical Colleges (AAMC)</vt:lpstr>
      <vt:lpstr>Investor.gov</vt:lpstr>
      <vt:lpstr>Financial Decision Making</vt:lpstr>
      <vt:lpstr>Student Financial Wellness Counselor</vt:lpstr>
      <vt:lpstr>Contact Financial Aid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Gould, Karen A</cp:lastModifiedBy>
  <cp:revision>103</cp:revision>
  <dcterms:created xsi:type="dcterms:W3CDTF">2014-09-17T15:14:42Z</dcterms:created>
  <dcterms:modified xsi:type="dcterms:W3CDTF">2024-09-18T13:43:35Z</dcterms:modified>
</cp:coreProperties>
</file>