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4"/>
  </p:sldMasterIdLst>
  <p:notesMasterIdLst>
    <p:notesMasterId r:id="rId38"/>
  </p:notesMasterIdLst>
  <p:sldIdLst>
    <p:sldId id="283" r:id="rId5"/>
    <p:sldId id="272" r:id="rId6"/>
    <p:sldId id="299" r:id="rId7"/>
    <p:sldId id="258" r:id="rId8"/>
    <p:sldId id="259" r:id="rId9"/>
    <p:sldId id="260" r:id="rId10"/>
    <p:sldId id="261" r:id="rId11"/>
    <p:sldId id="287" r:id="rId12"/>
    <p:sldId id="290" r:id="rId13"/>
    <p:sldId id="291" r:id="rId14"/>
    <p:sldId id="292" r:id="rId15"/>
    <p:sldId id="294" r:id="rId16"/>
    <p:sldId id="295" r:id="rId17"/>
    <p:sldId id="296" r:id="rId18"/>
    <p:sldId id="297" r:id="rId19"/>
    <p:sldId id="289" r:id="rId20"/>
    <p:sldId id="310" r:id="rId21"/>
    <p:sldId id="264" r:id="rId22"/>
    <p:sldId id="284" r:id="rId23"/>
    <p:sldId id="278" r:id="rId24"/>
    <p:sldId id="285" r:id="rId25"/>
    <p:sldId id="288" r:id="rId26"/>
    <p:sldId id="300" r:id="rId27"/>
    <p:sldId id="301" r:id="rId28"/>
    <p:sldId id="305" r:id="rId29"/>
    <p:sldId id="302" r:id="rId30"/>
    <p:sldId id="306" r:id="rId31"/>
    <p:sldId id="303" r:id="rId32"/>
    <p:sldId id="304" r:id="rId33"/>
    <p:sldId id="307" r:id="rId34"/>
    <p:sldId id="308" r:id="rId35"/>
    <p:sldId id="311" r:id="rId36"/>
    <p:sldId id="30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C2873-583B-4DCF-8883-F8AE0A4131CB}" v="1" dt="2022-07-20T19:58:18.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rdon, Bruce G" userId="db73dc0d-4458-417e-b85c-0cc7ee75d43f" providerId="ADAL" clId="{EAEC2873-583B-4DCF-8883-F8AE0A4131CB}"/>
    <pc:docChg chg="addSld modSld">
      <pc:chgData name="Gordon, Bruce G" userId="db73dc0d-4458-417e-b85c-0cc7ee75d43f" providerId="ADAL" clId="{EAEC2873-583B-4DCF-8883-F8AE0A4131CB}" dt="2022-07-20T19:59:35.848" v="20" actId="403"/>
      <pc:docMkLst>
        <pc:docMk/>
      </pc:docMkLst>
      <pc:sldChg chg="modSp new mod">
        <pc:chgData name="Gordon, Bruce G" userId="db73dc0d-4458-417e-b85c-0cc7ee75d43f" providerId="ADAL" clId="{EAEC2873-583B-4DCF-8883-F8AE0A4131CB}" dt="2022-07-20T19:59:35.848" v="20" actId="403"/>
        <pc:sldMkLst>
          <pc:docMk/>
          <pc:sldMk cId="4181378429" sldId="311"/>
        </pc:sldMkLst>
        <pc:spChg chg="mod">
          <ac:chgData name="Gordon, Bruce G" userId="db73dc0d-4458-417e-b85c-0cc7ee75d43f" providerId="ADAL" clId="{EAEC2873-583B-4DCF-8883-F8AE0A4131CB}" dt="2022-07-20T19:59:35.848" v="20" actId="403"/>
          <ac:spMkLst>
            <pc:docMk/>
            <pc:sldMk cId="4181378429" sldId="311"/>
            <ac:spMk id="3" creationId="{61D76B0E-5C39-E4C0-BC61-9AFF77CAA85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968F07-DBBB-4E2F-9F2F-6FA1896291D0}" type="datetimeFigureOut">
              <a:rPr lang="en-US" smtClean="0"/>
              <a:t>7/20/2022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23DC4-FEE2-4E4E-9A46-9594BDB1C1A2}" type="slidenum">
              <a:rPr lang="en-US" smtClean="0"/>
              <a:t>‹#›</a:t>
            </a:fld>
            <a:endParaRPr lang="en-US"/>
          </a:p>
        </p:txBody>
      </p:sp>
    </p:spTree>
    <p:extLst>
      <p:ext uri="{BB962C8B-B14F-4D97-AF65-F5344CB8AC3E}">
        <p14:creationId xmlns:p14="http://schemas.microsoft.com/office/powerpoint/2010/main" val="348101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p>
        </p:txBody>
      </p:sp>
      <p:sp>
        <p:nvSpPr>
          <p:cNvPr id="97284" name="Slide Number Placeholder 3"/>
          <p:cNvSpPr>
            <a:spLocks noGrp="1"/>
          </p:cNvSpPr>
          <p:nvPr>
            <p:ph type="sldNum" sz="quarter" idx="5"/>
          </p:nvPr>
        </p:nvSpPr>
        <p:spPr>
          <a:noFill/>
        </p:spPr>
        <p:txBody>
          <a:bodyPr/>
          <a:lstStyle/>
          <a:p>
            <a:fld id="{5103AB35-0A00-433A-9374-744601FDF162}" type="slidenum">
              <a:rPr lang="en-US" smtClean="0">
                <a:solidFill>
                  <a:srgbClr val="1F497D"/>
                </a:solidFill>
              </a:rPr>
              <a:pPr/>
              <a:t>4</a:t>
            </a:fld>
            <a:endParaRPr lang="en-US">
              <a:solidFill>
                <a:srgbClr val="1F497D"/>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US">
                <a:cs typeface="Tahoma" pitchFamily="34" charset="0"/>
              </a:rPr>
              <a:t>This does not require the condition to be immediately life-threatening; rather intervention is required before review by the IRB is feasible</a:t>
            </a:r>
            <a:endParaRPr lang="en-US"/>
          </a:p>
        </p:txBody>
      </p:sp>
      <p:sp>
        <p:nvSpPr>
          <p:cNvPr id="98308" name="Slide Number Placeholder 3"/>
          <p:cNvSpPr>
            <a:spLocks noGrp="1"/>
          </p:cNvSpPr>
          <p:nvPr>
            <p:ph type="sldNum" sz="quarter" idx="5"/>
          </p:nvPr>
        </p:nvSpPr>
        <p:spPr>
          <a:noFill/>
        </p:spPr>
        <p:txBody>
          <a:bodyPr/>
          <a:lstStyle/>
          <a:p>
            <a:fld id="{4DB62112-5453-46A7-BAF7-D61CAAC182D8}" type="slidenum">
              <a:rPr lang="en-US" smtClean="0">
                <a:solidFill>
                  <a:srgbClr val="1F497D"/>
                </a:solidFill>
              </a:rPr>
              <a:pPr/>
              <a:t>5</a:t>
            </a:fld>
            <a:endParaRPr lang="en-US">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p>
        </p:txBody>
      </p:sp>
      <p:sp>
        <p:nvSpPr>
          <p:cNvPr id="99332" name="Slide Number Placeholder 3"/>
          <p:cNvSpPr>
            <a:spLocks noGrp="1"/>
          </p:cNvSpPr>
          <p:nvPr>
            <p:ph type="sldNum" sz="quarter" idx="5"/>
          </p:nvPr>
        </p:nvSpPr>
        <p:spPr>
          <a:noFill/>
        </p:spPr>
        <p:txBody>
          <a:bodyPr/>
          <a:lstStyle/>
          <a:p>
            <a:fld id="{E7B18158-3A41-4DC6-855A-6A33362994C5}" type="slidenum">
              <a:rPr lang="en-US" smtClean="0">
                <a:solidFill>
                  <a:srgbClr val="1F497D"/>
                </a:solidFill>
              </a:rPr>
              <a:pPr/>
              <a:t>6</a:t>
            </a:fld>
            <a:endParaRPr lang="en-US">
              <a:solidFill>
                <a:srgbClr val="1F497D"/>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r>
              <a:rPr lang="en-US" b="1"/>
              <a:t>Open Label Protocol IND</a:t>
            </a:r>
          </a:p>
          <a:p>
            <a:r>
              <a:rPr lang="en-US"/>
              <a:t>Usually uncontrolled studies, carried out to obtain additional safety data after completion phase III studies, prior to FDA approval </a:t>
            </a:r>
            <a:endParaRPr lang="en-US" b="1"/>
          </a:p>
          <a:p>
            <a:r>
              <a:rPr lang="en-US" b="1"/>
              <a:t>Treatment IND</a:t>
            </a:r>
          </a:p>
          <a:p>
            <a:r>
              <a:rPr lang="en-US"/>
              <a:t>Mechanism for providing eligible subjects with investigational drugs for the treatment of serious and life-threatening illnesses for which there are no satisfactory alternative treatments. Treatment IND may be granted after sufficient data have been collected to show that the drug "may be effective" and does not have unreasonable risks.</a:t>
            </a:r>
          </a:p>
          <a:p>
            <a:r>
              <a:rPr lang="en-US"/>
              <a:t>A sponsor may apply for a waiver of local IRB review under a treatment IND if it can be shown to be in the best interest of the subjects, and if a satisfactory alternate mechanism for assuring the protection of human subjects is available, e.g., review by a central IRB.</a:t>
            </a:r>
          </a:p>
          <a:p>
            <a:r>
              <a:rPr lang="en-US" b="1"/>
              <a:t>Parallel Track Access</a:t>
            </a:r>
          </a:p>
          <a:p>
            <a:r>
              <a:rPr lang="en-US"/>
              <a:t>permits wider access to new drugs for AIDS under a separate "expanded access" protocol that "parallels" the controlled clinical trials </a:t>
            </a:r>
            <a:endParaRPr lang="en-US" b="1"/>
          </a:p>
          <a:p>
            <a:r>
              <a:rPr lang="en-US" b="1"/>
              <a:t>Emergency IND</a:t>
            </a:r>
          </a:p>
          <a:p>
            <a:r>
              <a:rPr lang="en-US"/>
              <a:t>In an emergency situation that does not allow time for submission of an IND in the usual manner, FDA may authorize shipment of the drug for a specified use. Such authorization is usually conditioned upon the sponsor filing an appropriate application as soon as practicable. Prospective IRB review is required unless the conditions for exemption are met</a:t>
            </a:r>
          </a:p>
          <a:p>
            <a:r>
              <a:rPr lang="en-US" b="1"/>
              <a:t>Group C Treatment IND</a:t>
            </a:r>
          </a:p>
          <a:p>
            <a:r>
              <a:rPr lang="en-US"/>
              <a:t>Means for the distribution of investigational agents to oncologists for treatment of cancer under protocols outside the controlled clinical trial</a:t>
            </a:r>
          </a:p>
          <a:p>
            <a:r>
              <a:rPr lang="en-US"/>
              <a:t>Generally Phase 3 study drugs that have shown evidence of relative and reproducible efficacy</a:t>
            </a:r>
          </a:p>
          <a:p>
            <a:r>
              <a:rPr lang="en-US"/>
              <a:t>Although treatment is the primary objective and patients are not part of a clinical trial, safety and effectiveness data are collected</a:t>
            </a:r>
          </a:p>
          <a:p>
            <a:r>
              <a:rPr lang="en-US"/>
              <a:t>Because administration of Group C drugs is not done with research intent, FDA has generally granted a waiver from the IRB review requirements</a:t>
            </a:r>
          </a:p>
          <a:p>
            <a:endParaRPr lang="en-US"/>
          </a:p>
        </p:txBody>
      </p:sp>
      <p:sp>
        <p:nvSpPr>
          <p:cNvPr id="1024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fontAlgn="base">
              <a:spcBef>
                <a:spcPct val="0"/>
              </a:spcBef>
              <a:spcAft>
                <a:spcPct val="0"/>
              </a:spcAft>
            </a:pPr>
            <a:fld id="{33B40F50-62F2-4CFD-B9CB-6382AD085989}" type="slidenum">
              <a:rPr lang="en-US" sz="1200">
                <a:solidFill>
                  <a:prstClr val="black"/>
                </a:solidFill>
                <a:latin typeface="Arial" charset="0"/>
              </a:rPr>
              <a:pPr algn="r" fontAlgn="base">
                <a:spcBef>
                  <a:spcPct val="0"/>
                </a:spcBef>
                <a:spcAft>
                  <a:spcPct val="0"/>
                </a:spcAft>
              </a:pPr>
              <a:t>18</a:t>
            </a:fld>
            <a:endParaRPr lang="en-US" sz="1200">
              <a:solidFill>
                <a:prstClr val="black"/>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0D8174D-66B8-4F9F-885F-6B0D04F34BD8}" type="slidenum">
              <a:rPr lang="en-US" altLang="en-US"/>
              <a:pPr/>
              <a:t>‹#›</a:t>
            </a:fld>
            <a:endParaRPr lang="en-US" altLang="en-US"/>
          </a:p>
        </p:txBody>
      </p:sp>
    </p:spTree>
    <p:extLst>
      <p:ext uri="{BB962C8B-B14F-4D97-AF65-F5344CB8AC3E}">
        <p14:creationId xmlns:p14="http://schemas.microsoft.com/office/powerpoint/2010/main" val="1135094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7470AB1-3D2E-4D6D-92E8-97361B08DCEB}" type="slidenum">
              <a:rPr lang="en-US" altLang="en-US"/>
              <a:pPr/>
              <a:t>‹#›</a:t>
            </a:fld>
            <a:endParaRPr lang="en-US" altLang="en-US"/>
          </a:p>
        </p:txBody>
      </p:sp>
    </p:spTree>
    <p:extLst>
      <p:ext uri="{BB962C8B-B14F-4D97-AF65-F5344CB8AC3E}">
        <p14:creationId xmlns:p14="http://schemas.microsoft.com/office/powerpoint/2010/main" val="803244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DE75A7E-4E74-42D3-B3BF-5F15C41FB4D3}" type="slidenum">
              <a:rPr lang="en-US" altLang="en-US"/>
              <a:pPr/>
              <a:t>‹#›</a:t>
            </a:fld>
            <a:endParaRPr lang="en-US" altLang="en-US"/>
          </a:p>
        </p:txBody>
      </p:sp>
    </p:spTree>
    <p:extLst>
      <p:ext uri="{BB962C8B-B14F-4D97-AF65-F5344CB8AC3E}">
        <p14:creationId xmlns:p14="http://schemas.microsoft.com/office/powerpoint/2010/main" val="195336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B12F6F5-DACF-47BF-80AD-E6204E710662}" type="slidenum">
              <a:rPr lang="en-US" altLang="en-US"/>
              <a:pPr/>
              <a:t>‹#›</a:t>
            </a:fld>
            <a:endParaRPr lang="en-US" altLang="en-US"/>
          </a:p>
        </p:txBody>
      </p:sp>
    </p:spTree>
    <p:extLst>
      <p:ext uri="{BB962C8B-B14F-4D97-AF65-F5344CB8AC3E}">
        <p14:creationId xmlns:p14="http://schemas.microsoft.com/office/powerpoint/2010/main" val="4143030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40D5E3C-EC7D-4E1D-98EF-743AB682A4AA}" type="slidenum">
              <a:rPr lang="en-US" altLang="en-US"/>
              <a:pPr/>
              <a:t>‹#›</a:t>
            </a:fld>
            <a:endParaRPr lang="en-US" altLang="en-US"/>
          </a:p>
        </p:txBody>
      </p:sp>
    </p:spTree>
    <p:extLst>
      <p:ext uri="{BB962C8B-B14F-4D97-AF65-F5344CB8AC3E}">
        <p14:creationId xmlns:p14="http://schemas.microsoft.com/office/powerpoint/2010/main" val="267108397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B2AD9D3-1FE6-4DE7-B53D-6363640D6A61}" type="slidenum">
              <a:rPr lang="en-US" altLang="en-US"/>
              <a:pPr/>
              <a:t>‹#›</a:t>
            </a:fld>
            <a:endParaRPr lang="en-US" altLang="en-US"/>
          </a:p>
        </p:txBody>
      </p:sp>
    </p:spTree>
    <p:extLst>
      <p:ext uri="{BB962C8B-B14F-4D97-AF65-F5344CB8AC3E}">
        <p14:creationId xmlns:p14="http://schemas.microsoft.com/office/powerpoint/2010/main" val="801858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fld id="{E985D4B8-B3AD-4EA0-9628-852816EE140F}" type="slidenum">
              <a:rPr lang="en-US" altLang="en-US"/>
              <a:pPr/>
              <a:t>‹#›</a:t>
            </a:fld>
            <a:endParaRPr lang="en-US" altLang="en-US"/>
          </a:p>
        </p:txBody>
      </p:sp>
    </p:spTree>
    <p:extLst>
      <p:ext uri="{BB962C8B-B14F-4D97-AF65-F5344CB8AC3E}">
        <p14:creationId xmlns:p14="http://schemas.microsoft.com/office/powerpoint/2010/main" val="3879260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B46EDF8-1321-405E-8829-E5667E7843AC}" type="slidenum">
              <a:rPr lang="en-US" altLang="en-US"/>
              <a:pPr/>
              <a:t>‹#›</a:t>
            </a:fld>
            <a:endParaRPr lang="en-US" altLang="en-US"/>
          </a:p>
        </p:txBody>
      </p:sp>
    </p:spTree>
    <p:extLst>
      <p:ext uri="{BB962C8B-B14F-4D97-AF65-F5344CB8AC3E}">
        <p14:creationId xmlns:p14="http://schemas.microsoft.com/office/powerpoint/2010/main" val="3545034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D27AE23-8C48-45C2-999B-ADE39F85D22F}" type="slidenum">
              <a:rPr lang="en-US" altLang="en-US"/>
              <a:pPr/>
              <a:t>‹#›</a:t>
            </a:fld>
            <a:endParaRPr lang="en-US" altLang="en-US"/>
          </a:p>
        </p:txBody>
      </p:sp>
    </p:spTree>
    <p:extLst>
      <p:ext uri="{BB962C8B-B14F-4D97-AF65-F5344CB8AC3E}">
        <p14:creationId xmlns:p14="http://schemas.microsoft.com/office/powerpoint/2010/main" val="33685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fld id="{30D9DCCE-91C8-448F-832D-0379AE950EC5}" type="slidenum">
              <a:rPr lang="en-US" altLang="en-US"/>
              <a:pPr/>
              <a:t>‹#›</a:t>
            </a:fld>
            <a:endParaRPr lang="en-US" altLang="en-US"/>
          </a:p>
        </p:txBody>
      </p:sp>
    </p:spTree>
    <p:extLst>
      <p:ext uri="{BB962C8B-B14F-4D97-AF65-F5344CB8AC3E}">
        <p14:creationId xmlns:p14="http://schemas.microsoft.com/office/powerpoint/2010/main" val="2403508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8A56E65-8796-4555-B446-0631430CBB99}" type="slidenum">
              <a:rPr lang="en-US" altLang="en-US"/>
              <a:pPr/>
              <a:t>‹#›</a:t>
            </a:fld>
            <a:endParaRPr lang="en-US" altLang="en-US"/>
          </a:p>
        </p:txBody>
      </p:sp>
    </p:spTree>
    <p:extLst>
      <p:ext uri="{BB962C8B-B14F-4D97-AF65-F5344CB8AC3E}">
        <p14:creationId xmlns:p14="http://schemas.microsoft.com/office/powerpoint/2010/main" val="142933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2052"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Tahoma" charset="0"/>
              </a:defRPr>
            </a:lvl1pPr>
          </a:lstStyle>
          <a:p>
            <a:pPr>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Tahoma" charset="0"/>
              </a:defRPr>
            </a:lvl1pPr>
          </a:lstStyle>
          <a:p>
            <a:pPr>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9886F768-AE18-43FC-9E2C-853CE1EED23B}" type="slidenum">
              <a:rPr lang="en-US" altLang="en-US"/>
              <a:pPr/>
              <a:t>‹#›</a:t>
            </a:fld>
            <a:endParaRPr lang="en-US" altLang="en-US"/>
          </a:p>
        </p:txBody>
      </p:sp>
    </p:spTree>
    <p:extLst>
      <p:ext uri="{BB962C8B-B14F-4D97-AF65-F5344CB8AC3E}">
        <p14:creationId xmlns:p14="http://schemas.microsoft.com/office/powerpoint/2010/main" val="5643608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fda.gov/news-events/public-health-focus/expanded-acces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762000" y="1371600"/>
            <a:ext cx="8077200" cy="1766888"/>
          </a:xfrm>
        </p:spPr>
        <p:txBody>
          <a:bodyPr>
            <a:normAutofit/>
          </a:bodyPr>
          <a:lstStyle/>
          <a:p>
            <a:pPr eaLnBrk="1" fontAlgn="auto" hangingPunct="1">
              <a:spcAft>
                <a:spcPts val="0"/>
              </a:spcAft>
              <a:defRPr/>
            </a:pPr>
            <a:r>
              <a:rPr lang="en-US" sz="3200" cap="none" dirty="0"/>
              <a:t>Emergency use of a test article / treatment use of investigational drugs</a:t>
            </a:r>
          </a:p>
        </p:txBody>
      </p:sp>
      <p:sp>
        <p:nvSpPr>
          <p:cNvPr id="52229" name="Rectangle 5"/>
          <p:cNvSpPr>
            <a:spLocks noGrp="1" noChangeArrowheads="1"/>
          </p:cNvSpPr>
          <p:nvPr>
            <p:ph type="subTitle" idx="1"/>
          </p:nvPr>
        </p:nvSpPr>
        <p:spPr/>
        <p:txBody>
          <a:bodyPr rtlCol="0">
            <a:normAutofit/>
          </a:bodyPr>
          <a:lstStyle/>
          <a:p>
            <a:pPr eaLnBrk="1" fontAlgn="auto" hangingPunct="1">
              <a:spcAft>
                <a:spcPts val="0"/>
              </a:spcAft>
              <a:defRPr/>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5852768"/>
            <a:ext cx="1828800" cy="810399"/>
          </a:xfrm>
          <a:prstGeom prst="rect">
            <a:avLst/>
          </a:prstGeom>
        </p:spPr>
      </p:pic>
    </p:spTree>
    <p:extLst>
      <p:ext uri="{BB962C8B-B14F-4D97-AF65-F5344CB8AC3E}">
        <p14:creationId xmlns:p14="http://schemas.microsoft.com/office/powerpoint/2010/main" val="1660850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Treating physician will contact IRB Office and/or Chair prior to use of the test article</a:t>
            </a:r>
          </a:p>
          <a:p>
            <a:pPr lvl="0">
              <a:buClr>
                <a:srgbClr val="93A299"/>
              </a:buClr>
            </a:pPr>
            <a:r>
              <a:rPr lang="en-US" dirty="0">
                <a:solidFill>
                  <a:srgbClr val="FF0000"/>
                </a:solidFill>
              </a:rPr>
              <a:t>Treating physician will contact:</a:t>
            </a:r>
          </a:p>
          <a:p>
            <a:pPr lvl="1">
              <a:buClr>
                <a:srgbClr val="93A299"/>
              </a:buClr>
            </a:pPr>
            <a:r>
              <a:rPr lang="en-US" dirty="0">
                <a:solidFill>
                  <a:srgbClr val="FF0000"/>
                </a:solidFill>
              </a:rPr>
              <a:t>P&amp;T Committee to obtain P&amp;T emergency use approval</a:t>
            </a:r>
          </a:p>
          <a:p>
            <a:pPr lvl="1">
              <a:buClr>
                <a:srgbClr val="93A299"/>
              </a:buClr>
            </a:pPr>
            <a:r>
              <a:rPr lang="en-US" dirty="0">
                <a:solidFill>
                  <a:srgbClr val="FF0000"/>
                </a:solidFill>
              </a:rPr>
              <a:t>Investigational Drug Pharmacist resolve financial responsibility for the pharmacy costs</a:t>
            </a:r>
          </a:p>
          <a:p>
            <a:pPr lvl="1">
              <a:buClr>
                <a:srgbClr val="93A299"/>
              </a:buClr>
            </a:pPr>
            <a:r>
              <a:rPr lang="en-US" dirty="0">
                <a:solidFill>
                  <a:srgbClr val="FF0000"/>
                </a:solidFill>
              </a:rPr>
              <a:t>Sponsor and FDA</a:t>
            </a:r>
          </a:p>
        </p:txBody>
      </p:sp>
    </p:spTree>
    <p:extLst>
      <p:ext uri="{BB962C8B-B14F-4D97-AF65-F5344CB8AC3E}">
        <p14:creationId xmlns:p14="http://schemas.microsoft.com/office/powerpoint/2010/main" val="509223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Treating physician will contact IRB Office and/or Chair prior to use of the test article</a:t>
            </a:r>
          </a:p>
          <a:p>
            <a:pPr lvl="0">
              <a:buClr>
                <a:srgbClr val="93A299"/>
              </a:buClr>
            </a:pPr>
            <a:r>
              <a:rPr lang="en-US" dirty="0">
                <a:solidFill>
                  <a:schemeClr val="bg1">
                    <a:lumMod val="75000"/>
                  </a:schemeClr>
                </a:solidFill>
              </a:rPr>
              <a:t>Treating physician will contact:</a:t>
            </a:r>
          </a:p>
          <a:p>
            <a:pPr lvl="1">
              <a:buClr>
                <a:srgbClr val="93A299"/>
              </a:buClr>
            </a:pPr>
            <a:r>
              <a:rPr lang="en-US" dirty="0">
                <a:solidFill>
                  <a:schemeClr val="bg1">
                    <a:lumMod val="75000"/>
                  </a:schemeClr>
                </a:solidFill>
              </a:rPr>
              <a:t>P&amp;T Committee to obtain P&amp;T emergency use approval</a:t>
            </a:r>
          </a:p>
          <a:p>
            <a:pPr lvl="1">
              <a:buClr>
                <a:srgbClr val="93A299"/>
              </a:buClr>
            </a:pPr>
            <a:r>
              <a:rPr lang="en-US" dirty="0">
                <a:solidFill>
                  <a:schemeClr val="bg1">
                    <a:lumMod val="75000"/>
                  </a:schemeClr>
                </a:solidFill>
              </a:rPr>
              <a:t>Investigational Drug Pharmacist resolve financial responsibility for the pharmacy costs</a:t>
            </a:r>
          </a:p>
          <a:p>
            <a:pPr lvl="1">
              <a:buClr>
                <a:srgbClr val="93A299"/>
              </a:buClr>
            </a:pPr>
            <a:r>
              <a:rPr lang="en-US" dirty="0">
                <a:solidFill>
                  <a:schemeClr val="bg1">
                    <a:lumMod val="75000"/>
                  </a:schemeClr>
                </a:solidFill>
              </a:rPr>
              <a:t>Sponsor and FDA</a:t>
            </a:r>
          </a:p>
          <a:p>
            <a:r>
              <a:rPr lang="en-US" dirty="0">
                <a:solidFill>
                  <a:srgbClr val="FF0000"/>
                </a:solidFill>
              </a:rPr>
              <a:t>Obtain consent</a:t>
            </a:r>
          </a:p>
        </p:txBody>
      </p:sp>
    </p:spTree>
    <p:extLst>
      <p:ext uri="{BB962C8B-B14F-4D97-AF65-F5344CB8AC3E}">
        <p14:creationId xmlns:p14="http://schemas.microsoft.com/office/powerpoint/2010/main" val="255645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Consent</a:t>
            </a:r>
          </a:p>
        </p:txBody>
      </p:sp>
      <p:sp>
        <p:nvSpPr>
          <p:cNvPr id="3" name="Content Placeholder 2"/>
          <p:cNvSpPr>
            <a:spLocks noGrp="1"/>
          </p:cNvSpPr>
          <p:nvPr>
            <p:ph idx="1"/>
          </p:nvPr>
        </p:nvSpPr>
        <p:spPr/>
        <p:txBody>
          <a:bodyPr/>
          <a:lstStyle/>
          <a:p>
            <a:r>
              <a:rPr lang="en-US" dirty="0"/>
              <a:t>Consent from the subject or their LAR must be obtained (21 CFR 50.23(a)) unless</a:t>
            </a:r>
          </a:p>
          <a:p>
            <a:pPr lvl="1"/>
            <a:r>
              <a:rPr lang="en-US" dirty="0"/>
              <a:t>life threatening situation</a:t>
            </a:r>
          </a:p>
          <a:p>
            <a:pPr lvl="1"/>
            <a:r>
              <a:rPr lang="en-US" dirty="0"/>
              <a:t>consent of the subject cannot be obtained</a:t>
            </a:r>
          </a:p>
          <a:p>
            <a:pPr lvl="1"/>
            <a:r>
              <a:rPr lang="en-US" dirty="0"/>
              <a:t>not enough time to obtain consent from the LAR</a:t>
            </a:r>
          </a:p>
          <a:p>
            <a:pPr lvl="1"/>
            <a:r>
              <a:rPr lang="en-US" dirty="0"/>
              <a:t>no alternatives which provide equal or greater likelihood of saving the life of the subject</a:t>
            </a:r>
          </a:p>
          <a:p>
            <a:r>
              <a:rPr lang="en-US" dirty="0"/>
              <a:t>Investigator and an uninvolved physician must certify the above in writing</a:t>
            </a:r>
          </a:p>
          <a:p>
            <a:r>
              <a:rPr lang="en-US" dirty="0"/>
              <a:t>Consent template available on IRB website</a:t>
            </a:r>
          </a:p>
          <a:p>
            <a:pPr lvl="1"/>
            <a:r>
              <a:rPr lang="en-US" b="0" i="0" u="none" strike="noStrike" dirty="0">
                <a:effectLst/>
              </a:rPr>
              <a:t>IRB</a:t>
            </a:r>
            <a:r>
              <a:rPr lang="en-US" b="0" i="0" dirty="0">
                <a:effectLst/>
              </a:rPr>
              <a:t> › </a:t>
            </a:r>
            <a:r>
              <a:rPr lang="en-US" b="0" i="0" u="none" strike="noStrike" dirty="0">
                <a:effectLst/>
              </a:rPr>
              <a:t>Procedures &amp; Deadlines</a:t>
            </a:r>
            <a:r>
              <a:rPr lang="en-US" b="0" i="0" dirty="0">
                <a:effectLst/>
              </a:rPr>
              <a:t> › </a:t>
            </a:r>
            <a:r>
              <a:rPr lang="en-US" b="0" i="0" u="none" strike="noStrike" dirty="0">
                <a:effectLst/>
              </a:rPr>
              <a:t>Procedures</a:t>
            </a:r>
            <a:r>
              <a:rPr lang="en-US" b="0" i="0" dirty="0">
                <a:effectLst/>
              </a:rPr>
              <a:t> › </a:t>
            </a:r>
            <a:r>
              <a:rPr lang="en-US" b="0" i="0" dirty="0">
                <a:solidFill>
                  <a:srgbClr val="000000"/>
                </a:solidFill>
                <a:effectLst/>
              </a:rPr>
              <a:t>Emergency Treatment</a:t>
            </a:r>
          </a:p>
        </p:txBody>
      </p:sp>
    </p:spTree>
    <p:extLst>
      <p:ext uri="{BB962C8B-B14F-4D97-AF65-F5344CB8AC3E}">
        <p14:creationId xmlns:p14="http://schemas.microsoft.com/office/powerpoint/2010/main" val="1046686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Treating physician will contact IRB Office and/or Chair prior to use of the test article</a:t>
            </a:r>
          </a:p>
          <a:p>
            <a:pPr lvl="0">
              <a:buClr>
                <a:srgbClr val="93A299"/>
              </a:buClr>
            </a:pPr>
            <a:r>
              <a:rPr lang="en-US" dirty="0">
                <a:solidFill>
                  <a:srgbClr val="FFFFFF">
                    <a:lumMod val="75000"/>
                  </a:srgbClr>
                </a:solidFill>
              </a:rPr>
              <a:t>Treating physician will contact:</a:t>
            </a:r>
          </a:p>
          <a:p>
            <a:pPr lvl="1">
              <a:buClr>
                <a:srgbClr val="93A299"/>
              </a:buClr>
            </a:pPr>
            <a:r>
              <a:rPr lang="en-US" dirty="0">
                <a:solidFill>
                  <a:srgbClr val="FFFFFF">
                    <a:lumMod val="75000"/>
                  </a:srgbClr>
                </a:solidFill>
              </a:rPr>
              <a:t>P&amp;T Committee to obtain P&amp;T emergency use approval</a:t>
            </a:r>
          </a:p>
          <a:p>
            <a:pPr lvl="1">
              <a:buClr>
                <a:srgbClr val="93A299"/>
              </a:buClr>
            </a:pPr>
            <a:r>
              <a:rPr lang="en-US" dirty="0">
                <a:solidFill>
                  <a:srgbClr val="FFFFFF">
                    <a:lumMod val="75000"/>
                  </a:srgbClr>
                </a:solidFill>
              </a:rPr>
              <a:t>Investigational Drug Pharmacist resolve financial responsibility for the pharmacy costs</a:t>
            </a:r>
          </a:p>
          <a:p>
            <a:pPr lvl="1">
              <a:buClr>
                <a:srgbClr val="93A299"/>
              </a:buClr>
            </a:pPr>
            <a:r>
              <a:rPr lang="en-US" dirty="0">
                <a:solidFill>
                  <a:srgbClr val="FFFFFF">
                    <a:lumMod val="75000"/>
                  </a:srgbClr>
                </a:solidFill>
              </a:rPr>
              <a:t>Sponsor and FDA</a:t>
            </a:r>
          </a:p>
          <a:p>
            <a:r>
              <a:rPr lang="en-US" dirty="0">
                <a:solidFill>
                  <a:schemeClr val="bg1">
                    <a:lumMod val="75000"/>
                  </a:schemeClr>
                </a:solidFill>
              </a:rPr>
              <a:t>Obtain consent</a:t>
            </a:r>
          </a:p>
          <a:p>
            <a:r>
              <a:rPr lang="en-US" dirty="0">
                <a:solidFill>
                  <a:srgbClr val="FF0000"/>
                </a:solidFill>
              </a:rPr>
              <a:t>Treating physician will complete and submit the Emergency Use of a Test Article Report to the IRB within 5 business days following initiation of the treatment</a:t>
            </a:r>
          </a:p>
        </p:txBody>
      </p:sp>
    </p:spTree>
    <p:extLst>
      <p:ext uri="{BB962C8B-B14F-4D97-AF65-F5344CB8AC3E}">
        <p14:creationId xmlns:p14="http://schemas.microsoft.com/office/powerpoint/2010/main" val="575795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C5F78-2F05-4D91-9344-19967A71831C}"/>
              </a:ext>
            </a:extLst>
          </p:cNvPr>
          <p:cNvPicPr>
            <a:picLocks noChangeAspect="1"/>
          </p:cNvPicPr>
          <p:nvPr/>
        </p:nvPicPr>
        <p:blipFill rotWithShape="1">
          <a:blip r:embed="rId2"/>
          <a:srcRect r="55630"/>
          <a:stretch/>
        </p:blipFill>
        <p:spPr>
          <a:xfrm>
            <a:off x="1714500" y="751413"/>
            <a:ext cx="5715000" cy="5355174"/>
          </a:xfrm>
          <a:prstGeom prst="rect">
            <a:avLst/>
          </a:prstGeom>
        </p:spPr>
      </p:pic>
      <p:sp>
        <p:nvSpPr>
          <p:cNvPr id="6" name="Rectangle: Rounded Corners 5">
            <a:extLst>
              <a:ext uri="{FF2B5EF4-FFF2-40B4-BE49-F238E27FC236}">
                <a16:creationId xmlns:a16="http://schemas.microsoft.com/office/drawing/2014/main" id="{7F3B23B7-7E0A-4775-A0D5-39AC42C1D818}"/>
              </a:ext>
            </a:extLst>
          </p:cNvPr>
          <p:cNvSpPr/>
          <p:nvPr/>
        </p:nvSpPr>
        <p:spPr>
          <a:xfrm>
            <a:off x="1994516" y="4876800"/>
            <a:ext cx="3415683"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2357140">
            <a:off x="1381428" y="4481035"/>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790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7E65E29-E45E-4042-AC02-ED374E50B264}"/>
              </a:ext>
            </a:extLst>
          </p:cNvPr>
          <p:cNvPicPr>
            <a:picLocks noChangeAspect="1"/>
          </p:cNvPicPr>
          <p:nvPr/>
        </p:nvPicPr>
        <p:blipFill>
          <a:blip r:embed="rId2"/>
          <a:stretch>
            <a:fillRect/>
          </a:stretch>
        </p:blipFill>
        <p:spPr>
          <a:xfrm>
            <a:off x="307350" y="636981"/>
            <a:ext cx="8529299" cy="5584037"/>
          </a:xfrm>
          <a:prstGeom prst="rect">
            <a:avLst/>
          </a:prstGeom>
        </p:spPr>
      </p:pic>
      <p:sp>
        <p:nvSpPr>
          <p:cNvPr id="2" name="Rounded Rectangle 1"/>
          <p:cNvSpPr/>
          <p:nvPr/>
        </p:nvSpPr>
        <p:spPr>
          <a:xfrm>
            <a:off x="307350" y="636981"/>
            <a:ext cx="3426450" cy="2774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p:cNvSpPr/>
          <p:nvPr/>
        </p:nvSpPr>
        <p:spPr>
          <a:xfrm rot="7782156">
            <a:off x="6150047" y="1260019"/>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284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solidFill>
                  <a:srgbClr val="FF0000"/>
                </a:solidFill>
              </a:rPr>
              <a:t>Any subsequent use of the test article must have prospective IRB review and approval</a:t>
            </a:r>
          </a:p>
          <a:p>
            <a:pPr lvl="1"/>
            <a:r>
              <a:rPr lang="en-US" sz="2400" dirty="0"/>
              <a:t>"FDA regulations require that any subsequent use of the investigational product at the institution have prospective IRB review and approval. FDA acknowledges, however, that it would be inappropriate to deny emergency treatment to a second individual if the only obstacle is that the IRB has not had sufficient time to convene a meeting to review the issue" (FDA Guidance, Emergency Use of an Investigational Drug or Biologic, January 1998)</a:t>
            </a:r>
          </a:p>
        </p:txBody>
      </p:sp>
    </p:spTree>
    <p:extLst>
      <p:ext uri="{BB962C8B-B14F-4D97-AF65-F5344CB8AC3E}">
        <p14:creationId xmlns:p14="http://schemas.microsoft.com/office/powerpoint/2010/main" val="88555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D23D2803-FC5E-5CA5-D813-FFBEB9903B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514350"/>
            <a:ext cx="5080000" cy="5829300"/>
          </a:xfrm>
          <a:prstGeom prst="rect">
            <a:avLst/>
          </a:prstGeom>
        </p:spPr>
      </p:pic>
    </p:spTree>
    <p:extLst>
      <p:ext uri="{BB962C8B-B14F-4D97-AF65-F5344CB8AC3E}">
        <p14:creationId xmlns:p14="http://schemas.microsoft.com/office/powerpoint/2010/main" val="633428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normAutofit/>
          </a:bodyPr>
          <a:lstStyle/>
          <a:p>
            <a:pPr eaLnBrk="1" hangingPunct="1"/>
            <a:r>
              <a:rPr lang="en-US" sz="3600" dirty="0"/>
              <a:t>Expanded Access ("compassionate" use)</a:t>
            </a:r>
          </a:p>
        </p:txBody>
      </p:sp>
      <p:sp>
        <p:nvSpPr>
          <p:cNvPr id="47107" name="Content Placeholder 2"/>
          <p:cNvSpPr>
            <a:spLocks noGrp="1"/>
          </p:cNvSpPr>
          <p:nvPr>
            <p:ph idx="1"/>
          </p:nvPr>
        </p:nvSpPr>
        <p:spPr/>
        <p:txBody>
          <a:bodyPr/>
          <a:lstStyle/>
          <a:p>
            <a:pPr eaLnBrk="1" hangingPunct="1"/>
            <a:r>
              <a:rPr lang="en-US" dirty="0"/>
              <a:t>The aim of the FDA Expanded Access regulations (21 CFR 312 Subpart I) is to facilitate availability of investigational new drugs to patients with serious disease when there is no satisfactory alternative therapy</a:t>
            </a:r>
          </a:p>
          <a:p>
            <a:pPr eaLnBrk="1" hangingPunct="1"/>
            <a:r>
              <a:rPr lang="en-US" dirty="0">
                <a:solidFill>
                  <a:srgbClr val="FF0000"/>
                </a:solidFill>
              </a:rPr>
              <a:t>Requires prospective IRB approval*</a:t>
            </a:r>
          </a:p>
          <a:p>
            <a:pPr eaLnBrk="1" hangingPunct="1"/>
            <a:r>
              <a:rPr lang="en-US" dirty="0">
                <a:solidFill>
                  <a:srgbClr val="FF0000"/>
                </a:solidFill>
              </a:rPr>
              <a:t>Requires informed consent </a:t>
            </a:r>
          </a:p>
        </p:txBody>
      </p:sp>
    </p:spTree>
    <p:extLst>
      <p:ext uri="{BB962C8B-B14F-4D97-AF65-F5344CB8AC3E}">
        <p14:creationId xmlns:p14="http://schemas.microsoft.com/office/powerpoint/2010/main" val="344202596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21 CFR 312 subpart I</a:t>
            </a:r>
          </a:p>
        </p:txBody>
      </p:sp>
      <p:sp>
        <p:nvSpPr>
          <p:cNvPr id="3" name="Content Placeholder 2"/>
          <p:cNvSpPr>
            <a:spLocks noGrp="1"/>
          </p:cNvSpPr>
          <p:nvPr>
            <p:ph idx="1"/>
          </p:nvPr>
        </p:nvSpPr>
        <p:spPr/>
        <p:txBody>
          <a:bodyPr/>
          <a:lstStyle/>
          <a:p>
            <a:r>
              <a:rPr lang="en-US" dirty="0"/>
              <a:t>Three distinct categories of access:</a:t>
            </a:r>
          </a:p>
        </p:txBody>
      </p:sp>
      <p:pic>
        <p:nvPicPr>
          <p:cNvPr id="4" name="Picture 3"/>
          <p:cNvPicPr>
            <a:picLocks noChangeAspect="1"/>
          </p:cNvPicPr>
          <p:nvPr/>
        </p:nvPicPr>
        <p:blipFill>
          <a:blip r:embed="rId2"/>
          <a:stretch>
            <a:fillRect/>
          </a:stretch>
        </p:blipFill>
        <p:spPr>
          <a:xfrm>
            <a:off x="816677" y="2754104"/>
            <a:ext cx="7510646" cy="2645192"/>
          </a:xfrm>
          <a:prstGeom prst="rect">
            <a:avLst/>
          </a:prstGeom>
        </p:spPr>
      </p:pic>
    </p:spTree>
    <p:extLst>
      <p:ext uri="{BB962C8B-B14F-4D97-AF65-F5344CB8AC3E}">
        <p14:creationId xmlns:p14="http://schemas.microsoft.com/office/powerpoint/2010/main" val="2827230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5000" y="609600"/>
            <a:ext cx="4922722" cy="6068140"/>
          </a:xfrm>
          <a:prstGeom prst="rect">
            <a:avLst/>
          </a:prstGeom>
        </p:spPr>
      </p:pic>
    </p:spTree>
    <p:extLst>
      <p:ext uri="{BB962C8B-B14F-4D97-AF65-F5344CB8AC3E}">
        <p14:creationId xmlns:p14="http://schemas.microsoft.com/office/powerpoint/2010/main" val="317518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patient EAP</a:t>
            </a:r>
            <a:br>
              <a:rPr lang="en-US" sz="3600" dirty="0"/>
            </a:br>
            <a:r>
              <a:rPr lang="en-US" sz="2200" dirty="0"/>
              <a:t>(21 CFR 312.310)</a:t>
            </a:r>
            <a:endParaRPr lang="en-US" sz="2700" dirty="0"/>
          </a:p>
        </p:txBody>
      </p:sp>
      <p:sp>
        <p:nvSpPr>
          <p:cNvPr id="3" name="Content Placeholder 2"/>
          <p:cNvSpPr>
            <a:spLocks noGrp="1"/>
          </p:cNvSpPr>
          <p:nvPr>
            <p:ph idx="1"/>
          </p:nvPr>
        </p:nvSpPr>
        <p:spPr/>
        <p:txBody>
          <a:bodyPr/>
          <a:lstStyle/>
          <a:p>
            <a:r>
              <a:rPr lang="en-US" dirty="0"/>
              <a:t>Physician often takes role of sponsor/investigator</a:t>
            </a:r>
          </a:p>
          <a:p>
            <a:pPr lvl="1"/>
            <a:r>
              <a:rPr lang="en-US" sz="2400" dirty="0"/>
              <a:t>responsible for sponsor activities such as tracking and reporting</a:t>
            </a:r>
          </a:p>
          <a:p>
            <a:r>
              <a:rPr lang="en-US" dirty="0"/>
              <a:t>Physician must determine probable risk from drug does not exceed that from disease</a:t>
            </a:r>
          </a:p>
          <a:p>
            <a:r>
              <a:rPr lang="en-US" dirty="0"/>
              <a:t>FDA must determine that the patient cannot obtain access under another type of IND</a:t>
            </a:r>
          </a:p>
          <a:p>
            <a:r>
              <a:rPr lang="en-US" dirty="0"/>
              <a:t>Treatment generally limited to one course (though FDA may allow ongoing therapy)</a:t>
            </a:r>
          </a:p>
        </p:txBody>
      </p:sp>
    </p:spTree>
    <p:extLst>
      <p:ext uri="{BB962C8B-B14F-4D97-AF65-F5344CB8AC3E}">
        <p14:creationId xmlns:p14="http://schemas.microsoft.com/office/powerpoint/2010/main" val="321131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Individual patient EAP</a:t>
            </a:r>
            <a:br>
              <a:rPr lang="en-US" sz="3600" dirty="0"/>
            </a:br>
            <a:r>
              <a:rPr lang="en-US" sz="2200" dirty="0"/>
              <a:t>(21 CFR 312.310)</a:t>
            </a:r>
            <a:endParaRPr lang="en-US" sz="2700" dirty="0"/>
          </a:p>
        </p:txBody>
      </p:sp>
      <p:sp>
        <p:nvSpPr>
          <p:cNvPr id="3" name="Content Placeholder 2"/>
          <p:cNvSpPr>
            <a:spLocks noGrp="1"/>
          </p:cNvSpPr>
          <p:nvPr>
            <p:ph idx="1"/>
          </p:nvPr>
        </p:nvSpPr>
        <p:spPr/>
        <p:txBody>
          <a:bodyPr/>
          <a:lstStyle/>
          <a:p>
            <a:r>
              <a:rPr lang="en-US" dirty="0"/>
              <a:t>*FDA allows waivers of the requirement for review and approval at a convened IRB meeting for </a:t>
            </a:r>
            <a:r>
              <a:rPr lang="en-US" dirty="0">
                <a:solidFill>
                  <a:srgbClr val="FF0000"/>
                </a:solidFill>
              </a:rPr>
              <a:t>individual patient expanded access </a:t>
            </a:r>
            <a:r>
              <a:rPr lang="en-US" dirty="0"/>
              <a:t>INDs</a:t>
            </a:r>
          </a:p>
          <a:p>
            <a:pPr lvl="1"/>
            <a:r>
              <a:rPr lang="en-US" sz="2400" dirty="0"/>
              <a:t>IRB chairperson or designated IRB member provides concurrence</a:t>
            </a:r>
          </a:p>
          <a:p>
            <a:pPr lvl="1"/>
            <a:r>
              <a:rPr lang="en-US" sz="2400" dirty="0"/>
              <a:t>Only applies to individual patient EAPs</a:t>
            </a:r>
          </a:p>
        </p:txBody>
      </p:sp>
    </p:spTree>
    <p:extLst>
      <p:ext uri="{BB962C8B-B14F-4D97-AF65-F5344CB8AC3E}">
        <p14:creationId xmlns:p14="http://schemas.microsoft.com/office/powerpoint/2010/main" val="788171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t>Contact IRB Office</a:t>
            </a:r>
          </a:p>
          <a:p>
            <a:r>
              <a:rPr lang="en-US" dirty="0"/>
              <a:t>Complete Single Patient Expanded Access Protocol in RSS</a:t>
            </a:r>
          </a:p>
          <a:p>
            <a:r>
              <a:rPr lang="en-US" dirty="0"/>
              <a:t>Complete FDA form 3926</a:t>
            </a:r>
          </a:p>
          <a:p>
            <a:pPr lvl="1"/>
            <a:r>
              <a:rPr lang="en-US" dirty="0"/>
              <a:t>Check box 10b if requesting waiver of </a:t>
            </a:r>
            <a:r>
              <a:rPr lang="en-US" sz="2000" dirty="0"/>
              <a:t>the requirement for review and approval at a convened IRB meeting </a:t>
            </a:r>
            <a:endParaRPr lang="en-US" dirty="0"/>
          </a:p>
          <a:p>
            <a:r>
              <a:rPr lang="en-US" dirty="0"/>
              <a:t>Obtain written permission from the Sponsor (to use drug and to reference sponsor’s IND)</a:t>
            </a:r>
          </a:p>
          <a:p>
            <a:r>
              <a:rPr lang="en-US" dirty="0"/>
              <a:t>Await approval by convened IRB, or concurrence by IRB chair</a:t>
            </a:r>
          </a:p>
          <a:p>
            <a:r>
              <a:rPr lang="en-US" dirty="0"/>
              <a:t>Obtain informed consent</a:t>
            </a:r>
          </a:p>
        </p:txBody>
      </p:sp>
    </p:spTree>
    <p:extLst>
      <p:ext uri="{BB962C8B-B14F-4D97-AF65-F5344CB8AC3E}">
        <p14:creationId xmlns:p14="http://schemas.microsoft.com/office/powerpoint/2010/main" val="2960340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rgbClr val="FF0000"/>
                </a:solidFill>
              </a:rPr>
              <a:t>Contact IRB Office</a:t>
            </a:r>
          </a:p>
        </p:txBody>
      </p:sp>
    </p:spTree>
    <p:extLst>
      <p:ext uri="{BB962C8B-B14F-4D97-AF65-F5344CB8AC3E}">
        <p14:creationId xmlns:p14="http://schemas.microsoft.com/office/powerpoint/2010/main" val="701775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Contact IRB Office</a:t>
            </a:r>
          </a:p>
          <a:p>
            <a:r>
              <a:rPr lang="en-US" dirty="0">
                <a:solidFill>
                  <a:srgbClr val="FF0000"/>
                </a:solidFill>
              </a:rPr>
              <a:t>Complete Single Patient Expanded Access Protocol in RSS</a:t>
            </a:r>
          </a:p>
        </p:txBody>
      </p:sp>
    </p:spTree>
    <p:extLst>
      <p:ext uri="{BB962C8B-B14F-4D97-AF65-F5344CB8AC3E}">
        <p14:creationId xmlns:p14="http://schemas.microsoft.com/office/powerpoint/2010/main" val="1199122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8C5F78-2F05-4D91-9344-19967A71831C}"/>
              </a:ext>
            </a:extLst>
          </p:cNvPr>
          <p:cNvPicPr>
            <a:picLocks noChangeAspect="1"/>
          </p:cNvPicPr>
          <p:nvPr/>
        </p:nvPicPr>
        <p:blipFill rotWithShape="1">
          <a:blip r:embed="rId2"/>
          <a:srcRect r="55630"/>
          <a:stretch/>
        </p:blipFill>
        <p:spPr>
          <a:xfrm>
            <a:off x="1714500" y="751413"/>
            <a:ext cx="5715000" cy="5355174"/>
          </a:xfrm>
          <a:prstGeom prst="rect">
            <a:avLst/>
          </a:prstGeom>
        </p:spPr>
      </p:pic>
      <p:sp>
        <p:nvSpPr>
          <p:cNvPr id="6" name="Rectangle: Rounded Corners 5">
            <a:extLst>
              <a:ext uri="{FF2B5EF4-FFF2-40B4-BE49-F238E27FC236}">
                <a16:creationId xmlns:a16="http://schemas.microsoft.com/office/drawing/2014/main" id="{7F3B23B7-7E0A-4775-A0D5-39AC42C1D818}"/>
              </a:ext>
            </a:extLst>
          </p:cNvPr>
          <p:cNvSpPr/>
          <p:nvPr/>
        </p:nvSpPr>
        <p:spPr>
          <a:xfrm>
            <a:off x="2057400" y="4343400"/>
            <a:ext cx="3810000" cy="228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Right Arrow 3"/>
          <p:cNvSpPr/>
          <p:nvPr/>
        </p:nvSpPr>
        <p:spPr>
          <a:xfrm rot="2357140">
            <a:off x="1409700" y="4097104"/>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86756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Contact IRB Office</a:t>
            </a:r>
          </a:p>
          <a:p>
            <a:r>
              <a:rPr lang="en-US" dirty="0">
                <a:solidFill>
                  <a:schemeClr val="bg1">
                    <a:lumMod val="75000"/>
                  </a:schemeClr>
                </a:solidFill>
              </a:rPr>
              <a:t>Complete Single Patient Expanded Access Protocol in RSS</a:t>
            </a:r>
          </a:p>
          <a:p>
            <a:r>
              <a:rPr lang="en-US" dirty="0">
                <a:solidFill>
                  <a:srgbClr val="FF0000"/>
                </a:solidFill>
              </a:rPr>
              <a:t>Complete FDA form 3926</a:t>
            </a:r>
          </a:p>
          <a:p>
            <a:pPr lvl="1"/>
            <a:r>
              <a:rPr lang="en-US" dirty="0">
                <a:solidFill>
                  <a:srgbClr val="FF0000"/>
                </a:solidFill>
              </a:rPr>
              <a:t>Check box 10b if requesting waiver of </a:t>
            </a:r>
            <a:r>
              <a:rPr lang="en-US" sz="2000" dirty="0">
                <a:solidFill>
                  <a:srgbClr val="FF0000"/>
                </a:solidFill>
              </a:rPr>
              <a:t>the requirement for review and approval at a convened IRB meeting </a:t>
            </a:r>
            <a:endParaRPr lang="en-US" dirty="0">
              <a:solidFill>
                <a:srgbClr val="FF0000"/>
              </a:solidFill>
            </a:endParaRPr>
          </a:p>
        </p:txBody>
      </p:sp>
    </p:spTree>
    <p:extLst>
      <p:ext uri="{BB962C8B-B14F-4D97-AF65-F5344CB8AC3E}">
        <p14:creationId xmlns:p14="http://schemas.microsoft.com/office/powerpoint/2010/main" val="3435872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FDA 3926 (Individual Patient Expanded Access Investigational New Drug Application)</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57200" y="1673224"/>
            <a:ext cx="3645765" cy="4718050"/>
          </a:xfrm>
          <a:effectLst>
            <a:outerShdw blurRad="63500" sx="102000" sy="102000" algn="ctr" rotWithShape="0">
              <a:prstClr val="black">
                <a:alpha val="40000"/>
              </a:prstClr>
            </a:outerShdw>
          </a:effectLst>
        </p:spPr>
      </p:pic>
      <p:pic>
        <p:nvPicPr>
          <p:cNvPr id="6" name="Content Placeholder 5"/>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t="51749" b="35330"/>
          <a:stretch/>
        </p:blipFill>
        <p:spPr>
          <a:xfrm>
            <a:off x="743132" y="3429000"/>
            <a:ext cx="7747251" cy="1295400"/>
          </a:xfrm>
        </p:spPr>
      </p:pic>
      <p:sp>
        <p:nvSpPr>
          <p:cNvPr id="7" name="Right Arrow 6"/>
          <p:cNvSpPr/>
          <p:nvPr/>
        </p:nvSpPr>
        <p:spPr>
          <a:xfrm rot="18909109">
            <a:off x="677704" y="4463334"/>
            <a:ext cx="609600" cy="2286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98521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Contact IRB Office</a:t>
            </a:r>
          </a:p>
          <a:p>
            <a:r>
              <a:rPr lang="en-US" dirty="0">
                <a:solidFill>
                  <a:schemeClr val="bg1">
                    <a:lumMod val="75000"/>
                  </a:schemeClr>
                </a:solidFill>
              </a:rPr>
              <a:t>Complete Single Patient Expanded Access Protocol in RSS</a:t>
            </a:r>
          </a:p>
          <a:p>
            <a:r>
              <a:rPr lang="en-US" dirty="0">
                <a:solidFill>
                  <a:schemeClr val="bg1">
                    <a:lumMod val="75000"/>
                  </a:schemeClr>
                </a:solidFill>
              </a:rPr>
              <a:t>Complete FDA form 3926</a:t>
            </a:r>
          </a:p>
          <a:p>
            <a:pPr lvl="1"/>
            <a:r>
              <a:rPr lang="en-US" dirty="0">
                <a:solidFill>
                  <a:schemeClr val="bg1">
                    <a:lumMod val="75000"/>
                  </a:schemeClr>
                </a:solidFill>
              </a:rPr>
              <a:t>Check box 10b if requesting waiver of </a:t>
            </a:r>
            <a:r>
              <a:rPr lang="en-US" sz="2000" dirty="0">
                <a:solidFill>
                  <a:schemeClr val="bg1">
                    <a:lumMod val="75000"/>
                  </a:schemeClr>
                </a:solidFill>
              </a:rPr>
              <a:t>the requirement for review and approval at a convened IRB meeting </a:t>
            </a:r>
            <a:endParaRPr lang="en-US" dirty="0">
              <a:solidFill>
                <a:schemeClr val="bg1">
                  <a:lumMod val="75000"/>
                </a:schemeClr>
              </a:solidFill>
            </a:endParaRPr>
          </a:p>
          <a:p>
            <a:r>
              <a:rPr lang="en-US" dirty="0">
                <a:solidFill>
                  <a:srgbClr val="FF0000"/>
                </a:solidFill>
              </a:rPr>
              <a:t>Obtain written permission from the Sponsor (to use drug and to reference sponsor’s IND)</a:t>
            </a:r>
          </a:p>
        </p:txBody>
      </p:sp>
    </p:spTree>
    <p:extLst>
      <p:ext uri="{BB962C8B-B14F-4D97-AF65-F5344CB8AC3E}">
        <p14:creationId xmlns:p14="http://schemas.microsoft.com/office/powerpoint/2010/main" val="170528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Contact IRB Office</a:t>
            </a:r>
          </a:p>
          <a:p>
            <a:r>
              <a:rPr lang="en-US" dirty="0">
                <a:solidFill>
                  <a:schemeClr val="bg1">
                    <a:lumMod val="75000"/>
                  </a:schemeClr>
                </a:solidFill>
              </a:rPr>
              <a:t>Complete Single Patient Expanded Access Protocol in RSS</a:t>
            </a:r>
          </a:p>
          <a:p>
            <a:r>
              <a:rPr lang="en-US" dirty="0">
                <a:solidFill>
                  <a:schemeClr val="bg1">
                    <a:lumMod val="75000"/>
                  </a:schemeClr>
                </a:solidFill>
              </a:rPr>
              <a:t>Complete FDA form 3926</a:t>
            </a:r>
          </a:p>
          <a:p>
            <a:pPr lvl="1"/>
            <a:r>
              <a:rPr lang="en-US" dirty="0">
                <a:solidFill>
                  <a:schemeClr val="bg1">
                    <a:lumMod val="75000"/>
                  </a:schemeClr>
                </a:solidFill>
              </a:rPr>
              <a:t>Check box 10b if requesting waiver of </a:t>
            </a:r>
            <a:r>
              <a:rPr lang="en-US" sz="2000" dirty="0">
                <a:solidFill>
                  <a:schemeClr val="bg1">
                    <a:lumMod val="75000"/>
                  </a:schemeClr>
                </a:solidFill>
              </a:rPr>
              <a:t>the requirement for review and approval at a convened IRB meeting </a:t>
            </a:r>
            <a:endParaRPr lang="en-US" dirty="0">
              <a:solidFill>
                <a:schemeClr val="bg1">
                  <a:lumMod val="75000"/>
                </a:schemeClr>
              </a:solidFill>
            </a:endParaRPr>
          </a:p>
          <a:p>
            <a:r>
              <a:rPr lang="en-US" dirty="0">
                <a:solidFill>
                  <a:schemeClr val="bg1">
                    <a:lumMod val="75000"/>
                  </a:schemeClr>
                </a:solidFill>
              </a:rPr>
              <a:t>Obtain written permission from the Sponsor (to use drug and to reference sponsor’s IND)</a:t>
            </a:r>
          </a:p>
          <a:p>
            <a:r>
              <a:rPr lang="en-US" dirty="0">
                <a:solidFill>
                  <a:srgbClr val="FF0000"/>
                </a:solidFill>
              </a:rPr>
              <a:t>Await approval by convened IRB, or concurrence by IRB chair</a:t>
            </a:r>
          </a:p>
        </p:txBody>
      </p:sp>
    </p:spTree>
    <p:extLst>
      <p:ext uri="{BB962C8B-B14F-4D97-AF65-F5344CB8AC3E}">
        <p14:creationId xmlns:p14="http://schemas.microsoft.com/office/powerpoint/2010/main" val="1558332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Emergency use is different than</a:t>
            </a:r>
            <a:br>
              <a:rPr lang="en-US" sz="2800" dirty="0"/>
            </a:br>
            <a:r>
              <a:rPr lang="en-US" sz="2800" dirty="0"/>
              <a:t>Expanded Access ("compassionate use")</a:t>
            </a:r>
          </a:p>
        </p:txBody>
      </p:sp>
      <p:sp>
        <p:nvSpPr>
          <p:cNvPr id="3" name="Content Placeholder 2"/>
          <p:cNvSpPr>
            <a:spLocks noGrp="1"/>
          </p:cNvSpPr>
          <p:nvPr>
            <p:ph sz="half" idx="1"/>
          </p:nvPr>
        </p:nvSpPr>
        <p:spPr>
          <a:xfrm>
            <a:off x="4724400" y="1746738"/>
            <a:ext cx="3962400" cy="4718304"/>
          </a:xfrm>
        </p:spPr>
        <p:txBody>
          <a:bodyPr/>
          <a:lstStyle/>
          <a:p>
            <a:r>
              <a:rPr lang="en-US" sz="2400" dirty="0"/>
              <a:t>Expanded Access</a:t>
            </a:r>
          </a:p>
          <a:p>
            <a:pPr lvl="1"/>
            <a:r>
              <a:rPr lang="en-US" sz="2000" dirty="0"/>
              <a:t>Serious disease, no other satisfactory alternative (may be urgent but not emergent)</a:t>
            </a:r>
          </a:p>
          <a:p>
            <a:pPr lvl="1"/>
            <a:r>
              <a:rPr lang="en-US" sz="2000" dirty="0"/>
              <a:t>Research*</a:t>
            </a:r>
          </a:p>
          <a:p>
            <a:pPr lvl="1"/>
            <a:r>
              <a:rPr lang="en-US" sz="2000" dirty="0"/>
              <a:t>Requires IRB approval (or IRB chair concurrence)</a:t>
            </a:r>
          </a:p>
          <a:p>
            <a:pPr lvl="1"/>
            <a:r>
              <a:rPr lang="en-US" sz="2000" dirty="0"/>
              <a:t>Requires sponsor and FDA approval</a:t>
            </a:r>
          </a:p>
          <a:p>
            <a:pPr lvl="1"/>
            <a:r>
              <a:rPr lang="en-US" sz="2000" dirty="0"/>
              <a:t>Requires informed consent</a:t>
            </a:r>
          </a:p>
          <a:p>
            <a:pPr lvl="1"/>
            <a:r>
              <a:rPr lang="en-US" sz="2000" dirty="0"/>
              <a:t>Single patient or larger population</a:t>
            </a:r>
          </a:p>
          <a:p>
            <a:endParaRPr lang="en-US" dirty="0"/>
          </a:p>
        </p:txBody>
      </p:sp>
      <p:sp>
        <p:nvSpPr>
          <p:cNvPr id="4" name="Content Placeholder 3"/>
          <p:cNvSpPr>
            <a:spLocks noGrp="1"/>
          </p:cNvSpPr>
          <p:nvPr>
            <p:ph sz="half" idx="2"/>
          </p:nvPr>
        </p:nvSpPr>
        <p:spPr>
          <a:xfrm>
            <a:off x="489438" y="1752600"/>
            <a:ext cx="4038600" cy="4718304"/>
          </a:xfrm>
        </p:spPr>
        <p:txBody>
          <a:bodyPr/>
          <a:lstStyle/>
          <a:p>
            <a:r>
              <a:rPr lang="en-US" sz="2400" dirty="0"/>
              <a:t>Emergency Use</a:t>
            </a:r>
          </a:p>
          <a:p>
            <a:pPr lvl="1"/>
            <a:r>
              <a:rPr lang="en-US" sz="2000" dirty="0"/>
              <a:t>Life threatening situation, no other option, not time for IRB approval</a:t>
            </a:r>
          </a:p>
          <a:p>
            <a:pPr lvl="1"/>
            <a:r>
              <a:rPr lang="en-US" sz="2000" dirty="0"/>
              <a:t>Not research*</a:t>
            </a:r>
          </a:p>
          <a:p>
            <a:pPr lvl="1"/>
            <a:r>
              <a:rPr lang="en-US" sz="2000" dirty="0"/>
              <a:t>Does not require IRB approval (only notification)</a:t>
            </a:r>
          </a:p>
          <a:p>
            <a:pPr lvl="1"/>
            <a:r>
              <a:rPr lang="en-US" sz="2000" dirty="0"/>
              <a:t>Requires sponsor and FDA approval</a:t>
            </a:r>
          </a:p>
          <a:p>
            <a:pPr lvl="1"/>
            <a:r>
              <a:rPr lang="en-US" sz="2000" dirty="0"/>
              <a:t>Requires informed consent</a:t>
            </a:r>
          </a:p>
          <a:p>
            <a:pPr lvl="1"/>
            <a:r>
              <a:rPr lang="en-US" sz="2000" dirty="0"/>
              <a:t>Only one use</a:t>
            </a:r>
          </a:p>
        </p:txBody>
      </p:sp>
    </p:spTree>
    <p:extLst>
      <p:ext uri="{BB962C8B-B14F-4D97-AF65-F5344CB8AC3E}">
        <p14:creationId xmlns:p14="http://schemas.microsoft.com/office/powerpoint/2010/main" val="2375035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chemeClr val="bg1">
                    <a:lumMod val="75000"/>
                  </a:schemeClr>
                </a:solidFill>
              </a:rPr>
              <a:t>Contact IRB Office</a:t>
            </a:r>
          </a:p>
          <a:p>
            <a:r>
              <a:rPr lang="en-US" dirty="0">
                <a:solidFill>
                  <a:schemeClr val="bg1">
                    <a:lumMod val="75000"/>
                  </a:schemeClr>
                </a:solidFill>
              </a:rPr>
              <a:t>Complete Single Patient Expanded Access Protocol in RSS</a:t>
            </a:r>
          </a:p>
          <a:p>
            <a:r>
              <a:rPr lang="en-US" dirty="0">
                <a:solidFill>
                  <a:schemeClr val="bg1">
                    <a:lumMod val="75000"/>
                  </a:schemeClr>
                </a:solidFill>
              </a:rPr>
              <a:t>Complete FDA form 3926</a:t>
            </a:r>
          </a:p>
          <a:p>
            <a:pPr lvl="1"/>
            <a:r>
              <a:rPr lang="en-US" dirty="0">
                <a:solidFill>
                  <a:schemeClr val="bg1">
                    <a:lumMod val="75000"/>
                  </a:schemeClr>
                </a:solidFill>
              </a:rPr>
              <a:t>Check box 10b if requesting waiver of </a:t>
            </a:r>
            <a:r>
              <a:rPr lang="en-US" sz="2000" dirty="0">
                <a:solidFill>
                  <a:schemeClr val="bg1">
                    <a:lumMod val="75000"/>
                  </a:schemeClr>
                </a:solidFill>
              </a:rPr>
              <a:t>the requirement for review and approval at a convened IRB meeting </a:t>
            </a:r>
            <a:endParaRPr lang="en-US" dirty="0">
              <a:solidFill>
                <a:schemeClr val="bg1">
                  <a:lumMod val="75000"/>
                </a:schemeClr>
              </a:solidFill>
            </a:endParaRPr>
          </a:p>
          <a:p>
            <a:r>
              <a:rPr lang="en-US" dirty="0">
                <a:solidFill>
                  <a:schemeClr val="bg1">
                    <a:lumMod val="75000"/>
                  </a:schemeClr>
                </a:solidFill>
              </a:rPr>
              <a:t>Obtain written permission from the Sponsor (to use drug and to reference sponsor’s IND)</a:t>
            </a:r>
          </a:p>
          <a:p>
            <a:r>
              <a:rPr lang="en-US" dirty="0">
                <a:solidFill>
                  <a:schemeClr val="bg1">
                    <a:lumMod val="75000"/>
                  </a:schemeClr>
                </a:solidFill>
              </a:rPr>
              <a:t>Await approval by convened IRB, or concurrence by IRB chair</a:t>
            </a:r>
          </a:p>
          <a:p>
            <a:r>
              <a:rPr lang="en-US" dirty="0">
                <a:solidFill>
                  <a:srgbClr val="FF0000"/>
                </a:solidFill>
              </a:rPr>
              <a:t>Obtain informed consent before using drug</a:t>
            </a:r>
          </a:p>
        </p:txBody>
      </p:sp>
    </p:spTree>
    <p:extLst>
      <p:ext uri="{BB962C8B-B14F-4D97-AF65-F5344CB8AC3E}">
        <p14:creationId xmlns:p14="http://schemas.microsoft.com/office/powerpoint/2010/main" val="2938807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Consent</a:t>
            </a:r>
          </a:p>
        </p:txBody>
      </p:sp>
      <p:sp>
        <p:nvSpPr>
          <p:cNvPr id="3" name="Content Placeholder 2"/>
          <p:cNvSpPr>
            <a:spLocks noGrp="1"/>
          </p:cNvSpPr>
          <p:nvPr>
            <p:ph idx="1"/>
          </p:nvPr>
        </p:nvSpPr>
        <p:spPr/>
        <p:txBody>
          <a:bodyPr/>
          <a:lstStyle/>
          <a:p>
            <a:r>
              <a:rPr lang="en-US" dirty="0"/>
              <a:t>CF must include "a statement that the study involves research, an explanation of the purposes of the research and the expected duration of the subject’s participation, a description of the procedures to be followed, and identification of any procedures which are experimental" (21 CFR 50.25(a)(1) )</a:t>
            </a:r>
          </a:p>
          <a:p>
            <a:pPr lvl="1"/>
            <a:r>
              <a:rPr lang="en-US" dirty="0"/>
              <a:t>"given the compassionate nature of the request, consent documents should meet the requirements listed in 21 CFR 50.25, using plain language that is specifically aimed at 'patients' who expect direct benefit, as opposed to 'subjects' who may not expect direct benefit"</a:t>
            </a:r>
          </a:p>
        </p:txBody>
      </p:sp>
    </p:spTree>
    <p:extLst>
      <p:ext uri="{BB962C8B-B14F-4D97-AF65-F5344CB8AC3E}">
        <p14:creationId xmlns:p14="http://schemas.microsoft.com/office/powerpoint/2010/main" val="1763515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5BF45-88A3-D748-86D9-1C021D81895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1D76B0E-5C39-E4C0-BC61-9AFF77CAA853}"/>
              </a:ext>
            </a:extLst>
          </p:cNvPr>
          <p:cNvSpPr>
            <a:spLocks noGrp="1"/>
          </p:cNvSpPr>
          <p:nvPr>
            <p:ph idx="1"/>
          </p:nvPr>
        </p:nvSpPr>
        <p:spPr/>
        <p:txBody>
          <a:bodyPr/>
          <a:lstStyle/>
          <a:p>
            <a:r>
              <a:rPr lang="en-US" dirty="0">
                <a:hlinkClick r:id="rId2"/>
              </a:rPr>
              <a:t>https://www.fda.gov/news-events/public-health-focus/expanded-access</a:t>
            </a:r>
            <a:endParaRPr lang="en-US" dirty="0"/>
          </a:p>
          <a:p>
            <a:endParaRPr lang="en-US" dirty="0"/>
          </a:p>
          <a:p>
            <a:r>
              <a:rPr lang="en-US" dirty="0"/>
              <a:t>Expanded Access to Investigational Drugs for Treatment Use — Questions and Answers Guidance for Industry (June 2016)</a:t>
            </a:r>
          </a:p>
          <a:p>
            <a:pPr lvl="1"/>
            <a:r>
              <a:rPr lang="en-US" sz="2400" dirty="0"/>
              <a:t>https://www.fda.gov/media/85675/download</a:t>
            </a:r>
          </a:p>
        </p:txBody>
      </p:sp>
    </p:spTree>
    <p:extLst>
      <p:ext uri="{BB962C8B-B14F-4D97-AF65-F5344CB8AC3E}">
        <p14:creationId xmlns:p14="http://schemas.microsoft.com/office/powerpoint/2010/main" val="4181378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685800"/>
            <a:ext cx="4648200" cy="5903215"/>
          </a:xfrm>
          <a:prstGeom prst="rect">
            <a:avLst/>
          </a:prstGeom>
        </p:spPr>
      </p:pic>
    </p:spTree>
    <p:extLst>
      <p:ext uri="{BB962C8B-B14F-4D97-AF65-F5344CB8AC3E}">
        <p14:creationId xmlns:p14="http://schemas.microsoft.com/office/powerpoint/2010/main" val="208816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z="3600" dirty="0"/>
              <a:t>Emergency use of a test article</a:t>
            </a:r>
            <a:endParaRPr lang="en-US" dirty="0"/>
          </a:p>
        </p:txBody>
      </p:sp>
      <p:sp>
        <p:nvSpPr>
          <p:cNvPr id="41987" name="Content Placeholder 2"/>
          <p:cNvSpPr>
            <a:spLocks noGrp="1"/>
          </p:cNvSpPr>
          <p:nvPr>
            <p:ph idx="1"/>
          </p:nvPr>
        </p:nvSpPr>
        <p:spPr/>
        <p:txBody>
          <a:bodyPr/>
          <a:lstStyle/>
          <a:p>
            <a:pPr eaLnBrk="1" hangingPunct="1"/>
            <a:r>
              <a:rPr lang="en-US" dirty="0"/>
              <a:t>Investigators may be confronted with the need to use a test article in an emergency situation</a:t>
            </a:r>
          </a:p>
          <a:p>
            <a:pPr eaLnBrk="1" hangingPunct="1"/>
            <a:r>
              <a:rPr lang="en-US" dirty="0"/>
              <a:t>In these circumstances review by a full IRB may not be feasible</a:t>
            </a:r>
          </a:p>
          <a:p>
            <a:pPr eaLnBrk="1" hangingPunct="1"/>
            <a:r>
              <a:rPr lang="en-US" dirty="0"/>
              <a:t>FDA regulations allow for an emergency waiver of prior IRB review (21 CFR 56.104(c))</a:t>
            </a:r>
          </a:p>
          <a:p>
            <a:pPr eaLnBrk="1" hangingPunct="1"/>
            <a:endParaRPr lang="en-US" dirty="0"/>
          </a:p>
        </p:txBody>
      </p:sp>
    </p:spTree>
    <p:extLst>
      <p:ext uri="{BB962C8B-B14F-4D97-AF65-F5344CB8AC3E}">
        <p14:creationId xmlns:p14="http://schemas.microsoft.com/office/powerpoint/2010/main" val="2355374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sz="3600" dirty="0"/>
              <a:t>Emergency use of a test article</a:t>
            </a:r>
            <a:endParaRPr lang="en-US" dirty="0"/>
          </a:p>
        </p:txBody>
      </p:sp>
      <p:sp>
        <p:nvSpPr>
          <p:cNvPr id="43011" name="Content Placeholder 2"/>
          <p:cNvSpPr>
            <a:spLocks noGrp="1"/>
          </p:cNvSpPr>
          <p:nvPr>
            <p:ph idx="1"/>
          </p:nvPr>
        </p:nvSpPr>
        <p:spPr/>
        <p:txBody>
          <a:bodyPr/>
          <a:lstStyle/>
          <a:p>
            <a:pPr eaLnBrk="1" hangingPunct="1"/>
            <a:r>
              <a:rPr lang="en-US" dirty="0">
                <a:solidFill>
                  <a:srgbClr val="FF0000"/>
                </a:solidFill>
                <a:cs typeface="Tahoma" pitchFamily="34" charset="0"/>
              </a:rPr>
              <a:t>Life-threatening situation </a:t>
            </a:r>
            <a:r>
              <a:rPr lang="en-US" dirty="0">
                <a:solidFill>
                  <a:srgbClr val="000000"/>
                </a:solidFill>
                <a:cs typeface="Tahoma" pitchFamily="34" charset="0"/>
              </a:rPr>
              <a:t>exists requiring treatment with the test article</a:t>
            </a:r>
          </a:p>
          <a:p>
            <a:pPr lvl="1" eaLnBrk="1" hangingPunct="1"/>
            <a:r>
              <a:rPr lang="en-US" sz="2400" dirty="0">
                <a:cs typeface="Tahoma" pitchFamily="34" charset="0"/>
              </a:rPr>
              <a:t>likelihood of death or severe debilitation is high unless the course of the disease is interrupted</a:t>
            </a:r>
            <a:endParaRPr lang="en-US" sz="2400" dirty="0">
              <a:solidFill>
                <a:srgbClr val="000000"/>
              </a:solidFill>
            </a:endParaRPr>
          </a:p>
          <a:p>
            <a:pPr eaLnBrk="1" hangingPunct="1"/>
            <a:r>
              <a:rPr lang="en-US" dirty="0">
                <a:solidFill>
                  <a:srgbClr val="FF0000"/>
                </a:solidFill>
                <a:cs typeface="Tahoma" pitchFamily="34" charset="0"/>
              </a:rPr>
              <a:t>No standard acceptable treatment </a:t>
            </a:r>
            <a:r>
              <a:rPr lang="en-US" dirty="0">
                <a:solidFill>
                  <a:srgbClr val="000000"/>
                </a:solidFill>
                <a:cs typeface="Tahoma" pitchFamily="34" charset="0"/>
              </a:rPr>
              <a:t>is available</a:t>
            </a:r>
          </a:p>
          <a:p>
            <a:pPr eaLnBrk="1" hangingPunct="1"/>
            <a:r>
              <a:rPr lang="en-US" dirty="0">
                <a:solidFill>
                  <a:srgbClr val="FF0000"/>
                </a:solidFill>
                <a:cs typeface="Tahoma" pitchFamily="34" charset="0"/>
              </a:rPr>
              <a:t>Insufficient time </a:t>
            </a:r>
            <a:r>
              <a:rPr lang="en-US" dirty="0">
                <a:solidFill>
                  <a:srgbClr val="000000"/>
                </a:solidFill>
                <a:cs typeface="Tahoma" pitchFamily="34" charset="0"/>
              </a:rPr>
              <a:t>is available to obtain IRB approval at a convened meeting (21 CFR 56.102(d))</a:t>
            </a:r>
          </a:p>
          <a:p>
            <a:pPr eaLnBrk="1" hangingPunct="1"/>
            <a:endParaRPr lang="en-US" dirty="0"/>
          </a:p>
        </p:txBody>
      </p:sp>
    </p:spTree>
    <p:extLst>
      <p:ext uri="{BB962C8B-B14F-4D97-AF65-F5344CB8AC3E}">
        <p14:creationId xmlns:p14="http://schemas.microsoft.com/office/powerpoint/2010/main" val="1921680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z="3600" dirty="0"/>
              <a:t>Emergency use of a test article</a:t>
            </a:r>
            <a:endParaRPr lang="en-US" dirty="0"/>
          </a:p>
        </p:txBody>
      </p:sp>
      <p:sp>
        <p:nvSpPr>
          <p:cNvPr id="44035" name="Content Placeholder 2"/>
          <p:cNvSpPr>
            <a:spLocks noGrp="1"/>
          </p:cNvSpPr>
          <p:nvPr>
            <p:ph idx="1"/>
          </p:nvPr>
        </p:nvSpPr>
        <p:spPr/>
        <p:txBody>
          <a:bodyPr/>
          <a:lstStyle/>
          <a:p>
            <a:pPr eaLnBrk="1" hangingPunct="1"/>
            <a:r>
              <a:rPr lang="en-US" dirty="0"/>
              <a:t>Emergency use provision in the FDA regulations is an </a:t>
            </a:r>
            <a:r>
              <a:rPr lang="en-US" dirty="0">
                <a:solidFill>
                  <a:srgbClr val="FF0000"/>
                </a:solidFill>
              </a:rPr>
              <a:t>exemption from prior review and approval by the IRB</a:t>
            </a:r>
          </a:p>
          <a:p>
            <a:pPr eaLnBrk="1" hangingPunct="1"/>
            <a:r>
              <a:rPr lang="en-US" dirty="0"/>
              <a:t>It is not "emergency IRB approval"</a:t>
            </a:r>
          </a:p>
          <a:p>
            <a:pPr lvl="1" eaLnBrk="1" hangingPunct="1"/>
            <a:r>
              <a:rPr lang="en-US" sz="2400" dirty="0"/>
              <a:t>IRB only acknowledges compliance with 21 CFR 56.104(c)</a:t>
            </a:r>
          </a:p>
          <a:p>
            <a:pPr eaLnBrk="1" hangingPunct="1"/>
            <a:endParaRPr lang="en-US" dirty="0"/>
          </a:p>
        </p:txBody>
      </p:sp>
    </p:spTree>
    <p:extLst>
      <p:ext uri="{BB962C8B-B14F-4D97-AF65-F5344CB8AC3E}">
        <p14:creationId xmlns:p14="http://schemas.microsoft.com/office/powerpoint/2010/main" val="393722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sz="3600" dirty="0"/>
              <a:t>Emergency use of a test article</a:t>
            </a:r>
            <a:endParaRPr lang="en-US" dirty="0"/>
          </a:p>
        </p:txBody>
      </p:sp>
      <p:sp>
        <p:nvSpPr>
          <p:cNvPr id="3" name="Content Placeholder 2"/>
          <p:cNvSpPr>
            <a:spLocks noGrp="1"/>
          </p:cNvSpPr>
          <p:nvPr>
            <p:ph idx="1"/>
          </p:nvPr>
        </p:nvSpPr>
        <p:spPr/>
        <p:txBody>
          <a:bodyPr/>
          <a:lstStyle/>
          <a:p>
            <a:r>
              <a:rPr lang="en-US" dirty="0">
                <a:solidFill>
                  <a:srgbClr val="FF0000"/>
                </a:solidFill>
              </a:rPr>
              <a:t>FDA </a:t>
            </a:r>
            <a:r>
              <a:rPr lang="en-US" dirty="0"/>
              <a:t>regards emergency use of a test article (other than a medical device) as a "clinical investigation"</a:t>
            </a:r>
          </a:p>
          <a:p>
            <a:pPr lvl="1"/>
            <a:r>
              <a:rPr lang="en-US" sz="2400" dirty="0"/>
              <a:t>may require data from an emergency use to be reported in a marketing application</a:t>
            </a:r>
          </a:p>
          <a:p>
            <a:r>
              <a:rPr lang="en-US" dirty="0"/>
              <a:t>However, </a:t>
            </a:r>
            <a:r>
              <a:rPr lang="en-US" dirty="0">
                <a:solidFill>
                  <a:srgbClr val="FF0000"/>
                </a:solidFill>
              </a:rPr>
              <a:t>DHHS</a:t>
            </a:r>
            <a:r>
              <a:rPr lang="en-US" dirty="0"/>
              <a:t> states "emergency care may not be claimed as research, nor may the outcome of such care be included in any report of a research activity"</a:t>
            </a:r>
          </a:p>
          <a:p>
            <a:pPr lvl="1"/>
            <a:r>
              <a:rPr lang="en-US" sz="2400" dirty="0"/>
              <a:t>single case reports may be allowable</a:t>
            </a:r>
          </a:p>
        </p:txBody>
      </p:sp>
    </p:spTree>
    <p:extLst>
      <p:ext uri="{BB962C8B-B14F-4D97-AF65-F5344CB8AC3E}">
        <p14:creationId xmlns:p14="http://schemas.microsoft.com/office/powerpoint/2010/main" val="1655908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t>Treating physician will contact IRB Office and/or Chair prior to use of the test article</a:t>
            </a:r>
          </a:p>
          <a:p>
            <a:r>
              <a:rPr lang="en-US" dirty="0"/>
              <a:t>Treating physician will contact:</a:t>
            </a:r>
          </a:p>
          <a:p>
            <a:pPr lvl="1"/>
            <a:r>
              <a:rPr lang="en-US" dirty="0"/>
              <a:t>P&amp;T Committee to obtain P&amp;T emergency use approval</a:t>
            </a:r>
          </a:p>
          <a:p>
            <a:pPr lvl="1"/>
            <a:r>
              <a:rPr lang="en-US" dirty="0"/>
              <a:t>Investigational Drug Pharmacist resolve financial responsibility for the pharmacy costs</a:t>
            </a:r>
          </a:p>
          <a:p>
            <a:pPr lvl="1"/>
            <a:r>
              <a:rPr lang="en-US" dirty="0"/>
              <a:t>Sponsor and FDA</a:t>
            </a:r>
          </a:p>
          <a:p>
            <a:r>
              <a:rPr lang="en-US" dirty="0"/>
              <a:t>Obtain consent from subject</a:t>
            </a:r>
          </a:p>
          <a:p>
            <a:r>
              <a:rPr lang="en-US" dirty="0"/>
              <a:t>Treating physician will submit the Emergency Use of a Test Article Report to the IRB within 5 business days following initiation of the treatment</a:t>
            </a:r>
          </a:p>
        </p:txBody>
      </p:sp>
    </p:spTree>
    <p:extLst>
      <p:ext uri="{BB962C8B-B14F-4D97-AF65-F5344CB8AC3E}">
        <p14:creationId xmlns:p14="http://schemas.microsoft.com/office/powerpoint/2010/main" val="462233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Process</a:t>
            </a:r>
          </a:p>
        </p:txBody>
      </p:sp>
      <p:sp>
        <p:nvSpPr>
          <p:cNvPr id="3" name="Content Placeholder 2"/>
          <p:cNvSpPr>
            <a:spLocks noGrp="1"/>
          </p:cNvSpPr>
          <p:nvPr>
            <p:ph idx="1"/>
          </p:nvPr>
        </p:nvSpPr>
        <p:spPr/>
        <p:txBody>
          <a:bodyPr/>
          <a:lstStyle/>
          <a:p>
            <a:r>
              <a:rPr lang="en-US" dirty="0">
                <a:solidFill>
                  <a:srgbClr val="FF0000"/>
                </a:solidFill>
              </a:rPr>
              <a:t>Treating physician will contact IRB Office and/or Chair prior to use of the test article</a:t>
            </a:r>
          </a:p>
          <a:p>
            <a:pPr lvl="1"/>
            <a:r>
              <a:rPr lang="en-US" sz="2400" dirty="0"/>
              <a:t>IRBORA@unmc.edu</a:t>
            </a:r>
          </a:p>
          <a:p>
            <a:pPr lvl="1"/>
            <a:r>
              <a:rPr lang="en-US" sz="2400" dirty="0"/>
              <a:t>(402) 559-6463</a:t>
            </a:r>
          </a:p>
          <a:p>
            <a:pPr lvl="1"/>
            <a:r>
              <a:rPr lang="en-US" sz="2400" dirty="0"/>
              <a:t>bgordon@unmc.edu</a:t>
            </a:r>
          </a:p>
          <a:p>
            <a:pPr lvl="1"/>
            <a:r>
              <a:rPr lang="en-US" sz="2400" dirty="0"/>
              <a:t>(402) 559-6045</a:t>
            </a:r>
          </a:p>
          <a:p>
            <a:endParaRPr lang="en-US" dirty="0">
              <a:solidFill>
                <a:srgbClr val="FF0000"/>
              </a:solidFill>
            </a:endParaRPr>
          </a:p>
        </p:txBody>
      </p:sp>
    </p:spTree>
    <p:extLst>
      <p:ext uri="{BB962C8B-B14F-4D97-AF65-F5344CB8AC3E}">
        <p14:creationId xmlns:p14="http://schemas.microsoft.com/office/powerpoint/2010/main" val="2882389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CA1A50B541B440BEB2528DB1AEF221" ma:contentTypeVersion="15" ma:contentTypeDescription="Create a new document." ma:contentTypeScope="" ma:versionID="5b8024945d72493504b33ecf6512b168">
  <xsd:schema xmlns:xsd="http://www.w3.org/2001/XMLSchema" xmlns:xs="http://www.w3.org/2001/XMLSchema" xmlns:p="http://schemas.microsoft.com/office/2006/metadata/properties" xmlns:ns1="http://schemas.microsoft.com/sharepoint/v3" xmlns:ns3="da5dddcf-e56a-403e-9493-261491a69c2b" xmlns:ns4="ea678b37-968b-43e8-b229-269d61b4b385" targetNamespace="http://schemas.microsoft.com/office/2006/metadata/properties" ma:root="true" ma:fieldsID="5b7eecb12e40c92c2bbad000aa819233" ns1:_="" ns3:_="" ns4:_="">
    <xsd:import namespace="http://schemas.microsoft.com/sharepoint/v3"/>
    <xsd:import namespace="da5dddcf-e56a-403e-9493-261491a69c2b"/>
    <xsd:import namespace="ea678b37-968b-43e8-b229-269d61b4b385"/>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description="" ma:hidden="true" ma:internalName="_ip_UnifiedCompliancePolicyProperties">
      <xsd:simpleType>
        <xsd:restriction base="dms:Note"/>
      </xsd:simpleType>
    </xsd:element>
    <xsd:element name="_ip_UnifiedCompliancePolicyUIAction" ma:index="12"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5dddcf-e56a-403e-9493-261491a69c2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678b37-968b-43e8-b229-269d61b4b38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Location" ma:index="18"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F8B885-4682-4DA1-88D3-9A38464EF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a5dddcf-e56a-403e-9493-261491a69c2b"/>
    <ds:schemaRef ds:uri="ea678b37-968b-43e8-b229-269d61b4b3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95FC0E-0719-47DE-81C5-38E155F93BD8}">
  <ds:schemaRefs>
    <ds:schemaRef ds:uri="http://www.w3.org/XML/1998/namespace"/>
    <ds:schemaRef ds:uri="http://schemas.microsoft.com/sharepoint/v3"/>
    <ds:schemaRef ds:uri="http://schemas.microsoft.com/office/2006/metadata/properties"/>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da5dddcf-e56a-403e-9493-261491a69c2b"/>
    <ds:schemaRef ds:uri="ea678b37-968b-43e8-b229-269d61b4b385"/>
    <ds:schemaRef ds:uri="http://purl.org/dc/dcmitype/"/>
    <ds:schemaRef ds:uri="http://purl.org/dc/terms/"/>
  </ds:schemaRefs>
</ds:datastoreItem>
</file>

<file path=customXml/itemProps3.xml><?xml version="1.0" encoding="utf-8"?>
<ds:datastoreItem xmlns:ds="http://schemas.openxmlformats.org/officeDocument/2006/customXml" ds:itemID="{EAE0E5E9-93AB-48F1-A57C-7DED5478BB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412</TotalTime>
  <Words>1753</Words>
  <Application>Microsoft Office PowerPoint</Application>
  <PresentationFormat>On-screen Show (4:3)</PresentationFormat>
  <Paragraphs>162</Paragraphs>
  <Slides>33</Slides>
  <Notes>4</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Tahoma</vt:lpstr>
      <vt:lpstr>Clarity</vt:lpstr>
      <vt:lpstr>Emergency use of a test article / treatment use of investigational drugs</vt:lpstr>
      <vt:lpstr>PowerPoint Presentation</vt:lpstr>
      <vt:lpstr>Emergency use is different than Expanded Access ("compassionate use")</vt:lpstr>
      <vt:lpstr>Emergency use of a test article</vt:lpstr>
      <vt:lpstr>Emergency use of a test article</vt:lpstr>
      <vt:lpstr>Emergency use of a test article</vt:lpstr>
      <vt:lpstr>Emergency use of a test article</vt:lpstr>
      <vt:lpstr>Process</vt:lpstr>
      <vt:lpstr>Process</vt:lpstr>
      <vt:lpstr>Process</vt:lpstr>
      <vt:lpstr>Process</vt:lpstr>
      <vt:lpstr>Consent</vt:lpstr>
      <vt:lpstr>Process</vt:lpstr>
      <vt:lpstr>PowerPoint Presentation</vt:lpstr>
      <vt:lpstr>PowerPoint Presentation</vt:lpstr>
      <vt:lpstr>PowerPoint Presentation</vt:lpstr>
      <vt:lpstr>PowerPoint Presentation</vt:lpstr>
      <vt:lpstr>Expanded Access ("compassionate" use)</vt:lpstr>
      <vt:lpstr>21 CFR 312 subpart I</vt:lpstr>
      <vt:lpstr>Individual patient EAP (21 CFR 312.310)</vt:lpstr>
      <vt:lpstr>Individual patient EAP (21 CFR 312.310)</vt:lpstr>
      <vt:lpstr>Process</vt:lpstr>
      <vt:lpstr>Process</vt:lpstr>
      <vt:lpstr>Process</vt:lpstr>
      <vt:lpstr>PowerPoint Presentation</vt:lpstr>
      <vt:lpstr>Process</vt:lpstr>
      <vt:lpstr>FDA 3926 (Individual Patient Expanded Access Investigational New Drug Application)</vt:lpstr>
      <vt:lpstr>Process</vt:lpstr>
      <vt:lpstr>Process</vt:lpstr>
      <vt:lpstr>Process</vt:lpstr>
      <vt:lpstr>Consent</vt:lpstr>
      <vt:lpstr>PowerPoint Presentation</vt:lpstr>
      <vt:lpstr>PowerPoint Presentation</vt:lpstr>
    </vt:vector>
  </TitlesOfParts>
  <Company>Children's Hospital &amp;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use of a test article / treatment use of investigational drugs</dc:title>
  <dc:creator>Bruce Gordon</dc:creator>
  <cp:lastModifiedBy>Bruce Gordon</cp:lastModifiedBy>
  <cp:revision>37</cp:revision>
  <dcterms:created xsi:type="dcterms:W3CDTF">2013-06-04T19:43:30Z</dcterms:created>
  <dcterms:modified xsi:type="dcterms:W3CDTF">2022-07-20T19:59:36Z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0x010100B4CA1A50B541B440BEB2528DB1AEF221</vt:lpwstr>
  </property>
</Properties>
</file>